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7" r:id="rId2"/>
    <p:sldId id="258" r:id="rId3"/>
    <p:sldId id="688" r:id="rId4"/>
    <p:sldId id="687" r:id="rId5"/>
    <p:sldId id="689" r:id="rId6"/>
    <p:sldId id="690" r:id="rId7"/>
    <p:sldId id="718" r:id="rId8"/>
    <p:sldId id="719" r:id="rId9"/>
    <p:sldId id="692" r:id="rId10"/>
    <p:sldId id="695" r:id="rId11"/>
    <p:sldId id="693" r:id="rId12"/>
    <p:sldId id="691" r:id="rId13"/>
    <p:sldId id="720" r:id="rId14"/>
    <p:sldId id="694" r:id="rId15"/>
    <p:sldId id="721" r:id="rId16"/>
    <p:sldId id="723" r:id="rId17"/>
    <p:sldId id="722" r:id="rId18"/>
    <p:sldId id="724" r:id="rId19"/>
    <p:sldId id="698" r:id="rId20"/>
    <p:sldId id="726" r:id="rId21"/>
    <p:sldId id="725" r:id="rId22"/>
    <p:sldId id="727" r:id="rId23"/>
    <p:sldId id="697" r:id="rId24"/>
    <p:sldId id="729" r:id="rId25"/>
    <p:sldId id="696" r:id="rId26"/>
    <p:sldId id="730" r:id="rId27"/>
    <p:sldId id="732" r:id="rId28"/>
    <p:sldId id="731" r:id="rId29"/>
    <p:sldId id="733" r:id="rId30"/>
    <p:sldId id="734" r:id="rId31"/>
    <p:sldId id="735" r:id="rId32"/>
    <p:sldId id="699" r:id="rId33"/>
    <p:sldId id="700" r:id="rId34"/>
    <p:sldId id="705" r:id="rId35"/>
    <p:sldId id="704" r:id="rId36"/>
    <p:sldId id="706" r:id="rId37"/>
    <p:sldId id="708" r:id="rId38"/>
    <p:sldId id="709" r:id="rId39"/>
    <p:sldId id="707" r:id="rId40"/>
    <p:sldId id="701" r:id="rId41"/>
    <p:sldId id="711" r:id="rId42"/>
    <p:sldId id="710" r:id="rId43"/>
    <p:sldId id="702" r:id="rId44"/>
    <p:sldId id="703" r:id="rId45"/>
    <p:sldId id="713" r:id="rId46"/>
    <p:sldId id="715" r:id="rId47"/>
    <p:sldId id="714" r:id="rId48"/>
    <p:sldId id="712" r:id="rId49"/>
    <p:sldId id="736" r:id="rId50"/>
    <p:sldId id="737" r:id="rId51"/>
    <p:sldId id="738" r:id="rId52"/>
    <p:sldId id="739" r:id="rId53"/>
    <p:sldId id="74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5"/>
    <p:restoredTop sz="94685"/>
  </p:normalViewPr>
  <p:slideViewPr>
    <p:cSldViewPr snapToGrid="0">
      <p:cViewPr>
        <p:scale>
          <a:sx n="101" d="100"/>
          <a:sy n="101" d="100"/>
        </p:scale>
        <p:origin x="984" y="9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4CDF-D86E-8846-B263-5266B6DB4A8F}" type="datetimeFigureOut">
              <a:rPr lang="en-US" smtClean="0"/>
              <a:t>9/11/24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9AA32-883E-7046-BA87-404FBD0326C6}" type="slidenum">
              <a:rPr lang="en-US" smtClean="0"/>
              <a:t>‹#›</a:t>
            </a:fld>
            <a:endParaRPr lang="en-US"/>
          </a:p>
        </p:txBody>
      </p:sp>
    </p:spTree>
    <p:extLst>
      <p:ext uri="{BB962C8B-B14F-4D97-AF65-F5344CB8AC3E}">
        <p14:creationId xmlns:p14="http://schemas.microsoft.com/office/powerpoint/2010/main" val="419950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69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9CB05-275C-9D1B-D74C-12C30F81C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AC402-ACCE-22D4-3C8C-D84FEB435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5DF5AE-81FE-3F3E-161A-8FD5D5F67E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6EE570-81F8-9169-10E8-0F7B8971F30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421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55882-2897-1B9C-7B28-15EF39E2B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9BF15-FCB8-F9E6-9FC1-DD57F914BB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5B29A-1460-19D1-7A7C-3D322A264C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4F0E74-DA86-1D40-74C5-79C7005056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355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07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5ECD9-FBB1-2BDE-E949-23BD53AD3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79442A-8B7F-557D-A1EF-5AB123C71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B49A4-EEC6-ABC2-5C7D-E23E51E13B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5D5C26-4466-A1F1-802D-9B0E4FB4CD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6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9AA32-883E-7046-BA87-404FBD0326C6}" type="slidenum">
              <a:rPr lang="en-US" smtClean="0"/>
              <a:t>12</a:t>
            </a:fld>
            <a:endParaRPr lang="en-US"/>
          </a:p>
        </p:txBody>
      </p:sp>
    </p:spTree>
    <p:extLst>
      <p:ext uri="{BB962C8B-B14F-4D97-AF65-F5344CB8AC3E}">
        <p14:creationId xmlns:p14="http://schemas.microsoft.com/office/powerpoint/2010/main" val="2130852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5823E-5A36-8BCE-2C25-DB43DCB87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D73C0-650F-2A21-FD51-7720D1A6C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551D9-B68F-8195-9387-0E26D540FEFA}"/>
              </a:ext>
            </a:extLst>
          </p:cNvPr>
          <p:cNvSpPr>
            <a:spLocks noGrp="1"/>
          </p:cNvSpPr>
          <p:nvPr>
            <p:ph type="body" idx="1"/>
          </p:nvPr>
        </p:nvSpPr>
        <p:spPr/>
        <p:txBody>
          <a:bodyPr/>
          <a:lstStyle/>
          <a:p>
            <a:r>
              <a:rPr lang="en-US" dirty="0" err="1"/>
              <a:t>Riesenhuber</a:t>
            </a:r>
            <a:r>
              <a:rPr lang="en-US" dirty="0"/>
              <a:t>, M., &amp; </a:t>
            </a:r>
            <a:r>
              <a:rPr lang="en-US" dirty="0" err="1"/>
              <a:t>Poggio</a:t>
            </a:r>
            <a:r>
              <a:rPr lang="en-US" dirty="0"/>
              <a:t>, T. (1999). Hierarchical models of object recognition in cortex. Nature Neuroscience, 2(11), 1019–1025.</a:t>
            </a:r>
          </a:p>
          <a:p>
            <a:r>
              <a:rPr lang="en-US" dirty="0"/>
              <a:t>Yamaguchi, K., Sakamoto, K., </a:t>
            </a:r>
            <a:r>
              <a:rPr lang="en-US" dirty="0" err="1"/>
              <a:t>Akabane</a:t>
            </a:r>
            <a:r>
              <a:rPr lang="en-US" dirty="0"/>
              <a:t>, T., &amp; Fujimoto, Y. (1990). A neural network for speaker-independent isolated word recognition. First International Conference on Spoken Language Processing.</a:t>
            </a:r>
          </a:p>
        </p:txBody>
      </p:sp>
      <p:sp>
        <p:nvSpPr>
          <p:cNvPr id="4" name="Slide Number Placeholder 3">
            <a:extLst>
              <a:ext uri="{FF2B5EF4-FFF2-40B4-BE49-F238E27FC236}">
                <a16:creationId xmlns:a16="http://schemas.microsoft.com/office/drawing/2014/main" id="{174684B3-AB08-2CF1-9EB6-5F525D28F4B3}"/>
              </a:ext>
            </a:extLst>
          </p:cNvPr>
          <p:cNvSpPr>
            <a:spLocks noGrp="1"/>
          </p:cNvSpPr>
          <p:nvPr>
            <p:ph type="sldNum" sz="quarter" idx="5"/>
          </p:nvPr>
        </p:nvSpPr>
        <p:spPr/>
        <p:txBody>
          <a:bodyPr/>
          <a:lstStyle/>
          <a:p>
            <a:fld id="{13D9AA32-883E-7046-BA87-404FBD0326C6}" type="slidenum">
              <a:rPr lang="en-US" smtClean="0"/>
              <a:t>27</a:t>
            </a:fld>
            <a:endParaRPr lang="en-US"/>
          </a:p>
        </p:txBody>
      </p:sp>
    </p:spTree>
    <p:extLst>
      <p:ext uri="{BB962C8B-B14F-4D97-AF65-F5344CB8AC3E}">
        <p14:creationId xmlns:p14="http://schemas.microsoft.com/office/powerpoint/2010/main" val="494487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Riesenhuber</a:t>
            </a:r>
            <a:r>
              <a:rPr lang="en-US" dirty="0"/>
              <a:t>, M., &amp; </a:t>
            </a:r>
            <a:r>
              <a:rPr lang="en-US" dirty="0" err="1"/>
              <a:t>Poggio</a:t>
            </a:r>
            <a:r>
              <a:rPr lang="en-US" dirty="0"/>
              <a:t>, T. (1999). Hierarchical models of object recognition in cortex. Nature Neuroscience, 2(11), 1019–1025.</a:t>
            </a:r>
          </a:p>
          <a:p>
            <a:r>
              <a:rPr lang="en-US" dirty="0"/>
              <a:t>Yamaguchi, K., Sakamoto, K., </a:t>
            </a:r>
            <a:r>
              <a:rPr lang="en-US" dirty="0" err="1"/>
              <a:t>Akabane</a:t>
            </a:r>
            <a:r>
              <a:rPr lang="en-US" dirty="0"/>
              <a:t>, T., &amp; Fujimoto, Y. (1990). A neural network for speaker-independent isolated word recognition. First International Conference on Spoken Language Processing.</a:t>
            </a:r>
          </a:p>
        </p:txBody>
      </p:sp>
      <p:sp>
        <p:nvSpPr>
          <p:cNvPr id="4" name="Slide Number Placeholder 3"/>
          <p:cNvSpPr>
            <a:spLocks noGrp="1"/>
          </p:cNvSpPr>
          <p:nvPr>
            <p:ph type="sldNum" sz="quarter" idx="5"/>
          </p:nvPr>
        </p:nvSpPr>
        <p:spPr/>
        <p:txBody>
          <a:bodyPr/>
          <a:lstStyle/>
          <a:p>
            <a:fld id="{13D9AA32-883E-7046-BA87-404FBD0326C6}" type="slidenum">
              <a:rPr lang="en-US" smtClean="0"/>
              <a:t>28</a:t>
            </a:fld>
            <a:endParaRPr lang="en-US"/>
          </a:p>
        </p:txBody>
      </p:sp>
    </p:spTree>
    <p:extLst>
      <p:ext uri="{BB962C8B-B14F-4D97-AF65-F5344CB8AC3E}">
        <p14:creationId xmlns:p14="http://schemas.microsoft.com/office/powerpoint/2010/main" val="204789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00249-A8C8-446B-726D-256D4E1B5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3E496F-C996-4CE2-52C4-7F7D968DD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B1944-51B9-B39C-2B4D-1E7328BE95A4}"/>
              </a:ext>
            </a:extLst>
          </p:cNvPr>
          <p:cNvSpPr>
            <a:spLocks noGrp="1"/>
          </p:cNvSpPr>
          <p:nvPr>
            <p:ph type="body" idx="1"/>
          </p:nvPr>
        </p:nvSpPr>
        <p:spPr/>
        <p:txBody>
          <a:bodyPr/>
          <a:lstStyle/>
          <a:p>
            <a:r>
              <a:rPr lang="en-US" dirty="0" err="1"/>
              <a:t>Riesenhuber</a:t>
            </a:r>
            <a:r>
              <a:rPr lang="en-US" dirty="0"/>
              <a:t>, M., &amp; </a:t>
            </a:r>
            <a:r>
              <a:rPr lang="en-US" dirty="0" err="1"/>
              <a:t>Poggio</a:t>
            </a:r>
            <a:r>
              <a:rPr lang="en-US" dirty="0"/>
              <a:t>, T. (1999). Hierarchical models of object recognition in cortex. Nature Neuroscience, 2(11), 1019–1025.</a:t>
            </a:r>
          </a:p>
          <a:p>
            <a:r>
              <a:rPr lang="en-US" dirty="0"/>
              <a:t>Yamaguchi, K., Sakamoto, K., </a:t>
            </a:r>
            <a:r>
              <a:rPr lang="en-US" dirty="0" err="1"/>
              <a:t>Akabane</a:t>
            </a:r>
            <a:r>
              <a:rPr lang="en-US" dirty="0"/>
              <a:t>, T., &amp; Fujimoto, Y. (1990). A neural network for speaker-independent isolated word recognition. First International Conference on Spoken Language Processing.</a:t>
            </a:r>
          </a:p>
        </p:txBody>
      </p:sp>
      <p:sp>
        <p:nvSpPr>
          <p:cNvPr id="4" name="Slide Number Placeholder 3">
            <a:extLst>
              <a:ext uri="{FF2B5EF4-FFF2-40B4-BE49-F238E27FC236}">
                <a16:creationId xmlns:a16="http://schemas.microsoft.com/office/drawing/2014/main" id="{B421136C-FC13-8412-23E0-6936EC39BC77}"/>
              </a:ext>
            </a:extLst>
          </p:cNvPr>
          <p:cNvSpPr>
            <a:spLocks noGrp="1"/>
          </p:cNvSpPr>
          <p:nvPr>
            <p:ph type="sldNum" sz="quarter" idx="5"/>
          </p:nvPr>
        </p:nvSpPr>
        <p:spPr/>
        <p:txBody>
          <a:bodyPr/>
          <a:lstStyle/>
          <a:p>
            <a:fld id="{13D9AA32-883E-7046-BA87-404FBD0326C6}" type="slidenum">
              <a:rPr lang="en-US" smtClean="0"/>
              <a:t>29</a:t>
            </a:fld>
            <a:endParaRPr lang="en-US"/>
          </a:p>
        </p:txBody>
      </p:sp>
    </p:spTree>
    <p:extLst>
      <p:ext uri="{BB962C8B-B14F-4D97-AF65-F5344CB8AC3E}">
        <p14:creationId xmlns:p14="http://schemas.microsoft.com/office/powerpoint/2010/main" val="391263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2E185-1130-7608-C20E-C62146542B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09EFB-B0CA-8102-ED57-5E3790C10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4511A1-BD14-DBF3-8E86-E87DA59012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C5F309-3567-5203-BEBC-09CD14FC2F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698F3-5341-0A4C-B320-4537A2452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811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D9AA32-883E-7046-BA87-404FBD0326C6}" type="slidenum">
              <a:rPr lang="en-US" smtClean="0"/>
              <a:t>38</a:t>
            </a:fld>
            <a:endParaRPr lang="en-US"/>
          </a:p>
        </p:txBody>
      </p:sp>
    </p:spTree>
    <p:extLst>
      <p:ext uri="{BB962C8B-B14F-4D97-AF65-F5344CB8AC3E}">
        <p14:creationId xmlns:p14="http://schemas.microsoft.com/office/powerpoint/2010/main" val="2637460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1F0-9EDD-CE47-976B-5B26E2D9FC5A}"/>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Garamond" panose="020204040303010108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1FD2DD-5C01-AC40-89F6-590431F0CF1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44264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3B541A-3E10-8E99-9BEA-E06E2B930780}"/>
              </a:ext>
            </a:extLst>
          </p:cNvPr>
          <p:cNvSpPr>
            <a:spLocks noGrp="1"/>
          </p:cNvSpPr>
          <p:nvPr>
            <p:ph type="title"/>
          </p:nvPr>
        </p:nvSpPr>
        <p:spPr>
          <a:xfrm>
            <a:off x="838200" y="365125"/>
            <a:ext cx="10515600" cy="1325563"/>
          </a:xfrm>
          <a:prstGeom prst="rect">
            <a:avLst/>
          </a:prstGeom>
        </p:spPr>
        <p:txBody>
          <a:bodyPr anchor="ctr"/>
          <a:lstStyle>
            <a:lvl1pPr>
              <a:defRPr>
                <a:solidFill>
                  <a:srgbClr val="4B9CD3"/>
                </a:solidFill>
                <a:latin typeface="Garamond" panose="02020404030301010803" pitchFamily="18" charset="0"/>
              </a:defRPr>
            </a:lvl1p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E600DB60-1122-1A1F-83BA-451AF26C08C3}"/>
              </a:ext>
            </a:extLst>
          </p:cNvPr>
          <p:cNvSpPr>
            <a:spLocks noGrp="1"/>
          </p:cNvSpPr>
          <p:nvPr>
            <p:ph idx="1"/>
          </p:nvPr>
        </p:nvSpPr>
        <p:spPr>
          <a:xfrm>
            <a:off x="838200" y="1825625"/>
            <a:ext cx="10515600" cy="4351338"/>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0009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131DFC-AA6A-9152-9C62-69C349D0231C}"/>
              </a:ext>
            </a:extLst>
          </p:cNvPr>
          <p:cNvSpPr>
            <a:spLocks noGrp="1"/>
          </p:cNvSpPr>
          <p:nvPr>
            <p:ph type="title"/>
          </p:nvPr>
        </p:nvSpPr>
        <p:spPr>
          <a:xfrm>
            <a:off x="838200" y="365125"/>
            <a:ext cx="10515600" cy="1325563"/>
          </a:xfrm>
          <a:prstGeom prst="rect">
            <a:avLst/>
          </a:prstGeom>
        </p:spPr>
        <p:txBody>
          <a:bodyPr anchor="ctr"/>
          <a:lstStyle>
            <a:lvl1pPr>
              <a:defRPr>
                <a:solidFill>
                  <a:srgbClr val="4B9CD3"/>
                </a:solidFill>
                <a:latin typeface="Garamond" panose="02020404030301010803" pitchFamily="18" charset="0"/>
              </a:defRPr>
            </a:lvl1p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33971989-4B10-6073-103D-30F7EF9AEE3D}"/>
              </a:ext>
            </a:extLst>
          </p:cNvPr>
          <p:cNvSpPr>
            <a:spLocks noGrp="1"/>
          </p:cNvSpPr>
          <p:nvPr>
            <p:ph idx="1"/>
          </p:nvPr>
        </p:nvSpPr>
        <p:spPr>
          <a:xfrm>
            <a:off x="838200" y="1825625"/>
            <a:ext cx="10515600" cy="4351338"/>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640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Google Shape;9;p2">
            <a:extLst>
              <a:ext uri="{FF2B5EF4-FFF2-40B4-BE49-F238E27FC236}">
                <a16:creationId xmlns:a16="http://schemas.microsoft.com/office/drawing/2014/main" id="{C440AC81-4F63-F24E-A7F6-007E3640F1D0}"/>
              </a:ext>
            </a:extLst>
          </p:cNvPr>
          <p:cNvSpPr/>
          <p:nvPr/>
        </p:nvSpPr>
        <p:spPr>
          <a:xfrm>
            <a:off x="0" y="6491813"/>
            <a:ext cx="12192000" cy="365125"/>
          </a:xfrm>
          <a:custGeom>
            <a:avLst/>
            <a:gdLst/>
            <a:ahLst/>
            <a:cxnLst/>
            <a:rect l="l" t="t" r="r" b="b"/>
            <a:pathLst>
              <a:path w="285299" h="14838" extrusionOk="0">
                <a:moveTo>
                  <a:pt x="0" y="1"/>
                </a:moveTo>
                <a:lnTo>
                  <a:pt x="0" y="14838"/>
                </a:lnTo>
                <a:lnTo>
                  <a:pt x="285299" y="14838"/>
                </a:lnTo>
                <a:lnTo>
                  <a:pt x="285299" y="1"/>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1">
            <a:extLst>
              <a:ext uri="{FF2B5EF4-FFF2-40B4-BE49-F238E27FC236}">
                <a16:creationId xmlns:a16="http://schemas.microsoft.com/office/drawing/2014/main" id="{2C39C15A-259E-7C44-8A18-8BB82B3BD19B}"/>
              </a:ext>
            </a:extLst>
          </p:cNvPr>
          <p:cNvSpPr>
            <a:spLocks noGrp="1"/>
          </p:cNvSpPr>
          <p:nvPr>
            <p:ph type="title"/>
          </p:nvPr>
        </p:nvSpPr>
        <p:spPr>
          <a:xfrm>
            <a:off x="115407" y="124292"/>
            <a:ext cx="11949345" cy="532655"/>
          </a:xfrm>
          <a:prstGeom prst="rect">
            <a:avLst/>
          </a:prstGeom>
        </p:spPr>
        <p:txBody>
          <a:bodyPr>
            <a:normAutofit/>
          </a:bodyPr>
          <a:lstStyle>
            <a:lvl1pPr>
              <a:defRPr sz="3000"/>
            </a:lvl1pPr>
          </a:lstStyle>
          <a:p>
            <a:r>
              <a:rPr lang="en-US"/>
              <a:t>Click to edit Master title style</a:t>
            </a:r>
          </a:p>
        </p:txBody>
      </p:sp>
    </p:spTree>
    <p:extLst>
      <p:ext uri="{BB962C8B-B14F-4D97-AF65-F5344CB8AC3E}">
        <p14:creationId xmlns:p14="http://schemas.microsoft.com/office/powerpoint/2010/main" val="36695391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78E90F76-D05A-E649-ABCF-07B2C04F24A1}"/>
              </a:ext>
            </a:extLst>
          </p:cNvPr>
          <p:cNvSpPr/>
          <p:nvPr/>
        </p:nvSpPr>
        <p:spPr>
          <a:xfrm>
            <a:off x="0" y="6491813"/>
            <a:ext cx="12192000" cy="365125"/>
          </a:xfrm>
          <a:custGeom>
            <a:avLst/>
            <a:gdLst/>
            <a:ahLst/>
            <a:cxnLst/>
            <a:rect l="l" t="t" r="r" b="b"/>
            <a:pathLst>
              <a:path w="285299" h="14838" extrusionOk="0">
                <a:moveTo>
                  <a:pt x="0" y="1"/>
                </a:moveTo>
                <a:lnTo>
                  <a:pt x="0" y="14838"/>
                </a:lnTo>
                <a:lnTo>
                  <a:pt x="285299" y="14838"/>
                </a:lnTo>
                <a:lnTo>
                  <a:pt x="285299" y="1"/>
                </a:lnTo>
                <a:close/>
              </a:path>
            </a:pathLst>
          </a:custGeom>
          <a:solidFill>
            <a:srgbClr val="4B9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Placeholder 1">
            <a:extLst>
              <a:ext uri="{FF2B5EF4-FFF2-40B4-BE49-F238E27FC236}">
                <a16:creationId xmlns:a16="http://schemas.microsoft.com/office/drawing/2014/main" id="{8E8AA56D-5DF7-EC1C-0876-F21FAD50A9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4CC8DBF6-A1D7-34AB-B1F4-5FE94730A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682ED00C-CE04-B28E-F99A-F2A3A5EB1ECF}"/>
              </a:ext>
            </a:extLst>
          </p:cNvPr>
          <p:cNvPicPr>
            <a:picLocks noChangeAspect="1"/>
          </p:cNvPicPr>
          <p:nvPr userDrawn="1"/>
        </p:nvPicPr>
        <p:blipFill>
          <a:blip r:embed="rId6"/>
          <a:stretch>
            <a:fillRect/>
          </a:stretch>
        </p:blipFill>
        <p:spPr>
          <a:xfrm>
            <a:off x="142505" y="6516131"/>
            <a:ext cx="2428418" cy="312226"/>
          </a:xfrm>
          <a:prstGeom prst="rect">
            <a:avLst/>
          </a:prstGeom>
        </p:spPr>
      </p:pic>
      <p:sp>
        <p:nvSpPr>
          <p:cNvPr id="10" name="Slide Number Placeholder 9">
            <a:extLst>
              <a:ext uri="{FF2B5EF4-FFF2-40B4-BE49-F238E27FC236}">
                <a16:creationId xmlns:a16="http://schemas.microsoft.com/office/drawing/2014/main" id="{F69BA984-4CE6-958B-2272-4C7E7B3F42FF}"/>
              </a:ext>
            </a:extLst>
          </p:cNvPr>
          <p:cNvSpPr>
            <a:spLocks noGrp="1"/>
          </p:cNvSpPr>
          <p:nvPr>
            <p:ph type="sldNum" sz="quarter" idx="4"/>
          </p:nvPr>
        </p:nvSpPr>
        <p:spPr>
          <a:xfrm>
            <a:off x="9448800" y="644863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B2B5C-2966-854B-B16C-B3A01735BD8B}" type="slidenum">
              <a:rPr lang="en-US" smtClean="0"/>
              <a:t>‹#›</a:t>
            </a:fld>
            <a:endParaRPr lang="en-US"/>
          </a:p>
        </p:txBody>
      </p:sp>
    </p:spTree>
    <p:extLst>
      <p:ext uri="{BB962C8B-B14F-4D97-AF65-F5344CB8AC3E}">
        <p14:creationId xmlns:p14="http://schemas.microsoft.com/office/powerpoint/2010/main" val="8015836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kern="1200">
          <a:solidFill>
            <a:srgbClr val="4B9CD3"/>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en.wikipedia.org/wiki/Convolution#:~:text=The%20term%20convolution%20refers%20to,shift%2C%20producing%20the%20convolution%20functi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en.wikipedia.org/wiki/Convolution#:~:text=The%20term%20convolution%20refers%20to,shift%2C%20producing%20the%20convolution%20functio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ufldl.stanford.edu/tutorial/supervised/FeatureExtractionUsingConvolution/" TargetMode="Externa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1.gi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ufldl.stanford.edu/tutorial/supervised/FeatureExtractionUsingConvolution/"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ufldl.stanford.edu/tutorial/supervised/FeatureExtractionUsingConvolution/"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the-most-intuitive-and-easiest-guide-for-convolutional-neural-network-3607be47480" TargetMode="External"/><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ufldl.stanford.edu/tutorial/supervised/FeatureExtractionUsingConvolution/"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24.xml.rels><?xml version="1.0" encoding="UTF-8" standalone="yes"?>
<Relationships xmlns="http://schemas.openxmlformats.org/package/2006/relationships"><Relationship Id="rId3" Type="http://schemas.openxmlformats.org/officeDocument/2006/relationships/hyperlink" Target="http://ufldl.stanford.edu/tutorial/supervised/FeatureExtractionUsingConvolution/" TargetMode="External"/><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hyperlink" Target="https://towardsdatascience.com/a-comprehensive-guide-to-convolutional-neural-networks-the-eli5-way-3bd2b1164a53" TargetMode="Externa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ufldl.stanford.edu/tutorial/supervised/ConvolutionalNeuralNetwork/" TargetMode="External"/><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2-Illustration-of-the-corrispondence-between-the-areas-associated-with-the-primary_fig7_317679065"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2-Illustration-of-the-corrispondence-between-the-areas-associated-with-the-primary_fig7_317679065"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2-Illustration-of-the-corrispondence-between-the-areas-associated-with-the-primary_fig7_317679065"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a-comprehensive-guide-to-convolutional-neural-networks-the-eli5-way-3bd2b1164a53"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582-E0B3-654B-5EB3-404B5A2D7909}"/>
              </a:ext>
            </a:extLst>
          </p:cNvPr>
          <p:cNvSpPr>
            <a:spLocks noGrp="1"/>
          </p:cNvSpPr>
          <p:nvPr>
            <p:ph type="ctrTitle"/>
          </p:nvPr>
        </p:nvSpPr>
        <p:spPr>
          <a:xfrm>
            <a:off x="1524000" y="1399209"/>
            <a:ext cx="9144000" cy="2387600"/>
          </a:xfrm>
        </p:spPr>
        <p:txBody>
          <a:bodyPr>
            <a:normAutofit fontScale="90000"/>
          </a:bodyPr>
          <a:lstStyle/>
          <a:p>
            <a:r>
              <a:rPr lang="en-US" dirty="0"/>
              <a:t>Bios 7xx: Deep Learning Methods for Biomedical Applications with </a:t>
            </a:r>
            <a:r>
              <a:rPr lang="en-US" dirty="0" err="1"/>
              <a:t>Pytorch</a:t>
            </a:r>
            <a:endParaRPr lang="en-US" dirty="0"/>
          </a:p>
        </p:txBody>
      </p:sp>
      <p:sp>
        <p:nvSpPr>
          <p:cNvPr id="3" name="Subtitle 2">
            <a:extLst>
              <a:ext uri="{FF2B5EF4-FFF2-40B4-BE49-F238E27FC236}">
                <a16:creationId xmlns:a16="http://schemas.microsoft.com/office/drawing/2014/main" id="{F3C7D828-3EAE-1C45-4064-FC4EFA1D341C}"/>
              </a:ext>
            </a:extLst>
          </p:cNvPr>
          <p:cNvSpPr>
            <a:spLocks noGrp="1"/>
          </p:cNvSpPr>
          <p:nvPr>
            <p:ph type="subTitle" idx="1"/>
          </p:nvPr>
        </p:nvSpPr>
        <p:spPr>
          <a:xfrm>
            <a:off x="1524000" y="4525405"/>
            <a:ext cx="9144000" cy="471138"/>
          </a:xfrm>
        </p:spPr>
        <p:txBody>
          <a:bodyPr/>
          <a:lstStyle/>
          <a:p>
            <a:r>
              <a:rPr lang="en-US" dirty="0"/>
              <a:t>Cha</a:t>
            </a:r>
            <a:r>
              <a:rPr lang="en-US" altLang="zh-CN" dirty="0"/>
              <a:t>pter</a:t>
            </a:r>
            <a:r>
              <a:rPr lang="zh-CN" altLang="en-US" dirty="0"/>
              <a:t> </a:t>
            </a:r>
            <a:r>
              <a:rPr lang="en-US" altLang="zh-CN" dirty="0"/>
              <a:t>3.</a:t>
            </a:r>
            <a:r>
              <a:rPr lang="zh-CN" altLang="en-US" dirty="0"/>
              <a:t> </a:t>
            </a:r>
            <a:r>
              <a:rPr lang="en-US" altLang="zh-CN" dirty="0"/>
              <a:t>Convolutional Neural Networks (CNN)</a:t>
            </a:r>
            <a:endParaRPr lang="en-US" dirty="0"/>
          </a:p>
        </p:txBody>
      </p:sp>
    </p:spTree>
    <p:extLst>
      <p:ext uri="{BB962C8B-B14F-4D97-AF65-F5344CB8AC3E}">
        <p14:creationId xmlns:p14="http://schemas.microsoft.com/office/powerpoint/2010/main" val="197068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EFBB4-A759-11D5-86E7-DDF1A95E5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D54B8-3216-1AF8-0096-7CA44277CE68}"/>
              </a:ext>
            </a:extLst>
          </p:cNvPr>
          <p:cNvSpPr>
            <a:spLocks noGrp="1"/>
          </p:cNvSpPr>
          <p:nvPr>
            <p:ph type="title"/>
          </p:nvPr>
        </p:nvSpPr>
        <p:spPr>
          <a:xfrm>
            <a:off x="838200" y="365125"/>
            <a:ext cx="10515600" cy="1325563"/>
          </a:xfrm>
        </p:spPr>
        <p:txBody>
          <a:bodyPr/>
          <a:lstStyle/>
          <a:p>
            <a:r>
              <a:rPr lang="en-US" dirty="0"/>
              <a:t>Feature Extraction Using Convolution</a:t>
            </a:r>
          </a:p>
        </p:txBody>
      </p:sp>
      <p:sp>
        <p:nvSpPr>
          <p:cNvPr id="10" name="TextBox 9">
            <a:extLst>
              <a:ext uri="{FF2B5EF4-FFF2-40B4-BE49-F238E27FC236}">
                <a16:creationId xmlns:a16="http://schemas.microsoft.com/office/drawing/2014/main" id="{401CE175-CF9F-7D3E-B38F-6D8BEC909E8E}"/>
              </a:ext>
            </a:extLst>
          </p:cNvPr>
          <p:cNvSpPr txBox="1"/>
          <p:nvPr/>
        </p:nvSpPr>
        <p:spPr>
          <a:xfrm>
            <a:off x="838199" y="1400248"/>
            <a:ext cx="6152910" cy="493058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Input, kernel, and output (right figure)</a:t>
            </a:r>
          </a:p>
          <a:p>
            <a:pPr marL="342900" indent="-342900">
              <a:lnSpc>
                <a:spcPct val="200000"/>
              </a:lnSpc>
              <a:buFont typeface="Arial" panose="020B0604020202020204" pitchFamily="34" charset="0"/>
              <a:buChar char="•"/>
            </a:pPr>
            <a:r>
              <a:rPr lang="en-US" sz="2000" b="1" dirty="0"/>
              <a:t>Fully Connected Networks</a:t>
            </a:r>
          </a:p>
          <a:p>
            <a:pPr marL="800100" lvl="1" indent="-342900">
              <a:buFont typeface="Arial" panose="020B0604020202020204" pitchFamily="34" charset="0"/>
              <a:buChar char="•"/>
            </a:pPr>
            <a:r>
              <a:rPr lang="en-US" sz="2000" dirty="0"/>
              <a:t>“fully connect” all the hidden units to all the input units. Only computationally feasible to learn features on the entire image for relatively small images.</a:t>
            </a:r>
          </a:p>
          <a:p>
            <a:pPr marL="800100" lvl="1" indent="-342900">
              <a:buFont typeface="Arial" panose="020B0604020202020204" pitchFamily="34" charset="0"/>
              <a:buChar char="•"/>
            </a:pPr>
            <a:r>
              <a:rPr lang="en-US" sz="2000" dirty="0"/>
              <a:t>order of 10</a:t>
            </a:r>
            <a:r>
              <a:rPr lang="en-US" sz="2400" baseline="30000" dirty="0"/>
              <a:t>6</a:t>
            </a:r>
            <a:r>
              <a:rPr lang="en-US" sz="2000" dirty="0"/>
              <a:t> parameters to learn for 96x96 images. The feedforward and backpropagation computations would also be about 100 times slower, compared to 28x28 images.</a:t>
            </a:r>
          </a:p>
          <a:p>
            <a:pPr marL="342900" indent="-342900">
              <a:lnSpc>
                <a:spcPct val="200000"/>
              </a:lnSpc>
              <a:buFont typeface="Arial" panose="020B0604020202020204" pitchFamily="34" charset="0"/>
              <a:buChar char="•"/>
            </a:pPr>
            <a:r>
              <a:rPr lang="en-US" sz="2000" b="1" dirty="0"/>
              <a:t>Locally Connected Networks</a:t>
            </a:r>
          </a:p>
          <a:p>
            <a:pPr marL="342900" indent="-342900">
              <a:lnSpc>
                <a:spcPct val="200000"/>
              </a:lnSpc>
              <a:buFont typeface="Arial" panose="020B0604020202020204" pitchFamily="34" charset="0"/>
              <a:buChar char="•"/>
            </a:pPr>
            <a:endParaRPr lang="en-US" sz="2000" b="1" dirty="0"/>
          </a:p>
        </p:txBody>
      </p:sp>
      <p:sp>
        <p:nvSpPr>
          <p:cNvPr id="4" name="TextBox 3">
            <a:extLst>
              <a:ext uri="{FF2B5EF4-FFF2-40B4-BE49-F238E27FC236}">
                <a16:creationId xmlns:a16="http://schemas.microsoft.com/office/drawing/2014/main" id="{E0B0EBA9-3B86-D466-7B40-6832F2D3A0DE}"/>
              </a:ext>
            </a:extLst>
          </p:cNvPr>
          <p:cNvSpPr txBox="1"/>
          <p:nvPr/>
        </p:nvSpPr>
        <p:spPr>
          <a:xfrm>
            <a:off x="5986192" y="5643083"/>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2"/>
              </a:rPr>
              <a:t>source</a:t>
            </a:r>
            <a:r>
              <a:rPr lang="en-US" dirty="0">
                <a:solidFill>
                  <a:schemeClr val="bg1">
                    <a:lumMod val="50000"/>
                  </a:schemeClr>
                </a:solidFill>
              </a:rPr>
              <a:t>)</a:t>
            </a:r>
          </a:p>
        </p:txBody>
      </p:sp>
      <p:pic>
        <p:nvPicPr>
          <p:cNvPr id="3" name="Picture 4">
            <a:extLst>
              <a:ext uri="{FF2B5EF4-FFF2-40B4-BE49-F238E27FC236}">
                <a16:creationId xmlns:a16="http://schemas.microsoft.com/office/drawing/2014/main" id="{E1CDDC66-8AE3-1DBA-B782-D69704C69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109" y="1690688"/>
            <a:ext cx="4537074" cy="402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94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0C34B-2F46-B424-103E-174A13FAC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F5B06D-22E4-0566-2FF7-69152075EBB6}"/>
              </a:ext>
            </a:extLst>
          </p:cNvPr>
          <p:cNvSpPr>
            <a:spLocks noGrp="1"/>
          </p:cNvSpPr>
          <p:nvPr>
            <p:ph type="title"/>
          </p:nvPr>
        </p:nvSpPr>
        <p:spPr>
          <a:xfrm>
            <a:off x="838200" y="365125"/>
            <a:ext cx="10515600" cy="1325563"/>
          </a:xfrm>
        </p:spPr>
        <p:txBody>
          <a:bodyPr/>
          <a:lstStyle/>
          <a:p>
            <a:r>
              <a:rPr lang="en-US" dirty="0"/>
              <a:t>Feature Extraction Using Convolution</a:t>
            </a:r>
          </a:p>
        </p:txBody>
      </p:sp>
      <p:sp>
        <p:nvSpPr>
          <p:cNvPr id="10" name="TextBox 9">
            <a:extLst>
              <a:ext uri="{FF2B5EF4-FFF2-40B4-BE49-F238E27FC236}">
                <a16:creationId xmlns:a16="http://schemas.microsoft.com/office/drawing/2014/main" id="{15A97D51-80B9-34FB-944D-8263F9383022}"/>
              </a:ext>
            </a:extLst>
          </p:cNvPr>
          <p:cNvSpPr txBox="1"/>
          <p:nvPr/>
        </p:nvSpPr>
        <p:spPr>
          <a:xfrm>
            <a:off x="838199" y="1400248"/>
            <a:ext cx="6152910" cy="501675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Input, kernel, and output (right figure)</a:t>
            </a:r>
          </a:p>
          <a:p>
            <a:pPr marL="342900" indent="-342900">
              <a:lnSpc>
                <a:spcPct val="200000"/>
              </a:lnSpc>
              <a:buFont typeface="Arial" panose="020B0604020202020204" pitchFamily="34" charset="0"/>
              <a:buChar char="•"/>
            </a:pPr>
            <a:r>
              <a:rPr lang="en-US" sz="2000" b="1" dirty="0"/>
              <a:t>Fully Connected Networks</a:t>
            </a:r>
          </a:p>
          <a:p>
            <a:pPr marL="342900" indent="-342900">
              <a:lnSpc>
                <a:spcPct val="200000"/>
              </a:lnSpc>
              <a:buFont typeface="Arial" panose="020B0604020202020204" pitchFamily="34" charset="0"/>
              <a:buChar char="•"/>
            </a:pPr>
            <a:r>
              <a:rPr lang="en-US" sz="2000" b="1" dirty="0"/>
              <a:t>Locally Connected Networks</a:t>
            </a:r>
          </a:p>
          <a:p>
            <a:pPr marL="800100" lvl="1" indent="-342900">
              <a:buFont typeface="Arial" panose="020B0604020202020204" pitchFamily="34" charset="0"/>
              <a:buChar char="•"/>
            </a:pPr>
            <a:r>
              <a:rPr lang="en-US" sz="2000" dirty="0"/>
              <a:t>A simple solution to this problem is to limit connections between hidden and input units, allowing each hidden unit to connect to only a small subset of input units, such as a contiguous region of pixels. For other data types different than images like audio, hidden units can be connected to specific time spans. This concept of local connections is inspired by the visual cortex, where neurons respond to stimuli in specific locations.</a:t>
            </a:r>
          </a:p>
        </p:txBody>
      </p:sp>
      <p:sp>
        <p:nvSpPr>
          <p:cNvPr id="4" name="TextBox 3">
            <a:extLst>
              <a:ext uri="{FF2B5EF4-FFF2-40B4-BE49-F238E27FC236}">
                <a16:creationId xmlns:a16="http://schemas.microsoft.com/office/drawing/2014/main" id="{A5EA7508-8FE9-7F94-A113-7606C0F47F13}"/>
              </a:ext>
            </a:extLst>
          </p:cNvPr>
          <p:cNvSpPr txBox="1"/>
          <p:nvPr/>
        </p:nvSpPr>
        <p:spPr>
          <a:xfrm>
            <a:off x="5986192" y="5643083"/>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2"/>
              </a:rPr>
              <a:t>source</a:t>
            </a:r>
            <a:r>
              <a:rPr lang="en-US" dirty="0">
                <a:solidFill>
                  <a:schemeClr val="bg1">
                    <a:lumMod val="50000"/>
                  </a:schemeClr>
                </a:solidFill>
              </a:rPr>
              <a:t>)</a:t>
            </a:r>
          </a:p>
        </p:txBody>
      </p:sp>
      <p:pic>
        <p:nvPicPr>
          <p:cNvPr id="3" name="Picture 4">
            <a:extLst>
              <a:ext uri="{FF2B5EF4-FFF2-40B4-BE49-F238E27FC236}">
                <a16:creationId xmlns:a16="http://schemas.microsoft.com/office/drawing/2014/main" id="{9C11947F-3298-9BA7-10EF-5CC2C275F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109" y="1690688"/>
            <a:ext cx="4537074" cy="402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7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F49CD-A240-7E58-C59B-EE5138A1A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BA435-D4D1-045C-F929-5F00F07697C8}"/>
              </a:ext>
            </a:extLst>
          </p:cNvPr>
          <p:cNvSpPr>
            <a:spLocks noGrp="1"/>
          </p:cNvSpPr>
          <p:nvPr>
            <p:ph type="title"/>
          </p:nvPr>
        </p:nvSpPr>
        <p:spPr>
          <a:xfrm>
            <a:off x="838200" y="365125"/>
            <a:ext cx="10515600" cy="1325563"/>
          </a:xfrm>
        </p:spPr>
        <p:txBody>
          <a:bodyPr/>
          <a:lstStyle/>
          <a:p>
            <a:r>
              <a:rPr lang="en-US" dirty="0"/>
              <a:t>Understanding the Convolution Operation</a:t>
            </a:r>
          </a:p>
        </p:txBody>
      </p:sp>
      <p:sp>
        <p:nvSpPr>
          <p:cNvPr id="13" name="TextBox 12">
            <a:extLst>
              <a:ext uri="{FF2B5EF4-FFF2-40B4-BE49-F238E27FC236}">
                <a16:creationId xmlns:a16="http://schemas.microsoft.com/office/drawing/2014/main" id="{B538B248-83FB-D625-2F5A-A4619286F3F4}"/>
              </a:ext>
            </a:extLst>
          </p:cNvPr>
          <p:cNvSpPr txBox="1"/>
          <p:nvPr/>
        </p:nvSpPr>
        <p:spPr>
          <a:xfrm>
            <a:off x="838198" y="3073034"/>
            <a:ext cx="10515599" cy="1015663"/>
          </a:xfrm>
          <a:prstGeom prst="rect">
            <a:avLst/>
          </a:prstGeom>
          <a:noFill/>
        </p:spPr>
        <p:txBody>
          <a:bodyPr wrap="square" rtlCol="0">
            <a:spAutoFit/>
          </a:bodyPr>
          <a:lstStyle/>
          <a:p>
            <a:r>
              <a:rPr lang="en-US" sz="2000" dirty="0"/>
              <a:t>Whenever we have discrete objects, the integral turns into a sum. For instance, in CNN, we used discrete convolution  for vectors from the set of square-summable infinite-dimensional vectors defined as:</a:t>
            </a:r>
          </a:p>
        </p:txBody>
      </p:sp>
      <p:sp>
        <p:nvSpPr>
          <p:cNvPr id="16" name="TextBox 15">
            <a:extLst>
              <a:ext uri="{FF2B5EF4-FFF2-40B4-BE49-F238E27FC236}">
                <a16:creationId xmlns:a16="http://schemas.microsoft.com/office/drawing/2014/main" id="{536313CB-1D55-9554-8BEA-A8596082775F}"/>
              </a:ext>
            </a:extLst>
          </p:cNvPr>
          <p:cNvSpPr txBox="1"/>
          <p:nvPr/>
        </p:nvSpPr>
        <p:spPr>
          <a:xfrm>
            <a:off x="838199" y="4601620"/>
            <a:ext cx="10515598" cy="707886"/>
          </a:xfrm>
          <a:prstGeom prst="rect">
            <a:avLst/>
          </a:prstGeom>
          <a:noFill/>
        </p:spPr>
        <p:txBody>
          <a:bodyPr wrap="square" rtlCol="0">
            <a:spAutoFit/>
          </a:bodyPr>
          <a:lstStyle/>
          <a:p>
            <a:r>
              <a:rPr lang="en-US" sz="2000" dirty="0"/>
              <a:t>For two-dimensional tensors, we have a corresponding sum with (</a:t>
            </a:r>
            <a:r>
              <a:rPr lang="en-US" sz="2000" dirty="0" err="1"/>
              <a:t>a,b</a:t>
            </a:r>
            <a:r>
              <a:rPr lang="en-US" sz="2000" dirty="0"/>
              <a:t>) for f (</a:t>
            </a:r>
            <a:r>
              <a:rPr lang="en-US" sz="2000" dirty="0" err="1"/>
              <a:t>i</a:t>
            </a:r>
            <a:r>
              <a:rPr lang="en-US" sz="2000" dirty="0"/>
              <a:t>-</a:t>
            </a:r>
            <a:r>
              <a:rPr lang="en-US" sz="2000" dirty="0" err="1"/>
              <a:t>a,j</a:t>
            </a:r>
            <a:r>
              <a:rPr lang="en-US" sz="2000" dirty="0"/>
              <a:t>-b) for g, respectively:</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749DC05-65A1-D99B-6665-D7893A87EA0B}"/>
                  </a:ext>
                </a:extLst>
              </p:cNvPr>
              <p:cNvSpPr txBox="1"/>
              <p:nvPr/>
            </p:nvSpPr>
            <p:spPr>
              <a:xfrm>
                <a:off x="838200" y="1542108"/>
                <a:ext cx="10323785" cy="707886"/>
              </a:xfrm>
              <a:prstGeom prst="rect">
                <a:avLst/>
              </a:prstGeom>
              <a:noFill/>
            </p:spPr>
            <p:txBody>
              <a:bodyPr wrap="square" rtlCol="0">
                <a:spAutoFit/>
              </a:bodyPr>
              <a:lstStyle/>
              <a:p>
                <a:r>
                  <a:rPr lang="en-US" sz="2000" b="1" dirty="0"/>
                  <a:t>What is convolution?</a:t>
                </a:r>
              </a:p>
              <a:p>
                <a:r>
                  <a:rPr lang="en-US" sz="2000" dirty="0"/>
                  <a:t>Mathematically, Convolution is defined as</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𝑔</m:t>
                    </m:r>
                    <m:r>
                      <a:rPr lang="en-US" sz="2000" b="0" i="1" smtClean="0">
                        <a:latin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ℝ</m:t>
                        </m:r>
                      </m:e>
                      <m:sup>
                        <m:r>
                          <a:rPr lang="en-US" sz="2000" b="0" i="1" smtClean="0">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ℝ</m:t>
                    </m:r>
                  </m:oMath>
                </a14:m>
                <a:r>
                  <a:rPr lang="en-US" sz="2000" dirty="0"/>
                  <a:t> :</a:t>
                </a:r>
              </a:p>
            </p:txBody>
          </p:sp>
        </mc:Choice>
        <mc:Fallback>
          <p:sp>
            <p:nvSpPr>
              <p:cNvPr id="10" name="TextBox 9">
                <a:extLst>
                  <a:ext uri="{FF2B5EF4-FFF2-40B4-BE49-F238E27FC236}">
                    <a16:creationId xmlns:a16="http://schemas.microsoft.com/office/drawing/2014/main" id="{3749DC05-65A1-D99B-6665-D7893A87EA0B}"/>
                  </a:ext>
                </a:extLst>
              </p:cNvPr>
              <p:cNvSpPr txBox="1">
                <a:spLocks noRot="1" noChangeAspect="1" noMove="1" noResize="1" noEditPoints="1" noAdjustHandles="1" noChangeArrowheads="1" noChangeShapeType="1" noTextEdit="1"/>
              </p:cNvSpPr>
              <p:nvPr/>
            </p:nvSpPr>
            <p:spPr>
              <a:xfrm>
                <a:off x="838200" y="1542108"/>
                <a:ext cx="10323785" cy="707886"/>
              </a:xfrm>
              <a:prstGeom prst="rect">
                <a:avLst/>
              </a:prstGeom>
              <a:blipFill>
                <a:blip r:embed="rId3"/>
                <a:stretch>
                  <a:fillRect l="-738" t="-5263" b="-140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F4FFFA7-567E-D9CB-EA77-9C32B88146F7}"/>
                  </a:ext>
                </a:extLst>
              </p:cNvPr>
              <p:cNvSpPr txBox="1"/>
              <p:nvPr/>
            </p:nvSpPr>
            <p:spPr>
              <a:xfrm>
                <a:off x="4520726" y="2417071"/>
                <a:ext cx="3150542" cy="5663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nary>
                        <m:naryP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𝑓</m:t>
                          </m:r>
                          <m:d>
                            <m:dPr>
                              <m:ctrlPr>
                                <a:rPr lang="en-US" b="1" i="1" smtClean="0">
                                  <a:latin typeface="Cambria Math" panose="02040503050406030204" pitchFamily="18" charset="0"/>
                                </a:rPr>
                              </m:ctrlPr>
                            </m:dPr>
                            <m:e>
                              <m:r>
                                <a:rPr lang="en-US" b="1" i="1" smtClean="0">
                                  <a:latin typeface="Cambria Math" panose="02040503050406030204" pitchFamily="18" charset="0"/>
                                </a:rPr>
                                <m:t>𝒛</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𝒛</m:t>
                              </m:r>
                            </m:e>
                          </m:d>
                          <m:r>
                            <a:rPr lang="en-US" b="0" i="1" smtClean="0">
                              <a:latin typeface="Cambria Math" panose="02040503050406030204" pitchFamily="18" charset="0"/>
                            </a:rPr>
                            <m:t>𝑑𝑧</m:t>
                          </m:r>
                        </m:e>
                      </m:nary>
                      <m:r>
                        <a:rPr lang="en-US" b="0" i="1" smtClean="0">
                          <a:latin typeface="Cambria Math" panose="02040503050406030204" pitchFamily="18" charset="0"/>
                        </a:rPr>
                        <m:t> </m:t>
                      </m:r>
                    </m:oMath>
                  </m:oMathPara>
                </a14:m>
                <a:endParaRPr lang="en-US" dirty="0"/>
              </a:p>
            </p:txBody>
          </p:sp>
        </mc:Choice>
        <mc:Fallback>
          <p:sp>
            <p:nvSpPr>
              <p:cNvPr id="22" name="TextBox 21">
                <a:extLst>
                  <a:ext uri="{FF2B5EF4-FFF2-40B4-BE49-F238E27FC236}">
                    <a16:creationId xmlns:a16="http://schemas.microsoft.com/office/drawing/2014/main" id="{CF4FFFA7-567E-D9CB-EA77-9C32B88146F7}"/>
                  </a:ext>
                </a:extLst>
              </p:cNvPr>
              <p:cNvSpPr txBox="1">
                <a:spLocks noRot="1" noChangeAspect="1" noMove="1" noResize="1" noEditPoints="1" noAdjustHandles="1" noChangeArrowheads="1" noChangeShapeType="1" noTextEdit="1"/>
              </p:cNvSpPr>
              <p:nvPr/>
            </p:nvSpPr>
            <p:spPr>
              <a:xfrm>
                <a:off x="4520726" y="2417071"/>
                <a:ext cx="3150542" cy="566374"/>
              </a:xfrm>
              <a:prstGeom prst="rect">
                <a:avLst/>
              </a:prstGeom>
              <a:blipFill>
                <a:blip r:embed="rId4"/>
                <a:stretch>
                  <a:fillRect t="-208889" r="-2823" b="-30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A0DC830-C84A-DAE7-2443-BEE108116801}"/>
                  </a:ext>
                </a:extLst>
              </p:cNvPr>
              <p:cNvSpPr txBox="1"/>
              <p:nvPr/>
            </p:nvSpPr>
            <p:spPr>
              <a:xfrm>
                <a:off x="4555369" y="3855184"/>
                <a:ext cx="2889445" cy="6721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latin typeface="Cambria Math" panose="02040503050406030204" pitchFamily="18" charset="0"/>
                            </a:rPr>
                            <m:t>𝑓</m:t>
                          </m:r>
                          <m:d>
                            <m:dPr>
                              <m:ctrlPr>
                                <a:rPr lang="en-US" b="1"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1" i="1" smtClean="0">
                                  <a:latin typeface="Cambria Math" panose="02040503050406030204" pitchFamily="18" charset="0"/>
                                </a:rPr>
                                <m:t>−</m:t>
                              </m:r>
                              <m:r>
                                <a:rPr lang="en-US" b="0" i="1" smtClean="0">
                                  <a:latin typeface="Cambria Math" panose="02040503050406030204" pitchFamily="18" charset="0"/>
                                </a:rPr>
                                <m:t>𝑎</m:t>
                              </m:r>
                            </m:e>
                          </m:d>
                        </m:e>
                      </m:nary>
                    </m:oMath>
                  </m:oMathPara>
                </a14:m>
                <a:endParaRPr lang="en-US" dirty="0"/>
              </a:p>
            </p:txBody>
          </p:sp>
        </mc:Choice>
        <mc:Fallback>
          <p:sp>
            <p:nvSpPr>
              <p:cNvPr id="23" name="TextBox 22">
                <a:extLst>
                  <a:ext uri="{FF2B5EF4-FFF2-40B4-BE49-F238E27FC236}">
                    <a16:creationId xmlns:a16="http://schemas.microsoft.com/office/drawing/2014/main" id="{BA0DC830-C84A-DAE7-2443-BEE108116801}"/>
                  </a:ext>
                </a:extLst>
              </p:cNvPr>
              <p:cNvSpPr txBox="1">
                <a:spLocks noRot="1" noChangeAspect="1" noMove="1" noResize="1" noEditPoints="1" noAdjustHandles="1" noChangeArrowheads="1" noChangeShapeType="1" noTextEdit="1"/>
              </p:cNvSpPr>
              <p:nvPr/>
            </p:nvSpPr>
            <p:spPr>
              <a:xfrm>
                <a:off x="4555369" y="3855184"/>
                <a:ext cx="2889445" cy="672172"/>
              </a:xfrm>
              <a:prstGeom prst="rect">
                <a:avLst/>
              </a:prstGeom>
              <a:blipFill>
                <a:blip r:embed="rId5"/>
                <a:stretch>
                  <a:fillRect t="-144444" b="-1981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9AEDC671-946C-74FA-1B67-68D33CEE315F}"/>
                  </a:ext>
                </a:extLst>
              </p:cNvPr>
              <p:cNvSpPr txBox="1"/>
              <p:nvPr/>
            </p:nvSpPr>
            <p:spPr>
              <a:xfrm>
                <a:off x="3980065" y="5150257"/>
                <a:ext cx="4231864" cy="67217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𝑔</m:t>
                          </m:r>
                        </m:e>
                      </m:d>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𝑏</m:t>
                              </m:r>
                            </m:sub>
                            <m:sup/>
                            <m:e>
                              <m:r>
                                <a:rPr lang="en-US" b="0" i="1" smtClean="0">
                                  <a:latin typeface="Cambria Math" panose="02040503050406030204" pitchFamily="18" charset="0"/>
                                </a:rPr>
                                <m:t>𝑓</m:t>
                              </m:r>
                              <m:d>
                                <m:dPr>
                                  <m:ctrlPr>
                                    <a:rPr lang="en-US" b="1" i="1"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1"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𝑏</m:t>
                                  </m:r>
                                </m:e>
                              </m:d>
                            </m:e>
                          </m:nary>
                        </m:e>
                      </m:nary>
                    </m:oMath>
                  </m:oMathPara>
                </a14:m>
                <a:endParaRPr lang="en-US" dirty="0"/>
              </a:p>
            </p:txBody>
          </p:sp>
        </mc:Choice>
        <mc:Fallback>
          <p:sp>
            <p:nvSpPr>
              <p:cNvPr id="24" name="TextBox 23">
                <a:extLst>
                  <a:ext uri="{FF2B5EF4-FFF2-40B4-BE49-F238E27FC236}">
                    <a16:creationId xmlns:a16="http://schemas.microsoft.com/office/drawing/2014/main" id="{9AEDC671-946C-74FA-1B67-68D33CEE315F}"/>
                  </a:ext>
                </a:extLst>
              </p:cNvPr>
              <p:cNvSpPr txBox="1">
                <a:spLocks noRot="1" noChangeAspect="1" noMove="1" noResize="1" noEditPoints="1" noAdjustHandles="1" noChangeArrowheads="1" noChangeShapeType="1" noTextEdit="1"/>
              </p:cNvSpPr>
              <p:nvPr/>
            </p:nvSpPr>
            <p:spPr>
              <a:xfrm>
                <a:off x="3980065" y="5150257"/>
                <a:ext cx="4231864" cy="672172"/>
              </a:xfrm>
              <a:prstGeom prst="rect">
                <a:avLst/>
              </a:prstGeom>
              <a:blipFill>
                <a:blip r:embed="rId6"/>
                <a:stretch>
                  <a:fillRect t="-144444" b="-198148"/>
                </a:stretch>
              </a:blipFill>
            </p:spPr>
            <p:txBody>
              <a:bodyPr/>
              <a:lstStyle/>
              <a:p>
                <a:r>
                  <a:rPr lang="en-US">
                    <a:noFill/>
                  </a:rPr>
                  <a:t> </a:t>
                </a:r>
              </a:p>
            </p:txBody>
          </p:sp>
        </mc:Fallback>
      </mc:AlternateContent>
    </p:spTree>
    <p:extLst>
      <p:ext uri="{BB962C8B-B14F-4D97-AF65-F5344CB8AC3E}">
        <p14:creationId xmlns:p14="http://schemas.microsoft.com/office/powerpoint/2010/main" val="31155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37233-7BA1-51B3-ED44-0BDFA7519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FD18D-BB35-17B2-8A4E-5F4D9DB65BB3}"/>
              </a:ext>
            </a:extLst>
          </p:cNvPr>
          <p:cNvSpPr>
            <a:spLocks noGrp="1"/>
          </p:cNvSpPr>
          <p:nvPr>
            <p:ph type="title"/>
          </p:nvPr>
        </p:nvSpPr>
        <p:spPr>
          <a:xfrm>
            <a:off x="838200" y="365125"/>
            <a:ext cx="10515600" cy="1325563"/>
          </a:xfrm>
        </p:spPr>
        <p:txBody>
          <a:bodyPr/>
          <a:lstStyle/>
          <a:p>
            <a:r>
              <a:rPr lang="en-US" dirty="0"/>
              <a:t>Exercises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3B2632C-F655-F04F-2469-BE4B55C7B762}"/>
                  </a:ext>
                </a:extLst>
              </p:cNvPr>
              <p:cNvSpPr txBox="1"/>
              <p:nvPr/>
            </p:nvSpPr>
            <p:spPr>
              <a:xfrm>
                <a:off x="838200" y="1542108"/>
                <a:ext cx="10515600" cy="2862322"/>
              </a:xfrm>
              <a:prstGeom prst="rect">
                <a:avLst/>
              </a:prstGeom>
              <a:noFill/>
            </p:spPr>
            <p:txBody>
              <a:bodyPr wrap="square" rtlCol="0">
                <a:spAutoFit/>
              </a:bodyPr>
              <a:lstStyle/>
              <a:p>
                <a:pPr marL="457200" indent="-457200">
                  <a:buFont typeface="+mj-lt"/>
                  <a:buAutoNum type="arabicPeriod"/>
                </a:pPr>
                <a:r>
                  <a:rPr lang="en-US" sz="2000" dirty="0"/>
                  <a:t>Audio data is often represented as a one-dimensional sequence.</a:t>
                </a:r>
              </a:p>
              <a:p>
                <a:pPr marL="914400" lvl="1" indent="-457200">
                  <a:buFont typeface="+mj-lt"/>
                  <a:buAutoNum type="arabicPeriod"/>
                </a:pPr>
                <a:r>
                  <a:rPr lang="en-US" sz="2000" dirty="0"/>
                  <a:t>When might you want to impose locality and translation invariance for audio?</a:t>
                </a:r>
              </a:p>
              <a:p>
                <a:pPr marL="914400" lvl="1" indent="-457200">
                  <a:buFont typeface="+mj-lt"/>
                  <a:buAutoNum type="arabicPeriod"/>
                </a:pPr>
                <a:r>
                  <a:rPr lang="en-US" sz="2000" dirty="0"/>
                  <a:t>Derive the convolution operations for audio.</a:t>
                </a:r>
              </a:p>
              <a:p>
                <a:pPr marL="914400" lvl="1" indent="-457200">
                  <a:buFont typeface="+mj-lt"/>
                  <a:buAutoNum type="arabicPeriod"/>
                </a:pPr>
                <a:r>
                  <a:rPr lang="en-US" sz="2000" dirty="0"/>
                  <a:t>Can you treat audio using the same tools as computer vision? Hint: use the spectrogram.</a:t>
                </a:r>
              </a:p>
              <a:p>
                <a:pPr marL="457200" indent="-457200">
                  <a:buFont typeface="+mj-lt"/>
                  <a:buAutoNum type="arabicPeriod"/>
                </a:pPr>
                <a:r>
                  <a:rPr lang="en-US" sz="2000" dirty="0"/>
                  <a:t>Why might translation invariance not be a good idea after all? Give an example.</a:t>
                </a:r>
              </a:p>
              <a:p>
                <a:pPr marL="457200" indent="-457200">
                  <a:buFont typeface="+mj-lt"/>
                  <a:buAutoNum type="arabicPeriod"/>
                </a:pPr>
                <a:r>
                  <a:rPr lang="en-US" sz="2000" dirty="0"/>
                  <a:t>Do you think that convolutional layers might also be applicable for text data? Which problems might you encounter with language?</a:t>
                </a:r>
              </a:p>
              <a:p>
                <a:pPr marL="457200" indent="-457200">
                  <a:buFont typeface="+mj-lt"/>
                  <a:buAutoNum type="arabicPeriod"/>
                </a:pPr>
                <a:r>
                  <a:rPr lang="en-US" sz="2000" dirty="0"/>
                  <a:t>What happens with convolutions when an object is at the boundary of an image?</a:t>
                </a:r>
              </a:p>
              <a:p>
                <a:pPr marL="457200" indent="-457200">
                  <a:buFont typeface="+mj-lt"/>
                  <a:buAutoNum type="arabicPeriod"/>
                </a:pPr>
                <a:r>
                  <a:rPr lang="en-US" sz="2000" dirty="0"/>
                  <a:t>Prove that the convolution is symmetric, i.e., </a:t>
                </a:r>
                <a14:m>
                  <m:oMath xmlns:m="http://schemas.openxmlformats.org/officeDocument/2006/math">
                    <m:r>
                      <a:rPr lang="en-US" sz="2000" i="1" dirty="0" smtClean="0">
                        <a:latin typeface="Cambria Math" panose="02040503050406030204" pitchFamily="18" charset="0"/>
                      </a:rPr>
                      <m:t>𝑓</m:t>
                    </m:r>
                    <m:r>
                      <a:rPr lang="en-US" sz="2000" i="1" dirty="0" smtClean="0">
                        <a:latin typeface="Cambria Math" panose="02040503050406030204" pitchFamily="18" charset="0"/>
                      </a:rPr>
                      <m:t> ∗ </m:t>
                    </m:r>
                    <m:r>
                      <a:rPr lang="en-US" sz="2000" i="1" dirty="0" smtClean="0">
                        <a:latin typeface="Cambria Math" panose="02040503050406030204" pitchFamily="18" charset="0"/>
                      </a:rPr>
                      <m:t>𝑔</m:t>
                    </m:r>
                    <m:r>
                      <a:rPr lang="en-US" sz="2000" i="1" dirty="0" smtClean="0">
                        <a:latin typeface="Cambria Math" panose="02040503050406030204" pitchFamily="18" charset="0"/>
                      </a:rPr>
                      <m:t> = </m:t>
                    </m:r>
                    <m:r>
                      <a:rPr lang="en-US" sz="2000" i="1" dirty="0" smtClean="0">
                        <a:latin typeface="Cambria Math" panose="02040503050406030204" pitchFamily="18" charset="0"/>
                      </a:rPr>
                      <m:t>𝑔</m:t>
                    </m:r>
                    <m:r>
                      <a:rPr lang="en-US" sz="2000" i="1" dirty="0" smtClean="0">
                        <a:latin typeface="Cambria Math" panose="02040503050406030204" pitchFamily="18" charset="0"/>
                      </a:rPr>
                      <m:t> ∗</m:t>
                    </m:r>
                    <m:r>
                      <a:rPr lang="en-US" sz="2000" i="1" dirty="0" smtClean="0">
                        <a:latin typeface="Cambria Math" panose="02040503050406030204" pitchFamily="18" charset="0"/>
                      </a:rPr>
                      <m:t>𝑓</m:t>
                    </m:r>
                  </m:oMath>
                </a14:m>
                <a:endParaRPr lang="en-US" sz="2000" dirty="0"/>
              </a:p>
            </p:txBody>
          </p:sp>
        </mc:Choice>
        <mc:Fallback>
          <p:sp>
            <p:nvSpPr>
              <p:cNvPr id="10" name="TextBox 9">
                <a:extLst>
                  <a:ext uri="{FF2B5EF4-FFF2-40B4-BE49-F238E27FC236}">
                    <a16:creationId xmlns:a16="http://schemas.microsoft.com/office/drawing/2014/main" id="{93B2632C-F655-F04F-2469-BE4B55C7B762}"/>
                  </a:ext>
                </a:extLst>
              </p:cNvPr>
              <p:cNvSpPr txBox="1">
                <a:spLocks noRot="1" noChangeAspect="1" noMove="1" noResize="1" noEditPoints="1" noAdjustHandles="1" noChangeArrowheads="1" noChangeShapeType="1" noTextEdit="1"/>
              </p:cNvSpPr>
              <p:nvPr/>
            </p:nvSpPr>
            <p:spPr>
              <a:xfrm>
                <a:off x="838200" y="1542108"/>
                <a:ext cx="10515600" cy="2862322"/>
              </a:xfrm>
              <a:prstGeom prst="rect">
                <a:avLst/>
              </a:prstGeom>
              <a:blipFill>
                <a:blip r:embed="rId2"/>
                <a:stretch>
                  <a:fillRect l="-724" t="-1322" b="-2643"/>
                </a:stretch>
              </a:blipFill>
            </p:spPr>
            <p:txBody>
              <a:bodyPr/>
              <a:lstStyle/>
              <a:p>
                <a:r>
                  <a:rPr lang="en-US">
                    <a:noFill/>
                  </a:rPr>
                  <a:t> </a:t>
                </a:r>
              </a:p>
            </p:txBody>
          </p:sp>
        </mc:Fallback>
      </mc:AlternateContent>
    </p:spTree>
    <p:extLst>
      <p:ext uri="{BB962C8B-B14F-4D97-AF65-F5344CB8AC3E}">
        <p14:creationId xmlns:p14="http://schemas.microsoft.com/office/powerpoint/2010/main" val="504794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1EEE3-6FFA-ED1C-8910-06C0BD8940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437DF-43D9-F8DB-F9B5-35A23FF8C899}"/>
              </a:ext>
            </a:extLst>
          </p:cNvPr>
          <p:cNvSpPr>
            <a:spLocks noGrp="1"/>
          </p:cNvSpPr>
          <p:nvPr>
            <p:ph type="title"/>
          </p:nvPr>
        </p:nvSpPr>
        <p:spPr>
          <a:xfrm>
            <a:off x="838200" y="365125"/>
            <a:ext cx="10515600" cy="1325563"/>
          </a:xfrm>
        </p:spPr>
        <p:txBody>
          <a:bodyPr/>
          <a:lstStyle/>
          <a:p>
            <a:r>
              <a:rPr lang="en-US" dirty="0"/>
              <a:t>Understanding the Convolution Operation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841139E-A68E-DED2-FC6E-7816F4B8AAD1}"/>
                  </a:ext>
                </a:extLst>
              </p:cNvPr>
              <p:cNvSpPr txBox="1"/>
              <p:nvPr/>
            </p:nvSpPr>
            <p:spPr>
              <a:xfrm>
                <a:off x="838200" y="1542108"/>
                <a:ext cx="5759369" cy="4426853"/>
              </a:xfrm>
              <a:prstGeom prst="rect">
                <a:avLst/>
              </a:prstGeom>
              <a:noFill/>
            </p:spPr>
            <p:txBody>
              <a:bodyPr wrap="square" rtlCol="0">
                <a:spAutoFit/>
              </a:bodyPr>
              <a:lstStyle/>
              <a:p>
                <a:r>
                  <a:rPr lang="en-US" sz="2000" b="1" dirty="0"/>
                  <a:t>Why convolution works for images?</a:t>
                </a:r>
              </a:p>
              <a:p>
                <a:r>
                  <a:rPr lang="en-US" sz="2000" dirty="0"/>
                  <a:t>Natural images have the property of being ”‘stationary”’, meaning that the statistics of one part of the image are the same as any other part. </a:t>
                </a:r>
              </a:p>
              <a:p>
                <a:endParaRPr lang="en-US" sz="2000" dirty="0"/>
              </a:p>
              <a:p>
                <a:r>
                  <a:rPr lang="en-US" sz="2000" dirty="0"/>
                  <a:t>Formally, given some large </a:t>
                </a:r>
                <a:r>
                  <a:rPr lang="en-US" sz="2000" dirty="0" err="1"/>
                  <a:t>r×c</a:t>
                </a:r>
                <a:r>
                  <a:rPr lang="en-US" sz="2000" dirty="0"/>
                  <a:t> images </a:t>
                </a:r>
                <a:r>
                  <a:rPr lang="en-US" sz="2000" dirty="0" err="1"/>
                  <a:t>x</a:t>
                </a:r>
                <a:r>
                  <a:rPr lang="en-US" sz="2000" baseline="-25000" dirty="0" err="1"/>
                  <a:t>large</a:t>
                </a:r>
                <a:r>
                  <a:rPr lang="en-US" sz="2000" dirty="0"/>
                  <a:t>, we first train a sparse autoencoder on small </a:t>
                </a:r>
                <a:r>
                  <a:rPr lang="en-US" sz="2000" dirty="0" err="1"/>
                  <a:t>a×b</a:t>
                </a:r>
                <a:r>
                  <a:rPr lang="en-US" sz="2000" dirty="0"/>
                  <a:t> patches </a:t>
                </a:r>
                <a:r>
                  <a:rPr lang="en-US" sz="2000" dirty="0" err="1"/>
                  <a:t>x</a:t>
                </a:r>
                <a:r>
                  <a:rPr lang="en-US" sz="2000" baseline="-25000" dirty="0" err="1"/>
                  <a:t>small</a:t>
                </a:r>
                <a:endParaRPr lang="en-US" sz="2000" baseline="-25000" dirty="0"/>
              </a:p>
              <a:p>
                <a:r>
                  <a:rPr lang="en-US" sz="2000" dirty="0"/>
                  <a:t> sampled from these images, learning k features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𝜎</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(1)</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𝑠𝑚𝑎𝑙𝑙</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oMath>
                </a14:m>
                <a:r>
                  <a:rPr lang="en-US" sz="2000" dirty="0"/>
                  <a:t> (where </a:t>
                </a:r>
                <a:r>
                  <a:rPr lang="el-GR" sz="2000" dirty="0"/>
                  <a:t>σ </a:t>
                </a:r>
                <a:r>
                  <a:rPr lang="en-US" sz="2000" dirty="0"/>
                  <a:t>is the sigmoid function), given by the weights W</a:t>
                </a:r>
                <a:r>
                  <a:rPr lang="en-US" sz="2000" baseline="30000" dirty="0"/>
                  <a:t>(1)</a:t>
                </a:r>
                <a:r>
                  <a:rPr lang="en-US" sz="2000" dirty="0"/>
                  <a:t>and biases b</a:t>
                </a:r>
                <a:r>
                  <a:rPr lang="en-US" sz="2000" baseline="30000" dirty="0"/>
                  <a:t>(1)</a:t>
                </a:r>
              </a:p>
              <a:p>
                <a:r>
                  <a:rPr lang="en-US" sz="2000" dirty="0"/>
                  <a:t> from the visible units to the hidden units. For every </a:t>
                </a:r>
                <a:r>
                  <a:rPr lang="en-US" sz="2000" dirty="0" err="1"/>
                  <a:t>a×b</a:t>
                </a:r>
                <a:r>
                  <a:rPr lang="en-US" sz="2000" dirty="0"/>
                  <a:t> patch </a:t>
                </a:r>
                <a:r>
                  <a:rPr lang="en-US" sz="2000" dirty="0" err="1"/>
                  <a:t>x</a:t>
                </a:r>
                <a:r>
                  <a:rPr lang="en-US" sz="2000" baseline="-25000" dirty="0" err="1"/>
                  <a:t>s</a:t>
                </a:r>
                <a:r>
                  <a:rPr lang="en-US" sz="2000" dirty="0"/>
                  <a:t> in the large image, we compute</a:t>
                </a:r>
                <a:r>
                  <a:rPr lang="en-US" sz="2000" b="0" dirty="0"/>
                  <a:t> </a:t>
                </a:r>
                <a14:m>
                  <m:oMath xmlns:m="http://schemas.openxmlformats.org/officeDocument/2006/math">
                    <m:sSub>
                      <m:sSubPr>
                        <m:ctrlPr>
                          <a:rPr lang="en-US" sz="2000" b="0" i="0" smtClean="0">
                            <a:latin typeface="Cambria Math" panose="02040503050406030204" pitchFamily="18" charset="0"/>
                          </a:rPr>
                        </m:ctrlPr>
                      </m:sSubPr>
                      <m:e>
                        <m:r>
                          <m:rPr>
                            <m:sty m:val="p"/>
                          </m:rPr>
                          <a:rPr lang="en-US" sz="2000" b="0" i="0" smtClean="0">
                            <a:latin typeface="Cambria Math" panose="02040503050406030204" pitchFamily="18" charset="0"/>
                          </a:rPr>
                          <m:t>f</m:t>
                        </m:r>
                      </m:e>
                      <m:sub>
                        <m:r>
                          <m:rPr>
                            <m:sty m:val="p"/>
                          </m:rPr>
                          <a:rPr lang="en-US" sz="2000" b="0" i="0" smtClean="0">
                            <a:latin typeface="Cambria Math" panose="02040503050406030204" pitchFamily="18" charset="0"/>
                          </a:rPr>
                          <m:t>s</m:t>
                        </m:r>
                      </m:sub>
                    </m:sSub>
                    <m:r>
                      <a:rPr lang="en-US" sz="2000" b="0" i="1" smtClean="0">
                        <a:latin typeface="Cambria Math" panose="02040503050406030204" pitchFamily="18" charset="0"/>
                      </a:rPr>
                      <m:t>=</m:t>
                    </m:r>
                    <m:r>
                      <a:rPr lang="en-US" sz="2000" b="0" i="1" smtClean="0">
                        <a:latin typeface="Cambria Math" panose="02040503050406030204" pitchFamily="18" charset="0"/>
                      </a:rPr>
                      <m:t>𝜎</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𝑊</m:t>
                        </m:r>
                      </m:e>
                      <m:sup>
                        <m:r>
                          <a:rPr lang="en-US" sz="2000" b="0" i="1" smtClean="0">
                            <a:latin typeface="Cambria Math" panose="02040503050406030204" pitchFamily="18" charset="0"/>
                          </a:rPr>
                          <m:t>(1)</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oMath>
                </a14:m>
                <a:r>
                  <a:rPr lang="en-US" sz="2000" dirty="0"/>
                  <a:t> , giving us </a:t>
                </a:r>
                <a:r>
                  <a:rPr lang="en-US" sz="2000" dirty="0" err="1"/>
                  <a:t>f</a:t>
                </a:r>
                <a:r>
                  <a:rPr lang="en-US" sz="2000" baseline="-25000" dirty="0" err="1"/>
                  <a:t>convolved</a:t>
                </a:r>
                <a:r>
                  <a:rPr lang="en-US" sz="2000" dirty="0"/>
                  <a:t>, a</a:t>
                </a:r>
              </a:p>
              <a:p>
                <a:r>
                  <a:rPr lang="en-US" sz="2000" dirty="0"/>
                  <a:t>k × (r−a+1) × (c−b+1) array of convolved features.</a:t>
                </a:r>
              </a:p>
            </p:txBody>
          </p:sp>
        </mc:Choice>
        <mc:Fallback>
          <p:sp>
            <p:nvSpPr>
              <p:cNvPr id="10" name="TextBox 9">
                <a:extLst>
                  <a:ext uri="{FF2B5EF4-FFF2-40B4-BE49-F238E27FC236}">
                    <a16:creationId xmlns:a16="http://schemas.microsoft.com/office/drawing/2014/main" id="{6841139E-A68E-DED2-FC6E-7816F4B8AAD1}"/>
                  </a:ext>
                </a:extLst>
              </p:cNvPr>
              <p:cNvSpPr txBox="1">
                <a:spLocks noRot="1" noChangeAspect="1" noMove="1" noResize="1" noEditPoints="1" noAdjustHandles="1" noChangeArrowheads="1" noChangeShapeType="1" noTextEdit="1"/>
              </p:cNvSpPr>
              <p:nvPr/>
            </p:nvSpPr>
            <p:spPr>
              <a:xfrm>
                <a:off x="838200" y="1542108"/>
                <a:ext cx="5759369" cy="4426853"/>
              </a:xfrm>
              <a:prstGeom prst="rect">
                <a:avLst/>
              </a:prstGeom>
              <a:blipFill>
                <a:blip r:embed="rId2"/>
                <a:stretch>
                  <a:fillRect l="-1322" t="-860" b="-171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B972DFD-4807-32BF-4DBF-A976F57E04FA}"/>
              </a:ext>
            </a:extLst>
          </p:cNvPr>
          <p:cNvSpPr txBox="1"/>
          <p:nvPr/>
        </p:nvSpPr>
        <p:spPr>
          <a:xfrm>
            <a:off x="5642200" y="5573981"/>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3"/>
              </a:rPr>
              <a:t>source</a:t>
            </a:r>
            <a:r>
              <a:rPr lang="en-US" dirty="0">
                <a:solidFill>
                  <a:schemeClr val="bg1">
                    <a:lumMod val="50000"/>
                  </a:schemeClr>
                </a:solidFill>
              </a:rPr>
              <a:t>)</a:t>
            </a:r>
          </a:p>
        </p:txBody>
      </p:sp>
      <p:pic>
        <p:nvPicPr>
          <p:cNvPr id="19" name="Picture 2">
            <a:extLst>
              <a:ext uri="{FF2B5EF4-FFF2-40B4-BE49-F238E27FC236}">
                <a16:creationId xmlns:a16="http://schemas.microsoft.com/office/drawing/2014/main" id="{6C4829C6-63F9-F4B8-BB39-70A2EEE6F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742" y="2038442"/>
            <a:ext cx="4802716" cy="350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65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0DDB-87CB-4C2C-CF5B-65FDE1DA0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292199-C4DA-534D-FFB1-75AB194CFA85}"/>
              </a:ext>
            </a:extLst>
          </p:cNvPr>
          <p:cNvSpPr>
            <a:spLocks noGrp="1"/>
          </p:cNvSpPr>
          <p:nvPr>
            <p:ph type="title"/>
          </p:nvPr>
        </p:nvSpPr>
        <p:spPr>
          <a:xfrm>
            <a:off x="838200" y="365125"/>
            <a:ext cx="10515600" cy="1325563"/>
          </a:xfrm>
        </p:spPr>
        <p:txBody>
          <a:bodyPr/>
          <a:lstStyle/>
          <a:p>
            <a:r>
              <a:rPr lang="en-US" dirty="0"/>
              <a:t>Cross-Correlation Operation</a:t>
            </a:r>
          </a:p>
        </p:txBody>
      </p:sp>
      <p:sp>
        <p:nvSpPr>
          <p:cNvPr id="10" name="TextBox 9">
            <a:extLst>
              <a:ext uri="{FF2B5EF4-FFF2-40B4-BE49-F238E27FC236}">
                <a16:creationId xmlns:a16="http://schemas.microsoft.com/office/drawing/2014/main" id="{80B01BD5-6178-CDE9-1EF6-6EBE151239FD}"/>
              </a:ext>
            </a:extLst>
          </p:cNvPr>
          <p:cNvSpPr txBox="1"/>
          <p:nvPr/>
        </p:nvSpPr>
        <p:spPr>
          <a:xfrm>
            <a:off x="838200" y="1542108"/>
            <a:ext cx="10515600" cy="2862322"/>
          </a:xfrm>
          <a:prstGeom prst="rect">
            <a:avLst/>
          </a:prstGeom>
          <a:noFill/>
        </p:spPr>
        <p:txBody>
          <a:bodyPr wrap="square" rtlCol="0">
            <a:spAutoFit/>
          </a:bodyPr>
          <a:lstStyle/>
          <a:p>
            <a:r>
              <a:rPr lang="en-US" sz="2000" dirty="0"/>
              <a:t>In practice, convolution operations in CNN can be more accurately described as cross-correlations. In each convolution layer, an input tensor and a kernel tensor are combined to produce an output tensor through a cross-correlation operation.</a:t>
            </a:r>
          </a:p>
          <a:p>
            <a:endParaRPr lang="en-US" sz="2000" dirty="0"/>
          </a:p>
          <a:p>
            <a:r>
              <a:rPr lang="en-US" sz="2000" dirty="0"/>
              <a:t>Consider example:</a:t>
            </a:r>
          </a:p>
          <a:p>
            <a:endParaRPr lang="en-US" sz="2000" dirty="0"/>
          </a:p>
          <a:p>
            <a:endParaRPr lang="en-US" sz="2000" dirty="0"/>
          </a:p>
          <a:p>
            <a:endParaRPr lang="en-US" sz="2000" dirty="0"/>
          </a:p>
          <a:p>
            <a:endParaRPr lang="en-US" sz="2000" dirty="0"/>
          </a:p>
        </p:txBody>
      </p:sp>
      <p:pic>
        <p:nvPicPr>
          <p:cNvPr id="18" name="Picture 17" descr="A diagram of a number&#10;&#10;Description automatically generated">
            <a:extLst>
              <a:ext uri="{FF2B5EF4-FFF2-40B4-BE49-F238E27FC236}">
                <a16:creationId xmlns:a16="http://schemas.microsoft.com/office/drawing/2014/main" id="{3232CB1F-C459-040F-D0B7-A6A35D2A889B}"/>
              </a:ext>
            </a:extLst>
          </p:cNvPr>
          <p:cNvPicPr>
            <a:picLocks noChangeAspect="1"/>
          </p:cNvPicPr>
          <p:nvPr/>
        </p:nvPicPr>
        <p:blipFill>
          <a:blip r:embed="rId2"/>
          <a:stretch>
            <a:fillRect/>
          </a:stretch>
        </p:blipFill>
        <p:spPr>
          <a:xfrm>
            <a:off x="3905907" y="3095407"/>
            <a:ext cx="4380185" cy="1747414"/>
          </a:xfrm>
          <a:prstGeom prst="rect">
            <a:avLst/>
          </a:prstGeom>
        </p:spPr>
      </p:pic>
    </p:spTree>
    <p:extLst>
      <p:ext uri="{BB962C8B-B14F-4D97-AF65-F5344CB8AC3E}">
        <p14:creationId xmlns:p14="http://schemas.microsoft.com/office/powerpoint/2010/main" val="116210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FE92B-B777-CE59-620D-4CA005CFA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2A7D6-4A77-4DB7-0148-694DF4A1AEC0}"/>
              </a:ext>
            </a:extLst>
          </p:cNvPr>
          <p:cNvSpPr>
            <a:spLocks noGrp="1"/>
          </p:cNvSpPr>
          <p:nvPr>
            <p:ph type="title"/>
          </p:nvPr>
        </p:nvSpPr>
        <p:spPr>
          <a:xfrm>
            <a:off x="838200" y="365125"/>
            <a:ext cx="10515600" cy="1325563"/>
          </a:xfrm>
        </p:spPr>
        <p:txBody>
          <a:bodyPr/>
          <a:lstStyle/>
          <a:p>
            <a:r>
              <a:rPr lang="en-US" dirty="0"/>
              <a:t>Cross-Correlation Operation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4EF2F2-45AA-689F-C581-464A7698770B}"/>
                  </a:ext>
                </a:extLst>
              </p:cNvPr>
              <p:cNvSpPr txBox="1"/>
              <p:nvPr/>
            </p:nvSpPr>
            <p:spPr>
              <a:xfrm>
                <a:off x="838200" y="1542108"/>
                <a:ext cx="10515600" cy="5016758"/>
              </a:xfrm>
              <a:prstGeom prst="rect">
                <a:avLst/>
              </a:prstGeom>
              <a:noFill/>
            </p:spPr>
            <p:txBody>
              <a:bodyPr wrap="square" rtlCol="0">
                <a:spAutoFit/>
              </a:bodyPr>
              <a:lstStyle/>
              <a:p>
                <a:r>
                  <a:rPr lang="en-US" sz="2000" dirty="0"/>
                  <a:t>Consider example:</a:t>
                </a:r>
              </a:p>
              <a:p>
                <a:endParaRPr lang="en-US" sz="2000" dirty="0"/>
              </a:p>
              <a:p>
                <a:endParaRPr lang="en-US" sz="2000" dirty="0"/>
              </a:p>
              <a:p>
                <a:endParaRPr lang="en-US" sz="2000" dirty="0"/>
              </a:p>
              <a:p>
                <a:endParaRPr lang="en-US" sz="2000" dirty="0"/>
              </a:p>
              <a:p>
                <a:r>
                  <a:rPr lang="en-US" sz="2000" dirty="0"/>
                  <a:t>In the two-dimensional cross-correlation operation, we begin with the convolution window positioned at the upper-left corner of the input tensor and slide it across the input tensor, both from left to right and top to bottom. When the convolution window slides to a certain position, the input subtensor contained in that window and the kernel tensor are multiplied elementwise and the resulting tensor is summed up yielding a single scalar value. This result gives the value of the output tensor at the corresponding location.</a:t>
                </a:r>
              </a:p>
              <a:p>
                <a:pPr/>
                <a14:m>
                  <m:oMathPara xmlns:m="http://schemas.openxmlformats.org/officeDocument/2006/math">
                    <m:oMathParaPr>
                      <m:jc m:val="center"/>
                    </m:oMathParaPr>
                    <m:oMath xmlns:m="http://schemas.openxmlformats.org/officeDocument/2006/math">
                      <m:r>
                        <m:rPr>
                          <m:nor/>
                        </m:rPr>
                        <a:rPr lang="en-US" sz="2000" smtClean="0"/>
                        <m:t>0</m:t>
                      </m:r>
                      <m:r>
                        <m:rPr>
                          <m:nor/>
                        </m:rPr>
                        <a:rPr lang="en-US" sz="2000" b="0" i="0" smtClean="0"/>
                        <m:t> </m:t>
                      </m:r>
                      <m:r>
                        <a:rPr lang="en-US" sz="2000" i="1" smtClean="0"/>
                        <m:t>×</m:t>
                      </m:r>
                      <m:r>
                        <m:rPr>
                          <m:nor/>
                        </m:rPr>
                        <a:rPr lang="en-US" sz="2000" b="0" i="0" smtClean="0"/>
                        <m:t> </m:t>
                      </m:r>
                      <m:r>
                        <m:rPr>
                          <m:nor/>
                        </m:rPr>
                        <a:rPr lang="en-US" sz="2000" smtClean="0"/>
                        <m:t>0</m:t>
                      </m:r>
                      <m:r>
                        <m:rPr>
                          <m:nor/>
                        </m:rPr>
                        <a:rPr lang="en-US" sz="2000" b="0" i="0" smtClean="0"/>
                        <m:t> </m:t>
                      </m:r>
                      <m:r>
                        <m:rPr>
                          <m:nor/>
                        </m:rPr>
                        <a:rPr lang="en-US" sz="2000" smtClean="0"/>
                        <m:t>+</m:t>
                      </m:r>
                      <m:r>
                        <m:rPr>
                          <m:nor/>
                        </m:rPr>
                        <a:rPr lang="en-US" sz="2000" b="0" i="0" smtClean="0"/>
                        <m:t> </m:t>
                      </m:r>
                      <m:r>
                        <m:rPr>
                          <m:nor/>
                        </m:rPr>
                        <a:rPr lang="en-US" sz="2000" smtClean="0"/>
                        <m:t>1</m:t>
                      </m:r>
                      <m:r>
                        <m:rPr>
                          <m:nor/>
                        </m:rPr>
                        <a:rPr lang="en-US" sz="2000" b="0" i="0" smtClean="0"/>
                        <m:t> </m:t>
                      </m:r>
                      <m:r>
                        <a:rPr lang="en-US" sz="2000" i="1" smtClean="0"/>
                        <m:t>×</m:t>
                      </m:r>
                      <m:r>
                        <a:rPr lang="en-US" sz="2000" b="0" i="1" smtClean="0">
                          <a:latin typeface="Cambria Math" panose="02040503050406030204" pitchFamily="18" charset="0"/>
                        </a:rPr>
                        <m:t> </m:t>
                      </m:r>
                      <m:r>
                        <m:rPr>
                          <m:nor/>
                        </m:rPr>
                        <a:rPr lang="en-US" sz="2000" smtClean="0"/>
                        <m:t>1</m:t>
                      </m:r>
                      <m:r>
                        <m:rPr>
                          <m:nor/>
                        </m:rPr>
                        <a:rPr lang="en-US" sz="2000" b="0" i="0" smtClean="0"/>
                        <m:t> </m:t>
                      </m:r>
                      <m:r>
                        <m:rPr>
                          <m:nor/>
                        </m:rPr>
                        <a:rPr lang="en-US" sz="2000" smtClean="0"/>
                        <m:t>+</m:t>
                      </m:r>
                      <m:r>
                        <m:rPr>
                          <m:nor/>
                        </m:rPr>
                        <a:rPr lang="en-US" sz="2000" b="0" i="0" smtClean="0"/>
                        <m:t> </m:t>
                      </m:r>
                      <m:r>
                        <m:rPr>
                          <m:nor/>
                        </m:rPr>
                        <a:rPr lang="en-US" sz="2000" smtClean="0"/>
                        <m:t>3</m:t>
                      </m:r>
                      <m:r>
                        <m:rPr>
                          <m:nor/>
                        </m:rPr>
                        <a:rPr lang="en-US" sz="2000" b="0" i="0" smtClean="0"/>
                        <m:t> </m:t>
                      </m:r>
                      <m:r>
                        <a:rPr lang="en-US" sz="2000" i="1" smtClean="0"/>
                        <m:t>×</m:t>
                      </m:r>
                      <m:r>
                        <m:rPr>
                          <m:nor/>
                        </m:rPr>
                        <a:rPr lang="en-US" sz="2000" smtClean="0"/>
                        <m:t>2</m:t>
                      </m:r>
                      <m:r>
                        <m:rPr>
                          <m:nor/>
                        </m:rPr>
                        <a:rPr lang="en-US" sz="2000" b="0" i="0" smtClean="0"/>
                        <m:t> </m:t>
                      </m:r>
                      <m:r>
                        <m:rPr>
                          <m:nor/>
                        </m:rPr>
                        <a:rPr lang="en-US" sz="2000" smtClean="0"/>
                        <m:t>+</m:t>
                      </m:r>
                      <m:r>
                        <m:rPr>
                          <m:nor/>
                        </m:rPr>
                        <a:rPr lang="en-US" sz="2000" b="0" i="0" smtClean="0"/>
                        <m:t> </m:t>
                      </m:r>
                      <m:r>
                        <m:rPr>
                          <m:nor/>
                        </m:rPr>
                        <a:rPr lang="en-US" sz="2000" smtClean="0"/>
                        <m:t>4</m:t>
                      </m:r>
                      <m:r>
                        <m:rPr>
                          <m:nor/>
                        </m:rPr>
                        <a:rPr lang="en-US" sz="2000" b="0" i="0" smtClean="0"/>
                        <m:t> </m:t>
                      </m:r>
                      <m:r>
                        <a:rPr lang="en-US" sz="2000" i="1" smtClean="0"/>
                        <m:t>×</m:t>
                      </m:r>
                      <m:r>
                        <m:rPr>
                          <m:nor/>
                        </m:rPr>
                        <a:rPr lang="en-US" sz="2000" b="0" i="0" smtClean="0"/>
                        <m:t> </m:t>
                      </m:r>
                      <m:r>
                        <m:rPr>
                          <m:nor/>
                        </m:rPr>
                        <a:rPr lang="en-US" sz="2000" smtClean="0"/>
                        <m:t>3</m:t>
                      </m:r>
                      <m:r>
                        <m:rPr>
                          <m:nor/>
                        </m:rPr>
                        <a:rPr lang="en-US" sz="2000" b="0" i="0" smtClean="0"/>
                        <m:t> </m:t>
                      </m:r>
                      <m:r>
                        <m:rPr>
                          <m:nor/>
                        </m:rPr>
                        <a:rPr lang="en-US" sz="2000" smtClean="0"/>
                        <m:t>=</m:t>
                      </m:r>
                      <m:r>
                        <m:rPr>
                          <m:nor/>
                        </m:rPr>
                        <a:rPr lang="en-US" sz="2000" b="0" i="0" smtClean="0"/>
                        <m:t> </m:t>
                      </m:r>
                      <m:r>
                        <m:rPr>
                          <m:nor/>
                        </m:rPr>
                        <a:rPr lang="en-US" sz="2000" smtClean="0"/>
                        <m:t>19</m:t>
                      </m:r>
                    </m:oMath>
                  </m:oMathPara>
                </a14:m>
                <a:endParaRPr lang="en-US" sz="2000" dirty="0"/>
              </a:p>
              <a:p>
                <a:pPr/>
                <a14:m>
                  <m:oMathPara xmlns:m="http://schemas.openxmlformats.org/officeDocument/2006/math">
                    <m:oMathParaPr>
                      <m:jc m:val="center"/>
                    </m:oMathParaPr>
                    <m:oMath xmlns:m="http://schemas.openxmlformats.org/officeDocument/2006/math">
                      <m:r>
                        <m:rPr>
                          <m:nor/>
                        </m:rPr>
                        <a:rPr lang="en-US" sz="2000" smtClean="0"/>
                        <m:t> 1</m:t>
                      </m:r>
                      <m:r>
                        <m:rPr>
                          <m:nor/>
                        </m:rPr>
                        <a:rPr lang="en-US" sz="2000" b="0" i="0" smtClean="0"/>
                        <m:t> </m:t>
                      </m:r>
                      <m:r>
                        <a:rPr lang="en-US" sz="2000" i="1" smtClean="0"/>
                        <m:t>×</m:t>
                      </m:r>
                      <m:r>
                        <m:rPr>
                          <m:nor/>
                        </m:rPr>
                        <a:rPr lang="en-US" sz="2000" b="0" i="0" smtClean="0"/>
                        <m:t> </m:t>
                      </m:r>
                      <m:r>
                        <m:rPr>
                          <m:nor/>
                        </m:rPr>
                        <a:rPr lang="en-US" sz="2000" smtClean="0"/>
                        <m:t>0</m:t>
                      </m:r>
                      <m:r>
                        <m:rPr>
                          <m:nor/>
                        </m:rPr>
                        <a:rPr lang="en-US" sz="2000" b="0" i="0" smtClean="0"/>
                        <m:t> </m:t>
                      </m:r>
                      <m:r>
                        <m:rPr>
                          <m:nor/>
                        </m:rPr>
                        <a:rPr lang="en-US" sz="2000" smtClean="0"/>
                        <m:t>+</m:t>
                      </m:r>
                      <m:r>
                        <m:rPr>
                          <m:nor/>
                        </m:rPr>
                        <a:rPr lang="en-US" sz="2000" b="0" i="0" smtClean="0"/>
                        <m:t> </m:t>
                      </m:r>
                      <m:r>
                        <m:rPr>
                          <m:nor/>
                        </m:rPr>
                        <a:rPr lang="en-US" sz="2000" smtClean="0"/>
                        <m:t>2</m:t>
                      </m:r>
                      <m:r>
                        <m:rPr>
                          <m:nor/>
                        </m:rPr>
                        <a:rPr lang="en-US" sz="2000" b="0" i="0" smtClean="0"/>
                        <m:t> </m:t>
                      </m:r>
                      <m:r>
                        <a:rPr lang="en-US" sz="2000" i="1" smtClean="0"/>
                        <m:t>×</m:t>
                      </m:r>
                      <m:r>
                        <m:rPr>
                          <m:nor/>
                        </m:rPr>
                        <a:rPr lang="en-US" sz="2000" smtClean="0"/>
                        <m:t>1</m:t>
                      </m:r>
                      <m:r>
                        <m:rPr>
                          <m:nor/>
                        </m:rPr>
                        <a:rPr lang="en-US" sz="2000" b="0" i="0" smtClean="0"/>
                        <m:t> </m:t>
                      </m:r>
                      <m:r>
                        <m:rPr>
                          <m:nor/>
                        </m:rPr>
                        <a:rPr lang="en-US" sz="2000" smtClean="0"/>
                        <m:t>+</m:t>
                      </m:r>
                      <m:r>
                        <m:rPr>
                          <m:nor/>
                        </m:rPr>
                        <a:rPr lang="en-US" sz="2000" b="0" i="0" smtClean="0"/>
                        <m:t> </m:t>
                      </m:r>
                      <m:r>
                        <m:rPr>
                          <m:nor/>
                        </m:rPr>
                        <a:rPr lang="en-US" sz="2000" smtClean="0"/>
                        <m:t>4</m:t>
                      </m:r>
                      <m:r>
                        <m:rPr>
                          <m:nor/>
                        </m:rPr>
                        <a:rPr lang="en-US" sz="2000" b="0" i="0" smtClean="0"/>
                        <m:t> </m:t>
                      </m:r>
                      <m:r>
                        <a:rPr lang="en-US" sz="2000" i="1" smtClean="0"/>
                        <m:t>×</m:t>
                      </m:r>
                      <m:r>
                        <m:rPr>
                          <m:nor/>
                        </m:rPr>
                        <a:rPr lang="en-US" sz="2000" b="0" i="0" smtClean="0"/>
                        <m:t> </m:t>
                      </m:r>
                      <m:r>
                        <m:rPr>
                          <m:nor/>
                        </m:rPr>
                        <a:rPr lang="en-US" sz="2000" smtClean="0"/>
                        <m:t>2</m:t>
                      </m:r>
                      <m:r>
                        <m:rPr>
                          <m:nor/>
                        </m:rPr>
                        <a:rPr lang="en-US" sz="2000" b="0" i="0" smtClean="0"/>
                        <m:t> </m:t>
                      </m:r>
                      <m:r>
                        <m:rPr>
                          <m:nor/>
                        </m:rPr>
                        <a:rPr lang="en-US" sz="2000" smtClean="0"/>
                        <m:t>+</m:t>
                      </m:r>
                      <m:r>
                        <m:rPr>
                          <m:nor/>
                        </m:rPr>
                        <a:rPr lang="en-US" sz="2000" b="0" i="0" smtClean="0"/>
                        <m:t> </m:t>
                      </m:r>
                      <m:r>
                        <m:rPr>
                          <m:nor/>
                        </m:rPr>
                        <a:rPr lang="en-US" sz="2000" smtClean="0"/>
                        <m:t>5</m:t>
                      </m:r>
                      <m:r>
                        <m:rPr>
                          <m:nor/>
                        </m:rPr>
                        <a:rPr lang="en-US" sz="2000" b="0" i="0" smtClean="0"/>
                        <m:t> </m:t>
                      </m:r>
                      <m:r>
                        <a:rPr lang="en-US" sz="2000" i="1" smtClean="0"/>
                        <m:t>×</m:t>
                      </m:r>
                      <m:r>
                        <m:rPr>
                          <m:nor/>
                        </m:rPr>
                        <a:rPr lang="en-US" sz="2000" b="0" i="0" smtClean="0"/>
                        <m:t> </m:t>
                      </m:r>
                      <m:r>
                        <m:rPr>
                          <m:nor/>
                        </m:rPr>
                        <a:rPr lang="en-US" sz="2000" smtClean="0"/>
                        <m:t>3</m:t>
                      </m:r>
                      <m:r>
                        <m:rPr>
                          <m:nor/>
                        </m:rPr>
                        <a:rPr lang="en-US" sz="2000" b="0" i="0" smtClean="0"/>
                        <m:t> </m:t>
                      </m:r>
                      <m:r>
                        <m:rPr>
                          <m:nor/>
                        </m:rPr>
                        <a:rPr lang="en-US" sz="2000" smtClean="0"/>
                        <m:t>=</m:t>
                      </m:r>
                      <m:r>
                        <m:rPr>
                          <m:nor/>
                        </m:rPr>
                        <a:rPr lang="en-US" sz="2000" b="0" i="0" smtClean="0"/>
                        <m:t> </m:t>
                      </m:r>
                      <m:r>
                        <m:rPr>
                          <m:nor/>
                        </m:rPr>
                        <a:rPr lang="en-US" sz="2000" smtClean="0"/>
                        <m:t>25</m:t>
                      </m:r>
                    </m:oMath>
                  </m:oMathPara>
                </a14:m>
                <a:endParaRPr lang="en-US" sz="2000" dirty="0"/>
              </a:p>
              <a:p>
                <a:pPr/>
                <a14:m>
                  <m:oMathPara xmlns:m="http://schemas.openxmlformats.org/officeDocument/2006/math">
                    <m:oMathParaPr>
                      <m:jc m:val="center"/>
                    </m:oMathParaPr>
                    <m:oMath xmlns:m="http://schemas.openxmlformats.org/officeDocument/2006/math">
                      <m:r>
                        <m:rPr>
                          <m:nor/>
                        </m:rPr>
                        <a:rPr lang="en-US" sz="2000" smtClean="0"/>
                        <m:t> 3</m:t>
                      </m:r>
                      <m:r>
                        <m:rPr>
                          <m:nor/>
                        </m:rPr>
                        <a:rPr lang="en-US" sz="2000" b="0" i="0" smtClean="0"/>
                        <m:t> </m:t>
                      </m:r>
                      <m:r>
                        <a:rPr lang="en-US" sz="2000" i="1" smtClean="0"/>
                        <m:t>×</m:t>
                      </m:r>
                      <m:r>
                        <m:rPr>
                          <m:nor/>
                        </m:rPr>
                        <a:rPr lang="en-US" sz="2000" b="0" i="0" smtClean="0"/>
                        <m:t> </m:t>
                      </m:r>
                      <m:r>
                        <m:rPr>
                          <m:nor/>
                        </m:rPr>
                        <a:rPr lang="en-US" sz="2000" smtClean="0"/>
                        <m:t>0</m:t>
                      </m:r>
                      <m:r>
                        <m:rPr>
                          <m:nor/>
                        </m:rPr>
                        <a:rPr lang="en-US" sz="2000" b="0" i="0" smtClean="0"/>
                        <m:t> </m:t>
                      </m:r>
                      <m:r>
                        <m:rPr>
                          <m:nor/>
                        </m:rPr>
                        <a:rPr lang="en-US" sz="2000" smtClean="0"/>
                        <m:t>+</m:t>
                      </m:r>
                      <m:r>
                        <m:rPr>
                          <m:nor/>
                        </m:rPr>
                        <a:rPr lang="en-US" sz="2000" b="0" i="0" smtClean="0"/>
                        <m:t> </m:t>
                      </m:r>
                      <m:r>
                        <m:rPr>
                          <m:nor/>
                        </m:rPr>
                        <a:rPr lang="en-US" sz="2000" smtClean="0"/>
                        <m:t>4</m:t>
                      </m:r>
                      <m:r>
                        <a:rPr lang="en-US" sz="2000" b="0" i="1" smtClean="0">
                          <a:latin typeface="Cambria Math" panose="02040503050406030204" pitchFamily="18" charset="0"/>
                        </a:rPr>
                        <m:t> </m:t>
                      </m:r>
                      <m:r>
                        <a:rPr lang="en-US" sz="2000" i="1" smtClean="0"/>
                        <m:t>×</m:t>
                      </m:r>
                      <m:r>
                        <a:rPr lang="en-US" sz="2000" b="0" i="1" smtClean="0">
                          <a:latin typeface="Cambria Math" panose="02040503050406030204" pitchFamily="18" charset="0"/>
                        </a:rPr>
                        <m:t> </m:t>
                      </m:r>
                      <m:r>
                        <m:rPr>
                          <m:nor/>
                        </m:rPr>
                        <a:rPr lang="en-US" sz="2000" smtClean="0"/>
                        <m:t>1</m:t>
                      </m:r>
                      <m:r>
                        <m:rPr>
                          <m:nor/>
                        </m:rPr>
                        <a:rPr lang="en-US" sz="2000" b="0" i="0" smtClean="0"/>
                        <m:t> </m:t>
                      </m:r>
                      <m:r>
                        <m:rPr>
                          <m:nor/>
                        </m:rPr>
                        <a:rPr lang="en-US" sz="2000" smtClean="0"/>
                        <m:t>+</m:t>
                      </m:r>
                      <m:r>
                        <m:rPr>
                          <m:nor/>
                        </m:rPr>
                        <a:rPr lang="en-US" sz="2000" b="0" i="0" smtClean="0"/>
                        <m:t> </m:t>
                      </m:r>
                      <m:r>
                        <m:rPr>
                          <m:nor/>
                        </m:rPr>
                        <a:rPr lang="en-US" sz="2000" smtClean="0"/>
                        <m:t>6</m:t>
                      </m:r>
                      <m:r>
                        <m:rPr>
                          <m:nor/>
                        </m:rPr>
                        <a:rPr lang="en-US" sz="2000" b="0" i="0" smtClean="0"/>
                        <m:t> </m:t>
                      </m:r>
                      <m:r>
                        <a:rPr lang="en-US" sz="2000" i="1" smtClean="0"/>
                        <m:t>×</m:t>
                      </m:r>
                      <m:r>
                        <m:rPr>
                          <m:nor/>
                        </m:rPr>
                        <a:rPr lang="en-US" sz="2000" b="0" i="0" smtClean="0"/>
                        <m:t> </m:t>
                      </m:r>
                      <m:r>
                        <m:rPr>
                          <m:nor/>
                        </m:rPr>
                        <a:rPr lang="en-US" sz="2000" smtClean="0"/>
                        <m:t>2</m:t>
                      </m:r>
                      <m:r>
                        <m:rPr>
                          <m:nor/>
                        </m:rPr>
                        <a:rPr lang="en-US" sz="2000" b="0" i="0" smtClean="0"/>
                        <m:t> </m:t>
                      </m:r>
                      <m:r>
                        <m:rPr>
                          <m:nor/>
                        </m:rPr>
                        <a:rPr lang="en-US" sz="2000" smtClean="0"/>
                        <m:t>+</m:t>
                      </m:r>
                      <m:r>
                        <m:rPr>
                          <m:nor/>
                        </m:rPr>
                        <a:rPr lang="en-US" sz="2000" b="0" i="0" smtClean="0"/>
                        <m:t> </m:t>
                      </m:r>
                      <m:r>
                        <m:rPr>
                          <m:nor/>
                        </m:rPr>
                        <a:rPr lang="en-US" sz="2000" smtClean="0"/>
                        <m:t>7</m:t>
                      </m:r>
                      <m:r>
                        <a:rPr lang="en-US" sz="2000" b="0" i="1" smtClean="0">
                          <a:latin typeface="Cambria Math" panose="02040503050406030204" pitchFamily="18" charset="0"/>
                        </a:rPr>
                        <m:t> </m:t>
                      </m:r>
                      <m:r>
                        <a:rPr lang="en-US" sz="2000" i="1" smtClean="0"/>
                        <m:t>×</m:t>
                      </m:r>
                      <m:r>
                        <a:rPr lang="en-US" sz="2000" b="0" i="1" smtClean="0">
                          <a:latin typeface="Cambria Math" panose="02040503050406030204" pitchFamily="18" charset="0"/>
                        </a:rPr>
                        <m:t> </m:t>
                      </m:r>
                      <m:r>
                        <m:rPr>
                          <m:nor/>
                        </m:rPr>
                        <a:rPr lang="en-US" sz="2000" smtClean="0"/>
                        <m:t>3</m:t>
                      </m:r>
                      <m:r>
                        <m:rPr>
                          <m:nor/>
                        </m:rPr>
                        <a:rPr lang="en-US" sz="2000" b="0" i="0" smtClean="0"/>
                        <m:t> </m:t>
                      </m:r>
                      <m:r>
                        <m:rPr>
                          <m:nor/>
                        </m:rPr>
                        <a:rPr lang="en-US" sz="2000" smtClean="0"/>
                        <m:t>=</m:t>
                      </m:r>
                      <m:r>
                        <m:rPr>
                          <m:nor/>
                        </m:rPr>
                        <a:rPr lang="en-US" sz="2000" b="0" i="0" smtClean="0"/>
                        <m:t> </m:t>
                      </m:r>
                      <m:r>
                        <m:rPr>
                          <m:nor/>
                        </m:rPr>
                        <a:rPr lang="en-US" sz="2000" smtClean="0"/>
                        <m:t>37</m:t>
                      </m:r>
                    </m:oMath>
                  </m:oMathPara>
                </a14:m>
                <a:endParaRPr lang="en-US" sz="2000" dirty="0"/>
              </a:p>
              <a:p>
                <a:pPr/>
                <a14:m>
                  <m:oMathPara xmlns:m="http://schemas.openxmlformats.org/officeDocument/2006/math">
                    <m:oMathParaPr>
                      <m:jc m:val="center"/>
                    </m:oMathParaPr>
                    <m:oMath xmlns:m="http://schemas.openxmlformats.org/officeDocument/2006/math">
                      <m:r>
                        <m:rPr>
                          <m:nor/>
                        </m:rPr>
                        <a:rPr lang="en-US" sz="2000" smtClean="0"/>
                        <m:t> 4</m:t>
                      </m:r>
                      <m:r>
                        <a:rPr lang="en-US" sz="2000" b="0" i="1" smtClean="0">
                          <a:latin typeface="Cambria Math" panose="02040503050406030204" pitchFamily="18" charset="0"/>
                        </a:rPr>
                        <m:t> </m:t>
                      </m:r>
                      <m:r>
                        <a:rPr lang="en-US" sz="2000" i="1" smtClean="0"/>
                        <m:t>×</m:t>
                      </m:r>
                      <m:r>
                        <a:rPr lang="en-US" sz="2000" b="0" i="1" smtClean="0">
                          <a:latin typeface="Cambria Math" panose="02040503050406030204" pitchFamily="18" charset="0"/>
                        </a:rPr>
                        <m:t> </m:t>
                      </m:r>
                      <m:r>
                        <m:rPr>
                          <m:nor/>
                        </m:rPr>
                        <a:rPr lang="en-US" sz="2000" smtClean="0"/>
                        <m:t>0</m:t>
                      </m:r>
                      <m:r>
                        <m:rPr>
                          <m:nor/>
                        </m:rPr>
                        <a:rPr lang="en-US" sz="2000" b="0" i="0" smtClean="0"/>
                        <m:t> </m:t>
                      </m:r>
                      <m:r>
                        <m:rPr>
                          <m:nor/>
                        </m:rPr>
                        <a:rPr lang="en-US" sz="2000" smtClean="0"/>
                        <m:t>+</m:t>
                      </m:r>
                      <m:r>
                        <m:rPr>
                          <m:nor/>
                        </m:rPr>
                        <a:rPr lang="en-US" sz="2000" b="0" i="0" smtClean="0"/>
                        <m:t> </m:t>
                      </m:r>
                      <m:r>
                        <m:rPr>
                          <m:nor/>
                        </m:rPr>
                        <a:rPr lang="en-US" sz="2000" smtClean="0"/>
                        <m:t>5</m:t>
                      </m:r>
                      <m:r>
                        <m:rPr>
                          <m:nor/>
                        </m:rPr>
                        <a:rPr lang="en-US" sz="2000" b="0" i="0" smtClean="0"/>
                        <m:t> </m:t>
                      </m:r>
                      <m:r>
                        <a:rPr lang="en-US" sz="2000" i="1" smtClean="0"/>
                        <m:t>×</m:t>
                      </m:r>
                      <m:r>
                        <a:rPr lang="en-US" sz="2000" b="0" i="1" smtClean="0">
                          <a:latin typeface="Cambria Math" panose="02040503050406030204" pitchFamily="18" charset="0"/>
                        </a:rPr>
                        <m:t> </m:t>
                      </m:r>
                      <m:r>
                        <m:rPr>
                          <m:nor/>
                        </m:rPr>
                        <a:rPr lang="en-US" sz="2000" smtClean="0"/>
                        <m:t>1</m:t>
                      </m:r>
                      <m:r>
                        <m:rPr>
                          <m:nor/>
                        </m:rPr>
                        <a:rPr lang="en-US" sz="2000" b="0" i="0" smtClean="0"/>
                        <m:t> </m:t>
                      </m:r>
                      <m:r>
                        <m:rPr>
                          <m:nor/>
                        </m:rPr>
                        <a:rPr lang="en-US" sz="2000" smtClean="0"/>
                        <m:t>+</m:t>
                      </m:r>
                      <m:r>
                        <m:rPr>
                          <m:nor/>
                        </m:rPr>
                        <a:rPr lang="en-US" sz="2000" b="0" i="0" smtClean="0"/>
                        <m:t> </m:t>
                      </m:r>
                      <m:r>
                        <m:rPr>
                          <m:nor/>
                        </m:rPr>
                        <a:rPr lang="en-US" sz="2000" smtClean="0"/>
                        <m:t>7</m:t>
                      </m:r>
                      <m:r>
                        <m:rPr>
                          <m:nor/>
                        </m:rPr>
                        <a:rPr lang="en-US" sz="2000" b="0" i="0" smtClean="0"/>
                        <m:t> </m:t>
                      </m:r>
                      <m:r>
                        <a:rPr lang="en-US" sz="2000" i="1" smtClean="0"/>
                        <m:t>×</m:t>
                      </m:r>
                      <m:r>
                        <a:rPr lang="en-US" sz="2000" b="0" i="1" smtClean="0">
                          <a:latin typeface="Cambria Math" panose="02040503050406030204" pitchFamily="18" charset="0"/>
                        </a:rPr>
                        <m:t> </m:t>
                      </m:r>
                      <m:r>
                        <m:rPr>
                          <m:nor/>
                        </m:rPr>
                        <a:rPr lang="en-US" sz="2000" smtClean="0"/>
                        <m:t>2</m:t>
                      </m:r>
                      <m:r>
                        <m:rPr>
                          <m:nor/>
                        </m:rPr>
                        <a:rPr lang="en-US" sz="2000" b="0" i="0" smtClean="0"/>
                        <m:t> </m:t>
                      </m:r>
                      <m:r>
                        <m:rPr>
                          <m:nor/>
                        </m:rPr>
                        <a:rPr lang="en-US" sz="2000" smtClean="0"/>
                        <m:t>+</m:t>
                      </m:r>
                      <m:r>
                        <m:rPr>
                          <m:nor/>
                        </m:rPr>
                        <a:rPr lang="en-US" sz="2000" b="0" i="0" smtClean="0"/>
                        <m:t> </m:t>
                      </m:r>
                      <m:r>
                        <m:rPr>
                          <m:nor/>
                        </m:rPr>
                        <a:rPr lang="en-US" sz="2000" smtClean="0"/>
                        <m:t>8</m:t>
                      </m:r>
                      <m:r>
                        <m:rPr>
                          <m:nor/>
                        </m:rPr>
                        <a:rPr lang="en-US" sz="2000" b="0" i="0" smtClean="0"/>
                        <m:t> </m:t>
                      </m:r>
                      <m:r>
                        <a:rPr lang="en-US" sz="2000" i="1" smtClean="0"/>
                        <m:t>×</m:t>
                      </m:r>
                      <m:r>
                        <a:rPr lang="en-US" sz="2000" b="0" i="1" smtClean="0">
                          <a:latin typeface="Cambria Math" panose="02040503050406030204" pitchFamily="18" charset="0"/>
                        </a:rPr>
                        <m:t> </m:t>
                      </m:r>
                      <m:r>
                        <m:rPr>
                          <m:nor/>
                        </m:rPr>
                        <a:rPr lang="en-US" sz="2000" smtClean="0"/>
                        <m:t>3</m:t>
                      </m:r>
                      <m:r>
                        <m:rPr>
                          <m:nor/>
                        </m:rPr>
                        <a:rPr lang="en-US" sz="2000" b="0" i="0" smtClean="0"/>
                        <m:t> </m:t>
                      </m:r>
                      <m:r>
                        <m:rPr>
                          <m:nor/>
                        </m:rPr>
                        <a:rPr lang="en-US" sz="2000" smtClean="0"/>
                        <m:t>=</m:t>
                      </m:r>
                      <m:r>
                        <m:rPr>
                          <m:nor/>
                        </m:rPr>
                        <a:rPr lang="en-US" sz="2000" b="0" i="0" smtClean="0"/>
                        <m:t> </m:t>
                      </m:r>
                      <m:r>
                        <m:rPr>
                          <m:nor/>
                        </m:rPr>
                        <a:rPr lang="en-US" sz="2000" smtClean="0"/>
                        <m:t>43.</m:t>
                      </m:r>
                    </m:oMath>
                  </m:oMathPara>
                </a14:m>
                <a:endParaRPr lang="en-US" sz="2000" dirty="0"/>
              </a:p>
              <a:p>
                <a:endParaRPr lang="en-US" sz="2000" dirty="0"/>
              </a:p>
            </p:txBody>
          </p:sp>
        </mc:Choice>
        <mc:Fallback>
          <p:sp>
            <p:nvSpPr>
              <p:cNvPr id="10" name="TextBox 9">
                <a:extLst>
                  <a:ext uri="{FF2B5EF4-FFF2-40B4-BE49-F238E27FC236}">
                    <a16:creationId xmlns:a16="http://schemas.microsoft.com/office/drawing/2014/main" id="{5C4EF2F2-45AA-689F-C581-464A7698770B}"/>
                  </a:ext>
                </a:extLst>
              </p:cNvPr>
              <p:cNvSpPr txBox="1">
                <a:spLocks noRot="1" noChangeAspect="1" noMove="1" noResize="1" noEditPoints="1" noAdjustHandles="1" noChangeArrowheads="1" noChangeShapeType="1" noTextEdit="1"/>
              </p:cNvSpPr>
              <p:nvPr/>
            </p:nvSpPr>
            <p:spPr>
              <a:xfrm>
                <a:off x="838200" y="1542108"/>
                <a:ext cx="10515600" cy="5016758"/>
              </a:xfrm>
              <a:prstGeom prst="rect">
                <a:avLst/>
              </a:prstGeom>
              <a:blipFill>
                <a:blip r:embed="rId2"/>
                <a:stretch>
                  <a:fillRect l="-724" t="-758" r="-1086"/>
                </a:stretch>
              </a:blipFill>
            </p:spPr>
            <p:txBody>
              <a:bodyPr/>
              <a:lstStyle/>
              <a:p>
                <a:r>
                  <a:rPr lang="en-US">
                    <a:noFill/>
                  </a:rPr>
                  <a:t> </a:t>
                </a:r>
              </a:p>
            </p:txBody>
          </p:sp>
        </mc:Fallback>
      </mc:AlternateContent>
      <p:pic>
        <p:nvPicPr>
          <p:cNvPr id="18" name="Picture 17" descr="A diagram of a number&#10;&#10;Description automatically generated">
            <a:extLst>
              <a:ext uri="{FF2B5EF4-FFF2-40B4-BE49-F238E27FC236}">
                <a16:creationId xmlns:a16="http://schemas.microsoft.com/office/drawing/2014/main" id="{2A53DC70-7AF7-B844-D68B-397FE04B9CF4}"/>
              </a:ext>
            </a:extLst>
          </p:cNvPr>
          <p:cNvPicPr>
            <a:picLocks noChangeAspect="1"/>
          </p:cNvPicPr>
          <p:nvPr/>
        </p:nvPicPr>
        <p:blipFill>
          <a:blip r:embed="rId3"/>
          <a:stretch>
            <a:fillRect/>
          </a:stretch>
        </p:blipFill>
        <p:spPr>
          <a:xfrm>
            <a:off x="3905907" y="1349767"/>
            <a:ext cx="4380185" cy="1747414"/>
          </a:xfrm>
          <a:prstGeom prst="rect">
            <a:avLst/>
          </a:prstGeom>
        </p:spPr>
      </p:pic>
    </p:spTree>
    <p:extLst>
      <p:ext uri="{BB962C8B-B14F-4D97-AF65-F5344CB8AC3E}">
        <p14:creationId xmlns:p14="http://schemas.microsoft.com/office/powerpoint/2010/main" val="80013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C881-7F2D-F715-6247-6703E1D0C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D6590-1A23-7CD7-BBEB-DE9C2F57E5F6}"/>
              </a:ext>
            </a:extLst>
          </p:cNvPr>
          <p:cNvSpPr>
            <a:spLocks noGrp="1"/>
          </p:cNvSpPr>
          <p:nvPr>
            <p:ph type="title"/>
          </p:nvPr>
        </p:nvSpPr>
        <p:spPr>
          <a:xfrm>
            <a:off x="838200" y="365125"/>
            <a:ext cx="10515600" cy="1325563"/>
          </a:xfrm>
        </p:spPr>
        <p:txBody>
          <a:bodyPr/>
          <a:lstStyle/>
          <a:p>
            <a:r>
              <a:rPr lang="en-US" dirty="0"/>
              <a:t>Cross-Correlation Operation</a:t>
            </a:r>
          </a:p>
        </p:txBody>
      </p:sp>
      <p:sp>
        <p:nvSpPr>
          <p:cNvPr id="10" name="TextBox 9">
            <a:extLst>
              <a:ext uri="{FF2B5EF4-FFF2-40B4-BE49-F238E27FC236}">
                <a16:creationId xmlns:a16="http://schemas.microsoft.com/office/drawing/2014/main" id="{A7BE601C-9BE6-E81B-62DC-7D955D584E3F}"/>
              </a:ext>
            </a:extLst>
          </p:cNvPr>
          <p:cNvSpPr txBox="1"/>
          <p:nvPr/>
        </p:nvSpPr>
        <p:spPr>
          <a:xfrm>
            <a:off x="838201" y="1542108"/>
            <a:ext cx="5072270" cy="4093428"/>
          </a:xfrm>
          <a:prstGeom prst="rect">
            <a:avLst/>
          </a:prstGeom>
          <a:noFill/>
        </p:spPr>
        <p:txBody>
          <a:bodyPr wrap="square" rtlCol="0">
            <a:spAutoFit/>
          </a:bodyPr>
          <a:lstStyle/>
          <a:p>
            <a:r>
              <a:rPr lang="en-US" sz="2000" dirty="0"/>
              <a:t>Note that along each axis, the output size is slightly smaller than the input size. Because the kernel has width and height greater than </a:t>
            </a:r>
          </a:p>
          <a:p>
            <a:r>
              <a:rPr lang="en-US" sz="2000" dirty="0"/>
              <a:t>1, we can only properly compute the cross-correlation for locations where the kernel fits wholly within the image.</a:t>
            </a:r>
          </a:p>
          <a:p>
            <a:endParaRPr lang="en-US" sz="2000" dirty="0"/>
          </a:p>
          <a:p>
            <a:r>
              <a:rPr lang="en-US" sz="2000" dirty="0"/>
              <a:t>Exercise:</a:t>
            </a:r>
          </a:p>
          <a:p>
            <a:r>
              <a:rPr lang="en-US" sz="2000" dirty="0"/>
              <a:t>Show that if convolution kernel size = 0, the convolution kernel implements an MLP independently for each set of channels. (Lin, M., Chen, Q., &amp; Yan, S. (2013). Network in network. ArXiv:1312.4400. )</a:t>
            </a:r>
          </a:p>
        </p:txBody>
      </p:sp>
      <p:sp>
        <p:nvSpPr>
          <p:cNvPr id="4" name="TextBox 3">
            <a:extLst>
              <a:ext uri="{FF2B5EF4-FFF2-40B4-BE49-F238E27FC236}">
                <a16:creationId xmlns:a16="http://schemas.microsoft.com/office/drawing/2014/main" id="{E4DB989A-EFA4-D069-1201-6C9070E22356}"/>
              </a:ext>
            </a:extLst>
          </p:cNvPr>
          <p:cNvSpPr txBox="1"/>
          <p:nvPr/>
        </p:nvSpPr>
        <p:spPr>
          <a:xfrm>
            <a:off x="5642200" y="5573981"/>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2"/>
              </a:rPr>
              <a:t>source</a:t>
            </a:r>
            <a:r>
              <a:rPr lang="en-US" dirty="0">
                <a:solidFill>
                  <a:schemeClr val="bg1">
                    <a:lumMod val="50000"/>
                  </a:schemeClr>
                </a:solidFill>
              </a:rPr>
              <a:t>)</a:t>
            </a:r>
          </a:p>
        </p:txBody>
      </p:sp>
      <p:sp>
        <p:nvSpPr>
          <p:cNvPr id="6" name="Rounded Rectangle 5">
            <a:extLst>
              <a:ext uri="{FF2B5EF4-FFF2-40B4-BE49-F238E27FC236}">
                <a16:creationId xmlns:a16="http://schemas.microsoft.com/office/drawing/2014/main" id="{F903D394-DC38-232E-CF5B-A2060D38EB39}"/>
              </a:ext>
            </a:extLst>
          </p:cNvPr>
          <p:cNvSpPr/>
          <p:nvPr/>
        </p:nvSpPr>
        <p:spPr>
          <a:xfrm>
            <a:off x="6096000" y="1257844"/>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grpSp>
        <p:nvGrpSpPr>
          <p:cNvPr id="7" name="Group 6">
            <a:extLst>
              <a:ext uri="{FF2B5EF4-FFF2-40B4-BE49-F238E27FC236}">
                <a16:creationId xmlns:a16="http://schemas.microsoft.com/office/drawing/2014/main" id="{38D57299-B521-5F53-CA42-7F78D6A2DFE0}"/>
              </a:ext>
            </a:extLst>
          </p:cNvPr>
          <p:cNvGrpSpPr/>
          <p:nvPr/>
        </p:nvGrpSpPr>
        <p:grpSpPr>
          <a:xfrm>
            <a:off x="6003235" y="1470992"/>
            <a:ext cx="5791201" cy="4995380"/>
            <a:chOff x="968823" y="2344340"/>
            <a:chExt cx="5791201" cy="4995380"/>
          </a:xfrm>
        </p:grpSpPr>
        <p:sp>
          <p:nvSpPr>
            <p:cNvPr id="8" name="Rounded Rectangle 7">
              <a:extLst>
                <a:ext uri="{FF2B5EF4-FFF2-40B4-BE49-F238E27FC236}">
                  <a16:creationId xmlns:a16="http://schemas.microsoft.com/office/drawing/2014/main" id="{4E209E4D-842E-627E-5F7B-46550E6062F1}"/>
                </a:ext>
              </a:extLst>
            </p:cNvPr>
            <p:cNvSpPr/>
            <p:nvPr/>
          </p:nvSpPr>
          <p:spPr>
            <a:xfrm>
              <a:off x="968823" y="2344340"/>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6BAFB30-65EE-97F9-21C4-6E371BA1A4C5}"/>
                </a:ext>
              </a:extLst>
            </p:cNvPr>
            <p:cNvSpPr txBox="1"/>
            <p:nvPr/>
          </p:nvSpPr>
          <p:spPr>
            <a:xfrm>
              <a:off x="1088352" y="2476418"/>
              <a:ext cx="5671672" cy="3046988"/>
            </a:xfrm>
            <a:prstGeom prst="rect">
              <a:avLst/>
            </a:prstGeom>
            <a:noFill/>
          </p:spPr>
          <p:txBody>
            <a:bodyPr wrap="square">
              <a:spAutoFit/>
            </a:bodyPr>
            <a:lstStyle/>
            <a:p>
              <a:pPr algn="l"/>
              <a:r>
                <a:rPr lang="en-US" sz="1600" b="1" dirty="0">
                  <a:solidFill>
                    <a:srgbClr val="008000"/>
                  </a:solidFill>
                  <a:latin typeface="Courier New" panose="02070309020205020404" pitchFamily="49" charset="0"/>
                </a:rPr>
                <a:t>import</a:t>
              </a:r>
              <a:r>
                <a:rPr lang="en-US" sz="1600" dirty="0">
                  <a:solidFill>
                    <a:srgbClr val="0000FF"/>
                  </a:solidFill>
                  <a:latin typeface="Courier New" panose="02070309020205020404" pitchFamily="49" charset="0"/>
                </a:rPr>
                <a:t> </a:t>
              </a:r>
              <a:r>
                <a:rPr lang="en-US" sz="1600" b="1" dirty="0">
                  <a:solidFill>
                    <a:srgbClr val="0000FF"/>
                  </a:solidFill>
                  <a:latin typeface="Courier New" panose="02070309020205020404" pitchFamily="49" charset="0"/>
                </a:rPr>
                <a:t>torch</a:t>
              </a:r>
            </a:p>
            <a:p>
              <a:pPr algn="l"/>
              <a:endParaRPr lang="en-US" sz="1600" dirty="0">
                <a:solidFill>
                  <a:srgbClr val="0000FF"/>
                </a:solidFill>
                <a:latin typeface="Courier New" panose="02070309020205020404" pitchFamily="49" charset="0"/>
              </a:endParaRPr>
            </a:p>
            <a:p>
              <a:pPr algn="l"/>
              <a:r>
                <a:rPr lang="en-US" sz="1600" b="1" dirty="0">
                  <a:solidFill>
                    <a:srgbClr val="0000FF"/>
                  </a:solidFill>
                  <a:latin typeface="Courier New" panose="02070309020205020404" pitchFamily="49" charset="0"/>
                </a:rPr>
                <a:t>def</a:t>
              </a:r>
              <a:r>
                <a:rPr lang="en-US" sz="1600" b="0" i="0" u="none" strike="noStrike" dirty="0">
                  <a:solidFill>
                    <a:srgbClr val="008000"/>
                  </a:solidFill>
                  <a:effectLst/>
                  <a:latin typeface="Courier New" panose="02070309020205020404" pitchFamily="49" charset="0"/>
                </a:rPr>
                <a:t> </a:t>
              </a:r>
              <a:r>
                <a:rPr lang="en-US" sz="1600" dirty="0">
                  <a:solidFill>
                    <a:srgbClr val="795E26"/>
                  </a:solidFill>
                  <a:latin typeface="Courier New" panose="02070309020205020404" pitchFamily="49" charset="0"/>
                </a:rPr>
                <a:t>corr2d</a:t>
              </a:r>
              <a:r>
                <a:rPr lang="en-US" sz="1600" b="0" i="0" u="none" strike="noStrike" dirty="0">
                  <a:effectLst/>
                  <a:latin typeface="Courier New" panose="02070309020205020404" pitchFamily="49" charset="0"/>
                </a:rPr>
                <a:t>(X, K):</a:t>
              </a:r>
              <a:endParaRPr lang="en-US" sz="1600" b="0" i="0" u="none" strike="noStrike" dirty="0">
                <a:solidFill>
                  <a:srgbClr val="008000"/>
                </a:solidFill>
                <a:effectLst/>
                <a:latin typeface="Courier New" panose="02070309020205020404" pitchFamily="49" charset="0"/>
              </a:endParaRPr>
            </a:p>
            <a:p>
              <a:pPr algn="l"/>
              <a:r>
                <a:rPr lang="en-US" sz="1600" b="0" i="0" u="none" strike="noStrike" dirty="0">
                  <a:solidFill>
                    <a:srgbClr val="008000"/>
                  </a:solidFill>
                  <a:effectLst/>
                  <a:latin typeface="Courier New" panose="02070309020205020404" pitchFamily="49" charset="0"/>
                </a:rPr>
                <a:t>    """Compute 2D cross-correlation."""</a:t>
              </a:r>
            </a:p>
            <a:p>
              <a:pPr algn="l"/>
              <a:r>
                <a:rPr lang="en-US" sz="1600" b="0" i="0" u="none" strike="noStrike" dirty="0">
                  <a:solidFill>
                    <a:srgbClr val="008000"/>
                  </a:solidFill>
                  <a:effectLst/>
                  <a:latin typeface="Courier New" panose="02070309020205020404" pitchFamily="49" charset="0"/>
                </a:rPr>
                <a:t>    </a:t>
              </a:r>
              <a:r>
                <a:rPr lang="en-US" sz="1600" b="0" i="0" u="none" strike="noStrike" dirty="0">
                  <a:effectLst/>
                  <a:latin typeface="Courier New" panose="02070309020205020404" pitchFamily="49" charset="0"/>
                </a:rPr>
                <a:t>h, w = </a:t>
              </a:r>
              <a:r>
                <a:rPr lang="en-US" sz="1600" b="0" i="0" u="none" strike="noStrike" dirty="0" err="1">
                  <a:effectLst/>
                  <a:latin typeface="Courier New" panose="02070309020205020404" pitchFamily="49" charset="0"/>
                </a:rPr>
                <a:t>K.shape</a:t>
              </a:r>
              <a:endParaRPr lang="en-US" sz="1600" b="0" i="0" u="none" strike="noStrike" dirty="0">
                <a:effectLst/>
                <a:latin typeface="Courier New" panose="02070309020205020404" pitchFamily="49" charset="0"/>
              </a:endParaRPr>
            </a:p>
            <a:p>
              <a:pPr algn="l"/>
              <a:r>
                <a:rPr lang="en-US" sz="1600" b="0" i="0" u="none" strike="noStrike" dirty="0">
                  <a:effectLst/>
                  <a:latin typeface="Courier New" panose="02070309020205020404" pitchFamily="49" charset="0"/>
                </a:rPr>
                <a:t>    Y = </a:t>
              </a:r>
              <a:r>
                <a:rPr lang="en-US" sz="1600" b="0" i="0" u="none" strike="noStrike" dirty="0" err="1">
                  <a:effectLst/>
                  <a:latin typeface="Courier New" panose="02070309020205020404" pitchFamily="49" charset="0"/>
                </a:rPr>
                <a:t>torch.zeros</a:t>
              </a:r>
              <a:r>
                <a:rPr lang="en-US" sz="1600" b="0" i="0" u="none" strike="noStrike" dirty="0">
                  <a:effectLst/>
                  <a:latin typeface="Courier New" panose="02070309020205020404" pitchFamily="49" charset="0"/>
                </a:rPr>
                <a:t>((</a:t>
              </a:r>
              <a:r>
                <a:rPr lang="en-US" sz="1600" b="0" i="0" u="none" strike="noStrike" dirty="0" err="1">
                  <a:effectLst/>
                  <a:latin typeface="Courier New" panose="02070309020205020404" pitchFamily="49" charset="0"/>
                </a:rPr>
                <a:t>X.shape</a:t>
              </a:r>
              <a:r>
                <a:rPr lang="en-US" sz="1600" b="0" i="0" u="none" strike="noStrike" dirty="0">
                  <a:effectLst/>
                  <a:latin typeface="Courier New" panose="02070309020205020404" pitchFamily="49" charset="0"/>
                </a:rPr>
                <a:t>[0] - h + 1, </a:t>
              </a:r>
              <a:r>
                <a:rPr lang="en-US" sz="1600" b="0" i="0" u="none" strike="noStrike" dirty="0" err="1">
                  <a:effectLst/>
                  <a:latin typeface="Courier New" panose="02070309020205020404" pitchFamily="49" charset="0"/>
                </a:rPr>
                <a:t>X.shape</a:t>
              </a:r>
              <a:r>
                <a:rPr lang="en-US" sz="1600" b="0" i="0" u="none" strike="noStrike" dirty="0">
                  <a:effectLst/>
                  <a:latin typeface="Courier New" panose="02070309020205020404" pitchFamily="49" charset="0"/>
                </a:rPr>
                <a:t>[1] - w + 1))</a:t>
              </a:r>
            </a:p>
            <a:p>
              <a:pPr algn="l"/>
              <a:r>
                <a:rPr lang="en-US" sz="1600" b="0" i="0" u="none" strike="noStrike" dirty="0">
                  <a:effectLst/>
                  <a:latin typeface="Courier New" panose="02070309020205020404" pitchFamily="49" charset="0"/>
                </a:rPr>
                <a:t>    </a:t>
              </a:r>
              <a:r>
                <a:rPr lang="en-US" sz="1600" b="1" dirty="0">
                  <a:solidFill>
                    <a:srgbClr val="008000"/>
                  </a:solidFill>
                  <a:latin typeface="Courier New" panose="02070309020205020404" pitchFamily="49" charset="0"/>
                </a:rPr>
                <a:t>for</a:t>
              </a:r>
              <a:r>
                <a:rPr lang="en-US" sz="1600" dirty="0">
                  <a:solidFill>
                    <a:srgbClr val="008000"/>
                  </a:solidFill>
                  <a:latin typeface="Courier New" panose="02070309020205020404" pitchFamily="49" charset="0"/>
                </a:rPr>
                <a:t> </a:t>
              </a:r>
              <a:r>
                <a:rPr lang="en-US" sz="1600" dirty="0" err="1">
                  <a:latin typeface="Courier New" panose="02070309020205020404" pitchFamily="49" charset="0"/>
                </a:rPr>
                <a:t>i</a:t>
              </a:r>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in</a:t>
              </a:r>
              <a:r>
                <a:rPr lang="en-US" sz="1600" dirty="0">
                  <a:solidFill>
                    <a:srgbClr val="008000"/>
                  </a:solidFill>
                  <a:latin typeface="Courier New" panose="02070309020205020404" pitchFamily="49" charset="0"/>
                </a:rPr>
                <a:t> range(</a:t>
              </a:r>
              <a:r>
                <a:rPr lang="en-US" sz="1600" dirty="0" err="1">
                  <a:latin typeface="Courier New" panose="02070309020205020404" pitchFamily="49" charset="0"/>
                </a:rPr>
                <a:t>Y.shape</a:t>
              </a:r>
              <a:r>
                <a:rPr lang="en-US" sz="1600" dirty="0">
                  <a:latin typeface="Courier New" panose="02070309020205020404" pitchFamily="49" charset="0"/>
                </a:rPr>
                <a:t>[0]):</a:t>
              </a:r>
            </a:p>
            <a:p>
              <a:pPr algn="l"/>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for</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j</a:t>
              </a:r>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in</a:t>
              </a:r>
              <a:r>
                <a:rPr lang="en-US" sz="1600" dirty="0">
                  <a:solidFill>
                    <a:srgbClr val="008000"/>
                  </a:solidFill>
                  <a:latin typeface="Courier New" panose="02070309020205020404" pitchFamily="49" charset="0"/>
                </a:rPr>
                <a:t> range</a:t>
              </a:r>
              <a:r>
                <a:rPr lang="en-US" sz="1600" dirty="0">
                  <a:latin typeface="Courier New" panose="02070309020205020404" pitchFamily="49" charset="0"/>
                </a:rPr>
                <a:t>(</a:t>
              </a:r>
              <a:r>
                <a:rPr lang="en-US" sz="1600" dirty="0" err="1">
                  <a:latin typeface="Courier New" panose="02070309020205020404" pitchFamily="49" charset="0"/>
                </a:rPr>
                <a:t>Y.shape</a:t>
              </a:r>
              <a:r>
                <a:rPr lang="en-US" sz="1600" dirty="0">
                  <a:latin typeface="Courier New" panose="02070309020205020404" pitchFamily="49" charset="0"/>
                </a:rPr>
                <a:t>[1]):</a:t>
              </a:r>
            </a:p>
            <a:p>
              <a:pPr algn="l"/>
              <a:r>
                <a:rPr lang="en-US" sz="1600" dirty="0">
                  <a:solidFill>
                    <a:srgbClr val="008000"/>
                  </a:solidFill>
                  <a:latin typeface="Courier New" panose="02070309020205020404" pitchFamily="49" charset="0"/>
                </a:rPr>
                <a:t>            </a:t>
              </a:r>
              <a:r>
                <a:rPr lang="en-US" sz="1600" dirty="0">
                  <a:latin typeface="Courier New" panose="02070309020205020404" pitchFamily="49" charset="0"/>
                </a:rPr>
                <a:t>Y[</a:t>
              </a:r>
              <a:r>
                <a:rPr lang="en-US" sz="1600" dirty="0" err="1">
                  <a:latin typeface="Courier New" panose="02070309020205020404" pitchFamily="49" charset="0"/>
                </a:rPr>
                <a:t>i</a:t>
              </a:r>
              <a:r>
                <a:rPr lang="en-US" sz="1600" dirty="0">
                  <a:latin typeface="Courier New" panose="02070309020205020404" pitchFamily="49" charset="0"/>
                </a:rPr>
                <a:t>, j] = (X[</a:t>
              </a:r>
              <a:r>
                <a:rPr lang="en-US" sz="1600" dirty="0" err="1">
                  <a:latin typeface="Courier New" panose="02070309020205020404" pitchFamily="49" charset="0"/>
                </a:rPr>
                <a:t>i:i</a:t>
              </a:r>
              <a:r>
                <a:rPr lang="en-US" sz="1600" dirty="0">
                  <a:latin typeface="Courier New" panose="02070309020205020404" pitchFamily="49" charset="0"/>
                </a:rPr>
                <a:t> + h, </a:t>
              </a:r>
              <a:r>
                <a:rPr lang="en-US" sz="1600" dirty="0" err="1">
                  <a:latin typeface="Courier New" panose="02070309020205020404" pitchFamily="49" charset="0"/>
                </a:rPr>
                <a:t>j:j</a:t>
              </a:r>
              <a:r>
                <a:rPr lang="en-US" sz="1600" dirty="0">
                  <a:latin typeface="Courier New" panose="02070309020205020404" pitchFamily="49" charset="0"/>
                </a:rPr>
                <a:t> + w] * K).sum()</a:t>
              </a:r>
            </a:p>
            <a:p>
              <a:pPr algn="l"/>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return</a:t>
              </a:r>
              <a:r>
                <a:rPr lang="en-US" sz="1600" b="0" i="0" u="none" strike="noStrike" dirty="0">
                  <a:effectLst/>
                  <a:latin typeface="Courier New" panose="02070309020205020404" pitchFamily="49" charset="0"/>
                </a:rPr>
                <a:t> Y</a:t>
              </a:r>
            </a:p>
          </p:txBody>
        </p:sp>
      </p:grpSp>
    </p:spTree>
    <p:extLst>
      <p:ext uri="{BB962C8B-B14F-4D97-AF65-F5344CB8AC3E}">
        <p14:creationId xmlns:p14="http://schemas.microsoft.com/office/powerpoint/2010/main" val="4639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6C5CD-4780-0FFE-7E5B-6AEA6A5D1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D0E48C-961A-B8FB-05F3-3F1B6D1A492D}"/>
              </a:ext>
            </a:extLst>
          </p:cNvPr>
          <p:cNvSpPr>
            <a:spLocks noGrp="1"/>
          </p:cNvSpPr>
          <p:nvPr>
            <p:ph type="title"/>
          </p:nvPr>
        </p:nvSpPr>
        <p:spPr>
          <a:xfrm>
            <a:off x="838200" y="365125"/>
            <a:ext cx="10515600" cy="1325563"/>
          </a:xfrm>
        </p:spPr>
        <p:txBody>
          <a:bodyPr/>
          <a:lstStyle/>
          <a:p>
            <a:r>
              <a:rPr lang="en-US" dirty="0"/>
              <a:t>Convolutional Layers</a:t>
            </a:r>
          </a:p>
        </p:txBody>
      </p:sp>
      <p:sp>
        <p:nvSpPr>
          <p:cNvPr id="10" name="TextBox 9">
            <a:extLst>
              <a:ext uri="{FF2B5EF4-FFF2-40B4-BE49-F238E27FC236}">
                <a16:creationId xmlns:a16="http://schemas.microsoft.com/office/drawing/2014/main" id="{D00BFFA0-F508-CA31-477F-38715E8AB380}"/>
              </a:ext>
            </a:extLst>
          </p:cNvPr>
          <p:cNvSpPr txBox="1"/>
          <p:nvPr/>
        </p:nvSpPr>
        <p:spPr>
          <a:xfrm>
            <a:off x="838201" y="1542108"/>
            <a:ext cx="5072270" cy="4401205"/>
          </a:xfrm>
          <a:prstGeom prst="rect">
            <a:avLst/>
          </a:prstGeom>
          <a:noFill/>
        </p:spPr>
        <p:txBody>
          <a:bodyPr wrap="square" rtlCol="0">
            <a:spAutoFit/>
          </a:bodyPr>
          <a:lstStyle/>
          <a:p>
            <a:r>
              <a:rPr lang="en-US" sz="2000" dirty="0"/>
              <a:t>A convolutional layer cross-correlates the input and kernel and adds a scalar bias to produce an output. The two parameters of a convolutional layer are the kernel and the scalar bias. When training models based on convolutional layers, we typically initialize the kernels randomly.</a:t>
            </a:r>
          </a:p>
          <a:p>
            <a:endParaRPr lang="en-US" sz="2000" dirty="0"/>
          </a:p>
          <a:p>
            <a:r>
              <a:rPr lang="en-US" sz="2000" dirty="0"/>
              <a:t>We can implement a two-dimensional convolutional layer based on the corr2d function defined above. In the __</a:t>
            </a:r>
            <a:r>
              <a:rPr lang="en-US" sz="2000" dirty="0" err="1"/>
              <a:t>init</a:t>
            </a:r>
            <a:r>
              <a:rPr lang="en-US" sz="2000" dirty="0"/>
              <a:t>__ constructor method, we declare weight and bias as the two model parameters. The forward propagation method calls the corr2d function and adds the bias.</a:t>
            </a:r>
          </a:p>
        </p:txBody>
      </p:sp>
      <p:sp>
        <p:nvSpPr>
          <p:cNvPr id="4" name="TextBox 3">
            <a:extLst>
              <a:ext uri="{FF2B5EF4-FFF2-40B4-BE49-F238E27FC236}">
                <a16:creationId xmlns:a16="http://schemas.microsoft.com/office/drawing/2014/main" id="{179A9FF8-EBCF-E7F2-0D4A-70EE507FB70A}"/>
              </a:ext>
            </a:extLst>
          </p:cNvPr>
          <p:cNvSpPr txBox="1"/>
          <p:nvPr/>
        </p:nvSpPr>
        <p:spPr>
          <a:xfrm>
            <a:off x="5642200" y="5573981"/>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2"/>
              </a:rPr>
              <a:t>source</a:t>
            </a:r>
            <a:r>
              <a:rPr lang="en-US" dirty="0">
                <a:solidFill>
                  <a:schemeClr val="bg1">
                    <a:lumMod val="50000"/>
                  </a:schemeClr>
                </a:solidFill>
              </a:rPr>
              <a:t>)</a:t>
            </a:r>
          </a:p>
        </p:txBody>
      </p:sp>
      <p:sp>
        <p:nvSpPr>
          <p:cNvPr id="6" name="Rounded Rectangle 5">
            <a:extLst>
              <a:ext uri="{FF2B5EF4-FFF2-40B4-BE49-F238E27FC236}">
                <a16:creationId xmlns:a16="http://schemas.microsoft.com/office/drawing/2014/main" id="{8A043811-CC20-A657-8290-A238F19AE9FE}"/>
              </a:ext>
            </a:extLst>
          </p:cNvPr>
          <p:cNvSpPr/>
          <p:nvPr/>
        </p:nvSpPr>
        <p:spPr>
          <a:xfrm>
            <a:off x="6096000" y="1257844"/>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grpSp>
        <p:nvGrpSpPr>
          <p:cNvPr id="7" name="Group 6">
            <a:extLst>
              <a:ext uri="{FF2B5EF4-FFF2-40B4-BE49-F238E27FC236}">
                <a16:creationId xmlns:a16="http://schemas.microsoft.com/office/drawing/2014/main" id="{7E4D1A30-3208-31A4-BD90-4B502AD095E5}"/>
              </a:ext>
            </a:extLst>
          </p:cNvPr>
          <p:cNvGrpSpPr/>
          <p:nvPr/>
        </p:nvGrpSpPr>
        <p:grpSpPr>
          <a:xfrm>
            <a:off x="6003235" y="1470992"/>
            <a:ext cx="5791201" cy="4995380"/>
            <a:chOff x="968823" y="2344340"/>
            <a:chExt cx="5791201" cy="4995380"/>
          </a:xfrm>
        </p:grpSpPr>
        <p:sp>
          <p:nvSpPr>
            <p:cNvPr id="8" name="Rounded Rectangle 7">
              <a:extLst>
                <a:ext uri="{FF2B5EF4-FFF2-40B4-BE49-F238E27FC236}">
                  <a16:creationId xmlns:a16="http://schemas.microsoft.com/office/drawing/2014/main" id="{F2465CFB-D708-5D9E-6B92-71D58E268A8C}"/>
                </a:ext>
              </a:extLst>
            </p:cNvPr>
            <p:cNvSpPr/>
            <p:nvPr/>
          </p:nvSpPr>
          <p:spPr>
            <a:xfrm>
              <a:off x="968823" y="2344340"/>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595B3C38-8716-B482-73F7-288AEEBB23B8}"/>
                </a:ext>
              </a:extLst>
            </p:cNvPr>
            <p:cNvSpPr txBox="1"/>
            <p:nvPr/>
          </p:nvSpPr>
          <p:spPr>
            <a:xfrm>
              <a:off x="1088352" y="2476418"/>
              <a:ext cx="5671672" cy="3539430"/>
            </a:xfrm>
            <a:prstGeom prst="rect">
              <a:avLst/>
            </a:prstGeom>
            <a:noFill/>
          </p:spPr>
          <p:txBody>
            <a:bodyPr wrap="square">
              <a:spAutoFit/>
            </a:bodyPr>
            <a:lstStyle/>
            <a:p>
              <a:pPr algn="l"/>
              <a:r>
                <a:rPr lang="en-US" sz="1600" b="1" dirty="0">
                  <a:solidFill>
                    <a:srgbClr val="008000"/>
                  </a:solidFill>
                  <a:latin typeface="Courier New" panose="02070309020205020404" pitchFamily="49" charset="0"/>
                </a:rPr>
                <a:t>import</a:t>
              </a:r>
              <a:r>
                <a:rPr lang="en-US" sz="1600" dirty="0">
                  <a:solidFill>
                    <a:srgbClr val="0000FF"/>
                  </a:solidFill>
                  <a:latin typeface="Courier New" panose="02070309020205020404" pitchFamily="49" charset="0"/>
                </a:rPr>
                <a:t> </a:t>
              </a:r>
              <a:r>
                <a:rPr lang="en-US" sz="1600" b="1" dirty="0">
                  <a:solidFill>
                    <a:srgbClr val="0000FF"/>
                  </a:solidFill>
                  <a:latin typeface="Courier New" panose="02070309020205020404" pitchFamily="49" charset="0"/>
                </a:rPr>
                <a:t>torch</a:t>
              </a:r>
            </a:p>
            <a:p>
              <a:pPr algn="l"/>
              <a:endParaRPr lang="en-US" sz="1600" dirty="0">
                <a:solidFill>
                  <a:srgbClr val="0000FF"/>
                </a:solidFill>
                <a:latin typeface="Courier New" panose="02070309020205020404" pitchFamily="49" charset="0"/>
              </a:endParaRPr>
            </a:p>
            <a:p>
              <a:pPr algn="l"/>
              <a:r>
                <a:rPr lang="en-US" sz="1600" b="1" dirty="0">
                  <a:solidFill>
                    <a:srgbClr val="008000"/>
                  </a:solidFill>
                  <a:latin typeface="Courier New" panose="02070309020205020404" pitchFamily="49" charset="0"/>
                </a:rPr>
                <a:t>class</a:t>
              </a:r>
              <a:r>
                <a:rPr lang="en-US" sz="1600" b="1" dirty="0">
                  <a:solidFill>
                    <a:srgbClr val="0000FF"/>
                  </a:solidFill>
                  <a:latin typeface="Courier New" panose="02070309020205020404" pitchFamily="49" charset="0"/>
                </a:rPr>
                <a:t> Conv2D</a:t>
              </a:r>
              <a:r>
                <a:rPr lang="en-US" sz="1600" dirty="0">
                  <a:latin typeface="Courier New" panose="02070309020205020404" pitchFamily="49" charset="0"/>
                </a:rPr>
                <a:t>(</a:t>
              </a:r>
              <a:r>
                <a:rPr lang="en-US" sz="1600" dirty="0" err="1">
                  <a:latin typeface="Courier New" panose="02070309020205020404" pitchFamily="49" charset="0"/>
                </a:rPr>
                <a:t>nn.Module</a:t>
              </a:r>
              <a:r>
                <a:rPr lang="en-US" sz="1600" dirty="0">
                  <a:latin typeface="Courier New" panose="02070309020205020404" pitchFamily="49" charset="0"/>
                </a:rPr>
                <a:t>):</a:t>
              </a:r>
            </a:p>
            <a:p>
              <a:pPr algn="l"/>
              <a:r>
                <a:rPr lang="en-US" sz="1600" b="1" dirty="0">
                  <a:solidFill>
                    <a:srgbClr val="0000FF"/>
                  </a:solidFill>
                  <a:latin typeface="Courier New" panose="02070309020205020404" pitchFamily="49" charset="0"/>
                </a:rPr>
                <a:t>    def </a:t>
              </a:r>
              <a:r>
                <a:rPr lang="en-US" sz="1600" dirty="0">
                  <a:solidFill>
                    <a:srgbClr val="795E26"/>
                  </a:solidFill>
                  <a:latin typeface="Courier New" panose="02070309020205020404" pitchFamily="49" charset="0"/>
                </a:rPr>
                <a:t>__</a:t>
              </a:r>
              <a:r>
                <a:rPr lang="en-US" sz="1600" dirty="0" err="1">
                  <a:solidFill>
                    <a:srgbClr val="795E26"/>
                  </a:solidFill>
                  <a:latin typeface="Courier New" panose="02070309020205020404" pitchFamily="49" charset="0"/>
                </a:rPr>
                <a:t>init</a:t>
              </a:r>
              <a:r>
                <a:rPr lang="en-US" sz="1600" dirty="0">
                  <a:solidFill>
                    <a:srgbClr val="795E26"/>
                  </a:solidFill>
                  <a:latin typeface="Courier New" panose="02070309020205020404" pitchFamily="49" charset="0"/>
                </a:rPr>
                <a:t>__</a:t>
              </a:r>
              <a:r>
                <a:rPr lang="en-US" sz="1600" dirty="0">
                  <a:latin typeface="Courier New" panose="02070309020205020404" pitchFamily="49" charset="0"/>
                </a:rPr>
                <a:t>(</a:t>
              </a:r>
              <a:r>
                <a:rPr lang="en-US" sz="1600" dirty="0">
                  <a:solidFill>
                    <a:srgbClr val="008000"/>
                  </a:solidFill>
                  <a:latin typeface="Courier New" panose="02070309020205020404" pitchFamily="49" charset="0"/>
                </a:rPr>
                <a:t>self</a:t>
              </a:r>
              <a:r>
                <a:rPr lang="en-US" sz="1600" dirty="0">
                  <a:latin typeface="Courier New" panose="02070309020205020404" pitchFamily="49" charset="0"/>
                </a:rPr>
                <a:t>, </a:t>
              </a:r>
              <a:r>
                <a:rPr lang="en-US" sz="1600" dirty="0" err="1">
                  <a:latin typeface="Courier New" panose="02070309020205020404" pitchFamily="49" charset="0"/>
                </a:rPr>
                <a:t>kernel_size</a:t>
              </a:r>
              <a:r>
                <a:rPr lang="en-US" sz="1600" dirty="0">
                  <a:latin typeface="Courier New" panose="02070309020205020404" pitchFamily="49" charset="0"/>
                </a:rPr>
                <a:t>):</a:t>
              </a:r>
            </a:p>
            <a:p>
              <a:pPr algn="l"/>
              <a:r>
                <a:rPr lang="en-US" sz="1600" dirty="0">
                  <a:latin typeface="Courier New" panose="02070309020205020404" pitchFamily="49" charset="0"/>
                </a:rPr>
                <a:t>       	</a:t>
              </a:r>
              <a:r>
                <a:rPr lang="en-US" sz="1600" dirty="0">
                  <a:solidFill>
                    <a:srgbClr val="008000"/>
                  </a:solidFill>
                  <a:latin typeface="Courier New" panose="02070309020205020404" pitchFamily="49" charset="0"/>
                </a:rPr>
                <a:t>super</a:t>
              </a:r>
              <a:r>
                <a:rPr lang="en-US" sz="1600" dirty="0">
                  <a:latin typeface="Courier New" panose="02070309020205020404" pitchFamily="49" charset="0"/>
                </a:rPr>
                <a:t>().__</a:t>
              </a:r>
              <a:r>
                <a:rPr lang="en-US" sz="1600" dirty="0" err="1">
                  <a:latin typeface="Courier New" panose="02070309020205020404" pitchFamily="49" charset="0"/>
                </a:rPr>
                <a:t>init</a:t>
              </a:r>
              <a:r>
                <a:rPr lang="en-US" sz="1600" dirty="0">
                  <a:latin typeface="Courier New" panose="02070309020205020404" pitchFamily="49" charset="0"/>
                </a:rPr>
                <a:t>__()</a:t>
              </a:r>
            </a:p>
            <a:p>
              <a:pPr algn="l"/>
              <a:r>
                <a:rPr lang="en-US" sz="1600" dirty="0">
                  <a:solidFill>
                    <a:srgbClr val="008000"/>
                  </a:solidFill>
                  <a:latin typeface="Courier New" panose="02070309020205020404" pitchFamily="49" charset="0"/>
                </a:rPr>
                <a:t>	</a:t>
              </a:r>
              <a:r>
                <a:rPr lang="en-US" sz="1600" dirty="0" err="1">
                  <a:solidFill>
                    <a:srgbClr val="008000"/>
                  </a:solidFill>
                  <a:latin typeface="Courier New" panose="02070309020205020404" pitchFamily="49" charset="0"/>
                </a:rPr>
                <a:t>self</a:t>
              </a:r>
              <a:r>
                <a:rPr lang="en-US" sz="1600" dirty="0" err="1">
                  <a:latin typeface="Courier New" panose="02070309020205020404" pitchFamily="49" charset="0"/>
                </a:rPr>
                <a:t>.weight</a:t>
              </a:r>
              <a:r>
                <a:rPr lang="en-US" sz="1600" dirty="0">
                  <a:latin typeface="Courier New" panose="02070309020205020404" pitchFamily="49" charset="0"/>
                </a:rPr>
                <a:t> = </a:t>
              </a:r>
              <a:r>
                <a:rPr lang="en-US" sz="1600" dirty="0" err="1">
                  <a:latin typeface="Courier New" panose="02070309020205020404" pitchFamily="49" charset="0"/>
                </a:rPr>
                <a:t>nn.Parameter</a:t>
              </a:r>
              <a:r>
                <a:rPr lang="en-US" sz="1600" dirty="0">
                  <a:latin typeface="Courier New" panose="02070309020205020404" pitchFamily="49" charset="0"/>
                </a:rPr>
                <a:t>(</a:t>
              </a:r>
              <a:r>
                <a:rPr lang="en-US" sz="1600" dirty="0" err="1">
                  <a:latin typeface="Courier New" panose="02070309020205020404" pitchFamily="49" charset="0"/>
                </a:rPr>
                <a:t>torch.rand</a:t>
              </a:r>
              <a:r>
                <a:rPr lang="en-US" sz="1600" dirty="0">
                  <a:latin typeface="Courier New" panose="02070309020205020404" pitchFamily="49" charset="0"/>
                </a:rPr>
                <a:t>(</a:t>
              </a:r>
              <a:r>
                <a:rPr lang="en-US" sz="1600" dirty="0" err="1">
                  <a:latin typeface="Courier New" panose="02070309020205020404" pitchFamily="49" charset="0"/>
                </a:rPr>
                <a:t>kernel_size</a:t>
              </a:r>
              <a:r>
                <a:rPr lang="en-US" sz="1600" dirty="0">
                  <a:latin typeface="Courier New" panose="02070309020205020404" pitchFamily="49" charset="0"/>
                </a:rPr>
                <a:t>))</a:t>
              </a:r>
            </a:p>
            <a:p>
              <a:pPr algn="l"/>
              <a:r>
                <a:rPr lang="en-US" sz="1600" dirty="0">
                  <a:solidFill>
                    <a:srgbClr val="008000"/>
                  </a:solidFill>
                  <a:latin typeface="Courier New" panose="02070309020205020404" pitchFamily="49" charset="0"/>
                </a:rPr>
                <a:t>	</a:t>
              </a:r>
              <a:r>
                <a:rPr lang="en-US" sz="1600" dirty="0" err="1">
                  <a:solidFill>
                    <a:srgbClr val="008000"/>
                  </a:solidFill>
                  <a:latin typeface="Courier New" panose="02070309020205020404" pitchFamily="49" charset="0"/>
                </a:rPr>
                <a:t>self</a:t>
              </a:r>
              <a:r>
                <a:rPr lang="en-US" sz="1600" dirty="0" err="1">
                  <a:latin typeface="Courier New" panose="02070309020205020404" pitchFamily="49" charset="0"/>
                </a:rPr>
                <a:t>.bias</a:t>
              </a:r>
              <a:r>
                <a:rPr lang="en-US" sz="1600" dirty="0">
                  <a:latin typeface="Courier New" panose="02070309020205020404" pitchFamily="49" charset="0"/>
                </a:rPr>
                <a:t> = </a:t>
              </a:r>
              <a:r>
                <a:rPr lang="en-US" sz="1600" dirty="0" err="1">
                  <a:latin typeface="Courier New" panose="02070309020205020404" pitchFamily="49" charset="0"/>
                </a:rPr>
                <a:t>nn.Parameter</a:t>
              </a:r>
              <a:r>
                <a:rPr lang="en-US" sz="1600" dirty="0">
                  <a:latin typeface="Courier New" panose="02070309020205020404" pitchFamily="49" charset="0"/>
                </a:rPr>
                <a:t>(</a:t>
              </a:r>
              <a:r>
                <a:rPr lang="en-US" sz="1600" dirty="0" err="1">
                  <a:latin typeface="Courier New" panose="02070309020205020404" pitchFamily="49" charset="0"/>
                </a:rPr>
                <a:t>torch.zeros</a:t>
              </a:r>
              <a:r>
                <a:rPr lang="en-US" sz="1600" dirty="0">
                  <a:latin typeface="Courier New" panose="02070309020205020404" pitchFamily="49" charset="0"/>
                </a:rPr>
                <a:t>(1))</a:t>
              </a:r>
            </a:p>
            <a:p>
              <a:pPr algn="l"/>
              <a:endParaRPr lang="en-US" sz="1600" b="1" dirty="0">
                <a:solidFill>
                  <a:srgbClr val="0000FF"/>
                </a:solidFill>
                <a:latin typeface="Courier New" panose="02070309020205020404" pitchFamily="49" charset="0"/>
              </a:endParaRPr>
            </a:p>
            <a:p>
              <a:pPr algn="l"/>
              <a:r>
                <a:rPr lang="en-US" sz="1600" b="1" dirty="0">
                  <a:solidFill>
                    <a:srgbClr val="0000FF"/>
                  </a:solidFill>
                  <a:latin typeface="Courier New" panose="02070309020205020404" pitchFamily="49" charset="0"/>
                </a:rPr>
                <a:t>    def </a:t>
              </a:r>
              <a:r>
                <a:rPr lang="en-US" sz="1600" dirty="0">
                  <a:solidFill>
                    <a:srgbClr val="795E26"/>
                  </a:solidFill>
                  <a:latin typeface="Courier New" panose="02070309020205020404" pitchFamily="49" charset="0"/>
                </a:rPr>
                <a:t>forward</a:t>
              </a:r>
              <a:r>
                <a:rPr lang="en-US" sz="1600" dirty="0">
                  <a:latin typeface="Courier New" panose="02070309020205020404" pitchFamily="49" charset="0"/>
                </a:rPr>
                <a:t>(</a:t>
              </a:r>
              <a:r>
                <a:rPr lang="en-US" sz="1600" dirty="0">
                  <a:solidFill>
                    <a:srgbClr val="008000"/>
                  </a:solidFill>
                  <a:latin typeface="Courier New" panose="02070309020205020404" pitchFamily="49" charset="0"/>
                </a:rPr>
                <a:t>self</a:t>
              </a:r>
              <a:r>
                <a:rPr lang="en-US" sz="1600" dirty="0">
                  <a:latin typeface="Courier New" panose="02070309020205020404" pitchFamily="49" charset="0"/>
                </a:rPr>
                <a:t>, x):</a:t>
              </a:r>
            </a:p>
            <a:p>
              <a:pPr algn="l"/>
              <a:r>
                <a:rPr lang="en-US" sz="1600" dirty="0">
                  <a:latin typeface="Courier New" panose="02070309020205020404" pitchFamily="49" charset="0"/>
                </a:rPr>
                <a:t>        </a:t>
              </a:r>
              <a:r>
                <a:rPr lang="en-US" sz="1600" b="1" dirty="0">
                  <a:solidFill>
                    <a:srgbClr val="008000"/>
                  </a:solidFill>
                  <a:latin typeface="Courier New" panose="02070309020205020404" pitchFamily="49" charset="0"/>
                </a:rPr>
                <a:t>return</a:t>
              </a:r>
              <a:r>
                <a:rPr lang="en-US" sz="1600" dirty="0">
                  <a:latin typeface="Courier New" panose="02070309020205020404" pitchFamily="49" charset="0"/>
                </a:rPr>
                <a:t> corr2d(x, </a:t>
              </a:r>
              <a:r>
                <a:rPr lang="en-US" sz="1600" dirty="0" err="1">
                  <a:solidFill>
                    <a:srgbClr val="008000"/>
                  </a:solidFill>
                  <a:latin typeface="Courier New" panose="02070309020205020404" pitchFamily="49" charset="0"/>
                </a:rPr>
                <a:t>self</a:t>
              </a:r>
              <a:r>
                <a:rPr lang="en-US" sz="1600" dirty="0" err="1">
                  <a:latin typeface="Courier New" panose="02070309020205020404" pitchFamily="49" charset="0"/>
                </a:rPr>
                <a:t>.weight</a:t>
              </a:r>
              <a:r>
                <a:rPr lang="en-US" sz="1600" dirty="0">
                  <a:latin typeface="Courier New" panose="02070309020205020404" pitchFamily="49" charset="0"/>
                </a:rPr>
                <a:t>) + </a:t>
              </a:r>
              <a:r>
                <a:rPr lang="en-US" sz="1600" dirty="0" err="1">
                  <a:solidFill>
                    <a:srgbClr val="008000"/>
                  </a:solidFill>
                  <a:latin typeface="Courier New" panose="02070309020205020404" pitchFamily="49" charset="0"/>
                </a:rPr>
                <a:t>self</a:t>
              </a:r>
              <a:r>
                <a:rPr lang="en-US" sz="1600" dirty="0" err="1">
                  <a:latin typeface="Courier New" panose="02070309020205020404" pitchFamily="49" charset="0"/>
                </a:rPr>
                <a:t>.bias</a:t>
              </a:r>
              <a:endParaRPr lang="en-US" sz="1600" dirty="0">
                <a:latin typeface="Courier New" panose="02070309020205020404" pitchFamily="49" charset="0"/>
              </a:endParaRPr>
            </a:p>
            <a:p>
              <a:pPr algn="l"/>
              <a:endParaRPr lang="en-US" sz="1600" b="0" i="0" u="none" strike="noStrike" dirty="0">
                <a:effectLst/>
                <a:latin typeface="Courier New" panose="02070309020205020404" pitchFamily="49" charset="0"/>
              </a:endParaRPr>
            </a:p>
          </p:txBody>
        </p:sp>
      </p:grpSp>
    </p:spTree>
    <p:extLst>
      <p:ext uri="{BB962C8B-B14F-4D97-AF65-F5344CB8AC3E}">
        <p14:creationId xmlns:p14="http://schemas.microsoft.com/office/powerpoint/2010/main" val="215788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EC2D-D80C-C3C9-5C76-B0E766EB8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30ABD-CCAE-9DA7-2FD4-328746104289}"/>
              </a:ext>
            </a:extLst>
          </p:cNvPr>
          <p:cNvSpPr>
            <a:spLocks noGrp="1"/>
          </p:cNvSpPr>
          <p:nvPr>
            <p:ph type="title"/>
          </p:nvPr>
        </p:nvSpPr>
        <p:spPr>
          <a:xfrm>
            <a:off x="838200" y="365125"/>
            <a:ext cx="10515600" cy="1325563"/>
          </a:xfrm>
        </p:spPr>
        <p:txBody>
          <a:bodyPr/>
          <a:lstStyle/>
          <a:p>
            <a:r>
              <a:rPr lang="en-US" dirty="0"/>
              <a:t>Padding, Stride, and Pooling</a:t>
            </a:r>
          </a:p>
        </p:txBody>
      </p:sp>
      <p:sp>
        <p:nvSpPr>
          <p:cNvPr id="10" name="TextBox 9">
            <a:extLst>
              <a:ext uri="{FF2B5EF4-FFF2-40B4-BE49-F238E27FC236}">
                <a16:creationId xmlns:a16="http://schemas.microsoft.com/office/drawing/2014/main" id="{123BD60D-EFCC-0A4F-BFE1-4105C1EE3FA8}"/>
              </a:ext>
            </a:extLst>
          </p:cNvPr>
          <p:cNvSpPr txBox="1"/>
          <p:nvPr/>
        </p:nvSpPr>
        <p:spPr>
          <a:xfrm>
            <a:off x="838200" y="1542108"/>
            <a:ext cx="9559828" cy="1938992"/>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Padding</a:t>
            </a:r>
          </a:p>
          <a:p>
            <a:pPr marL="800100" lvl="1" indent="-342900">
              <a:buFont typeface="Arial" panose="020B0604020202020204" pitchFamily="34" charset="0"/>
              <a:buChar char="•"/>
            </a:pPr>
            <a:r>
              <a:rPr lang="en-US" sz="2000" dirty="0"/>
              <a:t>Zero-padding and why it's necessary (The pixels at the corner in the previous images are less counted than those in the middle)</a:t>
            </a:r>
          </a:p>
          <a:p>
            <a:pPr lvl="1"/>
            <a:endParaRPr lang="en-US" sz="2000" dirty="0"/>
          </a:p>
          <a:p>
            <a:pPr marL="800100" lvl="1" indent="-342900">
              <a:buFont typeface="Arial" panose="020B0604020202020204" pitchFamily="34" charset="0"/>
              <a:buChar char="•"/>
            </a:pPr>
            <a:r>
              <a:rPr lang="en-US" sz="2000" dirty="0"/>
              <a:t>How padding affects the dimensions of the output</a:t>
            </a:r>
          </a:p>
        </p:txBody>
      </p:sp>
      <p:pic>
        <p:nvPicPr>
          <p:cNvPr id="11266" name="Picture 2" descr="Padding visualization">
            <a:extLst>
              <a:ext uri="{FF2B5EF4-FFF2-40B4-BE49-F238E27FC236}">
                <a16:creationId xmlns:a16="http://schemas.microsoft.com/office/drawing/2014/main" id="{78C72E5F-A468-3B9F-527C-80FA1F79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170" y="3481100"/>
            <a:ext cx="9511657" cy="2988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AACA15-BB6E-A8DF-8458-70692193A9A2}"/>
              </a:ext>
            </a:extLst>
          </p:cNvPr>
          <p:cNvSpPr txBox="1"/>
          <p:nvPr/>
        </p:nvSpPr>
        <p:spPr>
          <a:xfrm>
            <a:off x="3845002" y="6099944"/>
            <a:ext cx="4501995" cy="369332"/>
          </a:xfrm>
          <a:prstGeom prst="rect">
            <a:avLst/>
          </a:prstGeom>
          <a:noFill/>
        </p:spPr>
        <p:txBody>
          <a:bodyPr wrap="square">
            <a:spAutoFit/>
          </a:bodyPr>
          <a:lstStyle/>
          <a:p>
            <a:pPr algn="ctr"/>
            <a:r>
              <a:rPr lang="en-US" dirty="0">
                <a:solidFill>
                  <a:schemeClr val="bg1">
                    <a:lumMod val="50000"/>
                  </a:schemeClr>
                </a:solidFill>
              </a:rPr>
              <a:t>Illustration of padding effects (</a:t>
            </a:r>
            <a:r>
              <a:rPr lang="en-US" dirty="0">
                <a:solidFill>
                  <a:schemeClr val="bg1">
                    <a:lumMod val="50000"/>
                  </a:schemeClr>
                </a:solidFill>
                <a:hlinkClick r:id="rId3"/>
              </a:rPr>
              <a:t>source</a:t>
            </a:r>
            <a:r>
              <a:rPr lang="en-US" dirty="0">
                <a:solidFill>
                  <a:schemeClr val="bg1">
                    <a:lumMod val="50000"/>
                  </a:schemeClr>
                </a:solidFill>
              </a:rPr>
              <a:t>)</a:t>
            </a:r>
          </a:p>
        </p:txBody>
      </p:sp>
    </p:spTree>
    <p:extLst>
      <p:ext uri="{BB962C8B-B14F-4D97-AF65-F5344CB8AC3E}">
        <p14:creationId xmlns:p14="http://schemas.microsoft.com/office/powerpoint/2010/main" val="3558238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1BE5-4F6B-3238-462C-AF1DB107C626}"/>
              </a:ext>
            </a:extLst>
          </p:cNvPr>
          <p:cNvSpPr>
            <a:spLocks noGrp="1"/>
          </p:cNvSpPr>
          <p:nvPr>
            <p:ph type="title"/>
          </p:nvPr>
        </p:nvSpPr>
        <p:spPr>
          <a:xfrm>
            <a:off x="838200" y="365125"/>
            <a:ext cx="10515600" cy="1325563"/>
          </a:xfrm>
        </p:spPr>
        <p:txBody>
          <a:bodyPr/>
          <a:lstStyle/>
          <a:p>
            <a:r>
              <a:rPr lang="en-US" dirty="0"/>
              <a:t>Content</a:t>
            </a:r>
          </a:p>
        </p:txBody>
      </p:sp>
      <p:sp>
        <p:nvSpPr>
          <p:cNvPr id="4" name="TextBox 3">
            <a:extLst>
              <a:ext uri="{FF2B5EF4-FFF2-40B4-BE49-F238E27FC236}">
                <a16:creationId xmlns:a16="http://schemas.microsoft.com/office/drawing/2014/main" id="{53195ECE-446A-D059-3D94-0F2B4F19DE0C}"/>
              </a:ext>
            </a:extLst>
          </p:cNvPr>
          <p:cNvSpPr txBox="1"/>
          <p:nvPr/>
        </p:nvSpPr>
        <p:spPr>
          <a:xfrm>
            <a:off x="838200" y="1889760"/>
            <a:ext cx="83792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Introduction to Convolutional Neural Networks (CNN)</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15099560-06B6-8613-6064-A46E964658DF}"/>
              </a:ext>
            </a:extLst>
          </p:cNvPr>
          <p:cNvSpPr txBox="1"/>
          <p:nvPr/>
        </p:nvSpPr>
        <p:spPr>
          <a:xfrm>
            <a:off x="838199" y="2737104"/>
            <a:ext cx="27783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2D to 3D CNNs</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D603635F-3FA5-D53B-2EB2-36412A49E50F}"/>
              </a:ext>
            </a:extLst>
          </p:cNvPr>
          <p:cNvSpPr txBox="1"/>
          <p:nvPr/>
        </p:nvSpPr>
        <p:spPr>
          <a:xfrm>
            <a:off x="838198" y="3584448"/>
            <a:ext cx="524476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Biomedical Application of CNNs</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DF86CE1A-73CA-498D-CC86-5E9354068785}"/>
              </a:ext>
            </a:extLst>
          </p:cNvPr>
          <p:cNvSpPr txBox="1"/>
          <p:nvPr/>
        </p:nvSpPr>
        <p:spPr>
          <a:xfrm>
            <a:off x="838198" y="4431792"/>
            <a:ext cx="885851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Limitations and Challenges in CNNs for Biomedical Data</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52058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9813F-197F-A4D4-1BDC-A67C52039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ED7EC7-4E3B-F263-AF1B-9EDD0343E48C}"/>
              </a:ext>
            </a:extLst>
          </p:cNvPr>
          <p:cNvSpPr>
            <a:spLocks noGrp="1"/>
          </p:cNvSpPr>
          <p:nvPr>
            <p:ph type="title"/>
          </p:nvPr>
        </p:nvSpPr>
        <p:spPr>
          <a:xfrm>
            <a:off x="838200" y="365125"/>
            <a:ext cx="10515600" cy="1325563"/>
          </a:xfrm>
        </p:spPr>
        <p:txBody>
          <a:bodyPr/>
          <a:lstStyle/>
          <a:p>
            <a:r>
              <a:rPr lang="en-US" dirty="0"/>
              <a:t>Padding</a:t>
            </a:r>
          </a:p>
        </p:txBody>
      </p:sp>
      <p:sp>
        <p:nvSpPr>
          <p:cNvPr id="10" name="TextBox 9">
            <a:extLst>
              <a:ext uri="{FF2B5EF4-FFF2-40B4-BE49-F238E27FC236}">
                <a16:creationId xmlns:a16="http://schemas.microsoft.com/office/drawing/2014/main" id="{92FA4286-29F0-9180-3BE4-8EB8E492CB9A}"/>
              </a:ext>
            </a:extLst>
          </p:cNvPr>
          <p:cNvSpPr txBox="1"/>
          <p:nvPr/>
        </p:nvSpPr>
        <p:spPr>
          <a:xfrm>
            <a:off x="838199" y="1542108"/>
            <a:ext cx="10515599" cy="1323439"/>
          </a:xfrm>
          <a:prstGeom prst="rect">
            <a:avLst/>
          </a:prstGeom>
          <a:noFill/>
        </p:spPr>
        <p:txBody>
          <a:bodyPr wrap="square" rtlCol="0">
            <a:spAutoFit/>
          </a:bodyPr>
          <a:lstStyle/>
          <a:p>
            <a:r>
              <a:rPr lang="en-US" sz="2000" dirty="0"/>
              <a:t>One tricky issue when applying convolutional layers is that we tend to lose pixels on the perimeter of our image. The following figure depicts the pixel utilization as a function of the convolution kernel size and the position within the image. </a:t>
            </a:r>
          </a:p>
          <a:p>
            <a:r>
              <a:rPr lang="en-US" sz="2000" dirty="0"/>
              <a:t>We can see that the pixels in the corners are hardly used at all.</a:t>
            </a:r>
          </a:p>
        </p:txBody>
      </p:sp>
      <p:sp>
        <p:nvSpPr>
          <p:cNvPr id="4" name="TextBox 3">
            <a:extLst>
              <a:ext uri="{FF2B5EF4-FFF2-40B4-BE49-F238E27FC236}">
                <a16:creationId xmlns:a16="http://schemas.microsoft.com/office/drawing/2014/main" id="{B80A2E48-FA91-A1F6-CD8D-7724CFAD1961}"/>
              </a:ext>
            </a:extLst>
          </p:cNvPr>
          <p:cNvSpPr txBox="1"/>
          <p:nvPr/>
        </p:nvSpPr>
        <p:spPr>
          <a:xfrm>
            <a:off x="2581527" y="5448425"/>
            <a:ext cx="7028942" cy="369332"/>
          </a:xfrm>
          <a:prstGeom prst="rect">
            <a:avLst/>
          </a:prstGeom>
          <a:noFill/>
        </p:spPr>
        <p:txBody>
          <a:bodyPr wrap="square">
            <a:spAutoFit/>
          </a:bodyPr>
          <a:lstStyle/>
          <a:p>
            <a:pPr algn="ctr"/>
            <a:r>
              <a:rPr lang="en-US" dirty="0">
                <a:solidFill>
                  <a:schemeClr val="bg1">
                    <a:lumMod val="50000"/>
                  </a:schemeClr>
                </a:solidFill>
              </a:rPr>
              <a:t>Pixel utilization for convolutions of 1x1, 2x2, and 3x3 respectively.</a:t>
            </a:r>
          </a:p>
        </p:txBody>
      </p:sp>
      <p:pic>
        <p:nvPicPr>
          <p:cNvPr id="7" name="Picture 6" descr="A square with numbers on it&#10;&#10;Description automatically generated">
            <a:extLst>
              <a:ext uri="{FF2B5EF4-FFF2-40B4-BE49-F238E27FC236}">
                <a16:creationId xmlns:a16="http://schemas.microsoft.com/office/drawing/2014/main" id="{DA43556F-7CBC-CEC4-1BE7-336D04A6B3CC}"/>
              </a:ext>
            </a:extLst>
          </p:cNvPr>
          <p:cNvPicPr>
            <a:picLocks noChangeAspect="1"/>
          </p:cNvPicPr>
          <p:nvPr/>
        </p:nvPicPr>
        <p:blipFill>
          <a:blip r:embed="rId2"/>
          <a:stretch>
            <a:fillRect/>
          </a:stretch>
        </p:blipFill>
        <p:spPr>
          <a:xfrm>
            <a:off x="2209800" y="2998080"/>
            <a:ext cx="7772400" cy="2317812"/>
          </a:xfrm>
          <a:prstGeom prst="rect">
            <a:avLst/>
          </a:prstGeom>
        </p:spPr>
      </p:pic>
    </p:spTree>
    <p:extLst>
      <p:ext uri="{BB962C8B-B14F-4D97-AF65-F5344CB8AC3E}">
        <p14:creationId xmlns:p14="http://schemas.microsoft.com/office/powerpoint/2010/main" val="132423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F181-B0A3-49C3-7919-6F6F4A610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4D8E6-16FD-B243-7EFC-8D801F482A0C}"/>
              </a:ext>
            </a:extLst>
          </p:cNvPr>
          <p:cNvSpPr>
            <a:spLocks noGrp="1"/>
          </p:cNvSpPr>
          <p:nvPr>
            <p:ph type="title"/>
          </p:nvPr>
        </p:nvSpPr>
        <p:spPr>
          <a:xfrm>
            <a:off x="838200" y="365125"/>
            <a:ext cx="10515600" cy="1325563"/>
          </a:xfrm>
        </p:spPr>
        <p:txBody>
          <a:bodyPr/>
          <a:lstStyle/>
          <a:p>
            <a:r>
              <a:rPr lang="en-US" dirty="0"/>
              <a:t>Padding</a:t>
            </a:r>
          </a:p>
        </p:txBody>
      </p:sp>
      <p:sp>
        <p:nvSpPr>
          <p:cNvPr id="10" name="TextBox 9">
            <a:extLst>
              <a:ext uri="{FF2B5EF4-FFF2-40B4-BE49-F238E27FC236}">
                <a16:creationId xmlns:a16="http://schemas.microsoft.com/office/drawing/2014/main" id="{A526D8A4-F3BF-8C4B-CC40-15A8725CEC26}"/>
              </a:ext>
            </a:extLst>
          </p:cNvPr>
          <p:cNvSpPr txBox="1"/>
          <p:nvPr/>
        </p:nvSpPr>
        <p:spPr>
          <a:xfrm>
            <a:off x="838199" y="1542108"/>
            <a:ext cx="10515599" cy="1631216"/>
          </a:xfrm>
          <a:prstGeom prst="rect">
            <a:avLst/>
          </a:prstGeom>
          <a:noFill/>
        </p:spPr>
        <p:txBody>
          <a:bodyPr wrap="square" rtlCol="0">
            <a:spAutoFit/>
          </a:bodyPr>
          <a:lstStyle/>
          <a:p>
            <a:r>
              <a:rPr lang="en-US" sz="2000" dirty="0"/>
              <a:t>One straightforward solution to this problem is to add extra pixels of filler around the boundary of our input image, thus increasing the effective size of the image. Typically, we set the values of the extra pixels to zero. </a:t>
            </a:r>
          </a:p>
          <a:p>
            <a:endParaRPr lang="en-US" sz="2000" dirty="0"/>
          </a:p>
          <a:p>
            <a:r>
              <a:rPr lang="en-US" sz="2000" dirty="0"/>
              <a:t>Example padding 3x3 input to 5x5 matrix:</a:t>
            </a:r>
          </a:p>
        </p:txBody>
      </p:sp>
      <p:pic>
        <p:nvPicPr>
          <p:cNvPr id="9" name="Picture 8" descr="A diagram of a number and a square&#10;&#10;Description automatically generated with medium confidence">
            <a:extLst>
              <a:ext uri="{FF2B5EF4-FFF2-40B4-BE49-F238E27FC236}">
                <a16:creationId xmlns:a16="http://schemas.microsoft.com/office/drawing/2014/main" id="{A22E7D63-C326-F4EB-8AEE-863F90F349AC}"/>
              </a:ext>
            </a:extLst>
          </p:cNvPr>
          <p:cNvPicPr>
            <a:picLocks noChangeAspect="1"/>
          </p:cNvPicPr>
          <p:nvPr/>
        </p:nvPicPr>
        <p:blipFill>
          <a:blip r:embed="rId2"/>
          <a:stretch>
            <a:fillRect/>
          </a:stretch>
        </p:blipFill>
        <p:spPr>
          <a:xfrm>
            <a:off x="2942538" y="3173324"/>
            <a:ext cx="6900048" cy="2855515"/>
          </a:xfrm>
          <a:prstGeom prst="rect">
            <a:avLst/>
          </a:prstGeom>
        </p:spPr>
      </p:pic>
    </p:spTree>
    <p:extLst>
      <p:ext uri="{BB962C8B-B14F-4D97-AF65-F5344CB8AC3E}">
        <p14:creationId xmlns:p14="http://schemas.microsoft.com/office/powerpoint/2010/main" val="277777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940BD-555C-FBA2-C461-476562581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0D209-6A8A-DA8C-5062-83BC486EB302}"/>
              </a:ext>
            </a:extLst>
          </p:cNvPr>
          <p:cNvSpPr>
            <a:spLocks noGrp="1"/>
          </p:cNvSpPr>
          <p:nvPr>
            <p:ph type="title"/>
          </p:nvPr>
        </p:nvSpPr>
        <p:spPr>
          <a:xfrm>
            <a:off x="838200" y="365125"/>
            <a:ext cx="10515600" cy="1325563"/>
          </a:xfrm>
        </p:spPr>
        <p:txBody>
          <a:bodyPr/>
          <a:lstStyle/>
          <a:p>
            <a:r>
              <a:rPr lang="en-US" dirty="0"/>
              <a:t>Padding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A6B1435-2E2D-E892-30BD-2EC8A1F4B589}"/>
                  </a:ext>
                </a:extLst>
              </p:cNvPr>
              <p:cNvSpPr txBox="1"/>
              <p:nvPr/>
            </p:nvSpPr>
            <p:spPr>
              <a:xfrm>
                <a:off x="838201" y="1542108"/>
                <a:ext cx="5072270" cy="4401205"/>
              </a:xfrm>
              <a:prstGeom prst="rect">
                <a:avLst/>
              </a:prstGeom>
              <a:noFill/>
            </p:spPr>
            <p:txBody>
              <a:bodyPr wrap="square" rtlCol="0">
                <a:spAutoFit/>
              </a:bodyPr>
              <a:lstStyle/>
              <a:p>
                <a:r>
                  <a:rPr lang="en-US" sz="2000" dirty="0"/>
                  <a:t>In general, if we add a total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 </m:t>
                    </m:r>
                  </m:oMath>
                </a14:m>
                <a:r>
                  <a:rPr lang="en-US" sz="2000" dirty="0"/>
                  <a:t>rows of padding (roughly half on top and half on bottom) and a total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oMath>
                </a14:m>
                <a:r>
                  <a:rPr lang="en-US" sz="2000" dirty="0"/>
                  <a:t> columns of padding (roughly half on the left and half on the right), the height and width of the output will increase by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oMath>
                </a14:m>
                <a:r>
                  <a:rPr lang="en-US" sz="2000" dirty="0"/>
                  <a:t>, respectively.</a:t>
                </a:r>
              </a:p>
              <a:p>
                <a:endParaRPr lang="en-US" sz="2000" dirty="0"/>
              </a:p>
              <a:p>
                <a:r>
                  <a:rPr lang="en-US" sz="2000" dirty="0"/>
                  <a:t>In many cases, we will want to set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m:t>
                    </m:r>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−1</m:t>
                    </m:r>
                    <m:r>
                      <a:rPr lang="en-US" sz="2000" b="0" i="1" smtClean="0">
                        <a:latin typeface="Cambria Math" panose="02040503050406030204" pitchFamily="18" charset="0"/>
                      </a:rPr>
                      <m:t> </m:t>
                    </m:r>
                  </m:oMath>
                </a14:m>
                <a:r>
                  <a:rPr lang="en-US" sz="2000" dirty="0"/>
                  <a:t>to give the input and output the same height and width.</a:t>
                </a:r>
              </a:p>
              <a:p>
                <a:endParaRPr lang="en-US" sz="2000" dirty="0"/>
              </a:p>
              <a:p>
                <a:r>
                  <a:rPr lang="en-US" sz="2000" dirty="0"/>
                  <a:t>Example code to create a two-dimensional convolutional layer with a height and width of 3 and apply 1 pixel of padding on all sides.</a:t>
                </a:r>
              </a:p>
            </p:txBody>
          </p:sp>
        </mc:Choice>
        <mc:Fallback>
          <p:sp>
            <p:nvSpPr>
              <p:cNvPr id="10" name="TextBox 9">
                <a:extLst>
                  <a:ext uri="{FF2B5EF4-FFF2-40B4-BE49-F238E27FC236}">
                    <a16:creationId xmlns:a16="http://schemas.microsoft.com/office/drawing/2014/main" id="{BA6B1435-2E2D-E892-30BD-2EC8A1F4B589}"/>
                  </a:ext>
                </a:extLst>
              </p:cNvPr>
              <p:cNvSpPr txBox="1">
                <a:spLocks noRot="1" noChangeAspect="1" noMove="1" noResize="1" noEditPoints="1" noAdjustHandles="1" noChangeArrowheads="1" noChangeShapeType="1" noTextEdit="1"/>
              </p:cNvSpPr>
              <p:nvPr/>
            </p:nvSpPr>
            <p:spPr>
              <a:xfrm>
                <a:off x="838201" y="1542108"/>
                <a:ext cx="5072270" cy="4401205"/>
              </a:xfrm>
              <a:prstGeom prst="rect">
                <a:avLst/>
              </a:prstGeom>
              <a:blipFill>
                <a:blip r:embed="rId2"/>
                <a:stretch>
                  <a:fillRect l="-1500" t="-862" r="-500" b="-143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64C5062-0945-3D46-F649-2F1F77CAA901}"/>
              </a:ext>
            </a:extLst>
          </p:cNvPr>
          <p:cNvSpPr txBox="1"/>
          <p:nvPr/>
        </p:nvSpPr>
        <p:spPr>
          <a:xfrm>
            <a:off x="5642200" y="5573981"/>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3"/>
              </a:rPr>
              <a:t>source</a:t>
            </a:r>
            <a:r>
              <a:rPr lang="en-US" dirty="0">
                <a:solidFill>
                  <a:schemeClr val="bg1">
                    <a:lumMod val="50000"/>
                  </a:schemeClr>
                </a:solidFill>
              </a:rPr>
              <a:t>)</a:t>
            </a:r>
          </a:p>
        </p:txBody>
      </p:sp>
      <p:sp>
        <p:nvSpPr>
          <p:cNvPr id="6" name="Rounded Rectangle 5">
            <a:extLst>
              <a:ext uri="{FF2B5EF4-FFF2-40B4-BE49-F238E27FC236}">
                <a16:creationId xmlns:a16="http://schemas.microsoft.com/office/drawing/2014/main" id="{90FD3052-A04F-BF6C-5AA6-1ABCFF1E99BC}"/>
              </a:ext>
            </a:extLst>
          </p:cNvPr>
          <p:cNvSpPr/>
          <p:nvPr/>
        </p:nvSpPr>
        <p:spPr>
          <a:xfrm>
            <a:off x="6096000" y="1257844"/>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grpSp>
        <p:nvGrpSpPr>
          <p:cNvPr id="7" name="Group 6">
            <a:extLst>
              <a:ext uri="{FF2B5EF4-FFF2-40B4-BE49-F238E27FC236}">
                <a16:creationId xmlns:a16="http://schemas.microsoft.com/office/drawing/2014/main" id="{7362E13A-2D76-8856-A4B1-DD70F0F03065}"/>
              </a:ext>
            </a:extLst>
          </p:cNvPr>
          <p:cNvGrpSpPr/>
          <p:nvPr/>
        </p:nvGrpSpPr>
        <p:grpSpPr>
          <a:xfrm>
            <a:off x="6021499" y="365125"/>
            <a:ext cx="5791201" cy="5641278"/>
            <a:chOff x="968823" y="2344340"/>
            <a:chExt cx="5791201" cy="5641278"/>
          </a:xfrm>
        </p:grpSpPr>
        <p:sp>
          <p:nvSpPr>
            <p:cNvPr id="8" name="Rounded Rectangle 7">
              <a:extLst>
                <a:ext uri="{FF2B5EF4-FFF2-40B4-BE49-F238E27FC236}">
                  <a16:creationId xmlns:a16="http://schemas.microsoft.com/office/drawing/2014/main" id="{0B23425B-377B-EACC-494B-83D8B396A0AD}"/>
                </a:ext>
              </a:extLst>
            </p:cNvPr>
            <p:cNvSpPr/>
            <p:nvPr/>
          </p:nvSpPr>
          <p:spPr>
            <a:xfrm>
              <a:off x="968823" y="2344340"/>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7395CF2-120D-F099-1CA6-44E3127FCBB2}"/>
                </a:ext>
              </a:extLst>
            </p:cNvPr>
            <p:cNvSpPr txBox="1"/>
            <p:nvPr/>
          </p:nvSpPr>
          <p:spPr>
            <a:xfrm>
              <a:off x="1088352" y="2476418"/>
              <a:ext cx="5671672" cy="5509200"/>
            </a:xfrm>
            <a:prstGeom prst="rect">
              <a:avLst/>
            </a:prstGeom>
            <a:noFill/>
          </p:spPr>
          <p:txBody>
            <a:bodyPr wrap="square">
              <a:spAutoFit/>
            </a:bodyPr>
            <a:lstStyle/>
            <a:p>
              <a:r>
                <a:rPr lang="en-US" sz="1600" b="1" dirty="0">
                  <a:solidFill>
                    <a:srgbClr val="008000"/>
                  </a:solidFill>
                  <a:latin typeface="Courier New" panose="02070309020205020404" pitchFamily="49" charset="0"/>
                </a:rPr>
                <a:t>from</a:t>
              </a:r>
              <a:r>
                <a:rPr lang="en-US" sz="1600" dirty="0">
                  <a:solidFill>
                    <a:srgbClr val="0000FF"/>
                  </a:solidFill>
                  <a:latin typeface="Courier New" panose="02070309020205020404" pitchFamily="49" charset="0"/>
                </a:rPr>
                <a:t> </a:t>
              </a:r>
              <a:r>
                <a:rPr lang="en-US" sz="1600" b="1" dirty="0">
                  <a:solidFill>
                    <a:srgbClr val="0000FF"/>
                  </a:solidFill>
                  <a:latin typeface="Courier New" panose="02070309020205020404" pitchFamily="49" charset="0"/>
                </a:rPr>
                <a:t>torch </a:t>
              </a:r>
              <a:r>
                <a:rPr lang="en-US" sz="1600" b="1" dirty="0">
                  <a:solidFill>
                    <a:srgbClr val="008000"/>
                  </a:solidFill>
                  <a:latin typeface="Courier New" panose="02070309020205020404" pitchFamily="49" charset="0"/>
                </a:rPr>
                <a:t>import </a:t>
              </a:r>
              <a:r>
                <a:rPr lang="en-US" sz="1600" b="1" dirty="0" err="1">
                  <a:solidFill>
                    <a:srgbClr val="0000FF"/>
                  </a:solidFill>
                  <a:latin typeface="Courier New" panose="02070309020205020404" pitchFamily="49" charset="0"/>
                </a:rPr>
                <a:t>nn</a:t>
              </a:r>
              <a:endParaRPr lang="en-US" sz="1600" b="1" dirty="0">
                <a:solidFill>
                  <a:srgbClr val="0000FF"/>
                </a:solidFill>
                <a:latin typeface="Courier New" panose="02070309020205020404" pitchFamily="49" charset="0"/>
              </a:endParaRPr>
            </a:p>
            <a:p>
              <a:pPr algn="l"/>
              <a:r>
                <a:rPr lang="en-US" sz="1600" dirty="0">
                  <a:solidFill>
                    <a:srgbClr val="008000"/>
                  </a:solidFill>
                  <a:latin typeface="Courier New" panose="02070309020205020404" pitchFamily="49" charset="0"/>
                </a:rPr>
                <a:t># We define a helper function to calculate convolutions. It initializes the</a:t>
              </a:r>
            </a:p>
            <a:p>
              <a:pPr algn="l"/>
              <a:r>
                <a:rPr lang="en-US" sz="1600" dirty="0">
                  <a:solidFill>
                    <a:srgbClr val="008000"/>
                  </a:solidFill>
                  <a:latin typeface="Courier New" panose="02070309020205020404" pitchFamily="49" charset="0"/>
                </a:rPr>
                <a:t># convolutional layer weights and performs corresponding dimensionality</a:t>
              </a:r>
            </a:p>
            <a:p>
              <a:pPr algn="l"/>
              <a:r>
                <a:rPr lang="en-US" sz="1600" dirty="0">
                  <a:solidFill>
                    <a:srgbClr val="008000"/>
                  </a:solidFill>
                  <a:latin typeface="Courier New" panose="02070309020205020404" pitchFamily="49" charset="0"/>
                </a:rPr>
                <a:t># elevations and reductions on the input and output</a:t>
              </a:r>
            </a:p>
            <a:p>
              <a:pPr algn="l"/>
              <a:r>
                <a:rPr lang="en-US" sz="1600" b="1" dirty="0">
                  <a:solidFill>
                    <a:srgbClr val="0000FF"/>
                  </a:solidFill>
                  <a:latin typeface="Courier New" panose="02070309020205020404" pitchFamily="49" charset="0"/>
                </a:rPr>
                <a:t>def</a:t>
              </a:r>
              <a:r>
                <a:rPr lang="en-US" sz="1600" dirty="0">
                  <a:solidFill>
                    <a:srgbClr val="0000FF"/>
                  </a:solidFill>
                  <a:latin typeface="Courier New" panose="02070309020205020404" pitchFamily="49" charset="0"/>
                </a:rPr>
                <a:t> </a:t>
              </a:r>
              <a:r>
                <a:rPr lang="en-US" sz="1600" dirty="0">
                  <a:solidFill>
                    <a:srgbClr val="795E26"/>
                  </a:solidFill>
                  <a:latin typeface="Courier New" panose="02070309020205020404" pitchFamily="49" charset="0"/>
                </a:rPr>
                <a:t>comp_conv2d</a:t>
              </a:r>
              <a:r>
                <a:rPr lang="en-US" sz="1600" dirty="0">
                  <a:latin typeface="Courier New" panose="02070309020205020404" pitchFamily="49" charset="0"/>
                </a:rPr>
                <a:t>(conv2d, X):</a:t>
              </a:r>
            </a:p>
            <a:p>
              <a:pPr algn="l"/>
              <a:r>
                <a:rPr lang="en-US" sz="1600" dirty="0">
                  <a:solidFill>
                    <a:srgbClr val="0000FF"/>
                  </a:solidFill>
                  <a:latin typeface="Courier New" panose="02070309020205020404" pitchFamily="49" charset="0"/>
                </a:rPr>
                <a:t>    </a:t>
              </a:r>
              <a:r>
                <a:rPr lang="en-US" sz="1600" dirty="0">
                  <a:solidFill>
                    <a:srgbClr val="008000"/>
                  </a:solidFill>
                  <a:latin typeface="Courier New" panose="02070309020205020404" pitchFamily="49" charset="0"/>
                </a:rPr>
                <a:t># (1, 1) indicates that batch size and the number of channels are both 1</a:t>
              </a:r>
            </a:p>
            <a:p>
              <a:pPr algn="l"/>
              <a:r>
                <a:rPr lang="en-US" sz="1600" dirty="0">
                  <a:latin typeface="Courier New" panose="02070309020205020404" pitchFamily="49" charset="0"/>
                </a:rPr>
                <a:t>    X = </a:t>
              </a:r>
              <a:r>
                <a:rPr lang="en-US" sz="1600" dirty="0" err="1">
                  <a:latin typeface="Courier New" panose="02070309020205020404" pitchFamily="49" charset="0"/>
                </a:rPr>
                <a:t>X.reshape</a:t>
              </a:r>
              <a:r>
                <a:rPr lang="en-US" sz="1600" dirty="0">
                  <a:latin typeface="Courier New" panose="02070309020205020404" pitchFamily="49" charset="0"/>
                </a:rPr>
                <a:t>((1, 1) + </a:t>
              </a:r>
              <a:r>
                <a:rPr lang="en-US" sz="1600" dirty="0" err="1">
                  <a:latin typeface="Courier New" panose="02070309020205020404" pitchFamily="49" charset="0"/>
                </a:rPr>
                <a:t>X.shape</a:t>
              </a:r>
              <a:r>
                <a:rPr lang="en-US" sz="1600" dirty="0">
                  <a:latin typeface="Courier New" panose="02070309020205020404" pitchFamily="49" charset="0"/>
                </a:rPr>
                <a:t>)</a:t>
              </a:r>
            </a:p>
            <a:p>
              <a:pPr algn="l"/>
              <a:r>
                <a:rPr lang="en-US" sz="1600" dirty="0">
                  <a:latin typeface="Courier New" panose="02070309020205020404" pitchFamily="49" charset="0"/>
                </a:rPr>
                <a:t>    Y = conv2d(X)</a:t>
              </a:r>
            </a:p>
            <a:p>
              <a:pPr algn="l"/>
              <a:r>
                <a:rPr lang="en-US" sz="1600" dirty="0">
                  <a:latin typeface="Courier New" panose="02070309020205020404" pitchFamily="49" charset="0"/>
                </a:rPr>
                <a:t>    </a:t>
              </a:r>
              <a:r>
                <a:rPr lang="en-US" sz="1600" dirty="0">
                  <a:solidFill>
                    <a:srgbClr val="008000"/>
                  </a:solidFill>
                  <a:latin typeface="Courier New" panose="02070309020205020404" pitchFamily="49" charset="0"/>
                </a:rPr>
                <a:t># Strip the first two dimensions: examples and channels</a:t>
              </a:r>
            </a:p>
            <a:p>
              <a:pPr algn="l"/>
              <a:r>
                <a:rPr lang="en-US" sz="1600" dirty="0">
                  <a:solidFill>
                    <a:srgbClr val="0000FF"/>
                  </a:solidFill>
                  <a:latin typeface="Courier New" panose="02070309020205020404" pitchFamily="49" charset="0"/>
                </a:rPr>
                <a:t>    </a:t>
              </a:r>
              <a:r>
                <a:rPr lang="en-US" sz="1600" b="1" dirty="0">
                  <a:solidFill>
                    <a:srgbClr val="008000"/>
                  </a:solidFill>
                  <a:latin typeface="Courier New" panose="02070309020205020404" pitchFamily="49" charset="0"/>
                </a:rPr>
                <a:t>return</a:t>
              </a:r>
              <a:r>
                <a:rPr lang="en-US" sz="1600" dirty="0">
                  <a:solidFill>
                    <a:srgbClr val="0000FF"/>
                  </a:solidFill>
                  <a:latin typeface="Courier New" panose="02070309020205020404" pitchFamily="49" charset="0"/>
                </a:rPr>
                <a:t> </a:t>
              </a:r>
              <a:r>
                <a:rPr lang="en-US" sz="1600" dirty="0" err="1">
                  <a:latin typeface="Courier New" panose="02070309020205020404" pitchFamily="49" charset="0"/>
                </a:rPr>
                <a:t>Y.reshape</a:t>
              </a:r>
              <a:r>
                <a:rPr lang="en-US" sz="1600" dirty="0">
                  <a:latin typeface="Courier New" panose="02070309020205020404" pitchFamily="49" charset="0"/>
                </a:rPr>
                <a:t>(</a:t>
              </a:r>
              <a:r>
                <a:rPr lang="en-US" sz="1600" dirty="0" err="1">
                  <a:latin typeface="Courier New" panose="02070309020205020404" pitchFamily="49" charset="0"/>
                </a:rPr>
                <a:t>Y.shape</a:t>
              </a:r>
              <a:r>
                <a:rPr lang="en-US" sz="1600" dirty="0">
                  <a:latin typeface="Courier New" panose="02070309020205020404" pitchFamily="49" charset="0"/>
                </a:rPr>
                <a:t>[2:])</a:t>
              </a:r>
            </a:p>
            <a:p>
              <a:pPr algn="l"/>
              <a:endParaRPr lang="en-US" sz="1600" dirty="0">
                <a:latin typeface="Courier New" panose="02070309020205020404" pitchFamily="49" charset="0"/>
              </a:endParaRPr>
            </a:p>
            <a:p>
              <a:pPr algn="l"/>
              <a:r>
                <a:rPr lang="en-US" sz="1600" dirty="0">
                  <a:solidFill>
                    <a:srgbClr val="008000"/>
                  </a:solidFill>
                  <a:latin typeface="Courier New" panose="02070309020205020404" pitchFamily="49" charset="0"/>
                </a:rPr>
                <a:t># 1 row and column is padded on either side, so a total of 2 rows or columns are added</a:t>
              </a:r>
            </a:p>
            <a:p>
              <a:pPr algn="l"/>
              <a:r>
                <a:rPr lang="en-US" sz="1600" dirty="0">
                  <a:latin typeface="Courier New" panose="02070309020205020404" pitchFamily="49" charset="0"/>
                </a:rPr>
                <a:t>conv2d = nn.LazyConv2d(1, </a:t>
              </a:r>
              <a:r>
                <a:rPr lang="en-US" sz="1600" dirty="0" err="1">
                  <a:latin typeface="Courier New" panose="02070309020205020404" pitchFamily="49" charset="0"/>
                </a:rPr>
                <a:t>kernel_size</a:t>
              </a:r>
              <a:r>
                <a:rPr lang="en-US" sz="1600" dirty="0">
                  <a:latin typeface="Courier New" panose="02070309020205020404" pitchFamily="49" charset="0"/>
                </a:rPr>
                <a:t>=3, padding=1)</a:t>
              </a:r>
            </a:p>
            <a:p>
              <a:pPr algn="l"/>
              <a:r>
                <a:rPr lang="en-US" sz="1600" dirty="0">
                  <a:latin typeface="Courier New" panose="02070309020205020404" pitchFamily="49" charset="0"/>
                </a:rPr>
                <a:t>X = </a:t>
              </a:r>
              <a:r>
                <a:rPr lang="en-US" sz="1600" dirty="0" err="1">
                  <a:latin typeface="Courier New" panose="02070309020205020404" pitchFamily="49" charset="0"/>
                </a:rPr>
                <a:t>torch.rand</a:t>
              </a:r>
              <a:r>
                <a:rPr lang="en-US" sz="1600" dirty="0">
                  <a:latin typeface="Courier New" panose="02070309020205020404" pitchFamily="49" charset="0"/>
                </a:rPr>
                <a:t>(size=(8, 8))</a:t>
              </a:r>
            </a:p>
            <a:p>
              <a:pPr algn="l"/>
              <a:r>
                <a:rPr lang="en-US" sz="1600" dirty="0">
                  <a:latin typeface="Courier New" panose="02070309020205020404" pitchFamily="49" charset="0"/>
                </a:rPr>
                <a:t>comp_conv2d(conv2d, X).shape</a:t>
              </a:r>
              <a:endParaRPr lang="en-US" sz="1600" b="0" i="0" u="none" strike="noStrike" dirty="0">
                <a:effectLst/>
                <a:latin typeface="Courier New" panose="02070309020205020404" pitchFamily="49" charset="0"/>
              </a:endParaRPr>
            </a:p>
          </p:txBody>
        </p:sp>
      </p:grpSp>
    </p:spTree>
    <p:extLst>
      <p:ext uri="{BB962C8B-B14F-4D97-AF65-F5344CB8AC3E}">
        <p14:creationId xmlns:p14="http://schemas.microsoft.com/office/powerpoint/2010/main" val="353070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A6A4-0F2B-19FB-6D0D-608877C78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424C4-91BE-7068-65B2-C93CD7FF8867}"/>
              </a:ext>
            </a:extLst>
          </p:cNvPr>
          <p:cNvSpPr>
            <a:spLocks noGrp="1"/>
          </p:cNvSpPr>
          <p:nvPr>
            <p:ph type="title"/>
          </p:nvPr>
        </p:nvSpPr>
        <p:spPr>
          <a:xfrm>
            <a:off x="838200" y="365125"/>
            <a:ext cx="10515600" cy="1325563"/>
          </a:xfrm>
        </p:spPr>
        <p:txBody>
          <a:bodyPr/>
          <a:lstStyle/>
          <a:p>
            <a:r>
              <a:rPr lang="en-US" dirty="0"/>
              <a:t>Padding, Stride, and Pooling</a:t>
            </a:r>
          </a:p>
        </p:txBody>
      </p:sp>
      <p:sp>
        <p:nvSpPr>
          <p:cNvPr id="10" name="TextBox 9">
            <a:extLst>
              <a:ext uri="{FF2B5EF4-FFF2-40B4-BE49-F238E27FC236}">
                <a16:creationId xmlns:a16="http://schemas.microsoft.com/office/drawing/2014/main" id="{D41DF9B9-4808-5C25-ED9B-9A51B6753CEC}"/>
              </a:ext>
            </a:extLst>
          </p:cNvPr>
          <p:cNvSpPr txBox="1"/>
          <p:nvPr/>
        </p:nvSpPr>
        <p:spPr>
          <a:xfrm>
            <a:off x="838200" y="1542108"/>
            <a:ext cx="5759369" cy="185281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Stride</a:t>
            </a:r>
          </a:p>
          <a:p>
            <a:pPr marL="800100" lvl="1" indent="-342900">
              <a:lnSpc>
                <a:spcPct val="200000"/>
              </a:lnSpc>
              <a:buFont typeface="Arial" panose="020B0604020202020204" pitchFamily="34" charset="0"/>
              <a:buChar char="•"/>
            </a:pPr>
            <a:r>
              <a:rPr lang="en-US" sz="2000" dirty="0"/>
              <a:t>How stride affects output size</a:t>
            </a:r>
          </a:p>
          <a:p>
            <a:pPr marL="800100" lvl="1" indent="-342900">
              <a:lnSpc>
                <a:spcPct val="200000"/>
              </a:lnSpc>
              <a:buFont typeface="Arial" panose="020B0604020202020204" pitchFamily="34" charset="0"/>
              <a:buChar char="•"/>
            </a:pPr>
            <a:r>
              <a:rPr lang="en-US" sz="2000" dirty="0"/>
              <a:t>Example with stride of 1 vs. 2</a:t>
            </a:r>
          </a:p>
        </p:txBody>
      </p:sp>
      <p:sp>
        <p:nvSpPr>
          <p:cNvPr id="4" name="TextBox 3">
            <a:extLst>
              <a:ext uri="{FF2B5EF4-FFF2-40B4-BE49-F238E27FC236}">
                <a16:creationId xmlns:a16="http://schemas.microsoft.com/office/drawing/2014/main" id="{2925A97B-D140-5E7A-404D-3538455D659A}"/>
              </a:ext>
            </a:extLst>
          </p:cNvPr>
          <p:cNvSpPr txBox="1"/>
          <p:nvPr/>
        </p:nvSpPr>
        <p:spPr>
          <a:xfrm>
            <a:off x="5266481" y="5573981"/>
            <a:ext cx="6925519" cy="369332"/>
          </a:xfrm>
          <a:prstGeom prst="rect">
            <a:avLst/>
          </a:prstGeom>
          <a:noFill/>
        </p:spPr>
        <p:txBody>
          <a:bodyPr wrap="square">
            <a:spAutoFit/>
          </a:bodyPr>
          <a:lstStyle/>
          <a:p>
            <a:pPr algn="ctr"/>
            <a:r>
              <a:rPr lang="en-US" dirty="0">
                <a:solidFill>
                  <a:schemeClr val="bg1">
                    <a:lumMod val="50000"/>
                  </a:schemeClr>
                </a:solidFill>
              </a:rPr>
              <a:t>Illustration Convolution Operation with Stride Length = 1 Vs 2 (</a:t>
            </a:r>
            <a:r>
              <a:rPr lang="en-US" dirty="0">
                <a:solidFill>
                  <a:schemeClr val="bg1">
                    <a:lumMod val="50000"/>
                  </a:schemeClr>
                </a:solidFill>
                <a:hlinkClick r:id="rId2"/>
              </a:rPr>
              <a:t>source</a:t>
            </a:r>
            <a:r>
              <a:rPr lang="en-US" dirty="0">
                <a:solidFill>
                  <a:schemeClr val="bg1">
                    <a:lumMod val="50000"/>
                  </a:schemeClr>
                </a:solidFill>
              </a:rPr>
              <a:t>)</a:t>
            </a:r>
          </a:p>
        </p:txBody>
      </p:sp>
      <p:pic>
        <p:nvPicPr>
          <p:cNvPr id="10242" name="Picture 2">
            <a:extLst>
              <a:ext uri="{FF2B5EF4-FFF2-40B4-BE49-F238E27FC236}">
                <a16:creationId xmlns:a16="http://schemas.microsoft.com/office/drawing/2014/main" id="{266E9D7F-9017-B03F-30F3-D0A484018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681" y="2297443"/>
            <a:ext cx="3331073" cy="321300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BF0BF5D1-99E5-4DCA-1538-0A0A08FB63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3579" y="1904695"/>
            <a:ext cx="3172102" cy="3605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49F79-DE60-5C24-37A3-3DA6AB3EE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4B798-AFCE-47D4-2940-F647853A995F}"/>
              </a:ext>
            </a:extLst>
          </p:cNvPr>
          <p:cNvSpPr>
            <a:spLocks noGrp="1"/>
          </p:cNvSpPr>
          <p:nvPr>
            <p:ph type="title"/>
          </p:nvPr>
        </p:nvSpPr>
        <p:spPr>
          <a:xfrm>
            <a:off x="838200" y="365125"/>
            <a:ext cx="10515600" cy="1325563"/>
          </a:xfrm>
        </p:spPr>
        <p:txBody>
          <a:bodyPr/>
          <a:lstStyle/>
          <a:p>
            <a:r>
              <a:rPr lang="en-US" dirty="0"/>
              <a:t>Stride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611784C-F438-21E5-C398-FDC27020EC3F}"/>
                  </a:ext>
                </a:extLst>
              </p:cNvPr>
              <p:cNvSpPr txBox="1"/>
              <p:nvPr/>
            </p:nvSpPr>
            <p:spPr>
              <a:xfrm>
                <a:off x="838201" y="1542108"/>
                <a:ext cx="5072270" cy="4162614"/>
              </a:xfrm>
              <a:prstGeom prst="rect">
                <a:avLst/>
              </a:prstGeom>
              <a:noFill/>
            </p:spPr>
            <p:txBody>
              <a:bodyPr wrap="square" rtlCol="0">
                <a:spAutoFit/>
              </a:bodyPr>
              <a:lstStyle/>
              <a:p>
                <a:r>
                  <a:rPr lang="en-US" sz="2000" dirty="0"/>
                  <a:t>We refer to the number of rows and columns traversed per slide as </a:t>
                </a:r>
                <a:r>
                  <a:rPr lang="en-US" sz="2000" b="1" dirty="0"/>
                  <a:t>stride</a:t>
                </a:r>
                <a:r>
                  <a:rPr lang="en-US" sz="2000" dirty="0"/>
                  <a:t>.</a:t>
                </a:r>
              </a:p>
              <a:p>
                <a:r>
                  <a:rPr lang="en-US" sz="2000" dirty="0"/>
                  <a:t>In general, when the stride for the height is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𝑠</m:t>
                        </m:r>
                      </m:e>
                      <m:sub>
                        <m:r>
                          <a:rPr lang="en-US" sz="2000" b="0" i="1" dirty="0" smtClean="0">
                            <a:latin typeface="Cambria Math" panose="02040503050406030204" pitchFamily="18" charset="0"/>
                          </a:rPr>
                          <m:t>h</m:t>
                        </m:r>
                      </m:sub>
                    </m:sSub>
                  </m:oMath>
                </a14:m>
                <a:endParaRPr lang="en-US" sz="2000" dirty="0"/>
              </a:p>
              <a:p>
                <a:r>
                  <a:rPr lang="en-US" sz="2000" dirty="0"/>
                  <a:t> and the stride for the width is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𝑠</m:t>
                        </m:r>
                      </m:e>
                      <m:sub>
                        <m:r>
                          <a:rPr lang="en-US" sz="2000" b="0" i="1" dirty="0" smtClean="0">
                            <a:latin typeface="Cambria Math" panose="02040503050406030204" pitchFamily="18" charset="0"/>
                          </a:rPr>
                          <m:t>𝑤</m:t>
                        </m:r>
                      </m:sub>
                    </m:sSub>
                  </m:oMath>
                </a14:m>
                <a:r>
                  <a:rPr lang="en-US" sz="2000" dirty="0"/>
                  <a:t>, the output shape is</a:t>
                </a:r>
              </a:p>
              <a:p>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𝑛</m:t>
                                  </m:r>
                                </m:e>
                                <m:sub>
                                  <m:r>
                                    <a:rPr lang="en-US" sz="2000" b="0" i="1" smtClean="0">
                                      <a:latin typeface="Cambria Math" panose="02040503050406030204" pitchFamily="18" charset="0"/>
                                    </a:rPr>
                                    <m:t>h</m:t>
                                  </m:r>
                                  <m:r>
                                    <a:rPr lang="en-US" sz="2000" b="0" i="1" smtClean="0">
                                      <a:latin typeface="Cambria Math" panose="02040503050406030204" pitchFamily="18" charset="0"/>
                                    </a:rPr>
                                    <m:t> </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𝑘</m:t>
                                  </m:r>
                                </m:e>
                                <m:sub>
                                  <m:r>
                                    <a:rPr lang="en-US" sz="2000" i="1" smtClean="0">
                                      <a:latin typeface="Cambria Math" panose="02040503050406030204" pitchFamily="18" charset="0"/>
                                    </a:rPr>
                                    <m:t>h</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𝑝</m:t>
                                  </m:r>
                                </m:e>
                                <m:sub>
                                  <m:r>
                                    <a:rPr lang="en-US" sz="2000" i="1" smtClean="0">
                                      <a:latin typeface="Cambria Math" panose="02040503050406030204" pitchFamily="18" charset="0"/>
                                    </a:rPr>
                                    <m:t>h</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h</m:t>
                                  </m:r>
                                </m:sub>
                              </m:sSub>
                            </m:num>
                            <m:den>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h</m:t>
                                  </m:r>
                                </m:sub>
                              </m:sSub>
                            </m:den>
                          </m:f>
                        </m:e>
                      </m:d>
                      <m:r>
                        <a:rPr lang="en-US" sz="2000" i="1" smtClean="0">
                          <a:latin typeface="Cambria Math" panose="02040503050406030204" pitchFamily="18" charset="0"/>
                        </a:rPr>
                        <m:t>× ⌊</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𝑛</m:t>
                              </m:r>
                            </m:e>
                            <m:sub>
                              <m:r>
                                <a:rPr lang="en-US" sz="200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𝑘</m:t>
                              </m:r>
                            </m:e>
                            <m:sub>
                              <m:r>
                                <a:rPr lang="en-US" sz="2000" b="0" i="1" smtClean="0">
                                  <a:latin typeface="Cambria Math" panose="02040503050406030204" pitchFamily="18" charset="0"/>
                                </a:rPr>
                                <m:t>𝑤</m:t>
                              </m:r>
                            </m:sub>
                          </m:sSub>
                          <m:r>
                            <a:rPr lang="en-US" sz="200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𝑝</m:t>
                              </m:r>
                            </m:e>
                            <m:sub>
                              <m:r>
                                <a:rPr lang="en-US" sz="2000" i="1" smtClean="0">
                                  <a:latin typeface="Cambria Math" panose="02040503050406030204" pitchFamily="18" charset="0"/>
                                </a:rPr>
                                <m:t>𝑤</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b="0" i="1" smtClean="0">
                                  <a:latin typeface="Cambria Math" panose="02040503050406030204" pitchFamily="18" charset="0"/>
                                </a:rPr>
                                <m:t>𝑤</m:t>
                              </m:r>
                            </m:sub>
                          </m:sSub>
                        </m:num>
                        <m:den>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𝑤</m:t>
                              </m:r>
                            </m:sub>
                          </m:sSub>
                        </m:den>
                      </m:f>
                      <m:r>
                        <a:rPr lang="en-US" sz="2000" i="1" smtClean="0">
                          <a:latin typeface="Cambria Math" panose="02040503050406030204" pitchFamily="18" charset="0"/>
                        </a:rPr>
                        <m:t>⌋.</m:t>
                      </m:r>
                    </m:oMath>
                  </m:oMathPara>
                </a14:m>
                <a:endParaRPr lang="en-US" sz="2000" dirty="0"/>
              </a:p>
              <a:p>
                <a:endParaRPr lang="en-US" sz="2000" dirty="0"/>
              </a:p>
              <a:p>
                <a:r>
                  <a:rPr lang="en-US" sz="2000" dirty="0"/>
                  <a:t>If we set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−1</m:t>
                    </m:r>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−1</m:t>
                    </m:r>
                  </m:oMath>
                </a14:m>
                <a:r>
                  <a:rPr lang="en-US" sz="2000" dirty="0"/>
                  <a:t>, this can be simplified as </a:t>
                </a:r>
              </a:p>
              <a:p>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𝑛</m:t>
                                  </m:r>
                                </m:e>
                                <m:sub>
                                  <m:r>
                                    <a:rPr lang="en-US" sz="2000" b="0" i="1" smtClean="0">
                                      <a:latin typeface="Cambria Math" panose="02040503050406030204" pitchFamily="18" charset="0"/>
                                    </a:rPr>
                                    <m:t>h</m:t>
                                  </m:r>
                                  <m:r>
                                    <a:rPr lang="en-US" sz="2000" b="0" i="1" smtClean="0">
                                      <a:latin typeface="Cambria Math" panose="02040503050406030204" pitchFamily="18" charset="0"/>
                                    </a:rPr>
                                    <m:t> </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h</m:t>
                                  </m:r>
                                </m:sub>
                              </m:sSub>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h</m:t>
                                  </m:r>
                                </m:sub>
                              </m:sSub>
                            </m:den>
                          </m:f>
                        </m:e>
                      </m:d>
                      <m:r>
                        <a:rPr lang="en-US" sz="2000" i="1" smtClean="0">
                          <a:latin typeface="Cambria Math" panose="02040503050406030204" pitchFamily="18" charset="0"/>
                        </a:rPr>
                        <m:t>× ⌊</m:t>
                      </m: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𝑛</m:t>
                              </m:r>
                            </m:e>
                            <m:sub>
                              <m:r>
                                <a:rPr lang="en-US" sz="2000" i="1" smtClean="0">
                                  <a:latin typeface="Cambria Math" panose="02040503050406030204" pitchFamily="18" charset="0"/>
                                </a:rPr>
                                <m:t>𝑤</m:t>
                              </m:r>
                            </m:sub>
                          </m:sSub>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i="1" smtClean="0">
                                  <a:latin typeface="Cambria Math" panose="02040503050406030204" pitchFamily="18" charset="0"/>
                                </a:rPr>
                                <m:t>𝑠</m:t>
                              </m:r>
                            </m:e>
                            <m:sub>
                              <m:r>
                                <a:rPr lang="en-US" sz="2000" i="1" smtClean="0">
                                  <a:latin typeface="Cambria Math" panose="02040503050406030204" pitchFamily="18" charset="0"/>
                                </a:rPr>
                                <m:t>𝑤</m:t>
                              </m:r>
                            </m:sub>
                          </m:sSub>
                        </m:den>
                      </m:f>
                      <m:r>
                        <a:rPr lang="en-US" sz="2000" i="1" smtClean="0">
                          <a:latin typeface="Cambria Math" panose="02040503050406030204" pitchFamily="18" charset="0"/>
                        </a:rPr>
                        <m:t>⌋.</m:t>
                      </m:r>
                    </m:oMath>
                  </m:oMathPara>
                </a14:m>
                <a:endParaRPr lang="en-US" sz="2000" dirty="0"/>
              </a:p>
              <a:p>
                <a:endParaRPr lang="en-US" sz="2000" dirty="0"/>
              </a:p>
            </p:txBody>
          </p:sp>
        </mc:Choice>
        <mc:Fallback>
          <p:sp>
            <p:nvSpPr>
              <p:cNvPr id="10" name="TextBox 9">
                <a:extLst>
                  <a:ext uri="{FF2B5EF4-FFF2-40B4-BE49-F238E27FC236}">
                    <a16:creationId xmlns:a16="http://schemas.microsoft.com/office/drawing/2014/main" id="{5611784C-F438-21E5-C398-FDC27020EC3F}"/>
                  </a:ext>
                </a:extLst>
              </p:cNvPr>
              <p:cNvSpPr txBox="1">
                <a:spLocks noRot="1" noChangeAspect="1" noMove="1" noResize="1" noEditPoints="1" noAdjustHandles="1" noChangeArrowheads="1" noChangeShapeType="1" noTextEdit="1"/>
              </p:cNvSpPr>
              <p:nvPr/>
            </p:nvSpPr>
            <p:spPr>
              <a:xfrm>
                <a:off x="838201" y="1542108"/>
                <a:ext cx="5072270" cy="4162614"/>
              </a:xfrm>
              <a:prstGeom prst="rect">
                <a:avLst/>
              </a:prstGeom>
              <a:blipFill>
                <a:blip r:embed="rId2"/>
                <a:stretch>
                  <a:fillRect l="-1500" t="-91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A09648D-EAF4-D706-CA6E-F1435D7AE436}"/>
              </a:ext>
            </a:extLst>
          </p:cNvPr>
          <p:cNvSpPr txBox="1"/>
          <p:nvPr/>
        </p:nvSpPr>
        <p:spPr>
          <a:xfrm>
            <a:off x="5642200" y="5573981"/>
            <a:ext cx="6549800" cy="369332"/>
          </a:xfrm>
          <a:prstGeom prst="rect">
            <a:avLst/>
          </a:prstGeom>
          <a:noFill/>
        </p:spPr>
        <p:txBody>
          <a:bodyPr wrap="square">
            <a:spAutoFit/>
          </a:bodyPr>
          <a:lstStyle/>
          <a:p>
            <a:pPr algn="ctr"/>
            <a:r>
              <a:rPr lang="en-US" dirty="0">
                <a:solidFill>
                  <a:schemeClr val="bg1">
                    <a:lumMod val="50000"/>
                  </a:schemeClr>
                </a:solidFill>
              </a:rPr>
              <a:t>Illustration of Discrete 2D Convolution (</a:t>
            </a:r>
            <a:r>
              <a:rPr lang="en-US" dirty="0">
                <a:solidFill>
                  <a:schemeClr val="bg1">
                    <a:lumMod val="50000"/>
                  </a:schemeClr>
                </a:solidFill>
                <a:hlinkClick r:id="rId3"/>
              </a:rPr>
              <a:t>source</a:t>
            </a:r>
            <a:r>
              <a:rPr lang="en-US" dirty="0">
                <a:solidFill>
                  <a:schemeClr val="bg1">
                    <a:lumMod val="50000"/>
                  </a:schemeClr>
                </a:solidFill>
              </a:rPr>
              <a:t>)</a:t>
            </a:r>
          </a:p>
        </p:txBody>
      </p:sp>
      <p:sp>
        <p:nvSpPr>
          <p:cNvPr id="6" name="Rounded Rectangle 5">
            <a:extLst>
              <a:ext uri="{FF2B5EF4-FFF2-40B4-BE49-F238E27FC236}">
                <a16:creationId xmlns:a16="http://schemas.microsoft.com/office/drawing/2014/main" id="{03F50B21-EB6A-E7A2-90A3-B0DC8803DC4E}"/>
              </a:ext>
            </a:extLst>
          </p:cNvPr>
          <p:cNvSpPr/>
          <p:nvPr/>
        </p:nvSpPr>
        <p:spPr>
          <a:xfrm>
            <a:off x="6096000" y="1257844"/>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grpSp>
        <p:nvGrpSpPr>
          <p:cNvPr id="7" name="Group 6">
            <a:extLst>
              <a:ext uri="{FF2B5EF4-FFF2-40B4-BE49-F238E27FC236}">
                <a16:creationId xmlns:a16="http://schemas.microsoft.com/office/drawing/2014/main" id="{8281BE73-7000-5467-E39F-25105D9AD106}"/>
              </a:ext>
            </a:extLst>
          </p:cNvPr>
          <p:cNvGrpSpPr/>
          <p:nvPr/>
        </p:nvGrpSpPr>
        <p:grpSpPr>
          <a:xfrm>
            <a:off x="6021499" y="1542108"/>
            <a:ext cx="5865702" cy="3966977"/>
            <a:chOff x="968823" y="2149962"/>
            <a:chExt cx="5865702" cy="5189758"/>
          </a:xfrm>
        </p:grpSpPr>
        <p:sp>
          <p:nvSpPr>
            <p:cNvPr id="8" name="Rounded Rectangle 7">
              <a:extLst>
                <a:ext uri="{FF2B5EF4-FFF2-40B4-BE49-F238E27FC236}">
                  <a16:creationId xmlns:a16="http://schemas.microsoft.com/office/drawing/2014/main" id="{1DCE6404-60A8-E71B-7643-A2D3A523A71B}"/>
                </a:ext>
              </a:extLst>
            </p:cNvPr>
            <p:cNvSpPr/>
            <p:nvPr/>
          </p:nvSpPr>
          <p:spPr>
            <a:xfrm>
              <a:off x="968823" y="2344340"/>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7B1D8BD-7AB1-1472-A678-19C95595B229}"/>
                </a:ext>
              </a:extLst>
            </p:cNvPr>
            <p:cNvSpPr txBox="1"/>
            <p:nvPr/>
          </p:nvSpPr>
          <p:spPr>
            <a:xfrm>
              <a:off x="1162853" y="2149962"/>
              <a:ext cx="5671672" cy="4524315"/>
            </a:xfrm>
            <a:prstGeom prst="rect">
              <a:avLst/>
            </a:prstGeom>
            <a:noFill/>
          </p:spPr>
          <p:txBody>
            <a:bodyPr wrap="square">
              <a:spAutoFit/>
            </a:bodyPr>
            <a:lstStyle/>
            <a:p>
              <a:r>
                <a:rPr lang="en-US" sz="1600" b="1" dirty="0">
                  <a:solidFill>
                    <a:srgbClr val="008000"/>
                  </a:solidFill>
                  <a:latin typeface="Courier New" panose="02070309020205020404" pitchFamily="49" charset="0"/>
                </a:rPr>
                <a:t>from</a:t>
              </a:r>
              <a:r>
                <a:rPr lang="en-US" sz="1600" dirty="0">
                  <a:solidFill>
                    <a:srgbClr val="0000FF"/>
                  </a:solidFill>
                  <a:latin typeface="Courier New" panose="02070309020205020404" pitchFamily="49" charset="0"/>
                </a:rPr>
                <a:t> </a:t>
              </a:r>
              <a:r>
                <a:rPr lang="en-US" sz="1600" b="1" dirty="0">
                  <a:solidFill>
                    <a:srgbClr val="0000FF"/>
                  </a:solidFill>
                  <a:latin typeface="Courier New" panose="02070309020205020404" pitchFamily="49" charset="0"/>
                </a:rPr>
                <a:t>torch </a:t>
              </a:r>
              <a:r>
                <a:rPr lang="en-US" sz="1600" b="1" dirty="0">
                  <a:solidFill>
                    <a:srgbClr val="008000"/>
                  </a:solidFill>
                  <a:latin typeface="Courier New" panose="02070309020205020404" pitchFamily="49" charset="0"/>
                </a:rPr>
                <a:t>import </a:t>
              </a:r>
              <a:r>
                <a:rPr lang="en-US" sz="1600" b="1" dirty="0" err="1">
                  <a:solidFill>
                    <a:srgbClr val="0000FF"/>
                  </a:solidFill>
                  <a:latin typeface="Courier New" panose="02070309020205020404" pitchFamily="49" charset="0"/>
                </a:rPr>
                <a:t>nn</a:t>
              </a:r>
              <a:endParaRPr lang="en-US" sz="1600" b="1" dirty="0">
                <a:solidFill>
                  <a:srgbClr val="0000FF"/>
                </a:solidFill>
                <a:latin typeface="Courier New" panose="02070309020205020404" pitchFamily="49" charset="0"/>
              </a:endParaRPr>
            </a:p>
            <a:p>
              <a:endParaRPr lang="en-US" sz="1600" b="1" dirty="0">
                <a:solidFill>
                  <a:srgbClr val="0000FF"/>
                </a:solidFill>
                <a:latin typeface="Courier New" panose="02070309020205020404" pitchFamily="49" charset="0"/>
              </a:endParaRPr>
            </a:p>
            <a:p>
              <a:r>
                <a:rPr lang="en-US" sz="1600" dirty="0">
                  <a:solidFill>
                    <a:srgbClr val="008000"/>
                  </a:solidFill>
                  <a:latin typeface="Courier New" panose="02070309020205020404" pitchFamily="49" charset="0"/>
                </a:rPr>
                <a:t># Using same example 8x8 matrix X </a:t>
              </a:r>
            </a:p>
            <a:p>
              <a:pPr algn="l"/>
              <a:r>
                <a:rPr lang="en-US" sz="1600" dirty="0">
                  <a:solidFill>
                    <a:srgbClr val="008000"/>
                  </a:solidFill>
                  <a:latin typeface="Courier New" panose="02070309020205020404" pitchFamily="49" charset="0"/>
                </a:rPr>
                <a:t># If we set the strides on both the height and width to 2, thus halving the input height and width.</a:t>
              </a:r>
            </a:p>
            <a:p>
              <a:pPr algn="l"/>
              <a:r>
                <a:rPr lang="en-US" sz="1600" dirty="0">
                  <a:latin typeface="Courier New" panose="02070309020205020404" pitchFamily="49" charset="0"/>
                </a:rPr>
                <a:t>conv2d = nn.LazyConv2d(1, </a:t>
              </a:r>
              <a:r>
                <a:rPr lang="en-US" sz="1600" dirty="0" err="1">
                  <a:latin typeface="Courier New" panose="02070309020205020404" pitchFamily="49" charset="0"/>
                </a:rPr>
                <a:t>kernel_size</a:t>
              </a:r>
              <a:r>
                <a:rPr lang="en-US" sz="1600" dirty="0">
                  <a:latin typeface="Courier New" panose="02070309020205020404" pitchFamily="49" charset="0"/>
                </a:rPr>
                <a:t>=3, padding=1, stride=2)</a:t>
              </a:r>
            </a:p>
            <a:p>
              <a:pPr algn="l"/>
              <a:r>
                <a:rPr lang="en-US" sz="1600" dirty="0">
                  <a:latin typeface="Courier New" panose="02070309020205020404" pitchFamily="49" charset="0"/>
                </a:rPr>
                <a:t>comp_conv2d(conv2d, X).shape</a:t>
              </a:r>
            </a:p>
            <a:p>
              <a:r>
                <a:rPr lang="en-US" sz="1600" dirty="0">
                  <a:solidFill>
                    <a:srgbClr val="008000"/>
                  </a:solidFill>
                  <a:latin typeface="Courier New" panose="02070309020205020404" pitchFamily="49" charset="0"/>
                </a:rPr>
                <a:t># </a:t>
              </a:r>
              <a:r>
                <a:rPr lang="en-US" sz="1600" dirty="0" err="1">
                  <a:solidFill>
                    <a:srgbClr val="008000"/>
                  </a:solidFill>
                  <a:latin typeface="Courier New" panose="02070309020205020404" pitchFamily="49" charset="0"/>
                </a:rPr>
                <a:t>torch.Size</a:t>
              </a:r>
              <a:r>
                <a:rPr lang="en-US" sz="1600" dirty="0">
                  <a:solidFill>
                    <a:srgbClr val="008000"/>
                  </a:solidFill>
                  <a:latin typeface="Courier New" panose="02070309020205020404" pitchFamily="49" charset="0"/>
                </a:rPr>
                <a:t>([4, 4]) </a:t>
              </a:r>
              <a:endParaRPr lang="en-US" sz="1600" dirty="0">
                <a:latin typeface="Courier New" panose="02070309020205020404" pitchFamily="49" charset="0"/>
              </a:endParaRPr>
            </a:p>
            <a:p>
              <a:pPr algn="l"/>
              <a:endParaRPr lang="en-US" sz="1600" dirty="0">
                <a:latin typeface="Courier New" panose="02070309020205020404" pitchFamily="49" charset="0"/>
              </a:endParaRPr>
            </a:p>
            <a:p>
              <a:pPr algn="l"/>
              <a:endParaRPr lang="en-US" sz="1600" dirty="0">
                <a:latin typeface="Courier New" panose="02070309020205020404" pitchFamily="49" charset="0"/>
              </a:endParaRPr>
            </a:p>
            <a:p>
              <a:pPr algn="l"/>
              <a:r>
                <a:rPr lang="en-US" sz="1600" dirty="0">
                  <a:solidFill>
                    <a:srgbClr val="008000"/>
                  </a:solidFill>
                  <a:latin typeface="Courier New" panose="02070309020205020404" pitchFamily="49" charset="0"/>
                </a:rPr>
                <a:t># A slightly more complicated example.</a:t>
              </a:r>
            </a:p>
            <a:p>
              <a:pPr algn="l"/>
              <a:r>
                <a:rPr lang="en-US" sz="1600" dirty="0">
                  <a:latin typeface="Courier New" panose="02070309020205020404" pitchFamily="49" charset="0"/>
                </a:rPr>
                <a:t>conv2d = nn.LazyConv2d(1, </a:t>
              </a:r>
              <a:r>
                <a:rPr lang="en-US" sz="1600" dirty="0" err="1">
                  <a:latin typeface="Courier New" panose="02070309020205020404" pitchFamily="49" charset="0"/>
                </a:rPr>
                <a:t>kernel_size</a:t>
              </a:r>
              <a:r>
                <a:rPr lang="en-US" sz="1600" dirty="0">
                  <a:latin typeface="Courier New" panose="02070309020205020404" pitchFamily="49" charset="0"/>
                </a:rPr>
                <a:t>=(3, 5), padding=(0, 1), stride=(3, 4))</a:t>
              </a:r>
            </a:p>
            <a:p>
              <a:pPr algn="l"/>
              <a:r>
                <a:rPr lang="en-US" sz="1600" dirty="0">
                  <a:latin typeface="Courier New" panose="02070309020205020404" pitchFamily="49" charset="0"/>
                </a:rPr>
                <a:t>comp_conv2d(conv2d, X).shape</a:t>
              </a:r>
            </a:p>
            <a:p>
              <a:r>
                <a:rPr lang="en-US" sz="1600" dirty="0">
                  <a:solidFill>
                    <a:srgbClr val="008000"/>
                  </a:solidFill>
                  <a:latin typeface="Courier New" panose="02070309020205020404" pitchFamily="49" charset="0"/>
                </a:rPr>
                <a:t># </a:t>
              </a:r>
              <a:r>
                <a:rPr lang="en-US" sz="1600" dirty="0" err="1">
                  <a:solidFill>
                    <a:srgbClr val="008000"/>
                  </a:solidFill>
                  <a:latin typeface="Courier New" panose="02070309020205020404" pitchFamily="49" charset="0"/>
                </a:rPr>
                <a:t>torch.Size</a:t>
              </a:r>
              <a:r>
                <a:rPr lang="en-US" sz="1600" dirty="0">
                  <a:solidFill>
                    <a:srgbClr val="008000"/>
                  </a:solidFill>
                  <a:latin typeface="Courier New" panose="02070309020205020404" pitchFamily="49" charset="0"/>
                </a:rPr>
                <a:t>([2, 2]) </a:t>
              </a:r>
              <a:endParaRPr lang="en-US" sz="1600" dirty="0">
                <a:latin typeface="Courier New" panose="02070309020205020404" pitchFamily="49" charset="0"/>
              </a:endParaRPr>
            </a:p>
            <a:p>
              <a:pPr algn="l"/>
              <a:endParaRPr lang="en-US" sz="1600" b="0" i="0" u="none" strike="noStrike" dirty="0">
                <a:effectLst/>
                <a:latin typeface="Courier New" panose="02070309020205020404" pitchFamily="49" charset="0"/>
              </a:endParaRPr>
            </a:p>
          </p:txBody>
        </p:sp>
      </p:grpSp>
    </p:spTree>
    <p:extLst>
      <p:ext uri="{BB962C8B-B14F-4D97-AF65-F5344CB8AC3E}">
        <p14:creationId xmlns:p14="http://schemas.microsoft.com/office/powerpoint/2010/main" val="27872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F344B-CEBA-CE41-8836-5069CD3DA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EC5AC-3D22-CF77-F94F-FB430E546291}"/>
              </a:ext>
            </a:extLst>
          </p:cNvPr>
          <p:cNvSpPr>
            <a:spLocks noGrp="1"/>
          </p:cNvSpPr>
          <p:nvPr>
            <p:ph type="title"/>
          </p:nvPr>
        </p:nvSpPr>
        <p:spPr>
          <a:xfrm>
            <a:off x="838200" y="365125"/>
            <a:ext cx="10515600" cy="1325563"/>
          </a:xfrm>
        </p:spPr>
        <p:txBody>
          <a:bodyPr/>
          <a:lstStyle/>
          <a:p>
            <a:r>
              <a:rPr lang="en-US" dirty="0"/>
              <a:t>Padding, Stride, and Pooling</a:t>
            </a:r>
          </a:p>
        </p:txBody>
      </p:sp>
      <p:sp>
        <p:nvSpPr>
          <p:cNvPr id="10" name="TextBox 9">
            <a:extLst>
              <a:ext uri="{FF2B5EF4-FFF2-40B4-BE49-F238E27FC236}">
                <a16:creationId xmlns:a16="http://schemas.microsoft.com/office/drawing/2014/main" id="{2BA4CAAD-E675-843C-90B3-A6136D7126DA}"/>
              </a:ext>
            </a:extLst>
          </p:cNvPr>
          <p:cNvSpPr txBox="1"/>
          <p:nvPr/>
        </p:nvSpPr>
        <p:spPr>
          <a:xfrm>
            <a:off x="838200" y="1542108"/>
            <a:ext cx="5759369" cy="2045175"/>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b="1" dirty="0"/>
              <a:t>Pooling</a:t>
            </a:r>
          </a:p>
          <a:p>
            <a:pPr marL="800100" lvl="1" indent="-342900">
              <a:lnSpc>
                <a:spcPct val="150000"/>
              </a:lnSpc>
              <a:buFont typeface="Arial" panose="020B0604020202020204" pitchFamily="34" charset="0"/>
              <a:buChar char="•"/>
            </a:pPr>
            <a:r>
              <a:rPr lang="en-US" sz="2000" dirty="0"/>
              <a:t>Types: Max pooling, average pooling</a:t>
            </a:r>
          </a:p>
          <a:p>
            <a:pPr marL="800100" lvl="1" indent="-342900">
              <a:lnSpc>
                <a:spcPct val="150000"/>
              </a:lnSpc>
              <a:buFont typeface="Arial" panose="020B0604020202020204" pitchFamily="34" charset="0"/>
              <a:buChar char="•"/>
            </a:pPr>
            <a:r>
              <a:rPr lang="en-US" sz="2000" dirty="0"/>
              <a:t>Role in reducing dimensionality</a:t>
            </a:r>
          </a:p>
          <a:p>
            <a:pPr marL="800100" lvl="1" indent="-342900">
              <a:lnSpc>
                <a:spcPct val="150000"/>
              </a:lnSpc>
              <a:buFont typeface="Arial" panose="020B0604020202020204" pitchFamily="34" charset="0"/>
              <a:buChar char="•"/>
            </a:pPr>
            <a:r>
              <a:rPr lang="en-US" sz="2000" dirty="0"/>
              <a:t>Example: Pooling on an image</a:t>
            </a:r>
          </a:p>
        </p:txBody>
      </p:sp>
      <p:sp>
        <p:nvSpPr>
          <p:cNvPr id="4" name="TextBox 3">
            <a:extLst>
              <a:ext uri="{FF2B5EF4-FFF2-40B4-BE49-F238E27FC236}">
                <a16:creationId xmlns:a16="http://schemas.microsoft.com/office/drawing/2014/main" id="{D6014600-85EB-209A-3E3E-CA464016CEE9}"/>
              </a:ext>
            </a:extLst>
          </p:cNvPr>
          <p:cNvSpPr txBox="1"/>
          <p:nvPr/>
        </p:nvSpPr>
        <p:spPr>
          <a:xfrm>
            <a:off x="6161804" y="5225645"/>
            <a:ext cx="6103717" cy="369332"/>
          </a:xfrm>
          <a:prstGeom prst="rect">
            <a:avLst/>
          </a:prstGeom>
          <a:noFill/>
        </p:spPr>
        <p:txBody>
          <a:bodyPr wrap="square">
            <a:spAutoFit/>
          </a:bodyPr>
          <a:lstStyle/>
          <a:p>
            <a:pPr algn="ctr"/>
            <a:r>
              <a:rPr lang="en-US" dirty="0">
                <a:solidFill>
                  <a:schemeClr val="bg1">
                    <a:lumMod val="50000"/>
                  </a:schemeClr>
                </a:solidFill>
              </a:rPr>
              <a:t>Illustration of 3x3 pooling over 5x5 convolved feature (</a:t>
            </a:r>
            <a:r>
              <a:rPr lang="en-US" dirty="0">
                <a:solidFill>
                  <a:schemeClr val="bg1">
                    <a:lumMod val="50000"/>
                  </a:schemeClr>
                </a:solidFill>
                <a:hlinkClick r:id="rId2"/>
              </a:rPr>
              <a:t>source</a:t>
            </a:r>
            <a:r>
              <a:rPr lang="en-US" dirty="0">
                <a:solidFill>
                  <a:schemeClr val="bg1">
                    <a:lumMod val="50000"/>
                  </a:schemeClr>
                </a:solidFill>
              </a:rPr>
              <a:t>)</a:t>
            </a:r>
          </a:p>
        </p:txBody>
      </p:sp>
      <p:pic>
        <p:nvPicPr>
          <p:cNvPr id="9218" name="Picture 2">
            <a:extLst>
              <a:ext uri="{FF2B5EF4-FFF2-40B4-BE49-F238E27FC236}">
                <a16:creationId xmlns:a16="http://schemas.microsoft.com/office/drawing/2014/main" id="{E1D7BC92-A259-0639-B6F8-7ACEE0F83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569" y="1948920"/>
            <a:ext cx="5232189" cy="32767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C659C8F-1BFC-CA88-411D-DF1A262F6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944" y="3587282"/>
            <a:ext cx="3784600" cy="27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397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D20A5-23A2-1C5F-F3F8-F2C770766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54838-4B62-3FB0-04CB-1976C143ED9C}"/>
              </a:ext>
            </a:extLst>
          </p:cNvPr>
          <p:cNvSpPr>
            <a:spLocks noGrp="1"/>
          </p:cNvSpPr>
          <p:nvPr>
            <p:ph type="title"/>
          </p:nvPr>
        </p:nvSpPr>
        <p:spPr>
          <a:xfrm>
            <a:off x="838200" y="365125"/>
            <a:ext cx="10515600" cy="1325563"/>
          </a:xfrm>
        </p:spPr>
        <p:txBody>
          <a:bodyPr/>
          <a:lstStyle/>
          <a:p>
            <a:r>
              <a:rPr lang="en-US" dirty="0"/>
              <a:t>Pooling</a:t>
            </a:r>
          </a:p>
        </p:txBody>
      </p:sp>
      <p:sp>
        <p:nvSpPr>
          <p:cNvPr id="10" name="TextBox 9">
            <a:extLst>
              <a:ext uri="{FF2B5EF4-FFF2-40B4-BE49-F238E27FC236}">
                <a16:creationId xmlns:a16="http://schemas.microsoft.com/office/drawing/2014/main" id="{F40C3C6C-505F-BD4F-D6DB-BA1A219B71A5}"/>
              </a:ext>
            </a:extLst>
          </p:cNvPr>
          <p:cNvSpPr txBox="1"/>
          <p:nvPr/>
        </p:nvSpPr>
        <p:spPr>
          <a:xfrm>
            <a:off x="838199" y="1542108"/>
            <a:ext cx="10515599" cy="4093428"/>
          </a:xfrm>
          <a:prstGeom prst="rect">
            <a:avLst/>
          </a:prstGeom>
          <a:noFill/>
        </p:spPr>
        <p:txBody>
          <a:bodyPr wrap="square" rtlCol="0">
            <a:spAutoFit/>
          </a:bodyPr>
          <a:lstStyle/>
          <a:p>
            <a:r>
              <a:rPr lang="en-US" sz="2000" dirty="0"/>
              <a:t>When detecting lower-level features, such as edges, we often want our representations to be somewhat invariant to translation. For instance, if we take the image X with a sharp delineation between black and white and shift the whole image by one pixel to the right, i.e., Z[</a:t>
            </a:r>
            <a:r>
              <a:rPr lang="en-US" sz="2000" dirty="0" err="1"/>
              <a:t>i</a:t>
            </a:r>
            <a:r>
              <a:rPr lang="en-US" sz="2000" dirty="0"/>
              <a:t>, j] = X[</a:t>
            </a:r>
            <a:r>
              <a:rPr lang="en-US" sz="2000" dirty="0" err="1"/>
              <a:t>i</a:t>
            </a:r>
            <a:r>
              <a:rPr lang="en-US" sz="2000" dirty="0"/>
              <a:t>, j + 1], then the output for the new image Z might be vastly different. The edge will have shifted by one pixel. </a:t>
            </a:r>
          </a:p>
          <a:p>
            <a:endParaRPr lang="en-US" sz="2000" dirty="0"/>
          </a:p>
          <a:p>
            <a:r>
              <a:rPr lang="en-US" sz="2000" b="1" dirty="0"/>
              <a:t>Pooling layers</a:t>
            </a:r>
            <a:r>
              <a:rPr lang="en-US" sz="2000" dirty="0"/>
              <a:t> are introduced to serve the dual purposes of mitigating the sensitivity of convolutional layers to location and of spatially </a:t>
            </a:r>
            <a:r>
              <a:rPr lang="en-US" sz="2000" dirty="0" err="1"/>
              <a:t>downsampling</a:t>
            </a:r>
            <a:r>
              <a:rPr lang="en-US" sz="2000" dirty="0"/>
              <a:t> representations.</a:t>
            </a:r>
          </a:p>
          <a:p>
            <a:endParaRPr lang="en-US" sz="2000" dirty="0"/>
          </a:p>
          <a:p>
            <a:r>
              <a:rPr lang="en-US" sz="2000" dirty="0"/>
              <a:t>Unlike the cross-correlation computation of the inputs and kernels in the convolutional layer, the pooling layer contains no parameters. Instead, pooling operators are deterministic, typically calculating either the maximum or the average value of the elements in the pooling window. These operations are called </a:t>
            </a:r>
            <a:r>
              <a:rPr lang="en-US" sz="2000" b="1" dirty="0"/>
              <a:t>maximum pooling </a:t>
            </a:r>
            <a:r>
              <a:rPr lang="en-US" sz="2000" dirty="0"/>
              <a:t>(max-pooling) and </a:t>
            </a:r>
            <a:r>
              <a:rPr lang="en-US" sz="2000" b="1" dirty="0"/>
              <a:t>average pooling</a:t>
            </a:r>
            <a:r>
              <a:rPr lang="en-US" sz="2000" dirty="0"/>
              <a:t>, respectively.</a:t>
            </a:r>
          </a:p>
        </p:txBody>
      </p:sp>
    </p:spTree>
    <p:extLst>
      <p:ext uri="{BB962C8B-B14F-4D97-AF65-F5344CB8AC3E}">
        <p14:creationId xmlns:p14="http://schemas.microsoft.com/office/powerpoint/2010/main" val="1515814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4426-729A-861E-AF92-C1FF3ADAF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9271E6-3138-49DD-B28A-A991E50D7431}"/>
              </a:ext>
            </a:extLst>
          </p:cNvPr>
          <p:cNvSpPr>
            <a:spLocks noGrp="1"/>
          </p:cNvSpPr>
          <p:nvPr>
            <p:ph type="title"/>
          </p:nvPr>
        </p:nvSpPr>
        <p:spPr>
          <a:xfrm>
            <a:off x="838200" y="365125"/>
            <a:ext cx="10515600" cy="1325563"/>
          </a:xfrm>
        </p:spPr>
        <p:txBody>
          <a:bodyPr/>
          <a:lstStyle/>
          <a:p>
            <a:r>
              <a:rPr lang="en-US" dirty="0"/>
              <a:t>Average Pooling</a:t>
            </a:r>
          </a:p>
        </p:txBody>
      </p:sp>
      <p:sp>
        <p:nvSpPr>
          <p:cNvPr id="10" name="TextBox 9">
            <a:extLst>
              <a:ext uri="{FF2B5EF4-FFF2-40B4-BE49-F238E27FC236}">
                <a16:creationId xmlns:a16="http://schemas.microsoft.com/office/drawing/2014/main" id="{DC198DFC-75A1-4526-E113-A7EB9C8BFBA0}"/>
              </a:ext>
            </a:extLst>
          </p:cNvPr>
          <p:cNvSpPr txBox="1"/>
          <p:nvPr/>
        </p:nvSpPr>
        <p:spPr>
          <a:xfrm>
            <a:off x="838199" y="1542108"/>
            <a:ext cx="10515599" cy="1323439"/>
          </a:xfrm>
          <a:prstGeom prst="rect">
            <a:avLst/>
          </a:prstGeom>
          <a:noFill/>
        </p:spPr>
        <p:txBody>
          <a:bodyPr wrap="square" rtlCol="0">
            <a:spAutoFit/>
          </a:bodyPr>
          <a:lstStyle/>
          <a:p>
            <a:r>
              <a:rPr lang="en-US" sz="2000" dirty="0"/>
              <a:t>Average pooling is essentially as old as CNNs. The idea is akin to </a:t>
            </a:r>
            <a:r>
              <a:rPr lang="en-US" sz="2000" dirty="0" err="1"/>
              <a:t>downsampling</a:t>
            </a:r>
            <a:r>
              <a:rPr lang="en-US" sz="2000" dirty="0"/>
              <a:t> an image. Rather than just taking the value of every second (or third) pixel for the lower resolution image, we can average over adjacent pixels to obtain an image with better signal-to-noise ratio since we are combining the information from multiple adjacent pixels. </a:t>
            </a:r>
          </a:p>
        </p:txBody>
      </p:sp>
    </p:spTree>
    <p:extLst>
      <p:ext uri="{BB962C8B-B14F-4D97-AF65-F5344CB8AC3E}">
        <p14:creationId xmlns:p14="http://schemas.microsoft.com/office/powerpoint/2010/main" val="541391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4DB83-DF82-9C97-C3BA-2556A3A4A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E33A1-32FF-ECEA-D437-B2E7569DB350}"/>
              </a:ext>
            </a:extLst>
          </p:cNvPr>
          <p:cNvSpPr>
            <a:spLocks noGrp="1"/>
          </p:cNvSpPr>
          <p:nvPr>
            <p:ph type="title"/>
          </p:nvPr>
        </p:nvSpPr>
        <p:spPr>
          <a:xfrm>
            <a:off x="838200" y="365125"/>
            <a:ext cx="10515600" cy="1325563"/>
          </a:xfrm>
        </p:spPr>
        <p:txBody>
          <a:bodyPr/>
          <a:lstStyle/>
          <a:p>
            <a:r>
              <a:rPr lang="en-US" dirty="0"/>
              <a:t>Maximum Pooling</a:t>
            </a:r>
          </a:p>
        </p:txBody>
      </p:sp>
      <p:sp>
        <p:nvSpPr>
          <p:cNvPr id="10" name="TextBox 9">
            <a:extLst>
              <a:ext uri="{FF2B5EF4-FFF2-40B4-BE49-F238E27FC236}">
                <a16:creationId xmlns:a16="http://schemas.microsoft.com/office/drawing/2014/main" id="{8A4AE859-2DC0-8E1B-96DE-413CD94746BA}"/>
              </a:ext>
            </a:extLst>
          </p:cNvPr>
          <p:cNvSpPr txBox="1"/>
          <p:nvPr/>
        </p:nvSpPr>
        <p:spPr>
          <a:xfrm>
            <a:off x="838199" y="1542108"/>
            <a:ext cx="10515599" cy="1938992"/>
          </a:xfrm>
          <a:prstGeom prst="rect">
            <a:avLst/>
          </a:prstGeom>
          <a:noFill/>
        </p:spPr>
        <p:txBody>
          <a:bodyPr wrap="square" rtlCol="0">
            <a:spAutoFit/>
          </a:bodyPr>
          <a:lstStyle/>
          <a:p>
            <a:r>
              <a:rPr lang="en-US" sz="2000" dirty="0"/>
              <a:t>Max-pooling was introduced in </a:t>
            </a:r>
            <a:r>
              <a:rPr lang="en-US" sz="2000" dirty="0" err="1"/>
              <a:t>Riesenhuber</a:t>
            </a:r>
            <a:r>
              <a:rPr lang="en-US" sz="2000" dirty="0"/>
              <a:t> and </a:t>
            </a:r>
            <a:r>
              <a:rPr lang="en-US" sz="2000" dirty="0" err="1"/>
              <a:t>Poggio</a:t>
            </a:r>
            <a:r>
              <a:rPr lang="en-US" sz="2000" dirty="0"/>
              <a:t> (1999) in the context of cognitive neuroscience to describe how information aggregation might be aggregated hierarchically for the purpose of object recognition; there already was an earlier version in speech recognition (Yamaguchi et al., 1990). </a:t>
            </a:r>
          </a:p>
          <a:p>
            <a:r>
              <a:rPr lang="en-US" sz="2000" dirty="0"/>
              <a:t>In almost all cases, max-pooling is preferable to average pooling.</a:t>
            </a:r>
          </a:p>
          <a:p>
            <a:r>
              <a:rPr lang="en-US" sz="2000" dirty="0"/>
              <a:t>Consider example:</a:t>
            </a:r>
          </a:p>
        </p:txBody>
      </p:sp>
      <p:pic>
        <p:nvPicPr>
          <p:cNvPr id="4" name="Picture 3" descr="A black rectangular sign with text&#10;&#10;Description automatically generated">
            <a:extLst>
              <a:ext uri="{FF2B5EF4-FFF2-40B4-BE49-F238E27FC236}">
                <a16:creationId xmlns:a16="http://schemas.microsoft.com/office/drawing/2014/main" id="{21D7D3F2-760D-85A5-2BA2-92F33FF38390}"/>
              </a:ext>
            </a:extLst>
          </p:cNvPr>
          <p:cNvPicPr>
            <a:picLocks noChangeAspect="1"/>
          </p:cNvPicPr>
          <p:nvPr/>
        </p:nvPicPr>
        <p:blipFill>
          <a:blip r:embed="rId3"/>
          <a:stretch>
            <a:fillRect/>
          </a:stretch>
        </p:blipFill>
        <p:spPr>
          <a:xfrm>
            <a:off x="3830506" y="3429000"/>
            <a:ext cx="4530983" cy="1909357"/>
          </a:xfrm>
          <a:prstGeom prst="rect">
            <a:avLst/>
          </a:prstGeom>
        </p:spPr>
      </p:pic>
    </p:spTree>
    <p:extLst>
      <p:ext uri="{BB962C8B-B14F-4D97-AF65-F5344CB8AC3E}">
        <p14:creationId xmlns:p14="http://schemas.microsoft.com/office/powerpoint/2010/main" val="385710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52E12-182D-4A09-7FD4-B0E0F0C47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46C6C-2087-F857-9A47-7F3895D46F6F}"/>
              </a:ext>
            </a:extLst>
          </p:cNvPr>
          <p:cNvSpPr>
            <a:spLocks noGrp="1"/>
          </p:cNvSpPr>
          <p:nvPr>
            <p:ph type="title"/>
          </p:nvPr>
        </p:nvSpPr>
        <p:spPr>
          <a:xfrm>
            <a:off x="838200" y="365125"/>
            <a:ext cx="10515600" cy="1325563"/>
          </a:xfrm>
        </p:spPr>
        <p:txBody>
          <a:bodyPr/>
          <a:lstStyle/>
          <a:p>
            <a:r>
              <a:rPr lang="en-US" dirty="0"/>
              <a:t>Maximum Pooling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44962DF-1111-5A3E-8F2D-2B1DE7C51F65}"/>
                  </a:ext>
                </a:extLst>
              </p:cNvPr>
              <p:cNvSpPr txBox="1"/>
              <p:nvPr/>
            </p:nvSpPr>
            <p:spPr>
              <a:xfrm>
                <a:off x="838199" y="1542108"/>
                <a:ext cx="10515599" cy="4093428"/>
              </a:xfrm>
              <a:prstGeom prst="rect">
                <a:avLst/>
              </a:prstGeom>
              <a:noFill/>
            </p:spPr>
            <p:txBody>
              <a:bodyPr wrap="square" rtlCol="0">
                <a:spAutoFit/>
              </a:bodyPr>
              <a:lstStyle/>
              <a:p>
                <a:r>
                  <a:rPr lang="en-US" sz="2000" dirty="0"/>
                  <a:t>Consider example: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output tensor has a height of 2 and a width of 2. The four elements are derived from the maximum value in each pooling window:</a:t>
                </a:r>
              </a:p>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𝑚𝑎𝑥</m:t>
                      </m:r>
                      <m:d>
                        <m:dPr>
                          <m:ctrlPr>
                            <a:rPr lang="en-US" sz="2000" i="1" smtClean="0">
                              <a:latin typeface="Cambria Math" panose="02040503050406030204" pitchFamily="18" charset="0"/>
                            </a:rPr>
                          </m:ctrlPr>
                        </m:dPr>
                        <m:e>
                          <m:r>
                            <a:rPr lang="en-US" sz="2000" i="1" smtClean="0">
                              <a:latin typeface="Cambria Math" panose="02040503050406030204" pitchFamily="18" charset="0"/>
                            </a:rPr>
                            <m:t>0, 1, 3, 4</m:t>
                          </m:r>
                        </m:e>
                      </m:d>
                      <m:r>
                        <a:rPr lang="en-US" sz="2000" i="1" smtClean="0">
                          <a:latin typeface="Cambria Math" panose="02040503050406030204" pitchFamily="18" charset="0"/>
                        </a:rPr>
                        <m:t>=4</m:t>
                      </m:r>
                    </m:oMath>
                  </m:oMathPara>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𝑚𝑎𝑥</m:t>
                      </m:r>
                      <m:d>
                        <m:dPr>
                          <m:ctrlPr>
                            <a:rPr lang="en-US" sz="2000" i="1" smtClean="0">
                              <a:latin typeface="Cambria Math" panose="02040503050406030204" pitchFamily="18" charset="0"/>
                            </a:rPr>
                          </m:ctrlPr>
                        </m:dPr>
                        <m:e>
                          <m:r>
                            <a:rPr lang="en-US" sz="2000" i="1" smtClean="0">
                              <a:latin typeface="Cambria Math" panose="02040503050406030204" pitchFamily="18" charset="0"/>
                            </a:rPr>
                            <m:t>1, 2, 4, 5</m:t>
                          </m:r>
                        </m:e>
                      </m:d>
                      <m:r>
                        <a:rPr lang="en-US" sz="2000" i="1" smtClean="0">
                          <a:latin typeface="Cambria Math" panose="02040503050406030204" pitchFamily="18" charset="0"/>
                        </a:rPr>
                        <m:t>=5</m:t>
                      </m:r>
                    </m:oMath>
                  </m:oMathPara>
                </a14:m>
              </a:p>
              <a:p>
                <a:endParaRPr lang="en-US" sz="20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𝑚𝑎𝑥</m:t>
                      </m:r>
                      <m:d>
                        <m:dPr>
                          <m:ctrlPr>
                            <a:rPr lang="en-US" sz="2000" i="1" smtClean="0">
                              <a:latin typeface="Cambria Math" panose="02040503050406030204" pitchFamily="18" charset="0"/>
                            </a:rPr>
                          </m:ctrlPr>
                        </m:dPr>
                        <m:e>
                          <m:r>
                            <a:rPr lang="en-US" sz="2000" i="1" smtClean="0">
                              <a:latin typeface="Cambria Math" panose="02040503050406030204" pitchFamily="18" charset="0"/>
                            </a:rPr>
                            <m:t>3, 4, 6, 7</m:t>
                          </m:r>
                        </m:e>
                      </m:d>
                      <m:r>
                        <a:rPr lang="en-US" sz="2000" i="1" smtClean="0">
                          <a:latin typeface="Cambria Math" panose="02040503050406030204" pitchFamily="18" charset="0"/>
                        </a:rPr>
                        <m:t>=7</m:t>
                      </m:r>
                    </m:oMath>
                  </m:oMathPara>
                </a14:m>
                <a:endParaRPr lang="en-US" sz="200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𝑚𝑎𝑥</m:t>
                      </m:r>
                      <m:r>
                        <a:rPr lang="en-US" sz="2000" i="1" smtClean="0">
                          <a:latin typeface="Cambria Math" panose="02040503050406030204" pitchFamily="18" charset="0"/>
                        </a:rPr>
                        <m:t>(4, 5, 7, 8)=8</m:t>
                      </m:r>
                    </m:oMath>
                  </m:oMathPara>
                </a14:m>
                <a:endParaRPr lang="en-US" sz="2000" dirty="0"/>
              </a:p>
            </p:txBody>
          </p:sp>
        </mc:Choice>
        <mc:Fallback>
          <p:sp>
            <p:nvSpPr>
              <p:cNvPr id="10" name="TextBox 9">
                <a:extLst>
                  <a:ext uri="{FF2B5EF4-FFF2-40B4-BE49-F238E27FC236}">
                    <a16:creationId xmlns:a16="http://schemas.microsoft.com/office/drawing/2014/main" id="{A44962DF-1111-5A3E-8F2D-2B1DE7C51F65}"/>
                  </a:ext>
                </a:extLst>
              </p:cNvPr>
              <p:cNvSpPr txBox="1">
                <a:spLocks noRot="1" noChangeAspect="1" noMove="1" noResize="1" noEditPoints="1" noAdjustHandles="1" noChangeArrowheads="1" noChangeShapeType="1" noTextEdit="1"/>
              </p:cNvSpPr>
              <p:nvPr/>
            </p:nvSpPr>
            <p:spPr>
              <a:xfrm>
                <a:off x="838199" y="1542108"/>
                <a:ext cx="10515599" cy="4093428"/>
              </a:xfrm>
              <a:prstGeom prst="rect">
                <a:avLst/>
              </a:prstGeom>
              <a:blipFill>
                <a:blip r:embed="rId3"/>
                <a:stretch>
                  <a:fillRect l="-603" t="-929" b="-619"/>
                </a:stretch>
              </a:blipFill>
            </p:spPr>
            <p:txBody>
              <a:bodyPr/>
              <a:lstStyle/>
              <a:p>
                <a:r>
                  <a:rPr lang="en-US">
                    <a:noFill/>
                  </a:rPr>
                  <a:t> </a:t>
                </a:r>
              </a:p>
            </p:txBody>
          </p:sp>
        </mc:Fallback>
      </mc:AlternateContent>
      <p:pic>
        <p:nvPicPr>
          <p:cNvPr id="4" name="Picture 3" descr="A black rectangular sign with text&#10;&#10;Description automatically generated">
            <a:extLst>
              <a:ext uri="{FF2B5EF4-FFF2-40B4-BE49-F238E27FC236}">
                <a16:creationId xmlns:a16="http://schemas.microsoft.com/office/drawing/2014/main" id="{C1411387-2A51-05C3-140B-ADF71F1172EA}"/>
              </a:ext>
            </a:extLst>
          </p:cNvPr>
          <p:cNvPicPr>
            <a:picLocks noChangeAspect="1"/>
          </p:cNvPicPr>
          <p:nvPr/>
        </p:nvPicPr>
        <p:blipFill>
          <a:blip r:embed="rId4"/>
          <a:stretch>
            <a:fillRect/>
          </a:stretch>
        </p:blipFill>
        <p:spPr>
          <a:xfrm>
            <a:off x="3744009" y="1690688"/>
            <a:ext cx="4530983" cy="1909357"/>
          </a:xfrm>
          <a:prstGeom prst="rect">
            <a:avLst/>
          </a:prstGeom>
        </p:spPr>
      </p:pic>
    </p:spTree>
    <p:extLst>
      <p:ext uri="{BB962C8B-B14F-4D97-AF65-F5344CB8AC3E}">
        <p14:creationId xmlns:p14="http://schemas.microsoft.com/office/powerpoint/2010/main" val="308629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7F57-A1C5-B06E-8C5C-D5655557C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EDE55-E057-C7FE-5B6F-1273DD76AC4B}"/>
              </a:ext>
            </a:extLst>
          </p:cNvPr>
          <p:cNvSpPr>
            <a:spLocks noGrp="1"/>
          </p:cNvSpPr>
          <p:nvPr>
            <p:ph type="title"/>
          </p:nvPr>
        </p:nvSpPr>
        <p:spPr>
          <a:xfrm>
            <a:off x="838200" y="365125"/>
            <a:ext cx="10515600" cy="1325563"/>
          </a:xfrm>
        </p:spPr>
        <p:txBody>
          <a:bodyPr/>
          <a:lstStyle/>
          <a:p>
            <a:r>
              <a:rPr lang="en-US" dirty="0"/>
              <a:t>Content</a:t>
            </a:r>
          </a:p>
        </p:txBody>
      </p:sp>
      <p:sp>
        <p:nvSpPr>
          <p:cNvPr id="4" name="TextBox 3">
            <a:extLst>
              <a:ext uri="{FF2B5EF4-FFF2-40B4-BE49-F238E27FC236}">
                <a16:creationId xmlns:a16="http://schemas.microsoft.com/office/drawing/2014/main" id="{76CB2C5D-D86C-BE2F-83A5-81386456A95F}"/>
              </a:ext>
            </a:extLst>
          </p:cNvPr>
          <p:cNvSpPr txBox="1"/>
          <p:nvPr/>
        </p:nvSpPr>
        <p:spPr>
          <a:xfrm>
            <a:off x="838200" y="1889760"/>
            <a:ext cx="837921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Introduction to Convolutional Neural Networks (CNN)</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EFE632C2-A0CB-9819-46B7-3371BB8F8A4D}"/>
              </a:ext>
            </a:extLst>
          </p:cNvPr>
          <p:cNvSpPr txBox="1"/>
          <p:nvPr/>
        </p:nvSpPr>
        <p:spPr>
          <a:xfrm>
            <a:off x="838199" y="2737104"/>
            <a:ext cx="27783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2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2D to 3D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C2DFE1-722D-8A75-27D9-971304C239DD}"/>
              </a:ext>
            </a:extLst>
          </p:cNvPr>
          <p:cNvSpPr txBox="1"/>
          <p:nvPr/>
        </p:nvSpPr>
        <p:spPr>
          <a:xfrm>
            <a:off x="838198" y="3584448"/>
            <a:ext cx="5244769"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3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Biomedical Application of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A58B046-2F1F-9E92-0FD3-D2180BDF893A}"/>
              </a:ext>
            </a:extLst>
          </p:cNvPr>
          <p:cNvSpPr txBox="1"/>
          <p:nvPr/>
        </p:nvSpPr>
        <p:spPr>
          <a:xfrm>
            <a:off x="838198" y="4431792"/>
            <a:ext cx="8858515"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4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 Limitations and Challenges in CNNs for Biomedical Data</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240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88658-3D59-5F8B-25C0-B4C07B2E1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2CFCC-E1BE-355D-8936-4CF3EB5BE90A}"/>
              </a:ext>
            </a:extLst>
          </p:cNvPr>
          <p:cNvSpPr>
            <a:spLocks noGrp="1"/>
          </p:cNvSpPr>
          <p:nvPr>
            <p:ph type="title"/>
          </p:nvPr>
        </p:nvSpPr>
        <p:spPr>
          <a:xfrm>
            <a:off x="838200" y="365125"/>
            <a:ext cx="10515600" cy="1325563"/>
          </a:xfrm>
        </p:spPr>
        <p:txBody>
          <a:bodyPr/>
          <a:lstStyle/>
          <a:p>
            <a:r>
              <a:rPr lang="en-US" dirty="0"/>
              <a:t>Stride</a:t>
            </a:r>
          </a:p>
        </p:txBody>
      </p:sp>
      <p:sp>
        <p:nvSpPr>
          <p:cNvPr id="10" name="TextBox 9">
            <a:extLst>
              <a:ext uri="{FF2B5EF4-FFF2-40B4-BE49-F238E27FC236}">
                <a16:creationId xmlns:a16="http://schemas.microsoft.com/office/drawing/2014/main" id="{945F9F5A-F096-63A1-F64C-B46BA4F1938A}"/>
              </a:ext>
            </a:extLst>
          </p:cNvPr>
          <p:cNvSpPr txBox="1"/>
          <p:nvPr/>
        </p:nvSpPr>
        <p:spPr>
          <a:xfrm>
            <a:off x="838201" y="1542108"/>
            <a:ext cx="5072270" cy="1938992"/>
          </a:xfrm>
          <a:prstGeom prst="rect">
            <a:avLst/>
          </a:prstGeom>
          <a:noFill/>
        </p:spPr>
        <p:txBody>
          <a:bodyPr wrap="square" rtlCol="0">
            <a:spAutoFit/>
          </a:bodyPr>
          <a:lstStyle/>
          <a:p>
            <a:r>
              <a:rPr lang="en-US" sz="2000" dirty="0"/>
              <a:t>Example code implements the forward propagation of the pooling layer in the pool2d function. Unlike previous corr2d function, since no kernel is needed, we compute the output as either the maximum or the average of each region in the input.</a:t>
            </a:r>
          </a:p>
        </p:txBody>
      </p:sp>
      <p:grpSp>
        <p:nvGrpSpPr>
          <p:cNvPr id="7" name="Group 6">
            <a:extLst>
              <a:ext uri="{FF2B5EF4-FFF2-40B4-BE49-F238E27FC236}">
                <a16:creationId xmlns:a16="http://schemas.microsoft.com/office/drawing/2014/main" id="{8C20D3F0-6B37-2007-48ED-7DCEF5ADB8BD}"/>
              </a:ext>
            </a:extLst>
          </p:cNvPr>
          <p:cNvGrpSpPr/>
          <p:nvPr/>
        </p:nvGrpSpPr>
        <p:grpSpPr>
          <a:xfrm>
            <a:off x="6021499" y="1149178"/>
            <a:ext cx="5902229" cy="4609469"/>
            <a:chOff x="968823" y="2344340"/>
            <a:chExt cx="5902229" cy="5321867"/>
          </a:xfrm>
        </p:grpSpPr>
        <p:sp>
          <p:nvSpPr>
            <p:cNvPr id="8" name="Rounded Rectangle 7">
              <a:extLst>
                <a:ext uri="{FF2B5EF4-FFF2-40B4-BE49-F238E27FC236}">
                  <a16:creationId xmlns:a16="http://schemas.microsoft.com/office/drawing/2014/main" id="{5B68F67D-A793-13D0-3D8A-F361B36E09AF}"/>
                </a:ext>
              </a:extLst>
            </p:cNvPr>
            <p:cNvSpPr/>
            <p:nvPr/>
          </p:nvSpPr>
          <p:spPr>
            <a:xfrm>
              <a:off x="968823" y="2344340"/>
              <a:ext cx="5791201" cy="4995380"/>
            </a:xfrm>
            <a:prstGeom prst="roundRect">
              <a:avLst>
                <a:gd name="adj" fmla="val 11744"/>
              </a:avLst>
            </a:prstGeom>
            <a:solidFill>
              <a:srgbClr val="FCF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0E5677A-FF70-C476-1F0C-986798B449D8}"/>
                </a:ext>
              </a:extLst>
            </p:cNvPr>
            <p:cNvSpPr txBox="1"/>
            <p:nvPr/>
          </p:nvSpPr>
          <p:spPr>
            <a:xfrm>
              <a:off x="1199380" y="2713666"/>
              <a:ext cx="5671672" cy="4952541"/>
            </a:xfrm>
            <a:prstGeom prst="rect">
              <a:avLst/>
            </a:prstGeom>
            <a:noFill/>
          </p:spPr>
          <p:txBody>
            <a:bodyPr wrap="square">
              <a:spAutoFit/>
            </a:bodyPr>
            <a:lstStyle/>
            <a:p>
              <a:r>
                <a:rPr lang="en-US" sz="1600" b="1" dirty="0">
                  <a:solidFill>
                    <a:srgbClr val="008000"/>
                  </a:solidFill>
                  <a:latin typeface="Courier New" panose="02070309020205020404" pitchFamily="49" charset="0"/>
                </a:rPr>
                <a:t>def</a:t>
              </a:r>
              <a:r>
                <a:rPr lang="en-US" sz="1600" dirty="0">
                  <a:solidFill>
                    <a:srgbClr val="008000"/>
                  </a:solidFill>
                  <a:latin typeface="Courier New" panose="02070309020205020404" pitchFamily="49" charset="0"/>
                </a:rPr>
                <a:t> </a:t>
              </a:r>
              <a:r>
                <a:rPr lang="en-US" sz="1600" dirty="0">
                  <a:solidFill>
                    <a:srgbClr val="795E26"/>
                  </a:solidFill>
                  <a:latin typeface="Courier New" panose="02070309020205020404" pitchFamily="49" charset="0"/>
                </a:rPr>
                <a:t>pool2d</a:t>
              </a:r>
              <a:r>
                <a:rPr lang="en-US" sz="1600" dirty="0">
                  <a:latin typeface="Courier New" panose="02070309020205020404" pitchFamily="49" charset="0"/>
                </a:rPr>
                <a:t>(X, </a:t>
              </a:r>
              <a:r>
                <a:rPr lang="en-US" sz="1600" dirty="0" err="1">
                  <a:latin typeface="Courier New" panose="02070309020205020404" pitchFamily="49" charset="0"/>
                </a:rPr>
                <a:t>pool_size</a:t>
              </a:r>
              <a:r>
                <a:rPr lang="en-US" sz="1600" dirty="0">
                  <a:latin typeface="Courier New" panose="02070309020205020404" pitchFamily="49" charset="0"/>
                </a:rPr>
                <a:t>, mode=</a:t>
              </a:r>
              <a:r>
                <a:rPr lang="en-US" sz="1600" dirty="0">
                  <a:solidFill>
                    <a:srgbClr val="0000FF"/>
                  </a:solidFill>
                  <a:latin typeface="Courier New" panose="02070309020205020404" pitchFamily="49" charset="0"/>
                </a:rPr>
                <a:t>'max'</a:t>
              </a:r>
              <a:r>
                <a:rPr lang="en-US" sz="1600" dirty="0">
                  <a:latin typeface="Courier New" panose="02070309020205020404" pitchFamily="49" charset="0"/>
                </a:rPr>
                <a:t>):</a:t>
              </a:r>
            </a:p>
            <a:p>
              <a:r>
                <a:rPr lang="en-US" sz="1600" dirty="0">
                  <a:latin typeface="Courier New" panose="02070309020205020404" pitchFamily="49" charset="0"/>
                </a:rPr>
                <a:t>    </a:t>
              </a:r>
              <a:r>
                <a:rPr lang="en-US" sz="1600" dirty="0" err="1">
                  <a:latin typeface="Courier New" panose="02070309020205020404" pitchFamily="49" charset="0"/>
                </a:rPr>
                <a:t>p_h</a:t>
              </a:r>
              <a:r>
                <a:rPr lang="en-US" sz="1600" dirty="0">
                  <a:latin typeface="Courier New" panose="02070309020205020404" pitchFamily="49" charset="0"/>
                </a:rPr>
                <a:t>, </a:t>
              </a:r>
              <a:r>
                <a:rPr lang="en-US" sz="1600" dirty="0" err="1">
                  <a:latin typeface="Courier New" panose="02070309020205020404" pitchFamily="49" charset="0"/>
                </a:rPr>
                <a:t>p_w</a:t>
              </a:r>
              <a:r>
                <a:rPr lang="en-US" sz="1600" dirty="0">
                  <a:latin typeface="Courier New" panose="02070309020205020404" pitchFamily="49" charset="0"/>
                </a:rPr>
                <a:t> = </a:t>
              </a:r>
              <a:r>
                <a:rPr lang="en-US" sz="1600" dirty="0" err="1">
                  <a:latin typeface="Courier New" panose="02070309020205020404" pitchFamily="49" charset="0"/>
                </a:rPr>
                <a:t>pool_size</a:t>
              </a:r>
              <a:endParaRPr lang="en-US" sz="1600" dirty="0">
                <a:latin typeface="Courier New" panose="02070309020205020404" pitchFamily="49" charset="0"/>
              </a:endParaRPr>
            </a:p>
            <a:p>
              <a:r>
                <a:rPr lang="en-US" sz="1600" dirty="0">
                  <a:latin typeface="Courier New" panose="02070309020205020404" pitchFamily="49" charset="0"/>
                </a:rPr>
                <a:t>    Y = </a:t>
              </a:r>
              <a:r>
                <a:rPr lang="en-US" sz="1600" dirty="0" err="1">
                  <a:latin typeface="Courier New" panose="02070309020205020404" pitchFamily="49" charset="0"/>
                </a:rPr>
                <a:t>torch.zeros</a:t>
              </a:r>
              <a:r>
                <a:rPr lang="en-US" sz="1600" dirty="0">
                  <a:latin typeface="Courier New" panose="02070309020205020404" pitchFamily="49" charset="0"/>
                </a:rPr>
                <a:t>((</a:t>
              </a:r>
              <a:r>
                <a:rPr lang="en-US" sz="1600" dirty="0" err="1">
                  <a:latin typeface="Courier New" panose="02070309020205020404" pitchFamily="49" charset="0"/>
                </a:rPr>
                <a:t>X.shape</a:t>
              </a:r>
              <a:r>
                <a:rPr lang="en-US" sz="1600" dirty="0">
                  <a:latin typeface="Courier New" panose="02070309020205020404" pitchFamily="49" charset="0"/>
                </a:rPr>
                <a:t>[0] - </a:t>
              </a:r>
              <a:r>
                <a:rPr lang="en-US" sz="1600" dirty="0" err="1">
                  <a:latin typeface="Courier New" panose="02070309020205020404" pitchFamily="49" charset="0"/>
                </a:rPr>
                <a:t>p_h</a:t>
              </a:r>
              <a:r>
                <a:rPr lang="en-US" sz="1600" dirty="0">
                  <a:latin typeface="Courier New" panose="02070309020205020404" pitchFamily="49" charset="0"/>
                </a:rPr>
                <a:t> + 1, </a:t>
              </a:r>
              <a:r>
                <a:rPr lang="en-US" sz="1600" dirty="0" err="1">
                  <a:latin typeface="Courier New" panose="02070309020205020404" pitchFamily="49" charset="0"/>
                </a:rPr>
                <a:t>X.shape</a:t>
              </a:r>
              <a:r>
                <a:rPr lang="en-US" sz="1600" dirty="0">
                  <a:latin typeface="Courier New" panose="02070309020205020404" pitchFamily="49" charset="0"/>
                </a:rPr>
                <a:t>[1] - </a:t>
              </a:r>
              <a:r>
                <a:rPr lang="en-US" sz="1600" dirty="0" err="1">
                  <a:latin typeface="Courier New" panose="02070309020205020404" pitchFamily="49" charset="0"/>
                </a:rPr>
                <a:t>p_w</a:t>
              </a:r>
              <a:r>
                <a:rPr lang="en-US" sz="1600" dirty="0">
                  <a:latin typeface="Courier New" panose="02070309020205020404" pitchFamily="49" charset="0"/>
                </a:rPr>
                <a:t> + 1))</a:t>
              </a:r>
            </a:p>
            <a:p>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for</a:t>
              </a:r>
              <a:r>
                <a:rPr lang="en-US" sz="1600" dirty="0">
                  <a:solidFill>
                    <a:srgbClr val="008000"/>
                  </a:solidFill>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a:t>
              </a:r>
              <a:r>
                <a:rPr lang="en-US" sz="1600" b="1" dirty="0">
                  <a:solidFill>
                    <a:srgbClr val="008000"/>
                  </a:solidFill>
                  <a:latin typeface="Courier New" panose="02070309020205020404" pitchFamily="49" charset="0"/>
                </a:rPr>
                <a:t>in</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range(</a:t>
              </a:r>
              <a:r>
                <a:rPr lang="en-US" sz="1600" dirty="0" err="1">
                  <a:latin typeface="Courier New" panose="02070309020205020404" pitchFamily="49" charset="0"/>
                </a:rPr>
                <a:t>Y.shape</a:t>
              </a:r>
              <a:r>
                <a:rPr lang="en-US" sz="1600" dirty="0">
                  <a:latin typeface="Courier New" panose="02070309020205020404" pitchFamily="49" charset="0"/>
                </a:rPr>
                <a:t>[0]):</a:t>
              </a:r>
            </a:p>
            <a:p>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for</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j </a:t>
              </a:r>
              <a:r>
                <a:rPr lang="en-US" sz="1600" b="1" dirty="0">
                  <a:solidFill>
                    <a:srgbClr val="008000"/>
                  </a:solidFill>
                  <a:latin typeface="Courier New" panose="02070309020205020404" pitchFamily="49" charset="0"/>
                </a:rPr>
                <a:t>in</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range(</a:t>
              </a:r>
              <a:r>
                <a:rPr lang="en-US" sz="1600" dirty="0" err="1">
                  <a:latin typeface="Courier New" panose="02070309020205020404" pitchFamily="49" charset="0"/>
                </a:rPr>
                <a:t>Y.shape</a:t>
              </a:r>
              <a:r>
                <a:rPr lang="en-US" sz="1600" dirty="0">
                  <a:latin typeface="Courier New" panose="02070309020205020404" pitchFamily="49" charset="0"/>
                </a:rPr>
                <a:t>[1]):</a:t>
              </a:r>
            </a:p>
            <a:p>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if</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mode == </a:t>
              </a:r>
              <a:r>
                <a:rPr lang="en-US" sz="1600" dirty="0">
                  <a:solidFill>
                    <a:srgbClr val="0000FF"/>
                  </a:solidFill>
                  <a:latin typeface="Courier New" panose="02070309020205020404" pitchFamily="49" charset="0"/>
                </a:rPr>
                <a:t>'max'</a:t>
              </a:r>
              <a:r>
                <a:rPr lang="en-US" sz="1600" dirty="0">
                  <a:solidFill>
                    <a:srgbClr val="008000"/>
                  </a:solidFill>
                  <a:latin typeface="Courier New" panose="02070309020205020404" pitchFamily="49" charset="0"/>
                </a:rPr>
                <a:t>:</a:t>
              </a:r>
            </a:p>
            <a:p>
              <a:r>
                <a:rPr lang="en-US" sz="1600" dirty="0">
                  <a:solidFill>
                    <a:srgbClr val="008000"/>
                  </a:solidFill>
                  <a:latin typeface="Courier New" panose="02070309020205020404" pitchFamily="49" charset="0"/>
                </a:rPr>
                <a:t>                </a:t>
              </a:r>
              <a:r>
                <a:rPr lang="en-US" sz="1600" dirty="0">
                  <a:latin typeface="Courier New" panose="02070309020205020404" pitchFamily="49" charset="0"/>
                </a:rPr>
                <a:t>Y[</a:t>
              </a:r>
              <a:r>
                <a:rPr lang="en-US" sz="1600" dirty="0" err="1">
                  <a:latin typeface="Courier New" panose="02070309020205020404" pitchFamily="49" charset="0"/>
                </a:rPr>
                <a:t>i</a:t>
              </a:r>
              <a:r>
                <a:rPr lang="en-US" sz="1600" dirty="0">
                  <a:latin typeface="Courier New" panose="02070309020205020404" pitchFamily="49" charset="0"/>
                </a:rPr>
                <a:t>, j] = X[</a:t>
              </a:r>
              <a:r>
                <a:rPr lang="en-US" sz="1600" dirty="0" err="1">
                  <a:latin typeface="Courier New" panose="02070309020205020404" pitchFamily="49" charset="0"/>
                </a:rPr>
                <a:t>i</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 </a:t>
              </a:r>
              <a:r>
                <a:rPr lang="en-US" sz="1600" dirty="0" err="1">
                  <a:latin typeface="Courier New" panose="02070309020205020404" pitchFamily="49" charset="0"/>
                </a:rPr>
                <a:t>p_h</a:t>
              </a:r>
              <a:r>
                <a:rPr lang="en-US" sz="1600" dirty="0">
                  <a:latin typeface="Courier New" panose="02070309020205020404" pitchFamily="49" charset="0"/>
                </a:rPr>
                <a:t>, j: j + </a:t>
              </a:r>
              <a:r>
                <a:rPr lang="en-US" sz="1600" dirty="0" err="1">
                  <a:latin typeface="Courier New" panose="02070309020205020404" pitchFamily="49" charset="0"/>
                </a:rPr>
                <a:t>p_w</a:t>
              </a:r>
              <a:r>
                <a:rPr lang="en-US" sz="1600" dirty="0">
                  <a:latin typeface="Courier New" panose="02070309020205020404" pitchFamily="49" charset="0"/>
                </a:rPr>
                <a:t>].max()</a:t>
              </a:r>
            </a:p>
            <a:p>
              <a:r>
                <a:rPr lang="en-US" sz="1600" dirty="0">
                  <a:solidFill>
                    <a:srgbClr val="008000"/>
                  </a:solidFill>
                  <a:latin typeface="Courier New" panose="02070309020205020404" pitchFamily="49" charset="0"/>
                </a:rPr>
                <a:t>            </a:t>
              </a:r>
              <a:r>
                <a:rPr lang="en-US" sz="1600" b="1" dirty="0" err="1">
                  <a:solidFill>
                    <a:srgbClr val="008000"/>
                  </a:solidFill>
                  <a:latin typeface="Courier New" panose="02070309020205020404" pitchFamily="49" charset="0"/>
                </a:rPr>
                <a:t>elif</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mode == </a:t>
              </a:r>
              <a:r>
                <a:rPr lang="en-US" sz="1600" dirty="0">
                  <a:solidFill>
                    <a:srgbClr val="0000FF"/>
                  </a:solidFill>
                  <a:latin typeface="Courier New" panose="02070309020205020404" pitchFamily="49" charset="0"/>
                </a:rPr>
                <a:t>'avg'</a:t>
              </a:r>
              <a:r>
                <a:rPr lang="en-US" sz="1600" dirty="0">
                  <a:latin typeface="Courier New" panose="02070309020205020404" pitchFamily="49" charset="0"/>
                </a:rPr>
                <a:t>:</a:t>
              </a:r>
            </a:p>
            <a:p>
              <a:r>
                <a:rPr lang="en-US" sz="1600" dirty="0">
                  <a:latin typeface="Courier New" panose="02070309020205020404" pitchFamily="49" charset="0"/>
                </a:rPr>
                <a:t>                Y[</a:t>
              </a:r>
              <a:r>
                <a:rPr lang="en-US" sz="1600" dirty="0" err="1">
                  <a:latin typeface="Courier New" panose="02070309020205020404" pitchFamily="49" charset="0"/>
                </a:rPr>
                <a:t>i</a:t>
              </a:r>
              <a:r>
                <a:rPr lang="en-US" sz="1600" dirty="0">
                  <a:latin typeface="Courier New" panose="02070309020205020404" pitchFamily="49" charset="0"/>
                </a:rPr>
                <a:t>, j] = X[</a:t>
              </a:r>
              <a:r>
                <a:rPr lang="en-US" sz="1600" dirty="0" err="1">
                  <a:latin typeface="Courier New" panose="02070309020205020404" pitchFamily="49" charset="0"/>
                </a:rPr>
                <a:t>i</a:t>
              </a:r>
              <a:r>
                <a:rPr lang="en-US" sz="1600" dirty="0">
                  <a:latin typeface="Courier New" panose="02070309020205020404" pitchFamily="49" charset="0"/>
                </a:rPr>
                <a:t>: </a:t>
              </a:r>
              <a:r>
                <a:rPr lang="en-US" sz="1600" dirty="0" err="1">
                  <a:latin typeface="Courier New" panose="02070309020205020404" pitchFamily="49" charset="0"/>
                </a:rPr>
                <a:t>i</a:t>
              </a:r>
              <a:r>
                <a:rPr lang="en-US" sz="1600" dirty="0">
                  <a:latin typeface="Courier New" panose="02070309020205020404" pitchFamily="49" charset="0"/>
                </a:rPr>
                <a:t> + </a:t>
              </a:r>
              <a:r>
                <a:rPr lang="en-US" sz="1600" dirty="0" err="1">
                  <a:latin typeface="Courier New" panose="02070309020205020404" pitchFamily="49" charset="0"/>
                </a:rPr>
                <a:t>p_h</a:t>
              </a:r>
              <a:r>
                <a:rPr lang="en-US" sz="1600" dirty="0">
                  <a:latin typeface="Courier New" panose="02070309020205020404" pitchFamily="49" charset="0"/>
                </a:rPr>
                <a:t>, j: j + </a:t>
              </a:r>
              <a:r>
                <a:rPr lang="en-US" sz="1600" dirty="0" err="1">
                  <a:latin typeface="Courier New" panose="02070309020205020404" pitchFamily="49" charset="0"/>
                </a:rPr>
                <a:t>p_w</a:t>
              </a:r>
              <a:r>
                <a:rPr lang="en-US" sz="1600" dirty="0">
                  <a:latin typeface="Courier New" panose="02070309020205020404" pitchFamily="49" charset="0"/>
                </a:rPr>
                <a:t>].mean()</a:t>
              </a:r>
            </a:p>
            <a:p>
              <a:r>
                <a:rPr lang="en-US" sz="1600" dirty="0">
                  <a:solidFill>
                    <a:srgbClr val="008000"/>
                  </a:solidFill>
                  <a:latin typeface="Courier New" panose="02070309020205020404" pitchFamily="49" charset="0"/>
                </a:rPr>
                <a:t>    </a:t>
              </a:r>
              <a:r>
                <a:rPr lang="en-US" sz="1600" b="1" dirty="0">
                  <a:solidFill>
                    <a:srgbClr val="008000"/>
                  </a:solidFill>
                  <a:latin typeface="Courier New" panose="02070309020205020404" pitchFamily="49" charset="0"/>
                </a:rPr>
                <a:t>return</a:t>
              </a:r>
              <a:r>
                <a:rPr lang="en-US" sz="1600" dirty="0">
                  <a:solidFill>
                    <a:srgbClr val="008000"/>
                  </a:solidFill>
                  <a:latin typeface="Courier New" panose="02070309020205020404" pitchFamily="49" charset="0"/>
                </a:rPr>
                <a:t> </a:t>
              </a:r>
              <a:r>
                <a:rPr lang="en-US" sz="1600" dirty="0">
                  <a:latin typeface="Courier New" panose="02070309020205020404" pitchFamily="49" charset="0"/>
                </a:rPr>
                <a:t>Y</a:t>
              </a:r>
            </a:p>
            <a:p>
              <a:endParaRPr lang="en-US" sz="1600" i="0" u="none" strike="noStrike" dirty="0">
                <a:effectLst/>
                <a:latin typeface="Courier New" panose="02070309020205020404" pitchFamily="49" charset="0"/>
              </a:endParaRPr>
            </a:p>
            <a:p>
              <a:endParaRPr lang="en-US" sz="1600" i="0" u="none" strike="noStrike" dirty="0">
                <a:effectLst/>
                <a:latin typeface="Courier New" panose="02070309020205020404" pitchFamily="49" charset="0"/>
              </a:endParaRPr>
            </a:p>
          </p:txBody>
        </p:sp>
      </p:grpSp>
    </p:spTree>
    <p:extLst>
      <p:ext uri="{BB962C8B-B14F-4D97-AF65-F5344CB8AC3E}">
        <p14:creationId xmlns:p14="http://schemas.microsoft.com/office/powerpoint/2010/main" val="61418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37FDE-9341-A80A-8495-9E285ADC1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7D4EE0-7C97-95CD-3DF8-67FD935A83D4}"/>
              </a:ext>
            </a:extLst>
          </p:cNvPr>
          <p:cNvSpPr>
            <a:spLocks noGrp="1"/>
          </p:cNvSpPr>
          <p:nvPr>
            <p:ph type="title"/>
          </p:nvPr>
        </p:nvSpPr>
        <p:spPr>
          <a:xfrm>
            <a:off x="838200" y="365125"/>
            <a:ext cx="10515600" cy="1325563"/>
          </a:xfrm>
        </p:spPr>
        <p:txBody>
          <a:bodyPr/>
          <a:lstStyle/>
          <a:p>
            <a:r>
              <a:rPr lang="en-US" dirty="0"/>
              <a:t>Exercises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E8DE3AD-EA24-EE26-06CF-1766AC0A9C8E}"/>
                  </a:ext>
                </a:extLst>
              </p:cNvPr>
              <p:cNvSpPr txBox="1"/>
              <p:nvPr/>
            </p:nvSpPr>
            <p:spPr>
              <a:xfrm>
                <a:off x="838200" y="1542108"/>
                <a:ext cx="10515600" cy="4093428"/>
              </a:xfrm>
              <a:prstGeom prst="rect">
                <a:avLst/>
              </a:prstGeom>
              <a:noFill/>
            </p:spPr>
            <p:txBody>
              <a:bodyPr wrap="square" rtlCol="0">
                <a:spAutoFit/>
              </a:bodyPr>
              <a:lstStyle/>
              <a:p>
                <a:pPr marL="457200" indent="-457200">
                  <a:buFont typeface="+mj-lt"/>
                  <a:buAutoNum type="arabicPeriod"/>
                </a:pPr>
                <a:r>
                  <a:rPr lang="en-US" sz="2000" dirty="0"/>
                  <a:t>Implement average pooling through a convolution.</a:t>
                </a:r>
              </a:p>
              <a:p>
                <a:pPr marL="457200" indent="-457200">
                  <a:buFont typeface="+mj-lt"/>
                  <a:buAutoNum type="arabicPeriod"/>
                </a:pPr>
                <a:r>
                  <a:rPr lang="en-US" sz="2000" dirty="0"/>
                  <a:t>Prove that max-pooling cannot be implemented through a convolution alone.</a:t>
                </a:r>
              </a:p>
              <a:p>
                <a:pPr marL="457200" indent="-457200">
                  <a:buFont typeface="+mj-lt"/>
                  <a:buAutoNum type="arabicPeriod"/>
                </a:pPr>
                <a:r>
                  <a:rPr lang="en-US" sz="2000" dirty="0"/>
                  <a:t>Max-pooling can be accomplished using </a:t>
                </a:r>
                <a:r>
                  <a:rPr lang="en-US" sz="2000" dirty="0" err="1"/>
                  <a:t>ReLU</a:t>
                </a:r>
                <a:r>
                  <a:rPr lang="en-US" sz="2000" dirty="0"/>
                  <a:t> operations, i.e., </a:t>
                </a:r>
                <a14:m>
                  <m:oMath xmlns:m="http://schemas.openxmlformats.org/officeDocument/2006/math">
                    <m:r>
                      <a:rPr lang="en-US" sz="2000" i="1" dirty="0" smtClean="0">
                        <a:latin typeface="Cambria Math" panose="02040503050406030204" pitchFamily="18" charset="0"/>
                      </a:rPr>
                      <m:t>𝑅𝑒𝐿𝑈</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 = </m:t>
                    </m:r>
                    <m:r>
                      <m:rPr>
                        <m:sty m:val="p"/>
                      </m:rPr>
                      <a:rPr lang="en-US" sz="2000" i="1" dirty="0" smtClean="0">
                        <a:latin typeface="Cambria Math" panose="02040503050406030204" pitchFamily="18" charset="0"/>
                      </a:rPr>
                      <m:t>max</m:t>
                    </m:r>
                    <m:r>
                      <a:rPr lang="en-US" sz="2000" i="1" dirty="0" smtClean="0">
                        <a:latin typeface="Cambria Math" panose="02040503050406030204" pitchFamily="18" charset="0"/>
                      </a:rPr>
                      <m:t>⁡(0,</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endParaRPr lang="en-US" sz="2000" dirty="0"/>
              </a:p>
              <a:p>
                <a:pPr marL="914400" lvl="1" indent="-457200">
                  <a:buFont typeface="+mj-lt"/>
                  <a:buAutoNum type="arabicPeriod"/>
                </a:pPr>
                <a:r>
                  <a:rPr lang="en-US" sz="2000" dirty="0"/>
                  <a:t>Express </a:t>
                </a:r>
                <a14:m>
                  <m:oMath xmlns:m="http://schemas.openxmlformats.org/officeDocument/2006/math">
                    <m:r>
                      <m:rPr>
                        <m:sty m:val="p"/>
                      </m:rPr>
                      <a:rPr lang="en-US" sz="2000" i="1" dirty="0" smtClean="0">
                        <a:latin typeface="Cambria Math" panose="02040503050406030204" pitchFamily="18" charset="0"/>
                      </a:rPr>
                      <m:t>max</m:t>
                    </m:r>
                    <m:r>
                      <a:rPr lang="en-US" sz="2000" i="1" dirty="0" smtClean="0">
                        <a:latin typeface="Cambria Math" panose="02040503050406030204" pitchFamily="18" charset="0"/>
                      </a:rPr>
                      <m:t>⁡(</m:t>
                    </m:r>
                    <m:r>
                      <a:rPr lang="en-US" sz="2000" i="1" dirty="0" err="1" smtClean="0">
                        <a:latin typeface="Cambria Math" panose="02040503050406030204" pitchFamily="18" charset="0"/>
                      </a:rPr>
                      <m:t>𝑎</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𝑏</m:t>
                    </m:r>
                    <m:r>
                      <a:rPr lang="en-US" sz="2000" i="1" dirty="0" smtClean="0">
                        <a:latin typeface="Cambria Math" panose="02040503050406030204" pitchFamily="18" charset="0"/>
                      </a:rPr>
                      <m:t>) </m:t>
                    </m:r>
                  </m:oMath>
                </a14:m>
                <a:r>
                  <a:rPr lang="en-US" sz="2000" dirty="0"/>
                  <a:t>by using only </a:t>
                </a:r>
                <a:r>
                  <a:rPr lang="en-US" sz="2000" dirty="0" err="1"/>
                  <a:t>ReLU</a:t>
                </a:r>
                <a:r>
                  <a:rPr lang="en-US" sz="2000" dirty="0"/>
                  <a:t> operations.</a:t>
                </a:r>
              </a:p>
              <a:p>
                <a:pPr marL="914400" lvl="1" indent="-457200">
                  <a:buFont typeface="+mj-lt"/>
                  <a:buAutoNum type="arabicPeriod"/>
                </a:pPr>
                <a:r>
                  <a:rPr lang="en-US" sz="2000" dirty="0"/>
                  <a:t>Use this to implement max-pooling by means of convolutions and </a:t>
                </a:r>
                <a:r>
                  <a:rPr lang="en-US" sz="2000" dirty="0" err="1"/>
                  <a:t>ReLU</a:t>
                </a:r>
                <a:r>
                  <a:rPr lang="en-US" sz="2000" dirty="0"/>
                  <a:t> layers.</a:t>
                </a:r>
              </a:p>
              <a:p>
                <a:pPr marL="914400" lvl="1" indent="-457200">
                  <a:buFont typeface="+mj-lt"/>
                  <a:buAutoNum type="arabicPeriod"/>
                </a:pPr>
                <a:r>
                  <a:rPr lang="en-US" sz="2000" dirty="0"/>
                  <a:t>How many channels and layers do you need for a 2 x 2 convolution? How many for a 3 x 3 convolution?</a:t>
                </a:r>
              </a:p>
              <a:p>
                <a:pPr marL="457200" indent="-457200">
                  <a:buFont typeface="+mj-lt"/>
                  <a:buAutoNum type="arabicPeriod"/>
                </a:pPr>
                <a:r>
                  <a:rPr lang="en-US" sz="2000" dirty="0"/>
                  <a:t>What is the computational cost of the pooling layer? Assume that the input to the pooling layer is of size c x h x w, the pooling window has a shape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oMath>
                </a14:m>
                <a:r>
                  <a:rPr lang="en-US" sz="2000" dirty="0"/>
                  <a:t> with a padding of </a:t>
                </a:r>
                <a14:m>
                  <m:oMath xmlns:m="http://schemas.openxmlformats.org/officeDocument/2006/math">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r>
                      <a:rPr lang="en-US" sz="2000" b="0" i="1" smtClean="0">
                        <a:latin typeface="Cambria Math" panose="02040503050406030204" pitchFamily="18" charset="0"/>
                      </a:rPr>
                      <m:t> </m:t>
                    </m:r>
                  </m:oMath>
                </a14:m>
                <a:r>
                  <a:rPr lang="en-US" sz="2000" dirty="0"/>
                  <a:t>and a stride of</a:t>
                </a:r>
                <a14:m>
                  <m:oMath xmlns:m="http://schemas.openxmlformats.org/officeDocument/2006/math">
                    <m:r>
                      <a:rPr lang="en-US" sz="2000" b="0" i="0"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h</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𝑤</m:t>
                        </m:r>
                      </m:sub>
                    </m:sSub>
                    <m:r>
                      <a:rPr lang="en-US" sz="2000" b="0" i="1" smtClean="0">
                        <a:latin typeface="Cambria Math" panose="02040503050406030204" pitchFamily="18" charset="0"/>
                      </a:rPr>
                      <m:t>)</m:t>
                    </m:r>
                  </m:oMath>
                </a14:m>
                <a:r>
                  <a:rPr lang="en-US" sz="2000" dirty="0"/>
                  <a:t>.</a:t>
                </a:r>
              </a:p>
              <a:p>
                <a:pPr marL="457200" indent="-457200">
                  <a:buFont typeface="+mj-lt"/>
                  <a:buAutoNum type="arabicPeriod"/>
                </a:pPr>
                <a:r>
                  <a:rPr lang="en-US" sz="2000" dirty="0"/>
                  <a:t>Why do you expect max-pooling and average pooling to work differently?</a:t>
                </a:r>
              </a:p>
              <a:p>
                <a:pPr marL="457200" indent="-457200">
                  <a:buFont typeface="+mj-lt"/>
                  <a:buAutoNum type="arabicPeriod"/>
                </a:pPr>
                <a:r>
                  <a:rPr lang="en-US" sz="2000" dirty="0"/>
                  <a:t>Do we need a separate minimum pooling layer? Can you replace it with another operation?</a:t>
                </a:r>
              </a:p>
              <a:p>
                <a:pPr marL="457200" indent="-457200">
                  <a:buFont typeface="+mj-lt"/>
                  <a:buAutoNum type="arabicPeriod"/>
                </a:pPr>
                <a:r>
                  <a:rPr lang="en-US" sz="2000" dirty="0"/>
                  <a:t>We could use the </a:t>
                </a:r>
                <a:r>
                  <a:rPr lang="en-US" sz="2000" dirty="0" err="1"/>
                  <a:t>softmax</a:t>
                </a:r>
                <a:r>
                  <a:rPr lang="en-US" sz="2000" dirty="0"/>
                  <a:t> operation for pooling. Why might it not be so popular?</a:t>
                </a:r>
              </a:p>
            </p:txBody>
          </p:sp>
        </mc:Choice>
        <mc:Fallback>
          <p:sp>
            <p:nvSpPr>
              <p:cNvPr id="10" name="TextBox 9">
                <a:extLst>
                  <a:ext uri="{FF2B5EF4-FFF2-40B4-BE49-F238E27FC236}">
                    <a16:creationId xmlns:a16="http://schemas.microsoft.com/office/drawing/2014/main" id="{DE8DE3AD-EA24-EE26-06CF-1766AC0A9C8E}"/>
                  </a:ext>
                </a:extLst>
              </p:cNvPr>
              <p:cNvSpPr txBox="1">
                <a:spLocks noRot="1" noChangeAspect="1" noMove="1" noResize="1" noEditPoints="1" noAdjustHandles="1" noChangeArrowheads="1" noChangeShapeType="1" noTextEdit="1"/>
              </p:cNvSpPr>
              <p:nvPr/>
            </p:nvSpPr>
            <p:spPr>
              <a:xfrm>
                <a:off x="838200" y="1542108"/>
                <a:ext cx="10515600" cy="4093428"/>
              </a:xfrm>
              <a:prstGeom prst="rect">
                <a:avLst/>
              </a:prstGeom>
              <a:blipFill>
                <a:blip r:embed="rId2"/>
                <a:stretch>
                  <a:fillRect l="-724" t="-929" r="-603" b="-1858"/>
                </a:stretch>
              </a:blipFill>
            </p:spPr>
            <p:txBody>
              <a:bodyPr/>
              <a:lstStyle/>
              <a:p>
                <a:r>
                  <a:rPr lang="en-US">
                    <a:noFill/>
                  </a:rPr>
                  <a:t> </a:t>
                </a:r>
              </a:p>
            </p:txBody>
          </p:sp>
        </mc:Fallback>
      </mc:AlternateContent>
    </p:spTree>
    <p:extLst>
      <p:ext uri="{BB962C8B-B14F-4D97-AF65-F5344CB8AC3E}">
        <p14:creationId xmlns:p14="http://schemas.microsoft.com/office/powerpoint/2010/main" val="3182107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7E42C-E98A-00B7-57C1-D8D800006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EB46C2-D147-6D0A-CACD-AD4A24605C93}"/>
              </a:ext>
            </a:extLst>
          </p:cNvPr>
          <p:cNvSpPr>
            <a:spLocks noGrp="1"/>
          </p:cNvSpPr>
          <p:nvPr>
            <p:ph type="title"/>
          </p:nvPr>
        </p:nvSpPr>
        <p:spPr>
          <a:xfrm>
            <a:off x="838200" y="365125"/>
            <a:ext cx="10515600" cy="1325563"/>
          </a:xfrm>
        </p:spPr>
        <p:txBody>
          <a:bodyPr/>
          <a:lstStyle/>
          <a:p>
            <a:r>
              <a:rPr lang="en-US" dirty="0"/>
              <a:t>Content</a:t>
            </a:r>
          </a:p>
        </p:txBody>
      </p:sp>
      <p:sp>
        <p:nvSpPr>
          <p:cNvPr id="4" name="TextBox 3">
            <a:extLst>
              <a:ext uri="{FF2B5EF4-FFF2-40B4-BE49-F238E27FC236}">
                <a16:creationId xmlns:a16="http://schemas.microsoft.com/office/drawing/2014/main" id="{2FB4A6B1-007B-B68F-624E-CC63ABEB6CAB}"/>
              </a:ext>
            </a:extLst>
          </p:cNvPr>
          <p:cNvSpPr txBox="1"/>
          <p:nvPr/>
        </p:nvSpPr>
        <p:spPr>
          <a:xfrm>
            <a:off x="838200" y="1889760"/>
            <a:ext cx="8379217"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1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Introduction to Convolutional Neural Networks (CNN)</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239D19-2D51-513F-8943-604AE8D96572}"/>
              </a:ext>
            </a:extLst>
          </p:cNvPr>
          <p:cNvSpPr txBox="1"/>
          <p:nvPr/>
        </p:nvSpPr>
        <p:spPr>
          <a:xfrm>
            <a:off x="838199" y="2737104"/>
            <a:ext cx="27783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2 </a:t>
            </a:r>
            <a:r>
              <a:rPr lang="en-US" altLang="zh-CN" sz="2800" dirty="0">
                <a:latin typeface="Times New Roman" panose="02020603050405020304" pitchFamily="18" charset="0"/>
                <a:cs typeface="Times New Roman" panose="02020603050405020304" pitchFamily="18" charset="0"/>
              </a:rPr>
              <a:t>2D to 3D CNNs</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BEA41B-A8CF-54E0-51FF-3FCEF885714C}"/>
              </a:ext>
            </a:extLst>
          </p:cNvPr>
          <p:cNvSpPr txBox="1"/>
          <p:nvPr/>
        </p:nvSpPr>
        <p:spPr>
          <a:xfrm>
            <a:off x="838198" y="3584448"/>
            <a:ext cx="5244769"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3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Biomedical Application of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FADEDC5-42DB-A1E0-1B99-579EF9241E8F}"/>
              </a:ext>
            </a:extLst>
          </p:cNvPr>
          <p:cNvSpPr txBox="1"/>
          <p:nvPr/>
        </p:nvSpPr>
        <p:spPr>
          <a:xfrm>
            <a:off x="838198" y="4431792"/>
            <a:ext cx="8858515"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4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 Limitations and Challenges in CNNs for Biomedical Data</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772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5CF5-172E-4AB3-25D6-764E3BDDD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01B07-6613-BE79-3E84-626A9113EE08}"/>
              </a:ext>
            </a:extLst>
          </p:cNvPr>
          <p:cNvSpPr>
            <a:spLocks noGrp="1"/>
          </p:cNvSpPr>
          <p:nvPr>
            <p:ph type="title"/>
          </p:nvPr>
        </p:nvSpPr>
        <p:spPr>
          <a:xfrm>
            <a:off x="838200" y="365125"/>
            <a:ext cx="10515600" cy="1325563"/>
          </a:xfrm>
        </p:spPr>
        <p:txBody>
          <a:bodyPr/>
          <a:lstStyle/>
          <a:p>
            <a:r>
              <a:rPr lang="en-US" dirty="0"/>
              <a:t>2D CNN</a:t>
            </a:r>
          </a:p>
        </p:txBody>
      </p:sp>
      <p:sp>
        <p:nvSpPr>
          <p:cNvPr id="10" name="TextBox 9">
            <a:extLst>
              <a:ext uri="{FF2B5EF4-FFF2-40B4-BE49-F238E27FC236}">
                <a16:creationId xmlns:a16="http://schemas.microsoft.com/office/drawing/2014/main" id="{50FD5FC4-302C-C16C-A906-0CEB4FF3EF32}"/>
              </a:ext>
            </a:extLst>
          </p:cNvPr>
          <p:cNvSpPr txBox="1"/>
          <p:nvPr/>
        </p:nvSpPr>
        <p:spPr>
          <a:xfrm>
            <a:off x="838200" y="1542108"/>
            <a:ext cx="5820686" cy="3323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Focus on spatial information</a:t>
            </a:r>
          </a:p>
          <a:p>
            <a:pPr lvl="1"/>
            <a:r>
              <a:rPr lang="en-US" sz="2000" b="0" i="0" u="none" strike="noStrike" dirty="0">
                <a:solidFill>
                  <a:srgbClr val="000000"/>
                </a:solidFill>
                <a:effectLst/>
                <a:latin typeface="-webkit-standard"/>
              </a:rPr>
              <a:t>A 2D CNN architecture leverages the 2D structure of input data, such as images or speech signals, through local connections and tied weights, followed by pooling, which creates translation-invariant features. CNNs are also easier to train and require fewer parameters compared to fully connected networks. </a:t>
            </a:r>
            <a:endParaRPr lang="en-US" sz="2000" b="1" dirty="0"/>
          </a:p>
          <a:p>
            <a:pPr marL="342900" indent="-342900">
              <a:buFont typeface="Arial" panose="020B0604020202020204" pitchFamily="34" charset="0"/>
              <a:buChar char="•"/>
            </a:pPr>
            <a:r>
              <a:rPr lang="en-US" sz="2000" b="1" dirty="0"/>
              <a:t>Overview of standard applications (e.g., image classification)</a:t>
            </a:r>
            <a:endParaRPr lang="en-US" sz="2000" dirty="0"/>
          </a:p>
        </p:txBody>
      </p:sp>
      <p:pic>
        <p:nvPicPr>
          <p:cNvPr id="12290" name="Picture 2">
            <a:extLst>
              <a:ext uri="{FF2B5EF4-FFF2-40B4-BE49-F238E27FC236}">
                <a16:creationId xmlns:a16="http://schemas.microsoft.com/office/drawing/2014/main" id="{9F065339-C6C7-3740-CD3A-42939F442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887" y="980522"/>
            <a:ext cx="5007429"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6D37889-53FB-56F0-2CD2-5E35D288DACD}"/>
              </a:ext>
            </a:extLst>
          </p:cNvPr>
          <p:cNvSpPr txBox="1"/>
          <p:nvPr/>
        </p:nvSpPr>
        <p:spPr>
          <a:xfrm>
            <a:off x="6658886" y="5081372"/>
            <a:ext cx="5007429" cy="1200329"/>
          </a:xfrm>
          <a:prstGeom prst="rect">
            <a:avLst/>
          </a:prstGeom>
          <a:noFill/>
        </p:spPr>
        <p:txBody>
          <a:bodyPr wrap="square">
            <a:spAutoFit/>
          </a:bodyPr>
          <a:lstStyle/>
          <a:p>
            <a:pPr algn="ctr"/>
            <a:r>
              <a:rPr lang="en-US" dirty="0">
                <a:solidFill>
                  <a:schemeClr val="bg1">
                    <a:lumMod val="50000"/>
                  </a:schemeClr>
                </a:solidFill>
              </a:rPr>
              <a:t>First layer of a convolutional neural network with pooling. Units of the same color have tied weights and units of different color represent different filter maps. (</a:t>
            </a:r>
            <a:r>
              <a:rPr lang="en-US" dirty="0">
                <a:solidFill>
                  <a:schemeClr val="bg1">
                    <a:lumMod val="50000"/>
                  </a:schemeClr>
                </a:solidFill>
                <a:hlinkClick r:id="rId3"/>
              </a:rPr>
              <a:t>source</a:t>
            </a:r>
            <a:r>
              <a:rPr lang="en-US" dirty="0">
                <a:solidFill>
                  <a:schemeClr val="bg1">
                    <a:lumMod val="50000"/>
                  </a:schemeClr>
                </a:solidFill>
              </a:rPr>
              <a:t>)</a:t>
            </a:r>
          </a:p>
        </p:txBody>
      </p:sp>
    </p:spTree>
    <p:extLst>
      <p:ext uri="{BB962C8B-B14F-4D97-AF65-F5344CB8AC3E}">
        <p14:creationId xmlns:p14="http://schemas.microsoft.com/office/powerpoint/2010/main" val="1149543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378DC-20D8-90AC-4C78-67CCB989D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2427-F63C-06B2-9D8E-4ED937D60E3A}"/>
              </a:ext>
            </a:extLst>
          </p:cNvPr>
          <p:cNvSpPr>
            <a:spLocks noGrp="1"/>
          </p:cNvSpPr>
          <p:nvPr>
            <p:ph type="title"/>
          </p:nvPr>
        </p:nvSpPr>
        <p:spPr>
          <a:xfrm>
            <a:off x="838200" y="365125"/>
            <a:ext cx="10515600" cy="1325563"/>
          </a:xfrm>
        </p:spPr>
        <p:txBody>
          <a:bodyPr/>
          <a:lstStyle/>
          <a:p>
            <a:r>
              <a:rPr lang="en-US" dirty="0"/>
              <a:t>Architecture of 2D CNN</a:t>
            </a:r>
          </a:p>
        </p:txBody>
      </p:sp>
      <p:sp>
        <p:nvSpPr>
          <p:cNvPr id="10" name="TextBox 9">
            <a:extLst>
              <a:ext uri="{FF2B5EF4-FFF2-40B4-BE49-F238E27FC236}">
                <a16:creationId xmlns:a16="http://schemas.microsoft.com/office/drawing/2014/main" id="{C01DF65E-BC30-44AA-0551-CCA9985F38F8}"/>
              </a:ext>
            </a:extLst>
          </p:cNvPr>
          <p:cNvSpPr txBox="1"/>
          <p:nvPr/>
        </p:nvSpPr>
        <p:spPr>
          <a:xfrm>
            <a:off x="838200" y="1997839"/>
            <a:ext cx="10273496"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A CNN comprises several </a:t>
            </a:r>
            <a:r>
              <a:rPr lang="en-US" sz="2000" b="1" dirty="0"/>
              <a:t>convolutional</a:t>
            </a:r>
            <a:r>
              <a:rPr lang="en-US" sz="2000" dirty="0"/>
              <a:t> and </a:t>
            </a:r>
            <a:r>
              <a:rPr lang="en-US" sz="2000" b="1" dirty="0"/>
              <a:t>subsampling</a:t>
            </a:r>
            <a:r>
              <a:rPr lang="en-US" sz="2000" dirty="0"/>
              <a:t> layers, optionally followed by fully connected layers. The input to a convolutional layer is an </a:t>
            </a:r>
            <a:r>
              <a:rPr lang="en-US" sz="2000" dirty="0" err="1"/>
              <a:t>m×mxr</a:t>
            </a:r>
            <a:r>
              <a:rPr lang="en-US" sz="2000" dirty="0"/>
              <a:t> image, where m is the height and width, and r is the number of channels (e.g., r=3 for an RGB image).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convolutional layer uses </a:t>
            </a:r>
            <a:r>
              <a:rPr lang="en-US" sz="2000" b="1" dirty="0"/>
              <a:t>k filters </a:t>
            </a:r>
            <a:r>
              <a:rPr lang="en-US" sz="2000" dirty="0"/>
              <a:t>of size </a:t>
            </a:r>
            <a:r>
              <a:rPr lang="en-US" sz="2000" dirty="0" err="1"/>
              <a:t>n×n×q</a:t>
            </a:r>
            <a:r>
              <a:rPr lang="en-US" sz="2000" dirty="0"/>
              <a:t>, where n is smaller than m, and q is either equal to or smaller than r. Each filter generates k </a:t>
            </a:r>
            <a:r>
              <a:rPr lang="en-US" sz="2000" b="1" dirty="0"/>
              <a:t>feature maps </a:t>
            </a:r>
            <a:r>
              <a:rPr lang="en-US" sz="2000" dirty="0"/>
              <a:t>of size m−n+1.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Subsampling (mean or max pooling) </a:t>
            </a:r>
            <a:r>
              <a:rPr lang="en-US" sz="2000" dirty="0"/>
              <a:t>is then applied to </a:t>
            </a:r>
            <a:r>
              <a:rPr lang="en-US" sz="2000" dirty="0" err="1"/>
              <a:t>p×p</a:t>
            </a:r>
            <a:r>
              <a:rPr lang="en-US" sz="2000" dirty="0"/>
              <a:t> regions, with p typically ranging from 2 to 5. Bias and nonlinearity are added to the feature maps.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After the convolutional layers, </a:t>
            </a:r>
            <a:r>
              <a:rPr lang="en-US" sz="2000" b="1" dirty="0"/>
              <a:t>fully connected layers </a:t>
            </a:r>
            <a:r>
              <a:rPr lang="en-US" sz="2000" dirty="0"/>
              <a:t>may follow, similar to those in standard neural networks.</a:t>
            </a:r>
          </a:p>
        </p:txBody>
      </p:sp>
    </p:spTree>
    <p:extLst>
      <p:ext uri="{BB962C8B-B14F-4D97-AF65-F5344CB8AC3E}">
        <p14:creationId xmlns:p14="http://schemas.microsoft.com/office/powerpoint/2010/main" val="2475997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6F3FD-8E48-E02A-D0C8-DEB6403FB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0CE34-5C44-1251-D187-92D2BA088096}"/>
              </a:ext>
            </a:extLst>
          </p:cNvPr>
          <p:cNvSpPr>
            <a:spLocks noGrp="1"/>
          </p:cNvSpPr>
          <p:nvPr>
            <p:ph type="title"/>
          </p:nvPr>
        </p:nvSpPr>
        <p:spPr>
          <a:xfrm>
            <a:off x="838200" y="365125"/>
            <a:ext cx="10515600" cy="1325563"/>
          </a:xfrm>
        </p:spPr>
        <p:txBody>
          <a:bodyPr/>
          <a:lstStyle/>
          <a:p>
            <a:r>
              <a:rPr lang="en-US" dirty="0"/>
              <a:t>Forward Propagation in 2D CNN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98B543D-F6B1-8822-08E5-7DC24A6FFAD6}"/>
                  </a:ext>
                </a:extLst>
              </p:cNvPr>
              <p:cNvSpPr txBox="1"/>
              <p:nvPr/>
            </p:nvSpPr>
            <p:spPr>
              <a:xfrm>
                <a:off x="838200" y="2062969"/>
                <a:ext cx="10515600" cy="3337067"/>
              </a:xfrm>
              <a:prstGeom prst="rect">
                <a:avLst/>
              </a:prstGeom>
              <a:noFill/>
            </p:spPr>
            <p:txBody>
              <a:bodyPr wrap="square" rtlCol="0">
                <a:spAutoFit/>
              </a:bodyPr>
              <a:lstStyle/>
              <a:p>
                <a:r>
                  <a:rPr lang="en-US" sz="2000" dirty="0"/>
                  <a:t>In a 2D CNN, the forward propagation for a convolutional layer involves convolving the input a</a:t>
                </a:r>
                <a:r>
                  <a:rPr lang="en-US" sz="2000" baseline="30000" dirty="0"/>
                  <a:t>(l) </a:t>
                </a:r>
                <a:r>
                  <a:rPr lang="en-US" sz="2000" dirty="0"/>
                  <a:t>of shape </a:t>
                </a:r>
                <a:r>
                  <a:rPr lang="en-US" sz="2000" dirty="0" err="1"/>
                  <a:t>m×m×r</a:t>
                </a:r>
                <a:r>
                  <a:rPr lang="en-US" sz="2000" dirty="0"/>
                  <a:t>, where m is the height and width and r is the number of channels, with filters </a:t>
                </a:r>
                <a:r>
                  <a:rPr lang="en-US" sz="2000" dirty="0" err="1"/>
                  <a:t>W</a:t>
                </a:r>
                <a:r>
                  <a:rPr lang="en-US" sz="2000" baseline="-25000" dirty="0" err="1"/>
                  <a:t>k</a:t>
                </a:r>
                <a:r>
                  <a:rPr lang="en-US" sz="2000" baseline="30000" dirty="0"/>
                  <a:t>(l)  </a:t>
                </a:r>
                <a:r>
                  <a:rPr lang="en-US" sz="2000" dirty="0"/>
                  <a:t>of size </a:t>
                </a:r>
                <a:r>
                  <a:rPr lang="en-US" sz="2000" dirty="0" err="1"/>
                  <a:t>n×n×q</a:t>
                </a:r>
                <a:r>
                  <a:rPr lang="en-US" sz="2000" dirty="0"/>
                  <a:t>, producing feature maps </a:t>
                </a:r>
                <a:r>
                  <a:rPr lang="en-US" sz="2000" dirty="0" err="1"/>
                  <a:t>z</a:t>
                </a:r>
                <a:r>
                  <a:rPr lang="en-US" sz="2000" baseline="-25000" dirty="0" err="1"/>
                  <a:t>k</a:t>
                </a:r>
                <a:r>
                  <a:rPr lang="en-US" sz="2000" baseline="30000" dirty="0"/>
                  <a:t>(l+1)​</a:t>
                </a:r>
                <a:r>
                  <a:rPr lang="en-US" sz="2000" dirty="0"/>
                  <a:t>:</a:t>
                </a:r>
              </a:p>
              <a:p>
                <a:endParaRPr lang="en-US" sz="2000" dirty="0"/>
              </a:p>
              <a:p>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𝑧</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sup>
                      </m:s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𝑊</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sup>
                      </m:sSubSup>
                      <m:r>
                        <a:rPr lang="en-US" sz="2000" b="0" i="1" smtClean="0">
                          <a:latin typeface="Cambria Math" panose="02040503050406030204" pitchFamily="18" charset="0"/>
                        </a:rPr>
                        <m:t>+</m:t>
                      </m:r>
                      <m:sSubSup>
                        <m:sSubSupPr>
                          <m:ctrlPr>
                            <a:rPr lang="en-US" sz="2000" b="0" i="0" smtClean="0">
                              <a:latin typeface="Cambria Math" panose="02040503050406030204" pitchFamily="18" charset="0"/>
                            </a:rPr>
                          </m:ctrlPr>
                        </m:sSubSupPr>
                        <m:e>
                          <m:r>
                            <m:rPr>
                              <m:sty m:val="p"/>
                            </m:rPr>
                            <a:rPr lang="en-US" sz="2000" b="0" i="0" smtClean="0">
                              <a:latin typeface="Cambria Math" panose="02040503050406030204" pitchFamily="18" charset="0"/>
                            </a:rPr>
                            <m:t>b</m:t>
                          </m:r>
                        </m:e>
                        <m:sub>
                          <m:r>
                            <m:rPr>
                              <m:sty m:val="p"/>
                            </m:rPr>
                            <a:rPr lang="en-US" sz="2000" b="0" i="0" smtClean="0">
                              <a:latin typeface="Cambria Math" panose="02040503050406030204" pitchFamily="18" charset="0"/>
                            </a:rPr>
                            <m:t>k</m:t>
                          </m:r>
                        </m:sub>
                        <m:sup>
                          <m:r>
                            <a:rPr lang="en-US" sz="2000" b="0" i="0" smtClean="0">
                              <a:latin typeface="Cambria Math" panose="02040503050406030204" pitchFamily="18" charset="0"/>
                            </a:rPr>
                            <m:t>(</m:t>
                          </m:r>
                          <m:r>
                            <m:rPr>
                              <m:sty m:val="p"/>
                            </m:rPr>
                            <a:rPr lang="en-US" sz="2000" b="0" i="0" smtClean="0">
                              <a:latin typeface="Cambria Math" panose="02040503050406030204" pitchFamily="18" charset="0"/>
                            </a:rPr>
                            <m:t>l</m:t>
                          </m:r>
                          <m:r>
                            <a:rPr lang="en-US" sz="2000" b="0" i="0" smtClean="0">
                              <a:latin typeface="Cambria Math" panose="02040503050406030204" pitchFamily="18" charset="0"/>
                            </a:rPr>
                            <m:t>)</m:t>
                          </m:r>
                        </m:sup>
                      </m:sSubSup>
                    </m:oMath>
                  </m:oMathPara>
                </a14:m>
                <a:endParaRPr lang="en-US" sz="2000" dirty="0"/>
              </a:p>
              <a:p>
                <a:endParaRPr lang="en-US" sz="2000" dirty="0"/>
              </a:p>
              <a:p>
                <a:r>
                  <a:rPr lang="en-US" sz="2000" dirty="0"/>
                  <a:t>where ∗ denotes the convolution operation and b</a:t>
                </a:r>
                <a:r>
                  <a:rPr lang="en-US" sz="2000" baseline="-25000" dirty="0"/>
                  <a:t>k</a:t>
                </a:r>
                <a:r>
                  <a:rPr lang="en-US" sz="2000" baseline="30000" dirty="0"/>
                  <a:t>(l) </a:t>
                </a:r>
                <a:r>
                  <a:rPr lang="en-US" sz="2000" dirty="0"/>
                  <a:t>is the bias. After applying the activation function f(⋅), the output of the layer is:</a:t>
                </a:r>
              </a:p>
              <a:p>
                <a:endParaRPr lang="en-US" sz="2000" dirty="0"/>
              </a:p>
              <a:p>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𝑎</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𝑧</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+1)</m:t>
                          </m:r>
                        </m:sup>
                      </m:sSubSup>
                      <m:r>
                        <a:rPr lang="en-US" sz="2000" b="0" i="1" smtClean="0">
                          <a:latin typeface="Cambria Math" panose="02040503050406030204" pitchFamily="18" charset="0"/>
                        </a:rPr>
                        <m:t>)</m:t>
                      </m:r>
                    </m:oMath>
                  </m:oMathPara>
                </a14:m>
                <a:endParaRPr lang="en-US" sz="2000" dirty="0"/>
              </a:p>
            </p:txBody>
          </p:sp>
        </mc:Choice>
        <mc:Fallback>
          <p:sp>
            <p:nvSpPr>
              <p:cNvPr id="10" name="TextBox 9">
                <a:extLst>
                  <a:ext uri="{FF2B5EF4-FFF2-40B4-BE49-F238E27FC236}">
                    <a16:creationId xmlns:a16="http://schemas.microsoft.com/office/drawing/2014/main" id="{E98B543D-F6B1-8822-08E5-7DC24A6FFAD6}"/>
                  </a:ext>
                </a:extLst>
              </p:cNvPr>
              <p:cNvSpPr txBox="1">
                <a:spLocks noRot="1" noChangeAspect="1" noMove="1" noResize="1" noEditPoints="1" noAdjustHandles="1" noChangeArrowheads="1" noChangeShapeType="1" noTextEdit="1"/>
              </p:cNvSpPr>
              <p:nvPr/>
            </p:nvSpPr>
            <p:spPr>
              <a:xfrm>
                <a:off x="838200" y="2062969"/>
                <a:ext cx="10515600" cy="3337067"/>
              </a:xfrm>
              <a:prstGeom prst="rect">
                <a:avLst/>
              </a:prstGeom>
              <a:blipFill>
                <a:blip r:embed="rId2"/>
                <a:stretch>
                  <a:fillRect l="-724" t="-1136" b="-379"/>
                </a:stretch>
              </a:blipFill>
            </p:spPr>
            <p:txBody>
              <a:bodyPr/>
              <a:lstStyle/>
              <a:p>
                <a:r>
                  <a:rPr lang="en-US">
                    <a:noFill/>
                  </a:rPr>
                  <a:t> </a:t>
                </a:r>
              </a:p>
            </p:txBody>
          </p:sp>
        </mc:Fallback>
      </mc:AlternateContent>
    </p:spTree>
    <p:extLst>
      <p:ext uri="{BB962C8B-B14F-4D97-AF65-F5344CB8AC3E}">
        <p14:creationId xmlns:p14="http://schemas.microsoft.com/office/powerpoint/2010/main" val="24542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AA8E4-2E62-E31C-19A6-0C5A78FA6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6793B-A2E7-134A-9143-19AFABE1B4B0}"/>
              </a:ext>
            </a:extLst>
          </p:cNvPr>
          <p:cNvSpPr>
            <a:spLocks noGrp="1"/>
          </p:cNvSpPr>
          <p:nvPr>
            <p:ph type="title"/>
          </p:nvPr>
        </p:nvSpPr>
        <p:spPr>
          <a:xfrm>
            <a:off x="838200" y="365125"/>
            <a:ext cx="10515600" cy="1325563"/>
          </a:xfrm>
        </p:spPr>
        <p:txBody>
          <a:bodyPr>
            <a:normAutofit/>
          </a:bodyPr>
          <a:lstStyle/>
          <a:p>
            <a:r>
              <a:rPr lang="en-US" dirty="0"/>
              <a:t>Backward Propagation in 2D CNN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3350348-92D3-BB87-43BF-09C1211AC87B}"/>
                  </a:ext>
                </a:extLst>
              </p:cNvPr>
              <p:cNvSpPr txBox="1"/>
              <p:nvPr/>
            </p:nvSpPr>
            <p:spPr>
              <a:xfrm>
                <a:off x="838200" y="1877774"/>
                <a:ext cx="10515600" cy="3691716"/>
              </a:xfrm>
              <a:prstGeom prst="rect">
                <a:avLst/>
              </a:prstGeom>
              <a:noFill/>
            </p:spPr>
            <p:txBody>
              <a:bodyPr wrap="square" rtlCol="0">
                <a:spAutoFit/>
              </a:bodyPr>
              <a:lstStyle/>
              <a:p>
                <a:r>
                  <a:rPr lang="en-US" sz="2000" dirty="0"/>
                  <a:t>For back propagation, let </a:t>
                </a:r>
                <a:r>
                  <a:rPr lang="el-GR" sz="2000" dirty="0"/>
                  <a:t>δ</a:t>
                </a:r>
                <a:r>
                  <a:rPr lang="en-US" sz="2000" baseline="-25000" dirty="0"/>
                  <a:t>k</a:t>
                </a:r>
                <a:r>
                  <a:rPr lang="en-US" sz="2000" baseline="30000" dirty="0"/>
                  <a:t>(l+1)</a:t>
                </a:r>
                <a:r>
                  <a:rPr lang="el-GR" sz="2000" dirty="0"/>
                  <a:t> </a:t>
                </a:r>
                <a:r>
                  <a:rPr lang="en-US" sz="2000" dirty="0"/>
                  <a:t> be the error term at (l+1)</a:t>
                </a:r>
                <a:r>
                  <a:rPr lang="en-US" sz="2000" dirty="0" err="1"/>
                  <a:t>st</a:t>
                </a:r>
                <a:r>
                  <a:rPr lang="en-US" sz="2000" dirty="0"/>
                  <a:t> layer. </a:t>
                </a:r>
                <a:r>
                  <a:rPr lang="el-GR" sz="2000" dirty="0"/>
                  <a:t>δ</a:t>
                </a:r>
                <a:r>
                  <a:rPr lang="en-US" sz="2000" baseline="-25000" dirty="0"/>
                  <a:t>k</a:t>
                </a:r>
                <a:r>
                  <a:rPr lang="en-US" sz="2000" baseline="30000" dirty="0"/>
                  <a:t>(l+1)</a:t>
                </a:r>
                <a:r>
                  <a:rPr lang="el-GR" sz="2000" dirty="0"/>
                  <a:t> </a:t>
                </a:r>
                <a:r>
                  <a:rPr lang="en-US" sz="2000" dirty="0"/>
                  <a:t> is computed first, and we propagate it back to layer l. The error term for the l-</a:t>
                </a:r>
                <a:r>
                  <a:rPr lang="en-US" sz="2000" dirty="0" err="1"/>
                  <a:t>th</a:t>
                </a:r>
                <a:r>
                  <a:rPr lang="en-US" sz="2000" dirty="0"/>
                  <a:t> convolutional layer is calculated as:</a:t>
                </a:r>
              </a:p>
              <a:p>
                <a:endParaRPr lang="en-US" sz="2000" dirty="0"/>
              </a:p>
              <a:p>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𝛿</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sup>
                      </m:sSubSup>
                      <m:r>
                        <a:rPr lang="en-US" sz="2000" b="0" i="1" smtClean="0">
                          <a:latin typeface="Cambria Math" panose="02040503050406030204" pitchFamily="18" charset="0"/>
                        </a:rPr>
                        <m:t>=</m:t>
                      </m:r>
                      <m:r>
                        <a:rPr lang="en-US" sz="2000" b="0" i="1" smtClean="0">
                          <a:latin typeface="Cambria Math" panose="02040503050406030204" pitchFamily="18" charset="0"/>
                        </a:rPr>
                        <m:t>𝑢𝑝𝑠𝑎𝑚𝑝𝑙𝑒</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𝑊</m:t>
                                  </m:r>
                                </m:e>
                                <m:sub>
                                  <m:r>
                                    <a:rPr lang="en-US" sz="2000" b="0" i="1" smtClean="0">
                                      <a:latin typeface="Cambria Math" panose="02040503050406030204" pitchFamily="18" charset="0"/>
                                    </a:rPr>
                                    <m:t>𝑘</m:t>
                                  </m:r>
                                </m:sub>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sup>
                              </m:sSubSup>
                            </m:e>
                          </m:d>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𝛿</m:t>
                          </m:r>
                        </m:e>
                        <m:sub>
                          <m:r>
                            <a:rPr lang="en-US" sz="2000" b="0" i="1" smtClean="0">
                              <a:latin typeface="Cambria Math" panose="02040503050406030204" pitchFamily="18" charset="0"/>
                            </a:rPr>
                            <m:t>𝑘</m:t>
                          </m:r>
                        </m:sub>
                        <m: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+1</m:t>
                              </m:r>
                            </m:e>
                          </m:d>
                        </m:sup>
                      </m:sSubSup>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𝑧</m:t>
                          </m:r>
                        </m:e>
                        <m:sub>
                          <m:r>
                            <a:rPr lang="en-US" sz="2000" b="0" i="1" smtClean="0">
                              <a:latin typeface="Cambria Math" panose="02040503050406030204" pitchFamily="18" charset="0"/>
                            </a:rPr>
                            <m:t>𝑘</m:t>
                          </m:r>
                        </m:sub>
                        <m:sup>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sup>
                      </m:sSubSup>
                      <m:r>
                        <a:rPr lang="en-US" sz="2000" b="0" i="1" smtClean="0">
                          <a:latin typeface="Cambria Math" panose="02040503050406030204" pitchFamily="18" charset="0"/>
                        </a:rPr>
                        <m:t>) </m:t>
                      </m:r>
                    </m:oMath>
                  </m:oMathPara>
                </a14:m>
                <a:endParaRPr lang="en-US" sz="2000" dirty="0"/>
              </a:p>
              <a:p>
                <a:endParaRPr lang="en-US" sz="2000" dirty="0"/>
              </a:p>
              <a:p>
                <a:r>
                  <a:rPr lang="en-US" sz="2000" dirty="0"/>
                  <a:t>where f′(</a:t>
                </a:r>
                <a:r>
                  <a:rPr lang="en-US" sz="2000" dirty="0" err="1"/>
                  <a:t>z</a:t>
                </a:r>
                <a:r>
                  <a:rPr lang="en-US" sz="2000" baseline="-25000" dirty="0" err="1"/>
                  <a:t>k</a:t>
                </a:r>
                <a:r>
                  <a:rPr lang="en-US" sz="2000" baseline="30000" dirty="0"/>
                  <a:t>(l)</a:t>
                </a:r>
                <a:r>
                  <a:rPr lang="en-US" sz="2000" dirty="0"/>
                  <a:t>) is the derivative of the activation function, ∘ denotes the element-wise product, and (</a:t>
                </a:r>
                <a:r>
                  <a:rPr lang="en-US" sz="2000" dirty="0" err="1"/>
                  <a:t>W</a:t>
                </a:r>
                <a:r>
                  <a:rPr lang="en-US" sz="2000" baseline="-25000" dirty="0" err="1"/>
                  <a:t>k</a:t>
                </a:r>
                <a:r>
                  <a:rPr lang="en-US" sz="2000" baseline="30000" dirty="0"/>
                  <a:t>(l)</a:t>
                </a:r>
                <a:r>
                  <a:rPr lang="en-US" sz="2000" dirty="0"/>
                  <a:t>)</a:t>
                </a:r>
                <a:r>
                  <a:rPr lang="en-US" sz="2000" baseline="30000" dirty="0"/>
                  <a:t>T </a:t>
                </a:r>
                <a:r>
                  <a:rPr lang="en-US" sz="2000" dirty="0"/>
                  <a:t>is the transposed convolution. </a:t>
                </a:r>
              </a:p>
              <a:p>
                <a:endParaRPr lang="en-US" sz="2000" dirty="0"/>
              </a:p>
              <a:p>
                <a:r>
                  <a:rPr lang="en-US" sz="2000" dirty="0"/>
                  <a:t>For pooling layers (mean or max), the error term </a:t>
                </a:r>
                <a:r>
                  <a:rPr lang="el-GR" sz="2000" dirty="0"/>
                  <a:t>δ</a:t>
                </a:r>
                <a:r>
                  <a:rPr lang="el-GR" sz="2000" baseline="30000" dirty="0"/>
                  <a:t>(</a:t>
                </a:r>
                <a:r>
                  <a:rPr lang="en-US" sz="2000" baseline="30000" dirty="0"/>
                  <a:t>l)</a:t>
                </a:r>
                <a:r>
                  <a:rPr lang="en-US" sz="2000" dirty="0"/>
                  <a:t> is propagated using an </a:t>
                </a:r>
                <a:r>
                  <a:rPr lang="en-US" sz="2000" dirty="0" err="1"/>
                  <a:t>upsampling</a:t>
                </a:r>
                <a:r>
                  <a:rPr lang="en-US" sz="2000" dirty="0"/>
                  <a:t> operation, where the error is redistributed. In mean pooling, the error is evenly distributed, while in max pooling, the maximum unit receives the entire error</a:t>
                </a:r>
                <a:endParaRPr lang="en-US" sz="2000" b="0" dirty="0"/>
              </a:p>
            </p:txBody>
          </p:sp>
        </mc:Choice>
        <mc:Fallback>
          <p:sp>
            <p:nvSpPr>
              <p:cNvPr id="10" name="TextBox 9">
                <a:extLst>
                  <a:ext uri="{FF2B5EF4-FFF2-40B4-BE49-F238E27FC236}">
                    <a16:creationId xmlns:a16="http://schemas.microsoft.com/office/drawing/2014/main" id="{A3350348-92D3-BB87-43BF-09C1211AC87B}"/>
                  </a:ext>
                </a:extLst>
              </p:cNvPr>
              <p:cNvSpPr txBox="1">
                <a:spLocks noRot="1" noChangeAspect="1" noMove="1" noResize="1" noEditPoints="1" noAdjustHandles="1" noChangeArrowheads="1" noChangeShapeType="1" noTextEdit="1"/>
              </p:cNvSpPr>
              <p:nvPr/>
            </p:nvSpPr>
            <p:spPr>
              <a:xfrm>
                <a:off x="838200" y="1877774"/>
                <a:ext cx="10515600" cy="3691716"/>
              </a:xfrm>
              <a:prstGeom prst="rect">
                <a:avLst/>
              </a:prstGeom>
              <a:blipFill>
                <a:blip r:embed="rId2"/>
                <a:stretch>
                  <a:fillRect l="-724" t="-685" b="-1712"/>
                </a:stretch>
              </a:blipFill>
            </p:spPr>
            <p:txBody>
              <a:bodyPr/>
              <a:lstStyle/>
              <a:p>
                <a:r>
                  <a:rPr lang="en-US">
                    <a:noFill/>
                  </a:rPr>
                  <a:t> </a:t>
                </a:r>
              </a:p>
            </p:txBody>
          </p:sp>
        </mc:Fallback>
      </mc:AlternateContent>
    </p:spTree>
    <p:extLst>
      <p:ext uri="{BB962C8B-B14F-4D97-AF65-F5344CB8AC3E}">
        <p14:creationId xmlns:p14="http://schemas.microsoft.com/office/powerpoint/2010/main" val="2309503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2DECC-06EF-B8F4-2447-8B37C9E6A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E007C-8D24-3156-F8A6-E8CB0AC19386}"/>
              </a:ext>
            </a:extLst>
          </p:cNvPr>
          <p:cNvSpPr>
            <a:spLocks noGrp="1"/>
          </p:cNvSpPr>
          <p:nvPr>
            <p:ph type="title"/>
          </p:nvPr>
        </p:nvSpPr>
        <p:spPr>
          <a:xfrm>
            <a:off x="838200" y="365125"/>
            <a:ext cx="10515600" cy="1325563"/>
          </a:xfrm>
        </p:spPr>
        <p:txBody>
          <a:bodyPr>
            <a:normAutofit/>
          </a:bodyPr>
          <a:lstStyle/>
          <a:p>
            <a:r>
              <a:rPr lang="en-US" dirty="0"/>
              <a:t>Gradient Calculation in 2D CNN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890AAAD-68ED-249B-F557-423E320406AF}"/>
                  </a:ext>
                </a:extLst>
              </p:cNvPr>
              <p:cNvSpPr txBox="1"/>
              <p:nvPr/>
            </p:nvSpPr>
            <p:spPr>
              <a:xfrm>
                <a:off x="838200" y="1466327"/>
                <a:ext cx="10515600" cy="4936608"/>
              </a:xfrm>
              <a:prstGeom prst="rect">
                <a:avLst/>
              </a:prstGeom>
              <a:noFill/>
            </p:spPr>
            <p:txBody>
              <a:bodyPr wrap="square" rtlCol="0">
                <a:spAutoFit/>
              </a:bodyPr>
              <a:lstStyle/>
              <a:p>
                <a:r>
                  <a:rPr lang="en-US" sz="2000" dirty="0">
                    <a:solidFill>
                      <a:schemeClr val="tx1"/>
                    </a:solidFill>
                  </a:rPr>
                  <a:t>To compute the gradients of the cost function J(</a:t>
                </a:r>
                <a:r>
                  <a:rPr lang="en-US" sz="2000" dirty="0" err="1">
                    <a:solidFill>
                      <a:schemeClr val="tx1"/>
                    </a:solidFill>
                  </a:rPr>
                  <a:t>W,b;x,y</a:t>
                </a:r>
                <a:r>
                  <a:rPr lang="en-US" sz="2000" dirty="0">
                    <a:solidFill>
                      <a:schemeClr val="tx1"/>
                    </a:solidFill>
                  </a:rPr>
                  <a:t>) with respect to the filters and biases:</a:t>
                </a:r>
                <a:endParaRPr lang="en-US" sz="2000" b="0" i="1" dirty="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t>
                          </m:r>
                        </m:e>
                        <m:sub>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𝑊</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sup>
                          </m:sSup>
                        </m:sub>
                      </m:sSub>
                      <m:r>
                        <a:rPr lang="en-US" sz="2000" b="0" i="1" smtClean="0">
                          <a:solidFill>
                            <a:schemeClr val="tx1"/>
                          </a:solidFill>
                          <a:latin typeface="Cambria Math" panose="02040503050406030204" pitchFamily="18" charset="0"/>
                        </a:rPr>
                        <m:t>𝐽</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𝑊</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d>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𝛿</m:t>
                          </m:r>
                        </m:e>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+1</m:t>
                              </m:r>
                            </m:e>
                          </m:d>
                        </m:sup>
                      </m:sSup>
                      <m:sSup>
                        <m:sSupPr>
                          <m:ctrlPr>
                            <a:rPr lang="en-US" sz="2000" b="0" i="1" smtClean="0">
                              <a:solidFill>
                                <a:schemeClr val="tx1"/>
                              </a:solidFill>
                              <a:latin typeface="Cambria Math" panose="02040503050406030204" pitchFamily="18" charset="0"/>
                            </a:rPr>
                          </m:ctrlPr>
                        </m:sSupPr>
                        <m:e>
                          <m:d>
                            <m:dPr>
                              <m:ctrlPr>
                                <a:rPr lang="en-US" sz="2000" b="0" i="1" smtClean="0">
                                  <a:solidFill>
                                    <a:schemeClr val="tx1"/>
                                  </a:solidFill>
                                  <a:latin typeface="Cambria Math" panose="02040503050406030204" pitchFamily="18" charset="0"/>
                                </a:rPr>
                              </m:ctrlPr>
                            </m:dPr>
                            <m:e>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𝑎</m:t>
                                  </m:r>
                                </m:e>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e>
                                  </m:d>
                                </m:sup>
                              </m:sSup>
                            </m:e>
                          </m:d>
                        </m:e>
                        <m:sup>
                          <m:r>
                            <a:rPr lang="en-US" sz="2000" b="0" i="1" smtClean="0">
                              <a:solidFill>
                                <a:schemeClr val="tx1"/>
                              </a:solidFill>
                              <a:latin typeface="Cambria Math" panose="02040503050406030204" pitchFamily="18" charset="0"/>
                            </a:rPr>
                            <m:t>𝑇</m:t>
                          </m:r>
                        </m:sup>
                      </m:sSup>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t>
                          </m:r>
                        </m:e>
                        <m:sub>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𝑏</m:t>
                              </m:r>
                            </m:e>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sup>
                          </m:sSup>
                        </m:sub>
                      </m:sSub>
                      <m:r>
                        <a:rPr lang="en-US" sz="2000" b="0" i="1" smtClean="0">
                          <a:solidFill>
                            <a:schemeClr val="tx1"/>
                          </a:solidFill>
                          <a:latin typeface="Cambria Math" panose="02040503050406030204" pitchFamily="18" charset="0"/>
                        </a:rPr>
                        <m:t>𝐽</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𝑊</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d>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𝛿</m:t>
                          </m:r>
                        </m:e>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+1</m:t>
                              </m:r>
                            </m:e>
                          </m:d>
                        </m:sup>
                      </m:sSup>
                    </m:oMath>
                  </m:oMathPara>
                </a14:m>
                <a:endParaRPr lang="en-US" sz="2000" b="0" dirty="0">
                  <a:solidFill>
                    <a:schemeClr val="tx1"/>
                  </a:solidFill>
                </a:endParaRPr>
              </a:p>
              <a:p>
                <a:r>
                  <a:rPr lang="en-US" sz="2000" dirty="0">
                    <a:solidFill>
                      <a:schemeClr val="tx1"/>
                    </a:solidFill>
                  </a:rPr>
                  <a:t>we perform the following operations:</a:t>
                </a:r>
              </a:p>
              <a:p>
                <a:r>
                  <a:rPr lang="en-US" sz="2000" dirty="0">
                    <a:solidFill>
                      <a:schemeClr val="tx1"/>
                    </a:solidFill>
                  </a:rPr>
                  <a:t>1. Filter Gradient:</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t>
                          </m:r>
                        </m:e>
                        <m:sub>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𝑊</m:t>
                              </m:r>
                            </m:e>
                            <m:sub>
                              <m:r>
                                <a:rPr lang="en-US" sz="2000" b="0" i="1" smtClean="0">
                                  <a:solidFill>
                                    <a:schemeClr val="tx1"/>
                                  </a:solidFill>
                                  <a:latin typeface="Cambria Math" panose="02040503050406030204" pitchFamily="18" charset="0"/>
                                </a:rPr>
                                <m:t>𝑘</m:t>
                              </m:r>
                            </m:sub>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e>
                              </m:d>
                            </m:sup>
                          </m:sSubSup>
                        </m:sub>
                      </m:sSub>
                      <m:r>
                        <a:rPr lang="en-US" sz="2000" b="0" i="1" smtClean="0">
                          <a:solidFill>
                            <a:schemeClr val="tx1"/>
                          </a:solidFill>
                          <a:latin typeface="Cambria Math" panose="02040503050406030204" pitchFamily="18" charset="0"/>
                        </a:rPr>
                        <m:t>𝐽</m:t>
                      </m:r>
                      <m:r>
                        <a:rPr lang="en-US" sz="2000" b="0" i="1" smtClean="0">
                          <a:solidFill>
                            <a:schemeClr val="tx1"/>
                          </a:solidFill>
                          <a:latin typeface="Cambria Math" panose="02040503050406030204" pitchFamily="18" charset="0"/>
                        </a:rPr>
                        <m:t>=</m:t>
                      </m:r>
                      <m:nary>
                        <m:naryPr>
                          <m:chr m:val="∑"/>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𝑚</m:t>
                          </m:r>
                        </m:sup>
                        <m:e>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𝑟𝑜𝑡</m:t>
                          </m:r>
                          <m:r>
                            <a:rPr lang="en-US" sz="2000" b="0" i="1" smtClean="0">
                              <a:solidFill>
                                <a:schemeClr val="tx1"/>
                              </a:solidFill>
                              <a:latin typeface="Cambria Math" panose="02040503050406030204" pitchFamily="18" charset="0"/>
                            </a:rPr>
                            <m:t>180(</m:t>
                          </m:r>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𝛿</m:t>
                              </m:r>
                            </m:e>
                            <m:sub>
                              <m:r>
                                <a:rPr lang="en-US" sz="2000" b="0" i="1" smtClean="0">
                                  <a:solidFill>
                                    <a:schemeClr val="tx1"/>
                                  </a:solidFill>
                                  <a:latin typeface="Cambria Math" panose="02040503050406030204" pitchFamily="18" charset="0"/>
                                </a:rPr>
                                <m:t>𝑘</m:t>
                              </m:r>
                            </m:sub>
                            <m: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+1)</m:t>
                              </m:r>
                            </m:sup>
                          </m:sSubSup>
                          <m:r>
                            <a:rPr lang="en-US" sz="2000" b="0" i="1" smtClean="0">
                              <a:solidFill>
                                <a:schemeClr val="tx1"/>
                              </a:solidFill>
                              <a:latin typeface="Cambria Math" panose="02040503050406030204" pitchFamily="18" charset="0"/>
                            </a:rPr>
                            <m:t>)</m:t>
                          </m:r>
                        </m:e>
                      </m:nary>
                    </m:oMath>
                  </m:oMathPara>
                </a14:m>
                <a:endParaRPr lang="en-US" sz="2000" b="0" i="1" dirty="0">
                  <a:solidFill>
                    <a:schemeClr val="tx1"/>
                  </a:solidFill>
                  <a:latin typeface="Cambria Math" panose="02040503050406030204" pitchFamily="18" charset="0"/>
                </a:endParaRPr>
              </a:p>
              <a:p>
                <a:r>
                  <a:rPr lang="en-US" sz="2000" b="0" i="1" dirty="0">
                    <a:solidFill>
                      <a:schemeClr val="tx1"/>
                    </a:solidFill>
                    <a:latin typeface="Cambria Math" panose="02040503050406030204" pitchFamily="18" charset="0"/>
                  </a:rPr>
                  <a:t>	</a:t>
                </a:r>
                <a:r>
                  <a:rPr lang="en-US" sz="2000" dirty="0">
                    <a:solidFill>
                      <a:schemeClr val="tx1"/>
                    </a:solidFill>
                  </a:rPr>
                  <a:t> where rot180 denotes a 180-degree rotation of the error term </a:t>
                </a:r>
                <a:r>
                  <a:rPr lang="el-GR" sz="2000" dirty="0">
                    <a:solidFill>
                      <a:schemeClr val="tx1"/>
                    </a:solidFill>
                  </a:rPr>
                  <a:t>δ</a:t>
                </a:r>
                <a:r>
                  <a:rPr lang="en-US" sz="2000" baseline="-25000" dirty="0">
                    <a:solidFill>
                      <a:schemeClr val="tx1"/>
                    </a:solidFill>
                  </a:rPr>
                  <a:t>k</a:t>
                </a:r>
                <a:r>
                  <a:rPr lang="en-US" sz="2000" baseline="30000" dirty="0">
                    <a:solidFill>
                      <a:schemeClr val="tx1"/>
                    </a:solidFill>
                  </a:rPr>
                  <a:t>(l+1)</a:t>
                </a:r>
                <a:r>
                  <a:rPr lang="en-US" sz="2000" dirty="0">
                    <a:solidFill>
                      <a:schemeClr val="tx1"/>
                    </a:solidFill>
                  </a:rPr>
                  <a:t>​.</a:t>
                </a:r>
                <a:endParaRPr lang="en-US" sz="2000" i="1" dirty="0">
                  <a:solidFill>
                    <a:schemeClr val="tx1"/>
                  </a:solidFill>
                  <a:latin typeface="Cambria Math" panose="02040503050406030204" pitchFamily="18" charset="0"/>
                </a:endParaRPr>
              </a:p>
              <a:p>
                <a:r>
                  <a:rPr lang="en-US" sz="2000" b="0" dirty="0">
                    <a:solidFill>
                      <a:schemeClr val="tx1"/>
                    </a:solidFill>
                  </a:rPr>
                  <a:t>2. Bias </a:t>
                </a:r>
                <a14:m>
                  <m:oMath xmlns:m="http://schemas.openxmlformats.org/officeDocument/2006/math">
                    <m:r>
                      <m:rPr>
                        <m:nor/>
                      </m:rPr>
                      <a:rPr lang="en-US" sz="2000" dirty="0" smtClean="0">
                        <a:solidFill>
                          <a:schemeClr val="tx1"/>
                        </a:solidFill>
                      </a:rPr>
                      <m:t>Gradient</m:t>
                    </m:r>
                  </m:oMath>
                </a14:m>
                <a:r>
                  <a:rPr lang="en-US" sz="2000" b="0" dirty="0">
                    <a:solidFill>
                      <a:schemeClr val="tx1"/>
                    </a:solidFill>
                  </a:rPr>
                  <a:t>:</a:t>
                </a:r>
              </a:p>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m:rPr>
                              <m:sty m:val="p"/>
                            </m:rPr>
                            <a:rPr lang="en-US" sz="2000" b="0" i="0" smtClean="0">
                              <a:solidFill>
                                <a:schemeClr val="tx1"/>
                              </a:solidFill>
                              <a:latin typeface="Cambria Math" panose="02040503050406030204" pitchFamily="18" charset="0"/>
                            </a:rPr>
                            <m:t>∇</m:t>
                          </m:r>
                        </m:e>
                        <m:sub>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𝑏</m:t>
                              </m:r>
                            </m:e>
                            <m:sub>
                              <m:r>
                                <a:rPr lang="en-US" sz="2000" b="0" i="1" smtClean="0">
                                  <a:solidFill>
                                    <a:schemeClr val="tx1"/>
                                  </a:solidFill>
                                  <a:latin typeface="Cambria Math" panose="02040503050406030204" pitchFamily="18" charset="0"/>
                                </a:rPr>
                                <m:t>𝑘</m:t>
                              </m:r>
                            </m:sub>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e>
                              </m:d>
                            </m:sup>
                          </m:sSubSup>
                        </m:sub>
                      </m:sSub>
                      <m:r>
                        <a:rPr lang="en-US" sz="2000" b="0" i="1" smtClean="0">
                          <a:solidFill>
                            <a:schemeClr val="tx1"/>
                          </a:solidFill>
                          <a:latin typeface="Cambria Math" panose="02040503050406030204" pitchFamily="18" charset="0"/>
                        </a:rPr>
                        <m:t>𝐽</m:t>
                      </m:r>
                      <m:r>
                        <a:rPr lang="en-US" sz="2000" b="0" i="1" smtClean="0">
                          <a:solidFill>
                            <a:schemeClr val="tx1"/>
                          </a:solidFill>
                          <a:latin typeface="Cambria Math" panose="02040503050406030204" pitchFamily="18" charset="0"/>
                        </a:rPr>
                        <m:t>=</m:t>
                      </m:r>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sub>
                        <m:sup/>
                        <m:e>
                          <m:sSub>
                            <m:sSubPr>
                              <m:ctrlPr>
                                <a:rPr lang="en-US" sz="2000" b="0" i="1" smtClean="0">
                                  <a:solidFill>
                                    <a:schemeClr val="tx1"/>
                                  </a:solidFill>
                                  <a:latin typeface="Cambria Math" panose="02040503050406030204" pitchFamily="18" charset="0"/>
                                </a:rPr>
                              </m:ctrlPr>
                            </m:sSubPr>
                            <m:e>
                              <m:d>
                                <m:dPr>
                                  <m:ctrlPr>
                                    <a:rPr lang="en-US" sz="2000" b="0" i="1" smtClean="0">
                                      <a:solidFill>
                                        <a:schemeClr val="tx1"/>
                                      </a:solidFill>
                                      <a:latin typeface="Cambria Math" panose="02040503050406030204" pitchFamily="18" charset="0"/>
                                    </a:rPr>
                                  </m:ctrlPr>
                                </m:dPr>
                                <m:e>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𝛿</m:t>
                                      </m:r>
                                    </m:e>
                                    <m:sub>
                                      <m:r>
                                        <a:rPr lang="en-US" sz="2000" b="0" i="1" smtClean="0">
                                          <a:solidFill>
                                            <a:schemeClr val="tx1"/>
                                          </a:solidFill>
                                          <a:latin typeface="Cambria Math" panose="02040503050406030204" pitchFamily="18" charset="0"/>
                                        </a:rPr>
                                        <m:t>𝑘</m:t>
                                      </m:r>
                                    </m:sub>
                                    <m:sup>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+1</m:t>
                                          </m:r>
                                        </m:e>
                                      </m:d>
                                    </m:sup>
                                  </m:sSubSup>
                                </m:e>
                              </m:d>
                            </m:e>
                            <m:sub>
                              <m:r>
                                <a:rPr lang="en-US" sz="2000" b="0" i="1" smtClean="0">
                                  <a:solidFill>
                                    <a:schemeClr val="tx1"/>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𝑏</m:t>
                              </m:r>
                            </m:sub>
                          </m:sSub>
                        </m:e>
                      </m:nary>
                    </m:oMath>
                  </m:oMathPara>
                </a14:m>
                <a:endParaRPr lang="en-US" sz="2000" b="0" dirty="0">
                  <a:solidFill>
                    <a:schemeClr val="tx1"/>
                  </a:solidFill>
                </a:endParaRPr>
              </a:p>
              <a:p>
                <a:r>
                  <a:rPr lang="en-US" sz="2000" dirty="0">
                    <a:solidFill>
                      <a:schemeClr val="tx1"/>
                    </a:solidFill>
                  </a:rPr>
                  <a:t>Here </a:t>
                </a:r>
                <a:r>
                  <a:rPr lang="en-US" sz="2000" b="0" i="0" u="none" strike="noStrike" dirty="0">
                    <a:solidFill>
                      <a:schemeClr val="tx1"/>
                    </a:solidFill>
                    <a:effectLst/>
                    <a:latin typeface="STIXGeneral-Italic"/>
                  </a:rPr>
                  <a:t>a</a:t>
                </a:r>
                <a:r>
                  <a:rPr lang="en-US" sz="2000" b="0" i="0" u="none" strike="noStrike" baseline="30000" dirty="0">
                    <a:solidFill>
                      <a:schemeClr val="tx1"/>
                    </a:solidFill>
                    <a:effectLst/>
                    <a:latin typeface="STIXGeneral-Regular"/>
                  </a:rPr>
                  <a:t>(</a:t>
                </a:r>
                <a:r>
                  <a:rPr lang="en-US" sz="2000" b="0" i="0" u="none" strike="noStrike" baseline="30000" dirty="0">
                    <a:solidFill>
                      <a:schemeClr val="tx1"/>
                    </a:solidFill>
                    <a:effectLst/>
                    <a:latin typeface="STIXGeneral-Italic"/>
                  </a:rPr>
                  <a:t>l</a:t>
                </a:r>
                <a:r>
                  <a:rPr lang="en-US" sz="2000" b="0" i="0" u="none" strike="noStrike" baseline="30000" dirty="0">
                    <a:solidFill>
                      <a:schemeClr val="tx1"/>
                    </a:solidFill>
                    <a:effectLst/>
                    <a:latin typeface="STIXGeneral-Regular"/>
                  </a:rPr>
                  <a:t>)</a:t>
                </a:r>
                <a:r>
                  <a:rPr lang="en-US" sz="2000" baseline="30000" dirty="0">
                    <a:solidFill>
                      <a:schemeClr val="tx1"/>
                    </a:solidFill>
                  </a:rPr>
                  <a:t> </a:t>
                </a:r>
                <a:r>
                  <a:rPr lang="en-US" sz="2000" dirty="0">
                    <a:solidFill>
                      <a:schemeClr val="tx1"/>
                    </a:solidFill>
                  </a:rPr>
                  <a:t>is the input to the </a:t>
                </a:r>
                <a:r>
                  <a:rPr lang="en-US" sz="2000" b="0" i="0" u="none" strike="noStrike" dirty="0">
                    <a:solidFill>
                      <a:schemeClr val="tx1"/>
                    </a:solidFill>
                    <a:effectLst/>
                    <a:latin typeface="STIXGeneral-Italic"/>
                  </a:rPr>
                  <a:t>l</a:t>
                </a:r>
                <a:r>
                  <a:rPr lang="en-US" sz="2000" dirty="0">
                    <a:solidFill>
                      <a:schemeClr val="tx1"/>
                    </a:solidFill>
                  </a:rPr>
                  <a:t>-</a:t>
                </a:r>
                <a:r>
                  <a:rPr lang="en-US" sz="2000" dirty="0" err="1">
                    <a:solidFill>
                      <a:schemeClr val="tx1"/>
                    </a:solidFill>
                  </a:rPr>
                  <a:t>th</a:t>
                </a:r>
                <a:r>
                  <a:rPr lang="en-US" sz="2000" dirty="0">
                    <a:solidFill>
                      <a:schemeClr val="tx1"/>
                    </a:solidFill>
                  </a:rPr>
                  <a:t> layer, and </a:t>
                </a:r>
                <a:r>
                  <a:rPr lang="en-US" sz="2000" b="0" i="0" u="none" strike="noStrike" dirty="0">
                    <a:solidFill>
                      <a:schemeClr val="tx1"/>
                    </a:solidFill>
                    <a:effectLst/>
                    <a:latin typeface="STIXGeneral-Italic"/>
                  </a:rPr>
                  <a:t>a</a:t>
                </a:r>
                <a:r>
                  <a:rPr lang="en-US" sz="2000" b="0" i="0" u="none" strike="noStrike" baseline="30000" dirty="0">
                    <a:solidFill>
                      <a:schemeClr val="tx1"/>
                    </a:solidFill>
                    <a:effectLst/>
                    <a:latin typeface="STIXGeneral-Regular"/>
                  </a:rPr>
                  <a:t>(1)</a:t>
                </a:r>
                <a:r>
                  <a:rPr lang="en-US" sz="2000" dirty="0">
                    <a:solidFill>
                      <a:schemeClr val="tx1"/>
                    </a:solidFill>
                  </a:rPr>
                  <a:t> is the input image. The operation </a:t>
                </a:r>
                <a:r>
                  <a:rPr lang="en-US" sz="2000" b="0" i="0" u="none" strike="noStrike" dirty="0">
                    <a:solidFill>
                      <a:schemeClr val="tx1"/>
                    </a:solidFill>
                    <a:effectLst/>
                    <a:latin typeface="STIXGeneral-Regular"/>
                  </a:rPr>
                  <a:t>(</a:t>
                </a:r>
                <a:r>
                  <a:rPr lang="en-US" sz="2000" b="0" i="0" u="none" strike="noStrike" dirty="0">
                    <a:solidFill>
                      <a:schemeClr val="tx1"/>
                    </a:solidFill>
                    <a:effectLst/>
                    <a:latin typeface="STIXGeneral-Italic"/>
                  </a:rPr>
                  <a:t>a</a:t>
                </a:r>
                <a:r>
                  <a:rPr lang="en-US" sz="2000" b="0" i="0" u="none" strike="noStrike" baseline="-25000" dirty="0">
                    <a:solidFill>
                      <a:schemeClr val="tx1"/>
                    </a:solidFill>
                    <a:effectLst/>
                    <a:latin typeface="STIXGeneral-Italic"/>
                  </a:rPr>
                  <a:t>i</a:t>
                </a:r>
                <a:r>
                  <a:rPr lang="en-US" sz="2000" b="0" i="0" u="none" strike="noStrike" baseline="30000" dirty="0">
                    <a:solidFill>
                      <a:schemeClr val="tx1"/>
                    </a:solidFill>
                    <a:effectLst/>
                    <a:latin typeface="STIXGeneral-Regular"/>
                  </a:rPr>
                  <a:t> (</a:t>
                </a:r>
                <a:r>
                  <a:rPr lang="en-US" sz="2000" b="0" i="0" u="none" strike="noStrike" baseline="30000" dirty="0">
                    <a:solidFill>
                      <a:schemeClr val="tx1"/>
                    </a:solidFill>
                    <a:effectLst/>
                    <a:latin typeface="STIXGeneral-Italic"/>
                  </a:rPr>
                  <a:t>l</a:t>
                </a:r>
                <a:r>
                  <a:rPr lang="en-US" sz="2000" b="0" i="0" u="none" strike="noStrike" baseline="30000" dirty="0">
                    <a:solidFill>
                      <a:schemeClr val="tx1"/>
                    </a:solidFill>
                    <a:effectLst/>
                    <a:latin typeface="STIXGeneral-Regular"/>
                  </a:rPr>
                  <a:t>)</a:t>
                </a:r>
                <a:r>
                  <a:rPr lang="en-US" sz="2000" b="0" i="0" u="none" strike="noStrike" dirty="0">
                    <a:solidFill>
                      <a:schemeClr val="tx1"/>
                    </a:solidFill>
                    <a:effectLst/>
                    <a:latin typeface="STIXGeneral-Regular"/>
                  </a:rPr>
                  <a:t>)∗</a:t>
                </a:r>
                <a:r>
                  <a:rPr lang="el-GR" sz="2000" b="0" i="0" u="none" strike="noStrike" dirty="0">
                    <a:solidFill>
                      <a:schemeClr val="tx1"/>
                    </a:solidFill>
                    <a:effectLst/>
                    <a:latin typeface="STIXGeneral-Italic"/>
                  </a:rPr>
                  <a:t>δ</a:t>
                </a:r>
                <a:r>
                  <a:rPr lang="en-US" sz="2000" b="0" i="0" u="none" strike="noStrike" baseline="-25000" dirty="0">
                    <a:solidFill>
                      <a:schemeClr val="tx1"/>
                    </a:solidFill>
                    <a:effectLst/>
                    <a:latin typeface="STIXGeneral-Italic"/>
                  </a:rPr>
                  <a:t>k</a:t>
                </a:r>
                <a:r>
                  <a:rPr lang="en-US" sz="2000" dirty="0">
                    <a:solidFill>
                      <a:schemeClr val="tx1"/>
                    </a:solidFill>
                  </a:rPr>
                  <a:t> </a:t>
                </a:r>
                <a:r>
                  <a:rPr lang="el-GR" sz="2000" b="0" i="0" u="none" strike="noStrike" baseline="30000" dirty="0">
                    <a:solidFill>
                      <a:schemeClr val="tx1"/>
                    </a:solidFill>
                    <a:effectLst/>
                    <a:latin typeface="STIXGeneral-Regular"/>
                  </a:rPr>
                  <a:t>(</a:t>
                </a:r>
                <a:r>
                  <a:rPr lang="en-US" sz="2000" b="0" i="0" u="none" strike="noStrike" baseline="30000" dirty="0">
                    <a:solidFill>
                      <a:schemeClr val="tx1"/>
                    </a:solidFill>
                    <a:effectLst/>
                    <a:latin typeface="STIXGeneral-Italic"/>
                  </a:rPr>
                  <a:t>l</a:t>
                </a:r>
                <a:r>
                  <a:rPr lang="en-US" sz="2000" b="0" i="0" u="none" strike="noStrike" baseline="30000" dirty="0">
                    <a:solidFill>
                      <a:schemeClr val="tx1"/>
                    </a:solidFill>
                    <a:effectLst/>
                    <a:latin typeface="STIXGeneral-Regular"/>
                  </a:rPr>
                  <a:t>+1)</a:t>
                </a:r>
                <a:r>
                  <a:rPr lang="en-US" sz="2000" b="0" i="0" u="none" strike="noStrike" baseline="-25000" dirty="0">
                    <a:solidFill>
                      <a:schemeClr val="tx1"/>
                    </a:solidFill>
                    <a:effectLst/>
                    <a:latin typeface="STIXGeneral-Italic"/>
                  </a:rPr>
                  <a:t>  </a:t>
                </a:r>
                <a:r>
                  <a:rPr lang="en-US" sz="2000" dirty="0">
                    <a:solidFill>
                      <a:schemeClr val="tx1"/>
                    </a:solidFill>
                  </a:rPr>
                  <a:t>is the “valid” convolution between </a:t>
                </a:r>
                <a:r>
                  <a:rPr lang="en-US" sz="2000" b="0" i="0" u="none" strike="noStrike" dirty="0" err="1">
                    <a:solidFill>
                      <a:schemeClr val="tx1"/>
                    </a:solidFill>
                    <a:effectLst/>
                    <a:latin typeface="STIXGeneral-Italic"/>
                  </a:rPr>
                  <a:t>i</a:t>
                </a:r>
                <a:r>
                  <a:rPr lang="en-US" sz="2000" dirty="0" err="1">
                    <a:solidFill>
                      <a:schemeClr val="tx1"/>
                    </a:solidFill>
                  </a:rPr>
                  <a:t>-th</a:t>
                </a:r>
                <a:r>
                  <a:rPr lang="en-US" sz="2000" dirty="0">
                    <a:solidFill>
                      <a:schemeClr val="tx1"/>
                    </a:solidFill>
                  </a:rPr>
                  <a:t> input in the </a:t>
                </a:r>
                <a:r>
                  <a:rPr lang="en-US" sz="2000" b="0" i="0" u="none" strike="noStrike" dirty="0">
                    <a:solidFill>
                      <a:schemeClr val="tx1"/>
                    </a:solidFill>
                    <a:effectLst/>
                    <a:latin typeface="STIXGeneral-Italic"/>
                  </a:rPr>
                  <a:t>l</a:t>
                </a:r>
                <a:r>
                  <a:rPr lang="en-US" sz="2000" dirty="0">
                    <a:solidFill>
                      <a:schemeClr val="tx1"/>
                    </a:solidFill>
                  </a:rPr>
                  <a:t>-</a:t>
                </a:r>
                <a:r>
                  <a:rPr lang="en-US" sz="2000" dirty="0" err="1">
                    <a:solidFill>
                      <a:schemeClr val="tx1"/>
                    </a:solidFill>
                  </a:rPr>
                  <a:t>th</a:t>
                </a:r>
                <a:r>
                  <a:rPr lang="en-US" sz="2000" dirty="0">
                    <a:solidFill>
                      <a:schemeClr val="tx1"/>
                    </a:solidFill>
                  </a:rPr>
                  <a:t> layer and the error </a:t>
                </a:r>
                <a:r>
                  <a:rPr lang="en-US" sz="2000" dirty="0" err="1">
                    <a:solidFill>
                      <a:schemeClr val="tx1"/>
                    </a:solidFill>
                  </a:rPr>
                  <a:t>w.r.t.</a:t>
                </a:r>
                <a:r>
                  <a:rPr lang="en-US" sz="2000" dirty="0">
                    <a:solidFill>
                      <a:schemeClr val="tx1"/>
                    </a:solidFill>
                  </a:rPr>
                  <a:t> the </a:t>
                </a:r>
                <a:r>
                  <a:rPr lang="en-US" sz="2000" b="0" i="0" u="none" strike="noStrike" dirty="0">
                    <a:solidFill>
                      <a:schemeClr val="tx1"/>
                    </a:solidFill>
                    <a:effectLst/>
                    <a:latin typeface="STIXGeneral-Italic"/>
                  </a:rPr>
                  <a:t>k</a:t>
                </a:r>
                <a:r>
                  <a:rPr lang="en-US" sz="2000" dirty="0">
                    <a:solidFill>
                      <a:schemeClr val="tx1"/>
                    </a:solidFill>
                  </a:rPr>
                  <a:t>-</a:t>
                </a:r>
                <a:r>
                  <a:rPr lang="en-US" sz="2000" dirty="0" err="1">
                    <a:solidFill>
                      <a:schemeClr val="tx1"/>
                    </a:solidFill>
                  </a:rPr>
                  <a:t>th</a:t>
                </a:r>
                <a:r>
                  <a:rPr lang="en-US" sz="2000" dirty="0">
                    <a:solidFill>
                      <a:schemeClr val="tx1"/>
                    </a:solidFill>
                  </a:rPr>
                  <a:t> filter.</a:t>
                </a:r>
              </a:p>
              <a:p>
                <a:r>
                  <a:rPr lang="en-US" sz="2000" dirty="0"/>
                  <a:t>These gradients are used in the gradient descent step to update the parameters </a:t>
                </a:r>
                <a:r>
                  <a:rPr lang="en-US" sz="2000" dirty="0" err="1"/>
                  <a:t>W</a:t>
                </a:r>
                <a:r>
                  <a:rPr lang="en-US" sz="2000" baseline="-25000" dirty="0" err="1"/>
                  <a:t>k</a:t>
                </a:r>
                <a:r>
                  <a:rPr lang="en-US" sz="2000" baseline="30000" dirty="0"/>
                  <a:t>(l) </a:t>
                </a:r>
                <a:r>
                  <a:rPr lang="en-US" sz="2000" dirty="0"/>
                  <a:t>and b</a:t>
                </a:r>
                <a:r>
                  <a:rPr lang="en-US" sz="2000" baseline="-25000" dirty="0"/>
                  <a:t>k</a:t>
                </a:r>
                <a:r>
                  <a:rPr lang="en-US" sz="2000" baseline="30000" dirty="0"/>
                  <a:t>(l)</a:t>
                </a:r>
                <a:r>
                  <a:rPr lang="en-US" sz="2000" dirty="0"/>
                  <a:t>.</a:t>
                </a:r>
                <a:endParaRPr lang="en-US" sz="2000" b="0" dirty="0">
                  <a:solidFill>
                    <a:schemeClr val="tx1"/>
                  </a:solidFill>
                </a:endParaRPr>
              </a:p>
            </p:txBody>
          </p:sp>
        </mc:Choice>
        <mc:Fallback>
          <p:sp>
            <p:nvSpPr>
              <p:cNvPr id="10" name="TextBox 9">
                <a:extLst>
                  <a:ext uri="{FF2B5EF4-FFF2-40B4-BE49-F238E27FC236}">
                    <a16:creationId xmlns:a16="http://schemas.microsoft.com/office/drawing/2014/main" id="{F890AAAD-68ED-249B-F557-423E320406AF}"/>
                  </a:ext>
                </a:extLst>
              </p:cNvPr>
              <p:cNvSpPr txBox="1">
                <a:spLocks noRot="1" noChangeAspect="1" noMove="1" noResize="1" noEditPoints="1" noAdjustHandles="1" noChangeArrowheads="1" noChangeShapeType="1" noTextEdit="1"/>
              </p:cNvSpPr>
              <p:nvPr/>
            </p:nvSpPr>
            <p:spPr>
              <a:xfrm>
                <a:off x="838200" y="1466327"/>
                <a:ext cx="10515600" cy="4936608"/>
              </a:xfrm>
              <a:prstGeom prst="rect">
                <a:avLst/>
              </a:prstGeom>
              <a:blipFill>
                <a:blip r:embed="rId2"/>
                <a:stretch>
                  <a:fillRect l="-724" t="-769" b="-10000"/>
                </a:stretch>
              </a:blipFill>
            </p:spPr>
            <p:txBody>
              <a:bodyPr/>
              <a:lstStyle/>
              <a:p>
                <a:r>
                  <a:rPr lang="en-US">
                    <a:noFill/>
                  </a:rPr>
                  <a:t> </a:t>
                </a:r>
              </a:p>
            </p:txBody>
          </p:sp>
        </mc:Fallback>
      </mc:AlternateContent>
    </p:spTree>
    <p:extLst>
      <p:ext uri="{BB962C8B-B14F-4D97-AF65-F5344CB8AC3E}">
        <p14:creationId xmlns:p14="http://schemas.microsoft.com/office/powerpoint/2010/main" val="243490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EC2C5-75EA-6407-3DBF-B06B4A1E2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9DE59-0A14-9F15-F726-D4FA2DEFFF0E}"/>
              </a:ext>
            </a:extLst>
          </p:cNvPr>
          <p:cNvSpPr>
            <a:spLocks noGrp="1"/>
          </p:cNvSpPr>
          <p:nvPr>
            <p:ph type="title"/>
          </p:nvPr>
        </p:nvSpPr>
        <p:spPr>
          <a:xfrm>
            <a:off x="838200" y="365125"/>
            <a:ext cx="10515600" cy="1325563"/>
          </a:xfrm>
        </p:spPr>
        <p:txBody>
          <a:bodyPr>
            <a:normAutofit/>
          </a:bodyPr>
          <a:lstStyle/>
          <a:p>
            <a:r>
              <a:rPr lang="en-US" dirty="0"/>
              <a:t>Evaluation Metrics of 2D CNN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67BD994-D1EA-1012-8928-822EBF1AD428}"/>
                  </a:ext>
                </a:extLst>
              </p:cNvPr>
              <p:cNvSpPr txBox="1"/>
              <p:nvPr/>
            </p:nvSpPr>
            <p:spPr>
              <a:xfrm>
                <a:off x="838200" y="1945520"/>
                <a:ext cx="10515600" cy="3990901"/>
              </a:xfrm>
              <a:prstGeom prst="rect">
                <a:avLst/>
              </a:prstGeom>
              <a:noFill/>
            </p:spPr>
            <p:txBody>
              <a:bodyPr wrap="square" rtlCol="0">
                <a:spAutoFit/>
              </a:bodyPr>
              <a:lstStyle/>
              <a:p>
                <a:r>
                  <a:rPr lang="en-US" sz="2000" dirty="0">
                    <a:solidFill>
                      <a:schemeClr val="tx1"/>
                    </a:solidFill>
                  </a:rPr>
                  <a:t>To evaluating the performance of a 2D CNN, the following metrics are commonly used:</a:t>
                </a:r>
              </a:p>
              <a:p>
                <a:r>
                  <a:rPr lang="en-US" sz="2000" b="1" i="0" u="none" strike="noStrike" dirty="0">
                    <a:solidFill>
                      <a:srgbClr val="000000"/>
                    </a:solidFill>
                    <a:effectLst/>
                  </a:rPr>
                  <a:t>1. Accuracy</a:t>
                </a:r>
                <a:r>
                  <a:rPr lang="en-US" sz="2000" b="0" i="0" u="none" strike="noStrike" dirty="0">
                    <a:solidFill>
                      <a:srgbClr val="000000"/>
                    </a:solidFill>
                    <a:effectLst/>
                  </a:rPr>
                  <a:t>: The proportion of correctly classified samples out of the total samples:</a:t>
                </a:r>
                <a:endParaRPr lang="en-US" sz="2000" b="0"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𝐴𝑐𝑐𝑢𝑟𝑎𝑐𝑦</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𝑇𝑃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𝑇𝑁</m:t>
                          </m:r>
                        </m:num>
                        <m:den>
                          <m:r>
                            <a:rPr lang="en-US" sz="2000" b="0" i="1" smtClean="0">
                              <a:solidFill>
                                <a:schemeClr val="tx1"/>
                              </a:solidFill>
                              <a:latin typeface="Cambria Math" panose="02040503050406030204" pitchFamily="18" charset="0"/>
                            </a:rPr>
                            <m:t>𝑇𝑃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𝑇𝑁</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𝐹𝑃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𝐹𝑁</m:t>
                          </m:r>
                        </m:den>
                      </m:f>
                      <m:r>
                        <a:rPr lang="en-US" sz="2000" b="0" i="1" smtClean="0">
                          <a:solidFill>
                            <a:schemeClr val="tx1"/>
                          </a:solidFill>
                          <a:latin typeface="Cambria Math" panose="02040503050406030204" pitchFamily="18" charset="0"/>
                        </a:rPr>
                        <m:t> </m:t>
                      </m:r>
                    </m:oMath>
                  </m:oMathPara>
                </a14:m>
                <a:endParaRPr lang="en-US" sz="2000" b="0" dirty="0">
                  <a:solidFill>
                    <a:schemeClr val="tx1"/>
                  </a:solidFill>
                </a:endParaRPr>
              </a:p>
              <a:p>
                <a:r>
                  <a:rPr lang="en-US" sz="2000" dirty="0"/>
                  <a:t>where TP, TN, FP, and FN represent true positives, true negatives, false positives, and false negatives, respectively.</a:t>
                </a:r>
                <a:endParaRPr lang="en-US" sz="2000" b="0" dirty="0">
                  <a:solidFill>
                    <a:schemeClr val="tx1"/>
                  </a:solidFill>
                </a:endParaRPr>
              </a:p>
              <a:p>
                <a:r>
                  <a:rPr lang="en-US" sz="2000" b="1" i="0" u="none" strike="noStrike" dirty="0">
                    <a:solidFill>
                      <a:srgbClr val="000000"/>
                    </a:solidFill>
                    <a:effectLst/>
                  </a:rPr>
                  <a:t>2. Precision</a:t>
                </a:r>
                <a:r>
                  <a:rPr lang="en-US" sz="2000" b="0" i="0" u="none" strike="noStrike" dirty="0">
                    <a:solidFill>
                      <a:srgbClr val="000000"/>
                    </a:solidFill>
                    <a:effectLst/>
                    <a:latin typeface="-webkit-standard"/>
                  </a:rPr>
                  <a:t>: The ratio of true positives to the sum of true positives and false positives, measuring the quality of positive predictions:</a:t>
                </a:r>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𝑃𝑟𝑒𝑐𝑖𝑠𝑖𝑜𝑛</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𝑇𝑃</m:t>
                          </m:r>
                        </m:num>
                        <m:den>
                          <m:r>
                            <a:rPr lang="en-US" sz="2000" b="0" i="1" smtClean="0">
                              <a:solidFill>
                                <a:schemeClr val="tx1"/>
                              </a:solidFill>
                              <a:latin typeface="Cambria Math" panose="02040503050406030204" pitchFamily="18" charset="0"/>
                            </a:rPr>
                            <m:t>𝑇𝑃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𝐹𝑃</m:t>
                          </m:r>
                        </m:den>
                      </m:f>
                    </m:oMath>
                  </m:oMathPara>
                </a14:m>
                <a:endParaRPr lang="en-US" sz="2000" b="0" dirty="0">
                  <a:solidFill>
                    <a:schemeClr val="tx1"/>
                  </a:solidFill>
                </a:endParaRPr>
              </a:p>
              <a:p>
                <a:r>
                  <a:rPr lang="en-US" sz="2000" b="1" i="0" u="none" strike="noStrike" dirty="0">
                    <a:solidFill>
                      <a:srgbClr val="000000"/>
                    </a:solidFill>
                    <a:effectLst/>
                  </a:rPr>
                  <a:t>3. Recall (Sensitivity)</a:t>
                </a:r>
                <a:r>
                  <a:rPr lang="en-US" sz="2000" b="0" i="0" u="none" strike="noStrike" dirty="0">
                    <a:solidFill>
                      <a:srgbClr val="000000"/>
                    </a:solidFill>
                    <a:effectLst/>
                    <a:latin typeface="-webkit-standard"/>
                  </a:rPr>
                  <a:t>: The proportion of actual positives correctly identified by the model:</a:t>
                </a: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𝑅𝑒𝑐𝑎𝑙𝑙</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𝑇𝑃</m:t>
                          </m:r>
                        </m:num>
                        <m:den>
                          <m:r>
                            <a:rPr lang="en-US" sz="2000" b="0" i="1" smtClean="0">
                              <a:solidFill>
                                <a:schemeClr val="tx1"/>
                              </a:solidFill>
                              <a:latin typeface="Cambria Math" panose="02040503050406030204" pitchFamily="18" charset="0"/>
                            </a:rPr>
                            <m:t>𝑇𝑃</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𝐹𝑁</m:t>
                          </m:r>
                        </m:den>
                      </m:f>
                    </m:oMath>
                  </m:oMathPara>
                </a14:m>
                <a:endParaRPr lang="en-US" sz="2000" b="0" i="1" dirty="0">
                  <a:solidFill>
                    <a:schemeClr val="tx1"/>
                  </a:solidFill>
                  <a:latin typeface="Cambria Math" panose="02040503050406030204" pitchFamily="18" charset="0"/>
                </a:endParaRPr>
              </a:p>
            </p:txBody>
          </p:sp>
        </mc:Choice>
        <mc:Fallback>
          <p:sp>
            <p:nvSpPr>
              <p:cNvPr id="10" name="TextBox 9">
                <a:extLst>
                  <a:ext uri="{FF2B5EF4-FFF2-40B4-BE49-F238E27FC236}">
                    <a16:creationId xmlns:a16="http://schemas.microsoft.com/office/drawing/2014/main" id="{767BD994-D1EA-1012-8928-822EBF1AD428}"/>
                  </a:ext>
                </a:extLst>
              </p:cNvPr>
              <p:cNvSpPr txBox="1">
                <a:spLocks noRot="1" noChangeAspect="1" noMove="1" noResize="1" noEditPoints="1" noAdjustHandles="1" noChangeArrowheads="1" noChangeShapeType="1" noTextEdit="1"/>
              </p:cNvSpPr>
              <p:nvPr/>
            </p:nvSpPr>
            <p:spPr>
              <a:xfrm>
                <a:off x="838200" y="1945520"/>
                <a:ext cx="10515600" cy="3990901"/>
              </a:xfrm>
              <a:prstGeom prst="rect">
                <a:avLst/>
              </a:prstGeom>
              <a:blipFill>
                <a:blip r:embed="rId3"/>
                <a:stretch>
                  <a:fillRect l="-724" t="-952"/>
                </a:stretch>
              </a:blipFill>
            </p:spPr>
            <p:txBody>
              <a:bodyPr/>
              <a:lstStyle/>
              <a:p>
                <a:r>
                  <a:rPr lang="en-US">
                    <a:noFill/>
                  </a:rPr>
                  <a:t> </a:t>
                </a:r>
              </a:p>
            </p:txBody>
          </p:sp>
        </mc:Fallback>
      </mc:AlternateContent>
    </p:spTree>
    <p:extLst>
      <p:ext uri="{BB962C8B-B14F-4D97-AF65-F5344CB8AC3E}">
        <p14:creationId xmlns:p14="http://schemas.microsoft.com/office/powerpoint/2010/main" val="523954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5201C-D9EB-E3BC-BA6E-396825F02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8894-692B-6429-648B-8FB27415C646}"/>
              </a:ext>
            </a:extLst>
          </p:cNvPr>
          <p:cNvSpPr>
            <a:spLocks noGrp="1"/>
          </p:cNvSpPr>
          <p:nvPr>
            <p:ph type="title"/>
          </p:nvPr>
        </p:nvSpPr>
        <p:spPr>
          <a:xfrm>
            <a:off x="838200" y="365125"/>
            <a:ext cx="10515600" cy="1325563"/>
          </a:xfrm>
        </p:spPr>
        <p:txBody>
          <a:bodyPr>
            <a:normAutofit/>
          </a:bodyPr>
          <a:lstStyle/>
          <a:p>
            <a:r>
              <a:rPr lang="en-US" dirty="0"/>
              <a:t>Evaluation Metrics of 2D CNN</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47C449D-4F6A-7829-7390-1AE3818C670D}"/>
                  </a:ext>
                </a:extLst>
              </p:cNvPr>
              <p:cNvSpPr txBox="1"/>
              <p:nvPr/>
            </p:nvSpPr>
            <p:spPr>
              <a:xfrm>
                <a:off x="838200" y="2027858"/>
                <a:ext cx="10515600" cy="4009559"/>
              </a:xfrm>
              <a:prstGeom prst="rect">
                <a:avLst/>
              </a:prstGeom>
              <a:noFill/>
            </p:spPr>
            <p:txBody>
              <a:bodyPr wrap="square" rtlCol="0">
                <a:spAutoFit/>
              </a:bodyPr>
              <a:lstStyle/>
              <a:p>
                <a:r>
                  <a:rPr lang="en-US" sz="2000" b="1" dirty="0">
                    <a:solidFill>
                      <a:srgbClr val="000000"/>
                    </a:solidFill>
                  </a:rPr>
                  <a:t>4. F1-Score</a:t>
                </a:r>
                <a:r>
                  <a:rPr lang="en-US" sz="2000" dirty="0">
                    <a:solidFill>
                      <a:srgbClr val="000000"/>
                    </a:solidFill>
                    <a:latin typeface="-webkit-standard"/>
                  </a:rPr>
                  <a:t>: The harmonic mean of precision and recall, balancing the two metrics: </a:t>
                </a:r>
              </a:p>
              <a:p>
                <a:endParaRPr lang="en-US" sz="2000" b="0"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𝐹</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=2</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𝑃𝑟𝑒𝑐𝑖𝑠𝑖𝑜𝑛</m:t>
                          </m:r>
                          <m:r>
                            <a:rPr lang="en-US" sz="2000" b="0" i="1" smtClean="0">
                              <a:solidFill>
                                <a:schemeClr val="tx1"/>
                              </a:solidFill>
                              <a:latin typeface="Cambria Math" panose="02040503050406030204" pitchFamily="18" charset="0"/>
                            </a:rPr>
                            <m:t> × </m:t>
                          </m:r>
                          <m:r>
                            <a:rPr lang="en-US" sz="2000" b="0" i="1" smtClean="0">
                              <a:solidFill>
                                <a:schemeClr val="tx1"/>
                              </a:solidFill>
                              <a:latin typeface="Cambria Math" panose="02040503050406030204" pitchFamily="18" charset="0"/>
                            </a:rPr>
                            <m:t>𝑅𝑒𝑐𝑎𝑙𝑙</m:t>
                          </m:r>
                        </m:num>
                        <m:den>
                          <m:r>
                            <a:rPr lang="en-US" sz="2000" b="0" i="1" smtClean="0">
                              <a:solidFill>
                                <a:schemeClr val="tx1"/>
                              </a:solidFill>
                              <a:latin typeface="Cambria Math" panose="02040503050406030204" pitchFamily="18" charset="0"/>
                            </a:rPr>
                            <m:t>𝑃𝑟𝑒𝑐𝑖𝑠𝑖𝑜𝑛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𝑅𝑒𝑐𝑎𝑙𝑙</m:t>
                          </m:r>
                        </m:den>
                      </m:f>
                    </m:oMath>
                  </m:oMathPara>
                </a14:m>
                <a:endParaRPr lang="en-US" sz="2000" b="0" dirty="0">
                  <a:solidFill>
                    <a:schemeClr val="tx1"/>
                  </a:solidFill>
                </a:endParaRPr>
              </a:p>
              <a:p>
                <a:endParaRPr lang="en-US" sz="2000" b="0" dirty="0">
                  <a:solidFill>
                    <a:schemeClr val="tx1"/>
                  </a:solidFill>
                </a:endParaRPr>
              </a:p>
              <a:p>
                <a:r>
                  <a:rPr lang="en-US" sz="2000" b="1" i="0" u="none" strike="noStrike" dirty="0">
                    <a:solidFill>
                      <a:srgbClr val="000000"/>
                    </a:solidFill>
                    <a:effectLst/>
                  </a:rPr>
                  <a:t>5. Cross-Entropy Loss</a:t>
                </a:r>
                <a:r>
                  <a:rPr lang="en-US" sz="2000" b="0" i="0" u="none" strike="noStrike" dirty="0">
                    <a:solidFill>
                      <a:srgbClr val="000000"/>
                    </a:solidFill>
                    <a:effectLst/>
                    <a:latin typeface="-webkit-standard"/>
                  </a:rPr>
                  <a:t>: The loss function commonly used for classification tasks, quantifying the difference between predicted and actual labels:</a:t>
                </a:r>
              </a:p>
              <a:p>
                <a:endParaRPr lang="en-US" sz="2000" b="0" i="0" u="none" strike="noStrike" dirty="0">
                  <a:solidFill>
                    <a:srgbClr val="000000"/>
                  </a:solidFill>
                  <a:effectLst/>
                  <a:latin typeface="-webkit-standard"/>
                </a:endParaRPr>
              </a:p>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m:t>
                      </m:r>
                      <m:nary>
                        <m:naryPr>
                          <m:chr m:val="∑"/>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sub>
                        <m:sup>
                          <m:r>
                            <a:rPr lang="en-US" sz="2000" b="0" i="1" smtClean="0">
                              <a:solidFill>
                                <a:schemeClr val="tx1"/>
                              </a:solidFill>
                              <a:latin typeface="Cambria Math" panose="02040503050406030204" pitchFamily="18" charset="0"/>
                            </a:rPr>
                            <m:t>𝑁</m:t>
                          </m:r>
                        </m:sup>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𝑖</m:t>
                              </m:r>
                            </m:sub>
                          </m:sSub>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panose="02040503050406030204" pitchFamily="18" charset="0"/>
                                    </a:rPr>
                                  </m:ctrlPr>
                                </m:dPr>
                                <m:e>
                                  <m:acc>
                                    <m:accPr>
                                      <m:chr m:val="̂"/>
                                      <m:ctrlPr>
                                        <a:rPr lang="en-US" sz="2000" b="0" i="1" smtClean="0">
                                          <a:solidFill>
                                            <a:schemeClr val="tx1"/>
                                          </a:solidFill>
                                          <a:latin typeface="Cambria Math" panose="02040503050406030204" pitchFamily="18" charset="0"/>
                                        </a:rPr>
                                      </m:ctrlPr>
                                    </m:acc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𝑖</m:t>
                                          </m:r>
                                        </m:sub>
                                      </m:sSub>
                                    </m:e>
                                  </m:acc>
                                </m:e>
                              </m:d>
                            </m:e>
                          </m:func>
                        </m:e>
                      </m:nary>
                    </m:oMath>
                  </m:oMathPara>
                </a14:m>
                <a:endParaRPr lang="en-US" sz="2000" b="0" i="1" dirty="0">
                  <a:solidFill>
                    <a:schemeClr val="tx1"/>
                  </a:solidFill>
                  <a:latin typeface="Cambria Math" panose="02040503050406030204" pitchFamily="18" charset="0"/>
                </a:endParaRPr>
              </a:p>
              <a:p>
                <a:endParaRPr lang="en-US" sz="2000" b="0" i="1" dirty="0">
                  <a:solidFill>
                    <a:schemeClr val="tx1"/>
                  </a:solidFill>
                  <a:latin typeface="Cambria Math" panose="02040503050406030204" pitchFamily="18" charset="0"/>
                </a:endParaRPr>
              </a:p>
              <a:p>
                <a:r>
                  <a:rPr lang="en-US" sz="2000" dirty="0"/>
                  <a:t>where </a:t>
                </a:r>
                <a:r>
                  <a:rPr lang="en-US" sz="2000" dirty="0" err="1"/>
                  <a:t>y</a:t>
                </a:r>
                <a:r>
                  <a:rPr lang="en-US" sz="2000" baseline="-25000" dirty="0" err="1"/>
                  <a:t>i</a:t>
                </a:r>
                <a:r>
                  <a:rPr lang="en-US" sz="2000" dirty="0"/>
                  <a:t> is the true label,</a:t>
                </a:r>
                <a14:m>
                  <m:oMath xmlns:m="http://schemas.openxmlformats.org/officeDocument/2006/math">
                    <m:sSub>
                      <m:sSubPr>
                        <m:ctrlPr>
                          <a:rPr lang="en-US" sz="2000" b="0" i="1" smtClean="0">
                            <a:solidFill>
                              <a:srgbClr val="000000"/>
                            </a:solidFill>
                            <a:latin typeface="Cambria Math" panose="02040503050406030204" pitchFamily="18" charset="0"/>
                          </a:rPr>
                        </m:ctrlPr>
                      </m:sSubPr>
                      <m:e>
                        <m:acc>
                          <m:accPr>
                            <m:chr m:val="̂"/>
                            <m:ctrlPr>
                              <a:rPr lang="en-US" sz="2000" b="0" i="1" smtClean="0">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e>
                      <m:sub>
                        <m:r>
                          <a:rPr lang="en-US" sz="2000" b="0" i="1" smtClean="0">
                            <a:solidFill>
                              <a:srgbClr val="000000"/>
                            </a:solidFill>
                            <a:latin typeface="Cambria Math" panose="02040503050406030204" pitchFamily="18" charset="0"/>
                          </a:rPr>
                          <m:t>𝑖</m:t>
                        </m:r>
                      </m:sub>
                    </m:sSub>
                  </m:oMath>
                </a14:m>
                <a:r>
                  <a:rPr lang="en-US" sz="2000" dirty="0"/>
                  <a:t>​ is the predicted probability, and N is the number of samples.</a:t>
                </a:r>
                <a:endParaRPr lang="en-US" sz="2000" b="0" i="1" dirty="0">
                  <a:solidFill>
                    <a:schemeClr val="tx1"/>
                  </a:solidFill>
                  <a:latin typeface="Cambria Math" panose="02040503050406030204" pitchFamily="18" charset="0"/>
                </a:endParaRPr>
              </a:p>
            </p:txBody>
          </p:sp>
        </mc:Choice>
        <mc:Fallback>
          <p:sp>
            <p:nvSpPr>
              <p:cNvPr id="10" name="TextBox 9">
                <a:extLst>
                  <a:ext uri="{FF2B5EF4-FFF2-40B4-BE49-F238E27FC236}">
                    <a16:creationId xmlns:a16="http://schemas.microsoft.com/office/drawing/2014/main" id="{247C449D-4F6A-7829-7390-1AE3818C670D}"/>
                  </a:ext>
                </a:extLst>
              </p:cNvPr>
              <p:cNvSpPr txBox="1">
                <a:spLocks noRot="1" noChangeAspect="1" noMove="1" noResize="1" noEditPoints="1" noAdjustHandles="1" noChangeArrowheads="1" noChangeShapeType="1" noTextEdit="1"/>
              </p:cNvSpPr>
              <p:nvPr/>
            </p:nvSpPr>
            <p:spPr>
              <a:xfrm>
                <a:off x="838200" y="2027858"/>
                <a:ext cx="10515600" cy="4009559"/>
              </a:xfrm>
              <a:prstGeom prst="rect">
                <a:avLst/>
              </a:prstGeom>
              <a:blipFill>
                <a:blip r:embed="rId2"/>
                <a:stretch>
                  <a:fillRect l="-724" t="-946" b="-20820"/>
                </a:stretch>
              </a:blipFill>
            </p:spPr>
            <p:txBody>
              <a:bodyPr/>
              <a:lstStyle/>
              <a:p>
                <a:r>
                  <a:rPr lang="en-US">
                    <a:noFill/>
                  </a:rPr>
                  <a:t> </a:t>
                </a:r>
              </a:p>
            </p:txBody>
          </p:sp>
        </mc:Fallback>
      </mc:AlternateContent>
    </p:spTree>
    <p:extLst>
      <p:ext uri="{BB962C8B-B14F-4D97-AF65-F5344CB8AC3E}">
        <p14:creationId xmlns:p14="http://schemas.microsoft.com/office/powerpoint/2010/main" val="140965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58B1-E179-6D34-F9DF-EC1ADEC402B5}"/>
              </a:ext>
            </a:extLst>
          </p:cNvPr>
          <p:cNvSpPr>
            <a:spLocks noGrp="1"/>
          </p:cNvSpPr>
          <p:nvPr>
            <p:ph type="title"/>
          </p:nvPr>
        </p:nvSpPr>
        <p:spPr>
          <a:xfrm>
            <a:off x="838200" y="365125"/>
            <a:ext cx="10515600" cy="1325563"/>
          </a:xfrm>
        </p:spPr>
        <p:txBody>
          <a:bodyPr/>
          <a:lstStyle/>
          <a:p>
            <a:r>
              <a:rPr lang="en-US" dirty="0"/>
              <a:t>Introduction to Convolutional Neural Networks (CNN)</a:t>
            </a:r>
          </a:p>
        </p:txBody>
      </p:sp>
      <p:sp>
        <p:nvSpPr>
          <p:cNvPr id="10" name="TextBox 9">
            <a:extLst>
              <a:ext uri="{FF2B5EF4-FFF2-40B4-BE49-F238E27FC236}">
                <a16:creationId xmlns:a16="http://schemas.microsoft.com/office/drawing/2014/main" id="{B481D114-1F3E-4945-CD45-33D2F630EA87}"/>
              </a:ext>
            </a:extLst>
          </p:cNvPr>
          <p:cNvSpPr txBox="1"/>
          <p:nvPr/>
        </p:nvSpPr>
        <p:spPr>
          <a:xfrm>
            <a:off x="838200" y="2699874"/>
            <a:ext cx="558574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CNN is </a:t>
            </a:r>
            <a:r>
              <a:rPr lang="en-US" sz="2000" b="0" i="0" u="none" strike="noStrike" dirty="0">
                <a:solidFill>
                  <a:srgbClr val="000000"/>
                </a:solidFill>
                <a:effectLst/>
                <a:latin typeface="Calibri" panose="020F0502020204030204" pitchFamily="34" charset="0"/>
                <a:cs typeface="Calibri" panose="020F0502020204030204" pitchFamily="34" charset="0"/>
              </a:rPr>
              <a:t>is a deep learning algorithm specifically tailored for tasks involving object recognition, such as image classification, detection, and segmentation. </a:t>
            </a:r>
          </a:p>
          <a:p>
            <a:pPr marL="342900" indent="-342900">
              <a:buFont typeface="Arial" panose="020B0604020202020204" pitchFamily="34" charset="0"/>
              <a:buChar char="•"/>
            </a:pPr>
            <a:r>
              <a:rPr lang="en-US" sz="2000" b="0" i="0" u="none" strike="noStrike" dirty="0">
                <a:solidFill>
                  <a:srgbClr val="000000"/>
                </a:solidFill>
                <a:effectLst/>
                <a:latin typeface="Calibri" panose="020F0502020204030204" pitchFamily="34" charset="0"/>
                <a:cs typeface="Calibri" panose="020F0502020204030204" pitchFamily="34" charset="0"/>
              </a:rPr>
              <a:t>CNNs are used in numerous real-world applications, including self-driving cars, surveillance systems, and more.</a:t>
            </a:r>
            <a:endParaRPr lang="en-US" sz="2000" dirty="0">
              <a:latin typeface="Calibri" panose="020F0502020204030204" pitchFamily="34" charset="0"/>
              <a:cs typeface="Calibri" panose="020F0502020204030204" pitchFamily="34" charset="0"/>
            </a:endParaRPr>
          </a:p>
        </p:txBody>
      </p:sp>
      <p:pic>
        <p:nvPicPr>
          <p:cNvPr id="1026" name="Picture 2" descr="Illustration of the corrispondence between the areas associated with the primary visual cortex and the layers in a convolutional neural network">
            <a:extLst>
              <a:ext uri="{FF2B5EF4-FFF2-40B4-BE49-F238E27FC236}">
                <a16:creationId xmlns:a16="http://schemas.microsoft.com/office/drawing/2014/main" id="{341DBCC0-A40C-FB56-B0AE-0E76C0B5A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221" y="970031"/>
            <a:ext cx="4895265" cy="50100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B95675-8A20-8862-993F-6E1B945FED96}"/>
              </a:ext>
            </a:extLst>
          </p:cNvPr>
          <p:cNvSpPr txBox="1"/>
          <p:nvPr/>
        </p:nvSpPr>
        <p:spPr>
          <a:xfrm>
            <a:off x="5487780" y="5955830"/>
            <a:ext cx="6704220" cy="584775"/>
          </a:xfrm>
          <a:prstGeom prst="rect">
            <a:avLst/>
          </a:prstGeom>
          <a:noFill/>
        </p:spPr>
        <p:txBody>
          <a:bodyPr wrap="square">
            <a:spAutoFit/>
          </a:bodyPr>
          <a:lstStyle/>
          <a:p>
            <a:r>
              <a:rPr lang="en-US" sz="1600" dirty="0">
                <a:solidFill>
                  <a:schemeClr val="bg1">
                    <a:lumMod val="50000"/>
                  </a:schemeClr>
                </a:solidFill>
              </a:rPr>
              <a:t>Illustration of the correspondence between the areas associated with the primary visual cortex and the layers in a convolutional neural network (</a:t>
            </a:r>
            <a:r>
              <a:rPr lang="en-US" sz="1600" dirty="0">
                <a:solidFill>
                  <a:schemeClr val="bg1">
                    <a:lumMod val="50000"/>
                  </a:schemeClr>
                </a:solidFill>
                <a:hlinkClick r:id="rId3">
                  <a:extLst>
                    <a:ext uri="{A12FA001-AC4F-418D-AE19-62706E023703}">
                      <ahyp:hlinkClr xmlns:ahyp="http://schemas.microsoft.com/office/drawing/2018/hyperlinkcolor" val="tx"/>
                    </a:ext>
                  </a:extLst>
                </a:hlinkClick>
              </a:rPr>
              <a:t>source</a:t>
            </a:r>
            <a:r>
              <a:rPr lang="en-US" sz="1600" dirty="0">
                <a:solidFill>
                  <a:schemeClr val="bg1">
                    <a:lumMod val="50000"/>
                  </a:schemeClr>
                </a:solidFill>
              </a:rPr>
              <a:t>)</a:t>
            </a:r>
          </a:p>
        </p:txBody>
      </p:sp>
    </p:spTree>
    <p:extLst>
      <p:ext uri="{BB962C8B-B14F-4D97-AF65-F5344CB8AC3E}">
        <p14:creationId xmlns:p14="http://schemas.microsoft.com/office/powerpoint/2010/main" val="1021924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C8125-CAFF-854C-BD35-CF3B74446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B4C05-C6A1-A6A2-B95C-68A0B916E860}"/>
              </a:ext>
            </a:extLst>
          </p:cNvPr>
          <p:cNvSpPr>
            <a:spLocks noGrp="1"/>
          </p:cNvSpPr>
          <p:nvPr>
            <p:ph type="title"/>
          </p:nvPr>
        </p:nvSpPr>
        <p:spPr>
          <a:xfrm>
            <a:off x="838200" y="365125"/>
            <a:ext cx="10515600" cy="1325563"/>
          </a:xfrm>
        </p:spPr>
        <p:txBody>
          <a:bodyPr/>
          <a:lstStyle/>
          <a:p>
            <a:r>
              <a:rPr lang="en-US" dirty="0"/>
              <a:t>Intro to 3D CNN</a:t>
            </a:r>
          </a:p>
        </p:txBody>
      </p:sp>
      <p:sp>
        <p:nvSpPr>
          <p:cNvPr id="10" name="TextBox 9">
            <a:extLst>
              <a:ext uri="{FF2B5EF4-FFF2-40B4-BE49-F238E27FC236}">
                <a16:creationId xmlns:a16="http://schemas.microsoft.com/office/drawing/2014/main" id="{86D78C3A-873C-2A94-0FFE-3476B776532B}"/>
              </a:ext>
            </a:extLst>
          </p:cNvPr>
          <p:cNvSpPr txBox="1"/>
          <p:nvPr/>
        </p:nvSpPr>
        <p:spPr>
          <a:xfrm>
            <a:off x="838200" y="1542108"/>
            <a:ext cx="5820686" cy="39395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t>Focus on volumetric or temporal information</a:t>
            </a:r>
          </a:p>
          <a:p>
            <a:pPr lvl="1"/>
            <a:r>
              <a:rPr lang="en-US" sz="2000" b="0" i="0" u="none" strike="noStrike" dirty="0">
                <a:solidFill>
                  <a:srgbClr val="000000"/>
                </a:solidFill>
                <a:effectLst/>
                <a:latin typeface="-webkit-standard"/>
              </a:rPr>
              <a:t>3D Convolutional Neural Networks (3D CNNs) extend the functionality of 2D CNNs by operating on three-dimensional input data.</a:t>
            </a:r>
          </a:p>
          <a:p>
            <a:pPr lvl="1"/>
            <a:endParaRPr lang="en-US" sz="2000" b="0" i="0" u="none" strike="noStrike" dirty="0">
              <a:solidFill>
                <a:srgbClr val="000000"/>
              </a:solidFill>
              <a:effectLst/>
              <a:latin typeface="-webkit-standard"/>
            </a:endParaRPr>
          </a:p>
          <a:p>
            <a:pPr lvl="1"/>
            <a:r>
              <a:rPr lang="en-US" sz="2000" b="0" i="0" u="none" strike="noStrike" dirty="0">
                <a:solidFill>
                  <a:srgbClr val="000000"/>
                </a:solidFill>
                <a:effectLst/>
                <a:latin typeface="-webkit-standard"/>
              </a:rPr>
              <a:t>While 2D CNNs process spatial information in two dimensions (height and width), 3D CNNs add a third dimension, allowing them to capture volumetric or temporal information. </a:t>
            </a:r>
          </a:p>
          <a:p>
            <a:pPr lvl="1"/>
            <a:endParaRPr lang="en-US" sz="2000" b="1" dirty="0"/>
          </a:p>
          <a:p>
            <a:pPr marL="342900" indent="-342900">
              <a:buFont typeface="Arial" panose="020B0604020202020204" pitchFamily="34" charset="0"/>
              <a:buChar char="•"/>
            </a:pPr>
            <a:r>
              <a:rPr lang="en-US" sz="2000" b="1" dirty="0"/>
              <a:t>Overview of standard applications (e.g., </a:t>
            </a:r>
            <a:r>
              <a:rPr lang="en-US" sz="2000" b="1" i="0" u="none" strike="noStrike" dirty="0">
                <a:solidFill>
                  <a:srgbClr val="000000"/>
                </a:solidFill>
                <a:effectLst/>
                <a:latin typeface="-webkit-standard"/>
              </a:rPr>
              <a:t>video sequences or 3D medical imaging</a:t>
            </a:r>
            <a:r>
              <a:rPr lang="en-US" sz="2000" b="1" dirty="0"/>
              <a:t>)</a:t>
            </a:r>
          </a:p>
        </p:txBody>
      </p:sp>
      <p:pic>
        <p:nvPicPr>
          <p:cNvPr id="13314" name="Picture 2">
            <a:extLst>
              <a:ext uri="{FF2B5EF4-FFF2-40B4-BE49-F238E27FC236}">
                <a16:creationId xmlns:a16="http://schemas.microsoft.com/office/drawing/2014/main" id="{DF7AD00D-D48C-683A-032F-062EDF17D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886" y="1690688"/>
            <a:ext cx="5339322" cy="31414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217B35-E8B3-6B48-6482-DFDC286B7427}"/>
              </a:ext>
            </a:extLst>
          </p:cNvPr>
          <p:cNvSpPr txBox="1"/>
          <p:nvPr/>
        </p:nvSpPr>
        <p:spPr>
          <a:xfrm>
            <a:off x="6824832" y="4621618"/>
            <a:ext cx="5007429" cy="646331"/>
          </a:xfrm>
          <a:prstGeom prst="rect">
            <a:avLst/>
          </a:prstGeom>
          <a:noFill/>
        </p:spPr>
        <p:txBody>
          <a:bodyPr wrap="square">
            <a:spAutoFit/>
          </a:bodyPr>
          <a:lstStyle/>
          <a:p>
            <a:pPr algn="ctr"/>
            <a:r>
              <a:rPr lang="en-US" dirty="0">
                <a:solidFill>
                  <a:schemeClr val="bg1">
                    <a:lumMod val="50000"/>
                  </a:schemeClr>
                </a:solidFill>
              </a:rPr>
              <a:t>A 3D CNN architecture. (source: Handwritten Digit Recognition Using CNN with </a:t>
            </a:r>
            <a:r>
              <a:rPr lang="en-US" dirty="0" err="1">
                <a:solidFill>
                  <a:schemeClr val="bg1">
                    <a:lumMod val="50000"/>
                  </a:schemeClr>
                </a:solidFill>
              </a:rPr>
              <a:t>Keras</a:t>
            </a:r>
            <a:r>
              <a:rPr lang="en-US" dirty="0">
                <a:solidFill>
                  <a:schemeClr val="bg1">
                    <a:lumMod val="50000"/>
                  </a:schemeClr>
                </a:solidFill>
              </a:rPr>
              <a:t>)</a:t>
            </a:r>
          </a:p>
        </p:txBody>
      </p:sp>
    </p:spTree>
    <p:extLst>
      <p:ext uri="{BB962C8B-B14F-4D97-AF65-F5344CB8AC3E}">
        <p14:creationId xmlns:p14="http://schemas.microsoft.com/office/powerpoint/2010/main" val="3422417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35700-B705-07AD-EE3B-C32526E8D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B8949-B9CE-A24F-EF1B-C3747C3AB8DF}"/>
              </a:ext>
            </a:extLst>
          </p:cNvPr>
          <p:cNvSpPr>
            <a:spLocks noGrp="1"/>
          </p:cNvSpPr>
          <p:nvPr>
            <p:ph type="title"/>
          </p:nvPr>
        </p:nvSpPr>
        <p:spPr>
          <a:xfrm>
            <a:off x="838200" y="365125"/>
            <a:ext cx="10515600" cy="1325563"/>
          </a:xfrm>
        </p:spPr>
        <p:txBody>
          <a:bodyPr>
            <a:normAutofit/>
          </a:bodyPr>
          <a:lstStyle/>
          <a:p>
            <a:r>
              <a:rPr lang="en-US" dirty="0"/>
              <a:t>Difference Between 2D and 3D CNNs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B52DC6A-7682-9186-2B9A-A67CD6DBC95B}"/>
                  </a:ext>
                </a:extLst>
              </p:cNvPr>
              <p:cNvSpPr txBox="1"/>
              <p:nvPr/>
            </p:nvSpPr>
            <p:spPr>
              <a:xfrm>
                <a:off x="838200" y="1690688"/>
                <a:ext cx="10515600" cy="4663841"/>
              </a:xfrm>
              <a:prstGeom prst="rect">
                <a:avLst/>
              </a:prstGeom>
              <a:noFill/>
            </p:spPr>
            <p:txBody>
              <a:bodyPr wrap="square" rtlCol="0">
                <a:spAutoFit/>
              </a:bodyPr>
              <a:lstStyle/>
              <a:p>
                <a:pPr marL="342900" indent="-342900">
                  <a:buFont typeface="Arial" panose="020B0604020202020204" pitchFamily="34" charset="0"/>
                  <a:buChar char="•"/>
                </a:pPr>
                <a:r>
                  <a:rPr lang="en-US" sz="2000" b="1" dirty="0"/>
                  <a:t>2D CNNs</a:t>
                </a:r>
                <a:r>
                  <a:rPr lang="en-US" sz="2000" dirty="0"/>
                  <a:t>: Apply convolution on 2D data (e.g., images) using 2D filters of size </a:t>
                </a:r>
                <a:r>
                  <a:rPr lang="en-US" sz="2000" dirty="0" err="1"/>
                  <a:t>n×n</a:t>
                </a:r>
                <a:r>
                  <a:rPr lang="en-US" sz="2000" dirty="0"/>
                  <a:t>. The input is a matrix of shape </a:t>
                </a:r>
                <a:r>
                  <a:rPr lang="en-US" sz="2000" dirty="0" err="1"/>
                  <a:t>m×m×r</a:t>
                </a:r>
                <a:r>
                  <a:rPr lang="en-US" sz="2000" dirty="0"/>
                  <a:t>, where m is the spatial dimension and r is the number of channels. The output is a set of 2D feature maps. The convolution operation in 2D CNN is defined as:</a:t>
                </a:r>
                <a:endParaRPr lang="en-US" sz="2000" b="0" i="1" dirty="0">
                  <a:solidFill>
                    <a:schemeClr val="tx1"/>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𝑓</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d>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𝑚</m:t>
                          </m:r>
                        </m:sub>
                        <m:sup/>
                        <m:e>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𝑛</m:t>
                              </m:r>
                            </m:sub>
                            <m:sup/>
                            <m:e>
                              <m:r>
                                <a:rPr lang="en-US" sz="2000" b="0" i="1" smtClean="0">
                                  <a:solidFill>
                                    <a:schemeClr val="tx1"/>
                                  </a:solidFill>
                                  <a:latin typeface="Cambria Math" panose="02040503050406030204" pitchFamily="18" charset="0"/>
                                </a:rPr>
                                <m:t>𝑥</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e>
                              </m:d>
                              <m:r>
                                <a:rPr lang="en-US" sz="2000" b="0" i="1" smtClean="0">
                                  <a:solidFill>
                                    <a:schemeClr val="tx1"/>
                                  </a:solidFill>
                                  <a:latin typeface="Cambria Math" panose="02040503050406030204" pitchFamily="18" charset="0"/>
                                </a:rPr>
                                <m:t>𝑓</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e>
                          </m:nary>
                        </m:e>
                      </m:nary>
                    </m:oMath>
                  </m:oMathPara>
                </a14:m>
                <a:endParaRPr lang="en-US" sz="2000" b="0" dirty="0">
                  <a:solidFill>
                    <a:schemeClr val="tx1"/>
                  </a:solidFill>
                </a:endParaRPr>
              </a:p>
              <a:p>
                <a:r>
                  <a:rPr lang="en-US" sz="2000" dirty="0"/>
                  <a:t>	where f is the filter, x is the input, and ∗ represents the convolution.</a:t>
                </a:r>
              </a:p>
              <a:p>
                <a:endParaRPr lang="en-US" sz="2000" b="0" dirty="0">
                  <a:solidFill>
                    <a:schemeClr val="tx1"/>
                  </a:solidFill>
                </a:endParaRPr>
              </a:p>
              <a:p>
                <a:pPr marL="342900" indent="-342900">
                  <a:buFont typeface="Arial" panose="020B0604020202020204" pitchFamily="34" charset="0"/>
                  <a:buChar char="•"/>
                </a:pPr>
                <a:r>
                  <a:rPr lang="en-US" sz="2000" b="1" i="0" u="none" strike="noStrike" dirty="0">
                    <a:solidFill>
                      <a:srgbClr val="000000"/>
                    </a:solidFill>
                    <a:effectLst/>
                  </a:rPr>
                  <a:t>3D CNNs: </a:t>
                </a:r>
                <a:r>
                  <a:rPr lang="en-US" sz="2000" i="0" u="none" strike="noStrike" dirty="0">
                    <a:solidFill>
                      <a:srgbClr val="000000"/>
                    </a:solidFill>
                    <a:effectLst/>
                  </a:rPr>
                  <a:t>Perform convolution across three dimensions (height, width, and depth/temporal axis) with 3D filters of size </a:t>
                </a:r>
                <a:r>
                  <a:rPr lang="en-US" sz="2000" i="0" u="none" strike="noStrike" dirty="0" err="1">
                    <a:solidFill>
                      <a:srgbClr val="000000"/>
                    </a:solidFill>
                    <a:effectLst/>
                  </a:rPr>
                  <a:t>n×n×n</a:t>
                </a:r>
                <a:r>
                  <a:rPr lang="en-US" sz="2000" i="0" u="none" strike="noStrike" dirty="0">
                    <a:solidFill>
                      <a:srgbClr val="000000"/>
                    </a:solidFill>
                    <a:effectLst/>
                  </a:rPr>
                  <a:t>. The input is a 3D tensor, </a:t>
                </a:r>
                <a:r>
                  <a:rPr lang="en-US" sz="2000" i="0" u="none" strike="noStrike" dirty="0" err="1">
                    <a:solidFill>
                      <a:srgbClr val="000000"/>
                    </a:solidFill>
                    <a:effectLst/>
                  </a:rPr>
                  <a:t>m×m×m×r</a:t>
                </a:r>
                <a:r>
                  <a:rPr lang="en-US" sz="2000" i="0" u="none" strike="noStrike" dirty="0">
                    <a:solidFill>
                      <a:srgbClr val="000000"/>
                    </a:solidFill>
                    <a:effectLst/>
                  </a:rPr>
                  <a:t>, capturing spatial and depth/temporal dimensions. The output consists of 3D feature maps, providing deeper feature representations. The convolution operation in 3D CNN is defined as:</a:t>
                </a:r>
                <a:endParaRPr lang="en-US" sz="2000" b="0" i="0" u="none" strike="noStrike" dirty="0">
                  <a:solidFill>
                    <a:srgbClr val="000000"/>
                  </a:solidFill>
                  <a:effectLst/>
                  <a:latin typeface="-webkit-standard"/>
                </a:endParaRPr>
              </a:p>
              <a:p>
                <a:pPr/>
                <a14:m>
                  <m:oMathPara xmlns:m="http://schemas.openxmlformats.org/officeDocument/2006/math">
                    <m:oMathParaPr>
                      <m:jc m:val="centerGroup"/>
                    </m:oMathParaPr>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𝑓</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d>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e>
                      </m:d>
                      <m:r>
                        <a:rPr lang="en-US" sz="2000" b="0" i="1" smtClean="0">
                          <a:solidFill>
                            <a:schemeClr val="tx1"/>
                          </a:solidFill>
                          <a:latin typeface="Cambria Math" panose="02040503050406030204" pitchFamily="18" charset="0"/>
                        </a:rPr>
                        <m:t>=</m:t>
                      </m:r>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𝑚</m:t>
                          </m:r>
                        </m:sub>
                        <m:sup/>
                        <m:e>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𝑛</m:t>
                              </m:r>
                            </m:sub>
                            <m:sup/>
                            <m:e>
                              <m:nary>
                                <m:naryPr>
                                  <m:chr m:val="∑"/>
                                  <m:supHide m:val="on"/>
                                  <m:ctrlPr>
                                    <a:rPr lang="en-US" sz="2000" b="0" i="1" smtClean="0">
                                      <a:solidFill>
                                        <a:schemeClr val="tx1"/>
                                      </a:solidFill>
                                      <a:latin typeface="Cambria Math" panose="02040503050406030204" pitchFamily="18" charset="0"/>
                                    </a:rPr>
                                  </m:ctrlPr>
                                </m:naryPr>
                                <m:sub>
                                  <m:r>
                                    <a:rPr lang="en-US" sz="2000" b="0" i="1" smtClean="0">
                                      <a:solidFill>
                                        <a:schemeClr val="tx1"/>
                                      </a:solidFill>
                                      <a:latin typeface="Cambria Math" panose="02040503050406030204" pitchFamily="18" charset="0"/>
                                    </a:rPr>
                                    <m:t>𝑜</m:t>
                                  </m:r>
                                </m:sub>
                                <m:sup/>
                                <m:e>
                                  <m:r>
                                    <a:rPr lang="en-US" sz="2000" b="0" i="1" smtClean="0">
                                      <a:solidFill>
                                        <a:schemeClr val="tx1"/>
                                      </a:solidFill>
                                      <a:latin typeface="Cambria Math" panose="02040503050406030204" pitchFamily="18" charset="0"/>
                                    </a:rPr>
                                    <m:t>𝑥</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𝑜</m:t>
                                      </m:r>
                                    </m:e>
                                  </m:d>
                                  <m:r>
                                    <a:rPr lang="en-US" sz="2000" b="0" i="1" smtClean="0">
                                      <a:solidFill>
                                        <a:schemeClr val="tx1"/>
                                      </a:solidFill>
                                      <a:latin typeface="Cambria Math" panose="02040503050406030204" pitchFamily="18" charset="0"/>
                                    </a:rPr>
                                    <m:t>𝑓</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𝑜</m:t>
                                  </m:r>
                                  <m:r>
                                    <a:rPr lang="en-US" sz="2000" b="0" i="1" smtClean="0">
                                      <a:solidFill>
                                        <a:schemeClr val="tx1"/>
                                      </a:solidFill>
                                      <a:latin typeface="Cambria Math" panose="02040503050406030204" pitchFamily="18" charset="0"/>
                                    </a:rPr>
                                    <m:t>)</m:t>
                                  </m:r>
                                </m:e>
                              </m:nary>
                            </m:e>
                          </m:nary>
                        </m:e>
                      </m:nary>
                    </m:oMath>
                  </m:oMathPara>
                </a14:m>
                <a:endParaRPr lang="en-US" sz="2000" b="0" i="1" dirty="0">
                  <a:solidFill>
                    <a:schemeClr val="tx1"/>
                  </a:solidFill>
                  <a:latin typeface="Cambria Math" panose="02040503050406030204" pitchFamily="18" charset="0"/>
                </a:endParaRPr>
              </a:p>
              <a:p>
                <a:r>
                  <a:rPr lang="en-US" sz="2000" dirty="0"/>
                  <a:t>	where f is the 3D filter, x is the 3D input, and ∗ represents the 3D convolution.</a:t>
                </a:r>
              </a:p>
            </p:txBody>
          </p:sp>
        </mc:Choice>
        <mc:Fallback>
          <p:sp>
            <p:nvSpPr>
              <p:cNvPr id="10" name="TextBox 9">
                <a:extLst>
                  <a:ext uri="{FF2B5EF4-FFF2-40B4-BE49-F238E27FC236}">
                    <a16:creationId xmlns:a16="http://schemas.microsoft.com/office/drawing/2014/main" id="{FB52DC6A-7682-9186-2B9A-A67CD6DBC95B}"/>
                  </a:ext>
                </a:extLst>
              </p:cNvPr>
              <p:cNvSpPr txBox="1">
                <a:spLocks noRot="1" noChangeAspect="1" noMove="1" noResize="1" noEditPoints="1" noAdjustHandles="1" noChangeArrowheads="1" noChangeShapeType="1" noTextEdit="1"/>
              </p:cNvSpPr>
              <p:nvPr/>
            </p:nvSpPr>
            <p:spPr>
              <a:xfrm>
                <a:off x="838200" y="1690688"/>
                <a:ext cx="10515600" cy="4663841"/>
              </a:xfrm>
              <a:prstGeom prst="rect">
                <a:avLst/>
              </a:prstGeom>
              <a:blipFill>
                <a:blip r:embed="rId2"/>
                <a:stretch>
                  <a:fillRect l="-603" t="-2981" r="-844" b="-24119"/>
                </a:stretch>
              </a:blipFill>
            </p:spPr>
            <p:txBody>
              <a:bodyPr/>
              <a:lstStyle/>
              <a:p>
                <a:r>
                  <a:rPr lang="en-US">
                    <a:noFill/>
                  </a:rPr>
                  <a:t> </a:t>
                </a:r>
              </a:p>
            </p:txBody>
          </p:sp>
        </mc:Fallback>
      </mc:AlternateContent>
    </p:spTree>
    <p:extLst>
      <p:ext uri="{BB962C8B-B14F-4D97-AF65-F5344CB8AC3E}">
        <p14:creationId xmlns:p14="http://schemas.microsoft.com/office/powerpoint/2010/main" val="4237579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3457-B8F3-DA47-8705-ADDC8A230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849C2-DB15-4902-2ED1-C397D1899508}"/>
              </a:ext>
            </a:extLst>
          </p:cNvPr>
          <p:cNvSpPr>
            <a:spLocks noGrp="1"/>
          </p:cNvSpPr>
          <p:nvPr>
            <p:ph type="title"/>
          </p:nvPr>
        </p:nvSpPr>
        <p:spPr>
          <a:xfrm>
            <a:off x="838200" y="365125"/>
            <a:ext cx="10515600" cy="1325563"/>
          </a:xfrm>
        </p:spPr>
        <p:txBody>
          <a:bodyPr>
            <a:normAutofit/>
          </a:bodyPr>
          <a:lstStyle/>
          <a:p>
            <a:r>
              <a:rPr lang="en-US" dirty="0"/>
              <a:t>Biomedical Applications for 3D CNNs</a:t>
            </a:r>
          </a:p>
        </p:txBody>
      </p:sp>
      <p:sp>
        <p:nvSpPr>
          <p:cNvPr id="3" name="TextBox 2">
            <a:extLst>
              <a:ext uri="{FF2B5EF4-FFF2-40B4-BE49-F238E27FC236}">
                <a16:creationId xmlns:a16="http://schemas.microsoft.com/office/drawing/2014/main" id="{BC4A8B9E-6CEB-A602-50E1-F4BC939CE466}"/>
              </a:ext>
            </a:extLst>
          </p:cNvPr>
          <p:cNvSpPr txBox="1"/>
          <p:nvPr/>
        </p:nvSpPr>
        <p:spPr>
          <a:xfrm>
            <a:off x="838200" y="1690688"/>
            <a:ext cx="10515600" cy="4401205"/>
          </a:xfrm>
          <a:prstGeom prst="rect">
            <a:avLst/>
          </a:prstGeom>
          <a:noFill/>
        </p:spPr>
        <p:txBody>
          <a:bodyPr wrap="square" rtlCol="0">
            <a:spAutoFit/>
          </a:bodyPr>
          <a:lstStyle/>
          <a:p>
            <a:pPr marL="285750" indent="-285750" algn="l">
              <a:buFont typeface="Arial" panose="020B0604020202020204" pitchFamily="34" charset="0"/>
              <a:buChar char="•"/>
            </a:pPr>
            <a:r>
              <a:rPr lang="en-US" sz="2000" b="1" i="0" u="none" strike="noStrike" dirty="0">
                <a:solidFill>
                  <a:srgbClr val="000000"/>
                </a:solidFill>
                <a:effectLst/>
              </a:rPr>
              <a:t>Medical Imaging</a:t>
            </a:r>
            <a:r>
              <a:rPr lang="en-US" sz="2000" b="0" i="0" u="none" strike="noStrike" dirty="0">
                <a:solidFill>
                  <a:srgbClr val="000000"/>
                </a:solidFill>
                <a:effectLst/>
              </a:rPr>
              <a:t>: 3D CNNs are highly effective for analyzing volumetric data from medical imaging modalities, such as MRI, CT scans, or PET scans, where the input data are three-dimensional. For example, in brain MRI, a 3D CNN can capture the spatial relationships between different brain regions and predict clinical outcomes.</a:t>
            </a:r>
          </a:p>
          <a:p>
            <a:pPr marL="285750" indent="-285750" algn="l">
              <a:buFont typeface="Arial" panose="020B0604020202020204" pitchFamily="34" charset="0"/>
              <a:buChar char="•"/>
            </a:pPr>
            <a:endParaRPr lang="en-US" sz="2000" b="0" i="0" u="none" strike="noStrike" dirty="0">
              <a:solidFill>
                <a:srgbClr val="000000"/>
              </a:solidFill>
              <a:effectLst/>
            </a:endParaRPr>
          </a:p>
          <a:p>
            <a:pPr marL="742950" lvl="1" indent="-285750" algn="l">
              <a:buFont typeface="Arial" panose="020B0604020202020204" pitchFamily="34" charset="0"/>
              <a:buChar char="•"/>
            </a:pPr>
            <a:r>
              <a:rPr lang="en-US" sz="2000" b="1" i="0" u="none" strike="noStrike" dirty="0">
                <a:solidFill>
                  <a:srgbClr val="000000"/>
                </a:solidFill>
                <a:effectLst/>
              </a:rPr>
              <a:t>Alzheimer’s Disease Prediction</a:t>
            </a:r>
            <a:r>
              <a:rPr lang="en-US" sz="2000" b="0" i="0" u="none" strike="noStrike" dirty="0">
                <a:solidFill>
                  <a:srgbClr val="000000"/>
                </a:solidFill>
                <a:effectLst/>
              </a:rPr>
              <a:t>: By using 3D CNNs, researchers can analyze 3D brain scans to detect subtle structural changes associated with Alzheimer’s disease (AD).</a:t>
            </a:r>
          </a:p>
          <a:p>
            <a:pPr marL="742950" lvl="1" indent="-285750" algn="l">
              <a:buFont typeface="Arial" panose="020B0604020202020204" pitchFamily="34" charset="0"/>
              <a:buChar char="•"/>
            </a:pPr>
            <a:endParaRPr lang="en-US" sz="2000" b="0" i="0" u="none" strike="noStrike" dirty="0">
              <a:solidFill>
                <a:srgbClr val="000000"/>
              </a:solidFill>
              <a:effectLst/>
            </a:endParaRPr>
          </a:p>
          <a:p>
            <a:pPr marL="742950" lvl="1" indent="-285750" algn="l">
              <a:buFont typeface="Arial" panose="020B0604020202020204" pitchFamily="34" charset="0"/>
              <a:buChar char="•"/>
            </a:pPr>
            <a:r>
              <a:rPr lang="en-US" sz="2000" b="1" i="0" u="none" strike="noStrike" dirty="0">
                <a:solidFill>
                  <a:srgbClr val="000000"/>
                </a:solidFill>
                <a:effectLst/>
              </a:rPr>
              <a:t>Tumor Detection</a:t>
            </a:r>
            <a:r>
              <a:rPr lang="en-US" sz="2000" b="0" i="0" u="none" strike="noStrike" dirty="0">
                <a:solidFill>
                  <a:srgbClr val="000000"/>
                </a:solidFill>
                <a:effectLst/>
              </a:rPr>
              <a:t>: In 3D CT or MRI scans, 3D CNNs can identify tumors by learning volumetric patterns within the body, aiding in early diagnosis and treatment planning.</a:t>
            </a:r>
          </a:p>
          <a:p>
            <a:pPr marL="742950" lvl="1" indent="-285750" algn="l">
              <a:buFont typeface="Arial" panose="020B0604020202020204" pitchFamily="34" charset="0"/>
              <a:buChar char="•"/>
            </a:pPr>
            <a:endParaRPr lang="en-US" sz="2000" b="0" i="0" u="none" strike="noStrike" dirty="0">
              <a:solidFill>
                <a:srgbClr val="000000"/>
              </a:solidFill>
              <a:effectLst/>
            </a:endParaRPr>
          </a:p>
          <a:p>
            <a:pPr marL="285750" indent="-285750">
              <a:buFont typeface="Arial" panose="020B0604020202020204" pitchFamily="34" charset="0"/>
              <a:buChar char="•"/>
            </a:pPr>
            <a:r>
              <a:rPr lang="en-US" sz="2000" b="1" i="0" u="none" strike="noStrike" dirty="0">
                <a:solidFill>
                  <a:srgbClr val="000000"/>
                </a:solidFill>
                <a:effectLst/>
              </a:rPr>
              <a:t>Functional Connectivity Analysis</a:t>
            </a:r>
            <a:r>
              <a:rPr lang="en-US" sz="2000" b="0" i="0" u="none" strike="noStrike" dirty="0">
                <a:solidFill>
                  <a:srgbClr val="000000"/>
                </a:solidFill>
                <a:effectLst/>
              </a:rPr>
              <a:t>: In neuroscience, 3D CNNs are employed to analyze 4D functional MRI data (3D + time), helping to map brain connectivity and investigate conditions such as autism or schizophrenia.</a:t>
            </a:r>
          </a:p>
        </p:txBody>
      </p:sp>
    </p:spTree>
    <p:extLst>
      <p:ext uri="{BB962C8B-B14F-4D97-AF65-F5344CB8AC3E}">
        <p14:creationId xmlns:p14="http://schemas.microsoft.com/office/powerpoint/2010/main" val="1938208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10D1-CE95-0C29-66B1-79C354155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80EA0-CFA5-F4B1-42FD-7EBCC3064BA1}"/>
              </a:ext>
            </a:extLst>
          </p:cNvPr>
          <p:cNvSpPr>
            <a:spLocks noGrp="1"/>
          </p:cNvSpPr>
          <p:nvPr>
            <p:ph type="title"/>
          </p:nvPr>
        </p:nvSpPr>
        <p:spPr>
          <a:xfrm>
            <a:off x="838200" y="365125"/>
            <a:ext cx="10515600" cy="1325563"/>
          </a:xfrm>
        </p:spPr>
        <p:txBody>
          <a:bodyPr/>
          <a:lstStyle/>
          <a:p>
            <a:r>
              <a:rPr lang="en-US" dirty="0"/>
              <a:t>Content</a:t>
            </a:r>
          </a:p>
        </p:txBody>
      </p:sp>
      <p:sp>
        <p:nvSpPr>
          <p:cNvPr id="4" name="TextBox 3">
            <a:extLst>
              <a:ext uri="{FF2B5EF4-FFF2-40B4-BE49-F238E27FC236}">
                <a16:creationId xmlns:a16="http://schemas.microsoft.com/office/drawing/2014/main" id="{9F39F541-E59D-1F10-17E4-D5E7D0FD5E39}"/>
              </a:ext>
            </a:extLst>
          </p:cNvPr>
          <p:cNvSpPr txBox="1"/>
          <p:nvPr/>
        </p:nvSpPr>
        <p:spPr>
          <a:xfrm>
            <a:off x="838200" y="1889760"/>
            <a:ext cx="8379217"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1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Introduction to Convolutional Neural Networks (CNN)</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4BE3BF-3266-6FBB-2EE3-5E140EDB05D9}"/>
              </a:ext>
            </a:extLst>
          </p:cNvPr>
          <p:cNvSpPr txBox="1"/>
          <p:nvPr/>
        </p:nvSpPr>
        <p:spPr>
          <a:xfrm>
            <a:off x="838199" y="2737104"/>
            <a:ext cx="27783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2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2D to 3D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5A257F-A5E2-5903-386F-F17BA32530A5}"/>
              </a:ext>
            </a:extLst>
          </p:cNvPr>
          <p:cNvSpPr txBox="1"/>
          <p:nvPr/>
        </p:nvSpPr>
        <p:spPr>
          <a:xfrm>
            <a:off x="838198" y="3584448"/>
            <a:ext cx="524476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3 </a:t>
            </a:r>
            <a:r>
              <a:rPr lang="en-US" altLang="zh-CN" sz="2800" dirty="0">
                <a:latin typeface="Times New Roman" panose="02020603050405020304" pitchFamily="18" charset="0"/>
                <a:cs typeface="Times New Roman" panose="02020603050405020304" pitchFamily="18" charset="0"/>
              </a:rPr>
              <a:t>Biomedical Application of CNNs</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43629C5-3EB0-612E-709E-2D562CEA8ECD}"/>
              </a:ext>
            </a:extLst>
          </p:cNvPr>
          <p:cNvSpPr txBox="1"/>
          <p:nvPr/>
        </p:nvSpPr>
        <p:spPr>
          <a:xfrm>
            <a:off x="838198" y="4431792"/>
            <a:ext cx="8858515"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4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 Limitations and Challenges in CNNs for Biomedical Data</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031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A6896-6184-8D5F-27A8-282EE8FA4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F2EAD-27C3-C846-AAEF-845FD79672A7}"/>
              </a:ext>
            </a:extLst>
          </p:cNvPr>
          <p:cNvSpPr>
            <a:spLocks noGrp="1"/>
          </p:cNvSpPr>
          <p:nvPr>
            <p:ph type="title"/>
          </p:nvPr>
        </p:nvSpPr>
        <p:spPr>
          <a:xfrm>
            <a:off x="838200" y="365125"/>
            <a:ext cx="10515600" cy="1325563"/>
          </a:xfrm>
        </p:spPr>
        <p:txBody>
          <a:bodyPr>
            <a:normAutofit/>
          </a:bodyPr>
          <a:lstStyle/>
          <a:p>
            <a:r>
              <a:rPr lang="en-US" dirty="0"/>
              <a:t>Clinical Outcome Data Application: </a:t>
            </a:r>
            <a:br>
              <a:rPr lang="en-US" dirty="0"/>
            </a:br>
            <a:r>
              <a:rPr lang="en-US" dirty="0"/>
              <a:t>ADNI and UK Biobank (UKB)</a:t>
            </a:r>
          </a:p>
        </p:txBody>
      </p:sp>
      <p:sp>
        <p:nvSpPr>
          <p:cNvPr id="10" name="TextBox 9">
            <a:extLst>
              <a:ext uri="{FF2B5EF4-FFF2-40B4-BE49-F238E27FC236}">
                <a16:creationId xmlns:a16="http://schemas.microsoft.com/office/drawing/2014/main" id="{C8C1B0A5-0098-F452-566F-613596EF9D80}"/>
              </a:ext>
            </a:extLst>
          </p:cNvPr>
          <p:cNvSpPr txBox="1"/>
          <p:nvPr/>
        </p:nvSpPr>
        <p:spPr>
          <a:xfrm>
            <a:off x="838200" y="1964329"/>
            <a:ext cx="10997964" cy="4401205"/>
          </a:xfrm>
          <a:prstGeom prst="rect">
            <a:avLst/>
          </a:prstGeom>
          <a:noFill/>
        </p:spPr>
        <p:txBody>
          <a:bodyPr wrap="square" rtlCol="0">
            <a:spAutoFit/>
          </a:bodyPr>
          <a:lstStyle/>
          <a:p>
            <a:pPr algn="l"/>
            <a:r>
              <a:rPr lang="en-US" sz="2000" b="1" i="0" u="none" strike="noStrike" dirty="0">
                <a:solidFill>
                  <a:srgbClr val="000000"/>
                </a:solidFill>
                <a:effectLst/>
              </a:rPr>
              <a:t>Overview of the ADNI and UKB Datasets</a:t>
            </a:r>
          </a:p>
          <a:p>
            <a:pPr marL="342900" indent="-342900" algn="l">
              <a:buFont typeface="Arial" panose="020B0604020202020204" pitchFamily="34" charset="0"/>
              <a:buChar char="•"/>
            </a:pPr>
            <a:r>
              <a:rPr lang="en-US" sz="2000" b="1" i="0" u="none" strike="noStrike" dirty="0">
                <a:solidFill>
                  <a:srgbClr val="000000"/>
                </a:solidFill>
                <a:effectLst/>
              </a:rPr>
              <a:t>ADNI (Alzheimer's Disease Neuroimaging Initiative)</a:t>
            </a:r>
            <a:r>
              <a:rPr lang="en-US" sz="2000" b="0" i="0" u="none" strike="noStrike" dirty="0">
                <a:solidFill>
                  <a:srgbClr val="000000"/>
                </a:solidFill>
                <a:effectLst/>
              </a:rPr>
              <a:t>:</a:t>
            </a:r>
          </a:p>
          <a:p>
            <a:pPr marL="800100" lvl="1" indent="-342900" algn="l">
              <a:buFont typeface="Arial" panose="020B0604020202020204" pitchFamily="34" charset="0"/>
              <a:buChar char="•"/>
            </a:pPr>
            <a:r>
              <a:rPr lang="en-US" sz="2000" b="0" i="0" u="none" strike="noStrike" dirty="0">
                <a:solidFill>
                  <a:srgbClr val="000000"/>
                </a:solidFill>
                <a:effectLst/>
              </a:rPr>
              <a:t>A longitudinal dataset focused on Alzheimer’s disease (AD) and mild cognitive impairment (MCI).</a:t>
            </a:r>
          </a:p>
          <a:p>
            <a:pPr marL="800100" lvl="1" indent="-342900" algn="l">
              <a:buFont typeface="Arial" panose="020B0604020202020204" pitchFamily="34" charset="0"/>
              <a:buChar char="•"/>
            </a:pPr>
            <a:r>
              <a:rPr lang="en-US" sz="2000" b="0" i="0" u="none" strike="noStrike" dirty="0">
                <a:solidFill>
                  <a:srgbClr val="000000"/>
                </a:solidFill>
                <a:effectLst/>
              </a:rPr>
              <a:t>Contains multimodal imaging data such as MRI, PET, and genetic information, as well as clinical assessments (e.g., Mini-Mental State Examination, MMSE).</a:t>
            </a:r>
          </a:p>
          <a:p>
            <a:pPr marL="800100" lvl="1" indent="-342900" algn="l">
              <a:buFont typeface="Arial" panose="020B0604020202020204" pitchFamily="34" charset="0"/>
              <a:buChar char="•"/>
            </a:pPr>
            <a:r>
              <a:rPr lang="en-US" sz="2000" b="0" i="0" u="none" strike="noStrike" dirty="0">
                <a:solidFill>
                  <a:srgbClr val="000000"/>
                </a:solidFill>
                <a:effectLst/>
              </a:rPr>
              <a:t>Aims to investigate biomarkers for AD progression.</a:t>
            </a:r>
          </a:p>
          <a:p>
            <a:pPr marL="800100" lvl="1" indent="-342900" algn="l">
              <a:buFont typeface="Arial" panose="020B0604020202020204" pitchFamily="34" charset="0"/>
              <a:buChar char="•"/>
            </a:pPr>
            <a:endParaRPr lang="en-US" sz="2000" b="0" i="0" u="none" strike="noStrike" dirty="0">
              <a:solidFill>
                <a:srgbClr val="000000"/>
              </a:solidFill>
              <a:effectLst/>
            </a:endParaRPr>
          </a:p>
          <a:p>
            <a:pPr marL="342900" indent="-342900" algn="l">
              <a:buFont typeface="Arial" panose="020B0604020202020204" pitchFamily="34" charset="0"/>
              <a:buChar char="•"/>
            </a:pPr>
            <a:r>
              <a:rPr lang="en-US" sz="2000" b="1" i="0" u="none" strike="noStrike" dirty="0">
                <a:solidFill>
                  <a:srgbClr val="000000"/>
                </a:solidFill>
                <a:effectLst/>
              </a:rPr>
              <a:t>UK Biobank (UKB)</a:t>
            </a:r>
            <a:r>
              <a:rPr lang="en-US" sz="2000" b="0" i="0" u="none" strike="noStrike" dirty="0">
                <a:solidFill>
                  <a:srgbClr val="000000"/>
                </a:solidFill>
                <a:effectLst/>
              </a:rPr>
              <a:t>:</a:t>
            </a:r>
          </a:p>
          <a:p>
            <a:pPr marL="800100" lvl="1" indent="-342900" algn="l">
              <a:buFont typeface="Arial" panose="020B0604020202020204" pitchFamily="34" charset="0"/>
              <a:buChar char="•"/>
            </a:pPr>
            <a:r>
              <a:rPr lang="en-US" sz="2000" b="0" i="0" u="none" strike="noStrike" dirty="0">
                <a:solidFill>
                  <a:srgbClr val="000000"/>
                </a:solidFill>
                <a:effectLst/>
              </a:rPr>
              <a:t>A large-scale biomedical dataset with imaging (MRI, DTI) and extensive clinical data, including cognitive performance measures.</a:t>
            </a:r>
          </a:p>
          <a:p>
            <a:pPr marL="800100" lvl="1" indent="-342900" algn="l">
              <a:buFont typeface="Arial" panose="020B0604020202020204" pitchFamily="34" charset="0"/>
              <a:buChar char="•"/>
            </a:pPr>
            <a:r>
              <a:rPr lang="en-US" sz="2000" b="0" i="0" u="none" strike="noStrike" dirty="0">
                <a:solidFill>
                  <a:srgbClr val="000000"/>
                </a:solidFill>
                <a:effectLst/>
              </a:rPr>
              <a:t>It includes brain imaging and cognitive assessments such as fluid intelligence, which measures problem-solving ability.</a:t>
            </a:r>
          </a:p>
          <a:p>
            <a:pPr algn="l"/>
            <a:r>
              <a:rPr lang="en-US" sz="2000" b="0" i="0" u="none" strike="noStrike" dirty="0">
                <a:solidFill>
                  <a:srgbClr val="000000"/>
                </a:solidFill>
                <a:effectLst/>
              </a:rPr>
              <a:t>Both datasets provide rich information for studying neurodegenerative diseases and cognitive health, making them ideal for predictive modeling using CNNs.</a:t>
            </a:r>
          </a:p>
        </p:txBody>
      </p:sp>
      <p:pic>
        <p:nvPicPr>
          <p:cNvPr id="14340" name="Picture 4" descr="ADNI | Alzheimer's Disease Neuroimaging ...">
            <a:extLst>
              <a:ext uri="{FF2B5EF4-FFF2-40B4-BE49-F238E27FC236}">
                <a16:creationId xmlns:a16="http://schemas.microsoft.com/office/drawing/2014/main" id="{087DCC94-8715-052D-15D2-3CBD9B4FA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1106" y="651947"/>
            <a:ext cx="2688236" cy="1760155"/>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UK Biobank Scientific Conference 2023 ...">
            <a:extLst>
              <a:ext uri="{FF2B5EF4-FFF2-40B4-BE49-F238E27FC236}">
                <a16:creationId xmlns:a16="http://schemas.microsoft.com/office/drawing/2014/main" id="{248C3E30-69FA-4CF2-D4D7-29696320C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1626" y="3350748"/>
            <a:ext cx="3187196" cy="103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781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C5867-B107-3F39-B906-577110121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56EE1-46FC-D99B-BFB0-A61BF05FB3F4}"/>
              </a:ext>
            </a:extLst>
          </p:cNvPr>
          <p:cNvSpPr>
            <a:spLocks noGrp="1"/>
          </p:cNvSpPr>
          <p:nvPr>
            <p:ph type="title"/>
          </p:nvPr>
        </p:nvSpPr>
        <p:spPr>
          <a:xfrm>
            <a:off x="838200" y="365125"/>
            <a:ext cx="10515600" cy="1325563"/>
          </a:xfrm>
        </p:spPr>
        <p:txBody>
          <a:bodyPr>
            <a:normAutofit/>
          </a:bodyPr>
          <a:lstStyle/>
          <a:p>
            <a:pPr algn="l"/>
            <a:r>
              <a:rPr lang="en-US" dirty="0"/>
              <a:t>Clinical Outcomes of Interest</a:t>
            </a:r>
          </a:p>
        </p:txBody>
      </p:sp>
      <p:sp>
        <p:nvSpPr>
          <p:cNvPr id="10" name="TextBox 9">
            <a:extLst>
              <a:ext uri="{FF2B5EF4-FFF2-40B4-BE49-F238E27FC236}">
                <a16:creationId xmlns:a16="http://schemas.microsoft.com/office/drawing/2014/main" id="{7C1FB5A1-BB24-40CF-5372-3D13B14A121B}"/>
              </a:ext>
            </a:extLst>
          </p:cNvPr>
          <p:cNvSpPr txBox="1"/>
          <p:nvPr/>
        </p:nvSpPr>
        <p:spPr>
          <a:xfrm>
            <a:off x="838200" y="1900550"/>
            <a:ext cx="10515600"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AD Proxy:</a:t>
            </a:r>
          </a:p>
          <a:p>
            <a:pPr marL="800100" lvl="1" indent="-342900">
              <a:buFont typeface="Arial" panose="020B0604020202020204" pitchFamily="34" charset="0"/>
              <a:buChar char="•"/>
            </a:pPr>
            <a:r>
              <a:rPr lang="en-US" sz="2000" dirty="0"/>
              <a:t>A clinical outcome used as a surrogate marker for Alzheimer’s disease progression.</a:t>
            </a:r>
          </a:p>
          <a:p>
            <a:pPr marL="800100" lvl="1" indent="-342900">
              <a:buFont typeface="Arial" panose="020B0604020202020204" pitchFamily="34" charset="0"/>
              <a:buChar char="•"/>
            </a:pPr>
            <a:r>
              <a:rPr lang="en-US" sz="2000" dirty="0"/>
              <a:t>ADNI provides imaging data linked to AD diagnosis, cognitive decline, and biomarkers, allowing prediction of AD severity based on neuroimaging patterns.</a:t>
            </a:r>
          </a:p>
          <a:p>
            <a:pPr marL="342900" indent="-342900">
              <a:buFont typeface="Arial" panose="020B0604020202020204" pitchFamily="34" charset="0"/>
              <a:buChar char="•"/>
            </a:pPr>
            <a:r>
              <a:rPr lang="en-US" sz="2000" b="1" dirty="0"/>
              <a:t>Fluid Intelligence Score</a:t>
            </a:r>
            <a:r>
              <a:rPr lang="en-US" sz="2000" dirty="0"/>
              <a:t>:</a:t>
            </a:r>
          </a:p>
          <a:p>
            <a:pPr marL="800100" lvl="1" indent="-342900">
              <a:buFont typeface="Arial" panose="020B0604020202020204" pitchFamily="34" charset="0"/>
              <a:buChar char="•"/>
            </a:pPr>
            <a:r>
              <a:rPr lang="en-US" sz="2000" dirty="0"/>
              <a:t>Measured in UKB, it reflects cognitive abilities such as reasoning, problem-solving, and memory.</a:t>
            </a:r>
          </a:p>
          <a:p>
            <a:pPr marL="800100" lvl="1" indent="-342900">
              <a:buFont typeface="Arial" panose="020B0604020202020204" pitchFamily="34" charset="0"/>
              <a:buChar char="•"/>
            </a:pPr>
            <a:r>
              <a:rPr lang="en-US" sz="2000" dirty="0"/>
              <a:t>It serves as a measure of overall cognitive health and is associated with neurological conditions like dementia.</a:t>
            </a:r>
          </a:p>
          <a:p>
            <a:pPr marL="342900" indent="-342900">
              <a:buFont typeface="Arial" panose="020B0604020202020204" pitchFamily="34" charset="0"/>
              <a:buChar char="•"/>
            </a:pPr>
            <a:r>
              <a:rPr lang="en-US" sz="2000" b="1" dirty="0"/>
              <a:t>Mini-Mental State Examination (MMSE)</a:t>
            </a:r>
            <a:r>
              <a:rPr lang="en-US" sz="2000" dirty="0"/>
              <a:t>:</a:t>
            </a:r>
          </a:p>
          <a:p>
            <a:pPr marL="800100" lvl="1" indent="-342900">
              <a:buFont typeface="Arial" panose="020B0604020202020204" pitchFamily="34" charset="0"/>
              <a:buChar char="•"/>
            </a:pPr>
            <a:r>
              <a:rPr lang="en-US" sz="2000" dirty="0"/>
              <a:t>A widely used tool in ADNI for assessing cognitive impairment.</a:t>
            </a:r>
          </a:p>
          <a:p>
            <a:pPr marL="800100" lvl="1" indent="-342900">
              <a:buFont typeface="Arial" panose="020B0604020202020204" pitchFamily="34" charset="0"/>
              <a:buChar char="•"/>
            </a:pPr>
            <a:r>
              <a:rPr lang="en-US" sz="2000" dirty="0"/>
              <a:t>Scores range from 0 to 30, with lower scores indicating greater cognitive impairment.</a:t>
            </a:r>
          </a:p>
          <a:p>
            <a:pPr marL="800100" lvl="1" indent="-342900">
              <a:buFont typeface="Arial" panose="020B0604020202020204" pitchFamily="34" charset="0"/>
              <a:buChar char="•"/>
            </a:pPr>
            <a:r>
              <a:rPr lang="en-US" sz="2000" dirty="0"/>
              <a:t>CNN models can predict MMSE scores using imaging data to detect early signs of cognitive decline.</a:t>
            </a:r>
          </a:p>
        </p:txBody>
      </p:sp>
    </p:spTree>
    <p:extLst>
      <p:ext uri="{BB962C8B-B14F-4D97-AF65-F5344CB8AC3E}">
        <p14:creationId xmlns:p14="http://schemas.microsoft.com/office/powerpoint/2010/main" val="10184591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9C67B-ABD7-CC7F-BC87-9197C918B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109F6-3809-56D4-39B4-B5C6BEA9B93D}"/>
              </a:ext>
            </a:extLst>
          </p:cNvPr>
          <p:cNvSpPr>
            <a:spLocks noGrp="1"/>
          </p:cNvSpPr>
          <p:nvPr>
            <p:ph type="title"/>
          </p:nvPr>
        </p:nvSpPr>
        <p:spPr>
          <a:xfrm>
            <a:off x="838200" y="365125"/>
            <a:ext cx="10515600" cy="1325563"/>
          </a:xfrm>
        </p:spPr>
        <p:txBody>
          <a:bodyPr>
            <a:normAutofit/>
          </a:bodyPr>
          <a:lstStyle/>
          <a:p>
            <a:r>
              <a:rPr lang="en-US" dirty="0"/>
              <a:t>Why CNNs Are Suited for This Type of Data</a:t>
            </a:r>
          </a:p>
        </p:txBody>
      </p:sp>
      <p:sp>
        <p:nvSpPr>
          <p:cNvPr id="3" name="TextBox 2">
            <a:extLst>
              <a:ext uri="{FF2B5EF4-FFF2-40B4-BE49-F238E27FC236}">
                <a16:creationId xmlns:a16="http://schemas.microsoft.com/office/drawing/2014/main" id="{EF2D4FDE-1868-E6AE-4800-22498788674E}"/>
              </a:ext>
            </a:extLst>
          </p:cNvPr>
          <p:cNvSpPr txBox="1"/>
          <p:nvPr/>
        </p:nvSpPr>
        <p:spPr>
          <a:xfrm>
            <a:off x="838200" y="1930531"/>
            <a:ext cx="10515600" cy="3785652"/>
          </a:xfrm>
          <a:prstGeom prst="rect">
            <a:avLst/>
          </a:prstGeom>
          <a:noFill/>
        </p:spPr>
        <p:txBody>
          <a:bodyPr wrap="square" rtlCol="0">
            <a:spAutoFit/>
          </a:bodyPr>
          <a:lstStyle/>
          <a:p>
            <a:pPr algn="l"/>
            <a:r>
              <a:rPr lang="en-US" sz="2000" b="0" i="0" u="none" strike="noStrike" dirty="0">
                <a:solidFill>
                  <a:srgbClr val="000000"/>
                </a:solidFill>
                <a:effectLst/>
                <a:latin typeface="-webkit-standard"/>
              </a:rPr>
              <a:t>CNNs are highly effective for analyzing imaging data due to their ability to automatically learn hierarchical features from raw input. </a:t>
            </a:r>
          </a:p>
          <a:p>
            <a:pPr algn="l"/>
            <a:endParaRPr lang="en-US" sz="2000" dirty="0">
              <a:solidFill>
                <a:srgbClr val="000000"/>
              </a:solidFill>
              <a:latin typeface="-webkit-standard"/>
            </a:endParaRPr>
          </a:p>
          <a:p>
            <a:pPr algn="l"/>
            <a:r>
              <a:rPr lang="en-US" sz="2000" b="0" i="0" u="none" strike="noStrike" dirty="0">
                <a:solidFill>
                  <a:srgbClr val="000000"/>
                </a:solidFill>
                <a:effectLst/>
                <a:latin typeface="-webkit-standard"/>
              </a:rPr>
              <a:t>In the context of ADNI and UKB, CNNs are particularly well-suited for:</a:t>
            </a:r>
            <a:endParaRPr lang="en-US" sz="2000" b="1" i="0" u="none" strike="noStrike" dirty="0">
              <a:solidFill>
                <a:srgbClr val="000000"/>
              </a:solidFill>
              <a:effectLst/>
            </a:endParaRPr>
          </a:p>
          <a:p>
            <a:pPr marL="285750" indent="-285750" algn="l">
              <a:buFont typeface="Arial" panose="020B0604020202020204" pitchFamily="34" charset="0"/>
              <a:buChar char="•"/>
            </a:pPr>
            <a:r>
              <a:rPr lang="en-US" sz="2000" b="1" i="0" u="none" strike="noStrike" dirty="0">
                <a:solidFill>
                  <a:srgbClr val="000000"/>
                </a:solidFill>
                <a:effectLst/>
              </a:rPr>
              <a:t>Handling High-Dimensional Data</a:t>
            </a:r>
            <a:r>
              <a:rPr lang="en-US" sz="2000" b="1" i="0" u="none" strike="noStrike" dirty="0">
                <a:solidFill>
                  <a:srgbClr val="000000"/>
                </a:solidFill>
                <a:effectLst/>
                <a:latin typeface="-webkit-standard"/>
              </a:rPr>
              <a:t>: </a:t>
            </a:r>
            <a:r>
              <a:rPr lang="en-US" sz="2000" b="0" i="0" u="none" strike="noStrike" dirty="0">
                <a:solidFill>
                  <a:srgbClr val="000000"/>
                </a:solidFill>
                <a:effectLst/>
                <a:latin typeface="-webkit-standard"/>
              </a:rPr>
              <a:t>Imaging data, such as MRI scans, are high-dimensional, with spatial dependencies that CNNs can efficiently capture through convolutional layers. The convolution operation extracts local features from the input data, reducing the need for manual feature engineering.</a:t>
            </a:r>
            <a:endParaRPr lang="en-US" sz="2000" b="1" i="0" u="none" strike="noStrike" dirty="0">
              <a:solidFill>
                <a:srgbClr val="000000"/>
              </a:solidFill>
              <a:effectLst/>
              <a:latin typeface="-webkit-standard"/>
            </a:endParaRPr>
          </a:p>
          <a:p>
            <a:pPr marL="285750" indent="-285750" algn="l">
              <a:buFont typeface="Arial" panose="020B0604020202020204" pitchFamily="34" charset="0"/>
              <a:buChar char="•"/>
            </a:pPr>
            <a:endParaRPr lang="en-US" sz="2000" b="1" i="0" u="none" strike="noStrike" dirty="0">
              <a:solidFill>
                <a:srgbClr val="000000"/>
              </a:solidFill>
              <a:effectLst/>
              <a:latin typeface="-webkit-standard"/>
            </a:endParaRPr>
          </a:p>
          <a:p>
            <a:pPr marL="285750" indent="-285750" algn="l">
              <a:buFont typeface="Arial" panose="020B0604020202020204" pitchFamily="34" charset="0"/>
              <a:buChar char="•"/>
            </a:pPr>
            <a:r>
              <a:rPr lang="en-US" sz="2000" b="1" i="0" u="none" strike="noStrike" dirty="0">
                <a:solidFill>
                  <a:srgbClr val="000000"/>
                </a:solidFill>
                <a:effectLst/>
                <a:latin typeface="-webkit-standard"/>
              </a:rPr>
              <a:t>Spatial Feature Extraction: </a:t>
            </a:r>
            <a:r>
              <a:rPr lang="en-US" sz="2000" b="0" i="0" u="none" strike="noStrike" dirty="0">
                <a:solidFill>
                  <a:srgbClr val="000000"/>
                </a:solidFill>
                <a:effectLst/>
                <a:latin typeface="-webkit-standard"/>
              </a:rPr>
              <a:t>From measures like hippocampal volume or cortical thickness, CNNs can identify spatial patterns related to AD progression. For example, subtle structural changes in the brain can be detected and used to predict cognitive decline.</a:t>
            </a:r>
          </a:p>
        </p:txBody>
      </p:sp>
    </p:spTree>
    <p:extLst>
      <p:ext uri="{BB962C8B-B14F-4D97-AF65-F5344CB8AC3E}">
        <p14:creationId xmlns:p14="http://schemas.microsoft.com/office/powerpoint/2010/main" val="827122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C742-3BF2-FFDC-A7A2-D65033896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CC3F2-42B1-8F5F-CEC0-5326BBE677ED}"/>
              </a:ext>
            </a:extLst>
          </p:cNvPr>
          <p:cNvSpPr>
            <a:spLocks noGrp="1"/>
          </p:cNvSpPr>
          <p:nvPr>
            <p:ph type="title"/>
          </p:nvPr>
        </p:nvSpPr>
        <p:spPr>
          <a:xfrm>
            <a:off x="838200" y="365125"/>
            <a:ext cx="10515600" cy="1325563"/>
          </a:xfrm>
        </p:spPr>
        <p:txBody>
          <a:bodyPr>
            <a:normAutofit/>
          </a:bodyPr>
          <a:lstStyle/>
          <a:p>
            <a:r>
              <a:rPr lang="en-US" dirty="0"/>
              <a:t>Why CNNs Are Suited for This Type of Data</a:t>
            </a:r>
          </a:p>
        </p:txBody>
      </p:sp>
      <p:sp>
        <p:nvSpPr>
          <p:cNvPr id="3" name="TextBox 2">
            <a:extLst>
              <a:ext uri="{FF2B5EF4-FFF2-40B4-BE49-F238E27FC236}">
                <a16:creationId xmlns:a16="http://schemas.microsoft.com/office/drawing/2014/main" id="{02679D3A-4243-139C-9452-DF2C26C73202}"/>
              </a:ext>
            </a:extLst>
          </p:cNvPr>
          <p:cNvSpPr txBox="1"/>
          <p:nvPr/>
        </p:nvSpPr>
        <p:spPr>
          <a:xfrm>
            <a:off x="838200" y="2979841"/>
            <a:ext cx="10515600" cy="2554545"/>
          </a:xfrm>
          <a:prstGeom prst="rect">
            <a:avLst/>
          </a:prstGeom>
          <a:noFill/>
        </p:spPr>
        <p:txBody>
          <a:bodyPr wrap="square" rtlCol="0">
            <a:spAutoFit/>
          </a:bodyPr>
          <a:lstStyle/>
          <a:p>
            <a:pPr marL="285750" indent="-285750" algn="l">
              <a:buFont typeface="Arial" panose="020B0604020202020204" pitchFamily="34" charset="0"/>
              <a:buChar char="•"/>
            </a:pPr>
            <a:r>
              <a:rPr lang="en-US" sz="2000" b="1" i="0" u="none" strike="noStrike" dirty="0">
                <a:solidFill>
                  <a:srgbClr val="000000"/>
                </a:solidFill>
                <a:effectLst/>
                <a:latin typeface="-webkit-standard"/>
              </a:rPr>
              <a:t>Multimodal Integration: </a:t>
            </a:r>
            <a:r>
              <a:rPr lang="en-US" sz="2000" b="0" i="0" u="none" strike="noStrike" dirty="0">
                <a:solidFill>
                  <a:srgbClr val="000000"/>
                </a:solidFill>
                <a:effectLst/>
                <a:latin typeface="-webkit-standard"/>
              </a:rPr>
              <a:t>Both ADNI and UKB include various data modalities (imaging, genetic, clinical). CNNs can be extended to integrate multiple data types, such as combining MRI scans with clinical outcomes, for more robust AD predictions.</a:t>
            </a:r>
          </a:p>
          <a:p>
            <a:pPr marL="285750" indent="-285750" algn="l">
              <a:buFont typeface="Arial" panose="020B0604020202020204" pitchFamily="34" charset="0"/>
              <a:buChar char="•"/>
            </a:pPr>
            <a:endParaRPr lang="en-US" sz="2000" b="1" i="0" u="none" strike="noStrike" dirty="0">
              <a:solidFill>
                <a:srgbClr val="000000"/>
              </a:solidFill>
              <a:effectLst/>
              <a:latin typeface="-webkit-standard"/>
            </a:endParaRPr>
          </a:p>
          <a:p>
            <a:pPr marL="285750" indent="-285750" algn="l">
              <a:buFont typeface="Arial" panose="020B0604020202020204" pitchFamily="34" charset="0"/>
              <a:buChar char="•"/>
            </a:pPr>
            <a:r>
              <a:rPr lang="en-US" sz="2000" b="1" i="0" u="none" strike="noStrike" dirty="0">
                <a:solidFill>
                  <a:srgbClr val="000000"/>
                </a:solidFill>
                <a:effectLst/>
                <a:latin typeface="-webkit-standard"/>
              </a:rPr>
              <a:t>Nonlinear Relationships: </a:t>
            </a:r>
            <a:r>
              <a:rPr lang="en-US" sz="2000" b="0" i="0" u="none" strike="noStrike" dirty="0">
                <a:solidFill>
                  <a:srgbClr val="000000"/>
                </a:solidFill>
                <a:effectLst/>
                <a:latin typeface="-webkit-standard"/>
              </a:rPr>
              <a:t>Clinical outcomes, such as fluid intelligence or AD progression, often involve complex, nonlinear relationships between variables (e.g., brain structure and cognition). CNNs, through their deep architectures, can model these nonlinearities effectively, improving prediction accuracy.</a:t>
            </a:r>
            <a:endParaRPr lang="en-US" sz="2000" b="1" i="0" u="none" strike="noStrike" dirty="0">
              <a:solidFill>
                <a:srgbClr val="000000"/>
              </a:solidFill>
              <a:effectLst/>
            </a:endParaRPr>
          </a:p>
        </p:txBody>
      </p:sp>
    </p:spTree>
    <p:extLst>
      <p:ext uri="{BB962C8B-B14F-4D97-AF65-F5344CB8AC3E}">
        <p14:creationId xmlns:p14="http://schemas.microsoft.com/office/powerpoint/2010/main" val="2482802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8E7B0-E0EE-3FD4-DCF0-061EA6DAD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C5026-53C0-4DA5-5805-E2B4EABEF928}"/>
              </a:ext>
            </a:extLst>
          </p:cNvPr>
          <p:cNvSpPr>
            <a:spLocks noGrp="1"/>
          </p:cNvSpPr>
          <p:nvPr>
            <p:ph type="title"/>
          </p:nvPr>
        </p:nvSpPr>
        <p:spPr>
          <a:xfrm>
            <a:off x="838200" y="365125"/>
            <a:ext cx="10515600" cy="1325563"/>
          </a:xfrm>
        </p:spPr>
        <p:txBody>
          <a:bodyPr/>
          <a:lstStyle/>
          <a:p>
            <a:r>
              <a:rPr lang="en-US" dirty="0"/>
              <a:t>Content</a:t>
            </a:r>
          </a:p>
        </p:txBody>
      </p:sp>
      <p:sp>
        <p:nvSpPr>
          <p:cNvPr id="4" name="TextBox 3">
            <a:extLst>
              <a:ext uri="{FF2B5EF4-FFF2-40B4-BE49-F238E27FC236}">
                <a16:creationId xmlns:a16="http://schemas.microsoft.com/office/drawing/2014/main" id="{E30DBB95-CC62-7357-41BF-02FF4FCE5000}"/>
              </a:ext>
            </a:extLst>
          </p:cNvPr>
          <p:cNvSpPr txBox="1"/>
          <p:nvPr/>
        </p:nvSpPr>
        <p:spPr>
          <a:xfrm>
            <a:off x="838200" y="1889760"/>
            <a:ext cx="8379217"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1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Introduction to Convolutional Neural Networks (CNN)</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222707-7C44-73AB-9F62-E22547AE0839}"/>
              </a:ext>
            </a:extLst>
          </p:cNvPr>
          <p:cNvSpPr txBox="1"/>
          <p:nvPr/>
        </p:nvSpPr>
        <p:spPr>
          <a:xfrm>
            <a:off x="838199" y="2737104"/>
            <a:ext cx="277832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bg2">
                    <a:lumMod val="90000"/>
                  </a:schemeClr>
                </a:solidFill>
                <a:latin typeface="Times New Roman" panose="02020603050405020304" pitchFamily="18" charset="0"/>
                <a:cs typeface="Times New Roman" panose="02020603050405020304" pitchFamily="18" charset="0"/>
              </a:rPr>
              <a:t>2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2D to 3D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B896B0B-1B38-AAC4-20AB-76AAA39CEB65}"/>
              </a:ext>
            </a:extLst>
          </p:cNvPr>
          <p:cNvSpPr txBox="1"/>
          <p:nvPr/>
        </p:nvSpPr>
        <p:spPr>
          <a:xfrm>
            <a:off x="838198" y="3584448"/>
            <a:ext cx="5244769" cy="523220"/>
          </a:xfrm>
          <a:prstGeom prst="rect">
            <a:avLst/>
          </a:prstGeom>
          <a:noFill/>
        </p:spPr>
        <p:txBody>
          <a:bodyPr wrap="none" rtlCol="0">
            <a:spAutoFit/>
          </a:bodyPr>
          <a:lstStyle/>
          <a:p>
            <a:r>
              <a:rPr lang="en-US" sz="2800" dirty="0">
                <a:solidFill>
                  <a:schemeClr val="bg2">
                    <a:lumMod val="90000"/>
                  </a:schemeClr>
                </a:solidFill>
                <a:latin typeface="Times New Roman" panose="02020603050405020304" pitchFamily="18" charset="0"/>
                <a:cs typeface="Times New Roman" panose="02020603050405020304" pitchFamily="18" charset="0"/>
              </a:rPr>
              <a:t>3 </a:t>
            </a:r>
            <a:r>
              <a:rPr lang="en-US" altLang="zh-CN" sz="2800" dirty="0">
                <a:solidFill>
                  <a:schemeClr val="bg2">
                    <a:lumMod val="90000"/>
                  </a:schemeClr>
                </a:solidFill>
                <a:latin typeface="Times New Roman" panose="02020603050405020304" pitchFamily="18" charset="0"/>
                <a:cs typeface="Times New Roman" panose="02020603050405020304" pitchFamily="18" charset="0"/>
              </a:rPr>
              <a:t>Biomedical Application of CNNs</a:t>
            </a:r>
            <a:endParaRPr lang="en-US" sz="28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BF8773B-B6E6-8AF1-D3A3-A29CD951E51B}"/>
              </a:ext>
            </a:extLst>
          </p:cNvPr>
          <p:cNvSpPr txBox="1"/>
          <p:nvPr/>
        </p:nvSpPr>
        <p:spPr>
          <a:xfrm>
            <a:off x="838198" y="4431792"/>
            <a:ext cx="8858515" cy="523220"/>
          </a:xfrm>
          <a:prstGeom prst="rect">
            <a:avLst/>
          </a:prstGeom>
          <a:noFill/>
        </p:spPr>
        <p:txBody>
          <a:bodyPr wrap="none" rtlCol="0">
            <a:spAutoFit/>
          </a:bodyPr>
          <a:lstStyle/>
          <a:p>
            <a:pPr marR="0" lvl="0" indent="0" fontAlgn="auto">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4 </a:t>
            </a:r>
            <a:r>
              <a:rPr lang="en-US" altLang="zh-CN" sz="2800" dirty="0">
                <a:latin typeface="Times New Roman" panose="02020603050405020304" pitchFamily="18" charset="0"/>
                <a:cs typeface="Times New Roman" panose="02020603050405020304" pitchFamily="18" charset="0"/>
              </a:rPr>
              <a:t> Limitations and Challenges in CNNs for Biomedical Data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713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03342-843F-0B05-519B-28B969C4D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B0B04-20D4-DFD0-6319-089A1E7D8BB6}"/>
              </a:ext>
            </a:extLst>
          </p:cNvPr>
          <p:cNvSpPr>
            <a:spLocks noGrp="1"/>
          </p:cNvSpPr>
          <p:nvPr>
            <p:ph type="title"/>
          </p:nvPr>
        </p:nvSpPr>
        <p:spPr>
          <a:xfrm>
            <a:off x="838200" y="365125"/>
            <a:ext cx="10515600" cy="1325563"/>
          </a:xfrm>
        </p:spPr>
        <p:txBody>
          <a:bodyPr>
            <a:normAutofit/>
          </a:bodyPr>
          <a:lstStyle/>
          <a:p>
            <a:r>
              <a:rPr lang="en-US" dirty="0"/>
              <a:t>Limited Annotated Data</a:t>
            </a:r>
          </a:p>
        </p:txBody>
      </p:sp>
      <p:sp>
        <p:nvSpPr>
          <p:cNvPr id="3" name="TextBox 2">
            <a:extLst>
              <a:ext uri="{FF2B5EF4-FFF2-40B4-BE49-F238E27FC236}">
                <a16:creationId xmlns:a16="http://schemas.microsoft.com/office/drawing/2014/main" id="{1ABF8732-8121-0DC9-DE7F-77CB91B6DBC8}"/>
              </a:ext>
            </a:extLst>
          </p:cNvPr>
          <p:cNvSpPr txBox="1"/>
          <p:nvPr/>
        </p:nvSpPr>
        <p:spPr>
          <a:xfrm>
            <a:off x="838200" y="1930531"/>
            <a:ext cx="10515600" cy="2554545"/>
          </a:xfrm>
          <a:prstGeom prst="rect">
            <a:avLst/>
          </a:prstGeom>
          <a:noFill/>
        </p:spPr>
        <p:txBody>
          <a:bodyPr wrap="square" rtlCol="0">
            <a:spAutoFit/>
          </a:bodyPr>
          <a:lstStyle/>
          <a:p>
            <a:pPr algn="l"/>
            <a:r>
              <a:rPr lang="en-US" sz="2000" b="1" i="0" u="none" strike="noStrike" dirty="0">
                <a:solidFill>
                  <a:srgbClr val="000000"/>
                </a:solidFill>
                <a:effectLst/>
                <a:latin typeface="-webkit-standard"/>
              </a:rPr>
              <a:t>Scarcity of Labeled Data</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Annotating biomedical images requires expert knowledge.</a:t>
            </a:r>
            <a:endParaRPr lang="en-US" sz="2000" dirty="0">
              <a:solidFill>
                <a:srgbClr val="000000"/>
              </a:solidFill>
              <a:latin typeface="-webkit-standard"/>
            </a:endParaRP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Limited availability of labeled datasets for training.</a:t>
            </a:r>
          </a:p>
          <a:p>
            <a:pPr marL="342900" indent="-342900" algn="l">
              <a:buFont typeface="Arial" panose="020B0604020202020204" pitchFamily="34" charset="0"/>
              <a:buChar char="•"/>
            </a:pPr>
            <a:endParaRPr lang="en-US" sz="2000" dirty="0">
              <a:solidFill>
                <a:srgbClr val="000000"/>
              </a:solidFill>
              <a:latin typeface="-webkit-standard"/>
            </a:endParaRPr>
          </a:p>
          <a:p>
            <a:pPr algn="l"/>
            <a:r>
              <a:rPr lang="en-US" sz="2000" b="1" i="0" u="none" strike="noStrike" dirty="0">
                <a:solidFill>
                  <a:srgbClr val="000000"/>
                </a:solidFill>
                <a:effectLst/>
                <a:latin typeface="-webkit-standard"/>
              </a:rPr>
              <a:t>High Annotation Costs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Time-consuming and expensive to label data.</a:t>
            </a:r>
            <a:endParaRPr lang="en-US" sz="2000" dirty="0">
              <a:solidFill>
                <a:srgbClr val="000000"/>
              </a:solidFill>
              <a:latin typeface="-webkit-standard"/>
            </a:endParaRP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Limits the size of training datasets.</a:t>
            </a:r>
          </a:p>
          <a:p>
            <a:pPr marL="342900" indent="-342900" algn="l">
              <a:buFont typeface="Arial" panose="020B0604020202020204" pitchFamily="34" charset="0"/>
              <a:buChar char="•"/>
            </a:pPr>
            <a:endParaRPr lang="en-US" sz="2000" b="0" i="0" u="none" strike="noStrike" dirty="0">
              <a:solidFill>
                <a:srgbClr val="000000"/>
              </a:solidFill>
              <a:effectLst/>
              <a:latin typeface="-webkit-standard"/>
            </a:endParaRPr>
          </a:p>
        </p:txBody>
      </p:sp>
    </p:spTree>
    <p:extLst>
      <p:ext uri="{BB962C8B-B14F-4D97-AF65-F5344CB8AC3E}">
        <p14:creationId xmlns:p14="http://schemas.microsoft.com/office/powerpoint/2010/main" val="53674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B5FF3-F817-256A-D1F9-C82A3FDA8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9B571-A410-18B2-79AB-6A79BF60A185}"/>
              </a:ext>
            </a:extLst>
          </p:cNvPr>
          <p:cNvSpPr>
            <a:spLocks noGrp="1"/>
          </p:cNvSpPr>
          <p:nvPr>
            <p:ph type="title"/>
          </p:nvPr>
        </p:nvSpPr>
        <p:spPr>
          <a:xfrm>
            <a:off x="838200" y="365125"/>
            <a:ext cx="10515600" cy="1325563"/>
          </a:xfrm>
        </p:spPr>
        <p:txBody>
          <a:bodyPr/>
          <a:lstStyle/>
          <a:p>
            <a:r>
              <a:rPr lang="en-US" dirty="0"/>
              <a:t>Inspiration Behind CNN</a:t>
            </a:r>
          </a:p>
        </p:txBody>
      </p:sp>
      <p:sp>
        <p:nvSpPr>
          <p:cNvPr id="10" name="TextBox 9">
            <a:extLst>
              <a:ext uri="{FF2B5EF4-FFF2-40B4-BE49-F238E27FC236}">
                <a16:creationId xmlns:a16="http://schemas.microsoft.com/office/drawing/2014/main" id="{D109CAA6-F9E2-F155-255B-78FF369F5BBB}"/>
              </a:ext>
            </a:extLst>
          </p:cNvPr>
          <p:cNvSpPr txBox="1"/>
          <p:nvPr/>
        </p:nvSpPr>
        <p:spPr>
          <a:xfrm>
            <a:off x="838200" y="1528642"/>
            <a:ext cx="5585749" cy="4708981"/>
          </a:xfrm>
          <a:prstGeom prst="rect">
            <a:avLst/>
          </a:prstGeom>
          <a:noFill/>
        </p:spPr>
        <p:txBody>
          <a:bodyPr wrap="square" rtlCol="0">
            <a:spAutoFit/>
          </a:bodyPr>
          <a:lstStyle/>
          <a:p>
            <a:r>
              <a:rPr lang="en-US" sz="2000" dirty="0"/>
              <a:t>CNNs were inspired by the layered architecture of the human visual cortex.</a:t>
            </a:r>
          </a:p>
          <a:p>
            <a:pPr marL="342900" indent="-342900">
              <a:buFont typeface="Arial" panose="020B0604020202020204" pitchFamily="34" charset="0"/>
              <a:buChar char="•"/>
            </a:pPr>
            <a:r>
              <a:rPr lang="en-US" sz="2000" b="1" dirty="0"/>
              <a:t>Hierarchical architecture: </a:t>
            </a:r>
            <a:r>
              <a:rPr lang="en-US" sz="2000" dirty="0"/>
              <a:t>Both CNNs and the visual cortex have a hierarchical structure, with simple features extracted in early layers and more complex features built up in deeper layers. This allows increasingly sophisticated representations of visual inputs.</a:t>
            </a:r>
          </a:p>
          <a:p>
            <a:pPr marL="342900" indent="-342900">
              <a:buFont typeface="Arial" panose="020B0604020202020204" pitchFamily="34" charset="0"/>
              <a:buChar char="•"/>
            </a:pPr>
            <a:r>
              <a:rPr lang="en-US" sz="2000" b="1" dirty="0"/>
              <a:t>Local connectivity: </a:t>
            </a:r>
            <a:r>
              <a:rPr lang="en-US" sz="2000" dirty="0"/>
              <a:t>Neurons in the visual cortex only connect to a local region of the input, not the entire visual field. Similarly, the neurons in a CNN layer are only connected to a local region of the input volume through the convolution operation. This local connectivity enables efficiency. </a:t>
            </a:r>
          </a:p>
        </p:txBody>
      </p:sp>
      <p:pic>
        <p:nvPicPr>
          <p:cNvPr id="1026" name="Picture 2" descr="Illustration of the corrispondence between the areas associated with the primary visual cortex and the layers in a convolutional neural network">
            <a:extLst>
              <a:ext uri="{FF2B5EF4-FFF2-40B4-BE49-F238E27FC236}">
                <a16:creationId xmlns:a16="http://schemas.microsoft.com/office/drawing/2014/main" id="{C3B19758-379E-3945-5AF5-99D678D34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221" y="970031"/>
            <a:ext cx="4895265" cy="50100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918969-876B-6DBA-2AF8-2D4E44FBEB7C}"/>
              </a:ext>
            </a:extLst>
          </p:cNvPr>
          <p:cNvSpPr txBox="1"/>
          <p:nvPr/>
        </p:nvSpPr>
        <p:spPr>
          <a:xfrm>
            <a:off x="5487780" y="5955830"/>
            <a:ext cx="6704220" cy="584775"/>
          </a:xfrm>
          <a:prstGeom prst="rect">
            <a:avLst/>
          </a:prstGeom>
          <a:noFill/>
        </p:spPr>
        <p:txBody>
          <a:bodyPr wrap="square">
            <a:spAutoFit/>
          </a:bodyPr>
          <a:lstStyle/>
          <a:p>
            <a:r>
              <a:rPr lang="en-US" sz="1600" dirty="0">
                <a:solidFill>
                  <a:schemeClr val="bg1">
                    <a:lumMod val="50000"/>
                  </a:schemeClr>
                </a:solidFill>
              </a:rPr>
              <a:t>Illustration of the correspondence between the areas associated with the primary visual cortex and the layers in a convolutional neural network (</a:t>
            </a:r>
            <a:r>
              <a:rPr lang="en-US" sz="1600" dirty="0">
                <a:solidFill>
                  <a:schemeClr val="bg1">
                    <a:lumMod val="50000"/>
                  </a:schemeClr>
                </a:solidFill>
                <a:hlinkClick r:id="rId3">
                  <a:extLst>
                    <a:ext uri="{A12FA001-AC4F-418D-AE19-62706E023703}">
                      <ahyp:hlinkClr xmlns:ahyp="http://schemas.microsoft.com/office/drawing/2018/hyperlinkcolor" val="tx"/>
                    </a:ext>
                  </a:extLst>
                </a:hlinkClick>
              </a:rPr>
              <a:t>source</a:t>
            </a:r>
            <a:r>
              <a:rPr lang="en-US" sz="1600" dirty="0">
                <a:solidFill>
                  <a:schemeClr val="bg1">
                    <a:lumMod val="50000"/>
                  </a:schemeClr>
                </a:solidFill>
              </a:rPr>
              <a:t>)</a:t>
            </a:r>
          </a:p>
        </p:txBody>
      </p:sp>
    </p:spTree>
    <p:extLst>
      <p:ext uri="{BB962C8B-B14F-4D97-AF65-F5344CB8AC3E}">
        <p14:creationId xmlns:p14="http://schemas.microsoft.com/office/powerpoint/2010/main" val="3594248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A9993-08C8-FFD2-F063-CDB1BE479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43DC4-A70A-2134-397A-0B60602D8DCD}"/>
              </a:ext>
            </a:extLst>
          </p:cNvPr>
          <p:cNvSpPr>
            <a:spLocks noGrp="1"/>
          </p:cNvSpPr>
          <p:nvPr>
            <p:ph type="title"/>
          </p:nvPr>
        </p:nvSpPr>
        <p:spPr>
          <a:xfrm>
            <a:off x="838200" y="365125"/>
            <a:ext cx="10515600" cy="1325563"/>
          </a:xfrm>
        </p:spPr>
        <p:txBody>
          <a:bodyPr>
            <a:normAutofit/>
          </a:bodyPr>
          <a:lstStyle/>
          <a:p>
            <a:r>
              <a:rPr lang="en-US" dirty="0"/>
              <a:t>Data Variability and Heterogeneity</a:t>
            </a:r>
          </a:p>
        </p:txBody>
      </p:sp>
      <p:sp>
        <p:nvSpPr>
          <p:cNvPr id="3" name="TextBox 2">
            <a:extLst>
              <a:ext uri="{FF2B5EF4-FFF2-40B4-BE49-F238E27FC236}">
                <a16:creationId xmlns:a16="http://schemas.microsoft.com/office/drawing/2014/main" id="{DA9B78C5-67FA-89C7-C5C4-D7BB8CF9F1DA}"/>
              </a:ext>
            </a:extLst>
          </p:cNvPr>
          <p:cNvSpPr txBox="1"/>
          <p:nvPr/>
        </p:nvSpPr>
        <p:spPr>
          <a:xfrm>
            <a:off x="838200" y="1930531"/>
            <a:ext cx="10515600" cy="2246769"/>
          </a:xfrm>
          <a:prstGeom prst="rect">
            <a:avLst/>
          </a:prstGeom>
          <a:noFill/>
        </p:spPr>
        <p:txBody>
          <a:bodyPr wrap="square" rtlCol="0">
            <a:spAutoFit/>
          </a:bodyPr>
          <a:lstStyle/>
          <a:p>
            <a:pPr algn="l"/>
            <a:r>
              <a:rPr lang="en-US" sz="2000" b="1" i="0" u="none" strike="noStrike" dirty="0">
                <a:solidFill>
                  <a:srgbClr val="000000"/>
                </a:solidFill>
                <a:effectLst/>
                <a:latin typeface="-webkit-standard"/>
              </a:rPr>
              <a:t>Inter-Patient Variability</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Significant differences between patients.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Variations in anatomy, pathology, and imaging conditions.</a:t>
            </a:r>
          </a:p>
          <a:p>
            <a:pPr marL="342900" indent="-342900" algn="l">
              <a:buFont typeface="Arial" panose="020B0604020202020204" pitchFamily="34" charset="0"/>
              <a:buChar char="•"/>
            </a:pPr>
            <a:endParaRPr lang="en-US" sz="2000" dirty="0">
              <a:solidFill>
                <a:srgbClr val="000000"/>
              </a:solidFill>
              <a:latin typeface="-webkit-standard"/>
            </a:endParaRPr>
          </a:p>
          <a:p>
            <a:pPr algn="l"/>
            <a:r>
              <a:rPr lang="en-US" sz="2000" b="1" i="0" u="none" strike="noStrike" dirty="0">
                <a:solidFill>
                  <a:srgbClr val="000000"/>
                </a:solidFill>
                <a:effectLst/>
                <a:latin typeface="-webkit-standard"/>
              </a:rPr>
              <a:t>Equipment and Protocol Differences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Different imaging devices produce varying image qualities.</a:t>
            </a:r>
            <a:endParaRPr lang="en-US" sz="2000" dirty="0">
              <a:solidFill>
                <a:srgbClr val="000000"/>
              </a:solidFill>
              <a:latin typeface="-webkit-standard"/>
            </a:endParaRP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Protocols differ between institutions.</a:t>
            </a:r>
          </a:p>
        </p:txBody>
      </p:sp>
      <p:sp>
        <p:nvSpPr>
          <p:cNvPr id="4" name="TextBox 3">
            <a:extLst>
              <a:ext uri="{FF2B5EF4-FFF2-40B4-BE49-F238E27FC236}">
                <a16:creationId xmlns:a16="http://schemas.microsoft.com/office/drawing/2014/main" id="{F3A2CDA3-E6C4-2EED-BA63-9CC8607DAEC5}"/>
              </a:ext>
            </a:extLst>
          </p:cNvPr>
          <p:cNvSpPr txBox="1"/>
          <p:nvPr/>
        </p:nvSpPr>
        <p:spPr>
          <a:xfrm>
            <a:off x="6223000" y="4965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08825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5BFCA-3F61-8CF7-AA70-729FEDD1E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3EBC2-7631-70C6-AF20-01EF33A657C2}"/>
              </a:ext>
            </a:extLst>
          </p:cNvPr>
          <p:cNvSpPr>
            <a:spLocks noGrp="1"/>
          </p:cNvSpPr>
          <p:nvPr>
            <p:ph type="title"/>
          </p:nvPr>
        </p:nvSpPr>
        <p:spPr>
          <a:xfrm>
            <a:off x="838200" y="365125"/>
            <a:ext cx="10515600" cy="1325563"/>
          </a:xfrm>
        </p:spPr>
        <p:txBody>
          <a:bodyPr>
            <a:normAutofit/>
          </a:bodyPr>
          <a:lstStyle/>
          <a:p>
            <a:r>
              <a:rPr lang="en-US" dirty="0"/>
              <a:t>Class Imbalance</a:t>
            </a:r>
          </a:p>
        </p:txBody>
      </p:sp>
      <p:sp>
        <p:nvSpPr>
          <p:cNvPr id="3" name="TextBox 2">
            <a:extLst>
              <a:ext uri="{FF2B5EF4-FFF2-40B4-BE49-F238E27FC236}">
                <a16:creationId xmlns:a16="http://schemas.microsoft.com/office/drawing/2014/main" id="{FCF8ACC2-F68F-6360-33DF-819222754098}"/>
              </a:ext>
            </a:extLst>
          </p:cNvPr>
          <p:cNvSpPr txBox="1"/>
          <p:nvPr/>
        </p:nvSpPr>
        <p:spPr>
          <a:xfrm>
            <a:off x="838200" y="1930531"/>
            <a:ext cx="10515600" cy="2246769"/>
          </a:xfrm>
          <a:prstGeom prst="rect">
            <a:avLst/>
          </a:prstGeom>
          <a:noFill/>
        </p:spPr>
        <p:txBody>
          <a:bodyPr wrap="square" rtlCol="0">
            <a:spAutoFit/>
          </a:bodyPr>
          <a:lstStyle/>
          <a:p>
            <a:pPr algn="l"/>
            <a:r>
              <a:rPr lang="en-US" sz="2000" b="1" i="0" u="none" strike="noStrike" dirty="0">
                <a:solidFill>
                  <a:srgbClr val="000000"/>
                </a:solidFill>
                <a:effectLst/>
                <a:latin typeface="-webkit-standard"/>
              </a:rPr>
              <a:t>Rare Conditions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Low prevalence for some diseases or abnormalities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Leads to imbalanced datasets with few positive samples.</a:t>
            </a:r>
          </a:p>
          <a:p>
            <a:pPr marL="342900" indent="-342900" algn="l">
              <a:buFont typeface="Arial" panose="020B0604020202020204" pitchFamily="34" charset="0"/>
              <a:buChar char="•"/>
            </a:pPr>
            <a:endParaRPr lang="en-US" sz="2000" dirty="0">
              <a:solidFill>
                <a:srgbClr val="000000"/>
              </a:solidFill>
              <a:latin typeface="-webkit-standard"/>
            </a:endParaRPr>
          </a:p>
          <a:p>
            <a:pPr algn="l"/>
            <a:r>
              <a:rPr lang="en-US" sz="2000" b="1" i="0" u="none" strike="noStrike" dirty="0">
                <a:solidFill>
                  <a:srgbClr val="000000"/>
                </a:solidFill>
                <a:effectLst/>
                <a:latin typeface="-webkit-standard"/>
              </a:rPr>
              <a:t>Impact on Training</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Models may become biased toward majority classes.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Difficulty in learning from minority class samples.</a:t>
            </a:r>
          </a:p>
        </p:txBody>
      </p:sp>
      <p:sp>
        <p:nvSpPr>
          <p:cNvPr id="4" name="TextBox 3">
            <a:extLst>
              <a:ext uri="{FF2B5EF4-FFF2-40B4-BE49-F238E27FC236}">
                <a16:creationId xmlns:a16="http://schemas.microsoft.com/office/drawing/2014/main" id="{AF5C7FEE-501D-4B1F-35F0-D563AC4C11CD}"/>
              </a:ext>
            </a:extLst>
          </p:cNvPr>
          <p:cNvSpPr txBox="1"/>
          <p:nvPr/>
        </p:nvSpPr>
        <p:spPr>
          <a:xfrm>
            <a:off x="6223000" y="4965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987738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61F3C-1F98-ED3E-F05E-CF1D1AB6A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1C5EF-9196-B2CC-9E21-A82B117279DE}"/>
              </a:ext>
            </a:extLst>
          </p:cNvPr>
          <p:cNvSpPr>
            <a:spLocks noGrp="1"/>
          </p:cNvSpPr>
          <p:nvPr>
            <p:ph type="title"/>
          </p:nvPr>
        </p:nvSpPr>
        <p:spPr>
          <a:xfrm>
            <a:off x="838200" y="365125"/>
            <a:ext cx="10515600" cy="1325563"/>
          </a:xfrm>
        </p:spPr>
        <p:txBody>
          <a:bodyPr>
            <a:normAutofit/>
          </a:bodyPr>
          <a:lstStyle/>
          <a:p>
            <a:r>
              <a:rPr lang="en-US" dirty="0"/>
              <a:t>Interpretability and Explainability</a:t>
            </a:r>
          </a:p>
        </p:txBody>
      </p:sp>
      <p:sp>
        <p:nvSpPr>
          <p:cNvPr id="3" name="TextBox 2">
            <a:extLst>
              <a:ext uri="{FF2B5EF4-FFF2-40B4-BE49-F238E27FC236}">
                <a16:creationId xmlns:a16="http://schemas.microsoft.com/office/drawing/2014/main" id="{027BEBDA-93F7-6E4F-9D24-C47559EA5AE8}"/>
              </a:ext>
            </a:extLst>
          </p:cNvPr>
          <p:cNvSpPr txBox="1"/>
          <p:nvPr/>
        </p:nvSpPr>
        <p:spPr>
          <a:xfrm>
            <a:off x="838200" y="1930531"/>
            <a:ext cx="10515600" cy="2246769"/>
          </a:xfrm>
          <a:prstGeom prst="rect">
            <a:avLst/>
          </a:prstGeom>
          <a:noFill/>
        </p:spPr>
        <p:txBody>
          <a:bodyPr wrap="square" rtlCol="0">
            <a:spAutoFit/>
          </a:bodyPr>
          <a:lstStyle/>
          <a:p>
            <a:pPr algn="l"/>
            <a:r>
              <a:rPr lang="en-US" sz="2000" b="1" i="0" u="none" strike="noStrike" dirty="0">
                <a:solidFill>
                  <a:srgbClr val="000000"/>
                </a:solidFill>
                <a:effectLst/>
                <a:latin typeface="-webkit-standard"/>
              </a:rPr>
              <a:t>Black-Box Models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CNNs lack transparency in decision-making processes.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Challenges in gaining clinical trust and acceptance.</a:t>
            </a:r>
          </a:p>
          <a:p>
            <a:pPr marL="342900" indent="-342900" algn="l">
              <a:buFont typeface="Arial" panose="020B0604020202020204" pitchFamily="34" charset="0"/>
              <a:buChar char="•"/>
            </a:pPr>
            <a:endParaRPr lang="en-US" sz="2000" dirty="0">
              <a:solidFill>
                <a:srgbClr val="000000"/>
              </a:solidFill>
              <a:latin typeface="-webkit-standard"/>
            </a:endParaRPr>
          </a:p>
          <a:p>
            <a:pPr algn="l"/>
            <a:r>
              <a:rPr lang="en-US" sz="2000" b="1" i="0" u="none" strike="noStrike" dirty="0">
                <a:solidFill>
                  <a:srgbClr val="000000"/>
                </a:solidFill>
                <a:effectLst/>
                <a:latin typeface="-webkit-standard"/>
              </a:rPr>
              <a:t>Regulatory Requirements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Necessity for explainable AI in medical applications.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Compliance with ethical standards and regulations.</a:t>
            </a:r>
          </a:p>
        </p:txBody>
      </p:sp>
      <p:sp>
        <p:nvSpPr>
          <p:cNvPr id="4" name="TextBox 3">
            <a:extLst>
              <a:ext uri="{FF2B5EF4-FFF2-40B4-BE49-F238E27FC236}">
                <a16:creationId xmlns:a16="http://schemas.microsoft.com/office/drawing/2014/main" id="{5BB4B4A9-3581-50E5-EEA0-67FCE340331B}"/>
              </a:ext>
            </a:extLst>
          </p:cNvPr>
          <p:cNvSpPr txBox="1"/>
          <p:nvPr/>
        </p:nvSpPr>
        <p:spPr>
          <a:xfrm>
            <a:off x="6223000" y="4965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12072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8EF98-C035-ABE9-A6D2-CCA0FD0DF8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92890-A34D-ACC9-55F6-89B1CA1EF437}"/>
              </a:ext>
            </a:extLst>
          </p:cNvPr>
          <p:cNvSpPr>
            <a:spLocks noGrp="1"/>
          </p:cNvSpPr>
          <p:nvPr>
            <p:ph type="title"/>
          </p:nvPr>
        </p:nvSpPr>
        <p:spPr>
          <a:xfrm>
            <a:off x="838200" y="365125"/>
            <a:ext cx="10515600" cy="1325563"/>
          </a:xfrm>
        </p:spPr>
        <p:txBody>
          <a:bodyPr>
            <a:normAutofit/>
          </a:bodyPr>
          <a:lstStyle/>
          <a:p>
            <a:r>
              <a:rPr lang="en-US" dirty="0"/>
              <a:t>Generalization and Transferability</a:t>
            </a:r>
          </a:p>
        </p:txBody>
      </p:sp>
      <p:sp>
        <p:nvSpPr>
          <p:cNvPr id="3" name="TextBox 2">
            <a:extLst>
              <a:ext uri="{FF2B5EF4-FFF2-40B4-BE49-F238E27FC236}">
                <a16:creationId xmlns:a16="http://schemas.microsoft.com/office/drawing/2014/main" id="{A0C1F35B-4CCC-296D-B730-D91410964F5C}"/>
              </a:ext>
            </a:extLst>
          </p:cNvPr>
          <p:cNvSpPr txBox="1"/>
          <p:nvPr/>
        </p:nvSpPr>
        <p:spPr>
          <a:xfrm>
            <a:off x="838200" y="1930531"/>
            <a:ext cx="10515600" cy="2246769"/>
          </a:xfrm>
          <a:prstGeom prst="rect">
            <a:avLst/>
          </a:prstGeom>
          <a:noFill/>
        </p:spPr>
        <p:txBody>
          <a:bodyPr wrap="square" rtlCol="0">
            <a:spAutoFit/>
          </a:bodyPr>
          <a:lstStyle/>
          <a:p>
            <a:pPr algn="l"/>
            <a:r>
              <a:rPr lang="en-US" sz="2000" b="1" i="0" u="none" strike="noStrike" dirty="0">
                <a:solidFill>
                  <a:srgbClr val="000000"/>
                </a:solidFill>
                <a:effectLst/>
                <a:latin typeface="-webkit-standard"/>
              </a:rPr>
              <a:t>Domain Shift</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Models may not generalize well to new datasets.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Differences in data distributions affect performance.</a:t>
            </a:r>
          </a:p>
          <a:p>
            <a:pPr marL="342900" indent="-342900" algn="l">
              <a:buFont typeface="Arial" panose="020B0604020202020204" pitchFamily="34" charset="0"/>
              <a:buChar char="•"/>
            </a:pPr>
            <a:endParaRPr lang="en-US" sz="2000" dirty="0">
              <a:solidFill>
                <a:srgbClr val="000000"/>
              </a:solidFill>
              <a:latin typeface="-webkit-standard"/>
            </a:endParaRPr>
          </a:p>
          <a:p>
            <a:pPr algn="l"/>
            <a:r>
              <a:rPr lang="en-US" sz="2000" b="1" i="0" u="none" strike="noStrike" dirty="0">
                <a:solidFill>
                  <a:srgbClr val="000000"/>
                </a:solidFill>
                <a:effectLst/>
                <a:latin typeface="-webkit-standard"/>
              </a:rPr>
              <a:t>Need for Robust Models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Importance of models that perform well across diverse datasets.</a:t>
            </a:r>
          </a:p>
          <a:p>
            <a:pPr marL="342900" indent="-342900" algn="l">
              <a:buFont typeface="Arial" panose="020B0604020202020204" pitchFamily="34" charset="0"/>
              <a:buChar char="•"/>
            </a:pPr>
            <a:r>
              <a:rPr lang="en-US" sz="2000" b="0" i="0" u="none" strike="noStrike" dirty="0">
                <a:solidFill>
                  <a:srgbClr val="000000"/>
                </a:solidFill>
                <a:effectLst/>
                <a:latin typeface="-webkit-standard"/>
              </a:rPr>
              <a:t>Techniques like transfer learning and domain adaptation are essential.</a:t>
            </a:r>
          </a:p>
        </p:txBody>
      </p:sp>
      <p:sp>
        <p:nvSpPr>
          <p:cNvPr id="4" name="TextBox 3">
            <a:extLst>
              <a:ext uri="{FF2B5EF4-FFF2-40B4-BE49-F238E27FC236}">
                <a16:creationId xmlns:a16="http://schemas.microsoft.com/office/drawing/2014/main" id="{85683523-54C3-194E-CFF5-3C88128F6D62}"/>
              </a:ext>
            </a:extLst>
          </p:cNvPr>
          <p:cNvSpPr txBox="1"/>
          <p:nvPr/>
        </p:nvSpPr>
        <p:spPr>
          <a:xfrm>
            <a:off x="6223000" y="49657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4600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FC52B-7D20-96A7-7D08-B330A72336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8F896-256C-7EEA-1296-AE18A231F15D}"/>
              </a:ext>
            </a:extLst>
          </p:cNvPr>
          <p:cNvSpPr>
            <a:spLocks noGrp="1"/>
          </p:cNvSpPr>
          <p:nvPr>
            <p:ph type="title"/>
          </p:nvPr>
        </p:nvSpPr>
        <p:spPr>
          <a:xfrm>
            <a:off x="838200" y="365125"/>
            <a:ext cx="10515600" cy="1325563"/>
          </a:xfrm>
        </p:spPr>
        <p:txBody>
          <a:bodyPr/>
          <a:lstStyle/>
          <a:p>
            <a:r>
              <a:rPr lang="en-US" dirty="0"/>
              <a:t>Inspiration Behind CNN</a:t>
            </a:r>
          </a:p>
        </p:txBody>
      </p:sp>
      <p:sp>
        <p:nvSpPr>
          <p:cNvPr id="10" name="TextBox 9">
            <a:extLst>
              <a:ext uri="{FF2B5EF4-FFF2-40B4-BE49-F238E27FC236}">
                <a16:creationId xmlns:a16="http://schemas.microsoft.com/office/drawing/2014/main" id="{C5547F3F-8CCB-8C06-2AA6-5F47E2ADCA2D}"/>
              </a:ext>
            </a:extLst>
          </p:cNvPr>
          <p:cNvSpPr txBox="1"/>
          <p:nvPr/>
        </p:nvSpPr>
        <p:spPr>
          <a:xfrm>
            <a:off x="838200" y="1542108"/>
            <a:ext cx="5585749"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Translation invariance: </a:t>
            </a:r>
            <a:r>
              <a:rPr lang="en-US" sz="2000" dirty="0"/>
              <a:t>Similar to visual cortex neurons can detect features regardless of their location in the visual field, pooling layers in a CNN provide a degree of translation invariance by summarizing local features.</a:t>
            </a:r>
          </a:p>
          <a:p>
            <a:pPr marL="342900" indent="-342900">
              <a:buFont typeface="Arial" panose="020B0604020202020204" pitchFamily="34" charset="0"/>
              <a:buChar char="•"/>
            </a:pPr>
            <a:r>
              <a:rPr lang="en-US" sz="2000" b="1" dirty="0"/>
              <a:t>Multiple feature maps: </a:t>
            </a:r>
            <a:r>
              <a:rPr lang="en-US" sz="2000" dirty="0"/>
              <a:t>At each stage of visual processing, there are many different feature maps extracted. CNNs mimic this through multiple filter maps in each convolution layer.</a:t>
            </a:r>
          </a:p>
          <a:p>
            <a:pPr marL="342900" indent="-342900">
              <a:buFont typeface="Arial" panose="020B0604020202020204" pitchFamily="34" charset="0"/>
              <a:buChar char="•"/>
            </a:pPr>
            <a:r>
              <a:rPr lang="en-US" sz="2000" b="1" dirty="0"/>
              <a:t>Non-linearity: </a:t>
            </a:r>
            <a:r>
              <a:rPr lang="en-US" sz="2000" dirty="0"/>
              <a:t>Neurons in the visual cortex exhibit non-linear response properties. CNNs achieve non-linearity through activation functions like </a:t>
            </a:r>
            <a:r>
              <a:rPr lang="en-US" sz="2000" dirty="0" err="1"/>
              <a:t>ReLU</a:t>
            </a:r>
            <a:r>
              <a:rPr lang="en-US" sz="2000" dirty="0"/>
              <a:t> applied after each convolution.</a:t>
            </a:r>
          </a:p>
        </p:txBody>
      </p:sp>
      <p:pic>
        <p:nvPicPr>
          <p:cNvPr id="1026" name="Picture 2" descr="Illustration of the corrispondence between the areas associated with the primary visual cortex and the layers in a convolutional neural network">
            <a:extLst>
              <a:ext uri="{FF2B5EF4-FFF2-40B4-BE49-F238E27FC236}">
                <a16:creationId xmlns:a16="http://schemas.microsoft.com/office/drawing/2014/main" id="{64A20641-B87B-347C-F205-040CC3FC0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221" y="970031"/>
            <a:ext cx="4895265" cy="50100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76FF54-07DE-A935-BB13-324FD3900296}"/>
              </a:ext>
            </a:extLst>
          </p:cNvPr>
          <p:cNvSpPr txBox="1"/>
          <p:nvPr/>
        </p:nvSpPr>
        <p:spPr>
          <a:xfrm>
            <a:off x="5487780" y="5955830"/>
            <a:ext cx="6704220" cy="584775"/>
          </a:xfrm>
          <a:prstGeom prst="rect">
            <a:avLst/>
          </a:prstGeom>
          <a:noFill/>
        </p:spPr>
        <p:txBody>
          <a:bodyPr wrap="square">
            <a:spAutoFit/>
          </a:bodyPr>
          <a:lstStyle/>
          <a:p>
            <a:r>
              <a:rPr lang="en-US" sz="1600" dirty="0">
                <a:solidFill>
                  <a:schemeClr val="bg1">
                    <a:lumMod val="50000"/>
                  </a:schemeClr>
                </a:solidFill>
              </a:rPr>
              <a:t>Illustration of the correspondence between the areas associated with the primary visual cortex and the layers in a convolutional neural network (</a:t>
            </a:r>
            <a:r>
              <a:rPr lang="en-US" sz="1600" dirty="0">
                <a:solidFill>
                  <a:schemeClr val="bg1">
                    <a:lumMod val="50000"/>
                  </a:schemeClr>
                </a:solidFill>
                <a:hlinkClick r:id="rId3">
                  <a:extLst>
                    <a:ext uri="{A12FA001-AC4F-418D-AE19-62706E023703}">
                      <ahyp:hlinkClr xmlns:ahyp="http://schemas.microsoft.com/office/drawing/2018/hyperlinkcolor" val="tx"/>
                    </a:ext>
                  </a:extLst>
                </a:hlinkClick>
              </a:rPr>
              <a:t>source</a:t>
            </a:r>
            <a:r>
              <a:rPr lang="en-US" sz="1600" dirty="0">
                <a:solidFill>
                  <a:schemeClr val="bg1">
                    <a:lumMod val="50000"/>
                  </a:schemeClr>
                </a:solidFill>
              </a:rPr>
              <a:t>)</a:t>
            </a:r>
          </a:p>
        </p:txBody>
      </p:sp>
    </p:spTree>
    <p:extLst>
      <p:ext uri="{BB962C8B-B14F-4D97-AF65-F5344CB8AC3E}">
        <p14:creationId xmlns:p14="http://schemas.microsoft.com/office/powerpoint/2010/main" val="6216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88EE5-8B5D-72A0-2476-38850E373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25D86-8674-9D69-5F86-779CC2A87A96}"/>
              </a:ext>
            </a:extLst>
          </p:cNvPr>
          <p:cNvSpPr>
            <a:spLocks noGrp="1"/>
          </p:cNvSpPr>
          <p:nvPr>
            <p:ph type="title"/>
          </p:nvPr>
        </p:nvSpPr>
        <p:spPr>
          <a:xfrm>
            <a:off x="838200" y="365125"/>
            <a:ext cx="10515600" cy="1325563"/>
          </a:xfrm>
        </p:spPr>
        <p:txBody>
          <a:bodyPr/>
          <a:lstStyle/>
          <a:p>
            <a:r>
              <a:rPr lang="en-US" dirty="0"/>
              <a:t>Understanding Invariance in Neural Networks</a:t>
            </a:r>
          </a:p>
        </p:txBody>
      </p:sp>
      <p:sp>
        <p:nvSpPr>
          <p:cNvPr id="10" name="TextBox 9">
            <a:extLst>
              <a:ext uri="{FF2B5EF4-FFF2-40B4-BE49-F238E27FC236}">
                <a16:creationId xmlns:a16="http://schemas.microsoft.com/office/drawing/2014/main" id="{3DD2FAEB-7272-C7E7-B40C-7F694E6EE7EC}"/>
              </a:ext>
            </a:extLst>
          </p:cNvPr>
          <p:cNvSpPr txBox="1"/>
          <p:nvPr/>
        </p:nvSpPr>
        <p:spPr>
          <a:xfrm>
            <a:off x="838200" y="1542108"/>
            <a:ext cx="10515600" cy="4247317"/>
          </a:xfrm>
          <a:prstGeom prst="rect">
            <a:avLst/>
          </a:prstGeom>
          <a:noFill/>
        </p:spPr>
        <p:txBody>
          <a:bodyPr wrap="square" rtlCol="0">
            <a:spAutoFit/>
          </a:bodyPr>
          <a:lstStyle/>
          <a:p>
            <a:pPr marL="285750" indent="-285750" algn="l">
              <a:buFont typeface="Arial" panose="020B0604020202020204" pitchFamily="34" charset="0"/>
              <a:buChar char="•"/>
            </a:pPr>
            <a:r>
              <a:rPr lang="en-US" b="1" i="0" u="none" strike="noStrike" dirty="0">
                <a:solidFill>
                  <a:srgbClr val="000000"/>
                </a:solidFill>
                <a:effectLst/>
              </a:rPr>
              <a:t>What is Invariance?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Invariance refers to properties or quantities that remain unchanged under certain transformations or operations.</a:t>
            </a:r>
          </a:p>
          <a:p>
            <a:pPr marL="742950" lvl="1" indent="-285750" algn="l">
              <a:buFont typeface="Arial" panose="020B0604020202020204" pitchFamily="34" charset="0"/>
              <a:buChar char="•"/>
            </a:pPr>
            <a:r>
              <a:rPr lang="en-US" dirty="0">
                <a:solidFill>
                  <a:srgbClr val="000000"/>
                </a:solidFill>
              </a:rPr>
              <a:t>In the context of deep learning, invariance refers to a model's ability to recognize patterns regardless of certain transformations (e.g. Translation (shifting), Rotation, Scaling), as the model's output remains unchanged under certain transformations of the input.</a:t>
            </a:r>
            <a:endParaRPr lang="en-US" b="0" i="0" u="none" strike="noStrike" dirty="0">
              <a:solidFill>
                <a:srgbClr val="000000"/>
              </a:solidFill>
              <a:effectLst/>
            </a:endParaRPr>
          </a:p>
          <a:p>
            <a:pPr marL="742950" lvl="1" indent="-285750" algn="l">
              <a:buFont typeface="Arial" panose="020B0604020202020204" pitchFamily="34" charset="0"/>
              <a:buChar char="•"/>
            </a:pPr>
            <a:endParaRPr lang="en-US" b="0" i="0" u="none" strike="noStrike" dirty="0">
              <a:solidFill>
                <a:srgbClr val="000000"/>
              </a:solidFill>
              <a:effectLst/>
            </a:endParaRPr>
          </a:p>
          <a:p>
            <a:pPr marL="285750" indent="-285750" algn="l">
              <a:buFont typeface="Arial" panose="020B0604020202020204" pitchFamily="34" charset="0"/>
              <a:buChar char="•"/>
            </a:pPr>
            <a:r>
              <a:rPr lang="en-US" b="1" i="0" u="none" strike="noStrike" dirty="0">
                <a:solidFill>
                  <a:srgbClr val="000000"/>
                </a:solidFill>
                <a:effectLst/>
              </a:rPr>
              <a:t>Why is Invariance Important?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Aids in simplifying complex problems by focusing on constant factors.</a:t>
            </a:r>
          </a:p>
          <a:p>
            <a:pPr marL="742950" lvl="1" indent="-285750" algn="l">
              <a:buFont typeface="Arial" panose="020B0604020202020204" pitchFamily="34" charset="0"/>
              <a:buChar char="•"/>
            </a:pPr>
            <a:r>
              <a:rPr lang="en-US" b="0" i="0" u="none" strike="noStrike" dirty="0">
                <a:solidFill>
                  <a:srgbClr val="000000"/>
                </a:solidFill>
                <a:effectLst/>
              </a:rPr>
              <a:t>Real-world objects may appear in different positions, orientations, or scales.</a:t>
            </a:r>
          </a:p>
          <a:p>
            <a:pPr marL="742950" lvl="1" indent="-285750" algn="l">
              <a:buFont typeface="Arial" panose="020B0604020202020204" pitchFamily="34" charset="0"/>
              <a:buChar char="•"/>
            </a:pPr>
            <a:r>
              <a:rPr lang="en-US" b="0" i="0" u="none" strike="noStrike" dirty="0">
                <a:solidFill>
                  <a:srgbClr val="000000"/>
                </a:solidFill>
                <a:effectLst/>
              </a:rPr>
              <a:t>Models should recognize objects regardless of these variations.</a:t>
            </a:r>
          </a:p>
          <a:p>
            <a:pPr marL="742950" lvl="1" indent="-285750" algn="l">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b="1" i="0" u="none" strike="noStrike" dirty="0">
                <a:solidFill>
                  <a:srgbClr val="000000"/>
                </a:solidFill>
                <a:effectLst/>
              </a:rPr>
              <a:t>Limitations of Fully Connected Networks</a:t>
            </a:r>
            <a:r>
              <a:rPr lang="zh-CN" altLang="en-US" b="1" i="0" u="none" strike="noStrike" dirty="0">
                <a:solidFill>
                  <a:srgbClr val="000000"/>
                </a:solidFill>
                <a:effectLst/>
              </a:rPr>
              <a:t> </a:t>
            </a:r>
            <a:r>
              <a:rPr lang="en-US" altLang="zh-CN" b="1" i="0" u="none" strike="noStrike" dirty="0">
                <a:solidFill>
                  <a:srgbClr val="000000"/>
                </a:solidFill>
                <a:effectLst/>
              </a:rPr>
              <a:t>(MLPs)</a:t>
            </a:r>
            <a:endParaRPr lang="en-US" b="1" i="0" u="none" strike="noStrike" dirty="0">
              <a:solidFill>
                <a:srgbClr val="000000"/>
              </a:solidFill>
              <a:effectLst/>
            </a:endParaRPr>
          </a:p>
          <a:p>
            <a:pPr marL="742950" lvl="1" indent="-285750">
              <a:buFont typeface="Arial" panose="020B0604020202020204" pitchFamily="34" charset="0"/>
              <a:buChar char="•"/>
            </a:pPr>
            <a:r>
              <a:rPr lang="en-US" b="0" i="0" u="none" strike="noStrike" dirty="0">
                <a:solidFill>
                  <a:srgbClr val="000000"/>
                </a:solidFill>
                <a:effectLst/>
              </a:rPr>
              <a:t>Do not inherently handle spatial hierarchies in data.</a:t>
            </a:r>
          </a:p>
          <a:p>
            <a:pPr marL="742950" lvl="1" indent="-285750">
              <a:buFont typeface="Arial" panose="020B0604020202020204" pitchFamily="34" charset="0"/>
              <a:buChar char="•"/>
            </a:pPr>
            <a:r>
              <a:rPr lang="en-US" b="0" i="0" u="none" strike="noStrike" dirty="0">
                <a:solidFill>
                  <a:srgbClr val="000000"/>
                </a:solidFill>
                <a:effectLst/>
              </a:rPr>
              <a:t>Lack of invariance to translations and other transformations.</a:t>
            </a:r>
          </a:p>
        </p:txBody>
      </p:sp>
    </p:spTree>
    <p:extLst>
      <p:ext uri="{BB962C8B-B14F-4D97-AF65-F5344CB8AC3E}">
        <p14:creationId xmlns:p14="http://schemas.microsoft.com/office/powerpoint/2010/main" val="227534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75188-8408-1AA9-1172-F1555B9F6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2DF11-F573-ABE1-CBDC-FB53CBE2168B}"/>
              </a:ext>
            </a:extLst>
          </p:cNvPr>
          <p:cNvSpPr>
            <a:spLocks noGrp="1"/>
          </p:cNvSpPr>
          <p:nvPr>
            <p:ph type="title"/>
          </p:nvPr>
        </p:nvSpPr>
        <p:spPr>
          <a:xfrm>
            <a:off x="838200" y="365125"/>
            <a:ext cx="10515600" cy="1325563"/>
          </a:xfrm>
        </p:spPr>
        <p:txBody>
          <a:bodyPr/>
          <a:lstStyle/>
          <a:p>
            <a:r>
              <a:rPr lang="en-US" dirty="0"/>
              <a:t>How Invariance Inspires CNN Architecture</a:t>
            </a:r>
          </a:p>
        </p:txBody>
      </p:sp>
      <p:sp>
        <p:nvSpPr>
          <p:cNvPr id="10" name="TextBox 9">
            <a:extLst>
              <a:ext uri="{FF2B5EF4-FFF2-40B4-BE49-F238E27FC236}">
                <a16:creationId xmlns:a16="http://schemas.microsoft.com/office/drawing/2014/main" id="{22838305-38EC-86AF-C117-94605311F696}"/>
              </a:ext>
            </a:extLst>
          </p:cNvPr>
          <p:cNvSpPr txBox="1"/>
          <p:nvPr/>
        </p:nvSpPr>
        <p:spPr>
          <a:xfrm>
            <a:off x="838200" y="1542108"/>
            <a:ext cx="10515600" cy="3139321"/>
          </a:xfrm>
          <a:prstGeom prst="rect">
            <a:avLst/>
          </a:prstGeom>
          <a:noFill/>
        </p:spPr>
        <p:txBody>
          <a:bodyPr wrap="square" rtlCol="0">
            <a:spAutoFit/>
          </a:bodyPr>
          <a:lstStyle/>
          <a:p>
            <a:pPr marL="285750" indent="-285750" algn="l">
              <a:buFont typeface="Arial" panose="020B0604020202020204" pitchFamily="34" charset="0"/>
              <a:buChar char="•"/>
            </a:pPr>
            <a:r>
              <a:rPr lang="en-US" b="1" i="0" u="none" strike="noStrike" dirty="0">
                <a:solidFill>
                  <a:srgbClr val="000000"/>
                </a:solidFill>
                <a:effectLst/>
              </a:rPr>
              <a:t>Convolutional Layers and Weight Sharing</a:t>
            </a:r>
          </a:p>
          <a:p>
            <a:pPr marL="742950" lvl="1" indent="-285750">
              <a:buFont typeface="Arial" panose="020B0604020202020204" pitchFamily="34" charset="0"/>
              <a:buChar char="•"/>
            </a:pPr>
            <a:r>
              <a:rPr lang="en-US" b="0" i="0" u="none" strike="noStrike" dirty="0">
                <a:solidFill>
                  <a:srgbClr val="000000"/>
                </a:solidFill>
                <a:effectLst/>
                <a:latin typeface="-webkit-standard"/>
              </a:rPr>
              <a:t>Convolutional layers apply the same filter across different spatial locations.</a:t>
            </a:r>
            <a:endParaRPr lang="en-US" dirty="0">
              <a:solidFill>
                <a:srgbClr val="000000"/>
              </a:solidFill>
              <a:latin typeface="-webkit-standard"/>
            </a:endParaRPr>
          </a:p>
          <a:p>
            <a:pPr marL="742950" lvl="1" indent="-285750">
              <a:buFont typeface="Arial" panose="020B0604020202020204" pitchFamily="34" charset="0"/>
              <a:buChar char="•"/>
            </a:pPr>
            <a:r>
              <a:rPr lang="en-US" b="0" i="0" u="none" strike="noStrike" dirty="0">
                <a:solidFill>
                  <a:srgbClr val="000000"/>
                </a:solidFill>
                <a:effectLst/>
                <a:latin typeface="-webkit-standard"/>
              </a:rPr>
              <a:t>Weight sharing reduces the number of parameters and captures local patterns.</a:t>
            </a:r>
          </a:p>
          <a:p>
            <a:pPr marL="285750" indent="-285750">
              <a:buFont typeface="Arial" panose="020B0604020202020204" pitchFamily="34" charset="0"/>
              <a:buChar char="•"/>
            </a:pPr>
            <a:endParaRPr lang="en-US" dirty="0">
              <a:solidFill>
                <a:srgbClr val="000000"/>
              </a:solidFill>
              <a:latin typeface="-webkit-standard"/>
            </a:endParaRPr>
          </a:p>
          <a:p>
            <a:pPr marL="285750" indent="-285750">
              <a:buFont typeface="Arial" panose="020B0604020202020204" pitchFamily="34" charset="0"/>
              <a:buChar char="•"/>
            </a:pPr>
            <a:r>
              <a:rPr lang="en-US" b="1" i="0" u="none" strike="noStrike" dirty="0">
                <a:solidFill>
                  <a:srgbClr val="000000"/>
                </a:solidFill>
                <a:effectLst/>
              </a:rPr>
              <a:t>Translation Invariance</a:t>
            </a:r>
            <a:endParaRPr lang="en-US" b="1" i="0" u="none" strike="noStrike" dirty="0">
              <a:solidFill>
                <a:srgbClr val="000000"/>
              </a:solidFill>
              <a:effectLst/>
              <a:latin typeface="-webkit-standard"/>
            </a:endParaRPr>
          </a:p>
          <a:p>
            <a:pPr marL="742950" lvl="1" indent="-285750">
              <a:buFont typeface="Arial" panose="020B0604020202020204" pitchFamily="34" charset="0"/>
              <a:buChar char="•"/>
            </a:pPr>
            <a:r>
              <a:rPr lang="en-US" i="0" u="none" strike="noStrike" dirty="0">
                <a:solidFill>
                  <a:srgbClr val="000000"/>
                </a:solidFill>
                <a:effectLst/>
              </a:rPr>
              <a:t>Convolutions allow the detection of features regardless of their position.</a:t>
            </a:r>
            <a:endParaRPr lang="en-US" dirty="0">
              <a:solidFill>
                <a:srgbClr val="000000"/>
              </a:solidFill>
              <a:latin typeface="-webkit-standard"/>
            </a:endParaRPr>
          </a:p>
          <a:p>
            <a:pPr marL="742950" lvl="1" indent="-285750">
              <a:buFont typeface="Arial" panose="020B0604020202020204" pitchFamily="34" charset="0"/>
              <a:buChar char="•"/>
            </a:pPr>
            <a:r>
              <a:rPr lang="en-US" i="0" u="none" strike="noStrike" dirty="0">
                <a:solidFill>
                  <a:srgbClr val="000000"/>
                </a:solidFill>
                <a:effectLst/>
              </a:rPr>
              <a:t>Pooling layers further enhance invariance by summarizing nearby outputs.</a:t>
            </a:r>
            <a:endParaRPr lang="en-US" i="0" u="none" strike="noStrike" dirty="0">
              <a:solidFill>
                <a:srgbClr val="000000"/>
              </a:solidFill>
              <a:effectLst/>
              <a:latin typeface="-webkit-standard"/>
            </a:endParaRPr>
          </a:p>
          <a:p>
            <a:pPr marL="742950" lvl="1" indent="-285750">
              <a:buFont typeface="Arial" panose="020B0604020202020204" pitchFamily="34" charset="0"/>
              <a:buChar char="•"/>
            </a:pPr>
            <a:endParaRPr lang="en-US" dirty="0">
              <a:solidFill>
                <a:srgbClr val="000000"/>
              </a:solidFill>
              <a:latin typeface="-webkit-standard"/>
            </a:endParaRPr>
          </a:p>
          <a:p>
            <a:pPr marL="285750" indent="-285750">
              <a:buFont typeface="Arial" panose="020B0604020202020204" pitchFamily="34" charset="0"/>
              <a:buChar char="•"/>
            </a:pPr>
            <a:r>
              <a:rPr lang="en-US" b="1" i="0" u="none" strike="noStrike" dirty="0">
                <a:solidFill>
                  <a:srgbClr val="000000"/>
                </a:solidFill>
                <a:effectLst/>
              </a:rPr>
              <a:t>Benefits for Visual Tasks</a:t>
            </a:r>
            <a:endParaRPr lang="en-US" b="1" i="0" u="none" strike="noStrike" dirty="0">
              <a:solidFill>
                <a:srgbClr val="000000"/>
              </a:solidFill>
              <a:effectLst/>
              <a:latin typeface="-webkit-standard"/>
            </a:endParaRPr>
          </a:p>
          <a:p>
            <a:pPr marL="742950" lvl="1" indent="-285750">
              <a:buFont typeface="Arial" panose="020B0604020202020204" pitchFamily="34" charset="0"/>
              <a:buChar char="•"/>
            </a:pPr>
            <a:r>
              <a:rPr lang="en-US" i="0" u="none" strike="noStrike" dirty="0">
                <a:solidFill>
                  <a:srgbClr val="000000"/>
                </a:solidFill>
                <a:effectLst/>
              </a:rPr>
              <a:t>Efficiently recognize objects in varied contexts.</a:t>
            </a:r>
            <a:endParaRPr lang="en-US" dirty="0">
              <a:solidFill>
                <a:srgbClr val="000000"/>
              </a:solidFill>
              <a:latin typeface="-webkit-standard"/>
            </a:endParaRPr>
          </a:p>
          <a:p>
            <a:pPr marL="742950" lvl="1" indent="-285750">
              <a:buFont typeface="Arial" panose="020B0604020202020204" pitchFamily="34" charset="0"/>
              <a:buChar char="•"/>
            </a:pPr>
            <a:r>
              <a:rPr lang="en-US" i="0" u="none" strike="noStrike" dirty="0">
                <a:solidFill>
                  <a:srgbClr val="000000"/>
                </a:solidFill>
                <a:effectLst/>
              </a:rPr>
              <a:t>Improve generalization by focusing on relevant features.</a:t>
            </a:r>
          </a:p>
        </p:txBody>
      </p:sp>
    </p:spTree>
    <p:extLst>
      <p:ext uri="{BB962C8B-B14F-4D97-AF65-F5344CB8AC3E}">
        <p14:creationId xmlns:p14="http://schemas.microsoft.com/office/powerpoint/2010/main" val="265351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E1CFB-C85C-27FE-80ED-4080DF131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6BB58-0824-D4D7-4905-658562C9BFC0}"/>
              </a:ext>
            </a:extLst>
          </p:cNvPr>
          <p:cNvSpPr>
            <a:spLocks noGrp="1"/>
          </p:cNvSpPr>
          <p:nvPr>
            <p:ph type="title"/>
          </p:nvPr>
        </p:nvSpPr>
        <p:spPr>
          <a:xfrm>
            <a:off x="838200" y="365125"/>
            <a:ext cx="10515600" cy="1325563"/>
          </a:xfrm>
        </p:spPr>
        <p:txBody>
          <a:bodyPr/>
          <a:lstStyle/>
          <a:p>
            <a:r>
              <a:rPr lang="en-US" dirty="0"/>
              <a:t>Key Components of CNN</a:t>
            </a:r>
          </a:p>
        </p:txBody>
      </p:sp>
      <p:pic>
        <p:nvPicPr>
          <p:cNvPr id="5122" name="Picture 2" descr="Architecture of the CNNs applied to digit recognition">
            <a:extLst>
              <a:ext uri="{FF2B5EF4-FFF2-40B4-BE49-F238E27FC236}">
                <a16:creationId xmlns:a16="http://schemas.microsoft.com/office/drawing/2014/main" id="{C57467C2-D708-876D-C7D1-79874F19C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329" y="1470769"/>
            <a:ext cx="7984671" cy="42720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EFB26E-31ED-9E62-DEA4-71488998D139}"/>
              </a:ext>
            </a:extLst>
          </p:cNvPr>
          <p:cNvSpPr txBox="1"/>
          <p:nvPr/>
        </p:nvSpPr>
        <p:spPr>
          <a:xfrm>
            <a:off x="790868" y="2194816"/>
            <a:ext cx="3416461" cy="246836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000" b="1" dirty="0"/>
              <a:t>Convolutional layers</a:t>
            </a:r>
          </a:p>
          <a:p>
            <a:pPr marL="285750" indent="-285750">
              <a:lnSpc>
                <a:spcPct val="200000"/>
              </a:lnSpc>
              <a:buFont typeface="Arial" panose="020B0604020202020204" pitchFamily="34" charset="0"/>
              <a:buChar char="•"/>
            </a:pPr>
            <a:r>
              <a:rPr lang="en-US" sz="2000" b="1" dirty="0"/>
              <a:t>Rectified Linear Unit (</a:t>
            </a:r>
            <a:r>
              <a:rPr lang="en-US" sz="2000" b="1" dirty="0" err="1"/>
              <a:t>ReLU</a:t>
            </a:r>
            <a:r>
              <a:rPr lang="en-US" sz="2000" b="1" dirty="0"/>
              <a:t>)</a:t>
            </a:r>
          </a:p>
          <a:p>
            <a:pPr marL="285750" indent="-285750">
              <a:lnSpc>
                <a:spcPct val="200000"/>
              </a:lnSpc>
              <a:buFont typeface="Arial" panose="020B0604020202020204" pitchFamily="34" charset="0"/>
              <a:buChar char="•"/>
            </a:pPr>
            <a:r>
              <a:rPr lang="en-US" sz="2000" b="1" dirty="0"/>
              <a:t>Pooling layers</a:t>
            </a:r>
          </a:p>
          <a:p>
            <a:pPr marL="285750" indent="-285750">
              <a:lnSpc>
                <a:spcPct val="200000"/>
              </a:lnSpc>
              <a:buFont typeface="Arial" panose="020B0604020202020204" pitchFamily="34" charset="0"/>
              <a:buChar char="•"/>
            </a:pPr>
            <a:r>
              <a:rPr lang="en-US" sz="2000" b="1" dirty="0"/>
              <a:t>Fully connected layers</a:t>
            </a:r>
          </a:p>
        </p:txBody>
      </p:sp>
      <p:sp>
        <p:nvSpPr>
          <p:cNvPr id="5" name="TextBox 4">
            <a:extLst>
              <a:ext uri="{FF2B5EF4-FFF2-40B4-BE49-F238E27FC236}">
                <a16:creationId xmlns:a16="http://schemas.microsoft.com/office/drawing/2014/main" id="{D28ACAEE-4D47-4AE0-F8BC-C1954CA6F78A}"/>
              </a:ext>
            </a:extLst>
          </p:cNvPr>
          <p:cNvSpPr txBox="1"/>
          <p:nvPr/>
        </p:nvSpPr>
        <p:spPr>
          <a:xfrm>
            <a:off x="5254907" y="5573981"/>
            <a:ext cx="6937094" cy="369332"/>
          </a:xfrm>
          <a:prstGeom prst="rect">
            <a:avLst/>
          </a:prstGeom>
          <a:noFill/>
        </p:spPr>
        <p:txBody>
          <a:bodyPr wrap="square">
            <a:spAutoFit/>
          </a:bodyPr>
          <a:lstStyle/>
          <a:p>
            <a:r>
              <a:rPr lang="en-US" dirty="0">
                <a:solidFill>
                  <a:schemeClr val="bg1">
                    <a:lumMod val="50000"/>
                  </a:schemeClr>
                </a:solidFill>
              </a:rPr>
              <a:t>Illustration of architecture of CNNs applied to digit recognition (</a:t>
            </a:r>
            <a:r>
              <a:rPr lang="en-US" dirty="0">
                <a:solidFill>
                  <a:schemeClr val="bg1">
                    <a:lumMod val="50000"/>
                  </a:schemeClr>
                </a:solidFill>
                <a:hlinkClick r:id="rId3"/>
              </a:rPr>
              <a:t>source</a:t>
            </a:r>
            <a:r>
              <a:rPr lang="en-US" dirty="0">
                <a:solidFill>
                  <a:schemeClr val="bg1">
                    <a:lumMod val="50000"/>
                  </a:schemeClr>
                </a:solidFill>
              </a:rPr>
              <a:t>)</a:t>
            </a:r>
          </a:p>
        </p:txBody>
      </p:sp>
    </p:spTree>
    <p:extLst>
      <p:ext uri="{BB962C8B-B14F-4D97-AF65-F5344CB8AC3E}">
        <p14:creationId xmlns:p14="http://schemas.microsoft.com/office/powerpoint/2010/main" val="2519835858"/>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stle Dietary Presentation Update" id="{75DDD6F6-8449-A943-9695-1F32BB1484DA}" vid="{6FE1E06E-2E0A-D041-9849-6FF6159D83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31237</TotalTime>
  <Words>5674</Words>
  <Application>Microsoft Macintosh PowerPoint</Application>
  <PresentationFormat>Widescreen</PresentationFormat>
  <Paragraphs>451</Paragraphs>
  <Slides>53</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-webkit-standard</vt:lpstr>
      <vt:lpstr>STIXGeneral-Italic</vt:lpstr>
      <vt:lpstr>STIXGeneral-Regular</vt:lpstr>
      <vt:lpstr>Aptos</vt:lpstr>
      <vt:lpstr>Arial</vt:lpstr>
      <vt:lpstr>Calibri</vt:lpstr>
      <vt:lpstr>Cambria Math</vt:lpstr>
      <vt:lpstr>Courier New</vt:lpstr>
      <vt:lpstr>Garamond</vt:lpstr>
      <vt:lpstr>Times New Roman</vt:lpstr>
      <vt:lpstr>Template</vt:lpstr>
      <vt:lpstr>Bios 7xx: Deep Learning Methods for Biomedical Applications with Pytorch</vt:lpstr>
      <vt:lpstr>Content</vt:lpstr>
      <vt:lpstr>Content</vt:lpstr>
      <vt:lpstr>Introduction to Convolutional Neural Networks (CNN)</vt:lpstr>
      <vt:lpstr>Inspiration Behind CNN</vt:lpstr>
      <vt:lpstr>Inspiration Behind CNN</vt:lpstr>
      <vt:lpstr>Understanding Invariance in Neural Networks</vt:lpstr>
      <vt:lpstr>How Invariance Inspires CNN Architecture</vt:lpstr>
      <vt:lpstr>Key Components of CNN</vt:lpstr>
      <vt:lpstr>Feature Extraction Using Convolution</vt:lpstr>
      <vt:lpstr>Feature Extraction Using Convolution</vt:lpstr>
      <vt:lpstr>Understanding the Convolution Operation</vt:lpstr>
      <vt:lpstr>Exercises</vt:lpstr>
      <vt:lpstr>Understanding the Convolution Operation</vt:lpstr>
      <vt:lpstr>Cross-Correlation Operation</vt:lpstr>
      <vt:lpstr>Cross-Correlation Operation</vt:lpstr>
      <vt:lpstr>Cross-Correlation Operation</vt:lpstr>
      <vt:lpstr>Convolutional Layers</vt:lpstr>
      <vt:lpstr>Padding, Stride, and Pooling</vt:lpstr>
      <vt:lpstr>Padding</vt:lpstr>
      <vt:lpstr>Padding</vt:lpstr>
      <vt:lpstr>Padding</vt:lpstr>
      <vt:lpstr>Padding, Stride, and Pooling</vt:lpstr>
      <vt:lpstr>Stride</vt:lpstr>
      <vt:lpstr>Padding, Stride, and Pooling</vt:lpstr>
      <vt:lpstr>Pooling</vt:lpstr>
      <vt:lpstr>Average Pooling</vt:lpstr>
      <vt:lpstr>Maximum Pooling</vt:lpstr>
      <vt:lpstr>Maximum Pooling</vt:lpstr>
      <vt:lpstr>Stride</vt:lpstr>
      <vt:lpstr>Exercises</vt:lpstr>
      <vt:lpstr>Content</vt:lpstr>
      <vt:lpstr>2D CNN</vt:lpstr>
      <vt:lpstr>Architecture of 2D CNN</vt:lpstr>
      <vt:lpstr>Forward Propagation in 2D CNN</vt:lpstr>
      <vt:lpstr>Backward Propagation in 2D CNN</vt:lpstr>
      <vt:lpstr>Gradient Calculation in 2D CNN</vt:lpstr>
      <vt:lpstr>Evaluation Metrics of 2D CNN</vt:lpstr>
      <vt:lpstr>Evaluation Metrics of 2D CNN</vt:lpstr>
      <vt:lpstr>Intro to 3D CNN</vt:lpstr>
      <vt:lpstr>Difference Between 2D and 3D CNNs</vt:lpstr>
      <vt:lpstr>Biomedical Applications for 3D CNNs</vt:lpstr>
      <vt:lpstr>Content</vt:lpstr>
      <vt:lpstr>Clinical Outcome Data Application:  ADNI and UK Biobank (UKB)</vt:lpstr>
      <vt:lpstr>Clinical Outcomes of Interest</vt:lpstr>
      <vt:lpstr>Why CNNs Are Suited for This Type of Data</vt:lpstr>
      <vt:lpstr>Why CNNs Are Suited for This Type of Data</vt:lpstr>
      <vt:lpstr>Content</vt:lpstr>
      <vt:lpstr>Limited Annotated Data</vt:lpstr>
      <vt:lpstr>Data Variability and Heterogeneity</vt:lpstr>
      <vt:lpstr>Class Imbalance</vt:lpstr>
      <vt:lpstr>Interpretability and Explainability</vt:lpstr>
      <vt:lpstr>Generalization and Transferability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Li, Xiaoqi</dc:creator>
  <cp:keywords/>
  <dc:description/>
  <cp:lastModifiedBy>Li, Xiaoqi</cp:lastModifiedBy>
  <cp:revision>9</cp:revision>
  <dcterms:created xsi:type="dcterms:W3CDTF">2024-09-11T20:47:19Z</dcterms:created>
  <dcterms:modified xsi:type="dcterms:W3CDTF">2024-10-03T13:24:58Z</dcterms:modified>
  <cp:category/>
</cp:coreProperties>
</file>