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7"/>
  </p:notesMasterIdLst>
  <p:sldIdLst>
    <p:sldId id="396" r:id="rId3"/>
    <p:sldId id="397" r:id="rId4"/>
    <p:sldId id="398" r:id="rId5"/>
    <p:sldId id="332" r:id="rId6"/>
    <p:sldId id="406" r:id="rId7"/>
    <p:sldId id="399" r:id="rId8"/>
    <p:sldId id="407" r:id="rId9"/>
    <p:sldId id="408" r:id="rId10"/>
    <p:sldId id="409" r:id="rId11"/>
    <p:sldId id="410" r:id="rId12"/>
    <p:sldId id="411" r:id="rId13"/>
    <p:sldId id="400" r:id="rId14"/>
    <p:sldId id="412" r:id="rId15"/>
    <p:sldId id="414" r:id="rId16"/>
    <p:sldId id="413" r:id="rId17"/>
    <p:sldId id="366" r:id="rId18"/>
    <p:sldId id="417" r:id="rId19"/>
    <p:sldId id="415" r:id="rId20"/>
    <p:sldId id="416" r:id="rId21"/>
    <p:sldId id="418" r:id="rId22"/>
    <p:sldId id="419" r:id="rId23"/>
    <p:sldId id="401" r:id="rId24"/>
    <p:sldId id="422" r:id="rId25"/>
    <p:sldId id="423" r:id="rId26"/>
    <p:sldId id="434" r:id="rId27"/>
    <p:sldId id="435" r:id="rId28"/>
    <p:sldId id="428" r:id="rId29"/>
    <p:sldId id="436" r:id="rId30"/>
    <p:sldId id="437" r:id="rId31"/>
    <p:sldId id="438" r:id="rId32"/>
    <p:sldId id="439" r:id="rId33"/>
    <p:sldId id="429" r:id="rId34"/>
    <p:sldId id="440" r:id="rId35"/>
    <p:sldId id="441" r:id="rId36"/>
    <p:sldId id="442" r:id="rId37"/>
    <p:sldId id="443" r:id="rId38"/>
    <p:sldId id="445" r:id="rId39"/>
    <p:sldId id="446" r:id="rId40"/>
    <p:sldId id="447" r:id="rId41"/>
    <p:sldId id="444" r:id="rId42"/>
    <p:sldId id="293" r:id="rId43"/>
    <p:sldId id="374" r:id="rId44"/>
    <p:sldId id="403" r:id="rId45"/>
    <p:sldId id="448" r:id="rId46"/>
  </p:sldIdLst>
  <p:sldSz cx="9144000" cy="5143500" type="screen16x9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259" userDrawn="1">
          <p15:clr>
            <a:srgbClr val="A4A3A4"/>
          </p15:clr>
        </p15:guide>
        <p15:guide id="6" orient="horz" pos="2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376092"/>
    <a:srgbClr val="17375E"/>
    <a:srgbClr val="3A3B97"/>
    <a:srgbClr val="AED30B"/>
    <a:srgbClr val="C9D033"/>
    <a:srgbClr val="F2622E"/>
    <a:srgbClr val="4343AF"/>
    <a:srgbClr val="FCFCFC"/>
    <a:srgbClr val="67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7" autoAdjust="0"/>
    <p:restoredTop sz="94660"/>
  </p:normalViewPr>
  <p:slideViewPr>
    <p:cSldViewPr showGuides="1">
      <p:cViewPr varScale="1">
        <p:scale>
          <a:sx n="121" d="100"/>
          <a:sy n="121" d="100"/>
        </p:scale>
        <p:origin x="75" y="252"/>
      </p:cViewPr>
      <p:guideLst>
        <p:guide orient="horz" pos="1620"/>
        <p:guide pos="2880"/>
        <p:guide pos="385"/>
        <p:guide pos="5375"/>
        <p:guide orient="horz" pos="259"/>
        <p:guide orient="horz" pos="2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96A2-1736-4A8D-81F1-DB20D6724EC6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38EFE-4C6D-4578-9246-410CF94BF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0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69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9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79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6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2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6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4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93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7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49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432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47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99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43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838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559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36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96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634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97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378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49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432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38EFE-4C6D-4578-9246-410CF94BF7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47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17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6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30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9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1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6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4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7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1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786"/>
            <a:ext cx="7772400" cy="11018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031"/>
            <a:ext cx="6400800" cy="1314815"/>
          </a:xfrm>
        </p:spPr>
        <p:txBody>
          <a:bodyPr/>
          <a:lstStyle>
            <a:lvl1pPr marL="0" indent="0" algn="ctr">
              <a:buNone/>
              <a:defRPr/>
            </a:lvl1pPr>
            <a:lvl2pPr marL="411617" indent="0" algn="ctr">
              <a:buNone/>
              <a:defRPr/>
            </a:lvl2pPr>
            <a:lvl3pPr marL="823234" indent="0" algn="ctr">
              <a:buNone/>
              <a:defRPr/>
            </a:lvl3pPr>
            <a:lvl4pPr marL="1234851" indent="0" algn="ctr">
              <a:buNone/>
              <a:defRPr/>
            </a:lvl4pPr>
            <a:lvl5pPr marL="1646469" indent="0" algn="ctr">
              <a:buNone/>
              <a:defRPr/>
            </a:lvl5pPr>
            <a:lvl6pPr marL="2058086" indent="0" algn="ctr">
              <a:buNone/>
              <a:defRPr/>
            </a:lvl6pPr>
            <a:lvl7pPr marL="2469703" indent="0" algn="ctr">
              <a:buNone/>
              <a:defRPr/>
            </a:lvl7pPr>
            <a:lvl8pPr marL="2881320" indent="0" algn="ctr">
              <a:buNone/>
              <a:defRPr/>
            </a:lvl8pPr>
            <a:lvl9pPr marL="329293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83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70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1" y="251530"/>
            <a:ext cx="1928813" cy="43774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251530"/>
            <a:ext cx="5638800" cy="43774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530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4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4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4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13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3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1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25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6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ECF-88D2-4A64-A920-534F0B971232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043-F757-4064-A7A2-FC6AB2452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09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264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504" y="339501"/>
            <a:ext cx="9108000" cy="648000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120900 w 9144000"/>
              <a:gd name="connsiteY2" fmla="*/ 11557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120900 w 9144000"/>
              <a:gd name="connsiteY2" fmla="*/ 11557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419600 w 9144000"/>
              <a:gd name="connsiteY5" fmla="*/ 2044700 h 3200400"/>
              <a:gd name="connsiteX6" fmla="*/ 9144000 w 9144000"/>
              <a:gd name="connsiteY6" fmla="*/ 2070100 h 3200400"/>
              <a:gd name="connsiteX0" fmla="*/ 0 w 9144000"/>
              <a:gd name="connsiteY0" fmla="*/ 2044700 h 3683000"/>
              <a:gd name="connsiteX1" fmla="*/ 1816100 w 9144000"/>
              <a:gd name="connsiteY1" fmla="*/ 2044700 h 3683000"/>
              <a:gd name="connsiteX2" fmla="*/ 2120900 w 9144000"/>
              <a:gd name="connsiteY2" fmla="*/ 1155700 h 3683000"/>
              <a:gd name="connsiteX3" fmla="*/ 2654300 w 9144000"/>
              <a:gd name="connsiteY3" fmla="*/ 3683000 h 3683000"/>
              <a:gd name="connsiteX4" fmla="*/ 4013200 w 9144000"/>
              <a:gd name="connsiteY4" fmla="*/ 0 h 3683000"/>
              <a:gd name="connsiteX5" fmla="*/ 4419600 w 9144000"/>
              <a:gd name="connsiteY5" fmla="*/ 2044700 h 3683000"/>
              <a:gd name="connsiteX6" fmla="*/ 9144000 w 9144000"/>
              <a:gd name="connsiteY6" fmla="*/ 2070100 h 3683000"/>
              <a:gd name="connsiteX0" fmla="*/ 0 w 9824864"/>
              <a:gd name="connsiteY0" fmla="*/ 2044700 h 3683000"/>
              <a:gd name="connsiteX1" fmla="*/ 1816100 w 9824864"/>
              <a:gd name="connsiteY1" fmla="*/ 2044700 h 3683000"/>
              <a:gd name="connsiteX2" fmla="*/ 2120900 w 9824864"/>
              <a:gd name="connsiteY2" fmla="*/ 1155700 h 3683000"/>
              <a:gd name="connsiteX3" fmla="*/ 2654300 w 9824864"/>
              <a:gd name="connsiteY3" fmla="*/ 3683000 h 3683000"/>
              <a:gd name="connsiteX4" fmla="*/ 4013200 w 9824864"/>
              <a:gd name="connsiteY4" fmla="*/ 0 h 3683000"/>
              <a:gd name="connsiteX5" fmla="*/ 4419600 w 9824864"/>
              <a:gd name="connsiteY5" fmla="*/ 2044700 h 3683000"/>
              <a:gd name="connsiteX6" fmla="*/ 9824864 w 9824864"/>
              <a:gd name="connsiteY6" fmla="*/ 2057400 h 3683000"/>
              <a:gd name="connsiteX0" fmla="*/ 0 w 54516104"/>
              <a:gd name="connsiteY0" fmla="*/ 2044700 h 3683000"/>
              <a:gd name="connsiteX1" fmla="*/ 1816100 w 54516104"/>
              <a:gd name="connsiteY1" fmla="*/ 2044700 h 3683000"/>
              <a:gd name="connsiteX2" fmla="*/ 2120900 w 54516104"/>
              <a:gd name="connsiteY2" fmla="*/ 1155700 h 3683000"/>
              <a:gd name="connsiteX3" fmla="*/ 2654300 w 54516104"/>
              <a:gd name="connsiteY3" fmla="*/ 3683000 h 3683000"/>
              <a:gd name="connsiteX4" fmla="*/ 4013200 w 54516104"/>
              <a:gd name="connsiteY4" fmla="*/ 0 h 3683000"/>
              <a:gd name="connsiteX5" fmla="*/ 4419600 w 54516104"/>
              <a:gd name="connsiteY5" fmla="*/ 2044700 h 3683000"/>
              <a:gd name="connsiteX6" fmla="*/ 54516104 w 54516104"/>
              <a:gd name="connsiteY6" fmla="*/ 1722425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1610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54516104" y="1722425"/>
                </a:lnTo>
              </a:path>
            </a:pathLst>
          </a:custGeom>
          <a:noFill/>
          <a:ln w="15875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93120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14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126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476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987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7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618"/>
            <a:ext cx="7772400" cy="1020411"/>
          </a:xfrm>
        </p:spPr>
        <p:txBody>
          <a:bodyPr anchor="t"/>
          <a:lstStyle>
            <a:lvl1pPr algn="l">
              <a:defRPr sz="360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449"/>
            <a:ext cx="7772400" cy="1126168"/>
          </a:xfrm>
        </p:spPr>
        <p:txBody>
          <a:bodyPr anchor="b"/>
          <a:lstStyle>
            <a:lvl1pPr marL="0" indent="0">
              <a:buNone/>
              <a:defRPr sz="1801"/>
            </a:lvl1pPr>
            <a:lvl2pPr marL="411617" indent="0">
              <a:buNone/>
              <a:defRPr sz="1621"/>
            </a:lvl2pPr>
            <a:lvl3pPr marL="823234" indent="0">
              <a:buNone/>
              <a:defRPr sz="1440"/>
            </a:lvl3pPr>
            <a:lvl4pPr marL="1234851" indent="0">
              <a:buNone/>
              <a:defRPr sz="1260"/>
            </a:lvl4pPr>
            <a:lvl5pPr marL="1646469" indent="0">
              <a:buNone/>
              <a:defRPr sz="1260"/>
            </a:lvl5pPr>
            <a:lvl6pPr marL="2058086" indent="0">
              <a:buNone/>
              <a:defRPr sz="1260"/>
            </a:lvl6pPr>
            <a:lvl7pPr marL="2469703" indent="0">
              <a:buNone/>
              <a:defRPr sz="1260"/>
            </a:lvl7pPr>
            <a:lvl8pPr marL="2881320" indent="0">
              <a:buNone/>
              <a:defRPr sz="1260"/>
            </a:lvl8pPr>
            <a:lvl9pPr marL="3292937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9983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10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57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1" y="796036"/>
            <a:ext cx="3783013" cy="3832972"/>
          </a:xfrm>
        </p:spPr>
        <p:txBody>
          <a:bodyPr/>
          <a:lstStyle>
            <a:lvl1pPr>
              <a:defRPr sz="2521"/>
            </a:lvl1pPr>
            <a:lvl2pPr>
              <a:defRPr sz="2161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796036"/>
            <a:ext cx="3784600" cy="3832972"/>
          </a:xfrm>
        </p:spPr>
        <p:txBody>
          <a:bodyPr/>
          <a:lstStyle>
            <a:lvl1pPr>
              <a:defRPr sz="2521"/>
            </a:lvl1pPr>
            <a:lvl2pPr>
              <a:defRPr sz="2161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59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97"/>
            <a:ext cx="8229600" cy="8574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893"/>
            <a:ext cx="4040188" cy="478765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17" indent="0">
              <a:buNone/>
              <a:defRPr sz="1801" b="1"/>
            </a:lvl2pPr>
            <a:lvl3pPr marL="823234" indent="0">
              <a:buNone/>
              <a:defRPr sz="1621" b="1"/>
            </a:lvl3pPr>
            <a:lvl4pPr marL="1234851" indent="0">
              <a:buNone/>
              <a:defRPr sz="1440" b="1"/>
            </a:lvl4pPr>
            <a:lvl5pPr marL="1646469" indent="0">
              <a:buNone/>
              <a:defRPr sz="1440" b="1"/>
            </a:lvl5pPr>
            <a:lvl6pPr marL="2058086" indent="0">
              <a:buNone/>
              <a:defRPr sz="1440" b="1"/>
            </a:lvl6pPr>
            <a:lvl7pPr marL="2469703" indent="0">
              <a:buNone/>
              <a:defRPr sz="1440" b="1"/>
            </a:lvl7pPr>
            <a:lvl8pPr marL="2881320" indent="0">
              <a:buNone/>
              <a:defRPr sz="1440" b="1"/>
            </a:lvl8pPr>
            <a:lvl9pPr marL="3292937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7"/>
            <a:ext cx="4040188" cy="2964051"/>
          </a:xfrm>
        </p:spPr>
        <p:txBody>
          <a:bodyPr/>
          <a:lstStyle>
            <a:lvl1pPr>
              <a:defRPr sz="2161"/>
            </a:lvl1pPr>
            <a:lvl2pPr>
              <a:defRPr sz="1801"/>
            </a:lvl2pPr>
            <a:lvl3pPr>
              <a:defRPr sz="1621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893"/>
            <a:ext cx="4041775" cy="478765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17" indent="0">
              <a:buNone/>
              <a:defRPr sz="1801" b="1"/>
            </a:lvl2pPr>
            <a:lvl3pPr marL="823234" indent="0">
              <a:buNone/>
              <a:defRPr sz="1621" b="1"/>
            </a:lvl3pPr>
            <a:lvl4pPr marL="1234851" indent="0">
              <a:buNone/>
              <a:defRPr sz="1440" b="1"/>
            </a:lvl4pPr>
            <a:lvl5pPr marL="1646469" indent="0">
              <a:buNone/>
              <a:defRPr sz="1440" b="1"/>
            </a:lvl5pPr>
            <a:lvl6pPr marL="2058086" indent="0">
              <a:buNone/>
              <a:defRPr sz="1440" b="1"/>
            </a:lvl6pPr>
            <a:lvl7pPr marL="2469703" indent="0">
              <a:buNone/>
              <a:defRPr sz="1440" b="1"/>
            </a:lvl7pPr>
            <a:lvl8pPr marL="2881320" indent="0">
              <a:buNone/>
              <a:defRPr sz="1440" b="1"/>
            </a:lvl8pPr>
            <a:lvl9pPr marL="3292937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7"/>
            <a:ext cx="4041775" cy="2964051"/>
          </a:xfrm>
        </p:spPr>
        <p:txBody>
          <a:bodyPr/>
          <a:lstStyle>
            <a:lvl1pPr>
              <a:defRPr sz="2161"/>
            </a:lvl1pPr>
            <a:lvl2pPr>
              <a:defRPr sz="1801"/>
            </a:lvl2pPr>
            <a:lvl3pPr>
              <a:defRPr sz="1621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663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270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369"/>
            <a:ext cx="3008313" cy="871780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369"/>
            <a:ext cx="5111750" cy="4390339"/>
          </a:xfrm>
        </p:spPr>
        <p:txBody>
          <a:bodyPr/>
          <a:lstStyle>
            <a:lvl1pPr>
              <a:defRPr sz="2881"/>
            </a:lvl1pPr>
            <a:lvl2pPr>
              <a:defRPr sz="2521"/>
            </a:lvl2pPr>
            <a:lvl3pPr>
              <a:defRPr sz="216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148"/>
            <a:ext cx="3008313" cy="3518560"/>
          </a:xfrm>
        </p:spPr>
        <p:txBody>
          <a:bodyPr/>
          <a:lstStyle>
            <a:lvl1pPr marL="0" indent="0">
              <a:buNone/>
              <a:defRPr sz="1260"/>
            </a:lvl1pPr>
            <a:lvl2pPr marL="411617" indent="0">
              <a:buNone/>
              <a:defRPr sz="1080"/>
            </a:lvl2pPr>
            <a:lvl3pPr marL="823234" indent="0">
              <a:buNone/>
              <a:defRPr sz="900"/>
            </a:lvl3pPr>
            <a:lvl4pPr marL="1234851" indent="0">
              <a:buNone/>
              <a:defRPr sz="810"/>
            </a:lvl4pPr>
            <a:lvl5pPr marL="1646469" indent="0">
              <a:buNone/>
              <a:defRPr sz="810"/>
            </a:lvl5pPr>
            <a:lvl6pPr marL="2058086" indent="0">
              <a:buNone/>
              <a:defRPr sz="810"/>
            </a:lvl6pPr>
            <a:lvl7pPr marL="2469703" indent="0">
              <a:buNone/>
              <a:defRPr sz="810"/>
            </a:lvl7pPr>
            <a:lvl8pPr marL="2881320" indent="0">
              <a:buNone/>
              <a:defRPr sz="810"/>
            </a:lvl8pPr>
            <a:lvl9pPr marL="3292937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52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022"/>
            <a:ext cx="5486400" cy="425886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185"/>
            <a:ext cx="5486400" cy="3085529"/>
          </a:xfrm>
        </p:spPr>
        <p:txBody>
          <a:bodyPr/>
          <a:lstStyle>
            <a:lvl1pPr marL="0" indent="0">
              <a:buNone/>
              <a:defRPr sz="2881"/>
            </a:lvl1pPr>
            <a:lvl2pPr marL="411617" indent="0">
              <a:buNone/>
              <a:defRPr sz="2521"/>
            </a:lvl2pPr>
            <a:lvl3pPr marL="823234" indent="0">
              <a:buNone/>
              <a:defRPr sz="2161"/>
            </a:lvl3pPr>
            <a:lvl4pPr marL="1234851" indent="0">
              <a:buNone/>
              <a:defRPr sz="1801"/>
            </a:lvl4pPr>
            <a:lvl5pPr marL="1646469" indent="0">
              <a:buNone/>
              <a:defRPr sz="1801"/>
            </a:lvl5pPr>
            <a:lvl6pPr marL="2058086" indent="0">
              <a:buNone/>
              <a:defRPr sz="1801"/>
            </a:lvl6pPr>
            <a:lvl7pPr marL="2469703" indent="0">
              <a:buNone/>
              <a:defRPr sz="1801"/>
            </a:lvl7pPr>
            <a:lvl8pPr marL="2881320" indent="0">
              <a:buNone/>
              <a:defRPr sz="1801"/>
            </a:lvl8pPr>
            <a:lvl9pPr marL="3292937" indent="0">
              <a:buNone/>
              <a:defRPr sz="1801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8"/>
            <a:ext cx="5486400" cy="603100"/>
          </a:xfrm>
        </p:spPr>
        <p:txBody>
          <a:bodyPr/>
          <a:lstStyle>
            <a:lvl1pPr marL="0" indent="0">
              <a:buNone/>
              <a:defRPr sz="1260"/>
            </a:lvl1pPr>
            <a:lvl2pPr marL="411617" indent="0">
              <a:buNone/>
              <a:defRPr sz="1080"/>
            </a:lvl2pPr>
            <a:lvl3pPr marL="823234" indent="0">
              <a:buNone/>
              <a:defRPr sz="900"/>
            </a:lvl3pPr>
            <a:lvl4pPr marL="1234851" indent="0">
              <a:buNone/>
              <a:defRPr sz="810"/>
            </a:lvl4pPr>
            <a:lvl5pPr marL="1646469" indent="0">
              <a:buNone/>
              <a:defRPr sz="810"/>
            </a:lvl5pPr>
            <a:lvl6pPr marL="2058086" indent="0">
              <a:buNone/>
              <a:defRPr sz="810"/>
            </a:lvl6pPr>
            <a:lvl7pPr marL="2469703" indent="0">
              <a:buNone/>
              <a:defRPr sz="810"/>
            </a:lvl7pPr>
            <a:lvl8pPr marL="2881320" indent="0">
              <a:buNone/>
              <a:defRPr sz="810"/>
            </a:lvl8pPr>
            <a:lvl9pPr marL="3292937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3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4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1" y="251530"/>
            <a:ext cx="7720013" cy="30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304" tIns="40152" rIns="80304" bIns="401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796036"/>
            <a:ext cx="7720013" cy="383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304" tIns="40152" rIns="80304" bIns="40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498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+mj-lt"/>
          <a:ea typeface="+mj-ea"/>
          <a:cs typeface="+mj-cs"/>
        </a:defRPr>
      </a:lvl1pPr>
      <a:lvl2pPr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2pPr>
      <a:lvl3pPr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3pPr>
      <a:lvl4pPr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4pPr>
      <a:lvl5pPr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5pPr>
      <a:lvl6pPr marL="411617"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6pPr>
      <a:lvl7pPr marL="823234"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7pPr>
      <a:lvl8pPr marL="1234851"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8pPr>
      <a:lvl9pPr marL="1646469" algn="l" defTabSz="723188" rtl="0" eaLnBrk="0" fontAlgn="base" hangingPunct="0">
        <a:spcBef>
          <a:spcPct val="0"/>
        </a:spcBef>
        <a:spcAft>
          <a:spcPct val="0"/>
        </a:spcAft>
        <a:defRPr sz="1711">
          <a:solidFill>
            <a:schemeClr val="accent2"/>
          </a:solidFill>
          <a:latin typeface="Arial" pitchFamily="34" charset="0"/>
          <a:ea typeface="微软雅黑" pitchFamily="34" charset="-122"/>
        </a:defRPr>
      </a:lvl9pPr>
    </p:titleStyle>
    <p:bodyStyle>
      <a:lvl1pPr marL="271553" indent="-271553" algn="l" defTabSz="723188" rtl="0" eaLnBrk="0" fontAlgn="base" hangingPunct="0">
        <a:spcBef>
          <a:spcPct val="20000"/>
        </a:spcBef>
        <a:spcAft>
          <a:spcPct val="0"/>
        </a:spcAft>
        <a:buChar char="•"/>
        <a:defRPr sz="1350">
          <a:solidFill>
            <a:schemeClr val="accent2"/>
          </a:solidFill>
          <a:latin typeface="+mn-lt"/>
          <a:ea typeface="+mn-ea"/>
          <a:cs typeface="+mn-cs"/>
        </a:defRPr>
      </a:lvl1pPr>
      <a:lvl2pPr marL="587412" indent="-225818" algn="l" defTabSz="723188" rtl="0" eaLnBrk="0" fontAlgn="base" hangingPunct="0">
        <a:spcBef>
          <a:spcPct val="20000"/>
        </a:spcBef>
        <a:spcAft>
          <a:spcPct val="0"/>
        </a:spcAft>
        <a:buChar char="–"/>
        <a:defRPr sz="1260">
          <a:solidFill>
            <a:schemeClr val="accent2"/>
          </a:solidFill>
          <a:latin typeface="+mn-lt"/>
          <a:ea typeface="楷体_GB2312" pitchFamily="1" charset="-122"/>
        </a:defRPr>
      </a:lvl2pPr>
      <a:lvl3pPr marL="904701" indent="-181512" algn="l" defTabSz="723188" rtl="0" eaLnBrk="0" fontAlgn="base" hangingPunct="0">
        <a:spcBef>
          <a:spcPct val="20000"/>
        </a:spcBef>
        <a:spcAft>
          <a:spcPct val="0"/>
        </a:spcAft>
        <a:buChar char="•"/>
        <a:defRPr sz="1801">
          <a:solidFill>
            <a:schemeClr val="tx1"/>
          </a:solidFill>
          <a:latin typeface="+mn-lt"/>
          <a:ea typeface="宋体" pitchFamily="2" charset="-122"/>
        </a:defRPr>
      </a:lvl3pPr>
      <a:lvl4pPr marL="1264866" indent="-180083" algn="l" defTabSz="723188" rtl="0" eaLnBrk="0" fontAlgn="base" hangingPunct="0">
        <a:spcBef>
          <a:spcPct val="20000"/>
        </a:spcBef>
        <a:spcAft>
          <a:spcPct val="0"/>
        </a:spcAft>
        <a:buChar char="–"/>
        <a:defRPr sz="1531">
          <a:solidFill>
            <a:schemeClr val="tx1"/>
          </a:solidFill>
          <a:latin typeface="+mn-lt"/>
          <a:ea typeface="宋体" pitchFamily="2" charset="-122"/>
        </a:defRPr>
      </a:lvl4pPr>
      <a:lvl5pPr marL="1626459" indent="-180083" algn="l" defTabSz="723188" rtl="0" eaLnBrk="0" fontAlgn="base" hangingPunct="0">
        <a:spcBef>
          <a:spcPct val="20000"/>
        </a:spcBef>
        <a:spcAft>
          <a:spcPct val="0"/>
        </a:spcAft>
        <a:buChar char="»"/>
        <a:defRPr sz="1531">
          <a:solidFill>
            <a:schemeClr val="tx1"/>
          </a:solidFill>
          <a:latin typeface="+mn-lt"/>
          <a:ea typeface="宋体" pitchFamily="2" charset="-122"/>
        </a:defRPr>
      </a:lvl5pPr>
      <a:lvl6pPr marL="2038077" indent="-180083" algn="l" defTabSz="723188" rtl="0" eaLnBrk="0" fontAlgn="base" hangingPunct="0">
        <a:spcBef>
          <a:spcPct val="20000"/>
        </a:spcBef>
        <a:spcAft>
          <a:spcPct val="0"/>
        </a:spcAft>
        <a:buChar char="»"/>
        <a:defRPr sz="1531">
          <a:solidFill>
            <a:schemeClr val="tx1"/>
          </a:solidFill>
          <a:latin typeface="+mn-lt"/>
          <a:ea typeface="宋体" pitchFamily="2" charset="-122"/>
        </a:defRPr>
      </a:lvl6pPr>
      <a:lvl7pPr marL="2449694" indent="-180083" algn="l" defTabSz="723188" rtl="0" eaLnBrk="0" fontAlgn="base" hangingPunct="0">
        <a:spcBef>
          <a:spcPct val="20000"/>
        </a:spcBef>
        <a:spcAft>
          <a:spcPct val="0"/>
        </a:spcAft>
        <a:buChar char="»"/>
        <a:defRPr sz="1531">
          <a:solidFill>
            <a:schemeClr val="tx1"/>
          </a:solidFill>
          <a:latin typeface="+mn-lt"/>
          <a:ea typeface="宋体" pitchFamily="2" charset="-122"/>
        </a:defRPr>
      </a:lvl7pPr>
      <a:lvl8pPr marL="2861311" indent="-180083" algn="l" defTabSz="723188" rtl="0" eaLnBrk="0" fontAlgn="base" hangingPunct="0">
        <a:spcBef>
          <a:spcPct val="20000"/>
        </a:spcBef>
        <a:spcAft>
          <a:spcPct val="0"/>
        </a:spcAft>
        <a:buChar char="»"/>
        <a:defRPr sz="1531">
          <a:solidFill>
            <a:schemeClr val="tx1"/>
          </a:solidFill>
          <a:latin typeface="+mn-lt"/>
          <a:ea typeface="宋体" pitchFamily="2" charset="-122"/>
        </a:defRPr>
      </a:lvl8pPr>
      <a:lvl9pPr marL="3272928" indent="-180083" algn="l" defTabSz="723188" rtl="0" eaLnBrk="0" fontAlgn="base" hangingPunct="0">
        <a:spcBef>
          <a:spcPct val="20000"/>
        </a:spcBef>
        <a:spcAft>
          <a:spcPct val="0"/>
        </a:spcAft>
        <a:buChar char="»"/>
        <a:defRPr sz="153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617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234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4851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6469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8086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69703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1320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2937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3B8BE9DF-C188-472C-8719-431851E8F5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602"/>
            <a:ext cx="9143999" cy="51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5F3865F-41DC-4785-821D-C1329EB1A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9" y="11933"/>
            <a:ext cx="9123322" cy="513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6F01BD-9706-4E2E-B581-91639D37C566}"/>
              </a:ext>
            </a:extLst>
          </p:cNvPr>
          <p:cNvSpPr/>
          <p:nvPr userDrawn="1"/>
        </p:nvSpPr>
        <p:spPr>
          <a:xfrm>
            <a:off x="0" y="0"/>
            <a:ext cx="9144000" cy="5143198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7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52" r:id="rId14"/>
    <p:sldLayoutId id="2147483653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f-solutions.com/heart-failure-classifications/" TargetMode="External"/><Relationship Id="rId2" Type="http://schemas.openxmlformats.org/officeDocument/2006/relationships/hyperlink" Target="https://medschool.ucla.edu/cardiovascular-arrhythmia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aurorahealthcare.org/services/heart-vascular/conditions/low-ejection-fraction" TargetMode="External"/><Relationship Id="rId5" Type="http://schemas.openxmlformats.org/officeDocument/2006/relationships/hyperlink" Target="https://www.mdapp.co/qtc-calculator-57/%23:~:text=Abnormally%20high%20or%20low%20QTc%20Values%20lower%20than,the%20heart%20and%20can%20appear%20at%20any%20age" TargetMode="External"/><Relationship Id="rId4" Type="http://schemas.openxmlformats.org/officeDocument/2006/relationships/hyperlink" Target="https://www.sciencedirect.com/topics/neuroscience/qrs-complex%23:~:text=Wide%20QRS%20complex%20tachycardia%20(WCT),%20defined%20as%20heart,accurate%20diagnosis%20with%20initiation%20of%20appropriate%20therapy%20essenti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729038" y="2949575"/>
            <a:ext cx="5414962" cy="3508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9038" y="1600200"/>
            <a:ext cx="5414962" cy="10366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单击此处添加您的标题文字</a:t>
            </a:r>
          </a:p>
        </p:txBody>
      </p:sp>
      <p:sp>
        <p:nvSpPr>
          <p:cNvPr id="4" name="矩形 3"/>
          <p:cNvSpPr/>
          <p:nvPr/>
        </p:nvSpPr>
        <p:spPr>
          <a:xfrm>
            <a:off x="-11112" y="647442"/>
            <a:ext cx="9144000" cy="375285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" name="KSO_CT2"/>
          <p:cNvSpPr txBox="1">
            <a:spLocks/>
          </p:cNvSpPr>
          <p:nvPr/>
        </p:nvSpPr>
        <p:spPr>
          <a:xfrm>
            <a:off x="5731682" y="3046733"/>
            <a:ext cx="2268000" cy="98691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ct val="110000"/>
              </a:lnSpc>
              <a:spcBef>
                <a:spcPts val="338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  <a:defRPr lang="zh-CN" altLang="en-US" sz="1500" kern="1200" baseline="0"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38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125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刘润祺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11711331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武思齐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11711114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11711135</a:t>
            </a:r>
          </a:p>
        </p:txBody>
      </p:sp>
      <p:sp>
        <p:nvSpPr>
          <p:cNvPr id="6" name="KSO_CT1"/>
          <p:cNvSpPr txBox="1">
            <a:spLocks/>
          </p:cNvSpPr>
          <p:nvPr/>
        </p:nvSpPr>
        <p:spPr>
          <a:xfrm>
            <a:off x="3131840" y="1085915"/>
            <a:ext cx="5414962" cy="10534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Survival Analysis of Patients with  Arrhythmia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2699" y="1371600"/>
            <a:ext cx="9147174" cy="2455069"/>
            <a:chOff x="-12699" y="1371600"/>
            <a:chExt cx="9147174" cy="2455069"/>
          </a:xfrm>
        </p:grpSpPr>
        <p:sp>
          <p:nvSpPr>
            <p:cNvPr id="7" name="任意多边形 6"/>
            <p:cNvSpPr/>
            <p:nvPr/>
          </p:nvSpPr>
          <p:spPr>
            <a:xfrm>
              <a:off x="-12699" y="1371600"/>
              <a:ext cx="9147174" cy="2455069"/>
            </a:xfrm>
            <a:custGeom>
              <a:avLst/>
              <a:gdLst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082800 w 9144000"/>
                <a:gd name="connsiteY2" fmla="*/ 16129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120900 w 9144000"/>
                <a:gd name="connsiteY2" fmla="*/ 11557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120900 w 9144000"/>
                <a:gd name="connsiteY2" fmla="*/ 11557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419600 w 9144000"/>
                <a:gd name="connsiteY5" fmla="*/ 20447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683000"/>
                <a:gd name="connsiteX1" fmla="*/ 1816100 w 9144000"/>
                <a:gd name="connsiteY1" fmla="*/ 2044700 h 3683000"/>
                <a:gd name="connsiteX2" fmla="*/ 2120900 w 9144000"/>
                <a:gd name="connsiteY2" fmla="*/ 1155700 h 3683000"/>
                <a:gd name="connsiteX3" fmla="*/ 2654300 w 9144000"/>
                <a:gd name="connsiteY3" fmla="*/ 3683000 h 3683000"/>
                <a:gd name="connsiteX4" fmla="*/ 4013200 w 9144000"/>
                <a:gd name="connsiteY4" fmla="*/ 0 h 3683000"/>
                <a:gd name="connsiteX5" fmla="*/ 4419600 w 9144000"/>
                <a:gd name="connsiteY5" fmla="*/ 2044700 h 3683000"/>
                <a:gd name="connsiteX6" fmla="*/ 9144000 w 9144000"/>
                <a:gd name="connsiteY6" fmla="*/ 2070100 h 3683000"/>
                <a:gd name="connsiteX0" fmla="*/ 0 w 9824864"/>
                <a:gd name="connsiteY0" fmla="*/ 2044700 h 3683000"/>
                <a:gd name="connsiteX1" fmla="*/ 1816100 w 9824864"/>
                <a:gd name="connsiteY1" fmla="*/ 2044700 h 3683000"/>
                <a:gd name="connsiteX2" fmla="*/ 2120900 w 9824864"/>
                <a:gd name="connsiteY2" fmla="*/ 1155700 h 3683000"/>
                <a:gd name="connsiteX3" fmla="*/ 2654300 w 9824864"/>
                <a:gd name="connsiteY3" fmla="*/ 3683000 h 3683000"/>
                <a:gd name="connsiteX4" fmla="*/ 4013200 w 9824864"/>
                <a:gd name="connsiteY4" fmla="*/ 0 h 3683000"/>
                <a:gd name="connsiteX5" fmla="*/ 4419600 w 9824864"/>
                <a:gd name="connsiteY5" fmla="*/ 2044700 h 3683000"/>
                <a:gd name="connsiteX6" fmla="*/ 9824864 w 9824864"/>
                <a:gd name="connsiteY6" fmla="*/ 2057400 h 3683000"/>
                <a:gd name="connsiteX0" fmla="*/ 0 w 10840840"/>
                <a:gd name="connsiteY0" fmla="*/ 2044700 h 3683000"/>
                <a:gd name="connsiteX1" fmla="*/ 1816100 w 10840840"/>
                <a:gd name="connsiteY1" fmla="*/ 2044700 h 3683000"/>
                <a:gd name="connsiteX2" fmla="*/ 2120900 w 10840840"/>
                <a:gd name="connsiteY2" fmla="*/ 1155700 h 3683000"/>
                <a:gd name="connsiteX3" fmla="*/ 2654300 w 10840840"/>
                <a:gd name="connsiteY3" fmla="*/ 3683000 h 3683000"/>
                <a:gd name="connsiteX4" fmla="*/ 4013200 w 10840840"/>
                <a:gd name="connsiteY4" fmla="*/ 0 h 3683000"/>
                <a:gd name="connsiteX5" fmla="*/ 4419600 w 10840840"/>
                <a:gd name="connsiteY5" fmla="*/ 2044700 h 3683000"/>
                <a:gd name="connsiteX6" fmla="*/ 10840840 w 10840840"/>
                <a:gd name="connsiteY6" fmla="*/ 2057400 h 3683000"/>
                <a:gd name="connsiteX0" fmla="*/ 0 w 14098303"/>
                <a:gd name="connsiteY0" fmla="*/ 2044700 h 3683000"/>
                <a:gd name="connsiteX1" fmla="*/ 1816100 w 14098303"/>
                <a:gd name="connsiteY1" fmla="*/ 2044700 h 3683000"/>
                <a:gd name="connsiteX2" fmla="*/ 2120900 w 14098303"/>
                <a:gd name="connsiteY2" fmla="*/ 1155700 h 3683000"/>
                <a:gd name="connsiteX3" fmla="*/ 2654300 w 14098303"/>
                <a:gd name="connsiteY3" fmla="*/ 3683000 h 3683000"/>
                <a:gd name="connsiteX4" fmla="*/ 4013200 w 14098303"/>
                <a:gd name="connsiteY4" fmla="*/ 0 h 3683000"/>
                <a:gd name="connsiteX5" fmla="*/ 4419600 w 14098303"/>
                <a:gd name="connsiteY5" fmla="*/ 2044700 h 3683000"/>
                <a:gd name="connsiteX6" fmla="*/ 14098303 w 14098303"/>
                <a:gd name="connsiteY6" fmla="*/ 2067199 h 3683000"/>
                <a:gd name="connsiteX0" fmla="*/ 0 w 12708764"/>
                <a:gd name="connsiteY0" fmla="*/ 2044700 h 3683000"/>
                <a:gd name="connsiteX1" fmla="*/ 1816100 w 12708764"/>
                <a:gd name="connsiteY1" fmla="*/ 2044700 h 3683000"/>
                <a:gd name="connsiteX2" fmla="*/ 2120900 w 12708764"/>
                <a:gd name="connsiteY2" fmla="*/ 1155700 h 3683000"/>
                <a:gd name="connsiteX3" fmla="*/ 2654300 w 12708764"/>
                <a:gd name="connsiteY3" fmla="*/ 3683000 h 3683000"/>
                <a:gd name="connsiteX4" fmla="*/ 4013200 w 12708764"/>
                <a:gd name="connsiteY4" fmla="*/ 0 h 3683000"/>
                <a:gd name="connsiteX5" fmla="*/ 4419600 w 12708764"/>
                <a:gd name="connsiteY5" fmla="*/ 2044700 h 3683000"/>
                <a:gd name="connsiteX6" fmla="*/ 12708764 w 12708764"/>
                <a:gd name="connsiteY6" fmla="*/ 2052910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8764" h="3683000">
                  <a:moveTo>
                    <a:pt x="0" y="2044700"/>
                  </a:moveTo>
                  <a:lnTo>
                    <a:pt x="1816100" y="2044700"/>
                  </a:lnTo>
                  <a:lnTo>
                    <a:pt x="2120900" y="1155700"/>
                  </a:lnTo>
                  <a:lnTo>
                    <a:pt x="2654300" y="3683000"/>
                  </a:lnTo>
                  <a:lnTo>
                    <a:pt x="4013200" y="0"/>
                  </a:lnTo>
                  <a:lnTo>
                    <a:pt x="4419600" y="2044700"/>
                  </a:lnTo>
                  <a:lnTo>
                    <a:pt x="12708764" y="205291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44082" y="2085974"/>
              <a:ext cx="123826" cy="123826"/>
            </a:xfrm>
            <a:prstGeom prst="ellipse">
              <a:avLst/>
            </a:prstGeom>
            <a:solidFill>
              <a:srgbClr val="95B3D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1122862" y="1741795"/>
              <a:ext cx="782072" cy="782072"/>
            </a:xfrm>
            <a:prstGeom prst="blockArc">
              <a:avLst>
                <a:gd name="adj1" fmla="val 6987560"/>
                <a:gd name="adj2" fmla="val 4268019"/>
                <a:gd name="adj3" fmla="val 227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5F5F5F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1205846" y="1829824"/>
              <a:ext cx="612665" cy="612665"/>
            </a:xfrm>
            <a:prstGeom prst="blockArc">
              <a:avLst>
                <a:gd name="adj1" fmla="val 7164909"/>
                <a:gd name="adj2" fmla="val 4170413"/>
                <a:gd name="adj3" fmla="val 290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5F5F5F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6BEB545-4969-4E8D-BCE0-AF6796FA7F01}"/>
              </a:ext>
            </a:extLst>
          </p:cNvPr>
          <p:cNvSpPr txBox="1"/>
          <p:nvPr/>
        </p:nvSpPr>
        <p:spPr>
          <a:xfrm>
            <a:off x="3779912" y="2156177"/>
            <a:ext cx="4947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——Identifying high-risk patients most in need of an ICD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4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5" y="1630430"/>
            <a:ext cx="3981473" cy="2865294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1567877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NYHA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2535" y="1703058"/>
            <a:ext cx="3549425" cy="246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New York Heart Association classification (NYHA) is the most common measure of heart failure severity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 class I and class II are mild cardiac disease, class III is moderate and class IV is severe. 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323528" y="276201"/>
            <a:ext cx="3622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Demographic Statistics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33C739-8D6D-4AE8-B340-64EF619FA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470443"/>
            <a:ext cx="3953777" cy="30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235903" y="970362"/>
            <a:ext cx="6042656" cy="974378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83568" y="1131590"/>
            <a:ext cx="1567877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49932"/>
            <a:ext cx="1380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 1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1760" y="1012490"/>
            <a:ext cx="4608512" cy="1138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If a patient died within one day after shock, we consider ICD is useless</a:t>
            </a:r>
          </a:p>
          <a:p>
            <a:pPr>
              <a:lnSpc>
                <a:spcPct val="120000"/>
              </a:lnSpc>
              <a:spcBef>
                <a:spcPts val="638"/>
              </a:spcBef>
              <a:defRPr/>
            </a:pPr>
            <a:endParaRPr lang="en-US" altLang="zh-CN" dirty="0">
              <a:sym typeface="Lato" charset="0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957968" y="276201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Classification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175DE54E-24AC-426A-BA81-19DC5EA79155}"/>
              </a:ext>
            </a:extLst>
          </p:cNvPr>
          <p:cNvSpPr>
            <a:spLocks/>
          </p:cNvSpPr>
          <p:nvPr/>
        </p:nvSpPr>
        <p:spPr bwMode="auto">
          <a:xfrm>
            <a:off x="660678" y="2489947"/>
            <a:ext cx="1567877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algn="ctr"/>
            <a:r>
              <a:rPr lang="en-US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16EA8D4C-088F-42A1-90F4-8155CA8C64D8}"/>
              </a:ext>
            </a:extLst>
          </p:cNvPr>
          <p:cNvSpPr>
            <a:spLocks/>
          </p:cNvSpPr>
          <p:nvPr/>
        </p:nvSpPr>
        <p:spPr bwMode="auto">
          <a:xfrm>
            <a:off x="768941" y="3842885"/>
            <a:ext cx="1567877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78FA7F8E-D20D-4152-AD26-0B8E2E045D93}"/>
              </a:ext>
            </a:extLst>
          </p:cNvPr>
          <p:cNvSpPr/>
          <p:nvPr/>
        </p:nvSpPr>
        <p:spPr>
          <a:xfrm>
            <a:off x="2189461" y="2219690"/>
            <a:ext cx="6042656" cy="1171326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47106A11-8BD6-4324-B675-81302AA02B91}"/>
              </a:ext>
            </a:extLst>
          </p:cNvPr>
          <p:cNvSpPr/>
          <p:nvPr/>
        </p:nvSpPr>
        <p:spPr>
          <a:xfrm>
            <a:off x="2194692" y="3688079"/>
            <a:ext cx="6042656" cy="1039632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9F04AE3-D2D8-4271-A845-6D8AB85EF76B}"/>
              </a:ext>
            </a:extLst>
          </p:cNvPr>
          <p:cNvSpPr txBox="1"/>
          <p:nvPr/>
        </p:nvSpPr>
        <p:spPr>
          <a:xfrm>
            <a:off x="777028" y="2588890"/>
            <a:ext cx="1380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 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N=5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A1AB43B-05A0-4430-9222-836136EB56BF}"/>
              </a:ext>
            </a:extLst>
          </p:cNvPr>
          <p:cNvSpPr txBox="1"/>
          <p:nvPr/>
        </p:nvSpPr>
        <p:spPr>
          <a:xfrm>
            <a:off x="775532" y="3984969"/>
            <a:ext cx="1380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 3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N=187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3D104-43A2-4CA8-9646-AF96EFD28AA5}"/>
              </a:ext>
            </a:extLst>
          </p:cNvPr>
          <p:cNvSpPr txBox="1"/>
          <p:nvPr/>
        </p:nvSpPr>
        <p:spPr>
          <a:xfrm>
            <a:off x="2260033" y="2325706"/>
            <a:ext cx="581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a patient’s shock censors at short time before he/she dies, we consider shocks have never happen to him/her during the study so the individual does not need ICD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6F468-62C5-43A6-9728-9799EC0A32E7}"/>
              </a:ext>
            </a:extLst>
          </p:cNvPr>
          <p:cNvSpPr txBox="1"/>
          <p:nvPr/>
        </p:nvSpPr>
        <p:spPr>
          <a:xfrm>
            <a:off x="2428381" y="3746230"/>
            <a:ext cx="556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shock once happened to a patient, and the patient lives longer than one day after shock, then we consider ICD is an effective treatment for him/her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13880" y="1219139"/>
            <a:ext cx="3357650" cy="2705222"/>
            <a:chOff x="2913880" y="1219139"/>
            <a:chExt cx="3357650" cy="2705222"/>
          </a:xfrm>
        </p:grpSpPr>
        <p:sp>
          <p:nvSpPr>
            <p:cNvPr id="6" name="椭圆 5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13880" y="2614141"/>
              <a:ext cx="3357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Exploratory Analysis</a:t>
              </a:r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15335" y="1816023"/>
              <a:ext cx="9133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-164899"/>
            <a:ext cx="1512168" cy="1800545"/>
            <a:chOff x="4932040" y="-164899"/>
            <a:chExt cx="1512168" cy="1800545"/>
          </a:xfrm>
        </p:grpSpPr>
        <p:cxnSp>
          <p:nvCxnSpPr>
            <p:cNvPr id="14" name="直接连接符 13"/>
            <p:cNvCxnSpPr/>
            <p:nvPr/>
          </p:nvCxnSpPr>
          <p:spPr>
            <a:xfrm rot="10800000" flipH="1">
              <a:off x="5656683" y="1033685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089286" y="-164899"/>
              <a:ext cx="1354922" cy="179501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4932040" y="823439"/>
              <a:ext cx="605972" cy="81220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5705395" y="574070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852864" y="3507854"/>
            <a:ext cx="1359096" cy="1800545"/>
            <a:chOff x="2852864" y="3507854"/>
            <a:chExt cx="1359096" cy="180054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272035" y="4371950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52864" y="3507854"/>
              <a:ext cx="1359096" cy="180054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707904" y="3944846"/>
              <a:ext cx="325223" cy="435908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677996" y="3625465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95779" y="4216571"/>
              <a:ext cx="73918" cy="9792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5" y="1630430"/>
            <a:ext cx="3981473" cy="2309472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2520280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182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Correlation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8442" y="2067694"/>
            <a:ext cx="3549425" cy="1215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Cor(</a:t>
            </a:r>
            <a:r>
              <a:rPr lang="en-US" altLang="zh-CN" dirty="0" err="1"/>
              <a:t>SysBP,DiaBP</a:t>
            </a:r>
            <a:r>
              <a:rPr lang="en-US" altLang="zh-CN" dirty="0"/>
              <a:t>)=0.56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Cr(</a:t>
            </a:r>
            <a:r>
              <a:rPr lang="en-US" altLang="zh-CN" dirty="0" err="1"/>
              <a:t>BUN,Creatinine</a:t>
            </a:r>
            <a:r>
              <a:rPr lang="en-US" altLang="zh-CN" dirty="0"/>
              <a:t>)=0.58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Cor(</a:t>
            </a:r>
            <a:r>
              <a:rPr lang="en-US" altLang="zh-CN" dirty="0" err="1"/>
              <a:t>QRS,QTc</a:t>
            </a:r>
            <a:r>
              <a:rPr lang="en-US" altLang="zh-CN" dirty="0"/>
              <a:t>)=0.54.</a:t>
            </a:r>
            <a:r>
              <a:rPr lang="en-US" altLang="zh-CN" dirty="0">
                <a:sym typeface="Lato" charset="0"/>
              </a:rPr>
              <a:t> 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1046773" y="276201"/>
            <a:ext cx="2175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Correlation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4C2DB9-83DC-4EFA-8455-4BBA86F7C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18" y="1203598"/>
            <a:ext cx="425970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742826" y="933237"/>
            <a:ext cx="5474097" cy="1317901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41005" y="2595082"/>
            <a:ext cx="5424851" cy="1273357"/>
          </a:xfrm>
          <a:prstGeom prst="roundRect">
            <a:avLst/>
          </a:prstGeom>
          <a:noFill/>
          <a:ln w="19050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80045" y="2841428"/>
            <a:ext cx="2539338" cy="910667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98027" y="1118302"/>
            <a:ext cx="2605964" cy="780056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7330" y="1304403"/>
            <a:ext cx="178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92072" y="1004482"/>
            <a:ext cx="5424851" cy="106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To identify the patients who need ICD most, an effective approach is to compare the risk of patients with different features. 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578358" y="267494"/>
            <a:ext cx="233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Comparation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E0DF4C-DF74-429D-A561-9C523562C452}"/>
              </a:ext>
            </a:extLst>
          </p:cNvPr>
          <p:cNvSpPr txBox="1"/>
          <p:nvPr/>
        </p:nvSpPr>
        <p:spPr>
          <a:xfrm>
            <a:off x="1153985" y="3107917"/>
            <a:ext cx="208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Approach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2E94F6-2A74-4434-8F40-5366A6D588EF}"/>
              </a:ext>
            </a:extLst>
          </p:cNvPr>
          <p:cNvSpPr txBox="1"/>
          <p:nvPr/>
        </p:nvSpPr>
        <p:spPr>
          <a:xfrm>
            <a:off x="3003991" y="2844902"/>
            <a:ext cx="51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We compare the Kaplan-Meier estimate survival curve for shock of patients in different groups.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" y="1269163"/>
            <a:ext cx="377985" cy="506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63E641-3FE8-4385-8D2F-866AC291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5" y="3043755"/>
            <a:ext cx="377985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83568" y="1630430"/>
            <a:ext cx="7128792" cy="3101560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2520280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157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Grouping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60430" y="1923678"/>
            <a:ext cx="5903858" cy="2443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Categorical variables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Numeric variables</a:t>
            </a:r>
          </a:p>
          <a:p>
            <a:pPr marL="342900" indent="-342900">
              <a:lnSpc>
                <a:spcPct val="120000"/>
              </a:lnSpc>
              <a:spcBef>
                <a:spcPts val="638"/>
              </a:spcBef>
              <a:buFont typeface="+mj-lt"/>
              <a:buAutoNum type="arabicPeriod"/>
              <a:defRPr/>
            </a:pPr>
            <a:r>
              <a:rPr lang="en-US" altLang="zh-CN" dirty="0"/>
              <a:t>Quartile:  Age</a:t>
            </a:r>
          </a:p>
          <a:p>
            <a:pPr marL="342900" indent="-342900">
              <a:lnSpc>
                <a:spcPct val="120000"/>
              </a:lnSpc>
              <a:spcBef>
                <a:spcPts val="638"/>
              </a:spcBef>
              <a:buFont typeface="+mj-lt"/>
              <a:buAutoNum type="arabicPeriod"/>
              <a:defRPr/>
            </a:pPr>
            <a:r>
              <a:rPr lang="en-US" altLang="zh-CN" dirty="0"/>
              <a:t>Low, Normal, and High: BMI, Blood pressure, Heart rate…</a:t>
            </a:r>
          </a:p>
          <a:p>
            <a:pPr marL="342900" indent="-342900">
              <a:lnSpc>
                <a:spcPct val="120000"/>
              </a:lnSpc>
              <a:spcBef>
                <a:spcPts val="638"/>
              </a:spcBef>
              <a:buFont typeface="+mj-lt"/>
              <a:buAutoNum type="arabicPeriod"/>
              <a:defRPr/>
            </a:pPr>
            <a:r>
              <a:rPr lang="en-US" altLang="zh-CN" dirty="0"/>
              <a:t>Particular cases: QRS, QTc, LVEF</a:t>
            </a:r>
          </a:p>
          <a:p>
            <a:pPr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altLang="zh-CN" dirty="0">
                <a:sym typeface="Lato" charset="0"/>
              </a:rPr>
              <a:t>      * Possible reasons     * Solution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929158" y="277340"/>
            <a:ext cx="233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1013379" y="33950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F43DB-37C2-4D10-8EF4-C8C68CBC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50634"/>
            <a:ext cx="2962251" cy="2445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211976-A706-47B2-B578-8740CF9F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37" y="1347614"/>
            <a:ext cx="3225834" cy="2442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B049D9-3D2A-4ACC-BC58-E6B3C3F00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50634"/>
            <a:ext cx="323521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827584" y="33950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E5FDE-323D-4943-97E7-180CA6E7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12511"/>
            <a:ext cx="3816424" cy="3156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BD557C-898A-4ED3-891F-4067713B972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12511"/>
            <a:ext cx="4104456" cy="31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827584" y="33950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9FEDEA-52B4-4637-89CC-BE5506C96F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1059582"/>
            <a:ext cx="3888432" cy="31683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BF8108-F2EF-4F06-BF0C-9C65BF2086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059582"/>
            <a:ext cx="376381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827584" y="33950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7F8008-A702-4F5C-B2DB-92E75C89F084}"/>
              </a:ext>
            </a:extLst>
          </p:cNvPr>
          <p:cNvPicPr/>
          <p:nvPr/>
        </p:nvPicPr>
        <p:blipFill rotWithShape="1">
          <a:blip r:embed="rId3"/>
          <a:srcRect t="3079" r="750" b="10737"/>
          <a:stretch/>
        </p:blipFill>
        <p:spPr>
          <a:xfrm>
            <a:off x="4283968" y="843558"/>
            <a:ext cx="3220840" cy="2016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74B267-6136-47C5-8DF9-BA266E2BBBDA}"/>
              </a:ext>
            </a:extLst>
          </p:cNvPr>
          <p:cNvPicPr/>
          <p:nvPr/>
        </p:nvPicPr>
        <p:blipFill rotWithShape="1">
          <a:blip r:embed="rId4"/>
          <a:srcRect l="2152" t="2995" r="3739" b="8179"/>
          <a:stretch/>
        </p:blipFill>
        <p:spPr>
          <a:xfrm>
            <a:off x="919110" y="771550"/>
            <a:ext cx="3292850" cy="21356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6D3BCC-98D6-4B6E-AAEB-5F7841D978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3" t="2995" r="947" b="10150"/>
          <a:stretch/>
        </p:blipFill>
        <p:spPr>
          <a:xfrm>
            <a:off x="4351149" y="2931790"/>
            <a:ext cx="3245187" cy="2135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B4F8B5-995C-469E-BB8D-1D84F5AF175F}"/>
              </a:ext>
            </a:extLst>
          </p:cNvPr>
          <p:cNvPicPr/>
          <p:nvPr/>
        </p:nvPicPr>
        <p:blipFill rotWithShape="1">
          <a:blip r:embed="rId6"/>
          <a:srcRect r="2174" b="9506"/>
          <a:stretch/>
        </p:blipFill>
        <p:spPr>
          <a:xfrm>
            <a:off x="971600" y="3003798"/>
            <a:ext cx="327132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9549" y="339502"/>
            <a:ext cx="1939599" cy="613175"/>
            <a:chOff x="6931523" y="311554"/>
            <a:chExt cx="1363234" cy="664554"/>
          </a:xfrm>
        </p:grpSpPr>
        <p:sp>
          <p:nvSpPr>
            <p:cNvPr id="5150" name="圆角矩形 52"/>
            <p:cNvSpPr>
              <a:spLocks noChangeArrowheads="1"/>
            </p:cNvSpPr>
            <p:nvPr/>
          </p:nvSpPr>
          <p:spPr bwMode="auto">
            <a:xfrm flipH="1">
              <a:off x="6931523" y="311554"/>
              <a:ext cx="1363234" cy="664554"/>
            </a:xfrm>
            <a:prstGeom prst="roundRect">
              <a:avLst>
                <a:gd name="adj" fmla="val 16667"/>
              </a:avLst>
            </a:prstGeom>
            <a:solidFill>
              <a:srgbClr val="376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5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7069857" y="371322"/>
              <a:ext cx="999572" cy="56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5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Outline</a:t>
              </a:r>
              <a:endPara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128" name="Text Box 5"/>
            <p:cNvSpPr txBox="1">
              <a:spLocks noChangeArrowheads="1"/>
            </p:cNvSpPr>
            <p:nvPr/>
          </p:nvSpPr>
          <p:spPr bwMode="auto">
            <a:xfrm>
              <a:off x="7257368" y="668841"/>
              <a:ext cx="184731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5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88"/>
          <p:cNvSpPr txBox="1">
            <a:spLocks noChangeArrowheads="1"/>
          </p:cNvSpPr>
          <p:nvPr/>
        </p:nvSpPr>
        <p:spPr bwMode="auto">
          <a:xfrm>
            <a:off x="4342785" y="2878141"/>
            <a:ext cx="178023" cy="3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5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A9C5F45-9DEA-437F-971A-2BC70E680F90}"/>
              </a:ext>
            </a:extLst>
          </p:cNvPr>
          <p:cNvGrpSpPr/>
          <p:nvPr/>
        </p:nvGrpSpPr>
        <p:grpSpPr>
          <a:xfrm>
            <a:off x="336421" y="1197053"/>
            <a:ext cx="3654469" cy="3467595"/>
            <a:chOff x="7229294" y="341241"/>
            <a:chExt cx="3595925" cy="2440725"/>
          </a:xfrm>
        </p:grpSpPr>
        <p:sp>
          <p:nvSpPr>
            <p:cNvPr id="48" name="圆角矩形 52">
              <a:extLst>
                <a:ext uri="{FF2B5EF4-FFF2-40B4-BE49-F238E27FC236}">
                  <a16:creationId xmlns:a16="http://schemas.microsoft.com/office/drawing/2014/main" id="{9673CAEA-B481-44C4-A348-674D188BBB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282496" y="341241"/>
              <a:ext cx="3542723" cy="2440725"/>
            </a:xfrm>
            <a:prstGeom prst="roundRect">
              <a:avLst>
                <a:gd name="adj" fmla="val 16667"/>
              </a:avLst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5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Text Box 4">
              <a:extLst>
                <a:ext uri="{FF2B5EF4-FFF2-40B4-BE49-F238E27FC236}">
                  <a16:creationId xmlns:a16="http://schemas.microsoft.com/office/drawing/2014/main" id="{A5183AC4-E329-400D-ADEE-B64F3B51A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9294" y="2189870"/>
              <a:ext cx="82623" cy="36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5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D21B3BD4-04A5-4209-871C-6533D5EFA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7368" y="668841"/>
              <a:ext cx="184731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5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BA4A601-2306-4488-966D-698428E8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38" y="1144343"/>
            <a:ext cx="3657917" cy="3468925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69A99466-156D-440C-8C42-B506D6620064}"/>
              </a:ext>
            </a:extLst>
          </p:cNvPr>
          <p:cNvSpPr txBox="1"/>
          <p:nvPr/>
        </p:nvSpPr>
        <p:spPr>
          <a:xfrm>
            <a:off x="653649" y="1290529"/>
            <a:ext cx="3474315" cy="328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2. Data Overview and Analysis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2.1 Data Overview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2.2 Demographic Statistics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2.3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3. Exploratory Analysis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3.1 Correlation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3.2 Comparation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6180B4-0AA3-43AD-B43E-E826E46A44F6}"/>
              </a:ext>
            </a:extLst>
          </p:cNvPr>
          <p:cNvSpPr txBox="1"/>
          <p:nvPr/>
        </p:nvSpPr>
        <p:spPr>
          <a:xfrm>
            <a:off x="5255282" y="1290529"/>
            <a:ext cx="3198271" cy="292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4. Modelling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4.1 Survival and hazard functions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4.2 Variable selection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4,3 Cox Proportional model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4.4 AFT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5. Model Verification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6. Conclusion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827584" y="33950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9095CA-B985-46EF-9CC1-7088443D7D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740" y="1275606"/>
            <a:ext cx="3960252" cy="31683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ABA8F0-D3C3-4FAC-B088-C818B325C1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99992" y="1275606"/>
            <a:ext cx="40650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827584" y="33950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	 Comparation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DCE9BF-B4B6-450C-A470-46FF1DFD0B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275606"/>
            <a:ext cx="3816424" cy="30670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862456-A961-477E-A595-A487C56A5B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38525" y="1275606"/>
            <a:ext cx="3744416" cy="30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19389" y="1219139"/>
            <a:ext cx="2705222" cy="2705222"/>
            <a:chOff x="3219389" y="1219139"/>
            <a:chExt cx="2705222" cy="2705222"/>
          </a:xfrm>
        </p:grpSpPr>
        <p:sp>
          <p:nvSpPr>
            <p:cNvPr id="6" name="椭圆 5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91270" y="2614141"/>
              <a:ext cx="1602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Modeling</a:t>
              </a:r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15335" y="1816023"/>
              <a:ext cx="9133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-164899"/>
            <a:ext cx="1512168" cy="1800545"/>
            <a:chOff x="4932040" y="-164899"/>
            <a:chExt cx="1512168" cy="1800545"/>
          </a:xfrm>
        </p:grpSpPr>
        <p:cxnSp>
          <p:nvCxnSpPr>
            <p:cNvPr id="14" name="直接连接符 13"/>
            <p:cNvCxnSpPr/>
            <p:nvPr/>
          </p:nvCxnSpPr>
          <p:spPr>
            <a:xfrm rot="10800000" flipH="1">
              <a:off x="5656683" y="1033685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089286" y="-164899"/>
              <a:ext cx="1354922" cy="179501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4932040" y="823439"/>
              <a:ext cx="605972" cy="81220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5705395" y="574070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852864" y="3507854"/>
            <a:ext cx="1359096" cy="1800545"/>
            <a:chOff x="2852864" y="3507854"/>
            <a:chExt cx="1359096" cy="180054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272035" y="4371950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52864" y="3507854"/>
              <a:ext cx="1359096" cy="180054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707904" y="3944846"/>
              <a:ext cx="325223" cy="435908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677996" y="3625465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95779" y="4216571"/>
              <a:ext cx="73918" cy="9792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63"/>
          <p:cNvSpPr txBox="1"/>
          <p:nvPr/>
        </p:nvSpPr>
        <p:spPr>
          <a:xfrm>
            <a:off x="716236" y="285571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4.1 Overall estimated survival and hazard functions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4139F4-2765-4321-A201-4A7E6BF8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987574"/>
            <a:ext cx="5267401" cy="3962743"/>
          </a:xfrm>
          <a:prstGeom prst="rect">
            <a:avLst/>
          </a:prstGeom>
        </p:spPr>
      </p:pic>
      <p:sp>
        <p:nvSpPr>
          <p:cNvPr id="14" name="圆角矩形 2">
            <a:extLst>
              <a:ext uri="{FF2B5EF4-FFF2-40B4-BE49-F238E27FC236}">
                <a16:creationId xmlns:a16="http://schemas.microsoft.com/office/drawing/2014/main" id="{39571D78-3F9F-4AB5-AAC4-58106444ED9E}"/>
              </a:ext>
            </a:extLst>
          </p:cNvPr>
          <p:cNvSpPr/>
          <p:nvPr/>
        </p:nvSpPr>
        <p:spPr>
          <a:xfrm>
            <a:off x="611560" y="1419622"/>
            <a:ext cx="2849881" cy="2865294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795A63-2313-4A3E-8545-F5530B295AC1}"/>
              </a:ext>
            </a:extLst>
          </p:cNvPr>
          <p:cNvSpPr/>
          <p:nvPr/>
        </p:nvSpPr>
        <p:spPr>
          <a:xfrm>
            <a:off x="716236" y="1779662"/>
            <a:ext cx="2777873" cy="1803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ssumption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:               All ICDs were working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H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azard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 of death is not statistically related to hazard of shock</a:t>
            </a:r>
          </a:p>
        </p:txBody>
      </p:sp>
    </p:spTree>
    <p:extLst>
      <p:ext uri="{BB962C8B-B14F-4D97-AF65-F5344CB8AC3E}">
        <p14:creationId xmlns:p14="http://schemas.microsoft.com/office/powerpoint/2010/main" val="10389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132762" y="947783"/>
            <a:ext cx="6111646" cy="1786092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23728" y="2952336"/>
            <a:ext cx="6192688" cy="1995679"/>
          </a:xfrm>
          <a:prstGeom prst="roundRect">
            <a:avLst/>
          </a:prstGeom>
          <a:noFill/>
          <a:ln w="19050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36437" y="3496243"/>
            <a:ext cx="1872208" cy="781739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95536" y="1305561"/>
            <a:ext cx="1813109" cy="780056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927" y="1524022"/>
            <a:ext cx="1283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Variables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7477" y="1069282"/>
            <a:ext cx="6036489" cy="1507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esults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 in exploratory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Gill Sans" charset="0"/>
              </a:rPr>
              <a:t>Age, Sex, Race, Diagnosis, NYHA, HxHTN, HxChol, BMI, SysBP, DiaBP, MedAce, MedNitrate, MedDigoxin, MedAntiarr, BUN, Creatinine, PR, QRS, LVEF.  (19 variables)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741879" y="266340"/>
            <a:ext cx="29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4.2. Variable selection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E0DF4C-DF74-429D-A561-9C523562C452}"/>
              </a:ext>
            </a:extLst>
          </p:cNvPr>
          <p:cNvSpPr txBox="1"/>
          <p:nvPr/>
        </p:nvSpPr>
        <p:spPr>
          <a:xfrm>
            <a:off x="839129" y="3656279"/>
            <a:ext cx="150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Correlation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2E94F6-2A74-4434-8F40-5366A6D588EF}"/>
              </a:ext>
            </a:extLst>
          </p:cNvPr>
          <p:cNvSpPr txBox="1"/>
          <p:nvPr/>
        </p:nvSpPr>
        <p:spPr>
          <a:xfrm>
            <a:off x="2160549" y="2950550"/>
            <a:ext cx="60234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C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orrelation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 matrix</a:t>
            </a:r>
          </a:p>
          <a:p>
            <a:pPr marL="285750" marR="0" lvl="0" indent="-2857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SysBP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DiaBP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), (BUN, Creatinine), (QRS, LVEF)</a:t>
            </a:r>
          </a:p>
          <a:p>
            <a:pPr marL="285750" marR="0" lvl="0" indent="-2857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SysBP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BUN and LVEF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Gill Sans" charset="0"/>
              </a:rPr>
              <a:t>Age, Sex, Race, Diagnosis, NYHA, HxHTN, HxChol, BMI, SysBP, MedAce, MedNitrate, MedDigoxin, MedAntiarr, BUN, PR, LVEF.  (16 variables)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Freeform 154">
            <a:extLst>
              <a:ext uri="{FF2B5EF4-FFF2-40B4-BE49-F238E27FC236}">
                <a16:creationId xmlns:a16="http://schemas.microsoft.com/office/drawing/2014/main" id="{9CDB15ED-DAA6-49BE-9B3A-885B0CCA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0" y="1439960"/>
            <a:ext cx="376888" cy="511257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EEA5C33A-A9AC-4F7D-B570-A6CC53A326F2}"/>
              </a:ext>
            </a:extLst>
          </p:cNvPr>
          <p:cNvSpPr>
            <a:spLocks/>
          </p:cNvSpPr>
          <p:nvPr/>
        </p:nvSpPr>
        <p:spPr bwMode="auto">
          <a:xfrm>
            <a:off x="572810" y="3656279"/>
            <a:ext cx="338138" cy="336352"/>
          </a:xfrm>
          <a:custGeom>
            <a:avLst/>
            <a:gdLst>
              <a:gd name="T0" fmla="+- 0 11134 669"/>
              <a:gd name="T1" fmla="*/ T0 w 20931"/>
              <a:gd name="T2" fmla="+- 0 11113 627"/>
              <a:gd name="T3" fmla="*/ 11113 h 20973"/>
              <a:gd name="T4" fmla="+- 0 11134 669"/>
              <a:gd name="T5" fmla="*/ T4 w 20931"/>
              <a:gd name="T6" fmla="+- 0 11113 627"/>
              <a:gd name="T7" fmla="*/ 11113 h 20973"/>
              <a:gd name="T8" fmla="+- 0 11134 669"/>
              <a:gd name="T9" fmla="*/ T8 w 20931"/>
              <a:gd name="T10" fmla="+- 0 11113 627"/>
              <a:gd name="T11" fmla="*/ 11113 h 20973"/>
              <a:gd name="T12" fmla="+- 0 11134 669"/>
              <a:gd name="T13" fmla="*/ T12 w 20931"/>
              <a:gd name="T14" fmla="+- 0 11113 627"/>
              <a:gd name="T15" fmla="*/ 11113 h 209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931" h="20973">
                <a:moveTo>
                  <a:pt x="2007" y="1880"/>
                </a:moveTo>
                <a:cubicBezTo>
                  <a:pt x="-669" y="4580"/>
                  <a:pt x="-669" y="8822"/>
                  <a:pt x="2007" y="11330"/>
                </a:cubicBezTo>
                <a:cubicBezTo>
                  <a:pt x="3727" y="13258"/>
                  <a:pt x="6403" y="13837"/>
                  <a:pt x="8697" y="13065"/>
                </a:cubicBezTo>
                <a:cubicBezTo>
                  <a:pt x="10800" y="15187"/>
                  <a:pt x="10800" y="15187"/>
                  <a:pt x="10800" y="15187"/>
                </a:cubicBezTo>
                <a:cubicBezTo>
                  <a:pt x="10800" y="15187"/>
                  <a:pt x="12711" y="13644"/>
                  <a:pt x="13667" y="14608"/>
                </a:cubicBezTo>
                <a:cubicBezTo>
                  <a:pt x="14431" y="15380"/>
                  <a:pt x="13858" y="16537"/>
                  <a:pt x="13667" y="17308"/>
                </a:cubicBezTo>
                <a:cubicBezTo>
                  <a:pt x="13476" y="17694"/>
                  <a:pt x="13284" y="18465"/>
                  <a:pt x="14431" y="18080"/>
                </a:cubicBezTo>
                <a:cubicBezTo>
                  <a:pt x="14814" y="17887"/>
                  <a:pt x="16152" y="17115"/>
                  <a:pt x="16916" y="18080"/>
                </a:cubicBezTo>
                <a:cubicBezTo>
                  <a:pt x="17872" y="19044"/>
                  <a:pt x="16916" y="20973"/>
                  <a:pt x="16916" y="20973"/>
                </a:cubicBezTo>
                <a:cubicBezTo>
                  <a:pt x="20930" y="20973"/>
                  <a:pt x="20930" y="20973"/>
                  <a:pt x="20930" y="20973"/>
                </a:cubicBezTo>
                <a:cubicBezTo>
                  <a:pt x="20930" y="16922"/>
                  <a:pt x="20930" y="16922"/>
                  <a:pt x="20930" y="16922"/>
                </a:cubicBezTo>
                <a:cubicBezTo>
                  <a:pt x="12902" y="8822"/>
                  <a:pt x="12902" y="8822"/>
                  <a:pt x="12902" y="8822"/>
                </a:cubicBezTo>
                <a:cubicBezTo>
                  <a:pt x="13667" y="6508"/>
                  <a:pt x="13093" y="3808"/>
                  <a:pt x="11373" y="1880"/>
                </a:cubicBezTo>
                <a:cubicBezTo>
                  <a:pt x="8697" y="-627"/>
                  <a:pt x="4492" y="-627"/>
                  <a:pt x="2007" y="1880"/>
                </a:cubicBezTo>
                <a:close/>
                <a:moveTo>
                  <a:pt x="2580" y="9594"/>
                </a:moveTo>
                <a:cubicBezTo>
                  <a:pt x="1433" y="7665"/>
                  <a:pt x="1624" y="4965"/>
                  <a:pt x="3345" y="3230"/>
                </a:cubicBezTo>
                <a:cubicBezTo>
                  <a:pt x="4874" y="1494"/>
                  <a:pt x="7550" y="1301"/>
                  <a:pt x="9461" y="2651"/>
                </a:cubicBezTo>
                <a:lnTo>
                  <a:pt x="2580" y="95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7145" tIns="17145" rIns="17145" bIns="17145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charset="0"/>
              <a:ea typeface="+mn-ea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/>
          <p:cNvSpPr>
            <a:spLocks/>
          </p:cNvSpPr>
          <p:nvPr/>
        </p:nvSpPr>
        <p:spPr bwMode="auto">
          <a:xfrm>
            <a:off x="858582" y="3552180"/>
            <a:ext cx="1852613" cy="1116211"/>
          </a:xfrm>
          <a:custGeom>
            <a:avLst/>
            <a:gdLst>
              <a:gd name="T0" fmla="*/ 564966761 w 21600"/>
              <a:gd name="T1" fmla="*/ 205090772 h 21600"/>
              <a:gd name="T2" fmla="*/ 564966761 w 21600"/>
              <a:gd name="T3" fmla="*/ 205090772 h 21600"/>
              <a:gd name="T4" fmla="*/ 564966761 w 21600"/>
              <a:gd name="T5" fmla="*/ 205090772 h 21600"/>
              <a:gd name="T6" fmla="*/ 564966761 w 21600"/>
              <a:gd name="T7" fmla="*/ 20509077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705837" y="3136057"/>
            <a:ext cx="1853208" cy="1116211"/>
          </a:xfrm>
          <a:custGeom>
            <a:avLst/>
            <a:gdLst>
              <a:gd name="T0" fmla="*/ 565329909 w 21600"/>
              <a:gd name="T1" fmla="*/ 205090978 h 21600"/>
              <a:gd name="T2" fmla="*/ 565329909 w 21600"/>
              <a:gd name="T3" fmla="*/ 205090978 h 21600"/>
              <a:gd name="T4" fmla="*/ 565329909 w 21600"/>
              <a:gd name="T5" fmla="*/ 205090978 h 21600"/>
              <a:gd name="T6" fmla="*/ 565329909 w 21600"/>
              <a:gd name="T7" fmla="*/ 20509097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4553092" y="2715766"/>
            <a:ext cx="1853208" cy="11162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  <a:ln>
            <a:noFill/>
          </a:ln>
          <a:effectLst/>
        </p:spPr>
        <p:txBody>
          <a:bodyPr lIns="17145" tIns="17145" rIns="17145" bIns="17145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charset="0"/>
              <a:ea typeface="+mn-ea"/>
              <a:cs typeface="Calibri" charset="0"/>
              <a:sym typeface="Calibri" charset="0"/>
            </a:endParaRP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6394989" y="2299642"/>
            <a:ext cx="1853208" cy="11162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>
            <a:noFill/>
          </a:ln>
          <a:effectLst/>
        </p:spPr>
        <p:txBody>
          <a:bodyPr lIns="17145" tIns="17145" rIns="17145" bIns="17145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charset="0"/>
              <a:ea typeface="+mn-ea"/>
              <a:cs typeface="Calibri" charset="0"/>
              <a:sym typeface="Calibri" charset="0"/>
            </a:endParaRPr>
          </a:p>
        </p:txBody>
      </p:sp>
      <p:sp>
        <p:nvSpPr>
          <p:cNvPr id="21" name="AutoShape 4"/>
          <p:cNvSpPr>
            <a:spLocks/>
          </p:cNvSpPr>
          <p:nvPr/>
        </p:nvSpPr>
        <p:spPr bwMode="auto">
          <a:xfrm>
            <a:off x="869893" y="2987228"/>
            <a:ext cx="1514816" cy="4583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Gill Sans" charset="0"/>
              </a:rPr>
              <a:t>Put all variables in the model.</a:t>
            </a:r>
          </a:p>
        </p:txBody>
      </p:sp>
      <p:sp>
        <p:nvSpPr>
          <p:cNvPr id="22" name="AutoShape 24"/>
          <p:cNvSpPr>
            <a:spLocks/>
          </p:cNvSpPr>
          <p:nvPr/>
        </p:nvSpPr>
        <p:spPr bwMode="auto">
          <a:xfrm>
            <a:off x="860135" y="2608243"/>
            <a:ext cx="1375395" cy="2774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Full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ea typeface="微软雅黑" pitchFamily="34" charset="-122"/>
              <a:cs typeface="Lato" charset="0"/>
              <a:sym typeface="Lato" charset="0"/>
            </a:endParaRP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2727854" y="2566132"/>
            <a:ext cx="1514816" cy="4583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Using variables we selected subjectively.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cs typeface="Gill Sans" charset="0"/>
            </a:endParaRPr>
          </a:p>
        </p:txBody>
      </p:sp>
      <p:sp>
        <p:nvSpPr>
          <p:cNvPr id="24" name="AutoShape 24"/>
          <p:cNvSpPr>
            <a:spLocks/>
          </p:cNvSpPr>
          <p:nvPr/>
        </p:nvSpPr>
        <p:spPr bwMode="auto">
          <a:xfrm>
            <a:off x="2699680" y="1904556"/>
            <a:ext cx="1225663" cy="29000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Subjective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ea typeface="微软雅黑" pitchFamily="34" charset="-122"/>
              <a:cs typeface="Lato" charset="0"/>
              <a:sym typeface="Lato" charset="0"/>
            </a:endParaRPr>
          </a:p>
        </p:txBody>
      </p:sp>
      <p:sp>
        <p:nvSpPr>
          <p:cNvPr id="25" name="AutoShape 4"/>
          <p:cNvSpPr>
            <a:spLocks/>
          </p:cNvSpPr>
          <p:nvPr/>
        </p:nvSpPr>
        <p:spPr bwMode="auto">
          <a:xfrm>
            <a:off x="4554112" y="2143185"/>
            <a:ext cx="1840877" cy="4583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A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pply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 stepwise selection procedure on full model and get a model with smallest AIC value.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cs typeface="Gill Sans" charset="0"/>
            </a:endParaRPr>
          </a:p>
        </p:txBody>
      </p:sp>
      <p:sp>
        <p:nvSpPr>
          <p:cNvPr id="26" name="AutoShape 24"/>
          <p:cNvSpPr>
            <a:spLocks/>
          </p:cNvSpPr>
          <p:nvPr/>
        </p:nvSpPr>
        <p:spPr bwMode="auto">
          <a:xfrm>
            <a:off x="4560689" y="1429547"/>
            <a:ext cx="1233488" cy="2774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Stepwise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ea typeface="微软雅黑" pitchFamily="34" charset="-122"/>
              <a:cs typeface="Lato" charset="0"/>
              <a:sym typeface="Lato" charset="0"/>
            </a:endParaRPr>
          </a:p>
        </p:txBody>
      </p:sp>
      <p:sp>
        <p:nvSpPr>
          <p:cNvPr id="27" name="AutoShape 4"/>
          <p:cNvSpPr>
            <a:spLocks/>
          </p:cNvSpPr>
          <p:nvPr/>
        </p:nvSpPr>
        <p:spPr bwMode="auto">
          <a:xfrm>
            <a:off x="6394989" y="1691639"/>
            <a:ext cx="1514816" cy="4583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Comparing subject model with stepwise model, then get the final Cox model.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cs typeface="Gill Sans" charset="0"/>
            </a:endParaRPr>
          </a:p>
        </p:txBody>
      </p:sp>
      <p:sp>
        <p:nvSpPr>
          <p:cNvPr id="28" name="AutoShape 24"/>
          <p:cNvSpPr>
            <a:spLocks/>
          </p:cNvSpPr>
          <p:nvPr/>
        </p:nvSpPr>
        <p:spPr bwMode="auto">
          <a:xfrm>
            <a:off x="6394989" y="993864"/>
            <a:ext cx="1744527" cy="2774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242888" rtl="0" eaLnBrk="1" fontAlgn="auto" latinLnBrk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Lato" charset="0"/>
                <a:sym typeface="Lato" charset="0"/>
              </a:rPr>
              <a:t>Final Cox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 pitchFamily="34" charset="0"/>
              <a:ea typeface="微软雅黑" pitchFamily="34" charset="-122"/>
              <a:cs typeface="Lato" charset="0"/>
              <a:sym typeface="Lato" charset="0"/>
            </a:endParaRPr>
          </a:p>
        </p:txBody>
      </p:sp>
      <p:sp>
        <p:nvSpPr>
          <p:cNvPr id="30" name="TextBox 63"/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54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63"/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953FEA-5527-4AD5-98C2-7F54C7AF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31590"/>
            <a:ext cx="3627434" cy="2432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94AA3E-90C3-4C5F-B7E3-4416271F1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547681"/>
            <a:ext cx="3371380" cy="20057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FF9BAD-70C2-40D0-B066-4FF2CE3F0CEF}"/>
              </a:ext>
            </a:extLst>
          </p:cNvPr>
          <p:cNvSpPr txBox="1"/>
          <p:nvPr/>
        </p:nvSpPr>
        <p:spPr>
          <a:xfrm>
            <a:off x="1753972" y="3564105"/>
            <a:ext cx="163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Subjective model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EA8A5-810A-4EFA-ABE3-4951740F8D07}"/>
              </a:ext>
            </a:extLst>
          </p:cNvPr>
          <p:cNvSpPr txBox="1"/>
          <p:nvPr/>
        </p:nvSpPr>
        <p:spPr>
          <a:xfrm>
            <a:off x="5789638" y="356410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Stepwise model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47F0F-E392-4A6E-B1C5-164935099BE4}"/>
              </a:ext>
            </a:extLst>
          </p:cNvPr>
          <p:cNvSpPr txBox="1"/>
          <p:nvPr/>
        </p:nvSpPr>
        <p:spPr>
          <a:xfrm>
            <a:off x="1646706" y="415592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Differences: Diagnosis, NYHA, </a:t>
            </a:r>
            <a:r>
              <a:rPr lang="en-US" altLang="zh-CN" dirty="0" err="1"/>
              <a:t>HxHTN</a:t>
            </a:r>
            <a:r>
              <a:rPr lang="en-US" altLang="zh-CN" dirty="0"/>
              <a:t>, </a:t>
            </a:r>
            <a:r>
              <a:rPr lang="en-US" altLang="zh-CN" dirty="0" err="1"/>
              <a:t>HxChol</a:t>
            </a:r>
            <a:r>
              <a:rPr lang="en-US" altLang="zh-CN" dirty="0"/>
              <a:t> and BMI.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5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5" y="1630430"/>
            <a:ext cx="3981473" cy="2865294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223224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Diagnosis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2535" y="1834770"/>
            <a:ext cx="4053481" cy="221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Idiopathic or Ischemic cardiomyopathy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 A study in 2015 indicated that Arrhythmias frequently happen on both ischemic cardiomyopathy and non–ischemic cardiomyopathy patients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Not included in the final model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  <a:sym typeface="Lato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95A4B0-ADCC-4789-AC45-D75F2C5A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362065"/>
            <a:ext cx="3816427" cy="3158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AA29B1-E350-45C9-8EEC-E015877105F1}"/>
              </a:ext>
            </a:extLst>
          </p:cNvPr>
          <p:cNvSpPr txBox="1"/>
          <p:nvPr/>
        </p:nvSpPr>
        <p:spPr>
          <a:xfrm>
            <a:off x="784848" y="4659982"/>
            <a:ext cx="78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Chen, Z., </a:t>
            </a:r>
            <a:r>
              <a:rPr lang="en-US" altLang="zh-CN" sz="800" dirty="0" err="1"/>
              <a:t>Sohal</a:t>
            </a:r>
            <a:r>
              <a:rPr lang="en-US" altLang="zh-CN" sz="800" dirty="0"/>
              <a:t>, M., Voigt, T., </a:t>
            </a:r>
            <a:r>
              <a:rPr lang="en-US" altLang="zh-CN" sz="800" dirty="0" err="1"/>
              <a:t>Sammut</a:t>
            </a:r>
            <a:r>
              <a:rPr lang="en-US" altLang="zh-CN" sz="800" dirty="0"/>
              <a:t>, E., </a:t>
            </a:r>
            <a:r>
              <a:rPr lang="en-US" altLang="zh-CN" sz="800" dirty="0" err="1"/>
              <a:t>Tobon</a:t>
            </a:r>
            <a:r>
              <a:rPr lang="en-US" altLang="zh-CN" sz="800" dirty="0"/>
              <a:t>-Gomez, C., Child, N., ... &amp; O’Neill, M. (2015). Myocardial tissue characterization by cardiac magnetic resonance imaging using T1 mapping predicts ventricular arrhythmia in ischemic and non–ischemic cardiomyopathy patients with implantable cardioverter-defibrillators. Heart Rhythm, 12(4), 792-801.</a:t>
            </a:r>
            <a:endParaRPr lang="zh-CN" altLang="en-US" sz="800" dirty="0"/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9FCDB93A-4583-4758-A91A-092D0783D4E8}"/>
              </a:ext>
            </a:extLst>
          </p:cNvPr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5" y="1630430"/>
            <a:ext cx="7818930" cy="2865294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1728192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NYHA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2535" y="1932920"/>
            <a:ext cx="7696617" cy="221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New York Heart Association classification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In a research in 2010, doctors concluded that, “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In chronic ischemic patients with an ICD for primary prevention, the presence of diabetes, renal dysfunction, higher NYHA class, and impaired peri-infarct zone function were predictors of all-cause mortality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” 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ncluded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 in the final model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AA29B1-E350-45C9-8EEC-E015877105F1}"/>
              </a:ext>
            </a:extLst>
          </p:cNvPr>
          <p:cNvSpPr txBox="1"/>
          <p:nvPr/>
        </p:nvSpPr>
        <p:spPr>
          <a:xfrm>
            <a:off x="784848" y="4659982"/>
            <a:ext cx="78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Ng, A. C.,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Bertini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M.,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Borleffs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C. J. W., Delgado, V., Boersma, E., Piers, S. R., ... &amp;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Biffi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M. (2010). Predictors of death and occurrence of appropriate implantable defibrillator therapies in patients with ischemic cardiomyopathy. The American journal of cardiology, 106(11), 1566-1573.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9FCDB93A-4583-4758-A91A-092D0783D4E8}"/>
              </a:ext>
            </a:extLst>
          </p:cNvPr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6" y="1630430"/>
            <a:ext cx="7818930" cy="2669512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295232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HxHTN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HxChol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2535" y="1834770"/>
            <a:ext cx="7509865" cy="228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History of hypertension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History of high cholesterol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  <a:sym typeface="Lato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 A study in 2002 introduced that Arrhythmias are common problems in hypertensive patients, while the relation between high cholesterol and Arrhythmias can be controversial.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Include </a:t>
            </a:r>
            <a:r>
              <a:rPr lang="en-US" altLang="zh-CN" dirty="0" err="1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sym typeface="Lato" charset="0"/>
              </a:rPr>
              <a:t>HxHTN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  <a:sym typeface="Lato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AA29B1-E350-45C9-8EEC-E015877105F1}"/>
              </a:ext>
            </a:extLst>
          </p:cNvPr>
          <p:cNvSpPr txBox="1"/>
          <p:nvPr/>
        </p:nvSpPr>
        <p:spPr>
          <a:xfrm>
            <a:off x="784848" y="4460630"/>
            <a:ext cx="78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Yildirir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A., Batur, M. K., &amp; Oto, A. (2002). Hypertension and arrhythmia: blood pressure control and beyond.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Europace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, 4(2), 175-182.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Suzuki, S. (2011). " Cholesterol Paradox" in Atrial Fibrillation. Circulation Journal, 1110171434-1110171434.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9FCDB93A-4583-4758-A91A-092D0783D4E8}"/>
              </a:ext>
            </a:extLst>
          </p:cNvPr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3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66274" y="1219139"/>
            <a:ext cx="2705222" cy="2705222"/>
            <a:chOff x="3166274" y="1219139"/>
            <a:chExt cx="2705222" cy="2705222"/>
          </a:xfrm>
        </p:grpSpPr>
        <p:sp>
          <p:nvSpPr>
            <p:cNvPr id="6" name="椭圆 5"/>
            <p:cNvSpPr/>
            <p:nvPr/>
          </p:nvSpPr>
          <p:spPr>
            <a:xfrm>
              <a:off x="3166274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55067" y="2681640"/>
              <a:ext cx="2127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15335" y="1824300"/>
              <a:ext cx="9133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-164899"/>
            <a:ext cx="1512168" cy="1800545"/>
            <a:chOff x="4932040" y="-164899"/>
            <a:chExt cx="1512168" cy="1800545"/>
          </a:xfrm>
        </p:grpSpPr>
        <p:cxnSp>
          <p:nvCxnSpPr>
            <p:cNvPr id="14" name="直接连接符 13"/>
            <p:cNvCxnSpPr/>
            <p:nvPr/>
          </p:nvCxnSpPr>
          <p:spPr>
            <a:xfrm rot="10800000" flipH="1">
              <a:off x="5656683" y="1033685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089286" y="-164899"/>
              <a:ext cx="1354922" cy="179501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4932040" y="823439"/>
              <a:ext cx="605972" cy="81220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5705395" y="574070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852864" y="3507854"/>
            <a:ext cx="1359096" cy="1800545"/>
            <a:chOff x="2852864" y="3507854"/>
            <a:chExt cx="1359096" cy="180054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272035" y="4371950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52864" y="3507854"/>
              <a:ext cx="1359096" cy="180054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707904" y="3944846"/>
              <a:ext cx="325223" cy="435908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677996" y="3625465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95779" y="4216571"/>
              <a:ext cx="73918" cy="9792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72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5" y="1630430"/>
            <a:ext cx="7725889" cy="2021440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151216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BMI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2535" y="1834770"/>
            <a:ext cx="7581873" cy="154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Body mass index (weight / height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^2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 “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Atrial fibrillation (AF) is commonly associated with overweight and obesity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”, said by European researchers in 2016.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6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  <a:sym typeface="Lato" charset="0"/>
              </a:rPr>
              <a:t>Included in the final model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AA29B1-E350-45C9-8EEC-E015877105F1}"/>
              </a:ext>
            </a:extLst>
          </p:cNvPr>
          <p:cNvSpPr txBox="1"/>
          <p:nvPr/>
        </p:nvSpPr>
        <p:spPr>
          <a:xfrm>
            <a:off x="784848" y="4475036"/>
            <a:ext cx="7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Nalliah, C. J., Sanders, P., Kottkamp, H., &amp; Kalman, J. M. (2016). The role of obesity in atrial fibrillation. European heart journal, 37(20), 1565-1572.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9FCDB93A-4583-4758-A91A-092D0783D4E8}"/>
              </a:ext>
            </a:extLst>
          </p:cNvPr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295232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9FCDB93A-4583-4758-A91A-092D0783D4E8}"/>
              </a:ext>
            </a:extLst>
          </p:cNvPr>
          <p:cNvSpPr txBox="1"/>
          <p:nvPr/>
        </p:nvSpPr>
        <p:spPr>
          <a:xfrm>
            <a:off x="723024" y="299432"/>
            <a:ext cx="5615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4.3 Fitting Cox proportional hazard 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B2431-94E2-47A7-AC14-4159BD665329}"/>
              </a:ext>
            </a:extLst>
          </p:cNvPr>
          <p:cNvSpPr txBox="1"/>
          <p:nvPr/>
        </p:nvSpPr>
        <p:spPr>
          <a:xfrm>
            <a:off x="723024" y="1120130"/>
            <a:ext cx="30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Cox model (14 variables)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50C83-1987-4DFC-A355-DBD9192D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4" y="1942118"/>
            <a:ext cx="3960440" cy="2635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DD9F21-63E6-46E4-B8E2-78E48A666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60244"/>
            <a:ext cx="3499144" cy="26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63"/>
          <p:cNvSpPr txBox="1"/>
          <p:nvPr/>
        </p:nvSpPr>
        <p:spPr>
          <a:xfrm>
            <a:off x="761509" y="305401"/>
            <a:ext cx="3038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4.4 Fitting AFT model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EE5F68-2076-4D12-9C73-FDD65E47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16" y="843558"/>
            <a:ext cx="5518167" cy="18755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8114B4-101B-4685-A4F7-61C37EC13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142881"/>
            <a:ext cx="4501010" cy="14986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8FFB58-6DA1-4F30-9BC6-B2584A50C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587" y="3142881"/>
            <a:ext cx="4104456" cy="14986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799210-2F73-48E8-8175-2F1DC0948650}"/>
              </a:ext>
            </a:extLst>
          </p:cNvPr>
          <p:cNvSpPr txBox="1"/>
          <p:nvPr/>
        </p:nvSpPr>
        <p:spPr>
          <a:xfrm>
            <a:off x="3748684" y="2743702"/>
            <a:ext cx="164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Weibull AFT model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3FC649-81E2-48D8-A2A8-C65F7A21BE56}"/>
              </a:ext>
            </a:extLst>
          </p:cNvPr>
          <p:cNvSpPr txBox="1"/>
          <p:nvPr/>
        </p:nvSpPr>
        <p:spPr>
          <a:xfrm>
            <a:off x="1575757" y="4641484"/>
            <a:ext cx="185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Log-logistic AFT model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954B05-14F1-4275-AB68-03351A8BC187}"/>
              </a:ext>
            </a:extLst>
          </p:cNvPr>
          <p:cNvSpPr txBox="1"/>
          <p:nvPr/>
        </p:nvSpPr>
        <p:spPr>
          <a:xfrm>
            <a:off x="5941400" y="4641484"/>
            <a:ext cx="196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Log-normal AFT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4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51824" y="1219139"/>
            <a:ext cx="2881768" cy="2705222"/>
            <a:chOff x="3151824" y="1219139"/>
            <a:chExt cx="2881768" cy="2705222"/>
          </a:xfrm>
        </p:grpSpPr>
        <p:sp>
          <p:nvSpPr>
            <p:cNvPr id="6" name="椭圆 5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51824" y="2614141"/>
              <a:ext cx="288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Verification</a:t>
              </a:r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15335" y="1816023"/>
              <a:ext cx="9133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8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-164899"/>
            <a:ext cx="1512168" cy="1800545"/>
            <a:chOff x="4932040" y="-164899"/>
            <a:chExt cx="1512168" cy="1800545"/>
          </a:xfrm>
        </p:grpSpPr>
        <p:cxnSp>
          <p:nvCxnSpPr>
            <p:cNvPr id="14" name="直接连接符 13"/>
            <p:cNvCxnSpPr/>
            <p:nvPr/>
          </p:nvCxnSpPr>
          <p:spPr>
            <a:xfrm rot="10800000" flipH="1">
              <a:off x="5656683" y="1033685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089286" y="-164899"/>
              <a:ext cx="1354922" cy="179501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4932040" y="823439"/>
              <a:ext cx="605972" cy="81220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5705395" y="574070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852864" y="3507854"/>
            <a:ext cx="1359096" cy="1800545"/>
            <a:chOff x="2852864" y="3507854"/>
            <a:chExt cx="1359096" cy="180054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272035" y="4371950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52864" y="3507854"/>
              <a:ext cx="1359096" cy="180054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707904" y="3944846"/>
              <a:ext cx="325223" cy="435908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677996" y="3625465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95779" y="4216571"/>
              <a:ext cx="73918" cy="9792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1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63"/>
          <p:cNvSpPr txBox="1"/>
          <p:nvPr/>
        </p:nvSpPr>
        <p:spPr>
          <a:xfrm>
            <a:off x="827584" y="267494"/>
            <a:ext cx="54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5.1 Model Diagnosis for the Cox PH Model 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 descr="Macintosh HD:Users:apple:Desktop:proj:屏幕快照 2020-12-19 下午7.56.0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1" y="3291830"/>
            <a:ext cx="288032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Macintosh HD:Users:apple:Desktop:proj:屏幕快照 2020-12-19 下午7.56.1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1" y="1707654"/>
            <a:ext cx="2880320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屏幕快照 2020-12-20 下午4.28.35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07654"/>
            <a:ext cx="2813981" cy="1656184"/>
          </a:xfrm>
          <a:prstGeom prst="rect">
            <a:avLst/>
          </a:prstGeom>
        </p:spPr>
      </p:pic>
      <p:pic>
        <p:nvPicPr>
          <p:cNvPr id="13" name="图片 12" descr="屏幕快照 2020-12-20 下午4.28.4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70" y="3363838"/>
            <a:ext cx="2822574" cy="1643042"/>
          </a:xfrm>
          <a:prstGeom prst="rect">
            <a:avLst/>
          </a:prstGeom>
        </p:spPr>
      </p:pic>
      <p:sp>
        <p:nvSpPr>
          <p:cNvPr id="17" name="AutoShape 4"/>
          <p:cNvSpPr>
            <a:spLocks/>
          </p:cNvSpPr>
          <p:nvPr/>
        </p:nvSpPr>
        <p:spPr bwMode="auto">
          <a:xfrm>
            <a:off x="467544" y="843558"/>
            <a:ext cx="4752528" cy="792088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B2431-94E2-47A7-AC14-4159BD665329}"/>
              </a:ext>
            </a:extLst>
          </p:cNvPr>
          <p:cNvSpPr txBox="1"/>
          <p:nvPr/>
        </p:nvSpPr>
        <p:spPr>
          <a:xfrm>
            <a:off x="487321" y="843558"/>
            <a:ext cx="444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Drop the outliers whose deviance residuals &gt; 3 or &lt; -3 and get Cox Model 1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305"/>
              </p:ext>
            </p:extLst>
          </p:nvPr>
        </p:nvGraphicFramePr>
        <p:xfrm>
          <a:off x="6228184" y="1851670"/>
          <a:ext cx="2517868" cy="235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Deviance</a:t>
                      </a:r>
                      <a:r>
                        <a:rPr lang="en-US" altLang="zh-CN" baseline="0" dirty="0"/>
                        <a:t> Residuals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3.1855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3.1176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3.2241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3.4367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847914" y="2639197"/>
            <a:ext cx="3811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350" b="1" dirty="0">
                <a:solidFill>
                  <a:srgbClr val="FFFFFF"/>
                </a:solidFill>
              </a:rPr>
              <a:t>ID</a:t>
            </a:r>
            <a:endParaRPr lang="en-US" altLang="zh-CN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3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63"/>
          <p:cNvSpPr txBox="1"/>
          <p:nvPr/>
        </p:nvSpPr>
        <p:spPr>
          <a:xfrm>
            <a:off x="861646" y="267494"/>
            <a:ext cx="54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5.1 Model Diagnosis for the Cox PH Model 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>
            <a:off x="539553" y="915566"/>
            <a:ext cx="3384376" cy="936104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2E94F6-2A74-4434-8F40-5366A6D588EF}"/>
              </a:ext>
            </a:extLst>
          </p:cNvPr>
          <p:cNvSpPr txBox="1"/>
          <p:nvPr/>
        </p:nvSpPr>
        <p:spPr>
          <a:xfrm>
            <a:off x="683568" y="1059582"/>
            <a:ext cx="31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2. Adding stratification factors and get Cox Model 2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" name="图片 20" descr="Macintosh HD:Users:apple:Desktop:屏幕快照 2020-12-19 下午11.10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4984"/>
            <a:ext cx="4176464" cy="282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屏幕快照 2020-12-19 下午7.58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59582"/>
            <a:ext cx="3110020" cy="1917695"/>
          </a:xfrm>
          <a:prstGeom prst="rect">
            <a:avLst/>
          </a:prstGeom>
        </p:spPr>
      </p:pic>
      <p:pic>
        <p:nvPicPr>
          <p:cNvPr id="11" name="图片 10" descr="屏幕快照 2020-12-19 下午7.58.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31790"/>
            <a:ext cx="310700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3"/>
          <p:cNvSpPr txBox="1"/>
          <p:nvPr/>
        </p:nvSpPr>
        <p:spPr>
          <a:xfrm>
            <a:off x="861646" y="267494"/>
            <a:ext cx="54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5.1 Model Diagnosis for the Cox PH Model 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539553" y="915566"/>
            <a:ext cx="3384376" cy="1008111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B2431-94E2-47A7-AC14-4159BD665329}"/>
              </a:ext>
            </a:extLst>
          </p:cNvPr>
          <p:cNvSpPr txBox="1"/>
          <p:nvPr/>
        </p:nvSpPr>
        <p:spPr>
          <a:xfrm>
            <a:off x="683568" y="98757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3. Check whether the correct functional forms are used and get Cox model 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" name="图片 5" descr="Macintosh HD:Users:apple:Desktop:屏幕快照 2020-12-19 下午11.49.5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9702"/>
            <a:ext cx="4176463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屏幕快照 2020-12-20 下午4.4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96144"/>
            <a:ext cx="4210229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5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/>
          </p:cNvSpPr>
          <p:nvPr/>
        </p:nvSpPr>
        <p:spPr bwMode="auto">
          <a:xfrm>
            <a:off x="611560" y="979162"/>
            <a:ext cx="295232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B2431-94E2-47A7-AC14-4159BD665329}"/>
              </a:ext>
            </a:extLst>
          </p:cNvPr>
          <p:cNvSpPr txBox="1"/>
          <p:nvPr/>
        </p:nvSpPr>
        <p:spPr>
          <a:xfrm>
            <a:off x="827584" y="1131590"/>
            <a:ext cx="30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Consider adding frailty</a:t>
            </a:r>
            <a:endParaRPr lang="zh-CN" altLang="en-US" dirty="0"/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611560" y="3579862"/>
            <a:ext cx="295232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B2431-94E2-47A7-AC14-4159BD665329}"/>
              </a:ext>
            </a:extLst>
          </p:cNvPr>
          <p:cNvSpPr txBox="1"/>
          <p:nvPr/>
        </p:nvSpPr>
        <p:spPr>
          <a:xfrm>
            <a:off x="683568" y="3660282"/>
            <a:ext cx="30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Frailty effect is not significant</a:t>
            </a:r>
            <a:endParaRPr lang="zh-CN" altLang="en-US" dirty="0"/>
          </a:p>
        </p:txBody>
      </p:sp>
      <p:sp>
        <p:nvSpPr>
          <p:cNvPr id="2" name="TextBox 63"/>
          <p:cNvSpPr txBox="1"/>
          <p:nvPr/>
        </p:nvSpPr>
        <p:spPr>
          <a:xfrm>
            <a:off x="683568" y="26749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Model Diagnosis for </a:t>
            </a:r>
            <a:r>
              <a:rPr lang="en-US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Weibull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AFT Model 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 descr="屏幕快照 2020-12-19 下午8.3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5566"/>
            <a:ext cx="4099557" cy="3795886"/>
          </a:xfrm>
          <a:prstGeom prst="rect">
            <a:avLst/>
          </a:prstGeom>
        </p:spPr>
      </p:pic>
      <p:pic>
        <p:nvPicPr>
          <p:cNvPr id="7" name="图片 6" descr="屏幕快照 2020-12-20 下午5.16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51670"/>
            <a:ext cx="3384376" cy="12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9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3"/>
          <p:cNvSpPr txBox="1"/>
          <p:nvPr/>
        </p:nvSpPr>
        <p:spPr>
          <a:xfrm>
            <a:off x="683568" y="26749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Model Diagnosis for </a:t>
            </a:r>
            <a:r>
              <a:rPr lang="en-US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Weibull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AFT Model 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AutoShape 5"/>
          <p:cNvSpPr>
            <a:spLocks/>
          </p:cNvSpPr>
          <p:nvPr/>
        </p:nvSpPr>
        <p:spPr bwMode="auto">
          <a:xfrm>
            <a:off x="467544" y="979162"/>
            <a:ext cx="2304256" cy="440460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B2431-94E2-47A7-AC14-4159BD665329}"/>
              </a:ext>
            </a:extLst>
          </p:cNvPr>
          <p:cNvSpPr txBox="1"/>
          <p:nvPr/>
        </p:nvSpPr>
        <p:spPr>
          <a:xfrm>
            <a:off x="611560" y="987574"/>
            <a:ext cx="30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Drop the outliers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8336"/>
              </p:ext>
            </p:extLst>
          </p:nvPr>
        </p:nvGraphicFramePr>
        <p:xfrm>
          <a:off x="4572000" y="2067694"/>
          <a:ext cx="4104456" cy="8001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Deviance Residuals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-3.0036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-3.0003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屏幕快照 2020-12-20 下午5.22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7654"/>
            <a:ext cx="4104456" cy="25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9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3"/>
          <p:cNvSpPr txBox="1"/>
          <p:nvPr/>
        </p:nvSpPr>
        <p:spPr>
          <a:xfrm>
            <a:off x="683568" y="26749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5.3 Model Comparison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 descr="Macintosh HD:Users:apple:Desktop:屏幕快照 2020-12-20 上午11.12.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2376264" cy="288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Macintosh HD:Users:apple:Desktop:屏幕快照 2020-12-20 上午2.39.5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75606"/>
            <a:ext cx="2353032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843808" y="3363838"/>
            <a:ext cx="230425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3507854"/>
            <a:ext cx="2304256" cy="360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57721"/>
              </p:ext>
            </p:extLst>
          </p:nvPr>
        </p:nvGraphicFramePr>
        <p:xfrm>
          <a:off x="5320056" y="1419622"/>
          <a:ext cx="3816424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Log-likelihood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Cox Model</a:t>
                      </a:r>
                      <a:r>
                        <a:rPr lang="en-US" altLang="zh-CN" baseline="0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-953.9214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AFT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-1172.991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23528" y="77155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Compare coefficients of cox model and AFT Model: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64088" y="2139702"/>
            <a:ext cx="108012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b="1" dirty="0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36096" y="2859782"/>
            <a:ext cx="2952328" cy="1296144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7145" tIns="17145" rIns="17145" bIns="1714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2120" y="314781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Select Cox Model 3 as our final model.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71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710673" y="1026183"/>
            <a:ext cx="5260132" cy="1260299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22004" y="2715766"/>
            <a:ext cx="5424851" cy="2016223"/>
          </a:xfrm>
          <a:prstGeom prst="roundRect">
            <a:avLst/>
          </a:prstGeom>
          <a:noFill/>
          <a:ln w="19050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29953" y="3314467"/>
            <a:ext cx="2543830" cy="781739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76247" y="1299927"/>
            <a:ext cx="2605964" cy="780056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253" y="1468356"/>
            <a:ext cx="197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Arrhythmias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431853" y="1483828"/>
            <a:ext cx="540498" cy="46032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8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8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8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8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8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9310" y="1144763"/>
            <a:ext cx="4862857" cy="1138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Arrhythmias are abnormal beats.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Arrhythmias may be completely harmless or life-threatening.</a:t>
            </a:r>
            <a:endParaRPr lang="es-E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Gill Sans" charset="0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645612" y="267494"/>
            <a:ext cx="219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1620138-92CD-47AD-9125-2C203DA4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5" y="3495257"/>
            <a:ext cx="542591" cy="45724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AE0DF4C-DF74-429D-A561-9C523562C452}"/>
              </a:ext>
            </a:extLst>
          </p:cNvPr>
          <p:cNvSpPr txBox="1"/>
          <p:nvPr/>
        </p:nvSpPr>
        <p:spPr>
          <a:xfrm>
            <a:off x="1403355" y="3490832"/>
            <a:ext cx="11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ICD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2E94F6-2A74-4434-8F40-5366A6D588EF}"/>
              </a:ext>
            </a:extLst>
          </p:cNvPr>
          <p:cNvSpPr txBox="1"/>
          <p:nvPr/>
        </p:nvSpPr>
        <p:spPr>
          <a:xfrm>
            <a:off x="2934874" y="2985213"/>
            <a:ext cx="5150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Implantable cardioverter-defibrillator (ICD) is a battery-powered device placed under the skin.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device continuously monitors patient’s heartbeat and delivers electrical pulses to restore a normal heart rhythm when necessary.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4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19389" y="1219139"/>
            <a:ext cx="2705222" cy="2705222"/>
            <a:chOff x="3219389" y="1219139"/>
            <a:chExt cx="2705222" cy="2705222"/>
          </a:xfrm>
        </p:grpSpPr>
        <p:sp>
          <p:nvSpPr>
            <p:cNvPr id="6" name="椭圆 5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73837" y="2614141"/>
              <a:ext cx="2037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Conclusions</a:t>
              </a:r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15335" y="1816023"/>
              <a:ext cx="9133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48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-164899"/>
            <a:ext cx="1512168" cy="1800545"/>
            <a:chOff x="4932040" y="-164899"/>
            <a:chExt cx="1512168" cy="1800545"/>
          </a:xfrm>
        </p:grpSpPr>
        <p:cxnSp>
          <p:nvCxnSpPr>
            <p:cNvPr id="14" name="直接连接符 13"/>
            <p:cNvCxnSpPr/>
            <p:nvPr/>
          </p:nvCxnSpPr>
          <p:spPr>
            <a:xfrm rot="10800000" flipH="1">
              <a:off x="5656683" y="1033685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089286" y="-164899"/>
              <a:ext cx="1354922" cy="179501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4932040" y="823439"/>
              <a:ext cx="605972" cy="81220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5705395" y="574070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852864" y="3507854"/>
            <a:ext cx="1359096" cy="1800545"/>
            <a:chOff x="2852864" y="3507854"/>
            <a:chExt cx="1359096" cy="180054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272035" y="4371950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52864" y="3507854"/>
              <a:ext cx="1359096" cy="180054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707904" y="3944846"/>
              <a:ext cx="325223" cy="435908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677996" y="3625465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95779" y="4216571"/>
              <a:ext cx="73918" cy="9792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9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63"/>
          <p:cNvSpPr txBox="1"/>
          <p:nvPr/>
        </p:nvSpPr>
        <p:spPr>
          <a:xfrm>
            <a:off x="539552" y="33950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.1 Results and Interpretation	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40816"/>
              </p:ext>
            </p:extLst>
          </p:nvPr>
        </p:nvGraphicFramePr>
        <p:xfrm>
          <a:off x="611560" y="771550"/>
          <a:ext cx="7776864" cy="40878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956">
                <a:tc>
                  <a:txBody>
                    <a:bodyPr/>
                    <a:lstStyle/>
                    <a:p>
                      <a:r>
                        <a:rPr lang="en-US" altLang="zh-CN" dirty="0"/>
                        <a:t>Important</a:t>
                      </a:r>
                      <a:r>
                        <a:rPr lang="en-US" altLang="zh-CN" baseline="0" dirty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 Impact 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dShock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Negative Impact for </a:t>
                      </a:r>
                      <a:r>
                        <a:rPr lang="en-US" altLang="zh-CN" dirty="0" err="1"/>
                        <a:t>dShock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56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r>
                        <a:rPr lang="en-US" altLang="zh-CN" dirty="0"/>
                        <a:t>Sex and 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White 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American Indian, Asian, Other, No Answer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56">
                <a:tc>
                  <a:txBody>
                    <a:bodyPr/>
                    <a:lstStyle/>
                    <a:p>
                      <a:r>
                        <a:rPr lang="en-US" altLang="zh-CN" dirty="0"/>
                        <a:t>BMI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56">
                <a:tc>
                  <a:txBody>
                    <a:bodyPr/>
                    <a:lstStyle/>
                    <a:p>
                      <a:r>
                        <a:rPr lang="en-US" altLang="zh-CN" dirty="0"/>
                        <a:t>NYHA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56">
                <a:tc>
                  <a:txBody>
                    <a:bodyPr/>
                    <a:lstStyle/>
                    <a:p>
                      <a:r>
                        <a:rPr lang="en-US" altLang="zh-CN" dirty="0"/>
                        <a:t>History</a:t>
                      </a:r>
                      <a:r>
                        <a:rPr lang="en-US" altLang="zh-CN" baseline="0" dirty="0"/>
                        <a:t> of Hypertension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56">
                <a:tc>
                  <a:txBody>
                    <a:bodyPr/>
                    <a:lstStyle/>
                    <a:p>
                      <a:r>
                        <a:rPr lang="en-US" altLang="zh-CN" dirty="0"/>
                        <a:t>Blood</a:t>
                      </a:r>
                      <a:r>
                        <a:rPr lang="en-US" altLang="zh-CN" baseline="0" dirty="0"/>
                        <a:t> Pressure (</a:t>
                      </a:r>
                      <a:r>
                        <a:rPr lang="en-US" altLang="zh-CN" baseline="0" dirty="0" err="1"/>
                        <a:t>DiaBP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Taking Medicine</a:t>
                      </a:r>
                      <a:endParaRPr lang="zh-CN" altLang="en-US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Nitrate,</a:t>
                      </a:r>
                      <a:r>
                        <a:rPr lang="en-US" altLang="zh-CN" baseline="0" dirty="0"/>
                        <a:t> Digoxin, Anti-arrhythmia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ACE Inhibitors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5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Blood</a:t>
                      </a:r>
                      <a:r>
                        <a:rPr lang="en-US" altLang="zh-CN" baseline="0" dirty="0"/>
                        <a:t> Urea Nitrogen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 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</a:t>
                      </a:r>
                      <a:r>
                        <a:rPr lang="en-US" altLang="zh-CN" baseline="0" dirty="0"/>
                        <a:t> 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064">
                <a:tc>
                  <a:txBody>
                    <a:bodyPr/>
                    <a:lstStyle/>
                    <a:p>
                      <a:r>
                        <a:rPr lang="en-US" altLang="zh-CN" dirty="0"/>
                        <a:t>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Zapf Dingbat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63"/>
          <p:cNvSpPr txBox="1"/>
          <p:nvPr/>
        </p:nvSpPr>
        <p:spPr>
          <a:xfrm>
            <a:off x="539552" y="26749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Final Conclusions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63"/>
          <p:cNvSpPr txBox="1"/>
          <p:nvPr/>
        </p:nvSpPr>
        <p:spPr>
          <a:xfrm>
            <a:off x="467544" y="915566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Patients are most in need of an ICD if they  </a:t>
            </a:r>
            <a:r>
              <a:rPr lang="mr-IN" altLang="zh-CN" sz="1600" dirty="0"/>
              <a:t>…</a:t>
            </a:r>
            <a:endParaRPr lang="zh-CN" altLang="zh-CN" sz="1600" dirty="0"/>
          </a:p>
        </p:txBody>
      </p:sp>
      <p:sp>
        <p:nvSpPr>
          <p:cNvPr id="45" name="TextBox 63"/>
          <p:cNvSpPr txBox="1"/>
          <p:nvPr/>
        </p:nvSpPr>
        <p:spPr>
          <a:xfrm>
            <a:off x="467544" y="1491630"/>
            <a:ext cx="9145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are white males, 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/>
              <a:ea typeface="微软雅黑" pitchFamily="34" charset="-122"/>
              <a:cs typeface="Goudy Old Style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have taken drugs including nitrates, digoxin and anti-arrhythmia,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BUN &gt;= 80 mg/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, 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/>
              <a:ea typeface="微软雅黑" pitchFamily="34" charset="-122"/>
              <a:cs typeface="Goudy Old Style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/>
                <a:ea typeface="微软雅黑" pitchFamily="34" charset="-122"/>
                <a:cs typeface="Goudy Old Style"/>
              </a:rPr>
              <a:t>have longer PR interval than the average level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/>
              <a:ea typeface="微软雅黑" pitchFamily="34" charset="-122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629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729038" y="2949575"/>
            <a:ext cx="5414962" cy="3508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9038" y="1600200"/>
            <a:ext cx="5414962" cy="10366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单击此处添加您的标题文字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714376"/>
            <a:ext cx="9144000" cy="375285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KSO_CT1"/>
          <p:cNvSpPr txBox="1">
            <a:spLocks/>
          </p:cNvSpPr>
          <p:nvPr/>
        </p:nvSpPr>
        <p:spPr>
          <a:xfrm>
            <a:off x="3353979" y="2147887"/>
            <a:ext cx="7194685" cy="609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2699" y="1371600"/>
            <a:ext cx="9147174" cy="2455069"/>
            <a:chOff x="-12699" y="1371600"/>
            <a:chExt cx="9147174" cy="2455069"/>
          </a:xfrm>
        </p:grpSpPr>
        <p:sp>
          <p:nvSpPr>
            <p:cNvPr id="7" name="任意多边形 6"/>
            <p:cNvSpPr/>
            <p:nvPr/>
          </p:nvSpPr>
          <p:spPr>
            <a:xfrm>
              <a:off x="-12699" y="1371600"/>
              <a:ext cx="9147174" cy="2455069"/>
            </a:xfrm>
            <a:custGeom>
              <a:avLst/>
              <a:gdLst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082800 w 9144000"/>
                <a:gd name="connsiteY2" fmla="*/ 16129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120900 w 9144000"/>
                <a:gd name="connsiteY2" fmla="*/ 11557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120900 w 9144000"/>
                <a:gd name="connsiteY2" fmla="*/ 11557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419600 w 9144000"/>
                <a:gd name="connsiteY5" fmla="*/ 20447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683000"/>
                <a:gd name="connsiteX1" fmla="*/ 1816100 w 9144000"/>
                <a:gd name="connsiteY1" fmla="*/ 2044700 h 3683000"/>
                <a:gd name="connsiteX2" fmla="*/ 2120900 w 9144000"/>
                <a:gd name="connsiteY2" fmla="*/ 1155700 h 3683000"/>
                <a:gd name="connsiteX3" fmla="*/ 2654300 w 9144000"/>
                <a:gd name="connsiteY3" fmla="*/ 3683000 h 3683000"/>
                <a:gd name="connsiteX4" fmla="*/ 4013200 w 9144000"/>
                <a:gd name="connsiteY4" fmla="*/ 0 h 3683000"/>
                <a:gd name="connsiteX5" fmla="*/ 4419600 w 9144000"/>
                <a:gd name="connsiteY5" fmla="*/ 2044700 h 3683000"/>
                <a:gd name="connsiteX6" fmla="*/ 9144000 w 9144000"/>
                <a:gd name="connsiteY6" fmla="*/ 2070100 h 3683000"/>
                <a:gd name="connsiteX0" fmla="*/ 0 w 9824864"/>
                <a:gd name="connsiteY0" fmla="*/ 2044700 h 3683000"/>
                <a:gd name="connsiteX1" fmla="*/ 1816100 w 9824864"/>
                <a:gd name="connsiteY1" fmla="*/ 2044700 h 3683000"/>
                <a:gd name="connsiteX2" fmla="*/ 2120900 w 9824864"/>
                <a:gd name="connsiteY2" fmla="*/ 1155700 h 3683000"/>
                <a:gd name="connsiteX3" fmla="*/ 2654300 w 9824864"/>
                <a:gd name="connsiteY3" fmla="*/ 3683000 h 3683000"/>
                <a:gd name="connsiteX4" fmla="*/ 4013200 w 9824864"/>
                <a:gd name="connsiteY4" fmla="*/ 0 h 3683000"/>
                <a:gd name="connsiteX5" fmla="*/ 4419600 w 9824864"/>
                <a:gd name="connsiteY5" fmla="*/ 2044700 h 3683000"/>
                <a:gd name="connsiteX6" fmla="*/ 9824864 w 9824864"/>
                <a:gd name="connsiteY6" fmla="*/ 2057400 h 3683000"/>
                <a:gd name="connsiteX0" fmla="*/ 0 w 10840840"/>
                <a:gd name="connsiteY0" fmla="*/ 2044700 h 3683000"/>
                <a:gd name="connsiteX1" fmla="*/ 1816100 w 10840840"/>
                <a:gd name="connsiteY1" fmla="*/ 2044700 h 3683000"/>
                <a:gd name="connsiteX2" fmla="*/ 2120900 w 10840840"/>
                <a:gd name="connsiteY2" fmla="*/ 1155700 h 3683000"/>
                <a:gd name="connsiteX3" fmla="*/ 2654300 w 10840840"/>
                <a:gd name="connsiteY3" fmla="*/ 3683000 h 3683000"/>
                <a:gd name="connsiteX4" fmla="*/ 4013200 w 10840840"/>
                <a:gd name="connsiteY4" fmla="*/ 0 h 3683000"/>
                <a:gd name="connsiteX5" fmla="*/ 4419600 w 10840840"/>
                <a:gd name="connsiteY5" fmla="*/ 2044700 h 3683000"/>
                <a:gd name="connsiteX6" fmla="*/ 10840840 w 10840840"/>
                <a:gd name="connsiteY6" fmla="*/ 2057400 h 3683000"/>
                <a:gd name="connsiteX0" fmla="*/ 0 w 14098303"/>
                <a:gd name="connsiteY0" fmla="*/ 2044700 h 3683000"/>
                <a:gd name="connsiteX1" fmla="*/ 1816100 w 14098303"/>
                <a:gd name="connsiteY1" fmla="*/ 2044700 h 3683000"/>
                <a:gd name="connsiteX2" fmla="*/ 2120900 w 14098303"/>
                <a:gd name="connsiteY2" fmla="*/ 1155700 h 3683000"/>
                <a:gd name="connsiteX3" fmla="*/ 2654300 w 14098303"/>
                <a:gd name="connsiteY3" fmla="*/ 3683000 h 3683000"/>
                <a:gd name="connsiteX4" fmla="*/ 4013200 w 14098303"/>
                <a:gd name="connsiteY4" fmla="*/ 0 h 3683000"/>
                <a:gd name="connsiteX5" fmla="*/ 4419600 w 14098303"/>
                <a:gd name="connsiteY5" fmla="*/ 2044700 h 3683000"/>
                <a:gd name="connsiteX6" fmla="*/ 14098303 w 14098303"/>
                <a:gd name="connsiteY6" fmla="*/ 2067199 h 3683000"/>
                <a:gd name="connsiteX0" fmla="*/ 0 w 12708764"/>
                <a:gd name="connsiteY0" fmla="*/ 2044700 h 3683000"/>
                <a:gd name="connsiteX1" fmla="*/ 1816100 w 12708764"/>
                <a:gd name="connsiteY1" fmla="*/ 2044700 h 3683000"/>
                <a:gd name="connsiteX2" fmla="*/ 2120900 w 12708764"/>
                <a:gd name="connsiteY2" fmla="*/ 1155700 h 3683000"/>
                <a:gd name="connsiteX3" fmla="*/ 2654300 w 12708764"/>
                <a:gd name="connsiteY3" fmla="*/ 3683000 h 3683000"/>
                <a:gd name="connsiteX4" fmla="*/ 4013200 w 12708764"/>
                <a:gd name="connsiteY4" fmla="*/ 0 h 3683000"/>
                <a:gd name="connsiteX5" fmla="*/ 4419600 w 12708764"/>
                <a:gd name="connsiteY5" fmla="*/ 2044700 h 3683000"/>
                <a:gd name="connsiteX6" fmla="*/ 12708764 w 12708764"/>
                <a:gd name="connsiteY6" fmla="*/ 2052910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8764" h="3683000">
                  <a:moveTo>
                    <a:pt x="0" y="2044700"/>
                  </a:moveTo>
                  <a:lnTo>
                    <a:pt x="1816100" y="2044700"/>
                  </a:lnTo>
                  <a:lnTo>
                    <a:pt x="2120900" y="1155700"/>
                  </a:lnTo>
                  <a:lnTo>
                    <a:pt x="2654300" y="3683000"/>
                  </a:lnTo>
                  <a:lnTo>
                    <a:pt x="4013200" y="0"/>
                  </a:lnTo>
                  <a:lnTo>
                    <a:pt x="4419600" y="2044700"/>
                  </a:lnTo>
                  <a:lnTo>
                    <a:pt x="12708764" y="205291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44082" y="2085974"/>
              <a:ext cx="123826" cy="123826"/>
            </a:xfrm>
            <a:prstGeom prst="ellipse">
              <a:avLst/>
            </a:prstGeom>
            <a:solidFill>
              <a:srgbClr val="95B3D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1122862" y="1741795"/>
              <a:ext cx="782072" cy="782072"/>
            </a:xfrm>
            <a:prstGeom prst="blockArc">
              <a:avLst>
                <a:gd name="adj1" fmla="val 6987560"/>
                <a:gd name="adj2" fmla="val 4268019"/>
                <a:gd name="adj3" fmla="val 227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5F5F5F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1205846" y="1829824"/>
              <a:ext cx="612665" cy="612665"/>
            </a:xfrm>
            <a:prstGeom prst="blockArc">
              <a:avLst>
                <a:gd name="adj1" fmla="val 7164909"/>
                <a:gd name="adj2" fmla="val 4170413"/>
                <a:gd name="adj3" fmla="val 290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5F5F5F"/>
                </a:solidFill>
              </a:endParaRPr>
            </a:p>
          </p:txBody>
        </p:sp>
      </p:grpSp>
      <p:sp>
        <p:nvSpPr>
          <p:cNvPr id="13" name="KSO_CT2"/>
          <p:cNvSpPr txBox="1">
            <a:spLocks/>
          </p:cNvSpPr>
          <p:nvPr/>
        </p:nvSpPr>
        <p:spPr>
          <a:xfrm>
            <a:off x="2627784" y="3075806"/>
            <a:ext cx="4680520" cy="98691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ct val="110000"/>
              </a:lnSpc>
              <a:spcBef>
                <a:spcPts val="338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  <a:defRPr lang="zh-CN" altLang="en-US" sz="1500" kern="1200" baseline="0"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38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125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刘润祺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11711331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武思齐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11711114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11711135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2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3"/>
          <p:cNvSpPr txBox="1"/>
          <p:nvPr/>
        </p:nvSpPr>
        <p:spPr>
          <a:xfrm>
            <a:off x="467544" y="26749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References: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843558"/>
            <a:ext cx="61206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[1] </a:t>
            </a:r>
            <a:r>
              <a:rPr lang="en-US" altLang="zh-CN" sz="1000" u="sng" dirty="0">
                <a:hlinkClick r:id="rId2"/>
              </a:rPr>
              <a:t>https://medschool.ucla.edu/cardiovascular-arrhythmia</a:t>
            </a:r>
            <a:endParaRPr lang="zh-CN" altLang="zh-CN" sz="1000" dirty="0"/>
          </a:p>
          <a:p>
            <a:r>
              <a:rPr lang="en-US" altLang="zh-CN" sz="1000" dirty="0"/>
              <a:t>[2] </a:t>
            </a:r>
            <a:r>
              <a:rPr lang="en-US" altLang="zh-CN" sz="1000" u="sng" dirty="0">
                <a:hlinkClick r:id="rId3"/>
              </a:rPr>
              <a:t>https://www.chf-solutions.com/heart-failure-classifications/</a:t>
            </a:r>
            <a:endParaRPr lang="zh-CN" altLang="zh-CN" sz="1000" dirty="0"/>
          </a:p>
          <a:p>
            <a:r>
              <a:rPr lang="en-US" altLang="zh-CN" sz="1000" dirty="0"/>
              <a:t>[3]</a:t>
            </a:r>
            <a:r>
              <a:rPr lang="en-US" altLang="zh-CN" sz="1000" u="sng" dirty="0">
                <a:hlinkClick r:id="rId4"/>
              </a:rPr>
              <a:t>https://www.sciencedirect.com/topics/neuroscience/qrs-complex#:~:text=Wide%20QRS%20complex%20tachycardia%20%28WCT%29%2C%20defined%20as%20heart,accurate%20diagnosis%20with%20initiation%20of%20appropriate%20therapy%20essential</a:t>
            </a:r>
            <a:r>
              <a:rPr lang="en-US" altLang="zh-CN" sz="1000" dirty="0"/>
              <a:t>.</a:t>
            </a:r>
            <a:endParaRPr lang="zh-CN" altLang="zh-CN" sz="1000" dirty="0"/>
          </a:p>
          <a:p>
            <a:r>
              <a:rPr lang="en-US" altLang="zh-CN" sz="1000" dirty="0"/>
              <a:t>[4]</a:t>
            </a:r>
            <a:r>
              <a:rPr lang="en-US" altLang="zh-CN" sz="1000" u="sng" dirty="0">
                <a:hlinkClick r:id="rId5"/>
              </a:rPr>
              <a:t>https://www.mdapp.co/qtc-calculator-57/#:~:text=Abnormally%20high%20or%20low%20QTc%20Values%20lower%20than,the%20heart%20and%20can%20appear%20at%20any%20age</a:t>
            </a:r>
            <a:r>
              <a:rPr lang="en-US" altLang="zh-CN" sz="1000" dirty="0"/>
              <a:t>.</a:t>
            </a:r>
            <a:endParaRPr lang="zh-CN" altLang="zh-CN" sz="1000" dirty="0"/>
          </a:p>
          <a:p>
            <a:r>
              <a:rPr lang="en-US" altLang="zh-CN" sz="1000" dirty="0"/>
              <a:t>[5]</a:t>
            </a:r>
            <a:r>
              <a:rPr lang="en-US" altLang="zh-CN" sz="1000" u="sng" dirty="0">
                <a:hlinkClick r:id="rId6"/>
              </a:rPr>
              <a:t>https://www.aurorahealthcare.org/services/heart-vascular/conditions/low-ejection-fraction</a:t>
            </a:r>
            <a:endParaRPr lang="zh-CN" altLang="zh-CN" sz="1000" dirty="0"/>
          </a:p>
          <a:p>
            <a:r>
              <a:rPr lang="en-US" altLang="zh-CN" sz="1000" dirty="0"/>
              <a:t>[6] Chen, Z., </a:t>
            </a:r>
            <a:r>
              <a:rPr lang="en-US" altLang="zh-CN" sz="1000" dirty="0" err="1"/>
              <a:t>Sohal</a:t>
            </a:r>
            <a:r>
              <a:rPr lang="en-US" altLang="zh-CN" sz="1000" dirty="0"/>
              <a:t>, M., Voigt, T., </a:t>
            </a:r>
            <a:r>
              <a:rPr lang="en-US" altLang="zh-CN" sz="1000" dirty="0" err="1"/>
              <a:t>Sammut</a:t>
            </a:r>
            <a:r>
              <a:rPr lang="en-US" altLang="zh-CN" sz="1000" dirty="0"/>
              <a:t>, E., </a:t>
            </a:r>
            <a:r>
              <a:rPr lang="en-US" altLang="zh-CN" sz="1000" dirty="0" err="1"/>
              <a:t>Tobon</a:t>
            </a:r>
            <a:r>
              <a:rPr lang="en-US" altLang="zh-CN" sz="1000" dirty="0"/>
              <a:t>-Gomez, C., Child, N., ... &amp; O’Neill, M. (2015). Myocardial tissue characterization by cardiac magnetic resonance imaging using T1 mapping predicts ventricular arrhythmia in ischemic and non–ischemic cardiomyopathy patients with implantable </a:t>
            </a:r>
            <a:r>
              <a:rPr lang="en-US" altLang="zh-CN" sz="1000" dirty="0" err="1"/>
              <a:t>cardioverter</a:t>
            </a:r>
            <a:r>
              <a:rPr lang="en-US" altLang="zh-CN" sz="1000" dirty="0"/>
              <a:t>-defibrillators. </a:t>
            </a:r>
            <a:r>
              <a:rPr lang="en-US" altLang="zh-CN" sz="1000" i="1" dirty="0"/>
              <a:t>Heart Rhythm</a:t>
            </a:r>
            <a:r>
              <a:rPr lang="en-US" altLang="zh-CN" sz="1000" dirty="0"/>
              <a:t>, </a:t>
            </a:r>
            <a:r>
              <a:rPr lang="en-US" altLang="zh-CN" sz="1000" i="1" dirty="0"/>
              <a:t>12</a:t>
            </a:r>
            <a:r>
              <a:rPr lang="en-US" altLang="zh-CN" sz="1000" dirty="0"/>
              <a:t>(4), 792-801.</a:t>
            </a:r>
            <a:endParaRPr lang="zh-CN" altLang="zh-CN" sz="1000" dirty="0"/>
          </a:p>
          <a:p>
            <a:r>
              <a:rPr lang="en-US" altLang="zh-CN" sz="1000" dirty="0"/>
              <a:t>[7] Ng, A. C., </a:t>
            </a:r>
            <a:r>
              <a:rPr lang="en-US" altLang="zh-CN" sz="1000" dirty="0" err="1"/>
              <a:t>Bertini</a:t>
            </a:r>
            <a:r>
              <a:rPr lang="en-US" altLang="zh-CN" sz="1000" dirty="0"/>
              <a:t>, M., </a:t>
            </a:r>
            <a:r>
              <a:rPr lang="en-US" altLang="zh-CN" sz="1000" dirty="0" err="1"/>
              <a:t>Borleffs</a:t>
            </a:r>
            <a:r>
              <a:rPr lang="en-US" altLang="zh-CN" sz="1000" dirty="0"/>
              <a:t>, C. J. W., Delgado, V., </a:t>
            </a:r>
            <a:r>
              <a:rPr lang="en-US" altLang="zh-CN" sz="1000" dirty="0" err="1"/>
              <a:t>Boersma</a:t>
            </a:r>
            <a:r>
              <a:rPr lang="en-US" altLang="zh-CN" sz="1000" dirty="0"/>
              <a:t>, E., Piers, S. R., ... &amp; </a:t>
            </a:r>
            <a:r>
              <a:rPr lang="en-US" altLang="zh-CN" sz="1000" dirty="0" err="1"/>
              <a:t>Biffi</a:t>
            </a:r>
            <a:r>
              <a:rPr lang="en-US" altLang="zh-CN" sz="1000" dirty="0"/>
              <a:t>, M. (2010). Predictors of death and occurrence of appropriate implantable defibrillator therapies in patients with ischemic cardiomyopathy. </a:t>
            </a:r>
            <a:r>
              <a:rPr lang="en-US" altLang="zh-CN" sz="1000" i="1" dirty="0"/>
              <a:t>The American journal of cardiology</a:t>
            </a:r>
            <a:r>
              <a:rPr lang="en-US" altLang="zh-CN" sz="1000" dirty="0"/>
              <a:t>, </a:t>
            </a:r>
            <a:r>
              <a:rPr lang="en-US" altLang="zh-CN" sz="1000" i="1" dirty="0"/>
              <a:t>106</a:t>
            </a:r>
            <a:r>
              <a:rPr lang="en-US" altLang="zh-CN" sz="1000" dirty="0"/>
              <a:t>(11), 1566-1573.</a:t>
            </a:r>
            <a:endParaRPr lang="zh-CN" altLang="zh-CN" sz="1000" dirty="0"/>
          </a:p>
          <a:p>
            <a:r>
              <a:rPr lang="en-US" altLang="zh-CN" sz="1000" dirty="0"/>
              <a:t>[8] </a:t>
            </a:r>
            <a:r>
              <a:rPr lang="en-US" altLang="zh-CN" sz="1000" dirty="0" err="1"/>
              <a:t>Yildirir</a:t>
            </a:r>
            <a:r>
              <a:rPr lang="en-US" altLang="zh-CN" sz="1000" dirty="0"/>
              <a:t>, A., </a:t>
            </a:r>
            <a:r>
              <a:rPr lang="en-US" altLang="zh-CN" sz="1000" dirty="0" err="1"/>
              <a:t>Batur</a:t>
            </a:r>
            <a:r>
              <a:rPr lang="en-US" altLang="zh-CN" sz="1000" dirty="0"/>
              <a:t>, M. K., &amp; </a:t>
            </a:r>
            <a:r>
              <a:rPr lang="en-US" altLang="zh-CN" sz="1000" dirty="0" err="1"/>
              <a:t>Oto</a:t>
            </a:r>
            <a:r>
              <a:rPr lang="en-US" altLang="zh-CN" sz="1000" dirty="0"/>
              <a:t>, A. (2002). Hypertension and arrhythmia: blood pressure control and beyond. </a:t>
            </a:r>
            <a:r>
              <a:rPr lang="en-US" altLang="zh-CN" sz="1000" i="1" dirty="0" err="1"/>
              <a:t>Europace</a:t>
            </a:r>
            <a:r>
              <a:rPr lang="en-US" altLang="zh-CN" sz="1000" dirty="0"/>
              <a:t>, </a:t>
            </a:r>
            <a:r>
              <a:rPr lang="en-US" altLang="zh-CN" sz="1000" i="1" dirty="0"/>
              <a:t>4</a:t>
            </a:r>
            <a:r>
              <a:rPr lang="en-US" altLang="zh-CN" sz="1000" dirty="0"/>
              <a:t>(2), 175-182.</a:t>
            </a:r>
            <a:endParaRPr lang="zh-CN" altLang="zh-CN" sz="1000" dirty="0"/>
          </a:p>
          <a:p>
            <a:r>
              <a:rPr lang="en-US" altLang="zh-CN" sz="1000" dirty="0"/>
              <a:t>[9] </a:t>
            </a:r>
            <a:r>
              <a:rPr lang="en-US" altLang="zh-CN" sz="1000" dirty="0" err="1"/>
              <a:t>Goonasekara</a:t>
            </a:r>
            <a:r>
              <a:rPr lang="en-US" altLang="zh-CN" sz="1000" dirty="0"/>
              <a:t>, C. L., </a:t>
            </a:r>
            <a:r>
              <a:rPr lang="en-US" altLang="zh-CN" sz="1000" dirty="0" err="1"/>
              <a:t>Balse</a:t>
            </a:r>
            <a:r>
              <a:rPr lang="en-US" altLang="zh-CN" sz="1000" dirty="0"/>
              <a:t>, E., </a:t>
            </a:r>
            <a:r>
              <a:rPr lang="en-US" altLang="zh-CN" sz="1000" dirty="0" err="1"/>
              <a:t>Hatem</a:t>
            </a:r>
            <a:r>
              <a:rPr lang="en-US" altLang="zh-CN" sz="1000" dirty="0"/>
              <a:t>, S., Steele, D. F., &amp; </a:t>
            </a:r>
            <a:r>
              <a:rPr lang="en-US" altLang="zh-CN" sz="1000" dirty="0" err="1"/>
              <a:t>Fedida</a:t>
            </a:r>
            <a:r>
              <a:rPr lang="en-US" altLang="zh-CN" sz="1000" dirty="0"/>
              <a:t>, D. (2010). Cholesterol and cardiac arrhythmias. </a:t>
            </a:r>
            <a:r>
              <a:rPr lang="en-US" altLang="zh-CN" sz="1000" i="1" dirty="0"/>
              <a:t>Expert review of cardiovascular therapy</a:t>
            </a:r>
            <a:r>
              <a:rPr lang="en-US" altLang="zh-CN" sz="1000" dirty="0"/>
              <a:t>, </a:t>
            </a:r>
            <a:r>
              <a:rPr lang="en-US" altLang="zh-CN" sz="1000" i="1" dirty="0"/>
              <a:t>8</a:t>
            </a:r>
            <a:r>
              <a:rPr lang="en-US" altLang="zh-CN" sz="1000" dirty="0"/>
              <a:t>(7), 965-979.</a:t>
            </a:r>
            <a:endParaRPr lang="zh-CN" altLang="zh-CN" sz="1000" dirty="0"/>
          </a:p>
          <a:p>
            <a:r>
              <a:rPr lang="en-US" altLang="zh-CN" sz="1000" dirty="0"/>
              <a:t>[10] Suzuki, S. (2011). " Cholesterol Paradox" in Atrial Fibrillation. </a:t>
            </a:r>
            <a:r>
              <a:rPr lang="en-US" altLang="zh-CN" sz="1000" i="1" dirty="0"/>
              <a:t>Circulation Journal</a:t>
            </a:r>
            <a:r>
              <a:rPr lang="en-US" altLang="zh-CN" sz="1000" dirty="0"/>
              <a:t>, 1110171434-1110171434.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73018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132762" y="947783"/>
            <a:ext cx="6111646" cy="2232140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23728" y="3363839"/>
            <a:ext cx="6192688" cy="1584176"/>
          </a:xfrm>
          <a:prstGeom prst="roundRect">
            <a:avLst/>
          </a:prstGeom>
          <a:noFill/>
          <a:ln w="19050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36437" y="3496243"/>
            <a:ext cx="1872208" cy="781739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95536" y="1305561"/>
            <a:ext cx="1813109" cy="780056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6972" y="146475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7477" y="1069282"/>
            <a:ext cx="6036489" cy="18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From a large, multi-hospital study of patients with ICDs.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Primary outcomes: Overall survival (time until death) and the time until the ICD delivered its first shock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Predictors: demographic, laboratory values, medical history, and electrocardiogram (ECG)-derived variables</a:t>
            </a:r>
            <a:endParaRPr lang="es-E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Gill Sans" charset="0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645612" y="267494"/>
            <a:ext cx="219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E0DF4C-DF74-429D-A561-9C523562C452}"/>
              </a:ext>
            </a:extLst>
          </p:cNvPr>
          <p:cNvSpPr txBox="1"/>
          <p:nvPr/>
        </p:nvSpPr>
        <p:spPr>
          <a:xfrm>
            <a:off x="1005474" y="3656279"/>
            <a:ext cx="11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Goals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2E94F6-2A74-4434-8F40-5366A6D588EF}"/>
              </a:ext>
            </a:extLst>
          </p:cNvPr>
          <p:cNvSpPr txBox="1"/>
          <p:nvPr/>
        </p:nvSpPr>
        <p:spPr>
          <a:xfrm>
            <a:off x="2295257" y="3485192"/>
            <a:ext cx="515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Detect the predictors that significantly influence the risk of abnormal heartbeats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Construct efficient models for identifying high-risk patients most in need of an ICD.</a:t>
            </a:r>
            <a:endParaRPr lang="zh-CN" altLang="en-US" dirty="0"/>
          </a:p>
        </p:txBody>
      </p:sp>
      <p:sp>
        <p:nvSpPr>
          <p:cNvPr id="13" name="Freeform 154">
            <a:extLst>
              <a:ext uri="{FF2B5EF4-FFF2-40B4-BE49-F238E27FC236}">
                <a16:creationId xmlns:a16="http://schemas.microsoft.com/office/drawing/2014/main" id="{9CDB15ED-DAA6-49BE-9B3A-885B0CCA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0" y="1439960"/>
            <a:ext cx="376888" cy="511257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EEA5C33A-A9AC-4F7D-B570-A6CC53A326F2}"/>
              </a:ext>
            </a:extLst>
          </p:cNvPr>
          <p:cNvSpPr>
            <a:spLocks/>
          </p:cNvSpPr>
          <p:nvPr/>
        </p:nvSpPr>
        <p:spPr bwMode="auto">
          <a:xfrm>
            <a:off x="572810" y="3656279"/>
            <a:ext cx="338138" cy="336352"/>
          </a:xfrm>
          <a:custGeom>
            <a:avLst/>
            <a:gdLst>
              <a:gd name="T0" fmla="+- 0 11134 669"/>
              <a:gd name="T1" fmla="*/ T0 w 20931"/>
              <a:gd name="T2" fmla="+- 0 11113 627"/>
              <a:gd name="T3" fmla="*/ 11113 h 20973"/>
              <a:gd name="T4" fmla="+- 0 11134 669"/>
              <a:gd name="T5" fmla="*/ T4 w 20931"/>
              <a:gd name="T6" fmla="+- 0 11113 627"/>
              <a:gd name="T7" fmla="*/ 11113 h 20973"/>
              <a:gd name="T8" fmla="+- 0 11134 669"/>
              <a:gd name="T9" fmla="*/ T8 w 20931"/>
              <a:gd name="T10" fmla="+- 0 11113 627"/>
              <a:gd name="T11" fmla="*/ 11113 h 20973"/>
              <a:gd name="T12" fmla="+- 0 11134 669"/>
              <a:gd name="T13" fmla="*/ T12 w 20931"/>
              <a:gd name="T14" fmla="+- 0 11113 627"/>
              <a:gd name="T15" fmla="*/ 11113 h 209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931" h="20973">
                <a:moveTo>
                  <a:pt x="2007" y="1880"/>
                </a:moveTo>
                <a:cubicBezTo>
                  <a:pt x="-669" y="4580"/>
                  <a:pt x="-669" y="8822"/>
                  <a:pt x="2007" y="11330"/>
                </a:cubicBezTo>
                <a:cubicBezTo>
                  <a:pt x="3727" y="13258"/>
                  <a:pt x="6403" y="13837"/>
                  <a:pt x="8697" y="13065"/>
                </a:cubicBezTo>
                <a:cubicBezTo>
                  <a:pt x="10800" y="15187"/>
                  <a:pt x="10800" y="15187"/>
                  <a:pt x="10800" y="15187"/>
                </a:cubicBezTo>
                <a:cubicBezTo>
                  <a:pt x="10800" y="15187"/>
                  <a:pt x="12711" y="13644"/>
                  <a:pt x="13667" y="14608"/>
                </a:cubicBezTo>
                <a:cubicBezTo>
                  <a:pt x="14431" y="15380"/>
                  <a:pt x="13858" y="16537"/>
                  <a:pt x="13667" y="17308"/>
                </a:cubicBezTo>
                <a:cubicBezTo>
                  <a:pt x="13476" y="17694"/>
                  <a:pt x="13284" y="18465"/>
                  <a:pt x="14431" y="18080"/>
                </a:cubicBezTo>
                <a:cubicBezTo>
                  <a:pt x="14814" y="17887"/>
                  <a:pt x="16152" y="17115"/>
                  <a:pt x="16916" y="18080"/>
                </a:cubicBezTo>
                <a:cubicBezTo>
                  <a:pt x="17872" y="19044"/>
                  <a:pt x="16916" y="20973"/>
                  <a:pt x="16916" y="20973"/>
                </a:cubicBezTo>
                <a:cubicBezTo>
                  <a:pt x="20930" y="20973"/>
                  <a:pt x="20930" y="20973"/>
                  <a:pt x="20930" y="20973"/>
                </a:cubicBezTo>
                <a:cubicBezTo>
                  <a:pt x="20930" y="16922"/>
                  <a:pt x="20930" y="16922"/>
                  <a:pt x="20930" y="16922"/>
                </a:cubicBezTo>
                <a:cubicBezTo>
                  <a:pt x="12902" y="8822"/>
                  <a:pt x="12902" y="8822"/>
                  <a:pt x="12902" y="8822"/>
                </a:cubicBezTo>
                <a:cubicBezTo>
                  <a:pt x="13667" y="6508"/>
                  <a:pt x="13093" y="3808"/>
                  <a:pt x="11373" y="1880"/>
                </a:cubicBezTo>
                <a:cubicBezTo>
                  <a:pt x="8697" y="-627"/>
                  <a:pt x="4492" y="-627"/>
                  <a:pt x="2007" y="1880"/>
                </a:cubicBezTo>
                <a:close/>
                <a:moveTo>
                  <a:pt x="2580" y="9594"/>
                </a:moveTo>
                <a:cubicBezTo>
                  <a:pt x="1433" y="7665"/>
                  <a:pt x="1624" y="4965"/>
                  <a:pt x="3345" y="3230"/>
                </a:cubicBezTo>
                <a:cubicBezTo>
                  <a:pt x="4874" y="1494"/>
                  <a:pt x="7550" y="1301"/>
                  <a:pt x="9461" y="2651"/>
                </a:cubicBezTo>
                <a:lnTo>
                  <a:pt x="2580" y="95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7145" tIns="17145" rIns="17145" bIns="17145"/>
          <a:lstStyle/>
          <a:p>
            <a:pPr algn="l" defTabSz="342900">
              <a:defRPr/>
            </a:pPr>
            <a:endParaRPr lang="es-ES" sz="7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17874" y="1219139"/>
            <a:ext cx="2805461" cy="2705222"/>
            <a:chOff x="3217874" y="1219139"/>
            <a:chExt cx="2805461" cy="2705222"/>
          </a:xfrm>
        </p:grpSpPr>
        <p:sp>
          <p:nvSpPr>
            <p:cNvPr id="6" name="椭圆 5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17874" y="2554544"/>
              <a:ext cx="2805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Overview and Analysis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115335" y="1816023"/>
              <a:ext cx="9133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-164899"/>
            <a:ext cx="1512168" cy="1800545"/>
            <a:chOff x="4932040" y="-164899"/>
            <a:chExt cx="1512168" cy="1800545"/>
          </a:xfrm>
        </p:grpSpPr>
        <p:cxnSp>
          <p:nvCxnSpPr>
            <p:cNvPr id="14" name="直接连接符 13"/>
            <p:cNvCxnSpPr/>
            <p:nvPr/>
          </p:nvCxnSpPr>
          <p:spPr>
            <a:xfrm rot="10800000" flipH="1">
              <a:off x="5656683" y="1033685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089286" y="-164899"/>
              <a:ext cx="1354922" cy="179501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4932040" y="823439"/>
              <a:ext cx="605972" cy="81220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5705395" y="574070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852864" y="3507854"/>
            <a:ext cx="1359096" cy="1800545"/>
            <a:chOff x="2852864" y="3507854"/>
            <a:chExt cx="1359096" cy="180054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272035" y="4371950"/>
              <a:ext cx="147837" cy="195857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52864" y="3507854"/>
              <a:ext cx="1359096" cy="1800545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707904" y="3944846"/>
              <a:ext cx="325223" cy="435908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677996" y="3625465"/>
              <a:ext cx="317940" cy="42120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95779" y="4216571"/>
              <a:ext cx="73918" cy="97929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9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742826" y="933237"/>
            <a:ext cx="5474097" cy="2307035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42827" y="3522774"/>
            <a:ext cx="5424851" cy="1273357"/>
          </a:xfrm>
          <a:prstGeom prst="roundRect">
            <a:avLst/>
          </a:prstGeom>
          <a:noFill/>
          <a:ln w="19050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34443" y="3629895"/>
            <a:ext cx="2539338" cy="910667"/>
          </a:xfrm>
          <a:custGeom>
            <a:avLst/>
            <a:gdLst>
              <a:gd name="T0" fmla="*/ 448907368 w 21600"/>
              <a:gd name="T1" fmla="*/ 420564200 h 21600"/>
              <a:gd name="T2" fmla="*/ 448907368 w 21600"/>
              <a:gd name="T3" fmla="*/ 420564200 h 21600"/>
              <a:gd name="T4" fmla="*/ 448907368 w 21600"/>
              <a:gd name="T5" fmla="*/ 420564200 h 21600"/>
              <a:gd name="T6" fmla="*/ 448907368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376092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67819" y="1266305"/>
            <a:ext cx="2605964" cy="780056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253" y="1468356"/>
            <a:ext cx="156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Overview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92072" y="1004482"/>
            <a:ext cx="5424851" cy="2621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946 observations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27 predictors: 16 predictors are categorical and the rest are numeric. 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Four response variables are indicators for shock and death and the time when shock and death happen or censor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ym typeface="Lato" charset="0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471722" y="267494"/>
            <a:ext cx="254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Data Overview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E0DF4C-DF74-429D-A561-9C523562C452}"/>
              </a:ext>
            </a:extLst>
          </p:cNvPr>
          <p:cNvSpPr txBox="1"/>
          <p:nvPr/>
        </p:nvSpPr>
        <p:spPr>
          <a:xfrm>
            <a:off x="915466" y="3682632"/>
            <a:ext cx="20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Abnormal Observation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2E94F6-2A74-4434-8F40-5366A6D588EF}"/>
              </a:ext>
            </a:extLst>
          </p:cNvPr>
          <p:cNvSpPr txBox="1"/>
          <p:nvPr/>
        </p:nvSpPr>
        <p:spPr>
          <a:xfrm>
            <a:off x="2797448" y="3675677"/>
            <a:ext cx="515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Died at 41.6 months but shock time censored at 51.1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remove the abnormal observation.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49" y="1430248"/>
            <a:ext cx="377985" cy="506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63E641-3FE8-4385-8D2F-866AC291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1" y="3723877"/>
            <a:ext cx="377985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26532" y="1649809"/>
            <a:ext cx="2849881" cy="2865294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55576" y="979162"/>
            <a:ext cx="1567877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504" y="109613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4848" y="1995686"/>
            <a:ext cx="2777873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Most patients are older than 50 years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Youngest: 20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Oldest: 87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ym typeface="Lato" charset="0"/>
              </a:rPr>
              <a:t>Median: 64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323528" y="276201"/>
            <a:ext cx="3622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Demographic Statistics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1051790"/>
            <a:ext cx="377985" cy="5060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73F133-35C1-49C5-84C3-054F97BD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734" y="1103720"/>
            <a:ext cx="3880433" cy="35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7" y="1590479"/>
            <a:ext cx="5328592" cy="1197296"/>
          </a:xfrm>
          <a:prstGeom prst="roundRect">
            <a:avLst/>
          </a:prstGeom>
          <a:noFill/>
          <a:ln w="19050"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78545" y="913078"/>
            <a:ext cx="3312368" cy="651268"/>
          </a:xfrm>
          <a:custGeom>
            <a:avLst/>
            <a:gdLst>
              <a:gd name="T0" fmla="*/ 449554806 w 21600"/>
              <a:gd name="T1" fmla="*/ 420564200 h 21600"/>
              <a:gd name="T2" fmla="*/ 449554806 w 21600"/>
              <a:gd name="T3" fmla="*/ 420564200 h 21600"/>
              <a:gd name="T4" fmla="*/ 449554806 w 21600"/>
              <a:gd name="T5" fmla="*/ 420564200 h 21600"/>
              <a:gd name="T6" fmla="*/ 449554806 w 21600"/>
              <a:gd name="T7" fmla="*/ 4205642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5" y="0"/>
                </a:moveTo>
                <a:cubicBezTo>
                  <a:pt x="19674" y="0"/>
                  <a:pt x="19674" y="0"/>
                  <a:pt x="19674" y="0"/>
                </a:cubicBezTo>
                <a:cubicBezTo>
                  <a:pt x="2072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727" y="21599"/>
                  <a:pt x="19674" y="21599"/>
                </a:cubicBezTo>
                <a:cubicBezTo>
                  <a:pt x="1955" y="21599"/>
                  <a:pt x="1955" y="21599"/>
                  <a:pt x="195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55" y="0"/>
                </a:cubicBezTo>
                <a:close/>
              </a:path>
            </a:pathLst>
          </a:custGeom>
          <a:solidFill>
            <a:srgbClr val="95B3D7"/>
          </a:solidFill>
          <a:ln>
            <a:noFill/>
          </a:ln>
        </p:spPr>
        <p:txBody>
          <a:bodyPr lIns="17145" tIns="17145" rIns="17145" bIns="17145"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6142" y="1022188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Race and Gender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568" y="1617659"/>
            <a:ext cx="4341265" cy="1138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Most are white, followed by African American </a:t>
            </a:r>
          </a:p>
          <a:p>
            <a:pPr marL="285750" indent="-285750">
              <a:lnSpc>
                <a:spcPct val="120000"/>
              </a:lnSpc>
              <a:spcBef>
                <a:spcPts val="638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Much more males than females</a:t>
            </a:r>
            <a:endParaRPr lang="en-US" altLang="zh-CN" dirty="0">
              <a:sym typeface="Lato" charset="0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323528" y="276201"/>
            <a:ext cx="3622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Demographic Statistics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A948-102A-4779-B8D8-19FA2B3F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6" y="1005022"/>
            <a:ext cx="377985" cy="506012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80CC92-A029-493B-8738-CB8620E1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81753"/>
              </p:ext>
            </p:extLst>
          </p:nvPr>
        </p:nvGraphicFramePr>
        <p:xfrm>
          <a:off x="595566" y="2894401"/>
          <a:ext cx="6768751" cy="1705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288">
                  <a:extLst>
                    <a:ext uri="{9D8B030D-6E8A-4147-A177-3AD203B41FA5}">
                      <a16:colId xmlns:a16="http://schemas.microsoft.com/office/drawing/2014/main" val="133676989"/>
                    </a:ext>
                  </a:extLst>
                </a:gridCol>
                <a:gridCol w="982443">
                  <a:extLst>
                    <a:ext uri="{9D8B030D-6E8A-4147-A177-3AD203B41FA5}">
                      <a16:colId xmlns:a16="http://schemas.microsoft.com/office/drawing/2014/main" val="2485999963"/>
                    </a:ext>
                  </a:extLst>
                </a:gridCol>
                <a:gridCol w="970436">
                  <a:extLst>
                    <a:ext uri="{9D8B030D-6E8A-4147-A177-3AD203B41FA5}">
                      <a16:colId xmlns:a16="http://schemas.microsoft.com/office/drawing/2014/main" val="285228072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15423474"/>
                    </a:ext>
                  </a:extLst>
                </a:gridCol>
                <a:gridCol w="751995">
                  <a:extLst>
                    <a:ext uri="{9D8B030D-6E8A-4147-A177-3AD203B41FA5}">
                      <a16:colId xmlns:a16="http://schemas.microsoft.com/office/drawing/2014/main" val="3017168396"/>
                    </a:ext>
                  </a:extLst>
                </a:gridCol>
                <a:gridCol w="694582">
                  <a:extLst>
                    <a:ext uri="{9D8B030D-6E8A-4147-A177-3AD203B41FA5}">
                      <a16:colId xmlns:a16="http://schemas.microsoft.com/office/drawing/2014/main" val="2229406624"/>
                    </a:ext>
                  </a:extLst>
                </a:gridCol>
                <a:gridCol w="1012604">
                  <a:extLst>
                    <a:ext uri="{9D8B030D-6E8A-4147-A177-3AD203B41FA5}">
                      <a16:colId xmlns:a16="http://schemas.microsoft.com/office/drawing/2014/main" val="26156770"/>
                    </a:ext>
                  </a:extLst>
                </a:gridCol>
                <a:gridCol w="982443">
                  <a:extLst>
                    <a:ext uri="{9D8B030D-6E8A-4147-A177-3AD203B41FA5}">
                      <a16:colId xmlns:a16="http://schemas.microsoft.com/office/drawing/2014/main" val="244787302"/>
                    </a:ext>
                  </a:extLst>
                </a:gridCol>
              </a:tblGrid>
              <a:tr h="63921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African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/>
                      <a:r>
                        <a:rPr lang="en-US" sz="1400" kern="100" dirty="0">
                          <a:effectLst/>
                        </a:rPr>
                        <a:t>American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American Indian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Asian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White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Other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No answer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Total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31959"/>
                  </a:ext>
                </a:extLst>
              </a:tr>
              <a:tr h="31960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Female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138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191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64503"/>
                  </a:ext>
                </a:extLst>
              </a:tr>
              <a:tr h="31960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Male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621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754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47548"/>
                  </a:ext>
                </a:extLst>
              </a:tr>
              <a:tr h="31960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Total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161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759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15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945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7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8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9e782c7495782f8eab5bda8fc702cda86fc110"/>
  <p:tag name="ISPRING_PRESENTATION_TITLE" val="简约员工转正述职PPT模板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4261D"/>
      </a:accent1>
      <a:accent2>
        <a:srgbClr val="FCDB00"/>
      </a:accent2>
      <a:accent3>
        <a:srgbClr val="FFFFFF"/>
      </a:accent3>
      <a:accent4>
        <a:srgbClr val="000000"/>
      </a:accent4>
      <a:accent5>
        <a:srgbClr val="DEACAB"/>
      </a:accent5>
      <a:accent6>
        <a:srgbClr val="E4C600"/>
      </a:accent6>
      <a:hlink>
        <a:srgbClr val="282D30"/>
      </a:hlink>
      <a:folHlink>
        <a:srgbClr val="F8F8F8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8C317"/>
        </a:accent1>
        <a:accent2>
          <a:srgbClr val="E77817"/>
        </a:accent2>
        <a:accent3>
          <a:srgbClr val="FFFFFF"/>
        </a:accent3>
        <a:accent4>
          <a:srgbClr val="000000"/>
        </a:accent4>
        <a:accent5>
          <a:srgbClr val="FBDEAB"/>
        </a:accent5>
        <a:accent6>
          <a:srgbClr val="D16C14"/>
        </a:accent6>
        <a:hlink>
          <a:srgbClr val="B31B7A"/>
        </a:hlink>
        <a:folHlink>
          <a:srgbClr val="0C78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4D4D4D"/>
        </a:dk1>
        <a:lt1>
          <a:srgbClr val="FFFFFF"/>
        </a:lt1>
        <a:dk2>
          <a:srgbClr val="000000"/>
        </a:dk2>
        <a:lt2>
          <a:srgbClr val="969696"/>
        </a:lt2>
        <a:accent1>
          <a:srgbClr val="F8C317"/>
        </a:accent1>
        <a:accent2>
          <a:srgbClr val="E77817"/>
        </a:accent2>
        <a:accent3>
          <a:srgbClr val="FFFFFF"/>
        </a:accent3>
        <a:accent4>
          <a:srgbClr val="404040"/>
        </a:accent4>
        <a:accent5>
          <a:srgbClr val="FBDEAB"/>
        </a:accent5>
        <a:accent6>
          <a:srgbClr val="D16C14"/>
        </a:accent6>
        <a:hlink>
          <a:srgbClr val="B31B7A"/>
        </a:hlink>
        <a:folHlink>
          <a:srgbClr val="0C78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ABE00"/>
        </a:accent1>
        <a:accent2>
          <a:srgbClr val="D8210D"/>
        </a:accent2>
        <a:accent3>
          <a:srgbClr val="FFFFFF"/>
        </a:accent3>
        <a:accent4>
          <a:srgbClr val="000000"/>
        </a:accent4>
        <a:accent5>
          <a:srgbClr val="FCDBAA"/>
        </a:accent5>
        <a:accent6>
          <a:srgbClr val="C41D0B"/>
        </a:accent6>
        <a:hlink>
          <a:srgbClr val="30429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CC6600"/>
        </a:accent1>
        <a:accent2>
          <a:srgbClr val="F1B7A0"/>
        </a:accent2>
        <a:accent3>
          <a:srgbClr val="FFFFFF"/>
        </a:accent3>
        <a:accent4>
          <a:srgbClr val="000000"/>
        </a:accent4>
        <a:accent5>
          <a:srgbClr val="E2B8AA"/>
        </a:accent5>
        <a:accent6>
          <a:srgbClr val="DAA691"/>
        </a:accent6>
        <a:hlink>
          <a:srgbClr val="BCC330"/>
        </a:hlink>
        <a:folHlink>
          <a:srgbClr val="D821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2034</Words>
  <Application>Microsoft Office PowerPoint</Application>
  <PresentationFormat>全屏显示(16:9)</PresentationFormat>
  <Paragraphs>328</Paragraphs>
  <Slides>44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Zapf Dingbats</vt:lpstr>
      <vt:lpstr>等线</vt:lpstr>
      <vt:lpstr>微软雅黑</vt:lpstr>
      <vt:lpstr>Arial</vt:lpstr>
      <vt:lpstr>Calibri</vt:lpstr>
      <vt:lpstr>Gill Sans MT</vt:lpstr>
      <vt:lpstr>Goudy Old Style</vt:lpstr>
      <vt:lpstr>Wingdings 2</vt:lpstr>
      <vt:lpstr>默认设计模板</vt:lpstr>
      <vt:lpstr>画廊</vt:lpstr>
      <vt:lpstr>单击此处添加您的标题文字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单击此处添加您的标题文字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简约员工转正述职PPT模板</dc:title>
  <dc:subject>哎呀小小草</dc:subject>
  <dc:creator>Administrator</dc:creator>
  <cp:keywords/>
  <dc:description>https://800sucai.taobao.com</dc:description>
  <cp:lastModifiedBy>runqi liu</cp:lastModifiedBy>
  <cp:revision>436</cp:revision>
  <dcterms:created xsi:type="dcterms:W3CDTF">2015-12-09T07:20:54Z</dcterms:created>
  <dcterms:modified xsi:type="dcterms:W3CDTF">2020-12-20T15:31:33Z</dcterms:modified>
  <cp:category/>
</cp:coreProperties>
</file>