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63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8882-46EB-49DF-99C6-3F431E207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DB70D-71D3-42C0-A7A7-A2DBEC2E3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EF29A-D85B-425C-9360-69CC6E78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B8C3-3103-46CA-B3D2-666D1397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DE11-59C1-40EA-8AA4-A261732B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2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122A-0E3E-4364-B0F7-F6FBC388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B370E-9133-4CEA-8E27-15AE47C3E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E46A5-E080-4347-B425-FA267D00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02E5C-1C9F-4A3D-9BB6-C7CFE074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1145-C5A3-4231-8FFA-1C9B11D6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51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785F1-A2F4-42C4-8D9D-F4C5A2A0B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5367B-1DBE-45E7-A4E9-66F84CE57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64465-D516-45EE-951A-ED7FDD79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D7B31-5A7A-4337-89AA-84264571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DE652-CA95-4A14-ADF1-1F80846C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3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4D941-F7E4-4968-BFC6-4F489D8F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3B14-39B4-4092-8CAC-5415805B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78B03-5617-4D95-B499-B5A29AE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E4E7-D668-45AC-9695-06410FA0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5ADAA-A273-4303-84EE-D4E0E6D62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538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3E92-ACE7-4F6D-8567-6B509E86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BB9B6-08A1-42E1-B917-88AA6037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DA76-5D6A-44DB-B446-5929AEC2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ABF21-26E6-4D23-B788-B531997C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DE17-6AB5-4CF5-871F-CED95059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22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86FC-02E1-45C5-AB70-E0A257F3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36F-02CC-4211-B462-76D4B4613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CF0AF-7764-4322-8AC7-91751350C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8654A-70D5-41E8-A3FD-3994763B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50E8C-B1A0-49CF-8F6C-FDC60E94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520B5-7E9A-4909-9AB6-DB1C8BAD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73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4821-380C-46B2-BBDF-E55E1705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6FD82-1A8B-4587-9E6A-1AEF8360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42C79-D6D3-409D-839C-87DF0BCC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25398-F626-48E7-8ABE-D10C3D7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68D25-049F-4E0D-BA6B-F679EFF2A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616B6-101D-4E56-AA62-9F89439D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FAA06C-000A-4582-AA96-A78B2C1D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35E156-AF3B-45E0-AE17-8CFF103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77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D75D-9AE2-4DE8-8ACB-C132E4F68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8BFC1-CE40-4020-B4F5-1BB2A84D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DE605-7DFF-419C-A8FA-93F4AD8D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C89FD-7A4F-468C-B27A-B16775FA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17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0FE35-7FF3-4330-9CF5-5259C938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5EEA2-29E6-407D-977B-5FFC3D96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398B-6EC8-43C3-B00B-A3941622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74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E9A8-2823-40DE-8682-B4B7A6BF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CAB9C-A691-4199-B1C2-11BF4F50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1B45C-DFE3-4D97-9A1B-DA0F5A64BE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EE8DE-A4B1-4556-A0B3-725CD1F8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EFEF-BBED-4666-A4AA-21CB31319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CCA69-4E56-455C-A39D-A51F1C38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33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FA20-5B07-4545-9334-6A5A5BF8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C9E8-5080-4AA7-9CB6-BD9670DC3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67C82-0675-4B00-A09F-C3B192713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23184-C807-4B1E-BCAD-ADDC1366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3B531-9A6A-44DE-8EB0-C37E9FC5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4EDE8-8995-4B89-801C-DF837F83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23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5AD4C-5606-4CC8-BA00-86B027DD7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A7DF3-4C87-4B41-8A01-BB02D8A4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67BA8-D928-4CB5-B437-1AA333E9A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ED598-43EB-408A-9236-B45AB4DAC6D0}" type="datetimeFigureOut">
              <a:rPr lang="en-CA" smtClean="0"/>
              <a:t>2020-01-19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6B1A-7376-49B2-B1D6-DC471934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D0167-4D61-41CF-B1D9-4ADA92CFE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6B183-9F52-44AC-8AAD-134B6F3687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8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D47C-9693-461A-9C58-CFC1B29B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52072"/>
          </a:xfrm>
        </p:spPr>
        <p:txBody>
          <a:bodyPr>
            <a:normAutofit/>
          </a:bodyPr>
          <a:lstStyle/>
          <a:p>
            <a:r>
              <a:rPr lang="en-CA" dirty="0"/>
              <a:t>Workshop 1:</a:t>
            </a:r>
            <a:r>
              <a:rPr lang="en-US" dirty="0"/>
              <a:t>Electronic components. Resistors, capacitors, inductors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7ABF7-2C03-4CD8-94AD-924CD8801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208"/>
            <a:ext cx="9144000" cy="937591"/>
          </a:xfrm>
        </p:spPr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074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5D-F04F-4C0D-989C-E4CCB13D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29A2-D9FF-43C1-9FEB-DE6440A1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Learning outcome: Basics of circuit analysis. Safety when working with electronics.</a:t>
            </a:r>
          </a:p>
          <a:p>
            <a:r>
              <a:rPr lang="en-US" dirty="0"/>
              <a:t>- Basics of circuit analysis: 30 min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114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206E-CD5B-43EE-A58E-6DB210FE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Voltage and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A6F1-0027-4746-BCC3-7C027611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Voltage: electric potential (energy)</a:t>
            </a:r>
          </a:p>
          <a:p>
            <a:pPr lvl="1"/>
            <a:r>
              <a:rPr lang="en-CA" dirty="0"/>
              <a:t>Charge difference</a:t>
            </a:r>
          </a:p>
          <a:p>
            <a:r>
              <a:rPr lang="en-CA" dirty="0"/>
              <a:t>Current: electrons travelling through circuit (matter)</a:t>
            </a:r>
          </a:p>
          <a:p>
            <a:pPr lvl="1"/>
            <a:r>
              <a:rPr lang="en-CA" dirty="0"/>
              <a:t>“Kinetic energy, in some sense”</a:t>
            </a:r>
          </a:p>
          <a:p>
            <a:r>
              <a:rPr lang="en-CA" dirty="0"/>
              <a:t>OHM’s LAW: V = IR</a:t>
            </a:r>
          </a:p>
          <a:p>
            <a:pPr lvl="1"/>
            <a:r>
              <a:rPr lang="en-CA" dirty="0"/>
              <a:t>V = voltage	Volts: [V]</a:t>
            </a:r>
          </a:p>
          <a:p>
            <a:pPr lvl="1"/>
            <a:r>
              <a:rPr lang="en-CA" dirty="0"/>
              <a:t>I = current	Amps: [A]</a:t>
            </a:r>
          </a:p>
          <a:p>
            <a:pPr lvl="1"/>
            <a:r>
              <a:rPr lang="en-CA" dirty="0"/>
              <a:t>R = resistance	Ohms: [Ω]</a:t>
            </a:r>
          </a:p>
          <a:p>
            <a:r>
              <a:rPr lang="en-CA" dirty="0"/>
              <a:t>P = POWER = VI = I^2/R = V^2*R	Watts: [w]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2798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EF0C-38D2-4542-BB21-801F8AB3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Electrical circuit: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F455-DB3D-4117-A444-6C9A0040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Open/closed circuit</a:t>
            </a:r>
          </a:p>
          <a:p>
            <a:pPr lvl="1"/>
            <a:r>
              <a:rPr lang="en-CA" dirty="0"/>
              <a:t>Current can flow, or not.</a:t>
            </a:r>
          </a:p>
          <a:p>
            <a:r>
              <a:rPr lang="en-CA" dirty="0"/>
              <a:t>Made of branches (components) connected at nodes</a:t>
            </a:r>
          </a:p>
          <a:p>
            <a:pPr lvl="1"/>
            <a:r>
              <a:rPr lang="en-CA" dirty="0"/>
              <a:t>[insert example image]</a:t>
            </a:r>
          </a:p>
          <a:p>
            <a:r>
              <a:rPr lang="en-CA" dirty="0"/>
              <a:t>Series and Parallel</a:t>
            </a:r>
          </a:p>
          <a:p>
            <a:pPr lvl="1"/>
            <a:r>
              <a:rPr lang="en-CA" dirty="0"/>
              <a:t>Components can be connected in series (one passage for current to flow)</a:t>
            </a:r>
          </a:p>
          <a:p>
            <a:pPr lvl="1"/>
            <a:r>
              <a:rPr lang="en-CA" dirty="0"/>
              <a:t>Or parallel (multiple passages for current to flow)</a:t>
            </a:r>
          </a:p>
          <a:p>
            <a:pPr lvl="2"/>
            <a:r>
              <a:rPr lang="en-CA" dirty="0"/>
              <a:t>[insert example image]</a:t>
            </a:r>
          </a:p>
          <a:p>
            <a:r>
              <a:rPr lang="en-CA" dirty="0"/>
              <a:t>Voltage is the same for all branches in parallel, but not branches in series</a:t>
            </a:r>
          </a:p>
          <a:p>
            <a:r>
              <a:rPr lang="en-CA" dirty="0"/>
              <a:t>Current is the same for all branches in series, but not branches in parallel</a:t>
            </a:r>
          </a:p>
          <a:p>
            <a:r>
              <a:rPr lang="en-CA" dirty="0"/>
              <a:t>These facts hold true no matter how complex the circuit is.</a:t>
            </a:r>
          </a:p>
          <a:p>
            <a:pPr lvl="1"/>
            <a:r>
              <a:rPr lang="en-CA" dirty="0"/>
              <a:t>As long as there are no dependent sources (Op-Amps)</a:t>
            </a:r>
          </a:p>
        </p:txBody>
      </p:sp>
    </p:spTree>
    <p:extLst>
      <p:ext uri="{BB962C8B-B14F-4D97-AF65-F5344CB8AC3E}">
        <p14:creationId xmlns:p14="http://schemas.microsoft.com/office/powerpoint/2010/main" val="424338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2503-84A2-4F21-9DB3-15889019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circuit analysis: simplifying circuits</a:t>
            </a:r>
            <a:br>
              <a:rPr lang="en-US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183D-B9E8-47AD-9873-66F08644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Resistors:</a:t>
            </a:r>
          </a:p>
          <a:p>
            <a:pPr lvl="1"/>
            <a:r>
              <a:rPr lang="en-CA" dirty="0"/>
              <a:t>Series: Req = R1+R2</a:t>
            </a:r>
          </a:p>
          <a:p>
            <a:pPr lvl="1"/>
            <a:r>
              <a:rPr lang="en-CA" dirty="0"/>
              <a:t>Parallel: Req = 1/(1/R1 + 1/R2)</a:t>
            </a:r>
          </a:p>
          <a:p>
            <a:pPr lvl="1"/>
            <a:r>
              <a:rPr lang="en-CA" dirty="0"/>
              <a:t>[add </a:t>
            </a:r>
            <a:r>
              <a:rPr lang="en-CA" dirty="0" err="1"/>
              <a:t>img</a:t>
            </a:r>
            <a:r>
              <a:rPr lang="en-CA" dirty="0"/>
              <a:t>]</a:t>
            </a:r>
          </a:p>
          <a:p>
            <a:r>
              <a:rPr lang="en-CA" dirty="0"/>
              <a:t>Capacitors:</a:t>
            </a:r>
          </a:p>
          <a:p>
            <a:pPr lvl="1"/>
            <a:r>
              <a:rPr lang="en-CA" dirty="0"/>
              <a:t>Series: </a:t>
            </a:r>
            <a:r>
              <a:rPr lang="en-CA" dirty="0" err="1"/>
              <a:t>Ceq</a:t>
            </a:r>
            <a:r>
              <a:rPr lang="en-CA" dirty="0"/>
              <a:t> = 1/(1/C1 + 1/C2) </a:t>
            </a:r>
          </a:p>
          <a:p>
            <a:pPr lvl="1"/>
            <a:r>
              <a:rPr lang="en-CA" dirty="0"/>
              <a:t>Parallel: </a:t>
            </a:r>
            <a:r>
              <a:rPr lang="en-CA" dirty="0" err="1"/>
              <a:t>Ceq</a:t>
            </a:r>
            <a:r>
              <a:rPr lang="en-CA" dirty="0"/>
              <a:t> = C1+C2</a:t>
            </a:r>
          </a:p>
          <a:p>
            <a:pPr lvl="1"/>
            <a:r>
              <a:rPr lang="en-CA" dirty="0"/>
              <a:t>[add </a:t>
            </a:r>
            <a:r>
              <a:rPr lang="en-CA" dirty="0" err="1"/>
              <a:t>img</a:t>
            </a:r>
            <a:r>
              <a:rPr lang="en-CA" dirty="0"/>
              <a:t>]</a:t>
            </a:r>
          </a:p>
          <a:p>
            <a:r>
              <a:rPr lang="en-CA" dirty="0"/>
              <a:t>Inductors:</a:t>
            </a:r>
          </a:p>
          <a:p>
            <a:pPr lvl="1"/>
            <a:r>
              <a:rPr lang="en-CA" dirty="0"/>
              <a:t>Series: </a:t>
            </a:r>
            <a:r>
              <a:rPr lang="en-CA" dirty="0" err="1"/>
              <a:t>Ieq</a:t>
            </a:r>
            <a:r>
              <a:rPr lang="en-CA" dirty="0"/>
              <a:t> = I1+I2</a:t>
            </a:r>
          </a:p>
          <a:p>
            <a:pPr lvl="1"/>
            <a:r>
              <a:rPr lang="en-CA" dirty="0"/>
              <a:t>Parallel: </a:t>
            </a:r>
            <a:r>
              <a:rPr lang="en-CA" dirty="0" err="1"/>
              <a:t>Ieq</a:t>
            </a:r>
            <a:r>
              <a:rPr lang="en-CA" dirty="0"/>
              <a:t> = 1/(1/I1 + 1/I2)</a:t>
            </a:r>
          </a:p>
          <a:p>
            <a:pPr lvl="1"/>
            <a:r>
              <a:rPr lang="en-CA" dirty="0"/>
              <a:t>[add </a:t>
            </a:r>
            <a:r>
              <a:rPr lang="en-CA" dirty="0" err="1"/>
              <a:t>img</a:t>
            </a:r>
            <a:r>
              <a:rPr lang="en-CA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3519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9C11-5F07-43E9-8569-3EBE4E00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1: Find the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1501-045C-4142-9E3E-057ACED2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[Multiple simple R circuits w/ 1 resistor,  series, parallel, series + parallel]</a:t>
            </a:r>
          </a:p>
        </p:txBody>
      </p:sp>
    </p:spTree>
    <p:extLst>
      <p:ext uri="{BB962C8B-B14F-4D97-AF65-F5344CB8AC3E}">
        <p14:creationId xmlns:p14="http://schemas.microsoft.com/office/powerpoint/2010/main" val="175414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9C11-5F07-43E9-8569-3EBE4E00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 2: Find the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1501-045C-4142-9E3E-057ACED2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[Multiple simple R circuits w/ 1 resistor,  series, parallel, series + parallel]</a:t>
            </a:r>
          </a:p>
        </p:txBody>
      </p:sp>
    </p:spTree>
    <p:extLst>
      <p:ext uri="{BB962C8B-B14F-4D97-AF65-F5344CB8AC3E}">
        <p14:creationId xmlns:p14="http://schemas.microsoft.com/office/powerpoint/2010/main" val="203082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63E8-BC2B-417B-B484-FD03D55A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will I need to use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0808-2749-4E11-8462-B863E630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Ex: HC-05 Bluetooth module:</a:t>
            </a:r>
          </a:p>
          <a:p>
            <a:r>
              <a:rPr lang="en-CA" dirty="0"/>
              <a:t>The RX pin for this module is rated for 3.3V</a:t>
            </a:r>
          </a:p>
          <a:p>
            <a:pPr lvl="1"/>
            <a:r>
              <a:rPr lang="en-CA" dirty="0"/>
              <a:t>The Arduino pins can only output 5V</a:t>
            </a:r>
          </a:p>
          <a:p>
            <a:pPr lvl="2"/>
            <a:r>
              <a:rPr lang="en-CA" dirty="0"/>
              <a:t>Need a voltage divider to turn the 5V into 3.3V</a:t>
            </a:r>
          </a:p>
          <a:p>
            <a:pPr lvl="2"/>
            <a:r>
              <a:rPr lang="en-CA" dirty="0"/>
              <a:t>[exercise: What resistor ratio would give us the right voltage at the RX pin?]</a:t>
            </a:r>
          </a:p>
          <a:p>
            <a:pPr lvl="2"/>
            <a:r>
              <a:rPr lang="en-CA" dirty="0"/>
              <a:t>Link to the GitHub Voltage Divider page in Common Circuits</a:t>
            </a:r>
          </a:p>
        </p:txBody>
      </p:sp>
    </p:spTree>
    <p:extLst>
      <p:ext uri="{BB962C8B-B14F-4D97-AF65-F5344CB8AC3E}">
        <p14:creationId xmlns:p14="http://schemas.microsoft.com/office/powerpoint/2010/main" val="3246355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9302D-0941-48DE-B89D-EA55998F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Useful component: Diodes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7D4A2-8053-46E5-BE5B-AEA26E954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way valve: Allows current to travel freely in one direction, but not in the other</a:t>
            </a:r>
          </a:p>
          <a:p>
            <a:pPr lvl="1"/>
            <a:r>
              <a:rPr lang="en-CA" dirty="0"/>
              <a:t>Used to protect circuit from connecting a power source backwards</a:t>
            </a:r>
          </a:p>
          <a:p>
            <a:pPr lvl="1"/>
            <a:r>
              <a:rPr lang="en-CA" dirty="0"/>
              <a:t>Used to protect circuit from back EMF</a:t>
            </a:r>
          </a:p>
          <a:p>
            <a:pPr lvl="1"/>
            <a:r>
              <a:rPr lang="en-CA" dirty="0"/>
              <a:t>Used to transform AC to DC (</a:t>
            </a:r>
            <a:r>
              <a:rPr lang="en-CA" dirty="0" err="1"/>
              <a:t>e.g</a:t>
            </a:r>
            <a:r>
              <a:rPr lang="en-CA" dirty="0"/>
              <a:t>: full bridge rectifier)</a:t>
            </a:r>
          </a:p>
          <a:p>
            <a:pPr lvl="1"/>
            <a:r>
              <a:rPr lang="en-CA" dirty="0"/>
              <a:t>[insert image of diode]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r>
              <a:rPr lang="en-CA" dirty="0"/>
              <a:t>There are different types.</a:t>
            </a:r>
          </a:p>
          <a:p>
            <a:pPr lvl="2"/>
            <a:r>
              <a:rPr lang="en-CA" dirty="0"/>
              <a:t>Can find list on GitHub Common Circuits folder</a:t>
            </a:r>
          </a:p>
        </p:txBody>
      </p:sp>
    </p:spTree>
    <p:extLst>
      <p:ext uri="{BB962C8B-B14F-4D97-AF65-F5344CB8AC3E}">
        <p14:creationId xmlns:p14="http://schemas.microsoft.com/office/powerpoint/2010/main" val="43879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512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Workshop 1:Electronic components. Resistors, capacitors, inductors</vt:lpstr>
      <vt:lpstr>Overview:</vt:lpstr>
      <vt:lpstr>Voltage and Current</vt:lpstr>
      <vt:lpstr>Electrical circuit:</vt:lpstr>
      <vt:lpstr>Basics of circuit analysis: simplifying circuits </vt:lpstr>
      <vt:lpstr>Exercise 1: Find the current</vt:lpstr>
      <vt:lpstr>Exercise 2: Find the voltage</vt:lpstr>
      <vt:lpstr>When will I need to use this?</vt:lpstr>
      <vt:lpstr>Useful component: Diodes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</dc:title>
  <dc:creator>Matthias Arabian</dc:creator>
  <cp:lastModifiedBy>Matthias Arabian</cp:lastModifiedBy>
  <cp:revision>23</cp:revision>
  <dcterms:created xsi:type="dcterms:W3CDTF">2019-12-28T18:22:17Z</dcterms:created>
  <dcterms:modified xsi:type="dcterms:W3CDTF">2020-01-20T01:35:53Z</dcterms:modified>
</cp:coreProperties>
</file>