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6" r:id="rId5"/>
    <p:sldId id="264" r:id="rId6"/>
    <p:sldId id="265" r:id="rId7"/>
    <p:sldId id="270" r:id="rId8"/>
    <p:sldId id="267" r:id="rId9"/>
    <p:sldId id="268" r:id="rId10"/>
    <p:sldId id="269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80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3:39.41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247 0,'-8'9,"0"0,1 1,0 0,1 0,0 0,-3 8,-12 19,-36 43,40-59,0 1,2 0,1 1,1 0,1 1,0 1,-2 13,13-36,0 1,0 0,1 0,0 0,-1 0,1 0,0 0,0 0,1 0,-1 0,1 1,1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3:43.91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280 11,'-6'-2,"1"0,-1 0,0 1,0 0,0 0,0 0,0 1,0-1,0 2,0-1,-5 1,2 0,-3 0,0 0,0 1,0 1,1 0,-1 1,1 0,0 0,0 1,0 1,1 0,-1 0,-1 3,8-7,1 1,0 0,-1 0,1 0,0 0,0 0,0 0,1 1,-1-1,1 1,0 0,0 0,0 0,1 0,-1 0,1 0,0 0,0 1,0-1,1 0,0 1,-1-1,2 0,-1 1,0-1,1 0,0 1,0-1,0 0,0 0,1 0,0 0,0 0,1 3,1-2,-1-1,1 1,0-1,0 0,0 0,0 0,1 0,-1-1,1 0,0 0,0 0,0 0,1-1,-1 0,0 0,1 0,0-1,-1 0,1 0,0-1,-1 1,1-1,0 0,0-1,-1 1,1-1,0 0,-1-1,1 1,-1-1,1 0,-1-1,0 1,1-2,0 2,-1-1,1 0,-1-1,0 1,0-1,0 0,-1 0,1-1,-1 1,0-1,0 0,-1 0,0-1,2-2,-3 4,0 0,-1-1,0 1,0 0,0 0,0-1,-1 1,0 0,0-1,0 1,0 0,-1 0,1-1,-1 1,0 0,-1 0,1 0,-1-1,1 2,-1-1,0 0,-1 0,33 25,0-2,31 15,-26-15,-1 0,-24-14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3:44.570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1 221,'42'41,"-3"2,35 47,-66-80,-18-23,0 0,0-1,2 0,-1 0,2-1,0 0,-2-8,6 13,1 0,0-1,1 1,0 0,0-1,1 1,0-1,1 1,1-1,-1 1,1-1,3-4,-2 2,1 0,0 1,1-1,1 1,0 0,2-2,-5 10,0 0,0 0,0 0,0 1,1-1,0 1,0 0,0 0,0 0,0 0,0 1,1 0,-1 0,1 0,0 0,-1 1,5-1,9-1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3:45.211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99,'14'5,"0"-1,1-1,0-1,-1 0,1 0,0-2,0 0,0 0,0-2,0 1,2-3,-10 3,0-1,0 0,0 0,-1-1,1 1,-1-2,1 1,-1-1,0 0,-1 0,1 0,-1-1,0 0,0 0,0-1,0 1,-1-1,0 0,0 0,-1 0,0-1,0 1,1-6,-4 66,1-21,1 133,7 0,28 143,-29-271,-5-30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3:55.27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231 243,'-3'-3,"1"-1,-1 1,1-1,0 1,0-1,1 0,-1 0,1 0,0 0,0 0,0 0,0 0,1 0,0 0,-1 0,2 0,-1 0,0 0,1 0,0 0,0 0,0 0,0 0,1 0,-1 0,1 0,0 1,0-1,0 1,1-1,3-6,0 1,0 0,1 1,0 0,1 0,0 0,0 1,0 0,1 0,0 1,1 0,1 1,0 0,0 1,1 0,-1 1,1 0,0 1,0 0,0 1,0 0,0 1,0 0,10 2,-4 1,0 0,-1 2,1 0,-1 1,0 1,0 1,0 0,1 2,14 11,-1 0,-1 2,-1 1,-2 2,0 1,-2 0,-1 2,1 4,-9-10,0 0,-2 2,-1 0,-1 0,-1 1,-1 0,-2 1,0 0,-2 1,-1 0,1 21,-4-7,-2 0,-2 0,-1 0,-3 0,-1 0,-2-1,-8 22,-10 16,-4-1,-37 65,13-27,49-100,1 0,0 0,1 1,1 0,0 0,2 0,0 0,0 0,2 10,1 4,2-1,1 1,1-1,9 26,-9-42,0 0,0 1,2-2,0 1,0-1,1-1,1 1,0-2,1 1,0-1,0-1,1 0,1-1,0 0,0-1,0 0,1-1,0-1,14 5,3 0,1-2,0-1,0-2,0-1,1-1,0-2,-1-1,1-1,0-2,-47 5,0 0,1 1,-1 1,1 0,0 1,0 1,-5 3,-19 8,-6 2,2 2,0 2,2 1,0 2,2 1,1 3,2 0,1 3,-1 3,29-32,0 0,1 1,0 0,0-1,0 1,1 0,0 1,0-1,0 0,1 1,0 0,0 0,1-1,0 1,0 0,0 0,1 0,0 0,1 0,0 0,0 0,0 0,1 0,-1-1,2 1,-1-1,1 1,0-1,0 0,1 0,0 0,4 5,34 46,14 12,-12-16,15 25,-15-15,-14-20,-1 1,9 22,-30-49,0-1,-2 1,0 0,-1 1,0-1,-2 1,0 0,-1 0,-1 3,0 12,-1 0,-2 1,-2-1,-1 0,-1-1,-2 1,-5 10,6-22,-2-1,0 0,-1-1,-1 0,0 0,-2-1,0-1,-1 0,0-1,-2-1,-13 12,-13 4,0-2,-2-2,-2-1,0-3,-1-2,-1-1,-1-3,-10 0,-28 6,-2-5,0-3,0-5,-26-2,110-7,-5 0,1-1,-1 0,0 0,0-1,0 0,0 0,1-1,-8-2,9-1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3:57.35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4 800,'96'105,"-4"5,14 31,-92-124,-3-1,-5-10,-1 0,0 1,0 0,0 0,-1 0,0 1,-1-1,0 1,0 0,2 7,-40-53,-19-36,4-2,3-2,-15-38,39 67,2-2,2 0,2-1,3-1,2 0,-1-24,11 57,1 1,1-1,0 1,2 0,0-1,1 1,1 0,1 0,1 1,0 0,1 0,1 0,1 1,1 0,0 0,1 1,1 1,0 0,1 0,1 1,0 1,0 0,2 1,0 1,0 0,1 2,0-1,0 2,1 0,0 2,1 0,13-3,-9 3,1 2,0 0,0 1,24 1,-23 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4:17.679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0 437,'90'-100,"-75"86,92-82,87-103,-170 172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4:18.61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0,'7'7,"-1"0,0 0,-1 0,0 1,0 0,-1 0,1 0,0 3,10 20,13 18,15 29,12 10,-40-67,1 0,0-1,2-1,0 0,1-1,6 4,-17-17,0 0,0 0,0 0,1-1,-1 0,1-1,0 0,0 0,0-1,1 0,-1-1,0 0,9 0,-14-1,0 0,0-1,-1 1,1-1,0 0,-1 0,1 0,-1 0,1-1,-1 0,0 1,0-1,1 0,-1 0,0-1,-1 1,1-1,0 1,-1-1,1 0,-1 0,0 0,0 0,0-1,-1 1,1 0,-1-1,0 1,0-1,0 0,0 1,0-1,-1 0,0 1,0-4,1-9,-1 1,-1 0,0-1,-1 1,-1 0,0 0,-1 0,-1 0,-11-31,-21-38,-2-5,29 52,9 27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4:19.27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0 119,'69'61,"-3"2,-3 3,-3 3,-3 2,-3 3,33 61,-120-194,3-2,3-1,-6-23,24 58,1-1,1-1,1 1,2-1,0 0,2 0,2 0,0 0,4-18,-4 42,1 0,0-1,1 1,-1 0,1-1,0 1,0 0,0 0,1 1,-1-1,1 0,3-1,-4 4,0 0,0 0,1 0,-1 0,1 1,0 0,-1-1,1 1,0 0,0 0,-1 0,1 1,0-1,0 1,0-1,0 1,0 0,0 0,0 1,0-1,0 1,0-1,3 2,11 3,1 1,-1 1,-1 0,1 1,-1 1,0 1,-1 0,0 1,9 9,28 27,39 45,-88-89,45 50,-2 1,-3 3,0 5,-43-61,0-1,0 0,0 0,0 1,0-1,0 0,1 1,-1-1,0 0,0 1,0-1,0 0,0 0,1 1,-1-1,0 0,0 0,0 0,1 1,-1-1,0 0,0 0,1 0,-1 1,0-1,0 0,1 0,-1 0,0 0,1 0,-1 0,0 0,0 0,1 0,-1 0,0 0,1 0,-1 0,0 0,1 0,-1 0,0 0,0 0,1 0,-1 0,0 0,1 0,-1-1,0 1,0 0,1 0,-1 0,0-1,0 1,1 0,-1 0,0 0,0-1,0 1,0 0,1-1,-1 1,0 0,0 0,0-1,0 1,0 0,0-1,3-5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4:19.710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111 0,'-5'0,"1"0,0 0,0 1,-1-1,1 1,0 0,0 0,0 0,0 1,0-1,0 1,0 0,0 0,1 0,-1 1,1-1,0 1,-1 0,1 0,1 0,-2 1,1 2,-1 0,1 0,0 1,0-1,1 1,0 0,0 0,0 0,1 0,0 0,1 0,-1 5,2 8,0 1,1-1,1 0,1 1,1-1,0-1,2 1,0-1,1 0,10 16,-6-13,1-1,1 0,1-1,0-1,2 0,0-1,1-1,18 13,-30-25,0-1,0 0,0-1,0 1,1-1,-1 0,1-1,0 0,0 0,0 0,0-1,0 0,0 0,0-1,0 1,1-2,-1 1,1-1,3-2,0 0,0-1,-1 0,0 0,0-1,0-1,0 0,-1 0,0-1,0 0,0 0,21-21,-6 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4:20.03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0,'58'65,"-2"2,23 40,-24-33,114 145,189 264,-344-462,-7-13,-1 0,0 1,-1-1,0 1,0 1,-1-1,0 1,-1 0,0 0,0 0,-1 0,-3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3:39.740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0,'0'0,"2"0,4 1,10 1,11 1,8 1,5 0,0 0,-1 0,-5 1,-5 0,-5 0,-5-1,-5 1,-5 0,-6 1,-4 0,-1-2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4:20.36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1 262,'0'0,"1"-1,6-4,10-6,13-5,12-6,12-7,6-5,0-2,-5 0,-10 4,-13 8,-12 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4:20.72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346 422,'0'0,"0"0,1 1,6 4,7 7,11 13,11 13,7 12,4 6,-2-1,-6-4,-8-8,-7-9,-8-8,-7-8,-4-8</inkml:trace>
  <inkml:trace contextRef="#ctx0" brushRef="#br0" timeOffset="1">0 0,'0'0,"0"0,0 0,0 0,0 0,2 3,3 6,1 0,0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4:21.08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18,'2'1,"1"0,0 0,-1 1,1 0,-1-1,0 1,0 0,1 0,-1 0,0 0,-1 0,1 1,0-1,-1 1,1-1,0 2,7 9,55 65,67 63,-96-108,1-1,2-2,1-1,1-3,4 1,-33-20,1-1,0-1,0 0,0-1,1 0,0-1,-1 0,1-1,4 0,-13-2,-1 0,1 0,0 0,0 0,0-1,0 0,-1 0,1 0,0 0,0 0,-1-1,1 0,-1 1,0-1,1-1,-1 1,0 0,0-1,-1 1,1-1,0 0,-1 0,1 0,-1-1,0 1,0 0,-1-1,1 1,-1-1,1 0,-1 1,0-4,2-5,-1 0,-1-1,0 1,-1-1,0 1,-1 0,-1-1,1 1,-2 0,0 0,0 0,-1 0,-1 0,0 1,-3-5,-2-4,-1 1,-1 0,-1 1,0 1,-1-1,-1 2,-1 0,-6-3,13 11,-1 0,-1 1,1 0,-1 1,0 0,-1 0,1 2,-1-1,0 2,0-1,-1 1,4 2,1 0,-1 1,1-1,-1 2,0-1,1 1,-1 0,1 1,0 0,-1 0,1 1,0 0,0 1,1 0,-1 0,-2 2,-8 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4:21.58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96,'92'89,"-4"4,-4 4,-4 3,17 35,-155-316,43 124,2 0,2-7,7 40,2-1,1 1,0-1,2 1,1-1,3-10,-5 32,1-1,-1 1,1 0,0 0,0 0,0 0,0 0,1 0,-1 0,1 0,0 1,-1-1,1 1,0-1,1 1,-1 0,0-1,1 1,-1 0,1 1,0-1,0 0,-1 1,1-1,0 1,0 0,1 0,-1 0,0 1,0-1,0 1,0 0,1-1,-1 1,0 1,0-1,0 0,1 1,-1 0,14 3,1 0,-1 2,-1 0,1 0,-1 2,8 5,43 27,-3 2,-1 4,48 45,6 4,-82-68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3:40.14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1 275,'8'-1,"0"-1,-1 0,1 0,0 0,-1-1,0 0,1-1,2-2,16-6,140-61,140-85,-295 152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3:41.28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1,'19'22,"-1"0,-1 2,-1 0,12 26,8 10,84 144,28 82,-146-283,-2 0,1-1,0 0,0 0,0 0,0 0,1 0,-1 0,1 0,-1 0,1 0,1 0,-3-2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3:41.64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1,'0'0,"0"0,1 0,3 0,3 0,5 4,2 2,4 6,1 2,0 6,1 5,1 4,-1 3,-2-2,-2-1,-4-6,-3-8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3:41.97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0,'0'0,"0"0,0 0,0 0,0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3:42.53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0,'56'57,"-2"2,-3 3,-2 2,-4 2,26 51,-62-102,-5-9,0 0,0 1,-1-1,0 1,0 0,0 0,-1 0,0 0,0 5,-25-55,20 32,0 0,1 0,0 0,0-1,1 1,1 0,0-1,0 1,2 0,-1-1,1 1,1 0,3-11,-4 17,-1 0,1 0,1 1,-1-1,1 0,-1 1,1 0,1 0,-1-1,1 2,-1-1,1 0,0 1,0 0,1 0,-1 0,1 0,-1 1,1 0,0 0,0 0,0 0,0 1,0 0,0 0,0 0,0 1,1 0,-1 0,0 0,1 0,3 2,0-1,0 1,0 1,0 0,-1 0,1 0,-1 1,0 0,0 1,0 0,-1 0,1 1,-1 0,-1 0,1 1,-1-1,0 1,-1 1,1-1,-1 1,-1 0,0 0,3 8,-3-8,-1 0,-1-1,0 1,0 0,0 0,-1 0,0 0,-1 0,1 0,-2 1,1-1,-1 0,0 0,-1 0,0 0,0-1,-1 1,0 0,0-1,-1 0,0 1,0-2,-1 1,0 0,0-1,-5 6,3-6,0 0,1-1,-2 1,1-1,-1-1,1 1,-1-1,-1-1,1 0,-7 2,4-3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3:42.929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1,'0'0,"1"0,1 0,0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3:43.25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108 306,'8'42,"-6"-36,0 0,-1 1,0 0,0-1,0 1,-1 2,-39-36,30 18,1 0,0-1,1 0,0 0,1 0,0-1,1 0,0 0,0-1,1 0,1 1,0-1,0 0,1-1,0-11,2 17,-1 0,1 1,0-1,1 0,-1 0,1 0,1 0,-1 1,1-1,0 0,1 1,0 0,0-1,0 1,1 0,0 1,0-1,0 1,1 0,-1 0,1 0,0 0,1 1,-1 0,1 0,0 0,0 1,3-1,18-6,-5 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FBFC2-CE20-4704-8BA1-39CBFF4B92DF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30BB3-4387-46E3-911B-458B2897A2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5014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Big Asterix: these data types are used to give you intuition in how variables work. These data types either do not exist or are called differently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730BB3-4387-46E3-911B-458B2897A22B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0198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You include libraries to define functions and constants that other programmers have written before you.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730BB3-4387-46E3-911B-458B2897A22B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9123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Don’t need to add the else statement if you don’t need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730BB3-4387-46E3-911B-458B2897A22B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2115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8882-46EB-49DF-99C6-3F431E207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DB70D-71D3-42C0-A7A7-A2DBEC2E3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EF29A-D85B-425C-9360-69CC6E78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6B8C3-3103-46CA-B3D2-666D1397E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ADE11-59C1-40EA-8AA4-A261732B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022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122A-0E3E-4364-B0F7-F6FBC388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B370E-9133-4CEA-8E27-15AE47C3E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E46A5-E080-4347-B425-FA267D00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02E5C-1C9F-4A3D-9BB6-C7CFE074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E1145-C5A3-4231-8FFA-1C9B11D6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55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C785F1-A2F4-42C4-8D9D-F4C5A2A0B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5367B-1DBE-45E7-A4E9-66F84CE57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64465-D516-45EE-951A-ED7FDD79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D7B31-5A7A-4337-89AA-84264571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DE652-CA95-4A14-ADF1-1F80846C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3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D941-F7E4-4968-BFC6-4F489D8F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93B14-39B4-4092-8CAC-5415805B6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78B03-5617-4D95-B499-B5A29AE2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EE4E7-D668-45AC-9695-06410FA0B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5ADAA-A273-4303-84EE-D4E0E6D6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538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63E92-ACE7-4F6D-8567-6B509E866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BB9B6-08A1-42E1-B917-88AA60379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FDA76-5D6A-44DB-B446-5929AEC20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ABF21-26E6-4D23-B788-B531997C6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8DE17-6AB5-4CF5-871F-CED95059A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22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E86FC-02E1-45C5-AB70-E0A257F3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DF36F-02CC-4211-B462-76D4B4613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CF0AF-7764-4322-8AC7-91751350C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8654A-70D5-41E8-A3FD-3994763B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50E8C-B1A0-49CF-8F6C-FDC60E94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520B5-7E9A-4909-9AB6-DB1C8BAD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873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4821-380C-46B2-BBDF-E55E1705E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6FD82-1A8B-4587-9E6A-1AEF8360A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42C79-D6D3-409D-839C-87DF0BCCE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25398-F626-48E7-8ABE-D10C3D784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868D25-049F-4E0D-BA6B-F679EFF2A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616B6-101D-4E56-AA62-9F89439D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AA06C-000A-4582-AA96-A78B2C1D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35E156-AF3B-45E0-AE17-8CFF1039E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577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D75D-9AE2-4DE8-8ACB-C132E4F6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28BFC1-CE40-4020-B4F5-1BB2A84D0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DE605-7DFF-419C-A8FA-93F4AD8D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C89FD-7A4F-468C-B27A-B16775FA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217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0FE35-7FF3-4330-9CF5-5259C938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5EEA2-29E6-407D-977B-5FFC3D96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D398B-6EC8-43C3-B00B-A3941622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74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E9A8-2823-40DE-8682-B4B7A6BF0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CAB9C-A691-4199-B1C2-11BF4F50A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1B45C-DFE3-4D97-9A1B-DA0F5A64B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EE8DE-A4B1-4556-A0B3-725CD1F8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EFEF-BBED-4666-A4AA-21CB3131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CCA69-4E56-455C-A39D-A51F1C38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33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FA20-5B07-4545-9334-6A5A5BF8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C6C9E8-5080-4AA7-9CB6-BD9670DC3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67C82-0675-4B00-A09F-C3B192713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23184-C807-4B1E-BCAD-ADDC1366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3B531-9A6A-44DE-8EB0-C37E9FC5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4EDE8-8995-4B89-801C-DF837F83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723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5AD4C-5606-4CC8-BA00-86B027DD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A7DF3-4C87-4B41-8A01-BB02D8A44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67BA8-D928-4CB5-B437-1AA333E9A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ED598-43EB-408A-9236-B45AB4DAC6D0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96B1A-7376-49B2-B1D6-DC471934E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D0167-4D61-41CF-B1D9-4ADA92CFE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858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19.png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34" Type="http://schemas.openxmlformats.org/officeDocument/2006/relationships/customXml" Target="../ink/ink16.xml"/><Relationship Id="rId42" Type="http://schemas.openxmlformats.org/officeDocument/2006/relationships/customXml" Target="../ink/ink20.xml"/><Relationship Id="rId47" Type="http://schemas.openxmlformats.org/officeDocument/2006/relationships/image" Target="../media/image23.png"/><Relationship Id="rId7" Type="http://schemas.openxmlformats.org/officeDocument/2006/relationships/image" Target="../media/image3.png"/><Relationship Id="rId12" Type="http://schemas.openxmlformats.org/officeDocument/2006/relationships/customXml" Target="../ink/ink5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4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5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18.png"/><Relationship Id="rId40" Type="http://schemas.openxmlformats.org/officeDocument/2006/relationships/customXml" Target="../ink/ink19.xml"/><Relationship Id="rId45" Type="http://schemas.openxmlformats.org/officeDocument/2006/relationships/image" Target="../media/image22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24.png"/><Relationship Id="rId10" Type="http://schemas.openxmlformats.org/officeDocument/2006/relationships/customXml" Target="../ink/ink4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1.xml"/><Relationship Id="rId4" Type="http://schemas.openxmlformats.org/officeDocument/2006/relationships/customXml" Target="../ink/ink1.xml"/><Relationship Id="rId9" Type="http://schemas.openxmlformats.org/officeDocument/2006/relationships/image" Target="../media/image4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3.png"/><Relationship Id="rId30" Type="http://schemas.openxmlformats.org/officeDocument/2006/relationships/customXml" Target="../ink/ink14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3.xml"/><Relationship Id="rId8" Type="http://schemas.openxmlformats.org/officeDocument/2006/relationships/customXml" Target="../ink/ink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D47C-9693-461A-9C58-CFC1B29B6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52072"/>
          </a:xfrm>
        </p:spPr>
        <p:txBody>
          <a:bodyPr>
            <a:normAutofit/>
          </a:bodyPr>
          <a:lstStyle/>
          <a:p>
            <a:r>
              <a:rPr lang="en-US" dirty="0"/>
              <a:t>Workshop 2: Programming intuition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7ABF7-2C03-4CD8-94AD-924CD8801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0208"/>
            <a:ext cx="9144000" cy="937591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0745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E62B9-4F3C-449E-B3F1-29BCEA248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Boolean operators (logical/relational)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3F020F-4D76-43AA-AF9F-AB770835A0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4583551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09512005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59310584"/>
                    </a:ext>
                  </a:extLst>
                </a:gridCol>
                <a:gridCol w="2316480">
                  <a:extLst>
                    <a:ext uri="{9D8B030D-6E8A-4147-A177-3AD203B41FA5}">
                      <a16:colId xmlns:a16="http://schemas.microsoft.com/office/drawing/2014/main" val="756326391"/>
                    </a:ext>
                  </a:extLst>
                </a:gridCol>
                <a:gridCol w="2941320">
                  <a:extLst>
                    <a:ext uri="{9D8B030D-6E8A-4147-A177-3AD203B41FA5}">
                      <a16:colId xmlns:a16="http://schemas.microsoft.com/office/drawing/2014/main" val="2480829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921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 &lt;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407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 &gt;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364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 ==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88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Less than or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 &lt;=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550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Greater than or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 &gt;=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2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Not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 !=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07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LOGICAL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!true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87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LOGICAL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true &amp;&amp;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065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LOGICAL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true ||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562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488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B442-50D3-4989-A0DF-3064765DE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Programming in a nutshell…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2B98-FF3D-4A3C-8526-44B7EEB21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Write commands that the computer can </a:t>
            </a:r>
            <a:r>
              <a:rPr lang="en-CA" b="1" dirty="0"/>
              <a:t>interpret</a:t>
            </a:r>
            <a:r>
              <a:rPr lang="en-CA" dirty="0"/>
              <a:t>.</a:t>
            </a:r>
          </a:p>
          <a:p>
            <a:pPr lvl="1"/>
            <a:r>
              <a:rPr lang="en-CA" dirty="0"/>
              <a:t>Commands must be properly formatted</a:t>
            </a:r>
          </a:p>
          <a:p>
            <a:pPr lvl="1"/>
            <a:r>
              <a:rPr lang="en-CA" dirty="0"/>
              <a:t>Do “A”, then do “B”, </a:t>
            </a:r>
            <a:r>
              <a:rPr lang="en-CA" dirty="0" err="1"/>
              <a:t>etc</a:t>
            </a:r>
            <a:r>
              <a:rPr lang="en-CA" dirty="0"/>
              <a:t>…</a:t>
            </a:r>
          </a:p>
          <a:p>
            <a:pPr lvl="1"/>
            <a:endParaRPr lang="en-CA" dirty="0"/>
          </a:p>
          <a:p>
            <a:r>
              <a:rPr lang="en-CA" dirty="0">
                <a:highlight>
                  <a:srgbClr val="FFFF00"/>
                </a:highlight>
              </a:rPr>
              <a:t>Orders are executed in a </a:t>
            </a:r>
            <a:r>
              <a:rPr lang="en-CA" b="1" dirty="0">
                <a:highlight>
                  <a:srgbClr val="FFFF00"/>
                </a:highlight>
              </a:rPr>
              <a:t>sequential</a:t>
            </a:r>
            <a:r>
              <a:rPr lang="en-CA" dirty="0">
                <a:highlight>
                  <a:srgbClr val="FFFF00"/>
                </a:highlight>
              </a:rPr>
              <a:t> manner.</a:t>
            </a:r>
          </a:p>
          <a:p>
            <a:pPr lvl="1"/>
            <a:r>
              <a:rPr lang="en-CA" dirty="0"/>
              <a:t>If you write “A” then “B”, the computer will execute “A” before “B”</a:t>
            </a:r>
          </a:p>
          <a:p>
            <a:endParaRPr lang="en-CA" dirty="0"/>
          </a:p>
          <a:p>
            <a:r>
              <a:rPr lang="en-CA" dirty="0"/>
              <a:t>Computers can </a:t>
            </a:r>
            <a:r>
              <a:rPr lang="en-CA" b="1" dirty="0"/>
              <a:t>store data in variables </a:t>
            </a:r>
            <a:r>
              <a:rPr lang="en-CA" dirty="0"/>
              <a:t>for later use. </a:t>
            </a:r>
          </a:p>
          <a:p>
            <a:pPr lvl="1"/>
            <a:endParaRPr lang="en-CA" dirty="0"/>
          </a:p>
          <a:p>
            <a:r>
              <a:rPr lang="en-CA" dirty="0"/>
              <a:t>Computers can </a:t>
            </a:r>
            <a:r>
              <a:rPr lang="en-CA" b="1" dirty="0"/>
              <a:t>operate on data </a:t>
            </a:r>
            <a:r>
              <a:rPr lang="en-CA" dirty="0"/>
              <a:t>(addition, subtraction, comparison, </a:t>
            </a:r>
            <a:r>
              <a:rPr lang="en-CA" dirty="0" err="1"/>
              <a:t>etc</a:t>
            </a:r>
            <a:r>
              <a:rPr lang="en-CA" dirty="0"/>
              <a:t>…)</a:t>
            </a:r>
            <a:endParaRPr lang="en-CA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6825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F0B8-C0E0-4EBD-B5C7-A938B7B64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Functions, libraries, and control statements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5E2CEC-C513-4C5C-8CB8-0CE00582E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8779" t="14153" r="40785" b="62247"/>
          <a:stretch/>
        </p:blipFill>
        <p:spPr>
          <a:xfrm>
            <a:off x="838200" y="2309371"/>
            <a:ext cx="10333971" cy="2743201"/>
          </a:xfrm>
          <a:prstGeom prst="rect">
            <a:avLst/>
          </a:prstGeom>
        </p:spPr>
      </p:pic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6475BA4-FD38-4917-9E3E-9712F4516522}"/>
              </a:ext>
            </a:extLst>
          </p:cNvPr>
          <p:cNvGrpSpPr/>
          <p:nvPr/>
        </p:nvGrpSpPr>
        <p:grpSpPr>
          <a:xfrm>
            <a:off x="4824555" y="1989677"/>
            <a:ext cx="1251360" cy="547560"/>
            <a:chOff x="4824555" y="1989677"/>
            <a:chExt cx="1251360" cy="54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2F268CC-A0AB-4600-A9D7-953B20FC31C7}"/>
                    </a:ext>
                  </a:extLst>
                </p14:cNvPr>
                <p14:cNvContentPartPr/>
                <p14:nvPr/>
              </p14:nvContentPartPr>
              <p14:xfrm>
                <a:off x="4824555" y="2333837"/>
                <a:ext cx="89280" cy="1558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2F268CC-A0AB-4600-A9D7-953B20FC31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06555" y="2315837"/>
                  <a:ext cx="1249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2FA4EAF-4F8F-40E6-8951-430E324073E1}"/>
                    </a:ext>
                  </a:extLst>
                </p14:cNvPr>
                <p14:cNvContentPartPr/>
                <p14:nvPr/>
              </p14:nvContentPartPr>
              <p14:xfrm>
                <a:off x="4873155" y="2512757"/>
                <a:ext cx="121680" cy="244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2FA4EAF-4F8F-40E6-8951-430E324073E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55515" y="2494757"/>
                  <a:ext cx="1573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7A69A77-C90E-4ACB-A2D6-3019EDC7C6B5}"/>
                    </a:ext>
                  </a:extLst>
                </p14:cNvPr>
                <p14:cNvContentPartPr/>
                <p14:nvPr/>
              </p14:nvContentPartPr>
              <p14:xfrm>
                <a:off x="4837155" y="2387837"/>
                <a:ext cx="209160" cy="990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7A69A77-C90E-4ACB-A2D6-3019EDC7C6B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19515" y="2370197"/>
                  <a:ext cx="2448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DD5CED4-ED8C-4964-BEA4-52424810BD1F}"/>
                    </a:ext>
                  </a:extLst>
                </p14:cNvPr>
                <p14:cNvContentPartPr/>
                <p14:nvPr/>
              </p14:nvContentPartPr>
              <p14:xfrm>
                <a:off x="5110755" y="2187677"/>
                <a:ext cx="151560" cy="2599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DD5CED4-ED8C-4964-BEA4-52424810BD1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92755" y="2170037"/>
                  <a:ext cx="1872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6805621-791A-4074-A1D8-71697F4FA572}"/>
                    </a:ext>
                  </a:extLst>
                </p14:cNvPr>
                <p14:cNvContentPartPr/>
                <p14:nvPr/>
              </p14:nvContentPartPr>
              <p14:xfrm>
                <a:off x="5276355" y="2306477"/>
                <a:ext cx="75960" cy="867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6805621-791A-4074-A1D8-71697F4FA57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58715" y="2288837"/>
                  <a:ext cx="1116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267E41B-F5EF-4948-A56B-78A61AF912F4}"/>
                    </a:ext>
                  </a:extLst>
                </p14:cNvPr>
                <p14:cNvContentPartPr/>
                <p14:nvPr/>
              </p14:nvContentPartPr>
              <p14:xfrm>
                <a:off x="5246115" y="2247797"/>
                <a:ext cx="360" cy="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267E41B-F5EF-4948-A56B-78A61AF912F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28475" y="222979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0F5E94A-E850-4E6C-A02F-14AD0170EA85}"/>
                    </a:ext>
                  </a:extLst>
                </p14:cNvPr>
                <p14:cNvContentPartPr/>
                <p14:nvPr/>
              </p14:nvContentPartPr>
              <p14:xfrm>
                <a:off x="5274915" y="2131877"/>
                <a:ext cx="238680" cy="2210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0F5E94A-E850-4E6C-A02F-14AD0170EA8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57275" y="2113877"/>
                  <a:ext cx="2743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C57ECD5-8460-47A6-9E11-2DEE6AB97B5B}"/>
                    </a:ext>
                  </a:extLst>
                </p14:cNvPr>
                <p14:cNvContentPartPr/>
                <p14:nvPr/>
              </p14:nvContentPartPr>
              <p14:xfrm>
                <a:off x="5522235" y="2244917"/>
                <a:ext cx="2160" cy="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C57ECD5-8460-47A6-9E11-2DEE6AB97B5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04595" y="2227277"/>
                  <a:ext cx="37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876D8CD-9EB7-432E-8387-9347E914C67C}"/>
                    </a:ext>
                  </a:extLst>
                </p14:cNvPr>
                <p14:cNvContentPartPr/>
                <p14:nvPr/>
              </p14:nvContentPartPr>
              <p14:xfrm>
                <a:off x="5529075" y="2148797"/>
                <a:ext cx="51840" cy="1429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876D8CD-9EB7-432E-8387-9347E914C67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11435" y="2130797"/>
                  <a:ext cx="87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7BF2BA3-3034-4FB6-A48F-05D195C088B3}"/>
                    </a:ext>
                  </a:extLst>
                </p14:cNvPr>
                <p14:cNvContentPartPr/>
                <p14:nvPr/>
              </p14:nvContentPartPr>
              <p14:xfrm>
                <a:off x="5641395" y="2119637"/>
                <a:ext cx="164160" cy="921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7BF2BA3-3034-4FB6-A48F-05D195C088B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623395" y="2101637"/>
                  <a:ext cx="1998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312772B-F3D8-4C94-86F2-4B46827E5AFB}"/>
                    </a:ext>
                  </a:extLst>
                </p14:cNvPr>
                <p14:cNvContentPartPr/>
                <p14:nvPr/>
              </p14:nvContentPartPr>
              <p14:xfrm>
                <a:off x="5824635" y="2015597"/>
                <a:ext cx="81000" cy="1458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312772B-F3D8-4C94-86F2-4B46827E5AF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806995" y="1997957"/>
                  <a:ext cx="1166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255BFA5-6BD6-4F98-B0DC-B9AC08603D86}"/>
                    </a:ext>
                  </a:extLst>
                </p14:cNvPr>
                <p14:cNvContentPartPr/>
                <p14:nvPr/>
              </p14:nvContentPartPr>
              <p14:xfrm>
                <a:off x="5943435" y="1989677"/>
                <a:ext cx="132480" cy="2786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255BFA5-6BD6-4F98-B0DC-B9AC08603D8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925795" y="1971677"/>
                  <a:ext cx="168120" cy="31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F0159B13-84DB-4C76-8E6E-7F2DB90D4C1D}"/>
                  </a:ext>
                </a:extLst>
              </p14:cNvPr>
              <p14:cNvContentPartPr/>
              <p14:nvPr/>
            </p14:nvContentPartPr>
            <p14:xfrm>
              <a:off x="5855049" y="2972751"/>
              <a:ext cx="483120" cy="144288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F0159B13-84DB-4C76-8E6E-7F2DB90D4C1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37409" y="2955111"/>
                <a:ext cx="518760" cy="147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FBBA6075-C3E6-4514-998E-D353DF0E9F29}"/>
                  </a:ext>
                </a:extLst>
              </p14:cNvPr>
              <p14:cNvContentPartPr/>
              <p14:nvPr/>
            </p14:nvContentPartPr>
            <p14:xfrm>
              <a:off x="6561369" y="3379911"/>
              <a:ext cx="186120" cy="4590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FBBA6075-C3E6-4514-998E-D353DF0E9F2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543729" y="3361911"/>
                <a:ext cx="221760" cy="49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" name="Group 126">
            <a:extLst>
              <a:ext uri="{FF2B5EF4-FFF2-40B4-BE49-F238E27FC236}">
                <a16:creationId xmlns:a16="http://schemas.microsoft.com/office/drawing/2014/main" id="{354500C9-5358-4088-A5E5-614E9D7C09DB}"/>
              </a:ext>
            </a:extLst>
          </p:cNvPr>
          <p:cNvGrpSpPr/>
          <p:nvPr/>
        </p:nvGrpSpPr>
        <p:grpSpPr>
          <a:xfrm>
            <a:off x="6579009" y="3026031"/>
            <a:ext cx="1802160" cy="745560"/>
            <a:chOff x="6579009" y="3026031"/>
            <a:chExt cx="1802160" cy="74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F1A16CF-54B2-41D0-95B7-EDCABA16FEBC}"/>
                    </a:ext>
                  </a:extLst>
                </p14:cNvPr>
                <p14:cNvContentPartPr/>
                <p14:nvPr/>
              </p14:nvContentPartPr>
              <p14:xfrm>
                <a:off x="6579009" y="3598071"/>
                <a:ext cx="154800" cy="1576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F1A16CF-54B2-41D0-95B7-EDCABA16FEB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561009" y="3580431"/>
                  <a:ext cx="1904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1A30044-C2DA-485B-A129-1179812A909A}"/>
                    </a:ext>
                  </a:extLst>
                </p14:cNvPr>
                <p14:cNvContentPartPr/>
                <p14:nvPr/>
              </p14:nvContentPartPr>
              <p14:xfrm>
                <a:off x="6797889" y="3590871"/>
                <a:ext cx="192600" cy="180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1A30044-C2DA-485B-A129-1179812A909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79889" y="3572871"/>
                  <a:ext cx="2282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5D93193-3B62-4D2E-B254-02BF21604D40}"/>
                    </a:ext>
                  </a:extLst>
                </p14:cNvPr>
                <p14:cNvContentPartPr/>
                <p14:nvPr/>
              </p14:nvContentPartPr>
              <p14:xfrm>
                <a:off x="7000569" y="3479991"/>
                <a:ext cx="326880" cy="2372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5D93193-3B62-4D2E-B254-02BF21604D4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982569" y="3461991"/>
                  <a:ext cx="3625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04C8FA8-B800-4D6D-A9B7-CCE003FB0A54}"/>
                    </a:ext>
                  </a:extLst>
                </p14:cNvPr>
                <p14:cNvContentPartPr/>
                <p14:nvPr/>
              </p14:nvContentPartPr>
              <p14:xfrm>
                <a:off x="7343649" y="3377391"/>
                <a:ext cx="187560" cy="2116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04C8FA8-B800-4D6D-A9B7-CCE003FB0A5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325649" y="3359391"/>
                  <a:ext cx="2232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97F5343-CD27-44F5-A39B-4340B2E04FB4}"/>
                    </a:ext>
                  </a:extLst>
                </p14:cNvPr>
                <p14:cNvContentPartPr/>
                <p14:nvPr/>
              </p14:nvContentPartPr>
              <p14:xfrm>
                <a:off x="7396209" y="3147711"/>
                <a:ext cx="303480" cy="4165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97F5343-CD27-44F5-A39B-4340B2E04FB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378569" y="3129711"/>
                  <a:ext cx="33912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DE876DF-A281-42C9-A3E0-E579CFF46825}"/>
                    </a:ext>
                  </a:extLst>
                </p14:cNvPr>
                <p14:cNvContentPartPr/>
                <p14:nvPr/>
              </p14:nvContentPartPr>
              <p14:xfrm>
                <a:off x="7477929" y="3379911"/>
                <a:ext cx="152640" cy="943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DE876DF-A281-42C9-A3E0-E579CFF4682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460289" y="3362271"/>
                  <a:ext cx="1882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0F1C5DD-B037-44B6-95F9-C8B3BA895709}"/>
                    </a:ext>
                  </a:extLst>
                </p14:cNvPr>
                <p14:cNvContentPartPr/>
                <p14:nvPr/>
              </p14:nvContentPartPr>
              <p14:xfrm>
                <a:off x="7625169" y="3128631"/>
                <a:ext cx="247680" cy="3049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0F1C5DD-B037-44B6-95F9-C8B3BA89570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607169" y="3110631"/>
                  <a:ext cx="2833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3E05B94-2CF7-44BD-A636-3707C728C769}"/>
                    </a:ext>
                  </a:extLst>
                </p14:cNvPr>
                <p14:cNvContentPartPr/>
                <p14:nvPr/>
              </p14:nvContentPartPr>
              <p14:xfrm>
                <a:off x="7831089" y="3189831"/>
                <a:ext cx="252720" cy="1810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3E05B94-2CF7-44BD-A636-3707C728C76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813449" y="3171831"/>
                  <a:ext cx="2883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4F55A49-401E-497D-B8BF-426E2EF25693}"/>
                    </a:ext>
                  </a:extLst>
                </p14:cNvPr>
                <p14:cNvContentPartPr/>
                <p14:nvPr/>
              </p14:nvContentPartPr>
              <p14:xfrm>
                <a:off x="8014329" y="3026031"/>
                <a:ext cx="366840" cy="2196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4F55A49-401E-497D-B8BF-426E2EF2569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996329" y="3008031"/>
                  <a:ext cx="402480" cy="255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39278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5C85-2F84-4CC2-B37C-AA122B11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Control statements: if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A6611-A826-4ADD-A6AD-D04C1E83E5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/>
              <a:t>if (Boolean expression) </a:t>
            </a:r>
          </a:p>
          <a:p>
            <a:pPr marL="0" indent="0">
              <a:buNone/>
            </a:pPr>
            <a:r>
              <a:rPr lang="en-CA" dirty="0"/>
              <a:t>{</a:t>
            </a:r>
          </a:p>
          <a:p>
            <a:pPr marL="0" indent="0">
              <a:buNone/>
            </a:pPr>
            <a:r>
              <a:rPr lang="en-CA" dirty="0"/>
              <a:t>	//run this if the Boolean 	//expression is true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r>
              <a:rPr lang="en-CA" dirty="0"/>
              <a:t>else</a:t>
            </a:r>
          </a:p>
          <a:p>
            <a:pPr marL="0" indent="0">
              <a:buNone/>
            </a:pPr>
            <a:r>
              <a:rPr lang="en-CA" dirty="0"/>
              <a:t>{</a:t>
            </a:r>
          </a:p>
          <a:p>
            <a:pPr marL="0" indent="0">
              <a:buNone/>
            </a:pPr>
            <a:r>
              <a:rPr lang="en-CA" dirty="0"/>
              <a:t>	//run this if the Boolean 	//expression is false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7939E-03F2-44B0-901D-EFF8BEC192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ex:</a:t>
            </a:r>
            <a:b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 x = 5;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(x &lt; 3)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CA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printf</a:t>
            </a: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(“This will not print”);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else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CA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printf</a:t>
            </a: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(“This will print”);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4740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5C85-2F84-4CC2-B37C-AA122B11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Control statements: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A6611-A826-4ADD-A6AD-D04C1E83E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while (Boolean expression)</a:t>
            </a:r>
          </a:p>
          <a:p>
            <a:pPr marL="0" indent="0">
              <a:buNone/>
            </a:pPr>
            <a:r>
              <a:rPr lang="en-CA" dirty="0"/>
              <a:t>  {</a:t>
            </a:r>
          </a:p>
          <a:p>
            <a:pPr marL="0" indent="0">
              <a:buNone/>
            </a:pPr>
            <a:r>
              <a:rPr lang="en-CA" dirty="0"/>
              <a:t>	//keep on running this code until the Boolean expression is false</a:t>
            </a:r>
          </a:p>
          <a:p>
            <a:pPr marL="0" indent="0">
              <a:buNone/>
            </a:pPr>
            <a:r>
              <a:rPr lang="en-CA" dirty="0"/>
              <a:t>  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ex: 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 counter = 0;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while (counter &lt; 10)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counter = counter + 1;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3223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8FA22-E46D-4A91-A51E-9367990F9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Control statements: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67E96-2A10-425C-A345-DDF272225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/>
              <a:t>for (declare counter; Boolean expression; change to counter)</a:t>
            </a:r>
          </a:p>
          <a:p>
            <a:pPr marL="0" indent="0">
              <a:buNone/>
            </a:pPr>
            <a:r>
              <a:rPr lang="en-CA" dirty="0"/>
              <a:t>{</a:t>
            </a:r>
          </a:p>
          <a:p>
            <a:pPr marL="0" indent="0">
              <a:buNone/>
            </a:pPr>
            <a:r>
              <a:rPr lang="en-CA" dirty="0"/>
              <a:t>	//run code until Boolean expression is false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ex:</a:t>
            </a:r>
            <a:b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 (int counter = 0; counter &lt; 10; counter = counter+1)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CA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printf</a:t>
            </a: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(“hello”);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4752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7AA83-E118-4D00-9C2A-84BC2072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DDFCD-021D-4062-8E1F-D7EF0F3E7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Functions are pieces of code that you can reuse without rewriting. </a:t>
            </a:r>
          </a:p>
          <a:p>
            <a:pPr lvl="1"/>
            <a:r>
              <a:rPr lang="en-CA" dirty="0"/>
              <a:t>Functions are ‘called’ from your program</a:t>
            </a:r>
          </a:p>
          <a:p>
            <a:pPr lvl="1"/>
            <a:r>
              <a:rPr lang="en-CA" dirty="0"/>
              <a:t>Can take parameters </a:t>
            </a:r>
          </a:p>
          <a:p>
            <a:pPr lvl="1"/>
            <a:r>
              <a:rPr lang="en-CA" dirty="0"/>
              <a:t>Can return data to its caller</a:t>
            </a:r>
          </a:p>
          <a:p>
            <a:pPr lvl="1"/>
            <a:endParaRPr lang="en-CA" dirty="0"/>
          </a:p>
          <a:p>
            <a:pPr marL="0" indent="0">
              <a:buNone/>
            </a:pPr>
            <a:r>
              <a:rPr lang="en-CA" dirty="0"/>
              <a:t>[return type] name(parameters)</a:t>
            </a:r>
          </a:p>
          <a:p>
            <a:pPr marL="0" indent="0">
              <a:buNone/>
            </a:pPr>
            <a:r>
              <a:rPr lang="en-CA" dirty="0"/>
              <a:t>{</a:t>
            </a:r>
          </a:p>
          <a:p>
            <a:pPr marL="0" indent="0">
              <a:buNone/>
            </a:pPr>
            <a:r>
              <a:rPr lang="en-CA" dirty="0"/>
              <a:t>	//function code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parameters are defined as</a:t>
            </a:r>
          </a:p>
          <a:p>
            <a:pPr lvl="1"/>
            <a:r>
              <a:rPr lang="en-CA" dirty="0"/>
              <a:t>void -&gt; no parameters</a:t>
            </a:r>
          </a:p>
          <a:p>
            <a:pPr lvl="1"/>
            <a:r>
              <a:rPr lang="en-CA" dirty="0"/>
              <a:t>[data type] name, [data type] name2, …</a:t>
            </a:r>
          </a:p>
        </p:txBody>
      </p:sp>
    </p:spTree>
    <p:extLst>
      <p:ext uri="{BB962C8B-B14F-4D97-AF65-F5344CB8AC3E}">
        <p14:creationId xmlns:p14="http://schemas.microsoft.com/office/powerpoint/2010/main" val="819451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C296C-E9CB-433A-877C-C162F24EA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223"/>
          </a:xfrm>
        </p:spPr>
        <p:txBody>
          <a:bodyPr/>
          <a:lstStyle/>
          <a:p>
            <a:r>
              <a:rPr lang="en-CA" u="sng" dirty="0"/>
              <a:t>Examples of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B76AE-4243-46CF-84AA-434AEC260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78634"/>
            <a:ext cx="5181600" cy="511424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dirty="0"/>
              <a:t>int main(void)</a:t>
            </a:r>
          </a:p>
          <a:p>
            <a:pPr marL="0" indent="0">
              <a:buNone/>
            </a:pPr>
            <a:r>
              <a:rPr lang="en-CA" dirty="0"/>
              <a:t>{</a:t>
            </a:r>
          </a:p>
          <a:p>
            <a:pPr marL="0" indent="0">
              <a:buNone/>
            </a:pPr>
            <a:r>
              <a:rPr lang="en-CA" dirty="0"/>
              <a:t>	return 0;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lvl="1"/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returns an integer</a:t>
            </a:r>
          </a:p>
          <a:p>
            <a:pPr lvl="1"/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takes no parameters (void = no parameters)</a:t>
            </a:r>
          </a:p>
          <a:p>
            <a:pPr lvl="1"/>
            <a:endParaRPr lang="en-CA" dirty="0"/>
          </a:p>
          <a:p>
            <a:pPr marL="0" indent="0">
              <a:buNone/>
            </a:pPr>
            <a:r>
              <a:rPr lang="en-CA" dirty="0"/>
              <a:t>int </a:t>
            </a:r>
            <a:r>
              <a:rPr lang="en-CA" dirty="0" err="1"/>
              <a:t>getSquare</a:t>
            </a:r>
            <a:r>
              <a:rPr lang="en-CA" dirty="0"/>
              <a:t>(int x)</a:t>
            </a:r>
          </a:p>
          <a:p>
            <a:pPr marL="0" indent="0">
              <a:buNone/>
            </a:pPr>
            <a:r>
              <a:rPr lang="en-CA" dirty="0"/>
              <a:t>{</a:t>
            </a:r>
          </a:p>
          <a:p>
            <a:pPr marL="0" indent="0">
              <a:buNone/>
            </a:pPr>
            <a:r>
              <a:rPr lang="en-CA" dirty="0"/>
              <a:t>	return x * x;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lvl="1"/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returns an integer</a:t>
            </a:r>
          </a:p>
          <a:p>
            <a:pPr lvl="1"/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takes a parameter x of type int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85866-C8A3-4616-8F8E-BF3C484EA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78634"/>
            <a:ext cx="5181600" cy="511424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dirty="0"/>
              <a:t>int </a:t>
            </a:r>
            <a:r>
              <a:rPr lang="en-CA" dirty="0" err="1"/>
              <a:t>getSum</a:t>
            </a:r>
            <a:r>
              <a:rPr lang="en-CA" dirty="0"/>
              <a:t>(int x, int y)</a:t>
            </a:r>
          </a:p>
          <a:p>
            <a:pPr marL="0" indent="0">
              <a:buNone/>
            </a:pPr>
            <a:r>
              <a:rPr lang="en-CA" dirty="0"/>
              <a:t>{</a:t>
            </a:r>
          </a:p>
          <a:p>
            <a:pPr marL="0" indent="0">
              <a:buNone/>
            </a:pPr>
            <a:r>
              <a:rPr lang="en-CA" dirty="0"/>
              <a:t>	int sum = x + y;</a:t>
            </a:r>
          </a:p>
          <a:p>
            <a:pPr marL="0" indent="0">
              <a:buNone/>
            </a:pPr>
            <a:r>
              <a:rPr lang="en-CA" dirty="0"/>
              <a:t>	return sum;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lvl="1"/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returns an integer</a:t>
            </a:r>
          </a:p>
          <a:p>
            <a:pPr lvl="1"/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takes two integers as parameters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void </a:t>
            </a:r>
            <a:r>
              <a:rPr lang="en-CA" dirty="0" err="1"/>
              <a:t>sayHi</a:t>
            </a:r>
            <a:r>
              <a:rPr lang="en-CA" dirty="0"/>
              <a:t>(void)</a:t>
            </a:r>
          </a:p>
          <a:p>
            <a:pPr marL="0" indent="0">
              <a:buNone/>
            </a:pPr>
            <a:r>
              <a:rPr lang="en-CA" dirty="0"/>
              <a:t>{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err="1"/>
              <a:t>printf</a:t>
            </a:r>
            <a:r>
              <a:rPr lang="en-CA" dirty="0"/>
              <a:t>(“hi”);</a:t>
            </a:r>
          </a:p>
          <a:p>
            <a:pPr marL="0" indent="0">
              <a:buNone/>
            </a:pPr>
            <a:r>
              <a:rPr lang="en-CA" dirty="0"/>
              <a:t>	return;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lvl="1"/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returns nothing</a:t>
            </a:r>
          </a:p>
          <a:p>
            <a:pPr lvl="1"/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takes no parameters</a:t>
            </a:r>
          </a:p>
        </p:txBody>
      </p:sp>
    </p:spTree>
    <p:extLst>
      <p:ext uri="{BB962C8B-B14F-4D97-AF65-F5344CB8AC3E}">
        <p14:creationId xmlns:p14="http://schemas.microsoft.com/office/powerpoint/2010/main" val="3642829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F9DE-328D-4E61-803C-1C4DA2DBA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270A6-11F7-4255-85F8-5B4D9B65D9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#include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includes a header file in your code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i="1" dirty="0"/>
              <a:t>Header files have function definitions and constants that you will be using in your code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ex: </a:t>
            </a:r>
            <a:r>
              <a:rPr lang="en-CA" b="1" dirty="0"/>
              <a:t>#include &lt;</a:t>
            </a:r>
            <a:r>
              <a:rPr lang="en-CA" b="1" dirty="0" err="1"/>
              <a:t>stdio.h</a:t>
            </a:r>
            <a:r>
              <a:rPr lang="en-CA" b="1" dirty="0"/>
              <a:t>&gt;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36116-5AC5-4566-9612-3402AC1CF1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#define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defines a constant that will be replaced in your code with its assigned value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ex: </a:t>
            </a:r>
            <a:r>
              <a:rPr lang="en-CA" b="1" dirty="0"/>
              <a:t>#define CONSTANT 10</a:t>
            </a:r>
          </a:p>
        </p:txBody>
      </p:sp>
    </p:spTree>
    <p:extLst>
      <p:ext uri="{BB962C8B-B14F-4D97-AF65-F5344CB8AC3E}">
        <p14:creationId xmlns:p14="http://schemas.microsoft.com/office/powerpoint/2010/main" val="2674548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4C49E-3B28-4908-AEF2-BAE2C63F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string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58780-3319-4CC3-8CFC-BEB52CFE16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In order to print out variable values, you must tell your program what data type you want to print out.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*string is not a data type. it is an array of characters.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E89D8B3-387C-4DEA-9B97-0B463D5AB28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66119931"/>
              </p:ext>
            </p:extLst>
          </p:nvPr>
        </p:nvGraphicFramePr>
        <p:xfrm>
          <a:off x="6172200" y="2191384"/>
          <a:ext cx="5181600" cy="3224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068">
                  <a:extLst>
                    <a:ext uri="{9D8B030D-6E8A-4147-A177-3AD203B41FA5}">
                      <a16:colId xmlns:a16="http://schemas.microsoft.com/office/drawing/2014/main" val="1452026130"/>
                    </a:ext>
                  </a:extLst>
                </a:gridCol>
                <a:gridCol w="1589649">
                  <a:extLst>
                    <a:ext uri="{9D8B030D-6E8A-4147-A177-3AD203B41FA5}">
                      <a16:colId xmlns:a16="http://schemas.microsoft.com/office/drawing/2014/main" val="634908735"/>
                    </a:ext>
                  </a:extLst>
                </a:gridCol>
                <a:gridCol w="2434883">
                  <a:extLst>
                    <a:ext uri="{9D8B030D-6E8A-4147-A177-3AD203B41FA5}">
                      <a16:colId xmlns:a16="http://schemas.microsoft.com/office/drawing/2014/main" val="3429966457"/>
                    </a:ext>
                  </a:extLst>
                </a:gridCol>
              </a:tblGrid>
              <a:tr h="537446">
                <a:tc>
                  <a:txBody>
                    <a:bodyPr/>
                    <a:lstStyle/>
                    <a:p>
                      <a:r>
                        <a:rPr lang="en-CA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String literal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211973"/>
                  </a:ext>
                </a:extLst>
              </a:tr>
              <a:tr h="537446">
                <a:tc>
                  <a:txBody>
                    <a:bodyPr/>
                    <a:lstStyle/>
                    <a:p>
                      <a:r>
                        <a:rPr lang="en-CA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%d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printf</a:t>
                      </a:r>
                      <a:r>
                        <a:rPr lang="en-CA" dirty="0"/>
                        <a:t>(“%d”, 8);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239759"/>
                  </a:ext>
                </a:extLst>
              </a:tr>
              <a:tr h="537446">
                <a:tc>
                  <a:txBody>
                    <a:bodyPr/>
                    <a:lstStyle/>
                    <a:p>
                      <a:r>
                        <a:rPr lang="en-CA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%f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printf</a:t>
                      </a:r>
                      <a:r>
                        <a:rPr lang="en-CA" dirty="0"/>
                        <a:t>(“%f”, 17.44);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915883"/>
                  </a:ext>
                </a:extLst>
              </a:tr>
              <a:tr h="537446">
                <a:tc>
                  <a:txBody>
                    <a:bodyPr/>
                    <a:lstStyle/>
                    <a:p>
                      <a:r>
                        <a:rPr lang="en-CA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%c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printf</a:t>
                      </a:r>
                      <a:r>
                        <a:rPr lang="en-CA" dirty="0"/>
                        <a:t>(“%c”, ‘h’);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208210"/>
                  </a:ext>
                </a:extLst>
              </a:tr>
              <a:tr h="537446">
                <a:tc>
                  <a:txBody>
                    <a:bodyPr/>
                    <a:lstStyle/>
                    <a:p>
                      <a:r>
                        <a:rPr lang="en-CA" dirty="0" err="1"/>
                        <a:t>boolean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%d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printf</a:t>
                      </a:r>
                      <a:r>
                        <a:rPr lang="en-CA" dirty="0"/>
                        <a:t>(“%d”, true);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350056"/>
                  </a:ext>
                </a:extLst>
              </a:tr>
              <a:tr h="537446">
                <a:tc>
                  <a:txBody>
                    <a:bodyPr/>
                    <a:lstStyle/>
                    <a:p>
                      <a:r>
                        <a:rPr lang="en-CA" dirty="0"/>
                        <a:t>String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%s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printf</a:t>
                      </a:r>
                      <a:r>
                        <a:rPr lang="en-CA" dirty="0"/>
                        <a:t>(“%s”, “hi”);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605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726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3435D-F04F-4C0D-989C-E4CCB13D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B29A2-D9FF-43C1-9FEB-DE6440A18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Learning outcome: </a:t>
            </a:r>
            <a:r>
              <a:rPr lang="en-CA" dirty="0"/>
              <a:t>Understand how programming works</a:t>
            </a:r>
          </a:p>
          <a:p>
            <a:pPr lvl="1"/>
            <a:r>
              <a:rPr lang="en-CA" dirty="0"/>
              <a:t>variables</a:t>
            </a:r>
          </a:p>
          <a:p>
            <a:pPr lvl="1"/>
            <a:r>
              <a:rPr lang="en-CA" dirty="0"/>
              <a:t>control statements</a:t>
            </a:r>
          </a:p>
          <a:p>
            <a:pPr lvl="1"/>
            <a:r>
              <a:rPr lang="en-CA" dirty="0" err="1"/>
              <a:t>boolean</a:t>
            </a:r>
            <a:r>
              <a:rPr lang="en-CA" dirty="0"/>
              <a:t> operations</a:t>
            </a:r>
          </a:p>
          <a:p>
            <a:pPr lvl="1"/>
            <a:r>
              <a:rPr lang="en-CA" dirty="0"/>
              <a:t>functions</a:t>
            </a:r>
          </a:p>
          <a:p>
            <a:pPr lvl="1"/>
            <a:r>
              <a:rPr lang="en-CA" dirty="0"/>
              <a:t>preprocessors  (specific to C programming language)</a:t>
            </a:r>
          </a:p>
        </p:txBody>
      </p:sp>
    </p:spTree>
    <p:extLst>
      <p:ext uri="{BB962C8B-B14F-4D97-AF65-F5344CB8AC3E}">
        <p14:creationId xmlns:p14="http://schemas.microsoft.com/office/powerpoint/2010/main" val="651143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832E8-39B3-4982-9F04-D4FC7379F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repl.it starter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E8BA7-330A-4DF4-921D-A9AFFB831D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A9B49-5C9D-400F-AF6C-8093569A74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B00D085F-9A51-421E-AEC5-8385C0861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65" y="1627713"/>
            <a:ext cx="11499870" cy="523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5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B442-50D3-4989-A0DF-3064765DE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Programming in a nutshell…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2B98-FF3D-4A3C-8526-44B7EEB21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Write commands that the computer can </a:t>
            </a:r>
            <a:r>
              <a:rPr lang="en-CA" b="1" dirty="0"/>
              <a:t>interpret</a:t>
            </a:r>
            <a:r>
              <a:rPr lang="en-CA" dirty="0"/>
              <a:t>.</a:t>
            </a:r>
          </a:p>
          <a:p>
            <a:pPr lvl="1"/>
            <a:r>
              <a:rPr lang="en-CA" dirty="0"/>
              <a:t>Commands must be properly formatted</a:t>
            </a:r>
          </a:p>
          <a:p>
            <a:pPr lvl="1"/>
            <a:r>
              <a:rPr lang="en-CA" dirty="0"/>
              <a:t>Do “A”, then do “B”, </a:t>
            </a:r>
            <a:r>
              <a:rPr lang="en-CA" dirty="0" err="1"/>
              <a:t>etc</a:t>
            </a:r>
            <a:r>
              <a:rPr lang="en-CA" dirty="0"/>
              <a:t>…</a:t>
            </a:r>
          </a:p>
          <a:p>
            <a:pPr lvl="1"/>
            <a:endParaRPr lang="en-CA" dirty="0"/>
          </a:p>
          <a:p>
            <a:r>
              <a:rPr lang="en-CA" dirty="0"/>
              <a:t>Orders are executed in a </a:t>
            </a:r>
            <a:r>
              <a:rPr lang="en-CA" b="1" dirty="0"/>
              <a:t>sequential</a:t>
            </a:r>
            <a:r>
              <a:rPr lang="en-CA" dirty="0"/>
              <a:t> manner.</a:t>
            </a:r>
          </a:p>
          <a:p>
            <a:pPr lvl="1"/>
            <a:r>
              <a:rPr lang="en-CA" dirty="0"/>
              <a:t>If you write “A” then “B”, the computer will execute “A” before “B”</a:t>
            </a:r>
          </a:p>
          <a:p>
            <a:endParaRPr lang="en-CA" dirty="0"/>
          </a:p>
          <a:p>
            <a:r>
              <a:rPr lang="en-CA" dirty="0"/>
              <a:t>Computers can </a:t>
            </a:r>
            <a:r>
              <a:rPr lang="en-CA" b="1" dirty="0"/>
              <a:t>store data in variables </a:t>
            </a:r>
            <a:r>
              <a:rPr lang="en-CA" dirty="0"/>
              <a:t>for later use. </a:t>
            </a:r>
          </a:p>
          <a:p>
            <a:pPr lvl="1"/>
            <a:endParaRPr lang="en-CA" dirty="0"/>
          </a:p>
          <a:p>
            <a:r>
              <a:rPr lang="en-CA" dirty="0"/>
              <a:t>Computers can </a:t>
            </a:r>
            <a:r>
              <a:rPr lang="en-CA" b="1" dirty="0"/>
              <a:t>operate on data </a:t>
            </a:r>
            <a:r>
              <a:rPr lang="en-CA" dirty="0"/>
              <a:t>(addition, subtraction, comparison, </a:t>
            </a:r>
            <a:r>
              <a:rPr lang="en-CA" dirty="0" err="1"/>
              <a:t>etc</a:t>
            </a:r>
            <a:r>
              <a:rPr lang="en-CA" dirty="0"/>
              <a:t>…)</a:t>
            </a:r>
            <a:endParaRPr lang="en-CA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236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B442-50D3-4989-A0DF-3064765DE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Programming in a nutshell…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2B98-FF3D-4A3C-8526-44B7EEB21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Write commands that the computer can </a:t>
            </a:r>
            <a:r>
              <a:rPr lang="en-CA" b="1" dirty="0"/>
              <a:t>interpret</a:t>
            </a:r>
            <a:r>
              <a:rPr lang="en-CA" dirty="0"/>
              <a:t>.</a:t>
            </a:r>
          </a:p>
          <a:p>
            <a:pPr lvl="1"/>
            <a:r>
              <a:rPr lang="en-CA" dirty="0"/>
              <a:t>Commands must be properly formatted</a:t>
            </a:r>
          </a:p>
          <a:p>
            <a:pPr lvl="1"/>
            <a:r>
              <a:rPr lang="en-CA" dirty="0"/>
              <a:t>Do “A”, then do “B”, </a:t>
            </a:r>
            <a:r>
              <a:rPr lang="en-CA" dirty="0" err="1"/>
              <a:t>etc</a:t>
            </a:r>
            <a:r>
              <a:rPr lang="en-CA" dirty="0"/>
              <a:t>…</a:t>
            </a:r>
          </a:p>
          <a:p>
            <a:pPr lvl="1"/>
            <a:endParaRPr lang="en-CA" dirty="0"/>
          </a:p>
          <a:p>
            <a:r>
              <a:rPr lang="en-CA" dirty="0"/>
              <a:t>Orders are executed in a </a:t>
            </a:r>
            <a:r>
              <a:rPr lang="en-CA" b="1" dirty="0"/>
              <a:t>sequential</a:t>
            </a:r>
            <a:r>
              <a:rPr lang="en-CA" dirty="0"/>
              <a:t> manner.</a:t>
            </a:r>
          </a:p>
          <a:p>
            <a:pPr lvl="1"/>
            <a:r>
              <a:rPr lang="en-CA" dirty="0"/>
              <a:t>If you write “A” then “B”, the computer will execute “A” before “B”</a:t>
            </a:r>
          </a:p>
          <a:p>
            <a:endParaRPr lang="en-CA" dirty="0"/>
          </a:p>
          <a:p>
            <a:r>
              <a:rPr lang="en-CA" dirty="0">
                <a:highlight>
                  <a:srgbClr val="FFFF00"/>
                </a:highlight>
              </a:rPr>
              <a:t>Computers can </a:t>
            </a:r>
            <a:r>
              <a:rPr lang="en-CA" b="1" dirty="0">
                <a:highlight>
                  <a:srgbClr val="FFFF00"/>
                </a:highlight>
              </a:rPr>
              <a:t>store data in variables </a:t>
            </a:r>
            <a:r>
              <a:rPr lang="en-CA" dirty="0">
                <a:highlight>
                  <a:srgbClr val="FFFF00"/>
                </a:highlight>
              </a:rPr>
              <a:t>for later use. </a:t>
            </a:r>
          </a:p>
          <a:p>
            <a:pPr lvl="1"/>
            <a:endParaRPr lang="en-CA" dirty="0"/>
          </a:p>
          <a:p>
            <a:r>
              <a:rPr lang="en-CA" dirty="0"/>
              <a:t>Computers can </a:t>
            </a:r>
            <a:r>
              <a:rPr lang="en-CA" b="1" dirty="0"/>
              <a:t>operate on data </a:t>
            </a:r>
            <a:r>
              <a:rPr lang="en-CA" dirty="0"/>
              <a:t>(addition, subtraction, comparison, </a:t>
            </a:r>
            <a:r>
              <a:rPr lang="en-CA" dirty="0" err="1"/>
              <a:t>etc</a:t>
            </a:r>
            <a:r>
              <a:rPr lang="en-CA" dirty="0"/>
              <a:t>…)</a:t>
            </a:r>
            <a:endParaRPr lang="en-CA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48201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697C3-B704-4503-A6F9-3A0D6EA2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using a variable, you must define/declare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F5EFE-D66D-4478-9913-0D9E96B97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CA" dirty="0"/>
              <a:t>Syntax: A variable is declared as followed</a:t>
            </a:r>
          </a:p>
          <a:p>
            <a:pPr lvl="2"/>
            <a:r>
              <a:rPr lang="en-CA" dirty="0"/>
              <a:t>[Data Type]  name;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Ex: </a:t>
            </a:r>
            <a:r>
              <a:rPr lang="en-CA" b="1" dirty="0"/>
              <a:t>Integer </a:t>
            </a:r>
            <a:r>
              <a:rPr lang="en-CA" b="1" dirty="0" err="1"/>
              <a:t>myVariable</a:t>
            </a:r>
            <a:r>
              <a:rPr lang="en-CA" b="1" dirty="0"/>
              <a:t>  </a:t>
            </a:r>
          </a:p>
          <a:p>
            <a:pPr lvl="2"/>
            <a:r>
              <a:rPr lang="en-CA" dirty="0"/>
              <a:t>-&gt; declares a </a:t>
            </a:r>
            <a:r>
              <a:rPr lang="en-CA" u="sng" dirty="0"/>
              <a:t>variable named </a:t>
            </a:r>
            <a:r>
              <a:rPr lang="en-CA" b="1" u="sng" dirty="0" err="1"/>
              <a:t>myVariable</a:t>
            </a:r>
            <a:r>
              <a:rPr lang="en-CA" u="sng" dirty="0"/>
              <a:t> </a:t>
            </a:r>
            <a:r>
              <a:rPr lang="en-CA" dirty="0"/>
              <a:t>that </a:t>
            </a:r>
            <a:r>
              <a:rPr lang="en-CA" u="sng" dirty="0"/>
              <a:t>stores an </a:t>
            </a:r>
            <a:r>
              <a:rPr lang="en-CA" b="1" u="sng" dirty="0"/>
              <a:t>integer</a:t>
            </a:r>
          </a:p>
          <a:p>
            <a:pPr lvl="2"/>
            <a:endParaRPr lang="en-CA" b="1" u="sng" dirty="0"/>
          </a:p>
          <a:p>
            <a:pPr lvl="1"/>
            <a:r>
              <a:rPr lang="en-CA" dirty="0"/>
              <a:t>Ex2: </a:t>
            </a:r>
            <a:r>
              <a:rPr lang="en-CA" b="1" dirty="0"/>
              <a:t>Document </a:t>
            </a:r>
            <a:r>
              <a:rPr lang="en-CA" b="1" dirty="0" err="1"/>
              <a:t>myEssay</a:t>
            </a:r>
            <a:endParaRPr lang="en-CA" b="1" dirty="0"/>
          </a:p>
          <a:p>
            <a:pPr lvl="2"/>
            <a:r>
              <a:rPr lang="en-CA" dirty="0"/>
              <a:t>-&gt; declares a variable named  _________ that stores __________</a:t>
            </a:r>
          </a:p>
          <a:p>
            <a:pPr lvl="2"/>
            <a:endParaRPr lang="en-CA" dirty="0"/>
          </a:p>
          <a:p>
            <a:pPr lvl="1"/>
            <a:r>
              <a:rPr lang="en-CA" dirty="0"/>
              <a:t>Ex3: </a:t>
            </a:r>
            <a:r>
              <a:rPr lang="en-CA" b="1" dirty="0"/>
              <a:t>Shape </a:t>
            </a:r>
            <a:r>
              <a:rPr lang="en-CA" b="1" dirty="0" err="1"/>
              <a:t>aShape</a:t>
            </a:r>
            <a:endParaRPr lang="en-CA" dirty="0"/>
          </a:p>
          <a:p>
            <a:pPr lvl="2"/>
            <a:r>
              <a:rPr lang="en-CA" dirty="0"/>
              <a:t>-&gt; declares a variable named  _________ that stores __________</a:t>
            </a:r>
            <a:endParaRPr lang="en-CA" b="1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7757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054A-D949-4D8A-A906-E6DEA1834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Actual datatypes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14984-EC90-4F5C-BFD9-B6E535DC57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b="1" dirty="0"/>
              <a:t>int </a:t>
            </a:r>
            <a:r>
              <a:rPr lang="en-CA" dirty="0"/>
              <a:t>-&gt; stores integer values (whole numbers)</a:t>
            </a:r>
          </a:p>
          <a:p>
            <a:pPr lvl="1"/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ex: 1, 7, -2434</a:t>
            </a:r>
          </a:p>
          <a:p>
            <a:pPr lvl="1"/>
            <a:endParaRPr lang="en-CA" dirty="0"/>
          </a:p>
          <a:p>
            <a:r>
              <a:rPr lang="en-CA" b="1" dirty="0"/>
              <a:t>float </a:t>
            </a:r>
            <a:r>
              <a:rPr lang="en-CA" dirty="0"/>
              <a:t>-&gt; stores decimal numbers</a:t>
            </a:r>
          </a:p>
          <a:p>
            <a:pPr lvl="1"/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ex: 10.5, -99.7, 100.00001, 8.0</a:t>
            </a:r>
          </a:p>
          <a:p>
            <a:pPr lvl="1"/>
            <a:endParaRPr lang="en-CA" dirty="0"/>
          </a:p>
          <a:p>
            <a:r>
              <a:rPr lang="en-CA" b="1" dirty="0"/>
              <a:t>char </a:t>
            </a:r>
            <a:r>
              <a:rPr lang="en-CA" dirty="0"/>
              <a:t>-&gt; stores a single character</a:t>
            </a:r>
          </a:p>
          <a:p>
            <a:pPr lvl="1"/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ex: ‘e’, ‘t’, ‘1’, ‘B’</a:t>
            </a:r>
          </a:p>
          <a:p>
            <a:pPr lvl="1"/>
            <a:endParaRPr lang="en-CA" dirty="0"/>
          </a:p>
          <a:p>
            <a:r>
              <a:rPr lang="en-CA" b="1" dirty="0" err="1"/>
              <a:t>boolean</a:t>
            </a:r>
            <a:r>
              <a:rPr lang="en-CA" b="1" dirty="0"/>
              <a:t> </a:t>
            </a:r>
            <a:r>
              <a:rPr lang="en-CA" dirty="0"/>
              <a:t>-&gt; stores a </a:t>
            </a:r>
            <a:r>
              <a:rPr lang="en-CA" dirty="0" err="1"/>
              <a:t>boolean</a:t>
            </a:r>
            <a:r>
              <a:rPr lang="en-CA" dirty="0"/>
              <a:t> value</a:t>
            </a:r>
          </a:p>
          <a:p>
            <a:pPr lvl="1"/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{true, false}</a:t>
            </a:r>
          </a:p>
          <a:p>
            <a:pPr lvl="1"/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{1, 0}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5AC75-831E-4F64-A60F-719B013881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Declaring variables:</a:t>
            </a:r>
          </a:p>
          <a:p>
            <a:pPr lvl="1"/>
            <a:r>
              <a:rPr lang="en-CA" b="1" dirty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 x;</a:t>
            </a:r>
          </a:p>
          <a:p>
            <a:pPr lvl="1"/>
            <a:r>
              <a:rPr lang="en-CA" b="1" dirty="0">
                <a:solidFill>
                  <a:schemeClr val="accent1">
                    <a:lumMod val="75000"/>
                  </a:schemeClr>
                </a:solidFill>
              </a:rPr>
              <a:t>float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 y;</a:t>
            </a:r>
          </a:p>
          <a:p>
            <a:pPr lvl="1"/>
            <a:r>
              <a:rPr lang="en-CA" b="1" dirty="0">
                <a:solidFill>
                  <a:schemeClr val="accent1">
                    <a:lumMod val="75000"/>
                  </a:schemeClr>
                </a:solidFill>
              </a:rPr>
              <a:t>char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 c;</a:t>
            </a:r>
          </a:p>
          <a:p>
            <a:pPr lvl="1"/>
            <a:r>
              <a:rPr lang="en-CA" b="1" dirty="0" err="1">
                <a:solidFill>
                  <a:schemeClr val="accent1">
                    <a:lumMod val="75000"/>
                  </a:schemeClr>
                </a:solidFill>
              </a:rPr>
              <a:t>boolean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 b;</a:t>
            </a:r>
          </a:p>
          <a:p>
            <a:pPr lvl="1"/>
            <a:endParaRPr lang="en-CA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Assigning values to variables:</a:t>
            </a:r>
          </a:p>
          <a:p>
            <a:pPr lvl="1"/>
            <a:r>
              <a:rPr lang="en-CA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variable = new value</a:t>
            </a:r>
          </a:p>
          <a:p>
            <a:pPr lvl="1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x = 10;</a:t>
            </a:r>
          </a:p>
          <a:p>
            <a:pPr lvl="1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y = 17.4;</a:t>
            </a:r>
          </a:p>
          <a:p>
            <a:pPr lvl="1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c = ‘r’;</a:t>
            </a:r>
          </a:p>
          <a:p>
            <a:pPr lvl="1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b = false;</a:t>
            </a:r>
          </a:p>
          <a:p>
            <a:pPr lvl="1"/>
            <a:endParaRPr lang="en-CA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Declaring + assigning at the same time</a:t>
            </a:r>
          </a:p>
          <a:p>
            <a:pPr lvl="1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int var = 19;</a:t>
            </a:r>
          </a:p>
          <a:p>
            <a:pPr lvl="1"/>
            <a:r>
              <a:rPr lang="en-CA" dirty="0" err="1">
                <a:solidFill>
                  <a:schemeClr val="accent1">
                    <a:lumMod val="75000"/>
                  </a:schemeClr>
                </a:solidFill>
              </a:rPr>
              <a:t>boolean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 b2 = true;</a:t>
            </a:r>
          </a:p>
        </p:txBody>
      </p:sp>
    </p:spTree>
    <p:extLst>
      <p:ext uri="{BB962C8B-B14F-4D97-AF65-F5344CB8AC3E}">
        <p14:creationId xmlns:p14="http://schemas.microsoft.com/office/powerpoint/2010/main" val="1491310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E64FB-44C7-4AA3-8034-7858AC94A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Exercise: what are the final values of x and 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7C9A9-FA66-4EED-B7B7-CA1375E34E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Ex1: </a:t>
            </a:r>
          </a:p>
          <a:p>
            <a:pPr marL="0" indent="0">
              <a:buNone/>
            </a:pPr>
            <a:endParaRPr lang="en-CA" dirty="0"/>
          </a:p>
          <a:p>
            <a:pPr marL="514350" indent="-514350">
              <a:buFont typeface="+mj-lt"/>
              <a:buAutoNum type="arabicParenR"/>
            </a:pPr>
            <a:r>
              <a:rPr lang="en-CA" dirty="0"/>
              <a:t>int x = 10;</a:t>
            </a:r>
          </a:p>
          <a:p>
            <a:pPr marL="514350" indent="-514350">
              <a:buFont typeface="+mj-lt"/>
              <a:buAutoNum type="arabicParenR"/>
            </a:pPr>
            <a:r>
              <a:rPr lang="en-CA" dirty="0"/>
              <a:t>int y = 14;</a:t>
            </a:r>
          </a:p>
          <a:p>
            <a:pPr marL="514350" indent="-514350">
              <a:buFont typeface="+mj-lt"/>
              <a:buAutoNum type="arabicParenR"/>
            </a:pPr>
            <a:r>
              <a:rPr lang="en-CA" dirty="0"/>
              <a:t>x = y;</a:t>
            </a:r>
          </a:p>
          <a:p>
            <a:pPr marL="514350" indent="-514350">
              <a:buFont typeface="+mj-lt"/>
              <a:buAutoNum type="arabicParenR"/>
            </a:pPr>
            <a:r>
              <a:rPr lang="en-CA" dirty="0"/>
              <a:t>y = x;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753A5-E8AB-4ED2-AE41-AD94DED856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Ex2:</a:t>
            </a:r>
          </a:p>
          <a:p>
            <a:pPr marL="0" indent="0">
              <a:buNone/>
            </a:pPr>
            <a:endParaRPr lang="en-CA" dirty="0"/>
          </a:p>
          <a:p>
            <a:pPr marL="514350" indent="-514350">
              <a:buFont typeface="+mj-lt"/>
              <a:buAutoNum type="arabicParenR"/>
            </a:pPr>
            <a:r>
              <a:rPr lang="en-CA" dirty="0"/>
              <a:t>int x = 4;</a:t>
            </a:r>
          </a:p>
          <a:p>
            <a:pPr marL="514350" indent="-514350">
              <a:buFont typeface="+mj-lt"/>
              <a:buAutoNum type="arabicParenR"/>
            </a:pPr>
            <a:r>
              <a:rPr lang="en-CA" dirty="0"/>
              <a:t>int y = 15;</a:t>
            </a:r>
          </a:p>
          <a:p>
            <a:pPr marL="514350" indent="-514350">
              <a:buFont typeface="+mj-lt"/>
              <a:buAutoNum type="arabicParenR"/>
            </a:pPr>
            <a:r>
              <a:rPr lang="en-CA" dirty="0"/>
              <a:t>x = y + 4;</a:t>
            </a:r>
          </a:p>
          <a:p>
            <a:pPr marL="514350" indent="-514350">
              <a:buFont typeface="+mj-lt"/>
              <a:buAutoNum type="arabicParenR"/>
            </a:pPr>
            <a:r>
              <a:rPr lang="en-CA" dirty="0"/>
              <a:t>y = y – 4;</a:t>
            </a:r>
          </a:p>
        </p:txBody>
      </p:sp>
    </p:spTree>
    <p:extLst>
      <p:ext uri="{BB962C8B-B14F-4D97-AF65-F5344CB8AC3E}">
        <p14:creationId xmlns:p14="http://schemas.microsoft.com/office/powerpoint/2010/main" val="3947564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B442-50D3-4989-A0DF-3064765DE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Programming in a nutshell…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2B98-FF3D-4A3C-8526-44B7EEB21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Write commands that the computer can </a:t>
            </a:r>
            <a:r>
              <a:rPr lang="en-CA" b="1" dirty="0"/>
              <a:t>interpret</a:t>
            </a:r>
            <a:r>
              <a:rPr lang="en-CA" dirty="0"/>
              <a:t>.</a:t>
            </a:r>
          </a:p>
          <a:p>
            <a:pPr lvl="1"/>
            <a:r>
              <a:rPr lang="en-CA" dirty="0"/>
              <a:t>Commands must be properly formatted</a:t>
            </a:r>
          </a:p>
          <a:p>
            <a:pPr lvl="1"/>
            <a:r>
              <a:rPr lang="en-CA" dirty="0"/>
              <a:t>Do “A”, then do “B”, </a:t>
            </a:r>
            <a:r>
              <a:rPr lang="en-CA" dirty="0" err="1"/>
              <a:t>etc</a:t>
            </a:r>
            <a:r>
              <a:rPr lang="en-CA" dirty="0"/>
              <a:t>…</a:t>
            </a:r>
          </a:p>
          <a:p>
            <a:pPr lvl="1"/>
            <a:endParaRPr lang="en-CA" dirty="0"/>
          </a:p>
          <a:p>
            <a:r>
              <a:rPr lang="en-CA" dirty="0"/>
              <a:t>Orders are executed in a </a:t>
            </a:r>
            <a:r>
              <a:rPr lang="en-CA" b="1" dirty="0"/>
              <a:t>sequential</a:t>
            </a:r>
            <a:r>
              <a:rPr lang="en-CA" dirty="0"/>
              <a:t> manner.</a:t>
            </a:r>
          </a:p>
          <a:p>
            <a:pPr lvl="1"/>
            <a:r>
              <a:rPr lang="en-CA" dirty="0"/>
              <a:t>If you write “A” then “B”, the computer will execute “A” before “B”</a:t>
            </a:r>
          </a:p>
          <a:p>
            <a:endParaRPr lang="en-CA" dirty="0"/>
          </a:p>
          <a:p>
            <a:r>
              <a:rPr lang="en-CA" dirty="0"/>
              <a:t>Computers can </a:t>
            </a:r>
            <a:r>
              <a:rPr lang="en-CA" b="1" dirty="0"/>
              <a:t>store data in variables </a:t>
            </a:r>
            <a:r>
              <a:rPr lang="en-CA" dirty="0"/>
              <a:t>for later use. </a:t>
            </a:r>
          </a:p>
          <a:p>
            <a:pPr lvl="1"/>
            <a:endParaRPr lang="en-CA" dirty="0"/>
          </a:p>
          <a:p>
            <a:r>
              <a:rPr lang="en-CA" dirty="0">
                <a:highlight>
                  <a:srgbClr val="FFFF00"/>
                </a:highlight>
              </a:rPr>
              <a:t>Computers can </a:t>
            </a:r>
            <a:r>
              <a:rPr lang="en-CA" b="1" dirty="0">
                <a:highlight>
                  <a:srgbClr val="FFFF00"/>
                </a:highlight>
              </a:rPr>
              <a:t>operate on data </a:t>
            </a:r>
            <a:r>
              <a:rPr lang="en-CA" dirty="0">
                <a:highlight>
                  <a:srgbClr val="FFFF00"/>
                </a:highlight>
              </a:rPr>
              <a:t>(addition, subtraction, comparison, </a:t>
            </a:r>
            <a:r>
              <a:rPr lang="en-CA" dirty="0" err="1">
                <a:highlight>
                  <a:srgbClr val="FFFF00"/>
                </a:highlight>
              </a:rPr>
              <a:t>etc</a:t>
            </a:r>
            <a:r>
              <a:rPr lang="en-CA" dirty="0">
                <a:highlight>
                  <a:srgbClr val="FFFF00"/>
                </a:highlight>
              </a:rPr>
              <a:t>…)</a:t>
            </a:r>
            <a:endParaRPr lang="en-CA" b="1" dirty="0">
              <a:highlight>
                <a:srgbClr val="FFFF00"/>
              </a:highlight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62822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C59E-530A-476E-8B9A-C3C7662A9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Arithmetic operators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B3EEC52E-806B-43F9-AC65-81DF8F75A4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3410089"/>
              </p:ext>
            </p:extLst>
          </p:nvPr>
        </p:nvGraphicFramePr>
        <p:xfrm>
          <a:off x="838200" y="1825625"/>
          <a:ext cx="10515597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692">
                  <a:extLst>
                    <a:ext uri="{9D8B030D-6E8A-4147-A177-3AD203B41FA5}">
                      <a16:colId xmlns:a16="http://schemas.microsoft.com/office/drawing/2014/main" val="2861231953"/>
                    </a:ext>
                  </a:extLst>
                </a:gridCol>
                <a:gridCol w="4698610">
                  <a:extLst>
                    <a:ext uri="{9D8B030D-6E8A-4147-A177-3AD203B41FA5}">
                      <a16:colId xmlns:a16="http://schemas.microsoft.com/office/drawing/2014/main" val="3580025465"/>
                    </a:ext>
                  </a:extLst>
                </a:gridCol>
                <a:gridCol w="3560295">
                  <a:extLst>
                    <a:ext uri="{9D8B030D-6E8A-4147-A177-3AD203B41FA5}">
                      <a16:colId xmlns:a16="http://schemas.microsoft.com/office/drawing/2014/main" val="2318507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Arithmetic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94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 + 5 =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378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 – 5 =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64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 * 5 = 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922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 / 5 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255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Modulo (gives you the remainder of the division)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10 % 5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834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755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1995</TotalTime>
  <Words>1298</Words>
  <Application>Microsoft Office PowerPoint</Application>
  <PresentationFormat>Widescreen</PresentationFormat>
  <Paragraphs>296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Workshop 2: Programming intuition</vt:lpstr>
      <vt:lpstr>Overview:</vt:lpstr>
      <vt:lpstr>Programming in a nutshell…</vt:lpstr>
      <vt:lpstr>Programming in a nutshell…</vt:lpstr>
      <vt:lpstr>Before using a variable, you must define/declare it</vt:lpstr>
      <vt:lpstr>Actual datatypes in C</vt:lpstr>
      <vt:lpstr>Exercise: what are the final values of x and y? </vt:lpstr>
      <vt:lpstr>Programming in a nutshell…</vt:lpstr>
      <vt:lpstr>Arithmetic operators</vt:lpstr>
      <vt:lpstr>Boolean operators (logical/relational)</vt:lpstr>
      <vt:lpstr>Programming in a nutshell…</vt:lpstr>
      <vt:lpstr>Functions, libraries, and control statements</vt:lpstr>
      <vt:lpstr>Control statements: if else</vt:lpstr>
      <vt:lpstr>Control statements: while loop</vt:lpstr>
      <vt:lpstr>Control statements: for loop</vt:lpstr>
      <vt:lpstr>Functions</vt:lpstr>
      <vt:lpstr>Examples of functions</vt:lpstr>
      <vt:lpstr>Preprocessors</vt:lpstr>
      <vt:lpstr>string literals</vt:lpstr>
      <vt:lpstr>repl.it starter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1</dc:title>
  <dc:creator>Matthias Arabian</dc:creator>
  <cp:lastModifiedBy>Matthias Arabian</cp:lastModifiedBy>
  <cp:revision>50</cp:revision>
  <dcterms:created xsi:type="dcterms:W3CDTF">2019-12-28T18:22:17Z</dcterms:created>
  <dcterms:modified xsi:type="dcterms:W3CDTF">2020-01-19T19:51:06Z</dcterms:modified>
</cp:coreProperties>
</file>