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4" r:id="rId8"/>
    <p:sldId id="262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/>
          </a:bodyPr>
          <a:lstStyle/>
          <a:p>
            <a:r>
              <a:rPr lang="en-CA" dirty="0"/>
              <a:t>Workshop 1:</a:t>
            </a:r>
            <a:r>
              <a:rPr lang="en-US" dirty="0"/>
              <a:t>Electronic components. Resistors, capacitors, inductors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D3CE-48C9-4216-AE27-38E4C35E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Project: </a:t>
            </a:r>
            <a:r>
              <a:rPr lang="en-US" dirty="0"/>
              <a:t>Timer circuit using capacitors and transistors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E80B-6B85-42C7-8139-2C6728C2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Prepare a worksheet to printout and give to students</a:t>
            </a:r>
          </a:p>
          <a:p>
            <a:pPr lvl="1"/>
            <a:r>
              <a:rPr lang="en-CA" dirty="0"/>
              <a:t>Give them the formulas for calculating the resonance of a RLC circuit</a:t>
            </a:r>
          </a:p>
          <a:p>
            <a:pPr lvl="2"/>
            <a:r>
              <a:rPr lang="en-CA" dirty="0"/>
              <a:t>Use that the tune an RLC circuit to turn on an LED at 1Hz frequency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r>
              <a:rPr lang="en-CA" dirty="0"/>
              <a:t>[SCRAP PROJECT, USELESS AND WILL NOT TEACH THEM ANYTHING]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20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Basics of circuit analysis. Safety when working with electronics.</a:t>
            </a:r>
          </a:p>
          <a:p>
            <a:r>
              <a:rPr lang="en-US" dirty="0"/>
              <a:t>- Basics of circuit analysis: 30 min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206E-CD5B-43EE-A58E-6DB210FE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Voltage and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A6F1-0027-4746-BCC3-7C027611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Voltage: electric potential (energy)</a:t>
            </a:r>
          </a:p>
          <a:p>
            <a:pPr lvl="1"/>
            <a:r>
              <a:rPr lang="en-CA" dirty="0"/>
              <a:t>Charge difference</a:t>
            </a:r>
          </a:p>
          <a:p>
            <a:r>
              <a:rPr lang="en-CA" dirty="0"/>
              <a:t>Current: electrons travelling through circuit (matter)</a:t>
            </a:r>
          </a:p>
          <a:p>
            <a:pPr lvl="1"/>
            <a:r>
              <a:rPr lang="en-CA" dirty="0"/>
              <a:t>“Kinetic energy, in some sense”</a:t>
            </a:r>
          </a:p>
          <a:p>
            <a:r>
              <a:rPr lang="en-CA" dirty="0"/>
              <a:t>OHM’s LAW: V = IR</a:t>
            </a:r>
          </a:p>
          <a:p>
            <a:pPr lvl="1"/>
            <a:r>
              <a:rPr lang="en-CA" dirty="0"/>
              <a:t>V = voltage	Volts: [V]</a:t>
            </a:r>
          </a:p>
          <a:p>
            <a:pPr lvl="1"/>
            <a:r>
              <a:rPr lang="en-CA" dirty="0"/>
              <a:t>I = current	Amps: [A]</a:t>
            </a:r>
          </a:p>
          <a:p>
            <a:pPr lvl="1"/>
            <a:r>
              <a:rPr lang="en-CA" dirty="0"/>
              <a:t>R = resistance	Ohms: [Ω]</a:t>
            </a:r>
          </a:p>
          <a:p>
            <a:r>
              <a:rPr lang="en-CA" dirty="0"/>
              <a:t>P = POWER = VI = I^2/R = V^2*R	Watts: [w]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798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EF0C-38D2-4542-BB21-801F8AB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Electrical circuit: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F455-DB3D-4117-A444-6C9A0040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Open/closed circuit</a:t>
            </a:r>
          </a:p>
          <a:p>
            <a:pPr lvl="1"/>
            <a:r>
              <a:rPr lang="en-CA" dirty="0"/>
              <a:t>Current can flow, or not.</a:t>
            </a:r>
          </a:p>
          <a:p>
            <a:r>
              <a:rPr lang="en-CA" dirty="0"/>
              <a:t>Made of branches (components) connected at nodes</a:t>
            </a:r>
          </a:p>
          <a:p>
            <a:pPr lvl="1"/>
            <a:r>
              <a:rPr lang="en-CA" dirty="0"/>
              <a:t>[insert example image]</a:t>
            </a:r>
          </a:p>
          <a:p>
            <a:r>
              <a:rPr lang="en-CA" dirty="0"/>
              <a:t>Series and Parallel</a:t>
            </a:r>
          </a:p>
          <a:p>
            <a:pPr lvl="1"/>
            <a:r>
              <a:rPr lang="en-CA" dirty="0"/>
              <a:t>Components can be connected in series (one passage for current to flow)</a:t>
            </a:r>
          </a:p>
          <a:p>
            <a:pPr lvl="1"/>
            <a:r>
              <a:rPr lang="en-CA" dirty="0"/>
              <a:t>Or parallel (multiple passages for current to flow)</a:t>
            </a:r>
          </a:p>
          <a:p>
            <a:pPr lvl="2"/>
            <a:r>
              <a:rPr lang="en-CA" dirty="0"/>
              <a:t>[insert example image]</a:t>
            </a:r>
          </a:p>
          <a:p>
            <a:r>
              <a:rPr lang="en-CA" dirty="0"/>
              <a:t>Voltage is the same for all branches in parallel, but not branches in series</a:t>
            </a:r>
          </a:p>
          <a:p>
            <a:r>
              <a:rPr lang="en-CA" dirty="0"/>
              <a:t>Current is the same for all branches in series, but not branches in parallel</a:t>
            </a:r>
          </a:p>
          <a:p>
            <a:r>
              <a:rPr lang="en-CA" dirty="0"/>
              <a:t>These facts hold true no matter how complex the circuit is.</a:t>
            </a:r>
          </a:p>
          <a:p>
            <a:pPr lvl="1"/>
            <a:r>
              <a:rPr lang="en-CA" dirty="0"/>
              <a:t>As long as there are no dependent sources (Op-Amps)</a:t>
            </a:r>
          </a:p>
        </p:txBody>
      </p:sp>
    </p:spTree>
    <p:extLst>
      <p:ext uri="{BB962C8B-B14F-4D97-AF65-F5344CB8AC3E}">
        <p14:creationId xmlns:p14="http://schemas.microsoft.com/office/powerpoint/2010/main" val="424338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2503-84A2-4F21-9DB3-15889019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circuit analysis: simplifying circuits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183D-B9E8-47AD-9873-66F08644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Resistors:</a:t>
            </a:r>
          </a:p>
          <a:p>
            <a:pPr lvl="1"/>
            <a:r>
              <a:rPr lang="en-CA" dirty="0"/>
              <a:t>Series: Req = R1+R2</a:t>
            </a:r>
          </a:p>
          <a:p>
            <a:pPr lvl="1"/>
            <a:r>
              <a:rPr lang="en-CA" dirty="0"/>
              <a:t>Parallel: Req = 1/(1/R1 + 1/R2)</a:t>
            </a:r>
          </a:p>
          <a:p>
            <a:pPr lvl="1"/>
            <a:r>
              <a:rPr lang="en-CA" dirty="0"/>
              <a:t>[add </a:t>
            </a:r>
            <a:r>
              <a:rPr lang="en-CA" dirty="0" err="1"/>
              <a:t>img</a:t>
            </a:r>
            <a:r>
              <a:rPr lang="en-CA" dirty="0"/>
              <a:t>]</a:t>
            </a:r>
          </a:p>
          <a:p>
            <a:r>
              <a:rPr lang="en-CA" dirty="0"/>
              <a:t>Capacitors:</a:t>
            </a:r>
          </a:p>
          <a:p>
            <a:pPr lvl="1"/>
            <a:r>
              <a:rPr lang="en-CA" dirty="0"/>
              <a:t>Series: </a:t>
            </a:r>
            <a:r>
              <a:rPr lang="en-CA" dirty="0" err="1"/>
              <a:t>Ceq</a:t>
            </a:r>
            <a:r>
              <a:rPr lang="en-CA" dirty="0"/>
              <a:t> = 1/(1/C1 + 1/C2) </a:t>
            </a:r>
          </a:p>
          <a:p>
            <a:pPr lvl="1"/>
            <a:r>
              <a:rPr lang="en-CA" dirty="0"/>
              <a:t>Parallel: </a:t>
            </a:r>
            <a:r>
              <a:rPr lang="en-CA" dirty="0" err="1"/>
              <a:t>Ceq</a:t>
            </a:r>
            <a:r>
              <a:rPr lang="en-CA" dirty="0"/>
              <a:t> = C1+C2</a:t>
            </a:r>
          </a:p>
          <a:p>
            <a:pPr lvl="1"/>
            <a:r>
              <a:rPr lang="en-CA" dirty="0"/>
              <a:t>[add </a:t>
            </a:r>
            <a:r>
              <a:rPr lang="en-CA" dirty="0" err="1"/>
              <a:t>img</a:t>
            </a:r>
            <a:r>
              <a:rPr lang="en-CA" dirty="0"/>
              <a:t>]</a:t>
            </a:r>
          </a:p>
          <a:p>
            <a:r>
              <a:rPr lang="en-CA" dirty="0"/>
              <a:t>Inductors:</a:t>
            </a:r>
          </a:p>
          <a:p>
            <a:pPr lvl="1"/>
            <a:r>
              <a:rPr lang="en-CA" dirty="0"/>
              <a:t>Series: </a:t>
            </a:r>
            <a:r>
              <a:rPr lang="en-CA" dirty="0" err="1"/>
              <a:t>Ieq</a:t>
            </a:r>
            <a:r>
              <a:rPr lang="en-CA" dirty="0"/>
              <a:t> = I1+I2</a:t>
            </a:r>
          </a:p>
          <a:p>
            <a:pPr lvl="1"/>
            <a:r>
              <a:rPr lang="en-CA" dirty="0"/>
              <a:t>Parallel: </a:t>
            </a:r>
            <a:r>
              <a:rPr lang="en-CA" dirty="0" err="1"/>
              <a:t>Ieq</a:t>
            </a:r>
            <a:r>
              <a:rPr lang="en-CA" dirty="0"/>
              <a:t> = 1/(1/I1 + 1/I2)</a:t>
            </a:r>
          </a:p>
          <a:p>
            <a:pPr lvl="1"/>
            <a:r>
              <a:rPr lang="en-CA" dirty="0"/>
              <a:t>[add </a:t>
            </a:r>
            <a:r>
              <a:rPr lang="en-CA" dirty="0" err="1"/>
              <a:t>img</a:t>
            </a:r>
            <a:r>
              <a:rPr lang="en-CA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3519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9C11-5F07-43E9-8569-3EBE4E00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1: Find the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1501-045C-4142-9E3E-057ACED2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[Multiple simple R circuits w/ 1 resistor,  series, parallel, series + parallel]</a:t>
            </a:r>
          </a:p>
        </p:txBody>
      </p:sp>
    </p:spTree>
    <p:extLst>
      <p:ext uri="{BB962C8B-B14F-4D97-AF65-F5344CB8AC3E}">
        <p14:creationId xmlns:p14="http://schemas.microsoft.com/office/powerpoint/2010/main" val="175414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9C11-5F07-43E9-8569-3EBE4E00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2: Find the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1501-045C-4142-9E3E-057ACED2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[Multiple simple R circuits w/ 1 resistor,  series, parallel, series + parallel]</a:t>
            </a:r>
          </a:p>
        </p:txBody>
      </p:sp>
    </p:spTree>
    <p:extLst>
      <p:ext uri="{BB962C8B-B14F-4D97-AF65-F5344CB8AC3E}">
        <p14:creationId xmlns:p14="http://schemas.microsoft.com/office/powerpoint/2010/main" val="203082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63E8-BC2B-417B-B484-FD03D55A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will I need to use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0808-2749-4E11-8462-B863E630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Ex: HC-05 Bluetooth module:</a:t>
            </a:r>
          </a:p>
          <a:p>
            <a:r>
              <a:rPr lang="en-CA" dirty="0"/>
              <a:t>The RX pin for this module is rated for 3.3V</a:t>
            </a:r>
          </a:p>
          <a:p>
            <a:pPr lvl="1"/>
            <a:r>
              <a:rPr lang="en-CA" dirty="0"/>
              <a:t>The Arduino pins can only output 5V</a:t>
            </a:r>
          </a:p>
          <a:p>
            <a:pPr lvl="2"/>
            <a:r>
              <a:rPr lang="en-CA" dirty="0"/>
              <a:t>Need a voltage divider to turn the 5V into 3.3V</a:t>
            </a:r>
          </a:p>
          <a:p>
            <a:pPr lvl="2"/>
            <a:r>
              <a:rPr lang="en-CA" dirty="0"/>
              <a:t>[exercise: What resistor ratio would give us the right voltage at the RX pin?]</a:t>
            </a:r>
          </a:p>
          <a:p>
            <a:pPr lvl="2"/>
            <a:r>
              <a:rPr lang="en-CA" dirty="0"/>
              <a:t>Link to the GitHub Voltage Divider page in Common Circuits</a:t>
            </a:r>
          </a:p>
        </p:txBody>
      </p:sp>
    </p:spTree>
    <p:extLst>
      <p:ext uri="{BB962C8B-B14F-4D97-AF65-F5344CB8AC3E}">
        <p14:creationId xmlns:p14="http://schemas.microsoft.com/office/powerpoint/2010/main" val="324635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302D-0941-48DE-B89D-EA55998F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component: Diodes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D4A2-8053-46E5-BE5B-AEA26E954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way valve: Allows current to travel freely in one direction, but not in the other</a:t>
            </a:r>
          </a:p>
          <a:p>
            <a:pPr lvl="1"/>
            <a:r>
              <a:rPr lang="en-CA" dirty="0"/>
              <a:t>Used to protect circuit from connecting a power source backwards</a:t>
            </a:r>
          </a:p>
          <a:p>
            <a:pPr lvl="1"/>
            <a:r>
              <a:rPr lang="en-CA" dirty="0"/>
              <a:t>Used to protect circuit from back EMF</a:t>
            </a:r>
          </a:p>
          <a:p>
            <a:pPr lvl="1"/>
            <a:r>
              <a:rPr lang="en-CA" dirty="0"/>
              <a:t>Used to transform AC to DC (</a:t>
            </a:r>
            <a:r>
              <a:rPr lang="en-CA" dirty="0" err="1"/>
              <a:t>e.g</a:t>
            </a:r>
            <a:r>
              <a:rPr lang="en-CA" dirty="0"/>
              <a:t>: full bridge rectifier)</a:t>
            </a:r>
          </a:p>
          <a:p>
            <a:pPr lvl="1"/>
            <a:r>
              <a:rPr lang="en-CA" dirty="0"/>
              <a:t>[insert image of diode]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There are different types.</a:t>
            </a:r>
          </a:p>
          <a:p>
            <a:pPr lvl="2"/>
            <a:r>
              <a:rPr lang="en-CA" dirty="0"/>
              <a:t>Can find list on GitHub Common Circuits folder</a:t>
            </a:r>
          </a:p>
        </p:txBody>
      </p:sp>
    </p:spTree>
    <p:extLst>
      <p:ext uri="{BB962C8B-B14F-4D97-AF65-F5344CB8AC3E}">
        <p14:creationId xmlns:p14="http://schemas.microsoft.com/office/powerpoint/2010/main" val="43879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569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Workshop 1:Electronic components. Resistors, capacitors, inductors</vt:lpstr>
      <vt:lpstr>Overview:</vt:lpstr>
      <vt:lpstr>Voltage and Current</vt:lpstr>
      <vt:lpstr>Electrical circuit:</vt:lpstr>
      <vt:lpstr>Basics of circuit analysis: simplifying circuits </vt:lpstr>
      <vt:lpstr>Exercise 1: Find the current</vt:lpstr>
      <vt:lpstr>Exercise 2: Find the voltage</vt:lpstr>
      <vt:lpstr>When will I need to use this?</vt:lpstr>
      <vt:lpstr>Useful component: Diodes</vt:lpstr>
      <vt:lpstr>Project: Timer circuit using capacitors and transistors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22</cp:revision>
  <dcterms:created xsi:type="dcterms:W3CDTF">2019-12-28T18:22:17Z</dcterms:created>
  <dcterms:modified xsi:type="dcterms:W3CDTF">2020-01-04T19:27:33Z</dcterms:modified>
</cp:coreProperties>
</file>