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7" r:id="rId6"/>
    <p:sldId id="266" r:id="rId7"/>
    <p:sldId id="258" r:id="rId8"/>
    <p:sldId id="263" r:id="rId9"/>
    <p:sldId id="264" r:id="rId10"/>
    <p:sldId id="262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68" d="100"/>
          <a:sy n="68" d="100"/>
        </p:scale>
        <p:origin x="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2T22:18:11.712"/>
    </inkml:context>
    <inkml:brush xml:id="br0">
      <inkml:brushProperty name="width" value="0.1" units="cm"/>
      <inkml:brushProperty name="height" value="0.1" units="cm"/>
      <inkml:brushProperty name="color" value="#333333"/>
      <inkml:brushProperty name="ignorePressure" value="1"/>
    </inkml:brush>
  </inkml:definitions>
  <inkml:trace contextRef="#ctx0" brushRef="#br0">1 1114,'90'-14,"287"-26,-14 0,204 11,-565 29,1 0,0 0,0 0,0-1,0 1,0 0,0-1,-1 0,1 0,0 0,-1 0,1 0,0-1,-1 1,1-1,1-1,-1 0,-1-1,1 1,-1 0,0-1,0 0,-1 1,1-1,-1 0,1 0,-1 0,0 0,0-3,5-27,-2-1,-1 1,-2-1,-2-21,-17-138,9 120,3-1,3-46,3 121,1-1,-1 1,0 0,0-1,1 1,-1 0,0 0,0 0,1-1,-1 1,0 0,1 0,-1 0,0 0,1 0,-1-1,0 1,1 0,-1 0,0 0,1 0,-1 0,0 0,1 0,-1 0,0 0,1 0,-1 1,1-1,-1 0,0 0,0 0,1 0,-1 0,0 1,1-1,-1 0,0 0,0 0,1 1,-1-1,0 0,0 1,22 11,-18-10,98 61,-4 3,-2 5,7 13,-55-42,53 46,3-4,4-5,7-2,-114-76,25 14,-1-1,17 5,-36-16,0-1,0 1,0-1,0-1,0 1,0-1,0 0,0-1,0 0,1 0,-1 0,0 0,0-1,0 0,3-1,-5 0,0-1,0 1,0-1,0 0,0 0,-1-1,1 1,-1-1,0 1,0-1,-1 0,1 0,-1 0,0-1,0 1,0 0,1-5,4-13,-1 0,-1 0,0-4,-3 13,40-275,-20 120,9-7,-31 175,2-8,-1-1,1 1,1 0,-1 1,1-1,1 0,3-5,-6 12,0-1,1 1,-1-1,1 1,-1 0,1-1,0 1,-1 0,1 0,0 0,0 0,0 1,0-1,0 0,0 1,0 0,0-1,0 1,0 0,0 0,0 0,0 0,0 0,0 1,0-1,0 0,0 1,0 0,0-1,0 1,0 0,1 1,17 8,0 0,-1 1,-1 0,0 2,0 0,-2 1,1 1,3 6,34 38,29 43,-46-55,103 122,81 71,-148-168,4-4,2-3,3-3,30 13,-106-70,1-1,-1-1,1 1,0-1,0-1,0 1,3 0,-8-3,0 0,-1 0,1 0,0 0,0 0,0 0,-1 0,1-1,0 1,0-1,-1 1,1-1,0 0,-1 1,1-1,0 0,-1 0,1 0,-1-1,0 1,1 0,-1 0,0-1,0 1,0-1,0 1,0-1,0 1,0-1,0 0,-1 1,1-2,5-14,0 0,-1 0,-1 0,-1 0,-1-1,0 1,-1-10,-1-39,-4-24,2 49,-11-150,2 72,6-1,5 0,12-90,-12 206,1-4,0 1,0-1,1 1,0 0,0 0,1-1,0 1,-2 6,0 0,-1-1,1 1,0 0,0 0,0 0,0 0,0 0,0 0,0 0,1 1,-1-1,0 0,0 1,1-1,-1 0,0 1,1 0,-1-1,1 1,-1 0,0 0,1 0,-1 0,1 0,-1 0,0 0,1 0,-1 0,1 1,-1-1,0 1,1-1,-1 1,0-1,1 1,-1 0,1 0,21 12,0 1,-1 1,0 0,-1 2,-1 0,-1 2,0 0,10 15,27 38,40 69,-82-120,106 157,7-6,131 135,-245-294,68 69,-74-76,1 0,0 0,0-1,0 0,0 0,1-1,0 0,-1-1,2 1,4 0,-12-4,1 1,0-1,0 0,0 0,0 0,-1 0,1 0,0 0,0-1,0 0,-1 1,1-1,0 0,-1 0,1 0,-1-1,1 1,-1-1,1 1,-1-1,2-2,0 0,-1 0,0-1,1 1,-1-1,-1 0,1 0,-1 0,0 0,0 0,0-1,-1 0,3-11,-1-1,-1 1,-1 0,0-1,-1 0,-3-14,-3-17,-3 1,-2 0,-2 1,-17-41,19 68,1 0,10 20,0 0,-1 0,1 0,0-1,0 1,0 0,0 0,0 0,-1-1,1 1,0 0,0 0,0 0,0-1,0 1,0 0,0 0,0 0,0-1,0 1,0 0,0 0,0-1,0 1,0 0,0 0,0 0,0-1,0 1,0 0,0 0,0-1,1 1,-1 0,0 0,0 0,0 0,0-1,0 1,1 0,-1 0,0 0,0 0,0 0,0-1,1 1,-1 0,0 0,667-11,365 4,-688 26,-76-3,57-13,-325-3,-1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2T22:18:21.950"/>
    </inkml:context>
    <inkml:brush xml:id="br0">
      <inkml:brushProperty name="width" value="0.1" units="cm"/>
      <inkml:brushProperty name="height" value="0.1" units="cm"/>
      <inkml:brushProperty name="color" value="#333333"/>
      <inkml:brushProperty name="ignorePressure" value="1"/>
    </inkml:brush>
  </inkml:definitions>
  <inkml:trace contextRef="#ctx0" brushRef="#br0">0 1,'18'1,"0"0,-1 2,17 4,36 6,168-3,132-15,-230 1,158-7,-62 0,0 10,9 12,-177-5,-66-6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2T22:18:22.481"/>
    </inkml:context>
    <inkml:brush xml:id="br0">
      <inkml:brushProperty name="width" value="0.1" units="cm"/>
      <inkml:brushProperty name="height" value="0.1" units="cm"/>
      <inkml:brushProperty name="color" value="#333333"/>
      <inkml:brushProperty name="ignorePressure" value="1"/>
    </inkml:brush>
  </inkml:definitions>
  <inkml:trace contextRef="#ctx0" brushRef="#br0">8 0,'5'14,"-1"1,0 0,0 0,-2 0,0 0,0 0,-1 0,-2 6,3 16,7 262,-23 194,0-46,2-35,11-394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2T22:18:23.278"/>
    </inkml:context>
    <inkml:brush xml:id="br0">
      <inkml:brushProperty name="width" value="0.1" units="cm"/>
      <inkml:brushProperty name="height" value="0.1" units="cm"/>
      <inkml:brushProperty name="color" value="#333333"/>
      <inkml:brushProperty name="ignorePressure" value="1"/>
    </inkml:brush>
  </inkml:definitions>
  <inkml:trace contextRef="#ctx0" brushRef="#br0">16 0,'8'32,"-2"1,-1-1,-1 1,-2 0,-1 15,0 3,11 456,-25 77,-9-318,3-47,18-203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2T22:18:23.950"/>
    </inkml:context>
    <inkml:brush xml:id="br0">
      <inkml:brushProperty name="width" value="0.1" units="cm"/>
      <inkml:brushProperty name="height" value="0.1" units="cm"/>
      <inkml:brushProperty name="color" value="#333333"/>
      <inkml:brushProperty name="ignorePressure" value="1"/>
    </inkml:brush>
  </inkml:definitions>
  <inkml:trace contextRef="#ctx0" brushRef="#br0">0 195,'151'-15,"454"-1,233-15,-54-57,-513 54,-246 31,-10 0,0 1,0 0,0 2,0 0,0 0,12 3,-26-3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2T22:18:31.013"/>
    </inkml:context>
    <inkml:brush xml:id="br0">
      <inkml:brushProperty name="width" value="0.1" units="cm"/>
      <inkml:brushProperty name="height" value="0.1" units="cm"/>
      <inkml:brushProperty name="color" value="#333333"/>
      <inkml:brushProperty name="ignorePressure" value="1"/>
    </inkml:brush>
  </inkml:definitions>
  <inkml:trace contextRef="#ctx0" brushRef="#br0">1 746,'1079'-34,"-1022"28,-31 2,1 1,-1 2,24 1,-51-42,1-12,2 0,2 0,4-8,-5 43,2 1,0-1,1 1,1 0,0 1,1-1,1 1,1 1,1 0,9-11,-2 6,1 1,1 1,1 0,0 2,1 1,1 0,1 2,0 1,0 0,2 2,-1 1,1 1,1 1,0 1,0 2,0 1,0 1,1 1,0 1,-1 2,1 0,-1 2,0 1,0 1,0 2,0 1,10 4,8 7,-1 2,-2 1,0 2,-1 2,-2 2,0 2,-2 1,29 32,-40-35,-1 1,-1 0,-2 2,-1 1,-1 1,-2 0,-2 2,-1 0,-1 0,-2 1,4 23,-11-32,-2-1,0 1,-2 0,-1 0,-1 1,-1-2,-2 1,-2 9,2-17,-1 0,0 0,-2-1,0 0,0 0,-2-1,0 0,-1-1,-1 0,-1 0,0-1,-1 0,10-12,1-1,0 1,-1-1,0 1,1-1,-1 0,0-1,0 1,0 0,0-1,0 1,-1-1,1 0,0 0,-1 0,1-1,0 1,-1-1,1 0,-2 0,2-1,0 0,0 0,0 0,0-1,0 1,0-1,1 0,-1 0,1 0,-1 0,1 0,0 0,-1-1,1 1,1-1,-1 0,0 1,1-1,-1 0,1 0,-1-3,-10-23,1-2,1 1,2-1,1 0,1-1,2 0,1 0,2 0,1 0,2 0,0 0,3 1,0-1,2 1,1 0,2 0,1 1,1 0,2 1,1 1,1 0,1 1,1 1,2 1,1 0,0 1,2 2,7-6,11-8,1 2,2 2,1 2,1 1,1 3,50-20,-76 37,1 2,0 0,0 2,0 0,1 1,0 1,-1 2,1 0,0 1,0 1,0 2,-1 0,1 1,-1 1,0 1,0 1,16 8,-4 2,-1 0,-1 3,0 0,-2 2,0 2,-2 0,0 2,-2 1,-1 1,13 20,-11-9,-1 1,-3 1,-1 1,-2 1,-2 1,-2 1,-2 0,1 11,0 6,5 64,-17-104,-2 0,0 1,-1-1,-2 1,0-1,-2 0,-2 10,5-29,-11 36,5-33,4-26,-2-73,5 0,4 0,7-33,-6 91,2 0,1 0,2 1,1 0,2 1,1 0,1 1,2 0,1 2,9-11,-2 8,2 1,1 1,1 1,1 2,2 1,1 1,1 2,1 1,34-16,-40 25,1 2,0 0,1 2,0 2,1 1,-1 1,1 1,1 2,-1 1,0 2,1 1,31 6,-20 1,-1 2,0 2,0 1,-2 3,1 1,-2 2,-1 2,0 2,-2 1,5 6,-14-9,-1 1,0 1,-2 2,-1 1,-1 0,-1 2,-1 1,-2 0,-1 1,-1 1,-2 1,-1 0,-1 3,-5-5,-1 1,-2 0,-1 0,-2 0,0 0,-3 1,0-1,-2 0,-1 0,-2 0,-1 0,-1-1,-2 0,-13 27,13-101,5-10,2 0,3 0,2 0,2 0,3 0,2 1,2 0,8-19,-12 51,1 1,1 0,1 1,0 0,1 0,1 1,1 1,1 0,11-11,-3 7,0 2,1 0,1 2,0 0,2 1,21-9,0 5,0 1,1 3,0 1,1 3,1 2,0 2,0 3,13 1,-5 2,1 3,-1 2,0 3,0 2,19 7,-41-6,-1 1,-1 2,0 1,0 2,-1 1,-1 2,-1 1,-1 2,3 3,-4 0,-1 1,-2 2,0 1,-2 1,3 6,11 21,-2 2,10 26,-44-80,0 0,0-1,0 1,1 0,-1-1,1 1,0-1,0 0,0 0,1 0,1 1,35-37,12 5,1 2,2 2,0 3,2 2,0 3,50-11,1 6,28 1,159-16,1 12,145 14,-352 21,-67-7,-1-1,1 0,15-2,-30-1,-7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B8882-46EB-49DF-99C6-3F431E2074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7DB70D-71D3-42C0-A7A7-A2DBEC2E3A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8EF29A-D85B-425C-9360-69CC6E78D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D598-43EB-408A-9236-B45AB4DAC6D0}" type="datetimeFigureOut">
              <a:rPr lang="en-CA" smtClean="0"/>
              <a:t>2020-01-22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F6B8C3-3103-46CA-B3D2-666D1397E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7ADE11-59C1-40EA-8AA4-A261732B5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6B183-9F52-44AC-8AAD-134B6F3687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20228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A122A-0E3E-4364-B0F7-F6FBC3889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FB370E-9133-4CEA-8E27-15AE47C3E1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AE46A5-E080-4347-B425-FA267D005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D598-43EB-408A-9236-B45AB4DAC6D0}" type="datetimeFigureOut">
              <a:rPr lang="en-CA" smtClean="0"/>
              <a:t>2020-01-22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002E5C-1C9F-4A3D-9BB6-C7CFE074A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FE1145-C5A3-4231-8FFA-1C9B11D60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6B183-9F52-44AC-8AAD-134B6F3687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35514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C785F1-A2F4-42C4-8D9D-F4C5A2A0B4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95367B-1DBE-45E7-A4E9-66F84CE570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F64465-D516-45EE-951A-ED7FDD790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D598-43EB-408A-9236-B45AB4DAC6D0}" type="datetimeFigureOut">
              <a:rPr lang="en-CA" smtClean="0"/>
              <a:t>2020-01-22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AD7B31-5A7A-4337-89AA-842645717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FDE652-CA95-4A14-ADF1-1F80846C0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6B183-9F52-44AC-8AAD-134B6F3687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3438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4D941-F7E4-4968-BFC6-4F489D8F1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93B14-39B4-4092-8CAC-5415805B6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F78B03-5617-4D95-B499-B5A29AE25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D598-43EB-408A-9236-B45AB4DAC6D0}" type="datetimeFigureOut">
              <a:rPr lang="en-CA" smtClean="0"/>
              <a:t>2020-01-22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EE4E7-D668-45AC-9695-06410FA0B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E5ADAA-A273-4303-84EE-D4E0E6D62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6B183-9F52-44AC-8AAD-134B6F3687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45381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63E92-ACE7-4F6D-8567-6B509E866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1BB9B6-08A1-42E1-B917-88AA603799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2FDA76-5D6A-44DB-B446-5929AEC20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D598-43EB-408A-9236-B45AB4DAC6D0}" type="datetimeFigureOut">
              <a:rPr lang="en-CA" smtClean="0"/>
              <a:t>2020-01-22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0ABF21-26E6-4D23-B788-B531997C6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68DE17-6AB5-4CF5-871F-CED95059A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6B183-9F52-44AC-8AAD-134B6F3687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9221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E86FC-02E1-45C5-AB70-E0A257F30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CDF36F-02CC-4211-B462-76D4B4613A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BCF0AF-7764-4322-8AC7-91751350C6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98654A-70D5-41E8-A3FD-3994763B6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D598-43EB-408A-9236-B45AB4DAC6D0}" type="datetimeFigureOut">
              <a:rPr lang="en-CA" smtClean="0"/>
              <a:t>2020-01-22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650E8C-B1A0-49CF-8F6C-FDC60E94F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1520B5-7E9A-4909-9AB6-DB1C8BAD5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6B183-9F52-44AC-8AAD-134B6F3687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38739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E4821-380C-46B2-BBDF-E55E1705E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76FD82-1A8B-4587-9E6A-1AEF8360A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B42C79-D6D3-409D-839C-87DF0BCCE3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025398-F626-48E7-8ABE-D10C3D784E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868D25-049F-4E0D-BA6B-F679EFF2AA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9616B6-101D-4E56-AA62-9F89439D7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D598-43EB-408A-9236-B45AB4DAC6D0}" type="datetimeFigureOut">
              <a:rPr lang="en-CA" smtClean="0"/>
              <a:t>2020-01-22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FAA06C-000A-4582-AA96-A78B2C1D5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35E156-AF3B-45E0-AE17-8CFF1039E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6B183-9F52-44AC-8AAD-134B6F3687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05771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ED75D-9AE2-4DE8-8ACB-C132E4F68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28BFC1-CE40-4020-B4F5-1BB2A84D0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D598-43EB-408A-9236-B45AB4DAC6D0}" type="datetimeFigureOut">
              <a:rPr lang="en-CA" smtClean="0"/>
              <a:t>2020-01-22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7DE605-7DFF-419C-A8FA-93F4AD8DA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5C89FD-7A4F-468C-B27A-B16775FAE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6B183-9F52-44AC-8AAD-134B6F3687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12170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10FE35-7FF3-4330-9CF5-5259C9388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D598-43EB-408A-9236-B45AB4DAC6D0}" type="datetimeFigureOut">
              <a:rPr lang="en-CA" smtClean="0"/>
              <a:t>2020-01-22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F5EEA2-29E6-407D-977B-5FFC3D962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BD398B-6EC8-43C3-B00B-A39416226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6B183-9F52-44AC-8AAD-134B6F3687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4749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7E9A8-2823-40DE-8682-B4B7A6BF0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CAB9C-A691-4199-B1C2-11BF4F50AF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21B45C-DFE3-4D97-9A1B-DA0F5A64BE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BEE8DE-A4B1-4556-A0B3-725CD1F83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D598-43EB-408A-9236-B45AB4DAC6D0}" type="datetimeFigureOut">
              <a:rPr lang="en-CA" smtClean="0"/>
              <a:t>2020-01-22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05EFEF-BBED-4666-A4AA-21CB31319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9CCA69-4E56-455C-A39D-A51F1C389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6B183-9F52-44AC-8AAD-134B6F3687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65335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0FA20-5B07-4545-9334-6A5A5BF81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C6C9E8-5080-4AA7-9CB6-BD9670DC31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C67C82-0675-4B00-A09F-C3B192713B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723184-C807-4B1E-BCAD-ADDC1366A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D598-43EB-408A-9236-B45AB4DAC6D0}" type="datetimeFigureOut">
              <a:rPr lang="en-CA" smtClean="0"/>
              <a:t>2020-01-22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63B531-9A6A-44DE-8EB0-C37E9FC57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84EDE8-8995-4B89-801C-DF837F830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6B183-9F52-44AC-8AAD-134B6F3687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97235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65AD4C-5606-4CC8-BA00-86B027DD7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4A7DF3-4C87-4B41-8A01-BB02D8A445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167BA8-D928-4CB5-B437-1AA333E9A9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4ED598-43EB-408A-9236-B45AB4DAC6D0}" type="datetimeFigureOut">
              <a:rPr lang="en-CA" smtClean="0"/>
              <a:t>2020-01-22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C96B1A-7376-49B2-B1D6-DC471934E3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D0167-4D61-41CF-B1D9-4ADA92CFED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B6B183-9F52-44AC-8AAD-134B6F3687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48582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hyperlink" Target="https://github.com/Runtime-Learner/McGill-BattleBots-Club/tree/master/ECSE/Common-Circuit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12" Type="http://schemas.openxmlformats.org/officeDocument/2006/relationships/customXml" Target="../ink/ink6.xml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f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8D47C-9693-461A-9C58-CFC1B29B68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52072"/>
          </a:xfrm>
        </p:spPr>
        <p:txBody>
          <a:bodyPr>
            <a:normAutofit/>
          </a:bodyPr>
          <a:lstStyle/>
          <a:p>
            <a:r>
              <a:rPr lang="en-CA" dirty="0"/>
              <a:t>Workshop 1:</a:t>
            </a:r>
            <a:r>
              <a:rPr lang="en-US" dirty="0"/>
              <a:t>Electronic components. Resistors, capacitors, inductors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87ABF7-2C03-4CD8-94AD-924CD88011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20208"/>
            <a:ext cx="9144000" cy="937591"/>
          </a:xfrm>
        </p:spPr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107453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B63E8-BC2B-417B-B484-FD03D55AC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When will I need to use this?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9D0808-2749-4E11-8462-B863E63021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Ex: HC-05 Bluetooth module:</a:t>
            </a:r>
          </a:p>
          <a:p>
            <a:r>
              <a:rPr lang="en-CA" dirty="0"/>
              <a:t>The RX pin for this module is rated for 3.3V</a:t>
            </a:r>
          </a:p>
          <a:p>
            <a:pPr lvl="1"/>
            <a:r>
              <a:rPr lang="en-CA" dirty="0"/>
              <a:t>The Arduino pins can only output 5V</a:t>
            </a:r>
          </a:p>
          <a:p>
            <a:pPr lvl="2"/>
            <a:r>
              <a:rPr lang="en-CA" dirty="0"/>
              <a:t>Need a voltage divider to turn the 5V into 3.3V</a:t>
            </a:r>
          </a:p>
          <a:p>
            <a:endParaRPr lang="en-CA" dirty="0"/>
          </a:p>
          <a:p>
            <a:endParaRPr lang="en-CA" dirty="0"/>
          </a:p>
          <a:p>
            <a:pPr marL="0" indent="0">
              <a:buNone/>
            </a:pPr>
            <a:r>
              <a:rPr lang="en-CA" b="1" dirty="0"/>
              <a:t>exercise: What resistor ratio would give us the right voltage at the RX pin?</a:t>
            </a:r>
          </a:p>
        </p:txBody>
      </p:sp>
    </p:spTree>
    <p:extLst>
      <p:ext uri="{BB962C8B-B14F-4D97-AF65-F5344CB8AC3E}">
        <p14:creationId xmlns:p14="http://schemas.microsoft.com/office/powerpoint/2010/main" val="32463553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9302D-0941-48DE-B89D-EA55998FA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Useful component: Diodes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7D4A2-8053-46E5-BE5B-AEA26E9543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9788"/>
            <a:ext cx="8404274" cy="4269544"/>
          </a:xfrm>
        </p:spPr>
        <p:txBody>
          <a:bodyPr>
            <a:normAutofit lnSpcReduction="10000"/>
          </a:bodyPr>
          <a:lstStyle/>
          <a:p>
            <a:r>
              <a:rPr lang="en-CA" dirty="0"/>
              <a:t>One way valve: Allows current to travel freely in one direction, but not in the other</a:t>
            </a:r>
          </a:p>
          <a:p>
            <a:pPr lvl="1"/>
            <a:r>
              <a:rPr lang="en-CA" dirty="0"/>
              <a:t>Used to protect circuit from connecting a power source backwards</a:t>
            </a:r>
          </a:p>
          <a:p>
            <a:pPr lvl="1"/>
            <a:r>
              <a:rPr lang="en-CA" dirty="0"/>
              <a:t>Used to protect circuit from back EMF</a:t>
            </a:r>
          </a:p>
          <a:p>
            <a:pPr lvl="1"/>
            <a:r>
              <a:rPr lang="en-CA" dirty="0"/>
              <a:t>Used to transform AC to DC (</a:t>
            </a:r>
            <a:r>
              <a:rPr lang="en-CA" dirty="0" err="1"/>
              <a:t>e.g</a:t>
            </a:r>
            <a:r>
              <a:rPr lang="en-CA" dirty="0"/>
              <a:t>: full bridge rectifier)</a:t>
            </a:r>
          </a:p>
          <a:p>
            <a:pPr lvl="1"/>
            <a:endParaRPr lang="en-CA" dirty="0"/>
          </a:p>
          <a:p>
            <a:pPr lvl="1"/>
            <a:endParaRPr lang="en-CA" dirty="0"/>
          </a:p>
          <a:p>
            <a:pPr lvl="1"/>
            <a:endParaRPr lang="en-CA" dirty="0"/>
          </a:p>
          <a:p>
            <a:pPr lvl="1"/>
            <a:r>
              <a:rPr lang="en-CA" dirty="0"/>
              <a:t>There are different types.</a:t>
            </a:r>
          </a:p>
          <a:p>
            <a:pPr lvl="2"/>
            <a:r>
              <a:rPr lang="en-CA" dirty="0"/>
              <a:t>Can find list on </a:t>
            </a:r>
            <a:r>
              <a:rPr lang="en-CA" dirty="0">
                <a:hlinkClick r:id="rId2"/>
              </a:rPr>
              <a:t>GitHub Common Circuits folder</a:t>
            </a:r>
            <a:endParaRPr lang="en-CA" dirty="0"/>
          </a:p>
        </p:txBody>
      </p:sp>
      <p:pic>
        <p:nvPicPr>
          <p:cNvPr id="1026" name="Picture 2" descr="Image result for diode&quot;">
            <a:extLst>
              <a:ext uri="{FF2B5EF4-FFF2-40B4-BE49-F238E27FC236}">
                <a16:creationId xmlns:a16="http://schemas.microsoft.com/office/drawing/2014/main" id="{8C1E8E76-F0A6-496D-9202-2F636DA793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4111" y="2518130"/>
            <a:ext cx="1781907" cy="1336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8790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3435D-F04F-4C0D-989C-E4CCB13D1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Overview: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B29A2-D9FF-43C1-9FEB-DE6440A18B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 Learning outcome: Basics of circuit analysis. Safety when working with electronics.</a:t>
            </a:r>
          </a:p>
          <a:p>
            <a:r>
              <a:rPr lang="en-US" dirty="0"/>
              <a:t>- Basics of circuit analysis: 30 min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51143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8206E-CD5B-43EE-A58E-6DB210FE6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Voltage and Current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3CA6F1-0027-4746-BCC3-7C027611D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Voltage: electric potential (energy)</a:t>
            </a:r>
          </a:p>
          <a:p>
            <a:pPr lvl="1"/>
            <a:r>
              <a:rPr lang="en-CA" dirty="0"/>
              <a:t>Charge difference</a:t>
            </a:r>
          </a:p>
          <a:p>
            <a:r>
              <a:rPr lang="en-CA" dirty="0"/>
              <a:t>Current: electrons travelling through circuit (matter)</a:t>
            </a:r>
          </a:p>
          <a:p>
            <a:pPr lvl="1"/>
            <a:r>
              <a:rPr lang="en-CA" dirty="0"/>
              <a:t>“Kinetic energy”, in some sense</a:t>
            </a:r>
          </a:p>
          <a:p>
            <a:pPr lvl="1"/>
            <a:endParaRPr lang="en-CA" dirty="0"/>
          </a:p>
          <a:p>
            <a:r>
              <a:rPr lang="en-CA" dirty="0"/>
              <a:t>OHM’s LAW: V = IR</a:t>
            </a:r>
          </a:p>
          <a:p>
            <a:pPr lvl="1"/>
            <a:r>
              <a:rPr lang="en-CA" dirty="0"/>
              <a:t>V = voltage	Volts: [V]</a:t>
            </a:r>
          </a:p>
          <a:p>
            <a:pPr lvl="1"/>
            <a:r>
              <a:rPr lang="en-CA" dirty="0"/>
              <a:t>I = current	Amps: [A]</a:t>
            </a:r>
          </a:p>
          <a:p>
            <a:pPr lvl="1"/>
            <a:r>
              <a:rPr lang="en-CA" dirty="0"/>
              <a:t>R = resistance	Ohms: [Ω]</a:t>
            </a:r>
          </a:p>
          <a:p>
            <a:pPr lvl="1"/>
            <a:endParaRPr lang="en-CA" dirty="0"/>
          </a:p>
          <a:p>
            <a:r>
              <a:rPr lang="en-CA" dirty="0"/>
              <a:t>P = POWER = VI = I^2/R = V^2*R	Watts: [w]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27983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6EF0C-38D2-4542-BB21-801F8AB39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Electrical circuit: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AF455-DB3D-4117-A444-6C9A0040C2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Open/closed circuit</a:t>
            </a:r>
          </a:p>
          <a:p>
            <a:pPr lvl="1"/>
            <a:r>
              <a:rPr lang="en-CA" dirty="0"/>
              <a:t>Current can flow, or not.</a:t>
            </a:r>
          </a:p>
          <a:p>
            <a:r>
              <a:rPr lang="en-CA" dirty="0"/>
              <a:t>Made of branches (components) connected at nodes</a:t>
            </a:r>
          </a:p>
          <a:p>
            <a:pPr lvl="1"/>
            <a:r>
              <a:rPr lang="en-CA" dirty="0"/>
              <a:t>[insert example image]</a:t>
            </a:r>
          </a:p>
        </p:txBody>
      </p:sp>
    </p:spTree>
    <p:extLst>
      <p:ext uri="{BB962C8B-B14F-4D97-AF65-F5344CB8AC3E}">
        <p14:creationId xmlns:p14="http://schemas.microsoft.com/office/powerpoint/2010/main" val="4243381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DE49D-AFB7-4677-86D9-4EEF15426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Schematic representation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1AA22-F724-4F2E-A98F-11FA39C079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Resistor:</a:t>
            </a:r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Capacitor:</a:t>
            </a:r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Inductor: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1551672-6BC6-4011-A344-EB01B8D92D3D}"/>
                  </a:ext>
                </a:extLst>
              </p14:cNvPr>
              <p14:cNvContentPartPr/>
              <p14:nvPr/>
            </p14:nvContentPartPr>
            <p14:xfrm>
              <a:off x="2948888" y="2043000"/>
              <a:ext cx="2815200" cy="437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1551672-6BC6-4011-A344-EB01B8D92D3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31248" y="2025360"/>
                <a:ext cx="2850840" cy="473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FCFFC175-ED5D-4F68-A56B-B103E44D5662}"/>
              </a:ext>
            </a:extLst>
          </p:cNvPr>
          <p:cNvGrpSpPr/>
          <p:nvPr/>
        </p:nvGrpSpPr>
        <p:grpSpPr>
          <a:xfrm>
            <a:off x="3275009" y="3505371"/>
            <a:ext cx="2478600" cy="702000"/>
            <a:chOff x="3275009" y="3505371"/>
            <a:chExt cx="2478600" cy="702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F52BD4AB-0567-4555-B2AD-676A9E7AEEA5}"/>
                    </a:ext>
                  </a:extLst>
                </p14:cNvPr>
                <p14:cNvContentPartPr/>
                <p14:nvPr/>
              </p14:nvContentPartPr>
              <p14:xfrm>
                <a:off x="3275009" y="3930171"/>
                <a:ext cx="716400" cy="129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F52BD4AB-0567-4555-B2AD-676A9E7AEEA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257009" y="3912531"/>
                  <a:ext cx="75204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961C5126-B7AB-4C04-A519-06F03F0A08F0}"/>
                    </a:ext>
                  </a:extLst>
                </p14:cNvPr>
                <p14:cNvContentPartPr/>
                <p14:nvPr/>
              </p14:nvContentPartPr>
              <p14:xfrm>
                <a:off x="4079609" y="3542451"/>
                <a:ext cx="15120" cy="6649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961C5126-B7AB-4C04-A519-06F03F0A08F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061969" y="3524451"/>
                  <a:ext cx="50760" cy="70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B5B2AC99-0A6B-4BA6-8DFF-9701709B87C7}"/>
                    </a:ext>
                  </a:extLst>
                </p14:cNvPr>
                <p14:cNvContentPartPr/>
                <p14:nvPr/>
              </p14:nvContentPartPr>
              <p14:xfrm>
                <a:off x="4710329" y="3505371"/>
                <a:ext cx="20160" cy="6678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B5B2AC99-0A6B-4BA6-8DFF-9701709B87C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692329" y="3487371"/>
                  <a:ext cx="55800" cy="70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1D7294C0-CD3B-43A9-A29E-D85AD6B7F728}"/>
                    </a:ext>
                  </a:extLst>
                </p14:cNvPr>
                <p14:cNvContentPartPr/>
                <p14:nvPr/>
              </p14:nvContentPartPr>
              <p14:xfrm>
                <a:off x="4748129" y="3847731"/>
                <a:ext cx="1005480" cy="705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1D7294C0-CD3B-43A9-A29E-D85AD6B7F72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730129" y="3830091"/>
                  <a:ext cx="1041120" cy="106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D7D31247-899C-45A0-84AD-BB5502D46E1D}"/>
                  </a:ext>
                </a:extLst>
              </p14:cNvPr>
              <p14:cNvContentPartPr/>
              <p14:nvPr/>
            </p14:nvContentPartPr>
            <p14:xfrm>
              <a:off x="2982471" y="5420600"/>
              <a:ext cx="3375720" cy="44100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D7D31247-899C-45A0-84AD-BB5502D46E1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964831" y="5402960"/>
                <a:ext cx="3411360" cy="476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58264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77FE05B-6B72-47BA-BF07-5DB37B07E3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3273" y="1582689"/>
            <a:ext cx="5157787" cy="823912"/>
          </a:xfrm>
        </p:spPr>
        <p:txBody>
          <a:bodyPr/>
          <a:lstStyle/>
          <a:p>
            <a:r>
              <a:rPr lang="en-CA" dirty="0"/>
              <a:t>Series: Current same for all components, Voltage different</a:t>
            </a:r>
          </a:p>
        </p:txBody>
      </p:sp>
      <p:pic>
        <p:nvPicPr>
          <p:cNvPr id="15" name="Content Placeholder 14" descr="A picture containing table&#10;&#10;Description automatically generated">
            <a:extLst>
              <a:ext uri="{FF2B5EF4-FFF2-40B4-BE49-F238E27FC236}">
                <a16:creationId xmlns:a16="http://schemas.microsoft.com/office/drawing/2014/main" id="{EF384E70-0237-49E9-BBF1-1F350580518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273" y="2943914"/>
            <a:ext cx="5018190" cy="2818023"/>
          </a:xfr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AF8A831-7A2F-4DB5-9368-5DCE99E46F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114736" y="1582689"/>
            <a:ext cx="5183188" cy="823912"/>
          </a:xfrm>
        </p:spPr>
        <p:txBody>
          <a:bodyPr/>
          <a:lstStyle/>
          <a:p>
            <a:r>
              <a:rPr lang="en-CA" dirty="0"/>
              <a:t>Parallel: Voltage same for all components, Current different</a:t>
            </a:r>
          </a:p>
        </p:txBody>
      </p:sp>
      <p:pic>
        <p:nvPicPr>
          <p:cNvPr id="17" name="Content Placeholder 16" descr="A picture containing clock&#10;&#10;Description automatically generated">
            <a:extLst>
              <a:ext uri="{FF2B5EF4-FFF2-40B4-BE49-F238E27FC236}">
                <a16:creationId xmlns:a16="http://schemas.microsoft.com/office/drawing/2014/main" id="{EAB7F70F-E1B0-49C3-87BB-1CF506D58301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5539" y="2796550"/>
            <a:ext cx="5183188" cy="3112749"/>
          </a:xfrm>
        </p:spPr>
      </p:pic>
    </p:spTree>
    <p:extLst>
      <p:ext uri="{BB962C8B-B14F-4D97-AF65-F5344CB8AC3E}">
        <p14:creationId xmlns:p14="http://schemas.microsoft.com/office/powerpoint/2010/main" val="1158164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C2503-84A2-4F21-9DB3-158890198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Basics of circuit analysis: simplifying circuits</a:t>
            </a:r>
            <a:br>
              <a:rPr lang="en-US"/>
            </a:b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6183D-B9E8-47AD-9873-66F08644F8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Resistors:</a:t>
            </a:r>
          </a:p>
          <a:p>
            <a:pPr lvl="1"/>
            <a:r>
              <a:rPr lang="en-CA" dirty="0"/>
              <a:t>Series: Req = R1+R2</a:t>
            </a:r>
          </a:p>
          <a:p>
            <a:pPr lvl="1"/>
            <a:r>
              <a:rPr lang="en-CA" dirty="0"/>
              <a:t>Parallel: Req = 1/(1/R1 + 1/R2)</a:t>
            </a:r>
          </a:p>
          <a:p>
            <a:r>
              <a:rPr lang="en-CA" dirty="0"/>
              <a:t>Capacitors:</a:t>
            </a:r>
          </a:p>
          <a:p>
            <a:pPr lvl="1"/>
            <a:r>
              <a:rPr lang="en-CA" dirty="0"/>
              <a:t>Series: </a:t>
            </a:r>
            <a:r>
              <a:rPr lang="en-CA" dirty="0" err="1"/>
              <a:t>Ceq</a:t>
            </a:r>
            <a:r>
              <a:rPr lang="en-CA" dirty="0"/>
              <a:t> = 1/(1/C1 + 1/C2) </a:t>
            </a:r>
          </a:p>
          <a:p>
            <a:pPr lvl="1"/>
            <a:r>
              <a:rPr lang="en-CA" dirty="0"/>
              <a:t>Parallel: </a:t>
            </a:r>
            <a:r>
              <a:rPr lang="en-CA" dirty="0" err="1"/>
              <a:t>Ceq</a:t>
            </a:r>
            <a:r>
              <a:rPr lang="en-CA" dirty="0"/>
              <a:t> = C1+C2</a:t>
            </a:r>
          </a:p>
          <a:p>
            <a:r>
              <a:rPr lang="en-CA" dirty="0"/>
              <a:t>Inductors:</a:t>
            </a:r>
          </a:p>
          <a:p>
            <a:pPr lvl="1"/>
            <a:r>
              <a:rPr lang="en-CA" dirty="0"/>
              <a:t>Series: </a:t>
            </a:r>
            <a:r>
              <a:rPr lang="en-CA" dirty="0" err="1"/>
              <a:t>Leq</a:t>
            </a:r>
            <a:r>
              <a:rPr lang="en-CA" dirty="0"/>
              <a:t> = L1+L2</a:t>
            </a:r>
          </a:p>
          <a:p>
            <a:pPr lvl="1"/>
            <a:r>
              <a:rPr lang="en-CA" dirty="0"/>
              <a:t>Parallel: </a:t>
            </a:r>
            <a:r>
              <a:rPr lang="en-CA" dirty="0" err="1"/>
              <a:t>Leq</a:t>
            </a:r>
            <a:r>
              <a:rPr lang="en-CA" dirty="0"/>
              <a:t> = 1/(1/L1 + 1/L2)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00C04C7-39B7-4BBA-96DA-4F999530C3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7077" y="2439826"/>
            <a:ext cx="6233083" cy="3122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1967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F9C11-5F07-43E9-8569-3EBE4E00B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Exercise 1: Find the current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A1501-045C-4142-9E3E-057ACED25B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[Multiple simple R circuits w/ 1 resistor,  series, parallel, series + parallel]</a:t>
            </a:r>
          </a:p>
        </p:txBody>
      </p:sp>
    </p:spTree>
    <p:extLst>
      <p:ext uri="{BB962C8B-B14F-4D97-AF65-F5344CB8AC3E}">
        <p14:creationId xmlns:p14="http://schemas.microsoft.com/office/powerpoint/2010/main" val="17541419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F9C11-5F07-43E9-8569-3EBE4E00B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Exercise 2: Find the voltage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A1501-045C-4142-9E3E-057ACED25B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[Multiple simple R circuits w/ 1 resistor,  series, parallel, series + parallel]</a:t>
            </a:r>
          </a:p>
        </p:txBody>
      </p:sp>
    </p:spTree>
    <p:extLst>
      <p:ext uri="{BB962C8B-B14F-4D97-AF65-F5344CB8AC3E}">
        <p14:creationId xmlns:p14="http://schemas.microsoft.com/office/powerpoint/2010/main" val="20308263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678</TotalTime>
  <Words>425</Words>
  <Application>Microsoft Office PowerPoint</Application>
  <PresentationFormat>Widescreen</PresentationFormat>
  <Paragraphs>63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Workshop 1:Electronic components. Resistors, capacitors, inductors</vt:lpstr>
      <vt:lpstr>Overview:</vt:lpstr>
      <vt:lpstr>Voltage and Current</vt:lpstr>
      <vt:lpstr>Electrical circuit:</vt:lpstr>
      <vt:lpstr>Schematic representation</vt:lpstr>
      <vt:lpstr>PowerPoint Presentation</vt:lpstr>
      <vt:lpstr>Basics of circuit analysis: simplifying circuits </vt:lpstr>
      <vt:lpstr>Exercise 1: Find the current</vt:lpstr>
      <vt:lpstr>Exercise 2: Find the voltage</vt:lpstr>
      <vt:lpstr>When will I need to use this?</vt:lpstr>
      <vt:lpstr>Useful component: Diodes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Workshop 1</dc:title>
  <dc:creator>Matthias Arabian</dc:creator>
  <cp:lastModifiedBy>Matthias Arabian</cp:lastModifiedBy>
  <cp:revision>29</cp:revision>
  <dcterms:created xsi:type="dcterms:W3CDTF">2019-12-28T18:22:17Z</dcterms:created>
  <dcterms:modified xsi:type="dcterms:W3CDTF">2020-01-22T22:34:13Z</dcterms:modified>
</cp:coreProperties>
</file>