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4" r:id="rId6"/>
    <p:sldId id="265" r:id="rId7"/>
    <p:sldId id="270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39.4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247 0,'-8'9,"0"0,1 1,0 0,1 0,0 0,-3 8,-12 19,-36 43,40-59,0 1,2 0,1 1,1 0,1 1,0 1,-2 13,13-36,0 1,0 0,1 0,0 0,-1 0,1 0,0 0,0 0,1 0,-1 0,1 1,1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3.9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280 11,'-6'-2,"1"0,-1 0,0 1,0 0,0 0,0 0,0 1,0-1,0 2,0-1,-5 1,2 0,-3 0,0 0,0 1,0 1,1 0,-1 1,1 0,0 0,0 1,0 1,1 0,-1 0,-1 3,8-7,1 1,0 0,-1 0,1 0,0 0,0 0,0 0,1 1,-1-1,1 1,0 0,0 0,0 0,1 0,-1 0,1 0,0 0,0 1,0-1,1 0,0 1,-1-1,2 0,-1 1,0-1,1 0,0 1,0-1,0 0,0 0,1 0,0 0,0 0,1 3,1-2,-1-1,1 1,0-1,0 0,0 0,0 0,1 0,-1-1,1 0,0 0,0 0,0 0,1-1,-1 0,0 0,1 0,0-1,-1 0,1 0,0-1,-1 1,1-1,0 0,0-1,-1 1,1-1,0 0,-1-1,1 1,-1-1,1 0,-1-1,0 1,1-2,0 2,-1-1,1 0,-1-1,0 1,0-1,0 0,-1 0,1-1,-1 1,0-1,0 0,-1 0,0-1,2-2,-3 4,0 0,-1-1,0 1,0 0,0 0,0-1,-1 1,0 0,0-1,0 1,0 0,-1 0,1-1,-1 1,0 0,-1 0,1 0,-1-1,1 2,-1-1,0 0,-1 0,33 25,0-2,31 15,-26-15,-1 0,-24-14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4.5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1 221,'42'41,"-3"2,35 47,-66-80,-18-23,0 0,0-1,2 0,-1 0,2-1,0 0,-2-8,6 13,1 0,0-1,1 1,0 0,0-1,1 1,0-1,1 1,1-1,-1 1,1-1,3-4,-2 2,1 0,0 1,1-1,1 1,0 0,2-2,-5 10,0 0,0 0,0 0,0 1,1-1,0 1,0 0,0 0,0 0,0 0,0 1,1 0,-1 0,1 0,0 0,-1 1,5-1,9-1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5.2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99,'14'5,"0"-1,1-1,0-1,-1 0,1 0,0-2,0 0,0 0,0-2,0 1,2-3,-10 3,0-1,0 0,0 0,-1-1,1 1,-1-2,1 1,-1-1,0 0,-1 0,1 0,-1-1,0 0,0 0,0-1,0 1,-1-1,0 0,0 0,-1 0,0-1,0 1,1-6,-4 66,1-21,1 133,7 0,28 143,-29-271,-5-30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55.2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231 243,'-3'-3,"1"-1,-1 1,1-1,0 1,0-1,1 0,-1 0,1 0,0 0,0 0,0 0,0 0,1 0,0 0,-1 0,2 0,-1 0,0 0,1 0,0 0,0 0,0 0,0 0,1 0,-1 0,1 0,0 1,0-1,0 1,1-1,3-6,0 1,0 0,1 1,0 0,1 0,0 0,0 1,0 0,1 0,0 1,1 0,1 1,0 0,0 1,1 0,-1 1,1 0,0 1,0 0,0 1,0 0,0 1,0 0,10 2,-4 1,0 0,-1 2,1 0,-1 1,0 1,0 1,0 0,1 2,14 11,-1 0,-1 2,-1 1,-2 2,0 1,-2 0,-1 2,1 4,-9-10,0 0,-2 2,-1 0,-1 0,-1 1,-1 0,-2 1,0 0,-2 1,-1 0,1 21,-4-7,-2 0,-2 0,-1 0,-3 0,-1 0,-2-1,-8 22,-10 16,-4-1,-37 65,13-27,49-100,1 0,0 0,1 1,1 0,0 0,2 0,0 0,0 0,2 10,1 4,2-1,1 1,1-1,9 26,-9-42,0 0,0 1,2-2,0 1,0-1,1-1,1 1,0-2,1 1,0-1,0-1,1 0,1-1,0 0,0-1,0 0,1-1,0-1,14 5,3 0,1-2,0-1,0-2,0-1,1-1,0-2,-1-1,1-1,0-2,-47 5,0 0,1 1,-1 1,1 0,0 1,0 1,-5 3,-19 8,-6 2,2 2,0 2,2 1,0 2,2 1,1 3,2 0,1 3,-1 3,29-32,0 0,1 1,0 0,0-1,0 1,1 0,0 1,0-1,0 0,1 1,0 0,0 0,1-1,0 1,0 0,0 0,1 0,0 0,1 0,0 0,0 0,0 0,1 0,-1-1,2 1,-1-1,1 1,0-1,0 0,1 0,0 0,4 5,34 46,14 12,-12-16,15 25,-15-15,-14-20,-1 1,9 22,-30-49,0-1,-2 1,0 0,-1 1,0-1,-2 1,0 0,-1 0,-1 3,0 12,-1 0,-2 1,-2-1,-1 0,-1-1,-2 1,-5 10,6-22,-2-1,0 0,-1-1,-1 0,0 0,-2-1,0-1,-1 0,0-1,-2-1,-13 12,-13 4,0-2,-2-2,-2-1,0-3,-1-2,-1-1,-1-3,-10 0,-28 6,-2-5,0-3,0-5,-26-2,110-7,-5 0,1-1,-1 0,0 0,0-1,0 0,0 0,1-1,-8-2,9-1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57.3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4 800,'96'105,"-4"5,14 31,-92-124,-3-1,-5-10,-1 0,0 1,0 0,0 0,-1 0,0 1,-1-1,0 1,0 0,2 7,-40-53,-19-36,4-2,3-2,-15-38,39 67,2-2,2 0,2-1,3-1,2 0,-1-24,11 57,1 1,1-1,0 1,2 0,0-1,1 1,1 0,1 0,1 1,0 0,1 0,1 0,1 1,1 0,0 0,1 1,1 1,0 0,1 0,1 1,0 1,0 0,2 1,0 1,0 0,1 2,0-1,0 2,1 0,0 2,1 0,13-3,-9 3,1 2,0 0,0 1,24 1,-23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0 437,'90'-100,"-75"86,92-82,87-103,-170 172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8.6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0,'7'7,"-1"0,0 0,-1 0,0 1,0 0,-1 0,1 0,0 3,10 20,13 18,15 29,12 10,-40-67,1 0,0-1,2-1,0 0,1-1,6 4,-17-17,0 0,0 0,0 0,1-1,-1 0,1-1,0 0,0 0,0-1,1 0,-1-1,0 0,9 0,-14-1,0 0,0-1,-1 1,1-1,0 0,-1 0,1 0,-1 0,1-1,-1 0,0 1,0-1,1 0,-1 0,0-1,-1 1,1-1,0 1,-1-1,1 0,-1 0,0 0,0 0,0-1,-1 1,1 0,-1-1,0 1,0-1,0 0,0 1,0-1,-1 0,0 1,0-4,1-9,-1 1,-1 0,0-1,-1 1,-1 0,0 0,-1 0,-1 0,-11-31,-21-38,-2-5,29 52,9 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9.27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0 119,'69'61,"-3"2,-3 3,-3 3,-3 2,-3 3,33 61,-120-194,3-2,3-1,-6-23,24 58,1-1,1-1,1 1,2-1,0 0,2 0,2 0,0 0,4-18,-4 42,1 0,0-1,1 1,-1 0,1-1,0 1,0 0,0 0,1 1,-1-1,1 0,3-1,-4 4,0 0,0 0,1 0,-1 0,1 1,0 0,-1-1,1 1,0 0,0 0,-1 0,1 1,0-1,0 1,0-1,0 1,0 0,0 0,0 1,0-1,0 1,0-1,3 2,11 3,1 1,-1 1,-1 0,1 1,-1 1,0 1,-1 0,0 1,9 9,28 27,39 45,-88-89,45 50,-2 1,-3 3,0 5,-43-61,0-1,0 0,0 0,0 1,0-1,0 0,1 1,-1-1,0 0,0 1,0-1,0 0,0 0,1 1,-1-1,0 0,0 0,0 0,1 1,-1-1,0 0,0 0,1 0,-1 1,0-1,0 0,1 0,-1 0,0 0,1 0,-1 0,0 0,0 0,1 0,-1 0,0 0,1 0,-1 0,0 0,1 0,-1 0,0 0,0 0,1 0,-1 0,0 0,1 0,-1-1,0 1,0 0,1 0,-1 0,0-1,0 1,1 0,-1 0,0 0,0-1,0 1,0 0,1-1,-1 1,0 0,0 0,0-1,0 1,0 0,0-1,3-5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9.71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111 0,'-5'0,"1"0,0 0,0 1,-1-1,1 1,0 0,0 0,0 0,0 1,0-1,0 1,0 0,0 0,1 0,-1 1,1-1,0 1,-1 0,1 0,1 0,-2 1,1 2,-1 0,1 0,0 1,0-1,1 1,0 0,0 0,0 0,1 0,0 0,1 0,-1 5,2 8,0 1,1-1,1 0,1 1,1-1,0-1,2 1,0-1,1 0,10 16,-6-13,1-1,1 0,1-1,0-1,2 0,0-1,1-1,18 13,-30-25,0-1,0 0,0-1,0 1,1-1,-1 0,1-1,0 0,0 0,0 0,0-1,0 0,0 0,0-1,0 1,1-2,-1 1,1-1,3-2,0 0,0-1,-1 0,0 0,0-1,0-1,0 0,-1 0,0-1,0 0,0 0,21-21,-6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0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0,'58'65,"-2"2,23 40,-24-33,114 145,189 264,-344-462,-7-13,-1 0,0 1,-1-1,0 1,0 1,-1-1,0 1,-1 0,0 0,0 0,-1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39.74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0,'0'0,"2"0,4 1,10 1,11 1,8 1,5 0,0 0,-1 0,-5 1,-5 0,-5 0,-5-1,-5 1,-5 0,-6 1,-4 0,-1-2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3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1 262,'0'0,"1"-1,6-4,10-6,13-5,12-6,12-7,6-5,0-2,-5 0,-10 4,-13 8,-12 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7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346 422,'0'0,"0"0,1 1,6 4,7 7,11 13,11 13,7 12,4 6,-2-1,-6-4,-8-8,-7-9,-8-8,-7-8,-4-8</inkml:trace>
  <inkml:trace contextRef="#ctx0" brushRef="#br0" timeOffset="1">0 0,'0'0,"0"0,0 0,0 0,0 0,2 3,3 6,1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1.0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18,'2'1,"1"0,0 0,-1 1,1 0,-1-1,0 1,0 0,1 0,-1 0,0 0,-1 0,1 1,0-1,-1 1,1-1,0 2,7 9,55 65,67 63,-96-108,1-1,2-2,1-1,1-3,4 1,-33-20,1-1,0-1,0 0,0-1,1 0,0-1,-1 0,1-1,4 0,-13-2,-1 0,1 0,0 0,0 0,0-1,0 0,-1 0,1 0,0 0,0 0,-1-1,1 0,-1 1,0-1,1-1,-1 1,0 0,0-1,-1 1,1-1,0 0,-1 0,1 0,-1-1,0 1,0 0,-1-1,1 1,-1-1,1 0,-1 1,0-4,2-5,-1 0,-1-1,0 1,-1-1,0 1,-1 0,-1-1,1 1,-2 0,0 0,0 0,-1 0,-1 0,0 1,-3-5,-2-4,-1 1,-1 0,-1 1,0 1,-1-1,-1 2,-1 0,-6-3,13 11,-1 0,-1 1,1 0,-1 1,0 0,-1 0,1 2,-1-1,0 2,0-1,-1 1,4 2,1 0,-1 1,1-1,-1 2,0-1,1 1,-1 0,1 1,0 0,-1 0,1 1,0 0,0 1,1 0,-1 0,-2 2,-8 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1.5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96,'92'89,"-4"4,-4 4,-4 3,17 35,-155-316,43 124,2 0,2-7,7 40,2-1,1 1,0-1,2 1,1-1,3-10,-5 32,1-1,-1 1,1 0,0 0,0 0,0 0,0 0,1 0,-1 0,1 0,0 1,-1-1,1 1,0-1,1 1,-1 0,0-1,1 1,-1 0,1 1,0-1,0 0,-1 1,1-1,0 1,0 0,1 0,-1 0,0 1,0-1,0 1,0 0,1-1,-1 1,0 1,0-1,0 0,1 1,-1 0,14 3,1 0,-1 2,-1 0,1 0,-1 2,8 5,43 27,-3 2,-1 4,48 45,6 4,-82-68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0.1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1 275,'8'-1,"0"-1,-1 0,1 0,0 0,-1-1,0 0,1-1,2-2,16-6,140-61,140-85,-295 152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2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1,'19'22,"-1"0,-1 2,-1 0,12 26,8 10,84 144,28 82,-146-283,-2 0,1-1,0 0,0 0,0 0,0 0,1 0,-1 0,1 0,-1 0,1 0,1 0,-3-2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6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1,'0'0,"0"0,1 0,3 0,3 0,5 4,2 2,4 6,1 2,0 6,1 5,1 4,-1 3,-2-2,-2-1,-4-6,-3-8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9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0,'0'0,"0"0,0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2.5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0,'56'57,"-2"2,-3 3,-2 2,-4 2,26 51,-62-102,-5-9,0 0,0 1,-1-1,0 1,0 0,0 0,-1 0,0 0,0 5,-25-55,20 32,0 0,1 0,0 0,0-1,1 1,1 0,0-1,0 1,2 0,-1-1,1 1,1 0,3-11,-4 17,-1 0,1 0,1 1,-1-1,1 0,-1 1,1 0,1 0,-1-1,1 2,-1-1,1 0,0 1,0 0,1 0,-1 0,1 0,-1 1,1 0,0 0,0 0,0 0,0 1,0 0,0 0,0 0,0 1,1 0,-1 0,0 0,1 0,3 2,0-1,0 1,0 1,0 0,-1 0,1 0,-1 1,0 0,0 1,0 0,-1 0,1 1,-1 0,-1 0,1 1,-1-1,0 1,-1 1,1-1,-1 1,-1 0,0 0,3 8,-3-8,-1 0,-1-1,0 1,0 0,0 0,-1 0,0 0,-1 0,1 0,-2 1,1-1,-1 0,0 0,-1 0,0 0,0-1,-1 1,0 0,0-1,-1 0,0 1,0-2,-1 1,0 0,0-1,-5 6,3-6,0 0,1-1,-2 1,1-1,-1-1,1 1,-1-1,-1-1,1 0,-7 2,4-3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2.92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1,'0'0,"1"0,1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108 306,'8'42,"-6"-36,0 0,-1 1,0 0,0-1,0 1,-1 2,-39-36,30 18,1 0,0-1,1 0,0 0,1 0,0-1,1 0,0 0,0-1,1 0,1 1,0-1,0 0,1-1,0-11,2 17,-1 0,1 1,0-1,1 0,-1 0,1 0,1 0,-1 1,1-1,0 0,1 1,0 0,0-1,0 1,1 0,0 1,0-1,0 1,1 0,-1 0,1 0,0 0,1 1,-1 0,1 0,0 0,0 1,3-1,18-6,-5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FBFC2-CE20-4704-8BA1-39CBFF4B92DF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30BB3-4387-46E3-911B-458B2897A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01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Big Asterix: these data types are used to give you intuition in how variables work. These data types either do not exist or are called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19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include libraries to define functions and constants that other programmers have written before you.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2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need to add the else statement if you don’t need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11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US" dirty="0"/>
              <a:t>Workshop 2: Programming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2B9-4F3C-449E-B3F1-29BCEA24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Boolean operators (logical/relational)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3F020F-4D76-43AA-AF9F-AB770835A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583551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951200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9310584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756326391"/>
                    </a:ext>
                  </a:extLst>
                </a:gridCol>
                <a:gridCol w="2941320">
                  <a:extLst>
                    <a:ext uri="{9D8B030D-6E8A-4147-A177-3AD203B41FA5}">
                      <a16:colId xmlns:a16="http://schemas.microsoft.com/office/drawing/2014/main" val="248082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2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6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==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&lt;=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&gt;=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2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!=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7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!true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6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48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Orders are executed in a </a:t>
            </a:r>
            <a:r>
              <a:rPr lang="en-CA" b="1" dirty="0">
                <a:highlight>
                  <a:srgbClr val="FFFF00"/>
                </a:highlight>
              </a:rPr>
              <a:t>sequential</a:t>
            </a:r>
            <a:r>
              <a:rPr lang="en-CA" dirty="0">
                <a:highlight>
                  <a:srgbClr val="FFFF00"/>
                </a:highlight>
              </a:rPr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82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F0B8-C0E0-4EBD-B5C7-A938B7B6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Functions, libraries, and control 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E2CEC-C513-4C5C-8CB8-0CE00582E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79" t="14153" r="40785" b="62247"/>
          <a:stretch/>
        </p:blipFill>
        <p:spPr>
          <a:xfrm>
            <a:off x="838200" y="2309371"/>
            <a:ext cx="10333971" cy="2743201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475BA4-FD38-4917-9E3E-9712F4516522}"/>
              </a:ext>
            </a:extLst>
          </p:cNvPr>
          <p:cNvGrpSpPr/>
          <p:nvPr/>
        </p:nvGrpSpPr>
        <p:grpSpPr>
          <a:xfrm>
            <a:off x="4824555" y="1989677"/>
            <a:ext cx="1251360" cy="547560"/>
            <a:chOff x="4824555" y="1989677"/>
            <a:chExt cx="125136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F268CC-A0AB-4600-A9D7-953B20FC31C7}"/>
                    </a:ext>
                  </a:extLst>
                </p14:cNvPr>
                <p14:cNvContentPartPr/>
                <p14:nvPr/>
              </p14:nvContentPartPr>
              <p14:xfrm>
                <a:off x="4824555" y="2333837"/>
                <a:ext cx="89280" cy="155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F268CC-A0AB-4600-A9D7-953B20FC31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6555" y="2315837"/>
                  <a:ext cx="124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FA4EAF-4F8F-40E6-8951-430E324073E1}"/>
                    </a:ext>
                  </a:extLst>
                </p14:cNvPr>
                <p14:cNvContentPartPr/>
                <p14:nvPr/>
              </p14:nvContentPartPr>
              <p14:xfrm>
                <a:off x="4873155" y="2512757"/>
                <a:ext cx="121680" cy="24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FA4EAF-4F8F-40E6-8951-430E324073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55515" y="2494757"/>
                  <a:ext cx="157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7A69A77-C90E-4ACB-A2D6-3019EDC7C6B5}"/>
                    </a:ext>
                  </a:extLst>
                </p14:cNvPr>
                <p14:cNvContentPartPr/>
                <p14:nvPr/>
              </p14:nvContentPartPr>
              <p14:xfrm>
                <a:off x="4837155" y="2387837"/>
                <a:ext cx="209160" cy="9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7A69A77-C90E-4ACB-A2D6-3019EDC7C6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9515" y="2370197"/>
                  <a:ext cx="244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D5CED4-ED8C-4964-BEA4-52424810BD1F}"/>
                    </a:ext>
                  </a:extLst>
                </p14:cNvPr>
                <p14:cNvContentPartPr/>
                <p14:nvPr/>
              </p14:nvContentPartPr>
              <p14:xfrm>
                <a:off x="5110755" y="2187677"/>
                <a:ext cx="151560" cy="25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D5CED4-ED8C-4964-BEA4-52424810BD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92755" y="2170037"/>
                  <a:ext cx="187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805621-791A-4074-A1D8-71697F4FA572}"/>
                    </a:ext>
                  </a:extLst>
                </p14:cNvPr>
                <p14:cNvContentPartPr/>
                <p14:nvPr/>
              </p14:nvContentPartPr>
              <p14:xfrm>
                <a:off x="5276355" y="2306477"/>
                <a:ext cx="75960" cy="86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805621-791A-4074-A1D8-71697F4FA5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8715" y="2288837"/>
                  <a:ext cx="111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67E41B-F5EF-4948-A56B-78A61AF912F4}"/>
                    </a:ext>
                  </a:extLst>
                </p14:cNvPr>
                <p14:cNvContentPartPr/>
                <p14:nvPr/>
              </p14:nvContentPartPr>
              <p14:xfrm>
                <a:off x="5246115" y="2247797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67E41B-F5EF-4948-A56B-78A61AF912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8475" y="22297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F5E94A-E850-4E6C-A02F-14AD0170EA85}"/>
                    </a:ext>
                  </a:extLst>
                </p14:cNvPr>
                <p14:cNvContentPartPr/>
                <p14:nvPr/>
              </p14:nvContentPartPr>
              <p14:xfrm>
                <a:off x="5274915" y="2131877"/>
                <a:ext cx="238680" cy="221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F5E94A-E850-4E6C-A02F-14AD0170EA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7275" y="2113877"/>
                  <a:ext cx="274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57ECD5-8460-47A6-9E11-2DEE6AB97B5B}"/>
                    </a:ext>
                  </a:extLst>
                </p14:cNvPr>
                <p14:cNvContentPartPr/>
                <p14:nvPr/>
              </p14:nvContentPartPr>
              <p14:xfrm>
                <a:off x="5522235" y="2244917"/>
                <a:ext cx="21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57ECD5-8460-47A6-9E11-2DEE6AB97B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04595" y="2227277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876D8CD-9EB7-432E-8387-9347E914C67C}"/>
                    </a:ext>
                  </a:extLst>
                </p14:cNvPr>
                <p14:cNvContentPartPr/>
                <p14:nvPr/>
              </p14:nvContentPartPr>
              <p14:xfrm>
                <a:off x="5529075" y="2148797"/>
                <a:ext cx="51840" cy="14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876D8CD-9EB7-432E-8387-9347E914C6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1435" y="2130797"/>
                  <a:ext cx="8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7BF2BA3-3034-4FB6-A48F-05D195C088B3}"/>
                    </a:ext>
                  </a:extLst>
                </p14:cNvPr>
                <p14:cNvContentPartPr/>
                <p14:nvPr/>
              </p14:nvContentPartPr>
              <p14:xfrm>
                <a:off x="5641395" y="2119637"/>
                <a:ext cx="164160" cy="92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7BF2BA3-3034-4FB6-A48F-05D195C088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3395" y="2101637"/>
                  <a:ext cx="19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312772B-F3D8-4C94-86F2-4B46827E5AFB}"/>
                    </a:ext>
                  </a:extLst>
                </p14:cNvPr>
                <p14:cNvContentPartPr/>
                <p14:nvPr/>
              </p14:nvContentPartPr>
              <p14:xfrm>
                <a:off x="5824635" y="2015597"/>
                <a:ext cx="81000" cy="14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312772B-F3D8-4C94-86F2-4B46827E5A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6995" y="1997957"/>
                  <a:ext cx="116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55BFA5-6BD6-4F98-B0DC-B9AC08603D86}"/>
                    </a:ext>
                  </a:extLst>
                </p14:cNvPr>
                <p14:cNvContentPartPr/>
                <p14:nvPr/>
              </p14:nvContentPartPr>
              <p14:xfrm>
                <a:off x="5943435" y="1989677"/>
                <a:ext cx="132480" cy="27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255BFA5-6BD6-4F98-B0DC-B9AC08603D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5795" y="1971677"/>
                  <a:ext cx="16812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0159B13-84DB-4C76-8E6E-7F2DB90D4C1D}"/>
                  </a:ext>
                </a:extLst>
              </p14:cNvPr>
              <p14:cNvContentPartPr/>
              <p14:nvPr/>
            </p14:nvContentPartPr>
            <p14:xfrm>
              <a:off x="5855049" y="2972751"/>
              <a:ext cx="483120" cy="1442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0159B13-84DB-4C76-8E6E-7F2DB90D4C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7409" y="2955111"/>
                <a:ext cx="518760" cy="14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BA6075-C3E6-4514-998E-D353DF0E9F29}"/>
                  </a:ext>
                </a:extLst>
              </p14:cNvPr>
              <p14:cNvContentPartPr/>
              <p14:nvPr/>
            </p14:nvContentPartPr>
            <p14:xfrm>
              <a:off x="6561369" y="3379911"/>
              <a:ext cx="186120" cy="45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BBA6075-C3E6-4514-998E-D353DF0E9F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43729" y="3361911"/>
                <a:ext cx="221760" cy="4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4500C9-5358-4088-A5E5-614E9D7C09DB}"/>
              </a:ext>
            </a:extLst>
          </p:cNvPr>
          <p:cNvGrpSpPr/>
          <p:nvPr/>
        </p:nvGrpSpPr>
        <p:grpSpPr>
          <a:xfrm>
            <a:off x="6579009" y="3026031"/>
            <a:ext cx="1802160" cy="745560"/>
            <a:chOff x="6579009" y="3026031"/>
            <a:chExt cx="1802160" cy="74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1A16CF-54B2-41D0-95B7-EDCABA16FEBC}"/>
                    </a:ext>
                  </a:extLst>
                </p14:cNvPr>
                <p14:cNvContentPartPr/>
                <p14:nvPr/>
              </p14:nvContentPartPr>
              <p14:xfrm>
                <a:off x="6579009" y="3598071"/>
                <a:ext cx="154800" cy="15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1A16CF-54B2-41D0-95B7-EDCABA16FE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61009" y="3580431"/>
                  <a:ext cx="190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1A30044-C2DA-485B-A129-1179812A909A}"/>
                    </a:ext>
                  </a:extLst>
                </p14:cNvPr>
                <p14:cNvContentPartPr/>
                <p14:nvPr/>
              </p14:nvContentPartPr>
              <p14:xfrm>
                <a:off x="6797889" y="3590871"/>
                <a:ext cx="192600" cy="180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1A30044-C2DA-485B-A129-1179812A90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79889" y="3572871"/>
                  <a:ext cx="228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D93193-3B62-4D2E-B254-02BF21604D40}"/>
                    </a:ext>
                  </a:extLst>
                </p14:cNvPr>
                <p14:cNvContentPartPr/>
                <p14:nvPr/>
              </p14:nvContentPartPr>
              <p14:xfrm>
                <a:off x="7000569" y="3479991"/>
                <a:ext cx="326880" cy="237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D93193-3B62-4D2E-B254-02BF21604D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82569" y="3461991"/>
                  <a:ext cx="362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04C8FA8-B800-4D6D-A9B7-CCE003FB0A54}"/>
                    </a:ext>
                  </a:extLst>
                </p14:cNvPr>
                <p14:cNvContentPartPr/>
                <p14:nvPr/>
              </p14:nvContentPartPr>
              <p14:xfrm>
                <a:off x="7343649" y="3377391"/>
                <a:ext cx="187560" cy="211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04C8FA8-B800-4D6D-A9B7-CCE003FB0A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25649" y="3359391"/>
                  <a:ext cx="223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7F5343-CD27-44F5-A39B-4340B2E04FB4}"/>
                    </a:ext>
                  </a:extLst>
                </p14:cNvPr>
                <p14:cNvContentPartPr/>
                <p14:nvPr/>
              </p14:nvContentPartPr>
              <p14:xfrm>
                <a:off x="7396209" y="3147711"/>
                <a:ext cx="303480" cy="41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7F5343-CD27-44F5-A39B-4340B2E04F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78569" y="3129711"/>
                  <a:ext cx="3391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DE876DF-A281-42C9-A3E0-E579CFF46825}"/>
                    </a:ext>
                  </a:extLst>
                </p14:cNvPr>
                <p14:cNvContentPartPr/>
                <p14:nvPr/>
              </p14:nvContentPartPr>
              <p14:xfrm>
                <a:off x="7477929" y="3379911"/>
                <a:ext cx="152640" cy="94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DE876DF-A281-42C9-A3E0-E579CFF468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60289" y="3362271"/>
                  <a:ext cx="188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0F1C5DD-B037-44B6-95F9-C8B3BA895709}"/>
                    </a:ext>
                  </a:extLst>
                </p14:cNvPr>
                <p14:cNvContentPartPr/>
                <p14:nvPr/>
              </p14:nvContentPartPr>
              <p14:xfrm>
                <a:off x="7625169" y="3128631"/>
                <a:ext cx="247680" cy="304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0F1C5DD-B037-44B6-95F9-C8B3BA8957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07169" y="3110631"/>
                  <a:ext cx="283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E05B94-2CF7-44BD-A636-3707C728C769}"/>
                    </a:ext>
                  </a:extLst>
                </p14:cNvPr>
                <p14:cNvContentPartPr/>
                <p14:nvPr/>
              </p14:nvContentPartPr>
              <p14:xfrm>
                <a:off x="7831089" y="3189831"/>
                <a:ext cx="252720" cy="18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E05B94-2CF7-44BD-A636-3707C728C7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3449" y="3171831"/>
                  <a:ext cx="288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F55A49-401E-497D-B8BF-426E2EF25693}"/>
                    </a:ext>
                  </a:extLst>
                </p14:cNvPr>
                <p14:cNvContentPartPr/>
                <p14:nvPr/>
              </p14:nvContentPartPr>
              <p14:xfrm>
                <a:off x="8014329" y="3026031"/>
                <a:ext cx="366840" cy="219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F55A49-401E-497D-B8BF-426E2EF256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6329" y="3008031"/>
                  <a:ext cx="402480" cy="25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927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C85-2F84-4CC2-B37C-AA122B1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statements: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6611-A826-4ADD-A6AD-D04C1E83E5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if (Boolean expression) 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this if the Boolean 	//expression is true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this if the Boolean 	//expression is false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7939E-03F2-44B0-901D-EFF8BEC19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</a:t>
            </a:r>
            <a:b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x = 5;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(x &lt; 3)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(“This will not print”);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(“This will print”);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74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C85-2F84-4CC2-B37C-AA122B1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statements: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6611-A826-4ADD-A6AD-D04C1E83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while (Boolean expression)</a:t>
            </a:r>
          </a:p>
          <a:p>
            <a:pPr marL="0" indent="0">
              <a:buNone/>
            </a:pPr>
            <a:r>
              <a:rPr lang="en-CA" dirty="0"/>
              <a:t>  {</a:t>
            </a:r>
          </a:p>
          <a:p>
            <a:pPr marL="0" indent="0">
              <a:buNone/>
            </a:pPr>
            <a:r>
              <a:rPr lang="en-CA" dirty="0"/>
              <a:t>	//keep on running this code until the Boolean expression is false</a:t>
            </a:r>
          </a:p>
          <a:p>
            <a:pPr marL="0" indent="0">
              <a:buNone/>
            </a:pPr>
            <a:r>
              <a:rPr lang="en-CA" dirty="0"/>
              <a:t> 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counter = 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(counter &lt; 10)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counter = counter + 1;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22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FA22-E46D-4A91-A51E-9367990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statements: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7E96-2A10-425C-A345-DDF27222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for (declare counter; Boolean expression; change to counter)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code until Boolean expression is false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</a:t>
            </a:r>
            <a:b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(int counter = 0; counter &lt; 10; counter = counter+1)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(“hello”);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475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AA83-E118-4D00-9C2A-84BC2072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DFCD-021D-4062-8E1F-D7EF0F3E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Functions are pieces of code that you can reuse without rewriting. </a:t>
            </a:r>
          </a:p>
          <a:p>
            <a:pPr lvl="1"/>
            <a:r>
              <a:rPr lang="en-CA" dirty="0"/>
              <a:t>Functions are ‘called’ from your program</a:t>
            </a:r>
          </a:p>
          <a:p>
            <a:pPr lvl="1"/>
            <a:r>
              <a:rPr lang="en-CA" dirty="0"/>
              <a:t>Can take parameters </a:t>
            </a:r>
          </a:p>
          <a:p>
            <a:pPr lvl="1"/>
            <a:r>
              <a:rPr lang="en-CA" dirty="0"/>
              <a:t>Can return data to its caller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[return type] name(parameters)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//function code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parameters are defined as</a:t>
            </a:r>
          </a:p>
          <a:p>
            <a:pPr lvl="1"/>
            <a:r>
              <a:rPr lang="en-CA" dirty="0"/>
              <a:t>void -&gt; no parameters</a:t>
            </a:r>
          </a:p>
          <a:p>
            <a:pPr lvl="1"/>
            <a:r>
              <a:rPr lang="en-CA" dirty="0"/>
              <a:t>[data type] name, [data type] name2, …</a:t>
            </a:r>
          </a:p>
        </p:txBody>
      </p:sp>
    </p:spTree>
    <p:extLst>
      <p:ext uri="{BB962C8B-B14F-4D97-AF65-F5344CB8AC3E}">
        <p14:creationId xmlns:p14="http://schemas.microsoft.com/office/powerpoint/2010/main" val="81945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296C-E9CB-433A-877C-C162F24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r>
              <a:rPr lang="en-CA" u="sng" dirty="0"/>
              <a:t>Examples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76AE-4243-46CF-84AA-434AEC260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8634"/>
            <a:ext cx="5181600" cy="5114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int main(void)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return 0;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no parameters (void = no parameters)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getSquare</a:t>
            </a:r>
            <a:r>
              <a:rPr lang="en-CA" dirty="0"/>
              <a:t>(int x)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return x * x;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a parameter x of type int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85866-C8A3-4616-8F8E-BF3C484E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8634"/>
            <a:ext cx="5181600" cy="5114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getSum</a:t>
            </a:r>
            <a:r>
              <a:rPr lang="en-CA" dirty="0"/>
              <a:t>(int x, int y)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int sum = x + y;</a:t>
            </a:r>
          </a:p>
          <a:p>
            <a:pPr marL="0" indent="0">
              <a:buNone/>
            </a:pPr>
            <a:r>
              <a:rPr lang="en-CA" dirty="0"/>
              <a:t>	return sum;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two integers as parameters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sayHi</a:t>
            </a:r>
            <a:r>
              <a:rPr lang="en-CA" dirty="0"/>
              <a:t>(void)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printf</a:t>
            </a:r>
            <a:r>
              <a:rPr lang="en-CA" dirty="0"/>
              <a:t>(“hi”);</a:t>
            </a:r>
          </a:p>
          <a:p>
            <a:pPr marL="0" indent="0">
              <a:buNone/>
            </a:pPr>
            <a:r>
              <a:rPr lang="en-CA" dirty="0"/>
              <a:t>	return;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nothing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no parameters</a:t>
            </a:r>
          </a:p>
        </p:txBody>
      </p:sp>
    </p:spTree>
    <p:extLst>
      <p:ext uri="{BB962C8B-B14F-4D97-AF65-F5344CB8AC3E}">
        <p14:creationId xmlns:p14="http://schemas.microsoft.com/office/powerpoint/2010/main" val="364282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F9DE-328D-4E61-803C-1C4DA2DB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70A6-11F7-4255-85F8-5B4D9B65D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817012" cy="41812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#include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includes a header file in your code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Header files have function definitions and constants that you will be using in your code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ex: </a:t>
            </a:r>
            <a:r>
              <a:rPr lang="en-CA" b="1" dirty="0"/>
              <a:t>#include &lt;</a:t>
            </a:r>
            <a:r>
              <a:rPr lang="en-CA" b="1" dirty="0" err="1"/>
              <a:t>stdio.h</a:t>
            </a:r>
            <a:r>
              <a:rPr lang="en-CA" b="1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6116-5AC5-4566-9612-3402AC1CF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#define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defines a constant that will be replaced in your code with its assigned value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ex: </a:t>
            </a:r>
            <a:r>
              <a:rPr lang="en-CA" b="1" dirty="0"/>
              <a:t>#define CONSTANT 10</a:t>
            </a:r>
          </a:p>
        </p:txBody>
      </p:sp>
    </p:spTree>
    <p:extLst>
      <p:ext uri="{BB962C8B-B14F-4D97-AF65-F5344CB8AC3E}">
        <p14:creationId xmlns:p14="http://schemas.microsoft.com/office/powerpoint/2010/main" val="267454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49E-3B28-4908-AEF2-BAE2C63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8780-3319-4CC3-8CFC-BEB52CFE1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In order to print out variable values, you must tell your program what data type you want to print out.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*string is not a data type. it is an array of characters.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89D8B3-387C-4DEA-9B97-0B463D5AB2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6119931"/>
              </p:ext>
            </p:extLst>
          </p:nvPr>
        </p:nvGraphicFramePr>
        <p:xfrm>
          <a:off x="6172200" y="2191384"/>
          <a:ext cx="5181600" cy="322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68">
                  <a:extLst>
                    <a:ext uri="{9D8B030D-6E8A-4147-A177-3AD203B41FA5}">
                      <a16:colId xmlns:a16="http://schemas.microsoft.com/office/drawing/2014/main" val="1452026130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634908735"/>
                    </a:ext>
                  </a:extLst>
                </a:gridCol>
                <a:gridCol w="2434883">
                  <a:extLst>
                    <a:ext uri="{9D8B030D-6E8A-4147-A177-3AD203B41FA5}">
                      <a16:colId xmlns:a16="http://schemas.microsoft.com/office/drawing/2014/main" val="3429966457"/>
                    </a:ext>
                  </a:extLst>
                </a:gridCol>
              </a:tblGrid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11973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(“%d”, 8);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39759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(“%f”, 17.44);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15883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(“%c”, ‘h’);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08210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 err="1"/>
                        <a:t>boolean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(“%d”, true);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50056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String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(“%s”, “hi”);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2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</a:t>
            </a:r>
            <a:r>
              <a:rPr lang="en-CA" dirty="0"/>
              <a:t>Understand how programming works</a:t>
            </a:r>
          </a:p>
          <a:p>
            <a:pPr lvl="1"/>
            <a:r>
              <a:rPr lang="en-CA" dirty="0"/>
              <a:t>variables</a:t>
            </a:r>
          </a:p>
          <a:p>
            <a:pPr lvl="1"/>
            <a:r>
              <a:rPr lang="en-CA" dirty="0"/>
              <a:t>control statements</a:t>
            </a:r>
          </a:p>
          <a:p>
            <a:pPr lvl="1"/>
            <a:r>
              <a:rPr lang="en-CA" dirty="0" err="1"/>
              <a:t>boolean</a:t>
            </a:r>
            <a:r>
              <a:rPr lang="en-CA" dirty="0"/>
              <a:t> operations</a:t>
            </a:r>
          </a:p>
          <a:p>
            <a:pPr lvl="1"/>
            <a:r>
              <a:rPr lang="en-CA" dirty="0"/>
              <a:t>functions</a:t>
            </a:r>
          </a:p>
          <a:p>
            <a:pPr lvl="1"/>
            <a:r>
              <a:rPr lang="en-CA" dirty="0"/>
              <a:t>preprocessors  (specific to 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32E8-39B3-4982-9F04-D4FC7379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repl.it starter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8BA7-330A-4DF4-921D-A9AFFB831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A9B49-5C9D-400F-AF6C-8093569A74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00D085F-9A51-421E-AEC5-8385C086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65" y="1627713"/>
            <a:ext cx="11499870" cy="52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Computers can </a:t>
            </a:r>
            <a:r>
              <a:rPr lang="en-CA" b="1" dirty="0">
                <a:highlight>
                  <a:srgbClr val="FFFF00"/>
                </a:highlight>
              </a:rPr>
              <a:t>store data in variables </a:t>
            </a:r>
            <a:r>
              <a:rPr lang="en-CA" dirty="0">
                <a:highlight>
                  <a:srgbClr val="FFFF00"/>
                </a:highlight>
              </a:rPr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820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using a variable, you must define/declare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/>
              <a:t>Syntax: A variable is declared as followed</a:t>
            </a:r>
          </a:p>
          <a:p>
            <a:pPr lvl="2"/>
            <a:r>
              <a:rPr lang="en-CA" dirty="0"/>
              <a:t>[Data Type]  name;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Ex: </a:t>
            </a:r>
            <a:r>
              <a:rPr lang="en-CA" b="1" dirty="0"/>
              <a:t>Integer </a:t>
            </a:r>
            <a:r>
              <a:rPr lang="en-CA" b="1" dirty="0" err="1"/>
              <a:t>myVariable</a:t>
            </a:r>
            <a:r>
              <a:rPr lang="en-CA" b="1" dirty="0"/>
              <a:t>  </a:t>
            </a:r>
          </a:p>
          <a:p>
            <a:pPr lvl="2"/>
            <a:r>
              <a:rPr lang="en-CA" dirty="0"/>
              <a:t>-&gt; declares a </a:t>
            </a:r>
            <a:r>
              <a:rPr lang="en-CA" u="sng" dirty="0"/>
              <a:t>variable named </a:t>
            </a:r>
            <a:r>
              <a:rPr lang="en-CA" b="1" u="sng" dirty="0" err="1"/>
              <a:t>myVariable</a:t>
            </a:r>
            <a:r>
              <a:rPr lang="en-CA" u="sng" dirty="0"/>
              <a:t> </a:t>
            </a:r>
            <a:r>
              <a:rPr lang="en-CA" dirty="0"/>
              <a:t>that </a:t>
            </a:r>
            <a:r>
              <a:rPr lang="en-CA" u="sng" dirty="0"/>
              <a:t>stores an </a:t>
            </a:r>
            <a:r>
              <a:rPr lang="en-CA" b="1" u="sng" dirty="0"/>
              <a:t>integer</a:t>
            </a:r>
          </a:p>
          <a:p>
            <a:pPr lvl="2"/>
            <a:endParaRPr lang="en-CA" b="1" u="sng" dirty="0"/>
          </a:p>
          <a:p>
            <a:pPr lvl="1"/>
            <a:r>
              <a:rPr lang="en-CA" dirty="0"/>
              <a:t>Ex2: </a:t>
            </a:r>
            <a:r>
              <a:rPr lang="en-CA" b="1" dirty="0"/>
              <a:t>Document </a:t>
            </a:r>
            <a:r>
              <a:rPr lang="en-CA" b="1" dirty="0" err="1"/>
              <a:t>myEssay</a:t>
            </a:r>
            <a:endParaRPr lang="en-CA" b="1" dirty="0"/>
          </a:p>
          <a:p>
            <a:pPr lvl="2"/>
            <a:r>
              <a:rPr lang="en-CA" dirty="0"/>
              <a:t>-&gt; declares a variable named  _________ that stores __________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Ex3: </a:t>
            </a:r>
            <a:r>
              <a:rPr lang="en-CA" b="1" dirty="0"/>
              <a:t>Shape </a:t>
            </a:r>
            <a:r>
              <a:rPr lang="en-CA" b="1" dirty="0" err="1"/>
              <a:t>aShape</a:t>
            </a:r>
            <a:endParaRPr lang="en-CA" dirty="0"/>
          </a:p>
          <a:p>
            <a:pPr lvl="2"/>
            <a:r>
              <a:rPr lang="en-CA" dirty="0"/>
              <a:t>-&gt; declares a variable named  _________ that stores __________</a:t>
            </a:r>
            <a:endParaRPr lang="en-CA" b="1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054A-D949-4D8A-A906-E6DEA18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Actual datatypes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4984-EC90-4F5C-BFD9-B6E535DC57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b="1" dirty="0"/>
              <a:t>int </a:t>
            </a:r>
            <a:r>
              <a:rPr lang="en-CA" dirty="0"/>
              <a:t>-&gt; stores integer values (whole numbers)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1, 7, -2434</a:t>
            </a:r>
          </a:p>
          <a:p>
            <a:pPr lvl="1"/>
            <a:endParaRPr lang="en-CA" dirty="0"/>
          </a:p>
          <a:p>
            <a:r>
              <a:rPr lang="en-CA" b="1" dirty="0"/>
              <a:t>float </a:t>
            </a:r>
            <a:r>
              <a:rPr lang="en-CA" dirty="0"/>
              <a:t>-&gt; stores decimal numbers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10.5, -99.7, 100.00001, 8.0</a:t>
            </a:r>
          </a:p>
          <a:p>
            <a:pPr lvl="1"/>
            <a:endParaRPr lang="en-CA" dirty="0"/>
          </a:p>
          <a:p>
            <a:r>
              <a:rPr lang="en-CA" b="1" dirty="0"/>
              <a:t>char </a:t>
            </a:r>
            <a:r>
              <a:rPr lang="en-CA" dirty="0"/>
              <a:t>-&gt; stores a single character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‘e’, ‘t’, ‘1’, ‘B’</a:t>
            </a:r>
          </a:p>
          <a:p>
            <a:pPr lvl="1"/>
            <a:endParaRPr lang="en-CA" dirty="0"/>
          </a:p>
          <a:p>
            <a:r>
              <a:rPr lang="en-CA" b="1" dirty="0" err="1"/>
              <a:t>boolean</a:t>
            </a:r>
            <a:r>
              <a:rPr lang="en-CA" b="1" dirty="0"/>
              <a:t> </a:t>
            </a:r>
            <a:r>
              <a:rPr lang="en-CA" dirty="0"/>
              <a:t>-&gt; stores a </a:t>
            </a:r>
            <a:r>
              <a:rPr lang="en-CA" dirty="0" err="1"/>
              <a:t>boolean</a:t>
            </a:r>
            <a:r>
              <a:rPr lang="en-CA" dirty="0"/>
              <a:t> value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{true, false}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{1, 0}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5AC75-831E-4F64-A60F-719B01388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Declaring variables: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y;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c;</a:t>
            </a:r>
          </a:p>
          <a:p>
            <a:pPr lvl="1"/>
            <a:r>
              <a:rPr lang="en-CA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b;</a:t>
            </a: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Assigning values to variables: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variable = new value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 = 10;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y = 17.4;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c = ‘r’;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b = false;</a:t>
            </a: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Declaring + assigning at the same time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int var = 19;</a:t>
            </a:r>
          </a:p>
          <a:p>
            <a:pPr lvl="1"/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b2 = true;</a:t>
            </a:r>
          </a:p>
        </p:txBody>
      </p:sp>
    </p:spTree>
    <p:extLst>
      <p:ext uri="{BB962C8B-B14F-4D97-AF65-F5344CB8AC3E}">
        <p14:creationId xmlns:p14="http://schemas.microsoft.com/office/powerpoint/2010/main" val="149131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64FB-44C7-4AA3-8034-7858AC94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Exercise: what are the final values of x and 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C9A9-FA66-4EED-B7B7-CA1375E34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Ex1: 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x = 10;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y = 14;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x = y;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y = x;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53A5-E8AB-4ED2-AE41-AD94DED85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Ex2: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x = 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y = 15;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x = y + 4;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y = y – 4;</a:t>
            </a:r>
          </a:p>
        </p:txBody>
      </p:sp>
    </p:spTree>
    <p:extLst>
      <p:ext uri="{BB962C8B-B14F-4D97-AF65-F5344CB8AC3E}">
        <p14:creationId xmlns:p14="http://schemas.microsoft.com/office/powerpoint/2010/main" val="394756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Computers can </a:t>
            </a:r>
            <a:r>
              <a:rPr lang="en-CA" b="1" dirty="0">
                <a:highlight>
                  <a:srgbClr val="FFFF00"/>
                </a:highlight>
              </a:rPr>
              <a:t>operate on data </a:t>
            </a:r>
            <a:r>
              <a:rPr lang="en-CA" dirty="0">
                <a:highlight>
                  <a:srgbClr val="FFFF00"/>
                </a:highlight>
              </a:rPr>
              <a:t>(addition, subtraction, comparison, </a:t>
            </a:r>
            <a:r>
              <a:rPr lang="en-CA" dirty="0" err="1">
                <a:highlight>
                  <a:srgbClr val="FFFF00"/>
                </a:highlight>
              </a:rPr>
              <a:t>etc</a:t>
            </a:r>
            <a:r>
              <a:rPr lang="en-CA" dirty="0">
                <a:highlight>
                  <a:srgbClr val="FFFF00"/>
                </a:highlight>
              </a:rPr>
              <a:t>…)</a:t>
            </a:r>
            <a:endParaRPr lang="en-CA" b="1" dirty="0">
              <a:highlight>
                <a:srgbClr val="FFFF00"/>
              </a:highlight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28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C59E-530A-476E-8B9A-C3C7662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3EEC52E-806B-43F9-AC65-81DF8F75A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10089"/>
              </p:ext>
            </p:extLst>
          </p:nvPr>
        </p:nvGraphicFramePr>
        <p:xfrm>
          <a:off x="838200" y="1825625"/>
          <a:ext cx="1051559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92">
                  <a:extLst>
                    <a:ext uri="{9D8B030D-6E8A-4147-A177-3AD203B41FA5}">
                      <a16:colId xmlns:a16="http://schemas.microsoft.com/office/drawing/2014/main" val="2861231953"/>
                    </a:ext>
                  </a:extLst>
                </a:gridCol>
                <a:gridCol w="4698610">
                  <a:extLst>
                    <a:ext uri="{9D8B030D-6E8A-4147-A177-3AD203B41FA5}">
                      <a16:colId xmlns:a16="http://schemas.microsoft.com/office/drawing/2014/main" val="3580025465"/>
                    </a:ext>
                  </a:extLst>
                </a:gridCol>
                <a:gridCol w="3560295">
                  <a:extLst>
                    <a:ext uri="{9D8B030D-6E8A-4147-A177-3AD203B41FA5}">
                      <a16:colId xmlns:a16="http://schemas.microsoft.com/office/drawing/2014/main" val="2318507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Arithmetic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+ 5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7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– 5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4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* 5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2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/ 5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Modulo (gives you the remainder of the division)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10 % 5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3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1298</Words>
  <Application>Microsoft Office PowerPoint</Application>
  <PresentationFormat>Widescreen</PresentationFormat>
  <Paragraphs>296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Workshop 2: Programming intuition</vt:lpstr>
      <vt:lpstr>Overview:</vt:lpstr>
      <vt:lpstr>Programming in a nutshell…</vt:lpstr>
      <vt:lpstr>Programming in a nutshell…</vt:lpstr>
      <vt:lpstr>Before using a variable, you must define/declare it</vt:lpstr>
      <vt:lpstr>Actual datatypes in C</vt:lpstr>
      <vt:lpstr>Exercise: what are the final values of x and y? </vt:lpstr>
      <vt:lpstr>Programming in a nutshell…</vt:lpstr>
      <vt:lpstr>Arithmetic operators</vt:lpstr>
      <vt:lpstr>Boolean operators (logical/relational)</vt:lpstr>
      <vt:lpstr>Programming in a nutshell…</vt:lpstr>
      <vt:lpstr>Functions, libraries, and control statements</vt:lpstr>
      <vt:lpstr>Control statements: if else</vt:lpstr>
      <vt:lpstr>Control statements: while loop</vt:lpstr>
      <vt:lpstr>Control statements: for loop</vt:lpstr>
      <vt:lpstr>Functions</vt:lpstr>
      <vt:lpstr>Examples of functions</vt:lpstr>
      <vt:lpstr>Preprocessors</vt:lpstr>
      <vt:lpstr>Format specifiers</vt:lpstr>
      <vt:lpstr>repl.it starter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52</cp:revision>
  <dcterms:created xsi:type="dcterms:W3CDTF">2019-12-28T18:22:17Z</dcterms:created>
  <dcterms:modified xsi:type="dcterms:W3CDTF">2020-01-22T22:39:49Z</dcterms:modified>
</cp:coreProperties>
</file>