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Average"/>
      <p:regular r:id="rId29"/>
    </p:embeddedFont>
    <p:embeddedFont>
      <p:font typeface="Oswald"/>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verage-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swald-bold.fntdata"/><Relationship Id="rId30" Type="http://schemas.openxmlformats.org/officeDocument/2006/relationships/font" Target="fonts/Oswald-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bb7a2d1f0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bb7a2d1f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cbb7a2d1f0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cbb7a2d1f0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cbb7a2d1f0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cbb7a2d1f0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cbb7a2d1f0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cbb7a2d1f0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ccec8f0ac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ccec8f0ac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ccec8f0ac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ccec8f0ac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ccec8f0ac3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ccec8f0ac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ccec8f0ac3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ccec8f0ac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ccec8f0ac3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ccec8f0ac3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ccec8f0ac3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ccec8f0ac3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cbb7a2d1f0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cbb7a2d1f0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cec8f0ac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cec8f0ac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cbff139378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cbff139378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cbff13937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cbff13937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cbb7a2d1f0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cbb7a2d1f0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cbb7a2d1f0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cbb7a2d1f0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cbb7a2d1f0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cbb7a2d1f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bb7a2d1f0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bb7a2d1f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cbb7a2d1f0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bb7a2d1f0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bff139378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bff13937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bff13937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bff13937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cbff139378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cbff139378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cbb7a2d1f0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cbb7a2d1f0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9.pn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jpg"/><Relationship Id="rId4" Type="http://schemas.openxmlformats.org/officeDocument/2006/relationships/image" Target="../media/image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2.png"/><Relationship Id="rId4"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7.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7.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1.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runtimeterrorbu.github.io/InventoryManagement/" TargetMode="External"/><Relationship Id="rId4" Type="http://schemas.openxmlformats.org/officeDocument/2006/relationships/hyperlink" Target="https://runtimeterrorbu.github.io/Nozama/" TargetMode="External"/><Relationship Id="rId5" Type="http://schemas.openxmlformats.org/officeDocument/2006/relationships/hyperlink" Target="https://github.com/RuntimeTerrorBU/Nozama"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9.png"/><Relationship Id="rId5"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1.png"/><Relationship Id="rId4" Type="http://schemas.openxmlformats.org/officeDocument/2006/relationships/image" Target="../media/image3.png"/><Relationship Id="rId5"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3471 Project - Iteration 2</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t>Runtime Terror: </a:t>
            </a:r>
            <a:endParaRPr/>
          </a:p>
          <a:p>
            <a:pPr indent="0" lvl="0" marL="0" rtl="0" algn="ctr">
              <a:spcBef>
                <a:spcPts val="0"/>
              </a:spcBef>
              <a:spcAft>
                <a:spcPts val="0"/>
              </a:spcAft>
              <a:buNone/>
            </a:pPr>
            <a:r>
              <a:rPr lang="en"/>
              <a:t>Ashley Bickham, Joshua Hunter, Austin Lehman, Tyler Ross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Maven</a:t>
            </a:r>
            <a:endParaRPr/>
          </a:p>
        </p:txBody>
      </p:sp>
      <p:pic>
        <p:nvPicPr>
          <p:cNvPr id="119" name="Google Shape;119;p22"/>
          <p:cNvPicPr preferRelativeResize="0"/>
          <p:nvPr/>
        </p:nvPicPr>
        <p:blipFill>
          <a:blip r:embed="rId3">
            <a:alphaModFix/>
          </a:blip>
          <a:stretch>
            <a:fillRect/>
          </a:stretch>
        </p:blipFill>
        <p:spPr>
          <a:xfrm>
            <a:off x="311700" y="1102375"/>
            <a:ext cx="3917751" cy="2997676"/>
          </a:xfrm>
          <a:prstGeom prst="rect">
            <a:avLst/>
          </a:prstGeom>
          <a:noFill/>
          <a:ln>
            <a:noFill/>
          </a:ln>
        </p:spPr>
      </p:pic>
      <p:pic>
        <p:nvPicPr>
          <p:cNvPr id="120" name="Google Shape;120;p22"/>
          <p:cNvPicPr preferRelativeResize="0"/>
          <p:nvPr/>
        </p:nvPicPr>
        <p:blipFill>
          <a:blip r:embed="rId4">
            <a:alphaModFix/>
          </a:blip>
          <a:stretch>
            <a:fillRect/>
          </a:stretch>
        </p:blipFill>
        <p:spPr>
          <a:xfrm>
            <a:off x="4764142" y="1065488"/>
            <a:ext cx="4068160" cy="30714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GitHub</a:t>
            </a:r>
            <a:endParaRPr/>
          </a:p>
        </p:txBody>
      </p:sp>
      <p:pic>
        <p:nvPicPr>
          <p:cNvPr id="126" name="Google Shape;126;p23"/>
          <p:cNvPicPr preferRelativeResize="0"/>
          <p:nvPr/>
        </p:nvPicPr>
        <p:blipFill>
          <a:blip r:embed="rId3">
            <a:alphaModFix/>
          </a:blip>
          <a:stretch>
            <a:fillRect/>
          </a:stretch>
        </p:blipFill>
        <p:spPr>
          <a:xfrm>
            <a:off x="1423774" y="444700"/>
            <a:ext cx="7408527" cy="42541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Diagrams</a:t>
            </a:r>
            <a:endParaRPr/>
          </a:p>
        </p:txBody>
      </p:sp>
      <p:sp>
        <p:nvSpPr>
          <p:cNvPr id="132" name="Google Shape;132;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Times New Roman"/>
                <a:ea typeface="Times New Roman"/>
                <a:cs typeface="Times New Roman"/>
                <a:sym typeface="Times New Roman"/>
              </a:rPr>
              <a:t>Package:							Design Class Diagram:</a:t>
            </a:r>
            <a:endParaRPr>
              <a:latin typeface="Times New Roman"/>
              <a:ea typeface="Times New Roman"/>
              <a:cs typeface="Times New Roman"/>
              <a:sym typeface="Times New Roman"/>
            </a:endParaRPr>
          </a:p>
        </p:txBody>
      </p:sp>
      <p:pic>
        <p:nvPicPr>
          <p:cNvPr id="133" name="Google Shape;133;p24"/>
          <p:cNvPicPr preferRelativeResize="0"/>
          <p:nvPr/>
        </p:nvPicPr>
        <p:blipFill>
          <a:blip r:embed="rId3">
            <a:alphaModFix/>
          </a:blip>
          <a:stretch>
            <a:fillRect/>
          </a:stretch>
        </p:blipFill>
        <p:spPr>
          <a:xfrm>
            <a:off x="3996025" y="1707475"/>
            <a:ext cx="4899699" cy="2261400"/>
          </a:xfrm>
          <a:prstGeom prst="rect">
            <a:avLst/>
          </a:prstGeom>
          <a:noFill/>
          <a:ln>
            <a:noFill/>
          </a:ln>
        </p:spPr>
      </p:pic>
      <p:pic>
        <p:nvPicPr>
          <p:cNvPr id="134" name="Google Shape;134;p24"/>
          <p:cNvPicPr preferRelativeResize="0"/>
          <p:nvPr/>
        </p:nvPicPr>
        <p:blipFill>
          <a:blip r:embed="rId4">
            <a:alphaModFix/>
          </a:blip>
          <a:stretch>
            <a:fillRect/>
          </a:stretch>
        </p:blipFill>
        <p:spPr>
          <a:xfrm>
            <a:off x="483150" y="1707475"/>
            <a:ext cx="3241126" cy="32777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9275175" y="52700"/>
            <a:ext cx="21000" cy="369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0" name="Google Shape;140;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Add Item from Cart                                        </a:t>
            </a:r>
            <a:r>
              <a:rPr lang="en"/>
              <a:t>Remove Item from Cart</a:t>
            </a:r>
            <a:endParaRPr/>
          </a:p>
        </p:txBody>
      </p:sp>
      <p:pic>
        <p:nvPicPr>
          <p:cNvPr id="141" name="Google Shape;141;p25"/>
          <p:cNvPicPr preferRelativeResize="0"/>
          <p:nvPr/>
        </p:nvPicPr>
        <p:blipFill rotWithShape="1">
          <a:blip r:embed="rId3">
            <a:alphaModFix/>
          </a:blip>
          <a:srcRect b="2513" l="1926" r="1277" t="6078"/>
          <a:stretch/>
        </p:blipFill>
        <p:spPr>
          <a:xfrm>
            <a:off x="4572000" y="1981500"/>
            <a:ext cx="4320201" cy="2281700"/>
          </a:xfrm>
          <a:prstGeom prst="rect">
            <a:avLst/>
          </a:prstGeom>
          <a:noFill/>
          <a:ln>
            <a:noFill/>
          </a:ln>
        </p:spPr>
      </p:pic>
      <p:pic>
        <p:nvPicPr>
          <p:cNvPr id="142" name="Google Shape;142;p25"/>
          <p:cNvPicPr preferRelativeResize="0"/>
          <p:nvPr/>
        </p:nvPicPr>
        <p:blipFill rotWithShape="1">
          <a:blip r:embed="rId4">
            <a:alphaModFix/>
          </a:blip>
          <a:srcRect b="3790" l="2080" r="1608" t="5965"/>
          <a:stretch/>
        </p:blipFill>
        <p:spPr>
          <a:xfrm>
            <a:off x="230750" y="2029825"/>
            <a:ext cx="3943589" cy="2185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idx="1" type="body"/>
          </p:nvPr>
        </p:nvSpPr>
        <p:spPr>
          <a:xfrm>
            <a:off x="311700" y="509850"/>
            <a:ext cx="8520600" cy="412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View Availability</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Make New Account</a:t>
            </a:r>
            <a:endParaRPr/>
          </a:p>
        </p:txBody>
      </p:sp>
      <p:pic>
        <p:nvPicPr>
          <p:cNvPr id="148" name="Google Shape;148;p26"/>
          <p:cNvPicPr preferRelativeResize="0"/>
          <p:nvPr/>
        </p:nvPicPr>
        <p:blipFill>
          <a:blip r:embed="rId3">
            <a:alphaModFix/>
          </a:blip>
          <a:stretch>
            <a:fillRect/>
          </a:stretch>
        </p:blipFill>
        <p:spPr>
          <a:xfrm>
            <a:off x="4572000" y="215713"/>
            <a:ext cx="4097952" cy="2791075"/>
          </a:xfrm>
          <a:prstGeom prst="rect">
            <a:avLst/>
          </a:prstGeom>
          <a:noFill/>
          <a:ln>
            <a:noFill/>
          </a:ln>
        </p:spPr>
      </p:pic>
      <p:pic>
        <p:nvPicPr>
          <p:cNvPr id="149" name="Google Shape;149;p26"/>
          <p:cNvPicPr preferRelativeResize="0"/>
          <p:nvPr/>
        </p:nvPicPr>
        <p:blipFill rotWithShape="1">
          <a:blip r:embed="rId4">
            <a:alphaModFix/>
          </a:blip>
          <a:srcRect b="14125" l="1277" r="1926" t="11646"/>
          <a:stretch/>
        </p:blipFill>
        <p:spPr>
          <a:xfrm>
            <a:off x="3152900" y="3106200"/>
            <a:ext cx="5753100" cy="1866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idx="1" type="body"/>
          </p:nvPr>
        </p:nvSpPr>
        <p:spPr>
          <a:xfrm>
            <a:off x="311700" y="8635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Delete Product                                                 Stock Item</a:t>
            </a:r>
            <a:endParaRPr/>
          </a:p>
        </p:txBody>
      </p:sp>
      <p:pic>
        <p:nvPicPr>
          <p:cNvPr id="155" name="Google Shape;155;p27"/>
          <p:cNvPicPr preferRelativeResize="0"/>
          <p:nvPr/>
        </p:nvPicPr>
        <p:blipFill>
          <a:blip r:embed="rId3">
            <a:alphaModFix/>
          </a:blip>
          <a:stretch>
            <a:fillRect/>
          </a:stretch>
        </p:blipFill>
        <p:spPr>
          <a:xfrm>
            <a:off x="180975" y="1564675"/>
            <a:ext cx="4133850" cy="2464400"/>
          </a:xfrm>
          <a:prstGeom prst="rect">
            <a:avLst/>
          </a:prstGeom>
          <a:noFill/>
          <a:ln>
            <a:noFill/>
          </a:ln>
        </p:spPr>
      </p:pic>
      <p:pic>
        <p:nvPicPr>
          <p:cNvPr id="156" name="Google Shape;156;p27"/>
          <p:cNvPicPr preferRelativeResize="0"/>
          <p:nvPr/>
        </p:nvPicPr>
        <p:blipFill>
          <a:blip r:embed="rId4">
            <a:alphaModFix/>
          </a:blip>
          <a:stretch>
            <a:fillRect/>
          </a:stretch>
        </p:blipFill>
        <p:spPr>
          <a:xfrm>
            <a:off x="4371975" y="1564675"/>
            <a:ext cx="4623525" cy="2497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ph idx="1" type="body"/>
          </p:nvPr>
        </p:nvSpPr>
        <p:spPr>
          <a:xfrm>
            <a:off x="311700" y="5714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Add Item to Wishlist                                             Ship/Send Item</a:t>
            </a:r>
            <a:endParaRPr/>
          </a:p>
        </p:txBody>
      </p:sp>
      <p:pic>
        <p:nvPicPr>
          <p:cNvPr id="162" name="Google Shape;162;p28"/>
          <p:cNvPicPr preferRelativeResize="0"/>
          <p:nvPr/>
        </p:nvPicPr>
        <p:blipFill>
          <a:blip r:embed="rId3">
            <a:alphaModFix/>
          </a:blip>
          <a:stretch>
            <a:fillRect/>
          </a:stretch>
        </p:blipFill>
        <p:spPr>
          <a:xfrm>
            <a:off x="311700" y="1129075"/>
            <a:ext cx="4057626" cy="3416400"/>
          </a:xfrm>
          <a:prstGeom prst="rect">
            <a:avLst/>
          </a:prstGeom>
          <a:noFill/>
          <a:ln>
            <a:noFill/>
          </a:ln>
        </p:spPr>
      </p:pic>
      <p:pic>
        <p:nvPicPr>
          <p:cNvPr id="163" name="Google Shape;163;p28"/>
          <p:cNvPicPr preferRelativeResize="0"/>
          <p:nvPr/>
        </p:nvPicPr>
        <p:blipFill>
          <a:blip r:embed="rId4">
            <a:alphaModFix/>
          </a:blip>
          <a:stretch>
            <a:fillRect/>
          </a:stretch>
        </p:blipFill>
        <p:spPr>
          <a:xfrm>
            <a:off x="4689650" y="1129074"/>
            <a:ext cx="4057626" cy="35204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9"/>
          <p:cNvSpPr txBox="1"/>
          <p:nvPr>
            <p:ph idx="1" type="body"/>
          </p:nvPr>
        </p:nvSpPr>
        <p:spPr>
          <a:xfrm>
            <a:off x="311700" y="5714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Add New Product                                             Return Item</a:t>
            </a:r>
            <a:endParaRPr/>
          </a:p>
        </p:txBody>
      </p:sp>
      <p:pic>
        <p:nvPicPr>
          <p:cNvPr id="169" name="Google Shape;169;p29"/>
          <p:cNvPicPr preferRelativeResize="0"/>
          <p:nvPr/>
        </p:nvPicPr>
        <p:blipFill>
          <a:blip r:embed="rId3">
            <a:alphaModFix/>
          </a:blip>
          <a:stretch>
            <a:fillRect/>
          </a:stretch>
        </p:blipFill>
        <p:spPr>
          <a:xfrm>
            <a:off x="230175" y="1139225"/>
            <a:ext cx="4059881" cy="3194550"/>
          </a:xfrm>
          <a:prstGeom prst="rect">
            <a:avLst/>
          </a:prstGeom>
          <a:noFill/>
          <a:ln>
            <a:noFill/>
          </a:ln>
        </p:spPr>
      </p:pic>
      <p:pic>
        <p:nvPicPr>
          <p:cNvPr id="170" name="Google Shape;170;p29"/>
          <p:cNvPicPr preferRelativeResize="0"/>
          <p:nvPr/>
        </p:nvPicPr>
        <p:blipFill>
          <a:blip r:embed="rId4">
            <a:alphaModFix/>
          </a:blip>
          <a:stretch>
            <a:fillRect/>
          </a:stretch>
        </p:blipFill>
        <p:spPr>
          <a:xfrm>
            <a:off x="4572000" y="1158663"/>
            <a:ext cx="4453299" cy="31556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0"/>
          <p:cNvSpPr txBox="1"/>
          <p:nvPr>
            <p:ph idx="1" type="body"/>
          </p:nvPr>
        </p:nvSpPr>
        <p:spPr>
          <a:xfrm>
            <a:off x="311700" y="6381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Make New Purchase                                       Generate Report</a:t>
            </a:r>
            <a:endParaRPr/>
          </a:p>
        </p:txBody>
      </p:sp>
      <p:pic>
        <p:nvPicPr>
          <p:cNvPr id="176" name="Google Shape;176;p30"/>
          <p:cNvPicPr preferRelativeResize="0"/>
          <p:nvPr/>
        </p:nvPicPr>
        <p:blipFill>
          <a:blip r:embed="rId3">
            <a:alphaModFix/>
          </a:blip>
          <a:stretch>
            <a:fillRect/>
          </a:stretch>
        </p:blipFill>
        <p:spPr>
          <a:xfrm>
            <a:off x="311700" y="1194450"/>
            <a:ext cx="4167776" cy="3226000"/>
          </a:xfrm>
          <a:prstGeom prst="rect">
            <a:avLst/>
          </a:prstGeom>
          <a:noFill/>
          <a:ln>
            <a:noFill/>
          </a:ln>
        </p:spPr>
      </p:pic>
      <p:pic>
        <p:nvPicPr>
          <p:cNvPr id="177" name="Google Shape;177;p30"/>
          <p:cNvPicPr preferRelativeResize="0"/>
          <p:nvPr/>
        </p:nvPicPr>
        <p:blipFill>
          <a:blip r:embed="rId4">
            <a:alphaModFix/>
          </a:blip>
          <a:stretch>
            <a:fillRect/>
          </a:stretch>
        </p:blipFill>
        <p:spPr>
          <a:xfrm>
            <a:off x="4572000" y="1600075"/>
            <a:ext cx="4260950" cy="25060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Ticketing Issues (Open)</a:t>
            </a:r>
            <a:endParaRPr/>
          </a:p>
        </p:txBody>
      </p:sp>
      <p:pic>
        <p:nvPicPr>
          <p:cNvPr id="183" name="Google Shape;183;p31"/>
          <p:cNvPicPr preferRelativeResize="0"/>
          <p:nvPr/>
        </p:nvPicPr>
        <p:blipFill>
          <a:blip r:embed="rId3">
            <a:alphaModFix/>
          </a:blip>
          <a:stretch>
            <a:fillRect/>
          </a:stretch>
        </p:blipFill>
        <p:spPr>
          <a:xfrm>
            <a:off x="311700" y="1152475"/>
            <a:ext cx="7236422" cy="37253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Revised Analysis</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lgn="l">
              <a:lnSpc>
                <a:spcPct val="200000"/>
              </a:lnSpc>
              <a:spcBef>
                <a:spcPts val="0"/>
              </a:spcBef>
              <a:spcAft>
                <a:spcPts val="0"/>
              </a:spcAft>
              <a:buClr>
                <a:srgbClr val="FFFFFF"/>
              </a:buClr>
              <a:buSzPts val="1200"/>
              <a:buFont typeface="Times New Roman"/>
              <a:buChar char="●"/>
            </a:pPr>
            <a:r>
              <a:rPr lang="en" sz="1200">
                <a:solidFill>
                  <a:srgbClr val="FFFFFF"/>
                </a:solidFill>
                <a:latin typeface="Times New Roman"/>
                <a:ea typeface="Times New Roman"/>
                <a:cs typeface="Times New Roman"/>
                <a:sym typeface="Times New Roman"/>
              </a:rPr>
              <a:t>This software that we are creating will be beneficial to those who use it because it allows for easy management of an online store’s inventory, permits the store to add or remove items, keep track of the total inventory that the store has, as well as monitor orders placed through the store. The system we create will supervise the store’s inventory, which will make it easier for employees to focus on other tasks in order to make the company as efficient as possible, since one of the main stakeholders of this project is the company, as well as its customers. The software should permit the customers to purchase items that are in stock, keep track of these items, and for the employees to restock items. The GUI included in the system lets a customer look up an item on the store by its ID number and will provide in return the stock of the item, a general description of the item, and the option for the user to purchase the item. This iteration of the project, we focused more on code and program development, as well as monitoring these changes through GitHub and documentation of our work. Through GitHub, we have all been able to work on similar files that are able to be changed collectively each time someone pushes a change to the website. </a:t>
            </a:r>
            <a:endParaRPr sz="120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Ticketing Issues (Closed)</a:t>
            </a:r>
            <a:endParaRPr/>
          </a:p>
        </p:txBody>
      </p:sp>
      <p:pic>
        <p:nvPicPr>
          <p:cNvPr id="189" name="Google Shape;189;p32"/>
          <p:cNvPicPr preferRelativeResize="0"/>
          <p:nvPr/>
        </p:nvPicPr>
        <p:blipFill>
          <a:blip r:embed="rId3">
            <a:alphaModFix/>
          </a:blip>
          <a:stretch>
            <a:fillRect/>
          </a:stretch>
        </p:blipFill>
        <p:spPr>
          <a:xfrm>
            <a:off x="311700" y="961975"/>
            <a:ext cx="4679398" cy="2385651"/>
          </a:xfrm>
          <a:prstGeom prst="rect">
            <a:avLst/>
          </a:prstGeom>
          <a:noFill/>
          <a:ln>
            <a:noFill/>
          </a:ln>
        </p:spPr>
      </p:pic>
      <p:pic>
        <p:nvPicPr>
          <p:cNvPr id="190" name="Google Shape;190;p32"/>
          <p:cNvPicPr preferRelativeResize="0"/>
          <p:nvPr/>
        </p:nvPicPr>
        <p:blipFill>
          <a:blip r:embed="rId4">
            <a:alphaModFix/>
          </a:blip>
          <a:stretch>
            <a:fillRect/>
          </a:stretch>
        </p:blipFill>
        <p:spPr>
          <a:xfrm>
            <a:off x="311700" y="3347625"/>
            <a:ext cx="4679402" cy="168458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GRASP Patterns</a:t>
            </a:r>
            <a:endParaRPr/>
          </a:p>
        </p:txBody>
      </p:sp>
      <p:sp>
        <p:nvSpPr>
          <p:cNvPr id="196" name="Google Shape;196;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Creator:</a:t>
            </a:r>
            <a:endParaRPr/>
          </a:p>
          <a:p>
            <a:pPr indent="0" lvl="0" marL="0" rtl="0" algn="l">
              <a:spcBef>
                <a:spcPts val="1200"/>
              </a:spcBef>
              <a:spcAft>
                <a:spcPts val="0"/>
              </a:spcAft>
              <a:buNone/>
            </a:pPr>
            <a:r>
              <a:rPr lang="en"/>
              <a:t>	Sale is a creator for SaleLineItem objects</a:t>
            </a:r>
            <a:endParaRPr/>
          </a:p>
          <a:p>
            <a:pPr indent="0" lvl="0" marL="0" rtl="0" algn="l">
              <a:spcBef>
                <a:spcPts val="1200"/>
              </a:spcBef>
              <a:spcAft>
                <a:spcPts val="0"/>
              </a:spcAft>
              <a:buNone/>
            </a:pPr>
            <a:r>
              <a:rPr lang="en"/>
              <a:t>Controller:</a:t>
            </a:r>
            <a:endParaRPr/>
          </a:p>
          <a:p>
            <a:pPr indent="0" lvl="0" marL="0" rtl="0" algn="l">
              <a:spcBef>
                <a:spcPts val="1200"/>
              </a:spcBef>
              <a:spcAft>
                <a:spcPts val="0"/>
              </a:spcAft>
              <a:buNone/>
            </a:pPr>
            <a:r>
              <a:rPr lang="en"/>
              <a:t>	NozamaModel is a controller for NozamaView</a:t>
            </a:r>
            <a:endParaRPr/>
          </a:p>
          <a:p>
            <a:pPr indent="0" lvl="0" marL="0" rtl="0" algn="l">
              <a:spcBef>
                <a:spcPts val="1200"/>
              </a:spcBef>
              <a:spcAft>
                <a:spcPts val="0"/>
              </a:spcAft>
              <a:buNone/>
            </a:pPr>
            <a:r>
              <a:rPr lang="en"/>
              <a:t>	ShoppingCartModel is a controller for ShoppingCartView</a:t>
            </a:r>
            <a:endParaRPr/>
          </a:p>
          <a:p>
            <a:pPr indent="0" lvl="0" marL="0" rtl="0" algn="l">
              <a:spcBef>
                <a:spcPts val="1200"/>
              </a:spcBef>
              <a:spcAft>
                <a:spcPts val="0"/>
              </a:spcAft>
              <a:buNone/>
            </a:pPr>
            <a:r>
              <a:rPr lang="en"/>
              <a:t>Indirection:</a:t>
            </a:r>
            <a:endParaRPr/>
          </a:p>
          <a:p>
            <a:pPr indent="0" lvl="0" marL="0" rtl="0" algn="l">
              <a:spcBef>
                <a:spcPts val="1200"/>
              </a:spcBef>
              <a:spcAft>
                <a:spcPts val="1200"/>
              </a:spcAft>
              <a:buNone/>
            </a:pPr>
            <a:r>
              <a:rPr lang="en"/>
              <a:t>	ItemCatalog is used to </a:t>
            </a:r>
            <a:r>
              <a:rPr lang="en"/>
              <a:t>separate</a:t>
            </a:r>
            <a:r>
              <a:rPr lang="en"/>
              <a:t> Item and ItemSpecification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Website &amp; GitHub</a:t>
            </a:r>
            <a:endParaRPr/>
          </a:p>
          <a:p>
            <a:pPr indent="0" lvl="0" marL="0" rtl="0" algn="l">
              <a:spcBef>
                <a:spcPts val="0"/>
              </a:spcBef>
              <a:spcAft>
                <a:spcPts val="0"/>
              </a:spcAft>
              <a:buNone/>
            </a:pPr>
            <a:r>
              <a:t/>
            </a:r>
            <a:endParaRPr/>
          </a:p>
        </p:txBody>
      </p:sp>
      <p:sp>
        <p:nvSpPr>
          <p:cNvPr id="202" name="Google Shape;202;p34">
            <a:hlinkClick r:id="rId3"/>
          </p:cNvPr>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Website - </a:t>
            </a:r>
            <a:r>
              <a:rPr lang="en" u="sng">
                <a:solidFill>
                  <a:schemeClr val="hlink"/>
                </a:solidFill>
                <a:hlinkClick r:id="rId4"/>
              </a:rPr>
              <a:t>https://runtimeterrorbu.github.io/Nozama/</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GitHub - </a:t>
            </a:r>
            <a:r>
              <a:rPr lang="en" u="sng">
                <a:solidFill>
                  <a:schemeClr val="hlink"/>
                </a:solidFill>
                <a:hlinkClick r:id="rId5"/>
              </a:rPr>
              <a:t>https://github.com/RuntimeTerrorBU/Nozama</a:t>
            </a:r>
            <a:endParaRPr/>
          </a:p>
          <a:p>
            <a:pPr indent="0" lvl="0" marL="0" rtl="0" algn="l">
              <a:spcBef>
                <a:spcPts val="12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Hours Worked by Each Member &amp; Number of Commits</a:t>
            </a:r>
            <a:endParaRPr/>
          </a:p>
          <a:p>
            <a:pPr indent="0" lvl="0" marL="0" rtl="0" algn="l">
              <a:spcBef>
                <a:spcPts val="0"/>
              </a:spcBef>
              <a:spcAft>
                <a:spcPts val="0"/>
              </a:spcAft>
              <a:buNone/>
            </a:pPr>
            <a:r>
              <a:t/>
            </a:r>
            <a:endParaRPr/>
          </a:p>
        </p:txBody>
      </p:sp>
      <p:sp>
        <p:nvSpPr>
          <p:cNvPr id="208" name="Google Shape;208;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400"/>
              <a:t>Ashley- 23 hours, 20 commits</a:t>
            </a:r>
            <a:endParaRPr sz="1400"/>
          </a:p>
          <a:p>
            <a:pPr indent="0" lvl="0" marL="0" rtl="0" algn="l">
              <a:lnSpc>
                <a:spcPct val="100000"/>
              </a:lnSpc>
              <a:spcBef>
                <a:spcPts val="1200"/>
              </a:spcBef>
              <a:spcAft>
                <a:spcPts val="0"/>
              </a:spcAft>
              <a:buNone/>
            </a:pPr>
            <a:r>
              <a:rPr lang="en" sz="1400"/>
              <a:t>Joshua- 27 hours, 29 commits</a:t>
            </a:r>
            <a:endParaRPr sz="1400"/>
          </a:p>
          <a:p>
            <a:pPr indent="0" lvl="0" marL="0" rtl="0" algn="l">
              <a:lnSpc>
                <a:spcPct val="100000"/>
              </a:lnSpc>
              <a:spcBef>
                <a:spcPts val="1200"/>
              </a:spcBef>
              <a:spcAft>
                <a:spcPts val="0"/>
              </a:spcAft>
              <a:buNone/>
            </a:pPr>
            <a:r>
              <a:rPr lang="en" sz="1400"/>
              <a:t>Austin- 29 hours, 33 commits</a:t>
            </a:r>
            <a:endParaRPr sz="1400"/>
          </a:p>
          <a:p>
            <a:pPr indent="0" lvl="0" marL="0" rtl="0" algn="l">
              <a:lnSpc>
                <a:spcPct val="100000"/>
              </a:lnSpc>
              <a:spcBef>
                <a:spcPts val="1200"/>
              </a:spcBef>
              <a:spcAft>
                <a:spcPts val="0"/>
              </a:spcAft>
              <a:buNone/>
            </a:pPr>
            <a:r>
              <a:rPr lang="en" sz="1400"/>
              <a:t>Tyler- 21 hours, 10 commits</a:t>
            </a:r>
            <a:endParaRPr sz="1400"/>
          </a:p>
          <a:p>
            <a:pPr indent="0" lvl="0" marL="0" rtl="0" algn="l">
              <a:lnSpc>
                <a:spcPct val="100000"/>
              </a:lnSpc>
              <a:spcBef>
                <a:spcPts val="1200"/>
              </a:spcBef>
              <a:spcAft>
                <a:spcPts val="0"/>
              </a:spcAft>
              <a:buNone/>
            </a:pPr>
            <a:r>
              <a:t/>
            </a:r>
            <a:endParaRPr sz="1400"/>
          </a:p>
          <a:p>
            <a:pPr indent="0" lvl="0" marL="0" rtl="0" algn="l">
              <a:lnSpc>
                <a:spcPct val="100000"/>
              </a:lnSpc>
              <a:spcBef>
                <a:spcPts val="1200"/>
              </a:spcBef>
              <a:spcAft>
                <a:spcPts val="1200"/>
              </a:spcAft>
              <a:buNone/>
            </a:pPr>
            <a:r>
              <a:rPr lang="en" sz="1400"/>
              <a:t>119 Total Commits</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Roles</a:t>
            </a:r>
            <a:endParaRPr/>
          </a:p>
        </p:txBody>
      </p:sp>
      <p:sp>
        <p:nvSpPr>
          <p:cNvPr id="72" name="Google Shape;72;p15"/>
          <p:cNvSpPr txBox="1"/>
          <p:nvPr/>
        </p:nvSpPr>
        <p:spPr>
          <a:xfrm>
            <a:off x="549200" y="1131350"/>
            <a:ext cx="3305700" cy="18471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None/>
            </a:pPr>
            <a:r>
              <a:rPr lang="en">
                <a:solidFill>
                  <a:schemeClr val="accent3"/>
                </a:solidFill>
                <a:latin typeface="Average"/>
                <a:ea typeface="Average"/>
                <a:cs typeface="Average"/>
                <a:sym typeface="Average"/>
              </a:rPr>
              <a:t>All-</a:t>
            </a:r>
            <a:endParaRPr>
              <a:solidFill>
                <a:schemeClr val="accent3"/>
              </a:solidFill>
              <a:latin typeface="Average"/>
              <a:ea typeface="Average"/>
              <a:cs typeface="Average"/>
              <a:sym typeface="Average"/>
            </a:endParaRPr>
          </a:p>
          <a:p>
            <a:pPr indent="-317500" lvl="0" marL="457200" rtl="0" algn="l">
              <a:spcBef>
                <a:spcPts val="120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Store Class</a:t>
            </a:r>
            <a:endParaRPr>
              <a:solidFill>
                <a:schemeClr val="accent3"/>
              </a:solidFill>
              <a:latin typeface="Average"/>
              <a:ea typeface="Average"/>
              <a:cs typeface="Average"/>
              <a:sym typeface="Average"/>
            </a:endParaRPr>
          </a:p>
          <a:p>
            <a:pPr indent="-317500" lvl="0" marL="457200" rtl="0" algn="l">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Iteration 1 Revision</a:t>
            </a:r>
            <a:endParaRPr>
              <a:solidFill>
                <a:schemeClr val="accent3"/>
              </a:solidFill>
              <a:latin typeface="Average"/>
              <a:ea typeface="Average"/>
              <a:cs typeface="Average"/>
              <a:sym typeface="Average"/>
            </a:endParaRPr>
          </a:p>
          <a:p>
            <a:pPr indent="-317500" lvl="0" marL="457200" rtl="0" algn="l">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Use Issue Tracking system</a:t>
            </a:r>
            <a:endParaRPr>
              <a:solidFill>
                <a:schemeClr val="accent3"/>
              </a:solidFill>
              <a:latin typeface="Average"/>
              <a:ea typeface="Average"/>
              <a:cs typeface="Average"/>
              <a:sym typeface="Average"/>
            </a:endParaRPr>
          </a:p>
          <a:p>
            <a:pPr indent="-317500" lvl="0" marL="457200" rtl="0" algn="l">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GUI Implementation</a:t>
            </a:r>
            <a:endParaRPr>
              <a:solidFill>
                <a:schemeClr val="accent3"/>
              </a:solidFill>
              <a:latin typeface="Average"/>
              <a:ea typeface="Average"/>
              <a:cs typeface="Average"/>
              <a:sym typeface="Average"/>
            </a:endParaRPr>
          </a:p>
          <a:p>
            <a:pPr indent="-317500" lvl="0" marL="457200" rtl="0" algn="l">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Creation of Diagrams (SSD)</a:t>
            </a:r>
            <a:endParaRPr>
              <a:solidFill>
                <a:schemeClr val="accent3"/>
              </a:solidFill>
              <a:latin typeface="Average"/>
              <a:ea typeface="Average"/>
              <a:cs typeface="Average"/>
              <a:sym typeface="Average"/>
            </a:endParaRPr>
          </a:p>
          <a:p>
            <a:pPr indent="-317500" lvl="0" marL="457200" rtl="0" algn="l">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GRASP Pattern Identification</a:t>
            </a:r>
            <a:endParaRPr>
              <a:solidFill>
                <a:schemeClr val="accent3"/>
              </a:solidFill>
              <a:latin typeface="Average"/>
              <a:ea typeface="Average"/>
              <a:cs typeface="Average"/>
              <a:sym typeface="Average"/>
            </a:endParaRPr>
          </a:p>
        </p:txBody>
      </p:sp>
      <p:sp>
        <p:nvSpPr>
          <p:cNvPr id="73" name="Google Shape;73;p15"/>
          <p:cNvSpPr txBox="1"/>
          <p:nvPr>
            <p:ph idx="1" type="body"/>
          </p:nvPr>
        </p:nvSpPr>
        <p:spPr>
          <a:xfrm>
            <a:off x="3939475" y="348525"/>
            <a:ext cx="4795200" cy="43407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1018"/>
              <a:buNone/>
            </a:pPr>
            <a:r>
              <a:rPr lang="en" sz="1400"/>
              <a:t>Ashley-</a:t>
            </a:r>
            <a:endParaRPr sz="1400"/>
          </a:p>
          <a:p>
            <a:pPr indent="-317500" lvl="0" marL="457200" rtl="0" algn="l">
              <a:lnSpc>
                <a:spcPct val="80000"/>
              </a:lnSpc>
              <a:spcBef>
                <a:spcPts val="1200"/>
              </a:spcBef>
              <a:spcAft>
                <a:spcPts val="0"/>
              </a:spcAft>
              <a:buSzPts val="1400"/>
              <a:buChar char="●"/>
            </a:pPr>
            <a:r>
              <a:rPr lang="en" sz="1400"/>
              <a:t>Presentation / PDF Management</a:t>
            </a:r>
            <a:endParaRPr sz="1400"/>
          </a:p>
          <a:p>
            <a:pPr indent="-317500" lvl="0" marL="457200" rtl="0" algn="l">
              <a:lnSpc>
                <a:spcPct val="80000"/>
              </a:lnSpc>
              <a:spcBef>
                <a:spcPts val="0"/>
              </a:spcBef>
              <a:spcAft>
                <a:spcPts val="0"/>
              </a:spcAft>
              <a:buSzPts val="1400"/>
              <a:buChar char="●"/>
            </a:pPr>
            <a:r>
              <a:rPr lang="en" sz="1400"/>
              <a:t>Package Diagram</a:t>
            </a:r>
            <a:endParaRPr sz="1400"/>
          </a:p>
          <a:p>
            <a:pPr indent="-317500" lvl="0" marL="457200" rtl="0" algn="l">
              <a:lnSpc>
                <a:spcPct val="80000"/>
              </a:lnSpc>
              <a:spcBef>
                <a:spcPts val="0"/>
              </a:spcBef>
              <a:spcAft>
                <a:spcPts val="0"/>
              </a:spcAft>
              <a:buSzPts val="1400"/>
              <a:buChar char="●"/>
            </a:pPr>
            <a:r>
              <a:rPr lang="en" sz="1400"/>
              <a:t>Revised Analysis</a:t>
            </a:r>
            <a:endParaRPr sz="1400"/>
          </a:p>
          <a:p>
            <a:pPr indent="-317500" lvl="0" marL="457200" rtl="0" algn="l">
              <a:lnSpc>
                <a:spcPct val="80000"/>
              </a:lnSpc>
              <a:spcBef>
                <a:spcPts val="0"/>
              </a:spcBef>
              <a:spcAft>
                <a:spcPts val="0"/>
              </a:spcAft>
              <a:buSzPts val="1400"/>
              <a:buChar char="●"/>
            </a:pPr>
            <a:r>
              <a:rPr lang="en" sz="1400"/>
              <a:t>Sale &amp; Customer classes</a:t>
            </a:r>
            <a:endParaRPr sz="1400"/>
          </a:p>
          <a:p>
            <a:pPr indent="0" lvl="0" marL="0" rtl="0" algn="l">
              <a:lnSpc>
                <a:spcPct val="80000"/>
              </a:lnSpc>
              <a:spcBef>
                <a:spcPts val="1200"/>
              </a:spcBef>
              <a:spcAft>
                <a:spcPts val="0"/>
              </a:spcAft>
              <a:buSzPts val="1018"/>
              <a:buNone/>
            </a:pPr>
            <a:r>
              <a:rPr lang="en" sz="1400"/>
              <a:t>Joshua-</a:t>
            </a:r>
            <a:endParaRPr sz="1400"/>
          </a:p>
          <a:p>
            <a:pPr indent="-317500" lvl="0" marL="457200" rtl="0" algn="l">
              <a:lnSpc>
                <a:spcPct val="80000"/>
              </a:lnSpc>
              <a:spcBef>
                <a:spcPts val="1200"/>
              </a:spcBef>
              <a:spcAft>
                <a:spcPts val="0"/>
              </a:spcAft>
              <a:buSzPts val="1400"/>
              <a:buChar char="●"/>
            </a:pPr>
            <a:r>
              <a:rPr lang="en" sz="1400"/>
              <a:t>Maven Project &amp; Configuration</a:t>
            </a:r>
            <a:endParaRPr sz="1400"/>
          </a:p>
          <a:p>
            <a:pPr indent="-317500" lvl="0" marL="457200" rtl="0" algn="l">
              <a:lnSpc>
                <a:spcPct val="80000"/>
              </a:lnSpc>
              <a:spcBef>
                <a:spcPts val="0"/>
              </a:spcBef>
              <a:spcAft>
                <a:spcPts val="0"/>
              </a:spcAft>
              <a:buSzPts val="1400"/>
              <a:buChar char="●"/>
            </a:pPr>
            <a:r>
              <a:rPr lang="en" sz="1400"/>
              <a:t>Project Lead / GIT Management</a:t>
            </a:r>
            <a:endParaRPr sz="1400"/>
          </a:p>
          <a:p>
            <a:pPr indent="-317500" lvl="0" marL="457200" rtl="0" algn="l">
              <a:lnSpc>
                <a:spcPct val="80000"/>
              </a:lnSpc>
              <a:spcBef>
                <a:spcPts val="0"/>
              </a:spcBef>
              <a:spcAft>
                <a:spcPts val="0"/>
              </a:spcAft>
              <a:buSzPts val="1400"/>
              <a:buChar char="●"/>
            </a:pPr>
            <a:r>
              <a:rPr lang="en" sz="1400"/>
              <a:t>Presentation</a:t>
            </a:r>
            <a:endParaRPr sz="1400"/>
          </a:p>
          <a:p>
            <a:pPr indent="-317500" lvl="0" marL="457200" rtl="0" algn="l">
              <a:lnSpc>
                <a:spcPct val="80000"/>
              </a:lnSpc>
              <a:spcBef>
                <a:spcPts val="0"/>
              </a:spcBef>
              <a:spcAft>
                <a:spcPts val="0"/>
              </a:spcAft>
              <a:buSzPts val="1400"/>
              <a:buChar char="●"/>
            </a:pPr>
            <a:r>
              <a:rPr lang="en" sz="1400"/>
              <a:t>PaymentInfo &amp; SalesLineItem classes</a:t>
            </a:r>
            <a:endParaRPr sz="1400"/>
          </a:p>
          <a:p>
            <a:pPr indent="0" lvl="0" marL="0" rtl="0" algn="l">
              <a:lnSpc>
                <a:spcPct val="80000"/>
              </a:lnSpc>
              <a:spcBef>
                <a:spcPts val="1200"/>
              </a:spcBef>
              <a:spcAft>
                <a:spcPts val="0"/>
              </a:spcAft>
              <a:buSzPts val="1018"/>
              <a:buNone/>
            </a:pPr>
            <a:r>
              <a:rPr lang="en" sz="1400"/>
              <a:t>Austin- </a:t>
            </a:r>
            <a:endParaRPr sz="1400"/>
          </a:p>
          <a:p>
            <a:pPr indent="-317500" lvl="0" marL="457200" rtl="0" algn="l">
              <a:lnSpc>
                <a:spcPct val="80000"/>
              </a:lnSpc>
              <a:spcBef>
                <a:spcPts val="1200"/>
              </a:spcBef>
              <a:spcAft>
                <a:spcPts val="0"/>
              </a:spcAft>
              <a:buSzPts val="1400"/>
              <a:buChar char="●"/>
            </a:pPr>
            <a:r>
              <a:rPr lang="en" sz="1400"/>
              <a:t>Implement JUnit tests</a:t>
            </a:r>
            <a:endParaRPr sz="1400"/>
          </a:p>
          <a:p>
            <a:pPr indent="-317500" lvl="0" marL="457200" rtl="0" algn="l">
              <a:lnSpc>
                <a:spcPct val="80000"/>
              </a:lnSpc>
              <a:spcBef>
                <a:spcPts val="0"/>
              </a:spcBef>
              <a:spcAft>
                <a:spcPts val="0"/>
              </a:spcAft>
              <a:buSzPts val="1400"/>
              <a:buChar char="●"/>
            </a:pPr>
            <a:r>
              <a:rPr lang="en" sz="1400"/>
              <a:t>Swing GUI Lead</a:t>
            </a:r>
            <a:endParaRPr b="1" sz="1400" u="sng"/>
          </a:p>
          <a:p>
            <a:pPr indent="-317500" lvl="0" marL="457200" rtl="0" algn="l">
              <a:lnSpc>
                <a:spcPct val="80000"/>
              </a:lnSpc>
              <a:spcBef>
                <a:spcPts val="0"/>
              </a:spcBef>
              <a:spcAft>
                <a:spcPts val="0"/>
              </a:spcAft>
              <a:buSzPts val="1400"/>
              <a:buChar char="●"/>
            </a:pPr>
            <a:r>
              <a:rPr lang="en" sz="1400"/>
              <a:t>Website Maintenance</a:t>
            </a:r>
            <a:endParaRPr sz="1400"/>
          </a:p>
          <a:p>
            <a:pPr indent="-317500" lvl="0" marL="457200" rtl="0" algn="l">
              <a:lnSpc>
                <a:spcPct val="80000"/>
              </a:lnSpc>
              <a:spcBef>
                <a:spcPts val="0"/>
              </a:spcBef>
              <a:spcAft>
                <a:spcPts val="0"/>
              </a:spcAft>
              <a:buSzPts val="1400"/>
              <a:buChar char="●"/>
            </a:pPr>
            <a:r>
              <a:rPr lang="en" sz="1400"/>
              <a:t>ShoppingCart &amp; Item classes</a:t>
            </a:r>
            <a:endParaRPr sz="1400"/>
          </a:p>
          <a:p>
            <a:pPr indent="0" lvl="0" marL="0" rtl="0" algn="l">
              <a:lnSpc>
                <a:spcPct val="80000"/>
              </a:lnSpc>
              <a:spcBef>
                <a:spcPts val="1200"/>
              </a:spcBef>
              <a:spcAft>
                <a:spcPts val="0"/>
              </a:spcAft>
              <a:buSzPts val="1018"/>
              <a:buNone/>
            </a:pPr>
            <a:r>
              <a:rPr lang="en" sz="1400"/>
              <a:t>Tyler- </a:t>
            </a:r>
            <a:endParaRPr sz="1400"/>
          </a:p>
          <a:p>
            <a:pPr indent="-317500" lvl="0" marL="457200" rtl="0" algn="l">
              <a:lnSpc>
                <a:spcPct val="80000"/>
              </a:lnSpc>
              <a:spcBef>
                <a:spcPts val="1200"/>
              </a:spcBef>
              <a:spcAft>
                <a:spcPts val="0"/>
              </a:spcAft>
              <a:buSzPts val="1400"/>
              <a:buChar char="●"/>
            </a:pPr>
            <a:r>
              <a:rPr lang="en" sz="1400"/>
              <a:t>Implement JUnit test</a:t>
            </a:r>
            <a:endParaRPr sz="1400"/>
          </a:p>
          <a:p>
            <a:pPr indent="-317500" lvl="0" marL="457200" rtl="0" algn="l">
              <a:lnSpc>
                <a:spcPct val="80000"/>
              </a:lnSpc>
              <a:spcBef>
                <a:spcPts val="0"/>
              </a:spcBef>
              <a:spcAft>
                <a:spcPts val="0"/>
              </a:spcAft>
              <a:buSzPts val="1400"/>
              <a:buChar char="●"/>
            </a:pPr>
            <a:r>
              <a:rPr lang="en" sz="1400"/>
              <a:t>D</a:t>
            </a:r>
            <a:r>
              <a:rPr lang="en" sz="1400"/>
              <a:t>esign Class Diagram</a:t>
            </a:r>
            <a:endParaRPr sz="1400"/>
          </a:p>
          <a:p>
            <a:pPr indent="-317500" lvl="0" marL="457200" rtl="0" algn="l">
              <a:lnSpc>
                <a:spcPct val="80000"/>
              </a:lnSpc>
              <a:spcBef>
                <a:spcPts val="0"/>
              </a:spcBef>
              <a:spcAft>
                <a:spcPts val="0"/>
              </a:spcAft>
              <a:buSzPts val="1400"/>
              <a:buChar char="●"/>
            </a:pPr>
            <a:r>
              <a:rPr lang="en" sz="1400"/>
              <a:t>ProductCatalog &amp; ProductSpecification classes</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Implementation</a:t>
            </a:r>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GUI is </a:t>
            </a:r>
            <a:r>
              <a:rPr lang="en"/>
              <a:t>separated</a:t>
            </a:r>
            <a:r>
              <a:rPr lang="en"/>
              <a:t> into two main view classes. The first view class NozamaView is the main page of the store that shows its available items. NozamaModel is a model class that models the table that appears in NozamaView, as well as handles many of the operations in NozamaView. The second view class is ShoppingCartView, which shows the contents of the customer’s shopping cart as well as it’s subtotal and a checkout button. Like NozamaModel, ShoppingCartModel is a model class that handles the data and operations for ShoppingCartView.</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Prototype</a:t>
            </a:r>
            <a:endParaRPr/>
          </a:p>
        </p:txBody>
      </p:sp>
      <p:pic>
        <p:nvPicPr>
          <p:cNvPr id="85" name="Google Shape;85;p17"/>
          <p:cNvPicPr preferRelativeResize="0"/>
          <p:nvPr/>
        </p:nvPicPr>
        <p:blipFill>
          <a:blip r:embed="rId3">
            <a:alphaModFix/>
          </a:blip>
          <a:stretch>
            <a:fillRect/>
          </a:stretch>
        </p:blipFill>
        <p:spPr>
          <a:xfrm>
            <a:off x="446099" y="1310487"/>
            <a:ext cx="3810350" cy="2410475"/>
          </a:xfrm>
          <a:prstGeom prst="rect">
            <a:avLst/>
          </a:prstGeom>
          <a:noFill/>
          <a:ln>
            <a:noFill/>
          </a:ln>
        </p:spPr>
      </p:pic>
      <p:pic>
        <p:nvPicPr>
          <p:cNvPr id="86" name="Google Shape;86;p17"/>
          <p:cNvPicPr preferRelativeResize="0"/>
          <p:nvPr/>
        </p:nvPicPr>
        <p:blipFill>
          <a:blip r:embed="rId4">
            <a:alphaModFix/>
          </a:blip>
          <a:stretch>
            <a:fillRect/>
          </a:stretch>
        </p:blipFill>
        <p:spPr>
          <a:xfrm>
            <a:off x="4877800" y="1824825"/>
            <a:ext cx="3810351" cy="253292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id="91" name="Google Shape;91;p18"/>
          <p:cNvPicPr preferRelativeResize="0"/>
          <p:nvPr/>
        </p:nvPicPr>
        <p:blipFill>
          <a:blip r:embed="rId3">
            <a:alphaModFix/>
          </a:blip>
          <a:stretch>
            <a:fillRect/>
          </a:stretch>
        </p:blipFill>
        <p:spPr>
          <a:xfrm>
            <a:off x="86250" y="2571750"/>
            <a:ext cx="3488226" cy="2247100"/>
          </a:xfrm>
          <a:prstGeom prst="rect">
            <a:avLst/>
          </a:prstGeom>
          <a:noFill/>
          <a:ln>
            <a:noFill/>
          </a:ln>
        </p:spPr>
      </p:pic>
      <p:pic>
        <p:nvPicPr>
          <p:cNvPr id="92" name="Google Shape;92;p18"/>
          <p:cNvPicPr preferRelativeResize="0"/>
          <p:nvPr/>
        </p:nvPicPr>
        <p:blipFill>
          <a:blip r:embed="rId4">
            <a:alphaModFix/>
          </a:blip>
          <a:stretch>
            <a:fillRect/>
          </a:stretch>
        </p:blipFill>
        <p:spPr>
          <a:xfrm>
            <a:off x="3849501" y="813600"/>
            <a:ext cx="5180198" cy="3416400"/>
          </a:xfrm>
          <a:prstGeom prst="rect">
            <a:avLst/>
          </a:prstGeom>
          <a:noFill/>
          <a:ln>
            <a:noFill/>
          </a:ln>
        </p:spPr>
      </p:pic>
      <p:pic>
        <p:nvPicPr>
          <p:cNvPr id="93" name="Google Shape;93;p18"/>
          <p:cNvPicPr preferRelativeResize="0"/>
          <p:nvPr/>
        </p:nvPicPr>
        <p:blipFill>
          <a:blip r:embed="rId5">
            <a:alphaModFix/>
          </a:blip>
          <a:stretch>
            <a:fillRect/>
          </a:stretch>
        </p:blipFill>
        <p:spPr>
          <a:xfrm>
            <a:off x="208700" y="619300"/>
            <a:ext cx="2917775" cy="1848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9"/>
          <p:cNvPicPr preferRelativeResize="0"/>
          <p:nvPr/>
        </p:nvPicPr>
        <p:blipFill>
          <a:blip r:embed="rId3">
            <a:alphaModFix/>
          </a:blip>
          <a:stretch>
            <a:fillRect/>
          </a:stretch>
        </p:blipFill>
        <p:spPr>
          <a:xfrm>
            <a:off x="4155777" y="2897075"/>
            <a:ext cx="4676523" cy="1908100"/>
          </a:xfrm>
          <a:prstGeom prst="rect">
            <a:avLst/>
          </a:prstGeom>
          <a:noFill/>
          <a:ln>
            <a:noFill/>
          </a:ln>
        </p:spPr>
      </p:pic>
      <p:pic>
        <p:nvPicPr>
          <p:cNvPr id="99" name="Google Shape;99;p19"/>
          <p:cNvPicPr preferRelativeResize="0"/>
          <p:nvPr/>
        </p:nvPicPr>
        <p:blipFill>
          <a:blip r:embed="rId4">
            <a:alphaModFix/>
          </a:blip>
          <a:stretch>
            <a:fillRect/>
          </a:stretch>
        </p:blipFill>
        <p:spPr>
          <a:xfrm>
            <a:off x="234225" y="823909"/>
            <a:ext cx="4833400" cy="174782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20"/>
          <p:cNvPicPr preferRelativeResize="0"/>
          <p:nvPr/>
        </p:nvPicPr>
        <p:blipFill>
          <a:blip r:embed="rId3">
            <a:alphaModFix/>
          </a:blip>
          <a:stretch>
            <a:fillRect/>
          </a:stretch>
        </p:blipFill>
        <p:spPr>
          <a:xfrm>
            <a:off x="186550" y="909473"/>
            <a:ext cx="5955649" cy="3905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Testing</a:t>
            </a:r>
            <a:endParaRPr/>
          </a:p>
        </p:txBody>
      </p:sp>
      <p:sp>
        <p:nvSpPr>
          <p:cNvPr id="110" name="Google Shape;110;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Still working on fully implementing all tests</a:t>
            </a:r>
            <a:endParaRPr/>
          </a:p>
        </p:txBody>
      </p:sp>
      <p:pic>
        <p:nvPicPr>
          <p:cNvPr id="111" name="Google Shape;111;p21"/>
          <p:cNvPicPr preferRelativeResize="0"/>
          <p:nvPr/>
        </p:nvPicPr>
        <p:blipFill>
          <a:blip r:embed="rId3">
            <a:alphaModFix/>
          </a:blip>
          <a:stretch>
            <a:fillRect/>
          </a:stretch>
        </p:blipFill>
        <p:spPr>
          <a:xfrm>
            <a:off x="246225" y="2571750"/>
            <a:ext cx="4563582" cy="2383800"/>
          </a:xfrm>
          <a:prstGeom prst="rect">
            <a:avLst/>
          </a:prstGeom>
          <a:noFill/>
          <a:ln>
            <a:noFill/>
          </a:ln>
        </p:spPr>
      </p:pic>
      <p:pic>
        <p:nvPicPr>
          <p:cNvPr id="112" name="Google Shape;112;p21"/>
          <p:cNvPicPr preferRelativeResize="0"/>
          <p:nvPr/>
        </p:nvPicPr>
        <p:blipFill>
          <a:blip r:embed="rId4">
            <a:alphaModFix/>
          </a:blip>
          <a:stretch>
            <a:fillRect/>
          </a:stretch>
        </p:blipFill>
        <p:spPr>
          <a:xfrm>
            <a:off x="4845825" y="2844838"/>
            <a:ext cx="4076700" cy="1724025"/>
          </a:xfrm>
          <a:prstGeom prst="rect">
            <a:avLst/>
          </a:prstGeom>
          <a:noFill/>
          <a:ln>
            <a:noFill/>
          </a:ln>
        </p:spPr>
      </p:pic>
      <p:pic>
        <p:nvPicPr>
          <p:cNvPr id="113" name="Google Shape;113;p21"/>
          <p:cNvPicPr preferRelativeResize="0"/>
          <p:nvPr/>
        </p:nvPicPr>
        <p:blipFill>
          <a:blip r:embed="rId5">
            <a:alphaModFix/>
          </a:blip>
          <a:stretch>
            <a:fillRect/>
          </a:stretch>
        </p:blipFill>
        <p:spPr>
          <a:xfrm>
            <a:off x="4845825" y="1111127"/>
            <a:ext cx="4076700" cy="141324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