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38d5b0e9e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38d5b0e9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34a1aef1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34a1aef1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34a1aef1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34a1aef1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34a1aef1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34a1aef1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34a1aef1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34a1aef1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34a1aef1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34a1aef1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34a1aef1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34a1aef1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34a1aef1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34a1aef1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38d5b0e9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38d5b0e9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38d5b0e9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38d5b0e9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38d5b0e9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38d5b0e9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38d5b0e9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38d5b0e9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38d5b0e9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38d5b0e9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3471 Project - Iteration 3</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Runtime Terror:</a:t>
            </a:r>
            <a:endParaRPr/>
          </a:p>
          <a:p>
            <a:pPr indent="0" lvl="0" marL="0" rtl="0" algn="ctr">
              <a:spcBef>
                <a:spcPts val="0"/>
              </a:spcBef>
              <a:spcAft>
                <a:spcPts val="0"/>
              </a:spcAft>
              <a:buNone/>
            </a:pPr>
            <a:r>
              <a:rPr lang="en"/>
              <a:t>Ashley Bickham, Joshua Hunter, Austin Lehman, Tyler Ross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Store Home Page (Company)</a:t>
            </a:r>
            <a:endParaRPr/>
          </a:p>
        </p:txBody>
      </p:sp>
      <p:pic>
        <p:nvPicPr>
          <p:cNvPr id="119" name="Google Shape;119;p22"/>
          <p:cNvPicPr preferRelativeResize="0"/>
          <p:nvPr/>
        </p:nvPicPr>
        <p:blipFill>
          <a:blip r:embed="rId3">
            <a:alphaModFix/>
          </a:blip>
          <a:stretch>
            <a:fillRect/>
          </a:stretch>
        </p:blipFill>
        <p:spPr>
          <a:xfrm>
            <a:off x="778425" y="1123900"/>
            <a:ext cx="7587149" cy="3742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Still working on fully implementing all tests</a:t>
            </a:r>
            <a:endParaRPr/>
          </a:p>
        </p:txBody>
      </p:sp>
      <p:pic>
        <p:nvPicPr>
          <p:cNvPr id="126" name="Google Shape;126;p23"/>
          <p:cNvPicPr preferRelativeResize="0"/>
          <p:nvPr/>
        </p:nvPicPr>
        <p:blipFill>
          <a:blip r:embed="rId3">
            <a:alphaModFix/>
          </a:blip>
          <a:stretch>
            <a:fillRect/>
          </a:stretch>
        </p:blipFill>
        <p:spPr>
          <a:xfrm>
            <a:off x="246225" y="2571750"/>
            <a:ext cx="4563582" cy="2383800"/>
          </a:xfrm>
          <a:prstGeom prst="rect">
            <a:avLst/>
          </a:prstGeom>
          <a:noFill/>
          <a:ln>
            <a:noFill/>
          </a:ln>
        </p:spPr>
      </p:pic>
      <p:pic>
        <p:nvPicPr>
          <p:cNvPr id="127" name="Google Shape;127;p23"/>
          <p:cNvPicPr preferRelativeResize="0"/>
          <p:nvPr/>
        </p:nvPicPr>
        <p:blipFill>
          <a:blip r:embed="rId4">
            <a:alphaModFix/>
          </a:blip>
          <a:stretch>
            <a:fillRect/>
          </a:stretch>
        </p:blipFill>
        <p:spPr>
          <a:xfrm>
            <a:off x="4845825" y="2844838"/>
            <a:ext cx="4076700" cy="1724025"/>
          </a:xfrm>
          <a:prstGeom prst="rect">
            <a:avLst/>
          </a:prstGeom>
          <a:noFill/>
          <a:ln>
            <a:noFill/>
          </a:ln>
        </p:spPr>
      </p:pic>
      <p:pic>
        <p:nvPicPr>
          <p:cNvPr id="128" name="Google Shape;128;p23"/>
          <p:cNvPicPr preferRelativeResize="0"/>
          <p:nvPr/>
        </p:nvPicPr>
        <p:blipFill>
          <a:blip r:embed="rId5">
            <a:alphaModFix/>
          </a:blip>
          <a:stretch>
            <a:fillRect/>
          </a:stretch>
        </p:blipFill>
        <p:spPr>
          <a:xfrm>
            <a:off x="4845825" y="1111127"/>
            <a:ext cx="4076700" cy="14132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Maven</a:t>
            </a:r>
            <a:endParaRPr/>
          </a:p>
        </p:txBody>
      </p:sp>
      <p:pic>
        <p:nvPicPr>
          <p:cNvPr id="134" name="Google Shape;134;p24"/>
          <p:cNvPicPr preferRelativeResize="0"/>
          <p:nvPr/>
        </p:nvPicPr>
        <p:blipFill>
          <a:blip r:embed="rId3">
            <a:alphaModFix/>
          </a:blip>
          <a:stretch>
            <a:fillRect/>
          </a:stretch>
        </p:blipFill>
        <p:spPr>
          <a:xfrm>
            <a:off x="1776287" y="733425"/>
            <a:ext cx="5591426" cy="38957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a:t>
            </a:r>
            <a:endParaRPr/>
          </a:p>
        </p:txBody>
      </p:sp>
      <p:pic>
        <p:nvPicPr>
          <p:cNvPr id="140" name="Google Shape;140;p25"/>
          <p:cNvPicPr preferRelativeResize="0"/>
          <p:nvPr/>
        </p:nvPicPr>
        <p:blipFill>
          <a:blip r:embed="rId3">
            <a:alphaModFix/>
          </a:blip>
          <a:stretch>
            <a:fillRect/>
          </a:stretch>
        </p:blipFill>
        <p:spPr>
          <a:xfrm>
            <a:off x="1814199" y="562675"/>
            <a:ext cx="6605899" cy="4114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Hours Worked by Each Member &amp; Number of Commits</a:t>
            </a:r>
            <a:endParaRPr/>
          </a:p>
          <a:p>
            <a:pPr indent="0" lvl="0" marL="0" rtl="0" algn="l">
              <a:spcBef>
                <a:spcPts val="0"/>
              </a:spcBef>
              <a:spcAft>
                <a:spcPts val="0"/>
              </a:spcAft>
              <a:buNone/>
            </a:pPr>
            <a:r>
              <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Ashley- 42 hours, 39 commits</a:t>
            </a:r>
            <a:endParaRPr sz="1400"/>
          </a:p>
          <a:p>
            <a:pPr indent="0" lvl="0" marL="0" rtl="0" algn="l">
              <a:lnSpc>
                <a:spcPct val="100000"/>
              </a:lnSpc>
              <a:spcBef>
                <a:spcPts val="1200"/>
              </a:spcBef>
              <a:spcAft>
                <a:spcPts val="0"/>
              </a:spcAft>
              <a:buNone/>
            </a:pPr>
            <a:r>
              <a:rPr lang="en" sz="1400"/>
              <a:t>Joshua- 47 hours, 44 commits</a:t>
            </a:r>
            <a:endParaRPr sz="1400"/>
          </a:p>
          <a:p>
            <a:pPr indent="0" lvl="0" marL="0" rtl="0" algn="l">
              <a:lnSpc>
                <a:spcPct val="100000"/>
              </a:lnSpc>
              <a:spcBef>
                <a:spcPts val="1200"/>
              </a:spcBef>
              <a:spcAft>
                <a:spcPts val="0"/>
              </a:spcAft>
              <a:buNone/>
            </a:pPr>
            <a:r>
              <a:rPr lang="en" sz="1400"/>
              <a:t>Austin- 52 hours, 96 commits</a:t>
            </a:r>
            <a:endParaRPr sz="1400"/>
          </a:p>
          <a:p>
            <a:pPr indent="0" lvl="0" marL="0" rtl="0" algn="l">
              <a:lnSpc>
                <a:spcPct val="100000"/>
              </a:lnSpc>
              <a:spcBef>
                <a:spcPts val="1200"/>
              </a:spcBef>
              <a:spcAft>
                <a:spcPts val="0"/>
              </a:spcAft>
              <a:buNone/>
            </a:pPr>
            <a:r>
              <a:rPr lang="en" sz="1400"/>
              <a:t>Tyler- 35 hours, 27 commits</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1200"/>
              </a:spcAft>
              <a:buNone/>
            </a:pPr>
            <a:r>
              <a:rPr lang="en" sz="1400"/>
              <a:t>206 Total Commits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Story</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en" sz="1150"/>
              <a:t>In the beginning of this project, we wanted to create a product site similar to that of Amazon or Etsy, with the outcome being that of an online inventory store. Rather than focus on one section of shopping, like clothes, food, or electronics, we wanted to create a store that allows for the user to search any type of item on our interface. We were faced with questions when trying to create this project, such as “What should the final result look like?” and “How do we go from a simple, drawn design to a more complex, fully functioning program?”</a:t>
            </a:r>
            <a:endParaRPr sz="1150"/>
          </a:p>
          <a:p>
            <a:pPr indent="457200" lvl="0" marL="0" rtl="0" algn="l">
              <a:lnSpc>
                <a:spcPct val="200000"/>
              </a:lnSpc>
              <a:spcBef>
                <a:spcPts val="0"/>
              </a:spcBef>
              <a:spcAft>
                <a:spcPts val="0"/>
              </a:spcAft>
              <a:buNone/>
            </a:pPr>
            <a:r>
              <a:rPr lang="en" sz="1150"/>
              <a:t>One of our biggest challenges we were hit with was the ignorance when it came to the amount of work we would have as we worked to complete each iteration. Each part in itself seems very simple and manageable, but with the growing code-line total, the complexity can quickly ramp up. </a:t>
            </a:r>
            <a:endParaRPr sz="1150"/>
          </a:p>
          <a:p>
            <a:pPr indent="457200" lvl="0" marL="0" rtl="0" algn="l">
              <a:lnSpc>
                <a:spcPct val="200000"/>
              </a:lnSpc>
              <a:spcBef>
                <a:spcPts val="0"/>
              </a:spcBef>
              <a:spcAft>
                <a:spcPts val="0"/>
              </a:spcAft>
              <a:buNone/>
            </a:pPr>
            <a:r>
              <a:rPr lang="en" sz="1150"/>
              <a:t>Toward the end of this project, we learned to work off of the work of each other more efficiently than when we began working together. We were successfully able to create a (very bare boned) store site in order to hold, sell, and restock the items held in our store. </a:t>
            </a:r>
            <a:endParaRPr sz="11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Roles</a:t>
            </a:r>
            <a:endParaRPr/>
          </a:p>
        </p:txBody>
      </p:sp>
      <p:sp>
        <p:nvSpPr>
          <p:cNvPr id="72" name="Google Shape;72;p15"/>
          <p:cNvSpPr txBox="1"/>
          <p:nvPr/>
        </p:nvSpPr>
        <p:spPr>
          <a:xfrm>
            <a:off x="549200" y="1131350"/>
            <a:ext cx="3305700" cy="1847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a:solidFill>
                  <a:schemeClr val="accent3"/>
                </a:solidFill>
                <a:latin typeface="Average"/>
                <a:ea typeface="Average"/>
                <a:cs typeface="Average"/>
                <a:sym typeface="Average"/>
              </a:rPr>
              <a:t>All-</a:t>
            </a:r>
            <a:endParaRPr>
              <a:solidFill>
                <a:schemeClr val="accent3"/>
              </a:solidFill>
              <a:latin typeface="Average"/>
              <a:ea typeface="Average"/>
              <a:cs typeface="Average"/>
              <a:sym typeface="Average"/>
            </a:endParaRPr>
          </a:p>
          <a:p>
            <a:pPr indent="-317500" lvl="0" marL="457200" rtl="0" algn="l">
              <a:spcBef>
                <a:spcPts val="120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General Documentation</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3 Use Cases Each</a:t>
            </a:r>
            <a:endParaRPr>
              <a:solidFill>
                <a:schemeClr val="accent3"/>
              </a:solidFill>
              <a:latin typeface="Average"/>
              <a:ea typeface="Average"/>
              <a:cs typeface="Average"/>
              <a:sym typeface="Average"/>
            </a:endParaRPr>
          </a:p>
          <a:p>
            <a:pPr indent="-317500" lvl="1" marL="9144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Implementation inside Novama project</a:t>
            </a:r>
            <a:endParaRPr>
              <a:solidFill>
                <a:schemeClr val="accent3"/>
              </a:solidFill>
              <a:latin typeface="Average"/>
              <a:ea typeface="Average"/>
              <a:cs typeface="Average"/>
              <a:sym typeface="Average"/>
            </a:endParaRPr>
          </a:p>
          <a:p>
            <a:pPr indent="-317500" lvl="1" marL="9144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Videos explaining each use case in depth</a:t>
            </a:r>
            <a:endParaRPr>
              <a:solidFill>
                <a:schemeClr val="accent3"/>
              </a:solidFill>
              <a:latin typeface="Average"/>
              <a:ea typeface="Average"/>
              <a:cs typeface="Average"/>
              <a:sym typeface="Average"/>
            </a:endParaRPr>
          </a:p>
        </p:txBody>
      </p:sp>
      <p:sp>
        <p:nvSpPr>
          <p:cNvPr id="73" name="Google Shape;73;p15"/>
          <p:cNvSpPr txBox="1"/>
          <p:nvPr>
            <p:ph idx="1" type="body"/>
          </p:nvPr>
        </p:nvSpPr>
        <p:spPr>
          <a:xfrm>
            <a:off x="3939475" y="348525"/>
            <a:ext cx="4795200" cy="4340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n" sz="1400"/>
              <a:t>Ashley-</a:t>
            </a:r>
            <a:endParaRPr sz="1400"/>
          </a:p>
          <a:p>
            <a:pPr indent="-317500" lvl="0" marL="457200" rtl="0" algn="l">
              <a:lnSpc>
                <a:spcPct val="80000"/>
              </a:lnSpc>
              <a:spcBef>
                <a:spcPts val="1200"/>
              </a:spcBef>
              <a:spcAft>
                <a:spcPts val="0"/>
              </a:spcAft>
              <a:buSzPts val="1400"/>
              <a:buChar char="●"/>
            </a:pPr>
            <a:r>
              <a:rPr lang="en" sz="1400"/>
              <a:t>Presentation / PDF Management</a:t>
            </a:r>
            <a:endParaRPr sz="1400"/>
          </a:p>
          <a:p>
            <a:pPr indent="-317500" lvl="0" marL="457200" rtl="0" algn="l">
              <a:lnSpc>
                <a:spcPct val="80000"/>
              </a:lnSpc>
              <a:spcBef>
                <a:spcPts val="0"/>
              </a:spcBef>
              <a:spcAft>
                <a:spcPts val="0"/>
              </a:spcAft>
              <a:buSzPts val="1400"/>
              <a:buChar char="●"/>
            </a:pPr>
            <a:r>
              <a:rPr lang="en" sz="1400"/>
              <a:t>Generate Report</a:t>
            </a:r>
            <a:r>
              <a:rPr lang="en" sz="1400"/>
              <a:t>, View Product Availability, Return Item UC’s</a:t>
            </a:r>
            <a:endParaRPr sz="1400"/>
          </a:p>
          <a:p>
            <a:pPr indent="0" lvl="0" marL="0" rtl="0" algn="l">
              <a:lnSpc>
                <a:spcPct val="80000"/>
              </a:lnSpc>
              <a:spcBef>
                <a:spcPts val="1200"/>
              </a:spcBef>
              <a:spcAft>
                <a:spcPts val="0"/>
              </a:spcAft>
              <a:buSzPts val="1018"/>
              <a:buNone/>
            </a:pPr>
            <a:r>
              <a:rPr lang="en" sz="1400"/>
              <a:t>Joshua-</a:t>
            </a:r>
            <a:endParaRPr sz="1400"/>
          </a:p>
          <a:p>
            <a:pPr indent="-317500" lvl="0" marL="457200" rtl="0" algn="l">
              <a:lnSpc>
                <a:spcPct val="80000"/>
              </a:lnSpc>
              <a:spcBef>
                <a:spcPts val="1200"/>
              </a:spcBef>
              <a:spcAft>
                <a:spcPts val="0"/>
              </a:spcAft>
              <a:buSzPts val="1400"/>
              <a:buChar char="●"/>
            </a:pPr>
            <a:r>
              <a:rPr lang="en" sz="1400"/>
              <a:t>Project Lead / GIT Management / </a:t>
            </a:r>
            <a:r>
              <a:rPr lang="en" sz="1400"/>
              <a:t>Presentation</a:t>
            </a:r>
            <a:endParaRPr sz="1400"/>
          </a:p>
          <a:p>
            <a:pPr indent="-317500" lvl="0" marL="457200" rtl="0" algn="l">
              <a:lnSpc>
                <a:spcPct val="80000"/>
              </a:lnSpc>
              <a:spcBef>
                <a:spcPts val="0"/>
              </a:spcBef>
              <a:spcAft>
                <a:spcPts val="0"/>
              </a:spcAft>
              <a:buSzPts val="1400"/>
              <a:buChar char="●"/>
            </a:pPr>
            <a:r>
              <a:rPr lang="en" sz="1400"/>
              <a:t>Make Purchase, Restock Item, Delete Product UC’s</a:t>
            </a:r>
            <a:endParaRPr sz="1400"/>
          </a:p>
          <a:p>
            <a:pPr indent="0" lvl="0" marL="0" rtl="0" algn="l">
              <a:lnSpc>
                <a:spcPct val="80000"/>
              </a:lnSpc>
              <a:spcBef>
                <a:spcPts val="1200"/>
              </a:spcBef>
              <a:spcAft>
                <a:spcPts val="0"/>
              </a:spcAft>
              <a:buSzPts val="1018"/>
              <a:buNone/>
            </a:pPr>
            <a:r>
              <a:rPr lang="en" sz="1400"/>
              <a:t>Austin- </a:t>
            </a:r>
            <a:endParaRPr sz="1400"/>
          </a:p>
          <a:p>
            <a:pPr indent="-317500" lvl="0" marL="457200" rtl="0" algn="l">
              <a:lnSpc>
                <a:spcPct val="80000"/>
              </a:lnSpc>
              <a:spcBef>
                <a:spcPts val="1200"/>
              </a:spcBef>
              <a:spcAft>
                <a:spcPts val="0"/>
              </a:spcAft>
              <a:buSzPts val="1400"/>
              <a:buChar char="●"/>
            </a:pPr>
            <a:r>
              <a:rPr lang="en" sz="1400"/>
              <a:t>Website Maintenance</a:t>
            </a:r>
            <a:endParaRPr sz="1400"/>
          </a:p>
          <a:p>
            <a:pPr indent="-317500" lvl="0" marL="457200" rtl="0" algn="l">
              <a:lnSpc>
                <a:spcPct val="80000"/>
              </a:lnSpc>
              <a:spcBef>
                <a:spcPts val="0"/>
              </a:spcBef>
              <a:spcAft>
                <a:spcPts val="0"/>
              </a:spcAft>
              <a:buSzPts val="1400"/>
              <a:buChar char="●"/>
            </a:pPr>
            <a:r>
              <a:rPr lang="en" sz="1400"/>
              <a:t>Add Item to Cart</a:t>
            </a:r>
            <a:r>
              <a:rPr lang="en" sz="1400"/>
              <a:t>, Make Account, Remove Item from Cart UC’s</a:t>
            </a:r>
            <a:endParaRPr sz="1400"/>
          </a:p>
          <a:p>
            <a:pPr indent="0" lvl="0" marL="0" rtl="0" algn="l">
              <a:lnSpc>
                <a:spcPct val="80000"/>
              </a:lnSpc>
              <a:spcBef>
                <a:spcPts val="1200"/>
              </a:spcBef>
              <a:spcAft>
                <a:spcPts val="0"/>
              </a:spcAft>
              <a:buSzPts val="1018"/>
              <a:buNone/>
            </a:pPr>
            <a:r>
              <a:rPr lang="en" sz="1400"/>
              <a:t>Tyler- </a:t>
            </a:r>
            <a:endParaRPr sz="1400"/>
          </a:p>
          <a:p>
            <a:pPr indent="-317500" lvl="0" marL="457200" rtl="0" algn="l">
              <a:lnSpc>
                <a:spcPct val="80000"/>
              </a:lnSpc>
              <a:spcBef>
                <a:spcPts val="1200"/>
              </a:spcBef>
              <a:spcAft>
                <a:spcPts val="0"/>
              </a:spcAft>
              <a:buSzPts val="1400"/>
              <a:buChar char="●"/>
            </a:pPr>
            <a:r>
              <a:rPr lang="en" sz="1400"/>
              <a:t>JUnit Test</a:t>
            </a:r>
            <a:endParaRPr sz="1400"/>
          </a:p>
          <a:p>
            <a:pPr indent="-317500" lvl="0" marL="457200" rtl="0" algn="l">
              <a:lnSpc>
                <a:spcPct val="80000"/>
              </a:lnSpc>
              <a:spcBef>
                <a:spcPts val="0"/>
              </a:spcBef>
              <a:spcAft>
                <a:spcPts val="0"/>
              </a:spcAft>
              <a:buSzPts val="1400"/>
              <a:buChar char="●"/>
            </a:pPr>
            <a:r>
              <a:rPr lang="en" sz="1400"/>
              <a:t>Add Item to Wishlist</a:t>
            </a:r>
            <a:r>
              <a:rPr lang="en" sz="1400"/>
              <a:t>, Send/Ship Item, Add New Product UC’s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Implementation</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GUI is separated into 4 main view classes. The first is HomeView, which is where the user can login or create a new login. The second view class NozamaView is the main page of the store that shows its available items. NozamaController is a Controller that </a:t>
            </a:r>
            <a:r>
              <a:rPr lang="en"/>
              <a:t>controls</a:t>
            </a:r>
            <a:r>
              <a:rPr lang="en"/>
              <a:t> the table that appears in NozamaView, as well as handles many of its operations. The third view class is ShoppingCartView, which shows the contents of the customer’s shopping cart as well as it’s subtotal and a checkout button. Like NozamaModel, ShoppingCartController is a Controller that handles the data and operations for ShoppingCartView. The last view class is WishlistView which displays the user’s wishlist and allows the user to edit it. WishlistController is a controller for wishlist view that functions similarly to ShoppingCartView.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Page</a:t>
            </a:r>
            <a:endParaRPr/>
          </a:p>
        </p:txBody>
      </p:sp>
      <p:pic>
        <p:nvPicPr>
          <p:cNvPr id="85" name="Google Shape;85;p17"/>
          <p:cNvPicPr preferRelativeResize="0"/>
          <p:nvPr/>
        </p:nvPicPr>
        <p:blipFill>
          <a:blip r:embed="rId3">
            <a:alphaModFix/>
          </a:blip>
          <a:stretch>
            <a:fillRect/>
          </a:stretch>
        </p:blipFill>
        <p:spPr>
          <a:xfrm>
            <a:off x="2177901" y="1499850"/>
            <a:ext cx="4788200" cy="3306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Login/Create New Login</a:t>
            </a:r>
            <a:endParaRPr/>
          </a:p>
        </p:txBody>
      </p:sp>
      <p:pic>
        <p:nvPicPr>
          <p:cNvPr id="91" name="Google Shape;91;p18"/>
          <p:cNvPicPr preferRelativeResize="0"/>
          <p:nvPr/>
        </p:nvPicPr>
        <p:blipFill>
          <a:blip r:embed="rId3">
            <a:alphaModFix/>
          </a:blip>
          <a:stretch>
            <a:fillRect/>
          </a:stretch>
        </p:blipFill>
        <p:spPr>
          <a:xfrm>
            <a:off x="311700" y="1152475"/>
            <a:ext cx="3231975" cy="3179350"/>
          </a:xfrm>
          <a:prstGeom prst="rect">
            <a:avLst/>
          </a:prstGeom>
          <a:noFill/>
          <a:ln>
            <a:noFill/>
          </a:ln>
        </p:spPr>
      </p:pic>
      <p:pic>
        <p:nvPicPr>
          <p:cNvPr id="92" name="Google Shape;92;p18"/>
          <p:cNvPicPr preferRelativeResize="0"/>
          <p:nvPr/>
        </p:nvPicPr>
        <p:blipFill>
          <a:blip r:embed="rId4">
            <a:alphaModFix/>
          </a:blip>
          <a:stretch>
            <a:fillRect/>
          </a:stretch>
        </p:blipFill>
        <p:spPr>
          <a:xfrm>
            <a:off x="4827724" y="188350"/>
            <a:ext cx="3355150" cy="2534875"/>
          </a:xfrm>
          <a:prstGeom prst="rect">
            <a:avLst/>
          </a:prstGeom>
          <a:noFill/>
          <a:ln>
            <a:noFill/>
          </a:ln>
        </p:spPr>
      </p:pic>
      <p:pic>
        <p:nvPicPr>
          <p:cNvPr id="93" name="Google Shape;93;p18"/>
          <p:cNvPicPr preferRelativeResize="0"/>
          <p:nvPr/>
        </p:nvPicPr>
        <p:blipFill>
          <a:blip r:embed="rId5">
            <a:alphaModFix/>
          </a:blip>
          <a:stretch>
            <a:fillRect/>
          </a:stretch>
        </p:blipFill>
        <p:spPr>
          <a:xfrm>
            <a:off x="4827725" y="2723225"/>
            <a:ext cx="3355150" cy="242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Store Home Page (Customer)</a:t>
            </a:r>
            <a:endParaRPr/>
          </a:p>
          <a:p>
            <a:pPr indent="0" lvl="0" marL="0" rtl="0" algn="l">
              <a:spcBef>
                <a:spcPts val="0"/>
              </a:spcBef>
              <a:spcAft>
                <a:spcPts val="0"/>
              </a:spcAft>
              <a:buNone/>
            </a:pPr>
            <a:r>
              <a:t/>
            </a:r>
            <a:endParaRPr/>
          </a:p>
        </p:txBody>
      </p:sp>
      <p:pic>
        <p:nvPicPr>
          <p:cNvPr id="99" name="Google Shape;99;p19"/>
          <p:cNvPicPr preferRelativeResize="0"/>
          <p:nvPr/>
        </p:nvPicPr>
        <p:blipFill>
          <a:blip r:embed="rId3">
            <a:alphaModFix/>
          </a:blip>
          <a:stretch>
            <a:fillRect/>
          </a:stretch>
        </p:blipFill>
        <p:spPr>
          <a:xfrm>
            <a:off x="420750" y="1017726"/>
            <a:ext cx="8077776" cy="3984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Shopping Cart/Wishlist</a:t>
            </a:r>
            <a:endParaRPr/>
          </a:p>
        </p:txBody>
      </p:sp>
      <p:pic>
        <p:nvPicPr>
          <p:cNvPr id="105" name="Google Shape;105;p20"/>
          <p:cNvPicPr preferRelativeResize="0"/>
          <p:nvPr/>
        </p:nvPicPr>
        <p:blipFill>
          <a:blip r:embed="rId3">
            <a:alphaModFix/>
          </a:blip>
          <a:stretch>
            <a:fillRect/>
          </a:stretch>
        </p:blipFill>
        <p:spPr>
          <a:xfrm>
            <a:off x="152300" y="1345775"/>
            <a:ext cx="4552226" cy="3416401"/>
          </a:xfrm>
          <a:prstGeom prst="rect">
            <a:avLst/>
          </a:prstGeom>
          <a:noFill/>
          <a:ln>
            <a:noFill/>
          </a:ln>
        </p:spPr>
      </p:pic>
      <p:pic>
        <p:nvPicPr>
          <p:cNvPr id="106" name="Google Shape;106;p20"/>
          <p:cNvPicPr preferRelativeResize="0"/>
          <p:nvPr/>
        </p:nvPicPr>
        <p:blipFill>
          <a:blip r:embed="rId4">
            <a:alphaModFix/>
          </a:blip>
          <a:stretch>
            <a:fillRect/>
          </a:stretch>
        </p:blipFill>
        <p:spPr>
          <a:xfrm>
            <a:off x="4994402" y="958475"/>
            <a:ext cx="3837900" cy="380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Checkout/Purchase Confirmation</a:t>
            </a:r>
            <a:endParaRPr/>
          </a:p>
        </p:txBody>
      </p:sp>
      <p:pic>
        <p:nvPicPr>
          <p:cNvPr id="112" name="Google Shape;112;p21"/>
          <p:cNvPicPr preferRelativeResize="0"/>
          <p:nvPr/>
        </p:nvPicPr>
        <p:blipFill>
          <a:blip r:embed="rId3">
            <a:alphaModFix/>
          </a:blip>
          <a:stretch>
            <a:fillRect/>
          </a:stretch>
        </p:blipFill>
        <p:spPr>
          <a:xfrm>
            <a:off x="311692" y="1199450"/>
            <a:ext cx="3342406" cy="3416400"/>
          </a:xfrm>
          <a:prstGeom prst="rect">
            <a:avLst/>
          </a:prstGeom>
          <a:noFill/>
          <a:ln>
            <a:noFill/>
          </a:ln>
        </p:spPr>
      </p:pic>
      <p:pic>
        <p:nvPicPr>
          <p:cNvPr id="113" name="Google Shape;113;p21"/>
          <p:cNvPicPr preferRelativeResize="0"/>
          <p:nvPr/>
        </p:nvPicPr>
        <p:blipFill>
          <a:blip r:embed="rId4">
            <a:alphaModFix/>
          </a:blip>
          <a:stretch>
            <a:fillRect/>
          </a:stretch>
        </p:blipFill>
        <p:spPr>
          <a:xfrm>
            <a:off x="3751675" y="1199450"/>
            <a:ext cx="5166614"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