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2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8/11/2018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8/11/2018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628253" y="1390982"/>
            <a:ext cx="7766936" cy="1646302"/>
          </a:xfrm>
        </p:spPr>
        <p:txBody>
          <a:bodyPr/>
          <a:lstStyle/>
          <a:p>
            <a:pPr algn="ctr"/>
            <a:r>
              <a:rPr lang="en-US" altLang="ko-KR" sz="8000" dirty="0" smtClean="0">
                <a:solidFill>
                  <a:schemeClr val="tx2"/>
                </a:solidFill>
              </a:rPr>
              <a:t>MVC </a:t>
            </a:r>
            <a:r>
              <a:rPr lang="ko-KR" altLang="en-US" sz="8000" dirty="0" smtClean="0">
                <a:solidFill>
                  <a:schemeClr val="tx2"/>
                </a:solidFill>
              </a:rPr>
              <a:t>패턴 조사</a:t>
            </a:r>
            <a:r>
              <a:rPr lang="en-US" altLang="ko-KR" sz="8000" dirty="0" smtClean="0">
                <a:solidFill>
                  <a:schemeClr val="tx2"/>
                </a:solidFill>
              </a:rPr>
              <a:t/>
            </a:r>
            <a:br>
              <a:rPr lang="en-US" altLang="ko-KR" sz="8000" dirty="0" smtClean="0">
                <a:solidFill>
                  <a:schemeClr val="tx2"/>
                </a:solidFill>
              </a:rPr>
            </a:br>
            <a:r>
              <a:rPr lang="en-US" altLang="ko-KR" sz="3200" dirty="0" smtClean="0">
                <a:solidFill>
                  <a:schemeClr val="tx2"/>
                </a:solidFill>
              </a:rPr>
              <a:t>(Model2)</a:t>
            </a:r>
            <a:endParaRPr lang="ko-KR" altLang="en-US" sz="3200" dirty="0">
              <a:solidFill>
                <a:schemeClr val="tx2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925708" y="4524557"/>
            <a:ext cx="7766936" cy="1096899"/>
          </a:xfrm>
        </p:spPr>
        <p:txBody>
          <a:bodyPr/>
          <a:lstStyle/>
          <a:p>
            <a:r>
              <a:rPr lang="ko-KR" altLang="en-US" sz="2800" dirty="0" err="1" smtClean="0">
                <a:solidFill>
                  <a:schemeClr val="tx1"/>
                </a:solidFill>
              </a:rPr>
              <a:t>빅데이터반</a:t>
            </a:r>
            <a:r>
              <a:rPr lang="ko-KR" altLang="en-US" sz="2800" dirty="0" smtClean="0">
                <a:solidFill>
                  <a:schemeClr val="tx1"/>
                </a:solidFill>
              </a:rPr>
              <a:t> </a:t>
            </a:r>
            <a:r>
              <a:rPr lang="en-US" altLang="ko-KR" sz="2800" dirty="0" smtClean="0">
                <a:solidFill>
                  <a:schemeClr val="tx1"/>
                </a:solidFill>
              </a:rPr>
              <a:t>: </a:t>
            </a:r>
            <a:r>
              <a:rPr lang="ko-KR" altLang="en-US" sz="2800" dirty="0" smtClean="0">
                <a:solidFill>
                  <a:schemeClr val="tx1"/>
                </a:solidFill>
              </a:rPr>
              <a:t>박규원</a:t>
            </a:r>
            <a:endParaRPr lang="en-US" altLang="ko-KR" sz="2800" dirty="0" smtClean="0">
              <a:solidFill>
                <a:schemeClr val="tx1"/>
              </a:solidFill>
            </a:endParaRPr>
          </a:p>
          <a:p>
            <a:r>
              <a:rPr lang="en-US" altLang="ko-KR" sz="2800" dirty="0">
                <a:solidFill>
                  <a:schemeClr val="tx1"/>
                </a:solidFill>
              </a:rPr>
              <a:t>2018-08-13</a:t>
            </a:r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954247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9031" y="432165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ko-KR" altLang="en-US" sz="5400" dirty="0" smtClean="0">
                <a:solidFill>
                  <a:schemeClr val="tx1"/>
                </a:solidFill>
              </a:rPr>
              <a:t>목차</a:t>
            </a:r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77334" y="1830083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3600" dirty="0" smtClean="0"/>
              <a:t>1. MVC</a:t>
            </a:r>
            <a:r>
              <a:rPr lang="ko-KR" altLang="en-US" sz="3600" dirty="0" smtClean="0"/>
              <a:t>란</a:t>
            </a:r>
            <a:r>
              <a:rPr lang="en-US" altLang="ko-KR" sz="3600" dirty="0" smtClean="0"/>
              <a:t>?</a:t>
            </a:r>
          </a:p>
          <a:p>
            <a:pPr marL="0" indent="0">
              <a:buNone/>
            </a:pPr>
            <a:r>
              <a:rPr lang="en-US" altLang="ko-KR" sz="2800" dirty="0" smtClean="0"/>
              <a:t>  1-1.</a:t>
            </a:r>
            <a:r>
              <a:rPr lang="en-US" altLang="ko-KR" sz="2800" dirty="0"/>
              <a:t> </a:t>
            </a:r>
            <a:r>
              <a:rPr lang="en-US" altLang="ko-KR" sz="2800" dirty="0" smtClean="0"/>
              <a:t>MVC</a:t>
            </a:r>
            <a:r>
              <a:rPr lang="ko-KR" altLang="en-US" sz="2800" dirty="0" smtClean="0"/>
              <a:t>패턴 정의</a:t>
            </a:r>
            <a:endParaRPr lang="en-US" altLang="ko-KR" sz="2800" dirty="0" smtClean="0"/>
          </a:p>
          <a:p>
            <a:pPr marL="0" indent="0">
              <a:buNone/>
            </a:pPr>
            <a:r>
              <a:rPr lang="en-US" altLang="ko-KR" sz="2800" dirty="0" smtClean="0"/>
              <a:t>  1-2. MVC</a:t>
            </a:r>
            <a:r>
              <a:rPr lang="ko-KR" altLang="en-US" sz="2800" dirty="0" smtClean="0"/>
              <a:t>패턴 </a:t>
            </a:r>
            <a:r>
              <a:rPr lang="ko-KR" altLang="en-US" sz="2800" dirty="0"/>
              <a:t>상세 </a:t>
            </a:r>
            <a:r>
              <a:rPr lang="ko-KR" altLang="en-US" sz="2800" dirty="0" smtClean="0"/>
              <a:t>정의</a:t>
            </a:r>
            <a:endParaRPr lang="en-US" altLang="ko-KR" sz="2800" dirty="0" smtClean="0"/>
          </a:p>
          <a:p>
            <a:pPr marL="0" indent="0">
              <a:buNone/>
            </a:pPr>
            <a:r>
              <a:rPr lang="en-US" altLang="ko-KR" sz="3600" dirty="0" smtClean="0"/>
              <a:t>2. MVC(Model2)</a:t>
            </a:r>
          </a:p>
          <a:p>
            <a:pPr marL="0" indent="0">
              <a:buNone/>
            </a:pPr>
            <a:r>
              <a:rPr lang="en-US" altLang="ko-KR" sz="3600" dirty="0" smtClean="0"/>
              <a:t>3. MVC(Model2)</a:t>
            </a:r>
            <a:r>
              <a:rPr lang="ko-KR" altLang="en-US" sz="3600" dirty="0" smtClean="0"/>
              <a:t>의 장단점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680233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20016" y="251011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altLang="ko-KR" sz="6600" dirty="0" smtClean="0">
                <a:solidFill>
                  <a:schemeClr val="tx1"/>
                </a:solidFill>
              </a:rPr>
              <a:t>1.MVC </a:t>
            </a:r>
            <a:r>
              <a:rPr lang="ko-KR" altLang="en-US" sz="6600" dirty="0" smtClean="0">
                <a:solidFill>
                  <a:schemeClr val="tx1"/>
                </a:solidFill>
              </a:rPr>
              <a:t>패턴이란</a:t>
            </a:r>
            <a:r>
              <a:rPr lang="en-US" altLang="ko-KR" sz="6600" dirty="0" smtClean="0">
                <a:solidFill>
                  <a:schemeClr val="tx1"/>
                </a:solidFill>
              </a:rPr>
              <a:t>?</a:t>
            </a:r>
            <a:endParaRPr lang="ko-KR" altLang="en-US" sz="6600" dirty="0">
              <a:solidFill>
                <a:schemeClr val="tx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35922" y="2297953"/>
            <a:ext cx="9165913" cy="3880773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ko-KR" sz="4000" dirty="0" smtClean="0">
                <a:solidFill>
                  <a:srgbClr val="FF0000"/>
                </a:solidFill>
              </a:rPr>
              <a:t>    M</a:t>
            </a:r>
            <a:r>
              <a:rPr lang="en-US" altLang="ko-KR" sz="4000" dirty="0" smtClean="0"/>
              <a:t>odel </a:t>
            </a:r>
            <a:r>
              <a:rPr lang="en-US" altLang="ko-KR" sz="4000" dirty="0"/>
              <a:t>, </a:t>
            </a:r>
            <a:r>
              <a:rPr lang="en-US" altLang="ko-KR" sz="4000" dirty="0">
                <a:solidFill>
                  <a:srgbClr val="FF0000"/>
                </a:solidFill>
              </a:rPr>
              <a:t>V</a:t>
            </a:r>
            <a:r>
              <a:rPr lang="en-US" altLang="ko-KR" sz="4000" dirty="0"/>
              <a:t>iew , </a:t>
            </a:r>
            <a:r>
              <a:rPr lang="en-US" altLang="ko-KR" sz="4000" dirty="0" smtClean="0">
                <a:solidFill>
                  <a:srgbClr val="FF0000"/>
                </a:solidFill>
              </a:rPr>
              <a:t>C</a:t>
            </a:r>
            <a:r>
              <a:rPr lang="en-US" altLang="ko-KR" sz="4000" dirty="0" smtClean="0"/>
              <a:t>ontroller</a:t>
            </a:r>
          </a:p>
          <a:p>
            <a:pPr marL="0" indent="0" algn="ctr">
              <a:buNone/>
            </a:pPr>
            <a:endParaRPr lang="en-US" altLang="ko-KR" sz="4000" dirty="0" smtClean="0"/>
          </a:p>
          <a:p>
            <a:pPr marL="0" indent="0">
              <a:buNone/>
            </a:pPr>
            <a:r>
              <a:rPr lang="ko-KR" altLang="en-US" sz="4000" dirty="0" smtClean="0"/>
              <a:t> </a:t>
            </a:r>
            <a:r>
              <a:rPr lang="ko-KR" altLang="en-US" sz="4000" dirty="0"/>
              <a:t>합성어로 소프트웨어 공학에서 사용되는 소프트웨어 디자인 패턴입니다</a:t>
            </a:r>
            <a:r>
              <a:rPr lang="en-US" altLang="ko-KR" sz="4000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altLang="ko-KR" sz="4000" dirty="0"/>
          </a:p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2151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1-1 MVC</a:t>
            </a:r>
            <a:r>
              <a:rPr lang="ko-KR" altLang="en-US" dirty="0" smtClean="0"/>
              <a:t>패턴 정의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1364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2545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1-2 MVC</a:t>
            </a:r>
            <a:r>
              <a:rPr lang="ko-KR" altLang="en-US" dirty="0" smtClean="0"/>
              <a:t>패턴 상세 정의</a:t>
            </a: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1955800" y="369332"/>
            <a:ext cx="7480300" cy="2017983"/>
          </a:xfrm>
          <a:prstGeom prst="round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200" b="1" dirty="0" smtClean="0">
                <a:solidFill>
                  <a:schemeClr val="bg2">
                    <a:lumMod val="10000"/>
                  </a:schemeClr>
                </a:solidFill>
              </a:rPr>
              <a:t> Model</a:t>
            </a:r>
            <a:r>
              <a:rPr lang="en-US" altLang="ko-KR" b="1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</a:p>
          <a:p>
            <a:endParaRPr lang="en-US" altLang="ko-KR" b="1" dirty="0" smtClean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2000" b="1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ko-KR" altLang="en-US" sz="2000" dirty="0" smtClean="0">
                <a:solidFill>
                  <a:schemeClr val="bg2">
                    <a:lumMod val="10000"/>
                  </a:schemeClr>
                </a:solidFill>
              </a:rPr>
              <a:t>컨트롤러에서 받아온 </a:t>
            </a:r>
            <a:r>
              <a:rPr lang="ko-KR" altLang="en-US" sz="2000" dirty="0" smtClean="0">
                <a:solidFill>
                  <a:srgbClr val="FF0000"/>
                </a:solidFill>
              </a:rPr>
              <a:t>데이터</a:t>
            </a:r>
            <a:r>
              <a:rPr lang="en-US" altLang="ko-KR" sz="2000" dirty="0" smtClean="0">
                <a:solidFill>
                  <a:srgbClr val="FF0000"/>
                </a:solidFill>
              </a:rPr>
              <a:t>(DTO)</a:t>
            </a:r>
            <a:r>
              <a:rPr lang="ko-KR" altLang="en-US" sz="2000" dirty="0" smtClean="0">
                <a:solidFill>
                  <a:schemeClr val="bg2">
                    <a:lumMod val="10000"/>
                  </a:schemeClr>
                </a:solidFill>
              </a:rPr>
              <a:t>를 가지고 </a:t>
            </a:r>
            <a:r>
              <a:rPr lang="ko-KR" altLang="en-US" sz="2000" dirty="0" smtClean="0">
                <a:solidFill>
                  <a:srgbClr val="FF0000"/>
                </a:solidFill>
              </a:rPr>
              <a:t>요청한 </a:t>
            </a:r>
            <a:r>
              <a:rPr lang="ko-KR" altLang="en-US" sz="2000" dirty="0" err="1" smtClean="0">
                <a:solidFill>
                  <a:srgbClr val="FF0000"/>
                </a:solidFill>
              </a:rPr>
              <a:t>로직</a:t>
            </a:r>
            <a:r>
              <a:rPr lang="ko-KR" altLang="en-US" sz="2000" dirty="0" err="1" smtClean="0">
                <a:solidFill>
                  <a:schemeClr val="bg2">
                    <a:lumMod val="10000"/>
                  </a:schemeClr>
                </a:solidFill>
              </a:rPr>
              <a:t>을</a:t>
            </a:r>
            <a:r>
              <a:rPr lang="ko-KR" altLang="en-US" sz="2000" dirty="0" smtClean="0">
                <a:solidFill>
                  <a:schemeClr val="bg2">
                    <a:lumMod val="10000"/>
                  </a:schemeClr>
                </a:solidFill>
              </a:rPr>
              <a:t> 처리합니다</a:t>
            </a:r>
            <a:r>
              <a:rPr lang="en-US" altLang="ko-KR" sz="2000" dirty="0" smtClean="0">
                <a:solidFill>
                  <a:schemeClr val="bg2">
                    <a:lumMod val="10000"/>
                  </a:schemeClr>
                </a:solidFill>
              </a:rPr>
              <a:t>.  </a:t>
            </a:r>
          </a:p>
          <a:p>
            <a:r>
              <a:rPr lang="en-US" altLang="ko-KR" sz="2000" dirty="0" smtClean="0">
                <a:solidFill>
                  <a:srgbClr val="FF0000"/>
                </a:solidFill>
              </a:rPr>
              <a:t> (SQL </a:t>
            </a:r>
            <a:r>
              <a:rPr lang="ko-KR" altLang="en-US" sz="2000" dirty="0" smtClean="0">
                <a:solidFill>
                  <a:srgbClr val="FF0000"/>
                </a:solidFill>
              </a:rPr>
              <a:t>에서 구현이 됨</a:t>
            </a:r>
            <a:r>
              <a:rPr lang="en-US" altLang="ko-KR" sz="2000" dirty="0" smtClean="0">
                <a:solidFill>
                  <a:srgbClr val="FF0000"/>
                </a:solidFill>
              </a:rPr>
              <a:t>)</a:t>
            </a:r>
          </a:p>
          <a:p>
            <a:pPr algn="ctr"/>
            <a:endParaRPr lang="ko-KR" alt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1955800" y="2580306"/>
            <a:ext cx="7480300" cy="2017983"/>
          </a:xfrm>
          <a:prstGeom prst="round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200" b="1" dirty="0" smtClean="0">
                <a:solidFill>
                  <a:schemeClr val="bg2">
                    <a:lumMod val="10000"/>
                  </a:schemeClr>
                </a:solidFill>
              </a:rPr>
              <a:t> View</a:t>
            </a:r>
            <a:r>
              <a:rPr lang="en-US" altLang="ko-KR" b="1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</a:p>
          <a:p>
            <a:endParaRPr lang="en-US" altLang="ko-KR" b="1" dirty="0" smtClean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2000" b="1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ko-KR" altLang="en-US" sz="2000" dirty="0">
                <a:solidFill>
                  <a:schemeClr val="tx1"/>
                </a:solidFill>
              </a:rPr>
              <a:t>사용자가 보게 될 결과 화면을 출력합니다</a:t>
            </a:r>
            <a:r>
              <a:rPr lang="en-US" altLang="ko-KR" sz="2000" dirty="0">
                <a:solidFill>
                  <a:schemeClr val="tx1"/>
                </a:solidFill>
              </a:rPr>
              <a:t>.</a:t>
            </a:r>
            <a:r>
              <a:rPr lang="en-US" altLang="ko-KR" sz="2000" dirty="0" smtClean="0">
                <a:solidFill>
                  <a:schemeClr val="tx1"/>
                </a:solidFill>
              </a:rPr>
              <a:t> </a:t>
            </a:r>
          </a:p>
          <a:p>
            <a:r>
              <a:rPr lang="en-US" altLang="ko-KR" sz="2000" dirty="0" smtClean="0">
                <a:solidFill>
                  <a:srgbClr val="FF0000"/>
                </a:solidFill>
              </a:rPr>
              <a:t>(JSP </a:t>
            </a:r>
            <a:r>
              <a:rPr lang="ko-KR" altLang="en-US" sz="2000" dirty="0" smtClean="0">
                <a:solidFill>
                  <a:srgbClr val="FF0000"/>
                </a:solidFill>
              </a:rPr>
              <a:t>에서 구현이 됨</a:t>
            </a:r>
            <a:r>
              <a:rPr lang="en-US" altLang="ko-KR" sz="2000" dirty="0" smtClean="0">
                <a:solidFill>
                  <a:srgbClr val="FF0000"/>
                </a:solidFill>
              </a:rPr>
              <a:t>)</a:t>
            </a:r>
          </a:p>
          <a:p>
            <a:pPr algn="ctr"/>
            <a:endParaRPr lang="ko-KR" alt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1955800" y="4769260"/>
            <a:ext cx="7480300" cy="2066720"/>
          </a:xfrm>
          <a:prstGeom prst="round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200" b="1" dirty="0" smtClean="0">
                <a:solidFill>
                  <a:schemeClr val="bg2">
                    <a:lumMod val="10000"/>
                  </a:schemeClr>
                </a:solidFill>
              </a:rPr>
              <a:t> Controller</a:t>
            </a:r>
            <a:r>
              <a:rPr lang="en-US" altLang="ko-KR" b="1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</a:p>
          <a:p>
            <a:endParaRPr lang="en-US" altLang="ko-KR" b="1" dirty="0" smtClean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2000" b="1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ko-KR" altLang="en-US" sz="2000" b="1" dirty="0">
                <a:solidFill>
                  <a:schemeClr val="tx1"/>
                </a:solidFill>
              </a:rPr>
              <a:t>컨트롤러는 </a:t>
            </a:r>
            <a:r>
              <a:rPr lang="ko-KR" altLang="en-US" sz="2000" b="1" dirty="0">
                <a:solidFill>
                  <a:srgbClr val="FF0000"/>
                </a:solidFill>
              </a:rPr>
              <a:t>흐름을 관리</a:t>
            </a:r>
            <a:r>
              <a:rPr lang="ko-KR" altLang="en-US" sz="2000" b="1" dirty="0">
                <a:solidFill>
                  <a:schemeClr val="tx1"/>
                </a:solidFill>
              </a:rPr>
              <a:t>하는 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역할을 한다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. 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사용자의 </a:t>
            </a:r>
            <a:r>
              <a:rPr lang="ko-KR" altLang="en-US" sz="2000" b="1" dirty="0">
                <a:solidFill>
                  <a:schemeClr val="tx1"/>
                </a:solidFill>
              </a:rPr>
              <a:t>요청을 받아 이를 수행하기 위한 </a:t>
            </a:r>
            <a:r>
              <a:rPr lang="ko-KR" altLang="en-US" sz="2000" b="1" dirty="0" err="1" smtClean="0">
                <a:solidFill>
                  <a:srgbClr val="FF0000"/>
                </a:solidFill>
              </a:rPr>
              <a:t>로직을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 </a:t>
            </a:r>
            <a:r>
              <a:rPr lang="ko-KR" altLang="en-US" sz="2000" b="1" dirty="0">
                <a:solidFill>
                  <a:srgbClr val="FF0000"/>
                </a:solidFill>
              </a:rPr>
              <a:t>선택하고 호출</a:t>
            </a:r>
            <a:r>
              <a:rPr lang="ko-KR" altLang="en-US" sz="2000" b="1" dirty="0">
                <a:solidFill>
                  <a:schemeClr val="tx1"/>
                </a:solidFill>
              </a:rPr>
              <a:t>하며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그 결과를 </a:t>
            </a:r>
            <a:r>
              <a:rPr lang="ko-KR" altLang="en-US" sz="2000" b="1" dirty="0" err="1" smtClean="0">
                <a:solidFill>
                  <a:schemeClr val="tx1"/>
                </a:solidFill>
              </a:rPr>
              <a:t>뷰에다가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 전송을 한다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.</a:t>
            </a:r>
            <a:r>
              <a:rPr lang="ko-KR" altLang="en-US" sz="2000" dirty="0"/>
              <a:t/>
            </a:r>
            <a:br>
              <a:rPr lang="ko-KR" altLang="en-US" sz="2000" dirty="0"/>
            </a:br>
            <a:r>
              <a:rPr lang="en-US" altLang="ko-KR" sz="2000" dirty="0" smtClean="0">
                <a:solidFill>
                  <a:srgbClr val="FF0000"/>
                </a:solidFill>
              </a:rPr>
              <a:t> </a:t>
            </a:r>
            <a:endParaRPr lang="ko-KR" alt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4279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46400" y="127000"/>
            <a:ext cx="61087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dirty="0" smtClean="0">
                <a:solidFill>
                  <a:schemeClr val="bg2">
                    <a:lumMod val="10000"/>
                  </a:schemeClr>
                </a:solidFill>
              </a:rPr>
              <a:t>2.MVC(Model2)  </a:t>
            </a:r>
            <a:endParaRPr lang="ko-KR" altLang="en-US" sz="66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10128650" y="1689100"/>
            <a:ext cx="1333500" cy="37592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 smtClean="0">
                <a:solidFill>
                  <a:schemeClr val="bg2">
                    <a:lumMod val="10000"/>
                  </a:schemeClr>
                </a:solidFill>
              </a:rPr>
              <a:t>DB</a:t>
            </a:r>
            <a:endParaRPr lang="ko-KR" altLang="en-US" sz="4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6773070" y="1689100"/>
            <a:ext cx="2161380" cy="37592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bg2">
                    <a:lumMod val="10000"/>
                  </a:schemeClr>
                </a:solidFill>
              </a:rPr>
              <a:t>Model</a:t>
            </a:r>
          </a:p>
          <a:p>
            <a:pPr algn="ctr"/>
            <a:r>
              <a:rPr lang="en-US" altLang="ko-KR" sz="2800" dirty="0" smtClean="0">
                <a:solidFill>
                  <a:schemeClr val="bg2">
                    <a:lumMod val="10000"/>
                  </a:schemeClr>
                </a:solidFill>
              </a:rPr>
              <a:t>(JavaBean)</a:t>
            </a:r>
            <a:endParaRPr lang="ko-KR" altLang="en-US" sz="28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3448845" y="1460500"/>
            <a:ext cx="2104230" cy="14224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bg2">
                    <a:lumMod val="10000"/>
                  </a:schemeClr>
                </a:solidFill>
              </a:rPr>
              <a:t>Controller</a:t>
            </a:r>
          </a:p>
          <a:p>
            <a:pPr algn="ctr"/>
            <a:r>
              <a:rPr lang="en-US" altLang="ko-KR" sz="2800" dirty="0" smtClean="0">
                <a:solidFill>
                  <a:schemeClr val="bg2">
                    <a:lumMod val="10000"/>
                  </a:schemeClr>
                </a:solidFill>
              </a:rPr>
              <a:t>(Servlet)</a:t>
            </a:r>
            <a:endParaRPr lang="ko-KR" altLang="en-US" sz="28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380999" y="1689100"/>
            <a:ext cx="1847851" cy="37592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>
                <a:solidFill>
                  <a:schemeClr val="bg2">
                    <a:lumMod val="10000"/>
                  </a:schemeClr>
                </a:solidFill>
              </a:rPr>
              <a:t>Web</a:t>
            </a:r>
          </a:p>
          <a:p>
            <a:pPr algn="ctr"/>
            <a:r>
              <a:rPr lang="en-US" altLang="ko-KR" sz="3200" dirty="0" smtClean="0">
                <a:solidFill>
                  <a:schemeClr val="bg2">
                    <a:lumMod val="10000"/>
                  </a:schemeClr>
                </a:solidFill>
              </a:rPr>
              <a:t>Brower</a:t>
            </a:r>
            <a:endParaRPr lang="ko-KR" altLang="en-US" sz="32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3524650" y="4165600"/>
            <a:ext cx="2002630" cy="14224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bg2">
                    <a:lumMod val="10000"/>
                  </a:schemeClr>
                </a:solidFill>
              </a:rPr>
              <a:t>JSP</a:t>
            </a:r>
          </a:p>
          <a:p>
            <a:pPr algn="ctr"/>
            <a:r>
              <a:rPr lang="en-US" altLang="ko-KR" sz="2800" dirty="0" smtClean="0">
                <a:solidFill>
                  <a:schemeClr val="bg2">
                    <a:lumMod val="10000"/>
                  </a:schemeClr>
                </a:solidFill>
              </a:rPr>
              <a:t>(View)</a:t>
            </a:r>
            <a:endParaRPr lang="ko-KR" altLang="en-US" sz="28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오른쪽 화살표 17"/>
          <p:cNvSpPr/>
          <p:nvPr/>
        </p:nvSpPr>
        <p:spPr>
          <a:xfrm>
            <a:off x="2343547" y="2006600"/>
            <a:ext cx="1061245" cy="406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오른쪽 화살표 18"/>
          <p:cNvSpPr/>
          <p:nvPr/>
        </p:nvSpPr>
        <p:spPr>
          <a:xfrm rot="10800000">
            <a:off x="2362002" y="4470400"/>
            <a:ext cx="1061245" cy="406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오른쪽 화살표 21"/>
          <p:cNvSpPr/>
          <p:nvPr/>
        </p:nvSpPr>
        <p:spPr>
          <a:xfrm rot="5400000">
            <a:off x="3995342" y="3321050"/>
            <a:ext cx="1061245" cy="406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왼쪽/오른쪽 화살표 22"/>
          <p:cNvSpPr/>
          <p:nvPr/>
        </p:nvSpPr>
        <p:spPr>
          <a:xfrm>
            <a:off x="9000926" y="3346450"/>
            <a:ext cx="1127723" cy="4445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2272903" y="1637268"/>
            <a:ext cx="1639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Request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414587" y="4913868"/>
            <a:ext cx="1639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Response</a:t>
            </a:r>
            <a:endParaRPr lang="ko-KR" altLang="en-US" dirty="0"/>
          </a:p>
        </p:txBody>
      </p:sp>
      <p:sp>
        <p:nvSpPr>
          <p:cNvPr id="26" name="오른쪽 화살표 25"/>
          <p:cNvSpPr/>
          <p:nvPr/>
        </p:nvSpPr>
        <p:spPr>
          <a:xfrm rot="12314319">
            <a:off x="5563269" y="2678275"/>
            <a:ext cx="1061245" cy="406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오른쪽 화살표 26"/>
          <p:cNvSpPr/>
          <p:nvPr/>
        </p:nvSpPr>
        <p:spPr>
          <a:xfrm rot="1494440">
            <a:off x="5609124" y="1665072"/>
            <a:ext cx="1061245" cy="406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5517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sz="4400" dirty="0" smtClean="0">
                <a:solidFill>
                  <a:schemeClr val="bg2">
                    <a:lumMod val="10000"/>
                  </a:schemeClr>
                </a:solidFill>
              </a:rPr>
              <a:t>3.MVC(Model2</a:t>
            </a:r>
            <a:r>
              <a:rPr lang="en-US" altLang="ko-KR" sz="4400" dirty="0">
                <a:solidFill>
                  <a:schemeClr val="bg2">
                    <a:lumMod val="10000"/>
                  </a:schemeClr>
                </a:solidFill>
              </a:rPr>
              <a:t>) </a:t>
            </a:r>
            <a:r>
              <a:rPr lang="ko-KR" altLang="en-US" sz="4400" dirty="0" smtClean="0">
                <a:solidFill>
                  <a:schemeClr val="bg2">
                    <a:lumMod val="10000"/>
                  </a:schemeClr>
                </a:solidFill>
              </a:rPr>
              <a:t>의 장단점</a:t>
            </a:r>
            <a:r>
              <a:rPr lang="en-US" altLang="ko-KR" sz="44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2">
                    <a:lumMod val="10000"/>
                  </a:schemeClr>
                </a:solidFill>
              </a:rPr>
              <a:t/>
            </a:r>
            <a:br>
              <a:rPr lang="ko-KR" altLang="en-US" dirty="0">
                <a:solidFill>
                  <a:schemeClr val="bg2">
                    <a:lumMod val="10000"/>
                  </a:schemeClr>
                </a:solidFill>
              </a:rPr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69434" y="2109789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2400" dirty="0" smtClean="0"/>
          </a:p>
          <a:p>
            <a:pPr marL="0" indent="0">
              <a:buNone/>
            </a:pPr>
            <a:r>
              <a:rPr lang="ko-KR" altLang="en-US" sz="2400" dirty="0" smtClean="0"/>
              <a:t>장점</a:t>
            </a:r>
            <a:r>
              <a:rPr lang="en-US" altLang="ko-KR" sz="2400" dirty="0" smtClean="0"/>
              <a:t>: JSP </a:t>
            </a:r>
            <a:r>
              <a:rPr lang="ko-KR" altLang="en-US" sz="2400" dirty="0" smtClean="0"/>
              <a:t>의존도가 낮아져서 유지보수가 용이하다</a:t>
            </a:r>
            <a:r>
              <a:rPr lang="en-US" altLang="ko-KR" sz="2400" dirty="0" smtClean="0"/>
              <a:t>.</a:t>
            </a:r>
          </a:p>
          <a:p>
            <a:pPr marL="0" indent="0">
              <a:buNone/>
            </a:pPr>
            <a:r>
              <a:rPr lang="en-US" altLang="ko-KR" sz="2400" dirty="0"/>
              <a:t>	</a:t>
            </a:r>
            <a:r>
              <a:rPr lang="en-US" altLang="ko-KR" sz="2400" dirty="0" smtClean="0"/>
              <a:t>    </a:t>
            </a:r>
            <a:r>
              <a:rPr lang="ko-KR" altLang="en-US" sz="2400" dirty="0" smtClean="0"/>
              <a:t>규모가 큰 프로젝트에 적합하다</a:t>
            </a:r>
            <a:r>
              <a:rPr lang="en-US" altLang="ko-KR" sz="2400" dirty="0" smtClean="0"/>
              <a:t>.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 smtClean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 smtClean="0"/>
              <a:t>단점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프로젝트 구조 설계를 위한 시간이 많이 소요됨</a:t>
            </a:r>
            <a:r>
              <a:rPr lang="en-US" altLang="ko-KR" sz="2400" dirty="0" smtClean="0"/>
              <a:t>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69694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패싯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257</TotalTime>
  <Words>157</Words>
  <Application>Microsoft Office PowerPoint</Application>
  <PresentationFormat>와이드스크린</PresentationFormat>
  <Paragraphs>45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3" baseType="lpstr">
      <vt:lpstr>HY그래픽M</vt:lpstr>
      <vt:lpstr>맑은 고딕</vt:lpstr>
      <vt:lpstr>Arial</vt:lpstr>
      <vt:lpstr>Trebuchet MS</vt:lpstr>
      <vt:lpstr>Wingdings</vt:lpstr>
      <vt:lpstr>Wingdings 3</vt:lpstr>
      <vt:lpstr>패싯</vt:lpstr>
      <vt:lpstr>MVC 패턴 조사 (Model2)</vt:lpstr>
      <vt:lpstr>목차</vt:lpstr>
      <vt:lpstr>1.MVC 패턴이란?</vt:lpstr>
      <vt:lpstr>PowerPoint 프레젠테이션</vt:lpstr>
      <vt:lpstr>PowerPoint 프레젠테이션</vt:lpstr>
      <vt:lpstr>3.MVC(Model2) 의 장단점 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MVC 패턴 조사 (Model2)</dc:title>
  <dc:creator>ll</dc:creator>
  <cp:lastModifiedBy>ll</cp:lastModifiedBy>
  <cp:revision>12</cp:revision>
  <dcterms:created xsi:type="dcterms:W3CDTF">2018-08-11T11:17:47Z</dcterms:created>
  <dcterms:modified xsi:type="dcterms:W3CDTF">2018-08-11T15:35:08Z</dcterms:modified>
</cp:coreProperties>
</file>