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F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2BD5F9-CC9F-4CAE-B467-7A4182D9361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BCD1AA-B997-420B-9A62-F31C54E3E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조치</a:t>
            </a:r>
            <a:r>
              <a:rPr lang="ko-KR" altLang="en-US" dirty="0"/>
              <a:t>헌</a:t>
            </a:r>
          </a:p>
        </p:txBody>
      </p:sp>
    </p:spTree>
    <p:extLst>
      <p:ext uri="{BB962C8B-B14F-4D97-AF65-F5344CB8AC3E}">
        <p14:creationId xmlns:p14="http://schemas.microsoft.com/office/powerpoint/2010/main" val="16152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en-US" altLang="ko-KR" dirty="0"/>
              <a:t>(servlet)</a:t>
            </a:r>
            <a:r>
              <a:rPr lang="ko-KR" altLang="en-US" dirty="0"/>
              <a:t>은 서버에서 </a:t>
            </a:r>
            <a:r>
              <a:rPr lang="ko-KR" altLang="en-US" dirty="0" err="1">
                <a:solidFill>
                  <a:srgbClr val="0070C0"/>
                </a:solidFill>
              </a:rPr>
              <a:t>웹페이지</a:t>
            </a:r>
            <a:r>
              <a:rPr lang="ko-KR" altLang="en-US" dirty="0">
                <a:solidFill>
                  <a:srgbClr val="0070C0"/>
                </a:solidFill>
              </a:rPr>
              <a:t> 등을 동적으로 생성하거나 데이터 처리를 수행하기 위해 자바로 작성된 프로그램</a:t>
            </a:r>
            <a:r>
              <a:rPr lang="ko-KR" altLang="en-US" dirty="0"/>
              <a:t>이다</a:t>
            </a:r>
            <a:r>
              <a:rPr lang="en-US" altLang="ko-KR" dirty="0"/>
              <a:t>. servlet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코드 안에 </a:t>
            </a:r>
            <a:r>
              <a:rPr lang="en-US" altLang="ko-KR" dirty="0"/>
              <a:t>HTML</a:t>
            </a:r>
            <a:r>
              <a:rPr lang="ko-KR" altLang="en-US" dirty="0"/>
              <a:t>태그가 삽입되며 자바언어로 </a:t>
            </a:r>
            <a:r>
              <a:rPr lang="ko-KR" altLang="en-US" dirty="0" smtClean="0"/>
              <a:t>되어있다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en-US" altLang="ko-KR" dirty="0"/>
              <a:t>(servlet)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0070C0"/>
                </a:solidFill>
              </a:rPr>
              <a:t>자바언어를 </a:t>
            </a:r>
            <a:r>
              <a:rPr lang="ko-KR" altLang="en-US" dirty="0" err="1">
                <a:solidFill>
                  <a:srgbClr val="0070C0"/>
                </a:solidFill>
              </a:rPr>
              <a:t>웹어플리케이션에</a:t>
            </a:r>
            <a:r>
              <a:rPr lang="ko-KR" altLang="en-US" dirty="0">
                <a:solidFill>
                  <a:srgbClr val="0070C0"/>
                </a:solidFill>
              </a:rPr>
              <a:t> 조금 더 개발하기 쉽게 하기 위해 만든 </a:t>
            </a:r>
            <a:r>
              <a:rPr lang="en-US" altLang="ko-KR" dirty="0">
                <a:solidFill>
                  <a:srgbClr val="0070C0"/>
                </a:solidFill>
              </a:rPr>
              <a:t>API(</a:t>
            </a:r>
            <a:r>
              <a:rPr lang="ko-KR" altLang="en-US" dirty="0">
                <a:solidFill>
                  <a:srgbClr val="0070C0"/>
                </a:solidFill>
              </a:rPr>
              <a:t>라이브러리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클래스 들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/>
              <a:t>이며 이 규약에 맞는 라이브러리나 클래스들을 상속 및 구현하여 만든 클래스들을 </a:t>
            </a:r>
            <a:r>
              <a:rPr lang="ko-KR" altLang="en-US" dirty="0" err="1" smtClean="0"/>
              <a:t>서블릿이라고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JSP</a:t>
            </a:r>
            <a:r>
              <a:rPr lang="ko-KR" altLang="en-US" i="1" dirty="0"/>
              <a:t>는 </a:t>
            </a:r>
            <a:r>
              <a:rPr lang="en-US" altLang="ko-KR" i="1" dirty="0"/>
              <a:t>Java</a:t>
            </a:r>
            <a:r>
              <a:rPr lang="ko-KR" altLang="en-US" i="1" dirty="0"/>
              <a:t>소스로 사용하여 </a:t>
            </a:r>
            <a:r>
              <a:rPr lang="ko-KR" altLang="en-US" i="1" dirty="0" err="1">
                <a:solidFill>
                  <a:srgbClr val="92D050"/>
                </a:solidFill>
              </a:rPr>
              <a:t>웹페이지에</a:t>
            </a:r>
            <a:r>
              <a:rPr lang="ko-KR" altLang="en-US" i="1" dirty="0">
                <a:solidFill>
                  <a:srgbClr val="92D050"/>
                </a:solidFill>
              </a:rPr>
              <a:t> 접근하고 페이지 전환을 통하여 </a:t>
            </a:r>
            <a:r>
              <a:rPr lang="ko-KR" altLang="en-US" i="1" dirty="0" err="1">
                <a:solidFill>
                  <a:srgbClr val="92D050"/>
                </a:solidFill>
              </a:rPr>
              <a:t>웹브라우저에</a:t>
            </a:r>
            <a:r>
              <a:rPr lang="ko-KR" altLang="en-US" i="1" dirty="0">
                <a:solidFill>
                  <a:srgbClr val="92D050"/>
                </a:solidFill>
              </a:rPr>
              <a:t> 전달</a:t>
            </a:r>
            <a:r>
              <a:rPr lang="ko-KR" altLang="en-US" i="1" dirty="0"/>
              <a:t>한다</a:t>
            </a:r>
            <a:r>
              <a:rPr lang="en-US" altLang="ko-KR" i="1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 smtClean="0">
                <a:solidFill>
                  <a:srgbClr val="0070C0"/>
                </a:solidFill>
              </a:rPr>
              <a:t>HTML </a:t>
            </a:r>
            <a:r>
              <a:rPr lang="ko-KR" altLang="en-US" dirty="0">
                <a:solidFill>
                  <a:srgbClr val="0070C0"/>
                </a:solidFill>
              </a:rPr>
              <a:t>내부에 </a:t>
            </a:r>
            <a:r>
              <a:rPr lang="en-US" altLang="ko-KR" dirty="0">
                <a:solidFill>
                  <a:srgbClr val="0070C0"/>
                </a:solidFill>
              </a:rPr>
              <a:t>Java</a:t>
            </a:r>
            <a:r>
              <a:rPr lang="ko-KR" altLang="en-US" dirty="0">
                <a:solidFill>
                  <a:srgbClr val="0070C0"/>
                </a:solidFill>
              </a:rPr>
              <a:t>코드를 삽입하는 형식</a:t>
            </a:r>
            <a:r>
              <a:rPr lang="ko-KR" altLang="en-US" dirty="0"/>
              <a:t>이 </a:t>
            </a:r>
            <a:r>
              <a:rPr lang="en-US" altLang="ko-KR" dirty="0"/>
              <a:t>JSP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</a:t>
            </a:r>
            <a:r>
              <a:rPr lang="ko-KR" altLang="en-US" dirty="0"/>
              <a:t>작성하지 않고도 간편하게 </a:t>
            </a:r>
            <a:r>
              <a:rPr lang="ko-KR" altLang="en-US" dirty="0" err="1"/>
              <a:t>웹프로그래밍을</a:t>
            </a:r>
            <a:r>
              <a:rPr lang="ko-KR" altLang="en-US" dirty="0"/>
              <a:t> 구현하게 만든 기술이 </a:t>
            </a:r>
            <a:r>
              <a:rPr lang="en-US" altLang="ko-KR" dirty="0"/>
              <a:t>JSP(Java Server Pages)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JSP(Java </a:t>
            </a:r>
            <a:r>
              <a:rPr lang="en-US" altLang="ko-KR" dirty="0"/>
              <a:t>Server Pages)</a:t>
            </a:r>
            <a:r>
              <a:rPr lang="ko-KR" altLang="en-US" dirty="0"/>
              <a:t>는 </a:t>
            </a:r>
            <a:r>
              <a:rPr lang="ko-KR" altLang="en-US" dirty="0" err="1"/>
              <a:t>서블릿</a:t>
            </a:r>
            <a:r>
              <a:rPr lang="ko-KR" altLang="en-US" dirty="0"/>
              <a:t> 기반의 </a:t>
            </a:r>
            <a:r>
              <a:rPr lang="en-US" altLang="ko-KR" dirty="0"/>
              <a:t>'</a:t>
            </a:r>
            <a:r>
              <a:rPr lang="ko-KR" altLang="en-US" dirty="0"/>
              <a:t>서버 스크립트 기술</a:t>
            </a:r>
            <a:r>
              <a:rPr lang="en-US" altLang="ko-KR" dirty="0"/>
              <a:t>'</a:t>
            </a:r>
            <a:r>
              <a:rPr lang="ko-KR" altLang="en-US" dirty="0"/>
              <a:t>이다</a:t>
            </a:r>
            <a:r>
              <a:rPr lang="en-US" altLang="ko-KR" dirty="0" smtClean="0"/>
              <a:t>. ASP</a:t>
            </a:r>
            <a:r>
              <a:rPr lang="en-US" altLang="ko-KR" dirty="0"/>
              <a:t>, PHP </a:t>
            </a:r>
            <a:r>
              <a:rPr lang="ko-KR" altLang="en-US" dirty="0"/>
              <a:t>처럼 </a:t>
            </a:r>
            <a:r>
              <a:rPr lang="ko-KR" altLang="en-US" dirty="0">
                <a:solidFill>
                  <a:srgbClr val="0070C0"/>
                </a:solidFill>
              </a:rPr>
              <a:t>미리 약속된 규정에 따라 간단한 </a:t>
            </a:r>
            <a:r>
              <a:rPr lang="ko-KR" altLang="en-US" dirty="0" smtClean="0">
                <a:solidFill>
                  <a:srgbClr val="0070C0"/>
                </a:solidFill>
              </a:rPr>
              <a:t>키</a:t>
            </a:r>
            <a:r>
              <a:rPr lang="ko-KR" altLang="en-US" dirty="0">
                <a:solidFill>
                  <a:srgbClr val="0070C0"/>
                </a:solidFill>
              </a:rPr>
              <a:t>워</a:t>
            </a:r>
            <a:r>
              <a:rPr lang="ko-KR" altLang="en-US" dirty="0" smtClean="0">
                <a:solidFill>
                  <a:srgbClr val="0070C0"/>
                </a:solidFill>
              </a:rPr>
              <a:t>드를 </a:t>
            </a:r>
            <a:r>
              <a:rPr lang="ko-KR" altLang="en-US" dirty="0">
                <a:solidFill>
                  <a:srgbClr val="0070C0"/>
                </a:solidFill>
              </a:rPr>
              <a:t>조합하여 입력하면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실행 시점에 각각의 키워드에 </a:t>
            </a:r>
            <a:r>
              <a:rPr lang="ko-KR" altLang="en-US" dirty="0" err="1">
                <a:solidFill>
                  <a:srgbClr val="0070C0"/>
                </a:solidFill>
              </a:rPr>
              <a:t>매핑이</a:t>
            </a:r>
            <a:r>
              <a:rPr lang="ko-KR" altLang="en-US" dirty="0">
                <a:solidFill>
                  <a:srgbClr val="0070C0"/>
                </a:solidFill>
              </a:rPr>
              <a:t> 되어 있는 어떤 코드로 변환 후에 실행</a:t>
            </a:r>
            <a:r>
              <a:rPr lang="ko-KR" altLang="en-US" dirty="0"/>
              <a:t>되는 </a:t>
            </a:r>
            <a:r>
              <a:rPr lang="ko-KR" altLang="en-US" dirty="0" smtClean="0"/>
              <a:t>형태이다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JSP(Java Server Pages)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477916"/>
              </p:ext>
            </p:extLst>
          </p:nvPr>
        </p:nvGraphicFramePr>
        <p:xfrm>
          <a:off x="467544" y="2420888"/>
          <a:ext cx="8229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altLang="ko-KR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자바코드로 구현하고 컴파일하고 배포해야 한다</a:t>
                      </a: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HTML</a:t>
                      </a:r>
                      <a:r>
                        <a:rPr kumimoji="0"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태그로 문자열</a:t>
                      </a: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</a:t>
                      </a:r>
                      <a:r>
                        <a:rPr kumimoji="0"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처리해야 한다</a:t>
                      </a: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 수정되면 다시 컴파일하고 배포해야 한다</a:t>
                      </a: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altLang="ko-KR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키워드가 태그화 되어 </a:t>
                      </a:r>
                      <a:r>
                        <a:rPr kumimoji="0"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서블릿에</a:t>
                      </a:r>
                      <a:r>
                        <a:rPr kumimoji="0"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비해 배우기 쉽다</a:t>
                      </a: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자바코드를 </a:t>
                      </a: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&lt;%%&gt;</a:t>
                      </a:r>
                      <a:r>
                        <a:rPr kumimoji="0"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 안에 처리해주어야 한다</a:t>
                      </a: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HTML</a:t>
                      </a:r>
                      <a:r>
                        <a:rPr kumimoji="0"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처럼 태그를 사용하여 자바코드도 사용이 가능하다</a:t>
                      </a:r>
                      <a:r>
                        <a:rPr kumimoji="0"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0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31637" y="2060851"/>
            <a:ext cx="6533705" cy="3574011"/>
            <a:chOff x="1331637" y="2060851"/>
            <a:chExt cx="6533705" cy="3574011"/>
          </a:xfrm>
        </p:grpSpPr>
        <p:sp>
          <p:nvSpPr>
            <p:cNvPr id="17" name="자유형 16"/>
            <p:cNvSpPr/>
            <p:nvPr/>
          </p:nvSpPr>
          <p:spPr>
            <a:xfrm>
              <a:off x="3563905" y="2060851"/>
              <a:ext cx="1357788" cy="1357788"/>
            </a:xfrm>
            <a:custGeom>
              <a:avLst/>
              <a:gdLst>
                <a:gd name="connsiteX0" fmla="*/ 0 w 1357788"/>
                <a:gd name="connsiteY0" fmla="*/ 226303 h 1357788"/>
                <a:gd name="connsiteX1" fmla="*/ 226303 w 1357788"/>
                <a:gd name="connsiteY1" fmla="*/ 0 h 1357788"/>
                <a:gd name="connsiteX2" fmla="*/ 1131485 w 1357788"/>
                <a:gd name="connsiteY2" fmla="*/ 0 h 1357788"/>
                <a:gd name="connsiteX3" fmla="*/ 1357788 w 1357788"/>
                <a:gd name="connsiteY3" fmla="*/ 226303 h 1357788"/>
                <a:gd name="connsiteX4" fmla="*/ 1357788 w 1357788"/>
                <a:gd name="connsiteY4" fmla="*/ 1131485 h 1357788"/>
                <a:gd name="connsiteX5" fmla="*/ 1131485 w 1357788"/>
                <a:gd name="connsiteY5" fmla="*/ 1357788 h 1357788"/>
                <a:gd name="connsiteX6" fmla="*/ 226303 w 1357788"/>
                <a:gd name="connsiteY6" fmla="*/ 1357788 h 1357788"/>
                <a:gd name="connsiteX7" fmla="*/ 0 w 1357788"/>
                <a:gd name="connsiteY7" fmla="*/ 1131485 h 1357788"/>
                <a:gd name="connsiteX8" fmla="*/ 0 w 1357788"/>
                <a:gd name="connsiteY8" fmla="*/ 226303 h 135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788" h="1357788">
                  <a:moveTo>
                    <a:pt x="0" y="226303"/>
                  </a:moveTo>
                  <a:cubicBezTo>
                    <a:pt x="0" y="101319"/>
                    <a:pt x="101319" y="0"/>
                    <a:pt x="226303" y="0"/>
                  </a:cubicBezTo>
                  <a:lnTo>
                    <a:pt x="1131485" y="0"/>
                  </a:lnTo>
                  <a:cubicBezTo>
                    <a:pt x="1256469" y="0"/>
                    <a:pt x="1357788" y="101319"/>
                    <a:pt x="1357788" y="226303"/>
                  </a:cubicBezTo>
                  <a:lnTo>
                    <a:pt x="1357788" y="1131485"/>
                  </a:lnTo>
                  <a:cubicBezTo>
                    <a:pt x="1357788" y="1256469"/>
                    <a:pt x="1256469" y="1357788"/>
                    <a:pt x="1131485" y="1357788"/>
                  </a:cubicBezTo>
                  <a:lnTo>
                    <a:pt x="226303" y="1357788"/>
                  </a:lnTo>
                  <a:cubicBezTo>
                    <a:pt x="101319" y="1357788"/>
                    <a:pt x="0" y="1256469"/>
                    <a:pt x="0" y="1131485"/>
                  </a:cubicBezTo>
                  <a:lnTo>
                    <a:pt x="0" y="2263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722" tIns="157722" rIns="157722" bIns="157722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600" kern="1200" dirty="0" smtClean="0"/>
                <a:t>WAS</a:t>
              </a:r>
              <a:endParaRPr lang="ko-KR" altLang="en-US" sz="3600" kern="1200" dirty="0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331637" y="2276878"/>
              <a:ext cx="909718" cy="909718"/>
            </a:xfrm>
            <a:custGeom>
              <a:avLst/>
              <a:gdLst>
                <a:gd name="connsiteX0" fmla="*/ 0 w 909718"/>
                <a:gd name="connsiteY0" fmla="*/ 151623 h 909718"/>
                <a:gd name="connsiteX1" fmla="*/ 151623 w 909718"/>
                <a:gd name="connsiteY1" fmla="*/ 0 h 909718"/>
                <a:gd name="connsiteX2" fmla="*/ 758095 w 909718"/>
                <a:gd name="connsiteY2" fmla="*/ 0 h 909718"/>
                <a:gd name="connsiteX3" fmla="*/ 909718 w 909718"/>
                <a:gd name="connsiteY3" fmla="*/ 151623 h 909718"/>
                <a:gd name="connsiteX4" fmla="*/ 909718 w 909718"/>
                <a:gd name="connsiteY4" fmla="*/ 758095 h 909718"/>
                <a:gd name="connsiteX5" fmla="*/ 758095 w 909718"/>
                <a:gd name="connsiteY5" fmla="*/ 909718 h 909718"/>
                <a:gd name="connsiteX6" fmla="*/ 151623 w 909718"/>
                <a:gd name="connsiteY6" fmla="*/ 909718 h 909718"/>
                <a:gd name="connsiteX7" fmla="*/ 0 w 909718"/>
                <a:gd name="connsiteY7" fmla="*/ 758095 h 909718"/>
                <a:gd name="connsiteX8" fmla="*/ 0 w 909718"/>
                <a:gd name="connsiteY8" fmla="*/ 151623 h 9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9718" h="909718">
                  <a:moveTo>
                    <a:pt x="0" y="151623"/>
                  </a:moveTo>
                  <a:cubicBezTo>
                    <a:pt x="0" y="67884"/>
                    <a:pt x="67884" y="0"/>
                    <a:pt x="151623" y="0"/>
                  </a:cubicBezTo>
                  <a:lnTo>
                    <a:pt x="758095" y="0"/>
                  </a:lnTo>
                  <a:cubicBezTo>
                    <a:pt x="841834" y="0"/>
                    <a:pt x="909718" y="67884"/>
                    <a:pt x="909718" y="151623"/>
                  </a:cubicBezTo>
                  <a:lnTo>
                    <a:pt x="909718" y="758095"/>
                  </a:lnTo>
                  <a:cubicBezTo>
                    <a:pt x="909718" y="841834"/>
                    <a:pt x="841834" y="909718"/>
                    <a:pt x="758095" y="909718"/>
                  </a:cubicBezTo>
                  <a:lnTo>
                    <a:pt x="151623" y="909718"/>
                  </a:lnTo>
                  <a:cubicBezTo>
                    <a:pt x="67884" y="909718"/>
                    <a:pt x="0" y="841834"/>
                    <a:pt x="0" y="758095"/>
                  </a:cubicBezTo>
                  <a:lnTo>
                    <a:pt x="0" y="1516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749" tIns="97749" rIns="97749" bIns="97749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kern="1200" dirty="0" smtClean="0"/>
                <a:t>client</a:t>
              </a:r>
              <a:endParaRPr lang="ko-KR" altLang="en-US" sz="2100" kern="1200" dirty="0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955624" y="2254049"/>
              <a:ext cx="909718" cy="909718"/>
            </a:xfrm>
            <a:custGeom>
              <a:avLst/>
              <a:gdLst>
                <a:gd name="connsiteX0" fmla="*/ 0 w 909718"/>
                <a:gd name="connsiteY0" fmla="*/ 151623 h 909718"/>
                <a:gd name="connsiteX1" fmla="*/ 151623 w 909718"/>
                <a:gd name="connsiteY1" fmla="*/ 0 h 909718"/>
                <a:gd name="connsiteX2" fmla="*/ 758095 w 909718"/>
                <a:gd name="connsiteY2" fmla="*/ 0 h 909718"/>
                <a:gd name="connsiteX3" fmla="*/ 909718 w 909718"/>
                <a:gd name="connsiteY3" fmla="*/ 151623 h 909718"/>
                <a:gd name="connsiteX4" fmla="*/ 909718 w 909718"/>
                <a:gd name="connsiteY4" fmla="*/ 758095 h 909718"/>
                <a:gd name="connsiteX5" fmla="*/ 758095 w 909718"/>
                <a:gd name="connsiteY5" fmla="*/ 909718 h 909718"/>
                <a:gd name="connsiteX6" fmla="*/ 151623 w 909718"/>
                <a:gd name="connsiteY6" fmla="*/ 909718 h 909718"/>
                <a:gd name="connsiteX7" fmla="*/ 0 w 909718"/>
                <a:gd name="connsiteY7" fmla="*/ 758095 h 909718"/>
                <a:gd name="connsiteX8" fmla="*/ 0 w 909718"/>
                <a:gd name="connsiteY8" fmla="*/ 151623 h 9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9718" h="909718">
                  <a:moveTo>
                    <a:pt x="0" y="151623"/>
                  </a:moveTo>
                  <a:cubicBezTo>
                    <a:pt x="0" y="67884"/>
                    <a:pt x="67884" y="0"/>
                    <a:pt x="151623" y="0"/>
                  </a:cubicBezTo>
                  <a:lnTo>
                    <a:pt x="758095" y="0"/>
                  </a:lnTo>
                  <a:cubicBezTo>
                    <a:pt x="841834" y="0"/>
                    <a:pt x="909718" y="67884"/>
                    <a:pt x="909718" y="151623"/>
                  </a:cubicBezTo>
                  <a:lnTo>
                    <a:pt x="909718" y="758095"/>
                  </a:lnTo>
                  <a:cubicBezTo>
                    <a:pt x="909718" y="841834"/>
                    <a:pt x="841834" y="909718"/>
                    <a:pt x="758095" y="909718"/>
                  </a:cubicBezTo>
                  <a:lnTo>
                    <a:pt x="151623" y="909718"/>
                  </a:lnTo>
                  <a:cubicBezTo>
                    <a:pt x="67884" y="909718"/>
                    <a:pt x="0" y="841834"/>
                    <a:pt x="0" y="758095"/>
                  </a:cubicBezTo>
                  <a:lnTo>
                    <a:pt x="0" y="1516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589" tIns="87589" rIns="87589" bIns="87589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700" dirty="0" err="1" smtClean="0"/>
                <a:t>Jsp</a:t>
              </a:r>
              <a:r>
                <a:rPr lang="en-US" altLang="ko-KR" sz="1700" dirty="0" smtClean="0"/>
                <a:t/>
              </a:r>
              <a:br>
                <a:rPr lang="en-US" altLang="ko-KR" sz="1700" dirty="0" smtClean="0"/>
              </a:br>
              <a:r>
                <a:rPr lang="ko-KR" altLang="en-US" sz="1700" dirty="0" smtClean="0"/>
                <a:t>페이</a:t>
              </a:r>
              <a:r>
                <a:rPr lang="ko-KR" altLang="en-US" sz="1700" dirty="0"/>
                <a:t>지</a:t>
              </a:r>
              <a:endParaRPr lang="ko-KR" altLang="en-US" sz="1700" kern="1200" dirty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787940" y="4725144"/>
              <a:ext cx="909718" cy="909718"/>
            </a:xfrm>
            <a:custGeom>
              <a:avLst/>
              <a:gdLst>
                <a:gd name="connsiteX0" fmla="*/ 0 w 909718"/>
                <a:gd name="connsiteY0" fmla="*/ 151623 h 909718"/>
                <a:gd name="connsiteX1" fmla="*/ 151623 w 909718"/>
                <a:gd name="connsiteY1" fmla="*/ 0 h 909718"/>
                <a:gd name="connsiteX2" fmla="*/ 758095 w 909718"/>
                <a:gd name="connsiteY2" fmla="*/ 0 h 909718"/>
                <a:gd name="connsiteX3" fmla="*/ 909718 w 909718"/>
                <a:gd name="connsiteY3" fmla="*/ 151623 h 909718"/>
                <a:gd name="connsiteX4" fmla="*/ 909718 w 909718"/>
                <a:gd name="connsiteY4" fmla="*/ 758095 h 909718"/>
                <a:gd name="connsiteX5" fmla="*/ 758095 w 909718"/>
                <a:gd name="connsiteY5" fmla="*/ 909718 h 909718"/>
                <a:gd name="connsiteX6" fmla="*/ 151623 w 909718"/>
                <a:gd name="connsiteY6" fmla="*/ 909718 h 909718"/>
                <a:gd name="connsiteX7" fmla="*/ 0 w 909718"/>
                <a:gd name="connsiteY7" fmla="*/ 758095 h 909718"/>
                <a:gd name="connsiteX8" fmla="*/ 0 w 909718"/>
                <a:gd name="connsiteY8" fmla="*/ 151623 h 9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9718" h="909718">
                  <a:moveTo>
                    <a:pt x="0" y="151623"/>
                  </a:moveTo>
                  <a:cubicBezTo>
                    <a:pt x="0" y="67884"/>
                    <a:pt x="67884" y="0"/>
                    <a:pt x="151623" y="0"/>
                  </a:cubicBezTo>
                  <a:lnTo>
                    <a:pt x="758095" y="0"/>
                  </a:lnTo>
                  <a:cubicBezTo>
                    <a:pt x="841834" y="0"/>
                    <a:pt x="909718" y="67884"/>
                    <a:pt x="909718" y="151623"/>
                  </a:cubicBezTo>
                  <a:lnTo>
                    <a:pt x="909718" y="758095"/>
                  </a:lnTo>
                  <a:cubicBezTo>
                    <a:pt x="909718" y="841834"/>
                    <a:pt x="841834" y="909718"/>
                    <a:pt x="758095" y="909718"/>
                  </a:cubicBezTo>
                  <a:lnTo>
                    <a:pt x="151623" y="909718"/>
                  </a:lnTo>
                  <a:cubicBezTo>
                    <a:pt x="67884" y="909718"/>
                    <a:pt x="0" y="841834"/>
                    <a:pt x="0" y="758095"/>
                  </a:cubicBezTo>
                  <a:lnTo>
                    <a:pt x="0" y="1516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589" tIns="87589" rIns="87589" bIns="87589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700" kern="1200" dirty="0" err="1" smtClean="0"/>
                <a:t>서블릿클래스</a:t>
              </a:r>
              <a:endParaRPr lang="ko-KR" altLang="en-US" sz="1700" kern="1200" dirty="0"/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95736" y="2564904"/>
            <a:ext cx="13681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921693" y="2708908"/>
            <a:ext cx="203393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6935374" y="4725144"/>
            <a:ext cx="909718" cy="909718"/>
          </a:xfrm>
          <a:custGeom>
            <a:avLst/>
            <a:gdLst>
              <a:gd name="connsiteX0" fmla="*/ 0 w 909718"/>
              <a:gd name="connsiteY0" fmla="*/ 151623 h 909718"/>
              <a:gd name="connsiteX1" fmla="*/ 151623 w 909718"/>
              <a:gd name="connsiteY1" fmla="*/ 0 h 909718"/>
              <a:gd name="connsiteX2" fmla="*/ 758095 w 909718"/>
              <a:gd name="connsiteY2" fmla="*/ 0 h 909718"/>
              <a:gd name="connsiteX3" fmla="*/ 909718 w 909718"/>
              <a:gd name="connsiteY3" fmla="*/ 151623 h 909718"/>
              <a:gd name="connsiteX4" fmla="*/ 909718 w 909718"/>
              <a:gd name="connsiteY4" fmla="*/ 758095 h 909718"/>
              <a:gd name="connsiteX5" fmla="*/ 758095 w 909718"/>
              <a:gd name="connsiteY5" fmla="*/ 909718 h 909718"/>
              <a:gd name="connsiteX6" fmla="*/ 151623 w 909718"/>
              <a:gd name="connsiteY6" fmla="*/ 909718 h 909718"/>
              <a:gd name="connsiteX7" fmla="*/ 0 w 909718"/>
              <a:gd name="connsiteY7" fmla="*/ 758095 h 909718"/>
              <a:gd name="connsiteX8" fmla="*/ 0 w 909718"/>
              <a:gd name="connsiteY8" fmla="*/ 151623 h 90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718" h="909718">
                <a:moveTo>
                  <a:pt x="0" y="151623"/>
                </a:moveTo>
                <a:cubicBezTo>
                  <a:pt x="0" y="67884"/>
                  <a:pt x="67884" y="0"/>
                  <a:pt x="151623" y="0"/>
                </a:cubicBezTo>
                <a:lnTo>
                  <a:pt x="758095" y="0"/>
                </a:lnTo>
                <a:cubicBezTo>
                  <a:pt x="841834" y="0"/>
                  <a:pt x="909718" y="67884"/>
                  <a:pt x="909718" y="151623"/>
                </a:cubicBezTo>
                <a:lnTo>
                  <a:pt x="909718" y="758095"/>
                </a:lnTo>
                <a:cubicBezTo>
                  <a:pt x="909718" y="841834"/>
                  <a:pt x="841834" y="909718"/>
                  <a:pt x="758095" y="909718"/>
                </a:cubicBezTo>
                <a:lnTo>
                  <a:pt x="151623" y="909718"/>
                </a:lnTo>
                <a:cubicBezTo>
                  <a:pt x="67884" y="909718"/>
                  <a:pt x="0" y="841834"/>
                  <a:pt x="0" y="758095"/>
                </a:cubicBezTo>
                <a:lnTo>
                  <a:pt x="0" y="15162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589" tIns="87589" rIns="87589" bIns="87589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dirty="0" smtClean="0"/>
              <a:t>자바</a:t>
            </a:r>
            <a:endParaRPr lang="en-US" altLang="ko-KR" sz="14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dirty="0" smtClean="0"/>
              <a:t>소스</a:t>
            </a:r>
            <a:endParaRPr lang="en-US" altLang="ko-KR" sz="14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dirty="0" smtClean="0"/>
              <a:t>코드</a:t>
            </a:r>
            <a:endParaRPr lang="ko-KR" altLang="en-US" sz="1400" kern="12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81561" y="3186596"/>
            <a:ext cx="14461" cy="1538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697658" y="5180003"/>
            <a:ext cx="22377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4067944" y="3418639"/>
            <a:ext cx="1" cy="130650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241355" y="2924944"/>
            <a:ext cx="13225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26557" y="2096397"/>
            <a:ext cx="1152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request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3746" y="3049307"/>
            <a:ext cx="126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524328" y="3786593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JSP</a:t>
            </a:r>
            <a:r>
              <a:rPr lang="ko-KR" altLang="en-US" sz="1600" dirty="0" smtClean="0">
                <a:solidFill>
                  <a:srgbClr val="00B050"/>
                </a:solidFill>
              </a:rPr>
              <a:t>로부터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ko-KR" altLang="en-US" sz="1600" dirty="0" smtClean="0">
                <a:solidFill>
                  <a:srgbClr val="00B050"/>
                </a:solidFill>
              </a:rPr>
              <a:t>자바 코드생성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6680" y="5445224"/>
            <a:ext cx="179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</a:rPr>
              <a:t>자바 코드를 </a:t>
            </a:r>
            <a:r>
              <a:rPr lang="ko-KR" altLang="en-US" sz="1400" dirty="0" err="1" smtClean="0">
                <a:solidFill>
                  <a:srgbClr val="00B050"/>
                </a:solidFill>
              </a:rPr>
              <a:t>서블릿</a:t>
            </a:r>
            <a:r>
              <a:rPr lang="en-US" altLang="ko-KR" sz="1400" dirty="0" smtClean="0">
                <a:solidFill>
                  <a:srgbClr val="00B050"/>
                </a:solidFill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</a:rPr>
              <a:t>클래스로 변경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427984" y="3410338"/>
            <a:ext cx="0" cy="131480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72390" y="3817370"/>
            <a:ext cx="109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처리 결과</a:t>
            </a:r>
            <a:endParaRPr lang="en-US" altLang="ko-KR" sz="1400" dirty="0" smtClean="0"/>
          </a:p>
          <a:p>
            <a:r>
              <a:rPr lang="en-US" altLang="ko-KR" sz="1400" dirty="0" smtClean="0"/>
              <a:t>response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642215" y="3698409"/>
            <a:ext cx="1152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client</a:t>
            </a:r>
          </a:p>
          <a:p>
            <a:r>
              <a:rPr lang="en-US" altLang="ko-KR" sz="1400" dirty="0" smtClean="0"/>
              <a:t>request</a:t>
            </a:r>
          </a:p>
          <a:p>
            <a:r>
              <a:rPr lang="ko-KR" altLang="en-US" sz="1400" dirty="0" smtClean="0"/>
              <a:t>전달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200551" y="3376196"/>
            <a:ext cx="1466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웹 브라우저로 전송</a:t>
            </a:r>
            <a:endParaRPr lang="ko-KR" altLang="en-US" sz="105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113443" y="1412776"/>
            <a:ext cx="776395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127905" y="1772816"/>
            <a:ext cx="7619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33424" y="1305054"/>
            <a:ext cx="1152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Servlet</a:t>
            </a:r>
            <a:r>
              <a:rPr lang="ko-KR" altLang="en-US" sz="800" dirty="0" smtClean="0"/>
              <a:t>이 있는 경우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5933424" y="1665094"/>
            <a:ext cx="1152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Servlet</a:t>
            </a:r>
            <a:r>
              <a:rPr lang="ko-KR" altLang="en-US" sz="800" dirty="0" smtClean="0"/>
              <a:t>이 없는 경우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7668344" y="434059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(translation)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5362911" y="594835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(compile)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52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98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JSP 처리과정</vt:lpstr>
      <vt:lpstr>Servlet</vt:lpstr>
      <vt:lpstr>JSP(Java Server Pages)</vt:lpstr>
      <vt:lpstr>JSP와 Servlet비교</vt:lpstr>
      <vt:lpstr>JSP 처리과정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처리과정</dc:title>
  <dc:creator>User</dc:creator>
  <cp:lastModifiedBy>HUGH</cp:lastModifiedBy>
  <cp:revision>10</cp:revision>
  <dcterms:created xsi:type="dcterms:W3CDTF">2018-08-04T06:35:32Z</dcterms:created>
  <dcterms:modified xsi:type="dcterms:W3CDTF">2018-08-06T08:48:25Z</dcterms:modified>
</cp:coreProperties>
</file>