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88825" cy="6858000"/>
  <p:notesSz cx="6858000" cy="9144000"/>
  <p:defaultTextStyle>
    <a:defPPr rtl="0">
      <a:defRPr lang="ko-K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82" autoAdjust="0"/>
  </p:normalViewPr>
  <p:slideViewPr>
    <p:cSldViewPr showGuides="1">
      <p:cViewPr varScale="1">
        <p:scale>
          <a:sx n="87" d="100"/>
          <a:sy n="87" d="100"/>
        </p:scale>
        <p:origin x="282" y="90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902721-B5D2-4403-8D1C-3493747A7C1C}" type="datetime4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2018년 8월 4일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en-US" altLang="ko-KR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48CCCD8-C5F8-4067-95B2-0273F6791A90}" type="datetime4">
              <a:rPr lang="ko-KR" altLang="en-US" smtClean="0"/>
              <a:pPr/>
              <a:t>2018년 8월 4일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8796F01-7154-41E0-B48B-A6921757531A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직사각형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그림 8" descr="높이 쌓인 책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직사각형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D77C3D-78EF-42AE-9FF2-D0A268A1F726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C713B79-C905-451B-9C35-8458D8DA0361}" type="datetime4">
              <a:rPr lang="ko-KR" altLang="en-US" smtClean="0"/>
              <a:pPr/>
              <a:t>2018년 8월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91C5AD9-787D-40FA-8A4D-16A055B9AF8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37373-6E92-4731-B1F4-26B2A1E06510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118653-2C8D-4541-A0BB-BA2C4B577ED5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A60BA0E-20D0-4E7C-B286-26C960A6788F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직사각형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b="0" noProof="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높이 쌓인 책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마스터 부제목 스타일 편집</a:t>
            </a:r>
            <a:endParaRPr lang="ko-KR" altLang="en-US" noProof="0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847BDF-71C0-45C8-9A95-38EAC9F59970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11328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  <a:p>
            <a:pPr lvl="8" rtl="0"/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11328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6C0C67A-E748-4AD3-9212-B036FBCCD4E7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1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042640-F749-472E-9A60-530FA4C87693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5381F-7340-43A5-9300-E94EA0301B99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54F335-C744-4F9E-8F98-5D4AA4024CAE}" type="datetime4">
              <a:rPr lang="ko-KR" altLang="en-US" smtClean="0"/>
              <a:t>2018년 8월 4일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8374C4C-F4BC-476D-B756-A78266820C75}" type="datetime4">
              <a:rPr lang="ko-KR" altLang="en-US" smtClean="0"/>
              <a:pPr/>
              <a:t>2018년 8월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 smtClean="0"/>
              <a:t>바닥글 추가</a:t>
            </a:r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B6DE2C-A610-4E61-8B74-480387D10F80}" type="datetime4">
              <a:rPr lang="ko-KR" altLang="en-US" smtClean="0"/>
              <a:pPr/>
              <a:t>2018년 8월 4일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DFBB78A-01B4-41F2-96B0-677A4A28283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직사각형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ko-KR" altLang="en-US" noProof="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15E7F25-C8D8-464A-83BD-63E5402EFF7F}" type="datetime4">
              <a:rPr lang="ko-KR" altLang="en-US" smtClean="0"/>
              <a:t>2018년 8월 4일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B37DED6-D4C7-42EE-AB49-D2E39E64FDE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1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4747" indent="-304747" algn="l" defTabSz="1218987" rtl="0" eaLnBrk="1" latinLnBrk="1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31392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58037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584683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11328" indent="-304747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33226" indent="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1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63880" y="404664"/>
            <a:ext cx="7008574" cy="2179064"/>
          </a:xfrm>
        </p:spPr>
        <p:txBody>
          <a:bodyPr rtlCol="0"/>
          <a:lstStyle/>
          <a:p>
            <a:pPr algn="ctr" rtl="0"/>
            <a:r>
              <a:rPr lang="en-US" altLang="ko-KR" dirty="0" smtClean="0"/>
              <a:t>JSP </a:t>
            </a:r>
            <a:r>
              <a:rPr lang="ko-KR" altLang="en-US" dirty="0" smtClean="0"/>
              <a:t>처리과정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r" rtl="0"/>
            <a:r>
              <a:rPr lang="ko-KR" altLang="en-US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빅데이터반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박규원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2018-08-06</a:t>
            </a:r>
            <a:r>
              <a:rPr lang="ko-KR" altLang="en-US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314300" y="183236"/>
            <a:ext cx="10157354" cy="760512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4000" dirty="0" smtClean="0"/>
              <a:t>                       </a:t>
            </a:r>
            <a:r>
              <a:rPr lang="ko-KR" altLang="en-US" sz="4000" dirty="0" smtClean="0">
                <a:solidFill>
                  <a:schemeClr val="tx1"/>
                </a:solidFill>
              </a:rPr>
              <a:t>기본 처리 과정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8651538" y="1886276"/>
            <a:ext cx="2448272" cy="79208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JSP.java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620509" y="1611329"/>
            <a:ext cx="4104456" cy="252028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WAS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(Web Application Server)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651538" y="4551148"/>
            <a:ext cx="2448272" cy="79208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JAVA.class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아래로 구부러진 화살표 19"/>
          <p:cNvSpPr/>
          <p:nvPr/>
        </p:nvSpPr>
        <p:spPr>
          <a:xfrm rot="440539">
            <a:off x="7228591" y="1012568"/>
            <a:ext cx="2147679" cy="665052"/>
          </a:xfrm>
          <a:prstGeom prst="curvedDown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아래로 구부러진 화살표 21"/>
          <p:cNvSpPr/>
          <p:nvPr/>
        </p:nvSpPr>
        <p:spPr>
          <a:xfrm rot="11759159">
            <a:off x="4966886" y="4884702"/>
            <a:ext cx="3707021" cy="861566"/>
          </a:xfrm>
          <a:prstGeom prst="curvedDown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톱니 모양의 오른쪽 화살표 22"/>
          <p:cNvSpPr/>
          <p:nvPr/>
        </p:nvSpPr>
        <p:spPr>
          <a:xfrm rot="5400000">
            <a:off x="8047241" y="3337959"/>
            <a:ext cx="1698697" cy="621986"/>
          </a:xfrm>
          <a:prstGeom prst="notchedRight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/>
          <p:cNvSpPr/>
          <p:nvPr/>
        </p:nvSpPr>
        <p:spPr>
          <a:xfrm>
            <a:off x="9022867" y="117190"/>
            <a:ext cx="2880320" cy="118575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. JSP File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Servlet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으로 변환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(.java)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9213908" y="3014022"/>
            <a:ext cx="2676496" cy="1185758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3. 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컴파일을 실행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 (.class)</a:t>
            </a:r>
          </a:p>
        </p:txBody>
      </p:sp>
      <p:sp>
        <p:nvSpPr>
          <p:cNvPr id="26" name="순서도: 대체 처리 25"/>
          <p:cNvSpPr/>
          <p:nvPr/>
        </p:nvSpPr>
        <p:spPr>
          <a:xfrm>
            <a:off x="5751375" y="5844145"/>
            <a:ext cx="1224136" cy="678166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전달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순서도: 대체 처리 26"/>
          <p:cNvSpPr/>
          <p:nvPr/>
        </p:nvSpPr>
        <p:spPr>
          <a:xfrm>
            <a:off x="2156172" y="3739726"/>
            <a:ext cx="1149506" cy="695453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응답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순서도: 대체 처리 27"/>
          <p:cNvSpPr/>
          <p:nvPr/>
        </p:nvSpPr>
        <p:spPr>
          <a:xfrm>
            <a:off x="2041685" y="1196032"/>
            <a:ext cx="1145731" cy="72008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2">
                    <a:lumMod val="10000"/>
                  </a:schemeClr>
                </a:solidFill>
              </a:rPr>
              <a:t>1.</a:t>
            </a: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</a:rPr>
              <a:t>요청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톱니 모양의 오른쪽 화살표 28"/>
          <p:cNvSpPr/>
          <p:nvPr/>
        </p:nvSpPr>
        <p:spPr>
          <a:xfrm rot="10800000">
            <a:off x="1881577" y="3061444"/>
            <a:ext cx="1698697" cy="621986"/>
          </a:xfrm>
          <a:prstGeom prst="notchedRight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톱니 모양의 오른쪽 화살표 29"/>
          <p:cNvSpPr/>
          <p:nvPr/>
        </p:nvSpPr>
        <p:spPr>
          <a:xfrm>
            <a:off x="1881577" y="1947256"/>
            <a:ext cx="1698697" cy="621986"/>
          </a:xfrm>
          <a:prstGeom prst="notchedRight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366304" y="2039648"/>
            <a:ext cx="1438119" cy="1663642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Web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Client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860" y="226123"/>
            <a:ext cx="10157354" cy="904528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</a:rPr>
              <a:t>요청 과정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1" y="1196752"/>
            <a:ext cx="7272808" cy="537448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7750596" y="1628800"/>
            <a:ext cx="4104456" cy="252028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Web Client</a:t>
            </a:r>
            <a:r>
              <a:rPr lang="ko-KR" altLang="en-US" dirty="0" smtClean="0">
                <a:solidFill>
                  <a:schemeClr val="tx1"/>
                </a:solidFill>
              </a:rPr>
              <a:t>에서 그림과 같은 페이지 </a:t>
            </a:r>
            <a:r>
              <a:rPr lang="en-US" altLang="ko-KR" dirty="0" smtClean="0">
                <a:solidFill>
                  <a:srgbClr val="FF0000"/>
                </a:solidFill>
              </a:rPr>
              <a:t>WAS</a:t>
            </a:r>
            <a:r>
              <a:rPr lang="ko-KR" altLang="en-US" dirty="0" smtClean="0">
                <a:solidFill>
                  <a:schemeClr val="tx1"/>
                </a:solidFill>
              </a:rPr>
              <a:t>에게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요청</a:t>
            </a:r>
            <a:r>
              <a:rPr lang="ko-KR" altLang="en-US" dirty="0" smtClean="0">
                <a:solidFill>
                  <a:schemeClr val="tx1"/>
                </a:solidFill>
              </a:rPr>
              <a:t>을 </a:t>
            </a:r>
            <a:r>
              <a:rPr lang="ko-KR" altLang="en-US" dirty="0" smtClean="0">
                <a:solidFill>
                  <a:schemeClr val="tx1"/>
                </a:solidFill>
              </a:rPr>
              <a:t>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6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48544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2-1. </a:t>
            </a:r>
            <a:r>
              <a:rPr lang="en-US" altLang="ko-KR" dirty="0">
                <a:solidFill>
                  <a:schemeClr val="tx1"/>
                </a:solidFill>
              </a:rPr>
              <a:t>JSP File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Servlet</a:t>
            </a:r>
            <a:r>
              <a:rPr lang="ko-KR" altLang="en-US" dirty="0">
                <a:solidFill>
                  <a:schemeClr val="tx1"/>
                </a:solidFill>
              </a:rPr>
              <a:t>으로 변환</a:t>
            </a:r>
            <a:r>
              <a:rPr lang="en-US" altLang="ko-KR" dirty="0">
                <a:solidFill>
                  <a:schemeClr val="tx1"/>
                </a:solidFill>
              </a:rPr>
              <a:t>(.</a:t>
            </a:r>
            <a:r>
              <a:rPr lang="en-US" altLang="ko-KR" dirty="0" smtClean="0">
                <a:solidFill>
                  <a:schemeClr val="tx1"/>
                </a:solidFill>
              </a:rPr>
              <a:t>java)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1628800"/>
            <a:ext cx="4248472" cy="2880320"/>
          </a:xfrm>
          <a:prstGeom prst="rect">
            <a:avLst/>
          </a:prstGeom>
        </p:spPr>
      </p:pic>
      <p:sp>
        <p:nvSpPr>
          <p:cNvPr id="5" name="톱니 모양의 오른쪽 화살표 4"/>
          <p:cNvSpPr/>
          <p:nvPr/>
        </p:nvSpPr>
        <p:spPr>
          <a:xfrm>
            <a:off x="5011828" y="2636912"/>
            <a:ext cx="1698697" cy="621986"/>
          </a:xfrm>
          <a:prstGeom prst="notchedRightArrow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297" y="2087087"/>
            <a:ext cx="4391025" cy="196374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1925681" y="4787694"/>
            <a:ext cx="9896385" cy="1700808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그림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1-1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은 브라우저 실행 시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Tomcat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의 임시 파일 폴더 안에 </a:t>
            </a:r>
            <a:endParaRPr lang="en-US" altLang="ko-KR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파일이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Servlet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으로 변환 되어 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소스파일과 클래스 파일이 저장된 것을 볼 수 있다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3873" y="4050833"/>
            <a:ext cx="159680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ko-KR" altLang="en-US" dirty="0" smtClean="0"/>
              <a:t>그림 </a:t>
            </a:r>
            <a:r>
              <a:rPr lang="en-US" altLang="ko-KR" dirty="0" smtClean="0"/>
              <a:t>1-1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4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2-2. </a:t>
            </a:r>
            <a:r>
              <a:rPr lang="en-US" altLang="ko-KR" dirty="0">
                <a:solidFill>
                  <a:schemeClr val="tx1"/>
                </a:solidFill>
              </a:rPr>
              <a:t>JSP File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Servlet</a:t>
            </a:r>
            <a:r>
              <a:rPr lang="ko-KR" altLang="en-US" dirty="0">
                <a:solidFill>
                  <a:schemeClr val="tx1"/>
                </a:solidFill>
              </a:rPr>
              <a:t>으로 </a:t>
            </a:r>
            <a:r>
              <a:rPr lang="ko-KR" altLang="en-US" dirty="0" smtClean="0">
                <a:solidFill>
                  <a:schemeClr val="tx1"/>
                </a:solidFill>
              </a:rPr>
              <a:t>변환이유</a:t>
            </a:r>
            <a:r>
              <a:rPr lang="en-US" altLang="ko-KR" dirty="0" smtClean="0">
                <a:solidFill>
                  <a:schemeClr val="tx1"/>
                </a:solidFill>
              </a:rPr>
              <a:t>(.</a:t>
            </a:r>
            <a:r>
              <a:rPr lang="en-US" altLang="ko-KR" dirty="0">
                <a:solidFill>
                  <a:schemeClr val="tx1"/>
                </a:solidFill>
              </a:rPr>
              <a:t>java)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701924" y="1844824"/>
            <a:ext cx="8064896" cy="3384376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코딩 하기 복잡한 </a:t>
            </a:r>
            <a:r>
              <a:rPr lang="en-US" altLang="ko-KR" dirty="0" smtClean="0">
                <a:solidFill>
                  <a:srgbClr val="FF0000"/>
                </a:solidFill>
              </a:rPr>
              <a:t>Servlet </a:t>
            </a:r>
            <a:r>
              <a:rPr lang="ko-KR" altLang="en-US" dirty="0" smtClean="0">
                <a:solidFill>
                  <a:schemeClr val="tx1"/>
                </a:solidFill>
              </a:rPr>
              <a:t>대신에 </a:t>
            </a:r>
            <a:r>
              <a:rPr lang="en-US" altLang="ko-KR" dirty="0" smtClean="0">
                <a:solidFill>
                  <a:srgbClr val="FF0000"/>
                </a:solidFill>
              </a:rPr>
              <a:t>JSP</a:t>
            </a:r>
            <a:r>
              <a:rPr lang="ko-KR" altLang="en-US" dirty="0" smtClean="0">
                <a:solidFill>
                  <a:srgbClr val="FF0000"/>
                </a:solidFill>
              </a:rPr>
              <a:t>로 작성</a:t>
            </a:r>
            <a:r>
              <a:rPr lang="ko-KR" altLang="en-US" dirty="0" smtClean="0">
                <a:solidFill>
                  <a:schemeClr val="tx1"/>
                </a:solidFill>
              </a:rPr>
              <a:t>하게 </a:t>
            </a:r>
            <a:r>
              <a:rPr lang="ko-KR" altLang="en-US" dirty="0">
                <a:solidFill>
                  <a:schemeClr val="tx1"/>
                </a:solidFill>
              </a:rPr>
              <a:t>하고 </a:t>
            </a:r>
            <a:r>
              <a:rPr lang="en-US" altLang="ko-KR" dirty="0">
                <a:solidFill>
                  <a:schemeClr val="tx1"/>
                </a:solidFill>
              </a:rPr>
              <a:t>JSP/Servlet </a:t>
            </a:r>
            <a:r>
              <a:rPr lang="ko-KR" altLang="en-US" dirty="0">
                <a:solidFill>
                  <a:schemeClr val="tx1"/>
                </a:solidFill>
              </a:rPr>
              <a:t>컨테이너인 </a:t>
            </a:r>
            <a:r>
              <a:rPr lang="en-US" altLang="ko-KR" dirty="0">
                <a:solidFill>
                  <a:schemeClr val="tx1"/>
                </a:solidFill>
              </a:rPr>
              <a:t>Tomcat</a:t>
            </a:r>
            <a:r>
              <a:rPr lang="ko-KR" altLang="en-US" dirty="0">
                <a:solidFill>
                  <a:schemeClr val="tx1"/>
                </a:solidFill>
              </a:rPr>
              <a:t>이 내부에서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파 일을 </a:t>
            </a:r>
            <a:r>
              <a:rPr lang="en-US" altLang="ko-KR" dirty="0">
                <a:solidFill>
                  <a:srgbClr val="FF0000"/>
                </a:solidFill>
              </a:rPr>
              <a:t>Servlet</a:t>
            </a:r>
            <a:r>
              <a:rPr lang="ko-KR" altLang="en-US" dirty="0">
                <a:solidFill>
                  <a:srgbClr val="FF0000"/>
                </a:solidFill>
              </a:rPr>
              <a:t>으로 변환 및 </a:t>
            </a:r>
            <a:r>
              <a:rPr lang="ko-KR" altLang="en-US" dirty="0" smtClean="0">
                <a:solidFill>
                  <a:srgbClr val="FF0000"/>
                </a:solidFill>
              </a:rPr>
              <a:t>컴파일 </a:t>
            </a:r>
            <a:r>
              <a:rPr lang="ko-KR" altLang="en-US" dirty="0" smtClean="0">
                <a:solidFill>
                  <a:schemeClr val="tx1"/>
                </a:solidFill>
              </a:rPr>
              <a:t>하여 </a:t>
            </a:r>
            <a:r>
              <a:rPr lang="ko-KR" altLang="en-US" dirty="0">
                <a:solidFill>
                  <a:schemeClr val="tx1"/>
                </a:solidFill>
              </a:rPr>
              <a:t>클래스 파일을 메모리에 </a:t>
            </a:r>
            <a:r>
              <a:rPr lang="ko-KR" altLang="en-US" dirty="0">
                <a:solidFill>
                  <a:srgbClr val="FF0000"/>
                </a:solidFill>
              </a:rPr>
              <a:t>적재</a:t>
            </a:r>
            <a:r>
              <a:rPr lang="ko-KR" altLang="en-US" dirty="0">
                <a:solidFill>
                  <a:schemeClr val="tx1"/>
                </a:solidFill>
              </a:rPr>
              <a:t>한 후 </a:t>
            </a:r>
            <a:r>
              <a:rPr lang="ko-KR" altLang="en-US" dirty="0" smtClean="0">
                <a:solidFill>
                  <a:srgbClr val="FF0000"/>
                </a:solidFill>
              </a:rPr>
              <a:t>실행</a:t>
            </a:r>
            <a:r>
              <a:rPr lang="ko-KR" altLang="en-US" dirty="0" smtClean="0">
                <a:solidFill>
                  <a:schemeClr val="tx1"/>
                </a:solidFill>
              </a:rPr>
              <a:t>하기 위해서 이다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9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76536"/>
          </a:xfrm>
        </p:spPr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</a:rPr>
              <a:t>컴파일 과정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844824"/>
            <a:ext cx="4536504" cy="381642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878388" y="2132856"/>
            <a:ext cx="4824536" cy="252028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1~2</a:t>
            </a:r>
            <a:r>
              <a:rPr lang="ko-KR" altLang="en-US" dirty="0" smtClean="0">
                <a:solidFill>
                  <a:schemeClr val="tx1"/>
                </a:solidFill>
              </a:rPr>
              <a:t>과정을 거치게 된 파일을 컴퓨터가 컴퓨터의 언어인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진수로 컴파일 하는 과정이다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192560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         4~5. </a:t>
            </a:r>
            <a:r>
              <a:rPr lang="ko-KR" altLang="en-US" dirty="0" smtClean="0">
                <a:solidFill>
                  <a:schemeClr val="tx1"/>
                </a:solidFill>
              </a:rPr>
              <a:t>전달 및 응답 과정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782044" y="2276872"/>
            <a:ext cx="6696744" cy="2520280"/>
          </a:xfrm>
          <a:prstGeom prst="roundRect">
            <a:avLst/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4~5. </a:t>
            </a:r>
            <a:r>
              <a:rPr lang="ko-KR" altLang="en-US" dirty="0" smtClean="0">
                <a:solidFill>
                  <a:schemeClr val="tx1"/>
                </a:solidFill>
              </a:rPr>
              <a:t>컴파일 한 과정을 다시 </a:t>
            </a:r>
            <a:r>
              <a:rPr lang="en-US" altLang="ko-KR" dirty="0" smtClean="0">
                <a:solidFill>
                  <a:srgbClr val="FF0000"/>
                </a:solidFill>
              </a:rPr>
              <a:t>WAS</a:t>
            </a:r>
            <a:r>
              <a:rPr lang="ko-KR" altLang="en-US" dirty="0" smtClean="0">
                <a:solidFill>
                  <a:srgbClr val="FF0000"/>
                </a:solidFill>
              </a:rPr>
              <a:t>에게 전달</a:t>
            </a:r>
            <a:r>
              <a:rPr lang="ko-KR" altLang="en-US" dirty="0" smtClean="0">
                <a:solidFill>
                  <a:schemeClr val="tx1"/>
                </a:solidFill>
              </a:rPr>
              <a:t>을 하고 </a:t>
            </a:r>
            <a:r>
              <a:rPr lang="en-US" altLang="ko-KR" dirty="0" smtClean="0">
                <a:solidFill>
                  <a:schemeClr val="tx1"/>
                </a:solidFill>
              </a:rPr>
              <a:t>WAS</a:t>
            </a:r>
            <a:r>
              <a:rPr lang="ko-KR" altLang="en-US" dirty="0" smtClean="0">
                <a:solidFill>
                  <a:schemeClr val="tx1"/>
                </a:solidFill>
              </a:rPr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WEB Client</a:t>
            </a:r>
            <a:r>
              <a:rPr lang="ko-KR" altLang="en-US" dirty="0" smtClean="0">
                <a:solidFill>
                  <a:srgbClr val="FF0000"/>
                </a:solidFill>
              </a:rPr>
              <a:t>에 응답</a:t>
            </a:r>
            <a:r>
              <a:rPr lang="ko-KR" altLang="en-US" dirty="0" smtClean="0">
                <a:solidFill>
                  <a:schemeClr val="tx1"/>
                </a:solidFill>
              </a:rPr>
              <a:t>을 해준다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1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09836" y="2276872"/>
            <a:ext cx="10157354" cy="1397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8000" dirty="0" smtClean="0">
                <a:solidFill>
                  <a:schemeClr val="tx1"/>
                </a:solidFill>
              </a:rPr>
              <a:t>.</a:t>
            </a:r>
            <a:endParaRPr lang="ko-KR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개방 수업 프레젠테이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3_TF03460507.potx" id="{54CC598C-C309-4F2A-B630-6F0E7C5AAA87}" vid="{08183243-48B8-4666-B55C-11A21BA589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개방 수업 프레젠테이션</Template>
  <TotalTime>219</TotalTime>
  <Words>194</Words>
  <Application>Microsoft Office PowerPoint</Application>
  <PresentationFormat>사용자 지정</PresentationFormat>
  <Paragraphs>30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Century Gothic</vt:lpstr>
      <vt:lpstr>개방 수업 프레젠테이션</vt:lpstr>
      <vt:lpstr>JSP 처리과정</vt:lpstr>
      <vt:lpstr>                       기본 처리 과정</vt:lpstr>
      <vt:lpstr>1.요청 과정</vt:lpstr>
      <vt:lpstr>2-1. JSP File을 Servlet으로 변환(.java)</vt:lpstr>
      <vt:lpstr>2-2. JSP File을 Servlet으로 변환이유(.java)</vt:lpstr>
      <vt:lpstr>3.컴파일 과정</vt:lpstr>
      <vt:lpstr>         4~5. 전달 및 응답 과정</vt:lpstr>
      <vt:lpstr>감사합니다.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처리과정</dc:title>
  <dc:creator>ll</dc:creator>
  <cp:lastModifiedBy>ll</cp:lastModifiedBy>
  <cp:revision>16</cp:revision>
  <dcterms:created xsi:type="dcterms:W3CDTF">2018-08-04T11:01:21Z</dcterms:created>
  <dcterms:modified xsi:type="dcterms:W3CDTF">2018-08-04T14:41:00Z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