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411200" cy="10058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57C9D-CAD7-4DE8-BE9A-66741BEA3822}" v="35" dt="2019-03-31T07:42:3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33542" y="557085"/>
            <a:ext cx="2636520" cy="2529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000" b="1" dirty="0">
                <a:latin typeface="Verdana"/>
              </a:rPr>
              <a:t>Introduction to Ajax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9901" y="2697535"/>
            <a:ext cx="11123802" cy="54230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560"/>
              </a:spcAft>
            </a:pPr>
            <a:r>
              <a:rPr lang="en-US" altLang="ko-KR" sz="1600" b="1" dirty="0">
                <a:solidFill>
                  <a:srgbClr val="8B0000"/>
                </a:solidFill>
                <a:latin typeface="Verdana"/>
              </a:rPr>
              <a:t>Ajax </a:t>
            </a:r>
            <a:r>
              <a:rPr lang="ko-KR" altLang="en-US" sz="1600" b="1" dirty="0">
                <a:solidFill>
                  <a:srgbClr val="8B0000"/>
                </a:solidFill>
                <a:latin typeface="Verdana"/>
              </a:rPr>
              <a:t>란 무엇인가</a:t>
            </a:r>
            <a:r>
              <a:rPr lang="en-US" altLang="ko-KR" sz="1600" b="1" dirty="0">
                <a:solidFill>
                  <a:srgbClr val="8B0000"/>
                </a:solidFill>
                <a:latin typeface="Verdana"/>
              </a:rPr>
              <a:t>?</a:t>
            </a:r>
          </a:p>
          <a:p>
            <a:pPr>
              <a:spcAft>
                <a:spcPts val="560"/>
              </a:spcAft>
            </a:pPr>
            <a:r>
              <a:rPr lang="en-US" altLang="ko-KR" sz="1100" dirty="0">
                <a:latin typeface="Arial"/>
              </a:rPr>
              <a:t>      Ajax</a:t>
            </a:r>
            <a:r>
              <a:rPr lang="ko-KR" altLang="en-US" sz="1100" dirty="0">
                <a:latin typeface="Arial"/>
              </a:rPr>
              <a:t>는 무엇이며 어떻게 사용할까요</a:t>
            </a:r>
            <a:r>
              <a:rPr lang="en-US" altLang="ko-KR" sz="1100" dirty="0">
                <a:latin typeface="Arial"/>
              </a:rPr>
              <a:t>?</a:t>
            </a:r>
          </a:p>
          <a:p>
            <a:pPr marL="205300" indent="12700">
              <a:spcAft>
                <a:spcPts val="560"/>
              </a:spcAft>
            </a:pPr>
            <a:r>
              <a:rPr lang="ko-KR" altLang="en-US" sz="1100" dirty="0">
                <a:latin typeface="Arial"/>
              </a:rPr>
              <a:t>몇 년 전 </a:t>
            </a: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를 사용하는 웹 사이트가 있기 전에 웹에서 정보를 얻으려면 링크를 클릭하고 현재 페이지가 사라질 때까지 기다린 다음 원하는 정보로 로드 할 새 페이지를 기다렸습니다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예를 들어</a:t>
            </a:r>
            <a:r>
              <a:rPr lang="en-US" altLang="ko-KR" sz="1100" dirty="0">
                <a:latin typeface="Arial"/>
              </a:rPr>
              <a:t>, Amazon</a:t>
            </a:r>
            <a:r>
              <a:rPr lang="ko-KR" altLang="en-US" sz="1100" dirty="0">
                <a:latin typeface="Arial"/>
              </a:rPr>
              <a:t>과 같은 웹 사이트를 사용하고 책 데이터베이스를 검색하는 경우 검색 창에 책 제목을 입력하고 결과를 로드 할 새 페이지를 기다렸습니다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또는 </a:t>
            </a:r>
            <a:r>
              <a:rPr lang="en-US" altLang="ko-KR" sz="1100" dirty="0">
                <a:latin typeface="Arial"/>
              </a:rPr>
              <a:t>Google</a:t>
            </a:r>
            <a:r>
              <a:rPr lang="ko-KR" altLang="en-US" sz="1100" dirty="0">
                <a:latin typeface="Arial"/>
              </a:rPr>
              <a:t>에서 검색 결과를 검색하는 경우 </a:t>
            </a:r>
            <a:r>
              <a:rPr lang="en-US" altLang="ko-KR" sz="1100" dirty="0">
                <a:latin typeface="Arial"/>
              </a:rPr>
              <a:t>'</a:t>
            </a:r>
            <a:r>
              <a:rPr lang="ko-KR" altLang="en-US" sz="1100" dirty="0">
                <a:latin typeface="Arial"/>
              </a:rPr>
              <a:t>다음</a:t>
            </a:r>
            <a:r>
              <a:rPr lang="en-US" altLang="ko-KR" sz="1100" dirty="0">
                <a:latin typeface="Arial"/>
              </a:rPr>
              <a:t>'</a:t>
            </a:r>
            <a:r>
              <a:rPr lang="ko-KR" altLang="en-US" sz="1100" dirty="0">
                <a:latin typeface="Arial"/>
              </a:rPr>
              <a:t>을 클릭 할 때마다 결과를 로드 할 새 페이지를 기다렸습니다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이것은 우리 모두가 웹이 대부분의 시간 동안 행동 할 것으로 기대하는 방식입니다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05300" indent="12700">
              <a:spcAft>
                <a:spcPts val="560"/>
              </a:spcAft>
            </a:pPr>
            <a:r>
              <a:rPr lang="ko-KR" altLang="en-US" sz="1100" dirty="0">
                <a:latin typeface="Arial"/>
              </a:rPr>
              <a:t>이제 편집기와 같은 데스크탑 응용 프로그램을 사용하고 있다고 가정 해보십시오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단어를 선택하고 해당 단어에 </a:t>
            </a:r>
            <a:r>
              <a:rPr lang="en-US" altLang="ko-KR" sz="1100" dirty="0">
                <a:latin typeface="Arial"/>
              </a:rPr>
              <a:t>"</a:t>
            </a:r>
            <a:r>
              <a:rPr lang="ko-KR" altLang="en-US" sz="1100" dirty="0">
                <a:latin typeface="Arial"/>
              </a:rPr>
              <a:t>굵은 글씨</a:t>
            </a:r>
            <a:r>
              <a:rPr lang="en-US" altLang="ko-KR" sz="1100" dirty="0">
                <a:latin typeface="Arial"/>
              </a:rPr>
              <a:t>"</a:t>
            </a:r>
            <a:r>
              <a:rPr lang="ko-KR" altLang="en-US" sz="1100" dirty="0">
                <a:latin typeface="Arial"/>
              </a:rPr>
              <a:t>를 적용하면 페이지가 로드 될 때까지 기다릴 필요가 없습니다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맞습니까</a:t>
            </a:r>
            <a:r>
              <a:rPr lang="en-US" altLang="ko-KR" sz="1100" dirty="0">
                <a:latin typeface="Arial"/>
              </a:rPr>
              <a:t>? </a:t>
            </a:r>
            <a:r>
              <a:rPr lang="ko-KR" altLang="en-US" sz="1100" dirty="0">
                <a:latin typeface="Arial"/>
              </a:rPr>
              <a:t>그 단어는 바로 그때 거기서 굵은 글씨로 변합니다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이것은 응용 프로그램이 작동하는 방식입니다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새로운 페이지가 로드 될 때까지 기다리지 않고 즉시 취한 조치 결과를 볼 수 있습니다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05300" indent="12700">
              <a:spcAft>
                <a:spcPts val="560"/>
              </a:spcAft>
            </a:pP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는 기술 모음을 설명하는 데 사용되는 용어입니다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이러한 기법을 사용하면 페이지 이외의 응용 프로그램처럼 작동하는 웹 페이지를 만들 수 있습니다</a:t>
            </a:r>
            <a:r>
              <a:rPr lang="en-US" altLang="ko-KR" sz="1100" dirty="0">
                <a:latin typeface="Arial"/>
              </a:rPr>
              <a:t>. DOM</a:t>
            </a:r>
            <a:r>
              <a:rPr lang="ko-KR" altLang="en-US" sz="1100" dirty="0">
                <a:latin typeface="Arial"/>
              </a:rPr>
              <a:t>에서 요소를 추가 및 제거하는 방법</a:t>
            </a:r>
            <a:r>
              <a:rPr lang="en-US" altLang="ko-KR" sz="1100" dirty="0">
                <a:latin typeface="Arial"/>
              </a:rPr>
              <a:t>, </a:t>
            </a:r>
            <a:r>
              <a:rPr lang="ko-KR" altLang="en-US" sz="1100" dirty="0">
                <a:latin typeface="Arial"/>
              </a:rPr>
              <a:t>페이지가 사용자 입력에 응답하도록 하는 방법</a:t>
            </a:r>
            <a:r>
              <a:rPr lang="en-US" altLang="ko-KR" sz="1100" dirty="0">
                <a:latin typeface="Arial"/>
              </a:rPr>
              <a:t>, </a:t>
            </a:r>
            <a:r>
              <a:rPr lang="ko-KR" altLang="en-US" sz="1100" dirty="0">
                <a:latin typeface="Arial"/>
              </a:rPr>
              <a:t>페이지의 모양을 변경할 수 있도록 요소 스타일을 변경하는 방법 등 일부 기술은 이미 알고 있습니다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페이지를 다시 로드 하거나 전혀 새로운 페이지를 로드 하지 않고도 이 모든 것을 실행할 수 있습니다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05300" indent="12700">
              <a:spcAft>
                <a:spcPts val="560"/>
              </a:spcAft>
            </a:pP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는 페이지를 새로 고침 하거나 전혀 새로운 페이지를 로드 하지 않고도 웹 페이지에 새로운 데이터를 추가 할 수 있습니다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중요합니다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그게 정확히 무슨 뜻인지 보자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우리는 폼이 </a:t>
            </a: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없이 작동하는 방법을 먼저 살펴본 다음 </a:t>
            </a: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를 사용하여 차이점을 확인할 수 있습니다</a:t>
            </a:r>
            <a:r>
              <a:rPr lang="en-US" altLang="ko-KR" sz="1100" dirty="0">
                <a:latin typeface="Arial"/>
              </a:rPr>
              <a:t>.</a:t>
            </a:r>
            <a:endParaRPr lang="en-US" sz="900" dirty="0">
              <a:latin typeface="Arial"/>
            </a:endParaRPr>
          </a:p>
          <a:p>
            <a:pPr>
              <a:spcAft>
                <a:spcPts val="560"/>
              </a:spcAft>
            </a:pPr>
            <a:r>
              <a:rPr lang="en-US" sz="1600" b="1" dirty="0">
                <a:solidFill>
                  <a:srgbClr val="8B0000"/>
                </a:solidFill>
                <a:latin typeface="Verdana"/>
              </a:rPr>
              <a:t>Ajax </a:t>
            </a:r>
            <a:r>
              <a:rPr lang="ko-KR" altLang="en-US" sz="1600" b="1" dirty="0">
                <a:solidFill>
                  <a:srgbClr val="8B0000"/>
                </a:solidFill>
                <a:latin typeface="Verdana"/>
              </a:rPr>
              <a:t>없이</a:t>
            </a:r>
            <a:endParaRPr lang="en-US" sz="1600" b="1" dirty="0">
              <a:solidFill>
                <a:srgbClr val="8B0000"/>
              </a:solidFill>
              <a:latin typeface="Verdana"/>
            </a:endParaRPr>
          </a:p>
          <a:p>
            <a:pPr marL="205300" indent="12700"/>
            <a:r>
              <a:rPr lang="ko-KR" altLang="en-US" sz="1100" dirty="0">
                <a:latin typeface="Arial"/>
              </a:rPr>
              <a:t>다시 한번 애완 동물 입양 센터가 있다고 상상해보십시오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입양 센터 웹 사이트의 기본 페이지에는 새로운 애완 동물을 입양 할 수 있는 양식과 맨 아래에 사용 가능한 모든 애완 동물을 표시하는 양식이 있습니다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양식을 사용하여 새 애완 동물을 제출하면 </a:t>
            </a: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가 없으면 다음과 같이 작동합니다</a:t>
            </a:r>
            <a:r>
              <a:rPr lang="en-US" altLang="ko-KR" sz="1100" dirty="0">
                <a:latin typeface="Arial"/>
              </a:rPr>
              <a:t>.</a:t>
            </a:r>
            <a:endParaRPr lang="en-US" sz="11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207264"/>
            <a:ext cx="6995160" cy="85709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3008" y="8930640"/>
            <a:ext cx="4386072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ko-KR" altLang="en-US" sz="1100" dirty="0">
                <a:latin typeface="Arial"/>
              </a:rPr>
              <a:t>이제 두 번째 애완 동물을 제출하려면 동일한 절차가 필요합니다</a:t>
            </a:r>
            <a:r>
              <a:rPr lang="en-US" altLang="ko-KR" sz="1100" dirty="0">
                <a:latin typeface="Arial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52" y="359664"/>
            <a:ext cx="6339840" cy="5809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46120" y="6288024"/>
            <a:ext cx="6556248" cy="9479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5300" indent="12700" algn="just">
              <a:spcAft>
                <a:spcPts val="1120"/>
              </a:spcAft>
            </a:pPr>
            <a:endParaRPr lang="ko-KR" altLang="en-US" sz="1100" dirty="0">
              <a:latin typeface="Arial"/>
            </a:endParaRPr>
          </a:p>
          <a:p>
            <a:pPr marL="205300" indent="12700" algn="just">
              <a:spcAft>
                <a:spcPts val="1120"/>
              </a:spcAft>
            </a:pPr>
            <a:r>
              <a:rPr lang="ko-KR" altLang="en-US" sz="1100" dirty="0">
                <a:latin typeface="Arial"/>
              </a:rPr>
              <a:t>다른 애완 </a:t>
            </a:r>
            <a:r>
              <a:rPr lang="ko-KR" altLang="en-US" sz="1100" dirty="0" err="1">
                <a:latin typeface="Arial"/>
              </a:rPr>
              <a:t>동물을위한</a:t>
            </a:r>
            <a:r>
              <a:rPr lang="ko-KR" altLang="en-US" sz="1100" dirty="0">
                <a:latin typeface="Arial"/>
              </a:rPr>
              <a:t> 데이터를 제출할 때마다 </a:t>
            </a:r>
            <a:r>
              <a:rPr lang="en-US" altLang="ko-KR" sz="1100" dirty="0">
                <a:latin typeface="Arial"/>
              </a:rPr>
              <a:t>PHP </a:t>
            </a:r>
            <a:r>
              <a:rPr lang="ko-KR" altLang="en-US" sz="1100" dirty="0">
                <a:latin typeface="Arial"/>
              </a:rPr>
              <a:t>스크립트는 전체 페이지를 다시 </a:t>
            </a:r>
            <a:r>
              <a:rPr lang="ko-KR" altLang="en-US" sz="1100" dirty="0" err="1">
                <a:latin typeface="Arial"/>
              </a:rPr>
              <a:t>만들어야합니다</a:t>
            </a:r>
            <a:r>
              <a:rPr lang="ko-KR" altLang="en-US" sz="1100" dirty="0">
                <a:latin typeface="Arial"/>
              </a:rPr>
              <a:t> </a:t>
            </a:r>
            <a:r>
              <a:rPr lang="en-US" altLang="ko-KR" sz="1100" dirty="0">
                <a:latin typeface="Arial"/>
              </a:rPr>
              <a:t>: HTML</a:t>
            </a:r>
            <a:r>
              <a:rPr lang="ko-KR" altLang="en-US" sz="1100" dirty="0">
                <a:latin typeface="Arial"/>
              </a:rPr>
              <a:t>과 데이터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즉</a:t>
            </a:r>
            <a:r>
              <a:rPr lang="en-US" altLang="ko-KR" sz="1100" dirty="0">
                <a:latin typeface="Arial"/>
              </a:rPr>
              <a:t>, </a:t>
            </a:r>
            <a:r>
              <a:rPr lang="ko-KR" altLang="en-US" sz="1100" dirty="0">
                <a:latin typeface="Arial"/>
              </a:rPr>
              <a:t>새 애완 동물을 제출할 때마다 전체 페이지가 로드 될 때까지 기다려야합니다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05300" indent="12700" algn="just">
              <a:spcAft>
                <a:spcPts val="1120"/>
              </a:spcAft>
            </a:pPr>
            <a:r>
              <a:rPr lang="en-US" sz="1600" b="1" dirty="0">
                <a:solidFill>
                  <a:srgbClr val="8B0000"/>
                </a:solidFill>
                <a:latin typeface="Verdana"/>
              </a:rPr>
              <a:t>Ajax </a:t>
            </a:r>
            <a:r>
              <a:rPr lang="ko-KR" altLang="en-US" sz="1600" b="1" dirty="0">
                <a:solidFill>
                  <a:srgbClr val="8B0000"/>
                </a:solidFill>
                <a:latin typeface="Verdana"/>
              </a:rPr>
              <a:t>있을 때</a:t>
            </a:r>
            <a:endParaRPr lang="en-US" sz="1600" b="1" dirty="0">
              <a:solidFill>
                <a:srgbClr val="8B0000"/>
              </a:solidFill>
              <a:latin typeface="Verdana"/>
            </a:endParaRPr>
          </a:p>
          <a:p>
            <a:pPr marL="205300" indent="12700" algn="just"/>
            <a:endParaRPr lang="ko-KR" altLang="en-US" sz="1100" dirty="0">
              <a:latin typeface="Arial"/>
            </a:endParaRPr>
          </a:p>
          <a:p>
            <a:pPr marL="205300" indent="12700" algn="just"/>
            <a:r>
              <a:rPr lang="ko-KR" altLang="en-US" sz="1100" dirty="0">
                <a:latin typeface="Arial"/>
              </a:rPr>
              <a:t>이제 </a:t>
            </a: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를 사용할 때이 상호 작용이 어떻게 일어나는지 살펴 보겠습니다</a:t>
            </a:r>
            <a:r>
              <a:rPr lang="en-US" altLang="ko-KR" sz="1100" dirty="0">
                <a:latin typeface="Arial"/>
              </a:rPr>
              <a:t>.</a:t>
            </a:r>
            <a:endParaRPr lang="en-US" sz="11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52" y="359665"/>
            <a:ext cx="5991514" cy="66367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43072" y="7073289"/>
            <a:ext cx="6486144" cy="21884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8000">
              <a:lnSpc>
                <a:spcPct val="89000"/>
              </a:lnSpc>
              <a:spcAft>
                <a:spcPts val="910"/>
              </a:spcAft>
            </a:pPr>
            <a:r>
              <a:rPr lang="ko-KR" altLang="en-US" sz="1100" dirty="0">
                <a:latin typeface="Arial"/>
              </a:rPr>
              <a:t>우리는 다음 단계를 수행합니다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18000">
              <a:lnSpc>
                <a:spcPct val="89000"/>
              </a:lnSpc>
              <a:spcAft>
                <a:spcPts val="91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양식 데이터를 </a:t>
            </a:r>
            <a:r>
              <a:rPr lang="en-US" altLang="ko-KR" sz="1100" dirty="0">
                <a:latin typeface="Arial"/>
              </a:rPr>
              <a:t>PHP </a:t>
            </a:r>
            <a:r>
              <a:rPr lang="ko-KR" altLang="en-US" sz="1100" dirty="0">
                <a:latin typeface="Arial"/>
              </a:rPr>
              <a:t>스크립트에 제출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18000">
              <a:lnSpc>
                <a:spcPct val="89000"/>
              </a:lnSpc>
              <a:spcAft>
                <a:spcPts val="91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새 페이지를 </a:t>
            </a:r>
            <a:r>
              <a:rPr lang="ko-KR" altLang="en-US" sz="1100" dirty="0" err="1">
                <a:latin typeface="Arial"/>
              </a:rPr>
              <a:t>로드하지</a:t>
            </a:r>
            <a:r>
              <a:rPr lang="ko-KR" altLang="en-US" sz="1100" dirty="0">
                <a:latin typeface="Arial"/>
              </a:rPr>
              <a:t> 않고 현재 페이지를 유지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18000">
              <a:lnSpc>
                <a:spcPct val="89000"/>
              </a:lnSpc>
              <a:spcAft>
                <a:spcPts val="91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서버 스크립트에서 애완 동물 데이터를 요청하면</a:t>
            </a:r>
            <a:r>
              <a:rPr lang="en-US" altLang="ko-KR" sz="1100" dirty="0">
                <a:latin typeface="Arial"/>
              </a:rPr>
              <a:t> </a:t>
            </a:r>
            <a:r>
              <a:rPr lang="ko-KR" altLang="en-US" sz="1100" dirty="0">
                <a:latin typeface="Arial"/>
              </a:rPr>
              <a:t>전체 웹 페이지로 응답하는 대신 서버 스크립트는 필요한 데이터만으로 응답합니다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18000">
              <a:lnSpc>
                <a:spcPct val="89000"/>
              </a:lnSpc>
              <a:spcAft>
                <a:spcPts val="91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서버에서 가져온 데이터를 가져 와서 애완 동물 정보를 포함하는 </a:t>
            </a:r>
            <a:r>
              <a:rPr lang="en-US" altLang="ko-KR" sz="1100" dirty="0">
                <a:latin typeface="Arial"/>
              </a:rPr>
              <a:t>DOM</a:t>
            </a:r>
            <a:r>
              <a:rPr lang="ko-KR" altLang="en-US" sz="1100" dirty="0">
                <a:latin typeface="Arial"/>
              </a:rPr>
              <a:t>에 새 목록 항목을 추가하여 페이지를 업데이트 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18000">
              <a:lnSpc>
                <a:spcPct val="89000"/>
              </a:lnSpc>
              <a:spcAft>
                <a:spcPts val="910"/>
              </a:spcAft>
            </a:pPr>
            <a:r>
              <a:rPr lang="ko-KR" altLang="en-US" sz="1100" dirty="0">
                <a:latin typeface="Arial"/>
              </a:rPr>
              <a:t>이 모든 단계를 결합하면 </a:t>
            </a:r>
            <a:r>
              <a:rPr lang="en-US" altLang="ko-KR" sz="1100" dirty="0">
                <a:latin typeface="Arial"/>
              </a:rPr>
              <a:t>"Ajax"</a:t>
            </a:r>
            <a:r>
              <a:rPr lang="ko-KR" altLang="en-US" sz="1100" dirty="0" err="1">
                <a:latin typeface="Arial"/>
              </a:rPr>
              <a:t>가됩니다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218000">
              <a:lnSpc>
                <a:spcPct val="89000"/>
              </a:lnSpc>
              <a:spcAft>
                <a:spcPts val="910"/>
              </a:spcAft>
            </a:pPr>
            <a:r>
              <a:rPr lang="en-US" altLang="ko-KR" sz="1600" b="1" dirty="0">
                <a:solidFill>
                  <a:srgbClr val="8B0000"/>
                </a:solidFill>
                <a:latin typeface="Verdana"/>
              </a:rPr>
              <a:t>Ajax </a:t>
            </a:r>
            <a:r>
              <a:rPr lang="ko-KR" altLang="en-US" sz="1600" b="1" dirty="0">
                <a:solidFill>
                  <a:srgbClr val="8B0000"/>
                </a:solidFill>
                <a:latin typeface="Verdana"/>
              </a:rPr>
              <a:t>요청 </a:t>
            </a:r>
            <a:r>
              <a:rPr lang="en-US" altLang="ko-KR" sz="1600" b="1" dirty="0">
                <a:solidFill>
                  <a:srgbClr val="8B0000"/>
                </a:solidFill>
                <a:latin typeface="Verdana"/>
              </a:rPr>
              <a:t>/ </a:t>
            </a:r>
            <a:r>
              <a:rPr lang="ko-KR" altLang="en-US" sz="1600" b="1" dirty="0">
                <a:solidFill>
                  <a:srgbClr val="8B0000"/>
                </a:solidFill>
                <a:latin typeface="Verdana"/>
              </a:rPr>
              <a:t>응답 모델</a:t>
            </a:r>
            <a:endParaRPr lang="en-US" altLang="ko-KR" sz="1600" b="1" dirty="0">
              <a:solidFill>
                <a:srgbClr val="8B0000"/>
              </a:solidFill>
              <a:latin typeface="Verdana"/>
            </a:endParaRPr>
          </a:p>
          <a:p>
            <a:pPr marL="218000">
              <a:lnSpc>
                <a:spcPct val="89000"/>
              </a:lnSpc>
              <a:spcAft>
                <a:spcPts val="910"/>
              </a:spcAft>
            </a:pPr>
            <a:r>
              <a:rPr lang="ko-KR" altLang="en-US" sz="1100" dirty="0">
                <a:latin typeface="Arial"/>
              </a:rPr>
              <a:t>서버에 데이터 보내기</a:t>
            </a:r>
            <a:r>
              <a:rPr lang="en-US" altLang="ko-KR" sz="1100" dirty="0">
                <a:latin typeface="Arial"/>
              </a:rPr>
              <a:t>, </a:t>
            </a:r>
            <a:r>
              <a:rPr lang="ko-KR" altLang="en-US" sz="1100" dirty="0">
                <a:latin typeface="Arial"/>
              </a:rPr>
              <a:t>서버에 데이터 요청 및 데이터 사용 서버에서 수신하여 페이지를 업데이트합니다</a:t>
            </a:r>
            <a:r>
              <a:rPr lang="en-US" altLang="ko-KR" sz="1100" dirty="0">
                <a:latin typeface="Arial"/>
              </a:rPr>
              <a:t>. Ajax</a:t>
            </a:r>
            <a:r>
              <a:rPr lang="ko-KR" altLang="en-US" sz="1100" dirty="0">
                <a:latin typeface="Arial"/>
              </a:rPr>
              <a:t>에서는 이것을 </a:t>
            </a:r>
            <a:r>
              <a:rPr lang="en-US" altLang="ko-KR" sz="1100" dirty="0">
                <a:latin typeface="Arial"/>
              </a:rPr>
              <a:t>Ajax </a:t>
            </a:r>
            <a:r>
              <a:rPr lang="ko-KR" altLang="en-US" sz="1100" dirty="0">
                <a:latin typeface="Arial"/>
              </a:rPr>
              <a:t>요청 </a:t>
            </a:r>
            <a:r>
              <a:rPr lang="en-US" altLang="ko-KR" sz="1100" dirty="0">
                <a:latin typeface="Arial"/>
              </a:rPr>
              <a:t>/ </a:t>
            </a:r>
            <a:r>
              <a:rPr lang="ko-KR" altLang="en-US" sz="1100" dirty="0">
                <a:latin typeface="Arial"/>
              </a:rPr>
              <a:t>응답 모델이라고 합니다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전통적인 모델과 </a:t>
            </a:r>
            <a:r>
              <a:rPr lang="en-US" altLang="ko-KR" sz="1100" dirty="0">
                <a:latin typeface="Arial"/>
              </a:rPr>
              <a:t>Ajax </a:t>
            </a:r>
            <a:r>
              <a:rPr lang="ko-KR" altLang="en-US" sz="1100" dirty="0">
                <a:latin typeface="Arial"/>
              </a:rPr>
              <a:t>모델을 다시 비교해 보겠습니다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다음은 전통적인 모델입니다</a:t>
            </a:r>
            <a:r>
              <a:rPr lang="en-US" altLang="ko-KR" sz="1100" dirty="0">
                <a:latin typeface="Arial"/>
              </a:rPr>
              <a:t>.</a:t>
            </a:r>
            <a:endParaRPr lang="en-US" sz="11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44880"/>
            <a:ext cx="7004304" cy="73548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50336" y="8369808"/>
            <a:ext cx="1527048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ko-KR" altLang="en-US" sz="1100" dirty="0">
                <a:latin typeface="Arial"/>
              </a:rPr>
              <a:t>다음은 </a:t>
            </a:r>
            <a:r>
              <a:rPr lang="en-US" altLang="ko-KR" sz="1100" dirty="0">
                <a:latin typeface="Arial"/>
              </a:rPr>
              <a:t>Ajax </a:t>
            </a:r>
            <a:r>
              <a:rPr lang="ko-KR" altLang="en-US" sz="1100" dirty="0">
                <a:latin typeface="Arial"/>
              </a:rPr>
              <a:t>모델입니다</a:t>
            </a:r>
            <a:r>
              <a:rPr lang="en-US" altLang="ko-KR" sz="1100" dirty="0">
                <a:latin typeface="Arial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53384" y="329184"/>
            <a:ext cx="6373368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1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64" y="252984"/>
            <a:ext cx="6605016" cy="37490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55264" y="4456175"/>
            <a:ext cx="6568440" cy="100505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Aft>
                <a:spcPts val="490"/>
              </a:spcAft>
            </a:pPr>
            <a:r>
              <a:rPr lang="en-US" sz="1600" b="1" dirty="0">
                <a:solidFill>
                  <a:srgbClr val="8B0000"/>
                </a:solidFill>
                <a:latin typeface="Verdana"/>
              </a:rPr>
              <a:t>Ajax</a:t>
            </a:r>
            <a:r>
              <a:rPr lang="ko-KR" altLang="en-US" sz="1600" b="1" dirty="0">
                <a:solidFill>
                  <a:srgbClr val="8B0000"/>
                </a:solidFill>
                <a:latin typeface="Verdana"/>
              </a:rPr>
              <a:t>의 장점</a:t>
            </a:r>
            <a:endParaRPr lang="en-US" sz="1600" b="1" dirty="0">
              <a:solidFill>
                <a:srgbClr val="8B0000"/>
              </a:solidFill>
              <a:latin typeface="Verdana"/>
            </a:endParaRPr>
          </a:p>
          <a:p>
            <a:pPr marL="205300"/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를 가장 많이 사용 한 회사 중 하나는 </a:t>
            </a:r>
            <a:r>
              <a:rPr lang="en-US" altLang="ko-KR" sz="1100" dirty="0">
                <a:latin typeface="Arial"/>
              </a:rPr>
              <a:t>Google. Ajax</a:t>
            </a:r>
            <a:r>
              <a:rPr lang="ko-KR" altLang="en-US" sz="1100" dirty="0">
                <a:latin typeface="Arial"/>
              </a:rPr>
              <a:t>는 </a:t>
            </a:r>
            <a:r>
              <a:rPr lang="en-US" altLang="ko-KR" sz="1100" dirty="0">
                <a:latin typeface="Arial"/>
              </a:rPr>
              <a:t>Google</a:t>
            </a:r>
            <a:r>
              <a:rPr lang="ko-KR" altLang="en-US" sz="1100" dirty="0">
                <a:latin typeface="Arial"/>
              </a:rPr>
              <a:t>지도 및 </a:t>
            </a:r>
            <a:r>
              <a:rPr lang="en-US" altLang="ko-KR" sz="1100" dirty="0">
                <a:latin typeface="Arial"/>
              </a:rPr>
              <a:t>Google </a:t>
            </a:r>
            <a:r>
              <a:rPr lang="ko-KR" altLang="en-US" sz="1100" dirty="0">
                <a:latin typeface="Arial"/>
              </a:rPr>
              <a:t>검색을 비롯한 많은 </a:t>
            </a:r>
            <a:r>
              <a:rPr lang="en-US" altLang="ko-KR" sz="1100" dirty="0">
                <a:latin typeface="Arial"/>
              </a:rPr>
              <a:t>Google </a:t>
            </a:r>
            <a:r>
              <a:rPr lang="ko-KR" altLang="en-US" sz="1100" dirty="0">
                <a:latin typeface="Arial"/>
              </a:rPr>
              <a:t>애플리케이션에서 작동합니다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지금 </a:t>
            </a:r>
            <a:r>
              <a:rPr lang="en-US" altLang="ko-KR" sz="1100" dirty="0">
                <a:latin typeface="Arial"/>
              </a:rPr>
              <a:t>Google </a:t>
            </a:r>
            <a:r>
              <a:rPr lang="ko-KR" altLang="en-US" sz="1100" dirty="0">
                <a:latin typeface="Arial"/>
              </a:rPr>
              <a:t>검색을 사용해보십시오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단어로 타이핑을 시작하면 </a:t>
            </a:r>
            <a:r>
              <a:rPr lang="en-US" altLang="ko-KR" sz="1100" dirty="0">
                <a:latin typeface="Arial"/>
              </a:rPr>
              <a:t>Google</a:t>
            </a:r>
            <a:r>
              <a:rPr lang="ko-KR" altLang="en-US" sz="1100" dirty="0">
                <a:latin typeface="Arial"/>
              </a:rPr>
              <a:t>은 단어 완성을 제안합니다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그건 </a:t>
            </a:r>
            <a:r>
              <a:rPr lang="en-US" altLang="ko-KR" sz="1100" dirty="0">
                <a:latin typeface="Arial"/>
              </a:rPr>
              <a:t>Ajax </a:t>
            </a:r>
            <a:r>
              <a:rPr lang="ko-KR" altLang="en-US" sz="1100" dirty="0">
                <a:latin typeface="Arial"/>
              </a:rPr>
              <a:t>입니다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다음은 작동 방식입니다</a:t>
            </a:r>
            <a:r>
              <a:rPr lang="en-US" altLang="ko-KR" sz="1100" dirty="0">
                <a:latin typeface="Arial"/>
              </a:rPr>
              <a:t>.</a:t>
            </a:r>
            <a:endParaRPr lang="en-US" sz="11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04" y="356616"/>
            <a:ext cx="5938511" cy="46879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9104" y="5029200"/>
            <a:ext cx="1115568" cy="1432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ko-KR" altLang="en-US" sz="1100" dirty="0">
                <a:latin typeface="Arial"/>
              </a:rPr>
              <a:t>이 검색 페이지는 다음과 같습니다</a:t>
            </a:r>
            <a:r>
              <a:rPr lang="en-US" altLang="ko-KR" sz="1100" dirty="0">
                <a:latin typeface="Arial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68899" y="5294738"/>
            <a:ext cx="6598920" cy="426871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서버에 데이터를 보내기 위해 양식을 제출할 때까지 기다리지 않습니다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대신 입력 할 때 입력 한 정보가 페이지에 전송됩니다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전혀 새로운 페이지가 아닌 소량의 추가 데이터 요청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입력 한 데이터가 서버로 전송되는 동안 페이지와의 사용자 상호 작용 경험을 방해하지 않습니다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평상시처럼 계속 </a:t>
            </a:r>
            <a:r>
              <a:rPr lang="ko-KR" altLang="en-US" sz="1100" dirty="0" err="1">
                <a:latin typeface="Arial"/>
              </a:rPr>
              <a:t>입력하면됩니다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서버에서 응답 받기 </a:t>
            </a:r>
            <a:r>
              <a:rPr lang="en-US" altLang="ko-KR" sz="1100" dirty="0">
                <a:latin typeface="Arial"/>
              </a:rPr>
              <a:t>- </a:t>
            </a:r>
            <a:r>
              <a:rPr lang="ko-KR" altLang="en-US" sz="1100" dirty="0">
                <a:latin typeface="Arial"/>
              </a:rPr>
              <a:t>지금까지 입력 한 글자로 시작하는 단어 </a:t>
            </a:r>
            <a:r>
              <a:rPr lang="en-US" altLang="ko-KR" sz="1100" dirty="0">
                <a:latin typeface="Arial"/>
              </a:rPr>
              <a:t>- </a:t>
            </a:r>
            <a:r>
              <a:rPr lang="ko-KR" altLang="en-US" sz="1100" dirty="0">
                <a:latin typeface="Arial"/>
              </a:rPr>
              <a:t>해당 단어를 페이지의 목록에 추가하여 페이지를 동적으로 업데이트합니다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ko-KR" altLang="en-US" sz="1100" dirty="0">
                <a:latin typeface="Arial"/>
              </a:rPr>
              <a:t>입력을 마치고 검색 요청을 제출하면 완전히 새로운 </a:t>
            </a:r>
            <a:r>
              <a:rPr lang="ko-KR" altLang="en-US" sz="1100" dirty="0" err="1">
                <a:latin typeface="Arial"/>
              </a:rPr>
              <a:t>페이지가로드됩니다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검색 상자에 문자를 입력 할 때마다 새로운 </a:t>
            </a:r>
            <a:r>
              <a:rPr lang="ko-KR" altLang="en-US" sz="1100" dirty="0" err="1">
                <a:latin typeface="Arial"/>
              </a:rPr>
              <a:t>페이지가로드</a:t>
            </a:r>
            <a:r>
              <a:rPr lang="ko-KR" altLang="en-US" sz="1100" dirty="0">
                <a:latin typeface="Arial"/>
              </a:rPr>
              <a:t> 될 때마다이 </a:t>
            </a:r>
            <a:r>
              <a:rPr lang="en-US" altLang="ko-KR" sz="1100" dirty="0">
                <a:latin typeface="Arial"/>
              </a:rPr>
              <a:t>"</a:t>
            </a:r>
            <a:r>
              <a:rPr lang="ko-KR" altLang="en-US" sz="1100" dirty="0">
                <a:latin typeface="Arial"/>
              </a:rPr>
              <a:t>제안</a:t>
            </a:r>
            <a:r>
              <a:rPr lang="en-US" altLang="ko-KR" sz="1100" dirty="0">
                <a:latin typeface="Arial"/>
              </a:rPr>
              <a:t>"</a:t>
            </a:r>
            <a:r>
              <a:rPr lang="ko-KR" altLang="en-US" sz="1100" dirty="0">
                <a:latin typeface="Arial"/>
              </a:rPr>
              <a:t>경험이 어떻게 될지 상상해보십시오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너무 느리고 짜증납니다</a:t>
            </a:r>
            <a:r>
              <a:rPr lang="en-US" altLang="ko-KR" sz="1100" dirty="0">
                <a:latin typeface="Arial"/>
              </a:rPr>
              <a:t>!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ko-KR" altLang="en-US" sz="1100" dirty="0">
                <a:latin typeface="Arial"/>
              </a:rPr>
              <a:t>입력하는 동안 데이터를 </a:t>
            </a:r>
            <a:r>
              <a:rPr lang="ko-KR" altLang="en-US" sz="1100" dirty="0" err="1">
                <a:latin typeface="Arial"/>
              </a:rPr>
              <a:t>보내고받을</a:t>
            </a:r>
            <a:r>
              <a:rPr lang="ko-KR" altLang="en-US" sz="1100" dirty="0">
                <a:latin typeface="Arial"/>
              </a:rPr>
              <a:t> </a:t>
            </a:r>
            <a:r>
              <a:rPr lang="ko-KR" altLang="en-US" sz="1100" dirty="0" err="1">
                <a:latin typeface="Arial"/>
              </a:rPr>
              <a:t>수있는</a:t>
            </a:r>
            <a:r>
              <a:rPr lang="ko-KR" altLang="en-US" sz="1100" dirty="0">
                <a:latin typeface="Arial"/>
              </a:rPr>
              <a:t> 기능을 비동기 </a:t>
            </a:r>
            <a:r>
              <a:rPr lang="ko-KR" altLang="en-US" sz="1100" dirty="0" err="1">
                <a:latin typeface="Arial"/>
              </a:rPr>
              <a:t>통신이라고합니다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즉</a:t>
            </a:r>
            <a:r>
              <a:rPr lang="en-US" altLang="ko-KR" sz="1100" dirty="0">
                <a:latin typeface="Arial"/>
              </a:rPr>
              <a:t>, </a:t>
            </a:r>
            <a:r>
              <a:rPr lang="ko-KR" altLang="en-US" sz="1100" dirty="0">
                <a:latin typeface="Arial"/>
              </a:rPr>
              <a:t>웹 페이지의 사용자 인터페이스를 유지하면서 페이지가 데이터를 요청하고 데이터를 기다릴 수 있습니다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페이지가 전송되는 동안 웹 페이지에서 수행중인 작업을 계속 수행 할 수 있으며 백그라운드에서 데이터를 </a:t>
            </a:r>
            <a:r>
              <a:rPr lang="ko-KR" altLang="en-US" sz="1100" dirty="0" err="1">
                <a:latin typeface="Arial"/>
              </a:rPr>
              <a:t>기다리고받을</a:t>
            </a:r>
            <a:r>
              <a:rPr lang="ko-KR" altLang="en-US" sz="1100" dirty="0">
                <a:latin typeface="Arial"/>
              </a:rPr>
              <a:t> 수 있습니다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이 비동기 통신은 </a:t>
            </a: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의 </a:t>
            </a:r>
            <a:r>
              <a:rPr lang="en-US" altLang="ko-KR" sz="1100" dirty="0">
                <a:latin typeface="Arial"/>
              </a:rPr>
              <a:t>"A"</a:t>
            </a:r>
            <a:r>
              <a:rPr lang="ko-KR" altLang="en-US" sz="1100" dirty="0">
                <a:latin typeface="Arial"/>
              </a:rPr>
              <a:t>입니다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ko-KR" altLang="en-US" sz="1100" dirty="0">
                <a:latin typeface="Arial"/>
              </a:rPr>
              <a:t>따라서 페이지에서 </a:t>
            </a: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를 사용하면 얻을 </a:t>
            </a:r>
            <a:r>
              <a:rPr lang="ko-KR" altLang="en-US" sz="1100" dirty="0" err="1">
                <a:latin typeface="Arial"/>
              </a:rPr>
              <a:t>수있는</a:t>
            </a:r>
            <a:r>
              <a:rPr lang="ko-KR" altLang="en-US" sz="1100" dirty="0">
                <a:latin typeface="Arial"/>
              </a:rPr>
              <a:t> 두 가지 주요 기능과 이점을 살펴 보았습니다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현재 페이지를 중단 시키거나 완전히 새로운 </a:t>
            </a:r>
            <a:r>
              <a:rPr lang="ko-KR" altLang="en-US" sz="1100" dirty="0" err="1">
                <a:latin typeface="Arial"/>
              </a:rPr>
              <a:t>페이지를로드하지</a:t>
            </a:r>
            <a:r>
              <a:rPr lang="ko-KR" altLang="en-US" sz="1100" dirty="0">
                <a:latin typeface="Arial"/>
              </a:rPr>
              <a:t> 않고 서버와 데이터를 송수신 할 </a:t>
            </a:r>
            <a:r>
              <a:rPr lang="ko-KR" altLang="en-US" sz="1100" dirty="0" err="1">
                <a:latin typeface="Arial"/>
              </a:rPr>
              <a:t>수있는</a:t>
            </a:r>
            <a:r>
              <a:rPr lang="ko-KR" altLang="en-US" sz="1100" dirty="0">
                <a:latin typeface="Arial"/>
              </a:rPr>
              <a:t> 기능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en-US" altLang="ko-KR" sz="1100" dirty="0">
                <a:latin typeface="Arial"/>
              </a:rPr>
              <a:t>• </a:t>
            </a:r>
            <a:r>
              <a:rPr lang="ko-KR" altLang="en-US" sz="1100" dirty="0">
                <a:latin typeface="Arial"/>
              </a:rPr>
              <a:t>새로운 정보로 페이지를 동적으로 업데이트하는 기능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대개 </a:t>
            </a:r>
            <a:r>
              <a:rPr lang="ko-KR" altLang="en-US" sz="1100" dirty="0" err="1">
                <a:latin typeface="Arial"/>
              </a:rPr>
              <a:t>서버에서받은</a:t>
            </a:r>
            <a:r>
              <a:rPr lang="ko-KR" altLang="en-US" sz="1100" dirty="0">
                <a:latin typeface="Arial"/>
              </a:rPr>
              <a:t> 데이터로 수행합니다</a:t>
            </a:r>
            <a:r>
              <a:rPr lang="en-US" altLang="ko-KR" sz="1100" dirty="0">
                <a:latin typeface="Arial"/>
              </a:rPr>
              <a:t>.</a:t>
            </a: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endParaRPr lang="en-US" sz="1100" b="1" dirty="0">
              <a:solidFill>
                <a:srgbClr val="8B0000"/>
              </a:solidFill>
              <a:latin typeface="Arial"/>
            </a:endParaRP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en-US" altLang="ko-KR" sz="1600" b="1" dirty="0">
                <a:solidFill>
                  <a:srgbClr val="8B0000"/>
                </a:solidFill>
                <a:latin typeface="Verdana"/>
              </a:rPr>
              <a:t>Ajax</a:t>
            </a:r>
            <a:r>
              <a:rPr lang="ko-KR" altLang="en-US" sz="1600" b="1" dirty="0">
                <a:solidFill>
                  <a:srgbClr val="8B0000"/>
                </a:solidFill>
                <a:latin typeface="Verdana"/>
              </a:rPr>
              <a:t>를 사용하기 위해 필요한 것</a:t>
            </a:r>
            <a:endParaRPr lang="en-US" altLang="ko-KR" sz="1600" b="1" dirty="0">
              <a:solidFill>
                <a:srgbClr val="8B0000"/>
              </a:solidFill>
              <a:latin typeface="Verdana"/>
            </a:endParaRP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endParaRPr lang="en-US" altLang="ko-KR" sz="1100" dirty="0">
              <a:latin typeface="Arial"/>
            </a:endParaRPr>
          </a:p>
          <a:p>
            <a:pPr marL="738700" indent="-177800">
              <a:lnSpc>
                <a:spcPct val="88000"/>
              </a:lnSpc>
              <a:spcAft>
                <a:spcPts val="350"/>
              </a:spcAft>
            </a:pPr>
            <a:r>
              <a:rPr lang="en-US" altLang="ko-KR" sz="1100" dirty="0">
                <a:latin typeface="Arial"/>
              </a:rPr>
              <a:t>Ajax</a:t>
            </a:r>
            <a:r>
              <a:rPr lang="ko-KR" altLang="en-US" sz="1100" dirty="0">
                <a:latin typeface="Arial"/>
              </a:rPr>
              <a:t>는 하나의 도구가 아니라 오히려 더 많은 기능을 하는 웹 페이지를 만들기 위해 함께 작동하는 몇 가지 기술입니다</a:t>
            </a:r>
            <a:r>
              <a:rPr lang="en-US" altLang="ko-KR" sz="1100" dirty="0">
                <a:latin typeface="Arial"/>
              </a:rPr>
              <a:t>.</a:t>
            </a:r>
            <a:endParaRPr lang="en-US" sz="11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44947" y="473167"/>
            <a:ext cx="10921305" cy="7194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ko-KR" altLang="en-US" sz="1100" dirty="0">
                <a:latin typeface="Arial"/>
              </a:rPr>
              <a:t>응용 프로그램</a:t>
            </a:r>
            <a:r>
              <a:rPr lang="en-US" altLang="ko-KR" sz="1100" dirty="0">
                <a:latin typeface="Arial"/>
              </a:rPr>
              <a:t>. Ajax </a:t>
            </a:r>
            <a:r>
              <a:rPr lang="ko-KR" altLang="en-US" sz="1100" dirty="0">
                <a:latin typeface="Arial"/>
              </a:rPr>
              <a:t>웹 페이지를 작성하는 것은 매우 </a:t>
            </a:r>
            <a:r>
              <a:rPr lang="ko-KR" altLang="en-US" sz="1100" dirty="0" err="1">
                <a:latin typeface="Arial"/>
              </a:rPr>
              <a:t>인기가있어</a:t>
            </a:r>
            <a:r>
              <a:rPr lang="ko-KR" altLang="en-US" sz="1100" dirty="0">
                <a:latin typeface="Arial"/>
              </a:rPr>
              <a:t> 이제는 웹 페이지와 같은 페이지를 웹 애플리케이션이라고 부릅니다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응용 프로그램 매핑에서 게임</a:t>
            </a:r>
            <a:r>
              <a:rPr lang="en-US" altLang="ko-KR" sz="1100" dirty="0">
                <a:latin typeface="Arial"/>
              </a:rPr>
              <a:t>, </a:t>
            </a:r>
            <a:r>
              <a:rPr lang="ko-KR" altLang="en-US" sz="1100" dirty="0">
                <a:latin typeface="Arial"/>
              </a:rPr>
              <a:t>유틸리티에 이르기까지 웹에서 모든 종류의 웹 응용 프로그램을 찾을 수 있습니다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데스크탑에서 할 </a:t>
            </a:r>
            <a:r>
              <a:rPr lang="ko-KR" altLang="en-US" sz="1100" dirty="0" err="1">
                <a:latin typeface="Arial"/>
              </a:rPr>
              <a:t>수있는</a:t>
            </a:r>
            <a:r>
              <a:rPr lang="ko-KR" altLang="en-US" sz="1100" dirty="0">
                <a:latin typeface="Arial"/>
              </a:rPr>
              <a:t> 거의 모든 것</a:t>
            </a:r>
            <a:r>
              <a:rPr lang="en-US" altLang="ko-KR" sz="1100" dirty="0">
                <a:latin typeface="Arial"/>
              </a:rPr>
              <a:t>, </a:t>
            </a:r>
            <a:r>
              <a:rPr lang="ko-KR" altLang="en-US" sz="1100" dirty="0">
                <a:latin typeface="Arial"/>
              </a:rPr>
              <a:t>이제 웹에서 할 수 있습니다</a:t>
            </a:r>
            <a:r>
              <a:rPr lang="en-US" altLang="ko-KR" sz="1100" dirty="0">
                <a:latin typeface="Arial"/>
              </a:rPr>
              <a:t>. </a:t>
            </a:r>
            <a:r>
              <a:rPr lang="ko-KR" altLang="en-US" sz="1100" dirty="0">
                <a:latin typeface="Arial"/>
              </a:rPr>
              <a:t>따라서 </a:t>
            </a:r>
            <a:r>
              <a:rPr lang="en-US" altLang="ko-KR" sz="1100" dirty="0">
                <a:latin typeface="Arial"/>
              </a:rPr>
              <a:t>Ajax </a:t>
            </a:r>
            <a:r>
              <a:rPr lang="ko-KR" altLang="en-US" sz="1100" dirty="0">
                <a:latin typeface="Arial"/>
              </a:rPr>
              <a:t>웹 애플리케이션을 제작하려면 정확히 무엇이 필요합니까</a:t>
            </a:r>
            <a:r>
              <a:rPr lang="en-US" altLang="ko-KR" sz="1100" dirty="0">
                <a:latin typeface="Arial"/>
              </a:rPr>
              <a:t>?</a:t>
            </a:r>
            <a:endParaRPr lang="en-US" sz="1100" dirty="0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20411" y="1192634"/>
            <a:ext cx="9915787" cy="43021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r>
              <a:rPr lang="en-US" altLang="ko-KR" sz="1100" b="1" dirty="0">
                <a:latin typeface="Arial"/>
              </a:rPr>
              <a:t>• Ajax</a:t>
            </a:r>
            <a:r>
              <a:rPr lang="ko-KR" altLang="en-US" sz="1100" b="1" dirty="0">
                <a:latin typeface="Arial"/>
              </a:rPr>
              <a:t>를 사용하는 웹 브라우저 웹 애플리케이션은 웹 기술을 사용하여 구축되며 웹 브라우저 내에서 사용됩니다</a:t>
            </a:r>
            <a:r>
              <a:rPr lang="en-US" altLang="ko-KR" sz="1100" b="1" dirty="0">
                <a:latin typeface="Arial"/>
              </a:rPr>
              <a:t>.</a:t>
            </a: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endParaRPr lang="en-US" altLang="ko-KR" sz="1100" b="1" dirty="0">
              <a:latin typeface="Arial"/>
            </a:endParaRP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endParaRPr lang="en-US" altLang="ko-KR" sz="1100" b="1" dirty="0">
              <a:latin typeface="Arial"/>
            </a:endParaRP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r>
              <a:rPr lang="en-US" altLang="ko-KR" sz="1100" b="1" dirty="0">
                <a:latin typeface="Arial"/>
              </a:rPr>
              <a:t>• HTML </a:t>
            </a:r>
            <a:r>
              <a:rPr lang="ko-KR" altLang="en-US" sz="1100" b="1" dirty="0">
                <a:latin typeface="Arial"/>
              </a:rPr>
              <a:t>및 </a:t>
            </a:r>
            <a:r>
              <a:rPr lang="en-US" altLang="ko-KR" sz="1100" b="1" dirty="0">
                <a:latin typeface="Arial"/>
              </a:rPr>
              <a:t>CSS </a:t>
            </a:r>
            <a:r>
              <a:rPr lang="ko-KR" altLang="en-US" sz="1100" b="1" dirty="0">
                <a:latin typeface="Arial"/>
              </a:rPr>
              <a:t>브라우저에 웹 응용 프로그램의 내용을 표시 할 웹 페이지를 만들려면 </a:t>
            </a:r>
            <a:r>
              <a:rPr lang="en-US" altLang="ko-KR" sz="1100" b="1" dirty="0">
                <a:latin typeface="Arial"/>
              </a:rPr>
              <a:t>HTML</a:t>
            </a:r>
            <a:r>
              <a:rPr lang="ko-KR" altLang="en-US" sz="1100" b="1" dirty="0">
                <a:latin typeface="Arial"/>
              </a:rPr>
              <a:t>과 </a:t>
            </a:r>
            <a:r>
              <a:rPr lang="en-US" altLang="ko-KR" sz="1100" b="1" dirty="0">
                <a:latin typeface="Arial"/>
              </a:rPr>
              <a:t>CSS</a:t>
            </a:r>
            <a:r>
              <a:rPr lang="ko-KR" altLang="en-US" sz="1100" b="1" dirty="0">
                <a:latin typeface="Arial"/>
              </a:rPr>
              <a:t>가 필요합니다</a:t>
            </a:r>
            <a:r>
              <a:rPr lang="en-US" altLang="ko-KR" sz="1100" b="1" dirty="0">
                <a:latin typeface="Arial"/>
              </a:rPr>
              <a:t>.</a:t>
            </a: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endParaRPr lang="en-US" altLang="ko-KR" sz="1100" b="1" dirty="0">
              <a:latin typeface="Arial"/>
            </a:endParaRP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endParaRPr lang="en-US" altLang="ko-KR" sz="1100" b="1" dirty="0">
              <a:latin typeface="Arial"/>
            </a:endParaRP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r>
              <a:rPr lang="en-US" altLang="ko-KR" sz="1100" b="1" dirty="0">
                <a:latin typeface="Arial"/>
              </a:rPr>
              <a:t>• JSON </a:t>
            </a:r>
            <a:r>
              <a:rPr lang="ko-KR" altLang="en-US" sz="1100" b="1" dirty="0">
                <a:latin typeface="Arial"/>
              </a:rPr>
              <a:t>웹 응용 프로그램을 사용하여 보내고 저장하고 가져올 데이터에 </a:t>
            </a:r>
            <a:r>
              <a:rPr lang="en-US" altLang="ko-KR" sz="1100" b="1" dirty="0">
                <a:latin typeface="Arial"/>
              </a:rPr>
              <a:t>JSON </a:t>
            </a:r>
            <a:r>
              <a:rPr lang="ko-KR" altLang="en-US" sz="1100" b="1" dirty="0">
                <a:latin typeface="Arial"/>
              </a:rPr>
              <a:t>형식을 사용합니다</a:t>
            </a:r>
            <a:r>
              <a:rPr lang="en-US" altLang="ko-KR" sz="1100" b="1" dirty="0">
                <a:latin typeface="Arial"/>
              </a:rPr>
              <a:t>. JSON</a:t>
            </a:r>
            <a:r>
              <a:rPr lang="ko-KR" altLang="en-US" sz="1100" b="1" dirty="0">
                <a:latin typeface="Arial"/>
              </a:rPr>
              <a:t>은 </a:t>
            </a:r>
            <a:r>
              <a:rPr lang="en-US" altLang="ko-KR" sz="1100" b="1" dirty="0">
                <a:latin typeface="Arial"/>
              </a:rPr>
              <a:t>Ajax </a:t>
            </a:r>
            <a:r>
              <a:rPr lang="ko-KR" altLang="en-US" sz="1100" b="1" dirty="0">
                <a:latin typeface="Arial"/>
              </a:rPr>
              <a:t>애플리케이션에는 필요하지 않습니다</a:t>
            </a:r>
            <a:r>
              <a:rPr lang="en-US" altLang="ko-KR" sz="1100" b="1" dirty="0">
                <a:latin typeface="Arial"/>
              </a:rPr>
              <a:t>. </a:t>
            </a:r>
            <a:r>
              <a:rPr lang="ko-KR" altLang="en-US" sz="1100" b="1" dirty="0">
                <a:latin typeface="Arial"/>
              </a:rPr>
              <a:t>대신 다른 형식을 사용할 수도 </a:t>
            </a:r>
            <a:r>
              <a:rPr lang="ko-KR" altLang="en-US" sz="1100" b="1" dirty="0" err="1">
                <a:latin typeface="Arial"/>
              </a:rPr>
              <a:t>있지만이</a:t>
            </a:r>
            <a:r>
              <a:rPr lang="ko-KR" altLang="en-US" sz="1100" b="1" dirty="0">
                <a:latin typeface="Arial"/>
              </a:rPr>
              <a:t> 과정에서는 </a:t>
            </a:r>
            <a:r>
              <a:rPr lang="en-US" altLang="ko-KR" sz="1100" b="1" dirty="0">
                <a:latin typeface="Arial"/>
              </a:rPr>
              <a:t>JSON</a:t>
            </a:r>
            <a:r>
              <a:rPr lang="ko-KR" altLang="en-US" sz="1100" b="1" dirty="0">
                <a:latin typeface="Arial"/>
              </a:rPr>
              <a:t>을 사용합니다</a:t>
            </a:r>
            <a:r>
              <a:rPr lang="en-US" altLang="ko-KR" sz="1100" b="1" dirty="0">
                <a:latin typeface="Arial"/>
              </a:rPr>
              <a:t>.</a:t>
            </a: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endParaRPr lang="en-US" altLang="ko-KR" sz="1100" b="1" dirty="0">
              <a:latin typeface="Arial"/>
            </a:endParaRP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endParaRPr lang="en-US" altLang="ko-KR" sz="1100" b="1" dirty="0">
              <a:latin typeface="Arial"/>
            </a:endParaRP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r>
              <a:rPr lang="en-US" altLang="ko-KR" sz="1100" b="1" dirty="0">
                <a:latin typeface="Arial"/>
              </a:rPr>
              <a:t>• JavaScript </a:t>
            </a:r>
            <a:r>
              <a:rPr lang="en-US" altLang="ko-KR" sz="1100" b="1" dirty="0" err="1">
                <a:latin typeface="Arial"/>
              </a:rPr>
              <a:t>JavaScript</a:t>
            </a:r>
            <a:r>
              <a:rPr lang="ko-KR" altLang="en-US" sz="1100" b="1" dirty="0">
                <a:latin typeface="Arial"/>
              </a:rPr>
              <a:t>는 웹 응용 프로그램을 만들 때 대부분의 작업을 수행 할 곳입니다</a:t>
            </a:r>
            <a:r>
              <a:rPr lang="en-US" altLang="ko-KR" sz="1100" b="1" dirty="0">
                <a:latin typeface="Arial"/>
              </a:rPr>
              <a:t>. </a:t>
            </a:r>
            <a:r>
              <a:rPr lang="ko-KR" altLang="en-US" sz="1100" b="1" dirty="0">
                <a:latin typeface="Arial"/>
              </a:rPr>
              <a:t>내장 </a:t>
            </a:r>
            <a:r>
              <a:rPr lang="en-US" altLang="ko-KR" sz="1100" b="1" dirty="0">
                <a:latin typeface="Arial"/>
              </a:rPr>
              <a:t>JavaScript </a:t>
            </a:r>
            <a:r>
              <a:rPr lang="ko-KR" altLang="en-US" sz="1100" b="1" dirty="0">
                <a:latin typeface="Arial"/>
              </a:rPr>
              <a:t>객체 인 </a:t>
            </a:r>
            <a:r>
              <a:rPr lang="en-US" altLang="ko-KR" sz="1100" b="1" dirty="0" err="1">
                <a:latin typeface="Arial"/>
              </a:rPr>
              <a:t>XMLHttpRequest</a:t>
            </a:r>
            <a:r>
              <a:rPr lang="en-US" altLang="ko-KR" sz="1100" b="1" dirty="0">
                <a:latin typeface="Arial"/>
              </a:rPr>
              <a:t> </a:t>
            </a:r>
            <a:r>
              <a:rPr lang="ko-KR" altLang="en-US" sz="1100" b="1" dirty="0">
                <a:latin typeface="Arial"/>
              </a:rPr>
              <a:t>객체를 사용하여 웹 서버에 데이터를 요청하고 수신합니다</a:t>
            </a:r>
            <a:r>
              <a:rPr lang="en-US" altLang="ko-KR" sz="1100" b="1" dirty="0">
                <a:latin typeface="Arial"/>
              </a:rPr>
              <a:t>. </a:t>
            </a:r>
            <a:r>
              <a:rPr lang="ko-KR" altLang="en-US" sz="1100" b="1" dirty="0">
                <a:latin typeface="Arial"/>
              </a:rPr>
              <a:t>다음 강의에서 이것이 어떻게 작동하는지 확인할 수 있습니다</a:t>
            </a:r>
            <a:r>
              <a:rPr lang="en-US" altLang="ko-KR" sz="1100" b="1" dirty="0">
                <a:latin typeface="Arial"/>
              </a:rPr>
              <a:t>. JavaScript</a:t>
            </a:r>
            <a:r>
              <a:rPr lang="ko-KR" altLang="en-US" sz="1100" b="1" dirty="0">
                <a:latin typeface="Arial"/>
              </a:rPr>
              <a:t>를 사용하여 양식에서 데이터를 가져오고 </a:t>
            </a:r>
            <a:r>
              <a:rPr lang="en-US" altLang="ko-KR" sz="1100" b="1" dirty="0">
                <a:latin typeface="Arial"/>
              </a:rPr>
              <a:t>DOM</a:t>
            </a:r>
            <a:r>
              <a:rPr lang="ko-KR" altLang="en-US" sz="1100" b="1" dirty="0">
                <a:latin typeface="Arial"/>
              </a:rPr>
              <a:t>에서 요소를 추가 및 제거하여 페이지를 업데이트하고 페이지 스타일을 업데이트합니다</a:t>
            </a:r>
            <a:r>
              <a:rPr lang="en-US" altLang="ko-KR" sz="1100" b="1" dirty="0">
                <a:latin typeface="Arial"/>
              </a:rPr>
              <a:t>.</a:t>
            </a: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endParaRPr lang="en-US" altLang="ko-KR" sz="1100" b="1" dirty="0">
              <a:latin typeface="Arial"/>
            </a:endParaRP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endParaRPr lang="en-US" altLang="ko-KR" sz="1100" b="1" dirty="0">
              <a:latin typeface="Arial"/>
            </a:endParaRPr>
          </a:p>
          <a:p>
            <a:pPr marL="152976" indent="-177800">
              <a:lnSpc>
                <a:spcPct val="91000"/>
              </a:lnSpc>
              <a:spcAft>
                <a:spcPts val="350"/>
              </a:spcAft>
            </a:pPr>
            <a:r>
              <a:rPr lang="en-US" altLang="ko-KR" sz="1100" b="1" dirty="0">
                <a:latin typeface="Arial"/>
              </a:rPr>
              <a:t>• </a:t>
            </a:r>
            <a:r>
              <a:rPr lang="ko-KR" altLang="en-US" sz="1100" b="1" dirty="0">
                <a:latin typeface="Arial"/>
              </a:rPr>
              <a:t>웹 서버 웹 서버는 웹 응용 프로그램에서 데이터 요청을 수신하고 해당 데이터로 응답합니다</a:t>
            </a:r>
            <a:r>
              <a:rPr lang="en-US" altLang="ko-KR" sz="1100" b="1" dirty="0">
                <a:latin typeface="Arial"/>
              </a:rPr>
              <a:t>. </a:t>
            </a:r>
            <a:r>
              <a:rPr lang="ko-KR" altLang="en-US" sz="1100" b="1" dirty="0">
                <a:latin typeface="Arial"/>
              </a:rPr>
              <a:t>때로는 웹 서버에서 데이터를 포함하는 파일을 호스팅하고 해당 파일의 모든 내용을 요청하고 수신하는 것처럼 간단합니다</a:t>
            </a:r>
            <a:r>
              <a:rPr lang="en-US" altLang="ko-KR" sz="1100" b="1" dirty="0">
                <a:latin typeface="Arial"/>
              </a:rPr>
              <a:t>. </a:t>
            </a:r>
            <a:r>
              <a:rPr lang="ko-KR" altLang="en-US" sz="1100" b="1" dirty="0">
                <a:latin typeface="Arial"/>
              </a:rPr>
              <a:t>다른 경우에는 데이터베이스에서 결과를 업데이트하고 얻거나 </a:t>
            </a:r>
            <a:r>
              <a:rPr lang="en-US" altLang="ko-KR" sz="1100" b="1" dirty="0">
                <a:latin typeface="Arial"/>
              </a:rPr>
              <a:t>Twitter </a:t>
            </a:r>
            <a:r>
              <a:rPr lang="ko-KR" altLang="en-US" sz="1100" b="1" dirty="0">
                <a:latin typeface="Arial"/>
              </a:rPr>
              <a:t>또는 </a:t>
            </a:r>
            <a:r>
              <a:rPr lang="en-US" altLang="ko-KR" sz="1100" b="1" dirty="0">
                <a:latin typeface="Arial"/>
              </a:rPr>
              <a:t>Facebook</a:t>
            </a:r>
            <a:r>
              <a:rPr lang="ko-KR" altLang="en-US" sz="1100" b="1" dirty="0">
                <a:latin typeface="Arial"/>
              </a:rPr>
              <a:t>과 같은 웹 서비스에서 데이터를 </a:t>
            </a:r>
            <a:r>
              <a:rPr lang="ko-KR" altLang="en-US" sz="1100" b="1" dirty="0" err="1">
                <a:latin typeface="Arial"/>
              </a:rPr>
              <a:t>검색하는보다</a:t>
            </a:r>
            <a:r>
              <a:rPr lang="ko-KR" altLang="en-US" sz="1100" b="1" dirty="0">
                <a:latin typeface="Arial"/>
              </a:rPr>
              <a:t> 복잡한 서버 응용 프로그램에 요청할 것입니다</a:t>
            </a:r>
            <a:r>
              <a:rPr lang="en-US" altLang="ko-KR" sz="1100" b="1" dirty="0">
                <a:latin typeface="Arial"/>
              </a:rPr>
              <a:t>. </a:t>
            </a:r>
            <a:r>
              <a:rPr lang="ko-KR" altLang="en-US" sz="1100" b="1" dirty="0">
                <a:latin typeface="Arial"/>
              </a:rPr>
              <a:t>이 과정에서는 서버 스크립트 개발이 아닌 </a:t>
            </a:r>
            <a:r>
              <a:rPr lang="en-US" altLang="ko-KR" sz="1100" b="1" dirty="0">
                <a:latin typeface="Arial"/>
              </a:rPr>
              <a:t>JavaScript</a:t>
            </a:r>
            <a:r>
              <a:rPr lang="ko-KR" altLang="en-US" sz="1100" b="1" dirty="0">
                <a:latin typeface="Arial"/>
              </a:rPr>
              <a:t>에 초점을 맞추기 때문에 상대적으로 간단하게 할 것입니다</a:t>
            </a:r>
            <a:r>
              <a:rPr lang="en-US" altLang="ko-KR" sz="1100" b="1" dirty="0">
                <a:latin typeface="Arial"/>
              </a:rPr>
              <a:t>.</a:t>
            </a:r>
            <a:endParaRPr lang="en-US" sz="1100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1028</Words>
  <Application>Microsoft Office PowerPoint</Application>
  <PresentationFormat>사용자 지정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Verdana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JSON and Ajax</dc:title>
  <dc:subject/>
  <dc:creator>노태운</dc:creator>
  <cp:keywords/>
  <cp:lastModifiedBy>노 태운</cp:lastModifiedBy>
  <cp:revision>1</cp:revision>
  <dcterms:modified xsi:type="dcterms:W3CDTF">2019-03-31T07:56:27Z</dcterms:modified>
</cp:coreProperties>
</file>