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>
      <p:cViewPr>
        <p:scale>
          <a:sx n="80" d="100"/>
          <a:sy n="80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0C99C-342D-4DBB-9784-F0F867E12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493B78-3F04-4E0D-820B-C31FADBA6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ECABF9-FA10-417A-819D-8F6D6C47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C7A1-529C-4CAB-A23B-9EFE4A9E6BA5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A38F8C-6AE8-45BB-8173-E5CADEB1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8104B4-006B-45EC-8CA4-9290B1AE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9339-67AF-467A-B97F-B7EB15C15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49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DF1C7-4A21-4384-A1B3-38DF86DD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F94E03-4839-44C1-9C6E-B5374D12C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96FEDD-6269-40CF-8293-D7A88692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C7A1-529C-4CAB-A23B-9EFE4A9E6BA5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2E7B7A-4F9B-42F9-834E-8345D77D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F9E23-7C6B-43B9-8EEE-0242204C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9339-67AF-467A-B97F-B7EB15C15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49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E773E-AA64-48E8-8932-BAD8A72BC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4E9956-328F-4A33-9DEC-B3F78FE7D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20BAF-18B8-49E0-BFD8-0872FD4E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C7A1-529C-4CAB-A23B-9EFE4A9E6BA5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E4759-86F7-485D-878F-47C985E8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DF4A5-68C7-49F2-BD51-3E3B3320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9339-67AF-467A-B97F-B7EB15C15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26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65FCC-2C83-47F2-9BE4-181FEADA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B784B-57F7-418D-85F7-56EE57A4B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0F505-AE58-4A2E-A178-0E90B39C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C7A1-529C-4CAB-A23B-9EFE4A9E6BA5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3C1A3-3307-4AB9-A441-08E389C8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2AC74B-1A3B-4235-B831-A4205AD0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9339-67AF-467A-B97F-B7EB15C15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A3945-9A63-49A9-B3DB-CF204E1E6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AE98CC-C192-45E9-A78D-380E77864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1751D-01ED-4A55-8F73-3809162F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C7A1-529C-4CAB-A23B-9EFE4A9E6BA5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40E8A8-4108-4FB9-B1B1-D642CD27C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913A35-C908-4AEB-A0D1-2504C6A0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9339-67AF-467A-B97F-B7EB15C15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5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5EDC8-2EF3-47B4-BD89-5ECFBC7ED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503C7-8E51-4B61-B732-A81589964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A4874B-E0D3-4491-B63A-5D7FD3ADE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40016F-3900-4951-8538-83A5EA54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C7A1-529C-4CAB-A23B-9EFE4A9E6BA5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FDDF41-4FF2-466D-96AA-371C1859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FB6AB5-BDE6-4135-B988-77504878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9339-67AF-467A-B97F-B7EB15C15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85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A4EF4-40A1-44F5-BDDF-DD2CDA25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D4E78B-6DA2-4C4A-8A89-7162D54E0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CACB4F-950B-43B8-9CBA-200C119FC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61A55-064F-433D-AEA6-96DEC1673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0A6827-EFFC-4D71-BCF0-994AA098E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F06A4E-BEA7-4E27-967B-A9D2BA93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C7A1-529C-4CAB-A23B-9EFE4A9E6BA5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614024-DB17-4C7E-8348-82DB08CD7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EB36B8-5775-41CD-A580-94B18D12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9339-67AF-467A-B97F-B7EB15C15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49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0511C-62AA-4AF0-85D5-E27B2802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778B48-C2AE-4BDC-99CF-DB7473F4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C7A1-529C-4CAB-A23B-9EFE4A9E6BA5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D7EB21-BD57-49A7-A9FD-D9CFF754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1FD795-68CE-4E86-8B6B-40DDB430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9339-67AF-467A-B97F-B7EB15C15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29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9297D8-F581-47D0-8FD8-02466C2E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C7A1-529C-4CAB-A23B-9EFE4A9E6BA5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F72B55-750F-4CE3-8CFF-D1C3707F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96A980-0C10-4D0F-9B01-333A4CB92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9339-67AF-467A-B97F-B7EB15C15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1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CF8C3-D349-4DE2-8988-E3E20CBE1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5E0F3D-ECD1-4530-B342-F25E23BD1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6AACD7-3594-4850-AFFF-B0D0AB9C9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29DC0F-F1FD-47EB-98EF-A691A13F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C7A1-529C-4CAB-A23B-9EFE4A9E6BA5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832585-7EB8-4A18-A95E-CAE945E8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3594BF-737A-4653-ABD2-6F76A9024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9339-67AF-467A-B97F-B7EB15C15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79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D4C5A-6906-4240-A166-EE850594D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581FF8-0717-4E45-8F57-94D217ABF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151CF8-A737-48C7-A9A1-AF1D9C0A3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7CD25A-55B2-4F98-868A-92CF539D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C7A1-529C-4CAB-A23B-9EFE4A9E6BA5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E2A71C-0748-46C1-9CAC-B9DF0976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6CCABA-025D-443A-9B6E-C360A6D2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9339-67AF-467A-B97F-B7EB15C15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85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2BCA85-FC29-4D5B-879C-E064CD15E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961495-A5AD-43C2-9CC9-26FCC6AF1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63320-ED6E-4C91-A809-C7C630B57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1C7A1-529C-4CAB-A23B-9EFE4A9E6BA5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D6922-5D2B-43F8-931F-D78B3FC66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1ED5A-3DA5-4E4E-B22D-10C452398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59339-67AF-467A-B97F-B7EB15C15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2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F361CA72-145B-4C10-A61C-8D2CF250613C}"/>
              </a:ext>
            </a:extLst>
          </p:cNvPr>
          <p:cNvSpPr/>
          <p:nvPr/>
        </p:nvSpPr>
        <p:spPr>
          <a:xfrm>
            <a:off x="0" y="0"/>
            <a:ext cx="1800808" cy="184746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C13FD-58DC-4B78-9505-4FA000E9A09E}"/>
              </a:ext>
            </a:extLst>
          </p:cNvPr>
          <p:cNvSpPr txBox="1"/>
          <p:nvPr/>
        </p:nvSpPr>
        <p:spPr>
          <a:xfrm>
            <a:off x="1576872" y="923730"/>
            <a:ext cx="2369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AJAX</a:t>
            </a:r>
            <a:endParaRPr lang="ko-KR" altLang="en-US" sz="6000" b="1" u="sng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AB5E73-1510-451D-8F32-A91D578FBA06}"/>
              </a:ext>
            </a:extLst>
          </p:cNvPr>
          <p:cNvSpPr txBox="1"/>
          <p:nvPr/>
        </p:nvSpPr>
        <p:spPr>
          <a:xfrm>
            <a:off x="117876" y="6398622"/>
            <a:ext cx="221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2019-04-01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D46ED-86B8-48A8-9D66-C8BE28076517}"/>
              </a:ext>
            </a:extLst>
          </p:cNvPr>
          <p:cNvSpPr txBox="1"/>
          <p:nvPr/>
        </p:nvSpPr>
        <p:spPr>
          <a:xfrm>
            <a:off x="9458127" y="5752291"/>
            <a:ext cx="1698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김은송</a:t>
            </a:r>
            <a:endParaRPr lang="ko-KR" altLang="en-US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C68D6586-DDE6-4D52-B5F2-1823EB1261BA}"/>
              </a:ext>
            </a:extLst>
          </p:cNvPr>
          <p:cNvSpPr/>
          <p:nvPr/>
        </p:nvSpPr>
        <p:spPr>
          <a:xfrm rot="16200000" flipH="1" flipV="1">
            <a:off x="11151634" y="5817635"/>
            <a:ext cx="1045032" cy="103569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F8ED60-AACF-4673-A91A-B790FA5233E3}"/>
              </a:ext>
            </a:extLst>
          </p:cNvPr>
          <p:cNvSpPr txBox="1"/>
          <p:nvPr/>
        </p:nvSpPr>
        <p:spPr>
          <a:xfrm rot="5400000">
            <a:off x="15050276" y="9871788"/>
            <a:ext cx="2369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AJAX</a:t>
            </a:r>
            <a:endParaRPr lang="ko-KR" altLang="en-US" sz="6000" b="1" u="sng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606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D9A645F6-DF15-463F-83D3-D22CB3D6B0F2}"/>
              </a:ext>
            </a:extLst>
          </p:cNvPr>
          <p:cNvSpPr/>
          <p:nvPr/>
        </p:nvSpPr>
        <p:spPr>
          <a:xfrm rot="16200000" flipH="1" flipV="1">
            <a:off x="-4667" y="4665"/>
            <a:ext cx="1045032" cy="103569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A6B13B6-C904-41DE-960B-A528F2B3B926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0" y="1045031"/>
            <a:ext cx="25050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48AA3A8-31B4-43A8-BA56-FB252A2190CF}"/>
              </a:ext>
            </a:extLst>
          </p:cNvPr>
          <p:cNvSpPr txBox="1"/>
          <p:nvPr/>
        </p:nvSpPr>
        <p:spPr>
          <a:xfrm>
            <a:off x="695326" y="460256"/>
            <a:ext cx="1809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</a:rPr>
              <a:t>AJAX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</a:rPr>
              <a:t>란</a:t>
            </a:r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ko-KR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CECFB-5B48-4A3C-9A7C-34B62F77BA33}"/>
              </a:ext>
            </a:extLst>
          </p:cNvPr>
          <p:cNvSpPr txBox="1"/>
          <p:nvPr/>
        </p:nvSpPr>
        <p:spPr>
          <a:xfrm>
            <a:off x="789060" y="1168141"/>
            <a:ext cx="6635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u="sng" dirty="0"/>
              <a:t>Asynchronous</a:t>
            </a:r>
            <a:r>
              <a:rPr lang="en-US" altLang="ko-KR" dirty="0"/>
              <a:t> Java script And XML </a:t>
            </a:r>
            <a:r>
              <a:rPr lang="ko-KR" altLang="en-US" dirty="0"/>
              <a:t>의 약자를 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40308D4-86BA-48F4-BBE7-DCFA759D287E}"/>
              </a:ext>
            </a:extLst>
          </p:cNvPr>
          <p:cNvGrpSpPr/>
          <p:nvPr/>
        </p:nvGrpSpPr>
        <p:grpSpPr>
          <a:xfrm>
            <a:off x="1566613" y="1629806"/>
            <a:ext cx="9839324" cy="1360449"/>
            <a:chOff x="1152526" y="1629806"/>
            <a:chExt cx="9839324" cy="136044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128BD5-F639-4110-B6E6-0A49A8DD78BA}"/>
                </a:ext>
              </a:extLst>
            </p:cNvPr>
            <p:cNvSpPr txBox="1"/>
            <p:nvPr/>
          </p:nvSpPr>
          <p:spPr>
            <a:xfrm>
              <a:off x="1152526" y="1629806"/>
              <a:ext cx="1466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→</a:t>
              </a:r>
              <a:r>
                <a:rPr lang="en-US" altLang="ko-KR" dirty="0"/>
                <a:t> </a:t>
              </a:r>
              <a:r>
                <a:rPr lang="ko-KR" altLang="en-US" dirty="0"/>
                <a:t>비동기식</a:t>
              </a:r>
              <a:endParaRPr lang="en-US" altLang="ko-K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23EC2C-DAEB-46D1-B348-0E969753C060}"/>
                </a:ext>
              </a:extLst>
            </p:cNvPr>
            <p:cNvSpPr txBox="1"/>
            <p:nvPr/>
          </p:nvSpPr>
          <p:spPr>
            <a:xfrm>
              <a:off x="1252537" y="2066925"/>
              <a:ext cx="97393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규칙적인 시간 관계가 없는 것</a:t>
              </a:r>
              <a:endParaRPr lang="en-US" altLang="ko-KR" dirty="0"/>
            </a:p>
            <a:p>
              <a:r>
                <a:rPr lang="ko-KR" altLang="en-US" dirty="0"/>
                <a:t>프로그램 실행에서는 명령 순서 예측이 불가능한 것</a:t>
              </a:r>
              <a:endParaRPr lang="en-US" altLang="ko-KR" dirty="0"/>
            </a:p>
            <a:p>
              <a:r>
                <a:rPr lang="ko-KR" altLang="en-US" dirty="0"/>
                <a:t>사용자가 웹 브라우저 사용 시 서버 측의 응답을 기다리지 않고 지속적인 작업을 할 수 있다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47914DE-5AFA-454F-A66B-56FCAEDBD254}"/>
              </a:ext>
            </a:extLst>
          </p:cNvPr>
          <p:cNvSpPr txBox="1"/>
          <p:nvPr/>
        </p:nvSpPr>
        <p:spPr>
          <a:xfrm>
            <a:off x="789060" y="3145848"/>
            <a:ext cx="108424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 err="1"/>
              <a:t>하이퍼텍스</a:t>
            </a:r>
            <a:r>
              <a:rPr lang="ko-KR" altLang="en-US" sz="2400" dirty="0"/>
              <a:t> 표기언어인 </a:t>
            </a:r>
            <a:r>
              <a:rPr lang="en-US" altLang="ko-KR" sz="2400" dirty="0"/>
              <a:t>HTML</a:t>
            </a:r>
            <a:r>
              <a:rPr lang="ko-KR" altLang="en-US" sz="2400" dirty="0"/>
              <a:t>만으로 어려운 다양한 작업을 웹페이지에서 구현해 이용자가 웹페이지와 자유롭게 상호 작용할 수 있도록 하는 기술</a:t>
            </a: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별도 프로그램을 설치하거나 웹페이지를 다시 </a:t>
            </a:r>
            <a:r>
              <a:rPr lang="ko-KR" altLang="en-US" sz="2400" dirty="0" err="1"/>
              <a:t>로딩하지</a:t>
            </a:r>
            <a:r>
              <a:rPr lang="ko-KR" altLang="en-US" sz="2400" dirty="0"/>
              <a:t> 않고도 메뉴 등 화면 상의 객체를 자유롭게 움직이고 다룰 수 있다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웹 페이지 내에서 자바 스크립트 등을 이용하여 </a:t>
            </a:r>
            <a:r>
              <a:rPr lang="en-US" altLang="ko-KR" sz="2400" dirty="0"/>
              <a:t>XML</a:t>
            </a:r>
            <a:r>
              <a:rPr lang="ko-KR" altLang="en-US" sz="2400" dirty="0"/>
              <a:t>로 데이터를 교환하고 제어함으로써 사용자들이 대화형의 웹 페이지 기능을 이용할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684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D9A645F6-DF15-463F-83D3-D22CB3D6B0F2}"/>
              </a:ext>
            </a:extLst>
          </p:cNvPr>
          <p:cNvSpPr/>
          <p:nvPr/>
        </p:nvSpPr>
        <p:spPr>
          <a:xfrm rot="16200000" flipH="1" flipV="1">
            <a:off x="-4667" y="4665"/>
            <a:ext cx="1045032" cy="103569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A6B13B6-C904-41DE-960B-A528F2B3B926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0" y="1045031"/>
            <a:ext cx="25050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48AA3A8-31B4-43A8-BA56-FB252A2190CF}"/>
              </a:ext>
            </a:extLst>
          </p:cNvPr>
          <p:cNvSpPr txBox="1"/>
          <p:nvPr/>
        </p:nvSpPr>
        <p:spPr>
          <a:xfrm>
            <a:off x="695326" y="460256"/>
            <a:ext cx="1809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AJAX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란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6280C4B-D11A-4DFB-8175-F9C44FDBCF1D}"/>
              </a:ext>
            </a:extLst>
          </p:cNvPr>
          <p:cNvGrpSpPr/>
          <p:nvPr/>
        </p:nvGrpSpPr>
        <p:grpSpPr>
          <a:xfrm>
            <a:off x="445168" y="2221076"/>
            <a:ext cx="11301664" cy="4176668"/>
            <a:chOff x="445168" y="1636301"/>
            <a:chExt cx="11301664" cy="417666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F50E5A7-97F0-4C5E-B75A-78646F7E0A75}"/>
                </a:ext>
              </a:extLst>
            </p:cNvPr>
            <p:cNvSpPr/>
            <p:nvPr/>
          </p:nvSpPr>
          <p:spPr>
            <a:xfrm>
              <a:off x="6214749" y="1636301"/>
              <a:ext cx="1041230" cy="4176668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Http(s)</a:t>
              </a:r>
            </a:p>
            <a:p>
              <a:pPr algn="ctr"/>
              <a:r>
                <a:rPr lang="en-US" altLang="ko-KR" sz="1600" dirty="0"/>
                <a:t>transport</a:t>
              </a:r>
              <a:endParaRPr lang="ko-KR" altLang="en-US" sz="1600" dirty="0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ADFE02A2-C51D-47CF-9C75-B0D5A86D5DC0}"/>
                </a:ext>
              </a:extLst>
            </p:cNvPr>
            <p:cNvSpPr/>
            <p:nvPr/>
          </p:nvSpPr>
          <p:spPr>
            <a:xfrm>
              <a:off x="445168" y="1636301"/>
              <a:ext cx="5546558" cy="417666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B106268A-2C62-4721-945B-7C0E5B877A2A}"/>
                </a:ext>
              </a:extLst>
            </p:cNvPr>
            <p:cNvSpPr/>
            <p:nvPr/>
          </p:nvSpPr>
          <p:spPr>
            <a:xfrm>
              <a:off x="7533274" y="1636301"/>
              <a:ext cx="4213558" cy="417666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219F58-4AD2-4098-868A-E59AE77BDA19}"/>
                </a:ext>
              </a:extLst>
            </p:cNvPr>
            <p:cNvSpPr txBox="1"/>
            <p:nvPr/>
          </p:nvSpPr>
          <p:spPr>
            <a:xfrm>
              <a:off x="2256547" y="1720738"/>
              <a:ext cx="1923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서버측 시스템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71D5E0-7C67-4FFF-A495-D2D1287EF08C}"/>
                </a:ext>
              </a:extLst>
            </p:cNvPr>
            <p:cNvSpPr txBox="1"/>
            <p:nvPr/>
          </p:nvSpPr>
          <p:spPr>
            <a:xfrm>
              <a:off x="8460645" y="1720738"/>
              <a:ext cx="2358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브라우저 클라이언트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66559AD-E036-4DB1-A6FF-55B749BA06A4}"/>
                </a:ext>
              </a:extLst>
            </p:cNvPr>
            <p:cNvSpPr/>
            <p:nvPr/>
          </p:nvSpPr>
          <p:spPr>
            <a:xfrm>
              <a:off x="695327" y="2225842"/>
              <a:ext cx="3178842" cy="3320716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데이터저장소</a:t>
              </a:r>
              <a:r>
                <a:rPr lang="en-US" altLang="ko-KR" b="1" dirty="0"/>
                <a:t>(datastores)</a:t>
              </a:r>
            </a:p>
            <a:p>
              <a:pPr algn="ctr"/>
              <a:endParaRPr lang="en-US" altLang="ko-KR" b="1" dirty="0"/>
            </a:p>
            <a:p>
              <a:pPr algn="ctr"/>
              <a:r>
                <a:rPr lang="en-US" altLang="ko-KR" b="1" dirty="0"/>
                <a:t>backend processing</a:t>
              </a:r>
            </a:p>
            <a:p>
              <a:pPr algn="ctr"/>
              <a:endParaRPr lang="en-US" altLang="ko-KR" b="1" dirty="0"/>
            </a:p>
            <a:p>
              <a:pPr algn="ctr"/>
              <a:r>
                <a:rPr lang="en-US" altLang="ko-KR" b="1" dirty="0"/>
                <a:t>legacy systems</a:t>
              </a:r>
              <a:endParaRPr lang="ko-KR" altLang="en-US" b="1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AF10DA7-F0B9-4ACA-9F24-B2C68D2C3FF3}"/>
                </a:ext>
              </a:extLst>
            </p:cNvPr>
            <p:cNvSpPr/>
            <p:nvPr/>
          </p:nvSpPr>
          <p:spPr>
            <a:xfrm>
              <a:off x="4355432" y="2225842"/>
              <a:ext cx="1347537" cy="3320716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Web</a:t>
              </a:r>
            </a:p>
            <a:p>
              <a:pPr algn="ctr"/>
              <a:endParaRPr lang="en-US" altLang="ko-KR" b="1" dirty="0"/>
            </a:p>
            <a:p>
              <a:pPr algn="ctr"/>
              <a:r>
                <a:rPr lang="en-US" altLang="ko-KR" b="1" dirty="0"/>
                <a:t>or</a:t>
              </a:r>
            </a:p>
            <a:p>
              <a:pPr algn="ctr"/>
              <a:endParaRPr lang="en-US" altLang="ko-KR" b="1" dirty="0"/>
            </a:p>
            <a:p>
              <a:pPr algn="ctr"/>
              <a:r>
                <a:rPr lang="en-US" altLang="ko-KR" b="1" dirty="0"/>
                <a:t>XML </a:t>
              </a:r>
              <a:r>
                <a:rPr lang="ko-KR" altLang="en-US" b="1" dirty="0"/>
                <a:t>서버</a:t>
              </a:r>
              <a:endParaRPr lang="en-US" altLang="ko-KR" b="1" dirty="0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2DBDA25-D7E4-4AB8-8236-E40461DFE253}"/>
                </a:ext>
              </a:extLst>
            </p:cNvPr>
            <p:cNvCxnSpPr/>
            <p:nvPr/>
          </p:nvCxnSpPr>
          <p:spPr>
            <a:xfrm>
              <a:off x="3874169" y="4523873"/>
              <a:ext cx="4812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CE456D01-A6AD-4A49-897C-E1F3534F87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65550" y="3082863"/>
              <a:ext cx="489881" cy="83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6AFABAC0-E0BA-43DA-806A-40267CD698FD}"/>
                </a:ext>
              </a:extLst>
            </p:cNvPr>
            <p:cNvSpPr/>
            <p:nvPr/>
          </p:nvSpPr>
          <p:spPr>
            <a:xfrm>
              <a:off x="7786877" y="2225842"/>
              <a:ext cx="1068366" cy="3320716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Ajax</a:t>
              </a:r>
            </a:p>
            <a:p>
              <a:pPr algn="ctr"/>
              <a:r>
                <a:rPr lang="en-US" altLang="ko-KR" b="1" dirty="0"/>
                <a:t>engine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306B978-75EA-4240-9C1C-0769899C299B}"/>
                </a:ext>
              </a:extLst>
            </p:cNvPr>
            <p:cNvSpPr/>
            <p:nvPr/>
          </p:nvSpPr>
          <p:spPr>
            <a:xfrm>
              <a:off x="10166684" y="2225842"/>
              <a:ext cx="1329989" cy="3320716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User</a:t>
              </a:r>
            </a:p>
            <a:p>
              <a:pPr algn="ctr"/>
              <a:r>
                <a:rPr lang="en-US" altLang="ko-KR" b="1" dirty="0"/>
                <a:t>Interface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CBECCE9-E56B-413D-A39A-27087014D564}"/>
                </a:ext>
              </a:extLst>
            </p:cNvPr>
            <p:cNvCxnSpPr>
              <a:cxnSpLocks/>
            </p:cNvCxnSpPr>
            <p:nvPr/>
          </p:nvCxnSpPr>
          <p:spPr>
            <a:xfrm>
              <a:off x="8855242" y="4502589"/>
              <a:ext cx="13114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C56CDBFC-A546-4B26-8CD6-1BBB427170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5242" y="3082863"/>
              <a:ext cx="13114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A1D0F5-5EB6-4DC3-9EC2-BD0611B86845}"/>
                </a:ext>
              </a:extLst>
            </p:cNvPr>
            <p:cNvSpPr txBox="1"/>
            <p:nvPr/>
          </p:nvSpPr>
          <p:spPr>
            <a:xfrm>
              <a:off x="8976780" y="2471996"/>
              <a:ext cx="10683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JavaScript Call</a:t>
              </a:r>
              <a:endParaRPr lang="ko-KR" alt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B22B1B-8941-4BEA-BE0C-3C49A68F3A43}"/>
                </a:ext>
              </a:extLst>
            </p:cNvPr>
            <p:cNvSpPr txBox="1"/>
            <p:nvPr/>
          </p:nvSpPr>
          <p:spPr>
            <a:xfrm>
              <a:off x="8976780" y="4639186"/>
              <a:ext cx="10683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HTML</a:t>
              </a:r>
            </a:p>
            <a:p>
              <a:pPr algn="ctr"/>
              <a:r>
                <a:rPr lang="en-US" altLang="ko-KR" sz="1400" dirty="0"/>
                <a:t>CSS</a:t>
              </a:r>
            </a:p>
            <a:p>
              <a:pPr algn="ctr"/>
              <a:r>
                <a:rPr lang="en-US" altLang="ko-KR" sz="1400" dirty="0"/>
                <a:t>data</a:t>
              </a:r>
              <a:endParaRPr lang="ko-KR" altLang="en-US" sz="1400" dirty="0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B792EDF9-5735-4A6E-B420-009193A827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2970" y="3082863"/>
              <a:ext cx="20839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D6A9897-A04C-4FEC-9CE5-076C99481170}"/>
                </a:ext>
              </a:extLst>
            </p:cNvPr>
            <p:cNvCxnSpPr>
              <a:cxnSpLocks/>
            </p:cNvCxnSpPr>
            <p:nvPr/>
          </p:nvCxnSpPr>
          <p:spPr>
            <a:xfrm>
              <a:off x="5702969" y="4511842"/>
              <a:ext cx="20839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FB76A0-9ADC-42AF-8002-DCC7B91B2917}"/>
                </a:ext>
              </a:extLst>
            </p:cNvPr>
            <p:cNvSpPr txBox="1"/>
            <p:nvPr/>
          </p:nvSpPr>
          <p:spPr>
            <a:xfrm>
              <a:off x="6241885" y="2471996"/>
              <a:ext cx="1014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HTTP</a:t>
              </a:r>
            </a:p>
            <a:p>
              <a:pPr algn="ctr"/>
              <a:r>
                <a:rPr lang="ko-KR" altLang="en-US" sz="1400" dirty="0"/>
                <a:t>요청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8349687-8D0E-43A5-A6EE-68A419EBE8FA}"/>
                </a:ext>
              </a:extLst>
            </p:cNvPr>
            <p:cNvSpPr txBox="1"/>
            <p:nvPr/>
          </p:nvSpPr>
          <p:spPr>
            <a:xfrm>
              <a:off x="6241885" y="4630200"/>
              <a:ext cx="1014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XML</a:t>
              </a:r>
            </a:p>
            <a:p>
              <a:pPr algn="ctr"/>
              <a:r>
                <a:rPr lang="en-US" altLang="ko-KR" sz="1400" dirty="0"/>
                <a:t>data</a:t>
              </a:r>
              <a:endParaRPr lang="ko-KR" altLang="en-US" sz="1400" dirty="0"/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B4100B-C4E6-484F-9F4D-EDFFE335AE24}"/>
              </a:ext>
            </a:extLst>
          </p:cNvPr>
          <p:cNvSpPr/>
          <p:nvPr/>
        </p:nvSpPr>
        <p:spPr>
          <a:xfrm>
            <a:off x="448166" y="1324749"/>
            <a:ext cx="3732179" cy="5847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2000" b="1" u="sng" dirty="0">
                <a:solidFill>
                  <a:schemeClr val="tx1"/>
                </a:solidFill>
              </a:rPr>
              <a:t>Ajax</a:t>
            </a:r>
            <a:r>
              <a:rPr lang="ko-KR" altLang="en-US" sz="2000" b="1" u="sng" dirty="0">
                <a:solidFill>
                  <a:schemeClr val="tx1"/>
                </a:solidFill>
              </a:rPr>
              <a:t> </a:t>
            </a:r>
            <a:r>
              <a:rPr lang="en-US" altLang="ko-KR" sz="2000" b="1" u="sng" dirty="0">
                <a:solidFill>
                  <a:schemeClr val="tx1"/>
                </a:solidFill>
              </a:rPr>
              <a:t>Web</a:t>
            </a:r>
            <a:r>
              <a:rPr lang="ko-KR" altLang="en-US" sz="2000" b="1" u="sng" dirty="0">
                <a:solidFill>
                  <a:schemeClr val="tx1"/>
                </a:solidFill>
              </a:rPr>
              <a:t> </a:t>
            </a:r>
            <a:r>
              <a:rPr lang="en-US" altLang="ko-KR" sz="2000" b="1" u="sng" dirty="0">
                <a:solidFill>
                  <a:schemeClr val="tx1"/>
                </a:solidFill>
              </a:rPr>
              <a:t>Application</a:t>
            </a:r>
            <a:r>
              <a:rPr lang="ko-KR" altLang="en-US" sz="2000" b="1" u="sng" dirty="0">
                <a:solidFill>
                  <a:schemeClr val="tx1"/>
                </a:solidFill>
              </a:rPr>
              <a:t> </a:t>
            </a:r>
            <a:r>
              <a:rPr lang="en-US" altLang="ko-KR" sz="2000" b="1" u="sng" dirty="0">
                <a:solidFill>
                  <a:schemeClr val="tx1"/>
                </a:solidFill>
              </a:rPr>
              <a:t>Model</a:t>
            </a:r>
            <a:endParaRPr lang="ko-KR" altLang="en-US" sz="20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05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D9A645F6-DF15-463F-83D3-D22CB3D6B0F2}"/>
              </a:ext>
            </a:extLst>
          </p:cNvPr>
          <p:cNvSpPr/>
          <p:nvPr/>
        </p:nvSpPr>
        <p:spPr>
          <a:xfrm rot="16200000" flipH="1" flipV="1">
            <a:off x="-4667" y="4665"/>
            <a:ext cx="1045032" cy="103569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A6B13B6-C904-41DE-960B-A528F2B3B926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0" y="1045031"/>
            <a:ext cx="25050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48AA3A8-31B4-43A8-BA56-FB252A2190CF}"/>
              </a:ext>
            </a:extLst>
          </p:cNvPr>
          <p:cNvSpPr txBox="1"/>
          <p:nvPr/>
        </p:nvSpPr>
        <p:spPr>
          <a:xfrm>
            <a:off x="695326" y="460256"/>
            <a:ext cx="1809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AJAX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란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3E74D66-068A-4332-BE13-561592B574B6}"/>
              </a:ext>
            </a:extLst>
          </p:cNvPr>
          <p:cNvGrpSpPr/>
          <p:nvPr/>
        </p:nvGrpSpPr>
        <p:grpSpPr>
          <a:xfrm>
            <a:off x="565975" y="1816779"/>
            <a:ext cx="1732056" cy="639769"/>
            <a:chOff x="517849" y="1383643"/>
            <a:chExt cx="1732056" cy="639769"/>
          </a:xfrm>
        </p:grpSpPr>
        <p:sp>
          <p:nvSpPr>
            <p:cNvPr id="3" name="대각선 줄무늬 2">
              <a:extLst>
                <a:ext uri="{FF2B5EF4-FFF2-40B4-BE49-F238E27FC236}">
                  <a16:creationId xmlns:a16="http://schemas.microsoft.com/office/drawing/2014/main" id="{87E2E8C5-754A-4EEB-8C2D-7113FACDC725}"/>
                </a:ext>
              </a:extLst>
            </p:cNvPr>
            <p:cNvSpPr/>
            <p:nvPr/>
          </p:nvSpPr>
          <p:spPr>
            <a:xfrm>
              <a:off x="517849" y="1383643"/>
              <a:ext cx="734689" cy="639769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D9F61C7-3ED1-4555-9B04-F756D3A9BD6F}"/>
                </a:ext>
              </a:extLst>
            </p:cNvPr>
            <p:cNvCxnSpPr/>
            <p:nvPr/>
          </p:nvCxnSpPr>
          <p:spPr>
            <a:xfrm>
              <a:off x="517849" y="2023412"/>
              <a:ext cx="173205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0D6F98-4492-4570-8A04-CA203A96B557}"/>
                </a:ext>
              </a:extLst>
            </p:cNvPr>
            <p:cNvSpPr txBox="1"/>
            <p:nvPr/>
          </p:nvSpPr>
          <p:spPr>
            <a:xfrm>
              <a:off x="1252538" y="1561747"/>
              <a:ext cx="7928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/>
                <a:t>장점</a:t>
              </a:r>
              <a:endParaRPr lang="ko-KR" altLang="en-US" sz="2400" dirty="0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3B4F69-652E-4E2B-80C6-0FA1F92A3A95}"/>
              </a:ext>
            </a:extLst>
          </p:cNvPr>
          <p:cNvSpPr/>
          <p:nvPr/>
        </p:nvSpPr>
        <p:spPr>
          <a:xfrm>
            <a:off x="2298030" y="1816779"/>
            <a:ext cx="9288379" cy="174454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사용자가 무언가를 요청할 때 웹 페이지 전체가 다시 로딩 될 필요가 없으며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요청한 일부분만을 바꿔서 사용자에게 보여질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응답을 기다리지 않고 작업할 수 있어서 대기 시간이 감소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5A308E0-525A-4F71-878F-39E4FC48B732}"/>
              </a:ext>
            </a:extLst>
          </p:cNvPr>
          <p:cNvGrpSpPr/>
          <p:nvPr/>
        </p:nvGrpSpPr>
        <p:grpSpPr>
          <a:xfrm>
            <a:off x="565975" y="4162947"/>
            <a:ext cx="1732056" cy="639769"/>
            <a:chOff x="517849" y="1383643"/>
            <a:chExt cx="1732056" cy="639769"/>
          </a:xfrm>
        </p:grpSpPr>
        <p:sp>
          <p:nvSpPr>
            <p:cNvPr id="13" name="대각선 줄무늬 12">
              <a:extLst>
                <a:ext uri="{FF2B5EF4-FFF2-40B4-BE49-F238E27FC236}">
                  <a16:creationId xmlns:a16="http://schemas.microsoft.com/office/drawing/2014/main" id="{0192858B-5D17-436D-9A99-6287794D800C}"/>
                </a:ext>
              </a:extLst>
            </p:cNvPr>
            <p:cNvSpPr/>
            <p:nvPr/>
          </p:nvSpPr>
          <p:spPr>
            <a:xfrm>
              <a:off x="517849" y="1383643"/>
              <a:ext cx="734689" cy="639769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C21C6D52-C7D9-4ADE-BCAE-3DEF21F94369}"/>
                </a:ext>
              </a:extLst>
            </p:cNvPr>
            <p:cNvCxnSpPr/>
            <p:nvPr/>
          </p:nvCxnSpPr>
          <p:spPr>
            <a:xfrm>
              <a:off x="517849" y="2023412"/>
              <a:ext cx="173205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5B7FC7-64A4-4F05-A458-807B19F2169E}"/>
                </a:ext>
              </a:extLst>
            </p:cNvPr>
            <p:cNvSpPr txBox="1"/>
            <p:nvPr/>
          </p:nvSpPr>
          <p:spPr>
            <a:xfrm>
              <a:off x="1252538" y="1561747"/>
              <a:ext cx="7928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단점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4086E0-B30F-4EE8-A42E-B65145961BA0}"/>
              </a:ext>
            </a:extLst>
          </p:cNvPr>
          <p:cNvSpPr/>
          <p:nvPr/>
        </p:nvSpPr>
        <p:spPr>
          <a:xfrm>
            <a:off x="2298030" y="4162947"/>
            <a:ext cx="9288379" cy="174454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자바 스크립트를 사용하므로 이를 지원하지 않는 브라우저에서는 사용 될 수 없다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요청을 남발하게 되면 부하가 걸리게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0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D9A645F6-DF15-463F-83D3-D22CB3D6B0F2}"/>
              </a:ext>
            </a:extLst>
          </p:cNvPr>
          <p:cNvSpPr/>
          <p:nvPr/>
        </p:nvSpPr>
        <p:spPr>
          <a:xfrm rot="16200000" flipH="1" flipV="1">
            <a:off x="-4667" y="4665"/>
            <a:ext cx="1045032" cy="103569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A6B13B6-C904-41DE-960B-A528F2B3B926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0" y="1045031"/>
            <a:ext cx="31883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48AA3A8-31B4-43A8-BA56-FB252A2190CF}"/>
              </a:ext>
            </a:extLst>
          </p:cNvPr>
          <p:cNvSpPr txBox="1"/>
          <p:nvPr/>
        </p:nvSpPr>
        <p:spPr>
          <a:xfrm>
            <a:off x="695325" y="460256"/>
            <a:ext cx="2408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>
                <a:solidFill>
                  <a:srgbClr val="4472C4">
                    <a:lumMod val="75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참고 사이트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935391-BB12-4096-A83A-CF7D2639DBDF}"/>
              </a:ext>
            </a:extLst>
          </p:cNvPr>
          <p:cNvSpPr txBox="1"/>
          <p:nvPr/>
        </p:nvSpPr>
        <p:spPr>
          <a:xfrm>
            <a:off x="1066800" y="1300752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https://terms.naver.com/entry.nhn?docId=2064299&amp;cid=42107&amp;categoryId=42107</a:t>
            </a:r>
          </a:p>
          <a:p>
            <a:r>
              <a:rPr lang="en-US" altLang="ko-KR" dirty="0"/>
              <a:t>- https://terms.naver.com/entry.nhn?docId=2454743&amp;cid=42346&amp;categoryId=42346</a:t>
            </a:r>
          </a:p>
          <a:p>
            <a:r>
              <a:rPr lang="en-US" altLang="ko-KR" dirty="0"/>
              <a:t>- http://terms.tta.or.kr/main.do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155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263</Words>
  <Application>Microsoft Office PowerPoint</Application>
  <PresentationFormat>와이드스크린</PresentationFormat>
  <Paragraphs>57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KimEunSong</dc:creator>
  <cp:lastModifiedBy>KimEunSong</cp:lastModifiedBy>
  <cp:revision>14</cp:revision>
  <dcterms:created xsi:type="dcterms:W3CDTF">2019-03-31T06:04:07Z</dcterms:created>
  <dcterms:modified xsi:type="dcterms:W3CDTF">2019-03-31T08:55:14Z</dcterms:modified>
</cp:coreProperties>
</file>