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2"/>
    <p:sldMasterId id="2147483652" r:id="rId3"/>
  </p:sldMasterIdLst>
  <p:sldIdLst>
    <p:sldId id="256" r:id="rId4"/>
    <p:sldId id="257" r:id="rId5"/>
    <p:sldId id="268" r:id="rId6"/>
    <p:sldId id="258" r:id="rId7"/>
    <p:sldId id="264" r:id="rId8"/>
    <p:sldId id="265" r:id="rId9"/>
    <p:sldId id="266" r:id="rId10"/>
    <p:sldId id="267" r:id="rId11"/>
    <p:sldId id="263" r:id="rId12"/>
  </p:sldIdLst>
  <p:sldSz cx="9144000" cy="5143500" type="screen16x9"/>
  <p:notesSz cx="6858000" cy="9144000"/>
  <p:embeddedFontLst>
    <p:embeddedFont>
      <p:font typeface="나눔바른고딕" panose="020B0603020101020101" pitchFamily="50" charset="-127"/>
      <p:regular r:id="rId13"/>
      <p:bold r:id="rId14"/>
    </p:embeddedFont>
    <p:embeddedFont>
      <p:font typeface="나눔스퀘어 Bold" panose="020B0600000101010101" pitchFamily="50" charset="-127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5452"/>
    <a:srgbClr val="51A953"/>
    <a:srgbClr val="8ECC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84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font" Target="fonts/font3.fntdata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18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31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99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5496" y="51470"/>
            <a:ext cx="9073008" cy="5040560"/>
          </a:xfrm>
          <a:prstGeom prst="rect">
            <a:avLst/>
          </a:prstGeom>
          <a:noFill/>
          <a:ln w="127000"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 userDrawn="1"/>
        </p:nvSpPr>
        <p:spPr>
          <a:xfrm flipV="1">
            <a:off x="77024" y="51470"/>
            <a:ext cx="1169410" cy="1008112"/>
          </a:xfrm>
          <a:prstGeom prst="triangle">
            <a:avLst/>
          </a:prstGeom>
          <a:solidFill>
            <a:srgbClr val="8ECC88"/>
          </a:solidFill>
          <a:ln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>
            <a:off x="7936113" y="4083918"/>
            <a:ext cx="1169410" cy="1008112"/>
          </a:xfrm>
          <a:prstGeom prst="triangle">
            <a:avLst/>
          </a:prstGeom>
          <a:solidFill>
            <a:srgbClr val="8ECC88"/>
          </a:solidFill>
          <a:ln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0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5496" y="51470"/>
            <a:ext cx="9073008" cy="5040560"/>
          </a:xfrm>
          <a:prstGeom prst="rect">
            <a:avLst/>
          </a:prstGeom>
          <a:noFill/>
          <a:ln w="127000"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232872" y="699542"/>
            <a:ext cx="8640960" cy="417646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이등변 삼각형 9"/>
          <p:cNvSpPr/>
          <p:nvPr userDrawn="1"/>
        </p:nvSpPr>
        <p:spPr>
          <a:xfrm flipV="1">
            <a:off x="77024" y="51470"/>
            <a:ext cx="751764" cy="648072"/>
          </a:xfrm>
          <a:prstGeom prst="triangle">
            <a:avLst/>
          </a:prstGeom>
          <a:solidFill>
            <a:srgbClr val="8ECC88"/>
          </a:solidFill>
          <a:ln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43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4683" y="2226518"/>
            <a:ext cx="136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F454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JSP</a:t>
            </a:r>
            <a:endParaRPr lang="ko-KR" altLang="en-US" sz="5400" dirty="0">
              <a:solidFill>
                <a:srgbClr val="F454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19093" y="1995686"/>
            <a:ext cx="2890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51A95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내장객체와 </a:t>
            </a:r>
            <a:r>
              <a:rPr lang="ko-KR" altLang="en-US" sz="2800" dirty="0" err="1">
                <a:solidFill>
                  <a:srgbClr val="51A95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스코프</a:t>
            </a:r>
            <a:endParaRPr lang="ko-KR" altLang="en-US" sz="2800" dirty="0">
              <a:solidFill>
                <a:srgbClr val="51A95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7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84633" y="675759"/>
            <a:ext cx="1374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rgbClr val="51A95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ko-KR" altLang="en-US" sz="4000" b="1" spc="-150" dirty="0">
              <a:solidFill>
                <a:srgbClr val="51A95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92780" y="1763202"/>
            <a:ext cx="1558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454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 </a:t>
            </a:r>
            <a:r>
              <a:rPr lang="ko-KR" altLang="en-US" sz="2000" dirty="0">
                <a:solidFill>
                  <a:srgbClr val="F454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내장객체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21337" y="2238513"/>
            <a:ext cx="1444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454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    </a:t>
            </a:r>
            <a:r>
              <a:rPr lang="ko-KR" altLang="en-US" sz="2000" dirty="0" err="1">
                <a:solidFill>
                  <a:srgbClr val="F454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스코프</a:t>
            </a:r>
            <a:r>
              <a:rPr lang="en-US" altLang="ko-KR" sz="2000" dirty="0">
                <a:solidFill>
                  <a:srgbClr val="F454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900096" y="1469006"/>
            <a:ext cx="1343808" cy="0"/>
          </a:xfrm>
          <a:prstGeom prst="line">
            <a:avLst/>
          </a:prstGeom>
          <a:ln w="12700" cap="rnd">
            <a:solidFill>
              <a:srgbClr val="8ECC88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26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23528" y="1259852"/>
            <a:ext cx="8496944" cy="262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pageContext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request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session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5576" y="125219"/>
            <a:ext cx="1832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>
                <a:solidFill>
                  <a:srgbClr val="F454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내장객체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196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23528" y="783956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pageContext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5576" y="125219"/>
            <a:ext cx="1832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>
                <a:solidFill>
                  <a:srgbClr val="F454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내장객체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3981FE-33B3-4014-B936-C1B276427894}"/>
              </a:ext>
            </a:extLst>
          </p:cNvPr>
          <p:cNvSpPr txBox="1"/>
          <p:nvPr/>
        </p:nvSpPr>
        <p:spPr>
          <a:xfrm>
            <a:off x="323528" y="1721356"/>
            <a:ext cx="8496944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ea typeface="나눔바른고딕" panose="020B0603020101020101" pitchFamily="50" charset="-127"/>
              </a:rPr>
              <a:t>JSP </a:t>
            </a:r>
            <a:r>
              <a:rPr lang="ko-KR" altLang="en-US" dirty="0">
                <a:ea typeface="나눔바른고딕" panose="020B0603020101020101" pitchFamily="50" charset="-127"/>
              </a:rPr>
              <a:t>페이지에 대한 정보를 저장하고 있는 객체</a:t>
            </a:r>
            <a:endParaRPr lang="en-US" altLang="ko-KR" dirty="0">
              <a:ea typeface="나눔바른고딕" panose="020B0603020101020101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ea typeface="나눔바른고딕" panose="020B0603020101020101" pitchFamily="50" charset="-127"/>
              </a:rPr>
              <a:t>다른 내장 객체를 </a:t>
            </a:r>
            <a:r>
              <a:rPr lang="ko-KR" altLang="en-US" dirty="0" err="1">
                <a:ea typeface="나눔바른고딕" panose="020B0603020101020101" pitchFamily="50" charset="-127"/>
              </a:rPr>
              <a:t>얻을때</a:t>
            </a:r>
            <a:endParaRPr lang="en-US" altLang="ko-KR" dirty="0">
              <a:ea typeface="나눔바른고딕" panose="020B0603020101020101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ea typeface="나눔바른고딕" panose="020B0603020101020101" pitchFamily="50" charset="-127"/>
              </a:rPr>
              <a:t>페이지의 흐름 제어</a:t>
            </a:r>
            <a:endParaRPr lang="en-US" altLang="ko-KR" dirty="0">
              <a:ea typeface="나눔바른고딕" panose="020B0603020101020101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ea typeface="나눔바른고딕" panose="020B0603020101020101" pitchFamily="50" charset="-127"/>
              </a:rPr>
              <a:t>에러 </a:t>
            </a:r>
            <a:r>
              <a:rPr lang="ko-KR" altLang="en-US" dirty="0" err="1">
                <a:ea typeface="나눔바른고딕" panose="020B0603020101020101" pitchFamily="50" charset="-127"/>
              </a:rPr>
              <a:t>테이터</a:t>
            </a:r>
            <a:r>
              <a:rPr lang="ko-KR" altLang="en-US" dirty="0"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ea typeface="나눔바른고딕" panose="020B0603020101020101" pitchFamily="50" charset="-127"/>
              </a:rPr>
              <a:t>얻을때</a:t>
            </a:r>
            <a:endParaRPr lang="en-US" altLang="ko-KR" dirty="0"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51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23528" y="783956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request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5576" y="125219"/>
            <a:ext cx="1832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>
                <a:solidFill>
                  <a:srgbClr val="F454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내장객체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DF1B1-E86E-4D7B-9699-255C9458FBA0}"/>
              </a:ext>
            </a:extLst>
          </p:cNvPr>
          <p:cNvSpPr txBox="1"/>
          <p:nvPr/>
        </p:nvSpPr>
        <p:spPr>
          <a:xfrm>
            <a:off x="323528" y="1920802"/>
            <a:ext cx="8496944" cy="1301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ea typeface="나눔바른고딕" panose="020B0603020101020101" pitchFamily="50" charset="-127"/>
              </a:rPr>
              <a:t>브라우저와 같은 클라이언트로부터의 요청 정보를 담아 제공하는 객체</a:t>
            </a:r>
            <a:endParaRPr lang="en-US" altLang="ko-KR" dirty="0">
              <a:ea typeface="나눔바른고딕" panose="020B0603020101020101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ea typeface="나눔바른고딕" panose="020B0603020101020101" pitchFamily="50" charset="-127"/>
              </a:rPr>
              <a:t>request </a:t>
            </a:r>
            <a:r>
              <a:rPr lang="ko-KR" altLang="en-US" dirty="0">
                <a:ea typeface="나눔바른고딕" panose="020B0603020101020101" pitchFamily="50" charset="-127"/>
              </a:rPr>
              <a:t>의 객체는 </a:t>
            </a:r>
            <a:r>
              <a:rPr lang="en-US" altLang="ko-KR" dirty="0" err="1">
                <a:ea typeface="나눔바른고딕" panose="020B0603020101020101" pitchFamily="50" charset="-127"/>
              </a:rPr>
              <a:t>HttpServletRequest</a:t>
            </a:r>
            <a:r>
              <a:rPr lang="ko-KR" altLang="en-US" dirty="0">
                <a:ea typeface="나눔바른고딕" panose="020B0603020101020101" pitchFamily="50" charset="-127"/>
              </a:rPr>
              <a:t>이며</a:t>
            </a:r>
            <a:r>
              <a:rPr lang="en-US" altLang="ko-KR" dirty="0">
                <a:ea typeface="나눔바른고딕" panose="020B0603020101020101" pitchFamily="50" charset="-127"/>
              </a:rPr>
              <a:t> Servlet</a:t>
            </a:r>
            <a:r>
              <a:rPr lang="ko-KR" altLang="en-US" dirty="0">
                <a:ea typeface="나눔바른고딕" panose="020B0603020101020101" pitchFamily="50" charset="-127"/>
              </a:rPr>
              <a:t>의 </a:t>
            </a:r>
            <a:r>
              <a:rPr lang="en-US" altLang="ko-KR" dirty="0" err="1">
                <a:ea typeface="나눔바른고딕" panose="020B0603020101020101" pitchFamily="50" charset="-127"/>
              </a:rPr>
              <a:t>doGet</a:t>
            </a:r>
            <a:r>
              <a:rPr lang="en-US" altLang="ko-KR" dirty="0">
                <a:ea typeface="나눔바른고딕" panose="020B0603020101020101" pitchFamily="50" charset="-127"/>
              </a:rPr>
              <a:t>()</a:t>
            </a:r>
            <a:r>
              <a:rPr lang="ko-KR" altLang="en-US" dirty="0">
                <a:ea typeface="나눔바른고딕" panose="020B0603020101020101" pitchFamily="50" charset="-127"/>
              </a:rPr>
              <a:t>과 </a:t>
            </a:r>
            <a:r>
              <a:rPr lang="en-US" altLang="ko-KR" dirty="0" err="1">
                <a:ea typeface="나눔바른고딕" panose="020B0603020101020101" pitchFamily="50" charset="-127"/>
              </a:rPr>
              <a:t>doPost</a:t>
            </a:r>
            <a:r>
              <a:rPr lang="en-US" altLang="ko-KR" dirty="0">
                <a:ea typeface="나눔바른고딕" panose="020B0603020101020101" pitchFamily="50" charset="-127"/>
              </a:rPr>
              <a:t>()</a:t>
            </a:r>
            <a:r>
              <a:rPr lang="ko-KR" altLang="en-US" dirty="0">
                <a:ea typeface="나눔바른고딕" panose="020B0603020101020101" pitchFamily="50" charset="-127"/>
              </a:rPr>
              <a:t>의 </a:t>
            </a:r>
            <a:r>
              <a:rPr lang="en-US" altLang="ko-KR" dirty="0">
                <a:ea typeface="나눔바른고딕" panose="020B0603020101020101" pitchFamily="50" charset="-127"/>
              </a:rPr>
              <a:t>    </a:t>
            </a:r>
            <a:r>
              <a:rPr lang="ko-KR" altLang="en-US" dirty="0">
                <a:ea typeface="나눔바른고딕" panose="020B0603020101020101" pitchFamily="50" charset="-127"/>
              </a:rPr>
              <a:t>첫번째 파라미터로 </a:t>
            </a:r>
            <a:r>
              <a:rPr lang="en-US" altLang="ko-KR" dirty="0" err="1">
                <a:ea typeface="나눔바른고딕" panose="020B0603020101020101" pitchFamily="50" charset="-127"/>
              </a:rPr>
              <a:t>HttpServletRequest</a:t>
            </a:r>
            <a:r>
              <a:rPr lang="ko-KR" altLang="en-US" dirty="0">
                <a:ea typeface="나눔바른고딕" panose="020B0603020101020101" pitchFamily="50" charset="-127"/>
              </a:rPr>
              <a:t>를 받는것과 똑같다</a:t>
            </a:r>
          </a:p>
        </p:txBody>
      </p:sp>
    </p:spTree>
    <p:extLst>
      <p:ext uri="{BB962C8B-B14F-4D97-AF65-F5344CB8AC3E}">
        <p14:creationId xmlns:p14="http://schemas.microsoft.com/office/powerpoint/2010/main" val="903338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23528" y="783956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session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5576" y="125219"/>
            <a:ext cx="1832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>
                <a:solidFill>
                  <a:srgbClr val="F454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내장객체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68E00-FB03-4028-A011-89B2114D48D8}"/>
              </a:ext>
            </a:extLst>
          </p:cNvPr>
          <p:cNvSpPr txBox="1"/>
          <p:nvPr/>
        </p:nvSpPr>
        <p:spPr>
          <a:xfrm>
            <a:off x="323528" y="1919648"/>
            <a:ext cx="8496944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ea typeface="나눔바른고딕" panose="020B0603020101020101" pitchFamily="50" charset="-127"/>
              </a:rPr>
              <a:t>하나의 웹 브라우저의 정보를 유지하기 위한 세션 정보를 저장하고 있는 객체</a:t>
            </a:r>
            <a:endParaRPr lang="en-US" altLang="ko-KR" dirty="0">
              <a:ea typeface="나눔바른고딕" panose="020B0603020101020101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ea typeface="나눔바른고딕" panose="020B0603020101020101" pitchFamily="50" charset="-127"/>
              </a:rPr>
              <a:t>하나의 브라우저당 </a:t>
            </a:r>
            <a:r>
              <a:rPr lang="en-US" altLang="ko-KR" dirty="0">
                <a:ea typeface="나눔바른고딕" panose="020B0603020101020101" pitchFamily="50" charset="-127"/>
              </a:rPr>
              <a:t>1</a:t>
            </a:r>
            <a:r>
              <a:rPr lang="ko-KR" altLang="en-US" dirty="0">
                <a:ea typeface="나눔바른고딕" panose="020B0603020101020101" pitchFamily="50" charset="-127"/>
              </a:rPr>
              <a:t>개가 할당</a:t>
            </a:r>
            <a:endParaRPr lang="en-US" altLang="ko-KR" dirty="0">
              <a:ea typeface="나눔바른고딕" panose="020B0603020101020101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ea typeface="나눔바른고딕" panose="020B0603020101020101" pitchFamily="50" charset="-127"/>
              </a:rPr>
              <a:t>주로 회원관리 시스템에서 사용자 인증에 관련된 작업을 수행할 때 사용</a:t>
            </a:r>
          </a:p>
        </p:txBody>
      </p:sp>
    </p:spTree>
    <p:extLst>
      <p:ext uri="{BB962C8B-B14F-4D97-AF65-F5344CB8AC3E}">
        <p14:creationId xmlns:p14="http://schemas.microsoft.com/office/powerpoint/2010/main" val="93100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23528" y="783956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5576" y="125219"/>
            <a:ext cx="1832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>
                <a:solidFill>
                  <a:srgbClr val="F454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내장객체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0F584C-B95F-4633-AD16-1AE699540898}"/>
              </a:ext>
            </a:extLst>
          </p:cNvPr>
          <p:cNvSpPr txBox="1"/>
          <p:nvPr/>
        </p:nvSpPr>
        <p:spPr>
          <a:xfrm>
            <a:off x="323528" y="1505304"/>
            <a:ext cx="8496944" cy="213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ea typeface="나눔바른고딕" panose="020B0603020101020101" pitchFamily="50" charset="-127"/>
              </a:rPr>
              <a:t>웹 어플리케이션의 정보를 저장하고 있는 객체</a:t>
            </a:r>
            <a:endParaRPr lang="en-US" altLang="ko-KR" dirty="0">
              <a:ea typeface="나눔바른고딕" panose="020B0603020101020101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ea typeface="나눔바른고딕" panose="020B0603020101020101" pitchFamily="50" charset="-127"/>
              </a:rPr>
              <a:t>웹 어플리케이션당 </a:t>
            </a:r>
            <a:r>
              <a:rPr lang="en-US" altLang="ko-KR" dirty="0">
                <a:ea typeface="나눔바른고딕" panose="020B0603020101020101" pitchFamily="50" charset="-127"/>
              </a:rPr>
              <a:t>1</a:t>
            </a:r>
            <a:r>
              <a:rPr lang="ko-KR" altLang="en-US" dirty="0">
                <a:ea typeface="나눔바른고딕" panose="020B0603020101020101" pitchFamily="50" charset="-127"/>
              </a:rPr>
              <a:t>개의 객체가 생성</a:t>
            </a:r>
            <a:endParaRPr lang="en-US" altLang="ko-KR" dirty="0">
              <a:ea typeface="나눔바른고딕" panose="020B0603020101020101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ea typeface="나눔바른고딕" panose="020B0603020101020101" pitchFamily="50" charset="-127"/>
              </a:rPr>
              <a:t>웹 어플리케이션에서 공유하는 변수로 사용</a:t>
            </a:r>
            <a:endParaRPr lang="en-US" altLang="ko-KR" dirty="0">
              <a:ea typeface="나눔바른고딕" panose="020B0603020101020101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ea typeface="나눔바른고딕" panose="020B0603020101020101" pitchFamily="50" charset="-127"/>
              </a:rPr>
              <a:t>웹 어플리케이션의 설정 정보 및 자원에 대한 정보를 얻어내거나 </a:t>
            </a:r>
            <a:endParaRPr lang="en-US" altLang="ko-KR" dirty="0">
              <a:ea typeface="나눔바른고딕" panose="020B0603020101020101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ea typeface="나눔바른고딕" panose="020B0603020101020101" pitchFamily="50" charset="-127"/>
              </a:rPr>
              <a:t>웹 어플리케이션이 실행되고 있는 동안에 로그 정보와 관련된 기능들을 제공</a:t>
            </a:r>
            <a:endParaRPr lang="en-US" altLang="ko-KR" dirty="0"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2595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61562" y="125219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err="1">
                <a:solidFill>
                  <a:srgbClr val="F454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스코프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JSP Scopeì ëí ì´ë¯¸ì§ ê²ìê²°ê³¼">
            <a:extLst>
              <a:ext uri="{FF2B5EF4-FFF2-40B4-BE49-F238E27FC236}">
                <a16:creationId xmlns:a16="http://schemas.microsoft.com/office/drawing/2014/main" id="{D84517E0-55DD-41B6-8637-7C26CEEBF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99" y="771550"/>
            <a:ext cx="5286202" cy="411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603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73816" y="1988229"/>
            <a:ext cx="3596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F454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  <a:endParaRPr lang="ko-KR" altLang="en-US" sz="4800" dirty="0">
              <a:solidFill>
                <a:srgbClr val="F454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9410129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,목차,마무리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138</Words>
  <Application>Microsoft Office PowerPoint</Application>
  <PresentationFormat>화면 슬라이드 쇼(16:9)</PresentationFormat>
  <Paragraphs>40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나눔스퀘어 Bold</vt:lpstr>
      <vt:lpstr>맑은 고딕</vt:lpstr>
      <vt:lpstr>나눔바른고딕</vt:lpstr>
      <vt:lpstr>Arial</vt:lpstr>
      <vt:lpstr>Wingdings</vt:lpstr>
      <vt:lpstr>메인,목차,마무리</vt:lpstr>
      <vt:lpstr>내용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강혜란</dc:creator>
  <cp:lastModifiedBy>B</cp:lastModifiedBy>
  <cp:revision>33</cp:revision>
  <dcterms:created xsi:type="dcterms:W3CDTF">2016-07-29T12:19:15Z</dcterms:created>
  <dcterms:modified xsi:type="dcterms:W3CDTF">2019-03-31T13:53:43Z</dcterms:modified>
</cp:coreProperties>
</file>