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나눔스퀘어" panose="020B0600000101010101" pitchFamily="50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2"/>
    <p:restoredTop sz="85240"/>
  </p:normalViewPr>
  <p:slideViewPr>
    <p:cSldViewPr snapToGrid="0">
      <p:cViewPr varScale="1">
        <p:scale>
          <a:sx n="98" d="100"/>
          <a:sy n="98" d="100"/>
        </p:scale>
        <p:origin x="14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C82AA4AE-4690-43C2-81F8-4A7E84AEB14C}" type="datetimeFigureOut">
              <a:rPr lang="ko-KR" altLang="en-US"/>
              <a:pPr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77D2F076-DBC9-4449-ABCC-6238AB788B0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33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5E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712632" y="2363483"/>
            <a:ext cx="648561" cy="6485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9073" y="3928914"/>
            <a:ext cx="4090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 Asynchronous JavaScript and XML</a:t>
            </a:r>
            <a:endParaRPr lang="en-US" altLang="ko-KR" sz="1100" dirty="0">
              <a:solidFill>
                <a:srgbClr val="3C2C03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6035" y="3127088"/>
            <a:ext cx="202658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4400" spc="797" dirty="0" smtClean="0">
                <a:solidFill>
                  <a:srgbClr val="7E982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AJAX</a:t>
            </a:r>
            <a:endParaRPr lang="ko-KR" altLang="en-US" sz="4400" spc="797" dirty="0">
              <a:solidFill>
                <a:srgbClr val="7E982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915649" y="1408004"/>
            <a:ext cx="360703" cy="360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9874" y="2583307"/>
            <a:ext cx="21515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001. </a:t>
            </a:r>
            <a:r>
              <a:rPr lang="ko-KR" altLang="en-US" sz="2000" dirty="0" smtClean="0">
                <a:solidFill>
                  <a:srgbClr val="3C2C03"/>
                </a:solidFill>
                <a:latin typeface="+mj-ea"/>
                <a:ea typeface="+mj-ea"/>
              </a:rPr>
              <a:t>    </a:t>
            </a:r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AJAX</a:t>
            </a:r>
            <a:r>
              <a:rPr lang="ko-KR" altLang="en-US" sz="2000" dirty="0" smtClean="0">
                <a:solidFill>
                  <a:srgbClr val="3C2C03"/>
                </a:solidFill>
                <a:latin typeface="+mj-ea"/>
                <a:ea typeface="+mj-ea"/>
              </a:rPr>
              <a:t>란</a:t>
            </a:r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?</a:t>
            </a:r>
            <a:endParaRPr lang="en-US" altLang="ko-KR" sz="2000" dirty="0">
              <a:solidFill>
                <a:srgbClr val="3C2C03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9874" y="3107253"/>
            <a:ext cx="24865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002.     AJAX</a:t>
            </a:r>
            <a:r>
              <a:rPr lang="ko-KR" altLang="en-US" sz="2000" dirty="0" smtClean="0">
                <a:solidFill>
                  <a:srgbClr val="3C2C03"/>
                </a:solidFill>
                <a:latin typeface="+mj-ea"/>
                <a:ea typeface="+mj-ea"/>
              </a:rPr>
              <a:t>의 장점</a:t>
            </a:r>
            <a:endParaRPr lang="ko-KR" altLang="en-US" sz="2000" dirty="0">
              <a:solidFill>
                <a:srgbClr val="3C2C03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9874" y="3631199"/>
            <a:ext cx="24865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srgbClr val="3C2C03"/>
                </a:solidFill>
                <a:latin typeface="+mj-ea"/>
                <a:ea typeface="+mj-ea"/>
              </a:rPr>
              <a:t>003.    </a:t>
            </a:r>
            <a:r>
              <a:rPr lang="ko-KR" altLang="en-US" sz="2000" dirty="0">
                <a:solidFill>
                  <a:srgbClr val="3C2C03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AJAX</a:t>
            </a:r>
            <a:r>
              <a:rPr lang="ko-KR" altLang="en-US" sz="2000" dirty="0" smtClean="0">
                <a:solidFill>
                  <a:srgbClr val="3C2C03"/>
                </a:solidFill>
                <a:latin typeface="+mj-ea"/>
                <a:ea typeface="+mj-ea"/>
              </a:rPr>
              <a:t>의 한계</a:t>
            </a:r>
            <a:endParaRPr lang="en-US" altLang="ko-KR" sz="2000" dirty="0">
              <a:solidFill>
                <a:srgbClr val="3C2C0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9874" y="4155145"/>
            <a:ext cx="272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C2C03"/>
                </a:solidFill>
                <a:latin typeface="+mj-ea"/>
                <a:ea typeface="+mj-ea"/>
              </a:rPr>
              <a:t>004.     AJAX </a:t>
            </a:r>
            <a:r>
              <a:rPr lang="ko-KR" altLang="en-US" sz="2000" dirty="0" smtClean="0">
                <a:solidFill>
                  <a:srgbClr val="3C2C03"/>
                </a:solidFill>
                <a:latin typeface="+mj-ea"/>
                <a:ea typeface="+mj-ea"/>
              </a:rPr>
              <a:t>동작원리</a:t>
            </a:r>
            <a:endParaRPr lang="en-US" altLang="ko-KR" sz="2000" dirty="0" smtClean="0">
              <a:solidFill>
                <a:srgbClr val="3C2C03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786" y="1781407"/>
            <a:ext cx="20824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400" spc="292" dirty="0">
                <a:solidFill>
                  <a:srgbClr val="3A7F0D"/>
                </a:solidFill>
                <a:latin typeface="+mj-lt"/>
              </a:rPr>
              <a:t>CONTENTS</a:t>
            </a:r>
            <a:endParaRPr lang="ko-KR" altLang="en-US" sz="2400" spc="292" dirty="0">
              <a:solidFill>
                <a:srgbClr val="3A7F0D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73697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97578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530" y="257144"/>
            <a:ext cx="119936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AJAX</a:t>
            </a:r>
            <a:r>
              <a:rPr lang="ko-KR" altLang="en-US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란</a:t>
            </a:r>
            <a:r>
              <a:rPr lang="en-US" altLang="ko-KR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lang="ko-KR" altLang="en-US" sz="2000" dirty="0">
              <a:solidFill>
                <a:srgbClr val="3A7F0D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9585" y="1178404"/>
            <a:ext cx="39393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+mn-ea"/>
              </a:rPr>
              <a:t>Asynchronous </a:t>
            </a:r>
            <a:r>
              <a:rPr lang="en-US" altLang="ko-KR" sz="1400" b="1" dirty="0">
                <a:latin typeface="+mn-ea"/>
              </a:rPr>
              <a:t>JavaScript and XML</a:t>
            </a:r>
            <a:r>
              <a:rPr lang="ko-KR" altLang="en-US" sz="1400" b="1" dirty="0">
                <a:latin typeface="+mn-ea"/>
              </a:rPr>
              <a:t>의 약자입니다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+mn-ea"/>
              </a:rPr>
              <a:t>AJAX</a:t>
            </a:r>
            <a:r>
              <a:rPr lang="ko-KR" altLang="en-US" sz="1400" b="1" dirty="0" smtClean="0">
                <a:latin typeface="+mn-ea"/>
              </a:rPr>
              <a:t>는 </a:t>
            </a:r>
            <a:r>
              <a:rPr lang="ko-KR" altLang="en-US" sz="1400" b="1" dirty="0">
                <a:latin typeface="+mn-ea"/>
              </a:rPr>
              <a:t>빠르게 동작하는 동적인 웹 페이지를 만들기 위한 개발 기법의 하나입니다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+mn-ea"/>
              </a:rPr>
              <a:t>HTML</a:t>
            </a:r>
            <a:r>
              <a:rPr lang="en-US" altLang="ko-KR" sz="1400" b="1" dirty="0">
                <a:latin typeface="+mn-ea"/>
              </a:rPr>
              <a:t>, CSS, </a:t>
            </a:r>
            <a:r>
              <a:rPr lang="ko-KR" altLang="en-US" sz="1400" b="1" dirty="0">
                <a:latin typeface="+mn-ea"/>
              </a:rPr>
              <a:t>자바스크립트</a:t>
            </a:r>
            <a:r>
              <a:rPr lang="en-US" altLang="ko-KR" sz="1400" b="1" dirty="0">
                <a:latin typeface="+mn-ea"/>
              </a:rPr>
              <a:t>, DOM, XML </a:t>
            </a:r>
            <a:r>
              <a:rPr lang="ko-KR" altLang="en-US" sz="1400" b="1" dirty="0">
                <a:latin typeface="+mn-ea"/>
              </a:rPr>
              <a:t>등 기존에 사용되던 여러 기술을 함께 사용하는 새로운 개발 기법입니다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웹 페이지 표현을 위한 </a:t>
            </a:r>
            <a:r>
              <a:rPr lang="en-US" altLang="ko-KR" sz="1400" b="1" dirty="0" smtClean="0">
                <a:latin typeface="+mn-ea"/>
              </a:rPr>
              <a:t>HTML</a:t>
            </a:r>
            <a:r>
              <a:rPr lang="ko-KR" altLang="en-US" sz="1400" b="1" dirty="0" smtClean="0">
                <a:latin typeface="+mn-ea"/>
              </a:rPr>
              <a:t>과 </a:t>
            </a:r>
            <a:r>
              <a:rPr lang="en-US" altLang="ko-KR" sz="1400" b="1" dirty="0" smtClean="0">
                <a:latin typeface="+mn-ea"/>
              </a:rPr>
              <a:t>CSS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데이터에 접근하거나 화면 구성을 동적으로 조작하기 위해 사용되는 </a:t>
            </a:r>
            <a:r>
              <a:rPr lang="en-US" altLang="ko-KR" sz="1400" b="1" dirty="0" smtClean="0">
                <a:latin typeface="+mn-ea"/>
              </a:rPr>
              <a:t>DOM </a:t>
            </a:r>
            <a:r>
              <a:rPr lang="ko-KR" altLang="en-US" sz="1400" b="1" dirty="0" smtClean="0">
                <a:latin typeface="+mn-ea"/>
              </a:rPr>
              <a:t>모델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데이터의 교환을 위한 </a:t>
            </a:r>
            <a:r>
              <a:rPr lang="en-US" altLang="ko-KR" sz="1400" b="1" dirty="0" smtClean="0">
                <a:latin typeface="+mn-ea"/>
              </a:rPr>
              <a:t>JSON </a:t>
            </a:r>
            <a:r>
              <a:rPr lang="ko-KR" altLang="en-US" sz="1400" b="1" dirty="0" smtClean="0">
                <a:latin typeface="+mn-ea"/>
              </a:rPr>
              <a:t>이나 </a:t>
            </a:r>
            <a:r>
              <a:rPr lang="en-US" altLang="ko-KR" sz="1400" b="1" dirty="0" smtClean="0">
                <a:latin typeface="+mn-ea"/>
              </a:rPr>
              <a:t>XML</a:t>
            </a: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웹 서버와의 </a:t>
            </a:r>
            <a:r>
              <a:rPr lang="ko-KR" altLang="en-US" sz="1400" b="1" dirty="0" err="1" smtClean="0">
                <a:latin typeface="+mn-ea"/>
              </a:rPr>
              <a:t>비동기식</a:t>
            </a:r>
            <a:r>
              <a:rPr lang="ko-KR" altLang="en-US" sz="1400" b="1" dirty="0" smtClean="0">
                <a:latin typeface="+mn-ea"/>
              </a:rPr>
              <a:t> 통신을 위한 </a:t>
            </a:r>
            <a:r>
              <a:rPr lang="en-US" altLang="ko-KR" sz="1400" b="1" dirty="0" err="1" smtClean="0">
                <a:latin typeface="+mn-ea"/>
              </a:rPr>
              <a:t>XMLHttpRequest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객체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위에서 언급한 기술들을 결합하여 사용자의 작업 흐름을 제어하는데 사용되는 자바스크립트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22" name="눈물 방울 21"/>
          <p:cNvSpPr/>
          <p:nvPr/>
        </p:nvSpPr>
        <p:spPr>
          <a:xfrm>
            <a:off x="11753850" y="6457950"/>
            <a:ext cx="276225" cy="276225"/>
          </a:xfrm>
          <a:prstGeom prst="teardrop">
            <a:avLst>
              <a:gd name="adj" fmla="val 100000"/>
            </a:avLst>
          </a:prstGeom>
          <a:solidFill>
            <a:srgbClr val="3A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311615" y="704850"/>
            <a:ext cx="364528" cy="0"/>
          </a:xfrm>
          <a:prstGeom prst="line">
            <a:avLst/>
          </a:prstGeom>
          <a:ln w="19050" cap="rnd">
            <a:solidFill>
              <a:srgbClr val="3A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"/>
          <p:cNvCxnSpPr/>
          <p:nvPr/>
        </p:nvCxnSpPr>
        <p:spPr>
          <a:xfrm>
            <a:off x="1039628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Ajax Programming - Expla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80" y="2135858"/>
            <a:ext cx="5632310" cy="281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88135" y="372425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solidFill>
                  <a:srgbClr val="575757"/>
                </a:solidFill>
                <a:latin typeface="notokr"/>
              </a:rPr>
              <a:t> </a:t>
            </a:r>
            <a:endParaRPr lang="ko-KR" altLang="en-US" sz="1600" b="1" i="0" dirty="0">
              <a:solidFill>
                <a:srgbClr val="575757"/>
              </a:solidFill>
              <a:effectLst/>
              <a:latin typeface="noto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10305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38225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530" y="257143"/>
            <a:ext cx="14013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AJAX </a:t>
            </a:r>
            <a:r>
              <a:rPr lang="ko-KR" altLang="en-US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장점</a:t>
            </a:r>
            <a:endParaRPr lang="ko-KR" altLang="en-US" sz="2000" dirty="0">
              <a:solidFill>
                <a:srgbClr val="3A7F0D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눈물 방울 22"/>
          <p:cNvSpPr/>
          <p:nvPr/>
        </p:nvSpPr>
        <p:spPr>
          <a:xfrm>
            <a:off x="11753850" y="6457950"/>
            <a:ext cx="276225" cy="276225"/>
          </a:xfrm>
          <a:prstGeom prst="teardrop">
            <a:avLst>
              <a:gd name="adj" fmla="val 100000"/>
            </a:avLst>
          </a:prstGeom>
          <a:solidFill>
            <a:srgbClr val="3A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200"/>
          </a:p>
        </p:txBody>
      </p:sp>
      <p:cxnSp>
        <p:nvCxnSpPr>
          <p:cNvPr id="30" name="직선 연결선 12"/>
          <p:cNvCxnSpPr/>
          <p:nvPr/>
        </p:nvCxnSpPr>
        <p:spPr>
          <a:xfrm>
            <a:off x="673697" y="704850"/>
            <a:ext cx="364528" cy="0"/>
          </a:xfrm>
          <a:prstGeom prst="line">
            <a:avLst/>
          </a:prstGeom>
          <a:ln w="19050" cap="rnd">
            <a:solidFill>
              <a:srgbClr val="3A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1397578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73697" y="225531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1. 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웹 페이지 전체를 다시 로딩하지 않고도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웹 페이지의 일부분만을 갱신할 수 있습니다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웹 페이지가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로드 된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후에 서버로 데이터 요청을 보낼 수 있습니다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3. 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웹 페이지가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로드 된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후에 서버로부터 데이터를 받을 수 있습니다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endParaRPr lang="en-US" altLang="ko-KR" b="1" dirty="0" smtClean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4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. 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백그라운드 영역에서 서버로 데이터를 보낼 수 있습니다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.</a:t>
            </a:r>
          </a:p>
          <a:p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endParaRPr lang="ko-KR" altLang="en-US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1964786"/>
            <a:ext cx="3105150" cy="1352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80" y="4338131"/>
            <a:ext cx="311467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10305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73697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97578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530" y="257144"/>
            <a:ext cx="16578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AJAX</a:t>
            </a:r>
            <a:r>
              <a:rPr lang="ko-KR" altLang="en-US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의 한계</a:t>
            </a:r>
            <a:endParaRPr lang="en-US" altLang="ko-KR" sz="2000" dirty="0" smtClean="0">
              <a:solidFill>
                <a:srgbClr val="3A7F0D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눈물 방울 22"/>
          <p:cNvSpPr/>
          <p:nvPr/>
        </p:nvSpPr>
        <p:spPr>
          <a:xfrm>
            <a:off x="11753850" y="6457950"/>
            <a:ext cx="276225" cy="276225"/>
          </a:xfrm>
          <a:prstGeom prst="teardrop">
            <a:avLst>
              <a:gd name="adj" fmla="val 100000"/>
            </a:avLst>
          </a:prstGeom>
          <a:solidFill>
            <a:srgbClr val="3A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200"/>
          </a:p>
        </p:txBody>
      </p:sp>
      <p:cxnSp>
        <p:nvCxnSpPr>
          <p:cNvPr id="30" name="직선 연결선 12"/>
          <p:cNvCxnSpPr/>
          <p:nvPr/>
        </p:nvCxnSpPr>
        <p:spPr>
          <a:xfrm>
            <a:off x="1055028" y="707946"/>
            <a:ext cx="364528" cy="0"/>
          </a:xfrm>
          <a:prstGeom prst="line">
            <a:avLst/>
          </a:prstGeom>
          <a:ln w="19050" cap="rnd">
            <a:solidFill>
              <a:srgbClr val="3A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2569" y="16977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 </a:t>
            </a:r>
          </a:p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Ajax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는 클라이언트가 서버에 데이터를 요청하는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client pooling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방식을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사용하므로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서버 푸시 방식의 실시간 서비스는 만들 수 없습니다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2. Ajax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로는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바이너리 데이터를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보내거나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받을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수 없습니다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3. Ajax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스크립트가 포함된 서버가 아닌 다른 서버로 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Ajax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요청을 보낼 수는 없습니다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.</a:t>
            </a:r>
          </a:p>
          <a:p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>4. 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클라이언트의 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PC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로 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Ajax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요청을 보낼 수는 없습니다</a:t>
            </a:r>
            <a:r>
              <a:rPr lang="en-US" altLang="ko-KR" b="1" dirty="0">
                <a:solidFill>
                  <a:srgbClr val="575757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solidFill>
                  <a:srgbClr val="575757"/>
                </a:solidFill>
                <a:latin typeface="+mn-ea"/>
              </a:rPr>
              <a:t> </a:t>
            </a:r>
            <a:endParaRPr lang="en-US" altLang="ko-KR" b="0" i="0" dirty="0">
              <a:solidFill>
                <a:srgbClr val="575757"/>
              </a:solidFill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04231" y="1974715"/>
            <a:ext cx="4649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client pooling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방식 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사용자가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직접 원하는 정보를 서버에게 요청하여 얻는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방식</a:t>
            </a:r>
            <a:endParaRPr lang="en-US" altLang="ko-KR" b="1" dirty="0" smtClean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>
                <a:solidFill>
                  <a:srgbClr val="575757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575757"/>
                </a:solidFill>
                <a:latin typeface="+mn-ea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server push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방식 </a:t>
            </a:r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: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사용자가 요청하지 않아도 서버가 알아서 자동으로 특정 정보를 제공하는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방식 </a:t>
            </a:r>
            <a:endParaRPr lang="en-US" altLang="ko-KR" b="1" dirty="0" smtClean="0">
              <a:solidFill>
                <a:srgbClr val="575757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575757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575757"/>
                </a:solidFill>
                <a:latin typeface="+mn-ea"/>
              </a:rPr>
              <a:t>Ex )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스마트 </a:t>
            </a:r>
            <a:r>
              <a:rPr lang="ko-KR" altLang="en-US" b="1" dirty="0">
                <a:solidFill>
                  <a:srgbClr val="575757"/>
                </a:solidFill>
                <a:latin typeface="+mn-ea"/>
              </a:rPr>
              <a:t>폰에서 각종 앱이 보내는 푸시 알림이 서버 푸시 방식의 대표적인 </a:t>
            </a:r>
            <a:r>
              <a:rPr lang="ko-KR" altLang="en-US" b="1" dirty="0" smtClean="0">
                <a:solidFill>
                  <a:srgbClr val="575757"/>
                </a:solidFill>
                <a:latin typeface="+mn-ea"/>
              </a:rPr>
              <a:t>예</a:t>
            </a:r>
            <a:endParaRPr lang="en-US" altLang="ko-KR" b="1" dirty="0">
              <a:solidFill>
                <a:srgbClr val="575757"/>
              </a:solidFill>
              <a:latin typeface="+mn-ea"/>
            </a:endParaRPr>
          </a:p>
          <a:p>
            <a:r>
              <a:rPr lang="ko-KR" altLang="en-US" b="1" dirty="0">
                <a:latin typeface="+mn-ea"/>
              </a:rPr>
              <a:t/>
            </a:r>
            <a:br>
              <a:rPr lang="ko-KR" altLang="en-US" b="1" dirty="0">
                <a:latin typeface="+mn-ea"/>
              </a:rPr>
            </a:br>
            <a:endParaRPr lang="ko-KR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10305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38225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530" y="257143"/>
            <a:ext cx="19143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AJAX </a:t>
            </a:r>
            <a:r>
              <a:rPr lang="ko-KR" altLang="en-US" sz="2000" dirty="0" smtClean="0">
                <a:solidFill>
                  <a:srgbClr val="3A7F0D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동작원리</a:t>
            </a:r>
            <a:endParaRPr lang="ko-KR" altLang="en-US" sz="2000" dirty="0">
              <a:solidFill>
                <a:srgbClr val="3A7F0D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눈물 방울 22"/>
          <p:cNvSpPr/>
          <p:nvPr/>
        </p:nvSpPr>
        <p:spPr>
          <a:xfrm>
            <a:off x="11753850" y="6457950"/>
            <a:ext cx="276225" cy="276225"/>
          </a:xfrm>
          <a:prstGeom prst="teardrop">
            <a:avLst>
              <a:gd name="adj" fmla="val 100000"/>
            </a:avLst>
          </a:prstGeom>
          <a:solidFill>
            <a:srgbClr val="3A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200"/>
          </a:p>
        </p:txBody>
      </p:sp>
      <p:cxnSp>
        <p:nvCxnSpPr>
          <p:cNvPr id="30" name="직선 연결선 12"/>
          <p:cNvCxnSpPr/>
          <p:nvPr/>
        </p:nvCxnSpPr>
        <p:spPr>
          <a:xfrm>
            <a:off x="1390353" y="704850"/>
            <a:ext cx="364528" cy="0"/>
          </a:xfrm>
          <a:prstGeom prst="line">
            <a:avLst/>
          </a:prstGeom>
          <a:ln w="19050" cap="rnd">
            <a:solidFill>
              <a:srgbClr val="3A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2"/>
          <p:cNvCxnSpPr/>
          <p:nvPr/>
        </p:nvCxnSpPr>
        <p:spPr>
          <a:xfrm>
            <a:off x="673697" y="704850"/>
            <a:ext cx="364528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jax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14398"/>
            <a:ext cx="459105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ther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5" y="914398"/>
            <a:ext cx="5075346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5785" y="3127088"/>
            <a:ext cx="3430905" cy="646331"/>
          </a:xfrm>
          <a:prstGeom prst="rect">
            <a:avLst/>
          </a:prstGeom>
          <a:solidFill>
            <a:srgbClr val="F5E5C4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spc="797">
                <a:solidFill>
                  <a:srgbClr val="40653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rPr>
              <a:t>TAHNK YOU</a:t>
            </a:r>
            <a:endParaRPr lang="ko-KR" altLang="en-US" sz="3600" spc="797">
              <a:solidFill>
                <a:srgbClr val="40653F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ExtraBold</vt:lpstr>
      <vt:lpstr>맑은 고딕</vt:lpstr>
      <vt:lpstr>Arial</vt:lpstr>
      <vt:lpstr>나눔스퀘어</vt:lpstr>
      <vt:lpstr>notokr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cp:keywords/>
  <dc:description/>
  <cp:lastModifiedBy>KT</cp:lastModifiedBy>
  <cp:revision>40</cp:revision>
  <dcterms:created xsi:type="dcterms:W3CDTF">2017-09-26T04:46:14Z</dcterms:created>
  <dcterms:modified xsi:type="dcterms:W3CDTF">2019-03-30T11:43:15Z</dcterms:modified>
  <cp:category/>
  <cp:contentStatus/>
</cp:coreProperties>
</file>