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6" r:id="rId3"/>
    <p:sldId id="264" r:id="rId4"/>
    <p:sldId id="270" r:id="rId5"/>
    <p:sldId id="269" r:id="rId6"/>
    <p:sldId id="272" r:id="rId7"/>
    <p:sldId id="271" r:id="rId8"/>
  </p:sldIdLst>
  <p:sldSz cx="9144000" cy="5143500" type="screen16x9"/>
  <p:notesSz cx="6858000" cy="9144000"/>
  <p:embeddedFontLst>
    <p:embeddedFont>
      <p:font typeface="맑은 고딕" pitchFamily="50" charset="-127"/>
      <p:regular r:id="rId9"/>
      <p:bold r:id="rId10"/>
    </p:embeddedFont>
    <p:embeddedFont>
      <p:font typeface="a가을운동회B" pitchFamily="18" charset="-127"/>
      <p:regular r:id="rId11"/>
    </p:embeddedFont>
    <p:embeddedFont>
      <p:font typeface="배달의민족 도현" pitchFamily="50" charset="-127"/>
      <p:regular r:id="rId12"/>
    </p:embeddedFont>
    <p:embeddedFont>
      <p:font typeface="나눔바른고딕" pitchFamily="50" charset="-127"/>
      <p:regular r:id="rId13"/>
      <p:bold r:id="rId14"/>
    </p:embeddedFont>
    <p:embeddedFont>
      <p:font typeface="나눔고딕" pitchFamily="50" charset="-127"/>
      <p:regular r:id="rId15"/>
      <p:bold r:id="rId16"/>
    </p:embeddedFont>
    <p:embeddedFont>
      <p:font typeface="a참고딕B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015"/>
    <a:srgbClr val="FF5050"/>
    <a:srgbClr val="6C282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4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BB5C-F77E-4030-922E-194C1A6BBEB6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EDA6-A7A5-4CDB-8ECF-F542B8F5B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BB5C-F77E-4030-922E-194C1A6BBEB6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EDA6-A7A5-4CDB-8ECF-F542B8F5B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BB5C-F77E-4030-922E-194C1A6BBEB6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EDA6-A7A5-4CDB-8ECF-F542B8F5B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BB5C-F77E-4030-922E-194C1A6BBEB6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EDA6-A7A5-4CDB-8ECF-F542B8F5B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BB5C-F77E-4030-922E-194C1A6BBEB6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EDA6-A7A5-4CDB-8ECF-F542B8F5B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BB5C-F77E-4030-922E-194C1A6BBEB6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EDA6-A7A5-4CDB-8ECF-F542B8F5B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BB5C-F77E-4030-922E-194C1A6BBEB6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EDA6-A7A5-4CDB-8ECF-F542B8F5B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BB5C-F77E-4030-922E-194C1A6BBEB6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EDA6-A7A5-4CDB-8ECF-F542B8F5B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BB5C-F77E-4030-922E-194C1A6BBEB6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EDA6-A7A5-4CDB-8ECF-F542B8F5B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BB5C-F77E-4030-922E-194C1A6BBEB6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EDA6-A7A5-4CDB-8ECF-F542B8F5B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BB5C-F77E-4030-922E-194C1A6BBEB6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EDA6-A7A5-4CDB-8ECF-F542B8F5B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BB5C-F77E-4030-922E-194C1A6BBEB6}" type="datetimeFigureOut">
              <a:rPr lang="ko-KR" altLang="en-US" smtClean="0"/>
              <a:pPr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4EDA6-A7A5-4CDB-8ECF-F542B8F5B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468560" y="1131590"/>
            <a:ext cx="10225136" cy="2736304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2139702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가을운동회B" pitchFamily="18" charset="-127"/>
                <a:ea typeface="a가을운동회B" pitchFamily="18" charset="-127"/>
              </a:rPr>
              <a:t>Attribute</a:t>
            </a:r>
            <a:r>
              <a:rPr lang="ko-KR" altLang="en-US" sz="3200" dirty="0" smtClean="0">
                <a:solidFill>
                  <a:schemeClr val="bg1"/>
                </a:solidFill>
                <a:latin typeface="a가을운동회B" pitchFamily="18" charset="-127"/>
                <a:ea typeface="a가을운동회B" pitchFamily="18" charset="-127"/>
              </a:rPr>
              <a:t>를 가진 </a:t>
            </a:r>
            <a:r>
              <a:rPr lang="en-US" altLang="ko-KR" sz="3200" dirty="0" smtClean="0">
                <a:solidFill>
                  <a:schemeClr val="bg1"/>
                </a:solidFill>
                <a:latin typeface="a가을운동회B" pitchFamily="18" charset="-127"/>
                <a:ea typeface="a가을운동회B" pitchFamily="18" charset="-127"/>
              </a:rPr>
              <a:t>JSP</a:t>
            </a:r>
            <a:r>
              <a:rPr lang="ko-KR" altLang="en-US" sz="3200" dirty="0" smtClean="0">
                <a:solidFill>
                  <a:schemeClr val="bg1"/>
                </a:solidFill>
                <a:latin typeface="a가을운동회B" pitchFamily="18" charset="-127"/>
                <a:ea typeface="a가을운동회B" pitchFamily="18" charset="-127"/>
              </a:rPr>
              <a:t>내장객체와 </a:t>
            </a:r>
            <a:r>
              <a:rPr lang="en-US" altLang="ko-KR" sz="3200" dirty="0" smtClean="0">
                <a:solidFill>
                  <a:schemeClr val="bg1"/>
                </a:solidFill>
                <a:latin typeface="a가을운동회B" pitchFamily="18" charset="-127"/>
                <a:ea typeface="a가을운동회B" pitchFamily="18" charset="-127"/>
              </a:rPr>
              <a:t>Scope</a:t>
            </a:r>
            <a:endParaRPr lang="ko-KR" altLang="en-US" sz="3200" dirty="0">
              <a:solidFill>
                <a:schemeClr val="bg1"/>
              </a:solidFill>
              <a:latin typeface="a가을운동회B" pitchFamily="18" charset="-127"/>
              <a:ea typeface="a가을운동회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28384" y="348810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이연홍</a:t>
            </a:r>
          </a:p>
        </p:txBody>
      </p:sp>
      <p:pic>
        <p:nvPicPr>
          <p:cNvPr id="5" name="그림 4" descr="j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60432" y="123478"/>
            <a:ext cx="288032" cy="527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한쪽 모서리가 잘린 사각형 12"/>
          <p:cNvSpPr/>
          <p:nvPr/>
        </p:nvSpPr>
        <p:spPr>
          <a:xfrm rot="10800000" flipH="1">
            <a:off x="323528" y="771550"/>
            <a:ext cx="8424936" cy="4032448"/>
          </a:xfrm>
          <a:prstGeom prst="snip1Rect">
            <a:avLst>
              <a:gd name="adj" fmla="val 515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43726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1.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내장 객체 정의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3920738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: JSP</a:t>
            </a:r>
            <a:r>
              <a:rPr lang="ko-KR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사용자</a:t>
            </a:r>
            <a:r>
              <a:rPr lang="ko-KR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가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객체를 </a:t>
            </a:r>
            <a:r>
              <a:rPr lang="ko-KR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선언하지 않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고</a:t>
            </a:r>
            <a:r>
              <a:rPr lang="ko-KR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사용할 수 있는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</a:t>
            </a:r>
            <a:r>
              <a:rPr lang="ko-KR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JSP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안에 기본으로 내장된 </a:t>
            </a:r>
            <a:r>
              <a:rPr lang="ko-KR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객체를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의미</a:t>
            </a:r>
            <a:endParaRPr lang="en-US" altLang="ko-KR" sz="14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endParaRPr lang="ko-KR" altLang="en-US" sz="14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" name="그림 9" descr="j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1469941"/>
            <a:ext cx="1152128" cy="2109921"/>
          </a:xfrm>
          <a:prstGeom prst="rect">
            <a:avLst/>
          </a:prstGeom>
        </p:spPr>
      </p:pic>
      <p:pic>
        <p:nvPicPr>
          <p:cNvPr id="16" name="그림 15" descr="로고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23478"/>
            <a:ext cx="1296144" cy="425451"/>
          </a:xfrm>
          <a:prstGeom prst="rect">
            <a:avLst/>
          </a:prstGeom>
        </p:spPr>
      </p:pic>
      <p:pic>
        <p:nvPicPr>
          <p:cNvPr id="17" name="그림 16" descr="js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0432" y="123478"/>
            <a:ext cx="288032" cy="527480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3745277" y="33950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123319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501361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879403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257445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잘린 사각형 35"/>
          <p:cNvSpPr/>
          <p:nvPr/>
        </p:nvSpPr>
        <p:spPr>
          <a:xfrm rot="10800000" flipH="1">
            <a:off x="323528" y="771550"/>
            <a:ext cx="8424936" cy="4032448"/>
          </a:xfrm>
          <a:prstGeom prst="snip1Rect">
            <a:avLst>
              <a:gd name="adj" fmla="val 515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1920" y="1995686"/>
            <a:ext cx="4320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배달의민족 도현" pitchFamily="50" charset="-127"/>
                <a:ea typeface="배달의민족 도현" pitchFamily="50" charset="-127"/>
              </a:rPr>
              <a:t>PageContext</a:t>
            </a:r>
            <a:r>
              <a:rPr lang="en-US" altLang="ko-KR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: JSP</a:t>
            </a:r>
            <a:r>
              <a:rPr lang="ko-KR" altLang="en-US" sz="11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페이지에 대한 정보를 저장하고 있는 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51920" y="2491529"/>
            <a:ext cx="4536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배달의민족 도현" pitchFamily="50" charset="-127"/>
                <a:ea typeface="배달의민족 도현" pitchFamily="50" charset="-127"/>
              </a:rPr>
              <a:t>Request</a:t>
            </a:r>
            <a:r>
              <a:rPr lang="en-US" altLang="ko-KR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: </a:t>
            </a:r>
            <a:r>
              <a:rPr lang="ko-KR" altLang="en-US" sz="11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웹브라우저의</a:t>
            </a: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요청정보를 저장하는 데 사용하는 객체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51920" y="3004959"/>
            <a:ext cx="4608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배달의민족 도현" pitchFamily="50" charset="-127"/>
                <a:ea typeface="배달의민족 도현" pitchFamily="50" charset="-127"/>
              </a:rPr>
              <a:t>Session</a:t>
            </a:r>
            <a:r>
              <a:rPr lang="en-US" altLang="ko-KR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: </a:t>
            </a: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하나의 웹 브라우저 내에서 정보를 유지하기 위한 </a:t>
            </a:r>
            <a:endParaRPr lang="en-US" altLang="ko-KR" sz="1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         </a:t>
            </a: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세션 정보를 저장하는데 사용하는 객체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83568" y="1635646"/>
            <a:ext cx="2160240" cy="237626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9592" y="1491630"/>
            <a:ext cx="172819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JSP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내장객체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7624" y="1865524"/>
            <a:ext cx="1872208" cy="1949696"/>
          </a:xfrm>
          <a:prstGeom prst="rect">
            <a:avLst/>
          </a:prstGeom>
          <a:noFill/>
        </p:spPr>
        <p:txBody>
          <a:bodyPr wrap="square" bIns="36000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PageContext</a:t>
            </a:r>
            <a:endParaRPr lang="en-US" altLang="ko-KR" sz="1200" b="1" dirty="0" smtClean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spcBef>
                <a:spcPts val="200"/>
              </a:spcBef>
            </a:pP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Request</a:t>
            </a:r>
          </a:p>
          <a:p>
            <a:pPr>
              <a:spcBef>
                <a:spcPts val="200"/>
              </a:spcBef>
            </a:pP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Session</a:t>
            </a:r>
          </a:p>
          <a:p>
            <a:pPr>
              <a:spcBef>
                <a:spcPts val="200"/>
              </a:spcBef>
            </a:pP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Application</a:t>
            </a:r>
          </a:p>
          <a:p>
            <a:pPr>
              <a:spcBef>
                <a:spcPts val="200"/>
              </a:spcBef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Response</a:t>
            </a:r>
          </a:p>
          <a:p>
            <a:pPr>
              <a:spcBef>
                <a:spcPts val="200"/>
              </a:spcBef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Out</a:t>
            </a:r>
          </a:p>
          <a:p>
            <a:pPr>
              <a:spcBef>
                <a:spcPts val="200"/>
              </a:spcBef>
            </a:pP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Config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spcBef>
                <a:spcPts val="200"/>
              </a:spcBef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Page</a:t>
            </a:r>
          </a:p>
          <a:p>
            <a:pPr>
              <a:spcBef>
                <a:spcPts val="200"/>
              </a:spcBef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Exception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3608" y="1957968"/>
            <a:ext cx="72008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43608" y="2181230"/>
            <a:ext cx="72008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43608" y="2378586"/>
            <a:ext cx="72008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43608" y="2598038"/>
            <a:ext cx="72008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43608" y="2814062"/>
            <a:ext cx="72008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43608" y="3026276"/>
            <a:ext cx="72008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43608" y="3223632"/>
            <a:ext cx="72008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43608" y="3428226"/>
            <a:ext cx="72008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43608" y="3651870"/>
            <a:ext cx="72008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635896" y="1635646"/>
            <a:ext cx="4608512" cy="288032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076056" y="1419622"/>
            <a:ext cx="172819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속성을 가지는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JSP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내장객체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51920" y="3587120"/>
            <a:ext cx="44279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배달의민족 도현" pitchFamily="50" charset="-127"/>
                <a:ea typeface="배달의민족 도현" pitchFamily="50" charset="-127"/>
              </a:rPr>
              <a:t>Application</a:t>
            </a:r>
            <a:r>
              <a:rPr lang="en-US" altLang="ko-KR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: </a:t>
            </a: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웹 어플리케이션이 실행되는 서버의 정보 및 어플리케이션이 실행되고 있는 동안에 발생할 수 있는 이벤트 로그 정보를 저장한 객체</a:t>
            </a:r>
          </a:p>
        </p:txBody>
      </p:sp>
      <p:pic>
        <p:nvPicPr>
          <p:cNvPr id="37" name="그림 36" descr="js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60432" y="123478"/>
            <a:ext cx="288032" cy="52748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51520" y="43726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2.JSP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내장 객체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0" name="그림 39" descr="로고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23478"/>
            <a:ext cx="1296144" cy="425451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3745277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123319" y="33950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501361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879403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257445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한쪽 모서리가 잘린 사각형 15"/>
          <p:cNvSpPr/>
          <p:nvPr/>
        </p:nvSpPr>
        <p:spPr>
          <a:xfrm rot="10800000" flipH="1">
            <a:off x="323528" y="771550"/>
            <a:ext cx="8424936" cy="4032448"/>
          </a:xfrm>
          <a:prstGeom prst="snip1Rect">
            <a:avLst>
              <a:gd name="adj" fmla="val 515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76056" y="2785159"/>
            <a:ext cx="288032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- &lt;Key, value&gt; </a:t>
            </a:r>
            <a:r>
              <a:rPr lang="ko-KR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형태</a:t>
            </a:r>
            <a:endParaRPr lang="en-US" altLang="ko-KR" sz="1100" spc="100" dirty="0" err="1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100" spc="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pPr>
              <a:buFontTx/>
              <a:buChar char="-"/>
            </a:pP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서로 다른 이름을 가진 속성을 여러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개 </a:t>
            </a:r>
            <a:endParaRPr lang="en-US" altLang="ko-KR" sz="1100" spc="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ko-KR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포함할 수 있다</a:t>
            </a:r>
            <a:r>
              <a:rPr lang="en-US" altLang="ko-KR" sz="1100" spc="1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ko-KR" sz="1100" spc="100" dirty="0" err="1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sz="1100" spc="100" dirty="0" err="1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664" y="4299942"/>
            <a:ext cx="6120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이러한 </a:t>
            </a:r>
            <a:r>
              <a:rPr lang="ko-KR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속성은 </a:t>
            </a:r>
            <a:r>
              <a:rPr lang="ko-KR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배달의민족 도현" pitchFamily="50" charset="-127"/>
                <a:ea typeface="배달의민족 도현" pitchFamily="50" charset="-127"/>
              </a:rPr>
              <a:t>각각의 객체가 존재하는 동안</a:t>
            </a:r>
            <a:r>
              <a:rPr lang="en-US" altLang="ko-KR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배달의민족 도현" pitchFamily="50" charset="-127"/>
                <a:ea typeface="배달의민족 도현" pitchFamily="50" charset="-127"/>
              </a:rPr>
              <a:t>(Scope)</a:t>
            </a:r>
            <a:r>
              <a:rPr lang="ko-KR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에 사용</a:t>
            </a:r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가능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6056" y="2218886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100" dirty="0" err="1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setAttribute</a:t>
            </a:r>
            <a:r>
              <a:rPr lang="en-US" altLang="ko-KR" sz="10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(String key, Object value)</a:t>
            </a:r>
            <a:endParaRPr lang="ko-KR" altLang="en-US" sz="1000" spc="100" dirty="0" smtClean="0">
              <a:ln>
                <a:solidFill>
                  <a:srgbClr val="FF5050"/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1640" y="1635646"/>
            <a:ext cx="23762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32040" y="1491630"/>
            <a:ext cx="3096344" cy="237626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5536" y="43726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3.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속성이란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8" name="그림 17" descr="로고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23478"/>
            <a:ext cx="1296144" cy="4254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87624" y="3364999"/>
            <a:ext cx="29523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같은 영역에 속하는 페이지의</a:t>
            </a:r>
            <a:endParaRPr lang="en-US" altLang="ko-KR" sz="1100" spc="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데이터를 공유</a:t>
            </a:r>
            <a:endParaRPr lang="en-US" altLang="ko-KR" sz="1100" spc="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4" name="그림 23" descr="정보공유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1751786"/>
            <a:ext cx="2220416" cy="154096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115616" y="1535762"/>
            <a:ext cx="3096344" cy="237626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양쪽 대괄호 19"/>
          <p:cNvSpPr/>
          <p:nvPr/>
        </p:nvSpPr>
        <p:spPr>
          <a:xfrm>
            <a:off x="5076056" y="2229876"/>
            <a:ext cx="2808312" cy="216024"/>
          </a:xfrm>
          <a:prstGeom prst="bracketPair">
            <a:avLst/>
          </a:prstGeom>
          <a:ln w="12700">
            <a:solidFill>
              <a:srgbClr val="F73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796136" y="1319906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속성의 특징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979712" y="1326833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속성의 역할</a:t>
            </a:r>
          </a:p>
        </p:txBody>
      </p:sp>
      <p:pic>
        <p:nvPicPr>
          <p:cNvPr id="28" name="그림 27" descr="js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0432" y="123478"/>
            <a:ext cx="288032" cy="527480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3745277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123319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501361" y="33950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879403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257445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한쪽 모서리가 잘린 사각형 23"/>
          <p:cNvSpPr/>
          <p:nvPr/>
        </p:nvSpPr>
        <p:spPr>
          <a:xfrm rot="10800000" flipH="1">
            <a:off x="323528" y="771550"/>
            <a:ext cx="8424936" cy="4032448"/>
          </a:xfrm>
          <a:prstGeom prst="snip1Rect">
            <a:avLst>
              <a:gd name="adj" fmla="val 515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076056" y="2139702"/>
            <a:ext cx="3096344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148064" y="2252067"/>
            <a:ext cx="302433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session</a:t>
            </a: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은 브라우저당 하나가 생성되는 객체</a:t>
            </a:r>
            <a:b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각각의 브라우저를 종료하거나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세션이 만료될 때 소멸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100" spc="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한 사용자와 관련된 정보를 </a:t>
            </a:r>
            <a:endParaRPr lang="en-US" altLang="ko-KR" sz="1100" spc="100" dirty="0" smtClean="0">
              <a:ln>
                <a:solidFill>
                  <a:srgbClr val="FF5050"/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JSP</a:t>
            </a:r>
            <a:r>
              <a:rPr lang="ko-KR" altLang="en-US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들이 공유하기 위해 사용</a:t>
            </a:r>
            <a:endParaRPr lang="ko-KR" altLang="en-US" sz="1100" spc="100" dirty="0">
              <a:ln>
                <a:solidFill>
                  <a:srgbClr val="FF5050"/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520" y="43726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4.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객체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Scope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6" name="그림 25" descr="로고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23478"/>
            <a:ext cx="1296144" cy="42545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076056" y="1635646"/>
            <a:ext cx="30243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Session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객체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– Session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영역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71600" y="2139702"/>
            <a:ext cx="3096344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99592" y="2283718"/>
            <a:ext cx="324036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웹 어플리케이션이 시작될 때 생성되었다가 </a:t>
            </a:r>
            <a:endParaRPr lang="en-US" altLang="ko-KR" sz="1100" spc="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웹 어플리케이션이 종료될 때 소멸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모든 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JSP </a:t>
            </a: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페이지에서 같이 공유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100" spc="100" dirty="0" smtClean="0">
              <a:ln>
                <a:solidFill>
                  <a:srgbClr val="FF5050"/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모든 사용자와 공유할 정보를 저장</a:t>
            </a:r>
          </a:p>
          <a:p>
            <a:pPr algn="ctr">
              <a:lnSpc>
                <a:spcPct val="150000"/>
              </a:lnSpc>
            </a:pPr>
            <a:endParaRPr lang="ko-KR" altLang="en-US" sz="1100" spc="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99592" y="1635646"/>
            <a:ext cx="30243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Application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객체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– Application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영역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043608" y="1923678"/>
            <a:ext cx="2952328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FF0000"/>
                </a:gs>
                <a:gs pos="5000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js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0432" y="123478"/>
            <a:ext cx="288032" cy="527480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5148064" y="1923678"/>
            <a:ext cx="2952328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FF0000"/>
                </a:gs>
                <a:gs pos="5000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오른쪽 화살표 16"/>
          <p:cNvSpPr/>
          <p:nvPr/>
        </p:nvSpPr>
        <p:spPr>
          <a:xfrm>
            <a:off x="1187624" y="3398473"/>
            <a:ext cx="216024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5528885" y="3377692"/>
            <a:ext cx="216024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745277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123319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501361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879403" y="33950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257445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한쪽 모서리가 잘린 사각형 23"/>
          <p:cNvSpPr/>
          <p:nvPr/>
        </p:nvSpPr>
        <p:spPr>
          <a:xfrm rot="10800000" flipH="1">
            <a:off x="323528" y="771550"/>
            <a:ext cx="8424936" cy="4032448"/>
          </a:xfrm>
          <a:prstGeom prst="snip1Rect">
            <a:avLst>
              <a:gd name="adj" fmla="val 515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71600" y="2067694"/>
            <a:ext cx="3096344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93600" y="1995686"/>
            <a:ext cx="3024336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웹 브라우저에서 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JSP</a:t>
            </a: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에게 한 번 요청하면 </a:t>
            </a:r>
            <a:endParaRPr lang="en-US" altLang="ko-KR" sz="1100" spc="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하나의 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request </a:t>
            </a: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객체가 생성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JSP </a:t>
            </a: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페이지가 처리한 결과를 브라우저로 </a:t>
            </a:r>
            <a:endParaRPr lang="en-US" altLang="ko-KR" sz="1100" spc="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되돌려주면 생성되었던 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request </a:t>
            </a: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객체는 소멸</a:t>
            </a:r>
            <a:endParaRPr lang="en-US" altLang="ko-KR" sz="1100" spc="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spc="100" dirty="0" smtClean="0">
              <a:ln>
                <a:solidFill>
                  <a:srgbClr val="FF5050"/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한번의 요청을 처리하는데 사용되는 </a:t>
            </a:r>
            <a:endParaRPr lang="en-US" altLang="ko-KR" sz="1100" spc="100" dirty="0" smtClean="0">
              <a:ln>
                <a:solidFill>
                  <a:srgbClr val="FF5050"/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모든 </a:t>
            </a:r>
            <a:r>
              <a:rPr lang="en-US" altLang="ko-KR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JSP</a:t>
            </a:r>
            <a:r>
              <a:rPr lang="ko-KR" altLang="en-US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페이지에서 공유될 값을 저장</a:t>
            </a:r>
            <a:r>
              <a:rPr lang="en-US" altLang="ko-KR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100" spc="100" dirty="0" smtClean="0">
              <a:ln>
                <a:solidFill>
                  <a:srgbClr val="FF5050"/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spc="100" dirty="0" smtClean="0">
              <a:ln>
                <a:solidFill>
                  <a:srgbClr val="FF5050"/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100" spc="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6" name="그림 25" descr="로고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23478"/>
            <a:ext cx="1296144" cy="42545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043608" y="1635646"/>
            <a:ext cx="30243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Request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객체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– Request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영역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76056" y="2067694"/>
            <a:ext cx="3096344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98056" y="2139702"/>
            <a:ext cx="30243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하나의 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JSP </a:t>
            </a: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페이지에 대한 범위를 가짐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따라서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해당 </a:t>
            </a:r>
            <a:r>
              <a:rPr lang="en-US" altLang="ko-KR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JSP</a:t>
            </a: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페이지 밖에서는 소멸</a:t>
            </a:r>
            <a:endParaRPr lang="en-US" altLang="ko-KR" sz="1100" spc="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spc="100" dirty="0" smtClean="0">
              <a:ln>
                <a:solidFill>
                  <a:srgbClr val="FF5050"/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한번의 요청을 처리하는데 사용되는 </a:t>
            </a:r>
            <a:endParaRPr lang="en-US" altLang="ko-KR" sz="1100" spc="100" dirty="0" smtClean="0">
              <a:ln>
                <a:solidFill>
                  <a:srgbClr val="FF5050"/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하나의 </a:t>
            </a:r>
            <a:r>
              <a:rPr lang="en-US" altLang="ko-KR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JSP </a:t>
            </a:r>
            <a:r>
              <a:rPr lang="ko-KR" altLang="en-US" sz="1100" spc="100" dirty="0" smtClean="0">
                <a:ln>
                  <a:solidFill>
                    <a:srgbClr val="FF5050"/>
                  </a:solidFill>
                </a:ln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페이지에서 공유될 값을 저장</a:t>
            </a:r>
            <a:endParaRPr lang="en-US" altLang="ko-KR" sz="1100" spc="100" dirty="0" smtClean="0">
              <a:ln>
                <a:solidFill>
                  <a:srgbClr val="FF5050"/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100" spc="100" dirty="0" smtClean="0">
              <a:ln>
                <a:solidFill>
                  <a:srgbClr val="FF5050"/>
                </a:solidFill>
              </a:ln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ko-KR" altLang="en-US" sz="1100" spc="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</a:br>
            <a:endParaRPr lang="ko-KR" altLang="en-US" sz="1100" spc="100" dirty="0" smtClean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48064" y="1635646"/>
            <a:ext cx="30243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PageContext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객체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– Page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영역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3" name="그림 12" descr="js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0432" y="123478"/>
            <a:ext cx="288032" cy="527480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1043608" y="1923678"/>
            <a:ext cx="2952328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FF0000"/>
                </a:gs>
                <a:gs pos="5000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148064" y="1923678"/>
            <a:ext cx="2952328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FF0000"/>
                </a:gs>
                <a:gs pos="5000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1115616" y="3356911"/>
            <a:ext cx="216024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217334" y="3006536"/>
            <a:ext cx="216024" cy="144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745277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123319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501361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879403" y="33950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257445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51520" y="43726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4.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 객체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Scope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한쪽 모서리가 잘린 사각형 36"/>
          <p:cNvSpPr/>
          <p:nvPr/>
        </p:nvSpPr>
        <p:spPr>
          <a:xfrm rot="10800000" flipH="1">
            <a:off x="323528" y="771550"/>
            <a:ext cx="8424936" cy="4032448"/>
          </a:xfrm>
          <a:prstGeom prst="snip1Rect">
            <a:avLst>
              <a:gd name="adj" fmla="val 515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chro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067694"/>
            <a:ext cx="1368152" cy="136815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427984" y="1419622"/>
            <a:ext cx="3096344" cy="2808312"/>
          </a:xfrm>
          <a:prstGeom prst="rect">
            <a:avLst/>
          </a:prstGeom>
          <a:noFill/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788024" y="1275606"/>
            <a:ext cx="23762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           WAS</a:t>
            </a:r>
            <a:endParaRPr lang="ko-KR" altLang="en-US" sz="1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그림 18" descr="톰캣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1059582"/>
            <a:ext cx="1079489" cy="685794"/>
          </a:xfrm>
          <a:prstGeom prst="rect">
            <a:avLst/>
          </a:prstGeom>
        </p:spPr>
      </p:pic>
      <p:sp>
        <p:nvSpPr>
          <p:cNvPr id="27" name="한쪽 모서리가 잘린 사각형 26"/>
          <p:cNvSpPr/>
          <p:nvPr/>
        </p:nvSpPr>
        <p:spPr>
          <a:xfrm rot="10800000" flipH="1">
            <a:off x="5220072" y="2283718"/>
            <a:ext cx="840093" cy="1008112"/>
          </a:xfrm>
          <a:prstGeom prst="snip1Rect">
            <a:avLst>
              <a:gd name="adj" fmla="val 219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292080" y="2516646"/>
            <a:ext cx="896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a참고딕B" pitchFamily="18" charset="-127"/>
                <a:ea typeface="a참고딕B" pitchFamily="18" charset="-127"/>
              </a:rPr>
              <a:t>JSP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a참고딕B" pitchFamily="18" charset="-127"/>
              <a:ea typeface="a참고딕B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411760" y="2715766"/>
            <a:ext cx="2376264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7584" y="338532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Browser</a:t>
            </a:r>
          </a:p>
          <a:p>
            <a:pPr algn="ctr"/>
            <a:endParaRPr lang="ko-KR" altLang="en-US" sz="1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한쪽 모서리가 잘린 사각형 32"/>
          <p:cNvSpPr/>
          <p:nvPr/>
        </p:nvSpPr>
        <p:spPr>
          <a:xfrm rot="10800000" flipH="1">
            <a:off x="6516216" y="2283718"/>
            <a:ext cx="840093" cy="1008112"/>
          </a:xfrm>
          <a:prstGeom prst="snip1Rect">
            <a:avLst>
              <a:gd name="adj" fmla="val 219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588224" y="2516646"/>
            <a:ext cx="896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  <a:latin typeface="a참고딕B" pitchFamily="18" charset="-127"/>
                <a:ea typeface="a참고딕B" pitchFamily="18" charset="-127"/>
              </a:rPr>
              <a:t>JSP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  <a:latin typeface="a참고딕B" pitchFamily="18" charset="-127"/>
              <a:ea typeface="a참고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9512" y="437265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5.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객체 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Scope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예시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9" name="그림 38" descr="로고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123478"/>
            <a:ext cx="1296144" cy="425451"/>
          </a:xfrm>
          <a:prstGeom prst="rect">
            <a:avLst/>
          </a:prstGeom>
        </p:spPr>
      </p:pic>
      <p:pic>
        <p:nvPicPr>
          <p:cNvPr id="17" name="그림 16" descr="js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60432" y="123478"/>
            <a:ext cx="288032" cy="527480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3745277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123319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501361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879403" y="33950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257445" y="339502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5536" y="3723878"/>
            <a:ext cx="24482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2. Session</a:t>
            </a: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객체생성</a:t>
            </a:r>
            <a:r>
              <a:rPr lang="en-US" altLang="ko-KR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67744" y="2787774"/>
            <a:ext cx="23762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3. Request</a:t>
            </a: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객체생성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27784" y="228371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요청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788024" y="3723878"/>
            <a:ext cx="273630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4. </a:t>
            </a:r>
            <a:r>
              <a:rPr lang="en-US" altLang="ko-KR" sz="1100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PageContext</a:t>
            </a: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객체생성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08104" y="336383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</a:rPr>
              <a:t>요청 처리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499992" y="4299942"/>
            <a:ext cx="30243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1. Application</a:t>
            </a:r>
            <a:r>
              <a:rPr lang="ko-KR" altLang="en-US" sz="11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객체생성</a:t>
            </a:r>
            <a:endParaRPr lang="ko-KR" altLang="en-US" sz="11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292</Words>
  <Application>Microsoft Office PowerPoint</Application>
  <PresentationFormat>화면 슬라이드 쇼(16:9)</PresentationFormat>
  <Paragraphs>74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Arial</vt:lpstr>
      <vt:lpstr>맑은 고딕</vt:lpstr>
      <vt:lpstr>a가을운동회B</vt:lpstr>
      <vt:lpstr>배달의민족 도현</vt:lpstr>
      <vt:lpstr>나눔바른고딕</vt:lpstr>
      <vt:lpstr>나눔고딕</vt:lpstr>
      <vt:lpstr>a참고딕B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이연홍</dc:creator>
  <cp:lastModifiedBy>이연홍</cp:lastModifiedBy>
  <cp:revision>105</cp:revision>
  <dcterms:created xsi:type="dcterms:W3CDTF">2019-03-31T03:40:53Z</dcterms:created>
  <dcterms:modified xsi:type="dcterms:W3CDTF">2019-03-31T13:14:12Z</dcterms:modified>
</cp:coreProperties>
</file>