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2ADC-5A0C-4C7D-A0EA-D2043E929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A92D5-90B8-48BD-957D-FC544F9BE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					</a:t>
            </a:r>
            <a:r>
              <a:rPr lang="ko-KR" altLang="en-US"/>
              <a:t>백현욱</a:t>
            </a:r>
          </a:p>
        </p:txBody>
      </p:sp>
    </p:spTree>
    <p:extLst>
      <p:ext uri="{BB962C8B-B14F-4D97-AF65-F5344CB8AC3E}">
        <p14:creationId xmlns:p14="http://schemas.microsoft.com/office/powerpoint/2010/main" val="16356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7DB0-76FD-49DB-A017-6595794C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6526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패턴이란</a:t>
            </a:r>
            <a:r>
              <a:rPr lang="en-US" altLang="ko-KR">
                <a:latin typeface="+mj-ea"/>
              </a:rPr>
              <a:t>?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FC787-343F-4AAE-AFCF-EE7659E9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608"/>
            <a:ext cx="9905999" cy="4494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/>
              <a:t>디자인 패턴</a:t>
            </a:r>
            <a:r>
              <a:rPr lang="en-US" altLang="ko-KR"/>
              <a:t>(Design Pattern)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소프트웨어 개발에서 사용되는 소프트웨어 디자인 패턴</a:t>
            </a:r>
            <a:endParaRPr lang="en-US" altLang="ko-KR"/>
          </a:p>
          <a:p>
            <a:pPr lvl="2">
              <a:lnSpc>
                <a:spcPct val="100000"/>
              </a:lnSpc>
            </a:pPr>
            <a:r>
              <a:rPr lang="ko-KR" altLang="en-US"/>
              <a:t>디자인 패턴 </a:t>
            </a:r>
            <a:r>
              <a:rPr lang="en-US" altLang="ko-KR"/>
              <a:t>– </a:t>
            </a:r>
            <a:r>
              <a:rPr lang="ko-KR" altLang="en-US"/>
              <a:t>특정 정황의 표준적문제 및 자주발생되는 문제를 상황에 따라 처리할수 있는 것을 정리하여 특양한 규약</a:t>
            </a:r>
            <a:endParaRPr lang="en-US" altLang="ko-KR"/>
          </a:p>
          <a:p>
            <a:pPr lvl="3">
              <a:lnSpc>
                <a:spcPct val="100000"/>
              </a:lnSpc>
            </a:pPr>
            <a:r>
              <a:rPr lang="ko-KR" altLang="en-US"/>
              <a:t>패턴 </a:t>
            </a:r>
            <a:r>
              <a:rPr lang="en-US" altLang="ko-KR"/>
              <a:t>:  ‘ </a:t>
            </a:r>
            <a:r>
              <a:rPr lang="ko-KR" altLang="en-US"/>
              <a:t>정황 </a:t>
            </a:r>
            <a:r>
              <a:rPr lang="en-US" altLang="ko-KR"/>
              <a:t>      </a:t>
            </a:r>
            <a:r>
              <a:rPr lang="ko-KR" altLang="en-US"/>
              <a:t>문제      해법 </a:t>
            </a:r>
            <a:r>
              <a:rPr lang="en-US" altLang="ko-KR"/>
              <a:t>‘ </a:t>
            </a:r>
            <a:r>
              <a:rPr lang="ko-KR" altLang="en-US"/>
              <a:t>으로 이루어진 하나의 규칙</a:t>
            </a:r>
            <a:endParaRPr lang="en-US" altLang="ko-KR"/>
          </a:p>
          <a:p>
            <a:pPr lvl="3">
              <a:lnSpc>
                <a:spcPct val="100000"/>
              </a:lnSpc>
            </a:pPr>
            <a:r>
              <a:rPr lang="ko-KR" altLang="en-US">
                <a:solidFill>
                  <a:srgbClr val="FF0000"/>
                </a:solidFill>
              </a:rPr>
              <a:t>좀 더 쉽고 편리하게 하기위한 특정한 방법 이라고 정리</a:t>
            </a:r>
            <a:endParaRPr lang="en-US" altLang="ko-KR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/>
              <a:t>MVC </a:t>
            </a:r>
            <a:r>
              <a:rPr lang="ko-KR" altLang="en-US"/>
              <a:t>패턴</a:t>
            </a:r>
            <a:r>
              <a:rPr lang="en-US" altLang="ko-KR"/>
              <a:t>(Model-View-Controller Design Pattern)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MVC </a:t>
            </a:r>
            <a:r>
              <a:rPr lang="ko-KR" altLang="en-US"/>
              <a:t>패턴은 디자인  패턴 중 하나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사용자 인터페이스로 부터 비즈니스 로직을 분리하여 시각적 요소</a:t>
            </a:r>
            <a:r>
              <a:rPr lang="en-US" altLang="ko-KR"/>
              <a:t>,</a:t>
            </a:r>
            <a:r>
              <a:rPr lang="ko-KR" altLang="en-US"/>
              <a:t>이면에 실행되는 로직 등을 서로 영향 없이 수정가능한 어플리케이션 제작가능</a:t>
            </a:r>
            <a:endParaRPr lang="en-US" altLang="ko-KR"/>
          </a:p>
          <a:p>
            <a:pPr lvl="2">
              <a:lnSpc>
                <a:spcPct val="100000"/>
              </a:lnSpc>
            </a:pPr>
            <a:r>
              <a:rPr lang="ko-KR" altLang="en-US">
                <a:solidFill>
                  <a:srgbClr val="FF0000"/>
                </a:solidFill>
              </a:rPr>
              <a:t>핵심 기능을 특정 사용자 인터페이스에 좌우되지 않도록 독립성 유지</a:t>
            </a:r>
            <a:endParaRPr lang="en-US" altLang="ko-KR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/>
              <a:t>사용자 상호작용 시스템 구현을 위한 전형적인 디자인 패턴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B7D4D29-25EC-4700-AE8D-757DEBAF380A}"/>
              </a:ext>
            </a:extLst>
          </p:cNvPr>
          <p:cNvSpPr/>
          <p:nvPr/>
        </p:nvSpPr>
        <p:spPr>
          <a:xfrm>
            <a:off x="4067300" y="3152902"/>
            <a:ext cx="213756" cy="1365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791123B-C943-408C-9DB4-3BEDFD4F3E4A}"/>
              </a:ext>
            </a:extLst>
          </p:cNvPr>
          <p:cNvSpPr/>
          <p:nvPr/>
        </p:nvSpPr>
        <p:spPr>
          <a:xfrm>
            <a:off x="4807523" y="3150923"/>
            <a:ext cx="213756" cy="1365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250A-A564-481E-9E5C-94B0D5AF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구성 요소 </a:t>
            </a:r>
            <a:r>
              <a:rPr lang="en-US" altLang="ko-KR"/>
              <a:t>1. MODEL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20F6-CA1F-4758-B6E6-3D28CB5E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애플리케이션의 정보 및 데이터를 소유</a:t>
            </a:r>
            <a:endParaRPr lang="en-US" altLang="ko-KR"/>
          </a:p>
          <a:p>
            <a:pPr lvl="1"/>
            <a:r>
              <a:rPr lang="en-US" altLang="ko-KR"/>
              <a:t>1. </a:t>
            </a:r>
            <a:r>
              <a:rPr lang="ko-KR" altLang="en-US"/>
              <a:t>사용자가 편집하길 원하는 모든 데이터를 소유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데이터 베이스 관리 </a:t>
            </a:r>
            <a:r>
              <a:rPr lang="ko-KR" altLang="en-US"/>
              <a:t>및 화면에 뿌려지는 </a:t>
            </a:r>
            <a:r>
              <a:rPr lang="ko-KR" altLang="en-US">
                <a:solidFill>
                  <a:srgbClr val="FF0000"/>
                </a:solidFill>
              </a:rPr>
              <a:t>각종 정보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폰트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크기등등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/>
              <a:t>를 가지고 있음</a:t>
            </a:r>
            <a:endParaRPr lang="en-US" altLang="ko-KR"/>
          </a:p>
          <a:p>
            <a:pPr lvl="1"/>
            <a:r>
              <a:rPr lang="en-US" altLang="ko-KR"/>
              <a:t>2. </a:t>
            </a:r>
            <a:r>
              <a:rPr lang="ko-KR" altLang="en-US"/>
              <a:t>뷰나 컨트롤러에 대해서 어떤 정보도 알지 못한다</a:t>
            </a:r>
            <a:endParaRPr lang="en-US" altLang="ko-KR"/>
          </a:p>
          <a:p>
            <a:pPr lvl="2"/>
            <a:r>
              <a:rPr lang="ko-KR" altLang="en-US"/>
              <a:t>데이터 변경등의 이벤트 발생시 </a:t>
            </a:r>
            <a:r>
              <a:rPr lang="en-US" altLang="ko-KR"/>
              <a:t>UI</a:t>
            </a:r>
            <a:r>
              <a:rPr lang="ko-KR" altLang="en-US"/>
              <a:t>등의 </a:t>
            </a:r>
            <a:r>
              <a:rPr lang="ko-KR" altLang="en-US">
                <a:solidFill>
                  <a:srgbClr val="FF0000"/>
                </a:solidFill>
              </a:rPr>
              <a:t>수정</a:t>
            </a:r>
            <a:r>
              <a:rPr lang="en-US" altLang="ko-KR">
                <a:solidFill>
                  <a:srgbClr val="FF0000"/>
                </a:solidFill>
              </a:rPr>
              <a:t>(View), </a:t>
            </a:r>
            <a:r>
              <a:rPr lang="ko-KR" altLang="en-US">
                <a:solidFill>
                  <a:srgbClr val="FF0000"/>
                </a:solidFill>
              </a:rPr>
              <a:t>제어</a:t>
            </a:r>
            <a:r>
              <a:rPr lang="en-US" altLang="ko-KR">
                <a:solidFill>
                  <a:srgbClr val="FF0000"/>
                </a:solidFill>
              </a:rPr>
              <a:t>(Controller)</a:t>
            </a:r>
            <a:r>
              <a:rPr lang="ko-KR" altLang="en-US">
                <a:solidFill>
                  <a:srgbClr val="FF0000"/>
                </a:solidFill>
              </a:rPr>
              <a:t>에 개입 하지 못함</a:t>
            </a:r>
            <a:endParaRPr lang="en-US" altLang="ko-KR"/>
          </a:p>
          <a:p>
            <a:pPr lvl="1"/>
            <a:r>
              <a:rPr lang="en-US" altLang="ko-KR"/>
              <a:t>3. </a:t>
            </a:r>
            <a:r>
              <a:rPr lang="ko-KR" altLang="en-US"/>
              <a:t>변경이 일어나면</a:t>
            </a:r>
            <a:r>
              <a:rPr lang="en-US" altLang="ko-KR"/>
              <a:t>, </a:t>
            </a:r>
            <a:r>
              <a:rPr lang="ko-KR" altLang="en-US"/>
              <a:t>변경 통지에 대한 처리 방법만 구현</a:t>
            </a:r>
            <a:endParaRPr lang="en-US" altLang="ko-KR"/>
          </a:p>
          <a:p>
            <a:pPr lvl="2"/>
            <a:r>
              <a:rPr lang="ko-KR" altLang="en-US"/>
              <a:t>이벤트 발생에 대한 정보전달 준비와 이벤트 발생 요청에 수신 처리 방법 구현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1CC9-FF1E-4723-AA12-B54EF915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구성 요소 </a:t>
            </a:r>
            <a:r>
              <a:rPr lang="en-US" altLang="ko-KR"/>
              <a:t>2. 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82C88-F992-4AA2-8293-A9405A73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애플리케이션의 사용자 인터페이스 요소를 출력</a:t>
            </a:r>
            <a:r>
              <a:rPr lang="en-US" altLang="ko-KR"/>
              <a:t>(</a:t>
            </a:r>
            <a:r>
              <a:rPr lang="ko-KR" altLang="en-US"/>
              <a:t>화면</a:t>
            </a:r>
            <a:r>
              <a:rPr lang="en-US" altLang="ko-KR"/>
              <a:t>)</a:t>
            </a:r>
            <a:r>
              <a:rPr lang="ko-KR" altLang="en-US"/>
              <a:t> 담당</a:t>
            </a:r>
            <a:endParaRPr lang="en-US" altLang="ko-KR"/>
          </a:p>
          <a:p>
            <a:pPr lvl="1"/>
            <a:r>
              <a:rPr lang="en-US" altLang="ko-KR"/>
              <a:t>1. Model</a:t>
            </a:r>
            <a:r>
              <a:rPr lang="ko-KR" altLang="en-US"/>
              <a:t>이 가지고 있는 정보를 따로 저장해서는 않된다</a:t>
            </a:r>
            <a:endParaRPr lang="en-US" altLang="ko-KR"/>
          </a:p>
          <a:p>
            <a:pPr lvl="2"/>
            <a:r>
              <a:rPr lang="ko-KR" altLang="en-US"/>
              <a:t>화면에 정보를 전달 하기 위한 </a:t>
            </a:r>
            <a:r>
              <a:rPr lang="ko-KR" altLang="en-US">
                <a:solidFill>
                  <a:srgbClr val="FF0000"/>
                </a:solidFill>
              </a:rPr>
              <a:t>정보만 전달</a:t>
            </a:r>
            <a:r>
              <a:rPr lang="ko-KR" altLang="en-US"/>
              <a:t> 받지만 그 </a:t>
            </a:r>
            <a:r>
              <a:rPr lang="ko-KR" altLang="en-US">
                <a:solidFill>
                  <a:srgbClr val="FF0000"/>
                </a:solidFill>
              </a:rPr>
              <a:t>내용을 저장하지는 않는다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2. Model, Controller </a:t>
            </a:r>
            <a:r>
              <a:rPr lang="ko-KR" altLang="en-US"/>
              <a:t>같은 다른 구성요소의 존제를 몰라야됨</a:t>
            </a:r>
            <a:endParaRPr lang="en-US" altLang="ko-KR"/>
          </a:p>
          <a:p>
            <a:pPr lvl="2"/>
            <a:r>
              <a:rPr lang="ko-KR" altLang="en-US"/>
              <a:t>순수 받은 데이터를 </a:t>
            </a:r>
            <a:r>
              <a:rPr lang="ko-KR" altLang="en-US">
                <a:solidFill>
                  <a:srgbClr val="FF0000"/>
                </a:solidFill>
              </a:rPr>
              <a:t>화면에 표시만 해주는 역할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3. </a:t>
            </a:r>
            <a:r>
              <a:rPr lang="ko-KR" altLang="en-US"/>
              <a:t>변경이 일어 나면 변경 통지에 대한 처리 방법만 구현</a:t>
            </a:r>
            <a:endParaRPr lang="en-US" altLang="ko-KR"/>
          </a:p>
          <a:p>
            <a:pPr lvl="2"/>
            <a:r>
              <a:rPr lang="en-US" altLang="ko-KR"/>
              <a:t>View </a:t>
            </a:r>
            <a:r>
              <a:rPr lang="ko-KR" altLang="en-US"/>
              <a:t>는 화면 출력 뿐만 아니라 </a:t>
            </a:r>
            <a:r>
              <a:rPr lang="ko-KR" altLang="en-US">
                <a:solidFill>
                  <a:srgbClr val="FF0000"/>
                </a:solidFill>
              </a:rPr>
              <a:t>사용자의 입력 값을 수신 </a:t>
            </a:r>
            <a:r>
              <a:rPr lang="ko-KR" altLang="en-US"/>
              <a:t>한다</a:t>
            </a:r>
            <a:endParaRPr lang="en-US" altLang="ko-KR"/>
          </a:p>
          <a:p>
            <a:pPr lvl="2"/>
            <a:r>
              <a:rPr lang="ko-KR" altLang="en-US"/>
              <a:t>그 입력 값을 </a:t>
            </a:r>
            <a:r>
              <a:rPr lang="ko-KR" altLang="en-US">
                <a:solidFill>
                  <a:srgbClr val="FF0000"/>
                </a:solidFill>
              </a:rPr>
              <a:t>직접 처리가 아닌 정보 전달 방법을 </a:t>
            </a:r>
            <a:r>
              <a:rPr lang="ko-KR" altLang="en-US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1498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F035F-3DC5-480B-B54C-94BD804C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구성 요소 </a:t>
            </a:r>
            <a:r>
              <a:rPr lang="en-US" altLang="ko-KR"/>
              <a:t>3. 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12061-2012-4D25-81EB-A9320131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실질적으로 </a:t>
            </a:r>
            <a:r>
              <a:rPr lang="en-US" altLang="ko-KR"/>
              <a:t>Model(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View(</a:t>
            </a:r>
            <a:r>
              <a:rPr lang="ko-KR" altLang="en-US"/>
              <a:t>사용자 인터페이스</a:t>
            </a:r>
            <a:r>
              <a:rPr lang="en-US" altLang="ko-KR"/>
              <a:t>)</a:t>
            </a:r>
            <a:r>
              <a:rPr lang="ko-KR" altLang="en-US"/>
              <a:t>를 잇는 다리역활</a:t>
            </a:r>
            <a:endParaRPr lang="en-US" altLang="ko-KR"/>
          </a:p>
          <a:p>
            <a:pPr lvl="1"/>
            <a:r>
              <a:rPr lang="en-US" altLang="ko-KR"/>
              <a:t>1. Model , View</a:t>
            </a:r>
            <a:r>
              <a:rPr lang="ko-KR" altLang="en-US"/>
              <a:t>에 대해서 자세히 알고 있어야된다</a:t>
            </a:r>
            <a:endParaRPr lang="en-US" altLang="ko-KR"/>
          </a:p>
          <a:p>
            <a:pPr lvl="2"/>
            <a:r>
              <a:rPr lang="ko-KR" altLang="en-US"/>
              <a:t>서로의 존제를 자세히 모르는 </a:t>
            </a:r>
            <a:r>
              <a:rPr lang="en-US" altLang="ko-KR"/>
              <a:t>Model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컨트롤러가 되기 위해서는 자세히 알고 있어야된다</a:t>
            </a:r>
            <a:endParaRPr lang="en-US" altLang="ko-KR"/>
          </a:p>
          <a:p>
            <a:pPr lvl="1"/>
            <a:r>
              <a:rPr lang="en-US" altLang="ko-KR"/>
              <a:t>2. Model , View</a:t>
            </a:r>
            <a:r>
              <a:rPr lang="ko-KR" altLang="en-US"/>
              <a:t>를 실시간으로 모니터링 해야된다</a:t>
            </a:r>
            <a:endParaRPr lang="en-US" altLang="ko-KR"/>
          </a:p>
          <a:p>
            <a:pPr lvl="2"/>
            <a:r>
              <a:rPr lang="en-US" altLang="ko-KR"/>
              <a:t>Model , View</a:t>
            </a:r>
            <a:r>
              <a:rPr lang="ko-KR" altLang="en-US"/>
              <a:t>가 </a:t>
            </a:r>
            <a:r>
              <a:rPr lang="en-US" altLang="ko-KR"/>
              <a:t>Controller</a:t>
            </a:r>
            <a:r>
              <a:rPr lang="ko-KR" altLang="en-US"/>
              <a:t>의 에게 직접적으로 데이터를 송수신 하지 않으므로 </a:t>
            </a:r>
            <a:r>
              <a:rPr lang="en-US" altLang="ko-KR"/>
              <a:t>Controller</a:t>
            </a:r>
            <a:r>
              <a:rPr lang="ko-KR" altLang="en-US"/>
              <a:t>가 모니터링 및 제어를 하게 된다</a:t>
            </a:r>
            <a:r>
              <a:rPr lang="en-US" altLang="ko-KR"/>
              <a:t>.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실질적 애플리케이션의 메인 로직은 컨트롤러가 담당하게 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323E1-C047-4B66-BC33-F0D043F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 구성도</a:t>
            </a:r>
          </a:p>
        </p:txBody>
      </p:sp>
      <p:pic>
        <p:nvPicPr>
          <p:cNvPr id="1026" name="Picture 2" descr="https://blogfiles.pstatic.net/MjAxNzAzMjVfMjUw/MDAxNDkwNDM4NzI4MTIy.4ZtITJJKJW_Nj1gKST0BhKMAzqmMaYIj9PobYJMFD4Ig.xTHT-0qyRKXsA4nZ2xKPNeCxeU2-tLIc-4oyrWq5WBgg.PNG.jhc9639/mvc_role_diagram.png">
            <a:extLst>
              <a:ext uri="{FF2B5EF4-FFF2-40B4-BE49-F238E27FC236}">
                <a16:creationId xmlns:a16="http://schemas.microsoft.com/office/drawing/2014/main" id="{8CA61D97-F931-4C16-8B73-1F867E055F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59" y="2249488"/>
            <a:ext cx="767850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0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78A9-1D0A-4923-946A-B926D33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 사용이유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AAC52-714B-436C-B577-D19CD4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한 개의 애플리케이션을 </a:t>
            </a:r>
            <a:r>
              <a:rPr lang="en-US" altLang="ko-KR"/>
              <a:t>3</a:t>
            </a:r>
            <a:r>
              <a:rPr lang="ko-KR" altLang="en-US"/>
              <a:t>가지 형태의 구성요소로 제작시 각각의</a:t>
            </a:r>
            <a:br>
              <a:rPr lang="en-US" altLang="ko-KR"/>
            </a:br>
            <a:r>
              <a:rPr lang="en-US" altLang="ko-KR"/>
              <a:t> </a:t>
            </a:r>
            <a:r>
              <a:rPr lang="ko-KR" altLang="en-US"/>
              <a:t>역할의 집중 할 수 있게 됨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각각 분리 되어 역할이 수행 되므로 </a:t>
            </a:r>
            <a:r>
              <a:rPr lang="ko-KR" altLang="en-US">
                <a:solidFill>
                  <a:srgbClr val="FF0000"/>
                </a:solidFill>
              </a:rPr>
              <a:t>유지보수</a:t>
            </a:r>
            <a:r>
              <a:rPr lang="ko-KR" altLang="en-US"/>
              <a:t>성 </a:t>
            </a:r>
            <a:r>
              <a:rPr lang="en-US" altLang="ko-KR"/>
              <a:t>, </a:t>
            </a:r>
            <a:r>
              <a:rPr lang="ko-KR" altLang="en-US"/>
              <a:t>애플리케이션 </a:t>
            </a:r>
            <a:r>
              <a:rPr lang="ko-KR" altLang="en-US">
                <a:solidFill>
                  <a:srgbClr val="FF0000"/>
                </a:solidFill>
              </a:rPr>
              <a:t>확장성</a:t>
            </a:r>
            <a:r>
              <a:rPr lang="ko-KR" altLang="en-US"/>
              <a:t> 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유연성</a:t>
            </a:r>
            <a:r>
              <a:rPr lang="en-US" altLang="ko-KR"/>
              <a:t>(</a:t>
            </a:r>
            <a:r>
              <a:rPr lang="ko-KR" altLang="en-US"/>
              <a:t>클라이언트의 요구에 대한 대처</a:t>
            </a:r>
            <a:r>
              <a:rPr lang="en-US" altLang="ko-KR"/>
              <a:t>)</a:t>
            </a:r>
            <a:r>
              <a:rPr lang="ko-KR" altLang="en-US"/>
              <a:t>이 증가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1</a:t>
            </a:r>
            <a:r>
              <a:rPr lang="ko-KR" altLang="en-US"/>
              <a:t>개의 애플리케이션에 집중 되었을때 발생 할 수 있는 중복 코딩의 최소화</a:t>
            </a:r>
          </a:p>
        </p:txBody>
      </p:sp>
    </p:spTree>
    <p:extLst>
      <p:ext uri="{BB962C8B-B14F-4D97-AF65-F5344CB8AC3E}">
        <p14:creationId xmlns:p14="http://schemas.microsoft.com/office/powerpoint/2010/main" val="193283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4F54A3-C0EC-46E9-ACB6-71AFEF30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12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92</TotalTime>
  <Words>372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Tw Cen MT</vt:lpstr>
      <vt:lpstr>회로</vt:lpstr>
      <vt:lpstr>MVC 패턴</vt:lpstr>
      <vt:lpstr>Mvc 패턴이란? </vt:lpstr>
      <vt:lpstr>Mvc 구성 요소 1. MODEL</vt:lpstr>
      <vt:lpstr>MVC 구성 요소 2. view</vt:lpstr>
      <vt:lpstr>Mvc 구성 요소 3. controller</vt:lpstr>
      <vt:lpstr>Mvc 패턴 구성도</vt:lpstr>
      <vt:lpstr>Mvc 패턴 사용이유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패턴</dc:title>
  <dc:creator>Baek HyunWook</dc:creator>
  <cp:lastModifiedBy>Baek HyunWook</cp:lastModifiedBy>
  <cp:revision>10</cp:revision>
  <dcterms:created xsi:type="dcterms:W3CDTF">2019-03-04T18:49:29Z</dcterms:created>
  <dcterms:modified xsi:type="dcterms:W3CDTF">2019-03-04T20:22:16Z</dcterms:modified>
</cp:coreProperties>
</file>