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57" r:id="rId3"/>
    <p:sldId id="261" r:id="rId4"/>
    <p:sldId id="260" r:id="rId5"/>
    <p:sldId id="263" r:id="rId6"/>
    <p:sldId id="264" r:id="rId7"/>
    <p:sldId id="267" r:id="rId8"/>
    <p:sldId id="268" r:id="rId9"/>
    <p:sldId id="269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9D9A"/>
    <a:srgbClr val="83AF9B"/>
    <a:srgbClr val="FE4365"/>
    <a:srgbClr val="F9CDAD"/>
    <a:srgbClr val="C8C8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39" autoAdjust="0"/>
    <p:restoredTop sz="94660"/>
  </p:normalViewPr>
  <p:slideViewPr>
    <p:cSldViewPr snapToGrid="0">
      <p:cViewPr>
        <p:scale>
          <a:sx n="75" d="100"/>
          <a:sy n="75" d="100"/>
        </p:scale>
        <p:origin x="1836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B21AE-2F9D-43AB-8C6E-DBB37BA02CD4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9EDC-8026-4817-A735-79F043140A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39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B21AE-2F9D-43AB-8C6E-DBB37BA02CD4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9EDC-8026-4817-A735-79F043140A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513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B21AE-2F9D-43AB-8C6E-DBB37BA02CD4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9EDC-8026-4817-A735-79F043140A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14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B21AE-2F9D-43AB-8C6E-DBB37BA02CD4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9EDC-8026-4817-A735-79F043140A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19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B21AE-2F9D-43AB-8C6E-DBB37BA02CD4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9EDC-8026-4817-A735-79F043140A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475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B21AE-2F9D-43AB-8C6E-DBB37BA02CD4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9EDC-8026-4817-A735-79F043140A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671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B21AE-2F9D-43AB-8C6E-DBB37BA02CD4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9EDC-8026-4817-A735-79F043140A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701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B21AE-2F9D-43AB-8C6E-DBB37BA02CD4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9EDC-8026-4817-A735-79F043140A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78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B21AE-2F9D-43AB-8C6E-DBB37BA02CD4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9EDC-8026-4817-A735-79F043140A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061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B21AE-2F9D-43AB-8C6E-DBB37BA02CD4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9EDC-8026-4817-A735-79F043140A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983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B21AE-2F9D-43AB-8C6E-DBB37BA02CD4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9EDC-8026-4817-A735-79F043140A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56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B21AE-2F9D-43AB-8C6E-DBB37BA02CD4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79EDC-8026-4817-A735-79F043140A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53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96BB34-5182-449E-8FB4-55D77D5ABE0E}"/>
              </a:ext>
            </a:extLst>
          </p:cNvPr>
          <p:cNvSpPr txBox="1"/>
          <p:nvPr/>
        </p:nvSpPr>
        <p:spPr>
          <a:xfrm>
            <a:off x="1073790" y="830509"/>
            <a:ext cx="51592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0">
                <a:solidFill>
                  <a:srgbClr val="FE4365"/>
                </a:solidFill>
                <a:latin typeface="Impact" panose="020B0806030902050204" pitchFamily="34" charset="0"/>
              </a:rPr>
              <a:t>LINUX</a:t>
            </a:r>
            <a:endParaRPr lang="ko-KR" altLang="en-US" sz="12000">
              <a:solidFill>
                <a:srgbClr val="FE4365"/>
              </a:solidFill>
              <a:latin typeface="Impact" panose="020B080603090205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4F968-4DCB-42EB-9A09-83C46FD47BC2}"/>
              </a:ext>
            </a:extLst>
          </p:cNvPr>
          <p:cNvSpPr txBox="1"/>
          <p:nvPr/>
        </p:nvSpPr>
        <p:spPr>
          <a:xfrm>
            <a:off x="5870634" y="5303153"/>
            <a:ext cx="28706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Impact" panose="020B0806030902050204" pitchFamily="34" charset="0"/>
                <a:ea typeface="-윤고딕330" panose="02030504000101010101" pitchFamily="18" charset="-127"/>
              </a:rPr>
              <a:t>Create by YJ</a:t>
            </a:r>
          </a:p>
        </p:txBody>
      </p:sp>
    </p:spTree>
    <p:extLst>
      <p:ext uri="{BB962C8B-B14F-4D97-AF65-F5344CB8AC3E}">
        <p14:creationId xmlns:p14="http://schemas.microsoft.com/office/powerpoint/2010/main" val="777524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CD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96BB34-5182-449E-8FB4-55D77D5ABE0E}"/>
              </a:ext>
            </a:extLst>
          </p:cNvPr>
          <p:cNvSpPr txBox="1"/>
          <p:nvPr/>
        </p:nvSpPr>
        <p:spPr>
          <a:xfrm>
            <a:off x="1073790" y="0"/>
            <a:ext cx="51592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0">
                <a:solidFill>
                  <a:srgbClr val="83AF9B"/>
                </a:solidFill>
                <a:latin typeface="Impact" panose="020B0806030902050204" pitchFamily="34" charset="0"/>
              </a:rPr>
              <a:t>LINUX</a:t>
            </a:r>
            <a:endParaRPr lang="ko-KR" altLang="en-US" sz="12000">
              <a:solidFill>
                <a:srgbClr val="83AF9B"/>
              </a:solidFill>
              <a:latin typeface="Impact" panose="020B080603090205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468962-9771-4759-AE44-E1DD5C2255FF}"/>
              </a:ext>
            </a:extLst>
          </p:cNvPr>
          <p:cNvSpPr txBox="1"/>
          <p:nvPr/>
        </p:nvSpPr>
        <p:spPr>
          <a:xfrm>
            <a:off x="419100" y="1904999"/>
            <a:ext cx="8724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chemeClr val="bg1">
                    <a:lumMod val="9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리눅스의 의의</a:t>
            </a:r>
            <a:endParaRPr lang="en-US" altLang="ko-KR" sz="4400">
              <a:solidFill>
                <a:schemeClr val="bg1">
                  <a:lumMod val="9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FE1E66-CC0C-48C0-858E-349F569A8EE7}"/>
              </a:ext>
            </a:extLst>
          </p:cNvPr>
          <p:cNvSpPr txBox="1"/>
          <p:nvPr/>
        </p:nvSpPr>
        <p:spPr>
          <a:xfrm>
            <a:off x="419100" y="2692448"/>
            <a:ext cx="83439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 현재 우리 모두가 사용하고 있는</a:t>
            </a:r>
            <a:r>
              <a:rPr lang="en-US" altLang="ko-KR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‘</a:t>
            </a:r>
            <a:r>
              <a:rPr lang="ko-KR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안드로이드</a:t>
            </a:r>
            <a:r>
              <a:rPr lang="en-US" altLang="ko-KR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’ </a:t>
            </a:r>
            <a:r>
              <a:rPr lang="ko-KR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조차 리눅스의 배포판의 일종임을 감안할 때</a:t>
            </a:r>
            <a:r>
              <a:rPr lang="en-US" altLang="ko-KR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IT </a:t>
            </a:r>
            <a:r>
              <a:rPr lang="ko-KR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산업의 발전에 매우 지대한 영향을 끼쳐왔고</a:t>
            </a:r>
            <a:r>
              <a:rPr lang="en-US" altLang="ko-KR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현재도 그러하다</a:t>
            </a:r>
            <a:r>
              <a:rPr lang="en-US" altLang="ko-KR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  <a:p>
            <a:endParaRPr lang="en-US" altLang="ko-KR" sz="2600"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 리눅스는 소스코드 공유를 전제하면서도 상업적으로도 성공했기에 앞으로도 많은 개발자들에게 영감을 주지 않을까나</a:t>
            </a:r>
            <a:r>
              <a:rPr lang="en-US" altLang="ko-KR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?!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671FAE-ECEF-4A28-AC72-79A9F96D04A4}"/>
              </a:ext>
            </a:extLst>
          </p:cNvPr>
          <p:cNvSpPr txBox="1"/>
          <p:nvPr/>
        </p:nvSpPr>
        <p:spPr>
          <a:xfrm rot="21019025">
            <a:off x="3967293" y="198904"/>
            <a:ext cx="5105115" cy="1938992"/>
          </a:xfrm>
          <a:prstGeom prst="rect">
            <a:avLst/>
          </a:prstGeom>
          <a:solidFill>
            <a:srgbClr val="83AF9B"/>
          </a:solidFill>
        </p:spPr>
        <p:txBody>
          <a:bodyPr wrap="square" rtlCol="0">
            <a:spAutoFit/>
          </a:bodyPr>
          <a:lstStyle/>
          <a:p>
            <a:r>
              <a:rPr lang="en-US" altLang="ko-KR" sz="12000">
                <a:solidFill>
                  <a:srgbClr val="FE4365"/>
                </a:solidFill>
                <a:latin typeface="Impact" panose="020B0806030902050204" pitchFamily="34" charset="0"/>
              </a:rPr>
              <a:t>The END</a:t>
            </a:r>
            <a:endParaRPr lang="ko-KR" altLang="en-US" sz="12000">
              <a:solidFill>
                <a:srgbClr val="FE4365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43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96BB34-5182-449E-8FB4-55D77D5ABE0E}"/>
              </a:ext>
            </a:extLst>
          </p:cNvPr>
          <p:cNvSpPr txBox="1"/>
          <p:nvPr/>
        </p:nvSpPr>
        <p:spPr>
          <a:xfrm>
            <a:off x="1073790" y="830509"/>
            <a:ext cx="51592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0">
                <a:solidFill>
                  <a:srgbClr val="FE4365"/>
                </a:solidFill>
                <a:latin typeface="Impact" panose="020B0806030902050204" pitchFamily="34" charset="0"/>
              </a:rPr>
              <a:t>LINUX</a:t>
            </a:r>
            <a:endParaRPr lang="ko-KR" altLang="en-US" sz="12000">
              <a:solidFill>
                <a:srgbClr val="FE4365"/>
              </a:solidFill>
              <a:latin typeface="Impact" panose="020B080603090205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4F968-4DCB-42EB-9A09-83C46FD47BC2}"/>
              </a:ext>
            </a:extLst>
          </p:cNvPr>
          <p:cNvSpPr txBox="1"/>
          <p:nvPr/>
        </p:nvSpPr>
        <p:spPr>
          <a:xfrm>
            <a:off x="5870634" y="5303153"/>
            <a:ext cx="28706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Impact" panose="020B0806030902050204" pitchFamily="34" charset="0"/>
                <a:ea typeface="-윤고딕330" panose="02030504000101010101" pitchFamily="18" charset="-127"/>
              </a:rPr>
              <a:t>Create by YJ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0D1B0C-FE64-4560-8651-9AABD09020D9}"/>
              </a:ext>
            </a:extLst>
          </p:cNvPr>
          <p:cNvSpPr txBox="1"/>
          <p:nvPr/>
        </p:nvSpPr>
        <p:spPr>
          <a:xfrm>
            <a:off x="1073790" y="830509"/>
            <a:ext cx="51592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0">
                <a:solidFill>
                  <a:schemeClr val="bg2">
                    <a:lumMod val="10000"/>
                  </a:schemeClr>
                </a:solidFill>
                <a:latin typeface="Impact" panose="020B0806030902050204" pitchFamily="34" charset="0"/>
              </a:rPr>
              <a:t>Why?</a:t>
            </a:r>
            <a:endParaRPr lang="ko-KR" altLang="en-US" sz="12000">
              <a:solidFill>
                <a:srgbClr val="FE4365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61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1.48148E-6 L 0.41354 1.48148E-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7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59124E-17 0.25 L 8.33333E-7 0.7375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2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96BB34-5182-449E-8FB4-55D77D5ABE0E}"/>
              </a:ext>
            </a:extLst>
          </p:cNvPr>
          <p:cNvSpPr txBox="1"/>
          <p:nvPr/>
        </p:nvSpPr>
        <p:spPr>
          <a:xfrm>
            <a:off x="1073790" y="-969496"/>
            <a:ext cx="51592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0">
                <a:solidFill>
                  <a:srgbClr val="FE4365"/>
                </a:solidFill>
                <a:latin typeface="Impact" panose="020B0806030902050204" pitchFamily="34" charset="0"/>
              </a:rPr>
              <a:t>LINUX</a:t>
            </a:r>
            <a:endParaRPr lang="ko-KR" altLang="en-US" sz="12000">
              <a:solidFill>
                <a:srgbClr val="FE4365"/>
              </a:solidFill>
              <a:latin typeface="Impact" panose="020B080603090205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00D36D-648A-4DA6-9BD4-3389F1209715}"/>
              </a:ext>
            </a:extLst>
          </p:cNvPr>
          <p:cNvSpPr txBox="1"/>
          <p:nvPr/>
        </p:nvSpPr>
        <p:spPr>
          <a:xfrm>
            <a:off x="1073790" y="1905000"/>
            <a:ext cx="787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인터넷에서 찾아본 리눅스</a:t>
            </a:r>
          </a:p>
        </p:txBody>
      </p:sp>
      <p:pic>
        <p:nvPicPr>
          <p:cNvPr id="1026" name="Picture 2" descr="ë¦¬ëì¤ ê³ì´ì ëí ì´ë¯¸ì§ ê²ìê²°ê³¼">
            <a:extLst>
              <a:ext uri="{FF2B5EF4-FFF2-40B4-BE49-F238E27FC236}">
                <a16:creationId xmlns:a16="http://schemas.microsoft.com/office/drawing/2014/main" id="{398E1627-408F-4BBC-97B1-8DFB7D3A4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25" y="1645809"/>
            <a:ext cx="7042150" cy="507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506A7EAE-C24E-46D9-AA67-ED17E645E774}"/>
              </a:ext>
            </a:extLst>
          </p:cNvPr>
          <p:cNvSpPr/>
          <p:nvPr/>
        </p:nvSpPr>
        <p:spPr>
          <a:xfrm>
            <a:off x="1752600" y="4939129"/>
            <a:ext cx="6184900" cy="1358832"/>
          </a:xfrm>
          <a:prstGeom prst="ellipse">
            <a:avLst/>
          </a:prstGeom>
          <a:solidFill>
            <a:srgbClr val="F9CDAD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400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ko-KR" altLang="en-US" sz="4000">
                <a:solidFill>
                  <a:schemeClr val="tx1">
                    <a:lumMod val="75000"/>
                    <a:lumOff val="25000"/>
                  </a:schemeClr>
                </a:solidFill>
              </a:rPr>
              <a:t>레드햇 계열</a:t>
            </a:r>
            <a:r>
              <a:rPr lang="en-US" altLang="ko-KR" sz="400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4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129DB7D-558C-4153-8B91-65B7BE769CED}"/>
              </a:ext>
            </a:extLst>
          </p:cNvPr>
          <p:cNvSpPr/>
          <p:nvPr/>
        </p:nvSpPr>
        <p:spPr>
          <a:xfrm>
            <a:off x="1752600" y="1995025"/>
            <a:ext cx="6184900" cy="1358832"/>
          </a:xfrm>
          <a:prstGeom prst="ellipse">
            <a:avLst/>
          </a:prstGeom>
          <a:solidFill>
            <a:schemeClr val="accent1">
              <a:lumMod val="7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400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ko-KR" altLang="en-US" sz="4000">
                <a:solidFill>
                  <a:schemeClr val="tx1">
                    <a:lumMod val="75000"/>
                    <a:lumOff val="25000"/>
                  </a:schemeClr>
                </a:solidFill>
              </a:rPr>
              <a:t>데비안 계열</a:t>
            </a:r>
            <a:r>
              <a:rPr lang="en-US" altLang="ko-KR" sz="400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endParaRPr lang="ko-KR" altLang="en-US" sz="4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6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 L 8.33333E-7 0.1409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6 L 0.94791 3.7037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396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0.93472 -3.7037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36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7037E-6 L 0.97431 3.7037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715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2.96296E-6 L 0.94931 -2.96296E-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4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" grpId="1"/>
      <p:bldP spid="4" grpId="0" animBg="1"/>
      <p:bldP spid="4" grpId="1" animBg="1"/>
      <p:bldP spid="8" grpId="0" animBg="1"/>
      <p:bldP spid="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96BB34-5182-449E-8FB4-55D77D5ABE0E}"/>
              </a:ext>
            </a:extLst>
          </p:cNvPr>
          <p:cNvSpPr txBox="1"/>
          <p:nvPr/>
        </p:nvSpPr>
        <p:spPr>
          <a:xfrm>
            <a:off x="1073790" y="0"/>
            <a:ext cx="51592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0">
                <a:solidFill>
                  <a:srgbClr val="FE4365"/>
                </a:solidFill>
                <a:latin typeface="Impact" panose="020B0806030902050204" pitchFamily="34" charset="0"/>
              </a:rPr>
              <a:t>LINUX</a:t>
            </a:r>
            <a:endParaRPr lang="ko-KR" altLang="en-US" sz="12000">
              <a:solidFill>
                <a:srgbClr val="FE4365"/>
              </a:solidFill>
              <a:latin typeface="Impact" panose="020B080603090205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C5DB28-FA1A-4059-8968-DED5BFA0D718}"/>
              </a:ext>
            </a:extLst>
          </p:cNvPr>
          <p:cNvSpPr txBox="1"/>
          <p:nvPr/>
        </p:nvSpPr>
        <p:spPr>
          <a:xfrm>
            <a:off x="419100" y="1905000"/>
            <a:ext cx="8724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리눅스는 오픈소스 최대 프로젝트</a:t>
            </a:r>
            <a:endParaRPr lang="en-US" altLang="ko-KR" sz="4400"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2B4C868-2F17-48C2-A67D-5A7992AE2BA1}"/>
              </a:ext>
            </a:extLst>
          </p:cNvPr>
          <p:cNvCxnSpPr>
            <a:cxnSpLocks/>
          </p:cNvCxnSpPr>
          <p:nvPr/>
        </p:nvCxnSpPr>
        <p:spPr>
          <a:xfrm>
            <a:off x="4572000" y="6096000"/>
            <a:ext cx="0" cy="762000"/>
          </a:xfrm>
          <a:prstGeom prst="line">
            <a:avLst/>
          </a:prstGeom>
          <a:ln w="38100">
            <a:solidFill>
              <a:srgbClr val="FC9D9A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01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DBB2115-1B30-483F-8CCE-E44CF7A36229}"/>
              </a:ext>
            </a:extLst>
          </p:cNvPr>
          <p:cNvGrpSpPr/>
          <p:nvPr/>
        </p:nvGrpSpPr>
        <p:grpSpPr>
          <a:xfrm>
            <a:off x="419100" y="782023"/>
            <a:ext cx="8343900" cy="5693866"/>
            <a:chOff x="419100" y="2951440"/>
            <a:chExt cx="8343900" cy="569386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0C4141C-C861-4B4D-A1D1-8C36F1960C1F}"/>
                </a:ext>
              </a:extLst>
            </p:cNvPr>
            <p:cNvSpPr txBox="1"/>
            <p:nvPr/>
          </p:nvSpPr>
          <p:spPr>
            <a:xfrm>
              <a:off x="419100" y="2951440"/>
              <a:ext cx="8343900" cy="5693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60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리눅스는 리누스 토르발스가 만든 </a:t>
              </a:r>
              <a:r>
                <a:rPr lang="en-US" altLang="ko-KR" sz="260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UNIX </a:t>
              </a:r>
              <a:r>
                <a:rPr lang="ko-KR" altLang="en-US" sz="260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가 어원이라고 한다</a:t>
              </a:r>
              <a:r>
                <a:rPr lang="en-US" altLang="ko-KR" sz="260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. 1983</a:t>
              </a:r>
              <a:r>
                <a:rPr lang="ko-KR" altLang="en-US" sz="260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년 리차드 메슈 스톨만에 의해 </a:t>
              </a:r>
              <a:r>
                <a:rPr lang="en-US" altLang="ko-KR" sz="260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GNU </a:t>
              </a:r>
              <a:r>
                <a:rPr lang="ko-KR" altLang="en-US" sz="260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프로젝트</a:t>
              </a:r>
              <a:endParaRPr lang="en-US" altLang="ko-KR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r>
                <a:rPr lang="ko-KR" altLang="en-US" sz="260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가 발족되었다</a:t>
              </a:r>
              <a:r>
                <a:rPr lang="en-US" altLang="ko-KR" sz="260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. </a:t>
              </a:r>
              <a:r>
                <a:rPr lang="ko-KR" altLang="en-US" sz="260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이는</a:t>
              </a:r>
              <a:endParaRPr lang="en-US" altLang="ko-KR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r>
                <a:rPr lang="ko-KR" altLang="en-US" sz="260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프리웨어 로만 구성 된</a:t>
              </a:r>
              <a:endParaRPr lang="en-US" altLang="ko-KR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r>
                <a:rPr lang="ko-KR" altLang="en-US" sz="260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하나의 유사 </a:t>
              </a:r>
              <a:r>
                <a:rPr lang="en-US" altLang="ko-KR" sz="260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UNIX </a:t>
              </a:r>
              <a:r>
                <a:rPr lang="ko-KR" altLang="en-US" sz="260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를 </a:t>
              </a:r>
              <a:endParaRPr lang="en-US" altLang="ko-KR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r>
                <a:rPr lang="ko-KR" altLang="en-US" sz="260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만드는 것이었다</a:t>
              </a:r>
              <a:r>
                <a:rPr lang="en-US" altLang="ko-KR" sz="260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.</a:t>
              </a:r>
            </a:p>
            <a:p>
              <a:r>
                <a:rPr lang="ko-KR" altLang="en-US" sz="260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이 분은 운영체제의</a:t>
              </a:r>
              <a:endParaRPr lang="en-US" altLang="ko-KR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r>
                <a:rPr lang="ko-KR" altLang="en-US" sz="260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주변부 기능에 대한 </a:t>
              </a:r>
              <a:endParaRPr lang="en-US" altLang="ko-KR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r>
                <a:rPr lang="ko-KR" altLang="en-US" sz="260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개발엔 성공하였으나</a:t>
              </a:r>
              <a:r>
                <a:rPr lang="en-US" altLang="ko-KR" sz="260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,</a:t>
              </a:r>
            </a:p>
            <a:p>
              <a:r>
                <a:rPr lang="ko-KR" altLang="en-US" sz="260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운영체제의 코어인 커널 개발엔 실패하였다</a:t>
              </a:r>
              <a:r>
                <a:rPr lang="en-US" altLang="ko-KR" sz="260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.</a:t>
              </a:r>
            </a:p>
            <a:p>
              <a:r>
                <a:rPr lang="en-US" altLang="ko-KR" sz="260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</a:t>
              </a:r>
              <a:r>
                <a:rPr lang="ko-KR" altLang="en-US" sz="260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하지만 </a:t>
              </a:r>
              <a:r>
                <a:rPr lang="en-US" altLang="ko-KR" sz="260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1991</a:t>
              </a:r>
              <a:r>
                <a:rPr lang="ko-KR" altLang="en-US" sz="260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년 리누스 토르발스가 현 리눅스의</a:t>
              </a:r>
              <a:r>
                <a:rPr lang="en-US" altLang="ko-KR" sz="260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</a:t>
              </a:r>
              <a:r>
                <a:rPr lang="ko-KR" altLang="en-US" sz="260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시초가 되는 커널을 개발하였고</a:t>
              </a:r>
              <a:r>
                <a:rPr lang="en-US" altLang="ko-KR" sz="260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, </a:t>
              </a:r>
              <a:r>
                <a:rPr lang="ko-KR" altLang="en-US" sz="260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그것을 기반으로 최초의 리눅스가 생기게 되었다</a:t>
              </a:r>
              <a:r>
                <a:rPr lang="en-US" altLang="ko-KR" sz="260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. </a:t>
              </a:r>
              <a:r>
                <a:rPr lang="ko-KR" altLang="en-US" sz="260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이후 </a:t>
              </a:r>
              <a:r>
                <a:rPr lang="en-US" altLang="ko-KR" sz="260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GNU </a:t>
              </a:r>
              <a:r>
                <a:rPr lang="ko-KR" altLang="en-US" sz="260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프로젝트 내에서 현재까지 지속적으로 발전 되고 있다</a:t>
              </a:r>
              <a:r>
                <a:rPr lang="en-US" altLang="ko-KR" sz="260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.</a:t>
              </a:r>
              <a:r>
                <a:rPr lang="ko-KR" altLang="en-US" sz="2600"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</a:t>
              </a:r>
              <a:endParaRPr lang="en-US" altLang="ko-KR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8962E16-A7B2-4276-8FEF-54DEBB2D34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82999" y="3843992"/>
              <a:ext cx="4610101" cy="2572601"/>
            </a:xfrm>
            <a:prstGeom prst="rect">
              <a:avLst/>
            </a:prstGeom>
          </p:spPr>
        </p:pic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393A155-1A6F-431E-BE32-A49346F6F467}"/>
              </a:ext>
            </a:extLst>
          </p:cNvPr>
          <p:cNvCxnSpPr>
            <a:cxnSpLocks/>
          </p:cNvCxnSpPr>
          <p:nvPr/>
        </p:nvCxnSpPr>
        <p:spPr>
          <a:xfrm>
            <a:off x="4572000" y="0"/>
            <a:ext cx="0" cy="762000"/>
          </a:xfrm>
          <a:prstGeom prst="line">
            <a:avLst/>
          </a:prstGeom>
          <a:ln w="38100">
            <a:solidFill>
              <a:srgbClr val="FC9D9A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80616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96BB34-5182-449E-8FB4-55D77D5ABE0E}"/>
              </a:ext>
            </a:extLst>
          </p:cNvPr>
          <p:cNvSpPr txBox="1"/>
          <p:nvPr/>
        </p:nvSpPr>
        <p:spPr>
          <a:xfrm>
            <a:off x="1073790" y="0"/>
            <a:ext cx="51592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0">
                <a:solidFill>
                  <a:srgbClr val="FE4365"/>
                </a:solidFill>
                <a:latin typeface="Impact" panose="020B0806030902050204" pitchFamily="34" charset="0"/>
              </a:rPr>
              <a:t>LINUX</a:t>
            </a:r>
            <a:endParaRPr lang="ko-KR" altLang="en-US" sz="12000">
              <a:solidFill>
                <a:srgbClr val="FE4365"/>
              </a:solidFill>
              <a:latin typeface="Impact" panose="020B080603090205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C5DB28-FA1A-4059-8968-DED5BFA0D718}"/>
              </a:ext>
            </a:extLst>
          </p:cNvPr>
          <p:cNvSpPr txBox="1"/>
          <p:nvPr/>
        </p:nvSpPr>
        <p:spPr>
          <a:xfrm>
            <a:off x="419100" y="1905000"/>
            <a:ext cx="8724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리눅스는 오픈소스 최대 프로젝트</a:t>
            </a:r>
            <a:endParaRPr lang="en-US" altLang="ko-KR" sz="4400"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2B4C868-2F17-48C2-A67D-5A7992AE2BA1}"/>
              </a:ext>
            </a:extLst>
          </p:cNvPr>
          <p:cNvCxnSpPr>
            <a:cxnSpLocks/>
          </p:cNvCxnSpPr>
          <p:nvPr/>
        </p:nvCxnSpPr>
        <p:spPr>
          <a:xfrm>
            <a:off x="4572000" y="6096000"/>
            <a:ext cx="0" cy="762000"/>
          </a:xfrm>
          <a:prstGeom prst="line">
            <a:avLst/>
          </a:prstGeom>
          <a:ln w="38100">
            <a:solidFill>
              <a:srgbClr val="FC9D9A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11261FD-839C-4D17-8AF3-FE0F5B73D0AE}"/>
              </a:ext>
            </a:extLst>
          </p:cNvPr>
          <p:cNvSpPr txBox="1"/>
          <p:nvPr/>
        </p:nvSpPr>
        <p:spPr>
          <a:xfrm>
            <a:off x="419100" y="1904999"/>
            <a:ext cx="8724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리눅스의 특징</a:t>
            </a:r>
            <a:endParaRPr lang="en-US" altLang="ko-KR" sz="4400"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124DCC-EAA9-4E0B-8A63-E0025323BEDF}"/>
              </a:ext>
            </a:extLst>
          </p:cNvPr>
          <p:cNvSpPr txBox="1"/>
          <p:nvPr/>
        </p:nvSpPr>
        <p:spPr>
          <a:xfrm>
            <a:off x="419100" y="2692448"/>
            <a:ext cx="83439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무료이다</a:t>
            </a:r>
            <a:r>
              <a:rPr lang="en-US" altLang="ko-KR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 (</a:t>
            </a:r>
            <a:r>
              <a:rPr lang="ko-KR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단</a:t>
            </a:r>
            <a:r>
              <a:rPr lang="en-US" altLang="ko-KR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기술지원은 유료</a:t>
            </a:r>
            <a:r>
              <a:rPr lang="en-US" altLang="ko-KR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  <a:p>
            <a:r>
              <a:rPr lang="en-US" altLang="ko-KR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2. CLI </a:t>
            </a:r>
            <a:r>
              <a:rPr lang="ko-KR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기반의 운영체제이다</a:t>
            </a:r>
            <a:r>
              <a:rPr lang="en-US" altLang="ko-KR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  <a:p>
            <a:r>
              <a:rPr lang="en-US" altLang="ko-KR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3. </a:t>
            </a:r>
            <a:r>
              <a:rPr lang="ko-KR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안정성이 뛰어나다</a:t>
            </a:r>
            <a:r>
              <a:rPr lang="en-US" altLang="ko-KR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 </a:t>
            </a:r>
          </a:p>
          <a:p>
            <a:r>
              <a:rPr lang="en-US" altLang="ko-KR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설계시부터 네트워크를 전제</a:t>
            </a:r>
            <a:r>
              <a:rPr lang="en-US" altLang="ko-KR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24</a:t>
            </a:r>
            <a:r>
              <a:rPr lang="ko-KR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시간 가동 유리</a:t>
            </a:r>
            <a:r>
              <a:rPr lang="en-US" altLang="ko-KR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  <a:p>
            <a:r>
              <a:rPr lang="en-US" altLang="ko-KR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4. UNIX </a:t>
            </a:r>
            <a:r>
              <a:rPr lang="ko-KR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와 유사하다</a:t>
            </a:r>
            <a:r>
              <a:rPr lang="en-US" altLang="ko-KR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  <a:p>
            <a:r>
              <a:rPr lang="en-US" altLang="ko-KR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5. </a:t>
            </a:r>
            <a:r>
              <a:rPr lang="ko-KR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리눅스도 어느정도 수준에서는 윈도우 </a:t>
            </a:r>
            <a:r>
              <a:rPr lang="en-US" altLang="ko-KR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OS </a:t>
            </a:r>
            <a:r>
              <a:rPr lang="ko-KR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계열과 유사한 소프트웨어가 있다</a:t>
            </a:r>
            <a:r>
              <a:rPr lang="en-US" altLang="ko-KR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  <a:p>
            <a:r>
              <a:rPr lang="en-US" altLang="ko-KR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6. </a:t>
            </a:r>
            <a:r>
              <a:rPr lang="ko-KR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다양한 배포판이 존재한다</a:t>
            </a:r>
            <a:r>
              <a:rPr lang="en-US" altLang="ko-KR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 (</a:t>
            </a:r>
            <a:r>
              <a:rPr lang="ko-KR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맨처음에 본것</a:t>
            </a:r>
            <a:r>
              <a:rPr lang="en-US" altLang="ko-KR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  <a:p>
            <a:r>
              <a:rPr lang="en-US" altLang="ko-KR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7. </a:t>
            </a:r>
            <a:r>
              <a:rPr lang="ko-KR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어렵다</a:t>
            </a:r>
            <a:r>
              <a:rPr lang="en-US" altLang="ko-KR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 (</a:t>
            </a:r>
            <a:r>
              <a:rPr lang="ko-KR" altLang="en-US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윈도우즈보다 덜 익숙하다</a:t>
            </a:r>
            <a:r>
              <a:rPr lang="en-US" altLang="ko-KR" sz="2600"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73548109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CD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345B0FF-BA0F-4B0E-95BC-DAF0F693D9CA}"/>
              </a:ext>
            </a:extLst>
          </p:cNvPr>
          <p:cNvSpPr/>
          <p:nvPr/>
        </p:nvSpPr>
        <p:spPr>
          <a:xfrm>
            <a:off x="1245260" y="2028289"/>
            <a:ext cx="6477620" cy="4538434"/>
          </a:xfrm>
          <a:prstGeom prst="rect">
            <a:avLst/>
          </a:prstGeom>
          <a:solidFill>
            <a:srgbClr val="FC9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96BB34-5182-449E-8FB4-55D77D5ABE0E}"/>
              </a:ext>
            </a:extLst>
          </p:cNvPr>
          <p:cNvSpPr txBox="1"/>
          <p:nvPr/>
        </p:nvSpPr>
        <p:spPr>
          <a:xfrm>
            <a:off x="1073790" y="0"/>
            <a:ext cx="51592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0">
                <a:solidFill>
                  <a:srgbClr val="83AF9B"/>
                </a:solidFill>
                <a:latin typeface="Impact" panose="020B0806030902050204" pitchFamily="34" charset="0"/>
              </a:rPr>
              <a:t>LINUX</a:t>
            </a:r>
            <a:endParaRPr lang="ko-KR" altLang="en-US" sz="12000">
              <a:solidFill>
                <a:srgbClr val="83AF9B"/>
              </a:solidFill>
              <a:latin typeface="Impact" panose="020B080603090205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FECBFD-D11D-45AF-9B4C-BE47F673F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790" y="1821360"/>
            <a:ext cx="6502399" cy="454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97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300">
        <p14:honeycomb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CD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345B0FF-BA0F-4B0E-95BC-DAF0F693D9CA}"/>
              </a:ext>
            </a:extLst>
          </p:cNvPr>
          <p:cNvSpPr/>
          <p:nvPr/>
        </p:nvSpPr>
        <p:spPr>
          <a:xfrm>
            <a:off x="1197709" y="2113081"/>
            <a:ext cx="7656250" cy="4538434"/>
          </a:xfrm>
          <a:prstGeom prst="rect">
            <a:avLst/>
          </a:prstGeom>
          <a:solidFill>
            <a:srgbClr val="FC9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96BB34-5182-449E-8FB4-55D77D5ABE0E}"/>
              </a:ext>
            </a:extLst>
          </p:cNvPr>
          <p:cNvSpPr txBox="1"/>
          <p:nvPr/>
        </p:nvSpPr>
        <p:spPr>
          <a:xfrm>
            <a:off x="1073790" y="0"/>
            <a:ext cx="51592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0">
                <a:solidFill>
                  <a:srgbClr val="83AF9B"/>
                </a:solidFill>
                <a:latin typeface="Impact" panose="020B0806030902050204" pitchFamily="34" charset="0"/>
              </a:rPr>
              <a:t>LINUX</a:t>
            </a:r>
            <a:endParaRPr lang="ko-KR" altLang="en-US" sz="12000">
              <a:solidFill>
                <a:srgbClr val="83AF9B"/>
              </a:solidFill>
              <a:latin typeface="Impact" panose="020B080603090205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265290C-EA62-4F64-B329-49EA76136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790" y="1922184"/>
            <a:ext cx="7656250" cy="453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666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CD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345B0FF-BA0F-4B0E-95BC-DAF0F693D9CA}"/>
              </a:ext>
            </a:extLst>
          </p:cNvPr>
          <p:cNvSpPr/>
          <p:nvPr/>
        </p:nvSpPr>
        <p:spPr>
          <a:xfrm>
            <a:off x="1245260" y="2028289"/>
            <a:ext cx="5342200" cy="4538434"/>
          </a:xfrm>
          <a:prstGeom prst="rect">
            <a:avLst/>
          </a:prstGeom>
          <a:solidFill>
            <a:srgbClr val="FC9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96BB34-5182-449E-8FB4-55D77D5ABE0E}"/>
              </a:ext>
            </a:extLst>
          </p:cNvPr>
          <p:cNvSpPr txBox="1"/>
          <p:nvPr/>
        </p:nvSpPr>
        <p:spPr>
          <a:xfrm>
            <a:off x="1073790" y="0"/>
            <a:ext cx="51592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0">
                <a:solidFill>
                  <a:srgbClr val="83AF9B"/>
                </a:solidFill>
                <a:latin typeface="Impact" panose="020B0806030902050204" pitchFamily="34" charset="0"/>
              </a:rPr>
              <a:t>LINUX</a:t>
            </a:r>
            <a:endParaRPr lang="ko-KR" altLang="en-US" sz="12000">
              <a:solidFill>
                <a:srgbClr val="83AF9B"/>
              </a:solidFill>
              <a:latin typeface="Impact" panose="020B080603090205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F5A319-03AF-48FC-9DCD-8F969EA96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790" y="1832203"/>
            <a:ext cx="5342200" cy="453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42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9CDAD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</TotalTime>
  <Words>231</Words>
  <Application>Microsoft Office PowerPoint</Application>
  <PresentationFormat>화면 슬라이드 쇼(4:3)</PresentationFormat>
  <Paragraphs>41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-윤고딕330</vt:lpstr>
      <vt:lpstr>Arial</vt:lpstr>
      <vt:lpstr>Calibri</vt:lpstr>
      <vt:lpstr>Calibri Light</vt:lpstr>
      <vt:lpstr>Impact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영준 강</dc:creator>
  <cp:lastModifiedBy>영준 강</cp:lastModifiedBy>
  <cp:revision>16</cp:revision>
  <dcterms:created xsi:type="dcterms:W3CDTF">2019-02-24T14:25:48Z</dcterms:created>
  <dcterms:modified xsi:type="dcterms:W3CDTF">2019-02-26T00:06:15Z</dcterms:modified>
</cp:coreProperties>
</file>