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6470" autoAdjust="0"/>
  </p:normalViewPr>
  <p:slideViewPr>
    <p:cSldViewPr showGuides="1">
      <p:cViewPr varScale="1">
        <p:scale>
          <a:sx n="165" d="100"/>
          <a:sy n="165" d="100"/>
        </p:scale>
        <p:origin x="144" y="22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2019년 2월 26일</a:t>
            </a:fld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2019년 2월 26일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13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2019년 2월 26일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2019년 2월 26일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2019년 2월 26일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2019년 2월 26일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DB36429-B3C0-466B-BF6F-F6A206099674}" type="datetime4">
              <a:rPr lang="ko-KR" altLang="en-US" smtClean="0"/>
              <a:pPr/>
              <a:t>2019년 2월 26일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2019년 2월 26일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2019년 2월 26일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2019년 2월 26일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2019년 2월 26일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2019년 2월 26일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2019년 2월 26일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61158" y="533400"/>
            <a:ext cx="5749278" cy="7353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mtClean="0"/>
              <a:t>Linux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870276" y="4797152"/>
            <a:ext cx="1140768" cy="529456"/>
          </a:xfrm>
        </p:spPr>
        <p:txBody>
          <a:bodyPr/>
          <a:lstStyle/>
          <a:p>
            <a:r>
              <a:rPr lang="ko-KR" altLang="en-US" err="1" smtClean="0"/>
              <a:t>백현욱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</a:t>
            </a:r>
            <a:r>
              <a:rPr lang="ko-KR" altLang="en-US" smtClean="0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“</a:t>
            </a:r>
            <a:r>
              <a:rPr lang="ko-KR" altLang="en-US" err="1" smtClean="0"/>
              <a:t>리누스</a:t>
            </a:r>
            <a:r>
              <a:rPr lang="ko-KR" altLang="en-US" smtClean="0"/>
              <a:t> </a:t>
            </a:r>
            <a:r>
              <a:rPr lang="ko-KR" altLang="en-US" err="1" smtClean="0"/>
              <a:t>토르발스</a:t>
            </a:r>
            <a:r>
              <a:rPr lang="en-US" altLang="ko-KR" smtClean="0"/>
              <a:t>”</a:t>
            </a:r>
            <a:r>
              <a:rPr lang="ko-KR" altLang="en-US" smtClean="0"/>
              <a:t>가 </a:t>
            </a:r>
            <a:r>
              <a:rPr lang="en-US" altLang="ko-KR" smtClean="0"/>
              <a:t>Unix </a:t>
            </a:r>
            <a:r>
              <a:rPr lang="ko-KR" altLang="en-US" smtClean="0"/>
              <a:t>계열의 운영체제인 </a:t>
            </a:r>
            <a:r>
              <a:rPr lang="en-US" altLang="ko-KR" smtClean="0"/>
              <a:t>“</a:t>
            </a:r>
            <a:r>
              <a:rPr lang="ko-KR" altLang="en-US" err="1" smtClean="0"/>
              <a:t>미닉스</a:t>
            </a:r>
            <a:r>
              <a:rPr lang="en-US" altLang="ko-KR" smtClean="0"/>
              <a:t>”</a:t>
            </a:r>
            <a:r>
              <a:rPr lang="ko-KR" altLang="en-US" smtClean="0"/>
              <a:t>를 사용하면서 커널을 수정 </a:t>
            </a:r>
            <a:r>
              <a:rPr lang="en-US" altLang="ko-KR" smtClean="0"/>
              <a:t>, </a:t>
            </a:r>
            <a:r>
              <a:rPr lang="ko-KR" altLang="en-US" smtClean="0"/>
              <a:t>추가 하면서 </a:t>
            </a:r>
            <a:r>
              <a:rPr lang="en-US" altLang="ko-KR" smtClean="0"/>
              <a:t>OS</a:t>
            </a:r>
            <a:r>
              <a:rPr lang="ko-KR" altLang="en-US" smtClean="0"/>
              <a:t>의 비슷한 모양으로 발전</a:t>
            </a:r>
            <a:endParaRPr lang="en-US" altLang="ko-KR" smtClean="0"/>
          </a:p>
          <a:p>
            <a:pPr lvl="1"/>
            <a:r>
              <a:rPr lang="ko-KR" altLang="en-US" err="1" smtClean="0"/>
              <a:t>미닉스</a:t>
            </a:r>
            <a:r>
              <a:rPr lang="ko-KR" altLang="en-US" smtClean="0"/>
              <a:t> </a:t>
            </a:r>
            <a:r>
              <a:rPr lang="en-US" altLang="ko-KR" smtClean="0"/>
              <a:t>= Unix </a:t>
            </a:r>
            <a:r>
              <a:rPr lang="ko-KR" altLang="en-US" smtClean="0"/>
              <a:t>계열 교육용으로 제작한 오픈 소스 운영체제</a:t>
            </a:r>
            <a:endParaRPr lang="en-US" altLang="ko-KR" smtClean="0"/>
          </a:p>
          <a:p>
            <a:r>
              <a:rPr lang="en-US" altLang="ko-KR" smtClean="0"/>
              <a:t>OS(Operating System)</a:t>
            </a:r>
            <a:r>
              <a:rPr lang="ko-KR" altLang="en-US" smtClean="0"/>
              <a:t>에 사용되는 커널의 한 종류</a:t>
            </a:r>
            <a:endParaRPr lang="en-US" altLang="ko-KR" smtClean="0"/>
          </a:p>
          <a:p>
            <a:r>
              <a:rPr lang="en-US" altLang="ko-KR" smtClean="0"/>
              <a:t>GPL </a:t>
            </a:r>
            <a:r>
              <a:rPr lang="ko-KR" altLang="en-US" smtClean="0"/>
              <a:t>라이선스를 </a:t>
            </a:r>
            <a:r>
              <a:rPr lang="ko-KR" altLang="en-US" err="1" smtClean="0"/>
              <a:t>체택</a:t>
            </a:r>
            <a:endParaRPr lang="en-US" altLang="ko-KR" smtClean="0"/>
          </a:p>
          <a:p>
            <a:r>
              <a:rPr lang="en-US" altLang="ko-KR" smtClean="0"/>
              <a:t>GPL </a:t>
            </a:r>
            <a:r>
              <a:rPr lang="ko-KR" altLang="en-US" smtClean="0"/>
              <a:t>라이선스로 인해 초기 </a:t>
            </a:r>
            <a:r>
              <a:rPr lang="en-US" altLang="ko-KR" smtClean="0"/>
              <a:t>Linux</a:t>
            </a:r>
            <a:r>
              <a:rPr lang="ko-KR" altLang="en-US" smtClean="0"/>
              <a:t>의 불안정한 운영 체제가 꾸준하게</a:t>
            </a:r>
            <a:r>
              <a:rPr lang="en-US" altLang="ko-KR"/>
              <a:t> </a:t>
            </a:r>
            <a:r>
              <a:rPr lang="ko-KR" altLang="en-US" smtClean="0"/>
              <a:t>발전되게 된 이유 중 하나</a:t>
            </a:r>
          </a:p>
          <a:p>
            <a:r>
              <a:rPr lang="en-US" altLang="ko-KR" smtClean="0"/>
              <a:t>1977</a:t>
            </a:r>
            <a:r>
              <a:rPr lang="ko-KR" altLang="en-US" smtClean="0"/>
              <a:t>년 </a:t>
            </a:r>
            <a:r>
              <a:rPr lang="en-US" altLang="ko-KR" smtClean="0"/>
              <a:t>Unix</a:t>
            </a:r>
            <a:r>
              <a:rPr lang="ko-KR" altLang="en-US" smtClean="0"/>
              <a:t>의 계열의 운영 체제인 </a:t>
            </a:r>
            <a:r>
              <a:rPr lang="en-US" altLang="ko-KR" smtClean="0"/>
              <a:t>BSD(</a:t>
            </a:r>
            <a:r>
              <a:rPr lang="ko-KR" altLang="en-US" smtClean="0"/>
              <a:t>오픈 소스 운영체제 대표주자</a:t>
            </a:r>
            <a:r>
              <a:rPr lang="en-US" altLang="ko-KR" smtClean="0"/>
              <a:t>)</a:t>
            </a:r>
            <a:r>
              <a:rPr lang="ko-KR" altLang="en-US" smtClean="0"/>
              <a:t>가 </a:t>
            </a:r>
            <a:r>
              <a:rPr lang="en-US" altLang="ko-KR" smtClean="0"/>
              <a:t>AT&amp;T</a:t>
            </a:r>
            <a:r>
              <a:rPr lang="ko-KR" altLang="en-US" smtClean="0"/>
              <a:t>의 </a:t>
            </a:r>
            <a:r>
              <a:rPr lang="en-US" altLang="ko-KR" smtClean="0"/>
              <a:t>USL(UNIX system Laboratories. </a:t>
            </a:r>
            <a:r>
              <a:rPr lang="en-US" altLang="ko-KR" err="1" smtClean="0"/>
              <a:t>Inc</a:t>
            </a:r>
            <a:r>
              <a:rPr lang="en-US" altLang="ko-KR" smtClean="0"/>
              <a:t>)</a:t>
            </a:r>
            <a:r>
              <a:rPr lang="ko-KR" altLang="en-US" smtClean="0"/>
              <a:t>의 소스코드 사용으로 소송으로 </a:t>
            </a:r>
            <a:r>
              <a:rPr lang="en-US" altLang="ko-KR" smtClean="0"/>
              <a:t>BSD</a:t>
            </a:r>
            <a:r>
              <a:rPr lang="ko-KR" altLang="en-US" smtClean="0"/>
              <a:t>의 대안으로 </a:t>
            </a:r>
            <a:r>
              <a:rPr lang="en-US" altLang="ko-KR" smtClean="0"/>
              <a:t>Linux</a:t>
            </a:r>
            <a:r>
              <a:rPr lang="ko-KR" altLang="en-US" smtClean="0"/>
              <a:t>가 발전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637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GPL </a:t>
            </a:r>
            <a:r>
              <a:rPr lang="ko-KR" altLang="en-US" smtClean="0"/>
              <a:t>라이선스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696544"/>
          </a:xfrm>
        </p:spPr>
        <p:txBody>
          <a:bodyPr>
            <a:normAutofit/>
          </a:bodyPr>
          <a:lstStyle/>
          <a:p>
            <a:r>
              <a:rPr lang="ko-KR" altLang="en-US" smtClean="0"/>
              <a:t>오픈소스 </a:t>
            </a:r>
            <a:r>
              <a:rPr lang="ko-KR" altLang="en-US"/>
              <a:t>소프트웨어를 위한 라이선스</a:t>
            </a:r>
            <a:endParaRPr lang="en-US" altLang="ko-KR"/>
          </a:p>
          <a:p>
            <a:pPr lvl="1"/>
            <a:r>
              <a:rPr lang="en-US" altLang="ko-KR"/>
              <a:t>1. </a:t>
            </a:r>
            <a:r>
              <a:rPr lang="ko-KR" altLang="en-US"/>
              <a:t>컴퓨터 프로그램을 어떠한 목적으로 든지 사용할 수 있다</a:t>
            </a:r>
            <a:r>
              <a:rPr lang="en-US" altLang="ko-KR"/>
              <a:t>. </a:t>
            </a:r>
            <a:r>
              <a:rPr lang="ko-KR" altLang="en-US"/>
              <a:t>다만 </a:t>
            </a:r>
            <a:r>
              <a:rPr lang="ko-KR" altLang="en-US" smtClean="0"/>
              <a:t>법으로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ko-KR" altLang="en-US" smtClean="0"/>
              <a:t>제한하는 </a:t>
            </a:r>
            <a:r>
              <a:rPr lang="ko-KR" altLang="en-US"/>
              <a:t>행위는 할 수 없다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2. </a:t>
            </a:r>
            <a:r>
              <a:rPr lang="ko-KR" altLang="en-US" smtClean="0"/>
              <a:t>컴퓨터 프로그램의 소스 코드를 용도에 따라 변경할 수 있다</a:t>
            </a:r>
            <a:r>
              <a:rPr lang="en-US" altLang="ko-KR" smtClean="0"/>
              <a:t>.(</a:t>
            </a:r>
            <a:r>
              <a:rPr lang="ko-KR" altLang="en-US" smtClean="0"/>
              <a:t>개작 가능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3. </a:t>
            </a:r>
            <a:r>
              <a:rPr lang="ko-KR" altLang="en-US" smtClean="0"/>
              <a:t>컴퓨터 프로그램의 실행 복사본의 언제나 프로그램의 소스 코드와 함께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ko-KR" altLang="en-US" smtClean="0"/>
              <a:t>판매하거나 소스 코드를 무료로 배포해야 한다</a:t>
            </a:r>
            <a:r>
              <a:rPr lang="en-US" altLang="ko-KR" smtClean="0"/>
              <a:t>.(</a:t>
            </a:r>
            <a:r>
              <a:rPr lang="ko-KR" altLang="en-US" smtClean="0"/>
              <a:t>원본 배포 전염성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4. </a:t>
            </a:r>
            <a:r>
              <a:rPr lang="ko-KR" altLang="en-US" smtClean="0"/>
              <a:t>변경된 컴퓨터 프로그램의 역시 프로그램의 소스 코드를 반드시 공개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ko-KR" altLang="en-US" smtClean="0"/>
              <a:t>배포해야 한다</a:t>
            </a:r>
            <a:r>
              <a:rPr lang="en-US" altLang="ko-KR" smtClean="0"/>
              <a:t>.(</a:t>
            </a:r>
            <a:r>
              <a:rPr lang="ko-KR" altLang="en-US" err="1" smtClean="0"/>
              <a:t>파생물</a:t>
            </a:r>
            <a:r>
              <a:rPr lang="ko-KR" altLang="en-US" smtClean="0"/>
              <a:t> 배포 전염성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5. </a:t>
            </a:r>
            <a:r>
              <a:rPr lang="ko-KR" altLang="en-US" smtClean="0"/>
              <a:t>변경된 컴퓨터 프로그램 역시 반드시 똑같은 라이선스를 취해야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ko-KR" altLang="en-US" smtClean="0"/>
              <a:t>즉 </a:t>
            </a:r>
            <a:r>
              <a:rPr lang="en-US" altLang="ko-KR" smtClean="0"/>
              <a:t>GPL </a:t>
            </a:r>
            <a:r>
              <a:rPr lang="ko-KR" altLang="en-US" smtClean="0"/>
              <a:t>라이선스를 적용해야 한다</a:t>
            </a:r>
            <a:r>
              <a:rPr lang="en-US" altLang="ko-KR" smtClean="0"/>
              <a:t>.(</a:t>
            </a:r>
            <a:r>
              <a:rPr lang="ko-KR" altLang="en-US" err="1" smtClean="0"/>
              <a:t>파생물</a:t>
            </a:r>
            <a:r>
              <a:rPr lang="ko-KR" altLang="en-US" smtClean="0"/>
              <a:t> 라이선스 전염성</a:t>
            </a:r>
            <a:r>
              <a:rPr lang="en-US" altLang="ko-KR" smtClean="0"/>
              <a:t>)</a:t>
            </a:r>
          </a:p>
          <a:p>
            <a:pPr lvl="1"/>
            <a:endParaRPr lang="en-US" altLang="ko-KR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※ </a:t>
            </a:r>
            <a:r>
              <a:rPr lang="ko-KR" altLang="en-US" smtClean="0">
                <a:solidFill>
                  <a:srgbClr val="FF0000"/>
                </a:solidFill>
              </a:rPr>
              <a:t>전염성 </a:t>
            </a:r>
            <a:r>
              <a:rPr lang="en-US" altLang="ko-KR" smtClean="0">
                <a:solidFill>
                  <a:srgbClr val="FF0000"/>
                </a:solidFill>
              </a:rPr>
              <a:t>: </a:t>
            </a:r>
            <a:r>
              <a:rPr lang="ko-KR" altLang="en-US" smtClean="0">
                <a:solidFill>
                  <a:srgbClr val="FF0000"/>
                </a:solidFill>
              </a:rPr>
              <a:t>소스 코드를 일부라도 가져다 사용하면 </a:t>
            </a:r>
            <a:r>
              <a:rPr lang="en-US" altLang="ko-KR" smtClean="0">
                <a:solidFill>
                  <a:srgbClr val="FF0000"/>
                </a:solidFill>
              </a:rPr>
              <a:t>GPL </a:t>
            </a:r>
            <a:r>
              <a:rPr lang="ko-KR" altLang="en-US" smtClean="0">
                <a:solidFill>
                  <a:srgbClr val="FF0000"/>
                </a:solidFill>
              </a:rPr>
              <a:t>라이선스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en-US" altLang="ko-KR" smtClean="0">
                <a:solidFill>
                  <a:srgbClr val="FF0000"/>
                </a:solidFill>
              </a:rPr>
              <a:t>		</a:t>
            </a:r>
            <a:r>
              <a:rPr lang="ko-KR" altLang="en-US" smtClean="0">
                <a:solidFill>
                  <a:srgbClr val="FF0000"/>
                </a:solidFill>
              </a:rPr>
              <a:t>무조건으로 따라야 하는 조항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en-US" altLang="ko-KR" smtClean="0">
                <a:solidFill>
                  <a:srgbClr val="FF0000"/>
                </a:solidFill>
              </a:rPr>
              <a:t>		</a:t>
            </a:r>
            <a:r>
              <a:rPr lang="en-US" altLang="ko-KR" smtClean="0">
                <a:solidFill>
                  <a:srgbClr val="FF0000"/>
                </a:solidFill>
              </a:rPr>
              <a:t>Linux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발전의 장점이자 단점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</a:t>
            </a:r>
            <a:r>
              <a:rPr lang="ko-KR" altLang="en-US" smtClean="0"/>
              <a:t>특성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974304"/>
            <a:ext cx="8686801" cy="4191000"/>
          </a:xfrm>
        </p:spPr>
        <p:txBody>
          <a:bodyPr>
            <a:normAutofit/>
          </a:bodyPr>
          <a:lstStyle/>
          <a:p>
            <a:r>
              <a:rPr lang="ko-KR" altLang="en-US" smtClean="0"/>
              <a:t>다양한 </a:t>
            </a:r>
            <a:r>
              <a:rPr lang="ko-KR" altLang="en-US" err="1" smtClean="0"/>
              <a:t>배포판</a:t>
            </a:r>
            <a:r>
              <a:rPr lang="ko-KR" altLang="en-US" smtClean="0"/>
              <a:t> 및 변종들이 존재하며 이를 전부 </a:t>
            </a:r>
            <a:r>
              <a:rPr lang="en-US" altLang="ko-KR" smtClean="0"/>
              <a:t>Linux</a:t>
            </a:r>
            <a:r>
              <a:rPr lang="ko-KR" altLang="en-US" smtClean="0"/>
              <a:t>라고 통칭한다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GPL </a:t>
            </a:r>
            <a:r>
              <a:rPr lang="ko-KR" altLang="en-US" smtClean="0"/>
              <a:t>라이선스 특징으로 인해 개인 및 기업에서 수정 및 배포</a:t>
            </a:r>
            <a:endParaRPr lang="en-US" altLang="ko-KR" smtClean="0"/>
          </a:p>
          <a:p>
            <a:pPr lvl="1"/>
            <a:r>
              <a:rPr lang="en-US" altLang="ko-KR" smtClean="0"/>
              <a:t>‘</a:t>
            </a:r>
            <a:r>
              <a:rPr lang="ko-KR" altLang="en-US" smtClean="0"/>
              <a:t>소스 공개 및 자유로운 이용을 원칙</a:t>
            </a:r>
            <a:r>
              <a:rPr lang="en-US" altLang="ko-KR" smtClean="0"/>
              <a:t>‘</a:t>
            </a:r>
          </a:p>
          <a:p>
            <a:r>
              <a:rPr lang="en-US" altLang="ko-KR" smtClean="0"/>
              <a:t>‘Free Software’ </a:t>
            </a:r>
            <a:r>
              <a:rPr lang="ko-KR" altLang="en-US" smtClean="0"/>
              <a:t>의 뜻 처럼 무조건적으로 무료는 아니며 기업에 기술 지원 관련 라이선스 계약을 해서 수익을 창출 하는 기업은 많다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한마디로 </a:t>
            </a:r>
            <a:r>
              <a:rPr lang="en-US" altLang="ko-KR" smtClean="0"/>
              <a:t>Microsoft </a:t>
            </a:r>
            <a:r>
              <a:rPr lang="ko-KR" altLang="en-US" smtClean="0"/>
              <a:t>에서 판매하는 </a:t>
            </a:r>
            <a:r>
              <a:rPr lang="en-US" altLang="ko-KR" smtClean="0"/>
              <a:t>Windows </a:t>
            </a:r>
            <a:r>
              <a:rPr lang="ko-KR" altLang="en-US" smtClean="0"/>
              <a:t>유료 </a:t>
            </a:r>
            <a:r>
              <a:rPr lang="en-US" altLang="ko-KR" smtClean="0"/>
              <a:t>OS</a:t>
            </a:r>
            <a:r>
              <a:rPr lang="ko-KR" altLang="en-US" smtClean="0"/>
              <a:t>는 기술 지원이나 보안 패치가 구매 후 에는 어느정도 무료 이나</a:t>
            </a:r>
            <a:r>
              <a:rPr lang="en-US" altLang="ko-KR"/>
              <a:t> </a:t>
            </a:r>
            <a:r>
              <a:rPr lang="en-US" altLang="ko-KR" smtClean="0"/>
              <a:t>Linux</a:t>
            </a:r>
            <a:r>
              <a:rPr lang="ko-KR" altLang="en-US" smtClean="0"/>
              <a:t>의 소프트웨어는 무료 이나 기술 지원은 별도의 이야기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7609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</a:t>
            </a:r>
            <a:r>
              <a:rPr lang="ko-KR" altLang="en-US" smtClean="0"/>
              <a:t>특성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일반적인 </a:t>
            </a:r>
            <a:r>
              <a:rPr lang="en-US" altLang="ko-KR"/>
              <a:t>PC</a:t>
            </a:r>
            <a:r>
              <a:rPr lang="ko-KR" altLang="en-US"/>
              <a:t>용 </a:t>
            </a:r>
            <a:r>
              <a:rPr lang="en-US" altLang="ko-KR"/>
              <a:t>OS</a:t>
            </a:r>
            <a:r>
              <a:rPr lang="ko-KR" altLang="en-US"/>
              <a:t>과 </a:t>
            </a:r>
            <a:r>
              <a:rPr lang="ko-KR" altLang="en-US" err="1"/>
              <a:t>임베디드</a:t>
            </a:r>
            <a:r>
              <a:rPr lang="en-US" altLang="ko-KR"/>
              <a:t>(</a:t>
            </a:r>
            <a:r>
              <a:rPr lang="ko-KR" altLang="en-US"/>
              <a:t>인터넷 공유기 </a:t>
            </a:r>
            <a:r>
              <a:rPr lang="en-US" altLang="ko-KR"/>
              <a:t>, </a:t>
            </a:r>
            <a:r>
              <a:rPr lang="ko-KR" altLang="en-US"/>
              <a:t>휴대폰 </a:t>
            </a:r>
            <a:r>
              <a:rPr lang="en-US" altLang="ko-KR"/>
              <a:t>, IOT </a:t>
            </a:r>
            <a:r>
              <a:rPr lang="ko-KR" altLang="en-US"/>
              <a:t>등등</a:t>
            </a:r>
            <a:r>
              <a:rPr lang="en-US" altLang="ko-KR"/>
              <a:t>)</a:t>
            </a:r>
            <a:r>
              <a:rPr lang="ko-KR" altLang="en-US"/>
              <a:t>시스템 등 여러 분야에 적용 되고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다른 </a:t>
            </a:r>
            <a:r>
              <a:rPr lang="en-US" altLang="ko-KR" smtClean="0">
                <a:solidFill>
                  <a:srgbClr val="FF0000"/>
                </a:solidFill>
              </a:rPr>
              <a:t>OS</a:t>
            </a:r>
            <a:r>
              <a:rPr lang="ko-KR" altLang="en-US" smtClean="0">
                <a:solidFill>
                  <a:srgbClr val="FF0000"/>
                </a:solidFill>
              </a:rPr>
              <a:t>들과 다르게 경량화 등 하드웨어에 맞게 </a:t>
            </a:r>
            <a:r>
              <a:rPr lang="ko-KR" altLang="en-US" err="1" smtClean="0">
                <a:solidFill>
                  <a:srgbClr val="FF0000"/>
                </a:solidFill>
              </a:rPr>
              <a:t>커스텀</a:t>
            </a:r>
            <a:r>
              <a:rPr lang="ko-KR" altLang="en-US" smtClean="0">
                <a:solidFill>
                  <a:srgbClr val="FF0000"/>
                </a:solidFill>
              </a:rPr>
              <a:t> 효율이 좋다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/>
              <a:t>파생된 여러가지의 </a:t>
            </a:r>
            <a:r>
              <a:rPr lang="en-US" altLang="ko-KR"/>
              <a:t>Linux</a:t>
            </a:r>
            <a:r>
              <a:rPr lang="ko-KR" altLang="en-US"/>
              <a:t>들은 각각 특성에 맞게 발전</a:t>
            </a:r>
            <a:endParaRPr lang="en-US" altLang="ko-KR"/>
          </a:p>
          <a:p>
            <a:r>
              <a:rPr lang="en-US" altLang="ko-KR"/>
              <a:t>‘</a:t>
            </a:r>
            <a:r>
              <a:rPr lang="ko-KR" altLang="en-US"/>
              <a:t>안드로이드</a:t>
            </a:r>
            <a:r>
              <a:rPr lang="en-US" altLang="ko-KR"/>
              <a:t>’ , ‘</a:t>
            </a:r>
            <a:r>
              <a:rPr lang="ko-KR" altLang="en-US"/>
              <a:t>우분투</a:t>
            </a:r>
            <a:r>
              <a:rPr lang="en-US" altLang="ko-KR"/>
              <a:t>’ , ‘</a:t>
            </a:r>
            <a:r>
              <a:rPr lang="ko-KR" altLang="en-US" err="1"/>
              <a:t>데비안</a:t>
            </a:r>
            <a:r>
              <a:rPr lang="en-US" altLang="ko-KR"/>
              <a:t>‘ , ‘</a:t>
            </a:r>
            <a:r>
              <a:rPr lang="ko-KR" altLang="en-US" err="1"/>
              <a:t>레드헷</a:t>
            </a:r>
            <a:r>
              <a:rPr lang="en-US" altLang="ko-KR"/>
              <a:t>’ </a:t>
            </a:r>
            <a:r>
              <a:rPr lang="ko-KR" altLang="en-US"/>
              <a:t>등이 대표적</a:t>
            </a:r>
            <a:endParaRPr lang="en-US" altLang="ko-KR"/>
          </a:p>
          <a:p>
            <a:r>
              <a:rPr lang="en-US" altLang="ko-KR" smtClean="0"/>
              <a:t>Linux </a:t>
            </a:r>
            <a:r>
              <a:rPr lang="ko-KR" altLang="en-US"/>
              <a:t>는 다른 </a:t>
            </a:r>
            <a:r>
              <a:rPr lang="en-US" altLang="ko-KR"/>
              <a:t>OS</a:t>
            </a:r>
            <a:r>
              <a:rPr lang="ko-KR" altLang="en-US"/>
              <a:t>에 비해 보안이 안정적이다</a:t>
            </a:r>
            <a:r>
              <a:rPr lang="en-US" altLang="ko-KR"/>
              <a:t>.</a:t>
            </a:r>
          </a:p>
          <a:p>
            <a:pPr lvl="1"/>
            <a:r>
              <a:rPr lang="ko-KR" altLang="en-US" smtClean="0"/>
              <a:t>무조건적으로 안전하지는 않지만 일반적인 </a:t>
            </a:r>
            <a:r>
              <a:rPr lang="en-US" altLang="ko-KR" smtClean="0"/>
              <a:t>OS(Windows)</a:t>
            </a:r>
            <a:r>
              <a:rPr lang="ko-KR" altLang="en-US" smtClean="0"/>
              <a:t>에 비해서는 안정적이다</a:t>
            </a:r>
            <a:endParaRPr lang="en-US" altLang="ko-KR" smtClean="0"/>
          </a:p>
          <a:p>
            <a:pPr lvl="1"/>
            <a:r>
              <a:rPr lang="en-US" altLang="ko-KR" smtClean="0"/>
              <a:t>Linux</a:t>
            </a:r>
            <a:r>
              <a:rPr lang="ko-KR" altLang="en-US" smtClean="0"/>
              <a:t>의 사용자가 컴맹은 아니기 때문에 보통 하지 않는다</a:t>
            </a:r>
            <a:r>
              <a:rPr lang="en-US" altLang="ko-KR" smtClean="0"/>
              <a:t>.(</a:t>
            </a:r>
            <a:r>
              <a:rPr lang="ko-KR" altLang="en-US" err="1" smtClean="0">
                <a:solidFill>
                  <a:srgbClr val="FF0000"/>
                </a:solidFill>
              </a:rPr>
              <a:t>완벽한건</a:t>
            </a:r>
            <a:r>
              <a:rPr lang="ko-KR" altLang="en-US" smtClean="0">
                <a:solidFill>
                  <a:srgbClr val="FF0000"/>
                </a:solidFill>
              </a:rPr>
              <a:t> 아님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smtClean="0"/>
              <a:t>Ex) Unix</a:t>
            </a:r>
            <a:r>
              <a:rPr lang="ko-KR" altLang="en-US" smtClean="0"/>
              <a:t>계열의 </a:t>
            </a:r>
            <a:r>
              <a:rPr lang="en-US" altLang="ko-KR" err="1" smtClean="0"/>
              <a:t>MacOS</a:t>
            </a:r>
            <a:r>
              <a:rPr lang="ko-KR" altLang="en-US" smtClean="0"/>
              <a:t>도 보안에 강점이 있다</a:t>
            </a:r>
            <a:r>
              <a:rPr lang="en-US" altLang="ko-KR" smtClean="0"/>
              <a:t>.</a:t>
            </a:r>
          </a:p>
          <a:p>
            <a:pPr lvl="3"/>
            <a:r>
              <a:rPr lang="en-US" altLang="ko-KR" smtClean="0"/>
              <a:t>Apple</a:t>
            </a:r>
            <a:r>
              <a:rPr lang="ko-KR" altLang="en-US" smtClean="0"/>
              <a:t>의 </a:t>
            </a:r>
            <a:r>
              <a:rPr lang="ko-KR" altLang="en-US" err="1" smtClean="0"/>
              <a:t>폐쇠적인</a:t>
            </a:r>
            <a:r>
              <a:rPr lang="ko-KR" altLang="en-US" smtClean="0"/>
              <a:t> 부분도 한목</a:t>
            </a:r>
            <a:r>
              <a:rPr lang="en-US" altLang="ko-KR" smtClean="0"/>
              <a:t>..</a:t>
            </a:r>
          </a:p>
          <a:p>
            <a:pPr lvl="3"/>
            <a:r>
              <a:rPr lang="ko-KR" altLang="en-US" smtClean="0"/>
              <a:t>구글 계열 스마트 폰 보다 아이폰이 악성코드가 적음</a:t>
            </a:r>
            <a:r>
              <a:rPr lang="en-US" altLang="ko-KR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04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</a:t>
            </a:r>
            <a:r>
              <a:rPr lang="ko-KR" altLang="en-US" smtClean="0"/>
              <a:t>특성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기본적으로 </a:t>
            </a:r>
            <a:r>
              <a:rPr lang="en-US" altLang="ko-KR"/>
              <a:t>CLI</a:t>
            </a:r>
            <a:r>
              <a:rPr lang="ko-KR" altLang="en-US"/>
              <a:t>의 인터페이스를 지원하나 </a:t>
            </a:r>
            <a:r>
              <a:rPr lang="en-US" altLang="ko-KR"/>
              <a:t>GUI</a:t>
            </a:r>
            <a:r>
              <a:rPr lang="ko-KR" altLang="en-US"/>
              <a:t>도 지원한다</a:t>
            </a:r>
            <a:endParaRPr lang="en-US" altLang="ko-KR"/>
          </a:p>
          <a:p>
            <a:pPr lvl="1"/>
            <a:r>
              <a:rPr lang="en-US" altLang="ko-KR"/>
              <a:t>Windows OS </a:t>
            </a:r>
            <a:r>
              <a:rPr lang="ko-KR" altLang="en-US"/>
              <a:t>처럼 기본적으로 </a:t>
            </a:r>
            <a:r>
              <a:rPr lang="en-US" altLang="ko-KR"/>
              <a:t>GUI</a:t>
            </a:r>
            <a:r>
              <a:rPr lang="ko-KR" altLang="en-US"/>
              <a:t>를 기본 값을 가지고 있지는 않고</a:t>
            </a:r>
            <a:r>
              <a:rPr lang="en-US" altLang="ko-KR"/>
              <a:t> CLI</a:t>
            </a:r>
            <a:r>
              <a:rPr lang="ko-KR" altLang="en-US"/>
              <a:t>를 기본 커널 위에 프로그램 처럼 실행 하는 </a:t>
            </a:r>
            <a:r>
              <a:rPr lang="en-US" altLang="ko-KR"/>
              <a:t>X WINDOWS </a:t>
            </a:r>
            <a:r>
              <a:rPr lang="ko-KR" altLang="en-US"/>
              <a:t>를 제공하였다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실질적으로 </a:t>
            </a:r>
            <a:r>
              <a:rPr lang="en-US" altLang="ko-KR"/>
              <a:t>X WINDOWS</a:t>
            </a:r>
            <a:r>
              <a:rPr lang="ko-KR" altLang="en-US"/>
              <a:t>는 사용 빈도가 적다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보통 </a:t>
            </a:r>
            <a:r>
              <a:rPr lang="en-US" altLang="ko-KR"/>
              <a:t>Server OS</a:t>
            </a:r>
            <a:r>
              <a:rPr lang="ko-KR" altLang="en-US"/>
              <a:t>로 사용하기 때문에 사용자 편의성은 제외 되는 경우가 많다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현제 사용중인 여러가지 </a:t>
            </a:r>
            <a:r>
              <a:rPr lang="ko-KR" altLang="en-US" err="1"/>
              <a:t>배포판</a:t>
            </a:r>
            <a:r>
              <a:rPr lang="ko-KR" altLang="en-US"/>
              <a:t> </a:t>
            </a:r>
            <a:r>
              <a:rPr lang="en-US" altLang="ko-KR"/>
              <a:t>Linux</a:t>
            </a:r>
            <a:r>
              <a:rPr lang="ko-KR" altLang="en-US"/>
              <a:t>들 중에 </a:t>
            </a:r>
            <a:r>
              <a:rPr lang="ko-KR" altLang="en-US" err="1"/>
              <a:t>설치시</a:t>
            </a:r>
            <a:r>
              <a:rPr lang="ko-KR" altLang="en-US"/>
              <a:t> 부터 </a:t>
            </a:r>
            <a:r>
              <a:rPr lang="en-US" altLang="ko-KR"/>
              <a:t>GUI</a:t>
            </a:r>
            <a:r>
              <a:rPr lang="ko-KR" altLang="en-US"/>
              <a:t>를 지원하는 경우도 많다</a:t>
            </a:r>
            <a:r>
              <a:rPr lang="en-US" altLang="ko-KR"/>
              <a:t>.</a:t>
            </a:r>
          </a:p>
          <a:p>
            <a:r>
              <a:rPr lang="en-US" altLang="ko-KR"/>
              <a:t>Free </a:t>
            </a:r>
            <a:r>
              <a:rPr lang="en-US" altLang="ko-KR" smtClean="0"/>
              <a:t>Software</a:t>
            </a:r>
            <a:r>
              <a:rPr lang="ko-KR" altLang="en-US" smtClean="0"/>
              <a:t>로 인하여 구축 비용이 무료이고 네트워크를 이용하는 컴퓨팅에 강점을 가지고 있다 보니 개</a:t>
            </a:r>
            <a:r>
              <a:rPr lang="ko-KR" altLang="en-US" smtClean="0"/>
              <a:t>인 </a:t>
            </a:r>
            <a:r>
              <a:rPr lang="en-US" altLang="ko-KR" smtClean="0"/>
              <a:t>PC</a:t>
            </a:r>
            <a:r>
              <a:rPr lang="ko-KR" altLang="en-US" smtClean="0"/>
              <a:t>에 사용 보다는 </a:t>
            </a:r>
            <a:r>
              <a:rPr lang="en-US" altLang="ko-KR" smtClean="0"/>
              <a:t>Server </a:t>
            </a:r>
            <a:r>
              <a:rPr lang="ko-KR" altLang="en-US" smtClean="0"/>
              <a:t>군에서의 사용 빈도가 높다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5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</a:t>
            </a:r>
            <a:r>
              <a:rPr lang="ko-KR" altLang="en-US" smtClean="0"/>
              <a:t>명령어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3" y="1828800"/>
            <a:ext cx="4093096" cy="41910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/>
              <a:t>cd : </a:t>
            </a:r>
            <a:r>
              <a:rPr lang="ko-KR" altLang="en-US"/>
              <a:t>디렉토리 이동</a:t>
            </a:r>
            <a:endParaRPr lang="en-US" altLang="ko-KR"/>
          </a:p>
          <a:p>
            <a:r>
              <a:rPr lang="en-US" altLang="ko-KR" smtClean="0"/>
              <a:t>cp : </a:t>
            </a:r>
            <a:r>
              <a:rPr lang="ko-KR" altLang="en-US" smtClean="0"/>
              <a:t>파일 복사</a:t>
            </a:r>
            <a:endParaRPr lang="en-US" altLang="ko-KR" smtClean="0"/>
          </a:p>
          <a:p>
            <a:r>
              <a:rPr lang="en-US" altLang="ko-KR" smtClean="0"/>
              <a:t>mv : </a:t>
            </a:r>
            <a:r>
              <a:rPr lang="ko-KR" altLang="en-US" smtClean="0"/>
              <a:t>파일이동</a:t>
            </a:r>
            <a:endParaRPr lang="en-US" altLang="ko-KR" smtClean="0"/>
          </a:p>
          <a:p>
            <a:r>
              <a:rPr lang="en-US" altLang="ko-KR" smtClean="0"/>
              <a:t>rm : </a:t>
            </a:r>
            <a:r>
              <a:rPr lang="ko-KR" altLang="en-US" smtClean="0"/>
              <a:t>파일삭제</a:t>
            </a:r>
            <a:endParaRPr lang="en-US" altLang="ko-KR" smtClean="0"/>
          </a:p>
          <a:p>
            <a:r>
              <a:rPr lang="en-US" altLang="ko-KR" smtClean="0"/>
              <a:t>mkdir : </a:t>
            </a:r>
            <a:r>
              <a:rPr lang="ko-KR" altLang="en-US" smtClean="0"/>
              <a:t>디렉토리 생성</a:t>
            </a:r>
            <a:endParaRPr lang="en-US" altLang="ko-KR" smtClean="0"/>
          </a:p>
          <a:p>
            <a:r>
              <a:rPr lang="en-US" altLang="ko-KR" smtClean="0"/>
              <a:t>rmdir : </a:t>
            </a:r>
            <a:r>
              <a:rPr lang="ko-KR" altLang="en-US" smtClean="0"/>
              <a:t>디렉토리 삭제</a:t>
            </a:r>
            <a:endParaRPr lang="en-US" altLang="ko-KR" smtClean="0"/>
          </a:p>
          <a:p>
            <a:r>
              <a:rPr lang="en-US" altLang="ko-KR" smtClean="0"/>
              <a:t>find : </a:t>
            </a:r>
            <a:r>
              <a:rPr lang="ko-KR" altLang="en-US" smtClean="0"/>
              <a:t>파일 검색</a:t>
            </a:r>
            <a:endParaRPr lang="en-US" altLang="ko-KR" smtClean="0"/>
          </a:p>
          <a:p>
            <a:r>
              <a:rPr lang="ko-KR" altLang="en-US" smtClean="0"/>
              <a:t>파일 내용 출력 종류</a:t>
            </a:r>
            <a:endParaRPr lang="en-US" altLang="ko-KR" smtClean="0"/>
          </a:p>
          <a:p>
            <a:pPr lvl="1"/>
            <a:r>
              <a:rPr lang="en-US" altLang="ko-KR" smtClean="0"/>
              <a:t>Cat : text</a:t>
            </a:r>
            <a:r>
              <a:rPr lang="ko-KR" altLang="en-US" smtClean="0"/>
              <a:t>로 된 파일 내용출력 </a:t>
            </a:r>
            <a:endParaRPr lang="en-US" altLang="ko-KR" smtClean="0"/>
          </a:p>
          <a:p>
            <a:pPr lvl="1"/>
            <a:r>
              <a:rPr lang="en-US" altLang="ko-KR" smtClean="0"/>
              <a:t>More : </a:t>
            </a:r>
            <a:r>
              <a:rPr lang="ko-KR" altLang="en-US" smtClean="0"/>
              <a:t>파일 내용을 한 페이지씩 차례대로 출력 하면서 </a:t>
            </a:r>
            <a:r>
              <a:rPr lang="en-US" altLang="ko-KR" smtClean="0"/>
              <a:t>vi</a:t>
            </a:r>
            <a:r>
              <a:rPr lang="ko-KR" altLang="en-US" smtClean="0"/>
              <a:t>로 편집도 바로 가능</a:t>
            </a:r>
            <a:endParaRPr lang="en-US" altLang="ko-KR" smtClean="0"/>
          </a:p>
          <a:p>
            <a:pPr lvl="1"/>
            <a:r>
              <a:rPr lang="en-US" altLang="ko-KR" smtClean="0"/>
              <a:t>Less : more </a:t>
            </a:r>
            <a:r>
              <a:rPr lang="ko-KR" altLang="en-US" smtClean="0"/>
              <a:t>와 유사</a:t>
            </a:r>
            <a:endParaRPr lang="en-US" altLang="ko-KR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4412" y="1830288"/>
            <a:ext cx="468052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77724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96012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097280" indent="-13716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23444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/>
              <a:t>Pwd : </a:t>
            </a:r>
            <a:r>
              <a:rPr lang="ko-KR" altLang="en-US" sz="1500"/>
              <a:t>현재의 디렉토리 </a:t>
            </a:r>
            <a:r>
              <a:rPr lang="ko-KR" altLang="en-US" sz="1500"/>
              <a:t>경로 </a:t>
            </a:r>
            <a:r>
              <a:rPr lang="ko-KR" altLang="en-US" sz="1500" smtClean="0"/>
              <a:t>확인</a:t>
            </a:r>
            <a:endParaRPr lang="en-US" altLang="ko-KR" sz="1500" smtClean="0"/>
          </a:p>
          <a:p>
            <a:r>
              <a:rPr lang="en-US" altLang="ko-KR" sz="1500"/>
              <a:t>ls : </a:t>
            </a:r>
            <a:r>
              <a:rPr lang="ko-KR" altLang="en-US" sz="1500"/>
              <a:t>자신이 속해있는 폴더 내 </a:t>
            </a:r>
            <a:r>
              <a:rPr lang="ko-KR" altLang="en-US" sz="1500"/>
              <a:t>파일 </a:t>
            </a:r>
            <a:r>
              <a:rPr lang="ko-KR" altLang="en-US" sz="1500" smtClean="0"/>
              <a:t>표시</a:t>
            </a:r>
            <a:endParaRPr lang="en-US" altLang="ko-KR" sz="1500" smtClean="0"/>
          </a:p>
          <a:p>
            <a:r>
              <a:rPr lang="en-US" altLang="ko-KR" sz="1500" smtClean="0"/>
              <a:t>Login : </a:t>
            </a:r>
            <a:r>
              <a:rPr lang="ko-KR" altLang="en-US" sz="1500" smtClean="0"/>
              <a:t>사용자 로그인</a:t>
            </a:r>
            <a:endParaRPr lang="en-US" altLang="ko-KR" sz="1500" smtClean="0"/>
          </a:p>
          <a:p>
            <a:r>
              <a:rPr lang="en-US" altLang="ko-KR" sz="1500" smtClean="0"/>
              <a:t>Passwd : </a:t>
            </a:r>
            <a:r>
              <a:rPr lang="ko-KR" altLang="en-US" sz="1500" smtClean="0"/>
              <a:t>패스워드 변경</a:t>
            </a:r>
            <a:endParaRPr lang="en-US" altLang="ko-KR" sz="1500" smtClean="0"/>
          </a:p>
          <a:p>
            <a:r>
              <a:rPr lang="ko-KR" altLang="en-US" sz="1500" smtClean="0"/>
              <a:t>시스템 종료 종류</a:t>
            </a:r>
            <a:endParaRPr lang="en-US" altLang="ko-KR" sz="1500" smtClean="0"/>
          </a:p>
          <a:p>
            <a:pPr lvl="1"/>
            <a:r>
              <a:rPr lang="en-US" altLang="ko-KR" sz="1500" smtClean="0"/>
              <a:t>shutdown : </a:t>
            </a:r>
            <a:r>
              <a:rPr lang="ko-KR" altLang="en-US" sz="1500" smtClean="0"/>
              <a:t>시스템 종료 </a:t>
            </a:r>
            <a:r>
              <a:rPr lang="en-US" altLang="ko-KR" sz="1500" smtClean="0"/>
              <a:t>&amp; </a:t>
            </a:r>
            <a:r>
              <a:rPr lang="ko-KR" altLang="en-US" sz="1500" smtClean="0"/>
              <a:t>재부팅</a:t>
            </a:r>
            <a:endParaRPr lang="en-US" altLang="ko-KR" sz="1500" smtClean="0"/>
          </a:p>
          <a:p>
            <a:pPr lvl="1"/>
            <a:r>
              <a:rPr lang="en-US" altLang="ko-KR" sz="1500" smtClean="0"/>
              <a:t>init : </a:t>
            </a:r>
            <a:r>
              <a:rPr lang="ko-KR" altLang="en-US" sz="1500" smtClean="0"/>
              <a:t>시스템 종료 및 사용자 모드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en-US" altLang="ko-KR" sz="1500" smtClean="0"/>
              <a:t>	</a:t>
            </a:r>
            <a:r>
              <a:rPr lang="ko-KR" altLang="en-US" sz="1500" smtClean="0"/>
              <a:t>선택 기능</a:t>
            </a:r>
            <a:endParaRPr lang="en-US" altLang="ko-KR" sz="1500" smtClean="0"/>
          </a:p>
          <a:p>
            <a:pPr lvl="1"/>
            <a:r>
              <a:rPr lang="en-US" altLang="ko-KR" sz="1500" smtClean="0"/>
              <a:t>reboot : </a:t>
            </a:r>
            <a:r>
              <a:rPr lang="ko-KR" altLang="en-US" sz="1500" smtClean="0"/>
              <a:t>재부팅</a:t>
            </a:r>
            <a:endParaRPr lang="en-US" altLang="ko-KR" sz="1500" smtClean="0"/>
          </a:p>
          <a:p>
            <a:pPr lvl="1"/>
            <a:r>
              <a:rPr lang="en-US" altLang="ko-KR" sz="1500" smtClean="0"/>
              <a:t>Halt : </a:t>
            </a:r>
            <a:r>
              <a:rPr lang="ko-KR" altLang="en-US" sz="1500" smtClean="0"/>
              <a:t>종료</a:t>
            </a:r>
            <a:endParaRPr lang="en-US" altLang="ko-KR" sz="1500" smtClean="0"/>
          </a:p>
          <a:p>
            <a:pPr lvl="1"/>
            <a:endParaRPr lang="en-US" altLang="ko-KR" sz="1500" smtClean="0"/>
          </a:p>
        </p:txBody>
      </p:sp>
    </p:spTree>
    <p:extLst>
      <p:ext uri="{BB962C8B-B14F-4D97-AF65-F5344CB8AC3E}">
        <p14:creationId xmlns:p14="http://schemas.microsoft.com/office/powerpoint/2010/main" val="154021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61558" y="2981672"/>
            <a:ext cx="5749278" cy="7353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mtClean="0"/>
              <a:t>감사합니다</a:t>
            </a:r>
            <a:r>
              <a:rPr lang="en-US" altLang="ko-KR" smtClean="0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40262f94-9f35-4ac3-9a90-690165a166b7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4f35948-e619-41b3-aa29-22878b09cfd2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전략 프레젠테이션</Template>
  <TotalTime>179</TotalTime>
  <Words>515</Words>
  <Application>Microsoft Office PowerPoint</Application>
  <PresentationFormat>사용자 지정</PresentationFormat>
  <Paragraphs>66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바탕</vt:lpstr>
      <vt:lpstr>Arial</vt:lpstr>
      <vt:lpstr>비즈니스 전략 프레젠테이션</vt:lpstr>
      <vt:lpstr>Linux</vt:lpstr>
      <vt:lpstr>Linux 란?</vt:lpstr>
      <vt:lpstr>GPL 라이선스</vt:lpstr>
      <vt:lpstr>Linux 특성 - 1</vt:lpstr>
      <vt:lpstr>Linux 특성 - 2</vt:lpstr>
      <vt:lpstr>Linux 특성 - 3</vt:lpstr>
      <vt:lpstr>Linux 명령어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오버로딩(Overloading)               &amp;  오버라이딩(Overriding)</dc:title>
  <dc:creator>admin</dc:creator>
  <cp:lastModifiedBy>admin</cp:lastModifiedBy>
  <cp:revision>18</cp:revision>
  <dcterms:created xsi:type="dcterms:W3CDTF">2019-02-20T17:31:34Z</dcterms:created>
  <dcterms:modified xsi:type="dcterms:W3CDTF">2019-02-25T16:03:20Z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