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SimSun"/>
                <a:cs typeface="SimSun"/>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SimSun"/>
                <a:cs typeface="SimSun"/>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SimSun"/>
                <a:cs typeface="SimSun"/>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97406" y="2537205"/>
            <a:ext cx="4368037" cy="574039"/>
          </a:xfrm>
          <a:prstGeom prst="rect">
            <a:avLst/>
          </a:prstGeom>
        </p:spPr>
        <p:txBody>
          <a:bodyPr wrap="square" lIns="0" tIns="0" rIns="0" bIns="0">
            <a:spAutoFit/>
          </a:bodyPr>
          <a:lstStyle>
            <a:lvl1pPr>
              <a:defRPr sz="3600" b="0" i="0">
                <a:solidFill>
                  <a:schemeClr val="tx1"/>
                </a:solidFill>
                <a:latin typeface="SimSun"/>
                <a:cs typeface="SimSun"/>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3676522" y="9924667"/>
            <a:ext cx="210820" cy="173990"/>
          </a:xfrm>
          <a:prstGeom prst="rect">
            <a:avLst/>
          </a:prstGeom>
        </p:spPr>
        <p:txBody>
          <a:bodyPr wrap="square" lIns="0" tIns="0" rIns="0" bIns="0">
            <a:spAutoFit/>
          </a:bodyPr>
          <a:lstStyle>
            <a:lvl1pPr>
              <a:defRPr sz="1050" b="0" i="0">
                <a:solidFill>
                  <a:schemeClr val="tx1"/>
                </a:solidFill>
                <a:latin typeface="Times New Roman"/>
                <a:cs typeface="Times New Roman"/>
              </a:defRPr>
            </a:lvl1pPr>
          </a:lstStyle>
          <a:p>
            <a:pPr marL="38100">
              <a:lnSpc>
                <a:spcPts val="1250"/>
              </a:lnSpc>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9.xml"/><Relationship Id="rId3" Type="http://schemas.openxmlformats.org/officeDocument/2006/relationships/slide" Target="slide21.xml"/><Relationship Id="rId4" Type="http://schemas.openxmlformats.org/officeDocument/2006/relationships/slide" Target="slide25.xml"/><Relationship Id="rId5" Type="http://schemas.openxmlformats.org/officeDocument/2006/relationships/slide" Target="slide28.xml"/><Relationship Id="rId6" Type="http://schemas.openxmlformats.org/officeDocument/2006/relationships/slide" Target="slide29.xml"/><Relationship Id="rId7" Type="http://schemas.openxmlformats.org/officeDocument/2006/relationships/slide" Target="slide33.xml"/><Relationship Id="rId8" Type="http://schemas.openxmlformats.org/officeDocument/2006/relationships/slide" Target="slide34.xml"/><Relationship Id="rId9" Type="http://schemas.openxmlformats.org/officeDocument/2006/relationships/slide" Target="slide39.xml"/><Relationship Id="rId10" Type="http://schemas.openxmlformats.org/officeDocument/2006/relationships/slide" Target="slide40.xml"/><Relationship Id="rId11" Type="http://schemas.openxmlformats.org/officeDocument/2006/relationships/slide" Target="slide41.xml"/><Relationship Id="rId12" Type="http://schemas.openxmlformats.org/officeDocument/2006/relationships/slide" Target="slide43.xml"/><Relationship Id="rId13" Type="http://schemas.openxmlformats.org/officeDocument/2006/relationships/slide" Target="slide46.xml"/><Relationship Id="rId14" Type="http://schemas.openxmlformats.org/officeDocument/2006/relationships/slide" Target="slide48.xml"/><Relationship Id="rId15" Type="http://schemas.openxmlformats.org/officeDocument/2006/relationships/slide" Target="slide49.xml"/><Relationship Id="rId16" Type="http://schemas.openxmlformats.org/officeDocument/2006/relationships/slide" Target="slide50.xml"/><Relationship Id="rId17" Type="http://schemas.openxmlformats.org/officeDocument/2006/relationships/slide" Target="slide51.xml"/><Relationship Id="rId18" Type="http://schemas.openxmlformats.org/officeDocument/2006/relationships/slide" Target="slide52.xml"/><Relationship Id="rId19" Type="http://schemas.openxmlformats.org/officeDocument/2006/relationships/slide" Target="slide53.xml"/><Relationship Id="rId20" Type="http://schemas.openxmlformats.org/officeDocument/2006/relationships/slide" Target="slide57.xml"/><Relationship Id="rId21" Type="http://schemas.openxmlformats.org/officeDocument/2006/relationships/slide" Target="slide58.xml"/><Relationship Id="rId22" Type="http://schemas.openxmlformats.org/officeDocument/2006/relationships/slide" Target="slide59.xml"/><Relationship Id="rId23" Type="http://schemas.openxmlformats.org/officeDocument/2006/relationships/image" Target="../media/image3.png"/><Relationship Id="rId2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40.xml"/><Relationship Id="rId3" Type="http://schemas.openxmlformats.org/officeDocument/2006/relationships/slide" Target="slide42.xml"/><Relationship Id="rId4" Type="http://schemas.openxmlformats.org/officeDocument/2006/relationships/slide" Target="slide43.xml"/><Relationship Id="rId5" Type="http://schemas.openxmlformats.org/officeDocument/2006/relationships/slide" Target="slide44.xml"/><Relationship Id="rId6" Type="http://schemas.openxmlformats.org/officeDocument/2006/relationships/slide" Target="slide53.xml"/><Relationship Id="rId7" Type="http://schemas.openxmlformats.org/officeDocument/2006/relationships/slide" Target="slide54.xml"/><Relationship Id="rId8" Type="http://schemas.openxmlformats.org/officeDocument/2006/relationships/slide" Target="slide60.xml"/><Relationship Id="rId9" Type="http://schemas.openxmlformats.org/officeDocument/2006/relationships/slide" Target="slide61.xml"/><Relationship Id="rId10" Type="http://schemas.openxmlformats.org/officeDocument/2006/relationships/image" Target="../media/image3.png"/><Relationship Id="rId1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 Target="slide65.xml"/><Relationship Id="rId5" Type="http://schemas.openxmlformats.org/officeDocument/2006/relationships/image" Target="../media/image3.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65.xml"/><Relationship Id="rId3" Type="http://schemas.openxmlformats.org/officeDocument/2006/relationships/slide" Target="slide66.xml"/><Relationship Id="rId4" Type="http://schemas.openxmlformats.org/officeDocument/2006/relationships/image" Target="../media/image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66.xml"/><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4.png"/><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png"/><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 Id="rId3" Type="http://schemas.openxmlformats.org/officeDocument/2006/relationships/slide" Target="slide66.xml"/><Relationship Id="rId4" Type="http://schemas.openxmlformats.org/officeDocument/2006/relationships/image" Target="../media/image37.jpg"/><Relationship Id="rId5" Type="http://schemas.openxmlformats.org/officeDocument/2006/relationships/image" Target="../media/image3.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8.png"/><Relationship Id="rId3" Type="http://schemas.openxmlformats.org/officeDocument/2006/relationships/slide" Target="slide66.xml"/><Relationship Id="rId4" Type="http://schemas.openxmlformats.org/officeDocument/2006/relationships/image" Target="../media/image3.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3.png"/><Relationship Id="rId9"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baike.baidu.com/item/%E9%85%89%E7%9F%A9%E9%98%B5" TargetMode="External"/><Relationship Id="rId3"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66.xml"/><Relationship Id="rId3" Type="http://schemas.openxmlformats.org/officeDocument/2006/relationships/image" Target="../media/image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slide" Target="slide67.xml"/><Relationship Id="rId5" Type="http://schemas.openxmlformats.org/officeDocument/2006/relationships/image" Target="../media/image3.png"/><Relationship Id="rId6"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7.png"/><Relationship Id="rId3" Type="http://schemas.openxmlformats.org/officeDocument/2006/relationships/slide" Target="slide67.xml"/><Relationship Id="rId4" Type="http://schemas.openxmlformats.org/officeDocument/2006/relationships/image" Target="../media/image3.png"/><Relationship Id="rId5"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8.jpg"/><Relationship Id="rId3" Type="http://schemas.openxmlformats.org/officeDocument/2006/relationships/image" Target="../media/image3.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9.jpg"/><Relationship Id="rId3" Type="http://schemas.openxmlformats.org/officeDocument/2006/relationships/image" Target="../media/image50.jpg"/><Relationship Id="rId4" Type="http://schemas.openxmlformats.org/officeDocument/2006/relationships/image" Target="../media/image51.png"/><Relationship Id="rId5" Type="http://schemas.openxmlformats.org/officeDocument/2006/relationships/image" Target="../media/image3.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67.xml"/><Relationship Id="rId3" Type="http://schemas.openxmlformats.org/officeDocument/2006/relationships/image" Target="../media/image3.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2.png"/><Relationship Id="rId3" Type="http://schemas.openxmlformats.org/officeDocument/2006/relationships/image" Target="../media/image3.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3.png"/><Relationship Id="rId3" Type="http://schemas.openxmlformats.org/officeDocument/2006/relationships/slide" Target="slide67.xml"/><Relationship Id="rId4" Type="http://schemas.openxmlformats.org/officeDocument/2006/relationships/image" Target="../media/image3.png"/><Relationship Id="rId5"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67.xml"/><Relationship Id="rId3" Type="http://schemas.openxmlformats.org/officeDocument/2006/relationships/image" Target="../media/image54.png"/><Relationship Id="rId4" Type="http://schemas.openxmlformats.org/officeDocument/2006/relationships/image" Target="../media/image55.jpg"/><Relationship Id="rId5" Type="http://schemas.openxmlformats.org/officeDocument/2006/relationships/image" Target="../media/image56.jpg"/><Relationship Id="rId6" Type="http://schemas.openxmlformats.org/officeDocument/2006/relationships/image" Target="../media/image57.jpg"/><Relationship Id="rId7" Type="http://schemas.openxmlformats.org/officeDocument/2006/relationships/image" Target="../media/image58.jpg"/><Relationship Id="rId8" Type="http://schemas.openxmlformats.org/officeDocument/2006/relationships/image" Target="../media/image59.jpg"/><Relationship Id="rId9" Type="http://schemas.openxmlformats.org/officeDocument/2006/relationships/image" Target="../media/image3.png"/><Relationship Id="rId10"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0.png"/><Relationship Id="rId3" Type="http://schemas.openxmlformats.org/officeDocument/2006/relationships/slide" Target="slide67.xml"/><Relationship Id="rId4" Type="http://schemas.openxmlformats.org/officeDocument/2006/relationships/image" Target="../media/image3.png"/><Relationship Id="rId5"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67.xml"/><Relationship Id="rId3" Type="http://schemas.openxmlformats.org/officeDocument/2006/relationships/image" Target="../media/image3.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 Id="rId3" Type="http://schemas.openxmlformats.org/officeDocument/2006/relationships/hyperlink" Target="mailto:CPU@3.60GHz" TargetMode="External"/><Relationship Id="rId4" Type="http://schemas.openxmlformats.org/officeDocument/2006/relationships/image" Target="../media/image62.jpg"/><Relationship Id="rId5" Type="http://schemas.openxmlformats.org/officeDocument/2006/relationships/image" Target="../media/image63.jpg"/><Relationship Id="rId6" Type="http://schemas.openxmlformats.org/officeDocument/2006/relationships/image" Target="../media/image64.jpg"/><Relationship Id="rId7" Type="http://schemas.openxmlformats.org/officeDocument/2006/relationships/image" Target="../media/image65.jpg"/><Relationship Id="rId8" Type="http://schemas.openxmlformats.org/officeDocument/2006/relationships/image" Target="../media/image66.jpg"/><Relationship Id="rId9" Type="http://schemas.openxmlformats.org/officeDocument/2006/relationships/image" Target="../media/image3.png"/><Relationship Id="rId10"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7.png"/><Relationship Id="rId3" Type="http://schemas.openxmlformats.org/officeDocument/2006/relationships/image" Target="../media/image68.jpg"/><Relationship Id="rId4" Type="http://schemas.openxmlformats.org/officeDocument/2006/relationships/image" Target="../media/image3.png"/><Relationship Id="rId5"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9.png"/><Relationship Id="rId3" Type="http://schemas.openxmlformats.org/officeDocument/2006/relationships/image" Target="../media/image70.png"/><Relationship Id="rId4" Type="http://schemas.openxmlformats.org/officeDocument/2006/relationships/image" Target="../media/image3.png"/><Relationship Id="rId5"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3.png"/><Relationship Id="rId5"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3.png"/><Relationship Id="rId3" Type="http://schemas.openxmlformats.org/officeDocument/2006/relationships/image" Target="../media/image3.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4.png"/><Relationship Id="rId3" Type="http://schemas.openxmlformats.org/officeDocument/2006/relationships/slide" Target="slide67.xml"/><Relationship Id="rId4" Type="http://schemas.openxmlformats.org/officeDocument/2006/relationships/image" Target="../media/image3.png"/><Relationship Id="rId5"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67.xml"/><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3.png"/><Relationship Id="rId6"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67.xml"/><Relationship Id="rId3" Type="http://schemas.openxmlformats.org/officeDocument/2006/relationships/image" Target="../media/image3.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7.png"/><Relationship Id="rId3" Type="http://schemas.openxmlformats.org/officeDocument/2006/relationships/slide" Target="slide67.xml"/><Relationship Id="rId4" Type="http://schemas.openxmlformats.org/officeDocument/2006/relationships/image" Target="../media/image3.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67.xml"/><Relationship Id="rId3" Type="http://schemas.openxmlformats.org/officeDocument/2006/relationships/image" Target="../media/image78.png"/><Relationship Id="rId4" Type="http://schemas.openxmlformats.org/officeDocument/2006/relationships/image" Target="../media/image3.png"/><Relationship Id="rId5"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9.png"/><Relationship Id="rId3" Type="http://schemas.openxmlformats.org/officeDocument/2006/relationships/image" Target="../media/image80.png"/><Relationship Id="rId4" Type="http://schemas.openxmlformats.org/officeDocument/2006/relationships/image" Target="../media/image81.png"/><Relationship Id="rId5" Type="http://schemas.openxmlformats.org/officeDocument/2006/relationships/slide" Target="slide66.xml"/><Relationship Id="rId6" Type="http://schemas.openxmlformats.org/officeDocument/2006/relationships/image" Target="../media/image3.png"/><Relationship Id="rId7"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CPU@2.20GHz" TargetMode="External"/><Relationship Id="rId3" Type="http://schemas.openxmlformats.org/officeDocument/2006/relationships/slide" Target="slide67.xml"/><Relationship Id="rId4" Type="http://schemas.openxmlformats.org/officeDocument/2006/relationships/image" Target="../media/image82.jpg"/><Relationship Id="rId5" Type="http://schemas.openxmlformats.org/officeDocument/2006/relationships/image" Target="../media/image83.jpg"/><Relationship Id="rId6" Type="http://schemas.openxmlformats.org/officeDocument/2006/relationships/image" Target="../media/image84.jpg"/><Relationship Id="rId7" Type="http://schemas.openxmlformats.org/officeDocument/2006/relationships/image" Target="../media/image85.png"/><Relationship Id="rId8" Type="http://schemas.openxmlformats.org/officeDocument/2006/relationships/image" Target="../media/image86.jpg"/><Relationship Id="rId9" Type="http://schemas.openxmlformats.org/officeDocument/2006/relationships/image" Target="../media/image87.jpg"/><Relationship Id="rId10" Type="http://schemas.openxmlformats.org/officeDocument/2006/relationships/image" Target="../media/image3.png"/><Relationship Id="rId11"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8.jpg"/><Relationship Id="rId3" Type="http://schemas.openxmlformats.org/officeDocument/2006/relationships/image" Target="../media/image89.jpg"/><Relationship Id="rId4" Type="http://schemas.openxmlformats.org/officeDocument/2006/relationships/image" Target="../media/image90.jpg"/><Relationship Id="rId5" Type="http://schemas.openxmlformats.org/officeDocument/2006/relationships/image" Target="../media/image91.jpg"/><Relationship Id="rId6" Type="http://schemas.openxmlformats.org/officeDocument/2006/relationships/image" Target="../media/image92.jpg"/><Relationship Id="rId7" Type="http://schemas.openxmlformats.org/officeDocument/2006/relationships/image" Target="../media/image93.jpg"/><Relationship Id="rId8" Type="http://schemas.openxmlformats.org/officeDocument/2006/relationships/image" Target="../media/image3.png"/><Relationship Id="rId9"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68.xml"/><Relationship Id="rId3" Type="http://schemas.openxmlformats.org/officeDocument/2006/relationships/image" Target="../media/image94.png"/><Relationship Id="rId4" Type="http://schemas.openxmlformats.org/officeDocument/2006/relationships/image" Target="../media/image3.png"/><Relationship Id="rId5"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5.png"/><Relationship Id="rId3" Type="http://schemas.openxmlformats.org/officeDocument/2006/relationships/image" Target="../media/image96.png"/><Relationship Id="rId4" Type="http://schemas.openxmlformats.org/officeDocument/2006/relationships/slide" Target="slide68.xml"/><Relationship Id="rId5" Type="http://schemas.openxmlformats.org/officeDocument/2006/relationships/image" Target="../media/image3.png"/><Relationship Id="rId6"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68.xml"/><Relationship Id="rId3" Type="http://schemas.openxmlformats.org/officeDocument/2006/relationships/image" Target="../media/image3.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7.jpg"/><Relationship Id="rId3" Type="http://schemas.openxmlformats.org/officeDocument/2006/relationships/image" Target="../media/image98.jpg"/><Relationship Id="rId4" Type="http://schemas.openxmlformats.org/officeDocument/2006/relationships/image" Target="../media/image99.jpg"/><Relationship Id="rId5" Type="http://schemas.openxmlformats.org/officeDocument/2006/relationships/image" Target="../media/image100.png"/><Relationship Id="rId6" Type="http://schemas.openxmlformats.org/officeDocument/2006/relationships/image" Target="../media/image101.png"/><Relationship Id="rId7" Type="http://schemas.openxmlformats.org/officeDocument/2006/relationships/image" Target="../media/image102.png"/><Relationship Id="rId8" Type="http://schemas.openxmlformats.org/officeDocument/2006/relationships/image" Target="../media/image103.png"/><Relationship Id="rId9" Type="http://schemas.openxmlformats.org/officeDocument/2006/relationships/image" Target="../media/image3.png"/><Relationship Id="rId10"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4.png"/><Relationship Id="rId3" Type="http://schemas.openxmlformats.org/officeDocument/2006/relationships/image" Target="../media/image105.jpg"/><Relationship Id="rId4" Type="http://schemas.openxmlformats.org/officeDocument/2006/relationships/image" Target="../media/image106.jpg"/><Relationship Id="rId5" Type="http://schemas.openxmlformats.org/officeDocument/2006/relationships/image" Target="../media/image107.jpg"/><Relationship Id="rId6" Type="http://schemas.openxmlformats.org/officeDocument/2006/relationships/image" Target="../media/image108.jpg"/><Relationship Id="rId7" Type="http://schemas.openxmlformats.org/officeDocument/2006/relationships/image" Target="../media/image109.jpg"/><Relationship Id="rId8" Type="http://schemas.openxmlformats.org/officeDocument/2006/relationships/image" Target="../media/image110.jpg"/><Relationship Id="rId9" Type="http://schemas.openxmlformats.org/officeDocument/2006/relationships/image" Target="../media/image3.png"/><Relationship Id="rId10"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1.jpg"/><Relationship Id="rId3" Type="http://schemas.openxmlformats.org/officeDocument/2006/relationships/image" Target="../media/image112.png"/><Relationship Id="rId4" Type="http://schemas.openxmlformats.org/officeDocument/2006/relationships/image" Target="../media/image113.png"/><Relationship Id="rId5" Type="http://schemas.openxmlformats.org/officeDocument/2006/relationships/image" Target="../media/image114.jpg"/><Relationship Id="rId6" Type="http://schemas.openxmlformats.org/officeDocument/2006/relationships/image" Target="../media/image115.jpg"/><Relationship Id="rId7" Type="http://schemas.openxmlformats.org/officeDocument/2006/relationships/image" Target="../media/image116.jpg"/><Relationship Id="rId8" Type="http://schemas.openxmlformats.org/officeDocument/2006/relationships/image" Target="../media/image3.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7.png"/><Relationship Id="rId3" Type="http://schemas.openxmlformats.org/officeDocument/2006/relationships/image" Target="../media/image3.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8.png"/><Relationship Id="rId3" Type="http://schemas.openxmlformats.org/officeDocument/2006/relationships/image" Target="../media/image3.png"/><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9.png"/><Relationship Id="rId3" Type="http://schemas.openxmlformats.org/officeDocument/2006/relationships/image" Target="../media/image3.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png"/><Relationship Id="rId17" Type="http://schemas.openxmlformats.org/officeDocument/2006/relationships/image" Target="../media/image24.png"/><Relationship Id="rId18" Type="http://schemas.openxmlformats.org/officeDocument/2006/relationships/slide" Target="slide10.xml"/><Relationship Id="rId19" Type="http://schemas.openxmlformats.org/officeDocument/2006/relationships/slide" Target="slide11.xml"/><Relationship Id="rId20" Type="http://schemas.openxmlformats.org/officeDocument/2006/relationships/slide" Target="slide12.xml"/><Relationship Id="rId21" Type="http://schemas.openxmlformats.org/officeDocument/2006/relationships/slide" Target="slide13.xml"/><Relationship Id="rId22" Type="http://schemas.openxmlformats.org/officeDocument/2006/relationships/slide" Target="slide16.xml"/><Relationship Id="rId23" Type="http://schemas.openxmlformats.org/officeDocument/2006/relationships/slide" Target="slide17.xml"/><Relationship Id="rId24" Type="http://schemas.openxmlformats.org/officeDocument/2006/relationships/slide" Target="slide19.xml"/><Relationship Id="rId25" Type="http://schemas.openxmlformats.org/officeDocument/2006/relationships/slide" Target="slide20.xml"/><Relationship Id="rId26" Type="http://schemas.openxmlformats.org/officeDocument/2006/relationships/slide" Target="slide24.xml"/><Relationship Id="rId27" Type="http://schemas.openxmlformats.org/officeDocument/2006/relationships/slide" Target="slide27.xml"/><Relationship Id="rId28" Type="http://schemas.openxmlformats.org/officeDocument/2006/relationships/slide" Target="slide28.xml"/><Relationship Id="rId29" Type="http://schemas.openxmlformats.org/officeDocument/2006/relationships/slide" Target="slide29.xml"/><Relationship Id="rId30" Type="http://schemas.openxmlformats.org/officeDocument/2006/relationships/slide" Target="slide30.xml"/><Relationship Id="rId31" Type="http://schemas.openxmlformats.org/officeDocument/2006/relationships/slide" Target="slide31.xml"/><Relationship Id="rId32" Type="http://schemas.openxmlformats.org/officeDocument/2006/relationships/slide" Target="slide33.xml"/><Relationship Id="rId33" Type="http://schemas.openxmlformats.org/officeDocument/2006/relationships/slide" Target="slide35.xml"/><Relationship Id="rId34" Type="http://schemas.openxmlformats.org/officeDocument/2006/relationships/slide" Target="slide36.xml"/><Relationship Id="rId35" Type="http://schemas.openxmlformats.org/officeDocument/2006/relationships/slide" Target="slide37.xml"/><Relationship Id="rId36" Type="http://schemas.openxmlformats.org/officeDocument/2006/relationships/slide" Target="slide39.xml"/><Relationship Id="rId37" Type="http://schemas.openxmlformats.org/officeDocument/2006/relationships/slide" Target="slide40.xml"/><Relationship Id="rId38" Type="http://schemas.openxmlformats.org/officeDocument/2006/relationships/slide" Target="slide44.xml"/><Relationship Id="rId39" Type="http://schemas.openxmlformats.org/officeDocument/2006/relationships/slide" Target="slide45.xml"/><Relationship Id="rId40" Type="http://schemas.openxmlformats.org/officeDocument/2006/relationships/slide" Target="slide46.xml"/><Relationship Id="rId41" Type="http://schemas.openxmlformats.org/officeDocument/2006/relationships/slide" Target="slide47.xml"/><Relationship Id="rId42" Type="http://schemas.openxmlformats.org/officeDocument/2006/relationships/slide" Target="slide49.xml"/><Relationship Id="rId43" Type="http://schemas.openxmlformats.org/officeDocument/2006/relationships/slide" Target="slide50.xml"/><Relationship Id="rId44" Type="http://schemas.openxmlformats.org/officeDocument/2006/relationships/slide" Target="slide51.xml"/><Relationship Id="rId45" Type="http://schemas.openxmlformats.org/officeDocument/2006/relationships/image" Target="../media/image3.png"/><Relationship Id="rId4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slide" Target="slide52.xml"/><Relationship Id="rId10" Type="http://schemas.openxmlformats.org/officeDocument/2006/relationships/slide" Target="slide53.xml"/><Relationship Id="rId11" Type="http://schemas.openxmlformats.org/officeDocument/2006/relationships/slide" Target="slide54.xml"/><Relationship Id="rId12" Type="http://schemas.openxmlformats.org/officeDocument/2006/relationships/slide" Target="slide55.xml"/><Relationship Id="rId13" Type="http://schemas.openxmlformats.org/officeDocument/2006/relationships/slide" Target="slide56.xml"/><Relationship Id="rId14" Type="http://schemas.openxmlformats.org/officeDocument/2006/relationships/slide" Target="slide57.xml"/><Relationship Id="rId15" Type="http://schemas.openxmlformats.org/officeDocument/2006/relationships/slide" Target="slide58.xml"/><Relationship Id="rId16" Type="http://schemas.openxmlformats.org/officeDocument/2006/relationships/slide" Target="slide59.xml"/><Relationship Id="rId17" Type="http://schemas.openxmlformats.org/officeDocument/2006/relationships/slide" Target="slide61.xml"/><Relationship Id="rId18" Type="http://schemas.openxmlformats.org/officeDocument/2006/relationships/slide" Target="slide63.xml"/><Relationship Id="rId19" Type="http://schemas.openxmlformats.org/officeDocument/2006/relationships/slide" Target="slide64.xml"/><Relationship Id="rId20" Type="http://schemas.openxmlformats.org/officeDocument/2006/relationships/slide" Target="slide65.xml"/><Relationship Id="rId21" Type="http://schemas.openxmlformats.org/officeDocument/2006/relationships/slide" Target="slide69.xml"/><Relationship Id="rId22" Type="http://schemas.openxmlformats.org/officeDocument/2006/relationships/slide" Target="slide70.xml"/><Relationship Id="rId23" Type="http://schemas.openxmlformats.org/officeDocument/2006/relationships/slide" Target="slide71.xml"/><Relationship Id="rId24" Type="http://schemas.openxmlformats.org/officeDocument/2006/relationships/slide" Target="slide72.xml"/><Relationship Id="rId25" Type="http://schemas.openxmlformats.org/officeDocument/2006/relationships/slide" Target="slide73.xml"/><Relationship Id="rId26" Type="http://schemas.openxmlformats.org/officeDocument/2006/relationships/image" Target="../media/image3.png"/><Relationship Id="rId2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2776" y="906526"/>
            <a:ext cx="2880360" cy="208279"/>
          </a:xfrm>
          <a:prstGeom prst="rect">
            <a:avLst/>
          </a:prstGeom>
        </p:spPr>
        <p:txBody>
          <a:bodyPr wrap="square" lIns="0" tIns="12700" rIns="0" bIns="0" rtlCol="0" vert="horz">
            <a:spAutoFit/>
          </a:bodyPr>
          <a:lstStyle/>
          <a:p>
            <a:pPr marL="12700">
              <a:lnSpc>
                <a:spcPct val="100000"/>
              </a:lnSpc>
              <a:spcBef>
                <a:spcPts val="100"/>
              </a:spcBef>
              <a:tabLst>
                <a:tab pos="1460500" algn="l"/>
                <a:tab pos="1841500" algn="l"/>
                <a:tab pos="2867025" algn="l"/>
              </a:tabLst>
            </a:pPr>
            <a:r>
              <a:rPr dirty="0" sz="1200">
                <a:latin typeface="SimSun"/>
                <a:cs typeface="SimSun"/>
              </a:rPr>
              <a:t>单位代码</a:t>
            </a:r>
            <a:r>
              <a:rPr dirty="0" sz="1200" spc="-5">
                <a:latin typeface="SimSun"/>
                <a:cs typeface="SimSun"/>
              </a:rPr>
              <a:t>：</a:t>
            </a:r>
            <a:r>
              <a:rPr dirty="0" u="sng" sz="1200">
                <a:uFill>
                  <a:solidFill>
                    <a:srgbClr val="000000"/>
                  </a:solidFill>
                </a:uFill>
                <a:latin typeface="Times New Roman"/>
                <a:cs typeface="Times New Roman"/>
              </a:rPr>
              <a:t>    10293	</a:t>
            </a:r>
            <a:r>
              <a:rPr dirty="0" sz="1200">
                <a:latin typeface="Times New Roman"/>
                <a:cs typeface="Times New Roman"/>
              </a:rPr>
              <a:t>  </a:t>
            </a:r>
            <a:r>
              <a:rPr dirty="0" sz="1200">
                <a:latin typeface="SimSun"/>
                <a:cs typeface="SimSun"/>
              </a:rPr>
              <a:t>密	级：</a:t>
            </a:r>
            <a:r>
              <a:rPr dirty="0" u="sng" sz="1200">
                <a:uFill>
                  <a:solidFill>
                    <a:srgbClr val="000000"/>
                  </a:solidFill>
                </a:uFill>
                <a:latin typeface="Times New Roman"/>
                <a:cs typeface="Times New Roman"/>
              </a:rPr>
              <a:t> 	</a:t>
            </a:r>
            <a:endParaRPr sz="1200">
              <a:latin typeface="Times New Roman"/>
              <a:cs typeface="Times New Roman"/>
            </a:endParaRPr>
          </a:p>
        </p:txBody>
      </p:sp>
      <p:sp>
        <p:nvSpPr>
          <p:cNvPr id="3" name="object 3"/>
          <p:cNvSpPr txBox="1"/>
          <p:nvPr/>
        </p:nvSpPr>
        <p:spPr>
          <a:xfrm>
            <a:off x="5081396" y="2230882"/>
            <a:ext cx="114935" cy="239395"/>
          </a:xfrm>
          <a:prstGeom prst="rect">
            <a:avLst/>
          </a:prstGeom>
        </p:spPr>
        <p:txBody>
          <a:bodyPr wrap="square" lIns="0" tIns="12700" rIns="0" bIns="0" rtlCol="0" vert="horz">
            <a:spAutoFit/>
          </a:bodyPr>
          <a:lstStyle/>
          <a:p>
            <a:pPr marL="12700">
              <a:lnSpc>
                <a:spcPct val="100000"/>
              </a:lnSpc>
              <a:spcBef>
                <a:spcPts val="100"/>
              </a:spcBef>
            </a:pPr>
            <a:r>
              <a:rPr dirty="0" sz="1400">
                <a:latin typeface="SimSun"/>
                <a:cs typeface="SimSun"/>
              </a:rPr>
              <a:t> </a:t>
            </a:r>
            <a:endParaRPr sz="1400">
              <a:latin typeface="SimSun"/>
              <a:cs typeface="SimSun"/>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238760">
              <a:lnSpc>
                <a:spcPct val="100000"/>
              </a:lnSpc>
              <a:spcBef>
                <a:spcPts val="100"/>
              </a:spcBef>
            </a:pPr>
            <a:r>
              <a:rPr dirty="0"/>
              <a:t>硕</a:t>
            </a:r>
            <a:r>
              <a:rPr dirty="0" spc="-20"/>
              <a:t> </a:t>
            </a:r>
            <a:r>
              <a:rPr dirty="0"/>
              <a:t>士</a:t>
            </a:r>
            <a:r>
              <a:rPr dirty="0" spc="-20"/>
              <a:t> </a:t>
            </a:r>
            <a:r>
              <a:rPr dirty="0"/>
              <a:t>学</a:t>
            </a:r>
            <a:r>
              <a:rPr dirty="0" spc="-15"/>
              <a:t> </a:t>
            </a:r>
            <a:r>
              <a:rPr dirty="0"/>
              <a:t>位</a:t>
            </a:r>
            <a:r>
              <a:rPr dirty="0" spc="-20"/>
              <a:t> </a:t>
            </a:r>
            <a:r>
              <a:rPr dirty="0"/>
              <a:t>论</a:t>
            </a:r>
            <a:r>
              <a:rPr dirty="0" spc="-15"/>
              <a:t> </a:t>
            </a:r>
            <a:r>
              <a:rPr dirty="0"/>
              <a:t>文 </a:t>
            </a:r>
          </a:p>
        </p:txBody>
      </p:sp>
      <p:sp>
        <p:nvSpPr>
          <p:cNvPr id="5" name="object 5"/>
          <p:cNvSpPr txBox="1"/>
          <p:nvPr/>
        </p:nvSpPr>
        <p:spPr>
          <a:xfrm>
            <a:off x="1212900" y="5117972"/>
            <a:ext cx="1144270" cy="299720"/>
          </a:xfrm>
          <a:prstGeom prst="rect">
            <a:avLst/>
          </a:prstGeom>
        </p:spPr>
        <p:txBody>
          <a:bodyPr wrap="square" lIns="0" tIns="12700" rIns="0" bIns="0" rtlCol="0" vert="horz">
            <a:spAutoFit/>
          </a:bodyPr>
          <a:lstStyle/>
          <a:p>
            <a:pPr marL="12700">
              <a:lnSpc>
                <a:spcPct val="100000"/>
              </a:lnSpc>
              <a:spcBef>
                <a:spcPts val="100"/>
              </a:spcBef>
            </a:pPr>
            <a:r>
              <a:rPr dirty="0" sz="1800">
                <a:latin typeface="SimSun"/>
                <a:cs typeface="SimSun"/>
              </a:rPr>
              <a:t>论文题</a:t>
            </a:r>
            <a:r>
              <a:rPr dirty="0" sz="1800" spc="10">
                <a:latin typeface="SimSun"/>
                <a:cs typeface="SimSun"/>
              </a:rPr>
              <a:t>目</a:t>
            </a:r>
            <a:r>
              <a:rPr dirty="0" sz="1600" spc="-5">
                <a:latin typeface="SimSun"/>
                <a:cs typeface="SimSun"/>
              </a:rPr>
              <a:t>：</a:t>
            </a:r>
            <a:endParaRPr sz="1600">
              <a:latin typeface="SimSun"/>
              <a:cs typeface="SimSun"/>
            </a:endParaRPr>
          </a:p>
        </p:txBody>
      </p:sp>
      <p:sp>
        <p:nvSpPr>
          <p:cNvPr id="6" name="object 6"/>
          <p:cNvSpPr txBox="1"/>
          <p:nvPr/>
        </p:nvSpPr>
        <p:spPr>
          <a:xfrm>
            <a:off x="3246247" y="5143880"/>
            <a:ext cx="2056764" cy="269240"/>
          </a:xfrm>
          <a:prstGeom prst="rect">
            <a:avLst/>
          </a:prstGeom>
        </p:spPr>
        <p:txBody>
          <a:bodyPr wrap="square" lIns="0" tIns="12065" rIns="0" bIns="0" rtlCol="0" vert="horz">
            <a:spAutoFit/>
          </a:bodyPr>
          <a:lstStyle/>
          <a:p>
            <a:pPr marL="12700">
              <a:lnSpc>
                <a:spcPct val="100000"/>
              </a:lnSpc>
              <a:spcBef>
                <a:spcPts val="95"/>
              </a:spcBef>
            </a:pPr>
            <a:r>
              <a:rPr dirty="0" sz="1600" spc="-5">
                <a:latin typeface="SimSun"/>
                <a:cs typeface="SimSun"/>
              </a:rPr>
              <a:t>基</a:t>
            </a:r>
            <a:r>
              <a:rPr dirty="0" sz="1600" spc="5">
                <a:latin typeface="SimSun"/>
                <a:cs typeface="SimSun"/>
              </a:rPr>
              <a:t>于</a:t>
            </a:r>
            <a:r>
              <a:rPr dirty="0" sz="1600" spc="-5">
                <a:latin typeface="SimSun"/>
                <a:cs typeface="SimSun"/>
              </a:rPr>
              <a:t>深度学</a:t>
            </a:r>
            <a:r>
              <a:rPr dirty="0" sz="1600" spc="5">
                <a:latin typeface="SimSun"/>
                <a:cs typeface="SimSun"/>
              </a:rPr>
              <a:t>习</a:t>
            </a:r>
            <a:r>
              <a:rPr dirty="0" sz="1600" spc="-5">
                <a:latin typeface="SimSun"/>
                <a:cs typeface="SimSun"/>
              </a:rPr>
              <a:t>的高</a:t>
            </a:r>
            <a:r>
              <a:rPr dirty="0" sz="1600" spc="5">
                <a:latin typeface="SimSun"/>
                <a:cs typeface="SimSun"/>
              </a:rPr>
              <a:t>精</a:t>
            </a:r>
            <a:r>
              <a:rPr dirty="0" sz="1600" spc="-5">
                <a:latin typeface="SimSun"/>
                <a:cs typeface="SimSun"/>
              </a:rPr>
              <a:t>度</a:t>
            </a:r>
            <a:endParaRPr sz="1600">
              <a:latin typeface="SimSun"/>
              <a:cs typeface="SimSun"/>
            </a:endParaRPr>
          </a:p>
        </p:txBody>
      </p:sp>
      <p:sp>
        <p:nvSpPr>
          <p:cNvPr id="7" name="object 7"/>
          <p:cNvSpPr/>
          <p:nvPr/>
        </p:nvSpPr>
        <p:spPr>
          <a:xfrm>
            <a:off x="2344166" y="5383656"/>
            <a:ext cx="3861435" cy="10795"/>
          </a:xfrm>
          <a:custGeom>
            <a:avLst/>
            <a:gdLst/>
            <a:ahLst/>
            <a:cxnLst/>
            <a:rect l="l" t="t" r="r" b="b"/>
            <a:pathLst>
              <a:path w="3861435" h="10795">
                <a:moveTo>
                  <a:pt x="3861180" y="0"/>
                </a:moveTo>
                <a:lnTo>
                  <a:pt x="0" y="0"/>
                </a:lnTo>
                <a:lnTo>
                  <a:pt x="0" y="10667"/>
                </a:lnTo>
                <a:lnTo>
                  <a:pt x="3861180" y="10667"/>
                </a:lnTo>
                <a:lnTo>
                  <a:pt x="3861180" y="0"/>
                </a:lnTo>
                <a:close/>
              </a:path>
            </a:pathLst>
          </a:custGeom>
          <a:solidFill>
            <a:srgbClr val="000000"/>
          </a:solidFill>
        </p:spPr>
        <p:txBody>
          <a:bodyPr wrap="square" lIns="0" tIns="0" rIns="0" bIns="0" rtlCol="0"/>
          <a:lstStyle/>
          <a:p/>
        </p:txBody>
      </p:sp>
      <p:sp>
        <p:nvSpPr>
          <p:cNvPr id="8" name="object 8"/>
          <p:cNvSpPr txBox="1"/>
          <p:nvPr/>
        </p:nvSpPr>
        <p:spPr>
          <a:xfrm>
            <a:off x="706627" y="5530976"/>
            <a:ext cx="5513070" cy="1061720"/>
          </a:xfrm>
          <a:prstGeom prst="rect">
            <a:avLst/>
          </a:prstGeom>
        </p:spPr>
        <p:txBody>
          <a:bodyPr wrap="square" lIns="0" tIns="12065" rIns="0" bIns="0" rtlCol="0" vert="horz">
            <a:spAutoFit/>
          </a:bodyPr>
          <a:lstStyle/>
          <a:p>
            <a:pPr marL="1637030">
              <a:lnSpc>
                <a:spcPct val="100000"/>
              </a:lnSpc>
              <a:spcBef>
                <a:spcPts val="95"/>
              </a:spcBef>
              <a:tabLst>
                <a:tab pos="2754630" algn="l"/>
                <a:tab pos="5499735" algn="l"/>
              </a:tabLst>
            </a:pPr>
            <a:r>
              <a:rPr dirty="0" u="sng" sz="1600" spc="-5">
                <a:uFill>
                  <a:solidFill>
                    <a:srgbClr val="000000"/>
                  </a:solidFill>
                </a:uFill>
                <a:latin typeface="Times New Roman"/>
                <a:cs typeface="Times New Roman"/>
              </a:rPr>
              <a:t> </a:t>
            </a:r>
            <a:r>
              <a:rPr dirty="0" u="sng" sz="1600" spc="-5">
                <a:uFill>
                  <a:solidFill>
                    <a:srgbClr val="000000"/>
                  </a:solidFill>
                </a:uFill>
                <a:latin typeface="Times New Roman"/>
                <a:cs typeface="Times New Roman"/>
              </a:rPr>
              <a:t>	</a:t>
            </a:r>
            <a:r>
              <a:rPr dirty="0" u="sng" sz="1600" spc="5">
                <a:uFill>
                  <a:solidFill>
                    <a:srgbClr val="000000"/>
                  </a:solidFill>
                </a:uFill>
                <a:latin typeface="SimSun"/>
                <a:cs typeface="SimSun"/>
              </a:rPr>
              <a:t>点</a:t>
            </a:r>
            <a:r>
              <a:rPr dirty="0" u="sng" sz="1600" spc="-5">
                <a:uFill>
                  <a:solidFill>
                    <a:srgbClr val="000000"/>
                  </a:solidFill>
                </a:uFill>
                <a:latin typeface="SimSun"/>
                <a:cs typeface="SimSun"/>
              </a:rPr>
              <a:t>云配准</a:t>
            </a:r>
            <a:r>
              <a:rPr dirty="0" u="sng" sz="1600" spc="5">
                <a:uFill>
                  <a:solidFill>
                    <a:srgbClr val="000000"/>
                  </a:solidFill>
                </a:uFill>
                <a:latin typeface="SimSun"/>
                <a:cs typeface="SimSun"/>
              </a:rPr>
              <a:t>算</a:t>
            </a:r>
            <a:r>
              <a:rPr dirty="0" u="sng" sz="1600" spc="-5">
                <a:uFill>
                  <a:solidFill>
                    <a:srgbClr val="000000"/>
                  </a:solidFill>
                </a:uFill>
                <a:latin typeface="SimSun"/>
                <a:cs typeface="SimSun"/>
              </a:rPr>
              <a:t>法研究	</a:t>
            </a:r>
            <a:endParaRPr sz="1600">
              <a:latin typeface="SimSun"/>
              <a:cs typeface="SimSun"/>
            </a:endParaRPr>
          </a:p>
          <a:p>
            <a:pPr>
              <a:lnSpc>
                <a:spcPct val="100000"/>
              </a:lnSpc>
            </a:pPr>
            <a:endParaRPr sz="1700">
              <a:latin typeface="SimSun"/>
              <a:cs typeface="SimSun"/>
            </a:endParaRPr>
          </a:p>
          <a:p>
            <a:pPr>
              <a:lnSpc>
                <a:spcPct val="100000"/>
              </a:lnSpc>
            </a:pPr>
            <a:endParaRPr sz="1700">
              <a:latin typeface="SimSun"/>
              <a:cs typeface="SimSun"/>
            </a:endParaRPr>
          </a:p>
          <a:p>
            <a:pPr>
              <a:lnSpc>
                <a:spcPct val="100000"/>
              </a:lnSpc>
              <a:spcBef>
                <a:spcPts val="25"/>
              </a:spcBef>
            </a:pPr>
            <a:endParaRPr sz="1200">
              <a:latin typeface="SimSun"/>
              <a:cs typeface="SimSun"/>
            </a:endParaRPr>
          </a:p>
          <a:p>
            <a:pPr marL="12700">
              <a:lnSpc>
                <a:spcPct val="100000"/>
              </a:lnSpc>
            </a:pP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r>
              <a:rPr dirty="0" sz="1600" spc="5">
                <a:latin typeface="SimSun"/>
                <a:cs typeface="SimSun"/>
              </a:rPr>
              <a:t> </a:t>
            </a:r>
            <a:r>
              <a:rPr dirty="0" sz="1600" spc="-5">
                <a:latin typeface="SimSun"/>
                <a:cs typeface="SimSun"/>
              </a:rPr>
              <a:t> </a:t>
            </a:r>
            <a:endParaRPr sz="1600">
              <a:latin typeface="SimSun"/>
              <a:cs typeface="SimSun"/>
            </a:endParaRPr>
          </a:p>
        </p:txBody>
      </p:sp>
      <p:sp>
        <p:nvSpPr>
          <p:cNvPr id="9" name="object 9"/>
          <p:cNvSpPr txBox="1"/>
          <p:nvPr/>
        </p:nvSpPr>
        <p:spPr>
          <a:xfrm>
            <a:off x="1430168" y="6760900"/>
            <a:ext cx="1421130" cy="995680"/>
          </a:xfrm>
          <a:prstGeom prst="rect">
            <a:avLst/>
          </a:prstGeom>
        </p:spPr>
        <p:txBody>
          <a:bodyPr wrap="square" lIns="0" tIns="173990" rIns="0" bIns="0" rtlCol="0" vert="horz">
            <a:spAutoFit/>
          </a:bodyPr>
          <a:lstStyle/>
          <a:p>
            <a:pPr>
              <a:lnSpc>
                <a:spcPct val="100000"/>
              </a:lnSpc>
              <a:spcBef>
                <a:spcPts val="1370"/>
              </a:spcBef>
            </a:pP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endParaRPr sz="1600">
              <a:latin typeface="SimSun"/>
              <a:cs typeface="SimSun"/>
            </a:endParaRPr>
          </a:p>
          <a:p>
            <a:pPr>
              <a:lnSpc>
                <a:spcPct val="100000"/>
              </a:lnSpc>
            </a:pPr>
            <a:endParaRPr sz="1600">
              <a:latin typeface="SimSun"/>
              <a:cs typeface="SimSun"/>
            </a:endParaRPr>
          </a:p>
          <a:p>
            <a:pPr>
              <a:lnSpc>
                <a:spcPct val="100000"/>
              </a:lnSpc>
              <a:spcBef>
                <a:spcPts val="1075"/>
              </a:spcBef>
            </a:pP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endParaRPr sz="1600">
              <a:latin typeface="SimSun"/>
              <a:cs typeface="SimSun"/>
            </a:endParaRPr>
          </a:p>
          <a:p>
            <a:pPr>
              <a:lnSpc>
                <a:spcPct val="100000"/>
              </a:lnSpc>
            </a:pPr>
            <a:endParaRPr sz="1600">
              <a:latin typeface="SimSun"/>
              <a:cs typeface="SimSun"/>
            </a:endParaRPr>
          </a:p>
          <a:p>
            <a:pPr>
              <a:lnSpc>
                <a:spcPct val="100000"/>
              </a:lnSpc>
              <a:spcBef>
                <a:spcPts val="1070"/>
              </a:spcBef>
            </a:pP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r>
              <a:rPr dirty="0" sz="1600" spc="-15">
                <a:latin typeface="SimSun"/>
                <a:cs typeface="SimSun"/>
              </a:rPr>
              <a:t> </a:t>
            </a:r>
            <a:r>
              <a:rPr dirty="0" sz="1600" spc="-5">
                <a:latin typeface="SimSun"/>
                <a:cs typeface="SimSun"/>
              </a:rPr>
              <a:t>  </a:t>
            </a:r>
            <a:endParaRPr sz="1600">
              <a:latin typeface="SimSun"/>
              <a:cs typeface="SimSun"/>
            </a:endParaRPr>
          </a:p>
        </p:txBody>
      </p:sp>
      <p:sp>
        <p:nvSpPr>
          <p:cNvPr id="10" name="object 10"/>
          <p:cNvSpPr txBox="1"/>
          <p:nvPr/>
        </p:nvSpPr>
        <p:spPr>
          <a:xfrm>
            <a:off x="2941447" y="7908797"/>
            <a:ext cx="2820035" cy="1896745"/>
          </a:xfrm>
          <a:prstGeom prst="rect">
            <a:avLst/>
          </a:prstGeom>
        </p:spPr>
        <p:txBody>
          <a:bodyPr wrap="square" lIns="0" tIns="12065" rIns="0" bIns="0" rtlCol="0" vert="horz">
            <a:spAutoFit/>
          </a:bodyPr>
          <a:lstStyle/>
          <a:p>
            <a:pPr marL="12700">
              <a:lnSpc>
                <a:spcPct val="100000"/>
              </a:lnSpc>
              <a:spcBef>
                <a:spcPts val="95"/>
              </a:spcBef>
              <a:tabLst>
                <a:tab pos="826135" algn="l"/>
                <a:tab pos="2654935" algn="l"/>
              </a:tabLst>
            </a:pPr>
            <a:r>
              <a:rPr dirty="0" u="sng" sz="1600" spc="-5">
                <a:uFill>
                  <a:solidFill>
                    <a:srgbClr val="000000"/>
                  </a:solidFill>
                </a:uFill>
                <a:latin typeface="Times New Roman"/>
                <a:cs typeface="Times New Roman"/>
              </a:rPr>
              <a:t> </a:t>
            </a:r>
            <a:r>
              <a:rPr dirty="0" u="sng" sz="1600" spc="-5">
                <a:uFill>
                  <a:solidFill>
                    <a:srgbClr val="000000"/>
                  </a:solidFill>
                </a:uFill>
                <a:latin typeface="Times New Roman"/>
                <a:cs typeface="Times New Roman"/>
              </a:rPr>
              <a:t>	</a:t>
            </a:r>
            <a:r>
              <a:rPr dirty="0" u="sng" sz="1600" spc="-5">
                <a:uFill>
                  <a:solidFill>
                    <a:srgbClr val="000000"/>
                  </a:solidFill>
                </a:uFill>
                <a:latin typeface="SimSun"/>
                <a:cs typeface="SimSun"/>
              </a:rPr>
              <a:t>电路与</a:t>
            </a:r>
            <a:r>
              <a:rPr dirty="0" u="sng" sz="1600" spc="5">
                <a:uFill>
                  <a:solidFill>
                    <a:srgbClr val="000000"/>
                  </a:solidFill>
                </a:uFill>
                <a:latin typeface="SimSun"/>
                <a:cs typeface="SimSun"/>
              </a:rPr>
              <a:t>系</a:t>
            </a:r>
            <a:r>
              <a:rPr dirty="0" u="sng" sz="1600" spc="-5">
                <a:uFill>
                  <a:solidFill>
                    <a:srgbClr val="000000"/>
                  </a:solidFill>
                </a:uFill>
                <a:latin typeface="SimSun"/>
                <a:cs typeface="SimSun"/>
              </a:rPr>
              <a:t>统</a:t>
            </a:r>
            <a:r>
              <a:rPr dirty="0" u="sng" sz="1600">
                <a:uFill>
                  <a:solidFill>
                    <a:srgbClr val="000000"/>
                  </a:solidFill>
                </a:uFill>
                <a:latin typeface="SimSun"/>
                <a:cs typeface="SimSun"/>
              </a:rPr>
              <a:t>	</a:t>
            </a:r>
            <a:endParaRPr sz="1600">
              <a:latin typeface="SimSun"/>
              <a:cs typeface="SimSun"/>
            </a:endParaRPr>
          </a:p>
          <a:p>
            <a:pPr marL="12700">
              <a:lnSpc>
                <a:spcPct val="100000"/>
              </a:lnSpc>
              <a:spcBef>
                <a:spcPts val="1200"/>
              </a:spcBef>
              <a:tabLst>
                <a:tab pos="723900" algn="l"/>
                <a:tab pos="2654935" algn="l"/>
              </a:tabLst>
            </a:pPr>
            <a:r>
              <a:rPr dirty="0" u="sng" sz="1600" spc="-5">
                <a:uFill>
                  <a:solidFill>
                    <a:srgbClr val="000000"/>
                  </a:solidFill>
                </a:uFill>
                <a:latin typeface="Times New Roman"/>
                <a:cs typeface="Times New Roman"/>
              </a:rPr>
              <a:t> </a:t>
            </a:r>
            <a:r>
              <a:rPr dirty="0" u="sng" sz="1600" spc="-5">
                <a:uFill>
                  <a:solidFill>
                    <a:srgbClr val="000000"/>
                  </a:solidFill>
                </a:uFill>
                <a:latin typeface="Times New Roman"/>
                <a:cs typeface="Times New Roman"/>
              </a:rPr>
              <a:t>	</a:t>
            </a:r>
            <a:r>
              <a:rPr dirty="0" u="sng" sz="1600" spc="-5">
                <a:uFill>
                  <a:solidFill>
                    <a:srgbClr val="000000"/>
                  </a:solidFill>
                </a:uFill>
                <a:latin typeface="SimSun"/>
                <a:cs typeface="SimSun"/>
              </a:rPr>
              <a:t>智能信</a:t>
            </a:r>
            <a:r>
              <a:rPr dirty="0" u="sng" sz="1600" spc="5">
                <a:uFill>
                  <a:solidFill>
                    <a:srgbClr val="000000"/>
                  </a:solidFill>
                </a:uFill>
                <a:latin typeface="SimSun"/>
                <a:cs typeface="SimSun"/>
              </a:rPr>
              <a:t>息</a:t>
            </a:r>
            <a:r>
              <a:rPr dirty="0" u="sng" sz="1600" spc="-5">
                <a:uFill>
                  <a:solidFill>
                    <a:srgbClr val="000000"/>
                  </a:solidFill>
                </a:uFill>
                <a:latin typeface="SimSun"/>
                <a:cs typeface="SimSun"/>
              </a:rPr>
              <a:t>处理</a:t>
            </a:r>
            <a:r>
              <a:rPr dirty="0" u="sng" sz="1600">
                <a:uFill>
                  <a:solidFill>
                    <a:srgbClr val="000000"/>
                  </a:solidFill>
                </a:uFill>
                <a:latin typeface="SimSun"/>
                <a:cs typeface="SimSun"/>
              </a:rPr>
              <a:t>	</a:t>
            </a:r>
            <a:endParaRPr sz="1600">
              <a:latin typeface="SimSun"/>
              <a:cs typeface="SimSun"/>
            </a:endParaRPr>
          </a:p>
          <a:p>
            <a:pPr marL="12700">
              <a:lnSpc>
                <a:spcPct val="100000"/>
              </a:lnSpc>
              <a:spcBef>
                <a:spcPts val="1200"/>
              </a:spcBef>
              <a:tabLst>
                <a:tab pos="926465" algn="l"/>
                <a:tab pos="2654935" algn="l"/>
              </a:tabLst>
            </a:pPr>
            <a:r>
              <a:rPr dirty="0" u="sng" sz="1600" spc="-5">
                <a:uFill>
                  <a:solidFill>
                    <a:srgbClr val="000000"/>
                  </a:solidFill>
                </a:uFill>
                <a:latin typeface="Times New Roman"/>
                <a:cs typeface="Times New Roman"/>
              </a:rPr>
              <a:t> </a:t>
            </a:r>
            <a:r>
              <a:rPr dirty="0" u="sng" sz="1600" spc="-5">
                <a:uFill>
                  <a:solidFill>
                    <a:srgbClr val="000000"/>
                  </a:solidFill>
                </a:uFill>
                <a:latin typeface="Times New Roman"/>
                <a:cs typeface="Times New Roman"/>
              </a:rPr>
              <a:t>	</a:t>
            </a:r>
            <a:r>
              <a:rPr dirty="0" u="sng" sz="1600" spc="-5">
                <a:uFill>
                  <a:solidFill>
                    <a:srgbClr val="000000"/>
                  </a:solidFill>
                </a:uFill>
                <a:latin typeface="SimSun"/>
                <a:cs typeface="SimSun"/>
              </a:rPr>
              <a:t>工</a:t>
            </a:r>
            <a:r>
              <a:rPr dirty="0" u="sng" sz="1600" spc="5">
                <a:uFill>
                  <a:solidFill>
                    <a:srgbClr val="000000"/>
                  </a:solidFill>
                </a:uFill>
                <a:latin typeface="SimSun"/>
                <a:cs typeface="SimSun"/>
              </a:rPr>
              <a:t>学</a:t>
            </a:r>
            <a:r>
              <a:rPr dirty="0" u="sng" sz="1600" spc="-5">
                <a:uFill>
                  <a:solidFill>
                    <a:srgbClr val="000000"/>
                  </a:solidFill>
                </a:uFill>
                <a:latin typeface="SimSun"/>
                <a:cs typeface="SimSun"/>
              </a:rPr>
              <a:t>硕士</a:t>
            </a:r>
            <a:r>
              <a:rPr dirty="0" u="sng" sz="1600">
                <a:uFill>
                  <a:solidFill>
                    <a:srgbClr val="000000"/>
                  </a:solidFill>
                </a:uFill>
                <a:latin typeface="SimSun"/>
                <a:cs typeface="SimSun"/>
              </a:rPr>
              <a:t>	</a:t>
            </a:r>
            <a:endParaRPr sz="1600">
              <a:latin typeface="SimSun"/>
              <a:cs typeface="SimSun"/>
            </a:endParaRPr>
          </a:p>
          <a:p>
            <a:pPr marL="12700">
              <a:lnSpc>
                <a:spcPct val="100000"/>
              </a:lnSpc>
              <a:spcBef>
                <a:spcPts val="1200"/>
              </a:spcBef>
              <a:tabLst>
                <a:tab pos="1027430" algn="l"/>
                <a:tab pos="2705735" algn="l"/>
              </a:tabLst>
            </a:pPr>
            <a:r>
              <a:rPr dirty="0" u="sng" sz="1600" spc="-5">
                <a:uFill>
                  <a:solidFill>
                    <a:srgbClr val="000000"/>
                  </a:solidFill>
                </a:uFill>
                <a:latin typeface="Times New Roman"/>
                <a:cs typeface="Times New Roman"/>
              </a:rPr>
              <a:t> </a:t>
            </a:r>
            <a:r>
              <a:rPr dirty="0" u="sng" sz="1600" spc="-5">
                <a:uFill>
                  <a:solidFill>
                    <a:srgbClr val="000000"/>
                  </a:solidFill>
                </a:uFill>
                <a:latin typeface="Times New Roman"/>
                <a:cs typeface="Times New Roman"/>
              </a:rPr>
              <a:t>	</a:t>
            </a:r>
            <a:r>
              <a:rPr dirty="0" u="sng" sz="1600" spc="-5">
                <a:uFill>
                  <a:solidFill>
                    <a:srgbClr val="000000"/>
                  </a:solidFill>
                </a:uFill>
                <a:latin typeface="Times New Roman"/>
                <a:cs typeface="Times New Roman"/>
              </a:rPr>
              <a:t>2022.04	</a:t>
            </a:r>
            <a:endParaRPr sz="1600">
              <a:latin typeface="Times New Roman"/>
              <a:cs typeface="Times New Roman"/>
            </a:endParaRPr>
          </a:p>
          <a:p>
            <a:pPr algn="r" marR="5080">
              <a:lnSpc>
                <a:spcPct val="100000"/>
              </a:lnSpc>
              <a:spcBef>
                <a:spcPts val="820"/>
              </a:spcBef>
            </a:pPr>
            <a:r>
              <a:rPr dirty="0" sz="2200" spc="-5">
                <a:latin typeface="SimSun"/>
                <a:cs typeface="SimSun"/>
              </a:rPr>
              <a:t> </a:t>
            </a:r>
            <a:endParaRPr sz="2200">
              <a:latin typeface="SimSun"/>
              <a:cs typeface="SimSun"/>
            </a:endParaRPr>
          </a:p>
        </p:txBody>
      </p:sp>
      <p:pic>
        <p:nvPicPr>
          <p:cNvPr id="11" name="object 11"/>
          <p:cNvPicPr/>
          <p:nvPr/>
        </p:nvPicPr>
        <p:blipFill>
          <a:blip r:embed="rId2" cstate="print"/>
          <a:stretch>
            <a:fillRect/>
          </a:stretch>
        </p:blipFill>
        <p:spPr>
          <a:xfrm>
            <a:off x="2465704" y="1792604"/>
            <a:ext cx="2603627" cy="596684"/>
          </a:xfrm>
          <a:prstGeom prst="rect">
            <a:avLst/>
          </a:prstGeom>
        </p:spPr>
      </p:pic>
      <p:pic>
        <p:nvPicPr>
          <p:cNvPr id="12" name="object 12"/>
          <p:cNvPicPr/>
          <p:nvPr/>
        </p:nvPicPr>
        <p:blipFill>
          <a:blip r:embed="rId3" cstate="print"/>
          <a:stretch>
            <a:fillRect/>
          </a:stretch>
        </p:blipFill>
        <p:spPr>
          <a:xfrm>
            <a:off x="3265804" y="3347084"/>
            <a:ext cx="1028700" cy="1068013"/>
          </a:xfrm>
          <a:prstGeom prst="rect">
            <a:avLst/>
          </a:prstGeom>
        </p:spPr>
      </p:pic>
      <p:sp>
        <p:nvSpPr>
          <p:cNvPr id="13" name="object 13"/>
          <p:cNvSpPr/>
          <p:nvPr/>
        </p:nvSpPr>
        <p:spPr>
          <a:xfrm>
            <a:off x="1409700" y="6663638"/>
            <a:ext cx="1459230" cy="2865120"/>
          </a:xfrm>
          <a:custGeom>
            <a:avLst/>
            <a:gdLst/>
            <a:ahLst/>
            <a:cxnLst/>
            <a:rect l="l" t="t" r="r" b="b"/>
            <a:pathLst>
              <a:path w="1459230" h="2865120">
                <a:moveTo>
                  <a:pt x="1459230" y="0"/>
                </a:moveTo>
                <a:lnTo>
                  <a:pt x="0" y="0"/>
                </a:lnTo>
                <a:lnTo>
                  <a:pt x="0" y="2865119"/>
                </a:lnTo>
                <a:lnTo>
                  <a:pt x="1459230" y="2865119"/>
                </a:lnTo>
                <a:lnTo>
                  <a:pt x="1459230" y="0"/>
                </a:lnTo>
                <a:close/>
              </a:path>
            </a:pathLst>
          </a:custGeom>
          <a:solidFill>
            <a:srgbClr val="FFFFFF"/>
          </a:solidFill>
        </p:spPr>
        <p:txBody>
          <a:bodyPr wrap="square" lIns="0" tIns="0" rIns="0" bIns="0" rtlCol="0"/>
          <a:lstStyle/>
          <a:p/>
        </p:txBody>
      </p:sp>
      <p:sp>
        <p:nvSpPr>
          <p:cNvPr id="14" name="object 14"/>
          <p:cNvSpPr txBox="1"/>
          <p:nvPr/>
        </p:nvSpPr>
        <p:spPr>
          <a:xfrm>
            <a:off x="681227" y="6719696"/>
            <a:ext cx="1036955" cy="1061720"/>
          </a:xfrm>
          <a:prstGeom prst="rect">
            <a:avLst/>
          </a:prstGeom>
        </p:spPr>
        <p:txBody>
          <a:bodyPr wrap="square" lIns="0" tIns="37465" rIns="0" bIns="0" rtlCol="0" vert="horz">
            <a:spAutoFit/>
          </a:bodyPr>
          <a:lstStyle/>
          <a:p>
            <a:pPr marL="38100">
              <a:lnSpc>
                <a:spcPct val="100000"/>
              </a:lnSpc>
              <a:spcBef>
                <a:spcPts val="295"/>
              </a:spcBef>
            </a:pPr>
            <a:r>
              <a:rPr dirty="0" sz="1600" spc="-5">
                <a:latin typeface="SimSun"/>
                <a:cs typeface="SimSun"/>
              </a:rPr>
              <a:t>   </a:t>
            </a:r>
            <a:r>
              <a:rPr dirty="0" sz="1600" spc="-15">
                <a:latin typeface="SimSun"/>
                <a:cs typeface="SimSun"/>
              </a:rPr>
              <a:t> </a:t>
            </a:r>
            <a:r>
              <a:rPr dirty="0" sz="1600" spc="-5">
                <a:latin typeface="SimSun"/>
                <a:cs typeface="SimSun"/>
              </a:rPr>
              <a:t>   </a:t>
            </a:r>
            <a:r>
              <a:rPr dirty="0" sz="1600" spc="-250">
                <a:latin typeface="SimSun"/>
                <a:cs typeface="SimSun"/>
              </a:rPr>
              <a:t> </a:t>
            </a:r>
            <a:r>
              <a:rPr dirty="0" baseline="-11904" sz="2100">
                <a:latin typeface="PMingLiU-ExtB"/>
                <a:cs typeface="PMingLiU-ExtB"/>
              </a:rPr>
              <a:t>学</a:t>
            </a:r>
            <a:endParaRPr baseline="-11904" sz="2100">
              <a:latin typeface="PMingLiU-ExtB"/>
              <a:cs typeface="PMingLiU-ExtB"/>
            </a:endParaRPr>
          </a:p>
          <a:p>
            <a:pPr marL="38100">
              <a:lnSpc>
                <a:spcPct val="100000"/>
              </a:lnSpc>
              <a:spcBef>
                <a:spcPts val="1445"/>
              </a:spcBef>
            </a:pPr>
            <a:r>
              <a:rPr dirty="0" sz="1600" spc="-5">
                <a:latin typeface="SimSun"/>
                <a:cs typeface="SimSun"/>
              </a:rPr>
              <a:t>   </a:t>
            </a:r>
            <a:r>
              <a:rPr dirty="0" sz="1600" spc="-15">
                <a:latin typeface="SimSun"/>
                <a:cs typeface="SimSun"/>
              </a:rPr>
              <a:t> </a:t>
            </a:r>
            <a:r>
              <a:rPr dirty="0" sz="1600" spc="-5">
                <a:latin typeface="SimSun"/>
                <a:cs typeface="SimSun"/>
              </a:rPr>
              <a:t>   </a:t>
            </a:r>
            <a:r>
              <a:rPr dirty="0" sz="1600" spc="-250">
                <a:latin typeface="SimSun"/>
                <a:cs typeface="SimSun"/>
              </a:rPr>
              <a:t> </a:t>
            </a:r>
            <a:r>
              <a:rPr dirty="0" baseline="-11904" sz="2100">
                <a:latin typeface="PMingLiU-ExtB"/>
                <a:cs typeface="PMingLiU-ExtB"/>
              </a:rPr>
              <a:t>姓</a:t>
            </a:r>
            <a:endParaRPr baseline="-11904" sz="2100">
              <a:latin typeface="PMingLiU-ExtB"/>
              <a:cs typeface="PMingLiU-ExtB"/>
            </a:endParaRPr>
          </a:p>
          <a:p>
            <a:pPr marL="38100">
              <a:lnSpc>
                <a:spcPct val="100000"/>
              </a:lnSpc>
              <a:spcBef>
                <a:spcPts val="1440"/>
              </a:spcBef>
            </a:pPr>
            <a:r>
              <a:rPr dirty="0" sz="1600" spc="-5">
                <a:latin typeface="SimSun"/>
                <a:cs typeface="SimSun"/>
              </a:rPr>
              <a:t>   </a:t>
            </a:r>
            <a:r>
              <a:rPr dirty="0" sz="1600" spc="-15">
                <a:latin typeface="SimSun"/>
                <a:cs typeface="SimSun"/>
              </a:rPr>
              <a:t> </a:t>
            </a:r>
            <a:r>
              <a:rPr dirty="0" sz="1600" spc="-5">
                <a:latin typeface="SimSun"/>
                <a:cs typeface="SimSun"/>
              </a:rPr>
              <a:t>   </a:t>
            </a:r>
            <a:r>
              <a:rPr dirty="0" sz="1600" spc="-250">
                <a:latin typeface="SimSun"/>
                <a:cs typeface="SimSun"/>
              </a:rPr>
              <a:t> </a:t>
            </a:r>
            <a:r>
              <a:rPr dirty="0" baseline="-11904" sz="2100">
                <a:latin typeface="PMingLiU-ExtB"/>
                <a:cs typeface="PMingLiU-ExtB"/>
              </a:rPr>
              <a:t>导</a:t>
            </a:r>
            <a:endParaRPr baseline="-11904" sz="2100">
              <a:latin typeface="PMingLiU-ExtB"/>
              <a:cs typeface="PMingLiU-ExtB"/>
            </a:endParaRPr>
          </a:p>
        </p:txBody>
      </p:sp>
      <p:sp>
        <p:nvSpPr>
          <p:cNvPr id="15" name="object 15"/>
          <p:cNvSpPr txBox="1"/>
          <p:nvPr/>
        </p:nvSpPr>
        <p:spPr>
          <a:xfrm>
            <a:off x="2562351" y="6719696"/>
            <a:ext cx="3276600" cy="1061720"/>
          </a:xfrm>
          <a:prstGeom prst="rect">
            <a:avLst/>
          </a:prstGeom>
        </p:spPr>
        <p:txBody>
          <a:bodyPr wrap="square" lIns="0" tIns="12065" rIns="0" bIns="0" rtlCol="0" vert="horz">
            <a:spAutoFit/>
          </a:bodyPr>
          <a:lstStyle/>
          <a:p>
            <a:pPr marL="38100">
              <a:lnSpc>
                <a:spcPct val="100000"/>
              </a:lnSpc>
              <a:spcBef>
                <a:spcPts val="95"/>
              </a:spcBef>
            </a:pPr>
            <a:r>
              <a:rPr dirty="0" baseline="-11904" sz="2100">
                <a:latin typeface="PMingLiU-ExtB"/>
                <a:cs typeface="PMingLiU-ExtB"/>
              </a:rPr>
              <a:t>号   </a:t>
            </a:r>
            <a:r>
              <a:rPr dirty="0" sz="1400">
                <a:latin typeface="PMingLiU-ExtB"/>
                <a:cs typeface="PMingLiU-ExtB"/>
              </a:rPr>
              <a:t>  </a:t>
            </a:r>
            <a:r>
              <a:rPr dirty="0" u="sng" sz="1400">
                <a:uFill>
                  <a:solidFill>
                    <a:srgbClr val="000000"/>
                  </a:solidFill>
                </a:uFill>
                <a:latin typeface="PMingLiU-ExtB"/>
                <a:cs typeface="PMingLiU-ExtB"/>
              </a:rPr>
              <a:t>               </a:t>
            </a:r>
            <a:r>
              <a:rPr dirty="0" u="sng" sz="1400" spc="114">
                <a:uFill>
                  <a:solidFill>
                    <a:srgbClr val="000000"/>
                  </a:solidFill>
                </a:uFill>
                <a:latin typeface="PMingLiU-ExtB"/>
                <a:cs typeface="PMingLiU-ExtB"/>
              </a:rPr>
              <a:t> </a:t>
            </a:r>
            <a:r>
              <a:rPr dirty="0" u="sng" sz="1600" spc="-5">
                <a:uFill>
                  <a:solidFill>
                    <a:srgbClr val="000000"/>
                  </a:solidFill>
                </a:uFill>
                <a:latin typeface="SimSun"/>
                <a:cs typeface="SimSun"/>
              </a:rPr>
              <a:t>1019020913</a:t>
            </a:r>
            <a:r>
              <a:rPr dirty="0" u="sng" sz="1600">
                <a:uFill>
                  <a:solidFill>
                    <a:srgbClr val="000000"/>
                  </a:solidFill>
                </a:uFill>
                <a:latin typeface="SimSun"/>
                <a:cs typeface="SimSun"/>
              </a:rPr>
              <a:t>  </a:t>
            </a:r>
            <a:r>
              <a:rPr dirty="0" u="sng" sz="1600" spc="-10">
                <a:uFill>
                  <a:solidFill>
                    <a:srgbClr val="000000"/>
                  </a:solidFill>
                </a:uFill>
                <a:latin typeface="SimSun"/>
                <a:cs typeface="SimSun"/>
              </a:rPr>
              <a:t> </a:t>
            </a:r>
            <a:r>
              <a:rPr dirty="0" u="sng" sz="1600">
                <a:uFill>
                  <a:solidFill>
                    <a:srgbClr val="000000"/>
                  </a:solidFill>
                </a:uFill>
                <a:latin typeface="SimSun"/>
                <a:cs typeface="SimSun"/>
              </a:rPr>
              <a:t> </a:t>
            </a:r>
            <a:r>
              <a:rPr dirty="0" u="sng" sz="1600" spc="-10">
                <a:uFill>
                  <a:solidFill>
                    <a:srgbClr val="000000"/>
                  </a:solidFill>
                </a:uFill>
                <a:latin typeface="SimSun"/>
                <a:cs typeface="SimSun"/>
              </a:rPr>
              <a:t> </a:t>
            </a:r>
            <a:r>
              <a:rPr dirty="0" u="sng" sz="1600">
                <a:uFill>
                  <a:solidFill>
                    <a:srgbClr val="000000"/>
                  </a:solidFill>
                </a:uFill>
                <a:latin typeface="SimSun"/>
                <a:cs typeface="SimSun"/>
              </a:rPr>
              <a:t>   </a:t>
            </a:r>
            <a:r>
              <a:rPr dirty="0" u="sng" sz="1600" spc="5">
                <a:uFill>
                  <a:solidFill>
                    <a:srgbClr val="000000"/>
                  </a:solidFill>
                </a:uFill>
                <a:latin typeface="SimSun"/>
                <a:cs typeface="SimSun"/>
              </a:rPr>
              <a:t> </a:t>
            </a:r>
            <a:r>
              <a:rPr dirty="0" sz="1600">
                <a:latin typeface="SimSun"/>
                <a:cs typeface="SimSun"/>
              </a:rPr>
              <a:t> </a:t>
            </a:r>
            <a:endParaRPr sz="1600">
              <a:latin typeface="SimSun"/>
              <a:cs typeface="SimSun"/>
            </a:endParaRPr>
          </a:p>
          <a:p>
            <a:pPr marL="38100">
              <a:lnSpc>
                <a:spcPct val="100000"/>
              </a:lnSpc>
              <a:spcBef>
                <a:spcPts val="1205"/>
              </a:spcBef>
            </a:pPr>
            <a:r>
              <a:rPr dirty="0" baseline="-11904" sz="2100">
                <a:latin typeface="PMingLiU-ExtB"/>
                <a:cs typeface="PMingLiU-ExtB"/>
              </a:rPr>
              <a:t>名</a:t>
            </a:r>
            <a:r>
              <a:rPr dirty="0" baseline="-11904" sz="2100">
                <a:latin typeface="PMingLiU-ExtB"/>
                <a:cs typeface="PMingLiU-ExtB"/>
              </a:rPr>
              <a:t> </a:t>
            </a:r>
            <a:r>
              <a:rPr dirty="0" baseline="-11904" sz="2100" spc="-232">
                <a:latin typeface="PMingLiU-ExtB"/>
                <a:cs typeface="PMingLiU-ExtB"/>
              </a:rPr>
              <a:t> </a:t>
            </a:r>
            <a:r>
              <a:rPr dirty="0" sz="1600" spc="10">
                <a:latin typeface="SimSun"/>
                <a:cs typeface="SimSun"/>
              </a:rPr>
              <a:t> </a:t>
            </a:r>
            <a:r>
              <a:rPr dirty="0" u="sng" sz="1600" spc="-5">
                <a:uFill>
                  <a:solidFill>
                    <a:srgbClr val="000000"/>
                  </a:solidFill>
                </a:uFill>
                <a:latin typeface="SimSun"/>
                <a:cs typeface="SimSun"/>
              </a:rPr>
              <a:t>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u="sng" sz="1600">
                <a:uFill>
                  <a:solidFill>
                    <a:srgbClr val="000000"/>
                  </a:solidFill>
                </a:uFill>
                <a:latin typeface="SimSun"/>
                <a:cs typeface="SimSun"/>
              </a:rPr>
              <a:t>  </a:t>
            </a:r>
            <a:r>
              <a:rPr dirty="0" u="sng" sz="1600" spc="-5">
                <a:uFill>
                  <a:solidFill>
                    <a:srgbClr val="000000"/>
                  </a:solidFill>
                </a:uFill>
                <a:latin typeface="SimSun"/>
                <a:cs typeface="SimSun"/>
              </a:rPr>
              <a:t>梅青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sz="1600" spc="-5">
                <a:latin typeface="SimSun"/>
                <a:cs typeface="SimSun"/>
              </a:rPr>
              <a:t> </a:t>
            </a:r>
            <a:endParaRPr sz="1600">
              <a:latin typeface="SimSun"/>
              <a:cs typeface="SimSun"/>
            </a:endParaRPr>
          </a:p>
          <a:p>
            <a:pPr marL="39370">
              <a:lnSpc>
                <a:spcPct val="100000"/>
              </a:lnSpc>
              <a:spcBef>
                <a:spcPts val="1200"/>
              </a:spcBef>
            </a:pPr>
            <a:r>
              <a:rPr dirty="0" baseline="-11904" sz="2100">
                <a:latin typeface="PMingLiU-ExtB"/>
                <a:cs typeface="PMingLiU-ExtB"/>
              </a:rPr>
              <a:t>师</a:t>
            </a:r>
            <a:r>
              <a:rPr dirty="0" baseline="-11904" sz="2100">
                <a:latin typeface="PMingLiU-ExtB"/>
                <a:cs typeface="PMingLiU-ExtB"/>
              </a:rPr>
              <a:t> </a:t>
            </a:r>
            <a:r>
              <a:rPr dirty="0" baseline="-11904" sz="2100" spc="-247">
                <a:latin typeface="PMingLiU-ExtB"/>
                <a:cs typeface="PMingLiU-ExtB"/>
              </a:rPr>
              <a:t> </a:t>
            </a:r>
            <a:r>
              <a:rPr dirty="0" sz="1600" spc="10">
                <a:latin typeface="SimSun"/>
                <a:cs typeface="SimSun"/>
              </a:rPr>
              <a:t> </a:t>
            </a:r>
            <a:r>
              <a:rPr dirty="0" u="sng" sz="1600" spc="-5">
                <a:uFill>
                  <a:solidFill>
                    <a:srgbClr val="000000"/>
                  </a:solidFill>
                </a:uFill>
                <a:latin typeface="SimSun"/>
                <a:cs typeface="SimSun"/>
              </a:rPr>
              <a:t>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u="sng" sz="1600" spc="10">
                <a:uFill>
                  <a:solidFill>
                    <a:srgbClr val="000000"/>
                  </a:solidFill>
                </a:uFill>
                <a:latin typeface="SimSun"/>
                <a:cs typeface="SimSun"/>
              </a:rPr>
              <a:t> </a:t>
            </a:r>
            <a:r>
              <a:rPr dirty="0" u="sng" sz="1600" spc="-5">
                <a:uFill>
                  <a:solidFill>
                    <a:srgbClr val="000000"/>
                  </a:solidFill>
                </a:uFill>
                <a:latin typeface="SimSun"/>
                <a:cs typeface="SimSun"/>
              </a:rPr>
              <a:t>肖建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u="sng" sz="1600" spc="-15">
                <a:uFill>
                  <a:solidFill>
                    <a:srgbClr val="000000"/>
                  </a:solidFill>
                </a:uFill>
                <a:latin typeface="SimSun"/>
                <a:cs typeface="SimSun"/>
              </a:rPr>
              <a:t> </a:t>
            </a:r>
            <a:r>
              <a:rPr dirty="0" u="sng" sz="1600" spc="-5">
                <a:uFill>
                  <a:solidFill>
                    <a:srgbClr val="000000"/>
                  </a:solidFill>
                </a:uFill>
                <a:latin typeface="SimSun"/>
                <a:cs typeface="SimSun"/>
              </a:rPr>
              <a:t>   </a:t>
            </a:r>
            <a:r>
              <a:rPr dirty="0" sz="1600" spc="-5">
                <a:latin typeface="SimSun"/>
                <a:cs typeface="SimSun"/>
              </a:rPr>
              <a:t> </a:t>
            </a:r>
            <a:endParaRPr sz="1600">
              <a:latin typeface="SimSun"/>
              <a:cs typeface="SimSun"/>
            </a:endParaRPr>
          </a:p>
        </p:txBody>
      </p:sp>
      <p:sp>
        <p:nvSpPr>
          <p:cNvPr id="16" name="object 16"/>
          <p:cNvSpPr txBox="1"/>
          <p:nvPr/>
        </p:nvSpPr>
        <p:spPr>
          <a:xfrm>
            <a:off x="1488694" y="7969757"/>
            <a:ext cx="1304925" cy="239395"/>
          </a:xfrm>
          <a:prstGeom prst="rect">
            <a:avLst/>
          </a:prstGeom>
        </p:spPr>
        <p:txBody>
          <a:bodyPr wrap="square" lIns="0" tIns="12700" rIns="0" bIns="0" rtlCol="0" vert="horz">
            <a:spAutoFit/>
          </a:bodyPr>
          <a:lstStyle/>
          <a:p>
            <a:pPr marL="12700">
              <a:lnSpc>
                <a:spcPct val="100000"/>
              </a:lnSpc>
              <a:spcBef>
                <a:spcPts val="100"/>
              </a:spcBef>
              <a:tabLst>
                <a:tab pos="379730" algn="l"/>
                <a:tab pos="745490" algn="l"/>
                <a:tab pos="1113155" algn="l"/>
              </a:tabLst>
            </a:pPr>
            <a:r>
              <a:rPr dirty="0" sz="1400">
                <a:latin typeface="PMingLiU-ExtB"/>
                <a:cs typeface="PMingLiU-ExtB"/>
              </a:rPr>
              <a:t>学</a:t>
            </a:r>
            <a:r>
              <a:rPr dirty="0" sz="1400">
                <a:latin typeface="PMingLiU-ExtB"/>
                <a:cs typeface="PMingLiU-ExtB"/>
              </a:rPr>
              <a:t>	</a:t>
            </a:r>
            <a:r>
              <a:rPr dirty="0" sz="1400">
                <a:latin typeface="PMingLiU-ExtB"/>
                <a:cs typeface="PMingLiU-ExtB"/>
              </a:rPr>
              <a:t>科</a:t>
            </a:r>
            <a:r>
              <a:rPr dirty="0" sz="1400">
                <a:latin typeface="PMingLiU-ExtB"/>
                <a:cs typeface="PMingLiU-ExtB"/>
              </a:rPr>
              <a:t>	</a:t>
            </a:r>
            <a:r>
              <a:rPr dirty="0" sz="1400">
                <a:latin typeface="PMingLiU-ExtB"/>
                <a:cs typeface="PMingLiU-ExtB"/>
              </a:rPr>
              <a:t>专</a:t>
            </a:r>
            <a:r>
              <a:rPr dirty="0" sz="1400">
                <a:latin typeface="PMingLiU-ExtB"/>
                <a:cs typeface="PMingLiU-ExtB"/>
              </a:rPr>
              <a:t>	</a:t>
            </a:r>
            <a:r>
              <a:rPr dirty="0" sz="1400">
                <a:latin typeface="PMingLiU-ExtB"/>
                <a:cs typeface="PMingLiU-ExtB"/>
              </a:rPr>
              <a:t>业</a:t>
            </a:r>
            <a:endParaRPr sz="1400">
              <a:latin typeface="PMingLiU-ExtB"/>
              <a:cs typeface="PMingLiU-ExtB"/>
            </a:endParaRPr>
          </a:p>
        </p:txBody>
      </p:sp>
      <p:sp>
        <p:nvSpPr>
          <p:cNvPr id="17" name="object 17"/>
          <p:cNvSpPr txBox="1"/>
          <p:nvPr/>
        </p:nvSpPr>
        <p:spPr>
          <a:xfrm>
            <a:off x="1488694" y="8365997"/>
            <a:ext cx="1304925" cy="635635"/>
          </a:xfrm>
          <a:prstGeom prst="rect">
            <a:avLst/>
          </a:prstGeom>
        </p:spPr>
        <p:txBody>
          <a:bodyPr wrap="square" lIns="0" tIns="12700" rIns="0" bIns="0" rtlCol="0" vert="horz">
            <a:spAutoFit/>
          </a:bodyPr>
          <a:lstStyle/>
          <a:p>
            <a:pPr marL="12700">
              <a:lnSpc>
                <a:spcPct val="100000"/>
              </a:lnSpc>
              <a:spcBef>
                <a:spcPts val="100"/>
              </a:spcBef>
              <a:tabLst>
                <a:tab pos="379730" algn="l"/>
                <a:tab pos="745490" algn="l"/>
                <a:tab pos="1113155" algn="l"/>
              </a:tabLst>
            </a:pPr>
            <a:r>
              <a:rPr dirty="0" sz="1400">
                <a:latin typeface="PMingLiU-ExtB"/>
                <a:cs typeface="PMingLiU-ExtB"/>
              </a:rPr>
              <a:t>研</a:t>
            </a:r>
            <a:r>
              <a:rPr dirty="0" sz="1400">
                <a:latin typeface="PMingLiU-ExtB"/>
                <a:cs typeface="PMingLiU-ExtB"/>
              </a:rPr>
              <a:t>	</a:t>
            </a:r>
            <a:r>
              <a:rPr dirty="0" sz="1400">
                <a:latin typeface="PMingLiU-ExtB"/>
                <a:cs typeface="PMingLiU-ExtB"/>
              </a:rPr>
              <a:t>究</a:t>
            </a:r>
            <a:r>
              <a:rPr dirty="0" sz="1400">
                <a:latin typeface="PMingLiU-ExtB"/>
                <a:cs typeface="PMingLiU-ExtB"/>
              </a:rPr>
              <a:t>	</a:t>
            </a:r>
            <a:r>
              <a:rPr dirty="0" sz="1400">
                <a:latin typeface="PMingLiU-ExtB"/>
                <a:cs typeface="PMingLiU-ExtB"/>
              </a:rPr>
              <a:t>方</a:t>
            </a:r>
            <a:r>
              <a:rPr dirty="0" sz="1400">
                <a:latin typeface="PMingLiU-ExtB"/>
                <a:cs typeface="PMingLiU-ExtB"/>
              </a:rPr>
              <a:t>	</a:t>
            </a:r>
            <a:r>
              <a:rPr dirty="0" sz="1400">
                <a:latin typeface="PMingLiU-ExtB"/>
                <a:cs typeface="PMingLiU-ExtB"/>
              </a:rPr>
              <a:t>向</a:t>
            </a:r>
            <a:endParaRPr sz="1400">
              <a:latin typeface="PMingLiU-ExtB"/>
              <a:cs typeface="PMingLiU-ExtB"/>
            </a:endParaRPr>
          </a:p>
          <a:p>
            <a:pPr>
              <a:lnSpc>
                <a:spcPct val="100000"/>
              </a:lnSpc>
              <a:spcBef>
                <a:spcPts val="45"/>
              </a:spcBef>
            </a:pPr>
            <a:endParaRPr sz="1000">
              <a:latin typeface="PMingLiU-ExtB"/>
              <a:cs typeface="PMingLiU-ExtB"/>
            </a:endParaRPr>
          </a:p>
          <a:p>
            <a:pPr marL="12700">
              <a:lnSpc>
                <a:spcPct val="100000"/>
              </a:lnSpc>
            </a:pPr>
            <a:r>
              <a:rPr dirty="0" sz="1400" spc="320">
                <a:latin typeface="PMingLiU-ExtB"/>
                <a:cs typeface="PMingLiU-ExtB"/>
              </a:rPr>
              <a:t>申</a:t>
            </a:r>
            <a:r>
              <a:rPr dirty="0" sz="1400" spc="330">
                <a:latin typeface="PMingLiU-ExtB"/>
                <a:cs typeface="PMingLiU-ExtB"/>
              </a:rPr>
              <a:t>请</a:t>
            </a:r>
            <a:r>
              <a:rPr dirty="0" sz="1400" spc="320">
                <a:latin typeface="PMingLiU-ExtB"/>
                <a:cs typeface="PMingLiU-ExtB"/>
              </a:rPr>
              <a:t>学位</a:t>
            </a:r>
            <a:r>
              <a:rPr dirty="0" sz="1400" spc="330">
                <a:latin typeface="PMingLiU-ExtB"/>
                <a:cs typeface="PMingLiU-ExtB"/>
              </a:rPr>
              <a:t>类</a:t>
            </a:r>
            <a:r>
              <a:rPr dirty="0" sz="1400">
                <a:latin typeface="PMingLiU-ExtB"/>
                <a:cs typeface="PMingLiU-ExtB"/>
              </a:rPr>
              <a:t>别</a:t>
            </a:r>
            <a:endParaRPr sz="1400">
              <a:latin typeface="PMingLiU-ExtB"/>
              <a:cs typeface="PMingLiU-ExtB"/>
            </a:endParaRPr>
          </a:p>
        </p:txBody>
      </p:sp>
      <p:sp>
        <p:nvSpPr>
          <p:cNvPr id="18" name="object 18"/>
          <p:cNvSpPr txBox="1"/>
          <p:nvPr/>
        </p:nvSpPr>
        <p:spPr>
          <a:xfrm>
            <a:off x="1488694" y="9158731"/>
            <a:ext cx="1303655" cy="239395"/>
          </a:xfrm>
          <a:prstGeom prst="rect">
            <a:avLst/>
          </a:prstGeom>
        </p:spPr>
        <p:txBody>
          <a:bodyPr wrap="square" lIns="0" tIns="12700" rIns="0" bIns="0" rtlCol="0" vert="horz">
            <a:spAutoFit/>
          </a:bodyPr>
          <a:lstStyle/>
          <a:p>
            <a:pPr marL="12700">
              <a:lnSpc>
                <a:spcPct val="100000"/>
              </a:lnSpc>
              <a:spcBef>
                <a:spcPts val="100"/>
              </a:spcBef>
            </a:pPr>
            <a:r>
              <a:rPr dirty="0" sz="1400" spc="320">
                <a:latin typeface="PMingLiU-ExtB"/>
                <a:cs typeface="PMingLiU-ExtB"/>
              </a:rPr>
              <a:t>论</a:t>
            </a:r>
            <a:r>
              <a:rPr dirty="0" sz="1400" spc="330">
                <a:latin typeface="PMingLiU-ExtB"/>
                <a:cs typeface="PMingLiU-ExtB"/>
              </a:rPr>
              <a:t>文</a:t>
            </a:r>
            <a:r>
              <a:rPr dirty="0" sz="1400" spc="320">
                <a:latin typeface="PMingLiU-ExtB"/>
                <a:cs typeface="PMingLiU-ExtB"/>
              </a:rPr>
              <a:t>提交</a:t>
            </a:r>
            <a:r>
              <a:rPr dirty="0" sz="1400" spc="330">
                <a:latin typeface="PMingLiU-ExtB"/>
                <a:cs typeface="PMingLiU-ExtB"/>
              </a:rPr>
              <a:t>日</a:t>
            </a:r>
            <a:r>
              <a:rPr dirty="0" sz="1400">
                <a:latin typeface="PMingLiU-ExtB"/>
                <a:cs typeface="PMingLiU-ExtB"/>
              </a:rPr>
              <a:t>期</a:t>
            </a:r>
            <a:endParaRPr sz="1400">
              <a:latin typeface="PMingLiU-ExtB"/>
              <a:cs typeface="PMingLiU-ExtB"/>
            </a:endParaRPr>
          </a:p>
        </p:txBody>
      </p:sp>
      <p:pic>
        <p:nvPicPr>
          <p:cNvPr id="19" name="object 19"/>
          <p:cNvPicPr/>
          <p:nvPr/>
        </p:nvPicPr>
        <p:blipFill>
          <a:blip r:embed="rId4" cstate="print"/>
          <a:stretch>
            <a:fillRect/>
          </a:stretch>
        </p:blipFill>
        <p:spPr>
          <a:xfrm>
            <a:off x="259079" y="10344403"/>
            <a:ext cx="4812030" cy="123189"/>
          </a:xfrm>
          <a:prstGeom prst="rect">
            <a:avLst/>
          </a:prstGeom>
        </p:spPr>
      </p:pic>
      <p:pic>
        <p:nvPicPr>
          <p:cNvPr id="20" name="object 20"/>
          <p:cNvPicPr/>
          <p:nvPr/>
        </p:nvPicPr>
        <p:blipFill>
          <a:blip r:embed="rId5" cstate="print"/>
          <a:stretch>
            <a:fillRect/>
          </a:stretch>
        </p:blipFill>
        <p:spPr>
          <a:xfrm>
            <a:off x="5215890" y="10344403"/>
            <a:ext cx="1082039" cy="1231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5831585" y="528319"/>
            <a:ext cx="96139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专用</a:t>
            </a:r>
            <a:r>
              <a:rPr dirty="0" sz="1050" spc="-10">
                <a:solidFill>
                  <a:srgbClr val="666666"/>
                </a:solidFill>
                <a:latin typeface="SimSun"/>
                <a:cs typeface="SimSun"/>
              </a:rPr>
              <a:t>术</a:t>
            </a:r>
            <a:r>
              <a:rPr dirty="0" sz="1050" spc="5">
                <a:solidFill>
                  <a:srgbClr val="666666"/>
                </a:solidFill>
                <a:latin typeface="SimSun"/>
                <a:cs typeface="SimSun"/>
              </a:rPr>
              <a:t>语</a:t>
            </a:r>
            <a:r>
              <a:rPr dirty="0" sz="1050" spc="-10">
                <a:solidFill>
                  <a:srgbClr val="666666"/>
                </a:solidFill>
                <a:latin typeface="SimSun"/>
                <a:cs typeface="SimSun"/>
              </a:rPr>
              <a:t>注</a:t>
            </a:r>
            <a:r>
              <a:rPr dirty="0" sz="1050" spc="5">
                <a:solidFill>
                  <a:srgbClr val="666666"/>
                </a:solidFill>
                <a:latin typeface="SimSun"/>
                <a:cs typeface="SimSun"/>
              </a:rPr>
              <a:t>释表</a:t>
            </a:r>
            <a:endParaRPr sz="1050">
              <a:latin typeface="SimSun"/>
              <a:cs typeface="SimSun"/>
            </a:endParaRPr>
          </a:p>
        </p:txBody>
      </p:sp>
      <p:sp>
        <p:nvSpPr>
          <p:cNvPr id="4" name="object 4"/>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2962782" y="1014729"/>
            <a:ext cx="1631314" cy="299720"/>
          </a:xfrm>
          <a:prstGeom prst="rect">
            <a:avLst/>
          </a:prstGeom>
        </p:spPr>
        <p:txBody>
          <a:bodyPr wrap="square" lIns="0" tIns="12700" rIns="0" bIns="0" rtlCol="0" vert="horz">
            <a:spAutoFit/>
          </a:bodyPr>
          <a:lstStyle/>
          <a:p>
            <a:pPr marL="12700">
              <a:lnSpc>
                <a:spcPct val="100000"/>
              </a:lnSpc>
              <a:spcBef>
                <a:spcPts val="100"/>
              </a:spcBef>
            </a:pPr>
            <a:r>
              <a:rPr dirty="0" sz="1800" spc="10">
                <a:latin typeface="SimSun"/>
                <a:cs typeface="SimSun"/>
              </a:rPr>
              <a:t>专用</a:t>
            </a:r>
            <a:r>
              <a:rPr dirty="0" sz="1800">
                <a:latin typeface="SimSun"/>
                <a:cs typeface="SimSun"/>
              </a:rPr>
              <a:t>术</a:t>
            </a:r>
            <a:r>
              <a:rPr dirty="0" sz="1800" spc="10">
                <a:latin typeface="SimSun"/>
                <a:cs typeface="SimSun"/>
              </a:rPr>
              <a:t>语注</a:t>
            </a:r>
            <a:r>
              <a:rPr dirty="0" sz="1800">
                <a:latin typeface="SimSun"/>
                <a:cs typeface="SimSun"/>
              </a:rPr>
              <a:t>释表</a:t>
            </a:r>
            <a:endParaRPr sz="1800">
              <a:latin typeface="SimSun"/>
              <a:cs typeface="SimSun"/>
            </a:endParaRPr>
          </a:p>
        </p:txBody>
      </p:sp>
      <p:sp>
        <p:nvSpPr>
          <p:cNvPr id="6" name="object 6"/>
          <p:cNvSpPr txBox="1"/>
          <p:nvPr/>
        </p:nvSpPr>
        <p:spPr>
          <a:xfrm>
            <a:off x="706627" y="1662429"/>
            <a:ext cx="942975" cy="208279"/>
          </a:xfrm>
          <a:prstGeom prst="rect">
            <a:avLst/>
          </a:prstGeom>
        </p:spPr>
        <p:txBody>
          <a:bodyPr wrap="square" lIns="0" tIns="12700" rIns="0" bIns="0" rtlCol="0" vert="horz">
            <a:spAutoFit/>
          </a:bodyPr>
          <a:lstStyle/>
          <a:p>
            <a:pPr marL="12700">
              <a:lnSpc>
                <a:spcPct val="100000"/>
              </a:lnSpc>
              <a:spcBef>
                <a:spcPts val="100"/>
              </a:spcBef>
            </a:pPr>
            <a:r>
              <a:rPr dirty="0" sz="1200" spc="10">
                <a:latin typeface="SimSun"/>
                <a:cs typeface="SimSun"/>
              </a:rPr>
              <a:t>缩</a:t>
            </a:r>
            <a:r>
              <a:rPr dirty="0" sz="1200">
                <a:latin typeface="SimSun"/>
                <a:cs typeface="SimSun"/>
              </a:rPr>
              <a:t>略</a:t>
            </a:r>
            <a:r>
              <a:rPr dirty="0" sz="1200" spc="10">
                <a:latin typeface="SimSun"/>
                <a:cs typeface="SimSun"/>
              </a:rPr>
              <a:t>词</a:t>
            </a:r>
            <a:r>
              <a:rPr dirty="0" sz="1200">
                <a:latin typeface="SimSun"/>
                <a:cs typeface="SimSun"/>
              </a:rPr>
              <a:t>说明：</a:t>
            </a:r>
            <a:endParaRPr sz="1200">
              <a:latin typeface="SimSun"/>
              <a:cs typeface="SimSun"/>
            </a:endParaRPr>
          </a:p>
        </p:txBody>
      </p:sp>
      <p:graphicFrame>
        <p:nvGraphicFramePr>
          <p:cNvPr id="7" name="object 7"/>
          <p:cNvGraphicFramePr>
            <a:graphicFrameLocks noGrp="1"/>
          </p:cNvGraphicFramePr>
          <p:nvPr/>
        </p:nvGraphicFramePr>
        <p:xfrm>
          <a:off x="815898" y="1940136"/>
          <a:ext cx="5826760" cy="6099810"/>
        </p:xfrm>
        <a:graphic>
          <a:graphicData uri="http://schemas.openxmlformats.org/drawingml/2006/table">
            <a:tbl>
              <a:tblPr firstRow="1" bandRow="1">
                <a:tableStyleId>{2D5ABB26-0587-4C30-8999-92F81FD0307C}</a:tableStyleId>
              </a:tblPr>
              <a:tblGrid>
                <a:gridCol w="749300"/>
                <a:gridCol w="3009900"/>
                <a:gridCol w="2068195"/>
              </a:tblGrid>
              <a:tr h="207829">
                <a:tc>
                  <a:txBody>
                    <a:bodyPr/>
                    <a:lstStyle/>
                    <a:p>
                      <a:pPr marL="31750">
                        <a:lnSpc>
                          <a:spcPts val="1310"/>
                        </a:lnSpc>
                      </a:pPr>
                      <a:r>
                        <a:rPr dirty="0" sz="1200" spc="-10">
                          <a:latin typeface="Times New Roman"/>
                          <a:cs typeface="Times New Roman"/>
                        </a:rPr>
                        <a:t>AP</a:t>
                      </a:r>
                      <a:endParaRPr sz="1200">
                        <a:latin typeface="Times New Roman"/>
                        <a:cs typeface="Times New Roman"/>
                      </a:endParaRPr>
                    </a:p>
                  </a:txBody>
                  <a:tcPr marL="0" marR="0" marB="0" marT="0"/>
                </a:tc>
                <a:tc>
                  <a:txBody>
                    <a:bodyPr/>
                    <a:lstStyle/>
                    <a:p>
                      <a:pPr marL="158750">
                        <a:lnSpc>
                          <a:spcPts val="1310"/>
                        </a:lnSpc>
                      </a:pPr>
                      <a:r>
                        <a:rPr dirty="0" sz="1200" spc="-5">
                          <a:latin typeface="Times New Roman"/>
                          <a:cs typeface="Times New Roman"/>
                        </a:rPr>
                        <a:t>Average</a:t>
                      </a:r>
                      <a:r>
                        <a:rPr dirty="0" sz="1200" spc="-25">
                          <a:latin typeface="Times New Roman"/>
                          <a:cs typeface="Times New Roman"/>
                        </a:rPr>
                        <a:t> </a:t>
                      </a:r>
                      <a:r>
                        <a:rPr dirty="0" sz="1200" spc="-5">
                          <a:latin typeface="Times New Roman"/>
                          <a:cs typeface="Times New Roman"/>
                        </a:rPr>
                        <a:t>Precision</a:t>
                      </a:r>
                      <a:endParaRPr sz="1200">
                        <a:latin typeface="Times New Roman"/>
                        <a:cs typeface="Times New Roman"/>
                      </a:endParaRPr>
                    </a:p>
                  </a:txBody>
                  <a:tcPr marL="0" marR="0" marB="0" marT="0"/>
                </a:tc>
                <a:tc>
                  <a:txBody>
                    <a:bodyPr/>
                    <a:lstStyle/>
                    <a:p>
                      <a:pPr marL="283210">
                        <a:lnSpc>
                          <a:spcPts val="1295"/>
                        </a:lnSpc>
                      </a:pPr>
                      <a:r>
                        <a:rPr dirty="0" sz="1200">
                          <a:latin typeface="SimSun"/>
                          <a:cs typeface="SimSun"/>
                        </a:rPr>
                        <a:t>平均精度 </a:t>
                      </a:r>
                      <a:endParaRPr sz="1200">
                        <a:latin typeface="SimSun"/>
                        <a:cs typeface="SimSun"/>
                      </a:endParaRPr>
                    </a:p>
                  </a:txBody>
                  <a:tcPr marL="0" marR="0" marB="0" marT="0"/>
                </a:tc>
              </a:tr>
              <a:tr h="246888">
                <a:tc>
                  <a:txBody>
                    <a:bodyPr/>
                    <a:lstStyle/>
                    <a:p>
                      <a:pPr marL="31750">
                        <a:lnSpc>
                          <a:spcPct val="100000"/>
                        </a:lnSpc>
                        <a:spcBef>
                          <a:spcPts val="175"/>
                        </a:spcBef>
                      </a:pPr>
                      <a:r>
                        <a:rPr dirty="0" sz="1200" spc="-5">
                          <a:latin typeface="Times New Roman"/>
                          <a:cs typeface="Times New Roman"/>
                        </a:rPr>
                        <a:t>AMOTA</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Average</a:t>
                      </a:r>
                      <a:r>
                        <a:rPr dirty="0" sz="1200" spc="5">
                          <a:latin typeface="Times New Roman"/>
                          <a:cs typeface="Times New Roman"/>
                        </a:rPr>
                        <a:t> </a:t>
                      </a:r>
                      <a:r>
                        <a:rPr dirty="0" sz="1200" spc="-5">
                          <a:latin typeface="Times New Roman"/>
                          <a:cs typeface="Times New Roman"/>
                        </a:rPr>
                        <a:t>Multi-Object</a:t>
                      </a:r>
                      <a:r>
                        <a:rPr dirty="0" sz="1200" spc="10">
                          <a:latin typeface="Times New Roman"/>
                          <a:cs typeface="Times New Roman"/>
                        </a:rPr>
                        <a:t> </a:t>
                      </a:r>
                      <a:r>
                        <a:rPr dirty="0" sz="1200" spc="-5">
                          <a:latin typeface="Times New Roman"/>
                          <a:cs typeface="Times New Roman"/>
                        </a:rPr>
                        <a:t>Tracking</a:t>
                      </a:r>
                      <a:r>
                        <a:rPr dirty="0" sz="1200" spc="10">
                          <a:latin typeface="Times New Roman"/>
                          <a:cs typeface="Times New Roman"/>
                        </a:rPr>
                        <a:t> </a:t>
                      </a:r>
                      <a:r>
                        <a:rPr dirty="0" sz="1200" spc="-5">
                          <a:latin typeface="Times New Roman"/>
                          <a:cs typeface="Times New Roman"/>
                        </a:rPr>
                        <a:t>Accuracy</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平均多目标跟踪精度 </a:t>
                      </a:r>
                      <a:endParaRPr sz="1200">
                        <a:latin typeface="SimSun"/>
                        <a:cs typeface="SimSun"/>
                      </a:endParaRPr>
                    </a:p>
                  </a:txBody>
                  <a:tcPr marL="0" marR="0" marB="0" marT="20955"/>
                </a:tc>
              </a:tr>
              <a:tr h="246887">
                <a:tc>
                  <a:txBody>
                    <a:bodyPr/>
                    <a:lstStyle/>
                    <a:p>
                      <a:pPr marL="31750">
                        <a:lnSpc>
                          <a:spcPct val="100000"/>
                        </a:lnSpc>
                        <a:spcBef>
                          <a:spcPts val="175"/>
                        </a:spcBef>
                      </a:pPr>
                      <a:r>
                        <a:rPr dirty="0" sz="1200" spc="-5">
                          <a:latin typeface="Times New Roman"/>
                          <a:cs typeface="Times New Roman"/>
                        </a:rPr>
                        <a:t>AMOTP</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Average</a:t>
                      </a:r>
                      <a:r>
                        <a:rPr dirty="0" sz="1200" spc="5">
                          <a:latin typeface="Times New Roman"/>
                          <a:cs typeface="Times New Roman"/>
                        </a:rPr>
                        <a:t> </a:t>
                      </a:r>
                      <a:r>
                        <a:rPr dirty="0" sz="1200" spc="-5">
                          <a:latin typeface="Times New Roman"/>
                          <a:cs typeface="Times New Roman"/>
                        </a:rPr>
                        <a:t>Multi-Object</a:t>
                      </a:r>
                      <a:r>
                        <a:rPr dirty="0" sz="1200" spc="10">
                          <a:latin typeface="Times New Roman"/>
                          <a:cs typeface="Times New Roman"/>
                        </a:rPr>
                        <a:t> </a:t>
                      </a:r>
                      <a:r>
                        <a:rPr dirty="0" sz="1200" spc="-5">
                          <a:latin typeface="Times New Roman"/>
                          <a:cs typeface="Times New Roman"/>
                        </a:rPr>
                        <a:t>Tracking</a:t>
                      </a:r>
                      <a:r>
                        <a:rPr dirty="0" sz="1200" spc="10">
                          <a:latin typeface="Times New Roman"/>
                          <a:cs typeface="Times New Roman"/>
                        </a:rPr>
                        <a:t> </a:t>
                      </a:r>
                      <a:r>
                        <a:rPr dirty="0" sz="1200" spc="-5">
                          <a:latin typeface="Times New Roman"/>
                          <a:cs typeface="Times New Roman"/>
                        </a:rPr>
                        <a:t>PreciSion</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平均多目标跟踪精度 </a:t>
                      </a:r>
                      <a:endParaRPr sz="1200">
                        <a:latin typeface="SimSun"/>
                        <a:cs typeface="SimSun"/>
                      </a:endParaRPr>
                    </a:p>
                  </a:txBody>
                  <a:tcPr marL="0" marR="0" marB="0" marT="20955"/>
                </a:tc>
              </a:tr>
              <a:tr h="247078">
                <a:tc>
                  <a:txBody>
                    <a:bodyPr/>
                    <a:lstStyle/>
                    <a:p>
                      <a:pPr marL="31750">
                        <a:lnSpc>
                          <a:spcPct val="100000"/>
                        </a:lnSpc>
                        <a:spcBef>
                          <a:spcPts val="175"/>
                        </a:spcBef>
                      </a:pPr>
                      <a:r>
                        <a:rPr dirty="0" sz="1200">
                          <a:latin typeface="Times New Roman"/>
                          <a:cs typeface="Times New Roman"/>
                        </a:rPr>
                        <a:t>BnB</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Branch</a:t>
                      </a:r>
                      <a:r>
                        <a:rPr dirty="0" sz="1200" spc="-25">
                          <a:latin typeface="Times New Roman"/>
                          <a:cs typeface="Times New Roman"/>
                        </a:rPr>
                        <a:t> </a:t>
                      </a:r>
                      <a:r>
                        <a:rPr dirty="0" sz="1200" spc="-5">
                          <a:latin typeface="Times New Roman"/>
                          <a:cs typeface="Times New Roman"/>
                        </a:rPr>
                        <a:t>and</a:t>
                      </a:r>
                      <a:r>
                        <a:rPr dirty="0" sz="1200" spc="-20">
                          <a:latin typeface="Times New Roman"/>
                          <a:cs typeface="Times New Roman"/>
                        </a:rPr>
                        <a:t> </a:t>
                      </a:r>
                      <a:r>
                        <a:rPr dirty="0" sz="1200">
                          <a:latin typeface="Times New Roman"/>
                          <a:cs typeface="Times New Roman"/>
                        </a:rPr>
                        <a:t>Bound</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分枝定界 </a:t>
                      </a:r>
                      <a:endParaRPr sz="1200">
                        <a:latin typeface="SimSun"/>
                        <a:cs typeface="SimSun"/>
                      </a:endParaRPr>
                    </a:p>
                  </a:txBody>
                  <a:tcPr marL="0" marR="0" marB="0" marT="20955"/>
                </a:tc>
              </a:tr>
              <a:tr h="247078">
                <a:tc>
                  <a:txBody>
                    <a:bodyPr/>
                    <a:lstStyle/>
                    <a:p>
                      <a:pPr marL="31750">
                        <a:lnSpc>
                          <a:spcPct val="100000"/>
                        </a:lnSpc>
                        <a:spcBef>
                          <a:spcPts val="175"/>
                        </a:spcBef>
                      </a:pPr>
                      <a:r>
                        <a:rPr dirty="0" sz="1200" spc="-5">
                          <a:latin typeface="Times New Roman"/>
                          <a:cs typeface="Times New Roman"/>
                        </a:rPr>
                        <a:t>EMD</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Earth</a:t>
                      </a:r>
                      <a:r>
                        <a:rPr dirty="0" sz="1200" spc="-15">
                          <a:latin typeface="Times New Roman"/>
                          <a:cs typeface="Times New Roman"/>
                        </a:rPr>
                        <a:t> </a:t>
                      </a:r>
                      <a:r>
                        <a:rPr dirty="0" sz="1200" spc="-5">
                          <a:latin typeface="Times New Roman"/>
                          <a:cs typeface="Times New Roman"/>
                        </a:rPr>
                        <a:t>Mover</a:t>
                      </a:r>
                      <a:r>
                        <a:rPr dirty="0" sz="1200" spc="-10">
                          <a:latin typeface="Times New Roman"/>
                          <a:cs typeface="Times New Roman"/>
                        </a:rPr>
                        <a:t> </a:t>
                      </a:r>
                      <a:r>
                        <a:rPr dirty="0" sz="1200" spc="-5">
                          <a:latin typeface="Times New Roman"/>
                          <a:cs typeface="Times New Roman"/>
                        </a:rPr>
                        <a:t>Distance</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搬土距离 </a:t>
                      </a:r>
                      <a:endParaRPr sz="1200">
                        <a:latin typeface="SimSun"/>
                        <a:cs typeface="SimSun"/>
                      </a:endParaRPr>
                    </a:p>
                  </a:txBody>
                  <a:tcPr marL="0" marR="0" marB="0" marT="20955"/>
                </a:tc>
              </a:tr>
              <a:tr h="247650">
                <a:tc>
                  <a:txBody>
                    <a:bodyPr/>
                    <a:lstStyle/>
                    <a:p>
                      <a:pPr marL="31750">
                        <a:lnSpc>
                          <a:spcPct val="100000"/>
                        </a:lnSpc>
                        <a:spcBef>
                          <a:spcPts val="175"/>
                        </a:spcBef>
                      </a:pPr>
                      <a:r>
                        <a:rPr dirty="0" sz="1200" spc="-10">
                          <a:latin typeface="Times New Roman"/>
                          <a:cs typeface="Times New Roman"/>
                        </a:rPr>
                        <a:t>FPFH</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Fast</a:t>
                      </a:r>
                      <a:r>
                        <a:rPr dirty="0" sz="1200" spc="-20">
                          <a:latin typeface="Times New Roman"/>
                          <a:cs typeface="Times New Roman"/>
                        </a:rPr>
                        <a:t> </a:t>
                      </a:r>
                      <a:r>
                        <a:rPr dirty="0" sz="1200">
                          <a:latin typeface="Times New Roman"/>
                          <a:cs typeface="Times New Roman"/>
                        </a:rPr>
                        <a:t>Point</a:t>
                      </a:r>
                      <a:r>
                        <a:rPr dirty="0" sz="1200" spc="-15">
                          <a:latin typeface="Times New Roman"/>
                          <a:cs typeface="Times New Roman"/>
                        </a:rPr>
                        <a:t> </a:t>
                      </a:r>
                      <a:r>
                        <a:rPr dirty="0" sz="1200" spc="-5">
                          <a:latin typeface="Times New Roman"/>
                          <a:cs typeface="Times New Roman"/>
                        </a:rPr>
                        <a:t>Feature</a:t>
                      </a:r>
                      <a:r>
                        <a:rPr dirty="0" sz="1200" spc="-20">
                          <a:latin typeface="Times New Roman"/>
                          <a:cs typeface="Times New Roman"/>
                        </a:rPr>
                        <a:t> </a:t>
                      </a:r>
                      <a:r>
                        <a:rPr dirty="0" sz="1200">
                          <a:latin typeface="Times New Roman"/>
                          <a:cs typeface="Times New Roman"/>
                        </a:rPr>
                        <a:t>Histogram</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快速点特征直方图 </a:t>
                      </a:r>
                      <a:endParaRPr sz="1200">
                        <a:latin typeface="SimSun"/>
                        <a:cs typeface="SimSun"/>
                      </a:endParaRPr>
                    </a:p>
                  </a:txBody>
                  <a:tcPr marL="0" marR="0" marB="0" marT="20955"/>
                </a:tc>
              </a:tr>
              <a:tr h="247650">
                <a:tc>
                  <a:txBody>
                    <a:bodyPr/>
                    <a:lstStyle/>
                    <a:p>
                      <a:pPr marL="31750">
                        <a:lnSpc>
                          <a:spcPct val="100000"/>
                        </a:lnSpc>
                        <a:spcBef>
                          <a:spcPts val="180"/>
                        </a:spcBef>
                      </a:pPr>
                      <a:r>
                        <a:rPr dirty="0" sz="1200" spc="-5">
                          <a:latin typeface="Times New Roman"/>
                          <a:cs typeface="Times New Roman"/>
                        </a:rPr>
                        <a:t>FPS</a:t>
                      </a:r>
                      <a:endParaRPr sz="1200">
                        <a:latin typeface="Times New Roman"/>
                        <a:cs typeface="Times New Roman"/>
                      </a:endParaRPr>
                    </a:p>
                  </a:txBody>
                  <a:tcPr marL="0" marR="0" marB="0" marT="22860"/>
                </a:tc>
                <a:tc>
                  <a:txBody>
                    <a:bodyPr/>
                    <a:lstStyle/>
                    <a:p>
                      <a:pPr marL="158750">
                        <a:lnSpc>
                          <a:spcPct val="100000"/>
                        </a:lnSpc>
                        <a:spcBef>
                          <a:spcPts val="180"/>
                        </a:spcBef>
                      </a:pPr>
                      <a:r>
                        <a:rPr dirty="0" sz="1200" spc="-5">
                          <a:latin typeface="Times New Roman"/>
                          <a:cs typeface="Times New Roman"/>
                        </a:rPr>
                        <a:t>Farthest</a:t>
                      </a:r>
                      <a:r>
                        <a:rPr dirty="0" sz="1200" spc="-15">
                          <a:latin typeface="Times New Roman"/>
                          <a:cs typeface="Times New Roman"/>
                        </a:rPr>
                        <a:t> </a:t>
                      </a:r>
                      <a:r>
                        <a:rPr dirty="0" sz="1200">
                          <a:latin typeface="Times New Roman"/>
                          <a:cs typeface="Times New Roman"/>
                        </a:rPr>
                        <a:t>Point</a:t>
                      </a:r>
                      <a:r>
                        <a:rPr dirty="0" sz="1200" spc="-15">
                          <a:latin typeface="Times New Roman"/>
                          <a:cs typeface="Times New Roman"/>
                        </a:rPr>
                        <a:t> </a:t>
                      </a:r>
                      <a:r>
                        <a:rPr dirty="0" sz="1200" spc="-5">
                          <a:latin typeface="Times New Roman"/>
                          <a:cs typeface="Times New Roman"/>
                        </a:rPr>
                        <a:t>Sampling</a:t>
                      </a:r>
                      <a:endParaRPr sz="1200">
                        <a:latin typeface="Times New Roman"/>
                        <a:cs typeface="Times New Roman"/>
                      </a:endParaRPr>
                    </a:p>
                  </a:txBody>
                  <a:tcPr marL="0" marR="0" marB="0" marT="22860"/>
                </a:tc>
                <a:tc>
                  <a:txBody>
                    <a:bodyPr/>
                    <a:lstStyle/>
                    <a:p>
                      <a:pPr marL="283210">
                        <a:lnSpc>
                          <a:spcPct val="100000"/>
                        </a:lnSpc>
                        <a:spcBef>
                          <a:spcPts val="155"/>
                        </a:spcBef>
                      </a:pPr>
                      <a:r>
                        <a:rPr dirty="0" sz="1200">
                          <a:latin typeface="SimSun"/>
                          <a:cs typeface="SimSun"/>
                        </a:rPr>
                        <a:t>最远点采样 </a:t>
                      </a:r>
                      <a:endParaRPr sz="1200">
                        <a:latin typeface="SimSun"/>
                        <a:cs typeface="SimSun"/>
                      </a:endParaRPr>
                    </a:p>
                  </a:txBody>
                  <a:tcPr marL="0" marR="0" marB="0" marT="19685"/>
                </a:tc>
              </a:tr>
              <a:tr h="246888">
                <a:tc>
                  <a:txBody>
                    <a:bodyPr/>
                    <a:lstStyle/>
                    <a:p>
                      <a:pPr marL="31750">
                        <a:lnSpc>
                          <a:spcPct val="100000"/>
                        </a:lnSpc>
                        <a:spcBef>
                          <a:spcPts val="175"/>
                        </a:spcBef>
                      </a:pPr>
                      <a:r>
                        <a:rPr dirty="0" sz="1200" spc="-5">
                          <a:latin typeface="Times New Roman"/>
                          <a:cs typeface="Times New Roman"/>
                        </a:rPr>
                        <a:t>GPU</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Graphics</a:t>
                      </a:r>
                      <a:r>
                        <a:rPr dirty="0" sz="1200" spc="-25">
                          <a:latin typeface="Times New Roman"/>
                          <a:cs typeface="Times New Roman"/>
                        </a:rPr>
                        <a:t> </a:t>
                      </a:r>
                      <a:r>
                        <a:rPr dirty="0" sz="1200">
                          <a:latin typeface="Times New Roman"/>
                          <a:cs typeface="Times New Roman"/>
                        </a:rPr>
                        <a:t>Processing</a:t>
                      </a:r>
                      <a:r>
                        <a:rPr dirty="0" sz="1200" spc="-25">
                          <a:latin typeface="Times New Roman"/>
                          <a:cs typeface="Times New Roman"/>
                        </a:rPr>
                        <a:t> </a:t>
                      </a:r>
                      <a:r>
                        <a:rPr dirty="0" sz="1200">
                          <a:latin typeface="Times New Roman"/>
                          <a:cs typeface="Times New Roman"/>
                        </a:rPr>
                        <a:t>Unit</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图形处理器 </a:t>
                      </a:r>
                      <a:endParaRPr sz="1200">
                        <a:latin typeface="SimSun"/>
                        <a:cs typeface="SimSun"/>
                      </a:endParaRPr>
                    </a:p>
                  </a:txBody>
                  <a:tcPr marL="0" marR="0" marB="0" marT="20955"/>
                </a:tc>
              </a:tr>
              <a:tr h="246888">
                <a:tc>
                  <a:txBody>
                    <a:bodyPr/>
                    <a:lstStyle/>
                    <a:p>
                      <a:pPr marL="31750">
                        <a:lnSpc>
                          <a:spcPct val="100000"/>
                        </a:lnSpc>
                        <a:spcBef>
                          <a:spcPts val="175"/>
                        </a:spcBef>
                      </a:pPr>
                      <a:r>
                        <a:rPr dirty="0" sz="1200" spc="-5">
                          <a:latin typeface="Times New Roman"/>
                          <a:cs typeface="Times New Roman"/>
                        </a:rPr>
                        <a:t>GPS</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Global</a:t>
                      </a:r>
                      <a:r>
                        <a:rPr dirty="0" sz="1200" spc="-20">
                          <a:latin typeface="Times New Roman"/>
                          <a:cs typeface="Times New Roman"/>
                        </a:rPr>
                        <a:t> </a:t>
                      </a:r>
                      <a:r>
                        <a:rPr dirty="0" sz="1200">
                          <a:latin typeface="Times New Roman"/>
                          <a:cs typeface="Times New Roman"/>
                        </a:rPr>
                        <a:t>Positioning</a:t>
                      </a:r>
                      <a:r>
                        <a:rPr dirty="0" sz="1200" spc="-15">
                          <a:latin typeface="Times New Roman"/>
                          <a:cs typeface="Times New Roman"/>
                        </a:rPr>
                        <a:t> </a:t>
                      </a:r>
                      <a:r>
                        <a:rPr dirty="0" sz="1200" spc="-5">
                          <a:latin typeface="Times New Roman"/>
                          <a:cs typeface="Times New Roman"/>
                        </a:rPr>
                        <a:t>System</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全球定位系统 </a:t>
                      </a:r>
                      <a:endParaRPr sz="1200">
                        <a:latin typeface="SimSun"/>
                        <a:cs typeface="SimSun"/>
                      </a:endParaRPr>
                    </a:p>
                  </a:txBody>
                  <a:tcPr marL="0" marR="0" marB="0" marT="20955"/>
                </a:tc>
              </a:tr>
              <a:tr h="246887">
                <a:tc>
                  <a:txBody>
                    <a:bodyPr/>
                    <a:lstStyle/>
                    <a:p>
                      <a:pPr marL="31750">
                        <a:lnSpc>
                          <a:spcPct val="100000"/>
                        </a:lnSpc>
                        <a:spcBef>
                          <a:spcPts val="175"/>
                        </a:spcBef>
                      </a:pPr>
                      <a:r>
                        <a:rPr dirty="0" sz="1200" spc="-10">
                          <a:latin typeface="Times New Roman"/>
                          <a:cs typeface="Times New Roman"/>
                        </a:rPr>
                        <a:t>ICP</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Iterative</a:t>
                      </a:r>
                      <a:r>
                        <a:rPr dirty="0" sz="1200" spc="-20">
                          <a:latin typeface="Times New Roman"/>
                          <a:cs typeface="Times New Roman"/>
                        </a:rPr>
                        <a:t> </a:t>
                      </a:r>
                      <a:r>
                        <a:rPr dirty="0" sz="1200" spc="-5">
                          <a:latin typeface="Times New Roman"/>
                          <a:cs typeface="Times New Roman"/>
                        </a:rPr>
                        <a:t>Closest</a:t>
                      </a:r>
                      <a:r>
                        <a:rPr dirty="0" sz="1200" spc="-10">
                          <a:latin typeface="Times New Roman"/>
                          <a:cs typeface="Times New Roman"/>
                        </a:rPr>
                        <a:t> </a:t>
                      </a:r>
                      <a:r>
                        <a:rPr dirty="0" sz="1200">
                          <a:latin typeface="Times New Roman"/>
                          <a:cs typeface="Times New Roman"/>
                        </a:rPr>
                        <a:t>Point</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迭代最近点算法 </a:t>
                      </a:r>
                      <a:endParaRPr sz="1200">
                        <a:latin typeface="SimSun"/>
                        <a:cs typeface="SimSun"/>
                      </a:endParaRPr>
                    </a:p>
                  </a:txBody>
                  <a:tcPr marL="0" marR="0" marB="0" marT="20955"/>
                </a:tc>
              </a:tr>
              <a:tr h="246887">
                <a:tc>
                  <a:txBody>
                    <a:bodyPr/>
                    <a:lstStyle/>
                    <a:p>
                      <a:pPr marL="31750">
                        <a:lnSpc>
                          <a:spcPct val="100000"/>
                        </a:lnSpc>
                        <a:spcBef>
                          <a:spcPts val="175"/>
                        </a:spcBef>
                      </a:pPr>
                      <a:r>
                        <a:rPr dirty="0" sz="1200" spc="-10">
                          <a:latin typeface="Times New Roman"/>
                          <a:cs typeface="Times New Roman"/>
                        </a:rPr>
                        <a:t>INS</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Inertia</a:t>
                      </a:r>
                      <a:r>
                        <a:rPr dirty="0" sz="1200" spc="-30">
                          <a:latin typeface="Times New Roman"/>
                          <a:cs typeface="Times New Roman"/>
                        </a:rPr>
                        <a:t> </a:t>
                      </a:r>
                      <a:r>
                        <a:rPr dirty="0" sz="1200">
                          <a:latin typeface="Times New Roman"/>
                          <a:cs typeface="Times New Roman"/>
                        </a:rPr>
                        <a:t>Navigation</a:t>
                      </a:r>
                      <a:r>
                        <a:rPr dirty="0" sz="1200" spc="-25">
                          <a:latin typeface="Times New Roman"/>
                          <a:cs typeface="Times New Roman"/>
                        </a:rPr>
                        <a:t> </a:t>
                      </a:r>
                      <a:r>
                        <a:rPr dirty="0" sz="1200">
                          <a:latin typeface="Times New Roman"/>
                          <a:cs typeface="Times New Roman"/>
                        </a:rPr>
                        <a:t>System</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惯性导航系统 </a:t>
                      </a:r>
                      <a:endParaRPr sz="1200">
                        <a:latin typeface="SimSun"/>
                        <a:cs typeface="SimSun"/>
                      </a:endParaRPr>
                    </a:p>
                  </a:txBody>
                  <a:tcPr marL="0" marR="0" marB="0" marT="20955"/>
                </a:tc>
              </a:tr>
              <a:tr h="246888">
                <a:tc>
                  <a:txBody>
                    <a:bodyPr/>
                    <a:lstStyle/>
                    <a:p>
                      <a:pPr marL="31750">
                        <a:lnSpc>
                          <a:spcPct val="100000"/>
                        </a:lnSpc>
                        <a:spcBef>
                          <a:spcPts val="175"/>
                        </a:spcBef>
                      </a:pPr>
                      <a:r>
                        <a:rPr dirty="0" sz="1200" spc="-10">
                          <a:latin typeface="Times New Roman"/>
                          <a:cs typeface="Times New Roman"/>
                        </a:rPr>
                        <a:t>LM</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Levenberg-Marquardt</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列文伯格·马夸尔特方法 </a:t>
                      </a:r>
                      <a:endParaRPr sz="1200">
                        <a:latin typeface="SimSun"/>
                        <a:cs typeface="SimSun"/>
                      </a:endParaRPr>
                    </a:p>
                  </a:txBody>
                  <a:tcPr marL="0" marR="0" marB="0" marT="20955"/>
                </a:tc>
              </a:tr>
              <a:tr h="247015">
                <a:tc>
                  <a:txBody>
                    <a:bodyPr/>
                    <a:lstStyle/>
                    <a:p>
                      <a:pPr marL="31750">
                        <a:lnSpc>
                          <a:spcPct val="100000"/>
                        </a:lnSpc>
                        <a:spcBef>
                          <a:spcPts val="175"/>
                        </a:spcBef>
                      </a:pPr>
                      <a:r>
                        <a:rPr dirty="0" sz="1200" spc="-5">
                          <a:latin typeface="Times New Roman"/>
                          <a:cs typeface="Times New Roman"/>
                        </a:rPr>
                        <a:t>mAcc</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mean</a:t>
                      </a:r>
                      <a:r>
                        <a:rPr dirty="0" sz="1200" spc="-15">
                          <a:latin typeface="Times New Roman"/>
                          <a:cs typeface="Times New Roman"/>
                        </a:rPr>
                        <a:t> </a:t>
                      </a:r>
                      <a:r>
                        <a:rPr dirty="0" sz="1200" spc="-5">
                          <a:latin typeface="Times New Roman"/>
                          <a:cs typeface="Times New Roman"/>
                        </a:rPr>
                        <a:t>class</a:t>
                      </a:r>
                      <a:r>
                        <a:rPr dirty="0" sz="1200" spc="-10">
                          <a:latin typeface="Times New Roman"/>
                          <a:cs typeface="Times New Roman"/>
                        </a:rPr>
                        <a:t> </a:t>
                      </a:r>
                      <a:r>
                        <a:rPr dirty="0" sz="1200" spc="-5">
                          <a:latin typeface="Times New Roman"/>
                          <a:cs typeface="Times New Roman"/>
                        </a:rPr>
                        <a:t>Accuracy</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平均类别准确率 </a:t>
                      </a:r>
                      <a:endParaRPr sz="1200">
                        <a:latin typeface="SimSun"/>
                        <a:cs typeface="SimSun"/>
                      </a:endParaRPr>
                    </a:p>
                  </a:txBody>
                  <a:tcPr marL="0" marR="0" marB="0" marT="20955"/>
                </a:tc>
              </a:tr>
              <a:tr h="247014">
                <a:tc>
                  <a:txBody>
                    <a:bodyPr/>
                    <a:lstStyle/>
                    <a:p>
                      <a:pPr marL="31750">
                        <a:lnSpc>
                          <a:spcPct val="100000"/>
                        </a:lnSpc>
                        <a:spcBef>
                          <a:spcPts val="175"/>
                        </a:spcBef>
                      </a:pPr>
                      <a:r>
                        <a:rPr dirty="0" sz="1200" spc="-5">
                          <a:latin typeface="Times New Roman"/>
                          <a:cs typeface="Times New Roman"/>
                        </a:rPr>
                        <a:t>mIoU</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mean</a:t>
                      </a:r>
                      <a:r>
                        <a:rPr dirty="0" sz="1200">
                          <a:latin typeface="Times New Roman"/>
                          <a:cs typeface="Times New Roman"/>
                        </a:rPr>
                        <a:t> </a:t>
                      </a:r>
                      <a:r>
                        <a:rPr dirty="0" sz="1200" spc="-5">
                          <a:latin typeface="Times New Roman"/>
                          <a:cs typeface="Times New Roman"/>
                        </a:rPr>
                        <a:t>Intersection</a:t>
                      </a:r>
                      <a:r>
                        <a:rPr dirty="0" sz="1200" spc="-10">
                          <a:latin typeface="Times New Roman"/>
                          <a:cs typeface="Times New Roman"/>
                        </a:rPr>
                        <a:t> </a:t>
                      </a:r>
                      <a:r>
                        <a:rPr dirty="0" sz="1200" spc="-5">
                          <a:latin typeface="Times New Roman"/>
                          <a:cs typeface="Times New Roman"/>
                        </a:rPr>
                        <a:t>over </a:t>
                      </a:r>
                      <a:r>
                        <a:rPr dirty="0" sz="1200">
                          <a:latin typeface="Times New Roman"/>
                          <a:cs typeface="Times New Roman"/>
                        </a:rPr>
                        <a:t>Union</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平均交叉联合 </a:t>
                      </a:r>
                      <a:endParaRPr sz="1200">
                        <a:latin typeface="SimSun"/>
                        <a:cs typeface="SimSun"/>
                      </a:endParaRPr>
                    </a:p>
                  </a:txBody>
                  <a:tcPr marL="0" marR="0" marB="0" marT="20955"/>
                </a:tc>
              </a:tr>
              <a:tr h="247650">
                <a:tc>
                  <a:txBody>
                    <a:bodyPr/>
                    <a:lstStyle/>
                    <a:p>
                      <a:pPr marL="31750">
                        <a:lnSpc>
                          <a:spcPct val="100000"/>
                        </a:lnSpc>
                        <a:spcBef>
                          <a:spcPts val="175"/>
                        </a:spcBef>
                      </a:pPr>
                      <a:r>
                        <a:rPr dirty="0" sz="1200" spc="-5">
                          <a:latin typeface="Times New Roman"/>
                          <a:cs typeface="Times New Roman"/>
                        </a:rPr>
                        <a:t>mAP</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mean</a:t>
                      </a:r>
                      <a:r>
                        <a:rPr dirty="0" sz="1200" spc="-10">
                          <a:latin typeface="Times New Roman"/>
                          <a:cs typeface="Times New Roman"/>
                        </a:rPr>
                        <a:t> </a:t>
                      </a:r>
                      <a:r>
                        <a:rPr dirty="0" sz="1200" spc="-5">
                          <a:latin typeface="Times New Roman"/>
                          <a:cs typeface="Times New Roman"/>
                        </a:rPr>
                        <a:t>Average</a:t>
                      </a:r>
                      <a:r>
                        <a:rPr dirty="0" sz="1200" spc="-15">
                          <a:latin typeface="Times New Roman"/>
                          <a:cs typeface="Times New Roman"/>
                        </a:rPr>
                        <a:t> </a:t>
                      </a:r>
                      <a:r>
                        <a:rPr dirty="0" sz="1200" spc="-5">
                          <a:latin typeface="Times New Roman"/>
                          <a:cs typeface="Times New Roman"/>
                        </a:rPr>
                        <a:t>Precision</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平均精度 </a:t>
                      </a:r>
                      <a:endParaRPr sz="1200">
                        <a:latin typeface="SimSun"/>
                        <a:cs typeface="SimSun"/>
                      </a:endParaRPr>
                    </a:p>
                  </a:txBody>
                  <a:tcPr marL="0" marR="0" marB="0" marT="20955"/>
                </a:tc>
              </a:tr>
              <a:tr h="247650">
                <a:tc>
                  <a:txBody>
                    <a:bodyPr/>
                    <a:lstStyle/>
                    <a:p>
                      <a:pPr marL="31750">
                        <a:lnSpc>
                          <a:spcPct val="100000"/>
                        </a:lnSpc>
                        <a:spcBef>
                          <a:spcPts val="180"/>
                        </a:spcBef>
                      </a:pPr>
                      <a:r>
                        <a:rPr dirty="0" sz="1200" spc="-5">
                          <a:latin typeface="Times New Roman"/>
                          <a:cs typeface="Times New Roman"/>
                        </a:rPr>
                        <a:t>MSE</a:t>
                      </a:r>
                      <a:endParaRPr sz="1200">
                        <a:latin typeface="Times New Roman"/>
                        <a:cs typeface="Times New Roman"/>
                      </a:endParaRPr>
                    </a:p>
                  </a:txBody>
                  <a:tcPr marL="0" marR="0" marB="0" marT="22860"/>
                </a:tc>
                <a:tc>
                  <a:txBody>
                    <a:bodyPr/>
                    <a:lstStyle/>
                    <a:p>
                      <a:pPr marL="158750">
                        <a:lnSpc>
                          <a:spcPct val="100000"/>
                        </a:lnSpc>
                        <a:spcBef>
                          <a:spcPts val="180"/>
                        </a:spcBef>
                      </a:pPr>
                      <a:r>
                        <a:rPr dirty="0" sz="1200" spc="-5">
                          <a:latin typeface="Times New Roman"/>
                          <a:cs typeface="Times New Roman"/>
                        </a:rPr>
                        <a:t>Mean</a:t>
                      </a:r>
                      <a:r>
                        <a:rPr dirty="0" sz="1200" spc="-20">
                          <a:latin typeface="Times New Roman"/>
                          <a:cs typeface="Times New Roman"/>
                        </a:rPr>
                        <a:t> </a:t>
                      </a:r>
                      <a:r>
                        <a:rPr dirty="0" sz="1200" spc="-5">
                          <a:latin typeface="Times New Roman"/>
                          <a:cs typeface="Times New Roman"/>
                        </a:rPr>
                        <a:t>Squared Erro</a:t>
                      </a:r>
                      <a:endParaRPr sz="1200">
                        <a:latin typeface="Times New Roman"/>
                        <a:cs typeface="Times New Roman"/>
                      </a:endParaRPr>
                    </a:p>
                  </a:txBody>
                  <a:tcPr marL="0" marR="0" marB="0" marT="22860"/>
                </a:tc>
                <a:tc>
                  <a:txBody>
                    <a:bodyPr/>
                    <a:lstStyle/>
                    <a:p>
                      <a:pPr marL="283210">
                        <a:lnSpc>
                          <a:spcPct val="100000"/>
                        </a:lnSpc>
                        <a:spcBef>
                          <a:spcPts val="155"/>
                        </a:spcBef>
                      </a:pPr>
                      <a:r>
                        <a:rPr dirty="0" sz="1200">
                          <a:latin typeface="SimSun"/>
                          <a:cs typeface="SimSun"/>
                        </a:rPr>
                        <a:t>均方误差 </a:t>
                      </a:r>
                      <a:endParaRPr sz="1200">
                        <a:latin typeface="SimSun"/>
                        <a:cs typeface="SimSun"/>
                      </a:endParaRPr>
                    </a:p>
                  </a:txBody>
                  <a:tcPr marL="0" marR="0" marB="0" marT="19685"/>
                </a:tc>
              </a:tr>
              <a:tr h="246888">
                <a:tc>
                  <a:txBody>
                    <a:bodyPr/>
                    <a:lstStyle/>
                    <a:p>
                      <a:pPr marL="31750">
                        <a:lnSpc>
                          <a:spcPct val="100000"/>
                        </a:lnSpc>
                        <a:spcBef>
                          <a:spcPts val="175"/>
                        </a:spcBef>
                      </a:pPr>
                      <a:r>
                        <a:rPr dirty="0" sz="1200" spc="-5">
                          <a:latin typeface="Times New Roman"/>
                          <a:cs typeface="Times New Roman"/>
                        </a:rPr>
                        <a:t>MAE</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Mean</a:t>
                      </a:r>
                      <a:r>
                        <a:rPr dirty="0" sz="1200" spc="-30">
                          <a:latin typeface="Times New Roman"/>
                          <a:cs typeface="Times New Roman"/>
                        </a:rPr>
                        <a:t> </a:t>
                      </a:r>
                      <a:r>
                        <a:rPr dirty="0" sz="1200">
                          <a:latin typeface="Times New Roman"/>
                          <a:cs typeface="Times New Roman"/>
                        </a:rPr>
                        <a:t>Absolute</a:t>
                      </a:r>
                      <a:r>
                        <a:rPr dirty="0" sz="1200" spc="-30">
                          <a:latin typeface="Times New Roman"/>
                          <a:cs typeface="Times New Roman"/>
                        </a:rPr>
                        <a:t> </a:t>
                      </a:r>
                      <a:r>
                        <a:rPr dirty="0" sz="1200">
                          <a:latin typeface="Times New Roman"/>
                          <a:cs typeface="Times New Roman"/>
                        </a:rPr>
                        <a:t>Error</a:t>
                      </a:r>
                      <a:endParaRPr sz="1200">
                        <a:latin typeface="Times New Roman"/>
                        <a:cs typeface="Times New Roman"/>
                      </a:endParaRPr>
                    </a:p>
                  </a:txBody>
                  <a:tcPr marL="0" marR="0" marB="0" marT="22225"/>
                </a:tc>
                <a:tc>
                  <a:txBody>
                    <a:bodyPr/>
                    <a:lstStyle/>
                    <a:p>
                      <a:pPr marL="283210">
                        <a:lnSpc>
                          <a:spcPct val="100000"/>
                        </a:lnSpc>
                        <a:spcBef>
                          <a:spcPts val="150"/>
                        </a:spcBef>
                      </a:pPr>
                      <a:r>
                        <a:rPr dirty="0" sz="1200">
                          <a:latin typeface="SimSun"/>
                          <a:cs typeface="SimSun"/>
                        </a:rPr>
                        <a:t>平均绝对误差 </a:t>
                      </a:r>
                      <a:endParaRPr sz="1200">
                        <a:latin typeface="SimSun"/>
                        <a:cs typeface="SimSun"/>
                      </a:endParaRPr>
                    </a:p>
                  </a:txBody>
                  <a:tcPr marL="0" marR="0" marB="0" marT="19050"/>
                </a:tc>
              </a:tr>
              <a:tr h="246887">
                <a:tc>
                  <a:txBody>
                    <a:bodyPr/>
                    <a:lstStyle/>
                    <a:p>
                      <a:pPr marL="31750">
                        <a:lnSpc>
                          <a:spcPct val="100000"/>
                        </a:lnSpc>
                        <a:spcBef>
                          <a:spcPts val="175"/>
                        </a:spcBef>
                      </a:pPr>
                      <a:r>
                        <a:rPr dirty="0" sz="1200" spc="-5">
                          <a:latin typeface="Times New Roman"/>
                          <a:cs typeface="Times New Roman"/>
                        </a:rPr>
                        <a:t>MLP</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Multi-layer</a:t>
                      </a:r>
                      <a:r>
                        <a:rPr dirty="0" sz="1200" spc="-10">
                          <a:latin typeface="Times New Roman"/>
                          <a:cs typeface="Times New Roman"/>
                        </a:rPr>
                        <a:t> </a:t>
                      </a:r>
                      <a:r>
                        <a:rPr dirty="0" sz="1200" spc="-5">
                          <a:latin typeface="Times New Roman"/>
                          <a:cs typeface="Times New Roman"/>
                        </a:rPr>
                        <a:t>Perceptron</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多层感知机 </a:t>
                      </a:r>
                      <a:endParaRPr sz="1200">
                        <a:latin typeface="SimSun"/>
                        <a:cs typeface="SimSun"/>
                      </a:endParaRPr>
                    </a:p>
                  </a:txBody>
                  <a:tcPr marL="0" marR="0" marB="0" marT="20955"/>
                </a:tc>
              </a:tr>
              <a:tr h="246888">
                <a:tc>
                  <a:txBody>
                    <a:bodyPr/>
                    <a:lstStyle/>
                    <a:p>
                      <a:pPr marL="31750">
                        <a:lnSpc>
                          <a:spcPct val="100000"/>
                        </a:lnSpc>
                        <a:spcBef>
                          <a:spcPts val="175"/>
                        </a:spcBef>
                      </a:pPr>
                      <a:r>
                        <a:rPr dirty="0" sz="1200" spc="-10">
                          <a:latin typeface="Times New Roman"/>
                          <a:cs typeface="Times New Roman"/>
                        </a:rPr>
                        <a:t>NDT</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Normal</a:t>
                      </a:r>
                      <a:r>
                        <a:rPr dirty="0" sz="1200" spc="-15">
                          <a:latin typeface="Times New Roman"/>
                          <a:cs typeface="Times New Roman"/>
                        </a:rPr>
                        <a:t> </a:t>
                      </a:r>
                      <a:r>
                        <a:rPr dirty="0" sz="1200">
                          <a:latin typeface="Times New Roman"/>
                          <a:cs typeface="Times New Roman"/>
                        </a:rPr>
                        <a:t>Distributions</a:t>
                      </a:r>
                      <a:r>
                        <a:rPr dirty="0" sz="1200" spc="-15">
                          <a:latin typeface="Times New Roman"/>
                          <a:cs typeface="Times New Roman"/>
                        </a:rPr>
                        <a:t> </a:t>
                      </a:r>
                      <a:r>
                        <a:rPr dirty="0" sz="1200" spc="-5">
                          <a:latin typeface="Times New Roman"/>
                          <a:cs typeface="Times New Roman"/>
                        </a:rPr>
                        <a:t>Transform</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正态分布变换 </a:t>
                      </a:r>
                      <a:endParaRPr sz="1200">
                        <a:latin typeface="SimSun"/>
                        <a:cs typeface="SimSun"/>
                      </a:endParaRPr>
                    </a:p>
                  </a:txBody>
                  <a:tcPr marL="0" marR="0" marB="0" marT="20955"/>
                </a:tc>
              </a:tr>
              <a:tr h="246887">
                <a:tc>
                  <a:txBody>
                    <a:bodyPr/>
                    <a:lstStyle/>
                    <a:p>
                      <a:pPr marL="31750">
                        <a:lnSpc>
                          <a:spcPct val="100000"/>
                        </a:lnSpc>
                        <a:spcBef>
                          <a:spcPts val="175"/>
                        </a:spcBef>
                      </a:pPr>
                      <a:r>
                        <a:rPr dirty="0" sz="1200" spc="-10">
                          <a:latin typeface="Times New Roman"/>
                          <a:cs typeface="Times New Roman"/>
                        </a:rPr>
                        <a:t>OA</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Overall</a:t>
                      </a:r>
                      <a:r>
                        <a:rPr dirty="0" sz="1200" spc="-25">
                          <a:latin typeface="Times New Roman"/>
                          <a:cs typeface="Times New Roman"/>
                        </a:rPr>
                        <a:t> </a:t>
                      </a:r>
                      <a:r>
                        <a:rPr dirty="0" sz="1200" spc="-5">
                          <a:latin typeface="Times New Roman"/>
                          <a:cs typeface="Times New Roman"/>
                        </a:rPr>
                        <a:t>Accuracy</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总体准确率 </a:t>
                      </a:r>
                      <a:endParaRPr sz="1200">
                        <a:latin typeface="SimSun"/>
                        <a:cs typeface="SimSun"/>
                      </a:endParaRPr>
                    </a:p>
                  </a:txBody>
                  <a:tcPr marL="0" marR="0" marB="0" marT="20955"/>
                </a:tc>
              </a:tr>
              <a:tr h="247078">
                <a:tc>
                  <a:txBody>
                    <a:bodyPr/>
                    <a:lstStyle/>
                    <a:p>
                      <a:pPr marL="31750">
                        <a:lnSpc>
                          <a:spcPct val="100000"/>
                        </a:lnSpc>
                        <a:spcBef>
                          <a:spcPts val="175"/>
                        </a:spcBef>
                      </a:pPr>
                      <a:r>
                        <a:rPr dirty="0" sz="1200" spc="-5">
                          <a:latin typeface="Times New Roman"/>
                          <a:cs typeface="Times New Roman"/>
                        </a:rPr>
                        <a:t>RMSE</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a:latin typeface="Times New Roman"/>
                          <a:cs typeface="Times New Roman"/>
                        </a:rPr>
                        <a:t>Root</a:t>
                      </a:r>
                      <a:r>
                        <a:rPr dirty="0" sz="1200" spc="-15">
                          <a:latin typeface="Times New Roman"/>
                          <a:cs typeface="Times New Roman"/>
                        </a:rPr>
                        <a:t> </a:t>
                      </a:r>
                      <a:r>
                        <a:rPr dirty="0" sz="1200" spc="-5">
                          <a:latin typeface="Times New Roman"/>
                          <a:cs typeface="Times New Roman"/>
                        </a:rPr>
                        <a:t>Mean</a:t>
                      </a:r>
                      <a:r>
                        <a:rPr dirty="0" sz="1200" spc="-15">
                          <a:latin typeface="Times New Roman"/>
                          <a:cs typeface="Times New Roman"/>
                        </a:rPr>
                        <a:t> </a:t>
                      </a:r>
                      <a:r>
                        <a:rPr dirty="0" sz="1200" spc="-5">
                          <a:latin typeface="Times New Roman"/>
                          <a:cs typeface="Times New Roman"/>
                        </a:rPr>
                        <a:t>Square</a:t>
                      </a:r>
                      <a:r>
                        <a:rPr dirty="0" sz="1200" spc="-25">
                          <a:latin typeface="Times New Roman"/>
                          <a:cs typeface="Times New Roman"/>
                        </a:rPr>
                        <a:t> </a:t>
                      </a:r>
                      <a:r>
                        <a:rPr dirty="0" sz="1200">
                          <a:latin typeface="Times New Roman"/>
                          <a:cs typeface="Times New Roman"/>
                        </a:rPr>
                        <a:t>Error</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均方根误差 </a:t>
                      </a:r>
                      <a:endParaRPr sz="1200">
                        <a:latin typeface="SimSun"/>
                        <a:cs typeface="SimSun"/>
                      </a:endParaRPr>
                    </a:p>
                  </a:txBody>
                  <a:tcPr marL="0" marR="0" marB="0" marT="20955"/>
                </a:tc>
              </a:tr>
              <a:tr h="247078">
                <a:tc>
                  <a:txBody>
                    <a:bodyPr/>
                    <a:lstStyle/>
                    <a:p>
                      <a:pPr marL="31750">
                        <a:lnSpc>
                          <a:spcPct val="100000"/>
                        </a:lnSpc>
                        <a:spcBef>
                          <a:spcPts val="175"/>
                        </a:spcBef>
                      </a:pPr>
                      <a:r>
                        <a:rPr dirty="0" sz="1200" spc="-5">
                          <a:latin typeface="Times New Roman"/>
                          <a:cs typeface="Times New Roman"/>
                        </a:rPr>
                        <a:t>SHOT</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Signature</a:t>
                      </a:r>
                      <a:r>
                        <a:rPr dirty="0" sz="1200" spc="-10">
                          <a:latin typeface="Times New Roman"/>
                          <a:cs typeface="Times New Roman"/>
                        </a:rPr>
                        <a:t> </a:t>
                      </a:r>
                      <a:r>
                        <a:rPr dirty="0" sz="1200">
                          <a:latin typeface="Times New Roman"/>
                          <a:cs typeface="Times New Roman"/>
                        </a:rPr>
                        <a:t>of </a:t>
                      </a:r>
                      <a:r>
                        <a:rPr dirty="0" sz="1200" spc="-5">
                          <a:latin typeface="Times New Roman"/>
                          <a:cs typeface="Times New Roman"/>
                        </a:rPr>
                        <a:t>Histograms</a:t>
                      </a:r>
                      <a:r>
                        <a:rPr dirty="0" sz="1200" spc="10">
                          <a:latin typeface="Times New Roman"/>
                          <a:cs typeface="Times New Roman"/>
                        </a:rPr>
                        <a:t> </a:t>
                      </a:r>
                      <a:r>
                        <a:rPr dirty="0" sz="1200">
                          <a:latin typeface="Times New Roman"/>
                          <a:cs typeface="Times New Roman"/>
                        </a:rPr>
                        <a:t>of </a:t>
                      </a:r>
                      <a:r>
                        <a:rPr dirty="0" sz="1200" spc="-5">
                          <a:latin typeface="Times New Roman"/>
                          <a:cs typeface="Times New Roman"/>
                        </a:rPr>
                        <a:t>OrienTations</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方向直方图 </a:t>
                      </a:r>
                      <a:endParaRPr sz="1200">
                        <a:latin typeface="SimSun"/>
                        <a:cs typeface="SimSun"/>
                      </a:endParaRPr>
                    </a:p>
                  </a:txBody>
                  <a:tcPr marL="0" marR="0" marB="0" marT="20955"/>
                </a:tc>
              </a:tr>
              <a:tr h="246887">
                <a:tc>
                  <a:txBody>
                    <a:bodyPr/>
                    <a:lstStyle/>
                    <a:p>
                      <a:pPr marL="31750">
                        <a:lnSpc>
                          <a:spcPct val="100000"/>
                        </a:lnSpc>
                        <a:spcBef>
                          <a:spcPts val="175"/>
                        </a:spcBef>
                      </a:pPr>
                      <a:r>
                        <a:rPr dirty="0" sz="1200" spc="-5">
                          <a:latin typeface="Times New Roman"/>
                          <a:cs typeface="Times New Roman"/>
                        </a:rPr>
                        <a:t>SVD</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Singular</a:t>
                      </a:r>
                      <a:r>
                        <a:rPr dirty="0" sz="1200">
                          <a:latin typeface="Times New Roman"/>
                          <a:cs typeface="Times New Roman"/>
                        </a:rPr>
                        <a:t> </a:t>
                      </a:r>
                      <a:r>
                        <a:rPr dirty="0" sz="1200" spc="-5">
                          <a:latin typeface="Times New Roman"/>
                          <a:cs typeface="Times New Roman"/>
                        </a:rPr>
                        <a:t>Value</a:t>
                      </a:r>
                      <a:r>
                        <a:rPr dirty="0" sz="1200">
                          <a:latin typeface="Times New Roman"/>
                          <a:cs typeface="Times New Roman"/>
                        </a:rPr>
                        <a:t> </a:t>
                      </a:r>
                      <a:r>
                        <a:rPr dirty="0" sz="1200" spc="-5">
                          <a:latin typeface="Times New Roman"/>
                          <a:cs typeface="Times New Roman"/>
                        </a:rPr>
                        <a:t>Decomposition</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奇异值分解 </a:t>
                      </a:r>
                      <a:endParaRPr sz="1200">
                        <a:latin typeface="SimSun"/>
                        <a:cs typeface="SimSun"/>
                      </a:endParaRPr>
                    </a:p>
                  </a:txBody>
                  <a:tcPr marL="0" marR="0" marB="0" marT="20955"/>
                </a:tc>
              </a:tr>
              <a:tr h="247650">
                <a:tc>
                  <a:txBody>
                    <a:bodyPr/>
                    <a:lstStyle/>
                    <a:p>
                      <a:pPr marL="31750">
                        <a:lnSpc>
                          <a:spcPct val="100000"/>
                        </a:lnSpc>
                        <a:spcBef>
                          <a:spcPts val="175"/>
                        </a:spcBef>
                      </a:pPr>
                      <a:r>
                        <a:rPr dirty="0" sz="1200" spc="-5">
                          <a:latin typeface="Times New Roman"/>
                          <a:cs typeface="Times New Roman"/>
                        </a:rPr>
                        <a:t>SLAM</a:t>
                      </a:r>
                      <a:endParaRPr sz="1200">
                        <a:latin typeface="Times New Roman"/>
                        <a:cs typeface="Times New Roman"/>
                      </a:endParaRPr>
                    </a:p>
                  </a:txBody>
                  <a:tcPr marL="0" marR="0" marB="0" marT="22225"/>
                </a:tc>
                <a:tc>
                  <a:txBody>
                    <a:bodyPr/>
                    <a:lstStyle/>
                    <a:p>
                      <a:pPr marL="158750">
                        <a:lnSpc>
                          <a:spcPct val="100000"/>
                        </a:lnSpc>
                        <a:spcBef>
                          <a:spcPts val="175"/>
                        </a:spcBef>
                      </a:pPr>
                      <a:r>
                        <a:rPr dirty="0" sz="1200" spc="-5">
                          <a:latin typeface="Times New Roman"/>
                          <a:cs typeface="Times New Roman"/>
                        </a:rPr>
                        <a:t>Simultaneous</a:t>
                      </a:r>
                      <a:r>
                        <a:rPr dirty="0" sz="1200" spc="5">
                          <a:latin typeface="Times New Roman"/>
                          <a:cs typeface="Times New Roman"/>
                        </a:rPr>
                        <a:t> </a:t>
                      </a:r>
                      <a:r>
                        <a:rPr dirty="0" sz="1200" spc="-5">
                          <a:latin typeface="Times New Roman"/>
                          <a:cs typeface="Times New Roman"/>
                        </a:rPr>
                        <a:t>Localization</a:t>
                      </a:r>
                      <a:r>
                        <a:rPr dirty="0" sz="1200" spc="5">
                          <a:latin typeface="Times New Roman"/>
                          <a:cs typeface="Times New Roman"/>
                        </a:rPr>
                        <a:t> </a:t>
                      </a:r>
                      <a:r>
                        <a:rPr dirty="0" sz="1200" spc="-5">
                          <a:latin typeface="Times New Roman"/>
                          <a:cs typeface="Times New Roman"/>
                        </a:rPr>
                        <a:t>and</a:t>
                      </a:r>
                      <a:r>
                        <a:rPr dirty="0" sz="1200" spc="10">
                          <a:latin typeface="Times New Roman"/>
                          <a:cs typeface="Times New Roman"/>
                        </a:rPr>
                        <a:t> </a:t>
                      </a:r>
                      <a:r>
                        <a:rPr dirty="0" sz="1200" spc="-5">
                          <a:latin typeface="Times New Roman"/>
                          <a:cs typeface="Times New Roman"/>
                        </a:rPr>
                        <a:t>Mapping</a:t>
                      </a:r>
                      <a:endParaRPr sz="1200">
                        <a:latin typeface="Times New Roman"/>
                        <a:cs typeface="Times New Roman"/>
                      </a:endParaRPr>
                    </a:p>
                  </a:txBody>
                  <a:tcPr marL="0" marR="0" marB="0" marT="22225"/>
                </a:tc>
                <a:tc>
                  <a:txBody>
                    <a:bodyPr/>
                    <a:lstStyle/>
                    <a:p>
                      <a:pPr marL="283210">
                        <a:lnSpc>
                          <a:spcPct val="100000"/>
                        </a:lnSpc>
                        <a:spcBef>
                          <a:spcPts val="165"/>
                        </a:spcBef>
                      </a:pPr>
                      <a:r>
                        <a:rPr dirty="0" sz="1200">
                          <a:latin typeface="SimSun"/>
                          <a:cs typeface="SimSun"/>
                        </a:rPr>
                        <a:t>即时定位与地图构建 </a:t>
                      </a:r>
                      <a:endParaRPr sz="1200">
                        <a:latin typeface="SimSun"/>
                        <a:cs typeface="SimSun"/>
                      </a:endParaRPr>
                    </a:p>
                  </a:txBody>
                  <a:tcPr marL="0" marR="0" marB="0" marT="20955"/>
                </a:tc>
              </a:tr>
              <a:tr h="208591">
                <a:tc>
                  <a:txBody>
                    <a:bodyPr/>
                    <a:lstStyle/>
                    <a:p>
                      <a:pPr marL="31750">
                        <a:lnSpc>
                          <a:spcPts val="1360"/>
                        </a:lnSpc>
                        <a:spcBef>
                          <a:spcPts val="180"/>
                        </a:spcBef>
                      </a:pPr>
                      <a:r>
                        <a:rPr dirty="0" sz="1200" spc="-5">
                          <a:latin typeface="Times New Roman"/>
                          <a:cs typeface="Times New Roman"/>
                        </a:rPr>
                        <a:t>Seq2Seq</a:t>
                      </a:r>
                      <a:endParaRPr sz="1200">
                        <a:latin typeface="Times New Roman"/>
                        <a:cs typeface="Times New Roman"/>
                      </a:endParaRPr>
                    </a:p>
                  </a:txBody>
                  <a:tcPr marL="0" marR="0" marB="0" marT="22860"/>
                </a:tc>
                <a:tc>
                  <a:txBody>
                    <a:bodyPr/>
                    <a:lstStyle/>
                    <a:p>
                      <a:pPr marL="158750">
                        <a:lnSpc>
                          <a:spcPts val="1360"/>
                        </a:lnSpc>
                        <a:spcBef>
                          <a:spcPts val="180"/>
                        </a:spcBef>
                      </a:pPr>
                      <a:r>
                        <a:rPr dirty="0" sz="1200" spc="-5">
                          <a:latin typeface="Times New Roman"/>
                          <a:cs typeface="Times New Roman"/>
                        </a:rPr>
                        <a:t>Sequence</a:t>
                      </a:r>
                      <a:r>
                        <a:rPr dirty="0" sz="1200" spc="-30">
                          <a:latin typeface="Times New Roman"/>
                          <a:cs typeface="Times New Roman"/>
                        </a:rPr>
                        <a:t> </a:t>
                      </a:r>
                      <a:r>
                        <a:rPr dirty="0" sz="1200">
                          <a:latin typeface="Times New Roman"/>
                          <a:cs typeface="Times New Roman"/>
                        </a:rPr>
                        <a:t>to</a:t>
                      </a:r>
                      <a:r>
                        <a:rPr dirty="0" sz="1200" spc="-25">
                          <a:latin typeface="Times New Roman"/>
                          <a:cs typeface="Times New Roman"/>
                        </a:rPr>
                        <a:t> </a:t>
                      </a:r>
                      <a:r>
                        <a:rPr dirty="0" sz="1200">
                          <a:latin typeface="Times New Roman"/>
                          <a:cs typeface="Times New Roman"/>
                        </a:rPr>
                        <a:t>Sequence</a:t>
                      </a:r>
                      <a:endParaRPr sz="1200">
                        <a:latin typeface="Times New Roman"/>
                        <a:cs typeface="Times New Roman"/>
                      </a:endParaRPr>
                    </a:p>
                  </a:txBody>
                  <a:tcPr marL="0" marR="0" marB="0" marT="22860"/>
                </a:tc>
                <a:tc>
                  <a:txBody>
                    <a:bodyPr/>
                    <a:lstStyle/>
                    <a:p>
                      <a:pPr marL="283210">
                        <a:lnSpc>
                          <a:spcPts val="1385"/>
                        </a:lnSpc>
                        <a:spcBef>
                          <a:spcPts val="155"/>
                        </a:spcBef>
                      </a:pPr>
                      <a:r>
                        <a:rPr dirty="0" sz="1200">
                          <a:latin typeface="SimSun"/>
                          <a:cs typeface="SimSun"/>
                        </a:rPr>
                        <a:t>序列到序列模型 </a:t>
                      </a:r>
                      <a:endParaRPr sz="1200">
                        <a:latin typeface="SimSun"/>
                        <a:cs typeface="SimSun"/>
                      </a:endParaRPr>
                    </a:p>
                  </a:txBody>
                  <a:tcPr marL="0" marR="0" marB="0" marT="19685"/>
                </a:tc>
              </a:tr>
            </a:tbl>
          </a:graphicData>
        </a:graphic>
      </p:graphicFrame>
      <p:pic>
        <p:nvPicPr>
          <p:cNvPr id="8" name="object 8"/>
          <p:cNvPicPr/>
          <p:nvPr/>
        </p:nvPicPr>
        <p:blipFill>
          <a:blip r:embed="rId2" cstate="print"/>
          <a:stretch>
            <a:fillRect/>
          </a:stretch>
        </p:blipFill>
        <p:spPr>
          <a:xfrm>
            <a:off x="259079" y="10344403"/>
            <a:ext cx="4812030" cy="123189"/>
          </a:xfrm>
          <a:prstGeom prst="rect">
            <a:avLst/>
          </a:prstGeom>
        </p:spPr>
      </p:pic>
      <p:pic>
        <p:nvPicPr>
          <p:cNvPr id="9" name="object 9"/>
          <p:cNvPicPr/>
          <p:nvPr/>
        </p:nvPicPr>
        <p:blipFill>
          <a:blip r:embed="rId3" cstate="print"/>
          <a:stretch>
            <a:fillRect/>
          </a:stretch>
        </p:blipFill>
        <p:spPr>
          <a:xfrm>
            <a:off x="5215890" y="10344403"/>
            <a:ext cx="1082039" cy="123189"/>
          </a:xfrm>
          <a:prstGeom prst="rect">
            <a:avLst/>
          </a:prstGeom>
        </p:spPr>
      </p:pic>
      <p:sp>
        <p:nvSpPr>
          <p:cNvPr id="10" name="object 10"/>
          <p:cNvSpPr txBox="1"/>
          <p:nvPr/>
        </p:nvSpPr>
        <p:spPr>
          <a:xfrm>
            <a:off x="3627754" y="9924667"/>
            <a:ext cx="307340" cy="173990"/>
          </a:xfrm>
          <a:prstGeom prst="rect">
            <a:avLst/>
          </a:prstGeom>
        </p:spPr>
        <p:txBody>
          <a:bodyPr wrap="square" lIns="0" tIns="0" rIns="0" bIns="0" rtlCol="0" vert="horz">
            <a:spAutoFit/>
          </a:bodyPr>
          <a:lstStyle/>
          <a:p>
            <a:pPr marL="38100">
              <a:lnSpc>
                <a:spcPts val="1250"/>
              </a:lnSpc>
            </a:pPr>
            <a:r>
              <a:rPr dirty="0" sz="1050">
                <a:latin typeface="Times New Roman"/>
                <a:cs typeface="Times New Roman"/>
              </a:rPr>
              <a:t>vii</a:t>
            </a:r>
            <a:endParaRPr sz="10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6232397" y="528319"/>
            <a:ext cx="56070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插图</a:t>
            </a:r>
            <a:r>
              <a:rPr dirty="0" sz="1050" spc="-10">
                <a:solidFill>
                  <a:srgbClr val="666666"/>
                </a:solidFill>
                <a:latin typeface="SimSun"/>
                <a:cs typeface="SimSun"/>
              </a:rPr>
              <a:t>清</a:t>
            </a:r>
            <a:r>
              <a:rPr dirty="0" sz="1050" spc="5">
                <a:solidFill>
                  <a:srgbClr val="666666"/>
                </a:solidFill>
                <a:latin typeface="SimSun"/>
                <a:cs typeface="SimSun"/>
              </a:rPr>
              <a:t>单</a:t>
            </a:r>
            <a:endParaRPr sz="1050">
              <a:latin typeface="SimSun"/>
              <a:cs typeface="SimSun"/>
            </a:endParaRPr>
          </a:p>
        </p:txBody>
      </p:sp>
      <p:sp>
        <p:nvSpPr>
          <p:cNvPr id="4" name="object 4"/>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3308730" y="799845"/>
            <a:ext cx="942975" cy="299720"/>
          </a:xfrm>
          <a:prstGeom prst="rect">
            <a:avLst/>
          </a:prstGeom>
        </p:spPr>
        <p:txBody>
          <a:bodyPr wrap="square" lIns="0" tIns="12700" rIns="0" bIns="0" rtlCol="0" vert="horz">
            <a:spAutoFit/>
          </a:bodyPr>
          <a:lstStyle/>
          <a:p>
            <a:pPr marL="12700">
              <a:lnSpc>
                <a:spcPct val="100000"/>
              </a:lnSpc>
              <a:spcBef>
                <a:spcPts val="100"/>
              </a:spcBef>
            </a:pPr>
            <a:r>
              <a:rPr dirty="0" sz="1800" spc="10">
                <a:latin typeface="SimSun"/>
                <a:cs typeface="SimSun"/>
              </a:rPr>
              <a:t>插图</a:t>
            </a:r>
            <a:r>
              <a:rPr dirty="0" sz="1800">
                <a:latin typeface="SimSun"/>
                <a:cs typeface="SimSun"/>
              </a:rPr>
              <a:t>清单</a:t>
            </a:r>
            <a:endParaRPr sz="1800">
              <a:latin typeface="SimSun"/>
              <a:cs typeface="SimSun"/>
            </a:endParaRPr>
          </a:p>
        </p:txBody>
      </p:sp>
      <p:sp>
        <p:nvSpPr>
          <p:cNvPr id="6" name="object 6"/>
          <p:cNvSpPr txBox="1"/>
          <p:nvPr/>
        </p:nvSpPr>
        <p:spPr>
          <a:xfrm>
            <a:off x="973632" y="1370736"/>
            <a:ext cx="360680" cy="5177155"/>
          </a:xfrm>
          <a:prstGeom prst="rect">
            <a:avLst/>
          </a:prstGeom>
        </p:spPr>
        <p:txBody>
          <a:bodyPr wrap="square" lIns="0" tIns="50165" rIns="0" bIns="0" rtlCol="0" vert="horz">
            <a:spAutoFit/>
          </a:bodyPr>
          <a:lstStyle/>
          <a:p>
            <a:pPr marL="12700">
              <a:lnSpc>
                <a:spcPct val="100000"/>
              </a:lnSpc>
              <a:spcBef>
                <a:spcPts val="395"/>
              </a:spcBef>
            </a:pPr>
            <a:r>
              <a:rPr dirty="0" sz="1050" spc="5">
                <a:latin typeface="SimSun"/>
                <a:cs typeface="SimSun"/>
                <a:hlinkClick r:id="rId2" action="ppaction://hlinksldjump"/>
              </a:rPr>
              <a:t>图</a:t>
            </a:r>
            <a:r>
              <a:rPr dirty="0" sz="1050" spc="-265">
                <a:latin typeface="SimSun"/>
                <a:cs typeface="SimSun"/>
                <a:hlinkClick r:id="rId2" action="ppaction://hlinksldjump"/>
              </a:rPr>
              <a:t> </a:t>
            </a:r>
            <a:r>
              <a:rPr dirty="0" sz="1050">
                <a:latin typeface="Times New Roman"/>
                <a:cs typeface="Times New Roman"/>
                <a:hlinkClick r:id="rId2" action="ppaction://hlinksldjump"/>
              </a:rPr>
              <a:t>2.1</a:t>
            </a:r>
            <a:endParaRPr sz="1050">
              <a:latin typeface="Times New Roman"/>
              <a:cs typeface="Times New Roman"/>
            </a:endParaRPr>
          </a:p>
          <a:p>
            <a:pPr marL="12700">
              <a:lnSpc>
                <a:spcPct val="100000"/>
              </a:lnSpc>
              <a:spcBef>
                <a:spcPts val="300"/>
              </a:spcBef>
            </a:pPr>
            <a:r>
              <a:rPr dirty="0" sz="1050" spc="5">
                <a:latin typeface="SimSun"/>
                <a:cs typeface="SimSun"/>
                <a:hlinkClick r:id="rId3" action="ppaction://hlinksldjump"/>
              </a:rPr>
              <a:t>图</a:t>
            </a:r>
            <a:r>
              <a:rPr dirty="0" sz="1050" spc="-265">
                <a:latin typeface="SimSun"/>
                <a:cs typeface="SimSun"/>
                <a:hlinkClick r:id="rId3" action="ppaction://hlinksldjump"/>
              </a:rPr>
              <a:t> </a:t>
            </a:r>
            <a:r>
              <a:rPr dirty="0" sz="1050">
                <a:latin typeface="Times New Roman"/>
                <a:cs typeface="Times New Roman"/>
                <a:hlinkClick r:id="rId3" action="ppaction://hlinksldjump"/>
              </a:rPr>
              <a:t>2.2</a:t>
            </a:r>
            <a:endParaRPr sz="1050">
              <a:latin typeface="Times New Roman"/>
              <a:cs typeface="Times New Roman"/>
            </a:endParaRPr>
          </a:p>
          <a:p>
            <a:pPr marL="12700">
              <a:lnSpc>
                <a:spcPct val="100000"/>
              </a:lnSpc>
              <a:spcBef>
                <a:spcPts val="300"/>
              </a:spcBef>
            </a:pPr>
            <a:r>
              <a:rPr dirty="0" sz="1050" spc="5">
                <a:latin typeface="SimSun"/>
                <a:cs typeface="SimSun"/>
                <a:hlinkClick r:id="rId4" action="ppaction://hlinksldjump"/>
              </a:rPr>
              <a:t>图</a:t>
            </a:r>
            <a:r>
              <a:rPr dirty="0" sz="1050" spc="-265">
                <a:latin typeface="SimSun"/>
                <a:cs typeface="SimSun"/>
                <a:hlinkClick r:id="rId4" action="ppaction://hlinksldjump"/>
              </a:rPr>
              <a:t> </a:t>
            </a:r>
            <a:r>
              <a:rPr dirty="0" sz="1050">
                <a:latin typeface="Times New Roman"/>
                <a:cs typeface="Times New Roman"/>
                <a:hlinkClick r:id="rId4" action="ppaction://hlinksldjump"/>
              </a:rPr>
              <a:t>2.3</a:t>
            </a:r>
            <a:endParaRPr sz="1050">
              <a:latin typeface="Times New Roman"/>
              <a:cs typeface="Times New Roman"/>
            </a:endParaRPr>
          </a:p>
          <a:p>
            <a:pPr marL="12700">
              <a:lnSpc>
                <a:spcPct val="100000"/>
              </a:lnSpc>
              <a:spcBef>
                <a:spcPts val="300"/>
              </a:spcBef>
            </a:pPr>
            <a:r>
              <a:rPr dirty="0" sz="1050" spc="5">
                <a:latin typeface="SimSun"/>
                <a:cs typeface="SimSun"/>
                <a:hlinkClick r:id="rId5" action="ppaction://hlinksldjump"/>
              </a:rPr>
              <a:t>图</a:t>
            </a:r>
            <a:r>
              <a:rPr dirty="0" sz="1050" spc="-265">
                <a:latin typeface="SimSun"/>
                <a:cs typeface="SimSun"/>
                <a:hlinkClick r:id="rId5" action="ppaction://hlinksldjump"/>
              </a:rPr>
              <a:t> </a:t>
            </a:r>
            <a:r>
              <a:rPr dirty="0" sz="1050">
                <a:latin typeface="Times New Roman"/>
                <a:cs typeface="Times New Roman"/>
                <a:hlinkClick r:id="rId5" action="ppaction://hlinksldjump"/>
              </a:rPr>
              <a:t>2.4</a:t>
            </a:r>
            <a:endParaRPr sz="1050">
              <a:latin typeface="Times New Roman"/>
              <a:cs typeface="Times New Roman"/>
            </a:endParaRPr>
          </a:p>
          <a:p>
            <a:pPr marL="12700">
              <a:lnSpc>
                <a:spcPct val="100000"/>
              </a:lnSpc>
              <a:spcBef>
                <a:spcPts val="300"/>
              </a:spcBef>
            </a:pPr>
            <a:r>
              <a:rPr dirty="0" sz="1050" spc="5">
                <a:latin typeface="SimSun"/>
                <a:cs typeface="SimSun"/>
                <a:hlinkClick r:id="rId6" action="ppaction://hlinksldjump"/>
              </a:rPr>
              <a:t>图</a:t>
            </a:r>
            <a:r>
              <a:rPr dirty="0" sz="1050" spc="-265">
                <a:latin typeface="SimSun"/>
                <a:cs typeface="SimSun"/>
                <a:hlinkClick r:id="rId6" action="ppaction://hlinksldjump"/>
              </a:rPr>
              <a:t> </a:t>
            </a:r>
            <a:r>
              <a:rPr dirty="0" sz="1050">
                <a:latin typeface="Times New Roman"/>
                <a:cs typeface="Times New Roman"/>
                <a:hlinkClick r:id="rId6" action="ppaction://hlinksldjump"/>
              </a:rPr>
              <a:t>2.5</a:t>
            </a:r>
            <a:endParaRPr sz="1050">
              <a:latin typeface="Times New Roman"/>
              <a:cs typeface="Times New Roman"/>
            </a:endParaRPr>
          </a:p>
          <a:p>
            <a:pPr marL="12700">
              <a:lnSpc>
                <a:spcPct val="100000"/>
              </a:lnSpc>
              <a:spcBef>
                <a:spcPts val="300"/>
              </a:spcBef>
            </a:pPr>
            <a:r>
              <a:rPr dirty="0" sz="1050" spc="5">
                <a:latin typeface="SimSun"/>
                <a:cs typeface="SimSun"/>
                <a:hlinkClick r:id="rId6" action="ppaction://hlinksldjump"/>
              </a:rPr>
              <a:t>图</a:t>
            </a:r>
            <a:r>
              <a:rPr dirty="0" sz="1050" spc="-265">
                <a:latin typeface="SimSun"/>
                <a:cs typeface="SimSun"/>
                <a:hlinkClick r:id="rId6" action="ppaction://hlinksldjump"/>
              </a:rPr>
              <a:t> </a:t>
            </a:r>
            <a:r>
              <a:rPr dirty="0" sz="1050">
                <a:latin typeface="Times New Roman"/>
                <a:cs typeface="Times New Roman"/>
                <a:hlinkClick r:id="rId6" action="ppaction://hlinksldjump"/>
              </a:rPr>
              <a:t>2.6</a:t>
            </a:r>
            <a:endParaRPr sz="1050">
              <a:latin typeface="Times New Roman"/>
              <a:cs typeface="Times New Roman"/>
            </a:endParaRPr>
          </a:p>
          <a:p>
            <a:pPr marL="12700">
              <a:lnSpc>
                <a:spcPct val="100000"/>
              </a:lnSpc>
              <a:spcBef>
                <a:spcPts val="300"/>
              </a:spcBef>
            </a:pPr>
            <a:r>
              <a:rPr dirty="0" sz="1050" spc="5">
                <a:latin typeface="SimSun"/>
                <a:cs typeface="SimSun"/>
                <a:hlinkClick r:id="rId7" action="ppaction://hlinksldjump"/>
              </a:rPr>
              <a:t>图</a:t>
            </a:r>
            <a:r>
              <a:rPr dirty="0" sz="1050" spc="-265">
                <a:latin typeface="SimSun"/>
                <a:cs typeface="SimSun"/>
                <a:hlinkClick r:id="rId7" action="ppaction://hlinksldjump"/>
              </a:rPr>
              <a:t> </a:t>
            </a:r>
            <a:r>
              <a:rPr dirty="0" sz="1050">
                <a:latin typeface="Times New Roman"/>
                <a:cs typeface="Times New Roman"/>
                <a:hlinkClick r:id="rId7" action="ppaction://hlinksldjump"/>
              </a:rPr>
              <a:t>3.1</a:t>
            </a:r>
            <a:endParaRPr sz="1050">
              <a:latin typeface="Times New Roman"/>
              <a:cs typeface="Times New Roman"/>
            </a:endParaRPr>
          </a:p>
          <a:p>
            <a:pPr marL="12700">
              <a:lnSpc>
                <a:spcPct val="100000"/>
              </a:lnSpc>
              <a:spcBef>
                <a:spcPts val="300"/>
              </a:spcBef>
            </a:pPr>
            <a:r>
              <a:rPr dirty="0" sz="1050" spc="5">
                <a:latin typeface="SimSun"/>
                <a:cs typeface="SimSun"/>
                <a:hlinkClick r:id="rId8" action="ppaction://hlinksldjump"/>
              </a:rPr>
              <a:t>图</a:t>
            </a:r>
            <a:r>
              <a:rPr dirty="0" sz="1050" spc="-265">
                <a:latin typeface="SimSun"/>
                <a:cs typeface="SimSun"/>
                <a:hlinkClick r:id="rId8" action="ppaction://hlinksldjump"/>
              </a:rPr>
              <a:t> </a:t>
            </a:r>
            <a:r>
              <a:rPr dirty="0" sz="1050">
                <a:latin typeface="Times New Roman"/>
                <a:cs typeface="Times New Roman"/>
                <a:hlinkClick r:id="rId8" action="ppaction://hlinksldjump"/>
              </a:rPr>
              <a:t>3.2</a:t>
            </a:r>
            <a:endParaRPr sz="1050">
              <a:latin typeface="Times New Roman"/>
              <a:cs typeface="Times New Roman"/>
            </a:endParaRPr>
          </a:p>
          <a:p>
            <a:pPr marL="12700">
              <a:lnSpc>
                <a:spcPct val="100000"/>
              </a:lnSpc>
              <a:spcBef>
                <a:spcPts val="305"/>
              </a:spcBef>
            </a:pPr>
            <a:r>
              <a:rPr dirty="0" sz="1050" spc="5">
                <a:latin typeface="SimSun"/>
                <a:cs typeface="SimSun"/>
                <a:hlinkClick r:id="rId9" action="ppaction://hlinksldjump"/>
              </a:rPr>
              <a:t>图</a:t>
            </a:r>
            <a:r>
              <a:rPr dirty="0" sz="1050" spc="-265">
                <a:latin typeface="SimSun"/>
                <a:cs typeface="SimSun"/>
                <a:hlinkClick r:id="rId9" action="ppaction://hlinksldjump"/>
              </a:rPr>
              <a:t> </a:t>
            </a:r>
            <a:r>
              <a:rPr dirty="0" sz="1050">
                <a:latin typeface="Times New Roman"/>
                <a:cs typeface="Times New Roman"/>
                <a:hlinkClick r:id="rId9" action="ppaction://hlinksldjump"/>
              </a:rPr>
              <a:t>3.3</a:t>
            </a:r>
            <a:endParaRPr sz="1050">
              <a:latin typeface="Times New Roman"/>
              <a:cs typeface="Times New Roman"/>
            </a:endParaRPr>
          </a:p>
          <a:p>
            <a:pPr marL="12700">
              <a:lnSpc>
                <a:spcPct val="100000"/>
              </a:lnSpc>
              <a:spcBef>
                <a:spcPts val="300"/>
              </a:spcBef>
            </a:pPr>
            <a:r>
              <a:rPr dirty="0" sz="1050" spc="5">
                <a:latin typeface="SimSun"/>
                <a:cs typeface="SimSun"/>
                <a:hlinkClick r:id="rId9" action="ppaction://hlinksldjump"/>
              </a:rPr>
              <a:t>图</a:t>
            </a:r>
            <a:r>
              <a:rPr dirty="0" sz="1050" spc="-265">
                <a:latin typeface="SimSun"/>
                <a:cs typeface="SimSun"/>
                <a:hlinkClick r:id="rId9" action="ppaction://hlinksldjump"/>
              </a:rPr>
              <a:t> </a:t>
            </a:r>
            <a:r>
              <a:rPr dirty="0" sz="1050">
                <a:latin typeface="Times New Roman"/>
                <a:cs typeface="Times New Roman"/>
                <a:hlinkClick r:id="rId9" action="ppaction://hlinksldjump"/>
              </a:rPr>
              <a:t>3.4</a:t>
            </a:r>
            <a:endParaRPr sz="1050">
              <a:latin typeface="Times New Roman"/>
              <a:cs typeface="Times New Roman"/>
            </a:endParaRPr>
          </a:p>
          <a:p>
            <a:pPr marL="12700">
              <a:lnSpc>
                <a:spcPct val="100000"/>
              </a:lnSpc>
              <a:spcBef>
                <a:spcPts val="300"/>
              </a:spcBef>
            </a:pPr>
            <a:r>
              <a:rPr dirty="0" sz="1050" spc="5">
                <a:latin typeface="SimSun"/>
                <a:cs typeface="SimSun"/>
                <a:hlinkClick r:id="rId10" action="ppaction://hlinksldjump"/>
              </a:rPr>
              <a:t>图</a:t>
            </a:r>
            <a:r>
              <a:rPr dirty="0" sz="1050" spc="-265">
                <a:latin typeface="SimSun"/>
                <a:cs typeface="SimSun"/>
                <a:hlinkClick r:id="rId10" action="ppaction://hlinksldjump"/>
              </a:rPr>
              <a:t> </a:t>
            </a:r>
            <a:r>
              <a:rPr dirty="0" sz="1050">
                <a:latin typeface="Times New Roman"/>
                <a:cs typeface="Times New Roman"/>
                <a:hlinkClick r:id="rId10" action="ppaction://hlinksldjump"/>
              </a:rPr>
              <a:t>3.5</a:t>
            </a:r>
            <a:endParaRPr sz="1050">
              <a:latin typeface="Times New Roman"/>
              <a:cs typeface="Times New Roman"/>
            </a:endParaRPr>
          </a:p>
          <a:p>
            <a:pPr marL="12700">
              <a:lnSpc>
                <a:spcPct val="100000"/>
              </a:lnSpc>
              <a:spcBef>
                <a:spcPts val="300"/>
              </a:spcBef>
            </a:pPr>
            <a:r>
              <a:rPr dirty="0" sz="1050" spc="5">
                <a:latin typeface="SimSun"/>
                <a:cs typeface="SimSun"/>
                <a:hlinkClick r:id="rId11" action="ppaction://hlinksldjump"/>
              </a:rPr>
              <a:t>图</a:t>
            </a:r>
            <a:r>
              <a:rPr dirty="0" sz="1050" spc="-265">
                <a:latin typeface="SimSun"/>
                <a:cs typeface="SimSun"/>
                <a:hlinkClick r:id="rId11" action="ppaction://hlinksldjump"/>
              </a:rPr>
              <a:t> </a:t>
            </a:r>
            <a:r>
              <a:rPr dirty="0" sz="1050">
                <a:latin typeface="Times New Roman"/>
                <a:cs typeface="Times New Roman"/>
                <a:hlinkClick r:id="rId11" action="ppaction://hlinksldjump"/>
              </a:rPr>
              <a:t>3.6</a:t>
            </a:r>
            <a:endParaRPr sz="1050">
              <a:latin typeface="Times New Roman"/>
              <a:cs typeface="Times New Roman"/>
            </a:endParaRPr>
          </a:p>
          <a:p>
            <a:pPr marL="12700">
              <a:lnSpc>
                <a:spcPct val="100000"/>
              </a:lnSpc>
              <a:spcBef>
                <a:spcPts val="300"/>
              </a:spcBef>
            </a:pPr>
            <a:r>
              <a:rPr dirty="0" sz="1050" spc="5">
                <a:latin typeface="SimSun"/>
                <a:cs typeface="SimSun"/>
                <a:hlinkClick r:id="rId11" action="ppaction://hlinksldjump"/>
              </a:rPr>
              <a:t>图</a:t>
            </a:r>
            <a:r>
              <a:rPr dirty="0" sz="1050" spc="-265">
                <a:latin typeface="SimSun"/>
                <a:cs typeface="SimSun"/>
                <a:hlinkClick r:id="rId11" action="ppaction://hlinksldjump"/>
              </a:rPr>
              <a:t> </a:t>
            </a:r>
            <a:r>
              <a:rPr dirty="0" sz="1050">
                <a:latin typeface="Times New Roman"/>
                <a:cs typeface="Times New Roman"/>
                <a:hlinkClick r:id="rId11" action="ppaction://hlinksldjump"/>
              </a:rPr>
              <a:t>3.7</a:t>
            </a:r>
            <a:endParaRPr sz="1050">
              <a:latin typeface="Times New Roman"/>
              <a:cs typeface="Times New Roman"/>
            </a:endParaRPr>
          </a:p>
          <a:p>
            <a:pPr marL="12700">
              <a:lnSpc>
                <a:spcPct val="100000"/>
              </a:lnSpc>
              <a:spcBef>
                <a:spcPts val="300"/>
              </a:spcBef>
            </a:pPr>
            <a:r>
              <a:rPr dirty="0" sz="1050" spc="5">
                <a:latin typeface="SimSun"/>
                <a:cs typeface="SimSun"/>
                <a:hlinkClick r:id="rId12" action="ppaction://hlinksldjump"/>
              </a:rPr>
              <a:t>图</a:t>
            </a:r>
            <a:r>
              <a:rPr dirty="0" sz="1050" spc="-265">
                <a:latin typeface="SimSun"/>
                <a:cs typeface="SimSun"/>
                <a:hlinkClick r:id="rId12" action="ppaction://hlinksldjump"/>
              </a:rPr>
              <a:t> </a:t>
            </a:r>
            <a:r>
              <a:rPr dirty="0" sz="1050">
                <a:latin typeface="Times New Roman"/>
                <a:cs typeface="Times New Roman"/>
                <a:hlinkClick r:id="rId12" action="ppaction://hlinksldjump"/>
              </a:rPr>
              <a:t>3.8</a:t>
            </a:r>
            <a:endParaRPr sz="1050">
              <a:latin typeface="Times New Roman"/>
              <a:cs typeface="Times New Roman"/>
            </a:endParaRPr>
          </a:p>
          <a:p>
            <a:pPr marL="12700">
              <a:lnSpc>
                <a:spcPct val="100000"/>
              </a:lnSpc>
              <a:spcBef>
                <a:spcPts val="300"/>
              </a:spcBef>
            </a:pPr>
            <a:r>
              <a:rPr dirty="0" sz="1050" spc="5">
                <a:latin typeface="SimSun"/>
                <a:cs typeface="SimSun"/>
                <a:hlinkClick r:id="rId13" action="ppaction://hlinksldjump"/>
              </a:rPr>
              <a:t>图</a:t>
            </a:r>
            <a:r>
              <a:rPr dirty="0" sz="1050" spc="-265">
                <a:latin typeface="SimSun"/>
                <a:cs typeface="SimSun"/>
                <a:hlinkClick r:id="rId13" action="ppaction://hlinksldjump"/>
              </a:rPr>
              <a:t> </a:t>
            </a:r>
            <a:r>
              <a:rPr dirty="0" sz="1050">
                <a:latin typeface="Times New Roman"/>
                <a:cs typeface="Times New Roman"/>
                <a:hlinkClick r:id="rId13" action="ppaction://hlinksldjump"/>
              </a:rPr>
              <a:t>4.1</a:t>
            </a:r>
            <a:endParaRPr sz="1050">
              <a:latin typeface="Times New Roman"/>
              <a:cs typeface="Times New Roman"/>
            </a:endParaRPr>
          </a:p>
          <a:p>
            <a:pPr marL="12700">
              <a:lnSpc>
                <a:spcPct val="100000"/>
              </a:lnSpc>
              <a:spcBef>
                <a:spcPts val="300"/>
              </a:spcBef>
            </a:pPr>
            <a:r>
              <a:rPr dirty="0" sz="1050" spc="5">
                <a:latin typeface="SimSun"/>
                <a:cs typeface="SimSun"/>
                <a:hlinkClick r:id="rId13" action="ppaction://hlinksldjump"/>
              </a:rPr>
              <a:t>图</a:t>
            </a:r>
            <a:r>
              <a:rPr dirty="0" sz="1050" spc="-265">
                <a:latin typeface="SimSun"/>
                <a:cs typeface="SimSun"/>
                <a:hlinkClick r:id="rId13" action="ppaction://hlinksldjump"/>
              </a:rPr>
              <a:t> </a:t>
            </a:r>
            <a:r>
              <a:rPr dirty="0" sz="1050">
                <a:latin typeface="Times New Roman"/>
                <a:cs typeface="Times New Roman"/>
                <a:hlinkClick r:id="rId13" action="ppaction://hlinksldjump"/>
              </a:rPr>
              <a:t>4.2</a:t>
            </a:r>
            <a:endParaRPr sz="1050">
              <a:latin typeface="Times New Roman"/>
              <a:cs typeface="Times New Roman"/>
            </a:endParaRPr>
          </a:p>
          <a:p>
            <a:pPr marL="12700">
              <a:lnSpc>
                <a:spcPct val="100000"/>
              </a:lnSpc>
              <a:spcBef>
                <a:spcPts val="300"/>
              </a:spcBef>
            </a:pPr>
            <a:r>
              <a:rPr dirty="0" sz="1050" spc="5">
                <a:latin typeface="SimSun"/>
                <a:cs typeface="SimSun"/>
                <a:hlinkClick r:id="rId14" action="ppaction://hlinksldjump"/>
              </a:rPr>
              <a:t>图</a:t>
            </a:r>
            <a:r>
              <a:rPr dirty="0" sz="1050" spc="-265">
                <a:latin typeface="SimSun"/>
                <a:cs typeface="SimSun"/>
                <a:hlinkClick r:id="rId14" action="ppaction://hlinksldjump"/>
              </a:rPr>
              <a:t> </a:t>
            </a:r>
            <a:r>
              <a:rPr dirty="0" sz="1050">
                <a:latin typeface="Times New Roman"/>
                <a:cs typeface="Times New Roman"/>
                <a:hlinkClick r:id="rId14" action="ppaction://hlinksldjump"/>
              </a:rPr>
              <a:t>4.3</a:t>
            </a:r>
            <a:endParaRPr sz="1050">
              <a:latin typeface="Times New Roman"/>
              <a:cs typeface="Times New Roman"/>
            </a:endParaRPr>
          </a:p>
          <a:p>
            <a:pPr marL="12700">
              <a:lnSpc>
                <a:spcPct val="100000"/>
              </a:lnSpc>
              <a:spcBef>
                <a:spcPts val="300"/>
              </a:spcBef>
            </a:pPr>
            <a:r>
              <a:rPr dirty="0" sz="1050" spc="5">
                <a:latin typeface="SimSun"/>
                <a:cs typeface="SimSun"/>
                <a:hlinkClick r:id="rId15" action="ppaction://hlinksldjump"/>
              </a:rPr>
              <a:t>图</a:t>
            </a:r>
            <a:r>
              <a:rPr dirty="0" sz="1050" spc="-265">
                <a:latin typeface="SimSun"/>
                <a:cs typeface="SimSun"/>
                <a:hlinkClick r:id="rId15" action="ppaction://hlinksldjump"/>
              </a:rPr>
              <a:t> </a:t>
            </a:r>
            <a:r>
              <a:rPr dirty="0" sz="1050">
                <a:latin typeface="Times New Roman"/>
                <a:cs typeface="Times New Roman"/>
                <a:hlinkClick r:id="rId15" action="ppaction://hlinksldjump"/>
              </a:rPr>
              <a:t>4.4</a:t>
            </a:r>
            <a:endParaRPr sz="1050">
              <a:latin typeface="Times New Roman"/>
              <a:cs typeface="Times New Roman"/>
            </a:endParaRPr>
          </a:p>
          <a:p>
            <a:pPr marL="12700">
              <a:lnSpc>
                <a:spcPct val="100000"/>
              </a:lnSpc>
              <a:spcBef>
                <a:spcPts val="300"/>
              </a:spcBef>
            </a:pPr>
            <a:r>
              <a:rPr dirty="0" sz="1050" spc="5">
                <a:latin typeface="SimSun"/>
                <a:cs typeface="SimSun"/>
                <a:hlinkClick r:id="rId16" action="ppaction://hlinksldjump"/>
              </a:rPr>
              <a:t>图</a:t>
            </a:r>
            <a:r>
              <a:rPr dirty="0" sz="1050" spc="-265">
                <a:latin typeface="SimSun"/>
                <a:cs typeface="SimSun"/>
                <a:hlinkClick r:id="rId16" action="ppaction://hlinksldjump"/>
              </a:rPr>
              <a:t> </a:t>
            </a:r>
            <a:r>
              <a:rPr dirty="0" sz="1050">
                <a:latin typeface="Times New Roman"/>
                <a:cs typeface="Times New Roman"/>
                <a:hlinkClick r:id="rId16" action="ppaction://hlinksldjump"/>
              </a:rPr>
              <a:t>4.5</a:t>
            </a:r>
            <a:endParaRPr sz="1050">
              <a:latin typeface="Times New Roman"/>
              <a:cs typeface="Times New Roman"/>
            </a:endParaRPr>
          </a:p>
          <a:p>
            <a:pPr marL="12700">
              <a:lnSpc>
                <a:spcPct val="100000"/>
              </a:lnSpc>
              <a:spcBef>
                <a:spcPts val="300"/>
              </a:spcBef>
            </a:pPr>
            <a:r>
              <a:rPr dirty="0" sz="1050" spc="5">
                <a:latin typeface="SimSun"/>
                <a:cs typeface="SimSun"/>
                <a:hlinkClick r:id="rId17" action="ppaction://hlinksldjump"/>
              </a:rPr>
              <a:t>图</a:t>
            </a:r>
            <a:r>
              <a:rPr dirty="0" sz="1050" spc="-265">
                <a:latin typeface="SimSun"/>
                <a:cs typeface="SimSun"/>
                <a:hlinkClick r:id="rId17" action="ppaction://hlinksldjump"/>
              </a:rPr>
              <a:t> </a:t>
            </a:r>
            <a:r>
              <a:rPr dirty="0" sz="1050">
                <a:latin typeface="Times New Roman"/>
                <a:cs typeface="Times New Roman"/>
                <a:hlinkClick r:id="rId17" action="ppaction://hlinksldjump"/>
              </a:rPr>
              <a:t>4.6</a:t>
            </a:r>
            <a:endParaRPr sz="1050">
              <a:latin typeface="Times New Roman"/>
              <a:cs typeface="Times New Roman"/>
            </a:endParaRPr>
          </a:p>
          <a:p>
            <a:pPr marL="12700">
              <a:lnSpc>
                <a:spcPct val="100000"/>
              </a:lnSpc>
              <a:spcBef>
                <a:spcPts val="300"/>
              </a:spcBef>
            </a:pPr>
            <a:r>
              <a:rPr dirty="0" sz="1050" spc="5">
                <a:latin typeface="SimSun"/>
                <a:cs typeface="SimSun"/>
                <a:hlinkClick r:id="rId18" action="ppaction://hlinksldjump"/>
              </a:rPr>
              <a:t>图</a:t>
            </a:r>
            <a:r>
              <a:rPr dirty="0" sz="1050" spc="-265">
                <a:latin typeface="SimSun"/>
                <a:cs typeface="SimSun"/>
                <a:hlinkClick r:id="rId18" action="ppaction://hlinksldjump"/>
              </a:rPr>
              <a:t> </a:t>
            </a:r>
            <a:r>
              <a:rPr dirty="0" sz="1050">
                <a:latin typeface="Times New Roman"/>
                <a:cs typeface="Times New Roman"/>
                <a:hlinkClick r:id="rId18" action="ppaction://hlinksldjump"/>
              </a:rPr>
              <a:t>4.7</a:t>
            </a:r>
            <a:endParaRPr sz="1050">
              <a:latin typeface="Times New Roman"/>
              <a:cs typeface="Times New Roman"/>
            </a:endParaRPr>
          </a:p>
          <a:p>
            <a:pPr marL="12700">
              <a:lnSpc>
                <a:spcPct val="100000"/>
              </a:lnSpc>
              <a:spcBef>
                <a:spcPts val="300"/>
              </a:spcBef>
            </a:pPr>
            <a:r>
              <a:rPr dirty="0" sz="1050" spc="5">
                <a:latin typeface="SimSun"/>
                <a:cs typeface="SimSun"/>
                <a:hlinkClick r:id="rId19" action="ppaction://hlinksldjump"/>
              </a:rPr>
              <a:t>图</a:t>
            </a:r>
            <a:r>
              <a:rPr dirty="0" sz="1050" spc="-265">
                <a:latin typeface="SimSun"/>
                <a:cs typeface="SimSun"/>
                <a:hlinkClick r:id="rId19" action="ppaction://hlinksldjump"/>
              </a:rPr>
              <a:t> </a:t>
            </a:r>
            <a:r>
              <a:rPr dirty="0" sz="1050">
                <a:latin typeface="Times New Roman"/>
                <a:cs typeface="Times New Roman"/>
                <a:hlinkClick r:id="rId19" action="ppaction://hlinksldjump"/>
              </a:rPr>
              <a:t>4.8</a:t>
            </a:r>
            <a:endParaRPr sz="1050">
              <a:latin typeface="Times New Roman"/>
              <a:cs typeface="Times New Roman"/>
            </a:endParaRPr>
          </a:p>
          <a:p>
            <a:pPr marL="12700">
              <a:lnSpc>
                <a:spcPct val="100000"/>
              </a:lnSpc>
              <a:spcBef>
                <a:spcPts val="300"/>
              </a:spcBef>
            </a:pPr>
            <a:r>
              <a:rPr dirty="0" sz="1050" spc="5">
                <a:latin typeface="SimSun"/>
                <a:cs typeface="SimSun"/>
                <a:hlinkClick r:id="rId20" action="ppaction://hlinksldjump"/>
              </a:rPr>
              <a:t>图</a:t>
            </a:r>
            <a:r>
              <a:rPr dirty="0" sz="1050" spc="-265">
                <a:latin typeface="SimSun"/>
                <a:cs typeface="SimSun"/>
                <a:hlinkClick r:id="rId20" action="ppaction://hlinksldjump"/>
              </a:rPr>
              <a:t> </a:t>
            </a:r>
            <a:r>
              <a:rPr dirty="0" sz="1050">
                <a:latin typeface="Times New Roman"/>
                <a:cs typeface="Times New Roman"/>
                <a:hlinkClick r:id="rId20" action="ppaction://hlinksldjump"/>
              </a:rPr>
              <a:t>5.1</a:t>
            </a:r>
            <a:endParaRPr sz="1050">
              <a:latin typeface="Times New Roman"/>
              <a:cs typeface="Times New Roman"/>
            </a:endParaRPr>
          </a:p>
          <a:p>
            <a:pPr marL="12700">
              <a:lnSpc>
                <a:spcPct val="100000"/>
              </a:lnSpc>
              <a:spcBef>
                <a:spcPts val="300"/>
              </a:spcBef>
            </a:pPr>
            <a:r>
              <a:rPr dirty="0" sz="1050" spc="5">
                <a:latin typeface="SimSun"/>
                <a:cs typeface="SimSun"/>
                <a:hlinkClick r:id="rId20" action="ppaction://hlinksldjump"/>
              </a:rPr>
              <a:t>图</a:t>
            </a:r>
            <a:r>
              <a:rPr dirty="0" sz="1050" spc="-265">
                <a:latin typeface="SimSun"/>
                <a:cs typeface="SimSun"/>
                <a:hlinkClick r:id="rId20" action="ppaction://hlinksldjump"/>
              </a:rPr>
              <a:t> </a:t>
            </a:r>
            <a:r>
              <a:rPr dirty="0" sz="1050">
                <a:latin typeface="Times New Roman"/>
                <a:cs typeface="Times New Roman"/>
                <a:hlinkClick r:id="rId20" action="ppaction://hlinksldjump"/>
              </a:rPr>
              <a:t>5.2</a:t>
            </a:r>
            <a:endParaRPr sz="1050">
              <a:latin typeface="Times New Roman"/>
              <a:cs typeface="Times New Roman"/>
            </a:endParaRPr>
          </a:p>
          <a:p>
            <a:pPr marL="12700">
              <a:lnSpc>
                <a:spcPct val="100000"/>
              </a:lnSpc>
              <a:spcBef>
                <a:spcPts val="300"/>
              </a:spcBef>
            </a:pPr>
            <a:r>
              <a:rPr dirty="0" sz="1050" spc="5">
                <a:latin typeface="SimSun"/>
                <a:cs typeface="SimSun"/>
                <a:hlinkClick r:id="rId21" action="ppaction://hlinksldjump"/>
              </a:rPr>
              <a:t>图</a:t>
            </a:r>
            <a:r>
              <a:rPr dirty="0" sz="1050" spc="-265">
                <a:latin typeface="SimSun"/>
                <a:cs typeface="SimSun"/>
                <a:hlinkClick r:id="rId21" action="ppaction://hlinksldjump"/>
              </a:rPr>
              <a:t> </a:t>
            </a:r>
            <a:r>
              <a:rPr dirty="0" sz="1050">
                <a:latin typeface="Times New Roman"/>
                <a:cs typeface="Times New Roman"/>
                <a:hlinkClick r:id="rId21" action="ppaction://hlinksldjump"/>
              </a:rPr>
              <a:t>5.3</a:t>
            </a:r>
            <a:endParaRPr sz="1050">
              <a:latin typeface="Times New Roman"/>
              <a:cs typeface="Times New Roman"/>
            </a:endParaRPr>
          </a:p>
          <a:p>
            <a:pPr marL="12700">
              <a:lnSpc>
                <a:spcPct val="100000"/>
              </a:lnSpc>
              <a:spcBef>
                <a:spcPts val="300"/>
              </a:spcBef>
            </a:pPr>
            <a:r>
              <a:rPr dirty="0" sz="1050" spc="5">
                <a:latin typeface="SimSun"/>
                <a:cs typeface="SimSun"/>
                <a:hlinkClick r:id="rId22" action="ppaction://hlinksldjump"/>
              </a:rPr>
              <a:t>图</a:t>
            </a:r>
            <a:r>
              <a:rPr dirty="0" sz="1050" spc="-265">
                <a:latin typeface="SimSun"/>
                <a:cs typeface="SimSun"/>
                <a:hlinkClick r:id="rId22" action="ppaction://hlinksldjump"/>
              </a:rPr>
              <a:t> </a:t>
            </a:r>
            <a:r>
              <a:rPr dirty="0" sz="1050">
                <a:latin typeface="Times New Roman"/>
                <a:cs typeface="Times New Roman"/>
                <a:hlinkClick r:id="rId22" action="ppaction://hlinksldjump"/>
              </a:rPr>
              <a:t>5.4</a:t>
            </a:r>
            <a:endParaRPr sz="1050">
              <a:latin typeface="Times New Roman"/>
              <a:cs typeface="Times New Roman"/>
            </a:endParaRPr>
          </a:p>
        </p:txBody>
      </p:sp>
      <p:sp>
        <p:nvSpPr>
          <p:cNvPr id="7" name="object 7"/>
          <p:cNvSpPr txBox="1"/>
          <p:nvPr/>
        </p:nvSpPr>
        <p:spPr>
          <a:xfrm>
            <a:off x="1441281" y="1370736"/>
            <a:ext cx="5406390" cy="5177155"/>
          </a:xfrm>
          <a:prstGeom prst="rect">
            <a:avLst/>
          </a:prstGeom>
        </p:spPr>
        <p:txBody>
          <a:bodyPr wrap="square" lIns="0" tIns="50165" rIns="0" bIns="0" rtlCol="0" vert="horz">
            <a:spAutoFit/>
          </a:bodyPr>
          <a:lstStyle/>
          <a:p>
            <a:pPr marL="12700">
              <a:lnSpc>
                <a:spcPct val="100000"/>
              </a:lnSpc>
              <a:spcBef>
                <a:spcPts val="395"/>
              </a:spcBef>
            </a:pPr>
            <a:r>
              <a:rPr dirty="0" sz="1050" spc="-10">
                <a:latin typeface="SimSun"/>
                <a:cs typeface="SimSun"/>
                <a:hlinkClick r:id="rId2" action="ppaction://hlinksldjump"/>
              </a:rPr>
              <a:t>城</a:t>
            </a:r>
            <a:r>
              <a:rPr dirty="0" sz="1050" spc="5">
                <a:latin typeface="SimSun"/>
                <a:cs typeface="SimSun"/>
                <a:hlinkClick r:id="rId2" action="ppaction://hlinksldjump"/>
              </a:rPr>
              <a:t>市</a:t>
            </a:r>
            <a:r>
              <a:rPr dirty="0" sz="1050" spc="-10">
                <a:latin typeface="SimSun"/>
                <a:cs typeface="SimSun"/>
                <a:hlinkClick r:id="rId2" action="ppaction://hlinksldjump"/>
              </a:rPr>
              <a:t>点</a:t>
            </a:r>
            <a:r>
              <a:rPr dirty="0" sz="1050" spc="5">
                <a:latin typeface="SimSun"/>
                <a:cs typeface="SimSun"/>
                <a:hlinkClick r:id="rId2" action="ppaction://hlinksldjump"/>
              </a:rPr>
              <a:t>云</a:t>
            </a:r>
            <a:r>
              <a:rPr dirty="0" sz="1050" spc="-10">
                <a:latin typeface="SimSun"/>
                <a:cs typeface="SimSun"/>
                <a:hlinkClick r:id="rId2" action="ppaction://hlinksldjump"/>
              </a:rPr>
              <a:t>数</a:t>
            </a:r>
            <a:r>
              <a:rPr dirty="0" sz="1050" spc="5">
                <a:latin typeface="SimSun"/>
                <a:cs typeface="SimSun"/>
                <a:hlinkClick r:id="rId2" action="ppaction://hlinksldjump"/>
              </a:rPr>
              <a:t>据</a:t>
            </a:r>
            <a:r>
              <a:rPr dirty="0" sz="1050" spc="-10">
                <a:latin typeface="SimSun"/>
                <a:cs typeface="SimSun"/>
                <a:hlinkClick r:id="rId2" action="ppaction://hlinksldjump"/>
              </a:rPr>
              <a:t>示例</a:t>
            </a:r>
            <a:r>
              <a:rPr dirty="0" sz="1050" spc="229">
                <a:latin typeface="SimSun"/>
                <a:cs typeface="SimSun"/>
                <a:hlinkClick r:id="rId2" action="ppaction://hlinksldjump"/>
              </a:rPr>
              <a:t>图</a:t>
            </a:r>
            <a:r>
              <a:rPr dirty="0" sz="1050">
                <a:latin typeface="Times New Roman"/>
                <a:cs typeface="Times New Roman"/>
                <a:hlinkClick r:id="rId2" action="ppaction://hlinksldjump"/>
              </a:rPr>
              <a:t>.........................................................................................................................</a:t>
            </a:r>
            <a:r>
              <a:rPr dirty="0" sz="1050" spc="40">
                <a:latin typeface="Times New Roman"/>
                <a:cs typeface="Times New Roman"/>
                <a:hlinkClick r:id="rId2" action="ppaction://hlinksldjump"/>
              </a:rPr>
              <a:t> </a:t>
            </a:r>
            <a:r>
              <a:rPr dirty="0" sz="1050">
                <a:latin typeface="Times New Roman"/>
                <a:cs typeface="Times New Roman"/>
                <a:hlinkClick r:id="rId2" action="ppaction://hlinksldjump"/>
              </a:rPr>
              <a:t>7</a:t>
            </a:r>
            <a:endParaRPr sz="1050">
              <a:latin typeface="Times New Roman"/>
              <a:cs typeface="Times New Roman"/>
            </a:endParaRPr>
          </a:p>
          <a:p>
            <a:pPr marL="12700">
              <a:lnSpc>
                <a:spcPct val="100000"/>
              </a:lnSpc>
              <a:spcBef>
                <a:spcPts val="300"/>
              </a:spcBef>
            </a:pPr>
            <a:r>
              <a:rPr dirty="0" sz="1050" spc="-10">
                <a:latin typeface="SimSun"/>
                <a:cs typeface="SimSun"/>
                <a:hlinkClick r:id="rId3" action="ppaction://hlinksldjump"/>
              </a:rPr>
              <a:t>根</a:t>
            </a:r>
            <a:r>
              <a:rPr dirty="0" sz="1050" spc="5">
                <a:latin typeface="SimSun"/>
                <a:cs typeface="SimSun"/>
                <a:hlinkClick r:id="rId3" action="ppaction://hlinksldjump"/>
              </a:rPr>
              <a:t>据</a:t>
            </a:r>
            <a:r>
              <a:rPr dirty="0" sz="1050" spc="-10">
                <a:latin typeface="SimSun"/>
                <a:cs typeface="SimSun"/>
                <a:hlinkClick r:id="rId3" action="ppaction://hlinksldjump"/>
              </a:rPr>
              <a:t>对</a:t>
            </a:r>
            <a:r>
              <a:rPr dirty="0" sz="1050" spc="5">
                <a:latin typeface="SimSun"/>
                <a:cs typeface="SimSun"/>
                <a:hlinkClick r:id="rId3" action="ppaction://hlinksldjump"/>
              </a:rPr>
              <a:t>应</a:t>
            </a:r>
            <a:r>
              <a:rPr dirty="0" sz="1050" spc="-10">
                <a:latin typeface="SimSun"/>
                <a:cs typeface="SimSun"/>
                <a:hlinkClick r:id="rId3" action="ppaction://hlinksldjump"/>
              </a:rPr>
              <a:t>点</a:t>
            </a:r>
            <a:r>
              <a:rPr dirty="0" sz="1050" spc="5">
                <a:latin typeface="SimSun"/>
                <a:cs typeface="SimSun"/>
                <a:hlinkClick r:id="rId3" action="ppaction://hlinksldjump"/>
              </a:rPr>
              <a:t>求</a:t>
            </a:r>
            <a:r>
              <a:rPr dirty="0" sz="1050" spc="-10">
                <a:latin typeface="SimSun"/>
                <a:cs typeface="SimSun"/>
                <a:hlinkClick r:id="rId3" action="ppaction://hlinksldjump"/>
              </a:rPr>
              <a:t>解刚</a:t>
            </a:r>
            <a:r>
              <a:rPr dirty="0" sz="1050" spc="5">
                <a:latin typeface="SimSun"/>
                <a:cs typeface="SimSun"/>
                <a:hlinkClick r:id="rId3" action="ppaction://hlinksldjump"/>
              </a:rPr>
              <a:t>性坐</a:t>
            </a:r>
            <a:r>
              <a:rPr dirty="0" sz="1050" spc="-10">
                <a:latin typeface="SimSun"/>
                <a:cs typeface="SimSun"/>
                <a:hlinkClick r:id="rId3" action="ppaction://hlinksldjump"/>
              </a:rPr>
              <a:t>标</a:t>
            </a:r>
            <a:r>
              <a:rPr dirty="0" sz="1050" spc="5">
                <a:latin typeface="SimSun"/>
                <a:cs typeface="SimSun"/>
                <a:hlinkClick r:id="rId3" action="ppaction://hlinksldjump"/>
              </a:rPr>
              <a:t>变</a:t>
            </a:r>
            <a:r>
              <a:rPr dirty="0" sz="1050" spc="-10">
                <a:latin typeface="SimSun"/>
                <a:cs typeface="SimSun"/>
                <a:hlinkClick r:id="rId3" action="ppaction://hlinksldjump"/>
              </a:rPr>
              <a:t>换</a:t>
            </a:r>
            <a:r>
              <a:rPr dirty="0" sz="1050" spc="5">
                <a:latin typeface="SimSun"/>
                <a:cs typeface="SimSun"/>
                <a:hlinkClick r:id="rId3" action="ppaction://hlinksldjump"/>
              </a:rPr>
              <a:t>的</a:t>
            </a:r>
            <a:r>
              <a:rPr dirty="0" sz="1050" spc="-10">
                <a:latin typeface="SimSun"/>
                <a:cs typeface="SimSun"/>
                <a:hlinkClick r:id="rId3" action="ppaction://hlinksldjump"/>
              </a:rPr>
              <a:t>简</a:t>
            </a:r>
            <a:r>
              <a:rPr dirty="0" sz="1050" spc="5">
                <a:latin typeface="SimSun"/>
                <a:cs typeface="SimSun"/>
                <a:hlinkClick r:id="rId3" action="ppaction://hlinksldjump"/>
              </a:rPr>
              <a:t>单</a:t>
            </a:r>
            <a:r>
              <a:rPr dirty="0" sz="1050" spc="-10">
                <a:latin typeface="SimSun"/>
                <a:cs typeface="SimSun"/>
                <a:hlinkClick r:id="rId3" action="ppaction://hlinksldjump"/>
              </a:rPr>
              <a:t>示</a:t>
            </a:r>
            <a:r>
              <a:rPr dirty="0" sz="1050" spc="5">
                <a:latin typeface="SimSun"/>
                <a:cs typeface="SimSun"/>
                <a:hlinkClick r:id="rId3" action="ppaction://hlinksldjump"/>
              </a:rPr>
              <a:t>例</a:t>
            </a:r>
            <a:r>
              <a:rPr dirty="0" sz="1050" spc="15">
                <a:latin typeface="SimSun"/>
                <a:cs typeface="SimSun"/>
                <a:hlinkClick r:id="rId3" action="ppaction://hlinksldjump"/>
              </a:rPr>
              <a:t>图</a:t>
            </a:r>
            <a:r>
              <a:rPr dirty="0" sz="1050">
                <a:latin typeface="Times New Roman"/>
                <a:cs typeface="Times New Roman"/>
                <a:hlinkClick r:id="rId3" action="ppaction://hlinksldjump"/>
              </a:rPr>
              <a:t>..................................................................................</a:t>
            </a:r>
            <a:r>
              <a:rPr dirty="0" sz="1050" spc="-5">
                <a:latin typeface="Times New Roman"/>
                <a:cs typeface="Times New Roman"/>
                <a:hlinkClick r:id="rId3" action="ppaction://hlinksldjump"/>
              </a:rPr>
              <a:t> </a:t>
            </a:r>
            <a:r>
              <a:rPr dirty="0" sz="1050">
                <a:latin typeface="Times New Roman"/>
                <a:cs typeface="Times New Roman"/>
                <a:hlinkClick r:id="rId3" action="ppaction://hlinksldjump"/>
              </a:rPr>
              <a:t>9</a:t>
            </a:r>
            <a:endParaRPr sz="1050">
              <a:latin typeface="Times New Roman"/>
              <a:cs typeface="Times New Roman"/>
            </a:endParaRPr>
          </a:p>
          <a:p>
            <a:pPr marL="12700">
              <a:lnSpc>
                <a:spcPct val="100000"/>
              </a:lnSpc>
              <a:spcBef>
                <a:spcPts val="300"/>
              </a:spcBef>
            </a:pPr>
            <a:r>
              <a:rPr dirty="0" sz="1050" spc="-10">
                <a:latin typeface="SimSun"/>
                <a:cs typeface="SimSun"/>
                <a:hlinkClick r:id="rId4" action="ppaction://hlinksldjump"/>
              </a:rPr>
              <a:t>最</a:t>
            </a:r>
            <a:r>
              <a:rPr dirty="0" sz="1050" spc="5">
                <a:latin typeface="SimSun"/>
                <a:cs typeface="SimSun"/>
                <a:hlinkClick r:id="rId4" action="ppaction://hlinksldjump"/>
              </a:rPr>
              <a:t>小化</a:t>
            </a:r>
            <a:r>
              <a:rPr dirty="0" sz="1050" spc="-235">
                <a:latin typeface="SimSun"/>
                <a:cs typeface="SimSun"/>
                <a:hlinkClick r:id="rId4" action="ppaction://hlinksldjump"/>
              </a:rPr>
              <a:t> </a:t>
            </a:r>
            <a:r>
              <a:rPr dirty="0" sz="1050" spc="-5">
                <a:latin typeface="Times New Roman"/>
                <a:cs typeface="Times New Roman"/>
                <a:hlinkClick r:id="rId4" action="ppaction://hlinksldjump"/>
              </a:rPr>
              <a:t>point-to-plane</a:t>
            </a:r>
            <a:r>
              <a:rPr dirty="0" sz="1050" spc="40">
                <a:latin typeface="Times New Roman"/>
                <a:cs typeface="Times New Roman"/>
                <a:hlinkClick r:id="rId4" action="ppaction://hlinksldjump"/>
              </a:rPr>
              <a:t> </a:t>
            </a:r>
            <a:r>
              <a:rPr dirty="0" sz="1050" spc="-10">
                <a:latin typeface="SimSun"/>
                <a:cs typeface="SimSun"/>
                <a:hlinkClick r:id="rId4" action="ppaction://hlinksldjump"/>
              </a:rPr>
              <a:t>误</a:t>
            </a:r>
            <a:r>
              <a:rPr dirty="0" sz="1050" spc="5">
                <a:latin typeface="SimSun"/>
                <a:cs typeface="SimSun"/>
                <a:hlinkClick r:id="rId4" action="ppaction://hlinksldjump"/>
              </a:rPr>
              <a:t>差</a:t>
            </a:r>
            <a:r>
              <a:rPr dirty="0" sz="1050" spc="-10">
                <a:latin typeface="SimSun"/>
                <a:cs typeface="SimSun"/>
                <a:hlinkClick r:id="rId4" action="ppaction://hlinksldjump"/>
              </a:rPr>
              <a:t>示</a:t>
            </a:r>
            <a:r>
              <a:rPr dirty="0" sz="1050" spc="5">
                <a:latin typeface="SimSun"/>
                <a:cs typeface="SimSun"/>
                <a:hlinkClick r:id="rId4" action="ppaction://hlinksldjump"/>
              </a:rPr>
              <a:t>意</a:t>
            </a:r>
            <a:r>
              <a:rPr dirty="0" sz="1050" spc="75">
                <a:latin typeface="SimSun"/>
                <a:cs typeface="SimSun"/>
                <a:hlinkClick r:id="rId4" action="ppaction://hlinksldjump"/>
              </a:rPr>
              <a:t>图</a:t>
            </a:r>
            <a:r>
              <a:rPr dirty="0" sz="1050">
                <a:latin typeface="Times New Roman"/>
                <a:cs typeface="Times New Roman"/>
                <a:hlinkClick r:id="rId4" action="ppaction://hlinksldjump"/>
              </a:rPr>
              <a:t>...................................................................................................</a:t>
            </a:r>
            <a:r>
              <a:rPr dirty="0" sz="1050" spc="-15">
                <a:latin typeface="Times New Roman"/>
                <a:cs typeface="Times New Roman"/>
                <a:hlinkClick r:id="rId4" action="ppaction://hlinksldjump"/>
              </a:rPr>
              <a:t> </a:t>
            </a:r>
            <a:r>
              <a:rPr dirty="0" sz="1050">
                <a:latin typeface="Times New Roman"/>
                <a:cs typeface="Times New Roman"/>
                <a:hlinkClick r:id="rId4" action="ppaction://hlinksldjump"/>
              </a:rPr>
              <a:t>13</a:t>
            </a:r>
            <a:endParaRPr sz="1050">
              <a:latin typeface="Times New Roman"/>
              <a:cs typeface="Times New Roman"/>
            </a:endParaRPr>
          </a:p>
          <a:p>
            <a:pPr marL="12700">
              <a:lnSpc>
                <a:spcPct val="100000"/>
              </a:lnSpc>
              <a:spcBef>
                <a:spcPts val="300"/>
              </a:spcBef>
            </a:pPr>
            <a:r>
              <a:rPr dirty="0" sz="1050" spc="-5">
                <a:latin typeface="Times New Roman"/>
                <a:cs typeface="Times New Roman"/>
                <a:hlinkClick r:id="rId5" action="ppaction://hlinksldjump"/>
              </a:rPr>
              <a:t>ShapeNet</a:t>
            </a:r>
            <a:r>
              <a:rPr dirty="0" sz="1050" spc="35">
                <a:latin typeface="Times New Roman"/>
                <a:cs typeface="Times New Roman"/>
                <a:hlinkClick r:id="rId5" action="ppaction://hlinksldjump"/>
              </a:rPr>
              <a:t> </a:t>
            </a:r>
            <a:r>
              <a:rPr dirty="0" sz="1050" spc="-10">
                <a:latin typeface="SimSun"/>
                <a:cs typeface="SimSun"/>
                <a:hlinkClick r:id="rId5" action="ppaction://hlinksldjump"/>
              </a:rPr>
              <a:t>数</a:t>
            </a:r>
            <a:r>
              <a:rPr dirty="0" sz="1050" spc="5">
                <a:latin typeface="SimSun"/>
                <a:cs typeface="SimSun"/>
                <a:hlinkClick r:id="rId5" action="ppaction://hlinksldjump"/>
              </a:rPr>
              <a:t>据</a:t>
            </a:r>
            <a:r>
              <a:rPr dirty="0" sz="1050" spc="-10">
                <a:latin typeface="SimSun"/>
                <a:cs typeface="SimSun"/>
                <a:hlinkClick r:id="rId5" action="ppaction://hlinksldjump"/>
              </a:rPr>
              <a:t>集的</a:t>
            </a:r>
            <a:r>
              <a:rPr dirty="0" sz="1050" spc="5">
                <a:latin typeface="SimSun"/>
                <a:cs typeface="SimSun"/>
                <a:hlinkClick r:id="rId5" action="ppaction://hlinksldjump"/>
              </a:rPr>
              <a:t>部分</a:t>
            </a:r>
            <a:r>
              <a:rPr dirty="0" sz="1050" spc="-10">
                <a:latin typeface="SimSun"/>
                <a:cs typeface="SimSun"/>
                <a:hlinkClick r:id="rId5" action="ppaction://hlinksldjump"/>
              </a:rPr>
              <a:t>可</a:t>
            </a:r>
            <a:r>
              <a:rPr dirty="0" sz="1050" spc="5">
                <a:latin typeface="SimSun"/>
                <a:cs typeface="SimSun"/>
                <a:hlinkClick r:id="rId5" action="ppaction://hlinksldjump"/>
              </a:rPr>
              <a:t>视</a:t>
            </a:r>
            <a:r>
              <a:rPr dirty="0" sz="1050" spc="-10">
                <a:latin typeface="SimSun"/>
                <a:cs typeface="SimSun"/>
                <a:hlinkClick r:id="rId5" action="ppaction://hlinksldjump"/>
              </a:rPr>
              <a:t>化</a:t>
            </a:r>
            <a:r>
              <a:rPr dirty="0" sz="1050" spc="5">
                <a:latin typeface="SimSun"/>
                <a:cs typeface="SimSun"/>
                <a:hlinkClick r:id="rId5" action="ppaction://hlinksldjump"/>
              </a:rPr>
              <a:t>效</a:t>
            </a:r>
            <a:r>
              <a:rPr dirty="0" sz="1050" spc="-10">
                <a:latin typeface="SimSun"/>
                <a:cs typeface="SimSun"/>
                <a:hlinkClick r:id="rId5" action="ppaction://hlinksldjump"/>
              </a:rPr>
              <a:t>果</a:t>
            </a:r>
            <a:r>
              <a:rPr dirty="0" sz="1050" spc="125">
                <a:latin typeface="SimSun"/>
                <a:cs typeface="SimSun"/>
                <a:hlinkClick r:id="rId5" action="ppaction://hlinksldjump"/>
              </a:rPr>
              <a:t>图</a:t>
            </a:r>
            <a:r>
              <a:rPr dirty="0" sz="1050">
                <a:latin typeface="Times New Roman"/>
                <a:cs typeface="Times New Roman"/>
                <a:hlinkClick r:id="rId5" action="ppaction://hlinksldjump"/>
              </a:rPr>
              <a:t>...........................................................................................</a:t>
            </a:r>
            <a:r>
              <a:rPr dirty="0" sz="1050" spc="-15">
                <a:latin typeface="Times New Roman"/>
                <a:cs typeface="Times New Roman"/>
                <a:hlinkClick r:id="rId5" action="ppaction://hlinksldjump"/>
              </a:rPr>
              <a:t> </a:t>
            </a:r>
            <a:r>
              <a:rPr dirty="0" sz="1050">
                <a:latin typeface="Times New Roman"/>
                <a:cs typeface="Times New Roman"/>
                <a:hlinkClick r:id="rId5" action="ppaction://hlinksldjump"/>
              </a:rPr>
              <a:t>16</a:t>
            </a:r>
            <a:endParaRPr sz="1050">
              <a:latin typeface="Times New Roman"/>
              <a:cs typeface="Times New Roman"/>
            </a:endParaRPr>
          </a:p>
          <a:p>
            <a:pPr marL="12700">
              <a:lnSpc>
                <a:spcPct val="100000"/>
              </a:lnSpc>
              <a:spcBef>
                <a:spcPts val="300"/>
              </a:spcBef>
            </a:pPr>
            <a:r>
              <a:rPr dirty="0" sz="1050" spc="-5">
                <a:latin typeface="Times New Roman"/>
                <a:cs typeface="Times New Roman"/>
                <a:hlinkClick r:id="rId6" action="ppaction://hlinksldjump"/>
              </a:rPr>
              <a:t>ModelNet</a:t>
            </a:r>
            <a:r>
              <a:rPr dirty="0" sz="1050" spc="30">
                <a:latin typeface="Times New Roman"/>
                <a:cs typeface="Times New Roman"/>
                <a:hlinkClick r:id="rId6" action="ppaction://hlinksldjump"/>
              </a:rPr>
              <a:t> </a:t>
            </a:r>
            <a:r>
              <a:rPr dirty="0" sz="1050" spc="5">
                <a:latin typeface="SimSun"/>
                <a:cs typeface="SimSun"/>
                <a:hlinkClick r:id="rId6" action="ppaction://hlinksldjump"/>
              </a:rPr>
              <a:t>据</a:t>
            </a:r>
            <a:r>
              <a:rPr dirty="0" sz="1050" spc="-10">
                <a:latin typeface="SimSun"/>
                <a:cs typeface="SimSun"/>
                <a:hlinkClick r:id="rId6" action="ppaction://hlinksldjump"/>
              </a:rPr>
              <a:t>集的</a:t>
            </a:r>
            <a:r>
              <a:rPr dirty="0" sz="1050" spc="5">
                <a:latin typeface="SimSun"/>
                <a:cs typeface="SimSun"/>
                <a:hlinkClick r:id="rId6" action="ppaction://hlinksldjump"/>
              </a:rPr>
              <a:t>部分</a:t>
            </a:r>
            <a:r>
              <a:rPr dirty="0" sz="1050" spc="-10">
                <a:latin typeface="SimSun"/>
                <a:cs typeface="SimSun"/>
                <a:hlinkClick r:id="rId6" action="ppaction://hlinksldjump"/>
              </a:rPr>
              <a:t>可</a:t>
            </a:r>
            <a:r>
              <a:rPr dirty="0" sz="1050" spc="5">
                <a:latin typeface="SimSun"/>
                <a:cs typeface="SimSun"/>
                <a:hlinkClick r:id="rId6" action="ppaction://hlinksldjump"/>
              </a:rPr>
              <a:t>视</a:t>
            </a:r>
            <a:r>
              <a:rPr dirty="0" sz="1050" spc="-10">
                <a:latin typeface="SimSun"/>
                <a:cs typeface="SimSun"/>
                <a:hlinkClick r:id="rId6" action="ppaction://hlinksldjump"/>
              </a:rPr>
              <a:t>化</a:t>
            </a:r>
            <a:r>
              <a:rPr dirty="0" sz="1050" spc="5">
                <a:latin typeface="SimSun"/>
                <a:cs typeface="SimSun"/>
                <a:hlinkClick r:id="rId6" action="ppaction://hlinksldjump"/>
              </a:rPr>
              <a:t>效</a:t>
            </a:r>
            <a:r>
              <a:rPr dirty="0" sz="1050" spc="-10">
                <a:latin typeface="SimSun"/>
                <a:cs typeface="SimSun"/>
                <a:hlinkClick r:id="rId6" action="ppaction://hlinksldjump"/>
              </a:rPr>
              <a:t>果</a:t>
            </a:r>
            <a:r>
              <a:rPr dirty="0" sz="1050" spc="210">
                <a:latin typeface="SimSun"/>
                <a:cs typeface="SimSun"/>
                <a:hlinkClick r:id="rId6" action="ppaction://hlinksldjump"/>
              </a:rPr>
              <a:t>图</a:t>
            </a:r>
            <a:r>
              <a:rPr dirty="0" sz="1050">
                <a:latin typeface="Times New Roman"/>
                <a:cs typeface="Times New Roman"/>
                <a:hlinkClick r:id="rId6" action="ppaction://hlinksldjump"/>
              </a:rPr>
              <a:t>..............................................................................................</a:t>
            </a:r>
            <a:r>
              <a:rPr dirty="0" sz="1050" spc="-10">
                <a:latin typeface="Times New Roman"/>
                <a:cs typeface="Times New Roman"/>
                <a:hlinkClick r:id="rId6" action="ppaction://hlinksldjump"/>
              </a:rPr>
              <a:t> </a:t>
            </a:r>
            <a:r>
              <a:rPr dirty="0" sz="1050">
                <a:latin typeface="Times New Roman"/>
                <a:cs typeface="Times New Roman"/>
                <a:hlinkClick r:id="rId6" action="ppaction://hlinksldjump"/>
              </a:rPr>
              <a:t>17</a:t>
            </a:r>
            <a:endParaRPr sz="1050">
              <a:latin typeface="Times New Roman"/>
              <a:cs typeface="Times New Roman"/>
            </a:endParaRPr>
          </a:p>
          <a:p>
            <a:pPr marL="12700">
              <a:lnSpc>
                <a:spcPct val="100000"/>
              </a:lnSpc>
              <a:spcBef>
                <a:spcPts val="300"/>
              </a:spcBef>
            </a:pPr>
            <a:r>
              <a:rPr dirty="0" sz="1050" spc="-5">
                <a:latin typeface="Times New Roman"/>
                <a:cs typeface="Times New Roman"/>
                <a:hlinkClick r:id="rId6" action="ppaction://hlinksldjump"/>
              </a:rPr>
              <a:t>S3DIS</a:t>
            </a:r>
            <a:r>
              <a:rPr dirty="0" sz="1050" spc="30">
                <a:latin typeface="Times New Roman"/>
                <a:cs typeface="Times New Roman"/>
                <a:hlinkClick r:id="rId6" action="ppaction://hlinksldjump"/>
              </a:rPr>
              <a:t> </a:t>
            </a:r>
            <a:r>
              <a:rPr dirty="0" sz="1050" spc="5">
                <a:latin typeface="SimSun"/>
                <a:cs typeface="SimSun"/>
                <a:hlinkClick r:id="rId6" action="ppaction://hlinksldjump"/>
              </a:rPr>
              <a:t>数</a:t>
            </a:r>
            <a:r>
              <a:rPr dirty="0" sz="1050" spc="-10">
                <a:latin typeface="SimSun"/>
                <a:cs typeface="SimSun"/>
                <a:hlinkClick r:id="rId6" action="ppaction://hlinksldjump"/>
              </a:rPr>
              <a:t>据</a:t>
            </a:r>
            <a:r>
              <a:rPr dirty="0" sz="1050" spc="5">
                <a:latin typeface="SimSun"/>
                <a:cs typeface="SimSun"/>
                <a:hlinkClick r:id="rId6" action="ppaction://hlinksldjump"/>
              </a:rPr>
              <a:t>集</a:t>
            </a:r>
            <a:r>
              <a:rPr dirty="0" sz="1050" spc="-10">
                <a:latin typeface="SimSun"/>
                <a:cs typeface="SimSun"/>
                <a:hlinkClick r:id="rId6" action="ppaction://hlinksldjump"/>
              </a:rPr>
              <a:t>的部</a:t>
            </a:r>
            <a:r>
              <a:rPr dirty="0" sz="1050" spc="5">
                <a:latin typeface="SimSun"/>
                <a:cs typeface="SimSun"/>
                <a:hlinkClick r:id="rId6" action="ppaction://hlinksldjump"/>
              </a:rPr>
              <a:t>分可</a:t>
            </a:r>
            <a:r>
              <a:rPr dirty="0" sz="1050" spc="-10">
                <a:latin typeface="SimSun"/>
                <a:cs typeface="SimSun"/>
                <a:hlinkClick r:id="rId6" action="ppaction://hlinksldjump"/>
              </a:rPr>
              <a:t>视</a:t>
            </a:r>
            <a:r>
              <a:rPr dirty="0" sz="1050" spc="5">
                <a:latin typeface="SimSun"/>
                <a:cs typeface="SimSun"/>
                <a:hlinkClick r:id="rId6" action="ppaction://hlinksldjump"/>
              </a:rPr>
              <a:t>化</a:t>
            </a:r>
            <a:r>
              <a:rPr dirty="0" sz="1050" spc="-10">
                <a:latin typeface="SimSun"/>
                <a:cs typeface="SimSun"/>
                <a:hlinkClick r:id="rId6" action="ppaction://hlinksldjump"/>
              </a:rPr>
              <a:t>效</a:t>
            </a:r>
            <a:r>
              <a:rPr dirty="0" sz="1050" spc="5">
                <a:latin typeface="SimSun"/>
                <a:cs typeface="SimSun"/>
                <a:hlinkClick r:id="rId6" action="ppaction://hlinksldjump"/>
              </a:rPr>
              <a:t>果</a:t>
            </a:r>
            <a:r>
              <a:rPr dirty="0" sz="1050" spc="75">
                <a:latin typeface="SimSun"/>
                <a:cs typeface="SimSun"/>
                <a:hlinkClick r:id="rId6" action="ppaction://hlinksldjump"/>
              </a:rPr>
              <a:t>图</a:t>
            </a:r>
            <a:r>
              <a:rPr dirty="0" sz="1050">
                <a:latin typeface="Times New Roman"/>
                <a:cs typeface="Times New Roman"/>
                <a:hlinkClick r:id="rId6" action="ppaction://hlinksldjump"/>
              </a:rPr>
              <a:t>................................................................................................</a:t>
            </a:r>
            <a:r>
              <a:rPr dirty="0" sz="1050" spc="-10">
                <a:latin typeface="Times New Roman"/>
                <a:cs typeface="Times New Roman"/>
                <a:hlinkClick r:id="rId6" action="ppaction://hlinksldjump"/>
              </a:rPr>
              <a:t> </a:t>
            </a:r>
            <a:r>
              <a:rPr dirty="0" sz="1050">
                <a:latin typeface="Times New Roman"/>
                <a:cs typeface="Times New Roman"/>
                <a:hlinkClick r:id="rId6" action="ppaction://hlinksldjump"/>
              </a:rPr>
              <a:t>17</a:t>
            </a:r>
            <a:endParaRPr sz="1050">
              <a:latin typeface="Times New Roman"/>
              <a:cs typeface="Times New Roman"/>
            </a:endParaRPr>
          </a:p>
          <a:p>
            <a:pPr marL="12700">
              <a:lnSpc>
                <a:spcPct val="100000"/>
              </a:lnSpc>
              <a:spcBef>
                <a:spcPts val="300"/>
              </a:spcBef>
            </a:pPr>
            <a:r>
              <a:rPr dirty="0" sz="1050" spc="-10">
                <a:latin typeface="SimSun"/>
                <a:cs typeface="SimSun"/>
                <a:hlinkClick r:id="rId7" action="ppaction://hlinksldjump"/>
              </a:rPr>
              <a:t>点</a:t>
            </a:r>
            <a:r>
              <a:rPr dirty="0" sz="1050" spc="5">
                <a:latin typeface="SimSun"/>
                <a:cs typeface="SimSun"/>
                <a:hlinkClick r:id="rId7" action="ppaction://hlinksldjump"/>
              </a:rPr>
              <a:t>云</a:t>
            </a:r>
            <a:r>
              <a:rPr dirty="0" sz="1050" spc="-10">
                <a:latin typeface="SimSun"/>
                <a:cs typeface="SimSun"/>
                <a:hlinkClick r:id="rId7" action="ppaction://hlinksldjump"/>
              </a:rPr>
              <a:t>预</a:t>
            </a:r>
            <a:r>
              <a:rPr dirty="0" sz="1050" spc="5">
                <a:latin typeface="SimSun"/>
                <a:cs typeface="SimSun"/>
                <a:hlinkClick r:id="rId7" action="ppaction://hlinksldjump"/>
              </a:rPr>
              <a:t>处</a:t>
            </a:r>
            <a:r>
              <a:rPr dirty="0" sz="1050" spc="-10">
                <a:latin typeface="SimSun"/>
                <a:cs typeface="SimSun"/>
                <a:hlinkClick r:id="rId7" action="ppaction://hlinksldjump"/>
              </a:rPr>
              <a:t>理</a:t>
            </a:r>
            <a:r>
              <a:rPr dirty="0" sz="1050" spc="5">
                <a:latin typeface="SimSun"/>
                <a:cs typeface="SimSun"/>
                <a:hlinkClick r:id="rId7" action="ppaction://hlinksldjump"/>
              </a:rPr>
              <a:t>方</a:t>
            </a:r>
            <a:r>
              <a:rPr dirty="0" sz="1050" spc="-10">
                <a:latin typeface="SimSun"/>
                <a:cs typeface="SimSun"/>
                <a:hlinkClick r:id="rId7" action="ppaction://hlinksldjump"/>
              </a:rPr>
              <a:t>案示</a:t>
            </a:r>
            <a:r>
              <a:rPr dirty="0" sz="1050" spc="5">
                <a:latin typeface="SimSun"/>
                <a:cs typeface="SimSun"/>
                <a:hlinkClick r:id="rId7" action="ppaction://hlinksldjump"/>
              </a:rPr>
              <a:t>意</a:t>
            </a:r>
            <a:r>
              <a:rPr dirty="0" sz="1050" spc="229">
                <a:latin typeface="SimSun"/>
                <a:cs typeface="SimSun"/>
                <a:hlinkClick r:id="rId7" action="ppaction://hlinksldjump"/>
              </a:rPr>
              <a:t>图</a:t>
            </a:r>
            <a:r>
              <a:rPr dirty="0" sz="1050">
                <a:latin typeface="Times New Roman"/>
                <a:cs typeface="Times New Roman"/>
                <a:hlinkClick r:id="rId7" action="ppaction://hlinksldjump"/>
              </a:rPr>
              <a:t>...................................................................................................................</a:t>
            </a:r>
            <a:r>
              <a:rPr dirty="0" sz="1050" spc="35">
                <a:latin typeface="Times New Roman"/>
                <a:cs typeface="Times New Roman"/>
                <a:hlinkClick r:id="rId7" action="ppaction://hlinksldjump"/>
              </a:rPr>
              <a:t> </a:t>
            </a:r>
            <a:r>
              <a:rPr dirty="0" sz="1050">
                <a:latin typeface="Times New Roman"/>
                <a:cs typeface="Times New Roman"/>
                <a:hlinkClick r:id="rId7" action="ppaction://hlinksldjump"/>
              </a:rPr>
              <a:t>21</a:t>
            </a:r>
            <a:endParaRPr sz="1050">
              <a:latin typeface="Times New Roman"/>
              <a:cs typeface="Times New Roman"/>
            </a:endParaRPr>
          </a:p>
          <a:p>
            <a:pPr marL="12700">
              <a:lnSpc>
                <a:spcPct val="100000"/>
              </a:lnSpc>
              <a:spcBef>
                <a:spcPts val="300"/>
              </a:spcBef>
            </a:pPr>
            <a:r>
              <a:rPr dirty="0" sz="1050" spc="-10">
                <a:latin typeface="SimSun"/>
                <a:cs typeface="SimSun"/>
                <a:hlinkClick r:id="rId8" action="ppaction://hlinksldjump"/>
              </a:rPr>
              <a:t>均</a:t>
            </a:r>
            <a:r>
              <a:rPr dirty="0" sz="1050" spc="5">
                <a:latin typeface="SimSun"/>
                <a:cs typeface="SimSun"/>
                <a:hlinkClick r:id="rId8" action="ppaction://hlinksldjump"/>
              </a:rPr>
              <a:t>匀</a:t>
            </a:r>
            <a:r>
              <a:rPr dirty="0" sz="1050" spc="-10">
                <a:latin typeface="SimSun"/>
                <a:cs typeface="SimSun"/>
                <a:hlinkClick r:id="rId8" action="ppaction://hlinksldjump"/>
              </a:rPr>
              <a:t>降</a:t>
            </a:r>
            <a:r>
              <a:rPr dirty="0" sz="1050" spc="5">
                <a:latin typeface="SimSun"/>
                <a:cs typeface="SimSun"/>
                <a:hlinkClick r:id="rId8" action="ppaction://hlinksldjump"/>
              </a:rPr>
              <a:t>采</a:t>
            </a:r>
            <a:r>
              <a:rPr dirty="0" sz="1050" spc="-10">
                <a:latin typeface="SimSun"/>
                <a:cs typeface="SimSun"/>
                <a:hlinkClick r:id="rId8" action="ppaction://hlinksldjump"/>
              </a:rPr>
              <a:t>样</a:t>
            </a:r>
            <a:r>
              <a:rPr dirty="0" sz="1050" spc="5">
                <a:latin typeface="SimSun"/>
                <a:cs typeface="SimSun"/>
                <a:hlinkClick r:id="rId8" action="ppaction://hlinksldjump"/>
              </a:rPr>
              <a:t>算</a:t>
            </a:r>
            <a:r>
              <a:rPr dirty="0" sz="1050" spc="-10">
                <a:latin typeface="SimSun"/>
                <a:cs typeface="SimSun"/>
                <a:hlinkClick r:id="rId8" action="ppaction://hlinksldjump"/>
              </a:rPr>
              <a:t>法过</a:t>
            </a:r>
            <a:r>
              <a:rPr dirty="0" sz="1050" spc="5">
                <a:latin typeface="SimSun"/>
                <a:cs typeface="SimSun"/>
                <a:hlinkClick r:id="rId8" action="ppaction://hlinksldjump"/>
              </a:rPr>
              <a:t>程示</a:t>
            </a:r>
            <a:r>
              <a:rPr dirty="0" sz="1050" spc="-10">
                <a:latin typeface="SimSun"/>
                <a:cs typeface="SimSun"/>
                <a:hlinkClick r:id="rId8" action="ppaction://hlinksldjump"/>
              </a:rPr>
              <a:t>意</a:t>
            </a:r>
            <a:r>
              <a:rPr dirty="0" sz="1050" spc="245">
                <a:latin typeface="SimSun"/>
                <a:cs typeface="SimSun"/>
                <a:hlinkClick r:id="rId8" action="ppaction://hlinksldjump"/>
              </a:rPr>
              <a:t>图</a:t>
            </a:r>
            <a:r>
              <a:rPr dirty="0" sz="1050">
                <a:latin typeface="Times New Roman"/>
                <a:cs typeface="Times New Roman"/>
                <a:hlinkClick r:id="rId8" action="ppaction://hlinksldjump"/>
              </a:rPr>
              <a:t>...........................................................................................................</a:t>
            </a:r>
            <a:r>
              <a:rPr dirty="0" sz="1050" spc="25">
                <a:latin typeface="Times New Roman"/>
                <a:cs typeface="Times New Roman"/>
                <a:hlinkClick r:id="rId8" action="ppaction://hlinksldjump"/>
              </a:rPr>
              <a:t> </a:t>
            </a:r>
            <a:r>
              <a:rPr dirty="0" sz="1050">
                <a:latin typeface="Times New Roman"/>
                <a:cs typeface="Times New Roman"/>
                <a:hlinkClick r:id="rId8" action="ppaction://hlinksldjump"/>
              </a:rPr>
              <a:t>22</a:t>
            </a:r>
            <a:endParaRPr sz="1050">
              <a:latin typeface="Times New Roman"/>
              <a:cs typeface="Times New Roman"/>
            </a:endParaRPr>
          </a:p>
          <a:p>
            <a:pPr marL="12700">
              <a:lnSpc>
                <a:spcPct val="100000"/>
              </a:lnSpc>
              <a:spcBef>
                <a:spcPts val="305"/>
              </a:spcBef>
            </a:pPr>
            <a:r>
              <a:rPr dirty="0" sz="1050" spc="-10">
                <a:latin typeface="SimSun"/>
                <a:cs typeface="SimSun"/>
                <a:hlinkClick r:id="rId9" action="ppaction://hlinksldjump"/>
              </a:rPr>
              <a:t>真</a:t>
            </a:r>
            <a:r>
              <a:rPr dirty="0" sz="1050" spc="5">
                <a:latin typeface="SimSun"/>
                <a:cs typeface="SimSun"/>
                <a:hlinkClick r:id="rId9" action="ppaction://hlinksldjump"/>
              </a:rPr>
              <a:t>实</a:t>
            </a:r>
            <a:r>
              <a:rPr dirty="0" sz="1050" spc="-10">
                <a:latin typeface="SimSun"/>
                <a:cs typeface="SimSun"/>
                <a:hlinkClick r:id="rId9" action="ppaction://hlinksldjump"/>
              </a:rPr>
              <a:t>场</a:t>
            </a:r>
            <a:r>
              <a:rPr dirty="0" sz="1050" spc="5">
                <a:latin typeface="SimSun"/>
                <a:cs typeface="SimSun"/>
                <a:hlinkClick r:id="rId9" action="ppaction://hlinksldjump"/>
              </a:rPr>
              <a:t>景</a:t>
            </a:r>
            <a:r>
              <a:rPr dirty="0" sz="1050" spc="-10">
                <a:latin typeface="SimSun"/>
                <a:cs typeface="SimSun"/>
                <a:hlinkClick r:id="rId9" action="ppaction://hlinksldjump"/>
              </a:rPr>
              <a:t>二</a:t>
            </a:r>
            <a:r>
              <a:rPr dirty="0" sz="1050" spc="5">
                <a:latin typeface="SimSun"/>
                <a:cs typeface="SimSun"/>
                <a:hlinkClick r:id="rId9" action="ppaction://hlinksldjump"/>
              </a:rPr>
              <a:t>维</a:t>
            </a:r>
            <a:r>
              <a:rPr dirty="0" sz="1050" spc="-10">
                <a:latin typeface="SimSun"/>
                <a:cs typeface="SimSun"/>
                <a:hlinkClick r:id="rId9" action="ppaction://hlinksldjump"/>
              </a:rPr>
              <a:t>图</a:t>
            </a:r>
            <a:r>
              <a:rPr dirty="0" sz="1050" spc="220">
                <a:latin typeface="SimSun"/>
                <a:cs typeface="SimSun"/>
                <a:hlinkClick r:id="rId9" action="ppaction://hlinksldjump"/>
              </a:rPr>
              <a:t>像</a:t>
            </a:r>
            <a:r>
              <a:rPr dirty="0" sz="1050">
                <a:latin typeface="Times New Roman"/>
                <a:cs typeface="Times New Roman"/>
                <a:hlinkClick r:id="rId9" action="ppaction://hlinksldjump"/>
              </a:rPr>
              <a:t>...........................................................................................................................</a:t>
            </a:r>
            <a:r>
              <a:rPr dirty="0" sz="1050" spc="45">
                <a:latin typeface="Times New Roman"/>
                <a:cs typeface="Times New Roman"/>
                <a:hlinkClick r:id="rId9" action="ppaction://hlinksldjump"/>
              </a:rPr>
              <a:t> </a:t>
            </a:r>
            <a:r>
              <a:rPr dirty="0" sz="1050">
                <a:latin typeface="Times New Roman"/>
                <a:cs typeface="Times New Roman"/>
                <a:hlinkClick r:id="rId9" action="ppaction://hlinksldjump"/>
              </a:rPr>
              <a:t>27</a:t>
            </a:r>
            <a:endParaRPr sz="1050">
              <a:latin typeface="Times New Roman"/>
              <a:cs typeface="Times New Roman"/>
            </a:endParaRPr>
          </a:p>
          <a:p>
            <a:pPr marL="12700">
              <a:lnSpc>
                <a:spcPct val="100000"/>
              </a:lnSpc>
              <a:spcBef>
                <a:spcPts val="300"/>
              </a:spcBef>
            </a:pPr>
            <a:r>
              <a:rPr dirty="0" sz="1050" spc="-10">
                <a:latin typeface="SimSun"/>
                <a:cs typeface="SimSun"/>
                <a:hlinkClick r:id="rId9" action="ppaction://hlinksldjump"/>
              </a:rPr>
              <a:t>真</a:t>
            </a:r>
            <a:r>
              <a:rPr dirty="0" sz="1050" spc="5">
                <a:latin typeface="SimSun"/>
                <a:cs typeface="SimSun"/>
                <a:hlinkClick r:id="rId9" action="ppaction://hlinksldjump"/>
              </a:rPr>
              <a:t>实</a:t>
            </a:r>
            <a:r>
              <a:rPr dirty="0" sz="1050" spc="-10">
                <a:latin typeface="SimSun"/>
                <a:cs typeface="SimSun"/>
                <a:hlinkClick r:id="rId9" action="ppaction://hlinksldjump"/>
              </a:rPr>
              <a:t>场</a:t>
            </a:r>
            <a:r>
              <a:rPr dirty="0" sz="1050" spc="5">
                <a:latin typeface="SimSun"/>
                <a:cs typeface="SimSun"/>
                <a:hlinkClick r:id="rId9" action="ppaction://hlinksldjump"/>
              </a:rPr>
              <a:t>景</a:t>
            </a:r>
            <a:r>
              <a:rPr dirty="0" sz="1050" spc="-10">
                <a:latin typeface="SimSun"/>
                <a:cs typeface="SimSun"/>
                <a:hlinkClick r:id="rId9" action="ppaction://hlinksldjump"/>
              </a:rPr>
              <a:t>点</a:t>
            </a:r>
            <a:r>
              <a:rPr dirty="0" sz="1050" spc="5">
                <a:latin typeface="SimSun"/>
                <a:cs typeface="SimSun"/>
                <a:hlinkClick r:id="rId9" action="ppaction://hlinksldjump"/>
              </a:rPr>
              <a:t>云</a:t>
            </a:r>
            <a:r>
              <a:rPr dirty="0" sz="1050" spc="-10">
                <a:latin typeface="SimSun"/>
                <a:cs typeface="SimSun"/>
                <a:hlinkClick r:id="rId9" action="ppaction://hlinksldjump"/>
              </a:rPr>
              <a:t>可视</a:t>
            </a:r>
            <a:r>
              <a:rPr dirty="0" sz="1050" spc="5">
                <a:latin typeface="SimSun"/>
                <a:cs typeface="SimSun"/>
                <a:hlinkClick r:id="rId9" action="ppaction://hlinksldjump"/>
              </a:rPr>
              <a:t>化效</a:t>
            </a:r>
            <a:r>
              <a:rPr dirty="0" sz="1050" spc="-10">
                <a:latin typeface="SimSun"/>
                <a:cs typeface="SimSun"/>
                <a:hlinkClick r:id="rId9" action="ppaction://hlinksldjump"/>
              </a:rPr>
              <a:t>果</a:t>
            </a:r>
            <a:r>
              <a:rPr dirty="0" sz="1050" spc="245">
                <a:latin typeface="SimSun"/>
                <a:cs typeface="SimSun"/>
                <a:hlinkClick r:id="rId9" action="ppaction://hlinksldjump"/>
              </a:rPr>
              <a:t>图</a:t>
            </a:r>
            <a:r>
              <a:rPr dirty="0" sz="1050">
                <a:latin typeface="Times New Roman"/>
                <a:cs typeface="Times New Roman"/>
                <a:hlinkClick r:id="rId9" action="ppaction://hlinksldjump"/>
              </a:rPr>
              <a:t>...........................................................................................................</a:t>
            </a:r>
            <a:r>
              <a:rPr dirty="0" sz="1050" spc="25">
                <a:latin typeface="Times New Roman"/>
                <a:cs typeface="Times New Roman"/>
                <a:hlinkClick r:id="rId9" action="ppaction://hlinksldjump"/>
              </a:rPr>
              <a:t> </a:t>
            </a:r>
            <a:r>
              <a:rPr dirty="0" sz="1050">
                <a:latin typeface="Times New Roman"/>
                <a:cs typeface="Times New Roman"/>
                <a:hlinkClick r:id="rId9" action="ppaction://hlinksldjump"/>
              </a:rPr>
              <a:t>27</a:t>
            </a:r>
            <a:endParaRPr sz="1050">
              <a:latin typeface="Times New Roman"/>
              <a:cs typeface="Times New Roman"/>
            </a:endParaRPr>
          </a:p>
          <a:p>
            <a:pPr marL="12700">
              <a:lnSpc>
                <a:spcPct val="100000"/>
              </a:lnSpc>
              <a:spcBef>
                <a:spcPts val="300"/>
              </a:spcBef>
            </a:pPr>
            <a:r>
              <a:rPr dirty="0" sz="1050" spc="-10">
                <a:latin typeface="SimSun"/>
                <a:cs typeface="SimSun"/>
                <a:hlinkClick r:id="rId10" action="ppaction://hlinksldjump"/>
              </a:rPr>
              <a:t>三</a:t>
            </a:r>
            <a:r>
              <a:rPr dirty="0" sz="1050" spc="5">
                <a:latin typeface="SimSun"/>
                <a:cs typeface="SimSun"/>
                <a:hlinkClick r:id="rId10" action="ppaction://hlinksldjump"/>
              </a:rPr>
              <a:t>种</a:t>
            </a:r>
            <a:r>
              <a:rPr dirty="0" sz="1050" spc="-10">
                <a:latin typeface="SimSun"/>
                <a:cs typeface="SimSun"/>
                <a:hlinkClick r:id="rId10" action="ppaction://hlinksldjump"/>
              </a:rPr>
              <a:t>降</a:t>
            </a:r>
            <a:r>
              <a:rPr dirty="0" sz="1050" spc="5">
                <a:latin typeface="SimSun"/>
                <a:cs typeface="SimSun"/>
                <a:hlinkClick r:id="rId10" action="ppaction://hlinksldjump"/>
              </a:rPr>
              <a:t>采</a:t>
            </a:r>
            <a:r>
              <a:rPr dirty="0" sz="1050" spc="-10">
                <a:latin typeface="SimSun"/>
                <a:cs typeface="SimSun"/>
                <a:hlinkClick r:id="rId10" action="ppaction://hlinksldjump"/>
              </a:rPr>
              <a:t>样</a:t>
            </a:r>
            <a:r>
              <a:rPr dirty="0" sz="1050" spc="5">
                <a:latin typeface="SimSun"/>
                <a:cs typeface="SimSun"/>
                <a:hlinkClick r:id="rId10" action="ppaction://hlinksldjump"/>
              </a:rPr>
              <a:t>结</a:t>
            </a:r>
            <a:r>
              <a:rPr dirty="0" sz="1050" spc="-10">
                <a:latin typeface="SimSun"/>
                <a:cs typeface="SimSun"/>
                <a:hlinkClick r:id="rId10" action="ppaction://hlinksldjump"/>
              </a:rPr>
              <a:t>果对</a:t>
            </a:r>
            <a:r>
              <a:rPr dirty="0" sz="1050" spc="5">
                <a:latin typeface="SimSun"/>
                <a:cs typeface="SimSun"/>
                <a:hlinkClick r:id="rId10" action="ppaction://hlinksldjump"/>
              </a:rPr>
              <a:t>比</a:t>
            </a:r>
            <a:r>
              <a:rPr dirty="0" sz="1050" spc="229">
                <a:latin typeface="SimSun"/>
                <a:cs typeface="SimSun"/>
                <a:hlinkClick r:id="rId10" action="ppaction://hlinksldjump"/>
              </a:rPr>
              <a:t>图</a:t>
            </a:r>
            <a:r>
              <a:rPr dirty="0" sz="1050">
                <a:latin typeface="Times New Roman"/>
                <a:cs typeface="Times New Roman"/>
                <a:hlinkClick r:id="rId10" action="ppaction://hlinksldjump"/>
              </a:rPr>
              <a:t>...................................................................................................................</a:t>
            </a:r>
            <a:r>
              <a:rPr dirty="0" sz="1050" spc="35">
                <a:latin typeface="Times New Roman"/>
                <a:cs typeface="Times New Roman"/>
                <a:hlinkClick r:id="rId10" action="ppaction://hlinksldjump"/>
              </a:rPr>
              <a:t> </a:t>
            </a:r>
            <a:r>
              <a:rPr dirty="0" sz="1050">
                <a:latin typeface="Times New Roman"/>
                <a:cs typeface="Times New Roman"/>
                <a:hlinkClick r:id="rId10" action="ppaction://hlinksldjump"/>
              </a:rPr>
              <a:t>28</a:t>
            </a:r>
            <a:endParaRPr sz="1050">
              <a:latin typeface="Times New Roman"/>
              <a:cs typeface="Times New Roman"/>
            </a:endParaRPr>
          </a:p>
          <a:p>
            <a:pPr marL="12700">
              <a:lnSpc>
                <a:spcPct val="100000"/>
              </a:lnSpc>
              <a:spcBef>
                <a:spcPts val="300"/>
              </a:spcBef>
            </a:pPr>
            <a:r>
              <a:rPr dirty="0" sz="1050" spc="-10">
                <a:latin typeface="SimSun"/>
                <a:cs typeface="SimSun"/>
                <a:hlinkClick r:id="rId11" action="ppaction://hlinksldjump"/>
              </a:rPr>
              <a:t>统</a:t>
            </a:r>
            <a:r>
              <a:rPr dirty="0" sz="1050" spc="5">
                <a:latin typeface="SimSun"/>
                <a:cs typeface="SimSun"/>
                <a:hlinkClick r:id="rId11" action="ppaction://hlinksldjump"/>
              </a:rPr>
              <a:t>计</a:t>
            </a:r>
            <a:r>
              <a:rPr dirty="0" sz="1050" spc="-10">
                <a:latin typeface="SimSun"/>
                <a:cs typeface="SimSun"/>
                <a:hlinkClick r:id="rId11" action="ppaction://hlinksldjump"/>
              </a:rPr>
              <a:t>滤</a:t>
            </a:r>
            <a:r>
              <a:rPr dirty="0" sz="1050" spc="5">
                <a:latin typeface="SimSun"/>
                <a:cs typeface="SimSun"/>
                <a:hlinkClick r:id="rId11" action="ppaction://hlinksldjump"/>
              </a:rPr>
              <a:t>波</a:t>
            </a:r>
            <a:r>
              <a:rPr dirty="0" sz="1050" spc="-10">
                <a:latin typeface="SimSun"/>
                <a:cs typeface="SimSun"/>
                <a:hlinkClick r:id="rId11" action="ppaction://hlinksldjump"/>
              </a:rPr>
              <a:t>器</a:t>
            </a:r>
            <a:r>
              <a:rPr dirty="0" sz="1050" spc="5">
                <a:latin typeface="SimSun"/>
                <a:cs typeface="SimSun"/>
                <a:hlinkClick r:id="rId11" action="ppaction://hlinksldjump"/>
              </a:rPr>
              <a:t>不</a:t>
            </a:r>
            <a:r>
              <a:rPr dirty="0" sz="1050" spc="-10">
                <a:latin typeface="SimSun"/>
                <a:cs typeface="SimSun"/>
                <a:hlinkClick r:id="rId11" action="ppaction://hlinksldjump"/>
              </a:rPr>
              <a:t>同参</a:t>
            </a:r>
            <a:r>
              <a:rPr dirty="0" sz="1050" spc="5">
                <a:latin typeface="SimSun"/>
                <a:cs typeface="SimSun"/>
                <a:hlinkClick r:id="rId11" action="ppaction://hlinksldjump"/>
              </a:rPr>
              <a:t>数效</a:t>
            </a:r>
            <a:r>
              <a:rPr dirty="0" sz="1050" spc="-10">
                <a:latin typeface="SimSun"/>
                <a:cs typeface="SimSun"/>
                <a:hlinkClick r:id="rId11" action="ppaction://hlinksldjump"/>
              </a:rPr>
              <a:t>果</a:t>
            </a:r>
            <a:r>
              <a:rPr dirty="0" sz="1050" spc="5">
                <a:latin typeface="SimSun"/>
                <a:cs typeface="SimSun"/>
                <a:hlinkClick r:id="rId11" action="ppaction://hlinksldjump"/>
              </a:rPr>
              <a:t>对</a:t>
            </a:r>
            <a:r>
              <a:rPr dirty="0" sz="1050" spc="-10">
                <a:latin typeface="SimSun"/>
                <a:cs typeface="SimSun"/>
                <a:hlinkClick r:id="rId11" action="ppaction://hlinksldjump"/>
              </a:rPr>
              <a:t>比图</a:t>
            </a:r>
            <a:r>
              <a:rPr dirty="0" sz="1050">
                <a:latin typeface="Times New Roman"/>
                <a:cs typeface="Times New Roman"/>
                <a:hlinkClick r:id="rId11" action="ppaction://hlinksldjump"/>
              </a:rPr>
              <a:t>....................................................................................................</a:t>
            </a:r>
            <a:r>
              <a:rPr dirty="0" sz="1050" spc="20">
                <a:latin typeface="Times New Roman"/>
                <a:cs typeface="Times New Roman"/>
                <a:hlinkClick r:id="rId11" action="ppaction://hlinksldjump"/>
              </a:rPr>
              <a:t> </a:t>
            </a:r>
            <a:r>
              <a:rPr dirty="0" sz="1050">
                <a:latin typeface="Times New Roman"/>
                <a:cs typeface="Times New Roman"/>
                <a:hlinkClick r:id="rId11" action="ppaction://hlinksldjump"/>
              </a:rPr>
              <a:t>29</a:t>
            </a:r>
            <a:endParaRPr sz="1050">
              <a:latin typeface="Times New Roman"/>
              <a:cs typeface="Times New Roman"/>
            </a:endParaRPr>
          </a:p>
          <a:p>
            <a:pPr marL="12700">
              <a:lnSpc>
                <a:spcPct val="100000"/>
              </a:lnSpc>
              <a:spcBef>
                <a:spcPts val="300"/>
              </a:spcBef>
            </a:pPr>
            <a:r>
              <a:rPr dirty="0" sz="1050" spc="-10">
                <a:latin typeface="SimSun"/>
                <a:cs typeface="SimSun"/>
                <a:hlinkClick r:id="rId11" action="ppaction://hlinksldjump"/>
              </a:rPr>
              <a:t>半</a:t>
            </a:r>
            <a:r>
              <a:rPr dirty="0" sz="1050" spc="5">
                <a:latin typeface="SimSun"/>
                <a:cs typeface="SimSun"/>
                <a:hlinkClick r:id="rId11" action="ppaction://hlinksldjump"/>
              </a:rPr>
              <a:t>径</a:t>
            </a:r>
            <a:r>
              <a:rPr dirty="0" sz="1050" spc="-10">
                <a:latin typeface="SimSun"/>
                <a:cs typeface="SimSun"/>
                <a:hlinkClick r:id="rId11" action="ppaction://hlinksldjump"/>
              </a:rPr>
              <a:t>滤</a:t>
            </a:r>
            <a:r>
              <a:rPr dirty="0" sz="1050" spc="5">
                <a:latin typeface="SimSun"/>
                <a:cs typeface="SimSun"/>
                <a:hlinkClick r:id="rId11" action="ppaction://hlinksldjump"/>
              </a:rPr>
              <a:t>波</a:t>
            </a:r>
            <a:r>
              <a:rPr dirty="0" sz="1050" spc="-10">
                <a:latin typeface="SimSun"/>
                <a:cs typeface="SimSun"/>
                <a:hlinkClick r:id="rId11" action="ppaction://hlinksldjump"/>
              </a:rPr>
              <a:t>器</a:t>
            </a:r>
            <a:r>
              <a:rPr dirty="0" sz="1050" spc="5">
                <a:latin typeface="SimSun"/>
                <a:cs typeface="SimSun"/>
                <a:hlinkClick r:id="rId11" action="ppaction://hlinksldjump"/>
              </a:rPr>
              <a:t>不</a:t>
            </a:r>
            <a:r>
              <a:rPr dirty="0" sz="1050" spc="-10">
                <a:latin typeface="SimSun"/>
                <a:cs typeface="SimSun"/>
                <a:hlinkClick r:id="rId11" action="ppaction://hlinksldjump"/>
              </a:rPr>
              <a:t>同参</a:t>
            </a:r>
            <a:r>
              <a:rPr dirty="0" sz="1050" spc="5">
                <a:latin typeface="SimSun"/>
                <a:cs typeface="SimSun"/>
                <a:hlinkClick r:id="rId11" action="ppaction://hlinksldjump"/>
              </a:rPr>
              <a:t>数效</a:t>
            </a:r>
            <a:r>
              <a:rPr dirty="0" sz="1050" spc="-10">
                <a:latin typeface="SimSun"/>
                <a:cs typeface="SimSun"/>
                <a:hlinkClick r:id="rId11" action="ppaction://hlinksldjump"/>
              </a:rPr>
              <a:t>果</a:t>
            </a:r>
            <a:r>
              <a:rPr dirty="0" sz="1050" spc="5">
                <a:latin typeface="SimSun"/>
                <a:cs typeface="SimSun"/>
                <a:hlinkClick r:id="rId11" action="ppaction://hlinksldjump"/>
              </a:rPr>
              <a:t>对</a:t>
            </a:r>
            <a:r>
              <a:rPr dirty="0" sz="1050" spc="-10">
                <a:latin typeface="SimSun"/>
                <a:cs typeface="SimSun"/>
                <a:hlinkClick r:id="rId11" action="ppaction://hlinksldjump"/>
              </a:rPr>
              <a:t>比图</a:t>
            </a:r>
            <a:r>
              <a:rPr dirty="0" sz="1050">
                <a:latin typeface="Times New Roman"/>
                <a:cs typeface="Times New Roman"/>
                <a:hlinkClick r:id="rId11" action="ppaction://hlinksldjump"/>
              </a:rPr>
              <a:t>....................................................................................................</a:t>
            </a:r>
            <a:r>
              <a:rPr dirty="0" sz="1050" spc="20">
                <a:latin typeface="Times New Roman"/>
                <a:cs typeface="Times New Roman"/>
                <a:hlinkClick r:id="rId11" action="ppaction://hlinksldjump"/>
              </a:rPr>
              <a:t> </a:t>
            </a:r>
            <a:r>
              <a:rPr dirty="0" sz="1050">
                <a:latin typeface="Times New Roman"/>
                <a:cs typeface="Times New Roman"/>
                <a:hlinkClick r:id="rId11" action="ppaction://hlinksldjump"/>
              </a:rPr>
              <a:t>29</a:t>
            </a:r>
            <a:endParaRPr sz="1050">
              <a:latin typeface="Times New Roman"/>
              <a:cs typeface="Times New Roman"/>
            </a:endParaRPr>
          </a:p>
          <a:p>
            <a:pPr marL="12700">
              <a:lnSpc>
                <a:spcPct val="100000"/>
              </a:lnSpc>
              <a:spcBef>
                <a:spcPts val="300"/>
              </a:spcBef>
            </a:pPr>
            <a:r>
              <a:rPr dirty="0" sz="1050" spc="-10">
                <a:latin typeface="SimSun"/>
                <a:cs typeface="SimSun"/>
                <a:hlinkClick r:id="rId12" action="ppaction://hlinksldjump"/>
              </a:rPr>
              <a:t>点</a:t>
            </a:r>
            <a:r>
              <a:rPr dirty="0" sz="1050" spc="5">
                <a:latin typeface="SimSun"/>
                <a:cs typeface="SimSun"/>
                <a:hlinkClick r:id="rId12" action="ppaction://hlinksldjump"/>
              </a:rPr>
              <a:t>云</a:t>
            </a:r>
            <a:r>
              <a:rPr dirty="0" sz="1050" spc="-10">
                <a:latin typeface="SimSun"/>
                <a:cs typeface="SimSun"/>
                <a:hlinkClick r:id="rId12" action="ppaction://hlinksldjump"/>
              </a:rPr>
              <a:t>分</a:t>
            </a:r>
            <a:r>
              <a:rPr dirty="0" sz="1050" spc="5">
                <a:latin typeface="SimSun"/>
                <a:cs typeface="SimSun"/>
                <a:hlinkClick r:id="rId12" action="ppaction://hlinksldjump"/>
              </a:rPr>
              <a:t>割</a:t>
            </a:r>
            <a:r>
              <a:rPr dirty="0" sz="1050" spc="-10">
                <a:latin typeface="SimSun"/>
                <a:cs typeface="SimSun"/>
                <a:hlinkClick r:id="rId12" action="ppaction://hlinksldjump"/>
              </a:rPr>
              <a:t>效</a:t>
            </a:r>
            <a:r>
              <a:rPr dirty="0" sz="1050" spc="5">
                <a:latin typeface="SimSun"/>
                <a:cs typeface="SimSun"/>
                <a:hlinkClick r:id="rId12" action="ppaction://hlinksldjump"/>
              </a:rPr>
              <a:t>果</a:t>
            </a:r>
            <a:r>
              <a:rPr dirty="0" sz="1050" spc="-10">
                <a:latin typeface="SimSun"/>
                <a:cs typeface="SimSun"/>
                <a:hlinkClick r:id="rId12" action="ppaction://hlinksldjump"/>
              </a:rPr>
              <a:t>对比</a:t>
            </a:r>
            <a:r>
              <a:rPr dirty="0" sz="1050" spc="229">
                <a:latin typeface="SimSun"/>
                <a:cs typeface="SimSun"/>
                <a:hlinkClick r:id="rId12" action="ppaction://hlinksldjump"/>
              </a:rPr>
              <a:t>图</a:t>
            </a:r>
            <a:r>
              <a:rPr dirty="0" sz="1050">
                <a:latin typeface="Times New Roman"/>
                <a:cs typeface="Times New Roman"/>
                <a:hlinkClick r:id="rId12" action="ppaction://hlinksldjump"/>
              </a:rPr>
              <a:t>.......................................................................................................................</a:t>
            </a:r>
            <a:r>
              <a:rPr dirty="0" sz="1050" spc="40">
                <a:latin typeface="Times New Roman"/>
                <a:cs typeface="Times New Roman"/>
                <a:hlinkClick r:id="rId12" action="ppaction://hlinksldjump"/>
              </a:rPr>
              <a:t> </a:t>
            </a:r>
            <a:r>
              <a:rPr dirty="0" sz="1050">
                <a:latin typeface="Times New Roman"/>
                <a:cs typeface="Times New Roman"/>
                <a:hlinkClick r:id="rId12" action="ppaction://hlinksldjump"/>
              </a:rPr>
              <a:t>31</a:t>
            </a:r>
            <a:endParaRPr sz="1050">
              <a:latin typeface="Times New Roman"/>
              <a:cs typeface="Times New Roman"/>
            </a:endParaRPr>
          </a:p>
          <a:p>
            <a:pPr marL="12700">
              <a:lnSpc>
                <a:spcPct val="100000"/>
              </a:lnSpc>
              <a:spcBef>
                <a:spcPts val="300"/>
              </a:spcBef>
            </a:pPr>
            <a:r>
              <a:rPr dirty="0" sz="1050" spc="-5">
                <a:latin typeface="Times New Roman"/>
                <a:cs typeface="Times New Roman"/>
                <a:hlinkClick r:id="rId13" action="ppaction://hlinksldjump"/>
              </a:rPr>
              <a:t>PointNet</a:t>
            </a:r>
            <a:r>
              <a:rPr dirty="0" sz="1050" spc="45">
                <a:latin typeface="Times New Roman"/>
                <a:cs typeface="Times New Roman"/>
                <a:hlinkClick r:id="rId13" action="ppaction://hlinksldjump"/>
              </a:rPr>
              <a:t> </a:t>
            </a:r>
            <a:r>
              <a:rPr dirty="0" sz="1050" spc="-10">
                <a:latin typeface="SimSun"/>
                <a:cs typeface="SimSun"/>
                <a:hlinkClick r:id="rId13" action="ppaction://hlinksldjump"/>
              </a:rPr>
              <a:t>的</a:t>
            </a:r>
            <a:r>
              <a:rPr dirty="0" sz="1050" spc="5">
                <a:latin typeface="SimSun"/>
                <a:cs typeface="SimSun"/>
                <a:hlinkClick r:id="rId13" action="ppaction://hlinksldjump"/>
              </a:rPr>
              <a:t>轻</a:t>
            </a:r>
            <a:r>
              <a:rPr dirty="0" sz="1050" spc="-10">
                <a:latin typeface="SimSun"/>
                <a:cs typeface="SimSun"/>
                <a:hlinkClick r:id="rId13" action="ppaction://hlinksldjump"/>
              </a:rPr>
              <a:t>量级</a:t>
            </a:r>
            <a:r>
              <a:rPr dirty="0" sz="1050" spc="5">
                <a:latin typeface="SimSun"/>
                <a:cs typeface="SimSun"/>
                <a:hlinkClick r:id="rId13" action="ppaction://hlinksldjump"/>
              </a:rPr>
              <a:t>架构</a:t>
            </a:r>
            <a:r>
              <a:rPr dirty="0" sz="1050" spc="-10">
                <a:latin typeface="SimSun"/>
                <a:cs typeface="SimSun"/>
                <a:hlinkClick r:id="rId13" action="ppaction://hlinksldjump"/>
              </a:rPr>
              <a:t>示</a:t>
            </a:r>
            <a:r>
              <a:rPr dirty="0" sz="1050" spc="5">
                <a:latin typeface="SimSun"/>
                <a:cs typeface="SimSun"/>
                <a:hlinkClick r:id="rId13" action="ppaction://hlinksldjump"/>
              </a:rPr>
              <a:t>意</a:t>
            </a:r>
            <a:r>
              <a:rPr dirty="0" sz="1050" spc="185">
                <a:latin typeface="SimSun"/>
                <a:cs typeface="SimSun"/>
                <a:hlinkClick r:id="rId13" action="ppaction://hlinksldjump"/>
              </a:rPr>
              <a:t>图</a:t>
            </a:r>
            <a:r>
              <a:rPr dirty="0" sz="1050">
                <a:latin typeface="Times New Roman"/>
                <a:cs typeface="Times New Roman"/>
                <a:hlinkClick r:id="rId13" action="ppaction://hlinksldjump"/>
              </a:rPr>
              <a:t>........................................................................................................</a:t>
            </a:r>
            <a:r>
              <a:rPr dirty="0" sz="1050" spc="-5">
                <a:latin typeface="Times New Roman"/>
                <a:cs typeface="Times New Roman"/>
                <a:hlinkClick r:id="rId13" action="ppaction://hlinksldjump"/>
              </a:rPr>
              <a:t> </a:t>
            </a:r>
            <a:r>
              <a:rPr dirty="0" sz="1050">
                <a:latin typeface="Times New Roman"/>
                <a:cs typeface="Times New Roman"/>
                <a:hlinkClick r:id="rId13" action="ppaction://hlinksldjump"/>
              </a:rPr>
              <a:t>34</a:t>
            </a:r>
            <a:endParaRPr sz="1050">
              <a:latin typeface="Times New Roman"/>
              <a:cs typeface="Times New Roman"/>
            </a:endParaRPr>
          </a:p>
          <a:p>
            <a:pPr marL="12700">
              <a:lnSpc>
                <a:spcPct val="100000"/>
              </a:lnSpc>
              <a:spcBef>
                <a:spcPts val="300"/>
              </a:spcBef>
            </a:pPr>
            <a:r>
              <a:rPr dirty="0" sz="1050" spc="-5">
                <a:latin typeface="Times New Roman"/>
                <a:cs typeface="Times New Roman"/>
                <a:hlinkClick r:id="rId13" action="ppaction://hlinksldjump"/>
              </a:rPr>
              <a:t>EMD</a:t>
            </a:r>
            <a:r>
              <a:rPr dirty="0" sz="1050" spc="35">
                <a:latin typeface="Times New Roman"/>
                <a:cs typeface="Times New Roman"/>
                <a:hlinkClick r:id="rId13" action="ppaction://hlinksldjump"/>
              </a:rPr>
              <a:t> </a:t>
            </a:r>
            <a:r>
              <a:rPr dirty="0" sz="1050" spc="5">
                <a:latin typeface="SimSun"/>
                <a:cs typeface="SimSun"/>
                <a:hlinkClick r:id="rId13" action="ppaction://hlinksldjump"/>
              </a:rPr>
              <a:t>原</a:t>
            </a:r>
            <a:r>
              <a:rPr dirty="0" sz="1050" spc="-10">
                <a:latin typeface="SimSun"/>
                <a:cs typeface="SimSun"/>
                <a:hlinkClick r:id="rId13" action="ppaction://hlinksldjump"/>
              </a:rPr>
              <a:t>理</a:t>
            </a:r>
            <a:r>
              <a:rPr dirty="0" sz="1050" spc="5">
                <a:latin typeface="SimSun"/>
                <a:cs typeface="SimSun"/>
                <a:hlinkClick r:id="rId13" action="ppaction://hlinksldjump"/>
              </a:rPr>
              <a:t>示</a:t>
            </a:r>
            <a:r>
              <a:rPr dirty="0" sz="1050" spc="-10">
                <a:latin typeface="SimSun"/>
                <a:cs typeface="SimSun"/>
                <a:hlinkClick r:id="rId13" action="ppaction://hlinksldjump"/>
              </a:rPr>
              <a:t>意</a:t>
            </a:r>
            <a:r>
              <a:rPr dirty="0" sz="1050" spc="5">
                <a:latin typeface="SimSun"/>
                <a:cs typeface="SimSun"/>
                <a:hlinkClick r:id="rId13" action="ppaction://hlinksldjump"/>
              </a:rPr>
              <a:t>图</a:t>
            </a:r>
            <a:r>
              <a:rPr dirty="0" sz="1050" spc="-250">
                <a:latin typeface="SimSun"/>
                <a:cs typeface="SimSun"/>
                <a:hlinkClick r:id="rId13" action="ppaction://hlinksldjump"/>
              </a:rPr>
              <a:t> </a:t>
            </a:r>
            <a:r>
              <a:rPr dirty="0" sz="1050">
                <a:latin typeface="Times New Roman"/>
                <a:cs typeface="Times New Roman"/>
                <a:hlinkClick r:id="rId13" action="ppaction://hlinksldjump"/>
              </a:rPr>
              <a:t>.............................................................................................................................</a:t>
            </a:r>
            <a:r>
              <a:rPr dirty="0" sz="1050" spc="-15">
                <a:latin typeface="Times New Roman"/>
                <a:cs typeface="Times New Roman"/>
                <a:hlinkClick r:id="rId13" action="ppaction://hlinksldjump"/>
              </a:rPr>
              <a:t> </a:t>
            </a:r>
            <a:r>
              <a:rPr dirty="0" sz="1050">
                <a:latin typeface="Times New Roman"/>
                <a:cs typeface="Times New Roman"/>
                <a:hlinkClick r:id="rId13" action="ppaction://hlinksldjump"/>
              </a:rPr>
              <a:t>34</a:t>
            </a:r>
            <a:endParaRPr sz="1050">
              <a:latin typeface="Times New Roman"/>
              <a:cs typeface="Times New Roman"/>
            </a:endParaRPr>
          </a:p>
          <a:p>
            <a:pPr marL="12700">
              <a:lnSpc>
                <a:spcPct val="100000"/>
              </a:lnSpc>
              <a:spcBef>
                <a:spcPts val="300"/>
              </a:spcBef>
            </a:pPr>
            <a:r>
              <a:rPr dirty="0" sz="1050" spc="-5">
                <a:latin typeface="Times New Roman"/>
                <a:cs typeface="Times New Roman"/>
                <a:hlinkClick r:id="rId14" action="ppaction://hlinksldjump"/>
              </a:rPr>
              <a:t>PCRNet</a:t>
            </a:r>
            <a:r>
              <a:rPr dirty="0" sz="1050" spc="30">
                <a:latin typeface="Times New Roman"/>
                <a:cs typeface="Times New Roman"/>
                <a:hlinkClick r:id="rId14" action="ppaction://hlinksldjump"/>
              </a:rPr>
              <a:t> </a:t>
            </a:r>
            <a:r>
              <a:rPr dirty="0" sz="1050" spc="5">
                <a:latin typeface="SimSun"/>
                <a:cs typeface="SimSun"/>
                <a:hlinkClick r:id="rId14" action="ppaction://hlinksldjump"/>
              </a:rPr>
              <a:t>网</a:t>
            </a:r>
            <a:r>
              <a:rPr dirty="0" sz="1050" spc="-10">
                <a:latin typeface="SimSun"/>
                <a:cs typeface="SimSun"/>
                <a:hlinkClick r:id="rId14" action="ppaction://hlinksldjump"/>
              </a:rPr>
              <a:t>络</a:t>
            </a:r>
            <a:r>
              <a:rPr dirty="0" sz="1050" spc="5">
                <a:latin typeface="SimSun"/>
                <a:cs typeface="SimSun"/>
                <a:hlinkClick r:id="rId14" action="ppaction://hlinksldjump"/>
              </a:rPr>
              <a:t>模</a:t>
            </a:r>
            <a:r>
              <a:rPr dirty="0" sz="1050" spc="-10">
                <a:latin typeface="SimSun"/>
                <a:cs typeface="SimSun"/>
                <a:hlinkClick r:id="rId14" action="ppaction://hlinksldjump"/>
              </a:rPr>
              <a:t>型</a:t>
            </a:r>
            <a:r>
              <a:rPr dirty="0" sz="1050" spc="5">
                <a:latin typeface="SimSun"/>
                <a:cs typeface="SimSun"/>
                <a:hlinkClick r:id="rId14" action="ppaction://hlinksldjump"/>
              </a:rPr>
              <a:t>整体</a:t>
            </a:r>
            <a:r>
              <a:rPr dirty="0" sz="1050" spc="-10">
                <a:latin typeface="SimSun"/>
                <a:cs typeface="SimSun"/>
                <a:hlinkClick r:id="rId14" action="ppaction://hlinksldjump"/>
              </a:rPr>
              <a:t>框</a:t>
            </a:r>
            <a:r>
              <a:rPr dirty="0" sz="1050" spc="5">
                <a:latin typeface="SimSun"/>
                <a:cs typeface="SimSun"/>
                <a:hlinkClick r:id="rId14" action="ppaction://hlinksldjump"/>
              </a:rPr>
              <a:t>架</a:t>
            </a:r>
            <a:r>
              <a:rPr dirty="0" sz="1050" spc="-10">
                <a:latin typeface="SimSun"/>
                <a:cs typeface="SimSun"/>
                <a:hlinkClick r:id="rId14" action="ppaction://hlinksldjump"/>
              </a:rPr>
              <a:t>示</a:t>
            </a:r>
            <a:r>
              <a:rPr dirty="0" sz="1050" spc="5">
                <a:latin typeface="SimSun"/>
                <a:cs typeface="SimSun"/>
                <a:hlinkClick r:id="rId14" action="ppaction://hlinksldjump"/>
              </a:rPr>
              <a:t>意</a:t>
            </a:r>
            <a:r>
              <a:rPr dirty="0" sz="1050" spc="160">
                <a:latin typeface="SimSun"/>
                <a:cs typeface="SimSun"/>
                <a:hlinkClick r:id="rId14" action="ppaction://hlinksldjump"/>
              </a:rPr>
              <a:t>图</a:t>
            </a:r>
            <a:r>
              <a:rPr dirty="0" sz="1050">
                <a:latin typeface="Times New Roman"/>
                <a:cs typeface="Times New Roman"/>
                <a:hlinkClick r:id="rId14" action="ppaction://hlinksldjump"/>
              </a:rPr>
              <a:t>.................................................................................................</a:t>
            </a:r>
            <a:r>
              <a:rPr dirty="0" sz="1050" spc="-10">
                <a:latin typeface="Times New Roman"/>
                <a:cs typeface="Times New Roman"/>
                <a:hlinkClick r:id="rId14" action="ppaction://hlinksldjump"/>
              </a:rPr>
              <a:t> </a:t>
            </a:r>
            <a:r>
              <a:rPr dirty="0" sz="1050">
                <a:latin typeface="Times New Roman"/>
                <a:cs typeface="Times New Roman"/>
                <a:hlinkClick r:id="rId14" action="ppaction://hlinksldjump"/>
              </a:rPr>
              <a:t>36</a:t>
            </a:r>
            <a:endParaRPr sz="1050">
              <a:latin typeface="Times New Roman"/>
              <a:cs typeface="Times New Roman"/>
            </a:endParaRPr>
          </a:p>
          <a:p>
            <a:pPr marL="12700">
              <a:lnSpc>
                <a:spcPct val="100000"/>
              </a:lnSpc>
              <a:spcBef>
                <a:spcPts val="300"/>
              </a:spcBef>
            </a:pPr>
            <a:r>
              <a:rPr dirty="0" sz="1050" spc="-5">
                <a:latin typeface="Times New Roman"/>
                <a:cs typeface="Times New Roman"/>
                <a:hlinkClick r:id="rId15" action="ppaction://hlinksldjump"/>
              </a:rPr>
              <a:t>PCRNet</a:t>
            </a:r>
            <a:r>
              <a:rPr dirty="0" sz="1050" spc="30">
                <a:latin typeface="Times New Roman"/>
                <a:cs typeface="Times New Roman"/>
                <a:hlinkClick r:id="rId15" action="ppaction://hlinksldjump"/>
              </a:rPr>
              <a:t> </a:t>
            </a:r>
            <a:r>
              <a:rPr dirty="0" sz="1050" spc="5">
                <a:latin typeface="SimSun"/>
                <a:cs typeface="SimSun"/>
                <a:hlinkClick r:id="rId15" action="ppaction://hlinksldjump"/>
              </a:rPr>
              <a:t>网</a:t>
            </a:r>
            <a:r>
              <a:rPr dirty="0" sz="1050" spc="-10">
                <a:latin typeface="SimSun"/>
                <a:cs typeface="SimSun"/>
                <a:hlinkClick r:id="rId15" action="ppaction://hlinksldjump"/>
              </a:rPr>
              <a:t>络</a:t>
            </a:r>
            <a:r>
              <a:rPr dirty="0" sz="1050" spc="5">
                <a:latin typeface="SimSun"/>
                <a:cs typeface="SimSun"/>
                <a:hlinkClick r:id="rId15" action="ppaction://hlinksldjump"/>
              </a:rPr>
              <a:t>预</a:t>
            </a:r>
            <a:r>
              <a:rPr dirty="0" sz="1050" spc="-10">
                <a:latin typeface="SimSun"/>
                <a:cs typeface="SimSun"/>
                <a:hlinkClick r:id="rId15" action="ppaction://hlinksldjump"/>
              </a:rPr>
              <a:t>测</a:t>
            </a:r>
            <a:r>
              <a:rPr dirty="0" sz="1050" spc="5">
                <a:latin typeface="SimSun"/>
                <a:cs typeface="SimSun"/>
                <a:hlinkClick r:id="rId15" action="ppaction://hlinksldjump"/>
              </a:rPr>
              <a:t>坐标</a:t>
            </a:r>
            <a:r>
              <a:rPr dirty="0" sz="1050" spc="-10">
                <a:latin typeface="SimSun"/>
                <a:cs typeface="SimSun"/>
                <a:hlinkClick r:id="rId15" action="ppaction://hlinksldjump"/>
              </a:rPr>
              <a:t>变</a:t>
            </a:r>
            <a:r>
              <a:rPr dirty="0" sz="1050" spc="5">
                <a:latin typeface="SimSun"/>
                <a:cs typeface="SimSun"/>
                <a:hlinkClick r:id="rId15" action="ppaction://hlinksldjump"/>
              </a:rPr>
              <a:t>换</a:t>
            </a:r>
            <a:r>
              <a:rPr dirty="0" sz="1050" spc="-10">
                <a:latin typeface="SimSun"/>
                <a:cs typeface="SimSun"/>
                <a:hlinkClick r:id="rId15" action="ppaction://hlinksldjump"/>
              </a:rPr>
              <a:t>示</a:t>
            </a:r>
            <a:r>
              <a:rPr dirty="0" sz="1050" spc="5">
                <a:latin typeface="SimSun"/>
                <a:cs typeface="SimSun"/>
                <a:hlinkClick r:id="rId15" action="ppaction://hlinksldjump"/>
              </a:rPr>
              <a:t>意</a:t>
            </a:r>
            <a:r>
              <a:rPr dirty="0" sz="1050" spc="160">
                <a:latin typeface="SimSun"/>
                <a:cs typeface="SimSun"/>
                <a:hlinkClick r:id="rId15" action="ppaction://hlinksldjump"/>
              </a:rPr>
              <a:t>图</a:t>
            </a:r>
            <a:r>
              <a:rPr dirty="0" sz="1050">
                <a:latin typeface="Times New Roman"/>
                <a:cs typeface="Times New Roman"/>
                <a:hlinkClick r:id="rId15" action="ppaction://hlinksldjump"/>
              </a:rPr>
              <a:t>.................................................................................................</a:t>
            </a:r>
            <a:r>
              <a:rPr dirty="0" sz="1050" spc="-10">
                <a:latin typeface="Times New Roman"/>
                <a:cs typeface="Times New Roman"/>
                <a:hlinkClick r:id="rId15" action="ppaction://hlinksldjump"/>
              </a:rPr>
              <a:t> </a:t>
            </a:r>
            <a:r>
              <a:rPr dirty="0" sz="1050">
                <a:latin typeface="Times New Roman"/>
                <a:cs typeface="Times New Roman"/>
                <a:hlinkClick r:id="rId15" action="ppaction://hlinksldjump"/>
              </a:rPr>
              <a:t>37</a:t>
            </a:r>
            <a:endParaRPr sz="1050">
              <a:latin typeface="Times New Roman"/>
              <a:cs typeface="Times New Roman"/>
            </a:endParaRPr>
          </a:p>
          <a:p>
            <a:pPr marL="12700">
              <a:lnSpc>
                <a:spcPct val="100000"/>
              </a:lnSpc>
              <a:spcBef>
                <a:spcPts val="300"/>
              </a:spcBef>
            </a:pPr>
            <a:r>
              <a:rPr dirty="0" sz="1050" spc="-10">
                <a:latin typeface="SimSun"/>
                <a:cs typeface="SimSun"/>
                <a:hlinkClick r:id="rId16" action="ppaction://hlinksldjump"/>
              </a:rPr>
              <a:t>位</a:t>
            </a:r>
            <a:r>
              <a:rPr dirty="0" sz="1050" spc="5">
                <a:latin typeface="SimSun"/>
                <a:cs typeface="SimSun"/>
                <a:hlinkClick r:id="rId16" action="ppaction://hlinksldjump"/>
              </a:rPr>
              <a:t>置</a:t>
            </a:r>
            <a:r>
              <a:rPr dirty="0" sz="1050" spc="-10">
                <a:latin typeface="SimSun"/>
                <a:cs typeface="SimSun"/>
                <a:hlinkClick r:id="rId16" action="ppaction://hlinksldjump"/>
              </a:rPr>
              <a:t>自</a:t>
            </a:r>
            <a:r>
              <a:rPr dirty="0" sz="1050">
                <a:latin typeface="SimSun"/>
                <a:cs typeface="SimSun"/>
                <a:hlinkClick r:id="rId16" action="ppaction://hlinksldjump"/>
              </a:rPr>
              <a:t>适</a:t>
            </a:r>
            <a:r>
              <a:rPr dirty="0" sz="1050" spc="-10">
                <a:latin typeface="SimSun"/>
                <a:cs typeface="SimSun"/>
                <a:hlinkClick r:id="rId16" action="ppaction://hlinksldjump"/>
              </a:rPr>
              <a:t>应</a:t>
            </a:r>
            <a:r>
              <a:rPr dirty="0" sz="1050" spc="5">
                <a:latin typeface="SimSun"/>
                <a:cs typeface="SimSun"/>
                <a:hlinkClick r:id="rId16" action="ppaction://hlinksldjump"/>
              </a:rPr>
              <a:t>卷</a:t>
            </a:r>
            <a:r>
              <a:rPr dirty="0" sz="1050" spc="-10">
                <a:latin typeface="SimSun"/>
                <a:cs typeface="SimSun"/>
                <a:hlinkClick r:id="rId16" action="ppaction://hlinksldjump"/>
              </a:rPr>
              <a:t>积原</a:t>
            </a:r>
            <a:r>
              <a:rPr dirty="0" sz="1050" spc="5">
                <a:latin typeface="SimSun"/>
                <a:cs typeface="SimSun"/>
                <a:hlinkClick r:id="rId16" action="ppaction://hlinksldjump"/>
              </a:rPr>
              <a:t>理示</a:t>
            </a:r>
            <a:r>
              <a:rPr dirty="0" sz="1050" spc="-10">
                <a:latin typeface="SimSun"/>
                <a:cs typeface="SimSun"/>
                <a:hlinkClick r:id="rId16" action="ppaction://hlinksldjump"/>
              </a:rPr>
              <a:t>意</a:t>
            </a:r>
            <a:r>
              <a:rPr dirty="0" sz="1050" spc="245">
                <a:latin typeface="SimSun"/>
                <a:cs typeface="SimSun"/>
                <a:hlinkClick r:id="rId16" action="ppaction://hlinksldjump"/>
              </a:rPr>
              <a:t>图</a:t>
            </a:r>
            <a:r>
              <a:rPr dirty="0" sz="1050">
                <a:latin typeface="Times New Roman"/>
                <a:cs typeface="Times New Roman"/>
                <a:hlinkClick r:id="rId16" action="ppaction://hlinksldjump"/>
              </a:rPr>
              <a:t>...........................................................................................................</a:t>
            </a:r>
            <a:r>
              <a:rPr dirty="0" sz="1050" spc="25">
                <a:latin typeface="Times New Roman"/>
                <a:cs typeface="Times New Roman"/>
                <a:hlinkClick r:id="rId16" action="ppaction://hlinksldjump"/>
              </a:rPr>
              <a:t> </a:t>
            </a:r>
            <a:r>
              <a:rPr dirty="0" sz="1050">
                <a:latin typeface="Times New Roman"/>
                <a:cs typeface="Times New Roman"/>
                <a:hlinkClick r:id="rId16" action="ppaction://hlinksldjump"/>
              </a:rPr>
              <a:t>38</a:t>
            </a:r>
            <a:endParaRPr sz="1050">
              <a:latin typeface="Times New Roman"/>
              <a:cs typeface="Times New Roman"/>
            </a:endParaRPr>
          </a:p>
          <a:p>
            <a:pPr marL="12700">
              <a:lnSpc>
                <a:spcPct val="100000"/>
              </a:lnSpc>
              <a:spcBef>
                <a:spcPts val="300"/>
              </a:spcBef>
            </a:pPr>
            <a:r>
              <a:rPr dirty="0" sz="1050" spc="-20">
                <a:latin typeface="Times New Roman"/>
                <a:cs typeface="Times New Roman"/>
                <a:hlinkClick r:id="rId17" action="ppaction://hlinksldjump"/>
              </a:rPr>
              <a:t>PACNet</a:t>
            </a:r>
            <a:r>
              <a:rPr dirty="0" sz="1050" spc="35">
                <a:latin typeface="Times New Roman"/>
                <a:cs typeface="Times New Roman"/>
                <a:hlinkClick r:id="rId17" action="ppaction://hlinksldjump"/>
              </a:rPr>
              <a:t> </a:t>
            </a:r>
            <a:r>
              <a:rPr dirty="0" sz="1050" spc="5">
                <a:latin typeface="SimSun"/>
                <a:cs typeface="SimSun"/>
                <a:hlinkClick r:id="rId17" action="ppaction://hlinksldjump"/>
              </a:rPr>
              <a:t>网</a:t>
            </a:r>
            <a:r>
              <a:rPr dirty="0" sz="1050" spc="-10">
                <a:latin typeface="SimSun"/>
                <a:cs typeface="SimSun"/>
                <a:hlinkClick r:id="rId17" action="ppaction://hlinksldjump"/>
              </a:rPr>
              <a:t>络</a:t>
            </a:r>
            <a:r>
              <a:rPr dirty="0" sz="1050" spc="5">
                <a:latin typeface="SimSun"/>
                <a:cs typeface="SimSun"/>
                <a:hlinkClick r:id="rId17" action="ppaction://hlinksldjump"/>
              </a:rPr>
              <a:t>整</a:t>
            </a:r>
            <a:r>
              <a:rPr dirty="0" sz="1050" spc="-10">
                <a:latin typeface="SimSun"/>
                <a:cs typeface="SimSun"/>
                <a:hlinkClick r:id="rId17" action="ppaction://hlinksldjump"/>
              </a:rPr>
              <a:t>体</a:t>
            </a:r>
            <a:r>
              <a:rPr dirty="0" sz="1050" spc="5">
                <a:latin typeface="SimSun"/>
                <a:cs typeface="SimSun"/>
                <a:hlinkClick r:id="rId17" action="ppaction://hlinksldjump"/>
              </a:rPr>
              <a:t>框架</a:t>
            </a:r>
            <a:r>
              <a:rPr dirty="0" sz="1050" spc="-10">
                <a:latin typeface="SimSun"/>
                <a:cs typeface="SimSun"/>
                <a:hlinkClick r:id="rId17" action="ppaction://hlinksldjump"/>
              </a:rPr>
              <a:t>示</a:t>
            </a:r>
            <a:r>
              <a:rPr dirty="0" sz="1050" spc="5">
                <a:latin typeface="SimSun"/>
                <a:cs typeface="SimSun"/>
                <a:hlinkClick r:id="rId17" action="ppaction://hlinksldjump"/>
              </a:rPr>
              <a:t>意</a:t>
            </a:r>
            <a:r>
              <a:rPr dirty="0" sz="1050" spc="185">
                <a:latin typeface="SimSun"/>
                <a:cs typeface="SimSun"/>
                <a:hlinkClick r:id="rId17" action="ppaction://hlinksldjump"/>
              </a:rPr>
              <a:t>图</a:t>
            </a:r>
            <a:r>
              <a:rPr dirty="0" sz="1050">
                <a:latin typeface="Times New Roman"/>
                <a:cs typeface="Times New Roman"/>
                <a:hlinkClick r:id="rId17" action="ppaction://hlinksldjump"/>
              </a:rPr>
              <a:t>.........................................................................................................</a:t>
            </a:r>
            <a:r>
              <a:rPr dirty="0" sz="1050" spc="-10">
                <a:latin typeface="Times New Roman"/>
                <a:cs typeface="Times New Roman"/>
                <a:hlinkClick r:id="rId17" action="ppaction://hlinksldjump"/>
              </a:rPr>
              <a:t> </a:t>
            </a:r>
            <a:r>
              <a:rPr dirty="0" sz="1050">
                <a:latin typeface="Times New Roman"/>
                <a:cs typeface="Times New Roman"/>
                <a:hlinkClick r:id="rId17" action="ppaction://hlinksldjump"/>
              </a:rPr>
              <a:t>39</a:t>
            </a:r>
            <a:endParaRPr sz="1050">
              <a:latin typeface="Times New Roman"/>
              <a:cs typeface="Times New Roman"/>
            </a:endParaRPr>
          </a:p>
          <a:p>
            <a:pPr marL="12700">
              <a:lnSpc>
                <a:spcPct val="100000"/>
              </a:lnSpc>
              <a:spcBef>
                <a:spcPts val="300"/>
              </a:spcBef>
            </a:pPr>
            <a:r>
              <a:rPr dirty="0" sz="1050" spc="-10">
                <a:latin typeface="SimSun"/>
                <a:cs typeface="SimSun"/>
                <a:hlinkClick r:id="rId18" action="ppaction://hlinksldjump"/>
              </a:rPr>
              <a:t>不</a:t>
            </a:r>
            <a:r>
              <a:rPr dirty="0" sz="1050" spc="5">
                <a:latin typeface="SimSun"/>
                <a:cs typeface="SimSun"/>
                <a:hlinkClick r:id="rId18" action="ppaction://hlinksldjump"/>
              </a:rPr>
              <a:t>同</a:t>
            </a:r>
            <a:r>
              <a:rPr dirty="0" sz="1050" spc="-10">
                <a:latin typeface="SimSun"/>
                <a:cs typeface="SimSun"/>
                <a:hlinkClick r:id="rId18" action="ppaction://hlinksldjump"/>
              </a:rPr>
              <a:t>评</a:t>
            </a:r>
            <a:r>
              <a:rPr dirty="0" sz="1050" spc="5">
                <a:latin typeface="SimSun"/>
                <a:cs typeface="SimSun"/>
                <a:hlinkClick r:id="rId18" action="ppaction://hlinksldjump"/>
              </a:rPr>
              <a:t>价</a:t>
            </a:r>
            <a:r>
              <a:rPr dirty="0" sz="1050" spc="-10">
                <a:latin typeface="SimSun"/>
                <a:cs typeface="SimSun"/>
                <a:hlinkClick r:id="rId18" action="ppaction://hlinksldjump"/>
              </a:rPr>
              <a:t>指</a:t>
            </a:r>
            <a:r>
              <a:rPr dirty="0" sz="1050" spc="5">
                <a:latin typeface="SimSun"/>
                <a:cs typeface="SimSun"/>
                <a:hlinkClick r:id="rId18" action="ppaction://hlinksldjump"/>
              </a:rPr>
              <a:t>标</a:t>
            </a:r>
            <a:r>
              <a:rPr dirty="0" sz="1050" spc="-10">
                <a:latin typeface="SimSun"/>
                <a:cs typeface="SimSun"/>
                <a:hlinkClick r:id="rId18" action="ppaction://hlinksldjump"/>
              </a:rPr>
              <a:t>的训</a:t>
            </a:r>
            <a:r>
              <a:rPr dirty="0" sz="1050" spc="5">
                <a:latin typeface="SimSun"/>
                <a:cs typeface="SimSun"/>
                <a:hlinkClick r:id="rId18" action="ppaction://hlinksldjump"/>
              </a:rPr>
              <a:t>练曲</a:t>
            </a:r>
            <a:r>
              <a:rPr dirty="0" sz="1050" spc="-10">
                <a:latin typeface="SimSun"/>
                <a:cs typeface="SimSun"/>
                <a:hlinkClick r:id="rId18" action="ppaction://hlinksldjump"/>
              </a:rPr>
              <a:t>线</a:t>
            </a:r>
            <a:r>
              <a:rPr dirty="0" sz="1050" spc="5">
                <a:latin typeface="SimSun"/>
                <a:cs typeface="SimSun"/>
                <a:hlinkClick r:id="rId18" action="ppaction://hlinksldjump"/>
              </a:rPr>
              <a:t>和</a:t>
            </a:r>
            <a:r>
              <a:rPr dirty="0" sz="1050" spc="-10">
                <a:latin typeface="SimSun"/>
                <a:cs typeface="SimSun"/>
                <a:hlinkClick r:id="rId18" action="ppaction://hlinksldjump"/>
              </a:rPr>
              <a:t>测</a:t>
            </a:r>
            <a:r>
              <a:rPr dirty="0" sz="1050" spc="5">
                <a:latin typeface="SimSun"/>
                <a:cs typeface="SimSun"/>
                <a:hlinkClick r:id="rId18" action="ppaction://hlinksldjump"/>
              </a:rPr>
              <a:t>试</a:t>
            </a:r>
            <a:r>
              <a:rPr dirty="0" sz="1050" spc="-10">
                <a:latin typeface="SimSun"/>
                <a:cs typeface="SimSun"/>
                <a:hlinkClick r:id="rId18" action="ppaction://hlinksldjump"/>
              </a:rPr>
              <a:t>曲</a:t>
            </a:r>
            <a:r>
              <a:rPr dirty="0" sz="1050" spc="5">
                <a:latin typeface="SimSun"/>
                <a:cs typeface="SimSun"/>
                <a:hlinkClick r:id="rId18" action="ppaction://hlinksldjump"/>
              </a:rPr>
              <a:t>线</a:t>
            </a:r>
            <a:r>
              <a:rPr dirty="0" sz="1050" spc="-10">
                <a:latin typeface="SimSun"/>
                <a:cs typeface="SimSun"/>
                <a:hlinkClick r:id="rId18" action="ppaction://hlinksldjump"/>
              </a:rPr>
              <a:t>对</a:t>
            </a:r>
            <a:r>
              <a:rPr dirty="0" sz="1050" spc="5">
                <a:latin typeface="SimSun"/>
                <a:cs typeface="SimSun"/>
                <a:hlinkClick r:id="rId18" action="ppaction://hlinksldjump"/>
              </a:rPr>
              <a:t>比</a:t>
            </a:r>
            <a:r>
              <a:rPr dirty="0" sz="1050" spc="15">
                <a:latin typeface="SimSun"/>
                <a:cs typeface="SimSun"/>
                <a:hlinkClick r:id="rId18" action="ppaction://hlinksldjump"/>
              </a:rPr>
              <a:t>图</a:t>
            </a:r>
            <a:r>
              <a:rPr dirty="0" sz="1050">
                <a:latin typeface="Times New Roman"/>
                <a:cs typeface="Times New Roman"/>
                <a:hlinkClick r:id="rId18" action="ppaction://hlinksldjump"/>
              </a:rPr>
              <a:t>................................................................................</a:t>
            </a:r>
            <a:r>
              <a:rPr dirty="0" sz="1050" spc="-5">
                <a:latin typeface="Times New Roman"/>
                <a:cs typeface="Times New Roman"/>
                <a:hlinkClick r:id="rId18" action="ppaction://hlinksldjump"/>
              </a:rPr>
              <a:t> </a:t>
            </a:r>
            <a:r>
              <a:rPr dirty="0" sz="1050">
                <a:latin typeface="Times New Roman"/>
                <a:cs typeface="Times New Roman"/>
                <a:hlinkClick r:id="rId18" action="ppaction://hlinksldjump"/>
              </a:rPr>
              <a:t>40</a:t>
            </a:r>
            <a:endParaRPr sz="1050">
              <a:latin typeface="Times New Roman"/>
              <a:cs typeface="Times New Roman"/>
            </a:endParaRPr>
          </a:p>
          <a:p>
            <a:pPr marL="12700">
              <a:lnSpc>
                <a:spcPct val="100000"/>
              </a:lnSpc>
              <a:spcBef>
                <a:spcPts val="300"/>
              </a:spcBef>
            </a:pPr>
            <a:r>
              <a:rPr dirty="0" sz="1050" spc="-10">
                <a:latin typeface="SimSun"/>
                <a:cs typeface="SimSun"/>
                <a:hlinkClick r:id="rId19" action="ppaction://hlinksldjump"/>
              </a:rPr>
              <a:t>配</a:t>
            </a:r>
            <a:r>
              <a:rPr dirty="0" sz="1050" spc="5">
                <a:latin typeface="SimSun"/>
                <a:cs typeface="SimSun"/>
                <a:hlinkClick r:id="rId19" action="ppaction://hlinksldjump"/>
              </a:rPr>
              <a:t>准</a:t>
            </a:r>
            <a:r>
              <a:rPr dirty="0" sz="1050" spc="-10">
                <a:latin typeface="SimSun"/>
                <a:cs typeface="SimSun"/>
                <a:hlinkClick r:id="rId19" action="ppaction://hlinksldjump"/>
              </a:rPr>
              <a:t>效</a:t>
            </a:r>
            <a:r>
              <a:rPr dirty="0" sz="1050" spc="5">
                <a:latin typeface="SimSun"/>
                <a:cs typeface="SimSun"/>
                <a:hlinkClick r:id="rId19" action="ppaction://hlinksldjump"/>
              </a:rPr>
              <a:t>果</a:t>
            </a:r>
            <a:r>
              <a:rPr dirty="0" sz="1050" spc="-10">
                <a:latin typeface="SimSun"/>
                <a:cs typeface="SimSun"/>
                <a:hlinkClick r:id="rId19" action="ppaction://hlinksldjump"/>
              </a:rPr>
              <a:t>展</a:t>
            </a:r>
            <a:r>
              <a:rPr dirty="0" sz="1050" spc="5">
                <a:latin typeface="SimSun"/>
                <a:cs typeface="SimSun"/>
                <a:hlinkClick r:id="rId19" action="ppaction://hlinksldjump"/>
              </a:rPr>
              <a:t>示</a:t>
            </a:r>
            <a:r>
              <a:rPr dirty="0" sz="1050" spc="204">
                <a:latin typeface="SimSun"/>
                <a:cs typeface="SimSun"/>
                <a:hlinkClick r:id="rId19" action="ppaction://hlinksldjump"/>
              </a:rPr>
              <a:t>图</a:t>
            </a:r>
            <a:r>
              <a:rPr dirty="0" sz="1050">
                <a:latin typeface="Times New Roman"/>
                <a:cs typeface="Times New Roman"/>
                <a:hlinkClick r:id="rId19" action="ppaction://hlinksldjump"/>
              </a:rPr>
              <a:t>...............................................................................................................................</a:t>
            </a:r>
            <a:r>
              <a:rPr dirty="0" sz="1050" spc="55">
                <a:latin typeface="Times New Roman"/>
                <a:cs typeface="Times New Roman"/>
                <a:hlinkClick r:id="rId19" action="ppaction://hlinksldjump"/>
              </a:rPr>
              <a:t> </a:t>
            </a:r>
            <a:r>
              <a:rPr dirty="0" sz="1050">
                <a:latin typeface="Times New Roman"/>
                <a:cs typeface="Times New Roman"/>
                <a:hlinkClick r:id="rId19" action="ppaction://hlinksldjump"/>
              </a:rPr>
              <a:t>41</a:t>
            </a:r>
            <a:endParaRPr sz="1050">
              <a:latin typeface="Times New Roman"/>
              <a:cs typeface="Times New Roman"/>
            </a:endParaRPr>
          </a:p>
          <a:p>
            <a:pPr marL="12700">
              <a:lnSpc>
                <a:spcPct val="100000"/>
              </a:lnSpc>
              <a:spcBef>
                <a:spcPts val="300"/>
              </a:spcBef>
            </a:pPr>
            <a:r>
              <a:rPr dirty="0" sz="1050" spc="-15">
                <a:latin typeface="Times New Roman"/>
                <a:cs typeface="Times New Roman"/>
                <a:hlinkClick r:id="rId20" action="ppaction://hlinksldjump"/>
              </a:rPr>
              <a:t>PACNet-Att</a:t>
            </a:r>
            <a:r>
              <a:rPr dirty="0" sz="1050" spc="35">
                <a:latin typeface="Times New Roman"/>
                <a:cs typeface="Times New Roman"/>
                <a:hlinkClick r:id="rId20" action="ppaction://hlinksldjump"/>
              </a:rPr>
              <a:t> </a:t>
            </a:r>
            <a:r>
              <a:rPr dirty="0" sz="1050" spc="5">
                <a:latin typeface="SimSun"/>
                <a:cs typeface="SimSun"/>
                <a:hlinkClick r:id="rId20" action="ppaction://hlinksldjump"/>
              </a:rPr>
              <a:t>网</a:t>
            </a:r>
            <a:r>
              <a:rPr dirty="0" sz="1050" spc="-10">
                <a:latin typeface="SimSun"/>
                <a:cs typeface="SimSun"/>
                <a:hlinkClick r:id="rId20" action="ppaction://hlinksldjump"/>
              </a:rPr>
              <a:t>络模</a:t>
            </a:r>
            <a:r>
              <a:rPr dirty="0" sz="1050" spc="5">
                <a:latin typeface="SimSun"/>
                <a:cs typeface="SimSun"/>
                <a:hlinkClick r:id="rId20" action="ppaction://hlinksldjump"/>
              </a:rPr>
              <a:t>型整</a:t>
            </a:r>
            <a:r>
              <a:rPr dirty="0" sz="1050" spc="-10">
                <a:latin typeface="SimSun"/>
                <a:cs typeface="SimSun"/>
                <a:hlinkClick r:id="rId20" action="ppaction://hlinksldjump"/>
              </a:rPr>
              <a:t>体</a:t>
            </a:r>
            <a:r>
              <a:rPr dirty="0" sz="1050" spc="5">
                <a:latin typeface="SimSun"/>
                <a:cs typeface="SimSun"/>
                <a:hlinkClick r:id="rId20" action="ppaction://hlinksldjump"/>
              </a:rPr>
              <a:t>框</a:t>
            </a:r>
            <a:r>
              <a:rPr dirty="0" sz="1050" spc="-10">
                <a:latin typeface="SimSun"/>
                <a:cs typeface="SimSun"/>
                <a:hlinkClick r:id="rId20" action="ppaction://hlinksldjump"/>
              </a:rPr>
              <a:t>架</a:t>
            </a:r>
            <a:r>
              <a:rPr dirty="0" sz="1050" spc="5">
                <a:latin typeface="SimSun"/>
                <a:cs typeface="SimSun"/>
                <a:hlinkClick r:id="rId20" action="ppaction://hlinksldjump"/>
              </a:rPr>
              <a:t>示</a:t>
            </a:r>
            <a:r>
              <a:rPr dirty="0" sz="1050" spc="-10">
                <a:latin typeface="SimSun"/>
                <a:cs typeface="SimSun"/>
                <a:hlinkClick r:id="rId20" action="ppaction://hlinksldjump"/>
              </a:rPr>
              <a:t>意</a:t>
            </a:r>
            <a:r>
              <a:rPr dirty="0" sz="1050" spc="100">
                <a:latin typeface="SimSun"/>
                <a:cs typeface="SimSun"/>
                <a:hlinkClick r:id="rId20" action="ppaction://hlinksldjump"/>
              </a:rPr>
              <a:t>图</a:t>
            </a:r>
            <a:r>
              <a:rPr dirty="0" sz="1050">
                <a:latin typeface="Times New Roman"/>
                <a:cs typeface="Times New Roman"/>
                <a:hlinkClick r:id="rId20" action="ppaction://hlinksldjump"/>
              </a:rPr>
              <a:t>...........................................................................................</a:t>
            </a:r>
            <a:r>
              <a:rPr dirty="0" sz="1050" spc="-15">
                <a:latin typeface="Times New Roman"/>
                <a:cs typeface="Times New Roman"/>
                <a:hlinkClick r:id="rId20" action="ppaction://hlinksldjump"/>
              </a:rPr>
              <a:t> </a:t>
            </a:r>
            <a:r>
              <a:rPr dirty="0" sz="1050">
                <a:latin typeface="Times New Roman"/>
                <a:cs typeface="Times New Roman"/>
                <a:hlinkClick r:id="rId20" action="ppaction://hlinksldjump"/>
              </a:rPr>
              <a:t>45</a:t>
            </a:r>
            <a:endParaRPr sz="1050">
              <a:latin typeface="Times New Roman"/>
              <a:cs typeface="Times New Roman"/>
            </a:endParaRPr>
          </a:p>
          <a:p>
            <a:pPr marL="12700">
              <a:lnSpc>
                <a:spcPct val="100000"/>
              </a:lnSpc>
              <a:spcBef>
                <a:spcPts val="300"/>
              </a:spcBef>
            </a:pPr>
            <a:r>
              <a:rPr dirty="0" sz="1050" spc="-10">
                <a:latin typeface="SimSun"/>
                <a:cs typeface="SimSun"/>
                <a:hlinkClick r:id="rId20" action="ppaction://hlinksldjump"/>
              </a:rPr>
              <a:t>双</a:t>
            </a:r>
            <a:r>
              <a:rPr dirty="0" sz="1050" spc="5">
                <a:latin typeface="SimSun"/>
                <a:cs typeface="SimSun"/>
                <a:hlinkClick r:id="rId20" action="ppaction://hlinksldjump"/>
              </a:rPr>
              <a:t>重</a:t>
            </a:r>
            <a:r>
              <a:rPr dirty="0" sz="1050" spc="-10">
                <a:latin typeface="SimSun"/>
                <a:cs typeface="SimSun"/>
                <a:hlinkClick r:id="rId20" action="ppaction://hlinksldjump"/>
              </a:rPr>
              <a:t>注</a:t>
            </a:r>
            <a:r>
              <a:rPr dirty="0" sz="1050" spc="5">
                <a:latin typeface="SimSun"/>
                <a:cs typeface="SimSun"/>
                <a:hlinkClick r:id="rId20" action="ppaction://hlinksldjump"/>
              </a:rPr>
              <a:t>意</a:t>
            </a:r>
            <a:r>
              <a:rPr dirty="0" sz="1050" spc="-10">
                <a:latin typeface="SimSun"/>
                <a:cs typeface="SimSun"/>
                <a:hlinkClick r:id="rId20" action="ppaction://hlinksldjump"/>
              </a:rPr>
              <a:t>力</a:t>
            </a:r>
            <a:r>
              <a:rPr dirty="0" sz="1050" spc="5">
                <a:latin typeface="SimSun"/>
                <a:cs typeface="SimSun"/>
                <a:hlinkClick r:id="rId20" action="ppaction://hlinksldjump"/>
              </a:rPr>
              <a:t>机</a:t>
            </a:r>
            <a:r>
              <a:rPr dirty="0" sz="1050" spc="-10">
                <a:latin typeface="SimSun"/>
                <a:cs typeface="SimSun"/>
                <a:hlinkClick r:id="rId20" action="ppaction://hlinksldjump"/>
              </a:rPr>
              <a:t>制结</a:t>
            </a:r>
            <a:r>
              <a:rPr dirty="0" sz="1050" spc="5">
                <a:latin typeface="SimSun"/>
                <a:cs typeface="SimSun"/>
                <a:hlinkClick r:id="rId20" action="ppaction://hlinksldjump"/>
              </a:rPr>
              <a:t>构示</a:t>
            </a:r>
            <a:r>
              <a:rPr dirty="0" sz="1050" spc="-10">
                <a:latin typeface="SimSun"/>
                <a:cs typeface="SimSun"/>
                <a:hlinkClick r:id="rId20" action="ppaction://hlinksldjump"/>
              </a:rPr>
              <a:t>意</a:t>
            </a:r>
            <a:r>
              <a:rPr dirty="0" sz="1050" spc="245">
                <a:latin typeface="SimSun"/>
                <a:cs typeface="SimSun"/>
                <a:hlinkClick r:id="rId20" action="ppaction://hlinksldjump"/>
              </a:rPr>
              <a:t>图</a:t>
            </a:r>
            <a:r>
              <a:rPr dirty="0" sz="1050">
                <a:latin typeface="Times New Roman"/>
                <a:cs typeface="Times New Roman"/>
                <a:hlinkClick r:id="rId20" action="ppaction://hlinksldjump"/>
              </a:rPr>
              <a:t>...........................................................................................................</a:t>
            </a:r>
            <a:r>
              <a:rPr dirty="0" sz="1050" spc="25">
                <a:latin typeface="Times New Roman"/>
                <a:cs typeface="Times New Roman"/>
                <a:hlinkClick r:id="rId20" action="ppaction://hlinksldjump"/>
              </a:rPr>
              <a:t> </a:t>
            </a:r>
            <a:r>
              <a:rPr dirty="0" sz="1050">
                <a:latin typeface="Times New Roman"/>
                <a:cs typeface="Times New Roman"/>
                <a:hlinkClick r:id="rId20" action="ppaction://hlinksldjump"/>
              </a:rPr>
              <a:t>45</a:t>
            </a:r>
            <a:endParaRPr sz="1050">
              <a:latin typeface="Times New Roman"/>
              <a:cs typeface="Times New Roman"/>
            </a:endParaRPr>
          </a:p>
          <a:p>
            <a:pPr marL="12700">
              <a:lnSpc>
                <a:spcPct val="100000"/>
              </a:lnSpc>
              <a:spcBef>
                <a:spcPts val="300"/>
              </a:spcBef>
            </a:pPr>
            <a:r>
              <a:rPr dirty="0" sz="1050" spc="-10">
                <a:latin typeface="SimSun"/>
                <a:cs typeface="SimSun"/>
                <a:hlinkClick r:id="rId21" action="ppaction://hlinksldjump"/>
              </a:rPr>
              <a:t>不</a:t>
            </a:r>
            <a:r>
              <a:rPr dirty="0" sz="1050" spc="5">
                <a:latin typeface="SimSun"/>
                <a:cs typeface="SimSun"/>
                <a:hlinkClick r:id="rId21" action="ppaction://hlinksldjump"/>
              </a:rPr>
              <a:t>同</a:t>
            </a:r>
            <a:r>
              <a:rPr dirty="0" sz="1050" spc="-10">
                <a:latin typeface="SimSun"/>
                <a:cs typeface="SimSun"/>
                <a:hlinkClick r:id="rId21" action="ppaction://hlinksldjump"/>
              </a:rPr>
              <a:t>评</a:t>
            </a:r>
            <a:r>
              <a:rPr dirty="0" sz="1050" spc="5">
                <a:latin typeface="SimSun"/>
                <a:cs typeface="SimSun"/>
                <a:hlinkClick r:id="rId21" action="ppaction://hlinksldjump"/>
              </a:rPr>
              <a:t>价</a:t>
            </a:r>
            <a:r>
              <a:rPr dirty="0" sz="1050" spc="-10">
                <a:latin typeface="SimSun"/>
                <a:cs typeface="SimSun"/>
                <a:hlinkClick r:id="rId21" action="ppaction://hlinksldjump"/>
              </a:rPr>
              <a:t>指</a:t>
            </a:r>
            <a:r>
              <a:rPr dirty="0" sz="1050" spc="5">
                <a:latin typeface="SimSun"/>
                <a:cs typeface="SimSun"/>
                <a:hlinkClick r:id="rId21" action="ppaction://hlinksldjump"/>
              </a:rPr>
              <a:t>标</a:t>
            </a:r>
            <a:r>
              <a:rPr dirty="0" sz="1050" spc="-10">
                <a:latin typeface="SimSun"/>
                <a:cs typeface="SimSun"/>
                <a:hlinkClick r:id="rId21" action="ppaction://hlinksldjump"/>
              </a:rPr>
              <a:t>的训</a:t>
            </a:r>
            <a:r>
              <a:rPr dirty="0" sz="1050" spc="5">
                <a:latin typeface="SimSun"/>
                <a:cs typeface="SimSun"/>
                <a:hlinkClick r:id="rId21" action="ppaction://hlinksldjump"/>
              </a:rPr>
              <a:t>练曲</a:t>
            </a:r>
            <a:r>
              <a:rPr dirty="0" sz="1050" spc="-10">
                <a:latin typeface="SimSun"/>
                <a:cs typeface="SimSun"/>
                <a:hlinkClick r:id="rId21" action="ppaction://hlinksldjump"/>
              </a:rPr>
              <a:t>线</a:t>
            </a:r>
            <a:r>
              <a:rPr dirty="0" sz="1050" spc="5">
                <a:latin typeface="SimSun"/>
                <a:cs typeface="SimSun"/>
                <a:hlinkClick r:id="rId21" action="ppaction://hlinksldjump"/>
              </a:rPr>
              <a:t>和</a:t>
            </a:r>
            <a:r>
              <a:rPr dirty="0" sz="1050" spc="-10">
                <a:latin typeface="SimSun"/>
                <a:cs typeface="SimSun"/>
                <a:hlinkClick r:id="rId21" action="ppaction://hlinksldjump"/>
              </a:rPr>
              <a:t>测</a:t>
            </a:r>
            <a:r>
              <a:rPr dirty="0" sz="1050" spc="5">
                <a:latin typeface="SimSun"/>
                <a:cs typeface="SimSun"/>
                <a:hlinkClick r:id="rId21" action="ppaction://hlinksldjump"/>
              </a:rPr>
              <a:t>试</a:t>
            </a:r>
            <a:r>
              <a:rPr dirty="0" sz="1050" spc="-10">
                <a:latin typeface="SimSun"/>
                <a:cs typeface="SimSun"/>
                <a:hlinkClick r:id="rId21" action="ppaction://hlinksldjump"/>
              </a:rPr>
              <a:t>曲</a:t>
            </a:r>
            <a:r>
              <a:rPr dirty="0" sz="1050" spc="5">
                <a:latin typeface="SimSun"/>
                <a:cs typeface="SimSun"/>
                <a:hlinkClick r:id="rId21" action="ppaction://hlinksldjump"/>
              </a:rPr>
              <a:t>线</a:t>
            </a:r>
            <a:r>
              <a:rPr dirty="0" sz="1050" spc="-10">
                <a:latin typeface="SimSun"/>
                <a:cs typeface="SimSun"/>
                <a:hlinkClick r:id="rId21" action="ppaction://hlinksldjump"/>
              </a:rPr>
              <a:t>对</a:t>
            </a:r>
            <a:r>
              <a:rPr dirty="0" sz="1050" spc="5">
                <a:latin typeface="SimSun"/>
                <a:cs typeface="SimSun"/>
                <a:hlinkClick r:id="rId21" action="ppaction://hlinksldjump"/>
              </a:rPr>
              <a:t>比</a:t>
            </a:r>
            <a:r>
              <a:rPr dirty="0" sz="1050" spc="15">
                <a:latin typeface="SimSun"/>
                <a:cs typeface="SimSun"/>
                <a:hlinkClick r:id="rId21" action="ppaction://hlinksldjump"/>
              </a:rPr>
              <a:t>图</a:t>
            </a:r>
            <a:r>
              <a:rPr dirty="0" sz="1050">
                <a:latin typeface="Times New Roman"/>
                <a:cs typeface="Times New Roman"/>
                <a:hlinkClick r:id="rId21" action="ppaction://hlinksldjump"/>
              </a:rPr>
              <a:t>................................................................................</a:t>
            </a:r>
            <a:r>
              <a:rPr dirty="0" sz="1050" spc="-5">
                <a:latin typeface="Times New Roman"/>
                <a:cs typeface="Times New Roman"/>
                <a:hlinkClick r:id="rId21" action="ppaction://hlinksldjump"/>
              </a:rPr>
              <a:t> </a:t>
            </a:r>
            <a:r>
              <a:rPr dirty="0" sz="1050">
                <a:latin typeface="Times New Roman"/>
                <a:cs typeface="Times New Roman"/>
                <a:hlinkClick r:id="rId21" action="ppaction://hlinksldjump"/>
              </a:rPr>
              <a:t>46</a:t>
            </a:r>
            <a:endParaRPr sz="1050">
              <a:latin typeface="Times New Roman"/>
              <a:cs typeface="Times New Roman"/>
            </a:endParaRPr>
          </a:p>
          <a:p>
            <a:pPr marL="12700">
              <a:lnSpc>
                <a:spcPct val="100000"/>
              </a:lnSpc>
              <a:spcBef>
                <a:spcPts val="300"/>
              </a:spcBef>
            </a:pPr>
            <a:r>
              <a:rPr dirty="0" sz="1050" spc="-10">
                <a:latin typeface="SimSun"/>
                <a:cs typeface="SimSun"/>
                <a:hlinkClick r:id="rId22" action="ppaction://hlinksldjump"/>
              </a:rPr>
              <a:t>配</a:t>
            </a:r>
            <a:r>
              <a:rPr dirty="0" sz="1050" spc="5">
                <a:latin typeface="SimSun"/>
                <a:cs typeface="SimSun"/>
                <a:hlinkClick r:id="rId22" action="ppaction://hlinksldjump"/>
              </a:rPr>
              <a:t>准</a:t>
            </a:r>
            <a:r>
              <a:rPr dirty="0" sz="1050" spc="-10">
                <a:latin typeface="SimSun"/>
                <a:cs typeface="SimSun"/>
                <a:hlinkClick r:id="rId22" action="ppaction://hlinksldjump"/>
              </a:rPr>
              <a:t>效</a:t>
            </a:r>
            <a:r>
              <a:rPr dirty="0" sz="1050" spc="5">
                <a:latin typeface="SimSun"/>
                <a:cs typeface="SimSun"/>
                <a:hlinkClick r:id="rId22" action="ppaction://hlinksldjump"/>
              </a:rPr>
              <a:t>果</a:t>
            </a:r>
            <a:r>
              <a:rPr dirty="0" sz="1050" spc="-10">
                <a:latin typeface="SimSun"/>
                <a:cs typeface="SimSun"/>
                <a:hlinkClick r:id="rId22" action="ppaction://hlinksldjump"/>
              </a:rPr>
              <a:t>展</a:t>
            </a:r>
            <a:r>
              <a:rPr dirty="0" sz="1050" spc="5">
                <a:latin typeface="SimSun"/>
                <a:cs typeface="SimSun"/>
                <a:hlinkClick r:id="rId22" action="ppaction://hlinksldjump"/>
              </a:rPr>
              <a:t>示</a:t>
            </a:r>
            <a:r>
              <a:rPr dirty="0" sz="1050" spc="204">
                <a:latin typeface="SimSun"/>
                <a:cs typeface="SimSun"/>
                <a:hlinkClick r:id="rId22" action="ppaction://hlinksldjump"/>
              </a:rPr>
              <a:t>图</a:t>
            </a:r>
            <a:r>
              <a:rPr dirty="0" sz="1050">
                <a:latin typeface="Times New Roman"/>
                <a:cs typeface="Times New Roman"/>
                <a:hlinkClick r:id="rId22" action="ppaction://hlinksldjump"/>
              </a:rPr>
              <a:t>...............................................................................................................................</a:t>
            </a:r>
            <a:r>
              <a:rPr dirty="0" sz="1050" spc="55">
                <a:latin typeface="Times New Roman"/>
                <a:cs typeface="Times New Roman"/>
                <a:hlinkClick r:id="rId22" action="ppaction://hlinksldjump"/>
              </a:rPr>
              <a:t> </a:t>
            </a:r>
            <a:r>
              <a:rPr dirty="0" sz="1050">
                <a:latin typeface="Times New Roman"/>
                <a:cs typeface="Times New Roman"/>
                <a:hlinkClick r:id="rId22" action="ppaction://hlinksldjump"/>
              </a:rPr>
              <a:t>47</a:t>
            </a:r>
            <a:endParaRPr sz="1050">
              <a:latin typeface="Times New Roman"/>
              <a:cs typeface="Times New Roman"/>
            </a:endParaRPr>
          </a:p>
        </p:txBody>
      </p:sp>
      <p:sp>
        <p:nvSpPr>
          <p:cNvPr id="8" name="object 8"/>
          <p:cNvSpPr txBox="1"/>
          <p:nvPr/>
        </p:nvSpPr>
        <p:spPr>
          <a:xfrm>
            <a:off x="706627" y="6522491"/>
            <a:ext cx="92710" cy="421640"/>
          </a:xfrm>
          <a:prstGeom prst="rect">
            <a:avLst/>
          </a:prstGeom>
        </p:spPr>
        <p:txBody>
          <a:bodyPr wrap="square" lIns="0" tIns="50165" rIns="0" bIns="0" rtlCol="0" vert="horz">
            <a:spAutoFit/>
          </a:bodyPr>
          <a:lstStyle/>
          <a:p>
            <a:pPr marL="12700">
              <a:lnSpc>
                <a:spcPct val="100000"/>
              </a:lnSpc>
              <a:spcBef>
                <a:spcPts val="395"/>
              </a:spcBef>
            </a:pPr>
            <a:r>
              <a:rPr dirty="0" sz="1050">
                <a:solidFill>
                  <a:srgbClr val="0000FF"/>
                </a:solidFill>
                <a:latin typeface="SimSun"/>
                <a:cs typeface="SimSun"/>
              </a:rPr>
              <a:t> </a:t>
            </a:r>
            <a:endParaRPr sz="1050">
              <a:latin typeface="SimSun"/>
              <a:cs typeface="SimSun"/>
            </a:endParaRPr>
          </a:p>
          <a:p>
            <a:pPr marL="12700">
              <a:lnSpc>
                <a:spcPct val="100000"/>
              </a:lnSpc>
              <a:spcBef>
                <a:spcPts val="300"/>
              </a:spcBef>
            </a:pPr>
            <a:r>
              <a:rPr dirty="0" sz="1050">
                <a:solidFill>
                  <a:srgbClr val="0000FF"/>
                </a:solidFill>
                <a:latin typeface="SimSun"/>
                <a:cs typeface="SimSun"/>
              </a:rPr>
              <a:t> </a:t>
            </a:r>
            <a:endParaRPr sz="1050">
              <a:latin typeface="SimSun"/>
              <a:cs typeface="SimSun"/>
            </a:endParaRPr>
          </a:p>
        </p:txBody>
      </p:sp>
      <p:pic>
        <p:nvPicPr>
          <p:cNvPr id="9" name="object 9"/>
          <p:cNvPicPr/>
          <p:nvPr/>
        </p:nvPicPr>
        <p:blipFill>
          <a:blip r:embed="rId23" cstate="print"/>
          <a:stretch>
            <a:fillRect/>
          </a:stretch>
        </p:blipFill>
        <p:spPr>
          <a:xfrm>
            <a:off x="259079" y="10344403"/>
            <a:ext cx="4812030" cy="123189"/>
          </a:xfrm>
          <a:prstGeom prst="rect">
            <a:avLst/>
          </a:prstGeom>
        </p:spPr>
      </p:pic>
      <p:pic>
        <p:nvPicPr>
          <p:cNvPr id="10" name="object 10"/>
          <p:cNvPicPr/>
          <p:nvPr/>
        </p:nvPicPr>
        <p:blipFill>
          <a:blip r:embed="rId24" cstate="print"/>
          <a:stretch>
            <a:fillRect/>
          </a:stretch>
        </p:blipFill>
        <p:spPr>
          <a:xfrm>
            <a:off x="5215890" y="10344403"/>
            <a:ext cx="1082039" cy="123189"/>
          </a:xfrm>
          <a:prstGeom prst="rect">
            <a:avLst/>
          </a:prstGeom>
        </p:spPr>
      </p:pic>
      <p:sp>
        <p:nvSpPr>
          <p:cNvPr id="11" name="object 11"/>
          <p:cNvSpPr txBox="1"/>
          <p:nvPr/>
        </p:nvSpPr>
        <p:spPr>
          <a:xfrm>
            <a:off x="3627754" y="9924667"/>
            <a:ext cx="307340" cy="173990"/>
          </a:xfrm>
          <a:prstGeom prst="rect">
            <a:avLst/>
          </a:prstGeom>
        </p:spPr>
        <p:txBody>
          <a:bodyPr wrap="square" lIns="0" tIns="0" rIns="0" bIns="0" rtlCol="0" vert="horz">
            <a:spAutoFit/>
          </a:bodyPr>
          <a:lstStyle/>
          <a:p>
            <a:pPr marL="38100">
              <a:lnSpc>
                <a:spcPts val="1250"/>
              </a:lnSpc>
            </a:pPr>
            <a:r>
              <a:rPr dirty="0" sz="1050">
                <a:latin typeface="Times New Roman"/>
                <a:cs typeface="Times New Roman"/>
              </a:rPr>
              <a:t>viii</a:t>
            </a:r>
            <a:endParaRPr sz="10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6232397" y="528319"/>
            <a:ext cx="56070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插表</a:t>
            </a:r>
            <a:r>
              <a:rPr dirty="0" sz="1050" spc="-10">
                <a:solidFill>
                  <a:srgbClr val="666666"/>
                </a:solidFill>
                <a:latin typeface="SimSun"/>
                <a:cs typeface="SimSun"/>
              </a:rPr>
              <a:t>清</a:t>
            </a:r>
            <a:r>
              <a:rPr dirty="0" sz="1050" spc="5">
                <a:solidFill>
                  <a:srgbClr val="666666"/>
                </a:solidFill>
                <a:latin typeface="SimSun"/>
                <a:cs typeface="SimSun"/>
              </a:rPr>
              <a:t>单</a:t>
            </a:r>
            <a:endParaRPr sz="1050">
              <a:latin typeface="SimSun"/>
              <a:cs typeface="SimSun"/>
            </a:endParaRPr>
          </a:p>
        </p:txBody>
      </p:sp>
      <p:sp>
        <p:nvSpPr>
          <p:cNvPr id="4" name="object 4"/>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3308730" y="799845"/>
            <a:ext cx="942975" cy="299720"/>
          </a:xfrm>
          <a:prstGeom prst="rect">
            <a:avLst/>
          </a:prstGeom>
        </p:spPr>
        <p:txBody>
          <a:bodyPr wrap="square" lIns="0" tIns="12700" rIns="0" bIns="0" rtlCol="0" vert="horz">
            <a:spAutoFit/>
          </a:bodyPr>
          <a:lstStyle/>
          <a:p>
            <a:pPr marL="12700">
              <a:lnSpc>
                <a:spcPct val="100000"/>
              </a:lnSpc>
              <a:spcBef>
                <a:spcPts val="100"/>
              </a:spcBef>
            </a:pPr>
            <a:r>
              <a:rPr dirty="0" sz="1800" spc="10">
                <a:latin typeface="SimSun"/>
                <a:cs typeface="SimSun"/>
              </a:rPr>
              <a:t>插表</a:t>
            </a:r>
            <a:r>
              <a:rPr dirty="0" sz="1800">
                <a:latin typeface="SimSun"/>
                <a:cs typeface="SimSun"/>
              </a:rPr>
              <a:t>清单</a:t>
            </a:r>
            <a:endParaRPr sz="1800">
              <a:latin typeface="SimSun"/>
              <a:cs typeface="SimSun"/>
            </a:endParaRPr>
          </a:p>
        </p:txBody>
      </p:sp>
      <p:sp>
        <p:nvSpPr>
          <p:cNvPr id="6" name="object 6"/>
          <p:cNvSpPr txBox="1"/>
          <p:nvPr/>
        </p:nvSpPr>
        <p:spPr>
          <a:xfrm>
            <a:off x="973632" y="1370736"/>
            <a:ext cx="360680" cy="2205355"/>
          </a:xfrm>
          <a:prstGeom prst="rect">
            <a:avLst/>
          </a:prstGeom>
        </p:spPr>
        <p:txBody>
          <a:bodyPr wrap="square" lIns="0" tIns="50165" rIns="0" bIns="0" rtlCol="0" vert="horz">
            <a:spAutoFit/>
          </a:bodyPr>
          <a:lstStyle/>
          <a:p>
            <a:pPr marL="12700">
              <a:lnSpc>
                <a:spcPct val="100000"/>
              </a:lnSpc>
              <a:spcBef>
                <a:spcPts val="395"/>
              </a:spcBef>
            </a:pPr>
            <a:r>
              <a:rPr dirty="0" sz="1050" spc="5">
                <a:latin typeface="SimSun"/>
                <a:cs typeface="SimSun"/>
              </a:rPr>
              <a:t>表</a:t>
            </a:r>
            <a:r>
              <a:rPr dirty="0" sz="1050" spc="-265">
                <a:latin typeface="SimSun"/>
                <a:cs typeface="SimSun"/>
              </a:rPr>
              <a:t> </a:t>
            </a:r>
            <a:r>
              <a:rPr dirty="0" sz="1050">
                <a:latin typeface="Times New Roman"/>
                <a:cs typeface="Times New Roman"/>
              </a:rPr>
              <a:t>2.1</a:t>
            </a:r>
            <a:endParaRPr sz="1050">
              <a:latin typeface="Times New Roman"/>
              <a:cs typeface="Times New Roman"/>
            </a:endParaRPr>
          </a:p>
          <a:p>
            <a:pPr marL="12700">
              <a:lnSpc>
                <a:spcPct val="100000"/>
              </a:lnSpc>
              <a:spcBef>
                <a:spcPts val="300"/>
              </a:spcBef>
            </a:pPr>
            <a:r>
              <a:rPr dirty="0" sz="1050" spc="5">
                <a:latin typeface="SimSun"/>
                <a:cs typeface="SimSun"/>
                <a:hlinkClick r:id="rId2" action="ppaction://hlinksldjump"/>
              </a:rPr>
              <a:t>表</a:t>
            </a:r>
            <a:r>
              <a:rPr dirty="0" sz="1050" spc="-265">
                <a:latin typeface="SimSun"/>
                <a:cs typeface="SimSun"/>
                <a:hlinkClick r:id="rId2" action="ppaction://hlinksldjump"/>
              </a:rPr>
              <a:t> </a:t>
            </a:r>
            <a:r>
              <a:rPr dirty="0" sz="1050">
                <a:latin typeface="Times New Roman"/>
                <a:cs typeface="Times New Roman"/>
                <a:hlinkClick r:id="rId2" action="ppaction://hlinksldjump"/>
              </a:rPr>
              <a:t>3.1</a:t>
            </a:r>
            <a:endParaRPr sz="1050">
              <a:latin typeface="Times New Roman"/>
              <a:cs typeface="Times New Roman"/>
            </a:endParaRPr>
          </a:p>
          <a:p>
            <a:pPr marL="12700">
              <a:lnSpc>
                <a:spcPct val="100000"/>
              </a:lnSpc>
              <a:spcBef>
                <a:spcPts val="300"/>
              </a:spcBef>
            </a:pPr>
            <a:r>
              <a:rPr dirty="0" sz="1050" spc="5">
                <a:latin typeface="SimSun"/>
                <a:cs typeface="SimSun"/>
                <a:hlinkClick r:id="rId3" action="ppaction://hlinksldjump"/>
              </a:rPr>
              <a:t>表</a:t>
            </a:r>
            <a:r>
              <a:rPr dirty="0" sz="1050" spc="-265">
                <a:latin typeface="SimSun"/>
                <a:cs typeface="SimSun"/>
                <a:hlinkClick r:id="rId3" action="ppaction://hlinksldjump"/>
              </a:rPr>
              <a:t> </a:t>
            </a:r>
            <a:r>
              <a:rPr dirty="0" sz="1050">
                <a:latin typeface="Times New Roman"/>
                <a:cs typeface="Times New Roman"/>
                <a:hlinkClick r:id="rId3" action="ppaction://hlinksldjump"/>
              </a:rPr>
              <a:t>3.2</a:t>
            </a:r>
            <a:endParaRPr sz="1050">
              <a:latin typeface="Times New Roman"/>
              <a:cs typeface="Times New Roman"/>
            </a:endParaRPr>
          </a:p>
          <a:p>
            <a:pPr marL="12700">
              <a:lnSpc>
                <a:spcPct val="100000"/>
              </a:lnSpc>
              <a:spcBef>
                <a:spcPts val="300"/>
              </a:spcBef>
            </a:pPr>
            <a:r>
              <a:rPr dirty="0" sz="1050" spc="5">
                <a:latin typeface="SimSun"/>
                <a:cs typeface="SimSun"/>
                <a:hlinkClick r:id="rId4" action="ppaction://hlinksldjump"/>
              </a:rPr>
              <a:t>表</a:t>
            </a:r>
            <a:r>
              <a:rPr dirty="0" sz="1050" spc="-265">
                <a:latin typeface="SimSun"/>
                <a:cs typeface="SimSun"/>
                <a:hlinkClick r:id="rId4" action="ppaction://hlinksldjump"/>
              </a:rPr>
              <a:t> </a:t>
            </a:r>
            <a:r>
              <a:rPr dirty="0" sz="1050">
                <a:latin typeface="Times New Roman"/>
                <a:cs typeface="Times New Roman"/>
                <a:hlinkClick r:id="rId4" action="ppaction://hlinksldjump"/>
              </a:rPr>
              <a:t>3.3</a:t>
            </a:r>
            <a:endParaRPr sz="1050">
              <a:latin typeface="Times New Roman"/>
              <a:cs typeface="Times New Roman"/>
            </a:endParaRPr>
          </a:p>
          <a:p>
            <a:pPr marL="12700">
              <a:lnSpc>
                <a:spcPct val="100000"/>
              </a:lnSpc>
              <a:spcBef>
                <a:spcPts val="300"/>
              </a:spcBef>
            </a:pPr>
            <a:r>
              <a:rPr dirty="0" sz="1050" spc="5">
                <a:latin typeface="SimSun"/>
                <a:cs typeface="SimSun"/>
                <a:hlinkClick r:id="rId5" action="ppaction://hlinksldjump"/>
              </a:rPr>
              <a:t>表</a:t>
            </a:r>
            <a:r>
              <a:rPr dirty="0" sz="1050" spc="-265">
                <a:latin typeface="SimSun"/>
                <a:cs typeface="SimSun"/>
                <a:hlinkClick r:id="rId5" action="ppaction://hlinksldjump"/>
              </a:rPr>
              <a:t> </a:t>
            </a:r>
            <a:r>
              <a:rPr dirty="0" sz="1050">
                <a:latin typeface="Times New Roman"/>
                <a:cs typeface="Times New Roman"/>
                <a:hlinkClick r:id="rId5" action="ppaction://hlinksldjump"/>
              </a:rPr>
              <a:t>3.4</a:t>
            </a:r>
            <a:endParaRPr sz="1050">
              <a:latin typeface="Times New Roman"/>
              <a:cs typeface="Times New Roman"/>
            </a:endParaRPr>
          </a:p>
          <a:p>
            <a:pPr marL="12700">
              <a:lnSpc>
                <a:spcPct val="100000"/>
              </a:lnSpc>
              <a:spcBef>
                <a:spcPts val="300"/>
              </a:spcBef>
            </a:pPr>
            <a:r>
              <a:rPr dirty="0" sz="1050" spc="5">
                <a:latin typeface="SimSun"/>
                <a:cs typeface="SimSun"/>
                <a:hlinkClick r:id="rId6" action="ppaction://hlinksldjump"/>
              </a:rPr>
              <a:t>表</a:t>
            </a:r>
            <a:r>
              <a:rPr dirty="0" sz="1050" spc="-265">
                <a:latin typeface="SimSun"/>
                <a:cs typeface="SimSun"/>
                <a:hlinkClick r:id="rId6" action="ppaction://hlinksldjump"/>
              </a:rPr>
              <a:t> </a:t>
            </a:r>
            <a:r>
              <a:rPr dirty="0" sz="1050">
                <a:latin typeface="Times New Roman"/>
                <a:cs typeface="Times New Roman"/>
                <a:hlinkClick r:id="rId6" action="ppaction://hlinksldjump"/>
              </a:rPr>
              <a:t>4.1</a:t>
            </a:r>
            <a:endParaRPr sz="1050">
              <a:latin typeface="Times New Roman"/>
              <a:cs typeface="Times New Roman"/>
            </a:endParaRPr>
          </a:p>
          <a:p>
            <a:pPr marL="12700">
              <a:lnSpc>
                <a:spcPct val="100000"/>
              </a:lnSpc>
              <a:spcBef>
                <a:spcPts val="300"/>
              </a:spcBef>
            </a:pPr>
            <a:r>
              <a:rPr dirty="0" sz="1050" spc="5">
                <a:latin typeface="SimSun"/>
                <a:cs typeface="SimSun"/>
                <a:hlinkClick r:id="rId7" action="ppaction://hlinksldjump"/>
              </a:rPr>
              <a:t>表</a:t>
            </a:r>
            <a:r>
              <a:rPr dirty="0" sz="1050" spc="-265">
                <a:latin typeface="SimSun"/>
                <a:cs typeface="SimSun"/>
                <a:hlinkClick r:id="rId7" action="ppaction://hlinksldjump"/>
              </a:rPr>
              <a:t> </a:t>
            </a:r>
            <a:r>
              <a:rPr dirty="0" sz="1050">
                <a:latin typeface="Times New Roman"/>
                <a:cs typeface="Times New Roman"/>
                <a:hlinkClick r:id="rId7" action="ppaction://hlinksldjump"/>
              </a:rPr>
              <a:t>4.2</a:t>
            </a:r>
            <a:endParaRPr sz="1050">
              <a:latin typeface="Times New Roman"/>
              <a:cs typeface="Times New Roman"/>
            </a:endParaRPr>
          </a:p>
          <a:p>
            <a:pPr marL="12700">
              <a:lnSpc>
                <a:spcPct val="100000"/>
              </a:lnSpc>
              <a:spcBef>
                <a:spcPts val="300"/>
              </a:spcBef>
            </a:pPr>
            <a:r>
              <a:rPr dirty="0" sz="1050" spc="5">
                <a:latin typeface="SimSun"/>
                <a:cs typeface="SimSun"/>
                <a:hlinkClick r:id="rId8" action="ppaction://hlinksldjump"/>
              </a:rPr>
              <a:t>表</a:t>
            </a:r>
            <a:r>
              <a:rPr dirty="0" sz="1050" spc="-265">
                <a:latin typeface="SimSun"/>
                <a:cs typeface="SimSun"/>
                <a:hlinkClick r:id="rId8" action="ppaction://hlinksldjump"/>
              </a:rPr>
              <a:t> </a:t>
            </a:r>
            <a:r>
              <a:rPr dirty="0" sz="1050">
                <a:latin typeface="Times New Roman"/>
                <a:cs typeface="Times New Roman"/>
                <a:hlinkClick r:id="rId8" action="ppaction://hlinksldjump"/>
              </a:rPr>
              <a:t>5.1</a:t>
            </a:r>
            <a:endParaRPr sz="1050">
              <a:latin typeface="Times New Roman"/>
              <a:cs typeface="Times New Roman"/>
            </a:endParaRPr>
          </a:p>
          <a:p>
            <a:pPr marL="12700">
              <a:lnSpc>
                <a:spcPct val="100000"/>
              </a:lnSpc>
              <a:spcBef>
                <a:spcPts val="305"/>
              </a:spcBef>
            </a:pPr>
            <a:r>
              <a:rPr dirty="0" sz="1050" spc="5">
                <a:latin typeface="SimSun"/>
                <a:cs typeface="SimSun"/>
                <a:hlinkClick r:id="rId8" action="ppaction://hlinksldjump"/>
              </a:rPr>
              <a:t>表</a:t>
            </a:r>
            <a:r>
              <a:rPr dirty="0" sz="1050" spc="-265">
                <a:latin typeface="SimSun"/>
                <a:cs typeface="SimSun"/>
                <a:hlinkClick r:id="rId8" action="ppaction://hlinksldjump"/>
              </a:rPr>
              <a:t> </a:t>
            </a:r>
            <a:r>
              <a:rPr dirty="0" sz="1050">
                <a:latin typeface="Times New Roman"/>
                <a:cs typeface="Times New Roman"/>
                <a:hlinkClick r:id="rId8" action="ppaction://hlinksldjump"/>
              </a:rPr>
              <a:t>5.2</a:t>
            </a:r>
            <a:endParaRPr sz="1050">
              <a:latin typeface="Times New Roman"/>
              <a:cs typeface="Times New Roman"/>
            </a:endParaRPr>
          </a:p>
          <a:p>
            <a:pPr marL="12700">
              <a:lnSpc>
                <a:spcPct val="100000"/>
              </a:lnSpc>
              <a:spcBef>
                <a:spcPts val="300"/>
              </a:spcBef>
            </a:pPr>
            <a:r>
              <a:rPr dirty="0" sz="1050" spc="5">
                <a:latin typeface="SimSun"/>
                <a:cs typeface="SimSun"/>
                <a:hlinkClick r:id="rId9" action="ppaction://hlinksldjump"/>
              </a:rPr>
              <a:t>表</a:t>
            </a:r>
            <a:r>
              <a:rPr dirty="0" sz="1050" spc="-265">
                <a:latin typeface="SimSun"/>
                <a:cs typeface="SimSun"/>
                <a:hlinkClick r:id="rId9" action="ppaction://hlinksldjump"/>
              </a:rPr>
              <a:t> </a:t>
            </a:r>
            <a:r>
              <a:rPr dirty="0" sz="1050">
                <a:latin typeface="Times New Roman"/>
                <a:cs typeface="Times New Roman"/>
                <a:hlinkClick r:id="rId9" action="ppaction://hlinksldjump"/>
              </a:rPr>
              <a:t>5.3</a:t>
            </a:r>
            <a:endParaRPr sz="1050">
              <a:latin typeface="Times New Roman"/>
              <a:cs typeface="Times New Roman"/>
            </a:endParaRPr>
          </a:p>
          <a:p>
            <a:pPr marL="12700">
              <a:lnSpc>
                <a:spcPct val="100000"/>
              </a:lnSpc>
              <a:spcBef>
                <a:spcPts val="300"/>
              </a:spcBef>
            </a:pPr>
            <a:r>
              <a:rPr dirty="0" sz="1050" spc="5">
                <a:latin typeface="SimSun"/>
                <a:cs typeface="SimSun"/>
                <a:hlinkClick r:id="rId9" action="ppaction://hlinksldjump"/>
              </a:rPr>
              <a:t>表</a:t>
            </a:r>
            <a:r>
              <a:rPr dirty="0" sz="1050" spc="-265">
                <a:latin typeface="SimSun"/>
                <a:cs typeface="SimSun"/>
                <a:hlinkClick r:id="rId9" action="ppaction://hlinksldjump"/>
              </a:rPr>
              <a:t> </a:t>
            </a:r>
            <a:r>
              <a:rPr dirty="0" sz="1050">
                <a:latin typeface="Times New Roman"/>
                <a:cs typeface="Times New Roman"/>
                <a:hlinkClick r:id="rId9" action="ppaction://hlinksldjump"/>
              </a:rPr>
              <a:t>5.4</a:t>
            </a:r>
            <a:endParaRPr sz="1050">
              <a:latin typeface="Times New Roman"/>
              <a:cs typeface="Times New Roman"/>
            </a:endParaRPr>
          </a:p>
        </p:txBody>
      </p:sp>
      <p:sp>
        <p:nvSpPr>
          <p:cNvPr id="7" name="object 7"/>
          <p:cNvSpPr txBox="1"/>
          <p:nvPr/>
        </p:nvSpPr>
        <p:spPr>
          <a:xfrm>
            <a:off x="1441450" y="1370736"/>
            <a:ext cx="5406390" cy="2205355"/>
          </a:xfrm>
          <a:prstGeom prst="rect">
            <a:avLst/>
          </a:prstGeom>
        </p:spPr>
        <p:txBody>
          <a:bodyPr wrap="square" lIns="0" tIns="50165" rIns="0" bIns="0" rtlCol="0" vert="horz">
            <a:spAutoFit/>
          </a:bodyPr>
          <a:lstStyle/>
          <a:p>
            <a:pPr marL="12700">
              <a:lnSpc>
                <a:spcPct val="100000"/>
              </a:lnSpc>
              <a:spcBef>
                <a:spcPts val="395"/>
              </a:spcBef>
            </a:pPr>
            <a:r>
              <a:rPr dirty="0" sz="1050" spc="-10">
                <a:latin typeface="SimSun"/>
                <a:cs typeface="SimSun"/>
              </a:rPr>
              <a:t>点</a:t>
            </a:r>
            <a:r>
              <a:rPr dirty="0" sz="1050" spc="5">
                <a:latin typeface="SimSun"/>
                <a:cs typeface="SimSun"/>
              </a:rPr>
              <a:t>云</a:t>
            </a:r>
            <a:r>
              <a:rPr dirty="0" sz="1050" spc="-10">
                <a:latin typeface="SimSun"/>
                <a:cs typeface="SimSun"/>
              </a:rPr>
              <a:t>信</a:t>
            </a:r>
            <a:r>
              <a:rPr dirty="0" sz="1050" spc="5">
                <a:latin typeface="SimSun"/>
                <a:cs typeface="SimSun"/>
              </a:rPr>
              <a:t>息</a:t>
            </a:r>
            <a:r>
              <a:rPr dirty="0" sz="1050" spc="-10">
                <a:latin typeface="SimSun"/>
                <a:cs typeface="SimSun"/>
              </a:rPr>
              <a:t>处</a:t>
            </a:r>
            <a:r>
              <a:rPr dirty="0" sz="1050" spc="5">
                <a:latin typeface="SimSun"/>
                <a:cs typeface="SimSun"/>
              </a:rPr>
              <a:t>理</a:t>
            </a:r>
            <a:r>
              <a:rPr dirty="0" sz="1050" spc="-10">
                <a:latin typeface="SimSun"/>
                <a:cs typeface="SimSun"/>
              </a:rPr>
              <a:t>任务</a:t>
            </a:r>
            <a:r>
              <a:rPr dirty="0" sz="1050" spc="5">
                <a:latin typeface="SimSun"/>
                <a:cs typeface="SimSun"/>
              </a:rPr>
              <a:t>中常</a:t>
            </a:r>
            <a:r>
              <a:rPr dirty="0" sz="1050" spc="-10">
                <a:latin typeface="SimSun"/>
                <a:cs typeface="SimSun"/>
              </a:rPr>
              <a:t>见</a:t>
            </a:r>
            <a:r>
              <a:rPr dirty="0" sz="1050" spc="5">
                <a:latin typeface="SimSun"/>
                <a:cs typeface="SimSun"/>
              </a:rPr>
              <a:t>的</a:t>
            </a:r>
            <a:r>
              <a:rPr dirty="0" sz="1050" spc="-10">
                <a:latin typeface="SimSun"/>
                <a:cs typeface="SimSun"/>
              </a:rPr>
              <a:t>数</a:t>
            </a:r>
            <a:r>
              <a:rPr dirty="0" sz="1050" spc="5">
                <a:latin typeface="SimSun"/>
                <a:cs typeface="SimSun"/>
              </a:rPr>
              <a:t>据</a:t>
            </a:r>
            <a:r>
              <a:rPr dirty="0" sz="1050" spc="-10">
                <a:latin typeface="SimSun"/>
                <a:cs typeface="SimSun"/>
              </a:rPr>
              <a:t>集</a:t>
            </a:r>
            <a:r>
              <a:rPr dirty="0" sz="1050" spc="5">
                <a:latin typeface="SimSun"/>
                <a:cs typeface="SimSun"/>
              </a:rPr>
              <a:t>列</a:t>
            </a:r>
            <a:r>
              <a:rPr dirty="0" sz="1050">
                <a:latin typeface="SimSun"/>
                <a:cs typeface="SimSun"/>
              </a:rPr>
              <a:t>表</a:t>
            </a:r>
            <a:r>
              <a:rPr dirty="0" sz="1050">
                <a:latin typeface="Times New Roman"/>
                <a:cs typeface="Times New Roman"/>
              </a:rPr>
              <a:t>........................................................................................</a:t>
            </a:r>
            <a:r>
              <a:rPr dirty="0" sz="1050" spc="5">
                <a:latin typeface="Times New Roman"/>
                <a:cs typeface="Times New Roman"/>
              </a:rPr>
              <a:t> </a:t>
            </a:r>
            <a:r>
              <a:rPr dirty="0" sz="1050">
                <a:latin typeface="Times New Roman"/>
                <a:cs typeface="Times New Roman"/>
              </a:rPr>
              <a:t>15</a:t>
            </a:r>
            <a:endParaRPr sz="1050">
              <a:latin typeface="Times New Roman"/>
              <a:cs typeface="Times New Roman"/>
            </a:endParaRPr>
          </a:p>
          <a:p>
            <a:pPr marL="12700">
              <a:lnSpc>
                <a:spcPct val="100000"/>
              </a:lnSpc>
              <a:spcBef>
                <a:spcPts val="300"/>
              </a:spcBef>
            </a:pPr>
            <a:r>
              <a:rPr dirty="0" sz="1050" spc="-10">
                <a:latin typeface="SimSun"/>
                <a:cs typeface="SimSun"/>
                <a:hlinkClick r:id="rId2" action="ppaction://hlinksldjump"/>
              </a:rPr>
              <a:t>降</a:t>
            </a:r>
            <a:r>
              <a:rPr dirty="0" sz="1050" spc="5">
                <a:latin typeface="SimSun"/>
                <a:cs typeface="SimSun"/>
                <a:hlinkClick r:id="rId2" action="ppaction://hlinksldjump"/>
              </a:rPr>
              <a:t>采</a:t>
            </a:r>
            <a:r>
              <a:rPr dirty="0" sz="1050" spc="-10">
                <a:latin typeface="SimSun"/>
                <a:cs typeface="SimSun"/>
                <a:hlinkClick r:id="rId2" action="ppaction://hlinksldjump"/>
              </a:rPr>
              <a:t>样</a:t>
            </a:r>
            <a:r>
              <a:rPr dirty="0" sz="1050" spc="5">
                <a:latin typeface="SimSun"/>
                <a:cs typeface="SimSun"/>
                <a:hlinkClick r:id="rId2" action="ppaction://hlinksldjump"/>
              </a:rPr>
              <a:t>实</a:t>
            </a:r>
            <a:r>
              <a:rPr dirty="0" sz="1050" spc="-10">
                <a:latin typeface="SimSun"/>
                <a:cs typeface="SimSun"/>
                <a:hlinkClick r:id="rId2" action="ppaction://hlinksldjump"/>
              </a:rPr>
              <a:t>验</a:t>
            </a:r>
            <a:r>
              <a:rPr dirty="0" sz="1050" spc="5">
                <a:latin typeface="SimSun"/>
                <a:cs typeface="SimSun"/>
                <a:hlinkClick r:id="rId2" action="ppaction://hlinksldjump"/>
              </a:rPr>
              <a:t>结</a:t>
            </a:r>
            <a:r>
              <a:rPr dirty="0" sz="1050" spc="-10">
                <a:latin typeface="SimSun"/>
                <a:cs typeface="SimSun"/>
                <a:hlinkClick r:id="rId2" action="ppaction://hlinksldjump"/>
              </a:rPr>
              <a:t>果对</a:t>
            </a:r>
            <a:r>
              <a:rPr dirty="0" sz="1050" spc="5">
                <a:latin typeface="SimSun"/>
                <a:cs typeface="SimSun"/>
                <a:hlinkClick r:id="rId2" action="ppaction://hlinksldjump"/>
              </a:rPr>
              <a:t>比</a:t>
            </a:r>
            <a:r>
              <a:rPr dirty="0" sz="1050" spc="229">
                <a:latin typeface="SimSun"/>
                <a:cs typeface="SimSun"/>
                <a:hlinkClick r:id="rId2" action="ppaction://hlinksldjump"/>
              </a:rPr>
              <a:t>表</a:t>
            </a:r>
            <a:r>
              <a:rPr dirty="0" sz="1050">
                <a:latin typeface="Times New Roman"/>
                <a:cs typeface="Times New Roman"/>
                <a:hlinkClick r:id="rId2" action="ppaction://hlinksldjump"/>
              </a:rPr>
              <a:t>...................................................................................................................</a:t>
            </a:r>
            <a:r>
              <a:rPr dirty="0" sz="1050" spc="35">
                <a:latin typeface="Times New Roman"/>
                <a:cs typeface="Times New Roman"/>
                <a:hlinkClick r:id="rId2" action="ppaction://hlinksldjump"/>
              </a:rPr>
              <a:t> </a:t>
            </a:r>
            <a:r>
              <a:rPr dirty="0" sz="1050">
                <a:latin typeface="Times New Roman"/>
                <a:cs typeface="Times New Roman"/>
                <a:hlinkClick r:id="rId2" action="ppaction://hlinksldjump"/>
              </a:rPr>
              <a:t>28</a:t>
            </a:r>
            <a:endParaRPr sz="1050">
              <a:latin typeface="Times New Roman"/>
              <a:cs typeface="Times New Roman"/>
            </a:endParaRPr>
          </a:p>
          <a:p>
            <a:pPr marL="12700">
              <a:lnSpc>
                <a:spcPct val="100000"/>
              </a:lnSpc>
              <a:spcBef>
                <a:spcPts val="300"/>
              </a:spcBef>
            </a:pPr>
            <a:r>
              <a:rPr dirty="0" sz="1050" spc="-10">
                <a:latin typeface="SimSun"/>
                <a:cs typeface="SimSun"/>
                <a:hlinkClick r:id="rId3" action="ppaction://hlinksldjump"/>
              </a:rPr>
              <a:t>离</a:t>
            </a:r>
            <a:r>
              <a:rPr dirty="0" sz="1050" spc="5">
                <a:latin typeface="SimSun"/>
                <a:cs typeface="SimSun"/>
                <a:hlinkClick r:id="rId3" action="ppaction://hlinksldjump"/>
              </a:rPr>
              <a:t>群</a:t>
            </a:r>
            <a:r>
              <a:rPr dirty="0" sz="1050" spc="-10">
                <a:latin typeface="SimSun"/>
                <a:cs typeface="SimSun"/>
                <a:hlinkClick r:id="rId3" action="ppaction://hlinksldjump"/>
              </a:rPr>
              <a:t>点</a:t>
            </a:r>
            <a:r>
              <a:rPr dirty="0" sz="1050" spc="5">
                <a:latin typeface="SimSun"/>
                <a:cs typeface="SimSun"/>
                <a:hlinkClick r:id="rId3" action="ppaction://hlinksldjump"/>
              </a:rPr>
              <a:t>去</a:t>
            </a:r>
            <a:r>
              <a:rPr dirty="0" sz="1050" spc="-10">
                <a:latin typeface="SimSun"/>
                <a:cs typeface="SimSun"/>
                <a:hlinkClick r:id="rId3" action="ppaction://hlinksldjump"/>
              </a:rPr>
              <a:t>除</a:t>
            </a:r>
            <a:r>
              <a:rPr dirty="0" sz="1050" spc="5">
                <a:latin typeface="SimSun"/>
                <a:cs typeface="SimSun"/>
                <a:hlinkClick r:id="rId3" action="ppaction://hlinksldjump"/>
              </a:rPr>
              <a:t>实</a:t>
            </a:r>
            <a:r>
              <a:rPr dirty="0" sz="1050" spc="-10">
                <a:latin typeface="SimSun"/>
                <a:cs typeface="SimSun"/>
                <a:hlinkClick r:id="rId3" action="ppaction://hlinksldjump"/>
              </a:rPr>
              <a:t>验结</a:t>
            </a:r>
            <a:r>
              <a:rPr dirty="0" sz="1050" spc="5">
                <a:latin typeface="SimSun"/>
                <a:cs typeface="SimSun"/>
                <a:hlinkClick r:id="rId3" action="ppaction://hlinksldjump"/>
              </a:rPr>
              <a:t>果对</a:t>
            </a:r>
            <a:r>
              <a:rPr dirty="0" sz="1050" spc="-10">
                <a:latin typeface="SimSun"/>
                <a:cs typeface="SimSun"/>
                <a:hlinkClick r:id="rId3" action="ppaction://hlinksldjump"/>
              </a:rPr>
              <a:t>比</a:t>
            </a:r>
            <a:r>
              <a:rPr dirty="0" sz="1050" spc="245">
                <a:latin typeface="SimSun"/>
                <a:cs typeface="SimSun"/>
                <a:hlinkClick r:id="rId3" action="ppaction://hlinksldjump"/>
              </a:rPr>
              <a:t>表</a:t>
            </a:r>
            <a:r>
              <a:rPr dirty="0" sz="1050">
                <a:latin typeface="Times New Roman"/>
                <a:cs typeface="Times New Roman"/>
                <a:hlinkClick r:id="rId3" action="ppaction://hlinksldjump"/>
              </a:rPr>
              <a:t>...........................................................................................................</a:t>
            </a:r>
            <a:r>
              <a:rPr dirty="0" sz="1050" spc="25">
                <a:latin typeface="Times New Roman"/>
                <a:cs typeface="Times New Roman"/>
                <a:hlinkClick r:id="rId3" action="ppaction://hlinksldjump"/>
              </a:rPr>
              <a:t> </a:t>
            </a:r>
            <a:r>
              <a:rPr dirty="0" sz="1050">
                <a:latin typeface="Times New Roman"/>
                <a:cs typeface="Times New Roman"/>
                <a:hlinkClick r:id="rId3" action="ppaction://hlinksldjump"/>
              </a:rPr>
              <a:t>30</a:t>
            </a:r>
            <a:endParaRPr sz="1050">
              <a:latin typeface="Times New Roman"/>
              <a:cs typeface="Times New Roman"/>
            </a:endParaRPr>
          </a:p>
          <a:p>
            <a:pPr marL="12700">
              <a:lnSpc>
                <a:spcPct val="100000"/>
              </a:lnSpc>
              <a:spcBef>
                <a:spcPts val="300"/>
              </a:spcBef>
            </a:pPr>
            <a:r>
              <a:rPr dirty="0" sz="1050" spc="-10">
                <a:latin typeface="SimSun"/>
                <a:cs typeface="SimSun"/>
                <a:hlinkClick r:id="rId4" action="ppaction://hlinksldjump"/>
              </a:rPr>
              <a:t>点</a:t>
            </a:r>
            <a:r>
              <a:rPr dirty="0" sz="1050" spc="5">
                <a:latin typeface="SimSun"/>
                <a:cs typeface="SimSun"/>
                <a:hlinkClick r:id="rId4" action="ppaction://hlinksldjump"/>
              </a:rPr>
              <a:t>云</a:t>
            </a:r>
            <a:r>
              <a:rPr dirty="0" sz="1050" spc="-10">
                <a:latin typeface="SimSun"/>
                <a:cs typeface="SimSun"/>
                <a:hlinkClick r:id="rId4" action="ppaction://hlinksldjump"/>
              </a:rPr>
              <a:t>分</a:t>
            </a:r>
            <a:r>
              <a:rPr dirty="0" sz="1050" spc="5">
                <a:latin typeface="SimSun"/>
                <a:cs typeface="SimSun"/>
                <a:hlinkClick r:id="rId4" action="ppaction://hlinksldjump"/>
              </a:rPr>
              <a:t>割</a:t>
            </a:r>
            <a:r>
              <a:rPr dirty="0" sz="1050" spc="-10">
                <a:latin typeface="SimSun"/>
                <a:cs typeface="SimSun"/>
                <a:hlinkClick r:id="rId4" action="ppaction://hlinksldjump"/>
              </a:rPr>
              <a:t>实</a:t>
            </a:r>
            <a:r>
              <a:rPr dirty="0" sz="1050" spc="5">
                <a:latin typeface="SimSun"/>
                <a:cs typeface="SimSun"/>
                <a:hlinkClick r:id="rId4" action="ppaction://hlinksldjump"/>
              </a:rPr>
              <a:t>验</a:t>
            </a:r>
            <a:r>
              <a:rPr dirty="0" sz="1050" spc="-10">
                <a:latin typeface="SimSun"/>
                <a:cs typeface="SimSun"/>
                <a:hlinkClick r:id="rId4" action="ppaction://hlinksldjump"/>
              </a:rPr>
              <a:t>结果</a:t>
            </a:r>
            <a:r>
              <a:rPr dirty="0" sz="1050" spc="5">
                <a:latin typeface="SimSun"/>
                <a:cs typeface="SimSun"/>
                <a:hlinkClick r:id="rId4" action="ppaction://hlinksldjump"/>
              </a:rPr>
              <a:t>对比</a:t>
            </a:r>
            <a:r>
              <a:rPr dirty="0" sz="1050" spc="229">
                <a:latin typeface="SimSun"/>
                <a:cs typeface="SimSun"/>
                <a:hlinkClick r:id="rId4" action="ppaction://hlinksldjump"/>
              </a:rPr>
              <a:t>表</a:t>
            </a:r>
            <a:r>
              <a:rPr dirty="0" sz="1050">
                <a:latin typeface="Times New Roman"/>
                <a:cs typeface="Times New Roman"/>
                <a:hlinkClick r:id="rId4" action="ppaction://hlinksldjump"/>
              </a:rPr>
              <a:t>...............................................................................................................</a:t>
            </a:r>
            <a:r>
              <a:rPr dirty="0" sz="1050" spc="30">
                <a:latin typeface="Times New Roman"/>
                <a:cs typeface="Times New Roman"/>
                <a:hlinkClick r:id="rId4" action="ppaction://hlinksldjump"/>
              </a:rPr>
              <a:t> </a:t>
            </a:r>
            <a:r>
              <a:rPr dirty="0" sz="1050">
                <a:latin typeface="Times New Roman"/>
                <a:cs typeface="Times New Roman"/>
                <a:hlinkClick r:id="rId4" action="ppaction://hlinksldjump"/>
              </a:rPr>
              <a:t>31</a:t>
            </a:r>
            <a:endParaRPr sz="1050">
              <a:latin typeface="Times New Roman"/>
              <a:cs typeface="Times New Roman"/>
            </a:endParaRPr>
          </a:p>
          <a:p>
            <a:pPr marL="12700">
              <a:lnSpc>
                <a:spcPct val="100000"/>
              </a:lnSpc>
              <a:spcBef>
                <a:spcPts val="300"/>
              </a:spcBef>
            </a:pPr>
            <a:r>
              <a:rPr dirty="0" sz="1050" spc="-10">
                <a:latin typeface="SimSun"/>
                <a:cs typeface="SimSun"/>
                <a:hlinkClick r:id="rId5" action="ppaction://hlinksldjump"/>
              </a:rPr>
              <a:t>点</a:t>
            </a:r>
            <a:r>
              <a:rPr dirty="0" sz="1050" spc="5">
                <a:latin typeface="SimSun"/>
                <a:cs typeface="SimSun"/>
                <a:hlinkClick r:id="rId5" action="ppaction://hlinksldjump"/>
              </a:rPr>
              <a:t>云</a:t>
            </a:r>
            <a:r>
              <a:rPr dirty="0" sz="1050" spc="-10">
                <a:latin typeface="SimSun"/>
                <a:cs typeface="SimSun"/>
                <a:hlinkClick r:id="rId5" action="ppaction://hlinksldjump"/>
              </a:rPr>
              <a:t>预</a:t>
            </a:r>
            <a:r>
              <a:rPr dirty="0" sz="1050" spc="5">
                <a:latin typeface="SimSun"/>
                <a:cs typeface="SimSun"/>
                <a:hlinkClick r:id="rId5" action="ppaction://hlinksldjump"/>
              </a:rPr>
              <a:t>处</a:t>
            </a:r>
            <a:r>
              <a:rPr dirty="0" sz="1050" spc="-10">
                <a:latin typeface="SimSun"/>
                <a:cs typeface="SimSun"/>
                <a:hlinkClick r:id="rId5" action="ppaction://hlinksldjump"/>
              </a:rPr>
              <a:t>理</a:t>
            </a:r>
            <a:r>
              <a:rPr dirty="0" sz="1050" spc="5">
                <a:latin typeface="SimSun"/>
                <a:cs typeface="SimSun"/>
                <a:hlinkClick r:id="rId5" action="ppaction://hlinksldjump"/>
              </a:rPr>
              <a:t>实</a:t>
            </a:r>
            <a:r>
              <a:rPr dirty="0" sz="1050" spc="-10">
                <a:latin typeface="SimSun"/>
                <a:cs typeface="SimSun"/>
                <a:hlinkClick r:id="rId5" action="ppaction://hlinksldjump"/>
              </a:rPr>
              <a:t>验结</a:t>
            </a:r>
            <a:r>
              <a:rPr dirty="0" sz="1050" spc="5">
                <a:latin typeface="SimSun"/>
                <a:cs typeface="SimSun"/>
                <a:hlinkClick r:id="rId5" action="ppaction://hlinksldjump"/>
              </a:rPr>
              <a:t>果汇</a:t>
            </a:r>
            <a:r>
              <a:rPr dirty="0" sz="1050" spc="-10">
                <a:latin typeface="SimSun"/>
                <a:cs typeface="SimSun"/>
                <a:hlinkClick r:id="rId5" action="ppaction://hlinksldjump"/>
              </a:rPr>
              <a:t>总</a:t>
            </a:r>
            <a:r>
              <a:rPr dirty="0" sz="1050" spc="245">
                <a:latin typeface="SimSun"/>
                <a:cs typeface="SimSun"/>
                <a:hlinkClick r:id="rId5" action="ppaction://hlinksldjump"/>
              </a:rPr>
              <a:t>表</a:t>
            </a:r>
            <a:r>
              <a:rPr dirty="0" sz="1050">
                <a:latin typeface="Times New Roman"/>
                <a:cs typeface="Times New Roman"/>
                <a:hlinkClick r:id="rId5" action="ppaction://hlinksldjump"/>
              </a:rPr>
              <a:t>...........................................................................................................</a:t>
            </a:r>
            <a:r>
              <a:rPr dirty="0" sz="1050" spc="25">
                <a:latin typeface="Times New Roman"/>
                <a:cs typeface="Times New Roman"/>
                <a:hlinkClick r:id="rId5" action="ppaction://hlinksldjump"/>
              </a:rPr>
              <a:t> </a:t>
            </a:r>
            <a:r>
              <a:rPr dirty="0" sz="1050">
                <a:latin typeface="Times New Roman"/>
                <a:cs typeface="Times New Roman"/>
                <a:hlinkClick r:id="rId5" action="ppaction://hlinksldjump"/>
              </a:rPr>
              <a:t>32</a:t>
            </a:r>
            <a:endParaRPr sz="1050">
              <a:latin typeface="Times New Roman"/>
              <a:cs typeface="Times New Roman"/>
            </a:endParaRPr>
          </a:p>
          <a:p>
            <a:pPr marL="12700">
              <a:lnSpc>
                <a:spcPct val="100000"/>
              </a:lnSpc>
              <a:spcBef>
                <a:spcPts val="300"/>
              </a:spcBef>
            </a:pPr>
            <a:r>
              <a:rPr dirty="0" sz="1050" spc="-10">
                <a:latin typeface="SimSun"/>
                <a:cs typeface="SimSun"/>
                <a:hlinkClick r:id="rId6" action="ppaction://hlinksldjump"/>
              </a:rPr>
              <a:t>不</a:t>
            </a:r>
            <a:r>
              <a:rPr dirty="0" sz="1050" spc="5">
                <a:latin typeface="SimSun"/>
                <a:cs typeface="SimSun"/>
                <a:hlinkClick r:id="rId6" action="ppaction://hlinksldjump"/>
              </a:rPr>
              <a:t>同</a:t>
            </a:r>
            <a:r>
              <a:rPr dirty="0" sz="1050" spc="-10">
                <a:latin typeface="SimSun"/>
                <a:cs typeface="SimSun"/>
                <a:hlinkClick r:id="rId6" action="ppaction://hlinksldjump"/>
              </a:rPr>
              <a:t>卷</a:t>
            </a:r>
            <a:r>
              <a:rPr dirty="0" sz="1050" spc="5">
                <a:latin typeface="SimSun"/>
                <a:cs typeface="SimSun"/>
                <a:hlinkClick r:id="rId6" action="ppaction://hlinksldjump"/>
              </a:rPr>
              <a:t>积</a:t>
            </a:r>
            <a:r>
              <a:rPr dirty="0" sz="1050" spc="-10">
                <a:latin typeface="SimSun"/>
                <a:cs typeface="SimSun"/>
                <a:hlinkClick r:id="rId6" action="ppaction://hlinksldjump"/>
              </a:rPr>
              <a:t>层</a:t>
            </a:r>
            <a:r>
              <a:rPr dirty="0" sz="1050" spc="5">
                <a:latin typeface="SimSun"/>
                <a:cs typeface="SimSun"/>
                <a:hlinkClick r:id="rId6" action="ppaction://hlinksldjump"/>
              </a:rPr>
              <a:t>数</a:t>
            </a:r>
            <a:r>
              <a:rPr dirty="0" sz="1050" spc="-10">
                <a:latin typeface="SimSun"/>
                <a:cs typeface="SimSun"/>
                <a:hlinkClick r:id="rId6" action="ppaction://hlinksldjump"/>
              </a:rPr>
              <a:t>测试</a:t>
            </a:r>
            <a:r>
              <a:rPr dirty="0" sz="1050" spc="5">
                <a:latin typeface="SimSun"/>
                <a:cs typeface="SimSun"/>
                <a:hlinkClick r:id="rId6" action="ppaction://hlinksldjump"/>
              </a:rPr>
              <a:t>结果</a:t>
            </a:r>
            <a:r>
              <a:rPr dirty="0" sz="1050" spc="-10">
                <a:latin typeface="SimSun"/>
                <a:cs typeface="SimSun"/>
                <a:hlinkClick r:id="rId6" action="ppaction://hlinksldjump"/>
              </a:rPr>
              <a:t>对</a:t>
            </a:r>
            <a:r>
              <a:rPr dirty="0" sz="1050" spc="5">
                <a:latin typeface="SimSun"/>
                <a:cs typeface="SimSun"/>
                <a:hlinkClick r:id="rId6" action="ppaction://hlinksldjump"/>
              </a:rPr>
              <a:t>比</a:t>
            </a:r>
            <a:r>
              <a:rPr dirty="0" sz="1050" spc="245">
                <a:latin typeface="SimSun"/>
                <a:cs typeface="SimSun"/>
                <a:hlinkClick r:id="rId6" action="ppaction://hlinksldjump"/>
              </a:rPr>
              <a:t>表</a:t>
            </a:r>
            <a:r>
              <a:rPr dirty="0" sz="1050">
                <a:latin typeface="Times New Roman"/>
                <a:cs typeface="Times New Roman"/>
                <a:hlinkClick r:id="rId6" action="ppaction://hlinksldjump"/>
              </a:rPr>
              <a:t>.......................................................................................................</a:t>
            </a:r>
            <a:r>
              <a:rPr dirty="0" sz="1050" spc="20">
                <a:latin typeface="Times New Roman"/>
                <a:cs typeface="Times New Roman"/>
                <a:hlinkClick r:id="rId6" action="ppaction://hlinksldjump"/>
              </a:rPr>
              <a:t> </a:t>
            </a:r>
            <a:r>
              <a:rPr dirty="0" sz="1050">
                <a:latin typeface="Times New Roman"/>
                <a:cs typeface="Times New Roman"/>
                <a:hlinkClick r:id="rId6" action="ppaction://hlinksldjump"/>
              </a:rPr>
              <a:t>41</a:t>
            </a:r>
            <a:endParaRPr sz="1050">
              <a:latin typeface="Times New Roman"/>
              <a:cs typeface="Times New Roman"/>
            </a:endParaRPr>
          </a:p>
          <a:p>
            <a:pPr marL="12700">
              <a:lnSpc>
                <a:spcPct val="100000"/>
              </a:lnSpc>
              <a:spcBef>
                <a:spcPts val="300"/>
              </a:spcBef>
            </a:pPr>
            <a:r>
              <a:rPr dirty="0" sz="1050" spc="-10">
                <a:latin typeface="SimSun"/>
                <a:cs typeface="SimSun"/>
                <a:hlinkClick r:id="rId7" action="ppaction://hlinksldjump"/>
              </a:rPr>
              <a:t>精</a:t>
            </a:r>
            <a:r>
              <a:rPr dirty="0" sz="1050" spc="5">
                <a:latin typeface="SimSun"/>
                <a:cs typeface="SimSun"/>
                <a:hlinkClick r:id="rId7" action="ppaction://hlinksldjump"/>
              </a:rPr>
              <a:t>度</a:t>
            </a:r>
            <a:r>
              <a:rPr dirty="0" sz="1050" spc="-10">
                <a:latin typeface="SimSun"/>
                <a:cs typeface="SimSun"/>
                <a:hlinkClick r:id="rId7" action="ppaction://hlinksldjump"/>
              </a:rPr>
              <a:t>测</a:t>
            </a:r>
            <a:r>
              <a:rPr dirty="0" sz="1050" spc="5">
                <a:latin typeface="SimSun"/>
                <a:cs typeface="SimSun"/>
                <a:hlinkClick r:id="rId7" action="ppaction://hlinksldjump"/>
              </a:rPr>
              <a:t>试</a:t>
            </a:r>
            <a:r>
              <a:rPr dirty="0" sz="1050" spc="-10">
                <a:latin typeface="SimSun"/>
                <a:cs typeface="SimSun"/>
                <a:hlinkClick r:id="rId7" action="ppaction://hlinksldjump"/>
              </a:rPr>
              <a:t>结</a:t>
            </a:r>
            <a:r>
              <a:rPr dirty="0" sz="1050" spc="5">
                <a:latin typeface="SimSun"/>
                <a:cs typeface="SimSun"/>
                <a:hlinkClick r:id="rId7" action="ppaction://hlinksldjump"/>
              </a:rPr>
              <a:t>果</a:t>
            </a:r>
            <a:r>
              <a:rPr dirty="0" sz="1050" spc="-10">
                <a:latin typeface="SimSun"/>
                <a:cs typeface="SimSun"/>
                <a:hlinkClick r:id="rId7" action="ppaction://hlinksldjump"/>
              </a:rPr>
              <a:t>对比</a:t>
            </a:r>
            <a:r>
              <a:rPr dirty="0" sz="1050" spc="229">
                <a:latin typeface="SimSun"/>
                <a:cs typeface="SimSun"/>
                <a:hlinkClick r:id="rId7" action="ppaction://hlinksldjump"/>
              </a:rPr>
              <a:t>表</a:t>
            </a:r>
            <a:r>
              <a:rPr dirty="0" sz="1050">
                <a:latin typeface="Times New Roman"/>
                <a:cs typeface="Times New Roman"/>
                <a:hlinkClick r:id="rId7" action="ppaction://hlinksldjump"/>
              </a:rPr>
              <a:t>.......................................................................................................................</a:t>
            </a:r>
            <a:r>
              <a:rPr dirty="0" sz="1050" spc="40">
                <a:latin typeface="Times New Roman"/>
                <a:cs typeface="Times New Roman"/>
                <a:hlinkClick r:id="rId7" action="ppaction://hlinksldjump"/>
              </a:rPr>
              <a:t> </a:t>
            </a:r>
            <a:r>
              <a:rPr dirty="0" sz="1050">
                <a:latin typeface="Times New Roman"/>
                <a:cs typeface="Times New Roman"/>
                <a:hlinkClick r:id="rId7" action="ppaction://hlinksldjump"/>
              </a:rPr>
              <a:t>42</a:t>
            </a:r>
            <a:endParaRPr sz="1050">
              <a:latin typeface="Times New Roman"/>
              <a:cs typeface="Times New Roman"/>
            </a:endParaRPr>
          </a:p>
          <a:p>
            <a:pPr marL="12700">
              <a:lnSpc>
                <a:spcPct val="100000"/>
              </a:lnSpc>
              <a:spcBef>
                <a:spcPts val="300"/>
              </a:spcBef>
            </a:pPr>
            <a:r>
              <a:rPr dirty="0" sz="1050" spc="-10">
                <a:latin typeface="SimSun"/>
                <a:cs typeface="SimSun"/>
                <a:hlinkClick r:id="rId8" action="ppaction://hlinksldjump"/>
              </a:rPr>
              <a:t>各</a:t>
            </a:r>
            <a:r>
              <a:rPr dirty="0" sz="1050" spc="5">
                <a:latin typeface="SimSun"/>
                <a:cs typeface="SimSun"/>
                <a:hlinkClick r:id="rId8" action="ppaction://hlinksldjump"/>
              </a:rPr>
              <a:t>算</a:t>
            </a:r>
            <a:r>
              <a:rPr dirty="0" sz="1050" spc="-10">
                <a:latin typeface="SimSun"/>
                <a:cs typeface="SimSun"/>
                <a:hlinkClick r:id="rId8" action="ppaction://hlinksldjump"/>
              </a:rPr>
              <a:t>法</a:t>
            </a:r>
            <a:r>
              <a:rPr dirty="0" sz="1050" spc="5">
                <a:latin typeface="SimSun"/>
                <a:cs typeface="SimSun"/>
                <a:hlinkClick r:id="rId8" action="ppaction://hlinksldjump"/>
              </a:rPr>
              <a:t>精</a:t>
            </a:r>
            <a:r>
              <a:rPr dirty="0" sz="1050" spc="-10">
                <a:latin typeface="SimSun"/>
                <a:cs typeface="SimSun"/>
                <a:hlinkClick r:id="rId8" action="ppaction://hlinksldjump"/>
              </a:rPr>
              <a:t>度</a:t>
            </a:r>
            <a:r>
              <a:rPr dirty="0" sz="1050" spc="5">
                <a:latin typeface="SimSun"/>
                <a:cs typeface="SimSun"/>
                <a:hlinkClick r:id="rId8" action="ppaction://hlinksldjump"/>
              </a:rPr>
              <a:t>测</a:t>
            </a:r>
            <a:r>
              <a:rPr dirty="0" sz="1050" spc="-10">
                <a:latin typeface="SimSun"/>
                <a:cs typeface="SimSun"/>
                <a:hlinkClick r:id="rId8" action="ppaction://hlinksldjump"/>
              </a:rPr>
              <a:t>试结</a:t>
            </a:r>
            <a:r>
              <a:rPr dirty="0" sz="1050" spc="5">
                <a:latin typeface="SimSun"/>
                <a:cs typeface="SimSun"/>
                <a:hlinkClick r:id="rId8" action="ppaction://hlinksldjump"/>
              </a:rPr>
              <a:t>果对</a:t>
            </a:r>
            <a:r>
              <a:rPr dirty="0" sz="1050" spc="-10">
                <a:latin typeface="SimSun"/>
                <a:cs typeface="SimSun"/>
                <a:hlinkClick r:id="rId8" action="ppaction://hlinksldjump"/>
              </a:rPr>
              <a:t>比</a:t>
            </a:r>
            <a:r>
              <a:rPr dirty="0" sz="1050" spc="245">
                <a:latin typeface="SimSun"/>
                <a:cs typeface="SimSun"/>
                <a:hlinkClick r:id="rId8" action="ppaction://hlinksldjump"/>
              </a:rPr>
              <a:t>表</a:t>
            </a:r>
            <a:r>
              <a:rPr dirty="0" sz="1050">
                <a:latin typeface="Times New Roman"/>
                <a:cs typeface="Times New Roman"/>
                <a:hlinkClick r:id="rId8" action="ppaction://hlinksldjump"/>
              </a:rPr>
              <a:t>...........................................................................................................</a:t>
            </a:r>
            <a:r>
              <a:rPr dirty="0" sz="1050" spc="25">
                <a:latin typeface="Times New Roman"/>
                <a:cs typeface="Times New Roman"/>
                <a:hlinkClick r:id="rId8" action="ppaction://hlinksldjump"/>
              </a:rPr>
              <a:t> </a:t>
            </a:r>
            <a:r>
              <a:rPr dirty="0" sz="1050">
                <a:latin typeface="Times New Roman"/>
                <a:cs typeface="Times New Roman"/>
                <a:hlinkClick r:id="rId8" action="ppaction://hlinksldjump"/>
              </a:rPr>
              <a:t>48</a:t>
            </a:r>
            <a:endParaRPr sz="1050">
              <a:latin typeface="Times New Roman"/>
              <a:cs typeface="Times New Roman"/>
            </a:endParaRPr>
          </a:p>
          <a:p>
            <a:pPr marL="12700">
              <a:lnSpc>
                <a:spcPct val="100000"/>
              </a:lnSpc>
              <a:spcBef>
                <a:spcPts val="305"/>
              </a:spcBef>
            </a:pPr>
            <a:r>
              <a:rPr dirty="0" sz="1050" spc="-10">
                <a:latin typeface="SimSun"/>
                <a:cs typeface="SimSun"/>
                <a:hlinkClick r:id="rId8" action="ppaction://hlinksldjump"/>
              </a:rPr>
              <a:t>泛</a:t>
            </a:r>
            <a:r>
              <a:rPr dirty="0" sz="1050" spc="5">
                <a:latin typeface="SimSun"/>
                <a:cs typeface="SimSun"/>
                <a:hlinkClick r:id="rId8" action="ppaction://hlinksldjump"/>
              </a:rPr>
              <a:t>化</a:t>
            </a:r>
            <a:r>
              <a:rPr dirty="0" sz="1050" spc="-10">
                <a:latin typeface="SimSun"/>
                <a:cs typeface="SimSun"/>
                <a:hlinkClick r:id="rId8" action="ppaction://hlinksldjump"/>
              </a:rPr>
              <a:t>性</a:t>
            </a:r>
            <a:r>
              <a:rPr dirty="0" sz="1050" spc="5">
                <a:latin typeface="SimSun"/>
                <a:cs typeface="SimSun"/>
                <a:hlinkClick r:id="rId8" action="ppaction://hlinksldjump"/>
              </a:rPr>
              <a:t>测</a:t>
            </a:r>
            <a:r>
              <a:rPr dirty="0" sz="1050" spc="-10">
                <a:latin typeface="SimSun"/>
                <a:cs typeface="SimSun"/>
                <a:hlinkClick r:id="rId8" action="ppaction://hlinksldjump"/>
              </a:rPr>
              <a:t>试</a:t>
            </a:r>
            <a:r>
              <a:rPr dirty="0" sz="1050" spc="5">
                <a:latin typeface="SimSun"/>
                <a:cs typeface="SimSun"/>
                <a:hlinkClick r:id="rId8" action="ppaction://hlinksldjump"/>
              </a:rPr>
              <a:t>结</a:t>
            </a:r>
            <a:r>
              <a:rPr dirty="0" sz="1050" spc="-10">
                <a:latin typeface="SimSun"/>
                <a:cs typeface="SimSun"/>
                <a:hlinkClick r:id="rId8" action="ppaction://hlinksldjump"/>
              </a:rPr>
              <a:t>果对</a:t>
            </a:r>
            <a:r>
              <a:rPr dirty="0" sz="1050" spc="5">
                <a:latin typeface="SimSun"/>
                <a:cs typeface="SimSun"/>
                <a:hlinkClick r:id="rId8" action="ppaction://hlinksldjump"/>
              </a:rPr>
              <a:t>比</a:t>
            </a:r>
            <a:r>
              <a:rPr dirty="0" sz="1050" spc="229">
                <a:latin typeface="SimSun"/>
                <a:cs typeface="SimSun"/>
                <a:hlinkClick r:id="rId8" action="ppaction://hlinksldjump"/>
              </a:rPr>
              <a:t>表</a:t>
            </a:r>
            <a:r>
              <a:rPr dirty="0" sz="1050">
                <a:latin typeface="Times New Roman"/>
                <a:cs typeface="Times New Roman"/>
                <a:hlinkClick r:id="rId8" action="ppaction://hlinksldjump"/>
              </a:rPr>
              <a:t>...................................................................................................................</a:t>
            </a:r>
            <a:r>
              <a:rPr dirty="0" sz="1050" spc="35">
                <a:latin typeface="Times New Roman"/>
                <a:cs typeface="Times New Roman"/>
                <a:hlinkClick r:id="rId8" action="ppaction://hlinksldjump"/>
              </a:rPr>
              <a:t> </a:t>
            </a:r>
            <a:r>
              <a:rPr dirty="0" sz="1050">
                <a:latin typeface="Times New Roman"/>
                <a:cs typeface="Times New Roman"/>
                <a:hlinkClick r:id="rId8" action="ppaction://hlinksldjump"/>
              </a:rPr>
              <a:t>48</a:t>
            </a:r>
            <a:endParaRPr sz="1050">
              <a:latin typeface="Times New Roman"/>
              <a:cs typeface="Times New Roman"/>
            </a:endParaRPr>
          </a:p>
          <a:p>
            <a:pPr marL="12700">
              <a:lnSpc>
                <a:spcPct val="100000"/>
              </a:lnSpc>
              <a:spcBef>
                <a:spcPts val="300"/>
              </a:spcBef>
            </a:pPr>
            <a:r>
              <a:rPr dirty="0" sz="1050" spc="-10">
                <a:latin typeface="SimSun"/>
                <a:cs typeface="SimSun"/>
                <a:hlinkClick r:id="rId9" action="ppaction://hlinksldjump"/>
              </a:rPr>
              <a:t>噪</a:t>
            </a:r>
            <a:r>
              <a:rPr dirty="0" sz="1050" spc="5">
                <a:latin typeface="SimSun"/>
                <a:cs typeface="SimSun"/>
                <a:hlinkClick r:id="rId9" action="ppaction://hlinksldjump"/>
              </a:rPr>
              <a:t>声</a:t>
            </a:r>
            <a:r>
              <a:rPr dirty="0" sz="1050" spc="-10">
                <a:latin typeface="SimSun"/>
                <a:cs typeface="SimSun"/>
                <a:hlinkClick r:id="rId9" action="ppaction://hlinksldjump"/>
              </a:rPr>
              <a:t>鲁</a:t>
            </a:r>
            <a:r>
              <a:rPr dirty="0" sz="1050" spc="5">
                <a:latin typeface="SimSun"/>
                <a:cs typeface="SimSun"/>
                <a:hlinkClick r:id="rId9" action="ppaction://hlinksldjump"/>
              </a:rPr>
              <a:t>棒</a:t>
            </a:r>
            <a:r>
              <a:rPr dirty="0" sz="1050" spc="-10">
                <a:latin typeface="SimSun"/>
                <a:cs typeface="SimSun"/>
                <a:hlinkClick r:id="rId9" action="ppaction://hlinksldjump"/>
              </a:rPr>
              <a:t>性</a:t>
            </a:r>
            <a:r>
              <a:rPr dirty="0" sz="1050" spc="5">
                <a:latin typeface="SimSun"/>
                <a:cs typeface="SimSun"/>
                <a:hlinkClick r:id="rId9" action="ppaction://hlinksldjump"/>
              </a:rPr>
              <a:t>测</a:t>
            </a:r>
            <a:r>
              <a:rPr dirty="0" sz="1050" spc="-10">
                <a:latin typeface="SimSun"/>
                <a:cs typeface="SimSun"/>
                <a:hlinkClick r:id="rId9" action="ppaction://hlinksldjump"/>
              </a:rPr>
              <a:t>试结</a:t>
            </a:r>
            <a:r>
              <a:rPr dirty="0" sz="1050" spc="5">
                <a:latin typeface="SimSun"/>
                <a:cs typeface="SimSun"/>
                <a:hlinkClick r:id="rId9" action="ppaction://hlinksldjump"/>
              </a:rPr>
              <a:t>果对</a:t>
            </a:r>
            <a:r>
              <a:rPr dirty="0" sz="1050" spc="-10">
                <a:latin typeface="SimSun"/>
                <a:cs typeface="SimSun"/>
                <a:hlinkClick r:id="rId9" action="ppaction://hlinksldjump"/>
              </a:rPr>
              <a:t>比</a:t>
            </a:r>
            <a:r>
              <a:rPr dirty="0" sz="1050" spc="245">
                <a:latin typeface="SimSun"/>
                <a:cs typeface="SimSun"/>
                <a:hlinkClick r:id="rId9" action="ppaction://hlinksldjump"/>
              </a:rPr>
              <a:t>表</a:t>
            </a:r>
            <a:r>
              <a:rPr dirty="0" sz="1050">
                <a:latin typeface="Times New Roman"/>
                <a:cs typeface="Times New Roman"/>
                <a:hlinkClick r:id="rId9" action="ppaction://hlinksldjump"/>
              </a:rPr>
              <a:t>...........................................................................................................</a:t>
            </a:r>
            <a:r>
              <a:rPr dirty="0" sz="1050" spc="25">
                <a:latin typeface="Times New Roman"/>
                <a:cs typeface="Times New Roman"/>
                <a:hlinkClick r:id="rId9" action="ppaction://hlinksldjump"/>
              </a:rPr>
              <a:t> </a:t>
            </a:r>
            <a:r>
              <a:rPr dirty="0" sz="1050">
                <a:latin typeface="Times New Roman"/>
                <a:cs typeface="Times New Roman"/>
                <a:hlinkClick r:id="rId9" action="ppaction://hlinksldjump"/>
              </a:rPr>
              <a:t>49</a:t>
            </a:r>
            <a:endParaRPr sz="1050">
              <a:latin typeface="Times New Roman"/>
              <a:cs typeface="Times New Roman"/>
            </a:endParaRPr>
          </a:p>
          <a:p>
            <a:pPr marL="12700">
              <a:lnSpc>
                <a:spcPct val="100000"/>
              </a:lnSpc>
              <a:spcBef>
                <a:spcPts val="300"/>
              </a:spcBef>
            </a:pPr>
            <a:r>
              <a:rPr dirty="0" sz="1050" spc="-10">
                <a:latin typeface="SimSun"/>
                <a:cs typeface="SimSun"/>
                <a:hlinkClick r:id="rId9" action="ppaction://hlinksldjump"/>
              </a:rPr>
              <a:t>消</a:t>
            </a:r>
            <a:r>
              <a:rPr dirty="0" sz="1050" spc="5">
                <a:latin typeface="SimSun"/>
                <a:cs typeface="SimSun"/>
                <a:hlinkClick r:id="rId9" action="ppaction://hlinksldjump"/>
              </a:rPr>
              <a:t>融</a:t>
            </a:r>
            <a:r>
              <a:rPr dirty="0" sz="1050" spc="-10">
                <a:latin typeface="SimSun"/>
                <a:cs typeface="SimSun"/>
                <a:hlinkClick r:id="rId9" action="ppaction://hlinksldjump"/>
              </a:rPr>
              <a:t>实</a:t>
            </a:r>
            <a:r>
              <a:rPr dirty="0" sz="1050" spc="5">
                <a:latin typeface="SimSun"/>
                <a:cs typeface="SimSun"/>
                <a:hlinkClick r:id="rId9" action="ppaction://hlinksldjump"/>
              </a:rPr>
              <a:t>验</a:t>
            </a:r>
            <a:r>
              <a:rPr dirty="0" sz="1050" spc="-10">
                <a:latin typeface="SimSun"/>
                <a:cs typeface="SimSun"/>
                <a:hlinkClick r:id="rId9" action="ppaction://hlinksldjump"/>
              </a:rPr>
              <a:t>测</a:t>
            </a:r>
            <a:r>
              <a:rPr dirty="0" sz="1050" spc="5">
                <a:latin typeface="SimSun"/>
                <a:cs typeface="SimSun"/>
                <a:hlinkClick r:id="rId9" action="ppaction://hlinksldjump"/>
              </a:rPr>
              <a:t>试</a:t>
            </a:r>
            <a:r>
              <a:rPr dirty="0" sz="1050" spc="-10">
                <a:latin typeface="SimSun"/>
                <a:cs typeface="SimSun"/>
                <a:hlinkClick r:id="rId9" action="ppaction://hlinksldjump"/>
              </a:rPr>
              <a:t>结果</a:t>
            </a:r>
            <a:r>
              <a:rPr dirty="0" sz="1050" spc="5">
                <a:latin typeface="SimSun"/>
                <a:cs typeface="SimSun"/>
                <a:hlinkClick r:id="rId9" action="ppaction://hlinksldjump"/>
              </a:rPr>
              <a:t>对比</a:t>
            </a:r>
            <a:r>
              <a:rPr dirty="0" sz="1050" spc="229">
                <a:latin typeface="SimSun"/>
                <a:cs typeface="SimSun"/>
                <a:hlinkClick r:id="rId9" action="ppaction://hlinksldjump"/>
              </a:rPr>
              <a:t>表</a:t>
            </a:r>
            <a:r>
              <a:rPr dirty="0" sz="1050">
                <a:latin typeface="Times New Roman"/>
                <a:cs typeface="Times New Roman"/>
                <a:hlinkClick r:id="rId9" action="ppaction://hlinksldjump"/>
              </a:rPr>
              <a:t>...............................................................................................................</a:t>
            </a:r>
            <a:r>
              <a:rPr dirty="0" sz="1050" spc="30">
                <a:latin typeface="Times New Roman"/>
                <a:cs typeface="Times New Roman"/>
                <a:hlinkClick r:id="rId9" action="ppaction://hlinksldjump"/>
              </a:rPr>
              <a:t> </a:t>
            </a:r>
            <a:r>
              <a:rPr dirty="0" sz="1050">
                <a:latin typeface="Times New Roman"/>
                <a:cs typeface="Times New Roman"/>
                <a:hlinkClick r:id="rId9" action="ppaction://hlinksldjump"/>
              </a:rPr>
              <a:t>49</a:t>
            </a:r>
            <a:endParaRPr sz="1050">
              <a:latin typeface="Times New Roman"/>
              <a:cs typeface="Times New Roman"/>
            </a:endParaRPr>
          </a:p>
        </p:txBody>
      </p:sp>
      <p:pic>
        <p:nvPicPr>
          <p:cNvPr id="8" name="object 8"/>
          <p:cNvPicPr/>
          <p:nvPr/>
        </p:nvPicPr>
        <p:blipFill>
          <a:blip r:embed="rId10" cstate="print"/>
          <a:stretch>
            <a:fillRect/>
          </a:stretch>
        </p:blipFill>
        <p:spPr>
          <a:xfrm>
            <a:off x="259079" y="10344403"/>
            <a:ext cx="4812030" cy="123189"/>
          </a:xfrm>
          <a:prstGeom prst="rect">
            <a:avLst/>
          </a:prstGeom>
        </p:spPr>
      </p:pic>
      <p:pic>
        <p:nvPicPr>
          <p:cNvPr id="9" name="object 9"/>
          <p:cNvPicPr/>
          <p:nvPr/>
        </p:nvPicPr>
        <p:blipFill>
          <a:blip r:embed="rId11" cstate="print"/>
          <a:stretch>
            <a:fillRect/>
          </a:stretch>
        </p:blipFill>
        <p:spPr>
          <a:xfrm>
            <a:off x="5215890" y="10344403"/>
            <a:ext cx="1082039" cy="123189"/>
          </a:xfrm>
          <a:prstGeom prst="rect">
            <a:avLst/>
          </a:prstGeom>
        </p:spPr>
      </p:pic>
      <p:sp>
        <p:nvSpPr>
          <p:cNvPr id="10" name="object 10"/>
          <p:cNvSpPr txBox="1"/>
          <p:nvPr/>
        </p:nvSpPr>
        <p:spPr>
          <a:xfrm>
            <a:off x="3627754" y="9924667"/>
            <a:ext cx="307340" cy="173990"/>
          </a:xfrm>
          <a:prstGeom prst="rect">
            <a:avLst/>
          </a:prstGeom>
        </p:spPr>
        <p:txBody>
          <a:bodyPr wrap="square" lIns="0" tIns="0" rIns="0" bIns="0" rtlCol="0" vert="horz">
            <a:spAutoFit/>
          </a:bodyPr>
          <a:lstStyle/>
          <a:p>
            <a:pPr marL="38100">
              <a:lnSpc>
                <a:spcPts val="1250"/>
              </a:lnSpc>
            </a:pPr>
            <a:r>
              <a:rPr dirty="0" sz="1050">
                <a:latin typeface="Times New Roman"/>
                <a:cs typeface="Times New Roman"/>
              </a:rPr>
              <a:t>ix</a:t>
            </a:r>
            <a:endParaRPr sz="105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6032753" y="528319"/>
            <a:ext cx="75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第一章</a:t>
            </a:r>
            <a:r>
              <a:rPr dirty="0" sz="1050" spc="-105">
                <a:solidFill>
                  <a:srgbClr val="666666"/>
                </a:solidFill>
                <a:latin typeface="SimSun"/>
                <a:cs typeface="SimSun"/>
              </a:rPr>
              <a:t> </a:t>
            </a:r>
            <a:r>
              <a:rPr dirty="0" sz="1050" spc="-10">
                <a:solidFill>
                  <a:srgbClr val="666666"/>
                </a:solidFill>
                <a:latin typeface="SimSun"/>
                <a:cs typeface="SimSun"/>
              </a:rPr>
              <a:t>绪论</a:t>
            </a:r>
            <a:endParaRPr sz="1050">
              <a:latin typeface="SimSun"/>
              <a:cs typeface="SimSun"/>
            </a:endParaRPr>
          </a:p>
        </p:txBody>
      </p:sp>
      <p:sp>
        <p:nvSpPr>
          <p:cNvPr id="4" name="object 4"/>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pic>
        <p:nvPicPr>
          <p:cNvPr id="5" name="object 5"/>
          <p:cNvPicPr/>
          <p:nvPr/>
        </p:nvPicPr>
        <p:blipFill>
          <a:blip r:embed="rId2" cstate="print"/>
          <a:stretch>
            <a:fillRect/>
          </a:stretch>
        </p:blipFill>
        <p:spPr>
          <a:xfrm>
            <a:off x="742276" y="1761769"/>
            <a:ext cx="195745" cy="133324"/>
          </a:xfrm>
          <a:prstGeom prst="rect">
            <a:avLst/>
          </a:prstGeom>
        </p:spPr>
      </p:pic>
      <p:pic>
        <p:nvPicPr>
          <p:cNvPr id="6" name="object 6"/>
          <p:cNvPicPr/>
          <p:nvPr/>
        </p:nvPicPr>
        <p:blipFill>
          <a:blip r:embed="rId3" cstate="print"/>
          <a:stretch>
            <a:fillRect/>
          </a:stretch>
        </p:blipFill>
        <p:spPr>
          <a:xfrm>
            <a:off x="742204" y="9026676"/>
            <a:ext cx="211057" cy="133324"/>
          </a:xfrm>
          <a:prstGeom prst="rect">
            <a:avLst/>
          </a:prstGeom>
        </p:spPr>
      </p:pic>
      <p:sp>
        <p:nvSpPr>
          <p:cNvPr id="7" name="object 7"/>
          <p:cNvSpPr txBox="1"/>
          <p:nvPr/>
        </p:nvSpPr>
        <p:spPr>
          <a:xfrm>
            <a:off x="592327" y="1014729"/>
            <a:ext cx="6377305" cy="8682990"/>
          </a:xfrm>
          <a:prstGeom prst="rect">
            <a:avLst/>
          </a:prstGeom>
        </p:spPr>
        <p:txBody>
          <a:bodyPr wrap="square" lIns="0" tIns="12700" rIns="0" bIns="0" rtlCol="0" vert="horz">
            <a:spAutoFit/>
          </a:bodyPr>
          <a:lstStyle/>
          <a:p>
            <a:pPr algn="ctr">
              <a:lnSpc>
                <a:spcPct val="100000"/>
              </a:lnSpc>
              <a:spcBef>
                <a:spcPts val="100"/>
              </a:spcBef>
            </a:pPr>
            <a:r>
              <a:rPr dirty="0" sz="1800" spc="10">
                <a:latin typeface="SimSun"/>
                <a:cs typeface="SimSun"/>
              </a:rPr>
              <a:t>第一</a:t>
            </a:r>
            <a:r>
              <a:rPr dirty="0" sz="1800">
                <a:latin typeface="SimSun"/>
                <a:cs typeface="SimSun"/>
              </a:rPr>
              <a:t>章</a:t>
            </a:r>
            <a:r>
              <a:rPr dirty="0" sz="1800" spc="-409">
                <a:latin typeface="SimSun"/>
                <a:cs typeface="SimSun"/>
              </a:rPr>
              <a:t> </a:t>
            </a:r>
            <a:r>
              <a:rPr dirty="0" sz="1800" spc="10">
                <a:latin typeface="SimSun"/>
                <a:cs typeface="SimSun"/>
              </a:rPr>
              <a:t>绪论</a:t>
            </a:r>
            <a:endParaRPr sz="1800">
              <a:latin typeface="SimSun"/>
              <a:cs typeface="SimSun"/>
            </a:endParaRPr>
          </a:p>
          <a:p>
            <a:pPr>
              <a:lnSpc>
                <a:spcPct val="100000"/>
              </a:lnSpc>
              <a:spcBef>
                <a:spcPts val="55"/>
              </a:spcBef>
            </a:pPr>
            <a:endParaRPr sz="2400">
              <a:latin typeface="SimSun"/>
              <a:cs typeface="SimSun"/>
            </a:endParaRPr>
          </a:p>
          <a:p>
            <a:pPr marL="417830">
              <a:lnSpc>
                <a:spcPct val="100000"/>
              </a:lnSpc>
            </a:pPr>
            <a:r>
              <a:rPr dirty="0" sz="1500" spc="10">
                <a:latin typeface="SimSun"/>
                <a:cs typeface="SimSun"/>
              </a:rPr>
              <a:t>研</a:t>
            </a:r>
            <a:r>
              <a:rPr dirty="0" sz="1500">
                <a:latin typeface="SimSun"/>
                <a:cs typeface="SimSun"/>
              </a:rPr>
              <a:t>究</a:t>
            </a:r>
            <a:r>
              <a:rPr dirty="0" sz="1500" spc="10">
                <a:latin typeface="SimSun"/>
                <a:cs typeface="SimSun"/>
              </a:rPr>
              <a:t>背</a:t>
            </a:r>
            <a:r>
              <a:rPr dirty="0" sz="1500">
                <a:latin typeface="SimSun"/>
                <a:cs typeface="SimSun"/>
              </a:rPr>
              <a:t>景</a:t>
            </a:r>
            <a:r>
              <a:rPr dirty="0" sz="1500" spc="10">
                <a:latin typeface="SimSun"/>
                <a:cs typeface="SimSun"/>
              </a:rPr>
              <a:t>与</a:t>
            </a:r>
            <a:r>
              <a:rPr dirty="0" sz="1500">
                <a:latin typeface="SimSun"/>
                <a:cs typeface="SimSun"/>
              </a:rPr>
              <a:t>意义</a:t>
            </a:r>
            <a:endParaRPr sz="1500">
              <a:latin typeface="SimSun"/>
              <a:cs typeface="SimSun"/>
            </a:endParaRPr>
          </a:p>
          <a:p>
            <a:pPr>
              <a:lnSpc>
                <a:spcPct val="100000"/>
              </a:lnSpc>
              <a:spcBef>
                <a:spcPts val="50"/>
              </a:spcBef>
            </a:pPr>
            <a:endParaRPr sz="1150">
              <a:latin typeface="SimSun"/>
              <a:cs typeface="SimSun"/>
            </a:endParaRPr>
          </a:p>
          <a:p>
            <a:pPr algn="just" marL="127000" marR="119380" indent="304800">
              <a:lnSpc>
                <a:spcPct val="162500"/>
              </a:lnSpc>
            </a:pPr>
            <a:r>
              <a:rPr dirty="0" sz="1200">
                <a:latin typeface="SimSun"/>
                <a:cs typeface="SimSun"/>
              </a:rPr>
              <a:t>计算</a:t>
            </a:r>
            <a:r>
              <a:rPr dirty="0" sz="1200" spc="10">
                <a:latin typeface="SimSun"/>
                <a:cs typeface="SimSun"/>
              </a:rPr>
              <a:t>机</a:t>
            </a:r>
            <a:r>
              <a:rPr dirty="0" sz="1200">
                <a:latin typeface="SimSun"/>
                <a:cs typeface="SimSun"/>
              </a:rPr>
              <a:t>视</a:t>
            </a:r>
            <a:r>
              <a:rPr dirty="0" sz="1200" spc="10">
                <a:latin typeface="SimSun"/>
                <a:cs typeface="SimSun"/>
              </a:rPr>
              <a:t>觉</a:t>
            </a:r>
            <a:r>
              <a:rPr dirty="0" sz="1200">
                <a:latin typeface="SimSun"/>
                <a:cs typeface="SimSun"/>
              </a:rPr>
              <a:t>是人</a:t>
            </a:r>
            <a:r>
              <a:rPr dirty="0" sz="1200" spc="10">
                <a:latin typeface="SimSun"/>
                <a:cs typeface="SimSun"/>
              </a:rPr>
              <a:t>工</a:t>
            </a:r>
            <a:r>
              <a:rPr dirty="0" sz="1200">
                <a:latin typeface="SimSun"/>
                <a:cs typeface="SimSun"/>
              </a:rPr>
              <a:t>智</a:t>
            </a:r>
            <a:r>
              <a:rPr dirty="0" sz="1200" spc="15">
                <a:latin typeface="SimSun"/>
                <a:cs typeface="SimSun"/>
              </a:rPr>
              <a:t>能</a:t>
            </a:r>
            <a:r>
              <a:rPr dirty="0" sz="1200">
                <a:latin typeface="SimSun"/>
                <a:cs typeface="SimSun"/>
              </a:rPr>
              <a:t>领域</a:t>
            </a:r>
            <a:r>
              <a:rPr dirty="0" sz="1200" spc="10">
                <a:latin typeface="SimSun"/>
                <a:cs typeface="SimSun"/>
              </a:rPr>
              <a:t>具</a:t>
            </a:r>
            <a:r>
              <a:rPr dirty="0" sz="1200">
                <a:latin typeface="SimSun"/>
                <a:cs typeface="SimSun"/>
              </a:rPr>
              <a:t>有</a:t>
            </a:r>
            <a:r>
              <a:rPr dirty="0" sz="1200" spc="10">
                <a:latin typeface="SimSun"/>
                <a:cs typeface="SimSun"/>
              </a:rPr>
              <a:t>前</a:t>
            </a:r>
            <a:r>
              <a:rPr dirty="0" sz="1200">
                <a:latin typeface="SimSun"/>
                <a:cs typeface="SimSun"/>
              </a:rPr>
              <a:t>沿性</a:t>
            </a:r>
            <a:r>
              <a:rPr dirty="0" sz="1200" spc="10">
                <a:latin typeface="SimSun"/>
                <a:cs typeface="SimSun"/>
              </a:rPr>
              <a:t>的</a:t>
            </a:r>
            <a:r>
              <a:rPr dirty="0" sz="1200">
                <a:latin typeface="SimSun"/>
                <a:cs typeface="SimSun"/>
              </a:rPr>
              <a:t>研</a:t>
            </a:r>
            <a:r>
              <a:rPr dirty="0" sz="1200" spc="10">
                <a:latin typeface="SimSun"/>
                <a:cs typeface="SimSun"/>
              </a:rPr>
              <a:t>究</a:t>
            </a:r>
            <a:r>
              <a:rPr dirty="0" sz="1200">
                <a:latin typeface="SimSun"/>
                <a:cs typeface="SimSun"/>
              </a:rPr>
              <a:t>方</a:t>
            </a:r>
            <a:r>
              <a:rPr dirty="0" sz="1200" spc="5">
                <a:latin typeface="SimSun"/>
                <a:cs typeface="SimSun"/>
              </a:rPr>
              <a:t>向</a:t>
            </a:r>
            <a:r>
              <a:rPr dirty="0" sz="1200" spc="10">
                <a:latin typeface="SimSun"/>
                <a:cs typeface="SimSun"/>
              </a:rPr>
              <a:t>，</a:t>
            </a:r>
            <a:r>
              <a:rPr dirty="0" sz="1200">
                <a:latin typeface="SimSun"/>
                <a:cs typeface="SimSun"/>
              </a:rPr>
              <a:t>经</a:t>
            </a:r>
            <a:r>
              <a:rPr dirty="0" sz="1200" spc="10">
                <a:latin typeface="SimSun"/>
                <a:cs typeface="SimSun"/>
              </a:rPr>
              <a:t>过</a:t>
            </a:r>
            <a:r>
              <a:rPr dirty="0" sz="1200">
                <a:latin typeface="SimSun"/>
                <a:cs typeface="SimSun"/>
              </a:rPr>
              <a:t>数十</a:t>
            </a:r>
            <a:r>
              <a:rPr dirty="0" sz="1200" spc="10">
                <a:latin typeface="SimSun"/>
                <a:cs typeface="SimSun"/>
              </a:rPr>
              <a:t>年</a:t>
            </a:r>
            <a:r>
              <a:rPr dirty="0" sz="1200">
                <a:latin typeface="SimSun"/>
                <a:cs typeface="SimSun"/>
              </a:rPr>
              <a:t>的</a:t>
            </a:r>
            <a:r>
              <a:rPr dirty="0" sz="1200" spc="10">
                <a:latin typeface="SimSun"/>
                <a:cs typeface="SimSun"/>
              </a:rPr>
              <a:t>发</a:t>
            </a:r>
            <a:r>
              <a:rPr dirty="0" sz="1200">
                <a:latin typeface="SimSun"/>
                <a:cs typeface="SimSun"/>
              </a:rPr>
              <a:t>展和</a:t>
            </a:r>
            <a:r>
              <a:rPr dirty="0" sz="1200" spc="10">
                <a:latin typeface="SimSun"/>
                <a:cs typeface="SimSun"/>
              </a:rPr>
              <a:t>众</a:t>
            </a:r>
            <a:r>
              <a:rPr dirty="0" sz="1200">
                <a:latin typeface="SimSun"/>
                <a:cs typeface="SimSun"/>
              </a:rPr>
              <a:t>多</a:t>
            </a:r>
            <a:r>
              <a:rPr dirty="0" sz="1200" spc="10">
                <a:latin typeface="SimSun"/>
                <a:cs typeface="SimSun"/>
              </a:rPr>
              <a:t>科</a:t>
            </a:r>
            <a:r>
              <a:rPr dirty="0" sz="1200">
                <a:latin typeface="SimSun"/>
                <a:cs typeface="SimSun"/>
              </a:rPr>
              <a:t>学工作 者的</a:t>
            </a:r>
            <a:r>
              <a:rPr dirty="0" sz="1200" spc="10">
                <a:latin typeface="SimSun"/>
                <a:cs typeface="SimSun"/>
              </a:rPr>
              <a:t>共</a:t>
            </a:r>
            <a:r>
              <a:rPr dirty="0" sz="1200">
                <a:latin typeface="SimSun"/>
                <a:cs typeface="SimSun"/>
              </a:rPr>
              <a:t>同努</a:t>
            </a:r>
            <a:r>
              <a:rPr dirty="0" sz="1200" spc="10">
                <a:latin typeface="SimSun"/>
                <a:cs typeface="SimSun"/>
              </a:rPr>
              <a:t>力</a:t>
            </a:r>
            <a:r>
              <a:rPr dirty="0" sz="1200">
                <a:latin typeface="SimSun"/>
                <a:cs typeface="SimSun"/>
              </a:rPr>
              <a:t>，</a:t>
            </a:r>
            <a:r>
              <a:rPr dirty="0" sz="1200" spc="10">
                <a:latin typeface="SimSun"/>
                <a:cs typeface="SimSun"/>
              </a:rPr>
              <a:t>计</a:t>
            </a:r>
            <a:r>
              <a:rPr dirty="0" sz="1200">
                <a:latin typeface="SimSun"/>
                <a:cs typeface="SimSun"/>
              </a:rPr>
              <a:t>算</a:t>
            </a:r>
            <a:r>
              <a:rPr dirty="0" sz="1200" spc="10">
                <a:latin typeface="SimSun"/>
                <a:cs typeface="SimSun"/>
              </a:rPr>
              <a:t>机</a:t>
            </a:r>
            <a:r>
              <a:rPr dirty="0" sz="1200">
                <a:latin typeface="SimSun"/>
                <a:cs typeface="SimSun"/>
              </a:rPr>
              <a:t>系统</a:t>
            </a:r>
            <a:r>
              <a:rPr dirty="0" sz="1200" spc="10">
                <a:latin typeface="SimSun"/>
                <a:cs typeface="SimSun"/>
              </a:rPr>
              <a:t>可</a:t>
            </a:r>
            <a:r>
              <a:rPr dirty="0" sz="1200">
                <a:latin typeface="SimSun"/>
                <a:cs typeface="SimSun"/>
              </a:rPr>
              <a:t>以成</a:t>
            </a:r>
            <a:r>
              <a:rPr dirty="0" sz="1200" spc="20">
                <a:latin typeface="SimSun"/>
                <a:cs typeface="SimSun"/>
              </a:rPr>
              <a:t>功</a:t>
            </a:r>
            <a:r>
              <a:rPr dirty="0" sz="1200">
                <a:latin typeface="SimSun"/>
                <a:cs typeface="SimSun"/>
              </a:rPr>
              <a:t>地</a:t>
            </a:r>
            <a:r>
              <a:rPr dirty="0" sz="1200" spc="10">
                <a:latin typeface="SimSun"/>
                <a:cs typeface="SimSun"/>
              </a:rPr>
              <a:t>感</a:t>
            </a:r>
            <a:r>
              <a:rPr dirty="0" sz="1200">
                <a:latin typeface="SimSun"/>
                <a:cs typeface="SimSun"/>
              </a:rPr>
              <a:t>知</a:t>
            </a:r>
            <a:r>
              <a:rPr dirty="0" sz="1200" spc="10">
                <a:latin typeface="SimSun"/>
                <a:cs typeface="SimSun"/>
              </a:rPr>
              <a:t>信</a:t>
            </a:r>
            <a:r>
              <a:rPr dirty="0" sz="1200">
                <a:latin typeface="SimSun"/>
                <a:cs typeface="SimSun"/>
              </a:rPr>
              <a:t>号，</a:t>
            </a:r>
            <a:r>
              <a:rPr dirty="0" sz="1200" spc="10">
                <a:latin typeface="SimSun"/>
                <a:cs typeface="SimSun"/>
              </a:rPr>
              <a:t>并</a:t>
            </a:r>
            <a:r>
              <a:rPr dirty="0" sz="1200">
                <a:latin typeface="SimSun"/>
                <a:cs typeface="SimSun"/>
              </a:rPr>
              <a:t>从视</a:t>
            </a:r>
            <a:r>
              <a:rPr dirty="0" sz="1200" spc="10">
                <a:latin typeface="SimSun"/>
                <a:cs typeface="SimSun"/>
              </a:rPr>
              <a:t>频</a:t>
            </a:r>
            <a:r>
              <a:rPr dirty="0" sz="1200">
                <a:latin typeface="SimSun"/>
                <a:cs typeface="SimSun"/>
              </a:rPr>
              <a:t>、</a:t>
            </a:r>
            <a:r>
              <a:rPr dirty="0" sz="1200" spc="10">
                <a:latin typeface="SimSun"/>
                <a:cs typeface="SimSun"/>
              </a:rPr>
              <a:t>图</a:t>
            </a:r>
            <a:r>
              <a:rPr dirty="0" sz="1200">
                <a:latin typeface="SimSun"/>
                <a:cs typeface="SimSun"/>
              </a:rPr>
              <a:t>像</a:t>
            </a:r>
            <a:r>
              <a:rPr dirty="0" sz="1200" spc="10">
                <a:latin typeface="SimSun"/>
                <a:cs typeface="SimSun"/>
              </a:rPr>
              <a:t>以</a:t>
            </a:r>
            <a:r>
              <a:rPr dirty="0" sz="1200">
                <a:latin typeface="SimSun"/>
                <a:cs typeface="SimSun"/>
              </a:rPr>
              <a:t>及其</a:t>
            </a:r>
            <a:r>
              <a:rPr dirty="0" sz="1200" spc="10">
                <a:latin typeface="SimSun"/>
                <a:cs typeface="SimSun"/>
              </a:rPr>
              <a:t>他</a:t>
            </a:r>
            <a:r>
              <a:rPr dirty="0" sz="1200">
                <a:latin typeface="SimSun"/>
                <a:cs typeface="SimSun"/>
              </a:rPr>
              <a:t>输入</a:t>
            </a:r>
            <a:r>
              <a:rPr dirty="0" sz="1200" spc="10">
                <a:latin typeface="SimSun"/>
                <a:cs typeface="SimSun"/>
              </a:rPr>
              <a:t>信</a:t>
            </a:r>
            <a:r>
              <a:rPr dirty="0" sz="1200">
                <a:latin typeface="SimSun"/>
                <a:cs typeface="SimSun"/>
              </a:rPr>
              <a:t>息</a:t>
            </a:r>
            <a:r>
              <a:rPr dirty="0" sz="1200" spc="10">
                <a:latin typeface="SimSun"/>
                <a:cs typeface="SimSun"/>
              </a:rPr>
              <a:t>中</a:t>
            </a:r>
            <a:r>
              <a:rPr dirty="0" sz="1200">
                <a:latin typeface="SimSun"/>
                <a:cs typeface="SimSun"/>
              </a:rPr>
              <a:t>获得 有价值的信息</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1</a:t>
            </a:r>
            <a:r>
              <a:rPr dirty="0" baseline="31250" sz="1200" spc="-7">
                <a:latin typeface="Times New Roman"/>
                <a:cs typeface="Times New Roman"/>
                <a:hlinkClick r:id="rId4" action="ppaction://hlinksldjump"/>
              </a:rPr>
              <a:t>]</a:t>
            </a:r>
            <a:r>
              <a:rPr dirty="0" sz="1200" spc="-240">
                <a:latin typeface="SimSun"/>
                <a:cs typeface="SimSun"/>
              </a:rPr>
              <a:t>。</a:t>
            </a:r>
            <a:r>
              <a:rPr dirty="0" sz="1200">
                <a:latin typeface="SimSun"/>
                <a:cs typeface="SimSun"/>
              </a:rPr>
              <a:t>计算机视觉已经跨越了不同层次的发展</a:t>
            </a:r>
            <a:r>
              <a:rPr dirty="0" sz="1200" spc="-240">
                <a:latin typeface="SimSun"/>
                <a:cs typeface="SimSun"/>
              </a:rPr>
              <a:t>，</a:t>
            </a:r>
            <a:r>
              <a:rPr dirty="0" sz="1200">
                <a:latin typeface="SimSun"/>
                <a:cs typeface="SimSun"/>
              </a:rPr>
              <a:t>从边缘识别等</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2</a:t>
            </a:r>
            <a:r>
              <a:rPr dirty="0" baseline="31250" sz="1200" spc="-7">
                <a:latin typeface="Times New Roman"/>
                <a:cs typeface="Times New Roman"/>
                <a:hlinkClick r:id="rId4" action="ppaction://hlinksldjump"/>
              </a:rPr>
              <a:t>]</a:t>
            </a:r>
            <a:r>
              <a:rPr dirty="0" sz="1200">
                <a:latin typeface="SimSun"/>
                <a:cs typeface="SimSun"/>
              </a:rPr>
              <a:t>低级任务到场景理 解等</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3</a:t>
            </a:r>
            <a:r>
              <a:rPr dirty="0" baseline="31250" sz="1200" spc="-7">
                <a:latin typeface="Times New Roman"/>
                <a:cs typeface="Times New Roman"/>
                <a:hlinkClick r:id="rId4" action="ppaction://hlinksldjump"/>
              </a:rPr>
              <a:t>]</a:t>
            </a:r>
            <a:r>
              <a:rPr dirty="0" sz="1200">
                <a:latin typeface="SimSun"/>
                <a:cs typeface="SimSun"/>
              </a:rPr>
              <a:t>高级任</a:t>
            </a:r>
            <a:r>
              <a:rPr dirty="0" sz="1200" spc="-5">
                <a:latin typeface="SimSun"/>
                <a:cs typeface="SimSun"/>
              </a:rPr>
              <a:t>务</a:t>
            </a:r>
            <a:r>
              <a:rPr dirty="0" sz="1200" spc="-180">
                <a:latin typeface="SimSun"/>
                <a:cs typeface="SimSun"/>
              </a:rPr>
              <a:t>，</a:t>
            </a:r>
            <a:r>
              <a:rPr dirty="0" sz="1200">
                <a:latin typeface="SimSun"/>
                <a:cs typeface="SimSun"/>
              </a:rPr>
              <a:t>都</a:t>
            </a:r>
            <a:r>
              <a:rPr dirty="0" sz="1200" spc="-15">
                <a:latin typeface="SimSun"/>
                <a:cs typeface="SimSun"/>
              </a:rPr>
              <a:t>产</a:t>
            </a:r>
            <a:r>
              <a:rPr dirty="0" sz="1200">
                <a:latin typeface="SimSun"/>
                <a:cs typeface="SimSun"/>
              </a:rPr>
              <a:t>生了优异的成效</a:t>
            </a:r>
            <a:r>
              <a:rPr dirty="0" sz="1200" spc="-180">
                <a:latin typeface="SimSun"/>
                <a:cs typeface="SimSun"/>
              </a:rPr>
              <a:t>。</a:t>
            </a:r>
            <a:r>
              <a:rPr dirty="0" sz="1200">
                <a:latin typeface="SimSun"/>
                <a:cs typeface="SimSun"/>
              </a:rPr>
              <a:t>其中</a:t>
            </a:r>
            <a:r>
              <a:rPr dirty="0" sz="1200" spc="-180">
                <a:latin typeface="SimSun"/>
                <a:cs typeface="SimSun"/>
              </a:rPr>
              <a:t>，</a:t>
            </a:r>
            <a:r>
              <a:rPr dirty="0" sz="1200">
                <a:latin typeface="SimSun"/>
                <a:cs typeface="SimSun"/>
              </a:rPr>
              <a:t>这些发展离不开以下三个要素</a:t>
            </a:r>
            <a:r>
              <a:rPr dirty="0" sz="1200" spc="-180">
                <a:latin typeface="SimSun"/>
                <a:cs typeface="SimSun"/>
              </a:rPr>
              <a:t>：</a:t>
            </a:r>
            <a:r>
              <a:rPr dirty="0" sz="1200">
                <a:latin typeface="SimSun"/>
                <a:cs typeface="SimSun"/>
              </a:rPr>
              <a:t>一是机器学习 的发</a:t>
            </a:r>
            <a:r>
              <a:rPr dirty="0" sz="1200" spc="10">
                <a:latin typeface="SimSun"/>
                <a:cs typeface="SimSun"/>
              </a:rPr>
              <a:t>展</a:t>
            </a:r>
            <a:r>
              <a:rPr dirty="0" sz="1200">
                <a:latin typeface="SimSun"/>
                <a:cs typeface="SimSun"/>
              </a:rPr>
              <a:t>让深</a:t>
            </a:r>
            <a:r>
              <a:rPr dirty="0" sz="1200" spc="10">
                <a:latin typeface="SimSun"/>
                <a:cs typeface="SimSun"/>
              </a:rPr>
              <a:t>度</a:t>
            </a:r>
            <a:r>
              <a:rPr dirty="0" sz="1200">
                <a:latin typeface="SimSun"/>
                <a:cs typeface="SimSun"/>
              </a:rPr>
              <a:t>学</a:t>
            </a:r>
            <a:r>
              <a:rPr dirty="0" sz="1200" spc="10">
                <a:latin typeface="SimSun"/>
                <a:cs typeface="SimSun"/>
              </a:rPr>
              <a:t>习</a:t>
            </a:r>
            <a:r>
              <a:rPr dirty="0" sz="1200">
                <a:latin typeface="SimSun"/>
                <a:cs typeface="SimSun"/>
              </a:rPr>
              <a:t>走</a:t>
            </a:r>
            <a:r>
              <a:rPr dirty="0" sz="1200" spc="10">
                <a:latin typeface="SimSun"/>
                <a:cs typeface="SimSun"/>
              </a:rPr>
              <a:t>向</a:t>
            </a:r>
            <a:r>
              <a:rPr dirty="0" sz="1200">
                <a:latin typeface="SimSun"/>
                <a:cs typeface="SimSun"/>
              </a:rPr>
              <a:t>成</a:t>
            </a:r>
            <a:r>
              <a:rPr dirty="0" sz="1200" spc="5">
                <a:latin typeface="SimSun"/>
                <a:cs typeface="SimSun"/>
              </a:rPr>
              <a:t>熟</a:t>
            </a:r>
            <a:r>
              <a:rPr dirty="0" sz="1200" spc="10">
                <a:latin typeface="SimSun"/>
                <a:cs typeface="SimSun"/>
              </a:rPr>
              <a:t>，</a:t>
            </a:r>
            <a:r>
              <a:rPr dirty="0" sz="1200">
                <a:latin typeface="SimSun"/>
                <a:cs typeface="SimSun"/>
              </a:rPr>
              <a:t>能够</a:t>
            </a:r>
            <a:r>
              <a:rPr dirty="0" sz="1200" spc="10">
                <a:latin typeface="SimSun"/>
                <a:cs typeface="SimSun"/>
              </a:rPr>
              <a:t>在</a:t>
            </a:r>
            <a:r>
              <a:rPr dirty="0" sz="1200">
                <a:latin typeface="SimSun"/>
                <a:cs typeface="SimSun"/>
              </a:rPr>
              <a:t>原</a:t>
            </a:r>
            <a:r>
              <a:rPr dirty="0" sz="1200" spc="10">
                <a:latin typeface="SimSun"/>
                <a:cs typeface="SimSun"/>
              </a:rPr>
              <a:t>始</a:t>
            </a:r>
            <a:r>
              <a:rPr dirty="0" sz="1200">
                <a:latin typeface="SimSun"/>
                <a:cs typeface="SimSun"/>
              </a:rPr>
              <a:t>信</a:t>
            </a:r>
            <a:r>
              <a:rPr dirty="0" sz="1200" spc="10">
                <a:latin typeface="SimSun"/>
                <a:cs typeface="SimSun"/>
              </a:rPr>
              <a:t>息</a:t>
            </a:r>
            <a:r>
              <a:rPr dirty="0" sz="1200">
                <a:latin typeface="SimSun"/>
                <a:cs typeface="SimSun"/>
              </a:rPr>
              <a:t>中对</a:t>
            </a:r>
            <a:r>
              <a:rPr dirty="0" sz="1200" spc="10">
                <a:latin typeface="SimSun"/>
                <a:cs typeface="SimSun"/>
              </a:rPr>
              <a:t>复</a:t>
            </a:r>
            <a:r>
              <a:rPr dirty="0" sz="1200">
                <a:latin typeface="SimSun"/>
                <a:cs typeface="SimSun"/>
              </a:rPr>
              <a:t>杂的</a:t>
            </a:r>
            <a:r>
              <a:rPr dirty="0" sz="1200" spc="10">
                <a:latin typeface="SimSun"/>
                <a:cs typeface="SimSun"/>
              </a:rPr>
              <a:t>算</a:t>
            </a:r>
            <a:r>
              <a:rPr dirty="0" sz="1200">
                <a:latin typeface="SimSun"/>
                <a:cs typeface="SimSun"/>
              </a:rPr>
              <a:t>法</a:t>
            </a:r>
            <a:r>
              <a:rPr dirty="0" sz="1200" spc="10">
                <a:latin typeface="SimSun"/>
                <a:cs typeface="SimSun"/>
              </a:rPr>
              <a:t>执</a:t>
            </a:r>
            <a:r>
              <a:rPr dirty="0" sz="1200">
                <a:latin typeface="SimSun"/>
                <a:cs typeface="SimSun"/>
              </a:rPr>
              <a:t>行</a:t>
            </a:r>
            <a:r>
              <a:rPr dirty="0" sz="1200" spc="10">
                <a:latin typeface="SimSun"/>
                <a:cs typeface="SimSun"/>
              </a:rPr>
              <a:t>端</a:t>
            </a:r>
            <a:r>
              <a:rPr dirty="0" sz="1200">
                <a:latin typeface="SimSun"/>
                <a:cs typeface="SimSun"/>
              </a:rPr>
              <a:t>到端</a:t>
            </a:r>
            <a:r>
              <a:rPr dirty="0" sz="1200" spc="10">
                <a:latin typeface="SimSun"/>
                <a:cs typeface="SimSun"/>
              </a:rPr>
              <a:t>学</a:t>
            </a:r>
            <a:r>
              <a:rPr dirty="0" sz="1200">
                <a:latin typeface="SimSun"/>
                <a:cs typeface="SimSun"/>
              </a:rPr>
              <a:t>习。</a:t>
            </a:r>
            <a:r>
              <a:rPr dirty="0" sz="1200" spc="10">
                <a:latin typeface="SimSun"/>
                <a:cs typeface="SimSun"/>
              </a:rPr>
              <a:t>二</a:t>
            </a:r>
            <a:r>
              <a:rPr dirty="0" sz="1200">
                <a:latin typeface="SimSun"/>
                <a:cs typeface="SimSun"/>
              </a:rPr>
              <a:t>是</a:t>
            </a:r>
            <a:r>
              <a:rPr dirty="0" sz="1200" spc="10">
                <a:latin typeface="SimSun"/>
                <a:cs typeface="SimSun"/>
              </a:rPr>
              <a:t>通过</a:t>
            </a:r>
            <a:r>
              <a:rPr dirty="0" sz="1200">
                <a:latin typeface="SimSun"/>
                <a:cs typeface="SimSun"/>
              </a:rPr>
              <a:t>图 </a:t>
            </a:r>
            <a:r>
              <a:rPr dirty="0" sz="1200">
                <a:latin typeface="SimSun"/>
                <a:cs typeface="SimSun"/>
              </a:rPr>
              <a:t>形处理器</a:t>
            </a:r>
            <a:r>
              <a:rPr dirty="0" sz="1200" spc="-5">
                <a:latin typeface="SimSun"/>
                <a:cs typeface="SimSun"/>
              </a:rPr>
              <a:t>（</a:t>
            </a:r>
            <a:r>
              <a:rPr dirty="0" sz="1200" spc="-5">
                <a:latin typeface="Times New Roman"/>
                <a:cs typeface="Times New Roman"/>
              </a:rPr>
              <a:t>Graphics</a:t>
            </a:r>
            <a:r>
              <a:rPr dirty="0" sz="1200" spc="90">
                <a:latin typeface="Times New Roman"/>
                <a:cs typeface="Times New Roman"/>
              </a:rPr>
              <a:t> </a:t>
            </a:r>
            <a:r>
              <a:rPr dirty="0" sz="1200" spc="-5">
                <a:latin typeface="Times New Roman"/>
                <a:cs typeface="Times New Roman"/>
              </a:rPr>
              <a:t>Processing</a:t>
            </a:r>
            <a:r>
              <a:rPr dirty="0" sz="1200" spc="90">
                <a:latin typeface="Times New Roman"/>
                <a:cs typeface="Times New Roman"/>
              </a:rPr>
              <a:t> </a:t>
            </a:r>
            <a:r>
              <a:rPr dirty="0" sz="1200" spc="-5">
                <a:latin typeface="Times New Roman"/>
                <a:cs typeface="Times New Roman"/>
              </a:rPr>
              <a:t>Unit</a:t>
            </a:r>
            <a:r>
              <a:rPr dirty="0" sz="1200" spc="-5">
                <a:latin typeface="SimSun"/>
                <a:cs typeface="SimSun"/>
              </a:rPr>
              <a:t>，</a:t>
            </a:r>
            <a:r>
              <a:rPr dirty="0" sz="1200" spc="-5">
                <a:latin typeface="Times New Roman"/>
                <a:cs typeface="Times New Roman"/>
              </a:rPr>
              <a:t>GPU</a:t>
            </a:r>
            <a:r>
              <a:rPr dirty="0" sz="1200" spc="-5">
                <a:latin typeface="SimSun"/>
                <a:cs typeface="SimSun"/>
              </a:rPr>
              <a:t>）</a:t>
            </a:r>
            <a:r>
              <a:rPr dirty="0" sz="1200">
                <a:latin typeface="SimSun"/>
                <a:cs typeface="SimSun"/>
              </a:rPr>
              <a:t>提高算力，极大地提升了算法的运行效率</a:t>
            </a:r>
            <a:r>
              <a:rPr dirty="0" baseline="31250" sz="1200" spc="-7">
                <a:latin typeface="Times New Roman"/>
                <a:cs typeface="Times New Roman"/>
                <a:hlinkClick r:id="rId4" action="ppaction://hlinksldjump"/>
              </a:rPr>
              <a:t>[4]</a:t>
            </a:r>
            <a:r>
              <a:rPr dirty="0" sz="1200">
                <a:latin typeface="SimSun"/>
                <a:cs typeface="SimSun"/>
              </a:rPr>
              <a:t>。三 是大量标记精准的开源数据集为算法的训练提</a:t>
            </a:r>
            <a:r>
              <a:rPr dirty="0" sz="1200" spc="5">
                <a:latin typeface="SimSun"/>
                <a:cs typeface="SimSun"/>
              </a:rPr>
              <a:t>供</a:t>
            </a:r>
            <a:r>
              <a:rPr dirty="0" sz="1200">
                <a:latin typeface="SimSun"/>
                <a:cs typeface="SimSun"/>
              </a:rPr>
              <a:t>了基础性的数据支撑。</a:t>
            </a:r>
            <a:endParaRPr sz="1200">
              <a:latin typeface="SimSun"/>
              <a:cs typeface="SimSun"/>
            </a:endParaRPr>
          </a:p>
          <a:p>
            <a:pPr marL="127000" marR="120650" indent="304800">
              <a:lnSpc>
                <a:spcPct val="162500"/>
              </a:lnSpc>
            </a:pPr>
            <a:r>
              <a:rPr dirty="0" sz="1200">
                <a:latin typeface="SimSun"/>
                <a:cs typeface="SimSun"/>
              </a:rPr>
              <a:t>随着高精度传感器的快速发展</a:t>
            </a:r>
            <a:r>
              <a:rPr dirty="0" sz="1200" spc="-254">
                <a:latin typeface="SimSun"/>
                <a:cs typeface="SimSun"/>
              </a:rPr>
              <a:t>，</a:t>
            </a:r>
            <a:r>
              <a:rPr dirty="0" sz="1200">
                <a:latin typeface="SimSun"/>
                <a:cs typeface="SimSun"/>
              </a:rPr>
              <a:t>点云数据的获取变得越来越方便</a:t>
            </a:r>
            <a:r>
              <a:rPr dirty="0" sz="1200" spc="-254">
                <a:latin typeface="SimSun"/>
                <a:cs typeface="SimSun"/>
              </a:rPr>
              <a:t>，</a:t>
            </a:r>
            <a:r>
              <a:rPr dirty="0" sz="1200">
                <a:latin typeface="SimSun"/>
                <a:cs typeface="SimSun"/>
              </a:rPr>
              <a:t>在数字城市</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5</a:t>
            </a:r>
            <a:r>
              <a:rPr dirty="0" baseline="31250" sz="1200" spc="-7">
                <a:latin typeface="Times New Roman"/>
                <a:cs typeface="Times New Roman"/>
                <a:hlinkClick r:id="rId4" action="ppaction://hlinksldjump"/>
              </a:rPr>
              <a:t>]</a:t>
            </a:r>
            <a:r>
              <a:rPr dirty="0" sz="1200" spc="-254">
                <a:latin typeface="SimSun"/>
                <a:cs typeface="SimSun"/>
              </a:rPr>
              <a:t>、</a:t>
            </a:r>
            <a:r>
              <a:rPr dirty="0" sz="1200">
                <a:latin typeface="SimSun"/>
                <a:cs typeface="SimSun"/>
              </a:rPr>
              <a:t>无人驾 驶</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6</a:t>
            </a:r>
            <a:r>
              <a:rPr dirty="0" baseline="31250" sz="1200" spc="-7">
                <a:latin typeface="Times New Roman"/>
                <a:cs typeface="Times New Roman"/>
                <a:hlinkClick r:id="rId4" action="ppaction://hlinksldjump"/>
              </a:rPr>
              <a:t>]</a:t>
            </a:r>
            <a:r>
              <a:rPr dirty="0" sz="1200" spc="-160">
                <a:latin typeface="SimSun"/>
                <a:cs typeface="SimSun"/>
              </a:rPr>
              <a:t>、</a:t>
            </a:r>
            <a:r>
              <a:rPr dirty="0" sz="1200">
                <a:latin typeface="SimSun"/>
                <a:cs typeface="SimSun"/>
              </a:rPr>
              <a:t>人机交</a:t>
            </a:r>
            <a:r>
              <a:rPr dirty="0" sz="1200" spc="-5">
                <a:latin typeface="SimSun"/>
                <a:cs typeface="SimSun"/>
              </a:rPr>
              <a:t>互</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7</a:t>
            </a:r>
            <a:r>
              <a:rPr dirty="0" baseline="31250" sz="1200" spc="-7">
                <a:latin typeface="Times New Roman"/>
                <a:cs typeface="Times New Roman"/>
                <a:hlinkClick r:id="rId4" action="ppaction://hlinksldjump"/>
              </a:rPr>
              <a:t>]</a:t>
            </a:r>
            <a:r>
              <a:rPr dirty="0" sz="1200">
                <a:latin typeface="SimSun"/>
                <a:cs typeface="SimSun"/>
              </a:rPr>
              <a:t>等</a:t>
            </a:r>
            <a:r>
              <a:rPr dirty="0" sz="1200" spc="-15">
                <a:latin typeface="SimSun"/>
                <a:cs typeface="SimSun"/>
              </a:rPr>
              <a:t>领</a:t>
            </a:r>
            <a:r>
              <a:rPr dirty="0" sz="1200">
                <a:latin typeface="SimSun"/>
                <a:cs typeface="SimSun"/>
              </a:rPr>
              <a:t>域都有着广泛的应用</a:t>
            </a:r>
            <a:r>
              <a:rPr dirty="0" sz="1200" spc="-155">
                <a:latin typeface="SimSun"/>
                <a:cs typeface="SimSun"/>
              </a:rPr>
              <a:t>。</a:t>
            </a:r>
            <a:r>
              <a:rPr dirty="0" sz="1200">
                <a:latin typeface="SimSun"/>
                <a:cs typeface="SimSun"/>
              </a:rPr>
              <a:t>不同的三维传感器有其独特的优势和局限性</a:t>
            </a:r>
            <a:r>
              <a:rPr dirty="0" sz="1200" spc="-160">
                <a:latin typeface="SimSun"/>
                <a:cs typeface="SimSun"/>
              </a:rPr>
              <a:t>，</a:t>
            </a:r>
            <a:r>
              <a:rPr dirty="0" sz="1200">
                <a:latin typeface="SimSun"/>
                <a:cs typeface="SimSun"/>
              </a:rPr>
              <a:t>例</a:t>
            </a:r>
            <a:endParaRPr sz="1200">
              <a:latin typeface="SimSun"/>
              <a:cs typeface="SimSun"/>
            </a:endParaRPr>
          </a:p>
          <a:p>
            <a:pPr algn="just" marL="127000" marR="120650">
              <a:lnSpc>
                <a:spcPct val="162500"/>
              </a:lnSpc>
              <a:spcBef>
                <a:spcPts val="5"/>
              </a:spcBef>
            </a:pPr>
            <a:r>
              <a:rPr dirty="0" sz="1200">
                <a:latin typeface="SimSun"/>
                <a:cs typeface="SimSun"/>
              </a:rPr>
              <a:t>如，三</a:t>
            </a:r>
            <a:r>
              <a:rPr dirty="0" sz="1200" spc="-5">
                <a:latin typeface="SimSun"/>
                <a:cs typeface="SimSun"/>
              </a:rPr>
              <a:t>维</a:t>
            </a:r>
            <a:r>
              <a:rPr dirty="0" sz="1200">
                <a:latin typeface="SimSun"/>
                <a:cs typeface="SimSun"/>
              </a:rPr>
              <a:t>相机可以生成稠密的点云数据，但是视野范围通常被限制在</a:t>
            </a:r>
            <a:r>
              <a:rPr dirty="0" sz="1200" spc="-204">
                <a:latin typeface="SimSun"/>
                <a:cs typeface="SimSun"/>
              </a:rPr>
              <a:t> </a:t>
            </a:r>
            <a:r>
              <a:rPr dirty="0" sz="1200">
                <a:latin typeface="Times New Roman"/>
                <a:cs typeface="Times New Roman"/>
              </a:rPr>
              <a:t>5</a:t>
            </a:r>
            <a:r>
              <a:rPr dirty="0" sz="1200" spc="95">
                <a:latin typeface="Times New Roman"/>
                <a:cs typeface="Times New Roman"/>
              </a:rPr>
              <a:t> </a:t>
            </a:r>
            <a:r>
              <a:rPr dirty="0" sz="1200">
                <a:latin typeface="SimSun"/>
                <a:cs typeface="SimSun"/>
              </a:rPr>
              <a:t>米以内。激光雷达具 有较长的视野范围</a:t>
            </a:r>
            <a:r>
              <a:rPr dirty="0" sz="1200" spc="-375">
                <a:latin typeface="SimSun"/>
                <a:cs typeface="SimSun"/>
              </a:rPr>
              <a:t>，</a:t>
            </a:r>
            <a:r>
              <a:rPr dirty="0" sz="1200">
                <a:latin typeface="SimSun"/>
                <a:cs typeface="SimSun"/>
              </a:rPr>
              <a:t>但生成的点云数据比较稀疏</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8</a:t>
            </a:r>
            <a:r>
              <a:rPr dirty="0" baseline="31250" sz="1200" spc="-7">
                <a:latin typeface="Times New Roman"/>
                <a:cs typeface="Times New Roman"/>
                <a:hlinkClick r:id="rId4" action="ppaction://hlinksldjump"/>
              </a:rPr>
              <a:t>]</a:t>
            </a:r>
            <a:r>
              <a:rPr dirty="0" sz="1200" spc="-370">
                <a:latin typeface="SimSun"/>
                <a:cs typeface="SimSun"/>
              </a:rPr>
              <a:t>。</a:t>
            </a:r>
            <a:r>
              <a:rPr dirty="0" sz="1200">
                <a:latin typeface="SimSun"/>
                <a:cs typeface="SimSun"/>
              </a:rPr>
              <a:t>由于传感器只能在有限视野范围内对物体 进行</a:t>
            </a:r>
            <a:r>
              <a:rPr dirty="0" sz="1200" spc="10">
                <a:latin typeface="SimSun"/>
                <a:cs typeface="SimSun"/>
              </a:rPr>
              <a:t>扫</a:t>
            </a:r>
            <a:r>
              <a:rPr dirty="0" sz="1200">
                <a:latin typeface="SimSun"/>
                <a:cs typeface="SimSun"/>
              </a:rPr>
              <a:t>描，</a:t>
            </a:r>
            <a:r>
              <a:rPr dirty="0" sz="1200" spc="10">
                <a:latin typeface="SimSun"/>
                <a:cs typeface="SimSun"/>
              </a:rPr>
              <a:t>因</a:t>
            </a:r>
            <a:r>
              <a:rPr dirty="0" sz="1200">
                <a:latin typeface="SimSun"/>
                <a:cs typeface="SimSun"/>
              </a:rPr>
              <a:t>此</a:t>
            </a:r>
            <a:r>
              <a:rPr dirty="0" sz="1200" spc="10">
                <a:latin typeface="SimSun"/>
                <a:cs typeface="SimSun"/>
              </a:rPr>
              <a:t>，</a:t>
            </a:r>
            <a:r>
              <a:rPr dirty="0" sz="1200">
                <a:latin typeface="SimSun"/>
                <a:cs typeface="SimSun"/>
              </a:rPr>
              <a:t>大</a:t>
            </a:r>
            <a:r>
              <a:rPr dirty="0" sz="1200" spc="10">
                <a:latin typeface="SimSun"/>
                <a:cs typeface="SimSun"/>
              </a:rPr>
              <a:t>型</a:t>
            </a:r>
            <a:r>
              <a:rPr dirty="0" sz="1200">
                <a:latin typeface="SimSun"/>
                <a:cs typeface="SimSun"/>
              </a:rPr>
              <a:t>三维</a:t>
            </a:r>
            <a:r>
              <a:rPr dirty="0" sz="1200" spc="10">
                <a:latin typeface="SimSun"/>
                <a:cs typeface="SimSun"/>
              </a:rPr>
              <a:t>场</a:t>
            </a:r>
            <a:r>
              <a:rPr dirty="0" sz="1200" spc="5">
                <a:latin typeface="SimSun"/>
                <a:cs typeface="SimSun"/>
              </a:rPr>
              <a:t>景</a:t>
            </a:r>
            <a:r>
              <a:rPr dirty="0" sz="1200">
                <a:latin typeface="SimSun"/>
                <a:cs typeface="SimSun"/>
              </a:rPr>
              <a:t>需</a:t>
            </a:r>
            <a:r>
              <a:rPr dirty="0" sz="1200" spc="10">
                <a:latin typeface="SimSun"/>
                <a:cs typeface="SimSun"/>
              </a:rPr>
              <a:t>要</a:t>
            </a:r>
            <a:r>
              <a:rPr dirty="0" sz="1200">
                <a:latin typeface="SimSun"/>
                <a:cs typeface="SimSun"/>
              </a:rPr>
              <a:t>点</a:t>
            </a:r>
            <a:r>
              <a:rPr dirty="0" sz="1200" spc="10">
                <a:latin typeface="SimSun"/>
                <a:cs typeface="SimSun"/>
              </a:rPr>
              <a:t>云</a:t>
            </a:r>
            <a:r>
              <a:rPr dirty="0" sz="1200">
                <a:latin typeface="SimSun"/>
                <a:cs typeface="SimSun"/>
              </a:rPr>
              <a:t>配</a:t>
            </a:r>
            <a:r>
              <a:rPr dirty="0" sz="1200" spc="10">
                <a:latin typeface="SimSun"/>
                <a:cs typeface="SimSun"/>
              </a:rPr>
              <a:t>准</a:t>
            </a:r>
            <a:r>
              <a:rPr dirty="0" sz="1200">
                <a:latin typeface="SimSun"/>
                <a:cs typeface="SimSun"/>
              </a:rPr>
              <a:t>算法</a:t>
            </a:r>
            <a:r>
              <a:rPr dirty="0" sz="1200" spc="10">
                <a:latin typeface="SimSun"/>
                <a:cs typeface="SimSun"/>
              </a:rPr>
              <a:t>来</a:t>
            </a:r>
            <a:r>
              <a:rPr dirty="0" sz="1200">
                <a:latin typeface="SimSun"/>
                <a:cs typeface="SimSun"/>
              </a:rPr>
              <a:t>生成</a:t>
            </a:r>
            <a:r>
              <a:rPr dirty="0" sz="1200" spc="10">
                <a:latin typeface="SimSun"/>
                <a:cs typeface="SimSun"/>
              </a:rPr>
              <a:t>完</a:t>
            </a:r>
            <a:r>
              <a:rPr dirty="0" sz="1200">
                <a:latin typeface="SimSun"/>
                <a:cs typeface="SimSun"/>
              </a:rPr>
              <a:t>整</a:t>
            </a:r>
            <a:r>
              <a:rPr dirty="0" sz="1200" spc="10">
                <a:latin typeface="SimSun"/>
                <a:cs typeface="SimSun"/>
              </a:rPr>
              <a:t>的</a:t>
            </a:r>
            <a:r>
              <a:rPr dirty="0" sz="1200">
                <a:latin typeface="SimSun"/>
                <a:cs typeface="SimSun"/>
              </a:rPr>
              <a:t>点</a:t>
            </a:r>
            <a:r>
              <a:rPr dirty="0" sz="1200" spc="10">
                <a:latin typeface="SimSun"/>
                <a:cs typeface="SimSun"/>
              </a:rPr>
              <a:t>云</a:t>
            </a:r>
            <a:r>
              <a:rPr dirty="0" sz="1200">
                <a:latin typeface="SimSun"/>
                <a:cs typeface="SimSun"/>
              </a:rPr>
              <a:t>模型</a:t>
            </a:r>
            <a:r>
              <a:rPr dirty="0" sz="1200" spc="10">
                <a:latin typeface="SimSun"/>
                <a:cs typeface="SimSun"/>
              </a:rPr>
              <a:t>。</a:t>
            </a:r>
            <a:r>
              <a:rPr dirty="0" sz="1200">
                <a:latin typeface="SimSun"/>
                <a:cs typeface="SimSun"/>
              </a:rPr>
              <a:t>点云</a:t>
            </a:r>
            <a:r>
              <a:rPr dirty="0" sz="1200" spc="10">
                <a:latin typeface="SimSun"/>
                <a:cs typeface="SimSun"/>
              </a:rPr>
              <a:t>配</a:t>
            </a:r>
            <a:r>
              <a:rPr dirty="0" sz="1200">
                <a:latin typeface="SimSun"/>
                <a:cs typeface="SimSun"/>
              </a:rPr>
              <a:t>准</a:t>
            </a:r>
            <a:r>
              <a:rPr dirty="0" sz="1200" spc="15">
                <a:latin typeface="SimSun"/>
                <a:cs typeface="SimSun"/>
              </a:rPr>
              <a:t>是</a:t>
            </a:r>
            <a:r>
              <a:rPr dirty="0" sz="1200">
                <a:latin typeface="SimSun"/>
                <a:cs typeface="SimSun"/>
              </a:rPr>
              <a:t>三维 计算机视觉和图形学中的一个重要的基础领域</a:t>
            </a:r>
            <a:r>
              <a:rPr dirty="0" sz="1200" spc="-240">
                <a:latin typeface="SimSun"/>
                <a:cs typeface="SimSun"/>
              </a:rPr>
              <a:t>，</a:t>
            </a:r>
            <a:r>
              <a:rPr dirty="0" sz="1200">
                <a:latin typeface="SimSun"/>
                <a:cs typeface="SimSun"/>
              </a:rPr>
              <a:t>在三维重建</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9</a:t>
            </a:r>
            <a:r>
              <a:rPr dirty="0" baseline="31250" sz="1200" spc="-7">
                <a:latin typeface="Times New Roman"/>
                <a:cs typeface="Times New Roman"/>
                <a:hlinkClick r:id="rId4" action="ppaction://hlinksldjump"/>
              </a:rPr>
              <a:t>]</a:t>
            </a:r>
            <a:r>
              <a:rPr dirty="0" sz="1200" spc="-240">
                <a:latin typeface="SimSun"/>
                <a:cs typeface="SimSun"/>
              </a:rPr>
              <a:t>、</a:t>
            </a:r>
            <a:r>
              <a:rPr dirty="0" sz="1200">
                <a:latin typeface="SimSun"/>
                <a:cs typeface="SimSun"/>
              </a:rPr>
              <a:t>三维数据融合</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10</a:t>
            </a:r>
            <a:r>
              <a:rPr dirty="0" baseline="31250" sz="1200" spc="-7">
                <a:latin typeface="Times New Roman"/>
                <a:cs typeface="Times New Roman"/>
                <a:hlinkClick r:id="rId4" action="ppaction://hlinksldjump"/>
              </a:rPr>
              <a:t>]</a:t>
            </a:r>
            <a:r>
              <a:rPr dirty="0" sz="1200" spc="-240">
                <a:latin typeface="SimSun"/>
                <a:cs typeface="SimSun"/>
              </a:rPr>
              <a:t>、</a:t>
            </a:r>
            <a:r>
              <a:rPr dirty="0" sz="1200">
                <a:latin typeface="Times New Roman"/>
                <a:cs typeface="Times New Roman"/>
              </a:rPr>
              <a:t>SL</a:t>
            </a:r>
            <a:r>
              <a:rPr dirty="0" sz="1200" spc="-5">
                <a:latin typeface="Times New Roman"/>
                <a:cs typeface="Times New Roman"/>
              </a:rPr>
              <a:t>A</a:t>
            </a:r>
            <a:r>
              <a:rPr dirty="0" sz="1200">
                <a:latin typeface="Times New Roman"/>
                <a:cs typeface="Times New Roman"/>
              </a:rPr>
              <a:t>M</a:t>
            </a:r>
            <a:r>
              <a:rPr dirty="0" baseline="31250" sz="1200" spc="-7">
                <a:latin typeface="Times New Roman"/>
                <a:cs typeface="Times New Roman"/>
                <a:hlinkClick r:id="rId4" action="ppaction://hlinksldjump"/>
              </a:rPr>
              <a:t>[</a:t>
            </a:r>
            <a:r>
              <a:rPr dirty="0" baseline="31250" sz="1200" spc="-44">
                <a:latin typeface="Times New Roman"/>
                <a:cs typeface="Times New Roman"/>
                <a:hlinkClick r:id="rId4" action="ppaction://hlinksldjump"/>
              </a:rPr>
              <a:t>1</a:t>
            </a:r>
            <a:r>
              <a:rPr dirty="0" baseline="31250" sz="1200" spc="7">
                <a:latin typeface="Times New Roman"/>
                <a:cs typeface="Times New Roman"/>
                <a:hlinkClick r:id="rId4" action="ppaction://hlinksldjump"/>
              </a:rPr>
              <a:t>1</a:t>
            </a:r>
            <a:r>
              <a:rPr dirty="0" baseline="31250" sz="1200" spc="-30">
                <a:latin typeface="Times New Roman"/>
                <a:cs typeface="Times New Roman"/>
                <a:hlinkClick r:id="rId4" action="ppaction://hlinksldjump"/>
              </a:rPr>
              <a:t>]</a:t>
            </a:r>
            <a:r>
              <a:rPr dirty="0" sz="1200">
                <a:latin typeface="SimSun"/>
                <a:cs typeface="SimSun"/>
              </a:rPr>
              <a:t>等 应用</a:t>
            </a:r>
            <a:r>
              <a:rPr dirty="0" sz="1200" spc="10">
                <a:latin typeface="SimSun"/>
                <a:cs typeface="SimSun"/>
              </a:rPr>
              <a:t>中</a:t>
            </a:r>
            <a:r>
              <a:rPr dirty="0" sz="1200">
                <a:latin typeface="SimSun"/>
                <a:cs typeface="SimSun"/>
              </a:rPr>
              <a:t>都有</a:t>
            </a:r>
            <a:r>
              <a:rPr dirty="0" sz="1200" spc="10">
                <a:latin typeface="SimSun"/>
                <a:cs typeface="SimSun"/>
              </a:rPr>
              <a:t>着</a:t>
            </a:r>
            <a:r>
              <a:rPr dirty="0" sz="1200">
                <a:latin typeface="SimSun"/>
                <a:cs typeface="SimSun"/>
              </a:rPr>
              <a:t>特</a:t>
            </a:r>
            <a:r>
              <a:rPr dirty="0" sz="1200" spc="10">
                <a:latin typeface="SimSun"/>
                <a:cs typeface="SimSun"/>
              </a:rPr>
              <a:t>殊</a:t>
            </a:r>
            <a:r>
              <a:rPr dirty="0" sz="1200">
                <a:latin typeface="SimSun"/>
                <a:cs typeface="SimSun"/>
              </a:rPr>
              <a:t>而</a:t>
            </a:r>
            <a:r>
              <a:rPr dirty="0" sz="1200" spc="10">
                <a:latin typeface="SimSun"/>
                <a:cs typeface="SimSun"/>
              </a:rPr>
              <a:t>重</a:t>
            </a:r>
            <a:r>
              <a:rPr dirty="0" sz="1200">
                <a:latin typeface="SimSun"/>
                <a:cs typeface="SimSun"/>
              </a:rPr>
              <a:t>要的</a:t>
            </a:r>
            <a:r>
              <a:rPr dirty="0" sz="1200" spc="10">
                <a:latin typeface="SimSun"/>
                <a:cs typeface="SimSun"/>
              </a:rPr>
              <a:t>意</a:t>
            </a:r>
            <a:r>
              <a:rPr dirty="0" sz="1200" spc="5">
                <a:latin typeface="SimSun"/>
                <a:cs typeface="SimSun"/>
              </a:rPr>
              <a:t>义</a:t>
            </a:r>
            <a:r>
              <a:rPr dirty="0" sz="1200">
                <a:latin typeface="SimSun"/>
                <a:cs typeface="SimSun"/>
              </a:rPr>
              <a:t>。</a:t>
            </a:r>
            <a:r>
              <a:rPr dirty="0" sz="1200" spc="10">
                <a:latin typeface="SimSun"/>
                <a:cs typeface="SimSun"/>
              </a:rPr>
              <a:t>点</a:t>
            </a:r>
            <a:r>
              <a:rPr dirty="0" sz="1200">
                <a:latin typeface="SimSun"/>
                <a:cs typeface="SimSun"/>
              </a:rPr>
              <a:t>云</a:t>
            </a:r>
            <a:r>
              <a:rPr dirty="0" sz="1200" spc="10">
                <a:latin typeface="SimSun"/>
                <a:cs typeface="SimSun"/>
              </a:rPr>
              <a:t>配</a:t>
            </a:r>
            <a:r>
              <a:rPr dirty="0" sz="1200">
                <a:latin typeface="SimSun"/>
                <a:cs typeface="SimSun"/>
              </a:rPr>
              <a:t>准</a:t>
            </a:r>
            <a:r>
              <a:rPr dirty="0" sz="1200" spc="10">
                <a:latin typeface="SimSun"/>
                <a:cs typeface="SimSun"/>
              </a:rPr>
              <a:t>旨</a:t>
            </a:r>
            <a:r>
              <a:rPr dirty="0" sz="1200">
                <a:latin typeface="SimSun"/>
                <a:cs typeface="SimSun"/>
              </a:rPr>
              <a:t>在估</a:t>
            </a:r>
            <a:r>
              <a:rPr dirty="0" sz="1200" spc="10">
                <a:latin typeface="SimSun"/>
                <a:cs typeface="SimSun"/>
              </a:rPr>
              <a:t>计</a:t>
            </a:r>
            <a:r>
              <a:rPr dirty="0" sz="1200">
                <a:latin typeface="SimSun"/>
                <a:cs typeface="SimSun"/>
              </a:rPr>
              <a:t>源点</a:t>
            </a:r>
            <a:r>
              <a:rPr dirty="0" sz="1200" spc="10">
                <a:latin typeface="SimSun"/>
                <a:cs typeface="SimSun"/>
              </a:rPr>
              <a:t>云</a:t>
            </a:r>
            <a:r>
              <a:rPr dirty="0" sz="1200">
                <a:latin typeface="SimSun"/>
                <a:cs typeface="SimSun"/>
              </a:rPr>
              <a:t>和</a:t>
            </a:r>
            <a:r>
              <a:rPr dirty="0" sz="1200" spc="10">
                <a:latin typeface="SimSun"/>
                <a:cs typeface="SimSun"/>
              </a:rPr>
              <a:t>模</a:t>
            </a:r>
            <a:r>
              <a:rPr dirty="0" sz="1200">
                <a:latin typeface="SimSun"/>
                <a:cs typeface="SimSun"/>
              </a:rPr>
              <a:t>板</a:t>
            </a:r>
            <a:r>
              <a:rPr dirty="0" sz="1200" spc="10">
                <a:latin typeface="SimSun"/>
                <a:cs typeface="SimSun"/>
              </a:rPr>
              <a:t>点</a:t>
            </a:r>
            <a:r>
              <a:rPr dirty="0" sz="1200">
                <a:latin typeface="SimSun"/>
                <a:cs typeface="SimSun"/>
              </a:rPr>
              <a:t>云之</a:t>
            </a:r>
            <a:r>
              <a:rPr dirty="0" sz="1200" spc="10">
                <a:latin typeface="SimSun"/>
                <a:cs typeface="SimSun"/>
              </a:rPr>
              <a:t>间</a:t>
            </a:r>
            <a:r>
              <a:rPr dirty="0" sz="1200">
                <a:latin typeface="SimSun"/>
                <a:cs typeface="SimSun"/>
              </a:rPr>
              <a:t>的刚</a:t>
            </a:r>
            <a:r>
              <a:rPr dirty="0" sz="1200" spc="10">
                <a:latin typeface="SimSun"/>
                <a:cs typeface="SimSun"/>
              </a:rPr>
              <a:t>性</a:t>
            </a:r>
            <a:r>
              <a:rPr dirty="0" sz="1200">
                <a:latin typeface="SimSun"/>
                <a:cs typeface="SimSun"/>
              </a:rPr>
              <a:t>运</a:t>
            </a:r>
            <a:r>
              <a:rPr dirty="0" sz="1200" spc="10">
                <a:latin typeface="SimSun"/>
                <a:cs typeface="SimSun"/>
              </a:rPr>
              <a:t>动</a:t>
            </a:r>
            <a:r>
              <a:rPr dirty="0" sz="1200">
                <a:latin typeface="SimSun"/>
                <a:cs typeface="SimSun"/>
              </a:rPr>
              <a:t>变换 参数</a:t>
            </a:r>
            <a:r>
              <a:rPr dirty="0" sz="1200" spc="10">
                <a:latin typeface="SimSun"/>
                <a:cs typeface="SimSun"/>
              </a:rPr>
              <a:t>，</a:t>
            </a:r>
            <a:r>
              <a:rPr dirty="0" sz="1200">
                <a:latin typeface="SimSun"/>
                <a:cs typeface="SimSun"/>
              </a:rPr>
              <a:t>应用</a:t>
            </a:r>
            <a:r>
              <a:rPr dirty="0" sz="1200" spc="10">
                <a:latin typeface="SimSun"/>
                <a:cs typeface="SimSun"/>
              </a:rPr>
              <a:t>变</a:t>
            </a:r>
            <a:r>
              <a:rPr dirty="0" sz="1200">
                <a:latin typeface="SimSun"/>
                <a:cs typeface="SimSun"/>
              </a:rPr>
              <a:t>换</a:t>
            </a:r>
            <a:r>
              <a:rPr dirty="0" sz="1200" spc="10">
                <a:latin typeface="SimSun"/>
                <a:cs typeface="SimSun"/>
              </a:rPr>
              <a:t>参</a:t>
            </a:r>
            <a:r>
              <a:rPr dirty="0" sz="1200">
                <a:latin typeface="SimSun"/>
                <a:cs typeface="SimSun"/>
              </a:rPr>
              <a:t>数</a:t>
            </a:r>
            <a:r>
              <a:rPr dirty="0" sz="1200" spc="10">
                <a:latin typeface="SimSun"/>
                <a:cs typeface="SimSun"/>
              </a:rPr>
              <a:t>后</a:t>
            </a:r>
            <a:r>
              <a:rPr dirty="0" sz="1200">
                <a:latin typeface="SimSun"/>
                <a:cs typeface="SimSun"/>
              </a:rPr>
              <a:t>实现</a:t>
            </a:r>
            <a:r>
              <a:rPr dirty="0" sz="1200" spc="10">
                <a:latin typeface="SimSun"/>
                <a:cs typeface="SimSun"/>
              </a:rPr>
              <a:t>两</a:t>
            </a:r>
            <a:r>
              <a:rPr dirty="0" sz="1200">
                <a:latin typeface="SimSun"/>
                <a:cs typeface="SimSun"/>
              </a:rPr>
              <a:t>片点</a:t>
            </a:r>
            <a:r>
              <a:rPr dirty="0" sz="1200" spc="10">
                <a:latin typeface="SimSun"/>
                <a:cs typeface="SimSun"/>
              </a:rPr>
              <a:t>云</a:t>
            </a:r>
            <a:r>
              <a:rPr dirty="0" sz="1200">
                <a:latin typeface="SimSun"/>
                <a:cs typeface="SimSun"/>
              </a:rPr>
              <a:t>的</a:t>
            </a:r>
            <a:r>
              <a:rPr dirty="0" sz="1200" spc="10">
                <a:latin typeface="SimSun"/>
                <a:cs typeface="SimSun"/>
              </a:rPr>
              <a:t>对</a:t>
            </a:r>
            <a:r>
              <a:rPr dirty="0" sz="1200">
                <a:latin typeface="SimSun"/>
                <a:cs typeface="SimSun"/>
              </a:rPr>
              <a:t>齐</a:t>
            </a:r>
            <a:r>
              <a:rPr dirty="0" sz="1200" spc="10">
                <a:latin typeface="SimSun"/>
                <a:cs typeface="SimSun"/>
              </a:rPr>
              <a:t>，</a:t>
            </a:r>
            <a:r>
              <a:rPr dirty="0" sz="1200">
                <a:latin typeface="SimSun"/>
                <a:cs typeface="SimSun"/>
              </a:rPr>
              <a:t>从而</a:t>
            </a:r>
            <a:r>
              <a:rPr dirty="0" sz="1200" spc="10">
                <a:latin typeface="SimSun"/>
                <a:cs typeface="SimSun"/>
              </a:rPr>
              <a:t>将</a:t>
            </a:r>
            <a:r>
              <a:rPr dirty="0" sz="1200">
                <a:latin typeface="SimSun"/>
                <a:cs typeface="SimSun"/>
              </a:rPr>
              <a:t>不同</a:t>
            </a:r>
            <a:r>
              <a:rPr dirty="0" sz="1200" spc="10">
                <a:latin typeface="SimSun"/>
                <a:cs typeface="SimSun"/>
              </a:rPr>
              <a:t>视</a:t>
            </a:r>
            <a:r>
              <a:rPr dirty="0" sz="1200">
                <a:latin typeface="SimSun"/>
                <a:cs typeface="SimSun"/>
              </a:rPr>
              <a:t>角</a:t>
            </a:r>
            <a:r>
              <a:rPr dirty="0" sz="1200" spc="10">
                <a:latin typeface="SimSun"/>
                <a:cs typeface="SimSun"/>
              </a:rPr>
              <a:t>采</a:t>
            </a:r>
            <a:r>
              <a:rPr dirty="0" sz="1200">
                <a:latin typeface="SimSun"/>
                <a:cs typeface="SimSun"/>
              </a:rPr>
              <a:t>集</a:t>
            </a:r>
            <a:r>
              <a:rPr dirty="0" sz="1200" spc="10">
                <a:latin typeface="SimSun"/>
                <a:cs typeface="SimSun"/>
              </a:rPr>
              <a:t>的</a:t>
            </a:r>
            <a:r>
              <a:rPr dirty="0" sz="1200">
                <a:latin typeface="SimSun"/>
                <a:cs typeface="SimSun"/>
              </a:rPr>
              <a:t>点云</a:t>
            </a:r>
            <a:r>
              <a:rPr dirty="0" sz="1200" spc="10">
                <a:latin typeface="SimSun"/>
                <a:cs typeface="SimSun"/>
              </a:rPr>
              <a:t>数</a:t>
            </a:r>
            <a:r>
              <a:rPr dirty="0" sz="1200">
                <a:latin typeface="SimSun"/>
                <a:cs typeface="SimSun"/>
              </a:rPr>
              <a:t>据拼</a:t>
            </a:r>
            <a:r>
              <a:rPr dirty="0" sz="1200" spc="10">
                <a:latin typeface="SimSun"/>
                <a:cs typeface="SimSun"/>
              </a:rPr>
              <a:t>接</a:t>
            </a:r>
            <a:r>
              <a:rPr dirty="0" sz="1200">
                <a:latin typeface="SimSun"/>
                <a:cs typeface="SimSun"/>
              </a:rPr>
              <a:t>成</a:t>
            </a:r>
            <a:r>
              <a:rPr dirty="0" sz="1200" spc="10">
                <a:latin typeface="SimSun"/>
                <a:cs typeface="SimSun"/>
              </a:rPr>
              <a:t>一</a:t>
            </a:r>
            <a:r>
              <a:rPr dirty="0" sz="1200">
                <a:latin typeface="SimSun"/>
                <a:cs typeface="SimSun"/>
              </a:rPr>
              <a:t>个完 整的三维点云模型</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12</a:t>
            </a:r>
            <a:r>
              <a:rPr dirty="0" baseline="31250" sz="1200" spc="-7">
                <a:latin typeface="Times New Roman"/>
                <a:cs typeface="Times New Roman"/>
                <a:hlinkClick r:id="rId4" action="ppaction://hlinksldjump"/>
              </a:rPr>
              <a:t>]</a:t>
            </a:r>
            <a:r>
              <a:rPr dirty="0" sz="1200">
                <a:latin typeface="SimSun"/>
                <a:cs typeface="SimSun"/>
              </a:rPr>
              <a:t>。一般来说，采集来自</a:t>
            </a:r>
            <a:r>
              <a:rPr dirty="0" sz="1200" spc="10">
                <a:latin typeface="SimSun"/>
                <a:cs typeface="SimSun"/>
              </a:rPr>
              <a:t>不</a:t>
            </a:r>
            <a:r>
              <a:rPr dirty="0" sz="1200">
                <a:latin typeface="SimSun"/>
                <a:cs typeface="SimSun"/>
              </a:rPr>
              <a:t>同视角的点云之间会</a:t>
            </a:r>
            <a:r>
              <a:rPr dirty="0" sz="1200" spc="10">
                <a:latin typeface="SimSun"/>
                <a:cs typeface="SimSun"/>
              </a:rPr>
              <a:t>存</a:t>
            </a:r>
            <a:r>
              <a:rPr dirty="0" sz="1200">
                <a:latin typeface="SimSun"/>
                <a:cs typeface="SimSun"/>
              </a:rPr>
              <a:t>在一定的重叠区域，如 何从重叠区域找到用</a:t>
            </a:r>
            <a:r>
              <a:rPr dirty="0" sz="1200" spc="10">
                <a:latin typeface="SimSun"/>
                <a:cs typeface="SimSun"/>
              </a:rPr>
              <a:t>于</a:t>
            </a:r>
            <a:r>
              <a:rPr dirty="0" sz="1200">
                <a:latin typeface="SimSun"/>
                <a:cs typeface="SimSun"/>
              </a:rPr>
              <a:t>配准</a:t>
            </a:r>
            <a:r>
              <a:rPr dirty="0" sz="1200" spc="5">
                <a:latin typeface="SimSun"/>
                <a:cs typeface="SimSun"/>
              </a:rPr>
              <a:t>的</a:t>
            </a:r>
            <a:r>
              <a:rPr dirty="0" sz="1200">
                <a:latin typeface="SimSun"/>
                <a:cs typeface="SimSun"/>
              </a:rPr>
              <a:t>“匹配点对”</a:t>
            </a:r>
            <a:r>
              <a:rPr dirty="0" sz="1200" spc="10">
                <a:latin typeface="SimSun"/>
                <a:cs typeface="SimSun"/>
              </a:rPr>
              <a:t>是</a:t>
            </a:r>
            <a:r>
              <a:rPr dirty="0" sz="1200">
                <a:latin typeface="SimSun"/>
                <a:cs typeface="SimSun"/>
              </a:rPr>
              <a:t>匹配算法的关键</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13</a:t>
            </a:r>
            <a:r>
              <a:rPr dirty="0" baseline="31250" sz="1200" spc="-7">
                <a:latin typeface="Times New Roman"/>
                <a:cs typeface="Times New Roman"/>
                <a:hlinkClick r:id="rId4" action="ppaction://hlinksldjump"/>
              </a:rPr>
              <a:t>]</a:t>
            </a:r>
            <a:r>
              <a:rPr dirty="0" sz="1200">
                <a:latin typeface="SimSun"/>
                <a:cs typeface="SimSun"/>
              </a:rPr>
              <a:t>。因此，点云的配准问题可 以转</a:t>
            </a:r>
            <a:r>
              <a:rPr dirty="0" sz="1200" spc="10">
                <a:latin typeface="SimSun"/>
                <a:cs typeface="SimSun"/>
              </a:rPr>
              <a:t>化</a:t>
            </a:r>
            <a:r>
              <a:rPr dirty="0" sz="1200">
                <a:latin typeface="SimSun"/>
                <a:cs typeface="SimSun"/>
              </a:rPr>
              <a:t>成点</a:t>
            </a:r>
            <a:r>
              <a:rPr dirty="0" sz="1200" spc="10">
                <a:latin typeface="SimSun"/>
                <a:cs typeface="SimSun"/>
              </a:rPr>
              <a:t>对</a:t>
            </a:r>
            <a:r>
              <a:rPr dirty="0" sz="1200">
                <a:latin typeface="SimSun"/>
                <a:cs typeface="SimSun"/>
              </a:rPr>
              <a:t>的</a:t>
            </a:r>
            <a:r>
              <a:rPr dirty="0" sz="1200" spc="10">
                <a:latin typeface="SimSun"/>
                <a:cs typeface="SimSun"/>
              </a:rPr>
              <a:t>配</a:t>
            </a:r>
            <a:r>
              <a:rPr dirty="0" sz="1200">
                <a:latin typeface="SimSun"/>
                <a:cs typeface="SimSun"/>
              </a:rPr>
              <a:t>准</a:t>
            </a:r>
            <a:r>
              <a:rPr dirty="0" sz="1200" spc="10">
                <a:latin typeface="SimSun"/>
                <a:cs typeface="SimSun"/>
              </a:rPr>
              <a:t>问</a:t>
            </a:r>
            <a:r>
              <a:rPr dirty="0" sz="1200">
                <a:latin typeface="SimSun"/>
                <a:cs typeface="SimSun"/>
              </a:rPr>
              <a:t>题。</a:t>
            </a:r>
            <a:r>
              <a:rPr dirty="0" sz="1200" spc="10">
                <a:latin typeface="SimSun"/>
                <a:cs typeface="SimSun"/>
              </a:rPr>
              <a:t>传</a:t>
            </a:r>
            <a:r>
              <a:rPr dirty="0" sz="1200">
                <a:latin typeface="SimSun"/>
                <a:cs typeface="SimSun"/>
              </a:rPr>
              <a:t>统方</a:t>
            </a:r>
            <a:r>
              <a:rPr dirty="0" sz="1200" spc="10">
                <a:latin typeface="SimSun"/>
                <a:cs typeface="SimSun"/>
              </a:rPr>
              <a:t>法中，</a:t>
            </a:r>
            <a:r>
              <a:rPr dirty="0" sz="1200">
                <a:latin typeface="SimSun"/>
                <a:cs typeface="SimSun"/>
              </a:rPr>
              <a:t>查</a:t>
            </a:r>
            <a:r>
              <a:rPr dirty="0" sz="1200" spc="10">
                <a:latin typeface="SimSun"/>
                <a:cs typeface="SimSun"/>
              </a:rPr>
              <a:t>找</a:t>
            </a:r>
            <a:r>
              <a:rPr dirty="0" sz="1200">
                <a:latin typeface="SimSun"/>
                <a:cs typeface="SimSun"/>
              </a:rPr>
              <a:t>匹配</a:t>
            </a:r>
            <a:r>
              <a:rPr dirty="0" sz="1200" spc="10">
                <a:latin typeface="SimSun"/>
                <a:cs typeface="SimSun"/>
              </a:rPr>
              <a:t>点</a:t>
            </a:r>
            <a:r>
              <a:rPr dirty="0" sz="1200">
                <a:latin typeface="SimSun"/>
                <a:cs typeface="SimSun"/>
              </a:rPr>
              <a:t>对时</a:t>
            </a:r>
            <a:r>
              <a:rPr dirty="0" sz="1200" spc="10">
                <a:latin typeface="SimSun"/>
                <a:cs typeface="SimSun"/>
              </a:rPr>
              <a:t>会</a:t>
            </a:r>
            <a:r>
              <a:rPr dirty="0" sz="1200">
                <a:latin typeface="SimSun"/>
                <a:cs typeface="SimSun"/>
              </a:rPr>
              <a:t>计</a:t>
            </a:r>
            <a:r>
              <a:rPr dirty="0" sz="1200" spc="10">
                <a:latin typeface="SimSun"/>
                <a:cs typeface="SimSun"/>
              </a:rPr>
              <a:t>算</a:t>
            </a:r>
            <a:r>
              <a:rPr dirty="0" sz="1200">
                <a:latin typeface="SimSun"/>
                <a:cs typeface="SimSun"/>
              </a:rPr>
              <a:t>几</a:t>
            </a:r>
            <a:r>
              <a:rPr dirty="0" sz="1200" spc="10">
                <a:latin typeface="SimSun"/>
                <a:cs typeface="SimSun"/>
              </a:rPr>
              <a:t>何</a:t>
            </a:r>
            <a:r>
              <a:rPr dirty="0" sz="1200">
                <a:latin typeface="SimSun"/>
                <a:cs typeface="SimSun"/>
              </a:rPr>
              <a:t>特征</a:t>
            </a:r>
            <a:r>
              <a:rPr dirty="0" sz="1200" spc="10">
                <a:latin typeface="SimSun"/>
                <a:cs typeface="SimSun"/>
              </a:rPr>
              <a:t>的</a:t>
            </a:r>
            <a:r>
              <a:rPr dirty="0" sz="1200">
                <a:latin typeface="SimSun"/>
                <a:cs typeface="SimSun"/>
              </a:rPr>
              <a:t>相似</a:t>
            </a:r>
            <a:r>
              <a:rPr dirty="0" sz="1200" spc="20">
                <a:latin typeface="SimSun"/>
                <a:cs typeface="SimSun"/>
              </a:rPr>
              <a:t>性</a:t>
            </a:r>
            <a:r>
              <a:rPr dirty="0" sz="1200">
                <a:latin typeface="SimSun"/>
                <a:cs typeface="SimSun"/>
              </a:rPr>
              <a:t>，</a:t>
            </a:r>
            <a:r>
              <a:rPr dirty="0" sz="1200" spc="10">
                <a:latin typeface="SimSun"/>
                <a:cs typeface="SimSun"/>
              </a:rPr>
              <a:t>但</a:t>
            </a:r>
            <a:r>
              <a:rPr dirty="0" sz="1200">
                <a:latin typeface="SimSun"/>
                <a:cs typeface="SimSun"/>
              </a:rPr>
              <a:t>是对 点云</a:t>
            </a:r>
            <a:r>
              <a:rPr dirty="0" sz="1200" spc="10">
                <a:latin typeface="SimSun"/>
                <a:cs typeface="SimSun"/>
              </a:rPr>
              <a:t>的</a:t>
            </a:r>
            <a:r>
              <a:rPr dirty="0" sz="1200">
                <a:latin typeface="SimSun"/>
                <a:cs typeface="SimSun"/>
              </a:rPr>
              <a:t>初始</a:t>
            </a:r>
            <a:r>
              <a:rPr dirty="0" sz="1200" spc="10">
                <a:latin typeface="SimSun"/>
                <a:cs typeface="SimSun"/>
              </a:rPr>
              <a:t>位</a:t>
            </a:r>
            <a:r>
              <a:rPr dirty="0" sz="1200">
                <a:latin typeface="SimSun"/>
                <a:cs typeface="SimSun"/>
              </a:rPr>
              <a:t>置</a:t>
            </a:r>
            <a:r>
              <a:rPr dirty="0" sz="1200" spc="10">
                <a:latin typeface="SimSun"/>
                <a:cs typeface="SimSun"/>
              </a:rPr>
              <a:t>要</a:t>
            </a:r>
            <a:r>
              <a:rPr dirty="0" sz="1200">
                <a:latin typeface="SimSun"/>
                <a:cs typeface="SimSun"/>
              </a:rPr>
              <a:t>求</a:t>
            </a:r>
            <a:r>
              <a:rPr dirty="0" sz="1200" spc="10">
                <a:latin typeface="SimSun"/>
                <a:cs typeface="SimSun"/>
              </a:rPr>
              <a:t>较</a:t>
            </a:r>
            <a:r>
              <a:rPr dirty="0" sz="1200">
                <a:latin typeface="SimSun"/>
                <a:cs typeface="SimSun"/>
              </a:rPr>
              <a:t>为严</a:t>
            </a:r>
            <a:r>
              <a:rPr dirty="0" sz="1200" spc="10">
                <a:latin typeface="SimSun"/>
                <a:cs typeface="SimSun"/>
              </a:rPr>
              <a:t>格</a:t>
            </a:r>
            <a:r>
              <a:rPr dirty="0" sz="1200">
                <a:latin typeface="SimSun"/>
                <a:cs typeface="SimSun"/>
              </a:rPr>
              <a:t>，需</a:t>
            </a:r>
            <a:r>
              <a:rPr dirty="0" sz="1200" spc="10">
                <a:latin typeface="SimSun"/>
                <a:cs typeface="SimSun"/>
              </a:rPr>
              <a:t>要</a:t>
            </a:r>
            <a:r>
              <a:rPr dirty="0" sz="1200">
                <a:latin typeface="SimSun"/>
                <a:cs typeface="SimSun"/>
              </a:rPr>
              <a:t>在</a:t>
            </a:r>
            <a:r>
              <a:rPr dirty="0" sz="1200" spc="10">
                <a:latin typeface="SimSun"/>
                <a:cs typeface="SimSun"/>
              </a:rPr>
              <a:t>空</a:t>
            </a:r>
            <a:r>
              <a:rPr dirty="0" sz="1200">
                <a:latin typeface="SimSun"/>
                <a:cs typeface="SimSun"/>
              </a:rPr>
              <a:t>间</a:t>
            </a:r>
            <a:r>
              <a:rPr dirty="0" sz="1200" spc="10">
                <a:latin typeface="SimSun"/>
                <a:cs typeface="SimSun"/>
              </a:rPr>
              <a:t>上</a:t>
            </a:r>
            <a:r>
              <a:rPr dirty="0" sz="1200">
                <a:latin typeface="SimSun"/>
                <a:cs typeface="SimSun"/>
              </a:rPr>
              <a:t>有一</a:t>
            </a:r>
            <a:r>
              <a:rPr dirty="0" sz="1200" spc="10">
                <a:latin typeface="SimSun"/>
                <a:cs typeface="SimSun"/>
              </a:rPr>
              <a:t>定</a:t>
            </a:r>
            <a:r>
              <a:rPr dirty="0" sz="1200">
                <a:latin typeface="SimSun"/>
                <a:cs typeface="SimSun"/>
              </a:rPr>
              <a:t>的重</a:t>
            </a:r>
            <a:r>
              <a:rPr dirty="0" sz="1200" spc="10">
                <a:latin typeface="SimSun"/>
                <a:cs typeface="SimSun"/>
              </a:rPr>
              <a:t>叠</a:t>
            </a:r>
            <a:r>
              <a:rPr dirty="0" sz="1200">
                <a:latin typeface="SimSun"/>
                <a:cs typeface="SimSun"/>
              </a:rPr>
              <a:t>部</a:t>
            </a:r>
            <a:r>
              <a:rPr dirty="0" sz="1200" spc="25">
                <a:latin typeface="SimSun"/>
                <a:cs typeface="SimSun"/>
              </a:rPr>
              <a:t>分</a:t>
            </a:r>
            <a:r>
              <a:rPr dirty="0" sz="1200">
                <a:latin typeface="SimSun"/>
                <a:cs typeface="SimSun"/>
              </a:rPr>
              <a:t>才</a:t>
            </a:r>
            <a:r>
              <a:rPr dirty="0" sz="1200" spc="10">
                <a:latin typeface="SimSun"/>
                <a:cs typeface="SimSun"/>
              </a:rPr>
              <a:t>能</a:t>
            </a:r>
            <a:r>
              <a:rPr dirty="0" sz="1200">
                <a:latin typeface="SimSun"/>
                <a:cs typeface="SimSun"/>
              </a:rPr>
              <a:t>获得</a:t>
            </a:r>
            <a:r>
              <a:rPr dirty="0" sz="1200" spc="10">
                <a:latin typeface="SimSun"/>
                <a:cs typeface="SimSun"/>
              </a:rPr>
              <a:t>较</a:t>
            </a:r>
            <a:r>
              <a:rPr dirty="0" sz="1200">
                <a:latin typeface="SimSun"/>
                <a:cs typeface="SimSun"/>
              </a:rPr>
              <a:t>好的</a:t>
            </a:r>
            <a:r>
              <a:rPr dirty="0" sz="1200" spc="10">
                <a:latin typeface="SimSun"/>
                <a:cs typeface="SimSun"/>
              </a:rPr>
              <a:t>配</a:t>
            </a:r>
            <a:r>
              <a:rPr dirty="0" sz="1200">
                <a:latin typeface="SimSun"/>
                <a:cs typeface="SimSun"/>
              </a:rPr>
              <a:t>准</a:t>
            </a:r>
            <a:r>
              <a:rPr dirty="0" sz="1200" spc="10">
                <a:latin typeface="SimSun"/>
                <a:cs typeface="SimSun"/>
              </a:rPr>
              <a:t>效</a:t>
            </a:r>
            <a:r>
              <a:rPr dirty="0" sz="1200" spc="5">
                <a:latin typeface="SimSun"/>
                <a:cs typeface="SimSun"/>
              </a:rPr>
              <a:t>果</a:t>
            </a:r>
            <a:r>
              <a:rPr dirty="0" sz="1200">
                <a:latin typeface="SimSun"/>
                <a:cs typeface="SimSun"/>
              </a:rPr>
              <a:t>。 随着</a:t>
            </a:r>
            <a:r>
              <a:rPr dirty="0" sz="1200" spc="10">
                <a:latin typeface="SimSun"/>
                <a:cs typeface="SimSun"/>
              </a:rPr>
              <a:t>深</a:t>
            </a:r>
            <a:r>
              <a:rPr dirty="0" sz="1200">
                <a:latin typeface="SimSun"/>
                <a:cs typeface="SimSun"/>
              </a:rPr>
              <a:t>度学</a:t>
            </a:r>
            <a:r>
              <a:rPr dirty="0" sz="1200" spc="10">
                <a:latin typeface="SimSun"/>
                <a:cs typeface="SimSun"/>
              </a:rPr>
              <a:t>习</a:t>
            </a:r>
            <a:r>
              <a:rPr dirty="0" sz="1200">
                <a:latin typeface="SimSun"/>
                <a:cs typeface="SimSun"/>
              </a:rPr>
              <a:t>的</a:t>
            </a:r>
            <a:r>
              <a:rPr dirty="0" sz="1200" spc="10">
                <a:latin typeface="SimSun"/>
                <a:cs typeface="SimSun"/>
              </a:rPr>
              <a:t>发</a:t>
            </a:r>
            <a:r>
              <a:rPr dirty="0" sz="1200">
                <a:latin typeface="SimSun"/>
                <a:cs typeface="SimSun"/>
              </a:rPr>
              <a:t>展</a:t>
            </a:r>
            <a:r>
              <a:rPr dirty="0" sz="1200" spc="10">
                <a:latin typeface="SimSun"/>
                <a:cs typeface="SimSun"/>
              </a:rPr>
              <a:t>，</a:t>
            </a:r>
            <a:r>
              <a:rPr dirty="0" sz="1200">
                <a:latin typeface="SimSun"/>
                <a:cs typeface="SimSun"/>
              </a:rPr>
              <a:t>点云</a:t>
            </a:r>
            <a:r>
              <a:rPr dirty="0" sz="1200" spc="10">
                <a:latin typeface="SimSun"/>
                <a:cs typeface="SimSun"/>
              </a:rPr>
              <a:t>配</a:t>
            </a:r>
            <a:r>
              <a:rPr dirty="0" sz="1200">
                <a:latin typeface="SimSun"/>
                <a:cs typeface="SimSun"/>
              </a:rPr>
              <a:t>准网</a:t>
            </a:r>
            <a:r>
              <a:rPr dirty="0" sz="1200" spc="10">
                <a:latin typeface="SimSun"/>
                <a:cs typeface="SimSun"/>
              </a:rPr>
              <a:t>络</a:t>
            </a:r>
            <a:r>
              <a:rPr dirty="0" sz="1200">
                <a:latin typeface="SimSun"/>
                <a:cs typeface="SimSun"/>
              </a:rPr>
              <a:t>可</a:t>
            </a:r>
            <a:r>
              <a:rPr dirty="0" sz="1200" spc="10">
                <a:latin typeface="SimSun"/>
                <a:cs typeface="SimSun"/>
              </a:rPr>
              <a:t>以</a:t>
            </a:r>
            <a:r>
              <a:rPr dirty="0" sz="1200">
                <a:latin typeface="SimSun"/>
                <a:cs typeface="SimSun"/>
              </a:rPr>
              <a:t>直</a:t>
            </a:r>
            <a:r>
              <a:rPr dirty="0" sz="1200" spc="10">
                <a:latin typeface="SimSun"/>
                <a:cs typeface="SimSun"/>
              </a:rPr>
              <a:t>接</a:t>
            </a:r>
            <a:r>
              <a:rPr dirty="0" sz="1200">
                <a:latin typeface="SimSun"/>
                <a:cs typeface="SimSun"/>
              </a:rPr>
              <a:t>处理</a:t>
            </a:r>
            <a:r>
              <a:rPr dirty="0" sz="1200" spc="10">
                <a:latin typeface="SimSun"/>
                <a:cs typeface="SimSun"/>
              </a:rPr>
              <a:t>无</a:t>
            </a:r>
            <a:r>
              <a:rPr dirty="0" sz="1200">
                <a:latin typeface="SimSun"/>
                <a:cs typeface="SimSun"/>
              </a:rPr>
              <a:t>序的</a:t>
            </a:r>
            <a:r>
              <a:rPr dirty="0" sz="1200" spc="10">
                <a:latin typeface="SimSun"/>
                <a:cs typeface="SimSun"/>
              </a:rPr>
              <a:t>原</a:t>
            </a:r>
            <a:r>
              <a:rPr dirty="0" sz="1200">
                <a:latin typeface="SimSun"/>
                <a:cs typeface="SimSun"/>
              </a:rPr>
              <a:t>始</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a:t>
            </a:r>
            <a:r>
              <a:rPr dirty="0" sz="1200" spc="10">
                <a:latin typeface="SimSun"/>
                <a:cs typeface="SimSun"/>
              </a:rPr>
              <a:t>逐</a:t>
            </a:r>
            <a:r>
              <a:rPr dirty="0" sz="1200">
                <a:latin typeface="SimSun"/>
                <a:cs typeface="SimSun"/>
              </a:rPr>
              <a:t>渐对</a:t>
            </a:r>
            <a:r>
              <a:rPr dirty="0" sz="1200" spc="10">
                <a:latin typeface="SimSun"/>
                <a:cs typeface="SimSun"/>
              </a:rPr>
              <a:t>点</a:t>
            </a:r>
            <a:r>
              <a:rPr dirty="0" sz="1200">
                <a:latin typeface="SimSun"/>
                <a:cs typeface="SimSun"/>
              </a:rPr>
              <a:t>云</a:t>
            </a:r>
            <a:r>
              <a:rPr dirty="0" sz="1200" spc="10">
                <a:latin typeface="SimSun"/>
                <a:cs typeface="SimSun"/>
              </a:rPr>
              <a:t>的</a:t>
            </a:r>
            <a:r>
              <a:rPr dirty="0" sz="1200">
                <a:latin typeface="SimSun"/>
                <a:cs typeface="SimSun"/>
              </a:rPr>
              <a:t>初始 位置不敏感，并获得</a:t>
            </a:r>
            <a:r>
              <a:rPr dirty="0" sz="1200" spc="10">
                <a:latin typeface="SimSun"/>
                <a:cs typeface="SimSun"/>
              </a:rPr>
              <a:t>了</a:t>
            </a:r>
            <a:r>
              <a:rPr dirty="0" sz="1200">
                <a:latin typeface="SimSun"/>
                <a:cs typeface="SimSun"/>
              </a:rPr>
              <a:t>高精度并且健壮的鲁</a:t>
            </a:r>
            <a:r>
              <a:rPr dirty="0" sz="1200" spc="10">
                <a:latin typeface="SimSun"/>
                <a:cs typeface="SimSun"/>
              </a:rPr>
              <a:t>棒</a:t>
            </a:r>
            <a:r>
              <a:rPr dirty="0" sz="1200">
                <a:latin typeface="SimSun"/>
                <a:cs typeface="SimSun"/>
              </a:rPr>
              <a:t>性效</a:t>
            </a:r>
            <a:r>
              <a:rPr dirty="0" sz="1200" spc="5">
                <a:latin typeface="SimSun"/>
                <a:cs typeface="SimSun"/>
              </a:rPr>
              <a:t>果</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14</a:t>
            </a:r>
            <a:r>
              <a:rPr dirty="0" baseline="31250" sz="1200" spc="-7">
                <a:latin typeface="Times New Roman"/>
                <a:cs typeface="Times New Roman"/>
                <a:hlinkClick r:id="rId4" action="ppaction://hlinksldjump"/>
              </a:rPr>
              <a:t>]</a:t>
            </a:r>
            <a:r>
              <a:rPr dirty="0" sz="1200">
                <a:latin typeface="SimSun"/>
                <a:cs typeface="SimSun"/>
              </a:rPr>
              <a:t>。最近，基于深度学习方法和优化方 </a:t>
            </a:r>
            <a:r>
              <a:rPr dirty="0" sz="1200">
                <a:latin typeface="SimSun"/>
                <a:cs typeface="SimSun"/>
              </a:rPr>
              <a:t>法的组合进一步提高</a:t>
            </a:r>
            <a:r>
              <a:rPr dirty="0" sz="1200" spc="-5">
                <a:latin typeface="SimSun"/>
                <a:cs typeface="SimSun"/>
              </a:rPr>
              <a:t>了</a:t>
            </a:r>
            <a:r>
              <a:rPr dirty="0" sz="1200">
                <a:latin typeface="SimSun"/>
                <a:cs typeface="SimSun"/>
              </a:rPr>
              <a:t>点云配准的性能，属于当前点云配准领域研究的热点问题</a:t>
            </a:r>
            <a:r>
              <a:rPr dirty="0" baseline="31250" sz="1200">
                <a:latin typeface="Times New Roman"/>
                <a:cs typeface="Times New Roman"/>
                <a:hlinkClick r:id="rId4" action="ppaction://hlinksldjump"/>
              </a:rPr>
              <a:t>[15]</a:t>
            </a:r>
            <a:r>
              <a:rPr dirty="0" sz="1200">
                <a:latin typeface="SimSun"/>
                <a:cs typeface="SimSun"/>
              </a:rPr>
              <a:t>。</a:t>
            </a:r>
            <a:endParaRPr sz="1200">
              <a:latin typeface="SimSun"/>
              <a:cs typeface="SimSun"/>
            </a:endParaRPr>
          </a:p>
          <a:p>
            <a:pPr>
              <a:lnSpc>
                <a:spcPct val="100000"/>
              </a:lnSpc>
              <a:spcBef>
                <a:spcPts val="30"/>
              </a:spcBef>
            </a:pPr>
            <a:endParaRPr sz="1850">
              <a:latin typeface="SimSun"/>
              <a:cs typeface="SimSun"/>
            </a:endParaRPr>
          </a:p>
          <a:p>
            <a:pPr marL="417830">
              <a:lnSpc>
                <a:spcPct val="100000"/>
              </a:lnSpc>
            </a:pPr>
            <a:r>
              <a:rPr dirty="0" sz="1500" spc="10">
                <a:latin typeface="SimSun"/>
                <a:cs typeface="SimSun"/>
              </a:rPr>
              <a:t>国</a:t>
            </a:r>
            <a:r>
              <a:rPr dirty="0" sz="1500">
                <a:latin typeface="SimSun"/>
                <a:cs typeface="SimSun"/>
              </a:rPr>
              <a:t>内</a:t>
            </a:r>
            <a:r>
              <a:rPr dirty="0" sz="1500" spc="10">
                <a:latin typeface="SimSun"/>
                <a:cs typeface="SimSun"/>
              </a:rPr>
              <a:t>外</a:t>
            </a:r>
            <a:r>
              <a:rPr dirty="0" sz="1500">
                <a:latin typeface="SimSun"/>
                <a:cs typeface="SimSun"/>
              </a:rPr>
              <a:t>研</a:t>
            </a:r>
            <a:r>
              <a:rPr dirty="0" sz="1500" spc="10">
                <a:latin typeface="SimSun"/>
                <a:cs typeface="SimSun"/>
              </a:rPr>
              <a:t>究</a:t>
            </a:r>
            <a:r>
              <a:rPr dirty="0" sz="1500">
                <a:latin typeface="SimSun"/>
                <a:cs typeface="SimSun"/>
              </a:rPr>
              <a:t>现状</a:t>
            </a:r>
            <a:endParaRPr sz="1500">
              <a:latin typeface="SimSun"/>
              <a:cs typeface="SimSun"/>
            </a:endParaRPr>
          </a:p>
          <a:p>
            <a:pPr>
              <a:lnSpc>
                <a:spcPct val="100000"/>
              </a:lnSpc>
              <a:spcBef>
                <a:spcPts val="50"/>
              </a:spcBef>
            </a:pPr>
            <a:endParaRPr sz="1850">
              <a:latin typeface="SimSun"/>
              <a:cs typeface="SimSun"/>
            </a:endParaRPr>
          </a:p>
          <a:p>
            <a:pPr marL="431800">
              <a:lnSpc>
                <a:spcPct val="100000"/>
              </a:lnSpc>
              <a:spcBef>
                <a:spcPts val="5"/>
              </a:spcBef>
            </a:pPr>
            <a:r>
              <a:rPr dirty="0" sz="1200">
                <a:latin typeface="SimSun"/>
                <a:cs typeface="SimSun"/>
              </a:rPr>
              <a:t>目</a:t>
            </a:r>
            <a:r>
              <a:rPr dirty="0" sz="1200" spc="-5">
                <a:latin typeface="SimSun"/>
                <a:cs typeface="SimSun"/>
              </a:rPr>
              <a:t>前</a:t>
            </a:r>
            <a:r>
              <a:rPr dirty="0" sz="1200" spc="10">
                <a:latin typeface="SimSun"/>
                <a:cs typeface="SimSun"/>
              </a:rPr>
              <a:t>，</a:t>
            </a:r>
            <a:r>
              <a:rPr dirty="0" sz="1200">
                <a:latin typeface="SimSun"/>
                <a:cs typeface="SimSun"/>
              </a:rPr>
              <a:t>点</a:t>
            </a:r>
            <a:r>
              <a:rPr dirty="0" sz="1200" spc="10">
                <a:latin typeface="SimSun"/>
                <a:cs typeface="SimSun"/>
              </a:rPr>
              <a:t>云</a:t>
            </a:r>
            <a:r>
              <a:rPr dirty="0" sz="1200">
                <a:latin typeface="SimSun"/>
                <a:cs typeface="SimSun"/>
              </a:rPr>
              <a:t>配准</a:t>
            </a:r>
            <a:r>
              <a:rPr dirty="0" sz="1200" spc="10">
                <a:latin typeface="SimSun"/>
                <a:cs typeface="SimSun"/>
              </a:rPr>
              <a:t>根</a:t>
            </a:r>
            <a:r>
              <a:rPr dirty="0" sz="1200">
                <a:latin typeface="SimSun"/>
                <a:cs typeface="SimSun"/>
              </a:rPr>
              <a:t>据</a:t>
            </a:r>
            <a:r>
              <a:rPr dirty="0" sz="1200" spc="10">
                <a:latin typeface="SimSun"/>
                <a:cs typeface="SimSun"/>
              </a:rPr>
              <a:t>其</a:t>
            </a:r>
            <a:r>
              <a:rPr dirty="0" sz="1200">
                <a:latin typeface="SimSun"/>
                <a:cs typeface="SimSun"/>
              </a:rPr>
              <a:t>实现</a:t>
            </a:r>
            <a:r>
              <a:rPr dirty="0" sz="1200" spc="10">
                <a:latin typeface="SimSun"/>
                <a:cs typeface="SimSun"/>
              </a:rPr>
              <a:t>方</a:t>
            </a:r>
            <a:r>
              <a:rPr dirty="0" sz="1200">
                <a:latin typeface="SimSun"/>
                <a:cs typeface="SimSun"/>
              </a:rPr>
              <a:t>法</a:t>
            </a:r>
            <a:r>
              <a:rPr dirty="0" sz="1200" spc="10">
                <a:latin typeface="SimSun"/>
                <a:cs typeface="SimSun"/>
              </a:rPr>
              <a:t>主</a:t>
            </a:r>
            <a:r>
              <a:rPr dirty="0" sz="1200">
                <a:latin typeface="SimSun"/>
                <a:cs typeface="SimSun"/>
              </a:rPr>
              <a:t>要可</a:t>
            </a:r>
            <a:r>
              <a:rPr dirty="0" sz="1200" spc="10">
                <a:latin typeface="SimSun"/>
                <a:cs typeface="SimSun"/>
              </a:rPr>
              <a:t>以</a:t>
            </a:r>
            <a:r>
              <a:rPr dirty="0" sz="1200">
                <a:latin typeface="SimSun"/>
                <a:cs typeface="SimSun"/>
              </a:rPr>
              <a:t>分</a:t>
            </a:r>
            <a:r>
              <a:rPr dirty="0" sz="1200" spc="10">
                <a:latin typeface="SimSun"/>
                <a:cs typeface="SimSun"/>
              </a:rPr>
              <a:t>为</a:t>
            </a:r>
            <a:r>
              <a:rPr dirty="0" sz="1200">
                <a:latin typeface="SimSun"/>
                <a:cs typeface="SimSun"/>
              </a:rPr>
              <a:t>两</a:t>
            </a:r>
            <a:r>
              <a:rPr dirty="0" sz="1200" spc="10">
                <a:latin typeface="SimSun"/>
                <a:cs typeface="SimSun"/>
              </a:rPr>
              <a:t>类，</a:t>
            </a:r>
            <a:r>
              <a:rPr dirty="0" sz="1200">
                <a:latin typeface="SimSun"/>
                <a:cs typeface="SimSun"/>
              </a:rPr>
              <a:t>一</a:t>
            </a:r>
            <a:r>
              <a:rPr dirty="0" sz="1200" spc="10">
                <a:latin typeface="SimSun"/>
                <a:cs typeface="SimSun"/>
              </a:rPr>
              <a:t>类</a:t>
            </a:r>
            <a:r>
              <a:rPr dirty="0" sz="1200">
                <a:latin typeface="SimSun"/>
                <a:cs typeface="SimSun"/>
              </a:rPr>
              <a:t>是基</a:t>
            </a:r>
            <a:r>
              <a:rPr dirty="0" sz="1200" spc="10">
                <a:latin typeface="SimSun"/>
                <a:cs typeface="SimSun"/>
              </a:rPr>
              <a:t>于</a:t>
            </a:r>
            <a:r>
              <a:rPr dirty="0" sz="1200">
                <a:latin typeface="SimSun"/>
                <a:cs typeface="SimSun"/>
              </a:rPr>
              <a:t>传</a:t>
            </a:r>
            <a:r>
              <a:rPr dirty="0" sz="1200" spc="10">
                <a:latin typeface="SimSun"/>
                <a:cs typeface="SimSun"/>
              </a:rPr>
              <a:t>统</a:t>
            </a:r>
            <a:r>
              <a:rPr dirty="0" sz="1200">
                <a:latin typeface="SimSun"/>
                <a:cs typeface="SimSun"/>
              </a:rPr>
              <a:t>方法</a:t>
            </a:r>
            <a:r>
              <a:rPr dirty="0" sz="1200" spc="10">
                <a:latin typeface="SimSun"/>
                <a:cs typeface="SimSun"/>
              </a:rPr>
              <a:t>的</a:t>
            </a:r>
            <a:r>
              <a:rPr dirty="0" sz="1200">
                <a:latin typeface="SimSun"/>
                <a:cs typeface="SimSun"/>
              </a:rPr>
              <a:t>点</a:t>
            </a:r>
            <a:r>
              <a:rPr dirty="0" sz="1200" spc="10">
                <a:latin typeface="SimSun"/>
                <a:cs typeface="SimSun"/>
              </a:rPr>
              <a:t>云</a:t>
            </a:r>
            <a:r>
              <a:rPr dirty="0" sz="1200">
                <a:latin typeface="SimSun"/>
                <a:cs typeface="SimSun"/>
              </a:rPr>
              <a:t>配</a:t>
            </a:r>
            <a:r>
              <a:rPr dirty="0" sz="1200" spc="5">
                <a:latin typeface="SimSun"/>
                <a:cs typeface="SimSun"/>
              </a:rPr>
              <a:t>准</a:t>
            </a:r>
            <a:r>
              <a:rPr dirty="0" sz="1200">
                <a:latin typeface="SimSun"/>
                <a:cs typeface="SimSun"/>
              </a:rPr>
              <a:t>，</a:t>
            </a:r>
            <a:endParaRPr sz="1200">
              <a:latin typeface="SimSun"/>
              <a:cs typeface="SimSun"/>
            </a:endParaRPr>
          </a:p>
        </p:txBody>
      </p:sp>
      <p:pic>
        <p:nvPicPr>
          <p:cNvPr id="8" name="object 8"/>
          <p:cNvPicPr/>
          <p:nvPr/>
        </p:nvPicPr>
        <p:blipFill>
          <a:blip r:embed="rId5" cstate="print"/>
          <a:stretch>
            <a:fillRect/>
          </a:stretch>
        </p:blipFill>
        <p:spPr>
          <a:xfrm>
            <a:off x="259079" y="10344403"/>
            <a:ext cx="4812030" cy="123189"/>
          </a:xfrm>
          <a:prstGeom prst="rect">
            <a:avLst/>
          </a:prstGeom>
        </p:spPr>
      </p:pic>
      <p:pic>
        <p:nvPicPr>
          <p:cNvPr id="9" name="object 9"/>
          <p:cNvPicPr/>
          <p:nvPr/>
        </p:nvPicPr>
        <p:blipFill>
          <a:blip r:embed="rId6" cstate="print"/>
          <a:stretch>
            <a:fillRect/>
          </a:stretch>
        </p:blipFill>
        <p:spPr>
          <a:xfrm>
            <a:off x="5215890" y="10344403"/>
            <a:ext cx="1082039" cy="123189"/>
          </a:xfrm>
          <a:prstGeom prst="rect">
            <a:avLst/>
          </a:prstGeom>
        </p:spPr>
      </p:pic>
      <p:sp>
        <p:nvSpPr>
          <p:cNvPr id="10" name="object 10"/>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592327" y="467432"/>
            <a:ext cx="6376035" cy="9416415"/>
          </a:xfrm>
          <a:prstGeom prst="rect">
            <a:avLst/>
          </a:prstGeom>
        </p:spPr>
        <p:txBody>
          <a:bodyPr wrap="square" lIns="0" tIns="74295" rIns="0" bIns="0" rtlCol="0" vert="horz">
            <a:spAutoFit/>
          </a:bodyPr>
          <a:lstStyle/>
          <a:p>
            <a:pPr algn="just" marL="127000">
              <a:lnSpc>
                <a:spcPct val="100000"/>
              </a:lnSpc>
              <a:spcBef>
                <a:spcPts val="585"/>
              </a:spcBef>
              <a:tabLst>
                <a:tab pos="5452745"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第一章</a:t>
            </a:r>
            <a:r>
              <a:rPr dirty="0" sz="1050" spc="-105">
                <a:solidFill>
                  <a:srgbClr val="666666"/>
                </a:solidFill>
                <a:latin typeface="SimSun"/>
                <a:cs typeface="SimSun"/>
              </a:rPr>
              <a:t> </a:t>
            </a:r>
            <a:r>
              <a:rPr dirty="0" sz="1050" spc="-10">
                <a:solidFill>
                  <a:srgbClr val="666666"/>
                </a:solidFill>
                <a:latin typeface="SimSun"/>
                <a:cs typeface="SimSun"/>
              </a:rPr>
              <a:t>绪论</a:t>
            </a:r>
            <a:endParaRPr sz="1050">
              <a:latin typeface="SimSun"/>
              <a:cs typeface="SimSun"/>
            </a:endParaRPr>
          </a:p>
          <a:p>
            <a:pPr marL="127000">
              <a:lnSpc>
                <a:spcPct val="100000"/>
              </a:lnSpc>
              <a:spcBef>
                <a:spcPts val="545"/>
              </a:spcBef>
            </a:pPr>
            <a:r>
              <a:rPr dirty="0" sz="1200">
                <a:latin typeface="SimSun"/>
                <a:cs typeface="SimSun"/>
              </a:rPr>
              <a:t>通常分为两个阶段</a:t>
            </a:r>
            <a:r>
              <a:rPr dirty="0" sz="1200" spc="-580">
                <a:latin typeface="SimSun"/>
                <a:cs typeface="SimSun"/>
              </a:rPr>
              <a:t>，</a:t>
            </a:r>
            <a:r>
              <a:rPr dirty="0" sz="1200">
                <a:latin typeface="SimSun"/>
                <a:cs typeface="SimSun"/>
              </a:rPr>
              <a:t>即粗配准和精配准</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16</a:t>
            </a:r>
            <a:r>
              <a:rPr dirty="0" baseline="31250" sz="1200" spc="-7">
                <a:latin typeface="Times New Roman"/>
                <a:cs typeface="Times New Roman"/>
                <a:hlinkClick r:id="rId2" action="ppaction://hlinksldjump"/>
              </a:rPr>
              <a:t>]</a:t>
            </a:r>
            <a:r>
              <a:rPr dirty="0" sz="1200" spc="-580">
                <a:latin typeface="SimSun"/>
                <a:cs typeface="SimSun"/>
              </a:rPr>
              <a:t>。</a:t>
            </a:r>
            <a:r>
              <a:rPr dirty="0" sz="1200">
                <a:latin typeface="SimSun"/>
                <a:cs typeface="SimSun"/>
              </a:rPr>
              <a:t>一般首先使用粗配准算法获得一</a:t>
            </a:r>
            <a:r>
              <a:rPr dirty="0" sz="1200" spc="5">
                <a:latin typeface="SimSun"/>
                <a:cs typeface="SimSun"/>
              </a:rPr>
              <a:t>个</a:t>
            </a:r>
            <a:r>
              <a:rPr dirty="0" sz="1200">
                <a:latin typeface="SimSun"/>
                <a:cs typeface="SimSun"/>
              </a:rPr>
              <a:t>良好的初始值，</a:t>
            </a:r>
            <a:endParaRPr sz="1200">
              <a:latin typeface="SimSun"/>
              <a:cs typeface="SimSun"/>
            </a:endParaRPr>
          </a:p>
          <a:p>
            <a:pPr algn="just" marL="127000" marR="121285">
              <a:lnSpc>
                <a:spcPct val="162500"/>
              </a:lnSpc>
            </a:pPr>
            <a:r>
              <a:rPr dirty="0" sz="1200">
                <a:latin typeface="SimSun"/>
                <a:cs typeface="SimSun"/>
              </a:rPr>
              <a:t>其次</a:t>
            </a:r>
            <a:r>
              <a:rPr dirty="0" sz="1200" spc="10">
                <a:latin typeface="SimSun"/>
                <a:cs typeface="SimSun"/>
              </a:rPr>
              <a:t>使</a:t>
            </a:r>
            <a:r>
              <a:rPr dirty="0" sz="1200">
                <a:latin typeface="SimSun"/>
                <a:cs typeface="SimSun"/>
              </a:rPr>
              <a:t>用精</a:t>
            </a:r>
            <a:r>
              <a:rPr dirty="0" sz="1200" spc="10">
                <a:latin typeface="SimSun"/>
                <a:cs typeface="SimSun"/>
              </a:rPr>
              <a:t>配</a:t>
            </a:r>
            <a:r>
              <a:rPr dirty="0" sz="1200">
                <a:latin typeface="SimSun"/>
                <a:cs typeface="SimSun"/>
              </a:rPr>
              <a:t>准</a:t>
            </a:r>
            <a:r>
              <a:rPr dirty="0" sz="1200" spc="10">
                <a:latin typeface="SimSun"/>
                <a:cs typeface="SimSun"/>
              </a:rPr>
              <a:t>算</a:t>
            </a:r>
            <a:r>
              <a:rPr dirty="0" sz="1200">
                <a:latin typeface="SimSun"/>
                <a:cs typeface="SimSun"/>
              </a:rPr>
              <a:t>法</a:t>
            </a:r>
            <a:r>
              <a:rPr dirty="0" sz="1200" spc="10">
                <a:latin typeface="SimSun"/>
                <a:cs typeface="SimSun"/>
              </a:rPr>
              <a:t>最</a:t>
            </a:r>
            <a:r>
              <a:rPr dirty="0" sz="1200">
                <a:latin typeface="SimSun"/>
                <a:cs typeface="SimSun"/>
              </a:rPr>
              <a:t>小</a:t>
            </a:r>
            <a:r>
              <a:rPr dirty="0" sz="1200" spc="5">
                <a:latin typeface="SimSun"/>
                <a:cs typeface="SimSun"/>
              </a:rPr>
              <a:t>化</a:t>
            </a:r>
            <a:r>
              <a:rPr dirty="0" sz="1200" spc="10">
                <a:latin typeface="SimSun"/>
                <a:cs typeface="SimSun"/>
              </a:rPr>
              <a:t>两</a:t>
            </a:r>
            <a:r>
              <a:rPr dirty="0" sz="1200">
                <a:latin typeface="SimSun"/>
                <a:cs typeface="SimSun"/>
              </a:rPr>
              <a:t>片点</a:t>
            </a:r>
            <a:r>
              <a:rPr dirty="0" sz="1200" spc="10">
                <a:latin typeface="SimSun"/>
                <a:cs typeface="SimSun"/>
              </a:rPr>
              <a:t>云</a:t>
            </a:r>
            <a:r>
              <a:rPr dirty="0" sz="1200">
                <a:latin typeface="SimSun"/>
                <a:cs typeface="SimSun"/>
              </a:rPr>
              <a:t>之</a:t>
            </a:r>
            <a:r>
              <a:rPr dirty="0" sz="1200" spc="10">
                <a:latin typeface="SimSun"/>
                <a:cs typeface="SimSun"/>
              </a:rPr>
              <a:t>间</a:t>
            </a:r>
            <a:r>
              <a:rPr dirty="0" sz="1200">
                <a:latin typeface="SimSun"/>
                <a:cs typeface="SimSun"/>
              </a:rPr>
              <a:t>的</a:t>
            </a:r>
            <a:r>
              <a:rPr dirty="0" sz="1200" spc="10">
                <a:latin typeface="SimSun"/>
                <a:cs typeface="SimSun"/>
              </a:rPr>
              <a:t>刚</a:t>
            </a:r>
            <a:r>
              <a:rPr dirty="0" sz="1200">
                <a:latin typeface="SimSun"/>
                <a:cs typeface="SimSun"/>
              </a:rPr>
              <a:t>性变</a:t>
            </a:r>
            <a:r>
              <a:rPr dirty="0" sz="1200" spc="10">
                <a:latin typeface="SimSun"/>
                <a:cs typeface="SimSun"/>
              </a:rPr>
              <a:t>换</a:t>
            </a:r>
            <a:r>
              <a:rPr dirty="0" sz="1200">
                <a:latin typeface="SimSun"/>
                <a:cs typeface="SimSun"/>
              </a:rPr>
              <a:t>误差</a:t>
            </a:r>
            <a:r>
              <a:rPr dirty="0" sz="1200" spc="10">
                <a:latin typeface="SimSun"/>
                <a:cs typeface="SimSun"/>
              </a:rPr>
              <a:t>。</a:t>
            </a:r>
            <a:r>
              <a:rPr dirty="0" sz="1200">
                <a:latin typeface="SimSun"/>
                <a:cs typeface="SimSun"/>
              </a:rPr>
              <a:t>另</a:t>
            </a:r>
            <a:r>
              <a:rPr dirty="0" sz="1200" spc="15">
                <a:latin typeface="SimSun"/>
                <a:cs typeface="SimSun"/>
              </a:rPr>
              <a:t>一</a:t>
            </a:r>
            <a:r>
              <a:rPr dirty="0" sz="1200">
                <a:latin typeface="SimSun"/>
                <a:cs typeface="SimSun"/>
              </a:rPr>
              <a:t>类</a:t>
            </a:r>
            <a:r>
              <a:rPr dirty="0" sz="1200" spc="10">
                <a:latin typeface="SimSun"/>
                <a:cs typeface="SimSun"/>
              </a:rPr>
              <a:t>是</a:t>
            </a:r>
            <a:r>
              <a:rPr dirty="0" sz="1200">
                <a:latin typeface="SimSun"/>
                <a:cs typeface="SimSun"/>
              </a:rPr>
              <a:t>基于</a:t>
            </a:r>
            <a:r>
              <a:rPr dirty="0" sz="1200" spc="10">
                <a:latin typeface="SimSun"/>
                <a:cs typeface="SimSun"/>
              </a:rPr>
              <a:t>深</a:t>
            </a:r>
            <a:r>
              <a:rPr dirty="0" sz="1200">
                <a:latin typeface="SimSun"/>
                <a:cs typeface="SimSun"/>
              </a:rPr>
              <a:t>度学</a:t>
            </a:r>
            <a:r>
              <a:rPr dirty="0" sz="1200" spc="10">
                <a:latin typeface="SimSun"/>
                <a:cs typeface="SimSun"/>
              </a:rPr>
              <a:t>习</a:t>
            </a:r>
            <a:r>
              <a:rPr dirty="0" sz="1200">
                <a:latin typeface="SimSun"/>
                <a:cs typeface="SimSun"/>
              </a:rPr>
              <a:t>的</a:t>
            </a:r>
            <a:r>
              <a:rPr dirty="0" sz="1200" spc="10">
                <a:latin typeface="SimSun"/>
                <a:cs typeface="SimSun"/>
              </a:rPr>
              <a:t>点</a:t>
            </a:r>
            <a:r>
              <a:rPr dirty="0" sz="1200">
                <a:latin typeface="SimSun"/>
                <a:cs typeface="SimSun"/>
              </a:rPr>
              <a:t>云配 准，</a:t>
            </a:r>
            <a:r>
              <a:rPr dirty="0" sz="1200" spc="10">
                <a:latin typeface="SimSun"/>
                <a:cs typeface="SimSun"/>
              </a:rPr>
              <a:t>一</a:t>
            </a:r>
            <a:r>
              <a:rPr dirty="0" sz="1200">
                <a:latin typeface="SimSun"/>
                <a:cs typeface="SimSun"/>
              </a:rPr>
              <a:t>般分</a:t>
            </a:r>
            <a:r>
              <a:rPr dirty="0" sz="1200" spc="10">
                <a:latin typeface="SimSun"/>
                <a:cs typeface="SimSun"/>
              </a:rPr>
              <a:t>为</a:t>
            </a:r>
            <a:r>
              <a:rPr dirty="0" sz="1200">
                <a:latin typeface="SimSun"/>
                <a:cs typeface="SimSun"/>
              </a:rPr>
              <a:t>端</a:t>
            </a:r>
            <a:r>
              <a:rPr dirty="0" sz="1200" spc="10">
                <a:latin typeface="SimSun"/>
                <a:cs typeface="SimSun"/>
              </a:rPr>
              <a:t>到</a:t>
            </a:r>
            <a:r>
              <a:rPr dirty="0" sz="1200">
                <a:latin typeface="SimSun"/>
                <a:cs typeface="SimSun"/>
              </a:rPr>
              <a:t>端</a:t>
            </a:r>
            <a:r>
              <a:rPr dirty="0" sz="1200" spc="10">
                <a:latin typeface="SimSun"/>
                <a:cs typeface="SimSun"/>
              </a:rPr>
              <a:t>的</a:t>
            </a:r>
            <a:r>
              <a:rPr dirty="0" sz="1200">
                <a:latin typeface="SimSun"/>
                <a:cs typeface="SimSun"/>
              </a:rPr>
              <a:t>学习</a:t>
            </a:r>
            <a:r>
              <a:rPr dirty="0" sz="1200" spc="10">
                <a:latin typeface="SimSun"/>
                <a:cs typeface="SimSun"/>
              </a:rPr>
              <a:t>方</a:t>
            </a:r>
            <a:r>
              <a:rPr dirty="0" sz="1200">
                <a:latin typeface="SimSun"/>
                <a:cs typeface="SimSun"/>
              </a:rPr>
              <a:t>法和</a:t>
            </a:r>
            <a:r>
              <a:rPr dirty="0" sz="1200" spc="10">
                <a:latin typeface="SimSun"/>
                <a:cs typeface="SimSun"/>
              </a:rPr>
              <a:t>基</a:t>
            </a:r>
            <a:r>
              <a:rPr dirty="0" sz="1200">
                <a:latin typeface="SimSun"/>
                <a:cs typeface="SimSun"/>
              </a:rPr>
              <a:t>于</a:t>
            </a:r>
            <a:r>
              <a:rPr dirty="0" sz="1200" spc="10">
                <a:latin typeface="SimSun"/>
                <a:cs typeface="SimSun"/>
              </a:rPr>
              <a:t>特</a:t>
            </a:r>
            <a:r>
              <a:rPr dirty="0" sz="1200">
                <a:latin typeface="SimSun"/>
                <a:cs typeface="SimSun"/>
              </a:rPr>
              <a:t>征</a:t>
            </a:r>
            <a:r>
              <a:rPr dirty="0" sz="1200" spc="10">
                <a:latin typeface="SimSun"/>
                <a:cs typeface="SimSun"/>
              </a:rPr>
              <a:t>学</a:t>
            </a:r>
            <a:r>
              <a:rPr dirty="0" sz="1200">
                <a:latin typeface="SimSun"/>
                <a:cs typeface="SimSun"/>
              </a:rPr>
              <a:t>习的</a:t>
            </a:r>
            <a:r>
              <a:rPr dirty="0" sz="1200" spc="10">
                <a:latin typeface="SimSun"/>
                <a:cs typeface="SimSun"/>
              </a:rPr>
              <a:t>方</a:t>
            </a:r>
            <a:r>
              <a:rPr dirty="0" sz="1200">
                <a:latin typeface="SimSun"/>
                <a:cs typeface="SimSun"/>
              </a:rPr>
              <a:t>法。</a:t>
            </a:r>
            <a:r>
              <a:rPr dirty="0" sz="1200" spc="10">
                <a:latin typeface="SimSun"/>
                <a:cs typeface="SimSun"/>
              </a:rPr>
              <a:t>端</a:t>
            </a:r>
            <a:r>
              <a:rPr dirty="0" sz="1200">
                <a:latin typeface="SimSun"/>
                <a:cs typeface="SimSun"/>
              </a:rPr>
              <a:t>到</a:t>
            </a:r>
            <a:r>
              <a:rPr dirty="0" sz="1200" spc="20">
                <a:latin typeface="SimSun"/>
                <a:cs typeface="SimSun"/>
              </a:rPr>
              <a:t>端</a:t>
            </a:r>
            <a:r>
              <a:rPr dirty="0" sz="1200">
                <a:latin typeface="SimSun"/>
                <a:cs typeface="SimSun"/>
              </a:rPr>
              <a:t>的</a:t>
            </a:r>
            <a:r>
              <a:rPr dirty="0" sz="1200" spc="10">
                <a:latin typeface="SimSun"/>
                <a:cs typeface="SimSun"/>
              </a:rPr>
              <a:t>学</a:t>
            </a:r>
            <a:r>
              <a:rPr dirty="0" sz="1200">
                <a:latin typeface="SimSun"/>
                <a:cs typeface="SimSun"/>
              </a:rPr>
              <a:t>习方</a:t>
            </a:r>
            <a:r>
              <a:rPr dirty="0" sz="1200" spc="10">
                <a:latin typeface="SimSun"/>
                <a:cs typeface="SimSun"/>
              </a:rPr>
              <a:t>法</a:t>
            </a:r>
            <a:r>
              <a:rPr dirty="0" sz="1200">
                <a:latin typeface="SimSun"/>
                <a:cs typeface="SimSun"/>
              </a:rPr>
              <a:t>一次</a:t>
            </a:r>
            <a:r>
              <a:rPr dirty="0" sz="1200" spc="10">
                <a:latin typeface="SimSun"/>
                <a:cs typeface="SimSun"/>
              </a:rPr>
              <a:t>性</a:t>
            </a:r>
            <a:r>
              <a:rPr dirty="0" sz="1200">
                <a:latin typeface="SimSun"/>
                <a:cs typeface="SimSun"/>
              </a:rPr>
              <a:t>完</a:t>
            </a:r>
            <a:r>
              <a:rPr dirty="0" sz="1200" spc="10">
                <a:latin typeface="SimSun"/>
                <a:cs typeface="SimSun"/>
              </a:rPr>
              <a:t>成</a:t>
            </a:r>
            <a:r>
              <a:rPr dirty="0" sz="1200">
                <a:latin typeface="SimSun"/>
                <a:cs typeface="SimSun"/>
              </a:rPr>
              <a:t>所有 特征</a:t>
            </a:r>
            <a:r>
              <a:rPr dirty="0" sz="1200" spc="10">
                <a:latin typeface="SimSun"/>
                <a:cs typeface="SimSun"/>
              </a:rPr>
              <a:t>点</a:t>
            </a:r>
            <a:r>
              <a:rPr dirty="0" sz="1200" spc="-5">
                <a:latin typeface="SimSun"/>
                <a:cs typeface="SimSun"/>
              </a:rPr>
              <a:t>的</a:t>
            </a:r>
            <a:r>
              <a:rPr dirty="0" sz="1200">
                <a:latin typeface="SimSun"/>
                <a:cs typeface="SimSun"/>
              </a:rPr>
              <a:t>学</a:t>
            </a:r>
            <a:r>
              <a:rPr dirty="0" sz="1200" spc="10">
                <a:latin typeface="SimSun"/>
                <a:cs typeface="SimSun"/>
              </a:rPr>
              <a:t>习</a:t>
            </a:r>
            <a:r>
              <a:rPr dirty="0" sz="1200">
                <a:latin typeface="SimSun"/>
                <a:cs typeface="SimSun"/>
              </a:rPr>
              <a:t>和</a:t>
            </a:r>
            <a:r>
              <a:rPr dirty="0" sz="1200" spc="10">
                <a:latin typeface="SimSun"/>
                <a:cs typeface="SimSun"/>
              </a:rPr>
              <a:t>刚</a:t>
            </a:r>
            <a:r>
              <a:rPr dirty="0" sz="1200">
                <a:latin typeface="SimSun"/>
                <a:cs typeface="SimSun"/>
              </a:rPr>
              <a:t>性</a:t>
            </a:r>
            <a:r>
              <a:rPr dirty="0" sz="1200" spc="10">
                <a:latin typeface="SimSun"/>
                <a:cs typeface="SimSun"/>
              </a:rPr>
              <a:t>变</a:t>
            </a:r>
            <a:r>
              <a:rPr dirty="0" sz="1200">
                <a:latin typeface="SimSun"/>
                <a:cs typeface="SimSun"/>
              </a:rPr>
              <a:t>换的</a:t>
            </a:r>
            <a:r>
              <a:rPr dirty="0" sz="1200" spc="10">
                <a:latin typeface="SimSun"/>
                <a:cs typeface="SimSun"/>
              </a:rPr>
              <a:t>估</a:t>
            </a:r>
            <a:r>
              <a:rPr dirty="0" sz="1200">
                <a:latin typeface="SimSun"/>
                <a:cs typeface="SimSun"/>
              </a:rPr>
              <a:t>计，</a:t>
            </a:r>
            <a:r>
              <a:rPr dirty="0" sz="1200" spc="10">
                <a:latin typeface="SimSun"/>
                <a:cs typeface="SimSun"/>
              </a:rPr>
              <a:t>更</a:t>
            </a:r>
            <a:r>
              <a:rPr dirty="0" sz="1200">
                <a:latin typeface="SimSun"/>
                <a:cs typeface="SimSun"/>
              </a:rPr>
              <a:t>关</a:t>
            </a:r>
            <a:r>
              <a:rPr dirty="0" sz="1200" spc="10">
                <a:latin typeface="SimSun"/>
                <a:cs typeface="SimSun"/>
              </a:rPr>
              <a:t>注</a:t>
            </a:r>
            <a:r>
              <a:rPr dirty="0" sz="1200">
                <a:latin typeface="SimSun"/>
                <a:cs typeface="SimSun"/>
              </a:rPr>
              <a:t>点</a:t>
            </a:r>
            <a:r>
              <a:rPr dirty="0" sz="1200" spc="10">
                <a:latin typeface="SimSun"/>
                <a:cs typeface="SimSun"/>
              </a:rPr>
              <a:t>云</a:t>
            </a:r>
            <a:r>
              <a:rPr dirty="0" sz="1200">
                <a:latin typeface="SimSun"/>
                <a:cs typeface="SimSun"/>
              </a:rPr>
              <a:t>之间</a:t>
            </a:r>
            <a:r>
              <a:rPr dirty="0" sz="1200" spc="10">
                <a:latin typeface="SimSun"/>
                <a:cs typeface="SimSun"/>
              </a:rPr>
              <a:t>的</a:t>
            </a:r>
            <a:r>
              <a:rPr dirty="0" sz="1200">
                <a:latin typeface="SimSun"/>
                <a:cs typeface="SimSun"/>
              </a:rPr>
              <a:t>全局</a:t>
            </a:r>
            <a:r>
              <a:rPr dirty="0" sz="1200" spc="10">
                <a:latin typeface="SimSun"/>
                <a:cs typeface="SimSun"/>
              </a:rPr>
              <a:t>特</a:t>
            </a:r>
            <a:r>
              <a:rPr dirty="0" sz="1200">
                <a:latin typeface="SimSun"/>
                <a:cs typeface="SimSun"/>
              </a:rPr>
              <a:t>征</a:t>
            </a:r>
            <a:r>
              <a:rPr dirty="0" sz="1200" spc="10">
                <a:latin typeface="SimSun"/>
                <a:cs typeface="SimSun"/>
              </a:rPr>
              <a:t>。</a:t>
            </a:r>
            <a:r>
              <a:rPr dirty="0" sz="1200">
                <a:latin typeface="SimSun"/>
                <a:cs typeface="SimSun"/>
              </a:rPr>
              <a:t>基</a:t>
            </a:r>
            <a:r>
              <a:rPr dirty="0" sz="1200" spc="10">
                <a:latin typeface="SimSun"/>
                <a:cs typeface="SimSun"/>
              </a:rPr>
              <a:t>于</a:t>
            </a:r>
            <a:r>
              <a:rPr dirty="0" sz="1200">
                <a:latin typeface="SimSun"/>
                <a:cs typeface="SimSun"/>
              </a:rPr>
              <a:t>特征</a:t>
            </a:r>
            <a:r>
              <a:rPr dirty="0" sz="1200" spc="10">
                <a:latin typeface="SimSun"/>
                <a:cs typeface="SimSun"/>
              </a:rPr>
              <a:t>学</a:t>
            </a:r>
            <a:r>
              <a:rPr dirty="0" sz="1200">
                <a:latin typeface="SimSun"/>
                <a:cs typeface="SimSun"/>
              </a:rPr>
              <a:t>习的</a:t>
            </a:r>
            <a:r>
              <a:rPr dirty="0" sz="1200" spc="10">
                <a:latin typeface="SimSun"/>
                <a:cs typeface="SimSun"/>
              </a:rPr>
              <a:t>方</a:t>
            </a:r>
            <a:r>
              <a:rPr dirty="0" sz="1200">
                <a:latin typeface="SimSun"/>
                <a:cs typeface="SimSun"/>
              </a:rPr>
              <a:t>法</a:t>
            </a:r>
            <a:r>
              <a:rPr dirty="0" sz="1200" spc="10">
                <a:latin typeface="SimSun"/>
                <a:cs typeface="SimSun"/>
              </a:rPr>
              <a:t>集</a:t>
            </a:r>
            <a:r>
              <a:rPr dirty="0" sz="1200">
                <a:latin typeface="SimSun"/>
                <a:cs typeface="SimSun"/>
              </a:rPr>
              <a:t>中关 </a:t>
            </a:r>
            <a:r>
              <a:rPr dirty="0" sz="1200">
                <a:latin typeface="SimSun"/>
                <a:cs typeface="SimSun"/>
              </a:rPr>
              <a:t>注描述特征点的学习，而刚性变换则由一些鲁棒的姿态估计器获得</a:t>
            </a:r>
            <a:r>
              <a:rPr dirty="0" baseline="31250" sz="1200" spc="-7">
                <a:latin typeface="Times New Roman"/>
                <a:cs typeface="Times New Roman"/>
                <a:hlinkClick r:id="rId2" action="ppaction://hlinksldjump"/>
              </a:rPr>
              <a:t>[17]</a:t>
            </a:r>
            <a:r>
              <a:rPr dirty="0" sz="1200">
                <a:latin typeface="SimSun"/>
                <a:cs typeface="SimSun"/>
              </a:rPr>
              <a:t>。</a:t>
            </a:r>
            <a:endParaRPr sz="1200">
              <a:latin typeface="SimSun"/>
              <a:cs typeface="SimSun"/>
            </a:endParaRPr>
          </a:p>
          <a:p>
            <a:pPr algn="just" marL="431800">
              <a:lnSpc>
                <a:spcPct val="100000"/>
              </a:lnSpc>
              <a:spcBef>
                <a:spcPts val="900"/>
              </a:spcBef>
            </a:pPr>
            <a:r>
              <a:rPr dirty="0" sz="1200" spc="10">
                <a:latin typeface="SimSun"/>
                <a:cs typeface="SimSun"/>
              </a:rPr>
              <a:t>传统方法中应用最广</a:t>
            </a:r>
            <a:r>
              <a:rPr dirty="0" sz="1200">
                <a:latin typeface="SimSun"/>
                <a:cs typeface="SimSun"/>
              </a:rPr>
              <a:t>泛</a:t>
            </a:r>
            <a:r>
              <a:rPr dirty="0" sz="1200" spc="10">
                <a:latin typeface="SimSun"/>
                <a:cs typeface="SimSun"/>
              </a:rPr>
              <a:t>的点云配准算法就</a:t>
            </a:r>
            <a:r>
              <a:rPr dirty="0" sz="1200">
                <a:latin typeface="SimSun"/>
                <a:cs typeface="SimSun"/>
              </a:rPr>
              <a:t>是</a:t>
            </a:r>
            <a:r>
              <a:rPr dirty="0" sz="1200" spc="-25">
                <a:latin typeface="SimSun"/>
                <a:cs typeface="SimSun"/>
              </a:rPr>
              <a:t> </a:t>
            </a:r>
            <a:r>
              <a:rPr dirty="0" sz="1200">
                <a:latin typeface="Times New Roman"/>
                <a:cs typeface="Times New Roman"/>
              </a:rPr>
              <a:t>1992</a:t>
            </a:r>
            <a:r>
              <a:rPr dirty="0" sz="1200" spc="280">
                <a:latin typeface="Times New Roman"/>
                <a:cs typeface="Times New Roman"/>
              </a:rPr>
              <a:t> </a:t>
            </a:r>
            <a:r>
              <a:rPr dirty="0" sz="1200">
                <a:latin typeface="SimSun"/>
                <a:cs typeface="SimSun"/>
              </a:rPr>
              <a:t>年</a:t>
            </a:r>
            <a:r>
              <a:rPr dirty="0" sz="1200" spc="-25">
                <a:latin typeface="SimSun"/>
                <a:cs typeface="SimSun"/>
              </a:rPr>
              <a:t> </a:t>
            </a:r>
            <a:r>
              <a:rPr dirty="0" sz="1200" spc="-5">
                <a:latin typeface="Times New Roman"/>
                <a:cs typeface="Times New Roman"/>
              </a:rPr>
              <a:t>Besl</a:t>
            </a:r>
            <a:r>
              <a:rPr dirty="0" sz="1200" spc="285">
                <a:latin typeface="Times New Roman"/>
                <a:cs typeface="Times New Roman"/>
              </a:rPr>
              <a:t> </a:t>
            </a:r>
            <a:r>
              <a:rPr dirty="0" sz="1200" spc="10">
                <a:latin typeface="SimSun"/>
                <a:cs typeface="SimSun"/>
              </a:rPr>
              <a:t>等</a:t>
            </a:r>
            <a:r>
              <a:rPr dirty="0" baseline="31250" sz="1200">
                <a:latin typeface="Times New Roman"/>
                <a:cs typeface="Times New Roman"/>
                <a:hlinkClick r:id="rId2" action="ppaction://hlinksldjump"/>
              </a:rPr>
              <a:t>[18]</a:t>
            </a:r>
            <a:r>
              <a:rPr dirty="0" sz="1200" spc="10">
                <a:latin typeface="SimSun"/>
                <a:cs typeface="SimSun"/>
              </a:rPr>
              <a:t>提</a:t>
            </a:r>
            <a:r>
              <a:rPr dirty="0" sz="1200">
                <a:latin typeface="SimSun"/>
                <a:cs typeface="SimSun"/>
              </a:rPr>
              <a:t>出</a:t>
            </a:r>
            <a:r>
              <a:rPr dirty="0" sz="1200" spc="15">
                <a:latin typeface="SimSun"/>
                <a:cs typeface="SimSun"/>
              </a:rPr>
              <a:t>的</a:t>
            </a:r>
            <a:r>
              <a:rPr dirty="0" sz="1200" spc="10">
                <a:latin typeface="SimSun"/>
                <a:cs typeface="SimSun"/>
              </a:rPr>
              <a:t>迭代最近点算法</a:t>
            </a:r>
            <a:endParaRPr sz="1200">
              <a:latin typeface="SimSun"/>
              <a:cs typeface="SimSun"/>
            </a:endParaRPr>
          </a:p>
          <a:p>
            <a:pPr algn="just" marL="127000" marR="120650">
              <a:lnSpc>
                <a:spcPct val="162500"/>
              </a:lnSpc>
            </a:pPr>
            <a:r>
              <a:rPr dirty="0" sz="1200" spc="-5">
                <a:latin typeface="SimSun"/>
                <a:cs typeface="SimSun"/>
              </a:rPr>
              <a:t>（</a:t>
            </a:r>
            <a:r>
              <a:rPr dirty="0" sz="1200" spc="-5">
                <a:latin typeface="Times New Roman"/>
                <a:cs typeface="Times New Roman"/>
              </a:rPr>
              <a:t>Iterative</a:t>
            </a:r>
            <a:r>
              <a:rPr dirty="0" sz="1200" spc="114">
                <a:latin typeface="Times New Roman"/>
                <a:cs typeface="Times New Roman"/>
              </a:rPr>
              <a:t> </a:t>
            </a:r>
            <a:r>
              <a:rPr dirty="0" sz="1200">
                <a:latin typeface="Times New Roman"/>
                <a:cs typeface="Times New Roman"/>
              </a:rPr>
              <a:t>Closest</a:t>
            </a:r>
            <a:r>
              <a:rPr dirty="0" sz="1200" spc="120">
                <a:latin typeface="Times New Roman"/>
                <a:cs typeface="Times New Roman"/>
              </a:rPr>
              <a:t> </a:t>
            </a:r>
            <a:r>
              <a:rPr dirty="0" sz="1200" spc="-60">
                <a:latin typeface="Times New Roman"/>
                <a:cs typeface="Times New Roman"/>
              </a:rPr>
              <a:t>Point</a:t>
            </a:r>
            <a:r>
              <a:rPr dirty="0" sz="1200" spc="-60">
                <a:latin typeface="SimSun"/>
                <a:cs typeface="SimSun"/>
              </a:rPr>
              <a:t>，</a:t>
            </a:r>
            <a:r>
              <a:rPr dirty="0" sz="1200" spc="-60">
                <a:latin typeface="Times New Roman"/>
                <a:cs typeface="Times New Roman"/>
              </a:rPr>
              <a:t>ICP</a:t>
            </a:r>
            <a:r>
              <a:rPr dirty="0" sz="1200" spc="-60">
                <a:latin typeface="SimSun"/>
                <a:cs typeface="SimSun"/>
              </a:rPr>
              <a:t>），</a:t>
            </a:r>
            <a:r>
              <a:rPr dirty="0" sz="1200">
                <a:latin typeface="SimSun"/>
                <a:cs typeface="SimSun"/>
              </a:rPr>
              <a:t>该算法作为开山之作对点云精配准来说具有开创性的意义。 </a:t>
            </a:r>
            <a:r>
              <a:rPr dirty="0" sz="1200">
                <a:latin typeface="Times New Roman"/>
                <a:cs typeface="Times New Roman"/>
              </a:rPr>
              <a:t>ICP</a:t>
            </a:r>
            <a:r>
              <a:rPr dirty="0" sz="1200" spc="5">
                <a:latin typeface="Times New Roman"/>
                <a:cs typeface="Times New Roman"/>
              </a:rPr>
              <a:t> </a:t>
            </a:r>
            <a:r>
              <a:rPr dirty="0" sz="1200">
                <a:latin typeface="SimSun"/>
                <a:cs typeface="SimSun"/>
              </a:rPr>
              <a:t>算</a:t>
            </a:r>
            <a:r>
              <a:rPr dirty="0" sz="1200" spc="-5">
                <a:latin typeface="SimSun"/>
                <a:cs typeface="SimSun"/>
              </a:rPr>
              <a:t>法</a:t>
            </a:r>
            <a:r>
              <a:rPr dirty="0" sz="1200">
                <a:latin typeface="SimSun"/>
                <a:cs typeface="SimSun"/>
              </a:rPr>
              <a:t>原理简单</a:t>
            </a:r>
            <a:r>
              <a:rPr dirty="0" sz="1200" spc="-265">
                <a:latin typeface="SimSun"/>
                <a:cs typeface="SimSun"/>
              </a:rPr>
              <a:t>，</a:t>
            </a:r>
            <a:r>
              <a:rPr dirty="0" sz="1200">
                <a:latin typeface="SimSun"/>
                <a:cs typeface="SimSun"/>
              </a:rPr>
              <a:t>实现起来也很容易</a:t>
            </a:r>
            <a:r>
              <a:rPr dirty="0" sz="1200" spc="-265">
                <a:latin typeface="SimSun"/>
                <a:cs typeface="SimSun"/>
              </a:rPr>
              <a:t>，</a:t>
            </a:r>
            <a:r>
              <a:rPr dirty="0" sz="1200">
                <a:latin typeface="SimSun"/>
                <a:cs typeface="SimSun"/>
              </a:rPr>
              <a:t>但是该算法对初始值的要求很高</a:t>
            </a:r>
            <a:r>
              <a:rPr dirty="0" sz="1200" spc="-265">
                <a:latin typeface="SimSun"/>
                <a:cs typeface="SimSun"/>
              </a:rPr>
              <a:t>，</a:t>
            </a:r>
            <a:r>
              <a:rPr dirty="0" sz="1200">
                <a:latin typeface="SimSun"/>
                <a:cs typeface="SimSun"/>
              </a:rPr>
              <a:t>并且非常容易陷入</a:t>
            </a:r>
            <a:endParaRPr sz="1200">
              <a:latin typeface="SimSun"/>
              <a:cs typeface="SimSun"/>
            </a:endParaRPr>
          </a:p>
          <a:p>
            <a:pPr algn="just" marL="127000" marR="117475">
              <a:lnSpc>
                <a:spcPct val="162500"/>
              </a:lnSpc>
              <a:spcBef>
                <a:spcPts val="5"/>
              </a:spcBef>
            </a:pPr>
            <a:r>
              <a:rPr dirty="0" sz="1200">
                <a:latin typeface="SimSun"/>
                <a:cs typeface="SimSun"/>
              </a:rPr>
              <a:t>局部</a:t>
            </a:r>
            <a:r>
              <a:rPr dirty="0" sz="1200" spc="10">
                <a:latin typeface="SimSun"/>
                <a:cs typeface="SimSun"/>
              </a:rPr>
              <a:t>最</a:t>
            </a:r>
            <a:r>
              <a:rPr dirty="0" sz="1200">
                <a:latin typeface="SimSun"/>
                <a:cs typeface="SimSun"/>
              </a:rPr>
              <a:t>优，</a:t>
            </a:r>
            <a:r>
              <a:rPr dirty="0" sz="1200" spc="10">
                <a:latin typeface="SimSun"/>
                <a:cs typeface="SimSun"/>
              </a:rPr>
              <a:t>算</a:t>
            </a:r>
            <a:r>
              <a:rPr dirty="0" sz="1200">
                <a:latin typeface="SimSun"/>
                <a:cs typeface="SimSun"/>
              </a:rPr>
              <a:t>法</a:t>
            </a:r>
            <a:r>
              <a:rPr dirty="0" sz="1200" spc="10">
                <a:latin typeface="SimSun"/>
                <a:cs typeface="SimSun"/>
              </a:rPr>
              <a:t>效</a:t>
            </a:r>
            <a:r>
              <a:rPr dirty="0" sz="1200">
                <a:latin typeface="SimSun"/>
                <a:cs typeface="SimSun"/>
              </a:rPr>
              <a:t>率</a:t>
            </a:r>
            <a:r>
              <a:rPr dirty="0" sz="1200" spc="10">
                <a:latin typeface="SimSun"/>
                <a:cs typeface="SimSun"/>
              </a:rPr>
              <a:t>不</a:t>
            </a:r>
            <a:r>
              <a:rPr dirty="0" sz="1200">
                <a:latin typeface="SimSun"/>
                <a:cs typeface="SimSun"/>
              </a:rPr>
              <a:t>高，</a:t>
            </a:r>
            <a:r>
              <a:rPr dirty="0" sz="1200" spc="10">
                <a:latin typeface="SimSun"/>
                <a:cs typeface="SimSun"/>
              </a:rPr>
              <a:t>因</a:t>
            </a:r>
            <a:r>
              <a:rPr dirty="0" sz="1200">
                <a:latin typeface="SimSun"/>
                <a:cs typeface="SimSun"/>
              </a:rPr>
              <a:t>此点</a:t>
            </a:r>
            <a:r>
              <a:rPr dirty="0" sz="1200" spc="10">
                <a:latin typeface="SimSun"/>
                <a:cs typeface="SimSun"/>
              </a:rPr>
              <a:t>云</a:t>
            </a:r>
            <a:r>
              <a:rPr dirty="0" sz="1200">
                <a:latin typeface="SimSun"/>
                <a:cs typeface="SimSun"/>
              </a:rPr>
              <a:t>配</a:t>
            </a:r>
            <a:r>
              <a:rPr dirty="0" sz="1200" spc="10">
                <a:latin typeface="SimSun"/>
                <a:cs typeface="SimSun"/>
              </a:rPr>
              <a:t>准</a:t>
            </a:r>
            <a:r>
              <a:rPr dirty="0" sz="1200">
                <a:latin typeface="SimSun"/>
                <a:cs typeface="SimSun"/>
              </a:rPr>
              <a:t>领</a:t>
            </a:r>
            <a:r>
              <a:rPr dirty="0" sz="1200" spc="10">
                <a:latin typeface="SimSun"/>
                <a:cs typeface="SimSun"/>
              </a:rPr>
              <a:t>域</a:t>
            </a:r>
            <a:r>
              <a:rPr dirty="0" sz="1200">
                <a:latin typeface="SimSun"/>
                <a:cs typeface="SimSun"/>
              </a:rPr>
              <a:t>科研</a:t>
            </a:r>
            <a:r>
              <a:rPr dirty="0" sz="1200" spc="10">
                <a:latin typeface="SimSun"/>
                <a:cs typeface="SimSun"/>
              </a:rPr>
              <a:t>工</a:t>
            </a:r>
            <a:r>
              <a:rPr dirty="0" sz="1200">
                <a:latin typeface="SimSun"/>
                <a:cs typeface="SimSun"/>
              </a:rPr>
              <a:t>作者</a:t>
            </a:r>
            <a:r>
              <a:rPr dirty="0" sz="1200" spc="15">
                <a:latin typeface="SimSun"/>
                <a:cs typeface="SimSun"/>
              </a:rPr>
              <a:t>们</a:t>
            </a:r>
            <a:r>
              <a:rPr dirty="0" sz="1200">
                <a:latin typeface="SimSun"/>
                <a:cs typeface="SimSun"/>
              </a:rPr>
              <a:t>在</a:t>
            </a:r>
            <a:r>
              <a:rPr dirty="0" sz="1200" spc="10">
                <a:latin typeface="SimSun"/>
                <a:cs typeface="SimSun"/>
              </a:rPr>
              <a:t>此</a:t>
            </a:r>
            <a:r>
              <a:rPr dirty="0" sz="1200">
                <a:latin typeface="SimSun"/>
                <a:cs typeface="SimSun"/>
              </a:rPr>
              <a:t>基</a:t>
            </a:r>
            <a:r>
              <a:rPr dirty="0" sz="1200" spc="10">
                <a:latin typeface="SimSun"/>
                <a:cs typeface="SimSun"/>
              </a:rPr>
              <a:t>础</a:t>
            </a:r>
            <a:r>
              <a:rPr dirty="0" sz="1200">
                <a:latin typeface="SimSun"/>
                <a:cs typeface="SimSun"/>
              </a:rPr>
              <a:t>上做</a:t>
            </a:r>
            <a:r>
              <a:rPr dirty="0" sz="1200" spc="10">
                <a:latin typeface="SimSun"/>
                <a:cs typeface="SimSun"/>
              </a:rPr>
              <a:t>出</a:t>
            </a:r>
            <a:r>
              <a:rPr dirty="0" sz="1200">
                <a:latin typeface="SimSun"/>
                <a:cs typeface="SimSun"/>
              </a:rPr>
              <a:t>了许</a:t>
            </a:r>
            <a:r>
              <a:rPr dirty="0" sz="1200" spc="10">
                <a:latin typeface="SimSun"/>
                <a:cs typeface="SimSun"/>
              </a:rPr>
              <a:t>多</a:t>
            </a:r>
            <a:r>
              <a:rPr dirty="0" sz="1200">
                <a:latin typeface="SimSun"/>
                <a:cs typeface="SimSun"/>
              </a:rPr>
              <a:t>改</a:t>
            </a:r>
            <a:r>
              <a:rPr dirty="0" sz="1200" spc="15">
                <a:latin typeface="SimSun"/>
                <a:cs typeface="SimSun"/>
              </a:rPr>
              <a:t>进</a:t>
            </a:r>
            <a:r>
              <a:rPr dirty="0" sz="1200">
                <a:latin typeface="SimSun"/>
                <a:cs typeface="SimSun"/>
              </a:rPr>
              <a:t>，并 </a:t>
            </a:r>
            <a:r>
              <a:rPr dirty="0" sz="1200" spc="80">
                <a:latin typeface="SimSun"/>
                <a:cs typeface="SimSun"/>
              </a:rPr>
              <a:t>衍生出</a:t>
            </a:r>
            <a:r>
              <a:rPr dirty="0" sz="1200" spc="85">
                <a:latin typeface="SimSun"/>
                <a:cs typeface="SimSun"/>
              </a:rPr>
              <a:t>了</a:t>
            </a:r>
            <a:r>
              <a:rPr dirty="0" sz="1200" spc="80">
                <a:latin typeface="SimSun"/>
                <a:cs typeface="SimSun"/>
              </a:rPr>
              <a:t>各</a:t>
            </a:r>
            <a:r>
              <a:rPr dirty="0" sz="1200">
                <a:latin typeface="SimSun"/>
                <a:cs typeface="SimSun"/>
              </a:rPr>
              <a:t>种</a:t>
            </a:r>
            <a:r>
              <a:rPr dirty="0" sz="1200" spc="50">
                <a:latin typeface="SimSun"/>
                <a:cs typeface="SimSun"/>
              </a:rPr>
              <a:t> </a:t>
            </a:r>
            <a:r>
              <a:rPr dirty="0" sz="1200">
                <a:latin typeface="Times New Roman"/>
                <a:cs typeface="Times New Roman"/>
              </a:rPr>
              <a:t>ICP</a:t>
            </a:r>
            <a:r>
              <a:rPr dirty="0" sz="1200" spc="60">
                <a:latin typeface="Times New Roman"/>
                <a:cs typeface="Times New Roman"/>
              </a:rPr>
              <a:t> </a:t>
            </a:r>
            <a:r>
              <a:rPr dirty="0" sz="1200" spc="80">
                <a:latin typeface="SimSun"/>
                <a:cs typeface="SimSun"/>
              </a:rPr>
              <a:t>算法的变</a:t>
            </a:r>
            <a:r>
              <a:rPr dirty="0" sz="1200" spc="85">
                <a:latin typeface="SimSun"/>
                <a:cs typeface="SimSun"/>
              </a:rPr>
              <a:t>形</a:t>
            </a:r>
            <a:r>
              <a:rPr dirty="0" sz="1200" spc="80">
                <a:latin typeface="SimSun"/>
                <a:cs typeface="SimSun"/>
              </a:rPr>
              <a:t>。</a:t>
            </a:r>
            <a:r>
              <a:rPr dirty="0" sz="1200">
                <a:latin typeface="Times New Roman"/>
                <a:cs typeface="Times New Roman"/>
              </a:rPr>
              <a:t>2009</a:t>
            </a:r>
            <a:r>
              <a:rPr dirty="0" sz="1200" spc="55">
                <a:latin typeface="Times New Roman"/>
                <a:cs typeface="Times New Roman"/>
              </a:rPr>
              <a:t> </a:t>
            </a:r>
            <a:r>
              <a:rPr dirty="0" sz="1200" spc="80">
                <a:latin typeface="SimSun"/>
                <a:cs typeface="SimSun"/>
              </a:rPr>
              <a:t>年</a:t>
            </a:r>
            <a:r>
              <a:rPr dirty="0" sz="1200">
                <a:latin typeface="SimSun"/>
                <a:cs typeface="SimSun"/>
              </a:rPr>
              <a:t>，</a:t>
            </a:r>
            <a:r>
              <a:rPr dirty="0" sz="1200">
                <a:latin typeface="Times New Roman"/>
                <a:cs typeface="Times New Roman"/>
              </a:rPr>
              <a:t>M.Magnusson</a:t>
            </a:r>
            <a:r>
              <a:rPr dirty="0" sz="1200" spc="55">
                <a:latin typeface="Times New Roman"/>
                <a:cs typeface="Times New Roman"/>
              </a:rPr>
              <a:t> </a:t>
            </a:r>
            <a:r>
              <a:rPr dirty="0" sz="1200" spc="80">
                <a:latin typeface="SimSun"/>
                <a:cs typeface="SimSun"/>
              </a:rPr>
              <a:t>等</a:t>
            </a:r>
            <a:r>
              <a:rPr dirty="0" baseline="31250" sz="1200" spc="22">
                <a:latin typeface="Times New Roman"/>
                <a:cs typeface="Times New Roman"/>
                <a:hlinkClick r:id="rId2" action="ppaction://hlinksldjump"/>
              </a:rPr>
              <a:t>[19]</a:t>
            </a:r>
            <a:r>
              <a:rPr dirty="0" sz="1200" spc="80">
                <a:latin typeface="SimSun"/>
                <a:cs typeface="SimSun"/>
              </a:rPr>
              <a:t>提出</a:t>
            </a:r>
            <a:r>
              <a:rPr dirty="0" sz="1200">
                <a:latin typeface="SimSun"/>
                <a:cs typeface="SimSun"/>
              </a:rPr>
              <a:t>了</a:t>
            </a:r>
            <a:r>
              <a:rPr dirty="0" sz="1200" spc="50">
                <a:latin typeface="SimSun"/>
                <a:cs typeface="SimSun"/>
              </a:rPr>
              <a:t> </a:t>
            </a:r>
            <a:r>
              <a:rPr dirty="0" sz="1200" spc="10">
                <a:latin typeface="Times New Roman"/>
                <a:cs typeface="Times New Roman"/>
              </a:rPr>
              <a:t>3D-NDT</a:t>
            </a:r>
            <a:r>
              <a:rPr dirty="0" sz="1200" spc="10">
                <a:latin typeface="SimSun"/>
                <a:cs typeface="SimSun"/>
              </a:rPr>
              <a:t>（</a:t>
            </a:r>
            <a:r>
              <a:rPr dirty="0" sz="1200" spc="10">
                <a:latin typeface="Times New Roman"/>
                <a:cs typeface="Times New Roman"/>
              </a:rPr>
              <a:t>Normal </a:t>
            </a:r>
            <a:r>
              <a:rPr dirty="0" sz="1200" spc="-290">
                <a:latin typeface="Times New Roman"/>
                <a:cs typeface="Times New Roman"/>
              </a:rPr>
              <a:t> </a:t>
            </a:r>
            <a:r>
              <a:rPr dirty="0" sz="1200" spc="-5">
                <a:latin typeface="Times New Roman"/>
                <a:cs typeface="Times New Roman"/>
              </a:rPr>
              <a:t>Dis</a:t>
            </a:r>
            <a:r>
              <a:rPr dirty="0" sz="1200">
                <a:latin typeface="Times New Roman"/>
                <a:cs typeface="Times New Roman"/>
              </a:rPr>
              <a:t>tributions</a:t>
            </a:r>
            <a:r>
              <a:rPr dirty="0" sz="1200" spc="-95">
                <a:latin typeface="Times New Roman"/>
                <a:cs typeface="Times New Roman"/>
              </a:rPr>
              <a:t> </a:t>
            </a:r>
            <a:r>
              <a:rPr dirty="0" sz="1200" spc="-40">
                <a:latin typeface="Times New Roman"/>
                <a:cs typeface="Times New Roman"/>
              </a:rPr>
              <a:t>T</a:t>
            </a:r>
            <a:r>
              <a:rPr dirty="0" sz="1200">
                <a:latin typeface="Times New Roman"/>
                <a:cs typeface="Times New Roman"/>
              </a:rPr>
              <a:t>r</a:t>
            </a:r>
            <a:r>
              <a:rPr dirty="0" sz="1200" spc="-10">
                <a:latin typeface="Times New Roman"/>
                <a:cs typeface="Times New Roman"/>
              </a:rPr>
              <a:t>a</a:t>
            </a:r>
            <a:r>
              <a:rPr dirty="0" sz="1200">
                <a:latin typeface="Times New Roman"/>
                <a:cs typeface="Times New Roman"/>
              </a:rPr>
              <a:t>nsfo</a:t>
            </a:r>
            <a:r>
              <a:rPr dirty="0" sz="1200" spc="-10">
                <a:latin typeface="Times New Roman"/>
                <a:cs typeface="Times New Roman"/>
              </a:rPr>
              <a:t>r</a:t>
            </a:r>
            <a:r>
              <a:rPr dirty="0" sz="1200" spc="5">
                <a:latin typeface="Times New Roman"/>
                <a:cs typeface="Times New Roman"/>
              </a:rPr>
              <a:t>m</a:t>
            </a:r>
            <a:r>
              <a:rPr dirty="0" sz="1200" spc="-170">
                <a:latin typeface="SimSun"/>
                <a:cs typeface="SimSun"/>
              </a:rPr>
              <a:t>）</a:t>
            </a:r>
            <a:r>
              <a:rPr dirty="0" sz="1200">
                <a:latin typeface="SimSun"/>
                <a:cs typeface="SimSun"/>
              </a:rPr>
              <a:t>算法</a:t>
            </a:r>
            <a:r>
              <a:rPr dirty="0" sz="1200" spc="-170">
                <a:latin typeface="SimSun"/>
                <a:cs typeface="SimSun"/>
              </a:rPr>
              <a:t>，</a:t>
            </a:r>
            <a:r>
              <a:rPr dirty="0" sz="1200">
                <a:latin typeface="SimSun"/>
                <a:cs typeface="SimSun"/>
              </a:rPr>
              <a:t>该算法对局部点的统计特性进行了表征</a:t>
            </a:r>
            <a:r>
              <a:rPr dirty="0" sz="1200" spc="-170">
                <a:latin typeface="SimSun"/>
                <a:cs typeface="SimSun"/>
              </a:rPr>
              <a:t>，</a:t>
            </a:r>
            <a:r>
              <a:rPr dirty="0" sz="1200">
                <a:latin typeface="SimSun"/>
                <a:cs typeface="SimSun"/>
              </a:rPr>
              <a:t>将点云分割为多个同 尺寸的栅格，每个栅格用正态分布表示，并使用</a:t>
            </a:r>
            <a:r>
              <a:rPr dirty="0" sz="1200" spc="-240">
                <a:latin typeface="SimSun"/>
                <a:cs typeface="SimSun"/>
              </a:rPr>
              <a:t> </a:t>
            </a:r>
            <a:r>
              <a:rPr dirty="0" sz="1200">
                <a:latin typeface="Times New Roman"/>
                <a:cs typeface="Times New Roman"/>
              </a:rPr>
              <a:t>ICP</a:t>
            </a:r>
            <a:r>
              <a:rPr dirty="0" sz="1200" spc="65">
                <a:latin typeface="Times New Roman"/>
                <a:cs typeface="Times New Roman"/>
              </a:rPr>
              <a:t> </a:t>
            </a:r>
            <a:r>
              <a:rPr dirty="0" sz="1200">
                <a:latin typeface="SimSun"/>
                <a:cs typeface="SimSun"/>
              </a:rPr>
              <a:t>算法计算了每个栅格中所有点的均值和 方差</a:t>
            </a:r>
            <a:r>
              <a:rPr dirty="0" sz="1200" spc="-60">
                <a:latin typeface="SimSun"/>
                <a:cs typeface="SimSun"/>
              </a:rPr>
              <a:t>，</a:t>
            </a:r>
            <a:r>
              <a:rPr dirty="0" sz="1200">
                <a:latin typeface="SimSun"/>
                <a:cs typeface="SimSun"/>
              </a:rPr>
              <a:t>通过匹配每个栅格的正态分布来匹配点集</a:t>
            </a:r>
            <a:r>
              <a:rPr dirty="0" sz="1200" spc="-60">
                <a:latin typeface="SimSun"/>
                <a:cs typeface="SimSun"/>
              </a:rPr>
              <a:t>。</a:t>
            </a:r>
            <a:r>
              <a:rPr dirty="0" sz="1200" spc="-5">
                <a:latin typeface="Times New Roman"/>
                <a:cs typeface="Times New Roman"/>
              </a:rPr>
              <a:t>ND</a:t>
            </a:r>
            <a:r>
              <a:rPr dirty="0" sz="1200">
                <a:latin typeface="Times New Roman"/>
                <a:cs typeface="Times New Roman"/>
              </a:rPr>
              <a:t>T</a:t>
            </a:r>
            <a:r>
              <a:rPr dirty="0" sz="1200" spc="-5">
                <a:latin typeface="Times New Roman"/>
                <a:cs typeface="Times New Roman"/>
              </a:rPr>
              <a:t> </a:t>
            </a:r>
            <a:r>
              <a:rPr dirty="0" sz="1200">
                <a:latin typeface="SimSun"/>
                <a:cs typeface="SimSun"/>
              </a:rPr>
              <a:t>算法对点</a:t>
            </a:r>
            <a:r>
              <a:rPr dirty="0" sz="1200" spc="10">
                <a:latin typeface="SimSun"/>
                <a:cs typeface="SimSun"/>
              </a:rPr>
              <a:t>集</a:t>
            </a:r>
            <a:r>
              <a:rPr dirty="0" sz="1200">
                <a:latin typeface="SimSun"/>
                <a:cs typeface="SimSun"/>
              </a:rPr>
              <a:t>进行了抽象</a:t>
            </a:r>
            <a:r>
              <a:rPr dirty="0" sz="1200" spc="-60">
                <a:latin typeface="SimSun"/>
                <a:cs typeface="SimSun"/>
              </a:rPr>
              <a:t>，</a:t>
            </a:r>
            <a:r>
              <a:rPr dirty="0" sz="1200">
                <a:latin typeface="SimSun"/>
                <a:cs typeface="SimSun"/>
              </a:rPr>
              <a:t>并不需要逐 点找对应点，但它本质上仍是基于最近点假设，仍然容易陷入局部极小值</a:t>
            </a:r>
            <a:r>
              <a:rPr dirty="0" sz="1200" spc="5">
                <a:latin typeface="SimSun"/>
                <a:cs typeface="SimSun"/>
              </a:rPr>
              <a:t>。</a:t>
            </a:r>
            <a:r>
              <a:rPr dirty="0" sz="1200">
                <a:latin typeface="Times New Roman"/>
                <a:cs typeface="Times New Roman"/>
              </a:rPr>
              <a:t>2015</a:t>
            </a:r>
            <a:r>
              <a:rPr dirty="0" sz="1200" spc="145">
                <a:latin typeface="Times New Roman"/>
                <a:cs typeface="Times New Roman"/>
              </a:rPr>
              <a:t> </a:t>
            </a:r>
            <a:r>
              <a:rPr dirty="0" sz="1200">
                <a:latin typeface="SimSun"/>
                <a:cs typeface="SimSun"/>
              </a:rPr>
              <a:t>年</a:t>
            </a:r>
            <a:r>
              <a:rPr dirty="0" sz="1200" spc="-20">
                <a:latin typeface="SimSun"/>
                <a:cs typeface="SimSun"/>
              </a:rPr>
              <a:t>，</a:t>
            </a:r>
            <a:r>
              <a:rPr dirty="0" sz="1200" spc="-20">
                <a:latin typeface="Times New Roman"/>
                <a:cs typeface="Times New Roman"/>
              </a:rPr>
              <a:t>J.Yang </a:t>
            </a:r>
            <a:r>
              <a:rPr dirty="0" sz="1200" spc="-285">
                <a:latin typeface="Times New Roman"/>
                <a:cs typeface="Times New Roman"/>
              </a:rPr>
              <a:t> </a:t>
            </a:r>
            <a:r>
              <a:rPr dirty="0" sz="1200">
                <a:latin typeface="SimSun"/>
                <a:cs typeface="SimSun"/>
              </a:rPr>
              <a:t>等</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20</a:t>
            </a:r>
            <a:r>
              <a:rPr dirty="0" baseline="31250" sz="1200" spc="-7">
                <a:latin typeface="Times New Roman"/>
                <a:cs typeface="Times New Roman"/>
                <a:hlinkClick r:id="rId2" action="ppaction://hlinksldjump"/>
              </a:rPr>
              <a:t>]</a:t>
            </a:r>
            <a:r>
              <a:rPr dirty="0" sz="1200">
                <a:latin typeface="SimSun"/>
                <a:cs typeface="SimSun"/>
              </a:rPr>
              <a:t>提出了</a:t>
            </a:r>
            <a:r>
              <a:rPr dirty="0" sz="1200" spc="-305">
                <a:latin typeface="SimSun"/>
                <a:cs typeface="SimSun"/>
              </a:rPr>
              <a:t> </a:t>
            </a:r>
            <a:r>
              <a:rPr dirty="0" sz="1200" spc="-5">
                <a:latin typeface="Times New Roman"/>
                <a:cs typeface="Times New Roman"/>
              </a:rPr>
              <a:t>G</a:t>
            </a:r>
            <a:r>
              <a:rPr dirty="0" sz="1200">
                <a:latin typeface="Times New Roman"/>
                <a:cs typeface="Times New Roman"/>
              </a:rPr>
              <a:t>o</a:t>
            </a:r>
            <a:r>
              <a:rPr dirty="0" sz="1200" spc="-5">
                <a:latin typeface="Times New Roman"/>
                <a:cs typeface="Times New Roman"/>
              </a:rPr>
              <a:t>-</a:t>
            </a:r>
            <a:r>
              <a:rPr dirty="0" sz="1200">
                <a:latin typeface="Times New Roman"/>
                <a:cs typeface="Times New Roman"/>
              </a:rPr>
              <a:t>ICP </a:t>
            </a:r>
            <a:r>
              <a:rPr dirty="0" sz="1200" spc="-15">
                <a:latin typeface="SimSun"/>
                <a:cs typeface="SimSun"/>
              </a:rPr>
              <a:t>算</a:t>
            </a:r>
            <a:r>
              <a:rPr dirty="0" sz="1200">
                <a:latin typeface="SimSun"/>
                <a:cs typeface="SimSun"/>
              </a:rPr>
              <a:t>法</a:t>
            </a:r>
            <a:r>
              <a:rPr dirty="0" sz="1200" spc="-225">
                <a:latin typeface="SimSun"/>
                <a:cs typeface="SimSun"/>
              </a:rPr>
              <a:t>，</a:t>
            </a:r>
            <a:r>
              <a:rPr dirty="0" sz="1200" spc="-5">
                <a:latin typeface="Times New Roman"/>
                <a:cs typeface="Times New Roman"/>
              </a:rPr>
              <a:t>G</a:t>
            </a:r>
            <a:r>
              <a:rPr dirty="0" sz="1200">
                <a:latin typeface="Times New Roman"/>
                <a:cs typeface="Times New Roman"/>
              </a:rPr>
              <a:t>o</a:t>
            </a:r>
            <a:r>
              <a:rPr dirty="0" sz="1200" spc="-5">
                <a:latin typeface="Times New Roman"/>
                <a:cs typeface="Times New Roman"/>
              </a:rPr>
              <a:t>-</a:t>
            </a:r>
            <a:r>
              <a:rPr dirty="0" sz="1200">
                <a:latin typeface="Times New Roman"/>
                <a:cs typeface="Times New Roman"/>
              </a:rPr>
              <a:t>ICP </a:t>
            </a:r>
            <a:r>
              <a:rPr dirty="0" sz="1200">
                <a:latin typeface="SimSun"/>
                <a:cs typeface="SimSun"/>
              </a:rPr>
              <a:t>算法基于搜索整个三维运动空间</a:t>
            </a:r>
            <a:r>
              <a:rPr dirty="0" sz="1200">
                <a:latin typeface="Cambria Math"/>
                <a:cs typeface="Cambria Math"/>
              </a:rPr>
              <a:t>𝑆</a:t>
            </a:r>
            <a:r>
              <a:rPr dirty="0" sz="1200" spc="50">
                <a:latin typeface="Cambria Math"/>
                <a:cs typeface="Cambria Math"/>
              </a:rPr>
              <a:t>𝐸</a:t>
            </a:r>
            <a:r>
              <a:rPr dirty="0" sz="1200" spc="5">
                <a:latin typeface="Cambria Math"/>
                <a:cs typeface="Cambria Math"/>
              </a:rPr>
              <a:t>(</a:t>
            </a:r>
            <a:r>
              <a:rPr dirty="0" sz="1200" spc="-5">
                <a:latin typeface="Cambria Math"/>
                <a:cs typeface="Cambria Math"/>
              </a:rPr>
              <a:t>3</a:t>
            </a:r>
            <a:r>
              <a:rPr dirty="0" sz="1200" spc="-10">
                <a:latin typeface="Cambria Math"/>
                <a:cs typeface="Cambria Math"/>
              </a:rPr>
              <a:t>)</a:t>
            </a:r>
            <a:r>
              <a:rPr dirty="0" sz="1200">
                <a:latin typeface="SimSun"/>
                <a:cs typeface="SimSun"/>
              </a:rPr>
              <a:t>的分枝定</a:t>
            </a:r>
            <a:r>
              <a:rPr dirty="0" sz="1200" spc="-225">
                <a:latin typeface="SimSun"/>
                <a:cs typeface="SimSun"/>
              </a:rPr>
              <a:t>界</a:t>
            </a:r>
            <a:r>
              <a:rPr dirty="0" sz="1200">
                <a:latin typeface="SimSun"/>
                <a:cs typeface="SimSun"/>
              </a:rPr>
              <a:t>（</a:t>
            </a:r>
            <a:r>
              <a:rPr dirty="0" sz="1200">
                <a:latin typeface="Times New Roman"/>
                <a:cs typeface="Times New Roman"/>
              </a:rPr>
              <a:t>Br</a:t>
            </a:r>
            <a:r>
              <a:rPr dirty="0" sz="1200" spc="-10">
                <a:latin typeface="Times New Roman"/>
                <a:cs typeface="Times New Roman"/>
              </a:rPr>
              <a:t>a</a:t>
            </a:r>
            <a:r>
              <a:rPr dirty="0" sz="1200">
                <a:latin typeface="Times New Roman"/>
                <a:cs typeface="Times New Roman"/>
              </a:rPr>
              <a:t>n</a:t>
            </a:r>
            <a:r>
              <a:rPr dirty="0" sz="1200" spc="-5">
                <a:latin typeface="Times New Roman"/>
                <a:cs typeface="Times New Roman"/>
              </a:rPr>
              <a:t>c</a:t>
            </a:r>
            <a:r>
              <a:rPr dirty="0" sz="1200">
                <a:latin typeface="Times New Roman"/>
                <a:cs typeface="Times New Roman"/>
              </a:rPr>
              <a:t>h  </a:t>
            </a:r>
            <a:r>
              <a:rPr dirty="0" sz="1200" spc="-5">
                <a:latin typeface="Times New Roman"/>
                <a:cs typeface="Times New Roman"/>
              </a:rPr>
              <a:t>a</a:t>
            </a:r>
            <a:r>
              <a:rPr dirty="0" sz="1200">
                <a:latin typeface="Times New Roman"/>
                <a:cs typeface="Times New Roman"/>
              </a:rPr>
              <a:t>nd</a:t>
            </a:r>
            <a:r>
              <a:rPr dirty="0" sz="1200" spc="-75">
                <a:latin typeface="Times New Roman"/>
                <a:cs typeface="Times New Roman"/>
              </a:rPr>
              <a:t> </a:t>
            </a:r>
            <a:r>
              <a:rPr dirty="0" sz="1200">
                <a:latin typeface="Times New Roman"/>
                <a:cs typeface="Times New Roman"/>
              </a:rPr>
              <a:t>Bound</a:t>
            </a:r>
            <a:r>
              <a:rPr dirty="0" sz="1200" spc="-135">
                <a:latin typeface="SimSun"/>
                <a:cs typeface="SimSun"/>
              </a:rPr>
              <a:t>，</a:t>
            </a:r>
            <a:r>
              <a:rPr dirty="0" sz="1200">
                <a:latin typeface="Times New Roman"/>
                <a:cs typeface="Times New Roman"/>
              </a:rPr>
              <a:t>BnB</a:t>
            </a:r>
            <a:r>
              <a:rPr dirty="0" sz="1200" spc="-135">
                <a:latin typeface="SimSun"/>
                <a:cs typeface="SimSun"/>
              </a:rPr>
              <a:t>）</a:t>
            </a:r>
            <a:r>
              <a:rPr dirty="0" sz="1200">
                <a:latin typeface="SimSun"/>
                <a:cs typeface="SimSun"/>
              </a:rPr>
              <a:t>方</a:t>
            </a:r>
            <a:r>
              <a:rPr dirty="0" sz="1200" spc="-15">
                <a:latin typeface="SimSun"/>
                <a:cs typeface="SimSun"/>
              </a:rPr>
              <a:t>案</a:t>
            </a:r>
            <a:r>
              <a:rPr dirty="0" sz="1200" spc="-135">
                <a:latin typeface="SimSun"/>
                <a:cs typeface="SimSun"/>
              </a:rPr>
              <a:t>，</a:t>
            </a:r>
            <a:r>
              <a:rPr dirty="0" sz="1200">
                <a:latin typeface="SimSun"/>
                <a:cs typeface="SimSun"/>
              </a:rPr>
              <a:t>利用</a:t>
            </a:r>
            <a:r>
              <a:rPr dirty="0" sz="1200">
                <a:latin typeface="Cambria Math"/>
                <a:cs typeface="Cambria Math"/>
              </a:rPr>
              <a:t>𝑆</a:t>
            </a:r>
            <a:r>
              <a:rPr dirty="0" sz="1200" spc="50">
                <a:latin typeface="Cambria Math"/>
                <a:cs typeface="Cambria Math"/>
              </a:rPr>
              <a:t>𝐸</a:t>
            </a:r>
            <a:r>
              <a:rPr dirty="0" sz="1200" spc="5">
                <a:latin typeface="Cambria Math"/>
                <a:cs typeface="Cambria Math"/>
              </a:rPr>
              <a:t>(</a:t>
            </a:r>
            <a:r>
              <a:rPr dirty="0" sz="1200" spc="-5">
                <a:latin typeface="Cambria Math"/>
                <a:cs typeface="Cambria Math"/>
              </a:rPr>
              <a:t>3</a:t>
            </a:r>
            <a:r>
              <a:rPr dirty="0" sz="1200" spc="-10">
                <a:latin typeface="Cambria Math"/>
                <a:cs typeface="Cambria Math"/>
              </a:rPr>
              <a:t>)</a:t>
            </a:r>
            <a:r>
              <a:rPr dirty="0" sz="1200">
                <a:latin typeface="SimSun"/>
                <a:cs typeface="SimSun"/>
              </a:rPr>
              <a:t>的特殊几何结构</a:t>
            </a:r>
            <a:r>
              <a:rPr dirty="0" sz="1200" spc="-135">
                <a:latin typeface="SimSun"/>
                <a:cs typeface="SimSun"/>
              </a:rPr>
              <a:t>，</a:t>
            </a:r>
            <a:r>
              <a:rPr dirty="0" sz="1200">
                <a:latin typeface="SimSun"/>
                <a:cs typeface="SimSun"/>
              </a:rPr>
              <a:t>推导出配准误差函数的上下界</a:t>
            </a:r>
            <a:r>
              <a:rPr dirty="0" sz="1200" spc="-135">
                <a:latin typeface="SimSun"/>
                <a:cs typeface="SimSun"/>
              </a:rPr>
              <a:t>，</a:t>
            </a:r>
            <a:r>
              <a:rPr dirty="0" sz="1200">
                <a:latin typeface="SimSun"/>
                <a:cs typeface="SimSun"/>
              </a:rPr>
              <a:t>之后将 局部</a:t>
            </a:r>
            <a:r>
              <a:rPr dirty="0" sz="1200" spc="-300">
                <a:latin typeface="SimSun"/>
                <a:cs typeface="SimSun"/>
              </a:rPr>
              <a:t> </a:t>
            </a:r>
            <a:r>
              <a:rPr dirty="0" sz="1200">
                <a:latin typeface="Times New Roman"/>
                <a:cs typeface="Times New Roman"/>
              </a:rPr>
              <a:t>ICP </a:t>
            </a:r>
            <a:r>
              <a:rPr dirty="0" sz="1200">
                <a:latin typeface="SimSun"/>
                <a:cs typeface="SimSun"/>
              </a:rPr>
              <a:t>应用于</a:t>
            </a:r>
            <a:r>
              <a:rPr dirty="0" sz="1200" spc="-300">
                <a:latin typeface="SimSun"/>
                <a:cs typeface="SimSun"/>
              </a:rPr>
              <a:t> </a:t>
            </a:r>
            <a:r>
              <a:rPr dirty="0" sz="1200">
                <a:latin typeface="Times New Roman"/>
                <a:cs typeface="Times New Roman"/>
              </a:rPr>
              <a:t>BnB</a:t>
            </a:r>
            <a:r>
              <a:rPr dirty="0" sz="1200" spc="-10">
                <a:latin typeface="Times New Roman"/>
                <a:cs typeface="Times New Roman"/>
              </a:rPr>
              <a:t> </a:t>
            </a:r>
            <a:r>
              <a:rPr dirty="0" sz="1200">
                <a:latin typeface="SimSun"/>
                <a:cs typeface="SimSun"/>
              </a:rPr>
              <a:t>方案中</a:t>
            </a:r>
            <a:r>
              <a:rPr dirty="0" sz="1200" spc="-590">
                <a:latin typeface="SimSun"/>
                <a:cs typeface="SimSun"/>
              </a:rPr>
              <a:t>，</a:t>
            </a:r>
            <a:r>
              <a:rPr dirty="0" sz="1200">
                <a:latin typeface="SimSun"/>
                <a:cs typeface="SimSun"/>
              </a:rPr>
              <a:t>能够保证算法获得全局最优</a:t>
            </a:r>
            <a:r>
              <a:rPr dirty="0" sz="1200" spc="-590">
                <a:latin typeface="SimSun"/>
                <a:cs typeface="SimSun"/>
              </a:rPr>
              <a:t>，</a:t>
            </a:r>
            <a:r>
              <a:rPr dirty="0" sz="1200">
                <a:latin typeface="SimSun"/>
                <a:cs typeface="SimSun"/>
              </a:rPr>
              <a:t>同时加快了配准的速度</a:t>
            </a:r>
            <a:r>
              <a:rPr dirty="0" sz="1200" spc="-585">
                <a:latin typeface="SimSun"/>
                <a:cs typeface="SimSun"/>
              </a:rPr>
              <a:t>。</a:t>
            </a:r>
            <a:r>
              <a:rPr dirty="0" sz="1200">
                <a:latin typeface="Times New Roman"/>
                <a:cs typeface="Times New Roman"/>
              </a:rPr>
              <a:t>2016 </a:t>
            </a:r>
            <a:r>
              <a:rPr dirty="0" sz="1200">
                <a:latin typeface="SimSun"/>
                <a:cs typeface="SimSun"/>
              </a:rPr>
              <a:t>年，  </a:t>
            </a:r>
            <a:r>
              <a:rPr dirty="0" sz="1200">
                <a:latin typeface="Times New Roman"/>
                <a:cs typeface="Times New Roman"/>
              </a:rPr>
              <a:t>Zhou </a:t>
            </a:r>
            <a:r>
              <a:rPr dirty="0" sz="1200">
                <a:latin typeface="SimSun"/>
                <a:cs typeface="SimSun"/>
              </a:rPr>
              <a:t>等</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21</a:t>
            </a:r>
            <a:r>
              <a:rPr dirty="0" baseline="31250" sz="1200" spc="-7">
                <a:latin typeface="Times New Roman"/>
                <a:cs typeface="Times New Roman"/>
                <a:hlinkClick r:id="rId2" action="ppaction://hlinksldjump"/>
              </a:rPr>
              <a:t>]</a:t>
            </a:r>
            <a:r>
              <a:rPr dirty="0" sz="1200">
                <a:latin typeface="SimSun"/>
                <a:cs typeface="SimSun"/>
              </a:rPr>
              <a:t>提出了</a:t>
            </a:r>
            <a:r>
              <a:rPr dirty="0" sz="1200" spc="-300">
                <a:latin typeface="SimSun"/>
                <a:cs typeface="SimSun"/>
              </a:rPr>
              <a:t> </a:t>
            </a:r>
            <a:r>
              <a:rPr dirty="0" sz="1200">
                <a:latin typeface="Times New Roman"/>
                <a:cs typeface="Times New Roman"/>
              </a:rPr>
              <a:t>F</a:t>
            </a:r>
            <a:r>
              <a:rPr dirty="0" sz="1200" spc="-5">
                <a:latin typeface="Times New Roman"/>
                <a:cs typeface="Times New Roman"/>
              </a:rPr>
              <a:t>G</a:t>
            </a:r>
            <a:r>
              <a:rPr dirty="0" sz="1200" spc="-70">
                <a:latin typeface="Times New Roman"/>
                <a:cs typeface="Times New Roman"/>
              </a:rPr>
              <a:t>R</a:t>
            </a:r>
            <a:r>
              <a:rPr dirty="0" sz="1200">
                <a:latin typeface="SimSun"/>
                <a:cs typeface="SimSun"/>
              </a:rPr>
              <a:t>（</a:t>
            </a:r>
            <a:r>
              <a:rPr dirty="0" sz="1200">
                <a:latin typeface="Times New Roman"/>
                <a:cs typeface="Times New Roman"/>
              </a:rPr>
              <a:t>F</a:t>
            </a:r>
            <a:r>
              <a:rPr dirty="0" sz="1200" spc="-5">
                <a:latin typeface="Times New Roman"/>
                <a:cs typeface="Times New Roman"/>
              </a:rPr>
              <a:t>as</a:t>
            </a:r>
            <a:r>
              <a:rPr dirty="0" sz="1200">
                <a:latin typeface="Times New Roman"/>
                <a:cs typeface="Times New Roman"/>
              </a:rPr>
              <a:t>t</a:t>
            </a:r>
            <a:r>
              <a:rPr dirty="0" sz="1200" spc="-70">
                <a:latin typeface="Times New Roman"/>
                <a:cs typeface="Times New Roman"/>
              </a:rPr>
              <a:t> </a:t>
            </a:r>
            <a:r>
              <a:rPr dirty="0" sz="1200" spc="-5">
                <a:latin typeface="Times New Roman"/>
                <a:cs typeface="Times New Roman"/>
              </a:rPr>
              <a:t>Globa</a:t>
            </a:r>
            <a:r>
              <a:rPr dirty="0" sz="1200">
                <a:latin typeface="Times New Roman"/>
                <a:cs typeface="Times New Roman"/>
              </a:rPr>
              <a:t>l</a:t>
            </a:r>
            <a:r>
              <a:rPr dirty="0" sz="1200" spc="-70">
                <a:latin typeface="Times New Roman"/>
                <a:cs typeface="Times New Roman"/>
              </a:rPr>
              <a:t> </a:t>
            </a:r>
            <a:r>
              <a:rPr dirty="0" sz="1200">
                <a:latin typeface="Times New Roman"/>
                <a:cs typeface="Times New Roman"/>
              </a:rPr>
              <a:t>R</a:t>
            </a:r>
            <a:r>
              <a:rPr dirty="0" sz="1200" spc="-5">
                <a:latin typeface="Times New Roman"/>
                <a:cs typeface="Times New Roman"/>
              </a:rPr>
              <a:t>e</a:t>
            </a:r>
            <a:r>
              <a:rPr dirty="0" sz="1200">
                <a:latin typeface="Times New Roman"/>
                <a:cs typeface="Times New Roman"/>
              </a:rPr>
              <a:t>gistr</a:t>
            </a:r>
            <a:r>
              <a:rPr dirty="0" sz="1200" spc="-10">
                <a:latin typeface="Times New Roman"/>
                <a:cs typeface="Times New Roman"/>
              </a:rPr>
              <a:t>a</a:t>
            </a:r>
            <a:r>
              <a:rPr dirty="0" sz="1200">
                <a:latin typeface="Times New Roman"/>
                <a:cs typeface="Times New Roman"/>
              </a:rPr>
              <a:t>ti</a:t>
            </a:r>
            <a:r>
              <a:rPr dirty="0" sz="1200" spc="-15">
                <a:latin typeface="Times New Roman"/>
                <a:cs typeface="Times New Roman"/>
              </a:rPr>
              <a:t>o</a:t>
            </a:r>
            <a:r>
              <a:rPr dirty="0" sz="1200" spc="10">
                <a:latin typeface="Times New Roman"/>
                <a:cs typeface="Times New Roman"/>
              </a:rPr>
              <a:t>n</a:t>
            </a:r>
            <a:r>
              <a:rPr dirty="0" sz="1200" spc="-60">
                <a:latin typeface="SimSun"/>
                <a:cs typeface="SimSun"/>
              </a:rPr>
              <a:t>）</a:t>
            </a:r>
            <a:r>
              <a:rPr dirty="0" sz="1200">
                <a:latin typeface="SimSun"/>
                <a:cs typeface="SimSun"/>
              </a:rPr>
              <a:t>算法</a:t>
            </a:r>
            <a:r>
              <a:rPr dirty="0" sz="1200" spc="-60">
                <a:latin typeface="SimSun"/>
                <a:cs typeface="SimSun"/>
              </a:rPr>
              <a:t>，</a:t>
            </a:r>
            <a:r>
              <a:rPr dirty="0" sz="1200">
                <a:latin typeface="SimSun"/>
                <a:cs typeface="SimSun"/>
              </a:rPr>
              <a:t>该算法利</a:t>
            </a:r>
            <a:r>
              <a:rPr dirty="0" sz="1200" spc="-15">
                <a:latin typeface="SimSun"/>
                <a:cs typeface="SimSun"/>
              </a:rPr>
              <a:t>用</a:t>
            </a:r>
            <a:r>
              <a:rPr dirty="0" sz="1200">
                <a:latin typeface="SimSun"/>
                <a:cs typeface="SimSun"/>
              </a:rPr>
              <a:t>损失函数将非凸的问题进 行凸化</a:t>
            </a:r>
            <a:r>
              <a:rPr dirty="0" sz="1200" spc="-145">
                <a:latin typeface="SimSun"/>
                <a:cs typeface="SimSun"/>
              </a:rPr>
              <a:t>，</a:t>
            </a:r>
            <a:r>
              <a:rPr dirty="0" sz="1200">
                <a:latin typeface="SimSun"/>
                <a:cs typeface="SimSun"/>
              </a:rPr>
              <a:t>通过引入</a:t>
            </a:r>
            <a:r>
              <a:rPr dirty="0" sz="1200" spc="-300">
                <a:latin typeface="SimSun"/>
                <a:cs typeface="SimSun"/>
              </a:rPr>
              <a:t> </a:t>
            </a:r>
            <a:r>
              <a:rPr dirty="0" sz="1200" spc="-5">
                <a:latin typeface="Times New Roman"/>
                <a:cs typeface="Times New Roman"/>
              </a:rPr>
              <a:t>G</a:t>
            </a:r>
            <a:r>
              <a:rPr dirty="0" sz="1200" spc="-145">
                <a:latin typeface="Times New Roman"/>
                <a:cs typeface="Times New Roman"/>
              </a:rPr>
              <a:t>M</a:t>
            </a:r>
            <a:r>
              <a:rPr dirty="0" sz="1200">
                <a:latin typeface="SimSun"/>
                <a:cs typeface="SimSun"/>
              </a:rPr>
              <a:t>（</a:t>
            </a:r>
            <a:r>
              <a:rPr dirty="0" sz="1200" spc="-5">
                <a:latin typeface="Times New Roman"/>
                <a:cs typeface="Times New Roman"/>
              </a:rPr>
              <a:t>G</a:t>
            </a:r>
            <a:r>
              <a:rPr dirty="0" sz="1200" spc="-10">
                <a:latin typeface="Times New Roman"/>
                <a:cs typeface="Times New Roman"/>
              </a:rPr>
              <a:t>e</a:t>
            </a:r>
            <a:r>
              <a:rPr dirty="0" sz="1200">
                <a:latin typeface="Times New Roman"/>
                <a:cs typeface="Times New Roman"/>
              </a:rPr>
              <a:t>man</a:t>
            </a:r>
            <a:r>
              <a:rPr dirty="0" sz="1200" spc="-5">
                <a:latin typeface="Times New Roman"/>
                <a:cs typeface="Times New Roman"/>
              </a:rPr>
              <a:t>-Mc</a:t>
            </a:r>
            <a:r>
              <a:rPr dirty="0" sz="1200">
                <a:latin typeface="Times New Roman"/>
                <a:cs typeface="Times New Roman"/>
              </a:rPr>
              <a:t>Clu</a:t>
            </a:r>
            <a:r>
              <a:rPr dirty="0" sz="1200" spc="5">
                <a:latin typeface="Times New Roman"/>
                <a:cs typeface="Times New Roman"/>
              </a:rPr>
              <a:t>r</a:t>
            </a:r>
            <a:r>
              <a:rPr dirty="0" sz="1200" spc="-5">
                <a:latin typeface="Times New Roman"/>
                <a:cs typeface="Times New Roman"/>
              </a:rPr>
              <a:t>e</a:t>
            </a:r>
            <a:r>
              <a:rPr dirty="0" sz="1200" spc="-145">
                <a:latin typeface="SimSun"/>
                <a:cs typeface="SimSun"/>
              </a:rPr>
              <a:t>）</a:t>
            </a:r>
            <a:r>
              <a:rPr dirty="0" sz="1200" spc="10">
                <a:latin typeface="SimSun"/>
                <a:cs typeface="SimSun"/>
              </a:rPr>
              <a:t>估</a:t>
            </a:r>
            <a:r>
              <a:rPr dirty="0" sz="1200">
                <a:latin typeface="SimSun"/>
                <a:cs typeface="SimSun"/>
              </a:rPr>
              <a:t>计量和回归损失函数</a:t>
            </a:r>
            <a:r>
              <a:rPr dirty="0" sz="1200" spc="-145">
                <a:latin typeface="SimSun"/>
                <a:cs typeface="SimSun"/>
              </a:rPr>
              <a:t>，</a:t>
            </a:r>
            <a:r>
              <a:rPr dirty="0" sz="1200">
                <a:latin typeface="SimSun"/>
                <a:cs typeface="SimSun"/>
              </a:rPr>
              <a:t>在一定程度上都可以将函 数光滑化，但是</a:t>
            </a:r>
            <a:r>
              <a:rPr dirty="0" sz="1200" spc="-280">
                <a:latin typeface="SimSun"/>
                <a:cs typeface="SimSun"/>
              </a:rPr>
              <a:t> </a:t>
            </a:r>
            <a:r>
              <a:rPr dirty="0" sz="1200" spc="-5">
                <a:latin typeface="Times New Roman"/>
                <a:cs typeface="Times New Roman"/>
              </a:rPr>
              <a:t>G</a:t>
            </a:r>
            <a:r>
              <a:rPr dirty="0" sz="1200">
                <a:latin typeface="Times New Roman"/>
                <a:cs typeface="Times New Roman"/>
              </a:rPr>
              <a:t>M</a:t>
            </a:r>
            <a:r>
              <a:rPr dirty="0" sz="1200" spc="25">
                <a:latin typeface="Times New Roman"/>
                <a:cs typeface="Times New Roman"/>
              </a:rPr>
              <a:t> </a:t>
            </a:r>
            <a:r>
              <a:rPr dirty="0" sz="1200" spc="10">
                <a:latin typeface="SimSun"/>
                <a:cs typeface="SimSun"/>
              </a:rPr>
              <a:t>估</a:t>
            </a:r>
            <a:r>
              <a:rPr dirty="0" sz="1200">
                <a:latin typeface="SimSun"/>
                <a:cs typeface="SimSun"/>
              </a:rPr>
              <a:t>计量下降更快，所以它对噪点的限制作用更大。传统方法中，还有一 类方</a:t>
            </a:r>
            <a:r>
              <a:rPr dirty="0" sz="1200" spc="10">
                <a:latin typeface="SimSun"/>
                <a:cs typeface="SimSun"/>
              </a:rPr>
              <a:t>法</a:t>
            </a:r>
            <a:r>
              <a:rPr dirty="0" sz="1200">
                <a:latin typeface="SimSun"/>
                <a:cs typeface="SimSun"/>
              </a:rPr>
              <a:t>基于</a:t>
            </a:r>
            <a:r>
              <a:rPr dirty="0" sz="1200" spc="10">
                <a:latin typeface="SimSun"/>
                <a:cs typeface="SimSun"/>
              </a:rPr>
              <a:t>手</a:t>
            </a:r>
            <a:r>
              <a:rPr dirty="0" sz="1200">
                <a:latin typeface="SimSun"/>
                <a:cs typeface="SimSun"/>
              </a:rPr>
              <a:t>动</a:t>
            </a:r>
            <a:r>
              <a:rPr dirty="0" sz="1200" spc="10">
                <a:latin typeface="SimSun"/>
                <a:cs typeface="SimSun"/>
              </a:rPr>
              <a:t>设</a:t>
            </a:r>
            <a:r>
              <a:rPr dirty="0" sz="1200">
                <a:latin typeface="SimSun"/>
                <a:cs typeface="SimSun"/>
              </a:rPr>
              <a:t>计</a:t>
            </a:r>
            <a:r>
              <a:rPr dirty="0" sz="1200" spc="10">
                <a:latin typeface="SimSun"/>
                <a:cs typeface="SimSun"/>
              </a:rPr>
              <a:t>的</a:t>
            </a:r>
            <a:r>
              <a:rPr dirty="0" sz="1200">
                <a:latin typeface="SimSun"/>
                <a:cs typeface="SimSun"/>
              </a:rPr>
              <a:t>特</a:t>
            </a:r>
            <a:r>
              <a:rPr dirty="0" sz="1200" spc="5">
                <a:latin typeface="SimSun"/>
                <a:cs typeface="SimSun"/>
              </a:rPr>
              <a:t>征</a:t>
            </a:r>
            <a:r>
              <a:rPr dirty="0" sz="1200" spc="10">
                <a:latin typeface="SimSun"/>
                <a:cs typeface="SimSun"/>
              </a:rPr>
              <a:t>获</a:t>
            </a:r>
            <a:r>
              <a:rPr dirty="0" sz="1200">
                <a:latin typeface="SimSun"/>
                <a:cs typeface="SimSun"/>
              </a:rPr>
              <a:t>得匹</a:t>
            </a:r>
            <a:r>
              <a:rPr dirty="0" sz="1200" spc="10">
                <a:latin typeface="SimSun"/>
                <a:cs typeface="SimSun"/>
              </a:rPr>
              <a:t>配</a:t>
            </a:r>
            <a:r>
              <a:rPr dirty="0" sz="1200">
                <a:latin typeface="SimSun"/>
                <a:cs typeface="SimSun"/>
              </a:rPr>
              <a:t>关</a:t>
            </a:r>
            <a:r>
              <a:rPr dirty="0" sz="1200" spc="10">
                <a:latin typeface="SimSun"/>
                <a:cs typeface="SimSun"/>
              </a:rPr>
              <a:t>系</a:t>
            </a:r>
            <a:r>
              <a:rPr dirty="0" sz="1200">
                <a:latin typeface="SimSun"/>
                <a:cs typeface="SimSun"/>
              </a:rPr>
              <a:t>。</a:t>
            </a:r>
            <a:r>
              <a:rPr dirty="0" sz="1200" spc="10">
                <a:latin typeface="SimSun"/>
                <a:cs typeface="SimSun"/>
              </a:rPr>
              <a:t>这</a:t>
            </a:r>
            <a:r>
              <a:rPr dirty="0" sz="1200">
                <a:latin typeface="SimSun"/>
                <a:cs typeface="SimSun"/>
              </a:rPr>
              <a:t>类方</a:t>
            </a:r>
            <a:r>
              <a:rPr dirty="0" sz="1200" spc="10">
                <a:latin typeface="SimSun"/>
                <a:cs typeface="SimSun"/>
              </a:rPr>
              <a:t>法</a:t>
            </a:r>
            <a:r>
              <a:rPr dirty="0" sz="1200">
                <a:latin typeface="SimSun"/>
                <a:cs typeface="SimSun"/>
              </a:rPr>
              <a:t>通常</a:t>
            </a:r>
            <a:r>
              <a:rPr dirty="0" sz="1200" spc="10">
                <a:latin typeface="SimSun"/>
                <a:cs typeface="SimSun"/>
              </a:rPr>
              <a:t>首</a:t>
            </a:r>
            <a:r>
              <a:rPr dirty="0" sz="1200">
                <a:latin typeface="SimSun"/>
                <a:cs typeface="SimSun"/>
              </a:rPr>
              <a:t>先</a:t>
            </a:r>
            <a:r>
              <a:rPr dirty="0" sz="1200" spc="10">
                <a:latin typeface="SimSun"/>
                <a:cs typeface="SimSun"/>
              </a:rPr>
              <a:t>从</a:t>
            </a:r>
            <a:r>
              <a:rPr dirty="0" sz="1200">
                <a:latin typeface="SimSun"/>
                <a:cs typeface="SimSun"/>
              </a:rPr>
              <a:t>输</a:t>
            </a:r>
            <a:r>
              <a:rPr dirty="0" sz="1200" spc="15">
                <a:latin typeface="SimSun"/>
                <a:cs typeface="SimSun"/>
              </a:rPr>
              <a:t>入</a:t>
            </a:r>
            <a:r>
              <a:rPr dirty="0" sz="1200">
                <a:latin typeface="SimSun"/>
                <a:cs typeface="SimSun"/>
              </a:rPr>
              <a:t>的原</a:t>
            </a:r>
            <a:r>
              <a:rPr dirty="0" sz="1200" spc="15">
                <a:latin typeface="SimSun"/>
                <a:cs typeface="SimSun"/>
              </a:rPr>
              <a:t>始</a:t>
            </a:r>
            <a:r>
              <a:rPr dirty="0" sz="1200">
                <a:latin typeface="SimSun"/>
                <a:cs typeface="SimSun"/>
              </a:rPr>
              <a:t>点云</a:t>
            </a:r>
            <a:r>
              <a:rPr dirty="0" sz="1200" spc="10">
                <a:latin typeface="SimSun"/>
                <a:cs typeface="SimSun"/>
              </a:rPr>
              <a:t>中</a:t>
            </a:r>
            <a:r>
              <a:rPr dirty="0" sz="1200">
                <a:latin typeface="SimSun"/>
                <a:cs typeface="SimSun"/>
              </a:rPr>
              <a:t>提</a:t>
            </a:r>
            <a:r>
              <a:rPr dirty="0" sz="1200" spc="10">
                <a:latin typeface="SimSun"/>
                <a:cs typeface="SimSun"/>
              </a:rPr>
              <a:t>取</a:t>
            </a:r>
            <a:r>
              <a:rPr dirty="0" sz="1200">
                <a:latin typeface="SimSun"/>
                <a:cs typeface="SimSun"/>
              </a:rPr>
              <a:t>关键 点和</a:t>
            </a:r>
            <a:r>
              <a:rPr dirty="0" sz="1200" spc="10">
                <a:latin typeface="SimSun"/>
                <a:cs typeface="SimSun"/>
              </a:rPr>
              <a:t>特</a:t>
            </a:r>
            <a:r>
              <a:rPr dirty="0" sz="1200">
                <a:latin typeface="SimSun"/>
                <a:cs typeface="SimSun"/>
              </a:rPr>
              <a:t>征描</a:t>
            </a:r>
            <a:r>
              <a:rPr dirty="0" sz="1200" spc="10">
                <a:latin typeface="SimSun"/>
                <a:cs typeface="SimSun"/>
              </a:rPr>
              <a:t>述</a:t>
            </a:r>
            <a:r>
              <a:rPr dirty="0" sz="1200">
                <a:latin typeface="SimSun"/>
                <a:cs typeface="SimSun"/>
              </a:rPr>
              <a:t>符</a:t>
            </a:r>
            <a:r>
              <a:rPr dirty="0" sz="1200" spc="10">
                <a:latin typeface="SimSun"/>
                <a:cs typeface="SimSun"/>
              </a:rPr>
              <a:t>。</a:t>
            </a:r>
            <a:r>
              <a:rPr dirty="0" sz="1200">
                <a:latin typeface="SimSun"/>
                <a:cs typeface="SimSun"/>
              </a:rPr>
              <a:t>其</a:t>
            </a:r>
            <a:r>
              <a:rPr dirty="0" sz="1200" spc="10">
                <a:latin typeface="SimSun"/>
                <a:cs typeface="SimSun"/>
              </a:rPr>
              <a:t>次</a:t>
            </a:r>
            <a:r>
              <a:rPr dirty="0" sz="1200">
                <a:latin typeface="SimSun"/>
                <a:cs typeface="SimSun"/>
              </a:rPr>
              <a:t>利用</a:t>
            </a:r>
            <a:r>
              <a:rPr dirty="0" sz="1200" spc="10">
                <a:latin typeface="SimSun"/>
                <a:cs typeface="SimSun"/>
              </a:rPr>
              <a:t>异</a:t>
            </a:r>
            <a:r>
              <a:rPr dirty="0" sz="1200">
                <a:latin typeface="SimSun"/>
                <a:cs typeface="SimSun"/>
              </a:rPr>
              <a:t>常值</a:t>
            </a:r>
            <a:r>
              <a:rPr dirty="0" sz="1200" spc="10">
                <a:latin typeface="SimSun"/>
                <a:cs typeface="SimSun"/>
              </a:rPr>
              <a:t>剔</a:t>
            </a:r>
            <a:r>
              <a:rPr dirty="0" sz="1200">
                <a:latin typeface="SimSun"/>
                <a:cs typeface="SimSun"/>
              </a:rPr>
              <a:t>除</a:t>
            </a:r>
            <a:r>
              <a:rPr dirty="0" sz="1200" spc="10">
                <a:latin typeface="SimSun"/>
                <a:cs typeface="SimSun"/>
              </a:rPr>
              <a:t>法</a:t>
            </a:r>
            <a:r>
              <a:rPr dirty="0" sz="1200">
                <a:latin typeface="SimSun"/>
                <a:cs typeface="SimSun"/>
              </a:rPr>
              <a:t>和</a:t>
            </a:r>
            <a:r>
              <a:rPr dirty="0" sz="1200" spc="10">
                <a:latin typeface="SimSun"/>
                <a:cs typeface="SimSun"/>
              </a:rPr>
              <a:t>最</a:t>
            </a:r>
            <a:r>
              <a:rPr dirty="0" sz="1200">
                <a:latin typeface="SimSun"/>
                <a:cs typeface="SimSun"/>
              </a:rPr>
              <a:t>近邻</a:t>
            </a:r>
            <a:r>
              <a:rPr dirty="0" sz="1200" spc="10">
                <a:latin typeface="SimSun"/>
                <a:cs typeface="SimSun"/>
              </a:rPr>
              <a:t>算</a:t>
            </a:r>
            <a:r>
              <a:rPr dirty="0" sz="1200">
                <a:latin typeface="SimSun"/>
                <a:cs typeface="SimSun"/>
              </a:rPr>
              <a:t>法选</a:t>
            </a:r>
            <a:r>
              <a:rPr dirty="0" sz="1200" spc="10">
                <a:latin typeface="SimSun"/>
                <a:cs typeface="SimSun"/>
              </a:rPr>
              <a:t>择</a:t>
            </a:r>
            <a:r>
              <a:rPr dirty="0" sz="1200">
                <a:latin typeface="SimSun"/>
                <a:cs typeface="SimSun"/>
              </a:rPr>
              <a:t>内</a:t>
            </a:r>
            <a:r>
              <a:rPr dirty="0" sz="1200" spc="10">
                <a:latin typeface="SimSun"/>
                <a:cs typeface="SimSun"/>
              </a:rPr>
              <a:t>部</a:t>
            </a:r>
            <a:r>
              <a:rPr dirty="0" sz="1200">
                <a:latin typeface="SimSun"/>
                <a:cs typeface="SimSun"/>
              </a:rPr>
              <a:t>关</a:t>
            </a:r>
            <a:r>
              <a:rPr dirty="0" sz="1200" spc="10">
                <a:latin typeface="SimSun"/>
                <a:cs typeface="SimSun"/>
              </a:rPr>
              <a:t>键</a:t>
            </a:r>
            <a:r>
              <a:rPr dirty="0" sz="1200">
                <a:latin typeface="SimSun"/>
                <a:cs typeface="SimSun"/>
              </a:rPr>
              <a:t>点，</a:t>
            </a:r>
            <a:r>
              <a:rPr dirty="0" sz="1200" spc="10">
                <a:latin typeface="SimSun"/>
                <a:cs typeface="SimSun"/>
              </a:rPr>
              <a:t>获</a:t>
            </a:r>
            <a:r>
              <a:rPr dirty="0" sz="1200">
                <a:latin typeface="SimSun"/>
                <a:cs typeface="SimSun"/>
              </a:rPr>
              <a:t>得更</a:t>
            </a:r>
            <a:r>
              <a:rPr dirty="0" sz="1200" spc="10">
                <a:latin typeface="SimSun"/>
                <a:cs typeface="SimSun"/>
              </a:rPr>
              <a:t>准</a:t>
            </a:r>
            <a:r>
              <a:rPr dirty="0" sz="1200">
                <a:latin typeface="SimSun"/>
                <a:cs typeface="SimSun"/>
              </a:rPr>
              <a:t>确</a:t>
            </a:r>
            <a:r>
              <a:rPr dirty="0" sz="1200" spc="10">
                <a:latin typeface="SimSun"/>
                <a:cs typeface="SimSun"/>
              </a:rPr>
              <a:t>的</a:t>
            </a:r>
            <a:r>
              <a:rPr dirty="0" sz="1200">
                <a:latin typeface="SimSun"/>
                <a:cs typeface="SimSun"/>
              </a:rPr>
              <a:t>关键 点对</a:t>
            </a:r>
            <a:r>
              <a:rPr dirty="0" sz="1200" spc="10">
                <a:latin typeface="SimSun"/>
                <a:cs typeface="SimSun"/>
              </a:rPr>
              <a:t>应</a:t>
            </a:r>
            <a:r>
              <a:rPr dirty="0" sz="1200">
                <a:latin typeface="SimSun"/>
                <a:cs typeface="SimSun"/>
              </a:rPr>
              <a:t>关系</a:t>
            </a:r>
            <a:r>
              <a:rPr dirty="0" sz="1200" spc="10">
                <a:latin typeface="SimSun"/>
                <a:cs typeface="SimSun"/>
              </a:rPr>
              <a:t>。</a:t>
            </a:r>
            <a:r>
              <a:rPr dirty="0" sz="1200">
                <a:latin typeface="SimSun"/>
                <a:cs typeface="SimSun"/>
              </a:rPr>
              <a:t>最</a:t>
            </a:r>
            <a:r>
              <a:rPr dirty="0" sz="1200" spc="10">
                <a:latin typeface="SimSun"/>
                <a:cs typeface="SimSun"/>
              </a:rPr>
              <a:t>后</a:t>
            </a:r>
            <a:r>
              <a:rPr dirty="0" sz="1200">
                <a:latin typeface="SimSun"/>
                <a:cs typeface="SimSun"/>
              </a:rPr>
              <a:t>估</a:t>
            </a:r>
            <a:r>
              <a:rPr dirty="0" sz="1200" spc="10">
                <a:latin typeface="SimSun"/>
                <a:cs typeface="SimSun"/>
              </a:rPr>
              <a:t>计</a:t>
            </a:r>
            <a:r>
              <a:rPr dirty="0" sz="1200">
                <a:latin typeface="SimSun"/>
                <a:cs typeface="SimSun"/>
              </a:rPr>
              <a:t>从源</a:t>
            </a:r>
            <a:r>
              <a:rPr dirty="0" sz="1200" spc="10">
                <a:latin typeface="SimSun"/>
                <a:cs typeface="SimSun"/>
              </a:rPr>
              <a:t>点</a:t>
            </a:r>
            <a:r>
              <a:rPr dirty="0" sz="1200">
                <a:latin typeface="SimSun"/>
                <a:cs typeface="SimSun"/>
              </a:rPr>
              <a:t>云到</a:t>
            </a:r>
            <a:r>
              <a:rPr dirty="0" sz="1200" spc="10">
                <a:latin typeface="SimSun"/>
                <a:cs typeface="SimSun"/>
              </a:rPr>
              <a:t>目</a:t>
            </a:r>
            <a:r>
              <a:rPr dirty="0" sz="1200">
                <a:latin typeface="SimSun"/>
                <a:cs typeface="SimSun"/>
              </a:rPr>
              <a:t>标</a:t>
            </a:r>
            <a:r>
              <a:rPr dirty="0" sz="1200" spc="10">
                <a:latin typeface="SimSun"/>
                <a:cs typeface="SimSun"/>
              </a:rPr>
              <a:t>点</a:t>
            </a:r>
            <a:r>
              <a:rPr dirty="0" sz="1200">
                <a:latin typeface="SimSun"/>
                <a:cs typeface="SimSun"/>
              </a:rPr>
              <a:t>云</a:t>
            </a:r>
            <a:r>
              <a:rPr dirty="0" sz="1200" spc="10">
                <a:latin typeface="SimSun"/>
                <a:cs typeface="SimSun"/>
              </a:rPr>
              <a:t>的</a:t>
            </a:r>
            <a:r>
              <a:rPr dirty="0" sz="1200">
                <a:latin typeface="SimSun"/>
                <a:cs typeface="SimSun"/>
              </a:rPr>
              <a:t>转换</a:t>
            </a:r>
            <a:r>
              <a:rPr dirty="0" sz="1200" spc="25">
                <a:latin typeface="SimSun"/>
                <a:cs typeface="SimSun"/>
              </a:rPr>
              <a:t>。</a:t>
            </a:r>
            <a:r>
              <a:rPr dirty="0" sz="1200">
                <a:latin typeface="SimSun"/>
                <a:cs typeface="SimSun"/>
              </a:rPr>
              <a:t>现有</a:t>
            </a:r>
            <a:r>
              <a:rPr dirty="0" sz="1200" spc="10">
                <a:latin typeface="SimSun"/>
                <a:cs typeface="SimSun"/>
              </a:rPr>
              <a:t>的</a:t>
            </a:r>
            <a:r>
              <a:rPr dirty="0" sz="1200">
                <a:latin typeface="SimSun"/>
                <a:cs typeface="SimSun"/>
              </a:rPr>
              <a:t>相</a:t>
            </a:r>
            <a:r>
              <a:rPr dirty="0" sz="1200" spc="10">
                <a:latin typeface="SimSun"/>
                <a:cs typeface="SimSun"/>
              </a:rPr>
              <a:t>对</a:t>
            </a:r>
            <a:r>
              <a:rPr dirty="0" sz="1200">
                <a:latin typeface="SimSun"/>
                <a:cs typeface="SimSun"/>
              </a:rPr>
              <a:t>较</a:t>
            </a:r>
            <a:r>
              <a:rPr dirty="0" sz="1200" spc="10">
                <a:latin typeface="SimSun"/>
                <a:cs typeface="SimSun"/>
              </a:rPr>
              <a:t>好</a:t>
            </a:r>
            <a:r>
              <a:rPr dirty="0" sz="1200">
                <a:latin typeface="SimSun"/>
                <a:cs typeface="SimSun"/>
              </a:rPr>
              <a:t>的手</a:t>
            </a:r>
            <a:r>
              <a:rPr dirty="0" sz="1200" spc="10">
                <a:latin typeface="SimSun"/>
                <a:cs typeface="SimSun"/>
              </a:rPr>
              <a:t>工</a:t>
            </a:r>
            <a:r>
              <a:rPr dirty="0" sz="1200">
                <a:latin typeface="SimSun"/>
                <a:cs typeface="SimSun"/>
              </a:rPr>
              <a:t>特</a:t>
            </a:r>
            <a:r>
              <a:rPr dirty="0" sz="1200" spc="5">
                <a:latin typeface="SimSun"/>
                <a:cs typeface="SimSun"/>
              </a:rPr>
              <a:t>征</a:t>
            </a:r>
            <a:r>
              <a:rPr dirty="0" sz="1200" spc="10">
                <a:latin typeface="SimSun"/>
                <a:cs typeface="SimSun"/>
              </a:rPr>
              <a:t>，</a:t>
            </a:r>
            <a:r>
              <a:rPr dirty="0" sz="1200">
                <a:latin typeface="SimSun"/>
                <a:cs typeface="SimSun"/>
              </a:rPr>
              <a:t>如</a:t>
            </a:r>
            <a:r>
              <a:rPr dirty="0" sz="1200" spc="10">
                <a:latin typeface="SimSun"/>
                <a:cs typeface="SimSun"/>
              </a:rPr>
              <a:t>快</a:t>
            </a:r>
            <a:r>
              <a:rPr dirty="0" sz="1200">
                <a:latin typeface="SimSun"/>
                <a:cs typeface="SimSun"/>
              </a:rPr>
              <a:t>速点 特征直方图</a:t>
            </a:r>
            <a:r>
              <a:rPr dirty="0" baseline="31250" sz="1200" spc="-15">
                <a:latin typeface="Times New Roman"/>
                <a:cs typeface="Times New Roman"/>
                <a:hlinkClick r:id="rId2" action="ppaction://hlinksldjump"/>
              </a:rPr>
              <a:t>[22]</a:t>
            </a:r>
            <a:r>
              <a:rPr dirty="0" sz="1200" spc="-10">
                <a:latin typeface="SimSun"/>
                <a:cs typeface="SimSun"/>
              </a:rPr>
              <a:t>（</a:t>
            </a:r>
            <a:r>
              <a:rPr dirty="0" sz="1200" spc="-10">
                <a:latin typeface="Times New Roman"/>
                <a:cs typeface="Times New Roman"/>
              </a:rPr>
              <a:t>Fast</a:t>
            </a:r>
            <a:r>
              <a:rPr dirty="0" sz="1200" spc="-75">
                <a:latin typeface="Times New Roman"/>
                <a:cs typeface="Times New Roman"/>
              </a:rPr>
              <a:t> </a:t>
            </a:r>
            <a:r>
              <a:rPr dirty="0" sz="1200" spc="-5">
                <a:latin typeface="Times New Roman"/>
                <a:cs typeface="Times New Roman"/>
              </a:rPr>
              <a:t>Point</a:t>
            </a:r>
            <a:r>
              <a:rPr dirty="0" sz="1200" spc="-60">
                <a:latin typeface="Times New Roman"/>
                <a:cs typeface="Times New Roman"/>
              </a:rPr>
              <a:t> </a:t>
            </a:r>
            <a:r>
              <a:rPr dirty="0" sz="1200" spc="-5">
                <a:latin typeface="Times New Roman"/>
                <a:cs typeface="Times New Roman"/>
              </a:rPr>
              <a:t>Feature</a:t>
            </a:r>
            <a:r>
              <a:rPr dirty="0" sz="1200" spc="-65">
                <a:latin typeface="Times New Roman"/>
                <a:cs typeface="Times New Roman"/>
              </a:rPr>
              <a:t> </a:t>
            </a:r>
            <a:r>
              <a:rPr dirty="0" sz="1200" spc="-45">
                <a:latin typeface="Times New Roman"/>
                <a:cs typeface="Times New Roman"/>
              </a:rPr>
              <a:t>Histogram</a:t>
            </a:r>
            <a:r>
              <a:rPr dirty="0" sz="1200" spc="-45">
                <a:latin typeface="SimSun"/>
                <a:cs typeface="SimSun"/>
              </a:rPr>
              <a:t>，</a:t>
            </a:r>
            <a:r>
              <a:rPr dirty="0" sz="1200" spc="-45">
                <a:latin typeface="Times New Roman"/>
                <a:cs typeface="Times New Roman"/>
              </a:rPr>
              <a:t>FPFH</a:t>
            </a:r>
            <a:r>
              <a:rPr dirty="0" sz="1200" spc="-45">
                <a:latin typeface="SimSun"/>
                <a:cs typeface="SimSun"/>
              </a:rPr>
              <a:t>）</a:t>
            </a:r>
            <a:r>
              <a:rPr dirty="0" sz="1200" spc="-50">
                <a:latin typeface="SimSun"/>
                <a:cs typeface="SimSun"/>
              </a:rPr>
              <a:t>、</a:t>
            </a:r>
            <a:r>
              <a:rPr dirty="0" sz="1200">
                <a:latin typeface="SimSun"/>
                <a:cs typeface="SimSun"/>
              </a:rPr>
              <a:t>方向直方图</a:t>
            </a:r>
            <a:r>
              <a:rPr dirty="0" baseline="31250" sz="1200" spc="-15">
                <a:latin typeface="Times New Roman"/>
                <a:cs typeface="Times New Roman"/>
                <a:hlinkClick r:id="rId3" action="ppaction://hlinksldjump"/>
              </a:rPr>
              <a:t>[23]</a:t>
            </a:r>
            <a:r>
              <a:rPr dirty="0" sz="1200" spc="-10">
                <a:latin typeface="SimSun"/>
                <a:cs typeface="SimSun"/>
              </a:rPr>
              <a:t>（</a:t>
            </a:r>
            <a:r>
              <a:rPr dirty="0" sz="1200" spc="-10">
                <a:latin typeface="Times New Roman"/>
                <a:cs typeface="Times New Roman"/>
              </a:rPr>
              <a:t>Signature </a:t>
            </a:r>
            <a:r>
              <a:rPr dirty="0" sz="1200">
                <a:latin typeface="Times New Roman"/>
                <a:cs typeface="Times New Roman"/>
              </a:rPr>
              <a:t>of </a:t>
            </a:r>
            <a:r>
              <a:rPr dirty="0" sz="1200" spc="-5">
                <a:latin typeface="Times New Roman"/>
                <a:cs typeface="Times New Roman"/>
              </a:rPr>
              <a:t>Histograms </a:t>
            </a:r>
            <a:r>
              <a:rPr dirty="0" sz="1200" spc="-285">
                <a:latin typeface="Times New Roman"/>
                <a:cs typeface="Times New Roman"/>
              </a:rPr>
              <a:t> </a:t>
            </a:r>
            <a:r>
              <a:rPr dirty="0" sz="1200">
                <a:latin typeface="Times New Roman"/>
                <a:cs typeface="Times New Roman"/>
              </a:rPr>
              <a:t>of</a:t>
            </a:r>
            <a:r>
              <a:rPr dirty="0" sz="1200" spc="135">
                <a:latin typeface="Times New Roman"/>
                <a:cs typeface="Times New Roman"/>
              </a:rPr>
              <a:t> </a:t>
            </a:r>
            <a:r>
              <a:rPr dirty="0" sz="1200" spc="-10">
                <a:latin typeface="Times New Roman"/>
                <a:cs typeface="Times New Roman"/>
              </a:rPr>
              <a:t>OrienTations</a:t>
            </a:r>
            <a:r>
              <a:rPr dirty="0" sz="1200" spc="-10">
                <a:latin typeface="SimSun"/>
                <a:cs typeface="SimSun"/>
              </a:rPr>
              <a:t>，</a:t>
            </a:r>
            <a:r>
              <a:rPr dirty="0" sz="1200" spc="-10">
                <a:latin typeface="Times New Roman"/>
                <a:cs typeface="Times New Roman"/>
              </a:rPr>
              <a:t>SHOT</a:t>
            </a:r>
            <a:r>
              <a:rPr dirty="0" sz="1200" spc="-10">
                <a:latin typeface="SimSun"/>
                <a:cs typeface="SimSun"/>
              </a:rPr>
              <a:t>）</a:t>
            </a:r>
            <a:r>
              <a:rPr dirty="0" sz="1200">
                <a:latin typeface="SimSun"/>
                <a:cs typeface="SimSun"/>
              </a:rPr>
              <a:t>等</a:t>
            </a:r>
            <a:r>
              <a:rPr dirty="0" sz="1200" spc="10">
                <a:latin typeface="SimSun"/>
                <a:cs typeface="SimSun"/>
              </a:rPr>
              <a:t>已</a:t>
            </a:r>
            <a:r>
              <a:rPr dirty="0" sz="1200">
                <a:latin typeface="SimSun"/>
                <a:cs typeface="SimSun"/>
              </a:rPr>
              <a:t>经</a:t>
            </a:r>
            <a:r>
              <a:rPr dirty="0" sz="1200" spc="10">
                <a:latin typeface="SimSun"/>
                <a:cs typeface="SimSun"/>
              </a:rPr>
              <a:t>取</a:t>
            </a:r>
            <a:r>
              <a:rPr dirty="0" sz="1200">
                <a:latin typeface="SimSun"/>
                <a:cs typeface="SimSun"/>
              </a:rPr>
              <a:t>得了</a:t>
            </a:r>
            <a:r>
              <a:rPr dirty="0" sz="1200" spc="10">
                <a:latin typeface="SimSun"/>
                <a:cs typeface="SimSun"/>
              </a:rPr>
              <a:t>显</a:t>
            </a:r>
            <a:r>
              <a:rPr dirty="0" sz="1200">
                <a:latin typeface="SimSun"/>
                <a:cs typeface="SimSun"/>
              </a:rPr>
              <a:t>著</a:t>
            </a:r>
            <a:r>
              <a:rPr dirty="0" sz="1200" spc="10">
                <a:latin typeface="SimSun"/>
                <a:cs typeface="SimSun"/>
              </a:rPr>
              <a:t>的</a:t>
            </a:r>
            <a:r>
              <a:rPr dirty="0" sz="1200">
                <a:latin typeface="SimSun"/>
                <a:cs typeface="SimSun"/>
              </a:rPr>
              <a:t>效果</a:t>
            </a:r>
            <a:r>
              <a:rPr dirty="0" sz="1200" spc="10">
                <a:latin typeface="SimSun"/>
                <a:cs typeface="SimSun"/>
              </a:rPr>
              <a:t>，</a:t>
            </a:r>
            <a:r>
              <a:rPr dirty="0" sz="1200">
                <a:latin typeface="SimSun"/>
                <a:cs typeface="SimSun"/>
              </a:rPr>
              <a:t>可</a:t>
            </a:r>
            <a:r>
              <a:rPr dirty="0" sz="1200" spc="10">
                <a:latin typeface="SimSun"/>
                <a:cs typeface="SimSun"/>
              </a:rPr>
              <a:t>以</a:t>
            </a:r>
            <a:r>
              <a:rPr dirty="0" sz="1200">
                <a:latin typeface="SimSun"/>
                <a:cs typeface="SimSun"/>
              </a:rPr>
              <a:t>对特</a:t>
            </a:r>
            <a:r>
              <a:rPr dirty="0" sz="1200" spc="10">
                <a:latin typeface="SimSun"/>
                <a:cs typeface="SimSun"/>
              </a:rPr>
              <a:t>殊</a:t>
            </a:r>
            <a:r>
              <a:rPr dirty="0" sz="1200">
                <a:latin typeface="SimSun"/>
                <a:cs typeface="SimSun"/>
              </a:rPr>
              <a:t>场</a:t>
            </a:r>
            <a:r>
              <a:rPr dirty="0" sz="1200" spc="10">
                <a:latin typeface="SimSun"/>
                <a:cs typeface="SimSun"/>
              </a:rPr>
              <a:t>景</a:t>
            </a:r>
            <a:r>
              <a:rPr dirty="0" sz="1200">
                <a:latin typeface="SimSun"/>
                <a:cs typeface="SimSun"/>
              </a:rPr>
              <a:t>下的</a:t>
            </a:r>
            <a:r>
              <a:rPr dirty="0" sz="1200" spc="10">
                <a:latin typeface="SimSun"/>
                <a:cs typeface="SimSun"/>
              </a:rPr>
              <a:t>点</a:t>
            </a:r>
            <a:r>
              <a:rPr dirty="0" sz="1200" spc="5">
                <a:latin typeface="SimSun"/>
                <a:cs typeface="SimSun"/>
              </a:rPr>
              <a:t>云</a:t>
            </a:r>
            <a:r>
              <a:rPr dirty="0" sz="1200" spc="10">
                <a:latin typeface="SimSun"/>
                <a:cs typeface="SimSun"/>
              </a:rPr>
              <a:t>实</a:t>
            </a:r>
            <a:r>
              <a:rPr dirty="0" sz="1200">
                <a:latin typeface="SimSun"/>
                <a:cs typeface="SimSun"/>
              </a:rPr>
              <a:t>现特</a:t>
            </a:r>
            <a:r>
              <a:rPr dirty="0" sz="1200" spc="10">
                <a:latin typeface="SimSun"/>
                <a:cs typeface="SimSun"/>
              </a:rPr>
              <a:t>征</a:t>
            </a:r>
            <a:r>
              <a:rPr dirty="0" sz="1200">
                <a:latin typeface="SimSun"/>
                <a:cs typeface="SimSun"/>
              </a:rPr>
              <a:t>提取 与匹</a:t>
            </a:r>
            <a:r>
              <a:rPr dirty="0" sz="1200" spc="10">
                <a:latin typeface="SimSun"/>
                <a:cs typeface="SimSun"/>
              </a:rPr>
              <a:t>配</a:t>
            </a:r>
            <a:r>
              <a:rPr dirty="0" sz="1200">
                <a:latin typeface="SimSun"/>
                <a:cs typeface="SimSun"/>
              </a:rPr>
              <a:t>。</a:t>
            </a:r>
            <a:r>
              <a:rPr dirty="0" sz="1200" spc="-5">
                <a:latin typeface="SimSun"/>
                <a:cs typeface="SimSun"/>
              </a:rPr>
              <a:t>然</a:t>
            </a:r>
            <a:r>
              <a:rPr dirty="0" sz="1200" spc="10">
                <a:latin typeface="SimSun"/>
                <a:cs typeface="SimSun"/>
              </a:rPr>
              <a:t>而</a:t>
            </a:r>
            <a:r>
              <a:rPr dirty="0" sz="1200">
                <a:latin typeface="SimSun"/>
                <a:cs typeface="SimSun"/>
              </a:rPr>
              <a:t>，</a:t>
            </a:r>
            <a:r>
              <a:rPr dirty="0" sz="1200" spc="10">
                <a:latin typeface="SimSun"/>
                <a:cs typeface="SimSun"/>
              </a:rPr>
              <a:t>这</a:t>
            </a:r>
            <a:r>
              <a:rPr dirty="0" sz="1200">
                <a:latin typeface="SimSun"/>
                <a:cs typeface="SimSun"/>
              </a:rPr>
              <a:t>类</a:t>
            </a:r>
            <a:r>
              <a:rPr dirty="0" sz="1200" spc="10">
                <a:latin typeface="SimSun"/>
                <a:cs typeface="SimSun"/>
              </a:rPr>
              <a:t>方</a:t>
            </a:r>
            <a:r>
              <a:rPr dirty="0" sz="1200">
                <a:latin typeface="SimSun"/>
                <a:cs typeface="SimSun"/>
              </a:rPr>
              <a:t>法对</a:t>
            </a:r>
            <a:r>
              <a:rPr dirty="0" sz="1200" spc="10">
                <a:latin typeface="SimSun"/>
                <a:cs typeface="SimSun"/>
              </a:rPr>
              <a:t>异</a:t>
            </a:r>
            <a:r>
              <a:rPr dirty="0" sz="1200">
                <a:latin typeface="SimSun"/>
                <a:cs typeface="SimSun"/>
              </a:rPr>
              <a:t>常值</a:t>
            </a:r>
            <a:r>
              <a:rPr dirty="0" sz="1200" spc="10">
                <a:latin typeface="SimSun"/>
                <a:cs typeface="SimSun"/>
              </a:rPr>
              <a:t>和</a:t>
            </a:r>
            <a:r>
              <a:rPr dirty="0" sz="1200">
                <a:latin typeface="SimSun"/>
                <a:cs typeface="SimSun"/>
              </a:rPr>
              <a:t>重</a:t>
            </a:r>
            <a:r>
              <a:rPr dirty="0" sz="1200" spc="10">
                <a:latin typeface="SimSun"/>
                <a:cs typeface="SimSun"/>
              </a:rPr>
              <a:t>复</a:t>
            </a:r>
            <a:r>
              <a:rPr dirty="0" sz="1200">
                <a:latin typeface="SimSun"/>
                <a:cs typeface="SimSun"/>
              </a:rPr>
              <a:t>几</a:t>
            </a:r>
            <a:r>
              <a:rPr dirty="0" sz="1200" spc="10">
                <a:latin typeface="SimSun"/>
                <a:cs typeface="SimSun"/>
              </a:rPr>
              <a:t>何</a:t>
            </a:r>
            <a:r>
              <a:rPr dirty="0" sz="1200">
                <a:latin typeface="SimSun"/>
                <a:cs typeface="SimSun"/>
              </a:rPr>
              <a:t>结构</a:t>
            </a:r>
            <a:r>
              <a:rPr dirty="0" sz="1200" spc="10">
                <a:latin typeface="SimSun"/>
                <a:cs typeface="SimSun"/>
              </a:rPr>
              <a:t>很</a:t>
            </a:r>
            <a:r>
              <a:rPr dirty="0" sz="1200">
                <a:latin typeface="SimSun"/>
                <a:cs typeface="SimSun"/>
              </a:rPr>
              <a:t>敏感</a:t>
            </a:r>
            <a:r>
              <a:rPr dirty="0" sz="1200" spc="20">
                <a:latin typeface="SimSun"/>
                <a:cs typeface="SimSun"/>
              </a:rPr>
              <a:t>，</a:t>
            </a:r>
            <a:r>
              <a:rPr dirty="0" sz="1200">
                <a:latin typeface="SimSun"/>
                <a:cs typeface="SimSun"/>
              </a:rPr>
              <a:t>缺</a:t>
            </a:r>
            <a:r>
              <a:rPr dirty="0" sz="1200" spc="10">
                <a:latin typeface="SimSun"/>
                <a:cs typeface="SimSun"/>
              </a:rPr>
              <a:t>乏</a:t>
            </a:r>
            <a:r>
              <a:rPr dirty="0" sz="1200">
                <a:latin typeface="SimSun"/>
                <a:cs typeface="SimSun"/>
              </a:rPr>
              <a:t>点</a:t>
            </a:r>
            <a:r>
              <a:rPr dirty="0" sz="1200" spc="10">
                <a:latin typeface="SimSun"/>
                <a:cs typeface="SimSun"/>
              </a:rPr>
              <a:t>云</a:t>
            </a:r>
            <a:r>
              <a:rPr dirty="0" sz="1200">
                <a:latin typeface="SimSun"/>
                <a:cs typeface="SimSun"/>
              </a:rPr>
              <a:t>的语</a:t>
            </a:r>
            <a:r>
              <a:rPr dirty="0" sz="1200" spc="10">
                <a:latin typeface="SimSun"/>
                <a:cs typeface="SimSun"/>
              </a:rPr>
              <a:t>义</a:t>
            </a:r>
            <a:r>
              <a:rPr dirty="0" sz="1200">
                <a:latin typeface="SimSun"/>
                <a:cs typeface="SimSun"/>
              </a:rPr>
              <a:t>信</a:t>
            </a:r>
            <a:r>
              <a:rPr dirty="0" sz="1200" spc="5">
                <a:latin typeface="SimSun"/>
                <a:cs typeface="SimSun"/>
              </a:rPr>
              <a:t>息</a:t>
            </a:r>
            <a:r>
              <a:rPr dirty="0" sz="1200" spc="10">
                <a:latin typeface="SimSun"/>
                <a:cs typeface="SimSun"/>
              </a:rPr>
              <a:t>，</a:t>
            </a:r>
            <a:r>
              <a:rPr dirty="0" sz="1200">
                <a:latin typeface="SimSun"/>
                <a:cs typeface="SimSun"/>
              </a:rPr>
              <a:t>因</a:t>
            </a:r>
            <a:r>
              <a:rPr dirty="0" sz="1200" spc="10">
                <a:latin typeface="SimSun"/>
                <a:cs typeface="SimSun"/>
              </a:rPr>
              <a:t>此</a:t>
            </a:r>
            <a:r>
              <a:rPr dirty="0" sz="1200">
                <a:latin typeface="SimSun"/>
                <a:cs typeface="SimSun"/>
              </a:rPr>
              <a:t>精度 较低且鲁棒性较</a:t>
            </a:r>
            <a:r>
              <a:rPr dirty="0" sz="1200" spc="-5">
                <a:latin typeface="SimSun"/>
                <a:cs typeface="SimSun"/>
              </a:rPr>
              <a:t>差</a:t>
            </a:r>
            <a:r>
              <a:rPr dirty="0" sz="1200">
                <a:latin typeface="SimSun"/>
                <a:cs typeface="SimSun"/>
              </a:rPr>
              <a:t>。</a:t>
            </a:r>
            <a:endParaRPr sz="1200">
              <a:latin typeface="SimSun"/>
              <a:cs typeface="SimSun"/>
            </a:endParaRPr>
          </a:p>
          <a:p>
            <a:pPr algn="just" marL="431800">
              <a:lnSpc>
                <a:spcPct val="100000"/>
              </a:lnSpc>
              <a:spcBef>
                <a:spcPts val="900"/>
              </a:spcBef>
            </a:pPr>
            <a:r>
              <a:rPr dirty="0" sz="1200">
                <a:latin typeface="Times New Roman"/>
                <a:cs typeface="Times New Roman"/>
              </a:rPr>
              <a:t>2017</a:t>
            </a:r>
            <a:r>
              <a:rPr dirty="0" sz="1200" spc="70">
                <a:latin typeface="Times New Roman"/>
                <a:cs typeface="Times New Roman"/>
              </a:rPr>
              <a:t> </a:t>
            </a:r>
            <a:r>
              <a:rPr dirty="0" sz="1200">
                <a:latin typeface="SimSun"/>
                <a:cs typeface="SimSun"/>
              </a:rPr>
              <a:t>年，</a:t>
            </a:r>
            <a:r>
              <a:rPr dirty="0" sz="1200">
                <a:latin typeface="Times New Roman"/>
                <a:cs typeface="Times New Roman"/>
              </a:rPr>
              <a:t>Ch</a:t>
            </a:r>
            <a:r>
              <a:rPr dirty="0" sz="1200" spc="-5">
                <a:latin typeface="Times New Roman"/>
                <a:cs typeface="Times New Roman"/>
              </a:rPr>
              <a:t>a</a:t>
            </a:r>
            <a:r>
              <a:rPr dirty="0" sz="1200">
                <a:latin typeface="Times New Roman"/>
                <a:cs typeface="Times New Roman"/>
              </a:rPr>
              <a:t>rl</a:t>
            </a:r>
            <a:r>
              <a:rPr dirty="0" sz="1200" spc="-10">
                <a:latin typeface="Times New Roman"/>
                <a:cs typeface="Times New Roman"/>
              </a:rPr>
              <a:t>e</a:t>
            </a:r>
            <a:r>
              <a:rPr dirty="0" sz="1200">
                <a:latin typeface="Times New Roman"/>
                <a:cs typeface="Times New Roman"/>
              </a:rPr>
              <a:t>s</a:t>
            </a:r>
            <a:r>
              <a:rPr dirty="0" sz="1200" spc="70">
                <a:latin typeface="Times New Roman"/>
                <a:cs typeface="Times New Roman"/>
              </a:rPr>
              <a:t> </a:t>
            </a:r>
            <a:r>
              <a:rPr dirty="0" sz="1200">
                <a:latin typeface="SimSun"/>
                <a:cs typeface="SimSun"/>
              </a:rPr>
              <a:t>等</a:t>
            </a:r>
            <a:r>
              <a:rPr dirty="0" baseline="31250" sz="1200" spc="-7">
                <a:latin typeface="Times New Roman"/>
                <a:cs typeface="Times New Roman"/>
                <a:hlinkClick r:id="rId3" action="ppaction://hlinksldjump"/>
              </a:rPr>
              <a:t>[</a:t>
            </a:r>
            <a:r>
              <a:rPr dirty="0" baseline="31250" sz="1200" spc="7">
                <a:latin typeface="Times New Roman"/>
                <a:cs typeface="Times New Roman"/>
                <a:hlinkClick r:id="rId3" action="ppaction://hlinksldjump"/>
              </a:rPr>
              <a:t>24</a:t>
            </a:r>
            <a:r>
              <a:rPr dirty="0" baseline="31250" sz="1200" spc="-7">
                <a:latin typeface="Times New Roman"/>
                <a:cs typeface="Times New Roman"/>
                <a:hlinkClick r:id="rId3" action="ppaction://hlinksldjump"/>
              </a:rPr>
              <a:t>]</a:t>
            </a:r>
            <a:r>
              <a:rPr dirty="0" sz="1200">
                <a:latin typeface="SimSun"/>
                <a:cs typeface="SimSun"/>
              </a:rPr>
              <a:t>人提出首个可以直接处理点云数据的深度学习模型框架</a:t>
            </a:r>
            <a:r>
              <a:rPr dirty="0" sz="1200" spc="-225">
                <a:latin typeface="SimSun"/>
                <a:cs typeface="SimSun"/>
              </a:rPr>
              <a:t> </a:t>
            </a:r>
            <a:r>
              <a:rPr dirty="0" sz="1200">
                <a:latin typeface="Times New Roman"/>
                <a:cs typeface="Times New Roman"/>
              </a:rPr>
              <a:t>Point</a:t>
            </a:r>
            <a:r>
              <a:rPr dirty="0" sz="1200" spc="-5">
                <a:latin typeface="Times New Roman"/>
                <a:cs typeface="Times New Roman"/>
              </a:rPr>
              <a:t>N</a:t>
            </a:r>
            <a:r>
              <a:rPr dirty="0" sz="1200" spc="-10">
                <a:latin typeface="Times New Roman"/>
                <a:cs typeface="Times New Roman"/>
              </a:rPr>
              <a:t>e</a:t>
            </a:r>
            <a:r>
              <a:rPr dirty="0" sz="1200" spc="5">
                <a:latin typeface="Times New Roman"/>
                <a:cs typeface="Times New Roman"/>
              </a:rPr>
              <a:t>t</a:t>
            </a:r>
            <a:r>
              <a:rPr dirty="0" sz="1200">
                <a:latin typeface="SimSun"/>
                <a:cs typeface="SimSun"/>
              </a:rPr>
              <a:t>，</a:t>
            </a:r>
            <a:endParaRPr sz="1200">
              <a:latin typeface="SimSun"/>
              <a:cs typeface="SimSun"/>
            </a:endParaRPr>
          </a:p>
          <a:p>
            <a:pPr algn="just" marL="127000" marR="116839">
              <a:lnSpc>
                <a:spcPct val="162500"/>
              </a:lnSpc>
            </a:pPr>
            <a:r>
              <a:rPr dirty="0" sz="1200">
                <a:latin typeface="SimSun"/>
                <a:cs typeface="SimSun"/>
              </a:rPr>
              <a:t>该网</a:t>
            </a:r>
            <a:r>
              <a:rPr dirty="0" sz="1200" spc="10">
                <a:latin typeface="SimSun"/>
                <a:cs typeface="SimSun"/>
              </a:rPr>
              <a:t>络</a:t>
            </a:r>
            <a:r>
              <a:rPr dirty="0" sz="1200">
                <a:latin typeface="SimSun"/>
                <a:cs typeface="SimSun"/>
              </a:rPr>
              <a:t>通过</a:t>
            </a:r>
            <a:r>
              <a:rPr dirty="0" sz="1200" spc="10">
                <a:latin typeface="SimSun"/>
                <a:cs typeface="SimSun"/>
              </a:rPr>
              <a:t>一</a:t>
            </a:r>
            <a:r>
              <a:rPr dirty="0" sz="1200">
                <a:latin typeface="SimSun"/>
                <a:cs typeface="SimSun"/>
              </a:rPr>
              <a:t>个</a:t>
            </a:r>
            <a:r>
              <a:rPr dirty="0" sz="1200" spc="10">
                <a:latin typeface="SimSun"/>
                <a:cs typeface="SimSun"/>
              </a:rPr>
              <a:t>简</a:t>
            </a:r>
            <a:r>
              <a:rPr dirty="0" sz="1200">
                <a:latin typeface="SimSun"/>
                <a:cs typeface="SimSun"/>
              </a:rPr>
              <a:t>单</a:t>
            </a:r>
            <a:r>
              <a:rPr dirty="0" sz="1200" spc="10">
                <a:latin typeface="SimSun"/>
                <a:cs typeface="SimSun"/>
              </a:rPr>
              <a:t>的</a:t>
            </a:r>
            <a:r>
              <a:rPr dirty="0" sz="1200">
                <a:latin typeface="SimSun"/>
                <a:cs typeface="SimSun"/>
              </a:rPr>
              <a:t>对称</a:t>
            </a:r>
            <a:r>
              <a:rPr dirty="0" sz="1200" spc="10">
                <a:latin typeface="SimSun"/>
                <a:cs typeface="SimSun"/>
              </a:rPr>
              <a:t>函</a:t>
            </a:r>
            <a:r>
              <a:rPr dirty="0" sz="1200">
                <a:latin typeface="SimSun"/>
                <a:cs typeface="SimSun"/>
              </a:rPr>
              <a:t>数即</a:t>
            </a:r>
            <a:r>
              <a:rPr dirty="0" sz="1200" spc="10">
                <a:latin typeface="SimSun"/>
                <a:cs typeface="SimSun"/>
              </a:rPr>
              <a:t>最</a:t>
            </a:r>
            <a:r>
              <a:rPr dirty="0" sz="1200">
                <a:latin typeface="SimSun"/>
                <a:cs typeface="SimSun"/>
              </a:rPr>
              <a:t>大</a:t>
            </a:r>
            <a:r>
              <a:rPr dirty="0" sz="1200" spc="10">
                <a:latin typeface="SimSun"/>
                <a:cs typeface="SimSun"/>
              </a:rPr>
              <a:t>池</a:t>
            </a:r>
            <a:r>
              <a:rPr dirty="0" sz="1200">
                <a:latin typeface="SimSun"/>
                <a:cs typeface="SimSun"/>
              </a:rPr>
              <a:t>化</a:t>
            </a:r>
            <a:r>
              <a:rPr dirty="0" sz="1200" spc="10">
                <a:latin typeface="SimSun"/>
                <a:cs typeface="SimSun"/>
              </a:rPr>
              <a:t>来</a:t>
            </a:r>
            <a:r>
              <a:rPr dirty="0" sz="1200">
                <a:latin typeface="SimSun"/>
                <a:cs typeface="SimSun"/>
              </a:rPr>
              <a:t>处理</a:t>
            </a:r>
            <a:r>
              <a:rPr dirty="0" sz="1200" spc="10">
                <a:latin typeface="SimSun"/>
                <a:cs typeface="SimSun"/>
              </a:rPr>
              <a:t>每</a:t>
            </a:r>
            <a:r>
              <a:rPr dirty="0" sz="1200">
                <a:latin typeface="SimSun"/>
                <a:cs typeface="SimSun"/>
              </a:rPr>
              <a:t>个</a:t>
            </a:r>
            <a:r>
              <a:rPr dirty="0" sz="1200" spc="15">
                <a:latin typeface="SimSun"/>
                <a:cs typeface="SimSun"/>
              </a:rPr>
              <a:t>点</a:t>
            </a:r>
            <a:r>
              <a:rPr dirty="0" sz="1200" spc="10">
                <a:latin typeface="SimSun"/>
                <a:cs typeface="SimSun"/>
              </a:rPr>
              <a:t>，</a:t>
            </a:r>
            <a:r>
              <a:rPr dirty="0" sz="1200">
                <a:latin typeface="SimSun"/>
                <a:cs typeface="SimSun"/>
              </a:rPr>
              <a:t>消</a:t>
            </a:r>
            <a:r>
              <a:rPr dirty="0" sz="1200" spc="10">
                <a:latin typeface="SimSun"/>
                <a:cs typeface="SimSun"/>
              </a:rPr>
              <a:t>除</a:t>
            </a:r>
            <a:r>
              <a:rPr dirty="0" sz="1200">
                <a:latin typeface="SimSun"/>
                <a:cs typeface="SimSun"/>
              </a:rPr>
              <a:t>了</a:t>
            </a:r>
            <a:r>
              <a:rPr dirty="0" sz="1200" spc="10">
                <a:latin typeface="SimSun"/>
                <a:cs typeface="SimSun"/>
              </a:rPr>
              <a:t>输</a:t>
            </a:r>
            <a:r>
              <a:rPr dirty="0" sz="1200">
                <a:latin typeface="SimSun"/>
                <a:cs typeface="SimSun"/>
              </a:rPr>
              <a:t>出结</a:t>
            </a:r>
            <a:r>
              <a:rPr dirty="0" sz="1200" spc="10">
                <a:latin typeface="SimSun"/>
                <a:cs typeface="SimSun"/>
              </a:rPr>
              <a:t>果</a:t>
            </a:r>
            <a:r>
              <a:rPr dirty="0" sz="1200">
                <a:latin typeface="SimSun"/>
                <a:cs typeface="SimSun"/>
              </a:rPr>
              <a:t>因点</a:t>
            </a:r>
            <a:r>
              <a:rPr dirty="0" sz="1200" spc="15">
                <a:latin typeface="SimSun"/>
                <a:cs typeface="SimSun"/>
              </a:rPr>
              <a:t>云</a:t>
            </a:r>
            <a:r>
              <a:rPr dirty="0" sz="1200">
                <a:latin typeface="SimSun"/>
                <a:cs typeface="SimSun"/>
              </a:rPr>
              <a:t>数</a:t>
            </a:r>
            <a:r>
              <a:rPr dirty="0" sz="1200" spc="10">
                <a:latin typeface="SimSun"/>
                <a:cs typeface="SimSun"/>
              </a:rPr>
              <a:t>据</a:t>
            </a:r>
            <a:r>
              <a:rPr dirty="0" sz="1200">
                <a:latin typeface="SimSun"/>
                <a:cs typeface="SimSun"/>
              </a:rPr>
              <a:t>的无 </a:t>
            </a:r>
            <a:r>
              <a:rPr dirty="0" sz="1200">
                <a:latin typeface="SimSun"/>
                <a:cs typeface="SimSun"/>
              </a:rPr>
              <a:t>序性所受</a:t>
            </a:r>
            <a:r>
              <a:rPr dirty="0" sz="1200" spc="-5">
                <a:latin typeface="SimSun"/>
                <a:cs typeface="SimSun"/>
              </a:rPr>
              <a:t>到</a:t>
            </a:r>
            <a:r>
              <a:rPr dirty="0" sz="1200">
                <a:latin typeface="SimSun"/>
                <a:cs typeface="SimSun"/>
              </a:rPr>
              <a:t>的影响</a:t>
            </a:r>
            <a:r>
              <a:rPr dirty="0" sz="1200" spc="-110">
                <a:latin typeface="SimSun"/>
                <a:cs typeface="SimSun"/>
              </a:rPr>
              <a:t>。</a:t>
            </a:r>
            <a:r>
              <a:rPr dirty="0" sz="1200" spc="10">
                <a:latin typeface="SimSun"/>
                <a:cs typeface="SimSun"/>
              </a:rPr>
              <a:t>之</a:t>
            </a:r>
            <a:r>
              <a:rPr dirty="0" sz="1200">
                <a:latin typeface="SimSun"/>
                <a:cs typeface="SimSun"/>
              </a:rPr>
              <a:t>后</a:t>
            </a:r>
            <a:r>
              <a:rPr dirty="0" sz="1200" spc="-105">
                <a:latin typeface="SimSun"/>
                <a:cs typeface="SimSun"/>
              </a:rPr>
              <a:t>，</a:t>
            </a:r>
            <a:r>
              <a:rPr dirty="0" sz="1200">
                <a:latin typeface="SimSun"/>
                <a:cs typeface="SimSun"/>
              </a:rPr>
              <a:t>基于深度学习的</a:t>
            </a:r>
            <a:r>
              <a:rPr dirty="0" sz="1200" spc="10">
                <a:latin typeface="SimSun"/>
                <a:cs typeface="SimSun"/>
              </a:rPr>
              <a:t>点</a:t>
            </a:r>
            <a:r>
              <a:rPr dirty="0" sz="1200">
                <a:latin typeface="SimSun"/>
                <a:cs typeface="SimSun"/>
              </a:rPr>
              <a:t>云配准研究也取得了一些重要成果</a:t>
            </a:r>
            <a:r>
              <a:rPr dirty="0" sz="1200" spc="-110">
                <a:latin typeface="SimSun"/>
                <a:cs typeface="SimSun"/>
              </a:rPr>
              <a:t>。</a:t>
            </a:r>
            <a:r>
              <a:rPr dirty="0" sz="1200" spc="-5">
                <a:latin typeface="Times New Roman"/>
                <a:cs typeface="Times New Roman"/>
              </a:rPr>
              <a:t>Zeng</a:t>
            </a:r>
            <a:r>
              <a:rPr dirty="0" sz="1200" spc="-70">
                <a:latin typeface="Times New Roman"/>
                <a:cs typeface="Times New Roman"/>
              </a:rPr>
              <a:t> </a:t>
            </a:r>
            <a:r>
              <a:rPr dirty="0" sz="1200">
                <a:latin typeface="SimSun"/>
                <a:cs typeface="SimSun"/>
              </a:rPr>
              <a:t>等</a:t>
            </a:r>
            <a:r>
              <a:rPr dirty="0" baseline="31250" sz="1200">
                <a:latin typeface="Times New Roman"/>
                <a:cs typeface="Times New Roman"/>
                <a:hlinkClick r:id="rId3" action="ppaction://hlinksldjump"/>
              </a:rPr>
              <a:t>[25] </a:t>
            </a:r>
            <a:r>
              <a:rPr dirty="0" baseline="31250" sz="1200" spc="-284">
                <a:latin typeface="Times New Roman"/>
                <a:cs typeface="Times New Roman"/>
                <a:hlinkClick r:id="rId3" action="ppaction://hlinksldjump"/>
              </a:rPr>
              <a:t> </a:t>
            </a:r>
            <a:r>
              <a:rPr dirty="0" sz="1200">
                <a:latin typeface="SimSun"/>
                <a:cs typeface="SimSun"/>
              </a:rPr>
              <a:t>提出了</a:t>
            </a:r>
            <a:r>
              <a:rPr dirty="0" sz="1200" spc="-300">
                <a:latin typeface="SimSun"/>
                <a:cs typeface="SimSun"/>
              </a:rPr>
              <a:t> </a:t>
            </a:r>
            <a:r>
              <a:rPr dirty="0" sz="1200">
                <a:latin typeface="Times New Roman"/>
                <a:cs typeface="Times New Roman"/>
              </a:rPr>
              <a:t>3DM</a:t>
            </a:r>
            <a:r>
              <a:rPr dirty="0" sz="1200" spc="-10">
                <a:latin typeface="Times New Roman"/>
                <a:cs typeface="Times New Roman"/>
              </a:rPr>
              <a:t>a</a:t>
            </a:r>
            <a:r>
              <a:rPr dirty="0" sz="1200">
                <a:latin typeface="Times New Roman"/>
                <a:cs typeface="Times New Roman"/>
              </a:rPr>
              <a:t>tch</a:t>
            </a:r>
            <a:r>
              <a:rPr dirty="0" sz="1200" spc="-5">
                <a:latin typeface="Times New Roman"/>
                <a:cs typeface="Times New Roman"/>
              </a:rPr>
              <a:t> </a:t>
            </a:r>
            <a:r>
              <a:rPr dirty="0" sz="1200">
                <a:latin typeface="SimSun"/>
                <a:cs typeface="SimSun"/>
              </a:rPr>
              <a:t>深</a:t>
            </a:r>
            <a:r>
              <a:rPr dirty="0" sz="1200" spc="10">
                <a:latin typeface="SimSun"/>
                <a:cs typeface="SimSun"/>
              </a:rPr>
              <a:t>度</a:t>
            </a:r>
            <a:r>
              <a:rPr dirty="0" sz="1200">
                <a:latin typeface="SimSun"/>
                <a:cs typeface="SimSun"/>
              </a:rPr>
              <a:t>网络模型</a:t>
            </a:r>
            <a:r>
              <a:rPr dirty="0" sz="1200" spc="-75">
                <a:latin typeface="SimSun"/>
                <a:cs typeface="SimSun"/>
              </a:rPr>
              <a:t>，</a:t>
            </a:r>
            <a:r>
              <a:rPr dirty="0" sz="1200">
                <a:latin typeface="SimSun"/>
                <a:cs typeface="SimSun"/>
              </a:rPr>
              <a:t>通过学习自定义局部空间域的描述子</a:t>
            </a:r>
            <a:r>
              <a:rPr dirty="0" sz="1200" spc="-75">
                <a:latin typeface="SimSun"/>
                <a:cs typeface="SimSun"/>
              </a:rPr>
              <a:t>，</a:t>
            </a:r>
            <a:r>
              <a:rPr dirty="0" sz="1200">
                <a:latin typeface="SimSun"/>
                <a:cs typeface="SimSun"/>
              </a:rPr>
              <a:t>该网络可以建立局部</a:t>
            </a:r>
            <a:endParaRPr sz="1200">
              <a:latin typeface="SimSun"/>
              <a:cs typeface="SimSun"/>
            </a:endParaRPr>
          </a:p>
        </p:txBody>
      </p:sp>
      <p:pic>
        <p:nvPicPr>
          <p:cNvPr id="4" name="object 4"/>
          <p:cNvPicPr/>
          <p:nvPr/>
        </p:nvPicPr>
        <p:blipFill>
          <a:blip r:embed="rId4" cstate="print"/>
          <a:stretch>
            <a:fillRect/>
          </a:stretch>
        </p:blipFill>
        <p:spPr>
          <a:xfrm>
            <a:off x="259079" y="10344403"/>
            <a:ext cx="4812030" cy="123189"/>
          </a:xfrm>
          <a:prstGeom prst="rect">
            <a:avLst/>
          </a:prstGeom>
        </p:spPr>
      </p:pic>
      <p:pic>
        <p:nvPicPr>
          <p:cNvPr id="5" name="object 5"/>
          <p:cNvPicPr/>
          <p:nvPr/>
        </p:nvPicPr>
        <p:blipFill>
          <a:blip r:embed="rId5" cstate="print"/>
          <a:stretch>
            <a:fillRect/>
          </a:stretch>
        </p:blipFill>
        <p:spPr>
          <a:xfrm>
            <a:off x="5215890" y="10344403"/>
            <a:ext cx="1082039" cy="123189"/>
          </a:xfrm>
          <a:prstGeom prst="rect">
            <a:avLst/>
          </a:prstGeom>
        </p:spPr>
      </p:pic>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554227" y="467432"/>
            <a:ext cx="6604634" cy="8822055"/>
          </a:xfrm>
          <a:prstGeom prst="rect">
            <a:avLst/>
          </a:prstGeom>
        </p:spPr>
        <p:txBody>
          <a:bodyPr wrap="square" lIns="0" tIns="74295" rIns="0" bIns="0" rtlCol="0" vert="horz">
            <a:spAutoFit/>
          </a:bodyPr>
          <a:lstStyle/>
          <a:p>
            <a:pPr marL="165100">
              <a:lnSpc>
                <a:spcPct val="100000"/>
              </a:lnSpc>
              <a:spcBef>
                <a:spcPts val="585"/>
              </a:spcBef>
              <a:tabLst>
                <a:tab pos="5490845"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第一章</a:t>
            </a:r>
            <a:r>
              <a:rPr dirty="0" sz="1050" spc="-105">
                <a:solidFill>
                  <a:srgbClr val="666666"/>
                </a:solidFill>
                <a:latin typeface="SimSun"/>
                <a:cs typeface="SimSun"/>
              </a:rPr>
              <a:t> </a:t>
            </a:r>
            <a:r>
              <a:rPr dirty="0" sz="1050" spc="-10">
                <a:solidFill>
                  <a:srgbClr val="666666"/>
                </a:solidFill>
                <a:latin typeface="SimSun"/>
                <a:cs typeface="SimSun"/>
              </a:rPr>
              <a:t>绪论</a:t>
            </a:r>
            <a:endParaRPr sz="1050">
              <a:latin typeface="SimSun"/>
              <a:cs typeface="SimSun"/>
            </a:endParaRPr>
          </a:p>
          <a:p>
            <a:pPr marL="165100">
              <a:lnSpc>
                <a:spcPct val="100000"/>
              </a:lnSpc>
              <a:spcBef>
                <a:spcPts val="545"/>
              </a:spcBef>
            </a:pPr>
            <a:r>
              <a:rPr dirty="0" sz="1200">
                <a:latin typeface="SimSun"/>
                <a:cs typeface="SimSun"/>
              </a:rPr>
              <a:t>三维</a:t>
            </a:r>
            <a:r>
              <a:rPr dirty="0" sz="1200" spc="10">
                <a:latin typeface="SimSun"/>
                <a:cs typeface="SimSun"/>
              </a:rPr>
              <a:t>数</a:t>
            </a:r>
            <a:r>
              <a:rPr dirty="0" sz="1200">
                <a:latin typeface="SimSun"/>
                <a:cs typeface="SimSun"/>
              </a:rPr>
              <a:t>据的</a:t>
            </a:r>
            <a:r>
              <a:rPr dirty="0" sz="1200" spc="10">
                <a:latin typeface="SimSun"/>
                <a:cs typeface="SimSun"/>
              </a:rPr>
              <a:t>对</a:t>
            </a:r>
            <a:r>
              <a:rPr dirty="0" sz="1200">
                <a:latin typeface="SimSun"/>
                <a:cs typeface="SimSun"/>
              </a:rPr>
              <a:t>应</a:t>
            </a:r>
            <a:r>
              <a:rPr dirty="0" sz="1200" spc="10">
                <a:latin typeface="SimSun"/>
                <a:cs typeface="SimSun"/>
              </a:rPr>
              <a:t>关</a:t>
            </a:r>
            <a:r>
              <a:rPr dirty="0" sz="1200" spc="5">
                <a:latin typeface="SimSun"/>
                <a:cs typeface="SimSun"/>
              </a:rPr>
              <a:t>系</a:t>
            </a:r>
            <a:r>
              <a:rPr dirty="0" sz="1200" spc="10">
                <a:latin typeface="SimSun"/>
                <a:cs typeface="SimSun"/>
              </a:rPr>
              <a:t>。</a:t>
            </a:r>
            <a:r>
              <a:rPr dirty="0" sz="1200">
                <a:latin typeface="SimSun"/>
                <a:cs typeface="SimSun"/>
              </a:rPr>
              <a:t>实验</a:t>
            </a:r>
            <a:r>
              <a:rPr dirty="0" sz="1200" spc="10">
                <a:latin typeface="SimSun"/>
                <a:cs typeface="SimSun"/>
              </a:rPr>
              <a:t>结</a:t>
            </a:r>
            <a:r>
              <a:rPr dirty="0" sz="1200">
                <a:latin typeface="SimSun"/>
                <a:cs typeface="SimSun"/>
              </a:rPr>
              <a:t>果表</a:t>
            </a:r>
            <a:r>
              <a:rPr dirty="0" sz="1200" spc="15">
                <a:latin typeface="SimSun"/>
                <a:cs typeface="SimSun"/>
              </a:rPr>
              <a:t>明</a:t>
            </a:r>
            <a:r>
              <a:rPr dirty="0" sz="1200">
                <a:latin typeface="SimSun"/>
                <a:cs typeface="SimSun"/>
              </a:rPr>
              <a:t>，</a:t>
            </a:r>
            <a:r>
              <a:rPr dirty="0" sz="1200" spc="10">
                <a:latin typeface="SimSun"/>
                <a:cs typeface="SimSun"/>
              </a:rPr>
              <a:t>该</a:t>
            </a:r>
            <a:r>
              <a:rPr dirty="0" sz="1200">
                <a:latin typeface="SimSun"/>
                <a:cs typeface="SimSun"/>
              </a:rPr>
              <a:t>方</a:t>
            </a:r>
            <a:r>
              <a:rPr dirty="0" sz="1200" spc="10">
                <a:latin typeface="SimSun"/>
                <a:cs typeface="SimSun"/>
              </a:rPr>
              <a:t>法</a:t>
            </a:r>
            <a:r>
              <a:rPr dirty="0" sz="1200">
                <a:latin typeface="SimSun"/>
                <a:cs typeface="SimSun"/>
              </a:rPr>
              <a:t>不仅</a:t>
            </a:r>
            <a:r>
              <a:rPr dirty="0" sz="1200" spc="10">
                <a:latin typeface="SimSun"/>
                <a:cs typeface="SimSun"/>
              </a:rPr>
              <a:t>在</a:t>
            </a:r>
            <a:r>
              <a:rPr dirty="0" sz="1200">
                <a:latin typeface="SimSun"/>
                <a:cs typeface="SimSun"/>
              </a:rPr>
              <a:t>重建</a:t>
            </a:r>
            <a:r>
              <a:rPr dirty="0" sz="1200" spc="10">
                <a:latin typeface="SimSun"/>
                <a:cs typeface="SimSun"/>
              </a:rPr>
              <a:t>的</a:t>
            </a:r>
            <a:r>
              <a:rPr dirty="0" sz="1200">
                <a:latin typeface="SimSun"/>
                <a:cs typeface="SimSun"/>
              </a:rPr>
              <a:t>局</a:t>
            </a:r>
            <a:r>
              <a:rPr dirty="0" sz="1200" spc="10">
                <a:latin typeface="SimSun"/>
                <a:cs typeface="SimSun"/>
              </a:rPr>
              <a:t>部</a:t>
            </a:r>
            <a:r>
              <a:rPr dirty="0" sz="1200">
                <a:latin typeface="SimSun"/>
                <a:cs typeface="SimSun"/>
              </a:rPr>
              <a:t>几</a:t>
            </a:r>
            <a:r>
              <a:rPr dirty="0" sz="1200" spc="10">
                <a:latin typeface="SimSun"/>
                <a:cs typeface="SimSun"/>
              </a:rPr>
              <a:t>何</a:t>
            </a:r>
            <a:r>
              <a:rPr dirty="0" sz="1200">
                <a:latin typeface="SimSun"/>
                <a:cs typeface="SimSun"/>
              </a:rPr>
              <a:t>匹配</a:t>
            </a:r>
            <a:r>
              <a:rPr dirty="0" sz="1200" spc="10">
                <a:latin typeface="SimSun"/>
                <a:cs typeface="SimSun"/>
              </a:rPr>
              <a:t>上</a:t>
            </a:r>
            <a:r>
              <a:rPr dirty="0" sz="1200">
                <a:latin typeface="SimSun"/>
                <a:cs typeface="SimSun"/>
              </a:rPr>
              <a:t>表现</a:t>
            </a:r>
            <a:r>
              <a:rPr dirty="0" sz="1200" spc="10">
                <a:latin typeface="SimSun"/>
                <a:cs typeface="SimSun"/>
              </a:rPr>
              <a:t>很好，</a:t>
            </a:r>
            <a:r>
              <a:rPr dirty="0" sz="1200">
                <a:latin typeface="SimSun"/>
                <a:cs typeface="SimSun"/>
              </a:rPr>
              <a:t>并且</a:t>
            </a:r>
            <a:endParaRPr sz="1200">
              <a:latin typeface="SimSun"/>
              <a:cs typeface="SimSun"/>
            </a:endParaRPr>
          </a:p>
          <a:p>
            <a:pPr marL="165100" marR="157480">
              <a:lnSpc>
                <a:spcPct val="162500"/>
              </a:lnSpc>
            </a:pPr>
            <a:r>
              <a:rPr dirty="0" sz="1200">
                <a:latin typeface="SimSun"/>
                <a:cs typeface="SimSun"/>
              </a:rPr>
              <a:t>可以扩展到不同的任务和尺度中</a:t>
            </a:r>
            <a:r>
              <a:rPr dirty="0" sz="1200" spc="-595">
                <a:latin typeface="SimSun"/>
                <a:cs typeface="SimSun"/>
              </a:rPr>
              <a:t>。</a:t>
            </a:r>
            <a:r>
              <a:rPr dirty="0" sz="1200">
                <a:latin typeface="Times New Roman"/>
                <a:cs typeface="Times New Roman"/>
              </a:rPr>
              <a:t>2018</a:t>
            </a:r>
            <a:r>
              <a:rPr dirty="0" sz="1200" spc="-110">
                <a:latin typeface="Times New Roman"/>
                <a:cs typeface="Times New Roman"/>
              </a:rPr>
              <a:t> </a:t>
            </a:r>
            <a:r>
              <a:rPr dirty="0" sz="1200">
                <a:latin typeface="SimSun"/>
                <a:cs typeface="SimSun"/>
              </a:rPr>
              <a:t>年</a:t>
            </a:r>
            <a:r>
              <a:rPr dirty="0" sz="1200" spc="-125">
                <a:latin typeface="SimSun"/>
                <a:cs typeface="SimSun"/>
              </a:rPr>
              <a:t>，</a:t>
            </a:r>
            <a:r>
              <a:rPr dirty="0" sz="1200" spc="-125">
                <a:latin typeface="Times New Roman"/>
                <a:cs typeface="Times New Roman"/>
              </a:rPr>
              <a:t>Deng</a:t>
            </a:r>
            <a:r>
              <a:rPr dirty="0" sz="1200" spc="-110">
                <a:latin typeface="Times New Roman"/>
                <a:cs typeface="Times New Roman"/>
              </a:rPr>
              <a:t> </a:t>
            </a:r>
            <a:r>
              <a:rPr dirty="0" sz="1200">
                <a:latin typeface="SimSun"/>
                <a:cs typeface="SimSun"/>
              </a:rPr>
              <a:t>等</a:t>
            </a:r>
            <a:r>
              <a:rPr dirty="0" baseline="31250" sz="1200">
                <a:latin typeface="Times New Roman"/>
                <a:cs typeface="Times New Roman"/>
                <a:hlinkClick r:id="rId2" action="ppaction://hlinksldjump"/>
              </a:rPr>
              <a:t>[26]</a:t>
            </a:r>
            <a:r>
              <a:rPr dirty="0" sz="1200">
                <a:latin typeface="SimSun"/>
                <a:cs typeface="SimSun"/>
              </a:rPr>
              <a:t>提出</a:t>
            </a:r>
            <a:r>
              <a:rPr dirty="0" sz="1200" spc="190">
                <a:latin typeface="SimSun"/>
                <a:cs typeface="SimSun"/>
              </a:rPr>
              <a:t>了</a:t>
            </a:r>
            <a:r>
              <a:rPr dirty="0" sz="1200" spc="-175">
                <a:latin typeface="Times New Roman"/>
                <a:cs typeface="Times New Roman"/>
              </a:rPr>
              <a:t>PPFNe</a:t>
            </a:r>
            <a:r>
              <a:rPr dirty="0" sz="1200" spc="-175">
                <a:latin typeface="SimSun"/>
                <a:cs typeface="SimSun"/>
              </a:rPr>
              <a:t>（</a:t>
            </a:r>
            <a:r>
              <a:rPr dirty="0" sz="1200" spc="-175">
                <a:latin typeface="Times New Roman"/>
                <a:cs typeface="Times New Roman"/>
              </a:rPr>
              <a:t>t</a:t>
            </a:r>
            <a:r>
              <a:rPr dirty="0" sz="1200" spc="-60">
                <a:latin typeface="Times New Roman"/>
                <a:cs typeface="Times New Roman"/>
              </a:rPr>
              <a:t> </a:t>
            </a:r>
            <a:r>
              <a:rPr dirty="0" sz="1200" spc="-5">
                <a:latin typeface="Times New Roman"/>
                <a:cs typeface="Times New Roman"/>
              </a:rPr>
              <a:t>Point</a:t>
            </a:r>
            <a:r>
              <a:rPr dirty="0" sz="1200" spc="-70">
                <a:latin typeface="Times New Roman"/>
                <a:cs typeface="Times New Roman"/>
              </a:rPr>
              <a:t> </a:t>
            </a:r>
            <a:r>
              <a:rPr dirty="0" sz="1200" spc="-5">
                <a:latin typeface="Times New Roman"/>
                <a:cs typeface="Times New Roman"/>
              </a:rPr>
              <a:t>Pair</a:t>
            </a:r>
            <a:r>
              <a:rPr dirty="0" sz="1200" spc="-75">
                <a:latin typeface="Times New Roman"/>
                <a:cs typeface="Times New Roman"/>
              </a:rPr>
              <a:t> </a:t>
            </a:r>
            <a:r>
              <a:rPr dirty="0" sz="1200" spc="-5">
                <a:latin typeface="Times New Roman"/>
                <a:cs typeface="Times New Roman"/>
              </a:rPr>
              <a:t>Feature</a:t>
            </a:r>
            <a:r>
              <a:rPr dirty="0" sz="1200" spc="-80">
                <a:latin typeface="Times New Roman"/>
                <a:cs typeface="Times New Roman"/>
              </a:rPr>
              <a:t> </a:t>
            </a:r>
            <a:r>
              <a:rPr dirty="0" sz="1200" spc="-5">
                <a:latin typeface="Times New Roman"/>
                <a:cs typeface="Times New Roman"/>
              </a:rPr>
              <a:t>Network</a:t>
            </a:r>
            <a:r>
              <a:rPr dirty="0" sz="1200" spc="-5">
                <a:latin typeface="SimSun"/>
                <a:cs typeface="SimSun"/>
              </a:rPr>
              <a:t>） </a:t>
            </a:r>
            <a:r>
              <a:rPr dirty="0" sz="1200" spc="-585">
                <a:latin typeface="SimSun"/>
                <a:cs typeface="SimSun"/>
              </a:rPr>
              <a:t> </a:t>
            </a:r>
            <a:r>
              <a:rPr dirty="0" sz="1200">
                <a:latin typeface="SimSun"/>
                <a:cs typeface="SimSun"/>
              </a:rPr>
              <a:t>模型</a:t>
            </a:r>
            <a:r>
              <a:rPr dirty="0" sz="1200" spc="-505">
                <a:latin typeface="SimSun"/>
                <a:cs typeface="SimSun"/>
              </a:rPr>
              <a:t>，</a:t>
            </a:r>
            <a:r>
              <a:rPr dirty="0" sz="1200">
                <a:latin typeface="SimSun"/>
                <a:cs typeface="SimSun"/>
              </a:rPr>
              <a:t>将一些简单的几何特征属性组合成原始特征</a:t>
            </a:r>
            <a:r>
              <a:rPr dirty="0" sz="1200" spc="-505">
                <a:latin typeface="SimSun"/>
                <a:cs typeface="SimSun"/>
              </a:rPr>
              <a:t>，</a:t>
            </a:r>
            <a:r>
              <a:rPr dirty="0" sz="1200">
                <a:latin typeface="SimSun"/>
                <a:cs typeface="SimSun"/>
              </a:rPr>
              <a:t>生成易区分且抗旋转的三维局部特征子。 </a:t>
            </a:r>
            <a:r>
              <a:rPr dirty="0" sz="1200" spc="5">
                <a:latin typeface="SimSun"/>
                <a:cs typeface="SimSun"/>
              </a:rPr>
              <a:t> </a:t>
            </a:r>
            <a:r>
              <a:rPr dirty="0" sz="1200">
                <a:latin typeface="SimSun"/>
                <a:cs typeface="SimSun"/>
              </a:rPr>
              <a:t>实验结果表明</a:t>
            </a:r>
            <a:r>
              <a:rPr dirty="0" sz="1200" spc="-350">
                <a:latin typeface="SimSun"/>
                <a:cs typeface="SimSun"/>
              </a:rPr>
              <a:t>，</a:t>
            </a:r>
            <a:r>
              <a:rPr dirty="0" sz="1200">
                <a:latin typeface="SimSun"/>
                <a:cs typeface="SimSun"/>
              </a:rPr>
              <a:t>该方法可以得到一个理想的三维局部特征</a:t>
            </a:r>
            <a:r>
              <a:rPr dirty="0" sz="1200" spc="5">
                <a:latin typeface="SimSun"/>
                <a:cs typeface="SimSun"/>
              </a:rPr>
              <a:t>子</a:t>
            </a:r>
            <a:r>
              <a:rPr dirty="0" sz="1200" spc="-350">
                <a:latin typeface="SimSun"/>
                <a:cs typeface="SimSun"/>
              </a:rPr>
              <a:t>，</a:t>
            </a:r>
            <a:r>
              <a:rPr dirty="0" sz="1200">
                <a:latin typeface="SimSun"/>
                <a:cs typeface="SimSun"/>
              </a:rPr>
              <a:t>但对于旋转操作很敏感</a:t>
            </a:r>
            <a:r>
              <a:rPr dirty="0" sz="1200" spc="-345">
                <a:latin typeface="SimSun"/>
                <a:cs typeface="SimSun"/>
              </a:rPr>
              <a:t>。</a:t>
            </a:r>
            <a:r>
              <a:rPr dirty="0" sz="1200" spc="-45">
                <a:latin typeface="Times New Roman"/>
                <a:cs typeface="Times New Roman"/>
              </a:rPr>
              <a:t>Yew</a:t>
            </a:r>
            <a:r>
              <a:rPr dirty="0" sz="1200" spc="-15">
                <a:latin typeface="Times New Roman"/>
                <a:cs typeface="Times New Roman"/>
              </a:rPr>
              <a:t> </a:t>
            </a:r>
            <a:r>
              <a:rPr dirty="0" sz="1200">
                <a:latin typeface="SimSun"/>
                <a:cs typeface="SimSun"/>
              </a:rPr>
              <a:t>等 </a:t>
            </a:r>
            <a:r>
              <a:rPr dirty="0" baseline="31250" sz="1200">
                <a:latin typeface="Times New Roman"/>
                <a:cs typeface="Times New Roman"/>
                <a:hlinkClick r:id="rId2" action="ppaction://hlinksldjump"/>
              </a:rPr>
              <a:t>[27]</a:t>
            </a:r>
            <a:r>
              <a:rPr dirty="0" sz="1200" spc="10">
                <a:latin typeface="SimSun"/>
                <a:cs typeface="SimSun"/>
              </a:rPr>
              <a:t>提出</a:t>
            </a:r>
            <a:r>
              <a:rPr dirty="0" sz="1200">
                <a:latin typeface="SimSun"/>
                <a:cs typeface="SimSun"/>
              </a:rPr>
              <a:t>了</a:t>
            </a:r>
            <a:r>
              <a:rPr dirty="0" sz="1200" spc="-25">
                <a:latin typeface="SimSun"/>
                <a:cs typeface="SimSun"/>
              </a:rPr>
              <a:t> </a:t>
            </a:r>
            <a:r>
              <a:rPr dirty="0" sz="1200" spc="-5">
                <a:latin typeface="Times New Roman"/>
                <a:cs typeface="Times New Roman"/>
              </a:rPr>
              <a:t>3DFeat-Net</a:t>
            </a:r>
            <a:r>
              <a:rPr dirty="0" sz="1200" spc="285">
                <a:latin typeface="Times New Roman"/>
                <a:cs typeface="Times New Roman"/>
              </a:rPr>
              <a:t> </a:t>
            </a:r>
            <a:r>
              <a:rPr dirty="0" sz="1200" spc="10">
                <a:latin typeface="SimSun"/>
                <a:cs typeface="SimSun"/>
              </a:rPr>
              <a:t>网络模</a:t>
            </a:r>
            <a:r>
              <a:rPr dirty="0" sz="1200" spc="15">
                <a:latin typeface="SimSun"/>
                <a:cs typeface="SimSun"/>
              </a:rPr>
              <a:t>型</a:t>
            </a:r>
            <a:r>
              <a:rPr dirty="0" sz="1200" spc="10">
                <a:latin typeface="SimSun"/>
                <a:cs typeface="SimSun"/>
              </a:rPr>
              <a:t>，使用弱监督学习来学习三维特征检测器和描述</a:t>
            </a:r>
            <a:r>
              <a:rPr dirty="0" sz="1200" spc="15">
                <a:latin typeface="SimSun"/>
                <a:cs typeface="SimSun"/>
              </a:rPr>
              <a:t>子</a:t>
            </a:r>
            <a:r>
              <a:rPr dirty="0" sz="1200" spc="10">
                <a:latin typeface="SimSun"/>
                <a:cs typeface="SimSun"/>
              </a:rPr>
              <a:t>，对来自 </a:t>
            </a:r>
            <a:r>
              <a:rPr dirty="0" sz="1200" spc="-5">
                <a:latin typeface="Times New Roman"/>
                <a:cs typeface="Times New Roman"/>
              </a:rPr>
              <a:t>GPS/INS</a:t>
            </a:r>
            <a:r>
              <a:rPr dirty="0" sz="1200" spc="-5">
                <a:latin typeface="SimSun"/>
                <a:cs typeface="SimSun"/>
              </a:rPr>
              <a:t>（</a:t>
            </a:r>
            <a:r>
              <a:rPr dirty="0" sz="1200" spc="-5">
                <a:latin typeface="Times New Roman"/>
                <a:cs typeface="Times New Roman"/>
              </a:rPr>
              <a:t>Global</a:t>
            </a:r>
            <a:r>
              <a:rPr dirty="0" sz="1200" spc="-25">
                <a:latin typeface="Times New Roman"/>
                <a:cs typeface="Times New Roman"/>
              </a:rPr>
              <a:t> </a:t>
            </a:r>
            <a:r>
              <a:rPr dirty="0" sz="1200" spc="-5">
                <a:latin typeface="Times New Roman"/>
                <a:cs typeface="Times New Roman"/>
              </a:rPr>
              <a:t>Positioning</a:t>
            </a:r>
            <a:r>
              <a:rPr dirty="0" sz="1200" spc="-25">
                <a:latin typeface="Times New Roman"/>
                <a:cs typeface="Times New Roman"/>
              </a:rPr>
              <a:t> </a:t>
            </a:r>
            <a:r>
              <a:rPr dirty="0" sz="1200">
                <a:latin typeface="Times New Roman"/>
                <a:cs typeface="Times New Roman"/>
              </a:rPr>
              <a:t>System/</a:t>
            </a:r>
            <a:r>
              <a:rPr dirty="0" sz="1200" spc="-20">
                <a:latin typeface="Times New Roman"/>
                <a:cs typeface="Times New Roman"/>
              </a:rPr>
              <a:t> </a:t>
            </a:r>
            <a:r>
              <a:rPr dirty="0" sz="1200" spc="-5">
                <a:latin typeface="Times New Roman"/>
                <a:cs typeface="Times New Roman"/>
              </a:rPr>
              <a:t>Inertia</a:t>
            </a:r>
            <a:r>
              <a:rPr dirty="0" sz="1200" spc="-35">
                <a:latin typeface="Times New Roman"/>
                <a:cs typeface="Times New Roman"/>
              </a:rPr>
              <a:t> </a:t>
            </a:r>
            <a:r>
              <a:rPr dirty="0" sz="1200" spc="-5">
                <a:latin typeface="Times New Roman"/>
                <a:cs typeface="Times New Roman"/>
              </a:rPr>
              <a:t>Navigation</a:t>
            </a:r>
            <a:r>
              <a:rPr dirty="0" sz="1200" spc="-25">
                <a:latin typeface="Times New Roman"/>
                <a:cs typeface="Times New Roman"/>
              </a:rPr>
              <a:t> </a:t>
            </a:r>
            <a:r>
              <a:rPr dirty="0" sz="1200">
                <a:latin typeface="Times New Roman"/>
                <a:cs typeface="Times New Roman"/>
              </a:rPr>
              <a:t>System</a:t>
            </a:r>
            <a:r>
              <a:rPr dirty="0" sz="1200">
                <a:latin typeface="SimSun"/>
                <a:cs typeface="SimSun"/>
              </a:rPr>
              <a:t>）组</a:t>
            </a:r>
            <a:r>
              <a:rPr dirty="0" sz="1200" spc="-15">
                <a:latin typeface="SimSun"/>
                <a:cs typeface="SimSun"/>
              </a:rPr>
              <a:t>合</a:t>
            </a:r>
            <a:r>
              <a:rPr dirty="0" sz="1200">
                <a:latin typeface="SimSun"/>
                <a:cs typeface="SimSun"/>
              </a:rPr>
              <a:t>导航系统标记的三维点云 使用对齐操作和注意力机制来学习特征点匹配。</a:t>
            </a:r>
            <a:r>
              <a:rPr dirty="0" sz="1200">
                <a:latin typeface="Times New Roman"/>
                <a:cs typeface="Times New Roman"/>
              </a:rPr>
              <a:t>2019</a:t>
            </a:r>
            <a:r>
              <a:rPr dirty="0" sz="1200" spc="50">
                <a:latin typeface="Times New Roman"/>
                <a:cs typeface="Times New Roman"/>
              </a:rPr>
              <a:t> </a:t>
            </a:r>
            <a:r>
              <a:rPr dirty="0" sz="1200">
                <a:latin typeface="SimSun"/>
                <a:cs typeface="SimSun"/>
              </a:rPr>
              <a:t>年，</a:t>
            </a:r>
            <a:r>
              <a:rPr dirty="0" sz="1200" spc="-5">
                <a:latin typeface="Times New Roman"/>
                <a:cs typeface="Times New Roman"/>
              </a:rPr>
              <a:t>Aok</a:t>
            </a:r>
            <a:r>
              <a:rPr dirty="0" sz="1200">
                <a:latin typeface="Times New Roman"/>
                <a:cs typeface="Times New Roman"/>
              </a:rPr>
              <a:t>i</a:t>
            </a:r>
            <a:r>
              <a:rPr dirty="0" sz="1200" spc="45">
                <a:latin typeface="Times New Roman"/>
                <a:cs typeface="Times New Roman"/>
              </a:rPr>
              <a:t> </a:t>
            </a:r>
            <a:r>
              <a:rPr dirty="0" sz="1200">
                <a:latin typeface="SimSun"/>
                <a:cs typeface="SimSun"/>
              </a:rPr>
              <a:t>等</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28</a:t>
            </a:r>
            <a:r>
              <a:rPr dirty="0" baseline="31250" sz="1200" spc="-30">
                <a:latin typeface="Times New Roman"/>
                <a:cs typeface="Times New Roman"/>
                <a:hlinkClick r:id="rId2" action="ppaction://hlinksldjump"/>
              </a:rPr>
              <a:t>]</a:t>
            </a:r>
            <a:r>
              <a:rPr dirty="0" sz="1200">
                <a:latin typeface="SimSun"/>
                <a:cs typeface="SimSun"/>
              </a:rPr>
              <a:t>提出了</a:t>
            </a:r>
            <a:r>
              <a:rPr dirty="0" sz="1200" spc="-250">
                <a:latin typeface="SimSun"/>
                <a:cs typeface="SimSun"/>
              </a:rPr>
              <a:t> </a:t>
            </a:r>
            <a:r>
              <a:rPr dirty="0" sz="1200">
                <a:latin typeface="Times New Roman"/>
                <a:cs typeface="Times New Roman"/>
              </a:rPr>
              <a:t>Point</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tLK</a:t>
            </a:r>
            <a:r>
              <a:rPr dirty="0" sz="1200" spc="45">
                <a:latin typeface="Times New Roman"/>
                <a:cs typeface="Times New Roman"/>
              </a:rPr>
              <a:t> </a:t>
            </a:r>
            <a:r>
              <a:rPr dirty="0" sz="1200">
                <a:latin typeface="SimSun"/>
                <a:cs typeface="SimSun"/>
              </a:rPr>
              <a:t>网络  模型，把</a:t>
            </a:r>
            <a:r>
              <a:rPr dirty="0" sz="1200" spc="-245">
                <a:latin typeface="SimSun"/>
                <a:cs typeface="SimSun"/>
              </a:rPr>
              <a:t> </a:t>
            </a:r>
            <a:r>
              <a:rPr dirty="0" sz="1200">
                <a:latin typeface="Times New Roman"/>
                <a:cs typeface="Times New Roman"/>
              </a:rPr>
              <a:t>Point</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65">
                <a:latin typeface="Times New Roman"/>
                <a:cs typeface="Times New Roman"/>
              </a:rPr>
              <a:t> </a:t>
            </a:r>
            <a:r>
              <a:rPr dirty="0" sz="1200">
                <a:latin typeface="SimSun"/>
                <a:cs typeface="SimSun"/>
              </a:rPr>
              <a:t>网络看作是一个成像函数，并提取两片输入点云的全局特征，然后使用雅  可比</a:t>
            </a:r>
            <a:r>
              <a:rPr dirty="0" sz="1200" spc="10">
                <a:latin typeface="SimSun"/>
                <a:cs typeface="SimSun"/>
              </a:rPr>
              <a:t>矩</a:t>
            </a:r>
            <a:r>
              <a:rPr dirty="0" sz="1200">
                <a:latin typeface="SimSun"/>
                <a:cs typeface="SimSun"/>
              </a:rPr>
              <a:t>阵的</a:t>
            </a:r>
            <a:r>
              <a:rPr dirty="0" sz="1200" spc="10">
                <a:latin typeface="SimSun"/>
                <a:cs typeface="SimSun"/>
              </a:rPr>
              <a:t>逆</a:t>
            </a:r>
            <a:r>
              <a:rPr dirty="0" sz="1200">
                <a:latin typeface="SimSun"/>
                <a:cs typeface="SimSun"/>
              </a:rPr>
              <a:t>形</a:t>
            </a:r>
            <a:r>
              <a:rPr dirty="0" sz="1200" spc="15">
                <a:latin typeface="SimSun"/>
                <a:cs typeface="SimSun"/>
              </a:rPr>
              <a:t>式</a:t>
            </a:r>
            <a:r>
              <a:rPr dirty="0" sz="1200">
                <a:latin typeface="SimSun"/>
                <a:cs typeface="SimSun"/>
              </a:rPr>
              <a:t>估</a:t>
            </a:r>
            <a:r>
              <a:rPr dirty="0" sz="1200" spc="10">
                <a:latin typeface="SimSun"/>
                <a:cs typeface="SimSun"/>
              </a:rPr>
              <a:t>计</a:t>
            </a:r>
            <a:r>
              <a:rPr dirty="0" sz="1200">
                <a:latin typeface="SimSun"/>
                <a:cs typeface="SimSun"/>
              </a:rPr>
              <a:t>变换</a:t>
            </a:r>
            <a:r>
              <a:rPr dirty="0" sz="1200" spc="10">
                <a:latin typeface="SimSun"/>
                <a:cs typeface="SimSun"/>
              </a:rPr>
              <a:t>矩</a:t>
            </a:r>
            <a:r>
              <a:rPr dirty="0" sz="1200">
                <a:latin typeface="SimSun"/>
                <a:cs typeface="SimSun"/>
              </a:rPr>
              <a:t>阵。</a:t>
            </a:r>
            <a:r>
              <a:rPr dirty="0" sz="1200" spc="10">
                <a:latin typeface="SimSun"/>
                <a:cs typeface="SimSun"/>
              </a:rPr>
              <a:t>通</a:t>
            </a:r>
            <a:r>
              <a:rPr dirty="0" sz="1200">
                <a:latin typeface="SimSun"/>
                <a:cs typeface="SimSun"/>
              </a:rPr>
              <a:t>过</a:t>
            </a:r>
            <a:r>
              <a:rPr dirty="0" sz="1200" spc="10">
                <a:latin typeface="SimSun"/>
                <a:cs typeface="SimSun"/>
              </a:rPr>
              <a:t>估</a:t>
            </a:r>
            <a:r>
              <a:rPr dirty="0" sz="1200">
                <a:latin typeface="SimSun"/>
                <a:cs typeface="SimSun"/>
              </a:rPr>
              <a:t>计</a:t>
            </a:r>
            <a:r>
              <a:rPr dirty="0" sz="1200" spc="10">
                <a:latin typeface="SimSun"/>
                <a:cs typeface="SimSun"/>
              </a:rPr>
              <a:t>变</a:t>
            </a:r>
            <a:r>
              <a:rPr dirty="0" sz="1200">
                <a:latin typeface="SimSun"/>
                <a:cs typeface="SimSun"/>
              </a:rPr>
              <a:t>换矩</a:t>
            </a:r>
            <a:r>
              <a:rPr dirty="0" sz="1200" spc="15">
                <a:latin typeface="SimSun"/>
                <a:cs typeface="SimSun"/>
              </a:rPr>
              <a:t>阵</a:t>
            </a:r>
            <a:r>
              <a:rPr dirty="0" sz="1200">
                <a:latin typeface="SimSun"/>
                <a:cs typeface="SimSun"/>
              </a:rPr>
              <a:t>，目</a:t>
            </a:r>
            <a:r>
              <a:rPr dirty="0" sz="1200" spc="10">
                <a:latin typeface="SimSun"/>
                <a:cs typeface="SimSun"/>
              </a:rPr>
              <a:t>标</a:t>
            </a:r>
            <a:r>
              <a:rPr dirty="0" sz="1200">
                <a:latin typeface="SimSun"/>
                <a:cs typeface="SimSun"/>
              </a:rPr>
              <a:t>是</a:t>
            </a:r>
            <a:r>
              <a:rPr dirty="0" sz="1200" spc="10">
                <a:latin typeface="SimSun"/>
                <a:cs typeface="SimSun"/>
              </a:rPr>
              <a:t>最</a:t>
            </a:r>
            <a:r>
              <a:rPr dirty="0" sz="1200">
                <a:latin typeface="SimSun"/>
                <a:cs typeface="SimSun"/>
              </a:rPr>
              <a:t>小</a:t>
            </a:r>
            <a:r>
              <a:rPr dirty="0" sz="1200" spc="10">
                <a:latin typeface="SimSun"/>
                <a:cs typeface="SimSun"/>
              </a:rPr>
              <a:t>化</a:t>
            </a:r>
            <a:r>
              <a:rPr dirty="0" sz="1200">
                <a:latin typeface="SimSun"/>
                <a:cs typeface="SimSun"/>
              </a:rPr>
              <a:t>两个</a:t>
            </a:r>
            <a:r>
              <a:rPr dirty="0" sz="1200" spc="10">
                <a:latin typeface="SimSun"/>
                <a:cs typeface="SimSun"/>
              </a:rPr>
              <a:t>特</a:t>
            </a:r>
            <a:r>
              <a:rPr dirty="0" sz="1200">
                <a:latin typeface="SimSun"/>
                <a:cs typeface="SimSun"/>
              </a:rPr>
              <a:t>征之</a:t>
            </a:r>
            <a:r>
              <a:rPr dirty="0" sz="1200" spc="10">
                <a:latin typeface="SimSun"/>
                <a:cs typeface="SimSun"/>
              </a:rPr>
              <a:t>间</a:t>
            </a:r>
            <a:r>
              <a:rPr dirty="0" sz="1200">
                <a:latin typeface="SimSun"/>
                <a:cs typeface="SimSun"/>
              </a:rPr>
              <a:t>的</a:t>
            </a:r>
            <a:r>
              <a:rPr dirty="0" sz="1200" spc="10">
                <a:latin typeface="SimSun"/>
                <a:cs typeface="SimSun"/>
              </a:rPr>
              <a:t>特</a:t>
            </a:r>
            <a:r>
              <a:rPr dirty="0" sz="1200">
                <a:latin typeface="SimSun"/>
                <a:cs typeface="SimSun"/>
              </a:rPr>
              <a:t>征差 </a:t>
            </a:r>
            <a:r>
              <a:rPr dirty="0" sz="1200" spc="5">
                <a:latin typeface="SimSun"/>
                <a:cs typeface="SimSun"/>
              </a:rPr>
              <a:t> </a:t>
            </a:r>
            <a:r>
              <a:rPr dirty="0" sz="1200">
                <a:latin typeface="SimSun"/>
                <a:cs typeface="SimSun"/>
              </a:rPr>
              <a:t>异</a:t>
            </a:r>
            <a:r>
              <a:rPr dirty="0" sz="1200" spc="-70">
                <a:latin typeface="SimSun"/>
                <a:cs typeface="SimSun"/>
              </a:rPr>
              <a:t>。</a:t>
            </a:r>
            <a:r>
              <a:rPr dirty="0" sz="1200" spc="-105">
                <a:latin typeface="Times New Roman"/>
                <a:cs typeface="Times New Roman"/>
              </a:rPr>
              <a:t>W</a:t>
            </a:r>
            <a:r>
              <a:rPr dirty="0" sz="1200" spc="-5">
                <a:latin typeface="Times New Roman"/>
                <a:cs typeface="Times New Roman"/>
              </a:rPr>
              <a:t>a</a:t>
            </a:r>
            <a:r>
              <a:rPr dirty="0" sz="1200">
                <a:latin typeface="Times New Roman"/>
                <a:cs typeface="Times New Roman"/>
              </a:rPr>
              <a:t>ng</a:t>
            </a:r>
            <a:r>
              <a:rPr dirty="0" sz="1200" spc="-5">
                <a:latin typeface="Times New Roman"/>
                <a:cs typeface="Times New Roman"/>
              </a:rPr>
              <a:t> </a:t>
            </a:r>
            <a:r>
              <a:rPr dirty="0" sz="1200">
                <a:latin typeface="SimSun"/>
                <a:cs typeface="SimSun"/>
              </a:rPr>
              <a:t>等</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29</a:t>
            </a:r>
            <a:r>
              <a:rPr dirty="0" baseline="31250" sz="1200" spc="-7">
                <a:latin typeface="Times New Roman"/>
                <a:cs typeface="Times New Roman"/>
                <a:hlinkClick r:id="rId2" action="ppaction://hlinksldjump"/>
              </a:rPr>
              <a:t>]</a:t>
            </a:r>
            <a:r>
              <a:rPr dirty="0" sz="1200">
                <a:latin typeface="SimSun"/>
                <a:cs typeface="SimSun"/>
              </a:rPr>
              <a:t>提出了一种新的</a:t>
            </a:r>
            <a:r>
              <a:rPr dirty="0" sz="1200" spc="-300">
                <a:latin typeface="SimSun"/>
                <a:cs typeface="SimSun"/>
              </a:rPr>
              <a:t> </a:t>
            </a:r>
            <a:r>
              <a:rPr dirty="0" sz="1200" spc="-5">
                <a:latin typeface="Times New Roman"/>
                <a:cs typeface="Times New Roman"/>
              </a:rPr>
              <a:t>DC</a:t>
            </a:r>
            <a:r>
              <a:rPr dirty="0" sz="1200" spc="-70">
                <a:latin typeface="Times New Roman"/>
                <a:cs typeface="Times New Roman"/>
              </a:rPr>
              <a:t>P</a:t>
            </a:r>
            <a:r>
              <a:rPr dirty="0" sz="1200">
                <a:latin typeface="SimSun"/>
                <a:cs typeface="SimSun"/>
              </a:rPr>
              <a:t>（</a:t>
            </a:r>
            <a:r>
              <a:rPr dirty="0" sz="1200" spc="-5">
                <a:latin typeface="Times New Roman"/>
                <a:cs typeface="Times New Roman"/>
              </a:rPr>
              <a:t>D</a:t>
            </a:r>
            <a:r>
              <a:rPr dirty="0" sz="1200" spc="-10">
                <a:latin typeface="Times New Roman"/>
                <a:cs typeface="Times New Roman"/>
              </a:rPr>
              <a:t>e</a:t>
            </a:r>
            <a:r>
              <a:rPr dirty="0" sz="1200" spc="-5">
                <a:latin typeface="Times New Roman"/>
                <a:cs typeface="Times New Roman"/>
              </a:rPr>
              <a:t>e</a:t>
            </a:r>
            <a:r>
              <a:rPr dirty="0" sz="1200">
                <a:latin typeface="Times New Roman"/>
                <a:cs typeface="Times New Roman"/>
              </a:rPr>
              <a:t>p</a:t>
            </a:r>
            <a:r>
              <a:rPr dirty="0" sz="1200" spc="-75">
                <a:latin typeface="Times New Roman"/>
                <a:cs typeface="Times New Roman"/>
              </a:rPr>
              <a:t> </a:t>
            </a:r>
            <a:r>
              <a:rPr dirty="0" sz="1200">
                <a:latin typeface="Times New Roman"/>
                <a:cs typeface="Times New Roman"/>
              </a:rPr>
              <a:t>Closest</a:t>
            </a:r>
            <a:r>
              <a:rPr dirty="0" sz="1200" spc="-70">
                <a:latin typeface="Times New Roman"/>
                <a:cs typeface="Times New Roman"/>
              </a:rPr>
              <a:t> </a:t>
            </a:r>
            <a:r>
              <a:rPr dirty="0" sz="1200">
                <a:latin typeface="Times New Roman"/>
                <a:cs typeface="Times New Roman"/>
              </a:rPr>
              <a:t>Poin</a:t>
            </a:r>
            <a:r>
              <a:rPr dirty="0" sz="1200" spc="5">
                <a:latin typeface="Times New Roman"/>
                <a:cs typeface="Times New Roman"/>
              </a:rPr>
              <a:t>t</a:t>
            </a:r>
            <a:r>
              <a:rPr dirty="0" sz="1200" spc="-75">
                <a:latin typeface="SimSun"/>
                <a:cs typeface="SimSun"/>
              </a:rPr>
              <a:t>）</a:t>
            </a:r>
            <a:r>
              <a:rPr dirty="0" sz="1200">
                <a:latin typeface="SimSun"/>
                <a:cs typeface="SimSun"/>
              </a:rPr>
              <a:t>网络模</a:t>
            </a:r>
            <a:r>
              <a:rPr dirty="0" sz="1200" spc="-15">
                <a:latin typeface="SimSun"/>
                <a:cs typeface="SimSun"/>
              </a:rPr>
              <a:t>型</a:t>
            </a:r>
            <a:r>
              <a:rPr dirty="0" sz="1200" spc="-75">
                <a:latin typeface="SimSun"/>
                <a:cs typeface="SimSun"/>
              </a:rPr>
              <a:t>，</a:t>
            </a:r>
            <a:r>
              <a:rPr dirty="0" sz="1200">
                <a:latin typeface="SimSun"/>
                <a:cs typeface="SimSun"/>
              </a:rPr>
              <a:t>该网络使用动态图卷积  提取特征，并使用注意力模块将点云配准问题视为序列到序列模型</a:t>
            </a:r>
            <a:r>
              <a:rPr dirty="0" sz="1200" spc="-5">
                <a:latin typeface="SimSun"/>
                <a:cs typeface="SimSun"/>
              </a:rPr>
              <a:t>（</a:t>
            </a:r>
            <a:r>
              <a:rPr dirty="0" sz="1200" spc="-5">
                <a:latin typeface="Times New Roman"/>
                <a:cs typeface="Times New Roman"/>
              </a:rPr>
              <a:t>Sequence</a:t>
            </a:r>
            <a:r>
              <a:rPr dirty="0" sz="1200">
                <a:latin typeface="Times New Roman"/>
                <a:cs typeface="Times New Roman"/>
              </a:rPr>
              <a:t> to</a:t>
            </a:r>
            <a:r>
              <a:rPr dirty="0" sz="1200" spc="5">
                <a:latin typeface="Times New Roman"/>
                <a:cs typeface="Times New Roman"/>
              </a:rPr>
              <a:t> </a:t>
            </a:r>
            <a:r>
              <a:rPr dirty="0" sz="1200" spc="-5">
                <a:latin typeface="Times New Roman"/>
                <a:cs typeface="Times New Roman"/>
              </a:rPr>
              <a:t>Sequence</a:t>
            </a:r>
            <a:r>
              <a:rPr dirty="0" sz="1200" spc="-5">
                <a:latin typeface="SimSun"/>
                <a:cs typeface="SimSun"/>
              </a:rPr>
              <a:t>， </a:t>
            </a:r>
            <a:r>
              <a:rPr dirty="0" sz="1200">
                <a:latin typeface="SimSun"/>
                <a:cs typeface="SimSun"/>
              </a:rPr>
              <a:t> </a:t>
            </a:r>
            <a:r>
              <a:rPr dirty="0" sz="1200">
                <a:latin typeface="Times New Roman"/>
                <a:cs typeface="Times New Roman"/>
              </a:rPr>
              <a:t>S</a:t>
            </a:r>
            <a:r>
              <a:rPr dirty="0" sz="1200" spc="-5">
                <a:latin typeface="Times New Roman"/>
                <a:cs typeface="Times New Roman"/>
              </a:rPr>
              <a:t>e</a:t>
            </a:r>
            <a:r>
              <a:rPr dirty="0" sz="1200">
                <a:latin typeface="Times New Roman"/>
                <a:cs typeface="Times New Roman"/>
              </a:rPr>
              <a:t>q2S</a:t>
            </a:r>
            <a:r>
              <a:rPr dirty="0" sz="1200" spc="-5">
                <a:latin typeface="Times New Roman"/>
                <a:cs typeface="Times New Roman"/>
              </a:rPr>
              <a:t>e</a:t>
            </a:r>
            <a:r>
              <a:rPr dirty="0" sz="1200">
                <a:latin typeface="Times New Roman"/>
                <a:cs typeface="Times New Roman"/>
              </a:rPr>
              <a:t>q</a:t>
            </a:r>
            <a:r>
              <a:rPr dirty="0" sz="1200" spc="-125">
                <a:latin typeface="SimSun"/>
                <a:cs typeface="SimSun"/>
              </a:rPr>
              <a:t>）</a:t>
            </a:r>
            <a:r>
              <a:rPr dirty="0" sz="1200">
                <a:latin typeface="SimSun"/>
                <a:cs typeface="SimSun"/>
              </a:rPr>
              <a:t>问题</a:t>
            </a:r>
            <a:r>
              <a:rPr dirty="0" sz="1200" spc="-120">
                <a:latin typeface="SimSun"/>
                <a:cs typeface="SimSun"/>
              </a:rPr>
              <a:t>，</a:t>
            </a:r>
            <a:r>
              <a:rPr dirty="0" sz="1200">
                <a:latin typeface="SimSun"/>
                <a:cs typeface="SimSun"/>
              </a:rPr>
              <a:t>之</a:t>
            </a:r>
            <a:r>
              <a:rPr dirty="0" sz="1200" spc="10">
                <a:latin typeface="SimSun"/>
                <a:cs typeface="SimSun"/>
              </a:rPr>
              <a:t>后</a:t>
            </a:r>
            <a:r>
              <a:rPr dirty="0" sz="1200">
                <a:latin typeface="SimSun"/>
                <a:cs typeface="SimSun"/>
              </a:rPr>
              <a:t>利用奇异值分</a:t>
            </a:r>
            <a:r>
              <a:rPr dirty="0" sz="1200" spc="-120">
                <a:latin typeface="SimSun"/>
                <a:cs typeface="SimSun"/>
              </a:rPr>
              <a:t>解</a:t>
            </a:r>
            <a:r>
              <a:rPr dirty="0" sz="1200">
                <a:latin typeface="SimSun"/>
                <a:cs typeface="SimSun"/>
              </a:rPr>
              <a:t>（</a:t>
            </a:r>
            <a:r>
              <a:rPr dirty="0" sz="1200">
                <a:latin typeface="Times New Roman"/>
                <a:cs typeface="Times New Roman"/>
              </a:rPr>
              <a:t>Singul</a:t>
            </a:r>
            <a:r>
              <a:rPr dirty="0" sz="1200" spc="-5">
                <a:latin typeface="Times New Roman"/>
                <a:cs typeface="Times New Roman"/>
              </a:rPr>
              <a:t>a</a:t>
            </a:r>
            <a:r>
              <a:rPr dirty="0" sz="1200">
                <a:latin typeface="Times New Roman"/>
                <a:cs typeface="Times New Roman"/>
              </a:rPr>
              <a:t>r</a:t>
            </a:r>
            <a:r>
              <a:rPr dirty="0" sz="1200" spc="-100">
                <a:latin typeface="Times New Roman"/>
                <a:cs typeface="Times New Roman"/>
              </a:rPr>
              <a:t> </a:t>
            </a:r>
            <a:r>
              <a:rPr dirty="0" sz="1200" spc="-135">
                <a:latin typeface="Times New Roman"/>
                <a:cs typeface="Times New Roman"/>
              </a:rPr>
              <a:t>V</a:t>
            </a:r>
            <a:r>
              <a:rPr dirty="0" sz="1200" spc="-5">
                <a:latin typeface="Times New Roman"/>
                <a:cs typeface="Times New Roman"/>
              </a:rPr>
              <a:t>a</a:t>
            </a:r>
            <a:r>
              <a:rPr dirty="0" sz="1200">
                <a:latin typeface="Times New Roman"/>
                <a:cs typeface="Times New Roman"/>
              </a:rPr>
              <a:t>l</a:t>
            </a:r>
            <a:r>
              <a:rPr dirty="0" sz="1200" spc="10">
                <a:latin typeface="Times New Roman"/>
                <a:cs typeface="Times New Roman"/>
              </a:rPr>
              <a:t>u</a:t>
            </a:r>
            <a:r>
              <a:rPr dirty="0" sz="1200">
                <a:latin typeface="Times New Roman"/>
                <a:cs typeface="Times New Roman"/>
              </a:rPr>
              <a:t>e</a:t>
            </a:r>
            <a:r>
              <a:rPr dirty="0" sz="1200" spc="-80">
                <a:latin typeface="Times New Roman"/>
                <a:cs typeface="Times New Roman"/>
              </a:rPr>
              <a:t> </a:t>
            </a:r>
            <a:r>
              <a:rPr dirty="0" sz="1200" spc="-5">
                <a:latin typeface="Times New Roman"/>
                <a:cs typeface="Times New Roman"/>
              </a:rPr>
              <a:t>D</a:t>
            </a:r>
            <a:r>
              <a:rPr dirty="0" sz="1200" spc="-10">
                <a:latin typeface="Times New Roman"/>
                <a:cs typeface="Times New Roman"/>
              </a:rPr>
              <a:t>e</a:t>
            </a:r>
            <a:r>
              <a:rPr dirty="0" sz="1200" spc="-5">
                <a:latin typeface="Times New Roman"/>
                <a:cs typeface="Times New Roman"/>
              </a:rPr>
              <a:t>c</a:t>
            </a:r>
            <a:r>
              <a:rPr dirty="0" sz="1200">
                <a:latin typeface="Times New Roman"/>
                <a:cs typeface="Times New Roman"/>
              </a:rPr>
              <a:t>ompositio</a:t>
            </a:r>
            <a:r>
              <a:rPr dirty="0" sz="1200" spc="5">
                <a:latin typeface="Times New Roman"/>
                <a:cs typeface="Times New Roman"/>
              </a:rPr>
              <a:t>n</a:t>
            </a:r>
            <a:r>
              <a:rPr dirty="0" sz="1200" spc="-120">
                <a:latin typeface="SimSun"/>
                <a:cs typeface="SimSun"/>
              </a:rPr>
              <a:t>，</a:t>
            </a:r>
            <a:r>
              <a:rPr dirty="0" sz="1200">
                <a:latin typeface="Times New Roman"/>
                <a:cs typeface="Times New Roman"/>
              </a:rPr>
              <a:t>S</a:t>
            </a:r>
            <a:r>
              <a:rPr dirty="0" sz="1200" spc="-5">
                <a:latin typeface="Times New Roman"/>
                <a:cs typeface="Times New Roman"/>
              </a:rPr>
              <a:t>VD</a:t>
            </a:r>
            <a:r>
              <a:rPr dirty="0" sz="1200" spc="-120">
                <a:latin typeface="SimSun"/>
                <a:cs typeface="SimSun"/>
              </a:rPr>
              <a:t>）</a:t>
            </a:r>
            <a:r>
              <a:rPr dirty="0" sz="1200">
                <a:latin typeface="SimSun"/>
                <a:cs typeface="SimSun"/>
              </a:rPr>
              <a:t>线性求解</a:t>
            </a:r>
            <a:r>
              <a:rPr dirty="0" sz="1200" spc="10">
                <a:latin typeface="SimSun"/>
                <a:cs typeface="SimSun"/>
              </a:rPr>
              <a:t>旋</a:t>
            </a:r>
            <a:r>
              <a:rPr dirty="0" sz="1200">
                <a:latin typeface="SimSun"/>
                <a:cs typeface="SimSun"/>
              </a:rPr>
              <a:t>转矩  阵和平</a:t>
            </a:r>
            <a:r>
              <a:rPr dirty="0" sz="1200" spc="-5">
                <a:latin typeface="SimSun"/>
                <a:cs typeface="SimSun"/>
              </a:rPr>
              <a:t>移</a:t>
            </a:r>
            <a:r>
              <a:rPr dirty="0" sz="1200">
                <a:latin typeface="SimSun"/>
                <a:cs typeface="SimSun"/>
              </a:rPr>
              <a:t>向量</a:t>
            </a:r>
            <a:r>
              <a:rPr dirty="0" sz="1200" spc="-60">
                <a:latin typeface="SimSun"/>
                <a:cs typeface="SimSun"/>
              </a:rPr>
              <a:t>。</a:t>
            </a:r>
            <a:r>
              <a:rPr dirty="0" sz="1200" spc="-5">
                <a:latin typeface="Times New Roman"/>
                <a:cs typeface="Times New Roman"/>
              </a:rPr>
              <a:t>L</a:t>
            </a:r>
            <a:r>
              <a:rPr dirty="0" sz="1200">
                <a:latin typeface="Times New Roman"/>
                <a:cs typeface="Times New Roman"/>
              </a:rPr>
              <a:t>u </a:t>
            </a:r>
            <a:r>
              <a:rPr dirty="0" sz="1200">
                <a:latin typeface="SimSun"/>
                <a:cs typeface="SimSun"/>
              </a:rPr>
              <a:t>等</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3</a:t>
            </a:r>
            <a:r>
              <a:rPr dirty="0" baseline="31250" sz="1200" spc="-15">
                <a:latin typeface="Times New Roman"/>
                <a:cs typeface="Times New Roman"/>
                <a:hlinkClick r:id="rId2" action="ppaction://hlinksldjump"/>
              </a:rPr>
              <a:t>0</a:t>
            </a:r>
            <a:r>
              <a:rPr dirty="0" baseline="31250" sz="1200" spc="-7">
                <a:latin typeface="Times New Roman"/>
                <a:cs typeface="Times New Roman"/>
                <a:hlinkClick r:id="rId2" action="ppaction://hlinksldjump"/>
              </a:rPr>
              <a:t>]</a:t>
            </a:r>
            <a:r>
              <a:rPr dirty="0" sz="1200">
                <a:latin typeface="SimSun"/>
                <a:cs typeface="SimSun"/>
              </a:rPr>
              <a:t>提出了</a:t>
            </a:r>
            <a:r>
              <a:rPr dirty="0" sz="1200" spc="-300">
                <a:latin typeface="SimSun"/>
                <a:cs typeface="SimSun"/>
              </a:rPr>
              <a:t> </a:t>
            </a:r>
            <a:r>
              <a:rPr dirty="0" sz="1200" spc="-5">
                <a:latin typeface="Times New Roman"/>
                <a:cs typeface="Times New Roman"/>
              </a:rPr>
              <a:t>D</a:t>
            </a:r>
            <a:r>
              <a:rPr dirty="0" sz="1200" spc="-10">
                <a:latin typeface="Times New Roman"/>
                <a:cs typeface="Times New Roman"/>
              </a:rPr>
              <a:t>e</a:t>
            </a:r>
            <a:r>
              <a:rPr dirty="0" sz="1200" spc="-5">
                <a:latin typeface="Times New Roman"/>
                <a:cs typeface="Times New Roman"/>
              </a:rPr>
              <a:t>e</a:t>
            </a:r>
            <a:r>
              <a:rPr dirty="0" sz="1200">
                <a:latin typeface="Times New Roman"/>
                <a:cs typeface="Times New Roman"/>
              </a:rPr>
              <a:t>pVC</a:t>
            </a:r>
            <a:r>
              <a:rPr dirty="0" sz="1200" spc="-55">
                <a:latin typeface="Times New Roman"/>
                <a:cs typeface="Times New Roman"/>
              </a:rPr>
              <a:t>P</a:t>
            </a:r>
            <a:r>
              <a:rPr dirty="0" sz="1200">
                <a:latin typeface="SimSun"/>
                <a:cs typeface="SimSun"/>
              </a:rPr>
              <a:t>（</a:t>
            </a:r>
            <a:r>
              <a:rPr dirty="0" sz="1200" spc="-75">
                <a:latin typeface="Times New Roman"/>
                <a:cs typeface="Times New Roman"/>
              </a:rPr>
              <a:t>V</a:t>
            </a:r>
            <a:r>
              <a:rPr dirty="0" sz="1200">
                <a:latin typeface="Times New Roman"/>
                <a:cs typeface="Times New Roman"/>
              </a:rPr>
              <a:t>ir</a:t>
            </a:r>
            <a:r>
              <a:rPr dirty="0" sz="1200" spc="10">
                <a:latin typeface="Times New Roman"/>
                <a:cs typeface="Times New Roman"/>
              </a:rPr>
              <a:t>t</a:t>
            </a:r>
            <a:r>
              <a:rPr dirty="0" sz="1200">
                <a:latin typeface="Times New Roman"/>
                <a:cs typeface="Times New Roman"/>
              </a:rPr>
              <a:t>u</a:t>
            </a:r>
            <a:r>
              <a:rPr dirty="0" sz="1200" spc="-5">
                <a:latin typeface="Times New Roman"/>
                <a:cs typeface="Times New Roman"/>
              </a:rPr>
              <a:t>a</a:t>
            </a:r>
            <a:r>
              <a:rPr dirty="0" sz="1200">
                <a:latin typeface="Times New Roman"/>
                <a:cs typeface="Times New Roman"/>
              </a:rPr>
              <a:t>l</a:t>
            </a:r>
            <a:r>
              <a:rPr dirty="0" sz="1200" spc="-70">
                <a:latin typeface="Times New Roman"/>
                <a:cs typeface="Times New Roman"/>
              </a:rPr>
              <a:t> </a:t>
            </a:r>
            <a:r>
              <a:rPr dirty="0" sz="1200">
                <a:latin typeface="Times New Roman"/>
                <a:cs typeface="Times New Roman"/>
              </a:rPr>
              <a:t>Cor</a:t>
            </a:r>
            <a:r>
              <a:rPr dirty="0" sz="1200" spc="-10">
                <a:latin typeface="Times New Roman"/>
                <a:cs typeface="Times New Roman"/>
              </a:rPr>
              <a:t>r</a:t>
            </a:r>
            <a:r>
              <a:rPr dirty="0" sz="1200" spc="-5">
                <a:latin typeface="Times New Roman"/>
                <a:cs typeface="Times New Roman"/>
              </a:rPr>
              <a:t>espond</a:t>
            </a:r>
            <a:r>
              <a:rPr dirty="0" sz="1200">
                <a:latin typeface="Times New Roman"/>
                <a:cs typeface="Times New Roman"/>
              </a:rPr>
              <a:t>ing</a:t>
            </a:r>
            <a:r>
              <a:rPr dirty="0" sz="1200" spc="-75">
                <a:latin typeface="Times New Roman"/>
                <a:cs typeface="Times New Roman"/>
              </a:rPr>
              <a:t> </a:t>
            </a:r>
            <a:r>
              <a:rPr dirty="0" sz="1200">
                <a:latin typeface="Times New Roman"/>
                <a:cs typeface="Times New Roman"/>
              </a:rPr>
              <a:t>Point</a:t>
            </a:r>
            <a:r>
              <a:rPr dirty="0" sz="1200" spc="-5">
                <a:latin typeface="Times New Roman"/>
                <a:cs typeface="Times New Roman"/>
              </a:rPr>
              <a:t>s</a:t>
            </a:r>
            <a:r>
              <a:rPr dirty="0" sz="1200" spc="-60">
                <a:latin typeface="SimSun"/>
                <a:cs typeface="SimSun"/>
              </a:rPr>
              <a:t>）</a:t>
            </a:r>
            <a:r>
              <a:rPr dirty="0" sz="1200">
                <a:latin typeface="SimSun"/>
                <a:cs typeface="SimSun"/>
              </a:rPr>
              <a:t>网络模型</a:t>
            </a:r>
            <a:r>
              <a:rPr dirty="0" sz="1200" spc="-60">
                <a:latin typeface="SimSun"/>
                <a:cs typeface="SimSun"/>
              </a:rPr>
              <a:t>，</a:t>
            </a:r>
            <a:r>
              <a:rPr dirty="0" sz="1200">
                <a:latin typeface="SimSun"/>
                <a:cs typeface="SimSun"/>
              </a:rPr>
              <a:t>通过引入  语义</a:t>
            </a:r>
            <a:r>
              <a:rPr dirty="0" sz="1200" spc="10">
                <a:latin typeface="SimSun"/>
                <a:cs typeface="SimSun"/>
              </a:rPr>
              <a:t>特</a:t>
            </a:r>
            <a:r>
              <a:rPr dirty="0" sz="1200">
                <a:latin typeface="SimSun"/>
                <a:cs typeface="SimSun"/>
              </a:rPr>
              <a:t>征自</a:t>
            </a:r>
            <a:r>
              <a:rPr dirty="0" sz="1200" spc="10">
                <a:latin typeface="SimSun"/>
                <a:cs typeface="SimSun"/>
              </a:rPr>
              <a:t>动</a:t>
            </a:r>
            <a:r>
              <a:rPr dirty="0" sz="1200">
                <a:latin typeface="SimSun"/>
                <a:cs typeface="SimSun"/>
              </a:rPr>
              <a:t>避</a:t>
            </a:r>
            <a:r>
              <a:rPr dirty="0" sz="1200" spc="10">
                <a:latin typeface="SimSun"/>
                <a:cs typeface="SimSun"/>
              </a:rPr>
              <a:t>开</a:t>
            </a:r>
            <a:r>
              <a:rPr dirty="0" sz="1200">
                <a:latin typeface="SimSun"/>
                <a:cs typeface="SimSun"/>
              </a:rPr>
              <a:t>动</a:t>
            </a:r>
            <a:r>
              <a:rPr dirty="0" sz="1200" spc="10">
                <a:latin typeface="SimSun"/>
                <a:cs typeface="SimSun"/>
              </a:rPr>
              <a:t>态</a:t>
            </a:r>
            <a:r>
              <a:rPr dirty="0" sz="1200">
                <a:latin typeface="SimSun"/>
                <a:cs typeface="SimSun"/>
              </a:rPr>
              <a:t>目标</a:t>
            </a:r>
            <a:r>
              <a:rPr dirty="0" sz="1200" spc="10">
                <a:latin typeface="SimSun"/>
                <a:cs typeface="SimSun"/>
              </a:rPr>
              <a:t>并</a:t>
            </a:r>
            <a:r>
              <a:rPr dirty="0" sz="1200">
                <a:latin typeface="SimSun"/>
                <a:cs typeface="SimSun"/>
              </a:rPr>
              <a:t>选取</a:t>
            </a:r>
            <a:r>
              <a:rPr dirty="0" sz="1200" spc="10">
                <a:latin typeface="SimSun"/>
                <a:cs typeface="SimSun"/>
              </a:rPr>
              <a:t>易</a:t>
            </a:r>
            <a:r>
              <a:rPr dirty="0" sz="1200">
                <a:latin typeface="SimSun"/>
                <a:cs typeface="SimSun"/>
              </a:rPr>
              <a:t>于</a:t>
            </a:r>
            <a:r>
              <a:rPr dirty="0" sz="1200" spc="10">
                <a:latin typeface="SimSun"/>
                <a:cs typeface="SimSun"/>
              </a:rPr>
              <a:t>匹</a:t>
            </a:r>
            <a:r>
              <a:rPr dirty="0" sz="1200">
                <a:latin typeface="SimSun"/>
                <a:cs typeface="SimSun"/>
              </a:rPr>
              <a:t>配</a:t>
            </a:r>
            <a:r>
              <a:rPr dirty="0" sz="1200" spc="10">
                <a:latin typeface="SimSun"/>
                <a:cs typeface="SimSun"/>
              </a:rPr>
              <a:t>的</a:t>
            </a:r>
            <a:r>
              <a:rPr dirty="0" sz="1200">
                <a:latin typeface="SimSun"/>
                <a:cs typeface="SimSun"/>
              </a:rPr>
              <a:t>关键</a:t>
            </a:r>
            <a:r>
              <a:rPr dirty="0" sz="1200" spc="25">
                <a:latin typeface="SimSun"/>
                <a:cs typeface="SimSun"/>
              </a:rPr>
              <a:t>点</a:t>
            </a:r>
            <a:r>
              <a:rPr dirty="0" sz="1200">
                <a:latin typeface="SimSun"/>
                <a:cs typeface="SimSun"/>
              </a:rPr>
              <a:t>。在</a:t>
            </a:r>
            <a:r>
              <a:rPr dirty="0" sz="1200" spc="10">
                <a:latin typeface="SimSun"/>
                <a:cs typeface="SimSun"/>
              </a:rPr>
              <a:t>关</a:t>
            </a:r>
            <a:r>
              <a:rPr dirty="0" sz="1200">
                <a:latin typeface="SimSun"/>
                <a:cs typeface="SimSun"/>
              </a:rPr>
              <a:t>键</a:t>
            </a:r>
            <a:r>
              <a:rPr dirty="0" sz="1200" spc="10">
                <a:latin typeface="SimSun"/>
                <a:cs typeface="SimSun"/>
              </a:rPr>
              <a:t>点</a:t>
            </a:r>
            <a:r>
              <a:rPr dirty="0" sz="1200">
                <a:latin typeface="SimSun"/>
                <a:cs typeface="SimSun"/>
              </a:rPr>
              <a:t>的</a:t>
            </a:r>
            <a:r>
              <a:rPr dirty="0" sz="1200" spc="10">
                <a:latin typeface="SimSun"/>
                <a:cs typeface="SimSun"/>
              </a:rPr>
              <a:t>候</a:t>
            </a:r>
            <a:r>
              <a:rPr dirty="0" sz="1200">
                <a:latin typeface="SimSun"/>
                <a:cs typeface="SimSun"/>
              </a:rPr>
              <a:t>选匹</a:t>
            </a:r>
            <a:r>
              <a:rPr dirty="0" sz="1200" spc="10">
                <a:latin typeface="SimSun"/>
                <a:cs typeface="SimSun"/>
              </a:rPr>
              <a:t>配</a:t>
            </a:r>
            <a:r>
              <a:rPr dirty="0" sz="1200">
                <a:latin typeface="SimSun"/>
                <a:cs typeface="SimSun"/>
              </a:rPr>
              <a:t>区域</a:t>
            </a:r>
            <a:r>
              <a:rPr dirty="0" sz="1200" spc="15">
                <a:latin typeface="SimSun"/>
                <a:cs typeface="SimSun"/>
              </a:rPr>
              <a:t>内</a:t>
            </a:r>
            <a:r>
              <a:rPr dirty="0" sz="1200">
                <a:latin typeface="SimSun"/>
                <a:cs typeface="SimSun"/>
              </a:rPr>
              <a:t>，</a:t>
            </a:r>
            <a:r>
              <a:rPr dirty="0" sz="1200" spc="10">
                <a:latin typeface="SimSun"/>
                <a:cs typeface="SimSun"/>
              </a:rPr>
              <a:t>通</a:t>
            </a:r>
            <a:r>
              <a:rPr dirty="0" sz="1200">
                <a:latin typeface="SimSun"/>
                <a:cs typeface="SimSun"/>
              </a:rPr>
              <a:t>过计 </a:t>
            </a:r>
            <a:r>
              <a:rPr dirty="0" sz="1200" spc="5">
                <a:latin typeface="SimSun"/>
                <a:cs typeface="SimSun"/>
              </a:rPr>
              <a:t> </a:t>
            </a:r>
            <a:r>
              <a:rPr dirty="0" sz="1200">
                <a:latin typeface="SimSun"/>
                <a:cs typeface="SimSun"/>
              </a:rPr>
              <a:t>算特</a:t>
            </a:r>
            <a:r>
              <a:rPr dirty="0" sz="1200" spc="10">
                <a:latin typeface="SimSun"/>
                <a:cs typeface="SimSun"/>
              </a:rPr>
              <a:t>征</a:t>
            </a:r>
            <a:r>
              <a:rPr dirty="0" sz="1200">
                <a:latin typeface="SimSun"/>
                <a:cs typeface="SimSun"/>
              </a:rPr>
              <a:t>相似</a:t>
            </a:r>
            <a:r>
              <a:rPr dirty="0" sz="1200" spc="10">
                <a:latin typeface="SimSun"/>
                <a:cs typeface="SimSun"/>
              </a:rPr>
              <a:t>概</a:t>
            </a:r>
            <a:r>
              <a:rPr dirty="0" sz="1200">
                <a:latin typeface="SimSun"/>
                <a:cs typeface="SimSun"/>
              </a:rPr>
              <a:t>率</a:t>
            </a:r>
            <a:r>
              <a:rPr dirty="0" sz="1200" spc="10">
                <a:latin typeface="SimSun"/>
                <a:cs typeface="SimSun"/>
              </a:rPr>
              <a:t>的</a:t>
            </a:r>
            <a:r>
              <a:rPr dirty="0" sz="1200">
                <a:latin typeface="SimSun"/>
                <a:cs typeface="SimSun"/>
              </a:rPr>
              <a:t>方</a:t>
            </a:r>
            <a:r>
              <a:rPr dirty="0" sz="1200" spc="10">
                <a:latin typeface="SimSun"/>
                <a:cs typeface="SimSun"/>
              </a:rPr>
              <a:t>式</a:t>
            </a:r>
            <a:r>
              <a:rPr dirty="0" sz="1200">
                <a:latin typeface="SimSun"/>
                <a:cs typeface="SimSun"/>
              </a:rPr>
              <a:t>来生</a:t>
            </a:r>
            <a:r>
              <a:rPr dirty="0" sz="1200" spc="10">
                <a:latin typeface="SimSun"/>
                <a:cs typeface="SimSun"/>
              </a:rPr>
              <a:t>成</a:t>
            </a:r>
            <a:r>
              <a:rPr dirty="0" sz="1200">
                <a:latin typeface="SimSun"/>
                <a:cs typeface="SimSun"/>
              </a:rPr>
              <a:t>同名</a:t>
            </a:r>
            <a:r>
              <a:rPr dirty="0" sz="1200" spc="20">
                <a:latin typeface="SimSun"/>
                <a:cs typeface="SimSun"/>
              </a:rPr>
              <a:t>点</a:t>
            </a:r>
            <a:r>
              <a:rPr dirty="0" sz="1200">
                <a:latin typeface="SimSun"/>
                <a:cs typeface="SimSun"/>
              </a:rPr>
              <a:t>，</a:t>
            </a:r>
            <a:r>
              <a:rPr dirty="0" sz="1200" spc="10">
                <a:latin typeface="SimSun"/>
                <a:cs typeface="SimSun"/>
              </a:rPr>
              <a:t>最</a:t>
            </a:r>
            <a:r>
              <a:rPr dirty="0" sz="1200">
                <a:latin typeface="SimSun"/>
                <a:cs typeface="SimSun"/>
              </a:rPr>
              <a:t>后</a:t>
            </a:r>
            <a:r>
              <a:rPr dirty="0" sz="1200" spc="10">
                <a:latin typeface="SimSun"/>
                <a:cs typeface="SimSun"/>
              </a:rPr>
              <a:t>网</a:t>
            </a:r>
            <a:r>
              <a:rPr dirty="0" sz="1200">
                <a:latin typeface="SimSun"/>
                <a:cs typeface="SimSun"/>
              </a:rPr>
              <a:t>络损</a:t>
            </a:r>
            <a:r>
              <a:rPr dirty="0" sz="1200" spc="10">
                <a:latin typeface="SimSun"/>
                <a:cs typeface="SimSun"/>
              </a:rPr>
              <a:t>失</a:t>
            </a:r>
            <a:r>
              <a:rPr dirty="0" sz="1200">
                <a:latin typeface="SimSun"/>
                <a:cs typeface="SimSun"/>
              </a:rPr>
              <a:t>综合</a:t>
            </a:r>
            <a:r>
              <a:rPr dirty="0" sz="1200" spc="10">
                <a:latin typeface="SimSun"/>
                <a:cs typeface="SimSun"/>
              </a:rPr>
              <a:t>了</a:t>
            </a:r>
            <a:r>
              <a:rPr dirty="0" sz="1200">
                <a:latin typeface="SimSun"/>
                <a:cs typeface="SimSun"/>
              </a:rPr>
              <a:t>关</a:t>
            </a:r>
            <a:r>
              <a:rPr dirty="0" sz="1200" spc="10">
                <a:latin typeface="SimSun"/>
                <a:cs typeface="SimSun"/>
              </a:rPr>
              <a:t>键</a:t>
            </a:r>
            <a:r>
              <a:rPr dirty="0" sz="1200">
                <a:latin typeface="SimSun"/>
                <a:cs typeface="SimSun"/>
              </a:rPr>
              <a:t>点</a:t>
            </a:r>
            <a:r>
              <a:rPr dirty="0" sz="1200" spc="10">
                <a:latin typeface="SimSun"/>
                <a:cs typeface="SimSun"/>
              </a:rPr>
              <a:t>的</a:t>
            </a:r>
            <a:r>
              <a:rPr dirty="0" sz="1200">
                <a:latin typeface="SimSun"/>
                <a:cs typeface="SimSun"/>
              </a:rPr>
              <a:t>局部</a:t>
            </a:r>
            <a:r>
              <a:rPr dirty="0" sz="1200" spc="10">
                <a:latin typeface="SimSun"/>
                <a:cs typeface="SimSun"/>
              </a:rPr>
              <a:t>和</a:t>
            </a:r>
            <a:r>
              <a:rPr dirty="0" sz="1200">
                <a:latin typeface="SimSun"/>
                <a:cs typeface="SimSun"/>
              </a:rPr>
              <a:t>全局</a:t>
            </a:r>
            <a:r>
              <a:rPr dirty="0" sz="1200" spc="10">
                <a:latin typeface="SimSun"/>
                <a:cs typeface="SimSun"/>
              </a:rPr>
              <a:t>匹</a:t>
            </a:r>
            <a:r>
              <a:rPr dirty="0" sz="1200">
                <a:latin typeface="SimSun"/>
                <a:cs typeface="SimSun"/>
              </a:rPr>
              <a:t>配</a:t>
            </a:r>
            <a:r>
              <a:rPr dirty="0" sz="1200" spc="10">
                <a:latin typeface="SimSun"/>
                <a:cs typeface="SimSun"/>
              </a:rPr>
              <a:t>效</a:t>
            </a:r>
            <a:r>
              <a:rPr dirty="0" sz="1200" spc="15">
                <a:latin typeface="SimSun"/>
                <a:cs typeface="SimSun"/>
              </a:rPr>
              <a:t>果</a:t>
            </a:r>
            <a:r>
              <a:rPr dirty="0" sz="1200">
                <a:latin typeface="SimSun"/>
                <a:cs typeface="SimSun"/>
              </a:rPr>
              <a:t>。 </a:t>
            </a:r>
            <a:r>
              <a:rPr dirty="0" sz="1200" spc="5">
                <a:latin typeface="SimSun"/>
                <a:cs typeface="SimSun"/>
              </a:rPr>
              <a:t> </a:t>
            </a:r>
            <a:r>
              <a:rPr dirty="0" sz="1200">
                <a:latin typeface="SimSun"/>
                <a:cs typeface="SimSun"/>
              </a:rPr>
              <a:t>实验结果表明，该方法达到了与传统</a:t>
            </a:r>
            <a:r>
              <a:rPr dirty="0" sz="1200" spc="-265">
                <a:latin typeface="SimSun"/>
                <a:cs typeface="SimSun"/>
              </a:rPr>
              <a:t> </a:t>
            </a:r>
            <a:r>
              <a:rPr dirty="0" sz="1200">
                <a:latin typeface="Times New Roman"/>
                <a:cs typeface="Times New Roman"/>
              </a:rPr>
              <a:t>ICP</a:t>
            </a:r>
            <a:r>
              <a:rPr dirty="0" sz="1200" spc="40">
                <a:latin typeface="Times New Roman"/>
                <a:cs typeface="Times New Roman"/>
              </a:rPr>
              <a:t> </a:t>
            </a:r>
            <a:r>
              <a:rPr dirty="0" sz="1200">
                <a:latin typeface="SimSun"/>
                <a:cs typeface="SimSun"/>
              </a:rPr>
              <a:t>算</a:t>
            </a:r>
            <a:r>
              <a:rPr dirty="0" sz="1200" spc="-15">
                <a:latin typeface="SimSun"/>
                <a:cs typeface="SimSun"/>
              </a:rPr>
              <a:t>法</a:t>
            </a:r>
            <a:r>
              <a:rPr dirty="0" sz="1200">
                <a:latin typeface="SimSun"/>
                <a:cs typeface="SimSun"/>
              </a:rPr>
              <a:t>相当的匹配精度以及更高的稳定性</a:t>
            </a:r>
            <a:r>
              <a:rPr dirty="0" sz="1200" spc="5">
                <a:latin typeface="SimSun"/>
                <a:cs typeface="SimSun"/>
              </a:rPr>
              <a:t>。</a:t>
            </a:r>
            <a:r>
              <a:rPr dirty="0" sz="1200">
                <a:latin typeface="Times New Roman"/>
                <a:cs typeface="Times New Roman"/>
              </a:rPr>
              <a:t>S</a:t>
            </a:r>
            <a:r>
              <a:rPr dirty="0" sz="1200" spc="-5">
                <a:latin typeface="Times New Roman"/>
                <a:cs typeface="Times New Roman"/>
              </a:rPr>
              <a:t>a</a:t>
            </a:r>
            <a:r>
              <a:rPr dirty="0" sz="1200">
                <a:latin typeface="Times New Roman"/>
                <a:cs typeface="Times New Roman"/>
              </a:rPr>
              <a:t>rode</a:t>
            </a:r>
            <a:r>
              <a:rPr dirty="0" sz="1200" spc="25">
                <a:latin typeface="Times New Roman"/>
                <a:cs typeface="Times New Roman"/>
              </a:rPr>
              <a:t> </a:t>
            </a:r>
            <a:r>
              <a:rPr dirty="0" sz="1200">
                <a:latin typeface="SimSun"/>
                <a:cs typeface="SimSun"/>
              </a:rPr>
              <a:t>等  </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31</a:t>
            </a:r>
            <a:r>
              <a:rPr dirty="0" baseline="31250" sz="1200" spc="-7">
                <a:latin typeface="Times New Roman"/>
                <a:cs typeface="Times New Roman"/>
                <a:hlinkClick r:id="rId2" action="ppaction://hlinksldjump"/>
              </a:rPr>
              <a:t>]</a:t>
            </a:r>
            <a:r>
              <a:rPr dirty="0" sz="1200">
                <a:latin typeface="SimSun"/>
                <a:cs typeface="SimSun"/>
              </a:rPr>
              <a:t>提出了</a:t>
            </a:r>
            <a:r>
              <a:rPr dirty="0" sz="1200" spc="-305">
                <a:latin typeface="SimSun"/>
                <a:cs typeface="SimSun"/>
              </a:rPr>
              <a:t> </a:t>
            </a:r>
            <a:r>
              <a:rPr dirty="0" sz="1200" spc="-10">
                <a:latin typeface="Times New Roman"/>
                <a:cs typeface="Times New Roman"/>
              </a:rPr>
              <a:t>P</a:t>
            </a:r>
            <a:r>
              <a:rPr dirty="0" sz="1200">
                <a:latin typeface="Times New Roman"/>
                <a:cs typeface="Times New Roman"/>
              </a:rPr>
              <a:t>CR</a:t>
            </a:r>
            <a:r>
              <a:rPr dirty="0" sz="1200" spc="-5">
                <a:latin typeface="Times New Roman"/>
                <a:cs typeface="Times New Roman"/>
              </a:rPr>
              <a:t>N</a:t>
            </a:r>
            <a:r>
              <a:rPr dirty="0" sz="1200" spc="-10">
                <a:latin typeface="Times New Roman"/>
                <a:cs typeface="Times New Roman"/>
              </a:rPr>
              <a:t>e</a:t>
            </a:r>
            <a:r>
              <a:rPr dirty="0" sz="1200" spc="5">
                <a:latin typeface="Times New Roman"/>
                <a:cs typeface="Times New Roman"/>
              </a:rPr>
              <a:t>t</a:t>
            </a:r>
            <a:r>
              <a:rPr dirty="0" sz="1200" spc="-240">
                <a:latin typeface="SimSun"/>
                <a:cs typeface="SimSun"/>
              </a:rPr>
              <a:t>，</a:t>
            </a:r>
            <a:r>
              <a:rPr dirty="0" sz="1200">
                <a:latin typeface="SimSun"/>
                <a:cs typeface="SimSun"/>
              </a:rPr>
              <a:t>其使用</a:t>
            </a:r>
            <a:r>
              <a:rPr dirty="0" sz="1200" spc="-300">
                <a:latin typeface="SimSun"/>
                <a:cs typeface="SimSun"/>
              </a:rPr>
              <a:t> </a:t>
            </a:r>
            <a:r>
              <a:rPr dirty="0" sz="1200">
                <a:latin typeface="Times New Roman"/>
                <a:cs typeface="Times New Roman"/>
              </a:rPr>
              <a:t>Point</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对点云提取全局特征</a:t>
            </a:r>
            <a:r>
              <a:rPr dirty="0" sz="1200" spc="-240">
                <a:latin typeface="SimSun"/>
                <a:cs typeface="SimSun"/>
              </a:rPr>
              <a:t>，</a:t>
            </a:r>
            <a:r>
              <a:rPr dirty="0" sz="1200">
                <a:latin typeface="SimSun"/>
                <a:cs typeface="SimSun"/>
              </a:rPr>
              <a:t>再将两个全局特征进行连接</a:t>
            </a:r>
            <a:r>
              <a:rPr dirty="0" sz="1200" spc="-240">
                <a:latin typeface="SimSun"/>
                <a:cs typeface="SimSun"/>
              </a:rPr>
              <a:t>，</a:t>
            </a:r>
            <a:r>
              <a:rPr dirty="0" sz="1200">
                <a:latin typeface="SimSun"/>
                <a:cs typeface="SimSun"/>
              </a:rPr>
              <a:t>然后  使用</a:t>
            </a:r>
            <a:r>
              <a:rPr dirty="0" sz="1200" spc="-300">
                <a:latin typeface="SimSun"/>
                <a:cs typeface="SimSun"/>
              </a:rPr>
              <a:t> </a:t>
            </a:r>
            <a:r>
              <a:rPr dirty="0" sz="1200">
                <a:latin typeface="Times New Roman"/>
                <a:cs typeface="Times New Roman"/>
              </a:rPr>
              <a:t>5 </a:t>
            </a:r>
            <a:r>
              <a:rPr dirty="0" sz="1200">
                <a:latin typeface="SimSun"/>
                <a:cs typeface="SimSun"/>
              </a:rPr>
              <a:t>层全连接网络回归相对位姿</a:t>
            </a:r>
            <a:r>
              <a:rPr dirty="0" sz="1200" spc="-254">
                <a:latin typeface="SimSun"/>
                <a:cs typeface="SimSun"/>
              </a:rPr>
              <a:t>。</a:t>
            </a:r>
            <a:r>
              <a:rPr dirty="0" sz="1200">
                <a:latin typeface="SimSun"/>
                <a:cs typeface="SimSun"/>
              </a:rPr>
              <a:t>由于不需要计算点云之间的一一对应关系</a:t>
            </a:r>
            <a:r>
              <a:rPr dirty="0" sz="1200" spc="-245">
                <a:latin typeface="SimSun"/>
                <a:cs typeface="SimSun"/>
              </a:rPr>
              <a:t>，</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spc="-15">
                <a:latin typeface="SimSun"/>
                <a:cs typeface="SimSun"/>
              </a:rPr>
              <a:t>能够  </a:t>
            </a:r>
            <a:r>
              <a:rPr dirty="0" sz="1200">
                <a:latin typeface="SimSun"/>
                <a:cs typeface="SimSun"/>
              </a:rPr>
              <a:t>快速地进行点云配准</a:t>
            </a:r>
            <a:r>
              <a:rPr dirty="0" sz="1200" spc="-130">
                <a:latin typeface="SimSun"/>
                <a:cs typeface="SimSun"/>
              </a:rPr>
              <a:t>。</a:t>
            </a:r>
            <a:r>
              <a:rPr dirty="0" sz="1200">
                <a:latin typeface="Times New Roman"/>
                <a:cs typeface="Times New Roman"/>
              </a:rPr>
              <a:t>2020 </a:t>
            </a:r>
            <a:r>
              <a:rPr dirty="0" sz="1200">
                <a:latin typeface="SimSun"/>
                <a:cs typeface="SimSun"/>
              </a:rPr>
              <a:t>年</a:t>
            </a:r>
            <a:r>
              <a:rPr dirty="0" sz="1200" spc="-135">
                <a:latin typeface="SimSun"/>
                <a:cs typeface="SimSun"/>
              </a:rPr>
              <a:t>，</a:t>
            </a:r>
            <a:r>
              <a:rPr dirty="0" sz="1200">
                <a:latin typeface="Times New Roman"/>
                <a:cs typeface="Times New Roman"/>
              </a:rPr>
              <a:t>P</a:t>
            </a:r>
            <a:r>
              <a:rPr dirty="0" sz="1200" spc="-5">
                <a:latin typeface="Times New Roman"/>
                <a:cs typeface="Times New Roman"/>
              </a:rPr>
              <a:t>a</a:t>
            </a:r>
            <a:r>
              <a:rPr dirty="0" sz="1200">
                <a:latin typeface="Times New Roman"/>
                <a:cs typeface="Times New Roman"/>
              </a:rPr>
              <a:t>irs </a:t>
            </a:r>
            <a:r>
              <a:rPr dirty="0" sz="1200">
                <a:latin typeface="SimSun"/>
                <a:cs typeface="SimSun"/>
              </a:rPr>
              <a:t>等</a:t>
            </a:r>
            <a:r>
              <a:rPr dirty="0" baseline="31250" sz="1200" spc="-7">
                <a:latin typeface="Times New Roman"/>
                <a:cs typeface="Times New Roman"/>
                <a:hlinkClick r:id="rId2" action="ppaction://hlinksldjump"/>
              </a:rPr>
              <a:t>[</a:t>
            </a:r>
            <a:r>
              <a:rPr dirty="0" baseline="31250" sz="1200" spc="-15">
                <a:latin typeface="Times New Roman"/>
                <a:cs typeface="Times New Roman"/>
                <a:hlinkClick r:id="rId2" action="ppaction://hlinksldjump"/>
              </a:rPr>
              <a:t>3</a:t>
            </a:r>
            <a:r>
              <a:rPr dirty="0" baseline="31250" sz="1200" spc="7">
                <a:latin typeface="Times New Roman"/>
                <a:cs typeface="Times New Roman"/>
                <a:hlinkClick r:id="rId2" action="ppaction://hlinksldjump"/>
              </a:rPr>
              <a:t>2</a:t>
            </a:r>
            <a:r>
              <a:rPr dirty="0" baseline="31250" sz="1200" spc="-7">
                <a:latin typeface="Times New Roman"/>
                <a:cs typeface="Times New Roman"/>
                <a:hlinkClick r:id="rId2" action="ppaction://hlinksldjump"/>
              </a:rPr>
              <a:t>]</a:t>
            </a:r>
            <a:r>
              <a:rPr dirty="0" sz="1200">
                <a:latin typeface="SimSun"/>
                <a:cs typeface="SimSun"/>
              </a:rPr>
              <a:t>通过使用深度残差层和卷积层构建了</a:t>
            </a:r>
            <a:r>
              <a:rPr dirty="0" sz="1200" spc="-295">
                <a:latin typeface="SimSun"/>
                <a:cs typeface="SimSun"/>
              </a:rPr>
              <a:t> </a:t>
            </a:r>
            <a:r>
              <a:rPr dirty="0" sz="1200">
                <a:latin typeface="Times New Roman"/>
                <a:cs typeface="Times New Roman"/>
              </a:rPr>
              <a:t>3DReg</a:t>
            </a:r>
            <a:r>
              <a:rPr dirty="0" sz="1200" spc="-10">
                <a:latin typeface="Times New Roman"/>
                <a:cs typeface="Times New Roman"/>
              </a:rPr>
              <a:t>N</a:t>
            </a:r>
            <a:r>
              <a:rPr dirty="0" sz="1200" spc="-5">
                <a:latin typeface="Times New Roman"/>
                <a:cs typeface="Times New Roman"/>
              </a:rPr>
              <a:t>e</a:t>
            </a:r>
            <a:r>
              <a:rPr dirty="0" sz="1200">
                <a:latin typeface="Times New Roman"/>
                <a:cs typeface="Times New Roman"/>
              </a:rPr>
              <a:t>t</a:t>
            </a:r>
            <a:r>
              <a:rPr dirty="0" sz="1200" spc="10">
                <a:latin typeface="Times New Roman"/>
                <a:cs typeface="Times New Roman"/>
              </a:rPr>
              <a:t> </a:t>
            </a:r>
            <a:r>
              <a:rPr dirty="0" sz="1200">
                <a:latin typeface="SimSun"/>
                <a:cs typeface="SimSun"/>
              </a:rPr>
              <a:t>网  络模</a:t>
            </a:r>
            <a:r>
              <a:rPr dirty="0" sz="1200" spc="10">
                <a:latin typeface="SimSun"/>
                <a:cs typeface="SimSun"/>
              </a:rPr>
              <a:t>型</a:t>
            </a:r>
            <a:r>
              <a:rPr dirty="0" sz="1200" spc="-5">
                <a:latin typeface="SimSun"/>
                <a:cs typeface="SimSun"/>
              </a:rPr>
              <a:t>，</a:t>
            </a:r>
            <a:r>
              <a:rPr dirty="0" sz="1200">
                <a:latin typeface="SimSun"/>
                <a:cs typeface="SimSun"/>
              </a:rPr>
              <a:t>将</a:t>
            </a:r>
            <a:r>
              <a:rPr dirty="0" sz="1200" spc="10">
                <a:latin typeface="SimSun"/>
                <a:cs typeface="SimSun"/>
              </a:rPr>
              <a:t>匹</a:t>
            </a:r>
            <a:r>
              <a:rPr dirty="0" sz="1200">
                <a:latin typeface="SimSun"/>
                <a:cs typeface="SimSun"/>
              </a:rPr>
              <a:t>配</a:t>
            </a:r>
            <a:r>
              <a:rPr dirty="0" sz="1200" spc="10">
                <a:latin typeface="SimSun"/>
                <a:cs typeface="SimSun"/>
              </a:rPr>
              <a:t>点</a:t>
            </a:r>
            <a:r>
              <a:rPr dirty="0" sz="1200">
                <a:latin typeface="SimSun"/>
                <a:cs typeface="SimSun"/>
              </a:rPr>
              <a:t>的</a:t>
            </a:r>
            <a:r>
              <a:rPr dirty="0" sz="1200" spc="10">
                <a:latin typeface="SimSun"/>
                <a:cs typeface="SimSun"/>
              </a:rPr>
              <a:t>对</a:t>
            </a:r>
            <a:r>
              <a:rPr dirty="0" sz="1200">
                <a:latin typeface="SimSun"/>
                <a:cs typeface="SimSun"/>
              </a:rPr>
              <a:t>应关</a:t>
            </a:r>
            <a:r>
              <a:rPr dirty="0" sz="1200" spc="10">
                <a:latin typeface="SimSun"/>
                <a:cs typeface="SimSun"/>
              </a:rPr>
              <a:t>系</a:t>
            </a:r>
            <a:r>
              <a:rPr dirty="0" sz="1200">
                <a:latin typeface="SimSun"/>
                <a:cs typeface="SimSun"/>
              </a:rPr>
              <a:t>区分</a:t>
            </a:r>
            <a:r>
              <a:rPr dirty="0" sz="1200" spc="10">
                <a:latin typeface="SimSun"/>
                <a:cs typeface="SimSun"/>
              </a:rPr>
              <a:t>为</a:t>
            </a:r>
            <a:r>
              <a:rPr dirty="0" sz="1200">
                <a:latin typeface="SimSun"/>
                <a:cs typeface="SimSun"/>
              </a:rPr>
              <a:t>正</a:t>
            </a:r>
            <a:r>
              <a:rPr dirty="0" sz="1200" spc="10">
                <a:latin typeface="SimSun"/>
                <a:cs typeface="SimSun"/>
              </a:rPr>
              <a:t>常</a:t>
            </a:r>
            <a:r>
              <a:rPr dirty="0" sz="1200">
                <a:latin typeface="SimSun"/>
                <a:cs typeface="SimSun"/>
              </a:rPr>
              <a:t>或</a:t>
            </a:r>
            <a:r>
              <a:rPr dirty="0" sz="1200" spc="10">
                <a:latin typeface="SimSun"/>
                <a:cs typeface="SimSun"/>
              </a:rPr>
              <a:t>错</a:t>
            </a:r>
            <a:r>
              <a:rPr dirty="0" sz="1200" spc="5">
                <a:latin typeface="SimSun"/>
                <a:cs typeface="SimSun"/>
              </a:rPr>
              <a:t>误</a:t>
            </a:r>
            <a:r>
              <a:rPr dirty="0" sz="1200">
                <a:latin typeface="SimSun"/>
                <a:cs typeface="SimSun"/>
              </a:rPr>
              <a:t>，</a:t>
            </a:r>
            <a:r>
              <a:rPr dirty="0" sz="1200" spc="10">
                <a:latin typeface="SimSun"/>
                <a:cs typeface="SimSun"/>
              </a:rPr>
              <a:t>并</a:t>
            </a:r>
            <a:r>
              <a:rPr dirty="0" sz="1200">
                <a:latin typeface="SimSun"/>
                <a:cs typeface="SimSun"/>
              </a:rPr>
              <a:t>回归</a:t>
            </a:r>
            <a:r>
              <a:rPr dirty="0" sz="1200" spc="10">
                <a:latin typeface="SimSun"/>
                <a:cs typeface="SimSun"/>
              </a:rPr>
              <a:t>了</a:t>
            </a:r>
            <a:r>
              <a:rPr dirty="0" sz="1200">
                <a:latin typeface="SimSun"/>
                <a:cs typeface="SimSun"/>
              </a:rPr>
              <a:t>当</a:t>
            </a:r>
            <a:r>
              <a:rPr dirty="0" sz="1200" spc="10">
                <a:latin typeface="SimSun"/>
                <a:cs typeface="SimSun"/>
              </a:rPr>
              <a:t>前</a:t>
            </a:r>
            <a:r>
              <a:rPr dirty="0" sz="1200">
                <a:latin typeface="SimSun"/>
                <a:cs typeface="SimSun"/>
              </a:rPr>
              <a:t>扫</a:t>
            </a:r>
            <a:r>
              <a:rPr dirty="0" sz="1200" spc="10">
                <a:latin typeface="SimSun"/>
                <a:cs typeface="SimSun"/>
              </a:rPr>
              <a:t>描</a:t>
            </a:r>
            <a:r>
              <a:rPr dirty="0" sz="1200">
                <a:latin typeface="SimSun"/>
                <a:cs typeface="SimSun"/>
              </a:rPr>
              <a:t>帧对</a:t>
            </a:r>
            <a:r>
              <a:rPr dirty="0" sz="1200" spc="10">
                <a:latin typeface="SimSun"/>
                <a:cs typeface="SimSun"/>
              </a:rPr>
              <a:t>齐</a:t>
            </a:r>
            <a:r>
              <a:rPr dirty="0" sz="1200">
                <a:latin typeface="SimSun"/>
                <a:cs typeface="SimSun"/>
              </a:rPr>
              <a:t>到参</a:t>
            </a:r>
            <a:r>
              <a:rPr dirty="0" sz="1200" spc="10">
                <a:latin typeface="SimSun"/>
                <a:cs typeface="SimSun"/>
              </a:rPr>
              <a:t>考</a:t>
            </a:r>
            <a:r>
              <a:rPr dirty="0" sz="1200">
                <a:latin typeface="SimSun"/>
                <a:cs typeface="SimSun"/>
              </a:rPr>
              <a:t>帧</a:t>
            </a:r>
            <a:r>
              <a:rPr dirty="0" sz="1200" spc="10">
                <a:latin typeface="SimSun"/>
                <a:cs typeface="SimSun"/>
              </a:rPr>
              <a:t>的</a:t>
            </a:r>
            <a:r>
              <a:rPr dirty="0" sz="1200">
                <a:latin typeface="SimSun"/>
                <a:cs typeface="SimSun"/>
              </a:rPr>
              <a:t>运动 </a:t>
            </a:r>
            <a:r>
              <a:rPr dirty="0" sz="1200" spc="5">
                <a:latin typeface="SimSun"/>
                <a:cs typeface="SimSun"/>
              </a:rPr>
              <a:t> </a:t>
            </a:r>
            <a:r>
              <a:rPr dirty="0" sz="1200">
                <a:latin typeface="SimSun"/>
                <a:cs typeface="SimSun"/>
              </a:rPr>
              <a:t>参数</a:t>
            </a:r>
            <a:r>
              <a:rPr dirty="0" sz="1200" spc="-40">
                <a:latin typeface="SimSun"/>
                <a:cs typeface="SimSun"/>
              </a:rPr>
              <a:t>。</a:t>
            </a:r>
            <a:r>
              <a:rPr dirty="0" sz="1200">
                <a:latin typeface="SimSun"/>
                <a:cs typeface="SimSun"/>
              </a:rPr>
              <a:t>实</a:t>
            </a:r>
            <a:r>
              <a:rPr dirty="0" sz="1200" spc="-5">
                <a:latin typeface="SimSun"/>
                <a:cs typeface="SimSun"/>
              </a:rPr>
              <a:t>验</a:t>
            </a:r>
            <a:r>
              <a:rPr dirty="0" sz="1200">
                <a:latin typeface="SimSun"/>
                <a:cs typeface="SimSun"/>
              </a:rPr>
              <a:t>结果显示</a:t>
            </a:r>
            <a:r>
              <a:rPr dirty="0" sz="1200" spc="-40">
                <a:latin typeface="SimSun"/>
                <a:cs typeface="SimSun"/>
              </a:rPr>
              <a:t>，</a:t>
            </a:r>
            <a:r>
              <a:rPr dirty="0" sz="1200">
                <a:latin typeface="SimSun"/>
                <a:cs typeface="SimSun"/>
              </a:rPr>
              <a:t>该算法效果远远优于传统模型</a:t>
            </a:r>
            <a:r>
              <a:rPr dirty="0" sz="1200" spc="-40">
                <a:latin typeface="SimSun"/>
                <a:cs typeface="SimSun"/>
              </a:rPr>
              <a:t>，</a:t>
            </a:r>
            <a:r>
              <a:rPr dirty="0" sz="1200">
                <a:latin typeface="SimSun"/>
                <a:cs typeface="SimSun"/>
              </a:rPr>
              <a:t>并已推广至多视图场景</a:t>
            </a:r>
            <a:r>
              <a:rPr dirty="0" sz="1200" spc="-35">
                <a:latin typeface="SimSun"/>
                <a:cs typeface="SimSun"/>
              </a:rPr>
              <a:t>。</a:t>
            </a:r>
            <a:r>
              <a:rPr dirty="0" sz="1200">
                <a:latin typeface="Times New Roman"/>
                <a:cs typeface="Times New Roman"/>
              </a:rPr>
              <a:t>2021</a:t>
            </a:r>
            <a:r>
              <a:rPr dirty="0" sz="1200" spc="50">
                <a:latin typeface="Times New Roman"/>
                <a:cs typeface="Times New Roman"/>
              </a:rPr>
              <a:t> </a:t>
            </a:r>
            <a:r>
              <a:rPr dirty="0" sz="1200">
                <a:latin typeface="SimSun"/>
                <a:cs typeface="SimSun"/>
              </a:rPr>
              <a:t>年</a:t>
            </a:r>
            <a:r>
              <a:rPr dirty="0" sz="1200" spc="-15">
                <a:latin typeface="SimSun"/>
                <a:cs typeface="SimSun"/>
              </a:rPr>
              <a:t>，</a:t>
            </a:r>
            <a:r>
              <a:rPr dirty="0" sz="1200" spc="-15">
                <a:latin typeface="Times New Roman"/>
                <a:cs typeface="Times New Roman"/>
              </a:rPr>
              <a:t>Fu </a:t>
            </a:r>
            <a:r>
              <a:rPr dirty="0" sz="1200" spc="-10">
                <a:latin typeface="Times New Roman"/>
                <a:cs typeface="Times New Roman"/>
              </a:rPr>
              <a:t> </a:t>
            </a:r>
            <a:r>
              <a:rPr dirty="0" sz="1200">
                <a:latin typeface="SimSun"/>
                <a:cs typeface="SimSun"/>
              </a:rPr>
              <a:t>等</a:t>
            </a:r>
            <a:r>
              <a:rPr dirty="0" baseline="31250" sz="1200">
                <a:latin typeface="Times New Roman"/>
                <a:cs typeface="Times New Roman"/>
                <a:hlinkClick r:id="rId2" action="ppaction://hlinksldjump"/>
              </a:rPr>
              <a:t>[33]</a:t>
            </a:r>
            <a:r>
              <a:rPr dirty="0" sz="1200">
                <a:latin typeface="SimSun"/>
                <a:cs typeface="SimSun"/>
              </a:rPr>
              <a:t>在点云中构建图，再通过基于深度图匹</a:t>
            </a:r>
            <a:r>
              <a:rPr dirty="0" sz="1200" spc="10">
                <a:latin typeface="SimSun"/>
                <a:cs typeface="SimSun"/>
              </a:rPr>
              <a:t>配</a:t>
            </a:r>
            <a:r>
              <a:rPr dirty="0" sz="1200">
                <a:latin typeface="SimSun"/>
                <a:cs typeface="SimSun"/>
              </a:rPr>
              <a:t>的方法建立更好的对</a:t>
            </a:r>
            <a:r>
              <a:rPr dirty="0" sz="1200" spc="10">
                <a:latin typeface="SimSun"/>
                <a:cs typeface="SimSun"/>
              </a:rPr>
              <a:t>应</a:t>
            </a:r>
            <a:r>
              <a:rPr dirty="0" sz="1200">
                <a:latin typeface="SimSun"/>
                <a:cs typeface="SimSun"/>
              </a:rPr>
              <a:t>关系。实验结果表明该 </a:t>
            </a:r>
            <a:r>
              <a:rPr dirty="0" sz="1200" spc="5">
                <a:latin typeface="SimSun"/>
                <a:cs typeface="SimSun"/>
              </a:rPr>
              <a:t> </a:t>
            </a:r>
            <a:r>
              <a:rPr dirty="0" sz="1200">
                <a:latin typeface="SimSun"/>
                <a:cs typeface="SimSun"/>
              </a:rPr>
              <a:t>方法</a:t>
            </a:r>
            <a:r>
              <a:rPr dirty="0" sz="1200" spc="10">
                <a:latin typeface="SimSun"/>
                <a:cs typeface="SimSun"/>
              </a:rPr>
              <a:t>虽</a:t>
            </a:r>
            <a:r>
              <a:rPr dirty="0" sz="1200">
                <a:latin typeface="SimSun"/>
                <a:cs typeface="SimSun"/>
              </a:rPr>
              <a:t>然配</a:t>
            </a:r>
            <a:r>
              <a:rPr dirty="0" sz="1200" spc="10">
                <a:latin typeface="SimSun"/>
                <a:cs typeface="SimSun"/>
              </a:rPr>
              <a:t>准</a:t>
            </a:r>
            <a:r>
              <a:rPr dirty="0" sz="1200">
                <a:latin typeface="SimSun"/>
                <a:cs typeface="SimSun"/>
              </a:rPr>
              <a:t>效</a:t>
            </a:r>
            <a:r>
              <a:rPr dirty="0" sz="1200" spc="10">
                <a:latin typeface="SimSun"/>
                <a:cs typeface="SimSun"/>
              </a:rPr>
              <a:t>果</a:t>
            </a:r>
            <a:r>
              <a:rPr dirty="0" sz="1200">
                <a:latin typeface="SimSun"/>
                <a:cs typeface="SimSun"/>
              </a:rPr>
              <a:t>很</a:t>
            </a:r>
            <a:r>
              <a:rPr dirty="0" sz="1200" spc="15">
                <a:latin typeface="SimSun"/>
                <a:cs typeface="SimSun"/>
              </a:rPr>
              <a:t>好</a:t>
            </a:r>
            <a:r>
              <a:rPr dirty="0" sz="1200">
                <a:latin typeface="SimSun"/>
                <a:cs typeface="SimSun"/>
              </a:rPr>
              <a:t>，但</a:t>
            </a:r>
            <a:r>
              <a:rPr dirty="0" sz="1200" spc="10">
                <a:latin typeface="SimSun"/>
                <a:cs typeface="SimSun"/>
              </a:rPr>
              <a:t>完</a:t>
            </a:r>
            <a:r>
              <a:rPr dirty="0" sz="1200">
                <a:latin typeface="SimSun"/>
                <a:cs typeface="SimSun"/>
              </a:rPr>
              <a:t>全无</a:t>
            </a:r>
            <a:r>
              <a:rPr dirty="0" sz="1200" spc="10">
                <a:latin typeface="SimSun"/>
                <a:cs typeface="SimSun"/>
              </a:rPr>
              <a:t>法</a:t>
            </a:r>
            <a:r>
              <a:rPr dirty="0" sz="1200">
                <a:latin typeface="SimSun"/>
                <a:cs typeface="SimSun"/>
              </a:rPr>
              <a:t>应</a:t>
            </a:r>
            <a:r>
              <a:rPr dirty="0" sz="1200" spc="10">
                <a:latin typeface="SimSun"/>
                <a:cs typeface="SimSun"/>
              </a:rPr>
              <a:t>用</a:t>
            </a:r>
            <a:r>
              <a:rPr dirty="0" sz="1200">
                <a:latin typeface="SimSun"/>
                <a:cs typeface="SimSun"/>
              </a:rPr>
              <a:t>于</a:t>
            </a:r>
            <a:r>
              <a:rPr dirty="0" sz="1200" spc="10">
                <a:latin typeface="SimSun"/>
                <a:cs typeface="SimSun"/>
              </a:rPr>
              <a:t>真</a:t>
            </a:r>
            <a:r>
              <a:rPr dirty="0" sz="1200">
                <a:latin typeface="SimSun"/>
                <a:cs typeface="SimSun"/>
              </a:rPr>
              <a:t>实场</a:t>
            </a:r>
            <a:r>
              <a:rPr dirty="0" sz="1200" spc="20">
                <a:latin typeface="SimSun"/>
                <a:cs typeface="SimSun"/>
              </a:rPr>
              <a:t>景</a:t>
            </a:r>
            <a:r>
              <a:rPr dirty="0" sz="1200">
                <a:latin typeface="SimSun"/>
                <a:cs typeface="SimSun"/>
              </a:rPr>
              <a:t>，且</a:t>
            </a:r>
            <a:r>
              <a:rPr dirty="0" sz="1200" spc="10">
                <a:latin typeface="SimSun"/>
                <a:cs typeface="SimSun"/>
              </a:rPr>
              <a:t>泛</a:t>
            </a:r>
            <a:r>
              <a:rPr dirty="0" sz="1200">
                <a:latin typeface="SimSun"/>
                <a:cs typeface="SimSun"/>
              </a:rPr>
              <a:t>化</a:t>
            </a:r>
            <a:r>
              <a:rPr dirty="0" sz="1200" spc="10">
                <a:latin typeface="SimSun"/>
                <a:cs typeface="SimSun"/>
              </a:rPr>
              <a:t>性</a:t>
            </a:r>
            <a:r>
              <a:rPr dirty="0" sz="1200">
                <a:latin typeface="SimSun"/>
                <a:cs typeface="SimSun"/>
              </a:rPr>
              <a:t>能</a:t>
            </a:r>
            <a:r>
              <a:rPr dirty="0" sz="1200" spc="10">
                <a:latin typeface="SimSun"/>
                <a:cs typeface="SimSun"/>
              </a:rPr>
              <a:t>较</a:t>
            </a:r>
            <a:r>
              <a:rPr dirty="0" sz="1200">
                <a:latin typeface="SimSun"/>
                <a:cs typeface="SimSun"/>
              </a:rPr>
              <a:t>差。</a:t>
            </a:r>
            <a:r>
              <a:rPr dirty="0" sz="1200" spc="10">
                <a:latin typeface="SimSun"/>
                <a:cs typeface="SimSun"/>
              </a:rPr>
              <a:t>目</a:t>
            </a:r>
            <a:r>
              <a:rPr dirty="0" sz="1200">
                <a:latin typeface="SimSun"/>
                <a:cs typeface="SimSun"/>
              </a:rPr>
              <a:t>前，</a:t>
            </a:r>
            <a:r>
              <a:rPr dirty="0" sz="1200" spc="10">
                <a:latin typeface="SimSun"/>
                <a:cs typeface="SimSun"/>
              </a:rPr>
              <a:t>主</a:t>
            </a:r>
            <a:r>
              <a:rPr dirty="0" sz="1200">
                <a:latin typeface="SimSun"/>
                <a:cs typeface="SimSun"/>
              </a:rPr>
              <a:t>流</a:t>
            </a:r>
            <a:r>
              <a:rPr dirty="0" sz="1200" spc="15">
                <a:latin typeface="SimSun"/>
                <a:cs typeface="SimSun"/>
              </a:rPr>
              <a:t>的</a:t>
            </a:r>
            <a:r>
              <a:rPr dirty="0" sz="1200">
                <a:latin typeface="SimSun"/>
                <a:cs typeface="SimSun"/>
              </a:rPr>
              <a:t>基于 </a:t>
            </a:r>
            <a:r>
              <a:rPr dirty="0" sz="1200" spc="5">
                <a:latin typeface="SimSun"/>
                <a:cs typeface="SimSun"/>
              </a:rPr>
              <a:t> </a:t>
            </a:r>
            <a:r>
              <a:rPr dirty="0" sz="1200">
                <a:latin typeface="SimSun"/>
                <a:cs typeface="SimSun"/>
              </a:rPr>
              <a:t>深度</a:t>
            </a:r>
            <a:r>
              <a:rPr dirty="0" sz="1200" spc="10">
                <a:latin typeface="SimSun"/>
                <a:cs typeface="SimSun"/>
              </a:rPr>
              <a:t>学</a:t>
            </a:r>
            <a:r>
              <a:rPr dirty="0" sz="1200">
                <a:latin typeface="SimSun"/>
                <a:cs typeface="SimSun"/>
              </a:rPr>
              <a:t>习的</a:t>
            </a:r>
            <a:r>
              <a:rPr dirty="0" sz="1200" spc="10">
                <a:latin typeface="SimSun"/>
                <a:cs typeface="SimSun"/>
              </a:rPr>
              <a:t>点</a:t>
            </a:r>
            <a:r>
              <a:rPr dirty="0" sz="1200">
                <a:latin typeface="SimSun"/>
                <a:cs typeface="SimSun"/>
              </a:rPr>
              <a:t>云</a:t>
            </a:r>
            <a:r>
              <a:rPr dirty="0" sz="1200" spc="10">
                <a:latin typeface="SimSun"/>
                <a:cs typeface="SimSun"/>
              </a:rPr>
              <a:t>配</a:t>
            </a:r>
            <a:r>
              <a:rPr dirty="0" sz="1200" spc="5">
                <a:latin typeface="SimSun"/>
                <a:cs typeface="SimSun"/>
              </a:rPr>
              <a:t>准</a:t>
            </a:r>
            <a:r>
              <a:rPr dirty="0" sz="1200" spc="10">
                <a:latin typeface="SimSun"/>
                <a:cs typeface="SimSun"/>
              </a:rPr>
              <a:t>方</a:t>
            </a:r>
            <a:r>
              <a:rPr dirty="0" sz="1200">
                <a:latin typeface="SimSun"/>
                <a:cs typeface="SimSun"/>
              </a:rPr>
              <a:t>法往</a:t>
            </a:r>
            <a:r>
              <a:rPr dirty="0" sz="1200" spc="15">
                <a:latin typeface="SimSun"/>
                <a:cs typeface="SimSun"/>
              </a:rPr>
              <a:t>往</a:t>
            </a:r>
            <a:r>
              <a:rPr dirty="0" sz="1200">
                <a:latin typeface="SimSun"/>
                <a:cs typeface="SimSun"/>
              </a:rPr>
              <a:t>集成</a:t>
            </a:r>
            <a:r>
              <a:rPr dirty="0" sz="1200" spc="10">
                <a:latin typeface="SimSun"/>
                <a:cs typeface="SimSun"/>
              </a:rPr>
              <a:t>了</a:t>
            </a:r>
            <a:r>
              <a:rPr dirty="0" sz="1200">
                <a:latin typeface="SimSun"/>
                <a:cs typeface="SimSun"/>
              </a:rPr>
              <a:t>用</a:t>
            </a:r>
            <a:r>
              <a:rPr dirty="0" sz="1200" spc="10">
                <a:latin typeface="SimSun"/>
                <a:cs typeface="SimSun"/>
              </a:rPr>
              <a:t>于</a:t>
            </a:r>
            <a:r>
              <a:rPr dirty="0" sz="1200">
                <a:latin typeface="SimSun"/>
                <a:cs typeface="SimSun"/>
              </a:rPr>
              <a:t>建</a:t>
            </a:r>
            <a:r>
              <a:rPr dirty="0" sz="1200" spc="10">
                <a:latin typeface="SimSun"/>
                <a:cs typeface="SimSun"/>
              </a:rPr>
              <a:t>立</a:t>
            </a:r>
            <a:r>
              <a:rPr dirty="0" sz="1200">
                <a:latin typeface="SimSun"/>
                <a:cs typeface="SimSun"/>
              </a:rPr>
              <a:t>两组</a:t>
            </a:r>
            <a:r>
              <a:rPr dirty="0" sz="1200" spc="10">
                <a:latin typeface="SimSun"/>
                <a:cs typeface="SimSun"/>
              </a:rPr>
              <a:t>未</a:t>
            </a:r>
            <a:r>
              <a:rPr dirty="0" sz="1200">
                <a:latin typeface="SimSun"/>
                <a:cs typeface="SimSun"/>
              </a:rPr>
              <a:t>对齐</a:t>
            </a:r>
            <a:r>
              <a:rPr dirty="0" sz="1200" spc="10">
                <a:latin typeface="SimSun"/>
                <a:cs typeface="SimSun"/>
              </a:rPr>
              <a:t>点</a:t>
            </a:r>
            <a:r>
              <a:rPr dirty="0" sz="1200">
                <a:latin typeface="SimSun"/>
                <a:cs typeface="SimSun"/>
              </a:rPr>
              <a:t>云</a:t>
            </a:r>
            <a:r>
              <a:rPr dirty="0" sz="1200" spc="10">
                <a:latin typeface="SimSun"/>
                <a:cs typeface="SimSun"/>
              </a:rPr>
              <a:t>对</a:t>
            </a:r>
            <a:r>
              <a:rPr dirty="0" sz="1200">
                <a:latin typeface="SimSun"/>
                <a:cs typeface="SimSun"/>
              </a:rPr>
              <a:t>应</a:t>
            </a:r>
            <a:r>
              <a:rPr dirty="0" sz="1200" spc="10">
                <a:latin typeface="SimSun"/>
                <a:cs typeface="SimSun"/>
              </a:rPr>
              <a:t>关</a:t>
            </a:r>
            <a:r>
              <a:rPr dirty="0" sz="1200">
                <a:latin typeface="SimSun"/>
                <a:cs typeface="SimSun"/>
              </a:rPr>
              <a:t>系的</a:t>
            </a:r>
            <a:r>
              <a:rPr dirty="0" sz="1200" spc="10">
                <a:latin typeface="SimSun"/>
                <a:cs typeface="SimSun"/>
              </a:rPr>
              <a:t>深</a:t>
            </a:r>
            <a:r>
              <a:rPr dirty="0" sz="1200">
                <a:latin typeface="SimSun"/>
                <a:cs typeface="SimSun"/>
              </a:rPr>
              <a:t>度神</a:t>
            </a:r>
            <a:r>
              <a:rPr dirty="0" sz="1200" spc="10">
                <a:latin typeface="SimSun"/>
                <a:cs typeface="SimSun"/>
              </a:rPr>
              <a:t>经</a:t>
            </a:r>
            <a:r>
              <a:rPr dirty="0" sz="1200">
                <a:latin typeface="SimSun"/>
                <a:cs typeface="SimSun"/>
              </a:rPr>
              <a:t>网</a:t>
            </a:r>
            <a:r>
              <a:rPr dirty="0" sz="1200" spc="10">
                <a:latin typeface="SimSun"/>
                <a:cs typeface="SimSun"/>
              </a:rPr>
              <a:t>络</a:t>
            </a:r>
            <a:r>
              <a:rPr dirty="0" sz="1200">
                <a:latin typeface="SimSun"/>
                <a:cs typeface="SimSun"/>
              </a:rPr>
              <a:t>和用 </a:t>
            </a:r>
            <a:r>
              <a:rPr dirty="0" sz="1200" spc="5">
                <a:latin typeface="SimSun"/>
                <a:cs typeface="SimSun"/>
              </a:rPr>
              <a:t> </a:t>
            </a:r>
            <a:r>
              <a:rPr dirty="0" sz="1200">
                <a:latin typeface="SimSun"/>
                <a:cs typeface="SimSun"/>
              </a:rPr>
              <a:t>于计</a:t>
            </a:r>
            <a:r>
              <a:rPr dirty="0" sz="1200" spc="10">
                <a:latin typeface="SimSun"/>
                <a:cs typeface="SimSun"/>
              </a:rPr>
              <a:t>算</a:t>
            </a:r>
            <a:r>
              <a:rPr dirty="0" sz="1200">
                <a:latin typeface="SimSun"/>
                <a:cs typeface="SimSun"/>
              </a:rPr>
              <a:t>两组</a:t>
            </a:r>
            <a:r>
              <a:rPr dirty="0" sz="1200" spc="10">
                <a:latin typeface="SimSun"/>
                <a:cs typeface="SimSun"/>
              </a:rPr>
              <a:t>未</a:t>
            </a:r>
            <a:r>
              <a:rPr dirty="0" sz="1200">
                <a:latin typeface="SimSun"/>
                <a:cs typeface="SimSun"/>
              </a:rPr>
              <a:t>对</a:t>
            </a:r>
            <a:r>
              <a:rPr dirty="0" sz="1200" spc="10">
                <a:latin typeface="SimSun"/>
                <a:cs typeface="SimSun"/>
              </a:rPr>
              <a:t>齐</a:t>
            </a:r>
            <a:r>
              <a:rPr dirty="0" sz="1200">
                <a:latin typeface="SimSun"/>
                <a:cs typeface="SimSun"/>
              </a:rPr>
              <a:t>点</a:t>
            </a:r>
            <a:r>
              <a:rPr dirty="0" sz="1200" spc="10">
                <a:latin typeface="SimSun"/>
                <a:cs typeface="SimSun"/>
              </a:rPr>
              <a:t>云</a:t>
            </a:r>
            <a:r>
              <a:rPr dirty="0" sz="1200">
                <a:latin typeface="SimSun"/>
                <a:cs typeface="SimSun"/>
              </a:rPr>
              <a:t>刚性</a:t>
            </a:r>
            <a:r>
              <a:rPr dirty="0" sz="1200" spc="10">
                <a:latin typeface="SimSun"/>
                <a:cs typeface="SimSun"/>
              </a:rPr>
              <a:t>运</a:t>
            </a:r>
            <a:r>
              <a:rPr dirty="0" sz="1200">
                <a:latin typeface="SimSun"/>
                <a:cs typeface="SimSun"/>
              </a:rPr>
              <a:t>动变</a:t>
            </a:r>
            <a:r>
              <a:rPr dirty="0" sz="1200" spc="10">
                <a:latin typeface="SimSun"/>
                <a:cs typeface="SimSun"/>
              </a:rPr>
              <a:t>换</a:t>
            </a:r>
            <a:r>
              <a:rPr dirty="0" sz="1200">
                <a:latin typeface="SimSun"/>
                <a:cs typeface="SimSun"/>
              </a:rPr>
              <a:t>的</a:t>
            </a:r>
            <a:r>
              <a:rPr dirty="0" sz="1200" spc="10">
                <a:latin typeface="SimSun"/>
                <a:cs typeface="SimSun"/>
              </a:rPr>
              <a:t>线</a:t>
            </a:r>
            <a:r>
              <a:rPr dirty="0" sz="1200">
                <a:latin typeface="SimSun"/>
                <a:cs typeface="SimSun"/>
              </a:rPr>
              <a:t>性</a:t>
            </a:r>
            <a:r>
              <a:rPr dirty="0" sz="1200" spc="10">
                <a:latin typeface="SimSun"/>
                <a:cs typeface="SimSun"/>
              </a:rPr>
              <a:t>或</a:t>
            </a:r>
            <a:r>
              <a:rPr dirty="0" sz="1200">
                <a:latin typeface="SimSun"/>
                <a:cs typeface="SimSun"/>
              </a:rPr>
              <a:t>非线</a:t>
            </a:r>
            <a:r>
              <a:rPr dirty="0" sz="1200" spc="15">
                <a:latin typeface="SimSun"/>
                <a:cs typeface="SimSun"/>
              </a:rPr>
              <a:t>性</a:t>
            </a:r>
            <a:r>
              <a:rPr dirty="0" sz="1200">
                <a:latin typeface="SimSun"/>
                <a:cs typeface="SimSun"/>
              </a:rPr>
              <a:t>算法</a:t>
            </a:r>
            <a:r>
              <a:rPr dirty="0" sz="1200" spc="10">
                <a:latin typeface="SimSun"/>
                <a:cs typeface="SimSun"/>
              </a:rPr>
              <a:t>，</a:t>
            </a:r>
            <a:r>
              <a:rPr dirty="0" sz="1200">
                <a:latin typeface="SimSun"/>
                <a:cs typeface="SimSun"/>
              </a:rPr>
              <a:t>从</a:t>
            </a:r>
            <a:r>
              <a:rPr dirty="0" sz="1200" spc="10">
                <a:latin typeface="SimSun"/>
                <a:cs typeface="SimSun"/>
              </a:rPr>
              <a:t>而</a:t>
            </a:r>
            <a:r>
              <a:rPr dirty="0" sz="1200">
                <a:latin typeface="SimSun"/>
                <a:cs typeface="SimSun"/>
              </a:rPr>
              <a:t>构</a:t>
            </a:r>
            <a:r>
              <a:rPr dirty="0" sz="1200" spc="10">
                <a:latin typeface="SimSun"/>
                <a:cs typeface="SimSun"/>
              </a:rPr>
              <a:t>建</a:t>
            </a:r>
            <a:r>
              <a:rPr dirty="0" sz="1200">
                <a:latin typeface="SimSun"/>
                <a:cs typeface="SimSun"/>
              </a:rPr>
              <a:t>用于</a:t>
            </a:r>
            <a:r>
              <a:rPr dirty="0" sz="1200" spc="10">
                <a:latin typeface="SimSun"/>
                <a:cs typeface="SimSun"/>
              </a:rPr>
              <a:t>点</a:t>
            </a:r>
            <a:r>
              <a:rPr dirty="0" sz="1200">
                <a:latin typeface="SimSun"/>
                <a:cs typeface="SimSun"/>
              </a:rPr>
              <a:t>云配</a:t>
            </a:r>
            <a:r>
              <a:rPr dirty="0" sz="1200" spc="10">
                <a:latin typeface="SimSun"/>
                <a:cs typeface="SimSun"/>
              </a:rPr>
              <a:t>准</a:t>
            </a:r>
            <a:r>
              <a:rPr dirty="0" sz="1200">
                <a:latin typeface="SimSun"/>
                <a:cs typeface="SimSun"/>
              </a:rPr>
              <a:t>的</a:t>
            </a:r>
            <a:r>
              <a:rPr dirty="0" sz="1200" spc="10">
                <a:latin typeface="SimSun"/>
                <a:cs typeface="SimSun"/>
              </a:rPr>
              <a:t>端</a:t>
            </a:r>
            <a:r>
              <a:rPr dirty="0" sz="1200">
                <a:latin typeface="SimSun"/>
                <a:cs typeface="SimSun"/>
              </a:rPr>
              <a:t>到端 </a:t>
            </a:r>
            <a:r>
              <a:rPr dirty="0" sz="1200" spc="5">
                <a:latin typeface="SimSun"/>
                <a:cs typeface="SimSun"/>
              </a:rPr>
              <a:t> </a:t>
            </a:r>
            <a:r>
              <a:rPr dirty="0" sz="1200">
                <a:latin typeface="SimSun"/>
                <a:cs typeface="SimSun"/>
              </a:rPr>
              <a:t>可训</a:t>
            </a:r>
            <a:r>
              <a:rPr dirty="0" sz="1200" spc="10">
                <a:latin typeface="SimSun"/>
                <a:cs typeface="SimSun"/>
              </a:rPr>
              <a:t>练</a:t>
            </a:r>
            <a:r>
              <a:rPr dirty="0" sz="1200">
                <a:latin typeface="SimSun"/>
                <a:cs typeface="SimSun"/>
              </a:rPr>
              <a:t>网络</a:t>
            </a:r>
            <a:r>
              <a:rPr dirty="0" sz="1200" spc="10">
                <a:latin typeface="SimSun"/>
                <a:cs typeface="SimSun"/>
              </a:rPr>
              <a:t>。</a:t>
            </a:r>
            <a:r>
              <a:rPr dirty="0" sz="1200">
                <a:latin typeface="SimSun"/>
                <a:cs typeface="SimSun"/>
              </a:rPr>
              <a:t>这</a:t>
            </a:r>
            <a:r>
              <a:rPr dirty="0" sz="1200" spc="10">
                <a:latin typeface="SimSun"/>
                <a:cs typeface="SimSun"/>
              </a:rPr>
              <a:t>些</a:t>
            </a:r>
            <a:r>
              <a:rPr dirty="0" sz="1200">
                <a:latin typeface="SimSun"/>
                <a:cs typeface="SimSun"/>
              </a:rPr>
              <a:t>方</a:t>
            </a:r>
            <a:r>
              <a:rPr dirty="0" sz="1200" spc="10">
                <a:latin typeface="SimSun"/>
                <a:cs typeface="SimSun"/>
              </a:rPr>
              <a:t>法</a:t>
            </a:r>
            <a:r>
              <a:rPr dirty="0" sz="1200">
                <a:latin typeface="SimSun"/>
                <a:cs typeface="SimSun"/>
              </a:rPr>
              <a:t>探索</a:t>
            </a:r>
            <a:r>
              <a:rPr dirty="0" sz="1200" spc="10">
                <a:latin typeface="SimSun"/>
                <a:cs typeface="SimSun"/>
              </a:rPr>
              <a:t>深层</a:t>
            </a:r>
            <a:r>
              <a:rPr dirty="0" sz="1200">
                <a:latin typeface="SimSun"/>
                <a:cs typeface="SimSun"/>
              </a:rPr>
              <a:t>抽</a:t>
            </a:r>
            <a:r>
              <a:rPr dirty="0" sz="1200" spc="10">
                <a:latin typeface="SimSun"/>
                <a:cs typeface="SimSun"/>
              </a:rPr>
              <a:t>象</a:t>
            </a:r>
            <a:r>
              <a:rPr dirty="0" sz="1200">
                <a:latin typeface="SimSun"/>
                <a:cs typeface="SimSun"/>
              </a:rPr>
              <a:t>特</a:t>
            </a:r>
            <a:r>
              <a:rPr dirty="0" sz="1200" spc="10">
                <a:latin typeface="SimSun"/>
                <a:cs typeface="SimSun"/>
              </a:rPr>
              <a:t>征</a:t>
            </a:r>
            <a:r>
              <a:rPr dirty="0" sz="1200">
                <a:latin typeface="SimSun"/>
                <a:cs typeface="SimSun"/>
              </a:rPr>
              <a:t>来</a:t>
            </a:r>
            <a:r>
              <a:rPr dirty="0" sz="1200" spc="10">
                <a:latin typeface="SimSun"/>
                <a:cs typeface="SimSun"/>
              </a:rPr>
              <a:t>建</a:t>
            </a:r>
            <a:r>
              <a:rPr dirty="0" sz="1200">
                <a:latin typeface="SimSun"/>
                <a:cs typeface="SimSun"/>
              </a:rPr>
              <a:t>立对</a:t>
            </a:r>
            <a:r>
              <a:rPr dirty="0" sz="1200" spc="10">
                <a:latin typeface="SimSun"/>
                <a:cs typeface="SimSun"/>
              </a:rPr>
              <a:t>应</a:t>
            </a:r>
            <a:r>
              <a:rPr dirty="0" sz="1200">
                <a:latin typeface="SimSun"/>
                <a:cs typeface="SimSun"/>
              </a:rPr>
              <a:t>关</a:t>
            </a:r>
            <a:r>
              <a:rPr dirty="0" sz="1200" spc="5">
                <a:latin typeface="SimSun"/>
                <a:cs typeface="SimSun"/>
              </a:rPr>
              <a:t>系</a:t>
            </a:r>
            <a:r>
              <a:rPr dirty="0" sz="1200" spc="10">
                <a:latin typeface="SimSun"/>
                <a:cs typeface="SimSun"/>
              </a:rPr>
              <a:t>，</a:t>
            </a:r>
            <a:r>
              <a:rPr dirty="0" sz="1200">
                <a:latin typeface="SimSun"/>
                <a:cs typeface="SimSun"/>
              </a:rPr>
              <a:t>尽</a:t>
            </a:r>
            <a:r>
              <a:rPr dirty="0" sz="1200" spc="10">
                <a:latin typeface="SimSun"/>
                <a:cs typeface="SimSun"/>
              </a:rPr>
              <a:t>管</a:t>
            </a:r>
            <a:r>
              <a:rPr dirty="0" sz="1200">
                <a:latin typeface="SimSun"/>
                <a:cs typeface="SimSun"/>
              </a:rPr>
              <a:t>它</a:t>
            </a:r>
            <a:r>
              <a:rPr dirty="0" sz="1200" spc="10">
                <a:latin typeface="SimSun"/>
                <a:cs typeface="SimSun"/>
              </a:rPr>
              <a:t>们</a:t>
            </a:r>
            <a:r>
              <a:rPr dirty="0" sz="1200">
                <a:latin typeface="SimSun"/>
                <a:cs typeface="SimSun"/>
              </a:rPr>
              <a:t>具有</a:t>
            </a:r>
            <a:r>
              <a:rPr dirty="0" sz="1200" spc="10">
                <a:latin typeface="SimSun"/>
                <a:cs typeface="SimSun"/>
              </a:rPr>
              <a:t>良</a:t>
            </a:r>
            <a:r>
              <a:rPr dirty="0" sz="1200">
                <a:latin typeface="SimSun"/>
                <a:cs typeface="SimSun"/>
              </a:rPr>
              <a:t>好的</a:t>
            </a:r>
            <a:r>
              <a:rPr dirty="0" sz="1200" spc="10">
                <a:latin typeface="SimSun"/>
                <a:cs typeface="SimSun"/>
              </a:rPr>
              <a:t>性</a:t>
            </a:r>
            <a:r>
              <a:rPr dirty="0" sz="1200">
                <a:latin typeface="SimSun"/>
                <a:cs typeface="SimSun"/>
              </a:rPr>
              <a:t>能</a:t>
            </a:r>
            <a:r>
              <a:rPr dirty="0" sz="1200" spc="15">
                <a:latin typeface="SimSun"/>
                <a:cs typeface="SimSun"/>
              </a:rPr>
              <a:t>，</a:t>
            </a:r>
            <a:r>
              <a:rPr dirty="0" sz="1200">
                <a:latin typeface="SimSun"/>
                <a:cs typeface="SimSun"/>
              </a:rPr>
              <a:t>但从 </a:t>
            </a:r>
            <a:r>
              <a:rPr dirty="0" sz="1200" spc="5">
                <a:latin typeface="SimSun"/>
                <a:cs typeface="SimSun"/>
              </a:rPr>
              <a:t> </a:t>
            </a:r>
            <a:r>
              <a:rPr dirty="0" sz="1200">
                <a:latin typeface="SimSun"/>
                <a:cs typeface="SimSun"/>
              </a:rPr>
              <a:t>点云</a:t>
            </a:r>
            <a:r>
              <a:rPr dirty="0" sz="1200" spc="10">
                <a:latin typeface="SimSun"/>
                <a:cs typeface="SimSun"/>
              </a:rPr>
              <a:t>中</a:t>
            </a:r>
            <a:r>
              <a:rPr dirty="0" sz="1200">
                <a:latin typeface="SimSun"/>
                <a:cs typeface="SimSun"/>
              </a:rPr>
              <a:t>提取</a:t>
            </a:r>
            <a:r>
              <a:rPr dirty="0" sz="1200" spc="15">
                <a:latin typeface="SimSun"/>
                <a:cs typeface="SimSun"/>
              </a:rPr>
              <a:t>的</a:t>
            </a:r>
            <a:r>
              <a:rPr dirty="0" sz="1200">
                <a:latin typeface="SimSun"/>
                <a:cs typeface="SimSun"/>
              </a:rPr>
              <a:t>所</a:t>
            </a:r>
            <a:r>
              <a:rPr dirty="0" sz="1200" spc="10">
                <a:latin typeface="SimSun"/>
                <a:cs typeface="SimSun"/>
              </a:rPr>
              <a:t>有</a:t>
            </a:r>
            <a:r>
              <a:rPr dirty="0" sz="1200">
                <a:latin typeface="SimSun"/>
                <a:cs typeface="SimSun"/>
              </a:rPr>
              <a:t>关</a:t>
            </a:r>
            <a:r>
              <a:rPr dirty="0" sz="1200" spc="10">
                <a:latin typeface="SimSun"/>
                <a:cs typeface="SimSun"/>
              </a:rPr>
              <a:t>键</a:t>
            </a:r>
            <a:r>
              <a:rPr dirty="0" sz="1200">
                <a:latin typeface="SimSun"/>
                <a:cs typeface="SimSun"/>
              </a:rPr>
              <a:t>特征</a:t>
            </a:r>
            <a:r>
              <a:rPr dirty="0" sz="1200" spc="10">
                <a:latin typeface="SimSun"/>
                <a:cs typeface="SimSun"/>
              </a:rPr>
              <a:t>辨</a:t>
            </a:r>
            <a:r>
              <a:rPr dirty="0" sz="1200">
                <a:latin typeface="SimSun"/>
                <a:cs typeface="SimSun"/>
              </a:rPr>
              <a:t>别能</a:t>
            </a:r>
            <a:r>
              <a:rPr dirty="0" sz="1200" spc="10">
                <a:latin typeface="SimSun"/>
                <a:cs typeface="SimSun"/>
              </a:rPr>
              <a:t>力</a:t>
            </a:r>
            <a:r>
              <a:rPr dirty="0" sz="1200">
                <a:latin typeface="SimSun"/>
                <a:cs typeface="SimSun"/>
              </a:rPr>
              <a:t>较</a:t>
            </a:r>
            <a:r>
              <a:rPr dirty="0" sz="1200" spc="15">
                <a:latin typeface="SimSun"/>
                <a:cs typeface="SimSun"/>
              </a:rPr>
              <a:t>差</a:t>
            </a:r>
            <a:r>
              <a:rPr dirty="0" sz="1200">
                <a:latin typeface="SimSun"/>
                <a:cs typeface="SimSun"/>
              </a:rPr>
              <a:t>，</a:t>
            </a:r>
            <a:r>
              <a:rPr dirty="0" sz="1200" spc="10">
                <a:latin typeface="SimSun"/>
                <a:cs typeface="SimSun"/>
              </a:rPr>
              <a:t>而</a:t>
            </a:r>
            <a:r>
              <a:rPr dirty="0" sz="1200">
                <a:latin typeface="SimSun"/>
                <a:cs typeface="SimSun"/>
              </a:rPr>
              <a:t>输入</a:t>
            </a:r>
            <a:r>
              <a:rPr dirty="0" sz="1200" spc="10">
                <a:latin typeface="SimSun"/>
                <a:cs typeface="SimSun"/>
              </a:rPr>
              <a:t>点</a:t>
            </a:r>
            <a:r>
              <a:rPr dirty="0" sz="1200">
                <a:latin typeface="SimSun"/>
                <a:cs typeface="SimSun"/>
              </a:rPr>
              <a:t>云中</a:t>
            </a:r>
            <a:r>
              <a:rPr dirty="0" sz="1200" spc="10">
                <a:latin typeface="SimSun"/>
                <a:cs typeface="SimSun"/>
              </a:rPr>
              <a:t>的</a:t>
            </a:r>
            <a:r>
              <a:rPr dirty="0" sz="1200">
                <a:latin typeface="SimSun"/>
                <a:cs typeface="SimSun"/>
              </a:rPr>
              <a:t>噪</a:t>
            </a:r>
            <a:r>
              <a:rPr dirty="0" sz="1200" spc="10">
                <a:latin typeface="SimSun"/>
                <a:cs typeface="SimSun"/>
              </a:rPr>
              <a:t>声</a:t>
            </a:r>
            <a:r>
              <a:rPr dirty="0" sz="1200">
                <a:latin typeface="SimSun"/>
                <a:cs typeface="SimSun"/>
              </a:rPr>
              <a:t>干</a:t>
            </a:r>
            <a:r>
              <a:rPr dirty="0" sz="1200" spc="10">
                <a:latin typeface="SimSun"/>
                <a:cs typeface="SimSun"/>
              </a:rPr>
              <a:t>扰</a:t>
            </a:r>
            <a:r>
              <a:rPr dirty="0" sz="1200">
                <a:latin typeface="SimSun"/>
                <a:cs typeface="SimSun"/>
              </a:rPr>
              <a:t>也会</a:t>
            </a:r>
            <a:r>
              <a:rPr dirty="0" sz="1200" spc="10">
                <a:latin typeface="SimSun"/>
                <a:cs typeface="SimSun"/>
              </a:rPr>
              <a:t>导致</a:t>
            </a:r>
            <a:r>
              <a:rPr dirty="0" sz="1200">
                <a:latin typeface="SimSun"/>
                <a:cs typeface="SimSun"/>
              </a:rPr>
              <a:t>特</a:t>
            </a:r>
            <a:r>
              <a:rPr dirty="0" sz="1200" spc="10">
                <a:latin typeface="SimSun"/>
                <a:cs typeface="SimSun"/>
              </a:rPr>
              <a:t>征</a:t>
            </a:r>
            <a:r>
              <a:rPr dirty="0" sz="1200">
                <a:latin typeface="SimSun"/>
                <a:cs typeface="SimSun"/>
              </a:rPr>
              <a:t>匹</a:t>
            </a:r>
            <a:r>
              <a:rPr dirty="0" sz="1200" spc="10">
                <a:latin typeface="SimSun"/>
                <a:cs typeface="SimSun"/>
              </a:rPr>
              <a:t>配</a:t>
            </a:r>
            <a:r>
              <a:rPr dirty="0" sz="1200">
                <a:latin typeface="SimSun"/>
                <a:cs typeface="SimSun"/>
              </a:rPr>
              <a:t>产生 </a:t>
            </a:r>
            <a:r>
              <a:rPr dirty="0" sz="1200" spc="5">
                <a:latin typeface="SimSun"/>
                <a:cs typeface="SimSun"/>
              </a:rPr>
              <a:t> </a:t>
            </a:r>
            <a:r>
              <a:rPr dirty="0" sz="1200">
                <a:latin typeface="SimSun"/>
                <a:cs typeface="SimSun"/>
              </a:rPr>
              <a:t>的对应关系容易出现</a:t>
            </a:r>
            <a:r>
              <a:rPr dirty="0" sz="1200" spc="10">
                <a:latin typeface="SimSun"/>
                <a:cs typeface="SimSun"/>
              </a:rPr>
              <a:t>异</a:t>
            </a:r>
            <a:r>
              <a:rPr dirty="0" sz="1200">
                <a:latin typeface="SimSun"/>
                <a:cs typeface="SimSun"/>
              </a:rPr>
              <a:t>常值，从而破坏了配</a:t>
            </a:r>
            <a:r>
              <a:rPr dirty="0" sz="1200" spc="10">
                <a:latin typeface="SimSun"/>
                <a:cs typeface="SimSun"/>
              </a:rPr>
              <a:t>准</a:t>
            </a:r>
            <a:r>
              <a:rPr dirty="0" sz="1200">
                <a:latin typeface="SimSun"/>
                <a:cs typeface="SimSun"/>
              </a:rPr>
              <a:t>精度</a:t>
            </a:r>
            <a:r>
              <a:rPr dirty="0" baseline="31250" sz="1200">
                <a:latin typeface="Times New Roman"/>
                <a:cs typeface="Times New Roman"/>
                <a:hlinkClick r:id="rId2" action="ppaction://hlinksldjump"/>
              </a:rPr>
              <a:t>[34]</a:t>
            </a:r>
            <a:r>
              <a:rPr dirty="0" sz="1200">
                <a:latin typeface="SimSun"/>
                <a:cs typeface="SimSun"/>
              </a:rPr>
              <a:t>。因此，基于深度学习的点云配准还有 </a:t>
            </a:r>
            <a:r>
              <a:rPr dirty="0" sz="1200" spc="5">
                <a:latin typeface="SimSun"/>
                <a:cs typeface="SimSun"/>
              </a:rPr>
              <a:t> </a:t>
            </a:r>
            <a:r>
              <a:rPr dirty="0" sz="1200">
                <a:latin typeface="SimSun"/>
                <a:cs typeface="SimSun"/>
              </a:rPr>
              <a:t>待国内外学者们的进一步研</a:t>
            </a:r>
            <a:r>
              <a:rPr dirty="0" sz="1200" spc="5">
                <a:latin typeface="SimSun"/>
                <a:cs typeface="SimSun"/>
              </a:rPr>
              <a:t>究</a:t>
            </a:r>
            <a:r>
              <a:rPr dirty="0" sz="1200">
                <a:latin typeface="SimSun"/>
                <a:cs typeface="SimSun"/>
              </a:rPr>
              <a:t>探索。</a:t>
            </a:r>
            <a:endParaRPr sz="1200">
              <a:latin typeface="SimSun"/>
              <a:cs typeface="SimSun"/>
            </a:endParaRPr>
          </a:p>
        </p:txBody>
      </p:sp>
      <p:pic>
        <p:nvPicPr>
          <p:cNvPr id="4" name="object 4"/>
          <p:cNvPicPr/>
          <p:nvPr/>
        </p:nvPicPr>
        <p:blipFill>
          <a:blip r:embed="rId3" cstate="print"/>
          <a:stretch>
            <a:fillRect/>
          </a:stretch>
        </p:blipFill>
        <p:spPr>
          <a:xfrm>
            <a:off x="259079" y="10344403"/>
            <a:ext cx="4812030" cy="123189"/>
          </a:xfrm>
          <a:prstGeom prst="rect">
            <a:avLst/>
          </a:prstGeom>
        </p:spPr>
      </p:pic>
      <p:pic>
        <p:nvPicPr>
          <p:cNvPr id="5" name="object 5"/>
          <p:cNvPicPr/>
          <p:nvPr/>
        </p:nvPicPr>
        <p:blipFill>
          <a:blip r:embed="rId4" cstate="print"/>
          <a:stretch>
            <a:fillRect/>
          </a:stretch>
        </p:blipFill>
        <p:spPr>
          <a:xfrm>
            <a:off x="5215890" y="10344403"/>
            <a:ext cx="1082039" cy="123189"/>
          </a:xfrm>
          <a:prstGeom prst="rect">
            <a:avLst/>
          </a:prstGeom>
        </p:spPr>
      </p:pic>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6032753" y="528319"/>
            <a:ext cx="75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第一章</a:t>
            </a:r>
            <a:r>
              <a:rPr dirty="0" sz="1050" spc="-105">
                <a:solidFill>
                  <a:srgbClr val="666666"/>
                </a:solidFill>
                <a:latin typeface="SimSun"/>
                <a:cs typeface="SimSun"/>
              </a:rPr>
              <a:t> </a:t>
            </a:r>
            <a:r>
              <a:rPr dirty="0" sz="1050" spc="-10">
                <a:solidFill>
                  <a:srgbClr val="666666"/>
                </a:solidFill>
                <a:latin typeface="SimSun"/>
                <a:cs typeface="SimSun"/>
              </a:rPr>
              <a:t>绪论</a:t>
            </a:r>
            <a:endParaRPr sz="1050">
              <a:latin typeface="SimSun"/>
              <a:cs typeface="SimSun"/>
            </a:endParaRPr>
          </a:p>
        </p:txBody>
      </p:sp>
      <p:sp>
        <p:nvSpPr>
          <p:cNvPr id="4" name="object 4"/>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pic>
        <p:nvPicPr>
          <p:cNvPr id="5" name="object 5"/>
          <p:cNvPicPr/>
          <p:nvPr/>
        </p:nvPicPr>
        <p:blipFill>
          <a:blip r:embed="rId2" cstate="print"/>
          <a:stretch>
            <a:fillRect/>
          </a:stretch>
        </p:blipFill>
        <p:spPr>
          <a:xfrm>
            <a:off x="742238" y="859561"/>
            <a:ext cx="203403" cy="133324"/>
          </a:xfrm>
          <a:prstGeom prst="rect">
            <a:avLst/>
          </a:prstGeom>
        </p:spPr>
      </p:pic>
      <p:sp>
        <p:nvSpPr>
          <p:cNvPr id="6" name="object 6"/>
          <p:cNvSpPr txBox="1"/>
          <p:nvPr/>
        </p:nvSpPr>
        <p:spPr>
          <a:xfrm>
            <a:off x="706627" y="784352"/>
            <a:ext cx="6223635" cy="9067800"/>
          </a:xfrm>
          <a:prstGeom prst="rect">
            <a:avLst/>
          </a:prstGeom>
        </p:spPr>
        <p:txBody>
          <a:bodyPr wrap="square" lIns="0" tIns="12700" rIns="0" bIns="0" rtlCol="0" vert="horz">
            <a:spAutoFit/>
          </a:bodyPr>
          <a:lstStyle/>
          <a:p>
            <a:pPr marL="303530">
              <a:lnSpc>
                <a:spcPct val="100000"/>
              </a:lnSpc>
              <a:spcBef>
                <a:spcPts val="100"/>
              </a:spcBef>
            </a:pPr>
            <a:r>
              <a:rPr dirty="0" sz="1500" spc="10">
                <a:latin typeface="SimSun"/>
                <a:cs typeface="SimSun"/>
              </a:rPr>
              <a:t>论</a:t>
            </a:r>
            <a:r>
              <a:rPr dirty="0" sz="1500">
                <a:latin typeface="SimSun"/>
                <a:cs typeface="SimSun"/>
              </a:rPr>
              <a:t>文</a:t>
            </a:r>
            <a:r>
              <a:rPr dirty="0" sz="1500" spc="10">
                <a:latin typeface="SimSun"/>
                <a:cs typeface="SimSun"/>
              </a:rPr>
              <a:t>研</a:t>
            </a:r>
            <a:r>
              <a:rPr dirty="0" sz="1500">
                <a:latin typeface="SimSun"/>
                <a:cs typeface="SimSun"/>
              </a:rPr>
              <a:t>究</a:t>
            </a:r>
            <a:r>
              <a:rPr dirty="0" sz="1500" spc="10">
                <a:latin typeface="SimSun"/>
                <a:cs typeface="SimSun"/>
              </a:rPr>
              <a:t>内</a:t>
            </a:r>
            <a:r>
              <a:rPr dirty="0" sz="1500">
                <a:latin typeface="SimSun"/>
                <a:cs typeface="SimSun"/>
              </a:rPr>
              <a:t>容</a:t>
            </a:r>
            <a:endParaRPr sz="1500">
              <a:latin typeface="SimSun"/>
              <a:cs typeface="SimSun"/>
            </a:endParaRPr>
          </a:p>
          <a:p>
            <a:pPr>
              <a:lnSpc>
                <a:spcPct val="100000"/>
              </a:lnSpc>
              <a:spcBef>
                <a:spcPts val="50"/>
              </a:spcBef>
            </a:pPr>
            <a:endParaRPr sz="1150">
              <a:latin typeface="SimSun"/>
              <a:cs typeface="SimSun"/>
            </a:endParaRPr>
          </a:p>
          <a:p>
            <a:pPr algn="just" marL="12700" marR="82550" indent="304800">
              <a:lnSpc>
                <a:spcPct val="162500"/>
              </a:lnSpc>
            </a:pPr>
            <a:r>
              <a:rPr dirty="0" sz="1200">
                <a:latin typeface="SimSun"/>
                <a:cs typeface="SimSun"/>
              </a:rPr>
              <a:t>由于</a:t>
            </a:r>
            <a:r>
              <a:rPr dirty="0" sz="1200" spc="10">
                <a:latin typeface="SimSun"/>
                <a:cs typeface="SimSun"/>
              </a:rPr>
              <a:t>外</a:t>
            </a:r>
            <a:r>
              <a:rPr dirty="0" sz="1200">
                <a:latin typeface="SimSun"/>
                <a:cs typeface="SimSun"/>
              </a:rPr>
              <a:t>部</a:t>
            </a:r>
            <a:r>
              <a:rPr dirty="0" sz="1200" spc="10">
                <a:latin typeface="SimSun"/>
                <a:cs typeface="SimSun"/>
              </a:rPr>
              <a:t>传</a:t>
            </a:r>
            <a:r>
              <a:rPr dirty="0" sz="1200">
                <a:latin typeface="SimSun"/>
                <a:cs typeface="SimSun"/>
              </a:rPr>
              <a:t>感器</a:t>
            </a:r>
            <a:r>
              <a:rPr dirty="0" sz="1200" spc="10">
                <a:latin typeface="SimSun"/>
                <a:cs typeface="SimSun"/>
              </a:rPr>
              <a:t>采</a:t>
            </a:r>
            <a:r>
              <a:rPr dirty="0" sz="1200">
                <a:latin typeface="SimSun"/>
                <a:cs typeface="SimSun"/>
              </a:rPr>
              <a:t>集</a:t>
            </a:r>
            <a:r>
              <a:rPr dirty="0" sz="1200" spc="10">
                <a:latin typeface="SimSun"/>
                <a:cs typeface="SimSun"/>
              </a:rPr>
              <a:t>到</a:t>
            </a:r>
            <a:r>
              <a:rPr dirty="0" sz="1200">
                <a:latin typeface="SimSun"/>
                <a:cs typeface="SimSun"/>
              </a:rPr>
              <a:t>的点</a:t>
            </a:r>
            <a:r>
              <a:rPr dirty="0" sz="1200" spc="10">
                <a:latin typeface="SimSun"/>
                <a:cs typeface="SimSun"/>
              </a:rPr>
              <a:t>云</a:t>
            </a:r>
            <a:r>
              <a:rPr dirty="0" sz="1200">
                <a:latin typeface="SimSun"/>
                <a:cs typeface="SimSun"/>
              </a:rPr>
              <a:t>数</a:t>
            </a:r>
            <a:r>
              <a:rPr dirty="0" sz="1200" spc="10">
                <a:latin typeface="SimSun"/>
                <a:cs typeface="SimSun"/>
              </a:rPr>
              <a:t>据</a:t>
            </a:r>
            <a:r>
              <a:rPr dirty="0" sz="1200">
                <a:latin typeface="SimSun"/>
                <a:cs typeface="SimSun"/>
              </a:rPr>
              <a:t>往往</a:t>
            </a:r>
            <a:r>
              <a:rPr dirty="0" sz="1200" spc="10">
                <a:latin typeface="SimSun"/>
                <a:cs typeface="SimSun"/>
              </a:rPr>
              <a:t>存</a:t>
            </a:r>
            <a:r>
              <a:rPr dirty="0" sz="1200">
                <a:latin typeface="SimSun"/>
                <a:cs typeface="SimSun"/>
              </a:rPr>
              <a:t>在</a:t>
            </a:r>
            <a:r>
              <a:rPr dirty="0" sz="1200" spc="10">
                <a:latin typeface="SimSun"/>
                <a:cs typeface="SimSun"/>
              </a:rPr>
              <a:t>冗</a:t>
            </a:r>
            <a:r>
              <a:rPr dirty="0" sz="1200">
                <a:latin typeface="SimSun"/>
                <a:cs typeface="SimSun"/>
              </a:rPr>
              <a:t>余性</a:t>
            </a:r>
            <a:r>
              <a:rPr dirty="0" sz="1200" spc="10">
                <a:latin typeface="SimSun"/>
                <a:cs typeface="SimSun"/>
              </a:rPr>
              <a:t>与</a:t>
            </a:r>
            <a:r>
              <a:rPr dirty="0" sz="1200">
                <a:latin typeface="SimSun"/>
                <a:cs typeface="SimSun"/>
              </a:rPr>
              <a:t>质</a:t>
            </a:r>
            <a:r>
              <a:rPr dirty="0" sz="1200" spc="10">
                <a:latin typeface="SimSun"/>
                <a:cs typeface="SimSun"/>
              </a:rPr>
              <a:t>量</a:t>
            </a:r>
            <a:r>
              <a:rPr dirty="0" sz="1200">
                <a:latin typeface="SimSun"/>
                <a:cs typeface="SimSun"/>
              </a:rPr>
              <a:t>缺陷</a:t>
            </a:r>
            <a:r>
              <a:rPr dirty="0" sz="1200" spc="25">
                <a:latin typeface="SimSun"/>
                <a:cs typeface="SimSun"/>
              </a:rPr>
              <a:t>，</a:t>
            </a:r>
            <a:r>
              <a:rPr dirty="0" sz="1200">
                <a:latin typeface="SimSun"/>
                <a:cs typeface="SimSun"/>
              </a:rPr>
              <a:t>这</a:t>
            </a:r>
            <a:r>
              <a:rPr dirty="0" sz="1200" spc="10">
                <a:latin typeface="SimSun"/>
                <a:cs typeface="SimSun"/>
              </a:rPr>
              <a:t>一</a:t>
            </a:r>
            <a:r>
              <a:rPr dirty="0" sz="1200">
                <a:latin typeface="SimSun"/>
                <a:cs typeface="SimSun"/>
              </a:rPr>
              <a:t>方面</a:t>
            </a:r>
            <a:r>
              <a:rPr dirty="0" sz="1200" spc="10">
                <a:latin typeface="SimSun"/>
                <a:cs typeface="SimSun"/>
              </a:rPr>
              <a:t>使</a:t>
            </a:r>
            <a:r>
              <a:rPr dirty="0" sz="1200">
                <a:latin typeface="SimSun"/>
                <a:cs typeface="SimSun"/>
              </a:rPr>
              <a:t>得</a:t>
            </a:r>
            <a:r>
              <a:rPr dirty="0" sz="1200" spc="10">
                <a:latin typeface="SimSun"/>
                <a:cs typeface="SimSun"/>
              </a:rPr>
              <a:t>配</a:t>
            </a:r>
            <a:r>
              <a:rPr dirty="0" sz="1200">
                <a:latin typeface="SimSun"/>
                <a:cs typeface="SimSun"/>
              </a:rPr>
              <a:t>准过程 需要</a:t>
            </a:r>
            <a:r>
              <a:rPr dirty="0" sz="1200" spc="10">
                <a:latin typeface="SimSun"/>
                <a:cs typeface="SimSun"/>
              </a:rPr>
              <a:t>占</a:t>
            </a:r>
            <a:r>
              <a:rPr dirty="0" sz="1200">
                <a:latin typeface="SimSun"/>
                <a:cs typeface="SimSun"/>
              </a:rPr>
              <a:t>用大</a:t>
            </a:r>
            <a:r>
              <a:rPr dirty="0" sz="1200" spc="10">
                <a:latin typeface="SimSun"/>
                <a:cs typeface="SimSun"/>
              </a:rPr>
              <a:t>量</a:t>
            </a:r>
            <a:r>
              <a:rPr dirty="0" sz="1200">
                <a:latin typeface="SimSun"/>
                <a:cs typeface="SimSun"/>
              </a:rPr>
              <a:t>的</a:t>
            </a:r>
            <a:r>
              <a:rPr dirty="0" sz="1200" spc="10">
                <a:latin typeface="SimSun"/>
                <a:cs typeface="SimSun"/>
              </a:rPr>
              <a:t>内</a:t>
            </a:r>
            <a:r>
              <a:rPr dirty="0" sz="1200">
                <a:latin typeface="SimSun"/>
                <a:cs typeface="SimSun"/>
              </a:rPr>
              <a:t>存</a:t>
            </a:r>
            <a:r>
              <a:rPr dirty="0" sz="1200" spc="10">
                <a:latin typeface="SimSun"/>
                <a:cs typeface="SimSun"/>
              </a:rPr>
              <a:t>资</a:t>
            </a:r>
            <a:r>
              <a:rPr dirty="0" sz="1200">
                <a:latin typeface="SimSun"/>
                <a:cs typeface="SimSun"/>
              </a:rPr>
              <a:t>源和</a:t>
            </a:r>
            <a:r>
              <a:rPr dirty="0" sz="1200" spc="10">
                <a:latin typeface="SimSun"/>
                <a:cs typeface="SimSun"/>
              </a:rPr>
              <a:t>处</a:t>
            </a:r>
            <a:r>
              <a:rPr dirty="0" sz="1200">
                <a:latin typeface="SimSun"/>
                <a:cs typeface="SimSun"/>
              </a:rPr>
              <a:t>理时</a:t>
            </a:r>
            <a:r>
              <a:rPr dirty="0" sz="1200" spc="20">
                <a:latin typeface="SimSun"/>
                <a:cs typeface="SimSun"/>
              </a:rPr>
              <a:t>间</a:t>
            </a:r>
            <a:r>
              <a:rPr dirty="0" sz="1200">
                <a:latin typeface="SimSun"/>
                <a:cs typeface="SimSun"/>
              </a:rPr>
              <a:t>，</a:t>
            </a:r>
            <a:r>
              <a:rPr dirty="0" sz="1200" spc="10">
                <a:latin typeface="SimSun"/>
                <a:cs typeface="SimSun"/>
              </a:rPr>
              <a:t>另</a:t>
            </a:r>
            <a:r>
              <a:rPr dirty="0" sz="1200">
                <a:latin typeface="SimSun"/>
                <a:cs typeface="SimSun"/>
              </a:rPr>
              <a:t>一</a:t>
            </a:r>
            <a:r>
              <a:rPr dirty="0" sz="1200" spc="10">
                <a:latin typeface="SimSun"/>
                <a:cs typeface="SimSun"/>
              </a:rPr>
              <a:t>方</a:t>
            </a:r>
            <a:r>
              <a:rPr dirty="0" sz="1200">
                <a:latin typeface="SimSun"/>
                <a:cs typeface="SimSun"/>
              </a:rPr>
              <a:t>面输</a:t>
            </a:r>
            <a:r>
              <a:rPr dirty="0" sz="1200" spc="10">
                <a:latin typeface="SimSun"/>
                <a:cs typeface="SimSun"/>
              </a:rPr>
              <a:t>入</a:t>
            </a:r>
            <a:r>
              <a:rPr dirty="0" sz="1200">
                <a:latin typeface="SimSun"/>
                <a:cs typeface="SimSun"/>
              </a:rPr>
              <a:t>点云</a:t>
            </a:r>
            <a:r>
              <a:rPr dirty="0" sz="1200" spc="10">
                <a:latin typeface="SimSun"/>
                <a:cs typeface="SimSun"/>
              </a:rPr>
              <a:t>中</a:t>
            </a:r>
            <a:r>
              <a:rPr dirty="0" sz="1200">
                <a:latin typeface="SimSun"/>
                <a:cs typeface="SimSun"/>
              </a:rPr>
              <a:t>的</a:t>
            </a:r>
            <a:r>
              <a:rPr dirty="0" sz="1200" spc="10">
                <a:latin typeface="SimSun"/>
                <a:cs typeface="SimSun"/>
              </a:rPr>
              <a:t>噪</a:t>
            </a:r>
            <a:r>
              <a:rPr dirty="0" sz="1200">
                <a:latin typeface="SimSun"/>
                <a:cs typeface="SimSun"/>
              </a:rPr>
              <a:t>声</a:t>
            </a:r>
            <a:r>
              <a:rPr dirty="0" sz="1200" spc="10">
                <a:latin typeface="SimSun"/>
                <a:cs typeface="SimSun"/>
              </a:rPr>
              <a:t>干</a:t>
            </a:r>
            <a:r>
              <a:rPr dirty="0" sz="1200">
                <a:latin typeface="SimSun"/>
                <a:cs typeface="SimSun"/>
              </a:rPr>
              <a:t>扰也</a:t>
            </a:r>
            <a:r>
              <a:rPr dirty="0" sz="1200" spc="10">
                <a:latin typeface="SimSun"/>
                <a:cs typeface="SimSun"/>
              </a:rPr>
              <a:t>会</a:t>
            </a:r>
            <a:r>
              <a:rPr dirty="0" sz="1200">
                <a:latin typeface="SimSun"/>
                <a:cs typeface="SimSun"/>
              </a:rPr>
              <a:t>导致</a:t>
            </a:r>
            <a:r>
              <a:rPr dirty="0" sz="1200" spc="10">
                <a:latin typeface="SimSun"/>
                <a:cs typeface="SimSun"/>
              </a:rPr>
              <a:t>特</a:t>
            </a:r>
            <a:r>
              <a:rPr dirty="0" sz="1200">
                <a:latin typeface="SimSun"/>
                <a:cs typeface="SimSun"/>
              </a:rPr>
              <a:t>征</a:t>
            </a:r>
            <a:r>
              <a:rPr dirty="0" sz="1200" spc="10">
                <a:latin typeface="SimSun"/>
                <a:cs typeface="SimSun"/>
              </a:rPr>
              <a:t>匹</a:t>
            </a:r>
            <a:r>
              <a:rPr dirty="0" sz="1200">
                <a:latin typeface="SimSun"/>
                <a:cs typeface="SimSun"/>
              </a:rPr>
              <a:t>配产 生的</a:t>
            </a:r>
            <a:r>
              <a:rPr dirty="0" sz="1200" spc="10">
                <a:latin typeface="SimSun"/>
                <a:cs typeface="SimSun"/>
              </a:rPr>
              <a:t>对</a:t>
            </a:r>
            <a:r>
              <a:rPr dirty="0" sz="1200">
                <a:latin typeface="SimSun"/>
                <a:cs typeface="SimSun"/>
              </a:rPr>
              <a:t>应关</a:t>
            </a:r>
            <a:r>
              <a:rPr dirty="0" sz="1200" spc="10">
                <a:latin typeface="SimSun"/>
                <a:cs typeface="SimSun"/>
              </a:rPr>
              <a:t>系</a:t>
            </a:r>
            <a:r>
              <a:rPr dirty="0" sz="1200">
                <a:latin typeface="SimSun"/>
                <a:cs typeface="SimSun"/>
              </a:rPr>
              <a:t>出</a:t>
            </a:r>
            <a:r>
              <a:rPr dirty="0" sz="1200" spc="10">
                <a:latin typeface="SimSun"/>
                <a:cs typeface="SimSun"/>
              </a:rPr>
              <a:t>现</a:t>
            </a:r>
            <a:r>
              <a:rPr dirty="0" sz="1200">
                <a:latin typeface="SimSun"/>
                <a:cs typeface="SimSun"/>
              </a:rPr>
              <a:t>异</a:t>
            </a:r>
            <a:r>
              <a:rPr dirty="0" sz="1200" spc="10">
                <a:latin typeface="SimSun"/>
                <a:cs typeface="SimSun"/>
              </a:rPr>
              <a:t>常</a:t>
            </a:r>
            <a:r>
              <a:rPr dirty="0" sz="1200">
                <a:latin typeface="SimSun"/>
                <a:cs typeface="SimSun"/>
              </a:rPr>
              <a:t>值，</a:t>
            </a:r>
            <a:r>
              <a:rPr dirty="0" sz="1200" spc="10">
                <a:latin typeface="SimSun"/>
                <a:cs typeface="SimSun"/>
              </a:rPr>
              <a:t>从而</a:t>
            </a:r>
            <a:r>
              <a:rPr dirty="0" sz="1200">
                <a:latin typeface="SimSun"/>
                <a:cs typeface="SimSun"/>
              </a:rPr>
              <a:t>影</a:t>
            </a:r>
            <a:r>
              <a:rPr dirty="0" sz="1200" spc="10">
                <a:latin typeface="SimSun"/>
                <a:cs typeface="SimSun"/>
              </a:rPr>
              <a:t>响</a:t>
            </a:r>
            <a:r>
              <a:rPr dirty="0" sz="1200">
                <a:latin typeface="SimSun"/>
                <a:cs typeface="SimSun"/>
              </a:rPr>
              <a:t>点</a:t>
            </a:r>
            <a:r>
              <a:rPr dirty="0" sz="1200" spc="10">
                <a:latin typeface="SimSun"/>
                <a:cs typeface="SimSun"/>
              </a:rPr>
              <a:t>云</a:t>
            </a:r>
            <a:r>
              <a:rPr dirty="0" sz="1200">
                <a:latin typeface="SimSun"/>
                <a:cs typeface="SimSun"/>
              </a:rPr>
              <a:t>配</a:t>
            </a:r>
            <a:r>
              <a:rPr dirty="0" sz="1200" spc="10">
                <a:latin typeface="SimSun"/>
                <a:cs typeface="SimSun"/>
              </a:rPr>
              <a:t>准</a:t>
            </a:r>
            <a:r>
              <a:rPr dirty="0" sz="1200">
                <a:latin typeface="SimSun"/>
                <a:cs typeface="SimSun"/>
              </a:rPr>
              <a:t>的精</a:t>
            </a:r>
            <a:r>
              <a:rPr dirty="0" sz="1200" spc="15">
                <a:latin typeface="SimSun"/>
                <a:cs typeface="SimSun"/>
              </a:rPr>
              <a:t>度</a:t>
            </a:r>
            <a:r>
              <a:rPr dirty="0" sz="1200">
                <a:latin typeface="SimSun"/>
                <a:cs typeface="SimSun"/>
              </a:rPr>
              <a:t>。因</a:t>
            </a:r>
            <a:r>
              <a:rPr dirty="0" sz="1200" spc="10">
                <a:latin typeface="SimSun"/>
                <a:cs typeface="SimSun"/>
              </a:rPr>
              <a:t>此</a:t>
            </a:r>
            <a:r>
              <a:rPr dirty="0" sz="1200">
                <a:latin typeface="SimSun"/>
                <a:cs typeface="SimSun"/>
              </a:rPr>
              <a:t>，</a:t>
            </a:r>
            <a:r>
              <a:rPr dirty="0" sz="1200" spc="10">
                <a:latin typeface="SimSun"/>
                <a:cs typeface="SimSun"/>
              </a:rPr>
              <a:t>研</a:t>
            </a:r>
            <a:r>
              <a:rPr dirty="0" sz="1200">
                <a:latin typeface="SimSun"/>
                <a:cs typeface="SimSun"/>
              </a:rPr>
              <a:t>究</a:t>
            </a:r>
            <a:r>
              <a:rPr dirty="0" sz="1200" spc="10">
                <a:latin typeface="SimSun"/>
                <a:cs typeface="SimSun"/>
              </a:rPr>
              <a:t>并</a:t>
            </a:r>
            <a:r>
              <a:rPr dirty="0" sz="1200">
                <a:latin typeface="SimSun"/>
                <a:cs typeface="SimSun"/>
              </a:rPr>
              <a:t>实现</a:t>
            </a:r>
            <a:r>
              <a:rPr dirty="0" sz="1200" spc="10">
                <a:latin typeface="SimSun"/>
                <a:cs typeface="SimSun"/>
              </a:rPr>
              <a:t>有</a:t>
            </a:r>
            <a:r>
              <a:rPr dirty="0" sz="1200">
                <a:latin typeface="SimSun"/>
                <a:cs typeface="SimSun"/>
              </a:rPr>
              <a:t>效</a:t>
            </a:r>
            <a:r>
              <a:rPr dirty="0" sz="1200" spc="5">
                <a:latin typeface="SimSun"/>
                <a:cs typeface="SimSun"/>
              </a:rPr>
              <a:t>的</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据预 </a:t>
            </a:r>
            <a:r>
              <a:rPr dirty="0" sz="1200">
                <a:latin typeface="SimSun"/>
                <a:cs typeface="SimSun"/>
              </a:rPr>
              <a:t>处理方</a:t>
            </a:r>
            <a:r>
              <a:rPr dirty="0" sz="1200" spc="-5">
                <a:latin typeface="SimSun"/>
                <a:cs typeface="SimSun"/>
              </a:rPr>
              <a:t>案</a:t>
            </a:r>
            <a:r>
              <a:rPr dirty="0" sz="1200">
                <a:latin typeface="SimSun"/>
                <a:cs typeface="SimSun"/>
              </a:rPr>
              <a:t>是后续进行特征提取与匹配的基础，也是利用关键特征进行点云配准的基础。</a:t>
            </a:r>
            <a:endParaRPr sz="1200">
              <a:latin typeface="SimSun"/>
              <a:cs typeface="SimSun"/>
            </a:endParaRPr>
          </a:p>
          <a:p>
            <a:pPr algn="just" marL="12700" marR="82550" indent="304800">
              <a:lnSpc>
                <a:spcPct val="162500"/>
              </a:lnSpc>
            </a:pPr>
            <a:r>
              <a:rPr dirty="0" sz="1200">
                <a:latin typeface="SimSun"/>
                <a:cs typeface="SimSun"/>
              </a:rPr>
              <a:t>在深度学习领域</a:t>
            </a:r>
            <a:r>
              <a:rPr dirty="0" sz="1200" spc="-5">
                <a:latin typeface="SimSun"/>
                <a:cs typeface="SimSun"/>
              </a:rPr>
              <a:t>，</a:t>
            </a:r>
            <a:r>
              <a:rPr dirty="0" sz="1200">
                <a:latin typeface="SimSun"/>
                <a:cs typeface="SimSun"/>
              </a:rPr>
              <a:t>以</a:t>
            </a:r>
            <a:r>
              <a:rPr dirty="0" sz="1200" spc="-150">
                <a:latin typeface="SimSun"/>
                <a:cs typeface="SimSun"/>
              </a:rPr>
              <a:t> </a:t>
            </a:r>
            <a:r>
              <a:rPr dirty="0" sz="1200" spc="-5">
                <a:latin typeface="Times New Roman"/>
                <a:cs typeface="Times New Roman"/>
              </a:rPr>
              <a:t>PCRNet</a:t>
            </a:r>
            <a:r>
              <a:rPr dirty="0" sz="1200" spc="155">
                <a:latin typeface="Times New Roman"/>
                <a:cs typeface="Times New Roman"/>
              </a:rPr>
              <a:t> </a:t>
            </a:r>
            <a:r>
              <a:rPr dirty="0" sz="1200">
                <a:latin typeface="SimSun"/>
                <a:cs typeface="SimSun"/>
              </a:rPr>
              <a:t>为代表的点云配准网络在特征提取模块只关注了点云的全 局信</a:t>
            </a:r>
            <a:r>
              <a:rPr dirty="0" sz="1200" spc="10">
                <a:latin typeface="SimSun"/>
                <a:cs typeface="SimSun"/>
              </a:rPr>
              <a:t>息</a:t>
            </a:r>
            <a:r>
              <a:rPr dirty="0" sz="1200">
                <a:latin typeface="SimSun"/>
                <a:cs typeface="SimSun"/>
              </a:rPr>
              <a:t>，并</a:t>
            </a:r>
            <a:r>
              <a:rPr dirty="0" sz="1200" spc="10">
                <a:latin typeface="SimSun"/>
                <a:cs typeface="SimSun"/>
              </a:rPr>
              <a:t>没</a:t>
            </a:r>
            <a:r>
              <a:rPr dirty="0" sz="1200">
                <a:latin typeface="SimSun"/>
                <a:cs typeface="SimSun"/>
              </a:rPr>
              <a:t>有</a:t>
            </a:r>
            <a:r>
              <a:rPr dirty="0" sz="1200" spc="10">
                <a:latin typeface="SimSun"/>
                <a:cs typeface="SimSun"/>
              </a:rPr>
              <a:t>考</a:t>
            </a:r>
            <a:r>
              <a:rPr dirty="0" sz="1200">
                <a:latin typeface="SimSun"/>
                <a:cs typeface="SimSun"/>
              </a:rPr>
              <a:t>虑</a:t>
            </a:r>
            <a:r>
              <a:rPr dirty="0" sz="1200" spc="10">
                <a:latin typeface="SimSun"/>
                <a:cs typeface="SimSun"/>
              </a:rPr>
              <a:t>到</a:t>
            </a:r>
            <a:r>
              <a:rPr dirty="0" sz="1200">
                <a:latin typeface="SimSun"/>
                <a:cs typeface="SimSun"/>
              </a:rPr>
              <a:t>点云</a:t>
            </a:r>
            <a:r>
              <a:rPr dirty="0" sz="1200" spc="10">
                <a:latin typeface="SimSun"/>
                <a:cs typeface="SimSun"/>
              </a:rPr>
              <a:t>的</a:t>
            </a:r>
            <a:r>
              <a:rPr dirty="0" sz="1200">
                <a:latin typeface="SimSun"/>
                <a:cs typeface="SimSun"/>
              </a:rPr>
              <a:t>局部</a:t>
            </a:r>
            <a:r>
              <a:rPr dirty="0" sz="1200" spc="10">
                <a:latin typeface="SimSun"/>
                <a:cs typeface="SimSun"/>
              </a:rPr>
              <a:t>特</a:t>
            </a:r>
            <a:r>
              <a:rPr dirty="0" sz="1200">
                <a:latin typeface="SimSun"/>
                <a:cs typeface="SimSun"/>
              </a:rPr>
              <a:t>征</a:t>
            </a:r>
            <a:r>
              <a:rPr dirty="0" sz="1200" spc="10">
                <a:latin typeface="SimSun"/>
                <a:cs typeface="SimSun"/>
              </a:rPr>
              <a:t>，</a:t>
            </a:r>
            <a:r>
              <a:rPr dirty="0" sz="1200">
                <a:latin typeface="SimSun"/>
                <a:cs typeface="SimSun"/>
              </a:rPr>
              <a:t>难</a:t>
            </a:r>
            <a:r>
              <a:rPr dirty="0" sz="1200" spc="10">
                <a:latin typeface="SimSun"/>
                <a:cs typeface="SimSun"/>
              </a:rPr>
              <a:t>以</a:t>
            </a:r>
            <a:r>
              <a:rPr dirty="0" sz="1200">
                <a:latin typeface="SimSun"/>
                <a:cs typeface="SimSun"/>
              </a:rPr>
              <a:t>表征</a:t>
            </a:r>
            <a:r>
              <a:rPr dirty="0" sz="1200" spc="10">
                <a:latin typeface="SimSun"/>
                <a:cs typeface="SimSun"/>
              </a:rPr>
              <a:t>点</a:t>
            </a:r>
            <a:r>
              <a:rPr dirty="0" sz="1200">
                <a:latin typeface="SimSun"/>
                <a:cs typeface="SimSun"/>
              </a:rPr>
              <a:t>云空</a:t>
            </a:r>
            <a:r>
              <a:rPr dirty="0" sz="1200" spc="10">
                <a:latin typeface="SimSun"/>
                <a:cs typeface="SimSun"/>
              </a:rPr>
              <a:t>间</a:t>
            </a:r>
            <a:r>
              <a:rPr dirty="0" sz="1200">
                <a:latin typeface="SimSun"/>
                <a:cs typeface="SimSun"/>
              </a:rPr>
              <a:t>复</a:t>
            </a:r>
            <a:r>
              <a:rPr dirty="0" sz="1200" spc="10">
                <a:latin typeface="SimSun"/>
                <a:cs typeface="SimSun"/>
              </a:rPr>
              <a:t>杂</a:t>
            </a:r>
            <a:r>
              <a:rPr dirty="0" sz="1200">
                <a:latin typeface="SimSun"/>
                <a:cs typeface="SimSun"/>
              </a:rPr>
              <a:t>的</a:t>
            </a:r>
            <a:r>
              <a:rPr dirty="0" sz="1200" spc="10">
                <a:latin typeface="SimSun"/>
                <a:cs typeface="SimSun"/>
              </a:rPr>
              <a:t>变</a:t>
            </a:r>
            <a:r>
              <a:rPr dirty="0" sz="1200">
                <a:latin typeface="SimSun"/>
                <a:cs typeface="SimSun"/>
              </a:rPr>
              <a:t>化关</a:t>
            </a:r>
            <a:r>
              <a:rPr dirty="0" sz="1200" spc="10">
                <a:latin typeface="SimSun"/>
                <a:cs typeface="SimSun"/>
              </a:rPr>
              <a:t>系</a:t>
            </a:r>
            <a:r>
              <a:rPr dirty="0" sz="1200">
                <a:latin typeface="SimSun"/>
                <a:cs typeface="SimSun"/>
              </a:rPr>
              <a:t>，一</a:t>
            </a:r>
            <a:r>
              <a:rPr dirty="0" sz="1200" spc="10">
                <a:latin typeface="SimSun"/>
                <a:cs typeface="SimSun"/>
              </a:rPr>
              <a:t>定</a:t>
            </a:r>
            <a:r>
              <a:rPr dirty="0" sz="1200">
                <a:latin typeface="SimSun"/>
                <a:cs typeface="SimSun"/>
              </a:rPr>
              <a:t>程</a:t>
            </a:r>
            <a:r>
              <a:rPr dirty="0" sz="1200" spc="10">
                <a:latin typeface="SimSun"/>
                <a:cs typeface="SimSun"/>
              </a:rPr>
              <a:t>度</a:t>
            </a:r>
            <a:r>
              <a:rPr dirty="0" sz="1200">
                <a:latin typeface="SimSun"/>
                <a:cs typeface="SimSun"/>
              </a:rPr>
              <a:t>限制</a:t>
            </a:r>
            <a:endParaRPr sz="1200">
              <a:latin typeface="SimSun"/>
              <a:cs typeface="SimSun"/>
            </a:endParaRPr>
          </a:p>
          <a:p>
            <a:pPr algn="just" marL="12700" marR="81915">
              <a:lnSpc>
                <a:spcPct val="162500"/>
              </a:lnSpc>
              <a:spcBef>
                <a:spcPts val="5"/>
              </a:spcBef>
            </a:pPr>
            <a:r>
              <a:rPr dirty="0" sz="1200">
                <a:latin typeface="SimSun"/>
                <a:cs typeface="SimSun"/>
              </a:rPr>
              <a:t>了其对场景的理解能力</a:t>
            </a:r>
            <a:r>
              <a:rPr dirty="0" sz="1200" spc="-254">
                <a:latin typeface="SimSun"/>
                <a:cs typeface="SimSun"/>
              </a:rPr>
              <a:t>。</a:t>
            </a:r>
            <a:r>
              <a:rPr dirty="0" sz="1200">
                <a:latin typeface="SimSun"/>
                <a:cs typeface="SimSun"/>
              </a:rPr>
              <a:t>同时</a:t>
            </a:r>
            <a:r>
              <a:rPr dirty="0" sz="1200" spc="-250">
                <a:latin typeface="SimSun"/>
                <a:cs typeface="SimSun"/>
              </a:rPr>
              <a:t>，</a:t>
            </a:r>
            <a:r>
              <a:rPr dirty="0" sz="1200">
                <a:latin typeface="Times New Roman"/>
                <a:cs typeface="Times New Roman"/>
              </a:rPr>
              <a:t>P</a:t>
            </a:r>
            <a:r>
              <a:rPr dirty="0" sz="1200" spc="-10">
                <a:latin typeface="Times New Roman"/>
                <a:cs typeface="Times New Roman"/>
              </a:rPr>
              <a:t>C</a:t>
            </a:r>
            <a:r>
              <a:rPr dirty="0" sz="1200">
                <a:latin typeface="Times New Roman"/>
                <a:cs typeface="Times New Roman"/>
              </a:rPr>
              <a:t>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网络在特征融合模块仅以数组拼接的方式将两组点云 的特</a:t>
            </a:r>
            <a:r>
              <a:rPr dirty="0" sz="1200" spc="10">
                <a:latin typeface="SimSun"/>
                <a:cs typeface="SimSun"/>
              </a:rPr>
              <a:t>征</a:t>
            </a:r>
            <a:r>
              <a:rPr dirty="0" sz="1200">
                <a:latin typeface="SimSun"/>
                <a:cs typeface="SimSun"/>
              </a:rPr>
              <a:t>在维</a:t>
            </a:r>
            <a:r>
              <a:rPr dirty="0" sz="1200" spc="10">
                <a:latin typeface="SimSun"/>
                <a:cs typeface="SimSun"/>
              </a:rPr>
              <a:t>度</a:t>
            </a:r>
            <a:r>
              <a:rPr dirty="0" sz="1200">
                <a:latin typeface="SimSun"/>
                <a:cs typeface="SimSun"/>
              </a:rPr>
              <a:t>上</a:t>
            </a:r>
            <a:r>
              <a:rPr dirty="0" sz="1200" spc="10">
                <a:latin typeface="SimSun"/>
                <a:cs typeface="SimSun"/>
              </a:rPr>
              <a:t>进</a:t>
            </a:r>
            <a:r>
              <a:rPr dirty="0" sz="1200">
                <a:latin typeface="SimSun"/>
                <a:cs typeface="SimSun"/>
              </a:rPr>
              <a:t>行</a:t>
            </a:r>
            <a:r>
              <a:rPr dirty="0" sz="1200" spc="10">
                <a:latin typeface="SimSun"/>
                <a:cs typeface="SimSun"/>
              </a:rPr>
              <a:t>连</a:t>
            </a:r>
            <a:r>
              <a:rPr dirty="0" sz="1200">
                <a:latin typeface="SimSun"/>
                <a:cs typeface="SimSun"/>
              </a:rPr>
              <a:t>接，</a:t>
            </a:r>
            <a:r>
              <a:rPr dirty="0" sz="1200" spc="10">
                <a:latin typeface="SimSun"/>
                <a:cs typeface="SimSun"/>
              </a:rPr>
              <a:t>不</a:t>
            </a:r>
            <a:r>
              <a:rPr dirty="0" sz="1200">
                <a:latin typeface="SimSun"/>
                <a:cs typeface="SimSun"/>
              </a:rPr>
              <a:t>能充</a:t>
            </a:r>
            <a:r>
              <a:rPr dirty="0" sz="1200" spc="10">
                <a:latin typeface="SimSun"/>
                <a:cs typeface="SimSun"/>
              </a:rPr>
              <a:t>分</a:t>
            </a:r>
            <a:r>
              <a:rPr dirty="0" sz="1200">
                <a:latin typeface="SimSun"/>
                <a:cs typeface="SimSun"/>
              </a:rPr>
              <a:t>利</a:t>
            </a:r>
            <a:r>
              <a:rPr dirty="0" sz="1200" spc="10">
                <a:latin typeface="SimSun"/>
                <a:cs typeface="SimSun"/>
              </a:rPr>
              <a:t>用</a:t>
            </a:r>
            <a:r>
              <a:rPr dirty="0" sz="1200">
                <a:latin typeface="SimSun"/>
                <a:cs typeface="SimSun"/>
              </a:rPr>
              <a:t>不</a:t>
            </a:r>
            <a:r>
              <a:rPr dirty="0" sz="1200" spc="10">
                <a:latin typeface="SimSun"/>
                <a:cs typeface="SimSun"/>
              </a:rPr>
              <a:t>同</a:t>
            </a:r>
            <a:r>
              <a:rPr dirty="0" sz="1200">
                <a:latin typeface="SimSun"/>
                <a:cs typeface="SimSun"/>
              </a:rPr>
              <a:t>层次</a:t>
            </a:r>
            <a:r>
              <a:rPr dirty="0" sz="1200" spc="10">
                <a:latin typeface="SimSun"/>
                <a:cs typeface="SimSun"/>
              </a:rPr>
              <a:t>特</a:t>
            </a:r>
            <a:r>
              <a:rPr dirty="0" sz="1200">
                <a:latin typeface="SimSun"/>
                <a:cs typeface="SimSun"/>
              </a:rPr>
              <a:t>征的</a:t>
            </a:r>
            <a:r>
              <a:rPr dirty="0" sz="1200" spc="10">
                <a:latin typeface="SimSun"/>
                <a:cs typeface="SimSun"/>
              </a:rPr>
              <a:t>互</a:t>
            </a:r>
            <a:r>
              <a:rPr dirty="0" sz="1200">
                <a:latin typeface="SimSun"/>
                <a:cs typeface="SimSun"/>
              </a:rPr>
              <a:t>补</a:t>
            </a:r>
            <a:r>
              <a:rPr dirty="0" sz="1200" spc="10">
                <a:latin typeface="SimSun"/>
                <a:cs typeface="SimSun"/>
              </a:rPr>
              <a:t>性</a:t>
            </a:r>
            <a:r>
              <a:rPr dirty="0" sz="1200">
                <a:latin typeface="SimSun"/>
                <a:cs typeface="SimSun"/>
              </a:rPr>
              <a:t>，</a:t>
            </a:r>
            <a:r>
              <a:rPr dirty="0" sz="1200" spc="10">
                <a:latin typeface="SimSun"/>
                <a:cs typeface="SimSun"/>
              </a:rPr>
              <a:t>无</a:t>
            </a:r>
            <a:r>
              <a:rPr dirty="0" sz="1200">
                <a:latin typeface="SimSun"/>
                <a:cs typeface="SimSun"/>
              </a:rPr>
              <a:t>法很</a:t>
            </a:r>
            <a:r>
              <a:rPr dirty="0" sz="1200" spc="10">
                <a:latin typeface="SimSun"/>
                <a:cs typeface="SimSun"/>
              </a:rPr>
              <a:t>好</a:t>
            </a:r>
            <a:r>
              <a:rPr dirty="0" sz="1200">
                <a:latin typeface="SimSun"/>
                <a:cs typeface="SimSun"/>
              </a:rPr>
              <a:t>地融</a:t>
            </a:r>
            <a:r>
              <a:rPr dirty="0" sz="1200" spc="10">
                <a:latin typeface="SimSun"/>
                <a:cs typeface="SimSun"/>
              </a:rPr>
              <a:t>合</a:t>
            </a:r>
            <a:r>
              <a:rPr dirty="0" sz="1200">
                <a:latin typeface="SimSun"/>
                <a:cs typeface="SimSun"/>
              </a:rPr>
              <a:t>点</a:t>
            </a:r>
            <a:r>
              <a:rPr dirty="0" sz="1200" spc="10">
                <a:latin typeface="SimSun"/>
                <a:cs typeface="SimSun"/>
              </a:rPr>
              <a:t>云</a:t>
            </a:r>
            <a:r>
              <a:rPr dirty="0" sz="1200">
                <a:latin typeface="SimSun"/>
                <a:cs typeface="SimSun"/>
              </a:rPr>
              <a:t>的局 </a:t>
            </a:r>
            <a:r>
              <a:rPr dirty="0" sz="1200">
                <a:latin typeface="SimSun"/>
                <a:cs typeface="SimSun"/>
              </a:rPr>
              <a:t>部特征和全局信息。在特征提取模块和特征融合模块的局限性都导致了</a:t>
            </a:r>
            <a:r>
              <a:rPr dirty="0" sz="1200" spc="-150">
                <a:latin typeface="SimSun"/>
                <a:cs typeface="SimSun"/>
              </a:rPr>
              <a:t> </a:t>
            </a:r>
            <a:r>
              <a:rPr dirty="0" sz="1200" spc="-5">
                <a:latin typeface="Times New Roman"/>
                <a:cs typeface="Times New Roman"/>
              </a:rPr>
              <a:t>PCRNet</a:t>
            </a:r>
            <a:r>
              <a:rPr dirty="0" sz="1200" spc="160">
                <a:latin typeface="Times New Roman"/>
                <a:cs typeface="Times New Roman"/>
              </a:rPr>
              <a:t> </a:t>
            </a:r>
            <a:r>
              <a:rPr dirty="0" sz="1200">
                <a:latin typeface="SimSun"/>
                <a:cs typeface="SimSun"/>
              </a:rPr>
              <a:t>网络在点云 配准</a:t>
            </a:r>
            <a:r>
              <a:rPr dirty="0" sz="1200" spc="10">
                <a:latin typeface="SimSun"/>
                <a:cs typeface="SimSun"/>
              </a:rPr>
              <a:t>任</a:t>
            </a:r>
            <a:r>
              <a:rPr dirty="0" sz="1200">
                <a:latin typeface="SimSun"/>
                <a:cs typeface="SimSun"/>
              </a:rPr>
              <a:t>务中</a:t>
            </a:r>
            <a:r>
              <a:rPr dirty="0" sz="1200" spc="10">
                <a:latin typeface="SimSun"/>
                <a:cs typeface="SimSun"/>
              </a:rPr>
              <a:t>精</a:t>
            </a:r>
            <a:r>
              <a:rPr dirty="0" sz="1200">
                <a:latin typeface="SimSun"/>
                <a:cs typeface="SimSun"/>
              </a:rPr>
              <a:t>度</a:t>
            </a:r>
            <a:r>
              <a:rPr dirty="0" sz="1200" spc="10">
                <a:latin typeface="SimSun"/>
                <a:cs typeface="SimSun"/>
              </a:rPr>
              <a:t>的</a:t>
            </a:r>
            <a:r>
              <a:rPr dirty="0" sz="1200">
                <a:latin typeface="SimSun"/>
                <a:cs typeface="SimSun"/>
              </a:rPr>
              <a:t>欠</a:t>
            </a:r>
            <a:r>
              <a:rPr dirty="0" sz="1200" spc="10">
                <a:latin typeface="SimSun"/>
                <a:cs typeface="SimSun"/>
              </a:rPr>
              <a:t>缺</a:t>
            </a:r>
            <a:r>
              <a:rPr dirty="0" sz="1200">
                <a:latin typeface="SimSun"/>
                <a:cs typeface="SimSun"/>
              </a:rPr>
              <a:t>。因</a:t>
            </a:r>
            <a:r>
              <a:rPr dirty="0" sz="1200" spc="10">
                <a:latin typeface="SimSun"/>
                <a:cs typeface="SimSun"/>
              </a:rPr>
              <a:t>此</a:t>
            </a:r>
            <a:r>
              <a:rPr dirty="0" sz="1200">
                <a:latin typeface="SimSun"/>
                <a:cs typeface="SimSun"/>
              </a:rPr>
              <a:t>，研</a:t>
            </a:r>
            <a:r>
              <a:rPr dirty="0" sz="1200" spc="10">
                <a:latin typeface="SimSun"/>
                <a:cs typeface="SimSun"/>
              </a:rPr>
              <a:t>究</a:t>
            </a:r>
            <a:r>
              <a:rPr dirty="0" sz="1200">
                <a:latin typeface="SimSun"/>
                <a:cs typeface="SimSun"/>
              </a:rPr>
              <a:t>并</a:t>
            </a:r>
            <a:r>
              <a:rPr dirty="0" sz="1200" spc="10">
                <a:latin typeface="SimSun"/>
                <a:cs typeface="SimSun"/>
              </a:rPr>
              <a:t>改</a:t>
            </a:r>
            <a:r>
              <a:rPr dirty="0" sz="1200" spc="5">
                <a:latin typeface="SimSun"/>
                <a:cs typeface="SimSun"/>
              </a:rPr>
              <a:t>进</a:t>
            </a:r>
            <a:r>
              <a:rPr dirty="0" sz="1200" spc="10">
                <a:latin typeface="SimSun"/>
                <a:cs typeface="SimSun"/>
              </a:rPr>
              <a:t>点</a:t>
            </a:r>
            <a:r>
              <a:rPr dirty="0" sz="1200">
                <a:latin typeface="SimSun"/>
                <a:cs typeface="SimSun"/>
              </a:rPr>
              <a:t>云配</a:t>
            </a:r>
            <a:r>
              <a:rPr dirty="0" sz="1200" spc="10">
                <a:latin typeface="SimSun"/>
                <a:cs typeface="SimSun"/>
              </a:rPr>
              <a:t>准</a:t>
            </a:r>
            <a:r>
              <a:rPr dirty="0" sz="1200">
                <a:latin typeface="SimSun"/>
                <a:cs typeface="SimSun"/>
              </a:rPr>
              <a:t>网络</a:t>
            </a:r>
            <a:r>
              <a:rPr dirty="0" sz="1200" spc="10">
                <a:latin typeface="SimSun"/>
                <a:cs typeface="SimSun"/>
              </a:rPr>
              <a:t>中</a:t>
            </a:r>
            <a:r>
              <a:rPr dirty="0" sz="1200" spc="5">
                <a:latin typeface="SimSun"/>
                <a:cs typeface="SimSun"/>
              </a:rPr>
              <a:t>的</a:t>
            </a:r>
            <a:r>
              <a:rPr dirty="0" sz="1200" spc="10">
                <a:latin typeface="SimSun"/>
                <a:cs typeface="SimSun"/>
              </a:rPr>
              <a:t>特</a:t>
            </a:r>
            <a:r>
              <a:rPr dirty="0" sz="1200">
                <a:latin typeface="SimSun"/>
                <a:cs typeface="SimSun"/>
              </a:rPr>
              <a:t>征</a:t>
            </a:r>
            <a:r>
              <a:rPr dirty="0" sz="1200" spc="10">
                <a:latin typeface="SimSun"/>
                <a:cs typeface="SimSun"/>
              </a:rPr>
              <a:t>提</a:t>
            </a:r>
            <a:r>
              <a:rPr dirty="0" sz="1200">
                <a:latin typeface="SimSun"/>
                <a:cs typeface="SimSun"/>
              </a:rPr>
              <a:t>取模</a:t>
            </a:r>
            <a:r>
              <a:rPr dirty="0" sz="1200" spc="10">
                <a:latin typeface="SimSun"/>
                <a:cs typeface="SimSun"/>
              </a:rPr>
              <a:t>块</a:t>
            </a:r>
            <a:r>
              <a:rPr dirty="0" sz="1200">
                <a:latin typeface="SimSun"/>
                <a:cs typeface="SimSun"/>
              </a:rPr>
              <a:t>和特</a:t>
            </a:r>
            <a:r>
              <a:rPr dirty="0" sz="1200" spc="10">
                <a:latin typeface="SimSun"/>
                <a:cs typeface="SimSun"/>
              </a:rPr>
              <a:t>征</a:t>
            </a:r>
            <a:r>
              <a:rPr dirty="0" sz="1200">
                <a:latin typeface="SimSun"/>
                <a:cs typeface="SimSun"/>
              </a:rPr>
              <a:t>融</a:t>
            </a:r>
            <a:r>
              <a:rPr dirty="0" sz="1200" spc="10">
                <a:latin typeface="SimSun"/>
                <a:cs typeface="SimSun"/>
              </a:rPr>
              <a:t>合</a:t>
            </a:r>
            <a:r>
              <a:rPr dirty="0" sz="1200">
                <a:latin typeface="SimSun"/>
                <a:cs typeface="SimSun"/>
              </a:rPr>
              <a:t>模块 是提高点云配准精度的有效方法。</a:t>
            </a:r>
            <a:endParaRPr sz="1200">
              <a:latin typeface="SimSun"/>
              <a:cs typeface="SimSun"/>
            </a:endParaRPr>
          </a:p>
          <a:p>
            <a:pPr marL="317500">
              <a:lnSpc>
                <a:spcPct val="100000"/>
              </a:lnSpc>
              <a:spcBef>
                <a:spcPts val="900"/>
              </a:spcBef>
            </a:pPr>
            <a:r>
              <a:rPr dirty="0" sz="1200">
                <a:latin typeface="SimSun"/>
                <a:cs typeface="SimSun"/>
              </a:rPr>
              <a:t>本文主要有三个研究点，主要内容如下：</a:t>
            </a:r>
            <a:endParaRPr sz="1200">
              <a:latin typeface="SimSun"/>
              <a:cs typeface="SimSun"/>
            </a:endParaRPr>
          </a:p>
          <a:p>
            <a:pPr algn="just" marL="12700" marR="81915" indent="304800">
              <a:lnSpc>
                <a:spcPct val="162500"/>
              </a:lnSpc>
              <a:buSzPct val="91666"/>
              <a:buAutoNum type="arabicPlain"/>
              <a:tabLst>
                <a:tab pos="699770" algn="l"/>
              </a:tabLst>
            </a:pPr>
            <a:r>
              <a:rPr dirty="0" sz="1200">
                <a:latin typeface="SimSun"/>
                <a:cs typeface="SimSun"/>
              </a:rPr>
              <a:t>针对外部传感器采集到的点云数据存在冗余性与质量缺陷的问</a:t>
            </a:r>
            <a:r>
              <a:rPr dirty="0" sz="1200" spc="5">
                <a:latin typeface="SimSun"/>
                <a:cs typeface="SimSun"/>
              </a:rPr>
              <a:t>题</a:t>
            </a:r>
            <a:r>
              <a:rPr dirty="0" sz="1200" spc="-204">
                <a:latin typeface="SimSun"/>
                <a:cs typeface="SimSun"/>
              </a:rPr>
              <a:t>，</a:t>
            </a:r>
            <a:r>
              <a:rPr dirty="0" sz="1200">
                <a:latin typeface="SimSun"/>
                <a:cs typeface="SimSun"/>
              </a:rPr>
              <a:t>本文提出一种 基于几</a:t>
            </a:r>
            <a:r>
              <a:rPr dirty="0" sz="1200" spc="10">
                <a:latin typeface="SimSun"/>
                <a:cs typeface="SimSun"/>
              </a:rPr>
              <a:t>何</a:t>
            </a:r>
            <a:r>
              <a:rPr dirty="0" sz="1200">
                <a:latin typeface="SimSun"/>
                <a:cs typeface="SimSun"/>
              </a:rPr>
              <a:t>特征</a:t>
            </a:r>
            <a:r>
              <a:rPr dirty="0" sz="1200" spc="10">
                <a:latin typeface="SimSun"/>
                <a:cs typeface="SimSun"/>
              </a:rPr>
              <a:t>的</a:t>
            </a:r>
            <a:r>
              <a:rPr dirty="0" sz="1200">
                <a:latin typeface="SimSun"/>
                <a:cs typeface="SimSun"/>
              </a:rPr>
              <a:t>点</a:t>
            </a:r>
            <a:r>
              <a:rPr dirty="0" sz="1200" spc="15">
                <a:latin typeface="SimSun"/>
                <a:cs typeface="SimSun"/>
              </a:rPr>
              <a:t>云</a:t>
            </a:r>
            <a:r>
              <a:rPr dirty="0" sz="1200">
                <a:latin typeface="SimSun"/>
                <a:cs typeface="SimSun"/>
              </a:rPr>
              <a:t>数</a:t>
            </a:r>
            <a:r>
              <a:rPr dirty="0" sz="1200" spc="10">
                <a:latin typeface="SimSun"/>
                <a:cs typeface="SimSun"/>
              </a:rPr>
              <a:t>据</a:t>
            </a:r>
            <a:r>
              <a:rPr dirty="0" sz="1200">
                <a:latin typeface="SimSun"/>
                <a:cs typeface="SimSun"/>
              </a:rPr>
              <a:t>预处</a:t>
            </a:r>
            <a:r>
              <a:rPr dirty="0" sz="1200" spc="10">
                <a:latin typeface="SimSun"/>
                <a:cs typeface="SimSun"/>
              </a:rPr>
              <a:t>理</a:t>
            </a:r>
            <a:r>
              <a:rPr dirty="0" sz="1200">
                <a:latin typeface="SimSun"/>
                <a:cs typeface="SimSun"/>
              </a:rPr>
              <a:t>方案</a:t>
            </a:r>
            <a:r>
              <a:rPr dirty="0" sz="1200" spc="10">
                <a:latin typeface="SimSun"/>
                <a:cs typeface="SimSun"/>
              </a:rPr>
              <a:t>，</a:t>
            </a:r>
            <a:r>
              <a:rPr dirty="0" sz="1200">
                <a:latin typeface="SimSun"/>
                <a:cs typeface="SimSun"/>
              </a:rPr>
              <a:t>该</a:t>
            </a:r>
            <a:r>
              <a:rPr dirty="0" sz="1200" spc="10">
                <a:latin typeface="SimSun"/>
                <a:cs typeface="SimSun"/>
              </a:rPr>
              <a:t>方</a:t>
            </a:r>
            <a:r>
              <a:rPr dirty="0" sz="1200">
                <a:latin typeface="SimSun"/>
                <a:cs typeface="SimSun"/>
              </a:rPr>
              <a:t>案</a:t>
            </a:r>
            <a:r>
              <a:rPr dirty="0" sz="1200" spc="10">
                <a:latin typeface="SimSun"/>
                <a:cs typeface="SimSun"/>
              </a:rPr>
              <a:t>主</a:t>
            </a:r>
            <a:r>
              <a:rPr dirty="0" sz="1200">
                <a:latin typeface="SimSun"/>
                <a:cs typeface="SimSun"/>
              </a:rPr>
              <a:t>要分</a:t>
            </a:r>
            <a:r>
              <a:rPr dirty="0" sz="1200" spc="10">
                <a:latin typeface="SimSun"/>
                <a:cs typeface="SimSun"/>
              </a:rPr>
              <a:t>为</a:t>
            </a:r>
            <a:r>
              <a:rPr dirty="0" sz="1200">
                <a:latin typeface="SimSun"/>
                <a:cs typeface="SimSun"/>
              </a:rPr>
              <a:t>点云</a:t>
            </a:r>
            <a:r>
              <a:rPr dirty="0" sz="1200" spc="10">
                <a:latin typeface="SimSun"/>
                <a:cs typeface="SimSun"/>
              </a:rPr>
              <a:t>滤</a:t>
            </a:r>
            <a:r>
              <a:rPr dirty="0" sz="1200">
                <a:latin typeface="SimSun"/>
                <a:cs typeface="SimSun"/>
              </a:rPr>
              <a:t>波</a:t>
            </a:r>
            <a:r>
              <a:rPr dirty="0" sz="1200" spc="10">
                <a:latin typeface="SimSun"/>
                <a:cs typeface="SimSun"/>
              </a:rPr>
              <a:t>和</a:t>
            </a:r>
            <a:r>
              <a:rPr dirty="0" sz="1200">
                <a:latin typeface="SimSun"/>
                <a:cs typeface="SimSun"/>
              </a:rPr>
              <a:t>点</a:t>
            </a:r>
            <a:r>
              <a:rPr dirty="0" sz="1200" spc="10">
                <a:latin typeface="SimSun"/>
                <a:cs typeface="SimSun"/>
              </a:rPr>
              <a:t>云</a:t>
            </a:r>
            <a:r>
              <a:rPr dirty="0" sz="1200">
                <a:latin typeface="SimSun"/>
                <a:cs typeface="SimSun"/>
              </a:rPr>
              <a:t>分割</a:t>
            </a:r>
            <a:r>
              <a:rPr dirty="0" sz="1200" spc="10">
                <a:latin typeface="SimSun"/>
                <a:cs typeface="SimSun"/>
              </a:rPr>
              <a:t>两</a:t>
            </a:r>
            <a:r>
              <a:rPr dirty="0" sz="1200">
                <a:latin typeface="SimSun"/>
                <a:cs typeface="SimSun"/>
              </a:rPr>
              <a:t>个部</a:t>
            </a:r>
            <a:r>
              <a:rPr dirty="0" sz="1200" spc="10">
                <a:latin typeface="SimSun"/>
                <a:cs typeface="SimSun"/>
              </a:rPr>
              <a:t>分。通</a:t>
            </a:r>
            <a:r>
              <a:rPr dirty="0" sz="1200">
                <a:latin typeface="SimSun"/>
                <a:cs typeface="SimSun"/>
              </a:rPr>
              <a:t>过 分析和</a:t>
            </a:r>
            <a:r>
              <a:rPr dirty="0" sz="1200" spc="10">
                <a:latin typeface="SimSun"/>
                <a:cs typeface="SimSun"/>
              </a:rPr>
              <a:t>对</a:t>
            </a:r>
            <a:r>
              <a:rPr dirty="0" sz="1200">
                <a:latin typeface="SimSun"/>
                <a:cs typeface="SimSun"/>
              </a:rPr>
              <a:t>比不</a:t>
            </a:r>
            <a:r>
              <a:rPr dirty="0" sz="1200" spc="10">
                <a:latin typeface="SimSun"/>
                <a:cs typeface="SimSun"/>
              </a:rPr>
              <a:t>同</a:t>
            </a:r>
            <a:r>
              <a:rPr dirty="0" sz="1200">
                <a:latin typeface="SimSun"/>
                <a:cs typeface="SimSun"/>
              </a:rPr>
              <a:t>方</a:t>
            </a:r>
            <a:r>
              <a:rPr dirty="0" sz="1200" spc="10">
                <a:latin typeface="SimSun"/>
                <a:cs typeface="SimSun"/>
              </a:rPr>
              <a:t>法</a:t>
            </a:r>
            <a:r>
              <a:rPr dirty="0" sz="1200">
                <a:latin typeface="SimSun"/>
                <a:cs typeface="SimSun"/>
              </a:rPr>
              <a:t>以</a:t>
            </a:r>
            <a:r>
              <a:rPr dirty="0" sz="1200" spc="15">
                <a:latin typeface="SimSun"/>
                <a:cs typeface="SimSun"/>
              </a:rPr>
              <a:t>及</a:t>
            </a:r>
            <a:r>
              <a:rPr dirty="0" sz="1200">
                <a:latin typeface="SimSun"/>
                <a:cs typeface="SimSun"/>
              </a:rPr>
              <a:t>不同</a:t>
            </a:r>
            <a:r>
              <a:rPr dirty="0" sz="1200" spc="10">
                <a:latin typeface="SimSun"/>
                <a:cs typeface="SimSun"/>
              </a:rPr>
              <a:t>参</a:t>
            </a:r>
            <a:r>
              <a:rPr dirty="0" sz="1200">
                <a:latin typeface="SimSun"/>
                <a:cs typeface="SimSun"/>
              </a:rPr>
              <a:t>数的</a:t>
            </a:r>
            <a:r>
              <a:rPr dirty="0" sz="1200" spc="10">
                <a:latin typeface="SimSun"/>
                <a:cs typeface="SimSun"/>
              </a:rPr>
              <a:t>算</a:t>
            </a:r>
            <a:r>
              <a:rPr dirty="0" sz="1200">
                <a:latin typeface="SimSun"/>
                <a:cs typeface="SimSun"/>
              </a:rPr>
              <a:t>法</a:t>
            </a:r>
            <a:r>
              <a:rPr dirty="0" sz="1200" spc="15">
                <a:latin typeface="SimSun"/>
                <a:cs typeface="SimSun"/>
              </a:rPr>
              <a:t>，</a:t>
            </a:r>
            <a:r>
              <a:rPr dirty="0" sz="1200">
                <a:latin typeface="SimSun"/>
                <a:cs typeface="SimSun"/>
              </a:rPr>
              <a:t>本</a:t>
            </a:r>
            <a:r>
              <a:rPr dirty="0" sz="1200" spc="10">
                <a:latin typeface="SimSun"/>
                <a:cs typeface="SimSun"/>
              </a:rPr>
              <a:t>文</a:t>
            </a:r>
            <a:r>
              <a:rPr dirty="0" sz="1200">
                <a:latin typeface="SimSun"/>
                <a:cs typeface="SimSun"/>
              </a:rPr>
              <a:t>确定</a:t>
            </a:r>
            <a:r>
              <a:rPr dirty="0" sz="1200" spc="10">
                <a:latin typeface="SimSun"/>
                <a:cs typeface="SimSun"/>
              </a:rPr>
              <a:t>了</a:t>
            </a:r>
            <a:r>
              <a:rPr dirty="0" sz="1200">
                <a:latin typeface="SimSun"/>
                <a:cs typeface="SimSun"/>
              </a:rPr>
              <a:t>点云</a:t>
            </a:r>
            <a:r>
              <a:rPr dirty="0" sz="1200" spc="10">
                <a:latin typeface="SimSun"/>
                <a:cs typeface="SimSun"/>
              </a:rPr>
              <a:t>预</a:t>
            </a:r>
            <a:r>
              <a:rPr dirty="0" sz="1200">
                <a:latin typeface="SimSun"/>
                <a:cs typeface="SimSun"/>
              </a:rPr>
              <a:t>处</a:t>
            </a:r>
            <a:r>
              <a:rPr dirty="0" sz="1200" spc="10">
                <a:latin typeface="SimSun"/>
                <a:cs typeface="SimSun"/>
              </a:rPr>
              <a:t>理</a:t>
            </a:r>
            <a:r>
              <a:rPr dirty="0" sz="1200">
                <a:latin typeface="SimSun"/>
                <a:cs typeface="SimSun"/>
              </a:rPr>
              <a:t>的</a:t>
            </a:r>
            <a:r>
              <a:rPr dirty="0" sz="1200" spc="10">
                <a:latin typeface="SimSun"/>
                <a:cs typeface="SimSun"/>
              </a:rPr>
              <a:t>有</a:t>
            </a:r>
            <a:r>
              <a:rPr dirty="0" sz="1200">
                <a:latin typeface="SimSun"/>
                <a:cs typeface="SimSun"/>
              </a:rPr>
              <a:t>效方</a:t>
            </a:r>
            <a:r>
              <a:rPr dirty="0" sz="1200" spc="10">
                <a:latin typeface="SimSun"/>
                <a:cs typeface="SimSun"/>
              </a:rPr>
              <a:t>案</a:t>
            </a:r>
            <a:r>
              <a:rPr dirty="0" sz="1200">
                <a:latin typeface="SimSun"/>
                <a:cs typeface="SimSun"/>
              </a:rPr>
              <a:t>，即</a:t>
            </a:r>
            <a:r>
              <a:rPr dirty="0" sz="1200" spc="10">
                <a:latin typeface="SimSun"/>
                <a:cs typeface="SimSun"/>
              </a:rPr>
              <a:t>使</a:t>
            </a:r>
            <a:r>
              <a:rPr dirty="0" sz="1200">
                <a:latin typeface="SimSun"/>
                <a:cs typeface="SimSun"/>
              </a:rPr>
              <a:t>用</a:t>
            </a:r>
            <a:r>
              <a:rPr dirty="0" sz="1200" spc="10">
                <a:latin typeface="SimSun"/>
                <a:cs typeface="SimSun"/>
              </a:rPr>
              <a:t>随</a:t>
            </a:r>
            <a:r>
              <a:rPr dirty="0" sz="1200">
                <a:latin typeface="SimSun"/>
                <a:cs typeface="SimSun"/>
              </a:rPr>
              <a:t>机 降采样</a:t>
            </a:r>
            <a:r>
              <a:rPr dirty="0" sz="1200" spc="10">
                <a:latin typeface="SimSun"/>
                <a:cs typeface="SimSun"/>
              </a:rPr>
              <a:t>对</a:t>
            </a:r>
            <a:r>
              <a:rPr dirty="0" sz="1200">
                <a:latin typeface="SimSun"/>
                <a:cs typeface="SimSun"/>
              </a:rPr>
              <a:t>采集</a:t>
            </a:r>
            <a:r>
              <a:rPr dirty="0" sz="1200" spc="10">
                <a:latin typeface="SimSun"/>
                <a:cs typeface="SimSun"/>
              </a:rPr>
              <a:t>到</a:t>
            </a:r>
            <a:r>
              <a:rPr dirty="0" sz="1200">
                <a:latin typeface="SimSun"/>
                <a:cs typeface="SimSun"/>
              </a:rPr>
              <a:t>的</a:t>
            </a:r>
            <a:r>
              <a:rPr dirty="0" sz="1200" spc="10">
                <a:latin typeface="SimSun"/>
                <a:cs typeface="SimSun"/>
              </a:rPr>
              <a:t>原</a:t>
            </a:r>
            <a:r>
              <a:rPr dirty="0" sz="1200">
                <a:latin typeface="SimSun"/>
                <a:cs typeface="SimSun"/>
              </a:rPr>
              <a:t>始</a:t>
            </a:r>
            <a:r>
              <a:rPr dirty="0" sz="1200" spc="10">
                <a:latin typeface="SimSun"/>
                <a:cs typeface="SimSun"/>
              </a:rPr>
              <a:t>点</a:t>
            </a:r>
            <a:r>
              <a:rPr dirty="0" sz="1200">
                <a:latin typeface="SimSun"/>
                <a:cs typeface="SimSun"/>
              </a:rPr>
              <a:t>云数</a:t>
            </a:r>
            <a:r>
              <a:rPr dirty="0" sz="1200" spc="10">
                <a:latin typeface="SimSun"/>
                <a:cs typeface="SimSun"/>
              </a:rPr>
              <a:t>据</a:t>
            </a:r>
            <a:r>
              <a:rPr dirty="0" sz="1200">
                <a:latin typeface="SimSun"/>
                <a:cs typeface="SimSun"/>
              </a:rPr>
              <a:t>完成</a:t>
            </a:r>
            <a:r>
              <a:rPr dirty="0" sz="1200" spc="10">
                <a:latin typeface="SimSun"/>
                <a:cs typeface="SimSun"/>
              </a:rPr>
              <a:t>指</a:t>
            </a:r>
            <a:r>
              <a:rPr dirty="0" sz="1200">
                <a:latin typeface="SimSun"/>
                <a:cs typeface="SimSun"/>
              </a:rPr>
              <a:t>定</a:t>
            </a:r>
            <a:r>
              <a:rPr dirty="0" sz="1200" spc="10">
                <a:latin typeface="SimSun"/>
                <a:cs typeface="SimSun"/>
              </a:rPr>
              <a:t>数</a:t>
            </a:r>
            <a:r>
              <a:rPr dirty="0" sz="1200">
                <a:latin typeface="SimSun"/>
                <a:cs typeface="SimSun"/>
              </a:rPr>
              <a:t>量</a:t>
            </a:r>
            <a:r>
              <a:rPr dirty="0" sz="1200" spc="10">
                <a:latin typeface="SimSun"/>
                <a:cs typeface="SimSun"/>
              </a:rPr>
              <a:t>的</a:t>
            </a:r>
            <a:r>
              <a:rPr dirty="0" sz="1200">
                <a:latin typeface="SimSun"/>
                <a:cs typeface="SimSun"/>
              </a:rPr>
              <a:t>采集</a:t>
            </a:r>
            <a:r>
              <a:rPr dirty="0" sz="1200" spc="10">
                <a:latin typeface="SimSun"/>
                <a:cs typeface="SimSun"/>
              </a:rPr>
              <a:t>，</a:t>
            </a:r>
            <a:r>
              <a:rPr dirty="0" sz="1200">
                <a:latin typeface="SimSun"/>
                <a:cs typeface="SimSun"/>
              </a:rPr>
              <a:t>再使</a:t>
            </a:r>
            <a:r>
              <a:rPr dirty="0" sz="1200" spc="10">
                <a:latin typeface="SimSun"/>
                <a:cs typeface="SimSun"/>
              </a:rPr>
              <a:t>用</a:t>
            </a:r>
            <a:r>
              <a:rPr dirty="0" sz="1200">
                <a:latin typeface="SimSun"/>
                <a:cs typeface="SimSun"/>
              </a:rPr>
              <a:t>统</a:t>
            </a:r>
            <a:r>
              <a:rPr dirty="0" sz="1200" spc="10">
                <a:latin typeface="SimSun"/>
                <a:cs typeface="SimSun"/>
              </a:rPr>
              <a:t>计</a:t>
            </a:r>
            <a:r>
              <a:rPr dirty="0" sz="1200">
                <a:latin typeface="SimSun"/>
                <a:cs typeface="SimSun"/>
              </a:rPr>
              <a:t>滤</a:t>
            </a:r>
            <a:r>
              <a:rPr dirty="0" sz="1200" spc="10">
                <a:latin typeface="SimSun"/>
                <a:cs typeface="SimSun"/>
              </a:rPr>
              <a:t>波</a:t>
            </a:r>
            <a:r>
              <a:rPr dirty="0" sz="1200">
                <a:latin typeface="SimSun"/>
                <a:cs typeface="SimSun"/>
              </a:rPr>
              <a:t>器对</a:t>
            </a:r>
            <a:r>
              <a:rPr dirty="0" sz="1200" spc="10">
                <a:latin typeface="SimSun"/>
                <a:cs typeface="SimSun"/>
              </a:rPr>
              <a:t>降</a:t>
            </a:r>
            <a:r>
              <a:rPr dirty="0" sz="1200">
                <a:latin typeface="SimSun"/>
                <a:cs typeface="SimSun"/>
              </a:rPr>
              <a:t>采样</a:t>
            </a:r>
            <a:r>
              <a:rPr dirty="0" sz="1200" spc="10">
                <a:latin typeface="SimSun"/>
                <a:cs typeface="SimSun"/>
              </a:rPr>
              <a:t>后</a:t>
            </a:r>
            <a:r>
              <a:rPr dirty="0" sz="1200">
                <a:latin typeface="SimSun"/>
                <a:cs typeface="SimSun"/>
              </a:rPr>
              <a:t>的</a:t>
            </a:r>
            <a:r>
              <a:rPr dirty="0" sz="1200" spc="10">
                <a:latin typeface="SimSun"/>
                <a:cs typeface="SimSun"/>
              </a:rPr>
              <a:t>点</a:t>
            </a:r>
            <a:r>
              <a:rPr dirty="0" sz="1200">
                <a:latin typeface="SimSun"/>
                <a:cs typeface="SimSun"/>
              </a:rPr>
              <a:t>云 进行离</a:t>
            </a:r>
            <a:r>
              <a:rPr dirty="0" sz="1200" spc="10">
                <a:latin typeface="SimSun"/>
                <a:cs typeface="SimSun"/>
              </a:rPr>
              <a:t>群</a:t>
            </a:r>
            <a:r>
              <a:rPr dirty="0" sz="1200">
                <a:latin typeface="SimSun"/>
                <a:cs typeface="SimSun"/>
              </a:rPr>
              <a:t>点去</a:t>
            </a:r>
            <a:r>
              <a:rPr dirty="0" sz="1200" spc="10">
                <a:latin typeface="SimSun"/>
                <a:cs typeface="SimSun"/>
              </a:rPr>
              <a:t>除</a:t>
            </a:r>
            <a:r>
              <a:rPr dirty="0" sz="1200">
                <a:latin typeface="SimSun"/>
                <a:cs typeface="SimSun"/>
              </a:rPr>
              <a:t>，</a:t>
            </a:r>
            <a:r>
              <a:rPr dirty="0" sz="1200" spc="10">
                <a:latin typeface="SimSun"/>
                <a:cs typeface="SimSun"/>
              </a:rPr>
              <a:t>最</a:t>
            </a:r>
            <a:r>
              <a:rPr dirty="0" sz="1200">
                <a:latin typeface="SimSun"/>
                <a:cs typeface="SimSun"/>
              </a:rPr>
              <a:t>后</a:t>
            </a:r>
            <a:r>
              <a:rPr dirty="0" sz="1200" spc="10">
                <a:latin typeface="SimSun"/>
                <a:cs typeface="SimSun"/>
              </a:rPr>
              <a:t>使</a:t>
            </a:r>
            <a:r>
              <a:rPr dirty="0" sz="1200">
                <a:latin typeface="SimSun"/>
                <a:cs typeface="SimSun"/>
              </a:rPr>
              <a:t>用欧</a:t>
            </a:r>
            <a:r>
              <a:rPr dirty="0" sz="1200" spc="10">
                <a:latin typeface="SimSun"/>
                <a:cs typeface="SimSun"/>
              </a:rPr>
              <a:t>式</a:t>
            </a:r>
            <a:r>
              <a:rPr dirty="0" sz="1200">
                <a:latin typeface="SimSun"/>
                <a:cs typeface="SimSun"/>
              </a:rPr>
              <a:t>聚类</a:t>
            </a:r>
            <a:r>
              <a:rPr dirty="0" sz="1200" spc="10">
                <a:latin typeface="SimSun"/>
                <a:cs typeface="SimSun"/>
              </a:rPr>
              <a:t>算</a:t>
            </a:r>
            <a:r>
              <a:rPr dirty="0" sz="1200">
                <a:latin typeface="SimSun"/>
                <a:cs typeface="SimSun"/>
              </a:rPr>
              <a:t>法</a:t>
            </a:r>
            <a:r>
              <a:rPr dirty="0" sz="1200" spc="10">
                <a:latin typeface="SimSun"/>
                <a:cs typeface="SimSun"/>
              </a:rPr>
              <a:t>对</a:t>
            </a:r>
            <a:r>
              <a:rPr dirty="0" sz="1200">
                <a:latin typeface="SimSun"/>
                <a:cs typeface="SimSun"/>
              </a:rPr>
              <a:t>离</a:t>
            </a:r>
            <a:r>
              <a:rPr dirty="0" sz="1200" spc="10">
                <a:latin typeface="SimSun"/>
                <a:cs typeface="SimSun"/>
              </a:rPr>
              <a:t>群</a:t>
            </a:r>
            <a:r>
              <a:rPr dirty="0" sz="1200">
                <a:latin typeface="SimSun"/>
                <a:cs typeface="SimSun"/>
              </a:rPr>
              <a:t>点去</a:t>
            </a:r>
            <a:r>
              <a:rPr dirty="0" sz="1200" spc="10">
                <a:latin typeface="SimSun"/>
                <a:cs typeface="SimSun"/>
              </a:rPr>
              <a:t>除</a:t>
            </a:r>
            <a:r>
              <a:rPr dirty="0" sz="1200">
                <a:latin typeface="SimSun"/>
                <a:cs typeface="SimSun"/>
              </a:rPr>
              <a:t>后的</a:t>
            </a:r>
            <a:r>
              <a:rPr dirty="0" sz="1200" spc="10">
                <a:latin typeface="SimSun"/>
                <a:cs typeface="SimSun"/>
              </a:rPr>
              <a:t>点</a:t>
            </a:r>
            <a:r>
              <a:rPr dirty="0" sz="1200">
                <a:latin typeface="SimSun"/>
                <a:cs typeface="SimSun"/>
              </a:rPr>
              <a:t>云</a:t>
            </a:r>
            <a:r>
              <a:rPr dirty="0" sz="1200" spc="10">
                <a:latin typeface="SimSun"/>
                <a:cs typeface="SimSun"/>
              </a:rPr>
              <a:t>进</a:t>
            </a:r>
            <a:r>
              <a:rPr dirty="0" sz="1200">
                <a:latin typeface="SimSun"/>
                <a:cs typeface="SimSun"/>
              </a:rPr>
              <a:t>行</a:t>
            </a:r>
            <a:r>
              <a:rPr dirty="0" sz="1200" spc="10">
                <a:latin typeface="SimSun"/>
                <a:cs typeface="SimSun"/>
              </a:rPr>
              <a:t>分</a:t>
            </a:r>
            <a:r>
              <a:rPr dirty="0" sz="1200">
                <a:latin typeface="SimSun"/>
                <a:cs typeface="SimSun"/>
              </a:rPr>
              <a:t>割</a:t>
            </a:r>
            <a:r>
              <a:rPr dirty="0" sz="1200" spc="20">
                <a:latin typeface="SimSun"/>
                <a:cs typeface="SimSun"/>
              </a:rPr>
              <a:t>。</a:t>
            </a:r>
            <a:r>
              <a:rPr dirty="0" sz="1200" spc="10">
                <a:latin typeface="SimSun"/>
                <a:cs typeface="SimSun"/>
              </a:rPr>
              <a:t>相</a:t>
            </a:r>
            <a:r>
              <a:rPr dirty="0" sz="1200">
                <a:latin typeface="SimSun"/>
                <a:cs typeface="SimSun"/>
              </a:rPr>
              <a:t>比于</a:t>
            </a:r>
            <a:r>
              <a:rPr dirty="0" sz="1200" spc="10">
                <a:latin typeface="SimSun"/>
                <a:cs typeface="SimSun"/>
              </a:rPr>
              <a:t>均</a:t>
            </a:r>
            <a:r>
              <a:rPr dirty="0" sz="1200">
                <a:latin typeface="SimSun"/>
                <a:cs typeface="SimSun"/>
              </a:rPr>
              <a:t>匀</a:t>
            </a:r>
            <a:r>
              <a:rPr dirty="0" sz="1200" spc="10">
                <a:latin typeface="SimSun"/>
                <a:cs typeface="SimSun"/>
              </a:rPr>
              <a:t>降</a:t>
            </a:r>
            <a:r>
              <a:rPr dirty="0" sz="1200">
                <a:latin typeface="SimSun"/>
                <a:cs typeface="SimSun"/>
              </a:rPr>
              <a:t>采 样和体</a:t>
            </a:r>
            <a:r>
              <a:rPr dirty="0" sz="1200" spc="10">
                <a:latin typeface="SimSun"/>
                <a:cs typeface="SimSun"/>
              </a:rPr>
              <a:t>素</a:t>
            </a:r>
            <a:r>
              <a:rPr dirty="0" sz="1200">
                <a:latin typeface="SimSun"/>
                <a:cs typeface="SimSun"/>
              </a:rPr>
              <a:t>降采</a:t>
            </a:r>
            <a:r>
              <a:rPr dirty="0" sz="1200" spc="10">
                <a:latin typeface="SimSun"/>
                <a:cs typeface="SimSun"/>
              </a:rPr>
              <a:t>样</a:t>
            </a:r>
            <a:r>
              <a:rPr dirty="0" sz="1200">
                <a:latin typeface="SimSun"/>
                <a:cs typeface="SimSun"/>
              </a:rPr>
              <a:t>，</a:t>
            </a:r>
            <a:r>
              <a:rPr dirty="0" sz="1200" spc="10">
                <a:latin typeface="SimSun"/>
                <a:cs typeface="SimSun"/>
              </a:rPr>
              <a:t>随</a:t>
            </a:r>
            <a:r>
              <a:rPr dirty="0" sz="1200">
                <a:latin typeface="SimSun"/>
                <a:cs typeface="SimSun"/>
              </a:rPr>
              <a:t>机</a:t>
            </a:r>
            <a:r>
              <a:rPr dirty="0" sz="1200" spc="10">
                <a:latin typeface="SimSun"/>
                <a:cs typeface="SimSun"/>
              </a:rPr>
              <a:t>降</a:t>
            </a:r>
            <a:r>
              <a:rPr dirty="0" sz="1200">
                <a:latin typeface="SimSun"/>
                <a:cs typeface="SimSun"/>
              </a:rPr>
              <a:t>采</a:t>
            </a:r>
            <a:r>
              <a:rPr dirty="0" sz="1200" spc="5">
                <a:latin typeface="SimSun"/>
                <a:cs typeface="SimSun"/>
              </a:rPr>
              <a:t>样</a:t>
            </a:r>
            <a:r>
              <a:rPr dirty="0" sz="1200" spc="10">
                <a:latin typeface="SimSun"/>
                <a:cs typeface="SimSun"/>
              </a:rPr>
              <a:t>在</a:t>
            </a:r>
            <a:r>
              <a:rPr dirty="0" sz="1200">
                <a:latin typeface="SimSun"/>
                <a:cs typeface="SimSun"/>
              </a:rPr>
              <a:t>三种</a:t>
            </a:r>
            <a:r>
              <a:rPr dirty="0" sz="1200" spc="10">
                <a:latin typeface="SimSun"/>
                <a:cs typeface="SimSun"/>
              </a:rPr>
              <a:t>降</a:t>
            </a:r>
            <a:r>
              <a:rPr dirty="0" sz="1200">
                <a:latin typeface="SimSun"/>
                <a:cs typeface="SimSun"/>
              </a:rPr>
              <a:t>采</a:t>
            </a:r>
            <a:r>
              <a:rPr dirty="0" sz="1200" spc="10">
                <a:latin typeface="SimSun"/>
                <a:cs typeface="SimSun"/>
              </a:rPr>
              <a:t>样</a:t>
            </a:r>
            <a:r>
              <a:rPr dirty="0" sz="1200">
                <a:latin typeface="SimSun"/>
                <a:cs typeface="SimSun"/>
              </a:rPr>
              <a:t>方</a:t>
            </a:r>
            <a:r>
              <a:rPr dirty="0" sz="1200" spc="10">
                <a:latin typeface="SimSun"/>
                <a:cs typeface="SimSun"/>
              </a:rPr>
              <a:t>法</a:t>
            </a:r>
            <a:r>
              <a:rPr dirty="0" sz="1200">
                <a:latin typeface="SimSun"/>
                <a:cs typeface="SimSun"/>
              </a:rPr>
              <a:t>中算</a:t>
            </a:r>
            <a:r>
              <a:rPr dirty="0" sz="1200" spc="10">
                <a:latin typeface="SimSun"/>
                <a:cs typeface="SimSun"/>
              </a:rPr>
              <a:t>法</a:t>
            </a:r>
            <a:r>
              <a:rPr dirty="0" sz="1200">
                <a:latin typeface="SimSun"/>
                <a:cs typeface="SimSun"/>
              </a:rPr>
              <a:t>复杂</a:t>
            </a:r>
            <a:r>
              <a:rPr dirty="0" sz="1200" spc="10">
                <a:latin typeface="SimSun"/>
                <a:cs typeface="SimSun"/>
              </a:rPr>
              <a:t>度</a:t>
            </a:r>
            <a:r>
              <a:rPr dirty="0" sz="1200">
                <a:latin typeface="SimSun"/>
                <a:cs typeface="SimSun"/>
              </a:rPr>
              <a:t>最</a:t>
            </a:r>
            <a:r>
              <a:rPr dirty="0" sz="1200" spc="15">
                <a:latin typeface="SimSun"/>
                <a:cs typeface="SimSun"/>
              </a:rPr>
              <a:t>低</a:t>
            </a:r>
            <a:r>
              <a:rPr dirty="0" sz="1200">
                <a:latin typeface="SimSun"/>
                <a:cs typeface="SimSun"/>
              </a:rPr>
              <a:t>，</a:t>
            </a:r>
            <a:r>
              <a:rPr dirty="0" sz="1200" spc="10">
                <a:latin typeface="SimSun"/>
                <a:cs typeface="SimSun"/>
              </a:rPr>
              <a:t>运</a:t>
            </a:r>
            <a:r>
              <a:rPr dirty="0" sz="1200">
                <a:latin typeface="SimSun"/>
                <a:cs typeface="SimSun"/>
              </a:rPr>
              <a:t>行速</a:t>
            </a:r>
            <a:r>
              <a:rPr dirty="0" sz="1200" spc="10">
                <a:latin typeface="SimSun"/>
                <a:cs typeface="SimSun"/>
              </a:rPr>
              <a:t>度</a:t>
            </a:r>
            <a:r>
              <a:rPr dirty="0" sz="1200">
                <a:latin typeface="SimSun"/>
                <a:cs typeface="SimSun"/>
              </a:rPr>
              <a:t>最</a:t>
            </a:r>
            <a:r>
              <a:rPr dirty="0" sz="1200" spc="5">
                <a:latin typeface="SimSun"/>
                <a:cs typeface="SimSun"/>
              </a:rPr>
              <a:t>快</a:t>
            </a:r>
            <a:r>
              <a:rPr dirty="0" sz="1200" spc="10">
                <a:latin typeface="SimSun"/>
                <a:cs typeface="SimSun"/>
              </a:rPr>
              <a:t>，</a:t>
            </a:r>
            <a:r>
              <a:rPr dirty="0" sz="1200">
                <a:latin typeface="SimSun"/>
                <a:cs typeface="SimSun"/>
              </a:rPr>
              <a:t>同</a:t>
            </a:r>
            <a:r>
              <a:rPr dirty="0" sz="1200" spc="10">
                <a:latin typeface="SimSun"/>
                <a:cs typeface="SimSun"/>
              </a:rPr>
              <a:t>时</a:t>
            </a:r>
            <a:r>
              <a:rPr dirty="0" sz="1200">
                <a:latin typeface="SimSun"/>
                <a:cs typeface="SimSun"/>
              </a:rPr>
              <a:t>可 以指定</a:t>
            </a:r>
            <a:r>
              <a:rPr dirty="0" sz="1200" spc="10">
                <a:latin typeface="SimSun"/>
                <a:cs typeface="SimSun"/>
              </a:rPr>
              <a:t>采</a:t>
            </a:r>
            <a:r>
              <a:rPr dirty="0" sz="1200">
                <a:latin typeface="SimSun"/>
                <a:cs typeface="SimSun"/>
              </a:rPr>
              <a:t>样点</a:t>
            </a:r>
            <a:r>
              <a:rPr dirty="0" sz="1200" spc="10">
                <a:latin typeface="SimSun"/>
                <a:cs typeface="SimSun"/>
              </a:rPr>
              <a:t>的</a:t>
            </a:r>
            <a:r>
              <a:rPr dirty="0" sz="1200">
                <a:latin typeface="SimSun"/>
                <a:cs typeface="SimSun"/>
              </a:rPr>
              <a:t>数</a:t>
            </a:r>
            <a:r>
              <a:rPr dirty="0" sz="1200" spc="10">
                <a:latin typeface="SimSun"/>
                <a:cs typeface="SimSun"/>
              </a:rPr>
              <a:t>量</a:t>
            </a:r>
            <a:r>
              <a:rPr dirty="0" sz="1200">
                <a:latin typeface="SimSun"/>
                <a:cs typeface="SimSun"/>
              </a:rPr>
              <a:t>。</a:t>
            </a:r>
            <a:r>
              <a:rPr dirty="0" sz="1200" spc="10">
                <a:latin typeface="SimSun"/>
                <a:cs typeface="SimSun"/>
              </a:rPr>
              <a:t>统</a:t>
            </a:r>
            <a:r>
              <a:rPr dirty="0" sz="1200">
                <a:latin typeface="SimSun"/>
                <a:cs typeface="SimSun"/>
              </a:rPr>
              <a:t>计滤</a:t>
            </a:r>
            <a:r>
              <a:rPr dirty="0" sz="1200" spc="10">
                <a:latin typeface="SimSun"/>
                <a:cs typeface="SimSun"/>
              </a:rPr>
              <a:t>波</a:t>
            </a:r>
            <a:r>
              <a:rPr dirty="0" sz="1200">
                <a:latin typeface="SimSun"/>
                <a:cs typeface="SimSun"/>
              </a:rPr>
              <a:t>器根</a:t>
            </a:r>
            <a:r>
              <a:rPr dirty="0" sz="1200" spc="10">
                <a:latin typeface="SimSun"/>
                <a:cs typeface="SimSun"/>
              </a:rPr>
              <a:t>据</a:t>
            </a:r>
            <a:r>
              <a:rPr dirty="0" sz="1200">
                <a:latin typeface="SimSun"/>
                <a:cs typeface="SimSun"/>
              </a:rPr>
              <a:t>全</a:t>
            </a:r>
            <a:r>
              <a:rPr dirty="0" sz="1200" spc="10">
                <a:latin typeface="SimSun"/>
                <a:cs typeface="SimSun"/>
              </a:rPr>
              <a:t>局</a:t>
            </a:r>
            <a:r>
              <a:rPr dirty="0" sz="1200">
                <a:latin typeface="SimSun"/>
                <a:cs typeface="SimSun"/>
              </a:rPr>
              <a:t>距</a:t>
            </a:r>
            <a:r>
              <a:rPr dirty="0" sz="1200" spc="10">
                <a:latin typeface="SimSun"/>
                <a:cs typeface="SimSun"/>
              </a:rPr>
              <a:t>离</a:t>
            </a:r>
            <a:r>
              <a:rPr dirty="0" sz="1200">
                <a:latin typeface="SimSun"/>
                <a:cs typeface="SimSun"/>
              </a:rPr>
              <a:t>平均</a:t>
            </a:r>
            <a:r>
              <a:rPr dirty="0" sz="1200" spc="10">
                <a:latin typeface="SimSun"/>
                <a:cs typeface="SimSun"/>
              </a:rPr>
              <a:t>值</a:t>
            </a:r>
            <a:r>
              <a:rPr dirty="0" sz="1200">
                <a:latin typeface="SimSun"/>
                <a:cs typeface="SimSun"/>
              </a:rPr>
              <a:t>和方</a:t>
            </a:r>
            <a:r>
              <a:rPr dirty="0" sz="1200" spc="10">
                <a:latin typeface="SimSun"/>
                <a:cs typeface="SimSun"/>
              </a:rPr>
              <a:t>差</a:t>
            </a:r>
            <a:r>
              <a:rPr dirty="0" sz="1200">
                <a:latin typeface="SimSun"/>
                <a:cs typeface="SimSun"/>
              </a:rPr>
              <a:t>来</a:t>
            </a:r>
            <a:r>
              <a:rPr dirty="0" sz="1200" spc="10">
                <a:latin typeface="SimSun"/>
                <a:cs typeface="SimSun"/>
              </a:rPr>
              <a:t>定</a:t>
            </a:r>
            <a:r>
              <a:rPr dirty="0" sz="1200">
                <a:latin typeface="SimSun"/>
                <a:cs typeface="SimSun"/>
              </a:rPr>
              <a:t>义</a:t>
            </a:r>
            <a:r>
              <a:rPr dirty="0" sz="1200" spc="10">
                <a:latin typeface="SimSun"/>
                <a:cs typeface="SimSun"/>
              </a:rPr>
              <a:t>阈</a:t>
            </a:r>
            <a:r>
              <a:rPr dirty="0" sz="1200">
                <a:latin typeface="SimSun"/>
                <a:cs typeface="SimSun"/>
              </a:rPr>
              <a:t>值标</a:t>
            </a:r>
            <a:r>
              <a:rPr dirty="0" sz="1200" spc="35">
                <a:latin typeface="SimSun"/>
                <a:cs typeface="SimSun"/>
              </a:rPr>
              <a:t>准</a:t>
            </a:r>
            <a:r>
              <a:rPr dirty="0" sz="1200">
                <a:latin typeface="SimSun"/>
                <a:cs typeface="SimSun"/>
              </a:rPr>
              <a:t>，无</a:t>
            </a:r>
            <a:r>
              <a:rPr dirty="0" sz="1200" spc="10">
                <a:latin typeface="SimSun"/>
                <a:cs typeface="SimSun"/>
              </a:rPr>
              <a:t>需</a:t>
            </a:r>
            <a:r>
              <a:rPr dirty="0" sz="1200">
                <a:latin typeface="SimSun"/>
                <a:cs typeface="SimSun"/>
              </a:rPr>
              <a:t>人</a:t>
            </a:r>
            <a:r>
              <a:rPr dirty="0" sz="1200" spc="10">
                <a:latin typeface="SimSun"/>
                <a:cs typeface="SimSun"/>
              </a:rPr>
              <a:t>工</a:t>
            </a:r>
            <a:r>
              <a:rPr dirty="0" sz="1200">
                <a:latin typeface="SimSun"/>
                <a:cs typeface="SimSun"/>
              </a:rPr>
              <a:t>指 定阈值</a:t>
            </a:r>
            <a:r>
              <a:rPr dirty="0" sz="1200" spc="10">
                <a:latin typeface="SimSun"/>
                <a:cs typeface="SimSun"/>
              </a:rPr>
              <a:t>标</a:t>
            </a:r>
            <a:r>
              <a:rPr dirty="0" sz="1200">
                <a:latin typeface="SimSun"/>
                <a:cs typeface="SimSun"/>
              </a:rPr>
              <a:t>准，</a:t>
            </a:r>
            <a:r>
              <a:rPr dirty="0" sz="1200" spc="10">
                <a:latin typeface="SimSun"/>
                <a:cs typeface="SimSun"/>
              </a:rPr>
              <a:t>更</a:t>
            </a:r>
            <a:r>
              <a:rPr dirty="0" sz="1200">
                <a:latin typeface="SimSun"/>
                <a:cs typeface="SimSun"/>
              </a:rPr>
              <a:t>为</a:t>
            </a:r>
            <a:r>
              <a:rPr dirty="0" sz="1200" spc="10">
                <a:latin typeface="SimSun"/>
                <a:cs typeface="SimSun"/>
              </a:rPr>
              <a:t>高</a:t>
            </a:r>
            <a:r>
              <a:rPr dirty="0" sz="1200">
                <a:latin typeface="SimSun"/>
                <a:cs typeface="SimSun"/>
              </a:rPr>
              <a:t>效</a:t>
            </a:r>
            <a:r>
              <a:rPr dirty="0" sz="1200" spc="10">
                <a:latin typeface="SimSun"/>
                <a:cs typeface="SimSun"/>
              </a:rPr>
              <a:t>，</a:t>
            </a:r>
            <a:r>
              <a:rPr dirty="0" sz="1200">
                <a:latin typeface="SimSun"/>
                <a:cs typeface="SimSun"/>
              </a:rPr>
              <a:t>并且</a:t>
            </a:r>
            <a:r>
              <a:rPr dirty="0" sz="1200" spc="10">
                <a:latin typeface="SimSun"/>
                <a:cs typeface="SimSun"/>
              </a:rPr>
              <a:t>更</a:t>
            </a:r>
            <a:r>
              <a:rPr dirty="0" sz="1200">
                <a:latin typeface="SimSun"/>
                <a:cs typeface="SimSun"/>
              </a:rPr>
              <a:t>能适</a:t>
            </a:r>
            <a:r>
              <a:rPr dirty="0" sz="1200" spc="10">
                <a:latin typeface="SimSun"/>
                <a:cs typeface="SimSun"/>
              </a:rPr>
              <a:t>应</a:t>
            </a:r>
            <a:r>
              <a:rPr dirty="0" sz="1200">
                <a:latin typeface="SimSun"/>
                <a:cs typeface="SimSun"/>
              </a:rPr>
              <a:t>不</a:t>
            </a:r>
            <a:r>
              <a:rPr dirty="0" sz="1200" spc="10">
                <a:latin typeface="SimSun"/>
                <a:cs typeface="SimSun"/>
              </a:rPr>
              <a:t>同</a:t>
            </a:r>
            <a:r>
              <a:rPr dirty="0" sz="1200">
                <a:latin typeface="SimSun"/>
                <a:cs typeface="SimSun"/>
              </a:rPr>
              <a:t>的</a:t>
            </a:r>
            <a:r>
              <a:rPr dirty="0" sz="1200" spc="10">
                <a:latin typeface="SimSun"/>
                <a:cs typeface="SimSun"/>
              </a:rPr>
              <a:t>点</a:t>
            </a:r>
            <a:r>
              <a:rPr dirty="0" sz="1200">
                <a:latin typeface="SimSun"/>
                <a:cs typeface="SimSun"/>
              </a:rPr>
              <a:t>云场</a:t>
            </a:r>
            <a:r>
              <a:rPr dirty="0" sz="1200" spc="10">
                <a:latin typeface="SimSun"/>
                <a:cs typeface="SimSun"/>
              </a:rPr>
              <a:t>景</a:t>
            </a:r>
            <a:r>
              <a:rPr dirty="0" sz="1200">
                <a:latin typeface="SimSun"/>
                <a:cs typeface="SimSun"/>
              </a:rPr>
              <a:t>。欧</a:t>
            </a:r>
            <a:r>
              <a:rPr dirty="0" sz="1200" spc="10">
                <a:latin typeface="SimSun"/>
                <a:cs typeface="SimSun"/>
              </a:rPr>
              <a:t>式</a:t>
            </a:r>
            <a:r>
              <a:rPr dirty="0" sz="1200">
                <a:latin typeface="SimSun"/>
                <a:cs typeface="SimSun"/>
              </a:rPr>
              <a:t>聚</a:t>
            </a:r>
            <a:r>
              <a:rPr dirty="0" sz="1200" spc="10">
                <a:latin typeface="SimSun"/>
                <a:cs typeface="SimSun"/>
              </a:rPr>
              <a:t>类</a:t>
            </a:r>
            <a:r>
              <a:rPr dirty="0" sz="1200">
                <a:latin typeface="SimSun"/>
                <a:cs typeface="SimSun"/>
              </a:rPr>
              <a:t>算</a:t>
            </a:r>
            <a:r>
              <a:rPr dirty="0" sz="1200" spc="10">
                <a:latin typeface="SimSun"/>
                <a:cs typeface="SimSun"/>
              </a:rPr>
              <a:t>法</a:t>
            </a:r>
            <a:r>
              <a:rPr dirty="0" sz="1200">
                <a:latin typeface="SimSun"/>
                <a:cs typeface="SimSun"/>
              </a:rPr>
              <a:t>以邻</a:t>
            </a:r>
            <a:r>
              <a:rPr dirty="0" sz="1200" spc="10">
                <a:latin typeface="SimSun"/>
                <a:cs typeface="SimSun"/>
              </a:rPr>
              <a:t>域</a:t>
            </a:r>
            <a:r>
              <a:rPr dirty="0" sz="1200">
                <a:latin typeface="SimSun"/>
                <a:cs typeface="SimSun"/>
              </a:rPr>
              <a:t>内点</a:t>
            </a:r>
            <a:r>
              <a:rPr dirty="0" sz="1200" spc="10">
                <a:latin typeface="SimSun"/>
                <a:cs typeface="SimSun"/>
              </a:rPr>
              <a:t>与</a:t>
            </a:r>
            <a:r>
              <a:rPr dirty="0" sz="1200">
                <a:latin typeface="SimSun"/>
                <a:cs typeface="SimSun"/>
              </a:rPr>
              <a:t>点</a:t>
            </a:r>
            <a:r>
              <a:rPr dirty="0" sz="1200" spc="10">
                <a:latin typeface="SimSun"/>
                <a:cs typeface="SimSun"/>
              </a:rPr>
              <a:t>之</a:t>
            </a:r>
            <a:r>
              <a:rPr dirty="0" sz="1200">
                <a:latin typeface="SimSun"/>
                <a:cs typeface="SimSun"/>
              </a:rPr>
              <a:t>间 的距离</a:t>
            </a:r>
            <a:r>
              <a:rPr dirty="0" sz="1200" spc="10">
                <a:latin typeface="SimSun"/>
                <a:cs typeface="SimSun"/>
              </a:rPr>
              <a:t>作</a:t>
            </a:r>
            <a:r>
              <a:rPr dirty="0" sz="1200">
                <a:latin typeface="SimSun"/>
                <a:cs typeface="SimSun"/>
              </a:rPr>
              <a:t>为判</a:t>
            </a:r>
            <a:r>
              <a:rPr dirty="0" sz="1200" spc="10">
                <a:latin typeface="SimSun"/>
                <a:cs typeface="SimSun"/>
              </a:rPr>
              <a:t>定</a:t>
            </a:r>
            <a:r>
              <a:rPr dirty="0" sz="1200">
                <a:latin typeface="SimSun"/>
                <a:cs typeface="SimSun"/>
              </a:rPr>
              <a:t>标</a:t>
            </a:r>
            <a:r>
              <a:rPr dirty="0" sz="1200" spc="15">
                <a:latin typeface="SimSun"/>
                <a:cs typeface="SimSun"/>
              </a:rPr>
              <a:t>准</a:t>
            </a:r>
            <a:r>
              <a:rPr dirty="0" sz="1200">
                <a:latin typeface="SimSun"/>
                <a:cs typeface="SimSun"/>
              </a:rPr>
              <a:t>，</a:t>
            </a:r>
            <a:r>
              <a:rPr dirty="0" sz="1200" spc="10">
                <a:latin typeface="SimSun"/>
                <a:cs typeface="SimSun"/>
              </a:rPr>
              <a:t>算</a:t>
            </a:r>
            <a:r>
              <a:rPr dirty="0" sz="1200">
                <a:latin typeface="SimSun"/>
                <a:cs typeface="SimSun"/>
              </a:rPr>
              <a:t>法复</a:t>
            </a:r>
            <a:r>
              <a:rPr dirty="0" sz="1200" spc="10">
                <a:latin typeface="SimSun"/>
                <a:cs typeface="SimSun"/>
              </a:rPr>
              <a:t>杂</a:t>
            </a:r>
            <a:r>
              <a:rPr dirty="0" sz="1200" spc="5">
                <a:latin typeface="SimSun"/>
                <a:cs typeface="SimSun"/>
              </a:rPr>
              <a:t>度</a:t>
            </a:r>
            <a:r>
              <a:rPr dirty="0" sz="1200">
                <a:latin typeface="SimSun"/>
                <a:cs typeface="SimSun"/>
              </a:rPr>
              <a:t>更</a:t>
            </a:r>
            <a:r>
              <a:rPr dirty="0" sz="1200" spc="10">
                <a:latin typeface="SimSun"/>
                <a:cs typeface="SimSun"/>
              </a:rPr>
              <a:t>低</a:t>
            </a:r>
            <a:r>
              <a:rPr dirty="0" sz="1200">
                <a:latin typeface="SimSun"/>
                <a:cs typeface="SimSun"/>
              </a:rPr>
              <a:t>，</a:t>
            </a:r>
            <a:r>
              <a:rPr dirty="0" sz="1200" spc="10">
                <a:latin typeface="SimSun"/>
                <a:cs typeface="SimSun"/>
              </a:rPr>
              <a:t>可</a:t>
            </a:r>
            <a:r>
              <a:rPr dirty="0" sz="1200">
                <a:latin typeface="SimSun"/>
                <a:cs typeface="SimSun"/>
              </a:rPr>
              <a:t>以</a:t>
            </a:r>
            <a:r>
              <a:rPr dirty="0" sz="1200" spc="10">
                <a:latin typeface="SimSun"/>
                <a:cs typeface="SimSun"/>
              </a:rPr>
              <a:t>较</a:t>
            </a:r>
            <a:r>
              <a:rPr dirty="0" sz="1200">
                <a:latin typeface="SimSun"/>
                <a:cs typeface="SimSun"/>
              </a:rPr>
              <a:t>好地</a:t>
            </a:r>
            <a:r>
              <a:rPr dirty="0" sz="1200" spc="10">
                <a:latin typeface="SimSun"/>
                <a:cs typeface="SimSun"/>
              </a:rPr>
              <a:t>分</a:t>
            </a:r>
            <a:r>
              <a:rPr dirty="0" sz="1200">
                <a:latin typeface="SimSun"/>
                <a:cs typeface="SimSun"/>
              </a:rPr>
              <a:t>离出</a:t>
            </a:r>
            <a:r>
              <a:rPr dirty="0" sz="1200" spc="10">
                <a:latin typeface="SimSun"/>
                <a:cs typeface="SimSun"/>
              </a:rPr>
              <a:t>目</a:t>
            </a:r>
            <a:r>
              <a:rPr dirty="0" sz="1200">
                <a:latin typeface="SimSun"/>
                <a:cs typeface="SimSun"/>
              </a:rPr>
              <a:t>标</a:t>
            </a:r>
            <a:r>
              <a:rPr dirty="0" sz="1200" spc="10">
                <a:latin typeface="SimSun"/>
                <a:cs typeface="SimSun"/>
              </a:rPr>
              <a:t>物</a:t>
            </a:r>
            <a:r>
              <a:rPr dirty="0" sz="1200" spc="5">
                <a:latin typeface="SimSun"/>
                <a:cs typeface="SimSun"/>
              </a:rPr>
              <a:t>体</a:t>
            </a:r>
            <a:r>
              <a:rPr dirty="0" sz="1200" spc="10">
                <a:latin typeface="SimSun"/>
                <a:cs typeface="SimSun"/>
              </a:rPr>
              <a:t>，</a:t>
            </a:r>
            <a:r>
              <a:rPr dirty="0" sz="1200">
                <a:latin typeface="SimSun"/>
                <a:cs typeface="SimSun"/>
              </a:rPr>
              <a:t>为后</a:t>
            </a:r>
            <a:r>
              <a:rPr dirty="0" sz="1200" spc="10">
                <a:latin typeface="SimSun"/>
                <a:cs typeface="SimSun"/>
              </a:rPr>
              <a:t>续</a:t>
            </a:r>
            <a:r>
              <a:rPr dirty="0" sz="1200">
                <a:latin typeface="SimSun"/>
                <a:cs typeface="SimSun"/>
              </a:rPr>
              <a:t>利用</a:t>
            </a:r>
            <a:r>
              <a:rPr dirty="0" sz="1200" spc="10">
                <a:latin typeface="SimSun"/>
                <a:cs typeface="SimSun"/>
              </a:rPr>
              <a:t>有</a:t>
            </a:r>
            <a:r>
              <a:rPr dirty="0" sz="1200">
                <a:latin typeface="SimSun"/>
                <a:cs typeface="SimSun"/>
              </a:rPr>
              <a:t>效</a:t>
            </a:r>
            <a:r>
              <a:rPr dirty="0" sz="1200" spc="10">
                <a:latin typeface="SimSun"/>
                <a:cs typeface="SimSun"/>
              </a:rPr>
              <a:t>点</a:t>
            </a:r>
            <a:r>
              <a:rPr dirty="0" sz="1200">
                <a:latin typeface="SimSun"/>
                <a:cs typeface="SimSun"/>
              </a:rPr>
              <a:t>云 信息进行点云配准奠定基础。</a:t>
            </a:r>
            <a:endParaRPr sz="1200">
              <a:latin typeface="SimSun"/>
              <a:cs typeface="SimSun"/>
            </a:endParaRPr>
          </a:p>
          <a:p>
            <a:pPr marL="12700" marR="5080" indent="304800">
              <a:lnSpc>
                <a:spcPct val="162500"/>
              </a:lnSpc>
              <a:buSzPct val="91666"/>
              <a:buAutoNum type="arabicPlain"/>
              <a:tabLst>
                <a:tab pos="699770" algn="l"/>
              </a:tabLst>
            </a:pPr>
            <a:r>
              <a:rPr dirty="0" sz="1200">
                <a:latin typeface="SimSun"/>
                <a:cs typeface="SimSun"/>
              </a:rPr>
              <a:t>针对以点云配</a:t>
            </a:r>
            <a:r>
              <a:rPr dirty="0" sz="1200" spc="10">
                <a:latin typeface="SimSun"/>
                <a:cs typeface="SimSun"/>
              </a:rPr>
              <a:t>准</a:t>
            </a:r>
            <a:r>
              <a:rPr dirty="0" sz="1200">
                <a:latin typeface="SimSun"/>
                <a:cs typeface="SimSun"/>
              </a:rPr>
              <a:t>经典网络</a:t>
            </a:r>
            <a:r>
              <a:rPr dirty="0" sz="1200" spc="-30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为</a:t>
            </a:r>
            <a:r>
              <a:rPr dirty="0" sz="1200" spc="-15">
                <a:latin typeface="SimSun"/>
                <a:cs typeface="SimSun"/>
              </a:rPr>
              <a:t>代</a:t>
            </a:r>
            <a:r>
              <a:rPr dirty="0" sz="1200">
                <a:latin typeface="SimSun"/>
                <a:cs typeface="SimSun"/>
              </a:rPr>
              <a:t>表的点云配准方法在特征提取模块只关注点 云的全局信息而忽略局部特征的问题</a:t>
            </a:r>
            <a:r>
              <a:rPr dirty="0" sz="1200" spc="-595">
                <a:latin typeface="SimSun"/>
                <a:cs typeface="SimSun"/>
              </a:rPr>
              <a:t>，</a:t>
            </a:r>
            <a:r>
              <a:rPr dirty="0" sz="1200">
                <a:latin typeface="SimSun"/>
                <a:cs typeface="SimSun"/>
              </a:rPr>
              <a:t>本文在基础网</a:t>
            </a:r>
            <a:r>
              <a:rPr dirty="0" sz="1200" spc="190">
                <a:latin typeface="SimSun"/>
                <a:cs typeface="SimSun"/>
              </a:rPr>
              <a:t>络</a:t>
            </a:r>
            <a:r>
              <a:rPr dirty="0" sz="1200">
                <a:latin typeface="Times New Roman"/>
                <a:cs typeface="Times New Roman"/>
              </a:rPr>
              <a:t>PCR</a:t>
            </a:r>
            <a:r>
              <a:rPr dirty="0" sz="1200" spc="-5">
                <a:latin typeface="Times New Roman"/>
                <a:cs typeface="Times New Roman"/>
              </a:rPr>
              <a:t>Ne</a:t>
            </a:r>
            <a:r>
              <a:rPr dirty="0" sz="1200">
                <a:latin typeface="Times New Roman"/>
                <a:cs typeface="Times New Roman"/>
              </a:rPr>
              <a:t>t</a:t>
            </a:r>
            <a:r>
              <a:rPr dirty="0" sz="1200" spc="-110">
                <a:latin typeface="Times New Roman"/>
                <a:cs typeface="Times New Roman"/>
              </a:rPr>
              <a:t> </a:t>
            </a:r>
            <a:r>
              <a:rPr dirty="0" sz="1200">
                <a:latin typeface="SimSun"/>
                <a:cs typeface="SimSun"/>
              </a:rPr>
              <a:t>的特征提取模块进行了改进， 提出了一种新的基于深度学习的点云配准网络模型</a:t>
            </a:r>
            <a:r>
              <a:rPr dirty="0" sz="1200" spc="-165">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a:t>
            </a:r>
            <a:r>
              <a:rPr dirty="0" sz="1200">
                <a:latin typeface="SimSun"/>
                <a:cs typeface="SimSun"/>
              </a:rPr>
              <a:t>。本网</a:t>
            </a:r>
            <a:r>
              <a:rPr dirty="0" sz="1200" spc="10">
                <a:latin typeface="SimSun"/>
                <a:cs typeface="SimSun"/>
              </a:rPr>
              <a:t>络</a:t>
            </a:r>
            <a:r>
              <a:rPr dirty="0" sz="1200">
                <a:latin typeface="SimSun"/>
                <a:cs typeface="SimSun"/>
              </a:rPr>
              <a:t>引入了位置自适应卷积， 其根据每个点与其邻域点的位置关系学习权重系数</a:t>
            </a:r>
            <a:r>
              <a:rPr dirty="0" sz="1200" spc="-409">
                <a:latin typeface="SimSun"/>
                <a:cs typeface="SimSun"/>
              </a:rPr>
              <a:t>，</a:t>
            </a:r>
            <a:r>
              <a:rPr dirty="0" sz="1200">
                <a:latin typeface="SimSun"/>
                <a:cs typeface="SimSun"/>
              </a:rPr>
              <a:t>并组合权重矩阵自适应地构建卷积内核， </a:t>
            </a:r>
            <a:r>
              <a:rPr dirty="0" sz="1200">
                <a:latin typeface="SimSun"/>
                <a:cs typeface="SimSun"/>
              </a:rPr>
              <a:t>可以灵活地捕获局部区域的信息，获得更好的场景理解能力，从而提高点云配准的精度。</a:t>
            </a:r>
            <a:endParaRPr sz="1200">
              <a:latin typeface="SimSun"/>
              <a:cs typeface="SimSun"/>
            </a:endParaRPr>
          </a:p>
          <a:p>
            <a:pPr marL="12700" marR="81280" indent="304800">
              <a:lnSpc>
                <a:spcPct val="162500"/>
              </a:lnSpc>
              <a:buSzPct val="91666"/>
              <a:buAutoNum type="arabicPlain"/>
              <a:tabLst>
                <a:tab pos="699770" algn="l"/>
              </a:tabLst>
            </a:pPr>
            <a:r>
              <a:rPr dirty="0" sz="1200">
                <a:latin typeface="SimSun"/>
                <a:cs typeface="SimSun"/>
              </a:rPr>
              <a:t>针对</a:t>
            </a:r>
            <a:r>
              <a:rPr dirty="0" sz="1200" spc="-30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在特征融合模块仅仅以数组拼接方式将两组点云的特征在维度上进 行连接而无法很好地融合不同层次特征的问题</a:t>
            </a:r>
            <a:r>
              <a:rPr dirty="0" sz="1200" spc="5">
                <a:latin typeface="SimSun"/>
                <a:cs typeface="SimSun"/>
              </a:rPr>
              <a:t>，</a:t>
            </a:r>
            <a:r>
              <a:rPr dirty="0" sz="1200">
                <a:latin typeface="SimSun"/>
                <a:cs typeface="SimSun"/>
              </a:rPr>
              <a:t>本文在基础网络</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5">
                <a:latin typeface="Times New Roman"/>
                <a:cs typeface="Times New Roman"/>
              </a:rPr>
              <a:t> </a:t>
            </a:r>
            <a:r>
              <a:rPr dirty="0" sz="1200">
                <a:latin typeface="SimSun"/>
                <a:cs typeface="SimSun"/>
              </a:rPr>
              <a:t>的特征融合模块进 </a:t>
            </a:r>
            <a:r>
              <a:rPr dirty="0" sz="1200">
                <a:latin typeface="SimSun"/>
                <a:cs typeface="SimSun"/>
              </a:rPr>
              <a:t>行</a:t>
            </a:r>
            <a:endParaRPr sz="1200">
              <a:latin typeface="SimSun"/>
              <a:cs typeface="SimSun"/>
            </a:endParaRPr>
          </a:p>
        </p:txBody>
      </p:sp>
      <p:pic>
        <p:nvPicPr>
          <p:cNvPr id="7" name="object 7"/>
          <p:cNvPicPr/>
          <p:nvPr/>
        </p:nvPicPr>
        <p:blipFill>
          <a:blip r:embed="rId3" cstate="print"/>
          <a:stretch>
            <a:fillRect/>
          </a:stretch>
        </p:blipFill>
        <p:spPr>
          <a:xfrm>
            <a:off x="259079" y="10344403"/>
            <a:ext cx="4812030" cy="123189"/>
          </a:xfrm>
          <a:prstGeom prst="rect">
            <a:avLst/>
          </a:prstGeom>
        </p:spPr>
      </p:pic>
      <p:pic>
        <p:nvPicPr>
          <p:cNvPr id="8" name="object 8"/>
          <p:cNvPicPr/>
          <p:nvPr/>
        </p:nvPicPr>
        <p:blipFill>
          <a:blip r:embed="rId4" cstate="print"/>
          <a:stretch>
            <a:fillRect/>
          </a:stretch>
        </p:blipFill>
        <p:spPr>
          <a:xfrm>
            <a:off x="5215890" y="10344403"/>
            <a:ext cx="1082039" cy="123189"/>
          </a:xfrm>
          <a:prstGeom prst="rect">
            <a:avLst/>
          </a:prstGeom>
        </p:spPr>
      </p:pic>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pic>
        <p:nvPicPr>
          <p:cNvPr id="3" name="object 3"/>
          <p:cNvPicPr/>
          <p:nvPr/>
        </p:nvPicPr>
        <p:blipFill>
          <a:blip r:embed="rId2" cstate="print"/>
          <a:stretch>
            <a:fillRect/>
          </a:stretch>
        </p:blipFill>
        <p:spPr>
          <a:xfrm>
            <a:off x="742236" y="2807233"/>
            <a:ext cx="212549" cy="133324"/>
          </a:xfrm>
          <a:prstGeom prst="rect">
            <a:avLst/>
          </a:prstGeom>
        </p:spPr>
      </p:pic>
      <p:sp>
        <p:nvSpPr>
          <p:cNvPr id="4" name="object 4"/>
          <p:cNvSpPr txBox="1"/>
          <p:nvPr/>
        </p:nvSpPr>
        <p:spPr>
          <a:xfrm>
            <a:off x="706627" y="467432"/>
            <a:ext cx="6148705" cy="9251950"/>
          </a:xfrm>
          <a:prstGeom prst="rect">
            <a:avLst/>
          </a:prstGeom>
        </p:spPr>
        <p:txBody>
          <a:bodyPr wrap="square" lIns="0" tIns="74295" rIns="0" bIns="0" rtlCol="0" vert="horz">
            <a:spAutoFit/>
          </a:bodyPr>
          <a:lstStyle/>
          <a:p>
            <a:pPr marL="12700">
              <a:lnSpc>
                <a:spcPct val="100000"/>
              </a:lnSpc>
              <a:spcBef>
                <a:spcPts val="585"/>
              </a:spcBef>
              <a:tabLst>
                <a:tab pos="5338445"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第一章</a:t>
            </a:r>
            <a:r>
              <a:rPr dirty="0" sz="1050" spc="-105">
                <a:solidFill>
                  <a:srgbClr val="666666"/>
                </a:solidFill>
                <a:latin typeface="SimSun"/>
                <a:cs typeface="SimSun"/>
              </a:rPr>
              <a:t> </a:t>
            </a:r>
            <a:r>
              <a:rPr dirty="0" sz="1050" spc="-10">
                <a:solidFill>
                  <a:srgbClr val="666666"/>
                </a:solidFill>
                <a:latin typeface="SimSun"/>
                <a:cs typeface="SimSun"/>
              </a:rPr>
              <a:t>绪论</a:t>
            </a:r>
            <a:endParaRPr sz="1050">
              <a:latin typeface="SimSun"/>
              <a:cs typeface="SimSun"/>
            </a:endParaRPr>
          </a:p>
          <a:p>
            <a:pPr algn="just" marL="12700">
              <a:lnSpc>
                <a:spcPct val="100000"/>
              </a:lnSpc>
              <a:spcBef>
                <a:spcPts val="545"/>
              </a:spcBef>
            </a:pPr>
            <a:r>
              <a:rPr dirty="0" sz="1200">
                <a:latin typeface="SimSun"/>
                <a:cs typeface="SimSun"/>
              </a:rPr>
              <a:t>了改进，提出了一种新的基于深度学习的点云配准网络模型</a:t>
            </a:r>
            <a:r>
              <a:rPr dirty="0" sz="1200" spc="-295">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a:t>
            </a:r>
            <a:r>
              <a:rPr dirty="0" sz="1200" spc="-5">
                <a:latin typeface="Times New Roman"/>
                <a:cs typeface="Times New Roman"/>
              </a:rPr>
              <a:t>At</a:t>
            </a:r>
            <a:r>
              <a:rPr dirty="0" sz="1200">
                <a:latin typeface="Times New Roman"/>
                <a:cs typeface="Times New Roman"/>
              </a:rPr>
              <a:t>t</a:t>
            </a:r>
            <a:r>
              <a:rPr dirty="0" sz="1200">
                <a:latin typeface="SimSun"/>
                <a:cs typeface="SimSun"/>
              </a:rPr>
              <a:t>。该网络引入了结合</a:t>
            </a:r>
            <a:endParaRPr sz="1200">
              <a:latin typeface="SimSun"/>
              <a:cs typeface="SimSun"/>
            </a:endParaRPr>
          </a:p>
          <a:p>
            <a:pPr algn="just" marL="12700" marR="7620">
              <a:lnSpc>
                <a:spcPct val="162500"/>
              </a:lnSpc>
            </a:pPr>
            <a:r>
              <a:rPr dirty="0" sz="1200">
                <a:latin typeface="SimSun"/>
                <a:cs typeface="SimSun"/>
              </a:rPr>
              <a:t>空间</a:t>
            </a:r>
            <a:r>
              <a:rPr dirty="0" sz="1200" spc="10">
                <a:latin typeface="SimSun"/>
                <a:cs typeface="SimSun"/>
              </a:rPr>
              <a:t>注</a:t>
            </a:r>
            <a:r>
              <a:rPr dirty="0" sz="1200">
                <a:latin typeface="SimSun"/>
                <a:cs typeface="SimSun"/>
              </a:rPr>
              <a:t>意力</a:t>
            </a:r>
            <a:r>
              <a:rPr dirty="0" sz="1200" spc="10">
                <a:latin typeface="SimSun"/>
                <a:cs typeface="SimSun"/>
              </a:rPr>
              <a:t>机</a:t>
            </a:r>
            <a:r>
              <a:rPr dirty="0" sz="1200">
                <a:latin typeface="SimSun"/>
                <a:cs typeface="SimSun"/>
              </a:rPr>
              <a:t>制</a:t>
            </a:r>
            <a:r>
              <a:rPr dirty="0" sz="1200" spc="10">
                <a:latin typeface="SimSun"/>
                <a:cs typeface="SimSun"/>
              </a:rPr>
              <a:t>和</a:t>
            </a:r>
            <a:r>
              <a:rPr dirty="0" sz="1200">
                <a:latin typeface="SimSun"/>
                <a:cs typeface="SimSun"/>
              </a:rPr>
              <a:t>通</a:t>
            </a:r>
            <a:r>
              <a:rPr dirty="0" sz="1200" spc="10">
                <a:latin typeface="SimSun"/>
                <a:cs typeface="SimSun"/>
              </a:rPr>
              <a:t>道</a:t>
            </a:r>
            <a:r>
              <a:rPr dirty="0" sz="1200">
                <a:latin typeface="SimSun"/>
                <a:cs typeface="SimSun"/>
              </a:rPr>
              <a:t>注意</a:t>
            </a:r>
            <a:r>
              <a:rPr dirty="0" sz="1200" spc="10">
                <a:latin typeface="SimSun"/>
                <a:cs typeface="SimSun"/>
              </a:rPr>
              <a:t>力</a:t>
            </a:r>
            <a:r>
              <a:rPr dirty="0" sz="1200">
                <a:latin typeface="SimSun"/>
                <a:cs typeface="SimSun"/>
              </a:rPr>
              <a:t>机制</a:t>
            </a:r>
            <a:r>
              <a:rPr dirty="0" sz="1200" spc="20">
                <a:latin typeface="SimSun"/>
                <a:cs typeface="SimSun"/>
              </a:rPr>
              <a:t>的</a:t>
            </a:r>
            <a:r>
              <a:rPr dirty="0" sz="1200">
                <a:latin typeface="SimSun"/>
                <a:cs typeface="SimSun"/>
              </a:rPr>
              <a:t>双</a:t>
            </a:r>
            <a:r>
              <a:rPr dirty="0" sz="1200" spc="10">
                <a:latin typeface="SimSun"/>
                <a:cs typeface="SimSun"/>
              </a:rPr>
              <a:t>重</a:t>
            </a:r>
            <a:r>
              <a:rPr dirty="0" sz="1200">
                <a:latin typeface="SimSun"/>
                <a:cs typeface="SimSun"/>
              </a:rPr>
              <a:t>注</a:t>
            </a:r>
            <a:r>
              <a:rPr dirty="0" sz="1200" spc="10">
                <a:latin typeface="SimSun"/>
                <a:cs typeface="SimSun"/>
              </a:rPr>
              <a:t>意</a:t>
            </a:r>
            <a:r>
              <a:rPr dirty="0" sz="1200">
                <a:latin typeface="SimSun"/>
                <a:cs typeface="SimSun"/>
              </a:rPr>
              <a:t>力机</a:t>
            </a:r>
            <a:r>
              <a:rPr dirty="0" sz="1200" spc="15">
                <a:latin typeface="SimSun"/>
                <a:cs typeface="SimSun"/>
              </a:rPr>
              <a:t>制</a:t>
            </a:r>
            <a:r>
              <a:rPr dirty="0" sz="1200">
                <a:latin typeface="SimSun"/>
                <a:cs typeface="SimSun"/>
              </a:rPr>
              <a:t>，其</a:t>
            </a:r>
            <a:r>
              <a:rPr dirty="0" sz="1200" spc="10">
                <a:latin typeface="SimSun"/>
                <a:cs typeface="SimSun"/>
              </a:rPr>
              <a:t>中</a:t>
            </a:r>
            <a:r>
              <a:rPr dirty="0" sz="1200">
                <a:latin typeface="SimSun"/>
                <a:cs typeface="SimSun"/>
              </a:rPr>
              <a:t>的</a:t>
            </a:r>
            <a:r>
              <a:rPr dirty="0" sz="1200" spc="10">
                <a:latin typeface="SimSun"/>
                <a:cs typeface="SimSun"/>
              </a:rPr>
              <a:t>空</a:t>
            </a:r>
            <a:r>
              <a:rPr dirty="0" sz="1200">
                <a:latin typeface="SimSun"/>
                <a:cs typeface="SimSun"/>
              </a:rPr>
              <a:t>间</a:t>
            </a:r>
            <a:r>
              <a:rPr dirty="0" sz="1200" spc="10">
                <a:latin typeface="SimSun"/>
                <a:cs typeface="SimSun"/>
              </a:rPr>
              <a:t>注</a:t>
            </a:r>
            <a:r>
              <a:rPr dirty="0" sz="1200">
                <a:latin typeface="SimSun"/>
                <a:cs typeface="SimSun"/>
              </a:rPr>
              <a:t>意力</a:t>
            </a:r>
            <a:r>
              <a:rPr dirty="0" sz="1200" spc="10">
                <a:latin typeface="SimSun"/>
                <a:cs typeface="SimSun"/>
              </a:rPr>
              <a:t>机</a:t>
            </a:r>
            <a:r>
              <a:rPr dirty="0" sz="1200" spc="5">
                <a:latin typeface="SimSun"/>
                <a:cs typeface="SimSun"/>
              </a:rPr>
              <a:t>制</a:t>
            </a:r>
            <a:r>
              <a:rPr dirty="0" sz="1200">
                <a:latin typeface="SimSun"/>
                <a:cs typeface="SimSun"/>
              </a:rPr>
              <a:t>通</a:t>
            </a:r>
            <a:r>
              <a:rPr dirty="0" sz="1200" spc="10">
                <a:latin typeface="SimSun"/>
                <a:cs typeface="SimSun"/>
              </a:rPr>
              <a:t>过</a:t>
            </a:r>
            <a:r>
              <a:rPr dirty="0" sz="1200">
                <a:latin typeface="SimSun"/>
                <a:cs typeface="SimSun"/>
              </a:rPr>
              <a:t>对</a:t>
            </a:r>
            <a:r>
              <a:rPr dirty="0" sz="1200" spc="10">
                <a:latin typeface="SimSun"/>
                <a:cs typeface="SimSun"/>
              </a:rPr>
              <a:t>空</a:t>
            </a:r>
            <a:r>
              <a:rPr dirty="0" sz="1200">
                <a:latin typeface="SimSun"/>
                <a:cs typeface="SimSun"/>
              </a:rPr>
              <a:t>间维 度上</a:t>
            </a:r>
            <a:r>
              <a:rPr dirty="0" sz="1200" spc="10">
                <a:latin typeface="SimSun"/>
                <a:cs typeface="SimSun"/>
              </a:rPr>
              <a:t>的</a:t>
            </a:r>
            <a:r>
              <a:rPr dirty="0" sz="1200">
                <a:latin typeface="SimSun"/>
                <a:cs typeface="SimSun"/>
              </a:rPr>
              <a:t>特征</a:t>
            </a:r>
            <a:r>
              <a:rPr dirty="0" sz="1200" spc="10">
                <a:latin typeface="SimSun"/>
                <a:cs typeface="SimSun"/>
              </a:rPr>
              <a:t>进</a:t>
            </a:r>
            <a:r>
              <a:rPr dirty="0" sz="1200">
                <a:latin typeface="SimSun"/>
                <a:cs typeface="SimSun"/>
              </a:rPr>
              <a:t>行</a:t>
            </a:r>
            <a:r>
              <a:rPr dirty="0" sz="1200" spc="10">
                <a:latin typeface="SimSun"/>
                <a:cs typeface="SimSun"/>
              </a:rPr>
              <a:t>聚</a:t>
            </a:r>
            <a:r>
              <a:rPr dirty="0" sz="1200">
                <a:latin typeface="SimSun"/>
                <a:cs typeface="SimSun"/>
              </a:rPr>
              <a:t>焦</a:t>
            </a:r>
            <a:r>
              <a:rPr dirty="0" sz="1200" spc="10">
                <a:latin typeface="SimSun"/>
                <a:cs typeface="SimSun"/>
              </a:rPr>
              <a:t>，</a:t>
            </a:r>
            <a:r>
              <a:rPr dirty="0" sz="1200">
                <a:latin typeface="SimSun"/>
                <a:cs typeface="SimSun"/>
              </a:rPr>
              <a:t>可以</a:t>
            </a:r>
            <a:r>
              <a:rPr dirty="0" sz="1200" spc="10">
                <a:latin typeface="SimSun"/>
                <a:cs typeface="SimSun"/>
              </a:rPr>
              <a:t>加</a:t>
            </a:r>
            <a:r>
              <a:rPr dirty="0" sz="1200">
                <a:latin typeface="SimSun"/>
                <a:cs typeface="SimSun"/>
              </a:rPr>
              <a:t>深网</a:t>
            </a:r>
            <a:r>
              <a:rPr dirty="0" sz="1200" spc="10">
                <a:latin typeface="SimSun"/>
                <a:cs typeface="SimSun"/>
              </a:rPr>
              <a:t>络</a:t>
            </a:r>
            <a:r>
              <a:rPr dirty="0" sz="1200">
                <a:latin typeface="SimSun"/>
                <a:cs typeface="SimSun"/>
              </a:rPr>
              <a:t>结</a:t>
            </a:r>
            <a:r>
              <a:rPr dirty="0" sz="1200" spc="10">
                <a:latin typeface="SimSun"/>
                <a:cs typeface="SimSun"/>
              </a:rPr>
              <a:t>构</a:t>
            </a:r>
            <a:r>
              <a:rPr dirty="0" sz="1200">
                <a:latin typeface="SimSun"/>
                <a:cs typeface="SimSun"/>
              </a:rPr>
              <a:t>更</a:t>
            </a:r>
            <a:r>
              <a:rPr dirty="0" sz="1200" spc="10">
                <a:latin typeface="SimSun"/>
                <a:cs typeface="SimSun"/>
              </a:rPr>
              <a:t>深</a:t>
            </a:r>
            <a:r>
              <a:rPr dirty="0" sz="1200">
                <a:latin typeface="SimSun"/>
                <a:cs typeface="SimSun"/>
              </a:rPr>
              <a:t>层次</a:t>
            </a:r>
            <a:r>
              <a:rPr dirty="0" sz="1200" spc="10">
                <a:latin typeface="SimSun"/>
                <a:cs typeface="SimSun"/>
              </a:rPr>
              <a:t>的</a:t>
            </a:r>
            <a:r>
              <a:rPr dirty="0" sz="1200">
                <a:latin typeface="SimSun"/>
                <a:cs typeface="SimSun"/>
              </a:rPr>
              <a:t>信息</a:t>
            </a:r>
            <a:r>
              <a:rPr dirty="0" sz="1200" spc="10">
                <a:latin typeface="SimSun"/>
                <a:cs typeface="SimSun"/>
              </a:rPr>
              <a:t>传</a:t>
            </a:r>
            <a:r>
              <a:rPr dirty="0" sz="1200">
                <a:latin typeface="SimSun"/>
                <a:cs typeface="SimSun"/>
              </a:rPr>
              <a:t>递</a:t>
            </a:r>
            <a:r>
              <a:rPr dirty="0" sz="1200" spc="10">
                <a:latin typeface="SimSun"/>
                <a:cs typeface="SimSun"/>
              </a:rPr>
              <a:t>。</a:t>
            </a:r>
            <a:r>
              <a:rPr dirty="0" sz="1200">
                <a:latin typeface="SimSun"/>
                <a:cs typeface="SimSun"/>
              </a:rPr>
              <a:t>通</a:t>
            </a:r>
            <a:r>
              <a:rPr dirty="0" sz="1200" spc="10">
                <a:latin typeface="SimSun"/>
                <a:cs typeface="SimSun"/>
              </a:rPr>
              <a:t>道</a:t>
            </a:r>
            <a:r>
              <a:rPr dirty="0" sz="1200">
                <a:latin typeface="SimSun"/>
                <a:cs typeface="SimSun"/>
              </a:rPr>
              <a:t>注意</a:t>
            </a:r>
            <a:r>
              <a:rPr dirty="0" sz="1200" spc="10">
                <a:latin typeface="SimSun"/>
                <a:cs typeface="SimSun"/>
              </a:rPr>
              <a:t>力</a:t>
            </a:r>
            <a:r>
              <a:rPr dirty="0" sz="1200">
                <a:latin typeface="SimSun"/>
                <a:cs typeface="SimSun"/>
              </a:rPr>
              <a:t>机</a:t>
            </a:r>
            <a:r>
              <a:rPr dirty="0" sz="1200" spc="5">
                <a:latin typeface="SimSun"/>
                <a:cs typeface="SimSun"/>
              </a:rPr>
              <a:t>制</a:t>
            </a:r>
            <a:r>
              <a:rPr dirty="0" sz="1200" spc="10">
                <a:latin typeface="SimSun"/>
                <a:cs typeface="SimSun"/>
              </a:rPr>
              <a:t>通</a:t>
            </a:r>
            <a:r>
              <a:rPr dirty="0" sz="1200">
                <a:latin typeface="SimSun"/>
                <a:cs typeface="SimSun"/>
              </a:rPr>
              <a:t>过</a:t>
            </a:r>
            <a:r>
              <a:rPr dirty="0" sz="1200" spc="10">
                <a:latin typeface="SimSun"/>
                <a:cs typeface="SimSun"/>
              </a:rPr>
              <a:t>对</a:t>
            </a:r>
            <a:r>
              <a:rPr dirty="0" sz="1200">
                <a:latin typeface="SimSun"/>
                <a:cs typeface="SimSun"/>
              </a:rPr>
              <a:t>通道 维度</a:t>
            </a:r>
            <a:r>
              <a:rPr dirty="0" sz="1200" spc="10">
                <a:latin typeface="SimSun"/>
                <a:cs typeface="SimSun"/>
              </a:rPr>
              <a:t>上</a:t>
            </a:r>
            <a:r>
              <a:rPr dirty="0" sz="1200" spc="-5">
                <a:latin typeface="SimSun"/>
                <a:cs typeface="SimSun"/>
              </a:rPr>
              <a:t>的</a:t>
            </a:r>
            <a:r>
              <a:rPr dirty="0" sz="1200">
                <a:latin typeface="SimSun"/>
                <a:cs typeface="SimSun"/>
              </a:rPr>
              <a:t>特</a:t>
            </a:r>
            <a:r>
              <a:rPr dirty="0" sz="1200" spc="10">
                <a:latin typeface="SimSun"/>
                <a:cs typeface="SimSun"/>
              </a:rPr>
              <a:t>定</a:t>
            </a:r>
            <a:r>
              <a:rPr dirty="0" sz="1200">
                <a:latin typeface="SimSun"/>
                <a:cs typeface="SimSun"/>
              </a:rPr>
              <a:t>语</a:t>
            </a:r>
            <a:r>
              <a:rPr dirty="0" sz="1200" spc="10">
                <a:latin typeface="SimSun"/>
                <a:cs typeface="SimSun"/>
              </a:rPr>
              <a:t>义</a:t>
            </a:r>
            <a:r>
              <a:rPr dirty="0" sz="1200">
                <a:latin typeface="SimSun"/>
                <a:cs typeface="SimSun"/>
              </a:rPr>
              <a:t>进</a:t>
            </a:r>
            <a:r>
              <a:rPr dirty="0" sz="1200" spc="10">
                <a:latin typeface="SimSun"/>
                <a:cs typeface="SimSun"/>
              </a:rPr>
              <a:t>行</a:t>
            </a:r>
            <a:r>
              <a:rPr dirty="0" sz="1200">
                <a:latin typeface="SimSun"/>
                <a:cs typeface="SimSun"/>
              </a:rPr>
              <a:t>响应</a:t>
            </a:r>
            <a:r>
              <a:rPr dirty="0" sz="1200" spc="10">
                <a:latin typeface="SimSun"/>
                <a:cs typeface="SimSun"/>
              </a:rPr>
              <a:t>增</a:t>
            </a:r>
            <a:r>
              <a:rPr dirty="0" sz="1200" spc="5">
                <a:latin typeface="SimSun"/>
                <a:cs typeface="SimSun"/>
              </a:rPr>
              <a:t>强</a:t>
            </a:r>
            <a:r>
              <a:rPr dirty="0" sz="1200">
                <a:latin typeface="SimSun"/>
                <a:cs typeface="SimSun"/>
              </a:rPr>
              <a:t>，</a:t>
            </a:r>
            <a:r>
              <a:rPr dirty="0" sz="1200" spc="10">
                <a:latin typeface="SimSun"/>
                <a:cs typeface="SimSun"/>
              </a:rPr>
              <a:t>可</a:t>
            </a:r>
            <a:r>
              <a:rPr dirty="0" sz="1200">
                <a:latin typeface="SimSun"/>
                <a:cs typeface="SimSun"/>
              </a:rPr>
              <a:t>以</a:t>
            </a:r>
            <a:r>
              <a:rPr dirty="0" sz="1200" spc="10">
                <a:latin typeface="SimSun"/>
                <a:cs typeface="SimSun"/>
              </a:rPr>
              <a:t>提</a:t>
            </a:r>
            <a:r>
              <a:rPr dirty="0" sz="1200">
                <a:latin typeface="SimSun"/>
                <a:cs typeface="SimSun"/>
              </a:rPr>
              <a:t>高</a:t>
            </a:r>
            <a:r>
              <a:rPr dirty="0" sz="1200" spc="10">
                <a:latin typeface="SimSun"/>
                <a:cs typeface="SimSun"/>
              </a:rPr>
              <a:t>特</a:t>
            </a:r>
            <a:r>
              <a:rPr dirty="0" sz="1200">
                <a:latin typeface="SimSun"/>
                <a:cs typeface="SimSun"/>
              </a:rPr>
              <a:t>征的</a:t>
            </a:r>
            <a:r>
              <a:rPr dirty="0" sz="1200" spc="10">
                <a:latin typeface="SimSun"/>
                <a:cs typeface="SimSun"/>
              </a:rPr>
              <a:t>可</a:t>
            </a:r>
            <a:r>
              <a:rPr dirty="0" sz="1200">
                <a:latin typeface="SimSun"/>
                <a:cs typeface="SimSun"/>
              </a:rPr>
              <a:t>分辨</a:t>
            </a:r>
            <a:r>
              <a:rPr dirty="0" sz="1200" spc="10">
                <a:latin typeface="SimSun"/>
                <a:cs typeface="SimSun"/>
              </a:rPr>
              <a:t>性</a:t>
            </a:r>
            <a:r>
              <a:rPr dirty="0" sz="1200">
                <a:latin typeface="SimSun"/>
                <a:cs typeface="SimSun"/>
              </a:rPr>
              <a:t>。</a:t>
            </a:r>
            <a:r>
              <a:rPr dirty="0" sz="1200" spc="10">
                <a:latin typeface="SimSun"/>
                <a:cs typeface="SimSun"/>
              </a:rPr>
              <a:t>将</a:t>
            </a:r>
            <a:r>
              <a:rPr dirty="0" sz="1200">
                <a:latin typeface="SimSun"/>
                <a:cs typeface="SimSun"/>
              </a:rPr>
              <a:t>两</a:t>
            </a:r>
            <a:r>
              <a:rPr dirty="0" sz="1200" spc="10">
                <a:latin typeface="SimSun"/>
                <a:cs typeface="SimSun"/>
              </a:rPr>
              <a:t>者</a:t>
            </a:r>
            <a:r>
              <a:rPr dirty="0" sz="1200">
                <a:latin typeface="SimSun"/>
                <a:cs typeface="SimSun"/>
              </a:rPr>
              <a:t>结合</a:t>
            </a:r>
            <a:r>
              <a:rPr dirty="0" sz="1200" spc="10">
                <a:latin typeface="SimSun"/>
                <a:cs typeface="SimSun"/>
              </a:rPr>
              <a:t>的</a:t>
            </a:r>
            <a:r>
              <a:rPr dirty="0" sz="1200">
                <a:latin typeface="SimSun"/>
                <a:cs typeface="SimSun"/>
              </a:rPr>
              <a:t>双重</a:t>
            </a:r>
            <a:r>
              <a:rPr dirty="0" sz="1200" spc="10">
                <a:latin typeface="SimSun"/>
                <a:cs typeface="SimSun"/>
              </a:rPr>
              <a:t>注</a:t>
            </a:r>
            <a:r>
              <a:rPr dirty="0" sz="1200">
                <a:latin typeface="SimSun"/>
                <a:cs typeface="SimSun"/>
              </a:rPr>
              <a:t>意</a:t>
            </a:r>
            <a:r>
              <a:rPr dirty="0" sz="1200" spc="10">
                <a:latin typeface="SimSun"/>
                <a:cs typeface="SimSun"/>
              </a:rPr>
              <a:t>力</a:t>
            </a:r>
            <a:r>
              <a:rPr dirty="0" sz="1200">
                <a:latin typeface="SimSun"/>
                <a:cs typeface="SimSun"/>
              </a:rPr>
              <a:t>机制 可以</a:t>
            </a:r>
            <a:r>
              <a:rPr dirty="0" sz="1200" spc="10">
                <a:latin typeface="SimSun"/>
                <a:cs typeface="SimSun"/>
              </a:rPr>
              <a:t>捕</a:t>
            </a:r>
            <a:r>
              <a:rPr dirty="0" sz="1200">
                <a:latin typeface="SimSun"/>
                <a:cs typeface="SimSun"/>
              </a:rPr>
              <a:t>获不</a:t>
            </a:r>
            <a:r>
              <a:rPr dirty="0" sz="1200" spc="10">
                <a:latin typeface="SimSun"/>
                <a:cs typeface="SimSun"/>
              </a:rPr>
              <a:t>同</a:t>
            </a:r>
            <a:r>
              <a:rPr dirty="0" sz="1200">
                <a:latin typeface="SimSun"/>
                <a:cs typeface="SimSun"/>
              </a:rPr>
              <a:t>层</a:t>
            </a:r>
            <a:r>
              <a:rPr dirty="0" sz="1200" spc="10">
                <a:latin typeface="SimSun"/>
                <a:cs typeface="SimSun"/>
              </a:rPr>
              <a:t>次</a:t>
            </a:r>
            <a:r>
              <a:rPr dirty="0" sz="1200">
                <a:latin typeface="SimSun"/>
                <a:cs typeface="SimSun"/>
              </a:rPr>
              <a:t>特</a:t>
            </a:r>
            <a:r>
              <a:rPr dirty="0" sz="1200" spc="10">
                <a:latin typeface="SimSun"/>
                <a:cs typeface="SimSun"/>
              </a:rPr>
              <a:t>征</a:t>
            </a:r>
            <a:r>
              <a:rPr dirty="0" sz="1200">
                <a:latin typeface="SimSun"/>
                <a:cs typeface="SimSun"/>
              </a:rPr>
              <a:t>的长</a:t>
            </a:r>
            <a:r>
              <a:rPr dirty="0" sz="1200" spc="10">
                <a:latin typeface="SimSun"/>
                <a:cs typeface="SimSun"/>
              </a:rPr>
              <a:t>期</a:t>
            </a:r>
            <a:r>
              <a:rPr dirty="0" sz="1200">
                <a:latin typeface="SimSun"/>
                <a:cs typeface="SimSun"/>
              </a:rPr>
              <a:t>语义</a:t>
            </a:r>
            <a:r>
              <a:rPr dirty="0" sz="1200" spc="10">
                <a:latin typeface="SimSun"/>
                <a:cs typeface="SimSun"/>
              </a:rPr>
              <a:t>依</a:t>
            </a:r>
            <a:r>
              <a:rPr dirty="0" sz="1200">
                <a:latin typeface="SimSun"/>
                <a:cs typeface="SimSun"/>
              </a:rPr>
              <a:t>赖</a:t>
            </a:r>
            <a:r>
              <a:rPr dirty="0" sz="1200" spc="10">
                <a:latin typeface="SimSun"/>
                <a:cs typeface="SimSun"/>
              </a:rPr>
              <a:t>关</a:t>
            </a:r>
            <a:r>
              <a:rPr dirty="0" sz="1200" spc="5">
                <a:latin typeface="SimSun"/>
                <a:cs typeface="SimSun"/>
              </a:rPr>
              <a:t>系</a:t>
            </a:r>
            <a:r>
              <a:rPr dirty="0" sz="1200" spc="10">
                <a:latin typeface="SimSun"/>
                <a:cs typeface="SimSun"/>
              </a:rPr>
              <a:t>，</a:t>
            </a:r>
            <a:r>
              <a:rPr dirty="0" sz="1200">
                <a:latin typeface="SimSun"/>
                <a:cs typeface="SimSun"/>
              </a:rPr>
              <a:t>有效</a:t>
            </a:r>
            <a:r>
              <a:rPr dirty="0" sz="1200" spc="10">
                <a:latin typeface="SimSun"/>
                <a:cs typeface="SimSun"/>
              </a:rPr>
              <a:t>融</a:t>
            </a:r>
            <a:r>
              <a:rPr dirty="0" sz="1200">
                <a:latin typeface="SimSun"/>
                <a:cs typeface="SimSun"/>
              </a:rPr>
              <a:t>合局</a:t>
            </a:r>
            <a:r>
              <a:rPr dirty="0" sz="1200" spc="10">
                <a:latin typeface="SimSun"/>
                <a:cs typeface="SimSun"/>
              </a:rPr>
              <a:t>部</a:t>
            </a:r>
            <a:r>
              <a:rPr dirty="0" sz="1200">
                <a:latin typeface="SimSun"/>
                <a:cs typeface="SimSun"/>
              </a:rPr>
              <a:t>特</a:t>
            </a:r>
            <a:r>
              <a:rPr dirty="0" sz="1200" spc="10">
                <a:latin typeface="SimSun"/>
                <a:cs typeface="SimSun"/>
              </a:rPr>
              <a:t>征</a:t>
            </a:r>
            <a:r>
              <a:rPr dirty="0" sz="1200">
                <a:latin typeface="SimSun"/>
                <a:cs typeface="SimSun"/>
              </a:rPr>
              <a:t>和</a:t>
            </a:r>
            <a:r>
              <a:rPr dirty="0" sz="1200" spc="10">
                <a:latin typeface="SimSun"/>
                <a:cs typeface="SimSun"/>
              </a:rPr>
              <a:t>全</a:t>
            </a:r>
            <a:r>
              <a:rPr dirty="0" sz="1200">
                <a:latin typeface="SimSun"/>
                <a:cs typeface="SimSun"/>
              </a:rPr>
              <a:t>局信</a:t>
            </a:r>
            <a:r>
              <a:rPr dirty="0" sz="1200" spc="15">
                <a:latin typeface="SimSun"/>
                <a:cs typeface="SimSun"/>
              </a:rPr>
              <a:t>息</a:t>
            </a:r>
            <a:r>
              <a:rPr dirty="0" sz="1200">
                <a:latin typeface="SimSun"/>
                <a:cs typeface="SimSun"/>
              </a:rPr>
              <a:t>，从</a:t>
            </a:r>
            <a:r>
              <a:rPr dirty="0" sz="1200" spc="10">
                <a:latin typeface="SimSun"/>
                <a:cs typeface="SimSun"/>
              </a:rPr>
              <a:t>而</a:t>
            </a:r>
            <a:r>
              <a:rPr dirty="0" sz="1200">
                <a:latin typeface="SimSun"/>
                <a:cs typeface="SimSun"/>
              </a:rPr>
              <a:t>提</a:t>
            </a:r>
            <a:r>
              <a:rPr dirty="0" sz="1200" spc="10">
                <a:latin typeface="SimSun"/>
                <a:cs typeface="SimSun"/>
              </a:rPr>
              <a:t>高</a:t>
            </a:r>
            <a:r>
              <a:rPr dirty="0" sz="1200">
                <a:latin typeface="SimSun"/>
                <a:cs typeface="SimSun"/>
              </a:rPr>
              <a:t>点云 </a:t>
            </a:r>
            <a:r>
              <a:rPr dirty="0" sz="1200">
                <a:latin typeface="SimSun"/>
                <a:cs typeface="SimSun"/>
              </a:rPr>
              <a:t>配准的精度。</a:t>
            </a:r>
            <a:endParaRPr sz="1200">
              <a:latin typeface="SimSun"/>
              <a:cs typeface="SimSun"/>
            </a:endParaRPr>
          </a:p>
          <a:p>
            <a:pPr>
              <a:lnSpc>
                <a:spcPct val="100000"/>
              </a:lnSpc>
            </a:pPr>
            <a:endParaRPr sz="1200">
              <a:latin typeface="SimSun"/>
              <a:cs typeface="SimSun"/>
            </a:endParaRPr>
          </a:p>
          <a:p>
            <a:pPr marL="303530">
              <a:lnSpc>
                <a:spcPct val="100000"/>
              </a:lnSpc>
              <a:spcBef>
                <a:spcPts val="865"/>
              </a:spcBef>
            </a:pPr>
            <a:r>
              <a:rPr dirty="0" sz="1500" spc="10">
                <a:latin typeface="SimSun"/>
                <a:cs typeface="SimSun"/>
              </a:rPr>
              <a:t>论</a:t>
            </a:r>
            <a:r>
              <a:rPr dirty="0" sz="1500">
                <a:latin typeface="SimSun"/>
                <a:cs typeface="SimSun"/>
              </a:rPr>
              <a:t>文</a:t>
            </a:r>
            <a:r>
              <a:rPr dirty="0" sz="1500" spc="10">
                <a:latin typeface="SimSun"/>
                <a:cs typeface="SimSun"/>
              </a:rPr>
              <a:t>组</a:t>
            </a:r>
            <a:r>
              <a:rPr dirty="0" sz="1500">
                <a:latin typeface="SimSun"/>
                <a:cs typeface="SimSun"/>
              </a:rPr>
              <a:t>织</a:t>
            </a:r>
            <a:r>
              <a:rPr dirty="0" sz="1500" spc="10">
                <a:latin typeface="SimSun"/>
                <a:cs typeface="SimSun"/>
              </a:rPr>
              <a:t>结</a:t>
            </a:r>
            <a:r>
              <a:rPr dirty="0" sz="1500">
                <a:latin typeface="SimSun"/>
                <a:cs typeface="SimSun"/>
              </a:rPr>
              <a:t>构</a:t>
            </a:r>
            <a:endParaRPr sz="1500">
              <a:latin typeface="SimSun"/>
              <a:cs typeface="SimSun"/>
            </a:endParaRPr>
          </a:p>
          <a:p>
            <a:pPr>
              <a:lnSpc>
                <a:spcPct val="100000"/>
              </a:lnSpc>
              <a:spcBef>
                <a:spcPts val="50"/>
              </a:spcBef>
            </a:pPr>
            <a:endParaRPr sz="1150">
              <a:latin typeface="SimSun"/>
              <a:cs typeface="SimSun"/>
            </a:endParaRPr>
          </a:p>
          <a:p>
            <a:pPr algn="just" marL="12700" marR="8890" indent="304800">
              <a:lnSpc>
                <a:spcPct val="162500"/>
              </a:lnSpc>
              <a:spcBef>
                <a:spcPts val="5"/>
              </a:spcBef>
            </a:pPr>
            <a:r>
              <a:rPr dirty="0" sz="1200">
                <a:latin typeface="SimSun"/>
                <a:cs typeface="SimSun"/>
              </a:rPr>
              <a:t>第一</a:t>
            </a:r>
            <a:r>
              <a:rPr dirty="0" sz="1200" spc="10">
                <a:latin typeface="SimSun"/>
                <a:cs typeface="SimSun"/>
              </a:rPr>
              <a:t>章</a:t>
            </a:r>
            <a:r>
              <a:rPr dirty="0" sz="1200">
                <a:latin typeface="SimSun"/>
                <a:cs typeface="SimSun"/>
              </a:rPr>
              <a:t>绪</a:t>
            </a:r>
            <a:r>
              <a:rPr dirty="0" sz="1200" spc="10">
                <a:latin typeface="SimSun"/>
                <a:cs typeface="SimSun"/>
              </a:rPr>
              <a:t>论</a:t>
            </a:r>
            <a:r>
              <a:rPr dirty="0" sz="1200">
                <a:latin typeface="SimSun"/>
                <a:cs typeface="SimSun"/>
              </a:rPr>
              <a:t>阐述</a:t>
            </a:r>
            <a:r>
              <a:rPr dirty="0" sz="1200" spc="10">
                <a:latin typeface="SimSun"/>
                <a:cs typeface="SimSun"/>
              </a:rPr>
              <a:t>了</a:t>
            </a:r>
            <a:r>
              <a:rPr dirty="0" sz="1200">
                <a:latin typeface="SimSun"/>
                <a:cs typeface="SimSun"/>
              </a:rPr>
              <a:t>本</a:t>
            </a:r>
            <a:r>
              <a:rPr dirty="0" sz="1200" spc="10">
                <a:latin typeface="SimSun"/>
                <a:cs typeface="SimSun"/>
              </a:rPr>
              <a:t>文</a:t>
            </a:r>
            <a:r>
              <a:rPr dirty="0" sz="1200">
                <a:latin typeface="SimSun"/>
                <a:cs typeface="SimSun"/>
              </a:rPr>
              <a:t>基于</a:t>
            </a:r>
            <a:r>
              <a:rPr dirty="0" sz="1200" spc="10">
                <a:latin typeface="SimSun"/>
                <a:cs typeface="SimSun"/>
              </a:rPr>
              <a:t>深</a:t>
            </a:r>
            <a:r>
              <a:rPr dirty="0" sz="1200">
                <a:latin typeface="SimSun"/>
                <a:cs typeface="SimSun"/>
              </a:rPr>
              <a:t>度</a:t>
            </a:r>
            <a:r>
              <a:rPr dirty="0" sz="1200" spc="10">
                <a:latin typeface="SimSun"/>
                <a:cs typeface="SimSun"/>
              </a:rPr>
              <a:t>学</a:t>
            </a:r>
            <a:r>
              <a:rPr dirty="0" sz="1200">
                <a:latin typeface="SimSun"/>
                <a:cs typeface="SimSun"/>
              </a:rPr>
              <a:t>习的</a:t>
            </a:r>
            <a:r>
              <a:rPr dirty="0" sz="1200" spc="10">
                <a:latin typeface="SimSun"/>
                <a:cs typeface="SimSun"/>
              </a:rPr>
              <a:t>点</a:t>
            </a:r>
            <a:r>
              <a:rPr dirty="0" sz="1200">
                <a:latin typeface="SimSun"/>
                <a:cs typeface="SimSun"/>
              </a:rPr>
              <a:t>云</a:t>
            </a:r>
            <a:r>
              <a:rPr dirty="0" sz="1200" spc="10">
                <a:latin typeface="SimSun"/>
                <a:cs typeface="SimSun"/>
              </a:rPr>
              <a:t>配</a:t>
            </a:r>
            <a:r>
              <a:rPr dirty="0" sz="1200">
                <a:latin typeface="SimSun"/>
                <a:cs typeface="SimSun"/>
              </a:rPr>
              <a:t>准的</a:t>
            </a:r>
            <a:r>
              <a:rPr dirty="0" sz="1200" spc="10">
                <a:latin typeface="SimSun"/>
                <a:cs typeface="SimSun"/>
              </a:rPr>
              <a:t>研</a:t>
            </a:r>
            <a:r>
              <a:rPr dirty="0" sz="1200">
                <a:latin typeface="SimSun"/>
                <a:cs typeface="SimSun"/>
              </a:rPr>
              <a:t>究</a:t>
            </a:r>
            <a:r>
              <a:rPr dirty="0" sz="1200" spc="10">
                <a:latin typeface="SimSun"/>
                <a:cs typeface="SimSun"/>
              </a:rPr>
              <a:t>背</a:t>
            </a:r>
            <a:r>
              <a:rPr dirty="0" sz="1200">
                <a:latin typeface="SimSun"/>
                <a:cs typeface="SimSun"/>
              </a:rPr>
              <a:t>景与</a:t>
            </a:r>
            <a:r>
              <a:rPr dirty="0" sz="1200" spc="10">
                <a:latin typeface="SimSun"/>
                <a:cs typeface="SimSun"/>
              </a:rPr>
              <a:t>意</a:t>
            </a:r>
            <a:r>
              <a:rPr dirty="0" sz="1200" spc="15">
                <a:latin typeface="SimSun"/>
                <a:cs typeface="SimSun"/>
              </a:rPr>
              <a:t>义</a:t>
            </a:r>
            <a:r>
              <a:rPr dirty="0" sz="1200" spc="10">
                <a:latin typeface="SimSun"/>
                <a:cs typeface="SimSun"/>
              </a:rPr>
              <a:t>，</a:t>
            </a:r>
            <a:r>
              <a:rPr dirty="0" sz="1200">
                <a:latin typeface="SimSun"/>
                <a:cs typeface="SimSun"/>
              </a:rPr>
              <a:t>并分</a:t>
            </a:r>
            <a:r>
              <a:rPr dirty="0" sz="1200" spc="10">
                <a:latin typeface="SimSun"/>
                <a:cs typeface="SimSun"/>
              </a:rPr>
              <a:t>析</a:t>
            </a:r>
            <a:r>
              <a:rPr dirty="0" sz="1200">
                <a:latin typeface="SimSun"/>
                <a:cs typeface="SimSun"/>
              </a:rPr>
              <a:t>了</a:t>
            </a:r>
            <a:r>
              <a:rPr dirty="0" sz="1200" spc="10">
                <a:latin typeface="SimSun"/>
                <a:cs typeface="SimSun"/>
              </a:rPr>
              <a:t>传</a:t>
            </a:r>
            <a:r>
              <a:rPr dirty="0" sz="1200">
                <a:latin typeface="SimSun"/>
                <a:cs typeface="SimSun"/>
              </a:rPr>
              <a:t>统方法 和深</a:t>
            </a:r>
            <a:r>
              <a:rPr dirty="0" sz="1200" spc="10">
                <a:latin typeface="SimSun"/>
                <a:cs typeface="SimSun"/>
              </a:rPr>
              <a:t>度</a:t>
            </a:r>
            <a:r>
              <a:rPr dirty="0" sz="1200">
                <a:latin typeface="SimSun"/>
                <a:cs typeface="SimSun"/>
              </a:rPr>
              <a:t>学习</a:t>
            </a:r>
            <a:r>
              <a:rPr dirty="0" sz="1200" spc="10">
                <a:latin typeface="SimSun"/>
                <a:cs typeface="SimSun"/>
              </a:rPr>
              <a:t>方</a:t>
            </a:r>
            <a:r>
              <a:rPr dirty="0" sz="1200">
                <a:latin typeface="SimSun"/>
                <a:cs typeface="SimSun"/>
              </a:rPr>
              <a:t>法</a:t>
            </a:r>
            <a:r>
              <a:rPr dirty="0" sz="1200" spc="10">
                <a:latin typeface="SimSun"/>
                <a:cs typeface="SimSun"/>
              </a:rPr>
              <a:t>这</a:t>
            </a:r>
            <a:r>
              <a:rPr dirty="0" sz="1200">
                <a:latin typeface="SimSun"/>
                <a:cs typeface="SimSun"/>
              </a:rPr>
              <a:t>两</a:t>
            </a:r>
            <a:r>
              <a:rPr dirty="0" sz="1200" spc="10">
                <a:latin typeface="SimSun"/>
                <a:cs typeface="SimSun"/>
              </a:rPr>
              <a:t>个</a:t>
            </a:r>
            <a:r>
              <a:rPr dirty="0" sz="1200">
                <a:latin typeface="SimSun"/>
                <a:cs typeface="SimSun"/>
              </a:rPr>
              <a:t>方面</a:t>
            </a:r>
            <a:r>
              <a:rPr dirty="0" sz="1200" spc="20">
                <a:latin typeface="SimSun"/>
                <a:cs typeface="SimSun"/>
              </a:rPr>
              <a:t>在</a:t>
            </a:r>
            <a:r>
              <a:rPr dirty="0" sz="1200">
                <a:latin typeface="SimSun"/>
                <a:cs typeface="SimSun"/>
              </a:rPr>
              <a:t>点云</a:t>
            </a:r>
            <a:r>
              <a:rPr dirty="0" sz="1200" spc="10">
                <a:latin typeface="SimSun"/>
                <a:cs typeface="SimSun"/>
              </a:rPr>
              <a:t>配</a:t>
            </a:r>
            <a:r>
              <a:rPr dirty="0" sz="1200">
                <a:latin typeface="SimSun"/>
                <a:cs typeface="SimSun"/>
              </a:rPr>
              <a:t>准</a:t>
            </a:r>
            <a:r>
              <a:rPr dirty="0" sz="1200" spc="10">
                <a:latin typeface="SimSun"/>
                <a:cs typeface="SimSun"/>
              </a:rPr>
              <a:t>课</a:t>
            </a:r>
            <a:r>
              <a:rPr dirty="0" sz="1200">
                <a:latin typeface="SimSun"/>
                <a:cs typeface="SimSun"/>
              </a:rPr>
              <a:t>题</a:t>
            </a:r>
            <a:r>
              <a:rPr dirty="0" sz="1200" spc="10">
                <a:latin typeface="SimSun"/>
                <a:cs typeface="SimSun"/>
              </a:rPr>
              <a:t>中</a:t>
            </a:r>
            <a:r>
              <a:rPr dirty="0" sz="1200">
                <a:latin typeface="SimSun"/>
                <a:cs typeface="SimSun"/>
              </a:rPr>
              <a:t>的研</a:t>
            </a:r>
            <a:r>
              <a:rPr dirty="0" sz="1200" spc="10">
                <a:latin typeface="SimSun"/>
                <a:cs typeface="SimSun"/>
              </a:rPr>
              <a:t>究</a:t>
            </a:r>
            <a:r>
              <a:rPr dirty="0" sz="1200">
                <a:latin typeface="SimSun"/>
                <a:cs typeface="SimSun"/>
              </a:rPr>
              <a:t>现状</a:t>
            </a:r>
            <a:r>
              <a:rPr dirty="0" sz="1200" spc="10">
                <a:latin typeface="SimSun"/>
                <a:cs typeface="SimSun"/>
              </a:rPr>
              <a:t>，</a:t>
            </a:r>
            <a:r>
              <a:rPr dirty="0" sz="1200">
                <a:latin typeface="SimSun"/>
                <a:cs typeface="SimSun"/>
              </a:rPr>
              <a:t>最</a:t>
            </a:r>
            <a:r>
              <a:rPr dirty="0" sz="1200" spc="10">
                <a:latin typeface="SimSun"/>
                <a:cs typeface="SimSun"/>
              </a:rPr>
              <a:t>后</a:t>
            </a:r>
            <a:r>
              <a:rPr dirty="0" sz="1200">
                <a:latin typeface="SimSun"/>
                <a:cs typeface="SimSun"/>
              </a:rPr>
              <a:t>明</a:t>
            </a:r>
            <a:r>
              <a:rPr dirty="0" sz="1200" spc="10">
                <a:latin typeface="SimSun"/>
                <a:cs typeface="SimSun"/>
              </a:rPr>
              <a:t>确</a:t>
            </a:r>
            <a:r>
              <a:rPr dirty="0" sz="1200">
                <a:latin typeface="SimSun"/>
                <a:cs typeface="SimSun"/>
              </a:rPr>
              <a:t>了本</a:t>
            </a:r>
            <a:r>
              <a:rPr dirty="0" sz="1200" spc="10">
                <a:latin typeface="SimSun"/>
                <a:cs typeface="SimSun"/>
              </a:rPr>
              <a:t>文</a:t>
            </a:r>
            <a:r>
              <a:rPr dirty="0" sz="1200">
                <a:latin typeface="SimSun"/>
                <a:cs typeface="SimSun"/>
              </a:rPr>
              <a:t>的主</a:t>
            </a:r>
            <a:r>
              <a:rPr dirty="0" sz="1200" spc="10">
                <a:latin typeface="SimSun"/>
                <a:cs typeface="SimSun"/>
              </a:rPr>
              <a:t>要</a:t>
            </a:r>
            <a:r>
              <a:rPr dirty="0" sz="1200">
                <a:latin typeface="SimSun"/>
                <a:cs typeface="SimSun"/>
              </a:rPr>
              <a:t>内</a:t>
            </a:r>
            <a:r>
              <a:rPr dirty="0" sz="1200" spc="10">
                <a:latin typeface="SimSun"/>
                <a:cs typeface="SimSun"/>
              </a:rPr>
              <a:t>容</a:t>
            </a:r>
            <a:r>
              <a:rPr dirty="0" sz="1200">
                <a:latin typeface="SimSun"/>
                <a:cs typeface="SimSun"/>
              </a:rPr>
              <a:t>和组 </a:t>
            </a:r>
            <a:r>
              <a:rPr dirty="0" sz="1200">
                <a:latin typeface="SimSun"/>
                <a:cs typeface="SimSun"/>
              </a:rPr>
              <a:t>织结构。</a:t>
            </a:r>
            <a:endParaRPr sz="1200">
              <a:latin typeface="SimSun"/>
              <a:cs typeface="SimSun"/>
            </a:endParaRPr>
          </a:p>
          <a:p>
            <a:pPr algn="just" marL="12700" marR="5080" indent="304800">
              <a:lnSpc>
                <a:spcPct val="162500"/>
              </a:lnSpc>
            </a:pPr>
            <a:r>
              <a:rPr dirty="0" sz="1200">
                <a:latin typeface="SimSun"/>
                <a:cs typeface="SimSun"/>
              </a:rPr>
              <a:t>第二</a:t>
            </a:r>
            <a:r>
              <a:rPr dirty="0" sz="1200" spc="10">
                <a:latin typeface="SimSun"/>
                <a:cs typeface="SimSun"/>
              </a:rPr>
              <a:t>章</a:t>
            </a:r>
            <a:r>
              <a:rPr dirty="0" sz="1200">
                <a:latin typeface="SimSun"/>
                <a:cs typeface="SimSun"/>
              </a:rPr>
              <a:t>介</a:t>
            </a:r>
            <a:r>
              <a:rPr dirty="0" sz="1200" spc="10">
                <a:latin typeface="SimSun"/>
                <a:cs typeface="SimSun"/>
              </a:rPr>
              <a:t>绍</a:t>
            </a:r>
            <a:r>
              <a:rPr dirty="0" sz="1200">
                <a:latin typeface="SimSun"/>
                <a:cs typeface="SimSun"/>
              </a:rPr>
              <a:t>了与</a:t>
            </a:r>
            <a:r>
              <a:rPr dirty="0" sz="1200" spc="10">
                <a:latin typeface="SimSun"/>
                <a:cs typeface="SimSun"/>
              </a:rPr>
              <a:t>点</a:t>
            </a:r>
            <a:r>
              <a:rPr dirty="0" sz="1200">
                <a:latin typeface="SimSun"/>
                <a:cs typeface="SimSun"/>
              </a:rPr>
              <a:t>云</a:t>
            </a:r>
            <a:r>
              <a:rPr dirty="0" sz="1200" spc="10">
                <a:latin typeface="SimSun"/>
                <a:cs typeface="SimSun"/>
              </a:rPr>
              <a:t>配</a:t>
            </a:r>
            <a:r>
              <a:rPr dirty="0" sz="1200">
                <a:latin typeface="SimSun"/>
                <a:cs typeface="SimSun"/>
              </a:rPr>
              <a:t>准相</a:t>
            </a:r>
            <a:r>
              <a:rPr dirty="0" sz="1200" spc="10">
                <a:latin typeface="SimSun"/>
                <a:cs typeface="SimSun"/>
              </a:rPr>
              <a:t>关</a:t>
            </a:r>
            <a:r>
              <a:rPr dirty="0" sz="1200">
                <a:latin typeface="SimSun"/>
                <a:cs typeface="SimSun"/>
              </a:rPr>
              <a:t>的</a:t>
            </a:r>
            <a:r>
              <a:rPr dirty="0" sz="1200" spc="10">
                <a:latin typeface="SimSun"/>
                <a:cs typeface="SimSun"/>
              </a:rPr>
              <a:t>基</a:t>
            </a:r>
            <a:r>
              <a:rPr dirty="0" sz="1200">
                <a:latin typeface="SimSun"/>
                <a:cs typeface="SimSun"/>
              </a:rPr>
              <a:t>本理</a:t>
            </a:r>
            <a:r>
              <a:rPr dirty="0" sz="1200" spc="10">
                <a:latin typeface="SimSun"/>
                <a:cs typeface="SimSun"/>
              </a:rPr>
              <a:t>论</a:t>
            </a:r>
            <a:r>
              <a:rPr dirty="0" sz="1200">
                <a:latin typeface="SimSun"/>
                <a:cs typeface="SimSun"/>
              </a:rPr>
              <a:t>。</a:t>
            </a:r>
            <a:r>
              <a:rPr dirty="0" sz="1200" spc="10">
                <a:latin typeface="SimSun"/>
                <a:cs typeface="SimSun"/>
              </a:rPr>
              <a:t>首</a:t>
            </a:r>
            <a:r>
              <a:rPr dirty="0" sz="1200">
                <a:latin typeface="SimSun"/>
                <a:cs typeface="SimSun"/>
              </a:rPr>
              <a:t>先介</a:t>
            </a:r>
            <a:r>
              <a:rPr dirty="0" sz="1200" spc="10">
                <a:latin typeface="SimSun"/>
                <a:cs typeface="SimSun"/>
              </a:rPr>
              <a:t>绍</a:t>
            </a:r>
            <a:r>
              <a:rPr dirty="0" sz="1200">
                <a:latin typeface="SimSun"/>
                <a:cs typeface="SimSun"/>
              </a:rPr>
              <a:t>了</a:t>
            </a:r>
            <a:r>
              <a:rPr dirty="0" sz="1200" spc="10">
                <a:latin typeface="SimSun"/>
                <a:cs typeface="SimSun"/>
              </a:rPr>
              <a:t>点</a:t>
            </a:r>
            <a:r>
              <a:rPr dirty="0" sz="1200">
                <a:latin typeface="SimSun"/>
                <a:cs typeface="SimSun"/>
              </a:rPr>
              <a:t>云数</a:t>
            </a:r>
            <a:r>
              <a:rPr dirty="0" sz="1200" spc="10">
                <a:latin typeface="SimSun"/>
                <a:cs typeface="SimSun"/>
              </a:rPr>
              <a:t>据</a:t>
            </a:r>
            <a:r>
              <a:rPr dirty="0" sz="1200">
                <a:latin typeface="SimSun"/>
                <a:cs typeface="SimSun"/>
              </a:rPr>
              <a:t>具</a:t>
            </a:r>
            <a:r>
              <a:rPr dirty="0" sz="1200" spc="10">
                <a:latin typeface="SimSun"/>
                <a:cs typeface="SimSun"/>
              </a:rPr>
              <a:t>有</a:t>
            </a:r>
            <a:r>
              <a:rPr dirty="0" sz="1200">
                <a:latin typeface="SimSun"/>
                <a:cs typeface="SimSun"/>
              </a:rPr>
              <a:t>的特</a:t>
            </a:r>
            <a:r>
              <a:rPr dirty="0" sz="1200" spc="20">
                <a:latin typeface="SimSun"/>
                <a:cs typeface="SimSun"/>
              </a:rPr>
              <a:t>点</a:t>
            </a:r>
            <a:r>
              <a:rPr dirty="0" sz="1200">
                <a:latin typeface="SimSun"/>
                <a:cs typeface="SimSun"/>
              </a:rPr>
              <a:t>，</a:t>
            </a:r>
            <a:r>
              <a:rPr dirty="0" sz="1200" spc="10">
                <a:latin typeface="SimSun"/>
                <a:cs typeface="SimSun"/>
              </a:rPr>
              <a:t>其</a:t>
            </a:r>
            <a:r>
              <a:rPr dirty="0" sz="1200">
                <a:latin typeface="SimSun"/>
                <a:cs typeface="SimSun"/>
              </a:rPr>
              <a:t>次阐述 了点</a:t>
            </a:r>
            <a:r>
              <a:rPr dirty="0" sz="1200" spc="10">
                <a:latin typeface="SimSun"/>
                <a:cs typeface="SimSun"/>
              </a:rPr>
              <a:t>云</a:t>
            </a:r>
            <a:r>
              <a:rPr dirty="0" sz="1200">
                <a:latin typeface="SimSun"/>
                <a:cs typeface="SimSun"/>
              </a:rPr>
              <a:t>数据</a:t>
            </a:r>
            <a:r>
              <a:rPr dirty="0" sz="1200" spc="10">
                <a:latin typeface="SimSun"/>
                <a:cs typeface="SimSun"/>
              </a:rPr>
              <a:t>的</a:t>
            </a:r>
            <a:r>
              <a:rPr dirty="0" sz="1200">
                <a:latin typeface="SimSun"/>
                <a:cs typeface="SimSun"/>
              </a:rPr>
              <a:t>两</a:t>
            </a:r>
            <a:r>
              <a:rPr dirty="0" sz="1200" spc="10">
                <a:latin typeface="SimSun"/>
                <a:cs typeface="SimSun"/>
              </a:rPr>
              <a:t>类</a:t>
            </a:r>
            <a:r>
              <a:rPr dirty="0" sz="1200">
                <a:latin typeface="SimSun"/>
                <a:cs typeface="SimSun"/>
              </a:rPr>
              <a:t>特</a:t>
            </a:r>
            <a:r>
              <a:rPr dirty="0" sz="1200" spc="10">
                <a:latin typeface="SimSun"/>
                <a:cs typeface="SimSun"/>
              </a:rPr>
              <a:t>征</a:t>
            </a:r>
            <a:r>
              <a:rPr dirty="0" sz="1200">
                <a:latin typeface="SimSun"/>
                <a:cs typeface="SimSun"/>
              </a:rPr>
              <a:t>描述</a:t>
            </a:r>
            <a:r>
              <a:rPr dirty="0" sz="1200" spc="10">
                <a:latin typeface="SimSun"/>
                <a:cs typeface="SimSun"/>
              </a:rPr>
              <a:t>方式</a:t>
            </a:r>
            <a:r>
              <a:rPr dirty="0" sz="1200">
                <a:latin typeface="SimSun"/>
                <a:cs typeface="SimSun"/>
              </a:rPr>
              <a:t>，</a:t>
            </a:r>
            <a:r>
              <a:rPr dirty="0" sz="1200" spc="10">
                <a:latin typeface="SimSun"/>
                <a:cs typeface="SimSun"/>
              </a:rPr>
              <a:t>分</a:t>
            </a:r>
            <a:r>
              <a:rPr dirty="0" sz="1200">
                <a:latin typeface="SimSun"/>
                <a:cs typeface="SimSun"/>
              </a:rPr>
              <a:t>别</a:t>
            </a:r>
            <a:r>
              <a:rPr dirty="0" sz="1200" spc="10">
                <a:latin typeface="SimSun"/>
                <a:cs typeface="SimSun"/>
              </a:rPr>
              <a:t>是</a:t>
            </a:r>
            <a:r>
              <a:rPr dirty="0" sz="1200">
                <a:latin typeface="SimSun"/>
                <a:cs typeface="SimSun"/>
              </a:rPr>
              <a:t>局</a:t>
            </a:r>
            <a:r>
              <a:rPr dirty="0" sz="1200" spc="10">
                <a:latin typeface="SimSun"/>
                <a:cs typeface="SimSun"/>
              </a:rPr>
              <a:t>部</a:t>
            </a:r>
            <a:r>
              <a:rPr dirty="0" sz="1200">
                <a:latin typeface="SimSun"/>
                <a:cs typeface="SimSun"/>
              </a:rPr>
              <a:t>特征</a:t>
            </a:r>
            <a:r>
              <a:rPr dirty="0" sz="1200" spc="10">
                <a:latin typeface="SimSun"/>
                <a:cs typeface="SimSun"/>
              </a:rPr>
              <a:t>描</a:t>
            </a:r>
            <a:r>
              <a:rPr dirty="0" sz="1200">
                <a:latin typeface="SimSun"/>
                <a:cs typeface="SimSun"/>
              </a:rPr>
              <a:t>述和</a:t>
            </a:r>
            <a:r>
              <a:rPr dirty="0" sz="1200" spc="10">
                <a:latin typeface="SimSun"/>
                <a:cs typeface="SimSun"/>
              </a:rPr>
              <a:t>全</a:t>
            </a:r>
            <a:r>
              <a:rPr dirty="0" sz="1200">
                <a:latin typeface="SimSun"/>
                <a:cs typeface="SimSun"/>
              </a:rPr>
              <a:t>局</a:t>
            </a:r>
            <a:r>
              <a:rPr dirty="0" sz="1200" spc="10">
                <a:latin typeface="SimSun"/>
                <a:cs typeface="SimSun"/>
              </a:rPr>
              <a:t>特</a:t>
            </a:r>
            <a:r>
              <a:rPr dirty="0" sz="1200">
                <a:latin typeface="SimSun"/>
                <a:cs typeface="SimSun"/>
              </a:rPr>
              <a:t>征</a:t>
            </a:r>
            <a:r>
              <a:rPr dirty="0" sz="1200" spc="10">
                <a:latin typeface="SimSun"/>
                <a:cs typeface="SimSun"/>
              </a:rPr>
              <a:t>描</a:t>
            </a:r>
            <a:r>
              <a:rPr dirty="0" sz="1200">
                <a:latin typeface="SimSun"/>
                <a:cs typeface="SimSun"/>
              </a:rPr>
              <a:t>述。</a:t>
            </a:r>
            <a:r>
              <a:rPr dirty="0" sz="1200" spc="10">
                <a:latin typeface="SimSun"/>
                <a:cs typeface="SimSun"/>
              </a:rPr>
              <a:t>然</a:t>
            </a:r>
            <a:r>
              <a:rPr dirty="0" sz="1200">
                <a:latin typeface="SimSun"/>
                <a:cs typeface="SimSun"/>
              </a:rPr>
              <a:t>后详</a:t>
            </a:r>
            <a:r>
              <a:rPr dirty="0" sz="1200" spc="10">
                <a:latin typeface="SimSun"/>
                <a:cs typeface="SimSun"/>
              </a:rPr>
              <a:t>细</a:t>
            </a:r>
            <a:r>
              <a:rPr dirty="0" sz="1200">
                <a:latin typeface="SimSun"/>
                <a:cs typeface="SimSun"/>
              </a:rPr>
              <a:t>分</a:t>
            </a:r>
            <a:r>
              <a:rPr dirty="0" sz="1200" spc="10">
                <a:latin typeface="SimSun"/>
                <a:cs typeface="SimSun"/>
              </a:rPr>
              <a:t>析</a:t>
            </a:r>
            <a:r>
              <a:rPr dirty="0" sz="1200">
                <a:latin typeface="SimSun"/>
                <a:cs typeface="SimSun"/>
              </a:rPr>
              <a:t>了点 云配准任务中基</a:t>
            </a:r>
            <a:r>
              <a:rPr dirty="0" sz="1200" spc="204">
                <a:latin typeface="SimSun"/>
                <a:cs typeface="SimSun"/>
              </a:rPr>
              <a:t>于</a:t>
            </a:r>
            <a:r>
              <a:rPr dirty="0" sz="1200">
                <a:latin typeface="Times New Roman"/>
                <a:cs typeface="Times New Roman"/>
              </a:rPr>
              <a:t>S</a:t>
            </a:r>
            <a:r>
              <a:rPr dirty="0" sz="1200" spc="-5">
                <a:latin typeface="Times New Roman"/>
                <a:cs typeface="Times New Roman"/>
              </a:rPr>
              <a:t>V</a:t>
            </a:r>
            <a:r>
              <a:rPr dirty="0" sz="1200">
                <a:latin typeface="Times New Roman"/>
                <a:cs typeface="Times New Roman"/>
              </a:rPr>
              <a:t>D</a:t>
            </a:r>
            <a:r>
              <a:rPr dirty="0" sz="1200" spc="-100">
                <a:latin typeface="Times New Roman"/>
                <a:cs typeface="Times New Roman"/>
              </a:rPr>
              <a:t> </a:t>
            </a:r>
            <a:r>
              <a:rPr dirty="0" sz="1200">
                <a:latin typeface="SimSun"/>
                <a:cs typeface="SimSun"/>
              </a:rPr>
              <a:t>的线性代数法和基</a:t>
            </a:r>
            <a:r>
              <a:rPr dirty="0" sz="1200" spc="15">
                <a:latin typeface="SimSun"/>
                <a:cs typeface="SimSun"/>
              </a:rPr>
              <a:t>于</a:t>
            </a:r>
            <a:r>
              <a:rPr dirty="0" sz="1200">
                <a:latin typeface="SimSun"/>
                <a:cs typeface="SimSun"/>
              </a:rPr>
              <a:t>列文伯格</a:t>
            </a:r>
            <a:r>
              <a:rPr dirty="0" sz="1200" spc="-600">
                <a:latin typeface="SimSun"/>
                <a:cs typeface="SimSun"/>
              </a:rPr>
              <a:t>·</a:t>
            </a:r>
            <a:r>
              <a:rPr dirty="0" sz="1200">
                <a:latin typeface="SimSun"/>
                <a:cs typeface="SimSun"/>
              </a:rPr>
              <a:t>马夸尔特算</a:t>
            </a:r>
            <a:r>
              <a:rPr dirty="0" sz="1200" spc="-600">
                <a:latin typeface="SimSun"/>
                <a:cs typeface="SimSun"/>
              </a:rPr>
              <a:t>法</a:t>
            </a:r>
            <a:r>
              <a:rPr dirty="0" sz="1200">
                <a:latin typeface="SimSun"/>
                <a:cs typeface="SimSun"/>
              </a:rPr>
              <a:t>（</a:t>
            </a:r>
            <a:r>
              <a:rPr dirty="0" sz="1200">
                <a:latin typeface="Times New Roman"/>
                <a:cs typeface="Times New Roman"/>
              </a:rPr>
              <a:t>L</a:t>
            </a:r>
            <a:r>
              <a:rPr dirty="0" sz="1200" spc="-10">
                <a:latin typeface="Times New Roman"/>
                <a:cs typeface="Times New Roman"/>
              </a:rPr>
              <a:t>e</a:t>
            </a:r>
            <a:r>
              <a:rPr dirty="0" sz="1200">
                <a:latin typeface="Times New Roman"/>
                <a:cs typeface="Times New Roman"/>
              </a:rPr>
              <a:t>v</a:t>
            </a:r>
            <a:r>
              <a:rPr dirty="0" sz="1200" spc="-5">
                <a:latin typeface="Times New Roman"/>
                <a:cs typeface="Times New Roman"/>
              </a:rPr>
              <a:t>e</a:t>
            </a:r>
            <a:r>
              <a:rPr dirty="0" sz="1200">
                <a:latin typeface="Times New Roman"/>
                <a:cs typeface="Times New Roman"/>
              </a:rPr>
              <a:t>nb</a:t>
            </a:r>
            <a:r>
              <a:rPr dirty="0" sz="1200" spc="5">
                <a:latin typeface="Times New Roman"/>
                <a:cs typeface="Times New Roman"/>
              </a:rPr>
              <a:t>e</a:t>
            </a:r>
            <a:r>
              <a:rPr dirty="0" sz="1200" spc="-30">
                <a:latin typeface="Times New Roman"/>
                <a:cs typeface="Times New Roman"/>
              </a:rPr>
              <a:t>r</a:t>
            </a:r>
            <a:r>
              <a:rPr dirty="0" sz="1200">
                <a:latin typeface="Times New Roman"/>
                <a:cs typeface="Times New Roman"/>
              </a:rPr>
              <a:t>g</a:t>
            </a:r>
            <a:r>
              <a:rPr dirty="0" sz="1200" spc="-5">
                <a:latin typeface="Times New Roman"/>
                <a:cs typeface="Times New Roman"/>
              </a:rPr>
              <a:t>-M</a:t>
            </a:r>
            <a:r>
              <a:rPr dirty="0" sz="1200" spc="5">
                <a:latin typeface="Times New Roman"/>
                <a:cs typeface="Times New Roman"/>
              </a:rPr>
              <a:t>a</a:t>
            </a:r>
            <a:r>
              <a:rPr dirty="0" sz="1200">
                <a:latin typeface="Times New Roman"/>
                <a:cs typeface="Times New Roman"/>
              </a:rPr>
              <a:t>rqu</a:t>
            </a:r>
            <a:r>
              <a:rPr dirty="0" sz="1200" spc="-10">
                <a:latin typeface="Times New Roman"/>
                <a:cs typeface="Times New Roman"/>
              </a:rPr>
              <a:t>a</a:t>
            </a:r>
            <a:r>
              <a:rPr dirty="0" sz="1200">
                <a:latin typeface="Times New Roman"/>
                <a:cs typeface="Times New Roman"/>
              </a:rPr>
              <a:t>r</a:t>
            </a:r>
            <a:r>
              <a:rPr dirty="0" sz="1200" spc="5">
                <a:latin typeface="Times New Roman"/>
                <a:cs typeface="Times New Roman"/>
              </a:rPr>
              <a:t>dt</a:t>
            </a:r>
            <a:r>
              <a:rPr dirty="0" sz="1200">
                <a:latin typeface="SimSun"/>
                <a:cs typeface="SimSun"/>
              </a:rPr>
              <a:t>，  </a:t>
            </a:r>
            <a:r>
              <a:rPr dirty="0" sz="1200">
                <a:latin typeface="Times New Roman"/>
                <a:cs typeface="Times New Roman"/>
              </a:rPr>
              <a:t>LM</a:t>
            </a:r>
            <a:r>
              <a:rPr dirty="0" sz="1200" spc="-135">
                <a:latin typeface="SimSun"/>
                <a:cs typeface="SimSun"/>
              </a:rPr>
              <a:t>）</a:t>
            </a:r>
            <a:r>
              <a:rPr dirty="0" sz="1200">
                <a:latin typeface="SimSun"/>
                <a:cs typeface="SimSun"/>
              </a:rPr>
              <a:t>的非线性优化</a:t>
            </a:r>
            <a:r>
              <a:rPr dirty="0" sz="1200" spc="-5">
                <a:latin typeface="SimSun"/>
                <a:cs typeface="SimSun"/>
              </a:rPr>
              <a:t>法</a:t>
            </a:r>
            <a:r>
              <a:rPr dirty="0" sz="1200">
                <a:latin typeface="SimSun"/>
                <a:cs typeface="SimSun"/>
              </a:rPr>
              <a:t>估计刚体运动参数的过程</a:t>
            </a:r>
            <a:r>
              <a:rPr dirty="0" sz="1200" spc="-135">
                <a:latin typeface="SimSun"/>
                <a:cs typeface="SimSun"/>
              </a:rPr>
              <a:t>，</a:t>
            </a:r>
            <a:r>
              <a:rPr dirty="0" sz="1200">
                <a:latin typeface="SimSun"/>
                <a:cs typeface="SimSun"/>
              </a:rPr>
              <a:t>接着介绍了点云配准中的两类数据</a:t>
            </a:r>
            <a:r>
              <a:rPr dirty="0" sz="1200" spc="5">
                <a:latin typeface="SimSun"/>
                <a:cs typeface="SimSun"/>
              </a:rPr>
              <a:t>集</a:t>
            </a:r>
            <a:r>
              <a:rPr dirty="0" sz="1200" spc="-135">
                <a:latin typeface="SimSun"/>
                <a:cs typeface="SimSun"/>
              </a:rPr>
              <a:t>，</a:t>
            </a:r>
            <a:r>
              <a:rPr dirty="0" sz="1200">
                <a:latin typeface="SimSun"/>
                <a:cs typeface="SimSun"/>
              </a:rPr>
              <a:t>即合 成数据集和真实场景数据集</a:t>
            </a:r>
            <a:r>
              <a:rPr dirty="0" sz="1200" spc="-280">
                <a:latin typeface="SimSun"/>
                <a:cs typeface="SimSun"/>
              </a:rPr>
              <a:t>，</a:t>
            </a:r>
            <a:r>
              <a:rPr dirty="0" sz="1200">
                <a:latin typeface="SimSun"/>
                <a:cs typeface="SimSun"/>
              </a:rPr>
              <a:t>并展示了</a:t>
            </a:r>
            <a:r>
              <a:rPr dirty="0" sz="1200" spc="-300">
                <a:latin typeface="SimSun"/>
                <a:cs typeface="SimSun"/>
              </a:rPr>
              <a:t> </a:t>
            </a:r>
            <a:r>
              <a:rPr dirty="0" sz="1200">
                <a:latin typeface="Times New Roman"/>
                <a:cs typeface="Times New Roman"/>
              </a:rPr>
              <a:t>Sh</a:t>
            </a:r>
            <a:r>
              <a:rPr dirty="0" sz="1200" spc="-5">
                <a:latin typeface="Times New Roman"/>
                <a:cs typeface="Times New Roman"/>
              </a:rPr>
              <a:t>a</a:t>
            </a:r>
            <a:r>
              <a:rPr dirty="0" sz="1200">
                <a:latin typeface="Times New Roman"/>
                <a:cs typeface="Times New Roman"/>
              </a:rPr>
              <a:t>p</a:t>
            </a:r>
            <a:r>
              <a:rPr dirty="0" sz="1200" spc="-5">
                <a:latin typeface="Times New Roman"/>
                <a:cs typeface="Times New Roman"/>
              </a:rPr>
              <a:t>e</a:t>
            </a:r>
            <a:r>
              <a:rPr dirty="0" sz="1200" spc="5">
                <a:latin typeface="Times New Roman"/>
                <a:cs typeface="Times New Roman"/>
              </a:rPr>
              <a:t>N</a:t>
            </a:r>
            <a:r>
              <a:rPr dirty="0" sz="1200" spc="-5">
                <a:latin typeface="Times New Roman"/>
                <a:cs typeface="Times New Roman"/>
              </a:rPr>
              <a:t>e</a:t>
            </a:r>
            <a:r>
              <a:rPr dirty="0" sz="1200" spc="5">
                <a:latin typeface="Times New Roman"/>
                <a:cs typeface="Times New Roman"/>
              </a:rPr>
              <a:t>t</a:t>
            </a:r>
            <a:r>
              <a:rPr dirty="0" sz="1200" spc="-280">
                <a:latin typeface="SimSun"/>
                <a:cs typeface="SimSun"/>
              </a:rPr>
              <a:t>、</a:t>
            </a:r>
            <a:r>
              <a:rPr dirty="0" sz="1200" spc="-5">
                <a:latin typeface="Times New Roman"/>
                <a:cs typeface="Times New Roman"/>
              </a:rPr>
              <a:t>Mode</a:t>
            </a:r>
            <a:r>
              <a:rPr dirty="0" sz="1200">
                <a:latin typeface="Times New Roman"/>
                <a:cs typeface="Times New Roman"/>
              </a:rPr>
              <a:t>lN</a:t>
            </a:r>
            <a:r>
              <a:rPr dirty="0" sz="1200" spc="-5">
                <a:latin typeface="Times New Roman"/>
                <a:cs typeface="Times New Roman"/>
              </a:rPr>
              <a:t>e</a:t>
            </a:r>
            <a:r>
              <a:rPr dirty="0" sz="1200">
                <a:latin typeface="Times New Roman"/>
                <a:cs typeface="Times New Roman"/>
              </a:rPr>
              <a:t>t </a:t>
            </a:r>
            <a:r>
              <a:rPr dirty="0" sz="1200">
                <a:latin typeface="SimSun"/>
                <a:cs typeface="SimSun"/>
              </a:rPr>
              <a:t>以及</a:t>
            </a:r>
            <a:r>
              <a:rPr dirty="0" sz="1200" spc="-300">
                <a:latin typeface="SimSun"/>
                <a:cs typeface="SimSun"/>
              </a:rPr>
              <a:t> </a:t>
            </a:r>
            <a:r>
              <a:rPr dirty="0" sz="1200">
                <a:latin typeface="Times New Roman"/>
                <a:cs typeface="Times New Roman"/>
              </a:rPr>
              <a:t>S3DIS</a:t>
            </a:r>
            <a:r>
              <a:rPr dirty="0" sz="1200" spc="5">
                <a:latin typeface="Times New Roman"/>
                <a:cs typeface="Times New Roman"/>
              </a:rPr>
              <a:t> </a:t>
            </a:r>
            <a:r>
              <a:rPr dirty="0" sz="1200">
                <a:latin typeface="SimSun"/>
                <a:cs typeface="SimSun"/>
              </a:rPr>
              <a:t>这三种常用的标准数 据集</a:t>
            </a:r>
            <a:r>
              <a:rPr dirty="0" sz="1200" spc="10">
                <a:latin typeface="SimSun"/>
                <a:cs typeface="SimSun"/>
              </a:rPr>
              <a:t>。</a:t>
            </a:r>
            <a:r>
              <a:rPr dirty="0" sz="1200">
                <a:latin typeface="SimSun"/>
                <a:cs typeface="SimSun"/>
              </a:rPr>
              <a:t>最后</a:t>
            </a:r>
            <a:r>
              <a:rPr dirty="0" sz="1200" spc="10">
                <a:latin typeface="SimSun"/>
                <a:cs typeface="SimSun"/>
              </a:rPr>
              <a:t>介</a:t>
            </a:r>
            <a:r>
              <a:rPr dirty="0" sz="1200">
                <a:latin typeface="SimSun"/>
                <a:cs typeface="SimSun"/>
              </a:rPr>
              <a:t>绍</a:t>
            </a:r>
            <a:r>
              <a:rPr dirty="0" sz="1200" spc="10">
                <a:latin typeface="SimSun"/>
                <a:cs typeface="SimSun"/>
              </a:rPr>
              <a:t>了</a:t>
            </a:r>
            <a:r>
              <a:rPr dirty="0" sz="1200">
                <a:latin typeface="SimSun"/>
                <a:cs typeface="SimSun"/>
              </a:rPr>
              <a:t>点</a:t>
            </a:r>
            <a:r>
              <a:rPr dirty="0" sz="1200" spc="10">
                <a:latin typeface="SimSun"/>
                <a:cs typeface="SimSun"/>
              </a:rPr>
              <a:t>云</a:t>
            </a:r>
            <a:r>
              <a:rPr dirty="0" sz="1200">
                <a:latin typeface="SimSun"/>
                <a:cs typeface="SimSun"/>
              </a:rPr>
              <a:t>信息</a:t>
            </a:r>
            <a:r>
              <a:rPr dirty="0" sz="1200" spc="10">
                <a:latin typeface="SimSun"/>
                <a:cs typeface="SimSun"/>
              </a:rPr>
              <a:t>处</a:t>
            </a:r>
            <a:r>
              <a:rPr dirty="0" sz="1200">
                <a:latin typeface="SimSun"/>
                <a:cs typeface="SimSun"/>
              </a:rPr>
              <a:t>理任</a:t>
            </a:r>
            <a:r>
              <a:rPr dirty="0" sz="1200" spc="10">
                <a:latin typeface="SimSun"/>
                <a:cs typeface="SimSun"/>
              </a:rPr>
              <a:t>务</a:t>
            </a:r>
            <a:r>
              <a:rPr dirty="0" sz="1200">
                <a:latin typeface="SimSun"/>
                <a:cs typeface="SimSun"/>
              </a:rPr>
              <a:t>中</a:t>
            </a:r>
            <a:r>
              <a:rPr dirty="0" sz="1200" spc="10">
                <a:latin typeface="SimSun"/>
                <a:cs typeface="SimSun"/>
              </a:rPr>
              <a:t>常</a:t>
            </a:r>
            <a:r>
              <a:rPr dirty="0" sz="1200">
                <a:latin typeface="SimSun"/>
                <a:cs typeface="SimSun"/>
              </a:rPr>
              <a:t>用</a:t>
            </a:r>
            <a:r>
              <a:rPr dirty="0" sz="1200" spc="10">
                <a:latin typeface="SimSun"/>
                <a:cs typeface="SimSun"/>
              </a:rPr>
              <a:t>的</a:t>
            </a:r>
            <a:r>
              <a:rPr dirty="0" sz="1200">
                <a:latin typeface="SimSun"/>
                <a:cs typeface="SimSun"/>
              </a:rPr>
              <a:t>评价</a:t>
            </a:r>
            <a:r>
              <a:rPr dirty="0" sz="1200" spc="10">
                <a:latin typeface="SimSun"/>
                <a:cs typeface="SimSun"/>
              </a:rPr>
              <a:t>标</a:t>
            </a:r>
            <a:r>
              <a:rPr dirty="0" sz="1200" spc="15">
                <a:latin typeface="SimSun"/>
                <a:cs typeface="SimSun"/>
              </a:rPr>
              <a:t>准</a:t>
            </a:r>
            <a:r>
              <a:rPr dirty="0" sz="1200">
                <a:latin typeface="SimSun"/>
                <a:cs typeface="SimSun"/>
              </a:rPr>
              <a:t>，</a:t>
            </a:r>
            <a:r>
              <a:rPr dirty="0" sz="1200" spc="10">
                <a:latin typeface="SimSun"/>
                <a:cs typeface="SimSun"/>
              </a:rPr>
              <a:t>并</a:t>
            </a:r>
            <a:r>
              <a:rPr dirty="0" sz="1200">
                <a:latin typeface="SimSun"/>
                <a:cs typeface="SimSun"/>
              </a:rPr>
              <a:t>重</a:t>
            </a:r>
            <a:r>
              <a:rPr dirty="0" sz="1200" spc="10">
                <a:latin typeface="SimSun"/>
                <a:cs typeface="SimSun"/>
              </a:rPr>
              <a:t>点</a:t>
            </a:r>
            <a:r>
              <a:rPr dirty="0" sz="1200">
                <a:latin typeface="SimSun"/>
                <a:cs typeface="SimSun"/>
              </a:rPr>
              <a:t>介</a:t>
            </a:r>
            <a:r>
              <a:rPr dirty="0" sz="1200" spc="10">
                <a:latin typeface="SimSun"/>
                <a:cs typeface="SimSun"/>
              </a:rPr>
              <a:t>绍</a:t>
            </a:r>
            <a:r>
              <a:rPr dirty="0" sz="1200">
                <a:latin typeface="SimSun"/>
                <a:cs typeface="SimSun"/>
              </a:rPr>
              <a:t>了点</a:t>
            </a:r>
            <a:r>
              <a:rPr dirty="0" sz="1200" spc="10">
                <a:latin typeface="SimSun"/>
                <a:cs typeface="SimSun"/>
              </a:rPr>
              <a:t>云</a:t>
            </a:r>
            <a:r>
              <a:rPr dirty="0" sz="1200">
                <a:latin typeface="SimSun"/>
                <a:cs typeface="SimSun"/>
              </a:rPr>
              <a:t>配准</a:t>
            </a:r>
            <a:r>
              <a:rPr dirty="0" sz="1200" spc="10">
                <a:latin typeface="SimSun"/>
                <a:cs typeface="SimSun"/>
              </a:rPr>
              <a:t>任</a:t>
            </a:r>
            <a:r>
              <a:rPr dirty="0" sz="1200">
                <a:latin typeface="SimSun"/>
                <a:cs typeface="SimSun"/>
              </a:rPr>
              <a:t>务</a:t>
            </a:r>
            <a:r>
              <a:rPr dirty="0" sz="1200" spc="10">
                <a:latin typeface="SimSun"/>
                <a:cs typeface="SimSun"/>
              </a:rPr>
              <a:t>中</a:t>
            </a:r>
            <a:r>
              <a:rPr dirty="0" sz="1200">
                <a:latin typeface="SimSun"/>
                <a:cs typeface="SimSun"/>
              </a:rPr>
              <a:t>基于 </a:t>
            </a:r>
            <a:r>
              <a:rPr dirty="0" sz="1200">
                <a:latin typeface="SimSun"/>
                <a:cs typeface="SimSun"/>
              </a:rPr>
              <a:t>特征提取与匹配以及基于刚体运动参数估计的两类评价指标。</a:t>
            </a:r>
            <a:endParaRPr sz="1200">
              <a:latin typeface="SimSun"/>
              <a:cs typeface="SimSun"/>
            </a:endParaRPr>
          </a:p>
          <a:p>
            <a:pPr algn="just" marL="12700" marR="7620" indent="304800">
              <a:lnSpc>
                <a:spcPct val="162500"/>
              </a:lnSpc>
            </a:pPr>
            <a:r>
              <a:rPr dirty="0" sz="1200">
                <a:latin typeface="SimSun"/>
                <a:cs typeface="SimSun"/>
              </a:rPr>
              <a:t>第三</a:t>
            </a:r>
            <a:r>
              <a:rPr dirty="0" sz="1200" spc="10">
                <a:latin typeface="SimSun"/>
                <a:cs typeface="SimSun"/>
              </a:rPr>
              <a:t>章</a:t>
            </a:r>
            <a:r>
              <a:rPr dirty="0" sz="1200">
                <a:latin typeface="SimSun"/>
                <a:cs typeface="SimSun"/>
              </a:rPr>
              <a:t>主</a:t>
            </a:r>
            <a:r>
              <a:rPr dirty="0" sz="1200" spc="10">
                <a:latin typeface="SimSun"/>
                <a:cs typeface="SimSun"/>
              </a:rPr>
              <a:t>要</a:t>
            </a:r>
            <a:r>
              <a:rPr dirty="0" sz="1200">
                <a:latin typeface="SimSun"/>
                <a:cs typeface="SimSun"/>
              </a:rPr>
              <a:t>研究</a:t>
            </a:r>
            <a:r>
              <a:rPr dirty="0" sz="1200" spc="10">
                <a:latin typeface="SimSun"/>
                <a:cs typeface="SimSun"/>
              </a:rPr>
              <a:t>了</a:t>
            </a:r>
            <a:r>
              <a:rPr dirty="0" sz="1200">
                <a:latin typeface="SimSun"/>
                <a:cs typeface="SimSun"/>
              </a:rPr>
              <a:t>基</a:t>
            </a:r>
            <a:r>
              <a:rPr dirty="0" sz="1200" spc="10">
                <a:latin typeface="SimSun"/>
                <a:cs typeface="SimSun"/>
              </a:rPr>
              <a:t>于</a:t>
            </a:r>
            <a:r>
              <a:rPr dirty="0" sz="1200">
                <a:latin typeface="SimSun"/>
                <a:cs typeface="SimSun"/>
              </a:rPr>
              <a:t>几何</a:t>
            </a:r>
            <a:r>
              <a:rPr dirty="0" sz="1200" spc="10">
                <a:latin typeface="SimSun"/>
                <a:cs typeface="SimSun"/>
              </a:rPr>
              <a:t>特</a:t>
            </a:r>
            <a:r>
              <a:rPr dirty="0" sz="1200">
                <a:latin typeface="SimSun"/>
                <a:cs typeface="SimSun"/>
              </a:rPr>
              <a:t>征</a:t>
            </a:r>
            <a:r>
              <a:rPr dirty="0" sz="1200" spc="10">
                <a:latin typeface="SimSun"/>
                <a:cs typeface="SimSun"/>
              </a:rPr>
              <a:t>的</a:t>
            </a:r>
            <a:r>
              <a:rPr dirty="0" sz="1200">
                <a:latin typeface="SimSun"/>
                <a:cs typeface="SimSun"/>
              </a:rPr>
              <a:t>点</a:t>
            </a:r>
            <a:r>
              <a:rPr dirty="0" sz="1200" spc="5">
                <a:latin typeface="SimSun"/>
                <a:cs typeface="SimSun"/>
              </a:rPr>
              <a:t>云</a:t>
            </a:r>
            <a:r>
              <a:rPr dirty="0" sz="1200" spc="10">
                <a:latin typeface="SimSun"/>
                <a:cs typeface="SimSun"/>
              </a:rPr>
              <a:t>数</a:t>
            </a:r>
            <a:r>
              <a:rPr dirty="0" sz="1200">
                <a:latin typeface="SimSun"/>
                <a:cs typeface="SimSun"/>
              </a:rPr>
              <a:t>据</a:t>
            </a:r>
            <a:r>
              <a:rPr dirty="0" sz="1200" spc="10">
                <a:latin typeface="SimSun"/>
                <a:cs typeface="SimSun"/>
              </a:rPr>
              <a:t>预</a:t>
            </a:r>
            <a:r>
              <a:rPr dirty="0" sz="1200">
                <a:latin typeface="SimSun"/>
                <a:cs typeface="SimSun"/>
              </a:rPr>
              <a:t>处理</a:t>
            </a:r>
            <a:r>
              <a:rPr dirty="0" sz="1200" spc="10">
                <a:latin typeface="SimSun"/>
                <a:cs typeface="SimSun"/>
              </a:rPr>
              <a:t>方</a:t>
            </a:r>
            <a:r>
              <a:rPr dirty="0" sz="1200">
                <a:latin typeface="SimSun"/>
                <a:cs typeface="SimSun"/>
              </a:rPr>
              <a:t>案</a:t>
            </a:r>
            <a:r>
              <a:rPr dirty="0" sz="1200" spc="10">
                <a:latin typeface="SimSun"/>
                <a:cs typeface="SimSun"/>
              </a:rPr>
              <a:t>。</a:t>
            </a:r>
            <a:r>
              <a:rPr dirty="0" sz="1200">
                <a:latin typeface="SimSun"/>
                <a:cs typeface="SimSun"/>
              </a:rPr>
              <a:t>针对</a:t>
            </a:r>
            <a:r>
              <a:rPr dirty="0" sz="1200" spc="10">
                <a:latin typeface="SimSun"/>
                <a:cs typeface="SimSun"/>
              </a:rPr>
              <a:t>外</a:t>
            </a:r>
            <a:r>
              <a:rPr dirty="0" sz="1200">
                <a:latin typeface="SimSun"/>
                <a:cs typeface="SimSun"/>
              </a:rPr>
              <a:t>部</a:t>
            </a:r>
            <a:r>
              <a:rPr dirty="0" sz="1200" spc="10">
                <a:latin typeface="SimSun"/>
                <a:cs typeface="SimSun"/>
              </a:rPr>
              <a:t>传</a:t>
            </a:r>
            <a:r>
              <a:rPr dirty="0" sz="1200">
                <a:latin typeface="SimSun"/>
                <a:cs typeface="SimSun"/>
              </a:rPr>
              <a:t>感器</a:t>
            </a:r>
            <a:r>
              <a:rPr dirty="0" sz="1200" spc="10">
                <a:latin typeface="SimSun"/>
                <a:cs typeface="SimSun"/>
              </a:rPr>
              <a:t>采</a:t>
            </a:r>
            <a:r>
              <a:rPr dirty="0" sz="1200">
                <a:latin typeface="SimSun"/>
                <a:cs typeface="SimSun"/>
              </a:rPr>
              <a:t>集</a:t>
            </a:r>
            <a:r>
              <a:rPr dirty="0" sz="1200" spc="10">
                <a:latin typeface="SimSun"/>
                <a:cs typeface="SimSun"/>
              </a:rPr>
              <a:t>到</a:t>
            </a:r>
            <a:r>
              <a:rPr dirty="0" sz="1200">
                <a:latin typeface="SimSun"/>
                <a:cs typeface="SimSun"/>
              </a:rPr>
              <a:t>的点云 数据</a:t>
            </a:r>
            <a:r>
              <a:rPr dirty="0" sz="1200" spc="10">
                <a:latin typeface="SimSun"/>
                <a:cs typeface="SimSun"/>
              </a:rPr>
              <a:t>存</a:t>
            </a:r>
            <a:r>
              <a:rPr dirty="0" sz="1200">
                <a:latin typeface="SimSun"/>
                <a:cs typeface="SimSun"/>
              </a:rPr>
              <a:t>在冗</a:t>
            </a:r>
            <a:r>
              <a:rPr dirty="0" sz="1200" spc="10">
                <a:latin typeface="SimSun"/>
                <a:cs typeface="SimSun"/>
              </a:rPr>
              <a:t>余</a:t>
            </a:r>
            <a:r>
              <a:rPr dirty="0" sz="1200">
                <a:latin typeface="SimSun"/>
                <a:cs typeface="SimSun"/>
              </a:rPr>
              <a:t>性</a:t>
            </a:r>
            <a:r>
              <a:rPr dirty="0" sz="1200" spc="10">
                <a:latin typeface="SimSun"/>
                <a:cs typeface="SimSun"/>
              </a:rPr>
              <a:t>与</a:t>
            </a:r>
            <a:r>
              <a:rPr dirty="0" sz="1200">
                <a:latin typeface="SimSun"/>
                <a:cs typeface="SimSun"/>
              </a:rPr>
              <a:t>质</a:t>
            </a:r>
            <a:r>
              <a:rPr dirty="0" sz="1200" spc="10">
                <a:latin typeface="SimSun"/>
                <a:cs typeface="SimSun"/>
              </a:rPr>
              <a:t>量</a:t>
            </a:r>
            <a:r>
              <a:rPr dirty="0" sz="1200">
                <a:latin typeface="SimSun"/>
                <a:cs typeface="SimSun"/>
              </a:rPr>
              <a:t>缺陷</a:t>
            </a:r>
            <a:r>
              <a:rPr dirty="0" sz="1200" spc="10">
                <a:latin typeface="SimSun"/>
                <a:cs typeface="SimSun"/>
              </a:rPr>
              <a:t>的</a:t>
            </a:r>
            <a:r>
              <a:rPr dirty="0" sz="1200">
                <a:latin typeface="SimSun"/>
                <a:cs typeface="SimSun"/>
              </a:rPr>
              <a:t>问</a:t>
            </a:r>
            <a:r>
              <a:rPr dirty="0" sz="1200" spc="10">
                <a:latin typeface="SimSun"/>
                <a:cs typeface="SimSun"/>
              </a:rPr>
              <a:t>题，</a:t>
            </a:r>
            <a:r>
              <a:rPr dirty="0" sz="1200">
                <a:latin typeface="SimSun"/>
                <a:cs typeface="SimSun"/>
              </a:rPr>
              <a:t>本</a:t>
            </a:r>
            <a:r>
              <a:rPr dirty="0" sz="1200" spc="10">
                <a:latin typeface="SimSun"/>
                <a:cs typeface="SimSun"/>
              </a:rPr>
              <a:t>文</a:t>
            </a:r>
            <a:r>
              <a:rPr dirty="0" sz="1200">
                <a:latin typeface="SimSun"/>
                <a:cs typeface="SimSun"/>
              </a:rPr>
              <a:t>提</a:t>
            </a:r>
            <a:r>
              <a:rPr dirty="0" sz="1200" spc="10">
                <a:latin typeface="SimSun"/>
                <a:cs typeface="SimSun"/>
              </a:rPr>
              <a:t>出</a:t>
            </a:r>
            <a:r>
              <a:rPr dirty="0" sz="1200">
                <a:latin typeface="SimSun"/>
                <a:cs typeface="SimSun"/>
              </a:rPr>
              <a:t>一种</a:t>
            </a:r>
            <a:r>
              <a:rPr dirty="0" sz="1200" spc="10">
                <a:latin typeface="SimSun"/>
                <a:cs typeface="SimSun"/>
              </a:rPr>
              <a:t>基</a:t>
            </a:r>
            <a:r>
              <a:rPr dirty="0" sz="1200">
                <a:latin typeface="SimSun"/>
                <a:cs typeface="SimSun"/>
              </a:rPr>
              <a:t>于几</a:t>
            </a:r>
            <a:r>
              <a:rPr dirty="0" sz="1200" spc="10">
                <a:latin typeface="SimSun"/>
                <a:cs typeface="SimSun"/>
              </a:rPr>
              <a:t>何</a:t>
            </a:r>
            <a:r>
              <a:rPr dirty="0" sz="1200">
                <a:latin typeface="SimSun"/>
                <a:cs typeface="SimSun"/>
              </a:rPr>
              <a:t>特</a:t>
            </a:r>
            <a:r>
              <a:rPr dirty="0" sz="1200" spc="10">
                <a:latin typeface="SimSun"/>
                <a:cs typeface="SimSun"/>
              </a:rPr>
              <a:t>征</a:t>
            </a:r>
            <a:r>
              <a:rPr dirty="0" sz="1200">
                <a:latin typeface="SimSun"/>
                <a:cs typeface="SimSun"/>
              </a:rPr>
              <a:t>的</a:t>
            </a:r>
            <a:r>
              <a:rPr dirty="0" sz="1200" spc="10">
                <a:latin typeface="SimSun"/>
                <a:cs typeface="SimSun"/>
              </a:rPr>
              <a:t>点</a:t>
            </a:r>
            <a:r>
              <a:rPr dirty="0" sz="1200" spc="5">
                <a:latin typeface="SimSun"/>
                <a:cs typeface="SimSun"/>
              </a:rPr>
              <a:t>云</a:t>
            </a:r>
            <a:r>
              <a:rPr dirty="0" sz="1200">
                <a:latin typeface="SimSun"/>
                <a:cs typeface="SimSun"/>
              </a:rPr>
              <a:t>数</a:t>
            </a:r>
            <a:r>
              <a:rPr dirty="0" sz="1200" spc="15">
                <a:latin typeface="SimSun"/>
                <a:cs typeface="SimSun"/>
              </a:rPr>
              <a:t>据</a:t>
            </a:r>
            <a:r>
              <a:rPr dirty="0" sz="1200">
                <a:latin typeface="SimSun"/>
                <a:cs typeface="SimSun"/>
              </a:rPr>
              <a:t>预处</a:t>
            </a:r>
            <a:r>
              <a:rPr dirty="0" sz="1200" spc="10">
                <a:latin typeface="SimSun"/>
                <a:cs typeface="SimSun"/>
              </a:rPr>
              <a:t>理</a:t>
            </a:r>
            <a:r>
              <a:rPr dirty="0" sz="1200">
                <a:latin typeface="SimSun"/>
                <a:cs typeface="SimSun"/>
              </a:rPr>
              <a:t>方</a:t>
            </a:r>
            <a:r>
              <a:rPr dirty="0" sz="1200" spc="10">
                <a:latin typeface="SimSun"/>
                <a:cs typeface="SimSun"/>
              </a:rPr>
              <a:t>案</a:t>
            </a:r>
            <a:r>
              <a:rPr dirty="0" sz="1200">
                <a:latin typeface="SimSun"/>
                <a:cs typeface="SimSun"/>
              </a:rPr>
              <a:t>，分 析并</a:t>
            </a:r>
            <a:r>
              <a:rPr dirty="0" sz="1200" spc="10">
                <a:latin typeface="SimSun"/>
                <a:cs typeface="SimSun"/>
              </a:rPr>
              <a:t>对</a:t>
            </a:r>
            <a:r>
              <a:rPr dirty="0" sz="1200">
                <a:latin typeface="SimSun"/>
                <a:cs typeface="SimSun"/>
              </a:rPr>
              <a:t>比不</a:t>
            </a:r>
            <a:r>
              <a:rPr dirty="0" sz="1200" spc="10">
                <a:latin typeface="SimSun"/>
                <a:cs typeface="SimSun"/>
              </a:rPr>
              <a:t>同</a:t>
            </a:r>
            <a:r>
              <a:rPr dirty="0" sz="1200">
                <a:latin typeface="SimSun"/>
                <a:cs typeface="SimSun"/>
              </a:rPr>
              <a:t>的</a:t>
            </a:r>
            <a:r>
              <a:rPr dirty="0" sz="1200" spc="10">
                <a:latin typeface="SimSun"/>
                <a:cs typeface="SimSun"/>
              </a:rPr>
              <a:t>点</a:t>
            </a:r>
            <a:r>
              <a:rPr dirty="0" sz="1200">
                <a:latin typeface="SimSun"/>
                <a:cs typeface="SimSun"/>
              </a:rPr>
              <a:t>云</a:t>
            </a:r>
            <a:r>
              <a:rPr dirty="0" sz="1200" spc="10">
                <a:latin typeface="SimSun"/>
                <a:cs typeface="SimSun"/>
              </a:rPr>
              <a:t>滤</a:t>
            </a:r>
            <a:r>
              <a:rPr dirty="0" sz="1200">
                <a:latin typeface="SimSun"/>
                <a:cs typeface="SimSun"/>
              </a:rPr>
              <a:t>波方</a:t>
            </a:r>
            <a:r>
              <a:rPr dirty="0" sz="1200" spc="10">
                <a:latin typeface="SimSun"/>
                <a:cs typeface="SimSun"/>
              </a:rPr>
              <a:t>法</a:t>
            </a:r>
            <a:r>
              <a:rPr dirty="0" sz="1200">
                <a:latin typeface="SimSun"/>
                <a:cs typeface="SimSun"/>
              </a:rPr>
              <a:t>以及</a:t>
            </a:r>
            <a:r>
              <a:rPr dirty="0" sz="1200" spc="10">
                <a:latin typeface="SimSun"/>
                <a:cs typeface="SimSun"/>
              </a:rPr>
              <a:t>不同的</a:t>
            </a:r>
            <a:r>
              <a:rPr dirty="0" sz="1200">
                <a:latin typeface="SimSun"/>
                <a:cs typeface="SimSun"/>
              </a:rPr>
              <a:t>点</a:t>
            </a:r>
            <a:r>
              <a:rPr dirty="0" sz="1200" spc="10">
                <a:latin typeface="SimSun"/>
                <a:cs typeface="SimSun"/>
              </a:rPr>
              <a:t>云</a:t>
            </a:r>
            <a:r>
              <a:rPr dirty="0" sz="1200">
                <a:latin typeface="SimSun"/>
                <a:cs typeface="SimSun"/>
              </a:rPr>
              <a:t>分割</a:t>
            </a:r>
            <a:r>
              <a:rPr dirty="0" sz="1200" spc="10">
                <a:latin typeface="SimSun"/>
                <a:cs typeface="SimSun"/>
              </a:rPr>
              <a:t>方</a:t>
            </a:r>
            <a:r>
              <a:rPr dirty="0" sz="1200">
                <a:latin typeface="SimSun"/>
                <a:cs typeface="SimSun"/>
              </a:rPr>
              <a:t>法处</a:t>
            </a:r>
            <a:r>
              <a:rPr dirty="0" sz="1200" spc="10">
                <a:latin typeface="SimSun"/>
                <a:cs typeface="SimSun"/>
              </a:rPr>
              <a:t>理</a:t>
            </a:r>
            <a:r>
              <a:rPr dirty="0" sz="1200">
                <a:latin typeface="SimSun"/>
                <a:cs typeface="SimSun"/>
              </a:rPr>
              <a:t>点</a:t>
            </a:r>
            <a:r>
              <a:rPr dirty="0" sz="1200" spc="10">
                <a:latin typeface="SimSun"/>
                <a:cs typeface="SimSun"/>
              </a:rPr>
              <a:t>云</a:t>
            </a:r>
            <a:r>
              <a:rPr dirty="0" sz="1200">
                <a:latin typeface="SimSun"/>
                <a:cs typeface="SimSun"/>
              </a:rPr>
              <a:t>的</a:t>
            </a:r>
            <a:r>
              <a:rPr dirty="0" sz="1200" spc="10">
                <a:latin typeface="SimSun"/>
                <a:cs typeface="SimSun"/>
              </a:rPr>
              <a:t>效</a:t>
            </a:r>
            <a:r>
              <a:rPr dirty="0" sz="1200" spc="5">
                <a:latin typeface="SimSun"/>
                <a:cs typeface="SimSun"/>
              </a:rPr>
              <a:t>果</a:t>
            </a:r>
            <a:r>
              <a:rPr dirty="0" sz="1200">
                <a:latin typeface="SimSun"/>
                <a:cs typeface="SimSun"/>
              </a:rPr>
              <a:t>，</a:t>
            </a:r>
            <a:r>
              <a:rPr dirty="0" sz="1200" spc="10">
                <a:latin typeface="SimSun"/>
                <a:cs typeface="SimSun"/>
              </a:rPr>
              <a:t>确</a:t>
            </a:r>
            <a:r>
              <a:rPr dirty="0" sz="1200">
                <a:latin typeface="SimSun"/>
                <a:cs typeface="SimSun"/>
              </a:rPr>
              <a:t>定了</a:t>
            </a:r>
            <a:r>
              <a:rPr dirty="0" sz="1200" spc="10">
                <a:latin typeface="SimSun"/>
                <a:cs typeface="SimSun"/>
              </a:rPr>
              <a:t>点</a:t>
            </a:r>
            <a:r>
              <a:rPr dirty="0" sz="1200">
                <a:latin typeface="SimSun"/>
                <a:cs typeface="SimSun"/>
              </a:rPr>
              <a:t>云</a:t>
            </a:r>
            <a:r>
              <a:rPr dirty="0" sz="1200" spc="10">
                <a:latin typeface="SimSun"/>
                <a:cs typeface="SimSun"/>
              </a:rPr>
              <a:t>预</a:t>
            </a:r>
            <a:r>
              <a:rPr dirty="0" sz="1200">
                <a:latin typeface="SimSun"/>
                <a:cs typeface="SimSun"/>
              </a:rPr>
              <a:t>处理</a:t>
            </a:r>
            <a:endParaRPr sz="1200">
              <a:latin typeface="SimSun"/>
              <a:cs typeface="SimSun"/>
            </a:endParaRPr>
          </a:p>
          <a:p>
            <a:pPr marL="12700">
              <a:lnSpc>
                <a:spcPct val="100000"/>
              </a:lnSpc>
              <a:spcBef>
                <a:spcPts val="900"/>
              </a:spcBef>
            </a:pPr>
            <a:r>
              <a:rPr dirty="0" sz="1200">
                <a:latin typeface="SimSun"/>
                <a:cs typeface="SimSun"/>
              </a:rPr>
              <a:t>的有效方案，为后续利用有效点云信息进行点云配准奠</a:t>
            </a:r>
            <a:r>
              <a:rPr dirty="0" sz="1200" spc="5">
                <a:latin typeface="SimSun"/>
                <a:cs typeface="SimSun"/>
              </a:rPr>
              <a:t>定</a:t>
            </a:r>
            <a:r>
              <a:rPr dirty="0" sz="1200">
                <a:latin typeface="SimSun"/>
                <a:cs typeface="SimSun"/>
              </a:rPr>
              <a:t>了基础。</a:t>
            </a:r>
            <a:endParaRPr sz="1200">
              <a:latin typeface="SimSun"/>
              <a:cs typeface="SimSun"/>
            </a:endParaRPr>
          </a:p>
          <a:p>
            <a:pPr algn="just" marL="12700" marR="7620" indent="304800">
              <a:lnSpc>
                <a:spcPct val="162500"/>
              </a:lnSpc>
            </a:pPr>
            <a:r>
              <a:rPr dirty="0" sz="1200">
                <a:latin typeface="SimSun"/>
                <a:cs typeface="SimSun"/>
              </a:rPr>
              <a:t>第四</a:t>
            </a:r>
            <a:r>
              <a:rPr dirty="0" sz="1200" spc="10">
                <a:latin typeface="SimSun"/>
                <a:cs typeface="SimSun"/>
              </a:rPr>
              <a:t>章</a:t>
            </a:r>
            <a:r>
              <a:rPr dirty="0" sz="1200">
                <a:latin typeface="SimSun"/>
                <a:cs typeface="SimSun"/>
              </a:rPr>
              <a:t>提</a:t>
            </a:r>
            <a:r>
              <a:rPr dirty="0" sz="1200" spc="10">
                <a:latin typeface="SimSun"/>
                <a:cs typeface="SimSun"/>
              </a:rPr>
              <a:t>出</a:t>
            </a:r>
            <a:r>
              <a:rPr dirty="0" sz="1200">
                <a:latin typeface="SimSun"/>
                <a:cs typeface="SimSun"/>
              </a:rPr>
              <a:t>了基</a:t>
            </a:r>
            <a:r>
              <a:rPr dirty="0" sz="1200" spc="10">
                <a:latin typeface="SimSun"/>
                <a:cs typeface="SimSun"/>
              </a:rPr>
              <a:t>于</a:t>
            </a:r>
            <a:r>
              <a:rPr dirty="0" sz="1200">
                <a:latin typeface="SimSun"/>
                <a:cs typeface="SimSun"/>
              </a:rPr>
              <a:t>位</a:t>
            </a:r>
            <a:r>
              <a:rPr dirty="0" sz="1200" spc="10">
                <a:latin typeface="SimSun"/>
                <a:cs typeface="SimSun"/>
              </a:rPr>
              <a:t>置</a:t>
            </a:r>
            <a:r>
              <a:rPr dirty="0" sz="1200">
                <a:latin typeface="SimSun"/>
                <a:cs typeface="SimSun"/>
              </a:rPr>
              <a:t>自适</a:t>
            </a:r>
            <a:r>
              <a:rPr dirty="0" sz="1200" spc="10">
                <a:latin typeface="SimSun"/>
                <a:cs typeface="SimSun"/>
              </a:rPr>
              <a:t>应</a:t>
            </a:r>
            <a:r>
              <a:rPr dirty="0" sz="1200">
                <a:latin typeface="SimSun"/>
                <a:cs typeface="SimSun"/>
              </a:rPr>
              <a:t>卷</a:t>
            </a:r>
            <a:r>
              <a:rPr dirty="0" sz="1200" spc="15">
                <a:latin typeface="SimSun"/>
                <a:cs typeface="SimSun"/>
              </a:rPr>
              <a:t>积</a:t>
            </a:r>
            <a:r>
              <a:rPr dirty="0" sz="1200">
                <a:latin typeface="SimSun"/>
                <a:cs typeface="SimSun"/>
              </a:rPr>
              <a:t>提取</a:t>
            </a:r>
            <a:r>
              <a:rPr dirty="0" sz="1200" spc="10">
                <a:latin typeface="SimSun"/>
                <a:cs typeface="SimSun"/>
              </a:rPr>
              <a:t>特</a:t>
            </a:r>
            <a:r>
              <a:rPr dirty="0" sz="1200">
                <a:latin typeface="SimSun"/>
                <a:cs typeface="SimSun"/>
              </a:rPr>
              <a:t>征</a:t>
            </a:r>
            <a:r>
              <a:rPr dirty="0" sz="1200" spc="10">
                <a:latin typeface="SimSun"/>
                <a:cs typeface="SimSun"/>
              </a:rPr>
              <a:t>的</a:t>
            </a:r>
            <a:r>
              <a:rPr dirty="0" sz="1200">
                <a:latin typeface="SimSun"/>
                <a:cs typeface="SimSun"/>
              </a:rPr>
              <a:t>点云</a:t>
            </a:r>
            <a:r>
              <a:rPr dirty="0" sz="1200" spc="10">
                <a:latin typeface="SimSun"/>
                <a:cs typeface="SimSun"/>
              </a:rPr>
              <a:t>配</a:t>
            </a:r>
            <a:r>
              <a:rPr dirty="0" sz="1200">
                <a:latin typeface="SimSun"/>
                <a:cs typeface="SimSun"/>
              </a:rPr>
              <a:t>准</a:t>
            </a:r>
            <a:r>
              <a:rPr dirty="0" sz="1200" spc="10">
                <a:latin typeface="SimSun"/>
                <a:cs typeface="SimSun"/>
              </a:rPr>
              <a:t>优</a:t>
            </a:r>
            <a:r>
              <a:rPr dirty="0" sz="1200">
                <a:latin typeface="SimSun"/>
                <a:cs typeface="SimSun"/>
              </a:rPr>
              <a:t>化方</a:t>
            </a:r>
            <a:r>
              <a:rPr dirty="0" sz="1200" spc="10">
                <a:latin typeface="SimSun"/>
                <a:cs typeface="SimSun"/>
              </a:rPr>
              <a:t>法</a:t>
            </a:r>
            <a:r>
              <a:rPr dirty="0" sz="1200">
                <a:latin typeface="SimSun"/>
                <a:cs typeface="SimSun"/>
              </a:rPr>
              <a:t>。</a:t>
            </a:r>
            <a:r>
              <a:rPr dirty="0" sz="1200" spc="10">
                <a:latin typeface="SimSun"/>
                <a:cs typeface="SimSun"/>
              </a:rPr>
              <a:t>针</a:t>
            </a:r>
            <a:r>
              <a:rPr dirty="0" sz="1200">
                <a:latin typeface="SimSun"/>
                <a:cs typeface="SimSun"/>
              </a:rPr>
              <a:t>对以</a:t>
            </a:r>
            <a:r>
              <a:rPr dirty="0" sz="1200" spc="10">
                <a:latin typeface="SimSun"/>
                <a:cs typeface="SimSun"/>
              </a:rPr>
              <a:t>点</a:t>
            </a:r>
            <a:r>
              <a:rPr dirty="0" sz="1200">
                <a:latin typeface="SimSun"/>
                <a:cs typeface="SimSun"/>
              </a:rPr>
              <a:t>云</a:t>
            </a:r>
            <a:r>
              <a:rPr dirty="0" sz="1200" spc="10">
                <a:latin typeface="SimSun"/>
                <a:cs typeface="SimSun"/>
              </a:rPr>
              <a:t>配</a:t>
            </a:r>
            <a:r>
              <a:rPr dirty="0" sz="1200">
                <a:latin typeface="SimSun"/>
                <a:cs typeface="SimSun"/>
              </a:rPr>
              <a:t>准经典 网络</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5">
                <a:latin typeface="Times New Roman"/>
                <a:cs typeface="Times New Roman"/>
              </a:rPr>
              <a:t> </a:t>
            </a:r>
            <a:r>
              <a:rPr dirty="0" sz="1200">
                <a:latin typeface="SimSun"/>
                <a:cs typeface="SimSun"/>
              </a:rPr>
              <a:t>为代表的点云配准方法在特征提取模块只关注点云的全局信息而忽略局部特征 </a:t>
            </a:r>
            <a:r>
              <a:rPr dirty="0" sz="1200" spc="20">
                <a:latin typeface="SimSun"/>
                <a:cs typeface="SimSun"/>
              </a:rPr>
              <a:t>的问</a:t>
            </a:r>
            <a:r>
              <a:rPr dirty="0" sz="1200" spc="35">
                <a:latin typeface="SimSun"/>
                <a:cs typeface="SimSun"/>
              </a:rPr>
              <a:t>题</a:t>
            </a:r>
            <a:r>
              <a:rPr dirty="0" sz="1200" spc="20">
                <a:latin typeface="SimSun"/>
                <a:cs typeface="SimSun"/>
              </a:rPr>
              <a:t>，</a:t>
            </a:r>
            <a:r>
              <a:rPr dirty="0" sz="1200" spc="30">
                <a:latin typeface="SimSun"/>
                <a:cs typeface="SimSun"/>
              </a:rPr>
              <a:t>本</a:t>
            </a:r>
            <a:r>
              <a:rPr dirty="0" sz="1200" spc="20">
                <a:latin typeface="SimSun"/>
                <a:cs typeface="SimSun"/>
              </a:rPr>
              <a:t>章基</a:t>
            </a:r>
            <a:r>
              <a:rPr dirty="0" sz="1200">
                <a:latin typeface="SimSun"/>
                <a:cs typeface="SimSun"/>
              </a:rPr>
              <a:t>于</a:t>
            </a:r>
            <a:r>
              <a:rPr dirty="0" sz="1200" spc="-25">
                <a:latin typeface="SimSun"/>
                <a:cs typeface="SimSun"/>
              </a:rPr>
              <a:t> </a:t>
            </a:r>
            <a:r>
              <a:rPr dirty="0" sz="1200" spc="-5">
                <a:latin typeface="Times New Roman"/>
                <a:cs typeface="Times New Roman"/>
              </a:rPr>
              <a:t>PCRNet</a:t>
            </a:r>
            <a:r>
              <a:rPr dirty="0" sz="1200" spc="285">
                <a:latin typeface="Times New Roman"/>
                <a:cs typeface="Times New Roman"/>
              </a:rPr>
              <a:t> </a:t>
            </a:r>
            <a:r>
              <a:rPr dirty="0" sz="1200" spc="20">
                <a:latin typeface="SimSun"/>
                <a:cs typeface="SimSun"/>
              </a:rPr>
              <a:t>网络</a:t>
            </a:r>
            <a:r>
              <a:rPr dirty="0" sz="1200" spc="30">
                <a:latin typeface="SimSun"/>
                <a:cs typeface="SimSun"/>
              </a:rPr>
              <a:t>提</a:t>
            </a:r>
            <a:r>
              <a:rPr dirty="0" sz="1200" spc="25">
                <a:latin typeface="SimSun"/>
                <a:cs typeface="SimSun"/>
              </a:rPr>
              <a:t>出</a:t>
            </a:r>
            <a:r>
              <a:rPr dirty="0" sz="1200" spc="35">
                <a:latin typeface="SimSun"/>
                <a:cs typeface="SimSun"/>
              </a:rPr>
              <a:t>了</a:t>
            </a:r>
            <a:r>
              <a:rPr dirty="0" sz="1200" spc="20">
                <a:latin typeface="SimSun"/>
                <a:cs typeface="SimSun"/>
              </a:rPr>
              <a:t>一</a:t>
            </a:r>
            <a:r>
              <a:rPr dirty="0" sz="1200" spc="35">
                <a:latin typeface="SimSun"/>
                <a:cs typeface="SimSun"/>
              </a:rPr>
              <a:t>种</a:t>
            </a:r>
            <a:r>
              <a:rPr dirty="0" sz="1200" spc="20">
                <a:latin typeface="SimSun"/>
                <a:cs typeface="SimSun"/>
              </a:rPr>
              <a:t>基</a:t>
            </a:r>
            <a:r>
              <a:rPr dirty="0" sz="1200" spc="25">
                <a:latin typeface="SimSun"/>
                <a:cs typeface="SimSun"/>
              </a:rPr>
              <a:t>于</a:t>
            </a:r>
            <a:r>
              <a:rPr dirty="0" sz="1200" spc="30">
                <a:latin typeface="SimSun"/>
                <a:cs typeface="SimSun"/>
              </a:rPr>
              <a:t>位</a:t>
            </a:r>
            <a:r>
              <a:rPr dirty="0" sz="1200" spc="20">
                <a:latin typeface="SimSun"/>
                <a:cs typeface="SimSun"/>
              </a:rPr>
              <a:t>置</a:t>
            </a:r>
            <a:r>
              <a:rPr dirty="0" sz="1200" spc="30">
                <a:latin typeface="SimSun"/>
                <a:cs typeface="SimSun"/>
              </a:rPr>
              <a:t>自</a:t>
            </a:r>
            <a:r>
              <a:rPr dirty="0" sz="1200" spc="20">
                <a:latin typeface="SimSun"/>
                <a:cs typeface="SimSun"/>
              </a:rPr>
              <a:t>适</a:t>
            </a:r>
            <a:r>
              <a:rPr dirty="0" sz="1200" spc="30">
                <a:latin typeface="SimSun"/>
                <a:cs typeface="SimSun"/>
              </a:rPr>
              <a:t>应</a:t>
            </a:r>
            <a:r>
              <a:rPr dirty="0" sz="1200" spc="20">
                <a:latin typeface="SimSun"/>
                <a:cs typeface="SimSun"/>
              </a:rPr>
              <a:t>卷</a:t>
            </a:r>
            <a:r>
              <a:rPr dirty="0" sz="1200" spc="30">
                <a:latin typeface="SimSun"/>
                <a:cs typeface="SimSun"/>
              </a:rPr>
              <a:t>积</a:t>
            </a:r>
            <a:r>
              <a:rPr dirty="0" sz="1200" spc="20">
                <a:latin typeface="SimSun"/>
                <a:cs typeface="SimSun"/>
              </a:rPr>
              <a:t>提取</a:t>
            </a:r>
            <a:r>
              <a:rPr dirty="0" sz="1200" spc="30">
                <a:latin typeface="SimSun"/>
                <a:cs typeface="SimSun"/>
              </a:rPr>
              <a:t>特</a:t>
            </a:r>
            <a:r>
              <a:rPr dirty="0" sz="1200" spc="20">
                <a:latin typeface="SimSun"/>
                <a:cs typeface="SimSun"/>
              </a:rPr>
              <a:t>征</a:t>
            </a:r>
            <a:r>
              <a:rPr dirty="0" sz="1200" spc="30">
                <a:latin typeface="SimSun"/>
                <a:cs typeface="SimSun"/>
              </a:rPr>
              <a:t>的</a:t>
            </a:r>
            <a:r>
              <a:rPr dirty="0" sz="1200" spc="20">
                <a:latin typeface="SimSun"/>
                <a:cs typeface="SimSun"/>
              </a:rPr>
              <a:t>点</a:t>
            </a:r>
            <a:r>
              <a:rPr dirty="0" sz="1200" spc="30">
                <a:latin typeface="SimSun"/>
                <a:cs typeface="SimSun"/>
              </a:rPr>
              <a:t>云</a:t>
            </a:r>
            <a:r>
              <a:rPr dirty="0" sz="1200" spc="20">
                <a:latin typeface="SimSun"/>
                <a:cs typeface="SimSun"/>
              </a:rPr>
              <a:t>配</a:t>
            </a:r>
            <a:r>
              <a:rPr dirty="0" sz="1200" spc="30">
                <a:latin typeface="SimSun"/>
                <a:cs typeface="SimSun"/>
              </a:rPr>
              <a:t>准</a:t>
            </a:r>
            <a:r>
              <a:rPr dirty="0" sz="1200" spc="20">
                <a:latin typeface="SimSun"/>
                <a:cs typeface="SimSun"/>
              </a:rPr>
              <a:t>网</a:t>
            </a:r>
            <a:r>
              <a:rPr dirty="0" sz="1200">
                <a:latin typeface="SimSun"/>
                <a:cs typeface="SimSun"/>
              </a:rPr>
              <a:t>络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spc="5">
                <a:latin typeface="Times New Roman"/>
                <a:cs typeface="Times New Roman"/>
              </a:rPr>
              <a:t>t</a:t>
            </a:r>
            <a:r>
              <a:rPr dirty="0" sz="1200">
                <a:latin typeface="SimSun"/>
                <a:cs typeface="SimSun"/>
              </a:rPr>
              <a:t>。首先阐述</a:t>
            </a:r>
            <a:r>
              <a:rPr dirty="0" sz="1200" spc="10">
                <a:latin typeface="SimSun"/>
                <a:cs typeface="SimSun"/>
              </a:rPr>
              <a:t>并</a:t>
            </a:r>
            <a:r>
              <a:rPr dirty="0" sz="1200">
                <a:latin typeface="SimSun"/>
                <a:cs typeface="SimSun"/>
              </a:rPr>
              <a:t>分析了</a:t>
            </a:r>
            <a:r>
              <a:rPr dirty="0" sz="1200" spc="-285">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15">
                <a:latin typeface="Times New Roman"/>
                <a:cs typeface="Times New Roman"/>
              </a:rPr>
              <a:t> </a:t>
            </a:r>
            <a:r>
              <a:rPr dirty="0" sz="1200">
                <a:latin typeface="SimSun"/>
                <a:cs typeface="SimSun"/>
              </a:rPr>
              <a:t>网络的工作机制和存在的局限性，其次解释了位置自适 应卷积的工作原理，并介绍了</a:t>
            </a:r>
            <a:r>
              <a:rPr dirty="0" sz="1200" spc="-135">
                <a:latin typeface="SimSun"/>
                <a:cs typeface="SimSun"/>
              </a:rPr>
              <a:t> </a:t>
            </a:r>
            <a:r>
              <a:rPr dirty="0" sz="1200" spc="-25">
                <a:latin typeface="Times New Roman"/>
                <a:cs typeface="Times New Roman"/>
              </a:rPr>
              <a:t>PACNet</a:t>
            </a:r>
            <a:r>
              <a:rPr dirty="0" sz="1200" spc="170">
                <a:latin typeface="Times New Roman"/>
                <a:cs typeface="Times New Roman"/>
              </a:rPr>
              <a:t> </a:t>
            </a:r>
            <a:r>
              <a:rPr dirty="0" sz="1200">
                <a:latin typeface="SimSun"/>
                <a:cs typeface="SimSun"/>
              </a:rPr>
              <a:t>网络</a:t>
            </a:r>
            <a:r>
              <a:rPr dirty="0" sz="1200" spc="10">
                <a:latin typeface="SimSun"/>
                <a:cs typeface="SimSun"/>
              </a:rPr>
              <a:t>在</a:t>
            </a:r>
            <a:r>
              <a:rPr dirty="0" sz="1200">
                <a:latin typeface="SimSun"/>
                <a:cs typeface="SimSun"/>
              </a:rPr>
              <a:t>特征提取模块的改进思路，最后在标准数据集 上，</a:t>
            </a:r>
            <a:r>
              <a:rPr dirty="0" sz="1200" spc="10">
                <a:latin typeface="SimSun"/>
                <a:cs typeface="SimSun"/>
              </a:rPr>
              <a:t>将</a:t>
            </a:r>
            <a:r>
              <a:rPr dirty="0" sz="1200">
                <a:latin typeface="SimSun"/>
                <a:cs typeface="SimSun"/>
              </a:rPr>
              <a:t>本章</a:t>
            </a:r>
            <a:r>
              <a:rPr dirty="0" sz="1200" spc="10">
                <a:latin typeface="SimSun"/>
                <a:cs typeface="SimSun"/>
              </a:rPr>
              <a:t>提</a:t>
            </a:r>
            <a:r>
              <a:rPr dirty="0" sz="1200">
                <a:latin typeface="SimSun"/>
                <a:cs typeface="SimSun"/>
              </a:rPr>
              <a:t>出</a:t>
            </a:r>
            <a:r>
              <a:rPr dirty="0" sz="1200" spc="10">
                <a:latin typeface="SimSun"/>
                <a:cs typeface="SimSun"/>
              </a:rPr>
              <a:t>的</a:t>
            </a:r>
            <a:r>
              <a:rPr dirty="0" sz="1200">
                <a:latin typeface="SimSun"/>
                <a:cs typeface="SimSun"/>
              </a:rPr>
              <a:t>方</a:t>
            </a:r>
            <a:r>
              <a:rPr dirty="0" sz="1200" spc="10">
                <a:latin typeface="SimSun"/>
                <a:cs typeface="SimSun"/>
              </a:rPr>
              <a:t>法</a:t>
            </a:r>
            <a:r>
              <a:rPr dirty="0" sz="1200">
                <a:latin typeface="SimSun"/>
                <a:cs typeface="SimSun"/>
              </a:rPr>
              <a:t>与现</a:t>
            </a:r>
            <a:r>
              <a:rPr dirty="0" sz="1200" spc="10">
                <a:latin typeface="SimSun"/>
                <a:cs typeface="SimSun"/>
              </a:rPr>
              <a:t>有</a:t>
            </a:r>
            <a:r>
              <a:rPr dirty="0" sz="1200">
                <a:latin typeface="SimSun"/>
                <a:cs typeface="SimSun"/>
              </a:rPr>
              <a:t>的同</a:t>
            </a:r>
            <a:r>
              <a:rPr dirty="0" sz="1200" spc="10">
                <a:latin typeface="SimSun"/>
                <a:cs typeface="SimSun"/>
              </a:rPr>
              <a:t>类</a:t>
            </a:r>
            <a:r>
              <a:rPr dirty="0" sz="1200">
                <a:latin typeface="SimSun"/>
                <a:cs typeface="SimSun"/>
              </a:rPr>
              <a:t>主</a:t>
            </a:r>
            <a:r>
              <a:rPr dirty="0" sz="1200" spc="10">
                <a:latin typeface="SimSun"/>
                <a:cs typeface="SimSun"/>
              </a:rPr>
              <a:t>流</a:t>
            </a:r>
            <a:r>
              <a:rPr dirty="0" sz="1200">
                <a:latin typeface="SimSun"/>
                <a:cs typeface="SimSun"/>
              </a:rPr>
              <a:t>算</a:t>
            </a:r>
            <a:r>
              <a:rPr dirty="0" sz="1200" spc="10">
                <a:latin typeface="SimSun"/>
                <a:cs typeface="SimSun"/>
              </a:rPr>
              <a:t>法</a:t>
            </a:r>
            <a:r>
              <a:rPr dirty="0" sz="1200">
                <a:latin typeface="SimSun"/>
                <a:cs typeface="SimSun"/>
              </a:rPr>
              <a:t>进行</a:t>
            </a:r>
            <a:r>
              <a:rPr dirty="0" sz="1200" spc="10">
                <a:latin typeface="SimSun"/>
                <a:cs typeface="SimSun"/>
              </a:rPr>
              <a:t>对</a:t>
            </a:r>
            <a:r>
              <a:rPr dirty="0" sz="1200" spc="15">
                <a:latin typeface="SimSun"/>
                <a:cs typeface="SimSun"/>
              </a:rPr>
              <a:t>比</a:t>
            </a:r>
            <a:r>
              <a:rPr dirty="0" sz="1200">
                <a:latin typeface="SimSun"/>
                <a:cs typeface="SimSun"/>
              </a:rPr>
              <a:t>，</a:t>
            </a:r>
            <a:r>
              <a:rPr dirty="0" sz="1200" spc="10">
                <a:latin typeface="SimSun"/>
                <a:cs typeface="SimSun"/>
              </a:rPr>
              <a:t>验</a:t>
            </a:r>
            <a:r>
              <a:rPr dirty="0" sz="1200">
                <a:latin typeface="SimSun"/>
                <a:cs typeface="SimSun"/>
              </a:rPr>
              <a:t>证</a:t>
            </a:r>
            <a:r>
              <a:rPr dirty="0" sz="1200" spc="10">
                <a:latin typeface="SimSun"/>
                <a:cs typeface="SimSun"/>
              </a:rPr>
              <a:t>了</a:t>
            </a:r>
            <a:r>
              <a:rPr dirty="0" sz="1200">
                <a:latin typeface="SimSun"/>
                <a:cs typeface="SimSun"/>
              </a:rPr>
              <a:t>本</a:t>
            </a:r>
            <a:r>
              <a:rPr dirty="0" sz="1200" spc="10">
                <a:latin typeface="SimSun"/>
                <a:cs typeface="SimSun"/>
              </a:rPr>
              <a:t>章</a:t>
            </a:r>
            <a:r>
              <a:rPr dirty="0" sz="1200">
                <a:latin typeface="SimSun"/>
                <a:cs typeface="SimSun"/>
              </a:rPr>
              <a:t>提出</a:t>
            </a:r>
            <a:r>
              <a:rPr dirty="0" sz="1200" spc="10">
                <a:latin typeface="SimSun"/>
                <a:cs typeface="SimSun"/>
              </a:rPr>
              <a:t>的</a:t>
            </a:r>
            <a:r>
              <a:rPr dirty="0" sz="1200">
                <a:latin typeface="SimSun"/>
                <a:cs typeface="SimSun"/>
              </a:rPr>
              <a:t>方法</a:t>
            </a:r>
            <a:r>
              <a:rPr dirty="0" sz="1200" spc="10">
                <a:latin typeface="SimSun"/>
                <a:cs typeface="SimSun"/>
              </a:rPr>
              <a:t>在</a:t>
            </a:r>
            <a:r>
              <a:rPr dirty="0" sz="1200">
                <a:latin typeface="SimSun"/>
                <a:cs typeface="SimSun"/>
              </a:rPr>
              <a:t>点</a:t>
            </a:r>
            <a:r>
              <a:rPr dirty="0" sz="1200" spc="10">
                <a:latin typeface="SimSun"/>
                <a:cs typeface="SimSun"/>
              </a:rPr>
              <a:t>云</a:t>
            </a:r>
            <a:r>
              <a:rPr dirty="0" sz="1200">
                <a:latin typeface="SimSun"/>
                <a:cs typeface="SimSun"/>
              </a:rPr>
              <a:t>配准 任务中具有更高的精度。</a:t>
            </a:r>
            <a:endParaRPr sz="1200">
              <a:latin typeface="SimSun"/>
              <a:cs typeface="SimSun"/>
            </a:endParaRPr>
          </a:p>
          <a:p>
            <a:pPr algn="just" marL="317500">
              <a:lnSpc>
                <a:spcPct val="100000"/>
              </a:lnSpc>
              <a:spcBef>
                <a:spcPts val="900"/>
              </a:spcBef>
            </a:pPr>
            <a:r>
              <a:rPr dirty="0" sz="1200">
                <a:latin typeface="SimSun"/>
                <a:cs typeface="SimSun"/>
              </a:rPr>
              <a:t>第五</a:t>
            </a:r>
            <a:r>
              <a:rPr dirty="0" sz="1200" spc="-5">
                <a:latin typeface="SimSun"/>
                <a:cs typeface="SimSun"/>
              </a:rPr>
              <a:t>章</a:t>
            </a:r>
            <a:r>
              <a:rPr dirty="0" sz="1200">
                <a:latin typeface="SimSun"/>
                <a:cs typeface="SimSun"/>
              </a:rPr>
              <a:t>提出了基于双重注意力机制融合特征的点云配准优化方法。针对</a:t>
            </a:r>
            <a:r>
              <a:rPr dirty="0" sz="1200" spc="-150">
                <a:latin typeface="SimSun"/>
                <a:cs typeface="SimSun"/>
              </a:rPr>
              <a:t> </a:t>
            </a:r>
            <a:r>
              <a:rPr dirty="0" sz="1200" spc="-5">
                <a:latin typeface="Times New Roman"/>
                <a:cs typeface="Times New Roman"/>
              </a:rPr>
              <a:t>PCRNet</a:t>
            </a:r>
            <a:r>
              <a:rPr dirty="0" sz="1200" spc="155">
                <a:latin typeface="Times New Roman"/>
                <a:cs typeface="Times New Roman"/>
              </a:rPr>
              <a:t> </a:t>
            </a:r>
            <a:r>
              <a:rPr dirty="0" sz="1200">
                <a:latin typeface="SimSun"/>
                <a:cs typeface="SimSun"/>
              </a:rPr>
              <a:t>在特征</a:t>
            </a:r>
            <a:endParaRPr sz="1200">
              <a:latin typeface="SimSun"/>
              <a:cs typeface="SimSun"/>
            </a:endParaRPr>
          </a:p>
        </p:txBody>
      </p:sp>
      <p:pic>
        <p:nvPicPr>
          <p:cNvPr id="5" name="object 5"/>
          <p:cNvPicPr/>
          <p:nvPr/>
        </p:nvPicPr>
        <p:blipFill>
          <a:blip r:embed="rId3" cstate="print"/>
          <a:stretch>
            <a:fillRect/>
          </a:stretch>
        </p:blipFill>
        <p:spPr>
          <a:xfrm>
            <a:off x="259079" y="10344403"/>
            <a:ext cx="4812030" cy="123189"/>
          </a:xfrm>
          <a:prstGeom prst="rect">
            <a:avLst/>
          </a:prstGeom>
        </p:spPr>
      </p:pic>
      <p:pic>
        <p:nvPicPr>
          <p:cNvPr id="6" name="object 6"/>
          <p:cNvPicPr/>
          <p:nvPr/>
        </p:nvPicPr>
        <p:blipFill>
          <a:blip r:embed="rId4" cstate="print"/>
          <a:stretch>
            <a:fillRect/>
          </a:stretch>
        </p:blipFill>
        <p:spPr>
          <a:xfrm>
            <a:off x="5215890" y="10344403"/>
            <a:ext cx="1082039" cy="123189"/>
          </a:xfrm>
          <a:prstGeom prst="rect">
            <a:avLst/>
          </a:prstGeom>
        </p:spPr>
      </p:pic>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67432"/>
            <a:ext cx="6147435" cy="3472179"/>
          </a:xfrm>
          <a:prstGeom prst="rect">
            <a:avLst/>
          </a:prstGeom>
        </p:spPr>
        <p:txBody>
          <a:bodyPr wrap="square" lIns="0" tIns="74295" rIns="0" bIns="0" rtlCol="0" vert="horz">
            <a:spAutoFit/>
          </a:bodyPr>
          <a:lstStyle/>
          <a:p>
            <a:pPr marL="12700">
              <a:lnSpc>
                <a:spcPct val="100000"/>
              </a:lnSpc>
              <a:spcBef>
                <a:spcPts val="585"/>
              </a:spcBef>
              <a:tabLst>
                <a:tab pos="5338445"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第一章</a:t>
            </a:r>
            <a:r>
              <a:rPr dirty="0" sz="1050" spc="-105">
                <a:solidFill>
                  <a:srgbClr val="666666"/>
                </a:solidFill>
                <a:latin typeface="SimSun"/>
                <a:cs typeface="SimSun"/>
              </a:rPr>
              <a:t> </a:t>
            </a:r>
            <a:r>
              <a:rPr dirty="0" sz="1050" spc="-10">
                <a:solidFill>
                  <a:srgbClr val="666666"/>
                </a:solidFill>
                <a:latin typeface="SimSun"/>
                <a:cs typeface="SimSun"/>
              </a:rPr>
              <a:t>绪论</a:t>
            </a:r>
            <a:endParaRPr sz="1050">
              <a:latin typeface="SimSun"/>
              <a:cs typeface="SimSun"/>
            </a:endParaRPr>
          </a:p>
          <a:p>
            <a:pPr marL="12700">
              <a:lnSpc>
                <a:spcPct val="100000"/>
              </a:lnSpc>
              <a:spcBef>
                <a:spcPts val="545"/>
              </a:spcBef>
            </a:pPr>
            <a:r>
              <a:rPr dirty="0" sz="1200">
                <a:latin typeface="SimSun"/>
                <a:cs typeface="SimSun"/>
              </a:rPr>
              <a:t>融合</a:t>
            </a:r>
            <a:r>
              <a:rPr dirty="0" sz="1200" spc="10">
                <a:latin typeface="SimSun"/>
                <a:cs typeface="SimSun"/>
              </a:rPr>
              <a:t>模</a:t>
            </a:r>
            <a:r>
              <a:rPr dirty="0" sz="1200">
                <a:latin typeface="SimSun"/>
                <a:cs typeface="SimSun"/>
              </a:rPr>
              <a:t>块仅</a:t>
            </a:r>
            <a:r>
              <a:rPr dirty="0" sz="1200" spc="10">
                <a:latin typeface="SimSun"/>
                <a:cs typeface="SimSun"/>
              </a:rPr>
              <a:t>仅</a:t>
            </a:r>
            <a:r>
              <a:rPr dirty="0" sz="1200">
                <a:latin typeface="SimSun"/>
                <a:cs typeface="SimSun"/>
              </a:rPr>
              <a:t>以</a:t>
            </a:r>
            <a:r>
              <a:rPr dirty="0" sz="1200" spc="15">
                <a:latin typeface="SimSun"/>
                <a:cs typeface="SimSun"/>
              </a:rPr>
              <a:t>数</a:t>
            </a:r>
            <a:r>
              <a:rPr dirty="0" sz="1200">
                <a:latin typeface="SimSun"/>
                <a:cs typeface="SimSun"/>
              </a:rPr>
              <a:t>组</a:t>
            </a:r>
            <a:r>
              <a:rPr dirty="0" sz="1200" spc="10">
                <a:latin typeface="SimSun"/>
                <a:cs typeface="SimSun"/>
              </a:rPr>
              <a:t>拼</a:t>
            </a:r>
            <a:r>
              <a:rPr dirty="0" sz="1200">
                <a:latin typeface="SimSun"/>
                <a:cs typeface="SimSun"/>
              </a:rPr>
              <a:t>接方</a:t>
            </a:r>
            <a:r>
              <a:rPr dirty="0" sz="1200" spc="10">
                <a:latin typeface="SimSun"/>
                <a:cs typeface="SimSun"/>
              </a:rPr>
              <a:t>式</a:t>
            </a:r>
            <a:r>
              <a:rPr dirty="0" sz="1200">
                <a:latin typeface="SimSun"/>
                <a:cs typeface="SimSun"/>
              </a:rPr>
              <a:t>将两</a:t>
            </a:r>
            <a:r>
              <a:rPr dirty="0" sz="1200" spc="10">
                <a:latin typeface="SimSun"/>
                <a:cs typeface="SimSun"/>
              </a:rPr>
              <a:t>组</a:t>
            </a:r>
            <a:r>
              <a:rPr dirty="0" sz="1200">
                <a:latin typeface="SimSun"/>
                <a:cs typeface="SimSun"/>
              </a:rPr>
              <a:t>点</a:t>
            </a:r>
            <a:r>
              <a:rPr dirty="0" sz="1200" spc="10">
                <a:latin typeface="SimSun"/>
                <a:cs typeface="SimSun"/>
              </a:rPr>
              <a:t>云</a:t>
            </a:r>
            <a:r>
              <a:rPr dirty="0" sz="1200">
                <a:latin typeface="SimSun"/>
                <a:cs typeface="SimSun"/>
              </a:rPr>
              <a:t>的</a:t>
            </a:r>
            <a:r>
              <a:rPr dirty="0" sz="1200" spc="10">
                <a:latin typeface="SimSun"/>
                <a:cs typeface="SimSun"/>
              </a:rPr>
              <a:t>特</a:t>
            </a:r>
            <a:r>
              <a:rPr dirty="0" sz="1200">
                <a:latin typeface="SimSun"/>
                <a:cs typeface="SimSun"/>
              </a:rPr>
              <a:t>征在</a:t>
            </a:r>
            <a:r>
              <a:rPr dirty="0" sz="1200" spc="10">
                <a:latin typeface="SimSun"/>
                <a:cs typeface="SimSun"/>
              </a:rPr>
              <a:t>维</a:t>
            </a:r>
            <a:r>
              <a:rPr dirty="0" sz="1200">
                <a:latin typeface="SimSun"/>
                <a:cs typeface="SimSun"/>
              </a:rPr>
              <a:t>度上</a:t>
            </a:r>
            <a:r>
              <a:rPr dirty="0" sz="1200" spc="10">
                <a:latin typeface="SimSun"/>
                <a:cs typeface="SimSun"/>
              </a:rPr>
              <a:t>进</a:t>
            </a:r>
            <a:r>
              <a:rPr dirty="0" sz="1200">
                <a:latin typeface="SimSun"/>
                <a:cs typeface="SimSun"/>
              </a:rPr>
              <a:t>行</a:t>
            </a:r>
            <a:r>
              <a:rPr dirty="0" sz="1200" spc="10">
                <a:latin typeface="SimSun"/>
                <a:cs typeface="SimSun"/>
              </a:rPr>
              <a:t>连</a:t>
            </a:r>
            <a:r>
              <a:rPr dirty="0" sz="1200">
                <a:latin typeface="SimSun"/>
                <a:cs typeface="SimSun"/>
              </a:rPr>
              <a:t>接</a:t>
            </a:r>
            <a:r>
              <a:rPr dirty="0" sz="1200" spc="10">
                <a:latin typeface="SimSun"/>
                <a:cs typeface="SimSun"/>
              </a:rPr>
              <a:t>而</a:t>
            </a:r>
            <a:r>
              <a:rPr dirty="0" sz="1200">
                <a:latin typeface="SimSun"/>
                <a:cs typeface="SimSun"/>
              </a:rPr>
              <a:t>无法</a:t>
            </a:r>
            <a:r>
              <a:rPr dirty="0" sz="1200" spc="10">
                <a:latin typeface="SimSun"/>
                <a:cs typeface="SimSun"/>
              </a:rPr>
              <a:t>很</a:t>
            </a:r>
            <a:r>
              <a:rPr dirty="0" sz="1200">
                <a:latin typeface="SimSun"/>
                <a:cs typeface="SimSun"/>
              </a:rPr>
              <a:t>好地</a:t>
            </a:r>
            <a:r>
              <a:rPr dirty="0" sz="1200" spc="10">
                <a:latin typeface="SimSun"/>
                <a:cs typeface="SimSun"/>
              </a:rPr>
              <a:t>融</a:t>
            </a:r>
            <a:r>
              <a:rPr dirty="0" sz="1200">
                <a:latin typeface="SimSun"/>
                <a:cs typeface="SimSun"/>
              </a:rPr>
              <a:t>合</a:t>
            </a:r>
            <a:r>
              <a:rPr dirty="0" sz="1200" spc="10">
                <a:latin typeface="SimSun"/>
                <a:cs typeface="SimSun"/>
              </a:rPr>
              <a:t>不</a:t>
            </a:r>
            <a:r>
              <a:rPr dirty="0" sz="1200">
                <a:latin typeface="SimSun"/>
                <a:cs typeface="SimSun"/>
              </a:rPr>
              <a:t>同层</a:t>
            </a:r>
            <a:endParaRPr sz="1200">
              <a:latin typeface="SimSun"/>
              <a:cs typeface="SimSun"/>
            </a:endParaRPr>
          </a:p>
          <a:p>
            <a:pPr algn="just" marL="12700" marR="5080">
              <a:lnSpc>
                <a:spcPct val="162500"/>
              </a:lnSpc>
            </a:pPr>
            <a:r>
              <a:rPr dirty="0" sz="1200">
                <a:latin typeface="SimSun"/>
                <a:cs typeface="SimSun"/>
              </a:rPr>
              <a:t>次特征的问题，本章基于</a:t>
            </a:r>
            <a:r>
              <a:rPr dirty="0" sz="1200" spc="-150">
                <a:latin typeface="SimSun"/>
                <a:cs typeface="SimSun"/>
              </a:rPr>
              <a:t> </a:t>
            </a:r>
            <a:r>
              <a:rPr dirty="0" sz="1200" spc="-5">
                <a:latin typeface="Times New Roman"/>
                <a:cs typeface="Times New Roman"/>
              </a:rPr>
              <a:t>PCRNet</a:t>
            </a:r>
            <a:r>
              <a:rPr dirty="0" sz="1200" spc="155">
                <a:latin typeface="Times New Roman"/>
                <a:cs typeface="Times New Roman"/>
              </a:rPr>
              <a:t> </a:t>
            </a:r>
            <a:r>
              <a:rPr dirty="0" sz="1200">
                <a:latin typeface="SimSun"/>
                <a:cs typeface="SimSun"/>
              </a:rPr>
              <a:t>深度学习网络模型提出了一种基于双重注意力机制融合特 征的点云配</a:t>
            </a:r>
            <a:r>
              <a:rPr dirty="0" sz="1200" spc="-5">
                <a:latin typeface="SimSun"/>
                <a:cs typeface="SimSun"/>
              </a:rPr>
              <a:t>准</a:t>
            </a:r>
            <a:r>
              <a:rPr dirty="0" sz="1200">
                <a:latin typeface="SimSun"/>
                <a:cs typeface="SimSun"/>
              </a:rPr>
              <a:t>网络</a:t>
            </a:r>
            <a:r>
              <a:rPr dirty="0" sz="1200" spc="-300">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spc="5">
                <a:latin typeface="Times New Roman"/>
                <a:cs typeface="Times New Roman"/>
              </a:rPr>
              <a:t>t</a:t>
            </a:r>
            <a:r>
              <a:rPr dirty="0" sz="1200" spc="-5">
                <a:latin typeface="Times New Roman"/>
                <a:cs typeface="Times New Roman"/>
              </a:rPr>
              <a:t>-At</a:t>
            </a:r>
            <a:r>
              <a:rPr dirty="0" sz="1200">
                <a:latin typeface="Times New Roman"/>
                <a:cs typeface="Times New Roman"/>
              </a:rPr>
              <a:t>t</a:t>
            </a:r>
            <a:r>
              <a:rPr dirty="0" sz="1200">
                <a:latin typeface="SimSun"/>
                <a:cs typeface="SimSun"/>
              </a:rPr>
              <a:t>。首先介绍了</a:t>
            </a:r>
            <a:r>
              <a:rPr dirty="0" sz="1200" spc="10">
                <a:latin typeface="SimSun"/>
                <a:cs typeface="SimSun"/>
              </a:rPr>
              <a:t>与</a:t>
            </a:r>
            <a:r>
              <a:rPr dirty="0" sz="1200">
                <a:latin typeface="SimSun"/>
                <a:cs typeface="SimSun"/>
              </a:rPr>
              <a:t>注意力机制有关的背景知识，其次解释了双重 注意力机制中空间注意力机制和通道注意力机制的工作原</a:t>
            </a:r>
            <a:r>
              <a:rPr dirty="0" sz="1200" spc="5">
                <a:latin typeface="SimSun"/>
                <a:cs typeface="SimSun"/>
              </a:rPr>
              <a:t>理</a:t>
            </a:r>
            <a:r>
              <a:rPr dirty="0" sz="1200" spc="-300">
                <a:latin typeface="SimSun"/>
                <a:cs typeface="SimSun"/>
              </a:rPr>
              <a:t>，</a:t>
            </a:r>
            <a:r>
              <a:rPr dirty="0" sz="1200">
                <a:latin typeface="SimSun"/>
                <a:cs typeface="SimSun"/>
              </a:rPr>
              <a:t>并介绍了</a:t>
            </a:r>
            <a:r>
              <a:rPr dirty="0" sz="1200" spc="-300">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spc="5">
                <a:latin typeface="Times New Roman"/>
                <a:cs typeface="Times New Roman"/>
              </a:rPr>
              <a:t>t</a:t>
            </a:r>
            <a:r>
              <a:rPr dirty="0" sz="1200" spc="-5">
                <a:latin typeface="Times New Roman"/>
                <a:cs typeface="Times New Roman"/>
              </a:rPr>
              <a:t>-At</a:t>
            </a:r>
            <a:r>
              <a:rPr dirty="0" sz="1200">
                <a:latin typeface="Times New Roman"/>
                <a:cs typeface="Times New Roman"/>
              </a:rPr>
              <a:t>t </a:t>
            </a:r>
            <a:r>
              <a:rPr dirty="0" sz="1200">
                <a:latin typeface="SimSun"/>
                <a:cs typeface="SimSun"/>
              </a:rPr>
              <a:t>网络</a:t>
            </a:r>
            <a:r>
              <a:rPr dirty="0" sz="1200" spc="10">
                <a:latin typeface="SimSun"/>
                <a:cs typeface="SimSun"/>
              </a:rPr>
              <a:t>在</a:t>
            </a:r>
            <a:r>
              <a:rPr dirty="0" sz="1200">
                <a:latin typeface="SimSun"/>
                <a:cs typeface="SimSun"/>
              </a:rPr>
              <a:t>特 征融</a:t>
            </a:r>
            <a:r>
              <a:rPr dirty="0" sz="1200" spc="10">
                <a:latin typeface="SimSun"/>
                <a:cs typeface="SimSun"/>
              </a:rPr>
              <a:t>合</a:t>
            </a:r>
            <a:r>
              <a:rPr dirty="0" sz="1200">
                <a:latin typeface="SimSun"/>
                <a:cs typeface="SimSun"/>
              </a:rPr>
              <a:t>模块</a:t>
            </a:r>
            <a:r>
              <a:rPr dirty="0" sz="1200" spc="10">
                <a:latin typeface="SimSun"/>
                <a:cs typeface="SimSun"/>
              </a:rPr>
              <a:t>的</a:t>
            </a:r>
            <a:r>
              <a:rPr dirty="0" sz="1200">
                <a:latin typeface="SimSun"/>
                <a:cs typeface="SimSun"/>
              </a:rPr>
              <a:t>改</a:t>
            </a:r>
            <a:r>
              <a:rPr dirty="0" sz="1200" spc="10">
                <a:latin typeface="SimSun"/>
                <a:cs typeface="SimSun"/>
              </a:rPr>
              <a:t>进</a:t>
            </a:r>
            <a:r>
              <a:rPr dirty="0" sz="1200">
                <a:latin typeface="SimSun"/>
                <a:cs typeface="SimSun"/>
              </a:rPr>
              <a:t>思</a:t>
            </a:r>
            <a:r>
              <a:rPr dirty="0" sz="1200" spc="10">
                <a:latin typeface="SimSun"/>
                <a:cs typeface="SimSun"/>
              </a:rPr>
              <a:t>路</a:t>
            </a:r>
            <a:r>
              <a:rPr dirty="0" sz="1200">
                <a:latin typeface="SimSun"/>
                <a:cs typeface="SimSun"/>
              </a:rPr>
              <a:t>。最</a:t>
            </a:r>
            <a:r>
              <a:rPr dirty="0" sz="1200" spc="10">
                <a:latin typeface="SimSun"/>
                <a:cs typeface="SimSun"/>
              </a:rPr>
              <a:t>后</a:t>
            </a:r>
            <a:r>
              <a:rPr dirty="0" sz="1200">
                <a:latin typeface="SimSun"/>
                <a:cs typeface="SimSun"/>
              </a:rPr>
              <a:t>在标</a:t>
            </a:r>
            <a:r>
              <a:rPr dirty="0" sz="1200" spc="10">
                <a:latin typeface="SimSun"/>
                <a:cs typeface="SimSun"/>
              </a:rPr>
              <a:t>准</a:t>
            </a:r>
            <a:r>
              <a:rPr dirty="0" sz="1200">
                <a:latin typeface="SimSun"/>
                <a:cs typeface="SimSun"/>
              </a:rPr>
              <a:t>数</a:t>
            </a:r>
            <a:r>
              <a:rPr dirty="0" sz="1200" spc="10">
                <a:latin typeface="SimSun"/>
                <a:cs typeface="SimSun"/>
              </a:rPr>
              <a:t>据</a:t>
            </a:r>
            <a:r>
              <a:rPr dirty="0" sz="1200">
                <a:latin typeface="SimSun"/>
                <a:cs typeface="SimSun"/>
              </a:rPr>
              <a:t>集</a:t>
            </a:r>
            <a:r>
              <a:rPr dirty="0" sz="1200" spc="15">
                <a:latin typeface="SimSun"/>
                <a:cs typeface="SimSun"/>
              </a:rPr>
              <a:t>上</a:t>
            </a:r>
            <a:r>
              <a:rPr dirty="0" sz="1200">
                <a:latin typeface="SimSun"/>
                <a:cs typeface="SimSun"/>
              </a:rPr>
              <a:t>，将</a:t>
            </a:r>
            <a:r>
              <a:rPr dirty="0" sz="1200" spc="10">
                <a:latin typeface="SimSun"/>
                <a:cs typeface="SimSun"/>
              </a:rPr>
              <a:t>本</a:t>
            </a:r>
            <a:r>
              <a:rPr dirty="0" sz="1200">
                <a:latin typeface="SimSun"/>
                <a:cs typeface="SimSun"/>
              </a:rPr>
              <a:t>章提</a:t>
            </a:r>
            <a:r>
              <a:rPr dirty="0" sz="1200" spc="10">
                <a:latin typeface="SimSun"/>
                <a:cs typeface="SimSun"/>
              </a:rPr>
              <a:t>出</a:t>
            </a:r>
            <a:r>
              <a:rPr dirty="0" sz="1200">
                <a:latin typeface="SimSun"/>
                <a:cs typeface="SimSun"/>
              </a:rPr>
              <a:t>的</a:t>
            </a:r>
            <a:r>
              <a:rPr dirty="0" sz="1200" spc="10">
                <a:latin typeface="SimSun"/>
                <a:cs typeface="SimSun"/>
              </a:rPr>
              <a:t>方</a:t>
            </a:r>
            <a:r>
              <a:rPr dirty="0" sz="1200">
                <a:latin typeface="SimSun"/>
                <a:cs typeface="SimSun"/>
              </a:rPr>
              <a:t>法</a:t>
            </a:r>
            <a:r>
              <a:rPr dirty="0" sz="1200" spc="10">
                <a:latin typeface="SimSun"/>
                <a:cs typeface="SimSun"/>
              </a:rPr>
              <a:t>与</a:t>
            </a:r>
            <a:r>
              <a:rPr dirty="0" sz="1200">
                <a:latin typeface="SimSun"/>
                <a:cs typeface="SimSun"/>
              </a:rPr>
              <a:t>现有</a:t>
            </a:r>
            <a:r>
              <a:rPr dirty="0" sz="1200" spc="10">
                <a:latin typeface="SimSun"/>
                <a:cs typeface="SimSun"/>
              </a:rPr>
              <a:t>的</a:t>
            </a:r>
            <a:r>
              <a:rPr dirty="0" sz="1200">
                <a:latin typeface="SimSun"/>
                <a:cs typeface="SimSun"/>
              </a:rPr>
              <a:t>同类</a:t>
            </a:r>
            <a:r>
              <a:rPr dirty="0" sz="1200" spc="10">
                <a:latin typeface="SimSun"/>
                <a:cs typeface="SimSun"/>
              </a:rPr>
              <a:t>主</a:t>
            </a:r>
            <a:r>
              <a:rPr dirty="0" sz="1200">
                <a:latin typeface="SimSun"/>
                <a:cs typeface="SimSun"/>
              </a:rPr>
              <a:t>流</a:t>
            </a:r>
            <a:r>
              <a:rPr dirty="0" sz="1200" spc="10">
                <a:latin typeface="SimSun"/>
                <a:cs typeface="SimSun"/>
              </a:rPr>
              <a:t>算</a:t>
            </a:r>
            <a:r>
              <a:rPr dirty="0" sz="1200">
                <a:latin typeface="SimSun"/>
                <a:cs typeface="SimSun"/>
              </a:rPr>
              <a:t>法进 行对</a:t>
            </a:r>
            <a:r>
              <a:rPr dirty="0" sz="1200" spc="10">
                <a:latin typeface="SimSun"/>
                <a:cs typeface="SimSun"/>
              </a:rPr>
              <a:t>比</a:t>
            </a:r>
            <a:r>
              <a:rPr dirty="0" sz="1200" spc="-5">
                <a:latin typeface="SimSun"/>
                <a:cs typeface="SimSun"/>
              </a:rPr>
              <a:t>，</a:t>
            </a:r>
            <a:r>
              <a:rPr dirty="0" sz="1200">
                <a:latin typeface="SimSun"/>
                <a:cs typeface="SimSun"/>
              </a:rPr>
              <a:t>证</a:t>
            </a:r>
            <a:r>
              <a:rPr dirty="0" sz="1200" spc="10">
                <a:latin typeface="SimSun"/>
                <a:cs typeface="SimSun"/>
              </a:rPr>
              <a:t>明</a:t>
            </a:r>
            <a:r>
              <a:rPr dirty="0" sz="1200">
                <a:latin typeface="SimSun"/>
                <a:cs typeface="SimSun"/>
              </a:rPr>
              <a:t>了</a:t>
            </a:r>
            <a:r>
              <a:rPr dirty="0" sz="1200" spc="10">
                <a:latin typeface="SimSun"/>
                <a:cs typeface="SimSun"/>
              </a:rPr>
              <a:t>本</a:t>
            </a:r>
            <a:r>
              <a:rPr dirty="0" sz="1200">
                <a:latin typeface="SimSun"/>
                <a:cs typeface="SimSun"/>
              </a:rPr>
              <a:t>章</a:t>
            </a:r>
            <a:r>
              <a:rPr dirty="0" sz="1200" spc="10">
                <a:latin typeface="SimSun"/>
                <a:cs typeface="SimSun"/>
              </a:rPr>
              <a:t>提</a:t>
            </a:r>
            <a:r>
              <a:rPr dirty="0" sz="1200">
                <a:latin typeface="SimSun"/>
                <a:cs typeface="SimSun"/>
              </a:rPr>
              <a:t>出的</a:t>
            </a:r>
            <a:r>
              <a:rPr dirty="0" sz="1200" spc="10">
                <a:latin typeface="SimSun"/>
                <a:cs typeface="SimSun"/>
              </a:rPr>
              <a:t>方</a:t>
            </a:r>
            <a:r>
              <a:rPr dirty="0" sz="1200">
                <a:latin typeface="SimSun"/>
                <a:cs typeface="SimSun"/>
              </a:rPr>
              <a:t>法在</a:t>
            </a:r>
            <a:r>
              <a:rPr dirty="0" sz="1200" spc="10">
                <a:latin typeface="SimSun"/>
                <a:cs typeface="SimSun"/>
              </a:rPr>
              <a:t>点</a:t>
            </a:r>
            <a:r>
              <a:rPr dirty="0" sz="1200">
                <a:latin typeface="SimSun"/>
                <a:cs typeface="SimSun"/>
              </a:rPr>
              <a:t>云</a:t>
            </a:r>
            <a:r>
              <a:rPr dirty="0" sz="1200" spc="10">
                <a:latin typeface="SimSun"/>
                <a:cs typeface="SimSun"/>
              </a:rPr>
              <a:t>配</a:t>
            </a:r>
            <a:r>
              <a:rPr dirty="0" sz="1200">
                <a:latin typeface="SimSun"/>
                <a:cs typeface="SimSun"/>
              </a:rPr>
              <a:t>准</a:t>
            </a:r>
            <a:r>
              <a:rPr dirty="0" sz="1200" spc="10">
                <a:latin typeface="SimSun"/>
                <a:cs typeface="SimSun"/>
              </a:rPr>
              <a:t>任</a:t>
            </a:r>
            <a:r>
              <a:rPr dirty="0" sz="1200">
                <a:latin typeface="SimSun"/>
                <a:cs typeface="SimSun"/>
              </a:rPr>
              <a:t>务中</a:t>
            </a:r>
            <a:r>
              <a:rPr dirty="0" sz="1200" spc="10">
                <a:latin typeface="SimSun"/>
                <a:cs typeface="SimSun"/>
              </a:rPr>
              <a:t>具</a:t>
            </a:r>
            <a:r>
              <a:rPr dirty="0" sz="1200">
                <a:latin typeface="SimSun"/>
                <a:cs typeface="SimSun"/>
              </a:rPr>
              <a:t>有更</a:t>
            </a:r>
            <a:r>
              <a:rPr dirty="0" sz="1200" spc="10">
                <a:latin typeface="SimSun"/>
                <a:cs typeface="SimSun"/>
              </a:rPr>
              <a:t>高</a:t>
            </a:r>
            <a:r>
              <a:rPr dirty="0" sz="1200">
                <a:latin typeface="SimSun"/>
                <a:cs typeface="SimSun"/>
              </a:rPr>
              <a:t>的</a:t>
            </a:r>
            <a:r>
              <a:rPr dirty="0" sz="1200" spc="10">
                <a:latin typeface="SimSun"/>
                <a:cs typeface="SimSun"/>
              </a:rPr>
              <a:t>精</a:t>
            </a:r>
            <a:r>
              <a:rPr dirty="0" sz="1200">
                <a:latin typeface="SimSun"/>
                <a:cs typeface="SimSun"/>
              </a:rPr>
              <a:t>度</a:t>
            </a:r>
            <a:r>
              <a:rPr dirty="0" sz="1200" spc="10">
                <a:latin typeface="SimSun"/>
                <a:cs typeface="SimSun"/>
              </a:rPr>
              <a:t>、</a:t>
            </a:r>
            <a:r>
              <a:rPr dirty="0" sz="1200">
                <a:latin typeface="SimSun"/>
                <a:cs typeface="SimSun"/>
              </a:rPr>
              <a:t>更高</a:t>
            </a:r>
            <a:r>
              <a:rPr dirty="0" sz="1200" spc="10">
                <a:latin typeface="SimSun"/>
                <a:cs typeface="SimSun"/>
              </a:rPr>
              <a:t>的</a:t>
            </a:r>
            <a:r>
              <a:rPr dirty="0" sz="1200">
                <a:latin typeface="SimSun"/>
                <a:cs typeface="SimSun"/>
              </a:rPr>
              <a:t>泛化</a:t>
            </a:r>
            <a:r>
              <a:rPr dirty="0" sz="1200" spc="10">
                <a:latin typeface="SimSun"/>
                <a:cs typeface="SimSun"/>
              </a:rPr>
              <a:t>性</a:t>
            </a:r>
            <a:r>
              <a:rPr dirty="0" sz="1200">
                <a:latin typeface="SimSun"/>
                <a:cs typeface="SimSun"/>
              </a:rPr>
              <a:t>能</a:t>
            </a:r>
            <a:r>
              <a:rPr dirty="0" sz="1200" spc="10">
                <a:latin typeface="SimSun"/>
                <a:cs typeface="SimSun"/>
              </a:rPr>
              <a:t>以</a:t>
            </a:r>
            <a:r>
              <a:rPr dirty="0" sz="1200">
                <a:latin typeface="SimSun"/>
                <a:cs typeface="SimSun"/>
              </a:rPr>
              <a:t>及更 稳健</a:t>
            </a:r>
            <a:r>
              <a:rPr dirty="0" sz="1200" spc="10">
                <a:latin typeface="SimSun"/>
                <a:cs typeface="SimSun"/>
              </a:rPr>
              <a:t>的</a:t>
            </a:r>
            <a:r>
              <a:rPr dirty="0" sz="1200">
                <a:latin typeface="SimSun"/>
                <a:cs typeface="SimSun"/>
              </a:rPr>
              <a:t>噪声</a:t>
            </a:r>
            <a:r>
              <a:rPr dirty="0" sz="1200" spc="10">
                <a:latin typeface="SimSun"/>
                <a:cs typeface="SimSun"/>
              </a:rPr>
              <a:t>鲁</a:t>
            </a:r>
            <a:r>
              <a:rPr dirty="0" sz="1200">
                <a:latin typeface="SimSun"/>
                <a:cs typeface="SimSun"/>
              </a:rPr>
              <a:t>棒</a:t>
            </a:r>
            <a:r>
              <a:rPr dirty="0" sz="1200" spc="10">
                <a:latin typeface="SimSun"/>
                <a:cs typeface="SimSun"/>
              </a:rPr>
              <a:t>性</a:t>
            </a:r>
            <a:r>
              <a:rPr dirty="0" sz="1200">
                <a:latin typeface="SimSun"/>
                <a:cs typeface="SimSun"/>
              </a:rPr>
              <a:t>。</a:t>
            </a:r>
            <a:r>
              <a:rPr dirty="0" sz="1200" spc="10">
                <a:latin typeface="SimSun"/>
                <a:cs typeface="SimSun"/>
              </a:rPr>
              <a:t>同</a:t>
            </a:r>
            <a:r>
              <a:rPr dirty="0" sz="1200" spc="5">
                <a:latin typeface="SimSun"/>
                <a:cs typeface="SimSun"/>
              </a:rPr>
              <a:t>时</a:t>
            </a:r>
            <a:r>
              <a:rPr dirty="0" sz="1200">
                <a:latin typeface="SimSun"/>
                <a:cs typeface="SimSun"/>
              </a:rPr>
              <a:t>，</a:t>
            </a:r>
            <a:r>
              <a:rPr dirty="0" sz="1200" spc="10">
                <a:latin typeface="SimSun"/>
                <a:cs typeface="SimSun"/>
              </a:rPr>
              <a:t>通</a:t>
            </a:r>
            <a:r>
              <a:rPr dirty="0" sz="1200">
                <a:latin typeface="SimSun"/>
                <a:cs typeface="SimSun"/>
              </a:rPr>
              <a:t>过消</a:t>
            </a:r>
            <a:r>
              <a:rPr dirty="0" sz="1200" spc="10">
                <a:latin typeface="SimSun"/>
                <a:cs typeface="SimSun"/>
              </a:rPr>
              <a:t>融</a:t>
            </a:r>
            <a:r>
              <a:rPr dirty="0" sz="1200">
                <a:latin typeface="SimSun"/>
                <a:cs typeface="SimSun"/>
              </a:rPr>
              <a:t>实</a:t>
            </a:r>
            <a:r>
              <a:rPr dirty="0" sz="1200" spc="10">
                <a:latin typeface="SimSun"/>
                <a:cs typeface="SimSun"/>
              </a:rPr>
              <a:t>验</a:t>
            </a:r>
            <a:r>
              <a:rPr dirty="0" sz="1200">
                <a:latin typeface="SimSun"/>
                <a:cs typeface="SimSun"/>
              </a:rPr>
              <a:t>，</a:t>
            </a:r>
            <a:r>
              <a:rPr dirty="0" sz="1200" spc="10">
                <a:latin typeface="SimSun"/>
                <a:cs typeface="SimSun"/>
              </a:rPr>
              <a:t>验</a:t>
            </a:r>
            <a:r>
              <a:rPr dirty="0" sz="1200">
                <a:latin typeface="SimSun"/>
                <a:cs typeface="SimSun"/>
              </a:rPr>
              <a:t>证了</a:t>
            </a:r>
            <a:r>
              <a:rPr dirty="0" sz="1200" spc="10">
                <a:latin typeface="SimSun"/>
                <a:cs typeface="SimSun"/>
              </a:rPr>
              <a:t>位</a:t>
            </a:r>
            <a:r>
              <a:rPr dirty="0" sz="1200">
                <a:latin typeface="SimSun"/>
                <a:cs typeface="SimSun"/>
              </a:rPr>
              <a:t>置自</a:t>
            </a:r>
            <a:r>
              <a:rPr dirty="0" sz="1200" spc="10">
                <a:latin typeface="SimSun"/>
                <a:cs typeface="SimSun"/>
              </a:rPr>
              <a:t>适</a:t>
            </a:r>
            <a:r>
              <a:rPr dirty="0" sz="1200">
                <a:latin typeface="SimSun"/>
                <a:cs typeface="SimSun"/>
              </a:rPr>
              <a:t>应</a:t>
            </a:r>
            <a:r>
              <a:rPr dirty="0" sz="1200" spc="10">
                <a:latin typeface="SimSun"/>
                <a:cs typeface="SimSun"/>
              </a:rPr>
              <a:t>卷</a:t>
            </a:r>
            <a:r>
              <a:rPr dirty="0" sz="1200">
                <a:latin typeface="SimSun"/>
                <a:cs typeface="SimSun"/>
              </a:rPr>
              <a:t>积</a:t>
            </a:r>
            <a:r>
              <a:rPr dirty="0" sz="1200" spc="10">
                <a:latin typeface="SimSun"/>
                <a:cs typeface="SimSun"/>
              </a:rPr>
              <a:t>和</a:t>
            </a:r>
            <a:r>
              <a:rPr dirty="0" sz="1200">
                <a:latin typeface="SimSun"/>
                <a:cs typeface="SimSun"/>
              </a:rPr>
              <a:t>双重</a:t>
            </a:r>
            <a:r>
              <a:rPr dirty="0" sz="1200" spc="10">
                <a:latin typeface="SimSun"/>
                <a:cs typeface="SimSun"/>
              </a:rPr>
              <a:t>注</a:t>
            </a:r>
            <a:r>
              <a:rPr dirty="0" sz="1200">
                <a:latin typeface="SimSun"/>
                <a:cs typeface="SimSun"/>
              </a:rPr>
              <a:t>意力</a:t>
            </a:r>
            <a:r>
              <a:rPr dirty="0" sz="1200" spc="10">
                <a:latin typeface="SimSun"/>
                <a:cs typeface="SimSun"/>
              </a:rPr>
              <a:t>机</a:t>
            </a:r>
            <a:r>
              <a:rPr dirty="0" sz="1200">
                <a:latin typeface="SimSun"/>
                <a:cs typeface="SimSun"/>
              </a:rPr>
              <a:t>制</a:t>
            </a:r>
            <a:r>
              <a:rPr dirty="0" sz="1200" spc="10">
                <a:latin typeface="SimSun"/>
                <a:cs typeface="SimSun"/>
              </a:rPr>
              <a:t>在</a:t>
            </a:r>
            <a:r>
              <a:rPr dirty="0" sz="1200">
                <a:latin typeface="SimSun"/>
                <a:cs typeface="SimSun"/>
              </a:rPr>
              <a:t>点云 配准任务中的有效性。</a:t>
            </a:r>
            <a:endParaRPr sz="1200">
              <a:latin typeface="SimSun"/>
              <a:cs typeface="SimSun"/>
            </a:endParaRPr>
          </a:p>
          <a:p>
            <a:pPr algn="just" marL="12700" marR="6350" indent="304800">
              <a:lnSpc>
                <a:spcPct val="162500"/>
              </a:lnSpc>
              <a:spcBef>
                <a:spcPts val="5"/>
              </a:spcBef>
            </a:pPr>
            <a:r>
              <a:rPr dirty="0" sz="1200">
                <a:latin typeface="SimSun"/>
                <a:cs typeface="SimSun"/>
              </a:rPr>
              <a:t>第六</a:t>
            </a:r>
            <a:r>
              <a:rPr dirty="0" sz="1200" spc="10">
                <a:latin typeface="SimSun"/>
                <a:cs typeface="SimSun"/>
              </a:rPr>
              <a:t>章</a:t>
            </a:r>
            <a:r>
              <a:rPr dirty="0" sz="1200">
                <a:latin typeface="SimSun"/>
                <a:cs typeface="SimSun"/>
              </a:rPr>
              <a:t>对</a:t>
            </a:r>
            <a:r>
              <a:rPr dirty="0" sz="1200" spc="10">
                <a:latin typeface="SimSun"/>
                <a:cs typeface="SimSun"/>
              </a:rPr>
              <a:t>本</a:t>
            </a:r>
            <a:r>
              <a:rPr dirty="0" sz="1200">
                <a:latin typeface="SimSun"/>
                <a:cs typeface="SimSun"/>
              </a:rPr>
              <a:t>文的</a:t>
            </a:r>
            <a:r>
              <a:rPr dirty="0" sz="1200" spc="10">
                <a:latin typeface="SimSun"/>
                <a:cs typeface="SimSun"/>
              </a:rPr>
              <a:t>研</a:t>
            </a:r>
            <a:r>
              <a:rPr dirty="0" sz="1200">
                <a:latin typeface="SimSun"/>
                <a:cs typeface="SimSun"/>
              </a:rPr>
              <a:t>究</a:t>
            </a:r>
            <a:r>
              <a:rPr dirty="0" sz="1200" spc="10">
                <a:latin typeface="SimSun"/>
                <a:cs typeface="SimSun"/>
              </a:rPr>
              <a:t>工</a:t>
            </a:r>
            <a:r>
              <a:rPr dirty="0" sz="1200">
                <a:latin typeface="SimSun"/>
                <a:cs typeface="SimSun"/>
              </a:rPr>
              <a:t>作进</a:t>
            </a:r>
            <a:r>
              <a:rPr dirty="0" sz="1200" spc="10">
                <a:latin typeface="SimSun"/>
                <a:cs typeface="SimSun"/>
              </a:rPr>
              <a:t>行</a:t>
            </a:r>
            <a:r>
              <a:rPr dirty="0" sz="1200" spc="5">
                <a:latin typeface="SimSun"/>
                <a:cs typeface="SimSun"/>
              </a:rPr>
              <a:t>了</a:t>
            </a:r>
            <a:r>
              <a:rPr dirty="0" sz="1200" spc="10">
                <a:latin typeface="SimSun"/>
                <a:cs typeface="SimSun"/>
              </a:rPr>
              <a:t>总</a:t>
            </a:r>
            <a:r>
              <a:rPr dirty="0" sz="1200">
                <a:latin typeface="SimSun"/>
                <a:cs typeface="SimSun"/>
              </a:rPr>
              <a:t>结与</a:t>
            </a:r>
            <a:r>
              <a:rPr dirty="0" sz="1200" spc="10">
                <a:latin typeface="SimSun"/>
                <a:cs typeface="SimSun"/>
              </a:rPr>
              <a:t>展</a:t>
            </a:r>
            <a:r>
              <a:rPr dirty="0" sz="1200">
                <a:latin typeface="SimSun"/>
                <a:cs typeface="SimSun"/>
              </a:rPr>
              <a:t>望</a:t>
            </a:r>
            <a:r>
              <a:rPr dirty="0" sz="1200" spc="10">
                <a:latin typeface="SimSun"/>
                <a:cs typeface="SimSun"/>
              </a:rPr>
              <a:t>。</a:t>
            </a:r>
            <a:r>
              <a:rPr dirty="0" sz="1200">
                <a:latin typeface="SimSun"/>
                <a:cs typeface="SimSun"/>
              </a:rPr>
              <a:t>本章</a:t>
            </a:r>
            <a:r>
              <a:rPr dirty="0" sz="1200" spc="10">
                <a:latin typeface="SimSun"/>
                <a:cs typeface="SimSun"/>
              </a:rPr>
              <a:t>首</a:t>
            </a:r>
            <a:r>
              <a:rPr dirty="0" sz="1200">
                <a:latin typeface="SimSun"/>
                <a:cs typeface="SimSun"/>
              </a:rPr>
              <a:t>先</a:t>
            </a:r>
            <a:r>
              <a:rPr dirty="0" sz="1200" spc="10">
                <a:latin typeface="SimSun"/>
                <a:cs typeface="SimSun"/>
              </a:rPr>
              <a:t>对</a:t>
            </a:r>
            <a:r>
              <a:rPr dirty="0" sz="1200">
                <a:latin typeface="SimSun"/>
                <a:cs typeface="SimSun"/>
              </a:rPr>
              <a:t>本文</a:t>
            </a:r>
            <a:r>
              <a:rPr dirty="0" sz="1200" spc="10">
                <a:latin typeface="SimSun"/>
                <a:cs typeface="SimSun"/>
              </a:rPr>
              <a:t>所</a:t>
            </a:r>
            <a:r>
              <a:rPr dirty="0" sz="1200">
                <a:latin typeface="SimSun"/>
                <a:cs typeface="SimSun"/>
              </a:rPr>
              <a:t>做</a:t>
            </a:r>
            <a:r>
              <a:rPr dirty="0" sz="1200" spc="10">
                <a:latin typeface="SimSun"/>
                <a:cs typeface="SimSun"/>
              </a:rPr>
              <a:t>出</a:t>
            </a:r>
            <a:r>
              <a:rPr dirty="0" sz="1200">
                <a:latin typeface="SimSun"/>
                <a:cs typeface="SimSun"/>
              </a:rPr>
              <a:t>的研</a:t>
            </a:r>
            <a:r>
              <a:rPr dirty="0" sz="1200" spc="10">
                <a:latin typeface="SimSun"/>
                <a:cs typeface="SimSun"/>
              </a:rPr>
              <a:t>究</a:t>
            </a:r>
            <a:r>
              <a:rPr dirty="0" sz="1200">
                <a:latin typeface="SimSun"/>
                <a:cs typeface="SimSun"/>
              </a:rPr>
              <a:t>工</a:t>
            </a:r>
            <a:r>
              <a:rPr dirty="0" sz="1200" spc="10">
                <a:latin typeface="SimSun"/>
                <a:cs typeface="SimSun"/>
              </a:rPr>
              <a:t>作</a:t>
            </a:r>
            <a:r>
              <a:rPr dirty="0" sz="1200">
                <a:latin typeface="SimSun"/>
                <a:cs typeface="SimSun"/>
              </a:rPr>
              <a:t>进行了 详细</a:t>
            </a:r>
            <a:r>
              <a:rPr dirty="0" sz="1200" spc="10">
                <a:latin typeface="SimSun"/>
                <a:cs typeface="SimSun"/>
              </a:rPr>
              <a:t>的</a:t>
            </a:r>
            <a:r>
              <a:rPr dirty="0" sz="1200">
                <a:latin typeface="SimSun"/>
                <a:cs typeface="SimSun"/>
              </a:rPr>
              <a:t>总结</a:t>
            </a:r>
            <a:r>
              <a:rPr dirty="0" sz="1200" spc="10">
                <a:latin typeface="SimSun"/>
                <a:cs typeface="SimSun"/>
              </a:rPr>
              <a:t>，</a:t>
            </a:r>
            <a:r>
              <a:rPr dirty="0" sz="1200">
                <a:latin typeface="SimSun"/>
                <a:cs typeface="SimSun"/>
              </a:rPr>
              <a:t>其</a:t>
            </a:r>
            <a:r>
              <a:rPr dirty="0" sz="1200" spc="10">
                <a:latin typeface="SimSun"/>
                <a:cs typeface="SimSun"/>
              </a:rPr>
              <a:t>次</a:t>
            </a:r>
            <a:r>
              <a:rPr dirty="0" sz="1200">
                <a:latin typeface="SimSun"/>
                <a:cs typeface="SimSun"/>
              </a:rPr>
              <a:t>指</a:t>
            </a:r>
            <a:r>
              <a:rPr dirty="0" sz="1200" spc="10">
                <a:latin typeface="SimSun"/>
                <a:cs typeface="SimSun"/>
              </a:rPr>
              <a:t>出</a:t>
            </a:r>
            <a:r>
              <a:rPr dirty="0" sz="1200">
                <a:latin typeface="SimSun"/>
                <a:cs typeface="SimSun"/>
              </a:rPr>
              <a:t>了本</a:t>
            </a:r>
            <a:r>
              <a:rPr dirty="0" sz="1200" spc="10">
                <a:latin typeface="SimSun"/>
                <a:cs typeface="SimSun"/>
              </a:rPr>
              <a:t>文</a:t>
            </a:r>
            <a:r>
              <a:rPr dirty="0" sz="1200">
                <a:latin typeface="SimSun"/>
                <a:cs typeface="SimSun"/>
              </a:rPr>
              <a:t>提出</a:t>
            </a:r>
            <a:r>
              <a:rPr dirty="0" sz="1200" spc="10">
                <a:latin typeface="SimSun"/>
                <a:cs typeface="SimSun"/>
              </a:rPr>
              <a:t>的</a:t>
            </a:r>
            <a:r>
              <a:rPr dirty="0" sz="1200">
                <a:latin typeface="SimSun"/>
                <a:cs typeface="SimSun"/>
              </a:rPr>
              <a:t>方</a:t>
            </a:r>
            <a:r>
              <a:rPr dirty="0" sz="1200" spc="15">
                <a:latin typeface="SimSun"/>
                <a:cs typeface="SimSun"/>
              </a:rPr>
              <a:t>法</a:t>
            </a:r>
            <a:r>
              <a:rPr dirty="0" sz="1200">
                <a:latin typeface="SimSun"/>
                <a:cs typeface="SimSun"/>
              </a:rPr>
              <a:t>可</a:t>
            </a:r>
            <a:r>
              <a:rPr dirty="0" sz="1200" spc="10">
                <a:latin typeface="SimSun"/>
                <a:cs typeface="SimSun"/>
              </a:rPr>
              <a:t>进</a:t>
            </a:r>
            <a:r>
              <a:rPr dirty="0" sz="1200">
                <a:latin typeface="SimSun"/>
                <a:cs typeface="SimSun"/>
              </a:rPr>
              <a:t>一步</a:t>
            </a:r>
            <a:r>
              <a:rPr dirty="0" sz="1200" spc="10">
                <a:latin typeface="SimSun"/>
                <a:cs typeface="SimSun"/>
              </a:rPr>
              <a:t>探</a:t>
            </a:r>
            <a:r>
              <a:rPr dirty="0" sz="1200">
                <a:latin typeface="SimSun"/>
                <a:cs typeface="SimSun"/>
              </a:rPr>
              <a:t>索的</a:t>
            </a:r>
            <a:r>
              <a:rPr dirty="0" sz="1200" spc="10">
                <a:latin typeface="SimSun"/>
                <a:cs typeface="SimSun"/>
              </a:rPr>
              <a:t>空</a:t>
            </a:r>
            <a:r>
              <a:rPr dirty="0" sz="1200" spc="5">
                <a:latin typeface="SimSun"/>
                <a:cs typeface="SimSun"/>
              </a:rPr>
              <a:t>间</a:t>
            </a:r>
            <a:r>
              <a:rPr dirty="0" sz="1200" spc="10">
                <a:latin typeface="SimSun"/>
                <a:cs typeface="SimSun"/>
              </a:rPr>
              <a:t>，</a:t>
            </a:r>
            <a:r>
              <a:rPr dirty="0" sz="1200">
                <a:latin typeface="SimSun"/>
                <a:cs typeface="SimSun"/>
              </a:rPr>
              <a:t>并</a:t>
            </a:r>
            <a:r>
              <a:rPr dirty="0" sz="1200" spc="10">
                <a:latin typeface="SimSun"/>
                <a:cs typeface="SimSun"/>
              </a:rPr>
              <a:t>提</a:t>
            </a:r>
            <a:r>
              <a:rPr dirty="0" sz="1200">
                <a:latin typeface="SimSun"/>
                <a:cs typeface="SimSun"/>
              </a:rPr>
              <a:t>出了</a:t>
            </a:r>
            <a:r>
              <a:rPr dirty="0" sz="1200" spc="10">
                <a:latin typeface="SimSun"/>
                <a:cs typeface="SimSun"/>
              </a:rPr>
              <a:t>可</a:t>
            </a:r>
            <a:r>
              <a:rPr dirty="0" sz="1200">
                <a:latin typeface="SimSun"/>
                <a:cs typeface="SimSun"/>
              </a:rPr>
              <a:t>行</a:t>
            </a:r>
            <a:r>
              <a:rPr dirty="0" sz="1200" spc="5">
                <a:latin typeface="SimSun"/>
                <a:cs typeface="SimSun"/>
              </a:rPr>
              <a:t>的</a:t>
            </a:r>
            <a:r>
              <a:rPr dirty="0" sz="1200" spc="10">
                <a:latin typeface="SimSun"/>
                <a:cs typeface="SimSun"/>
              </a:rPr>
              <a:t>改</a:t>
            </a:r>
            <a:r>
              <a:rPr dirty="0" sz="1200">
                <a:latin typeface="SimSun"/>
                <a:cs typeface="SimSun"/>
              </a:rPr>
              <a:t>进</a:t>
            </a:r>
            <a:r>
              <a:rPr dirty="0" sz="1200" spc="10">
                <a:latin typeface="SimSun"/>
                <a:cs typeface="SimSun"/>
              </a:rPr>
              <a:t>思</a:t>
            </a:r>
            <a:r>
              <a:rPr dirty="0" sz="1200">
                <a:latin typeface="SimSun"/>
                <a:cs typeface="SimSun"/>
              </a:rPr>
              <a:t>路与 </a:t>
            </a:r>
            <a:r>
              <a:rPr dirty="0" sz="1200">
                <a:latin typeface="SimSun"/>
                <a:cs typeface="SimSun"/>
              </a:rPr>
              <a:t>方向，最</a:t>
            </a:r>
            <a:r>
              <a:rPr dirty="0" sz="1200" spc="-5">
                <a:latin typeface="SimSun"/>
                <a:cs typeface="SimSun"/>
              </a:rPr>
              <a:t>后</a:t>
            </a:r>
            <a:r>
              <a:rPr dirty="0" sz="1200">
                <a:latin typeface="SimSun"/>
                <a:cs typeface="SimSun"/>
              </a:rPr>
              <a:t>对今后的研究进行了展望。</a:t>
            </a:r>
            <a:endParaRPr sz="1200">
              <a:latin typeface="SimSun"/>
              <a:cs typeface="SimSun"/>
            </a:endParaRPr>
          </a:p>
        </p:txBody>
      </p:sp>
      <p:pic>
        <p:nvPicPr>
          <p:cNvPr id="4" name="object 4"/>
          <p:cNvPicPr/>
          <p:nvPr/>
        </p:nvPicPr>
        <p:blipFill>
          <a:blip r:embed="rId2" cstate="print"/>
          <a:stretch>
            <a:fillRect/>
          </a:stretch>
        </p:blipFill>
        <p:spPr>
          <a:xfrm>
            <a:off x="259079" y="10344403"/>
            <a:ext cx="4812030" cy="123189"/>
          </a:xfrm>
          <a:prstGeom prst="rect">
            <a:avLst/>
          </a:prstGeom>
        </p:spPr>
      </p:pic>
      <p:pic>
        <p:nvPicPr>
          <p:cNvPr id="5" name="object 5"/>
          <p:cNvPicPr/>
          <p:nvPr/>
        </p:nvPicPr>
        <p:blipFill>
          <a:blip r:embed="rId3" cstate="print"/>
          <a:stretch>
            <a:fillRect/>
          </a:stretch>
        </p:blipFill>
        <p:spPr>
          <a:xfrm>
            <a:off x="5215890" y="10344403"/>
            <a:ext cx="1082039" cy="123189"/>
          </a:xfrm>
          <a:prstGeom prst="rect">
            <a:avLst/>
          </a:prstGeom>
        </p:spPr>
      </p:pic>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965572" y="528319"/>
            <a:ext cx="18275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2243073" y="1014729"/>
            <a:ext cx="3071495" cy="299720"/>
          </a:xfrm>
          <a:prstGeom prst="rect">
            <a:avLst/>
          </a:prstGeom>
        </p:spPr>
        <p:txBody>
          <a:bodyPr wrap="square" lIns="0" tIns="12700" rIns="0" bIns="0" rtlCol="0" vert="horz">
            <a:spAutoFit/>
          </a:bodyPr>
          <a:lstStyle/>
          <a:p>
            <a:pPr marL="12700">
              <a:lnSpc>
                <a:spcPct val="100000"/>
              </a:lnSpc>
              <a:spcBef>
                <a:spcPts val="100"/>
              </a:spcBef>
            </a:pPr>
            <a:r>
              <a:rPr dirty="0" sz="1800" spc="10">
                <a:latin typeface="SimSun"/>
                <a:cs typeface="SimSun"/>
              </a:rPr>
              <a:t>第二</a:t>
            </a:r>
            <a:r>
              <a:rPr dirty="0" sz="1800">
                <a:latin typeface="SimSun"/>
                <a:cs typeface="SimSun"/>
              </a:rPr>
              <a:t>章</a:t>
            </a:r>
            <a:r>
              <a:rPr dirty="0" sz="1800" spc="-405">
                <a:latin typeface="SimSun"/>
                <a:cs typeface="SimSun"/>
              </a:rPr>
              <a:t> </a:t>
            </a:r>
            <a:r>
              <a:rPr dirty="0" sz="1800" spc="10">
                <a:latin typeface="SimSun"/>
                <a:cs typeface="SimSun"/>
              </a:rPr>
              <a:t>点云</a:t>
            </a:r>
            <a:r>
              <a:rPr dirty="0" sz="1800">
                <a:latin typeface="SimSun"/>
                <a:cs typeface="SimSun"/>
              </a:rPr>
              <a:t>配</a:t>
            </a:r>
            <a:r>
              <a:rPr dirty="0" sz="1800" spc="10">
                <a:latin typeface="SimSun"/>
                <a:cs typeface="SimSun"/>
              </a:rPr>
              <a:t>准基</a:t>
            </a:r>
            <a:r>
              <a:rPr dirty="0" sz="1800">
                <a:latin typeface="SimSun"/>
                <a:cs typeface="SimSun"/>
              </a:rPr>
              <a:t>本</a:t>
            </a:r>
            <a:r>
              <a:rPr dirty="0" sz="1800" spc="10">
                <a:latin typeface="SimSun"/>
                <a:cs typeface="SimSun"/>
              </a:rPr>
              <a:t>理论</a:t>
            </a:r>
            <a:r>
              <a:rPr dirty="0" sz="1800">
                <a:latin typeface="SimSun"/>
                <a:cs typeface="SimSun"/>
              </a:rPr>
              <a:t>概述</a:t>
            </a:r>
            <a:endParaRPr sz="1800">
              <a:latin typeface="SimSun"/>
              <a:cs typeface="SimSun"/>
            </a:endParaRPr>
          </a:p>
        </p:txBody>
      </p:sp>
      <p:pic>
        <p:nvPicPr>
          <p:cNvPr id="6" name="object 6"/>
          <p:cNvPicPr/>
          <p:nvPr/>
        </p:nvPicPr>
        <p:blipFill>
          <a:blip r:embed="rId2" cstate="print"/>
          <a:stretch>
            <a:fillRect/>
          </a:stretch>
        </p:blipFill>
        <p:spPr>
          <a:xfrm>
            <a:off x="723981" y="2819425"/>
            <a:ext cx="214040" cy="133324"/>
          </a:xfrm>
          <a:prstGeom prst="rect">
            <a:avLst/>
          </a:prstGeom>
        </p:spPr>
      </p:pic>
      <p:sp>
        <p:nvSpPr>
          <p:cNvPr id="7" name="object 7"/>
          <p:cNvSpPr txBox="1"/>
          <p:nvPr/>
        </p:nvSpPr>
        <p:spPr>
          <a:xfrm>
            <a:off x="655827" y="1662429"/>
            <a:ext cx="6249035" cy="2717165"/>
          </a:xfrm>
          <a:prstGeom prst="rect">
            <a:avLst/>
          </a:prstGeom>
        </p:spPr>
        <p:txBody>
          <a:bodyPr wrap="square" lIns="0" tIns="12700" rIns="0" bIns="0" rtlCol="0" vert="horz">
            <a:spAutoFit/>
          </a:bodyPr>
          <a:lstStyle/>
          <a:p>
            <a:pPr marL="368300">
              <a:lnSpc>
                <a:spcPct val="100000"/>
              </a:lnSpc>
              <a:spcBef>
                <a:spcPts val="100"/>
              </a:spcBef>
            </a:pPr>
            <a:r>
              <a:rPr dirty="0" sz="1200">
                <a:latin typeface="SimSun"/>
                <a:cs typeface="SimSun"/>
              </a:rPr>
              <a:t>本章</a:t>
            </a:r>
            <a:r>
              <a:rPr dirty="0" sz="1200" spc="10">
                <a:latin typeface="SimSun"/>
                <a:cs typeface="SimSun"/>
              </a:rPr>
              <a:t>首</a:t>
            </a:r>
            <a:r>
              <a:rPr dirty="0" sz="1200">
                <a:latin typeface="SimSun"/>
                <a:cs typeface="SimSun"/>
              </a:rPr>
              <a:t>先</a:t>
            </a:r>
            <a:r>
              <a:rPr dirty="0" sz="1200" spc="10">
                <a:latin typeface="SimSun"/>
                <a:cs typeface="SimSun"/>
              </a:rPr>
              <a:t>介</a:t>
            </a:r>
            <a:r>
              <a:rPr dirty="0" sz="1200">
                <a:latin typeface="SimSun"/>
                <a:cs typeface="SimSun"/>
              </a:rPr>
              <a:t>绍了</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据的</a:t>
            </a:r>
            <a:r>
              <a:rPr dirty="0" sz="1200" spc="10">
                <a:latin typeface="SimSun"/>
                <a:cs typeface="SimSun"/>
              </a:rPr>
              <a:t>特</a:t>
            </a:r>
            <a:r>
              <a:rPr dirty="0" sz="1200" spc="5">
                <a:latin typeface="SimSun"/>
                <a:cs typeface="SimSun"/>
              </a:rPr>
              <a:t>点</a:t>
            </a:r>
            <a:r>
              <a:rPr dirty="0" sz="1200" spc="10">
                <a:latin typeface="SimSun"/>
                <a:cs typeface="SimSun"/>
              </a:rPr>
              <a:t>，</a:t>
            </a:r>
            <a:r>
              <a:rPr dirty="0" sz="1200">
                <a:latin typeface="SimSun"/>
                <a:cs typeface="SimSun"/>
              </a:rPr>
              <a:t>并且</a:t>
            </a:r>
            <a:r>
              <a:rPr dirty="0" sz="1200" spc="10">
                <a:latin typeface="SimSun"/>
                <a:cs typeface="SimSun"/>
              </a:rPr>
              <a:t>介</a:t>
            </a:r>
            <a:r>
              <a:rPr dirty="0" sz="1200">
                <a:latin typeface="SimSun"/>
                <a:cs typeface="SimSun"/>
              </a:rPr>
              <a:t>绍</a:t>
            </a:r>
            <a:r>
              <a:rPr dirty="0" sz="1200" spc="15">
                <a:latin typeface="SimSun"/>
                <a:cs typeface="SimSun"/>
              </a:rPr>
              <a:t>了</a:t>
            </a:r>
            <a:r>
              <a:rPr dirty="0" sz="1200">
                <a:latin typeface="SimSun"/>
                <a:cs typeface="SimSun"/>
              </a:rPr>
              <a:t>点云</a:t>
            </a:r>
            <a:r>
              <a:rPr dirty="0" sz="1200" spc="10">
                <a:latin typeface="SimSun"/>
                <a:cs typeface="SimSun"/>
              </a:rPr>
              <a:t>数</a:t>
            </a:r>
            <a:r>
              <a:rPr dirty="0" sz="1200">
                <a:latin typeface="SimSun"/>
                <a:cs typeface="SimSun"/>
              </a:rPr>
              <a:t>据</a:t>
            </a:r>
            <a:r>
              <a:rPr dirty="0" sz="1200" spc="10">
                <a:latin typeface="SimSun"/>
                <a:cs typeface="SimSun"/>
              </a:rPr>
              <a:t>的</a:t>
            </a:r>
            <a:r>
              <a:rPr dirty="0" sz="1200">
                <a:latin typeface="SimSun"/>
                <a:cs typeface="SimSun"/>
              </a:rPr>
              <a:t>两类</a:t>
            </a:r>
            <a:r>
              <a:rPr dirty="0" sz="1200" spc="10">
                <a:latin typeface="SimSun"/>
                <a:cs typeface="SimSun"/>
              </a:rPr>
              <a:t>特</a:t>
            </a:r>
            <a:r>
              <a:rPr dirty="0" sz="1200">
                <a:latin typeface="SimSun"/>
                <a:cs typeface="SimSun"/>
              </a:rPr>
              <a:t>征</a:t>
            </a:r>
            <a:r>
              <a:rPr dirty="0" sz="1200" spc="10">
                <a:latin typeface="SimSun"/>
                <a:cs typeface="SimSun"/>
              </a:rPr>
              <a:t>描</a:t>
            </a:r>
            <a:r>
              <a:rPr dirty="0" sz="1200" spc="5">
                <a:latin typeface="SimSun"/>
                <a:cs typeface="SimSun"/>
              </a:rPr>
              <a:t>述</a:t>
            </a:r>
            <a:r>
              <a:rPr dirty="0" sz="1200">
                <a:latin typeface="SimSun"/>
                <a:cs typeface="SimSun"/>
              </a:rPr>
              <a:t>方</a:t>
            </a:r>
            <a:r>
              <a:rPr dirty="0" sz="1200" spc="10">
                <a:latin typeface="SimSun"/>
                <a:cs typeface="SimSun"/>
              </a:rPr>
              <a:t>式</a:t>
            </a:r>
            <a:r>
              <a:rPr dirty="0" sz="1200">
                <a:latin typeface="SimSun"/>
                <a:cs typeface="SimSun"/>
              </a:rPr>
              <a:t>，</a:t>
            </a:r>
            <a:r>
              <a:rPr dirty="0" sz="1200" spc="10">
                <a:latin typeface="SimSun"/>
                <a:cs typeface="SimSun"/>
              </a:rPr>
              <a:t>其</a:t>
            </a:r>
            <a:r>
              <a:rPr dirty="0" sz="1200">
                <a:latin typeface="SimSun"/>
                <a:cs typeface="SimSun"/>
              </a:rPr>
              <a:t>次分析</a:t>
            </a:r>
            <a:endParaRPr sz="1200">
              <a:latin typeface="SimSun"/>
              <a:cs typeface="SimSun"/>
            </a:endParaRPr>
          </a:p>
          <a:p>
            <a:pPr marL="63500" marR="57150">
              <a:lnSpc>
                <a:spcPct val="162500"/>
              </a:lnSpc>
            </a:pPr>
            <a:r>
              <a:rPr dirty="0" sz="1200">
                <a:latin typeface="SimSun"/>
                <a:cs typeface="SimSun"/>
              </a:rPr>
              <a:t>了点</a:t>
            </a:r>
            <a:r>
              <a:rPr dirty="0" sz="1200" spc="10">
                <a:latin typeface="SimSun"/>
                <a:cs typeface="SimSun"/>
              </a:rPr>
              <a:t>云</a:t>
            </a:r>
            <a:r>
              <a:rPr dirty="0" sz="1200">
                <a:latin typeface="SimSun"/>
                <a:cs typeface="SimSun"/>
              </a:rPr>
              <a:t>配准</a:t>
            </a:r>
            <a:r>
              <a:rPr dirty="0" sz="1200" spc="10">
                <a:latin typeface="SimSun"/>
                <a:cs typeface="SimSun"/>
              </a:rPr>
              <a:t>任</a:t>
            </a:r>
            <a:r>
              <a:rPr dirty="0" sz="1200">
                <a:latin typeface="SimSun"/>
                <a:cs typeface="SimSun"/>
              </a:rPr>
              <a:t>务</a:t>
            </a:r>
            <a:r>
              <a:rPr dirty="0" sz="1200" spc="10">
                <a:latin typeface="SimSun"/>
                <a:cs typeface="SimSun"/>
              </a:rPr>
              <a:t>中</a:t>
            </a:r>
            <a:r>
              <a:rPr dirty="0" sz="1200">
                <a:latin typeface="SimSun"/>
                <a:cs typeface="SimSun"/>
              </a:rPr>
              <a:t>刚</a:t>
            </a:r>
            <a:r>
              <a:rPr dirty="0" sz="1200" spc="10">
                <a:latin typeface="SimSun"/>
                <a:cs typeface="SimSun"/>
              </a:rPr>
              <a:t>体</a:t>
            </a:r>
            <a:r>
              <a:rPr dirty="0" sz="1200">
                <a:latin typeface="SimSun"/>
                <a:cs typeface="SimSun"/>
              </a:rPr>
              <a:t>运动</a:t>
            </a:r>
            <a:r>
              <a:rPr dirty="0" sz="1200" spc="10">
                <a:latin typeface="SimSun"/>
                <a:cs typeface="SimSun"/>
              </a:rPr>
              <a:t>参</a:t>
            </a:r>
            <a:r>
              <a:rPr dirty="0" sz="1200">
                <a:latin typeface="SimSun"/>
                <a:cs typeface="SimSun"/>
              </a:rPr>
              <a:t>数估</a:t>
            </a:r>
            <a:r>
              <a:rPr dirty="0" sz="1200" spc="10">
                <a:latin typeface="SimSun"/>
                <a:cs typeface="SimSun"/>
              </a:rPr>
              <a:t>计</a:t>
            </a:r>
            <a:r>
              <a:rPr dirty="0" sz="1200">
                <a:latin typeface="SimSun"/>
                <a:cs typeface="SimSun"/>
              </a:rPr>
              <a:t>的</a:t>
            </a:r>
            <a:r>
              <a:rPr dirty="0" sz="1200" spc="10">
                <a:latin typeface="SimSun"/>
                <a:cs typeface="SimSun"/>
              </a:rPr>
              <a:t>方</a:t>
            </a:r>
            <a:r>
              <a:rPr dirty="0" sz="1200">
                <a:latin typeface="SimSun"/>
                <a:cs typeface="SimSun"/>
              </a:rPr>
              <a:t>法</a:t>
            </a:r>
            <a:r>
              <a:rPr dirty="0" sz="1200" spc="10">
                <a:latin typeface="SimSun"/>
                <a:cs typeface="SimSun"/>
              </a:rPr>
              <a:t>，</a:t>
            </a:r>
            <a:r>
              <a:rPr dirty="0" sz="1200">
                <a:latin typeface="SimSun"/>
                <a:cs typeface="SimSun"/>
              </a:rPr>
              <a:t>最后</a:t>
            </a:r>
            <a:r>
              <a:rPr dirty="0" sz="1200" spc="10">
                <a:latin typeface="SimSun"/>
                <a:cs typeface="SimSun"/>
              </a:rPr>
              <a:t>详</a:t>
            </a:r>
            <a:r>
              <a:rPr dirty="0" sz="1200">
                <a:latin typeface="SimSun"/>
                <a:cs typeface="SimSun"/>
              </a:rPr>
              <a:t>细阐</a:t>
            </a:r>
            <a:r>
              <a:rPr dirty="0" sz="1200" spc="10">
                <a:latin typeface="SimSun"/>
                <a:cs typeface="SimSun"/>
              </a:rPr>
              <a:t>述</a:t>
            </a:r>
            <a:r>
              <a:rPr dirty="0" sz="1200">
                <a:latin typeface="SimSun"/>
                <a:cs typeface="SimSun"/>
              </a:rPr>
              <a:t>了</a:t>
            </a:r>
            <a:r>
              <a:rPr dirty="0" sz="1200" spc="10">
                <a:latin typeface="SimSun"/>
                <a:cs typeface="SimSun"/>
              </a:rPr>
              <a:t>点</a:t>
            </a:r>
            <a:r>
              <a:rPr dirty="0" sz="1200">
                <a:latin typeface="SimSun"/>
                <a:cs typeface="SimSun"/>
              </a:rPr>
              <a:t>云</a:t>
            </a:r>
            <a:r>
              <a:rPr dirty="0" sz="1200" spc="10">
                <a:latin typeface="SimSun"/>
                <a:cs typeface="SimSun"/>
              </a:rPr>
              <a:t>配</a:t>
            </a:r>
            <a:r>
              <a:rPr dirty="0" sz="1200" spc="20">
                <a:latin typeface="SimSun"/>
                <a:cs typeface="SimSun"/>
              </a:rPr>
              <a:t>准</a:t>
            </a:r>
            <a:r>
              <a:rPr dirty="0" sz="1200">
                <a:latin typeface="SimSun"/>
                <a:cs typeface="SimSun"/>
              </a:rPr>
              <a:t>任</a:t>
            </a:r>
            <a:r>
              <a:rPr dirty="0" sz="1200" spc="10">
                <a:latin typeface="SimSun"/>
                <a:cs typeface="SimSun"/>
              </a:rPr>
              <a:t>务</a:t>
            </a:r>
            <a:r>
              <a:rPr dirty="0" sz="1200">
                <a:latin typeface="SimSun"/>
                <a:cs typeface="SimSun"/>
              </a:rPr>
              <a:t>中常</a:t>
            </a:r>
            <a:r>
              <a:rPr dirty="0" sz="1200" spc="10">
                <a:latin typeface="SimSun"/>
                <a:cs typeface="SimSun"/>
              </a:rPr>
              <a:t>用</a:t>
            </a:r>
            <a:r>
              <a:rPr dirty="0" sz="1200">
                <a:latin typeface="SimSun"/>
                <a:cs typeface="SimSun"/>
              </a:rPr>
              <a:t>的</a:t>
            </a:r>
            <a:r>
              <a:rPr dirty="0" sz="1200" spc="10">
                <a:latin typeface="SimSun"/>
                <a:cs typeface="SimSun"/>
              </a:rPr>
              <a:t>标</a:t>
            </a:r>
            <a:r>
              <a:rPr dirty="0" sz="1200">
                <a:latin typeface="SimSun"/>
                <a:cs typeface="SimSun"/>
              </a:rPr>
              <a:t>准数 </a:t>
            </a:r>
            <a:r>
              <a:rPr dirty="0" sz="1200">
                <a:latin typeface="SimSun"/>
                <a:cs typeface="SimSun"/>
              </a:rPr>
              <a:t>据集以及评价指标。</a:t>
            </a:r>
            <a:endParaRPr sz="1200">
              <a:latin typeface="SimSun"/>
              <a:cs typeface="SimSun"/>
            </a:endParaRPr>
          </a:p>
          <a:p>
            <a:pPr>
              <a:lnSpc>
                <a:spcPct val="100000"/>
              </a:lnSpc>
            </a:pPr>
            <a:endParaRPr sz="1200">
              <a:latin typeface="SimSun"/>
              <a:cs typeface="SimSun"/>
            </a:endParaRPr>
          </a:p>
          <a:p>
            <a:pPr marL="354330">
              <a:lnSpc>
                <a:spcPct val="100000"/>
              </a:lnSpc>
              <a:spcBef>
                <a:spcPts val="860"/>
              </a:spcBef>
            </a:pPr>
            <a:r>
              <a:rPr dirty="0" sz="1500" spc="10">
                <a:latin typeface="SimSun"/>
                <a:cs typeface="SimSun"/>
              </a:rPr>
              <a:t>点</a:t>
            </a:r>
            <a:r>
              <a:rPr dirty="0" sz="1500">
                <a:latin typeface="SimSun"/>
                <a:cs typeface="SimSun"/>
              </a:rPr>
              <a:t>云</a:t>
            </a:r>
            <a:r>
              <a:rPr dirty="0" sz="1500" spc="10">
                <a:latin typeface="SimSun"/>
                <a:cs typeface="SimSun"/>
              </a:rPr>
              <a:t>数</a:t>
            </a:r>
            <a:r>
              <a:rPr dirty="0" sz="1500">
                <a:latin typeface="SimSun"/>
                <a:cs typeface="SimSun"/>
              </a:rPr>
              <a:t>据</a:t>
            </a:r>
            <a:endParaRPr sz="1500">
              <a:latin typeface="SimSun"/>
              <a:cs typeface="SimSun"/>
            </a:endParaRPr>
          </a:p>
          <a:p>
            <a:pPr>
              <a:lnSpc>
                <a:spcPct val="100000"/>
              </a:lnSpc>
              <a:spcBef>
                <a:spcPts val="40"/>
              </a:spcBef>
            </a:pPr>
            <a:endParaRPr sz="1150">
              <a:latin typeface="SimSun"/>
              <a:cs typeface="SimSun"/>
            </a:endParaRPr>
          </a:p>
          <a:p>
            <a:pPr algn="just" marL="63500" marR="55880" indent="304800">
              <a:lnSpc>
                <a:spcPct val="162500"/>
              </a:lnSpc>
              <a:spcBef>
                <a:spcPts val="5"/>
              </a:spcBef>
            </a:pPr>
            <a:r>
              <a:rPr dirty="0" sz="1200">
                <a:latin typeface="SimSun"/>
                <a:cs typeface="SimSun"/>
              </a:rPr>
              <a:t>三维数</a:t>
            </a:r>
            <a:r>
              <a:rPr dirty="0" sz="1200" spc="-5">
                <a:latin typeface="SimSun"/>
                <a:cs typeface="SimSun"/>
              </a:rPr>
              <a:t>据</a:t>
            </a:r>
            <a:r>
              <a:rPr dirty="0" sz="1200">
                <a:latin typeface="SimSun"/>
                <a:cs typeface="SimSun"/>
              </a:rPr>
              <a:t>的表征方式可以有多种类型</a:t>
            </a:r>
            <a:r>
              <a:rPr dirty="0" sz="1200" spc="-25">
                <a:latin typeface="SimSun"/>
                <a:cs typeface="SimSun"/>
              </a:rPr>
              <a:t>，</a:t>
            </a:r>
            <a:r>
              <a:rPr dirty="0" sz="1200">
                <a:latin typeface="SimSun"/>
                <a:cs typeface="SimSun"/>
              </a:rPr>
              <a:t>例如</a:t>
            </a:r>
            <a:r>
              <a:rPr dirty="0" sz="1200" spc="10">
                <a:latin typeface="SimSun"/>
                <a:cs typeface="SimSun"/>
              </a:rPr>
              <a:t>点</a:t>
            </a:r>
            <a:r>
              <a:rPr dirty="0" sz="1200">
                <a:latin typeface="SimSun"/>
                <a:cs typeface="SimSun"/>
              </a:rPr>
              <a:t>云</a:t>
            </a:r>
            <a:r>
              <a:rPr dirty="0" sz="1200" spc="-25">
                <a:latin typeface="SimSun"/>
                <a:cs typeface="SimSun"/>
              </a:rPr>
              <a:t>、</a:t>
            </a:r>
            <a:r>
              <a:rPr dirty="0" sz="1200">
                <a:latin typeface="SimSun"/>
                <a:cs typeface="SimSun"/>
              </a:rPr>
              <a:t>体素</a:t>
            </a:r>
            <a:r>
              <a:rPr dirty="0" baseline="31250" sz="1200" spc="-7">
                <a:latin typeface="Times New Roman"/>
                <a:cs typeface="Times New Roman"/>
                <a:hlinkClick r:id="rId3" action="ppaction://hlinksldjump"/>
              </a:rPr>
              <a:t>[</a:t>
            </a:r>
            <a:r>
              <a:rPr dirty="0" baseline="31250" sz="1200" spc="7">
                <a:latin typeface="Times New Roman"/>
                <a:cs typeface="Times New Roman"/>
                <a:hlinkClick r:id="rId3" action="ppaction://hlinksldjump"/>
              </a:rPr>
              <a:t>35</a:t>
            </a:r>
            <a:r>
              <a:rPr dirty="0" baseline="31250" sz="1200" spc="-7">
                <a:latin typeface="Times New Roman"/>
                <a:cs typeface="Times New Roman"/>
                <a:hlinkClick r:id="rId3" action="ppaction://hlinksldjump"/>
              </a:rPr>
              <a:t>]</a:t>
            </a:r>
            <a:r>
              <a:rPr dirty="0" sz="1200" spc="-25">
                <a:latin typeface="SimSun"/>
                <a:cs typeface="SimSun"/>
              </a:rPr>
              <a:t>、</a:t>
            </a:r>
            <a:r>
              <a:rPr dirty="0" sz="1200">
                <a:latin typeface="SimSun"/>
                <a:cs typeface="SimSun"/>
              </a:rPr>
              <a:t>网格</a:t>
            </a:r>
            <a:r>
              <a:rPr dirty="0" baseline="31250" sz="1200" spc="-7">
                <a:latin typeface="Times New Roman"/>
                <a:cs typeface="Times New Roman"/>
                <a:hlinkClick r:id="rId3" action="ppaction://hlinksldjump"/>
              </a:rPr>
              <a:t>[</a:t>
            </a:r>
            <a:r>
              <a:rPr dirty="0" baseline="31250" sz="1200" spc="7">
                <a:latin typeface="Times New Roman"/>
                <a:cs typeface="Times New Roman"/>
                <a:hlinkClick r:id="rId3" action="ppaction://hlinksldjump"/>
              </a:rPr>
              <a:t>36</a:t>
            </a:r>
            <a:r>
              <a:rPr dirty="0" baseline="31250" sz="1200" spc="-7">
                <a:latin typeface="Times New Roman"/>
                <a:cs typeface="Times New Roman"/>
                <a:hlinkClick r:id="rId3" action="ppaction://hlinksldjump"/>
              </a:rPr>
              <a:t>]</a:t>
            </a:r>
            <a:r>
              <a:rPr dirty="0" sz="1200" spc="-15">
                <a:latin typeface="SimSun"/>
                <a:cs typeface="SimSun"/>
              </a:rPr>
              <a:t>和</a:t>
            </a:r>
            <a:r>
              <a:rPr dirty="0" sz="1200">
                <a:latin typeface="SimSun"/>
                <a:cs typeface="SimSun"/>
              </a:rPr>
              <a:t>深度图像等</a:t>
            </a:r>
            <a:r>
              <a:rPr dirty="0" sz="1200" spc="-25">
                <a:latin typeface="SimSun"/>
                <a:cs typeface="SimSun"/>
              </a:rPr>
              <a:t>。</a:t>
            </a:r>
            <a:r>
              <a:rPr dirty="0" sz="1200">
                <a:latin typeface="SimSun"/>
                <a:cs typeface="SimSun"/>
              </a:rPr>
              <a:t>点云 作为</a:t>
            </a:r>
            <a:r>
              <a:rPr dirty="0" sz="1200" spc="10">
                <a:latin typeface="SimSun"/>
                <a:cs typeface="SimSun"/>
              </a:rPr>
              <a:t>其</a:t>
            </a:r>
            <a:r>
              <a:rPr dirty="0" sz="1200">
                <a:latin typeface="SimSun"/>
                <a:cs typeface="SimSun"/>
              </a:rPr>
              <a:t>中最</a:t>
            </a:r>
            <a:r>
              <a:rPr dirty="0" sz="1200" spc="15">
                <a:latin typeface="SimSun"/>
                <a:cs typeface="SimSun"/>
              </a:rPr>
              <a:t>为</a:t>
            </a:r>
            <a:r>
              <a:rPr dirty="0" sz="1200">
                <a:latin typeface="SimSun"/>
                <a:cs typeface="SimSun"/>
              </a:rPr>
              <a:t>常</a:t>
            </a:r>
            <a:r>
              <a:rPr dirty="0" sz="1200" spc="10">
                <a:latin typeface="SimSun"/>
                <a:cs typeface="SimSun"/>
              </a:rPr>
              <a:t>用</a:t>
            </a:r>
            <a:r>
              <a:rPr dirty="0" sz="1200">
                <a:latin typeface="SimSun"/>
                <a:cs typeface="SimSun"/>
              </a:rPr>
              <a:t>的</a:t>
            </a:r>
            <a:r>
              <a:rPr dirty="0" sz="1200" spc="10">
                <a:latin typeface="SimSun"/>
                <a:cs typeface="SimSun"/>
              </a:rPr>
              <a:t>格</a:t>
            </a:r>
            <a:r>
              <a:rPr dirty="0" sz="1200">
                <a:latin typeface="SimSun"/>
                <a:cs typeface="SimSun"/>
              </a:rPr>
              <a:t>式之</a:t>
            </a:r>
            <a:r>
              <a:rPr dirty="0" sz="1200" spc="15">
                <a:latin typeface="SimSun"/>
                <a:cs typeface="SimSun"/>
              </a:rPr>
              <a:t>一</a:t>
            </a:r>
            <a:r>
              <a:rPr dirty="0" sz="1200">
                <a:latin typeface="SimSun"/>
                <a:cs typeface="SimSun"/>
              </a:rPr>
              <a:t>，保</a:t>
            </a:r>
            <a:r>
              <a:rPr dirty="0" sz="1200" spc="10">
                <a:latin typeface="SimSun"/>
                <a:cs typeface="SimSun"/>
              </a:rPr>
              <a:t>留</a:t>
            </a:r>
            <a:r>
              <a:rPr dirty="0" sz="1200">
                <a:latin typeface="SimSun"/>
                <a:cs typeface="SimSun"/>
              </a:rPr>
              <a:t>了</a:t>
            </a:r>
            <a:r>
              <a:rPr dirty="0" sz="1200" spc="10">
                <a:latin typeface="SimSun"/>
                <a:cs typeface="SimSun"/>
              </a:rPr>
              <a:t>三</a:t>
            </a:r>
            <a:r>
              <a:rPr dirty="0" sz="1200">
                <a:latin typeface="SimSun"/>
                <a:cs typeface="SimSun"/>
              </a:rPr>
              <a:t>维</a:t>
            </a:r>
            <a:r>
              <a:rPr dirty="0" sz="1200" spc="10">
                <a:latin typeface="SimSun"/>
                <a:cs typeface="SimSun"/>
              </a:rPr>
              <a:t>空</a:t>
            </a:r>
            <a:r>
              <a:rPr dirty="0" sz="1200">
                <a:latin typeface="SimSun"/>
                <a:cs typeface="SimSun"/>
              </a:rPr>
              <a:t>间中</a:t>
            </a:r>
            <a:r>
              <a:rPr dirty="0" sz="1200" spc="10">
                <a:latin typeface="SimSun"/>
                <a:cs typeface="SimSun"/>
              </a:rPr>
              <a:t>原</a:t>
            </a:r>
            <a:r>
              <a:rPr dirty="0" sz="1200">
                <a:latin typeface="SimSun"/>
                <a:cs typeface="SimSun"/>
              </a:rPr>
              <a:t>始的</a:t>
            </a:r>
            <a:r>
              <a:rPr dirty="0" sz="1200" spc="10">
                <a:latin typeface="SimSun"/>
                <a:cs typeface="SimSun"/>
              </a:rPr>
              <a:t>几</a:t>
            </a:r>
            <a:r>
              <a:rPr dirty="0" sz="1200">
                <a:latin typeface="SimSun"/>
                <a:cs typeface="SimSun"/>
              </a:rPr>
              <a:t>何</a:t>
            </a:r>
            <a:r>
              <a:rPr dirty="0" sz="1200" spc="10">
                <a:latin typeface="SimSun"/>
                <a:cs typeface="SimSun"/>
              </a:rPr>
              <a:t>信</a:t>
            </a:r>
            <a:r>
              <a:rPr dirty="0" sz="1200">
                <a:latin typeface="SimSun"/>
                <a:cs typeface="SimSun"/>
              </a:rPr>
              <a:t>息</a:t>
            </a:r>
            <a:r>
              <a:rPr dirty="0" sz="1200" spc="10">
                <a:latin typeface="SimSun"/>
                <a:cs typeface="SimSun"/>
              </a:rPr>
              <a:t>，</a:t>
            </a:r>
            <a:r>
              <a:rPr dirty="0" sz="1200">
                <a:latin typeface="SimSun"/>
                <a:cs typeface="SimSun"/>
              </a:rPr>
              <a:t>不需</a:t>
            </a:r>
            <a:r>
              <a:rPr dirty="0" sz="1200" spc="10">
                <a:latin typeface="SimSun"/>
                <a:cs typeface="SimSun"/>
              </a:rPr>
              <a:t>要</a:t>
            </a:r>
            <a:r>
              <a:rPr dirty="0" sz="1200">
                <a:latin typeface="SimSun"/>
                <a:cs typeface="SimSun"/>
              </a:rPr>
              <a:t>任何</a:t>
            </a:r>
            <a:r>
              <a:rPr dirty="0" sz="1200" spc="10">
                <a:latin typeface="SimSun"/>
                <a:cs typeface="SimSun"/>
              </a:rPr>
              <a:t>离</a:t>
            </a:r>
            <a:r>
              <a:rPr dirty="0" sz="1200">
                <a:latin typeface="SimSun"/>
                <a:cs typeface="SimSun"/>
              </a:rPr>
              <a:t>散</a:t>
            </a:r>
            <a:r>
              <a:rPr dirty="0" sz="1200" spc="10">
                <a:latin typeface="SimSun"/>
                <a:cs typeface="SimSun"/>
              </a:rPr>
              <a:t>化</a:t>
            </a:r>
            <a:r>
              <a:rPr dirty="0" sz="1200">
                <a:latin typeface="SimSun"/>
                <a:cs typeface="SimSun"/>
              </a:rPr>
              <a:t>。因 </a:t>
            </a:r>
            <a:r>
              <a:rPr dirty="0" sz="1200">
                <a:latin typeface="SimSun"/>
                <a:cs typeface="SimSun"/>
              </a:rPr>
              <a:t>此，点云是许多与场景理解相关的应用领域首选</a:t>
            </a:r>
            <a:r>
              <a:rPr dirty="0" sz="1200" spc="5">
                <a:latin typeface="SimSun"/>
                <a:cs typeface="SimSun"/>
              </a:rPr>
              <a:t>的</a:t>
            </a:r>
            <a:r>
              <a:rPr dirty="0" sz="1200">
                <a:latin typeface="SimSun"/>
                <a:cs typeface="SimSun"/>
              </a:rPr>
              <a:t>三维数据表征方法，如图</a:t>
            </a:r>
            <a:r>
              <a:rPr dirty="0" sz="1200" spc="-110">
                <a:latin typeface="SimSun"/>
                <a:cs typeface="SimSun"/>
              </a:rPr>
              <a:t> </a:t>
            </a:r>
            <a:r>
              <a:rPr dirty="0" sz="1200">
                <a:latin typeface="Times New Roman"/>
                <a:cs typeface="Times New Roman"/>
              </a:rPr>
              <a:t>2.1</a:t>
            </a:r>
            <a:r>
              <a:rPr dirty="0" sz="1200" spc="190">
                <a:latin typeface="Times New Roman"/>
                <a:cs typeface="Times New Roman"/>
              </a:rPr>
              <a:t> </a:t>
            </a:r>
            <a:r>
              <a:rPr dirty="0" sz="1200">
                <a:latin typeface="SimSun"/>
                <a:cs typeface="SimSun"/>
              </a:rPr>
              <a:t>所示为激光 雷达采集到的城市点云数</a:t>
            </a:r>
            <a:r>
              <a:rPr dirty="0" sz="1200" spc="5">
                <a:latin typeface="SimSun"/>
                <a:cs typeface="SimSun"/>
              </a:rPr>
              <a:t>据</a:t>
            </a:r>
            <a:r>
              <a:rPr dirty="0" sz="1200">
                <a:latin typeface="SimSun"/>
                <a:cs typeface="SimSun"/>
              </a:rPr>
              <a:t>。</a:t>
            </a:r>
            <a:endParaRPr sz="1200">
              <a:latin typeface="SimSun"/>
              <a:cs typeface="SimSun"/>
            </a:endParaRPr>
          </a:p>
        </p:txBody>
      </p:sp>
      <p:pic>
        <p:nvPicPr>
          <p:cNvPr id="8" name="object 8"/>
          <p:cNvPicPr/>
          <p:nvPr/>
        </p:nvPicPr>
        <p:blipFill>
          <a:blip r:embed="rId4" cstate="print"/>
          <a:stretch>
            <a:fillRect/>
          </a:stretch>
        </p:blipFill>
        <p:spPr>
          <a:xfrm>
            <a:off x="2165983" y="4512888"/>
            <a:ext cx="3229092" cy="1815287"/>
          </a:xfrm>
          <a:prstGeom prst="rect">
            <a:avLst/>
          </a:prstGeom>
        </p:spPr>
      </p:pic>
      <p:sp>
        <p:nvSpPr>
          <p:cNvPr id="9" name="object 9"/>
          <p:cNvSpPr txBox="1"/>
          <p:nvPr/>
        </p:nvSpPr>
        <p:spPr>
          <a:xfrm>
            <a:off x="668527" y="6460616"/>
            <a:ext cx="6221095" cy="3302635"/>
          </a:xfrm>
          <a:prstGeom prst="rect">
            <a:avLst/>
          </a:prstGeom>
        </p:spPr>
        <p:txBody>
          <a:bodyPr wrap="square" lIns="0" tIns="13335" rIns="0" bIns="0" rtlCol="0" vert="horz">
            <a:spAutoFit/>
          </a:bodyPr>
          <a:lstStyle/>
          <a:p>
            <a:pPr algn="ctr" marL="2540">
              <a:lnSpc>
                <a:spcPct val="100000"/>
              </a:lnSpc>
              <a:spcBef>
                <a:spcPts val="105"/>
              </a:spcBef>
              <a:tabLst>
                <a:tab pos="470534" algn="l"/>
              </a:tabLst>
            </a:pPr>
            <a:r>
              <a:rPr dirty="0" sz="1050" spc="5">
                <a:latin typeface="SimSun"/>
                <a:cs typeface="SimSun"/>
              </a:rPr>
              <a:t>图</a:t>
            </a:r>
            <a:r>
              <a:rPr dirty="0" sz="1050" spc="-265">
                <a:latin typeface="SimSun"/>
                <a:cs typeface="SimSun"/>
              </a:rPr>
              <a:t> </a:t>
            </a:r>
            <a:r>
              <a:rPr dirty="0" sz="1050">
                <a:latin typeface="Times New Roman"/>
                <a:cs typeface="Times New Roman"/>
              </a:rPr>
              <a:t>2.1</a:t>
            </a:r>
            <a:r>
              <a:rPr dirty="0" sz="1050">
                <a:latin typeface="Times New Roman"/>
                <a:cs typeface="Times New Roman"/>
              </a:rPr>
              <a:t>	</a:t>
            </a:r>
            <a:r>
              <a:rPr dirty="0" sz="1050" spc="-10">
                <a:latin typeface="SimSun"/>
                <a:cs typeface="SimSun"/>
              </a:rPr>
              <a:t>城</a:t>
            </a:r>
            <a:r>
              <a:rPr dirty="0" sz="1050" spc="5">
                <a:latin typeface="SimSun"/>
                <a:cs typeface="SimSun"/>
              </a:rPr>
              <a:t>市</a:t>
            </a:r>
            <a:r>
              <a:rPr dirty="0" sz="1050" spc="-10">
                <a:latin typeface="SimSun"/>
                <a:cs typeface="SimSun"/>
              </a:rPr>
              <a:t>点</a:t>
            </a:r>
            <a:r>
              <a:rPr dirty="0" sz="1050" spc="5">
                <a:latin typeface="SimSun"/>
                <a:cs typeface="SimSun"/>
              </a:rPr>
              <a:t>云</a:t>
            </a:r>
            <a:r>
              <a:rPr dirty="0" sz="1050" spc="-10">
                <a:latin typeface="SimSun"/>
                <a:cs typeface="SimSun"/>
              </a:rPr>
              <a:t>数</a:t>
            </a:r>
            <a:r>
              <a:rPr dirty="0" sz="1050" spc="5">
                <a:latin typeface="SimSun"/>
                <a:cs typeface="SimSun"/>
              </a:rPr>
              <a:t>据</a:t>
            </a:r>
            <a:r>
              <a:rPr dirty="0" sz="1050" spc="-10">
                <a:latin typeface="SimSun"/>
                <a:cs typeface="SimSun"/>
              </a:rPr>
              <a:t>示例</a:t>
            </a:r>
            <a:r>
              <a:rPr dirty="0" sz="1050" spc="5">
                <a:latin typeface="SimSun"/>
                <a:cs typeface="SimSun"/>
              </a:rPr>
              <a:t>图</a:t>
            </a:r>
            <a:endParaRPr sz="1050">
              <a:latin typeface="SimSun"/>
              <a:cs typeface="SimSun"/>
            </a:endParaRPr>
          </a:p>
          <a:p>
            <a:pPr>
              <a:lnSpc>
                <a:spcPct val="100000"/>
              </a:lnSpc>
            </a:pPr>
            <a:endParaRPr sz="1100">
              <a:latin typeface="SimSun"/>
              <a:cs typeface="SimSun"/>
            </a:endParaRPr>
          </a:p>
          <a:p>
            <a:pPr>
              <a:lnSpc>
                <a:spcPct val="100000"/>
              </a:lnSpc>
              <a:spcBef>
                <a:spcPts val="55"/>
              </a:spcBef>
            </a:pPr>
            <a:endParaRPr sz="850">
              <a:latin typeface="SimSun"/>
              <a:cs typeface="SimSun"/>
            </a:endParaRPr>
          </a:p>
          <a:p>
            <a:pPr marL="50800">
              <a:lnSpc>
                <a:spcPct val="100000"/>
              </a:lnSpc>
              <a:spcBef>
                <a:spcPts val="5"/>
              </a:spcBef>
            </a:pPr>
            <a:r>
              <a:rPr dirty="0" sz="1400" spc="-5">
                <a:latin typeface="Times New Roman"/>
                <a:cs typeface="Times New Roman"/>
              </a:rPr>
              <a:t>2.1.1</a:t>
            </a:r>
            <a:r>
              <a:rPr dirty="0" sz="1400" spc="-20">
                <a:latin typeface="Times New Roman"/>
                <a:cs typeface="Times New Roman"/>
              </a:rPr>
              <a:t> </a:t>
            </a:r>
            <a:r>
              <a:rPr dirty="0" sz="1400">
                <a:latin typeface="PMingLiU-ExtB"/>
                <a:cs typeface="PMingLiU-ExtB"/>
              </a:rPr>
              <a:t>点云数</a:t>
            </a:r>
            <a:r>
              <a:rPr dirty="0" sz="1400" spc="-15">
                <a:latin typeface="PMingLiU-ExtB"/>
                <a:cs typeface="PMingLiU-ExtB"/>
              </a:rPr>
              <a:t>据</a:t>
            </a:r>
            <a:r>
              <a:rPr dirty="0" sz="1400">
                <a:latin typeface="PMingLiU-ExtB"/>
                <a:cs typeface="PMingLiU-ExtB"/>
              </a:rPr>
              <a:t>特点</a:t>
            </a:r>
            <a:endParaRPr sz="1400">
              <a:latin typeface="PMingLiU-ExtB"/>
              <a:cs typeface="PMingLiU-ExtB"/>
            </a:endParaRPr>
          </a:p>
          <a:p>
            <a:pPr>
              <a:lnSpc>
                <a:spcPct val="100000"/>
              </a:lnSpc>
              <a:spcBef>
                <a:spcPts val="40"/>
              </a:spcBef>
            </a:pPr>
            <a:endParaRPr sz="1100">
              <a:latin typeface="PMingLiU-ExtB"/>
              <a:cs typeface="PMingLiU-ExtB"/>
            </a:endParaRPr>
          </a:p>
          <a:p>
            <a:pPr algn="just" marL="50800" marR="27940" indent="304800">
              <a:lnSpc>
                <a:spcPct val="162500"/>
              </a:lnSpc>
            </a:pPr>
            <a:r>
              <a:rPr dirty="0" sz="1200">
                <a:latin typeface="SimSun"/>
                <a:cs typeface="SimSun"/>
              </a:rPr>
              <a:t>点云数据的本质是一个点集</a:t>
            </a:r>
            <a:r>
              <a:rPr dirty="0" sz="1200" spc="-145">
                <a:latin typeface="SimSun"/>
                <a:cs typeface="SimSun"/>
              </a:rPr>
              <a:t>，</a:t>
            </a:r>
            <a:r>
              <a:rPr dirty="0" sz="1200">
                <a:latin typeface="SimSun"/>
                <a:cs typeface="SimSun"/>
              </a:rPr>
              <a:t>它具有以下特征</a:t>
            </a:r>
            <a:r>
              <a:rPr dirty="0" sz="1200" spc="-225">
                <a:latin typeface="SimSun"/>
                <a:cs typeface="SimSun"/>
              </a:rPr>
              <a:t>：（</a:t>
            </a:r>
            <a:r>
              <a:rPr dirty="0" sz="1200" spc="-225">
                <a:latin typeface="Times New Roman"/>
                <a:cs typeface="Times New Roman"/>
              </a:rPr>
              <a:t>1</a:t>
            </a:r>
            <a:r>
              <a:rPr dirty="0" sz="1200" spc="-225">
                <a:latin typeface="SimSun"/>
                <a:cs typeface="SimSun"/>
              </a:rPr>
              <a:t>）</a:t>
            </a:r>
            <a:r>
              <a:rPr dirty="0" sz="1200">
                <a:latin typeface="SimSun"/>
                <a:cs typeface="SimSun"/>
              </a:rPr>
              <a:t>无序</a:t>
            </a:r>
            <a:r>
              <a:rPr dirty="0" sz="1200" spc="-145">
                <a:latin typeface="SimSun"/>
                <a:cs typeface="SimSun"/>
              </a:rPr>
              <a:t>性</a:t>
            </a:r>
            <a:r>
              <a:rPr dirty="0" sz="1200" spc="-70">
                <a:latin typeface="SimSun"/>
                <a:cs typeface="SimSun"/>
              </a:rPr>
              <a:t>（</a:t>
            </a:r>
            <a:r>
              <a:rPr dirty="0" sz="1200" spc="-70">
                <a:latin typeface="Times New Roman"/>
                <a:cs typeface="Times New Roman"/>
              </a:rPr>
              <a:t>Unordered</a:t>
            </a:r>
            <a:r>
              <a:rPr dirty="0" sz="1200" spc="-70">
                <a:latin typeface="SimSun"/>
                <a:cs typeface="SimSun"/>
              </a:rPr>
              <a:t>）：</a:t>
            </a:r>
            <a:r>
              <a:rPr dirty="0" sz="1200">
                <a:latin typeface="SimSun"/>
                <a:cs typeface="SimSun"/>
              </a:rPr>
              <a:t>在欧式空间的 度量</a:t>
            </a:r>
            <a:r>
              <a:rPr dirty="0" sz="1200" spc="10">
                <a:latin typeface="SimSun"/>
                <a:cs typeface="SimSun"/>
              </a:rPr>
              <a:t>中</a:t>
            </a:r>
            <a:r>
              <a:rPr dirty="0" sz="1200" spc="-5">
                <a:latin typeface="SimSun"/>
                <a:cs typeface="SimSun"/>
              </a:rPr>
              <a:t>，</a:t>
            </a:r>
            <a:r>
              <a:rPr dirty="0" sz="1200">
                <a:latin typeface="SimSun"/>
                <a:cs typeface="SimSun"/>
              </a:rPr>
              <a:t>点</a:t>
            </a:r>
            <a:r>
              <a:rPr dirty="0" sz="1200" spc="10">
                <a:latin typeface="SimSun"/>
                <a:cs typeface="SimSun"/>
              </a:rPr>
              <a:t>和</a:t>
            </a:r>
            <a:r>
              <a:rPr dirty="0" sz="1200">
                <a:latin typeface="SimSun"/>
                <a:cs typeface="SimSun"/>
              </a:rPr>
              <a:t>点</a:t>
            </a:r>
            <a:r>
              <a:rPr dirty="0" sz="1200" spc="10">
                <a:latin typeface="SimSun"/>
                <a:cs typeface="SimSun"/>
              </a:rPr>
              <a:t>之</a:t>
            </a:r>
            <a:r>
              <a:rPr dirty="0" sz="1200">
                <a:latin typeface="SimSun"/>
                <a:cs typeface="SimSun"/>
              </a:rPr>
              <a:t>间</a:t>
            </a:r>
            <a:r>
              <a:rPr dirty="0" sz="1200" spc="10">
                <a:latin typeface="SimSun"/>
                <a:cs typeface="SimSun"/>
              </a:rPr>
              <a:t>并</a:t>
            </a:r>
            <a:r>
              <a:rPr dirty="0" sz="1200">
                <a:latin typeface="SimSun"/>
                <a:cs typeface="SimSun"/>
              </a:rPr>
              <a:t>不像</a:t>
            </a:r>
            <a:r>
              <a:rPr dirty="0" sz="1200" spc="10">
                <a:latin typeface="SimSun"/>
                <a:cs typeface="SimSun"/>
              </a:rPr>
              <a:t>一</a:t>
            </a:r>
            <a:r>
              <a:rPr dirty="0" sz="1200">
                <a:latin typeface="SimSun"/>
                <a:cs typeface="SimSun"/>
              </a:rPr>
              <a:t>维和</a:t>
            </a:r>
            <a:r>
              <a:rPr dirty="0" sz="1200" spc="10">
                <a:latin typeface="SimSun"/>
                <a:cs typeface="SimSun"/>
              </a:rPr>
              <a:t>二</a:t>
            </a:r>
            <a:r>
              <a:rPr dirty="0" sz="1200">
                <a:latin typeface="SimSun"/>
                <a:cs typeface="SimSun"/>
              </a:rPr>
              <a:t>维</a:t>
            </a:r>
            <a:r>
              <a:rPr dirty="0" sz="1200" spc="10">
                <a:latin typeface="SimSun"/>
                <a:cs typeface="SimSun"/>
              </a:rPr>
              <a:t>空</a:t>
            </a:r>
            <a:r>
              <a:rPr dirty="0" sz="1200">
                <a:latin typeface="SimSun"/>
                <a:cs typeface="SimSun"/>
              </a:rPr>
              <a:t>间</a:t>
            </a:r>
            <a:r>
              <a:rPr dirty="0" sz="1200" spc="10">
                <a:latin typeface="SimSun"/>
                <a:cs typeface="SimSun"/>
              </a:rPr>
              <a:t>有</a:t>
            </a:r>
            <a:r>
              <a:rPr dirty="0" sz="1200">
                <a:latin typeface="SimSun"/>
                <a:cs typeface="SimSun"/>
              </a:rPr>
              <a:t>固定</a:t>
            </a:r>
            <a:r>
              <a:rPr dirty="0" sz="1200" spc="10">
                <a:latin typeface="SimSun"/>
                <a:cs typeface="SimSun"/>
              </a:rPr>
              <a:t>的</a:t>
            </a:r>
            <a:r>
              <a:rPr dirty="0" sz="1200">
                <a:latin typeface="SimSun"/>
                <a:cs typeface="SimSun"/>
              </a:rPr>
              <a:t>顺序</a:t>
            </a:r>
            <a:r>
              <a:rPr dirty="0" sz="1200" spc="10">
                <a:latin typeface="SimSun"/>
                <a:cs typeface="SimSun"/>
              </a:rPr>
              <a:t>。</a:t>
            </a:r>
            <a:r>
              <a:rPr dirty="0" sz="1200">
                <a:latin typeface="SimSun"/>
                <a:cs typeface="SimSun"/>
              </a:rPr>
              <a:t>对</a:t>
            </a:r>
            <a:r>
              <a:rPr dirty="0" sz="1200" spc="10">
                <a:latin typeface="SimSun"/>
                <a:cs typeface="SimSun"/>
              </a:rPr>
              <a:t>于</a:t>
            </a:r>
            <a:r>
              <a:rPr dirty="0" sz="1200">
                <a:latin typeface="SimSun"/>
                <a:cs typeface="SimSun"/>
              </a:rPr>
              <a:t>点</a:t>
            </a:r>
            <a:r>
              <a:rPr dirty="0" sz="1200" spc="10">
                <a:latin typeface="SimSun"/>
                <a:cs typeface="SimSun"/>
              </a:rPr>
              <a:t>云</a:t>
            </a:r>
            <a:r>
              <a:rPr dirty="0" sz="1200">
                <a:latin typeface="SimSun"/>
                <a:cs typeface="SimSun"/>
              </a:rPr>
              <a:t>数据</a:t>
            </a:r>
            <a:r>
              <a:rPr dirty="0" sz="1200" spc="10">
                <a:latin typeface="SimSun"/>
                <a:cs typeface="SimSun"/>
              </a:rPr>
              <a:t>信</a:t>
            </a:r>
            <a:r>
              <a:rPr dirty="0" sz="1200">
                <a:latin typeface="SimSun"/>
                <a:cs typeface="SimSun"/>
              </a:rPr>
              <a:t>息，</a:t>
            </a:r>
            <a:r>
              <a:rPr dirty="0" sz="1200" spc="10">
                <a:latin typeface="SimSun"/>
                <a:cs typeface="SimSun"/>
              </a:rPr>
              <a:t>每</a:t>
            </a:r>
            <a:r>
              <a:rPr dirty="0" sz="1200" spc="20">
                <a:latin typeface="SimSun"/>
                <a:cs typeface="SimSun"/>
              </a:rPr>
              <a:t>个</a:t>
            </a:r>
            <a:r>
              <a:rPr dirty="0" sz="1200" spc="10">
                <a:latin typeface="SimSun"/>
                <a:cs typeface="SimSun"/>
              </a:rPr>
              <a:t>点</a:t>
            </a:r>
            <a:r>
              <a:rPr dirty="0" sz="1200">
                <a:latin typeface="SimSun"/>
                <a:cs typeface="SimSun"/>
              </a:rPr>
              <a:t>的顺 序不应当影响到结果</a:t>
            </a:r>
            <a:r>
              <a:rPr dirty="0" sz="1200" spc="-755">
                <a:latin typeface="SimSun"/>
                <a:cs typeface="SimSun"/>
              </a:rPr>
              <a:t>。</a:t>
            </a:r>
            <a:r>
              <a:rPr dirty="0" sz="1200">
                <a:latin typeface="SimSun"/>
                <a:cs typeface="SimSun"/>
              </a:rPr>
              <a:t>（</a:t>
            </a:r>
            <a:r>
              <a:rPr dirty="0" sz="1200">
                <a:latin typeface="Times New Roman"/>
                <a:cs typeface="Times New Roman"/>
              </a:rPr>
              <a:t>2</a:t>
            </a:r>
            <a:r>
              <a:rPr dirty="0" sz="1200" spc="-155">
                <a:latin typeface="SimSun"/>
                <a:cs typeface="SimSun"/>
              </a:rPr>
              <a:t>）</a:t>
            </a:r>
            <a:r>
              <a:rPr dirty="0" sz="1200">
                <a:latin typeface="SimSun"/>
                <a:cs typeface="SimSun"/>
              </a:rPr>
              <a:t>局部相关</a:t>
            </a:r>
            <a:r>
              <a:rPr dirty="0" sz="1200" spc="-160">
                <a:latin typeface="SimSun"/>
                <a:cs typeface="SimSun"/>
              </a:rPr>
              <a:t>性</a:t>
            </a:r>
            <a:r>
              <a:rPr dirty="0" sz="1200">
                <a:latin typeface="SimSun"/>
                <a:cs typeface="SimSun"/>
              </a:rPr>
              <a:t>（</a:t>
            </a:r>
            <a:r>
              <a:rPr dirty="0" sz="1200">
                <a:latin typeface="Times New Roman"/>
                <a:cs typeface="Times New Roman"/>
              </a:rPr>
              <a:t>Inte</a:t>
            </a:r>
            <a:r>
              <a:rPr dirty="0" sz="1200" spc="5">
                <a:latin typeface="Times New Roman"/>
                <a:cs typeface="Times New Roman"/>
              </a:rPr>
              <a:t>r</a:t>
            </a:r>
            <a:r>
              <a:rPr dirty="0" sz="1200" spc="-5">
                <a:latin typeface="Times New Roman"/>
                <a:cs typeface="Times New Roman"/>
              </a:rPr>
              <a:t>ac</a:t>
            </a:r>
            <a:r>
              <a:rPr dirty="0" sz="1200">
                <a:latin typeface="Times New Roman"/>
                <a:cs typeface="Times New Roman"/>
              </a:rPr>
              <a:t>tion</a:t>
            </a:r>
            <a:r>
              <a:rPr dirty="0" sz="1200" spc="-130">
                <a:latin typeface="Times New Roman"/>
                <a:cs typeface="Times New Roman"/>
              </a:rPr>
              <a:t> </a:t>
            </a:r>
            <a:r>
              <a:rPr dirty="0" sz="1200" spc="-5">
                <a:latin typeface="Times New Roman"/>
                <a:cs typeface="Times New Roman"/>
              </a:rPr>
              <a:t>Amon</a:t>
            </a:r>
            <a:r>
              <a:rPr dirty="0" sz="1200">
                <a:latin typeface="Times New Roman"/>
                <a:cs typeface="Times New Roman"/>
              </a:rPr>
              <a:t>g</a:t>
            </a:r>
            <a:r>
              <a:rPr dirty="0" sz="1200" spc="-75">
                <a:latin typeface="Times New Roman"/>
                <a:cs typeface="Times New Roman"/>
              </a:rPr>
              <a:t> </a:t>
            </a:r>
            <a:r>
              <a:rPr dirty="0" sz="1200">
                <a:latin typeface="Times New Roman"/>
                <a:cs typeface="Times New Roman"/>
              </a:rPr>
              <a:t>Points</a:t>
            </a:r>
            <a:r>
              <a:rPr dirty="0" sz="1200" spc="-600">
                <a:latin typeface="SimSun"/>
                <a:cs typeface="SimSun"/>
              </a:rPr>
              <a:t>）</a:t>
            </a:r>
            <a:r>
              <a:rPr dirty="0" sz="1200" spc="-160">
                <a:latin typeface="SimSun"/>
                <a:cs typeface="SimSun"/>
              </a:rPr>
              <a:t>：</a:t>
            </a:r>
            <a:r>
              <a:rPr dirty="0" sz="1200">
                <a:latin typeface="SimSun"/>
                <a:cs typeface="SimSun"/>
              </a:rPr>
              <a:t>在空间中的点并不独立， </a:t>
            </a:r>
            <a:r>
              <a:rPr dirty="0" sz="1200" spc="105">
                <a:latin typeface="SimSun"/>
                <a:cs typeface="SimSun"/>
              </a:rPr>
              <a:t>与其</a:t>
            </a:r>
            <a:r>
              <a:rPr dirty="0" sz="1200" spc="90">
                <a:latin typeface="SimSun"/>
                <a:cs typeface="SimSun"/>
              </a:rPr>
              <a:t>邻</a:t>
            </a:r>
            <a:r>
              <a:rPr dirty="0" sz="1200" spc="105">
                <a:latin typeface="SimSun"/>
                <a:cs typeface="SimSun"/>
              </a:rPr>
              <a:t>域</a:t>
            </a:r>
            <a:r>
              <a:rPr dirty="0" sz="1200" spc="90">
                <a:latin typeface="SimSun"/>
                <a:cs typeface="SimSun"/>
              </a:rPr>
              <a:t>点</a:t>
            </a:r>
            <a:r>
              <a:rPr dirty="0" sz="1200" spc="105">
                <a:latin typeface="SimSun"/>
                <a:cs typeface="SimSun"/>
              </a:rPr>
              <a:t>之</a:t>
            </a:r>
            <a:r>
              <a:rPr dirty="0" sz="1200" spc="90">
                <a:latin typeface="SimSun"/>
                <a:cs typeface="SimSun"/>
              </a:rPr>
              <a:t>间</a:t>
            </a:r>
            <a:r>
              <a:rPr dirty="0" sz="1200" spc="105">
                <a:latin typeface="SimSun"/>
                <a:cs typeface="SimSun"/>
              </a:rPr>
              <a:t>的</a:t>
            </a:r>
            <a:r>
              <a:rPr dirty="0" sz="1200" spc="90">
                <a:latin typeface="SimSun"/>
                <a:cs typeface="SimSun"/>
              </a:rPr>
              <a:t>位</a:t>
            </a:r>
            <a:r>
              <a:rPr dirty="0" sz="1200" spc="105">
                <a:latin typeface="SimSun"/>
                <a:cs typeface="SimSun"/>
              </a:rPr>
              <a:t>置关</a:t>
            </a:r>
            <a:r>
              <a:rPr dirty="0" sz="1200" spc="90">
                <a:latin typeface="SimSun"/>
                <a:cs typeface="SimSun"/>
              </a:rPr>
              <a:t>系</a:t>
            </a:r>
            <a:r>
              <a:rPr dirty="0" sz="1200" spc="105">
                <a:latin typeface="SimSun"/>
                <a:cs typeface="SimSun"/>
              </a:rPr>
              <a:t>信</a:t>
            </a:r>
            <a:r>
              <a:rPr dirty="0" sz="1200" spc="90">
                <a:latin typeface="SimSun"/>
                <a:cs typeface="SimSun"/>
              </a:rPr>
              <a:t>息</a:t>
            </a:r>
            <a:r>
              <a:rPr dirty="0" sz="1200" spc="105">
                <a:latin typeface="SimSun"/>
                <a:cs typeface="SimSun"/>
              </a:rPr>
              <a:t>是</a:t>
            </a:r>
            <a:r>
              <a:rPr dirty="0" sz="1200" spc="90">
                <a:latin typeface="SimSun"/>
                <a:cs typeface="SimSun"/>
              </a:rPr>
              <a:t>有</a:t>
            </a:r>
            <a:r>
              <a:rPr dirty="0" sz="1200" spc="105">
                <a:latin typeface="SimSun"/>
                <a:cs typeface="SimSun"/>
              </a:rPr>
              <a:t>意</a:t>
            </a:r>
            <a:r>
              <a:rPr dirty="0" sz="1200" spc="90">
                <a:latin typeface="SimSun"/>
                <a:cs typeface="SimSun"/>
              </a:rPr>
              <a:t>义</a:t>
            </a:r>
            <a:r>
              <a:rPr dirty="0" sz="1200" spc="105">
                <a:latin typeface="SimSun"/>
                <a:cs typeface="SimSun"/>
              </a:rPr>
              <a:t>的</a:t>
            </a:r>
            <a:r>
              <a:rPr dirty="0" sz="1200">
                <a:latin typeface="SimSun"/>
                <a:cs typeface="SimSun"/>
              </a:rPr>
              <a:t>，</a:t>
            </a:r>
            <a:r>
              <a:rPr dirty="0" sz="1200" spc="-495">
                <a:latin typeface="SimSun"/>
                <a:cs typeface="SimSun"/>
              </a:rPr>
              <a:t> </a:t>
            </a:r>
            <a:r>
              <a:rPr dirty="0" sz="1200" spc="90">
                <a:latin typeface="SimSun"/>
                <a:cs typeface="SimSun"/>
              </a:rPr>
              <a:t>它</a:t>
            </a:r>
            <a:r>
              <a:rPr dirty="0" sz="1200" spc="105">
                <a:latin typeface="SimSun"/>
                <a:cs typeface="SimSun"/>
              </a:rPr>
              <a:t>代</a:t>
            </a:r>
            <a:r>
              <a:rPr dirty="0" sz="1200" spc="90">
                <a:latin typeface="SimSun"/>
                <a:cs typeface="SimSun"/>
              </a:rPr>
              <a:t>表</a:t>
            </a:r>
            <a:r>
              <a:rPr dirty="0" sz="1200" spc="105">
                <a:latin typeface="SimSun"/>
                <a:cs typeface="SimSun"/>
              </a:rPr>
              <a:t>了</a:t>
            </a:r>
            <a:r>
              <a:rPr dirty="0" sz="1200" spc="90">
                <a:latin typeface="SimSun"/>
                <a:cs typeface="SimSun"/>
              </a:rPr>
              <a:t>物</a:t>
            </a:r>
            <a:r>
              <a:rPr dirty="0" sz="1200" spc="105">
                <a:latin typeface="SimSun"/>
                <a:cs typeface="SimSun"/>
              </a:rPr>
              <a:t>体</a:t>
            </a:r>
            <a:r>
              <a:rPr dirty="0" sz="1200" spc="90">
                <a:latin typeface="SimSun"/>
                <a:cs typeface="SimSun"/>
              </a:rPr>
              <a:t>的</a:t>
            </a:r>
            <a:r>
              <a:rPr dirty="0" sz="1200" spc="105">
                <a:latin typeface="SimSun"/>
                <a:cs typeface="SimSun"/>
              </a:rPr>
              <a:t>形状</a:t>
            </a:r>
            <a:r>
              <a:rPr dirty="0" sz="1200" spc="90">
                <a:latin typeface="SimSun"/>
                <a:cs typeface="SimSun"/>
              </a:rPr>
              <a:t>特</a:t>
            </a:r>
            <a:r>
              <a:rPr dirty="0" sz="1200" spc="105">
                <a:latin typeface="SimSun"/>
                <a:cs typeface="SimSun"/>
              </a:rPr>
              <a:t>征</a:t>
            </a:r>
            <a:r>
              <a:rPr dirty="0" sz="1200" spc="-459">
                <a:latin typeface="SimSun"/>
                <a:cs typeface="SimSun"/>
              </a:rPr>
              <a:t>。</a:t>
            </a:r>
            <a:r>
              <a:rPr dirty="0" sz="1200">
                <a:latin typeface="SimSun"/>
                <a:cs typeface="SimSun"/>
              </a:rPr>
              <a:t>（</a:t>
            </a:r>
            <a:r>
              <a:rPr dirty="0" sz="1200" spc="-495">
                <a:latin typeface="SimSun"/>
                <a:cs typeface="SimSun"/>
              </a:rPr>
              <a:t> </a:t>
            </a:r>
            <a:r>
              <a:rPr dirty="0" sz="1200" spc="95">
                <a:latin typeface="Times New Roman"/>
                <a:cs typeface="Times New Roman"/>
              </a:rPr>
              <a:t>3</a:t>
            </a:r>
            <a:r>
              <a:rPr dirty="0" sz="1200">
                <a:latin typeface="SimSun"/>
                <a:cs typeface="SimSun"/>
              </a:rPr>
              <a:t>）</a:t>
            </a:r>
            <a:r>
              <a:rPr dirty="0" sz="1200" spc="-495">
                <a:latin typeface="SimSun"/>
                <a:cs typeface="SimSun"/>
              </a:rPr>
              <a:t> </a:t>
            </a:r>
            <a:r>
              <a:rPr dirty="0" sz="1200" spc="95">
                <a:latin typeface="SimSun"/>
                <a:cs typeface="SimSun"/>
              </a:rPr>
              <a:t>不变性</a:t>
            </a:r>
            <a:endParaRPr sz="1200">
              <a:latin typeface="SimSun"/>
              <a:cs typeface="SimSun"/>
            </a:endParaRPr>
          </a:p>
          <a:p>
            <a:pPr algn="just" marL="50800" marR="41275">
              <a:lnSpc>
                <a:spcPct val="162500"/>
              </a:lnSpc>
            </a:pPr>
            <a:r>
              <a:rPr dirty="0" sz="1200" spc="-5">
                <a:latin typeface="SimSun"/>
                <a:cs typeface="SimSun"/>
              </a:rPr>
              <a:t>（</a:t>
            </a:r>
            <a:r>
              <a:rPr dirty="0" sz="1200" spc="-5">
                <a:latin typeface="Times New Roman"/>
                <a:cs typeface="Times New Roman"/>
              </a:rPr>
              <a:t>Invariance</a:t>
            </a:r>
            <a:r>
              <a:rPr dirty="0" sz="1200" spc="155">
                <a:latin typeface="Times New Roman"/>
                <a:cs typeface="Times New Roman"/>
              </a:rPr>
              <a:t> </a:t>
            </a:r>
            <a:r>
              <a:rPr dirty="0" sz="1200">
                <a:latin typeface="Times New Roman"/>
                <a:cs typeface="Times New Roman"/>
              </a:rPr>
              <a:t>Under</a:t>
            </a:r>
            <a:r>
              <a:rPr dirty="0" sz="1200" spc="120">
                <a:latin typeface="Times New Roman"/>
                <a:cs typeface="Times New Roman"/>
              </a:rPr>
              <a:t> </a:t>
            </a:r>
            <a:r>
              <a:rPr dirty="0" sz="1200" spc="-45">
                <a:latin typeface="Times New Roman"/>
                <a:cs typeface="Times New Roman"/>
              </a:rPr>
              <a:t>Transformation</a:t>
            </a:r>
            <a:r>
              <a:rPr dirty="0" sz="1200" spc="-45">
                <a:latin typeface="SimSun"/>
                <a:cs typeface="SimSun"/>
              </a:rPr>
              <a:t>）：</a:t>
            </a:r>
            <a:r>
              <a:rPr dirty="0" sz="1200">
                <a:latin typeface="SimSun"/>
                <a:cs typeface="SimSun"/>
              </a:rPr>
              <a:t>对于</a:t>
            </a:r>
            <a:r>
              <a:rPr dirty="0" sz="1200" spc="10">
                <a:latin typeface="SimSun"/>
                <a:cs typeface="SimSun"/>
              </a:rPr>
              <a:t>点</a:t>
            </a:r>
            <a:r>
              <a:rPr dirty="0" sz="1200">
                <a:latin typeface="SimSun"/>
                <a:cs typeface="SimSun"/>
              </a:rPr>
              <a:t>云数据应该满足一些</a:t>
            </a:r>
            <a:r>
              <a:rPr dirty="0" sz="1200" spc="10">
                <a:latin typeface="SimSun"/>
                <a:cs typeface="SimSun"/>
              </a:rPr>
              <a:t>空</a:t>
            </a:r>
            <a:r>
              <a:rPr dirty="0" sz="1200">
                <a:latin typeface="SimSun"/>
                <a:cs typeface="SimSun"/>
              </a:rPr>
              <a:t>间变换的不变性，例</a:t>
            </a:r>
            <a:r>
              <a:rPr dirty="0" sz="1200" spc="10">
                <a:latin typeface="SimSun"/>
                <a:cs typeface="SimSun"/>
              </a:rPr>
              <a:t>如</a:t>
            </a:r>
            <a:r>
              <a:rPr dirty="0" sz="1200">
                <a:latin typeface="SimSun"/>
                <a:cs typeface="SimSun"/>
              </a:rPr>
              <a:t>平 移和</a:t>
            </a:r>
            <a:r>
              <a:rPr dirty="0" sz="1200" spc="10">
                <a:latin typeface="SimSun"/>
                <a:cs typeface="SimSun"/>
              </a:rPr>
              <a:t>旋</a:t>
            </a:r>
            <a:r>
              <a:rPr dirty="0" sz="1200">
                <a:latin typeface="SimSun"/>
                <a:cs typeface="SimSun"/>
              </a:rPr>
              <a:t>转，</a:t>
            </a:r>
            <a:r>
              <a:rPr dirty="0" sz="1200" spc="10">
                <a:latin typeface="SimSun"/>
                <a:cs typeface="SimSun"/>
              </a:rPr>
              <a:t>这</a:t>
            </a:r>
            <a:r>
              <a:rPr dirty="0" sz="1200">
                <a:latin typeface="SimSun"/>
                <a:cs typeface="SimSun"/>
              </a:rPr>
              <a:t>些</a:t>
            </a:r>
            <a:r>
              <a:rPr dirty="0" sz="1200" spc="10">
                <a:latin typeface="SimSun"/>
                <a:cs typeface="SimSun"/>
              </a:rPr>
              <a:t>都</a:t>
            </a:r>
            <a:r>
              <a:rPr dirty="0" sz="1200">
                <a:latin typeface="SimSun"/>
                <a:cs typeface="SimSun"/>
              </a:rPr>
              <a:t>不</a:t>
            </a:r>
            <a:r>
              <a:rPr dirty="0" sz="1200" spc="10">
                <a:latin typeface="SimSun"/>
                <a:cs typeface="SimSun"/>
              </a:rPr>
              <a:t>会</a:t>
            </a:r>
            <a:r>
              <a:rPr dirty="0" sz="1200">
                <a:latin typeface="SimSun"/>
                <a:cs typeface="SimSun"/>
              </a:rPr>
              <a:t>影</a:t>
            </a:r>
            <a:r>
              <a:rPr dirty="0" sz="1200" spc="5">
                <a:latin typeface="SimSun"/>
                <a:cs typeface="SimSun"/>
              </a:rPr>
              <a:t>响</a:t>
            </a:r>
            <a:r>
              <a:rPr dirty="0" sz="1200" spc="10">
                <a:latin typeface="SimSun"/>
                <a:cs typeface="SimSun"/>
              </a:rPr>
              <a:t>输</a:t>
            </a:r>
            <a:r>
              <a:rPr dirty="0" sz="1200">
                <a:latin typeface="SimSun"/>
                <a:cs typeface="SimSun"/>
              </a:rPr>
              <a:t>出的</a:t>
            </a:r>
            <a:r>
              <a:rPr dirty="0" sz="1200" spc="10">
                <a:latin typeface="SimSun"/>
                <a:cs typeface="SimSun"/>
              </a:rPr>
              <a:t>结</a:t>
            </a:r>
            <a:r>
              <a:rPr dirty="0" sz="1200">
                <a:latin typeface="SimSun"/>
                <a:cs typeface="SimSun"/>
              </a:rPr>
              <a:t>果</a:t>
            </a:r>
            <a:r>
              <a:rPr dirty="0" sz="1200" spc="10">
                <a:latin typeface="SimSun"/>
                <a:cs typeface="SimSun"/>
              </a:rPr>
              <a:t>。</a:t>
            </a:r>
            <a:r>
              <a:rPr dirty="0" sz="1200">
                <a:latin typeface="SimSun"/>
                <a:cs typeface="SimSun"/>
              </a:rPr>
              <a:t>卷</a:t>
            </a:r>
            <a:r>
              <a:rPr dirty="0" sz="1200" spc="10">
                <a:latin typeface="SimSun"/>
                <a:cs typeface="SimSun"/>
              </a:rPr>
              <a:t>积</a:t>
            </a:r>
            <a:r>
              <a:rPr dirty="0" sz="1200">
                <a:latin typeface="SimSun"/>
                <a:cs typeface="SimSun"/>
              </a:rPr>
              <a:t>网络</a:t>
            </a:r>
            <a:r>
              <a:rPr dirty="0" sz="1200" spc="10">
                <a:latin typeface="SimSun"/>
                <a:cs typeface="SimSun"/>
              </a:rPr>
              <a:t>通</a:t>
            </a:r>
            <a:r>
              <a:rPr dirty="0" sz="1200">
                <a:latin typeface="SimSun"/>
                <a:cs typeface="SimSun"/>
              </a:rPr>
              <a:t>常需</a:t>
            </a:r>
            <a:r>
              <a:rPr dirty="0" sz="1200" spc="10">
                <a:latin typeface="SimSun"/>
                <a:cs typeface="SimSun"/>
              </a:rPr>
              <a:t>要</a:t>
            </a:r>
            <a:r>
              <a:rPr dirty="0" sz="1200">
                <a:latin typeface="SimSun"/>
                <a:cs typeface="SimSun"/>
              </a:rPr>
              <a:t>规</a:t>
            </a:r>
            <a:r>
              <a:rPr dirty="0" sz="1200" spc="10">
                <a:latin typeface="SimSun"/>
                <a:cs typeface="SimSun"/>
              </a:rPr>
              <a:t>则</a:t>
            </a:r>
            <a:r>
              <a:rPr dirty="0" sz="1200">
                <a:latin typeface="SimSun"/>
                <a:cs typeface="SimSun"/>
              </a:rPr>
              <a:t>的</a:t>
            </a:r>
            <a:r>
              <a:rPr dirty="0" sz="1200" spc="10">
                <a:latin typeface="SimSun"/>
                <a:cs typeface="SimSun"/>
              </a:rPr>
              <a:t>数</a:t>
            </a:r>
            <a:r>
              <a:rPr dirty="0" sz="1200">
                <a:latin typeface="SimSun"/>
                <a:cs typeface="SimSun"/>
              </a:rPr>
              <a:t>据形</a:t>
            </a:r>
            <a:r>
              <a:rPr dirty="0" sz="1200" spc="10">
                <a:latin typeface="SimSun"/>
                <a:cs typeface="SimSun"/>
              </a:rPr>
              <a:t>式</a:t>
            </a:r>
            <a:r>
              <a:rPr dirty="0" sz="1200">
                <a:latin typeface="SimSun"/>
                <a:cs typeface="SimSun"/>
              </a:rPr>
              <a:t>作为</a:t>
            </a:r>
            <a:r>
              <a:rPr dirty="0" sz="1200" spc="10">
                <a:latin typeface="SimSun"/>
                <a:cs typeface="SimSun"/>
              </a:rPr>
              <a:t>输</a:t>
            </a:r>
            <a:r>
              <a:rPr dirty="0" sz="1200">
                <a:latin typeface="SimSun"/>
                <a:cs typeface="SimSun"/>
              </a:rPr>
              <a:t>入</a:t>
            </a:r>
            <a:r>
              <a:rPr dirty="0" sz="1200" spc="10">
                <a:latin typeface="SimSun"/>
                <a:cs typeface="SimSun"/>
              </a:rPr>
              <a:t>，</a:t>
            </a:r>
            <a:r>
              <a:rPr dirty="0" sz="1200">
                <a:latin typeface="SimSun"/>
                <a:cs typeface="SimSun"/>
              </a:rPr>
              <a:t>但由 于点</a:t>
            </a:r>
            <a:r>
              <a:rPr dirty="0" sz="1200" spc="10">
                <a:latin typeface="SimSun"/>
                <a:cs typeface="SimSun"/>
              </a:rPr>
              <a:t>云</a:t>
            </a:r>
            <a:r>
              <a:rPr dirty="0" sz="1200">
                <a:latin typeface="SimSun"/>
                <a:cs typeface="SimSun"/>
              </a:rPr>
              <a:t>是非</a:t>
            </a:r>
            <a:r>
              <a:rPr dirty="0" sz="1200" spc="10">
                <a:latin typeface="SimSun"/>
                <a:cs typeface="SimSun"/>
              </a:rPr>
              <a:t>规</a:t>
            </a:r>
            <a:r>
              <a:rPr dirty="0" sz="1200">
                <a:latin typeface="SimSun"/>
                <a:cs typeface="SimSun"/>
              </a:rPr>
              <a:t>则</a:t>
            </a:r>
            <a:r>
              <a:rPr dirty="0" sz="1200" spc="10">
                <a:latin typeface="SimSun"/>
                <a:cs typeface="SimSun"/>
              </a:rPr>
              <a:t>数</a:t>
            </a:r>
            <a:r>
              <a:rPr dirty="0" sz="1200">
                <a:latin typeface="SimSun"/>
                <a:cs typeface="SimSun"/>
              </a:rPr>
              <a:t>据</a:t>
            </a:r>
            <a:r>
              <a:rPr dirty="0" sz="1200" spc="10">
                <a:latin typeface="SimSun"/>
                <a:cs typeface="SimSun"/>
              </a:rPr>
              <a:t>类</a:t>
            </a:r>
            <a:r>
              <a:rPr dirty="0" sz="1200" spc="5">
                <a:latin typeface="SimSun"/>
                <a:cs typeface="SimSun"/>
              </a:rPr>
              <a:t>型</a:t>
            </a:r>
            <a:r>
              <a:rPr dirty="0" sz="1200">
                <a:latin typeface="SimSun"/>
                <a:cs typeface="SimSun"/>
              </a:rPr>
              <a:t>，</a:t>
            </a:r>
            <a:r>
              <a:rPr dirty="0" sz="1200" spc="10">
                <a:latin typeface="SimSun"/>
                <a:cs typeface="SimSun"/>
              </a:rPr>
              <a:t>所</a:t>
            </a:r>
            <a:r>
              <a:rPr dirty="0" sz="1200">
                <a:latin typeface="SimSun"/>
                <a:cs typeface="SimSun"/>
              </a:rPr>
              <a:t>以通</a:t>
            </a:r>
            <a:r>
              <a:rPr dirty="0" sz="1200" spc="10">
                <a:latin typeface="SimSun"/>
                <a:cs typeface="SimSun"/>
              </a:rPr>
              <a:t>常</a:t>
            </a:r>
            <a:r>
              <a:rPr dirty="0" sz="1200">
                <a:latin typeface="SimSun"/>
                <a:cs typeface="SimSun"/>
              </a:rPr>
              <a:t>的</a:t>
            </a:r>
            <a:r>
              <a:rPr dirty="0" sz="1200" spc="10">
                <a:latin typeface="SimSun"/>
                <a:cs typeface="SimSun"/>
              </a:rPr>
              <a:t>做</a:t>
            </a:r>
            <a:r>
              <a:rPr dirty="0" sz="1200">
                <a:latin typeface="SimSun"/>
                <a:cs typeface="SimSun"/>
              </a:rPr>
              <a:t>法</a:t>
            </a:r>
            <a:r>
              <a:rPr dirty="0" sz="1200" spc="10">
                <a:latin typeface="SimSun"/>
                <a:cs typeface="SimSun"/>
              </a:rPr>
              <a:t>大</a:t>
            </a:r>
            <a:r>
              <a:rPr dirty="0" sz="1200">
                <a:latin typeface="SimSun"/>
                <a:cs typeface="SimSun"/>
              </a:rPr>
              <a:t>多都</a:t>
            </a:r>
            <a:r>
              <a:rPr dirty="0" sz="1200" spc="15">
                <a:latin typeface="SimSun"/>
                <a:cs typeface="SimSun"/>
              </a:rPr>
              <a:t>是</a:t>
            </a:r>
            <a:r>
              <a:rPr dirty="0" sz="1200">
                <a:latin typeface="SimSun"/>
                <a:cs typeface="SimSun"/>
              </a:rPr>
              <a:t>先对</a:t>
            </a:r>
            <a:r>
              <a:rPr dirty="0" sz="1200" spc="10">
                <a:latin typeface="SimSun"/>
                <a:cs typeface="SimSun"/>
              </a:rPr>
              <a:t>点</a:t>
            </a:r>
            <a:r>
              <a:rPr dirty="0" sz="1200">
                <a:latin typeface="SimSun"/>
                <a:cs typeface="SimSun"/>
              </a:rPr>
              <a:t>云</a:t>
            </a:r>
            <a:r>
              <a:rPr dirty="0" sz="1200" spc="10">
                <a:latin typeface="SimSun"/>
                <a:cs typeface="SimSun"/>
              </a:rPr>
              <a:t>进</a:t>
            </a:r>
            <a:r>
              <a:rPr dirty="0" sz="1200">
                <a:latin typeface="SimSun"/>
                <a:cs typeface="SimSun"/>
              </a:rPr>
              <a:t>行</a:t>
            </a:r>
            <a:r>
              <a:rPr dirty="0" sz="1200" spc="10">
                <a:latin typeface="SimSun"/>
                <a:cs typeface="SimSun"/>
              </a:rPr>
              <a:t>规</a:t>
            </a:r>
            <a:r>
              <a:rPr dirty="0" sz="1200">
                <a:latin typeface="SimSun"/>
                <a:cs typeface="SimSun"/>
              </a:rPr>
              <a:t>则化</a:t>
            </a:r>
            <a:r>
              <a:rPr dirty="0" sz="1200" spc="10">
                <a:latin typeface="SimSun"/>
                <a:cs typeface="SimSun"/>
              </a:rPr>
              <a:t>的</a:t>
            </a:r>
            <a:r>
              <a:rPr dirty="0" sz="1200">
                <a:latin typeface="SimSun"/>
                <a:cs typeface="SimSun"/>
              </a:rPr>
              <a:t>处理</a:t>
            </a:r>
            <a:r>
              <a:rPr dirty="0" sz="1200" spc="10">
                <a:latin typeface="SimSun"/>
                <a:cs typeface="SimSun"/>
              </a:rPr>
              <a:t>，</a:t>
            </a:r>
            <a:r>
              <a:rPr dirty="0" sz="1200">
                <a:latin typeface="SimSun"/>
                <a:cs typeface="SimSun"/>
              </a:rPr>
              <a:t>将</a:t>
            </a:r>
            <a:r>
              <a:rPr dirty="0" sz="1200" spc="10">
                <a:latin typeface="SimSun"/>
                <a:cs typeface="SimSun"/>
              </a:rPr>
              <a:t>空</a:t>
            </a:r>
            <a:r>
              <a:rPr dirty="0" sz="1200">
                <a:latin typeface="SimSun"/>
                <a:cs typeface="SimSun"/>
              </a:rPr>
              <a:t>间划 分成栅</a:t>
            </a:r>
            <a:r>
              <a:rPr dirty="0" sz="1200" spc="-5">
                <a:latin typeface="SimSun"/>
                <a:cs typeface="SimSun"/>
              </a:rPr>
              <a:t>格</a:t>
            </a:r>
            <a:r>
              <a:rPr dirty="0" sz="1200">
                <a:latin typeface="SimSun"/>
                <a:cs typeface="SimSun"/>
              </a:rPr>
              <a:t>的体素</a:t>
            </a:r>
            <a:r>
              <a:rPr dirty="0" baseline="31250" sz="1200" spc="-7">
                <a:latin typeface="Times New Roman"/>
                <a:cs typeface="Times New Roman"/>
                <a:hlinkClick r:id="rId3" action="ppaction://hlinksldjump"/>
              </a:rPr>
              <a:t>[</a:t>
            </a:r>
            <a:r>
              <a:rPr dirty="0" baseline="31250" sz="1200" spc="7">
                <a:latin typeface="Times New Roman"/>
                <a:cs typeface="Times New Roman"/>
                <a:hlinkClick r:id="rId3" action="ppaction://hlinksldjump"/>
              </a:rPr>
              <a:t>37</a:t>
            </a:r>
            <a:r>
              <a:rPr dirty="0" baseline="31250" sz="1200" spc="-7">
                <a:latin typeface="Times New Roman"/>
                <a:cs typeface="Times New Roman"/>
                <a:hlinkClick r:id="rId3" action="ppaction://hlinksldjump"/>
              </a:rPr>
              <a:t>]</a:t>
            </a:r>
            <a:r>
              <a:rPr dirty="0" sz="1200">
                <a:latin typeface="SimSun"/>
                <a:cs typeface="SimSun"/>
              </a:rPr>
              <a:t>就是一种典型的做法。但</a:t>
            </a:r>
            <a:r>
              <a:rPr dirty="0" sz="1200" spc="10">
                <a:latin typeface="SimSun"/>
                <a:cs typeface="SimSun"/>
              </a:rPr>
              <a:t>这</a:t>
            </a:r>
            <a:r>
              <a:rPr dirty="0" sz="1200">
                <a:latin typeface="SimSun"/>
                <a:cs typeface="SimSun"/>
              </a:rPr>
              <a:t>类方法会造成有很多</a:t>
            </a:r>
            <a:r>
              <a:rPr dirty="0" sz="1200" spc="10">
                <a:latin typeface="SimSun"/>
                <a:cs typeface="SimSun"/>
              </a:rPr>
              <a:t>不</a:t>
            </a:r>
            <a:r>
              <a:rPr dirty="0" sz="1200">
                <a:latin typeface="SimSun"/>
                <a:cs typeface="SimSun"/>
              </a:rPr>
              <a:t>必要的体积划分，使得</a:t>
            </a:r>
            <a:endParaRPr sz="1200">
              <a:latin typeface="SimSun"/>
              <a:cs typeface="SimSun"/>
            </a:endParaRPr>
          </a:p>
        </p:txBody>
      </p:sp>
      <p:pic>
        <p:nvPicPr>
          <p:cNvPr id="10" name="object 10"/>
          <p:cNvPicPr/>
          <p:nvPr/>
        </p:nvPicPr>
        <p:blipFill>
          <a:blip r:embed="rId5" cstate="print"/>
          <a:stretch>
            <a:fillRect/>
          </a:stretch>
        </p:blipFill>
        <p:spPr>
          <a:xfrm>
            <a:off x="259079" y="10344403"/>
            <a:ext cx="4812030" cy="123189"/>
          </a:xfrm>
          <a:prstGeom prst="rect">
            <a:avLst/>
          </a:prstGeom>
        </p:spPr>
      </p:pic>
      <p:pic>
        <p:nvPicPr>
          <p:cNvPr id="11" name="object 11"/>
          <p:cNvPicPr/>
          <p:nvPr/>
        </p:nvPicPr>
        <p:blipFill>
          <a:blip r:embed="rId6" cstate="print"/>
          <a:stretch>
            <a:fillRect/>
          </a:stretch>
        </p:blipFill>
        <p:spPr>
          <a:xfrm>
            <a:off x="5215890" y="10344403"/>
            <a:ext cx="1082039" cy="123189"/>
          </a:xfrm>
          <a:prstGeom prst="rect">
            <a:avLst/>
          </a:prstGeom>
        </p:spPr>
      </p:pic>
      <p:sp>
        <p:nvSpPr>
          <p:cNvPr id="12" name="object 12"/>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3716" y="665124"/>
            <a:ext cx="5788660" cy="1214120"/>
          </a:xfrm>
          <a:prstGeom prst="rect">
            <a:avLst/>
          </a:prstGeom>
        </p:spPr>
        <p:txBody>
          <a:bodyPr wrap="square" lIns="0" tIns="73660" rIns="0" bIns="0" rtlCol="0" vert="horz">
            <a:spAutoFit/>
          </a:bodyPr>
          <a:lstStyle/>
          <a:p>
            <a:pPr algn="ctr" marL="144145">
              <a:lnSpc>
                <a:spcPct val="100000"/>
              </a:lnSpc>
              <a:spcBef>
                <a:spcPts val="580"/>
              </a:spcBef>
            </a:pPr>
            <a:r>
              <a:rPr dirty="0" sz="2200" spc="-5">
                <a:latin typeface="SimSun"/>
                <a:cs typeface="SimSun"/>
              </a:rPr>
              <a:t> </a:t>
            </a:r>
            <a:endParaRPr sz="2200">
              <a:latin typeface="SimSun"/>
              <a:cs typeface="SimSun"/>
            </a:endParaRPr>
          </a:p>
          <a:p>
            <a:pPr marL="12700" marR="5080" indent="513080">
              <a:lnSpc>
                <a:spcPct val="118200"/>
              </a:lnSpc>
            </a:pPr>
            <a:r>
              <a:rPr dirty="0" sz="2200" spc="-10" b="1">
                <a:latin typeface="Times New Roman"/>
                <a:cs typeface="Times New Roman"/>
              </a:rPr>
              <a:t>Research </a:t>
            </a:r>
            <a:r>
              <a:rPr dirty="0" sz="2200" b="1">
                <a:latin typeface="Times New Roman"/>
                <a:cs typeface="Times New Roman"/>
              </a:rPr>
              <a:t>of</a:t>
            </a:r>
            <a:r>
              <a:rPr dirty="0" sz="2200" spc="-10" b="1">
                <a:latin typeface="Times New Roman"/>
                <a:cs typeface="Times New Roman"/>
              </a:rPr>
              <a:t> </a:t>
            </a:r>
            <a:r>
              <a:rPr dirty="0" sz="2200" spc="-5" b="1">
                <a:latin typeface="Times New Roman"/>
                <a:cs typeface="Times New Roman"/>
              </a:rPr>
              <a:t>High-precision</a:t>
            </a:r>
            <a:r>
              <a:rPr dirty="0" sz="2200" b="1">
                <a:latin typeface="Times New Roman"/>
                <a:cs typeface="Times New Roman"/>
              </a:rPr>
              <a:t> </a:t>
            </a:r>
            <a:r>
              <a:rPr dirty="0" sz="2200" spc="-5" b="1">
                <a:latin typeface="Times New Roman"/>
                <a:cs typeface="Times New Roman"/>
              </a:rPr>
              <a:t>Point</a:t>
            </a:r>
            <a:r>
              <a:rPr dirty="0" sz="2200" b="1">
                <a:latin typeface="Times New Roman"/>
                <a:cs typeface="Times New Roman"/>
              </a:rPr>
              <a:t> </a:t>
            </a:r>
            <a:r>
              <a:rPr dirty="0" sz="2200" spc="-5" b="1">
                <a:latin typeface="Times New Roman"/>
                <a:cs typeface="Times New Roman"/>
              </a:rPr>
              <a:t>Cloud </a:t>
            </a:r>
            <a:r>
              <a:rPr dirty="0" sz="2200" b="1">
                <a:latin typeface="Times New Roman"/>
                <a:cs typeface="Times New Roman"/>
              </a:rPr>
              <a:t> </a:t>
            </a:r>
            <a:r>
              <a:rPr dirty="0" sz="2200" spc="-10" b="1">
                <a:latin typeface="Times New Roman"/>
                <a:cs typeface="Times New Roman"/>
              </a:rPr>
              <a:t>Registration</a:t>
            </a:r>
            <a:r>
              <a:rPr dirty="0" sz="2200" spc="-114" b="1">
                <a:latin typeface="Times New Roman"/>
                <a:cs typeface="Times New Roman"/>
              </a:rPr>
              <a:t> </a:t>
            </a:r>
            <a:r>
              <a:rPr dirty="0" sz="2200" spc="-5" b="1">
                <a:latin typeface="Times New Roman"/>
                <a:cs typeface="Times New Roman"/>
              </a:rPr>
              <a:t>Algorithm</a:t>
            </a:r>
            <a:r>
              <a:rPr dirty="0" sz="2200" b="1">
                <a:latin typeface="Times New Roman"/>
                <a:cs typeface="Times New Roman"/>
              </a:rPr>
              <a:t> </a:t>
            </a:r>
            <a:r>
              <a:rPr dirty="0" sz="2200" spc="-5" b="1">
                <a:latin typeface="Times New Roman"/>
                <a:cs typeface="Times New Roman"/>
              </a:rPr>
              <a:t>Based</a:t>
            </a:r>
            <a:r>
              <a:rPr dirty="0" sz="2200" spc="10" b="1">
                <a:latin typeface="Times New Roman"/>
                <a:cs typeface="Times New Roman"/>
              </a:rPr>
              <a:t> </a:t>
            </a:r>
            <a:r>
              <a:rPr dirty="0" sz="2200" spc="-5" b="1">
                <a:latin typeface="Times New Roman"/>
                <a:cs typeface="Times New Roman"/>
              </a:rPr>
              <a:t>on</a:t>
            </a:r>
            <a:r>
              <a:rPr dirty="0" sz="2200" spc="10" b="1">
                <a:latin typeface="Times New Roman"/>
                <a:cs typeface="Times New Roman"/>
              </a:rPr>
              <a:t> </a:t>
            </a:r>
            <a:r>
              <a:rPr dirty="0" sz="2200" spc="-5" b="1">
                <a:latin typeface="Times New Roman"/>
                <a:cs typeface="Times New Roman"/>
              </a:rPr>
              <a:t>Deep</a:t>
            </a:r>
            <a:r>
              <a:rPr dirty="0" sz="2200" b="1">
                <a:latin typeface="Times New Roman"/>
                <a:cs typeface="Times New Roman"/>
              </a:rPr>
              <a:t> </a:t>
            </a:r>
            <a:r>
              <a:rPr dirty="0" sz="2200" spc="-5" b="1">
                <a:latin typeface="Times New Roman"/>
                <a:cs typeface="Times New Roman"/>
              </a:rPr>
              <a:t>Learning</a:t>
            </a:r>
            <a:endParaRPr sz="2200">
              <a:latin typeface="Times New Roman"/>
              <a:cs typeface="Times New Roman"/>
            </a:endParaRPr>
          </a:p>
        </p:txBody>
      </p:sp>
      <p:sp>
        <p:nvSpPr>
          <p:cNvPr id="3" name="object 3"/>
          <p:cNvSpPr txBox="1"/>
          <p:nvPr/>
        </p:nvSpPr>
        <p:spPr>
          <a:xfrm>
            <a:off x="1356105" y="3014598"/>
            <a:ext cx="4844415" cy="1214120"/>
          </a:xfrm>
          <a:prstGeom prst="rect">
            <a:avLst/>
          </a:prstGeom>
        </p:spPr>
        <p:txBody>
          <a:bodyPr wrap="square" lIns="0" tIns="12700" rIns="0" bIns="0" rtlCol="0" vert="horz">
            <a:spAutoFit/>
          </a:bodyPr>
          <a:lstStyle/>
          <a:p>
            <a:pPr algn="ctr" marL="12700" marR="5080">
              <a:lnSpc>
                <a:spcPct val="144400"/>
              </a:lnSpc>
              <a:spcBef>
                <a:spcPts val="100"/>
              </a:spcBef>
            </a:pPr>
            <a:r>
              <a:rPr dirty="0" sz="1800" spc="-5">
                <a:latin typeface="Times New Roman"/>
                <a:cs typeface="Times New Roman"/>
              </a:rPr>
              <a:t>Thesis Submitted </a:t>
            </a:r>
            <a:r>
              <a:rPr dirty="0" sz="1800">
                <a:latin typeface="Times New Roman"/>
                <a:cs typeface="Times New Roman"/>
              </a:rPr>
              <a:t>to </a:t>
            </a:r>
            <a:r>
              <a:rPr dirty="0" sz="1800" spc="-5">
                <a:latin typeface="Times New Roman"/>
                <a:cs typeface="Times New Roman"/>
              </a:rPr>
              <a:t>Nanjing University </a:t>
            </a:r>
            <a:r>
              <a:rPr dirty="0" sz="1800">
                <a:latin typeface="Times New Roman"/>
                <a:cs typeface="Times New Roman"/>
              </a:rPr>
              <a:t>of </a:t>
            </a:r>
            <a:r>
              <a:rPr dirty="0" sz="1800" spc="-5">
                <a:latin typeface="Times New Roman"/>
                <a:cs typeface="Times New Roman"/>
              </a:rPr>
              <a:t>Posts </a:t>
            </a:r>
            <a:r>
              <a:rPr dirty="0" sz="1800">
                <a:latin typeface="Times New Roman"/>
                <a:cs typeface="Times New Roman"/>
              </a:rPr>
              <a:t>and </a:t>
            </a:r>
            <a:r>
              <a:rPr dirty="0" sz="1800" spc="-434">
                <a:latin typeface="Times New Roman"/>
                <a:cs typeface="Times New Roman"/>
              </a:rPr>
              <a:t> </a:t>
            </a:r>
            <a:r>
              <a:rPr dirty="0" sz="1800" spc="-10">
                <a:latin typeface="Times New Roman"/>
                <a:cs typeface="Times New Roman"/>
              </a:rPr>
              <a:t>Telecommunications</a:t>
            </a:r>
            <a:r>
              <a:rPr dirty="0" sz="1800" spc="-5">
                <a:latin typeface="Times New Roman"/>
                <a:cs typeface="Times New Roman"/>
              </a:rPr>
              <a:t> </a:t>
            </a:r>
            <a:r>
              <a:rPr dirty="0" sz="1800">
                <a:latin typeface="Times New Roman"/>
                <a:cs typeface="Times New Roman"/>
              </a:rPr>
              <a:t>for </a:t>
            </a:r>
            <a:r>
              <a:rPr dirty="0" sz="1800" spc="-5">
                <a:latin typeface="Times New Roman"/>
                <a:cs typeface="Times New Roman"/>
              </a:rPr>
              <a:t>the</a:t>
            </a:r>
            <a:r>
              <a:rPr dirty="0" sz="1800" spc="5">
                <a:latin typeface="Times New Roman"/>
                <a:cs typeface="Times New Roman"/>
              </a:rPr>
              <a:t> </a:t>
            </a:r>
            <a:r>
              <a:rPr dirty="0" sz="1800" spc="-5">
                <a:latin typeface="Times New Roman"/>
                <a:cs typeface="Times New Roman"/>
              </a:rPr>
              <a:t>Degree</a:t>
            </a:r>
            <a:r>
              <a:rPr dirty="0" sz="1800" spc="5">
                <a:latin typeface="Times New Roman"/>
                <a:cs typeface="Times New Roman"/>
              </a:rPr>
              <a:t> </a:t>
            </a:r>
            <a:r>
              <a:rPr dirty="0" sz="1800">
                <a:latin typeface="Times New Roman"/>
                <a:cs typeface="Times New Roman"/>
              </a:rPr>
              <a:t>of</a:t>
            </a:r>
            <a:endParaRPr sz="1800">
              <a:latin typeface="Times New Roman"/>
              <a:cs typeface="Times New Roman"/>
            </a:endParaRPr>
          </a:p>
          <a:p>
            <a:pPr algn="ctr" marL="1905">
              <a:lnSpc>
                <a:spcPct val="100000"/>
              </a:lnSpc>
              <a:spcBef>
                <a:spcPts val="960"/>
              </a:spcBef>
            </a:pPr>
            <a:r>
              <a:rPr dirty="0" sz="1800" spc="-5">
                <a:latin typeface="Times New Roman"/>
                <a:cs typeface="Times New Roman"/>
              </a:rPr>
              <a:t>Master </a:t>
            </a:r>
            <a:r>
              <a:rPr dirty="0" sz="1800">
                <a:latin typeface="Times New Roman"/>
                <a:cs typeface="Times New Roman"/>
              </a:rPr>
              <a:t>of</a:t>
            </a:r>
            <a:r>
              <a:rPr dirty="0" sz="1800" spc="10">
                <a:latin typeface="Times New Roman"/>
                <a:cs typeface="Times New Roman"/>
              </a:rPr>
              <a:t> </a:t>
            </a:r>
            <a:r>
              <a:rPr dirty="0" sz="1800" spc="-10">
                <a:latin typeface="Times New Roman"/>
                <a:cs typeface="Times New Roman"/>
              </a:rPr>
              <a:t>Science</a:t>
            </a:r>
            <a:r>
              <a:rPr dirty="0" sz="1800">
                <a:latin typeface="Times New Roman"/>
                <a:cs typeface="Times New Roman"/>
              </a:rPr>
              <a:t> in</a:t>
            </a:r>
            <a:r>
              <a:rPr dirty="0" sz="1800" spc="-15">
                <a:latin typeface="Times New Roman"/>
                <a:cs typeface="Times New Roman"/>
              </a:rPr>
              <a:t> </a:t>
            </a:r>
            <a:r>
              <a:rPr dirty="0" sz="1800" spc="-5">
                <a:latin typeface="Times New Roman"/>
                <a:cs typeface="Times New Roman"/>
              </a:rPr>
              <a:t>Engineering</a:t>
            </a:r>
            <a:endParaRPr sz="1800">
              <a:latin typeface="Times New Roman"/>
              <a:cs typeface="Times New Roman"/>
            </a:endParaRPr>
          </a:p>
        </p:txBody>
      </p:sp>
      <p:sp>
        <p:nvSpPr>
          <p:cNvPr id="4" name="object 4"/>
          <p:cNvSpPr txBox="1"/>
          <p:nvPr/>
        </p:nvSpPr>
        <p:spPr>
          <a:xfrm>
            <a:off x="2661030" y="6142101"/>
            <a:ext cx="2236470" cy="1457960"/>
          </a:xfrm>
          <a:prstGeom prst="rect">
            <a:avLst/>
          </a:prstGeom>
        </p:spPr>
        <p:txBody>
          <a:bodyPr wrap="square" lIns="0" tIns="12065" rIns="0" bIns="0" rtlCol="0" vert="horz">
            <a:spAutoFit/>
          </a:bodyPr>
          <a:lstStyle/>
          <a:p>
            <a:pPr algn="ctr" marL="1270">
              <a:lnSpc>
                <a:spcPct val="100000"/>
              </a:lnSpc>
              <a:spcBef>
                <a:spcPts val="95"/>
              </a:spcBef>
            </a:pPr>
            <a:r>
              <a:rPr dirty="0" sz="1600" spc="-5">
                <a:latin typeface="Times New Roman"/>
                <a:cs typeface="Times New Roman"/>
              </a:rPr>
              <a:t>By</a:t>
            </a:r>
            <a:endParaRPr sz="1600">
              <a:latin typeface="Times New Roman"/>
              <a:cs typeface="Times New Roman"/>
            </a:endParaRPr>
          </a:p>
          <a:p>
            <a:pPr marL="12700" marR="5080" indent="713105">
              <a:lnSpc>
                <a:spcPts val="3120"/>
              </a:lnSpc>
              <a:spcBef>
                <a:spcPts val="305"/>
              </a:spcBef>
            </a:pPr>
            <a:r>
              <a:rPr dirty="0" sz="1600" spc="-5">
                <a:latin typeface="Times New Roman"/>
                <a:cs typeface="Times New Roman"/>
              </a:rPr>
              <a:t>Qing </a:t>
            </a:r>
            <a:r>
              <a:rPr dirty="0" sz="1600" spc="-10">
                <a:latin typeface="Times New Roman"/>
                <a:cs typeface="Times New Roman"/>
              </a:rPr>
              <a:t>Mei </a:t>
            </a:r>
            <a:r>
              <a:rPr dirty="0" sz="1600" spc="-5">
                <a:latin typeface="Times New Roman"/>
                <a:cs typeface="Times New Roman"/>
              </a:rPr>
              <a:t> Supervisor:</a:t>
            </a:r>
            <a:r>
              <a:rPr dirty="0" sz="1600" spc="-20">
                <a:latin typeface="Times New Roman"/>
                <a:cs typeface="Times New Roman"/>
              </a:rPr>
              <a:t> </a:t>
            </a:r>
            <a:r>
              <a:rPr dirty="0" sz="1600" spc="-10">
                <a:latin typeface="Times New Roman"/>
                <a:cs typeface="Times New Roman"/>
              </a:rPr>
              <a:t>Prof. </a:t>
            </a:r>
            <a:r>
              <a:rPr dirty="0" sz="1600">
                <a:latin typeface="Times New Roman"/>
                <a:cs typeface="Times New Roman"/>
              </a:rPr>
              <a:t>Jian</a:t>
            </a:r>
            <a:r>
              <a:rPr dirty="0" sz="1600" spc="-10">
                <a:latin typeface="Times New Roman"/>
                <a:cs typeface="Times New Roman"/>
              </a:rPr>
              <a:t> Xiao</a:t>
            </a:r>
            <a:endParaRPr sz="1600">
              <a:latin typeface="Times New Roman"/>
              <a:cs typeface="Times New Roman"/>
            </a:endParaRPr>
          </a:p>
          <a:p>
            <a:pPr marL="599440">
              <a:lnSpc>
                <a:spcPct val="100000"/>
              </a:lnSpc>
              <a:spcBef>
                <a:spcPts val="894"/>
              </a:spcBef>
              <a:tabLst>
                <a:tab pos="1229995" algn="l"/>
              </a:tabLst>
            </a:pPr>
            <a:r>
              <a:rPr dirty="0" sz="1600" spc="-5">
                <a:latin typeface="Times New Roman"/>
                <a:cs typeface="Times New Roman"/>
              </a:rPr>
              <a:t>April	</a:t>
            </a:r>
            <a:r>
              <a:rPr dirty="0" sz="1600">
                <a:latin typeface="Times New Roman"/>
                <a:cs typeface="Times New Roman"/>
              </a:rPr>
              <a:t>2022</a:t>
            </a:r>
            <a:endParaRPr sz="1600">
              <a:latin typeface="Times New Roman"/>
              <a:cs typeface="Times New Roman"/>
            </a:endParaRPr>
          </a:p>
        </p:txBody>
      </p:sp>
      <p:pic>
        <p:nvPicPr>
          <p:cNvPr id="5" name="object 5"/>
          <p:cNvPicPr/>
          <p:nvPr/>
        </p:nvPicPr>
        <p:blipFill>
          <a:blip r:embed="rId2" cstate="print"/>
          <a:stretch>
            <a:fillRect/>
          </a:stretch>
        </p:blipFill>
        <p:spPr>
          <a:xfrm>
            <a:off x="3265804" y="4337684"/>
            <a:ext cx="1028700" cy="1068013"/>
          </a:xfrm>
          <a:prstGeom prst="rect">
            <a:avLst/>
          </a:prstGeom>
        </p:spPr>
      </p:pic>
      <p:pic>
        <p:nvPicPr>
          <p:cNvPr id="6" name="object 6"/>
          <p:cNvPicPr/>
          <p:nvPr/>
        </p:nvPicPr>
        <p:blipFill>
          <a:blip r:embed="rId3" cstate="print"/>
          <a:stretch>
            <a:fillRect/>
          </a:stretch>
        </p:blipFill>
        <p:spPr>
          <a:xfrm>
            <a:off x="259079" y="10344403"/>
            <a:ext cx="4812030" cy="123189"/>
          </a:xfrm>
          <a:prstGeom prst="rect">
            <a:avLst/>
          </a:prstGeom>
        </p:spPr>
      </p:pic>
      <p:pic>
        <p:nvPicPr>
          <p:cNvPr id="7" name="object 7"/>
          <p:cNvPicPr/>
          <p:nvPr/>
        </p:nvPicPr>
        <p:blipFill>
          <a:blip r:embed="rId4" cstate="print"/>
          <a:stretch>
            <a:fillRect/>
          </a:stretch>
        </p:blipFill>
        <p:spPr>
          <a:xfrm>
            <a:off x="5215890" y="10344403"/>
            <a:ext cx="1082039" cy="12318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pic>
        <p:nvPicPr>
          <p:cNvPr id="3" name="object 3"/>
          <p:cNvPicPr/>
          <p:nvPr/>
        </p:nvPicPr>
        <p:blipFill>
          <a:blip r:embed="rId2" cstate="print"/>
          <a:stretch>
            <a:fillRect/>
          </a:stretch>
        </p:blipFill>
        <p:spPr>
          <a:xfrm>
            <a:off x="723914" y="3534181"/>
            <a:ext cx="229347" cy="133324"/>
          </a:xfrm>
          <a:prstGeom prst="rect">
            <a:avLst/>
          </a:prstGeom>
        </p:spPr>
      </p:pic>
      <p:sp>
        <p:nvSpPr>
          <p:cNvPr id="4" name="object 4"/>
          <p:cNvSpPr txBox="1"/>
          <p:nvPr/>
        </p:nvSpPr>
        <p:spPr>
          <a:xfrm>
            <a:off x="592327" y="467432"/>
            <a:ext cx="6374130" cy="7831455"/>
          </a:xfrm>
          <a:prstGeom prst="rect">
            <a:avLst/>
          </a:prstGeom>
        </p:spPr>
        <p:txBody>
          <a:bodyPr wrap="square" lIns="0" tIns="74295" rIns="0" bIns="0" rtlCol="0" vert="horz">
            <a:spAutoFit/>
          </a:bodyPr>
          <a:lstStyle/>
          <a:p>
            <a:pPr algn="r" marR="178435">
              <a:lnSpc>
                <a:spcPct val="100000"/>
              </a:lnSpc>
              <a:spcBef>
                <a:spcPts val="585"/>
              </a:spcBef>
              <a:tabLst>
                <a:tab pos="42583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a:p>
            <a:pPr marL="127000">
              <a:lnSpc>
                <a:spcPct val="100000"/>
              </a:lnSpc>
              <a:spcBef>
                <a:spcPts val="545"/>
              </a:spcBef>
            </a:pPr>
            <a:r>
              <a:rPr dirty="0" sz="1200">
                <a:latin typeface="SimSun"/>
                <a:cs typeface="SimSun"/>
              </a:rPr>
              <a:t>输入数据变得稀疏</a:t>
            </a:r>
            <a:r>
              <a:rPr dirty="0" sz="1200" spc="-265">
                <a:latin typeface="SimSun"/>
                <a:cs typeface="SimSun"/>
              </a:rPr>
              <a:t>，</a:t>
            </a:r>
            <a:r>
              <a:rPr dirty="0" sz="1200">
                <a:latin typeface="SimSun"/>
                <a:cs typeface="SimSun"/>
              </a:rPr>
              <a:t>同时会影响点云数据的不变性</a:t>
            </a:r>
            <a:r>
              <a:rPr dirty="0" sz="1200" spc="-260">
                <a:latin typeface="SimSun"/>
                <a:cs typeface="SimSun"/>
              </a:rPr>
              <a:t>。</a:t>
            </a:r>
            <a:r>
              <a:rPr dirty="0" sz="1200">
                <a:latin typeface="SimSun"/>
                <a:cs typeface="SimSun"/>
              </a:rPr>
              <a:t>之后</a:t>
            </a:r>
            <a:r>
              <a:rPr dirty="0" sz="1200" spc="-265">
                <a:latin typeface="SimSun"/>
                <a:cs typeface="SimSun"/>
              </a:rPr>
              <a:t>，</a:t>
            </a:r>
            <a:r>
              <a:rPr dirty="0" sz="1200">
                <a:latin typeface="Times New Roman"/>
                <a:cs typeface="Times New Roman"/>
              </a:rPr>
              <a:t>Point</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作为首个可以直接处理点</a:t>
            </a:r>
            <a:endParaRPr sz="1200">
              <a:latin typeface="SimSun"/>
              <a:cs typeface="SimSun"/>
            </a:endParaRPr>
          </a:p>
          <a:p>
            <a:pPr marL="127000">
              <a:lnSpc>
                <a:spcPct val="100000"/>
              </a:lnSpc>
              <a:spcBef>
                <a:spcPts val="900"/>
              </a:spcBef>
            </a:pPr>
            <a:r>
              <a:rPr dirty="0" sz="1200">
                <a:latin typeface="SimSun"/>
                <a:cs typeface="SimSun"/>
              </a:rPr>
              <a:t>云数据的深度学习网络模型，很好地解决了上述的问题。</a:t>
            </a:r>
            <a:endParaRPr sz="1200">
              <a:latin typeface="SimSun"/>
              <a:cs typeface="SimSun"/>
            </a:endParaRPr>
          </a:p>
          <a:p>
            <a:pPr>
              <a:lnSpc>
                <a:spcPct val="100000"/>
              </a:lnSpc>
            </a:pPr>
            <a:endParaRPr sz="1200">
              <a:latin typeface="SimSun"/>
              <a:cs typeface="SimSun"/>
            </a:endParaRPr>
          </a:p>
          <a:p>
            <a:pPr marL="127000">
              <a:lnSpc>
                <a:spcPct val="100000"/>
              </a:lnSpc>
              <a:spcBef>
                <a:spcPts val="930"/>
              </a:spcBef>
            </a:pPr>
            <a:r>
              <a:rPr dirty="0" sz="1400" spc="-5">
                <a:latin typeface="Times New Roman"/>
                <a:cs typeface="Times New Roman"/>
              </a:rPr>
              <a:t>2.1.2</a:t>
            </a:r>
            <a:r>
              <a:rPr dirty="0" sz="1400" spc="-20">
                <a:latin typeface="Times New Roman"/>
                <a:cs typeface="Times New Roman"/>
              </a:rPr>
              <a:t> </a:t>
            </a:r>
            <a:r>
              <a:rPr dirty="0" sz="1400">
                <a:latin typeface="PMingLiU-ExtB"/>
                <a:cs typeface="PMingLiU-ExtB"/>
              </a:rPr>
              <a:t>点云特</a:t>
            </a:r>
            <a:r>
              <a:rPr dirty="0" sz="1400" spc="-15">
                <a:latin typeface="PMingLiU-ExtB"/>
                <a:cs typeface="PMingLiU-ExtB"/>
              </a:rPr>
              <a:t>征</a:t>
            </a:r>
            <a:r>
              <a:rPr dirty="0" sz="1400">
                <a:latin typeface="PMingLiU-ExtB"/>
                <a:cs typeface="PMingLiU-ExtB"/>
              </a:rPr>
              <a:t>描述</a:t>
            </a:r>
            <a:endParaRPr sz="1400">
              <a:latin typeface="PMingLiU-ExtB"/>
              <a:cs typeface="PMingLiU-ExtB"/>
            </a:endParaRPr>
          </a:p>
          <a:p>
            <a:pPr>
              <a:lnSpc>
                <a:spcPct val="100000"/>
              </a:lnSpc>
              <a:spcBef>
                <a:spcPts val="40"/>
              </a:spcBef>
            </a:pPr>
            <a:endParaRPr sz="1100">
              <a:latin typeface="PMingLiU-ExtB"/>
              <a:cs typeface="PMingLiU-ExtB"/>
            </a:endParaRPr>
          </a:p>
          <a:p>
            <a:pPr algn="just" marL="127000" marR="119380" indent="304800">
              <a:lnSpc>
                <a:spcPct val="162600"/>
              </a:lnSpc>
            </a:pPr>
            <a:r>
              <a:rPr dirty="0" sz="1200">
                <a:latin typeface="SimSun"/>
                <a:cs typeface="SimSun"/>
              </a:rPr>
              <a:t>三维</a:t>
            </a:r>
            <a:r>
              <a:rPr dirty="0" sz="1200" spc="10">
                <a:latin typeface="SimSun"/>
                <a:cs typeface="SimSun"/>
              </a:rPr>
              <a:t>点</a:t>
            </a:r>
            <a:r>
              <a:rPr dirty="0" sz="1200">
                <a:latin typeface="SimSun"/>
                <a:cs typeface="SimSun"/>
              </a:rPr>
              <a:t>云</a:t>
            </a:r>
            <a:r>
              <a:rPr dirty="0" sz="1200" spc="10">
                <a:latin typeface="SimSun"/>
                <a:cs typeface="SimSun"/>
              </a:rPr>
              <a:t>特</a:t>
            </a:r>
            <a:r>
              <a:rPr dirty="0" sz="1200">
                <a:latin typeface="SimSun"/>
                <a:cs typeface="SimSun"/>
              </a:rPr>
              <a:t>征描</a:t>
            </a:r>
            <a:r>
              <a:rPr dirty="0" sz="1200" spc="10">
                <a:latin typeface="SimSun"/>
                <a:cs typeface="SimSun"/>
              </a:rPr>
              <a:t>述</a:t>
            </a:r>
            <a:r>
              <a:rPr dirty="0" sz="1200">
                <a:latin typeface="SimSun"/>
                <a:cs typeface="SimSun"/>
              </a:rPr>
              <a:t>在</a:t>
            </a:r>
            <a:r>
              <a:rPr dirty="0" sz="1200" spc="10">
                <a:latin typeface="SimSun"/>
                <a:cs typeface="SimSun"/>
              </a:rPr>
              <a:t>点</a:t>
            </a:r>
            <a:r>
              <a:rPr dirty="0" sz="1200">
                <a:latin typeface="SimSun"/>
                <a:cs typeface="SimSun"/>
              </a:rPr>
              <a:t>云信</a:t>
            </a:r>
            <a:r>
              <a:rPr dirty="0" sz="1200" spc="10">
                <a:latin typeface="SimSun"/>
                <a:cs typeface="SimSun"/>
              </a:rPr>
              <a:t>息</a:t>
            </a:r>
            <a:r>
              <a:rPr dirty="0" sz="1200">
                <a:latin typeface="SimSun"/>
                <a:cs typeface="SimSun"/>
              </a:rPr>
              <a:t>处</a:t>
            </a:r>
            <a:r>
              <a:rPr dirty="0" sz="1200" spc="15">
                <a:latin typeface="SimSun"/>
                <a:cs typeface="SimSun"/>
              </a:rPr>
              <a:t>理</a:t>
            </a:r>
            <a:r>
              <a:rPr dirty="0" sz="1200">
                <a:latin typeface="SimSun"/>
                <a:cs typeface="SimSun"/>
              </a:rPr>
              <a:t>任务</a:t>
            </a:r>
            <a:r>
              <a:rPr dirty="0" sz="1200" spc="10">
                <a:latin typeface="SimSun"/>
                <a:cs typeface="SimSun"/>
              </a:rPr>
              <a:t>中</a:t>
            </a:r>
            <a:r>
              <a:rPr dirty="0" sz="1200">
                <a:latin typeface="SimSun"/>
                <a:cs typeface="SimSun"/>
              </a:rPr>
              <a:t>具</a:t>
            </a:r>
            <a:r>
              <a:rPr dirty="0" sz="1200" spc="10">
                <a:latin typeface="SimSun"/>
                <a:cs typeface="SimSun"/>
              </a:rPr>
              <a:t>有</a:t>
            </a:r>
            <a:r>
              <a:rPr dirty="0" sz="1200">
                <a:latin typeface="SimSun"/>
                <a:cs typeface="SimSun"/>
              </a:rPr>
              <a:t>重要</a:t>
            </a:r>
            <a:r>
              <a:rPr dirty="0" sz="1200" spc="10">
                <a:latin typeface="SimSun"/>
                <a:cs typeface="SimSun"/>
              </a:rPr>
              <a:t>的</a:t>
            </a:r>
            <a:r>
              <a:rPr dirty="0" sz="1200">
                <a:latin typeface="SimSun"/>
                <a:cs typeface="SimSun"/>
              </a:rPr>
              <a:t>作</a:t>
            </a:r>
            <a:r>
              <a:rPr dirty="0" sz="1200" spc="15">
                <a:latin typeface="SimSun"/>
                <a:cs typeface="SimSun"/>
              </a:rPr>
              <a:t>用</a:t>
            </a:r>
            <a:r>
              <a:rPr dirty="0" sz="1200">
                <a:latin typeface="SimSun"/>
                <a:cs typeface="SimSun"/>
              </a:rPr>
              <a:t>，点</a:t>
            </a:r>
            <a:r>
              <a:rPr dirty="0" sz="1200" spc="10">
                <a:latin typeface="SimSun"/>
                <a:cs typeface="SimSun"/>
              </a:rPr>
              <a:t>云</a:t>
            </a:r>
            <a:r>
              <a:rPr dirty="0" sz="1200">
                <a:latin typeface="SimSun"/>
                <a:cs typeface="SimSun"/>
              </a:rPr>
              <a:t>特</a:t>
            </a:r>
            <a:r>
              <a:rPr dirty="0" sz="1200" spc="10">
                <a:latin typeface="SimSun"/>
                <a:cs typeface="SimSun"/>
              </a:rPr>
              <a:t>征</a:t>
            </a:r>
            <a:r>
              <a:rPr dirty="0" sz="1200">
                <a:latin typeface="SimSun"/>
                <a:cs typeface="SimSun"/>
              </a:rPr>
              <a:t>描述</a:t>
            </a:r>
            <a:r>
              <a:rPr dirty="0" sz="1200" spc="10">
                <a:latin typeface="SimSun"/>
                <a:cs typeface="SimSun"/>
              </a:rPr>
              <a:t>的</a:t>
            </a:r>
            <a:r>
              <a:rPr dirty="0" sz="1200">
                <a:latin typeface="SimSun"/>
                <a:cs typeface="SimSun"/>
              </a:rPr>
              <a:t>精</a:t>
            </a:r>
            <a:r>
              <a:rPr dirty="0" sz="1200" spc="10">
                <a:latin typeface="SimSun"/>
                <a:cs typeface="SimSun"/>
              </a:rPr>
              <a:t>确</a:t>
            </a:r>
            <a:r>
              <a:rPr dirty="0" sz="1200">
                <a:latin typeface="SimSun"/>
                <a:cs typeface="SimSun"/>
              </a:rPr>
              <a:t>度直接 影响</a:t>
            </a:r>
            <a:r>
              <a:rPr dirty="0" sz="1200" spc="10">
                <a:latin typeface="SimSun"/>
                <a:cs typeface="SimSun"/>
              </a:rPr>
              <a:t>到</a:t>
            </a:r>
            <a:r>
              <a:rPr dirty="0" sz="1200">
                <a:latin typeface="SimSun"/>
                <a:cs typeface="SimSun"/>
              </a:rPr>
              <a:t>后续</a:t>
            </a:r>
            <a:r>
              <a:rPr dirty="0" sz="1200" spc="10">
                <a:latin typeface="SimSun"/>
                <a:cs typeface="SimSun"/>
              </a:rPr>
              <a:t>点</a:t>
            </a:r>
            <a:r>
              <a:rPr dirty="0" sz="1200">
                <a:latin typeface="SimSun"/>
                <a:cs typeface="SimSun"/>
              </a:rPr>
              <a:t>云</a:t>
            </a:r>
            <a:r>
              <a:rPr dirty="0" sz="1200" spc="10">
                <a:latin typeface="SimSun"/>
                <a:cs typeface="SimSun"/>
              </a:rPr>
              <a:t>特</a:t>
            </a:r>
            <a:r>
              <a:rPr dirty="0" sz="1200">
                <a:latin typeface="SimSun"/>
                <a:cs typeface="SimSun"/>
              </a:rPr>
              <a:t>征</a:t>
            </a:r>
            <a:r>
              <a:rPr dirty="0" sz="1200" spc="10">
                <a:latin typeface="SimSun"/>
                <a:cs typeface="SimSun"/>
              </a:rPr>
              <a:t>提</a:t>
            </a:r>
            <a:r>
              <a:rPr dirty="0" sz="1200">
                <a:latin typeface="SimSun"/>
                <a:cs typeface="SimSun"/>
              </a:rPr>
              <a:t>取的</a:t>
            </a:r>
            <a:r>
              <a:rPr dirty="0" sz="1200" spc="10">
                <a:latin typeface="SimSun"/>
                <a:cs typeface="SimSun"/>
              </a:rPr>
              <a:t>准</a:t>
            </a:r>
            <a:r>
              <a:rPr dirty="0" sz="1200">
                <a:latin typeface="SimSun"/>
                <a:cs typeface="SimSun"/>
              </a:rPr>
              <a:t>确性</a:t>
            </a:r>
            <a:r>
              <a:rPr dirty="0" sz="1200" spc="15">
                <a:latin typeface="SimSun"/>
                <a:cs typeface="SimSun"/>
              </a:rPr>
              <a:t>。</a:t>
            </a:r>
            <a:r>
              <a:rPr dirty="0" sz="1200">
                <a:latin typeface="SimSun"/>
                <a:cs typeface="SimSun"/>
              </a:rPr>
              <a:t>以</a:t>
            </a:r>
            <a:r>
              <a:rPr dirty="0" sz="1200" spc="10">
                <a:latin typeface="SimSun"/>
                <a:cs typeface="SimSun"/>
              </a:rPr>
              <a:t>尺</a:t>
            </a:r>
            <a:r>
              <a:rPr dirty="0" sz="1200">
                <a:latin typeface="SimSun"/>
                <a:cs typeface="SimSun"/>
              </a:rPr>
              <a:t>度</a:t>
            </a:r>
            <a:r>
              <a:rPr dirty="0" sz="1200" spc="10">
                <a:latin typeface="SimSun"/>
                <a:cs typeface="SimSun"/>
              </a:rPr>
              <a:t>为</a:t>
            </a:r>
            <a:r>
              <a:rPr dirty="0" sz="1200">
                <a:latin typeface="SimSun"/>
                <a:cs typeface="SimSun"/>
              </a:rPr>
              <a:t>分类</a:t>
            </a:r>
            <a:r>
              <a:rPr dirty="0" sz="1200" spc="10">
                <a:latin typeface="SimSun"/>
                <a:cs typeface="SimSun"/>
              </a:rPr>
              <a:t>标</a:t>
            </a:r>
            <a:r>
              <a:rPr dirty="0" sz="1200">
                <a:latin typeface="SimSun"/>
                <a:cs typeface="SimSun"/>
              </a:rPr>
              <a:t>准，</a:t>
            </a:r>
            <a:r>
              <a:rPr dirty="0" sz="1200" spc="10">
                <a:latin typeface="SimSun"/>
                <a:cs typeface="SimSun"/>
              </a:rPr>
              <a:t>三</a:t>
            </a:r>
            <a:r>
              <a:rPr dirty="0" sz="1200">
                <a:latin typeface="SimSun"/>
                <a:cs typeface="SimSun"/>
              </a:rPr>
              <a:t>维</a:t>
            </a:r>
            <a:r>
              <a:rPr dirty="0" sz="1200" spc="10">
                <a:latin typeface="SimSun"/>
                <a:cs typeface="SimSun"/>
              </a:rPr>
              <a:t>点</a:t>
            </a:r>
            <a:r>
              <a:rPr dirty="0" sz="1200">
                <a:latin typeface="SimSun"/>
                <a:cs typeface="SimSun"/>
              </a:rPr>
              <a:t>云</a:t>
            </a:r>
            <a:r>
              <a:rPr dirty="0" sz="1200" spc="10">
                <a:latin typeface="SimSun"/>
                <a:cs typeface="SimSun"/>
              </a:rPr>
              <a:t>特</a:t>
            </a:r>
            <a:r>
              <a:rPr dirty="0" sz="1200">
                <a:latin typeface="SimSun"/>
                <a:cs typeface="SimSun"/>
              </a:rPr>
              <a:t>征描</a:t>
            </a:r>
            <a:r>
              <a:rPr dirty="0" sz="1200" spc="10">
                <a:latin typeface="SimSun"/>
                <a:cs typeface="SimSun"/>
              </a:rPr>
              <a:t>述</a:t>
            </a:r>
            <a:r>
              <a:rPr dirty="0" sz="1200">
                <a:latin typeface="SimSun"/>
                <a:cs typeface="SimSun"/>
              </a:rPr>
              <a:t>一般</a:t>
            </a:r>
            <a:r>
              <a:rPr dirty="0" sz="1200" spc="10">
                <a:latin typeface="SimSun"/>
                <a:cs typeface="SimSun"/>
              </a:rPr>
              <a:t>可</a:t>
            </a:r>
            <a:r>
              <a:rPr dirty="0" sz="1200">
                <a:latin typeface="SimSun"/>
                <a:cs typeface="SimSun"/>
              </a:rPr>
              <a:t>以</a:t>
            </a:r>
            <a:r>
              <a:rPr dirty="0" sz="1200" spc="10">
                <a:latin typeface="SimSun"/>
                <a:cs typeface="SimSun"/>
              </a:rPr>
              <a:t>分</a:t>
            </a:r>
            <a:r>
              <a:rPr dirty="0" sz="1200" spc="15">
                <a:latin typeface="SimSun"/>
                <a:cs typeface="SimSun"/>
              </a:rPr>
              <a:t>为</a:t>
            </a:r>
            <a:r>
              <a:rPr dirty="0" sz="1200">
                <a:latin typeface="SimSun"/>
                <a:cs typeface="SimSun"/>
              </a:rPr>
              <a:t>局 部特征描述</a:t>
            </a:r>
            <a:r>
              <a:rPr dirty="0" sz="1200" spc="-5">
                <a:latin typeface="SimSun"/>
                <a:cs typeface="SimSun"/>
              </a:rPr>
              <a:t>和</a:t>
            </a:r>
            <a:r>
              <a:rPr dirty="0" sz="1200">
                <a:latin typeface="SimSun"/>
                <a:cs typeface="SimSun"/>
              </a:rPr>
              <a:t>全局特</a:t>
            </a:r>
            <a:r>
              <a:rPr dirty="0" sz="1200" spc="10">
                <a:latin typeface="SimSun"/>
                <a:cs typeface="SimSun"/>
              </a:rPr>
              <a:t>征</a:t>
            </a:r>
            <a:r>
              <a:rPr dirty="0" sz="1200">
                <a:latin typeface="SimSun"/>
                <a:cs typeface="SimSun"/>
              </a:rPr>
              <a:t>描述。局部特征描述</a:t>
            </a:r>
            <a:r>
              <a:rPr dirty="0" sz="1200" spc="10">
                <a:latin typeface="SimSun"/>
                <a:cs typeface="SimSun"/>
              </a:rPr>
              <a:t>包</a:t>
            </a:r>
            <a:r>
              <a:rPr dirty="0" sz="1200">
                <a:latin typeface="SimSun"/>
                <a:cs typeface="SimSun"/>
              </a:rPr>
              <a:t>含法向量、曲率等几</a:t>
            </a:r>
            <a:r>
              <a:rPr dirty="0" sz="1200" spc="10">
                <a:latin typeface="SimSun"/>
                <a:cs typeface="SimSun"/>
              </a:rPr>
              <a:t>何</a:t>
            </a:r>
            <a:r>
              <a:rPr dirty="0" sz="1200">
                <a:latin typeface="SimSun"/>
                <a:cs typeface="SimSun"/>
              </a:rPr>
              <a:t>特</a:t>
            </a:r>
            <a:r>
              <a:rPr dirty="0" sz="1200" spc="5">
                <a:latin typeface="SimSun"/>
                <a:cs typeface="SimSun"/>
              </a:rPr>
              <a:t>征</a:t>
            </a:r>
            <a:r>
              <a:rPr dirty="0" baseline="31250" sz="1200" spc="-7">
                <a:latin typeface="Times New Roman"/>
                <a:cs typeface="Times New Roman"/>
                <a:hlinkClick r:id="rId3" action="ppaction://hlinksldjump"/>
              </a:rPr>
              <a:t>[</a:t>
            </a:r>
            <a:r>
              <a:rPr dirty="0" baseline="31250" sz="1200" spc="7">
                <a:latin typeface="Times New Roman"/>
                <a:cs typeface="Times New Roman"/>
                <a:hlinkClick r:id="rId3" action="ppaction://hlinksldjump"/>
              </a:rPr>
              <a:t>38</a:t>
            </a:r>
            <a:r>
              <a:rPr dirty="0" baseline="31250" sz="1200" spc="-7">
                <a:latin typeface="Times New Roman"/>
                <a:cs typeface="Times New Roman"/>
                <a:hlinkClick r:id="rId3" action="ppaction://hlinksldjump"/>
              </a:rPr>
              <a:t>]</a:t>
            </a:r>
            <a:r>
              <a:rPr dirty="0" sz="1200">
                <a:latin typeface="SimSun"/>
                <a:cs typeface="SimSun"/>
              </a:rPr>
              <a:t>，全局特征描述 </a:t>
            </a:r>
            <a:r>
              <a:rPr dirty="0" sz="1200">
                <a:latin typeface="SimSun"/>
                <a:cs typeface="SimSun"/>
              </a:rPr>
              <a:t>包含点云的拓扑结构</a:t>
            </a:r>
            <a:r>
              <a:rPr dirty="0" baseline="31250" sz="1200" spc="-7">
                <a:latin typeface="Times New Roman"/>
                <a:cs typeface="Times New Roman"/>
                <a:hlinkClick r:id="rId3" action="ppaction://hlinksldjump"/>
              </a:rPr>
              <a:t>[39]</a:t>
            </a:r>
            <a:r>
              <a:rPr dirty="0" sz="1200">
                <a:latin typeface="SimSun"/>
                <a:cs typeface="SimSun"/>
              </a:rPr>
              <a:t>等。</a:t>
            </a:r>
            <a:endParaRPr sz="1200">
              <a:latin typeface="SimSun"/>
              <a:cs typeface="SimSun"/>
            </a:endParaRPr>
          </a:p>
          <a:p>
            <a:pPr>
              <a:lnSpc>
                <a:spcPct val="100000"/>
              </a:lnSpc>
              <a:spcBef>
                <a:spcPts val="25"/>
              </a:spcBef>
            </a:pPr>
            <a:endParaRPr sz="1850">
              <a:latin typeface="SimSun"/>
              <a:cs typeface="SimSun"/>
            </a:endParaRPr>
          </a:p>
          <a:p>
            <a:pPr marL="417830">
              <a:lnSpc>
                <a:spcPct val="100000"/>
              </a:lnSpc>
              <a:spcBef>
                <a:spcPts val="5"/>
              </a:spcBef>
            </a:pPr>
            <a:r>
              <a:rPr dirty="0" sz="1500" spc="10">
                <a:latin typeface="SimSun"/>
                <a:cs typeface="SimSun"/>
              </a:rPr>
              <a:t>刚</a:t>
            </a:r>
            <a:r>
              <a:rPr dirty="0" sz="1500">
                <a:latin typeface="SimSun"/>
                <a:cs typeface="SimSun"/>
              </a:rPr>
              <a:t>体</a:t>
            </a:r>
            <a:r>
              <a:rPr dirty="0" sz="1500" spc="10">
                <a:latin typeface="SimSun"/>
                <a:cs typeface="SimSun"/>
              </a:rPr>
              <a:t>运</a:t>
            </a:r>
            <a:r>
              <a:rPr dirty="0" sz="1500">
                <a:latin typeface="SimSun"/>
                <a:cs typeface="SimSun"/>
              </a:rPr>
              <a:t>动</a:t>
            </a:r>
            <a:r>
              <a:rPr dirty="0" sz="1500" spc="10">
                <a:latin typeface="SimSun"/>
                <a:cs typeface="SimSun"/>
              </a:rPr>
              <a:t>参</a:t>
            </a:r>
            <a:r>
              <a:rPr dirty="0" sz="1500">
                <a:latin typeface="SimSun"/>
                <a:cs typeface="SimSun"/>
              </a:rPr>
              <a:t>数</a:t>
            </a:r>
            <a:r>
              <a:rPr dirty="0" sz="1500" spc="10">
                <a:latin typeface="SimSun"/>
                <a:cs typeface="SimSun"/>
              </a:rPr>
              <a:t>估</a:t>
            </a:r>
            <a:r>
              <a:rPr dirty="0" sz="1500">
                <a:latin typeface="SimSun"/>
                <a:cs typeface="SimSun"/>
              </a:rPr>
              <a:t>计</a:t>
            </a:r>
            <a:endParaRPr sz="1500">
              <a:latin typeface="SimSun"/>
              <a:cs typeface="SimSun"/>
            </a:endParaRPr>
          </a:p>
          <a:p>
            <a:pPr>
              <a:lnSpc>
                <a:spcPct val="100000"/>
              </a:lnSpc>
              <a:spcBef>
                <a:spcPts val="50"/>
              </a:spcBef>
            </a:pPr>
            <a:endParaRPr sz="1850">
              <a:latin typeface="SimSun"/>
              <a:cs typeface="SimSun"/>
            </a:endParaRPr>
          </a:p>
          <a:p>
            <a:pPr algn="r" marR="123825">
              <a:lnSpc>
                <a:spcPct val="100000"/>
              </a:lnSpc>
            </a:pPr>
            <a:r>
              <a:rPr dirty="0" sz="1200">
                <a:latin typeface="SimSun"/>
                <a:cs typeface="SimSun"/>
              </a:rPr>
              <a:t>刚性</a:t>
            </a:r>
            <a:r>
              <a:rPr dirty="0" sz="1200" spc="10">
                <a:latin typeface="SimSun"/>
                <a:cs typeface="SimSun"/>
              </a:rPr>
              <a:t>运</a:t>
            </a:r>
            <a:r>
              <a:rPr dirty="0" sz="1200">
                <a:latin typeface="SimSun"/>
                <a:cs typeface="SimSun"/>
              </a:rPr>
              <a:t>动</a:t>
            </a:r>
            <a:r>
              <a:rPr dirty="0" sz="1200" spc="10">
                <a:latin typeface="SimSun"/>
                <a:cs typeface="SimSun"/>
              </a:rPr>
              <a:t>参</a:t>
            </a:r>
            <a:r>
              <a:rPr dirty="0" sz="1200">
                <a:latin typeface="SimSun"/>
                <a:cs typeface="SimSun"/>
              </a:rPr>
              <a:t>数估</a:t>
            </a:r>
            <a:r>
              <a:rPr dirty="0" sz="1200" spc="10">
                <a:latin typeface="SimSun"/>
                <a:cs typeface="SimSun"/>
              </a:rPr>
              <a:t>计</a:t>
            </a:r>
            <a:r>
              <a:rPr dirty="0" sz="1200">
                <a:latin typeface="SimSun"/>
                <a:cs typeface="SimSun"/>
              </a:rPr>
              <a:t>是</a:t>
            </a:r>
            <a:r>
              <a:rPr dirty="0" sz="1200" spc="10">
                <a:latin typeface="SimSun"/>
                <a:cs typeface="SimSun"/>
              </a:rPr>
              <a:t>点</a:t>
            </a:r>
            <a:r>
              <a:rPr dirty="0" sz="1200">
                <a:latin typeface="SimSun"/>
                <a:cs typeface="SimSun"/>
              </a:rPr>
              <a:t>云配</a:t>
            </a:r>
            <a:r>
              <a:rPr dirty="0" sz="1200" spc="10">
                <a:latin typeface="SimSun"/>
                <a:cs typeface="SimSun"/>
              </a:rPr>
              <a:t>准</a:t>
            </a:r>
            <a:r>
              <a:rPr dirty="0" sz="1200">
                <a:latin typeface="SimSun"/>
                <a:cs typeface="SimSun"/>
              </a:rPr>
              <a:t>任</a:t>
            </a:r>
            <a:r>
              <a:rPr dirty="0" sz="1200" spc="10">
                <a:latin typeface="SimSun"/>
                <a:cs typeface="SimSun"/>
              </a:rPr>
              <a:t>务</a:t>
            </a:r>
            <a:r>
              <a:rPr dirty="0" sz="1200">
                <a:latin typeface="SimSun"/>
                <a:cs typeface="SimSun"/>
              </a:rPr>
              <a:t>的最</a:t>
            </a:r>
            <a:r>
              <a:rPr dirty="0" sz="1200" spc="10">
                <a:latin typeface="SimSun"/>
                <a:cs typeface="SimSun"/>
              </a:rPr>
              <a:t>后</a:t>
            </a:r>
            <a:r>
              <a:rPr dirty="0" sz="1200">
                <a:latin typeface="SimSun"/>
                <a:cs typeface="SimSun"/>
              </a:rPr>
              <a:t>阶</a:t>
            </a:r>
            <a:r>
              <a:rPr dirty="0" sz="1200" spc="10">
                <a:latin typeface="SimSun"/>
                <a:cs typeface="SimSun"/>
              </a:rPr>
              <a:t>段</a:t>
            </a:r>
            <a:r>
              <a:rPr dirty="0" sz="1200">
                <a:latin typeface="SimSun"/>
                <a:cs typeface="SimSun"/>
              </a:rPr>
              <a:t>。运</a:t>
            </a:r>
            <a:r>
              <a:rPr dirty="0" sz="1200" spc="10">
                <a:latin typeface="SimSun"/>
                <a:cs typeface="SimSun"/>
              </a:rPr>
              <a:t>动</a:t>
            </a:r>
            <a:r>
              <a:rPr dirty="0" sz="1200">
                <a:latin typeface="SimSun"/>
                <a:cs typeface="SimSun"/>
              </a:rPr>
              <a:t>参</a:t>
            </a:r>
            <a:r>
              <a:rPr dirty="0" sz="1200" spc="10">
                <a:latin typeface="SimSun"/>
                <a:cs typeface="SimSun"/>
              </a:rPr>
              <a:t>数</a:t>
            </a:r>
            <a:r>
              <a:rPr dirty="0" sz="1200">
                <a:latin typeface="SimSun"/>
                <a:cs typeface="SimSun"/>
              </a:rPr>
              <a:t>有不</a:t>
            </a:r>
            <a:r>
              <a:rPr dirty="0" sz="1200" spc="10">
                <a:latin typeface="SimSun"/>
                <a:cs typeface="SimSun"/>
              </a:rPr>
              <a:t>同</a:t>
            </a:r>
            <a:r>
              <a:rPr dirty="0" sz="1200">
                <a:latin typeface="SimSun"/>
                <a:cs typeface="SimSun"/>
              </a:rPr>
              <a:t>的</a:t>
            </a:r>
            <a:r>
              <a:rPr dirty="0" sz="1200" spc="10">
                <a:latin typeface="SimSun"/>
                <a:cs typeface="SimSun"/>
              </a:rPr>
              <a:t>表</a:t>
            </a:r>
            <a:r>
              <a:rPr dirty="0" sz="1200">
                <a:latin typeface="SimSun"/>
                <a:cs typeface="SimSun"/>
              </a:rPr>
              <a:t>示形</a:t>
            </a:r>
            <a:r>
              <a:rPr dirty="0" sz="1200" spc="10">
                <a:latin typeface="SimSun"/>
                <a:cs typeface="SimSun"/>
              </a:rPr>
              <a:t>式</a:t>
            </a:r>
            <a:r>
              <a:rPr dirty="0" sz="1200">
                <a:latin typeface="SimSun"/>
                <a:cs typeface="SimSun"/>
              </a:rPr>
              <a:t>，</a:t>
            </a:r>
            <a:r>
              <a:rPr dirty="0" sz="1200" spc="10">
                <a:latin typeface="SimSun"/>
                <a:cs typeface="SimSun"/>
              </a:rPr>
              <a:t>如</a:t>
            </a:r>
            <a:r>
              <a:rPr dirty="0" sz="1200">
                <a:latin typeface="SimSun"/>
                <a:cs typeface="SimSun"/>
              </a:rPr>
              <a:t>四元数</a:t>
            </a:r>
            <a:endParaRPr sz="1200">
              <a:latin typeface="SimSun"/>
              <a:cs typeface="SimSun"/>
            </a:endParaRPr>
          </a:p>
          <a:p>
            <a:pPr marL="127000">
              <a:lnSpc>
                <a:spcPct val="100000"/>
              </a:lnSpc>
              <a:spcBef>
                <a:spcPts val="900"/>
              </a:spcBef>
            </a:pPr>
            <a:r>
              <a:rPr dirty="0" baseline="31250" sz="1200" spc="-7">
                <a:latin typeface="Times New Roman"/>
                <a:cs typeface="Times New Roman"/>
                <a:hlinkClick r:id="rId3" action="ppaction://hlinksldjump"/>
              </a:rPr>
              <a:t>[</a:t>
            </a:r>
            <a:r>
              <a:rPr dirty="0" baseline="31250" sz="1200" spc="7">
                <a:latin typeface="Times New Roman"/>
                <a:cs typeface="Times New Roman"/>
                <a:hlinkClick r:id="rId3" action="ppaction://hlinksldjump"/>
              </a:rPr>
              <a:t>40</a:t>
            </a:r>
            <a:r>
              <a:rPr dirty="0" baseline="31250" sz="1200" spc="-7">
                <a:latin typeface="Times New Roman"/>
                <a:cs typeface="Times New Roman"/>
                <a:hlinkClick r:id="rId3" action="ppaction://hlinksldjump"/>
              </a:rPr>
              <a:t>]</a:t>
            </a:r>
            <a:r>
              <a:rPr dirty="0" sz="1200" spc="-15">
                <a:latin typeface="SimSun"/>
                <a:cs typeface="SimSun"/>
              </a:rPr>
              <a:t>、</a:t>
            </a:r>
            <a:r>
              <a:rPr dirty="0" sz="1200">
                <a:latin typeface="SimSun"/>
                <a:cs typeface="SimSun"/>
              </a:rPr>
              <a:t>欧拉</a:t>
            </a:r>
            <a:r>
              <a:rPr dirty="0" sz="1200" spc="-5">
                <a:latin typeface="SimSun"/>
                <a:cs typeface="SimSun"/>
              </a:rPr>
              <a:t>角</a:t>
            </a:r>
            <a:r>
              <a:rPr dirty="0" baseline="31250" sz="1200" spc="-30">
                <a:latin typeface="Times New Roman"/>
                <a:cs typeface="Times New Roman"/>
                <a:hlinkClick r:id="rId3" action="ppaction://hlinksldjump"/>
              </a:rPr>
              <a:t>[</a:t>
            </a:r>
            <a:r>
              <a:rPr dirty="0" baseline="31250" sz="1200" spc="7">
                <a:latin typeface="Times New Roman"/>
                <a:cs typeface="Times New Roman"/>
                <a:hlinkClick r:id="rId3" action="ppaction://hlinksldjump"/>
              </a:rPr>
              <a:t>41</a:t>
            </a:r>
            <a:r>
              <a:rPr dirty="0" baseline="31250" sz="1200" spc="-7">
                <a:latin typeface="Times New Roman"/>
                <a:cs typeface="Times New Roman"/>
                <a:hlinkClick r:id="rId3" action="ppaction://hlinksldjump"/>
              </a:rPr>
              <a:t>]</a:t>
            </a:r>
            <a:r>
              <a:rPr dirty="0" sz="1200" spc="-15">
                <a:latin typeface="SimSun"/>
                <a:cs typeface="SimSun"/>
              </a:rPr>
              <a:t>、</a:t>
            </a:r>
            <a:r>
              <a:rPr dirty="0" sz="1200">
                <a:latin typeface="SimSun"/>
                <a:cs typeface="SimSun"/>
              </a:rPr>
              <a:t>旋转</a:t>
            </a:r>
            <a:r>
              <a:rPr dirty="0" sz="1200" spc="-15">
                <a:latin typeface="SimSun"/>
                <a:cs typeface="SimSun"/>
              </a:rPr>
              <a:t>矩</a:t>
            </a:r>
            <a:r>
              <a:rPr dirty="0" sz="1200">
                <a:latin typeface="SimSun"/>
                <a:cs typeface="SimSun"/>
              </a:rPr>
              <a:t>阵和平移向量等</a:t>
            </a:r>
            <a:r>
              <a:rPr dirty="0" sz="1200" spc="-15">
                <a:latin typeface="SimSun"/>
                <a:cs typeface="SimSun"/>
              </a:rPr>
              <a:t>。</a:t>
            </a:r>
            <a:r>
              <a:rPr dirty="0" sz="1200">
                <a:latin typeface="SimSun"/>
                <a:cs typeface="SimSun"/>
              </a:rPr>
              <a:t>其中</a:t>
            </a:r>
            <a:r>
              <a:rPr dirty="0" sz="1200" spc="-15">
                <a:latin typeface="SimSun"/>
                <a:cs typeface="SimSun"/>
              </a:rPr>
              <a:t>，</a:t>
            </a:r>
            <a:r>
              <a:rPr dirty="0" sz="1200">
                <a:latin typeface="SimSun"/>
                <a:cs typeface="SimSun"/>
              </a:rPr>
              <a:t>旋转矩阵和平移向量是最常用的</a:t>
            </a:r>
            <a:r>
              <a:rPr dirty="0" sz="1200" spc="-15">
                <a:latin typeface="SimSun"/>
                <a:cs typeface="SimSun"/>
              </a:rPr>
              <a:t>，</a:t>
            </a:r>
            <a:r>
              <a:rPr dirty="0" sz="1200">
                <a:latin typeface="SimSun"/>
                <a:cs typeface="SimSun"/>
              </a:rPr>
              <a:t>并且已被</a:t>
            </a:r>
            <a:endParaRPr sz="1200">
              <a:latin typeface="SimSun"/>
              <a:cs typeface="SimSun"/>
            </a:endParaRPr>
          </a:p>
          <a:p>
            <a:pPr marL="127000">
              <a:lnSpc>
                <a:spcPct val="100000"/>
              </a:lnSpc>
              <a:spcBef>
                <a:spcPts val="900"/>
              </a:spcBef>
            </a:pPr>
            <a:r>
              <a:rPr dirty="0" sz="1200">
                <a:latin typeface="SimSun"/>
                <a:cs typeface="SimSun"/>
              </a:rPr>
              <a:t>证明是基于对应的奇异值分解的最优解。</a:t>
            </a:r>
            <a:endParaRPr sz="1200">
              <a:latin typeface="SimSun"/>
              <a:cs typeface="SimSun"/>
            </a:endParaRPr>
          </a:p>
          <a:p>
            <a:pPr>
              <a:lnSpc>
                <a:spcPct val="100000"/>
              </a:lnSpc>
            </a:pPr>
            <a:endParaRPr sz="1200">
              <a:latin typeface="SimSun"/>
              <a:cs typeface="SimSun"/>
            </a:endParaRPr>
          </a:p>
          <a:p>
            <a:pPr marL="127000">
              <a:lnSpc>
                <a:spcPct val="100000"/>
              </a:lnSpc>
              <a:spcBef>
                <a:spcPts val="930"/>
              </a:spcBef>
            </a:pPr>
            <a:r>
              <a:rPr dirty="0" sz="1400" spc="-5">
                <a:latin typeface="Times New Roman"/>
                <a:cs typeface="Times New Roman"/>
              </a:rPr>
              <a:t>2.2.1</a:t>
            </a:r>
            <a:r>
              <a:rPr dirty="0" sz="1400" spc="25">
                <a:latin typeface="Times New Roman"/>
                <a:cs typeface="Times New Roman"/>
              </a:rPr>
              <a:t> </a:t>
            </a:r>
            <a:r>
              <a:rPr dirty="0" sz="1400">
                <a:latin typeface="PMingLiU-ExtB"/>
                <a:cs typeface="PMingLiU-ExtB"/>
              </a:rPr>
              <a:t>基于</a:t>
            </a:r>
            <a:r>
              <a:rPr dirty="0" sz="1400" spc="-35">
                <a:latin typeface="PMingLiU-ExtB"/>
                <a:cs typeface="PMingLiU-ExtB"/>
              </a:rPr>
              <a:t> </a:t>
            </a:r>
            <a:r>
              <a:rPr dirty="0" sz="1400" spc="-5">
                <a:latin typeface="Times New Roman"/>
                <a:cs typeface="Times New Roman"/>
              </a:rPr>
              <a:t>SVD</a:t>
            </a:r>
            <a:r>
              <a:rPr dirty="0" sz="1400" spc="-20">
                <a:latin typeface="Times New Roman"/>
                <a:cs typeface="Times New Roman"/>
              </a:rPr>
              <a:t> </a:t>
            </a:r>
            <a:r>
              <a:rPr dirty="0" sz="1400">
                <a:latin typeface="PMingLiU-ExtB"/>
                <a:cs typeface="PMingLiU-ExtB"/>
              </a:rPr>
              <a:t>的线性</a:t>
            </a:r>
            <a:r>
              <a:rPr dirty="0" sz="1400" spc="-15">
                <a:latin typeface="PMingLiU-ExtB"/>
                <a:cs typeface="PMingLiU-ExtB"/>
              </a:rPr>
              <a:t>代</a:t>
            </a:r>
            <a:r>
              <a:rPr dirty="0" sz="1400">
                <a:latin typeface="PMingLiU-ExtB"/>
                <a:cs typeface="PMingLiU-ExtB"/>
              </a:rPr>
              <a:t>数求解</a:t>
            </a:r>
            <a:endParaRPr sz="1400">
              <a:latin typeface="PMingLiU-ExtB"/>
              <a:cs typeface="PMingLiU-ExtB"/>
            </a:endParaRPr>
          </a:p>
          <a:p>
            <a:pPr>
              <a:lnSpc>
                <a:spcPct val="100000"/>
              </a:lnSpc>
              <a:spcBef>
                <a:spcPts val="30"/>
              </a:spcBef>
            </a:pPr>
            <a:endParaRPr sz="1100">
              <a:latin typeface="PMingLiU-ExtB"/>
              <a:cs typeface="PMingLiU-ExtB"/>
            </a:endParaRPr>
          </a:p>
          <a:p>
            <a:pPr marL="127000" marR="121285" indent="304800">
              <a:lnSpc>
                <a:spcPct val="162500"/>
              </a:lnSpc>
            </a:pPr>
            <a:r>
              <a:rPr dirty="0" sz="1200">
                <a:latin typeface="SimSun"/>
                <a:cs typeface="SimSun"/>
              </a:rPr>
              <a:t>奇异值分</a:t>
            </a:r>
            <a:r>
              <a:rPr dirty="0" sz="1200" spc="-5">
                <a:latin typeface="SimSun"/>
                <a:cs typeface="SimSun"/>
              </a:rPr>
              <a:t>解</a:t>
            </a:r>
            <a:r>
              <a:rPr dirty="0" baseline="31250" sz="1200" spc="-7">
                <a:latin typeface="Times New Roman"/>
                <a:cs typeface="Times New Roman"/>
                <a:hlinkClick r:id="rId3" action="ppaction://hlinksldjump"/>
              </a:rPr>
              <a:t>[</a:t>
            </a:r>
            <a:r>
              <a:rPr dirty="0" baseline="31250" sz="1200" spc="7">
                <a:latin typeface="Times New Roman"/>
                <a:cs typeface="Times New Roman"/>
                <a:hlinkClick r:id="rId3" action="ppaction://hlinksldjump"/>
              </a:rPr>
              <a:t>42</a:t>
            </a:r>
            <a:r>
              <a:rPr dirty="0" baseline="31250" sz="1200" spc="-7">
                <a:latin typeface="Times New Roman"/>
                <a:cs typeface="Times New Roman"/>
                <a:hlinkClick r:id="rId3" action="ppaction://hlinksldjump"/>
              </a:rPr>
              <a:t>]</a:t>
            </a:r>
            <a:r>
              <a:rPr dirty="0" sz="1200">
                <a:latin typeface="SimSun"/>
                <a:cs typeface="SimSun"/>
              </a:rPr>
              <a:t>（</a:t>
            </a:r>
            <a:r>
              <a:rPr dirty="0" sz="1200">
                <a:latin typeface="Times New Roman"/>
                <a:cs typeface="Times New Roman"/>
              </a:rPr>
              <a:t>S</a:t>
            </a:r>
            <a:r>
              <a:rPr dirty="0" sz="1200" spc="-5">
                <a:latin typeface="Times New Roman"/>
                <a:cs typeface="Times New Roman"/>
              </a:rPr>
              <a:t>VD</a:t>
            </a:r>
            <a:r>
              <a:rPr dirty="0" sz="1200">
                <a:latin typeface="SimSun"/>
                <a:cs typeface="SimSun"/>
              </a:rPr>
              <a:t>）是线性代数中的特征</a:t>
            </a:r>
            <a:r>
              <a:rPr dirty="0" sz="1200" spc="10">
                <a:latin typeface="SimSun"/>
                <a:cs typeface="SimSun"/>
              </a:rPr>
              <a:t>分</a:t>
            </a:r>
            <a:r>
              <a:rPr dirty="0" sz="1200">
                <a:latin typeface="SimSun"/>
                <a:cs typeface="SimSun"/>
              </a:rPr>
              <a:t>解在任意矩阵上的推</a:t>
            </a:r>
            <a:r>
              <a:rPr dirty="0" sz="1200" spc="10">
                <a:latin typeface="SimSun"/>
                <a:cs typeface="SimSun"/>
              </a:rPr>
              <a:t>广</a:t>
            </a:r>
            <a:r>
              <a:rPr dirty="0" sz="1200">
                <a:latin typeface="SimSun"/>
                <a:cs typeface="SimSun"/>
              </a:rPr>
              <a:t>，在机器学习领域 </a:t>
            </a:r>
            <a:r>
              <a:rPr dirty="0" sz="1200">
                <a:latin typeface="SimSun"/>
                <a:cs typeface="SimSun"/>
              </a:rPr>
              <a:t>有着重要应用。</a:t>
            </a:r>
            <a:endParaRPr sz="1200">
              <a:latin typeface="SimSun"/>
              <a:cs typeface="SimSun"/>
            </a:endParaRPr>
          </a:p>
          <a:p>
            <a:pPr marL="431800">
              <a:lnSpc>
                <a:spcPct val="100000"/>
              </a:lnSpc>
              <a:spcBef>
                <a:spcPts val="900"/>
              </a:spcBef>
            </a:pPr>
            <a:r>
              <a:rPr dirty="0" sz="1200">
                <a:latin typeface="SimSun"/>
                <a:cs typeface="SimSun"/>
              </a:rPr>
              <a:t>在刚体对齐问题中</a:t>
            </a:r>
            <a:r>
              <a:rPr dirty="0" sz="1200" spc="-409">
                <a:latin typeface="SimSun"/>
                <a:cs typeface="SimSun"/>
              </a:rPr>
              <a:t>，</a:t>
            </a:r>
            <a:r>
              <a:rPr dirty="0" sz="1200">
                <a:latin typeface="SimSun"/>
                <a:cs typeface="SimSun"/>
              </a:rPr>
              <a:t>假设点云</a:t>
            </a:r>
            <a:r>
              <a:rPr dirty="0" sz="1200">
                <a:latin typeface="Cambria Math"/>
                <a:cs typeface="Cambria Math"/>
              </a:rPr>
              <a:t>𝑃</a:t>
            </a:r>
            <a:r>
              <a:rPr dirty="0" sz="1200" spc="95">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a:t>
            </a:r>
            <a:r>
              <a:rPr dirty="0" sz="1200" spc="-35">
                <a:latin typeface="Cambria Math"/>
                <a:cs typeface="Cambria Math"/>
              </a:rPr>
              <a:t>𝑝</a:t>
            </a:r>
            <a:r>
              <a:rPr dirty="0" baseline="-16339" sz="1275" spc="240">
                <a:latin typeface="Cambria Math"/>
                <a:cs typeface="Cambria Math"/>
              </a:rPr>
              <a:t>𝑖</a:t>
            </a:r>
            <a:r>
              <a:rPr dirty="0" baseline="2314" sz="1800">
                <a:latin typeface="Cambria Math"/>
                <a:cs typeface="Cambria Math"/>
              </a:rPr>
              <a:t>|</a:t>
            </a:r>
            <a:r>
              <a:rPr dirty="0" sz="1200">
                <a:latin typeface="Cambria Math"/>
                <a:cs typeface="Cambria Math"/>
              </a:rPr>
              <a:t>𝑖</a:t>
            </a:r>
            <a:r>
              <a:rPr dirty="0" sz="1200" spc="95">
                <a:latin typeface="Cambria Math"/>
                <a:cs typeface="Cambria Math"/>
              </a:rPr>
              <a:t> </a:t>
            </a:r>
            <a:r>
              <a:rPr dirty="0" sz="1200">
                <a:latin typeface="Cambria Math"/>
                <a:cs typeface="Cambria Math"/>
              </a:rPr>
              <a:t>=</a:t>
            </a:r>
            <a:r>
              <a:rPr dirty="0" sz="1200" spc="60">
                <a:latin typeface="Cambria Math"/>
                <a:cs typeface="Cambria Math"/>
              </a:rPr>
              <a:t> </a:t>
            </a:r>
            <a:r>
              <a:rPr dirty="0" sz="1200" spc="5">
                <a:latin typeface="Cambria Math"/>
                <a:cs typeface="Cambria Math"/>
              </a:rPr>
              <a:t>1,</a:t>
            </a:r>
            <a:r>
              <a:rPr dirty="0" sz="1200" spc="-5">
                <a:latin typeface="Cambria Math"/>
                <a:cs typeface="Cambria Math"/>
              </a:rPr>
              <a:t>2</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a:t>
            </a:r>
            <a:r>
              <a:rPr dirty="0" sz="1200" spc="-55">
                <a:latin typeface="Cambria Math"/>
                <a:cs typeface="Cambria Math"/>
              </a:rPr>
              <a:t> </a:t>
            </a:r>
            <a:r>
              <a:rPr dirty="0" sz="1200" spc="15">
                <a:latin typeface="Cambria Math"/>
                <a:cs typeface="Cambria Math"/>
              </a:rPr>
              <a:t>𝑛</a:t>
            </a:r>
            <a:r>
              <a:rPr dirty="0" baseline="2314" sz="1800">
                <a:latin typeface="Cambria Math"/>
                <a:cs typeface="Cambria Math"/>
              </a:rPr>
              <a:t>}</a:t>
            </a:r>
            <a:r>
              <a:rPr dirty="0" baseline="2314" sz="1800" spc="89">
                <a:latin typeface="Cambria Math"/>
                <a:cs typeface="Cambria Math"/>
              </a:rPr>
              <a:t> </a:t>
            </a:r>
            <a:r>
              <a:rPr dirty="0" sz="1200">
                <a:latin typeface="Cambria Math"/>
                <a:cs typeface="Cambria Math"/>
              </a:rPr>
              <a:t>⊂</a:t>
            </a:r>
            <a:r>
              <a:rPr dirty="0" sz="1200" spc="75">
                <a:latin typeface="Cambria Math"/>
                <a:cs typeface="Cambria Math"/>
              </a:rPr>
              <a:t> </a:t>
            </a:r>
            <a:r>
              <a:rPr dirty="0" sz="1200" spc="35">
                <a:latin typeface="Cambria Math"/>
                <a:cs typeface="Cambria Math"/>
              </a:rPr>
              <a:t>𝑅</a:t>
            </a:r>
            <a:r>
              <a:rPr dirty="0" baseline="29411" sz="1275" spc="-509">
                <a:latin typeface="Cambria Math"/>
                <a:cs typeface="Cambria Math"/>
              </a:rPr>
              <a:t>𝟛</a:t>
            </a:r>
            <a:r>
              <a:rPr dirty="0" sz="1200">
                <a:latin typeface="SimSun"/>
                <a:cs typeface="SimSun"/>
              </a:rPr>
              <a:t>从空间中的一个姿态刚体运动到</a:t>
            </a:r>
            <a:endParaRPr sz="1200">
              <a:latin typeface="SimSun"/>
              <a:cs typeface="SimSun"/>
            </a:endParaRPr>
          </a:p>
          <a:p>
            <a:pPr algn="just" marL="127000">
              <a:lnSpc>
                <a:spcPct val="100000"/>
              </a:lnSpc>
              <a:spcBef>
                <a:spcPts val="1260"/>
              </a:spcBef>
            </a:pPr>
            <a:r>
              <a:rPr dirty="0" sz="1200">
                <a:latin typeface="SimSun"/>
                <a:cs typeface="SimSun"/>
              </a:rPr>
              <a:t>另一个姿态</a:t>
            </a:r>
            <a:r>
              <a:rPr dirty="0" sz="1200" spc="-229">
                <a:latin typeface="SimSun"/>
                <a:cs typeface="SimSun"/>
              </a:rPr>
              <a:t>，</a:t>
            </a:r>
            <a:r>
              <a:rPr dirty="0" sz="1200">
                <a:latin typeface="SimSun"/>
                <a:cs typeface="SimSun"/>
              </a:rPr>
              <a:t>运动后的点云</a:t>
            </a:r>
            <a:r>
              <a:rPr dirty="0" sz="1200" spc="5">
                <a:latin typeface="SimSun"/>
                <a:cs typeface="SimSun"/>
              </a:rPr>
              <a:t>为</a:t>
            </a:r>
            <a:r>
              <a:rPr dirty="0" sz="1200">
                <a:latin typeface="Cambria Math"/>
                <a:cs typeface="Cambria Math"/>
              </a:rPr>
              <a:t>𝑄</a:t>
            </a:r>
            <a:r>
              <a:rPr dirty="0" sz="1200" spc="100">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a:t>
            </a:r>
            <a:r>
              <a:rPr dirty="0" sz="1200" spc="-25">
                <a:latin typeface="Cambria Math"/>
                <a:cs typeface="Cambria Math"/>
              </a:rPr>
              <a:t>𝑞</a:t>
            </a:r>
            <a:r>
              <a:rPr dirty="0" baseline="-16339" sz="1275" spc="487">
                <a:latin typeface="Cambria Math"/>
                <a:cs typeface="Cambria Math"/>
              </a:rPr>
              <a:t>𝑗</a:t>
            </a:r>
            <a:r>
              <a:rPr dirty="0" baseline="2314" sz="1800">
                <a:latin typeface="Cambria Math"/>
                <a:cs typeface="Cambria Math"/>
              </a:rPr>
              <a:t>|</a:t>
            </a:r>
            <a:r>
              <a:rPr dirty="0" sz="1200">
                <a:latin typeface="Cambria Math"/>
                <a:cs typeface="Cambria Math"/>
              </a:rPr>
              <a:t>𝑗</a:t>
            </a:r>
            <a:r>
              <a:rPr dirty="0" sz="1200" spc="80">
                <a:latin typeface="Cambria Math"/>
                <a:cs typeface="Cambria Math"/>
              </a:rPr>
              <a:t> </a:t>
            </a:r>
            <a:r>
              <a:rPr dirty="0" sz="1200">
                <a:latin typeface="Cambria Math"/>
                <a:cs typeface="Cambria Math"/>
              </a:rPr>
              <a:t>=</a:t>
            </a:r>
            <a:r>
              <a:rPr dirty="0" sz="1200" spc="75">
                <a:latin typeface="Cambria Math"/>
                <a:cs typeface="Cambria Math"/>
              </a:rPr>
              <a:t> </a:t>
            </a:r>
            <a:r>
              <a:rPr dirty="0" sz="1200" spc="-5">
                <a:latin typeface="Cambria Math"/>
                <a:cs typeface="Cambria Math"/>
              </a:rPr>
              <a:t>1</a:t>
            </a:r>
            <a:r>
              <a:rPr dirty="0" sz="1200" spc="5">
                <a:latin typeface="Cambria Math"/>
                <a:cs typeface="Cambria Math"/>
              </a:rPr>
              <a:t>,</a:t>
            </a:r>
            <a:r>
              <a:rPr dirty="0" sz="1200" spc="-5">
                <a:latin typeface="Cambria Math"/>
                <a:cs typeface="Cambria Math"/>
              </a:rPr>
              <a:t>2</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a:t>
            </a:r>
            <a:r>
              <a:rPr dirty="0" sz="1200" spc="-70">
                <a:latin typeface="Cambria Math"/>
                <a:cs typeface="Cambria Math"/>
              </a:rPr>
              <a:t> </a:t>
            </a:r>
            <a:r>
              <a:rPr dirty="0" sz="1200" spc="25">
                <a:latin typeface="Cambria Math"/>
                <a:cs typeface="Cambria Math"/>
              </a:rPr>
              <a:t>𝑚</a:t>
            </a:r>
            <a:r>
              <a:rPr dirty="0" baseline="2314" sz="1800">
                <a:latin typeface="Cambria Math"/>
                <a:cs typeface="Cambria Math"/>
              </a:rPr>
              <a:t>}</a:t>
            </a:r>
            <a:r>
              <a:rPr dirty="0" baseline="2314" sz="1800" spc="89">
                <a:latin typeface="Cambria Math"/>
                <a:cs typeface="Cambria Math"/>
              </a:rPr>
              <a:t> </a:t>
            </a:r>
            <a:r>
              <a:rPr dirty="0" sz="1200">
                <a:latin typeface="Cambria Math"/>
                <a:cs typeface="Cambria Math"/>
              </a:rPr>
              <a:t>⊂</a:t>
            </a:r>
            <a:r>
              <a:rPr dirty="0" sz="1200" spc="75">
                <a:latin typeface="Cambria Math"/>
                <a:cs typeface="Cambria Math"/>
              </a:rPr>
              <a:t> </a:t>
            </a:r>
            <a:r>
              <a:rPr dirty="0" sz="1200" spc="35">
                <a:latin typeface="Cambria Math"/>
                <a:cs typeface="Cambria Math"/>
              </a:rPr>
              <a:t>𝑅</a:t>
            </a:r>
            <a:r>
              <a:rPr dirty="0" baseline="29411" sz="1275" spc="-509">
                <a:latin typeface="Cambria Math"/>
                <a:cs typeface="Cambria Math"/>
              </a:rPr>
              <a:t>𝟛</a:t>
            </a:r>
            <a:r>
              <a:rPr dirty="0" sz="1200" spc="-229">
                <a:latin typeface="SimSun"/>
                <a:cs typeface="SimSun"/>
              </a:rPr>
              <a:t>，</a:t>
            </a:r>
            <a:r>
              <a:rPr dirty="0" sz="1200">
                <a:latin typeface="SimSun"/>
                <a:cs typeface="SimSun"/>
              </a:rPr>
              <a:t>不包括拉伸</a:t>
            </a:r>
            <a:r>
              <a:rPr dirty="0" sz="1200" spc="-240">
                <a:latin typeface="SimSun"/>
                <a:cs typeface="SimSun"/>
              </a:rPr>
              <a:t>、</a:t>
            </a:r>
            <a:r>
              <a:rPr dirty="0" sz="1200">
                <a:latin typeface="SimSun"/>
                <a:cs typeface="SimSun"/>
              </a:rPr>
              <a:t>弯曲</a:t>
            </a:r>
            <a:r>
              <a:rPr dirty="0" sz="1200" spc="-229">
                <a:latin typeface="SimSun"/>
                <a:cs typeface="SimSun"/>
              </a:rPr>
              <a:t>、</a:t>
            </a:r>
            <a:r>
              <a:rPr dirty="0" sz="1200">
                <a:latin typeface="SimSun"/>
                <a:cs typeface="SimSun"/>
              </a:rPr>
              <a:t>变形等仿射变</a:t>
            </a:r>
            <a:endParaRPr sz="1200">
              <a:latin typeface="SimSun"/>
              <a:cs typeface="SimSun"/>
            </a:endParaRPr>
          </a:p>
          <a:p>
            <a:pPr algn="just" marL="127000" marR="116205">
              <a:lnSpc>
                <a:spcPct val="162500"/>
              </a:lnSpc>
              <a:spcBef>
                <a:spcPts val="425"/>
              </a:spcBef>
            </a:pPr>
            <a:r>
              <a:rPr dirty="0" sz="1200">
                <a:latin typeface="SimSun"/>
                <a:cs typeface="SimSun"/>
              </a:rPr>
              <a:t>换</a:t>
            </a:r>
            <a:r>
              <a:rPr dirty="0" sz="1200" spc="-40">
                <a:latin typeface="SimSun"/>
                <a:cs typeface="SimSun"/>
              </a:rPr>
              <a:t>。</a:t>
            </a:r>
            <a:r>
              <a:rPr dirty="0" sz="1200">
                <a:latin typeface="SimSun"/>
                <a:cs typeface="SimSun"/>
              </a:rPr>
              <a:t>刚体运动参数由旋转矩阵</a:t>
            </a:r>
            <a:r>
              <a:rPr dirty="0" sz="1200">
                <a:latin typeface="Cambria Math"/>
                <a:cs typeface="Cambria Math"/>
              </a:rPr>
              <a:t>𝑅</a:t>
            </a:r>
            <a:r>
              <a:rPr dirty="0" sz="1200" spc="75">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𝑆𝑂</a:t>
            </a:r>
            <a:r>
              <a:rPr dirty="0" baseline="2314" sz="1800">
                <a:latin typeface="Cambria Math"/>
                <a:cs typeface="Cambria Math"/>
              </a:rPr>
              <a:t>(</a:t>
            </a:r>
            <a:r>
              <a:rPr dirty="0" sz="1200">
                <a:latin typeface="Cambria Math"/>
                <a:cs typeface="Cambria Math"/>
              </a:rPr>
              <a:t>3</a:t>
            </a:r>
            <a:r>
              <a:rPr dirty="0" baseline="2314" sz="1800">
                <a:latin typeface="Cambria Math"/>
                <a:cs typeface="Cambria Math"/>
              </a:rPr>
              <a:t>)</a:t>
            </a:r>
            <a:r>
              <a:rPr dirty="0" sz="1200">
                <a:latin typeface="SimSun"/>
                <a:cs typeface="SimSun"/>
              </a:rPr>
              <a:t>和平移向量</a:t>
            </a:r>
            <a:r>
              <a:rPr dirty="0" sz="1200">
                <a:latin typeface="Cambria Math"/>
                <a:cs typeface="Cambria Math"/>
              </a:rPr>
              <a:t>𝑡</a:t>
            </a:r>
            <a:r>
              <a:rPr dirty="0" sz="1200" spc="80">
                <a:latin typeface="Cambria Math"/>
                <a:cs typeface="Cambria Math"/>
              </a:rPr>
              <a:t> </a:t>
            </a:r>
            <a:r>
              <a:rPr dirty="0" sz="1200">
                <a:latin typeface="Cambria Math"/>
                <a:cs typeface="Cambria Math"/>
              </a:rPr>
              <a:t>∈</a:t>
            </a:r>
            <a:r>
              <a:rPr dirty="0" sz="1200" spc="50">
                <a:latin typeface="Cambria Math"/>
                <a:cs typeface="Cambria Math"/>
              </a:rPr>
              <a:t> </a:t>
            </a:r>
            <a:r>
              <a:rPr dirty="0" sz="1200" spc="25">
                <a:latin typeface="Cambria Math"/>
                <a:cs typeface="Cambria Math"/>
              </a:rPr>
              <a:t>ℝ</a:t>
            </a:r>
            <a:r>
              <a:rPr dirty="0" baseline="29411" sz="1275" spc="37">
                <a:latin typeface="Cambria Math"/>
                <a:cs typeface="Cambria Math"/>
              </a:rPr>
              <a:t>3</a:t>
            </a:r>
            <a:r>
              <a:rPr dirty="0" sz="1200">
                <a:latin typeface="SimSun"/>
                <a:cs typeface="SimSun"/>
              </a:rPr>
              <a:t>组成</a:t>
            </a:r>
            <a:r>
              <a:rPr dirty="0" sz="1200" spc="-40">
                <a:latin typeface="SimSun"/>
                <a:cs typeface="SimSun"/>
              </a:rPr>
              <a:t>。</a:t>
            </a:r>
            <a:r>
              <a:rPr dirty="0" sz="1200">
                <a:latin typeface="SimSun"/>
                <a:cs typeface="SimSun"/>
              </a:rPr>
              <a:t>通常情况下</a:t>
            </a:r>
            <a:r>
              <a:rPr dirty="0" sz="1200" spc="-40">
                <a:latin typeface="SimSun"/>
                <a:cs typeface="SimSun"/>
              </a:rPr>
              <a:t>，</a:t>
            </a:r>
            <a:r>
              <a:rPr dirty="0" sz="1200">
                <a:latin typeface="SimSun"/>
                <a:cs typeface="SimSun"/>
              </a:rPr>
              <a:t>刚体是如何运 动的</a:t>
            </a:r>
            <a:r>
              <a:rPr dirty="0" sz="1200" spc="10">
                <a:latin typeface="SimSun"/>
                <a:cs typeface="SimSun"/>
              </a:rPr>
              <a:t>无</a:t>
            </a:r>
            <a:r>
              <a:rPr dirty="0" sz="1200">
                <a:latin typeface="SimSun"/>
                <a:cs typeface="SimSun"/>
              </a:rPr>
              <a:t>法确</a:t>
            </a:r>
            <a:r>
              <a:rPr dirty="0" sz="1200" spc="10">
                <a:latin typeface="SimSun"/>
                <a:cs typeface="SimSun"/>
              </a:rPr>
              <a:t>定</a:t>
            </a:r>
            <a:r>
              <a:rPr dirty="0" sz="1200">
                <a:latin typeface="SimSun"/>
                <a:cs typeface="SimSun"/>
              </a:rPr>
              <a:t>，</a:t>
            </a:r>
            <a:r>
              <a:rPr dirty="0" sz="1200" spc="10">
                <a:latin typeface="SimSun"/>
                <a:cs typeface="SimSun"/>
              </a:rPr>
              <a:t>但</a:t>
            </a:r>
            <a:r>
              <a:rPr dirty="0" sz="1200">
                <a:latin typeface="SimSun"/>
                <a:cs typeface="SimSun"/>
              </a:rPr>
              <a:t>知</a:t>
            </a:r>
            <a:r>
              <a:rPr dirty="0" sz="1200" spc="10">
                <a:latin typeface="SimSun"/>
                <a:cs typeface="SimSun"/>
              </a:rPr>
              <a:t>道</a:t>
            </a:r>
            <a:r>
              <a:rPr dirty="0" sz="1200">
                <a:latin typeface="SimSun"/>
                <a:cs typeface="SimSun"/>
              </a:rPr>
              <a:t>刚体</a:t>
            </a:r>
            <a:r>
              <a:rPr dirty="0" sz="1200" spc="10">
                <a:latin typeface="SimSun"/>
                <a:cs typeface="SimSun"/>
              </a:rPr>
              <a:t>在</a:t>
            </a:r>
            <a:r>
              <a:rPr dirty="0" sz="1200">
                <a:latin typeface="SimSun"/>
                <a:cs typeface="SimSun"/>
              </a:rPr>
              <a:t>运动</a:t>
            </a:r>
            <a:r>
              <a:rPr dirty="0" sz="1200" spc="10">
                <a:latin typeface="SimSun"/>
                <a:cs typeface="SimSun"/>
              </a:rPr>
              <a:t>前</a:t>
            </a:r>
            <a:r>
              <a:rPr dirty="0" sz="1200">
                <a:latin typeface="SimSun"/>
                <a:cs typeface="SimSun"/>
              </a:rPr>
              <a:t>后</a:t>
            </a:r>
            <a:r>
              <a:rPr dirty="0" sz="1200" spc="10">
                <a:latin typeface="SimSun"/>
                <a:cs typeface="SimSun"/>
              </a:rPr>
              <a:t>的</a:t>
            </a:r>
            <a:r>
              <a:rPr dirty="0" sz="1200">
                <a:latin typeface="SimSun"/>
                <a:cs typeface="SimSun"/>
              </a:rPr>
              <a:t>对</a:t>
            </a:r>
            <a:r>
              <a:rPr dirty="0" sz="1200" spc="10">
                <a:latin typeface="SimSun"/>
                <a:cs typeface="SimSun"/>
              </a:rPr>
              <a:t>应</a:t>
            </a:r>
            <a:r>
              <a:rPr dirty="0" sz="1200">
                <a:latin typeface="SimSun"/>
                <a:cs typeface="SimSun"/>
              </a:rPr>
              <a:t>点坐</a:t>
            </a:r>
            <a:r>
              <a:rPr dirty="0" sz="1200" spc="10">
                <a:latin typeface="SimSun"/>
                <a:cs typeface="SimSun"/>
              </a:rPr>
              <a:t>标</a:t>
            </a:r>
            <a:r>
              <a:rPr dirty="0" sz="1200">
                <a:latin typeface="SimSun"/>
                <a:cs typeface="SimSun"/>
              </a:rPr>
              <a:t>，因</a:t>
            </a:r>
            <a:r>
              <a:rPr dirty="0" sz="1200" spc="10">
                <a:latin typeface="SimSun"/>
                <a:cs typeface="SimSun"/>
              </a:rPr>
              <a:t>此</a:t>
            </a:r>
            <a:r>
              <a:rPr dirty="0" sz="1200">
                <a:latin typeface="SimSun"/>
                <a:cs typeface="SimSun"/>
              </a:rPr>
              <a:t>可</a:t>
            </a:r>
            <a:r>
              <a:rPr dirty="0" sz="1200" spc="10">
                <a:latin typeface="SimSun"/>
                <a:cs typeface="SimSun"/>
              </a:rPr>
              <a:t>以</a:t>
            </a:r>
            <a:r>
              <a:rPr dirty="0" sz="1200">
                <a:latin typeface="SimSun"/>
                <a:cs typeface="SimSun"/>
              </a:rPr>
              <a:t>通</a:t>
            </a:r>
            <a:r>
              <a:rPr dirty="0" sz="1200" spc="10">
                <a:latin typeface="SimSun"/>
                <a:cs typeface="SimSun"/>
              </a:rPr>
              <a:t>过</a:t>
            </a:r>
            <a:r>
              <a:rPr dirty="0" sz="1200">
                <a:latin typeface="SimSun"/>
                <a:cs typeface="SimSun"/>
              </a:rPr>
              <a:t>这些</a:t>
            </a:r>
            <a:r>
              <a:rPr dirty="0" sz="1200" spc="10">
                <a:latin typeface="SimSun"/>
                <a:cs typeface="SimSun"/>
              </a:rPr>
              <a:t>对</a:t>
            </a:r>
            <a:r>
              <a:rPr dirty="0" sz="1200">
                <a:latin typeface="SimSun"/>
                <a:cs typeface="SimSun"/>
              </a:rPr>
              <a:t>应点</a:t>
            </a:r>
            <a:r>
              <a:rPr dirty="0" sz="1200" spc="10">
                <a:latin typeface="SimSun"/>
                <a:cs typeface="SimSun"/>
              </a:rPr>
              <a:t>求</a:t>
            </a:r>
            <a:r>
              <a:rPr dirty="0" sz="1200">
                <a:latin typeface="SimSun"/>
                <a:cs typeface="SimSun"/>
              </a:rPr>
              <a:t>解</a:t>
            </a:r>
            <a:r>
              <a:rPr dirty="0" sz="1200" spc="10">
                <a:latin typeface="SimSun"/>
                <a:cs typeface="SimSun"/>
              </a:rPr>
              <a:t>出</a:t>
            </a:r>
            <a:r>
              <a:rPr dirty="0" sz="1200">
                <a:latin typeface="SimSun"/>
                <a:cs typeface="SimSun"/>
              </a:rPr>
              <a:t>旋转 矩阵</a:t>
            </a:r>
            <a:r>
              <a:rPr dirty="0" sz="1200" spc="35">
                <a:latin typeface="Cambria Math"/>
                <a:cs typeface="Cambria Math"/>
              </a:rPr>
              <a:t>𝑅</a:t>
            </a:r>
            <a:r>
              <a:rPr dirty="0" sz="1200">
                <a:latin typeface="SimSun"/>
                <a:cs typeface="SimSun"/>
              </a:rPr>
              <a:t>和平移向</a:t>
            </a:r>
            <a:r>
              <a:rPr dirty="0" sz="1200" spc="-5">
                <a:latin typeface="SimSun"/>
                <a:cs typeface="SimSun"/>
              </a:rPr>
              <a:t>量</a:t>
            </a:r>
            <a:r>
              <a:rPr dirty="0" sz="1200" spc="30">
                <a:latin typeface="Cambria Math"/>
                <a:cs typeface="Cambria Math"/>
              </a:rPr>
              <a:t>𝑡</a:t>
            </a:r>
            <a:r>
              <a:rPr dirty="0" sz="1200">
                <a:latin typeface="SimSun"/>
                <a:cs typeface="SimSun"/>
              </a:rPr>
              <a:t>。如下图</a:t>
            </a:r>
            <a:r>
              <a:rPr dirty="0" sz="1200" spc="-204">
                <a:latin typeface="SimSun"/>
                <a:cs typeface="SimSun"/>
              </a:rPr>
              <a:t> </a:t>
            </a:r>
            <a:r>
              <a:rPr dirty="0" sz="1200">
                <a:latin typeface="Times New Roman"/>
                <a:cs typeface="Times New Roman"/>
              </a:rPr>
              <a:t>2.2</a:t>
            </a:r>
            <a:r>
              <a:rPr dirty="0" sz="1200" spc="95">
                <a:latin typeface="Times New Roman"/>
                <a:cs typeface="Times New Roman"/>
              </a:rPr>
              <a:t> </a:t>
            </a:r>
            <a:r>
              <a:rPr dirty="0" sz="1200">
                <a:latin typeface="SimSun"/>
                <a:cs typeface="SimSun"/>
              </a:rPr>
              <a:t>所示为简单的</a:t>
            </a:r>
            <a:r>
              <a:rPr dirty="0" sz="1200" spc="-204">
                <a:latin typeface="SimSun"/>
                <a:cs typeface="SimSun"/>
              </a:rPr>
              <a:t> </a:t>
            </a:r>
            <a:r>
              <a:rPr dirty="0" sz="1200">
                <a:latin typeface="Times New Roman"/>
                <a:cs typeface="Times New Roman"/>
              </a:rPr>
              <a:t>3</a:t>
            </a:r>
            <a:r>
              <a:rPr dirty="0" sz="1200" spc="95">
                <a:latin typeface="Times New Roman"/>
                <a:cs typeface="Times New Roman"/>
              </a:rPr>
              <a:t> </a:t>
            </a:r>
            <a:r>
              <a:rPr dirty="0" sz="1200">
                <a:latin typeface="SimSun"/>
                <a:cs typeface="SimSun"/>
              </a:rPr>
              <a:t>组对应点的例子，对应点具有相同的颜色。 点云配准任务希望找到最佳的旋转矩阵</a:t>
            </a:r>
            <a:r>
              <a:rPr dirty="0" sz="1200" spc="35">
                <a:latin typeface="Cambria Math"/>
                <a:cs typeface="Cambria Math"/>
              </a:rPr>
              <a:t>𝑅</a:t>
            </a:r>
            <a:r>
              <a:rPr dirty="0" sz="1200">
                <a:latin typeface="SimSun"/>
                <a:cs typeface="SimSun"/>
              </a:rPr>
              <a:t>和平移向量</a:t>
            </a:r>
            <a:r>
              <a:rPr dirty="0" sz="1200" spc="30">
                <a:latin typeface="Cambria Math"/>
                <a:cs typeface="Cambria Math"/>
              </a:rPr>
              <a:t>𝑡</a:t>
            </a:r>
            <a:r>
              <a:rPr dirty="0" sz="1200" spc="-385">
                <a:latin typeface="SimSun"/>
                <a:cs typeface="SimSun"/>
              </a:rPr>
              <a:t>，</a:t>
            </a:r>
            <a:r>
              <a:rPr dirty="0" sz="1200">
                <a:latin typeface="SimSun"/>
                <a:cs typeface="SimSun"/>
              </a:rPr>
              <a:t>将数据集</a:t>
            </a:r>
            <a:r>
              <a:rPr dirty="0" sz="1200" spc="-300">
                <a:latin typeface="SimSun"/>
                <a:cs typeface="SimSun"/>
              </a:rPr>
              <a:t> </a:t>
            </a:r>
            <a:r>
              <a:rPr dirty="0" sz="1200">
                <a:latin typeface="Times New Roman"/>
                <a:cs typeface="Times New Roman"/>
              </a:rPr>
              <a:t>A</a:t>
            </a:r>
            <a:r>
              <a:rPr dirty="0" sz="1200" spc="-5">
                <a:latin typeface="Times New Roman"/>
                <a:cs typeface="Times New Roman"/>
              </a:rPr>
              <a:t> </a:t>
            </a:r>
            <a:r>
              <a:rPr dirty="0" sz="1200">
                <a:latin typeface="SimSun"/>
                <a:cs typeface="SimSun"/>
              </a:rPr>
              <a:t>中</a:t>
            </a:r>
            <a:r>
              <a:rPr dirty="0" sz="1200" spc="10">
                <a:latin typeface="SimSun"/>
                <a:cs typeface="SimSun"/>
              </a:rPr>
              <a:t>的</a:t>
            </a:r>
            <a:r>
              <a:rPr dirty="0" sz="1200">
                <a:latin typeface="SimSun"/>
                <a:cs typeface="SimSun"/>
              </a:rPr>
              <a:t>点与数据集</a:t>
            </a:r>
            <a:r>
              <a:rPr dirty="0" sz="1200" spc="-300">
                <a:latin typeface="SimSun"/>
                <a:cs typeface="SimSun"/>
              </a:rPr>
              <a:t> </a:t>
            </a:r>
            <a:r>
              <a:rPr dirty="0" sz="1200">
                <a:latin typeface="Times New Roman"/>
                <a:cs typeface="Times New Roman"/>
              </a:rPr>
              <a:t>B </a:t>
            </a:r>
            <a:r>
              <a:rPr dirty="0" sz="1200">
                <a:latin typeface="SimSun"/>
                <a:cs typeface="SimSun"/>
              </a:rPr>
              <a:t>中的点 对齐。</a:t>
            </a:r>
            <a:endParaRPr sz="1200">
              <a:latin typeface="SimSun"/>
              <a:cs typeface="SimSun"/>
            </a:endParaRPr>
          </a:p>
        </p:txBody>
      </p:sp>
      <p:pic>
        <p:nvPicPr>
          <p:cNvPr id="5" name="object 5"/>
          <p:cNvPicPr/>
          <p:nvPr/>
        </p:nvPicPr>
        <p:blipFill>
          <a:blip r:embed="rId4" cstate="print"/>
          <a:stretch>
            <a:fillRect/>
          </a:stretch>
        </p:blipFill>
        <p:spPr>
          <a:xfrm>
            <a:off x="259079" y="10344403"/>
            <a:ext cx="4812030" cy="123189"/>
          </a:xfrm>
          <a:prstGeom prst="rect">
            <a:avLst/>
          </a:prstGeom>
        </p:spPr>
      </p:pic>
      <p:pic>
        <p:nvPicPr>
          <p:cNvPr id="6" name="object 6"/>
          <p:cNvPicPr/>
          <p:nvPr/>
        </p:nvPicPr>
        <p:blipFill>
          <a:blip r:embed="rId5" cstate="print"/>
          <a:stretch>
            <a:fillRect/>
          </a:stretch>
        </p:blipFill>
        <p:spPr>
          <a:xfrm>
            <a:off x="5215890" y="10344403"/>
            <a:ext cx="1082039" cy="123189"/>
          </a:xfrm>
          <a:prstGeom prst="rect">
            <a:avLst/>
          </a:prstGeom>
        </p:spPr>
      </p:pic>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965572" y="528319"/>
            <a:ext cx="18275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grpSp>
        <p:nvGrpSpPr>
          <p:cNvPr id="5" name="object 5"/>
          <p:cNvGrpSpPr/>
          <p:nvPr/>
        </p:nvGrpSpPr>
        <p:grpSpPr>
          <a:xfrm>
            <a:off x="1641831" y="776234"/>
            <a:ext cx="2623185" cy="1367790"/>
            <a:chOff x="1641831" y="776234"/>
            <a:chExt cx="2623185" cy="1367790"/>
          </a:xfrm>
        </p:grpSpPr>
        <p:sp>
          <p:nvSpPr>
            <p:cNvPr id="6" name="object 6"/>
            <p:cNvSpPr/>
            <p:nvPr/>
          </p:nvSpPr>
          <p:spPr>
            <a:xfrm>
              <a:off x="1682931" y="888883"/>
              <a:ext cx="1343660" cy="1075055"/>
            </a:xfrm>
            <a:custGeom>
              <a:avLst/>
              <a:gdLst/>
              <a:ahLst/>
              <a:cxnLst/>
              <a:rect l="l" t="t" r="r" b="b"/>
              <a:pathLst>
                <a:path w="1343660" h="1075055">
                  <a:moveTo>
                    <a:pt x="0" y="0"/>
                  </a:moveTo>
                  <a:lnTo>
                    <a:pt x="0" y="1074947"/>
                  </a:lnTo>
                  <a:lnTo>
                    <a:pt x="1343275" y="1074947"/>
                  </a:lnTo>
                </a:path>
              </a:pathLst>
            </a:custGeom>
            <a:ln w="11652">
              <a:solidFill>
                <a:srgbClr val="000000"/>
              </a:solidFill>
            </a:ln>
          </p:spPr>
          <p:txBody>
            <a:bodyPr wrap="square" lIns="0" tIns="0" rIns="0" bIns="0" rtlCol="0"/>
            <a:lstStyle/>
            <a:p/>
          </p:txBody>
        </p:sp>
        <p:sp>
          <p:nvSpPr>
            <p:cNvPr id="7" name="object 7"/>
            <p:cNvSpPr/>
            <p:nvPr/>
          </p:nvSpPr>
          <p:spPr>
            <a:xfrm>
              <a:off x="1641830" y="776236"/>
              <a:ext cx="1497965" cy="1228725"/>
            </a:xfrm>
            <a:custGeom>
              <a:avLst/>
              <a:gdLst/>
              <a:ahLst/>
              <a:cxnLst/>
              <a:rect l="l" t="t" r="r" b="b"/>
              <a:pathLst>
                <a:path w="1497964" h="1228725">
                  <a:moveTo>
                    <a:pt x="82194" y="122897"/>
                  </a:moveTo>
                  <a:lnTo>
                    <a:pt x="41097" y="0"/>
                  </a:lnTo>
                  <a:lnTo>
                    <a:pt x="0" y="122897"/>
                  </a:lnTo>
                  <a:lnTo>
                    <a:pt x="82194" y="122897"/>
                  </a:lnTo>
                  <a:close/>
                </a:path>
                <a:path w="1497964" h="1228725">
                  <a:moveTo>
                    <a:pt x="1497393" y="1187602"/>
                  </a:moveTo>
                  <a:lnTo>
                    <a:pt x="1374089" y="1146632"/>
                  </a:lnTo>
                  <a:lnTo>
                    <a:pt x="1374089" y="1228559"/>
                  </a:lnTo>
                  <a:lnTo>
                    <a:pt x="1497393" y="1187602"/>
                  </a:lnTo>
                  <a:close/>
                </a:path>
              </a:pathLst>
            </a:custGeom>
            <a:solidFill>
              <a:srgbClr val="000000"/>
            </a:solidFill>
          </p:spPr>
          <p:txBody>
            <a:bodyPr wrap="square" lIns="0" tIns="0" rIns="0" bIns="0" rtlCol="0"/>
            <a:lstStyle/>
            <a:p/>
          </p:txBody>
        </p:sp>
        <p:pic>
          <p:nvPicPr>
            <p:cNvPr id="8" name="object 8"/>
            <p:cNvPicPr/>
            <p:nvPr/>
          </p:nvPicPr>
          <p:blipFill>
            <a:blip r:embed="rId2" cstate="print"/>
            <a:stretch>
              <a:fillRect/>
            </a:stretch>
          </p:blipFill>
          <p:spPr>
            <a:xfrm>
              <a:off x="1971076" y="1459305"/>
              <a:ext cx="85661" cy="85387"/>
            </a:xfrm>
            <a:prstGeom prst="rect">
              <a:avLst/>
            </a:prstGeom>
          </p:spPr>
        </p:pic>
        <p:pic>
          <p:nvPicPr>
            <p:cNvPr id="9" name="object 9"/>
            <p:cNvPicPr/>
            <p:nvPr/>
          </p:nvPicPr>
          <p:blipFill>
            <a:blip r:embed="rId3" cstate="print"/>
            <a:stretch>
              <a:fillRect/>
            </a:stretch>
          </p:blipFill>
          <p:spPr>
            <a:xfrm>
              <a:off x="2740579" y="1566520"/>
              <a:ext cx="95597" cy="95279"/>
            </a:xfrm>
            <a:prstGeom prst="rect">
              <a:avLst/>
            </a:prstGeom>
          </p:spPr>
        </p:pic>
        <p:pic>
          <p:nvPicPr>
            <p:cNvPr id="10" name="object 10"/>
            <p:cNvPicPr/>
            <p:nvPr/>
          </p:nvPicPr>
          <p:blipFill>
            <a:blip r:embed="rId4" cstate="print"/>
            <a:stretch>
              <a:fillRect/>
            </a:stretch>
          </p:blipFill>
          <p:spPr>
            <a:xfrm>
              <a:off x="2230889" y="2048140"/>
              <a:ext cx="95586" cy="95279"/>
            </a:xfrm>
            <a:prstGeom prst="rect">
              <a:avLst/>
            </a:prstGeom>
          </p:spPr>
        </p:pic>
        <p:sp>
          <p:nvSpPr>
            <p:cNvPr id="11" name="object 11"/>
            <p:cNvSpPr/>
            <p:nvPr/>
          </p:nvSpPr>
          <p:spPr>
            <a:xfrm>
              <a:off x="3118320" y="1266049"/>
              <a:ext cx="1146810" cy="274320"/>
            </a:xfrm>
            <a:custGeom>
              <a:avLst/>
              <a:gdLst/>
              <a:ahLst/>
              <a:cxnLst/>
              <a:rect l="l" t="t" r="r" b="b"/>
              <a:pathLst>
                <a:path w="1146810" h="274319">
                  <a:moveTo>
                    <a:pt x="1146225" y="136994"/>
                  </a:moveTo>
                  <a:lnTo>
                    <a:pt x="733958" y="0"/>
                  </a:lnTo>
                  <a:lnTo>
                    <a:pt x="733958" y="83172"/>
                  </a:lnTo>
                  <a:lnTo>
                    <a:pt x="0" y="83172"/>
                  </a:lnTo>
                  <a:lnTo>
                    <a:pt x="0" y="190817"/>
                  </a:lnTo>
                  <a:lnTo>
                    <a:pt x="733958" y="190817"/>
                  </a:lnTo>
                  <a:lnTo>
                    <a:pt x="733958" y="273964"/>
                  </a:lnTo>
                  <a:lnTo>
                    <a:pt x="1146225" y="136994"/>
                  </a:lnTo>
                  <a:close/>
                </a:path>
              </a:pathLst>
            </a:custGeom>
            <a:solidFill>
              <a:srgbClr val="000000"/>
            </a:solidFill>
          </p:spPr>
          <p:txBody>
            <a:bodyPr wrap="square" lIns="0" tIns="0" rIns="0" bIns="0" rtlCol="0"/>
            <a:lstStyle/>
            <a:p/>
          </p:txBody>
        </p:sp>
      </p:grpSp>
      <p:grpSp>
        <p:nvGrpSpPr>
          <p:cNvPr id="12" name="object 12"/>
          <p:cNvGrpSpPr/>
          <p:nvPr/>
        </p:nvGrpSpPr>
        <p:grpSpPr>
          <a:xfrm>
            <a:off x="4421949" y="776234"/>
            <a:ext cx="1497965" cy="1228725"/>
            <a:chOff x="4421949" y="776234"/>
            <a:chExt cx="1497965" cy="1228725"/>
          </a:xfrm>
        </p:grpSpPr>
        <p:sp>
          <p:nvSpPr>
            <p:cNvPr id="13" name="object 13"/>
            <p:cNvSpPr/>
            <p:nvPr/>
          </p:nvSpPr>
          <p:spPr>
            <a:xfrm>
              <a:off x="4463049" y="888883"/>
              <a:ext cx="1343660" cy="1075055"/>
            </a:xfrm>
            <a:custGeom>
              <a:avLst/>
              <a:gdLst/>
              <a:ahLst/>
              <a:cxnLst/>
              <a:rect l="l" t="t" r="r" b="b"/>
              <a:pathLst>
                <a:path w="1343660" h="1075055">
                  <a:moveTo>
                    <a:pt x="0" y="0"/>
                  </a:moveTo>
                  <a:lnTo>
                    <a:pt x="0" y="1074947"/>
                  </a:lnTo>
                  <a:lnTo>
                    <a:pt x="1343318" y="1074947"/>
                  </a:lnTo>
                </a:path>
              </a:pathLst>
            </a:custGeom>
            <a:ln w="11652">
              <a:solidFill>
                <a:srgbClr val="000000"/>
              </a:solidFill>
            </a:ln>
          </p:spPr>
          <p:txBody>
            <a:bodyPr wrap="square" lIns="0" tIns="0" rIns="0" bIns="0" rtlCol="0"/>
            <a:lstStyle/>
            <a:p/>
          </p:txBody>
        </p:sp>
        <p:sp>
          <p:nvSpPr>
            <p:cNvPr id="14" name="object 14"/>
            <p:cNvSpPr/>
            <p:nvPr/>
          </p:nvSpPr>
          <p:spPr>
            <a:xfrm>
              <a:off x="4421949" y="776236"/>
              <a:ext cx="1497965" cy="1228725"/>
            </a:xfrm>
            <a:custGeom>
              <a:avLst/>
              <a:gdLst/>
              <a:ahLst/>
              <a:cxnLst/>
              <a:rect l="l" t="t" r="r" b="b"/>
              <a:pathLst>
                <a:path w="1497964" h="1228725">
                  <a:moveTo>
                    <a:pt x="82194" y="122897"/>
                  </a:moveTo>
                  <a:lnTo>
                    <a:pt x="41097" y="0"/>
                  </a:lnTo>
                  <a:lnTo>
                    <a:pt x="0" y="122897"/>
                  </a:lnTo>
                  <a:lnTo>
                    <a:pt x="82194" y="122897"/>
                  </a:lnTo>
                  <a:close/>
                </a:path>
                <a:path w="1497964" h="1228725">
                  <a:moveTo>
                    <a:pt x="1497431" y="1187602"/>
                  </a:moveTo>
                  <a:lnTo>
                    <a:pt x="1374140" y="1146632"/>
                  </a:lnTo>
                  <a:lnTo>
                    <a:pt x="1374140" y="1228559"/>
                  </a:lnTo>
                  <a:lnTo>
                    <a:pt x="1497431" y="1187602"/>
                  </a:lnTo>
                  <a:close/>
                </a:path>
              </a:pathLst>
            </a:custGeom>
            <a:solidFill>
              <a:srgbClr val="000000"/>
            </a:solidFill>
          </p:spPr>
          <p:txBody>
            <a:bodyPr wrap="square" lIns="0" tIns="0" rIns="0" bIns="0" rtlCol="0"/>
            <a:lstStyle/>
            <a:p/>
          </p:txBody>
        </p:sp>
        <p:pic>
          <p:nvPicPr>
            <p:cNvPr id="15" name="object 15"/>
            <p:cNvPicPr/>
            <p:nvPr/>
          </p:nvPicPr>
          <p:blipFill>
            <a:blip r:embed="rId5" cstate="print"/>
            <a:stretch>
              <a:fillRect/>
            </a:stretch>
          </p:blipFill>
          <p:spPr>
            <a:xfrm>
              <a:off x="5540567" y="1566520"/>
              <a:ext cx="95621" cy="95279"/>
            </a:xfrm>
            <a:prstGeom prst="rect">
              <a:avLst/>
            </a:prstGeom>
          </p:spPr>
        </p:pic>
        <p:pic>
          <p:nvPicPr>
            <p:cNvPr id="16" name="object 16"/>
            <p:cNvPicPr/>
            <p:nvPr/>
          </p:nvPicPr>
          <p:blipFill>
            <a:blip r:embed="rId6" cstate="print"/>
            <a:stretch>
              <a:fillRect/>
            </a:stretch>
          </p:blipFill>
          <p:spPr>
            <a:xfrm>
              <a:off x="5189821" y="1104694"/>
              <a:ext cx="85579" cy="85422"/>
            </a:xfrm>
            <a:prstGeom prst="rect">
              <a:avLst/>
            </a:prstGeom>
          </p:spPr>
        </p:pic>
        <p:pic>
          <p:nvPicPr>
            <p:cNvPr id="17" name="object 17"/>
            <p:cNvPicPr/>
            <p:nvPr/>
          </p:nvPicPr>
          <p:blipFill>
            <a:blip r:embed="rId7" cstate="print"/>
            <a:stretch>
              <a:fillRect/>
            </a:stretch>
          </p:blipFill>
          <p:spPr>
            <a:xfrm>
              <a:off x="4898506" y="1566520"/>
              <a:ext cx="95621" cy="95279"/>
            </a:xfrm>
            <a:prstGeom prst="rect">
              <a:avLst/>
            </a:prstGeom>
          </p:spPr>
        </p:pic>
      </p:grpSp>
      <p:sp>
        <p:nvSpPr>
          <p:cNvPr id="18" name="object 18"/>
          <p:cNvSpPr txBox="1"/>
          <p:nvPr/>
        </p:nvSpPr>
        <p:spPr>
          <a:xfrm>
            <a:off x="1011732" y="2190498"/>
            <a:ext cx="4512310" cy="1066800"/>
          </a:xfrm>
          <a:prstGeom prst="rect">
            <a:avLst/>
          </a:prstGeom>
        </p:spPr>
        <p:txBody>
          <a:bodyPr wrap="square" lIns="0" tIns="13335" rIns="0" bIns="0" rtlCol="0" vert="horz">
            <a:spAutoFit/>
          </a:bodyPr>
          <a:lstStyle/>
          <a:p>
            <a:pPr algn="ctr" marL="998219">
              <a:lnSpc>
                <a:spcPct val="100000"/>
              </a:lnSpc>
              <a:spcBef>
                <a:spcPts val="105"/>
              </a:spcBef>
              <a:tabLst>
                <a:tab pos="3984625" algn="l"/>
              </a:tabLst>
            </a:pPr>
            <a:r>
              <a:rPr dirty="0" sz="1100" b="1">
                <a:latin typeface="Microsoft YaHei UI"/>
                <a:cs typeface="Microsoft YaHei UI"/>
              </a:rPr>
              <a:t>数据</a:t>
            </a:r>
            <a:r>
              <a:rPr dirty="0" sz="1100" spc="10" b="1">
                <a:latin typeface="Microsoft YaHei UI"/>
                <a:cs typeface="Microsoft YaHei UI"/>
              </a:rPr>
              <a:t>集</a:t>
            </a:r>
            <a:r>
              <a:rPr dirty="0" sz="1100" b="1">
                <a:latin typeface="Calibri"/>
                <a:cs typeface="Calibri"/>
              </a:rPr>
              <a:t>A</a:t>
            </a:r>
            <a:r>
              <a:rPr dirty="0" sz="1100" b="1">
                <a:latin typeface="Calibri"/>
                <a:cs typeface="Calibri"/>
              </a:rPr>
              <a:t>	</a:t>
            </a:r>
            <a:r>
              <a:rPr dirty="0" sz="1100" b="1">
                <a:latin typeface="Microsoft YaHei UI"/>
                <a:cs typeface="Microsoft YaHei UI"/>
              </a:rPr>
              <a:t>数据</a:t>
            </a:r>
            <a:r>
              <a:rPr dirty="0" sz="1100" spc="10" b="1">
                <a:latin typeface="Microsoft YaHei UI"/>
                <a:cs typeface="Microsoft YaHei UI"/>
              </a:rPr>
              <a:t>集</a:t>
            </a:r>
            <a:r>
              <a:rPr dirty="0" sz="1100" b="1">
                <a:latin typeface="Calibri"/>
                <a:cs typeface="Calibri"/>
              </a:rPr>
              <a:t>B</a:t>
            </a:r>
            <a:endParaRPr sz="1100">
              <a:latin typeface="Calibri"/>
              <a:cs typeface="Calibri"/>
            </a:endParaRPr>
          </a:p>
          <a:p>
            <a:pPr>
              <a:lnSpc>
                <a:spcPct val="100000"/>
              </a:lnSpc>
              <a:spcBef>
                <a:spcPts val="5"/>
              </a:spcBef>
            </a:pPr>
            <a:endParaRPr sz="1250">
              <a:latin typeface="Calibri"/>
              <a:cs typeface="Calibri"/>
            </a:endParaRPr>
          </a:p>
          <a:p>
            <a:pPr algn="ctr" marL="1024255">
              <a:lnSpc>
                <a:spcPct val="100000"/>
              </a:lnSpc>
              <a:tabLst>
                <a:tab pos="1492885" algn="l"/>
              </a:tabLst>
            </a:pPr>
            <a:r>
              <a:rPr dirty="0" sz="1050" spc="5">
                <a:latin typeface="SimSun"/>
                <a:cs typeface="SimSun"/>
              </a:rPr>
              <a:t>图</a:t>
            </a:r>
            <a:r>
              <a:rPr dirty="0" sz="1050" spc="-260">
                <a:latin typeface="SimSun"/>
                <a:cs typeface="SimSun"/>
              </a:rPr>
              <a:t> </a:t>
            </a:r>
            <a:r>
              <a:rPr dirty="0" sz="1050">
                <a:latin typeface="Times New Roman"/>
                <a:cs typeface="Times New Roman"/>
              </a:rPr>
              <a:t>2.2</a:t>
            </a:r>
            <a:r>
              <a:rPr dirty="0" sz="1050">
                <a:latin typeface="Times New Roman"/>
                <a:cs typeface="Times New Roman"/>
              </a:rPr>
              <a:t>	</a:t>
            </a:r>
            <a:r>
              <a:rPr dirty="0" sz="1050" spc="-10">
                <a:latin typeface="SimSun"/>
                <a:cs typeface="SimSun"/>
              </a:rPr>
              <a:t>根</a:t>
            </a:r>
            <a:r>
              <a:rPr dirty="0" sz="1050" spc="5">
                <a:latin typeface="SimSun"/>
                <a:cs typeface="SimSun"/>
              </a:rPr>
              <a:t>据</a:t>
            </a:r>
            <a:r>
              <a:rPr dirty="0" sz="1050" spc="-10">
                <a:latin typeface="SimSun"/>
                <a:cs typeface="SimSun"/>
              </a:rPr>
              <a:t>对</a:t>
            </a:r>
            <a:r>
              <a:rPr dirty="0" sz="1050" spc="5">
                <a:latin typeface="SimSun"/>
                <a:cs typeface="SimSun"/>
              </a:rPr>
              <a:t>应</a:t>
            </a:r>
            <a:r>
              <a:rPr dirty="0" sz="1050" spc="-10">
                <a:latin typeface="SimSun"/>
                <a:cs typeface="SimSun"/>
              </a:rPr>
              <a:t>点</a:t>
            </a:r>
            <a:r>
              <a:rPr dirty="0" sz="1050" spc="5">
                <a:latin typeface="SimSun"/>
                <a:cs typeface="SimSun"/>
              </a:rPr>
              <a:t>求</a:t>
            </a:r>
            <a:r>
              <a:rPr dirty="0" sz="1050" spc="-10">
                <a:latin typeface="SimSun"/>
                <a:cs typeface="SimSun"/>
              </a:rPr>
              <a:t>解刚</a:t>
            </a:r>
            <a:r>
              <a:rPr dirty="0" sz="1050" spc="5">
                <a:latin typeface="SimSun"/>
                <a:cs typeface="SimSun"/>
              </a:rPr>
              <a:t>性坐</a:t>
            </a:r>
            <a:r>
              <a:rPr dirty="0" sz="1050" spc="-10">
                <a:latin typeface="SimSun"/>
                <a:cs typeface="SimSun"/>
              </a:rPr>
              <a:t>标</a:t>
            </a:r>
            <a:r>
              <a:rPr dirty="0" sz="1050" spc="5">
                <a:latin typeface="SimSun"/>
                <a:cs typeface="SimSun"/>
              </a:rPr>
              <a:t>变</a:t>
            </a:r>
            <a:r>
              <a:rPr dirty="0" sz="1050" spc="-10">
                <a:latin typeface="SimSun"/>
                <a:cs typeface="SimSun"/>
              </a:rPr>
              <a:t>换</a:t>
            </a:r>
            <a:r>
              <a:rPr dirty="0" sz="1050" spc="5">
                <a:latin typeface="SimSun"/>
                <a:cs typeface="SimSun"/>
              </a:rPr>
              <a:t>的</a:t>
            </a:r>
            <a:r>
              <a:rPr dirty="0" sz="1050" spc="-10">
                <a:latin typeface="SimSun"/>
                <a:cs typeface="SimSun"/>
              </a:rPr>
              <a:t>简</a:t>
            </a:r>
            <a:r>
              <a:rPr dirty="0" sz="1050" spc="5">
                <a:latin typeface="SimSun"/>
                <a:cs typeface="SimSun"/>
              </a:rPr>
              <a:t>单</a:t>
            </a:r>
            <a:r>
              <a:rPr dirty="0" sz="1050" spc="-10">
                <a:latin typeface="SimSun"/>
                <a:cs typeface="SimSun"/>
              </a:rPr>
              <a:t>示</a:t>
            </a:r>
            <a:r>
              <a:rPr dirty="0" sz="1050">
                <a:latin typeface="SimSun"/>
                <a:cs typeface="SimSun"/>
              </a:rPr>
              <a:t>例</a:t>
            </a:r>
            <a:r>
              <a:rPr dirty="0" sz="1050" spc="5">
                <a:latin typeface="SimSun"/>
                <a:cs typeface="SimSun"/>
              </a:rPr>
              <a:t>图</a:t>
            </a:r>
            <a:endParaRPr sz="1050">
              <a:latin typeface="SimSun"/>
              <a:cs typeface="SimSun"/>
            </a:endParaRPr>
          </a:p>
          <a:p>
            <a:pPr>
              <a:lnSpc>
                <a:spcPct val="100000"/>
              </a:lnSpc>
              <a:spcBef>
                <a:spcPts val="25"/>
              </a:spcBef>
            </a:pPr>
            <a:endParaRPr sz="750">
              <a:latin typeface="SimSun"/>
              <a:cs typeface="SimSun"/>
            </a:endParaRPr>
          </a:p>
          <a:p>
            <a:pPr marL="12700">
              <a:lnSpc>
                <a:spcPct val="100000"/>
              </a:lnSpc>
              <a:spcBef>
                <a:spcPts val="5"/>
              </a:spcBef>
            </a:pPr>
            <a:r>
              <a:rPr dirty="0" sz="1200">
                <a:latin typeface="SimSun"/>
                <a:cs typeface="SimSun"/>
              </a:rPr>
              <a:t>假</a:t>
            </a:r>
            <a:r>
              <a:rPr dirty="0" sz="1200" spc="-5">
                <a:latin typeface="SimSun"/>
                <a:cs typeface="SimSun"/>
              </a:rPr>
              <a:t>设</a:t>
            </a:r>
            <a:r>
              <a:rPr dirty="0" sz="1200">
                <a:latin typeface="Cambria Math"/>
                <a:cs typeface="Cambria Math"/>
              </a:rPr>
              <a:t>𝑛</a:t>
            </a:r>
            <a:r>
              <a:rPr dirty="0" sz="1200" spc="55">
                <a:latin typeface="Cambria Math"/>
                <a:cs typeface="Cambria Math"/>
              </a:rPr>
              <a:t> </a:t>
            </a:r>
            <a:r>
              <a:rPr dirty="0" sz="1200">
                <a:latin typeface="Cambria Math"/>
                <a:cs typeface="Cambria Math"/>
              </a:rPr>
              <a:t>=</a:t>
            </a:r>
            <a:r>
              <a:rPr dirty="0" sz="1200" spc="35">
                <a:latin typeface="Cambria Math"/>
                <a:cs typeface="Cambria Math"/>
              </a:rPr>
              <a:t> </a:t>
            </a:r>
            <a:r>
              <a:rPr dirty="0" sz="1200" spc="10">
                <a:latin typeface="Cambria Math"/>
                <a:cs typeface="Cambria Math"/>
              </a:rPr>
              <a:t>𝑚</a:t>
            </a:r>
            <a:r>
              <a:rPr dirty="0" sz="1200" spc="10">
                <a:latin typeface="SimSun"/>
                <a:cs typeface="SimSun"/>
              </a:rPr>
              <a:t>，</a:t>
            </a:r>
            <a:r>
              <a:rPr dirty="0" sz="1200">
                <a:latin typeface="SimSun"/>
                <a:cs typeface="SimSun"/>
              </a:rPr>
              <a:t>则目标函数可表示为：</a:t>
            </a:r>
            <a:endParaRPr sz="1200">
              <a:latin typeface="SimSun"/>
              <a:cs typeface="SimSun"/>
            </a:endParaRPr>
          </a:p>
          <a:p>
            <a:pPr algn="ctr" marL="1006475">
              <a:lnSpc>
                <a:spcPct val="100000"/>
              </a:lnSpc>
              <a:spcBef>
                <a:spcPts val="625"/>
              </a:spcBef>
            </a:pPr>
            <a:r>
              <a:rPr dirty="0" sz="850" spc="65">
                <a:latin typeface="Cambria Math"/>
                <a:cs typeface="Cambria Math"/>
              </a:rPr>
              <a:t>𝑛</a:t>
            </a:r>
            <a:endParaRPr sz="850">
              <a:latin typeface="Cambria Math"/>
              <a:cs typeface="Cambria Math"/>
            </a:endParaRPr>
          </a:p>
        </p:txBody>
      </p:sp>
      <p:sp>
        <p:nvSpPr>
          <p:cNvPr id="19" name="object 19"/>
          <p:cNvSpPr txBox="1"/>
          <p:nvPr/>
        </p:nvSpPr>
        <p:spPr>
          <a:xfrm>
            <a:off x="3449080" y="1130940"/>
            <a:ext cx="250190" cy="193675"/>
          </a:xfrm>
          <a:prstGeom prst="rect">
            <a:avLst/>
          </a:prstGeom>
        </p:spPr>
        <p:txBody>
          <a:bodyPr wrap="square" lIns="0" tIns="12700" rIns="0" bIns="0" rtlCol="0" vert="horz">
            <a:spAutoFit/>
          </a:bodyPr>
          <a:lstStyle/>
          <a:p>
            <a:pPr marL="12700">
              <a:lnSpc>
                <a:spcPct val="100000"/>
              </a:lnSpc>
              <a:spcBef>
                <a:spcPts val="100"/>
              </a:spcBef>
            </a:pPr>
            <a:r>
              <a:rPr dirty="0" sz="1100" spc="10" i="1">
                <a:latin typeface="Times New Roman"/>
                <a:cs typeface="Times New Roman"/>
              </a:rPr>
              <a:t>R</a:t>
            </a:r>
            <a:r>
              <a:rPr dirty="0" sz="1100">
                <a:latin typeface="Times New Roman"/>
                <a:cs typeface="Times New Roman"/>
              </a:rPr>
              <a:t>,</a:t>
            </a:r>
            <a:r>
              <a:rPr dirty="0" sz="1100" spc="-175">
                <a:latin typeface="Times New Roman"/>
                <a:cs typeface="Times New Roman"/>
              </a:rPr>
              <a:t> </a:t>
            </a:r>
            <a:r>
              <a:rPr dirty="0" sz="1100" i="1">
                <a:latin typeface="Times New Roman"/>
                <a:cs typeface="Times New Roman"/>
              </a:rPr>
              <a:t>t</a:t>
            </a:r>
            <a:r>
              <a:rPr dirty="0" sz="1100" spc="114" i="1">
                <a:latin typeface="Times New Roman"/>
                <a:cs typeface="Times New Roman"/>
              </a:rPr>
              <a:t> </a:t>
            </a:r>
            <a:endParaRPr sz="1100">
              <a:latin typeface="Times New Roman"/>
              <a:cs typeface="Times New Roman"/>
            </a:endParaRPr>
          </a:p>
        </p:txBody>
      </p:sp>
      <p:sp>
        <p:nvSpPr>
          <p:cNvPr id="20" name="object 20"/>
          <p:cNvSpPr txBox="1"/>
          <p:nvPr/>
        </p:nvSpPr>
        <p:spPr>
          <a:xfrm>
            <a:off x="2430907" y="3288918"/>
            <a:ext cx="2667000" cy="225425"/>
          </a:xfrm>
          <a:prstGeom prst="rect">
            <a:avLst/>
          </a:prstGeom>
        </p:spPr>
        <p:txBody>
          <a:bodyPr wrap="square" lIns="0" tIns="12700" rIns="0" bIns="0" rtlCol="0" vert="horz">
            <a:spAutoFit/>
          </a:bodyPr>
          <a:lstStyle/>
          <a:p>
            <a:pPr marL="50800">
              <a:lnSpc>
                <a:spcPts val="994"/>
              </a:lnSpc>
              <a:spcBef>
                <a:spcPts val="100"/>
              </a:spcBef>
            </a:pPr>
            <a:r>
              <a:rPr dirty="0" baseline="2314" sz="1800" spc="67">
                <a:latin typeface="Cambria Math"/>
                <a:cs typeface="Cambria Math"/>
              </a:rPr>
              <a:t>𝐹</a:t>
            </a:r>
            <a:r>
              <a:rPr dirty="0" baseline="4629" sz="1800" spc="7">
                <a:latin typeface="Cambria Math"/>
                <a:cs typeface="Cambria Math"/>
              </a:rPr>
              <a:t>(</a:t>
            </a:r>
            <a:r>
              <a:rPr dirty="0" baseline="2314" sz="1800" spc="52">
                <a:latin typeface="Cambria Math"/>
                <a:cs typeface="Cambria Math"/>
              </a:rPr>
              <a:t>𝑅</a:t>
            </a:r>
            <a:r>
              <a:rPr dirty="0" baseline="2314" sz="1800">
                <a:latin typeface="Cambria Math"/>
                <a:cs typeface="Cambria Math"/>
              </a:rPr>
              <a:t>,</a:t>
            </a:r>
            <a:r>
              <a:rPr dirty="0" baseline="2314" sz="1800" spc="-104">
                <a:latin typeface="Cambria Math"/>
                <a:cs typeface="Cambria Math"/>
              </a:rPr>
              <a:t> </a:t>
            </a:r>
            <a:r>
              <a:rPr dirty="0" baseline="2314" sz="1800" spc="22">
                <a:latin typeface="Cambria Math"/>
                <a:cs typeface="Cambria Math"/>
              </a:rPr>
              <a:t>𝑡</a:t>
            </a:r>
            <a:r>
              <a:rPr dirty="0" baseline="4629" sz="1800">
                <a:latin typeface="Cambria Math"/>
                <a:cs typeface="Cambria Math"/>
              </a:rPr>
              <a:t>)</a:t>
            </a:r>
            <a:r>
              <a:rPr dirty="0" baseline="4629" sz="1800" spc="112">
                <a:latin typeface="Cambria Math"/>
                <a:cs typeface="Cambria Math"/>
              </a:rPr>
              <a:t> </a:t>
            </a:r>
            <a:r>
              <a:rPr dirty="0" baseline="2314" sz="1800">
                <a:latin typeface="Cambria Math"/>
                <a:cs typeface="Cambria Math"/>
              </a:rPr>
              <a:t>=</a:t>
            </a:r>
            <a:r>
              <a:rPr dirty="0" baseline="2314" sz="1800" spc="89">
                <a:latin typeface="Cambria Math"/>
                <a:cs typeface="Cambria Math"/>
              </a:rPr>
              <a:t> </a:t>
            </a:r>
            <a:r>
              <a:rPr dirty="0" baseline="2314" sz="1800">
                <a:latin typeface="Cambria Math"/>
                <a:cs typeface="Cambria Math"/>
              </a:rPr>
              <a:t>𝑎𝑟𝑔𝑚𝑖𝑛</a:t>
            </a:r>
            <a:r>
              <a:rPr dirty="0" baseline="2314" sz="1800" spc="-75">
                <a:latin typeface="Cambria Math"/>
                <a:cs typeface="Cambria Math"/>
              </a:rPr>
              <a:t> </a:t>
            </a:r>
            <a:r>
              <a:rPr dirty="0" baseline="2314" sz="1800" spc="1110">
                <a:latin typeface="Cambria Math"/>
                <a:cs typeface="Cambria Math"/>
              </a:rPr>
              <a:t>∑</a:t>
            </a:r>
            <a:r>
              <a:rPr dirty="0" baseline="2314" sz="1800">
                <a:latin typeface="Cambria Math"/>
                <a:cs typeface="Cambria Math"/>
              </a:rPr>
              <a:t> </a:t>
            </a:r>
            <a:r>
              <a:rPr dirty="0" baseline="2314" sz="1800" spc="-89">
                <a:latin typeface="Cambria Math"/>
                <a:cs typeface="Cambria Math"/>
              </a:rPr>
              <a:t> </a:t>
            </a:r>
            <a:r>
              <a:rPr dirty="0" sz="1200" spc="-5">
                <a:latin typeface="Cambria Math"/>
                <a:cs typeface="Cambria Math"/>
              </a:rPr>
              <a:t>∥</a:t>
            </a:r>
            <a:r>
              <a:rPr dirty="0" baseline="4629" sz="1800" spc="7">
                <a:latin typeface="Cambria Math"/>
                <a:cs typeface="Cambria Math"/>
              </a:rPr>
              <a:t>(</a:t>
            </a:r>
            <a:r>
              <a:rPr dirty="0" baseline="2314" sz="1800" spc="37">
                <a:latin typeface="Cambria Math"/>
                <a:cs typeface="Cambria Math"/>
              </a:rPr>
              <a:t>𝑅</a:t>
            </a:r>
            <a:r>
              <a:rPr dirty="0" baseline="2314" sz="1800">
                <a:latin typeface="Cambria Math"/>
                <a:cs typeface="Cambria Math"/>
              </a:rPr>
              <a:t>𝑝 </a:t>
            </a:r>
            <a:r>
              <a:rPr dirty="0" baseline="2314" sz="1800" spc="104">
                <a:latin typeface="Cambria Math"/>
                <a:cs typeface="Cambria Math"/>
              </a:rPr>
              <a:t> </a:t>
            </a:r>
            <a:r>
              <a:rPr dirty="0" baseline="2314" sz="1800">
                <a:latin typeface="Cambria Math"/>
                <a:cs typeface="Cambria Math"/>
              </a:rPr>
              <a:t>+ </a:t>
            </a:r>
            <a:r>
              <a:rPr dirty="0" baseline="2314" sz="1800" spc="22">
                <a:latin typeface="Cambria Math"/>
                <a:cs typeface="Cambria Math"/>
              </a:rPr>
              <a:t>𝑡</a:t>
            </a:r>
            <a:r>
              <a:rPr dirty="0" baseline="4629" sz="1800">
                <a:latin typeface="Cambria Math"/>
                <a:cs typeface="Cambria Math"/>
              </a:rPr>
              <a:t>)</a:t>
            </a:r>
            <a:r>
              <a:rPr dirty="0" baseline="4629" sz="1800" spc="22">
                <a:latin typeface="Cambria Math"/>
                <a:cs typeface="Cambria Math"/>
              </a:rPr>
              <a:t> </a:t>
            </a:r>
            <a:r>
              <a:rPr dirty="0" baseline="2314" sz="1800">
                <a:latin typeface="Cambria Math"/>
                <a:cs typeface="Cambria Math"/>
              </a:rPr>
              <a:t>− 𝑞</a:t>
            </a:r>
            <a:r>
              <a:rPr dirty="0" baseline="2314" sz="1800" spc="127">
                <a:latin typeface="Cambria Math"/>
                <a:cs typeface="Cambria Math"/>
              </a:rPr>
              <a:t> </a:t>
            </a:r>
            <a:r>
              <a:rPr dirty="0" sz="1200" spc="5">
                <a:latin typeface="Cambria Math"/>
                <a:cs typeface="Cambria Math"/>
              </a:rPr>
              <a:t>∥</a:t>
            </a:r>
            <a:r>
              <a:rPr dirty="0" baseline="42483" sz="1275" spc="30">
                <a:latin typeface="Cambria Math"/>
                <a:cs typeface="Cambria Math"/>
              </a:rPr>
              <a:t>2</a:t>
            </a:r>
            <a:endParaRPr baseline="42483" sz="1275">
              <a:latin typeface="Cambria Math"/>
              <a:cs typeface="Cambria Math"/>
            </a:endParaRPr>
          </a:p>
          <a:p>
            <a:pPr algn="r" marR="186690">
              <a:lnSpc>
                <a:spcPts val="575"/>
              </a:lnSpc>
              <a:tabLst>
                <a:tab pos="616585" algn="l"/>
              </a:tabLst>
            </a:pPr>
            <a:r>
              <a:rPr dirty="0" sz="850" spc="25">
                <a:latin typeface="Cambria Math"/>
                <a:cs typeface="Cambria Math"/>
              </a:rPr>
              <a:t>𝑖	𝑖</a:t>
            </a:r>
            <a:endParaRPr sz="850">
              <a:latin typeface="Cambria Math"/>
              <a:cs typeface="Cambria Math"/>
            </a:endParaRPr>
          </a:p>
        </p:txBody>
      </p:sp>
      <p:sp>
        <p:nvSpPr>
          <p:cNvPr id="21" name="object 21"/>
          <p:cNvSpPr txBox="1"/>
          <p:nvPr/>
        </p:nvSpPr>
        <p:spPr>
          <a:xfrm>
            <a:off x="3666871" y="3523614"/>
            <a:ext cx="210185" cy="155575"/>
          </a:xfrm>
          <a:prstGeom prst="rect">
            <a:avLst/>
          </a:prstGeom>
        </p:spPr>
        <p:txBody>
          <a:bodyPr wrap="square" lIns="0" tIns="12700" rIns="0" bIns="0" rtlCol="0" vert="horz">
            <a:spAutoFit/>
          </a:bodyPr>
          <a:lstStyle/>
          <a:p>
            <a:pPr marL="12700">
              <a:lnSpc>
                <a:spcPct val="100000"/>
              </a:lnSpc>
              <a:spcBef>
                <a:spcPts val="100"/>
              </a:spcBef>
            </a:pPr>
            <a:r>
              <a:rPr dirty="0" sz="850" spc="125">
                <a:latin typeface="Cambria Math"/>
                <a:cs typeface="Cambria Math"/>
              </a:rPr>
              <a:t>𝑖</a:t>
            </a:r>
            <a:r>
              <a:rPr dirty="0" sz="850" spc="-20">
                <a:latin typeface="Cambria Math"/>
                <a:cs typeface="Cambria Math"/>
              </a:rPr>
              <a:t>=</a:t>
            </a:r>
            <a:r>
              <a:rPr dirty="0" sz="850" spc="20">
                <a:latin typeface="Cambria Math"/>
                <a:cs typeface="Cambria Math"/>
              </a:rPr>
              <a:t>1</a:t>
            </a:r>
            <a:endParaRPr sz="850">
              <a:latin typeface="Cambria Math"/>
              <a:cs typeface="Cambria Math"/>
            </a:endParaRPr>
          </a:p>
        </p:txBody>
      </p:sp>
      <p:sp>
        <p:nvSpPr>
          <p:cNvPr id="22" name="object 22"/>
          <p:cNvSpPr txBox="1"/>
          <p:nvPr/>
        </p:nvSpPr>
        <p:spPr>
          <a:xfrm>
            <a:off x="6502146" y="3284346"/>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1</a:t>
            </a:r>
            <a:r>
              <a:rPr dirty="0" baseline="2314" sz="1800">
                <a:latin typeface="Cambria Math"/>
                <a:cs typeface="Cambria Math"/>
              </a:rPr>
              <a:t>)</a:t>
            </a:r>
            <a:endParaRPr baseline="2314" sz="1800">
              <a:latin typeface="Cambria Math"/>
              <a:cs typeface="Cambria Math"/>
            </a:endParaRPr>
          </a:p>
        </p:txBody>
      </p:sp>
      <p:sp>
        <p:nvSpPr>
          <p:cNvPr id="23" name="object 23"/>
          <p:cNvSpPr txBox="1"/>
          <p:nvPr/>
        </p:nvSpPr>
        <p:spPr>
          <a:xfrm>
            <a:off x="2049526" y="4060062"/>
            <a:ext cx="201295" cy="208279"/>
          </a:xfrm>
          <a:prstGeom prst="rect">
            <a:avLst/>
          </a:prstGeom>
        </p:spPr>
        <p:txBody>
          <a:bodyPr wrap="square" lIns="0" tIns="12700" rIns="0" bIns="0" rtlCol="0" vert="horz">
            <a:spAutoFit/>
          </a:bodyPr>
          <a:lstStyle/>
          <a:p>
            <a:pPr marL="12700">
              <a:lnSpc>
                <a:spcPct val="100000"/>
              </a:lnSpc>
              <a:spcBef>
                <a:spcPts val="100"/>
              </a:spcBef>
            </a:pPr>
            <a:r>
              <a:rPr dirty="0" sz="1200" spc="-10">
                <a:latin typeface="Cambria Math"/>
                <a:cs typeface="Cambria Math"/>
              </a:rPr>
              <a:t>∂</a:t>
            </a:r>
            <a:r>
              <a:rPr dirty="0" sz="1200">
                <a:latin typeface="Cambria Math"/>
                <a:cs typeface="Cambria Math"/>
              </a:rPr>
              <a:t>𝐹</a:t>
            </a:r>
            <a:endParaRPr sz="1200">
              <a:latin typeface="Cambria Math"/>
              <a:cs typeface="Cambria Math"/>
            </a:endParaRPr>
          </a:p>
        </p:txBody>
      </p:sp>
      <p:sp>
        <p:nvSpPr>
          <p:cNvPr id="24" name="object 24"/>
          <p:cNvSpPr/>
          <p:nvPr/>
        </p:nvSpPr>
        <p:spPr>
          <a:xfrm>
            <a:off x="2062226" y="4292218"/>
            <a:ext cx="181610" cy="10795"/>
          </a:xfrm>
          <a:custGeom>
            <a:avLst/>
            <a:gdLst/>
            <a:ahLst/>
            <a:cxnLst/>
            <a:rect l="l" t="t" r="r" b="b"/>
            <a:pathLst>
              <a:path w="181610" h="10795">
                <a:moveTo>
                  <a:pt x="181356" y="0"/>
                </a:moveTo>
                <a:lnTo>
                  <a:pt x="0" y="0"/>
                </a:lnTo>
                <a:lnTo>
                  <a:pt x="0" y="10667"/>
                </a:lnTo>
                <a:lnTo>
                  <a:pt x="181356" y="10667"/>
                </a:lnTo>
                <a:lnTo>
                  <a:pt x="181356" y="0"/>
                </a:lnTo>
                <a:close/>
              </a:path>
            </a:pathLst>
          </a:custGeom>
          <a:solidFill>
            <a:srgbClr val="000000"/>
          </a:solidFill>
        </p:spPr>
        <p:txBody>
          <a:bodyPr wrap="square" lIns="0" tIns="0" rIns="0" bIns="0" rtlCol="0"/>
          <a:lstStyle/>
          <a:p/>
        </p:txBody>
      </p:sp>
      <p:sp>
        <p:nvSpPr>
          <p:cNvPr id="25" name="object 25"/>
          <p:cNvSpPr txBox="1"/>
          <p:nvPr/>
        </p:nvSpPr>
        <p:spPr>
          <a:xfrm>
            <a:off x="1011732" y="3730878"/>
            <a:ext cx="4530090" cy="417830"/>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首先对公式</a:t>
            </a:r>
            <a:r>
              <a:rPr dirty="0" sz="1200" spc="-305">
                <a:latin typeface="SimSun"/>
                <a:cs typeface="SimSun"/>
              </a:rPr>
              <a:t> </a:t>
            </a:r>
            <a:r>
              <a:rPr dirty="0" sz="1200">
                <a:latin typeface="Times New Roman"/>
                <a:cs typeface="Times New Roman"/>
              </a:rPr>
              <a:t>2.1 </a:t>
            </a:r>
            <a:r>
              <a:rPr dirty="0" sz="1200">
                <a:latin typeface="SimSun"/>
                <a:cs typeface="SimSun"/>
              </a:rPr>
              <a:t>求导，可以得到：</a:t>
            </a:r>
            <a:endParaRPr sz="1200">
              <a:latin typeface="SimSun"/>
              <a:cs typeface="SimSun"/>
            </a:endParaRPr>
          </a:p>
          <a:p>
            <a:pPr marL="1497330">
              <a:lnSpc>
                <a:spcPct val="100000"/>
              </a:lnSpc>
              <a:spcBef>
                <a:spcPts val="625"/>
              </a:spcBef>
              <a:tabLst>
                <a:tab pos="3672204" algn="l"/>
                <a:tab pos="4446270" algn="l"/>
              </a:tabLst>
            </a:pPr>
            <a:r>
              <a:rPr dirty="0" sz="850" spc="110">
                <a:latin typeface="Cambria Math"/>
                <a:cs typeface="Cambria Math"/>
              </a:rPr>
              <a:t>𝑛</a:t>
            </a:r>
            <a:r>
              <a:rPr dirty="0" sz="850" spc="110">
                <a:latin typeface="Cambria Math"/>
                <a:cs typeface="Cambria Math"/>
              </a:rPr>
              <a:t>	</a:t>
            </a:r>
            <a:r>
              <a:rPr dirty="0" sz="850" spc="110">
                <a:latin typeface="Cambria Math"/>
                <a:cs typeface="Cambria Math"/>
              </a:rPr>
              <a:t>𝑛</a:t>
            </a:r>
            <a:r>
              <a:rPr dirty="0" sz="850" spc="110">
                <a:latin typeface="Cambria Math"/>
                <a:cs typeface="Cambria Math"/>
              </a:rPr>
              <a:t>	</a:t>
            </a:r>
            <a:r>
              <a:rPr dirty="0" sz="850" spc="110">
                <a:latin typeface="Cambria Math"/>
                <a:cs typeface="Cambria Math"/>
              </a:rPr>
              <a:t>𝑛</a:t>
            </a:r>
            <a:endParaRPr sz="850">
              <a:latin typeface="Cambria Math"/>
              <a:cs typeface="Cambria Math"/>
            </a:endParaRPr>
          </a:p>
        </p:txBody>
      </p:sp>
      <p:sp>
        <p:nvSpPr>
          <p:cNvPr id="26" name="object 26"/>
          <p:cNvSpPr txBox="1"/>
          <p:nvPr/>
        </p:nvSpPr>
        <p:spPr>
          <a:xfrm>
            <a:off x="1740661" y="4175886"/>
            <a:ext cx="4068445" cy="310515"/>
          </a:xfrm>
          <a:prstGeom prst="rect">
            <a:avLst/>
          </a:prstGeom>
        </p:spPr>
        <p:txBody>
          <a:bodyPr wrap="square" lIns="0" tIns="12700" rIns="0" bIns="0" rtlCol="0" vert="horz">
            <a:spAutoFit/>
          </a:bodyPr>
          <a:lstStyle/>
          <a:p>
            <a:pPr marL="38100">
              <a:lnSpc>
                <a:spcPts val="1120"/>
              </a:lnSpc>
              <a:spcBef>
                <a:spcPts val="100"/>
              </a:spcBef>
              <a:tabLst>
                <a:tab pos="545465" algn="l"/>
              </a:tabLst>
            </a:pPr>
            <a:r>
              <a:rPr dirty="0" sz="1200">
                <a:latin typeface="Cambria Math"/>
                <a:cs typeface="Cambria Math"/>
              </a:rPr>
              <a:t>0</a:t>
            </a:r>
            <a:r>
              <a:rPr dirty="0" sz="1200" spc="65">
                <a:latin typeface="Cambria Math"/>
                <a:cs typeface="Cambria Math"/>
              </a:rPr>
              <a:t> </a:t>
            </a:r>
            <a:r>
              <a:rPr dirty="0" sz="1200">
                <a:latin typeface="Cambria Math"/>
                <a:cs typeface="Cambria Math"/>
              </a:rPr>
              <a:t>=	=</a:t>
            </a:r>
            <a:r>
              <a:rPr dirty="0" sz="1200" spc="75">
                <a:latin typeface="Cambria Math"/>
                <a:cs typeface="Cambria Math"/>
              </a:rPr>
              <a:t> </a:t>
            </a:r>
            <a:r>
              <a:rPr dirty="0" sz="1200" spc="740">
                <a:latin typeface="Cambria Math"/>
                <a:cs typeface="Cambria Math"/>
              </a:rPr>
              <a:t>∑</a:t>
            </a:r>
            <a:r>
              <a:rPr dirty="0" sz="1200">
                <a:latin typeface="Cambria Math"/>
                <a:cs typeface="Cambria Math"/>
              </a:rPr>
              <a:t> </a:t>
            </a:r>
            <a:r>
              <a:rPr dirty="0" sz="1200" spc="-70">
                <a:latin typeface="Cambria Math"/>
                <a:cs typeface="Cambria Math"/>
              </a:rPr>
              <a:t> </a:t>
            </a:r>
            <a:r>
              <a:rPr dirty="0" sz="1200" spc="-5">
                <a:latin typeface="Cambria Math"/>
                <a:cs typeface="Cambria Math"/>
              </a:rPr>
              <a:t>2</a:t>
            </a:r>
            <a:r>
              <a:rPr dirty="0" baseline="2314" sz="1800" spc="7">
                <a:latin typeface="Cambria Math"/>
                <a:cs typeface="Cambria Math"/>
              </a:rPr>
              <a:t>(</a:t>
            </a:r>
            <a:r>
              <a:rPr dirty="0" sz="1200" spc="35">
                <a:latin typeface="Cambria Math"/>
                <a:cs typeface="Cambria Math"/>
              </a:rPr>
              <a:t>𝑅</a:t>
            </a:r>
            <a:r>
              <a:rPr dirty="0" sz="1200" spc="-35">
                <a:latin typeface="Cambria Math"/>
                <a:cs typeface="Cambria Math"/>
              </a:rPr>
              <a:t>𝑝</a:t>
            </a:r>
            <a:r>
              <a:rPr dirty="0" baseline="-16339" sz="1275" spc="135">
                <a:latin typeface="Cambria Math"/>
                <a:cs typeface="Cambria Math"/>
              </a:rPr>
              <a:t>𝑖</a:t>
            </a:r>
            <a:r>
              <a:rPr dirty="0" baseline="-16339" sz="1275">
                <a:latin typeface="Cambria Math"/>
                <a:cs typeface="Cambria Math"/>
              </a:rPr>
              <a:t> </a:t>
            </a:r>
            <a:r>
              <a:rPr dirty="0" baseline="-16339" sz="1275" spc="-60">
                <a:latin typeface="Cambria Math"/>
                <a:cs typeface="Cambria Math"/>
              </a:rPr>
              <a:t> </a:t>
            </a:r>
            <a:r>
              <a:rPr dirty="0" sz="1200">
                <a:latin typeface="Cambria Math"/>
                <a:cs typeface="Cambria Math"/>
              </a:rPr>
              <a:t>+ 𝑡</a:t>
            </a:r>
            <a:r>
              <a:rPr dirty="0" sz="1200" spc="30">
                <a:latin typeface="Cambria Math"/>
                <a:cs typeface="Cambria Math"/>
              </a:rPr>
              <a:t> </a:t>
            </a:r>
            <a:r>
              <a:rPr dirty="0" sz="1200">
                <a:latin typeface="Cambria Math"/>
                <a:cs typeface="Cambria Math"/>
              </a:rPr>
              <a:t>− </a:t>
            </a:r>
            <a:r>
              <a:rPr dirty="0" sz="1200" spc="-25">
                <a:latin typeface="Cambria Math"/>
                <a:cs typeface="Cambria Math"/>
              </a:rPr>
              <a:t>𝑞</a:t>
            </a:r>
            <a:r>
              <a:rPr dirty="0" baseline="-16339" sz="1275" spc="240">
                <a:latin typeface="Cambria Math"/>
                <a:cs typeface="Cambria Math"/>
              </a:rPr>
              <a:t>𝑖</a:t>
            </a:r>
            <a:r>
              <a:rPr dirty="0" baseline="2314" sz="1800">
                <a:latin typeface="Cambria Math"/>
                <a:cs typeface="Cambria Math"/>
              </a:rPr>
              <a:t>)</a:t>
            </a:r>
            <a:r>
              <a:rPr dirty="0" baseline="2314" sz="1800" spc="97">
                <a:latin typeface="Cambria Math"/>
                <a:cs typeface="Cambria Math"/>
              </a:rPr>
              <a:t> </a:t>
            </a:r>
            <a:r>
              <a:rPr dirty="0" sz="1200">
                <a:latin typeface="Cambria Math"/>
                <a:cs typeface="Cambria Math"/>
              </a:rPr>
              <a:t>=</a:t>
            </a:r>
            <a:r>
              <a:rPr dirty="0" sz="1200" spc="75">
                <a:latin typeface="Cambria Math"/>
                <a:cs typeface="Cambria Math"/>
              </a:rPr>
              <a:t> </a:t>
            </a:r>
            <a:r>
              <a:rPr dirty="0" sz="1200" spc="-5">
                <a:latin typeface="Cambria Math"/>
                <a:cs typeface="Cambria Math"/>
              </a:rPr>
              <a:t>2𝑛</a:t>
            </a:r>
            <a:r>
              <a:rPr dirty="0" sz="1200">
                <a:latin typeface="Cambria Math"/>
                <a:cs typeface="Cambria Math"/>
              </a:rPr>
              <a:t>𝑡</a:t>
            </a:r>
            <a:r>
              <a:rPr dirty="0" sz="1200" spc="45">
                <a:latin typeface="Cambria Math"/>
                <a:cs typeface="Cambria Math"/>
              </a:rPr>
              <a:t> </a:t>
            </a:r>
            <a:r>
              <a:rPr dirty="0" sz="1200">
                <a:latin typeface="Cambria Math"/>
                <a:cs typeface="Cambria Math"/>
              </a:rPr>
              <a:t>+ </a:t>
            </a:r>
            <a:r>
              <a:rPr dirty="0" sz="1200" spc="-5">
                <a:latin typeface="Cambria Math"/>
                <a:cs typeface="Cambria Math"/>
              </a:rPr>
              <a:t>2</a:t>
            </a:r>
            <a:r>
              <a:rPr dirty="0" sz="1200">
                <a:latin typeface="Cambria Math"/>
                <a:cs typeface="Cambria Math"/>
              </a:rPr>
              <a:t>𝑅</a:t>
            </a:r>
            <a:r>
              <a:rPr dirty="0" sz="1200" spc="-35">
                <a:latin typeface="Cambria Math"/>
                <a:cs typeface="Cambria Math"/>
              </a:rPr>
              <a:t> </a:t>
            </a:r>
            <a:r>
              <a:rPr dirty="0" sz="1200" spc="229">
                <a:latin typeface="Cambria Math"/>
                <a:cs typeface="Cambria Math"/>
              </a:rPr>
              <a:t>(</a:t>
            </a:r>
            <a:r>
              <a:rPr dirty="0" sz="1200" spc="740">
                <a:latin typeface="Cambria Math"/>
                <a:cs typeface="Cambria Math"/>
              </a:rPr>
              <a:t>∑</a:t>
            </a:r>
            <a:r>
              <a:rPr dirty="0" sz="1200">
                <a:latin typeface="Cambria Math"/>
                <a:cs typeface="Cambria Math"/>
              </a:rPr>
              <a:t> </a:t>
            </a:r>
            <a:r>
              <a:rPr dirty="0" sz="1200" spc="-60">
                <a:latin typeface="Cambria Math"/>
                <a:cs typeface="Cambria Math"/>
              </a:rPr>
              <a:t> </a:t>
            </a:r>
            <a:r>
              <a:rPr dirty="0" sz="1200" spc="-35">
                <a:latin typeface="Cambria Math"/>
                <a:cs typeface="Cambria Math"/>
              </a:rPr>
              <a:t>𝑝</a:t>
            </a:r>
            <a:r>
              <a:rPr dirty="0" baseline="-16339" sz="1275" spc="240">
                <a:latin typeface="Cambria Math"/>
                <a:cs typeface="Cambria Math"/>
              </a:rPr>
              <a:t>𝑖</a:t>
            </a:r>
            <a:r>
              <a:rPr dirty="0" sz="1200" spc="229">
                <a:latin typeface="Cambria Math"/>
                <a:cs typeface="Cambria Math"/>
              </a:rPr>
              <a:t>)</a:t>
            </a:r>
            <a:r>
              <a:rPr dirty="0" sz="1200">
                <a:latin typeface="Cambria Math"/>
                <a:cs typeface="Cambria Math"/>
              </a:rPr>
              <a:t> − 2</a:t>
            </a:r>
            <a:r>
              <a:rPr dirty="0" sz="1200" spc="-65">
                <a:latin typeface="Cambria Math"/>
                <a:cs typeface="Cambria Math"/>
              </a:rPr>
              <a:t> </a:t>
            </a:r>
            <a:r>
              <a:rPr dirty="0" sz="1200" spc="740">
                <a:latin typeface="Cambria Math"/>
                <a:cs typeface="Cambria Math"/>
              </a:rPr>
              <a:t>∑</a:t>
            </a:r>
            <a:r>
              <a:rPr dirty="0" sz="1200">
                <a:latin typeface="Cambria Math"/>
                <a:cs typeface="Cambria Math"/>
              </a:rPr>
              <a:t> </a:t>
            </a:r>
            <a:r>
              <a:rPr dirty="0" sz="1200" spc="-65">
                <a:latin typeface="Cambria Math"/>
                <a:cs typeface="Cambria Math"/>
              </a:rPr>
              <a:t> </a:t>
            </a:r>
            <a:r>
              <a:rPr dirty="0" sz="1200" spc="-25">
                <a:latin typeface="Cambria Math"/>
                <a:cs typeface="Cambria Math"/>
              </a:rPr>
              <a:t>𝑞</a:t>
            </a:r>
            <a:r>
              <a:rPr dirty="0" baseline="-16339" sz="1275" spc="135">
                <a:latin typeface="Cambria Math"/>
                <a:cs typeface="Cambria Math"/>
              </a:rPr>
              <a:t>𝑖</a:t>
            </a:r>
            <a:endParaRPr baseline="-16339" sz="1275">
              <a:latin typeface="Cambria Math"/>
              <a:cs typeface="Cambria Math"/>
            </a:endParaRPr>
          </a:p>
          <a:p>
            <a:pPr marL="337820">
              <a:lnSpc>
                <a:spcPts val="1120"/>
              </a:lnSpc>
            </a:pPr>
            <a:r>
              <a:rPr dirty="0" sz="1200">
                <a:latin typeface="Cambria Math"/>
                <a:cs typeface="Cambria Math"/>
              </a:rPr>
              <a:t>∂𝑡</a:t>
            </a:r>
            <a:endParaRPr sz="1200">
              <a:latin typeface="Cambria Math"/>
              <a:cs typeface="Cambria Math"/>
            </a:endParaRPr>
          </a:p>
        </p:txBody>
      </p:sp>
      <p:sp>
        <p:nvSpPr>
          <p:cNvPr id="27" name="object 27"/>
          <p:cNvSpPr txBox="1"/>
          <p:nvPr/>
        </p:nvSpPr>
        <p:spPr>
          <a:xfrm>
            <a:off x="1011732" y="4360187"/>
            <a:ext cx="4585970" cy="470534"/>
          </a:xfrm>
          <a:prstGeom prst="rect">
            <a:avLst/>
          </a:prstGeom>
        </p:spPr>
        <p:txBody>
          <a:bodyPr wrap="square" lIns="0" tIns="67945" rIns="0" bIns="0" rtlCol="0" vert="horz">
            <a:spAutoFit/>
          </a:bodyPr>
          <a:lstStyle/>
          <a:p>
            <a:pPr marL="1440815">
              <a:lnSpc>
                <a:spcPct val="100000"/>
              </a:lnSpc>
              <a:spcBef>
                <a:spcPts val="535"/>
              </a:spcBef>
              <a:tabLst>
                <a:tab pos="3615690" algn="l"/>
                <a:tab pos="4389755" algn="l"/>
              </a:tabLst>
            </a:pPr>
            <a:r>
              <a:rPr dirty="0" sz="850" spc="114">
                <a:latin typeface="Cambria Math"/>
                <a:cs typeface="Cambria Math"/>
              </a:rPr>
              <a:t>𝑖</a:t>
            </a:r>
            <a:r>
              <a:rPr dirty="0" sz="850" spc="-20">
                <a:latin typeface="Cambria Math"/>
                <a:cs typeface="Cambria Math"/>
              </a:rPr>
              <a:t>=</a:t>
            </a:r>
            <a:r>
              <a:rPr dirty="0" sz="850" spc="20">
                <a:latin typeface="Cambria Math"/>
                <a:cs typeface="Cambria Math"/>
              </a:rPr>
              <a:t>1</a:t>
            </a:r>
            <a:r>
              <a:rPr dirty="0" sz="850">
                <a:latin typeface="Cambria Math"/>
                <a:cs typeface="Cambria Math"/>
              </a:rPr>
              <a:t>	</a:t>
            </a:r>
            <a:r>
              <a:rPr dirty="0" sz="850" spc="125">
                <a:latin typeface="Cambria Math"/>
                <a:cs typeface="Cambria Math"/>
              </a:rPr>
              <a:t>𝑖</a:t>
            </a:r>
            <a:r>
              <a:rPr dirty="0" sz="850" spc="-20">
                <a:latin typeface="Cambria Math"/>
                <a:cs typeface="Cambria Math"/>
              </a:rPr>
              <a:t>=</a:t>
            </a:r>
            <a:r>
              <a:rPr dirty="0" sz="850" spc="20">
                <a:latin typeface="Cambria Math"/>
                <a:cs typeface="Cambria Math"/>
              </a:rPr>
              <a:t>1</a:t>
            </a:r>
            <a:r>
              <a:rPr dirty="0" sz="850">
                <a:latin typeface="Cambria Math"/>
                <a:cs typeface="Cambria Math"/>
              </a:rPr>
              <a:t>	</a:t>
            </a:r>
            <a:r>
              <a:rPr dirty="0" sz="850" spc="114">
                <a:latin typeface="Cambria Math"/>
                <a:cs typeface="Cambria Math"/>
              </a:rPr>
              <a:t>𝑖</a:t>
            </a:r>
            <a:r>
              <a:rPr dirty="0" sz="850" spc="-20">
                <a:latin typeface="Cambria Math"/>
                <a:cs typeface="Cambria Math"/>
              </a:rPr>
              <a:t>=</a:t>
            </a:r>
            <a:r>
              <a:rPr dirty="0" sz="850" spc="20">
                <a:latin typeface="Cambria Math"/>
                <a:cs typeface="Cambria Math"/>
              </a:rPr>
              <a:t>1</a:t>
            </a:r>
            <a:endParaRPr sz="850">
              <a:latin typeface="Cambria Math"/>
              <a:cs typeface="Cambria Math"/>
            </a:endParaRPr>
          </a:p>
          <a:p>
            <a:pPr marL="12700">
              <a:lnSpc>
                <a:spcPct val="100000"/>
              </a:lnSpc>
              <a:spcBef>
                <a:spcPts val="610"/>
              </a:spcBef>
            </a:pPr>
            <a:r>
              <a:rPr dirty="0" sz="1200">
                <a:latin typeface="SimSun"/>
                <a:cs typeface="SimSun"/>
              </a:rPr>
              <a:t>再对公式</a:t>
            </a:r>
            <a:r>
              <a:rPr dirty="0" sz="1200" spc="-305">
                <a:latin typeface="SimSun"/>
                <a:cs typeface="SimSun"/>
              </a:rPr>
              <a:t> </a:t>
            </a:r>
            <a:r>
              <a:rPr dirty="0" sz="1200">
                <a:latin typeface="Times New Roman"/>
                <a:cs typeface="Times New Roman"/>
              </a:rPr>
              <a:t>2.2 </a:t>
            </a:r>
            <a:r>
              <a:rPr dirty="0" sz="1200">
                <a:latin typeface="SimSun"/>
                <a:cs typeface="SimSun"/>
              </a:rPr>
              <a:t>两边同时除以</a:t>
            </a:r>
            <a:r>
              <a:rPr dirty="0" sz="1200" spc="15">
                <a:latin typeface="Cambria Math"/>
                <a:cs typeface="Cambria Math"/>
              </a:rPr>
              <a:t>𝑛</a:t>
            </a:r>
            <a:r>
              <a:rPr dirty="0" sz="1200">
                <a:latin typeface="SimSun"/>
                <a:cs typeface="SimSun"/>
              </a:rPr>
              <a:t>，可以得到：</a:t>
            </a:r>
            <a:endParaRPr sz="1200">
              <a:latin typeface="SimSun"/>
              <a:cs typeface="SimSun"/>
            </a:endParaRPr>
          </a:p>
        </p:txBody>
      </p:sp>
      <p:sp>
        <p:nvSpPr>
          <p:cNvPr id="28" name="object 28"/>
          <p:cNvSpPr txBox="1"/>
          <p:nvPr/>
        </p:nvSpPr>
        <p:spPr>
          <a:xfrm>
            <a:off x="6502146" y="4175886"/>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2</a:t>
            </a:r>
            <a:r>
              <a:rPr dirty="0" baseline="2314" sz="1800">
                <a:latin typeface="Cambria Math"/>
                <a:cs typeface="Cambria Math"/>
              </a:rPr>
              <a:t>)</a:t>
            </a:r>
            <a:endParaRPr baseline="2314" sz="1800">
              <a:latin typeface="Cambria Math"/>
              <a:cs typeface="Cambria Math"/>
            </a:endParaRPr>
          </a:p>
        </p:txBody>
      </p:sp>
      <p:sp>
        <p:nvSpPr>
          <p:cNvPr id="29" name="object 29"/>
          <p:cNvSpPr/>
          <p:nvPr/>
        </p:nvSpPr>
        <p:spPr>
          <a:xfrm>
            <a:off x="2678302" y="5104764"/>
            <a:ext cx="90170" cy="10795"/>
          </a:xfrm>
          <a:custGeom>
            <a:avLst/>
            <a:gdLst/>
            <a:ahLst/>
            <a:cxnLst/>
            <a:rect l="l" t="t" r="r" b="b"/>
            <a:pathLst>
              <a:path w="90169" h="10795">
                <a:moveTo>
                  <a:pt x="89916" y="0"/>
                </a:moveTo>
                <a:lnTo>
                  <a:pt x="0" y="0"/>
                </a:lnTo>
                <a:lnTo>
                  <a:pt x="0" y="10667"/>
                </a:lnTo>
                <a:lnTo>
                  <a:pt x="89916" y="10667"/>
                </a:lnTo>
                <a:lnTo>
                  <a:pt x="89916" y="0"/>
                </a:lnTo>
                <a:close/>
              </a:path>
            </a:pathLst>
          </a:custGeom>
          <a:solidFill>
            <a:srgbClr val="000000"/>
          </a:solidFill>
        </p:spPr>
        <p:txBody>
          <a:bodyPr wrap="square" lIns="0" tIns="0" rIns="0" bIns="0" rtlCol="0"/>
          <a:lstStyle/>
          <a:p/>
        </p:txBody>
      </p:sp>
      <p:sp>
        <p:nvSpPr>
          <p:cNvPr id="30" name="object 30"/>
          <p:cNvSpPr txBox="1"/>
          <p:nvPr/>
        </p:nvSpPr>
        <p:spPr>
          <a:xfrm>
            <a:off x="2772791" y="4909184"/>
            <a:ext cx="2122170" cy="208279"/>
          </a:xfrm>
          <a:prstGeom prst="rect">
            <a:avLst/>
          </a:prstGeom>
        </p:spPr>
        <p:txBody>
          <a:bodyPr wrap="square" lIns="0" tIns="12700" rIns="0" bIns="0" rtlCol="0" vert="horz">
            <a:spAutoFit/>
          </a:bodyPr>
          <a:lstStyle/>
          <a:p>
            <a:pPr marL="38100">
              <a:lnSpc>
                <a:spcPct val="100000"/>
              </a:lnSpc>
              <a:spcBef>
                <a:spcPts val="100"/>
              </a:spcBef>
              <a:tabLst>
                <a:tab pos="882015" algn="l"/>
                <a:tab pos="1315085" algn="l"/>
                <a:tab pos="1714500" algn="l"/>
                <a:tab pos="2083435" algn="l"/>
              </a:tabLst>
            </a:pPr>
            <a:r>
              <a:rPr dirty="0" baseline="-27777" sz="1800">
                <a:latin typeface="Cambria Math"/>
                <a:cs typeface="Cambria Math"/>
              </a:rPr>
              <a:t>=</a:t>
            </a:r>
            <a:r>
              <a:rPr dirty="0" baseline="-27777" sz="1800" spc="112">
                <a:latin typeface="Cambria Math"/>
                <a:cs typeface="Cambria Math"/>
              </a:rPr>
              <a:t> </a:t>
            </a:r>
            <a:r>
              <a:rPr dirty="0" baseline="-27777" sz="1800" spc="-7">
                <a:latin typeface="Cambria Math"/>
                <a:cs typeface="Cambria Math"/>
              </a:rPr>
              <a:t>2𝑡</a:t>
            </a:r>
            <a:r>
              <a:rPr dirty="0" baseline="-27777" sz="1800" spc="44">
                <a:latin typeface="Cambria Math"/>
                <a:cs typeface="Cambria Math"/>
              </a:rPr>
              <a:t> </a:t>
            </a:r>
            <a:r>
              <a:rPr dirty="0" baseline="-27777" sz="1800">
                <a:latin typeface="Cambria Math"/>
                <a:cs typeface="Cambria Math"/>
              </a:rPr>
              <a:t>+</a:t>
            </a:r>
            <a:r>
              <a:rPr dirty="0" u="sng" sz="1200">
                <a:uFill>
                  <a:solidFill>
                    <a:srgbClr val="000000"/>
                  </a:solidFill>
                </a:uFill>
                <a:latin typeface="Times New Roman"/>
                <a:cs typeface="Times New Roman"/>
              </a:rPr>
              <a:t>	</a:t>
            </a:r>
            <a:r>
              <a:rPr dirty="0" u="sng" sz="850" spc="20">
                <a:uFill>
                  <a:solidFill>
                    <a:srgbClr val="000000"/>
                  </a:solidFill>
                </a:uFill>
                <a:latin typeface="Cambria Math"/>
                <a:cs typeface="Cambria Math"/>
              </a:rPr>
              <a:t>𝑖=1	</a:t>
            </a:r>
            <a:r>
              <a:rPr dirty="0" baseline="-27777" sz="1800">
                <a:latin typeface="Cambria Math"/>
                <a:cs typeface="Cambria Math"/>
              </a:rPr>
              <a:t>−</a:t>
            </a:r>
            <a:r>
              <a:rPr dirty="0" u="sng" sz="1200">
                <a:uFill>
                  <a:solidFill>
                    <a:srgbClr val="000000"/>
                  </a:solidFill>
                </a:uFill>
                <a:latin typeface="Times New Roman"/>
                <a:cs typeface="Times New Roman"/>
              </a:rPr>
              <a:t>	</a:t>
            </a:r>
            <a:r>
              <a:rPr dirty="0" u="sng" sz="850" spc="20">
                <a:uFill>
                  <a:solidFill>
                    <a:srgbClr val="000000"/>
                  </a:solidFill>
                </a:uFill>
                <a:latin typeface="Cambria Math"/>
                <a:cs typeface="Cambria Math"/>
              </a:rPr>
              <a:t>𝑖=1	</a:t>
            </a:r>
            <a:endParaRPr sz="850">
              <a:latin typeface="Cambria Math"/>
              <a:cs typeface="Cambria Math"/>
            </a:endParaRPr>
          </a:p>
        </p:txBody>
      </p:sp>
      <p:sp>
        <p:nvSpPr>
          <p:cNvPr id="31" name="object 31"/>
          <p:cNvSpPr txBox="1"/>
          <p:nvPr/>
        </p:nvSpPr>
        <p:spPr>
          <a:xfrm>
            <a:off x="2627502" y="4837048"/>
            <a:ext cx="2281555" cy="462280"/>
          </a:xfrm>
          <a:prstGeom prst="rect">
            <a:avLst/>
          </a:prstGeom>
        </p:spPr>
        <p:txBody>
          <a:bodyPr wrap="square" lIns="0" tIns="47625" rIns="0" bIns="0" rtlCol="0" vert="horz">
            <a:spAutoFit/>
          </a:bodyPr>
          <a:lstStyle/>
          <a:p>
            <a:pPr marL="53340">
              <a:lnSpc>
                <a:spcPct val="100000"/>
              </a:lnSpc>
              <a:spcBef>
                <a:spcPts val="375"/>
              </a:spcBef>
              <a:tabLst>
                <a:tab pos="669290" algn="l"/>
                <a:tab pos="1268095" algn="l"/>
                <a:tab pos="1641475" algn="l"/>
                <a:tab pos="2100580" algn="l"/>
              </a:tabLst>
            </a:pPr>
            <a:r>
              <a:rPr dirty="0" sz="1200">
                <a:latin typeface="Cambria Math"/>
                <a:cs typeface="Cambria Math"/>
              </a:rPr>
              <a:t>0	</a:t>
            </a:r>
            <a:r>
              <a:rPr dirty="0" sz="1200" spc="20">
                <a:latin typeface="Cambria Math"/>
                <a:cs typeface="Cambria Math"/>
              </a:rPr>
              <a:t>2𝑅</a:t>
            </a:r>
            <a:r>
              <a:rPr dirty="0" baseline="2314" sz="1800" spc="30">
                <a:latin typeface="Cambria Math"/>
                <a:cs typeface="Cambria Math"/>
              </a:rPr>
              <a:t>(∑</a:t>
            </a:r>
            <a:r>
              <a:rPr dirty="0" baseline="32679" sz="1275" spc="30">
                <a:latin typeface="Cambria Math"/>
                <a:cs typeface="Cambria Math"/>
              </a:rPr>
              <a:t>𝑛	</a:t>
            </a:r>
            <a:r>
              <a:rPr dirty="0" sz="1200" spc="20">
                <a:latin typeface="Cambria Math"/>
                <a:cs typeface="Cambria Math"/>
              </a:rPr>
              <a:t>𝑝</a:t>
            </a:r>
            <a:r>
              <a:rPr dirty="0" baseline="-16339" sz="1275" spc="30">
                <a:latin typeface="Cambria Math"/>
                <a:cs typeface="Cambria Math"/>
              </a:rPr>
              <a:t>𝑖</a:t>
            </a:r>
            <a:r>
              <a:rPr dirty="0" baseline="2314" sz="1800" spc="30">
                <a:latin typeface="Cambria Math"/>
                <a:cs typeface="Cambria Math"/>
              </a:rPr>
              <a:t>)	</a:t>
            </a:r>
            <a:r>
              <a:rPr dirty="0" sz="1200">
                <a:latin typeface="Cambria Math"/>
                <a:cs typeface="Cambria Math"/>
              </a:rPr>
              <a:t>2</a:t>
            </a:r>
            <a:r>
              <a:rPr dirty="0" sz="1200" spc="-65">
                <a:latin typeface="Cambria Math"/>
                <a:cs typeface="Cambria Math"/>
              </a:rPr>
              <a:t> </a:t>
            </a:r>
            <a:r>
              <a:rPr dirty="0" baseline="2314" sz="1800" spc="44">
                <a:latin typeface="Cambria Math"/>
                <a:cs typeface="Cambria Math"/>
              </a:rPr>
              <a:t>∑</a:t>
            </a:r>
            <a:r>
              <a:rPr dirty="0" baseline="32679" sz="1275" spc="44">
                <a:latin typeface="Cambria Math"/>
                <a:cs typeface="Cambria Math"/>
              </a:rPr>
              <a:t>𝑛	</a:t>
            </a:r>
            <a:r>
              <a:rPr dirty="0" sz="1200">
                <a:latin typeface="Cambria Math"/>
                <a:cs typeface="Cambria Math"/>
              </a:rPr>
              <a:t>𝑞</a:t>
            </a:r>
            <a:r>
              <a:rPr dirty="0" baseline="-16339" sz="1275">
                <a:latin typeface="Cambria Math"/>
                <a:cs typeface="Cambria Math"/>
              </a:rPr>
              <a:t>𝑖</a:t>
            </a:r>
            <a:endParaRPr baseline="-16339" sz="1275">
              <a:latin typeface="Cambria Math"/>
              <a:cs typeface="Cambria Math"/>
            </a:endParaRPr>
          </a:p>
          <a:p>
            <a:pPr marL="50800">
              <a:lnSpc>
                <a:spcPct val="100000"/>
              </a:lnSpc>
              <a:spcBef>
                <a:spcPts val="280"/>
              </a:spcBef>
              <a:tabLst>
                <a:tab pos="1021080" algn="l"/>
                <a:tab pos="1891664" algn="l"/>
              </a:tabLst>
            </a:pPr>
            <a:r>
              <a:rPr dirty="0" sz="1200">
                <a:latin typeface="Cambria Math"/>
                <a:cs typeface="Cambria Math"/>
              </a:rPr>
              <a:t>𝑛	n	n</a:t>
            </a:r>
            <a:endParaRPr sz="1200">
              <a:latin typeface="Cambria Math"/>
              <a:cs typeface="Cambria Math"/>
            </a:endParaRPr>
          </a:p>
        </p:txBody>
      </p:sp>
      <p:sp>
        <p:nvSpPr>
          <p:cNvPr id="32" name="object 32"/>
          <p:cNvSpPr txBox="1"/>
          <p:nvPr/>
        </p:nvSpPr>
        <p:spPr>
          <a:xfrm>
            <a:off x="6502146" y="4988432"/>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3</a:t>
            </a:r>
            <a:r>
              <a:rPr dirty="0" baseline="2314" sz="1800">
                <a:latin typeface="Cambria Math"/>
                <a:cs typeface="Cambria Math"/>
              </a:rPr>
              <a:t>)</a:t>
            </a:r>
            <a:endParaRPr baseline="2314" sz="1800">
              <a:latin typeface="Cambria Math"/>
              <a:cs typeface="Cambria Math"/>
            </a:endParaRPr>
          </a:p>
        </p:txBody>
      </p:sp>
      <p:sp>
        <p:nvSpPr>
          <p:cNvPr id="33" name="object 33"/>
          <p:cNvSpPr txBox="1"/>
          <p:nvPr/>
        </p:nvSpPr>
        <p:spPr>
          <a:xfrm>
            <a:off x="1011732" y="5316092"/>
            <a:ext cx="591820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其次定义点</a:t>
            </a:r>
            <a:r>
              <a:rPr dirty="0" sz="1200" spc="-5">
                <a:latin typeface="SimSun"/>
                <a:cs typeface="SimSun"/>
              </a:rPr>
              <a:t>云</a:t>
            </a:r>
            <a:r>
              <a:rPr dirty="0" sz="1200" spc="20">
                <a:latin typeface="Cambria Math"/>
                <a:cs typeface="Cambria Math"/>
              </a:rPr>
              <a:t>𝑃</a:t>
            </a:r>
            <a:r>
              <a:rPr dirty="0" sz="1200">
                <a:latin typeface="SimSun"/>
                <a:cs typeface="SimSun"/>
              </a:rPr>
              <a:t>的质心</a:t>
            </a:r>
            <a:r>
              <a:rPr dirty="0" sz="1200" spc="-35">
                <a:latin typeface="Cambria Math"/>
                <a:cs typeface="Cambria Math"/>
              </a:rPr>
              <a:t>𝑝̂</a:t>
            </a:r>
            <a:r>
              <a:rPr dirty="0" sz="1200">
                <a:latin typeface="SimSun"/>
                <a:cs typeface="SimSun"/>
              </a:rPr>
              <a:t>和点云</a:t>
            </a:r>
            <a:r>
              <a:rPr dirty="0" sz="1200" spc="40">
                <a:latin typeface="Cambria Math"/>
                <a:cs typeface="Cambria Math"/>
              </a:rPr>
              <a:t>𝑄</a:t>
            </a:r>
            <a:r>
              <a:rPr dirty="0" sz="1200">
                <a:latin typeface="SimSun"/>
                <a:cs typeface="SimSun"/>
              </a:rPr>
              <a:t>的质心</a:t>
            </a:r>
            <a:r>
              <a:rPr dirty="0" sz="1200" spc="-340">
                <a:latin typeface="Cambria Math"/>
                <a:cs typeface="Cambria Math"/>
              </a:rPr>
              <a:t>𝑞̂</a:t>
            </a:r>
            <a:r>
              <a:rPr dirty="0" sz="1200" spc="-340">
                <a:latin typeface="SimSun"/>
                <a:cs typeface="SimSun"/>
              </a:rPr>
              <a:t>，</a:t>
            </a:r>
            <a:r>
              <a:rPr dirty="0" sz="1200">
                <a:latin typeface="SimSun"/>
                <a:cs typeface="SimSun"/>
              </a:rPr>
              <a:t>质心就</a:t>
            </a:r>
            <a:r>
              <a:rPr dirty="0" sz="1200" spc="10">
                <a:latin typeface="SimSun"/>
                <a:cs typeface="SimSun"/>
              </a:rPr>
              <a:t>是</a:t>
            </a:r>
            <a:r>
              <a:rPr dirty="0" sz="1200">
                <a:latin typeface="SimSun"/>
                <a:cs typeface="SimSun"/>
              </a:rPr>
              <a:t>点云中所有点的平均值</a:t>
            </a:r>
            <a:r>
              <a:rPr dirty="0" sz="1200" spc="-505">
                <a:latin typeface="SimSun"/>
                <a:cs typeface="SimSun"/>
              </a:rPr>
              <a:t>，</a:t>
            </a:r>
            <a:r>
              <a:rPr dirty="0" sz="1200">
                <a:latin typeface="SimSun"/>
                <a:cs typeface="SimSun"/>
              </a:rPr>
              <a:t>分别表示</a:t>
            </a:r>
            <a:r>
              <a:rPr dirty="0" sz="1200" spc="5">
                <a:latin typeface="SimSun"/>
                <a:cs typeface="SimSun"/>
              </a:rPr>
              <a:t>为</a:t>
            </a:r>
            <a:r>
              <a:rPr dirty="0" sz="1200">
                <a:latin typeface="SimSun"/>
                <a:cs typeface="SimSun"/>
              </a:rPr>
              <a:t>：</a:t>
            </a:r>
            <a:endParaRPr sz="1200">
              <a:latin typeface="SimSun"/>
              <a:cs typeface="SimSun"/>
            </a:endParaRPr>
          </a:p>
        </p:txBody>
      </p:sp>
      <p:sp>
        <p:nvSpPr>
          <p:cNvPr id="34" name="object 34"/>
          <p:cNvSpPr txBox="1"/>
          <p:nvPr/>
        </p:nvSpPr>
        <p:spPr>
          <a:xfrm>
            <a:off x="3632327" y="5503544"/>
            <a:ext cx="255270" cy="208279"/>
          </a:xfrm>
          <a:prstGeom prst="rect">
            <a:avLst/>
          </a:prstGeom>
        </p:spPr>
        <p:txBody>
          <a:bodyPr wrap="square" lIns="0" tIns="12700" rIns="0" bIns="0" rtlCol="0" vert="horz">
            <a:spAutoFit/>
          </a:bodyPr>
          <a:lstStyle/>
          <a:p>
            <a:pPr marL="38100">
              <a:lnSpc>
                <a:spcPct val="100000"/>
              </a:lnSpc>
              <a:spcBef>
                <a:spcPts val="100"/>
              </a:spcBef>
            </a:pPr>
            <a:r>
              <a:rPr dirty="0" baseline="-20833" sz="1800" spc="44">
                <a:latin typeface="Cambria Math"/>
                <a:cs typeface="Cambria Math"/>
              </a:rPr>
              <a:t>∑</a:t>
            </a:r>
            <a:r>
              <a:rPr dirty="0" sz="850" spc="30">
                <a:latin typeface="Cambria Math"/>
                <a:cs typeface="Cambria Math"/>
              </a:rPr>
              <a:t>𝑛</a:t>
            </a:r>
            <a:endParaRPr sz="850">
              <a:latin typeface="Cambria Math"/>
              <a:cs typeface="Cambria Math"/>
            </a:endParaRPr>
          </a:p>
        </p:txBody>
      </p:sp>
      <p:sp>
        <p:nvSpPr>
          <p:cNvPr id="35" name="object 35"/>
          <p:cNvSpPr txBox="1"/>
          <p:nvPr/>
        </p:nvSpPr>
        <p:spPr>
          <a:xfrm>
            <a:off x="3347339" y="5602604"/>
            <a:ext cx="840105" cy="208279"/>
          </a:xfrm>
          <a:prstGeom prst="rect">
            <a:avLst/>
          </a:prstGeom>
        </p:spPr>
        <p:txBody>
          <a:bodyPr wrap="square" lIns="0" tIns="12700" rIns="0" bIns="0" rtlCol="0" vert="horz">
            <a:spAutoFit/>
          </a:bodyPr>
          <a:lstStyle/>
          <a:p>
            <a:pPr marL="38100">
              <a:lnSpc>
                <a:spcPct val="100000"/>
              </a:lnSpc>
              <a:spcBef>
                <a:spcPts val="100"/>
              </a:spcBef>
              <a:tabLst>
                <a:tab pos="801370" algn="l"/>
              </a:tabLst>
            </a:pPr>
            <a:r>
              <a:rPr dirty="0" baseline="-27777" sz="1800" spc="-52">
                <a:latin typeface="Cambria Math"/>
                <a:cs typeface="Cambria Math"/>
              </a:rPr>
              <a:t>𝑝̂</a:t>
            </a:r>
            <a:r>
              <a:rPr dirty="0" baseline="-27777" sz="1800" spc="225">
                <a:latin typeface="Cambria Math"/>
                <a:cs typeface="Cambria Math"/>
              </a:rPr>
              <a:t> </a:t>
            </a:r>
            <a:r>
              <a:rPr dirty="0" baseline="-27777" sz="1800">
                <a:latin typeface="Cambria Math"/>
                <a:cs typeface="Cambria Math"/>
              </a:rPr>
              <a:t>=</a:t>
            </a:r>
            <a:r>
              <a:rPr dirty="0" u="sng" sz="1200">
                <a:uFill>
                  <a:solidFill>
                    <a:srgbClr val="000000"/>
                  </a:solidFill>
                </a:uFill>
                <a:latin typeface="Cambria Math"/>
                <a:cs typeface="Cambria Math"/>
              </a:rPr>
              <a:t>   </a:t>
            </a:r>
            <a:r>
              <a:rPr dirty="0" u="sng" sz="1200" spc="120">
                <a:uFill>
                  <a:solidFill>
                    <a:srgbClr val="000000"/>
                  </a:solidFill>
                </a:uFill>
                <a:latin typeface="Cambria Math"/>
                <a:cs typeface="Cambria Math"/>
              </a:rPr>
              <a:t> </a:t>
            </a:r>
            <a:r>
              <a:rPr dirty="0" u="sng" sz="850" spc="20">
                <a:uFill>
                  <a:solidFill>
                    <a:srgbClr val="000000"/>
                  </a:solidFill>
                </a:uFill>
                <a:latin typeface="Cambria Math"/>
                <a:cs typeface="Cambria Math"/>
              </a:rPr>
              <a:t>𝑖=1	</a:t>
            </a:r>
            <a:endParaRPr sz="850">
              <a:latin typeface="Cambria Math"/>
              <a:cs typeface="Cambria Math"/>
            </a:endParaRPr>
          </a:p>
        </p:txBody>
      </p:sp>
      <p:sp>
        <p:nvSpPr>
          <p:cNvPr id="36" name="object 36"/>
          <p:cNvSpPr txBox="1"/>
          <p:nvPr/>
        </p:nvSpPr>
        <p:spPr>
          <a:xfrm>
            <a:off x="3982846" y="5566028"/>
            <a:ext cx="195580" cy="208279"/>
          </a:xfrm>
          <a:prstGeom prst="rect">
            <a:avLst/>
          </a:prstGeom>
        </p:spPr>
        <p:txBody>
          <a:bodyPr wrap="square" lIns="0" tIns="12700" rIns="0" bIns="0" rtlCol="0" vert="horz">
            <a:spAutoFit/>
          </a:bodyPr>
          <a:lstStyle/>
          <a:p>
            <a:pPr marL="38100">
              <a:lnSpc>
                <a:spcPct val="100000"/>
              </a:lnSpc>
              <a:spcBef>
                <a:spcPts val="100"/>
              </a:spcBef>
            </a:pPr>
            <a:r>
              <a:rPr dirty="0" sz="1200" spc="-5">
                <a:latin typeface="Cambria Math"/>
                <a:cs typeface="Cambria Math"/>
              </a:rPr>
              <a:t>𝑝</a:t>
            </a:r>
            <a:r>
              <a:rPr dirty="0" baseline="-16339" sz="1275" spc="-7">
                <a:latin typeface="Cambria Math"/>
                <a:cs typeface="Cambria Math"/>
              </a:rPr>
              <a:t>𝑖</a:t>
            </a:r>
            <a:endParaRPr baseline="-16339" sz="1275">
              <a:latin typeface="Cambria Math"/>
              <a:cs typeface="Cambria Math"/>
            </a:endParaRPr>
          </a:p>
        </p:txBody>
      </p:sp>
      <p:sp>
        <p:nvSpPr>
          <p:cNvPr id="37" name="object 37"/>
          <p:cNvSpPr txBox="1"/>
          <p:nvPr/>
        </p:nvSpPr>
        <p:spPr>
          <a:xfrm>
            <a:off x="3851275" y="5783960"/>
            <a:ext cx="11303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𝑛</a:t>
            </a:r>
            <a:endParaRPr sz="1200">
              <a:latin typeface="Cambria Math"/>
              <a:cs typeface="Cambria Math"/>
            </a:endParaRPr>
          </a:p>
        </p:txBody>
      </p:sp>
      <p:sp>
        <p:nvSpPr>
          <p:cNvPr id="38" name="object 38"/>
          <p:cNvSpPr txBox="1"/>
          <p:nvPr/>
        </p:nvSpPr>
        <p:spPr>
          <a:xfrm>
            <a:off x="6502146" y="5681852"/>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4</a:t>
            </a:r>
            <a:r>
              <a:rPr dirty="0" baseline="2314" sz="1800">
                <a:latin typeface="Cambria Math"/>
                <a:cs typeface="Cambria Math"/>
              </a:rPr>
              <a:t>)</a:t>
            </a:r>
            <a:endParaRPr baseline="2314" sz="1800">
              <a:latin typeface="Cambria Math"/>
              <a:cs typeface="Cambria Math"/>
            </a:endParaRPr>
          </a:p>
        </p:txBody>
      </p:sp>
      <p:sp>
        <p:nvSpPr>
          <p:cNvPr id="39" name="object 39"/>
          <p:cNvSpPr txBox="1"/>
          <p:nvPr/>
        </p:nvSpPr>
        <p:spPr>
          <a:xfrm>
            <a:off x="3633851" y="5901308"/>
            <a:ext cx="255270" cy="208279"/>
          </a:xfrm>
          <a:prstGeom prst="rect">
            <a:avLst/>
          </a:prstGeom>
        </p:spPr>
        <p:txBody>
          <a:bodyPr wrap="square" lIns="0" tIns="12700" rIns="0" bIns="0" rtlCol="0" vert="horz">
            <a:spAutoFit/>
          </a:bodyPr>
          <a:lstStyle/>
          <a:p>
            <a:pPr marL="38100">
              <a:lnSpc>
                <a:spcPct val="100000"/>
              </a:lnSpc>
              <a:spcBef>
                <a:spcPts val="100"/>
              </a:spcBef>
            </a:pPr>
            <a:r>
              <a:rPr dirty="0" baseline="-20833" sz="1800" spc="44">
                <a:latin typeface="Cambria Math"/>
                <a:cs typeface="Cambria Math"/>
              </a:rPr>
              <a:t>∑</a:t>
            </a:r>
            <a:r>
              <a:rPr dirty="0" sz="850" spc="30">
                <a:latin typeface="Cambria Math"/>
                <a:cs typeface="Cambria Math"/>
              </a:rPr>
              <a:t>𝑛</a:t>
            </a:r>
            <a:endParaRPr sz="850">
              <a:latin typeface="Cambria Math"/>
              <a:cs typeface="Cambria Math"/>
            </a:endParaRPr>
          </a:p>
        </p:txBody>
      </p:sp>
      <p:sp>
        <p:nvSpPr>
          <p:cNvPr id="40" name="object 40"/>
          <p:cNvSpPr txBox="1"/>
          <p:nvPr/>
        </p:nvSpPr>
        <p:spPr>
          <a:xfrm>
            <a:off x="3348863" y="6000368"/>
            <a:ext cx="838835" cy="208279"/>
          </a:xfrm>
          <a:prstGeom prst="rect">
            <a:avLst/>
          </a:prstGeom>
        </p:spPr>
        <p:txBody>
          <a:bodyPr wrap="square" lIns="0" tIns="12700" rIns="0" bIns="0" rtlCol="0" vert="horz">
            <a:spAutoFit/>
          </a:bodyPr>
          <a:lstStyle/>
          <a:p>
            <a:pPr marL="38100">
              <a:lnSpc>
                <a:spcPct val="100000"/>
              </a:lnSpc>
              <a:spcBef>
                <a:spcPts val="100"/>
              </a:spcBef>
              <a:tabLst>
                <a:tab pos="800100" algn="l"/>
              </a:tabLst>
            </a:pPr>
            <a:r>
              <a:rPr dirty="0" baseline="-27777" sz="1800" spc="-390">
                <a:latin typeface="Cambria Math"/>
                <a:cs typeface="Cambria Math"/>
              </a:rPr>
              <a:t>𝑞̂</a:t>
            </a:r>
            <a:r>
              <a:rPr dirty="0" baseline="-27777" sz="1800" spc="187">
                <a:latin typeface="Cambria Math"/>
                <a:cs typeface="Cambria Math"/>
              </a:rPr>
              <a:t> </a:t>
            </a:r>
            <a:r>
              <a:rPr dirty="0" baseline="-27777" sz="1800">
                <a:latin typeface="Cambria Math"/>
                <a:cs typeface="Cambria Math"/>
              </a:rPr>
              <a:t>=</a:t>
            </a:r>
            <a:r>
              <a:rPr dirty="0" u="sng" sz="1200">
                <a:uFill>
                  <a:solidFill>
                    <a:srgbClr val="000000"/>
                  </a:solidFill>
                </a:uFill>
                <a:latin typeface="Cambria Math"/>
                <a:cs typeface="Cambria Math"/>
              </a:rPr>
              <a:t>   </a:t>
            </a:r>
            <a:r>
              <a:rPr dirty="0" u="sng" sz="1200" spc="130">
                <a:uFill>
                  <a:solidFill>
                    <a:srgbClr val="000000"/>
                  </a:solidFill>
                </a:uFill>
                <a:latin typeface="Cambria Math"/>
                <a:cs typeface="Cambria Math"/>
              </a:rPr>
              <a:t> </a:t>
            </a:r>
            <a:r>
              <a:rPr dirty="0" u="sng" sz="850" spc="20">
                <a:uFill>
                  <a:solidFill>
                    <a:srgbClr val="000000"/>
                  </a:solidFill>
                </a:uFill>
                <a:latin typeface="Cambria Math"/>
                <a:cs typeface="Cambria Math"/>
              </a:rPr>
              <a:t>𝑖=1	</a:t>
            </a:r>
            <a:endParaRPr sz="850">
              <a:latin typeface="Cambria Math"/>
              <a:cs typeface="Cambria Math"/>
            </a:endParaRPr>
          </a:p>
        </p:txBody>
      </p:sp>
      <p:sp>
        <p:nvSpPr>
          <p:cNvPr id="41" name="object 41"/>
          <p:cNvSpPr txBox="1"/>
          <p:nvPr/>
        </p:nvSpPr>
        <p:spPr>
          <a:xfrm>
            <a:off x="3982846" y="5963792"/>
            <a:ext cx="193675"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Cambria Math"/>
                <a:cs typeface="Cambria Math"/>
              </a:rPr>
              <a:t>𝑞</a:t>
            </a:r>
            <a:r>
              <a:rPr dirty="0" baseline="-16339" sz="1275">
                <a:latin typeface="Cambria Math"/>
                <a:cs typeface="Cambria Math"/>
              </a:rPr>
              <a:t>𝑖</a:t>
            </a:r>
            <a:endParaRPr baseline="-16339" sz="1275">
              <a:latin typeface="Cambria Math"/>
              <a:cs typeface="Cambria Math"/>
            </a:endParaRPr>
          </a:p>
        </p:txBody>
      </p:sp>
      <p:sp>
        <p:nvSpPr>
          <p:cNvPr id="42" name="object 42"/>
          <p:cNvSpPr txBox="1"/>
          <p:nvPr/>
        </p:nvSpPr>
        <p:spPr>
          <a:xfrm>
            <a:off x="3854322" y="6181724"/>
            <a:ext cx="110489"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n</a:t>
            </a:r>
            <a:endParaRPr sz="1200">
              <a:latin typeface="Cambria Math"/>
              <a:cs typeface="Cambria Math"/>
            </a:endParaRPr>
          </a:p>
        </p:txBody>
      </p:sp>
      <p:sp>
        <p:nvSpPr>
          <p:cNvPr id="43" name="object 43"/>
          <p:cNvSpPr txBox="1"/>
          <p:nvPr/>
        </p:nvSpPr>
        <p:spPr>
          <a:xfrm>
            <a:off x="6502146" y="6079616"/>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5</a:t>
            </a:r>
            <a:r>
              <a:rPr dirty="0" baseline="2314" sz="1800">
                <a:latin typeface="Cambria Math"/>
                <a:cs typeface="Cambria Math"/>
              </a:rPr>
              <a:t>)</a:t>
            </a:r>
            <a:endParaRPr baseline="2314" sz="1800">
              <a:latin typeface="Cambria Math"/>
              <a:cs typeface="Cambria Math"/>
            </a:endParaRPr>
          </a:p>
        </p:txBody>
      </p:sp>
      <p:sp>
        <p:nvSpPr>
          <p:cNvPr id="44" name="object 44"/>
          <p:cNvSpPr txBox="1"/>
          <p:nvPr/>
        </p:nvSpPr>
        <p:spPr>
          <a:xfrm>
            <a:off x="1011732" y="6405752"/>
            <a:ext cx="3392170" cy="502920"/>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将其带入公式</a:t>
            </a:r>
            <a:r>
              <a:rPr dirty="0" sz="1200" spc="-305">
                <a:latin typeface="SimSun"/>
                <a:cs typeface="SimSun"/>
              </a:rPr>
              <a:t> </a:t>
            </a:r>
            <a:r>
              <a:rPr dirty="0" sz="1200">
                <a:latin typeface="Times New Roman"/>
                <a:cs typeface="Times New Roman"/>
              </a:rPr>
              <a:t>2.3 </a:t>
            </a:r>
            <a:r>
              <a:rPr dirty="0" sz="1200">
                <a:latin typeface="SimSun"/>
                <a:cs typeface="SimSun"/>
              </a:rPr>
              <a:t>中，可以得到：</a:t>
            </a:r>
            <a:endParaRPr sz="1200">
              <a:latin typeface="SimSun"/>
              <a:cs typeface="SimSun"/>
            </a:endParaRPr>
          </a:p>
          <a:p>
            <a:pPr marL="2149475">
              <a:lnSpc>
                <a:spcPct val="100000"/>
              </a:lnSpc>
              <a:spcBef>
                <a:spcPts val="875"/>
              </a:spcBef>
            </a:pPr>
            <a:r>
              <a:rPr dirty="0" sz="1200">
                <a:latin typeface="Cambria Math"/>
                <a:cs typeface="Cambria Math"/>
              </a:rPr>
              <a:t>0</a:t>
            </a:r>
            <a:r>
              <a:rPr dirty="0" sz="1200" spc="50">
                <a:latin typeface="Cambria Math"/>
                <a:cs typeface="Cambria Math"/>
              </a:rPr>
              <a:t> </a:t>
            </a:r>
            <a:r>
              <a:rPr dirty="0" sz="1200">
                <a:latin typeface="Cambria Math"/>
                <a:cs typeface="Cambria Math"/>
              </a:rPr>
              <a:t>=</a:t>
            </a:r>
            <a:r>
              <a:rPr dirty="0" sz="1200" spc="45">
                <a:latin typeface="Cambria Math"/>
                <a:cs typeface="Cambria Math"/>
              </a:rPr>
              <a:t> </a:t>
            </a:r>
            <a:r>
              <a:rPr dirty="0" sz="1200" spc="-5">
                <a:latin typeface="Cambria Math"/>
                <a:cs typeface="Cambria Math"/>
              </a:rPr>
              <a:t>2𝑡</a:t>
            </a:r>
            <a:r>
              <a:rPr dirty="0" sz="1200" spc="30">
                <a:latin typeface="Cambria Math"/>
                <a:cs typeface="Cambria Math"/>
              </a:rPr>
              <a:t> </a:t>
            </a:r>
            <a:r>
              <a:rPr dirty="0" sz="1200">
                <a:latin typeface="Cambria Math"/>
                <a:cs typeface="Cambria Math"/>
              </a:rPr>
              <a:t>+</a:t>
            </a:r>
            <a:r>
              <a:rPr dirty="0" sz="1200" spc="-10">
                <a:latin typeface="Cambria Math"/>
                <a:cs typeface="Cambria Math"/>
              </a:rPr>
              <a:t> 2𝑅𝑝̂</a:t>
            </a:r>
            <a:r>
              <a:rPr dirty="0" sz="1200" spc="65">
                <a:latin typeface="Cambria Math"/>
                <a:cs typeface="Cambria Math"/>
              </a:rPr>
              <a:t> </a:t>
            </a:r>
            <a:r>
              <a:rPr dirty="0" sz="1200">
                <a:latin typeface="Cambria Math"/>
                <a:cs typeface="Cambria Math"/>
              </a:rPr>
              <a:t>−</a:t>
            </a:r>
            <a:r>
              <a:rPr dirty="0" sz="1200" spc="-10">
                <a:latin typeface="Cambria Math"/>
                <a:cs typeface="Cambria Math"/>
              </a:rPr>
              <a:t> </a:t>
            </a:r>
            <a:r>
              <a:rPr dirty="0" sz="1200" spc="-175">
                <a:latin typeface="Cambria Math"/>
                <a:cs typeface="Cambria Math"/>
              </a:rPr>
              <a:t>2𝑞̂</a:t>
            </a:r>
            <a:endParaRPr sz="1200">
              <a:latin typeface="Cambria Math"/>
              <a:cs typeface="Cambria Math"/>
            </a:endParaRPr>
          </a:p>
        </p:txBody>
      </p:sp>
      <p:sp>
        <p:nvSpPr>
          <p:cNvPr id="45" name="object 45"/>
          <p:cNvSpPr txBox="1"/>
          <p:nvPr/>
        </p:nvSpPr>
        <p:spPr>
          <a:xfrm>
            <a:off x="6502146" y="6699884"/>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6</a:t>
            </a:r>
            <a:r>
              <a:rPr dirty="0" baseline="2314" sz="1800">
                <a:latin typeface="Cambria Math"/>
                <a:cs typeface="Cambria Math"/>
              </a:rPr>
              <a:t>)</a:t>
            </a:r>
            <a:endParaRPr baseline="2314" sz="1800">
              <a:latin typeface="Cambria Math"/>
              <a:cs typeface="Cambria Math"/>
            </a:endParaRPr>
          </a:p>
        </p:txBody>
      </p:sp>
      <p:sp>
        <p:nvSpPr>
          <p:cNvPr id="46" name="object 46"/>
          <p:cNvSpPr txBox="1"/>
          <p:nvPr/>
        </p:nvSpPr>
        <p:spPr>
          <a:xfrm>
            <a:off x="1011732" y="7000493"/>
            <a:ext cx="93980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化简后得</a:t>
            </a:r>
            <a:r>
              <a:rPr dirty="0" sz="1200" spc="-5">
                <a:latin typeface="SimSun"/>
                <a:cs typeface="SimSun"/>
              </a:rPr>
              <a:t>到</a:t>
            </a:r>
            <a:r>
              <a:rPr dirty="0" sz="1200">
                <a:latin typeface="SimSun"/>
                <a:cs typeface="SimSun"/>
              </a:rPr>
              <a:t>：</a:t>
            </a:r>
            <a:endParaRPr sz="1200">
              <a:latin typeface="SimSun"/>
              <a:cs typeface="SimSun"/>
            </a:endParaRPr>
          </a:p>
        </p:txBody>
      </p:sp>
      <p:sp>
        <p:nvSpPr>
          <p:cNvPr id="47" name="object 47"/>
          <p:cNvSpPr txBox="1"/>
          <p:nvPr/>
        </p:nvSpPr>
        <p:spPr>
          <a:xfrm>
            <a:off x="4116704" y="7294626"/>
            <a:ext cx="2738120" cy="208279"/>
          </a:xfrm>
          <a:prstGeom prst="rect">
            <a:avLst/>
          </a:prstGeom>
        </p:spPr>
        <p:txBody>
          <a:bodyPr wrap="square" lIns="0" tIns="12700" rIns="0" bIns="0" rtlCol="0" vert="horz">
            <a:spAutoFit/>
          </a:bodyPr>
          <a:lstStyle/>
          <a:p>
            <a:pPr marL="12700">
              <a:lnSpc>
                <a:spcPct val="100000"/>
              </a:lnSpc>
              <a:spcBef>
                <a:spcPts val="100"/>
              </a:spcBef>
              <a:tabLst>
                <a:tab pos="2397760" algn="l"/>
              </a:tabLst>
            </a:pPr>
            <a:r>
              <a:rPr dirty="0" sz="1200">
                <a:latin typeface="Cambria Math"/>
                <a:cs typeface="Cambria Math"/>
              </a:rPr>
              <a:t>̂	</a:t>
            </a: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7</a:t>
            </a:r>
            <a:r>
              <a:rPr dirty="0" baseline="2314" sz="1800">
                <a:latin typeface="Cambria Math"/>
                <a:cs typeface="Cambria Math"/>
              </a:rPr>
              <a:t>)</a:t>
            </a:r>
            <a:endParaRPr baseline="2314" sz="1800">
              <a:latin typeface="Cambria Math"/>
              <a:cs typeface="Cambria Math"/>
            </a:endParaRPr>
          </a:p>
        </p:txBody>
      </p:sp>
      <p:sp>
        <p:nvSpPr>
          <p:cNvPr id="48" name="object 48"/>
          <p:cNvSpPr txBox="1"/>
          <p:nvPr/>
        </p:nvSpPr>
        <p:spPr>
          <a:xfrm>
            <a:off x="1011732" y="7294626"/>
            <a:ext cx="3139440" cy="508634"/>
          </a:xfrm>
          <a:prstGeom prst="rect">
            <a:avLst/>
          </a:prstGeom>
        </p:spPr>
        <p:txBody>
          <a:bodyPr wrap="square" lIns="0" tIns="12700" rIns="0" bIns="0" rtlCol="0" vert="horz">
            <a:spAutoFit/>
          </a:bodyPr>
          <a:lstStyle/>
          <a:p>
            <a:pPr algn="r" marR="5080">
              <a:lnSpc>
                <a:spcPct val="100000"/>
              </a:lnSpc>
              <a:spcBef>
                <a:spcPts val="100"/>
              </a:spcBef>
            </a:pPr>
            <a:r>
              <a:rPr dirty="0" sz="1200">
                <a:latin typeface="Cambria Math"/>
                <a:cs typeface="Cambria Math"/>
              </a:rPr>
              <a:t>𝑡</a:t>
            </a:r>
            <a:r>
              <a:rPr dirty="0" sz="1200" spc="100">
                <a:latin typeface="Cambria Math"/>
                <a:cs typeface="Cambria Math"/>
              </a:rPr>
              <a:t> </a:t>
            </a:r>
            <a:r>
              <a:rPr dirty="0" sz="1200">
                <a:latin typeface="Cambria Math"/>
                <a:cs typeface="Cambria Math"/>
              </a:rPr>
              <a:t>=</a:t>
            </a:r>
            <a:r>
              <a:rPr dirty="0" sz="1200" spc="60">
                <a:latin typeface="Cambria Math"/>
                <a:cs typeface="Cambria Math"/>
              </a:rPr>
              <a:t> </a:t>
            </a:r>
            <a:r>
              <a:rPr dirty="0" sz="1200" spc="-515">
                <a:latin typeface="Cambria Math"/>
                <a:cs typeface="Cambria Math"/>
              </a:rPr>
              <a:t>𝑞</a:t>
            </a:r>
            <a:r>
              <a:rPr dirty="0" sz="1200">
                <a:latin typeface="Cambria Math"/>
                <a:cs typeface="Cambria Math"/>
              </a:rPr>
              <a:t>̂</a:t>
            </a:r>
            <a:r>
              <a:rPr dirty="0" sz="1200" spc="60">
                <a:latin typeface="Cambria Math"/>
                <a:cs typeface="Cambria Math"/>
              </a:rPr>
              <a:t> </a:t>
            </a:r>
            <a:r>
              <a:rPr dirty="0" sz="1200">
                <a:latin typeface="Cambria Math"/>
                <a:cs typeface="Cambria Math"/>
              </a:rPr>
              <a:t>− </a:t>
            </a:r>
            <a:r>
              <a:rPr dirty="0" sz="1200" spc="40">
                <a:latin typeface="Cambria Math"/>
                <a:cs typeface="Cambria Math"/>
              </a:rPr>
              <a:t>𝑅</a:t>
            </a:r>
            <a:r>
              <a:rPr dirty="0" sz="1200">
                <a:latin typeface="Cambria Math"/>
                <a:cs typeface="Cambria Math"/>
              </a:rPr>
              <a:t>𝑝</a:t>
            </a:r>
            <a:endParaRPr sz="1200">
              <a:latin typeface="Cambria Math"/>
              <a:cs typeface="Cambria Math"/>
            </a:endParaRPr>
          </a:p>
          <a:p>
            <a:pPr marL="12700">
              <a:lnSpc>
                <a:spcPct val="100000"/>
              </a:lnSpc>
              <a:spcBef>
                <a:spcPts val="919"/>
              </a:spcBef>
            </a:pPr>
            <a:r>
              <a:rPr dirty="0" sz="1200">
                <a:latin typeface="SimSun"/>
                <a:cs typeface="SimSun"/>
              </a:rPr>
              <a:t>将公式</a:t>
            </a:r>
            <a:r>
              <a:rPr dirty="0" sz="1200" spc="-305">
                <a:latin typeface="SimSun"/>
                <a:cs typeface="SimSun"/>
              </a:rPr>
              <a:t> </a:t>
            </a:r>
            <a:r>
              <a:rPr dirty="0" sz="1200">
                <a:latin typeface="Times New Roman"/>
                <a:cs typeface="Times New Roman"/>
              </a:rPr>
              <a:t>2.7 </a:t>
            </a:r>
            <a:r>
              <a:rPr dirty="0" sz="1200">
                <a:latin typeface="SimSun"/>
                <a:cs typeface="SimSun"/>
              </a:rPr>
              <a:t>带入公式</a:t>
            </a:r>
            <a:r>
              <a:rPr dirty="0" sz="1200" spc="-300">
                <a:latin typeface="SimSun"/>
                <a:cs typeface="SimSun"/>
              </a:rPr>
              <a:t> </a:t>
            </a:r>
            <a:r>
              <a:rPr dirty="0" sz="1200">
                <a:latin typeface="Times New Roman"/>
                <a:cs typeface="Times New Roman"/>
              </a:rPr>
              <a:t>2.1</a:t>
            </a:r>
            <a:r>
              <a:rPr dirty="0" sz="1200">
                <a:latin typeface="SimSun"/>
                <a:cs typeface="SimSun"/>
              </a:rPr>
              <a:t>，可以得到：</a:t>
            </a:r>
            <a:endParaRPr sz="1200">
              <a:latin typeface="SimSun"/>
              <a:cs typeface="SimSun"/>
            </a:endParaRPr>
          </a:p>
        </p:txBody>
      </p:sp>
      <p:sp>
        <p:nvSpPr>
          <p:cNvPr id="49" name="object 49"/>
          <p:cNvSpPr txBox="1"/>
          <p:nvPr/>
        </p:nvSpPr>
        <p:spPr>
          <a:xfrm>
            <a:off x="2102357" y="8044433"/>
            <a:ext cx="3349625" cy="390525"/>
          </a:xfrm>
          <a:prstGeom prst="rect">
            <a:avLst/>
          </a:prstGeom>
        </p:spPr>
        <p:txBody>
          <a:bodyPr wrap="square" lIns="0" tIns="12700" rIns="0" bIns="0" rtlCol="0" vert="horz">
            <a:spAutoFit/>
          </a:bodyPr>
          <a:lstStyle/>
          <a:p>
            <a:pPr marL="63500">
              <a:lnSpc>
                <a:spcPts val="994"/>
              </a:lnSpc>
              <a:spcBef>
                <a:spcPts val="100"/>
              </a:spcBef>
            </a:pPr>
            <a:r>
              <a:rPr dirty="0" baseline="2314" sz="1800" spc="1110">
                <a:latin typeface="Cambria Math"/>
                <a:cs typeface="Cambria Math"/>
              </a:rPr>
              <a:t>∑</a:t>
            </a:r>
            <a:r>
              <a:rPr dirty="0" baseline="2314" sz="1800" spc="1110">
                <a:latin typeface="Cambria Math"/>
                <a:cs typeface="Cambria Math"/>
              </a:rPr>
              <a:t> </a:t>
            </a:r>
            <a:r>
              <a:rPr dirty="0" baseline="2314" sz="1800" spc="-97">
                <a:latin typeface="Cambria Math"/>
                <a:cs typeface="Cambria Math"/>
              </a:rPr>
              <a:t> </a:t>
            </a:r>
            <a:r>
              <a:rPr dirty="0" sz="1200" spc="5">
                <a:latin typeface="Cambria Math"/>
                <a:cs typeface="Cambria Math"/>
              </a:rPr>
              <a:t>∥</a:t>
            </a:r>
            <a:r>
              <a:rPr dirty="0" baseline="4629" sz="1800" spc="7">
                <a:latin typeface="Cambria Math"/>
                <a:cs typeface="Cambria Math"/>
              </a:rPr>
              <a:t>(</a:t>
            </a:r>
            <a:r>
              <a:rPr dirty="0" baseline="2314" sz="1800" spc="37">
                <a:latin typeface="Cambria Math"/>
                <a:cs typeface="Cambria Math"/>
              </a:rPr>
              <a:t>𝑅</a:t>
            </a:r>
            <a:r>
              <a:rPr dirty="0" baseline="2314" sz="1800">
                <a:latin typeface="Cambria Math"/>
                <a:cs typeface="Cambria Math"/>
              </a:rPr>
              <a:t>𝑝 </a:t>
            </a:r>
            <a:r>
              <a:rPr dirty="0" baseline="2314" sz="1800" spc="104">
                <a:latin typeface="Cambria Math"/>
                <a:cs typeface="Cambria Math"/>
              </a:rPr>
              <a:t> </a:t>
            </a:r>
            <a:r>
              <a:rPr dirty="0" baseline="2314" sz="1800">
                <a:latin typeface="Cambria Math"/>
                <a:cs typeface="Cambria Math"/>
              </a:rPr>
              <a:t>+ </a:t>
            </a:r>
            <a:r>
              <a:rPr dirty="0" baseline="2314" sz="1800" spc="22">
                <a:latin typeface="Cambria Math"/>
                <a:cs typeface="Cambria Math"/>
              </a:rPr>
              <a:t>𝑡</a:t>
            </a:r>
            <a:r>
              <a:rPr dirty="0" baseline="4629" sz="1800">
                <a:latin typeface="Cambria Math"/>
                <a:cs typeface="Cambria Math"/>
              </a:rPr>
              <a:t>)</a:t>
            </a:r>
            <a:r>
              <a:rPr dirty="0" baseline="4629" sz="1800" spc="22">
                <a:latin typeface="Cambria Math"/>
                <a:cs typeface="Cambria Math"/>
              </a:rPr>
              <a:t> </a:t>
            </a:r>
            <a:r>
              <a:rPr dirty="0" baseline="2314" sz="1800">
                <a:latin typeface="Cambria Math"/>
                <a:cs typeface="Cambria Math"/>
              </a:rPr>
              <a:t>− 𝑞</a:t>
            </a:r>
            <a:r>
              <a:rPr dirty="0" baseline="2314" sz="1800" spc="127">
                <a:latin typeface="Cambria Math"/>
                <a:cs typeface="Cambria Math"/>
              </a:rPr>
              <a:t> </a:t>
            </a:r>
            <a:r>
              <a:rPr dirty="0" sz="1200" spc="-5">
                <a:latin typeface="Cambria Math"/>
                <a:cs typeface="Cambria Math"/>
              </a:rPr>
              <a:t>∥</a:t>
            </a:r>
            <a:r>
              <a:rPr dirty="0" baseline="42483" sz="1275" spc="30">
                <a:latin typeface="Cambria Math"/>
                <a:cs typeface="Cambria Math"/>
              </a:rPr>
              <a:t>2</a:t>
            </a:r>
            <a:r>
              <a:rPr dirty="0" baseline="42483" sz="1275">
                <a:latin typeface="Cambria Math"/>
                <a:cs typeface="Cambria Math"/>
              </a:rPr>
              <a:t> </a:t>
            </a:r>
            <a:r>
              <a:rPr dirty="0" baseline="42483" sz="1275" spc="7">
                <a:latin typeface="Cambria Math"/>
                <a:cs typeface="Cambria Math"/>
              </a:rPr>
              <a:t> </a:t>
            </a:r>
            <a:r>
              <a:rPr dirty="0" baseline="2314" sz="1800">
                <a:latin typeface="Cambria Math"/>
                <a:cs typeface="Cambria Math"/>
              </a:rPr>
              <a:t>=</a:t>
            </a:r>
            <a:r>
              <a:rPr dirty="0" baseline="2314" sz="1800" spc="112">
                <a:latin typeface="Cambria Math"/>
                <a:cs typeface="Cambria Math"/>
              </a:rPr>
              <a:t> </a:t>
            </a:r>
            <a:r>
              <a:rPr dirty="0" baseline="2314" sz="1800" spc="1110">
                <a:latin typeface="Cambria Math"/>
                <a:cs typeface="Cambria Math"/>
              </a:rPr>
              <a:t>∑</a:t>
            </a:r>
            <a:r>
              <a:rPr dirty="0" baseline="2314" sz="1800">
                <a:latin typeface="Cambria Math"/>
                <a:cs typeface="Cambria Math"/>
              </a:rPr>
              <a:t> </a:t>
            </a:r>
            <a:r>
              <a:rPr dirty="0" baseline="2314" sz="1800" spc="-104">
                <a:latin typeface="Cambria Math"/>
                <a:cs typeface="Cambria Math"/>
              </a:rPr>
              <a:t> </a:t>
            </a:r>
            <a:r>
              <a:rPr dirty="0" sz="1200" spc="-5">
                <a:latin typeface="Cambria Math"/>
                <a:cs typeface="Cambria Math"/>
              </a:rPr>
              <a:t>∥</a:t>
            </a:r>
            <a:r>
              <a:rPr dirty="0" baseline="2314" sz="1800" spc="52">
                <a:latin typeface="Cambria Math"/>
                <a:cs typeface="Cambria Math"/>
              </a:rPr>
              <a:t>𝑅</a:t>
            </a:r>
            <a:r>
              <a:rPr dirty="0" baseline="2314" sz="1800">
                <a:latin typeface="Cambria Math"/>
                <a:cs typeface="Cambria Math"/>
              </a:rPr>
              <a:t>𝑝 </a:t>
            </a:r>
            <a:r>
              <a:rPr dirty="0" baseline="2314" sz="1800" spc="104">
                <a:latin typeface="Cambria Math"/>
                <a:cs typeface="Cambria Math"/>
              </a:rPr>
              <a:t> </a:t>
            </a:r>
            <a:r>
              <a:rPr dirty="0" baseline="2314" sz="1800">
                <a:latin typeface="Cambria Math"/>
                <a:cs typeface="Cambria Math"/>
              </a:rPr>
              <a:t>+ </a:t>
            </a:r>
            <a:r>
              <a:rPr dirty="0" baseline="2314" sz="1800" spc="-772">
                <a:latin typeface="Cambria Math"/>
                <a:cs typeface="Cambria Math"/>
              </a:rPr>
              <a:t>𝑞</a:t>
            </a:r>
            <a:r>
              <a:rPr dirty="0" baseline="2314" sz="1800">
                <a:latin typeface="Cambria Math"/>
                <a:cs typeface="Cambria Math"/>
              </a:rPr>
              <a:t>̂</a:t>
            </a:r>
            <a:r>
              <a:rPr dirty="0" baseline="2314" sz="1800" spc="89">
                <a:latin typeface="Cambria Math"/>
                <a:cs typeface="Cambria Math"/>
              </a:rPr>
              <a:t> </a:t>
            </a:r>
            <a:r>
              <a:rPr dirty="0" baseline="2314" sz="1800">
                <a:latin typeface="Cambria Math"/>
                <a:cs typeface="Cambria Math"/>
              </a:rPr>
              <a:t>− </a:t>
            </a:r>
            <a:r>
              <a:rPr dirty="0" baseline="2314" sz="1800" spc="52">
                <a:latin typeface="Cambria Math"/>
                <a:cs typeface="Cambria Math"/>
              </a:rPr>
              <a:t>𝑅</a:t>
            </a:r>
            <a:r>
              <a:rPr dirty="0" baseline="2314" sz="1800" spc="-104">
                <a:latin typeface="Cambria Math"/>
                <a:cs typeface="Cambria Math"/>
              </a:rPr>
              <a:t>𝑝</a:t>
            </a:r>
            <a:r>
              <a:rPr dirty="0" baseline="2314" sz="1800">
                <a:latin typeface="Cambria Math"/>
                <a:cs typeface="Cambria Math"/>
              </a:rPr>
              <a:t>̂</a:t>
            </a:r>
            <a:r>
              <a:rPr dirty="0" baseline="2314" sz="1800" spc="120">
                <a:latin typeface="Cambria Math"/>
                <a:cs typeface="Cambria Math"/>
              </a:rPr>
              <a:t> </a:t>
            </a:r>
            <a:r>
              <a:rPr dirty="0" baseline="2314" sz="1800">
                <a:latin typeface="Cambria Math"/>
                <a:cs typeface="Cambria Math"/>
              </a:rPr>
              <a:t>− 𝑞</a:t>
            </a:r>
            <a:r>
              <a:rPr dirty="0" baseline="2314" sz="1800" spc="127">
                <a:latin typeface="Cambria Math"/>
                <a:cs typeface="Cambria Math"/>
              </a:rPr>
              <a:t> </a:t>
            </a:r>
            <a:r>
              <a:rPr dirty="0" sz="1200" spc="5">
                <a:latin typeface="Cambria Math"/>
                <a:cs typeface="Cambria Math"/>
              </a:rPr>
              <a:t>∥</a:t>
            </a:r>
            <a:r>
              <a:rPr dirty="0" baseline="39215" sz="1275" spc="30">
                <a:latin typeface="Cambria Math"/>
                <a:cs typeface="Cambria Math"/>
              </a:rPr>
              <a:t>2</a:t>
            </a:r>
            <a:endParaRPr baseline="39215" sz="1275">
              <a:latin typeface="Cambria Math"/>
              <a:cs typeface="Cambria Math"/>
            </a:endParaRPr>
          </a:p>
          <a:p>
            <a:pPr marL="641350">
              <a:lnSpc>
                <a:spcPts val="575"/>
              </a:lnSpc>
              <a:tabLst>
                <a:tab pos="1258570" algn="l"/>
                <a:tab pos="2157730" algn="l"/>
                <a:tab pos="3103880" algn="l"/>
              </a:tabLst>
            </a:pPr>
            <a:r>
              <a:rPr dirty="0" sz="850" spc="25">
                <a:latin typeface="Cambria Math"/>
                <a:cs typeface="Cambria Math"/>
              </a:rPr>
              <a:t>𝑖	𝑖	𝑖	𝑖</a:t>
            </a:r>
            <a:endParaRPr sz="850">
              <a:latin typeface="Cambria Math"/>
              <a:cs typeface="Cambria Math"/>
            </a:endParaRPr>
          </a:p>
          <a:p>
            <a:pPr marL="72390">
              <a:lnSpc>
                <a:spcPct val="100000"/>
              </a:lnSpc>
              <a:spcBef>
                <a:spcPts val="275"/>
              </a:spcBef>
              <a:tabLst>
                <a:tab pos="1652905" algn="l"/>
              </a:tabLst>
            </a:pPr>
            <a:r>
              <a:rPr dirty="0" sz="850" spc="20">
                <a:latin typeface="Cambria Math"/>
                <a:cs typeface="Cambria Math"/>
              </a:rPr>
              <a:t>𝑖=1	𝑖=1</a:t>
            </a:r>
            <a:endParaRPr sz="850">
              <a:latin typeface="Cambria Math"/>
              <a:cs typeface="Cambria Math"/>
            </a:endParaRPr>
          </a:p>
        </p:txBody>
      </p:sp>
      <p:sp>
        <p:nvSpPr>
          <p:cNvPr id="50" name="object 50"/>
          <p:cNvSpPr txBox="1"/>
          <p:nvPr/>
        </p:nvSpPr>
        <p:spPr>
          <a:xfrm>
            <a:off x="2218689" y="7856981"/>
            <a:ext cx="1677035" cy="155575"/>
          </a:xfrm>
          <a:prstGeom prst="rect">
            <a:avLst/>
          </a:prstGeom>
        </p:spPr>
        <p:txBody>
          <a:bodyPr wrap="square" lIns="0" tIns="12700" rIns="0" bIns="0" rtlCol="0" vert="horz">
            <a:spAutoFit/>
          </a:bodyPr>
          <a:lstStyle/>
          <a:p>
            <a:pPr marL="12700">
              <a:lnSpc>
                <a:spcPct val="100000"/>
              </a:lnSpc>
              <a:spcBef>
                <a:spcPts val="100"/>
              </a:spcBef>
              <a:tabLst>
                <a:tab pos="1593215" algn="l"/>
              </a:tabLst>
            </a:pPr>
            <a:r>
              <a:rPr dirty="0" sz="850" spc="110">
                <a:latin typeface="Cambria Math"/>
                <a:cs typeface="Cambria Math"/>
              </a:rPr>
              <a:t>𝑛</a:t>
            </a:r>
            <a:r>
              <a:rPr dirty="0" sz="850" spc="110">
                <a:latin typeface="Cambria Math"/>
                <a:cs typeface="Cambria Math"/>
              </a:rPr>
              <a:t>	</a:t>
            </a:r>
            <a:r>
              <a:rPr dirty="0" sz="850" spc="110">
                <a:latin typeface="Cambria Math"/>
                <a:cs typeface="Cambria Math"/>
              </a:rPr>
              <a:t>𝑛</a:t>
            </a:r>
            <a:endParaRPr sz="850">
              <a:latin typeface="Cambria Math"/>
              <a:cs typeface="Cambria Math"/>
            </a:endParaRPr>
          </a:p>
        </p:txBody>
      </p:sp>
      <p:sp>
        <p:nvSpPr>
          <p:cNvPr id="51" name="object 51"/>
          <p:cNvSpPr txBox="1"/>
          <p:nvPr/>
        </p:nvSpPr>
        <p:spPr>
          <a:xfrm>
            <a:off x="6502146" y="8039861"/>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8</a:t>
            </a:r>
            <a:r>
              <a:rPr dirty="0" baseline="2314" sz="1800">
                <a:latin typeface="Cambria Math"/>
                <a:cs typeface="Cambria Math"/>
              </a:rPr>
              <a:t>)</a:t>
            </a:r>
            <a:endParaRPr baseline="2314" sz="1800">
              <a:latin typeface="Cambria Math"/>
              <a:cs typeface="Cambria Math"/>
            </a:endParaRPr>
          </a:p>
        </p:txBody>
      </p:sp>
      <p:sp>
        <p:nvSpPr>
          <p:cNvPr id="52" name="object 52"/>
          <p:cNvSpPr txBox="1"/>
          <p:nvPr/>
        </p:nvSpPr>
        <p:spPr>
          <a:xfrm>
            <a:off x="2750947" y="8638793"/>
            <a:ext cx="2052955" cy="225425"/>
          </a:xfrm>
          <a:prstGeom prst="rect">
            <a:avLst/>
          </a:prstGeom>
        </p:spPr>
        <p:txBody>
          <a:bodyPr wrap="square" lIns="0" tIns="12700" rIns="0" bIns="0" rtlCol="0" vert="horz">
            <a:spAutoFit/>
          </a:bodyPr>
          <a:lstStyle/>
          <a:p>
            <a:pPr marL="50800">
              <a:lnSpc>
                <a:spcPts val="994"/>
              </a:lnSpc>
              <a:spcBef>
                <a:spcPts val="100"/>
              </a:spcBef>
            </a:pPr>
            <a:r>
              <a:rPr dirty="0" baseline="2314" sz="1800">
                <a:latin typeface="Cambria Math"/>
                <a:cs typeface="Cambria Math"/>
              </a:rPr>
              <a:t>=</a:t>
            </a:r>
            <a:r>
              <a:rPr dirty="0" baseline="2314" sz="1800" spc="120">
                <a:latin typeface="Cambria Math"/>
                <a:cs typeface="Cambria Math"/>
              </a:rPr>
              <a:t> </a:t>
            </a:r>
            <a:r>
              <a:rPr dirty="0" baseline="2314" sz="1800" spc="1110">
                <a:latin typeface="Cambria Math"/>
                <a:cs typeface="Cambria Math"/>
              </a:rPr>
              <a:t>∑</a:t>
            </a:r>
            <a:r>
              <a:rPr dirty="0" baseline="2314" sz="1800" spc="307">
                <a:latin typeface="Cambria Math"/>
                <a:cs typeface="Cambria Math"/>
              </a:rPr>
              <a:t> </a:t>
            </a:r>
            <a:r>
              <a:rPr dirty="0" sz="1200" spc="5">
                <a:latin typeface="Cambria Math"/>
                <a:cs typeface="Cambria Math"/>
              </a:rPr>
              <a:t>∥</a:t>
            </a:r>
            <a:r>
              <a:rPr dirty="0" baseline="2314" sz="1800" spc="7">
                <a:latin typeface="Cambria Math"/>
                <a:cs typeface="Cambria Math"/>
              </a:rPr>
              <a:t>𝑅</a:t>
            </a:r>
            <a:r>
              <a:rPr dirty="0" baseline="4629" sz="1800" spc="7">
                <a:latin typeface="Cambria Math"/>
                <a:cs typeface="Cambria Math"/>
              </a:rPr>
              <a:t>(</a:t>
            </a:r>
            <a:r>
              <a:rPr dirty="0" baseline="2314" sz="1800" spc="7">
                <a:latin typeface="Cambria Math"/>
                <a:cs typeface="Cambria Math"/>
              </a:rPr>
              <a:t>𝑝</a:t>
            </a:r>
            <a:r>
              <a:rPr dirty="0" baseline="2314" sz="1800" spc="127">
                <a:latin typeface="Cambria Math"/>
                <a:cs typeface="Cambria Math"/>
              </a:rPr>
              <a:t> </a:t>
            </a:r>
            <a:r>
              <a:rPr dirty="0" baseline="2314" sz="1800">
                <a:latin typeface="Cambria Math"/>
                <a:cs typeface="Cambria Math"/>
              </a:rPr>
              <a:t>−</a:t>
            </a:r>
            <a:r>
              <a:rPr dirty="0" baseline="2314" sz="1800" spc="7">
                <a:latin typeface="Cambria Math"/>
                <a:cs typeface="Cambria Math"/>
              </a:rPr>
              <a:t> </a:t>
            </a:r>
            <a:r>
              <a:rPr dirty="0" baseline="2314" sz="1800" spc="-37">
                <a:latin typeface="Cambria Math"/>
                <a:cs typeface="Cambria Math"/>
              </a:rPr>
              <a:t>𝑝̂</a:t>
            </a:r>
            <a:r>
              <a:rPr dirty="0" baseline="4629" sz="1800" spc="-37">
                <a:latin typeface="Cambria Math"/>
                <a:cs typeface="Cambria Math"/>
              </a:rPr>
              <a:t>)</a:t>
            </a:r>
            <a:r>
              <a:rPr dirty="0" baseline="4629" sz="1800" spc="15">
                <a:latin typeface="Cambria Math"/>
                <a:cs typeface="Cambria Math"/>
              </a:rPr>
              <a:t> </a:t>
            </a:r>
            <a:r>
              <a:rPr dirty="0" baseline="2314" sz="1800">
                <a:latin typeface="Cambria Math"/>
                <a:cs typeface="Cambria Math"/>
              </a:rPr>
              <a:t>−</a:t>
            </a:r>
            <a:r>
              <a:rPr dirty="0" baseline="2314" sz="1800" spc="22">
                <a:latin typeface="Cambria Math"/>
                <a:cs typeface="Cambria Math"/>
              </a:rPr>
              <a:t> </a:t>
            </a:r>
            <a:r>
              <a:rPr dirty="0" baseline="4629" sz="1800">
                <a:latin typeface="Cambria Math"/>
                <a:cs typeface="Cambria Math"/>
              </a:rPr>
              <a:t>(</a:t>
            </a:r>
            <a:r>
              <a:rPr dirty="0" baseline="2314" sz="1800">
                <a:latin typeface="Cambria Math"/>
                <a:cs typeface="Cambria Math"/>
              </a:rPr>
              <a:t>𝑞</a:t>
            </a:r>
            <a:r>
              <a:rPr dirty="0" baseline="2314" sz="1800" spc="540">
                <a:latin typeface="Cambria Math"/>
                <a:cs typeface="Cambria Math"/>
              </a:rPr>
              <a:t> </a:t>
            </a:r>
            <a:r>
              <a:rPr dirty="0" baseline="2314" sz="1800">
                <a:latin typeface="Cambria Math"/>
                <a:cs typeface="Cambria Math"/>
              </a:rPr>
              <a:t>−</a:t>
            </a:r>
            <a:r>
              <a:rPr dirty="0" baseline="2314" sz="1800" spc="7">
                <a:latin typeface="Cambria Math"/>
                <a:cs typeface="Cambria Math"/>
              </a:rPr>
              <a:t> </a:t>
            </a:r>
            <a:r>
              <a:rPr dirty="0" baseline="2314" sz="1800" spc="-150">
                <a:latin typeface="Cambria Math"/>
                <a:cs typeface="Cambria Math"/>
              </a:rPr>
              <a:t>𝑞̂</a:t>
            </a:r>
            <a:r>
              <a:rPr dirty="0" baseline="4629" sz="1800" spc="-150">
                <a:latin typeface="Cambria Math"/>
                <a:cs typeface="Cambria Math"/>
              </a:rPr>
              <a:t>)</a:t>
            </a:r>
            <a:r>
              <a:rPr dirty="0" sz="1200" spc="-100">
                <a:latin typeface="Cambria Math"/>
                <a:cs typeface="Cambria Math"/>
              </a:rPr>
              <a:t>∥</a:t>
            </a:r>
            <a:r>
              <a:rPr dirty="0" baseline="42483" sz="1275" spc="-150">
                <a:latin typeface="Cambria Math"/>
                <a:cs typeface="Cambria Math"/>
              </a:rPr>
              <a:t>2</a:t>
            </a:r>
            <a:endParaRPr baseline="42483" sz="1275">
              <a:latin typeface="Cambria Math"/>
              <a:cs typeface="Cambria Math"/>
            </a:endParaRPr>
          </a:p>
          <a:p>
            <a:pPr marL="784860">
              <a:lnSpc>
                <a:spcPts val="575"/>
              </a:lnSpc>
              <a:tabLst>
                <a:tab pos="1489075" algn="l"/>
              </a:tabLst>
            </a:pPr>
            <a:r>
              <a:rPr dirty="0" sz="850" spc="25">
                <a:latin typeface="Cambria Math"/>
                <a:cs typeface="Cambria Math"/>
              </a:rPr>
              <a:t>𝑖	𝑖</a:t>
            </a:r>
            <a:endParaRPr sz="850">
              <a:latin typeface="Cambria Math"/>
              <a:cs typeface="Cambria Math"/>
            </a:endParaRPr>
          </a:p>
        </p:txBody>
      </p:sp>
      <p:sp>
        <p:nvSpPr>
          <p:cNvPr id="53" name="object 53"/>
          <p:cNvSpPr txBox="1"/>
          <p:nvPr/>
        </p:nvSpPr>
        <p:spPr>
          <a:xfrm>
            <a:off x="3011551" y="8451341"/>
            <a:ext cx="95885" cy="155575"/>
          </a:xfrm>
          <a:prstGeom prst="rect">
            <a:avLst/>
          </a:prstGeom>
        </p:spPr>
        <p:txBody>
          <a:bodyPr wrap="square" lIns="0" tIns="12700" rIns="0" bIns="0" rtlCol="0" vert="horz">
            <a:spAutoFit/>
          </a:bodyPr>
          <a:lstStyle/>
          <a:p>
            <a:pPr marL="12700">
              <a:lnSpc>
                <a:spcPct val="100000"/>
              </a:lnSpc>
              <a:spcBef>
                <a:spcPts val="100"/>
              </a:spcBef>
            </a:pPr>
            <a:r>
              <a:rPr dirty="0" sz="850" spc="110">
                <a:latin typeface="Cambria Math"/>
                <a:cs typeface="Cambria Math"/>
              </a:rPr>
              <a:t>𝑛</a:t>
            </a:r>
            <a:endParaRPr sz="850">
              <a:latin typeface="Cambria Math"/>
              <a:cs typeface="Cambria Math"/>
            </a:endParaRPr>
          </a:p>
        </p:txBody>
      </p:sp>
      <p:sp>
        <p:nvSpPr>
          <p:cNvPr id="54" name="object 54"/>
          <p:cNvSpPr txBox="1"/>
          <p:nvPr/>
        </p:nvSpPr>
        <p:spPr>
          <a:xfrm>
            <a:off x="668527" y="8873490"/>
            <a:ext cx="6213475" cy="812165"/>
          </a:xfrm>
          <a:prstGeom prst="rect">
            <a:avLst/>
          </a:prstGeom>
        </p:spPr>
        <p:txBody>
          <a:bodyPr wrap="square" lIns="0" tIns="12700" rIns="0" bIns="0" rtlCol="0" vert="horz">
            <a:spAutoFit/>
          </a:bodyPr>
          <a:lstStyle/>
          <a:p>
            <a:pPr algn="ctr" marR="1423670">
              <a:lnSpc>
                <a:spcPct val="100000"/>
              </a:lnSpc>
              <a:spcBef>
                <a:spcPts val="100"/>
              </a:spcBef>
            </a:pPr>
            <a:r>
              <a:rPr dirty="0" sz="850" spc="20">
                <a:latin typeface="Cambria Math"/>
                <a:cs typeface="Cambria Math"/>
              </a:rPr>
              <a:t>𝑖=1</a:t>
            </a:r>
            <a:endParaRPr sz="850">
              <a:latin typeface="Cambria Math"/>
              <a:cs typeface="Cambria Math"/>
            </a:endParaRPr>
          </a:p>
          <a:p>
            <a:pPr>
              <a:lnSpc>
                <a:spcPct val="100000"/>
              </a:lnSpc>
              <a:spcBef>
                <a:spcPts val="55"/>
              </a:spcBef>
            </a:pPr>
            <a:endParaRPr sz="700">
              <a:latin typeface="Cambria Math"/>
              <a:cs typeface="Cambria Math"/>
            </a:endParaRPr>
          </a:p>
          <a:p>
            <a:pPr marL="355600">
              <a:lnSpc>
                <a:spcPts val="1115"/>
              </a:lnSpc>
            </a:pPr>
            <a:r>
              <a:rPr dirty="0" sz="1200">
                <a:latin typeface="SimSun"/>
                <a:cs typeface="SimSun"/>
              </a:rPr>
              <a:t>假设集</a:t>
            </a:r>
            <a:r>
              <a:rPr dirty="0" sz="1200" spc="-5">
                <a:latin typeface="SimSun"/>
                <a:cs typeface="SimSun"/>
              </a:rPr>
              <a:t>合</a:t>
            </a:r>
            <a:r>
              <a:rPr dirty="0" sz="1200" spc="50">
                <a:latin typeface="Cambria Math"/>
                <a:cs typeface="Cambria Math"/>
              </a:rPr>
              <a:t>𝑃</a:t>
            </a:r>
            <a:r>
              <a:rPr dirty="0" baseline="29411" sz="1275" spc="75">
                <a:latin typeface="Cambria Math"/>
                <a:cs typeface="Cambria Math"/>
              </a:rPr>
              <a:t>′</a:t>
            </a:r>
            <a:r>
              <a:rPr dirty="0" baseline="29411" sz="1275" spc="315">
                <a:latin typeface="Cambria Math"/>
                <a:cs typeface="Cambria Math"/>
              </a:rPr>
              <a:t> </a:t>
            </a:r>
            <a:r>
              <a:rPr dirty="0" sz="1200">
                <a:latin typeface="Cambria Math"/>
                <a:cs typeface="Cambria Math"/>
              </a:rPr>
              <a:t>=</a:t>
            </a:r>
            <a:r>
              <a:rPr dirty="0" sz="1200" spc="65">
                <a:latin typeface="Cambria Math"/>
                <a:cs typeface="Cambria Math"/>
              </a:rPr>
              <a:t> </a:t>
            </a:r>
            <a:r>
              <a:rPr dirty="0" sz="1200" spc="-5">
                <a:latin typeface="Cambria Math"/>
                <a:cs typeface="Cambria Math"/>
              </a:rPr>
              <a:t>{𝑝</a:t>
            </a:r>
            <a:r>
              <a:rPr dirty="0" baseline="-16339" sz="1275" spc="-7">
                <a:latin typeface="Cambria Math"/>
                <a:cs typeface="Cambria Math"/>
              </a:rPr>
              <a:t>𝑖</a:t>
            </a:r>
            <a:r>
              <a:rPr dirty="0" baseline="-16339" sz="1275" spc="232">
                <a:latin typeface="Cambria Math"/>
                <a:cs typeface="Cambria Math"/>
              </a:rPr>
              <a:t> </a:t>
            </a:r>
            <a:r>
              <a:rPr dirty="0" sz="1200">
                <a:latin typeface="Cambria Math"/>
                <a:cs typeface="Cambria Math"/>
              </a:rPr>
              <a:t>−</a:t>
            </a:r>
            <a:r>
              <a:rPr dirty="0" sz="1200" spc="5">
                <a:latin typeface="Cambria Math"/>
                <a:cs typeface="Cambria Math"/>
              </a:rPr>
              <a:t> </a:t>
            </a:r>
            <a:r>
              <a:rPr dirty="0" sz="1200" spc="-20">
                <a:latin typeface="Cambria Math"/>
                <a:cs typeface="Cambria Math"/>
              </a:rPr>
              <a:t>𝑝̂</a:t>
            </a:r>
            <a:r>
              <a:rPr dirty="0" baseline="2314" sz="1800" spc="-30">
                <a:latin typeface="Cambria Math"/>
                <a:cs typeface="Cambria Math"/>
              </a:rPr>
              <a:t>|</a:t>
            </a:r>
            <a:r>
              <a:rPr dirty="0" sz="1200" spc="-20">
                <a:latin typeface="Cambria Math"/>
                <a:cs typeface="Cambria Math"/>
              </a:rPr>
              <a:t>𝑖</a:t>
            </a:r>
            <a:r>
              <a:rPr dirty="0" sz="1200" spc="105">
                <a:latin typeface="Cambria Math"/>
                <a:cs typeface="Cambria Math"/>
              </a:rPr>
              <a:t> </a:t>
            </a:r>
            <a:r>
              <a:rPr dirty="0" sz="1200">
                <a:latin typeface="Cambria Math"/>
                <a:cs typeface="Cambria Math"/>
              </a:rPr>
              <a:t>=</a:t>
            </a:r>
            <a:r>
              <a:rPr dirty="0" sz="1200" spc="80">
                <a:latin typeface="Cambria Math"/>
                <a:cs typeface="Cambria Math"/>
              </a:rPr>
              <a:t> </a:t>
            </a:r>
            <a:r>
              <a:rPr dirty="0" sz="1200" spc="-5">
                <a:latin typeface="Cambria Math"/>
                <a:cs typeface="Cambria Math"/>
              </a:rPr>
              <a:t>1,2,</a:t>
            </a:r>
            <a:r>
              <a:rPr dirty="0" sz="1200" spc="-65">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a:t>
            </a:r>
            <a:r>
              <a:rPr dirty="0" sz="1200" spc="-65">
                <a:latin typeface="Cambria Math"/>
                <a:cs typeface="Cambria Math"/>
              </a:rPr>
              <a:t> </a:t>
            </a:r>
            <a:r>
              <a:rPr dirty="0" sz="1200" spc="5">
                <a:latin typeface="Cambria Math"/>
                <a:cs typeface="Cambria Math"/>
              </a:rPr>
              <a:t>𝑛</a:t>
            </a:r>
            <a:r>
              <a:rPr dirty="0" baseline="2314" sz="1800" spc="7">
                <a:latin typeface="Cambria Math"/>
                <a:cs typeface="Cambria Math"/>
              </a:rPr>
              <a:t>}</a:t>
            </a:r>
            <a:r>
              <a:rPr dirty="0" baseline="2314" sz="1800" spc="120">
                <a:latin typeface="Cambria Math"/>
                <a:cs typeface="Cambria Math"/>
              </a:rPr>
              <a:t> </a:t>
            </a:r>
            <a:r>
              <a:rPr dirty="0" sz="1200">
                <a:latin typeface="Cambria Math"/>
                <a:cs typeface="Cambria Math"/>
              </a:rPr>
              <a:t>⊂</a:t>
            </a:r>
            <a:r>
              <a:rPr dirty="0" sz="1200" spc="65">
                <a:latin typeface="Cambria Math"/>
                <a:cs typeface="Cambria Math"/>
              </a:rPr>
              <a:t> </a:t>
            </a:r>
            <a:r>
              <a:rPr dirty="0" sz="1200" spc="-215">
                <a:latin typeface="Cambria Math"/>
                <a:cs typeface="Cambria Math"/>
              </a:rPr>
              <a:t>𝑅</a:t>
            </a:r>
            <a:r>
              <a:rPr dirty="0" baseline="29411" sz="1275" spc="-322">
                <a:latin typeface="Cambria Math"/>
                <a:cs typeface="Cambria Math"/>
              </a:rPr>
              <a:t>𝟛</a:t>
            </a:r>
            <a:r>
              <a:rPr dirty="0" sz="1200" spc="-215">
                <a:latin typeface="SimSun"/>
                <a:cs typeface="SimSun"/>
              </a:rPr>
              <a:t>，</a:t>
            </a:r>
            <a:r>
              <a:rPr dirty="0" sz="1200">
                <a:latin typeface="SimSun"/>
                <a:cs typeface="SimSun"/>
              </a:rPr>
              <a:t>集合</a:t>
            </a:r>
            <a:r>
              <a:rPr dirty="0" sz="1200" spc="60">
                <a:latin typeface="Cambria Math"/>
                <a:cs typeface="Cambria Math"/>
              </a:rPr>
              <a:t>𝑄</a:t>
            </a:r>
            <a:r>
              <a:rPr dirty="0" baseline="29411" sz="1275" spc="89">
                <a:latin typeface="Cambria Math"/>
                <a:cs typeface="Cambria Math"/>
              </a:rPr>
              <a:t>′</a:t>
            </a:r>
            <a:r>
              <a:rPr dirty="0" baseline="29411" sz="1275" spc="307">
                <a:latin typeface="Cambria Math"/>
                <a:cs typeface="Cambria Math"/>
              </a:rPr>
              <a:t> </a:t>
            </a:r>
            <a:r>
              <a:rPr dirty="0" sz="1200">
                <a:latin typeface="Cambria Math"/>
                <a:cs typeface="Cambria Math"/>
              </a:rPr>
              <a:t>=</a:t>
            </a:r>
            <a:r>
              <a:rPr dirty="0" sz="1200" spc="65">
                <a:latin typeface="Cambria Math"/>
                <a:cs typeface="Cambria Math"/>
              </a:rPr>
              <a:t> </a:t>
            </a:r>
            <a:r>
              <a:rPr dirty="0" sz="1200" spc="20">
                <a:latin typeface="Cambria Math"/>
                <a:cs typeface="Cambria Math"/>
              </a:rPr>
              <a:t>{𝑞</a:t>
            </a:r>
            <a:r>
              <a:rPr dirty="0" baseline="-16339" sz="1275" spc="30">
                <a:latin typeface="Cambria Math"/>
                <a:cs typeface="Cambria Math"/>
              </a:rPr>
              <a:t>𝑗</a:t>
            </a:r>
            <a:r>
              <a:rPr dirty="0" baseline="-16339" sz="1275" spc="240">
                <a:latin typeface="Cambria Math"/>
                <a:cs typeface="Cambria Math"/>
              </a:rPr>
              <a:t> </a:t>
            </a:r>
            <a:r>
              <a:rPr dirty="0" sz="1200">
                <a:latin typeface="Cambria Math"/>
                <a:cs typeface="Cambria Math"/>
              </a:rPr>
              <a:t>−</a:t>
            </a:r>
            <a:r>
              <a:rPr dirty="0" sz="1200" spc="5">
                <a:latin typeface="Cambria Math"/>
                <a:cs typeface="Cambria Math"/>
              </a:rPr>
              <a:t> </a:t>
            </a:r>
            <a:r>
              <a:rPr dirty="0" sz="1200" spc="-130">
                <a:latin typeface="Cambria Math"/>
                <a:cs typeface="Cambria Math"/>
              </a:rPr>
              <a:t>𝑞̂</a:t>
            </a:r>
            <a:r>
              <a:rPr dirty="0" baseline="2314" sz="1800" spc="-195">
                <a:latin typeface="Cambria Math"/>
                <a:cs typeface="Cambria Math"/>
              </a:rPr>
              <a:t>|</a:t>
            </a:r>
            <a:r>
              <a:rPr dirty="0" sz="1200" spc="-130">
                <a:latin typeface="Cambria Math"/>
                <a:cs typeface="Cambria Math"/>
              </a:rPr>
              <a:t>𝑗</a:t>
            </a:r>
            <a:r>
              <a:rPr dirty="0" sz="1200" spc="85">
                <a:latin typeface="Cambria Math"/>
                <a:cs typeface="Cambria Math"/>
              </a:rPr>
              <a:t> </a:t>
            </a:r>
            <a:r>
              <a:rPr dirty="0" sz="1200">
                <a:latin typeface="Cambria Math"/>
                <a:cs typeface="Cambria Math"/>
              </a:rPr>
              <a:t>=</a:t>
            </a:r>
            <a:r>
              <a:rPr dirty="0" sz="1200" spc="70">
                <a:latin typeface="Cambria Math"/>
                <a:cs typeface="Cambria Math"/>
              </a:rPr>
              <a:t> </a:t>
            </a:r>
            <a:r>
              <a:rPr dirty="0" sz="1200" spc="-5">
                <a:latin typeface="Cambria Math"/>
                <a:cs typeface="Cambria Math"/>
              </a:rPr>
              <a:t>1,2,</a:t>
            </a:r>
            <a:r>
              <a:rPr dirty="0" sz="1200" spc="-50">
                <a:latin typeface="Cambria Math"/>
                <a:cs typeface="Cambria Math"/>
              </a:rPr>
              <a:t> </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55">
                <a:latin typeface="Cambria Math"/>
                <a:cs typeface="Cambria Math"/>
              </a:rPr>
              <a:t> </a:t>
            </a:r>
            <a:r>
              <a:rPr dirty="0" sz="1200" spc="10">
                <a:latin typeface="Cambria Math"/>
                <a:cs typeface="Cambria Math"/>
              </a:rPr>
              <a:t>𝑚</a:t>
            </a:r>
            <a:r>
              <a:rPr dirty="0" baseline="2314" sz="1800" spc="15">
                <a:latin typeface="Cambria Math"/>
                <a:cs typeface="Cambria Math"/>
              </a:rPr>
              <a:t>}</a:t>
            </a:r>
            <a:r>
              <a:rPr dirty="0" baseline="2314" sz="1800" spc="104">
                <a:latin typeface="Cambria Math"/>
                <a:cs typeface="Cambria Math"/>
              </a:rPr>
              <a:t> </a:t>
            </a:r>
            <a:r>
              <a:rPr dirty="0" sz="1200">
                <a:latin typeface="Cambria Math"/>
                <a:cs typeface="Cambria Math"/>
              </a:rPr>
              <a:t>⊂</a:t>
            </a:r>
            <a:r>
              <a:rPr dirty="0" sz="1200" spc="65">
                <a:latin typeface="Cambria Math"/>
                <a:cs typeface="Cambria Math"/>
              </a:rPr>
              <a:t> </a:t>
            </a:r>
            <a:r>
              <a:rPr dirty="0" sz="1200" spc="-105">
                <a:latin typeface="Cambria Math"/>
                <a:cs typeface="Cambria Math"/>
              </a:rPr>
              <a:t>𝑅</a:t>
            </a:r>
            <a:r>
              <a:rPr dirty="0" baseline="29411" sz="1275" spc="-157">
                <a:latin typeface="Cambria Math"/>
                <a:cs typeface="Cambria Math"/>
              </a:rPr>
              <a:t>𝟛</a:t>
            </a:r>
            <a:r>
              <a:rPr dirty="0" sz="1200" spc="-105">
                <a:latin typeface="SimSun"/>
                <a:cs typeface="SimSun"/>
              </a:rPr>
              <a:t>，</a:t>
            </a:r>
            <a:r>
              <a:rPr dirty="0" sz="1200" spc="-105">
                <a:latin typeface="Cambria Math"/>
                <a:cs typeface="Cambria Math"/>
              </a:rPr>
              <a:t>𝑝</a:t>
            </a:r>
            <a:r>
              <a:rPr dirty="0" baseline="29411" sz="1275" spc="-157">
                <a:latin typeface="Cambria Math"/>
                <a:cs typeface="Cambria Math"/>
              </a:rPr>
              <a:t>′</a:t>
            </a:r>
            <a:r>
              <a:rPr dirty="0" baseline="29411" sz="1275" spc="37">
                <a:latin typeface="Cambria Math"/>
                <a:cs typeface="Cambria Math"/>
              </a:rPr>
              <a:t> </a:t>
            </a:r>
            <a:r>
              <a:rPr dirty="0" baseline="29411" sz="1275" spc="44">
                <a:latin typeface="Cambria Math"/>
                <a:cs typeface="Cambria Math"/>
              </a:rPr>
              <a:t> </a:t>
            </a:r>
            <a:r>
              <a:rPr dirty="0" sz="1200">
                <a:latin typeface="SimSun"/>
                <a:cs typeface="SimSun"/>
              </a:rPr>
              <a:t>和</a:t>
            </a:r>
            <a:r>
              <a:rPr dirty="0" sz="1200" spc="55">
                <a:latin typeface="Cambria Math"/>
                <a:cs typeface="Cambria Math"/>
              </a:rPr>
              <a:t>𝑞</a:t>
            </a:r>
            <a:r>
              <a:rPr dirty="0" baseline="29411" sz="1275" spc="82">
                <a:latin typeface="Cambria Math"/>
                <a:cs typeface="Cambria Math"/>
              </a:rPr>
              <a:t>′</a:t>
            </a:r>
            <a:endParaRPr baseline="29411" sz="1275">
              <a:latin typeface="Cambria Math"/>
              <a:cs typeface="Cambria Math"/>
            </a:endParaRPr>
          </a:p>
          <a:p>
            <a:pPr algn="r" marR="43180">
              <a:lnSpc>
                <a:spcPts val="695"/>
              </a:lnSpc>
              <a:tabLst>
                <a:tab pos="332105" algn="l"/>
              </a:tabLst>
            </a:pPr>
            <a:r>
              <a:rPr dirty="0" sz="850" spc="25">
                <a:latin typeface="Cambria Math"/>
                <a:cs typeface="Cambria Math"/>
              </a:rPr>
              <a:t>𝑖	</a:t>
            </a:r>
            <a:r>
              <a:rPr dirty="0" sz="850" spc="90">
                <a:latin typeface="Cambria Math"/>
                <a:cs typeface="Cambria Math"/>
              </a:rPr>
              <a:t>𝑗</a:t>
            </a:r>
            <a:endParaRPr sz="850">
              <a:latin typeface="Cambria Math"/>
              <a:cs typeface="Cambria Math"/>
            </a:endParaRPr>
          </a:p>
          <a:p>
            <a:pPr>
              <a:lnSpc>
                <a:spcPct val="100000"/>
              </a:lnSpc>
              <a:spcBef>
                <a:spcPts val="45"/>
              </a:spcBef>
            </a:pPr>
            <a:endParaRPr sz="850">
              <a:latin typeface="Cambria Math"/>
              <a:cs typeface="Cambria Math"/>
            </a:endParaRPr>
          </a:p>
          <a:p>
            <a:pPr marL="50800">
              <a:lnSpc>
                <a:spcPct val="100000"/>
              </a:lnSpc>
            </a:pPr>
            <a:r>
              <a:rPr dirty="0" sz="1200">
                <a:latin typeface="SimSun"/>
                <a:cs typeface="SimSun"/>
              </a:rPr>
              <a:t>分别表示新数据集中的点：</a:t>
            </a:r>
            <a:endParaRPr sz="1200">
              <a:latin typeface="SimSun"/>
              <a:cs typeface="SimSun"/>
            </a:endParaRPr>
          </a:p>
        </p:txBody>
      </p:sp>
      <p:sp>
        <p:nvSpPr>
          <p:cNvPr id="55" name="object 55"/>
          <p:cNvSpPr txBox="1"/>
          <p:nvPr/>
        </p:nvSpPr>
        <p:spPr>
          <a:xfrm>
            <a:off x="6502146" y="8634221"/>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9</a:t>
            </a:r>
            <a:r>
              <a:rPr dirty="0" baseline="2314" sz="1800">
                <a:latin typeface="Cambria Math"/>
                <a:cs typeface="Cambria Math"/>
              </a:rPr>
              <a:t>)</a:t>
            </a:r>
            <a:endParaRPr baseline="2314" sz="1800">
              <a:latin typeface="Cambria Math"/>
              <a:cs typeface="Cambria Math"/>
            </a:endParaRPr>
          </a:p>
        </p:txBody>
      </p:sp>
      <p:pic>
        <p:nvPicPr>
          <p:cNvPr id="56" name="object 56"/>
          <p:cNvPicPr/>
          <p:nvPr/>
        </p:nvPicPr>
        <p:blipFill>
          <a:blip r:embed="rId8" cstate="print"/>
          <a:stretch>
            <a:fillRect/>
          </a:stretch>
        </p:blipFill>
        <p:spPr>
          <a:xfrm>
            <a:off x="259079" y="10344403"/>
            <a:ext cx="4812030" cy="123189"/>
          </a:xfrm>
          <a:prstGeom prst="rect">
            <a:avLst/>
          </a:prstGeom>
        </p:spPr>
      </p:pic>
      <p:pic>
        <p:nvPicPr>
          <p:cNvPr id="57" name="object 57"/>
          <p:cNvPicPr/>
          <p:nvPr/>
        </p:nvPicPr>
        <p:blipFill>
          <a:blip r:embed="rId9" cstate="print"/>
          <a:stretch>
            <a:fillRect/>
          </a:stretch>
        </p:blipFill>
        <p:spPr>
          <a:xfrm>
            <a:off x="5215890" y="10344403"/>
            <a:ext cx="1082039" cy="123189"/>
          </a:xfrm>
          <a:prstGeom prst="rect">
            <a:avLst/>
          </a:prstGeom>
        </p:spPr>
      </p:pic>
      <p:sp>
        <p:nvSpPr>
          <p:cNvPr id="58" name="object 58"/>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965572" y="528319"/>
            <a:ext cx="18275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3467227" y="731011"/>
            <a:ext cx="64135" cy="155575"/>
          </a:xfrm>
          <a:prstGeom prst="rect">
            <a:avLst/>
          </a:prstGeom>
        </p:spPr>
        <p:txBody>
          <a:bodyPr wrap="square" lIns="0" tIns="12700" rIns="0" bIns="0" rtlCol="0" vert="horz">
            <a:spAutoFit/>
          </a:bodyPr>
          <a:lstStyle/>
          <a:p>
            <a:pPr marL="12700">
              <a:lnSpc>
                <a:spcPct val="100000"/>
              </a:lnSpc>
              <a:spcBef>
                <a:spcPts val="100"/>
              </a:spcBef>
            </a:pPr>
            <a:r>
              <a:rPr dirty="0" sz="850" spc="80">
                <a:latin typeface="Cambria Math"/>
                <a:cs typeface="Cambria Math"/>
              </a:rPr>
              <a:t>′</a:t>
            </a:r>
            <a:endParaRPr sz="850">
              <a:latin typeface="Cambria Math"/>
              <a:cs typeface="Cambria Math"/>
            </a:endParaRPr>
          </a:p>
        </p:txBody>
      </p:sp>
      <p:sp>
        <p:nvSpPr>
          <p:cNvPr id="6" name="object 6"/>
          <p:cNvSpPr txBox="1"/>
          <p:nvPr/>
        </p:nvSpPr>
        <p:spPr>
          <a:xfrm>
            <a:off x="3512946" y="843787"/>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7" name="object 7"/>
          <p:cNvSpPr txBox="1"/>
          <p:nvPr/>
        </p:nvSpPr>
        <p:spPr>
          <a:xfrm>
            <a:off x="3839083" y="817879"/>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8" name="object 8"/>
          <p:cNvSpPr txBox="1"/>
          <p:nvPr/>
        </p:nvSpPr>
        <p:spPr>
          <a:xfrm>
            <a:off x="3378834" y="743203"/>
            <a:ext cx="801370" cy="208279"/>
          </a:xfrm>
          <a:prstGeom prst="rect">
            <a:avLst/>
          </a:prstGeom>
        </p:spPr>
        <p:txBody>
          <a:bodyPr wrap="square" lIns="0" tIns="12700" rIns="0" bIns="0" rtlCol="0" vert="horz">
            <a:spAutoFit/>
          </a:bodyPr>
          <a:lstStyle/>
          <a:p>
            <a:pPr marL="12700">
              <a:lnSpc>
                <a:spcPct val="100000"/>
              </a:lnSpc>
              <a:spcBef>
                <a:spcPts val="100"/>
              </a:spcBef>
              <a:tabLst>
                <a:tab pos="236220" algn="l"/>
              </a:tabLst>
            </a:pPr>
            <a:r>
              <a:rPr dirty="0" sz="1200">
                <a:latin typeface="Cambria Math"/>
                <a:cs typeface="Cambria Math"/>
              </a:rPr>
              <a:t>𝑝	=</a:t>
            </a:r>
            <a:r>
              <a:rPr dirty="0" sz="1200" spc="35">
                <a:latin typeface="Cambria Math"/>
                <a:cs typeface="Cambria Math"/>
              </a:rPr>
              <a:t> </a:t>
            </a:r>
            <a:r>
              <a:rPr dirty="0" sz="1200">
                <a:latin typeface="Cambria Math"/>
                <a:cs typeface="Cambria Math"/>
              </a:rPr>
              <a:t>𝑝</a:t>
            </a:r>
            <a:r>
              <a:rPr dirty="0" sz="1200" spc="300">
                <a:latin typeface="Cambria Math"/>
                <a:cs typeface="Cambria Math"/>
              </a:rPr>
              <a:t> </a:t>
            </a:r>
            <a:r>
              <a:rPr dirty="0" sz="1200">
                <a:latin typeface="Cambria Math"/>
                <a:cs typeface="Cambria Math"/>
              </a:rPr>
              <a:t>−</a:t>
            </a:r>
            <a:r>
              <a:rPr dirty="0" sz="1200" spc="-15">
                <a:latin typeface="Cambria Math"/>
                <a:cs typeface="Cambria Math"/>
              </a:rPr>
              <a:t> </a:t>
            </a:r>
            <a:r>
              <a:rPr dirty="0" sz="1200">
                <a:latin typeface="Cambria Math"/>
                <a:cs typeface="Cambria Math"/>
              </a:rPr>
              <a:t>𝑝</a:t>
            </a:r>
            <a:endParaRPr sz="1200">
              <a:latin typeface="Cambria Math"/>
              <a:cs typeface="Cambria Math"/>
            </a:endParaRPr>
          </a:p>
        </p:txBody>
      </p:sp>
      <p:sp>
        <p:nvSpPr>
          <p:cNvPr id="9" name="object 9"/>
          <p:cNvSpPr txBox="1"/>
          <p:nvPr/>
        </p:nvSpPr>
        <p:spPr>
          <a:xfrm>
            <a:off x="4145660" y="743203"/>
            <a:ext cx="2707640" cy="208279"/>
          </a:xfrm>
          <a:prstGeom prst="rect">
            <a:avLst/>
          </a:prstGeom>
        </p:spPr>
        <p:txBody>
          <a:bodyPr wrap="square" lIns="0" tIns="12700" rIns="0" bIns="0" rtlCol="0" vert="horz">
            <a:spAutoFit/>
          </a:bodyPr>
          <a:lstStyle/>
          <a:p>
            <a:pPr marL="12700">
              <a:lnSpc>
                <a:spcPct val="100000"/>
              </a:lnSpc>
              <a:spcBef>
                <a:spcPts val="100"/>
              </a:spcBef>
              <a:tabLst>
                <a:tab pos="2283460" algn="l"/>
              </a:tabLst>
            </a:pPr>
            <a:r>
              <a:rPr dirty="0" sz="1200">
                <a:latin typeface="Cambria Math"/>
                <a:cs typeface="Cambria Math"/>
              </a:rPr>
              <a:t>̂	</a:t>
            </a: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10</a:t>
            </a:r>
            <a:r>
              <a:rPr dirty="0" baseline="2314" sz="1800">
                <a:latin typeface="Cambria Math"/>
                <a:cs typeface="Cambria Math"/>
              </a:rPr>
              <a:t>)</a:t>
            </a:r>
            <a:endParaRPr baseline="2314" sz="1800">
              <a:latin typeface="Cambria Math"/>
              <a:cs typeface="Cambria Math"/>
            </a:endParaRPr>
          </a:p>
        </p:txBody>
      </p:sp>
      <p:sp>
        <p:nvSpPr>
          <p:cNvPr id="10" name="object 10"/>
          <p:cNvSpPr txBox="1"/>
          <p:nvPr/>
        </p:nvSpPr>
        <p:spPr>
          <a:xfrm>
            <a:off x="986332" y="984250"/>
            <a:ext cx="3920490" cy="1208405"/>
          </a:xfrm>
          <a:prstGeom prst="rect">
            <a:avLst/>
          </a:prstGeom>
        </p:spPr>
        <p:txBody>
          <a:bodyPr wrap="square" lIns="0" tIns="12700" rIns="0" bIns="0" rtlCol="0" vert="horz">
            <a:spAutoFit/>
          </a:bodyPr>
          <a:lstStyle/>
          <a:p>
            <a:pPr algn="ctr" marL="1017905">
              <a:lnSpc>
                <a:spcPts val="940"/>
              </a:lnSpc>
              <a:spcBef>
                <a:spcPts val="100"/>
              </a:spcBef>
            </a:pPr>
            <a:r>
              <a:rPr dirty="0" baseline="-20833" sz="1800" spc="82">
                <a:latin typeface="Cambria Math"/>
                <a:cs typeface="Cambria Math"/>
              </a:rPr>
              <a:t>𝑞</a:t>
            </a:r>
            <a:r>
              <a:rPr dirty="0" sz="850" spc="55">
                <a:latin typeface="Cambria Math"/>
                <a:cs typeface="Cambria Math"/>
              </a:rPr>
              <a:t>′</a:t>
            </a:r>
            <a:endParaRPr sz="850">
              <a:latin typeface="Cambria Math"/>
              <a:cs typeface="Cambria Math"/>
            </a:endParaRPr>
          </a:p>
          <a:p>
            <a:pPr algn="ctr" marL="1791335">
              <a:lnSpc>
                <a:spcPts val="940"/>
              </a:lnSpc>
            </a:pPr>
            <a:r>
              <a:rPr dirty="0" baseline="-29411" sz="1275" spc="37">
                <a:latin typeface="Cambria Math"/>
                <a:cs typeface="Cambria Math"/>
              </a:rPr>
              <a:t>𝑖</a:t>
            </a:r>
            <a:r>
              <a:rPr dirty="0" baseline="-29411" sz="1275" spc="292">
                <a:latin typeface="Cambria Math"/>
                <a:cs typeface="Cambria Math"/>
              </a:rPr>
              <a:t> </a:t>
            </a:r>
            <a:r>
              <a:rPr dirty="0" sz="1200">
                <a:latin typeface="Cambria Math"/>
                <a:cs typeface="Cambria Math"/>
              </a:rPr>
              <a:t>=</a:t>
            </a:r>
            <a:r>
              <a:rPr dirty="0" sz="1200" spc="40">
                <a:latin typeface="Cambria Math"/>
                <a:cs typeface="Cambria Math"/>
              </a:rPr>
              <a:t> </a:t>
            </a:r>
            <a:r>
              <a:rPr dirty="0" sz="1200">
                <a:latin typeface="Cambria Math"/>
                <a:cs typeface="Cambria Math"/>
              </a:rPr>
              <a:t>𝑞</a:t>
            </a:r>
            <a:r>
              <a:rPr dirty="0" baseline="-16339" sz="1275">
                <a:latin typeface="Cambria Math"/>
                <a:cs typeface="Cambria Math"/>
              </a:rPr>
              <a:t>𝑖</a:t>
            </a:r>
            <a:r>
              <a:rPr dirty="0" baseline="-16339" sz="1275" spc="209">
                <a:latin typeface="Cambria Math"/>
                <a:cs typeface="Cambria Math"/>
              </a:rPr>
              <a:t> </a:t>
            </a:r>
            <a:r>
              <a:rPr dirty="0" sz="1200">
                <a:latin typeface="Cambria Math"/>
                <a:cs typeface="Cambria Math"/>
              </a:rPr>
              <a:t>−</a:t>
            </a:r>
            <a:r>
              <a:rPr dirty="0" sz="1200" spc="-10">
                <a:latin typeface="Cambria Math"/>
                <a:cs typeface="Cambria Math"/>
              </a:rPr>
              <a:t> </a:t>
            </a:r>
            <a:r>
              <a:rPr dirty="0" sz="1200" spc="-260">
                <a:latin typeface="Cambria Math"/>
                <a:cs typeface="Cambria Math"/>
              </a:rPr>
              <a:t>𝑞̂</a:t>
            </a:r>
            <a:endParaRPr sz="1200">
              <a:latin typeface="Cambria Math"/>
              <a:cs typeface="Cambria Math"/>
            </a:endParaRPr>
          </a:p>
          <a:p>
            <a:pPr marL="38100">
              <a:lnSpc>
                <a:spcPct val="100000"/>
              </a:lnSpc>
              <a:spcBef>
                <a:spcPts val="1020"/>
              </a:spcBef>
            </a:pPr>
            <a:r>
              <a:rPr dirty="0" sz="1200">
                <a:latin typeface="SimSun"/>
                <a:cs typeface="SimSun"/>
              </a:rPr>
              <a:t>此时，求解旋转矩</a:t>
            </a:r>
            <a:r>
              <a:rPr dirty="0" sz="1200" spc="-5">
                <a:latin typeface="SimSun"/>
                <a:cs typeface="SimSun"/>
              </a:rPr>
              <a:t>阵</a:t>
            </a:r>
            <a:r>
              <a:rPr dirty="0" sz="1200" spc="40">
                <a:latin typeface="Cambria Math"/>
                <a:cs typeface="Cambria Math"/>
              </a:rPr>
              <a:t>𝑅</a:t>
            </a:r>
            <a:r>
              <a:rPr dirty="0" sz="1200">
                <a:latin typeface="SimSun"/>
                <a:cs typeface="SimSun"/>
              </a:rPr>
              <a:t>的目标函数可以等价为：</a:t>
            </a:r>
            <a:endParaRPr sz="1200">
              <a:latin typeface="SimSun"/>
              <a:cs typeface="SimSun"/>
            </a:endParaRPr>
          </a:p>
          <a:p>
            <a:pPr algn="ctr" marL="1825625">
              <a:lnSpc>
                <a:spcPct val="100000"/>
              </a:lnSpc>
              <a:spcBef>
                <a:spcPts val="625"/>
              </a:spcBef>
            </a:pPr>
            <a:r>
              <a:rPr dirty="0" sz="850" spc="65">
                <a:latin typeface="Cambria Math"/>
                <a:cs typeface="Cambria Math"/>
              </a:rPr>
              <a:t>𝑛</a:t>
            </a:r>
            <a:endParaRPr sz="850">
              <a:latin typeface="Cambria Math"/>
              <a:cs typeface="Cambria Math"/>
            </a:endParaRPr>
          </a:p>
          <a:p>
            <a:pPr marL="1675130">
              <a:lnSpc>
                <a:spcPts val="940"/>
              </a:lnSpc>
              <a:spcBef>
                <a:spcPts val="415"/>
              </a:spcBef>
            </a:pPr>
            <a:r>
              <a:rPr dirty="0" sz="1200" spc="20">
                <a:latin typeface="Cambria Math"/>
                <a:cs typeface="Cambria Math"/>
              </a:rPr>
              <a:t>𝐹</a:t>
            </a:r>
            <a:r>
              <a:rPr dirty="0" baseline="2314" sz="1800" spc="30">
                <a:latin typeface="Cambria Math"/>
                <a:cs typeface="Cambria Math"/>
              </a:rPr>
              <a:t>(</a:t>
            </a:r>
            <a:r>
              <a:rPr dirty="0" sz="1200" spc="20">
                <a:latin typeface="Cambria Math"/>
                <a:cs typeface="Cambria Math"/>
              </a:rPr>
              <a:t>𝑅</a:t>
            </a:r>
            <a:r>
              <a:rPr dirty="0" baseline="2314" sz="1800" spc="30">
                <a:latin typeface="Cambria Math"/>
                <a:cs typeface="Cambria Math"/>
              </a:rPr>
              <a:t>)</a:t>
            </a:r>
            <a:r>
              <a:rPr dirty="0" baseline="2314" sz="1800" spc="75">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𝑎𝑟𝑔𝑚𝑖</a:t>
            </a:r>
            <a:r>
              <a:rPr dirty="0" sz="1200" spc="-30">
                <a:latin typeface="Cambria Math"/>
                <a:cs typeface="Cambria Math"/>
              </a:rPr>
              <a:t> </a:t>
            </a:r>
            <a:r>
              <a:rPr dirty="0" sz="1200">
                <a:latin typeface="Cambria Math"/>
                <a:cs typeface="Cambria Math"/>
              </a:rPr>
              <a:t>𝑛</a:t>
            </a:r>
            <a:r>
              <a:rPr dirty="0" sz="1200" spc="-45">
                <a:latin typeface="Cambria Math"/>
                <a:cs typeface="Cambria Math"/>
              </a:rPr>
              <a:t> </a:t>
            </a:r>
            <a:r>
              <a:rPr dirty="0" sz="1200" spc="740">
                <a:latin typeface="Cambria Math"/>
                <a:cs typeface="Cambria Math"/>
              </a:rPr>
              <a:t>∑</a:t>
            </a:r>
            <a:r>
              <a:rPr dirty="0" sz="1200" spc="200">
                <a:latin typeface="Cambria Math"/>
                <a:cs typeface="Cambria Math"/>
              </a:rPr>
              <a:t> </a:t>
            </a:r>
            <a:r>
              <a:rPr dirty="0" baseline="-9259" sz="1800" spc="52">
                <a:latin typeface="Cambria Math"/>
                <a:cs typeface="Cambria Math"/>
              </a:rPr>
              <a:t>∥</a:t>
            </a:r>
            <a:r>
              <a:rPr dirty="0" sz="1200" spc="35">
                <a:latin typeface="Cambria Math"/>
                <a:cs typeface="Cambria Math"/>
              </a:rPr>
              <a:t>𝑅𝑝</a:t>
            </a:r>
            <a:r>
              <a:rPr dirty="0" baseline="29411" sz="1275" spc="52">
                <a:latin typeface="Cambria Math"/>
                <a:cs typeface="Cambria Math"/>
              </a:rPr>
              <a:t>′  </a:t>
            </a:r>
            <a:r>
              <a:rPr dirty="0" baseline="29411" sz="1275" spc="82">
                <a:latin typeface="Cambria Math"/>
                <a:cs typeface="Cambria Math"/>
              </a:rPr>
              <a:t> </a:t>
            </a:r>
            <a:r>
              <a:rPr dirty="0" sz="1200">
                <a:latin typeface="Cambria Math"/>
                <a:cs typeface="Cambria Math"/>
              </a:rPr>
              <a:t>−</a:t>
            </a:r>
            <a:r>
              <a:rPr dirty="0" sz="1200" spc="5">
                <a:latin typeface="Cambria Math"/>
                <a:cs typeface="Cambria Math"/>
              </a:rPr>
              <a:t> </a:t>
            </a:r>
            <a:r>
              <a:rPr dirty="0" sz="1200" spc="55">
                <a:latin typeface="Cambria Math"/>
                <a:cs typeface="Cambria Math"/>
              </a:rPr>
              <a:t>𝑞</a:t>
            </a:r>
            <a:r>
              <a:rPr dirty="0" baseline="29411" sz="1275" spc="82">
                <a:latin typeface="Cambria Math"/>
                <a:cs typeface="Cambria Math"/>
              </a:rPr>
              <a:t>′   </a:t>
            </a:r>
            <a:r>
              <a:rPr dirty="0" baseline="29411" sz="1275" spc="112">
                <a:latin typeface="Cambria Math"/>
                <a:cs typeface="Cambria Math"/>
              </a:rPr>
              <a:t> </a:t>
            </a:r>
            <a:r>
              <a:rPr dirty="0" baseline="45751" sz="1275" spc="30">
                <a:latin typeface="Cambria Math"/>
                <a:cs typeface="Cambria Math"/>
              </a:rPr>
              <a:t>2</a:t>
            </a:r>
            <a:endParaRPr baseline="45751" sz="1275">
              <a:latin typeface="Cambria Math"/>
              <a:cs typeface="Cambria Math"/>
            </a:endParaRPr>
          </a:p>
          <a:p>
            <a:pPr algn="r" marR="93980">
              <a:lnSpc>
                <a:spcPts val="940"/>
              </a:lnSpc>
              <a:tabLst>
                <a:tab pos="360680" algn="l"/>
              </a:tabLst>
            </a:pPr>
            <a:r>
              <a:rPr dirty="0" sz="850" spc="25">
                <a:latin typeface="Cambria Math"/>
                <a:cs typeface="Cambria Math"/>
              </a:rPr>
              <a:t>𝑖	</a:t>
            </a:r>
            <a:r>
              <a:rPr dirty="0" sz="850" spc="45">
                <a:latin typeface="Cambria Math"/>
                <a:cs typeface="Cambria Math"/>
              </a:rPr>
              <a:t>𝑖</a:t>
            </a:r>
            <a:r>
              <a:rPr dirty="0" baseline="11574" sz="1800" spc="67">
                <a:latin typeface="Cambria Math"/>
                <a:cs typeface="Cambria Math"/>
              </a:rPr>
              <a:t>∥</a:t>
            </a:r>
            <a:endParaRPr baseline="11574" sz="1800">
              <a:latin typeface="Cambria Math"/>
              <a:cs typeface="Cambria Math"/>
            </a:endParaRPr>
          </a:p>
          <a:p>
            <a:pPr algn="ctr" marL="1826895">
              <a:lnSpc>
                <a:spcPct val="100000"/>
              </a:lnSpc>
              <a:spcBef>
                <a:spcPts val="5"/>
              </a:spcBef>
            </a:pPr>
            <a:r>
              <a:rPr dirty="0" sz="850" spc="20">
                <a:latin typeface="Cambria Math"/>
                <a:cs typeface="Cambria Math"/>
              </a:rPr>
              <a:t>𝑖=1</a:t>
            </a:r>
            <a:endParaRPr sz="850">
              <a:latin typeface="Cambria Math"/>
              <a:cs typeface="Cambria Math"/>
            </a:endParaRPr>
          </a:p>
        </p:txBody>
      </p:sp>
      <p:sp>
        <p:nvSpPr>
          <p:cNvPr id="11" name="object 11"/>
          <p:cNvSpPr txBox="1"/>
          <p:nvPr/>
        </p:nvSpPr>
        <p:spPr>
          <a:xfrm>
            <a:off x="6416802" y="1040638"/>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11</a:t>
            </a:r>
            <a:r>
              <a:rPr dirty="0" baseline="2314" sz="1800">
                <a:latin typeface="Cambria Math"/>
                <a:cs typeface="Cambria Math"/>
              </a:rPr>
              <a:t>)</a:t>
            </a:r>
            <a:endParaRPr baseline="2314" sz="1800">
              <a:latin typeface="Cambria Math"/>
              <a:cs typeface="Cambria Math"/>
            </a:endParaRPr>
          </a:p>
        </p:txBody>
      </p:sp>
      <p:sp>
        <p:nvSpPr>
          <p:cNvPr id="12" name="object 12"/>
          <p:cNvSpPr txBox="1"/>
          <p:nvPr/>
        </p:nvSpPr>
        <p:spPr>
          <a:xfrm>
            <a:off x="6416802" y="1798065"/>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12</a:t>
            </a:r>
            <a:r>
              <a:rPr dirty="0" baseline="2314" sz="1800">
                <a:latin typeface="Cambria Math"/>
                <a:cs typeface="Cambria Math"/>
              </a:rPr>
              <a:t>)</a:t>
            </a:r>
            <a:endParaRPr baseline="2314" sz="1800">
              <a:latin typeface="Cambria Math"/>
              <a:cs typeface="Cambria Math"/>
            </a:endParaRPr>
          </a:p>
        </p:txBody>
      </p:sp>
      <p:sp>
        <p:nvSpPr>
          <p:cNvPr id="13" name="object 13"/>
          <p:cNvSpPr txBox="1"/>
          <p:nvPr/>
        </p:nvSpPr>
        <p:spPr>
          <a:xfrm>
            <a:off x="706627" y="2244597"/>
            <a:ext cx="6147435" cy="505459"/>
          </a:xfrm>
          <a:prstGeom prst="rect">
            <a:avLst/>
          </a:prstGeom>
        </p:spPr>
        <p:txBody>
          <a:bodyPr wrap="square" lIns="0" tIns="12700" rIns="0" bIns="0" rtlCol="0" vert="horz">
            <a:spAutoFit/>
          </a:bodyPr>
          <a:lstStyle/>
          <a:p>
            <a:pPr marL="317500">
              <a:lnSpc>
                <a:spcPct val="100000"/>
              </a:lnSpc>
              <a:spcBef>
                <a:spcPts val="100"/>
              </a:spcBef>
            </a:pPr>
            <a:r>
              <a:rPr dirty="0" sz="1200">
                <a:latin typeface="SimSun"/>
                <a:cs typeface="SimSun"/>
              </a:rPr>
              <a:t>接下来</a:t>
            </a:r>
            <a:r>
              <a:rPr dirty="0" sz="1200" spc="-120">
                <a:latin typeface="SimSun"/>
                <a:cs typeface="SimSun"/>
              </a:rPr>
              <a:t>，</a:t>
            </a:r>
            <a:r>
              <a:rPr dirty="0" sz="1200">
                <a:latin typeface="SimSun"/>
                <a:cs typeface="SimSun"/>
              </a:rPr>
              <a:t>利用</a:t>
            </a:r>
            <a:r>
              <a:rPr dirty="0" sz="1200" spc="-305">
                <a:latin typeface="SimSun"/>
                <a:cs typeface="SimSun"/>
              </a:rPr>
              <a:t> </a:t>
            </a:r>
            <a:r>
              <a:rPr dirty="0" sz="1200">
                <a:latin typeface="Times New Roman"/>
                <a:cs typeface="Times New Roman"/>
              </a:rPr>
              <a:t>S</a:t>
            </a:r>
            <a:r>
              <a:rPr dirty="0" sz="1200" spc="-5">
                <a:latin typeface="Times New Roman"/>
                <a:cs typeface="Times New Roman"/>
              </a:rPr>
              <a:t>V</a:t>
            </a:r>
            <a:r>
              <a:rPr dirty="0" sz="1200">
                <a:latin typeface="Times New Roman"/>
                <a:cs typeface="Times New Roman"/>
              </a:rPr>
              <a:t>D</a:t>
            </a:r>
            <a:r>
              <a:rPr dirty="0" sz="1200" spc="-5">
                <a:latin typeface="Times New Roman"/>
                <a:cs typeface="Times New Roman"/>
              </a:rPr>
              <a:t> </a:t>
            </a:r>
            <a:r>
              <a:rPr dirty="0" sz="1200">
                <a:latin typeface="SimSun"/>
                <a:cs typeface="SimSun"/>
              </a:rPr>
              <a:t>求解出最佳的旋转矩阵</a:t>
            </a:r>
            <a:r>
              <a:rPr dirty="0" sz="1200" spc="35">
                <a:latin typeface="Cambria Math"/>
                <a:cs typeface="Cambria Math"/>
              </a:rPr>
              <a:t>𝑅</a:t>
            </a:r>
            <a:r>
              <a:rPr dirty="0" sz="1200" spc="-120">
                <a:latin typeface="SimSun"/>
                <a:cs typeface="SimSun"/>
              </a:rPr>
              <a:t>，</a:t>
            </a:r>
            <a:r>
              <a:rPr dirty="0" sz="1200">
                <a:latin typeface="SimSun"/>
                <a:cs typeface="SimSun"/>
              </a:rPr>
              <a:t>由于矩阵</a:t>
            </a:r>
            <a:r>
              <a:rPr dirty="0" sz="1200" spc="-300">
                <a:latin typeface="SimSun"/>
                <a:cs typeface="SimSun"/>
              </a:rPr>
              <a:t> </a:t>
            </a:r>
            <a:r>
              <a:rPr dirty="0" sz="1200">
                <a:latin typeface="Times New Roman"/>
                <a:cs typeface="Times New Roman"/>
              </a:rPr>
              <a:t>Frob</a:t>
            </a:r>
            <a:r>
              <a:rPr dirty="0" sz="1200" spc="-10">
                <a:latin typeface="Times New Roman"/>
                <a:cs typeface="Times New Roman"/>
              </a:rPr>
              <a:t>e</a:t>
            </a:r>
            <a:r>
              <a:rPr dirty="0" sz="1200">
                <a:latin typeface="Times New Roman"/>
                <a:cs typeface="Times New Roman"/>
              </a:rPr>
              <a:t>nius</a:t>
            </a:r>
            <a:r>
              <a:rPr dirty="0" sz="1200" spc="5">
                <a:latin typeface="Times New Roman"/>
                <a:cs typeface="Times New Roman"/>
              </a:rPr>
              <a:t> </a:t>
            </a:r>
            <a:r>
              <a:rPr dirty="0" sz="1200">
                <a:latin typeface="SimSun"/>
                <a:cs typeface="SimSun"/>
              </a:rPr>
              <a:t>范</a:t>
            </a:r>
            <a:r>
              <a:rPr dirty="0" sz="1200" spc="-120">
                <a:latin typeface="SimSun"/>
                <a:cs typeface="SimSun"/>
              </a:rPr>
              <a:t>数</a:t>
            </a:r>
            <a:r>
              <a:rPr dirty="0" sz="1200">
                <a:latin typeface="SimSun"/>
                <a:cs typeface="SimSun"/>
              </a:rPr>
              <a:t>（</a:t>
            </a:r>
            <a:r>
              <a:rPr dirty="0" sz="1200">
                <a:latin typeface="Times New Roman"/>
                <a:cs typeface="Times New Roman"/>
              </a:rPr>
              <a:t>F</a:t>
            </a:r>
            <a:r>
              <a:rPr dirty="0" sz="1200" spc="-5">
                <a:latin typeface="Times New Roman"/>
                <a:cs typeface="Times New Roman"/>
              </a:rPr>
              <a:t>-</a:t>
            </a:r>
            <a:r>
              <a:rPr dirty="0" sz="1200">
                <a:latin typeface="SimSun"/>
                <a:cs typeface="SimSun"/>
              </a:rPr>
              <a:t>范数</a:t>
            </a:r>
            <a:r>
              <a:rPr dirty="0" sz="1200" spc="-120">
                <a:latin typeface="SimSun"/>
                <a:cs typeface="SimSun"/>
              </a:rPr>
              <a:t>）</a:t>
            </a:r>
            <a:r>
              <a:rPr dirty="0" sz="1200">
                <a:latin typeface="SimSun"/>
                <a:cs typeface="SimSun"/>
              </a:rPr>
              <a:t>的定义</a:t>
            </a:r>
            <a:endParaRPr sz="1200">
              <a:latin typeface="SimSun"/>
              <a:cs typeface="SimSun"/>
            </a:endParaRPr>
          </a:p>
          <a:p>
            <a:pPr marL="12700">
              <a:lnSpc>
                <a:spcPct val="100000"/>
              </a:lnSpc>
              <a:spcBef>
                <a:spcPts val="900"/>
              </a:spcBef>
            </a:pPr>
            <a:r>
              <a:rPr dirty="0" sz="1200">
                <a:latin typeface="SimSun"/>
                <a:cs typeface="SimSun"/>
              </a:rPr>
              <a:t>如下表</a:t>
            </a:r>
            <a:r>
              <a:rPr dirty="0" sz="1200" spc="-5">
                <a:latin typeface="SimSun"/>
                <a:cs typeface="SimSun"/>
              </a:rPr>
              <a:t>示</a:t>
            </a:r>
            <a:r>
              <a:rPr dirty="0" sz="1200">
                <a:latin typeface="SimSun"/>
                <a:cs typeface="SimSun"/>
              </a:rPr>
              <a:t>：</a:t>
            </a:r>
            <a:endParaRPr sz="1200">
              <a:latin typeface="SimSun"/>
              <a:cs typeface="SimSun"/>
            </a:endParaRPr>
          </a:p>
        </p:txBody>
      </p:sp>
      <p:sp>
        <p:nvSpPr>
          <p:cNvPr id="14" name="object 14"/>
          <p:cNvSpPr/>
          <p:nvPr/>
        </p:nvSpPr>
        <p:spPr>
          <a:xfrm>
            <a:off x="3361054" y="3095878"/>
            <a:ext cx="485140" cy="10795"/>
          </a:xfrm>
          <a:custGeom>
            <a:avLst/>
            <a:gdLst/>
            <a:ahLst/>
            <a:cxnLst/>
            <a:rect l="l" t="t" r="r" b="b"/>
            <a:pathLst>
              <a:path w="485139" h="10794">
                <a:moveTo>
                  <a:pt x="484631" y="0"/>
                </a:moveTo>
                <a:lnTo>
                  <a:pt x="0" y="0"/>
                </a:lnTo>
                <a:lnTo>
                  <a:pt x="0" y="10668"/>
                </a:lnTo>
                <a:lnTo>
                  <a:pt x="484631" y="10668"/>
                </a:lnTo>
                <a:lnTo>
                  <a:pt x="484631" y="0"/>
                </a:lnTo>
                <a:close/>
              </a:path>
            </a:pathLst>
          </a:custGeom>
          <a:solidFill>
            <a:srgbClr val="000000"/>
          </a:solidFill>
        </p:spPr>
        <p:txBody>
          <a:bodyPr wrap="square" lIns="0" tIns="0" rIns="0" bIns="0" rtlCol="0"/>
          <a:lstStyle/>
          <a:p/>
        </p:txBody>
      </p:sp>
      <p:sp>
        <p:nvSpPr>
          <p:cNvPr id="15" name="object 15"/>
          <p:cNvSpPr txBox="1"/>
          <p:nvPr/>
        </p:nvSpPr>
        <p:spPr>
          <a:xfrm>
            <a:off x="2697607" y="3096894"/>
            <a:ext cx="2148840" cy="221615"/>
          </a:xfrm>
          <a:prstGeom prst="rect">
            <a:avLst/>
          </a:prstGeom>
        </p:spPr>
        <p:txBody>
          <a:bodyPr wrap="square" lIns="0" tIns="12700" rIns="0" bIns="0" rtlCol="0" vert="horz">
            <a:spAutoFit/>
          </a:bodyPr>
          <a:lstStyle/>
          <a:p>
            <a:pPr marL="50800">
              <a:lnSpc>
                <a:spcPts val="1040"/>
              </a:lnSpc>
              <a:spcBef>
                <a:spcPts val="100"/>
              </a:spcBef>
            </a:pPr>
            <a:r>
              <a:rPr dirty="0" baseline="5291" sz="1575">
                <a:latin typeface="Cambria Math"/>
                <a:cs typeface="Cambria Math"/>
              </a:rPr>
              <a:t>∥</a:t>
            </a:r>
            <a:r>
              <a:rPr dirty="0" baseline="5291" sz="1575" spc="120">
                <a:latin typeface="Cambria Math"/>
                <a:cs typeface="Cambria Math"/>
              </a:rPr>
              <a:t> </a:t>
            </a:r>
            <a:r>
              <a:rPr dirty="0" baseline="5291" sz="1575">
                <a:latin typeface="Cambria Math"/>
                <a:cs typeface="Cambria Math"/>
              </a:rPr>
              <a:t>𝐴</a:t>
            </a:r>
            <a:r>
              <a:rPr dirty="0" baseline="5291" sz="1575" spc="150">
                <a:latin typeface="Cambria Math"/>
                <a:cs typeface="Cambria Math"/>
              </a:rPr>
              <a:t> </a:t>
            </a:r>
            <a:r>
              <a:rPr dirty="0" baseline="5291" sz="1575" spc="22">
                <a:latin typeface="Cambria Math"/>
                <a:cs typeface="Cambria Math"/>
              </a:rPr>
              <a:t>∥</a:t>
            </a:r>
            <a:r>
              <a:rPr dirty="0" baseline="-14814" sz="1125" spc="22">
                <a:latin typeface="Cambria Math"/>
                <a:cs typeface="Cambria Math"/>
              </a:rPr>
              <a:t>𝐹</a:t>
            </a:r>
            <a:r>
              <a:rPr dirty="0" baseline="5291" sz="1575" spc="22">
                <a:latin typeface="Cambria Math"/>
                <a:cs typeface="Cambria Math"/>
              </a:rPr>
              <a:t>=</a:t>
            </a:r>
            <a:r>
              <a:rPr dirty="0" baseline="5291" sz="1575" spc="135">
                <a:latin typeface="Cambria Math"/>
                <a:cs typeface="Cambria Math"/>
              </a:rPr>
              <a:t> </a:t>
            </a:r>
            <a:r>
              <a:rPr dirty="0" baseline="6944" sz="1800" spc="75">
                <a:latin typeface="Cambria Math"/>
                <a:cs typeface="Cambria Math"/>
              </a:rPr>
              <a:t>√</a:t>
            </a:r>
            <a:r>
              <a:rPr dirty="0" baseline="5291" sz="1575" spc="75">
                <a:latin typeface="Cambria Math"/>
                <a:cs typeface="Cambria Math"/>
              </a:rPr>
              <a:t>t</a:t>
            </a:r>
            <a:r>
              <a:rPr dirty="0" baseline="5291" sz="1575" spc="-67">
                <a:latin typeface="Cambria Math"/>
                <a:cs typeface="Cambria Math"/>
              </a:rPr>
              <a:t> </a:t>
            </a:r>
            <a:r>
              <a:rPr dirty="0" baseline="5291" sz="1575" spc="7">
                <a:latin typeface="Cambria Math"/>
                <a:cs typeface="Cambria Math"/>
              </a:rPr>
              <a:t>r</a:t>
            </a:r>
            <a:r>
              <a:rPr dirty="0" baseline="6944" sz="1800" spc="7">
                <a:latin typeface="Cambria Math"/>
                <a:cs typeface="Cambria Math"/>
              </a:rPr>
              <a:t>(</a:t>
            </a:r>
            <a:r>
              <a:rPr dirty="0" baseline="5291" sz="1575" spc="7">
                <a:latin typeface="Cambria Math"/>
                <a:cs typeface="Cambria Math"/>
              </a:rPr>
              <a:t>𝐴</a:t>
            </a:r>
            <a:r>
              <a:rPr dirty="0" baseline="40740" sz="1125" spc="7">
                <a:latin typeface="Cambria Math"/>
                <a:cs typeface="Cambria Math"/>
              </a:rPr>
              <a:t>𝑇</a:t>
            </a:r>
            <a:r>
              <a:rPr dirty="0" baseline="5291" sz="1575" spc="7">
                <a:latin typeface="Cambria Math"/>
                <a:cs typeface="Cambria Math"/>
              </a:rPr>
              <a:t>𝐴</a:t>
            </a:r>
            <a:r>
              <a:rPr dirty="0" baseline="6944" sz="1800" spc="7">
                <a:latin typeface="Cambria Math"/>
                <a:cs typeface="Cambria Math"/>
              </a:rPr>
              <a:t>)</a:t>
            </a:r>
            <a:r>
              <a:rPr dirty="0" baseline="6944" sz="1800" spc="67">
                <a:latin typeface="Cambria Math"/>
                <a:cs typeface="Cambria Math"/>
              </a:rPr>
              <a:t> </a:t>
            </a:r>
            <a:r>
              <a:rPr dirty="0" baseline="5291" sz="1575">
                <a:latin typeface="Cambria Math"/>
                <a:cs typeface="Cambria Math"/>
              </a:rPr>
              <a:t>=</a:t>
            </a:r>
            <a:r>
              <a:rPr dirty="0" baseline="5291" sz="1575" spc="127">
                <a:latin typeface="Cambria Math"/>
                <a:cs typeface="Cambria Math"/>
              </a:rPr>
              <a:t> </a:t>
            </a:r>
            <a:r>
              <a:rPr dirty="0" sz="1200" spc="434">
                <a:latin typeface="Cambria Math"/>
                <a:cs typeface="Cambria Math"/>
              </a:rPr>
              <a:t>√</a:t>
            </a:r>
            <a:r>
              <a:rPr dirty="0" baseline="4629" sz="1800" spc="652">
                <a:latin typeface="Cambria Math"/>
                <a:cs typeface="Cambria Math"/>
              </a:rPr>
              <a:t>∑</a:t>
            </a:r>
            <a:r>
              <a:rPr dirty="0" baseline="4629" sz="1800" spc="277">
                <a:latin typeface="Cambria Math"/>
                <a:cs typeface="Cambria Math"/>
              </a:rPr>
              <a:t> </a:t>
            </a:r>
            <a:r>
              <a:rPr dirty="0" baseline="4629" sz="1800" spc="1110">
                <a:latin typeface="Cambria Math"/>
                <a:cs typeface="Cambria Math"/>
              </a:rPr>
              <a:t>∑</a:t>
            </a:r>
            <a:r>
              <a:rPr dirty="0" baseline="4629" sz="1800" spc="284">
                <a:latin typeface="Cambria Math"/>
                <a:cs typeface="Cambria Math"/>
              </a:rPr>
              <a:t> </a:t>
            </a:r>
            <a:r>
              <a:rPr dirty="0" baseline="5291" sz="1575">
                <a:latin typeface="Cambria Math"/>
                <a:cs typeface="Cambria Math"/>
              </a:rPr>
              <a:t>𝑎</a:t>
            </a:r>
            <a:r>
              <a:rPr dirty="0" baseline="40740" sz="1125">
                <a:latin typeface="Cambria Math"/>
                <a:cs typeface="Cambria Math"/>
              </a:rPr>
              <a:t>2</a:t>
            </a:r>
            <a:endParaRPr baseline="40740" sz="1125">
              <a:latin typeface="Cambria Math"/>
              <a:cs typeface="Cambria Math"/>
            </a:endParaRPr>
          </a:p>
          <a:p>
            <a:pPr algn="r" marR="31115">
              <a:lnSpc>
                <a:spcPts val="500"/>
              </a:lnSpc>
            </a:pPr>
            <a:r>
              <a:rPr dirty="0" sz="750">
                <a:latin typeface="Cambria Math"/>
                <a:cs typeface="Cambria Math"/>
              </a:rPr>
              <a:t>𝑖𝑗</a:t>
            </a:r>
            <a:endParaRPr sz="750">
              <a:latin typeface="Cambria Math"/>
              <a:cs typeface="Cambria Math"/>
            </a:endParaRPr>
          </a:p>
        </p:txBody>
      </p:sp>
      <p:sp>
        <p:nvSpPr>
          <p:cNvPr id="16" name="object 16"/>
          <p:cNvSpPr txBox="1"/>
          <p:nvPr/>
        </p:nvSpPr>
        <p:spPr>
          <a:xfrm>
            <a:off x="4194428" y="2916681"/>
            <a:ext cx="353695" cy="140970"/>
          </a:xfrm>
          <a:prstGeom prst="rect">
            <a:avLst/>
          </a:prstGeom>
        </p:spPr>
        <p:txBody>
          <a:bodyPr wrap="square" lIns="0" tIns="13335" rIns="0" bIns="0" rtlCol="0" vert="horz">
            <a:spAutoFit/>
          </a:bodyPr>
          <a:lstStyle/>
          <a:p>
            <a:pPr marL="12700">
              <a:lnSpc>
                <a:spcPct val="100000"/>
              </a:lnSpc>
              <a:spcBef>
                <a:spcPts val="105"/>
              </a:spcBef>
              <a:tabLst>
                <a:tab pos="285115" algn="l"/>
              </a:tabLst>
            </a:pPr>
            <a:r>
              <a:rPr dirty="0" sz="750" spc="5">
                <a:latin typeface="Cambria Math"/>
                <a:cs typeface="Cambria Math"/>
              </a:rPr>
              <a:t>𝑚</a:t>
            </a:r>
            <a:r>
              <a:rPr dirty="0" sz="750" spc="5">
                <a:latin typeface="Cambria Math"/>
                <a:cs typeface="Cambria Math"/>
              </a:rPr>
              <a:t>	</a:t>
            </a:r>
            <a:r>
              <a:rPr dirty="0" sz="750" spc="5">
                <a:latin typeface="Cambria Math"/>
                <a:cs typeface="Cambria Math"/>
              </a:rPr>
              <a:t>𝑛</a:t>
            </a:r>
            <a:endParaRPr sz="750">
              <a:latin typeface="Cambria Math"/>
              <a:cs typeface="Cambria Math"/>
            </a:endParaRPr>
          </a:p>
        </p:txBody>
      </p:sp>
      <p:sp>
        <p:nvSpPr>
          <p:cNvPr id="17" name="object 17"/>
          <p:cNvSpPr txBox="1"/>
          <p:nvPr/>
        </p:nvSpPr>
        <p:spPr>
          <a:xfrm>
            <a:off x="4157853" y="3337686"/>
            <a:ext cx="443230" cy="140970"/>
          </a:xfrm>
          <a:prstGeom prst="rect">
            <a:avLst/>
          </a:prstGeom>
        </p:spPr>
        <p:txBody>
          <a:bodyPr wrap="square" lIns="0" tIns="13335" rIns="0" bIns="0" rtlCol="0" vert="horz">
            <a:spAutoFit/>
          </a:bodyPr>
          <a:lstStyle/>
          <a:p>
            <a:pPr marL="12700">
              <a:lnSpc>
                <a:spcPct val="100000"/>
              </a:lnSpc>
              <a:spcBef>
                <a:spcPts val="105"/>
              </a:spcBef>
            </a:pPr>
            <a:r>
              <a:rPr dirty="0" sz="750" spc="5">
                <a:latin typeface="Cambria Math"/>
                <a:cs typeface="Cambria Math"/>
              </a:rPr>
              <a:t>𝑖</a:t>
            </a:r>
            <a:r>
              <a:rPr dirty="0" sz="750" spc="-5">
                <a:latin typeface="Cambria Math"/>
                <a:cs typeface="Cambria Math"/>
              </a:rPr>
              <a:t>=</a:t>
            </a:r>
            <a:r>
              <a:rPr dirty="0" sz="750">
                <a:latin typeface="Cambria Math"/>
                <a:cs typeface="Cambria Math"/>
              </a:rPr>
              <a:t>1</a:t>
            </a:r>
            <a:r>
              <a:rPr dirty="0" sz="750">
                <a:latin typeface="Cambria Math"/>
                <a:cs typeface="Cambria Math"/>
              </a:rPr>
              <a:t>    </a:t>
            </a:r>
            <a:r>
              <a:rPr dirty="0" sz="750" spc="-25">
                <a:latin typeface="Cambria Math"/>
                <a:cs typeface="Cambria Math"/>
              </a:rPr>
              <a:t> </a:t>
            </a:r>
            <a:r>
              <a:rPr dirty="0" sz="750" spc="5">
                <a:latin typeface="Cambria Math"/>
                <a:cs typeface="Cambria Math"/>
              </a:rPr>
              <a:t>𝑗</a:t>
            </a:r>
            <a:r>
              <a:rPr dirty="0" sz="750" spc="-5">
                <a:latin typeface="Cambria Math"/>
                <a:cs typeface="Cambria Math"/>
              </a:rPr>
              <a:t>=</a:t>
            </a:r>
            <a:r>
              <a:rPr dirty="0" sz="750">
                <a:latin typeface="Cambria Math"/>
                <a:cs typeface="Cambria Math"/>
              </a:rPr>
              <a:t>1</a:t>
            </a:r>
            <a:endParaRPr sz="750">
              <a:latin typeface="Cambria Math"/>
              <a:cs typeface="Cambria Math"/>
            </a:endParaRPr>
          </a:p>
        </p:txBody>
      </p:sp>
      <p:sp>
        <p:nvSpPr>
          <p:cNvPr id="18" name="object 18"/>
          <p:cNvSpPr/>
          <p:nvPr/>
        </p:nvSpPr>
        <p:spPr>
          <a:xfrm>
            <a:off x="4146169" y="2871469"/>
            <a:ext cx="666115" cy="10795"/>
          </a:xfrm>
          <a:custGeom>
            <a:avLst/>
            <a:gdLst/>
            <a:ahLst/>
            <a:cxnLst/>
            <a:rect l="l" t="t" r="r" b="b"/>
            <a:pathLst>
              <a:path w="666114" h="10794">
                <a:moveTo>
                  <a:pt x="665988" y="0"/>
                </a:moveTo>
                <a:lnTo>
                  <a:pt x="0" y="0"/>
                </a:lnTo>
                <a:lnTo>
                  <a:pt x="0" y="10668"/>
                </a:lnTo>
                <a:lnTo>
                  <a:pt x="665988" y="10668"/>
                </a:lnTo>
                <a:lnTo>
                  <a:pt x="665988" y="0"/>
                </a:lnTo>
                <a:close/>
              </a:path>
            </a:pathLst>
          </a:custGeom>
          <a:solidFill>
            <a:srgbClr val="000000"/>
          </a:solidFill>
        </p:spPr>
        <p:txBody>
          <a:bodyPr wrap="square" lIns="0" tIns="0" rIns="0" bIns="0" rtlCol="0"/>
          <a:lstStyle/>
          <a:p/>
        </p:txBody>
      </p:sp>
      <p:sp>
        <p:nvSpPr>
          <p:cNvPr id="19" name="object 19"/>
          <p:cNvSpPr txBox="1"/>
          <p:nvPr/>
        </p:nvSpPr>
        <p:spPr>
          <a:xfrm>
            <a:off x="6416802" y="3086227"/>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13</a:t>
            </a:r>
            <a:r>
              <a:rPr dirty="0" baseline="2314" sz="1800">
                <a:latin typeface="Cambria Math"/>
                <a:cs typeface="Cambria Math"/>
              </a:rPr>
              <a:t>)</a:t>
            </a:r>
            <a:endParaRPr baseline="2314" sz="1800">
              <a:latin typeface="Cambria Math"/>
              <a:cs typeface="Cambria Math"/>
            </a:endParaRPr>
          </a:p>
        </p:txBody>
      </p:sp>
      <p:sp>
        <p:nvSpPr>
          <p:cNvPr id="20" name="object 20"/>
          <p:cNvSpPr txBox="1"/>
          <p:nvPr/>
        </p:nvSpPr>
        <p:spPr>
          <a:xfrm>
            <a:off x="1011732" y="3631818"/>
            <a:ext cx="492506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所以矩阵</a:t>
            </a:r>
            <a:r>
              <a:rPr dirty="0" sz="1200" spc="-305">
                <a:latin typeface="SimSun"/>
                <a:cs typeface="SimSun"/>
              </a:rPr>
              <a:t> </a:t>
            </a:r>
            <a:r>
              <a:rPr dirty="0" sz="1200">
                <a:latin typeface="Times New Roman"/>
                <a:cs typeface="Times New Roman"/>
              </a:rPr>
              <a:t>F</a:t>
            </a:r>
            <a:r>
              <a:rPr dirty="0" sz="1200" spc="-5">
                <a:latin typeface="Times New Roman"/>
                <a:cs typeface="Times New Roman"/>
              </a:rPr>
              <a:t>-</a:t>
            </a:r>
            <a:r>
              <a:rPr dirty="0" sz="1200">
                <a:latin typeface="SimSun"/>
                <a:cs typeface="SimSun"/>
              </a:rPr>
              <a:t>范数的平方可以转化为矩阵的内积，再转化为矩阵的迹，</a:t>
            </a:r>
            <a:r>
              <a:rPr dirty="0" sz="1200" spc="5">
                <a:latin typeface="SimSun"/>
                <a:cs typeface="SimSun"/>
              </a:rPr>
              <a:t>即</a:t>
            </a:r>
            <a:r>
              <a:rPr dirty="0" sz="1200">
                <a:latin typeface="SimSun"/>
                <a:cs typeface="SimSun"/>
              </a:rPr>
              <a:t>：</a:t>
            </a:r>
            <a:endParaRPr sz="1200">
              <a:latin typeface="SimSun"/>
              <a:cs typeface="SimSun"/>
            </a:endParaRPr>
          </a:p>
        </p:txBody>
      </p:sp>
      <p:sp>
        <p:nvSpPr>
          <p:cNvPr id="21" name="object 21"/>
          <p:cNvSpPr txBox="1"/>
          <p:nvPr/>
        </p:nvSpPr>
        <p:spPr>
          <a:xfrm>
            <a:off x="3205098" y="4067683"/>
            <a:ext cx="89535" cy="155575"/>
          </a:xfrm>
          <a:prstGeom prst="rect">
            <a:avLst/>
          </a:prstGeom>
        </p:spPr>
        <p:txBody>
          <a:bodyPr wrap="square" lIns="0" tIns="12700" rIns="0" bIns="0" rtlCol="0" vert="horz">
            <a:spAutoFit/>
          </a:bodyPr>
          <a:lstStyle/>
          <a:p>
            <a:pPr marL="12700">
              <a:lnSpc>
                <a:spcPct val="100000"/>
              </a:lnSpc>
              <a:spcBef>
                <a:spcPts val="100"/>
              </a:spcBef>
            </a:pPr>
            <a:r>
              <a:rPr dirty="0" sz="850" spc="45">
                <a:latin typeface="Cambria Math"/>
                <a:cs typeface="Cambria Math"/>
              </a:rPr>
              <a:t>F</a:t>
            </a:r>
            <a:endParaRPr sz="850">
              <a:latin typeface="Cambria Math"/>
              <a:cs typeface="Cambria Math"/>
            </a:endParaRPr>
          </a:p>
        </p:txBody>
      </p:sp>
      <p:sp>
        <p:nvSpPr>
          <p:cNvPr id="22" name="object 22"/>
          <p:cNvSpPr txBox="1"/>
          <p:nvPr/>
        </p:nvSpPr>
        <p:spPr>
          <a:xfrm>
            <a:off x="2856610" y="3988434"/>
            <a:ext cx="1822450"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Cambria Math"/>
                <a:cs typeface="Cambria Math"/>
              </a:rPr>
              <a:t>∥</a:t>
            </a:r>
            <a:r>
              <a:rPr dirty="0" sz="1200" spc="55">
                <a:latin typeface="Cambria Math"/>
                <a:cs typeface="Cambria Math"/>
              </a:rPr>
              <a:t> </a:t>
            </a:r>
            <a:r>
              <a:rPr dirty="0" sz="1200">
                <a:latin typeface="Cambria Math"/>
                <a:cs typeface="Cambria Math"/>
              </a:rPr>
              <a:t>𝐴</a:t>
            </a:r>
            <a:r>
              <a:rPr dirty="0" sz="1200" spc="65">
                <a:latin typeface="Cambria Math"/>
                <a:cs typeface="Cambria Math"/>
              </a:rPr>
              <a:t> </a:t>
            </a:r>
            <a:r>
              <a:rPr dirty="0" sz="1200" spc="20">
                <a:latin typeface="Cambria Math"/>
                <a:cs typeface="Cambria Math"/>
              </a:rPr>
              <a:t>∥</a:t>
            </a:r>
            <a:r>
              <a:rPr dirty="0" baseline="29411" sz="1275" spc="30">
                <a:latin typeface="Cambria Math"/>
                <a:cs typeface="Cambria Math"/>
              </a:rPr>
              <a:t>2</a:t>
            </a:r>
            <a:r>
              <a:rPr dirty="0" sz="1200" spc="20">
                <a:latin typeface="Cambria Math"/>
                <a:cs typeface="Cambria Math"/>
              </a:rPr>
              <a:t>=&lt;</a:t>
            </a:r>
            <a:r>
              <a:rPr dirty="0" sz="1200" spc="50">
                <a:latin typeface="Cambria Math"/>
                <a:cs typeface="Cambria Math"/>
              </a:rPr>
              <a:t> </a:t>
            </a:r>
            <a:r>
              <a:rPr dirty="0" sz="1200" spc="-5">
                <a:latin typeface="Cambria Math"/>
                <a:cs typeface="Cambria Math"/>
              </a:rPr>
              <a:t>𝐴</a:t>
            </a:r>
            <a:r>
              <a:rPr dirty="0" sz="1200" spc="-5">
                <a:latin typeface="SimSun"/>
                <a:cs typeface="SimSun"/>
              </a:rPr>
              <a:t>，</a:t>
            </a:r>
            <a:r>
              <a:rPr dirty="0" sz="1200" spc="-5">
                <a:latin typeface="Cambria Math"/>
                <a:cs typeface="Cambria Math"/>
              </a:rPr>
              <a:t>𝐴</a:t>
            </a:r>
            <a:r>
              <a:rPr dirty="0" sz="1200" spc="65">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t</a:t>
            </a:r>
            <a:r>
              <a:rPr dirty="0" sz="1200" spc="-70">
                <a:latin typeface="Cambria Math"/>
                <a:cs typeface="Cambria Math"/>
              </a:rPr>
              <a:t> </a:t>
            </a:r>
            <a:r>
              <a:rPr dirty="0" sz="1200" spc="10">
                <a:latin typeface="Cambria Math"/>
                <a:cs typeface="Cambria Math"/>
              </a:rPr>
              <a:t>r</a:t>
            </a:r>
            <a:r>
              <a:rPr dirty="0" baseline="2314" sz="1800" spc="15">
                <a:latin typeface="Cambria Math"/>
                <a:cs typeface="Cambria Math"/>
              </a:rPr>
              <a:t>(</a:t>
            </a:r>
            <a:r>
              <a:rPr dirty="0" sz="1200" spc="10">
                <a:latin typeface="Cambria Math"/>
                <a:cs typeface="Cambria Math"/>
              </a:rPr>
              <a:t>𝐴</a:t>
            </a:r>
            <a:r>
              <a:rPr dirty="0" baseline="29411" sz="1275" spc="15">
                <a:latin typeface="Cambria Math"/>
                <a:cs typeface="Cambria Math"/>
              </a:rPr>
              <a:t>𝑇</a:t>
            </a:r>
            <a:r>
              <a:rPr dirty="0" sz="1200" spc="10">
                <a:latin typeface="Cambria Math"/>
                <a:cs typeface="Cambria Math"/>
              </a:rPr>
              <a:t>𝐴</a:t>
            </a:r>
            <a:r>
              <a:rPr dirty="0" baseline="2314" sz="1800" spc="15">
                <a:latin typeface="Cambria Math"/>
                <a:cs typeface="Cambria Math"/>
              </a:rPr>
              <a:t>)</a:t>
            </a:r>
            <a:endParaRPr baseline="2314" sz="1800">
              <a:latin typeface="Cambria Math"/>
              <a:cs typeface="Cambria Math"/>
            </a:endParaRPr>
          </a:p>
        </p:txBody>
      </p:sp>
      <p:sp>
        <p:nvSpPr>
          <p:cNvPr id="23" name="object 23"/>
          <p:cNvSpPr txBox="1"/>
          <p:nvPr/>
        </p:nvSpPr>
        <p:spPr>
          <a:xfrm>
            <a:off x="6416802" y="3988434"/>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14</a:t>
            </a:r>
            <a:r>
              <a:rPr dirty="0" baseline="2314" sz="1800">
                <a:latin typeface="Cambria Math"/>
                <a:cs typeface="Cambria Math"/>
              </a:rPr>
              <a:t>)</a:t>
            </a:r>
            <a:endParaRPr baseline="2314" sz="1800">
              <a:latin typeface="Cambria Math"/>
              <a:cs typeface="Cambria Math"/>
            </a:endParaRPr>
          </a:p>
        </p:txBody>
      </p:sp>
      <p:sp>
        <p:nvSpPr>
          <p:cNvPr id="24" name="object 24"/>
          <p:cNvSpPr txBox="1"/>
          <p:nvPr/>
        </p:nvSpPr>
        <p:spPr>
          <a:xfrm>
            <a:off x="1011732" y="4325238"/>
            <a:ext cx="2616835" cy="417830"/>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将此性质应用于公式</a:t>
            </a:r>
            <a:r>
              <a:rPr dirty="0" sz="1200" spc="-300">
                <a:latin typeface="SimSun"/>
                <a:cs typeface="SimSun"/>
              </a:rPr>
              <a:t> </a:t>
            </a:r>
            <a:r>
              <a:rPr dirty="0" sz="1200">
                <a:latin typeface="Times New Roman"/>
                <a:cs typeface="Times New Roman"/>
              </a:rPr>
              <a:t>2.12</a:t>
            </a:r>
            <a:r>
              <a:rPr dirty="0" sz="1200">
                <a:latin typeface="SimSun"/>
                <a:cs typeface="SimSun"/>
              </a:rPr>
              <a:t>，可以得到：</a:t>
            </a:r>
            <a:endParaRPr sz="1200">
              <a:latin typeface="SimSun"/>
              <a:cs typeface="SimSun"/>
            </a:endParaRPr>
          </a:p>
          <a:p>
            <a:pPr marL="189230">
              <a:lnSpc>
                <a:spcPct val="100000"/>
              </a:lnSpc>
              <a:spcBef>
                <a:spcPts val="625"/>
              </a:spcBef>
            </a:pPr>
            <a:r>
              <a:rPr dirty="0" sz="850" spc="65">
                <a:latin typeface="Cambria Math"/>
                <a:cs typeface="Cambria Math"/>
              </a:rPr>
              <a:t>𝑛</a:t>
            </a:r>
            <a:endParaRPr sz="850">
              <a:latin typeface="Cambria Math"/>
              <a:cs typeface="Cambria Math"/>
            </a:endParaRPr>
          </a:p>
        </p:txBody>
      </p:sp>
      <p:sp>
        <p:nvSpPr>
          <p:cNvPr id="25" name="object 25"/>
          <p:cNvSpPr txBox="1"/>
          <p:nvPr/>
        </p:nvSpPr>
        <p:spPr>
          <a:xfrm>
            <a:off x="1132128" y="5009769"/>
            <a:ext cx="210185" cy="155575"/>
          </a:xfrm>
          <a:prstGeom prst="rect">
            <a:avLst/>
          </a:prstGeom>
        </p:spPr>
        <p:txBody>
          <a:bodyPr wrap="square" lIns="0" tIns="12700" rIns="0" bIns="0" rtlCol="0" vert="horz">
            <a:spAutoFit/>
          </a:bodyPr>
          <a:lstStyle/>
          <a:p>
            <a:pPr marL="12700">
              <a:lnSpc>
                <a:spcPct val="100000"/>
              </a:lnSpc>
              <a:spcBef>
                <a:spcPts val="100"/>
              </a:spcBef>
            </a:pPr>
            <a:r>
              <a:rPr dirty="0" sz="850" spc="125">
                <a:latin typeface="Cambria Math"/>
                <a:cs typeface="Cambria Math"/>
              </a:rPr>
              <a:t>𝑖</a:t>
            </a:r>
            <a:r>
              <a:rPr dirty="0" sz="850" spc="-20">
                <a:latin typeface="Cambria Math"/>
                <a:cs typeface="Cambria Math"/>
              </a:rPr>
              <a:t>=</a:t>
            </a:r>
            <a:r>
              <a:rPr dirty="0" sz="850" spc="20">
                <a:latin typeface="Cambria Math"/>
                <a:cs typeface="Cambria Math"/>
              </a:rPr>
              <a:t>1</a:t>
            </a:r>
            <a:endParaRPr sz="850">
              <a:latin typeface="Cambria Math"/>
              <a:cs typeface="Cambria Math"/>
            </a:endParaRPr>
          </a:p>
        </p:txBody>
      </p:sp>
      <p:sp>
        <p:nvSpPr>
          <p:cNvPr id="26" name="object 26"/>
          <p:cNvSpPr txBox="1"/>
          <p:nvPr/>
        </p:nvSpPr>
        <p:spPr>
          <a:xfrm>
            <a:off x="1385061" y="4794630"/>
            <a:ext cx="9652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27" name="object 27"/>
          <p:cNvSpPr txBox="1"/>
          <p:nvPr/>
        </p:nvSpPr>
        <p:spPr>
          <a:xfrm>
            <a:off x="1645666" y="4758054"/>
            <a:ext cx="424180" cy="155575"/>
          </a:xfrm>
          <a:prstGeom prst="rect">
            <a:avLst/>
          </a:prstGeom>
        </p:spPr>
        <p:txBody>
          <a:bodyPr wrap="square" lIns="0" tIns="12700" rIns="0" bIns="0" rtlCol="0" vert="horz">
            <a:spAutoFit/>
          </a:bodyPr>
          <a:lstStyle/>
          <a:p>
            <a:pPr marL="12700">
              <a:lnSpc>
                <a:spcPct val="100000"/>
              </a:lnSpc>
              <a:spcBef>
                <a:spcPts val="100"/>
              </a:spcBef>
              <a:tabLst>
                <a:tab pos="372110" algn="l"/>
              </a:tabLst>
            </a:pPr>
            <a:r>
              <a:rPr dirty="0" sz="850" spc="80">
                <a:latin typeface="Cambria Math"/>
                <a:cs typeface="Cambria Math"/>
              </a:rPr>
              <a:t>′</a:t>
            </a:r>
            <a:r>
              <a:rPr dirty="0" sz="850" spc="80">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28" name="object 28"/>
          <p:cNvSpPr txBox="1"/>
          <p:nvPr/>
        </p:nvSpPr>
        <p:spPr>
          <a:xfrm>
            <a:off x="1689861" y="4870830"/>
            <a:ext cx="424815" cy="155575"/>
          </a:xfrm>
          <a:prstGeom prst="rect">
            <a:avLst/>
          </a:prstGeom>
        </p:spPr>
        <p:txBody>
          <a:bodyPr wrap="square" lIns="0" tIns="12700" rIns="0" bIns="0" rtlCol="0" vert="horz">
            <a:spAutoFit/>
          </a:bodyPr>
          <a:lstStyle/>
          <a:p>
            <a:pPr marL="12700">
              <a:lnSpc>
                <a:spcPct val="100000"/>
              </a:lnSpc>
              <a:spcBef>
                <a:spcPts val="100"/>
              </a:spcBef>
              <a:tabLst>
                <a:tab pos="373380"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29" name="object 29"/>
          <p:cNvSpPr txBox="1"/>
          <p:nvPr/>
        </p:nvSpPr>
        <p:spPr>
          <a:xfrm>
            <a:off x="2098294" y="4794630"/>
            <a:ext cx="9652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30" name="object 30"/>
          <p:cNvSpPr txBox="1"/>
          <p:nvPr/>
        </p:nvSpPr>
        <p:spPr>
          <a:xfrm>
            <a:off x="2740279" y="4870830"/>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31" name="object 31"/>
          <p:cNvSpPr txBox="1"/>
          <p:nvPr/>
        </p:nvSpPr>
        <p:spPr>
          <a:xfrm>
            <a:off x="2169922" y="4723002"/>
            <a:ext cx="1139825" cy="155575"/>
          </a:xfrm>
          <a:prstGeom prst="rect">
            <a:avLst/>
          </a:prstGeom>
        </p:spPr>
        <p:txBody>
          <a:bodyPr wrap="square" lIns="0" tIns="12700" rIns="0" bIns="0" rtlCol="0" vert="horz">
            <a:spAutoFit/>
          </a:bodyPr>
          <a:lstStyle/>
          <a:p>
            <a:pPr marL="12700">
              <a:lnSpc>
                <a:spcPct val="100000"/>
              </a:lnSpc>
              <a:spcBef>
                <a:spcPts val="100"/>
              </a:spcBef>
              <a:tabLst>
                <a:tab pos="1059815" algn="l"/>
              </a:tabLst>
            </a:pPr>
            <a:r>
              <a:rPr dirty="0" sz="850" spc="20">
                <a:latin typeface="Cambria Math"/>
                <a:cs typeface="Cambria Math"/>
              </a:rPr>
              <a:t>2</a:t>
            </a:r>
            <a:r>
              <a:rPr dirty="0" sz="850" spc="20">
                <a:latin typeface="Cambria Math"/>
                <a:cs typeface="Cambria Math"/>
              </a:rPr>
              <a:t>	</a:t>
            </a:r>
            <a:r>
              <a:rPr dirty="0" baseline="6535" sz="1275" spc="37">
                <a:latin typeface="Cambria Math"/>
                <a:cs typeface="Cambria Math"/>
              </a:rPr>
              <a:t>𝑇</a:t>
            </a:r>
            <a:endParaRPr baseline="6535" sz="1275">
              <a:latin typeface="Cambria Math"/>
              <a:cs typeface="Cambria Math"/>
            </a:endParaRPr>
          </a:p>
        </p:txBody>
      </p:sp>
      <p:sp>
        <p:nvSpPr>
          <p:cNvPr id="32" name="object 32"/>
          <p:cNvSpPr txBox="1"/>
          <p:nvPr/>
        </p:nvSpPr>
        <p:spPr>
          <a:xfrm>
            <a:off x="1122984" y="4770246"/>
            <a:ext cx="2450465" cy="208279"/>
          </a:xfrm>
          <a:prstGeom prst="rect">
            <a:avLst/>
          </a:prstGeom>
        </p:spPr>
        <p:txBody>
          <a:bodyPr wrap="square" lIns="0" tIns="12700" rIns="0" bIns="0" rtlCol="0" vert="horz">
            <a:spAutoFit/>
          </a:bodyPr>
          <a:lstStyle/>
          <a:p>
            <a:pPr marL="12700">
              <a:lnSpc>
                <a:spcPct val="100000"/>
              </a:lnSpc>
              <a:spcBef>
                <a:spcPts val="100"/>
              </a:spcBef>
              <a:tabLst>
                <a:tab pos="344805" algn="l"/>
                <a:tab pos="661670" algn="l"/>
                <a:tab pos="1169035" algn="l"/>
                <a:tab pos="1711960" algn="l"/>
              </a:tabLst>
            </a:pPr>
            <a:r>
              <a:rPr dirty="0" sz="1200" spc="740">
                <a:latin typeface="Cambria Math"/>
                <a:cs typeface="Cambria Math"/>
              </a:rPr>
              <a:t>∑	</a:t>
            </a:r>
            <a:r>
              <a:rPr dirty="0" sz="1200" spc="15">
                <a:latin typeface="Cambria Math"/>
                <a:cs typeface="Cambria Math"/>
              </a:rPr>
              <a:t>𝑅𝑝	</a:t>
            </a:r>
            <a:r>
              <a:rPr dirty="0" sz="1200">
                <a:latin typeface="Cambria Math"/>
                <a:cs typeface="Cambria Math"/>
              </a:rPr>
              <a:t>−</a:t>
            </a:r>
            <a:r>
              <a:rPr dirty="0" sz="1200" spc="-10">
                <a:latin typeface="Cambria Math"/>
                <a:cs typeface="Cambria Math"/>
              </a:rPr>
              <a:t> </a:t>
            </a:r>
            <a:r>
              <a:rPr dirty="0" sz="1200">
                <a:latin typeface="Cambria Math"/>
                <a:cs typeface="Cambria Math"/>
              </a:rPr>
              <a:t>𝑞	=</a:t>
            </a:r>
            <a:r>
              <a:rPr dirty="0" sz="1200" spc="75">
                <a:latin typeface="Cambria Math"/>
                <a:cs typeface="Cambria Math"/>
              </a:rPr>
              <a:t> </a:t>
            </a:r>
            <a:r>
              <a:rPr dirty="0" sz="1200" spc="25">
                <a:latin typeface="Cambria Math"/>
                <a:cs typeface="Cambria Math"/>
              </a:rPr>
              <a:t>(𝑅𝑝	</a:t>
            </a:r>
            <a:r>
              <a:rPr dirty="0" sz="1200">
                <a:latin typeface="Cambria Math"/>
                <a:cs typeface="Cambria Math"/>
              </a:rPr>
              <a:t>−</a:t>
            </a:r>
            <a:r>
              <a:rPr dirty="0" sz="1200" spc="-25">
                <a:latin typeface="Cambria Math"/>
                <a:cs typeface="Cambria Math"/>
              </a:rPr>
              <a:t> </a:t>
            </a:r>
            <a:r>
              <a:rPr dirty="0" sz="1200">
                <a:latin typeface="Cambria Math"/>
                <a:cs typeface="Cambria Math"/>
              </a:rPr>
              <a:t>𝑞</a:t>
            </a:r>
            <a:r>
              <a:rPr dirty="0" sz="1200" spc="459">
                <a:latin typeface="Cambria Math"/>
                <a:cs typeface="Cambria Math"/>
              </a:rPr>
              <a:t> </a:t>
            </a:r>
            <a:r>
              <a:rPr dirty="0" sz="1200" spc="40">
                <a:latin typeface="Cambria Math"/>
                <a:cs typeface="Cambria Math"/>
              </a:rPr>
              <a:t>)</a:t>
            </a:r>
            <a:r>
              <a:rPr dirty="0" sz="1200" spc="305">
                <a:latin typeface="Cambria Math"/>
                <a:cs typeface="Cambria Math"/>
              </a:rPr>
              <a:t> </a:t>
            </a:r>
            <a:r>
              <a:rPr dirty="0" sz="1200" spc="20">
                <a:latin typeface="Cambria Math"/>
                <a:cs typeface="Cambria Math"/>
              </a:rPr>
              <a:t>(𝑅𝑝</a:t>
            </a:r>
            <a:endParaRPr sz="1200">
              <a:latin typeface="Cambria Math"/>
              <a:cs typeface="Cambria Math"/>
            </a:endParaRPr>
          </a:p>
        </p:txBody>
      </p:sp>
      <p:sp>
        <p:nvSpPr>
          <p:cNvPr id="33" name="object 33"/>
          <p:cNvSpPr txBox="1"/>
          <p:nvPr/>
        </p:nvSpPr>
        <p:spPr>
          <a:xfrm>
            <a:off x="2696082" y="4758054"/>
            <a:ext cx="919480" cy="155575"/>
          </a:xfrm>
          <a:prstGeom prst="rect">
            <a:avLst/>
          </a:prstGeom>
        </p:spPr>
        <p:txBody>
          <a:bodyPr wrap="square" lIns="0" tIns="12700" rIns="0" bIns="0" rtlCol="0" vert="horz">
            <a:spAutoFit/>
          </a:bodyPr>
          <a:lstStyle/>
          <a:p>
            <a:pPr marL="12700">
              <a:lnSpc>
                <a:spcPct val="100000"/>
              </a:lnSpc>
              <a:spcBef>
                <a:spcPts val="100"/>
              </a:spcBef>
              <a:tabLst>
                <a:tab pos="372110" algn="l"/>
                <a:tab pos="867410" algn="l"/>
              </a:tabLst>
            </a:pPr>
            <a:r>
              <a:rPr dirty="0" sz="850" spc="80">
                <a:latin typeface="Cambria Math"/>
                <a:cs typeface="Cambria Math"/>
              </a:rPr>
              <a:t>′</a:t>
            </a:r>
            <a:r>
              <a:rPr dirty="0" sz="850" spc="80">
                <a:latin typeface="Cambria Math"/>
                <a:cs typeface="Cambria Math"/>
              </a:rPr>
              <a:t>	</a:t>
            </a:r>
            <a:r>
              <a:rPr dirty="0" sz="850" spc="80">
                <a:latin typeface="Cambria Math"/>
                <a:cs typeface="Cambria Math"/>
              </a:rPr>
              <a:t>′</a:t>
            </a:r>
            <a:r>
              <a:rPr dirty="0" sz="850" spc="80">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34" name="object 34"/>
          <p:cNvSpPr txBox="1"/>
          <p:nvPr/>
        </p:nvSpPr>
        <p:spPr>
          <a:xfrm>
            <a:off x="3101467" y="4870830"/>
            <a:ext cx="558800" cy="155575"/>
          </a:xfrm>
          <a:prstGeom prst="rect">
            <a:avLst/>
          </a:prstGeom>
        </p:spPr>
        <p:txBody>
          <a:bodyPr wrap="square" lIns="0" tIns="12700" rIns="0" bIns="0" rtlCol="0" vert="horz">
            <a:spAutoFit/>
          </a:bodyPr>
          <a:lstStyle/>
          <a:p>
            <a:pPr marL="12700">
              <a:lnSpc>
                <a:spcPct val="100000"/>
              </a:lnSpc>
              <a:spcBef>
                <a:spcPts val="100"/>
              </a:spcBef>
              <a:tabLst>
                <a:tab pos="507365"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35" name="object 35"/>
          <p:cNvSpPr txBox="1"/>
          <p:nvPr/>
        </p:nvSpPr>
        <p:spPr>
          <a:xfrm>
            <a:off x="3957954" y="4870830"/>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36" name="object 36"/>
          <p:cNvSpPr txBox="1"/>
          <p:nvPr/>
        </p:nvSpPr>
        <p:spPr>
          <a:xfrm>
            <a:off x="4421504" y="4851019"/>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37" name="object 37"/>
          <p:cNvSpPr txBox="1"/>
          <p:nvPr/>
        </p:nvSpPr>
        <p:spPr>
          <a:xfrm>
            <a:off x="5104257" y="4870830"/>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38" name="object 38"/>
          <p:cNvSpPr txBox="1"/>
          <p:nvPr/>
        </p:nvSpPr>
        <p:spPr>
          <a:xfrm>
            <a:off x="3912234" y="4758054"/>
            <a:ext cx="1992630" cy="155575"/>
          </a:xfrm>
          <a:prstGeom prst="rect">
            <a:avLst/>
          </a:prstGeom>
        </p:spPr>
        <p:txBody>
          <a:bodyPr wrap="square" lIns="0" tIns="12700" rIns="0" bIns="0" rtlCol="0" vert="horz">
            <a:spAutoFit/>
          </a:bodyPr>
          <a:lstStyle/>
          <a:p>
            <a:pPr marL="12700">
              <a:lnSpc>
                <a:spcPct val="100000"/>
              </a:lnSpc>
              <a:spcBef>
                <a:spcPts val="100"/>
              </a:spcBef>
              <a:tabLst>
                <a:tab pos="528955" algn="l"/>
                <a:tab pos="1090295" algn="l"/>
                <a:tab pos="1579245" algn="l"/>
                <a:tab pos="1940560" algn="l"/>
              </a:tabLst>
            </a:pPr>
            <a:r>
              <a:rPr dirty="0" sz="850" spc="80">
                <a:latin typeface="Cambria Math"/>
                <a:cs typeface="Cambria Math"/>
              </a:rPr>
              <a:t>′</a:t>
            </a:r>
            <a:r>
              <a:rPr dirty="0" sz="850" spc="80">
                <a:latin typeface="Cambria Math"/>
                <a:cs typeface="Cambria Math"/>
              </a:rPr>
              <a:t>	</a:t>
            </a:r>
            <a:r>
              <a:rPr dirty="0" baseline="3267" sz="1275" spc="112">
                <a:latin typeface="Cambria Math"/>
                <a:cs typeface="Cambria Math"/>
              </a:rPr>
              <a:t>′</a:t>
            </a:r>
            <a:r>
              <a:rPr dirty="0" baseline="3267" sz="1275" spc="37">
                <a:latin typeface="Cambria Math"/>
                <a:cs typeface="Cambria Math"/>
              </a:rPr>
              <a:t>𝑇</a:t>
            </a:r>
            <a:r>
              <a:rPr dirty="0" baseline="3267" sz="1275">
                <a:latin typeface="Cambria Math"/>
                <a:cs typeface="Cambria Math"/>
              </a:rPr>
              <a:t>    </a:t>
            </a:r>
            <a:r>
              <a:rPr dirty="0" baseline="3267" sz="1275" spc="-89">
                <a:latin typeface="Cambria Math"/>
                <a:cs typeface="Cambria Math"/>
              </a:rPr>
              <a:t> </a:t>
            </a:r>
            <a:r>
              <a:rPr dirty="0" sz="850" spc="25">
                <a:latin typeface="Cambria Math"/>
                <a:cs typeface="Cambria Math"/>
              </a:rPr>
              <a:t>𝑇</a:t>
            </a:r>
            <a:r>
              <a:rPr dirty="0" sz="850">
                <a:latin typeface="Cambria Math"/>
                <a:cs typeface="Cambria Math"/>
              </a:rPr>
              <a:t>	</a:t>
            </a:r>
            <a:r>
              <a:rPr dirty="0" sz="850" spc="75">
                <a:latin typeface="Cambria Math"/>
                <a:cs typeface="Cambria Math"/>
              </a:rPr>
              <a:t>′</a:t>
            </a:r>
            <a:r>
              <a:rPr dirty="0" sz="850" spc="25">
                <a:latin typeface="Cambria Math"/>
                <a:cs typeface="Cambria Math"/>
              </a:rPr>
              <a:t>𝑇</a:t>
            </a:r>
            <a:r>
              <a:rPr dirty="0" sz="850">
                <a:latin typeface="Cambria Math"/>
                <a:cs typeface="Cambria Math"/>
              </a:rPr>
              <a:t>	</a:t>
            </a:r>
            <a:r>
              <a:rPr dirty="0" sz="850" spc="80">
                <a:latin typeface="Cambria Math"/>
                <a:cs typeface="Cambria Math"/>
              </a:rPr>
              <a:t>′</a:t>
            </a:r>
            <a:r>
              <a:rPr dirty="0" sz="850">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39" name="object 39"/>
          <p:cNvSpPr txBox="1"/>
          <p:nvPr/>
        </p:nvSpPr>
        <p:spPr>
          <a:xfrm>
            <a:off x="5523357" y="4870830"/>
            <a:ext cx="425450" cy="155575"/>
          </a:xfrm>
          <a:prstGeom prst="rect">
            <a:avLst/>
          </a:prstGeom>
        </p:spPr>
        <p:txBody>
          <a:bodyPr wrap="square" lIns="0" tIns="12700" rIns="0" bIns="0" rtlCol="0" vert="horz">
            <a:spAutoFit/>
          </a:bodyPr>
          <a:lstStyle/>
          <a:p>
            <a:pPr marL="12700">
              <a:lnSpc>
                <a:spcPct val="100000"/>
              </a:lnSpc>
              <a:spcBef>
                <a:spcPts val="100"/>
              </a:spcBef>
              <a:tabLst>
                <a:tab pos="374015"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40" name="object 40"/>
          <p:cNvSpPr txBox="1"/>
          <p:nvPr/>
        </p:nvSpPr>
        <p:spPr>
          <a:xfrm>
            <a:off x="3677539" y="4770246"/>
            <a:ext cx="2348865" cy="208279"/>
          </a:xfrm>
          <a:prstGeom prst="rect">
            <a:avLst/>
          </a:prstGeom>
        </p:spPr>
        <p:txBody>
          <a:bodyPr wrap="square" lIns="0" tIns="12700" rIns="0" bIns="0" rtlCol="0" vert="horz">
            <a:spAutoFit/>
          </a:bodyPr>
          <a:lstStyle/>
          <a:p>
            <a:pPr marL="12700">
              <a:lnSpc>
                <a:spcPct val="100000"/>
              </a:lnSpc>
              <a:spcBef>
                <a:spcPts val="100"/>
              </a:spcBef>
              <a:tabLst>
                <a:tab pos="1486535" algn="l"/>
                <a:tab pos="1940560" algn="l"/>
              </a:tabLst>
            </a:pPr>
            <a:r>
              <a:rPr dirty="0" sz="1200">
                <a:latin typeface="Cambria Math"/>
                <a:cs typeface="Cambria Math"/>
              </a:rPr>
              <a:t>− 𝑞</a:t>
            </a:r>
            <a:r>
              <a:rPr dirty="0" sz="1200" spc="500">
                <a:latin typeface="Cambria Math"/>
                <a:cs typeface="Cambria Math"/>
              </a:rPr>
              <a:t> </a:t>
            </a:r>
            <a:r>
              <a:rPr dirty="0" sz="1200" spc="40">
                <a:latin typeface="Cambria Math"/>
                <a:cs typeface="Cambria Math"/>
              </a:rPr>
              <a:t>)</a:t>
            </a:r>
            <a:r>
              <a:rPr dirty="0" sz="1200" spc="70">
                <a:latin typeface="Cambria Math"/>
                <a:cs typeface="Cambria Math"/>
              </a:rPr>
              <a:t> </a:t>
            </a:r>
            <a:r>
              <a:rPr dirty="0" sz="1200">
                <a:latin typeface="Cambria Math"/>
                <a:cs typeface="Cambria Math"/>
              </a:rPr>
              <a:t>=</a:t>
            </a:r>
            <a:r>
              <a:rPr dirty="0" sz="1200" spc="60">
                <a:latin typeface="Cambria Math"/>
                <a:cs typeface="Cambria Math"/>
              </a:rPr>
              <a:t> </a:t>
            </a:r>
            <a:r>
              <a:rPr dirty="0" sz="1200" spc="20">
                <a:latin typeface="Cambria Math"/>
                <a:cs typeface="Cambria Math"/>
              </a:rPr>
              <a:t>(𝑝  </a:t>
            </a:r>
            <a:r>
              <a:rPr dirty="0" sz="1200" spc="90">
                <a:latin typeface="Cambria Math"/>
                <a:cs typeface="Cambria Math"/>
              </a:rPr>
              <a:t> </a:t>
            </a:r>
            <a:r>
              <a:rPr dirty="0" sz="1200">
                <a:latin typeface="Cambria Math"/>
                <a:cs typeface="Cambria Math"/>
              </a:rPr>
              <a:t>𝑅  </a:t>
            </a:r>
            <a:r>
              <a:rPr dirty="0" sz="1200" spc="110">
                <a:latin typeface="Cambria Math"/>
                <a:cs typeface="Cambria Math"/>
              </a:rPr>
              <a:t> </a:t>
            </a:r>
            <a:r>
              <a:rPr dirty="0" sz="1200">
                <a:latin typeface="Cambria Math"/>
                <a:cs typeface="Cambria Math"/>
              </a:rPr>
              <a:t>− 𝑞	</a:t>
            </a:r>
            <a:r>
              <a:rPr dirty="0" sz="1200" spc="25">
                <a:latin typeface="Cambria Math"/>
                <a:cs typeface="Cambria Math"/>
              </a:rPr>
              <a:t>)(𝑅𝑝	</a:t>
            </a:r>
            <a:r>
              <a:rPr dirty="0" sz="1200">
                <a:latin typeface="Cambria Math"/>
                <a:cs typeface="Cambria Math"/>
              </a:rPr>
              <a:t>−</a:t>
            </a:r>
            <a:r>
              <a:rPr dirty="0" sz="1200" spc="-15">
                <a:latin typeface="Cambria Math"/>
                <a:cs typeface="Cambria Math"/>
              </a:rPr>
              <a:t> </a:t>
            </a:r>
            <a:r>
              <a:rPr dirty="0" sz="1200">
                <a:latin typeface="Cambria Math"/>
                <a:cs typeface="Cambria Math"/>
              </a:rPr>
              <a:t>𝑞</a:t>
            </a:r>
            <a:r>
              <a:rPr dirty="0" sz="1200" spc="420">
                <a:latin typeface="Cambria Math"/>
                <a:cs typeface="Cambria Math"/>
              </a:rPr>
              <a:t> </a:t>
            </a:r>
            <a:r>
              <a:rPr dirty="0" sz="1200" spc="40">
                <a:latin typeface="Cambria Math"/>
                <a:cs typeface="Cambria Math"/>
              </a:rPr>
              <a:t>)</a:t>
            </a:r>
            <a:endParaRPr sz="1200">
              <a:latin typeface="Cambria Math"/>
              <a:cs typeface="Cambria Math"/>
            </a:endParaRPr>
          </a:p>
        </p:txBody>
      </p:sp>
      <p:sp>
        <p:nvSpPr>
          <p:cNvPr id="41" name="object 41"/>
          <p:cNvSpPr txBox="1"/>
          <p:nvPr/>
        </p:nvSpPr>
        <p:spPr>
          <a:xfrm>
            <a:off x="6416802" y="4770246"/>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15</a:t>
            </a:r>
            <a:r>
              <a:rPr dirty="0" baseline="2314" sz="1800">
                <a:latin typeface="Cambria Math"/>
                <a:cs typeface="Cambria Math"/>
              </a:rPr>
              <a:t>)</a:t>
            </a:r>
            <a:endParaRPr baseline="2314" sz="1800">
              <a:latin typeface="Cambria Math"/>
              <a:cs typeface="Cambria Math"/>
            </a:endParaRPr>
          </a:p>
        </p:txBody>
      </p:sp>
      <p:sp>
        <p:nvSpPr>
          <p:cNvPr id="42" name="object 42"/>
          <p:cNvSpPr txBox="1"/>
          <p:nvPr/>
        </p:nvSpPr>
        <p:spPr>
          <a:xfrm>
            <a:off x="2563495" y="5338952"/>
            <a:ext cx="1619885" cy="155575"/>
          </a:xfrm>
          <a:prstGeom prst="rect">
            <a:avLst/>
          </a:prstGeom>
        </p:spPr>
        <p:txBody>
          <a:bodyPr wrap="square" lIns="0" tIns="12700" rIns="0" bIns="0" rtlCol="0" vert="horz">
            <a:spAutoFit/>
          </a:bodyPr>
          <a:lstStyle/>
          <a:p>
            <a:pPr marL="12700">
              <a:lnSpc>
                <a:spcPct val="100000"/>
              </a:lnSpc>
              <a:spcBef>
                <a:spcPts val="100"/>
              </a:spcBef>
              <a:tabLst>
                <a:tab pos="1568450"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43" name="object 43"/>
          <p:cNvSpPr txBox="1"/>
          <p:nvPr/>
        </p:nvSpPr>
        <p:spPr>
          <a:xfrm>
            <a:off x="2299970" y="5258180"/>
            <a:ext cx="2906395"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Cambria Math"/>
                <a:cs typeface="Cambria Math"/>
              </a:rPr>
              <a:t>=</a:t>
            </a:r>
            <a:r>
              <a:rPr dirty="0" sz="1200" spc="70">
                <a:latin typeface="Cambria Math"/>
                <a:cs typeface="Cambria Math"/>
              </a:rPr>
              <a:t> </a:t>
            </a:r>
            <a:r>
              <a:rPr dirty="0" sz="1200" spc="55">
                <a:latin typeface="Cambria Math"/>
                <a:cs typeface="Cambria Math"/>
              </a:rPr>
              <a:t>𝑝</a:t>
            </a:r>
            <a:r>
              <a:rPr dirty="0" baseline="32679" sz="1275" spc="82">
                <a:latin typeface="Cambria Math"/>
                <a:cs typeface="Cambria Math"/>
              </a:rPr>
              <a:t>′𝑇</a:t>
            </a:r>
            <a:r>
              <a:rPr dirty="0" sz="1200" spc="55">
                <a:latin typeface="Cambria Math"/>
                <a:cs typeface="Cambria Math"/>
              </a:rPr>
              <a:t>𝑅</a:t>
            </a:r>
            <a:r>
              <a:rPr dirty="0" baseline="29411" sz="1275" spc="82">
                <a:latin typeface="Cambria Math"/>
                <a:cs typeface="Cambria Math"/>
              </a:rPr>
              <a:t>𝑇</a:t>
            </a:r>
            <a:r>
              <a:rPr dirty="0" sz="1200" spc="55">
                <a:latin typeface="Cambria Math"/>
                <a:cs typeface="Cambria Math"/>
              </a:rPr>
              <a:t>𝑅𝑝</a:t>
            </a:r>
            <a:r>
              <a:rPr dirty="0" baseline="29411" sz="1275" spc="82">
                <a:latin typeface="Cambria Math"/>
                <a:cs typeface="Cambria Math"/>
              </a:rPr>
              <a:t>′</a:t>
            </a:r>
            <a:r>
              <a:rPr dirty="0" baseline="29411" sz="1275" spc="397">
                <a:latin typeface="Cambria Math"/>
                <a:cs typeface="Cambria Math"/>
              </a:rPr>
              <a:t> </a:t>
            </a:r>
            <a:r>
              <a:rPr dirty="0" sz="1200">
                <a:latin typeface="Cambria Math"/>
                <a:cs typeface="Cambria Math"/>
              </a:rPr>
              <a:t>− </a:t>
            </a:r>
            <a:r>
              <a:rPr dirty="0" sz="1200" spc="40">
                <a:latin typeface="Cambria Math"/>
                <a:cs typeface="Cambria Math"/>
              </a:rPr>
              <a:t>𝑞</a:t>
            </a:r>
            <a:r>
              <a:rPr dirty="0" baseline="29411" sz="1275" spc="60">
                <a:latin typeface="Cambria Math"/>
                <a:cs typeface="Cambria Math"/>
              </a:rPr>
              <a:t>′𝑇</a:t>
            </a:r>
            <a:r>
              <a:rPr dirty="0" baseline="29411" sz="1275" spc="382">
                <a:latin typeface="Cambria Math"/>
                <a:cs typeface="Cambria Math"/>
              </a:rPr>
              <a:t> </a:t>
            </a:r>
            <a:r>
              <a:rPr dirty="0" sz="1200" spc="45">
                <a:latin typeface="Cambria Math"/>
                <a:cs typeface="Cambria Math"/>
              </a:rPr>
              <a:t>𝑅𝑝</a:t>
            </a:r>
            <a:r>
              <a:rPr dirty="0" baseline="29411" sz="1275" spc="67">
                <a:latin typeface="Cambria Math"/>
                <a:cs typeface="Cambria Math"/>
              </a:rPr>
              <a:t>′ </a:t>
            </a:r>
            <a:r>
              <a:rPr dirty="0" baseline="29411" sz="1275" spc="397">
                <a:latin typeface="Cambria Math"/>
                <a:cs typeface="Cambria Math"/>
              </a:rPr>
              <a:t> </a:t>
            </a:r>
            <a:r>
              <a:rPr dirty="0" sz="1200">
                <a:latin typeface="Cambria Math"/>
                <a:cs typeface="Cambria Math"/>
              </a:rPr>
              <a:t>−</a:t>
            </a:r>
            <a:r>
              <a:rPr dirty="0" sz="1200" spc="-10">
                <a:latin typeface="Cambria Math"/>
                <a:cs typeface="Cambria Math"/>
              </a:rPr>
              <a:t> </a:t>
            </a:r>
            <a:r>
              <a:rPr dirty="0" sz="1200" spc="60">
                <a:latin typeface="Cambria Math"/>
                <a:cs typeface="Cambria Math"/>
              </a:rPr>
              <a:t>𝑝</a:t>
            </a:r>
            <a:r>
              <a:rPr dirty="0" baseline="32679" sz="1275" spc="89">
                <a:latin typeface="Cambria Math"/>
                <a:cs typeface="Cambria Math"/>
              </a:rPr>
              <a:t>′𝑇</a:t>
            </a:r>
            <a:r>
              <a:rPr dirty="0" sz="1200" spc="60">
                <a:latin typeface="Cambria Math"/>
                <a:cs typeface="Cambria Math"/>
              </a:rPr>
              <a:t>𝑅</a:t>
            </a:r>
            <a:r>
              <a:rPr dirty="0" baseline="29411" sz="1275" spc="89">
                <a:latin typeface="Cambria Math"/>
                <a:cs typeface="Cambria Math"/>
              </a:rPr>
              <a:t>𝑇</a:t>
            </a:r>
            <a:r>
              <a:rPr dirty="0" sz="1200" spc="60">
                <a:latin typeface="Cambria Math"/>
                <a:cs typeface="Cambria Math"/>
              </a:rPr>
              <a:t>𝑞</a:t>
            </a:r>
            <a:r>
              <a:rPr dirty="0" baseline="29411" sz="1275" spc="89">
                <a:latin typeface="Cambria Math"/>
                <a:cs typeface="Cambria Math"/>
              </a:rPr>
              <a:t>′ </a:t>
            </a:r>
            <a:r>
              <a:rPr dirty="0" baseline="29411" sz="1275" spc="382">
                <a:latin typeface="Cambria Math"/>
                <a:cs typeface="Cambria Math"/>
              </a:rPr>
              <a:t> </a:t>
            </a:r>
            <a:r>
              <a:rPr dirty="0" sz="1200">
                <a:latin typeface="Cambria Math"/>
                <a:cs typeface="Cambria Math"/>
              </a:rPr>
              <a:t>+</a:t>
            </a:r>
            <a:r>
              <a:rPr dirty="0" sz="1200" spc="-5">
                <a:latin typeface="Cambria Math"/>
                <a:cs typeface="Cambria Math"/>
              </a:rPr>
              <a:t> </a:t>
            </a:r>
            <a:r>
              <a:rPr dirty="0" sz="1200" spc="40">
                <a:latin typeface="Cambria Math"/>
                <a:cs typeface="Cambria Math"/>
              </a:rPr>
              <a:t>𝑞</a:t>
            </a:r>
            <a:r>
              <a:rPr dirty="0" baseline="29411" sz="1275" spc="60">
                <a:latin typeface="Cambria Math"/>
                <a:cs typeface="Cambria Math"/>
              </a:rPr>
              <a:t>′𝑇</a:t>
            </a:r>
            <a:r>
              <a:rPr dirty="0" baseline="29411" sz="1275" spc="382">
                <a:latin typeface="Cambria Math"/>
                <a:cs typeface="Cambria Math"/>
              </a:rPr>
              <a:t> </a:t>
            </a:r>
            <a:r>
              <a:rPr dirty="0" sz="1200" spc="55">
                <a:latin typeface="Cambria Math"/>
                <a:cs typeface="Cambria Math"/>
              </a:rPr>
              <a:t>𝑞</a:t>
            </a:r>
            <a:r>
              <a:rPr dirty="0" baseline="29411" sz="1275" spc="82">
                <a:latin typeface="Cambria Math"/>
                <a:cs typeface="Cambria Math"/>
              </a:rPr>
              <a:t>′</a:t>
            </a:r>
            <a:endParaRPr baseline="29411" sz="1275">
              <a:latin typeface="Cambria Math"/>
              <a:cs typeface="Cambria Math"/>
            </a:endParaRPr>
          </a:p>
        </p:txBody>
      </p:sp>
      <p:sp>
        <p:nvSpPr>
          <p:cNvPr id="44" name="object 44"/>
          <p:cNvSpPr txBox="1"/>
          <p:nvPr/>
        </p:nvSpPr>
        <p:spPr>
          <a:xfrm>
            <a:off x="3096895" y="5358764"/>
            <a:ext cx="2127250" cy="155575"/>
          </a:xfrm>
          <a:prstGeom prst="rect">
            <a:avLst/>
          </a:prstGeom>
        </p:spPr>
        <p:txBody>
          <a:bodyPr wrap="square" lIns="0" tIns="12700" rIns="0" bIns="0" rtlCol="0" vert="horz">
            <a:spAutoFit/>
          </a:bodyPr>
          <a:lstStyle/>
          <a:p>
            <a:pPr marL="12700">
              <a:lnSpc>
                <a:spcPct val="100000"/>
              </a:lnSpc>
              <a:spcBef>
                <a:spcPts val="100"/>
              </a:spcBef>
              <a:tabLst>
                <a:tab pos="443865" algn="l"/>
                <a:tab pos="725805" algn="l"/>
                <a:tab pos="1466215" algn="l"/>
                <a:tab pos="1898014" algn="l"/>
                <a:tab pos="2075814"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45" name="object 45"/>
          <p:cNvSpPr txBox="1"/>
          <p:nvPr/>
        </p:nvSpPr>
        <p:spPr>
          <a:xfrm>
            <a:off x="6416802" y="5258180"/>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16</a:t>
            </a:r>
            <a:r>
              <a:rPr dirty="0" baseline="2314" sz="1800">
                <a:latin typeface="Cambria Math"/>
                <a:cs typeface="Cambria Math"/>
              </a:rPr>
              <a:t>)</a:t>
            </a:r>
            <a:endParaRPr baseline="2314" sz="1800">
              <a:latin typeface="Cambria Math"/>
              <a:cs typeface="Cambria Math"/>
            </a:endParaRPr>
          </a:p>
        </p:txBody>
      </p:sp>
      <p:sp>
        <p:nvSpPr>
          <p:cNvPr id="46" name="object 46"/>
          <p:cNvSpPr txBox="1"/>
          <p:nvPr/>
        </p:nvSpPr>
        <p:spPr>
          <a:xfrm>
            <a:off x="986332" y="5613272"/>
            <a:ext cx="3228340" cy="417830"/>
          </a:xfrm>
          <a:prstGeom prst="rect">
            <a:avLst/>
          </a:prstGeom>
        </p:spPr>
        <p:txBody>
          <a:bodyPr wrap="square" lIns="0" tIns="12700" rIns="0" bIns="0" rtlCol="0" vert="horz">
            <a:spAutoFit/>
          </a:bodyPr>
          <a:lstStyle/>
          <a:p>
            <a:pPr marL="38100">
              <a:lnSpc>
                <a:spcPct val="100000"/>
              </a:lnSpc>
              <a:spcBef>
                <a:spcPts val="100"/>
              </a:spcBef>
            </a:pPr>
            <a:r>
              <a:rPr dirty="0" sz="1200">
                <a:latin typeface="SimSun"/>
                <a:cs typeface="SimSun"/>
              </a:rPr>
              <a:t>由正交矩阵的性</a:t>
            </a:r>
            <a:r>
              <a:rPr dirty="0" sz="1200" spc="-5">
                <a:latin typeface="SimSun"/>
                <a:cs typeface="SimSun"/>
              </a:rPr>
              <a:t>质</a:t>
            </a:r>
            <a:r>
              <a:rPr dirty="0" sz="1200" spc="40">
                <a:latin typeface="Cambria Math"/>
                <a:cs typeface="Cambria Math"/>
              </a:rPr>
              <a:t>𝑅</a:t>
            </a:r>
            <a:r>
              <a:rPr dirty="0" baseline="29411" sz="1275" spc="60">
                <a:latin typeface="Cambria Math"/>
                <a:cs typeface="Cambria Math"/>
              </a:rPr>
              <a:t>T</a:t>
            </a:r>
            <a:r>
              <a:rPr dirty="0" sz="1200" spc="40">
                <a:latin typeface="Cambria Math"/>
                <a:cs typeface="Cambria Math"/>
              </a:rPr>
              <a:t>𝑅</a:t>
            </a:r>
            <a:r>
              <a:rPr dirty="0" sz="1200" spc="70">
                <a:latin typeface="Cambria Math"/>
                <a:cs typeface="Cambria Math"/>
              </a:rPr>
              <a:t> </a:t>
            </a:r>
            <a:r>
              <a:rPr dirty="0" sz="1200">
                <a:latin typeface="Cambria Math"/>
                <a:cs typeface="Cambria Math"/>
              </a:rPr>
              <a:t>=</a:t>
            </a:r>
            <a:r>
              <a:rPr dirty="0" sz="1200" spc="55">
                <a:latin typeface="Cambria Math"/>
                <a:cs typeface="Cambria Math"/>
              </a:rPr>
              <a:t> </a:t>
            </a:r>
            <a:r>
              <a:rPr dirty="0" sz="1200" spc="35">
                <a:latin typeface="Cambria Math"/>
                <a:cs typeface="Cambria Math"/>
              </a:rPr>
              <a:t>𝑅𝑅</a:t>
            </a:r>
            <a:r>
              <a:rPr dirty="0" baseline="29411" sz="1275" spc="52">
                <a:latin typeface="Cambria Math"/>
                <a:cs typeface="Cambria Math"/>
              </a:rPr>
              <a:t>T</a:t>
            </a:r>
            <a:r>
              <a:rPr dirty="0" baseline="29411" sz="1275" spc="254">
                <a:latin typeface="Cambria Math"/>
                <a:cs typeface="Cambria Math"/>
              </a:rPr>
              <a:t> </a:t>
            </a:r>
            <a:r>
              <a:rPr dirty="0" sz="1200">
                <a:latin typeface="Cambria Math"/>
                <a:cs typeface="Cambria Math"/>
              </a:rPr>
              <a:t>=</a:t>
            </a:r>
            <a:r>
              <a:rPr dirty="0" sz="1200" spc="45">
                <a:latin typeface="Cambria Math"/>
                <a:cs typeface="Cambria Math"/>
              </a:rPr>
              <a:t> </a:t>
            </a:r>
            <a:r>
              <a:rPr dirty="0" sz="1200" spc="15">
                <a:latin typeface="Cambria Math"/>
                <a:cs typeface="Cambria Math"/>
              </a:rPr>
              <a:t>𝐼</a:t>
            </a:r>
            <a:r>
              <a:rPr dirty="0" sz="1200" spc="15">
                <a:latin typeface="SimSun"/>
                <a:cs typeface="SimSun"/>
              </a:rPr>
              <a:t>，</a:t>
            </a:r>
            <a:r>
              <a:rPr dirty="0" sz="1200">
                <a:latin typeface="SimSun"/>
                <a:cs typeface="SimSun"/>
              </a:rPr>
              <a:t>可以得到：</a:t>
            </a:r>
            <a:endParaRPr sz="1200">
              <a:latin typeface="SimSun"/>
              <a:cs typeface="SimSun"/>
            </a:endParaRPr>
          </a:p>
          <a:p>
            <a:pPr marL="1017905">
              <a:lnSpc>
                <a:spcPct val="100000"/>
              </a:lnSpc>
              <a:spcBef>
                <a:spcPts val="625"/>
              </a:spcBef>
            </a:pPr>
            <a:r>
              <a:rPr dirty="0" sz="850" spc="65">
                <a:latin typeface="Cambria Math"/>
                <a:cs typeface="Cambria Math"/>
              </a:rPr>
              <a:t>𝑛</a:t>
            </a:r>
            <a:endParaRPr sz="850">
              <a:latin typeface="Cambria Math"/>
              <a:cs typeface="Cambria Math"/>
            </a:endParaRPr>
          </a:p>
        </p:txBody>
      </p:sp>
      <p:sp>
        <p:nvSpPr>
          <p:cNvPr id="47" name="object 47"/>
          <p:cNvSpPr txBox="1"/>
          <p:nvPr/>
        </p:nvSpPr>
        <p:spPr>
          <a:xfrm>
            <a:off x="2510154" y="6158864"/>
            <a:ext cx="1598295" cy="155575"/>
          </a:xfrm>
          <a:prstGeom prst="rect">
            <a:avLst/>
          </a:prstGeom>
        </p:spPr>
        <p:txBody>
          <a:bodyPr wrap="square" lIns="0" tIns="12700" rIns="0" bIns="0" rtlCol="0" vert="horz">
            <a:spAutoFit/>
          </a:bodyPr>
          <a:lstStyle/>
          <a:p>
            <a:pPr marL="12700">
              <a:lnSpc>
                <a:spcPct val="100000"/>
              </a:lnSpc>
              <a:spcBef>
                <a:spcPts val="100"/>
              </a:spcBef>
              <a:tabLst>
                <a:tab pos="373380" algn="l"/>
                <a:tab pos="1547495"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48" name="object 48"/>
          <p:cNvSpPr txBox="1"/>
          <p:nvPr/>
        </p:nvSpPr>
        <p:spPr>
          <a:xfrm>
            <a:off x="3312286" y="6139052"/>
            <a:ext cx="2332990" cy="155575"/>
          </a:xfrm>
          <a:prstGeom prst="rect">
            <a:avLst/>
          </a:prstGeom>
        </p:spPr>
        <p:txBody>
          <a:bodyPr wrap="square" lIns="0" tIns="12700" rIns="0" bIns="0" rtlCol="0" vert="horz">
            <a:spAutoFit/>
          </a:bodyPr>
          <a:lstStyle/>
          <a:p>
            <a:pPr marL="38100">
              <a:lnSpc>
                <a:spcPct val="100000"/>
              </a:lnSpc>
              <a:spcBef>
                <a:spcPts val="100"/>
              </a:spcBef>
              <a:tabLst>
                <a:tab pos="240665" algn="l"/>
                <a:tab pos="975360" algn="l"/>
                <a:tab pos="1290955" algn="l"/>
                <a:tab pos="1670050" algn="l"/>
                <a:tab pos="2104390" algn="l"/>
              </a:tabLst>
            </a:pPr>
            <a:r>
              <a:rPr dirty="0" sz="850" spc="25">
                <a:latin typeface="Cambria Math"/>
                <a:cs typeface="Cambria Math"/>
              </a:rPr>
              <a:t>𝑖	𝑖	𝑖	𝑖	𝑖	</a:t>
            </a:r>
            <a:r>
              <a:rPr dirty="0" baseline="-9803" sz="1275" spc="37">
                <a:latin typeface="Cambria Math"/>
                <a:cs typeface="Cambria Math"/>
              </a:rPr>
              <a:t>𝑖 </a:t>
            </a:r>
            <a:r>
              <a:rPr dirty="0" baseline="-9803" sz="1275" spc="337">
                <a:latin typeface="Cambria Math"/>
                <a:cs typeface="Cambria Math"/>
              </a:rPr>
              <a:t> </a:t>
            </a:r>
            <a:r>
              <a:rPr dirty="0" sz="850" spc="25">
                <a:latin typeface="Cambria Math"/>
                <a:cs typeface="Cambria Math"/>
              </a:rPr>
              <a:t>𝑖</a:t>
            </a:r>
            <a:endParaRPr sz="850">
              <a:latin typeface="Cambria Math"/>
              <a:cs typeface="Cambria Math"/>
            </a:endParaRPr>
          </a:p>
        </p:txBody>
      </p:sp>
      <p:sp>
        <p:nvSpPr>
          <p:cNvPr id="49" name="object 49"/>
          <p:cNvSpPr txBox="1"/>
          <p:nvPr/>
        </p:nvSpPr>
        <p:spPr>
          <a:xfrm>
            <a:off x="1900682" y="6058280"/>
            <a:ext cx="3727450" cy="208279"/>
          </a:xfrm>
          <a:prstGeom prst="rect">
            <a:avLst/>
          </a:prstGeom>
        </p:spPr>
        <p:txBody>
          <a:bodyPr wrap="square" lIns="0" tIns="12700" rIns="0" bIns="0" rtlCol="0" vert="horz">
            <a:spAutoFit/>
          </a:bodyPr>
          <a:lstStyle/>
          <a:p>
            <a:pPr marL="38100">
              <a:lnSpc>
                <a:spcPct val="100000"/>
              </a:lnSpc>
              <a:spcBef>
                <a:spcPts val="100"/>
              </a:spcBef>
            </a:pPr>
            <a:r>
              <a:rPr dirty="0" sz="1200" spc="740">
                <a:latin typeface="Cambria Math"/>
                <a:cs typeface="Cambria Math"/>
              </a:rPr>
              <a:t>∑</a:t>
            </a:r>
            <a:r>
              <a:rPr dirty="0" sz="1200">
                <a:latin typeface="Cambria Math"/>
                <a:cs typeface="Cambria Math"/>
              </a:rPr>
              <a:t> ∥</a:t>
            </a:r>
            <a:r>
              <a:rPr dirty="0" sz="1200" spc="65">
                <a:latin typeface="Cambria Math"/>
                <a:cs typeface="Cambria Math"/>
              </a:rPr>
              <a:t> </a:t>
            </a:r>
            <a:r>
              <a:rPr dirty="0" sz="1200" spc="45">
                <a:latin typeface="Cambria Math"/>
                <a:cs typeface="Cambria Math"/>
              </a:rPr>
              <a:t>𝑅𝑝</a:t>
            </a:r>
            <a:r>
              <a:rPr dirty="0" baseline="29411" sz="1275" spc="67">
                <a:latin typeface="Cambria Math"/>
                <a:cs typeface="Cambria Math"/>
              </a:rPr>
              <a:t>′ </a:t>
            </a:r>
            <a:r>
              <a:rPr dirty="0" baseline="29411" sz="1275" spc="405">
                <a:latin typeface="Cambria Math"/>
                <a:cs typeface="Cambria Math"/>
              </a:rPr>
              <a:t> </a:t>
            </a:r>
            <a:r>
              <a:rPr dirty="0" sz="1200">
                <a:latin typeface="Cambria Math"/>
                <a:cs typeface="Cambria Math"/>
              </a:rPr>
              <a:t>− </a:t>
            </a:r>
            <a:r>
              <a:rPr dirty="0" sz="1200" spc="55">
                <a:latin typeface="Cambria Math"/>
                <a:cs typeface="Cambria Math"/>
              </a:rPr>
              <a:t>𝑞</a:t>
            </a:r>
            <a:r>
              <a:rPr dirty="0" baseline="29411" sz="1275" spc="82">
                <a:latin typeface="Cambria Math"/>
                <a:cs typeface="Cambria Math"/>
              </a:rPr>
              <a:t>′ </a:t>
            </a:r>
            <a:r>
              <a:rPr dirty="0" baseline="29411" sz="1275" spc="127">
                <a:latin typeface="Cambria Math"/>
                <a:cs typeface="Cambria Math"/>
              </a:rPr>
              <a:t> </a:t>
            </a:r>
            <a:r>
              <a:rPr dirty="0" sz="1200" spc="20">
                <a:latin typeface="Cambria Math"/>
                <a:cs typeface="Cambria Math"/>
              </a:rPr>
              <a:t>∥</a:t>
            </a:r>
            <a:r>
              <a:rPr dirty="0" baseline="29411" sz="1275" spc="30">
                <a:latin typeface="Cambria Math"/>
                <a:cs typeface="Cambria Math"/>
              </a:rPr>
              <a:t>2</a:t>
            </a:r>
            <a:r>
              <a:rPr dirty="0" sz="1200" spc="20">
                <a:latin typeface="Cambria Math"/>
                <a:cs typeface="Cambria Math"/>
              </a:rPr>
              <a:t>=</a:t>
            </a:r>
            <a:r>
              <a:rPr dirty="0" sz="1200" spc="75">
                <a:latin typeface="Cambria Math"/>
                <a:cs typeface="Cambria Math"/>
              </a:rPr>
              <a:t> </a:t>
            </a:r>
            <a:r>
              <a:rPr dirty="0" sz="1200" spc="50">
                <a:latin typeface="Cambria Math"/>
                <a:cs typeface="Cambria Math"/>
              </a:rPr>
              <a:t>𝑝</a:t>
            </a:r>
            <a:r>
              <a:rPr dirty="0" baseline="32679" sz="1275" spc="75">
                <a:latin typeface="Cambria Math"/>
                <a:cs typeface="Cambria Math"/>
              </a:rPr>
              <a:t>′𝑇</a:t>
            </a:r>
            <a:r>
              <a:rPr dirty="0" sz="1200" spc="50">
                <a:latin typeface="Cambria Math"/>
                <a:cs typeface="Cambria Math"/>
              </a:rPr>
              <a:t>𝑝</a:t>
            </a:r>
            <a:r>
              <a:rPr dirty="0" baseline="32679" sz="1275" spc="75">
                <a:latin typeface="Cambria Math"/>
                <a:cs typeface="Cambria Math"/>
              </a:rPr>
              <a:t>′𝑇</a:t>
            </a:r>
            <a:r>
              <a:rPr dirty="0" baseline="32679" sz="1275" spc="225">
                <a:latin typeface="Cambria Math"/>
                <a:cs typeface="Cambria Math"/>
              </a:rPr>
              <a:t> </a:t>
            </a:r>
            <a:r>
              <a:rPr dirty="0" sz="1200">
                <a:latin typeface="Cambria Math"/>
                <a:cs typeface="Cambria Math"/>
              </a:rPr>
              <a:t>− </a:t>
            </a:r>
            <a:r>
              <a:rPr dirty="0" sz="1200" spc="40">
                <a:latin typeface="Cambria Math"/>
                <a:cs typeface="Cambria Math"/>
              </a:rPr>
              <a:t>𝑞</a:t>
            </a:r>
            <a:r>
              <a:rPr dirty="0" baseline="29411" sz="1275" spc="60">
                <a:latin typeface="Cambria Math"/>
                <a:cs typeface="Cambria Math"/>
              </a:rPr>
              <a:t>′𝑇</a:t>
            </a:r>
            <a:r>
              <a:rPr dirty="0" baseline="29411" sz="1275" spc="397">
                <a:latin typeface="Cambria Math"/>
                <a:cs typeface="Cambria Math"/>
              </a:rPr>
              <a:t> </a:t>
            </a:r>
            <a:r>
              <a:rPr dirty="0" sz="1200" spc="45">
                <a:latin typeface="Cambria Math"/>
                <a:cs typeface="Cambria Math"/>
              </a:rPr>
              <a:t>𝑅𝑝</a:t>
            </a:r>
            <a:r>
              <a:rPr dirty="0" baseline="32679" sz="1275" spc="67">
                <a:latin typeface="Cambria Math"/>
                <a:cs typeface="Cambria Math"/>
              </a:rPr>
              <a:t>′</a:t>
            </a:r>
            <a:r>
              <a:rPr dirty="0" baseline="32679" sz="1275" spc="195">
                <a:latin typeface="Cambria Math"/>
                <a:cs typeface="Cambria Math"/>
              </a:rPr>
              <a:t> </a:t>
            </a:r>
            <a:r>
              <a:rPr dirty="0" sz="1200">
                <a:latin typeface="Cambria Math"/>
                <a:cs typeface="Cambria Math"/>
              </a:rPr>
              <a:t>− </a:t>
            </a:r>
            <a:r>
              <a:rPr dirty="0" sz="1200" spc="60">
                <a:latin typeface="Cambria Math"/>
                <a:cs typeface="Cambria Math"/>
              </a:rPr>
              <a:t>𝑝</a:t>
            </a:r>
            <a:r>
              <a:rPr dirty="0" baseline="32679" sz="1275" spc="89">
                <a:latin typeface="Cambria Math"/>
                <a:cs typeface="Cambria Math"/>
              </a:rPr>
              <a:t>′𝑇</a:t>
            </a:r>
            <a:r>
              <a:rPr dirty="0" sz="1200" spc="60">
                <a:latin typeface="Cambria Math"/>
                <a:cs typeface="Cambria Math"/>
              </a:rPr>
              <a:t>𝑅</a:t>
            </a:r>
            <a:r>
              <a:rPr dirty="0" baseline="29411" sz="1275" spc="89">
                <a:latin typeface="Cambria Math"/>
                <a:cs typeface="Cambria Math"/>
              </a:rPr>
              <a:t>𝑇</a:t>
            </a:r>
            <a:r>
              <a:rPr dirty="0" sz="1200" spc="60">
                <a:latin typeface="Cambria Math"/>
                <a:cs typeface="Cambria Math"/>
              </a:rPr>
              <a:t>𝑞</a:t>
            </a:r>
            <a:r>
              <a:rPr dirty="0" baseline="32679" sz="1275" spc="89">
                <a:latin typeface="Cambria Math"/>
                <a:cs typeface="Cambria Math"/>
              </a:rPr>
              <a:t>′</a:t>
            </a:r>
            <a:r>
              <a:rPr dirty="0" baseline="32679" sz="1275" spc="179">
                <a:latin typeface="Cambria Math"/>
                <a:cs typeface="Cambria Math"/>
              </a:rPr>
              <a:t> </a:t>
            </a:r>
            <a:r>
              <a:rPr dirty="0" sz="1200">
                <a:latin typeface="Cambria Math"/>
                <a:cs typeface="Cambria Math"/>
              </a:rPr>
              <a:t>+ </a:t>
            </a:r>
            <a:r>
              <a:rPr dirty="0" sz="1200" spc="40">
                <a:latin typeface="Cambria Math"/>
                <a:cs typeface="Cambria Math"/>
              </a:rPr>
              <a:t>𝑞</a:t>
            </a:r>
            <a:r>
              <a:rPr dirty="0" baseline="29411" sz="1275" spc="60">
                <a:latin typeface="Cambria Math"/>
                <a:cs typeface="Cambria Math"/>
              </a:rPr>
              <a:t>′𝑇</a:t>
            </a:r>
            <a:r>
              <a:rPr dirty="0" baseline="29411" sz="1275" spc="382">
                <a:latin typeface="Cambria Math"/>
                <a:cs typeface="Cambria Math"/>
              </a:rPr>
              <a:t> </a:t>
            </a:r>
            <a:r>
              <a:rPr dirty="0" sz="1200" spc="55">
                <a:latin typeface="Cambria Math"/>
                <a:cs typeface="Cambria Math"/>
              </a:rPr>
              <a:t>𝑞</a:t>
            </a:r>
            <a:r>
              <a:rPr dirty="0" baseline="32679" sz="1275" spc="82">
                <a:latin typeface="Cambria Math"/>
                <a:cs typeface="Cambria Math"/>
              </a:rPr>
              <a:t>′</a:t>
            </a:r>
            <a:endParaRPr baseline="32679" sz="1275">
              <a:latin typeface="Cambria Math"/>
              <a:cs typeface="Cambria Math"/>
            </a:endParaRPr>
          </a:p>
        </p:txBody>
      </p:sp>
      <p:sp>
        <p:nvSpPr>
          <p:cNvPr id="50" name="object 50"/>
          <p:cNvSpPr txBox="1"/>
          <p:nvPr/>
        </p:nvSpPr>
        <p:spPr>
          <a:xfrm>
            <a:off x="1935226" y="6297548"/>
            <a:ext cx="210185" cy="155575"/>
          </a:xfrm>
          <a:prstGeom prst="rect">
            <a:avLst/>
          </a:prstGeom>
        </p:spPr>
        <p:txBody>
          <a:bodyPr wrap="square" lIns="0" tIns="12700" rIns="0" bIns="0" rtlCol="0" vert="horz">
            <a:spAutoFit/>
          </a:bodyPr>
          <a:lstStyle/>
          <a:p>
            <a:pPr marL="12700">
              <a:lnSpc>
                <a:spcPct val="100000"/>
              </a:lnSpc>
              <a:spcBef>
                <a:spcPts val="100"/>
              </a:spcBef>
            </a:pPr>
            <a:r>
              <a:rPr dirty="0" sz="850" spc="125">
                <a:latin typeface="Cambria Math"/>
                <a:cs typeface="Cambria Math"/>
              </a:rPr>
              <a:t>𝑖</a:t>
            </a:r>
            <a:r>
              <a:rPr dirty="0" sz="850" spc="-20">
                <a:latin typeface="Cambria Math"/>
                <a:cs typeface="Cambria Math"/>
              </a:rPr>
              <a:t>=</a:t>
            </a:r>
            <a:r>
              <a:rPr dirty="0" sz="850" spc="20">
                <a:latin typeface="Cambria Math"/>
                <a:cs typeface="Cambria Math"/>
              </a:rPr>
              <a:t>1</a:t>
            </a:r>
            <a:endParaRPr sz="850">
              <a:latin typeface="Cambria Math"/>
              <a:cs typeface="Cambria Math"/>
            </a:endParaRPr>
          </a:p>
        </p:txBody>
      </p:sp>
      <p:sp>
        <p:nvSpPr>
          <p:cNvPr id="51" name="object 51"/>
          <p:cNvSpPr txBox="1"/>
          <p:nvPr/>
        </p:nvSpPr>
        <p:spPr>
          <a:xfrm>
            <a:off x="6416802" y="6058280"/>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17</a:t>
            </a:r>
            <a:r>
              <a:rPr dirty="0" baseline="2314" sz="1800">
                <a:latin typeface="Cambria Math"/>
                <a:cs typeface="Cambria Math"/>
              </a:rPr>
              <a:t>)</a:t>
            </a:r>
            <a:endParaRPr baseline="2314" sz="1800">
              <a:latin typeface="Cambria Math"/>
              <a:cs typeface="Cambria Math"/>
            </a:endParaRPr>
          </a:p>
        </p:txBody>
      </p:sp>
      <p:sp>
        <p:nvSpPr>
          <p:cNvPr id="52" name="object 52"/>
          <p:cNvSpPr txBox="1"/>
          <p:nvPr/>
        </p:nvSpPr>
        <p:spPr>
          <a:xfrm>
            <a:off x="2796667" y="6646544"/>
            <a:ext cx="889635" cy="155575"/>
          </a:xfrm>
          <a:prstGeom prst="rect">
            <a:avLst/>
          </a:prstGeom>
        </p:spPr>
        <p:txBody>
          <a:bodyPr wrap="square" lIns="0" tIns="12700" rIns="0" bIns="0" rtlCol="0" vert="horz">
            <a:spAutoFit/>
          </a:bodyPr>
          <a:lstStyle/>
          <a:p>
            <a:pPr marL="12700">
              <a:lnSpc>
                <a:spcPct val="100000"/>
              </a:lnSpc>
              <a:spcBef>
                <a:spcPts val="100"/>
              </a:spcBef>
              <a:tabLst>
                <a:tab pos="838200"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53" name="object 53"/>
          <p:cNvSpPr txBox="1"/>
          <p:nvPr/>
        </p:nvSpPr>
        <p:spPr>
          <a:xfrm>
            <a:off x="3630295" y="6553580"/>
            <a:ext cx="443865" cy="155575"/>
          </a:xfrm>
          <a:prstGeom prst="rect">
            <a:avLst/>
          </a:prstGeom>
        </p:spPr>
        <p:txBody>
          <a:bodyPr wrap="square" lIns="0" tIns="12700" rIns="0" bIns="0" rtlCol="0" vert="horz">
            <a:spAutoFit/>
          </a:bodyPr>
          <a:lstStyle/>
          <a:p>
            <a:pPr marL="12700">
              <a:lnSpc>
                <a:spcPct val="100000"/>
              </a:lnSpc>
              <a:spcBef>
                <a:spcPts val="100"/>
              </a:spcBef>
            </a:pPr>
            <a:r>
              <a:rPr dirty="0" baseline="3267" sz="1275" spc="67">
                <a:latin typeface="Cambria Math"/>
                <a:cs typeface="Cambria Math"/>
              </a:rPr>
              <a:t>′𝑇  </a:t>
            </a:r>
            <a:r>
              <a:rPr dirty="0" baseline="3267" sz="1275" spc="345">
                <a:latin typeface="Cambria Math"/>
                <a:cs typeface="Cambria Math"/>
              </a:rPr>
              <a:t> </a:t>
            </a:r>
            <a:r>
              <a:rPr dirty="0" sz="850" spc="15">
                <a:latin typeface="Cambria Math"/>
                <a:cs typeface="Cambria Math"/>
              </a:rPr>
              <a:t>𝑇  </a:t>
            </a:r>
            <a:r>
              <a:rPr dirty="0" sz="850" spc="85">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54" name="object 54"/>
          <p:cNvSpPr txBox="1"/>
          <p:nvPr/>
        </p:nvSpPr>
        <p:spPr>
          <a:xfrm>
            <a:off x="4170045" y="6507860"/>
            <a:ext cx="92075" cy="155575"/>
          </a:xfrm>
          <a:prstGeom prst="rect">
            <a:avLst/>
          </a:prstGeom>
        </p:spPr>
        <p:txBody>
          <a:bodyPr wrap="square" lIns="0" tIns="12700" rIns="0" bIns="0" rtlCol="0" vert="horz">
            <a:spAutoFit/>
          </a:bodyPr>
          <a:lstStyle/>
          <a:p>
            <a:pPr marL="12700">
              <a:lnSpc>
                <a:spcPct val="100000"/>
              </a:lnSpc>
              <a:spcBef>
                <a:spcPts val="100"/>
              </a:spcBef>
            </a:pPr>
            <a:r>
              <a:rPr dirty="0" sz="850" spc="25">
                <a:latin typeface="Cambria Math"/>
                <a:cs typeface="Cambria Math"/>
              </a:rPr>
              <a:t>𝑇</a:t>
            </a:r>
            <a:endParaRPr sz="850">
              <a:latin typeface="Cambria Math"/>
              <a:cs typeface="Cambria Math"/>
            </a:endParaRPr>
          </a:p>
        </p:txBody>
      </p:sp>
      <p:sp>
        <p:nvSpPr>
          <p:cNvPr id="55" name="object 55"/>
          <p:cNvSpPr txBox="1"/>
          <p:nvPr/>
        </p:nvSpPr>
        <p:spPr>
          <a:xfrm>
            <a:off x="2533523" y="6565772"/>
            <a:ext cx="2397760" cy="208279"/>
          </a:xfrm>
          <a:prstGeom prst="rect">
            <a:avLst/>
          </a:prstGeom>
        </p:spPr>
        <p:txBody>
          <a:bodyPr wrap="square" lIns="0" tIns="12700" rIns="0" bIns="0" rtlCol="0" vert="horz">
            <a:spAutoFit/>
          </a:bodyPr>
          <a:lstStyle/>
          <a:p>
            <a:pPr marL="38100">
              <a:lnSpc>
                <a:spcPct val="100000"/>
              </a:lnSpc>
              <a:spcBef>
                <a:spcPts val="100"/>
              </a:spcBef>
              <a:tabLst>
                <a:tab pos="2171700" algn="l"/>
              </a:tabLst>
            </a:pPr>
            <a:r>
              <a:rPr dirty="0" sz="1200">
                <a:latin typeface="Cambria Math"/>
                <a:cs typeface="Cambria Math"/>
              </a:rPr>
              <a:t>=</a:t>
            </a:r>
            <a:r>
              <a:rPr dirty="0" sz="1200" spc="75">
                <a:latin typeface="Cambria Math"/>
                <a:cs typeface="Cambria Math"/>
              </a:rPr>
              <a:t> </a:t>
            </a:r>
            <a:r>
              <a:rPr dirty="0" sz="1200" spc="60">
                <a:latin typeface="Cambria Math"/>
                <a:cs typeface="Cambria Math"/>
              </a:rPr>
              <a:t>𝑝</a:t>
            </a:r>
            <a:r>
              <a:rPr dirty="0" baseline="32679" sz="1275" spc="89">
                <a:latin typeface="Cambria Math"/>
                <a:cs typeface="Cambria Math"/>
              </a:rPr>
              <a:t>′𝑇</a:t>
            </a:r>
            <a:r>
              <a:rPr dirty="0" sz="1200" spc="60">
                <a:latin typeface="Cambria Math"/>
                <a:cs typeface="Cambria Math"/>
              </a:rPr>
              <a:t>𝑅</a:t>
            </a:r>
            <a:r>
              <a:rPr dirty="0" baseline="29411" sz="1275" spc="89">
                <a:latin typeface="Cambria Math"/>
                <a:cs typeface="Cambria Math"/>
              </a:rPr>
              <a:t>𝑇</a:t>
            </a:r>
            <a:r>
              <a:rPr dirty="0" sz="1200" spc="60">
                <a:latin typeface="Cambria Math"/>
                <a:cs typeface="Cambria Math"/>
              </a:rPr>
              <a:t>𝑞</a:t>
            </a:r>
            <a:r>
              <a:rPr dirty="0" baseline="29411" sz="1275" spc="89">
                <a:latin typeface="Cambria Math"/>
                <a:cs typeface="Cambria Math"/>
              </a:rPr>
              <a:t>′   </a:t>
            </a:r>
            <a:r>
              <a:rPr dirty="0" sz="1200">
                <a:latin typeface="Cambria Math"/>
                <a:cs typeface="Cambria Math"/>
              </a:rPr>
              <a:t>=</a:t>
            </a:r>
            <a:r>
              <a:rPr dirty="0" sz="1200" spc="75">
                <a:latin typeface="Cambria Math"/>
                <a:cs typeface="Cambria Math"/>
              </a:rPr>
              <a:t> </a:t>
            </a:r>
            <a:r>
              <a:rPr dirty="0" sz="1200" spc="20">
                <a:latin typeface="Cambria Math"/>
                <a:cs typeface="Cambria Math"/>
              </a:rPr>
              <a:t>(𝑝  </a:t>
            </a:r>
            <a:r>
              <a:rPr dirty="0" sz="1200" spc="95">
                <a:latin typeface="Cambria Math"/>
                <a:cs typeface="Cambria Math"/>
              </a:rPr>
              <a:t> </a:t>
            </a:r>
            <a:r>
              <a:rPr dirty="0" sz="1200">
                <a:latin typeface="Cambria Math"/>
                <a:cs typeface="Cambria Math"/>
              </a:rPr>
              <a:t>𝑅</a:t>
            </a:r>
            <a:r>
              <a:rPr dirty="0" sz="1200" spc="375">
                <a:latin typeface="Cambria Math"/>
                <a:cs typeface="Cambria Math"/>
              </a:rPr>
              <a:t> </a:t>
            </a:r>
            <a:r>
              <a:rPr dirty="0" sz="1200">
                <a:latin typeface="Cambria Math"/>
                <a:cs typeface="Cambria Math"/>
              </a:rPr>
              <a:t>𝑞</a:t>
            </a:r>
            <a:r>
              <a:rPr dirty="0" sz="1200" spc="500">
                <a:latin typeface="Cambria Math"/>
                <a:cs typeface="Cambria Math"/>
              </a:rPr>
              <a:t> </a:t>
            </a:r>
            <a:r>
              <a:rPr dirty="0" sz="1200" spc="40">
                <a:latin typeface="Cambria Math"/>
                <a:cs typeface="Cambria Math"/>
              </a:rPr>
              <a:t>)  </a:t>
            </a:r>
            <a:r>
              <a:rPr dirty="0" sz="1200" spc="60">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𝑞	</a:t>
            </a:r>
            <a:r>
              <a:rPr dirty="0" sz="1200" spc="15">
                <a:latin typeface="Cambria Math"/>
                <a:cs typeface="Cambria Math"/>
              </a:rPr>
              <a:t>𝑅𝑝</a:t>
            </a:r>
            <a:endParaRPr sz="1200">
              <a:latin typeface="Cambria Math"/>
              <a:cs typeface="Cambria Math"/>
            </a:endParaRPr>
          </a:p>
        </p:txBody>
      </p:sp>
      <p:sp>
        <p:nvSpPr>
          <p:cNvPr id="56" name="object 56"/>
          <p:cNvSpPr txBox="1"/>
          <p:nvPr/>
        </p:nvSpPr>
        <p:spPr>
          <a:xfrm>
            <a:off x="4531233" y="6553580"/>
            <a:ext cx="416559" cy="155575"/>
          </a:xfrm>
          <a:prstGeom prst="rect">
            <a:avLst/>
          </a:prstGeom>
        </p:spPr>
        <p:txBody>
          <a:bodyPr wrap="square" lIns="0" tIns="12700" rIns="0" bIns="0" rtlCol="0" vert="horz">
            <a:spAutoFit/>
          </a:bodyPr>
          <a:lstStyle/>
          <a:p>
            <a:pPr marL="12700">
              <a:lnSpc>
                <a:spcPct val="100000"/>
              </a:lnSpc>
              <a:spcBef>
                <a:spcPts val="100"/>
              </a:spcBef>
              <a:tabLst>
                <a:tab pos="364490" algn="l"/>
              </a:tabLst>
            </a:pPr>
            <a:r>
              <a:rPr dirty="0" sz="850" spc="75">
                <a:latin typeface="Cambria Math"/>
                <a:cs typeface="Cambria Math"/>
              </a:rPr>
              <a:t>′</a:t>
            </a:r>
            <a:r>
              <a:rPr dirty="0" sz="850" spc="25">
                <a:latin typeface="Cambria Math"/>
                <a:cs typeface="Cambria Math"/>
              </a:rPr>
              <a:t>𝑇</a:t>
            </a:r>
            <a:r>
              <a:rPr dirty="0" sz="850">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57" name="object 57"/>
          <p:cNvSpPr txBox="1"/>
          <p:nvPr/>
        </p:nvSpPr>
        <p:spPr>
          <a:xfrm>
            <a:off x="3227958" y="6666356"/>
            <a:ext cx="1763395" cy="155575"/>
          </a:xfrm>
          <a:prstGeom prst="rect">
            <a:avLst/>
          </a:prstGeom>
        </p:spPr>
        <p:txBody>
          <a:bodyPr wrap="square" lIns="0" tIns="12700" rIns="0" bIns="0" rtlCol="0" vert="horz">
            <a:spAutoFit/>
          </a:bodyPr>
          <a:lstStyle/>
          <a:p>
            <a:pPr marL="12700">
              <a:lnSpc>
                <a:spcPct val="100000"/>
              </a:lnSpc>
              <a:spcBef>
                <a:spcPts val="100"/>
              </a:spcBef>
              <a:tabLst>
                <a:tab pos="838835" algn="l"/>
                <a:tab pos="1430020" algn="l"/>
                <a:tab pos="1711960"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58" name="object 58"/>
          <p:cNvSpPr txBox="1"/>
          <p:nvPr/>
        </p:nvSpPr>
        <p:spPr>
          <a:xfrm>
            <a:off x="6416802" y="6565772"/>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18</a:t>
            </a:r>
            <a:r>
              <a:rPr dirty="0" baseline="2314" sz="1800">
                <a:latin typeface="Cambria Math"/>
                <a:cs typeface="Cambria Math"/>
              </a:rPr>
              <a:t>)</a:t>
            </a:r>
            <a:endParaRPr baseline="2314" sz="1800">
              <a:latin typeface="Cambria Math"/>
              <a:cs typeface="Cambria Math"/>
            </a:endParaRPr>
          </a:p>
        </p:txBody>
      </p:sp>
      <p:sp>
        <p:nvSpPr>
          <p:cNvPr id="59" name="object 59"/>
          <p:cNvSpPr txBox="1"/>
          <p:nvPr/>
        </p:nvSpPr>
        <p:spPr>
          <a:xfrm>
            <a:off x="986332" y="6907530"/>
            <a:ext cx="697230" cy="208279"/>
          </a:xfrm>
          <a:prstGeom prst="rect">
            <a:avLst/>
          </a:prstGeom>
        </p:spPr>
        <p:txBody>
          <a:bodyPr wrap="square" lIns="0" tIns="12700" rIns="0" bIns="0" rtlCol="0" vert="horz">
            <a:spAutoFit/>
          </a:bodyPr>
          <a:lstStyle/>
          <a:p>
            <a:pPr marL="38100">
              <a:lnSpc>
                <a:spcPct val="100000"/>
              </a:lnSpc>
              <a:spcBef>
                <a:spcPts val="100"/>
              </a:spcBef>
            </a:pPr>
            <a:r>
              <a:rPr dirty="0" baseline="-20833" sz="1800">
                <a:latin typeface="SimSun"/>
                <a:cs typeface="SimSun"/>
              </a:rPr>
              <a:t>由</a:t>
            </a:r>
            <a:r>
              <a:rPr dirty="0" baseline="-20833" sz="1800" spc="142">
                <a:latin typeface="SimSun"/>
                <a:cs typeface="SimSun"/>
              </a:rPr>
              <a:t> </a:t>
            </a:r>
            <a:r>
              <a:rPr dirty="0" baseline="3267" sz="1275" spc="22">
                <a:latin typeface="Cambria Math"/>
                <a:cs typeface="Cambria Math"/>
              </a:rPr>
              <a:t>𝑇   </a:t>
            </a:r>
            <a:r>
              <a:rPr dirty="0" baseline="3267" sz="1275" spc="120">
                <a:latin typeface="Cambria Math"/>
                <a:cs typeface="Cambria Math"/>
              </a:rPr>
              <a:t> </a:t>
            </a:r>
            <a:r>
              <a:rPr dirty="0" sz="850" spc="15">
                <a:latin typeface="Cambria Math"/>
                <a:cs typeface="Cambria Math"/>
              </a:rPr>
              <a:t>𝑇 </a:t>
            </a:r>
            <a:r>
              <a:rPr dirty="0" sz="850" spc="110">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60" name="object 60"/>
          <p:cNvSpPr txBox="1"/>
          <p:nvPr/>
        </p:nvSpPr>
        <p:spPr>
          <a:xfrm>
            <a:off x="2543682" y="6905625"/>
            <a:ext cx="92075" cy="155575"/>
          </a:xfrm>
          <a:prstGeom prst="rect">
            <a:avLst/>
          </a:prstGeom>
        </p:spPr>
        <p:txBody>
          <a:bodyPr wrap="square" lIns="0" tIns="12700" rIns="0" bIns="0" rtlCol="0" vert="horz">
            <a:spAutoFit/>
          </a:bodyPr>
          <a:lstStyle/>
          <a:p>
            <a:pPr marL="12700">
              <a:lnSpc>
                <a:spcPct val="100000"/>
              </a:lnSpc>
              <a:spcBef>
                <a:spcPts val="100"/>
              </a:spcBef>
            </a:pPr>
            <a:r>
              <a:rPr dirty="0" sz="850" spc="25">
                <a:latin typeface="Cambria Math"/>
                <a:cs typeface="Cambria Math"/>
              </a:rPr>
              <a:t>𝑇</a:t>
            </a:r>
            <a:endParaRPr sz="850">
              <a:latin typeface="Cambria Math"/>
              <a:cs typeface="Cambria Math"/>
            </a:endParaRPr>
          </a:p>
        </p:txBody>
      </p:sp>
      <p:sp>
        <p:nvSpPr>
          <p:cNvPr id="61" name="object 61"/>
          <p:cNvSpPr txBox="1"/>
          <p:nvPr/>
        </p:nvSpPr>
        <p:spPr>
          <a:xfrm>
            <a:off x="2041905" y="6951726"/>
            <a:ext cx="1279525" cy="155575"/>
          </a:xfrm>
          <a:prstGeom prst="rect">
            <a:avLst/>
          </a:prstGeom>
        </p:spPr>
        <p:txBody>
          <a:bodyPr wrap="square" lIns="0" tIns="12700" rIns="0" bIns="0" rtlCol="0" vert="horz">
            <a:spAutoFit/>
          </a:bodyPr>
          <a:lstStyle/>
          <a:p>
            <a:pPr marL="12700">
              <a:lnSpc>
                <a:spcPct val="100000"/>
              </a:lnSpc>
              <a:spcBef>
                <a:spcPts val="100"/>
              </a:spcBef>
              <a:tabLst>
                <a:tab pos="875030" algn="l"/>
                <a:tab pos="1227455" algn="l"/>
              </a:tabLst>
            </a:pPr>
            <a:r>
              <a:rPr dirty="0" baseline="3267" sz="1275" spc="37">
                <a:latin typeface="Cambria Math"/>
                <a:cs typeface="Cambria Math"/>
              </a:rPr>
              <a:t>𝑇</a:t>
            </a:r>
            <a:r>
              <a:rPr dirty="0" baseline="3267" sz="1275" spc="37">
                <a:latin typeface="Cambria Math"/>
                <a:cs typeface="Cambria Math"/>
              </a:rPr>
              <a:t>    </a:t>
            </a:r>
            <a:r>
              <a:rPr dirty="0" baseline="3267" sz="1275" spc="-89">
                <a:latin typeface="Cambria Math"/>
                <a:cs typeface="Cambria Math"/>
              </a:rPr>
              <a:t> </a:t>
            </a:r>
            <a:r>
              <a:rPr dirty="0" sz="850" spc="25">
                <a:latin typeface="Cambria Math"/>
                <a:cs typeface="Cambria Math"/>
              </a:rPr>
              <a:t>𝑇</a:t>
            </a:r>
            <a:r>
              <a:rPr dirty="0" sz="850">
                <a:latin typeface="Cambria Math"/>
                <a:cs typeface="Cambria Math"/>
              </a:rPr>
              <a:t>   </a:t>
            </a:r>
            <a:r>
              <a:rPr dirty="0" sz="850" spc="10">
                <a:latin typeface="Cambria Math"/>
                <a:cs typeface="Cambria Math"/>
              </a:rPr>
              <a:t> </a:t>
            </a:r>
            <a:r>
              <a:rPr dirty="0" sz="850" spc="80">
                <a:latin typeface="Cambria Math"/>
                <a:cs typeface="Cambria Math"/>
              </a:rPr>
              <a:t>′</a:t>
            </a:r>
            <a:r>
              <a:rPr dirty="0" sz="850">
                <a:latin typeface="Cambria Math"/>
                <a:cs typeface="Cambria Math"/>
              </a:rPr>
              <a:t>	</a:t>
            </a:r>
            <a:r>
              <a:rPr dirty="0" sz="850" spc="75">
                <a:latin typeface="Cambria Math"/>
                <a:cs typeface="Cambria Math"/>
              </a:rPr>
              <a:t>′</a:t>
            </a:r>
            <a:r>
              <a:rPr dirty="0" sz="850" spc="25">
                <a:latin typeface="Cambria Math"/>
                <a:cs typeface="Cambria Math"/>
              </a:rPr>
              <a:t>𝑇</a:t>
            </a:r>
            <a:r>
              <a:rPr dirty="0" sz="850">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62" name="object 62"/>
          <p:cNvSpPr txBox="1"/>
          <p:nvPr/>
        </p:nvSpPr>
        <p:spPr>
          <a:xfrm>
            <a:off x="3019170" y="7064501"/>
            <a:ext cx="347345" cy="155575"/>
          </a:xfrm>
          <a:prstGeom prst="rect">
            <a:avLst/>
          </a:prstGeom>
        </p:spPr>
        <p:txBody>
          <a:bodyPr wrap="square" lIns="0" tIns="12700" rIns="0" bIns="0" rtlCol="0" vert="horz">
            <a:spAutoFit/>
          </a:bodyPr>
          <a:lstStyle/>
          <a:p>
            <a:pPr marL="12700">
              <a:lnSpc>
                <a:spcPct val="100000"/>
              </a:lnSpc>
              <a:spcBef>
                <a:spcPts val="100"/>
              </a:spcBef>
              <a:tabLst>
                <a:tab pos="295910"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63" name="object 63"/>
          <p:cNvSpPr txBox="1"/>
          <p:nvPr/>
        </p:nvSpPr>
        <p:spPr>
          <a:xfrm>
            <a:off x="1138732" y="6955676"/>
            <a:ext cx="3977004" cy="218440"/>
          </a:xfrm>
          <a:prstGeom prst="rect">
            <a:avLst/>
          </a:prstGeom>
        </p:spPr>
        <p:txBody>
          <a:bodyPr wrap="square" lIns="0" tIns="14605" rIns="0" bIns="0" rtlCol="0" vert="horz">
            <a:spAutoFit/>
          </a:bodyPr>
          <a:lstStyle/>
          <a:p>
            <a:pPr marL="38100">
              <a:lnSpc>
                <a:spcPct val="100000"/>
              </a:lnSpc>
              <a:spcBef>
                <a:spcPts val="115"/>
              </a:spcBef>
              <a:tabLst>
                <a:tab pos="1941830" algn="l"/>
              </a:tabLst>
            </a:pPr>
            <a:r>
              <a:rPr dirty="0" sz="1200" spc="-15">
                <a:latin typeface="Cambria Math"/>
                <a:cs typeface="Cambria Math"/>
              </a:rPr>
              <a:t>𝑥</a:t>
            </a:r>
            <a:r>
              <a:rPr dirty="0" baseline="-19607" sz="1275" spc="135">
                <a:latin typeface="Cambria Math"/>
                <a:cs typeface="Cambria Math"/>
              </a:rPr>
              <a:t>𝑖</a:t>
            </a:r>
            <a:r>
              <a:rPr dirty="0" baseline="-19607" sz="1275">
                <a:latin typeface="Cambria Math"/>
                <a:cs typeface="Cambria Math"/>
              </a:rPr>
              <a:t> </a:t>
            </a:r>
            <a:r>
              <a:rPr dirty="0" baseline="-19607" sz="1275" spc="-7">
                <a:latin typeface="Cambria Math"/>
                <a:cs typeface="Cambria Math"/>
              </a:rPr>
              <a:t> </a:t>
            </a:r>
            <a:r>
              <a:rPr dirty="0" sz="1200">
                <a:latin typeface="Cambria Math"/>
                <a:cs typeface="Cambria Math"/>
              </a:rPr>
              <a:t>𝑅 </a:t>
            </a:r>
            <a:r>
              <a:rPr dirty="0" sz="1200" spc="110">
                <a:latin typeface="Cambria Math"/>
                <a:cs typeface="Cambria Math"/>
              </a:rPr>
              <a:t> </a:t>
            </a:r>
            <a:r>
              <a:rPr dirty="0" sz="1200">
                <a:latin typeface="Cambria Math"/>
                <a:cs typeface="Cambria Math"/>
              </a:rPr>
              <a:t>𝑞</a:t>
            </a:r>
            <a:r>
              <a:rPr dirty="0" sz="1200" spc="120">
                <a:latin typeface="Cambria Math"/>
                <a:cs typeface="Cambria Math"/>
              </a:rPr>
              <a:t> </a:t>
            </a:r>
            <a:r>
              <a:rPr dirty="0" baseline="-29411" sz="1275" spc="135">
                <a:latin typeface="Cambria Math"/>
                <a:cs typeface="Cambria Math"/>
              </a:rPr>
              <a:t>𝑖</a:t>
            </a:r>
            <a:r>
              <a:rPr dirty="0" baseline="-29411" sz="1275">
                <a:latin typeface="Cambria Math"/>
                <a:cs typeface="Cambria Math"/>
              </a:rPr>
              <a:t> </a:t>
            </a:r>
            <a:r>
              <a:rPr dirty="0" baseline="-29411" sz="1275" spc="44">
                <a:latin typeface="Cambria Math"/>
                <a:cs typeface="Cambria Math"/>
              </a:rPr>
              <a:t> </a:t>
            </a:r>
            <a:r>
              <a:rPr dirty="0" sz="1200">
                <a:latin typeface="Cambria Math"/>
                <a:cs typeface="Cambria Math"/>
              </a:rPr>
              <a:t>=</a:t>
            </a:r>
            <a:r>
              <a:rPr dirty="0" sz="1200" spc="75">
                <a:latin typeface="Cambria Math"/>
                <a:cs typeface="Cambria Math"/>
              </a:rPr>
              <a:t> </a:t>
            </a:r>
            <a:r>
              <a:rPr dirty="0" sz="1200" spc="40">
                <a:latin typeface="Cambria Math"/>
                <a:cs typeface="Cambria Math"/>
              </a:rPr>
              <a:t>(</a:t>
            </a:r>
            <a:r>
              <a:rPr dirty="0" sz="1200" spc="-15">
                <a:latin typeface="Cambria Math"/>
                <a:cs typeface="Cambria Math"/>
              </a:rPr>
              <a:t>𝑥</a:t>
            </a:r>
            <a:r>
              <a:rPr dirty="0" baseline="-19607" sz="1275" spc="135">
                <a:latin typeface="Cambria Math"/>
                <a:cs typeface="Cambria Math"/>
              </a:rPr>
              <a:t>𝑖</a:t>
            </a:r>
            <a:r>
              <a:rPr dirty="0" baseline="-19607" sz="1275">
                <a:latin typeface="Cambria Math"/>
                <a:cs typeface="Cambria Math"/>
              </a:rPr>
              <a:t> </a:t>
            </a:r>
            <a:r>
              <a:rPr dirty="0" baseline="-19607" sz="1275" spc="-7">
                <a:latin typeface="Cambria Math"/>
                <a:cs typeface="Cambria Math"/>
              </a:rPr>
              <a:t> </a:t>
            </a:r>
            <a:r>
              <a:rPr dirty="0" sz="1200">
                <a:latin typeface="Cambria Math"/>
                <a:cs typeface="Cambria Math"/>
              </a:rPr>
              <a:t>𝑅 </a:t>
            </a:r>
            <a:r>
              <a:rPr dirty="0" sz="1200" spc="110">
                <a:latin typeface="Cambria Math"/>
                <a:cs typeface="Cambria Math"/>
              </a:rPr>
              <a:t> </a:t>
            </a:r>
            <a:r>
              <a:rPr dirty="0" sz="1200">
                <a:latin typeface="Cambria Math"/>
                <a:cs typeface="Cambria Math"/>
              </a:rPr>
              <a:t>𝑞</a:t>
            </a:r>
            <a:r>
              <a:rPr dirty="0" sz="1200" spc="120">
                <a:latin typeface="Cambria Math"/>
                <a:cs typeface="Cambria Math"/>
              </a:rPr>
              <a:t> </a:t>
            </a:r>
            <a:r>
              <a:rPr dirty="0" baseline="-29411" sz="1275" spc="240">
                <a:latin typeface="Cambria Math"/>
                <a:cs typeface="Cambria Math"/>
              </a:rPr>
              <a:t>𝑖</a:t>
            </a:r>
            <a:r>
              <a:rPr dirty="0" sz="1200" spc="40">
                <a:latin typeface="Cambria Math"/>
                <a:cs typeface="Cambria Math"/>
              </a:rPr>
              <a:t>)</a:t>
            </a:r>
            <a:r>
              <a:rPr dirty="0" sz="1200">
                <a:latin typeface="Cambria Math"/>
                <a:cs typeface="Cambria Math"/>
              </a:rPr>
              <a:t>   </a:t>
            </a:r>
            <a:r>
              <a:rPr dirty="0" sz="1200" spc="-125">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𝑞	</a:t>
            </a:r>
            <a:r>
              <a:rPr dirty="0" sz="1200" spc="25">
                <a:latin typeface="Cambria Math"/>
                <a:cs typeface="Cambria Math"/>
              </a:rPr>
              <a:t>𝑅</a:t>
            </a:r>
            <a:r>
              <a:rPr dirty="0" sz="1200">
                <a:latin typeface="Cambria Math"/>
                <a:cs typeface="Cambria Math"/>
              </a:rPr>
              <a:t>𝑝  </a:t>
            </a:r>
            <a:r>
              <a:rPr dirty="0" sz="1200" spc="-35">
                <a:latin typeface="Cambria Math"/>
                <a:cs typeface="Cambria Math"/>
              </a:rPr>
              <a:t> </a:t>
            </a:r>
            <a:r>
              <a:rPr dirty="0" sz="1250" spc="-50">
                <a:latin typeface="SimSun"/>
                <a:cs typeface="SimSun"/>
              </a:rPr>
              <a:t>，</a:t>
            </a:r>
            <a:r>
              <a:rPr dirty="0" sz="1200">
                <a:latin typeface="SimSun"/>
                <a:cs typeface="SimSun"/>
              </a:rPr>
              <a:t>公式</a:t>
            </a:r>
            <a:r>
              <a:rPr dirty="0" sz="1200" spc="-300">
                <a:latin typeface="SimSun"/>
                <a:cs typeface="SimSun"/>
              </a:rPr>
              <a:t> </a:t>
            </a:r>
            <a:r>
              <a:rPr dirty="0" sz="1200">
                <a:latin typeface="Times New Roman"/>
                <a:cs typeface="Times New Roman"/>
              </a:rPr>
              <a:t>2.17 </a:t>
            </a:r>
            <a:r>
              <a:rPr dirty="0" sz="1200">
                <a:latin typeface="SimSun"/>
                <a:cs typeface="SimSun"/>
              </a:rPr>
              <a:t>可以简写为：</a:t>
            </a:r>
            <a:endParaRPr sz="1200">
              <a:latin typeface="SimSun"/>
              <a:cs typeface="SimSun"/>
            </a:endParaRPr>
          </a:p>
        </p:txBody>
      </p:sp>
      <p:sp>
        <p:nvSpPr>
          <p:cNvPr id="64" name="object 64"/>
          <p:cNvSpPr txBox="1"/>
          <p:nvPr/>
        </p:nvSpPr>
        <p:spPr>
          <a:xfrm>
            <a:off x="2279650" y="7262621"/>
            <a:ext cx="95885" cy="155575"/>
          </a:xfrm>
          <a:prstGeom prst="rect">
            <a:avLst/>
          </a:prstGeom>
        </p:spPr>
        <p:txBody>
          <a:bodyPr wrap="square" lIns="0" tIns="12700" rIns="0" bIns="0" rtlCol="0" vert="horz">
            <a:spAutoFit/>
          </a:bodyPr>
          <a:lstStyle/>
          <a:p>
            <a:pPr marL="12700">
              <a:lnSpc>
                <a:spcPct val="100000"/>
              </a:lnSpc>
              <a:spcBef>
                <a:spcPts val="100"/>
              </a:spcBef>
            </a:pPr>
            <a:r>
              <a:rPr dirty="0" sz="850" spc="110">
                <a:latin typeface="Cambria Math"/>
                <a:cs typeface="Cambria Math"/>
              </a:rPr>
              <a:t>𝑛</a:t>
            </a:r>
            <a:endParaRPr sz="850">
              <a:latin typeface="Cambria Math"/>
              <a:cs typeface="Cambria Math"/>
            </a:endParaRPr>
          </a:p>
        </p:txBody>
      </p:sp>
      <p:sp>
        <p:nvSpPr>
          <p:cNvPr id="65" name="object 65"/>
          <p:cNvSpPr txBox="1"/>
          <p:nvPr/>
        </p:nvSpPr>
        <p:spPr>
          <a:xfrm>
            <a:off x="2476626" y="7469885"/>
            <a:ext cx="9652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66" name="object 66"/>
          <p:cNvSpPr txBox="1"/>
          <p:nvPr/>
        </p:nvSpPr>
        <p:spPr>
          <a:xfrm>
            <a:off x="2737230" y="7433309"/>
            <a:ext cx="425450" cy="155575"/>
          </a:xfrm>
          <a:prstGeom prst="rect">
            <a:avLst/>
          </a:prstGeom>
        </p:spPr>
        <p:txBody>
          <a:bodyPr wrap="square" lIns="0" tIns="12700" rIns="0" bIns="0" rtlCol="0" vert="horz">
            <a:spAutoFit/>
          </a:bodyPr>
          <a:lstStyle/>
          <a:p>
            <a:pPr marL="12700">
              <a:lnSpc>
                <a:spcPct val="100000"/>
              </a:lnSpc>
              <a:spcBef>
                <a:spcPts val="100"/>
              </a:spcBef>
              <a:tabLst>
                <a:tab pos="373380" algn="l"/>
              </a:tabLst>
            </a:pPr>
            <a:r>
              <a:rPr dirty="0" sz="850" spc="80">
                <a:latin typeface="Cambria Math"/>
                <a:cs typeface="Cambria Math"/>
              </a:rPr>
              <a:t>′</a:t>
            </a:r>
            <a:r>
              <a:rPr dirty="0" sz="850" spc="80">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67" name="object 67"/>
          <p:cNvSpPr txBox="1"/>
          <p:nvPr/>
        </p:nvSpPr>
        <p:spPr>
          <a:xfrm>
            <a:off x="2781426" y="7546085"/>
            <a:ext cx="424815" cy="155575"/>
          </a:xfrm>
          <a:prstGeom prst="rect">
            <a:avLst/>
          </a:prstGeom>
        </p:spPr>
        <p:txBody>
          <a:bodyPr wrap="square" lIns="0" tIns="12700" rIns="0" bIns="0" rtlCol="0" vert="horz">
            <a:spAutoFit/>
          </a:bodyPr>
          <a:lstStyle/>
          <a:p>
            <a:pPr marL="12700">
              <a:lnSpc>
                <a:spcPct val="100000"/>
              </a:lnSpc>
              <a:spcBef>
                <a:spcPts val="100"/>
              </a:spcBef>
              <a:tabLst>
                <a:tab pos="373380"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68" name="object 68"/>
          <p:cNvSpPr txBox="1"/>
          <p:nvPr/>
        </p:nvSpPr>
        <p:spPr>
          <a:xfrm>
            <a:off x="3189858" y="7469885"/>
            <a:ext cx="9652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69" name="object 69"/>
          <p:cNvSpPr txBox="1"/>
          <p:nvPr/>
        </p:nvSpPr>
        <p:spPr>
          <a:xfrm>
            <a:off x="3261486" y="7398257"/>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2</a:t>
            </a:r>
            <a:endParaRPr sz="850">
              <a:latin typeface="Cambria Math"/>
              <a:cs typeface="Cambria Math"/>
            </a:endParaRPr>
          </a:p>
        </p:txBody>
      </p:sp>
      <p:sp>
        <p:nvSpPr>
          <p:cNvPr id="70" name="object 70"/>
          <p:cNvSpPr txBox="1"/>
          <p:nvPr/>
        </p:nvSpPr>
        <p:spPr>
          <a:xfrm>
            <a:off x="3608959" y="7526273"/>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71" name="object 71"/>
          <p:cNvSpPr txBox="1"/>
          <p:nvPr/>
        </p:nvSpPr>
        <p:spPr>
          <a:xfrm>
            <a:off x="3864990" y="7546085"/>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72" name="object 72"/>
          <p:cNvSpPr txBox="1"/>
          <p:nvPr/>
        </p:nvSpPr>
        <p:spPr>
          <a:xfrm>
            <a:off x="3616578" y="7433309"/>
            <a:ext cx="779780" cy="155575"/>
          </a:xfrm>
          <a:prstGeom prst="rect">
            <a:avLst/>
          </a:prstGeom>
        </p:spPr>
        <p:txBody>
          <a:bodyPr wrap="square" lIns="0" tIns="12700" rIns="0" bIns="0" rtlCol="0" vert="horz">
            <a:spAutoFit/>
          </a:bodyPr>
          <a:lstStyle/>
          <a:p>
            <a:pPr marL="12700">
              <a:lnSpc>
                <a:spcPct val="100000"/>
              </a:lnSpc>
              <a:spcBef>
                <a:spcPts val="100"/>
              </a:spcBef>
              <a:tabLst>
                <a:tab pos="661670" algn="l"/>
              </a:tabLst>
            </a:pPr>
            <a:r>
              <a:rPr dirty="0" baseline="3267" sz="1275" spc="112">
                <a:latin typeface="Cambria Math"/>
                <a:cs typeface="Cambria Math"/>
              </a:rPr>
              <a:t>′</a:t>
            </a:r>
            <a:r>
              <a:rPr dirty="0" baseline="3267" sz="1275" spc="37">
                <a:latin typeface="Cambria Math"/>
                <a:cs typeface="Cambria Math"/>
              </a:rPr>
              <a:t>𝑇</a:t>
            </a:r>
            <a:r>
              <a:rPr dirty="0" baseline="3267" sz="1275">
                <a:latin typeface="Cambria Math"/>
                <a:cs typeface="Cambria Math"/>
              </a:rPr>
              <a:t>   </a:t>
            </a:r>
            <a:r>
              <a:rPr dirty="0" baseline="3267" sz="1275" spc="30">
                <a:latin typeface="Cambria Math"/>
                <a:cs typeface="Cambria Math"/>
              </a:rPr>
              <a:t> </a:t>
            </a:r>
            <a:r>
              <a:rPr dirty="0" sz="850" spc="80">
                <a:latin typeface="Cambria Math"/>
                <a:cs typeface="Cambria Math"/>
              </a:rPr>
              <a:t>′</a:t>
            </a:r>
            <a:r>
              <a:rPr dirty="0" sz="850">
                <a:latin typeface="Cambria Math"/>
                <a:cs typeface="Cambria Math"/>
              </a:rPr>
              <a:t>	</a:t>
            </a:r>
            <a:r>
              <a:rPr dirty="0" sz="850" spc="75">
                <a:latin typeface="Cambria Math"/>
                <a:cs typeface="Cambria Math"/>
              </a:rPr>
              <a:t>′</a:t>
            </a:r>
            <a:r>
              <a:rPr dirty="0" sz="850" spc="25">
                <a:latin typeface="Cambria Math"/>
                <a:cs typeface="Cambria Math"/>
              </a:rPr>
              <a:t>𝑇</a:t>
            </a:r>
            <a:endParaRPr sz="850">
              <a:latin typeface="Cambria Math"/>
              <a:cs typeface="Cambria Math"/>
            </a:endParaRPr>
          </a:p>
        </p:txBody>
      </p:sp>
      <p:sp>
        <p:nvSpPr>
          <p:cNvPr id="73" name="object 73"/>
          <p:cNvSpPr txBox="1"/>
          <p:nvPr/>
        </p:nvSpPr>
        <p:spPr>
          <a:xfrm>
            <a:off x="4618101" y="7433309"/>
            <a:ext cx="64135" cy="155575"/>
          </a:xfrm>
          <a:prstGeom prst="rect">
            <a:avLst/>
          </a:prstGeom>
        </p:spPr>
        <p:txBody>
          <a:bodyPr wrap="square" lIns="0" tIns="12700" rIns="0" bIns="0" rtlCol="0" vert="horz">
            <a:spAutoFit/>
          </a:bodyPr>
          <a:lstStyle/>
          <a:p>
            <a:pPr marL="12700">
              <a:lnSpc>
                <a:spcPct val="100000"/>
              </a:lnSpc>
              <a:spcBef>
                <a:spcPts val="100"/>
              </a:spcBef>
            </a:pPr>
            <a:r>
              <a:rPr dirty="0" sz="850" spc="80">
                <a:latin typeface="Cambria Math"/>
                <a:cs typeface="Cambria Math"/>
              </a:rPr>
              <a:t>′</a:t>
            </a:r>
            <a:endParaRPr sz="850">
              <a:latin typeface="Cambria Math"/>
              <a:cs typeface="Cambria Math"/>
            </a:endParaRPr>
          </a:p>
        </p:txBody>
      </p:sp>
      <p:sp>
        <p:nvSpPr>
          <p:cNvPr id="74" name="object 74"/>
          <p:cNvSpPr txBox="1"/>
          <p:nvPr/>
        </p:nvSpPr>
        <p:spPr>
          <a:xfrm>
            <a:off x="4380357" y="7546085"/>
            <a:ext cx="345440" cy="155575"/>
          </a:xfrm>
          <a:prstGeom prst="rect">
            <a:avLst/>
          </a:prstGeom>
        </p:spPr>
        <p:txBody>
          <a:bodyPr wrap="square" lIns="0" tIns="12700" rIns="0" bIns="0" rtlCol="0" vert="horz">
            <a:spAutoFit/>
          </a:bodyPr>
          <a:lstStyle/>
          <a:p>
            <a:pPr marL="12700">
              <a:lnSpc>
                <a:spcPct val="100000"/>
              </a:lnSpc>
              <a:spcBef>
                <a:spcPts val="100"/>
              </a:spcBef>
              <a:tabLst>
                <a:tab pos="294005"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75" name="object 75"/>
          <p:cNvSpPr txBox="1"/>
          <p:nvPr/>
        </p:nvSpPr>
        <p:spPr>
          <a:xfrm>
            <a:off x="2214117" y="7445502"/>
            <a:ext cx="3034665" cy="208279"/>
          </a:xfrm>
          <a:prstGeom prst="rect">
            <a:avLst/>
          </a:prstGeom>
        </p:spPr>
        <p:txBody>
          <a:bodyPr wrap="square" lIns="0" tIns="12700" rIns="0" bIns="0" rtlCol="0" vert="horz">
            <a:spAutoFit/>
          </a:bodyPr>
          <a:lstStyle/>
          <a:p>
            <a:pPr marL="12700">
              <a:lnSpc>
                <a:spcPct val="100000"/>
              </a:lnSpc>
              <a:spcBef>
                <a:spcPts val="100"/>
              </a:spcBef>
              <a:tabLst>
                <a:tab pos="344805" algn="l"/>
                <a:tab pos="661670" algn="l"/>
                <a:tab pos="1170940" algn="l"/>
                <a:tab pos="1743710" algn="l"/>
                <a:tab pos="2225675" algn="l"/>
                <a:tab pos="2542540" algn="l"/>
                <a:tab pos="2938780" algn="l"/>
              </a:tabLst>
            </a:pPr>
            <a:r>
              <a:rPr dirty="0" sz="1200" spc="740">
                <a:latin typeface="Cambria Math"/>
                <a:cs typeface="Cambria Math"/>
              </a:rPr>
              <a:t>∑</a:t>
            </a:r>
            <a:r>
              <a:rPr dirty="0" sz="1200" spc="740">
                <a:latin typeface="Cambria Math"/>
                <a:cs typeface="Cambria Math"/>
              </a:rPr>
              <a:t>	</a:t>
            </a:r>
            <a:r>
              <a:rPr dirty="0" sz="1200" spc="35">
                <a:latin typeface="Cambria Math"/>
                <a:cs typeface="Cambria Math"/>
              </a:rPr>
              <a:t>𝑅</a:t>
            </a:r>
            <a:r>
              <a:rPr dirty="0" sz="1200">
                <a:latin typeface="Cambria Math"/>
                <a:cs typeface="Cambria Math"/>
              </a:rPr>
              <a:t>𝑝	− 𝑞	=</a:t>
            </a:r>
            <a:r>
              <a:rPr dirty="0" sz="1200" spc="60">
                <a:latin typeface="Cambria Math"/>
                <a:cs typeface="Cambria Math"/>
              </a:rPr>
              <a:t> </a:t>
            </a:r>
            <a:r>
              <a:rPr dirty="0" sz="1200">
                <a:latin typeface="Cambria Math"/>
                <a:cs typeface="Cambria Math"/>
              </a:rPr>
              <a:t>𝑝   </a:t>
            </a:r>
            <a:r>
              <a:rPr dirty="0" sz="1200" spc="-135">
                <a:latin typeface="Cambria Math"/>
                <a:cs typeface="Cambria Math"/>
              </a:rPr>
              <a:t> </a:t>
            </a:r>
            <a:r>
              <a:rPr dirty="0" sz="1200">
                <a:latin typeface="Cambria Math"/>
                <a:cs typeface="Cambria Math"/>
              </a:rPr>
              <a:t>𝑝	−</a:t>
            </a:r>
            <a:r>
              <a:rPr dirty="0" sz="1200" spc="5">
                <a:latin typeface="Cambria Math"/>
                <a:cs typeface="Cambria Math"/>
              </a:rPr>
              <a:t> 2</a:t>
            </a:r>
            <a:r>
              <a:rPr dirty="0" sz="1200">
                <a:latin typeface="Cambria Math"/>
                <a:cs typeface="Cambria Math"/>
              </a:rPr>
              <a:t>𝑞	</a:t>
            </a:r>
            <a:r>
              <a:rPr dirty="0" sz="1200" spc="35">
                <a:latin typeface="Cambria Math"/>
                <a:cs typeface="Cambria Math"/>
              </a:rPr>
              <a:t>𝑅</a:t>
            </a:r>
            <a:r>
              <a:rPr dirty="0" sz="1200">
                <a:latin typeface="Cambria Math"/>
                <a:cs typeface="Cambria Math"/>
              </a:rPr>
              <a:t>𝑝	+</a:t>
            </a:r>
            <a:r>
              <a:rPr dirty="0" sz="1200" spc="-10">
                <a:latin typeface="Cambria Math"/>
                <a:cs typeface="Cambria Math"/>
              </a:rPr>
              <a:t> </a:t>
            </a:r>
            <a:r>
              <a:rPr dirty="0" sz="1200">
                <a:latin typeface="Cambria Math"/>
                <a:cs typeface="Cambria Math"/>
              </a:rPr>
              <a:t>𝑞	𝑞</a:t>
            </a:r>
            <a:endParaRPr sz="1200">
              <a:latin typeface="Cambria Math"/>
              <a:cs typeface="Cambria Math"/>
            </a:endParaRPr>
          </a:p>
        </p:txBody>
      </p:sp>
      <p:sp>
        <p:nvSpPr>
          <p:cNvPr id="76" name="object 76"/>
          <p:cNvSpPr txBox="1"/>
          <p:nvPr/>
        </p:nvSpPr>
        <p:spPr>
          <a:xfrm>
            <a:off x="4977765" y="7433309"/>
            <a:ext cx="314325" cy="155575"/>
          </a:xfrm>
          <a:prstGeom prst="rect">
            <a:avLst/>
          </a:prstGeom>
        </p:spPr>
        <p:txBody>
          <a:bodyPr wrap="square" lIns="0" tIns="12700" rIns="0" bIns="0" rtlCol="0" vert="horz">
            <a:spAutoFit/>
          </a:bodyPr>
          <a:lstStyle/>
          <a:p>
            <a:pPr marL="12700">
              <a:lnSpc>
                <a:spcPct val="100000"/>
              </a:lnSpc>
              <a:spcBef>
                <a:spcPts val="100"/>
              </a:spcBef>
              <a:tabLst>
                <a:tab pos="262255" algn="l"/>
              </a:tabLst>
            </a:pPr>
            <a:r>
              <a:rPr dirty="0" sz="850" spc="75">
                <a:latin typeface="Cambria Math"/>
                <a:cs typeface="Cambria Math"/>
              </a:rPr>
              <a:t>′</a:t>
            </a:r>
            <a:r>
              <a:rPr dirty="0" sz="850" spc="25">
                <a:latin typeface="Cambria Math"/>
                <a:cs typeface="Cambria Math"/>
              </a:rPr>
              <a:t>𝑇</a:t>
            </a:r>
            <a:r>
              <a:rPr dirty="0" sz="850">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77" name="object 77"/>
          <p:cNvSpPr txBox="1"/>
          <p:nvPr/>
        </p:nvSpPr>
        <p:spPr>
          <a:xfrm>
            <a:off x="5092065" y="7546085"/>
            <a:ext cx="243204" cy="155575"/>
          </a:xfrm>
          <a:prstGeom prst="rect">
            <a:avLst/>
          </a:prstGeom>
        </p:spPr>
        <p:txBody>
          <a:bodyPr wrap="square" lIns="0" tIns="12700" rIns="0" bIns="0" rtlCol="0" vert="horz">
            <a:spAutoFit/>
          </a:bodyPr>
          <a:lstStyle/>
          <a:p>
            <a:pPr marL="12700">
              <a:lnSpc>
                <a:spcPct val="100000"/>
              </a:lnSpc>
              <a:spcBef>
                <a:spcPts val="100"/>
              </a:spcBef>
              <a:tabLst>
                <a:tab pos="192405"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78" name="object 78"/>
          <p:cNvSpPr txBox="1"/>
          <p:nvPr/>
        </p:nvSpPr>
        <p:spPr>
          <a:xfrm>
            <a:off x="1011732" y="7629801"/>
            <a:ext cx="2654935" cy="680085"/>
          </a:xfrm>
          <a:prstGeom prst="rect">
            <a:avLst/>
          </a:prstGeom>
        </p:spPr>
        <p:txBody>
          <a:bodyPr wrap="square" lIns="0" tIns="67945" rIns="0" bIns="0" rtlCol="0" vert="horz">
            <a:spAutoFit/>
          </a:bodyPr>
          <a:lstStyle/>
          <a:p>
            <a:pPr algn="ctr" marR="13970">
              <a:lnSpc>
                <a:spcPct val="100000"/>
              </a:lnSpc>
              <a:spcBef>
                <a:spcPts val="535"/>
              </a:spcBef>
            </a:pPr>
            <a:r>
              <a:rPr dirty="0" sz="850" spc="20">
                <a:latin typeface="Cambria Math"/>
                <a:cs typeface="Cambria Math"/>
              </a:rPr>
              <a:t>𝑖=1</a:t>
            </a:r>
            <a:endParaRPr sz="850">
              <a:latin typeface="Cambria Math"/>
              <a:cs typeface="Cambria Math"/>
            </a:endParaRPr>
          </a:p>
          <a:p>
            <a:pPr algn="ctr">
              <a:lnSpc>
                <a:spcPct val="100000"/>
              </a:lnSpc>
              <a:spcBef>
                <a:spcPts val="610"/>
              </a:spcBef>
            </a:pPr>
            <a:r>
              <a:rPr dirty="0" sz="1200">
                <a:latin typeface="SimSun"/>
                <a:cs typeface="SimSun"/>
              </a:rPr>
              <a:t>将公式</a:t>
            </a:r>
            <a:r>
              <a:rPr dirty="0" sz="1200" spc="-305">
                <a:latin typeface="SimSun"/>
                <a:cs typeface="SimSun"/>
              </a:rPr>
              <a:t> </a:t>
            </a:r>
            <a:r>
              <a:rPr dirty="0" sz="1200">
                <a:latin typeface="Times New Roman"/>
                <a:cs typeface="Times New Roman"/>
              </a:rPr>
              <a:t>2.19 </a:t>
            </a:r>
            <a:r>
              <a:rPr dirty="0" sz="1200">
                <a:latin typeface="SimSun"/>
                <a:cs typeface="SimSun"/>
              </a:rPr>
              <a:t>带入公式</a:t>
            </a:r>
            <a:r>
              <a:rPr dirty="0" sz="1200" spc="-300">
                <a:latin typeface="SimSun"/>
                <a:cs typeface="SimSun"/>
              </a:rPr>
              <a:t> </a:t>
            </a:r>
            <a:r>
              <a:rPr dirty="0" sz="1200">
                <a:latin typeface="Times New Roman"/>
                <a:cs typeface="Times New Roman"/>
              </a:rPr>
              <a:t>2.12</a:t>
            </a:r>
            <a:r>
              <a:rPr dirty="0" sz="1200">
                <a:latin typeface="SimSun"/>
                <a:cs typeface="SimSun"/>
              </a:rPr>
              <a:t>，可以得到：</a:t>
            </a:r>
            <a:endParaRPr sz="1200">
              <a:latin typeface="SimSun"/>
              <a:cs typeface="SimSun"/>
            </a:endParaRPr>
          </a:p>
          <a:p>
            <a:pPr algn="ctr" marR="298450">
              <a:lnSpc>
                <a:spcPct val="100000"/>
              </a:lnSpc>
              <a:spcBef>
                <a:spcPts val="625"/>
              </a:spcBef>
            </a:pPr>
            <a:r>
              <a:rPr dirty="0" sz="850" spc="65">
                <a:latin typeface="Cambria Math"/>
                <a:cs typeface="Cambria Math"/>
              </a:rPr>
              <a:t>𝑛</a:t>
            </a:r>
            <a:endParaRPr sz="850">
              <a:latin typeface="Cambria Math"/>
              <a:cs typeface="Cambria Math"/>
            </a:endParaRPr>
          </a:p>
        </p:txBody>
      </p:sp>
      <p:sp>
        <p:nvSpPr>
          <p:cNvPr id="79" name="object 79"/>
          <p:cNvSpPr txBox="1"/>
          <p:nvPr/>
        </p:nvSpPr>
        <p:spPr>
          <a:xfrm>
            <a:off x="6416802" y="7445502"/>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19</a:t>
            </a:r>
            <a:r>
              <a:rPr dirty="0" baseline="2314" sz="1800">
                <a:latin typeface="Cambria Math"/>
                <a:cs typeface="Cambria Math"/>
              </a:rPr>
              <a:t>)</a:t>
            </a:r>
            <a:endParaRPr baseline="2314" sz="1800">
              <a:latin typeface="Cambria Math"/>
              <a:cs typeface="Cambria Math"/>
            </a:endParaRPr>
          </a:p>
        </p:txBody>
      </p:sp>
      <p:sp>
        <p:nvSpPr>
          <p:cNvPr id="80" name="object 80"/>
          <p:cNvSpPr txBox="1"/>
          <p:nvPr/>
        </p:nvSpPr>
        <p:spPr>
          <a:xfrm>
            <a:off x="2334514" y="8361426"/>
            <a:ext cx="9652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81" name="object 81"/>
          <p:cNvSpPr txBox="1"/>
          <p:nvPr/>
        </p:nvSpPr>
        <p:spPr>
          <a:xfrm>
            <a:off x="2595498" y="8324850"/>
            <a:ext cx="425450" cy="155575"/>
          </a:xfrm>
          <a:prstGeom prst="rect">
            <a:avLst/>
          </a:prstGeom>
        </p:spPr>
        <p:txBody>
          <a:bodyPr wrap="square" lIns="0" tIns="12700" rIns="0" bIns="0" rtlCol="0" vert="horz">
            <a:spAutoFit/>
          </a:bodyPr>
          <a:lstStyle/>
          <a:p>
            <a:pPr marL="12700">
              <a:lnSpc>
                <a:spcPct val="100000"/>
              </a:lnSpc>
              <a:spcBef>
                <a:spcPts val="100"/>
              </a:spcBef>
              <a:tabLst>
                <a:tab pos="373380" algn="l"/>
              </a:tabLst>
            </a:pPr>
            <a:r>
              <a:rPr dirty="0" sz="850" spc="80">
                <a:latin typeface="Cambria Math"/>
                <a:cs typeface="Cambria Math"/>
              </a:rPr>
              <a:t>′</a:t>
            </a:r>
            <a:r>
              <a:rPr dirty="0" sz="850" spc="80">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82" name="object 82"/>
          <p:cNvSpPr txBox="1"/>
          <p:nvPr/>
        </p:nvSpPr>
        <p:spPr>
          <a:xfrm>
            <a:off x="3048126" y="8361426"/>
            <a:ext cx="9652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83" name="object 83"/>
          <p:cNvSpPr txBox="1"/>
          <p:nvPr/>
        </p:nvSpPr>
        <p:spPr>
          <a:xfrm>
            <a:off x="3119754" y="8289797"/>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2</a:t>
            </a:r>
            <a:endParaRPr sz="850">
              <a:latin typeface="Cambria Math"/>
              <a:cs typeface="Cambria Math"/>
            </a:endParaRPr>
          </a:p>
        </p:txBody>
      </p:sp>
      <p:sp>
        <p:nvSpPr>
          <p:cNvPr id="84" name="object 84"/>
          <p:cNvSpPr txBox="1"/>
          <p:nvPr/>
        </p:nvSpPr>
        <p:spPr>
          <a:xfrm>
            <a:off x="3994530" y="8154161"/>
            <a:ext cx="95885" cy="155575"/>
          </a:xfrm>
          <a:prstGeom prst="rect">
            <a:avLst/>
          </a:prstGeom>
        </p:spPr>
        <p:txBody>
          <a:bodyPr wrap="square" lIns="0" tIns="12700" rIns="0" bIns="0" rtlCol="0" vert="horz">
            <a:spAutoFit/>
          </a:bodyPr>
          <a:lstStyle/>
          <a:p>
            <a:pPr marL="12700">
              <a:lnSpc>
                <a:spcPct val="100000"/>
              </a:lnSpc>
              <a:spcBef>
                <a:spcPts val="100"/>
              </a:spcBef>
            </a:pPr>
            <a:r>
              <a:rPr dirty="0" sz="850" spc="110">
                <a:latin typeface="Cambria Math"/>
                <a:cs typeface="Cambria Math"/>
              </a:rPr>
              <a:t>𝑛</a:t>
            </a:r>
            <a:endParaRPr sz="850">
              <a:latin typeface="Cambria Math"/>
              <a:cs typeface="Cambria Math"/>
            </a:endParaRPr>
          </a:p>
        </p:txBody>
      </p:sp>
      <p:sp>
        <p:nvSpPr>
          <p:cNvPr id="85" name="object 85"/>
          <p:cNvSpPr txBox="1"/>
          <p:nvPr/>
        </p:nvSpPr>
        <p:spPr>
          <a:xfrm>
            <a:off x="4339209" y="8417814"/>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86" name="object 86"/>
          <p:cNvSpPr txBox="1"/>
          <p:nvPr/>
        </p:nvSpPr>
        <p:spPr>
          <a:xfrm>
            <a:off x="2639695" y="8437626"/>
            <a:ext cx="2019300" cy="155575"/>
          </a:xfrm>
          <a:prstGeom prst="rect">
            <a:avLst/>
          </a:prstGeom>
        </p:spPr>
        <p:txBody>
          <a:bodyPr wrap="square" lIns="0" tIns="12700" rIns="0" bIns="0" rtlCol="0" vert="horz">
            <a:spAutoFit/>
          </a:bodyPr>
          <a:lstStyle/>
          <a:p>
            <a:pPr marL="12700">
              <a:lnSpc>
                <a:spcPct val="100000"/>
              </a:lnSpc>
              <a:spcBef>
                <a:spcPts val="100"/>
              </a:spcBef>
              <a:tabLst>
                <a:tab pos="373380" algn="l"/>
                <a:tab pos="1967864"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87" name="object 87"/>
          <p:cNvSpPr txBox="1"/>
          <p:nvPr/>
        </p:nvSpPr>
        <p:spPr>
          <a:xfrm>
            <a:off x="4346828" y="8324850"/>
            <a:ext cx="779780" cy="155575"/>
          </a:xfrm>
          <a:prstGeom prst="rect">
            <a:avLst/>
          </a:prstGeom>
        </p:spPr>
        <p:txBody>
          <a:bodyPr wrap="square" lIns="0" tIns="12700" rIns="0" bIns="0" rtlCol="0" vert="horz">
            <a:spAutoFit/>
          </a:bodyPr>
          <a:lstStyle/>
          <a:p>
            <a:pPr marL="12700">
              <a:lnSpc>
                <a:spcPct val="100000"/>
              </a:lnSpc>
              <a:spcBef>
                <a:spcPts val="100"/>
              </a:spcBef>
              <a:tabLst>
                <a:tab pos="661670" algn="l"/>
              </a:tabLst>
            </a:pPr>
            <a:r>
              <a:rPr dirty="0" baseline="3267" sz="1275" spc="112">
                <a:latin typeface="Cambria Math"/>
                <a:cs typeface="Cambria Math"/>
              </a:rPr>
              <a:t>′</a:t>
            </a:r>
            <a:r>
              <a:rPr dirty="0" baseline="3267" sz="1275" spc="37">
                <a:latin typeface="Cambria Math"/>
                <a:cs typeface="Cambria Math"/>
              </a:rPr>
              <a:t>𝑇</a:t>
            </a:r>
            <a:r>
              <a:rPr dirty="0" baseline="3267" sz="1275">
                <a:latin typeface="Cambria Math"/>
                <a:cs typeface="Cambria Math"/>
              </a:rPr>
              <a:t>   </a:t>
            </a:r>
            <a:r>
              <a:rPr dirty="0" baseline="3267" sz="1275" spc="30">
                <a:latin typeface="Cambria Math"/>
                <a:cs typeface="Cambria Math"/>
              </a:rPr>
              <a:t> </a:t>
            </a:r>
            <a:r>
              <a:rPr dirty="0" sz="850" spc="80">
                <a:latin typeface="Cambria Math"/>
                <a:cs typeface="Cambria Math"/>
              </a:rPr>
              <a:t>′</a:t>
            </a:r>
            <a:r>
              <a:rPr dirty="0" sz="850">
                <a:latin typeface="Cambria Math"/>
                <a:cs typeface="Cambria Math"/>
              </a:rPr>
              <a:t>	</a:t>
            </a:r>
            <a:r>
              <a:rPr dirty="0" sz="850" spc="75">
                <a:latin typeface="Cambria Math"/>
                <a:cs typeface="Cambria Math"/>
              </a:rPr>
              <a:t>′</a:t>
            </a:r>
            <a:r>
              <a:rPr dirty="0" sz="850" spc="25">
                <a:latin typeface="Cambria Math"/>
                <a:cs typeface="Cambria Math"/>
              </a:rPr>
              <a:t>𝑇</a:t>
            </a:r>
            <a:endParaRPr sz="850">
              <a:latin typeface="Cambria Math"/>
              <a:cs typeface="Cambria Math"/>
            </a:endParaRPr>
          </a:p>
        </p:txBody>
      </p:sp>
      <p:sp>
        <p:nvSpPr>
          <p:cNvPr id="88" name="object 88"/>
          <p:cNvSpPr txBox="1"/>
          <p:nvPr/>
        </p:nvSpPr>
        <p:spPr>
          <a:xfrm>
            <a:off x="5348096" y="8324850"/>
            <a:ext cx="64135" cy="155575"/>
          </a:xfrm>
          <a:prstGeom prst="rect">
            <a:avLst/>
          </a:prstGeom>
        </p:spPr>
        <p:txBody>
          <a:bodyPr wrap="square" lIns="0" tIns="12700" rIns="0" bIns="0" rtlCol="0" vert="horz">
            <a:spAutoFit/>
          </a:bodyPr>
          <a:lstStyle/>
          <a:p>
            <a:pPr marL="12700">
              <a:lnSpc>
                <a:spcPct val="100000"/>
              </a:lnSpc>
              <a:spcBef>
                <a:spcPts val="100"/>
              </a:spcBef>
            </a:pPr>
            <a:r>
              <a:rPr dirty="0" sz="850" spc="80">
                <a:latin typeface="Cambria Math"/>
                <a:cs typeface="Cambria Math"/>
              </a:rPr>
              <a:t>′</a:t>
            </a:r>
            <a:endParaRPr sz="850">
              <a:latin typeface="Cambria Math"/>
              <a:cs typeface="Cambria Math"/>
            </a:endParaRPr>
          </a:p>
        </p:txBody>
      </p:sp>
      <p:sp>
        <p:nvSpPr>
          <p:cNvPr id="89" name="object 89"/>
          <p:cNvSpPr txBox="1"/>
          <p:nvPr/>
        </p:nvSpPr>
        <p:spPr>
          <a:xfrm>
            <a:off x="5110353" y="8437626"/>
            <a:ext cx="345440" cy="155575"/>
          </a:xfrm>
          <a:prstGeom prst="rect">
            <a:avLst/>
          </a:prstGeom>
        </p:spPr>
        <p:txBody>
          <a:bodyPr wrap="square" lIns="0" tIns="12700" rIns="0" bIns="0" rtlCol="0" vert="horz">
            <a:spAutoFit/>
          </a:bodyPr>
          <a:lstStyle/>
          <a:p>
            <a:pPr marL="12700">
              <a:lnSpc>
                <a:spcPct val="100000"/>
              </a:lnSpc>
              <a:spcBef>
                <a:spcPts val="100"/>
              </a:spcBef>
              <a:tabLst>
                <a:tab pos="294005"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90" name="object 90"/>
          <p:cNvSpPr txBox="1"/>
          <p:nvPr/>
        </p:nvSpPr>
        <p:spPr>
          <a:xfrm>
            <a:off x="5709665" y="8324850"/>
            <a:ext cx="312420" cy="155575"/>
          </a:xfrm>
          <a:prstGeom prst="rect">
            <a:avLst/>
          </a:prstGeom>
        </p:spPr>
        <p:txBody>
          <a:bodyPr wrap="square" lIns="0" tIns="12700" rIns="0" bIns="0" rtlCol="0" vert="horz">
            <a:spAutoFit/>
          </a:bodyPr>
          <a:lstStyle/>
          <a:p>
            <a:pPr marL="12700">
              <a:lnSpc>
                <a:spcPct val="100000"/>
              </a:lnSpc>
              <a:spcBef>
                <a:spcPts val="100"/>
              </a:spcBef>
              <a:tabLst>
                <a:tab pos="260985" algn="l"/>
              </a:tabLst>
            </a:pPr>
            <a:r>
              <a:rPr dirty="0" sz="850" spc="75">
                <a:latin typeface="Cambria Math"/>
                <a:cs typeface="Cambria Math"/>
              </a:rPr>
              <a:t>′</a:t>
            </a:r>
            <a:r>
              <a:rPr dirty="0" sz="850" spc="25">
                <a:latin typeface="Cambria Math"/>
                <a:cs typeface="Cambria Math"/>
              </a:rPr>
              <a:t>𝑇</a:t>
            </a:r>
            <a:r>
              <a:rPr dirty="0" sz="850">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91" name="object 91"/>
          <p:cNvSpPr txBox="1"/>
          <p:nvPr/>
        </p:nvSpPr>
        <p:spPr>
          <a:xfrm>
            <a:off x="5823965" y="8437626"/>
            <a:ext cx="241935" cy="155575"/>
          </a:xfrm>
          <a:prstGeom prst="rect">
            <a:avLst/>
          </a:prstGeom>
        </p:spPr>
        <p:txBody>
          <a:bodyPr wrap="square" lIns="0" tIns="12700" rIns="0" bIns="0" rtlCol="0" vert="horz">
            <a:spAutoFit/>
          </a:bodyPr>
          <a:lstStyle/>
          <a:p>
            <a:pPr marL="12700">
              <a:lnSpc>
                <a:spcPct val="100000"/>
              </a:lnSpc>
              <a:spcBef>
                <a:spcPts val="100"/>
              </a:spcBef>
              <a:tabLst>
                <a:tab pos="190500"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92" name="object 92"/>
          <p:cNvSpPr txBox="1"/>
          <p:nvPr/>
        </p:nvSpPr>
        <p:spPr>
          <a:xfrm>
            <a:off x="1005636" y="8337041"/>
            <a:ext cx="5139690" cy="208279"/>
          </a:xfrm>
          <a:prstGeom prst="rect">
            <a:avLst/>
          </a:prstGeom>
        </p:spPr>
        <p:txBody>
          <a:bodyPr wrap="square" lIns="0" tIns="12700" rIns="0" bIns="0" rtlCol="0" vert="horz">
            <a:spAutoFit/>
          </a:bodyPr>
          <a:lstStyle/>
          <a:p>
            <a:pPr marL="12700">
              <a:lnSpc>
                <a:spcPct val="100000"/>
              </a:lnSpc>
              <a:spcBef>
                <a:spcPts val="100"/>
              </a:spcBef>
              <a:tabLst>
                <a:tab pos="1411605" algn="l"/>
                <a:tab pos="1728470" algn="l"/>
                <a:tab pos="2237740" algn="l"/>
                <a:tab pos="3683000" algn="l"/>
                <a:tab pos="4164329" algn="l"/>
                <a:tab pos="4481195" algn="l"/>
                <a:tab pos="4878070" algn="l"/>
              </a:tabLst>
            </a:pPr>
            <a:r>
              <a:rPr dirty="0" sz="1200" spc="20">
                <a:latin typeface="Cambria Math"/>
                <a:cs typeface="Cambria Math"/>
              </a:rPr>
              <a:t>𝐹</a:t>
            </a:r>
            <a:r>
              <a:rPr dirty="0" baseline="2314" sz="1800" spc="30">
                <a:latin typeface="Cambria Math"/>
                <a:cs typeface="Cambria Math"/>
              </a:rPr>
              <a:t>(</a:t>
            </a:r>
            <a:r>
              <a:rPr dirty="0" sz="1200" spc="20">
                <a:latin typeface="Cambria Math"/>
                <a:cs typeface="Cambria Math"/>
              </a:rPr>
              <a:t>𝑅</a:t>
            </a:r>
            <a:r>
              <a:rPr dirty="0" baseline="2314" sz="1800" spc="30">
                <a:latin typeface="Cambria Math"/>
                <a:cs typeface="Cambria Math"/>
              </a:rPr>
              <a:t>)</a:t>
            </a:r>
            <a:r>
              <a:rPr dirty="0" baseline="2314" sz="1800" spc="75">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𝑎𝑟𝑔𝑚𝑖𝑛</a:t>
            </a:r>
            <a:r>
              <a:rPr dirty="0" sz="1200" spc="-65">
                <a:latin typeface="Cambria Math"/>
                <a:cs typeface="Cambria Math"/>
              </a:rPr>
              <a:t> </a:t>
            </a:r>
            <a:r>
              <a:rPr dirty="0" sz="1200" spc="740">
                <a:latin typeface="Cambria Math"/>
                <a:cs typeface="Cambria Math"/>
              </a:rPr>
              <a:t>∑	</a:t>
            </a:r>
            <a:r>
              <a:rPr dirty="0" sz="1200" spc="15">
                <a:latin typeface="Cambria Math"/>
                <a:cs typeface="Cambria Math"/>
              </a:rPr>
              <a:t>𝑅𝑝	</a:t>
            </a:r>
            <a:r>
              <a:rPr dirty="0" sz="1200">
                <a:latin typeface="Cambria Math"/>
                <a:cs typeface="Cambria Math"/>
              </a:rPr>
              <a:t>− 𝑞	=</a:t>
            </a:r>
            <a:r>
              <a:rPr dirty="0" sz="1200" spc="60">
                <a:latin typeface="Cambria Math"/>
                <a:cs typeface="Cambria Math"/>
              </a:rPr>
              <a:t> </a:t>
            </a:r>
            <a:r>
              <a:rPr dirty="0" sz="1200">
                <a:latin typeface="Cambria Math"/>
                <a:cs typeface="Cambria Math"/>
              </a:rPr>
              <a:t>𝑎𝑟𝑔𝑚𝑖𝑛</a:t>
            </a:r>
            <a:r>
              <a:rPr dirty="0" sz="1200" spc="-50">
                <a:latin typeface="Cambria Math"/>
                <a:cs typeface="Cambria Math"/>
              </a:rPr>
              <a:t> </a:t>
            </a:r>
            <a:r>
              <a:rPr dirty="0" sz="1200" spc="740">
                <a:latin typeface="Cambria Math"/>
                <a:cs typeface="Cambria Math"/>
              </a:rPr>
              <a:t>∑</a:t>
            </a:r>
            <a:r>
              <a:rPr dirty="0" sz="1200" spc="195">
                <a:latin typeface="Cambria Math"/>
                <a:cs typeface="Cambria Math"/>
              </a:rPr>
              <a:t> </a:t>
            </a:r>
            <a:r>
              <a:rPr dirty="0" sz="1200" spc="20">
                <a:latin typeface="Cambria Math"/>
                <a:cs typeface="Cambria Math"/>
              </a:rPr>
              <a:t>(𝑝  </a:t>
            </a:r>
            <a:r>
              <a:rPr dirty="0" sz="1200" spc="90">
                <a:latin typeface="Cambria Math"/>
                <a:cs typeface="Cambria Math"/>
              </a:rPr>
              <a:t> </a:t>
            </a:r>
            <a:r>
              <a:rPr dirty="0" sz="1200">
                <a:latin typeface="Cambria Math"/>
                <a:cs typeface="Cambria Math"/>
              </a:rPr>
              <a:t>𝑝	− 2𝑞	</a:t>
            </a:r>
            <a:r>
              <a:rPr dirty="0" sz="1200" spc="15">
                <a:latin typeface="Cambria Math"/>
                <a:cs typeface="Cambria Math"/>
              </a:rPr>
              <a:t>𝑅𝑝	</a:t>
            </a:r>
            <a:r>
              <a:rPr dirty="0" sz="1200">
                <a:latin typeface="Cambria Math"/>
                <a:cs typeface="Cambria Math"/>
              </a:rPr>
              <a:t>+</a:t>
            </a:r>
            <a:r>
              <a:rPr dirty="0" sz="1200" spc="5">
                <a:latin typeface="Cambria Math"/>
                <a:cs typeface="Cambria Math"/>
              </a:rPr>
              <a:t> </a:t>
            </a:r>
            <a:r>
              <a:rPr dirty="0" sz="1200">
                <a:latin typeface="Cambria Math"/>
                <a:cs typeface="Cambria Math"/>
              </a:rPr>
              <a:t>𝑞	𝑞</a:t>
            </a:r>
            <a:r>
              <a:rPr dirty="0" sz="1200" spc="420">
                <a:latin typeface="Cambria Math"/>
                <a:cs typeface="Cambria Math"/>
              </a:rPr>
              <a:t> </a:t>
            </a:r>
            <a:r>
              <a:rPr dirty="0" sz="1200" spc="40">
                <a:latin typeface="Cambria Math"/>
                <a:cs typeface="Cambria Math"/>
              </a:rPr>
              <a:t>)</a:t>
            </a:r>
            <a:endParaRPr sz="1200">
              <a:latin typeface="Cambria Math"/>
              <a:cs typeface="Cambria Math"/>
            </a:endParaRPr>
          </a:p>
        </p:txBody>
      </p:sp>
      <p:sp>
        <p:nvSpPr>
          <p:cNvPr id="93" name="object 93"/>
          <p:cNvSpPr txBox="1"/>
          <p:nvPr/>
        </p:nvSpPr>
        <p:spPr>
          <a:xfrm>
            <a:off x="2081529" y="8533942"/>
            <a:ext cx="2781935" cy="370205"/>
          </a:xfrm>
          <a:prstGeom prst="rect">
            <a:avLst/>
          </a:prstGeom>
        </p:spPr>
        <p:txBody>
          <a:bodyPr wrap="square" lIns="0" tIns="55244" rIns="0" bIns="0" rtlCol="0" vert="horz">
            <a:spAutoFit/>
          </a:bodyPr>
          <a:lstStyle/>
          <a:p>
            <a:pPr marL="12700">
              <a:lnSpc>
                <a:spcPct val="100000"/>
              </a:lnSpc>
              <a:spcBef>
                <a:spcPts val="434"/>
              </a:spcBef>
              <a:tabLst>
                <a:tab pos="1868805" algn="l"/>
              </a:tabLst>
            </a:pPr>
            <a:r>
              <a:rPr dirty="0" sz="850" spc="20">
                <a:latin typeface="Cambria Math"/>
                <a:cs typeface="Cambria Math"/>
              </a:rPr>
              <a:t>𝑖=1	</a:t>
            </a:r>
            <a:r>
              <a:rPr dirty="0" sz="850" spc="25">
                <a:latin typeface="Cambria Math"/>
                <a:cs typeface="Cambria Math"/>
              </a:rPr>
              <a:t>𝑖=1</a:t>
            </a:r>
            <a:endParaRPr sz="850">
              <a:latin typeface="Cambria Math"/>
              <a:cs typeface="Cambria Math"/>
            </a:endParaRPr>
          </a:p>
          <a:p>
            <a:pPr marL="812800">
              <a:lnSpc>
                <a:spcPct val="100000"/>
              </a:lnSpc>
              <a:spcBef>
                <a:spcPts val="335"/>
              </a:spcBef>
              <a:tabLst>
                <a:tab pos="1638935" algn="l"/>
                <a:tab pos="2698115" algn="l"/>
              </a:tabLst>
            </a:pPr>
            <a:r>
              <a:rPr dirty="0" sz="850" spc="110">
                <a:latin typeface="Cambria Math"/>
                <a:cs typeface="Cambria Math"/>
              </a:rPr>
              <a:t>𝑛</a:t>
            </a:r>
            <a:r>
              <a:rPr dirty="0" sz="850" spc="110">
                <a:latin typeface="Cambria Math"/>
                <a:cs typeface="Cambria Math"/>
              </a:rPr>
              <a:t>	</a:t>
            </a:r>
            <a:r>
              <a:rPr dirty="0" sz="850" spc="110">
                <a:latin typeface="Cambria Math"/>
                <a:cs typeface="Cambria Math"/>
              </a:rPr>
              <a:t>𝑛</a:t>
            </a:r>
            <a:r>
              <a:rPr dirty="0" sz="850" spc="110">
                <a:latin typeface="Cambria Math"/>
                <a:cs typeface="Cambria Math"/>
              </a:rPr>
              <a:t>	</a:t>
            </a:r>
            <a:r>
              <a:rPr dirty="0" sz="850" spc="110">
                <a:latin typeface="Cambria Math"/>
                <a:cs typeface="Cambria Math"/>
              </a:rPr>
              <a:t>𝑛</a:t>
            </a:r>
            <a:endParaRPr sz="850">
              <a:latin typeface="Cambria Math"/>
              <a:cs typeface="Cambria Math"/>
            </a:endParaRPr>
          </a:p>
        </p:txBody>
      </p:sp>
      <p:sp>
        <p:nvSpPr>
          <p:cNvPr id="94" name="object 94"/>
          <p:cNvSpPr txBox="1"/>
          <p:nvPr/>
        </p:nvSpPr>
        <p:spPr>
          <a:xfrm>
            <a:off x="6416802" y="8337041"/>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20</a:t>
            </a:r>
            <a:r>
              <a:rPr dirty="0" baseline="2314" sz="1800">
                <a:latin typeface="Cambria Math"/>
                <a:cs typeface="Cambria Math"/>
              </a:rPr>
              <a:t>)</a:t>
            </a:r>
            <a:endParaRPr baseline="2314" sz="1800">
              <a:latin typeface="Cambria Math"/>
              <a:cs typeface="Cambria Math"/>
            </a:endParaRPr>
          </a:p>
        </p:txBody>
      </p:sp>
      <p:sp>
        <p:nvSpPr>
          <p:cNvPr id="95" name="object 95"/>
          <p:cNvSpPr txBox="1"/>
          <p:nvPr/>
        </p:nvSpPr>
        <p:spPr>
          <a:xfrm>
            <a:off x="3157854" y="9012427"/>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96" name="object 96"/>
          <p:cNvSpPr txBox="1"/>
          <p:nvPr/>
        </p:nvSpPr>
        <p:spPr>
          <a:xfrm>
            <a:off x="2825623" y="9170923"/>
            <a:ext cx="2095500" cy="155575"/>
          </a:xfrm>
          <a:prstGeom prst="rect">
            <a:avLst/>
          </a:prstGeom>
        </p:spPr>
        <p:txBody>
          <a:bodyPr wrap="square" lIns="0" tIns="12700" rIns="0" bIns="0" rtlCol="0" vert="horz">
            <a:spAutoFit/>
          </a:bodyPr>
          <a:lstStyle/>
          <a:p>
            <a:pPr marL="12700">
              <a:lnSpc>
                <a:spcPct val="100000"/>
              </a:lnSpc>
              <a:spcBef>
                <a:spcPts val="100"/>
              </a:spcBef>
              <a:tabLst>
                <a:tab pos="838200" algn="l"/>
                <a:tab pos="1898014" algn="l"/>
              </a:tabLst>
            </a:pPr>
            <a:r>
              <a:rPr dirty="0" sz="850" spc="125">
                <a:latin typeface="Cambria Math"/>
                <a:cs typeface="Cambria Math"/>
              </a:rPr>
              <a:t>𝑖</a:t>
            </a:r>
            <a:r>
              <a:rPr dirty="0" sz="850" spc="-20">
                <a:latin typeface="Cambria Math"/>
                <a:cs typeface="Cambria Math"/>
              </a:rPr>
              <a:t>=</a:t>
            </a:r>
            <a:r>
              <a:rPr dirty="0" sz="850" spc="20">
                <a:latin typeface="Cambria Math"/>
                <a:cs typeface="Cambria Math"/>
              </a:rPr>
              <a:t>1</a:t>
            </a:r>
            <a:r>
              <a:rPr dirty="0" sz="850">
                <a:latin typeface="Cambria Math"/>
                <a:cs typeface="Cambria Math"/>
              </a:rPr>
              <a:t>	</a:t>
            </a:r>
            <a:r>
              <a:rPr dirty="0" sz="850" spc="125">
                <a:latin typeface="Cambria Math"/>
                <a:cs typeface="Cambria Math"/>
              </a:rPr>
              <a:t>𝑖</a:t>
            </a:r>
            <a:r>
              <a:rPr dirty="0" sz="850" spc="-20">
                <a:latin typeface="Cambria Math"/>
                <a:cs typeface="Cambria Math"/>
              </a:rPr>
              <a:t>=</a:t>
            </a:r>
            <a:r>
              <a:rPr dirty="0" sz="850" spc="20">
                <a:latin typeface="Cambria Math"/>
                <a:cs typeface="Cambria Math"/>
              </a:rPr>
              <a:t>1</a:t>
            </a:r>
            <a:r>
              <a:rPr dirty="0" sz="850">
                <a:latin typeface="Cambria Math"/>
                <a:cs typeface="Cambria Math"/>
              </a:rPr>
              <a:t>	</a:t>
            </a:r>
            <a:r>
              <a:rPr dirty="0" sz="850" spc="125">
                <a:latin typeface="Cambria Math"/>
                <a:cs typeface="Cambria Math"/>
              </a:rPr>
              <a:t>𝑖</a:t>
            </a:r>
            <a:r>
              <a:rPr dirty="0" sz="850" spc="-20">
                <a:latin typeface="Cambria Math"/>
                <a:cs typeface="Cambria Math"/>
              </a:rPr>
              <a:t>=</a:t>
            </a:r>
            <a:r>
              <a:rPr dirty="0" sz="850" spc="20">
                <a:latin typeface="Cambria Math"/>
                <a:cs typeface="Cambria Math"/>
              </a:rPr>
              <a:t>1</a:t>
            </a:r>
            <a:endParaRPr sz="850">
              <a:latin typeface="Cambria Math"/>
              <a:cs typeface="Cambria Math"/>
            </a:endParaRPr>
          </a:p>
        </p:txBody>
      </p:sp>
      <p:sp>
        <p:nvSpPr>
          <p:cNvPr id="97" name="object 97"/>
          <p:cNvSpPr txBox="1"/>
          <p:nvPr/>
        </p:nvSpPr>
        <p:spPr>
          <a:xfrm>
            <a:off x="3413886" y="9032240"/>
            <a:ext cx="1993264" cy="155575"/>
          </a:xfrm>
          <a:prstGeom prst="rect">
            <a:avLst/>
          </a:prstGeom>
        </p:spPr>
        <p:txBody>
          <a:bodyPr wrap="square" lIns="0" tIns="12700" rIns="0" bIns="0" rtlCol="0" vert="horz">
            <a:spAutoFit/>
          </a:bodyPr>
          <a:lstStyle/>
          <a:p>
            <a:pPr marL="12700">
              <a:lnSpc>
                <a:spcPct val="100000"/>
              </a:lnSpc>
              <a:spcBef>
                <a:spcPts val="100"/>
              </a:spcBef>
              <a:tabLst>
                <a:tab pos="788035" algn="l"/>
                <a:tab pos="1069975" algn="l"/>
                <a:tab pos="1762125" algn="l"/>
                <a:tab pos="1941830"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98" name="object 98"/>
          <p:cNvSpPr txBox="1"/>
          <p:nvPr/>
        </p:nvSpPr>
        <p:spPr>
          <a:xfrm>
            <a:off x="1999742" y="8931655"/>
            <a:ext cx="3536315"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Cambria Math"/>
                <a:cs typeface="Cambria Math"/>
              </a:rPr>
              <a:t>=</a:t>
            </a:r>
            <a:r>
              <a:rPr dirty="0" sz="1200" spc="55">
                <a:latin typeface="Cambria Math"/>
                <a:cs typeface="Cambria Math"/>
              </a:rPr>
              <a:t> </a:t>
            </a:r>
            <a:r>
              <a:rPr dirty="0" sz="1200">
                <a:latin typeface="Cambria Math"/>
                <a:cs typeface="Cambria Math"/>
              </a:rPr>
              <a:t>𝑎𝑟𝑔𝑚𝑖𝑛</a:t>
            </a:r>
            <a:r>
              <a:rPr dirty="0" sz="1200" spc="-50">
                <a:latin typeface="Cambria Math"/>
                <a:cs typeface="Cambria Math"/>
              </a:rPr>
              <a:t> </a:t>
            </a:r>
            <a:r>
              <a:rPr dirty="0" sz="1200" spc="484">
                <a:latin typeface="Cambria Math"/>
                <a:cs typeface="Cambria Math"/>
              </a:rPr>
              <a:t>(∑</a:t>
            </a:r>
            <a:r>
              <a:rPr dirty="0" sz="1200" spc="190">
                <a:latin typeface="Cambria Math"/>
                <a:cs typeface="Cambria Math"/>
              </a:rPr>
              <a:t> </a:t>
            </a:r>
            <a:r>
              <a:rPr dirty="0" sz="1200" spc="60">
                <a:latin typeface="Cambria Math"/>
                <a:cs typeface="Cambria Math"/>
              </a:rPr>
              <a:t>𝑝</a:t>
            </a:r>
            <a:r>
              <a:rPr dirty="0" baseline="32679" sz="1275" spc="89">
                <a:latin typeface="Cambria Math"/>
                <a:cs typeface="Cambria Math"/>
              </a:rPr>
              <a:t>′𝑇</a:t>
            </a:r>
            <a:r>
              <a:rPr dirty="0" sz="1200" spc="60">
                <a:latin typeface="Cambria Math"/>
                <a:cs typeface="Cambria Math"/>
              </a:rPr>
              <a:t>𝑝</a:t>
            </a:r>
            <a:r>
              <a:rPr dirty="0" baseline="29411" sz="1275" spc="89">
                <a:latin typeface="Cambria Math"/>
                <a:cs typeface="Cambria Math"/>
              </a:rPr>
              <a:t>′</a:t>
            </a:r>
            <a:r>
              <a:rPr dirty="0" baseline="29411" sz="1275" spc="382">
                <a:latin typeface="Cambria Math"/>
                <a:cs typeface="Cambria Math"/>
              </a:rPr>
              <a:t> </a:t>
            </a:r>
            <a:r>
              <a:rPr dirty="0" sz="1200">
                <a:latin typeface="Cambria Math"/>
                <a:cs typeface="Cambria Math"/>
              </a:rPr>
              <a:t>−</a:t>
            </a:r>
            <a:r>
              <a:rPr dirty="0" sz="1200" spc="-5">
                <a:latin typeface="Cambria Math"/>
                <a:cs typeface="Cambria Math"/>
              </a:rPr>
              <a:t> </a:t>
            </a:r>
            <a:r>
              <a:rPr dirty="0" sz="1200" spc="740">
                <a:latin typeface="Cambria Math"/>
                <a:cs typeface="Cambria Math"/>
              </a:rPr>
              <a:t>∑</a:t>
            </a:r>
            <a:r>
              <a:rPr dirty="0" sz="1200" spc="200">
                <a:latin typeface="Cambria Math"/>
                <a:cs typeface="Cambria Math"/>
              </a:rPr>
              <a:t> </a:t>
            </a:r>
            <a:r>
              <a:rPr dirty="0" sz="1200" spc="30">
                <a:latin typeface="Cambria Math"/>
                <a:cs typeface="Cambria Math"/>
              </a:rPr>
              <a:t>2𝑞</a:t>
            </a:r>
            <a:r>
              <a:rPr dirty="0" baseline="29411" sz="1275" spc="44">
                <a:latin typeface="Cambria Math"/>
                <a:cs typeface="Cambria Math"/>
              </a:rPr>
              <a:t>′𝑇 </a:t>
            </a:r>
            <a:r>
              <a:rPr dirty="0" baseline="29411" sz="1275" spc="52">
                <a:latin typeface="Cambria Math"/>
                <a:cs typeface="Cambria Math"/>
              </a:rPr>
              <a:t> </a:t>
            </a:r>
            <a:r>
              <a:rPr dirty="0" sz="1200" spc="45">
                <a:latin typeface="Cambria Math"/>
                <a:cs typeface="Cambria Math"/>
              </a:rPr>
              <a:t>𝑅𝑝</a:t>
            </a:r>
            <a:r>
              <a:rPr dirty="0" baseline="29411" sz="1275" spc="67">
                <a:latin typeface="Cambria Math"/>
                <a:cs typeface="Cambria Math"/>
              </a:rPr>
              <a:t>′ </a:t>
            </a:r>
            <a:r>
              <a:rPr dirty="0" baseline="29411" sz="1275" spc="397">
                <a:latin typeface="Cambria Math"/>
                <a:cs typeface="Cambria Math"/>
              </a:rPr>
              <a:t> </a:t>
            </a:r>
            <a:r>
              <a:rPr dirty="0" sz="1200">
                <a:latin typeface="Cambria Math"/>
                <a:cs typeface="Cambria Math"/>
              </a:rPr>
              <a:t>+</a:t>
            </a:r>
            <a:r>
              <a:rPr dirty="0" sz="1200" spc="-5">
                <a:latin typeface="Cambria Math"/>
                <a:cs typeface="Cambria Math"/>
              </a:rPr>
              <a:t> </a:t>
            </a:r>
            <a:r>
              <a:rPr dirty="0" sz="1200" spc="740">
                <a:latin typeface="Cambria Math"/>
                <a:cs typeface="Cambria Math"/>
              </a:rPr>
              <a:t>∑</a:t>
            </a:r>
            <a:r>
              <a:rPr dirty="0" sz="1200" spc="195">
                <a:latin typeface="Cambria Math"/>
                <a:cs typeface="Cambria Math"/>
              </a:rPr>
              <a:t> </a:t>
            </a:r>
            <a:r>
              <a:rPr dirty="0" sz="1200" spc="40">
                <a:latin typeface="Cambria Math"/>
                <a:cs typeface="Cambria Math"/>
              </a:rPr>
              <a:t>𝑞</a:t>
            </a:r>
            <a:r>
              <a:rPr dirty="0" baseline="29411" sz="1275" spc="60">
                <a:latin typeface="Cambria Math"/>
                <a:cs typeface="Cambria Math"/>
              </a:rPr>
              <a:t>′𝑇  </a:t>
            </a:r>
            <a:r>
              <a:rPr dirty="0" sz="1200" spc="55">
                <a:latin typeface="Cambria Math"/>
                <a:cs typeface="Cambria Math"/>
              </a:rPr>
              <a:t>𝑞</a:t>
            </a:r>
            <a:r>
              <a:rPr dirty="0" baseline="29411" sz="1275" spc="82">
                <a:latin typeface="Cambria Math"/>
                <a:cs typeface="Cambria Math"/>
              </a:rPr>
              <a:t>′</a:t>
            </a:r>
            <a:r>
              <a:rPr dirty="0" baseline="29411" sz="1275" spc="345">
                <a:latin typeface="Cambria Math"/>
                <a:cs typeface="Cambria Math"/>
              </a:rPr>
              <a:t> </a:t>
            </a:r>
            <a:r>
              <a:rPr dirty="0" sz="1200" spc="229">
                <a:latin typeface="Cambria Math"/>
                <a:cs typeface="Cambria Math"/>
              </a:rPr>
              <a:t>)</a:t>
            </a:r>
            <a:endParaRPr sz="1200">
              <a:latin typeface="Cambria Math"/>
              <a:cs typeface="Cambria Math"/>
            </a:endParaRPr>
          </a:p>
        </p:txBody>
      </p:sp>
      <p:sp>
        <p:nvSpPr>
          <p:cNvPr id="99" name="object 99"/>
          <p:cNvSpPr txBox="1"/>
          <p:nvPr/>
        </p:nvSpPr>
        <p:spPr>
          <a:xfrm>
            <a:off x="6416802" y="8931655"/>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21</a:t>
            </a:r>
            <a:r>
              <a:rPr dirty="0" baseline="2314" sz="1800">
                <a:latin typeface="Cambria Math"/>
                <a:cs typeface="Cambria Math"/>
              </a:rPr>
              <a:t>)</a:t>
            </a:r>
            <a:endParaRPr baseline="2314" sz="1800">
              <a:latin typeface="Cambria Math"/>
              <a:cs typeface="Cambria Math"/>
            </a:endParaRPr>
          </a:p>
        </p:txBody>
      </p:sp>
      <p:sp>
        <p:nvSpPr>
          <p:cNvPr id="100" name="object 100"/>
          <p:cNvSpPr txBox="1"/>
          <p:nvPr/>
        </p:nvSpPr>
        <p:spPr>
          <a:xfrm>
            <a:off x="2002282" y="9521443"/>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101" name="object 101"/>
          <p:cNvSpPr txBox="1"/>
          <p:nvPr/>
        </p:nvSpPr>
        <p:spPr>
          <a:xfrm>
            <a:off x="1424686" y="9501631"/>
            <a:ext cx="1094740" cy="155575"/>
          </a:xfrm>
          <a:prstGeom prst="rect">
            <a:avLst/>
          </a:prstGeom>
        </p:spPr>
        <p:txBody>
          <a:bodyPr wrap="square" lIns="0" tIns="12700" rIns="0" bIns="0" rtlCol="0" vert="horz">
            <a:spAutoFit/>
          </a:bodyPr>
          <a:lstStyle/>
          <a:p>
            <a:pPr marL="12700">
              <a:lnSpc>
                <a:spcPct val="100000"/>
              </a:lnSpc>
              <a:spcBef>
                <a:spcPts val="100"/>
              </a:spcBef>
              <a:tabLst>
                <a:tab pos="335280" algn="l"/>
                <a:tab pos="897890" algn="l"/>
              </a:tabLst>
            </a:pPr>
            <a:r>
              <a:rPr dirty="0" sz="850" spc="114">
                <a:latin typeface="Cambria Math"/>
                <a:cs typeface="Cambria Math"/>
              </a:rPr>
              <a:t>𝑖</a:t>
            </a:r>
            <a:r>
              <a:rPr dirty="0" sz="850" spc="-20">
                <a:latin typeface="Cambria Math"/>
                <a:cs typeface="Cambria Math"/>
              </a:rPr>
              <a:t>=</a:t>
            </a:r>
            <a:r>
              <a:rPr dirty="0" sz="850" spc="20">
                <a:latin typeface="Cambria Math"/>
                <a:cs typeface="Cambria Math"/>
              </a:rPr>
              <a:t>1</a:t>
            </a:r>
            <a:r>
              <a:rPr dirty="0" sz="850">
                <a:latin typeface="Cambria Math"/>
                <a:cs typeface="Cambria Math"/>
              </a:rPr>
              <a:t>	</a:t>
            </a:r>
            <a:r>
              <a:rPr dirty="0" sz="850" spc="90">
                <a:latin typeface="Cambria Math"/>
                <a:cs typeface="Cambria Math"/>
              </a:rPr>
              <a:t>𝑖</a:t>
            </a:r>
            <a:r>
              <a:rPr dirty="0" sz="850">
                <a:latin typeface="Cambria Math"/>
                <a:cs typeface="Cambria Math"/>
              </a:rPr>
              <a:t>	</a:t>
            </a:r>
            <a:r>
              <a:rPr dirty="0" sz="850" spc="114">
                <a:latin typeface="Cambria Math"/>
                <a:cs typeface="Cambria Math"/>
              </a:rPr>
              <a:t>𝑖</a:t>
            </a:r>
            <a:r>
              <a:rPr dirty="0" sz="850" spc="-15">
                <a:latin typeface="Cambria Math"/>
                <a:cs typeface="Cambria Math"/>
              </a:rPr>
              <a:t>=</a:t>
            </a:r>
            <a:r>
              <a:rPr dirty="0" sz="850" spc="20">
                <a:latin typeface="Cambria Math"/>
                <a:cs typeface="Cambria Math"/>
              </a:rPr>
              <a:t>1</a:t>
            </a:r>
            <a:endParaRPr sz="850">
              <a:latin typeface="Cambria Math"/>
              <a:cs typeface="Cambria Math"/>
            </a:endParaRPr>
          </a:p>
        </p:txBody>
      </p:sp>
      <p:sp>
        <p:nvSpPr>
          <p:cNvPr id="102" name="object 102"/>
          <p:cNvSpPr txBox="1"/>
          <p:nvPr/>
        </p:nvSpPr>
        <p:spPr>
          <a:xfrm>
            <a:off x="2753995" y="9521443"/>
            <a:ext cx="241935" cy="155575"/>
          </a:xfrm>
          <a:prstGeom prst="rect">
            <a:avLst/>
          </a:prstGeom>
        </p:spPr>
        <p:txBody>
          <a:bodyPr wrap="square" lIns="0" tIns="12700" rIns="0" bIns="0" rtlCol="0" vert="horz">
            <a:spAutoFit/>
          </a:bodyPr>
          <a:lstStyle/>
          <a:p>
            <a:pPr marL="12700">
              <a:lnSpc>
                <a:spcPct val="100000"/>
              </a:lnSpc>
              <a:spcBef>
                <a:spcPts val="100"/>
              </a:spcBef>
              <a:tabLst>
                <a:tab pos="190500"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103" name="object 103"/>
          <p:cNvSpPr txBox="1"/>
          <p:nvPr/>
        </p:nvSpPr>
        <p:spPr>
          <a:xfrm>
            <a:off x="960932" y="9420859"/>
            <a:ext cx="5932170" cy="208279"/>
          </a:xfrm>
          <a:prstGeom prst="rect">
            <a:avLst/>
          </a:prstGeom>
        </p:spPr>
        <p:txBody>
          <a:bodyPr wrap="square" lIns="0" tIns="12700" rIns="0" bIns="0" rtlCol="0" vert="horz">
            <a:spAutoFit/>
          </a:bodyPr>
          <a:lstStyle/>
          <a:p>
            <a:pPr marL="63500">
              <a:lnSpc>
                <a:spcPct val="100000"/>
              </a:lnSpc>
              <a:spcBef>
                <a:spcPts val="100"/>
              </a:spcBef>
              <a:tabLst>
                <a:tab pos="718185" algn="l"/>
                <a:tab pos="1604010" algn="l"/>
              </a:tabLst>
            </a:pPr>
            <a:r>
              <a:rPr dirty="0" sz="1200">
                <a:latin typeface="SimSun"/>
                <a:cs typeface="SimSun"/>
              </a:rPr>
              <a:t>其</a:t>
            </a:r>
            <a:r>
              <a:rPr dirty="0" sz="1200" spc="-5">
                <a:latin typeface="SimSun"/>
                <a:cs typeface="SimSun"/>
              </a:rPr>
              <a:t>中</a:t>
            </a:r>
            <a:r>
              <a:rPr dirty="0" baseline="2314" sz="1800" spc="44">
                <a:latin typeface="Cambria Math"/>
                <a:cs typeface="Cambria Math"/>
              </a:rPr>
              <a:t>∑</a:t>
            </a:r>
            <a:r>
              <a:rPr dirty="0" baseline="32679" sz="1275" spc="44">
                <a:latin typeface="Cambria Math"/>
                <a:cs typeface="Cambria Math"/>
              </a:rPr>
              <a:t>𝑛	</a:t>
            </a:r>
            <a:r>
              <a:rPr dirty="0" sz="1200" spc="60">
                <a:latin typeface="Cambria Math"/>
                <a:cs typeface="Cambria Math"/>
              </a:rPr>
              <a:t>𝑝</a:t>
            </a:r>
            <a:r>
              <a:rPr dirty="0" baseline="32679" sz="1275" spc="89">
                <a:latin typeface="Cambria Math"/>
                <a:cs typeface="Cambria Math"/>
              </a:rPr>
              <a:t>′𝑇</a:t>
            </a:r>
            <a:r>
              <a:rPr dirty="0" sz="1200" spc="60">
                <a:latin typeface="Cambria Math"/>
                <a:cs typeface="Cambria Math"/>
              </a:rPr>
              <a:t>𝑝</a:t>
            </a:r>
            <a:r>
              <a:rPr dirty="0" baseline="29411" sz="1275" spc="89">
                <a:latin typeface="Cambria Math"/>
                <a:cs typeface="Cambria Math"/>
              </a:rPr>
              <a:t>′</a:t>
            </a:r>
            <a:r>
              <a:rPr dirty="0" baseline="29411" sz="1275" spc="345">
                <a:latin typeface="Cambria Math"/>
                <a:cs typeface="Cambria Math"/>
              </a:rPr>
              <a:t> </a:t>
            </a:r>
            <a:r>
              <a:rPr dirty="0" sz="1200">
                <a:latin typeface="SimSun"/>
                <a:cs typeface="SimSun"/>
              </a:rPr>
              <a:t>和</a:t>
            </a:r>
            <a:r>
              <a:rPr dirty="0" baseline="2314" sz="1800" spc="44">
                <a:latin typeface="Cambria Math"/>
                <a:cs typeface="Cambria Math"/>
              </a:rPr>
              <a:t>∑</a:t>
            </a:r>
            <a:r>
              <a:rPr dirty="0" baseline="32679" sz="1275" spc="44">
                <a:latin typeface="Cambria Math"/>
                <a:cs typeface="Cambria Math"/>
              </a:rPr>
              <a:t>𝑛	</a:t>
            </a:r>
            <a:r>
              <a:rPr dirty="0" sz="1200" spc="40">
                <a:latin typeface="Cambria Math"/>
                <a:cs typeface="Cambria Math"/>
              </a:rPr>
              <a:t>𝑞</a:t>
            </a:r>
            <a:r>
              <a:rPr dirty="0" baseline="29411" sz="1275" spc="60">
                <a:latin typeface="Cambria Math"/>
                <a:cs typeface="Cambria Math"/>
              </a:rPr>
              <a:t>′𝑇</a:t>
            </a:r>
            <a:r>
              <a:rPr dirty="0" baseline="29411" sz="1275" spc="345">
                <a:latin typeface="Cambria Math"/>
                <a:cs typeface="Cambria Math"/>
              </a:rPr>
              <a:t> </a:t>
            </a:r>
            <a:r>
              <a:rPr dirty="0" sz="1200" spc="55">
                <a:latin typeface="Cambria Math"/>
                <a:cs typeface="Cambria Math"/>
              </a:rPr>
              <a:t>𝑞</a:t>
            </a:r>
            <a:r>
              <a:rPr dirty="0" baseline="29411" sz="1275" spc="82">
                <a:latin typeface="Cambria Math"/>
                <a:cs typeface="Cambria Math"/>
              </a:rPr>
              <a:t>′</a:t>
            </a:r>
            <a:r>
              <a:rPr dirty="0" baseline="29411" sz="1275" spc="315">
                <a:latin typeface="Cambria Math"/>
                <a:cs typeface="Cambria Math"/>
              </a:rPr>
              <a:t> </a:t>
            </a:r>
            <a:r>
              <a:rPr dirty="0" sz="1200">
                <a:latin typeface="SimSun"/>
                <a:cs typeface="SimSun"/>
              </a:rPr>
              <a:t>与旋转矩阵</a:t>
            </a:r>
            <a:r>
              <a:rPr dirty="0" sz="1200" spc="35">
                <a:latin typeface="Cambria Math"/>
                <a:cs typeface="Cambria Math"/>
              </a:rPr>
              <a:t>𝑅</a:t>
            </a:r>
            <a:r>
              <a:rPr dirty="0" sz="1200">
                <a:latin typeface="SimSun"/>
                <a:cs typeface="SimSun"/>
              </a:rPr>
              <a:t>无关</a:t>
            </a:r>
            <a:r>
              <a:rPr dirty="0" sz="1200" spc="-110">
                <a:latin typeface="SimSun"/>
                <a:cs typeface="SimSun"/>
              </a:rPr>
              <a:t>，</a:t>
            </a:r>
            <a:r>
              <a:rPr dirty="0" sz="1200">
                <a:latin typeface="SimSun"/>
                <a:cs typeface="SimSun"/>
              </a:rPr>
              <a:t>因此求解旋转矩阵</a:t>
            </a:r>
            <a:r>
              <a:rPr dirty="0" sz="1200" spc="35">
                <a:latin typeface="Cambria Math"/>
                <a:cs typeface="Cambria Math"/>
              </a:rPr>
              <a:t>𝑅</a:t>
            </a:r>
            <a:r>
              <a:rPr dirty="0" sz="1200">
                <a:latin typeface="SimSun"/>
                <a:cs typeface="SimSun"/>
              </a:rPr>
              <a:t>的目标函数可以简</a:t>
            </a:r>
            <a:endParaRPr sz="1200">
              <a:latin typeface="SimSun"/>
              <a:cs typeface="SimSun"/>
            </a:endParaRPr>
          </a:p>
        </p:txBody>
      </p:sp>
      <p:pic>
        <p:nvPicPr>
          <p:cNvPr id="104" name="object 104"/>
          <p:cNvPicPr/>
          <p:nvPr/>
        </p:nvPicPr>
        <p:blipFill>
          <a:blip r:embed="rId2" cstate="print"/>
          <a:stretch>
            <a:fillRect/>
          </a:stretch>
        </p:blipFill>
        <p:spPr>
          <a:xfrm>
            <a:off x="259079" y="10344403"/>
            <a:ext cx="4812030" cy="123189"/>
          </a:xfrm>
          <a:prstGeom prst="rect">
            <a:avLst/>
          </a:prstGeom>
        </p:spPr>
      </p:pic>
      <p:pic>
        <p:nvPicPr>
          <p:cNvPr id="105" name="object 105"/>
          <p:cNvPicPr/>
          <p:nvPr/>
        </p:nvPicPr>
        <p:blipFill>
          <a:blip r:embed="rId3" cstate="print"/>
          <a:stretch>
            <a:fillRect/>
          </a:stretch>
        </p:blipFill>
        <p:spPr>
          <a:xfrm>
            <a:off x="5215890" y="10344403"/>
            <a:ext cx="1082039" cy="123189"/>
          </a:xfrm>
          <a:prstGeom prst="rect">
            <a:avLst/>
          </a:prstGeom>
        </p:spPr>
      </p:pic>
      <p:sp>
        <p:nvSpPr>
          <p:cNvPr id="106" name="object 10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10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965572" y="528319"/>
            <a:ext cx="18275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706627" y="758443"/>
            <a:ext cx="78803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化为下</a:t>
            </a:r>
            <a:r>
              <a:rPr dirty="0" sz="1200" spc="-5">
                <a:latin typeface="SimSun"/>
                <a:cs typeface="SimSun"/>
              </a:rPr>
              <a:t>式</a:t>
            </a:r>
            <a:r>
              <a:rPr dirty="0" sz="1200">
                <a:latin typeface="SimSun"/>
                <a:cs typeface="SimSun"/>
              </a:rPr>
              <a:t>：</a:t>
            </a:r>
            <a:endParaRPr sz="1200">
              <a:latin typeface="SimSun"/>
              <a:cs typeface="SimSun"/>
            </a:endParaRPr>
          </a:p>
        </p:txBody>
      </p:sp>
      <p:sp>
        <p:nvSpPr>
          <p:cNvPr id="6" name="object 6"/>
          <p:cNvSpPr txBox="1"/>
          <p:nvPr/>
        </p:nvSpPr>
        <p:spPr>
          <a:xfrm>
            <a:off x="986332" y="983170"/>
            <a:ext cx="4868545" cy="875665"/>
          </a:xfrm>
          <a:prstGeom prst="rect">
            <a:avLst/>
          </a:prstGeom>
        </p:spPr>
        <p:txBody>
          <a:bodyPr wrap="square" lIns="0" tIns="50165" rIns="0" bIns="0" rtlCol="0" vert="horz">
            <a:spAutoFit/>
          </a:bodyPr>
          <a:lstStyle/>
          <a:p>
            <a:pPr marL="2134870">
              <a:lnSpc>
                <a:spcPct val="100000"/>
              </a:lnSpc>
              <a:spcBef>
                <a:spcPts val="395"/>
              </a:spcBef>
              <a:tabLst>
                <a:tab pos="3971925" algn="l"/>
              </a:tabLst>
            </a:pPr>
            <a:r>
              <a:rPr dirty="0" sz="850" spc="65">
                <a:latin typeface="Cambria Math"/>
                <a:cs typeface="Cambria Math"/>
              </a:rPr>
              <a:t>𝑛	𝑛</a:t>
            </a:r>
            <a:endParaRPr sz="850">
              <a:latin typeface="Cambria Math"/>
              <a:cs typeface="Cambria Math"/>
            </a:endParaRPr>
          </a:p>
          <a:p>
            <a:pPr marL="768985">
              <a:lnSpc>
                <a:spcPts val="1115"/>
              </a:lnSpc>
              <a:spcBef>
                <a:spcPts val="420"/>
              </a:spcBef>
            </a:pPr>
            <a:r>
              <a:rPr dirty="0" sz="1200" spc="45">
                <a:latin typeface="Cambria Math"/>
                <a:cs typeface="Cambria Math"/>
              </a:rPr>
              <a:t>𝐹</a:t>
            </a:r>
            <a:r>
              <a:rPr dirty="0" baseline="2314" sz="1800" spc="7">
                <a:latin typeface="Cambria Math"/>
                <a:cs typeface="Cambria Math"/>
              </a:rPr>
              <a:t>(</a:t>
            </a:r>
            <a:r>
              <a:rPr dirty="0" sz="1200" spc="35">
                <a:latin typeface="Cambria Math"/>
                <a:cs typeface="Cambria Math"/>
              </a:rPr>
              <a:t>𝑅</a:t>
            </a:r>
            <a:r>
              <a:rPr dirty="0" baseline="2314" sz="1800">
                <a:latin typeface="Cambria Math"/>
                <a:cs typeface="Cambria Math"/>
              </a:rPr>
              <a:t>)</a:t>
            </a:r>
            <a:r>
              <a:rPr dirty="0" baseline="2314" sz="1800" spc="97">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𝑎𝑟𝑔𝑚𝑖𝑛</a:t>
            </a:r>
            <a:r>
              <a:rPr dirty="0" sz="1200" spc="-50">
                <a:latin typeface="Cambria Math"/>
                <a:cs typeface="Cambria Math"/>
              </a:rPr>
              <a:t> </a:t>
            </a:r>
            <a:r>
              <a:rPr dirty="0" sz="1200" spc="229">
                <a:latin typeface="Cambria Math"/>
                <a:cs typeface="Cambria Math"/>
              </a:rPr>
              <a:t>(</a:t>
            </a:r>
            <a:r>
              <a:rPr dirty="0" sz="1200">
                <a:latin typeface="Cambria Math"/>
                <a:cs typeface="Cambria Math"/>
              </a:rPr>
              <a:t>−</a:t>
            </a:r>
            <a:r>
              <a:rPr dirty="0" sz="1200" spc="-70">
                <a:latin typeface="Cambria Math"/>
                <a:cs typeface="Cambria Math"/>
              </a:rPr>
              <a:t> </a:t>
            </a:r>
            <a:r>
              <a:rPr dirty="0" sz="1200" spc="740">
                <a:latin typeface="Cambria Math"/>
                <a:cs typeface="Cambria Math"/>
              </a:rPr>
              <a:t>∑</a:t>
            </a:r>
            <a:r>
              <a:rPr dirty="0" sz="1200">
                <a:latin typeface="Cambria Math"/>
                <a:cs typeface="Cambria Math"/>
              </a:rPr>
              <a:t> </a:t>
            </a:r>
            <a:r>
              <a:rPr dirty="0" sz="1200" spc="-60">
                <a:latin typeface="Cambria Math"/>
                <a:cs typeface="Cambria Math"/>
              </a:rPr>
              <a:t> </a:t>
            </a:r>
            <a:r>
              <a:rPr dirty="0" sz="1200" spc="-5">
                <a:latin typeface="Cambria Math"/>
                <a:cs typeface="Cambria Math"/>
              </a:rPr>
              <a:t>2</a:t>
            </a:r>
            <a:r>
              <a:rPr dirty="0" sz="1200" spc="35">
                <a:latin typeface="Cambria Math"/>
                <a:cs typeface="Cambria Math"/>
              </a:rPr>
              <a:t>𝑞</a:t>
            </a:r>
            <a:r>
              <a:rPr dirty="0" baseline="29411" sz="1275" spc="112">
                <a:latin typeface="Cambria Math"/>
                <a:cs typeface="Cambria Math"/>
              </a:rPr>
              <a:t>′</a:t>
            </a:r>
            <a:r>
              <a:rPr dirty="0" baseline="29411" sz="1275" spc="37">
                <a:latin typeface="Cambria Math"/>
                <a:cs typeface="Cambria Math"/>
              </a:rPr>
              <a:t>𝑇</a:t>
            </a:r>
            <a:r>
              <a:rPr dirty="0" baseline="29411" sz="1275">
                <a:latin typeface="Cambria Math"/>
                <a:cs typeface="Cambria Math"/>
              </a:rPr>
              <a:t> </a:t>
            </a:r>
            <a:r>
              <a:rPr dirty="0" baseline="29411" sz="1275" spc="104">
                <a:latin typeface="Cambria Math"/>
                <a:cs typeface="Cambria Math"/>
              </a:rPr>
              <a:t> </a:t>
            </a:r>
            <a:r>
              <a:rPr dirty="0" sz="1200" spc="35">
                <a:latin typeface="Cambria Math"/>
                <a:cs typeface="Cambria Math"/>
              </a:rPr>
              <a:t>𝑅</a:t>
            </a:r>
            <a:r>
              <a:rPr dirty="0" sz="1200" spc="25">
                <a:latin typeface="Cambria Math"/>
                <a:cs typeface="Cambria Math"/>
              </a:rPr>
              <a:t>𝑝</a:t>
            </a:r>
            <a:r>
              <a:rPr dirty="0" baseline="29411" sz="1275" spc="120">
                <a:latin typeface="Cambria Math"/>
                <a:cs typeface="Cambria Math"/>
              </a:rPr>
              <a:t>′</a:t>
            </a:r>
            <a:r>
              <a:rPr dirty="0" baseline="29411" sz="1275">
                <a:latin typeface="Cambria Math"/>
                <a:cs typeface="Cambria Math"/>
              </a:rPr>
              <a:t> </a:t>
            </a:r>
            <a:r>
              <a:rPr dirty="0" baseline="29411" sz="1275" spc="75">
                <a:latin typeface="Cambria Math"/>
                <a:cs typeface="Cambria Math"/>
              </a:rPr>
              <a:t> </a:t>
            </a:r>
            <a:r>
              <a:rPr dirty="0" sz="1200" spc="229">
                <a:latin typeface="Cambria Math"/>
                <a:cs typeface="Cambria Math"/>
              </a:rPr>
              <a:t>)</a:t>
            </a:r>
            <a:r>
              <a:rPr dirty="0" sz="1200" spc="60">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𝑎𝑟𝑔𝑚𝑎𝑥</a:t>
            </a:r>
            <a:r>
              <a:rPr dirty="0" sz="1200" spc="-40">
                <a:latin typeface="Cambria Math"/>
                <a:cs typeface="Cambria Math"/>
              </a:rPr>
              <a:t> </a:t>
            </a:r>
            <a:r>
              <a:rPr dirty="0" sz="1200" spc="229">
                <a:latin typeface="Cambria Math"/>
                <a:cs typeface="Cambria Math"/>
              </a:rPr>
              <a:t>(</a:t>
            </a:r>
            <a:r>
              <a:rPr dirty="0" sz="1200" spc="740">
                <a:latin typeface="Cambria Math"/>
                <a:cs typeface="Cambria Math"/>
              </a:rPr>
              <a:t>∑</a:t>
            </a:r>
            <a:r>
              <a:rPr dirty="0" sz="1200">
                <a:latin typeface="Cambria Math"/>
                <a:cs typeface="Cambria Math"/>
              </a:rPr>
              <a:t> </a:t>
            </a:r>
            <a:r>
              <a:rPr dirty="0" sz="1200" spc="-70">
                <a:latin typeface="Cambria Math"/>
                <a:cs typeface="Cambria Math"/>
              </a:rPr>
              <a:t> </a:t>
            </a:r>
            <a:r>
              <a:rPr dirty="0" sz="1200" spc="35">
                <a:latin typeface="Cambria Math"/>
                <a:cs typeface="Cambria Math"/>
              </a:rPr>
              <a:t>𝑞</a:t>
            </a:r>
            <a:r>
              <a:rPr dirty="0" baseline="29411" sz="1275" spc="112">
                <a:latin typeface="Cambria Math"/>
                <a:cs typeface="Cambria Math"/>
              </a:rPr>
              <a:t>′</a:t>
            </a:r>
            <a:r>
              <a:rPr dirty="0" baseline="29411" sz="1275" spc="37">
                <a:latin typeface="Cambria Math"/>
                <a:cs typeface="Cambria Math"/>
              </a:rPr>
              <a:t>𝑇</a:t>
            </a:r>
            <a:r>
              <a:rPr dirty="0" baseline="29411" sz="1275">
                <a:latin typeface="Cambria Math"/>
                <a:cs typeface="Cambria Math"/>
              </a:rPr>
              <a:t> </a:t>
            </a:r>
            <a:r>
              <a:rPr dirty="0" baseline="29411" sz="1275" spc="127">
                <a:latin typeface="Cambria Math"/>
                <a:cs typeface="Cambria Math"/>
              </a:rPr>
              <a:t> </a:t>
            </a:r>
            <a:r>
              <a:rPr dirty="0" sz="1200" spc="25">
                <a:latin typeface="Cambria Math"/>
                <a:cs typeface="Cambria Math"/>
              </a:rPr>
              <a:t>𝑅𝑝</a:t>
            </a:r>
            <a:r>
              <a:rPr dirty="0" baseline="29411" sz="1275" spc="120">
                <a:latin typeface="Cambria Math"/>
                <a:cs typeface="Cambria Math"/>
              </a:rPr>
              <a:t>′</a:t>
            </a:r>
            <a:r>
              <a:rPr dirty="0" baseline="29411" sz="1275">
                <a:latin typeface="Cambria Math"/>
                <a:cs typeface="Cambria Math"/>
              </a:rPr>
              <a:t> </a:t>
            </a:r>
            <a:r>
              <a:rPr dirty="0" baseline="29411" sz="1275" spc="82">
                <a:latin typeface="Cambria Math"/>
                <a:cs typeface="Cambria Math"/>
              </a:rPr>
              <a:t> </a:t>
            </a:r>
            <a:r>
              <a:rPr dirty="0" sz="1200" spc="229">
                <a:latin typeface="Cambria Math"/>
                <a:cs typeface="Cambria Math"/>
              </a:rPr>
              <a:t>)</a:t>
            </a:r>
            <a:endParaRPr sz="1200">
              <a:latin typeface="Cambria Math"/>
              <a:cs typeface="Cambria Math"/>
            </a:endParaRPr>
          </a:p>
          <a:p>
            <a:pPr marL="2616835">
              <a:lnSpc>
                <a:spcPts val="695"/>
              </a:lnSpc>
              <a:tabLst>
                <a:tab pos="2898775" algn="l"/>
                <a:tab pos="4368165" algn="l"/>
                <a:tab pos="4652010" algn="l"/>
              </a:tabLst>
            </a:pPr>
            <a:r>
              <a:rPr dirty="0" sz="850" spc="25">
                <a:latin typeface="Cambria Math"/>
                <a:cs typeface="Cambria Math"/>
              </a:rPr>
              <a:t>𝑖	𝑖	𝑖	𝑖</a:t>
            </a:r>
            <a:endParaRPr sz="850">
              <a:latin typeface="Cambria Math"/>
              <a:cs typeface="Cambria Math"/>
            </a:endParaRPr>
          </a:p>
          <a:p>
            <a:pPr marL="2078989">
              <a:lnSpc>
                <a:spcPct val="100000"/>
              </a:lnSpc>
              <a:spcBef>
                <a:spcPts val="70"/>
              </a:spcBef>
              <a:tabLst>
                <a:tab pos="3915410" algn="l"/>
              </a:tabLst>
            </a:pPr>
            <a:r>
              <a:rPr dirty="0" sz="850" spc="20">
                <a:latin typeface="Cambria Math"/>
                <a:cs typeface="Cambria Math"/>
              </a:rPr>
              <a:t>𝑖=1	𝑖=1</a:t>
            </a:r>
            <a:endParaRPr sz="850">
              <a:latin typeface="Cambria Math"/>
              <a:cs typeface="Cambria Math"/>
            </a:endParaRPr>
          </a:p>
          <a:p>
            <a:pPr marL="38100">
              <a:lnSpc>
                <a:spcPct val="100000"/>
              </a:lnSpc>
              <a:spcBef>
                <a:spcPts val="610"/>
              </a:spcBef>
            </a:pPr>
            <a:r>
              <a:rPr dirty="0" sz="1200">
                <a:latin typeface="SimSun"/>
                <a:cs typeface="SimSun"/>
              </a:rPr>
              <a:t>将集</a:t>
            </a:r>
            <a:r>
              <a:rPr dirty="0" sz="1200" spc="-5">
                <a:latin typeface="SimSun"/>
                <a:cs typeface="SimSun"/>
              </a:rPr>
              <a:t>合</a:t>
            </a:r>
            <a:r>
              <a:rPr dirty="0" sz="1200" spc="-5">
                <a:latin typeface="Cambria Math"/>
                <a:cs typeface="Cambria Math"/>
              </a:rPr>
              <a:t>𝑃’</a:t>
            </a:r>
            <a:r>
              <a:rPr dirty="0" sz="1200">
                <a:latin typeface="SimSun"/>
                <a:cs typeface="SimSun"/>
              </a:rPr>
              <a:t>和集合</a:t>
            </a:r>
            <a:r>
              <a:rPr dirty="0" sz="1200">
                <a:latin typeface="Cambria Math"/>
                <a:cs typeface="Cambria Math"/>
              </a:rPr>
              <a:t>𝑄</a:t>
            </a:r>
            <a:r>
              <a:rPr dirty="0" sz="1200" spc="-5">
                <a:latin typeface="Cambria Math"/>
                <a:cs typeface="Cambria Math"/>
              </a:rPr>
              <a:t>’</a:t>
            </a:r>
            <a:r>
              <a:rPr dirty="0" sz="1200">
                <a:latin typeface="SimSun"/>
                <a:cs typeface="SimSun"/>
              </a:rPr>
              <a:t>分别表示为矩阵形式：</a:t>
            </a:r>
            <a:endParaRPr sz="1200">
              <a:latin typeface="SimSun"/>
              <a:cs typeface="SimSun"/>
            </a:endParaRPr>
          </a:p>
        </p:txBody>
      </p:sp>
      <p:sp>
        <p:nvSpPr>
          <p:cNvPr id="7" name="object 7"/>
          <p:cNvSpPr txBox="1"/>
          <p:nvPr/>
        </p:nvSpPr>
        <p:spPr>
          <a:xfrm>
            <a:off x="6416802" y="1203705"/>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22</a:t>
            </a:r>
            <a:r>
              <a:rPr dirty="0" baseline="2314" sz="1800">
                <a:latin typeface="Cambria Math"/>
                <a:cs typeface="Cambria Math"/>
              </a:rPr>
              <a:t>)</a:t>
            </a:r>
            <a:endParaRPr baseline="2314" sz="1800">
              <a:latin typeface="Cambria Math"/>
              <a:cs typeface="Cambria Math"/>
            </a:endParaRPr>
          </a:p>
        </p:txBody>
      </p:sp>
      <p:sp>
        <p:nvSpPr>
          <p:cNvPr id="8" name="object 8"/>
          <p:cNvSpPr txBox="1"/>
          <p:nvPr/>
        </p:nvSpPr>
        <p:spPr>
          <a:xfrm>
            <a:off x="2922142" y="1945893"/>
            <a:ext cx="655955" cy="536575"/>
          </a:xfrm>
          <a:prstGeom prst="rect">
            <a:avLst/>
          </a:prstGeom>
        </p:spPr>
        <p:txBody>
          <a:bodyPr wrap="square" lIns="0" tIns="12700" rIns="0" bIns="0" rtlCol="0" vert="horz">
            <a:spAutoFit/>
          </a:bodyPr>
          <a:lstStyle/>
          <a:p>
            <a:pPr marL="38100">
              <a:lnSpc>
                <a:spcPts val="1050"/>
              </a:lnSpc>
              <a:spcBef>
                <a:spcPts val="100"/>
              </a:spcBef>
            </a:pPr>
            <a:r>
              <a:rPr dirty="0" sz="1200" spc="-5">
                <a:latin typeface="Cambria Math"/>
                <a:cs typeface="Cambria Math"/>
              </a:rPr>
              <a:t>𝑃′</a:t>
            </a:r>
            <a:r>
              <a:rPr dirty="0" sz="1200" spc="25">
                <a:latin typeface="Cambria Math"/>
                <a:cs typeface="Cambria Math"/>
              </a:rPr>
              <a:t> </a:t>
            </a:r>
            <a:r>
              <a:rPr dirty="0" sz="1200">
                <a:latin typeface="Cambria Math"/>
                <a:cs typeface="Cambria Math"/>
              </a:rPr>
              <a:t>=</a:t>
            </a:r>
            <a:r>
              <a:rPr dirty="0" sz="1200" spc="20">
                <a:latin typeface="Cambria Math"/>
                <a:cs typeface="Cambria Math"/>
              </a:rPr>
              <a:t> </a:t>
            </a:r>
            <a:r>
              <a:rPr dirty="0" baseline="2314" sz="1800" spc="44">
                <a:latin typeface="Cambria Math"/>
                <a:cs typeface="Cambria Math"/>
              </a:rPr>
              <a:t>[</a:t>
            </a:r>
            <a:r>
              <a:rPr dirty="0" baseline="6944" sz="1800" spc="44">
                <a:latin typeface="Cambria Math"/>
                <a:cs typeface="Cambria Math"/>
              </a:rPr>
              <a:t>𝑝</a:t>
            </a:r>
            <a:r>
              <a:rPr dirty="0" baseline="39215" sz="1275" spc="44">
                <a:latin typeface="Cambria Math"/>
                <a:cs typeface="Cambria Math"/>
              </a:rPr>
              <a:t>′</a:t>
            </a:r>
            <a:endParaRPr baseline="39215" sz="1275">
              <a:latin typeface="Cambria Math"/>
              <a:cs typeface="Cambria Math"/>
            </a:endParaRPr>
          </a:p>
          <a:p>
            <a:pPr marL="554355">
              <a:lnSpc>
                <a:spcPts val="630"/>
              </a:lnSpc>
            </a:pPr>
            <a:r>
              <a:rPr dirty="0" sz="850" spc="20">
                <a:latin typeface="Cambria Math"/>
                <a:cs typeface="Cambria Math"/>
              </a:rPr>
              <a:t>1</a:t>
            </a:r>
            <a:endParaRPr sz="850">
              <a:latin typeface="Cambria Math"/>
              <a:cs typeface="Cambria Math"/>
            </a:endParaRPr>
          </a:p>
          <a:p>
            <a:pPr marL="40640">
              <a:lnSpc>
                <a:spcPts val="1050"/>
              </a:lnSpc>
              <a:spcBef>
                <a:spcPts val="655"/>
              </a:spcBef>
            </a:pPr>
            <a:r>
              <a:rPr dirty="0" sz="1200" spc="-5">
                <a:latin typeface="Cambria Math"/>
                <a:cs typeface="Cambria Math"/>
              </a:rPr>
              <a:t>𝑃′</a:t>
            </a:r>
            <a:r>
              <a:rPr dirty="0" sz="1200" spc="25">
                <a:latin typeface="Cambria Math"/>
                <a:cs typeface="Cambria Math"/>
              </a:rPr>
              <a:t> </a:t>
            </a:r>
            <a:r>
              <a:rPr dirty="0" sz="1200">
                <a:latin typeface="Cambria Math"/>
                <a:cs typeface="Cambria Math"/>
              </a:rPr>
              <a:t>=</a:t>
            </a:r>
            <a:r>
              <a:rPr dirty="0" sz="1200" spc="15">
                <a:latin typeface="Cambria Math"/>
                <a:cs typeface="Cambria Math"/>
              </a:rPr>
              <a:t> </a:t>
            </a:r>
            <a:r>
              <a:rPr dirty="0" baseline="2314" sz="1800" spc="52">
                <a:latin typeface="Cambria Math"/>
                <a:cs typeface="Cambria Math"/>
              </a:rPr>
              <a:t>[</a:t>
            </a:r>
            <a:r>
              <a:rPr dirty="0" baseline="6944" sz="1800" spc="52">
                <a:latin typeface="Cambria Math"/>
                <a:cs typeface="Cambria Math"/>
              </a:rPr>
              <a:t>𝑞</a:t>
            </a:r>
            <a:r>
              <a:rPr dirty="0" baseline="39215" sz="1275" spc="52">
                <a:latin typeface="Cambria Math"/>
                <a:cs typeface="Cambria Math"/>
              </a:rPr>
              <a:t>′</a:t>
            </a:r>
            <a:endParaRPr baseline="39215" sz="1275">
              <a:latin typeface="Cambria Math"/>
              <a:cs typeface="Cambria Math"/>
            </a:endParaRPr>
          </a:p>
          <a:p>
            <a:pPr marL="554355">
              <a:lnSpc>
                <a:spcPts val="630"/>
              </a:lnSpc>
            </a:pPr>
            <a:r>
              <a:rPr dirty="0" sz="850" spc="20">
                <a:latin typeface="Cambria Math"/>
                <a:cs typeface="Cambria Math"/>
              </a:rPr>
              <a:t>1</a:t>
            </a:r>
            <a:endParaRPr sz="850">
              <a:latin typeface="Cambria Math"/>
              <a:cs typeface="Cambria Math"/>
            </a:endParaRPr>
          </a:p>
        </p:txBody>
      </p:sp>
      <p:sp>
        <p:nvSpPr>
          <p:cNvPr id="9" name="object 9"/>
          <p:cNvSpPr txBox="1"/>
          <p:nvPr/>
        </p:nvSpPr>
        <p:spPr>
          <a:xfrm>
            <a:off x="3659759" y="1872741"/>
            <a:ext cx="271780" cy="609600"/>
          </a:xfrm>
          <a:prstGeom prst="rect">
            <a:avLst/>
          </a:prstGeom>
        </p:spPr>
        <p:txBody>
          <a:bodyPr wrap="square" lIns="0" tIns="12700" rIns="0" bIns="0" rtlCol="0" vert="horz">
            <a:spAutoFit/>
          </a:bodyPr>
          <a:lstStyle/>
          <a:p>
            <a:pPr marL="38100">
              <a:lnSpc>
                <a:spcPts val="1340"/>
              </a:lnSpc>
              <a:spcBef>
                <a:spcPts val="100"/>
              </a:spcBef>
            </a:pPr>
            <a:r>
              <a:rPr dirty="0" baseline="-20833" sz="1800" spc="75">
                <a:latin typeface="Cambria Math"/>
                <a:cs typeface="Cambria Math"/>
              </a:rPr>
              <a:t>𝑝</a:t>
            </a:r>
            <a:r>
              <a:rPr dirty="0" sz="850" spc="50">
                <a:latin typeface="Cambria Math"/>
                <a:cs typeface="Cambria Math"/>
              </a:rPr>
              <a:t>′</a:t>
            </a:r>
            <a:endParaRPr sz="850">
              <a:latin typeface="Cambria Math"/>
              <a:cs typeface="Cambria Math"/>
            </a:endParaRPr>
          </a:p>
          <a:p>
            <a:pPr marL="170180">
              <a:lnSpc>
                <a:spcPts val="919"/>
              </a:lnSpc>
            </a:pPr>
            <a:r>
              <a:rPr dirty="0" sz="850" spc="20">
                <a:latin typeface="Cambria Math"/>
                <a:cs typeface="Cambria Math"/>
              </a:rPr>
              <a:t>2</a:t>
            </a:r>
            <a:endParaRPr sz="850">
              <a:latin typeface="Cambria Math"/>
              <a:cs typeface="Cambria Math"/>
            </a:endParaRPr>
          </a:p>
          <a:p>
            <a:pPr marL="38100">
              <a:lnSpc>
                <a:spcPts val="1340"/>
              </a:lnSpc>
              <a:spcBef>
                <a:spcPts val="80"/>
              </a:spcBef>
            </a:pPr>
            <a:r>
              <a:rPr dirty="0" baseline="-20833" sz="1800" spc="82">
                <a:latin typeface="Cambria Math"/>
                <a:cs typeface="Cambria Math"/>
              </a:rPr>
              <a:t>𝑞</a:t>
            </a:r>
            <a:r>
              <a:rPr dirty="0" sz="850" spc="55">
                <a:latin typeface="Cambria Math"/>
                <a:cs typeface="Cambria Math"/>
              </a:rPr>
              <a:t>′</a:t>
            </a:r>
            <a:endParaRPr sz="850">
              <a:latin typeface="Cambria Math"/>
              <a:cs typeface="Cambria Math"/>
            </a:endParaRPr>
          </a:p>
          <a:p>
            <a:pPr marL="168910">
              <a:lnSpc>
                <a:spcPts val="919"/>
              </a:lnSpc>
            </a:pPr>
            <a:r>
              <a:rPr dirty="0" sz="850" spc="20">
                <a:latin typeface="Cambria Math"/>
                <a:cs typeface="Cambria Math"/>
              </a:rPr>
              <a:t>2</a:t>
            </a:r>
            <a:endParaRPr sz="850">
              <a:latin typeface="Cambria Math"/>
              <a:cs typeface="Cambria Math"/>
            </a:endParaRPr>
          </a:p>
        </p:txBody>
      </p:sp>
      <p:sp>
        <p:nvSpPr>
          <p:cNvPr id="10" name="object 10"/>
          <p:cNvSpPr txBox="1"/>
          <p:nvPr/>
        </p:nvSpPr>
        <p:spPr>
          <a:xfrm>
            <a:off x="4038980" y="1929129"/>
            <a:ext cx="15621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11" name="object 11"/>
          <p:cNvSpPr txBox="1"/>
          <p:nvPr/>
        </p:nvSpPr>
        <p:spPr>
          <a:xfrm>
            <a:off x="4295521" y="1872741"/>
            <a:ext cx="343535" cy="572770"/>
          </a:xfrm>
          <a:prstGeom prst="rect">
            <a:avLst/>
          </a:prstGeom>
        </p:spPr>
        <p:txBody>
          <a:bodyPr wrap="square" lIns="0" tIns="12700" rIns="0" bIns="0" rtlCol="0" vert="horz">
            <a:spAutoFit/>
          </a:bodyPr>
          <a:lstStyle/>
          <a:p>
            <a:pPr marL="39370">
              <a:lnSpc>
                <a:spcPts val="985"/>
              </a:lnSpc>
              <a:spcBef>
                <a:spcPts val="100"/>
              </a:spcBef>
            </a:pPr>
            <a:r>
              <a:rPr dirty="0" baseline="-20833" sz="1800" spc="75">
                <a:latin typeface="Cambria Math"/>
                <a:cs typeface="Cambria Math"/>
              </a:rPr>
              <a:t>𝑝</a:t>
            </a:r>
            <a:r>
              <a:rPr dirty="0" sz="850" spc="50">
                <a:latin typeface="Cambria Math"/>
                <a:cs typeface="Cambria Math"/>
              </a:rPr>
              <a:t>′</a:t>
            </a:r>
            <a:endParaRPr sz="850">
              <a:latin typeface="Cambria Math"/>
              <a:cs typeface="Cambria Math"/>
            </a:endParaRPr>
          </a:p>
          <a:p>
            <a:pPr marL="172085">
              <a:lnSpc>
                <a:spcPts val="985"/>
              </a:lnSpc>
            </a:pPr>
            <a:r>
              <a:rPr dirty="0" baseline="-22875" sz="1275" spc="97">
                <a:latin typeface="Cambria Math"/>
                <a:cs typeface="Cambria Math"/>
              </a:rPr>
              <a:t>𝑛</a:t>
            </a:r>
            <a:r>
              <a:rPr dirty="0" sz="1200" spc="65">
                <a:latin typeface="Cambria Math"/>
                <a:cs typeface="Cambria Math"/>
              </a:rPr>
              <a:t>]</a:t>
            </a:r>
            <a:endParaRPr sz="1200">
              <a:latin typeface="Cambria Math"/>
              <a:cs typeface="Cambria Math"/>
            </a:endParaRPr>
          </a:p>
          <a:p>
            <a:pPr marL="38100">
              <a:lnSpc>
                <a:spcPts val="985"/>
              </a:lnSpc>
              <a:spcBef>
                <a:spcPts val="370"/>
              </a:spcBef>
            </a:pPr>
            <a:r>
              <a:rPr dirty="0" baseline="-20833" sz="1800" spc="82">
                <a:latin typeface="Cambria Math"/>
                <a:cs typeface="Cambria Math"/>
              </a:rPr>
              <a:t>𝑞</a:t>
            </a:r>
            <a:r>
              <a:rPr dirty="0" sz="850" spc="55">
                <a:latin typeface="Cambria Math"/>
                <a:cs typeface="Cambria Math"/>
              </a:rPr>
              <a:t>′</a:t>
            </a:r>
            <a:endParaRPr sz="850">
              <a:latin typeface="Cambria Math"/>
              <a:cs typeface="Cambria Math"/>
            </a:endParaRPr>
          </a:p>
          <a:p>
            <a:pPr marL="170180">
              <a:lnSpc>
                <a:spcPts val="985"/>
              </a:lnSpc>
            </a:pPr>
            <a:r>
              <a:rPr dirty="0" baseline="-22875" sz="1275" spc="89">
                <a:latin typeface="Cambria Math"/>
                <a:cs typeface="Cambria Math"/>
              </a:rPr>
              <a:t>𝑛</a:t>
            </a:r>
            <a:r>
              <a:rPr dirty="0" sz="1200" spc="60">
                <a:latin typeface="Cambria Math"/>
                <a:cs typeface="Cambria Math"/>
              </a:rPr>
              <a:t>]</a:t>
            </a:r>
            <a:endParaRPr sz="1200">
              <a:latin typeface="Cambria Math"/>
              <a:cs typeface="Cambria Math"/>
            </a:endParaRPr>
          </a:p>
        </p:txBody>
      </p:sp>
      <p:sp>
        <p:nvSpPr>
          <p:cNvPr id="12" name="object 12"/>
          <p:cNvSpPr txBox="1"/>
          <p:nvPr/>
        </p:nvSpPr>
        <p:spPr>
          <a:xfrm>
            <a:off x="6416802" y="1945893"/>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23</a:t>
            </a:r>
            <a:r>
              <a:rPr dirty="0" baseline="2314" sz="1800">
                <a:latin typeface="Cambria Math"/>
                <a:cs typeface="Cambria Math"/>
              </a:rPr>
              <a:t>)</a:t>
            </a:r>
            <a:endParaRPr baseline="2314" sz="1800">
              <a:latin typeface="Cambria Math"/>
              <a:cs typeface="Cambria Math"/>
            </a:endParaRPr>
          </a:p>
        </p:txBody>
      </p:sp>
      <p:sp>
        <p:nvSpPr>
          <p:cNvPr id="13" name="object 13"/>
          <p:cNvSpPr txBox="1"/>
          <p:nvPr/>
        </p:nvSpPr>
        <p:spPr>
          <a:xfrm>
            <a:off x="4038980" y="2226309"/>
            <a:ext cx="15621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14" name="object 14"/>
          <p:cNvSpPr txBox="1"/>
          <p:nvPr/>
        </p:nvSpPr>
        <p:spPr>
          <a:xfrm>
            <a:off x="6416802" y="2243073"/>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24</a:t>
            </a:r>
            <a:r>
              <a:rPr dirty="0" baseline="2314" sz="1800">
                <a:latin typeface="Cambria Math"/>
                <a:cs typeface="Cambria Math"/>
              </a:rPr>
              <a:t>)</a:t>
            </a:r>
            <a:endParaRPr baseline="2314" sz="1800">
              <a:latin typeface="Cambria Math"/>
              <a:cs typeface="Cambria Math"/>
            </a:endParaRPr>
          </a:p>
        </p:txBody>
      </p:sp>
      <p:sp>
        <p:nvSpPr>
          <p:cNvPr id="15" name="object 15"/>
          <p:cNvSpPr txBox="1"/>
          <p:nvPr/>
        </p:nvSpPr>
        <p:spPr>
          <a:xfrm>
            <a:off x="986332" y="2586875"/>
            <a:ext cx="3608070" cy="264160"/>
          </a:xfrm>
          <a:prstGeom prst="rect">
            <a:avLst/>
          </a:prstGeom>
        </p:spPr>
        <p:txBody>
          <a:bodyPr wrap="square" lIns="0" tIns="14605" rIns="0" bIns="0" rtlCol="0" vert="horz">
            <a:spAutoFit/>
          </a:bodyPr>
          <a:lstStyle/>
          <a:p>
            <a:pPr marL="38100">
              <a:lnSpc>
                <a:spcPts val="1170"/>
              </a:lnSpc>
              <a:spcBef>
                <a:spcPts val="115"/>
              </a:spcBef>
            </a:pPr>
            <a:r>
              <a:rPr dirty="0" sz="1200">
                <a:latin typeface="SimSun"/>
                <a:cs typeface="SimSun"/>
              </a:rPr>
              <a:t>其</a:t>
            </a:r>
            <a:r>
              <a:rPr dirty="0" sz="1200" spc="-5">
                <a:latin typeface="SimSun"/>
                <a:cs typeface="SimSun"/>
              </a:rPr>
              <a:t>中</a:t>
            </a:r>
            <a:r>
              <a:rPr dirty="0" sz="1200" spc="50">
                <a:latin typeface="Cambria Math"/>
                <a:cs typeface="Cambria Math"/>
              </a:rPr>
              <a:t>𝑝</a:t>
            </a:r>
            <a:r>
              <a:rPr dirty="0" baseline="29411" sz="1275" spc="75">
                <a:latin typeface="Cambria Math"/>
                <a:cs typeface="Cambria Math"/>
              </a:rPr>
              <a:t>′</a:t>
            </a:r>
            <a:r>
              <a:rPr dirty="0" baseline="29411" sz="1275" spc="307">
                <a:latin typeface="Cambria Math"/>
                <a:cs typeface="Cambria Math"/>
              </a:rPr>
              <a:t> </a:t>
            </a:r>
            <a:r>
              <a:rPr dirty="0" sz="1250" spc="-50">
                <a:latin typeface="SimSun"/>
                <a:cs typeface="SimSun"/>
              </a:rPr>
              <a:t>、</a:t>
            </a:r>
            <a:r>
              <a:rPr dirty="0" sz="1200" spc="55">
                <a:latin typeface="Cambria Math"/>
                <a:cs typeface="Cambria Math"/>
              </a:rPr>
              <a:t>𝑞</a:t>
            </a:r>
            <a:r>
              <a:rPr dirty="0" baseline="29411" sz="1275" spc="82">
                <a:latin typeface="Cambria Math"/>
                <a:cs typeface="Cambria Math"/>
              </a:rPr>
              <a:t>′</a:t>
            </a:r>
            <a:r>
              <a:rPr dirty="0" baseline="29411" sz="1275" spc="300">
                <a:latin typeface="Cambria Math"/>
                <a:cs typeface="Cambria Math"/>
              </a:rPr>
              <a:t> </a:t>
            </a:r>
            <a:r>
              <a:rPr dirty="0" sz="1200">
                <a:latin typeface="SimSun"/>
                <a:cs typeface="SimSun"/>
              </a:rPr>
              <a:t>分别为矩阵</a:t>
            </a:r>
            <a:r>
              <a:rPr dirty="0" sz="1200" spc="-5">
                <a:latin typeface="Cambria Math"/>
                <a:cs typeface="Cambria Math"/>
              </a:rPr>
              <a:t>𝑃′</a:t>
            </a:r>
            <a:r>
              <a:rPr dirty="0" sz="1200">
                <a:latin typeface="SimSun"/>
                <a:cs typeface="SimSun"/>
              </a:rPr>
              <a:t>和矩阵</a:t>
            </a:r>
            <a:r>
              <a:rPr dirty="0" sz="1200" spc="-5">
                <a:latin typeface="Cambria Math"/>
                <a:cs typeface="Cambria Math"/>
              </a:rPr>
              <a:t>𝑄′</a:t>
            </a:r>
            <a:r>
              <a:rPr dirty="0" sz="1200">
                <a:latin typeface="SimSun"/>
                <a:cs typeface="SimSun"/>
              </a:rPr>
              <a:t>的列向量。那么：</a:t>
            </a:r>
            <a:endParaRPr sz="1200">
              <a:latin typeface="SimSun"/>
              <a:cs typeface="SimSun"/>
            </a:endParaRPr>
          </a:p>
          <a:p>
            <a:pPr marL="474980">
              <a:lnSpc>
                <a:spcPts val="690"/>
              </a:lnSpc>
              <a:tabLst>
                <a:tab pos="807085" algn="l"/>
              </a:tabLst>
            </a:pPr>
            <a:r>
              <a:rPr dirty="0" sz="850" spc="25">
                <a:latin typeface="Cambria Math"/>
                <a:cs typeface="Cambria Math"/>
              </a:rPr>
              <a:t>𝑖	𝑖</a:t>
            </a:r>
            <a:endParaRPr sz="850">
              <a:latin typeface="Cambria Math"/>
              <a:cs typeface="Cambria Math"/>
            </a:endParaRPr>
          </a:p>
        </p:txBody>
      </p:sp>
      <p:sp>
        <p:nvSpPr>
          <p:cNvPr id="16" name="object 16"/>
          <p:cNvSpPr txBox="1"/>
          <p:nvPr/>
        </p:nvSpPr>
        <p:spPr>
          <a:xfrm>
            <a:off x="2427858" y="3101466"/>
            <a:ext cx="95885" cy="155575"/>
          </a:xfrm>
          <a:prstGeom prst="rect">
            <a:avLst/>
          </a:prstGeom>
        </p:spPr>
        <p:txBody>
          <a:bodyPr wrap="square" lIns="0" tIns="12700" rIns="0" bIns="0" rtlCol="0" vert="horz">
            <a:spAutoFit/>
          </a:bodyPr>
          <a:lstStyle/>
          <a:p>
            <a:pPr marL="12700">
              <a:lnSpc>
                <a:spcPct val="100000"/>
              </a:lnSpc>
              <a:spcBef>
                <a:spcPts val="100"/>
              </a:spcBef>
            </a:pPr>
            <a:r>
              <a:rPr dirty="0" sz="850" spc="110">
                <a:latin typeface="Cambria Math"/>
                <a:cs typeface="Cambria Math"/>
              </a:rPr>
              <a:t>𝑛</a:t>
            </a:r>
            <a:endParaRPr sz="850">
              <a:latin typeface="Cambria Math"/>
              <a:cs typeface="Cambria Math"/>
            </a:endParaRPr>
          </a:p>
        </p:txBody>
      </p:sp>
      <p:sp>
        <p:nvSpPr>
          <p:cNvPr id="17" name="object 17"/>
          <p:cNvSpPr txBox="1"/>
          <p:nvPr/>
        </p:nvSpPr>
        <p:spPr>
          <a:xfrm>
            <a:off x="2709798" y="3272154"/>
            <a:ext cx="416559" cy="155575"/>
          </a:xfrm>
          <a:prstGeom prst="rect">
            <a:avLst/>
          </a:prstGeom>
        </p:spPr>
        <p:txBody>
          <a:bodyPr wrap="square" lIns="0" tIns="12700" rIns="0" bIns="0" rtlCol="0" vert="horz">
            <a:spAutoFit/>
          </a:bodyPr>
          <a:lstStyle/>
          <a:p>
            <a:pPr marL="12700">
              <a:lnSpc>
                <a:spcPct val="100000"/>
              </a:lnSpc>
              <a:spcBef>
                <a:spcPts val="100"/>
              </a:spcBef>
              <a:tabLst>
                <a:tab pos="364490" algn="l"/>
              </a:tabLst>
            </a:pPr>
            <a:r>
              <a:rPr dirty="0" sz="850" spc="75">
                <a:latin typeface="Cambria Math"/>
                <a:cs typeface="Cambria Math"/>
              </a:rPr>
              <a:t>′</a:t>
            </a:r>
            <a:r>
              <a:rPr dirty="0" sz="850" spc="25">
                <a:latin typeface="Cambria Math"/>
                <a:cs typeface="Cambria Math"/>
              </a:rPr>
              <a:t>𝑇</a:t>
            </a:r>
            <a:r>
              <a:rPr dirty="0" sz="850">
                <a:latin typeface="Cambria Math"/>
                <a:cs typeface="Cambria Math"/>
              </a:rPr>
              <a:t>	</a:t>
            </a:r>
            <a:r>
              <a:rPr dirty="0" sz="850" spc="80">
                <a:latin typeface="Cambria Math"/>
                <a:cs typeface="Cambria Math"/>
              </a:rPr>
              <a:t>′</a:t>
            </a:r>
            <a:endParaRPr sz="850">
              <a:latin typeface="Cambria Math"/>
              <a:cs typeface="Cambria Math"/>
            </a:endParaRPr>
          </a:p>
        </p:txBody>
      </p:sp>
      <p:sp>
        <p:nvSpPr>
          <p:cNvPr id="18" name="object 18"/>
          <p:cNvSpPr txBox="1"/>
          <p:nvPr/>
        </p:nvSpPr>
        <p:spPr>
          <a:xfrm>
            <a:off x="2336545" y="3204927"/>
            <a:ext cx="1026160" cy="474345"/>
          </a:xfrm>
          <a:prstGeom prst="rect">
            <a:avLst/>
          </a:prstGeom>
        </p:spPr>
        <p:txBody>
          <a:bodyPr wrap="square" lIns="0" tIns="92075" rIns="0" bIns="0" rtlCol="0" vert="horz">
            <a:spAutoFit/>
          </a:bodyPr>
          <a:lstStyle/>
          <a:p>
            <a:pPr marL="38100">
              <a:lnSpc>
                <a:spcPct val="100000"/>
              </a:lnSpc>
              <a:spcBef>
                <a:spcPts val="725"/>
              </a:spcBef>
            </a:pPr>
            <a:r>
              <a:rPr dirty="0" sz="1200" spc="740">
                <a:latin typeface="Cambria Math"/>
                <a:cs typeface="Cambria Math"/>
              </a:rPr>
              <a:t>∑</a:t>
            </a:r>
            <a:r>
              <a:rPr dirty="0" sz="1200" spc="180">
                <a:latin typeface="Cambria Math"/>
                <a:cs typeface="Cambria Math"/>
              </a:rPr>
              <a:t> </a:t>
            </a:r>
            <a:r>
              <a:rPr dirty="0" sz="1200">
                <a:latin typeface="Cambria Math"/>
                <a:cs typeface="Cambria Math"/>
              </a:rPr>
              <a:t>𝑞  </a:t>
            </a:r>
            <a:r>
              <a:rPr dirty="0" sz="1200" spc="110">
                <a:latin typeface="Cambria Math"/>
                <a:cs typeface="Cambria Math"/>
              </a:rPr>
              <a:t> </a:t>
            </a:r>
            <a:r>
              <a:rPr dirty="0" baseline="-29411" sz="1275" spc="67">
                <a:latin typeface="Cambria Math"/>
                <a:cs typeface="Cambria Math"/>
              </a:rPr>
              <a:t>𝑖</a:t>
            </a:r>
            <a:r>
              <a:rPr dirty="0" sz="1200" spc="45">
                <a:latin typeface="Cambria Math"/>
                <a:cs typeface="Cambria Math"/>
              </a:rPr>
              <a:t>𝑅𝑝</a:t>
            </a:r>
            <a:r>
              <a:rPr dirty="0" sz="1200" spc="105">
                <a:latin typeface="Cambria Math"/>
                <a:cs typeface="Cambria Math"/>
              </a:rPr>
              <a:t> </a:t>
            </a:r>
            <a:r>
              <a:rPr dirty="0" baseline="-29411" sz="1275" spc="37">
                <a:latin typeface="Cambria Math"/>
                <a:cs typeface="Cambria Math"/>
              </a:rPr>
              <a:t>𝑖</a:t>
            </a:r>
            <a:r>
              <a:rPr dirty="0" baseline="-29411" sz="1275" spc="307">
                <a:latin typeface="Cambria Math"/>
                <a:cs typeface="Cambria Math"/>
              </a:rPr>
              <a:t> </a:t>
            </a:r>
            <a:r>
              <a:rPr dirty="0" sz="1200">
                <a:latin typeface="Cambria Math"/>
                <a:cs typeface="Cambria Math"/>
              </a:rPr>
              <a:t>=</a:t>
            </a:r>
            <a:endParaRPr sz="1200">
              <a:latin typeface="Cambria Math"/>
              <a:cs typeface="Cambria Math"/>
            </a:endParaRPr>
          </a:p>
          <a:p>
            <a:pPr marL="46990">
              <a:lnSpc>
                <a:spcPct val="100000"/>
              </a:lnSpc>
              <a:spcBef>
                <a:spcPts val="445"/>
              </a:spcBef>
            </a:pPr>
            <a:r>
              <a:rPr dirty="0" sz="850" spc="20">
                <a:latin typeface="Cambria Math"/>
                <a:cs typeface="Cambria Math"/>
              </a:rPr>
              <a:t>𝑖=1</a:t>
            </a:r>
            <a:endParaRPr sz="850">
              <a:latin typeface="Cambria Math"/>
              <a:cs typeface="Cambria Math"/>
            </a:endParaRPr>
          </a:p>
        </p:txBody>
      </p:sp>
      <p:sp>
        <p:nvSpPr>
          <p:cNvPr id="19" name="object 19"/>
          <p:cNvSpPr txBox="1"/>
          <p:nvPr/>
        </p:nvSpPr>
        <p:spPr>
          <a:xfrm>
            <a:off x="3612007" y="3070986"/>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1</a:t>
            </a:r>
            <a:endParaRPr sz="850">
              <a:latin typeface="Cambria Math"/>
              <a:cs typeface="Cambria Math"/>
            </a:endParaRPr>
          </a:p>
        </p:txBody>
      </p:sp>
      <p:sp>
        <p:nvSpPr>
          <p:cNvPr id="20" name="object 20"/>
          <p:cNvSpPr txBox="1"/>
          <p:nvPr/>
        </p:nvSpPr>
        <p:spPr>
          <a:xfrm>
            <a:off x="3612007" y="3299586"/>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2</a:t>
            </a:r>
            <a:endParaRPr sz="850">
              <a:latin typeface="Cambria Math"/>
              <a:cs typeface="Cambria Math"/>
            </a:endParaRPr>
          </a:p>
        </p:txBody>
      </p:sp>
      <p:sp>
        <p:nvSpPr>
          <p:cNvPr id="21" name="object 21"/>
          <p:cNvSpPr txBox="1"/>
          <p:nvPr/>
        </p:nvSpPr>
        <p:spPr>
          <a:xfrm>
            <a:off x="3327527" y="2868295"/>
            <a:ext cx="328930" cy="862330"/>
          </a:xfrm>
          <a:prstGeom prst="rect">
            <a:avLst/>
          </a:prstGeom>
        </p:spPr>
        <p:txBody>
          <a:bodyPr wrap="square" lIns="0" tIns="58419" rIns="0" bIns="0" rtlCol="0" vert="horz">
            <a:spAutoFit/>
          </a:bodyPr>
          <a:lstStyle/>
          <a:p>
            <a:pPr marL="99060">
              <a:lnSpc>
                <a:spcPct val="100000"/>
              </a:lnSpc>
              <a:spcBef>
                <a:spcPts val="459"/>
              </a:spcBef>
            </a:pPr>
            <a:r>
              <a:rPr dirty="0" baseline="-20833" sz="1800" spc="60">
                <a:latin typeface="Cambria Math"/>
                <a:cs typeface="Cambria Math"/>
              </a:rPr>
              <a:t>𝑞</a:t>
            </a:r>
            <a:r>
              <a:rPr dirty="0" sz="850" spc="40">
                <a:latin typeface="Cambria Math"/>
                <a:cs typeface="Cambria Math"/>
              </a:rPr>
              <a:t>′𝑇</a:t>
            </a:r>
            <a:endParaRPr sz="850">
              <a:latin typeface="Cambria Math"/>
              <a:cs typeface="Cambria Math"/>
            </a:endParaRPr>
          </a:p>
          <a:p>
            <a:pPr marL="95885">
              <a:lnSpc>
                <a:spcPct val="100000"/>
              </a:lnSpc>
              <a:spcBef>
                <a:spcPts val="360"/>
              </a:spcBef>
            </a:pPr>
            <a:r>
              <a:rPr dirty="0" baseline="-20833" sz="1800" spc="60">
                <a:latin typeface="Cambria Math"/>
                <a:cs typeface="Cambria Math"/>
              </a:rPr>
              <a:t>𝑞</a:t>
            </a:r>
            <a:r>
              <a:rPr dirty="0" sz="850" spc="40">
                <a:latin typeface="Cambria Math"/>
                <a:cs typeface="Cambria Math"/>
              </a:rPr>
              <a:t>′𝑇</a:t>
            </a:r>
            <a:endParaRPr sz="850">
              <a:latin typeface="Cambria Math"/>
              <a:cs typeface="Cambria Math"/>
            </a:endParaRPr>
          </a:p>
          <a:p>
            <a:pPr marL="38100" marR="38735" indent="168910">
              <a:lnSpc>
                <a:spcPct val="66700"/>
              </a:lnSpc>
              <a:spcBef>
                <a:spcPts val="1065"/>
              </a:spcBef>
            </a:pPr>
            <a:r>
              <a:rPr dirty="0" sz="1200">
                <a:latin typeface="Cambria Math"/>
                <a:cs typeface="Cambria Math"/>
              </a:rPr>
              <a:t>⋮ </a:t>
            </a:r>
            <a:r>
              <a:rPr dirty="0" sz="1200" spc="-250">
                <a:latin typeface="Cambria Math"/>
                <a:cs typeface="Cambria Math"/>
              </a:rPr>
              <a:t> </a:t>
            </a:r>
            <a:r>
              <a:rPr dirty="0" baseline="-30092" sz="1800" spc="-7">
                <a:latin typeface="Cambria Math"/>
                <a:cs typeface="Cambria Math"/>
              </a:rPr>
              <a:t>[</a:t>
            </a:r>
            <a:r>
              <a:rPr dirty="0" baseline="-20833" sz="1800" spc="52">
                <a:latin typeface="Cambria Math"/>
                <a:cs typeface="Cambria Math"/>
              </a:rPr>
              <a:t>𝑞</a:t>
            </a:r>
            <a:r>
              <a:rPr dirty="0" sz="850" spc="75">
                <a:latin typeface="Cambria Math"/>
                <a:cs typeface="Cambria Math"/>
              </a:rPr>
              <a:t>′</a:t>
            </a:r>
            <a:r>
              <a:rPr dirty="0" sz="850" spc="25">
                <a:latin typeface="Cambria Math"/>
                <a:cs typeface="Cambria Math"/>
              </a:rPr>
              <a:t>𝑇</a:t>
            </a:r>
            <a:endParaRPr sz="850">
              <a:latin typeface="Cambria Math"/>
              <a:cs typeface="Cambria Math"/>
            </a:endParaRPr>
          </a:p>
        </p:txBody>
      </p:sp>
      <p:sp>
        <p:nvSpPr>
          <p:cNvPr id="22" name="object 22"/>
          <p:cNvSpPr txBox="1"/>
          <p:nvPr/>
        </p:nvSpPr>
        <p:spPr>
          <a:xfrm>
            <a:off x="3607434" y="3679062"/>
            <a:ext cx="95885" cy="155575"/>
          </a:xfrm>
          <a:prstGeom prst="rect">
            <a:avLst/>
          </a:prstGeom>
        </p:spPr>
        <p:txBody>
          <a:bodyPr wrap="square" lIns="0" tIns="12700" rIns="0" bIns="0" rtlCol="0" vert="horz">
            <a:spAutoFit/>
          </a:bodyPr>
          <a:lstStyle/>
          <a:p>
            <a:pPr marL="12700">
              <a:lnSpc>
                <a:spcPct val="100000"/>
              </a:lnSpc>
              <a:spcBef>
                <a:spcPts val="100"/>
              </a:spcBef>
            </a:pPr>
            <a:r>
              <a:rPr dirty="0" sz="850" spc="110">
                <a:latin typeface="Cambria Math"/>
                <a:cs typeface="Cambria Math"/>
              </a:rPr>
              <a:t>𝑛</a:t>
            </a:r>
            <a:endParaRPr sz="850">
              <a:latin typeface="Cambria Math"/>
              <a:cs typeface="Cambria Math"/>
            </a:endParaRPr>
          </a:p>
        </p:txBody>
      </p:sp>
      <p:sp>
        <p:nvSpPr>
          <p:cNvPr id="23" name="object 23"/>
          <p:cNvSpPr txBox="1"/>
          <p:nvPr/>
        </p:nvSpPr>
        <p:spPr>
          <a:xfrm>
            <a:off x="3686683" y="3604386"/>
            <a:ext cx="7937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24" name="object 24"/>
          <p:cNvSpPr txBox="1"/>
          <p:nvPr/>
        </p:nvSpPr>
        <p:spPr>
          <a:xfrm>
            <a:off x="4008246" y="3255390"/>
            <a:ext cx="64135" cy="155575"/>
          </a:xfrm>
          <a:prstGeom prst="rect">
            <a:avLst/>
          </a:prstGeom>
        </p:spPr>
        <p:txBody>
          <a:bodyPr wrap="square" lIns="0" tIns="12700" rIns="0" bIns="0" rtlCol="0" vert="horz">
            <a:spAutoFit/>
          </a:bodyPr>
          <a:lstStyle/>
          <a:p>
            <a:pPr marL="12700">
              <a:lnSpc>
                <a:spcPct val="100000"/>
              </a:lnSpc>
              <a:spcBef>
                <a:spcPts val="100"/>
              </a:spcBef>
            </a:pPr>
            <a:r>
              <a:rPr dirty="0" sz="850" spc="80">
                <a:latin typeface="Cambria Math"/>
                <a:cs typeface="Cambria Math"/>
              </a:rPr>
              <a:t>′</a:t>
            </a:r>
            <a:endParaRPr sz="850">
              <a:latin typeface="Cambria Math"/>
              <a:cs typeface="Cambria Math"/>
            </a:endParaRPr>
          </a:p>
        </p:txBody>
      </p:sp>
      <p:sp>
        <p:nvSpPr>
          <p:cNvPr id="25" name="object 25"/>
          <p:cNvSpPr txBox="1"/>
          <p:nvPr/>
        </p:nvSpPr>
        <p:spPr>
          <a:xfrm>
            <a:off x="3739007" y="3284346"/>
            <a:ext cx="424180" cy="208279"/>
          </a:xfrm>
          <a:prstGeom prst="rect">
            <a:avLst/>
          </a:prstGeom>
        </p:spPr>
        <p:txBody>
          <a:bodyPr wrap="square" lIns="0" tIns="12700" rIns="0" bIns="0" rtlCol="0" vert="horz">
            <a:spAutoFit/>
          </a:bodyPr>
          <a:lstStyle/>
          <a:p>
            <a:pPr marL="38100">
              <a:lnSpc>
                <a:spcPct val="100000"/>
              </a:lnSpc>
              <a:spcBef>
                <a:spcPts val="100"/>
              </a:spcBef>
            </a:pPr>
            <a:r>
              <a:rPr dirty="0" sz="1200" spc="10">
                <a:latin typeface="Cambria Math"/>
                <a:cs typeface="Cambria Math"/>
              </a:rPr>
              <a:t>𝑅</a:t>
            </a:r>
            <a:r>
              <a:rPr dirty="0" baseline="2314" sz="1800" spc="15">
                <a:latin typeface="Cambria Math"/>
                <a:cs typeface="Cambria Math"/>
              </a:rPr>
              <a:t>[</a:t>
            </a:r>
            <a:r>
              <a:rPr dirty="0" baseline="6944" sz="1800" spc="15">
                <a:latin typeface="Cambria Math"/>
                <a:cs typeface="Cambria Math"/>
              </a:rPr>
              <a:t>𝑝</a:t>
            </a:r>
            <a:r>
              <a:rPr dirty="0" baseline="6944" sz="1800" spc="44">
                <a:latin typeface="Cambria Math"/>
                <a:cs typeface="Cambria Math"/>
              </a:rPr>
              <a:t> </a:t>
            </a:r>
            <a:r>
              <a:rPr dirty="0" baseline="-19607" sz="1275" spc="30">
                <a:latin typeface="Cambria Math"/>
                <a:cs typeface="Cambria Math"/>
              </a:rPr>
              <a:t>1</a:t>
            </a:r>
            <a:endParaRPr baseline="-19607" sz="1275">
              <a:latin typeface="Cambria Math"/>
              <a:cs typeface="Cambria Math"/>
            </a:endParaRPr>
          </a:p>
        </p:txBody>
      </p:sp>
      <p:sp>
        <p:nvSpPr>
          <p:cNvPr id="26" name="object 26"/>
          <p:cNvSpPr txBox="1"/>
          <p:nvPr/>
        </p:nvSpPr>
        <p:spPr>
          <a:xfrm>
            <a:off x="4359021" y="3255390"/>
            <a:ext cx="64135" cy="155575"/>
          </a:xfrm>
          <a:prstGeom prst="rect">
            <a:avLst/>
          </a:prstGeom>
        </p:spPr>
        <p:txBody>
          <a:bodyPr wrap="square" lIns="0" tIns="12700" rIns="0" bIns="0" rtlCol="0" vert="horz">
            <a:spAutoFit/>
          </a:bodyPr>
          <a:lstStyle/>
          <a:p>
            <a:pPr marL="12700">
              <a:lnSpc>
                <a:spcPct val="100000"/>
              </a:lnSpc>
              <a:spcBef>
                <a:spcPts val="100"/>
              </a:spcBef>
            </a:pPr>
            <a:r>
              <a:rPr dirty="0" sz="850" spc="80">
                <a:latin typeface="Cambria Math"/>
                <a:cs typeface="Cambria Math"/>
              </a:rPr>
              <a:t>′</a:t>
            </a:r>
            <a:endParaRPr sz="850">
              <a:latin typeface="Cambria Math"/>
              <a:cs typeface="Cambria Math"/>
            </a:endParaRPr>
          </a:p>
        </p:txBody>
      </p:sp>
      <p:sp>
        <p:nvSpPr>
          <p:cNvPr id="27" name="object 27"/>
          <p:cNvSpPr txBox="1"/>
          <p:nvPr/>
        </p:nvSpPr>
        <p:spPr>
          <a:xfrm>
            <a:off x="4232528" y="3267582"/>
            <a:ext cx="574675" cy="208279"/>
          </a:xfrm>
          <a:prstGeom prst="rect">
            <a:avLst/>
          </a:prstGeom>
        </p:spPr>
        <p:txBody>
          <a:bodyPr wrap="square" lIns="0" tIns="12700" rIns="0" bIns="0" rtlCol="0" vert="horz">
            <a:spAutoFit/>
          </a:bodyPr>
          <a:lstStyle/>
          <a:p>
            <a:pPr marL="50800">
              <a:lnSpc>
                <a:spcPct val="100000"/>
              </a:lnSpc>
              <a:spcBef>
                <a:spcPts val="100"/>
              </a:spcBef>
              <a:tabLst>
                <a:tab pos="405765" algn="l"/>
              </a:tabLst>
            </a:pPr>
            <a:r>
              <a:rPr dirty="0" sz="1200">
                <a:latin typeface="Cambria Math"/>
                <a:cs typeface="Cambria Math"/>
              </a:rPr>
              <a:t>𝑝</a:t>
            </a:r>
            <a:r>
              <a:rPr dirty="0" sz="1200" spc="120">
                <a:latin typeface="Cambria Math"/>
                <a:cs typeface="Cambria Math"/>
              </a:rPr>
              <a:t> </a:t>
            </a:r>
            <a:r>
              <a:rPr dirty="0" baseline="-29411" sz="1275" spc="30">
                <a:latin typeface="Cambria Math"/>
                <a:cs typeface="Cambria Math"/>
              </a:rPr>
              <a:t>2	</a:t>
            </a:r>
            <a:r>
              <a:rPr dirty="0" sz="1200">
                <a:latin typeface="Cambria Math"/>
                <a:cs typeface="Cambria Math"/>
              </a:rPr>
              <a:t>⋯</a:t>
            </a:r>
            <a:endParaRPr sz="1200">
              <a:latin typeface="Cambria Math"/>
              <a:cs typeface="Cambria Math"/>
            </a:endParaRPr>
          </a:p>
        </p:txBody>
      </p:sp>
      <p:sp>
        <p:nvSpPr>
          <p:cNvPr id="28" name="object 28"/>
          <p:cNvSpPr txBox="1"/>
          <p:nvPr/>
        </p:nvSpPr>
        <p:spPr>
          <a:xfrm>
            <a:off x="4996053" y="3255390"/>
            <a:ext cx="64135" cy="155575"/>
          </a:xfrm>
          <a:prstGeom prst="rect">
            <a:avLst/>
          </a:prstGeom>
        </p:spPr>
        <p:txBody>
          <a:bodyPr wrap="square" lIns="0" tIns="12700" rIns="0" bIns="0" rtlCol="0" vert="horz">
            <a:spAutoFit/>
          </a:bodyPr>
          <a:lstStyle/>
          <a:p>
            <a:pPr marL="12700">
              <a:lnSpc>
                <a:spcPct val="100000"/>
              </a:lnSpc>
              <a:spcBef>
                <a:spcPts val="100"/>
              </a:spcBef>
            </a:pPr>
            <a:r>
              <a:rPr dirty="0" sz="850" spc="80">
                <a:latin typeface="Cambria Math"/>
                <a:cs typeface="Cambria Math"/>
              </a:rPr>
              <a:t>′</a:t>
            </a:r>
            <a:endParaRPr sz="850">
              <a:latin typeface="Cambria Math"/>
              <a:cs typeface="Cambria Math"/>
            </a:endParaRPr>
          </a:p>
        </p:txBody>
      </p:sp>
      <p:sp>
        <p:nvSpPr>
          <p:cNvPr id="29" name="object 29"/>
          <p:cNvSpPr txBox="1"/>
          <p:nvPr/>
        </p:nvSpPr>
        <p:spPr>
          <a:xfrm>
            <a:off x="4882260" y="3278251"/>
            <a:ext cx="341630" cy="208279"/>
          </a:xfrm>
          <a:prstGeom prst="rect">
            <a:avLst/>
          </a:prstGeom>
        </p:spPr>
        <p:txBody>
          <a:bodyPr wrap="square" lIns="0" tIns="12700" rIns="0" bIns="0" rtlCol="0" vert="horz">
            <a:spAutoFit/>
          </a:bodyPr>
          <a:lstStyle/>
          <a:p>
            <a:pPr marL="38100">
              <a:lnSpc>
                <a:spcPct val="100000"/>
              </a:lnSpc>
              <a:spcBef>
                <a:spcPts val="100"/>
              </a:spcBef>
            </a:pPr>
            <a:r>
              <a:rPr dirty="0" baseline="4629" sz="1800">
                <a:latin typeface="Cambria Math"/>
                <a:cs typeface="Cambria Math"/>
              </a:rPr>
              <a:t>𝑝</a:t>
            </a:r>
            <a:r>
              <a:rPr dirty="0" baseline="4629" sz="1800" spc="89">
                <a:latin typeface="Cambria Math"/>
                <a:cs typeface="Cambria Math"/>
              </a:rPr>
              <a:t> </a:t>
            </a:r>
            <a:r>
              <a:rPr dirty="0" baseline="-22875" sz="1275" spc="89">
                <a:latin typeface="Cambria Math"/>
                <a:cs typeface="Cambria Math"/>
              </a:rPr>
              <a:t>𝑛</a:t>
            </a:r>
            <a:r>
              <a:rPr dirty="0" sz="1200" spc="60">
                <a:latin typeface="Cambria Math"/>
                <a:cs typeface="Cambria Math"/>
              </a:rPr>
              <a:t>]</a:t>
            </a:r>
            <a:endParaRPr sz="1200">
              <a:latin typeface="Cambria Math"/>
              <a:cs typeface="Cambria Math"/>
            </a:endParaRPr>
          </a:p>
        </p:txBody>
      </p:sp>
      <p:sp>
        <p:nvSpPr>
          <p:cNvPr id="30" name="object 30"/>
          <p:cNvSpPr txBox="1"/>
          <p:nvPr/>
        </p:nvSpPr>
        <p:spPr>
          <a:xfrm>
            <a:off x="6416802" y="3284346"/>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25</a:t>
            </a:r>
            <a:r>
              <a:rPr dirty="0" baseline="2314" sz="1800">
                <a:latin typeface="Cambria Math"/>
                <a:cs typeface="Cambria Math"/>
              </a:rPr>
              <a:t>)</a:t>
            </a:r>
            <a:endParaRPr baseline="2314" sz="1800">
              <a:latin typeface="Cambria Math"/>
              <a:cs typeface="Cambria Math"/>
            </a:endParaRPr>
          </a:p>
        </p:txBody>
      </p:sp>
      <p:sp>
        <p:nvSpPr>
          <p:cNvPr id="31" name="object 31"/>
          <p:cNvSpPr txBox="1"/>
          <p:nvPr/>
        </p:nvSpPr>
        <p:spPr>
          <a:xfrm>
            <a:off x="2587879" y="4274946"/>
            <a:ext cx="13970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32" name="object 32"/>
          <p:cNvSpPr txBox="1"/>
          <p:nvPr/>
        </p:nvSpPr>
        <p:spPr>
          <a:xfrm>
            <a:off x="2781935" y="3904615"/>
            <a:ext cx="511175" cy="312420"/>
          </a:xfrm>
          <a:prstGeom prst="rect">
            <a:avLst/>
          </a:prstGeom>
        </p:spPr>
        <p:txBody>
          <a:bodyPr wrap="square" lIns="0" tIns="12700" rIns="0" bIns="0" rtlCol="0" vert="horz">
            <a:spAutoFit/>
          </a:bodyPr>
          <a:lstStyle/>
          <a:p>
            <a:pPr marL="38100">
              <a:lnSpc>
                <a:spcPts val="1340"/>
              </a:lnSpc>
              <a:spcBef>
                <a:spcPts val="100"/>
              </a:spcBef>
            </a:pPr>
            <a:r>
              <a:rPr dirty="0" baseline="-20833" sz="1800" spc="37">
                <a:latin typeface="Cambria Math"/>
                <a:cs typeface="Cambria Math"/>
              </a:rPr>
              <a:t>𝑤</a:t>
            </a:r>
            <a:r>
              <a:rPr dirty="0" baseline="-45751" sz="1275" spc="37">
                <a:latin typeface="Cambria Math"/>
                <a:cs typeface="Cambria Math"/>
              </a:rPr>
              <a:t>1</a:t>
            </a:r>
            <a:r>
              <a:rPr dirty="0" baseline="-20833" sz="1800" spc="37">
                <a:latin typeface="Cambria Math"/>
                <a:cs typeface="Cambria Math"/>
              </a:rPr>
              <a:t>𝑞</a:t>
            </a:r>
            <a:r>
              <a:rPr dirty="0" sz="850" spc="25">
                <a:latin typeface="Cambria Math"/>
                <a:cs typeface="Cambria Math"/>
              </a:rPr>
              <a:t>′𝑇</a:t>
            </a:r>
            <a:endParaRPr sz="850">
              <a:latin typeface="Cambria Math"/>
              <a:cs typeface="Cambria Math"/>
            </a:endParaRPr>
          </a:p>
          <a:p>
            <a:pPr algn="r" marR="30480">
              <a:lnSpc>
                <a:spcPts val="919"/>
              </a:lnSpc>
            </a:pPr>
            <a:r>
              <a:rPr dirty="0" sz="850" spc="20">
                <a:latin typeface="Cambria Math"/>
                <a:cs typeface="Cambria Math"/>
              </a:rPr>
              <a:t>1</a:t>
            </a:r>
            <a:endParaRPr sz="850">
              <a:latin typeface="Cambria Math"/>
              <a:cs typeface="Cambria Math"/>
            </a:endParaRPr>
          </a:p>
        </p:txBody>
      </p:sp>
      <p:sp>
        <p:nvSpPr>
          <p:cNvPr id="33" name="object 33"/>
          <p:cNvSpPr txBox="1"/>
          <p:nvPr/>
        </p:nvSpPr>
        <p:spPr>
          <a:xfrm>
            <a:off x="3182239" y="4290186"/>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2</a:t>
            </a:r>
            <a:endParaRPr sz="850">
              <a:latin typeface="Cambria Math"/>
              <a:cs typeface="Cambria Math"/>
            </a:endParaRPr>
          </a:p>
        </p:txBody>
      </p:sp>
      <p:sp>
        <p:nvSpPr>
          <p:cNvPr id="34" name="object 34"/>
          <p:cNvSpPr txBox="1"/>
          <p:nvPr/>
        </p:nvSpPr>
        <p:spPr>
          <a:xfrm>
            <a:off x="2778886" y="4058538"/>
            <a:ext cx="444500" cy="541020"/>
          </a:xfrm>
          <a:prstGeom prst="rect">
            <a:avLst/>
          </a:prstGeom>
        </p:spPr>
        <p:txBody>
          <a:bodyPr wrap="square" lIns="0" tIns="86995" rIns="0" bIns="0" rtlCol="0" vert="horz">
            <a:spAutoFit/>
          </a:bodyPr>
          <a:lstStyle/>
          <a:p>
            <a:pPr marL="38100">
              <a:lnSpc>
                <a:spcPct val="100000"/>
              </a:lnSpc>
              <a:spcBef>
                <a:spcPts val="685"/>
              </a:spcBef>
            </a:pPr>
            <a:r>
              <a:rPr dirty="0" baseline="-20833" sz="1800" spc="44">
                <a:latin typeface="Cambria Math"/>
                <a:cs typeface="Cambria Math"/>
              </a:rPr>
              <a:t>𝑤</a:t>
            </a:r>
            <a:r>
              <a:rPr dirty="0" baseline="-45751" sz="1275" spc="44">
                <a:latin typeface="Cambria Math"/>
                <a:cs typeface="Cambria Math"/>
              </a:rPr>
              <a:t>2</a:t>
            </a:r>
            <a:r>
              <a:rPr dirty="0" baseline="-20833" sz="1800" spc="44">
                <a:latin typeface="Cambria Math"/>
                <a:cs typeface="Cambria Math"/>
              </a:rPr>
              <a:t>𝑞</a:t>
            </a:r>
            <a:r>
              <a:rPr dirty="0" sz="850" spc="30">
                <a:latin typeface="Cambria Math"/>
                <a:cs typeface="Cambria Math"/>
              </a:rPr>
              <a:t>′𝑇</a:t>
            </a:r>
            <a:endParaRPr sz="850">
              <a:latin typeface="Cambria Math"/>
              <a:cs typeface="Cambria Math"/>
            </a:endParaRPr>
          </a:p>
          <a:p>
            <a:pPr algn="ctr" marL="78105">
              <a:lnSpc>
                <a:spcPct val="100000"/>
              </a:lnSpc>
              <a:spcBef>
                <a:spcPts val="590"/>
              </a:spcBef>
            </a:pPr>
            <a:r>
              <a:rPr dirty="0" sz="1200">
                <a:latin typeface="Cambria Math"/>
                <a:cs typeface="Cambria Math"/>
              </a:rPr>
              <a:t>⋮</a:t>
            </a:r>
            <a:endParaRPr sz="1200">
              <a:latin typeface="Cambria Math"/>
              <a:cs typeface="Cambria Math"/>
            </a:endParaRPr>
          </a:p>
        </p:txBody>
      </p:sp>
      <p:sp>
        <p:nvSpPr>
          <p:cNvPr id="35" name="object 35"/>
          <p:cNvSpPr txBox="1"/>
          <p:nvPr/>
        </p:nvSpPr>
        <p:spPr>
          <a:xfrm>
            <a:off x="2717926" y="4512690"/>
            <a:ext cx="643255" cy="290830"/>
          </a:xfrm>
          <a:prstGeom prst="rect">
            <a:avLst/>
          </a:prstGeom>
        </p:spPr>
        <p:txBody>
          <a:bodyPr wrap="square" lIns="0" tIns="12700" rIns="0" bIns="0" rtlCol="0" vert="horz">
            <a:spAutoFit/>
          </a:bodyPr>
          <a:lstStyle/>
          <a:p>
            <a:pPr marL="38100">
              <a:lnSpc>
                <a:spcPts val="1045"/>
              </a:lnSpc>
              <a:spcBef>
                <a:spcPts val="100"/>
              </a:spcBef>
            </a:pPr>
            <a:r>
              <a:rPr dirty="0" baseline="-30092" sz="1800" spc="37">
                <a:latin typeface="Cambria Math"/>
                <a:cs typeface="Cambria Math"/>
              </a:rPr>
              <a:t>[</a:t>
            </a:r>
            <a:r>
              <a:rPr dirty="0" baseline="-20833" sz="1800" spc="37">
                <a:latin typeface="Cambria Math"/>
                <a:cs typeface="Cambria Math"/>
              </a:rPr>
              <a:t>𝑤</a:t>
            </a:r>
            <a:r>
              <a:rPr dirty="0" baseline="-45751" sz="1275" spc="37">
                <a:latin typeface="Cambria Math"/>
                <a:cs typeface="Cambria Math"/>
              </a:rPr>
              <a:t>𝑛</a:t>
            </a:r>
            <a:r>
              <a:rPr dirty="0" baseline="-20833" sz="1800" spc="37">
                <a:latin typeface="Cambria Math"/>
                <a:cs typeface="Cambria Math"/>
              </a:rPr>
              <a:t>𝑞</a:t>
            </a:r>
            <a:r>
              <a:rPr dirty="0" sz="850" spc="25">
                <a:latin typeface="Cambria Math"/>
                <a:cs typeface="Cambria Math"/>
              </a:rPr>
              <a:t>′𝑇</a:t>
            </a:r>
            <a:endParaRPr sz="850">
              <a:latin typeface="Cambria Math"/>
              <a:cs typeface="Cambria Math"/>
            </a:endParaRPr>
          </a:p>
          <a:p>
            <a:pPr marL="473709">
              <a:lnSpc>
                <a:spcPts val="1045"/>
              </a:lnSpc>
            </a:pPr>
            <a:r>
              <a:rPr dirty="0" baseline="-16339" sz="1275" spc="89">
                <a:latin typeface="Cambria Math"/>
                <a:cs typeface="Cambria Math"/>
              </a:rPr>
              <a:t>𝑛</a:t>
            </a:r>
            <a:r>
              <a:rPr dirty="0" sz="1200" spc="60">
                <a:latin typeface="Cambria Math"/>
                <a:cs typeface="Cambria Math"/>
              </a:rPr>
              <a:t>]</a:t>
            </a:r>
            <a:endParaRPr sz="1200">
              <a:latin typeface="Cambria Math"/>
              <a:cs typeface="Cambria Math"/>
            </a:endParaRPr>
          </a:p>
        </p:txBody>
      </p:sp>
      <p:sp>
        <p:nvSpPr>
          <p:cNvPr id="36" name="object 36"/>
          <p:cNvSpPr txBox="1"/>
          <p:nvPr/>
        </p:nvSpPr>
        <p:spPr>
          <a:xfrm>
            <a:off x="3580003" y="4245990"/>
            <a:ext cx="64135" cy="155575"/>
          </a:xfrm>
          <a:prstGeom prst="rect">
            <a:avLst/>
          </a:prstGeom>
        </p:spPr>
        <p:txBody>
          <a:bodyPr wrap="square" lIns="0" tIns="12700" rIns="0" bIns="0" rtlCol="0" vert="horz">
            <a:spAutoFit/>
          </a:bodyPr>
          <a:lstStyle/>
          <a:p>
            <a:pPr marL="12700">
              <a:lnSpc>
                <a:spcPct val="100000"/>
              </a:lnSpc>
              <a:spcBef>
                <a:spcPts val="100"/>
              </a:spcBef>
            </a:pPr>
            <a:r>
              <a:rPr dirty="0" sz="850" spc="80">
                <a:latin typeface="Cambria Math"/>
                <a:cs typeface="Cambria Math"/>
              </a:rPr>
              <a:t>′</a:t>
            </a:r>
            <a:endParaRPr sz="850">
              <a:latin typeface="Cambria Math"/>
              <a:cs typeface="Cambria Math"/>
            </a:endParaRPr>
          </a:p>
        </p:txBody>
      </p:sp>
      <p:sp>
        <p:nvSpPr>
          <p:cNvPr id="37" name="object 37"/>
          <p:cNvSpPr txBox="1"/>
          <p:nvPr/>
        </p:nvSpPr>
        <p:spPr>
          <a:xfrm>
            <a:off x="3310763" y="4268850"/>
            <a:ext cx="424180" cy="208279"/>
          </a:xfrm>
          <a:prstGeom prst="rect">
            <a:avLst/>
          </a:prstGeom>
        </p:spPr>
        <p:txBody>
          <a:bodyPr wrap="square" lIns="0" tIns="12700" rIns="0" bIns="0" rtlCol="0" vert="horz">
            <a:spAutoFit/>
          </a:bodyPr>
          <a:lstStyle/>
          <a:p>
            <a:pPr marL="38100">
              <a:lnSpc>
                <a:spcPct val="100000"/>
              </a:lnSpc>
              <a:spcBef>
                <a:spcPts val="100"/>
              </a:spcBef>
            </a:pPr>
            <a:r>
              <a:rPr dirty="0" sz="1200" spc="10">
                <a:latin typeface="Cambria Math"/>
                <a:cs typeface="Cambria Math"/>
              </a:rPr>
              <a:t>[</a:t>
            </a:r>
            <a:r>
              <a:rPr dirty="0" baseline="4629" sz="1800" spc="15">
                <a:latin typeface="Cambria Math"/>
                <a:cs typeface="Cambria Math"/>
              </a:rPr>
              <a:t>𝑅𝑝</a:t>
            </a:r>
            <a:r>
              <a:rPr dirty="0" baseline="4629" sz="1800" spc="44">
                <a:latin typeface="Cambria Math"/>
                <a:cs typeface="Cambria Math"/>
              </a:rPr>
              <a:t> </a:t>
            </a:r>
            <a:r>
              <a:rPr dirty="0" baseline="-22875" sz="1275" spc="30">
                <a:latin typeface="Cambria Math"/>
                <a:cs typeface="Cambria Math"/>
              </a:rPr>
              <a:t>1</a:t>
            </a:r>
            <a:endParaRPr baseline="-22875" sz="1275">
              <a:latin typeface="Cambria Math"/>
              <a:cs typeface="Cambria Math"/>
            </a:endParaRPr>
          </a:p>
        </p:txBody>
      </p:sp>
      <p:sp>
        <p:nvSpPr>
          <p:cNvPr id="38" name="object 38"/>
          <p:cNvSpPr txBox="1"/>
          <p:nvPr/>
        </p:nvSpPr>
        <p:spPr>
          <a:xfrm>
            <a:off x="4032884" y="4245990"/>
            <a:ext cx="64135" cy="155575"/>
          </a:xfrm>
          <a:prstGeom prst="rect">
            <a:avLst/>
          </a:prstGeom>
        </p:spPr>
        <p:txBody>
          <a:bodyPr wrap="square" lIns="0" tIns="12700" rIns="0" bIns="0" rtlCol="0" vert="horz">
            <a:spAutoFit/>
          </a:bodyPr>
          <a:lstStyle/>
          <a:p>
            <a:pPr marL="12700">
              <a:lnSpc>
                <a:spcPct val="100000"/>
              </a:lnSpc>
              <a:spcBef>
                <a:spcPts val="100"/>
              </a:spcBef>
            </a:pPr>
            <a:r>
              <a:rPr dirty="0" sz="850" spc="80">
                <a:latin typeface="Cambria Math"/>
                <a:cs typeface="Cambria Math"/>
              </a:rPr>
              <a:t>′</a:t>
            </a:r>
            <a:endParaRPr sz="850">
              <a:latin typeface="Cambria Math"/>
              <a:cs typeface="Cambria Math"/>
            </a:endParaRPr>
          </a:p>
        </p:txBody>
      </p:sp>
      <p:sp>
        <p:nvSpPr>
          <p:cNvPr id="39" name="object 39"/>
          <p:cNvSpPr txBox="1"/>
          <p:nvPr/>
        </p:nvSpPr>
        <p:spPr>
          <a:xfrm>
            <a:off x="3804030" y="4258182"/>
            <a:ext cx="675640" cy="208279"/>
          </a:xfrm>
          <a:prstGeom prst="rect">
            <a:avLst/>
          </a:prstGeom>
        </p:spPr>
        <p:txBody>
          <a:bodyPr wrap="square" lIns="0" tIns="12700" rIns="0" bIns="0" rtlCol="0" vert="horz">
            <a:spAutoFit/>
          </a:bodyPr>
          <a:lstStyle/>
          <a:p>
            <a:pPr marL="50800">
              <a:lnSpc>
                <a:spcPct val="100000"/>
              </a:lnSpc>
              <a:spcBef>
                <a:spcPts val="100"/>
              </a:spcBef>
              <a:tabLst>
                <a:tab pos="506095" algn="l"/>
              </a:tabLst>
            </a:pPr>
            <a:r>
              <a:rPr dirty="0" sz="1200" spc="15">
                <a:latin typeface="Cambria Math"/>
                <a:cs typeface="Cambria Math"/>
              </a:rPr>
              <a:t>𝑅𝑝</a:t>
            </a:r>
            <a:r>
              <a:rPr dirty="0" sz="1200" spc="110">
                <a:latin typeface="Cambria Math"/>
                <a:cs typeface="Cambria Math"/>
              </a:rPr>
              <a:t> </a:t>
            </a:r>
            <a:r>
              <a:rPr dirty="0" baseline="-29411" sz="1275" spc="30">
                <a:latin typeface="Cambria Math"/>
                <a:cs typeface="Cambria Math"/>
              </a:rPr>
              <a:t>2	</a:t>
            </a:r>
            <a:r>
              <a:rPr dirty="0" sz="1200">
                <a:latin typeface="Cambria Math"/>
                <a:cs typeface="Cambria Math"/>
              </a:rPr>
              <a:t>⋯</a:t>
            </a:r>
            <a:endParaRPr sz="1200">
              <a:latin typeface="Cambria Math"/>
              <a:cs typeface="Cambria Math"/>
            </a:endParaRPr>
          </a:p>
        </p:txBody>
      </p:sp>
      <p:sp>
        <p:nvSpPr>
          <p:cNvPr id="40" name="object 40"/>
          <p:cNvSpPr txBox="1"/>
          <p:nvPr/>
        </p:nvSpPr>
        <p:spPr>
          <a:xfrm>
            <a:off x="4770501" y="4245990"/>
            <a:ext cx="64135" cy="155575"/>
          </a:xfrm>
          <a:prstGeom prst="rect">
            <a:avLst/>
          </a:prstGeom>
        </p:spPr>
        <p:txBody>
          <a:bodyPr wrap="square" lIns="0" tIns="12700" rIns="0" bIns="0" rtlCol="0" vert="horz">
            <a:spAutoFit/>
          </a:bodyPr>
          <a:lstStyle/>
          <a:p>
            <a:pPr marL="12700">
              <a:lnSpc>
                <a:spcPct val="100000"/>
              </a:lnSpc>
              <a:spcBef>
                <a:spcPts val="100"/>
              </a:spcBef>
            </a:pPr>
            <a:r>
              <a:rPr dirty="0" sz="850" spc="80">
                <a:latin typeface="Cambria Math"/>
                <a:cs typeface="Cambria Math"/>
              </a:rPr>
              <a:t>′</a:t>
            </a:r>
            <a:endParaRPr sz="850">
              <a:latin typeface="Cambria Math"/>
              <a:cs typeface="Cambria Math"/>
            </a:endParaRPr>
          </a:p>
        </p:txBody>
      </p:sp>
      <p:sp>
        <p:nvSpPr>
          <p:cNvPr id="41" name="object 41"/>
          <p:cNvSpPr txBox="1"/>
          <p:nvPr/>
        </p:nvSpPr>
        <p:spPr>
          <a:xfrm>
            <a:off x="4556125" y="4268850"/>
            <a:ext cx="442595" cy="208279"/>
          </a:xfrm>
          <a:prstGeom prst="rect">
            <a:avLst/>
          </a:prstGeom>
        </p:spPr>
        <p:txBody>
          <a:bodyPr wrap="square" lIns="0" tIns="12700" rIns="0" bIns="0" rtlCol="0" vert="horz">
            <a:spAutoFit/>
          </a:bodyPr>
          <a:lstStyle/>
          <a:p>
            <a:pPr marL="38100">
              <a:lnSpc>
                <a:spcPct val="100000"/>
              </a:lnSpc>
              <a:spcBef>
                <a:spcPts val="100"/>
              </a:spcBef>
            </a:pPr>
            <a:r>
              <a:rPr dirty="0" baseline="4629" sz="1800" spc="15">
                <a:latin typeface="Cambria Math"/>
                <a:cs typeface="Cambria Math"/>
              </a:rPr>
              <a:t>𝑅𝑝</a:t>
            </a:r>
            <a:r>
              <a:rPr dirty="0" baseline="4629" sz="1800" spc="97">
                <a:latin typeface="Cambria Math"/>
                <a:cs typeface="Cambria Math"/>
              </a:rPr>
              <a:t> </a:t>
            </a:r>
            <a:r>
              <a:rPr dirty="0" baseline="-22875" sz="1275" spc="89">
                <a:latin typeface="Cambria Math"/>
                <a:cs typeface="Cambria Math"/>
              </a:rPr>
              <a:t>𝑛</a:t>
            </a:r>
            <a:r>
              <a:rPr dirty="0" sz="1200" spc="60">
                <a:latin typeface="Cambria Math"/>
                <a:cs typeface="Cambria Math"/>
              </a:rPr>
              <a:t>]</a:t>
            </a:r>
            <a:endParaRPr sz="1200">
              <a:latin typeface="Cambria Math"/>
              <a:cs typeface="Cambria Math"/>
            </a:endParaRPr>
          </a:p>
        </p:txBody>
      </p:sp>
      <p:sp>
        <p:nvSpPr>
          <p:cNvPr id="42" name="object 42"/>
          <p:cNvSpPr txBox="1"/>
          <p:nvPr/>
        </p:nvSpPr>
        <p:spPr>
          <a:xfrm>
            <a:off x="6416802" y="4274946"/>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26</a:t>
            </a:r>
            <a:r>
              <a:rPr dirty="0" baseline="2314" sz="1800">
                <a:latin typeface="Cambria Math"/>
                <a:cs typeface="Cambria Math"/>
              </a:rPr>
              <a:t>)</a:t>
            </a:r>
            <a:endParaRPr baseline="2314" sz="1800">
              <a:latin typeface="Cambria Math"/>
              <a:cs typeface="Cambria Math"/>
            </a:endParaRPr>
          </a:p>
        </p:txBody>
      </p:sp>
      <p:sp>
        <p:nvSpPr>
          <p:cNvPr id="43" name="object 43"/>
          <p:cNvSpPr txBox="1"/>
          <p:nvPr/>
        </p:nvSpPr>
        <p:spPr>
          <a:xfrm>
            <a:off x="2458339" y="5265800"/>
            <a:ext cx="13970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44" name="object 44"/>
          <p:cNvSpPr txBox="1"/>
          <p:nvPr/>
        </p:nvSpPr>
        <p:spPr>
          <a:xfrm>
            <a:off x="2615310" y="5450204"/>
            <a:ext cx="79375" cy="354965"/>
          </a:xfrm>
          <a:prstGeom prst="rect">
            <a:avLst/>
          </a:prstGeom>
        </p:spPr>
        <p:txBody>
          <a:bodyPr wrap="square" lIns="0" tIns="48895" rIns="0" bIns="0" rtlCol="0" vert="horz">
            <a:spAutoFit/>
          </a:bodyPr>
          <a:lstStyle/>
          <a:p>
            <a:pPr marL="12700" marR="5080">
              <a:lnSpc>
                <a:spcPct val="80000"/>
              </a:lnSpc>
              <a:spcBef>
                <a:spcPts val="385"/>
              </a:spcBef>
            </a:pPr>
            <a:r>
              <a:rPr dirty="0" sz="1200" spc="20">
                <a:latin typeface="Cambria Math"/>
                <a:cs typeface="Cambria Math"/>
              </a:rPr>
              <a:t>I  </a:t>
            </a:r>
            <a:r>
              <a:rPr dirty="0" sz="1200" spc="20">
                <a:latin typeface="Cambria Math"/>
                <a:cs typeface="Cambria Math"/>
              </a:rPr>
              <a:t>[</a:t>
            </a:r>
            <a:endParaRPr sz="1200">
              <a:latin typeface="Cambria Math"/>
              <a:cs typeface="Cambria Math"/>
            </a:endParaRPr>
          </a:p>
        </p:txBody>
      </p:sp>
      <p:sp>
        <p:nvSpPr>
          <p:cNvPr id="45" name="object 45"/>
          <p:cNvSpPr txBox="1"/>
          <p:nvPr/>
        </p:nvSpPr>
        <p:spPr>
          <a:xfrm>
            <a:off x="2615310" y="5032628"/>
            <a:ext cx="79375" cy="208279"/>
          </a:xfrm>
          <a:prstGeom prst="rect">
            <a:avLst/>
          </a:prstGeom>
        </p:spPr>
        <p:txBody>
          <a:bodyPr wrap="square" lIns="0" tIns="12700" rIns="0" bIns="0" rtlCol="0" vert="horz">
            <a:spAutoFit/>
          </a:bodyPr>
          <a:lstStyle/>
          <a:p>
            <a:pPr marL="12700">
              <a:lnSpc>
                <a:spcPct val="100000"/>
              </a:lnSpc>
              <a:spcBef>
                <a:spcPts val="100"/>
              </a:spcBef>
            </a:pPr>
            <a:r>
              <a:rPr dirty="0" sz="1200" spc="-330">
                <a:latin typeface="Cambria Math"/>
                <a:cs typeface="Cambria Math"/>
              </a:rPr>
              <a:t>𝖥</a:t>
            </a:r>
            <a:endParaRPr sz="1200">
              <a:latin typeface="Cambria Math"/>
              <a:cs typeface="Cambria Math"/>
            </a:endParaRPr>
          </a:p>
        </p:txBody>
      </p:sp>
      <p:sp>
        <p:nvSpPr>
          <p:cNvPr id="46" name="object 46"/>
          <p:cNvSpPr txBox="1"/>
          <p:nvPr/>
        </p:nvSpPr>
        <p:spPr>
          <a:xfrm>
            <a:off x="2643251" y="4884800"/>
            <a:ext cx="570865" cy="208279"/>
          </a:xfrm>
          <a:prstGeom prst="rect">
            <a:avLst/>
          </a:prstGeom>
        </p:spPr>
        <p:txBody>
          <a:bodyPr wrap="square" lIns="0" tIns="12700" rIns="0" bIns="0" rtlCol="0" vert="horz">
            <a:spAutoFit/>
          </a:bodyPr>
          <a:lstStyle/>
          <a:p>
            <a:pPr marL="38100">
              <a:lnSpc>
                <a:spcPct val="100000"/>
              </a:lnSpc>
              <a:spcBef>
                <a:spcPts val="100"/>
              </a:spcBef>
            </a:pPr>
            <a:r>
              <a:rPr dirty="0" baseline="-20833" sz="1800" spc="60">
                <a:latin typeface="Cambria Math"/>
                <a:cs typeface="Cambria Math"/>
              </a:rPr>
              <a:t>𝑞</a:t>
            </a:r>
            <a:r>
              <a:rPr dirty="0" sz="850" spc="40">
                <a:latin typeface="Cambria Math"/>
                <a:cs typeface="Cambria Math"/>
              </a:rPr>
              <a:t>′𝑇</a:t>
            </a:r>
            <a:r>
              <a:rPr dirty="0" sz="850" spc="130">
                <a:latin typeface="Cambria Math"/>
                <a:cs typeface="Cambria Math"/>
              </a:rPr>
              <a:t> </a:t>
            </a:r>
            <a:r>
              <a:rPr dirty="0" baseline="-20833" sz="1800" spc="60">
                <a:latin typeface="Cambria Math"/>
                <a:cs typeface="Cambria Math"/>
              </a:rPr>
              <a:t>𝑅𝑝</a:t>
            </a:r>
            <a:r>
              <a:rPr dirty="0" sz="850" spc="40">
                <a:latin typeface="Cambria Math"/>
                <a:cs typeface="Cambria Math"/>
              </a:rPr>
              <a:t>′</a:t>
            </a:r>
            <a:endParaRPr sz="850">
              <a:latin typeface="Cambria Math"/>
              <a:cs typeface="Cambria Math"/>
            </a:endParaRPr>
          </a:p>
        </p:txBody>
      </p:sp>
      <p:sp>
        <p:nvSpPr>
          <p:cNvPr id="47" name="object 47"/>
          <p:cNvSpPr txBox="1"/>
          <p:nvPr/>
        </p:nvSpPr>
        <p:spPr>
          <a:xfrm>
            <a:off x="2866770" y="5041772"/>
            <a:ext cx="386715" cy="155575"/>
          </a:xfrm>
          <a:prstGeom prst="rect">
            <a:avLst/>
          </a:prstGeom>
        </p:spPr>
        <p:txBody>
          <a:bodyPr wrap="square" lIns="0" tIns="12700" rIns="0" bIns="0" rtlCol="0" vert="horz">
            <a:spAutoFit/>
          </a:bodyPr>
          <a:lstStyle/>
          <a:p>
            <a:pPr marL="12700">
              <a:lnSpc>
                <a:spcPct val="100000"/>
              </a:lnSpc>
              <a:spcBef>
                <a:spcPts val="100"/>
              </a:spcBef>
              <a:tabLst>
                <a:tab pos="311150" algn="l"/>
              </a:tabLst>
            </a:pPr>
            <a:r>
              <a:rPr dirty="0" sz="850" spc="20">
                <a:latin typeface="Cambria Math"/>
                <a:cs typeface="Cambria Math"/>
              </a:rPr>
              <a:t>1</a:t>
            </a:r>
            <a:r>
              <a:rPr dirty="0" sz="850" spc="20">
                <a:latin typeface="Cambria Math"/>
                <a:cs typeface="Cambria Math"/>
              </a:rPr>
              <a:t>	</a:t>
            </a:r>
            <a:r>
              <a:rPr dirty="0" sz="850" spc="20">
                <a:latin typeface="Cambria Math"/>
                <a:cs typeface="Cambria Math"/>
              </a:rPr>
              <a:t>1</a:t>
            </a:r>
            <a:endParaRPr sz="850">
              <a:latin typeface="Cambria Math"/>
              <a:cs typeface="Cambria Math"/>
            </a:endParaRPr>
          </a:p>
        </p:txBody>
      </p:sp>
      <p:sp>
        <p:nvSpPr>
          <p:cNvPr id="48" name="object 48"/>
          <p:cNvSpPr txBox="1"/>
          <p:nvPr/>
        </p:nvSpPr>
        <p:spPr>
          <a:xfrm>
            <a:off x="3361054" y="5113400"/>
            <a:ext cx="575310" cy="208279"/>
          </a:xfrm>
          <a:prstGeom prst="rect">
            <a:avLst/>
          </a:prstGeom>
        </p:spPr>
        <p:txBody>
          <a:bodyPr wrap="square" lIns="0" tIns="12700" rIns="0" bIns="0" rtlCol="0" vert="horz">
            <a:spAutoFit/>
          </a:bodyPr>
          <a:lstStyle/>
          <a:p>
            <a:pPr marL="38100">
              <a:lnSpc>
                <a:spcPct val="100000"/>
              </a:lnSpc>
              <a:spcBef>
                <a:spcPts val="100"/>
              </a:spcBef>
            </a:pPr>
            <a:r>
              <a:rPr dirty="0" baseline="-20833" sz="1800" spc="60">
                <a:latin typeface="Cambria Math"/>
                <a:cs typeface="Cambria Math"/>
              </a:rPr>
              <a:t>𝑞</a:t>
            </a:r>
            <a:r>
              <a:rPr dirty="0" sz="850" spc="40">
                <a:latin typeface="Cambria Math"/>
                <a:cs typeface="Cambria Math"/>
              </a:rPr>
              <a:t>′𝑇</a:t>
            </a:r>
            <a:r>
              <a:rPr dirty="0" sz="850" spc="150">
                <a:latin typeface="Cambria Math"/>
                <a:cs typeface="Cambria Math"/>
              </a:rPr>
              <a:t> </a:t>
            </a:r>
            <a:r>
              <a:rPr dirty="0" baseline="-20833" sz="1800" spc="67">
                <a:latin typeface="Cambria Math"/>
                <a:cs typeface="Cambria Math"/>
              </a:rPr>
              <a:t>𝑅𝑝</a:t>
            </a:r>
            <a:r>
              <a:rPr dirty="0" sz="850" spc="45">
                <a:latin typeface="Cambria Math"/>
                <a:cs typeface="Cambria Math"/>
              </a:rPr>
              <a:t>′</a:t>
            </a:r>
            <a:endParaRPr sz="850">
              <a:latin typeface="Cambria Math"/>
              <a:cs typeface="Cambria Math"/>
            </a:endParaRPr>
          </a:p>
        </p:txBody>
      </p:sp>
      <p:sp>
        <p:nvSpPr>
          <p:cNvPr id="49" name="object 49"/>
          <p:cNvSpPr txBox="1"/>
          <p:nvPr/>
        </p:nvSpPr>
        <p:spPr>
          <a:xfrm>
            <a:off x="3587622" y="5270372"/>
            <a:ext cx="391795" cy="155575"/>
          </a:xfrm>
          <a:prstGeom prst="rect">
            <a:avLst/>
          </a:prstGeom>
        </p:spPr>
        <p:txBody>
          <a:bodyPr wrap="square" lIns="0" tIns="12700" rIns="0" bIns="0" rtlCol="0" vert="horz">
            <a:spAutoFit/>
          </a:bodyPr>
          <a:lstStyle/>
          <a:p>
            <a:pPr marL="12700">
              <a:lnSpc>
                <a:spcPct val="100000"/>
              </a:lnSpc>
              <a:spcBef>
                <a:spcPts val="100"/>
              </a:spcBef>
              <a:tabLst>
                <a:tab pos="315595" algn="l"/>
              </a:tabLst>
            </a:pPr>
            <a:r>
              <a:rPr dirty="0" sz="850" spc="20">
                <a:latin typeface="Cambria Math"/>
                <a:cs typeface="Cambria Math"/>
              </a:rPr>
              <a:t>2</a:t>
            </a:r>
            <a:r>
              <a:rPr dirty="0" sz="850" spc="20">
                <a:latin typeface="Cambria Math"/>
                <a:cs typeface="Cambria Math"/>
              </a:rPr>
              <a:t>	</a:t>
            </a:r>
            <a:r>
              <a:rPr dirty="0" sz="850" spc="20">
                <a:latin typeface="Cambria Math"/>
                <a:cs typeface="Cambria Math"/>
              </a:rPr>
              <a:t>2</a:t>
            </a:r>
            <a:endParaRPr sz="850">
              <a:latin typeface="Cambria Math"/>
              <a:cs typeface="Cambria Math"/>
            </a:endParaRPr>
          </a:p>
        </p:txBody>
      </p:sp>
      <p:sp>
        <p:nvSpPr>
          <p:cNvPr id="50" name="object 50"/>
          <p:cNvSpPr txBox="1"/>
          <p:nvPr/>
        </p:nvSpPr>
        <p:spPr>
          <a:xfrm>
            <a:off x="4136516" y="5392292"/>
            <a:ext cx="120014"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51" name="object 51"/>
          <p:cNvSpPr txBox="1"/>
          <p:nvPr/>
        </p:nvSpPr>
        <p:spPr>
          <a:xfrm>
            <a:off x="4379340" y="5514212"/>
            <a:ext cx="267970" cy="208279"/>
          </a:xfrm>
          <a:prstGeom prst="rect">
            <a:avLst/>
          </a:prstGeom>
        </p:spPr>
        <p:txBody>
          <a:bodyPr wrap="square" lIns="0" tIns="12700" rIns="0" bIns="0" rtlCol="0" vert="horz">
            <a:spAutoFit/>
          </a:bodyPr>
          <a:lstStyle/>
          <a:p>
            <a:pPr marL="38100">
              <a:lnSpc>
                <a:spcPct val="100000"/>
              </a:lnSpc>
              <a:spcBef>
                <a:spcPts val="100"/>
              </a:spcBef>
            </a:pPr>
            <a:r>
              <a:rPr dirty="0" baseline="-20833" sz="1800" spc="60">
                <a:latin typeface="Cambria Math"/>
                <a:cs typeface="Cambria Math"/>
              </a:rPr>
              <a:t>𝑞</a:t>
            </a:r>
            <a:r>
              <a:rPr dirty="0" sz="850" spc="40">
                <a:latin typeface="Cambria Math"/>
                <a:cs typeface="Cambria Math"/>
              </a:rPr>
              <a:t>′𝑇</a:t>
            </a:r>
            <a:endParaRPr sz="850">
              <a:latin typeface="Cambria Math"/>
              <a:cs typeface="Cambria Math"/>
            </a:endParaRPr>
          </a:p>
        </p:txBody>
      </p:sp>
      <p:sp>
        <p:nvSpPr>
          <p:cNvPr id="52" name="object 52"/>
          <p:cNvSpPr txBox="1"/>
          <p:nvPr/>
        </p:nvSpPr>
        <p:spPr>
          <a:xfrm>
            <a:off x="4605909" y="5671184"/>
            <a:ext cx="410209" cy="155575"/>
          </a:xfrm>
          <a:prstGeom prst="rect">
            <a:avLst/>
          </a:prstGeom>
        </p:spPr>
        <p:txBody>
          <a:bodyPr wrap="square" lIns="0" tIns="12700" rIns="0" bIns="0" rtlCol="0" vert="horz">
            <a:spAutoFit/>
          </a:bodyPr>
          <a:lstStyle/>
          <a:p>
            <a:pPr marL="12700">
              <a:lnSpc>
                <a:spcPct val="100000"/>
              </a:lnSpc>
              <a:spcBef>
                <a:spcPts val="100"/>
              </a:spcBef>
              <a:tabLst>
                <a:tab pos="326390" algn="l"/>
              </a:tabLst>
            </a:pPr>
            <a:r>
              <a:rPr dirty="0" sz="850" spc="110">
                <a:latin typeface="Cambria Math"/>
                <a:cs typeface="Cambria Math"/>
              </a:rPr>
              <a:t>𝑛</a:t>
            </a:r>
            <a:r>
              <a:rPr dirty="0" sz="850" spc="110">
                <a:latin typeface="Cambria Math"/>
                <a:cs typeface="Cambria Math"/>
              </a:rPr>
              <a:t>	</a:t>
            </a:r>
            <a:r>
              <a:rPr dirty="0" sz="850" spc="110">
                <a:latin typeface="Cambria Math"/>
                <a:cs typeface="Cambria Math"/>
              </a:rPr>
              <a:t>𝑛</a:t>
            </a:r>
            <a:endParaRPr sz="850">
              <a:latin typeface="Cambria Math"/>
              <a:cs typeface="Cambria Math"/>
            </a:endParaRPr>
          </a:p>
        </p:txBody>
      </p:sp>
      <p:sp>
        <p:nvSpPr>
          <p:cNvPr id="53" name="object 53"/>
          <p:cNvSpPr txBox="1"/>
          <p:nvPr/>
        </p:nvSpPr>
        <p:spPr>
          <a:xfrm>
            <a:off x="4659757" y="5570600"/>
            <a:ext cx="442595" cy="208279"/>
          </a:xfrm>
          <a:prstGeom prst="rect">
            <a:avLst/>
          </a:prstGeom>
        </p:spPr>
        <p:txBody>
          <a:bodyPr wrap="square" lIns="0" tIns="12700" rIns="0" bIns="0" rtlCol="0" vert="horz">
            <a:spAutoFit/>
          </a:bodyPr>
          <a:lstStyle/>
          <a:p>
            <a:pPr marL="38100">
              <a:lnSpc>
                <a:spcPct val="100000"/>
              </a:lnSpc>
              <a:spcBef>
                <a:spcPts val="100"/>
              </a:spcBef>
            </a:pPr>
            <a:r>
              <a:rPr dirty="0" sz="1200" spc="40">
                <a:latin typeface="Cambria Math"/>
                <a:cs typeface="Cambria Math"/>
              </a:rPr>
              <a:t>𝑅𝑝</a:t>
            </a:r>
            <a:r>
              <a:rPr dirty="0" baseline="29411" sz="1275" spc="60">
                <a:latin typeface="Cambria Math"/>
                <a:cs typeface="Cambria Math"/>
              </a:rPr>
              <a:t>′</a:t>
            </a:r>
            <a:r>
              <a:rPr dirty="0" baseline="29411" sz="1275" spc="292">
                <a:latin typeface="Cambria Math"/>
                <a:cs typeface="Cambria Math"/>
              </a:rPr>
              <a:t> </a:t>
            </a:r>
            <a:r>
              <a:rPr dirty="0" baseline="-9259" sz="1800">
                <a:latin typeface="Cambria Math"/>
                <a:cs typeface="Cambria Math"/>
              </a:rPr>
              <a:t>]</a:t>
            </a:r>
            <a:endParaRPr baseline="-9259" sz="1800">
              <a:latin typeface="Cambria Math"/>
              <a:cs typeface="Cambria Math"/>
            </a:endParaRPr>
          </a:p>
        </p:txBody>
      </p:sp>
      <p:sp>
        <p:nvSpPr>
          <p:cNvPr id="54" name="object 54"/>
          <p:cNvSpPr txBox="1"/>
          <p:nvPr/>
        </p:nvSpPr>
        <p:spPr>
          <a:xfrm>
            <a:off x="4997577" y="5450204"/>
            <a:ext cx="79375" cy="208279"/>
          </a:xfrm>
          <a:prstGeom prst="rect">
            <a:avLst/>
          </a:prstGeom>
        </p:spPr>
        <p:txBody>
          <a:bodyPr wrap="square" lIns="0" tIns="12700" rIns="0" bIns="0" rtlCol="0" vert="horz">
            <a:spAutoFit/>
          </a:bodyPr>
          <a:lstStyle/>
          <a:p>
            <a:pPr marL="12700">
              <a:lnSpc>
                <a:spcPct val="100000"/>
              </a:lnSpc>
              <a:spcBef>
                <a:spcPts val="100"/>
              </a:spcBef>
            </a:pPr>
            <a:r>
              <a:rPr dirty="0" sz="1200" spc="30">
                <a:latin typeface="Cambria Math"/>
                <a:cs typeface="Cambria Math"/>
              </a:rPr>
              <a:t>I</a:t>
            </a:r>
            <a:endParaRPr sz="1200">
              <a:latin typeface="Cambria Math"/>
              <a:cs typeface="Cambria Math"/>
            </a:endParaRPr>
          </a:p>
        </p:txBody>
      </p:sp>
      <p:sp>
        <p:nvSpPr>
          <p:cNvPr id="55" name="object 55"/>
          <p:cNvSpPr txBox="1"/>
          <p:nvPr/>
        </p:nvSpPr>
        <p:spPr>
          <a:xfrm>
            <a:off x="4997577" y="5032628"/>
            <a:ext cx="79375" cy="208279"/>
          </a:xfrm>
          <a:prstGeom prst="rect">
            <a:avLst/>
          </a:prstGeom>
        </p:spPr>
        <p:txBody>
          <a:bodyPr wrap="square" lIns="0" tIns="12700" rIns="0" bIns="0" rtlCol="0" vert="horz">
            <a:spAutoFit/>
          </a:bodyPr>
          <a:lstStyle/>
          <a:p>
            <a:pPr marL="12700">
              <a:lnSpc>
                <a:spcPct val="100000"/>
              </a:lnSpc>
              <a:spcBef>
                <a:spcPts val="100"/>
              </a:spcBef>
            </a:pPr>
            <a:r>
              <a:rPr dirty="0" sz="1200" spc="-245">
                <a:latin typeface="Cambria Math"/>
                <a:cs typeface="Cambria Math"/>
              </a:rPr>
              <a:t>1</a:t>
            </a:r>
            <a:endParaRPr sz="1200">
              <a:latin typeface="Cambria Math"/>
              <a:cs typeface="Cambria Math"/>
            </a:endParaRPr>
          </a:p>
        </p:txBody>
      </p:sp>
      <p:sp>
        <p:nvSpPr>
          <p:cNvPr id="56" name="object 56"/>
          <p:cNvSpPr txBox="1"/>
          <p:nvPr/>
        </p:nvSpPr>
        <p:spPr>
          <a:xfrm>
            <a:off x="6416802" y="5265800"/>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27</a:t>
            </a:r>
            <a:r>
              <a:rPr dirty="0" baseline="2314" sz="1800">
                <a:latin typeface="Cambria Math"/>
                <a:cs typeface="Cambria Math"/>
              </a:rPr>
              <a:t>)</a:t>
            </a:r>
            <a:endParaRPr baseline="2314" sz="1800">
              <a:latin typeface="Cambria Math"/>
              <a:cs typeface="Cambria Math"/>
            </a:endParaRPr>
          </a:p>
        </p:txBody>
      </p:sp>
      <p:sp>
        <p:nvSpPr>
          <p:cNvPr id="57" name="object 57"/>
          <p:cNvSpPr txBox="1"/>
          <p:nvPr/>
        </p:nvSpPr>
        <p:spPr>
          <a:xfrm>
            <a:off x="3290951" y="5963792"/>
            <a:ext cx="979169"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Cambria Math"/>
                <a:cs typeface="Cambria Math"/>
              </a:rPr>
              <a:t>=</a:t>
            </a:r>
            <a:r>
              <a:rPr dirty="0" sz="1200" spc="15">
                <a:latin typeface="Cambria Math"/>
                <a:cs typeface="Cambria Math"/>
              </a:rPr>
              <a:t> </a:t>
            </a:r>
            <a:r>
              <a:rPr dirty="0" sz="1200" spc="55">
                <a:latin typeface="Cambria Math"/>
                <a:cs typeface="Cambria Math"/>
              </a:rPr>
              <a:t>𝑡𝑟(𝑄</a:t>
            </a:r>
            <a:r>
              <a:rPr dirty="0" baseline="29411" sz="1275" spc="82">
                <a:latin typeface="Cambria Math"/>
                <a:cs typeface="Cambria Math"/>
              </a:rPr>
              <a:t>′</a:t>
            </a:r>
            <a:r>
              <a:rPr dirty="0" baseline="39215" sz="1275" spc="82">
                <a:latin typeface="Cambria Math"/>
                <a:cs typeface="Cambria Math"/>
              </a:rPr>
              <a:t>𝑇</a:t>
            </a:r>
            <a:r>
              <a:rPr dirty="0" sz="1200" spc="55">
                <a:latin typeface="Cambria Math"/>
                <a:cs typeface="Cambria Math"/>
              </a:rPr>
              <a:t>𝑅𝑃</a:t>
            </a:r>
            <a:r>
              <a:rPr dirty="0" baseline="29411" sz="1275" spc="82">
                <a:latin typeface="Cambria Math"/>
                <a:cs typeface="Cambria Math"/>
              </a:rPr>
              <a:t>′</a:t>
            </a:r>
            <a:r>
              <a:rPr dirty="0" sz="1200" spc="55">
                <a:latin typeface="Cambria Math"/>
                <a:cs typeface="Cambria Math"/>
              </a:rPr>
              <a:t>)</a:t>
            </a:r>
            <a:endParaRPr sz="1200">
              <a:latin typeface="Cambria Math"/>
              <a:cs typeface="Cambria Math"/>
            </a:endParaRPr>
          </a:p>
        </p:txBody>
      </p:sp>
      <p:sp>
        <p:nvSpPr>
          <p:cNvPr id="58" name="object 58"/>
          <p:cNvSpPr txBox="1"/>
          <p:nvPr/>
        </p:nvSpPr>
        <p:spPr>
          <a:xfrm>
            <a:off x="6416802" y="5963792"/>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28</a:t>
            </a:r>
            <a:r>
              <a:rPr dirty="0" baseline="2314" sz="1800">
                <a:latin typeface="Cambria Math"/>
                <a:cs typeface="Cambria Math"/>
              </a:rPr>
              <a:t>)</a:t>
            </a:r>
            <a:endParaRPr baseline="2314" sz="1800">
              <a:latin typeface="Cambria Math"/>
              <a:cs typeface="Cambria Math"/>
            </a:endParaRPr>
          </a:p>
        </p:txBody>
      </p:sp>
      <p:sp>
        <p:nvSpPr>
          <p:cNvPr id="59" name="object 59"/>
          <p:cNvSpPr txBox="1"/>
          <p:nvPr/>
        </p:nvSpPr>
        <p:spPr>
          <a:xfrm>
            <a:off x="986332" y="6306692"/>
            <a:ext cx="4243705" cy="840105"/>
          </a:xfrm>
          <a:prstGeom prst="rect">
            <a:avLst/>
          </a:prstGeom>
        </p:spPr>
        <p:txBody>
          <a:bodyPr wrap="square" lIns="0" tIns="12700" rIns="0" bIns="0" rtlCol="0" vert="horz">
            <a:spAutoFit/>
          </a:bodyPr>
          <a:lstStyle/>
          <a:p>
            <a:pPr marL="38100">
              <a:lnSpc>
                <a:spcPct val="100000"/>
              </a:lnSpc>
              <a:spcBef>
                <a:spcPts val="100"/>
              </a:spcBef>
            </a:pPr>
            <a:r>
              <a:rPr dirty="0" sz="1200">
                <a:latin typeface="SimSun"/>
                <a:cs typeface="SimSun"/>
              </a:rPr>
              <a:t>由矩阵的迹的性</a:t>
            </a:r>
            <a:r>
              <a:rPr dirty="0" sz="1200" spc="-5">
                <a:latin typeface="SimSun"/>
                <a:cs typeface="SimSun"/>
              </a:rPr>
              <a:t>质</a:t>
            </a:r>
            <a:r>
              <a:rPr dirty="0" sz="1200" spc="10">
                <a:latin typeface="Cambria Math"/>
                <a:cs typeface="Cambria Math"/>
              </a:rPr>
              <a:t>𝑡𝑟</a:t>
            </a:r>
            <a:r>
              <a:rPr dirty="0" baseline="2314" sz="1800" spc="15">
                <a:latin typeface="Cambria Math"/>
                <a:cs typeface="Cambria Math"/>
              </a:rPr>
              <a:t>(</a:t>
            </a:r>
            <a:r>
              <a:rPr dirty="0" sz="1200" spc="10">
                <a:latin typeface="Cambria Math"/>
                <a:cs typeface="Cambria Math"/>
              </a:rPr>
              <a:t>𝐴𝐵</a:t>
            </a:r>
            <a:r>
              <a:rPr dirty="0" baseline="2314" sz="1800" spc="15">
                <a:latin typeface="Cambria Math"/>
                <a:cs typeface="Cambria Math"/>
              </a:rPr>
              <a:t>)</a:t>
            </a:r>
            <a:r>
              <a:rPr dirty="0" baseline="2314" sz="1800" spc="37">
                <a:latin typeface="Cambria Math"/>
                <a:cs typeface="Cambria Math"/>
              </a:rPr>
              <a:t> </a:t>
            </a:r>
            <a:r>
              <a:rPr dirty="0" sz="1200">
                <a:latin typeface="Cambria Math"/>
                <a:cs typeface="Cambria Math"/>
              </a:rPr>
              <a:t>=</a:t>
            </a:r>
            <a:r>
              <a:rPr dirty="0" sz="1200" spc="30">
                <a:latin typeface="Cambria Math"/>
                <a:cs typeface="Cambria Math"/>
              </a:rPr>
              <a:t> </a:t>
            </a:r>
            <a:r>
              <a:rPr dirty="0" sz="1200">
                <a:latin typeface="Cambria Math"/>
                <a:cs typeface="Cambria Math"/>
              </a:rPr>
              <a:t>𝑡𝑟</a:t>
            </a:r>
            <a:r>
              <a:rPr dirty="0" baseline="2314" sz="1800">
                <a:latin typeface="Cambria Math"/>
                <a:cs typeface="Cambria Math"/>
              </a:rPr>
              <a:t>(</a:t>
            </a:r>
            <a:r>
              <a:rPr dirty="0" sz="1200">
                <a:latin typeface="Cambria Math"/>
                <a:cs typeface="Cambria Math"/>
              </a:rPr>
              <a:t>𝐵𝐴</a:t>
            </a:r>
            <a:r>
              <a:rPr dirty="0" baseline="2314" sz="1800">
                <a:latin typeface="Cambria Math"/>
                <a:cs typeface="Cambria Math"/>
              </a:rPr>
              <a:t>)</a:t>
            </a:r>
            <a:r>
              <a:rPr dirty="0" sz="1200">
                <a:latin typeface="SimSun"/>
                <a:cs typeface="SimSun"/>
              </a:rPr>
              <a:t>，可以得到：</a:t>
            </a:r>
            <a:endParaRPr sz="1200">
              <a:latin typeface="SimSun"/>
              <a:cs typeface="SimSun"/>
            </a:endParaRPr>
          </a:p>
          <a:p>
            <a:pPr algn="ctr" marR="1318260">
              <a:lnSpc>
                <a:spcPts val="1005"/>
              </a:lnSpc>
              <a:spcBef>
                <a:spcPts val="625"/>
              </a:spcBef>
            </a:pPr>
            <a:r>
              <a:rPr dirty="0" sz="850" spc="65">
                <a:latin typeface="Cambria Math"/>
                <a:cs typeface="Cambria Math"/>
              </a:rPr>
              <a:t>𝑛</a:t>
            </a:r>
            <a:endParaRPr sz="850">
              <a:latin typeface="Cambria Math"/>
              <a:cs typeface="Cambria Math"/>
            </a:endParaRPr>
          </a:p>
          <a:p>
            <a:pPr marL="1357630">
              <a:lnSpc>
                <a:spcPts val="930"/>
              </a:lnSpc>
              <a:tabLst>
                <a:tab pos="2057400" algn="l"/>
                <a:tab pos="2662555" algn="l"/>
                <a:tab pos="2980690" algn="l"/>
                <a:tab pos="3637915" algn="l"/>
                <a:tab pos="4020820" algn="l"/>
              </a:tabLst>
            </a:pPr>
            <a:r>
              <a:rPr dirty="0" baseline="-20833" sz="1800" spc="1110">
                <a:latin typeface="Cambria Math"/>
                <a:cs typeface="Cambria Math"/>
              </a:rPr>
              <a:t>∑</a:t>
            </a:r>
            <a:r>
              <a:rPr dirty="0" baseline="-20833" sz="1800" spc="300">
                <a:latin typeface="Cambria Math"/>
                <a:cs typeface="Cambria Math"/>
              </a:rPr>
              <a:t> </a:t>
            </a:r>
            <a:r>
              <a:rPr dirty="0" baseline="-20833" sz="1800" spc="60">
                <a:latin typeface="Cambria Math"/>
                <a:cs typeface="Cambria Math"/>
              </a:rPr>
              <a:t>𝑞</a:t>
            </a:r>
            <a:r>
              <a:rPr dirty="0" sz="850" spc="40">
                <a:latin typeface="Cambria Math"/>
                <a:cs typeface="Cambria Math"/>
              </a:rPr>
              <a:t>′𝑇	</a:t>
            </a:r>
            <a:r>
              <a:rPr dirty="0" sz="850" spc="80">
                <a:latin typeface="Cambria Math"/>
                <a:cs typeface="Cambria Math"/>
              </a:rPr>
              <a:t>′	</a:t>
            </a:r>
            <a:r>
              <a:rPr dirty="0" sz="850" spc="70">
                <a:latin typeface="Cambria Math"/>
                <a:cs typeface="Cambria Math"/>
              </a:rPr>
              <a:t>′</a:t>
            </a:r>
            <a:r>
              <a:rPr dirty="0" baseline="13071" sz="1275" spc="104">
                <a:latin typeface="Cambria Math"/>
                <a:cs typeface="Cambria Math"/>
              </a:rPr>
              <a:t>𝑇	</a:t>
            </a:r>
            <a:r>
              <a:rPr dirty="0" sz="850" spc="80">
                <a:latin typeface="Cambria Math"/>
                <a:cs typeface="Cambria Math"/>
              </a:rPr>
              <a:t>′	</a:t>
            </a:r>
            <a:r>
              <a:rPr dirty="0" sz="850" spc="70">
                <a:latin typeface="Cambria Math"/>
                <a:cs typeface="Cambria Math"/>
              </a:rPr>
              <a:t>′</a:t>
            </a:r>
            <a:r>
              <a:rPr dirty="0" baseline="13071" sz="1275" spc="104">
                <a:latin typeface="Cambria Math"/>
                <a:cs typeface="Cambria Math"/>
              </a:rPr>
              <a:t>𝑇	</a:t>
            </a:r>
            <a:r>
              <a:rPr dirty="0" sz="850" spc="80">
                <a:latin typeface="Cambria Math"/>
                <a:cs typeface="Cambria Math"/>
              </a:rPr>
              <a:t>′</a:t>
            </a:r>
            <a:endParaRPr sz="850">
              <a:latin typeface="Cambria Math"/>
              <a:cs typeface="Cambria Math"/>
            </a:endParaRPr>
          </a:p>
          <a:p>
            <a:pPr marL="1819910">
              <a:lnSpc>
                <a:spcPts val="940"/>
              </a:lnSpc>
            </a:pPr>
            <a:r>
              <a:rPr dirty="0" baseline="-29411" sz="1275" spc="67">
                <a:latin typeface="Cambria Math"/>
                <a:cs typeface="Cambria Math"/>
              </a:rPr>
              <a:t>𝑖</a:t>
            </a:r>
            <a:r>
              <a:rPr dirty="0" sz="1200" spc="45">
                <a:latin typeface="Cambria Math"/>
                <a:cs typeface="Cambria Math"/>
              </a:rPr>
              <a:t>𝑅𝑝</a:t>
            </a:r>
            <a:r>
              <a:rPr dirty="0" sz="1200" spc="114">
                <a:latin typeface="Cambria Math"/>
                <a:cs typeface="Cambria Math"/>
              </a:rPr>
              <a:t> </a:t>
            </a:r>
            <a:r>
              <a:rPr dirty="0" baseline="-29411" sz="1275" spc="37">
                <a:latin typeface="Cambria Math"/>
                <a:cs typeface="Cambria Math"/>
              </a:rPr>
              <a:t>𝑖</a:t>
            </a:r>
            <a:r>
              <a:rPr dirty="0" baseline="-29411" sz="1275" spc="315">
                <a:latin typeface="Cambria Math"/>
                <a:cs typeface="Cambria Math"/>
              </a:rPr>
              <a:t> </a:t>
            </a:r>
            <a:r>
              <a:rPr dirty="0" sz="1200">
                <a:latin typeface="Cambria Math"/>
                <a:cs typeface="Cambria Math"/>
              </a:rPr>
              <a:t>=</a:t>
            </a:r>
            <a:r>
              <a:rPr dirty="0" sz="1200" spc="60">
                <a:latin typeface="Cambria Math"/>
                <a:cs typeface="Cambria Math"/>
              </a:rPr>
              <a:t> </a:t>
            </a:r>
            <a:r>
              <a:rPr dirty="0" sz="1200" spc="15">
                <a:latin typeface="Cambria Math"/>
                <a:cs typeface="Cambria Math"/>
              </a:rPr>
              <a:t>𝑡𝑟(𝑄  </a:t>
            </a:r>
            <a:r>
              <a:rPr dirty="0" sz="1200" spc="150">
                <a:latin typeface="Cambria Math"/>
                <a:cs typeface="Cambria Math"/>
              </a:rPr>
              <a:t> </a:t>
            </a:r>
            <a:r>
              <a:rPr dirty="0" sz="1200" spc="10">
                <a:latin typeface="Cambria Math"/>
                <a:cs typeface="Cambria Math"/>
              </a:rPr>
              <a:t>𝑅𝑃</a:t>
            </a:r>
            <a:r>
              <a:rPr dirty="0" sz="1200" spc="110">
                <a:latin typeface="Cambria Math"/>
                <a:cs typeface="Cambria Math"/>
              </a:rPr>
              <a:t> </a:t>
            </a:r>
            <a:r>
              <a:rPr dirty="0" sz="1200" spc="40">
                <a:latin typeface="Cambria Math"/>
                <a:cs typeface="Cambria Math"/>
              </a:rPr>
              <a:t>)</a:t>
            </a:r>
            <a:r>
              <a:rPr dirty="0" sz="1200" spc="70">
                <a:latin typeface="Cambria Math"/>
                <a:cs typeface="Cambria Math"/>
              </a:rPr>
              <a:t> </a:t>
            </a:r>
            <a:r>
              <a:rPr dirty="0" sz="1200">
                <a:latin typeface="Cambria Math"/>
                <a:cs typeface="Cambria Math"/>
              </a:rPr>
              <a:t>=</a:t>
            </a:r>
            <a:r>
              <a:rPr dirty="0" sz="1200" spc="55">
                <a:latin typeface="Cambria Math"/>
                <a:cs typeface="Cambria Math"/>
              </a:rPr>
              <a:t> </a:t>
            </a:r>
            <a:r>
              <a:rPr dirty="0" sz="1200" spc="-5">
                <a:latin typeface="Cambria Math"/>
                <a:cs typeface="Cambria Math"/>
              </a:rPr>
              <a:t>𝑡𝑟</a:t>
            </a:r>
            <a:r>
              <a:rPr dirty="0" sz="1200" spc="-30">
                <a:latin typeface="Cambria Math"/>
                <a:cs typeface="Cambria Math"/>
              </a:rPr>
              <a:t> </a:t>
            </a:r>
            <a:r>
              <a:rPr dirty="0" sz="1200" spc="40">
                <a:latin typeface="Cambria Math"/>
                <a:cs typeface="Cambria Math"/>
              </a:rPr>
              <a:t>(𝑄  </a:t>
            </a:r>
            <a:r>
              <a:rPr dirty="0" sz="1200" spc="100">
                <a:latin typeface="Cambria Math"/>
                <a:cs typeface="Cambria Math"/>
              </a:rPr>
              <a:t> </a:t>
            </a:r>
            <a:r>
              <a:rPr dirty="0" baseline="2314" sz="1800" spc="15">
                <a:latin typeface="Cambria Math"/>
                <a:cs typeface="Cambria Math"/>
              </a:rPr>
              <a:t>(</a:t>
            </a:r>
            <a:r>
              <a:rPr dirty="0" sz="1200" spc="10">
                <a:latin typeface="Cambria Math"/>
                <a:cs typeface="Cambria Math"/>
              </a:rPr>
              <a:t>𝑅𝑃</a:t>
            </a:r>
            <a:r>
              <a:rPr dirty="0" sz="1200" spc="110">
                <a:latin typeface="Cambria Math"/>
                <a:cs typeface="Cambria Math"/>
              </a:rPr>
              <a:t> </a:t>
            </a:r>
            <a:r>
              <a:rPr dirty="0" baseline="2314" sz="1800" spc="67">
                <a:latin typeface="Cambria Math"/>
                <a:cs typeface="Cambria Math"/>
              </a:rPr>
              <a:t>)</a:t>
            </a:r>
            <a:r>
              <a:rPr dirty="0" sz="1200" spc="45">
                <a:latin typeface="Cambria Math"/>
                <a:cs typeface="Cambria Math"/>
              </a:rPr>
              <a:t>)</a:t>
            </a:r>
            <a:endParaRPr sz="1200">
              <a:latin typeface="Cambria Math"/>
              <a:cs typeface="Cambria Math"/>
            </a:endParaRPr>
          </a:p>
          <a:p>
            <a:pPr marL="1366520">
              <a:lnSpc>
                <a:spcPct val="100000"/>
              </a:lnSpc>
              <a:spcBef>
                <a:spcPts val="450"/>
              </a:spcBef>
            </a:pPr>
            <a:r>
              <a:rPr dirty="0" sz="850" spc="25">
                <a:latin typeface="Cambria Math"/>
                <a:cs typeface="Cambria Math"/>
              </a:rPr>
              <a:t>𝑖=1</a:t>
            </a:r>
            <a:endParaRPr sz="850">
              <a:latin typeface="Cambria Math"/>
              <a:cs typeface="Cambria Math"/>
            </a:endParaRPr>
          </a:p>
        </p:txBody>
      </p:sp>
      <p:sp>
        <p:nvSpPr>
          <p:cNvPr id="60" name="object 60"/>
          <p:cNvSpPr txBox="1"/>
          <p:nvPr/>
        </p:nvSpPr>
        <p:spPr>
          <a:xfrm>
            <a:off x="6416802" y="6751701"/>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29</a:t>
            </a:r>
            <a:r>
              <a:rPr dirty="0" baseline="2314" sz="1800">
                <a:latin typeface="Cambria Math"/>
                <a:cs typeface="Cambria Math"/>
              </a:rPr>
              <a:t>)</a:t>
            </a:r>
            <a:endParaRPr baseline="2314" sz="1800">
              <a:latin typeface="Cambria Math"/>
              <a:cs typeface="Cambria Math"/>
            </a:endParaRPr>
          </a:p>
        </p:txBody>
      </p:sp>
      <p:sp>
        <p:nvSpPr>
          <p:cNvPr id="61" name="object 61"/>
          <p:cNvSpPr txBox="1"/>
          <p:nvPr/>
        </p:nvSpPr>
        <p:spPr>
          <a:xfrm>
            <a:off x="2756026" y="7253478"/>
            <a:ext cx="2048510"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Cambria Math"/>
                <a:cs typeface="Cambria Math"/>
              </a:rPr>
              <a:t>=</a:t>
            </a:r>
            <a:r>
              <a:rPr dirty="0" sz="1200" spc="50">
                <a:latin typeface="Cambria Math"/>
                <a:cs typeface="Cambria Math"/>
              </a:rPr>
              <a:t> </a:t>
            </a:r>
            <a:r>
              <a:rPr dirty="0" sz="1200" spc="45">
                <a:latin typeface="Cambria Math"/>
                <a:cs typeface="Cambria Math"/>
              </a:rPr>
              <a:t>𝑡𝑟(</a:t>
            </a:r>
            <a:r>
              <a:rPr dirty="0" baseline="2314" sz="1800" spc="67">
                <a:latin typeface="Cambria Math"/>
                <a:cs typeface="Cambria Math"/>
              </a:rPr>
              <a:t>(</a:t>
            </a:r>
            <a:r>
              <a:rPr dirty="0" sz="1200" spc="45">
                <a:latin typeface="Cambria Math"/>
                <a:cs typeface="Cambria Math"/>
              </a:rPr>
              <a:t>𝑅𝑃</a:t>
            </a:r>
            <a:r>
              <a:rPr dirty="0" baseline="29411" sz="1275" spc="67">
                <a:latin typeface="Cambria Math"/>
                <a:cs typeface="Cambria Math"/>
              </a:rPr>
              <a:t>′</a:t>
            </a:r>
            <a:r>
              <a:rPr dirty="0" baseline="2314" sz="1800" spc="67">
                <a:latin typeface="Cambria Math"/>
                <a:cs typeface="Cambria Math"/>
              </a:rPr>
              <a:t>)</a:t>
            </a:r>
            <a:r>
              <a:rPr dirty="0" sz="1200" spc="45">
                <a:latin typeface="Cambria Math"/>
                <a:cs typeface="Cambria Math"/>
              </a:rPr>
              <a:t>𝑄</a:t>
            </a:r>
            <a:r>
              <a:rPr dirty="0" baseline="29411" sz="1275" spc="67">
                <a:latin typeface="Cambria Math"/>
                <a:cs typeface="Cambria Math"/>
              </a:rPr>
              <a:t>′</a:t>
            </a:r>
            <a:r>
              <a:rPr dirty="0" baseline="42483" sz="1275" spc="67">
                <a:latin typeface="Cambria Math"/>
                <a:cs typeface="Cambria Math"/>
              </a:rPr>
              <a:t>𝑇</a:t>
            </a:r>
            <a:r>
              <a:rPr dirty="0" sz="1200" spc="45">
                <a:latin typeface="Cambria Math"/>
                <a:cs typeface="Cambria Math"/>
              </a:rPr>
              <a:t>)</a:t>
            </a:r>
            <a:r>
              <a:rPr dirty="0" sz="1200" spc="50">
                <a:latin typeface="Cambria Math"/>
                <a:cs typeface="Cambria Math"/>
              </a:rPr>
              <a:t> </a:t>
            </a:r>
            <a:r>
              <a:rPr dirty="0" sz="1200">
                <a:latin typeface="Cambria Math"/>
                <a:cs typeface="Cambria Math"/>
              </a:rPr>
              <a:t>=</a:t>
            </a:r>
            <a:r>
              <a:rPr dirty="0" sz="1200" spc="65">
                <a:latin typeface="Cambria Math"/>
                <a:cs typeface="Cambria Math"/>
              </a:rPr>
              <a:t> </a:t>
            </a:r>
            <a:r>
              <a:rPr dirty="0" sz="1200" spc="50">
                <a:latin typeface="Cambria Math"/>
                <a:cs typeface="Cambria Math"/>
              </a:rPr>
              <a:t>𝑡𝑟(𝑅𝑃</a:t>
            </a:r>
            <a:r>
              <a:rPr dirty="0" baseline="29411" sz="1275" spc="75">
                <a:latin typeface="Cambria Math"/>
                <a:cs typeface="Cambria Math"/>
              </a:rPr>
              <a:t>′</a:t>
            </a:r>
            <a:r>
              <a:rPr dirty="0" sz="1200" spc="50">
                <a:latin typeface="Cambria Math"/>
                <a:cs typeface="Cambria Math"/>
              </a:rPr>
              <a:t>𝑄</a:t>
            </a:r>
            <a:r>
              <a:rPr dirty="0" baseline="29411" sz="1275" spc="75">
                <a:latin typeface="Cambria Math"/>
                <a:cs typeface="Cambria Math"/>
              </a:rPr>
              <a:t>′</a:t>
            </a:r>
            <a:r>
              <a:rPr dirty="0" baseline="39215" sz="1275" spc="75">
                <a:latin typeface="Cambria Math"/>
                <a:cs typeface="Cambria Math"/>
              </a:rPr>
              <a:t>𝑇</a:t>
            </a:r>
            <a:r>
              <a:rPr dirty="0" sz="1200" spc="50">
                <a:latin typeface="Cambria Math"/>
                <a:cs typeface="Cambria Math"/>
              </a:rPr>
              <a:t>)</a:t>
            </a:r>
            <a:endParaRPr sz="1200">
              <a:latin typeface="Cambria Math"/>
              <a:cs typeface="Cambria Math"/>
            </a:endParaRPr>
          </a:p>
        </p:txBody>
      </p:sp>
      <p:sp>
        <p:nvSpPr>
          <p:cNvPr id="62" name="object 62"/>
          <p:cNvSpPr txBox="1"/>
          <p:nvPr/>
        </p:nvSpPr>
        <p:spPr>
          <a:xfrm>
            <a:off x="6416802" y="7253478"/>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30</a:t>
            </a:r>
            <a:r>
              <a:rPr dirty="0" baseline="2314" sz="1800">
                <a:latin typeface="Cambria Math"/>
                <a:cs typeface="Cambria Math"/>
              </a:rPr>
              <a:t>)</a:t>
            </a:r>
            <a:endParaRPr baseline="2314" sz="1800">
              <a:latin typeface="Cambria Math"/>
              <a:cs typeface="Cambria Math"/>
            </a:endParaRPr>
          </a:p>
        </p:txBody>
      </p:sp>
      <p:sp>
        <p:nvSpPr>
          <p:cNvPr id="63" name="object 63"/>
          <p:cNvSpPr txBox="1"/>
          <p:nvPr/>
        </p:nvSpPr>
        <p:spPr>
          <a:xfrm>
            <a:off x="668527" y="7651241"/>
            <a:ext cx="6235700" cy="1351915"/>
          </a:xfrm>
          <a:prstGeom prst="rect">
            <a:avLst/>
          </a:prstGeom>
        </p:spPr>
        <p:txBody>
          <a:bodyPr wrap="square" lIns="0" tIns="12700" rIns="0" bIns="0" rtlCol="0" vert="horz">
            <a:spAutoFit/>
          </a:bodyPr>
          <a:lstStyle/>
          <a:p>
            <a:pPr marL="355600">
              <a:lnSpc>
                <a:spcPct val="100000"/>
              </a:lnSpc>
              <a:spcBef>
                <a:spcPts val="100"/>
              </a:spcBef>
            </a:pPr>
            <a:r>
              <a:rPr dirty="0" sz="1200">
                <a:latin typeface="SimSun"/>
                <a:cs typeface="SimSun"/>
              </a:rPr>
              <a:t>记矩</a:t>
            </a:r>
            <a:r>
              <a:rPr dirty="0" sz="1200" spc="-5">
                <a:latin typeface="SimSun"/>
                <a:cs typeface="SimSun"/>
              </a:rPr>
              <a:t>阵</a:t>
            </a:r>
            <a:r>
              <a:rPr dirty="0" sz="1200">
                <a:latin typeface="Cambria Math"/>
                <a:cs typeface="Cambria Math"/>
              </a:rPr>
              <a:t>𝐶</a:t>
            </a:r>
            <a:r>
              <a:rPr dirty="0" sz="1200" spc="120">
                <a:latin typeface="Cambria Math"/>
                <a:cs typeface="Cambria Math"/>
              </a:rPr>
              <a:t> </a:t>
            </a:r>
            <a:r>
              <a:rPr dirty="0" sz="1200">
                <a:latin typeface="Cambria Math"/>
                <a:cs typeface="Cambria Math"/>
              </a:rPr>
              <a:t>=</a:t>
            </a:r>
            <a:r>
              <a:rPr dirty="0" sz="1200" spc="60">
                <a:latin typeface="Cambria Math"/>
                <a:cs typeface="Cambria Math"/>
              </a:rPr>
              <a:t> </a:t>
            </a:r>
            <a:r>
              <a:rPr dirty="0" sz="1200" spc="20">
                <a:latin typeface="Cambria Math"/>
                <a:cs typeface="Cambria Math"/>
              </a:rPr>
              <a:t>𝑃</a:t>
            </a:r>
            <a:r>
              <a:rPr dirty="0" baseline="29411" sz="1275" spc="202">
                <a:latin typeface="Cambria Math"/>
                <a:cs typeface="Cambria Math"/>
              </a:rPr>
              <a:t>′</a:t>
            </a:r>
            <a:r>
              <a:rPr dirty="0" sz="1200" spc="40">
                <a:latin typeface="Cambria Math"/>
                <a:cs typeface="Cambria Math"/>
              </a:rPr>
              <a:t>𝑄</a:t>
            </a:r>
            <a:r>
              <a:rPr dirty="0" baseline="29411" sz="1275" spc="179">
                <a:latin typeface="Cambria Math"/>
                <a:cs typeface="Cambria Math"/>
              </a:rPr>
              <a:t>′</a:t>
            </a:r>
            <a:r>
              <a:rPr dirty="0" baseline="39215" sz="1275" spc="150">
                <a:latin typeface="Cambria Math"/>
                <a:cs typeface="Cambria Math"/>
              </a:rPr>
              <a:t>𝑇</a:t>
            </a:r>
            <a:r>
              <a:rPr dirty="0" sz="1200">
                <a:latin typeface="SimSun"/>
                <a:cs typeface="SimSun"/>
              </a:rPr>
              <a:t>，利用</a:t>
            </a:r>
            <a:r>
              <a:rPr dirty="0" sz="1200" spc="-300">
                <a:latin typeface="SimSun"/>
                <a:cs typeface="SimSun"/>
              </a:rPr>
              <a:t> </a:t>
            </a:r>
            <a:r>
              <a:rPr dirty="0" sz="1200">
                <a:latin typeface="Times New Roman"/>
                <a:cs typeface="Times New Roman"/>
              </a:rPr>
              <a:t>S</a:t>
            </a:r>
            <a:r>
              <a:rPr dirty="0" sz="1200" spc="-5">
                <a:latin typeface="Times New Roman"/>
                <a:cs typeface="Times New Roman"/>
              </a:rPr>
              <a:t>V</a:t>
            </a:r>
            <a:r>
              <a:rPr dirty="0" sz="1200">
                <a:latin typeface="Times New Roman"/>
                <a:cs typeface="Times New Roman"/>
              </a:rPr>
              <a:t>D</a:t>
            </a:r>
            <a:r>
              <a:rPr dirty="0" sz="1200" spc="-5">
                <a:latin typeface="Times New Roman"/>
                <a:cs typeface="Times New Roman"/>
              </a:rPr>
              <a:t> </a:t>
            </a:r>
            <a:r>
              <a:rPr dirty="0" sz="1200">
                <a:latin typeface="SimSun"/>
                <a:cs typeface="SimSun"/>
              </a:rPr>
              <a:t>分解矩阵</a:t>
            </a:r>
            <a:r>
              <a:rPr dirty="0" sz="1200" spc="50">
                <a:latin typeface="Cambria Math"/>
                <a:cs typeface="Cambria Math"/>
              </a:rPr>
              <a:t>𝐶</a:t>
            </a:r>
            <a:r>
              <a:rPr dirty="0" sz="1200">
                <a:latin typeface="SimSun"/>
                <a:cs typeface="SimSun"/>
              </a:rPr>
              <a:t>，即：</a:t>
            </a:r>
            <a:endParaRPr sz="1200">
              <a:latin typeface="SimSun"/>
              <a:cs typeface="SimSun"/>
            </a:endParaRPr>
          </a:p>
          <a:p>
            <a:pPr marL="2773045">
              <a:lnSpc>
                <a:spcPct val="100000"/>
              </a:lnSpc>
              <a:spcBef>
                <a:spcPts val="1270"/>
              </a:spcBef>
              <a:tabLst>
                <a:tab pos="5760720" algn="l"/>
              </a:tabLst>
            </a:pPr>
            <a:r>
              <a:rPr dirty="0" sz="1200">
                <a:latin typeface="Cambria Math"/>
                <a:cs typeface="Cambria Math"/>
              </a:rPr>
              <a:t>𝐶</a:t>
            </a:r>
            <a:r>
              <a:rPr dirty="0" sz="1200" spc="110">
                <a:latin typeface="Cambria Math"/>
                <a:cs typeface="Cambria Math"/>
              </a:rPr>
              <a:t> </a:t>
            </a:r>
            <a:r>
              <a:rPr dirty="0" sz="1200">
                <a:latin typeface="Cambria Math"/>
                <a:cs typeface="Cambria Math"/>
              </a:rPr>
              <a:t>=</a:t>
            </a:r>
            <a:r>
              <a:rPr dirty="0" sz="1200" spc="75">
                <a:latin typeface="Cambria Math"/>
                <a:cs typeface="Cambria Math"/>
              </a:rPr>
              <a:t> </a:t>
            </a:r>
            <a:r>
              <a:rPr dirty="0" sz="1200" spc="25">
                <a:latin typeface="Cambria Math"/>
                <a:cs typeface="Cambria Math"/>
              </a:rPr>
              <a:t>𝑈𝛴𝑉</a:t>
            </a:r>
            <a:r>
              <a:rPr dirty="0" baseline="29411" sz="1275" spc="37">
                <a:latin typeface="Cambria Math"/>
                <a:cs typeface="Cambria Math"/>
              </a:rPr>
              <a:t>𝑇	</a:t>
            </a:r>
            <a:r>
              <a:rPr dirty="0" baseline="2314" sz="1800" spc="-7">
                <a:latin typeface="Cambria Math"/>
                <a:cs typeface="Cambria Math"/>
              </a:rPr>
              <a:t>(</a:t>
            </a:r>
            <a:r>
              <a:rPr dirty="0" sz="1200" spc="-5">
                <a:latin typeface="Cambria Math"/>
                <a:cs typeface="Cambria Math"/>
              </a:rPr>
              <a:t>2.31</a:t>
            </a:r>
            <a:r>
              <a:rPr dirty="0" baseline="2314" sz="1800" spc="-7">
                <a:latin typeface="Cambria Math"/>
                <a:cs typeface="Cambria Math"/>
              </a:rPr>
              <a:t>)</a:t>
            </a:r>
            <a:endParaRPr baseline="2314" sz="1800">
              <a:latin typeface="Cambria Math"/>
              <a:cs typeface="Cambria Math"/>
            </a:endParaRPr>
          </a:p>
          <a:p>
            <a:pPr marL="50800" marR="53340" indent="304800">
              <a:lnSpc>
                <a:spcPts val="2340"/>
              </a:lnSpc>
              <a:spcBef>
                <a:spcPts val="195"/>
              </a:spcBef>
            </a:pPr>
            <a:r>
              <a:rPr dirty="0" sz="1200">
                <a:latin typeface="SimSun"/>
                <a:cs typeface="SimSun"/>
              </a:rPr>
              <a:t>其</a:t>
            </a:r>
            <a:r>
              <a:rPr dirty="0" sz="1200" spc="-5">
                <a:latin typeface="SimSun"/>
                <a:cs typeface="SimSun"/>
              </a:rPr>
              <a:t>中</a:t>
            </a:r>
            <a:r>
              <a:rPr dirty="0" sz="1200" spc="25">
                <a:latin typeface="Cambria Math"/>
                <a:cs typeface="Cambria Math"/>
              </a:rPr>
              <a:t>𝑈</a:t>
            </a:r>
            <a:r>
              <a:rPr dirty="0" sz="1200">
                <a:latin typeface="SimSun"/>
                <a:cs typeface="SimSun"/>
              </a:rPr>
              <a:t>是</a:t>
            </a:r>
            <a:r>
              <a:rPr dirty="0" sz="1200">
                <a:latin typeface="Cambria Math"/>
                <a:cs typeface="Cambria Math"/>
              </a:rPr>
              <a:t>𝑛</a:t>
            </a:r>
            <a:r>
              <a:rPr dirty="0" sz="1200" spc="15">
                <a:latin typeface="Cambria Math"/>
                <a:cs typeface="Cambria Math"/>
              </a:rPr>
              <a:t> </a:t>
            </a:r>
            <a:r>
              <a:rPr dirty="0" sz="1200">
                <a:latin typeface="Cambria Math"/>
                <a:cs typeface="Cambria Math"/>
              </a:rPr>
              <a:t>×</a:t>
            </a:r>
            <a:r>
              <a:rPr dirty="0" sz="1200" spc="5">
                <a:latin typeface="Cambria Math"/>
                <a:cs typeface="Cambria Math"/>
              </a:rPr>
              <a:t> </a:t>
            </a:r>
            <a:r>
              <a:rPr dirty="0" sz="1200" spc="-5">
                <a:latin typeface="Cambria Math"/>
                <a:cs typeface="Cambria Math"/>
              </a:rPr>
              <a:t>3</a:t>
            </a:r>
            <a:r>
              <a:rPr dirty="0" sz="1200">
                <a:latin typeface="SimSun"/>
                <a:cs typeface="SimSun"/>
              </a:rPr>
              <a:t>阶酉矩阵</a:t>
            </a:r>
            <a:r>
              <a:rPr dirty="0" sz="1200" spc="-130">
                <a:latin typeface="SimSun"/>
                <a:cs typeface="SimSun"/>
              </a:rPr>
              <a:t>，</a:t>
            </a:r>
            <a:r>
              <a:rPr dirty="0" sz="1200" spc="35">
                <a:latin typeface="Cambria Math"/>
                <a:cs typeface="Cambria Math"/>
              </a:rPr>
              <a:t>𝛴</a:t>
            </a:r>
            <a:r>
              <a:rPr dirty="0" sz="1200">
                <a:latin typeface="SimSun"/>
                <a:cs typeface="SimSun"/>
              </a:rPr>
              <a:t>是半正定</a:t>
            </a:r>
            <a:r>
              <a:rPr dirty="0" sz="1200">
                <a:latin typeface="Cambria Math"/>
                <a:cs typeface="Cambria Math"/>
              </a:rPr>
              <a:t>3</a:t>
            </a:r>
            <a:r>
              <a:rPr dirty="0" sz="1200" spc="-5">
                <a:latin typeface="Cambria Math"/>
                <a:cs typeface="Cambria Math"/>
              </a:rPr>
              <a:t> </a:t>
            </a:r>
            <a:r>
              <a:rPr dirty="0" sz="1200">
                <a:latin typeface="Cambria Math"/>
                <a:cs typeface="Cambria Math"/>
              </a:rPr>
              <a:t>×</a:t>
            </a:r>
            <a:r>
              <a:rPr dirty="0" sz="1200" spc="5">
                <a:latin typeface="Cambria Math"/>
                <a:cs typeface="Cambria Math"/>
              </a:rPr>
              <a:t> 3</a:t>
            </a:r>
            <a:r>
              <a:rPr dirty="0" sz="1200">
                <a:latin typeface="SimSun"/>
                <a:cs typeface="SimSun"/>
              </a:rPr>
              <a:t>阶对角矩阵</a:t>
            </a:r>
            <a:r>
              <a:rPr dirty="0" sz="1200" spc="-135">
                <a:latin typeface="SimSun"/>
                <a:cs typeface="SimSun"/>
              </a:rPr>
              <a:t>，</a:t>
            </a:r>
            <a:r>
              <a:rPr dirty="0" sz="1200">
                <a:latin typeface="SimSun"/>
                <a:cs typeface="SimSun"/>
              </a:rPr>
              <a:t>其对角线上的元</a:t>
            </a:r>
            <a:r>
              <a:rPr dirty="0" sz="1200" spc="5">
                <a:latin typeface="SimSun"/>
                <a:cs typeface="SimSun"/>
              </a:rPr>
              <a:t>素</a:t>
            </a:r>
            <a:r>
              <a:rPr dirty="0" sz="1200" spc="-90">
                <a:latin typeface="Cambria Math"/>
                <a:cs typeface="Cambria Math"/>
              </a:rPr>
              <a:t>𝜎</a:t>
            </a:r>
            <a:r>
              <a:rPr dirty="0" baseline="-16339" sz="1275" spc="135">
                <a:latin typeface="Cambria Math"/>
                <a:cs typeface="Cambria Math"/>
              </a:rPr>
              <a:t>𝑖</a:t>
            </a:r>
            <a:r>
              <a:rPr dirty="0" baseline="-16339" sz="1275" spc="-157">
                <a:latin typeface="Cambria Math"/>
                <a:cs typeface="Cambria Math"/>
              </a:rPr>
              <a:t> </a:t>
            </a:r>
            <a:r>
              <a:rPr dirty="0" sz="1200">
                <a:latin typeface="SimSun"/>
                <a:cs typeface="SimSun"/>
              </a:rPr>
              <a:t>为矩阵</a:t>
            </a:r>
            <a:r>
              <a:rPr dirty="0" sz="1200" spc="50">
                <a:latin typeface="Cambria Math"/>
                <a:cs typeface="Cambria Math"/>
              </a:rPr>
              <a:t>𝐶</a:t>
            </a:r>
            <a:r>
              <a:rPr dirty="0" sz="1200">
                <a:latin typeface="SimSun"/>
                <a:cs typeface="SimSun"/>
              </a:rPr>
              <a:t>的奇 异值，而</a:t>
            </a:r>
            <a:r>
              <a:rPr dirty="0" sz="1200" spc="65">
                <a:latin typeface="Cambria Math"/>
                <a:cs typeface="Cambria Math"/>
              </a:rPr>
              <a:t>𝑉</a:t>
            </a:r>
            <a:r>
              <a:rPr dirty="0" baseline="29411" sz="1275" spc="150">
                <a:latin typeface="Cambria Math"/>
                <a:cs typeface="Cambria Math"/>
              </a:rPr>
              <a:t>𝑇</a:t>
            </a:r>
            <a:r>
              <a:rPr dirty="0" sz="1200">
                <a:latin typeface="SimSun"/>
                <a:cs typeface="SimSun"/>
              </a:rPr>
              <a:t>是</a:t>
            </a:r>
            <a:r>
              <a:rPr dirty="0" sz="1200">
                <a:latin typeface="Cambria Math"/>
                <a:cs typeface="Cambria Math"/>
              </a:rPr>
              <a:t>3</a:t>
            </a:r>
            <a:r>
              <a:rPr dirty="0" sz="1200" spc="-5">
                <a:latin typeface="Cambria Math"/>
                <a:cs typeface="Cambria Math"/>
              </a:rPr>
              <a:t> </a:t>
            </a:r>
            <a:r>
              <a:rPr dirty="0" sz="1200">
                <a:latin typeface="Cambria Math"/>
                <a:cs typeface="Cambria Math"/>
              </a:rPr>
              <a:t>×</a:t>
            </a:r>
            <a:r>
              <a:rPr dirty="0" sz="1200" spc="5">
                <a:latin typeface="Cambria Math"/>
                <a:cs typeface="Cambria Math"/>
              </a:rPr>
              <a:t> </a:t>
            </a:r>
            <a:r>
              <a:rPr dirty="0" sz="1200" spc="15">
                <a:latin typeface="Cambria Math"/>
                <a:cs typeface="Cambria Math"/>
              </a:rPr>
              <a:t>𝑛</a:t>
            </a:r>
            <a:r>
              <a:rPr dirty="0" sz="1200">
                <a:latin typeface="SimSun"/>
                <a:cs typeface="SimSun"/>
              </a:rPr>
              <a:t>阶</a:t>
            </a:r>
            <a:r>
              <a:rPr dirty="0" sz="1200">
                <a:latin typeface="SimSun"/>
                <a:cs typeface="SimSun"/>
                <a:hlinkClick r:id="rId2"/>
              </a:rPr>
              <a:t>酉矩阵</a:t>
            </a:r>
            <a:r>
              <a:rPr dirty="0" sz="1200">
                <a:latin typeface="SimSun"/>
                <a:cs typeface="SimSun"/>
              </a:rPr>
              <a:t>，将公式</a:t>
            </a:r>
            <a:r>
              <a:rPr dirty="0" sz="1200" spc="-300">
                <a:latin typeface="SimSun"/>
                <a:cs typeface="SimSun"/>
              </a:rPr>
              <a:t> </a:t>
            </a:r>
            <a:r>
              <a:rPr dirty="0" sz="1200">
                <a:latin typeface="Times New Roman"/>
                <a:cs typeface="Times New Roman"/>
              </a:rPr>
              <a:t>2.31 </a:t>
            </a:r>
            <a:r>
              <a:rPr dirty="0" sz="1200">
                <a:latin typeface="SimSun"/>
                <a:cs typeface="SimSun"/>
              </a:rPr>
              <a:t>带入公式</a:t>
            </a:r>
            <a:r>
              <a:rPr dirty="0" sz="1200" spc="-300">
                <a:latin typeface="SimSun"/>
                <a:cs typeface="SimSun"/>
              </a:rPr>
              <a:t> </a:t>
            </a:r>
            <a:r>
              <a:rPr dirty="0" sz="1200">
                <a:latin typeface="Times New Roman"/>
                <a:cs typeface="Times New Roman"/>
              </a:rPr>
              <a:t>2.22</a:t>
            </a:r>
            <a:r>
              <a:rPr dirty="0" sz="1200">
                <a:latin typeface="SimSun"/>
                <a:cs typeface="SimSun"/>
              </a:rPr>
              <a:t>，可以得到：</a:t>
            </a:r>
            <a:endParaRPr sz="1200">
              <a:latin typeface="SimSun"/>
              <a:cs typeface="SimSun"/>
            </a:endParaRPr>
          </a:p>
          <a:p>
            <a:pPr marL="1770380">
              <a:lnSpc>
                <a:spcPct val="100000"/>
              </a:lnSpc>
              <a:spcBef>
                <a:spcPts val="395"/>
              </a:spcBef>
            </a:pPr>
            <a:r>
              <a:rPr dirty="0" sz="850" spc="65">
                <a:latin typeface="Cambria Math"/>
                <a:cs typeface="Cambria Math"/>
              </a:rPr>
              <a:t>𝑛</a:t>
            </a:r>
            <a:endParaRPr sz="850">
              <a:latin typeface="Cambria Math"/>
              <a:cs typeface="Cambria Math"/>
            </a:endParaRPr>
          </a:p>
        </p:txBody>
      </p:sp>
      <p:sp>
        <p:nvSpPr>
          <p:cNvPr id="64" name="object 64"/>
          <p:cNvSpPr txBox="1"/>
          <p:nvPr/>
        </p:nvSpPr>
        <p:spPr>
          <a:xfrm>
            <a:off x="2335022" y="8974328"/>
            <a:ext cx="2890520" cy="451484"/>
          </a:xfrm>
          <a:prstGeom prst="rect">
            <a:avLst/>
          </a:prstGeom>
        </p:spPr>
        <p:txBody>
          <a:bodyPr wrap="square" lIns="0" tIns="12700" rIns="0" bIns="0" rtlCol="0" vert="horz">
            <a:spAutoFit/>
          </a:bodyPr>
          <a:lstStyle/>
          <a:p>
            <a:pPr marL="38100">
              <a:lnSpc>
                <a:spcPts val="940"/>
              </a:lnSpc>
              <a:spcBef>
                <a:spcPts val="100"/>
              </a:spcBef>
              <a:tabLst>
                <a:tab pos="739140" algn="l"/>
                <a:tab pos="1631950" algn="l"/>
                <a:tab pos="2642870" algn="l"/>
              </a:tabLst>
            </a:pPr>
            <a:r>
              <a:rPr dirty="0" baseline="-20833" sz="1800" spc="1110">
                <a:latin typeface="Cambria Math"/>
                <a:cs typeface="Cambria Math"/>
              </a:rPr>
              <a:t>∑</a:t>
            </a:r>
            <a:r>
              <a:rPr dirty="0" baseline="-20833" sz="1800" spc="315">
                <a:latin typeface="Cambria Math"/>
                <a:cs typeface="Cambria Math"/>
              </a:rPr>
              <a:t> </a:t>
            </a:r>
            <a:r>
              <a:rPr dirty="0" baseline="-20833" sz="1800" spc="60">
                <a:latin typeface="Cambria Math"/>
                <a:cs typeface="Cambria Math"/>
              </a:rPr>
              <a:t>𝑞</a:t>
            </a:r>
            <a:r>
              <a:rPr dirty="0" sz="850" spc="40">
                <a:latin typeface="Cambria Math"/>
                <a:cs typeface="Cambria Math"/>
              </a:rPr>
              <a:t>′𝑇	</a:t>
            </a:r>
            <a:r>
              <a:rPr dirty="0" sz="850" spc="80">
                <a:latin typeface="Cambria Math"/>
                <a:cs typeface="Cambria Math"/>
              </a:rPr>
              <a:t>′	</a:t>
            </a:r>
            <a:r>
              <a:rPr dirty="0" sz="850" spc="15">
                <a:latin typeface="Cambria Math"/>
                <a:cs typeface="Cambria Math"/>
              </a:rPr>
              <a:t>𝑇	𝑇</a:t>
            </a:r>
            <a:endParaRPr sz="850">
              <a:latin typeface="Cambria Math"/>
              <a:cs typeface="Cambria Math"/>
            </a:endParaRPr>
          </a:p>
          <a:p>
            <a:pPr marL="501650">
              <a:lnSpc>
                <a:spcPts val="940"/>
              </a:lnSpc>
            </a:pPr>
            <a:r>
              <a:rPr dirty="0" baseline="-29411" sz="1275" spc="60">
                <a:latin typeface="Cambria Math"/>
                <a:cs typeface="Cambria Math"/>
              </a:rPr>
              <a:t>𝑖</a:t>
            </a:r>
            <a:r>
              <a:rPr dirty="0" sz="1200" spc="40">
                <a:latin typeface="Cambria Math"/>
                <a:cs typeface="Cambria Math"/>
              </a:rPr>
              <a:t>𝑅𝑝</a:t>
            </a:r>
            <a:r>
              <a:rPr dirty="0" sz="1200" spc="105">
                <a:latin typeface="Cambria Math"/>
                <a:cs typeface="Cambria Math"/>
              </a:rPr>
              <a:t> </a:t>
            </a:r>
            <a:r>
              <a:rPr dirty="0" baseline="-29411" sz="1275" spc="37">
                <a:latin typeface="Cambria Math"/>
                <a:cs typeface="Cambria Math"/>
              </a:rPr>
              <a:t>𝑖</a:t>
            </a:r>
            <a:r>
              <a:rPr dirty="0" baseline="-29411" sz="1275" spc="322">
                <a:latin typeface="Cambria Math"/>
                <a:cs typeface="Cambria Math"/>
              </a:rPr>
              <a:t> </a:t>
            </a:r>
            <a:r>
              <a:rPr dirty="0" sz="1200">
                <a:latin typeface="Cambria Math"/>
                <a:cs typeface="Cambria Math"/>
              </a:rPr>
              <a:t>=</a:t>
            </a:r>
            <a:r>
              <a:rPr dirty="0" sz="1200" spc="75">
                <a:latin typeface="Cambria Math"/>
                <a:cs typeface="Cambria Math"/>
              </a:rPr>
              <a:t> </a:t>
            </a:r>
            <a:r>
              <a:rPr dirty="0" sz="1200" spc="5">
                <a:latin typeface="Cambria Math"/>
                <a:cs typeface="Cambria Math"/>
              </a:rPr>
              <a:t>𝑡𝑟</a:t>
            </a:r>
            <a:r>
              <a:rPr dirty="0" baseline="2314" sz="1800" spc="7">
                <a:latin typeface="Cambria Math"/>
                <a:cs typeface="Cambria Math"/>
              </a:rPr>
              <a:t>(</a:t>
            </a:r>
            <a:r>
              <a:rPr dirty="0" sz="1200" spc="5">
                <a:latin typeface="Cambria Math"/>
                <a:cs typeface="Cambria Math"/>
              </a:rPr>
              <a:t>𝑅𝑈𝛴𝑉 </a:t>
            </a:r>
            <a:r>
              <a:rPr dirty="0" sz="1200" spc="125">
                <a:latin typeface="Cambria Math"/>
                <a:cs typeface="Cambria Math"/>
              </a:rPr>
              <a:t> </a:t>
            </a:r>
            <a:r>
              <a:rPr dirty="0" baseline="2314" sz="1800">
                <a:latin typeface="Cambria Math"/>
                <a:cs typeface="Cambria Math"/>
              </a:rPr>
              <a:t>)</a:t>
            </a:r>
            <a:r>
              <a:rPr dirty="0" baseline="2314" sz="1800" spc="97">
                <a:latin typeface="Cambria Math"/>
                <a:cs typeface="Cambria Math"/>
              </a:rPr>
              <a:t> </a:t>
            </a:r>
            <a:r>
              <a:rPr dirty="0" sz="1200">
                <a:latin typeface="Cambria Math"/>
                <a:cs typeface="Cambria Math"/>
              </a:rPr>
              <a:t>=</a:t>
            </a:r>
            <a:r>
              <a:rPr dirty="0" sz="1200" spc="60">
                <a:latin typeface="Cambria Math"/>
                <a:cs typeface="Cambria Math"/>
              </a:rPr>
              <a:t> </a:t>
            </a:r>
            <a:r>
              <a:rPr dirty="0" sz="1200" spc="10">
                <a:latin typeface="Cambria Math"/>
                <a:cs typeface="Cambria Math"/>
              </a:rPr>
              <a:t>𝑡𝑟(𝑅𝑈</a:t>
            </a:r>
            <a:r>
              <a:rPr dirty="0" baseline="2314" sz="1800" spc="15">
                <a:latin typeface="Cambria Math"/>
                <a:cs typeface="Cambria Math"/>
              </a:rPr>
              <a:t>(</a:t>
            </a:r>
            <a:r>
              <a:rPr dirty="0" sz="1200" spc="10">
                <a:latin typeface="Cambria Math"/>
                <a:cs typeface="Cambria Math"/>
              </a:rPr>
              <a:t>𝛴𝑉 </a:t>
            </a:r>
            <a:r>
              <a:rPr dirty="0" sz="1200" spc="120">
                <a:latin typeface="Cambria Math"/>
                <a:cs typeface="Cambria Math"/>
              </a:rPr>
              <a:t> </a:t>
            </a:r>
            <a:r>
              <a:rPr dirty="0" baseline="2314" sz="1800" spc="30">
                <a:latin typeface="Cambria Math"/>
                <a:cs typeface="Cambria Math"/>
              </a:rPr>
              <a:t>)</a:t>
            </a:r>
            <a:r>
              <a:rPr dirty="0" sz="1200" spc="20">
                <a:latin typeface="Cambria Math"/>
                <a:cs typeface="Cambria Math"/>
              </a:rPr>
              <a:t>)</a:t>
            </a:r>
            <a:endParaRPr sz="1200">
              <a:latin typeface="Cambria Math"/>
              <a:cs typeface="Cambria Math"/>
            </a:endParaRPr>
          </a:p>
          <a:p>
            <a:pPr marL="46990">
              <a:lnSpc>
                <a:spcPct val="100000"/>
              </a:lnSpc>
              <a:spcBef>
                <a:spcPts val="445"/>
              </a:spcBef>
            </a:pPr>
            <a:r>
              <a:rPr dirty="0" sz="850" spc="25">
                <a:latin typeface="Cambria Math"/>
                <a:cs typeface="Cambria Math"/>
              </a:rPr>
              <a:t>𝑖=1</a:t>
            </a:r>
            <a:endParaRPr sz="850">
              <a:latin typeface="Cambria Math"/>
              <a:cs typeface="Cambria Math"/>
            </a:endParaRPr>
          </a:p>
        </p:txBody>
      </p:sp>
      <p:sp>
        <p:nvSpPr>
          <p:cNvPr id="65" name="object 65"/>
          <p:cNvSpPr txBox="1"/>
          <p:nvPr/>
        </p:nvSpPr>
        <p:spPr>
          <a:xfrm>
            <a:off x="6416802" y="9030715"/>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32</a:t>
            </a:r>
            <a:r>
              <a:rPr dirty="0" baseline="2314" sz="1800">
                <a:latin typeface="Cambria Math"/>
                <a:cs typeface="Cambria Math"/>
              </a:rPr>
              <a:t>)</a:t>
            </a:r>
            <a:endParaRPr baseline="2314" sz="1800">
              <a:latin typeface="Cambria Math"/>
              <a:cs typeface="Cambria Math"/>
            </a:endParaRPr>
          </a:p>
        </p:txBody>
      </p:sp>
      <p:sp>
        <p:nvSpPr>
          <p:cNvPr id="66" name="object 66"/>
          <p:cNvSpPr txBox="1"/>
          <p:nvPr/>
        </p:nvSpPr>
        <p:spPr>
          <a:xfrm>
            <a:off x="2751454" y="9526015"/>
            <a:ext cx="2058670"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Cambria Math"/>
                <a:cs typeface="Cambria Math"/>
              </a:rPr>
              <a:t>=</a:t>
            </a:r>
            <a:r>
              <a:rPr dirty="0" sz="1200" spc="65">
                <a:latin typeface="Cambria Math"/>
                <a:cs typeface="Cambria Math"/>
              </a:rPr>
              <a:t> </a:t>
            </a:r>
            <a:r>
              <a:rPr dirty="0" sz="1200" spc="25">
                <a:latin typeface="Cambria Math"/>
                <a:cs typeface="Cambria Math"/>
              </a:rPr>
              <a:t>𝑡𝑟(</a:t>
            </a:r>
            <a:r>
              <a:rPr dirty="0" baseline="2314" sz="1800" spc="37">
                <a:latin typeface="Cambria Math"/>
                <a:cs typeface="Cambria Math"/>
              </a:rPr>
              <a:t>(</a:t>
            </a:r>
            <a:r>
              <a:rPr dirty="0" sz="1200" spc="25">
                <a:latin typeface="Cambria Math"/>
                <a:cs typeface="Cambria Math"/>
              </a:rPr>
              <a:t>𝛴𝑉</a:t>
            </a:r>
            <a:r>
              <a:rPr dirty="0" baseline="29411" sz="1275" spc="37">
                <a:latin typeface="Cambria Math"/>
                <a:cs typeface="Cambria Math"/>
              </a:rPr>
              <a:t>𝑇</a:t>
            </a:r>
            <a:r>
              <a:rPr dirty="0" baseline="2314" sz="1800" spc="37">
                <a:latin typeface="Cambria Math"/>
                <a:cs typeface="Cambria Math"/>
              </a:rPr>
              <a:t>)</a:t>
            </a:r>
            <a:r>
              <a:rPr dirty="0" sz="1200" spc="25">
                <a:latin typeface="Cambria Math"/>
                <a:cs typeface="Cambria Math"/>
              </a:rPr>
              <a:t>𝑅𝑈)</a:t>
            </a:r>
            <a:r>
              <a:rPr dirty="0" sz="1200" spc="50">
                <a:latin typeface="Cambria Math"/>
                <a:cs typeface="Cambria Math"/>
              </a:rPr>
              <a:t> </a:t>
            </a:r>
            <a:r>
              <a:rPr dirty="0" sz="1200">
                <a:latin typeface="Cambria Math"/>
                <a:cs typeface="Cambria Math"/>
              </a:rPr>
              <a:t>=</a:t>
            </a:r>
            <a:r>
              <a:rPr dirty="0" sz="1200" spc="55">
                <a:latin typeface="Cambria Math"/>
                <a:cs typeface="Cambria Math"/>
              </a:rPr>
              <a:t> </a:t>
            </a:r>
            <a:r>
              <a:rPr dirty="0" sz="1200" spc="25">
                <a:latin typeface="Cambria Math"/>
                <a:cs typeface="Cambria Math"/>
              </a:rPr>
              <a:t>𝑡𝑟</a:t>
            </a:r>
            <a:r>
              <a:rPr dirty="0" baseline="2314" sz="1800" spc="37">
                <a:latin typeface="Cambria Math"/>
                <a:cs typeface="Cambria Math"/>
              </a:rPr>
              <a:t>(</a:t>
            </a:r>
            <a:r>
              <a:rPr dirty="0" sz="1200" spc="25">
                <a:latin typeface="Cambria Math"/>
                <a:cs typeface="Cambria Math"/>
              </a:rPr>
              <a:t>𝛴𝑉</a:t>
            </a:r>
            <a:r>
              <a:rPr dirty="0" baseline="29411" sz="1275" spc="37">
                <a:latin typeface="Cambria Math"/>
                <a:cs typeface="Cambria Math"/>
              </a:rPr>
              <a:t>𝑇</a:t>
            </a:r>
            <a:r>
              <a:rPr dirty="0" sz="1200" spc="25">
                <a:latin typeface="Cambria Math"/>
                <a:cs typeface="Cambria Math"/>
              </a:rPr>
              <a:t>𝑅𝑈</a:t>
            </a:r>
            <a:r>
              <a:rPr dirty="0" baseline="2314" sz="1800" spc="37">
                <a:latin typeface="Cambria Math"/>
                <a:cs typeface="Cambria Math"/>
              </a:rPr>
              <a:t>)</a:t>
            </a:r>
            <a:endParaRPr baseline="2314" sz="1800">
              <a:latin typeface="Cambria Math"/>
              <a:cs typeface="Cambria Math"/>
            </a:endParaRPr>
          </a:p>
        </p:txBody>
      </p:sp>
      <p:sp>
        <p:nvSpPr>
          <p:cNvPr id="67" name="object 67"/>
          <p:cNvSpPr txBox="1"/>
          <p:nvPr/>
        </p:nvSpPr>
        <p:spPr>
          <a:xfrm>
            <a:off x="6416802" y="9526015"/>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33</a:t>
            </a:r>
            <a:r>
              <a:rPr dirty="0" baseline="2314" sz="1800">
                <a:latin typeface="Cambria Math"/>
                <a:cs typeface="Cambria Math"/>
              </a:rPr>
              <a:t>)</a:t>
            </a:r>
            <a:endParaRPr baseline="2314" sz="1800">
              <a:latin typeface="Cambria Math"/>
              <a:cs typeface="Cambria Math"/>
            </a:endParaRPr>
          </a:p>
        </p:txBody>
      </p:sp>
      <p:pic>
        <p:nvPicPr>
          <p:cNvPr id="68" name="object 68"/>
          <p:cNvPicPr/>
          <p:nvPr/>
        </p:nvPicPr>
        <p:blipFill>
          <a:blip r:embed="rId3" cstate="print"/>
          <a:stretch>
            <a:fillRect/>
          </a:stretch>
        </p:blipFill>
        <p:spPr>
          <a:xfrm>
            <a:off x="259079" y="10344403"/>
            <a:ext cx="4812030" cy="123189"/>
          </a:xfrm>
          <a:prstGeom prst="rect">
            <a:avLst/>
          </a:prstGeom>
        </p:spPr>
      </p:pic>
      <p:pic>
        <p:nvPicPr>
          <p:cNvPr id="69" name="object 69"/>
          <p:cNvPicPr/>
          <p:nvPr/>
        </p:nvPicPr>
        <p:blipFill>
          <a:blip r:embed="rId4" cstate="print"/>
          <a:stretch>
            <a:fillRect/>
          </a:stretch>
        </p:blipFill>
        <p:spPr>
          <a:xfrm>
            <a:off x="5215890" y="10344403"/>
            <a:ext cx="1082039" cy="123189"/>
          </a:xfrm>
          <a:prstGeom prst="rect">
            <a:avLst/>
          </a:prstGeom>
        </p:spPr>
      </p:pic>
      <p:sp>
        <p:nvSpPr>
          <p:cNvPr id="70" name="object 70"/>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11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68527" y="528319"/>
            <a:ext cx="6234430" cy="835025"/>
          </a:xfrm>
          <a:prstGeom prst="rect">
            <a:avLst/>
          </a:prstGeom>
        </p:spPr>
        <p:txBody>
          <a:bodyPr wrap="square" lIns="0" tIns="13335" rIns="0" bIns="0" rtlCol="0" vert="horz">
            <a:spAutoFit/>
          </a:bodyPr>
          <a:lstStyle/>
          <a:p>
            <a:pPr marL="50800">
              <a:lnSpc>
                <a:spcPct val="100000"/>
              </a:lnSpc>
              <a:spcBef>
                <a:spcPts val="105"/>
              </a:spcBef>
              <a:tabLst>
                <a:tab pos="43091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a:p>
            <a:pPr marL="50800" marR="55880" indent="304800">
              <a:lnSpc>
                <a:spcPts val="2650"/>
              </a:lnSpc>
            </a:pPr>
            <a:r>
              <a:rPr dirty="0" sz="1200">
                <a:latin typeface="SimSun"/>
                <a:cs typeface="SimSun"/>
              </a:rPr>
              <a:t>由</a:t>
            </a:r>
            <a:r>
              <a:rPr dirty="0" sz="1200" spc="-5">
                <a:latin typeface="SimSun"/>
                <a:cs typeface="SimSun"/>
              </a:rPr>
              <a:t>于</a:t>
            </a:r>
            <a:r>
              <a:rPr dirty="0" sz="1200" spc="5">
                <a:latin typeface="Cambria Math"/>
                <a:cs typeface="Cambria Math"/>
              </a:rPr>
              <a:t>𝑉</a:t>
            </a:r>
            <a:r>
              <a:rPr dirty="0" sz="1250" spc="-50">
                <a:latin typeface="SimSun"/>
                <a:cs typeface="SimSun"/>
              </a:rPr>
              <a:t>、</a:t>
            </a:r>
            <a:r>
              <a:rPr dirty="0" sz="1200">
                <a:latin typeface="Cambria Math"/>
                <a:cs typeface="Cambria Math"/>
              </a:rPr>
              <a:t>𝑅</a:t>
            </a:r>
            <a:r>
              <a:rPr dirty="0" sz="1250" spc="-50">
                <a:latin typeface="SimSun"/>
                <a:cs typeface="SimSun"/>
              </a:rPr>
              <a:t>、</a:t>
            </a:r>
            <a:r>
              <a:rPr dirty="0" sz="1200" spc="10">
                <a:latin typeface="Cambria Math"/>
                <a:cs typeface="Cambria Math"/>
              </a:rPr>
              <a:t>𝑈</a:t>
            </a:r>
            <a:r>
              <a:rPr dirty="0" sz="1200">
                <a:latin typeface="SimSun"/>
                <a:cs typeface="SimSun"/>
              </a:rPr>
              <a:t>都是正交矩阵</a:t>
            </a:r>
            <a:r>
              <a:rPr dirty="0" sz="1200" spc="-40">
                <a:latin typeface="SimSun"/>
                <a:cs typeface="SimSun"/>
              </a:rPr>
              <a:t>，</a:t>
            </a:r>
            <a:r>
              <a:rPr dirty="0" sz="1200">
                <a:latin typeface="SimSun"/>
                <a:cs typeface="SimSun"/>
              </a:rPr>
              <a:t>记矩阵</a:t>
            </a:r>
            <a:r>
              <a:rPr dirty="0" sz="1200">
                <a:latin typeface="Cambria Math"/>
                <a:cs typeface="Cambria Math"/>
              </a:rPr>
              <a:t>𝐷</a:t>
            </a:r>
            <a:r>
              <a:rPr dirty="0" sz="1200" spc="50">
                <a:latin typeface="Cambria Math"/>
                <a:cs typeface="Cambria Math"/>
              </a:rPr>
              <a:t> </a:t>
            </a:r>
            <a:r>
              <a:rPr dirty="0" sz="1200">
                <a:latin typeface="Cambria Math"/>
                <a:cs typeface="Cambria Math"/>
              </a:rPr>
              <a:t>=</a:t>
            </a:r>
            <a:r>
              <a:rPr dirty="0" sz="1200" spc="35">
                <a:latin typeface="Cambria Math"/>
                <a:cs typeface="Cambria Math"/>
              </a:rPr>
              <a:t> </a:t>
            </a:r>
            <a:r>
              <a:rPr dirty="0" sz="1200" spc="25">
                <a:latin typeface="Cambria Math"/>
                <a:cs typeface="Cambria Math"/>
              </a:rPr>
              <a:t>𝑉</a:t>
            </a:r>
            <a:r>
              <a:rPr dirty="0" baseline="29411" sz="1275" spc="37">
                <a:latin typeface="Cambria Math"/>
                <a:cs typeface="Cambria Math"/>
              </a:rPr>
              <a:t>𝑇</a:t>
            </a:r>
            <a:r>
              <a:rPr dirty="0" sz="1200" spc="25">
                <a:latin typeface="Cambria Math"/>
                <a:cs typeface="Cambria Math"/>
              </a:rPr>
              <a:t>𝑅𝑈</a:t>
            </a:r>
            <a:r>
              <a:rPr dirty="0" sz="1200" spc="25">
                <a:latin typeface="SimSun"/>
                <a:cs typeface="SimSun"/>
              </a:rPr>
              <a:t>，</a:t>
            </a:r>
            <a:r>
              <a:rPr dirty="0" sz="1200">
                <a:latin typeface="SimSun"/>
                <a:cs typeface="SimSun"/>
              </a:rPr>
              <a:t>不难得出矩阵</a:t>
            </a:r>
            <a:r>
              <a:rPr dirty="0" sz="1200" spc="30">
                <a:latin typeface="Cambria Math"/>
                <a:cs typeface="Cambria Math"/>
              </a:rPr>
              <a:t>𝐷</a:t>
            </a:r>
            <a:r>
              <a:rPr dirty="0" sz="1200">
                <a:latin typeface="SimSun"/>
                <a:cs typeface="SimSun"/>
              </a:rPr>
              <a:t>同样也是正交矩阵</a:t>
            </a:r>
            <a:r>
              <a:rPr dirty="0" sz="1200" spc="-40">
                <a:latin typeface="SimSun"/>
                <a:cs typeface="SimSun"/>
              </a:rPr>
              <a:t>，</a:t>
            </a:r>
            <a:r>
              <a:rPr dirty="0" sz="1200">
                <a:latin typeface="SimSun"/>
                <a:cs typeface="SimSun"/>
              </a:rPr>
              <a:t>综 上可以</a:t>
            </a:r>
            <a:r>
              <a:rPr dirty="0" sz="1200" spc="-5">
                <a:latin typeface="SimSun"/>
                <a:cs typeface="SimSun"/>
              </a:rPr>
              <a:t>得</a:t>
            </a:r>
            <a:r>
              <a:rPr dirty="0" sz="1200">
                <a:latin typeface="SimSun"/>
                <a:cs typeface="SimSun"/>
              </a:rPr>
              <a:t>到：</a:t>
            </a:r>
            <a:endParaRPr sz="1200">
              <a:latin typeface="SimSun"/>
              <a:cs typeface="SimSun"/>
            </a:endParaRPr>
          </a:p>
        </p:txBody>
      </p:sp>
      <p:sp>
        <p:nvSpPr>
          <p:cNvPr id="4" name="object 4"/>
          <p:cNvSpPr txBox="1"/>
          <p:nvPr/>
        </p:nvSpPr>
        <p:spPr>
          <a:xfrm>
            <a:off x="2098801" y="1379410"/>
            <a:ext cx="3363595" cy="615315"/>
          </a:xfrm>
          <a:prstGeom prst="rect">
            <a:avLst/>
          </a:prstGeom>
        </p:spPr>
        <p:txBody>
          <a:bodyPr wrap="square" lIns="0" tIns="50165" rIns="0" bIns="0" rtlCol="0" vert="horz">
            <a:spAutoFit/>
          </a:bodyPr>
          <a:lstStyle/>
          <a:p>
            <a:pPr algn="ctr" marR="693420">
              <a:lnSpc>
                <a:spcPct val="100000"/>
              </a:lnSpc>
              <a:spcBef>
                <a:spcPts val="395"/>
              </a:spcBef>
            </a:pPr>
            <a:r>
              <a:rPr dirty="0" sz="850" spc="65">
                <a:latin typeface="Cambria Math"/>
                <a:cs typeface="Cambria Math"/>
              </a:rPr>
              <a:t>𝑛</a:t>
            </a:r>
            <a:endParaRPr sz="850">
              <a:latin typeface="Cambria Math"/>
              <a:cs typeface="Cambria Math"/>
            </a:endParaRPr>
          </a:p>
          <a:p>
            <a:pPr marL="38100">
              <a:lnSpc>
                <a:spcPts val="1115"/>
              </a:lnSpc>
              <a:spcBef>
                <a:spcPts val="420"/>
              </a:spcBef>
            </a:pPr>
            <a:r>
              <a:rPr dirty="0" sz="1200" spc="20">
                <a:latin typeface="Cambria Math"/>
                <a:cs typeface="Cambria Math"/>
              </a:rPr>
              <a:t>𝐹</a:t>
            </a:r>
            <a:r>
              <a:rPr dirty="0" baseline="2314" sz="1800" spc="30">
                <a:latin typeface="Cambria Math"/>
                <a:cs typeface="Cambria Math"/>
              </a:rPr>
              <a:t>(</a:t>
            </a:r>
            <a:r>
              <a:rPr dirty="0" sz="1200" spc="20">
                <a:latin typeface="Cambria Math"/>
                <a:cs typeface="Cambria Math"/>
              </a:rPr>
              <a:t>𝑅</a:t>
            </a:r>
            <a:r>
              <a:rPr dirty="0" baseline="2314" sz="1800" spc="30">
                <a:latin typeface="Cambria Math"/>
                <a:cs typeface="Cambria Math"/>
              </a:rPr>
              <a:t>)</a:t>
            </a:r>
            <a:r>
              <a:rPr dirty="0" baseline="2314" sz="1800" spc="75">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𝑎𝑟𝑔𝑚𝑎𝑥</a:t>
            </a:r>
            <a:r>
              <a:rPr dirty="0" sz="1200" spc="-55">
                <a:latin typeface="Cambria Math"/>
                <a:cs typeface="Cambria Math"/>
              </a:rPr>
              <a:t> </a:t>
            </a:r>
            <a:r>
              <a:rPr dirty="0" sz="1200" spc="484">
                <a:latin typeface="Cambria Math"/>
                <a:cs typeface="Cambria Math"/>
              </a:rPr>
              <a:t>(∑</a:t>
            </a:r>
            <a:r>
              <a:rPr dirty="0" sz="1200" spc="204">
                <a:latin typeface="Cambria Math"/>
                <a:cs typeface="Cambria Math"/>
              </a:rPr>
              <a:t> </a:t>
            </a:r>
            <a:r>
              <a:rPr dirty="0" sz="1200" spc="40">
                <a:latin typeface="Cambria Math"/>
                <a:cs typeface="Cambria Math"/>
              </a:rPr>
              <a:t>𝑞</a:t>
            </a:r>
            <a:r>
              <a:rPr dirty="0" baseline="29411" sz="1275" spc="60">
                <a:latin typeface="Cambria Math"/>
                <a:cs typeface="Cambria Math"/>
              </a:rPr>
              <a:t>′𝑇</a:t>
            </a:r>
            <a:r>
              <a:rPr dirty="0" baseline="29411" sz="1275" spc="375">
                <a:latin typeface="Cambria Math"/>
                <a:cs typeface="Cambria Math"/>
              </a:rPr>
              <a:t> </a:t>
            </a:r>
            <a:r>
              <a:rPr dirty="0" sz="1200" spc="45">
                <a:latin typeface="Cambria Math"/>
                <a:cs typeface="Cambria Math"/>
              </a:rPr>
              <a:t>𝑅𝑝</a:t>
            </a:r>
            <a:r>
              <a:rPr dirty="0" baseline="29411" sz="1275" spc="67">
                <a:latin typeface="Cambria Math"/>
                <a:cs typeface="Cambria Math"/>
              </a:rPr>
              <a:t>′</a:t>
            </a:r>
            <a:r>
              <a:rPr dirty="0" baseline="29411" sz="1275" spc="352">
                <a:latin typeface="Cambria Math"/>
                <a:cs typeface="Cambria Math"/>
              </a:rPr>
              <a:t> </a:t>
            </a:r>
            <a:r>
              <a:rPr dirty="0" sz="1200" spc="229">
                <a:latin typeface="Cambria Math"/>
                <a:cs typeface="Cambria Math"/>
              </a:rPr>
              <a:t>)</a:t>
            </a:r>
            <a:r>
              <a:rPr dirty="0" sz="1200" spc="60">
                <a:latin typeface="Cambria Math"/>
                <a:cs typeface="Cambria Math"/>
              </a:rPr>
              <a:t> </a:t>
            </a:r>
            <a:r>
              <a:rPr dirty="0" sz="1200">
                <a:latin typeface="Cambria Math"/>
                <a:cs typeface="Cambria Math"/>
              </a:rPr>
              <a:t>=</a:t>
            </a:r>
            <a:r>
              <a:rPr dirty="0" sz="1200" spc="70">
                <a:latin typeface="Cambria Math"/>
                <a:cs typeface="Cambria Math"/>
              </a:rPr>
              <a:t> </a:t>
            </a:r>
            <a:r>
              <a:rPr dirty="0" sz="1200">
                <a:latin typeface="Cambria Math"/>
                <a:cs typeface="Cambria Math"/>
              </a:rPr>
              <a:t>𝑎𝑟𝑔𝑚𝑎𝑥𝑡𝑟</a:t>
            </a:r>
            <a:r>
              <a:rPr dirty="0" baseline="2314" sz="1800">
                <a:latin typeface="Cambria Math"/>
                <a:cs typeface="Cambria Math"/>
              </a:rPr>
              <a:t>(</a:t>
            </a:r>
            <a:r>
              <a:rPr dirty="0" sz="1200">
                <a:latin typeface="Cambria Math"/>
                <a:cs typeface="Cambria Math"/>
              </a:rPr>
              <a:t>𝛴𝐷</a:t>
            </a:r>
            <a:r>
              <a:rPr dirty="0" baseline="2314" sz="1800">
                <a:latin typeface="Cambria Math"/>
                <a:cs typeface="Cambria Math"/>
              </a:rPr>
              <a:t>)</a:t>
            </a:r>
            <a:endParaRPr baseline="2314" sz="1800">
              <a:latin typeface="Cambria Math"/>
              <a:cs typeface="Cambria Math"/>
            </a:endParaRPr>
          </a:p>
          <a:p>
            <a:pPr algn="ctr" marL="343535">
              <a:lnSpc>
                <a:spcPts val="695"/>
              </a:lnSpc>
              <a:tabLst>
                <a:tab pos="625475" algn="l"/>
              </a:tabLst>
            </a:pPr>
            <a:r>
              <a:rPr dirty="0" sz="850" spc="25">
                <a:latin typeface="Cambria Math"/>
                <a:cs typeface="Cambria Math"/>
              </a:rPr>
              <a:t>𝑖	𝑖</a:t>
            </a:r>
            <a:endParaRPr sz="850">
              <a:latin typeface="Cambria Math"/>
              <a:cs typeface="Cambria Math"/>
            </a:endParaRPr>
          </a:p>
          <a:p>
            <a:pPr algn="ctr" marR="692150">
              <a:lnSpc>
                <a:spcPct val="100000"/>
              </a:lnSpc>
              <a:spcBef>
                <a:spcPts val="70"/>
              </a:spcBef>
            </a:pPr>
            <a:r>
              <a:rPr dirty="0" sz="850" spc="20">
                <a:latin typeface="Cambria Math"/>
                <a:cs typeface="Cambria Math"/>
              </a:rPr>
              <a:t>𝑖=1</a:t>
            </a:r>
            <a:endParaRPr sz="850">
              <a:latin typeface="Cambria Math"/>
              <a:cs typeface="Cambria Math"/>
            </a:endParaRPr>
          </a:p>
        </p:txBody>
      </p:sp>
      <p:sp>
        <p:nvSpPr>
          <p:cNvPr id="5" name="object 5"/>
          <p:cNvSpPr txBox="1"/>
          <p:nvPr/>
        </p:nvSpPr>
        <p:spPr>
          <a:xfrm>
            <a:off x="6416802" y="1599945"/>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34</a:t>
            </a:r>
            <a:r>
              <a:rPr dirty="0" baseline="2314" sz="1800">
                <a:latin typeface="Cambria Math"/>
                <a:cs typeface="Cambria Math"/>
              </a:rPr>
              <a:t>)</a:t>
            </a:r>
            <a:endParaRPr baseline="2314" sz="1800">
              <a:latin typeface="Cambria Math"/>
              <a:cs typeface="Cambria Math"/>
            </a:endParaRPr>
          </a:p>
        </p:txBody>
      </p:sp>
      <p:sp>
        <p:nvSpPr>
          <p:cNvPr id="6" name="object 6"/>
          <p:cNvSpPr txBox="1"/>
          <p:nvPr/>
        </p:nvSpPr>
        <p:spPr>
          <a:xfrm>
            <a:off x="2116073" y="2003805"/>
            <a:ext cx="1910080" cy="572770"/>
          </a:xfrm>
          <a:prstGeom prst="rect">
            <a:avLst/>
          </a:prstGeom>
        </p:spPr>
        <p:txBody>
          <a:bodyPr wrap="square" lIns="0" tIns="12700" rIns="0" bIns="0" rtlCol="0" vert="horz">
            <a:spAutoFit/>
          </a:bodyPr>
          <a:lstStyle/>
          <a:p>
            <a:pPr marL="1122680">
              <a:lnSpc>
                <a:spcPct val="100000"/>
              </a:lnSpc>
              <a:spcBef>
                <a:spcPts val="100"/>
              </a:spcBef>
              <a:tabLst>
                <a:tab pos="1450340" algn="l"/>
                <a:tab pos="1750695" algn="l"/>
              </a:tabLst>
            </a:pPr>
            <a:r>
              <a:rPr dirty="0" sz="1200" spc="-50">
                <a:latin typeface="Cambria Math"/>
                <a:cs typeface="Cambria Math"/>
              </a:rPr>
              <a:t>𝜎</a:t>
            </a:r>
            <a:r>
              <a:rPr dirty="0" baseline="-16339" sz="1275" spc="-75">
                <a:latin typeface="Cambria Math"/>
                <a:cs typeface="Cambria Math"/>
              </a:rPr>
              <a:t>1	</a:t>
            </a:r>
            <a:r>
              <a:rPr dirty="0" sz="1200">
                <a:latin typeface="Cambria Math"/>
                <a:cs typeface="Cambria Math"/>
              </a:rPr>
              <a:t>0	0</a:t>
            </a:r>
            <a:endParaRPr sz="1200">
              <a:latin typeface="Cambria Math"/>
              <a:cs typeface="Cambria Math"/>
            </a:endParaRPr>
          </a:p>
          <a:p>
            <a:pPr marL="63500">
              <a:lnSpc>
                <a:spcPts val="1405"/>
              </a:lnSpc>
              <a:spcBef>
                <a:spcPts val="60"/>
              </a:spcBef>
              <a:tabLst>
                <a:tab pos="1418590" algn="l"/>
              </a:tabLst>
            </a:pPr>
            <a:r>
              <a:rPr dirty="0" sz="1200">
                <a:latin typeface="Cambria Math"/>
                <a:cs typeface="Cambria Math"/>
              </a:rPr>
              <a:t>=</a:t>
            </a:r>
            <a:r>
              <a:rPr dirty="0" sz="1200" spc="80">
                <a:latin typeface="Cambria Math"/>
                <a:cs typeface="Cambria Math"/>
              </a:rPr>
              <a:t> </a:t>
            </a:r>
            <a:r>
              <a:rPr dirty="0" sz="1200" spc="-5">
                <a:latin typeface="Cambria Math"/>
                <a:cs typeface="Cambria Math"/>
              </a:rPr>
              <a:t>𝑎𝑟𝑔𝑚𝑎𝑥𝑡𝑟</a:t>
            </a:r>
            <a:r>
              <a:rPr dirty="0" sz="1200" spc="-35">
                <a:latin typeface="Cambria Math"/>
                <a:cs typeface="Cambria Math"/>
              </a:rPr>
              <a:t> </a:t>
            </a:r>
            <a:r>
              <a:rPr dirty="0" sz="1200" spc="270">
                <a:latin typeface="Cambria Math"/>
                <a:cs typeface="Cambria Math"/>
              </a:rPr>
              <a:t>((</a:t>
            </a:r>
            <a:r>
              <a:rPr dirty="0" sz="1200" spc="-20">
                <a:latin typeface="Cambria Math"/>
                <a:cs typeface="Cambria Math"/>
              </a:rPr>
              <a:t> </a:t>
            </a:r>
            <a:r>
              <a:rPr dirty="0" baseline="2314" sz="1800">
                <a:latin typeface="Cambria Math"/>
                <a:cs typeface="Cambria Math"/>
              </a:rPr>
              <a:t>0	</a:t>
            </a:r>
            <a:r>
              <a:rPr dirty="0" baseline="2314" sz="1800" spc="-52">
                <a:latin typeface="Cambria Math"/>
                <a:cs typeface="Cambria Math"/>
              </a:rPr>
              <a:t>𝜎</a:t>
            </a:r>
            <a:r>
              <a:rPr dirty="0" baseline="-13071" sz="1275" spc="-52">
                <a:latin typeface="Cambria Math"/>
                <a:cs typeface="Cambria Math"/>
              </a:rPr>
              <a:t>2</a:t>
            </a:r>
            <a:endParaRPr baseline="-13071" sz="1275">
              <a:latin typeface="Cambria Math"/>
              <a:cs typeface="Cambria Math"/>
            </a:endParaRPr>
          </a:p>
          <a:p>
            <a:pPr marL="1153160">
              <a:lnSpc>
                <a:spcPts val="1405"/>
              </a:lnSpc>
              <a:tabLst>
                <a:tab pos="1450340" algn="l"/>
                <a:tab pos="1718310" algn="l"/>
              </a:tabLst>
            </a:pPr>
            <a:r>
              <a:rPr dirty="0" sz="1200">
                <a:latin typeface="Cambria Math"/>
                <a:cs typeface="Cambria Math"/>
              </a:rPr>
              <a:t>0	0	</a:t>
            </a:r>
            <a:r>
              <a:rPr dirty="0" sz="1200" spc="-35">
                <a:latin typeface="Cambria Math"/>
                <a:cs typeface="Cambria Math"/>
              </a:rPr>
              <a:t>𝜎</a:t>
            </a:r>
            <a:r>
              <a:rPr dirty="0" baseline="-16339" sz="1275" spc="-52">
                <a:latin typeface="Cambria Math"/>
                <a:cs typeface="Cambria Math"/>
              </a:rPr>
              <a:t>3</a:t>
            </a:r>
            <a:endParaRPr baseline="-16339" sz="1275">
              <a:latin typeface="Cambria Math"/>
              <a:cs typeface="Cambria Math"/>
            </a:endParaRPr>
          </a:p>
        </p:txBody>
      </p:sp>
      <p:sp>
        <p:nvSpPr>
          <p:cNvPr id="7" name="object 7"/>
          <p:cNvSpPr txBox="1"/>
          <p:nvPr/>
        </p:nvSpPr>
        <p:spPr>
          <a:xfrm>
            <a:off x="4156836" y="2031238"/>
            <a:ext cx="287020" cy="208279"/>
          </a:xfrm>
          <a:prstGeom prst="rect">
            <a:avLst/>
          </a:prstGeom>
        </p:spPr>
        <p:txBody>
          <a:bodyPr wrap="square" lIns="0" tIns="12700" rIns="0" bIns="0" rtlCol="0" vert="horz">
            <a:spAutoFit/>
          </a:bodyPr>
          <a:lstStyle/>
          <a:p>
            <a:pPr marL="38100">
              <a:lnSpc>
                <a:spcPct val="100000"/>
              </a:lnSpc>
              <a:spcBef>
                <a:spcPts val="100"/>
              </a:spcBef>
            </a:pPr>
            <a:r>
              <a:rPr dirty="0" baseline="11574" sz="1800">
                <a:latin typeface="Cambria Math"/>
                <a:cs typeface="Cambria Math"/>
              </a:rPr>
              <a:t>𝑑</a:t>
            </a:r>
            <a:r>
              <a:rPr dirty="0" sz="850">
                <a:latin typeface="Cambria Math"/>
                <a:cs typeface="Cambria Math"/>
              </a:rPr>
              <a:t>11</a:t>
            </a:r>
            <a:endParaRPr sz="850">
              <a:latin typeface="Cambria Math"/>
              <a:cs typeface="Cambria Math"/>
            </a:endParaRPr>
          </a:p>
        </p:txBody>
      </p:sp>
      <p:sp>
        <p:nvSpPr>
          <p:cNvPr id="8" name="object 8"/>
          <p:cNvSpPr txBox="1"/>
          <p:nvPr/>
        </p:nvSpPr>
        <p:spPr>
          <a:xfrm>
            <a:off x="3828922" y="2192781"/>
            <a:ext cx="617855" cy="208279"/>
          </a:xfrm>
          <a:prstGeom prst="rect">
            <a:avLst/>
          </a:prstGeom>
        </p:spPr>
        <p:txBody>
          <a:bodyPr wrap="square" lIns="0" tIns="12700" rIns="0" bIns="0" rtlCol="0" vert="horz">
            <a:spAutoFit/>
          </a:bodyPr>
          <a:lstStyle/>
          <a:p>
            <a:pPr marL="38100">
              <a:lnSpc>
                <a:spcPct val="100000"/>
              </a:lnSpc>
              <a:spcBef>
                <a:spcPts val="100"/>
              </a:spcBef>
            </a:pPr>
            <a:r>
              <a:rPr dirty="0" baseline="2314" sz="1800">
                <a:latin typeface="Cambria Math"/>
                <a:cs typeface="Cambria Math"/>
              </a:rPr>
              <a:t>0</a:t>
            </a:r>
            <a:r>
              <a:rPr dirty="0" baseline="2314" sz="1800" spc="-30">
                <a:latin typeface="Cambria Math"/>
                <a:cs typeface="Cambria Math"/>
              </a:rPr>
              <a:t> </a:t>
            </a:r>
            <a:r>
              <a:rPr dirty="0" sz="1200" spc="229">
                <a:latin typeface="Cambria Math"/>
                <a:cs typeface="Cambria Math"/>
              </a:rPr>
              <a:t>)</a:t>
            </a:r>
            <a:r>
              <a:rPr dirty="0" sz="1200" spc="-60">
                <a:latin typeface="Cambria Math"/>
                <a:cs typeface="Cambria Math"/>
              </a:rPr>
              <a:t> </a:t>
            </a:r>
            <a:r>
              <a:rPr dirty="0" sz="1200" spc="229">
                <a:latin typeface="Cambria Math"/>
                <a:cs typeface="Cambria Math"/>
              </a:rPr>
              <a:t>(</a:t>
            </a:r>
            <a:r>
              <a:rPr dirty="0" baseline="2314" sz="1800">
                <a:latin typeface="Cambria Math"/>
                <a:cs typeface="Cambria Math"/>
              </a:rPr>
              <a:t>𝑑</a:t>
            </a:r>
            <a:r>
              <a:rPr dirty="0" baseline="-13071" sz="1275" spc="22">
                <a:latin typeface="Cambria Math"/>
                <a:cs typeface="Cambria Math"/>
              </a:rPr>
              <a:t>21</a:t>
            </a:r>
            <a:endParaRPr baseline="-13071" sz="1275">
              <a:latin typeface="Cambria Math"/>
              <a:cs typeface="Cambria Math"/>
            </a:endParaRPr>
          </a:p>
        </p:txBody>
      </p:sp>
      <p:sp>
        <p:nvSpPr>
          <p:cNvPr id="9" name="object 9"/>
          <p:cNvSpPr txBox="1"/>
          <p:nvPr/>
        </p:nvSpPr>
        <p:spPr>
          <a:xfrm>
            <a:off x="4528692" y="2031238"/>
            <a:ext cx="289560" cy="583565"/>
          </a:xfrm>
          <a:prstGeom prst="rect">
            <a:avLst/>
          </a:prstGeom>
        </p:spPr>
        <p:txBody>
          <a:bodyPr wrap="square" lIns="0" tIns="12700" rIns="0" bIns="0" rtlCol="0" vert="horz">
            <a:spAutoFit/>
          </a:bodyPr>
          <a:lstStyle/>
          <a:p>
            <a:pPr marL="38100">
              <a:lnSpc>
                <a:spcPct val="100000"/>
              </a:lnSpc>
              <a:spcBef>
                <a:spcPts val="100"/>
              </a:spcBef>
            </a:pPr>
            <a:r>
              <a:rPr dirty="0" baseline="11574" sz="1800">
                <a:latin typeface="Cambria Math"/>
                <a:cs typeface="Cambria Math"/>
              </a:rPr>
              <a:t>𝑑</a:t>
            </a:r>
            <a:r>
              <a:rPr dirty="0" sz="850">
                <a:latin typeface="Cambria Math"/>
                <a:cs typeface="Cambria Math"/>
              </a:rPr>
              <a:t>12</a:t>
            </a:r>
            <a:endParaRPr sz="850">
              <a:latin typeface="Cambria Math"/>
              <a:cs typeface="Cambria Math"/>
            </a:endParaRPr>
          </a:p>
          <a:p>
            <a:pPr marL="38100">
              <a:lnSpc>
                <a:spcPct val="100000"/>
              </a:lnSpc>
              <a:spcBef>
                <a:spcPts val="35"/>
              </a:spcBef>
            </a:pPr>
            <a:r>
              <a:rPr dirty="0" baseline="11574" sz="1800" spc="15">
                <a:latin typeface="Cambria Math"/>
                <a:cs typeface="Cambria Math"/>
              </a:rPr>
              <a:t>𝑑</a:t>
            </a:r>
            <a:r>
              <a:rPr dirty="0" sz="850" spc="10">
                <a:latin typeface="Cambria Math"/>
                <a:cs typeface="Cambria Math"/>
              </a:rPr>
              <a:t>22</a:t>
            </a:r>
            <a:endParaRPr sz="850">
              <a:latin typeface="Cambria Math"/>
              <a:cs typeface="Cambria Math"/>
            </a:endParaRPr>
          </a:p>
          <a:p>
            <a:pPr marL="38100">
              <a:lnSpc>
                <a:spcPct val="100000"/>
              </a:lnSpc>
              <a:spcBef>
                <a:spcPts val="35"/>
              </a:spcBef>
            </a:pPr>
            <a:r>
              <a:rPr dirty="0" baseline="11574" sz="1800" spc="15">
                <a:latin typeface="Cambria Math"/>
                <a:cs typeface="Cambria Math"/>
              </a:rPr>
              <a:t>𝑑</a:t>
            </a:r>
            <a:r>
              <a:rPr dirty="0" sz="850" spc="10">
                <a:latin typeface="Cambria Math"/>
                <a:cs typeface="Cambria Math"/>
              </a:rPr>
              <a:t>31</a:t>
            </a:r>
            <a:endParaRPr sz="850">
              <a:latin typeface="Cambria Math"/>
              <a:cs typeface="Cambria Math"/>
            </a:endParaRPr>
          </a:p>
        </p:txBody>
      </p:sp>
      <p:sp>
        <p:nvSpPr>
          <p:cNvPr id="10" name="object 10"/>
          <p:cNvSpPr txBox="1"/>
          <p:nvPr/>
        </p:nvSpPr>
        <p:spPr>
          <a:xfrm>
            <a:off x="4900548" y="2031238"/>
            <a:ext cx="492759" cy="583565"/>
          </a:xfrm>
          <a:prstGeom prst="rect">
            <a:avLst/>
          </a:prstGeom>
        </p:spPr>
        <p:txBody>
          <a:bodyPr wrap="square" lIns="0" tIns="12700" rIns="0" bIns="0" rtlCol="0" vert="horz">
            <a:spAutoFit/>
          </a:bodyPr>
          <a:lstStyle/>
          <a:p>
            <a:pPr marL="38100">
              <a:lnSpc>
                <a:spcPts val="1355"/>
              </a:lnSpc>
              <a:spcBef>
                <a:spcPts val="100"/>
              </a:spcBef>
            </a:pPr>
            <a:r>
              <a:rPr dirty="0" baseline="11574" sz="1800">
                <a:latin typeface="Cambria Math"/>
                <a:cs typeface="Cambria Math"/>
              </a:rPr>
              <a:t>𝑑</a:t>
            </a:r>
            <a:r>
              <a:rPr dirty="0" sz="850">
                <a:latin typeface="Cambria Math"/>
                <a:cs typeface="Cambria Math"/>
              </a:rPr>
              <a:t>13</a:t>
            </a:r>
            <a:endParaRPr sz="850">
              <a:latin typeface="Cambria Math"/>
              <a:cs typeface="Cambria Math"/>
            </a:endParaRPr>
          </a:p>
          <a:p>
            <a:pPr marL="38100">
              <a:lnSpc>
                <a:spcPts val="1355"/>
              </a:lnSpc>
            </a:pPr>
            <a:r>
              <a:rPr dirty="0" baseline="2314" sz="1800" spc="187">
                <a:latin typeface="Cambria Math"/>
                <a:cs typeface="Cambria Math"/>
              </a:rPr>
              <a:t>𝑑</a:t>
            </a:r>
            <a:r>
              <a:rPr dirty="0" baseline="-13071" sz="1275" spc="187">
                <a:latin typeface="Cambria Math"/>
                <a:cs typeface="Cambria Math"/>
              </a:rPr>
              <a:t>23</a:t>
            </a:r>
            <a:r>
              <a:rPr dirty="0" sz="1200" spc="125">
                <a:latin typeface="Cambria Math"/>
                <a:cs typeface="Cambria Math"/>
              </a:rPr>
              <a:t>))</a:t>
            </a:r>
            <a:endParaRPr sz="1200">
              <a:latin typeface="Cambria Math"/>
              <a:cs typeface="Cambria Math"/>
            </a:endParaRPr>
          </a:p>
          <a:p>
            <a:pPr marL="38100">
              <a:lnSpc>
                <a:spcPct val="100000"/>
              </a:lnSpc>
              <a:spcBef>
                <a:spcPts val="240"/>
              </a:spcBef>
            </a:pPr>
            <a:r>
              <a:rPr dirty="0" baseline="11574" sz="1800" spc="15">
                <a:latin typeface="Cambria Math"/>
                <a:cs typeface="Cambria Math"/>
              </a:rPr>
              <a:t>𝑑</a:t>
            </a:r>
            <a:r>
              <a:rPr dirty="0" sz="850" spc="10">
                <a:latin typeface="Cambria Math"/>
                <a:cs typeface="Cambria Math"/>
              </a:rPr>
              <a:t>33</a:t>
            </a:r>
            <a:endParaRPr sz="850">
              <a:latin typeface="Cambria Math"/>
              <a:cs typeface="Cambria Math"/>
            </a:endParaRPr>
          </a:p>
        </p:txBody>
      </p:sp>
      <p:sp>
        <p:nvSpPr>
          <p:cNvPr id="11" name="object 11"/>
          <p:cNvSpPr txBox="1"/>
          <p:nvPr/>
        </p:nvSpPr>
        <p:spPr>
          <a:xfrm>
            <a:off x="4156836" y="2406141"/>
            <a:ext cx="289560" cy="208279"/>
          </a:xfrm>
          <a:prstGeom prst="rect">
            <a:avLst/>
          </a:prstGeom>
        </p:spPr>
        <p:txBody>
          <a:bodyPr wrap="square" lIns="0" tIns="12700" rIns="0" bIns="0" rtlCol="0" vert="horz">
            <a:spAutoFit/>
          </a:bodyPr>
          <a:lstStyle/>
          <a:p>
            <a:pPr marL="38100">
              <a:lnSpc>
                <a:spcPct val="100000"/>
              </a:lnSpc>
              <a:spcBef>
                <a:spcPts val="100"/>
              </a:spcBef>
            </a:pPr>
            <a:r>
              <a:rPr dirty="0" baseline="11574" sz="1800" spc="15">
                <a:latin typeface="Cambria Math"/>
                <a:cs typeface="Cambria Math"/>
              </a:rPr>
              <a:t>𝑑</a:t>
            </a:r>
            <a:r>
              <a:rPr dirty="0" sz="850" spc="10">
                <a:latin typeface="Cambria Math"/>
                <a:cs typeface="Cambria Math"/>
              </a:rPr>
              <a:t>31</a:t>
            </a:r>
            <a:endParaRPr sz="850">
              <a:latin typeface="Cambria Math"/>
              <a:cs typeface="Cambria Math"/>
            </a:endParaRPr>
          </a:p>
        </p:txBody>
      </p:sp>
      <p:sp>
        <p:nvSpPr>
          <p:cNvPr id="12" name="object 12"/>
          <p:cNvSpPr txBox="1"/>
          <p:nvPr/>
        </p:nvSpPr>
        <p:spPr>
          <a:xfrm>
            <a:off x="6416802" y="2194305"/>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35</a:t>
            </a:r>
            <a:r>
              <a:rPr dirty="0" baseline="2314" sz="1800">
                <a:latin typeface="Cambria Math"/>
                <a:cs typeface="Cambria Math"/>
              </a:rPr>
              <a:t>)</a:t>
            </a:r>
            <a:endParaRPr baseline="2314" sz="1800">
              <a:latin typeface="Cambria Math"/>
              <a:cs typeface="Cambria Math"/>
            </a:endParaRPr>
          </a:p>
        </p:txBody>
      </p:sp>
      <p:sp>
        <p:nvSpPr>
          <p:cNvPr id="13" name="object 13"/>
          <p:cNvSpPr txBox="1"/>
          <p:nvPr/>
        </p:nvSpPr>
        <p:spPr>
          <a:xfrm>
            <a:off x="668527" y="2637790"/>
            <a:ext cx="6223635" cy="1103630"/>
          </a:xfrm>
          <a:prstGeom prst="rect">
            <a:avLst/>
          </a:prstGeom>
        </p:spPr>
        <p:txBody>
          <a:bodyPr wrap="square" lIns="0" tIns="12700" rIns="0" bIns="0" rtlCol="0" vert="horz">
            <a:spAutoFit/>
          </a:bodyPr>
          <a:lstStyle/>
          <a:p>
            <a:pPr marL="2094864">
              <a:lnSpc>
                <a:spcPct val="100000"/>
              </a:lnSpc>
              <a:spcBef>
                <a:spcPts val="100"/>
              </a:spcBef>
              <a:tabLst>
                <a:tab pos="5760720" algn="l"/>
              </a:tabLst>
            </a:pPr>
            <a:r>
              <a:rPr dirty="0" sz="1200">
                <a:latin typeface="Cambria Math"/>
                <a:cs typeface="Cambria Math"/>
              </a:rPr>
              <a:t>=</a:t>
            </a:r>
            <a:r>
              <a:rPr dirty="0" sz="1200" spc="85">
                <a:latin typeface="Cambria Math"/>
                <a:cs typeface="Cambria Math"/>
              </a:rPr>
              <a:t> </a:t>
            </a:r>
            <a:r>
              <a:rPr dirty="0" sz="1200" spc="-5">
                <a:latin typeface="Cambria Math"/>
                <a:cs typeface="Cambria Math"/>
              </a:rPr>
              <a:t>𝑚𝑎𝑥</a:t>
            </a:r>
            <a:r>
              <a:rPr dirty="0" baseline="2314" sz="1800" spc="-7">
                <a:latin typeface="Cambria Math"/>
                <a:cs typeface="Cambria Math"/>
              </a:rPr>
              <a:t>(</a:t>
            </a:r>
            <a:r>
              <a:rPr dirty="0" sz="1200" spc="-5">
                <a:latin typeface="Cambria Math"/>
                <a:cs typeface="Cambria Math"/>
              </a:rPr>
              <a:t>𝜎</a:t>
            </a:r>
            <a:r>
              <a:rPr dirty="0" baseline="-16339" sz="1275" spc="-7">
                <a:latin typeface="Cambria Math"/>
                <a:cs typeface="Cambria Math"/>
              </a:rPr>
              <a:t>1</a:t>
            </a:r>
            <a:r>
              <a:rPr dirty="0" sz="1200" spc="-5">
                <a:latin typeface="Cambria Math"/>
                <a:cs typeface="Cambria Math"/>
              </a:rPr>
              <a:t>𝑑</a:t>
            </a:r>
            <a:r>
              <a:rPr dirty="0" baseline="-16339" sz="1275" spc="-7">
                <a:latin typeface="Cambria Math"/>
                <a:cs typeface="Cambria Math"/>
              </a:rPr>
              <a:t>11</a:t>
            </a:r>
            <a:r>
              <a:rPr dirty="0" baseline="-16339" sz="1275" spc="195">
                <a:latin typeface="Cambria Math"/>
                <a:cs typeface="Cambria Math"/>
              </a:rPr>
              <a:t> </a:t>
            </a:r>
            <a:r>
              <a:rPr dirty="0" sz="1200">
                <a:latin typeface="Cambria Math"/>
                <a:cs typeface="Cambria Math"/>
              </a:rPr>
              <a:t>+</a:t>
            </a:r>
            <a:r>
              <a:rPr dirty="0" sz="1200" spc="10">
                <a:latin typeface="Cambria Math"/>
                <a:cs typeface="Cambria Math"/>
              </a:rPr>
              <a:t> </a:t>
            </a:r>
            <a:r>
              <a:rPr dirty="0" sz="1200" spc="-5">
                <a:latin typeface="Cambria Math"/>
                <a:cs typeface="Cambria Math"/>
              </a:rPr>
              <a:t>𝜎</a:t>
            </a:r>
            <a:r>
              <a:rPr dirty="0" baseline="-16339" sz="1275" spc="-7">
                <a:latin typeface="Cambria Math"/>
                <a:cs typeface="Cambria Math"/>
              </a:rPr>
              <a:t>1</a:t>
            </a:r>
            <a:r>
              <a:rPr dirty="0" sz="1200" spc="-5">
                <a:latin typeface="Cambria Math"/>
                <a:cs typeface="Cambria Math"/>
              </a:rPr>
              <a:t>𝑑</a:t>
            </a:r>
            <a:r>
              <a:rPr dirty="0" baseline="-16339" sz="1275" spc="-7">
                <a:latin typeface="Cambria Math"/>
                <a:cs typeface="Cambria Math"/>
              </a:rPr>
              <a:t>22</a:t>
            </a:r>
            <a:r>
              <a:rPr dirty="0" baseline="-16339" sz="1275" spc="202">
                <a:latin typeface="Cambria Math"/>
                <a:cs typeface="Cambria Math"/>
              </a:rPr>
              <a:t> </a:t>
            </a:r>
            <a:r>
              <a:rPr dirty="0" sz="1200">
                <a:latin typeface="Cambria Math"/>
                <a:cs typeface="Cambria Math"/>
              </a:rPr>
              <a:t>+</a:t>
            </a:r>
            <a:r>
              <a:rPr dirty="0" sz="1200" spc="5">
                <a:latin typeface="Cambria Math"/>
                <a:cs typeface="Cambria Math"/>
              </a:rPr>
              <a:t> 𝜎</a:t>
            </a:r>
            <a:r>
              <a:rPr dirty="0" baseline="-16339" sz="1275" spc="7">
                <a:latin typeface="Cambria Math"/>
                <a:cs typeface="Cambria Math"/>
              </a:rPr>
              <a:t>1</a:t>
            </a:r>
            <a:r>
              <a:rPr dirty="0" sz="1200" spc="5">
                <a:latin typeface="Cambria Math"/>
                <a:cs typeface="Cambria Math"/>
              </a:rPr>
              <a:t>𝑑</a:t>
            </a:r>
            <a:r>
              <a:rPr dirty="0" baseline="-16339" sz="1275" spc="7">
                <a:latin typeface="Cambria Math"/>
                <a:cs typeface="Cambria Math"/>
              </a:rPr>
              <a:t>33</a:t>
            </a:r>
            <a:r>
              <a:rPr dirty="0" baseline="2314" sz="1800" spc="7">
                <a:latin typeface="Cambria Math"/>
                <a:cs typeface="Cambria Math"/>
              </a:rPr>
              <a:t>)	</a:t>
            </a:r>
            <a:r>
              <a:rPr dirty="0" baseline="2314" sz="1800" spc="-7">
                <a:latin typeface="Cambria Math"/>
                <a:cs typeface="Cambria Math"/>
              </a:rPr>
              <a:t>(</a:t>
            </a:r>
            <a:r>
              <a:rPr dirty="0" sz="1200" spc="-5">
                <a:latin typeface="Cambria Math"/>
                <a:cs typeface="Cambria Math"/>
              </a:rPr>
              <a:t>2.36</a:t>
            </a:r>
            <a:r>
              <a:rPr dirty="0" baseline="2314" sz="1800" spc="-7">
                <a:latin typeface="Cambria Math"/>
                <a:cs typeface="Cambria Math"/>
              </a:rPr>
              <a:t>)</a:t>
            </a:r>
            <a:endParaRPr baseline="2314" sz="1800">
              <a:latin typeface="Cambria Math"/>
              <a:cs typeface="Cambria Math"/>
            </a:endParaRPr>
          </a:p>
          <a:p>
            <a:pPr algn="just" marL="50800" marR="43180" indent="304800">
              <a:lnSpc>
                <a:spcPct val="162500"/>
              </a:lnSpc>
              <a:spcBef>
                <a:spcPts val="25"/>
              </a:spcBef>
            </a:pPr>
            <a:r>
              <a:rPr dirty="0" sz="1200">
                <a:latin typeface="SimSun"/>
                <a:cs typeface="SimSun"/>
              </a:rPr>
              <a:t>由于矩</a:t>
            </a:r>
            <a:r>
              <a:rPr dirty="0" sz="1200" spc="-5">
                <a:latin typeface="SimSun"/>
                <a:cs typeface="SimSun"/>
              </a:rPr>
              <a:t>阵</a:t>
            </a:r>
            <a:r>
              <a:rPr dirty="0" sz="1200" spc="30">
                <a:latin typeface="Cambria Math"/>
                <a:cs typeface="Cambria Math"/>
              </a:rPr>
              <a:t>𝐷</a:t>
            </a:r>
            <a:r>
              <a:rPr dirty="0" sz="1200">
                <a:latin typeface="SimSun"/>
                <a:cs typeface="SimSun"/>
              </a:rPr>
              <a:t>是正交矩阵</a:t>
            </a:r>
            <a:r>
              <a:rPr dirty="0" sz="1200" spc="-195">
                <a:latin typeface="SimSun"/>
                <a:cs typeface="SimSun"/>
              </a:rPr>
              <a:t>，</a:t>
            </a:r>
            <a:r>
              <a:rPr dirty="0" sz="1200">
                <a:latin typeface="SimSun"/>
                <a:cs typeface="SimSun"/>
              </a:rPr>
              <a:t>正交矩阵中每个元素的绝对值都小于等于</a:t>
            </a:r>
            <a:r>
              <a:rPr dirty="0" sz="1200" spc="-295">
                <a:latin typeface="SimSun"/>
                <a:cs typeface="SimSun"/>
              </a:rPr>
              <a:t> </a:t>
            </a:r>
            <a:r>
              <a:rPr dirty="0" sz="1200">
                <a:latin typeface="Times New Roman"/>
                <a:cs typeface="Times New Roman"/>
              </a:rPr>
              <a:t>1</a:t>
            </a:r>
            <a:r>
              <a:rPr dirty="0" sz="1200" spc="-195">
                <a:latin typeface="SimSun"/>
                <a:cs typeface="SimSun"/>
              </a:rPr>
              <a:t>，</a:t>
            </a:r>
            <a:r>
              <a:rPr dirty="0" sz="1200">
                <a:latin typeface="SimSun"/>
                <a:cs typeface="SimSun"/>
              </a:rPr>
              <a:t>且矩阵的奇异值总 是大于等于</a:t>
            </a:r>
            <a:r>
              <a:rPr dirty="0" sz="1200" spc="-300">
                <a:latin typeface="SimSun"/>
                <a:cs typeface="SimSun"/>
              </a:rPr>
              <a:t> </a:t>
            </a:r>
            <a:r>
              <a:rPr dirty="0" sz="1200">
                <a:latin typeface="Times New Roman"/>
                <a:cs typeface="Times New Roman"/>
              </a:rPr>
              <a:t>0</a:t>
            </a:r>
            <a:r>
              <a:rPr dirty="0" sz="1200" spc="-229">
                <a:latin typeface="SimSun"/>
                <a:cs typeface="SimSun"/>
              </a:rPr>
              <a:t>，</a:t>
            </a:r>
            <a:r>
              <a:rPr dirty="0" sz="1200">
                <a:latin typeface="SimSun"/>
                <a:cs typeface="SimSun"/>
              </a:rPr>
              <a:t>不难得出当</a:t>
            </a:r>
            <a:r>
              <a:rPr dirty="0" sz="1200" spc="-25">
                <a:latin typeface="Cambria Math"/>
                <a:cs typeface="Cambria Math"/>
              </a:rPr>
              <a:t>𝑑</a:t>
            </a:r>
            <a:r>
              <a:rPr dirty="0" baseline="-16339" sz="1275" spc="22">
                <a:latin typeface="Cambria Math"/>
                <a:cs typeface="Cambria Math"/>
              </a:rPr>
              <a:t>1</a:t>
            </a:r>
            <a:r>
              <a:rPr dirty="0" baseline="-16339" sz="1275" spc="30">
                <a:latin typeface="Cambria Math"/>
                <a:cs typeface="Cambria Math"/>
              </a:rPr>
              <a:t>1</a:t>
            </a:r>
            <a:r>
              <a:rPr dirty="0" baseline="-16339" sz="1275">
                <a:latin typeface="Cambria Math"/>
                <a:cs typeface="Cambria Math"/>
              </a:rPr>
              <a:t> </a:t>
            </a:r>
            <a:r>
              <a:rPr dirty="0" baseline="-16339" sz="1275" spc="7">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𝑑</a:t>
            </a:r>
            <a:r>
              <a:rPr dirty="0" baseline="-16339" sz="1275" spc="22">
                <a:latin typeface="Cambria Math"/>
                <a:cs typeface="Cambria Math"/>
              </a:rPr>
              <a:t>2</a:t>
            </a:r>
            <a:r>
              <a:rPr dirty="0" baseline="-16339" sz="1275" spc="30">
                <a:latin typeface="Cambria Math"/>
                <a:cs typeface="Cambria Math"/>
              </a:rPr>
              <a:t>2</a:t>
            </a:r>
            <a:r>
              <a:rPr dirty="0" baseline="-16339" sz="1275">
                <a:latin typeface="Cambria Math"/>
                <a:cs typeface="Cambria Math"/>
              </a:rPr>
              <a:t> </a:t>
            </a:r>
            <a:r>
              <a:rPr dirty="0" baseline="-16339" sz="1275" spc="7">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𝑑</a:t>
            </a:r>
            <a:r>
              <a:rPr dirty="0" baseline="-16339" sz="1275" spc="22">
                <a:latin typeface="Cambria Math"/>
                <a:cs typeface="Cambria Math"/>
              </a:rPr>
              <a:t>3</a:t>
            </a:r>
            <a:r>
              <a:rPr dirty="0" baseline="-16339" sz="1275" spc="30">
                <a:latin typeface="Cambria Math"/>
                <a:cs typeface="Cambria Math"/>
              </a:rPr>
              <a:t>3</a:t>
            </a:r>
            <a:r>
              <a:rPr dirty="0" baseline="-16339" sz="1275">
                <a:latin typeface="Cambria Math"/>
                <a:cs typeface="Cambria Math"/>
              </a:rPr>
              <a:t> </a:t>
            </a:r>
            <a:r>
              <a:rPr dirty="0" baseline="-16339" sz="1275" spc="7">
                <a:latin typeface="Cambria Math"/>
                <a:cs typeface="Cambria Math"/>
              </a:rPr>
              <a:t> </a:t>
            </a:r>
            <a:r>
              <a:rPr dirty="0" sz="1200">
                <a:latin typeface="Cambria Math"/>
                <a:cs typeface="Cambria Math"/>
              </a:rPr>
              <a:t>=</a:t>
            </a:r>
            <a:r>
              <a:rPr dirty="0" sz="1200" spc="75">
                <a:latin typeface="Cambria Math"/>
                <a:cs typeface="Cambria Math"/>
              </a:rPr>
              <a:t> </a:t>
            </a:r>
            <a:r>
              <a:rPr dirty="0" sz="1200" spc="-5">
                <a:latin typeface="Cambria Math"/>
                <a:cs typeface="Cambria Math"/>
              </a:rPr>
              <a:t>1</a:t>
            </a:r>
            <a:r>
              <a:rPr dirty="0" sz="1200" spc="-229">
                <a:latin typeface="SimSun"/>
                <a:cs typeface="SimSun"/>
              </a:rPr>
              <a:t>，</a:t>
            </a:r>
            <a:r>
              <a:rPr dirty="0" sz="1200">
                <a:latin typeface="SimSun"/>
                <a:cs typeface="SimSun"/>
              </a:rPr>
              <a:t>即</a:t>
            </a:r>
            <a:r>
              <a:rPr dirty="0" sz="1200">
                <a:latin typeface="Cambria Math"/>
                <a:cs typeface="Cambria Math"/>
              </a:rPr>
              <a:t>𝐷</a:t>
            </a:r>
            <a:r>
              <a:rPr dirty="0" sz="1200" spc="100">
                <a:latin typeface="Cambria Math"/>
                <a:cs typeface="Cambria Math"/>
              </a:rPr>
              <a:t> </a:t>
            </a:r>
            <a:r>
              <a:rPr dirty="0" sz="1200">
                <a:latin typeface="Cambria Math"/>
                <a:cs typeface="Cambria Math"/>
              </a:rPr>
              <a:t>=</a:t>
            </a:r>
            <a:r>
              <a:rPr dirty="0" sz="1200" spc="75">
                <a:latin typeface="Cambria Math"/>
                <a:cs typeface="Cambria Math"/>
              </a:rPr>
              <a:t> </a:t>
            </a:r>
            <a:r>
              <a:rPr dirty="0" sz="1200" spc="65">
                <a:latin typeface="Cambria Math"/>
                <a:cs typeface="Cambria Math"/>
              </a:rPr>
              <a:t>𝑉</a:t>
            </a:r>
            <a:r>
              <a:rPr dirty="0" baseline="29411" sz="1275" spc="150">
                <a:latin typeface="Cambria Math"/>
                <a:cs typeface="Cambria Math"/>
              </a:rPr>
              <a:t>𝑇</a:t>
            </a:r>
            <a:r>
              <a:rPr dirty="0" sz="1200">
                <a:latin typeface="Cambria Math"/>
                <a:cs typeface="Cambria Math"/>
              </a:rPr>
              <a:t>𝑅𝑈</a:t>
            </a:r>
            <a:r>
              <a:rPr dirty="0" sz="1200" spc="80">
                <a:latin typeface="Cambria Math"/>
                <a:cs typeface="Cambria Math"/>
              </a:rPr>
              <a:t> </a:t>
            </a:r>
            <a:r>
              <a:rPr dirty="0" sz="1200">
                <a:latin typeface="Cambria Math"/>
                <a:cs typeface="Cambria Math"/>
              </a:rPr>
              <a:t>=</a:t>
            </a:r>
            <a:r>
              <a:rPr dirty="0" sz="1200" spc="60">
                <a:latin typeface="Cambria Math"/>
                <a:cs typeface="Cambria Math"/>
              </a:rPr>
              <a:t> </a:t>
            </a:r>
            <a:r>
              <a:rPr dirty="0" sz="1200" spc="35">
                <a:latin typeface="Cambria Math"/>
                <a:cs typeface="Cambria Math"/>
              </a:rPr>
              <a:t>𝐼</a:t>
            </a:r>
            <a:r>
              <a:rPr dirty="0" sz="1200">
                <a:latin typeface="SimSun"/>
                <a:cs typeface="SimSun"/>
              </a:rPr>
              <a:t>时</a:t>
            </a:r>
            <a:r>
              <a:rPr dirty="0" sz="1200" spc="-229">
                <a:latin typeface="SimSun"/>
                <a:cs typeface="SimSun"/>
              </a:rPr>
              <a:t>，</a:t>
            </a:r>
            <a:r>
              <a:rPr dirty="0" sz="1200" spc="45">
                <a:latin typeface="Cambria Math"/>
                <a:cs typeface="Cambria Math"/>
              </a:rPr>
              <a:t>𝐹</a:t>
            </a:r>
            <a:r>
              <a:rPr dirty="0" baseline="2314" sz="1800" spc="7">
                <a:latin typeface="Cambria Math"/>
                <a:cs typeface="Cambria Math"/>
              </a:rPr>
              <a:t>(</a:t>
            </a:r>
            <a:r>
              <a:rPr dirty="0" sz="1200" spc="35">
                <a:latin typeface="Cambria Math"/>
                <a:cs typeface="Cambria Math"/>
              </a:rPr>
              <a:t>𝑅</a:t>
            </a:r>
            <a:r>
              <a:rPr dirty="0" baseline="2314" sz="1800" spc="-7">
                <a:latin typeface="Cambria Math"/>
                <a:cs typeface="Cambria Math"/>
              </a:rPr>
              <a:t>)</a:t>
            </a:r>
            <a:r>
              <a:rPr dirty="0" sz="1200">
                <a:latin typeface="SimSun"/>
                <a:cs typeface="SimSun"/>
              </a:rPr>
              <a:t>取最大值</a:t>
            </a:r>
            <a:r>
              <a:rPr dirty="0" sz="1200" spc="-229">
                <a:latin typeface="SimSun"/>
                <a:cs typeface="SimSun"/>
              </a:rPr>
              <a:t>。</a:t>
            </a:r>
            <a:r>
              <a:rPr dirty="0" sz="1200">
                <a:latin typeface="SimSun"/>
                <a:cs typeface="SimSun"/>
              </a:rPr>
              <a:t>继而可 </a:t>
            </a:r>
            <a:r>
              <a:rPr dirty="0" sz="1200">
                <a:latin typeface="SimSun"/>
                <a:cs typeface="SimSun"/>
              </a:rPr>
              <a:t>以得到：</a:t>
            </a:r>
            <a:endParaRPr sz="1200">
              <a:latin typeface="SimSun"/>
              <a:cs typeface="SimSun"/>
            </a:endParaRPr>
          </a:p>
        </p:txBody>
      </p:sp>
      <p:sp>
        <p:nvSpPr>
          <p:cNvPr id="14" name="object 14"/>
          <p:cNvSpPr txBox="1"/>
          <p:nvPr/>
        </p:nvSpPr>
        <p:spPr>
          <a:xfrm>
            <a:off x="6416802" y="3834510"/>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37</a:t>
            </a:r>
            <a:r>
              <a:rPr dirty="0" baseline="2314" sz="1800">
                <a:latin typeface="Cambria Math"/>
                <a:cs typeface="Cambria Math"/>
              </a:rPr>
              <a:t>)</a:t>
            </a:r>
            <a:endParaRPr baseline="2314" sz="1800">
              <a:latin typeface="Cambria Math"/>
              <a:cs typeface="Cambria Math"/>
            </a:endParaRPr>
          </a:p>
        </p:txBody>
      </p:sp>
      <p:sp>
        <p:nvSpPr>
          <p:cNvPr id="15" name="object 15"/>
          <p:cNvSpPr txBox="1"/>
          <p:nvPr/>
        </p:nvSpPr>
        <p:spPr>
          <a:xfrm>
            <a:off x="3407790" y="4421250"/>
            <a:ext cx="74358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𝑡</a:t>
            </a:r>
            <a:r>
              <a:rPr dirty="0" sz="1200" spc="100">
                <a:latin typeface="Cambria Math"/>
                <a:cs typeface="Cambria Math"/>
              </a:rPr>
              <a:t> </a:t>
            </a:r>
            <a:r>
              <a:rPr dirty="0" sz="1200">
                <a:latin typeface="Cambria Math"/>
                <a:cs typeface="Cambria Math"/>
              </a:rPr>
              <a:t>=</a:t>
            </a:r>
            <a:r>
              <a:rPr dirty="0" sz="1200" spc="60">
                <a:latin typeface="Cambria Math"/>
                <a:cs typeface="Cambria Math"/>
              </a:rPr>
              <a:t> </a:t>
            </a:r>
            <a:r>
              <a:rPr dirty="0" sz="1200" spc="-515">
                <a:latin typeface="Cambria Math"/>
                <a:cs typeface="Cambria Math"/>
              </a:rPr>
              <a:t>𝑞</a:t>
            </a:r>
            <a:r>
              <a:rPr dirty="0" sz="1200">
                <a:latin typeface="Cambria Math"/>
                <a:cs typeface="Cambria Math"/>
              </a:rPr>
              <a:t>̂</a:t>
            </a:r>
            <a:r>
              <a:rPr dirty="0" sz="1200" spc="60">
                <a:latin typeface="Cambria Math"/>
                <a:cs typeface="Cambria Math"/>
              </a:rPr>
              <a:t> </a:t>
            </a:r>
            <a:r>
              <a:rPr dirty="0" sz="1200">
                <a:latin typeface="Cambria Math"/>
                <a:cs typeface="Cambria Math"/>
              </a:rPr>
              <a:t>− </a:t>
            </a:r>
            <a:r>
              <a:rPr dirty="0" sz="1200" spc="40">
                <a:latin typeface="Cambria Math"/>
                <a:cs typeface="Cambria Math"/>
              </a:rPr>
              <a:t>𝑅</a:t>
            </a:r>
            <a:r>
              <a:rPr dirty="0" sz="1200">
                <a:latin typeface="Cambria Math"/>
                <a:cs typeface="Cambria Math"/>
              </a:rPr>
              <a:t>𝑝</a:t>
            </a:r>
            <a:endParaRPr sz="1200">
              <a:latin typeface="Cambria Math"/>
              <a:cs typeface="Cambria Math"/>
            </a:endParaRPr>
          </a:p>
        </p:txBody>
      </p:sp>
      <p:sp>
        <p:nvSpPr>
          <p:cNvPr id="16" name="object 16"/>
          <p:cNvSpPr txBox="1"/>
          <p:nvPr/>
        </p:nvSpPr>
        <p:spPr>
          <a:xfrm>
            <a:off x="986332" y="3834510"/>
            <a:ext cx="5892165" cy="795020"/>
          </a:xfrm>
          <a:prstGeom prst="rect">
            <a:avLst/>
          </a:prstGeom>
        </p:spPr>
        <p:txBody>
          <a:bodyPr wrap="square" lIns="0" tIns="12700" rIns="0" bIns="0" rtlCol="0" vert="horz">
            <a:spAutoFit/>
          </a:bodyPr>
          <a:lstStyle/>
          <a:p>
            <a:pPr algn="ctr" marR="304800">
              <a:lnSpc>
                <a:spcPct val="100000"/>
              </a:lnSpc>
              <a:spcBef>
                <a:spcPts val="100"/>
              </a:spcBef>
            </a:pPr>
            <a:r>
              <a:rPr dirty="0" sz="1200">
                <a:latin typeface="Cambria Math"/>
                <a:cs typeface="Cambria Math"/>
              </a:rPr>
              <a:t>𝑅</a:t>
            </a:r>
            <a:r>
              <a:rPr dirty="0" sz="1200" spc="60">
                <a:latin typeface="Cambria Math"/>
                <a:cs typeface="Cambria Math"/>
              </a:rPr>
              <a:t> </a:t>
            </a:r>
            <a:r>
              <a:rPr dirty="0" sz="1200">
                <a:latin typeface="Cambria Math"/>
                <a:cs typeface="Cambria Math"/>
              </a:rPr>
              <a:t>=</a:t>
            </a:r>
            <a:r>
              <a:rPr dirty="0" sz="1200" spc="45">
                <a:latin typeface="Cambria Math"/>
                <a:cs typeface="Cambria Math"/>
              </a:rPr>
              <a:t> </a:t>
            </a:r>
            <a:r>
              <a:rPr dirty="0" sz="1200" spc="20">
                <a:latin typeface="Cambria Math"/>
                <a:cs typeface="Cambria Math"/>
              </a:rPr>
              <a:t>𝑉𝑈</a:t>
            </a:r>
            <a:r>
              <a:rPr dirty="0" baseline="29411" sz="1275" spc="30">
                <a:latin typeface="Cambria Math"/>
                <a:cs typeface="Cambria Math"/>
              </a:rPr>
              <a:t>𝑇</a:t>
            </a:r>
            <a:endParaRPr baseline="29411" sz="1275">
              <a:latin typeface="Cambria Math"/>
              <a:cs typeface="Cambria Math"/>
            </a:endParaRPr>
          </a:p>
          <a:p>
            <a:pPr marL="38100">
              <a:lnSpc>
                <a:spcPct val="100000"/>
              </a:lnSpc>
              <a:spcBef>
                <a:spcPts val="860"/>
              </a:spcBef>
            </a:pPr>
            <a:r>
              <a:rPr dirty="0" sz="1200">
                <a:latin typeface="SimSun"/>
                <a:cs typeface="SimSun"/>
              </a:rPr>
              <a:t>计算出旋转矩</a:t>
            </a:r>
            <a:r>
              <a:rPr dirty="0" sz="1200" spc="-5">
                <a:latin typeface="SimSun"/>
                <a:cs typeface="SimSun"/>
              </a:rPr>
              <a:t>阵</a:t>
            </a:r>
            <a:r>
              <a:rPr dirty="0" sz="1200" spc="35">
                <a:latin typeface="Cambria Math"/>
                <a:cs typeface="Cambria Math"/>
              </a:rPr>
              <a:t>𝑅</a:t>
            </a:r>
            <a:r>
              <a:rPr dirty="0" sz="1200">
                <a:latin typeface="SimSun"/>
                <a:cs typeface="SimSun"/>
              </a:rPr>
              <a:t>之后，便由公式</a:t>
            </a:r>
            <a:r>
              <a:rPr dirty="0" sz="1200" spc="-300">
                <a:latin typeface="SimSun"/>
                <a:cs typeface="SimSun"/>
              </a:rPr>
              <a:t> </a:t>
            </a:r>
            <a:r>
              <a:rPr dirty="0" sz="1200">
                <a:latin typeface="Times New Roman"/>
                <a:cs typeface="Times New Roman"/>
              </a:rPr>
              <a:t>2.7 </a:t>
            </a:r>
            <a:r>
              <a:rPr dirty="0" sz="1200">
                <a:latin typeface="SimSun"/>
                <a:cs typeface="SimSun"/>
              </a:rPr>
              <a:t>可以计算出平移向量</a:t>
            </a:r>
            <a:r>
              <a:rPr dirty="0" sz="1200" spc="30">
                <a:latin typeface="Cambria Math"/>
                <a:cs typeface="Cambria Math"/>
              </a:rPr>
              <a:t>𝑡</a:t>
            </a:r>
            <a:r>
              <a:rPr dirty="0" sz="1200">
                <a:latin typeface="SimSun"/>
                <a:cs typeface="SimSun"/>
              </a:rPr>
              <a:t>：</a:t>
            </a:r>
            <a:endParaRPr sz="1200">
              <a:latin typeface="SimSun"/>
              <a:cs typeface="SimSun"/>
            </a:endParaRPr>
          </a:p>
          <a:p>
            <a:pPr marL="3142615">
              <a:lnSpc>
                <a:spcPct val="100000"/>
              </a:lnSpc>
              <a:spcBef>
                <a:spcPts val="880"/>
              </a:spcBef>
              <a:tabLst>
                <a:tab pos="5442585" algn="l"/>
              </a:tabLst>
            </a:pPr>
            <a:r>
              <a:rPr dirty="0" sz="1200">
                <a:latin typeface="Cambria Math"/>
                <a:cs typeface="Cambria Math"/>
              </a:rPr>
              <a:t>̂	</a:t>
            </a:r>
            <a:r>
              <a:rPr dirty="0" baseline="2314" sz="1800" spc="-7">
                <a:latin typeface="Cambria Math"/>
                <a:cs typeface="Cambria Math"/>
              </a:rPr>
              <a:t>(</a:t>
            </a:r>
            <a:r>
              <a:rPr dirty="0" sz="1200" spc="-5">
                <a:latin typeface="Cambria Math"/>
                <a:cs typeface="Cambria Math"/>
              </a:rPr>
              <a:t>2.38</a:t>
            </a:r>
            <a:r>
              <a:rPr dirty="0" baseline="2314" sz="1800" spc="-7">
                <a:latin typeface="Cambria Math"/>
                <a:cs typeface="Cambria Math"/>
              </a:rPr>
              <a:t>)</a:t>
            </a:r>
            <a:endParaRPr baseline="2314" sz="1800">
              <a:latin typeface="Cambria Math"/>
              <a:cs typeface="Cambria Math"/>
            </a:endParaRPr>
          </a:p>
        </p:txBody>
      </p:sp>
      <p:sp>
        <p:nvSpPr>
          <p:cNvPr id="17" name="object 17"/>
          <p:cNvSpPr txBox="1"/>
          <p:nvPr/>
        </p:nvSpPr>
        <p:spPr>
          <a:xfrm>
            <a:off x="617727" y="4919852"/>
            <a:ext cx="6324600" cy="3115310"/>
          </a:xfrm>
          <a:prstGeom prst="rect">
            <a:avLst/>
          </a:prstGeom>
        </p:spPr>
        <p:txBody>
          <a:bodyPr wrap="square" lIns="0" tIns="13335" rIns="0" bIns="0" rtlCol="0" vert="horz">
            <a:spAutoFit/>
          </a:bodyPr>
          <a:lstStyle/>
          <a:p>
            <a:pPr marL="101600">
              <a:lnSpc>
                <a:spcPct val="100000"/>
              </a:lnSpc>
              <a:spcBef>
                <a:spcPts val="105"/>
              </a:spcBef>
            </a:pPr>
            <a:r>
              <a:rPr dirty="0" sz="1400" spc="-5">
                <a:latin typeface="Times New Roman"/>
                <a:cs typeface="Times New Roman"/>
              </a:rPr>
              <a:t>2.2.2</a:t>
            </a:r>
            <a:r>
              <a:rPr dirty="0" sz="1400" spc="20">
                <a:latin typeface="Times New Roman"/>
                <a:cs typeface="Times New Roman"/>
              </a:rPr>
              <a:t> </a:t>
            </a:r>
            <a:r>
              <a:rPr dirty="0" sz="1400">
                <a:latin typeface="PMingLiU-ExtB"/>
                <a:cs typeface="PMingLiU-ExtB"/>
              </a:rPr>
              <a:t>基</a:t>
            </a:r>
            <a:r>
              <a:rPr dirty="0" sz="1400" spc="345">
                <a:latin typeface="PMingLiU-ExtB"/>
                <a:cs typeface="PMingLiU-ExtB"/>
              </a:rPr>
              <a:t>于</a:t>
            </a:r>
            <a:r>
              <a:rPr dirty="0" sz="1400" spc="-5">
                <a:latin typeface="Times New Roman"/>
                <a:cs typeface="Times New Roman"/>
              </a:rPr>
              <a:t>Levenberg-Marquardt </a:t>
            </a:r>
            <a:r>
              <a:rPr dirty="0" sz="1400">
                <a:latin typeface="PMingLiU-ExtB"/>
                <a:cs typeface="PMingLiU-ExtB"/>
              </a:rPr>
              <a:t>的</a:t>
            </a:r>
            <a:r>
              <a:rPr dirty="0" sz="1400" spc="-15">
                <a:latin typeface="PMingLiU-ExtB"/>
                <a:cs typeface="PMingLiU-ExtB"/>
              </a:rPr>
              <a:t>非</a:t>
            </a:r>
            <a:r>
              <a:rPr dirty="0" sz="1400">
                <a:latin typeface="PMingLiU-ExtB"/>
                <a:cs typeface="PMingLiU-ExtB"/>
              </a:rPr>
              <a:t>线性</a:t>
            </a:r>
            <a:r>
              <a:rPr dirty="0" sz="1400" spc="-15">
                <a:latin typeface="PMingLiU-ExtB"/>
                <a:cs typeface="PMingLiU-ExtB"/>
              </a:rPr>
              <a:t>优</a:t>
            </a:r>
            <a:r>
              <a:rPr dirty="0" sz="1400">
                <a:latin typeface="PMingLiU-ExtB"/>
                <a:cs typeface="PMingLiU-ExtB"/>
              </a:rPr>
              <a:t>化</a:t>
            </a:r>
            <a:endParaRPr sz="1400">
              <a:latin typeface="PMingLiU-ExtB"/>
              <a:cs typeface="PMingLiU-ExtB"/>
            </a:endParaRPr>
          </a:p>
          <a:p>
            <a:pPr>
              <a:lnSpc>
                <a:spcPct val="100000"/>
              </a:lnSpc>
              <a:spcBef>
                <a:spcPts val="40"/>
              </a:spcBef>
            </a:pPr>
            <a:endParaRPr sz="1100">
              <a:latin typeface="PMingLiU-ExtB"/>
              <a:cs typeface="PMingLiU-ExtB"/>
            </a:endParaRPr>
          </a:p>
          <a:p>
            <a:pPr algn="just" marL="101600" marR="93980" indent="304800">
              <a:lnSpc>
                <a:spcPct val="162500"/>
              </a:lnSpc>
            </a:pPr>
            <a:r>
              <a:rPr dirty="0" sz="1200">
                <a:latin typeface="SimSun"/>
                <a:cs typeface="SimSun"/>
              </a:rPr>
              <a:t>列文伯格</a:t>
            </a:r>
            <a:r>
              <a:rPr dirty="0" sz="1200" spc="-229">
                <a:latin typeface="SimSun"/>
                <a:cs typeface="SimSun"/>
              </a:rPr>
              <a:t>·</a:t>
            </a:r>
            <a:r>
              <a:rPr dirty="0" sz="1200">
                <a:latin typeface="SimSun"/>
                <a:cs typeface="SimSun"/>
              </a:rPr>
              <a:t>马夸尔</a:t>
            </a:r>
            <a:r>
              <a:rPr dirty="0" sz="1200" spc="-229">
                <a:latin typeface="SimSun"/>
                <a:cs typeface="SimSun"/>
              </a:rPr>
              <a:t>特</a:t>
            </a:r>
            <a:r>
              <a:rPr dirty="0" sz="1200">
                <a:latin typeface="SimSun"/>
                <a:cs typeface="SimSun"/>
              </a:rPr>
              <a:t>（</a:t>
            </a:r>
            <a:r>
              <a:rPr dirty="0" sz="1200">
                <a:latin typeface="Times New Roman"/>
                <a:cs typeface="Times New Roman"/>
              </a:rPr>
              <a:t>L</a:t>
            </a:r>
            <a:r>
              <a:rPr dirty="0" sz="1200" spc="-10">
                <a:latin typeface="Times New Roman"/>
                <a:cs typeface="Times New Roman"/>
              </a:rPr>
              <a:t>e</a:t>
            </a:r>
            <a:r>
              <a:rPr dirty="0" sz="1200">
                <a:latin typeface="Times New Roman"/>
                <a:cs typeface="Times New Roman"/>
              </a:rPr>
              <a:t>v</a:t>
            </a:r>
            <a:r>
              <a:rPr dirty="0" sz="1200" spc="-5">
                <a:latin typeface="Times New Roman"/>
                <a:cs typeface="Times New Roman"/>
              </a:rPr>
              <a:t>e</a:t>
            </a:r>
            <a:r>
              <a:rPr dirty="0" sz="1200">
                <a:latin typeface="Times New Roman"/>
                <a:cs typeface="Times New Roman"/>
              </a:rPr>
              <a:t>nb</a:t>
            </a:r>
            <a:r>
              <a:rPr dirty="0" sz="1200" spc="5">
                <a:latin typeface="Times New Roman"/>
                <a:cs typeface="Times New Roman"/>
              </a:rPr>
              <a:t>e</a:t>
            </a:r>
            <a:r>
              <a:rPr dirty="0" sz="1200" spc="-30">
                <a:latin typeface="Times New Roman"/>
                <a:cs typeface="Times New Roman"/>
              </a:rPr>
              <a:t>r</a:t>
            </a:r>
            <a:r>
              <a:rPr dirty="0" sz="1200">
                <a:latin typeface="Times New Roman"/>
                <a:cs typeface="Times New Roman"/>
              </a:rPr>
              <a:t>g</a:t>
            </a:r>
            <a:r>
              <a:rPr dirty="0" sz="1200" spc="-5">
                <a:latin typeface="Times New Roman"/>
                <a:cs typeface="Times New Roman"/>
              </a:rPr>
              <a:t>-M</a:t>
            </a:r>
            <a:r>
              <a:rPr dirty="0" sz="1200" spc="5">
                <a:latin typeface="Times New Roman"/>
                <a:cs typeface="Times New Roman"/>
              </a:rPr>
              <a:t>a</a:t>
            </a:r>
            <a:r>
              <a:rPr dirty="0" sz="1200">
                <a:latin typeface="Times New Roman"/>
                <a:cs typeface="Times New Roman"/>
              </a:rPr>
              <a:t>rqu</a:t>
            </a:r>
            <a:r>
              <a:rPr dirty="0" sz="1200" spc="-10">
                <a:latin typeface="Times New Roman"/>
                <a:cs typeface="Times New Roman"/>
              </a:rPr>
              <a:t>a</a:t>
            </a:r>
            <a:r>
              <a:rPr dirty="0" sz="1200">
                <a:latin typeface="Times New Roman"/>
                <a:cs typeface="Times New Roman"/>
              </a:rPr>
              <a:t>rdt</a:t>
            </a:r>
            <a:r>
              <a:rPr dirty="0" sz="1200" spc="-229">
                <a:latin typeface="SimSun"/>
                <a:cs typeface="SimSun"/>
              </a:rPr>
              <a:t>）</a:t>
            </a:r>
            <a:r>
              <a:rPr dirty="0" sz="1200" spc="10">
                <a:latin typeface="SimSun"/>
                <a:cs typeface="SimSun"/>
              </a:rPr>
              <a:t>算</a:t>
            </a:r>
            <a:r>
              <a:rPr dirty="0" sz="1200">
                <a:latin typeface="SimSun"/>
                <a:cs typeface="SimSun"/>
              </a:rPr>
              <a:t>法</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43</a:t>
            </a:r>
            <a:r>
              <a:rPr dirty="0" baseline="31250" sz="1200" spc="-7">
                <a:latin typeface="Times New Roman"/>
                <a:cs typeface="Times New Roman"/>
                <a:hlinkClick r:id="rId2" action="ppaction://hlinksldjump"/>
              </a:rPr>
              <a:t>]</a:t>
            </a:r>
            <a:r>
              <a:rPr dirty="0" sz="1200">
                <a:latin typeface="SimSun"/>
                <a:cs typeface="SimSun"/>
              </a:rPr>
              <a:t>是一种主流的信</a:t>
            </a:r>
            <a:r>
              <a:rPr dirty="0" sz="1200" spc="-15">
                <a:latin typeface="SimSun"/>
                <a:cs typeface="SimSun"/>
              </a:rPr>
              <a:t>任</a:t>
            </a:r>
            <a:r>
              <a:rPr dirty="0" sz="1200">
                <a:latin typeface="SimSun"/>
                <a:cs typeface="SimSun"/>
              </a:rPr>
              <a:t>域方法</a:t>
            </a:r>
            <a:r>
              <a:rPr dirty="0" sz="1200" spc="-229">
                <a:latin typeface="SimSun"/>
                <a:cs typeface="SimSun"/>
              </a:rPr>
              <a:t>，</a:t>
            </a:r>
            <a:r>
              <a:rPr dirty="0" sz="1200">
                <a:latin typeface="SimSun"/>
                <a:cs typeface="SimSun"/>
              </a:rPr>
              <a:t>用于在参 数空</a:t>
            </a:r>
            <a:r>
              <a:rPr dirty="0" sz="1200" spc="10">
                <a:latin typeface="SimSun"/>
                <a:cs typeface="SimSun"/>
              </a:rPr>
              <a:t>间</a:t>
            </a:r>
            <a:r>
              <a:rPr dirty="0" sz="1200">
                <a:latin typeface="SimSun"/>
                <a:cs typeface="SimSun"/>
              </a:rPr>
              <a:t>上找</a:t>
            </a:r>
            <a:r>
              <a:rPr dirty="0" sz="1200" spc="15">
                <a:latin typeface="SimSun"/>
                <a:cs typeface="SimSun"/>
              </a:rPr>
              <a:t>到</a:t>
            </a:r>
            <a:r>
              <a:rPr dirty="0" sz="1200">
                <a:latin typeface="SimSun"/>
                <a:cs typeface="SimSun"/>
              </a:rPr>
              <a:t>非</a:t>
            </a:r>
            <a:r>
              <a:rPr dirty="0" sz="1200" spc="10">
                <a:latin typeface="SimSun"/>
                <a:cs typeface="SimSun"/>
              </a:rPr>
              <a:t>线</a:t>
            </a:r>
            <a:r>
              <a:rPr dirty="0" sz="1200">
                <a:latin typeface="SimSun"/>
                <a:cs typeface="SimSun"/>
              </a:rPr>
              <a:t>性</a:t>
            </a:r>
            <a:r>
              <a:rPr dirty="0" sz="1200" spc="10">
                <a:latin typeface="SimSun"/>
                <a:cs typeface="SimSun"/>
              </a:rPr>
              <a:t>函</a:t>
            </a:r>
            <a:r>
              <a:rPr dirty="0" sz="1200">
                <a:latin typeface="SimSun"/>
                <a:cs typeface="SimSun"/>
              </a:rPr>
              <a:t>数的</a:t>
            </a:r>
            <a:r>
              <a:rPr dirty="0" sz="1200" spc="10">
                <a:latin typeface="SimSun"/>
                <a:cs typeface="SimSun"/>
              </a:rPr>
              <a:t>最</a:t>
            </a:r>
            <a:r>
              <a:rPr dirty="0" sz="1200">
                <a:latin typeface="SimSun"/>
                <a:cs typeface="SimSun"/>
              </a:rPr>
              <a:t>小值</a:t>
            </a:r>
            <a:r>
              <a:rPr dirty="0" sz="1200" spc="10">
                <a:latin typeface="SimSun"/>
                <a:cs typeface="SimSun"/>
              </a:rPr>
              <a:t>。</a:t>
            </a:r>
            <a:r>
              <a:rPr dirty="0" sz="1200">
                <a:latin typeface="SimSun"/>
                <a:cs typeface="SimSun"/>
              </a:rPr>
              <a:t>本</a:t>
            </a:r>
            <a:r>
              <a:rPr dirty="0" sz="1200" spc="10">
                <a:latin typeface="SimSun"/>
                <a:cs typeface="SimSun"/>
              </a:rPr>
              <a:t>质</a:t>
            </a:r>
            <a:r>
              <a:rPr dirty="0" sz="1200">
                <a:latin typeface="SimSun"/>
                <a:cs typeface="SimSun"/>
              </a:rPr>
              <a:t>上</a:t>
            </a:r>
            <a:r>
              <a:rPr dirty="0" sz="1200" spc="10">
                <a:latin typeface="SimSun"/>
                <a:cs typeface="SimSun"/>
              </a:rPr>
              <a:t>，</a:t>
            </a:r>
            <a:r>
              <a:rPr dirty="0" sz="1200">
                <a:latin typeface="SimSun"/>
                <a:cs typeface="SimSun"/>
              </a:rPr>
              <a:t>目标</a:t>
            </a:r>
            <a:r>
              <a:rPr dirty="0" sz="1200" spc="10">
                <a:latin typeface="SimSun"/>
                <a:cs typeface="SimSun"/>
              </a:rPr>
              <a:t>函</a:t>
            </a:r>
            <a:r>
              <a:rPr dirty="0" sz="1200">
                <a:latin typeface="SimSun"/>
                <a:cs typeface="SimSun"/>
              </a:rPr>
              <a:t>数的</a:t>
            </a:r>
            <a:r>
              <a:rPr dirty="0" sz="1200" spc="10">
                <a:latin typeface="SimSun"/>
                <a:cs typeface="SimSun"/>
              </a:rPr>
              <a:t>可</a:t>
            </a:r>
            <a:r>
              <a:rPr dirty="0" sz="1200">
                <a:latin typeface="SimSun"/>
                <a:cs typeface="SimSun"/>
              </a:rPr>
              <a:t>信</a:t>
            </a:r>
            <a:r>
              <a:rPr dirty="0" sz="1200" spc="10">
                <a:latin typeface="SimSun"/>
                <a:cs typeface="SimSun"/>
              </a:rPr>
              <a:t>区</a:t>
            </a:r>
            <a:r>
              <a:rPr dirty="0" sz="1200">
                <a:latin typeface="SimSun"/>
                <a:cs typeface="SimSun"/>
              </a:rPr>
              <a:t>域</a:t>
            </a:r>
            <a:r>
              <a:rPr dirty="0" sz="1200" spc="10">
                <a:latin typeface="SimSun"/>
                <a:cs typeface="SimSun"/>
              </a:rPr>
              <a:t>是</a:t>
            </a:r>
            <a:r>
              <a:rPr dirty="0" sz="1200" spc="15">
                <a:latin typeface="SimSun"/>
                <a:cs typeface="SimSun"/>
              </a:rPr>
              <a:t>在</a:t>
            </a:r>
            <a:r>
              <a:rPr dirty="0" sz="1200">
                <a:latin typeface="SimSun"/>
                <a:cs typeface="SimSun"/>
              </a:rPr>
              <a:t>非</a:t>
            </a:r>
            <a:r>
              <a:rPr dirty="0" sz="1200" spc="10">
                <a:latin typeface="SimSun"/>
                <a:cs typeface="SimSun"/>
              </a:rPr>
              <a:t>线</a:t>
            </a:r>
            <a:r>
              <a:rPr dirty="0" sz="1200">
                <a:latin typeface="SimSun"/>
                <a:cs typeface="SimSun"/>
              </a:rPr>
              <a:t>性函</a:t>
            </a:r>
            <a:r>
              <a:rPr dirty="0" sz="1200" spc="10">
                <a:latin typeface="SimSun"/>
                <a:cs typeface="SimSun"/>
              </a:rPr>
              <a:t>数</a:t>
            </a:r>
            <a:r>
              <a:rPr dirty="0" sz="1200" spc="5">
                <a:latin typeface="SimSun"/>
                <a:cs typeface="SimSun"/>
              </a:rPr>
              <a:t>的</a:t>
            </a:r>
            <a:r>
              <a:rPr dirty="0" sz="1200" spc="10">
                <a:latin typeface="SimSun"/>
                <a:cs typeface="SimSun"/>
              </a:rPr>
              <a:t>内</a:t>
            </a:r>
            <a:r>
              <a:rPr dirty="0" sz="1200">
                <a:latin typeface="SimSun"/>
                <a:cs typeface="SimSun"/>
              </a:rPr>
              <a:t>部建 </a:t>
            </a:r>
            <a:r>
              <a:rPr dirty="0" sz="1200">
                <a:latin typeface="SimSun"/>
                <a:cs typeface="SimSun"/>
              </a:rPr>
              <a:t>模，当找到合适的拟合时，信任区域就会扩大。</a:t>
            </a:r>
            <a:endParaRPr sz="1200">
              <a:latin typeface="SimSun"/>
              <a:cs typeface="SimSun"/>
            </a:endParaRPr>
          </a:p>
          <a:p>
            <a:pPr marL="101600" marR="98425" indent="304800">
              <a:lnSpc>
                <a:spcPct val="162500"/>
              </a:lnSpc>
            </a:pPr>
            <a:r>
              <a:rPr dirty="0" sz="1200">
                <a:latin typeface="SimSun"/>
                <a:cs typeface="SimSun"/>
              </a:rPr>
              <a:t>求解</a:t>
            </a:r>
            <a:r>
              <a:rPr dirty="0" sz="1200" spc="10">
                <a:latin typeface="SimSun"/>
                <a:cs typeface="SimSun"/>
              </a:rPr>
              <a:t>空</a:t>
            </a:r>
            <a:r>
              <a:rPr dirty="0" sz="1200">
                <a:latin typeface="SimSun"/>
                <a:cs typeface="SimSun"/>
              </a:rPr>
              <a:t>间</a:t>
            </a:r>
            <a:r>
              <a:rPr dirty="0" sz="1200" spc="10">
                <a:latin typeface="SimSun"/>
                <a:cs typeface="SimSun"/>
              </a:rPr>
              <a:t>点</a:t>
            </a:r>
            <a:r>
              <a:rPr dirty="0" sz="1200">
                <a:latin typeface="SimSun"/>
                <a:cs typeface="SimSun"/>
              </a:rPr>
              <a:t>云刚</a:t>
            </a:r>
            <a:r>
              <a:rPr dirty="0" sz="1200" spc="10">
                <a:latin typeface="SimSun"/>
                <a:cs typeface="SimSun"/>
              </a:rPr>
              <a:t>性</a:t>
            </a:r>
            <a:r>
              <a:rPr dirty="0" sz="1200">
                <a:latin typeface="SimSun"/>
                <a:cs typeface="SimSun"/>
              </a:rPr>
              <a:t>变</a:t>
            </a:r>
            <a:r>
              <a:rPr dirty="0" sz="1200" spc="10">
                <a:latin typeface="SimSun"/>
                <a:cs typeface="SimSun"/>
              </a:rPr>
              <a:t>化</a:t>
            </a:r>
            <a:r>
              <a:rPr dirty="0" sz="1200">
                <a:latin typeface="SimSun"/>
                <a:cs typeface="SimSun"/>
              </a:rPr>
              <a:t>运动</a:t>
            </a:r>
            <a:r>
              <a:rPr dirty="0" sz="1200" spc="10">
                <a:latin typeface="SimSun"/>
                <a:cs typeface="SimSun"/>
              </a:rPr>
              <a:t>参</a:t>
            </a:r>
            <a:r>
              <a:rPr dirty="0" sz="1200">
                <a:latin typeface="SimSun"/>
                <a:cs typeface="SimSun"/>
              </a:rPr>
              <a:t>数</a:t>
            </a:r>
            <a:r>
              <a:rPr dirty="0" sz="1200" spc="10">
                <a:latin typeface="SimSun"/>
                <a:cs typeface="SimSun"/>
              </a:rPr>
              <a:t>通</a:t>
            </a:r>
            <a:r>
              <a:rPr dirty="0" sz="1200">
                <a:latin typeface="SimSun"/>
                <a:cs typeface="SimSun"/>
              </a:rPr>
              <a:t>常在</a:t>
            </a:r>
            <a:r>
              <a:rPr dirty="0" sz="1200" spc="10">
                <a:latin typeface="SimSun"/>
                <a:cs typeface="SimSun"/>
              </a:rPr>
              <a:t>源</a:t>
            </a:r>
            <a:r>
              <a:rPr dirty="0" sz="1200">
                <a:latin typeface="SimSun"/>
                <a:cs typeface="SimSun"/>
              </a:rPr>
              <a:t>点</a:t>
            </a:r>
            <a:r>
              <a:rPr dirty="0" sz="1200" spc="10">
                <a:latin typeface="SimSun"/>
                <a:cs typeface="SimSun"/>
              </a:rPr>
              <a:t>云</a:t>
            </a:r>
            <a:r>
              <a:rPr dirty="0" sz="1200">
                <a:latin typeface="SimSun"/>
                <a:cs typeface="SimSun"/>
              </a:rPr>
              <a:t>和模</a:t>
            </a:r>
            <a:r>
              <a:rPr dirty="0" sz="1200" spc="10">
                <a:latin typeface="SimSun"/>
                <a:cs typeface="SimSun"/>
              </a:rPr>
              <a:t>板</a:t>
            </a:r>
            <a:r>
              <a:rPr dirty="0" sz="1200">
                <a:latin typeface="SimSun"/>
                <a:cs typeface="SimSun"/>
              </a:rPr>
              <a:t>点</a:t>
            </a:r>
            <a:r>
              <a:rPr dirty="0" sz="1200" spc="10">
                <a:latin typeface="SimSun"/>
                <a:cs typeface="SimSun"/>
              </a:rPr>
              <a:t>云</a:t>
            </a:r>
            <a:r>
              <a:rPr dirty="0" sz="1200">
                <a:latin typeface="SimSun"/>
                <a:cs typeface="SimSun"/>
              </a:rPr>
              <a:t>之间</a:t>
            </a:r>
            <a:r>
              <a:rPr dirty="0" sz="1200" spc="10">
                <a:latin typeface="SimSun"/>
                <a:cs typeface="SimSun"/>
              </a:rPr>
              <a:t>建</a:t>
            </a:r>
            <a:r>
              <a:rPr dirty="0" sz="1200">
                <a:latin typeface="SimSun"/>
                <a:cs typeface="SimSun"/>
              </a:rPr>
              <a:t>立</a:t>
            </a:r>
            <a:r>
              <a:rPr dirty="0" sz="1200" spc="10">
                <a:latin typeface="SimSun"/>
                <a:cs typeface="SimSun"/>
              </a:rPr>
              <a:t>点</a:t>
            </a:r>
            <a:r>
              <a:rPr dirty="0" sz="1200">
                <a:latin typeface="SimSun"/>
                <a:cs typeface="SimSun"/>
              </a:rPr>
              <a:t>的对</a:t>
            </a:r>
            <a:r>
              <a:rPr dirty="0" sz="1200" spc="10">
                <a:latin typeface="SimSun"/>
                <a:cs typeface="SimSun"/>
              </a:rPr>
              <a:t>应</a:t>
            </a:r>
            <a:r>
              <a:rPr dirty="0" sz="1200">
                <a:latin typeface="SimSun"/>
                <a:cs typeface="SimSun"/>
              </a:rPr>
              <a:t>，</a:t>
            </a:r>
            <a:r>
              <a:rPr dirty="0" sz="1200" spc="10">
                <a:latin typeface="SimSun"/>
                <a:cs typeface="SimSun"/>
              </a:rPr>
              <a:t>通</a:t>
            </a:r>
            <a:r>
              <a:rPr dirty="0" sz="1200">
                <a:latin typeface="SimSun"/>
                <a:cs typeface="SimSun"/>
              </a:rPr>
              <a:t>过最小 化对</a:t>
            </a:r>
            <a:r>
              <a:rPr dirty="0" sz="1200" spc="10">
                <a:latin typeface="SimSun"/>
                <a:cs typeface="SimSun"/>
              </a:rPr>
              <a:t>应</a:t>
            </a:r>
            <a:r>
              <a:rPr dirty="0" sz="1200">
                <a:latin typeface="SimSun"/>
                <a:cs typeface="SimSun"/>
              </a:rPr>
              <a:t>点之</a:t>
            </a:r>
            <a:r>
              <a:rPr dirty="0" sz="1200" spc="10">
                <a:latin typeface="SimSun"/>
                <a:cs typeface="SimSun"/>
              </a:rPr>
              <a:t>间</a:t>
            </a:r>
            <a:r>
              <a:rPr dirty="0" sz="1200">
                <a:latin typeface="SimSun"/>
                <a:cs typeface="SimSun"/>
              </a:rPr>
              <a:t>的</a:t>
            </a:r>
            <a:r>
              <a:rPr dirty="0" sz="1200" spc="10">
                <a:latin typeface="SimSun"/>
                <a:cs typeface="SimSun"/>
              </a:rPr>
              <a:t>误</a:t>
            </a:r>
            <a:r>
              <a:rPr dirty="0" sz="1200">
                <a:latin typeface="SimSun"/>
                <a:cs typeface="SimSun"/>
              </a:rPr>
              <a:t>差</a:t>
            </a:r>
            <a:r>
              <a:rPr dirty="0" sz="1200" spc="10">
                <a:latin typeface="SimSun"/>
                <a:cs typeface="SimSun"/>
              </a:rPr>
              <a:t>，</a:t>
            </a:r>
            <a:r>
              <a:rPr dirty="0" sz="1200">
                <a:latin typeface="SimSun"/>
                <a:cs typeface="SimSun"/>
              </a:rPr>
              <a:t>可以</a:t>
            </a:r>
            <a:r>
              <a:rPr dirty="0" sz="1200" spc="10">
                <a:latin typeface="SimSun"/>
                <a:cs typeface="SimSun"/>
              </a:rPr>
              <a:t>得</a:t>
            </a:r>
            <a:r>
              <a:rPr dirty="0" sz="1200">
                <a:latin typeface="SimSun"/>
                <a:cs typeface="SimSun"/>
              </a:rPr>
              <a:t>到源</a:t>
            </a:r>
            <a:r>
              <a:rPr dirty="0" sz="1200" spc="10">
                <a:latin typeface="SimSun"/>
                <a:cs typeface="SimSun"/>
              </a:rPr>
              <a:t>点</a:t>
            </a:r>
            <a:r>
              <a:rPr dirty="0" sz="1200">
                <a:latin typeface="SimSun"/>
                <a:cs typeface="SimSun"/>
              </a:rPr>
              <a:t>云</a:t>
            </a:r>
            <a:r>
              <a:rPr dirty="0" sz="1200" spc="10">
                <a:latin typeface="SimSun"/>
                <a:cs typeface="SimSun"/>
              </a:rPr>
              <a:t>和</a:t>
            </a:r>
            <a:r>
              <a:rPr dirty="0" sz="1200">
                <a:latin typeface="SimSun"/>
                <a:cs typeface="SimSun"/>
              </a:rPr>
              <a:t>模</a:t>
            </a:r>
            <a:r>
              <a:rPr dirty="0" sz="1200" spc="10">
                <a:latin typeface="SimSun"/>
                <a:cs typeface="SimSun"/>
              </a:rPr>
              <a:t>板</a:t>
            </a:r>
            <a:r>
              <a:rPr dirty="0" sz="1200">
                <a:latin typeface="SimSun"/>
                <a:cs typeface="SimSun"/>
              </a:rPr>
              <a:t>点云</a:t>
            </a:r>
            <a:r>
              <a:rPr dirty="0" sz="1200" spc="10">
                <a:latin typeface="SimSun"/>
                <a:cs typeface="SimSun"/>
              </a:rPr>
              <a:t>之</a:t>
            </a:r>
            <a:r>
              <a:rPr dirty="0" sz="1200">
                <a:latin typeface="SimSun"/>
                <a:cs typeface="SimSun"/>
              </a:rPr>
              <a:t>间的</a:t>
            </a:r>
            <a:r>
              <a:rPr dirty="0" sz="1200" spc="10">
                <a:latin typeface="SimSun"/>
                <a:cs typeface="SimSun"/>
              </a:rPr>
              <a:t>变</a:t>
            </a:r>
            <a:r>
              <a:rPr dirty="0" sz="1200">
                <a:latin typeface="SimSun"/>
                <a:cs typeface="SimSun"/>
              </a:rPr>
              <a:t>换</a:t>
            </a:r>
            <a:r>
              <a:rPr dirty="0" sz="1200" spc="10">
                <a:latin typeface="SimSun"/>
                <a:cs typeface="SimSun"/>
              </a:rPr>
              <a:t>矩</a:t>
            </a:r>
            <a:r>
              <a:rPr dirty="0" sz="1200">
                <a:latin typeface="SimSun"/>
                <a:cs typeface="SimSun"/>
              </a:rPr>
              <a:t>阵</a:t>
            </a:r>
            <a:r>
              <a:rPr dirty="0" sz="1200" spc="10">
                <a:latin typeface="SimSun"/>
                <a:cs typeface="SimSun"/>
              </a:rPr>
              <a:t>。</a:t>
            </a:r>
            <a:r>
              <a:rPr dirty="0" sz="1200">
                <a:latin typeface="SimSun"/>
                <a:cs typeface="SimSun"/>
              </a:rPr>
              <a:t>度量</a:t>
            </a:r>
            <a:r>
              <a:rPr dirty="0" sz="1200" spc="10">
                <a:latin typeface="SimSun"/>
                <a:cs typeface="SimSun"/>
              </a:rPr>
              <a:t>对</a:t>
            </a:r>
            <a:r>
              <a:rPr dirty="0" sz="1200">
                <a:latin typeface="SimSun"/>
                <a:cs typeface="SimSun"/>
              </a:rPr>
              <a:t>应点</a:t>
            </a:r>
            <a:r>
              <a:rPr dirty="0" sz="1200" spc="10">
                <a:latin typeface="SimSun"/>
                <a:cs typeface="SimSun"/>
              </a:rPr>
              <a:t>之</a:t>
            </a:r>
            <a:r>
              <a:rPr dirty="0" sz="1200">
                <a:latin typeface="SimSun"/>
                <a:cs typeface="SimSun"/>
              </a:rPr>
              <a:t>间</a:t>
            </a:r>
            <a:r>
              <a:rPr dirty="0" sz="1200" spc="10">
                <a:latin typeface="SimSun"/>
                <a:cs typeface="SimSun"/>
              </a:rPr>
              <a:t>的</a:t>
            </a:r>
            <a:r>
              <a:rPr dirty="0" sz="1200">
                <a:latin typeface="SimSun"/>
                <a:cs typeface="SimSun"/>
              </a:rPr>
              <a:t>误差</a:t>
            </a:r>
            <a:endParaRPr sz="1200">
              <a:latin typeface="SimSun"/>
              <a:cs typeface="SimSun"/>
            </a:endParaRPr>
          </a:p>
          <a:p>
            <a:pPr algn="just" marL="101600" marR="92075">
              <a:lnSpc>
                <a:spcPct val="162500"/>
              </a:lnSpc>
            </a:pPr>
            <a:r>
              <a:rPr dirty="0" sz="1200" spc="10">
                <a:latin typeface="SimSun"/>
                <a:cs typeface="SimSun"/>
              </a:rPr>
              <a:t>主要有</a:t>
            </a:r>
            <a:r>
              <a:rPr dirty="0" sz="1200">
                <a:latin typeface="SimSun"/>
                <a:cs typeface="SimSun"/>
              </a:rPr>
              <a:t>点</a:t>
            </a:r>
            <a:r>
              <a:rPr dirty="0" sz="1200" spc="10">
                <a:latin typeface="SimSun"/>
                <a:cs typeface="SimSun"/>
              </a:rPr>
              <a:t>到</a:t>
            </a:r>
            <a:r>
              <a:rPr dirty="0" sz="1200">
                <a:latin typeface="SimSun"/>
                <a:cs typeface="SimSun"/>
              </a:rPr>
              <a:t>点</a:t>
            </a:r>
            <a:r>
              <a:rPr dirty="0" sz="1200" spc="-40">
                <a:latin typeface="SimSun"/>
                <a:cs typeface="SimSun"/>
              </a:rPr>
              <a:t>（</a:t>
            </a:r>
            <a:r>
              <a:rPr dirty="0" sz="1200" spc="-40">
                <a:latin typeface="Times New Roman"/>
                <a:cs typeface="Times New Roman"/>
              </a:rPr>
              <a:t>point-to-point</a:t>
            </a:r>
            <a:r>
              <a:rPr dirty="0" sz="1200" spc="-40">
                <a:latin typeface="SimSun"/>
                <a:cs typeface="SimSun"/>
              </a:rPr>
              <a:t>）</a:t>
            </a:r>
            <a:r>
              <a:rPr dirty="0" sz="1200">
                <a:latin typeface="SimSun"/>
                <a:cs typeface="SimSun"/>
              </a:rPr>
              <a:t>、</a:t>
            </a:r>
            <a:r>
              <a:rPr dirty="0" sz="1200" spc="10">
                <a:latin typeface="SimSun"/>
                <a:cs typeface="SimSun"/>
              </a:rPr>
              <a:t>点到</a:t>
            </a:r>
            <a:r>
              <a:rPr dirty="0" sz="1200">
                <a:latin typeface="SimSun"/>
                <a:cs typeface="SimSun"/>
              </a:rPr>
              <a:t>面</a:t>
            </a:r>
            <a:r>
              <a:rPr dirty="0" sz="1200" spc="-40">
                <a:latin typeface="SimSun"/>
                <a:cs typeface="SimSun"/>
              </a:rPr>
              <a:t>（</a:t>
            </a:r>
            <a:r>
              <a:rPr dirty="0" sz="1200" spc="-40">
                <a:latin typeface="Times New Roman"/>
                <a:cs typeface="Times New Roman"/>
              </a:rPr>
              <a:t>point-to-plane</a:t>
            </a:r>
            <a:r>
              <a:rPr dirty="0" sz="1200" spc="-40">
                <a:latin typeface="SimSun"/>
                <a:cs typeface="SimSun"/>
              </a:rPr>
              <a:t>）</a:t>
            </a:r>
            <a:r>
              <a:rPr dirty="0" sz="1200" spc="10">
                <a:latin typeface="SimSun"/>
                <a:cs typeface="SimSun"/>
              </a:rPr>
              <a:t>、面到</a:t>
            </a:r>
            <a:r>
              <a:rPr dirty="0" sz="1200">
                <a:latin typeface="SimSun"/>
                <a:cs typeface="SimSun"/>
              </a:rPr>
              <a:t>面（</a:t>
            </a:r>
            <a:r>
              <a:rPr dirty="0" sz="1200">
                <a:latin typeface="Times New Roman"/>
                <a:cs typeface="Times New Roman"/>
              </a:rPr>
              <a:t>plane-to-plane</a:t>
            </a:r>
            <a:r>
              <a:rPr dirty="0" sz="1200">
                <a:latin typeface="SimSun"/>
                <a:cs typeface="SimSun"/>
              </a:rPr>
              <a:t>）</a:t>
            </a:r>
            <a:r>
              <a:rPr dirty="0" sz="1200" spc="10">
                <a:latin typeface="SimSun"/>
                <a:cs typeface="SimSun"/>
              </a:rPr>
              <a:t>这几类方 </a:t>
            </a:r>
            <a:r>
              <a:rPr dirty="0" sz="1200">
                <a:latin typeface="SimSun"/>
                <a:cs typeface="SimSun"/>
              </a:rPr>
              <a:t>式。其中，最小化</a:t>
            </a:r>
            <a:r>
              <a:rPr dirty="0" sz="1200" spc="-300">
                <a:latin typeface="SimSun"/>
                <a:cs typeface="SimSun"/>
              </a:rPr>
              <a:t> </a:t>
            </a:r>
            <a:r>
              <a:rPr dirty="0" sz="1200">
                <a:latin typeface="Times New Roman"/>
                <a:cs typeface="Times New Roman"/>
              </a:rPr>
              <a:t>poi</a:t>
            </a:r>
            <a:r>
              <a:rPr dirty="0" sz="1200" spc="-10">
                <a:latin typeface="Times New Roman"/>
                <a:cs typeface="Times New Roman"/>
              </a:rPr>
              <a:t>n</a:t>
            </a:r>
            <a:r>
              <a:rPr dirty="0" sz="1200">
                <a:latin typeface="Times New Roman"/>
                <a:cs typeface="Times New Roman"/>
              </a:rPr>
              <a:t>t</a:t>
            </a:r>
            <a:r>
              <a:rPr dirty="0" sz="1200" spc="-5">
                <a:latin typeface="Times New Roman"/>
                <a:cs typeface="Times New Roman"/>
              </a:rPr>
              <a:t>-</a:t>
            </a:r>
            <a:r>
              <a:rPr dirty="0" sz="1200">
                <a:latin typeface="Times New Roman"/>
                <a:cs typeface="Times New Roman"/>
              </a:rPr>
              <a:t>to</a:t>
            </a:r>
            <a:r>
              <a:rPr dirty="0" sz="1200" spc="-5">
                <a:latin typeface="Times New Roman"/>
                <a:cs typeface="Times New Roman"/>
              </a:rPr>
              <a:t>-</a:t>
            </a:r>
            <a:r>
              <a:rPr dirty="0" sz="1200">
                <a:latin typeface="Times New Roman"/>
                <a:cs typeface="Times New Roman"/>
              </a:rPr>
              <a:t>plane</a:t>
            </a:r>
            <a:r>
              <a:rPr dirty="0" sz="1200" spc="-10">
                <a:latin typeface="Times New Roman"/>
                <a:cs typeface="Times New Roman"/>
              </a:rPr>
              <a:t> </a:t>
            </a:r>
            <a:r>
              <a:rPr dirty="0" sz="1200">
                <a:latin typeface="SimSun"/>
                <a:cs typeface="SimSun"/>
              </a:rPr>
              <a:t>误差就是最</a:t>
            </a:r>
            <a:r>
              <a:rPr dirty="0" sz="1200" spc="10">
                <a:latin typeface="SimSun"/>
                <a:cs typeface="SimSun"/>
              </a:rPr>
              <a:t>小</a:t>
            </a:r>
            <a:r>
              <a:rPr dirty="0" sz="1200">
                <a:latin typeface="SimSun"/>
                <a:cs typeface="SimSun"/>
              </a:rPr>
              <a:t>化源点云中的点到模板点云中对应点的切平面 距离的平方和</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44</a:t>
            </a:r>
            <a:r>
              <a:rPr dirty="0" baseline="31250" sz="1200" spc="-7">
                <a:latin typeface="Times New Roman"/>
                <a:cs typeface="Times New Roman"/>
                <a:hlinkClick r:id="rId2" action="ppaction://hlinksldjump"/>
              </a:rPr>
              <a:t>]</a:t>
            </a:r>
            <a:r>
              <a:rPr dirty="0" sz="1200">
                <a:latin typeface="SimSun"/>
                <a:cs typeface="SimSun"/>
              </a:rPr>
              <a:t>，如</a:t>
            </a:r>
            <a:r>
              <a:rPr dirty="0" sz="1200" spc="-15">
                <a:latin typeface="SimSun"/>
                <a:cs typeface="SimSun"/>
              </a:rPr>
              <a:t>下</a:t>
            </a:r>
            <a:r>
              <a:rPr dirty="0" sz="1200">
                <a:latin typeface="SimSun"/>
                <a:cs typeface="SimSun"/>
              </a:rPr>
              <a:t>图</a:t>
            </a:r>
            <a:r>
              <a:rPr dirty="0" sz="1200" spc="-120">
                <a:latin typeface="SimSun"/>
                <a:cs typeface="SimSun"/>
              </a:rPr>
              <a:t> </a:t>
            </a:r>
            <a:r>
              <a:rPr dirty="0" sz="1200">
                <a:latin typeface="Times New Roman"/>
                <a:cs typeface="Times New Roman"/>
              </a:rPr>
              <a:t>2.3 </a:t>
            </a:r>
            <a:r>
              <a:rPr dirty="0" sz="1200" spc="-120">
                <a:latin typeface="Times New Roman"/>
                <a:cs typeface="Times New Roman"/>
              </a:rPr>
              <a:t> </a:t>
            </a:r>
            <a:r>
              <a:rPr dirty="0" sz="1200">
                <a:latin typeface="SimSun"/>
                <a:cs typeface="SimSun"/>
              </a:rPr>
              <a:t>所示，这类问题实质上是一个非线性最小二乘问题，常常使用  </a:t>
            </a:r>
            <a:r>
              <a:rPr dirty="0" sz="1200">
                <a:latin typeface="Times New Roman"/>
                <a:cs typeface="Times New Roman"/>
              </a:rPr>
              <a:t>LM</a:t>
            </a:r>
            <a:r>
              <a:rPr dirty="0" sz="1200" spc="-5">
                <a:latin typeface="Times New Roman"/>
                <a:cs typeface="Times New Roman"/>
              </a:rPr>
              <a:t> </a:t>
            </a:r>
            <a:r>
              <a:rPr dirty="0" sz="1200">
                <a:latin typeface="SimSun"/>
                <a:cs typeface="SimSun"/>
              </a:rPr>
              <a:t>算</a:t>
            </a:r>
            <a:r>
              <a:rPr dirty="0" sz="1200" spc="-5">
                <a:latin typeface="SimSun"/>
                <a:cs typeface="SimSun"/>
              </a:rPr>
              <a:t>法</a:t>
            </a:r>
            <a:r>
              <a:rPr dirty="0" sz="1200">
                <a:latin typeface="SimSun"/>
                <a:cs typeface="SimSun"/>
              </a:rPr>
              <a:t>求解最优变换矩阵。</a:t>
            </a:r>
            <a:endParaRPr sz="1200">
              <a:latin typeface="SimSun"/>
              <a:cs typeface="SimSun"/>
            </a:endParaRPr>
          </a:p>
        </p:txBody>
      </p:sp>
      <p:pic>
        <p:nvPicPr>
          <p:cNvPr id="18" name="object 18"/>
          <p:cNvPicPr/>
          <p:nvPr/>
        </p:nvPicPr>
        <p:blipFill>
          <a:blip r:embed="rId3" cstate="print"/>
          <a:stretch>
            <a:fillRect/>
          </a:stretch>
        </p:blipFill>
        <p:spPr>
          <a:xfrm>
            <a:off x="259079" y="10344403"/>
            <a:ext cx="4812030" cy="123189"/>
          </a:xfrm>
          <a:prstGeom prst="rect">
            <a:avLst/>
          </a:prstGeom>
        </p:spPr>
      </p:pic>
      <p:pic>
        <p:nvPicPr>
          <p:cNvPr id="19" name="object 19"/>
          <p:cNvPicPr/>
          <p:nvPr/>
        </p:nvPicPr>
        <p:blipFill>
          <a:blip r:embed="rId4" cstate="print"/>
          <a:stretch>
            <a:fillRect/>
          </a:stretch>
        </p:blipFill>
        <p:spPr>
          <a:xfrm>
            <a:off x="5215890" y="10344403"/>
            <a:ext cx="1082039" cy="123189"/>
          </a:xfrm>
          <a:prstGeom prst="rect">
            <a:avLst/>
          </a:prstGeom>
        </p:spPr>
      </p:pic>
      <p:sp>
        <p:nvSpPr>
          <p:cNvPr id="20" name="object 20"/>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12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965572" y="528319"/>
            <a:ext cx="18275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grpSp>
        <p:nvGrpSpPr>
          <p:cNvPr id="5" name="object 5"/>
          <p:cNvGrpSpPr/>
          <p:nvPr/>
        </p:nvGrpSpPr>
        <p:grpSpPr>
          <a:xfrm>
            <a:off x="1999350" y="759080"/>
            <a:ext cx="3571240" cy="1953260"/>
            <a:chOff x="1999350" y="759080"/>
            <a:chExt cx="3571240" cy="1953260"/>
          </a:xfrm>
        </p:grpSpPr>
        <p:sp>
          <p:nvSpPr>
            <p:cNvPr id="6" name="object 6"/>
            <p:cNvSpPr/>
            <p:nvPr/>
          </p:nvSpPr>
          <p:spPr>
            <a:xfrm>
              <a:off x="2050030" y="916683"/>
              <a:ext cx="3469640" cy="720090"/>
            </a:xfrm>
            <a:custGeom>
              <a:avLst/>
              <a:gdLst/>
              <a:ahLst/>
              <a:cxnLst/>
              <a:rect l="l" t="t" r="r" b="b"/>
              <a:pathLst>
                <a:path w="3469640" h="720089">
                  <a:moveTo>
                    <a:pt x="0" y="719881"/>
                  </a:moveTo>
                  <a:lnTo>
                    <a:pt x="18435" y="667956"/>
                  </a:lnTo>
                  <a:lnTo>
                    <a:pt x="38141" y="619120"/>
                  </a:lnTo>
                  <a:lnTo>
                    <a:pt x="59191" y="572712"/>
                  </a:lnTo>
                  <a:lnTo>
                    <a:pt x="81660" y="528071"/>
                  </a:lnTo>
                  <a:lnTo>
                    <a:pt x="105621" y="484535"/>
                  </a:lnTo>
                  <a:lnTo>
                    <a:pt x="131150" y="441443"/>
                  </a:lnTo>
                  <a:lnTo>
                    <a:pt x="158319" y="398134"/>
                  </a:lnTo>
                  <a:lnTo>
                    <a:pt x="187203" y="353947"/>
                  </a:lnTo>
                  <a:lnTo>
                    <a:pt x="212749" y="315962"/>
                  </a:lnTo>
                  <a:lnTo>
                    <a:pt x="239741" y="277439"/>
                  </a:lnTo>
                  <a:lnTo>
                    <a:pt x="268378" y="238914"/>
                  </a:lnTo>
                  <a:lnTo>
                    <a:pt x="298855" y="200920"/>
                  </a:lnTo>
                  <a:lnTo>
                    <a:pt x="331371" y="163992"/>
                  </a:lnTo>
                  <a:lnTo>
                    <a:pt x="366122" y="128667"/>
                  </a:lnTo>
                  <a:lnTo>
                    <a:pt x="403307" y="95477"/>
                  </a:lnTo>
                  <a:lnTo>
                    <a:pt x="447510" y="61956"/>
                  </a:lnTo>
                  <a:lnTo>
                    <a:pt x="493891" y="33734"/>
                  </a:lnTo>
                  <a:lnTo>
                    <a:pt x="541380" y="12822"/>
                  </a:lnTo>
                  <a:lnTo>
                    <a:pt x="588903" y="1235"/>
                  </a:lnTo>
                  <a:lnTo>
                    <a:pt x="630686" y="0"/>
                  </a:lnTo>
                  <a:lnTo>
                    <a:pt x="671453" y="6988"/>
                  </a:lnTo>
                  <a:lnTo>
                    <a:pt x="711020" y="21365"/>
                  </a:lnTo>
                  <a:lnTo>
                    <a:pt x="749204" y="42291"/>
                  </a:lnTo>
                  <a:lnTo>
                    <a:pt x="785821" y="68929"/>
                  </a:lnTo>
                  <a:lnTo>
                    <a:pt x="820689" y="100442"/>
                  </a:lnTo>
                  <a:lnTo>
                    <a:pt x="853623" y="135992"/>
                  </a:lnTo>
                  <a:lnTo>
                    <a:pt x="884440" y="174742"/>
                  </a:lnTo>
                  <a:lnTo>
                    <a:pt x="912957" y="215854"/>
                  </a:lnTo>
                  <a:lnTo>
                    <a:pt x="938991" y="258491"/>
                  </a:lnTo>
                  <a:lnTo>
                    <a:pt x="962358" y="301815"/>
                  </a:lnTo>
                  <a:lnTo>
                    <a:pt x="983905" y="346883"/>
                  </a:lnTo>
                  <a:lnTo>
                    <a:pt x="1003588" y="391551"/>
                  </a:lnTo>
                  <a:lnTo>
                    <a:pt x="1022632" y="435581"/>
                  </a:lnTo>
                  <a:lnTo>
                    <a:pt x="1042265" y="478740"/>
                  </a:lnTo>
                  <a:lnTo>
                    <a:pt x="1063712" y="520791"/>
                  </a:lnTo>
                  <a:lnTo>
                    <a:pt x="1088199" y="561498"/>
                  </a:lnTo>
                  <a:lnTo>
                    <a:pt x="1116952" y="600626"/>
                  </a:lnTo>
                  <a:lnTo>
                    <a:pt x="1150583" y="637166"/>
                  </a:lnTo>
                  <a:lnTo>
                    <a:pt x="1188380" y="668392"/>
                  </a:lnTo>
                  <a:lnTo>
                    <a:pt x="1229069" y="690790"/>
                  </a:lnTo>
                  <a:lnTo>
                    <a:pt x="1271378" y="700848"/>
                  </a:lnTo>
                  <a:lnTo>
                    <a:pt x="1314217" y="696068"/>
                  </a:lnTo>
                  <a:lnTo>
                    <a:pt x="1356610" y="678518"/>
                  </a:lnTo>
                  <a:lnTo>
                    <a:pt x="1397788" y="651416"/>
                  </a:lnTo>
                  <a:lnTo>
                    <a:pt x="1436981" y="617978"/>
                  </a:lnTo>
                  <a:lnTo>
                    <a:pt x="1473423" y="581424"/>
                  </a:lnTo>
                  <a:lnTo>
                    <a:pt x="1506349" y="544582"/>
                  </a:lnTo>
                  <a:lnTo>
                    <a:pt x="1536107" y="507564"/>
                  </a:lnTo>
                  <a:lnTo>
                    <a:pt x="1563033" y="470097"/>
                  </a:lnTo>
                  <a:lnTo>
                    <a:pt x="1587464" y="431907"/>
                  </a:lnTo>
                  <a:lnTo>
                    <a:pt x="1609739" y="392720"/>
                  </a:lnTo>
                  <a:lnTo>
                    <a:pt x="1630196" y="352263"/>
                  </a:lnTo>
                  <a:lnTo>
                    <a:pt x="1650733" y="308527"/>
                  </a:lnTo>
                  <a:lnTo>
                    <a:pt x="1673329" y="265833"/>
                  </a:lnTo>
                  <a:lnTo>
                    <a:pt x="1701710" y="226960"/>
                  </a:lnTo>
                  <a:lnTo>
                    <a:pt x="1739602" y="194688"/>
                  </a:lnTo>
                  <a:lnTo>
                    <a:pt x="1782412" y="173791"/>
                  </a:lnTo>
                  <a:lnTo>
                    <a:pt x="1831479" y="160515"/>
                  </a:lnTo>
                  <a:lnTo>
                    <a:pt x="1882901" y="155304"/>
                  </a:lnTo>
                  <a:lnTo>
                    <a:pt x="1932773" y="158602"/>
                  </a:lnTo>
                  <a:lnTo>
                    <a:pt x="1977193" y="170854"/>
                  </a:lnTo>
                  <a:lnTo>
                    <a:pt x="2016363" y="193696"/>
                  </a:lnTo>
                  <a:lnTo>
                    <a:pt x="2050486" y="222523"/>
                  </a:lnTo>
                  <a:lnTo>
                    <a:pt x="2085396" y="252360"/>
                  </a:lnTo>
                  <a:lnTo>
                    <a:pt x="2126924" y="278234"/>
                  </a:lnTo>
                  <a:lnTo>
                    <a:pt x="2160453" y="291031"/>
                  </a:lnTo>
                  <a:lnTo>
                    <a:pt x="2197032" y="299510"/>
                  </a:lnTo>
                  <a:lnTo>
                    <a:pt x="2234208" y="303330"/>
                  </a:lnTo>
                  <a:lnTo>
                    <a:pt x="2269529" y="302152"/>
                  </a:lnTo>
                  <a:lnTo>
                    <a:pt x="2316016" y="290613"/>
                  </a:lnTo>
                  <a:lnTo>
                    <a:pt x="2355388" y="269444"/>
                  </a:lnTo>
                  <a:lnTo>
                    <a:pt x="2390530" y="241387"/>
                  </a:lnTo>
                  <a:lnTo>
                    <a:pt x="2424329" y="209182"/>
                  </a:lnTo>
                  <a:lnTo>
                    <a:pt x="2459669" y="175570"/>
                  </a:lnTo>
                  <a:lnTo>
                    <a:pt x="2488582" y="151227"/>
                  </a:lnTo>
                  <a:lnTo>
                    <a:pt x="2518815" y="129765"/>
                  </a:lnTo>
                  <a:lnTo>
                    <a:pt x="2549174" y="113310"/>
                  </a:lnTo>
                  <a:lnTo>
                    <a:pt x="2578464" y="103984"/>
                  </a:lnTo>
                  <a:lnTo>
                    <a:pt x="2611683" y="104463"/>
                  </a:lnTo>
                  <a:lnTo>
                    <a:pt x="2670212" y="139618"/>
                  </a:lnTo>
                  <a:lnTo>
                    <a:pt x="2696654" y="170467"/>
                  </a:lnTo>
                  <a:lnTo>
                    <a:pt x="2721968" y="207612"/>
                  </a:lnTo>
                  <a:lnTo>
                    <a:pt x="2746720" y="249141"/>
                  </a:lnTo>
                  <a:lnTo>
                    <a:pt x="2771477" y="293140"/>
                  </a:lnTo>
                  <a:lnTo>
                    <a:pt x="2796803" y="337697"/>
                  </a:lnTo>
                  <a:lnTo>
                    <a:pt x="2823265" y="380898"/>
                  </a:lnTo>
                  <a:lnTo>
                    <a:pt x="2854137" y="424648"/>
                  </a:lnTo>
                  <a:lnTo>
                    <a:pt x="2887464" y="463487"/>
                  </a:lnTo>
                  <a:lnTo>
                    <a:pt x="2923647" y="496444"/>
                  </a:lnTo>
                  <a:lnTo>
                    <a:pt x="2963090" y="522548"/>
                  </a:lnTo>
                  <a:lnTo>
                    <a:pt x="3006196" y="540831"/>
                  </a:lnTo>
                  <a:lnTo>
                    <a:pt x="3049053" y="550141"/>
                  </a:lnTo>
                  <a:lnTo>
                    <a:pt x="3094442" y="552749"/>
                  </a:lnTo>
                  <a:lnTo>
                    <a:pt x="3141472" y="549329"/>
                  </a:lnTo>
                  <a:lnTo>
                    <a:pt x="3189250" y="540552"/>
                  </a:lnTo>
                  <a:lnTo>
                    <a:pt x="3236882" y="527093"/>
                  </a:lnTo>
                  <a:lnTo>
                    <a:pt x="3283477" y="509625"/>
                  </a:lnTo>
                  <a:lnTo>
                    <a:pt x="3328141" y="488820"/>
                  </a:lnTo>
                  <a:lnTo>
                    <a:pt x="3369982" y="465351"/>
                  </a:lnTo>
                  <a:lnTo>
                    <a:pt x="3408108" y="439893"/>
                  </a:lnTo>
                  <a:lnTo>
                    <a:pt x="3441625" y="413118"/>
                  </a:lnTo>
                  <a:lnTo>
                    <a:pt x="3469641" y="385698"/>
                  </a:lnTo>
                </a:path>
              </a:pathLst>
            </a:custGeom>
            <a:ln w="12630">
              <a:solidFill>
                <a:srgbClr val="006FC0"/>
              </a:solidFill>
            </a:ln>
          </p:spPr>
          <p:txBody>
            <a:bodyPr wrap="square" lIns="0" tIns="0" rIns="0" bIns="0" rtlCol="0"/>
            <a:lstStyle/>
            <a:p/>
          </p:txBody>
        </p:sp>
        <p:sp>
          <p:nvSpPr>
            <p:cNvPr id="7" name="object 7"/>
            <p:cNvSpPr/>
            <p:nvPr/>
          </p:nvSpPr>
          <p:spPr>
            <a:xfrm>
              <a:off x="2002501" y="781398"/>
              <a:ext cx="678815" cy="664845"/>
            </a:xfrm>
            <a:custGeom>
              <a:avLst/>
              <a:gdLst/>
              <a:ahLst/>
              <a:cxnLst/>
              <a:rect l="l" t="t" r="r" b="b"/>
              <a:pathLst>
                <a:path w="678814" h="664844">
                  <a:moveTo>
                    <a:pt x="0" y="664239"/>
                  </a:moveTo>
                  <a:lnTo>
                    <a:pt x="661189" y="0"/>
                  </a:lnTo>
                </a:path>
                <a:path w="678814" h="664844">
                  <a:moveTo>
                    <a:pt x="409639" y="267818"/>
                  </a:moveTo>
                  <a:lnTo>
                    <a:pt x="678819" y="547932"/>
                  </a:lnTo>
                </a:path>
              </a:pathLst>
            </a:custGeom>
            <a:ln w="6302">
              <a:solidFill>
                <a:srgbClr val="000000"/>
              </a:solidFill>
            </a:ln>
          </p:spPr>
          <p:txBody>
            <a:bodyPr wrap="square" lIns="0" tIns="0" rIns="0" bIns="0" rtlCol="0"/>
            <a:lstStyle/>
            <a:p/>
          </p:txBody>
        </p:sp>
        <p:sp>
          <p:nvSpPr>
            <p:cNvPr id="8" name="object 8"/>
            <p:cNvSpPr/>
            <p:nvPr/>
          </p:nvSpPr>
          <p:spPr>
            <a:xfrm>
              <a:off x="2391575" y="1028559"/>
              <a:ext cx="323215" cy="335915"/>
            </a:xfrm>
            <a:custGeom>
              <a:avLst/>
              <a:gdLst/>
              <a:ahLst/>
              <a:cxnLst/>
              <a:rect l="l" t="t" r="r" b="b"/>
              <a:pathLst>
                <a:path w="323214" h="335915">
                  <a:moveTo>
                    <a:pt x="41122" y="21005"/>
                  </a:moveTo>
                  <a:lnTo>
                    <a:pt x="39751" y="13233"/>
                  </a:lnTo>
                  <a:lnTo>
                    <a:pt x="35356" y="6350"/>
                  </a:lnTo>
                  <a:lnTo>
                    <a:pt x="28638" y="1663"/>
                  </a:lnTo>
                  <a:lnTo>
                    <a:pt x="20929" y="0"/>
                  </a:lnTo>
                  <a:lnTo>
                    <a:pt x="13157" y="1384"/>
                  </a:lnTo>
                  <a:lnTo>
                    <a:pt x="6286" y="5842"/>
                  </a:lnTo>
                  <a:lnTo>
                    <a:pt x="1651" y="12585"/>
                  </a:lnTo>
                  <a:lnTo>
                    <a:pt x="0" y="20320"/>
                  </a:lnTo>
                  <a:lnTo>
                    <a:pt x="1371" y="28092"/>
                  </a:lnTo>
                  <a:lnTo>
                    <a:pt x="5765" y="34975"/>
                  </a:lnTo>
                  <a:lnTo>
                    <a:pt x="12496" y="39649"/>
                  </a:lnTo>
                  <a:lnTo>
                    <a:pt x="20205" y="41300"/>
                  </a:lnTo>
                  <a:lnTo>
                    <a:pt x="27965" y="39903"/>
                  </a:lnTo>
                  <a:lnTo>
                    <a:pt x="34848" y="35483"/>
                  </a:lnTo>
                  <a:lnTo>
                    <a:pt x="39484" y="28740"/>
                  </a:lnTo>
                  <a:lnTo>
                    <a:pt x="41122" y="21005"/>
                  </a:lnTo>
                  <a:close/>
                </a:path>
                <a:path w="323214" h="335915">
                  <a:moveTo>
                    <a:pt x="323062" y="335394"/>
                  </a:moveTo>
                  <a:lnTo>
                    <a:pt x="304711" y="276694"/>
                  </a:lnTo>
                  <a:lnTo>
                    <a:pt x="265264" y="314921"/>
                  </a:lnTo>
                  <a:lnTo>
                    <a:pt x="323062" y="335394"/>
                  </a:lnTo>
                  <a:close/>
                </a:path>
              </a:pathLst>
            </a:custGeom>
            <a:solidFill>
              <a:srgbClr val="000000"/>
            </a:solidFill>
          </p:spPr>
          <p:txBody>
            <a:bodyPr wrap="square" lIns="0" tIns="0" rIns="0" bIns="0" rtlCol="0"/>
            <a:lstStyle/>
            <a:p/>
          </p:txBody>
        </p:sp>
        <p:sp>
          <p:nvSpPr>
            <p:cNvPr id="9" name="object 9"/>
            <p:cNvSpPr/>
            <p:nvPr/>
          </p:nvSpPr>
          <p:spPr>
            <a:xfrm>
              <a:off x="2050030" y="1972557"/>
              <a:ext cx="3416300" cy="571500"/>
            </a:xfrm>
            <a:custGeom>
              <a:avLst/>
              <a:gdLst/>
              <a:ahLst/>
              <a:cxnLst/>
              <a:rect l="l" t="t" r="r" b="b"/>
              <a:pathLst>
                <a:path w="3416300" h="571500">
                  <a:moveTo>
                    <a:pt x="0" y="571220"/>
                  </a:moveTo>
                  <a:lnTo>
                    <a:pt x="7505" y="563766"/>
                  </a:lnTo>
                  <a:lnTo>
                    <a:pt x="12053" y="556251"/>
                  </a:lnTo>
                  <a:lnTo>
                    <a:pt x="14643" y="548719"/>
                  </a:lnTo>
                  <a:lnTo>
                    <a:pt x="16278" y="541213"/>
                  </a:lnTo>
                  <a:lnTo>
                    <a:pt x="28755" y="486921"/>
                  </a:lnTo>
                  <a:lnTo>
                    <a:pt x="43884" y="435842"/>
                  </a:lnTo>
                  <a:lnTo>
                    <a:pt x="61749" y="387341"/>
                  </a:lnTo>
                  <a:lnTo>
                    <a:pt x="82432" y="340786"/>
                  </a:lnTo>
                  <a:lnTo>
                    <a:pt x="106015" y="295546"/>
                  </a:lnTo>
                  <a:lnTo>
                    <a:pt x="132581" y="250986"/>
                  </a:lnTo>
                  <a:lnTo>
                    <a:pt x="162211" y="206474"/>
                  </a:lnTo>
                  <a:lnTo>
                    <a:pt x="190978" y="167211"/>
                  </a:lnTo>
                  <a:lnTo>
                    <a:pt x="223027" y="128973"/>
                  </a:lnTo>
                  <a:lnTo>
                    <a:pt x="259207" y="93235"/>
                  </a:lnTo>
                  <a:lnTo>
                    <a:pt x="300366" y="61473"/>
                  </a:lnTo>
                  <a:lnTo>
                    <a:pt x="347355" y="35162"/>
                  </a:lnTo>
                  <a:lnTo>
                    <a:pt x="399340" y="15925"/>
                  </a:lnTo>
                  <a:lnTo>
                    <a:pt x="454567" y="3991"/>
                  </a:lnTo>
                  <a:lnTo>
                    <a:pt x="509831" y="0"/>
                  </a:lnTo>
                  <a:lnTo>
                    <a:pt x="561924" y="4591"/>
                  </a:lnTo>
                  <a:lnTo>
                    <a:pt x="607678" y="17742"/>
                  </a:lnTo>
                  <a:lnTo>
                    <a:pt x="648223" y="38245"/>
                  </a:lnTo>
                  <a:lnTo>
                    <a:pt x="684532" y="64528"/>
                  </a:lnTo>
                  <a:lnTo>
                    <a:pt x="717576" y="95020"/>
                  </a:lnTo>
                  <a:lnTo>
                    <a:pt x="748328" y="128149"/>
                  </a:lnTo>
                  <a:lnTo>
                    <a:pt x="777760" y="162343"/>
                  </a:lnTo>
                  <a:lnTo>
                    <a:pt x="806843" y="196030"/>
                  </a:lnTo>
                  <a:lnTo>
                    <a:pt x="838285" y="229855"/>
                  </a:lnTo>
                  <a:lnTo>
                    <a:pt x="871014" y="261592"/>
                  </a:lnTo>
                  <a:lnTo>
                    <a:pt x="905595" y="291495"/>
                  </a:lnTo>
                  <a:lnTo>
                    <a:pt x="942590" y="319816"/>
                  </a:lnTo>
                  <a:lnTo>
                    <a:pt x="982563" y="346809"/>
                  </a:lnTo>
                  <a:lnTo>
                    <a:pt x="1025595" y="372418"/>
                  </a:lnTo>
                  <a:lnTo>
                    <a:pt x="1071553" y="396314"/>
                  </a:lnTo>
                  <a:lnTo>
                    <a:pt x="1119852" y="417842"/>
                  </a:lnTo>
                  <a:lnTo>
                    <a:pt x="1169905" y="436348"/>
                  </a:lnTo>
                  <a:lnTo>
                    <a:pt x="1221125" y="451178"/>
                  </a:lnTo>
                  <a:lnTo>
                    <a:pt x="1272925" y="461679"/>
                  </a:lnTo>
                  <a:lnTo>
                    <a:pt x="1324719" y="467196"/>
                  </a:lnTo>
                  <a:lnTo>
                    <a:pt x="1375921" y="467075"/>
                  </a:lnTo>
                  <a:lnTo>
                    <a:pt x="1427667" y="460551"/>
                  </a:lnTo>
                  <a:lnTo>
                    <a:pt x="1477935" y="447910"/>
                  </a:lnTo>
                  <a:lnTo>
                    <a:pt x="1526500" y="429746"/>
                  </a:lnTo>
                  <a:lnTo>
                    <a:pt x="1573135" y="406654"/>
                  </a:lnTo>
                  <a:lnTo>
                    <a:pt x="1617612" y="379231"/>
                  </a:lnTo>
                  <a:lnTo>
                    <a:pt x="1659705" y="348071"/>
                  </a:lnTo>
                  <a:lnTo>
                    <a:pt x="1699186" y="313770"/>
                  </a:lnTo>
                  <a:lnTo>
                    <a:pt x="1735829" y="276924"/>
                  </a:lnTo>
                  <a:lnTo>
                    <a:pt x="1769056" y="239212"/>
                  </a:lnTo>
                  <a:lnTo>
                    <a:pt x="1801044" y="201544"/>
                  </a:lnTo>
                  <a:lnTo>
                    <a:pt x="1833470" y="165830"/>
                  </a:lnTo>
                  <a:lnTo>
                    <a:pt x="1868014" y="133985"/>
                  </a:lnTo>
                  <a:lnTo>
                    <a:pt x="1906351" y="107920"/>
                  </a:lnTo>
                  <a:lnTo>
                    <a:pt x="1977067" y="83259"/>
                  </a:lnTo>
                  <a:lnTo>
                    <a:pt x="2012999" y="81737"/>
                  </a:lnTo>
                  <a:lnTo>
                    <a:pt x="2046777" y="89156"/>
                  </a:lnTo>
                  <a:lnTo>
                    <a:pt x="2080062" y="108049"/>
                  </a:lnTo>
                  <a:lnTo>
                    <a:pt x="2112106" y="134382"/>
                  </a:lnTo>
                  <a:lnTo>
                    <a:pt x="2146633" y="163241"/>
                  </a:lnTo>
                  <a:lnTo>
                    <a:pt x="2187370" y="189714"/>
                  </a:lnTo>
                  <a:lnTo>
                    <a:pt x="2229130" y="207050"/>
                  </a:lnTo>
                  <a:lnTo>
                    <a:pt x="2273532" y="216990"/>
                  </a:lnTo>
                  <a:lnTo>
                    <a:pt x="2315827" y="217564"/>
                  </a:lnTo>
                  <a:lnTo>
                    <a:pt x="2351269" y="206802"/>
                  </a:lnTo>
                  <a:lnTo>
                    <a:pt x="2378180" y="182241"/>
                  </a:lnTo>
                  <a:lnTo>
                    <a:pt x="2398427" y="149565"/>
                  </a:lnTo>
                  <a:lnTo>
                    <a:pt x="2418422" y="115729"/>
                  </a:lnTo>
                  <a:lnTo>
                    <a:pt x="2444578" y="87691"/>
                  </a:lnTo>
                  <a:lnTo>
                    <a:pt x="2477468" y="72042"/>
                  </a:lnTo>
                  <a:lnTo>
                    <a:pt x="2516992" y="65174"/>
                  </a:lnTo>
                  <a:lnTo>
                    <a:pt x="2559502" y="65486"/>
                  </a:lnTo>
                  <a:lnTo>
                    <a:pt x="2601352" y="71377"/>
                  </a:lnTo>
                  <a:lnTo>
                    <a:pt x="2655132" y="86731"/>
                  </a:lnTo>
                  <a:lnTo>
                    <a:pt x="2702737" y="108074"/>
                  </a:lnTo>
                  <a:lnTo>
                    <a:pt x="2746723" y="133261"/>
                  </a:lnTo>
                  <a:lnTo>
                    <a:pt x="2789647" y="160146"/>
                  </a:lnTo>
                  <a:lnTo>
                    <a:pt x="2834066" y="186582"/>
                  </a:lnTo>
                  <a:lnTo>
                    <a:pt x="2882537" y="210424"/>
                  </a:lnTo>
                  <a:lnTo>
                    <a:pt x="2925524" y="226259"/>
                  </a:lnTo>
                  <a:lnTo>
                    <a:pt x="2971359" y="238313"/>
                  </a:lnTo>
                  <a:lnTo>
                    <a:pt x="3018647" y="245845"/>
                  </a:lnTo>
                  <a:lnTo>
                    <a:pt x="3065992" y="248112"/>
                  </a:lnTo>
                  <a:lnTo>
                    <a:pt x="3111997" y="244373"/>
                  </a:lnTo>
                  <a:lnTo>
                    <a:pt x="3169307" y="229576"/>
                  </a:lnTo>
                  <a:lnTo>
                    <a:pt x="3221856" y="205761"/>
                  </a:lnTo>
                  <a:lnTo>
                    <a:pt x="3269721" y="175864"/>
                  </a:lnTo>
                  <a:lnTo>
                    <a:pt x="3312974" y="142822"/>
                  </a:lnTo>
                  <a:lnTo>
                    <a:pt x="3351692" y="109572"/>
                  </a:lnTo>
                  <a:lnTo>
                    <a:pt x="3385948" y="79052"/>
                  </a:lnTo>
                  <a:lnTo>
                    <a:pt x="3415818" y="54197"/>
                  </a:lnTo>
                </a:path>
              </a:pathLst>
            </a:custGeom>
            <a:ln w="12631">
              <a:solidFill>
                <a:srgbClr val="FF0000"/>
              </a:solidFill>
            </a:ln>
          </p:spPr>
          <p:txBody>
            <a:bodyPr wrap="square" lIns="0" tIns="0" rIns="0" bIns="0" rtlCol="0"/>
            <a:lstStyle/>
            <a:p/>
          </p:txBody>
        </p:sp>
        <p:sp>
          <p:nvSpPr>
            <p:cNvPr id="10" name="object 10"/>
            <p:cNvSpPr/>
            <p:nvPr/>
          </p:nvSpPr>
          <p:spPr>
            <a:xfrm>
              <a:off x="3333313" y="1612730"/>
              <a:ext cx="0" cy="572770"/>
            </a:xfrm>
            <a:custGeom>
              <a:avLst/>
              <a:gdLst/>
              <a:ahLst/>
              <a:cxnLst/>
              <a:rect l="l" t="t" r="r" b="b"/>
              <a:pathLst>
                <a:path w="0" h="572769">
                  <a:moveTo>
                    <a:pt x="0" y="0"/>
                  </a:moveTo>
                  <a:lnTo>
                    <a:pt x="0" y="572508"/>
                  </a:lnTo>
                </a:path>
              </a:pathLst>
            </a:custGeom>
            <a:ln w="6287">
              <a:solidFill>
                <a:srgbClr val="000000"/>
              </a:solidFill>
            </a:ln>
          </p:spPr>
          <p:txBody>
            <a:bodyPr wrap="square" lIns="0" tIns="0" rIns="0" bIns="0" rtlCol="0"/>
            <a:lstStyle/>
            <a:p/>
          </p:txBody>
        </p:sp>
        <p:sp>
          <p:nvSpPr>
            <p:cNvPr id="11" name="object 11"/>
            <p:cNvSpPr/>
            <p:nvPr/>
          </p:nvSpPr>
          <p:spPr>
            <a:xfrm>
              <a:off x="3305899" y="1592096"/>
              <a:ext cx="55244" cy="641350"/>
            </a:xfrm>
            <a:custGeom>
              <a:avLst/>
              <a:gdLst/>
              <a:ahLst/>
              <a:cxnLst/>
              <a:rect l="l" t="t" r="r" b="b"/>
              <a:pathLst>
                <a:path w="55245" h="641350">
                  <a:moveTo>
                    <a:pt x="47942" y="20637"/>
                  </a:moveTo>
                  <a:lnTo>
                    <a:pt x="46329" y="12585"/>
                  </a:lnTo>
                  <a:lnTo>
                    <a:pt x="41922" y="6032"/>
                  </a:lnTo>
                  <a:lnTo>
                    <a:pt x="35394" y="1625"/>
                  </a:lnTo>
                  <a:lnTo>
                    <a:pt x="27406" y="0"/>
                  </a:lnTo>
                  <a:lnTo>
                    <a:pt x="19431" y="1625"/>
                  </a:lnTo>
                  <a:lnTo>
                    <a:pt x="12890" y="6032"/>
                  </a:lnTo>
                  <a:lnTo>
                    <a:pt x="8483" y="12585"/>
                  </a:lnTo>
                  <a:lnTo>
                    <a:pt x="6870" y="20637"/>
                  </a:lnTo>
                  <a:lnTo>
                    <a:pt x="8483" y="28663"/>
                  </a:lnTo>
                  <a:lnTo>
                    <a:pt x="12890" y="35217"/>
                  </a:lnTo>
                  <a:lnTo>
                    <a:pt x="19431" y="39649"/>
                  </a:lnTo>
                  <a:lnTo>
                    <a:pt x="27406" y="41275"/>
                  </a:lnTo>
                  <a:lnTo>
                    <a:pt x="35394" y="39649"/>
                  </a:lnTo>
                  <a:lnTo>
                    <a:pt x="41922" y="35217"/>
                  </a:lnTo>
                  <a:lnTo>
                    <a:pt x="46329" y="28663"/>
                  </a:lnTo>
                  <a:lnTo>
                    <a:pt x="47942" y="20637"/>
                  </a:lnTo>
                  <a:close/>
                </a:path>
                <a:path w="55245" h="641350">
                  <a:moveTo>
                    <a:pt x="54825" y="586257"/>
                  </a:moveTo>
                  <a:lnTo>
                    <a:pt x="0" y="586257"/>
                  </a:lnTo>
                  <a:lnTo>
                    <a:pt x="27406" y="641337"/>
                  </a:lnTo>
                  <a:lnTo>
                    <a:pt x="54825" y="586257"/>
                  </a:lnTo>
                  <a:close/>
                </a:path>
              </a:pathLst>
            </a:custGeom>
            <a:solidFill>
              <a:srgbClr val="000000"/>
            </a:solidFill>
          </p:spPr>
          <p:txBody>
            <a:bodyPr wrap="square" lIns="0" tIns="0" rIns="0" bIns="0" rtlCol="0"/>
            <a:lstStyle/>
            <a:p/>
          </p:txBody>
        </p:sp>
        <p:sp>
          <p:nvSpPr>
            <p:cNvPr id="12" name="object 12"/>
            <p:cNvSpPr/>
            <p:nvPr/>
          </p:nvSpPr>
          <p:spPr>
            <a:xfrm>
              <a:off x="3071913" y="1612730"/>
              <a:ext cx="594360" cy="0"/>
            </a:xfrm>
            <a:custGeom>
              <a:avLst/>
              <a:gdLst/>
              <a:ahLst/>
              <a:cxnLst/>
              <a:rect l="l" t="t" r="r" b="b"/>
              <a:pathLst>
                <a:path w="594360" h="0">
                  <a:moveTo>
                    <a:pt x="0" y="0"/>
                  </a:moveTo>
                  <a:lnTo>
                    <a:pt x="594145" y="0"/>
                  </a:lnTo>
                </a:path>
              </a:pathLst>
            </a:custGeom>
            <a:ln w="6316">
              <a:solidFill>
                <a:srgbClr val="000000"/>
              </a:solidFill>
            </a:ln>
          </p:spPr>
          <p:txBody>
            <a:bodyPr wrap="square" lIns="0" tIns="0" rIns="0" bIns="0" rtlCol="0"/>
            <a:lstStyle/>
            <a:p/>
          </p:txBody>
        </p:sp>
        <p:sp>
          <p:nvSpPr>
            <p:cNvPr id="13" name="object 13"/>
            <p:cNvSpPr/>
            <p:nvPr/>
          </p:nvSpPr>
          <p:spPr>
            <a:xfrm>
              <a:off x="3570989" y="1612730"/>
              <a:ext cx="10795" cy="788035"/>
            </a:xfrm>
            <a:custGeom>
              <a:avLst/>
              <a:gdLst/>
              <a:ahLst/>
              <a:cxnLst/>
              <a:rect l="l" t="t" r="r" b="b"/>
              <a:pathLst>
                <a:path w="10795" h="788035">
                  <a:moveTo>
                    <a:pt x="0" y="0"/>
                  </a:moveTo>
                  <a:lnTo>
                    <a:pt x="10227" y="787503"/>
                  </a:lnTo>
                </a:path>
              </a:pathLst>
            </a:custGeom>
            <a:ln w="6287">
              <a:solidFill>
                <a:srgbClr val="000000"/>
              </a:solidFill>
            </a:ln>
          </p:spPr>
          <p:txBody>
            <a:bodyPr wrap="square" lIns="0" tIns="0" rIns="0" bIns="0" rtlCol="0"/>
            <a:lstStyle/>
            <a:p/>
          </p:txBody>
        </p:sp>
        <p:sp>
          <p:nvSpPr>
            <p:cNvPr id="14" name="object 14"/>
            <p:cNvSpPr/>
            <p:nvPr/>
          </p:nvSpPr>
          <p:spPr>
            <a:xfrm>
              <a:off x="3560677" y="2379584"/>
              <a:ext cx="41275" cy="41910"/>
            </a:xfrm>
            <a:custGeom>
              <a:avLst/>
              <a:gdLst/>
              <a:ahLst/>
              <a:cxnLst/>
              <a:rect l="l" t="t" r="r" b="b"/>
              <a:pathLst>
                <a:path w="41275" h="41910">
                  <a:moveTo>
                    <a:pt x="20288" y="0"/>
                  </a:moveTo>
                  <a:lnTo>
                    <a:pt x="12284" y="1729"/>
                  </a:lnTo>
                  <a:lnTo>
                    <a:pt x="5805" y="6241"/>
                  </a:lnTo>
                  <a:lnTo>
                    <a:pt x="1495" y="12865"/>
                  </a:lnTo>
                  <a:lnTo>
                    <a:pt x="0" y="20928"/>
                  </a:lnTo>
                  <a:lnTo>
                    <a:pt x="1727" y="28944"/>
                  </a:lnTo>
                  <a:lnTo>
                    <a:pt x="6214" y="35449"/>
                  </a:lnTo>
                  <a:lnTo>
                    <a:pt x="12791" y="39789"/>
                  </a:lnTo>
                  <a:lnTo>
                    <a:pt x="20791" y="41309"/>
                  </a:lnTo>
                  <a:lnTo>
                    <a:pt x="28795" y="39580"/>
                  </a:lnTo>
                  <a:lnTo>
                    <a:pt x="35273" y="35067"/>
                  </a:lnTo>
                  <a:lnTo>
                    <a:pt x="39583" y="28444"/>
                  </a:lnTo>
                  <a:lnTo>
                    <a:pt x="41079" y="20381"/>
                  </a:lnTo>
                  <a:lnTo>
                    <a:pt x="39387" y="12364"/>
                  </a:lnTo>
                  <a:lnTo>
                    <a:pt x="34896" y="5857"/>
                  </a:lnTo>
                  <a:lnTo>
                    <a:pt x="28299" y="1517"/>
                  </a:lnTo>
                  <a:lnTo>
                    <a:pt x="20288" y="0"/>
                  </a:lnTo>
                  <a:close/>
                </a:path>
              </a:pathLst>
            </a:custGeom>
            <a:solidFill>
              <a:srgbClr val="000000"/>
            </a:solidFill>
          </p:spPr>
          <p:txBody>
            <a:bodyPr wrap="square" lIns="0" tIns="0" rIns="0" bIns="0" rtlCol="0"/>
            <a:lstStyle/>
            <a:p/>
          </p:txBody>
        </p:sp>
        <p:sp>
          <p:nvSpPr>
            <p:cNvPr id="15" name="object 15"/>
            <p:cNvSpPr/>
            <p:nvPr/>
          </p:nvSpPr>
          <p:spPr>
            <a:xfrm>
              <a:off x="2038148" y="987821"/>
              <a:ext cx="548640" cy="992505"/>
            </a:xfrm>
            <a:custGeom>
              <a:avLst/>
              <a:gdLst/>
              <a:ahLst/>
              <a:cxnLst/>
              <a:rect l="l" t="t" r="r" b="b"/>
              <a:pathLst>
                <a:path w="548639" h="992505">
                  <a:moveTo>
                    <a:pt x="417227" y="106369"/>
                  </a:moveTo>
                  <a:lnTo>
                    <a:pt x="474554" y="50784"/>
                  </a:lnTo>
                </a:path>
                <a:path w="548639" h="992505">
                  <a:moveTo>
                    <a:pt x="420094" y="0"/>
                  </a:moveTo>
                  <a:lnTo>
                    <a:pt x="474554" y="50784"/>
                  </a:lnTo>
                </a:path>
                <a:path w="548639" h="992505">
                  <a:moveTo>
                    <a:pt x="0" y="421940"/>
                  </a:moveTo>
                  <a:lnTo>
                    <a:pt x="548187" y="992359"/>
                  </a:lnTo>
                </a:path>
              </a:pathLst>
            </a:custGeom>
            <a:ln w="6302">
              <a:solidFill>
                <a:srgbClr val="000000"/>
              </a:solidFill>
            </a:ln>
          </p:spPr>
          <p:txBody>
            <a:bodyPr wrap="square" lIns="0" tIns="0" rIns="0" bIns="0" rtlCol="0"/>
            <a:lstStyle/>
            <a:p/>
          </p:txBody>
        </p:sp>
        <p:sp>
          <p:nvSpPr>
            <p:cNvPr id="16" name="object 16"/>
            <p:cNvSpPr/>
            <p:nvPr/>
          </p:nvSpPr>
          <p:spPr>
            <a:xfrm>
              <a:off x="2565773" y="1959578"/>
              <a:ext cx="41275" cy="41910"/>
            </a:xfrm>
            <a:custGeom>
              <a:avLst/>
              <a:gdLst/>
              <a:ahLst/>
              <a:cxnLst/>
              <a:rect l="l" t="t" r="r" b="b"/>
              <a:pathLst>
                <a:path w="41275" h="41910">
                  <a:moveTo>
                    <a:pt x="20920" y="0"/>
                  </a:moveTo>
                  <a:lnTo>
                    <a:pt x="13158" y="1369"/>
                  </a:lnTo>
                  <a:lnTo>
                    <a:pt x="6276" y="5779"/>
                  </a:lnTo>
                  <a:lnTo>
                    <a:pt x="1642" y="12525"/>
                  </a:lnTo>
                  <a:lnTo>
                    <a:pt x="0" y="20265"/>
                  </a:lnTo>
                  <a:lnTo>
                    <a:pt x="1368" y="28068"/>
                  </a:lnTo>
                  <a:lnTo>
                    <a:pt x="5764" y="35003"/>
                  </a:lnTo>
                  <a:lnTo>
                    <a:pt x="12487" y="39642"/>
                  </a:lnTo>
                  <a:lnTo>
                    <a:pt x="20198" y="41288"/>
                  </a:lnTo>
                  <a:lnTo>
                    <a:pt x="27960" y="39918"/>
                  </a:lnTo>
                  <a:lnTo>
                    <a:pt x="34839" y="35509"/>
                  </a:lnTo>
                  <a:lnTo>
                    <a:pt x="39476" y="28751"/>
                  </a:lnTo>
                  <a:lnTo>
                    <a:pt x="41118" y="20991"/>
                  </a:lnTo>
                  <a:lnTo>
                    <a:pt x="39748" y="13184"/>
                  </a:lnTo>
                  <a:lnTo>
                    <a:pt x="35350" y="6284"/>
                  </a:lnTo>
                  <a:lnTo>
                    <a:pt x="28628" y="1646"/>
                  </a:lnTo>
                  <a:lnTo>
                    <a:pt x="20920" y="0"/>
                  </a:lnTo>
                  <a:close/>
                </a:path>
              </a:pathLst>
            </a:custGeom>
            <a:solidFill>
              <a:srgbClr val="000000"/>
            </a:solidFill>
          </p:spPr>
          <p:txBody>
            <a:bodyPr wrap="square" lIns="0" tIns="0" rIns="0" bIns="0" rtlCol="0"/>
            <a:lstStyle/>
            <a:p/>
          </p:txBody>
        </p:sp>
        <p:sp>
          <p:nvSpPr>
            <p:cNvPr id="17" name="object 17"/>
            <p:cNvSpPr/>
            <p:nvPr/>
          </p:nvSpPr>
          <p:spPr>
            <a:xfrm>
              <a:off x="5003326" y="1473600"/>
              <a:ext cx="100965" cy="735965"/>
            </a:xfrm>
            <a:custGeom>
              <a:avLst/>
              <a:gdLst/>
              <a:ahLst/>
              <a:cxnLst/>
              <a:rect l="l" t="t" r="r" b="b"/>
              <a:pathLst>
                <a:path w="100964" h="735964">
                  <a:moveTo>
                    <a:pt x="100770" y="0"/>
                  </a:moveTo>
                  <a:lnTo>
                    <a:pt x="0" y="735961"/>
                  </a:lnTo>
                </a:path>
              </a:pathLst>
            </a:custGeom>
            <a:ln w="6288">
              <a:solidFill>
                <a:srgbClr val="000000"/>
              </a:solidFill>
            </a:ln>
          </p:spPr>
          <p:txBody>
            <a:bodyPr wrap="square" lIns="0" tIns="0" rIns="0" bIns="0" rtlCol="0"/>
            <a:lstStyle/>
            <a:p/>
          </p:txBody>
        </p:sp>
        <p:sp>
          <p:nvSpPr>
            <p:cNvPr id="18" name="object 18"/>
            <p:cNvSpPr/>
            <p:nvPr/>
          </p:nvSpPr>
          <p:spPr>
            <a:xfrm>
              <a:off x="4977168" y="1453146"/>
              <a:ext cx="147320" cy="804545"/>
            </a:xfrm>
            <a:custGeom>
              <a:avLst/>
              <a:gdLst/>
              <a:ahLst/>
              <a:cxnLst/>
              <a:rect l="l" t="t" r="r" b="b"/>
              <a:pathLst>
                <a:path w="147320" h="804544">
                  <a:moveTo>
                    <a:pt x="54317" y="753351"/>
                  </a:moveTo>
                  <a:lnTo>
                    <a:pt x="0" y="745845"/>
                  </a:lnTo>
                  <a:lnTo>
                    <a:pt x="19697" y="804164"/>
                  </a:lnTo>
                  <a:lnTo>
                    <a:pt x="54317" y="753351"/>
                  </a:lnTo>
                  <a:close/>
                </a:path>
                <a:path w="147320" h="804544">
                  <a:moveTo>
                    <a:pt x="147294" y="23329"/>
                  </a:moveTo>
                  <a:lnTo>
                    <a:pt x="146761" y="15113"/>
                  </a:lnTo>
                  <a:lnTo>
                    <a:pt x="143268" y="8001"/>
                  </a:lnTo>
                  <a:lnTo>
                    <a:pt x="137388" y="2717"/>
                  </a:lnTo>
                  <a:lnTo>
                    <a:pt x="129692" y="0"/>
                  </a:lnTo>
                  <a:lnTo>
                    <a:pt x="121551" y="533"/>
                  </a:lnTo>
                  <a:lnTo>
                    <a:pt x="114477" y="4038"/>
                  </a:lnTo>
                  <a:lnTo>
                    <a:pt x="109220" y="9944"/>
                  </a:lnTo>
                  <a:lnTo>
                    <a:pt x="106553" y="17678"/>
                  </a:lnTo>
                  <a:lnTo>
                    <a:pt x="107035" y="25857"/>
                  </a:lnTo>
                  <a:lnTo>
                    <a:pt x="110502" y="32969"/>
                  </a:lnTo>
                  <a:lnTo>
                    <a:pt x="116370" y="38239"/>
                  </a:lnTo>
                  <a:lnTo>
                    <a:pt x="124066" y="40919"/>
                  </a:lnTo>
                  <a:lnTo>
                    <a:pt x="132257" y="40436"/>
                  </a:lnTo>
                  <a:lnTo>
                    <a:pt x="139331" y="36957"/>
                  </a:lnTo>
                  <a:lnTo>
                    <a:pt x="144589" y="31064"/>
                  </a:lnTo>
                  <a:lnTo>
                    <a:pt x="147294" y="23329"/>
                  </a:lnTo>
                  <a:close/>
                </a:path>
              </a:pathLst>
            </a:custGeom>
            <a:solidFill>
              <a:srgbClr val="000000"/>
            </a:solidFill>
          </p:spPr>
          <p:txBody>
            <a:bodyPr wrap="square" lIns="0" tIns="0" rIns="0" bIns="0" rtlCol="0"/>
            <a:lstStyle/>
            <a:p/>
          </p:txBody>
        </p:sp>
        <p:sp>
          <p:nvSpPr>
            <p:cNvPr id="19" name="object 19"/>
            <p:cNvSpPr/>
            <p:nvPr/>
          </p:nvSpPr>
          <p:spPr>
            <a:xfrm>
              <a:off x="4806731" y="1445639"/>
              <a:ext cx="760730" cy="671830"/>
            </a:xfrm>
            <a:custGeom>
              <a:avLst/>
              <a:gdLst/>
              <a:ahLst/>
              <a:cxnLst/>
              <a:rect l="l" t="t" r="r" b="b"/>
              <a:pathLst>
                <a:path w="760729" h="671830">
                  <a:moveTo>
                    <a:pt x="0" y="0"/>
                  </a:moveTo>
                  <a:lnTo>
                    <a:pt x="760476" y="71586"/>
                  </a:lnTo>
                </a:path>
                <a:path w="760729" h="671830">
                  <a:moveTo>
                    <a:pt x="95824" y="9011"/>
                  </a:moveTo>
                  <a:lnTo>
                    <a:pt x="7964" y="671322"/>
                  </a:lnTo>
                </a:path>
              </a:pathLst>
            </a:custGeom>
            <a:ln w="6302">
              <a:solidFill>
                <a:srgbClr val="000000"/>
              </a:solidFill>
            </a:ln>
          </p:spPr>
          <p:txBody>
            <a:bodyPr wrap="square" lIns="0" tIns="0" rIns="0" bIns="0" rtlCol="0"/>
            <a:lstStyle/>
            <a:p/>
          </p:txBody>
        </p:sp>
        <p:sp>
          <p:nvSpPr>
            <p:cNvPr id="20" name="object 20"/>
            <p:cNvSpPr/>
            <p:nvPr/>
          </p:nvSpPr>
          <p:spPr>
            <a:xfrm>
              <a:off x="4794323" y="2096488"/>
              <a:ext cx="41275" cy="41275"/>
            </a:xfrm>
            <a:custGeom>
              <a:avLst/>
              <a:gdLst/>
              <a:ahLst/>
              <a:cxnLst/>
              <a:rect l="l" t="t" r="r" b="b"/>
              <a:pathLst>
                <a:path w="41275" h="41275">
                  <a:moveTo>
                    <a:pt x="23054" y="0"/>
                  </a:moveTo>
                  <a:lnTo>
                    <a:pt x="14925" y="547"/>
                  </a:lnTo>
                  <a:lnTo>
                    <a:pt x="7880" y="4068"/>
                  </a:lnTo>
                  <a:lnTo>
                    <a:pt x="2659" y="9992"/>
                  </a:lnTo>
                  <a:lnTo>
                    <a:pt x="0" y="17745"/>
                  </a:lnTo>
                  <a:lnTo>
                    <a:pt x="534" y="25930"/>
                  </a:lnTo>
                  <a:lnTo>
                    <a:pt x="4024" y="33022"/>
                  </a:lnTo>
                  <a:lnTo>
                    <a:pt x="9903" y="38276"/>
                  </a:lnTo>
                  <a:lnTo>
                    <a:pt x="17605" y="40947"/>
                  </a:lnTo>
                  <a:lnTo>
                    <a:pt x="25783" y="40401"/>
                  </a:lnTo>
                  <a:lnTo>
                    <a:pt x="32853" y="36882"/>
                  </a:lnTo>
                  <a:lnTo>
                    <a:pt x="38083" y="30962"/>
                  </a:lnTo>
                  <a:lnTo>
                    <a:pt x="40744" y="23210"/>
                  </a:lnTo>
                  <a:lnTo>
                    <a:pt x="40196" y="15024"/>
                  </a:lnTo>
                  <a:lnTo>
                    <a:pt x="36678" y="7929"/>
                  </a:lnTo>
                  <a:lnTo>
                    <a:pt x="30770" y="2672"/>
                  </a:lnTo>
                  <a:lnTo>
                    <a:pt x="23054" y="0"/>
                  </a:lnTo>
                  <a:close/>
                </a:path>
              </a:pathLst>
            </a:custGeom>
            <a:solidFill>
              <a:srgbClr val="000000"/>
            </a:solidFill>
          </p:spPr>
          <p:txBody>
            <a:bodyPr wrap="square" lIns="0" tIns="0" rIns="0" bIns="0" rtlCol="0"/>
            <a:lstStyle/>
            <a:p/>
          </p:txBody>
        </p:sp>
        <p:sp>
          <p:nvSpPr>
            <p:cNvPr id="21" name="object 21"/>
            <p:cNvSpPr/>
            <p:nvPr/>
          </p:nvSpPr>
          <p:spPr>
            <a:xfrm>
              <a:off x="2096364" y="1349712"/>
              <a:ext cx="60325" cy="121285"/>
            </a:xfrm>
            <a:custGeom>
              <a:avLst/>
              <a:gdLst/>
              <a:ahLst/>
              <a:cxnLst/>
              <a:rect l="l" t="t" r="r" b="b"/>
              <a:pathLst>
                <a:path w="60325" h="121284">
                  <a:moveTo>
                    <a:pt x="0" y="120686"/>
                  </a:moveTo>
                  <a:lnTo>
                    <a:pt x="60009" y="50279"/>
                  </a:lnTo>
                </a:path>
                <a:path w="60325" h="121284">
                  <a:moveTo>
                    <a:pt x="1576" y="0"/>
                  </a:moveTo>
                  <a:lnTo>
                    <a:pt x="60009" y="50279"/>
                  </a:lnTo>
                </a:path>
              </a:pathLst>
            </a:custGeom>
            <a:ln w="6302">
              <a:solidFill>
                <a:srgbClr val="000000"/>
              </a:solidFill>
            </a:ln>
          </p:spPr>
          <p:txBody>
            <a:bodyPr wrap="square" lIns="0" tIns="0" rIns="0" bIns="0" rtlCol="0"/>
            <a:lstStyle/>
            <a:p/>
          </p:txBody>
        </p:sp>
        <p:sp>
          <p:nvSpPr>
            <p:cNvPr id="22" name="object 22"/>
            <p:cNvSpPr/>
            <p:nvPr/>
          </p:nvSpPr>
          <p:spPr>
            <a:xfrm>
              <a:off x="3238244" y="1612730"/>
              <a:ext cx="334010" cy="97155"/>
            </a:xfrm>
            <a:custGeom>
              <a:avLst/>
              <a:gdLst/>
              <a:ahLst/>
              <a:cxnLst/>
              <a:rect l="l" t="t" r="r" b="b"/>
              <a:pathLst>
                <a:path w="334010" h="97155">
                  <a:moveTo>
                    <a:pt x="0" y="0"/>
                  </a:moveTo>
                  <a:lnTo>
                    <a:pt x="0" y="93146"/>
                  </a:lnTo>
                  <a:lnTo>
                    <a:pt x="95069" y="93146"/>
                  </a:lnTo>
                </a:path>
                <a:path w="334010" h="97155">
                  <a:moveTo>
                    <a:pt x="237674" y="0"/>
                  </a:moveTo>
                  <a:lnTo>
                    <a:pt x="237674" y="97021"/>
                  </a:lnTo>
                  <a:lnTo>
                    <a:pt x="333918" y="93146"/>
                  </a:lnTo>
                </a:path>
              </a:pathLst>
            </a:custGeom>
            <a:ln w="6302">
              <a:solidFill>
                <a:srgbClr val="000000"/>
              </a:solidFill>
            </a:ln>
          </p:spPr>
          <p:txBody>
            <a:bodyPr wrap="square" lIns="0" tIns="0" rIns="0" bIns="0" rtlCol="0"/>
            <a:lstStyle/>
            <a:p/>
          </p:txBody>
        </p:sp>
        <p:sp>
          <p:nvSpPr>
            <p:cNvPr id="23" name="object 23"/>
            <p:cNvSpPr/>
            <p:nvPr/>
          </p:nvSpPr>
          <p:spPr>
            <a:xfrm>
              <a:off x="5090096" y="1483959"/>
              <a:ext cx="124460" cy="108585"/>
            </a:xfrm>
            <a:custGeom>
              <a:avLst/>
              <a:gdLst/>
              <a:ahLst/>
              <a:cxnLst/>
              <a:rect l="l" t="t" r="r" b="b"/>
              <a:pathLst>
                <a:path w="124460" h="108584">
                  <a:moveTo>
                    <a:pt x="0" y="91799"/>
                  </a:moveTo>
                  <a:lnTo>
                    <a:pt x="107729" y="108053"/>
                  </a:lnTo>
                </a:path>
                <a:path w="124460" h="108584">
                  <a:moveTo>
                    <a:pt x="107729" y="108053"/>
                  </a:moveTo>
                  <a:lnTo>
                    <a:pt x="123909" y="0"/>
                  </a:lnTo>
                </a:path>
              </a:pathLst>
            </a:custGeom>
            <a:ln w="6302">
              <a:solidFill>
                <a:srgbClr val="000000"/>
              </a:solidFill>
            </a:ln>
          </p:spPr>
          <p:txBody>
            <a:bodyPr wrap="square" lIns="0" tIns="0" rIns="0" bIns="0" rtlCol="0"/>
            <a:lstStyle/>
            <a:p/>
          </p:txBody>
        </p:sp>
        <p:sp>
          <p:nvSpPr>
            <p:cNvPr id="24" name="object 24"/>
            <p:cNvSpPr/>
            <p:nvPr/>
          </p:nvSpPr>
          <p:spPr>
            <a:xfrm>
              <a:off x="4891237" y="1464504"/>
              <a:ext cx="116205" cy="90170"/>
            </a:xfrm>
            <a:custGeom>
              <a:avLst/>
              <a:gdLst/>
              <a:ahLst/>
              <a:cxnLst/>
              <a:rect l="l" t="t" r="r" b="b"/>
              <a:pathLst>
                <a:path w="116204" h="90169">
                  <a:moveTo>
                    <a:pt x="0" y="75460"/>
                  </a:moveTo>
                  <a:lnTo>
                    <a:pt x="105800" y="89609"/>
                  </a:lnTo>
                  <a:lnTo>
                    <a:pt x="116112" y="0"/>
                  </a:lnTo>
                </a:path>
              </a:pathLst>
            </a:custGeom>
            <a:ln w="6305">
              <a:solidFill>
                <a:srgbClr val="000000"/>
              </a:solidFill>
            </a:ln>
          </p:spPr>
          <p:txBody>
            <a:bodyPr wrap="square" lIns="0" tIns="0" rIns="0" bIns="0" rtlCol="0"/>
            <a:lstStyle/>
            <a:p/>
          </p:txBody>
        </p:sp>
        <p:sp>
          <p:nvSpPr>
            <p:cNvPr id="25" name="object 25"/>
            <p:cNvSpPr/>
            <p:nvPr/>
          </p:nvSpPr>
          <p:spPr>
            <a:xfrm>
              <a:off x="3000652" y="2459398"/>
              <a:ext cx="124460" cy="249554"/>
            </a:xfrm>
            <a:custGeom>
              <a:avLst/>
              <a:gdLst/>
              <a:ahLst/>
              <a:cxnLst/>
              <a:rect l="l" t="t" r="r" b="b"/>
              <a:pathLst>
                <a:path w="124460" h="249555">
                  <a:moveTo>
                    <a:pt x="123993" y="0"/>
                  </a:moveTo>
                  <a:lnTo>
                    <a:pt x="0" y="249188"/>
                  </a:lnTo>
                </a:path>
              </a:pathLst>
            </a:custGeom>
            <a:ln w="6293">
              <a:solidFill>
                <a:srgbClr val="000000"/>
              </a:solidFill>
            </a:ln>
          </p:spPr>
          <p:txBody>
            <a:bodyPr wrap="square" lIns="0" tIns="0" rIns="0" bIns="0" rtlCol="0"/>
            <a:lstStyle/>
            <a:p/>
          </p:txBody>
        </p:sp>
        <p:sp>
          <p:nvSpPr>
            <p:cNvPr id="26" name="object 26"/>
            <p:cNvSpPr/>
            <p:nvPr/>
          </p:nvSpPr>
          <p:spPr>
            <a:xfrm>
              <a:off x="3094130" y="2422106"/>
              <a:ext cx="49530" cy="61594"/>
            </a:xfrm>
            <a:custGeom>
              <a:avLst/>
              <a:gdLst/>
              <a:ahLst/>
              <a:cxnLst/>
              <a:rect l="l" t="t" r="r" b="b"/>
              <a:pathLst>
                <a:path w="49530" h="61594">
                  <a:moveTo>
                    <a:pt x="49044" y="0"/>
                  </a:moveTo>
                  <a:lnTo>
                    <a:pt x="0" y="36947"/>
                  </a:lnTo>
                  <a:lnTo>
                    <a:pt x="14170" y="38615"/>
                  </a:lnTo>
                  <a:lnTo>
                    <a:pt x="27414" y="43449"/>
                  </a:lnTo>
                  <a:lnTo>
                    <a:pt x="39211" y="51191"/>
                  </a:lnTo>
                  <a:lnTo>
                    <a:pt x="49044" y="61581"/>
                  </a:lnTo>
                  <a:lnTo>
                    <a:pt x="49044" y="0"/>
                  </a:lnTo>
                  <a:close/>
                </a:path>
              </a:pathLst>
            </a:custGeom>
            <a:solidFill>
              <a:srgbClr val="000000"/>
            </a:solidFill>
          </p:spPr>
          <p:txBody>
            <a:bodyPr wrap="square" lIns="0" tIns="0" rIns="0" bIns="0" rtlCol="0"/>
            <a:lstStyle/>
            <a:p/>
          </p:txBody>
        </p:sp>
        <p:pic>
          <p:nvPicPr>
            <p:cNvPr id="27" name="object 27"/>
            <p:cNvPicPr/>
            <p:nvPr/>
          </p:nvPicPr>
          <p:blipFill>
            <a:blip r:embed="rId2" cstate="print"/>
            <a:stretch>
              <a:fillRect/>
            </a:stretch>
          </p:blipFill>
          <p:spPr>
            <a:xfrm>
              <a:off x="2751081" y="759080"/>
              <a:ext cx="288359" cy="69017"/>
            </a:xfrm>
            <a:prstGeom prst="rect">
              <a:avLst/>
            </a:prstGeom>
          </p:spPr>
        </p:pic>
        <p:pic>
          <p:nvPicPr>
            <p:cNvPr id="28" name="object 28"/>
            <p:cNvPicPr/>
            <p:nvPr/>
          </p:nvPicPr>
          <p:blipFill>
            <a:blip r:embed="rId3" cstate="print"/>
            <a:stretch>
              <a:fillRect/>
            </a:stretch>
          </p:blipFill>
          <p:spPr>
            <a:xfrm>
              <a:off x="4272444" y="917216"/>
              <a:ext cx="84382" cy="221779"/>
            </a:xfrm>
            <a:prstGeom prst="rect">
              <a:avLst/>
            </a:prstGeom>
          </p:spPr>
        </p:pic>
      </p:grpSp>
      <p:sp>
        <p:nvSpPr>
          <p:cNvPr id="29" name="object 29"/>
          <p:cNvSpPr txBox="1"/>
          <p:nvPr/>
        </p:nvSpPr>
        <p:spPr>
          <a:xfrm>
            <a:off x="2454462" y="2198916"/>
            <a:ext cx="328295" cy="147320"/>
          </a:xfrm>
          <a:prstGeom prst="rect">
            <a:avLst/>
          </a:prstGeom>
        </p:spPr>
        <p:txBody>
          <a:bodyPr wrap="square" lIns="0" tIns="12065" rIns="0" bIns="0" rtlCol="0" vert="horz">
            <a:spAutoFit/>
          </a:bodyPr>
          <a:lstStyle/>
          <a:p>
            <a:pPr marL="12700">
              <a:lnSpc>
                <a:spcPct val="100000"/>
              </a:lnSpc>
              <a:spcBef>
                <a:spcPts val="95"/>
              </a:spcBef>
            </a:pPr>
            <a:r>
              <a:rPr dirty="0" sz="800" spc="-10">
                <a:latin typeface="SimSun"/>
                <a:cs typeface="SimSun"/>
              </a:rPr>
              <a:t>源点云</a:t>
            </a:r>
            <a:endParaRPr sz="800">
              <a:latin typeface="SimSun"/>
              <a:cs typeface="SimSun"/>
            </a:endParaRPr>
          </a:p>
        </p:txBody>
      </p:sp>
      <p:sp>
        <p:nvSpPr>
          <p:cNvPr id="30" name="object 30"/>
          <p:cNvSpPr txBox="1"/>
          <p:nvPr/>
        </p:nvSpPr>
        <p:spPr>
          <a:xfrm>
            <a:off x="2823298" y="2701496"/>
            <a:ext cx="328295" cy="147320"/>
          </a:xfrm>
          <a:prstGeom prst="rect">
            <a:avLst/>
          </a:prstGeom>
        </p:spPr>
        <p:txBody>
          <a:bodyPr wrap="square" lIns="0" tIns="12065" rIns="0" bIns="0" rtlCol="0" vert="horz">
            <a:spAutoFit/>
          </a:bodyPr>
          <a:lstStyle/>
          <a:p>
            <a:pPr marL="12700">
              <a:lnSpc>
                <a:spcPct val="100000"/>
              </a:lnSpc>
              <a:spcBef>
                <a:spcPts val="95"/>
              </a:spcBef>
            </a:pPr>
            <a:r>
              <a:rPr dirty="0" sz="800" spc="-10">
                <a:latin typeface="SimSun"/>
                <a:cs typeface="SimSun"/>
              </a:rPr>
              <a:t>源表面</a:t>
            </a:r>
            <a:endParaRPr sz="800">
              <a:latin typeface="SimSun"/>
              <a:cs typeface="SimSun"/>
            </a:endParaRPr>
          </a:p>
        </p:txBody>
      </p:sp>
      <p:sp>
        <p:nvSpPr>
          <p:cNvPr id="31" name="object 31"/>
          <p:cNvSpPr txBox="1"/>
          <p:nvPr/>
        </p:nvSpPr>
        <p:spPr>
          <a:xfrm>
            <a:off x="3061477" y="751223"/>
            <a:ext cx="327660" cy="147320"/>
          </a:xfrm>
          <a:prstGeom prst="rect">
            <a:avLst/>
          </a:prstGeom>
        </p:spPr>
        <p:txBody>
          <a:bodyPr wrap="square" lIns="0" tIns="12065" rIns="0" bIns="0" rtlCol="0" vert="horz">
            <a:spAutoFit/>
          </a:bodyPr>
          <a:lstStyle/>
          <a:p>
            <a:pPr marL="12700">
              <a:lnSpc>
                <a:spcPct val="100000"/>
              </a:lnSpc>
              <a:spcBef>
                <a:spcPts val="95"/>
              </a:spcBef>
            </a:pPr>
            <a:r>
              <a:rPr dirty="0" sz="800" spc="-15">
                <a:latin typeface="SimSun"/>
                <a:cs typeface="SimSun"/>
              </a:rPr>
              <a:t>切平面</a:t>
            </a:r>
            <a:endParaRPr sz="800">
              <a:latin typeface="SimSun"/>
              <a:cs typeface="SimSun"/>
            </a:endParaRPr>
          </a:p>
        </p:txBody>
      </p:sp>
      <p:sp>
        <p:nvSpPr>
          <p:cNvPr id="32" name="object 32"/>
          <p:cNvSpPr txBox="1"/>
          <p:nvPr/>
        </p:nvSpPr>
        <p:spPr>
          <a:xfrm>
            <a:off x="4164926" y="775226"/>
            <a:ext cx="429259" cy="147320"/>
          </a:xfrm>
          <a:prstGeom prst="rect">
            <a:avLst/>
          </a:prstGeom>
        </p:spPr>
        <p:txBody>
          <a:bodyPr wrap="square" lIns="0" tIns="12065" rIns="0" bIns="0" rtlCol="0" vert="horz">
            <a:spAutoFit/>
          </a:bodyPr>
          <a:lstStyle/>
          <a:p>
            <a:pPr marL="12700">
              <a:lnSpc>
                <a:spcPct val="100000"/>
              </a:lnSpc>
              <a:spcBef>
                <a:spcPts val="95"/>
              </a:spcBef>
            </a:pPr>
            <a:r>
              <a:rPr dirty="0" sz="800" spc="-10">
                <a:latin typeface="SimSun"/>
                <a:cs typeface="SimSun"/>
              </a:rPr>
              <a:t>模板表面</a:t>
            </a:r>
            <a:endParaRPr sz="800">
              <a:latin typeface="SimSun"/>
              <a:cs typeface="SimSun"/>
            </a:endParaRPr>
          </a:p>
        </p:txBody>
      </p:sp>
      <p:sp>
        <p:nvSpPr>
          <p:cNvPr id="33" name="object 33"/>
          <p:cNvSpPr txBox="1"/>
          <p:nvPr/>
        </p:nvSpPr>
        <p:spPr>
          <a:xfrm>
            <a:off x="2004014" y="724655"/>
            <a:ext cx="478790" cy="297815"/>
          </a:xfrm>
          <a:prstGeom prst="rect">
            <a:avLst/>
          </a:prstGeom>
        </p:spPr>
        <p:txBody>
          <a:bodyPr wrap="square" lIns="0" tIns="26670" rIns="0" bIns="0" rtlCol="0" vert="horz">
            <a:spAutoFit/>
          </a:bodyPr>
          <a:lstStyle/>
          <a:p>
            <a:pPr marL="38100">
              <a:lnSpc>
                <a:spcPct val="100000"/>
              </a:lnSpc>
              <a:spcBef>
                <a:spcPts val="210"/>
              </a:spcBef>
            </a:pPr>
            <a:r>
              <a:rPr dirty="0" sz="800" spc="-15">
                <a:latin typeface="SimSun"/>
                <a:cs typeface="SimSun"/>
              </a:rPr>
              <a:t>模板点云</a:t>
            </a:r>
            <a:endParaRPr sz="800">
              <a:latin typeface="SimSun"/>
              <a:cs typeface="SimSun"/>
            </a:endParaRPr>
          </a:p>
          <a:p>
            <a:pPr algn="r" marR="65405">
              <a:lnSpc>
                <a:spcPct val="100000"/>
              </a:lnSpc>
              <a:spcBef>
                <a:spcPts val="110"/>
              </a:spcBef>
            </a:pPr>
            <a:r>
              <a:rPr dirty="0" sz="800" spc="-10" i="1">
                <a:latin typeface="Times New Roman"/>
                <a:cs typeface="Times New Roman"/>
              </a:rPr>
              <a:t>d</a:t>
            </a:r>
            <a:r>
              <a:rPr dirty="0" baseline="-24691" sz="675" spc="-15">
                <a:latin typeface="Times New Roman"/>
                <a:cs typeface="Times New Roman"/>
              </a:rPr>
              <a:t>1</a:t>
            </a:r>
            <a:endParaRPr baseline="-24691" sz="675">
              <a:latin typeface="Times New Roman"/>
              <a:cs typeface="Times New Roman"/>
            </a:endParaRPr>
          </a:p>
        </p:txBody>
      </p:sp>
      <p:sp>
        <p:nvSpPr>
          <p:cNvPr id="34" name="object 34"/>
          <p:cNvSpPr txBox="1"/>
          <p:nvPr/>
        </p:nvSpPr>
        <p:spPr>
          <a:xfrm>
            <a:off x="5029202" y="1301382"/>
            <a:ext cx="158750" cy="147320"/>
          </a:xfrm>
          <a:prstGeom prst="rect">
            <a:avLst/>
          </a:prstGeom>
        </p:spPr>
        <p:txBody>
          <a:bodyPr wrap="square" lIns="0" tIns="12065" rIns="0" bIns="0" rtlCol="0" vert="horz">
            <a:spAutoFit/>
          </a:bodyPr>
          <a:lstStyle/>
          <a:p>
            <a:pPr marL="38100">
              <a:lnSpc>
                <a:spcPct val="100000"/>
              </a:lnSpc>
              <a:spcBef>
                <a:spcPts val="95"/>
              </a:spcBef>
            </a:pPr>
            <a:r>
              <a:rPr dirty="0" sz="800" spc="5" i="1">
                <a:latin typeface="Times New Roman"/>
                <a:cs typeface="Times New Roman"/>
              </a:rPr>
              <a:t>d</a:t>
            </a:r>
            <a:r>
              <a:rPr dirty="0" baseline="-24691" sz="675" spc="7">
                <a:latin typeface="Times New Roman"/>
                <a:cs typeface="Times New Roman"/>
              </a:rPr>
              <a:t>3</a:t>
            </a:r>
            <a:endParaRPr baseline="-24691" sz="675">
              <a:latin typeface="Times New Roman"/>
              <a:cs typeface="Times New Roman"/>
            </a:endParaRPr>
          </a:p>
        </p:txBody>
      </p:sp>
      <p:sp>
        <p:nvSpPr>
          <p:cNvPr id="35" name="object 35"/>
          <p:cNvSpPr txBox="1"/>
          <p:nvPr/>
        </p:nvSpPr>
        <p:spPr>
          <a:xfrm>
            <a:off x="3160893" y="2101105"/>
            <a:ext cx="154305" cy="147320"/>
          </a:xfrm>
          <a:prstGeom prst="rect">
            <a:avLst/>
          </a:prstGeom>
        </p:spPr>
        <p:txBody>
          <a:bodyPr wrap="square" lIns="0" tIns="12065" rIns="0" bIns="0" rtlCol="0" vert="horz">
            <a:spAutoFit/>
          </a:bodyPr>
          <a:lstStyle/>
          <a:p>
            <a:pPr marL="38100">
              <a:lnSpc>
                <a:spcPct val="100000"/>
              </a:lnSpc>
              <a:spcBef>
                <a:spcPts val="95"/>
              </a:spcBef>
            </a:pPr>
            <a:r>
              <a:rPr dirty="0" sz="800" spc="-10" i="1">
                <a:latin typeface="Times New Roman"/>
                <a:cs typeface="Times New Roman"/>
              </a:rPr>
              <a:t>n</a:t>
            </a:r>
            <a:r>
              <a:rPr dirty="0" baseline="-24691" sz="675" spc="-15">
                <a:latin typeface="Times New Roman"/>
                <a:cs typeface="Times New Roman"/>
              </a:rPr>
              <a:t>2</a:t>
            </a:r>
            <a:endParaRPr baseline="-24691" sz="675">
              <a:latin typeface="Times New Roman"/>
              <a:cs typeface="Times New Roman"/>
            </a:endParaRPr>
          </a:p>
        </p:txBody>
      </p:sp>
      <p:sp>
        <p:nvSpPr>
          <p:cNvPr id="36" name="object 36"/>
          <p:cNvSpPr txBox="1"/>
          <p:nvPr/>
        </p:nvSpPr>
        <p:spPr>
          <a:xfrm>
            <a:off x="4972002" y="2220470"/>
            <a:ext cx="152400" cy="147320"/>
          </a:xfrm>
          <a:prstGeom prst="rect">
            <a:avLst/>
          </a:prstGeom>
        </p:spPr>
        <p:txBody>
          <a:bodyPr wrap="square" lIns="0" tIns="12065" rIns="0" bIns="0" rtlCol="0" vert="horz">
            <a:spAutoFit/>
          </a:bodyPr>
          <a:lstStyle/>
          <a:p>
            <a:pPr marL="38100">
              <a:lnSpc>
                <a:spcPct val="100000"/>
              </a:lnSpc>
              <a:spcBef>
                <a:spcPts val="95"/>
              </a:spcBef>
            </a:pPr>
            <a:r>
              <a:rPr dirty="0" sz="800" spc="-20" i="1">
                <a:latin typeface="Times New Roman"/>
                <a:cs typeface="Times New Roman"/>
              </a:rPr>
              <a:t>n</a:t>
            </a:r>
            <a:r>
              <a:rPr dirty="0" baseline="-24691" sz="675" spc="-30">
                <a:latin typeface="Times New Roman"/>
                <a:cs typeface="Times New Roman"/>
              </a:rPr>
              <a:t>3</a:t>
            </a:r>
            <a:endParaRPr baseline="-24691" sz="675">
              <a:latin typeface="Times New Roman"/>
              <a:cs typeface="Times New Roman"/>
            </a:endParaRPr>
          </a:p>
        </p:txBody>
      </p:sp>
      <p:sp>
        <p:nvSpPr>
          <p:cNvPr id="37" name="object 37"/>
          <p:cNvSpPr txBox="1"/>
          <p:nvPr/>
        </p:nvSpPr>
        <p:spPr>
          <a:xfrm>
            <a:off x="3445653" y="1922054"/>
            <a:ext cx="133350" cy="147320"/>
          </a:xfrm>
          <a:prstGeom prst="rect">
            <a:avLst/>
          </a:prstGeom>
        </p:spPr>
        <p:txBody>
          <a:bodyPr wrap="square" lIns="0" tIns="12065" rIns="0" bIns="0" rtlCol="0" vert="horz">
            <a:spAutoFit/>
          </a:bodyPr>
          <a:lstStyle/>
          <a:p>
            <a:pPr marL="38100">
              <a:lnSpc>
                <a:spcPct val="100000"/>
              </a:lnSpc>
              <a:spcBef>
                <a:spcPts val="95"/>
              </a:spcBef>
            </a:pPr>
            <a:r>
              <a:rPr dirty="0" sz="800" i="1">
                <a:latin typeface="Times New Roman"/>
                <a:cs typeface="Times New Roman"/>
              </a:rPr>
              <a:t>l</a:t>
            </a:r>
            <a:r>
              <a:rPr dirty="0" baseline="-24691" sz="675">
                <a:latin typeface="Times New Roman"/>
                <a:cs typeface="Times New Roman"/>
              </a:rPr>
              <a:t>2</a:t>
            </a:r>
            <a:endParaRPr baseline="-24691" sz="675">
              <a:latin typeface="Times New Roman"/>
              <a:cs typeface="Times New Roman"/>
            </a:endParaRPr>
          </a:p>
        </p:txBody>
      </p:sp>
      <p:sp>
        <p:nvSpPr>
          <p:cNvPr id="38" name="object 38"/>
          <p:cNvSpPr txBox="1"/>
          <p:nvPr/>
        </p:nvSpPr>
        <p:spPr>
          <a:xfrm>
            <a:off x="4715013" y="1683318"/>
            <a:ext cx="132080" cy="147320"/>
          </a:xfrm>
          <a:prstGeom prst="rect">
            <a:avLst/>
          </a:prstGeom>
        </p:spPr>
        <p:txBody>
          <a:bodyPr wrap="square" lIns="0" tIns="12065" rIns="0" bIns="0" rtlCol="0" vert="horz">
            <a:spAutoFit/>
          </a:bodyPr>
          <a:lstStyle/>
          <a:p>
            <a:pPr marL="38100">
              <a:lnSpc>
                <a:spcPct val="100000"/>
              </a:lnSpc>
              <a:spcBef>
                <a:spcPts val="95"/>
              </a:spcBef>
            </a:pPr>
            <a:r>
              <a:rPr dirty="0" sz="800" spc="-10" i="1">
                <a:latin typeface="Times New Roman"/>
                <a:cs typeface="Times New Roman"/>
              </a:rPr>
              <a:t>l</a:t>
            </a:r>
            <a:r>
              <a:rPr dirty="0" baseline="-24691" sz="675" spc="-15">
                <a:latin typeface="Times New Roman"/>
                <a:cs typeface="Times New Roman"/>
              </a:rPr>
              <a:t>3</a:t>
            </a:r>
            <a:endParaRPr baseline="-24691" sz="675">
              <a:latin typeface="Times New Roman"/>
              <a:cs typeface="Times New Roman"/>
            </a:endParaRPr>
          </a:p>
        </p:txBody>
      </p:sp>
      <p:sp>
        <p:nvSpPr>
          <p:cNvPr id="39" name="object 39"/>
          <p:cNvSpPr txBox="1"/>
          <p:nvPr/>
        </p:nvSpPr>
        <p:spPr>
          <a:xfrm>
            <a:off x="2575444" y="2062429"/>
            <a:ext cx="54610" cy="95885"/>
          </a:xfrm>
          <a:prstGeom prst="rect">
            <a:avLst/>
          </a:prstGeom>
        </p:spPr>
        <p:txBody>
          <a:bodyPr wrap="square" lIns="0" tIns="13970" rIns="0" bIns="0" rtlCol="0" vert="horz">
            <a:spAutoFit/>
          </a:bodyPr>
          <a:lstStyle/>
          <a:p>
            <a:pPr marL="12700">
              <a:lnSpc>
                <a:spcPct val="100000"/>
              </a:lnSpc>
              <a:spcBef>
                <a:spcPts val="110"/>
              </a:spcBef>
            </a:pPr>
            <a:r>
              <a:rPr dirty="0" sz="450">
                <a:latin typeface="Times New Roman"/>
                <a:cs typeface="Times New Roman"/>
              </a:rPr>
              <a:t>1</a:t>
            </a:r>
            <a:endParaRPr sz="450">
              <a:latin typeface="Times New Roman"/>
              <a:cs typeface="Times New Roman"/>
            </a:endParaRPr>
          </a:p>
        </p:txBody>
      </p:sp>
      <p:sp>
        <p:nvSpPr>
          <p:cNvPr id="40" name="object 40"/>
          <p:cNvSpPr txBox="1"/>
          <p:nvPr/>
        </p:nvSpPr>
        <p:spPr>
          <a:xfrm>
            <a:off x="2542696" y="1993675"/>
            <a:ext cx="64769" cy="147320"/>
          </a:xfrm>
          <a:prstGeom prst="rect">
            <a:avLst/>
          </a:prstGeom>
        </p:spPr>
        <p:txBody>
          <a:bodyPr wrap="square" lIns="0" tIns="12065" rIns="0" bIns="0" rtlCol="0" vert="horz">
            <a:spAutoFit/>
          </a:bodyPr>
          <a:lstStyle/>
          <a:p>
            <a:pPr marL="12700">
              <a:lnSpc>
                <a:spcPct val="100000"/>
              </a:lnSpc>
              <a:spcBef>
                <a:spcPts val="95"/>
              </a:spcBef>
            </a:pPr>
            <a:r>
              <a:rPr dirty="0" sz="800" spc="-5" i="1">
                <a:latin typeface="Times New Roman"/>
                <a:cs typeface="Times New Roman"/>
              </a:rPr>
              <a:t>s</a:t>
            </a:r>
            <a:endParaRPr sz="800">
              <a:latin typeface="Times New Roman"/>
              <a:cs typeface="Times New Roman"/>
            </a:endParaRPr>
          </a:p>
        </p:txBody>
      </p:sp>
      <p:sp>
        <p:nvSpPr>
          <p:cNvPr id="41" name="object 41"/>
          <p:cNvSpPr txBox="1"/>
          <p:nvPr/>
        </p:nvSpPr>
        <p:spPr>
          <a:xfrm>
            <a:off x="3570674" y="2379224"/>
            <a:ext cx="144780" cy="147320"/>
          </a:xfrm>
          <a:prstGeom prst="rect">
            <a:avLst/>
          </a:prstGeom>
        </p:spPr>
        <p:txBody>
          <a:bodyPr wrap="square" lIns="0" tIns="12065" rIns="0" bIns="0" rtlCol="0" vert="horz">
            <a:spAutoFit/>
          </a:bodyPr>
          <a:lstStyle/>
          <a:p>
            <a:pPr marL="38100">
              <a:lnSpc>
                <a:spcPct val="100000"/>
              </a:lnSpc>
              <a:spcBef>
                <a:spcPts val="95"/>
              </a:spcBef>
            </a:pPr>
            <a:r>
              <a:rPr dirty="0" sz="800" spc="-5" i="1">
                <a:latin typeface="Times New Roman"/>
                <a:cs typeface="Times New Roman"/>
              </a:rPr>
              <a:t>s</a:t>
            </a:r>
            <a:r>
              <a:rPr dirty="0" baseline="-24691" sz="675" spc="-7">
                <a:latin typeface="Times New Roman"/>
                <a:cs typeface="Times New Roman"/>
              </a:rPr>
              <a:t>2</a:t>
            </a:r>
            <a:endParaRPr baseline="-24691" sz="675">
              <a:latin typeface="Times New Roman"/>
              <a:cs typeface="Times New Roman"/>
            </a:endParaRPr>
          </a:p>
        </p:txBody>
      </p:sp>
      <p:sp>
        <p:nvSpPr>
          <p:cNvPr id="42" name="object 42"/>
          <p:cNvSpPr txBox="1"/>
          <p:nvPr/>
        </p:nvSpPr>
        <p:spPr>
          <a:xfrm>
            <a:off x="4707070" y="2101106"/>
            <a:ext cx="142875" cy="147320"/>
          </a:xfrm>
          <a:prstGeom prst="rect">
            <a:avLst/>
          </a:prstGeom>
        </p:spPr>
        <p:txBody>
          <a:bodyPr wrap="square" lIns="0" tIns="12065" rIns="0" bIns="0" rtlCol="0" vert="horz">
            <a:spAutoFit/>
          </a:bodyPr>
          <a:lstStyle/>
          <a:p>
            <a:pPr marL="38100">
              <a:lnSpc>
                <a:spcPct val="100000"/>
              </a:lnSpc>
              <a:spcBef>
                <a:spcPts val="95"/>
              </a:spcBef>
            </a:pPr>
            <a:r>
              <a:rPr dirty="0" sz="800" spc="-10" i="1">
                <a:latin typeface="Times New Roman"/>
                <a:cs typeface="Times New Roman"/>
              </a:rPr>
              <a:t>s</a:t>
            </a:r>
            <a:r>
              <a:rPr dirty="0" baseline="-24691" sz="675" spc="-15">
                <a:latin typeface="Times New Roman"/>
                <a:cs typeface="Times New Roman"/>
              </a:rPr>
              <a:t>3</a:t>
            </a:r>
            <a:endParaRPr baseline="-24691" sz="675">
              <a:latin typeface="Times New Roman"/>
              <a:cs typeface="Times New Roman"/>
            </a:endParaRPr>
          </a:p>
        </p:txBody>
      </p:sp>
      <p:sp>
        <p:nvSpPr>
          <p:cNvPr id="43" name="object 43"/>
          <p:cNvSpPr txBox="1"/>
          <p:nvPr/>
        </p:nvSpPr>
        <p:spPr>
          <a:xfrm>
            <a:off x="5566028" y="2741421"/>
            <a:ext cx="92710"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SimSun"/>
                <a:cs typeface="SimSun"/>
              </a:rPr>
              <a:t> </a:t>
            </a:r>
            <a:endParaRPr sz="1050">
              <a:latin typeface="SimSun"/>
              <a:cs typeface="SimSun"/>
            </a:endParaRPr>
          </a:p>
        </p:txBody>
      </p:sp>
      <p:sp>
        <p:nvSpPr>
          <p:cNvPr id="44" name="object 44"/>
          <p:cNvSpPr txBox="1"/>
          <p:nvPr/>
        </p:nvSpPr>
        <p:spPr>
          <a:xfrm>
            <a:off x="681227" y="2834047"/>
            <a:ext cx="6198235" cy="808355"/>
          </a:xfrm>
          <a:prstGeom prst="rect">
            <a:avLst/>
          </a:prstGeom>
        </p:spPr>
        <p:txBody>
          <a:bodyPr wrap="square" lIns="0" tIns="79375" rIns="0" bIns="0" rtlCol="0" vert="horz">
            <a:spAutoFit/>
          </a:bodyPr>
          <a:lstStyle/>
          <a:p>
            <a:pPr algn="ctr" marL="66675">
              <a:lnSpc>
                <a:spcPct val="100000"/>
              </a:lnSpc>
              <a:spcBef>
                <a:spcPts val="625"/>
              </a:spcBef>
              <a:tabLst>
                <a:tab pos="534670" algn="l"/>
              </a:tabLst>
            </a:pPr>
            <a:r>
              <a:rPr dirty="0" sz="1050" spc="5">
                <a:latin typeface="SimSun"/>
                <a:cs typeface="SimSun"/>
              </a:rPr>
              <a:t>图</a:t>
            </a:r>
            <a:r>
              <a:rPr dirty="0" sz="1050" spc="-265">
                <a:latin typeface="SimSun"/>
                <a:cs typeface="SimSun"/>
              </a:rPr>
              <a:t> </a:t>
            </a:r>
            <a:r>
              <a:rPr dirty="0" sz="1050">
                <a:latin typeface="Times New Roman"/>
                <a:cs typeface="Times New Roman"/>
              </a:rPr>
              <a:t>2.3</a:t>
            </a:r>
            <a:r>
              <a:rPr dirty="0" sz="1050">
                <a:latin typeface="Times New Roman"/>
                <a:cs typeface="Times New Roman"/>
              </a:rPr>
              <a:t>	</a:t>
            </a:r>
            <a:r>
              <a:rPr dirty="0" sz="1050" spc="-10">
                <a:latin typeface="SimSun"/>
                <a:cs typeface="SimSun"/>
              </a:rPr>
              <a:t>最</a:t>
            </a:r>
            <a:r>
              <a:rPr dirty="0" sz="1050" spc="5">
                <a:latin typeface="SimSun"/>
                <a:cs typeface="SimSun"/>
              </a:rPr>
              <a:t>小化</a:t>
            </a:r>
            <a:r>
              <a:rPr dirty="0" sz="1050" spc="-275">
                <a:latin typeface="SimSun"/>
                <a:cs typeface="SimSun"/>
              </a:rPr>
              <a:t> </a:t>
            </a:r>
            <a:r>
              <a:rPr dirty="0" sz="1050">
                <a:latin typeface="SimSun"/>
                <a:cs typeface="SimSun"/>
              </a:rPr>
              <a:t>poi</a:t>
            </a:r>
            <a:r>
              <a:rPr dirty="0" sz="1050" spc="-15">
                <a:latin typeface="SimSun"/>
                <a:cs typeface="SimSun"/>
              </a:rPr>
              <a:t>n</a:t>
            </a:r>
            <a:r>
              <a:rPr dirty="0" sz="1050" spc="-5">
                <a:latin typeface="SimSun"/>
                <a:cs typeface="SimSun"/>
              </a:rPr>
              <a:t>t</a:t>
            </a:r>
            <a:r>
              <a:rPr dirty="0" sz="1050">
                <a:latin typeface="SimSun"/>
                <a:cs typeface="SimSun"/>
              </a:rPr>
              <a:t>-t</a:t>
            </a:r>
            <a:r>
              <a:rPr dirty="0" sz="1050" spc="-15">
                <a:latin typeface="SimSun"/>
                <a:cs typeface="SimSun"/>
              </a:rPr>
              <a:t>o-</a:t>
            </a:r>
            <a:r>
              <a:rPr dirty="0" sz="1050">
                <a:latin typeface="SimSun"/>
                <a:cs typeface="SimSun"/>
              </a:rPr>
              <a:t>plane</a:t>
            </a:r>
            <a:r>
              <a:rPr dirty="0" sz="1050" spc="-275">
                <a:latin typeface="SimSun"/>
                <a:cs typeface="SimSun"/>
              </a:rPr>
              <a:t> </a:t>
            </a:r>
            <a:r>
              <a:rPr dirty="0" sz="1050" spc="5">
                <a:latin typeface="SimSun"/>
                <a:cs typeface="SimSun"/>
              </a:rPr>
              <a:t>误</a:t>
            </a:r>
            <a:r>
              <a:rPr dirty="0" sz="1050" spc="-10">
                <a:latin typeface="SimSun"/>
                <a:cs typeface="SimSun"/>
              </a:rPr>
              <a:t>差</a:t>
            </a:r>
            <a:r>
              <a:rPr dirty="0" sz="1050" spc="5">
                <a:latin typeface="SimSun"/>
                <a:cs typeface="SimSun"/>
              </a:rPr>
              <a:t>示</a:t>
            </a:r>
            <a:r>
              <a:rPr dirty="0" sz="1050" spc="-10">
                <a:latin typeface="SimSun"/>
                <a:cs typeface="SimSun"/>
              </a:rPr>
              <a:t>意图</a:t>
            </a:r>
            <a:r>
              <a:rPr dirty="0" sz="1050">
                <a:latin typeface="SimSun"/>
                <a:cs typeface="SimSun"/>
              </a:rPr>
              <a:t> </a:t>
            </a:r>
            <a:endParaRPr sz="1050">
              <a:latin typeface="SimSun"/>
              <a:cs typeface="SimSun"/>
            </a:endParaRPr>
          </a:p>
          <a:p>
            <a:pPr marL="342900">
              <a:lnSpc>
                <a:spcPct val="100000"/>
              </a:lnSpc>
              <a:spcBef>
                <a:spcPts val="595"/>
              </a:spcBef>
            </a:pPr>
            <a:r>
              <a:rPr dirty="0" sz="1200" spc="-5">
                <a:latin typeface="Times New Roman"/>
                <a:cs typeface="Times New Roman"/>
              </a:rPr>
              <a:t>LM</a:t>
            </a:r>
            <a:r>
              <a:rPr dirty="0" sz="1200" spc="265">
                <a:latin typeface="Times New Roman"/>
                <a:cs typeface="Times New Roman"/>
              </a:rPr>
              <a:t> </a:t>
            </a:r>
            <a:r>
              <a:rPr dirty="0" sz="1200">
                <a:latin typeface="SimSun"/>
                <a:cs typeface="SimSun"/>
              </a:rPr>
              <a:t>算法是在高斯</a:t>
            </a:r>
            <a:r>
              <a:rPr dirty="0" sz="1200" spc="10">
                <a:latin typeface="SimSun"/>
                <a:cs typeface="SimSun"/>
              </a:rPr>
              <a:t>牛顿</a:t>
            </a:r>
            <a:r>
              <a:rPr dirty="0" sz="1200" spc="5">
                <a:latin typeface="SimSun"/>
                <a:cs typeface="SimSun"/>
              </a:rPr>
              <a:t>法</a:t>
            </a:r>
            <a:r>
              <a:rPr dirty="0" baseline="31250" sz="1200">
                <a:latin typeface="Times New Roman"/>
                <a:cs typeface="Times New Roman"/>
                <a:hlinkClick r:id="rId4" action="ppaction://hlinksldjump"/>
              </a:rPr>
              <a:t>[45]</a:t>
            </a:r>
            <a:r>
              <a:rPr dirty="0" sz="1200">
                <a:latin typeface="SimSun"/>
                <a:cs typeface="SimSun"/>
              </a:rPr>
              <a:t>的基础上迭代求</a:t>
            </a:r>
            <a:r>
              <a:rPr dirty="0" sz="1200" spc="10">
                <a:latin typeface="SimSun"/>
                <a:cs typeface="SimSun"/>
              </a:rPr>
              <a:t>解</a:t>
            </a:r>
            <a:r>
              <a:rPr dirty="0" sz="1200">
                <a:latin typeface="SimSun"/>
                <a:cs typeface="SimSun"/>
              </a:rPr>
              <a:t>非线性最优目</a:t>
            </a:r>
            <a:r>
              <a:rPr dirty="0" sz="1200" spc="10">
                <a:latin typeface="SimSun"/>
                <a:cs typeface="SimSun"/>
              </a:rPr>
              <a:t>标</a:t>
            </a:r>
            <a:r>
              <a:rPr dirty="0" sz="1200">
                <a:latin typeface="SimSun"/>
                <a:cs typeface="SimSun"/>
              </a:rPr>
              <a:t>函数</a:t>
            </a:r>
            <a:r>
              <a:rPr dirty="0" sz="1200" spc="10">
                <a:latin typeface="SimSun"/>
                <a:cs typeface="SimSun"/>
              </a:rPr>
              <a:t>。</a:t>
            </a:r>
            <a:r>
              <a:rPr dirty="0" sz="1200" spc="5">
                <a:latin typeface="SimSun"/>
                <a:cs typeface="SimSun"/>
              </a:rPr>
              <a:t>设</a:t>
            </a:r>
            <a:r>
              <a:rPr dirty="0" sz="1200">
                <a:latin typeface="Cambria Math"/>
                <a:cs typeface="Cambria Math"/>
              </a:rPr>
              <a:t>𝐱</a:t>
            </a:r>
            <a:r>
              <a:rPr dirty="0" sz="1200" spc="45">
                <a:latin typeface="Cambria Math"/>
                <a:cs typeface="Cambria Math"/>
              </a:rPr>
              <a:t> </a:t>
            </a:r>
            <a:r>
              <a:rPr dirty="0" sz="1200">
                <a:latin typeface="Cambria Math"/>
                <a:cs typeface="Cambria Math"/>
              </a:rPr>
              <a:t>∈</a:t>
            </a:r>
            <a:r>
              <a:rPr dirty="0" sz="1200" spc="50">
                <a:latin typeface="Cambria Math"/>
                <a:cs typeface="Cambria Math"/>
              </a:rPr>
              <a:t> </a:t>
            </a:r>
            <a:r>
              <a:rPr dirty="0" sz="1200" spc="145">
                <a:latin typeface="Cambria Math"/>
                <a:cs typeface="Cambria Math"/>
              </a:rPr>
              <a:t>𝑅</a:t>
            </a:r>
            <a:r>
              <a:rPr dirty="0" baseline="29411" sz="1275" spc="217">
                <a:latin typeface="Cambria Math"/>
                <a:cs typeface="Cambria Math"/>
              </a:rPr>
              <a:t>𝑛</a:t>
            </a:r>
            <a:r>
              <a:rPr dirty="0" sz="1200">
                <a:latin typeface="SimSun"/>
                <a:cs typeface="SimSun"/>
              </a:rPr>
              <a:t>是待优化</a:t>
            </a:r>
            <a:endParaRPr sz="1200">
              <a:latin typeface="SimSun"/>
              <a:cs typeface="SimSun"/>
            </a:endParaRPr>
          </a:p>
          <a:p>
            <a:pPr marL="38100">
              <a:lnSpc>
                <a:spcPct val="100000"/>
              </a:lnSpc>
              <a:spcBef>
                <a:spcPts val="900"/>
              </a:spcBef>
            </a:pPr>
            <a:r>
              <a:rPr dirty="0" sz="1200">
                <a:latin typeface="SimSun"/>
                <a:cs typeface="SimSun"/>
              </a:rPr>
              <a:t>的向量参数，</a:t>
            </a:r>
            <a:r>
              <a:rPr dirty="0" sz="1200" spc="-5">
                <a:latin typeface="Times New Roman"/>
                <a:cs typeface="Times New Roman"/>
              </a:rPr>
              <a:t>L</a:t>
            </a:r>
            <a:r>
              <a:rPr dirty="0" sz="1200">
                <a:latin typeface="Times New Roman"/>
                <a:cs typeface="Times New Roman"/>
              </a:rPr>
              <a:t>M </a:t>
            </a:r>
            <a:r>
              <a:rPr dirty="0" sz="1200">
                <a:latin typeface="SimSun"/>
                <a:cs typeface="SimSun"/>
              </a:rPr>
              <a:t>希望找到最优的点</a:t>
            </a:r>
            <a:r>
              <a:rPr dirty="0" sz="1200" spc="65">
                <a:latin typeface="Cambria Math"/>
                <a:cs typeface="Cambria Math"/>
              </a:rPr>
              <a:t>𝑥</a:t>
            </a:r>
            <a:r>
              <a:rPr dirty="0" baseline="29411" sz="1275" spc="60">
                <a:latin typeface="Cambria Math"/>
                <a:cs typeface="Cambria Math"/>
              </a:rPr>
              <a:t>∗</a:t>
            </a:r>
            <a:r>
              <a:rPr dirty="0" sz="1200">
                <a:latin typeface="SimSun"/>
                <a:cs typeface="SimSun"/>
              </a:rPr>
              <a:t>，从而最小化目标函数</a:t>
            </a:r>
            <a:r>
              <a:rPr dirty="0" sz="1200" spc="45">
                <a:latin typeface="Cambria Math"/>
                <a:cs typeface="Cambria Math"/>
              </a:rPr>
              <a:t>𝐹</a:t>
            </a:r>
            <a:r>
              <a:rPr dirty="0" baseline="2314" sz="1800" spc="7">
                <a:latin typeface="Cambria Math"/>
                <a:cs typeface="Cambria Math"/>
              </a:rPr>
              <a:t>(</a:t>
            </a:r>
            <a:r>
              <a:rPr dirty="0" sz="1200" spc="-5">
                <a:latin typeface="Cambria Math"/>
                <a:cs typeface="Cambria Math"/>
              </a:rPr>
              <a:t>·</a:t>
            </a:r>
            <a:r>
              <a:rPr dirty="0" baseline="2314" sz="1800" spc="-15">
                <a:latin typeface="Cambria Math"/>
                <a:cs typeface="Cambria Math"/>
              </a:rPr>
              <a:t>)</a:t>
            </a:r>
            <a:r>
              <a:rPr dirty="0" sz="1200">
                <a:latin typeface="SimSun"/>
                <a:cs typeface="SimSun"/>
              </a:rPr>
              <a:t>：</a:t>
            </a:r>
            <a:endParaRPr sz="1200">
              <a:latin typeface="SimSun"/>
              <a:cs typeface="SimSun"/>
            </a:endParaRPr>
          </a:p>
        </p:txBody>
      </p:sp>
      <p:sp>
        <p:nvSpPr>
          <p:cNvPr id="45" name="object 45"/>
          <p:cNvSpPr/>
          <p:nvPr/>
        </p:nvSpPr>
        <p:spPr>
          <a:xfrm>
            <a:off x="3199510" y="4604638"/>
            <a:ext cx="83820" cy="10795"/>
          </a:xfrm>
          <a:custGeom>
            <a:avLst/>
            <a:gdLst/>
            <a:ahLst/>
            <a:cxnLst/>
            <a:rect l="l" t="t" r="r" b="b"/>
            <a:pathLst>
              <a:path w="83820" h="10795">
                <a:moveTo>
                  <a:pt x="83820" y="0"/>
                </a:moveTo>
                <a:lnTo>
                  <a:pt x="0" y="0"/>
                </a:lnTo>
                <a:lnTo>
                  <a:pt x="0" y="10667"/>
                </a:lnTo>
                <a:lnTo>
                  <a:pt x="83820" y="10667"/>
                </a:lnTo>
                <a:lnTo>
                  <a:pt x="83820" y="0"/>
                </a:lnTo>
                <a:close/>
              </a:path>
            </a:pathLst>
          </a:custGeom>
          <a:solidFill>
            <a:srgbClr val="000000"/>
          </a:solidFill>
        </p:spPr>
        <p:txBody>
          <a:bodyPr wrap="square" lIns="0" tIns="0" rIns="0" bIns="0" rtlCol="0"/>
          <a:lstStyle/>
          <a:p/>
        </p:txBody>
      </p:sp>
      <p:sp>
        <p:nvSpPr>
          <p:cNvPr id="46" name="object 46"/>
          <p:cNvSpPr/>
          <p:nvPr/>
        </p:nvSpPr>
        <p:spPr>
          <a:xfrm>
            <a:off x="4079113" y="4604638"/>
            <a:ext cx="83820" cy="10795"/>
          </a:xfrm>
          <a:custGeom>
            <a:avLst/>
            <a:gdLst/>
            <a:ahLst/>
            <a:cxnLst/>
            <a:rect l="l" t="t" r="r" b="b"/>
            <a:pathLst>
              <a:path w="83820" h="10795">
                <a:moveTo>
                  <a:pt x="83820" y="0"/>
                </a:moveTo>
                <a:lnTo>
                  <a:pt x="0" y="0"/>
                </a:lnTo>
                <a:lnTo>
                  <a:pt x="0" y="10667"/>
                </a:lnTo>
                <a:lnTo>
                  <a:pt x="83820" y="10667"/>
                </a:lnTo>
                <a:lnTo>
                  <a:pt x="83820" y="0"/>
                </a:lnTo>
                <a:close/>
              </a:path>
            </a:pathLst>
          </a:custGeom>
          <a:solidFill>
            <a:srgbClr val="000000"/>
          </a:solidFill>
        </p:spPr>
        <p:txBody>
          <a:bodyPr wrap="square" lIns="0" tIns="0" rIns="0" bIns="0" rtlCol="0"/>
          <a:lstStyle/>
          <a:p/>
        </p:txBody>
      </p:sp>
      <p:sp>
        <p:nvSpPr>
          <p:cNvPr id="47" name="object 47"/>
          <p:cNvSpPr txBox="1"/>
          <p:nvPr/>
        </p:nvSpPr>
        <p:spPr>
          <a:xfrm>
            <a:off x="655827" y="3729354"/>
            <a:ext cx="6261100" cy="1894205"/>
          </a:xfrm>
          <a:prstGeom prst="rect">
            <a:avLst/>
          </a:prstGeom>
        </p:spPr>
        <p:txBody>
          <a:bodyPr wrap="square" lIns="0" tIns="12700" rIns="0" bIns="0" rtlCol="0" vert="horz">
            <a:spAutoFit/>
          </a:bodyPr>
          <a:lstStyle/>
          <a:p>
            <a:pPr marL="2531110">
              <a:lnSpc>
                <a:spcPts val="1395"/>
              </a:lnSpc>
              <a:spcBef>
                <a:spcPts val="100"/>
              </a:spcBef>
              <a:tabLst>
                <a:tab pos="5773420" algn="l"/>
              </a:tabLst>
            </a:pPr>
            <a:r>
              <a:rPr dirty="0" sz="1200" spc="25">
                <a:latin typeface="Cambria Math"/>
                <a:cs typeface="Cambria Math"/>
              </a:rPr>
              <a:t>𝑥</a:t>
            </a:r>
            <a:r>
              <a:rPr dirty="0" baseline="29411" sz="1275" spc="37">
                <a:latin typeface="Cambria Math"/>
                <a:cs typeface="Cambria Math"/>
              </a:rPr>
              <a:t>⋆</a:t>
            </a:r>
            <a:r>
              <a:rPr dirty="0" baseline="29411" sz="1275" spc="300">
                <a:latin typeface="Cambria Math"/>
                <a:cs typeface="Cambria Math"/>
              </a:rPr>
              <a:t> </a:t>
            </a:r>
            <a:r>
              <a:rPr dirty="0" sz="1200">
                <a:latin typeface="Cambria Math"/>
                <a:cs typeface="Cambria Math"/>
              </a:rPr>
              <a:t>=</a:t>
            </a:r>
            <a:r>
              <a:rPr dirty="0" sz="1200" spc="65">
                <a:latin typeface="Cambria Math"/>
                <a:cs typeface="Cambria Math"/>
              </a:rPr>
              <a:t> </a:t>
            </a:r>
            <a:r>
              <a:rPr dirty="0" sz="1200" spc="15">
                <a:latin typeface="Cambria Math"/>
                <a:cs typeface="Cambria Math"/>
              </a:rPr>
              <a:t>𝑎𝑟𝑔𝑚𝑖𝑛𝐹</a:t>
            </a:r>
            <a:r>
              <a:rPr dirty="0" baseline="2314" sz="1800" spc="22">
                <a:latin typeface="Cambria Math"/>
                <a:cs typeface="Cambria Math"/>
              </a:rPr>
              <a:t>(</a:t>
            </a:r>
            <a:r>
              <a:rPr dirty="0" sz="1200" spc="15">
                <a:latin typeface="Cambria Math"/>
                <a:cs typeface="Cambria Math"/>
              </a:rPr>
              <a:t>𝑥</a:t>
            </a:r>
            <a:r>
              <a:rPr dirty="0" baseline="2314" sz="1800" spc="22">
                <a:latin typeface="Cambria Math"/>
                <a:cs typeface="Cambria Math"/>
              </a:rPr>
              <a:t>)	</a:t>
            </a:r>
            <a:r>
              <a:rPr dirty="0" baseline="2314" sz="1800" spc="-7">
                <a:latin typeface="Cambria Math"/>
                <a:cs typeface="Cambria Math"/>
              </a:rPr>
              <a:t>(</a:t>
            </a:r>
            <a:r>
              <a:rPr dirty="0" sz="1200" spc="-5">
                <a:latin typeface="Cambria Math"/>
                <a:cs typeface="Cambria Math"/>
              </a:rPr>
              <a:t>2.39</a:t>
            </a:r>
            <a:r>
              <a:rPr dirty="0" baseline="2314" sz="1800" spc="-7">
                <a:latin typeface="Cambria Math"/>
                <a:cs typeface="Cambria Math"/>
              </a:rPr>
              <a:t>)</a:t>
            </a:r>
            <a:endParaRPr baseline="2314" sz="1800">
              <a:latin typeface="Cambria Math"/>
              <a:cs typeface="Cambria Math"/>
            </a:endParaRPr>
          </a:p>
          <a:p>
            <a:pPr algn="ctr" marL="8890">
              <a:lnSpc>
                <a:spcPts val="975"/>
              </a:lnSpc>
            </a:pPr>
            <a:r>
              <a:rPr dirty="0" sz="850" spc="50">
                <a:latin typeface="Cambria Math"/>
                <a:cs typeface="Cambria Math"/>
              </a:rPr>
              <a:t>𝑥</a:t>
            </a:r>
            <a:endParaRPr sz="850">
              <a:latin typeface="Cambria Math"/>
              <a:cs typeface="Cambria Math"/>
            </a:endParaRPr>
          </a:p>
          <a:p>
            <a:pPr>
              <a:lnSpc>
                <a:spcPct val="100000"/>
              </a:lnSpc>
            </a:pPr>
            <a:endParaRPr sz="650">
              <a:latin typeface="Cambria Math"/>
              <a:cs typeface="Cambria Math"/>
            </a:endParaRPr>
          </a:p>
          <a:p>
            <a:pPr marL="368300">
              <a:lnSpc>
                <a:spcPct val="100000"/>
              </a:lnSpc>
            </a:pPr>
            <a:r>
              <a:rPr dirty="0" sz="1200">
                <a:latin typeface="SimSun"/>
                <a:cs typeface="SimSun"/>
              </a:rPr>
              <a:t>其中，目标函</a:t>
            </a:r>
            <a:r>
              <a:rPr dirty="0" sz="1200" spc="-5">
                <a:latin typeface="SimSun"/>
                <a:cs typeface="SimSun"/>
              </a:rPr>
              <a:t>数</a:t>
            </a:r>
            <a:r>
              <a:rPr dirty="0" sz="1200" spc="45">
                <a:latin typeface="Cambria Math"/>
                <a:cs typeface="Cambria Math"/>
              </a:rPr>
              <a:t>𝐹</a:t>
            </a:r>
            <a:r>
              <a:rPr dirty="0" baseline="2314" sz="1800" spc="7">
                <a:latin typeface="Cambria Math"/>
                <a:cs typeface="Cambria Math"/>
              </a:rPr>
              <a:t>(</a:t>
            </a:r>
            <a:r>
              <a:rPr dirty="0" sz="1200" spc="30">
                <a:latin typeface="Cambria Math"/>
                <a:cs typeface="Cambria Math"/>
              </a:rPr>
              <a:t>𝑥</a:t>
            </a:r>
            <a:r>
              <a:rPr dirty="0" baseline="2314" sz="1800" spc="-15">
                <a:latin typeface="Cambria Math"/>
                <a:cs typeface="Cambria Math"/>
              </a:rPr>
              <a:t>)</a:t>
            </a:r>
            <a:r>
              <a:rPr dirty="0" sz="1200">
                <a:latin typeface="SimSun"/>
                <a:cs typeface="SimSun"/>
              </a:rPr>
              <a:t>可以表示为：</a:t>
            </a:r>
            <a:endParaRPr sz="1200">
              <a:latin typeface="SimSun"/>
              <a:cs typeface="SimSun"/>
            </a:endParaRPr>
          </a:p>
          <a:p>
            <a:pPr marL="2543175">
              <a:lnSpc>
                <a:spcPts val="1175"/>
              </a:lnSpc>
              <a:spcBef>
                <a:spcPts val="495"/>
              </a:spcBef>
              <a:tabLst>
                <a:tab pos="3422650" algn="l"/>
              </a:tabLst>
            </a:pPr>
            <a:r>
              <a:rPr dirty="0" sz="1200">
                <a:latin typeface="Cambria Math"/>
                <a:cs typeface="Cambria Math"/>
              </a:rPr>
              <a:t>1	1</a:t>
            </a:r>
            <a:endParaRPr sz="1200">
              <a:latin typeface="Cambria Math"/>
              <a:cs typeface="Cambria Math"/>
            </a:endParaRPr>
          </a:p>
          <a:p>
            <a:pPr marL="2543175" marR="68580" indent="-509270">
              <a:lnSpc>
                <a:spcPct val="55800"/>
              </a:lnSpc>
              <a:spcBef>
                <a:spcPts val="370"/>
              </a:spcBef>
              <a:tabLst>
                <a:tab pos="2671445" algn="l"/>
                <a:tab pos="3422650" algn="l"/>
                <a:tab pos="3532504" algn="l"/>
                <a:tab pos="5773420" algn="l"/>
              </a:tabLst>
            </a:pPr>
            <a:r>
              <a:rPr dirty="0" sz="1200" spc="45">
                <a:latin typeface="Cambria Math"/>
                <a:cs typeface="Cambria Math"/>
              </a:rPr>
              <a:t>𝐹</a:t>
            </a:r>
            <a:r>
              <a:rPr dirty="0" baseline="2314" sz="1800" spc="7">
                <a:latin typeface="Cambria Math"/>
                <a:cs typeface="Cambria Math"/>
              </a:rPr>
              <a:t>(</a:t>
            </a:r>
            <a:r>
              <a:rPr dirty="0" sz="1200" spc="30">
                <a:latin typeface="Cambria Math"/>
                <a:cs typeface="Cambria Math"/>
              </a:rPr>
              <a:t>𝑥</a:t>
            </a:r>
            <a:r>
              <a:rPr dirty="0" baseline="2314" sz="1800">
                <a:latin typeface="Cambria Math"/>
                <a:cs typeface="Cambria Math"/>
              </a:rPr>
              <a:t>)</a:t>
            </a:r>
            <a:r>
              <a:rPr dirty="0" baseline="2314" sz="1800" spc="97">
                <a:latin typeface="Cambria Math"/>
                <a:cs typeface="Cambria Math"/>
              </a:rPr>
              <a:t> </a:t>
            </a:r>
            <a:r>
              <a:rPr dirty="0" sz="1200">
                <a:latin typeface="Cambria Math"/>
                <a:cs typeface="Cambria Math"/>
              </a:rPr>
              <a:t>=		∥</a:t>
            </a:r>
            <a:r>
              <a:rPr dirty="0" sz="1200" spc="65">
                <a:latin typeface="Cambria Math"/>
                <a:cs typeface="Cambria Math"/>
              </a:rPr>
              <a:t> </a:t>
            </a:r>
            <a:r>
              <a:rPr dirty="0" sz="1200" spc="35">
                <a:latin typeface="Cambria Math"/>
                <a:cs typeface="Cambria Math"/>
              </a:rPr>
              <a:t>𝑓</a:t>
            </a:r>
            <a:r>
              <a:rPr dirty="0" baseline="2314" sz="1800" spc="7">
                <a:latin typeface="Cambria Math"/>
                <a:cs typeface="Cambria Math"/>
              </a:rPr>
              <a:t>(</a:t>
            </a:r>
            <a:r>
              <a:rPr dirty="0" sz="1200" spc="30">
                <a:latin typeface="Cambria Math"/>
                <a:cs typeface="Cambria Math"/>
              </a:rPr>
              <a:t>𝑥</a:t>
            </a:r>
            <a:r>
              <a:rPr dirty="0" baseline="2314" sz="1800">
                <a:latin typeface="Cambria Math"/>
                <a:cs typeface="Cambria Math"/>
              </a:rPr>
              <a:t>)</a:t>
            </a:r>
            <a:r>
              <a:rPr dirty="0" baseline="2314" sz="1800" spc="97">
                <a:latin typeface="Cambria Math"/>
                <a:cs typeface="Cambria Math"/>
              </a:rPr>
              <a:t> </a:t>
            </a:r>
            <a:r>
              <a:rPr dirty="0" sz="1200" spc="-5">
                <a:latin typeface="Cambria Math"/>
                <a:cs typeface="Cambria Math"/>
              </a:rPr>
              <a:t>∥</a:t>
            </a:r>
            <a:r>
              <a:rPr dirty="0" baseline="29411" sz="1275" spc="97">
                <a:latin typeface="Cambria Math"/>
                <a:cs typeface="Cambria Math"/>
              </a:rPr>
              <a:t>2</a:t>
            </a:r>
            <a:r>
              <a:rPr dirty="0" sz="1200">
                <a:latin typeface="Cambria Math"/>
                <a:cs typeface="Cambria Math"/>
              </a:rPr>
              <a:t>=		</a:t>
            </a:r>
            <a:r>
              <a:rPr dirty="0" sz="1200" spc="70">
                <a:latin typeface="Cambria Math"/>
                <a:cs typeface="Cambria Math"/>
              </a:rPr>
              <a:t>𝑓</a:t>
            </a:r>
            <a:r>
              <a:rPr dirty="0" baseline="29411" sz="1275" spc="150">
                <a:latin typeface="Cambria Math"/>
                <a:cs typeface="Cambria Math"/>
              </a:rPr>
              <a:t>𝑇</a:t>
            </a:r>
            <a:r>
              <a:rPr dirty="0" baseline="2314" sz="1800" spc="7">
                <a:latin typeface="Cambria Math"/>
                <a:cs typeface="Cambria Math"/>
              </a:rPr>
              <a:t>(</a:t>
            </a:r>
            <a:r>
              <a:rPr dirty="0" sz="1200" spc="30">
                <a:latin typeface="Cambria Math"/>
                <a:cs typeface="Cambria Math"/>
              </a:rPr>
              <a:t>𝑥</a:t>
            </a:r>
            <a:r>
              <a:rPr dirty="0" baseline="2314" sz="1800" spc="7">
                <a:latin typeface="Cambria Math"/>
                <a:cs typeface="Cambria Math"/>
              </a:rPr>
              <a:t>)</a:t>
            </a:r>
            <a:r>
              <a:rPr dirty="0" sz="1200" spc="20">
                <a:latin typeface="Cambria Math"/>
                <a:cs typeface="Cambria Math"/>
              </a:rPr>
              <a:t>𝑓</a:t>
            </a:r>
            <a:r>
              <a:rPr dirty="0" baseline="2314" sz="1800" spc="7">
                <a:latin typeface="Cambria Math"/>
                <a:cs typeface="Cambria Math"/>
              </a:rPr>
              <a:t>(</a:t>
            </a:r>
            <a:r>
              <a:rPr dirty="0" sz="1200" spc="30">
                <a:latin typeface="Cambria Math"/>
                <a:cs typeface="Cambria Math"/>
              </a:rPr>
              <a:t>𝑥</a:t>
            </a:r>
            <a:r>
              <a:rPr dirty="0" baseline="2314" sz="1800">
                <a:latin typeface="Cambria Math"/>
                <a:cs typeface="Cambria Math"/>
              </a:rPr>
              <a:t>)	</a:t>
            </a: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40</a:t>
            </a:r>
            <a:r>
              <a:rPr dirty="0" baseline="2314" sz="1800">
                <a:latin typeface="Cambria Math"/>
                <a:cs typeface="Cambria Math"/>
              </a:rPr>
              <a:t>)  </a:t>
            </a:r>
            <a:r>
              <a:rPr dirty="0" sz="1200">
                <a:latin typeface="Cambria Math"/>
                <a:cs typeface="Cambria Math"/>
              </a:rPr>
              <a:t>2		2</a:t>
            </a:r>
            <a:endParaRPr sz="1200">
              <a:latin typeface="Cambria Math"/>
              <a:cs typeface="Cambria Math"/>
            </a:endParaRPr>
          </a:p>
          <a:p>
            <a:pPr marL="63500">
              <a:lnSpc>
                <a:spcPct val="100000"/>
              </a:lnSpc>
              <a:spcBef>
                <a:spcPts val="375"/>
              </a:spcBef>
            </a:pPr>
            <a:r>
              <a:rPr dirty="0" sz="1200">
                <a:latin typeface="SimSun"/>
                <a:cs typeface="SimSun"/>
              </a:rPr>
              <a:t>其中</a:t>
            </a:r>
            <a:r>
              <a:rPr dirty="0" sz="1200" spc="-130">
                <a:latin typeface="SimSun"/>
                <a:cs typeface="SimSun"/>
              </a:rPr>
              <a:t>，</a:t>
            </a:r>
            <a:r>
              <a:rPr dirty="0" sz="1200" spc="35">
                <a:latin typeface="Cambria Math"/>
                <a:cs typeface="Cambria Math"/>
              </a:rPr>
              <a:t>𝑓</a:t>
            </a:r>
            <a:r>
              <a:rPr dirty="0" sz="1200">
                <a:latin typeface="Cambria Math"/>
                <a:cs typeface="Cambria Math"/>
              </a:rPr>
              <a:t>:</a:t>
            </a:r>
            <a:r>
              <a:rPr dirty="0" sz="1200" spc="-70">
                <a:latin typeface="Cambria Math"/>
                <a:cs typeface="Cambria Math"/>
              </a:rPr>
              <a:t> </a:t>
            </a:r>
            <a:r>
              <a:rPr dirty="0" sz="1200" spc="220">
                <a:latin typeface="Cambria Math"/>
                <a:cs typeface="Cambria Math"/>
              </a:rPr>
              <a:t>𝑅</a:t>
            </a:r>
            <a:r>
              <a:rPr dirty="0" baseline="29411" sz="1275" spc="165">
                <a:latin typeface="Cambria Math"/>
                <a:cs typeface="Cambria Math"/>
              </a:rPr>
              <a:t>𝑛</a:t>
            </a:r>
            <a:r>
              <a:rPr dirty="0" baseline="29411" sz="1275">
                <a:latin typeface="Cambria Math"/>
                <a:cs typeface="Cambria Math"/>
              </a:rPr>
              <a:t> </a:t>
            </a:r>
            <a:r>
              <a:rPr dirty="0" baseline="29411" sz="1275" spc="30">
                <a:latin typeface="Cambria Math"/>
                <a:cs typeface="Cambria Math"/>
              </a:rPr>
              <a:t> </a:t>
            </a:r>
            <a:r>
              <a:rPr dirty="0" sz="1200">
                <a:latin typeface="Cambria Math"/>
                <a:cs typeface="Cambria Math"/>
              </a:rPr>
              <a:t>→</a:t>
            </a:r>
            <a:r>
              <a:rPr dirty="0" sz="1200" spc="70">
                <a:latin typeface="Cambria Math"/>
                <a:cs typeface="Cambria Math"/>
              </a:rPr>
              <a:t> </a:t>
            </a:r>
            <a:r>
              <a:rPr dirty="0" sz="1200" spc="220">
                <a:latin typeface="Cambria Math"/>
                <a:cs typeface="Cambria Math"/>
              </a:rPr>
              <a:t>𝑅</a:t>
            </a:r>
            <a:r>
              <a:rPr dirty="0" baseline="29411" sz="1275" spc="232">
                <a:latin typeface="Cambria Math"/>
                <a:cs typeface="Cambria Math"/>
              </a:rPr>
              <a:t>𝑚</a:t>
            </a:r>
            <a:r>
              <a:rPr dirty="0" sz="1200">
                <a:latin typeface="SimSun"/>
                <a:cs typeface="SimSun"/>
              </a:rPr>
              <a:t>表示从</a:t>
            </a:r>
            <a:r>
              <a:rPr dirty="0" sz="1200" spc="20">
                <a:latin typeface="Cambria Math"/>
                <a:cs typeface="Cambria Math"/>
              </a:rPr>
              <a:t>𝑛</a:t>
            </a:r>
            <a:r>
              <a:rPr dirty="0" sz="1200">
                <a:latin typeface="SimSun"/>
                <a:cs typeface="SimSun"/>
              </a:rPr>
              <a:t>维欧式空间</a:t>
            </a:r>
            <a:r>
              <a:rPr dirty="0" sz="1200" spc="220">
                <a:latin typeface="Cambria Math"/>
                <a:cs typeface="Cambria Math"/>
              </a:rPr>
              <a:t>𝑅</a:t>
            </a:r>
            <a:r>
              <a:rPr dirty="0" baseline="29411" sz="1275" spc="247">
                <a:latin typeface="Cambria Math"/>
                <a:cs typeface="Cambria Math"/>
              </a:rPr>
              <a:t>𝑛</a:t>
            </a:r>
            <a:r>
              <a:rPr dirty="0" sz="1200">
                <a:latin typeface="SimSun"/>
                <a:cs typeface="SimSun"/>
              </a:rPr>
              <a:t>到</a:t>
            </a:r>
            <a:r>
              <a:rPr dirty="0" sz="1200" spc="25">
                <a:latin typeface="Cambria Math"/>
                <a:cs typeface="Cambria Math"/>
              </a:rPr>
              <a:t>𝑚</a:t>
            </a:r>
            <a:r>
              <a:rPr dirty="0" sz="1200">
                <a:latin typeface="SimSun"/>
                <a:cs typeface="SimSun"/>
              </a:rPr>
              <a:t>维欧式空间</a:t>
            </a:r>
            <a:r>
              <a:rPr dirty="0" sz="1200" spc="220">
                <a:latin typeface="Cambria Math"/>
                <a:cs typeface="Cambria Math"/>
              </a:rPr>
              <a:t>𝑅</a:t>
            </a:r>
            <a:r>
              <a:rPr dirty="0" baseline="29411" sz="1275" spc="232">
                <a:latin typeface="Cambria Math"/>
                <a:cs typeface="Cambria Math"/>
              </a:rPr>
              <a:t>𝑚</a:t>
            </a:r>
            <a:r>
              <a:rPr dirty="0" sz="1200">
                <a:latin typeface="SimSun"/>
                <a:cs typeface="SimSun"/>
              </a:rPr>
              <a:t>的映射</a:t>
            </a:r>
            <a:r>
              <a:rPr dirty="0" sz="1200" spc="-135">
                <a:latin typeface="SimSun"/>
                <a:cs typeface="SimSun"/>
              </a:rPr>
              <a:t>，</a:t>
            </a:r>
            <a:r>
              <a:rPr dirty="0" sz="1200">
                <a:latin typeface="SimSun"/>
                <a:cs typeface="SimSun"/>
              </a:rPr>
              <a:t>有时可能包括与某些参</a:t>
            </a:r>
            <a:endParaRPr sz="1200">
              <a:latin typeface="SimSun"/>
              <a:cs typeface="SimSun"/>
            </a:endParaRPr>
          </a:p>
          <a:p>
            <a:pPr marL="63500" marR="69215">
              <a:lnSpc>
                <a:spcPct val="162500"/>
              </a:lnSpc>
            </a:pPr>
            <a:r>
              <a:rPr dirty="0" sz="1200">
                <a:latin typeface="SimSun"/>
                <a:cs typeface="SimSun"/>
              </a:rPr>
              <a:t>考数据或者观察到的</a:t>
            </a:r>
            <a:r>
              <a:rPr dirty="0" sz="1200" spc="10">
                <a:latin typeface="SimSun"/>
                <a:cs typeface="SimSun"/>
              </a:rPr>
              <a:t>数</a:t>
            </a:r>
            <a:r>
              <a:rPr dirty="0" sz="1200">
                <a:latin typeface="SimSun"/>
                <a:cs typeface="SimSun"/>
              </a:rPr>
              <a:t>据的比较。一个非常</a:t>
            </a:r>
            <a:r>
              <a:rPr dirty="0" sz="1200" spc="10">
                <a:latin typeface="SimSun"/>
                <a:cs typeface="SimSun"/>
              </a:rPr>
              <a:t>简</a:t>
            </a:r>
            <a:r>
              <a:rPr dirty="0" sz="1200">
                <a:latin typeface="SimSun"/>
                <a:cs typeface="SimSun"/>
              </a:rPr>
              <a:t>单的线性示例</a:t>
            </a:r>
            <a:r>
              <a:rPr dirty="0" sz="1200" spc="20">
                <a:latin typeface="SimSun"/>
                <a:cs typeface="SimSun"/>
              </a:rPr>
              <a:t>是</a:t>
            </a:r>
            <a:r>
              <a:rPr dirty="0" sz="1200" spc="15">
                <a:latin typeface="Cambria Math"/>
                <a:cs typeface="Cambria Math"/>
              </a:rPr>
              <a:t>𝑓(𝑥)</a:t>
            </a:r>
            <a:r>
              <a:rPr dirty="0" sz="1200" spc="40">
                <a:latin typeface="Cambria Math"/>
                <a:cs typeface="Cambria Math"/>
              </a:rPr>
              <a:t> </a:t>
            </a:r>
            <a:r>
              <a:rPr dirty="0" sz="1200">
                <a:latin typeface="Cambria Math"/>
                <a:cs typeface="Cambria Math"/>
              </a:rPr>
              <a:t>=</a:t>
            </a:r>
            <a:r>
              <a:rPr dirty="0" sz="1200" spc="40">
                <a:latin typeface="Cambria Math"/>
                <a:cs typeface="Cambria Math"/>
              </a:rPr>
              <a:t> </a:t>
            </a:r>
            <a:r>
              <a:rPr dirty="0" sz="1200">
                <a:latin typeface="Cambria Math"/>
                <a:cs typeface="Cambria Math"/>
              </a:rPr>
              <a:t>𝑏</a:t>
            </a:r>
            <a:r>
              <a:rPr dirty="0" sz="1200" spc="15">
                <a:latin typeface="Cambria Math"/>
                <a:cs typeface="Cambria Math"/>
              </a:rPr>
              <a:t> </a:t>
            </a:r>
            <a:r>
              <a:rPr dirty="0" sz="1200">
                <a:latin typeface="Cambria Math"/>
                <a:cs typeface="Cambria Math"/>
              </a:rPr>
              <a:t>−</a:t>
            </a:r>
            <a:r>
              <a:rPr dirty="0" sz="1200" spc="-20">
                <a:latin typeface="Cambria Math"/>
                <a:cs typeface="Cambria Math"/>
              </a:rPr>
              <a:t> </a:t>
            </a:r>
            <a:r>
              <a:rPr dirty="0" sz="1200" spc="10">
                <a:latin typeface="Cambria Math"/>
                <a:cs typeface="Cambria Math"/>
              </a:rPr>
              <a:t>𝑎𝑥</a:t>
            </a:r>
            <a:r>
              <a:rPr dirty="0" sz="1200" spc="10">
                <a:latin typeface="SimSun"/>
                <a:cs typeface="SimSun"/>
              </a:rPr>
              <a:t>，</a:t>
            </a:r>
            <a:r>
              <a:rPr dirty="0" sz="1200">
                <a:latin typeface="SimSun"/>
                <a:cs typeface="SimSun"/>
              </a:rPr>
              <a:t>但是</a:t>
            </a:r>
            <a:r>
              <a:rPr dirty="0" sz="1200" spc="15">
                <a:latin typeface="Cambria Math"/>
                <a:cs typeface="Cambria Math"/>
              </a:rPr>
              <a:t>𝑓(𝑥)</a:t>
            </a:r>
            <a:r>
              <a:rPr dirty="0" sz="1200">
                <a:latin typeface="SimSun"/>
                <a:cs typeface="SimSun"/>
              </a:rPr>
              <a:t>可以 有任何形式：</a:t>
            </a:r>
            <a:endParaRPr sz="1200">
              <a:latin typeface="SimSun"/>
              <a:cs typeface="SimSun"/>
            </a:endParaRPr>
          </a:p>
        </p:txBody>
      </p:sp>
      <p:sp>
        <p:nvSpPr>
          <p:cNvPr id="48" name="object 48"/>
          <p:cNvSpPr txBox="1"/>
          <p:nvPr/>
        </p:nvSpPr>
        <p:spPr>
          <a:xfrm>
            <a:off x="2820035" y="5761100"/>
            <a:ext cx="981075" cy="208279"/>
          </a:xfrm>
          <a:prstGeom prst="rect">
            <a:avLst/>
          </a:prstGeom>
        </p:spPr>
        <p:txBody>
          <a:bodyPr wrap="square" lIns="0" tIns="12700" rIns="0" bIns="0" rtlCol="0" vert="horz">
            <a:spAutoFit/>
          </a:bodyPr>
          <a:lstStyle/>
          <a:p>
            <a:pPr marL="38100">
              <a:lnSpc>
                <a:spcPct val="100000"/>
              </a:lnSpc>
              <a:spcBef>
                <a:spcPts val="100"/>
              </a:spcBef>
            </a:pPr>
            <a:r>
              <a:rPr dirty="0" sz="1200" spc="15">
                <a:latin typeface="Cambria Math"/>
                <a:cs typeface="Cambria Math"/>
              </a:rPr>
              <a:t>𝑓</a:t>
            </a:r>
            <a:r>
              <a:rPr dirty="0" baseline="2314" sz="1800" spc="22">
                <a:latin typeface="Cambria Math"/>
                <a:cs typeface="Cambria Math"/>
              </a:rPr>
              <a:t>(</a:t>
            </a:r>
            <a:r>
              <a:rPr dirty="0" sz="1200" spc="15">
                <a:latin typeface="Cambria Math"/>
                <a:cs typeface="Cambria Math"/>
              </a:rPr>
              <a:t>𝑥</a:t>
            </a:r>
            <a:r>
              <a:rPr dirty="0" baseline="2314" sz="1800" spc="22">
                <a:latin typeface="Cambria Math"/>
                <a:cs typeface="Cambria Math"/>
              </a:rPr>
              <a:t>)</a:t>
            </a:r>
            <a:r>
              <a:rPr dirty="0" baseline="2314" sz="1800" spc="60">
                <a:latin typeface="Cambria Math"/>
                <a:cs typeface="Cambria Math"/>
              </a:rPr>
              <a:t> </a:t>
            </a:r>
            <a:r>
              <a:rPr dirty="0" sz="1200">
                <a:latin typeface="Cambria Math"/>
                <a:cs typeface="Cambria Math"/>
              </a:rPr>
              <a:t>=</a:t>
            </a:r>
            <a:r>
              <a:rPr dirty="0" sz="1200" spc="40">
                <a:latin typeface="Cambria Math"/>
                <a:cs typeface="Cambria Math"/>
              </a:rPr>
              <a:t> </a:t>
            </a:r>
            <a:r>
              <a:rPr dirty="0" sz="1200" spc="20">
                <a:latin typeface="Cambria Math"/>
                <a:cs typeface="Cambria Math"/>
              </a:rPr>
              <a:t>(</a:t>
            </a:r>
            <a:r>
              <a:rPr dirty="0" baseline="-6944" sz="1800" spc="30">
                <a:latin typeface="Cambria Math"/>
                <a:cs typeface="Cambria Math"/>
              </a:rPr>
              <a:t>𝑓</a:t>
            </a:r>
            <a:r>
              <a:rPr dirty="0" baseline="-6944" sz="1800" spc="60">
                <a:latin typeface="Cambria Math"/>
                <a:cs typeface="Cambria Math"/>
              </a:rPr>
              <a:t> </a:t>
            </a:r>
            <a:r>
              <a:rPr dirty="0" baseline="-4629" sz="1800" spc="15">
                <a:latin typeface="Cambria Math"/>
                <a:cs typeface="Cambria Math"/>
              </a:rPr>
              <a:t>(</a:t>
            </a:r>
            <a:r>
              <a:rPr dirty="0" baseline="-6944" sz="1800" spc="15">
                <a:latin typeface="Cambria Math"/>
                <a:cs typeface="Cambria Math"/>
              </a:rPr>
              <a:t>𝑥</a:t>
            </a:r>
            <a:r>
              <a:rPr dirty="0" baseline="-4629" sz="1800" spc="15">
                <a:latin typeface="Cambria Math"/>
                <a:cs typeface="Cambria Math"/>
              </a:rPr>
              <a:t>)</a:t>
            </a:r>
            <a:endParaRPr baseline="-4629" sz="1800">
              <a:latin typeface="Cambria Math"/>
              <a:cs typeface="Cambria Math"/>
            </a:endParaRPr>
          </a:p>
        </p:txBody>
      </p:sp>
      <p:sp>
        <p:nvSpPr>
          <p:cNvPr id="49" name="object 49"/>
          <p:cNvSpPr txBox="1"/>
          <p:nvPr/>
        </p:nvSpPr>
        <p:spPr>
          <a:xfrm>
            <a:off x="3468751" y="5852540"/>
            <a:ext cx="881380" cy="155575"/>
          </a:xfrm>
          <a:prstGeom prst="rect">
            <a:avLst/>
          </a:prstGeom>
        </p:spPr>
        <p:txBody>
          <a:bodyPr wrap="square" lIns="0" tIns="12700" rIns="0" bIns="0" rtlCol="0" vert="horz">
            <a:spAutoFit/>
          </a:bodyPr>
          <a:lstStyle/>
          <a:p>
            <a:pPr marL="12700">
              <a:lnSpc>
                <a:spcPct val="100000"/>
              </a:lnSpc>
              <a:spcBef>
                <a:spcPts val="100"/>
              </a:spcBef>
              <a:tabLst>
                <a:tab pos="767080" algn="l"/>
              </a:tabLst>
            </a:pPr>
            <a:r>
              <a:rPr dirty="0" sz="850" spc="20">
                <a:latin typeface="Cambria Math"/>
                <a:cs typeface="Cambria Math"/>
              </a:rPr>
              <a:t>1</a:t>
            </a:r>
            <a:r>
              <a:rPr dirty="0" sz="850" spc="20">
                <a:latin typeface="Cambria Math"/>
                <a:cs typeface="Cambria Math"/>
              </a:rPr>
              <a:t>	</a:t>
            </a:r>
            <a:r>
              <a:rPr dirty="0" sz="850" spc="100">
                <a:latin typeface="Cambria Math"/>
                <a:cs typeface="Cambria Math"/>
              </a:rPr>
              <a:t>𝑚</a:t>
            </a:r>
            <a:endParaRPr sz="850">
              <a:latin typeface="Cambria Math"/>
              <a:cs typeface="Cambria Math"/>
            </a:endParaRPr>
          </a:p>
        </p:txBody>
      </p:sp>
      <p:sp>
        <p:nvSpPr>
          <p:cNvPr id="50" name="object 50"/>
          <p:cNvSpPr txBox="1"/>
          <p:nvPr/>
        </p:nvSpPr>
        <p:spPr>
          <a:xfrm>
            <a:off x="3903090" y="5777864"/>
            <a:ext cx="737870" cy="208279"/>
          </a:xfrm>
          <a:prstGeom prst="rect">
            <a:avLst/>
          </a:prstGeom>
        </p:spPr>
        <p:txBody>
          <a:bodyPr wrap="square" lIns="0" tIns="12700" rIns="0" bIns="0" rtlCol="0" vert="horz">
            <a:spAutoFit/>
          </a:bodyPr>
          <a:lstStyle/>
          <a:p>
            <a:pPr marL="12700">
              <a:lnSpc>
                <a:spcPct val="100000"/>
              </a:lnSpc>
              <a:spcBef>
                <a:spcPts val="100"/>
              </a:spcBef>
              <a:tabLst>
                <a:tab pos="279400" algn="l"/>
              </a:tabLst>
            </a:pPr>
            <a:r>
              <a:rPr dirty="0" sz="1200">
                <a:latin typeface="Cambria Math"/>
                <a:cs typeface="Cambria Math"/>
              </a:rPr>
              <a:t>…	𝑓</a:t>
            </a:r>
            <a:r>
              <a:rPr dirty="0" sz="1200" spc="275">
                <a:latin typeface="Cambria Math"/>
                <a:cs typeface="Cambria Math"/>
              </a:rPr>
              <a:t> </a:t>
            </a:r>
            <a:r>
              <a:rPr dirty="0" baseline="2314" sz="1800" spc="30">
                <a:latin typeface="Cambria Math"/>
                <a:cs typeface="Cambria Math"/>
              </a:rPr>
              <a:t>(</a:t>
            </a:r>
            <a:r>
              <a:rPr dirty="0" sz="1200" spc="20">
                <a:latin typeface="Cambria Math"/>
                <a:cs typeface="Cambria Math"/>
              </a:rPr>
              <a:t>𝑥</a:t>
            </a:r>
            <a:r>
              <a:rPr dirty="0" baseline="2314" sz="1800" spc="30">
                <a:latin typeface="Cambria Math"/>
                <a:cs typeface="Cambria Math"/>
              </a:rPr>
              <a:t>)</a:t>
            </a:r>
            <a:r>
              <a:rPr dirty="0" sz="1200" spc="20">
                <a:latin typeface="Cambria Math"/>
                <a:cs typeface="Cambria Math"/>
              </a:rPr>
              <a:t>)</a:t>
            </a:r>
            <a:endParaRPr sz="1200">
              <a:latin typeface="Cambria Math"/>
              <a:cs typeface="Cambria Math"/>
            </a:endParaRPr>
          </a:p>
        </p:txBody>
      </p:sp>
      <p:sp>
        <p:nvSpPr>
          <p:cNvPr id="51" name="object 51"/>
          <p:cNvSpPr txBox="1"/>
          <p:nvPr/>
        </p:nvSpPr>
        <p:spPr>
          <a:xfrm>
            <a:off x="4615053" y="5719952"/>
            <a:ext cx="92075" cy="155575"/>
          </a:xfrm>
          <a:prstGeom prst="rect">
            <a:avLst/>
          </a:prstGeom>
        </p:spPr>
        <p:txBody>
          <a:bodyPr wrap="square" lIns="0" tIns="12700" rIns="0" bIns="0" rtlCol="0" vert="horz">
            <a:spAutoFit/>
          </a:bodyPr>
          <a:lstStyle/>
          <a:p>
            <a:pPr marL="12700">
              <a:lnSpc>
                <a:spcPct val="100000"/>
              </a:lnSpc>
              <a:spcBef>
                <a:spcPts val="100"/>
              </a:spcBef>
            </a:pPr>
            <a:r>
              <a:rPr dirty="0" sz="850" spc="25">
                <a:latin typeface="Cambria Math"/>
                <a:cs typeface="Cambria Math"/>
              </a:rPr>
              <a:t>𝑇</a:t>
            </a:r>
            <a:endParaRPr sz="850">
              <a:latin typeface="Cambria Math"/>
              <a:cs typeface="Cambria Math"/>
            </a:endParaRPr>
          </a:p>
        </p:txBody>
      </p:sp>
      <p:sp>
        <p:nvSpPr>
          <p:cNvPr id="52" name="object 52"/>
          <p:cNvSpPr txBox="1"/>
          <p:nvPr/>
        </p:nvSpPr>
        <p:spPr>
          <a:xfrm>
            <a:off x="6416802" y="5761100"/>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41</a:t>
            </a:r>
            <a:r>
              <a:rPr dirty="0" baseline="2314" sz="1800">
                <a:latin typeface="Cambria Math"/>
                <a:cs typeface="Cambria Math"/>
              </a:rPr>
              <a:t>)</a:t>
            </a:r>
            <a:endParaRPr baseline="2314" sz="1800">
              <a:latin typeface="Cambria Math"/>
              <a:cs typeface="Cambria Math"/>
            </a:endParaRPr>
          </a:p>
        </p:txBody>
      </p:sp>
      <p:sp>
        <p:nvSpPr>
          <p:cNvPr id="53" name="object 53"/>
          <p:cNvSpPr txBox="1"/>
          <p:nvPr/>
        </p:nvSpPr>
        <p:spPr>
          <a:xfrm>
            <a:off x="948232" y="6108572"/>
            <a:ext cx="3501390" cy="208279"/>
          </a:xfrm>
          <a:prstGeom prst="rect">
            <a:avLst/>
          </a:prstGeom>
        </p:spPr>
        <p:txBody>
          <a:bodyPr wrap="square" lIns="0" tIns="12700" rIns="0" bIns="0" rtlCol="0" vert="horz">
            <a:spAutoFit/>
          </a:bodyPr>
          <a:lstStyle/>
          <a:p>
            <a:pPr marL="38100">
              <a:lnSpc>
                <a:spcPct val="100000"/>
              </a:lnSpc>
              <a:spcBef>
                <a:spcPts val="100"/>
              </a:spcBef>
            </a:pPr>
            <a:r>
              <a:rPr dirty="0" sz="1200" spc="-5">
                <a:latin typeface="Times New Roman"/>
                <a:cs typeface="Times New Roman"/>
              </a:rPr>
              <a:t>LM</a:t>
            </a:r>
            <a:r>
              <a:rPr dirty="0" sz="1200" spc="-25">
                <a:latin typeface="Times New Roman"/>
                <a:cs typeface="Times New Roman"/>
              </a:rPr>
              <a:t> </a:t>
            </a:r>
            <a:r>
              <a:rPr dirty="0" sz="1200">
                <a:latin typeface="SimSun"/>
                <a:cs typeface="SimSun"/>
              </a:rPr>
              <a:t>将目标函数的雅可比矩阵</a:t>
            </a:r>
            <a:r>
              <a:rPr dirty="0" baseline="31250" sz="1200">
                <a:latin typeface="Times New Roman"/>
                <a:cs typeface="Times New Roman"/>
                <a:hlinkClick r:id="rId4" action="ppaction://hlinksldjump"/>
              </a:rPr>
              <a:t>[46]</a:t>
            </a:r>
            <a:r>
              <a:rPr dirty="0" sz="1200">
                <a:latin typeface="SimSun"/>
                <a:cs typeface="SimSun"/>
              </a:rPr>
              <a:t>定义</a:t>
            </a:r>
            <a:r>
              <a:rPr dirty="0" sz="1200" spc="-15">
                <a:latin typeface="SimSun"/>
                <a:cs typeface="SimSun"/>
              </a:rPr>
              <a:t>为</a:t>
            </a:r>
            <a:r>
              <a:rPr dirty="0" sz="1200">
                <a:latin typeface="Cambria Math"/>
                <a:cs typeface="Cambria Math"/>
              </a:rPr>
              <a:t>𝑚</a:t>
            </a:r>
            <a:r>
              <a:rPr dirty="0" sz="1200" spc="5">
                <a:latin typeface="Cambria Math"/>
                <a:cs typeface="Cambria Math"/>
              </a:rPr>
              <a:t> </a:t>
            </a:r>
            <a:r>
              <a:rPr dirty="0" sz="1200">
                <a:latin typeface="Cambria Math"/>
                <a:cs typeface="Cambria Math"/>
              </a:rPr>
              <a:t>×</a:t>
            </a:r>
            <a:r>
              <a:rPr dirty="0" sz="1200" spc="-30">
                <a:latin typeface="Cambria Math"/>
                <a:cs typeface="Cambria Math"/>
              </a:rPr>
              <a:t> </a:t>
            </a:r>
            <a:r>
              <a:rPr dirty="0" sz="1200" spc="30">
                <a:latin typeface="Cambria Math"/>
                <a:cs typeface="Cambria Math"/>
              </a:rPr>
              <a:t>𝑛</a:t>
            </a:r>
            <a:r>
              <a:rPr dirty="0" sz="1200">
                <a:latin typeface="SimSun"/>
                <a:cs typeface="SimSun"/>
              </a:rPr>
              <a:t>矩阵：</a:t>
            </a:r>
            <a:endParaRPr sz="1200">
              <a:latin typeface="SimSun"/>
              <a:cs typeface="SimSun"/>
            </a:endParaRPr>
          </a:p>
        </p:txBody>
      </p:sp>
      <p:sp>
        <p:nvSpPr>
          <p:cNvPr id="54" name="object 54"/>
          <p:cNvSpPr txBox="1"/>
          <p:nvPr/>
        </p:nvSpPr>
        <p:spPr>
          <a:xfrm>
            <a:off x="2520823" y="6619113"/>
            <a:ext cx="114935"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r>
              <a:rPr dirty="0" sz="850" spc="260">
                <a:latin typeface="Cambria Math"/>
                <a:cs typeface="Cambria Math"/>
              </a:rPr>
              <a:t>𝑗</a:t>
            </a:r>
            <a:endParaRPr sz="850">
              <a:latin typeface="Cambria Math"/>
              <a:cs typeface="Cambria Math"/>
            </a:endParaRPr>
          </a:p>
        </p:txBody>
      </p:sp>
      <p:sp>
        <p:nvSpPr>
          <p:cNvPr id="55" name="object 55"/>
          <p:cNvSpPr txBox="1"/>
          <p:nvPr/>
        </p:nvSpPr>
        <p:spPr>
          <a:xfrm>
            <a:off x="3004439" y="6646544"/>
            <a:ext cx="281305" cy="208279"/>
          </a:xfrm>
          <a:prstGeom prst="rect">
            <a:avLst/>
          </a:prstGeom>
        </p:spPr>
        <p:txBody>
          <a:bodyPr wrap="square" lIns="0" tIns="12700" rIns="0" bIns="0" rtlCol="0" vert="horz">
            <a:spAutoFit/>
          </a:bodyPr>
          <a:lstStyle/>
          <a:p>
            <a:pPr marL="38100">
              <a:lnSpc>
                <a:spcPct val="100000"/>
              </a:lnSpc>
              <a:spcBef>
                <a:spcPts val="100"/>
              </a:spcBef>
            </a:pPr>
            <a:r>
              <a:rPr dirty="0" sz="1200" spc="-5">
                <a:latin typeface="Cambria Math"/>
                <a:cs typeface="Cambria Math"/>
              </a:rPr>
              <a:t>𝜕𝑥</a:t>
            </a:r>
            <a:r>
              <a:rPr dirty="0" baseline="-16339" sz="1275" spc="-7">
                <a:latin typeface="Cambria Math"/>
                <a:cs typeface="Cambria Math"/>
              </a:rPr>
              <a:t>𝑗</a:t>
            </a:r>
            <a:endParaRPr baseline="-16339" sz="1275">
              <a:latin typeface="Cambria Math"/>
              <a:cs typeface="Cambria Math"/>
            </a:endParaRPr>
          </a:p>
        </p:txBody>
      </p:sp>
      <p:sp>
        <p:nvSpPr>
          <p:cNvPr id="56" name="object 56"/>
          <p:cNvSpPr txBox="1"/>
          <p:nvPr/>
        </p:nvSpPr>
        <p:spPr>
          <a:xfrm>
            <a:off x="2446654" y="6428612"/>
            <a:ext cx="2665095" cy="324485"/>
          </a:xfrm>
          <a:prstGeom prst="rect">
            <a:avLst/>
          </a:prstGeom>
        </p:spPr>
        <p:txBody>
          <a:bodyPr wrap="square" lIns="0" tIns="12700" rIns="0" bIns="0" rtlCol="0" vert="horz">
            <a:spAutoFit/>
          </a:bodyPr>
          <a:lstStyle/>
          <a:p>
            <a:pPr marL="604520">
              <a:lnSpc>
                <a:spcPts val="1175"/>
              </a:lnSpc>
              <a:spcBef>
                <a:spcPts val="100"/>
              </a:spcBef>
            </a:pPr>
            <a:r>
              <a:rPr dirty="0" u="sng" sz="1200" spc="-45">
                <a:uFill>
                  <a:solidFill>
                    <a:srgbClr val="000000"/>
                  </a:solidFill>
                </a:uFill>
                <a:latin typeface="Cambria Math"/>
                <a:cs typeface="Cambria Math"/>
              </a:rPr>
              <a:t>𝜕𝑓</a:t>
            </a:r>
            <a:r>
              <a:rPr dirty="0" u="sng" baseline="-16339" sz="1275" spc="-67">
                <a:uFill>
                  <a:solidFill>
                    <a:srgbClr val="000000"/>
                  </a:solidFill>
                </a:uFill>
                <a:latin typeface="Cambria Math"/>
                <a:cs typeface="Cambria Math"/>
              </a:rPr>
              <a:t>𝑖</a:t>
            </a:r>
            <a:endParaRPr baseline="-16339" sz="1275">
              <a:latin typeface="Cambria Math"/>
              <a:cs typeface="Cambria Math"/>
            </a:endParaRPr>
          </a:p>
          <a:p>
            <a:pPr marL="38100">
              <a:lnSpc>
                <a:spcPts val="1175"/>
              </a:lnSpc>
              <a:tabLst>
                <a:tab pos="836294" algn="l"/>
              </a:tabLst>
            </a:pPr>
            <a:r>
              <a:rPr dirty="0" sz="1200">
                <a:latin typeface="Cambria Math"/>
                <a:cs typeface="Cambria Math"/>
              </a:rPr>
              <a:t>𝐽  </a:t>
            </a:r>
            <a:r>
              <a:rPr dirty="0" sz="1200" spc="-90">
                <a:latin typeface="Cambria Math"/>
                <a:cs typeface="Cambria Math"/>
              </a:rPr>
              <a:t> </a:t>
            </a:r>
            <a:r>
              <a:rPr dirty="0" baseline="2314" sz="1800" spc="7">
                <a:latin typeface="Cambria Math"/>
                <a:cs typeface="Cambria Math"/>
              </a:rPr>
              <a:t>(</a:t>
            </a:r>
            <a:r>
              <a:rPr dirty="0" sz="1200" spc="30">
                <a:latin typeface="Cambria Math"/>
                <a:cs typeface="Cambria Math"/>
              </a:rPr>
              <a:t>𝑥</a:t>
            </a:r>
            <a:r>
              <a:rPr dirty="0" baseline="2314" sz="1800">
                <a:latin typeface="Cambria Math"/>
                <a:cs typeface="Cambria Math"/>
              </a:rPr>
              <a:t>)</a:t>
            </a:r>
            <a:r>
              <a:rPr dirty="0" baseline="2314" sz="1800" spc="97">
                <a:latin typeface="Cambria Math"/>
                <a:cs typeface="Cambria Math"/>
              </a:rPr>
              <a:t> </a:t>
            </a:r>
            <a:r>
              <a:rPr dirty="0" sz="1200">
                <a:latin typeface="Cambria Math"/>
                <a:cs typeface="Cambria Math"/>
              </a:rPr>
              <a:t>=	,</a:t>
            </a:r>
            <a:r>
              <a:rPr dirty="0" sz="1200" spc="-55">
                <a:latin typeface="Cambria Math"/>
                <a:cs typeface="Cambria Math"/>
              </a:rPr>
              <a:t> </a:t>
            </a:r>
            <a:r>
              <a:rPr dirty="0" sz="1200">
                <a:latin typeface="Cambria Math"/>
                <a:cs typeface="Cambria Math"/>
              </a:rPr>
              <a:t>𝑖</a:t>
            </a:r>
            <a:r>
              <a:rPr dirty="0" sz="1200" spc="95">
                <a:latin typeface="Cambria Math"/>
                <a:cs typeface="Cambria Math"/>
              </a:rPr>
              <a:t> </a:t>
            </a:r>
            <a:r>
              <a:rPr dirty="0" sz="1200">
                <a:latin typeface="Cambria Math"/>
                <a:cs typeface="Cambria Math"/>
              </a:rPr>
              <a:t>=</a:t>
            </a:r>
            <a:r>
              <a:rPr dirty="0" sz="1200" spc="75">
                <a:latin typeface="Cambria Math"/>
                <a:cs typeface="Cambria Math"/>
              </a:rPr>
              <a:t> </a:t>
            </a:r>
            <a:r>
              <a:rPr dirty="0" sz="1200" spc="-5">
                <a:latin typeface="Cambria Math"/>
                <a:cs typeface="Cambria Math"/>
              </a:rPr>
              <a:t>1</a:t>
            </a:r>
            <a:r>
              <a:rPr dirty="0" sz="1200" spc="5">
                <a:latin typeface="Cambria Math"/>
                <a:cs typeface="Cambria Math"/>
              </a:rPr>
              <a:t>,</a:t>
            </a:r>
            <a:r>
              <a:rPr dirty="0" sz="1200" spc="-5">
                <a:latin typeface="Cambria Math"/>
                <a:cs typeface="Cambria Math"/>
              </a:rPr>
              <a:t>2</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𝑚  </a:t>
            </a:r>
            <a:r>
              <a:rPr dirty="0" sz="1200" spc="25">
                <a:latin typeface="Cambria Math"/>
                <a:cs typeface="Cambria Math"/>
              </a:rPr>
              <a:t> </a:t>
            </a:r>
            <a:r>
              <a:rPr dirty="0" sz="1200">
                <a:latin typeface="Cambria Math"/>
                <a:cs typeface="Cambria Math"/>
              </a:rPr>
              <a:t>𝑗</a:t>
            </a:r>
            <a:r>
              <a:rPr dirty="0" sz="1200" spc="80">
                <a:latin typeface="Cambria Math"/>
                <a:cs typeface="Cambria Math"/>
              </a:rPr>
              <a:t> </a:t>
            </a:r>
            <a:r>
              <a:rPr dirty="0" sz="1200">
                <a:latin typeface="Cambria Math"/>
                <a:cs typeface="Cambria Math"/>
              </a:rPr>
              <a:t>=</a:t>
            </a:r>
            <a:r>
              <a:rPr dirty="0" sz="1200" spc="75">
                <a:latin typeface="Cambria Math"/>
                <a:cs typeface="Cambria Math"/>
              </a:rPr>
              <a:t> </a:t>
            </a:r>
            <a:r>
              <a:rPr dirty="0" sz="1200" spc="-5">
                <a:latin typeface="Cambria Math"/>
                <a:cs typeface="Cambria Math"/>
              </a:rPr>
              <a:t>1</a:t>
            </a:r>
            <a:r>
              <a:rPr dirty="0" sz="1200" spc="5">
                <a:latin typeface="Cambria Math"/>
                <a:cs typeface="Cambria Math"/>
              </a:rPr>
              <a:t>,</a:t>
            </a:r>
            <a:r>
              <a:rPr dirty="0" sz="1200" spc="-5">
                <a:latin typeface="Cambria Math"/>
                <a:cs typeface="Cambria Math"/>
              </a:rPr>
              <a:t>2</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a:t>
            </a:r>
            <a:r>
              <a:rPr dirty="0" sz="1200" spc="-70">
                <a:latin typeface="Cambria Math"/>
                <a:cs typeface="Cambria Math"/>
              </a:rPr>
              <a:t> </a:t>
            </a:r>
            <a:r>
              <a:rPr dirty="0" sz="1200">
                <a:latin typeface="Cambria Math"/>
                <a:cs typeface="Cambria Math"/>
              </a:rPr>
              <a:t>𝑛</a:t>
            </a:r>
            <a:endParaRPr sz="1200">
              <a:latin typeface="Cambria Math"/>
              <a:cs typeface="Cambria Math"/>
            </a:endParaRPr>
          </a:p>
        </p:txBody>
      </p:sp>
      <p:sp>
        <p:nvSpPr>
          <p:cNvPr id="57" name="object 57"/>
          <p:cNvSpPr txBox="1"/>
          <p:nvPr/>
        </p:nvSpPr>
        <p:spPr>
          <a:xfrm>
            <a:off x="6416802" y="6544436"/>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42</a:t>
            </a:r>
            <a:r>
              <a:rPr dirty="0" baseline="2314" sz="1800">
                <a:latin typeface="Cambria Math"/>
                <a:cs typeface="Cambria Math"/>
              </a:rPr>
              <a:t>)</a:t>
            </a:r>
            <a:endParaRPr baseline="2314" sz="1800">
              <a:latin typeface="Cambria Math"/>
              <a:cs typeface="Cambria Math"/>
            </a:endParaRPr>
          </a:p>
        </p:txBody>
      </p:sp>
      <p:sp>
        <p:nvSpPr>
          <p:cNvPr id="58" name="object 58"/>
          <p:cNvSpPr txBox="1"/>
          <p:nvPr/>
        </p:nvSpPr>
        <p:spPr>
          <a:xfrm>
            <a:off x="693927" y="7000493"/>
            <a:ext cx="6210935" cy="1198880"/>
          </a:xfrm>
          <a:prstGeom prst="rect">
            <a:avLst/>
          </a:prstGeom>
        </p:spPr>
        <p:txBody>
          <a:bodyPr wrap="square" lIns="0" tIns="12700" rIns="0" bIns="0" rtlCol="0" vert="horz">
            <a:spAutoFit/>
          </a:bodyPr>
          <a:lstStyle/>
          <a:p>
            <a:pPr marL="292100">
              <a:lnSpc>
                <a:spcPct val="100000"/>
              </a:lnSpc>
              <a:spcBef>
                <a:spcPts val="100"/>
              </a:spcBef>
            </a:pPr>
            <a:r>
              <a:rPr dirty="0" sz="1200">
                <a:latin typeface="SimSun"/>
                <a:cs typeface="SimSun"/>
              </a:rPr>
              <a:t>目标函数</a:t>
            </a:r>
            <a:r>
              <a:rPr dirty="0" sz="1200" spc="-5">
                <a:latin typeface="SimSun"/>
                <a:cs typeface="SimSun"/>
              </a:rPr>
              <a:t>的</a:t>
            </a:r>
            <a:r>
              <a:rPr dirty="0" sz="1200">
                <a:latin typeface="Cambria Math"/>
                <a:cs typeface="Cambria Math"/>
              </a:rPr>
              <a:t>𝐻𝑒𝑠𝑠𝑖𝑎𝑛</a:t>
            </a:r>
            <a:r>
              <a:rPr dirty="0" sz="1200">
                <a:latin typeface="SimSun"/>
                <a:cs typeface="SimSun"/>
              </a:rPr>
              <a:t>矩阵</a:t>
            </a:r>
            <a:r>
              <a:rPr dirty="0" baseline="31250" sz="1200">
                <a:latin typeface="Times New Roman"/>
                <a:cs typeface="Times New Roman"/>
                <a:hlinkClick r:id="rId4" action="ppaction://hlinksldjump"/>
              </a:rPr>
              <a:t>[47]</a:t>
            </a:r>
            <a:r>
              <a:rPr dirty="0" sz="1200" spc="-15">
                <a:latin typeface="SimSun"/>
                <a:cs typeface="SimSun"/>
              </a:rPr>
              <a:t>为</a:t>
            </a:r>
            <a:r>
              <a:rPr dirty="0" sz="1200">
                <a:latin typeface="Cambria Math"/>
                <a:cs typeface="Cambria Math"/>
              </a:rPr>
              <a:t>𝑛</a:t>
            </a:r>
            <a:r>
              <a:rPr dirty="0" sz="1200" spc="-15">
                <a:latin typeface="Cambria Math"/>
                <a:cs typeface="Cambria Math"/>
              </a:rPr>
              <a:t> </a:t>
            </a:r>
            <a:r>
              <a:rPr dirty="0" sz="1200">
                <a:latin typeface="Cambria Math"/>
                <a:cs typeface="Cambria Math"/>
              </a:rPr>
              <a:t>×</a:t>
            </a:r>
            <a:r>
              <a:rPr dirty="0" sz="1200" spc="-50">
                <a:latin typeface="Cambria Math"/>
                <a:cs typeface="Cambria Math"/>
              </a:rPr>
              <a:t> </a:t>
            </a:r>
            <a:r>
              <a:rPr dirty="0" sz="1200" spc="15">
                <a:latin typeface="Cambria Math"/>
                <a:cs typeface="Cambria Math"/>
              </a:rPr>
              <a:t>𝑛</a:t>
            </a:r>
            <a:r>
              <a:rPr dirty="0" sz="1200">
                <a:latin typeface="SimSun"/>
                <a:cs typeface="SimSun"/>
              </a:rPr>
              <a:t>二阶导数矩阵，它近似为：</a:t>
            </a:r>
            <a:endParaRPr sz="1200">
              <a:latin typeface="SimSun"/>
              <a:cs typeface="SimSun"/>
            </a:endParaRPr>
          </a:p>
          <a:p>
            <a:pPr marL="2511425">
              <a:lnSpc>
                <a:spcPct val="100000"/>
              </a:lnSpc>
              <a:spcBef>
                <a:spcPts val="935"/>
              </a:spcBef>
              <a:tabLst>
                <a:tab pos="5735320" algn="l"/>
              </a:tabLst>
            </a:pPr>
            <a:r>
              <a:rPr dirty="0" sz="1200" spc="15">
                <a:latin typeface="Cambria Math"/>
                <a:cs typeface="Cambria Math"/>
              </a:rPr>
              <a:t>𝐻</a:t>
            </a:r>
            <a:r>
              <a:rPr dirty="0" baseline="2314" sz="1800" spc="22">
                <a:latin typeface="Cambria Math"/>
                <a:cs typeface="Cambria Math"/>
              </a:rPr>
              <a:t>(</a:t>
            </a:r>
            <a:r>
              <a:rPr dirty="0" sz="1200" spc="15">
                <a:latin typeface="Cambria Math"/>
                <a:cs typeface="Cambria Math"/>
              </a:rPr>
              <a:t>𝑥</a:t>
            </a:r>
            <a:r>
              <a:rPr dirty="0" baseline="2314" sz="1800" spc="22">
                <a:latin typeface="Cambria Math"/>
                <a:cs typeface="Cambria Math"/>
              </a:rPr>
              <a:t>)</a:t>
            </a:r>
            <a:r>
              <a:rPr dirty="0" baseline="2314" sz="1800" spc="104">
                <a:latin typeface="Cambria Math"/>
                <a:cs typeface="Cambria Math"/>
              </a:rPr>
              <a:t> </a:t>
            </a:r>
            <a:r>
              <a:rPr dirty="0" sz="1200">
                <a:latin typeface="Cambria Math"/>
                <a:cs typeface="Cambria Math"/>
              </a:rPr>
              <a:t>=</a:t>
            </a:r>
            <a:r>
              <a:rPr dirty="0" sz="1200" spc="70">
                <a:latin typeface="Cambria Math"/>
                <a:cs typeface="Cambria Math"/>
              </a:rPr>
              <a:t> </a:t>
            </a:r>
            <a:r>
              <a:rPr dirty="0" sz="1200" spc="20">
                <a:latin typeface="Cambria Math"/>
                <a:cs typeface="Cambria Math"/>
              </a:rPr>
              <a:t>𝐽</a:t>
            </a:r>
            <a:r>
              <a:rPr dirty="0" baseline="2314" sz="1800" spc="30">
                <a:latin typeface="Cambria Math"/>
                <a:cs typeface="Cambria Math"/>
              </a:rPr>
              <a:t>(</a:t>
            </a:r>
            <a:r>
              <a:rPr dirty="0" sz="1200" spc="20">
                <a:latin typeface="Cambria Math"/>
                <a:cs typeface="Cambria Math"/>
              </a:rPr>
              <a:t>𝑥</a:t>
            </a:r>
            <a:r>
              <a:rPr dirty="0" baseline="2314" sz="1800" spc="30">
                <a:latin typeface="Cambria Math"/>
                <a:cs typeface="Cambria Math"/>
              </a:rPr>
              <a:t>)</a:t>
            </a:r>
            <a:r>
              <a:rPr dirty="0" baseline="29411" sz="1275" spc="30">
                <a:latin typeface="Cambria Math"/>
                <a:cs typeface="Cambria Math"/>
              </a:rPr>
              <a:t>𝑇</a:t>
            </a:r>
            <a:r>
              <a:rPr dirty="0" sz="1200" spc="20">
                <a:latin typeface="Cambria Math"/>
                <a:cs typeface="Cambria Math"/>
              </a:rPr>
              <a:t>𝐽</a:t>
            </a:r>
            <a:r>
              <a:rPr dirty="0" baseline="2314" sz="1800" spc="30">
                <a:latin typeface="Cambria Math"/>
                <a:cs typeface="Cambria Math"/>
              </a:rPr>
              <a:t>(</a:t>
            </a:r>
            <a:r>
              <a:rPr dirty="0" sz="1200" spc="20">
                <a:latin typeface="Cambria Math"/>
                <a:cs typeface="Cambria Math"/>
              </a:rPr>
              <a:t>𝑥</a:t>
            </a:r>
            <a:r>
              <a:rPr dirty="0" baseline="2314" sz="1800" spc="30">
                <a:latin typeface="Cambria Math"/>
                <a:cs typeface="Cambria Math"/>
              </a:rPr>
              <a:t>)	</a:t>
            </a:r>
            <a:r>
              <a:rPr dirty="0" baseline="2314" sz="1800" spc="-7">
                <a:latin typeface="Cambria Math"/>
                <a:cs typeface="Cambria Math"/>
              </a:rPr>
              <a:t>(</a:t>
            </a:r>
            <a:r>
              <a:rPr dirty="0" sz="1200" spc="-5">
                <a:latin typeface="Cambria Math"/>
                <a:cs typeface="Cambria Math"/>
              </a:rPr>
              <a:t>2.43</a:t>
            </a:r>
            <a:r>
              <a:rPr dirty="0" baseline="2314" sz="1800" spc="-7">
                <a:latin typeface="Cambria Math"/>
                <a:cs typeface="Cambria Math"/>
              </a:rPr>
              <a:t>)</a:t>
            </a:r>
            <a:endParaRPr baseline="2314" sz="1800">
              <a:latin typeface="Cambria Math"/>
              <a:cs typeface="Cambria Math"/>
            </a:endParaRPr>
          </a:p>
          <a:p>
            <a:pPr marL="25400" marR="55880" indent="266700">
              <a:lnSpc>
                <a:spcPts val="2760"/>
              </a:lnSpc>
              <a:spcBef>
                <a:spcPts val="15"/>
              </a:spcBef>
            </a:pPr>
            <a:r>
              <a:rPr dirty="0" sz="1200">
                <a:latin typeface="SimSun"/>
                <a:cs typeface="SimSun"/>
              </a:rPr>
              <a:t>如果没有雅可比矩阵所需导数的封闭形式表达式</a:t>
            </a:r>
            <a:r>
              <a:rPr dirty="0" sz="1200" spc="-5">
                <a:latin typeface="SimSun"/>
                <a:cs typeface="SimSun"/>
              </a:rPr>
              <a:t>，</a:t>
            </a:r>
            <a:r>
              <a:rPr dirty="0" sz="1200" spc="-5">
                <a:latin typeface="Times New Roman"/>
                <a:cs typeface="Times New Roman"/>
              </a:rPr>
              <a:t>LM</a:t>
            </a:r>
            <a:r>
              <a:rPr dirty="0" sz="1200" spc="195">
                <a:latin typeface="Times New Roman"/>
                <a:cs typeface="Times New Roman"/>
              </a:rPr>
              <a:t> </a:t>
            </a:r>
            <a:r>
              <a:rPr dirty="0" sz="1200">
                <a:latin typeface="SimSun"/>
                <a:cs typeface="SimSun"/>
              </a:rPr>
              <a:t>可以使用每个单独变量</a:t>
            </a:r>
            <a:r>
              <a:rPr dirty="0" sz="1200" spc="15">
                <a:latin typeface="Cambria Math"/>
                <a:cs typeface="Cambria Math"/>
              </a:rPr>
              <a:t>Δ𝑥</a:t>
            </a:r>
            <a:r>
              <a:rPr dirty="0" baseline="-16339" sz="1275" spc="22">
                <a:latin typeface="Cambria Math"/>
                <a:cs typeface="Cambria Math"/>
              </a:rPr>
              <a:t>𝑗</a:t>
            </a:r>
            <a:r>
              <a:rPr dirty="0" sz="1200">
                <a:latin typeface="SimSun"/>
                <a:cs typeface="SimSun"/>
              </a:rPr>
              <a:t>的增量 从有限差分中估计它们：</a:t>
            </a:r>
            <a:endParaRPr sz="1200">
              <a:latin typeface="SimSun"/>
              <a:cs typeface="SimSun"/>
            </a:endParaRPr>
          </a:p>
        </p:txBody>
      </p:sp>
      <p:sp>
        <p:nvSpPr>
          <p:cNvPr id="59" name="object 59"/>
          <p:cNvSpPr txBox="1"/>
          <p:nvPr/>
        </p:nvSpPr>
        <p:spPr>
          <a:xfrm>
            <a:off x="2752470" y="8504681"/>
            <a:ext cx="114935"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r>
              <a:rPr dirty="0" sz="850" spc="260">
                <a:latin typeface="Cambria Math"/>
                <a:cs typeface="Cambria Math"/>
              </a:rPr>
              <a:t>𝑗</a:t>
            </a:r>
            <a:endParaRPr sz="850">
              <a:latin typeface="Cambria Math"/>
              <a:cs typeface="Cambria Math"/>
            </a:endParaRPr>
          </a:p>
        </p:txBody>
      </p:sp>
      <p:sp>
        <p:nvSpPr>
          <p:cNvPr id="60" name="object 60"/>
          <p:cNvSpPr txBox="1"/>
          <p:nvPr/>
        </p:nvSpPr>
        <p:spPr>
          <a:xfrm>
            <a:off x="2678302" y="8314181"/>
            <a:ext cx="2190115" cy="426720"/>
          </a:xfrm>
          <a:prstGeom prst="rect">
            <a:avLst/>
          </a:prstGeom>
        </p:spPr>
        <p:txBody>
          <a:bodyPr wrap="square" lIns="0" tIns="12700" rIns="0" bIns="0" rtlCol="0" vert="horz">
            <a:spAutoFit/>
          </a:bodyPr>
          <a:lstStyle/>
          <a:p>
            <a:pPr marL="596900">
              <a:lnSpc>
                <a:spcPts val="1175"/>
              </a:lnSpc>
              <a:spcBef>
                <a:spcPts val="100"/>
              </a:spcBef>
            </a:pPr>
            <a:r>
              <a:rPr dirty="0" u="sng" sz="1200" spc="-25">
                <a:uFill>
                  <a:solidFill>
                    <a:srgbClr val="000000"/>
                  </a:solidFill>
                </a:uFill>
                <a:latin typeface="Cambria Math"/>
                <a:cs typeface="Cambria Math"/>
              </a:rPr>
              <a:t>𝑓</a:t>
            </a:r>
            <a:r>
              <a:rPr dirty="0" u="sng" baseline="-16339" sz="1275" spc="-37">
                <a:uFill>
                  <a:solidFill>
                    <a:srgbClr val="000000"/>
                  </a:solidFill>
                </a:uFill>
                <a:latin typeface="Cambria Math"/>
                <a:cs typeface="Cambria Math"/>
              </a:rPr>
              <a:t>𝑖</a:t>
            </a:r>
            <a:r>
              <a:rPr dirty="0" u="sng" baseline="2314" sz="1800" spc="-37">
                <a:uFill>
                  <a:solidFill>
                    <a:srgbClr val="000000"/>
                  </a:solidFill>
                </a:uFill>
                <a:latin typeface="Cambria Math"/>
                <a:cs typeface="Cambria Math"/>
              </a:rPr>
              <a:t>(</a:t>
            </a:r>
            <a:r>
              <a:rPr dirty="0" u="sng" sz="1200" spc="-25">
                <a:uFill>
                  <a:solidFill>
                    <a:srgbClr val="000000"/>
                  </a:solidFill>
                </a:uFill>
                <a:latin typeface="Cambria Math"/>
                <a:cs typeface="Cambria Math"/>
              </a:rPr>
              <a:t>𝑥</a:t>
            </a:r>
            <a:r>
              <a:rPr dirty="0" u="sng" sz="1200" spc="15">
                <a:uFill>
                  <a:solidFill>
                    <a:srgbClr val="000000"/>
                  </a:solidFill>
                </a:uFill>
                <a:latin typeface="Cambria Math"/>
                <a:cs typeface="Cambria Math"/>
              </a:rPr>
              <a:t> </a:t>
            </a:r>
            <a:r>
              <a:rPr dirty="0" u="sng" sz="1200">
                <a:uFill>
                  <a:solidFill>
                    <a:srgbClr val="000000"/>
                  </a:solidFill>
                </a:uFill>
                <a:latin typeface="Cambria Math"/>
                <a:cs typeface="Cambria Math"/>
              </a:rPr>
              <a:t>+</a:t>
            </a:r>
            <a:r>
              <a:rPr dirty="0" u="sng" sz="1200" spc="-10">
                <a:uFill>
                  <a:solidFill>
                    <a:srgbClr val="000000"/>
                  </a:solidFill>
                </a:uFill>
                <a:latin typeface="Cambria Math"/>
                <a:cs typeface="Cambria Math"/>
              </a:rPr>
              <a:t> </a:t>
            </a:r>
            <a:r>
              <a:rPr dirty="0" u="sng" sz="1200" spc="10">
                <a:uFill>
                  <a:solidFill>
                    <a:srgbClr val="000000"/>
                  </a:solidFill>
                </a:uFill>
                <a:latin typeface="Cambria Math"/>
                <a:cs typeface="Cambria Math"/>
              </a:rPr>
              <a:t>𝛥𝑥</a:t>
            </a:r>
            <a:r>
              <a:rPr dirty="0" u="sng" baseline="2314" sz="1800" spc="15">
                <a:uFill>
                  <a:solidFill>
                    <a:srgbClr val="000000"/>
                  </a:solidFill>
                </a:uFill>
                <a:latin typeface="Cambria Math"/>
                <a:cs typeface="Cambria Math"/>
              </a:rPr>
              <a:t>)</a:t>
            </a:r>
            <a:r>
              <a:rPr dirty="0" u="sng" baseline="2314" sz="1800" spc="-7">
                <a:uFill>
                  <a:solidFill>
                    <a:srgbClr val="000000"/>
                  </a:solidFill>
                </a:uFill>
                <a:latin typeface="Cambria Math"/>
                <a:cs typeface="Cambria Math"/>
              </a:rPr>
              <a:t> </a:t>
            </a:r>
            <a:r>
              <a:rPr dirty="0" u="sng" sz="1200">
                <a:uFill>
                  <a:solidFill>
                    <a:srgbClr val="000000"/>
                  </a:solidFill>
                </a:uFill>
                <a:latin typeface="Cambria Math"/>
                <a:cs typeface="Cambria Math"/>
              </a:rPr>
              <a:t>−</a:t>
            </a:r>
            <a:r>
              <a:rPr dirty="0" u="sng" sz="1200" spc="-10">
                <a:uFill>
                  <a:solidFill>
                    <a:srgbClr val="000000"/>
                  </a:solidFill>
                </a:uFill>
                <a:latin typeface="Cambria Math"/>
                <a:cs typeface="Cambria Math"/>
              </a:rPr>
              <a:t> </a:t>
            </a:r>
            <a:r>
              <a:rPr dirty="0" u="sng" sz="1200" spc="-20">
                <a:uFill>
                  <a:solidFill>
                    <a:srgbClr val="000000"/>
                  </a:solidFill>
                </a:uFill>
                <a:latin typeface="Cambria Math"/>
                <a:cs typeface="Cambria Math"/>
              </a:rPr>
              <a:t>𝑓</a:t>
            </a:r>
            <a:r>
              <a:rPr dirty="0" u="sng" baseline="-16339" sz="1275" spc="-30">
                <a:uFill>
                  <a:solidFill>
                    <a:srgbClr val="000000"/>
                  </a:solidFill>
                </a:uFill>
                <a:latin typeface="Cambria Math"/>
                <a:cs typeface="Cambria Math"/>
              </a:rPr>
              <a:t>𝑖</a:t>
            </a:r>
            <a:r>
              <a:rPr dirty="0" u="sng" baseline="2314" sz="1800" spc="-30">
                <a:uFill>
                  <a:solidFill>
                    <a:srgbClr val="000000"/>
                  </a:solidFill>
                </a:uFill>
                <a:latin typeface="Cambria Math"/>
                <a:cs typeface="Cambria Math"/>
              </a:rPr>
              <a:t>(</a:t>
            </a:r>
            <a:r>
              <a:rPr dirty="0" u="sng" sz="1200" spc="-20">
                <a:uFill>
                  <a:solidFill>
                    <a:srgbClr val="000000"/>
                  </a:solidFill>
                </a:uFill>
                <a:latin typeface="Cambria Math"/>
                <a:cs typeface="Cambria Math"/>
              </a:rPr>
              <a:t>𝑥</a:t>
            </a:r>
            <a:r>
              <a:rPr dirty="0" u="sng" sz="1200" spc="20">
                <a:uFill>
                  <a:solidFill>
                    <a:srgbClr val="000000"/>
                  </a:solidFill>
                </a:uFill>
                <a:latin typeface="Cambria Math"/>
                <a:cs typeface="Cambria Math"/>
              </a:rPr>
              <a:t> </a:t>
            </a:r>
            <a:r>
              <a:rPr dirty="0" u="sng" sz="1200">
                <a:uFill>
                  <a:solidFill>
                    <a:srgbClr val="000000"/>
                  </a:solidFill>
                </a:uFill>
                <a:latin typeface="Cambria Math"/>
                <a:cs typeface="Cambria Math"/>
              </a:rPr>
              <a:t>−</a:t>
            </a:r>
            <a:r>
              <a:rPr dirty="0" u="sng" sz="1200" spc="-10">
                <a:uFill>
                  <a:solidFill>
                    <a:srgbClr val="000000"/>
                  </a:solidFill>
                </a:uFill>
                <a:latin typeface="Cambria Math"/>
                <a:cs typeface="Cambria Math"/>
              </a:rPr>
              <a:t> </a:t>
            </a:r>
            <a:r>
              <a:rPr dirty="0" u="sng" sz="1200" spc="10">
                <a:uFill>
                  <a:solidFill>
                    <a:srgbClr val="000000"/>
                  </a:solidFill>
                </a:uFill>
                <a:latin typeface="Cambria Math"/>
                <a:cs typeface="Cambria Math"/>
              </a:rPr>
              <a:t>𝛥𝑥</a:t>
            </a:r>
            <a:r>
              <a:rPr dirty="0" u="sng" baseline="2314" sz="1800" spc="15">
                <a:uFill>
                  <a:solidFill>
                    <a:srgbClr val="000000"/>
                  </a:solidFill>
                </a:uFill>
                <a:latin typeface="Cambria Math"/>
                <a:cs typeface="Cambria Math"/>
              </a:rPr>
              <a:t>)</a:t>
            </a:r>
            <a:endParaRPr baseline="2314" sz="1800">
              <a:latin typeface="Cambria Math"/>
              <a:cs typeface="Cambria Math"/>
            </a:endParaRPr>
          </a:p>
          <a:p>
            <a:pPr marL="38100">
              <a:lnSpc>
                <a:spcPts val="860"/>
              </a:lnSpc>
            </a:pPr>
            <a:r>
              <a:rPr dirty="0" sz="1200">
                <a:latin typeface="Cambria Math"/>
                <a:cs typeface="Cambria Math"/>
              </a:rPr>
              <a:t>𝐽</a:t>
            </a:r>
            <a:r>
              <a:rPr dirty="0" sz="1200" spc="135">
                <a:latin typeface="Cambria Math"/>
                <a:cs typeface="Cambria Math"/>
              </a:rPr>
              <a:t> </a:t>
            </a:r>
            <a:r>
              <a:rPr dirty="0" baseline="2314" sz="1800" spc="15">
                <a:latin typeface="Cambria Math"/>
                <a:cs typeface="Cambria Math"/>
              </a:rPr>
              <a:t>(</a:t>
            </a:r>
            <a:r>
              <a:rPr dirty="0" sz="1200" spc="10">
                <a:latin typeface="Cambria Math"/>
                <a:cs typeface="Cambria Math"/>
              </a:rPr>
              <a:t>𝑥</a:t>
            </a:r>
            <a:r>
              <a:rPr dirty="0" baseline="2314" sz="1800" spc="15">
                <a:latin typeface="Cambria Math"/>
                <a:cs typeface="Cambria Math"/>
              </a:rPr>
              <a:t>)</a:t>
            </a:r>
            <a:r>
              <a:rPr dirty="0" baseline="2314" sz="1800" spc="60">
                <a:latin typeface="Cambria Math"/>
                <a:cs typeface="Cambria Math"/>
              </a:rPr>
              <a:t> </a:t>
            </a:r>
            <a:r>
              <a:rPr dirty="0" sz="1200">
                <a:latin typeface="Cambria Math"/>
                <a:cs typeface="Cambria Math"/>
              </a:rPr>
              <a:t>≃</a:t>
            </a:r>
            <a:endParaRPr sz="1200">
              <a:latin typeface="Cambria Math"/>
              <a:cs typeface="Cambria Math"/>
            </a:endParaRPr>
          </a:p>
          <a:p>
            <a:pPr marL="1216025">
              <a:lnSpc>
                <a:spcPts val="1120"/>
              </a:lnSpc>
            </a:pPr>
            <a:r>
              <a:rPr dirty="0" sz="1200" spc="-10">
                <a:latin typeface="Cambria Math"/>
                <a:cs typeface="Cambria Math"/>
              </a:rPr>
              <a:t>2𝛥𝑥</a:t>
            </a:r>
            <a:r>
              <a:rPr dirty="0" baseline="-16339" sz="1275" spc="-15">
                <a:latin typeface="Cambria Math"/>
                <a:cs typeface="Cambria Math"/>
              </a:rPr>
              <a:t>𝑗</a:t>
            </a:r>
            <a:endParaRPr baseline="-16339" sz="1275">
              <a:latin typeface="Cambria Math"/>
              <a:cs typeface="Cambria Math"/>
            </a:endParaRPr>
          </a:p>
        </p:txBody>
      </p:sp>
      <p:sp>
        <p:nvSpPr>
          <p:cNvPr id="61" name="object 61"/>
          <p:cNvSpPr txBox="1"/>
          <p:nvPr/>
        </p:nvSpPr>
        <p:spPr>
          <a:xfrm>
            <a:off x="6416802" y="8430005"/>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44</a:t>
            </a:r>
            <a:r>
              <a:rPr dirty="0" baseline="2314" sz="1800">
                <a:latin typeface="Cambria Math"/>
                <a:cs typeface="Cambria Math"/>
              </a:rPr>
              <a:t>)</a:t>
            </a:r>
            <a:endParaRPr baseline="2314" sz="1800">
              <a:latin typeface="Cambria Math"/>
              <a:cs typeface="Cambria Math"/>
            </a:endParaRPr>
          </a:p>
        </p:txBody>
      </p:sp>
      <p:sp>
        <p:nvSpPr>
          <p:cNvPr id="62" name="object 62"/>
          <p:cNvSpPr txBox="1"/>
          <p:nvPr/>
        </p:nvSpPr>
        <p:spPr>
          <a:xfrm>
            <a:off x="973632" y="8882633"/>
            <a:ext cx="318770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之后</a:t>
            </a:r>
            <a:r>
              <a:rPr dirty="0" sz="1200" spc="-5">
                <a:latin typeface="SimSun"/>
                <a:cs typeface="SimSun"/>
              </a:rPr>
              <a:t>，</a:t>
            </a:r>
            <a:r>
              <a:rPr dirty="0" sz="1200" spc="-5">
                <a:latin typeface="Times New Roman"/>
                <a:cs typeface="Times New Roman"/>
              </a:rPr>
              <a:t>L</a:t>
            </a:r>
            <a:r>
              <a:rPr dirty="0" sz="1200">
                <a:latin typeface="Times New Roman"/>
                <a:cs typeface="Times New Roman"/>
              </a:rPr>
              <a:t>M </a:t>
            </a:r>
            <a:r>
              <a:rPr dirty="0" sz="1200">
                <a:latin typeface="SimSun"/>
                <a:cs typeface="SimSun"/>
              </a:rPr>
              <a:t>方法通过线性近似最小化目标函数：</a:t>
            </a:r>
            <a:endParaRPr sz="1200">
              <a:latin typeface="SimSun"/>
              <a:cs typeface="SimSun"/>
            </a:endParaRPr>
          </a:p>
        </p:txBody>
      </p:sp>
      <p:sp>
        <p:nvSpPr>
          <p:cNvPr id="63" name="object 63"/>
          <p:cNvSpPr txBox="1"/>
          <p:nvPr/>
        </p:nvSpPr>
        <p:spPr>
          <a:xfrm>
            <a:off x="4595240" y="9346183"/>
            <a:ext cx="1098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2</a:t>
            </a:r>
            <a:endParaRPr sz="1200">
              <a:latin typeface="Cambria Math"/>
              <a:cs typeface="Cambria Math"/>
            </a:endParaRPr>
          </a:p>
        </p:txBody>
      </p:sp>
      <p:sp>
        <p:nvSpPr>
          <p:cNvPr id="64" name="object 64"/>
          <p:cNvSpPr/>
          <p:nvPr/>
        </p:nvSpPr>
        <p:spPr>
          <a:xfrm>
            <a:off x="4607940" y="9360407"/>
            <a:ext cx="83820" cy="10795"/>
          </a:xfrm>
          <a:custGeom>
            <a:avLst/>
            <a:gdLst/>
            <a:ahLst/>
            <a:cxnLst/>
            <a:rect l="l" t="t" r="r" b="b"/>
            <a:pathLst>
              <a:path w="83820" h="10795">
                <a:moveTo>
                  <a:pt x="83820" y="0"/>
                </a:moveTo>
                <a:lnTo>
                  <a:pt x="0" y="0"/>
                </a:lnTo>
                <a:lnTo>
                  <a:pt x="0" y="10668"/>
                </a:lnTo>
                <a:lnTo>
                  <a:pt x="83820" y="10668"/>
                </a:lnTo>
                <a:lnTo>
                  <a:pt x="83820" y="0"/>
                </a:lnTo>
                <a:close/>
              </a:path>
            </a:pathLst>
          </a:custGeom>
          <a:solidFill>
            <a:srgbClr val="000000"/>
          </a:solidFill>
        </p:spPr>
        <p:txBody>
          <a:bodyPr wrap="square" lIns="0" tIns="0" rIns="0" bIns="0" rtlCol="0"/>
          <a:lstStyle/>
          <a:p/>
        </p:txBody>
      </p:sp>
      <p:sp>
        <p:nvSpPr>
          <p:cNvPr id="65" name="object 65"/>
          <p:cNvSpPr txBox="1"/>
          <p:nvPr/>
        </p:nvSpPr>
        <p:spPr>
          <a:xfrm>
            <a:off x="2226817" y="9128252"/>
            <a:ext cx="3104515" cy="324485"/>
          </a:xfrm>
          <a:prstGeom prst="rect">
            <a:avLst/>
          </a:prstGeom>
        </p:spPr>
        <p:txBody>
          <a:bodyPr wrap="square" lIns="0" tIns="12700" rIns="0" bIns="0" rtlCol="0" vert="horz">
            <a:spAutoFit/>
          </a:bodyPr>
          <a:lstStyle/>
          <a:p>
            <a:pPr marL="2380615">
              <a:lnSpc>
                <a:spcPts val="1175"/>
              </a:lnSpc>
              <a:spcBef>
                <a:spcPts val="100"/>
              </a:spcBef>
            </a:pPr>
            <a:r>
              <a:rPr dirty="0" sz="1200">
                <a:latin typeface="Cambria Math"/>
                <a:cs typeface="Cambria Math"/>
              </a:rPr>
              <a:t>1</a:t>
            </a:r>
            <a:endParaRPr sz="1200">
              <a:latin typeface="Cambria Math"/>
              <a:cs typeface="Cambria Math"/>
            </a:endParaRPr>
          </a:p>
          <a:p>
            <a:pPr marL="38100">
              <a:lnSpc>
                <a:spcPts val="1175"/>
              </a:lnSpc>
              <a:tabLst>
                <a:tab pos="2490470" algn="l"/>
              </a:tabLst>
            </a:pPr>
            <a:r>
              <a:rPr dirty="0" sz="1200" spc="15">
                <a:latin typeface="Cambria Math"/>
                <a:cs typeface="Cambria Math"/>
              </a:rPr>
              <a:t>𝐹</a:t>
            </a:r>
            <a:r>
              <a:rPr dirty="0" baseline="2314" sz="1800" spc="22">
                <a:latin typeface="Cambria Math"/>
                <a:cs typeface="Cambria Math"/>
              </a:rPr>
              <a:t>(</a:t>
            </a:r>
            <a:r>
              <a:rPr dirty="0" sz="1200" spc="15">
                <a:latin typeface="Cambria Math"/>
                <a:cs typeface="Cambria Math"/>
              </a:rPr>
              <a:t>𝑥</a:t>
            </a:r>
            <a:r>
              <a:rPr dirty="0" sz="1200" spc="30">
                <a:latin typeface="Cambria Math"/>
                <a:cs typeface="Cambria Math"/>
              </a:rPr>
              <a:t> </a:t>
            </a:r>
            <a:r>
              <a:rPr dirty="0" sz="1200">
                <a:latin typeface="Cambria Math"/>
                <a:cs typeface="Cambria Math"/>
              </a:rPr>
              <a:t>+ </a:t>
            </a:r>
            <a:r>
              <a:rPr dirty="0" sz="1200" spc="5">
                <a:latin typeface="Cambria Math"/>
                <a:cs typeface="Cambria Math"/>
              </a:rPr>
              <a:t>ℎ</a:t>
            </a:r>
            <a:r>
              <a:rPr dirty="0" baseline="2314" sz="1800" spc="7">
                <a:latin typeface="Cambria Math"/>
                <a:cs typeface="Cambria Math"/>
              </a:rPr>
              <a:t>)</a:t>
            </a:r>
            <a:r>
              <a:rPr dirty="0" baseline="2314" sz="1800" spc="104">
                <a:latin typeface="Cambria Math"/>
                <a:cs typeface="Cambria Math"/>
              </a:rPr>
              <a:t> </a:t>
            </a:r>
            <a:r>
              <a:rPr dirty="0" sz="1200">
                <a:latin typeface="Cambria Math"/>
                <a:cs typeface="Cambria Math"/>
              </a:rPr>
              <a:t>≃</a:t>
            </a:r>
            <a:r>
              <a:rPr dirty="0" sz="1200" spc="80">
                <a:latin typeface="Cambria Math"/>
                <a:cs typeface="Cambria Math"/>
              </a:rPr>
              <a:t> </a:t>
            </a:r>
            <a:r>
              <a:rPr dirty="0" sz="1200" spc="10">
                <a:latin typeface="Cambria Math"/>
                <a:cs typeface="Cambria Math"/>
              </a:rPr>
              <a:t>𝐿</a:t>
            </a:r>
            <a:r>
              <a:rPr dirty="0" baseline="2314" sz="1800" spc="15">
                <a:latin typeface="Cambria Math"/>
                <a:cs typeface="Cambria Math"/>
              </a:rPr>
              <a:t>(</a:t>
            </a:r>
            <a:r>
              <a:rPr dirty="0" sz="1200" spc="10">
                <a:latin typeface="Cambria Math"/>
                <a:cs typeface="Cambria Math"/>
              </a:rPr>
              <a:t>ℎ</a:t>
            </a:r>
            <a:r>
              <a:rPr dirty="0" baseline="2314" sz="1800" spc="15">
                <a:latin typeface="Cambria Math"/>
                <a:cs typeface="Cambria Math"/>
              </a:rPr>
              <a:t>)</a:t>
            </a:r>
            <a:r>
              <a:rPr dirty="0" baseline="2314" sz="1800" spc="97">
                <a:latin typeface="Cambria Math"/>
                <a:cs typeface="Cambria Math"/>
              </a:rPr>
              <a:t> </a:t>
            </a:r>
            <a:r>
              <a:rPr dirty="0" sz="1200">
                <a:latin typeface="Cambria Math"/>
                <a:cs typeface="Cambria Math"/>
              </a:rPr>
              <a:t>=</a:t>
            </a:r>
            <a:r>
              <a:rPr dirty="0" sz="1200" spc="65">
                <a:latin typeface="Cambria Math"/>
                <a:cs typeface="Cambria Math"/>
              </a:rPr>
              <a:t> </a:t>
            </a:r>
            <a:r>
              <a:rPr dirty="0" sz="1200" spc="20">
                <a:latin typeface="Cambria Math"/>
                <a:cs typeface="Cambria Math"/>
              </a:rPr>
              <a:t>𝐹</a:t>
            </a:r>
            <a:r>
              <a:rPr dirty="0" baseline="2314" sz="1800" spc="30">
                <a:latin typeface="Cambria Math"/>
                <a:cs typeface="Cambria Math"/>
              </a:rPr>
              <a:t>(</a:t>
            </a:r>
            <a:r>
              <a:rPr dirty="0" sz="1200" spc="20">
                <a:latin typeface="Cambria Math"/>
                <a:cs typeface="Cambria Math"/>
              </a:rPr>
              <a:t>𝑥</a:t>
            </a:r>
            <a:r>
              <a:rPr dirty="0" baseline="2314" sz="1800" spc="30">
                <a:latin typeface="Cambria Math"/>
                <a:cs typeface="Cambria Math"/>
              </a:rPr>
              <a:t>)</a:t>
            </a:r>
            <a:r>
              <a:rPr dirty="0" baseline="2314" sz="1800" spc="7">
                <a:latin typeface="Cambria Math"/>
                <a:cs typeface="Cambria Math"/>
              </a:rPr>
              <a:t> </a:t>
            </a:r>
            <a:r>
              <a:rPr dirty="0" sz="1200">
                <a:latin typeface="Cambria Math"/>
                <a:cs typeface="Cambria Math"/>
              </a:rPr>
              <a:t>+</a:t>
            </a:r>
            <a:r>
              <a:rPr dirty="0" sz="1200" spc="10">
                <a:latin typeface="Cambria Math"/>
                <a:cs typeface="Cambria Math"/>
              </a:rPr>
              <a:t> </a:t>
            </a:r>
            <a:r>
              <a:rPr dirty="0" sz="1200" spc="5">
                <a:latin typeface="Cambria Math"/>
                <a:cs typeface="Cambria Math"/>
              </a:rPr>
              <a:t>ℎ𝑔</a:t>
            </a:r>
            <a:r>
              <a:rPr dirty="0" baseline="2314" sz="1800" spc="7">
                <a:latin typeface="Cambria Math"/>
                <a:cs typeface="Cambria Math"/>
              </a:rPr>
              <a:t>(</a:t>
            </a:r>
            <a:r>
              <a:rPr dirty="0" sz="1200" spc="5">
                <a:latin typeface="Cambria Math"/>
                <a:cs typeface="Cambria Math"/>
              </a:rPr>
              <a:t>𝑥</a:t>
            </a:r>
            <a:r>
              <a:rPr dirty="0" baseline="2314" sz="1800" spc="7">
                <a:latin typeface="Cambria Math"/>
                <a:cs typeface="Cambria Math"/>
              </a:rPr>
              <a:t>) </a:t>
            </a:r>
            <a:r>
              <a:rPr dirty="0" sz="1200">
                <a:latin typeface="Cambria Math"/>
                <a:cs typeface="Cambria Math"/>
              </a:rPr>
              <a:t>+	</a:t>
            </a:r>
            <a:r>
              <a:rPr dirty="0" sz="1200" spc="20">
                <a:latin typeface="Cambria Math"/>
                <a:cs typeface="Cambria Math"/>
              </a:rPr>
              <a:t>ℎ</a:t>
            </a:r>
            <a:r>
              <a:rPr dirty="0" baseline="29411" sz="1275" spc="30">
                <a:latin typeface="Cambria Math"/>
                <a:cs typeface="Cambria Math"/>
              </a:rPr>
              <a:t>𝑇</a:t>
            </a:r>
            <a:r>
              <a:rPr dirty="0" sz="1200" spc="20">
                <a:latin typeface="Cambria Math"/>
                <a:cs typeface="Cambria Math"/>
              </a:rPr>
              <a:t>𝐻</a:t>
            </a:r>
            <a:r>
              <a:rPr dirty="0" baseline="2314" sz="1800" spc="30">
                <a:latin typeface="Cambria Math"/>
                <a:cs typeface="Cambria Math"/>
              </a:rPr>
              <a:t>(</a:t>
            </a:r>
            <a:r>
              <a:rPr dirty="0" sz="1200" spc="20">
                <a:latin typeface="Cambria Math"/>
                <a:cs typeface="Cambria Math"/>
              </a:rPr>
              <a:t>𝑥</a:t>
            </a:r>
            <a:r>
              <a:rPr dirty="0" baseline="2314" sz="1800" spc="30">
                <a:latin typeface="Cambria Math"/>
                <a:cs typeface="Cambria Math"/>
              </a:rPr>
              <a:t>)</a:t>
            </a:r>
            <a:r>
              <a:rPr dirty="0" sz="1200" spc="20">
                <a:latin typeface="Cambria Math"/>
                <a:cs typeface="Cambria Math"/>
              </a:rPr>
              <a:t>ℎ</a:t>
            </a:r>
            <a:endParaRPr sz="1200">
              <a:latin typeface="Cambria Math"/>
              <a:cs typeface="Cambria Math"/>
            </a:endParaRPr>
          </a:p>
        </p:txBody>
      </p:sp>
      <p:sp>
        <p:nvSpPr>
          <p:cNvPr id="66" name="object 66"/>
          <p:cNvSpPr txBox="1"/>
          <p:nvPr/>
        </p:nvSpPr>
        <p:spPr>
          <a:xfrm>
            <a:off x="6416802" y="9244076"/>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45</a:t>
            </a:r>
            <a:r>
              <a:rPr dirty="0" baseline="2314" sz="1800">
                <a:latin typeface="Cambria Math"/>
                <a:cs typeface="Cambria Math"/>
              </a:rPr>
              <a:t>)</a:t>
            </a:r>
            <a:endParaRPr baseline="2314" sz="1800">
              <a:latin typeface="Cambria Math"/>
              <a:cs typeface="Cambria Math"/>
            </a:endParaRPr>
          </a:p>
        </p:txBody>
      </p:sp>
      <p:sp>
        <p:nvSpPr>
          <p:cNvPr id="67" name="object 67"/>
          <p:cNvSpPr txBox="1"/>
          <p:nvPr/>
        </p:nvSpPr>
        <p:spPr>
          <a:xfrm>
            <a:off x="681227" y="9576307"/>
            <a:ext cx="2226945"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SimSun"/>
                <a:cs typeface="SimSun"/>
              </a:rPr>
              <a:t>其中，</a:t>
            </a:r>
            <a:r>
              <a:rPr dirty="0" sz="1200" spc="20">
                <a:latin typeface="Cambria Math"/>
                <a:cs typeface="Cambria Math"/>
              </a:rPr>
              <a:t>𝑔</a:t>
            </a:r>
            <a:r>
              <a:rPr dirty="0" baseline="2314" sz="1800" spc="7">
                <a:latin typeface="Cambria Math"/>
                <a:cs typeface="Cambria Math"/>
              </a:rPr>
              <a:t>(</a:t>
            </a:r>
            <a:r>
              <a:rPr dirty="0" sz="1200" spc="30">
                <a:latin typeface="Cambria Math"/>
                <a:cs typeface="Cambria Math"/>
              </a:rPr>
              <a:t>𝑥</a:t>
            </a:r>
            <a:r>
              <a:rPr dirty="0" baseline="2314" sz="1800" spc="-15">
                <a:latin typeface="Cambria Math"/>
                <a:cs typeface="Cambria Math"/>
              </a:rPr>
              <a:t>)</a:t>
            </a:r>
            <a:r>
              <a:rPr dirty="0" sz="1200">
                <a:latin typeface="SimSun"/>
                <a:cs typeface="SimSun"/>
              </a:rPr>
              <a:t>是</a:t>
            </a:r>
            <a:r>
              <a:rPr dirty="0" sz="1200" spc="20">
                <a:latin typeface="Cambria Math"/>
                <a:cs typeface="Cambria Math"/>
              </a:rPr>
              <a:t>𝐽</a:t>
            </a:r>
            <a:r>
              <a:rPr dirty="0" sz="1200" spc="5">
                <a:latin typeface="Cambria Math"/>
                <a:cs typeface="Cambria Math"/>
              </a:rPr>
              <a:t>(</a:t>
            </a:r>
            <a:r>
              <a:rPr dirty="0" sz="1200" spc="30">
                <a:latin typeface="Cambria Math"/>
                <a:cs typeface="Cambria Math"/>
              </a:rPr>
              <a:t>𝑥</a:t>
            </a:r>
            <a:r>
              <a:rPr dirty="0" sz="1200" spc="5">
                <a:latin typeface="Cambria Math"/>
                <a:cs typeface="Cambria Math"/>
              </a:rPr>
              <a:t>)</a:t>
            </a:r>
            <a:r>
              <a:rPr dirty="0" baseline="29411" sz="1275" spc="150">
                <a:latin typeface="Cambria Math"/>
                <a:cs typeface="Cambria Math"/>
              </a:rPr>
              <a:t>𝑇</a:t>
            </a:r>
            <a:r>
              <a:rPr dirty="0" sz="1200" spc="5">
                <a:latin typeface="Cambria Math"/>
                <a:cs typeface="Cambria Math"/>
              </a:rPr>
              <a:t>𝐽(</a:t>
            </a:r>
            <a:r>
              <a:rPr dirty="0" sz="1200" spc="30">
                <a:latin typeface="Cambria Math"/>
                <a:cs typeface="Cambria Math"/>
              </a:rPr>
              <a:t>𝑥</a:t>
            </a:r>
            <a:r>
              <a:rPr dirty="0" sz="1200" spc="5">
                <a:latin typeface="Cambria Math"/>
                <a:cs typeface="Cambria Math"/>
              </a:rPr>
              <a:t>)</a:t>
            </a:r>
            <a:r>
              <a:rPr dirty="0" sz="1200">
                <a:latin typeface="SimSun"/>
                <a:cs typeface="SimSun"/>
              </a:rPr>
              <a:t>的梯度。</a:t>
            </a:r>
            <a:endParaRPr sz="1200">
              <a:latin typeface="SimSun"/>
              <a:cs typeface="SimSun"/>
            </a:endParaRPr>
          </a:p>
        </p:txBody>
      </p:sp>
      <p:pic>
        <p:nvPicPr>
          <p:cNvPr id="68" name="object 68"/>
          <p:cNvPicPr/>
          <p:nvPr/>
        </p:nvPicPr>
        <p:blipFill>
          <a:blip r:embed="rId5" cstate="print"/>
          <a:stretch>
            <a:fillRect/>
          </a:stretch>
        </p:blipFill>
        <p:spPr>
          <a:xfrm>
            <a:off x="259079" y="10344403"/>
            <a:ext cx="4812030" cy="123189"/>
          </a:xfrm>
          <a:prstGeom prst="rect">
            <a:avLst/>
          </a:prstGeom>
        </p:spPr>
      </p:pic>
      <p:pic>
        <p:nvPicPr>
          <p:cNvPr id="69" name="object 69"/>
          <p:cNvPicPr/>
          <p:nvPr/>
        </p:nvPicPr>
        <p:blipFill>
          <a:blip r:embed="rId6" cstate="print"/>
          <a:stretch>
            <a:fillRect/>
          </a:stretch>
        </p:blipFill>
        <p:spPr>
          <a:xfrm>
            <a:off x="5215890" y="10344403"/>
            <a:ext cx="1082039" cy="123189"/>
          </a:xfrm>
          <a:prstGeom prst="rect">
            <a:avLst/>
          </a:prstGeom>
        </p:spPr>
      </p:pic>
      <p:sp>
        <p:nvSpPr>
          <p:cNvPr id="70" name="object 70"/>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13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81227" y="467432"/>
            <a:ext cx="6237605" cy="796925"/>
          </a:xfrm>
          <a:prstGeom prst="rect">
            <a:avLst/>
          </a:prstGeom>
        </p:spPr>
        <p:txBody>
          <a:bodyPr wrap="square" lIns="0" tIns="74295" rIns="0" bIns="0" rtlCol="0" vert="horz">
            <a:spAutoFit/>
          </a:bodyPr>
          <a:lstStyle/>
          <a:p>
            <a:pPr marL="38100">
              <a:lnSpc>
                <a:spcPct val="100000"/>
              </a:lnSpc>
              <a:spcBef>
                <a:spcPts val="585"/>
              </a:spcBef>
              <a:tabLst>
                <a:tab pos="42964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a:p>
            <a:pPr marL="342900">
              <a:lnSpc>
                <a:spcPts val="1025"/>
              </a:lnSpc>
              <a:spcBef>
                <a:spcPts val="545"/>
              </a:spcBef>
            </a:pPr>
            <a:r>
              <a:rPr dirty="0" sz="1200">
                <a:latin typeface="SimSun"/>
                <a:cs typeface="SimSun"/>
              </a:rPr>
              <a:t>假</a:t>
            </a:r>
            <a:r>
              <a:rPr dirty="0" sz="1200" spc="-5">
                <a:latin typeface="SimSun"/>
                <a:cs typeface="SimSun"/>
              </a:rPr>
              <a:t>设</a:t>
            </a:r>
            <a:r>
              <a:rPr dirty="0" sz="1200" spc="65">
                <a:latin typeface="Cambria Math"/>
                <a:cs typeface="Cambria Math"/>
              </a:rPr>
              <a:t>𝑥</a:t>
            </a:r>
            <a:r>
              <a:rPr dirty="0" baseline="29411" sz="1275" spc="67">
                <a:latin typeface="Cambria Math"/>
                <a:cs typeface="Cambria Math"/>
              </a:rPr>
              <a:t>⋆</a:t>
            </a:r>
            <a:r>
              <a:rPr dirty="0" sz="1200">
                <a:latin typeface="SimSun"/>
                <a:cs typeface="SimSun"/>
              </a:rPr>
              <a:t>是对最优参数集</a:t>
            </a:r>
            <a:r>
              <a:rPr dirty="0" sz="1200" spc="55">
                <a:latin typeface="Cambria Math"/>
                <a:cs typeface="Cambria Math"/>
              </a:rPr>
              <a:t>𝑥</a:t>
            </a:r>
            <a:r>
              <a:rPr dirty="0" baseline="29411" sz="1275" spc="89">
                <a:latin typeface="Cambria Math"/>
                <a:cs typeface="Cambria Math"/>
              </a:rPr>
              <a:t>⋆</a:t>
            </a:r>
            <a:r>
              <a:rPr dirty="0" sz="1200">
                <a:latin typeface="SimSun"/>
                <a:cs typeface="SimSun"/>
              </a:rPr>
              <a:t>的迭代逼近序列</a:t>
            </a:r>
            <a:r>
              <a:rPr dirty="0" sz="1200" spc="-350">
                <a:latin typeface="SimSun"/>
                <a:cs typeface="SimSun"/>
              </a:rPr>
              <a:t>，</a:t>
            </a:r>
            <a:r>
              <a:rPr dirty="0" sz="1200">
                <a:latin typeface="SimSun"/>
                <a:cs typeface="SimSun"/>
              </a:rPr>
              <a:t>给定初始量</a:t>
            </a:r>
            <a:r>
              <a:rPr dirty="0" sz="1200" spc="65">
                <a:latin typeface="Cambria Math"/>
                <a:cs typeface="Cambria Math"/>
              </a:rPr>
              <a:t>𝑥</a:t>
            </a:r>
            <a:r>
              <a:rPr dirty="0" baseline="29411" sz="1275" spc="67">
                <a:latin typeface="Cambria Math"/>
                <a:cs typeface="Cambria Math"/>
              </a:rPr>
              <a:t>⋆</a:t>
            </a:r>
            <a:r>
              <a:rPr dirty="0" sz="1200" spc="-350">
                <a:latin typeface="SimSun"/>
                <a:cs typeface="SimSun"/>
              </a:rPr>
              <a:t>，</a:t>
            </a:r>
            <a:r>
              <a:rPr dirty="0" sz="1200" spc="-5">
                <a:latin typeface="Times New Roman"/>
                <a:cs typeface="Times New Roman"/>
              </a:rPr>
              <a:t>L</a:t>
            </a:r>
            <a:r>
              <a:rPr dirty="0" sz="1200">
                <a:latin typeface="Times New Roman"/>
                <a:cs typeface="Times New Roman"/>
              </a:rPr>
              <a:t>M </a:t>
            </a:r>
            <a:r>
              <a:rPr dirty="0" sz="1200">
                <a:latin typeface="SimSun"/>
                <a:cs typeface="SimSun"/>
              </a:rPr>
              <a:t>算法每次迭代的过程可以</a:t>
            </a:r>
            <a:endParaRPr sz="1200">
              <a:latin typeface="SimSun"/>
              <a:cs typeface="SimSun"/>
            </a:endParaRPr>
          </a:p>
          <a:p>
            <a:pPr marL="727075">
              <a:lnSpc>
                <a:spcPts val="605"/>
              </a:lnSpc>
              <a:tabLst>
                <a:tab pos="4036060" algn="l"/>
              </a:tabLst>
            </a:pPr>
            <a:r>
              <a:rPr dirty="0" sz="850" spc="35">
                <a:latin typeface="Cambria Math"/>
                <a:cs typeface="Cambria Math"/>
              </a:rPr>
              <a:t>𝑡	</a:t>
            </a:r>
            <a:r>
              <a:rPr dirty="0" sz="850" spc="20">
                <a:latin typeface="Cambria Math"/>
                <a:cs typeface="Cambria Math"/>
              </a:rPr>
              <a:t>0</a:t>
            </a:r>
            <a:endParaRPr sz="850">
              <a:latin typeface="Cambria Math"/>
              <a:cs typeface="Cambria Math"/>
            </a:endParaRPr>
          </a:p>
          <a:p>
            <a:pPr marL="38100">
              <a:lnSpc>
                <a:spcPct val="100000"/>
              </a:lnSpc>
              <a:spcBef>
                <a:spcPts val="710"/>
              </a:spcBef>
            </a:pPr>
            <a:r>
              <a:rPr dirty="0" sz="1200">
                <a:latin typeface="SimSun"/>
                <a:cs typeface="SimSun"/>
              </a:rPr>
              <a:t>表示为：</a:t>
            </a:r>
            <a:endParaRPr sz="1200">
              <a:latin typeface="SimSun"/>
              <a:cs typeface="SimSun"/>
            </a:endParaRPr>
          </a:p>
        </p:txBody>
      </p:sp>
      <p:sp>
        <p:nvSpPr>
          <p:cNvPr id="4" name="object 4"/>
          <p:cNvSpPr txBox="1"/>
          <p:nvPr/>
        </p:nvSpPr>
        <p:spPr>
          <a:xfrm>
            <a:off x="3220847" y="1292097"/>
            <a:ext cx="222885" cy="208279"/>
          </a:xfrm>
          <a:prstGeom prst="rect">
            <a:avLst/>
          </a:prstGeom>
        </p:spPr>
        <p:txBody>
          <a:bodyPr wrap="square" lIns="0" tIns="12700" rIns="0" bIns="0" rtlCol="0" vert="horz">
            <a:spAutoFit/>
          </a:bodyPr>
          <a:lstStyle/>
          <a:p>
            <a:pPr marL="38100">
              <a:lnSpc>
                <a:spcPct val="100000"/>
              </a:lnSpc>
              <a:spcBef>
                <a:spcPts val="100"/>
              </a:spcBef>
            </a:pPr>
            <a:r>
              <a:rPr dirty="0" baseline="-20833" sz="1800" spc="44">
                <a:latin typeface="Cambria Math"/>
                <a:cs typeface="Cambria Math"/>
              </a:rPr>
              <a:t>𝑥</a:t>
            </a:r>
            <a:r>
              <a:rPr dirty="0" sz="850" spc="30">
                <a:latin typeface="Cambria Math"/>
                <a:cs typeface="Cambria Math"/>
              </a:rPr>
              <a:t>⋆</a:t>
            </a:r>
            <a:endParaRPr sz="850">
              <a:latin typeface="Cambria Math"/>
              <a:cs typeface="Cambria Math"/>
            </a:endParaRPr>
          </a:p>
        </p:txBody>
      </p:sp>
      <p:sp>
        <p:nvSpPr>
          <p:cNvPr id="5" name="object 5"/>
          <p:cNvSpPr txBox="1"/>
          <p:nvPr/>
        </p:nvSpPr>
        <p:spPr>
          <a:xfrm>
            <a:off x="3325495" y="1427734"/>
            <a:ext cx="550545" cy="155575"/>
          </a:xfrm>
          <a:prstGeom prst="rect">
            <a:avLst/>
          </a:prstGeom>
        </p:spPr>
        <p:txBody>
          <a:bodyPr wrap="square" lIns="0" tIns="12700" rIns="0" bIns="0" rtlCol="0" vert="horz">
            <a:spAutoFit/>
          </a:bodyPr>
          <a:lstStyle/>
          <a:p>
            <a:pPr marL="12700">
              <a:lnSpc>
                <a:spcPct val="100000"/>
              </a:lnSpc>
              <a:spcBef>
                <a:spcPts val="100"/>
              </a:spcBef>
              <a:tabLst>
                <a:tab pos="489584" algn="l"/>
              </a:tabLst>
            </a:pPr>
            <a:r>
              <a:rPr dirty="0" sz="850" spc="130">
                <a:latin typeface="Cambria Math"/>
                <a:cs typeface="Cambria Math"/>
              </a:rPr>
              <a:t>𝑡</a:t>
            </a:r>
            <a:r>
              <a:rPr dirty="0" sz="850" spc="-20">
                <a:latin typeface="Cambria Math"/>
                <a:cs typeface="Cambria Math"/>
              </a:rPr>
              <a:t>+</a:t>
            </a:r>
            <a:r>
              <a:rPr dirty="0" sz="850" spc="20">
                <a:latin typeface="Cambria Math"/>
                <a:cs typeface="Cambria Math"/>
              </a:rPr>
              <a:t>1</a:t>
            </a:r>
            <a:r>
              <a:rPr dirty="0" sz="850">
                <a:latin typeface="Cambria Math"/>
                <a:cs typeface="Cambria Math"/>
              </a:rPr>
              <a:t>	</a:t>
            </a:r>
            <a:r>
              <a:rPr dirty="0" sz="850" spc="100">
                <a:latin typeface="Cambria Math"/>
                <a:cs typeface="Cambria Math"/>
              </a:rPr>
              <a:t>𝑡</a:t>
            </a:r>
            <a:endParaRPr sz="850">
              <a:latin typeface="Cambria Math"/>
              <a:cs typeface="Cambria Math"/>
            </a:endParaRPr>
          </a:p>
        </p:txBody>
      </p:sp>
      <p:sp>
        <p:nvSpPr>
          <p:cNvPr id="6" name="object 6"/>
          <p:cNvSpPr txBox="1"/>
          <p:nvPr/>
        </p:nvSpPr>
        <p:spPr>
          <a:xfrm>
            <a:off x="3540886" y="1350009"/>
            <a:ext cx="789305"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Cambria Math"/>
                <a:cs typeface="Cambria Math"/>
              </a:rPr>
              <a:t>=</a:t>
            </a:r>
            <a:r>
              <a:rPr dirty="0" sz="1200" spc="50">
                <a:latin typeface="Cambria Math"/>
                <a:cs typeface="Cambria Math"/>
              </a:rPr>
              <a:t> </a:t>
            </a:r>
            <a:r>
              <a:rPr dirty="0" sz="1200" spc="25">
                <a:latin typeface="Cambria Math"/>
                <a:cs typeface="Cambria Math"/>
              </a:rPr>
              <a:t>𝑥</a:t>
            </a:r>
            <a:r>
              <a:rPr dirty="0" baseline="29411" sz="1275" spc="37">
                <a:latin typeface="Cambria Math"/>
                <a:cs typeface="Cambria Math"/>
              </a:rPr>
              <a:t>⋆</a:t>
            </a:r>
            <a:r>
              <a:rPr dirty="0" baseline="29411" sz="1275" spc="150">
                <a:latin typeface="Cambria Math"/>
                <a:cs typeface="Cambria Math"/>
              </a:rPr>
              <a:t> </a:t>
            </a:r>
            <a:r>
              <a:rPr dirty="0" sz="1200">
                <a:latin typeface="Cambria Math"/>
                <a:cs typeface="Cambria Math"/>
              </a:rPr>
              <a:t>+</a:t>
            </a:r>
            <a:r>
              <a:rPr dirty="0" sz="1200" spc="-15">
                <a:latin typeface="Cambria Math"/>
                <a:cs typeface="Cambria Math"/>
              </a:rPr>
              <a:t> </a:t>
            </a:r>
            <a:r>
              <a:rPr dirty="0" sz="1200" spc="30">
                <a:latin typeface="Cambria Math"/>
                <a:cs typeface="Cambria Math"/>
              </a:rPr>
              <a:t>ℎ</a:t>
            </a:r>
            <a:r>
              <a:rPr dirty="0" baseline="-16339" sz="1275" spc="44">
                <a:latin typeface="Cambria Math"/>
                <a:cs typeface="Cambria Math"/>
              </a:rPr>
              <a:t>𝑙𝑚</a:t>
            </a:r>
            <a:endParaRPr baseline="-16339" sz="1275">
              <a:latin typeface="Cambria Math"/>
              <a:cs typeface="Cambria Math"/>
            </a:endParaRPr>
          </a:p>
        </p:txBody>
      </p:sp>
      <p:sp>
        <p:nvSpPr>
          <p:cNvPr id="7" name="object 7"/>
          <p:cNvSpPr txBox="1"/>
          <p:nvPr/>
        </p:nvSpPr>
        <p:spPr>
          <a:xfrm>
            <a:off x="6416802" y="1350009"/>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46</a:t>
            </a:r>
            <a:r>
              <a:rPr dirty="0" baseline="2314" sz="1800">
                <a:latin typeface="Cambria Math"/>
                <a:cs typeface="Cambria Math"/>
              </a:rPr>
              <a:t>)</a:t>
            </a:r>
            <a:endParaRPr baseline="2314" sz="1800">
              <a:latin typeface="Cambria Math"/>
              <a:cs typeface="Cambria Math"/>
            </a:endParaRPr>
          </a:p>
        </p:txBody>
      </p:sp>
      <p:sp>
        <p:nvSpPr>
          <p:cNvPr id="8" name="object 8"/>
          <p:cNvSpPr txBox="1"/>
          <p:nvPr/>
        </p:nvSpPr>
        <p:spPr>
          <a:xfrm>
            <a:off x="617727" y="1650238"/>
            <a:ext cx="6324600" cy="4468495"/>
          </a:xfrm>
          <a:prstGeom prst="rect">
            <a:avLst/>
          </a:prstGeom>
        </p:spPr>
        <p:txBody>
          <a:bodyPr wrap="square" lIns="0" tIns="12700" rIns="0" bIns="0" rtlCol="0" vert="horz">
            <a:spAutoFit/>
          </a:bodyPr>
          <a:lstStyle/>
          <a:p>
            <a:pPr marL="101600">
              <a:lnSpc>
                <a:spcPct val="100000"/>
              </a:lnSpc>
              <a:spcBef>
                <a:spcPts val="100"/>
              </a:spcBef>
            </a:pPr>
            <a:r>
              <a:rPr dirty="0" sz="1200">
                <a:latin typeface="SimSun"/>
                <a:cs typeface="SimSun"/>
              </a:rPr>
              <a:t>其中每个步骤来自：</a:t>
            </a:r>
            <a:endParaRPr sz="1200">
              <a:latin typeface="SimSun"/>
              <a:cs typeface="SimSun"/>
            </a:endParaRPr>
          </a:p>
          <a:p>
            <a:pPr algn="r" marR="93980">
              <a:lnSpc>
                <a:spcPct val="100000"/>
              </a:lnSpc>
              <a:spcBef>
                <a:spcPts val="910"/>
              </a:spcBef>
              <a:tabLst>
                <a:tab pos="3537585" algn="l"/>
              </a:tabLst>
            </a:pPr>
            <a:r>
              <a:rPr dirty="0" sz="1200" spc="30">
                <a:latin typeface="Cambria Math"/>
                <a:cs typeface="Cambria Math"/>
              </a:rPr>
              <a:t>ℎ</a:t>
            </a:r>
            <a:r>
              <a:rPr dirty="0" baseline="-16339" sz="1275" spc="44">
                <a:latin typeface="Cambria Math"/>
                <a:cs typeface="Cambria Math"/>
              </a:rPr>
              <a:t>𝑙𝑚</a:t>
            </a:r>
            <a:r>
              <a:rPr dirty="0" baseline="-16339" sz="1275" spc="330">
                <a:latin typeface="Cambria Math"/>
                <a:cs typeface="Cambria Math"/>
              </a:rPr>
              <a:t> </a:t>
            </a:r>
            <a:r>
              <a:rPr dirty="0" sz="1200">
                <a:latin typeface="Cambria Math"/>
                <a:cs typeface="Cambria Math"/>
              </a:rPr>
              <a:t>=</a:t>
            </a:r>
            <a:r>
              <a:rPr dirty="0" sz="1200" spc="70">
                <a:latin typeface="Cambria Math"/>
                <a:cs typeface="Cambria Math"/>
              </a:rPr>
              <a:t> </a:t>
            </a:r>
            <a:r>
              <a:rPr dirty="0" sz="1200" spc="10">
                <a:latin typeface="Cambria Math"/>
                <a:cs typeface="Cambria Math"/>
              </a:rPr>
              <a:t>−</a:t>
            </a:r>
            <a:r>
              <a:rPr dirty="0" baseline="2314" sz="1800" spc="15">
                <a:latin typeface="Cambria Math"/>
                <a:cs typeface="Cambria Math"/>
              </a:rPr>
              <a:t>(</a:t>
            </a:r>
            <a:r>
              <a:rPr dirty="0" sz="1200" spc="10">
                <a:latin typeface="Cambria Math"/>
                <a:cs typeface="Cambria Math"/>
              </a:rPr>
              <a:t>𝐻</a:t>
            </a:r>
            <a:r>
              <a:rPr dirty="0" baseline="2314" sz="1800" spc="15">
                <a:latin typeface="Cambria Math"/>
                <a:cs typeface="Cambria Math"/>
              </a:rPr>
              <a:t>(</a:t>
            </a:r>
            <a:r>
              <a:rPr dirty="0" sz="1200" spc="10">
                <a:latin typeface="Cambria Math"/>
                <a:cs typeface="Cambria Math"/>
              </a:rPr>
              <a:t>𝑥</a:t>
            </a:r>
            <a:r>
              <a:rPr dirty="0" baseline="2314" sz="1800" spc="15">
                <a:latin typeface="Cambria Math"/>
                <a:cs typeface="Cambria Math"/>
              </a:rPr>
              <a:t>) </a:t>
            </a:r>
            <a:r>
              <a:rPr dirty="0" sz="1200">
                <a:latin typeface="Cambria Math"/>
                <a:cs typeface="Cambria Math"/>
              </a:rPr>
              <a:t>+</a:t>
            </a:r>
            <a:r>
              <a:rPr dirty="0" sz="1200" spc="10">
                <a:latin typeface="Cambria Math"/>
                <a:cs typeface="Cambria Math"/>
              </a:rPr>
              <a:t> 𝜆𝐼</a:t>
            </a:r>
            <a:r>
              <a:rPr dirty="0" baseline="2314" sz="1800" spc="15">
                <a:latin typeface="Cambria Math"/>
                <a:cs typeface="Cambria Math"/>
              </a:rPr>
              <a:t>)</a:t>
            </a:r>
            <a:r>
              <a:rPr dirty="0" baseline="29411" sz="1275" spc="15">
                <a:latin typeface="Cambria Math"/>
                <a:cs typeface="Cambria Math"/>
              </a:rPr>
              <a:t>−1</a:t>
            </a:r>
            <a:r>
              <a:rPr dirty="0" sz="1200" spc="10">
                <a:latin typeface="Cambria Math"/>
                <a:cs typeface="Cambria Math"/>
              </a:rPr>
              <a:t>𝑔</a:t>
            </a:r>
            <a:r>
              <a:rPr dirty="0" baseline="2314" sz="1800" spc="15">
                <a:latin typeface="Cambria Math"/>
                <a:cs typeface="Cambria Math"/>
              </a:rPr>
              <a:t>(</a:t>
            </a:r>
            <a:r>
              <a:rPr dirty="0" sz="1200" spc="10">
                <a:latin typeface="Cambria Math"/>
                <a:cs typeface="Cambria Math"/>
              </a:rPr>
              <a:t>𝑥</a:t>
            </a:r>
            <a:r>
              <a:rPr dirty="0" baseline="2314" sz="1800" spc="15">
                <a:latin typeface="Cambria Math"/>
                <a:cs typeface="Cambria Math"/>
              </a:rPr>
              <a:t>)	</a:t>
            </a:r>
            <a:r>
              <a:rPr dirty="0" baseline="2314" sz="1800" spc="-7">
                <a:latin typeface="Cambria Math"/>
                <a:cs typeface="Cambria Math"/>
              </a:rPr>
              <a:t>(</a:t>
            </a:r>
            <a:r>
              <a:rPr dirty="0" sz="1200" spc="-5">
                <a:latin typeface="Cambria Math"/>
                <a:cs typeface="Cambria Math"/>
              </a:rPr>
              <a:t>2.47</a:t>
            </a:r>
            <a:r>
              <a:rPr dirty="0" baseline="2314" sz="1800" spc="-7">
                <a:latin typeface="Cambria Math"/>
                <a:cs typeface="Cambria Math"/>
              </a:rPr>
              <a:t>)</a:t>
            </a:r>
            <a:endParaRPr baseline="2314" sz="1800">
              <a:latin typeface="Cambria Math"/>
              <a:cs typeface="Cambria Math"/>
            </a:endParaRPr>
          </a:p>
          <a:p>
            <a:pPr algn="just" marL="101600" marR="92710" indent="266700">
              <a:lnSpc>
                <a:spcPts val="2340"/>
              </a:lnSpc>
              <a:spcBef>
                <a:spcPts val="215"/>
              </a:spcBef>
            </a:pPr>
            <a:r>
              <a:rPr dirty="0" sz="1200">
                <a:latin typeface="SimSun"/>
                <a:cs typeface="SimSun"/>
              </a:rPr>
              <a:t>阻尼系</a:t>
            </a:r>
            <a:r>
              <a:rPr dirty="0" sz="1200" spc="-5">
                <a:latin typeface="SimSun"/>
                <a:cs typeface="SimSun"/>
              </a:rPr>
              <a:t>数</a:t>
            </a:r>
            <a:r>
              <a:rPr dirty="0" sz="1200" spc="10">
                <a:latin typeface="Cambria Math"/>
                <a:cs typeface="Cambria Math"/>
              </a:rPr>
              <a:t>𝜆</a:t>
            </a:r>
            <a:r>
              <a:rPr dirty="0" sz="1200">
                <a:latin typeface="SimSun"/>
                <a:cs typeface="SimSun"/>
              </a:rPr>
              <a:t>根据启发式规则动态调整</a:t>
            </a:r>
            <a:r>
              <a:rPr dirty="0" sz="1200" spc="-50">
                <a:latin typeface="SimSun"/>
                <a:cs typeface="SimSun"/>
              </a:rPr>
              <a:t>，</a:t>
            </a:r>
            <a:r>
              <a:rPr dirty="0" sz="1200">
                <a:latin typeface="SimSun"/>
                <a:cs typeface="SimSun"/>
              </a:rPr>
              <a:t>如果一次迭代后</a:t>
            </a:r>
            <a:r>
              <a:rPr dirty="0" sz="1200" spc="-50">
                <a:latin typeface="SimSun"/>
                <a:cs typeface="SimSun"/>
              </a:rPr>
              <a:t>，</a:t>
            </a:r>
            <a:r>
              <a:rPr dirty="0" sz="1200">
                <a:latin typeface="SimSun"/>
                <a:cs typeface="SimSun"/>
              </a:rPr>
              <a:t>目标函数值有所下降</a:t>
            </a:r>
            <a:r>
              <a:rPr dirty="0" sz="1200" spc="-50">
                <a:latin typeface="SimSun"/>
                <a:cs typeface="SimSun"/>
              </a:rPr>
              <a:t>，</a:t>
            </a:r>
            <a:r>
              <a:rPr dirty="0" sz="1200">
                <a:latin typeface="SimSun"/>
                <a:cs typeface="SimSun"/>
              </a:rPr>
              <a:t>则缩小阻 尼因子</a:t>
            </a:r>
            <a:r>
              <a:rPr dirty="0" sz="1200" spc="10">
                <a:latin typeface="Cambria Math"/>
                <a:cs typeface="Cambria Math"/>
              </a:rPr>
              <a:t>𝜆</a:t>
            </a:r>
            <a:r>
              <a:rPr dirty="0" sz="1200" spc="-280">
                <a:latin typeface="SimSun"/>
                <a:cs typeface="SimSun"/>
              </a:rPr>
              <a:t>，</a:t>
            </a:r>
            <a:r>
              <a:rPr dirty="0" sz="1200">
                <a:latin typeface="SimSun"/>
                <a:cs typeface="SimSun"/>
              </a:rPr>
              <a:t>否则</a:t>
            </a:r>
            <a:r>
              <a:rPr dirty="0" sz="1200" spc="-280">
                <a:latin typeface="SimSun"/>
                <a:cs typeface="SimSun"/>
              </a:rPr>
              <a:t>，</a:t>
            </a:r>
            <a:r>
              <a:rPr dirty="0" sz="1200">
                <a:latin typeface="SimSun"/>
                <a:cs typeface="SimSun"/>
              </a:rPr>
              <a:t>增大</a:t>
            </a:r>
            <a:r>
              <a:rPr dirty="0" sz="1200" spc="10">
                <a:latin typeface="SimSun"/>
                <a:cs typeface="SimSun"/>
              </a:rPr>
              <a:t>阻</a:t>
            </a:r>
            <a:r>
              <a:rPr dirty="0" sz="1200">
                <a:latin typeface="SimSun"/>
                <a:cs typeface="SimSun"/>
              </a:rPr>
              <a:t>尼因子</a:t>
            </a:r>
            <a:r>
              <a:rPr dirty="0" sz="1200" spc="10">
                <a:latin typeface="Cambria Math"/>
                <a:cs typeface="Cambria Math"/>
              </a:rPr>
              <a:t>𝜆</a:t>
            </a:r>
            <a:r>
              <a:rPr dirty="0" sz="1200" spc="-280">
                <a:latin typeface="SimSun"/>
                <a:cs typeface="SimSun"/>
              </a:rPr>
              <a:t>。</a:t>
            </a:r>
            <a:r>
              <a:rPr dirty="0" sz="1200">
                <a:latin typeface="SimSun"/>
                <a:cs typeface="SimSun"/>
              </a:rPr>
              <a:t>基本上</a:t>
            </a:r>
            <a:r>
              <a:rPr dirty="0" sz="1200" spc="-280">
                <a:latin typeface="SimSun"/>
                <a:cs typeface="SimSun"/>
              </a:rPr>
              <a:t>，</a:t>
            </a:r>
            <a:r>
              <a:rPr dirty="0" sz="1200">
                <a:latin typeface="SimSun"/>
                <a:cs typeface="SimSun"/>
              </a:rPr>
              <a:t>当</a:t>
            </a:r>
            <a:r>
              <a:rPr dirty="0" sz="1200" spc="10">
                <a:latin typeface="SimSun"/>
                <a:cs typeface="SimSun"/>
              </a:rPr>
              <a:t>达</a:t>
            </a:r>
            <a:r>
              <a:rPr dirty="0" sz="1200">
                <a:latin typeface="SimSun"/>
                <a:cs typeface="SimSun"/>
              </a:rPr>
              <a:t>到最大迭代次数或向量参数的变化非常小时， </a:t>
            </a:r>
            <a:r>
              <a:rPr dirty="0" sz="1200">
                <a:latin typeface="SimSun"/>
                <a:cs typeface="SimSun"/>
              </a:rPr>
              <a:t>迭代终止。</a:t>
            </a:r>
            <a:endParaRPr sz="1200">
              <a:latin typeface="SimSun"/>
              <a:cs typeface="SimSun"/>
            </a:endParaRPr>
          </a:p>
          <a:p>
            <a:pPr algn="just" marL="406400">
              <a:lnSpc>
                <a:spcPct val="100000"/>
              </a:lnSpc>
              <a:spcBef>
                <a:spcPts val="675"/>
              </a:spcBef>
            </a:pPr>
            <a:r>
              <a:rPr dirty="0" sz="1200">
                <a:latin typeface="SimSun"/>
                <a:cs typeface="SimSun"/>
              </a:rPr>
              <a:t>在刚体运动参数估计任务中，</a:t>
            </a:r>
            <a:r>
              <a:rPr dirty="0" sz="1200" spc="-5">
                <a:latin typeface="Times New Roman"/>
                <a:cs typeface="Times New Roman"/>
              </a:rPr>
              <a:t>L</a:t>
            </a:r>
            <a:r>
              <a:rPr dirty="0" sz="1200">
                <a:latin typeface="Times New Roman"/>
                <a:cs typeface="Times New Roman"/>
              </a:rPr>
              <a:t>M </a:t>
            </a:r>
            <a:r>
              <a:rPr dirty="0" sz="1200">
                <a:latin typeface="SimSun"/>
                <a:cs typeface="SimSun"/>
              </a:rPr>
              <a:t>算法的主要思想为：</a:t>
            </a:r>
            <a:endParaRPr sz="1200">
              <a:latin typeface="SimSun"/>
              <a:cs typeface="SimSun"/>
            </a:endParaRPr>
          </a:p>
          <a:p>
            <a:pPr marL="101600" marR="94615" indent="266700">
              <a:lnSpc>
                <a:spcPts val="2760"/>
              </a:lnSpc>
              <a:spcBef>
                <a:spcPts val="254"/>
              </a:spcBef>
              <a:buSzPct val="91666"/>
              <a:buAutoNum type="arabicPlain"/>
              <a:tabLst>
                <a:tab pos="751205" algn="l"/>
              </a:tabLst>
            </a:pPr>
            <a:r>
              <a:rPr dirty="0" sz="1200">
                <a:latin typeface="SimSun"/>
                <a:cs typeface="SimSun"/>
              </a:rPr>
              <a:t>搜索</a:t>
            </a:r>
            <a:r>
              <a:rPr dirty="0" sz="1200" spc="10">
                <a:latin typeface="SimSun"/>
                <a:cs typeface="SimSun"/>
              </a:rPr>
              <a:t>运</a:t>
            </a:r>
            <a:r>
              <a:rPr dirty="0" sz="1200">
                <a:latin typeface="SimSun"/>
                <a:cs typeface="SimSun"/>
              </a:rPr>
              <a:t>动</a:t>
            </a:r>
            <a:r>
              <a:rPr dirty="0" sz="1200" spc="10">
                <a:latin typeface="SimSun"/>
                <a:cs typeface="SimSun"/>
              </a:rPr>
              <a:t>前</a:t>
            </a:r>
            <a:r>
              <a:rPr dirty="0" sz="1200">
                <a:latin typeface="SimSun"/>
                <a:cs typeface="SimSun"/>
              </a:rPr>
              <a:t>的</a:t>
            </a:r>
            <a:r>
              <a:rPr dirty="0" sz="1200" spc="10">
                <a:latin typeface="SimSun"/>
                <a:cs typeface="SimSun"/>
              </a:rPr>
              <a:t>点</a:t>
            </a:r>
            <a:r>
              <a:rPr dirty="0" sz="1200">
                <a:latin typeface="SimSun"/>
                <a:cs typeface="SimSun"/>
              </a:rPr>
              <a:t>云数</a:t>
            </a:r>
            <a:r>
              <a:rPr dirty="0" sz="1200" spc="10">
                <a:latin typeface="SimSun"/>
                <a:cs typeface="SimSun"/>
              </a:rPr>
              <a:t>据</a:t>
            </a:r>
            <a:r>
              <a:rPr dirty="0" sz="1200">
                <a:latin typeface="SimSun"/>
                <a:cs typeface="SimSun"/>
              </a:rPr>
              <a:t>中的</a:t>
            </a:r>
            <a:r>
              <a:rPr dirty="0" sz="1200" spc="10">
                <a:latin typeface="SimSun"/>
                <a:cs typeface="SimSun"/>
              </a:rPr>
              <a:t>特</a:t>
            </a:r>
            <a:r>
              <a:rPr dirty="0" sz="1200">
                <a:latin typeface="SimSun"/>
                <a:cs typeface="SimSun"/>
              </a:rPr>
              <a:t>征</a:t>
            </a:r>
            <a:r>
              <a:rPr dirty="0" sz="1200" spc="20">
                <a:latin typeface="SimSun"/>
                <a:cs typeface="SimSun"/>
              </a:rPr>
              <a:t>点</a:t>
            </a:r>
            <a:r>
              <a:rPr dirty="0" sz="1200" spc="-35">
                <a:latin typeface="Cambria Math"/>
                <a:cs typeface="Cambria Math"/>
              </a:rPr>
              <a:t>𝑝</a:t>
            </a:r>
            <a:r>
              <a:rPr dirty="0" baseline="-16339" sz="1275" spc="240">
                <a:latin typeface="Cambria Math"/>
                <a:cs typeface="Cambria Math"/>
              </a:rPr>
              <a:t>𝑖</a:t>
            </a:r>
            <a:r>
              <a:rPr dirty="0" sz="1200">
                <a:latin typeface="SimSun"/>
                <a:cs typeface="SimSun"/>
              </a:rPr>
              <a:t>在</a:t>
            </a:r>
            <a:r>
              <a:rPr dirty="0" sz="1200" spc="10">
                <a:latin typeface="SimSun"/>
                <a:cs typeface="SimSun"/>
              </a:rPr>
              <a:t>运</a:t>
            </a:r>
            <a:r>
              <a:rPr dirty="0" sz="1200">
                <a:latin typeface="SimSun"/>
                <a:cs typeface="SimSun"/>
              </a:rPr>
              <a:t>动后</a:t>
            </a:r>
            <a:r>
              <a:rPr dirty="0" sz="1200" spc="10">
                <a:latin typeface="SimSun"/>
                <a:cs typeface="SimSun"/>
              </a:rPr>
              <a:t>的</a:t>
            </a:r>
            <a:r>
              <a:rPr dirty="0" sz="1200">
                <a:latin typeface="SimSun"/>
                <a:cs typeface="SimSun"/>
              </a:rPr>
              <a:t>点云</a:t>
            </a:r>
            <a:r>
              <a:rPr dirty="0" sz="1200" spc="10">
                <a:latin typeface="SimSun"/>
                <a:cs typeface="SimSun"/>
              </a:rPr>
              <a:t>数</a:t>
            </a:r>
            <a:r>
              <a:rPr dirty="0" sz="1200" spc="5">
                <a:latin typeface="SimSun"/>
                <a:cs typeface="SimSun"/>
              </a:rPr>
              <a:t>据</a:t>
            </a:r>
            <a:r>
              <a:rPr dirty="0" sz="1200" spc="10">
                <a:latin typeface="SimSun"/>
                <a:cs typeface="SimSun"/>
              </a:rPr>
              <a:t>中</a:t>
            </a:r>
            <a:r>
              <a:rPr dirty="0" sz="1200">
                <a:latin typeface="SimSun"/>
                <a:cs typeface="SimSun"/>
              </a:rPr>
              <a:t>对</a:t>
            </a:r>
            <a:r>
              <a:rPr dirty="0" sz="1200" spc="10">
                <a:latin typeface="SimSun"/>
                <a:cs typeface="SimSun"/>
              </a:rPr>
              <a:t>应</a:t>
            </a:r>
            <a:r>
              <a:rPr dirty="0" sz="1200">
                <a:latin typeface="SimSun"/>
                <a:cs typeface="SimSun"/>
              </a:rPr>
              <a:t>的特</a:t>
            </a:r>
            <a:r>
              <a:rPr dirty="0" sz="1200" spc="10">
                <a:latin typeface="SimSun"/>
                <a:cs typeface="SimSun"/>
              </a:rPr>
              <a:t>征</a:t>
            </a:r>
            <a:r>
              <a:rPr dirty="0" sz="1200" spc="15">
                <a:latin typeface="SimSun"/>
                <a:cs typeface="SimSun"/>
              </a:rPr>
              <a:t>点</a:t>
            </a:r>
            <a:r>
              <a:rPr dirty="0" sz="1200" spc="-25">
                <a:latin typeface="Cambria Math"/>
                <a:cs typeface="Cambria Math"/>
              </a:rPr>
              <a:t>𝑞</a:t>
            </a:r>
            <a:r>
              <a:rPr dirty="0" baseline="-16339" sz="1275" spc="509">
                <a:latin typeface="Cambria Math"/>
                <a:cs typeface="Cambria Math"/>
              </a:rPr>
              <a:t>𝑗</a:t>
            </a:r>
            <a:r>
              <a:rPr dirty="0" sz="1200">
                <a:latin typeface="SimSun"/>
                <a:cs typeface="SimSun"/>
              </a:rPr>
              <a:t>以及特 </a:t>
            </a:r>
            <a:r>
              <a:rPr dirty="0" sz="1200">
                <a:latin typeface="SimSun"/>
                <a:cs typeface="SimSun"/>
              </a:rPr>
              <a:t>征面</a:t>
            </a:r>
            <a:r>
              <a:rPr dirty="0" sz="1200" spc="15">
                <a:latin typeface="Cambria Math"/>
                <a:cs typeface="Cambria Math"/>
              </a:rPr>
              <a:t>𝑆</a:t>
            </a:r>
            <a:r>
              <a:rPr dirty="0" baseline="-16339" sz="1275" spc="22">
                <a:latin typeface="Cambria Math"/>
                <a:cs typeface="Cambria Math"/>
              </a:rPr>
              <a:t>𝑙</a:t>
            </a:r>
            <a:r>
              <a:rPr dirty="0" sz="1200" spc="15">
                <a:latin typeface="SimSun"/>
                <a:cs typeface="SimSun"/>
              </a:rPr>
              <a:t>；</a:t>
            </a:r>
            <a:endParaRPr sz="1200">
              <a:latin typeface="SimSun"/>
              <a:cs typeface="SimSun"/>
            </a:endParaRPr>
          </a:p>
          <a:p>
            <a:pPr marL="749935" indent="-382270">
              <a:lnSpc>
                <a:spcPct val="100000"/>
              </a:lnSpc>
              <a:spcBef>
                <a:spcPts val="585"/>
              </a:spcBef>
              <a:buSzPct val="91666"/>
              <a:buAutoNum type="arabicPlain"/>
              <a:tabLst>
                <a:tab pos="750570" algn="l"/>
              </a:tabLst>
            </a:pPr>
            <a:r>
              <a:rPr dirty="0" sz="1200">
                <a:latin typeface="SimSun"/>
                <a:cs typeface="SimSun"/>
              </a:rPr>
              <a:t>计算特征</a:t>
            </a:r>
            <a:r>
              <a:rPr dirty="0" sz="1200" spc="-5">
                <a:latin typeface="SimSun"/>
                <a:cs typeface="SimSun"/>
              </a:rPr>
              <a:t>点</a:t>
            </a:r>
            <a:r>
              <a:rPr dirty="0" sz="1200" spc="-35">
                <a:latin typeface="Cambria Math"/>
                <a:cs typeface="Cambria Math"/>
              </a:rPr>
              <a:t>𝑝</a:t>
            </a:r>
            <a:r>
              <a:rPr dirty="0" baseline="-16339" sz="1275" spc="240">
                <a:latin typeface="Cambria Math"/>
                <a:cs typeface="Cambria Math"/>
              </a:rPr>
              <a:t>𝑖</a:t>
            </a:r>
            <a:r>
              <a:rPr dirty="0" sz="1200">
                <a:latin typeface="SimSun"/>
                <a:cs typeface="SimSun"/>
              </a:rPr>
              <a:t>到特征面</a:t>
            </a:r>
            <a:r>
              <a:rPr dirty="0" sz="1200" spc="-50">
                <a:latin typeface="Cambria Math"/>
                <a:cs typeface="Cambria Math"/>
              </a:rPr>
              <a:t>𝑆</a:t>
            </a:r>
            <a:r>
              <a:rPr dirty="0" baseline="-16339" sz="1275" spc="254">
                <a:latin typeface="Cambria Math"/>
                <a:cs typeface="Cambria Math"/>
              </a:rPr>
              <a:t>𝑙</a:t>
            </a:r>
            <a:r>
              <a:rPr dirty="0" sz="1200">
                <a:latin typeface="SimSun"/>
                <a:cs typeface="SimSun"/>
              </a:rPr>
              <a:t>的欧氏距离</a:t>
            </a:r>
            <a:r>
              <a:rPr dirty="0" sz="1200">
                <a:latin typeface="Cambria Math"/>
                <a:cs typeface="Cambria Math"/>
              </a:rPr>
              <a:t>𝑑</a:t>
            </a:r>
            <a:r>
              <a:rPr dirty="0" baseline="-16339" sz="1275" spc="232">
                <a:latin typeface="Cambria Math"/>
                <a:cs typeface="Cambria Math"/>
              </a:rPr>
              <a:t>𝑒</a:t>
            </a:r>
            <a:r>
              <a:rPr dirty="0" sz="1200">
                <a:latin typeface="SimSun"/>
                <a:cs typeface="SimSun"/>
              </a:rPr>
              <a:t>；</a:t>
            </a:r>
            <a:endParaRPr sz="1200">
              <a:latin typeface="SimSun"/>
              <a:cs typeface="SimSun"/>
            </a:endParaRPr>
          </a:p>
          <a:p>
            <a:pPr marL="749935" indent="-382270">
              <a:lnSpc>
                <a:spcPct val="100000"/>
              </a:lnSpc>
              <a:spcBef>
                <a:spcPts val="900"/>
              </a:spcBef>
              <a:buSzPct val="91666"/>
              <a:buAutoNum type="arabicPlain"/>
              <a:tabLst>
                <a:tab pos="750570" algn="l"/>
              </a:tabLst>
            </a:pPr>
            <a:r>
              <a:rPr dirty="0" sz="1200">
                <a:latin typeface="SimSun"/>
                <a:cs typeface="SimSun"/>
              </a:rPr>
              <a:t>根据特征点到特征面的距离度量，建立匹配对的约束关系；</a:t>
            </a:r>
            <a:endParaRPr sz="1200">
              <a:latin typeface="SimSun"/>
              <a:cs typeface="SimSun"/>
            </a:endParaRPr>
          </a:p>
          <a:p>
            <a:pPr algn="r" marR="93980">
              <a:lnSpc>
                <a:spcPct val="100000"/>
              </a:lnSpc>
              <a:spcBef>
                <a:spcPts val="875"/>
              </a:spcBef>
              <a:tabLst>
                <a:tab pos="3072765" algn="l"/>
              </a:tabLst>
            </a:pPr>
            <a:r>
              <a:rPr dirty="0" sz="1200" spc="15">
                <a:latin typeface="Cambria Math"/>
                <a:cs typeface="Cambria Math"/>
              </a:rPr>
              <a:t>𝑓</a:t>
            </a:r>
            <a:r>
              <a:rPr dirty="0" baseline="2314" sz="1800" spc="22">
                <a:latin typeface="Cambria Math"/>
                <a:cs typeface="Cambria Math"/>
              </a:rPr>
              <a:t>(</a:t>
            </a:r>
            <a:r>
              <a:rPr dirty="0" sz="1200" spc="15">
                <a:latin typeface="Cambria Math"/>
                <a:cs typeface="Cambria Math"/>
              </a:rPr>
              <a:t>𝑝</a:t>
            </a:r>
            <a:r>
              <a:rPr dirty="0" baseline="-16339" sz="1275" spc="22">
                <a:latin typeface="Cambria Math"/>
                <a:cs typeface="Cambria Math"/>
              </a:rPr>
              <a:t>𝑖</a:t>
            </a:r>
            <a:r>
              <a:rPr dirty="0" sz="1200" spc="15">
                <a:latin typeface="Cambria Math"/>
                <a:cs typeface="Cambria Math"/>
              </a:rPr>
              <a:t>,</a:t>
            </a:r>
            <a:r>
              <a:rPr dirty="0" sz="1200" spc="-70">
                <a:latin typeface="Cambria Math"/>
                <a:cs typeface="Cambria Math"/>
              </a:rPr>
              <a:t> </a:t>
            </a:r>
            <a:r>
              <a:rPr dirty="0" sz="1200" spc="10">
                <a:latin typeface="Cambria Math"/>
                <a:cs typeface="Cambria Math"/>
              </a:rPr>
              <a:t>𝑇</a:t>
            </a:r>
            <a:r>
              <a:rPr dirty="0" baseline="2314" sz="1800" spc="15">
                <a:latin typeface="Cambria Math"/>
                <a:cs typeface="Cambria Math"/>
              </a:rPr>
              <a:t>)</a:t>
            </a:r>
            <a:r>
              <a:rPr dirty="0" baseline="2314" sz="1800" spc="104">
                <a:latin typeface="Cambria Math"/>
                <a:cs typeface="Cambria Math"/>
              </a:rPr>
              <a:t> </a:t>
            </a:r>
            <a:r>
              <a:rPr dirty="0" sz="1200">
                <a:latin typeface="Cambria Math"/>
                <a:cs typeface="Cambria Math"/>
              </a:rPr>
              <a:t>=</a:t>
            </a:r>
            <a:r>
              <a:rPr dirty="0" sz="1200" spc="80">
                <a:latin typeface="Cambria Math"/>
                <a:cs typeface="Cambria Math"/>
              </a:rPr>
              <a:t> </a:t>
            </a:r>
            <a:r>
              <a:rPr dirty="0" sz="1200" spc="20">
                <a:latin typeface="Cambria Math"/>
                <a:cs typeface="Cambria Math"/>
              </a:rPr>
              <a:t>𝑑</a:t>
            </a:r>
            <a:r>
              <a:rPr dirty="0" baseline="-16339" sz="1275" spc="30">
                <a:latin typeface="Cambria Math"/>
                <a:cs typeface="Cambria Math"/>
              </a:rPr>
              <a:t>𝑒	</a:t>
            </a:r>
            <a:r>
              <a:rPr dirty="0" baseline="2314" sz="1800" spc="-7">
                <a:latin typeface="Cambria Math"/>
                <a:cs typeface="Cambria Math"/>
              </a:rPr>
              <a:t>(</a:t>
            </a:r>
            <a:r>
              <a:rPr dirty="0" sz="1200" spc="-5">
                <a:latin typeface="Cambria Math"/>
                <a:cs typeface="Cambria Math"/>
              </a:rPr>
              <a:t>2.48</a:t>
            </a:r>
            <a:r>
              <a:rPr dirty="0" baseline="2314" sz="1800" spc="-7">
                <a:latin typeface="Cambria Math"/>
                <a:cs typeface="Cambria Math"/>
              </a:rPr>
              <a:t>)</a:t>
            </a:r>
            <a:endParaRPr baseline="2314" sz="1800">
              <a:latin typeface="Cambria Math"/>
              <a:cs typeface="Cambria Math"/>
            </a:endParaRPr>
          </a:p>
          <a:p>
            <a:pPr marL="101600">
              <a:lnSpc>
                <a:spcPct val="100000"/>
              </a:lnSpc>
              <a:spcBef>
                <a:spcPts val="930"/>
              </a:spcBef>
            </a:pPr>
            <a:r>
              <a:rPr dirty="0" sz="1200">
                <a:latin typeface="SimSun"/>
                <a:cs typeface="SimSun"/>
              </a:rPr>
              <a:t>其中，</a:t>
            </a:r>
            <a:r>
              <a:rPr dirty="0" sz="1200" i="1">
                <a:latin typeface="Times New Roman"/>
                <a:cs typeface="Times New Roman"/>
              </a:rPr>
              <a:t>T </a:t>
            </a:r>
            <a:r>
              <a:rPr dirty="0" sz="1200">
                <a:latin typeface="SimSun"/>
                <a:cs typeface="SimSun"/>
              </a:rPr>
              <a:t>表示刚体运动变换参数。</a:t>
            </a:r>
            <a:endParaRPr sz="1200">
              <a:latin typeface="SimSun"/>
              <a:cs typeface="SimSun"/>
            </a:endParaRPr>
          </a:p>
          <a:p>
            <a:pPr marL="368300">
              <a:lnSpc>
                <a:spcPct val="100000"/>
              </a:lnSpc>
              <a:spcBef>
                <a:spcPts val="900"/>
              </a:spcBef>
            </a:pPr>
            <a:r>
              <a:rPr dirty="0" sz="1200">
                <a:latin typeface="SimSun"/>
                <a:cs typeface="SimSun"/>
              </a:rPr>
              <a:t>将变换矩阵作为待估计参数，利用</a:t>
            </a:r>
            <a:r>
              <a:rPr dirty="0" sz="1200" spc="-300">
                <a:latin typeface="SimSun"/>
                <a:cs typeface="SimSun"/>
              </a:rPr>
              <a:t> </a:t>
            </a:r>
            <a:r>
              <a:rPr dirty="0" sz="1200" spc="-5">
                <a:latin typeface="Times New Roman"/>
                <a:cs typeface="Times New Roman"/>
              </a:rPr>
              <a:t>L</a:t>
            </a:r>
            <a:r>
              <a:rPr dirty="0" sz="1200">
                <a:latin typeface="Times New Roman"/>
                <a:cs typeface="Times New Roman"/>
              </a:rPr>
              <a:t>M </a:t>
            </a:r>
            <a:r>
              <a:rPr dirty="0" sz="1200">
                <a:latin typeface="SimSun"/>
                <a:cs typeface="SimSun"/>
              </a:rPr>
              <a:t>非线性优化方法求解位姿变换：</a:t>
            </a:r>
            <a:endParaRPr sz="1200">
              <a:latin typeface="SimSun"/>
              <a:cs typeface="SimSun"/>
            </a:endParaRPr>
          </a:p>
          <a:p>
            <a:pPr algn="r" marR="93980">
              <a:lnSpc>
                <a:spcPct val="100000"/>
              </a:lnSpc>
              <a:spcBef>
                <a:spcPts val="935"/>
              </a:spcBef>
              <a:tabLst>
                <a:tab pos="3442970" algn="l"/>
              </a:tabLst>
            </a:pPr>
            <a:r>
              <a:rPr dirty="0" sz="1200" spc="-280">
                <a:latin typeface="Cambria Math"/>
                <a:cs typeface="Cambria Math"/>
              </a:rPr>
              <a:t>𝑇</a:t>
            </a:r>
            <a:r>
              <a:rPr dirty="0" baseline="11574" sz="1800" spc="-419">
                <a:latin typeface="Cambria Math"/>
                <a:cs typeface="Cambria Math"/>
              </a:rPr>
              <a:t>̂</a:t>
            </a:r>
            <a:r>
              <a:rPr dirty="0" baseline="11574" sz="1800" spc="240">
                <a:latin typeface="Cambria Math"/>
                <a:cs typeface="Cambria Math"/>
              </a:rPr>
              <a:t> </a:t>
            </a:r>
            <a:r>
              <a:rPr dirty="0" sz="1200">
                <a:latin typeface="Cambria Math"/>
                <a:cs typeface="Cambria Math"/>
              </a:rPr>
              <a:t>=</a:t>
            </a:r>
            <a:r>
              <a:rPr dirty="0" sz="1200" spc="80">
                <a:latin typeface="Cambria Math"/>
                <a:cs typeface="Cambria Math"/>
              </a:rPr>
              <a:t> </a:t>
            </a:r>
            <a:r>
              <a:rPr dirty="0" sz="1200">
                <a:latin typeface="Cambria Math"/>
                <a:cs typeface="Cambria Math"/>
              </a:rPr>
              <a:t>𝑇</a:t>
            </a:r>
            <a:r>
              <a:rPr dirty="0" sz="1200" spc="25">
                <a:latin typeface="Cambria Math"/>
                <a:cs typeface="Cambria Math"/>
              </a:rPr>
              <a:t> </a:t>
            </a:r>
            <a:r>
              <a:rPr dirty="0" sz="1200">
                <a:latin typeface="Cambria Math"/>
                <a:cs typeface="Cambria Math"/>
              </a:rPr>
              <a:t>−</a:t>
            </a:r>
            <a:r>
              <a:rPr dirty="0" sz="1200" spc="5">
                <a:latin typeface="Cambria Math"/>
                <a:cs typeface="Cambria Math"/>
              </a:rPr>
              <a:t> </a:t>
            </a:r>
            <a:r>
              <a:rPr dirty="0" baseline="2314" sz="1800" spc="37">
                <a:latin typeface="Cambria Math"/>
                <a:cs typeface="Cambria Math"/>
              </a:rPr>
              <a:t>(</a:t>
            </a:r>
            <a:r>
              <a:rPr dirty="0" sz="1200" spc="25">
                <a:latin typeface="Cambria Math"/>
                <a:cs typeface="Cambria Math"/>
              </a:rPr>
              <a:t>𝐽</a:t>
            </a:r>
            <a:r>
              <a:rPr dirty="0" baseline="29411" sz="1275" spc="37">
                <a:latin typeface="Cambria Math"/>
                <a:cs typeface="Cambria Math"/>
              </a:rPr>
              <a:t>𝑇</a:t>
            </a:r>
            <a:r>
              <a:rPr dirty="0" sz="1200" spc="25">
                <a:latin typeface="Cambria Math"/>
                <a:cs typeface="Cambria Math"/>
              </a:rPr>
              <a:t>𝐽</a:t>
            </a:r>
            <a:r>
              <a:rPr dirty="0" sz="1200" spc="5">
                <a:latin typeface="Cambria Math"/>
                <a:cs typeface="Cambria Math"/>
              </a:rPr>
              <a:t> </a:t>
            </a:r>
            <a:r>
              <a:rPr dirty="0" sz="1200">
                <a:latin typeface="Cambria Math"/>
                <a:cs typeface="Cambria Math"/>
              </a:rPr>
              <a:t>+ </a:t>
            </a:r>
            <a:r>
              <a:rPr dirty="0" sz="1200" spc="25">
                <a:latin typeface="Cambria Math"/>
                <a:cs typeface="Cambria Math"/>
              </a:rPr>
              <a:t>𝜆𝐼</a:t>
            </a:r>
            <a:r>
              <a:rPr dirty="0" baseline="2314" sz="1800" spc="37">
                <a:latin typeface="Cambria Math"/>
                <a:cs typeface="Cambria Math"/>
              </a:rPr>
              <a:t>)</a:t>
            </a:r>
            <a:r>
              <a:rPr dirty="0" baseline="29411" sz="1275" spc="37">
                <a:latin typeface="Cambria Math"/>
                <a:cs typeface="Cambria Math"/>
              </a:rPr>
              <a:t>−1</a:t>
            </a:r>
            <a:r>
              <a:rPr dirty="0" sz="1200" spc="25">
                <a:latin typeface="Cambria Math"/>
                <a:cs typeface="Cambria Math"/>
              </a:rPr>
              <a:t>𝐽</a:t>
            </a:r>
            <a:r>
              <a:rPr dirty="0" baseline="29411" sz="1275" spc="37">
                <a:latin typeface="Cambria Math"/>
                <a:cs typeface="Cambria Math"/>
              </a:rPr>
              <a:t>𝑇</a:t>
            </a:r>
            <a:r>
              <a:rPr dirty="0" sz="1200" spc="25">
                <a:latin typeface="Cambria Math"/>
                <a:cs typeface="Cambria Math"/>
              </a:rPr>
              <a:t>𝑓	</a:t>
            </a:r>
            <a:r>
              <a:rPr dirty="0" baseline="2314" sz="1800" spc="-7">
                <a:latin typeface="Cambria Math"/>
                <a:cs typeface="Cambria Math"/>
              </a:rPr>
              <a:t>(</a:t>
            </a:r>
            <a:r>
              <a:rPr dirty="0" sz="1200" spc="-5">
                <a:latin typeface="Cambria Math"/>
                <a:cs typeface="Cambria Math"/>
              </a:rPr>
              <a:t>2.49</a:t>
            </a:r>
            <a:r>
              <a:rPr dirty="0" baseline="2314" sz="1800" spc="-7">
                <a:latin typeface="Cambria Math"/>
                <a:cs typeface="Cambria Math"/>
              </a:rPr>
              <a:t>)</a:t>
            </a:r>
            <a:endParaRPr baseline="2314" sz="1800">
              <a:latin typeface="Cambria Math"/>
              <a:cs typeface="Cambria Math"/>
            </a:endParaRPr>
          </a:p>
          <a:p>
            <a:pPr marL="368300">
              <a:lnSpc>
                <a:spcPct val="100000"/>
              </a:lnSpc>
              <a:spcBef>
                <a:spcPts val="865"/>
              </a:spcBef>
            </a:pPr>
            <a:r>
              <a:rPr dirty="0" sz="1200">
                <a:latin typeface="SimSun"/>
                <a:cs typeface="SimSun"/>
              </a:rPr>
              <a:t>由链式法求出雅可比矩阵：</a:t>
            </a:r>
            <a:endParaRPr sz="1200">
              <a:latin typeface="SimSun"/>
              <a:cs typeface="SimSun"/>
            </a:endParaRPr>
          </a:p>
        </p:txBody>
      </p:sp>
      <p:sp>
        <p:nvSpPr>
          <p:cNvPr id="9" name="object 9"/>
          <p:cNvSpPr/>
          <p:nvPr/>
        </p:nvSpPr>
        <p:spPr>
          <a:xfrm>
            <a:off x="3486022" y="6372732"/>
            <a:ext cx="177165" cy="10795"/>
          </a:xfrm>
          <a:custGeom>
            <a:avLst/>
            <a:gdLst/>
            <a:ahLst/>
            <a:cxnLst/>
            <a:rect l="l" t="t" r="r" b="b"/>
            <a:pathLst>
              <a:path w="177164" h="10795">
                <a:moveTo>
                  <a:pt x="176784" y="0"/>
                </a:moveTo>
                <a:lnTo>
                  <a:pt x="0" y="0"/>
                </a:lnTo>
                <a:lnTo>
                  <a:pt x="0" y="10668"/>
                </a:lnTo>
                <a:lnTo>
                  <a:pt x="176784" y="10668"/>
                </a:lnTo>
                <a:lnTo>
                  <a:pt x="176784" y="0"/>
                </a:lnTo>
                <a:close/>
              </a:path>
            </a:pathLst>
          </a:custGeom>
          <a:solidFill>
            <a:srgbClr val="000000"/>
          </a:solidFill>
        </p:spPr>
        <p:txBody>
          <a:bodyPr wrap="square" lIns="0" tIns="0" rIns="0" bIns="0" rtlCol="0"/>
          <a:lstStyle/>
          <a:p/>
        </p:txBody>
      </p:sp>
      <p:sp>
        <p:nvSpPr>
          <p:cNvPr id="10" name="object 10"/>
          <p:cNvSpPr/>
          <p:nvPr/>
        </p:nvSpPr>
        <p:spPr>
          <a:xfrm>
            <a:off x="3860927" y="6372732"/>
            <a:ext cx="210820" cy="10795"/>
          </a:xfrm>
          <a:custGeom>
            <a:avLst/>
            <a:gdLst/>
            <a:ahLst/>
            <a:cxnLst/>
            <a:rect l="l" t="t" r="r" b="b"/>
            <a:pathLst>
              <a:path w="210820" h="10795">
                <a:moveTo>
                  <a:pt x="210616" y="0"/>
                </a:moveTo>
                <a:lnTo>
                  <a:pt x="0" y="0"/>
                </a:lnTo>
                <a:lnTo>
                  <a:pt x="0" y="10668"/>
                </a:lnTo>
                <a:lnTo>
                  <a:pt x="210616" y="10668"/>
                </a:lnTo>
                <a:lnTo>
                  <a:pt x="210616" y="0"/>
                </a:lnTo>
                <a:close/>
              </a:path>
            </a:pathLst>
          </a:custGeom>
          <a:solidFill>
            <a:srgbClr val="000000"/>
          </a:solidFill>
        </p:spPr>
        <p:txBody>
          <a:bodyPr wrap="square" lIns="0" tIns="0" rIns="0" bIns="0" rtlCol="0"/>
          <a:lstStyle/>
          <a:p/>
        </p:txBody>
      </p:sp>
      <p:sp>
        <p:nvSpPr>
          <p:cNvPr id="11" name="object 11"/>
          <p:cNvSpPr txBox="1"/>
          <p:nvPr/>
        </p:nvSpPr>
        <p:spPr>
          <a:xfrm>
            <a:off x="3187319" y="6140576"/>
            <a:ext cx="1151255" cy="324485"/>
          </a:xfrm>
          <a:prstGeom prst="rect">
            <a:avLst/>
          </a:prstGeom>
        </p:spPr>
        <p:txBody>
          <a:bodyPr wrap="square" lIns="0" tIns="12700" rIns="0" bIns="0" rtlCol="0" vert="horz">
            <a:spAutoFit/>
          </a:bodyPr>
          <a:lstStyle/>
          <a:p>
            <a:pPr marL="301625">
              <a:lnSpc>
                <a:spcPts val="1175"/>
              </a:lnSpc>
              <a:spcBef>
                <a:spcPts val="100"/>
              </a:spcBef>
              <a:tabLst>
                <a:tab pos="692785" algn="l"/>
              </a:tabLst>
            </a:pPr>
            <a:r>
              <a:rPr dirty="0" sz="1200" spc="-5">
                <a:latin typeface="Cambria Math"/>
                <a:cs typeface="Cambria Math"/>
              </a:rPr>
              <a:t>∂𝑓	</a:t>
            </a:r>
            <a:r>
              <a:rPr dirty="0" sz="1200">
                <a:latin typeface="Cambria Math"/>
                <a:cs typeface="Cambria Math"/>
              </a:rPr>
              <a:t>∂𝑓</a:t>
            </a:r>
            <a:r>
              <a:rPr dirty="0" sz="1200" spc="75">
                <a:latin typeface="Cambria Math"/>
                <a:cs typeface="Cambria Math"/>
              </a:rPr>
              <a:t> </a:t>
            </a:r>
            <a:r>
              <a:rPr dirty="0" sz="1200" spc="-5">
                <a:latin typeface="Cambria Math"/>
                <a:cs typeface="Cambria Math"/>
              </a:rPr>
              <a:t>∂𝑝</a:t>
            </a:r>
            <a:r>
              <a:rPr dirty="0" baseline="-16339" sz="1275" spc="-7">
                <a:latin typeface="Cambria Math"/>
                <a:cs typeface="Cambria Math"/>
              </a:rPr>
              <a:t>𝑖</a:t>
            </a:r>
            <a:endParaRPr baseline="-16339" sz="1275">
              <a:latin typeface="Cambria Math"/>
              <a:cs typeface="Cambria Math"/>
            </a:endParaRPr>
          </a:p>
          <a:p>
            <a:pPr marL="38100">
              <a:lnSpc>
                <a:spcPts val="1175"/>
              </a:lnSpc>
              <a:tabLst>
                <a:tab pos="517525" algn="l"/>
              </a:tabLst>
            </a:pPr>
            <a:r>
              <a:rPr dirty="0" sz="1200">
                <a:latin typeface="Cambria Math"/>
                <a:cs typeface="Cambria Math"/>
              </a:rPr>
              <a:t>𝐽</a:t>
            </a:r>
            <a:r>
              <a:rPr dirty="0" sz="1200" spc="90">
                <a:latin typeface="Cambria Math"/>
                <a:cs typeface="Cambria Math"/>
              </a:rPr>
              <a:t> </a:t>
            </a:r>
            <a:r>
              <a:rPr dirty="0" sz="1200">
                <a:latin typeface="Cambria Math"/>
                <a:cs typeface="Cambria Math"/>
              </a:rPr>
              <a:t>=	=</a:t>
            </a:r>
            <a:endParaRPr sz="1200">
              <a:latin typeface="Cambria Math"/>
              <a:cs typeface="Cambria Math"/>
            </a:endParaRPr>
          </a:p>
        </p:txBody>
      </p:sp>
      <p:sp>
        <p:nvSpPr>
          <p:cNvPr id="12" name="object 12"/>
          <p:cNvSpPr/>
          <p:nvPr/>
        </p:nvSpPr>
        <p:spPr>
          <a:xfrm>
            <a:off x="4097401" y="6372732"/>
            <a:ext cx="210820" cy="10795"/>
          </a:xfrm>
          <a:custGeom>
            <a:avLst/>
            <a:gdLst/>
            <a:ahLst/>
            <a:cxnLst/>
            <a:rect l="l" t="t" r="r" b="b"/>
            <a:pathLst>
              <a:path w="210820" h="10795">
                <a:moveTo>
                  <a:pt x="210312" y="0"/>
                </a:moveTo>
                <a:lnTo>
                  <a:pt x="0" y="0"/>
                </a:lnTo>
                <a:lnTo>
                  <a:pt x="0" y="10668"/>
                </a:lnTo>
                <a:lnTo>
                  <a:pt x="210312" y="10668"/>
                </a:lnTo>
                <a:lnTo>
                  <a:pt x="210312" y="0"/>
                </a:lnTo>
                <a:close/>
              </a:path>
            </a:pathLst>
          </a:custGeom>
          <a:solidFill>
            <a:srgbClr val="000000"/>
          </a:solidFill>
        </p:spPr>
        <p:txBody>
          <a:bodyPr wrap="square" lIns="0" tIns="0" rIns="0" bIns="0" rtlCol="0"/>
          <a:lstStyle/>
          <a:p/>
        </p:txBody>
      </p:sp>
      <p:sp>
        <p:nvSpPr>
          <p:cNvPr id="13" name="object 13"/>
          <p:cNvSpPr txBox="1"/>
          <p:nvPr/>
        </p:nvSpPr>
        <p:spPr>
          <a:xfrm>
            <a:off x="948232" y="6296024"/>
            <a:ext cx="3591560" cy="814069"/>
          </a:xfrm>
          <a:prstGeom prst="rect">
            <a:avLst/>
          </a:prstGeom>
        </p:spPr>
        <p:txBody>
          <a:bodyPr wrap="square" lIns="0" tIns="74930" rIns="0" bIns="0" rtlCol="0" vert="horz">
            <a:spAutoFit/>
          </a:bodyPr>
          <a:lstStyle/>
          <a:p>
            <a:pPr algn="r" marR="242570">
              <a:lnSpc>
                <a:spcPct val="100000"/>
              </a:lnSpc>
              <a:spcBef>
                <a:spcPts val="590"/>
              </a:spcBef>
              <a:tabLst>
                <a:tab pos="374650" algn="l"/>
              </a:tabLst>
            </a:pPr>
            <a:r>
              <a:rPr dirty="0" sz="1200" spc="-5">
                <a:latin typeface="Cambria Math"/>
                <a:cs typeface="Cambria Math"/>
              </a:rPr>
              <a:t>∂𝑇	∂𝑝</a:t>
            </a:r>
            <a:r>
              <a:rPr dirty="0" baseline="-16339" sz="1275" spc="-7">
                <a:latin typeface="Cambria Math"/>
                <a:cs typeface="Cambria Math"/>
              </a:rPr>
              <a:t>𝑖</a:t>
            </a:r>
            <a:r>
              <a:rPr dirty="0" baseline="-16339" sz="1275" spc="247">
                <a:latin typeface="Cambria Math"/>
                <a:cs typeface="Cambria Math"/>
              </a:rPr>
              <a:t> </a:t>
            </a:r>
            <a:r>
              <a:rPr dirty="0" sz="1200">
                <a:latin typeface="Cambria Math"/>
                <a:cs typeface="Cambria Math"/>
              </a:rPr>
              <a:t>∂𝑇</a:t>
            </a:r>
            <a:endParaRPr sz="1200">
              <a:latin typeface="Cambria Math"/>
              <a:cs typeface="Cambria Math"/>
            </a:endParaRPr>
          </a:p>
          <a:p>
            <a:pPr marL="38100">
              <a:lnSpc>
                <a:spcPct val="100000"/>
              </a:lnSpc>
              <a:spcBef>
                <a:spcPts val="495"/>
              </a:spcBef>
            </a:pPr>
            <a:r>
              <a:rPr dirty="0" sz="1200">
                <a:latin typeface="SimSun"/>
                <a:cs typeface="SimSun"/>
              </a:rPr>
              <a:t>将其带入公式</a:t>
            </a:r>
            <a:r>
              <a:rPr dirty="0" sz="1200" spc="-305">
                <a:latin typeface="SimSun"/>
                <a:cs typeface="SimSun"/>
              </a:rPr>
              <a:t> </a:t>
            </a:r>
            <a:r>
              <a:rPr dirty="0" sz="1200">
                <a:latin typeface="Times New Roman"/>
                <a:cs typeface="Times New Roman"/>
              </a:rPr>
              <a:t>2.49 </a:t>
            </a:r>
            <a:r>
              <a:rPr dirty="0" sz="1200">
                <a:latin typeface="SimSun"/>
                <a:cs typeface="SimSun"/>
              </a:rPr>
              <a:t>可求解得到刚体运动变换参数</a:t>
            </a:r>
            <a:r>
              <a:rPr dirty="0" sz="1200" spc="-295">
                <a:latin typeface="SimSun"/>
                <a:cs typeface="SimSun"/>
              </a:rPr>
              <a:t> </a:t>
            </a:r>
            <a:r>
              <a:rPr dirty="0" sz="1200" i="1">
                <a:latin typeface="Times New Roman"/>
                <a:cs typeface="Times New Roman"/>
              </a:rPr>
              <a:t>T</a:t>
            </a:r>
            <a:r>
              <a:rPr dirty="0" sz="1200">
                <a:latin typeface="SimSun"/>
                <a:cs typeface="SimSun"/>
              </a:rPr>
              <a:t>。</a:t>
            </a:r>
            <a:endParaRPr sz="1200">
              <a:latin typeface="SimSun"/>
              <a:cs typeface="SimSun"/>
            </a:endParaRPr>
          </a:p>
          <a:p>
            <a:pPr marL="38100">
              <a:lnSpc>
                <a:spcPct val="100000"/>
              </a:lnSpc>
              <a:spcBef>
                <a:spcPts val="900"/>
              </a:spcBef>
            </a:pPr>
            <a:r>
              <a:rPr dirty="0" sz="1200">
                <a:latin typeface="SimSun"/>
                <a:cs typeface="SimSun"/>
              </a:rPr>
              <a:t>（</a:t>
            </a:r>
            <a:r>
              <a:rPr dirty="0" sz="1200">
                <a:latin typeface="Times New Roman"/>
                <a:cs typeface="Times New Roman"/>
              </a:rPr>
              <a:t>4</a:t>
            </a:r>
            <a:r>
              <a:rPr dirty="0" sz="1200">
                <a:latin typeface="SimSun"/>
                <a:cs typeface="SimSun"/>
              </a:rPr>
              <a:t>）判断变换参数是否属于最优估计，若满足：</a:t>
            </a:r>
            <a:endParaRPr sz="1200">
              <a:latin typeface="SimSun"/>
              <a:cs typeface="SimSun"/>
            </a:endParaRPr>
          </a:p>
        </p:txBody>
      </p:sp>
      <p:sp>
        <p:nvSpPr>
          <p:cNvPr id="14" name="object 14"/>
          <p:cNvSpPr txBox="1"/>
          <p:nvPr/>
        </p:nvSpPr>
        <p:spPr>
          <a:xfrm>
            <a:off x="6416802" y="6256400"/>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50</a:t>
            </a:r>
            <a:r>
              <a:rPr dirty="0" baseline="2314" sz="1800">
                <a:latin typeface="Cambria Math"/>
                <a:cs typeface="Cambria Math"/>
              </a:rPr>
              <a:t>)</a:t>
            </a:r>
            <a:endParaRPr baseline="2314" sz="1800">
              <a:latin typeface="Cambria Math"/>
              <a:cs typeface="Cambria Math"/>
            </a:endParaRPr>
          </a:p>
        </p:txBody>
      </p:sp>
      <p:sp>
        <p:nvSpPr>
          <p:cNvPr id="15" name="object 15"/>
          <p:cNvSpPr txBox="1"/>
          <p:nvPr/>
        </p:nvSpPr>
        <p:spPr>
          <a:xfrm>
            <a:off x="2860675" y="7361681"/>
            <a:ext cx="26606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0</a:t>
            </a:r>
            <a:r>
              <a:rPr dirty="0" sz="1200" spc="-15">
                <a:latin typeface="Cambria Math"/>
                <a:cs typeface="Cambria Math"/>
              </a:rPr>
              <a:t> </a:t>
            </a:r>
            <a:r>
              <a:rPr dirty="0" sz="1200">
                <a:latin typeface="Cambria Math"/>
                <a:cs typeface="Cambria Math"/>
              </a:rPr>
              <a:t>&lt;</a:t>
            </a:r>
            <a:endParaRPr sz="1200">
              <a:latin typeface="Cambria Math"/>
              <a:cs typeface="Cambria Math"/>
            </a:endParaRPr>
          </a:p>
        </p:txBody>
      </p:sp>
      <p:sp>
        <p:nvSpPr>
          <p:cNvPr id="16" name="object 16"/>
          <p:cNvSpPr txBox="1"/>
          <p:nvPr/>
        </p:nvSpPr>
        <p:spPr>
          <a:xfrm>
            <a:off x="3118739" y="7244333"/>
            <a:ext cx="1255395" cy="208279"/>
          </a:xfrm>
          <a:prstGeom prst="rect">
            <a:avLst/>
          </a:prstGeom>
        </p:spPr>
        <p:txBody>
          <a:bodyPr wrap="square" lIns="0" tIns="12700" rIns="0" bIns="0" rtlCol="0" vert="horz">
            <a:spAutoFit/>
          </a:bodyPr>
          <a:lstStyle/>
          <a:p>
            <a:pPr marL="38100">
              <a:lnSpc>
                <a:spcPct val="100000"/>
              </a:lnSpc>
              <a:spcBef>
                <a:spcPts val="100"/>
              </a:spcBef>
            </a:pPr>
            <a:r>
              <a:rPr dirty="0" sz="1200" spc="25">
                <a:latin typeface="Cambria Math"/>
                <a:cs typeface="Cambria Math"/>
              </a:rPr>
              <a:t>𝑓(𝑝</a:t>
            </a:r>
            <a:r>
              <a:rPr dirty="0" baseline="-16339" sz="1275" spc="37">
                <a:latin typeface="Cambria Math"/>
                <a:cs typeface="Cambria Math"/>
              </a:rPr>
              <a:t>𝑖</a:t>
            </a:r>
            <a:r>
              <a:rPr dirty="0" sz="1200" spc="25">
                <a:latin typeface="Cambria Math"/>
                <a:cs typeface="Cambria Math"/>
              </a:rPr>
              <a:t>,</a:t>
            </a:r>
            <a:r>
              <a:rPr dirty="0" sz="1200" spc="-55">
                <a:latin typeface="Cambria Math"/>
                <a:cs typeface="Cambria Math"/>
              </a:rPr>
              <a:t> </a:t>
            </a:r>
            <a:r>
              <a:rPr dirty="0" sz="1200" spc="-175">
                <a:latin typeface="Cambria Math"/>
                <a:cs typeface="Cambria Math"/>
              </a:rPr>
              <a:t>𝑇</a:t>
            </a:r>
            <a:r>
              <a:rPr dirty="0" baseline="11574" sz="1800" spc="-262">
                <a:latin typeface="Cambria Math"/>
                <a:cs typeface="Cambria Math"/>
              </a:rPr>
              <a:t>̂</a:t>
            </a:r>
            <a:r>
              <a:rPr dirty="0" sz="1200" spc="-175">
                <a:latin typeface="Cambria Math"/>
                <a:cs typeface="Cambria Math"/>
              </a:rPr>
              <a:t>)</a:t>
            </a:r>
            <a:r>
              <a:rPr dirty="0" sz="1200" spc="-95">
                <a:latin typeface="Cambria Math"/>
                <a:cs typeface="Cambria Math"/>
              </a:rPr>
              <a:t> </a:t>
            </a:r>
            <a:r>
              <a:rPr dirty="0" sz="1200">
                <a:latin typeface="Cambria Math"/>
                <a:cs typeface="Cambria Math"/>
              </a:rPr>
              <a:t>−</a:t>
            </a:r>
            <a:r>
              <a:rPr dirty="0" sz="1200" spc="5">
                <a:latin typeface="Cambria Math"/>
                <a:cs typeface="Cambria Math"/>
              </a:rPr>
              <a:t> </a:t>
            </a:r>
            <a:r>
              <a:rPr dirty="0" sz="1200" spc="20">
                <a:latin typeface="Cambria Math"/>
                <a:cs typeface="Cambria Math"/>
              </a:rPr>
              <a:t>𝑓</a:t>
            </a:r>
            <a:r>
              <a:rPr dirty="0" baseline="2314" sz="1800" spc="30">
                <a:latin typeface="Cambria Math"/>
                <a:cs typeface="Cambria Math"/>
              </a:rPr>
              <a:t>(</a:t>
            </a:r>
            <a:r>
              <a:rPr dirty="0" sz="1200" spc="20">
                <a:latin typeface="Cambria Math"/>
                <a:cs typeface="Cambria Math"/>
              </a:rPr>
              <a:t>𝑝</a:t>
            </a:r>
            <a:r>
              <a:rPr dirty="0" baseline="-16339" sz="1275" spc="30">
                <a:latin typeface="Cambria Math"/>
                <a:cs typeface="Cambria Math"/>
              </a:rPr>
              <a:t>𝑖</a:t>
            </a:r>
            <a:r>
              <a:rPr dirty="0" sz="1200" spc="20">
                <a:latin typeface="Cambria Math"/>
                <a:cs typeface="Cambria Math"/>
              </a:rPr>
              <a:t>,</a:t>
            </a:r>
            <a:r>
              <a:rPr dirty="0" sz="1200" spc="-70">
                <a:latin typeface="Cambria Math"/>
                <a:cs typeface="Cambria Math"/>
              </a:rPr>
              <a:t> </a:t>
            </a:r>
            <a:r>
              <a:rPr dirty="0" sz="1200" spc="10">
                <a:latin typeface="Cambria Math"/>
                <a:cs typeface="Cambria Math"/>
              </a:rPr>
              <a:t>𝑇</a:t>
            </a:r>
            <a:r>
              <a:rPr dirty="0" baseline="2314" sz="1800" spc="15">
                <a:latin typeface="Cambria Math"/>
                <a:cs typeface="Cambria Math"/>
              </a:rPr>
              <a:t>)</a:t>
            </a:r>
            <a:endParaRPr baseline="2314" sz="1800">
              <a:latin typeface="Cambria Math"/>
              <a:cs typeface="Cambria Math"/>
            </a:endParaRPr>
          </a:p>
        </p:txBody>
      </p:sp>
      <p:sp>
        <p:nvSpPr>
          <p:cNvPr id="17" name="object 17"/>
          <p:cNvSpPr txBox="1"/>
          <p:nvPr/>
        </p:nvSpPr>
        <p:spPr>
          <a:xfrm>
            <a:off x="3718686" y="7538465"/>
            <a:ext cx="63500" cy="155575"/>
          </a:xfrm>
          <a:prstGeom prst="rect">
            <a:avLst/>
          </a:prstGeom>
        </p:spPr>
        <p:txBody>
          <a:bodyPr wrap="square" lIns="0" tIns="12700" rIns="0" bIns="0" rtlCol="0" vert="horz">
            <a:spAutoFit/>
          </a:bodyPr>
          <a:lstStyle/>
          <a:p>
            <a:pPr marL="12700">
              <a:lnSpc>
                <a:spcPct val="100000"/>
              </a:lnSpc>
              <a:spcBef>
                <a:spcPts val="100"/>
              </a:spcBef>
            </a:pPr>
            <a:r>
              <a:rPr dirty="0" sz="850" spc="90">
                <a:latin typeface="Cambria Math"/>
                <a:cs typeface="Cambria Math"/>
              </a:rPr>
              <a:t>𝑖</a:t>
            </a:r>
            <a:endParaRPr sz="850">
              <a:latin typeface="Cambria Math"/>
              <a:cs typeface="Cambria Math"/>
            </a:endParaRPr>
          </a:p>
        </p:txBody>
      </p:sp>
      <p:sp>
        <p:nvSpPr>
          <p:cNvPr id="18" name="object 18"/>
          <p:cNvSpPr txBox="1"/>
          <p:nvPr/>
        </p:nvSpPr>
        <p:spPr>
          <a:xfrm>
            <a:off x="3438271" y="7463789"/>
            <a:ext cx="61658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a:latin typeface="Cambria Math"/>
                <a:cs typeface="Cambria Math"/>
              </a:rPr>
              <a:t>|</a:t>
            </a:r>
            <a:r>
              <a:rPr dirty="0" sz="1200" spc="20">
                <a:latin typeface="Cambria Math"/>
                <a:cs typeface="Cambria Math"/>
              </a:rPr>
              <a:t>𝑓</a:t>
            </a:r>
            <a:r>
              <a:rPr dirty="0" baseline="2314" sz="1800" spc="7">
                <a:latin typeface="Cambria Math"/>
                <a:cs typeface="Cambria Math"/>
              </a:rPr>
              <a:t>(</a:t>
            </a:r>
            <a:r>
              <a:rPr dirty="0" sz="1200">
                <a:latin typeface="Cambria Math"/>
                <a:cs typeface="Cambria Math"/>
              </a:rPr>
              <a:t>𝑝</a:t>
            </a:r>
            <a:r>
              <a:rPr dirty="0" sz="1200" spc="70">
                <a:latin typeface="Cambria Math"/>
                <a:cs typeface="Cambria Math"/>
              </a:rPr>
              <a:t> </a:t>
            </a:r>
            <a:r>
              <a:rPr dirty="0" sz="1200">
                <a:latin typeface="Cambria Math"/>
                <a:cs typeface="Cambria Math"/>
              </a:rPr>
              <a:t>,</a:t>
            </a:r>
            <a:r>
              <a:rPr dirty="0" sz="1200" spc="-70">
                <a:latin typeface="Cambria Math"/>
                <a:cs typeface="Cambria Math"/>
              </a:rPr>
              <a:t> </a:t>
            </a:r>
            <a:r>
              <a:rPr dirty="0" sz="1200" spc="25">
                <a:latin typeface="Cambria Math"/>
                <a:cs typeface="Cambria Math"/>
              </a:rPr>
              <a:t>𝑇</a:t>
            </a:r>
            <a:r>
              <a:rPr dirty="0" baseline="2314" sz="1800" spc="7">
                <a:latin typeface="Cambria Math"/>
                <a:cs typeface="Cambria Math"/>
              </a:rPr>
              <a:t>)</a:t>
            </a:r>
            <a:r>
              <a:rPr dirty="0" baseline="2314" sz="1800">
                <a:latin typeface="Cambria Math"/>
                <a:cs typeface="Cambria Math"/>
              </a:rPr>
              <a:t>|</a:t>
            </a:r>
            <a:endParaRPr baseline="2314" sz="1800">
              <a:latin typeface="Cambria Math"/>
              <a:cs typeface="Cambria Math"/>
            </a:endParaRPr>
          </a:p>
        </p:txBody>
      </p:sp>
      <p:sp>
        <p:nvSpPr>
          <p:cNvPr id="19" name="object 19"/>
          <p:cNvSpPr/>
          <p:nvPr/>
        </p:nvSpPr>
        <p:spPr>
          <a:xfrm>
            <a:off x="3156839" y="7478013"/>
            <a:ext cx="1180465" cy="10795"/>
          </a:xfrm>
          <a:custGeom>
            <a:avLst/>
            <a:gdLst/>
            <a:ahLst/>
            <a:cxnLst/>
            <a:rect l="l" t="t" r="r" b="b"/>
            <a:pathLst>
              <a:path w="1180464" h="10795">
                <a:moveTo>
                  <a:pt x="1179880" y="0"/>
                </a:moveTo>
                <a:lnTo>
                  <a:pt x="0" y="0"/>
                </a:lnTo>
                <a:lnTo>
                  <a:pt x="0" y="10668"/>
                </a:lnTo>
                <a:lnTo>
                  <a:pt x="1179880" y="10668"/>
                </a:lnTo>
                <a:lnTo>
                  <a:pt x="1179880" y="0"/>
                </a:lnTo>
                <a:close/>
              </a:path>
            </a:pathLst>
          </a:custGeom>
          <a:solidFill>
            <a:srgbClr val="000000"/>
          </a:solidFill>
        </p:spPr>
        <p:txBody>
          <a:bodyPr wrap="square" lIns="0" tIns="0" rIns="0" bIns="0" rtlCol="0"/>
          <a:lstStyle/>
          <a:p/>
        </p:txBody>
      </p:sp>
      <p:sp>
        <p:nvSpPr>
          <p:cNvPr id="20" name="object 20"/>
          <p:cNvSpPr txBox="1"/>
          <p:nvPr/>
        </p:nvSpPr>
        <p:spPr>
          <a:xfrm>
            <a:off x="4327016" y="7361681"/>
            <a:ext cx="2551430" cy="208279"/>
          </a:xfrm>
          <a:prstGeom prst="rect">
            <a:avLst/>
          </a:prstGeom>
        </p:spPr>
        <p:txBody>
          <a:bodyPr wrap="square" lIns="0" tIns="12700" rIns="0" bIns="0" rtlCol="0" vert="horz">
            <a:spAutoFit/>
          </a:bodyPr>
          <a:lstStyle/>
          <a:p>
            <a:pPr marL="50800">
              <a:lnSpc>
                <a:spcPct val="100000"/>
              </a:lnSpc>
              <a:spcBef>
                <a:spcPts val="100"/>
              </a:spcBef>
              <a:tabLst>
                <a:tab pos="2101850" algn="l"/>
              </a:tabLst>
            </a:pPr>
            <a:r>
              <a:rPr dirty="0" sz="1200">
                <a:latin typeface="Cambria Math"/>
                <a:cs typeface="Cambria Math"/>
              </a:rPr>
              <a:t>&lt;</a:t>
            </a:r>
            <a:r>
              <a:rPr dirty="0" sz="1200" spc="70">
                <a:latin typeface="Cambria Math"/>
                <a:cs typeface="Cambria Math"/>
              </a:rPr>
              <a:t> </a:t>
            </a:r>
            <a:r>
              <a:rPr dirty="0" sz="1200" spc="-40">
                <a:latin typeface="Cambria Math"/>
                <a:cs typeface="Cambria Math"/>
              </a:rPr>
              <a:t>𝑇</a:t>
            </a:r>
            <a:r>
              <a:rPr dirty="0" baseline="-16339" sz="1275" spc="-60">
                <a:latin typeface="Cambria Math"/>
                <a:cs typeface="Cambria Math"/>
              </a:rPr>
              <a:t>𝑑	</a:t>
            </a:r>
            <a:r>
              <a:rPr dirty="0" baseline="2314" sz="1800" spc="-7">
                <a:latin typeface="Cambria Math"/>
                <a:cs typeface="Cambria Math"/>
              </a:rPr>
              <a:t>(</a:t>
            </a:r>
            <a:r>
              <a:rPr dirty="0" sz="1200" spc="-5">
                <a:latin typeface="Cambria Math"/>
                <a:cs typeface="Cambria Math"/>
              </a:rPr>
              <a:t>2.51</a:t>
            </a:r>
            <a:r>
              <a:rPr dirty="0" baseline="2314" sz="1800" spc="-7">
                <a:latin typeface="Cambria Math"/>
                <a:cs typeface="Cambria Math"/>
              </a:rPr>
              <a:t>)</a:t>
            </a:r>
            <a:endParaRPr baseline="2314" sz="1800">
              <a:latin typeface="Cambria Math"/>
              <a:cs typeface="Cambria Math"/>
            </a:endParaRPr>
          </a:p>
        </p:txBody>
      </p:sp>
      <p:sp>
        <p:nvSpPr>
          <p:cNvPr id="21" name="object 21"/>
          <p:cNvSpPr txBox="1"/>
          <p:nvPr/>
        </p:nvSpPr>
        <p:spPr>
          <a:xfrm>
            <a:off x="643127" y="7792973"/>
            <a:ext cx="6286500" cy="1991995"/>
          </a:xfrm>
          <a:prstGeom prst="rect">
            <a:avLst/>
          </a:prstGeom>
        </p:spPr>
        <p:txBody>
          <a:bodyPr wrap="square" lIns="0" tIns="12700" rIns="0" bIns="0" rtlCol="0" vert="horz">
            <a:spAutoFit/>
          </a:bodyPr>
          <a:lstStyle/>
          <a:p>
            <a:pPr marL="76200">
              <a:lnSpc>
                <a:spcPct val="100000"/>
              </a:lnSpc>
              <a:spcBef>
                <a:spcPts val="100"/>
              </a:spcBef>
            </a:pPr>
            <a:r>
              <a:rPr dirty="0" sz="1200">
                <a:latin typeface="SimSun"/>
                <a:cs typeface="SimSun"/>
              </a:rPr>
              <a:t>则当前变换参数为最优估计</a:t>
            </a:r>
            <a:r>
              <a:rPr dirty="0" sz="1200" spc="-100">
                <a:latin typeface="SimSun"/>
                <a:cs typeface="SimSun"/>
              </a:rPr>
              <a:t>，</a:t>
            </a:r>
            <a:r>
              <a:rPr dirty="0" sz="1200">
                <a:latin typeface="SimSun"/>
                <a:cs typeface="SimSun"/>
              </a:rPr>
              <a:t>否则</a:t>
            </a:r>
            <a:r>
              <a:rPr dirty="0" sz="1200" spc="-100">
                <a:latin typeface="SimSun"/>
                <a:cs typeface="SimSun"/>
              </a:rPr>
              <a:t>，</a:t>
            </a:r>
            <a:r>
              <a:rPr dirty="0" sz="1200">
                <a:latin typeface="SimSun"/>
                <a:cs typeface="SimSun"/>
              </a:rPr>
              <a:t>增大阻</a:t>
            </a:r>
            <a:r>
              <a:rPr dirty="0" sz="1200" spc="10">
                <a:latin typeface="SimSun"/>
                <a:cs typeface="SimSun"/>
              </a:rPr>
              <a:t>尼</a:t>
            </a:r>
            <a:r>
              <a:rPr dirty="0" sz="1200">
                <a:latin typeface="SimSun"/>
                <a:cs typeface="SimSun"/>
              </a:rPr>
              <a:t>因</a:t>
            </a:r>
            <a:r>
              <a:rPr dirty="0" sz="1200" spc="5">
                <a:latin typeface="SimSun"/>
                <a:cs typeface="SimSun"/>
              </a:rPr>
              <a:t>子</a:t>
            </a:r>
            <a:r>
              <a:rPr dirty="0" sz="1200" spc="10">
                <a:latin typeface="Cambria Math"/>
                <a:cs typeface="Cambria Math"/>
              </a:rPr>
              <a:t>𝜆</a:t>
            </a:r>
            <a:r>
              <a:rPr dirty="0" sz="1200" spc="-100">
                <a:latin typeface="SimSun"/>
                <a:cs typeface="SimSun"/>
              </a:rPr>
              <a:t>，</a:t>
            </a:r>
            <a:r>
              <a:rPr dirty="0" sz="1200">
                <a:latin typeface="SimSun"/>
                <a:cs typeface="SimSun"/>
              </a:rPr>
              <a:t>继续迭代求解最优变换参数</a:t>
            </a:r>
            <a:r>
              <a:rPr dirty="0" sz="1200" spc="-100">
                <a:latin typeface="SimSun"/>
                <a:cs typeface="SimSun"/>
              </a:rPr>
              <a:t>。</a:t>
            </a:r>
            <a:r>
              <a:rPr dirty="0" sz="1200">
                <a:latin typeface="SimSun"/>
                <a:cs typeface="SimSun"/>
              </a:rPr>
              <a:t>其中</a:t>
            </a:r>
            <a:r>
              <a:rPr dirty="0" sz="1200" spc="-70">
                <a:latin typeface="SimSun"/>
                <a:cs typeface="SimSun"/>
              </a:rPr>
              <a:t>，</a:t>
            </a:r>
            <a:r>
              <a:rPr dirty="0" sz="1200" spc="-130">
                <a:latin typeface="Cambria Math"/>
                <a:cs typeface="Cambria Math"/>
              </a:rPr>
              <a:t>𝑇</a:t>
            </a:r>
            <a:r>
              <a:rPr dirty="0" baseline="-16339" sz="1275" spc="127">
                <a:latin typeface="Cambria Math"/>
                <a:cs typeface="Cambria Math"/>
              </a:rPr>
              <a:t>𝑑</a:t>
            </a:r>
            <a:endParaRPr baseline="-16339" sz="1275">
              <a:latin typeface="Cambria Math"/>
              <a:cs typeface="Cambria Math"/>
            </a:endParaRPr>
          </a:p>
          <a:p>
            <a:pPr marL="76200">
              <a:lnSpc>
                <a:spcPct val="100000"/>
              </a:lnSpc>
              <a:spcBef>
                <a:spcPts val="900"/>
              </a:spcBef>
            </a:pPr>
            <a:r>
              <a:rPr dirty="0" sz="1200">
                <a:latin typeface="SimSun"/>
                <a:cs typeface="SimSun"/>
              </a:rPr>
              <a:t>为距离阈值。</a:t>
            </a:r>
            <a:endParaRPr sz="1200">
              <a:latin typeface="SimSun"/>
              <a:cs typeface="SimSun"/>
            </a:endParaRPr>
          </a:p>
          <a:p>
            <a:pPr>
              <a:lnSpc>
                <a:spcPct val="100000"/>
              </a:lnSpc>
              <a:spcBef>
                <a:spcPts val="40"/>
              </a:spcBef>
            </a:pPr>
            <a:endParaRPr sz="950">
              <a:latin typeface="SimSun"/>
              <a:cs typeface="SimSun"/>
            </a:endParaRPr>
          </a:p>
          <a:p>
            <a:pPr marL="342900">
              <a:lnSpc>
                <a:spcPct val="100000"/>
              </a:lnSpc>
            </a:pPr>
            <a:r>
              <a:rPr dirty="0" sz="1200">
                <a:latin typeface="SimSun"/>
                <a:cs typeface="SimSun"/>
              </a:rPr>
              <a:t>（</a:t>
            </a:r>
            <a:r>
              <a:rPr dirty="0" sz="1200">
                <a:latin typeface="Times New Roman"/>
                <a:cs typeface="Times New Roman"/>
              </a:rPr>
              <a:t>5</a:t>
            </a:r>
            <a:r>
              <a:rPr dirty="0" sz="1200">
                <a:latin typeface="SimSun"/>
                <a:cs typeface="SimSun"/>
              </a:rPr>
              <a:t>）将求解的最优变换参数作用于运动前的特征点</a:t>
            </a:r>
            <a:r>
              <a:rPr dirty="0" sz="1200" spc="20">
                <a:latin typeface="Cambria Math"/>
                <a:cs typeface="Cambria Math"/>
              </a:rPr>
              <a:t>𝑝</a:t>
            </a:r>
            <a:r>
              <a:rPr dirty="0" baseline="-16339" sz="1275" spc="30">
                <a:latin typeface="Cambria Math"/>
                <a:cs typeface="Cambria Math"/>
              </a:rPr>
              <a:t>𝑖</a:t>
            </a:r>
            <a:r>
              <a:rPr dirty="0" sz="1200" spc="20">
                <a:latin typeface="SimSun"/>
                <a:cs typeface="SimSun"/>
              </a:rPr>
              <a:t>，</a:t>
            </a:r>
            <a:r>
              <a:rPr dirty="0" sz="1200">
                <a:latin typeface="SimSun"/>
                <a:cs typeface="SimSun"/>
              </a:rPr>
              <a:t>得到</a:t>
            </a:r>
            <a:r>
              <a:rPr dirty="0" sz="1200" spc="20">
                <a:latin typeface="Cambria Math"/>
                <a:cs typeface="Cambria Math"/>
              </a:rPr>
              <a:t>𝑞′</a:t>
            </a:r>
            <a:r>
              <a:rPr dirty="0" baseline="-16339" sz="1275" spc="30">
                <a:latin typeface="Cambria Math"/>
                <a:cs typeface="Cambria Math"/>
              </a:rPr>
              <a:t>𝑗</a:t>
            </a:r>
            <a:r>
              <a:rPr dirty="0" sz="1200" spc="20">
                <a:latin typeface="SimSun"/>
                <a:cs typeface="SimSun"/>
              </a:rPr>
              <a:t>，</a:t>
            </a:r>
            <a:r>
              <a:rPr dirty="0" sz="1200">
                <a:latin typeface="SimSun"/>
                <a:cs typeface="SimSun"/>
              </a:rPr>
              <a:t>若满足：</a:t>
            </a:r>
            <a:endParaRPr sz="1200">
              <a:latin typeface="SimSun"/>
              <a:cs typeface="SimSun"/>
            </a:endParaRPr>
          </a:p>
          <a:p>
            <a:pPr>
              <a:lnSpc>
                <a:spcPct val="100000"/>
              </a:lnSpc>
              <a:spcBef>
                <a:spcPts val="50"/>
              </a:spcBef>
            </a:pPr>
            <a:endParaRPr sz="1300">
              <a:latin typeface="SimSun"/>
              <a:cs typeface="SimSun"/>
            </a:endParaRPr>
          </a:p>
          <a:p>
            <a:pPr marL="2498090">
              <a:lnSpc>
                <a:spcPct val="100000"/>
              </a:lnSpc>
              <a:tabLst>
                <a:tab pos="5786120" algn="l"/>
              </a:tabLst>
            </a:pPr>
            <a:r>
              <a:rPr dirty="0" sz="1200" spc="-5">
                <a:latin typeface="Cambria Math"/>
                <a:cs typeface="Cambria Math"/>
              </a:rPr>
              <a:t>|𝑝</a:t>
            </a:r>
            <a:r>
              <a:rPr dirty="0" baseline="-16339" sz="1275" spc="-7">
                <a:latin typeface="Cambria Math"/>
                <a:cs typeface="Cambria Math"/>
              </a:rPr>
              <a:t>𝑖</a:t>
            </a:r>
            <a:r>
              <a:rPr dirty="0" baseline="-16339" sz="1275" spc="225">
                <a:latin typeface="Cambria Math"/>
                <a:cs typeface="Cambria Math"/>
              </a:rPr>
              <a:t> </a:t>
            </a:r>
            <a:r>
              <a:rPr dirty="0" sz="1200">
                <a:latin typeface="Cambria Math"/>
                <a:cs typeface="Cambria Math"/>
              </a:rPr>
              <a:t>−</a:t>
            </a:r>
            <a:r>
              <a:rPr dirty="0" sz="1200" spc="-5">
                <a:latin typeface="Cambria Math"/>
                <a:cs typeface="Cambria Math"/>
              </a:rPr>
              <a:t> </a:t>
            </a:r>
            <a:r>
              <a:rPr dirty="0" sz="1200" spc="10">
                <a:latin typeface="Cambria Math"/>
                <a:cs typeface="Cambria Math"/>
              </a:rPr>
              <a:t>𝑞</a:t>
            </a:r>
            <a:r>
              <a:rPr dirty="0" baseline="-16339" sz="1275" spc="15">
                <a:latin typeface="Cambria Math"/>
                <a:cs typeface="Cambria Math"/>
              </a:rPr>
              <a:t>𝑗</a:t>
            </a:r>
            <a:r>
              <a:rPr dirty="0" sz="1200" spc="10">
                <a:latin typeface="Cambria Math"/>
                <a:cs typeface="Cambria Math"/>
              </a:rPr>
              <a:t>|</a:t>
            </a:r>
            <a:r>
              <a:rPr dirty="0" sz="1250" spc="10">
                <a:latin typeface="SimSun"/>
                <a:cs typeface="SimSun"/>
              </a:rPr>
              <a:t>＞</a:t>
            </a:r>
            <a:r>
              <a:rPr dirty="0" sz="1200" spc="10">
                <a:latin typeface="Cambria Math"/>
                <a:cs typeface="Cambria Math"/>
              </a:rPr>
              <a:t>|𝑝</a:t>
            </a:r>
            <a:r>
              <a:rPr dirty="0" baseline="-16339" sz="1275" spc="15">
                <a:latin typeface="Cambria Math"/>
                <a:cs typeface="Cambria Math"/>
              </a:rPr>
              <a:t>𝑖</a:t>
            </a:r>
            <a:r>
              <a:rPr dirty="0" baseline="-16339" sz="1275" spc="225">
                <a:latin typeface="Cambria Math"/>
                <a:cs typeface="Cambria Math"/>
              </a:rPr>
              <a:t> </a:t>
            </a:r>
            <a:r>
              <a:rPr dirty="0" sz="1200">
                <a:latin typeface="Cambria Math"/>
                <a:cs typeface="Cambria Math"/>
              </a:rPr>
              <a:t>−</a:t>
            </a:r>
            <a:r>
              <a:rPr dirty="0" sz="1200" spc="5">
                <a:latin typeface="Cambria Math"/>
                <a:cs typeface="Cambria Math"/>
              </a:rPr>
              <a:t> </a:t>
            </a:r>
            <a:r>
              <a:rPr dirty="0" sz="1200" spc="20">
                <a:latin typeface="Cambria Math"/>
                <a:cs typeface="Cambria Math"/>
              </a:rPr>
              <a:t>𝑞′</a:t>
            </a:r>
            <a:r>
              <a:rPr dirty="0" baseline="-16339" sz="1275" spc="30">
                <a:latin typeface="Cambria Math"/>
                <a:cs typeface="Cambria Math"/>
              </a:rPr>
              <a:t>𝑗</a:t>
            </a:r>
            <a:r>
              <a:rPr dirty="0" sz="1200" spc="20">
                <a:latin typeface="Cambria Math"/>
                <a:cs typeface="Cambria Math"/>
              </a:rPr>
              <a:t>|	</a:t>
            </a:r>
            <a:r>
              <a:rPr dirty="0" baseline="2314" sz="1800" spc="-7">
                <a:latin typeface="Cambria Math"/>
                <a:cs typeface="Cambria Math"/>
              </a:rPr>
              <a:t>(</a:t>
            </a:r>
            <a:r>
              <a:rPr dirty="0" sz="1200" spc="-5">
                <a:latin typeface="Cambria Math"/>
                <a:cs typeface="Cambria Math"/>
              </a:rPr>
              <a:t>2.52</a:t>
            </a:r>
            <a:r>
              <a:rPr dirty="0" baseline="2314" sz="1800" spc="-7">
                <a:latin typeface="Cambria Math"/>
                <a:cs typeface="Cambria Math"/>
              </a:rPr>
              <a:t>)</a:t>
            </a:r>
            <a:endParaRPr baseline="2314" sz="1800">
              <a:latin typeface="Cambria Math"/>
              <a:cs typeface="Cambria Math"/>
            </a:endParaRPr>
          </a:p>
          <a:p>
            <a:pPr marL="76200" marR="80645">
              <a:lnSpc>
                <a:spcPct val="191700"/>
              </a:lnSpc>
              <a:spcBef>
                <a:spcPts val="265"/>
              </a:spcBef>
            </a:pPr>
            <a:r>
              <a:rPr dirty="0" sz="1200">
                <a:latin typeface="SimSun"/>
                <a:cs typeface="SimSun"/>
              </a:rPr>
              <a:t>则认为</a:t>
            </a:r>
            <a:r>
              <a:rPr dirty="0" sz="1200" spc="-25">
                <a:latin typeface="Cambria Math"/>
                <a:cs typeface="Cambria Math"/>
              </a:rPr>
              <a:t>𝑞</a:t>
            </a:r>
            <a:r>
              <a:rPr dirty="0" baseline="-16339" sz="1275" spc="502">
                <a:latin typeface="Cambria Math"/>
                <a:cs typeface="Cambria Math"/>
              </a:rPr>
              <a:t>𝑗</a:t>
            </a:r>
            <a:r>
              <a:rPr dirty="0" sz="1200">
                <a:latin typeface="SimSun"/>
                <a:cs typeface="SimSun"/>
              </a:rPr>
              <a:t>为点</a:t>
            </a:r>
            <a:r>
              <a:rPr dirty="0" sz="1200" spc="-35">
                <a:latin typeface="Cambria Math"/>
                <a:cs typeface="Cambria Math"/>
              </a:rPr>
              <a:t>𝑝</a:t>
            </a:r>
            <a:r>
              <a:rPr dirty="0" baseline="-16339" sz="1275" spc="240">
                <a:latin typeface="Cambria Math"/>
                <a:cs typeface="Cambria Math"/>
              </a:rPr>
              <a:t>𝑖</a:t>
            </a:r>
            <a:r>
              <a:rPr dirty="0" sz="1200">
                <a:latin typeface="SimSun"/>
                <a:cs typeface="SimSun"/>
              </a:rPr>
              <a:t>的最佳匹配点</a:t>
            </a:r>
            <a:r>
              <a:rPr dirty="0" sz="1200" spc="-40">
                <a:latin typeface="SimSun"/>
                <a:cs typeface="SimSun"/>
              </a:rPr>
              <a:t>，</a:t>
            </a:r>
            <a:r>
              <a:rPr dirty="0" sz="1200">
                <a:latin typeface="SimSun"/>
                <a:cs typeface="SimSun"/>
              </a:rPr>
              <a:t>否则</a:t>
            </a:r>
            <a:r>
              <a:rPr dirty="0" sz="1200" spc="-40">
                <a:latin typeface="SimSun"/>
                <a:cs typeface="SimSun"/>
              </a:rPr>
              <a:t>，</a:t>
            </a:r>
            <a:r>
              <a:rPr dirty="0" sz="1200">
                <a:latin typeface="SimSun"/>
                <a:cs typeface="SimSun"/>
              </a:rPr>
              <a:t>缩小阻尼</a:t>
            </a:r>
            <a:r>
              <a:rPr dirty="0" sz="1200" spc="-15">
                <a:latin typeface="SimSun"/>
                <a:cs typeface="SimSun"/>
              </a:rPr>
              <a:t>因</a:t>
            </a:r>
            <a:r>
              <a:rPr dirty="0" sz="1200" spc="5">
                <a:latin typeface="SimSun"/>
                <a:cs typeface="SimSun"/>
              </a:rPr>
              <a:t>子</a:t>
            </a:r>
            <a:r>
              <a:rPr dirty="0" sz="1200" spc="10">
                <a:latin typeface="Cambria Math"/>
                <a:cs typeface="Cambria Math"/>
              </a:rPr>
              <a:t>𝜆</a:t>
            </a:r>
            <a:r>
              <a:rPr dirty="0" sz="1200" spc="-40">
                <a:latin typeface="SimSun"/>
                <a:cs typeface="SimSun"/>
              </a:rPr>
              <a:t>，</a:t>
            </a:r>
            <a:r>
              <a:rPr dirty="0" sz="1200">
                <a:latin typeface="SimSun"/>
                <a:cs typeface="SimSun"/>
              </a:rPr>
              <a:t>继续迭代求解最优匹配点对</a:t>
            </a:r>
            <a:r>
              <a:rPr dirty="0" sz="1200" spc="-40">
                <a:latin typeface="SimSun"/>
                <a:cs typeface="SimSun"/>
              </a:rPr>
              <a:t>。</a:t>
            </a:r>
            <a:r>
              <a:rPr dirty="0" sz="1200">
                <a:latin typeface="SimSun"/>
                <a:cs typeface="SimSun"/>
              </a:rPr>
              <a:t>若达到 </a:t>
            </a:r>
            <a:r>
              <a:rPr dirty="0" sz="1200" spc="10">
                <a:latin typeface="SimSun"/>
                <a:cs typeface="SimSun"/>
              </a:rPr>
              <a:t>最大迭代次数仍</a:t>
            </a:r>
            <a:r>
              <a:rPr dirty="0" sz="1200">
                <a:latin typeface="SimSun"/>
                <a:cs typeface="SimSun"/>
              </a:rPr>
              <a:t>未</a:t>
            </a:r>
            <a:r>
              <a:rPr dirty="0" sz="1200" spc="10">
                <a:latin typeface="SimSun"/>
                <a:cs typeface="SimSun"/>
              </a:rPr>
              <a:t>得</a:t>
            </a:r>
            <a:r>
              <a:rPr dirty="0" sz="1200">
                <a:latin typeface="SimSun"/>
                <a:cs typeface="SimSun"/>
              </a:rPr>
              <a:t>到</a:t>
            </a:r>
            <a:r>
              <a:rPr dirty="0" sz="1200" spc="10">
                <a:latin typeface="SimSun"/>
                <a:cs typeface="SimSun"/>
              </a:rPr>
              <a:t>最优匹配点对，</a:t>
            </a:r>
            <a:r>
              <a:rPr dirty="0" sz="1200">
                <a:latin typeface="SimSun"/>
                <a:cs typeface="SimSun"/>
              </a:rPr>
              <a:t>则</a:t>
            </a:r>
            <a:r>
              <a:rPr dirty="0" sz="1200" spc="10">
                <a:latin typeface="SimSun"/>
                <a:cs typeface="SimSun"/>
              </a:rPr>
              <a:t>将</a:t>
            </a:r>
            <a:r>
              <a:rPr dirty="0" sz="1200" spc="5">
                <a:latin typeface="SimSun"/>
                <a:cs typeface="SimSun"/>
              </a:rPr>
              <a:t>点</a:t>
            </a:r>
            <a:r>
              <a:rPr dirty="0" sz="1200" spc="-35">
                <a:latin typeface="Cambria Math"/>
                <a:cs typeface="Cambria Math"/>
              </a:rPr>
              <a:t>𝑝</a:t>
            </a:r>
            <a:r>
              <a:rPr dirty="0" baseline="-16339" sz="1275" spc="262">
                <a:latin typeface="Cambria Math"/>
                <a:cs typeface="Cambria Math"/>
              </a:rPr>
              <a:t>𝑖</a:t>
            </a:r>
            <a:r>
              <a:rPr dirty="0" sz="1200" spc="10">
                <a:latin typeface="SimSun"/>
                <a:cs typeface="SimSun"/>
              </a:rPr>
              <a:t>作为噪点从原</a:t>
            </a:r>
            <a:r>
              <a:rPr dirty="0" sz="1200">
                <a:latin typeface="SimSun"/>
                <a:cs typeface="SimSun"/>
              </a:rPr>
              <a:t>始</a:t>
            </a:r>
            <a:r>
              <a:rPr dirty="0" sz="1200" spc="10">
                <a:latin typeface="SimSun"/>
                <a:cs typeface="SimSun"/>
              </a:rPr>
              <a:t>点云</a:t>
            </a:r>
            <a:r>
              <a:rPr dirty="0" sz="1200">
                <a:latin typeface="SimSun"/>
                <a:cs typeface="SimSun"/>
              </a:rPr>
              <a:t>数</a:t>
            </a:r>
            <a:r>
              <a:rPr dirty="0" sz="1200" spc="10">
                <a:latin typeface="SimSun"/>
                <a:cs typeface="SimSun"/>
              </a:rPr>
              <a:t>据中剔除，转向其</a:t>
            </a:r>
            <a:r>
              <a:rPr dirty="0" sz="1200">
                <a:latin typeface="SimSun"/>
                <a:cs typeface="SimSun"/>
              </a:rPr>
              <a:t>它</a:t>
            </a:r>
            <a:endParaRPr sz="1200">
              <a:latin typeface="SimSun"/>
              <a:cs typeface="SimSun"/>
            </a:endParaRPr>
          </a:p>
        </p:txBody>
      </p:sp>
      <p:pic>
        <p:nvPicPr>
          <p:cNvPr id="22" name="object 22"/>
          <p:cNvPicPr/>
          <p:nvPr/>
        </p:nvPicPr>
        <p:blipFill>
          <a:blip r:embed="rId2" cstate="print"/>
          <a:stretch>
            <a:fillRect/>
          </a:stretch>
        </p:blipFill>
        <p:spPr>
          <a:xfrm>
            <a:off x="259079" y="10344403"/>
            <a:ext cx="4812030" cy="123189"/>
          </a:xfrm>
          <a:prstGeom prst="rect">
            <a:avLst/>
          </a:prstGeom>
        </p:spPr>
      </p:pic>
      <p:pic>
        <p:nvPicPr>
          <p:cNvPr id="23" name="object 23"/>
          <p:cNvPicPr/>
          <p:nvPr/>
        </p:nvPicPr>
        <p:blipFill>
          <a:blip r:embed="rId3" cstate="print"/>
          <a:stretch>
            <a:fillRect/>
          </a:stretch>
        </p:blipFill>
        <p:spPr>
          <a:xfrm>
            <a:off x="5215890" y="10344403"/>
            <a:ext cx="1082039" cy="123189"/>
          </a:xfrm>
          <a:prstGeom prst="rect">
            <a:avLst/>
          </a:prstGeom>
        </p:spPr>
      </p:pic>
      <p:sp>
        <p:nvSpPr>
          <p:cNvPr id="24" name="object 24"/>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14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965572" y="528319"/>
            <a:ext cx="18275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pic>
        <p:nvPicPr>
          <p:cNvPr id="5" name="object 5"/>
          <p:cNvPicPr/>
          <p:nvPr/>
        </p:nvPicPr>
        <p:blipFill>
          <a:blip r:embed="rId2" cstate="print"/>
          <a:stretch>
            <a:fillRect/>
          </a:stretch>
        </p:blipFill>
        <p:spPr>
          <a:xfrm>
            <a:off x="723946" y="1321333"/>
            <a:ext cx="221695" cy="133324"/>
          </a:xfrm>
          <a:prstGeom prst="rect">
            <a:avLst/>
          </a:prstGeom>
        </p:spPr>
      </p:pic>
      <p:sp>
        <p:nvSpPr>
          <p:cNvPr id="6" name="object 6"/>
          <p:cNvSpPr txBox="1"/>
          <p:nvPr/>
        </p:nvSpPr>
        <p:spPr>
          <a:xfrm>
            <a:off x="706627" y="758443"/>
            <a:ext cx="6146800" cy="3610610"/>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特征点的匹配与运动参数估计。</a:t>
            </a:r>
            <a:endParaRPr sz="1200">
              <a:latin typeface="SimSun"/>
              <a:cs typeface="SimSun"/>
            </a:endParaRPr>
          </a:p>
          <a:p>
            <a:pPr>
              <a:lnSpc>
                <a:spcPct val="100000"/>
              </a:lnSpc>
            </a:pPr>
            <a:endParaRPr sz="1200">
              <a:latin typeface="SimSun"/>
              <a:cs typeface="SimSun"/>
            </a:endParaRPr>
          </a:p>
          <a:p>
            <a:pPr marL="303530">
              <a:lnSpc>
                <a:spcPct val="100000"/>
              </a:lnSpc>
              <a:spcBef>
                <a:spcPts val="865"/>
              </a:spcBef>
            </a:pPr>
            <a:r>
              <a:rPr dirty="0" sz="1500" spc="10">
                <a:latin typeface="SimSun"/>
                <a:cs typeface="SimSun"/>
              </a:rPr>
              <a:t>标</a:t>
            </a:r>
            <a:r>
              <a:rPr dirty="0" sz="1500">
                <a:latin typeface="SimSun"/>
                <a:cs typeface="SimSun"/>
              </a:rPr>
              <a:t>准</a:t>
            </a:r>
            <a:r>
              <a:rPr dirty="0" sz="1500" spc="10">
                <a:latin typeface="SimSun"/>
                <a:cs typeface="SimSun"/>
              </a:rPr>
              <a:t>数</a:t>
            </a:r>
            <a:r>
              <a:rPr dirty="0" sz="1500">
                <a:latin typeface="SimSun"/>
                <a:cs typeface="SimSun"/>
              </a:rPr>
              <a:t>据集</a:t>
            </a:r>
            <a:endParaRPr sz="1500">
              <a:latin typeface="SimSun"/>
              <a:cs typeface="SimSun"/>
            </a:endParaRPr>
          </a:p>
          <a:p>
            <a:pPr>
              <a:lnSpc>
                <a:spcPct val="100000"/>
              </a:lnSpc>
              <a:spcBef>
                <a:spcPts val="50"/>
              </a:spcBef>
            </a:pPr>
            <a:endParaRPr sz="1150">
              <a:latin typeface="SimSun"/>
              <a:cs typeface="SimSun"/>
            </a:endParaRPr>
          </a:p>
          <a:p>
            <a:pPr algn="just" marL="12700" marR="5080" indent="304800">
              <a:lnSpc>
                <a:spcPct val="162500"/>
              </a:lnSpc>
            </a:pPr>
            <a:r>
              <a:rPr dirty="0" sz="1200">
                <a:latin typeface="SimSun"/>
                <a:cs typeface="SimSun"/>
              </a:rPr>
              <a:t>本节</a:t>
            </a:r>
            <a:r>
              <a:rPr dirty="0" sz="1200" spc="10">
                <a:latin typeface="SimSun"/>
                <a:cs typeface="SimSun"/>
              </a:rPr>
              <a:t>将</a:t>
            </a:r>
            <a:r>
              <a:rPr dirty="0" sz="1200">
                <a:latin typeface="SimSun"/>
                <a:cs typeface="SimSun"/>
              </a:rPr>
              <a:t>介</a:t>
            </a:r>
            <a:r>
              <a:rPr dirty="0" sz="1200" spc="10">
                <a:latin typeface="SimSun"/>
                <a:cs typeface="SimSun"/>
              </a:rPr>
              <a:t>绍</a:t>
            </a:r>
            <a:r>
              <a:rPr dirty="0" sz="1200">
                <a:latin typeface="SimSun"/>
                <a:cs typeface="SimSun"/>
              </a:rPr>
              <a:t>用于</a:t>
            </a:r>
            <a:r>
              <a:rPr dirty="0" sz="1200" spc="10">
                <a:latin typeface="SimSun"/>
                <a:cs typeface="SimSun"/>
              </a:rPr>
              <a:t>三</a:t>
            </a:r>
            <a:r>
              <a:rPr dirty="0" sz="1200">
                <a:latin typeface="SimSun"/>
                <a:cs typeface="SimSun"/>
              </a:rPr>
              <a:t>维</a:t>
            </a:r>
            <a:r>
              <a:rPr dirty="0" sz="1200" spc="10">
                <a:latin typeface="SimSun"/>
                <a:cs typeface="SimSun"/>
              </a:rPr>
              <a:t>点</a:t>
            </a:r>
            <a:r>
              <a:rPr dirty="0" sz="1200">
                <a:latin typeface="SimSun"/>
                <a:cs typeface="SimSun"/>
              </a:rPr>
              <a:t>云配</a:t>
            </a:r>
            <a:r>
              <a:rPr dirty="0" sz="1200" spc="10">
                <a:latin typeface="SimSun"/>
                <a:cs typeface="SimSun"/>
              </a:rPr>
              <a:t>准</a:t>
            </a:r>
            <a:r>
              <a:rPr dirty="0" sz="1200">
                <a:latin typeface="SimSun"/>
                <a:cs typeface="SimSun"/>
              </a:rPr>
              <a:t>的</a:t>
            </a:r>
            <a:r>
              <a:rPr dirty="0" sz="1200" spc="10">
                <a:latin typeface="SimSun"/>
                <a:cs typeface="SimSun"/>
              </a:rPr>
              <a:t>标</a:t>
            </a:r>
            <a:r>
              <a:rPr dirty="0" sz="1200">
                <a:latin typeface="SimSun"/>
                <a:cs typeface="SimSun"/>
              </a:rPr>
              <a:t>准数</a:t>
            </a:r>
            <a:r>
              <a:rPr dirty="0" sz="1200" spc="10">
                <a:latin typeface="SimSun"/>
                <a:cs typeface="SimSun"/>
              </a:rPr>
              <a:t>据</a:t>
            </a:r>
            <a:r>
              <a:rPr dirty="0" sz="1200">
                <a:latin typeface="SimSun"/>
                <a:cs typeface="SimSun"/>
              </a:rPr>
              <a:t>集</a:t>
            </a:r>
            <a:r>
              <a:rPr dirty="0" sz="1200" spc="10">
                <a:latin typeface="SimSun"/>
                <a:cs typeface="SimSun"/>
              </a:rPr>
              <a:t>。</a:t>
            </a:r>
            <a:r>
              <a:rPr dirty="0" sz="1200">
                <a:latin typeface="SimSun"/>
                <a:cs typeface="SimSun"/>
              </a:rPr>
              <a:t>在评</a:t>
            </a:r>
            <a:r>
              <a:rPr dirty="0" sz="1200" spc="10">
                <a:latin typeface="SimSun"/>
                <a:cs typeface="SimSun"/>
              </a:rPr>
              <a:t>估</a:t>
            </a:r>
            <a:r>
              <a:rPr dirty="0" sz="1200">
                <a:latin typeface="SimSun"/>
                <a:cs typeface="SimSun"/>
              </a:rPr>
              <a:t>不</a:t>
            </a:r>
            <a:r>
              <a:rPr dirty="0" sz="1200" spc="10">
                <a:latin typeface="SimSun"/>
                <a:cs typeface="SimSun"/>
              </a:rPr>
              <a:t>同</a:t>
            </a:r>
            <a:r>
              <a:rPr dirty="0" sz="1200">
                <a:latin typeface="SimSun"/>
                <a:cs typeface="SimSun"/>
              </a:rPr>
              <a:t>指标</a:t>
            </a:r>
            <a:r>
              <a:rPr dirty="0" sz="1200" spc="10">
                <a:latin typeface="SimSun"/>
                <a:cs typeface="SimSun"/>
              </a:rPr>
              <a:t>的</a:t>
            </a:r>
            <a:r>
              <a:rPr dirty="0" sz="1200">
                <a:latin typeface="SimSun"/>
                <a:cs typeface="SimSun"/>
              </a:rPr>
              <a:t>性</a:t>
            </a:r>
            <a:r>
              <a:rPr dirty="0" sz="1200" spc="10">
                <a:latin typeface="SimSun"/>
                <a:cs typeface="SimSun"/>
              </a:rPr>
              <a:t>能</a:t>
            </a:r>
            <a:r>
              <a:rPr dirty="0" sz="1200">
                <a:latin typeface="SimSun"/>
                <a:cs typeface="SimSun"/>
              </a:rPr>
              <a:t>时，</a:t>
            </a:r>
            <a:r>
              <a:rPr dirty="0" sz="1200" spc="10">
                <a:latin typeface="SimSun"/>
                <a:cs typeface="SimSun"/>
              </a:rPr>
              <a:t>数</a:t>
            </a:r>
            <a:r>
              <a:rPr dirty="0" sz="1200">
                <a:latin typeface="SimSun"/>
                <a:cs typeface="SimSun"/>
              </a:rPr>
              <a:t>据</a:t>
            </a:r>
            <a:r>
              <a:rPr dirty="0" sz="1200" spc="10">
                <a:latin typeface="SimSun"/>
                <a:cs typeface="SimSun"/>
              </a:rPr>
              <a:t>集</a:t>
            </a:r>
            <a:r>
              <a:rPr dirty="0" sz="1200">
                <a:latin typeface="SimSun"/>
                <a:cs typeface="SimSun"/>
              </a:rPr>
              <a:t>必不可 少。</a:t>
            </a:r>
            <a:r>
              <a:rPr dirty="0" sz="1200" spc="10">
                <a:latin typeface="SimSun"/>
                <a:cs typeface="SimSun"/>
              </a:rPr>
              <a:t>配</a:t>
            </a:r>
            <a:r>
              <a:rPr dirty="0" sz="1200">
                <a:latin typeface="SimSun"/>
                <a:cs typeface="SimSun"/>
              </a:rPr>
              <a:t>准任</a:t>
            </a:r>
            <a:r>
              <a:rPr dirty="0" sz="1200" spc="10">
                <a:latin typeface="SimSun"/>
                <a:cs typeface="SimSun"/>
              </a:rPr>
              <a:t>务</a:t>
            </a:r>
            <a:r>
              <a:rPr dirty="0" sz="1200">
                <a:latin typeface="SimSun"/>
                <a:cs typeface="SimSun"/>
              </a:rPr>
              <a:t>的</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据集</a:t>
            </a:r>
            <a:r>
              <a:rPr dirty="0" sz="1200" spc="10">
                <a:latin typeface="SimSun"/>
                <a:cs typeface="SimSun"/>
              </a:rPr>
              <a:t>可</a:t>
            </a:r>
            <a:r>
              <a:rPr dirty="0" sz="1200">
                <a:latin typeface="SimSun"/>
                <a:cs typeface="SimSun"/>
              </a:rPr>
              <a:t>以分</a:t>
            </a:r>
            <a:r>
              <a:rPr dirty="0" sz="1200" spc="10">
                <a:latin typeface="SimSun"/>
                <a:cs typeface="SimSun"/>
              </a:rPr>
              <a:t>为</a:t>
            </a:r>
            <a:r>
              <a:rPr dirty="0" sz="1200">
                <a:latin typeface="SimSun"/>
                <a:cs typeface="SimSun"/>
              </a:rPr>
              <a:t>两</a:t>
            </a:r>
            <a:r>
              <a:rPr dirty="0" sz="1200" spc="10">
                <a:latin typeface="SimSun"/>
                <a:cs typeface="SimSun"/>
              </a:rPr>
              <a:t>类</a:t>
            </a:r>
            <a:r>
              <a:rPr dirty="0" sz="1200">
                <a:latin typeface="SimSun"/>
                <a:cs typeface="SimSun"/>
              </a:rPr>
              <a:t>，</a:t>
            </a:r>
            <a:r>
              <a:rPr dirty="0" sz="1200" spc="10">
                <a:latin typeface="SimSun"/>
                <a:cs typeface="SimSun"/>
              </a:rPr>
              <a:t>即</a:t>
            </a:r>
            <a:r>
              <a:rPr dirty="0" sz="1200">
                <a:latin typeface="SimSun"/>
                <a:cs typeface="SimSun"/>
              </a:rPr>
              <a:t>合成</a:t>
            </a:r>
            <a:r>
              <a:rPr dirty="0" sz="1200" spc="10">
                <a:latin typeface="SimSun"/>
                <a:cs typeface="SimSun"/>
              </a:rPr>
              <a:t>数</a:t>
            </a:r>
            <a:r>
              <a:rPr dirty="0" sz="1200">
                <a:latin typeface="SimSun"/>
                <a:cs typeface="SimSun"/>
              </a:rPr>
              <a:t>据集</a:t>
            </a:r>
            <a:r>
              <a:rPr dirty="0" sz="1200" spc="10">
                <a:latin typeface="SimSun"/>
                <a:cs typeface="SimSun"/>
              </a:rPr>
              <a:t>和</a:t>
            </a:r>
            <a:r>
              <a:rPr dirty="0" sz="1200">
                <a:latin typeface="SimSun"/>
                <a:cs typeface="SimSun"/>
              </a:rPr>
              <a:t>真</a:t>
            </a:r>
            <a:r>
              <a:rPr dirty="0" sz="1200" spc="10">
                <a:latin typeface="SimSun"/>
                <a:cs typeface="SimSun"/>
              </a:rPr>
              <a:t>实</a:t>
            </a:r>
            <a:r>
              <a:rPr dirty="0" sz="1200">
                <a:latin typeface="SimSun"/>
                <a:cs typeface="SimSun"/>
              </a:rPr>
              <a:t>场</a:t>
            </a:r>
            <a:r>
              <a:rPr dirty="0" sz="1200" spc="10">
                <a:latin typeface="SimSun"/>
                <a:cs typeface="SimSun"/>
              </a:rPr>
              <a:t>景</a:t>
            </a:r>
            <a:r>
              <a:rPr dirty="0" sz="1200">
                <a:latin typeface="SimSun"/>
                <a:cs typeface="SimSun"/>
              </a:rPr>
              <a:t>数据</a:t>
            </a:r>
            <a:r>
              <a:rPr dirty="0" sz="1200" spc="10">
                <a:latin typeface="SimSun"/>
                <a:cs typeface="SimSun"/>
              </a:rPr>
              <a:t>集</a:t>
            </a:r>
            <a:r>
              <a:rPr dirty="0" sz="1200">
                <a:latin typeface="SimSun"/>
                <a:cs typeface="SimSun"/>
              </a:rPr>
              <a:t>。合</a:t>
            </a:r>
            <a:r>
              <a:rPr dirty="0" sz="1200" spc="10">
                <a:latin typeface="SimSun"/>
                <a:cs typeface="SimSun"/>
              </a:rPr>
              <a:t>成</a:t>
            </a:r>
            <a:r>
              <a:rPr dirty="0" sz="1200">
                <a:latin typeface="SimSun"/>
                <a:cs typeface="SimSun"/>
              </a:rPr>
              <a:t>数</a:t>
            </a:r>
            <a:r>
              <a:rPr dirty="0" sz="1200" spc="10">
                <a:latin typeface="SimSun"/>
                <a:cs typeface="SimSun"/>
              </a:rPr>
              <a:t>据</a:t>
            </a:r>
            <a:r>
              <a:rPr dirty="0" sz="1200">
                <a:latin typeface="SimSun"/>
                <a:cs typeface="SimSun"/>
              </a:rPr>
              <a:t>集中 的对</a:t>
            </a:r>
            <a:r>
              <a:rPr dirty="0" sz="1200" spc="10">
                <a:latin typeface="SimSun"/>
                <a:cs typeface="SimSun"/>
              </a:rPr>
              <a:t>象</a:t>
            </a:r>
            <a:r>
              <a:rPr dirty="0" sz="1200">
                <a:latin typeface="SimSun"/>
                <a:cs typeface="SimSun"/>
              </a:rPr>
              <a:t>是完</a:t>
            </a:r>
            <a:r>
              <a:rPr dirty="0" sz="1200" spc="10">
                <a:latin typeface="SimSun"/>
                <a:cs typeface="SimSun"/>
              </a:rPr>
              <a:t>整</a:t>
            </a:r>
            <a:r>
              <a:rPr dirty="0" sz="1200">
                <a:latin typeface="SimSun"/>
                <a:cs typeface="SimSun"/>
              </a:rPr>
              <a:t>的</a:t>
            </a:r>
            <a:r>
              <a:rPr dirty="0" sz="1200" spc="10">
                <a:latin typeface="SimSun"/>
                <a:cs typeface="SimSun"/>
              </a:rPr>
              <a:t>，</a:t>
            </a:r>
            <a:r>
              <a:rPr dirty="0" sz="1200">
                <a:latin typeface="SimSun"/>
                <a:cs typeface="SimSun"/>
              </a:rPr>
              <a:t>不</a:t>
            </a:r>
            <a:r>
              <a:rPr dirty="0" sz="1200" spc="10">
                <a:latin typeface="SimSun"/>
                <a:cs typeface="SimSun"/>
              </a:rPr>
              <a:t>存</a:t>
            </a:r>
            <a:r>
              <a:rPr dirty="0" sz="1200">
                <a:latin typeface="SimSun"/>
                <a:cs typeface="SimSun"/>
              </a:rPr>
              <a:t>在任</a:t>
            </a:r>
            <a:r>
              <a:rPr dirty="0" sz="1200" spc="10">
                <a:latin typeface="SimSun"/>
                <a:cs typeface="SimSun"/>
              </a:rPr>
              <a:t>何</a:t>
            </a:r>
            <a:r>
              <a:rPr dirty="0" sz="1200">
                <a:latin typeface="SimSun"/>
                <a:cs typeface="SimSun"/>
              </a:rPr>
              <a:t>遮挡</a:t>
            </a:r>
            <a:r>
              <a:rPr dirty="0" sz="1200" spc="10">
                <a:latin typeface="SimSun"/>
                <a:cs typeface="SimSun"/>
              </a:rPr>
              <a:t>以</a:t>
            </a:r>
            <a:r>
              <a:rPr dirty="0" sz="1200">
                <a:latin typeface="SimSun"/>
                <a:cs typeface="SimSun"/>
              </a:rPr>
              <a:t>及</a:t>
            </a:r>
            <a:r>
              <a:rPr dirty="0" sz="1200" spc="10">
                <a:latin typeface="SimSun"/>
                <a:cs typeface="SimSun"/>
              </a:rPr>
              <a:t>无</a:t>
            </a:r>
            <a:r>
              <a:rPr dirty="0" sz="1200">
                <a:latin typeface="SimSun"/>
                <a:cs typeface="SimSun"/>
              </a:rPr>
              <a:t>关</a:t>
            </a:r>
            <a:r>
              <a:rPr dirty="0" sz="1200" spc="10">
                <a:latin typeface="SimSun"/>
                <a:cs typeface="SimSun"/>
              </a:rPr>
              <a:t>背</a:t>
            </a:r>
            <a:r>
              <a:rPr dirty="0" sz="1200">
                <a:latin typeface="SimSun"/>
                <a:cs typeface="SimSun"/>
              </a:rPr>
              <a:t>景的</a:t>
            </a:r>
            <a:r>
              <a:rPr dirty="0" sz="1200" spc="10">
                <a:latin typeface="SimSun"/>
                <a:cs typeface="SimSun"/>
              </a:rPr>
              <a:t>干</a:t>
            </a:r>
            <a:r>
              <a:rPr dirty="0" sz="1200">
                <a:latin typeface="SimSun"/>
                <a:cs typeface="SimSun"/>
              </a:rPr>
              <a:t>扰。</a:t>
            </a:r>
            <a:r>
              <a:rPr dirty="0" sz="1200" spc="10">
                <a:latin typeface="SimSun"/>
                <a:cs typeface="SimSun"/>
              </a:rPr>
              <a:t>真</a:t>
            </a:r>
            <a:r>
              <a:rPr dirty="0" sz="1200">
                <a:latin typeface="SimSun"/>
                <a:cs typeface="SimSun"/>
              </a:rPr>
              <a:t>实</a:t>
            </a:r>
            <a:r>
              <a:rPr dirty="0" sz="1200" spc="10">
                <a:latin typeface="SimSun"/>
                <a:cs typeface="SimSun"/>
              </a:rPr>
              <a:t>场</a:t>
            </a:r>
            <a:r>
              <a:rPr dirty="0" sz="1200">
                <a:latin typeface="SimSun"/>
                <a:cs typeface="SimSun"/>
              </a:rPr>
              <a:t>景</a:t>
            </a:r>
            <a:r>
              <a:rPr dirty="0" sz="1200" spc="10">
                <a:latin typeface="SimSun"/>
                <a:cs typeface="SimSun"/>
              </a:rPr>
              <a:t>数</a:t>
            </a:r>
            <a:r>
              <a:rPr dirty="0" sz="1200">
                <a:latin typeface="SimSun"/>
                <a:cs typeface="SimSun"/>
              </a:rPr>
              <a:t>据集</a:t>
            </a:r>
            <a:r>
              <a:rPr dirty="0" sz="1200" spc="10">
                <a:latin typeface="SimSun"/>
                <a:cs typeface="SimSun"/>
              </a:rPr>
              <a:t>在</a:t>
            </a:r>
            <a:r>
              <a:rPr dirty="0" sz="1200">
                <a:latin typeface="SimSun"/>
                <a:cs typeface="SimSun"/>
              </a:rPr>
              <a:t>不同</a:t>
            </a:r>
            <a:r>
              <a:rPr dirty="0" sz="1200" spc="10">
                <a:latin typeface="SimSun"/>
                <a:cs typeface="SimSun"/>
              </a:rPr>
              <a:t>层</a:t>
            </a:r>
            <a:r>
              <a:rPr dirty="0" sz="1200">
                <a:latin typeface="SimSun"/>
                <a:cs typeface="SimSun"/>
              </a:rPr>
              <a:t>次</a:t>
            </a:r>
            <a:r>
              <a:rPr dirty="0" sz="1200" spc="10">
                <a:latin typeface="SimSun"/>
                <a:cs typeface="SimSun"/>
              </a:rPr>
              <a:t>上</a:t>
            </a:r>
            <a:r>
              <a:rPr dirty="0" sz="1200">
                <a:latin typeface="SimSun"/>
                <a:cs typeface="SimSun"/>
              </a:rPr>
              <a:t>存在 遮挡</a:t>
            </a:r>
            <a:r>
              <a:rPr dirty="0" sz="1200" spc="10">
                <a:latin typeface="SimSun"/>
                <a:cs typeface="SimSun"/>
              </a:rPr>
              <a:t>以</a:t>
            </a:r>
            <a:r>
              <a:rPr dirty="0" sz="1200">
                <a:latin typeface="SimSun"/>
                <a:cs typeface="SimSun"/>
              </a:rPr>
              <a:t>及无</a:t>
            </a:r>
            <a:r>
              <a:rPr dirty="0" sz="1200" spc="10">
                <a:latin typeface="SimSun"/>
                <a:cs typeface="SimSun"/>
              </a:rPr>
              <a:t>关</a:t>
            </a:r>
            <a:r>
              <a:rPr dirty="0" sz="1200">
                <a:latin typeface="SimSun"/>
                <a:cs typeface="SimSun"/>
              </a:rPr>
              <a:t>背</a:t>
            </a:r>
            <a:r>
              <a:rPr dirty="0" sz="1200" spc="10">
                <a:latin typeface="SimSun"/>
                <a:cs typeface="SimSun"/>
              </a:rPr>
              <a:t>景</a:t>
            </a:r>
            <a:r>
              <a:rPr dirty="0" sz="1200">
                <a:latin typeface="SimSun"/>
                <a:cs typeface="SimSun"/>
              </a:rPr>
              <a:t>的</a:t>
            </a:r>
            <a:r>
              <a:rPr dirty="0" sz="1200" spc="10">
                <a:latin typeface="SimSun"/>
                <a:cs typeface="SimSun"/>
              </a:rPr>
              <a:t>干</a:t>
            </a:r>
            <a:r>
              <a:rPr dirty="0" sz="1200">
                <a:latin typeface="SimSun"/>
                <a:cs typeface="SimSun"/>
              </a:rPr>
              <a:t>扰。</a:t>
            </a:r>
            <a:r>
              <a:rPr dirty="0" sz="1200" spc="10">
                <a:latin typeface="SimSun"/>
                <a:cs typeface="SimSun"/>
              </a:rPr>
              <a:t>真</a:t>
            </a:r>
            <a:r>
              <a:rPr dirty="0" sz="1200">
                <a:latin typeface="SimSun"/>
                <a:cs typeface="SimSun"/>
              </a:rPr>
              <a:t>实场</a:t>
            </a:r>
            <a:r>
              <a:rPr dirty="0" sz="1200" spc="10">
                <a:latin typeface="SimSun"/>
                <a:cs typeface="SimSun"/>
              </a:rPr>
              <a:t>景</a:t>
            </a:r>
            <a:r>
              <a:rPr dirty="0" sz="1200">
                <a:latin typeface="SimSun"/>
                <a:cs typeface="SimSun"/>
              </a:rPr>
              <a:t>数</a:t>
            </a:r>
            <a:r>
              <a:rPr dirty="0" sz="1200" spc="10">
                <a:latin typeface="SimSun"/>
                <a:cs typeface="SimSun"/>
              </a:rPr>
              <a:t>据集包</a:t>
            </a:r>
            <a:r>
              <a:rPr dirty="0" sz="1200">
                <a:latin typeface="SimSun"/>
                <a:cs typeface="SimSun"/>
              </a:rPr>
              <a:t>括室</a:t>
            </a:r>
            <a:r>
              <a:rPr dirty="0" sz="1200" spc="10">
                <a:latin typeface="SimSun"/>
                <a:cs typeface="SimSun"/>
              </a:rPr>
              <a:t>内</a:t>
            </a:r>
            <a:r>
              <a:rPr dirty="0" sz="1200">
                <a:latin typeface="SimSun"/>
                <a:cs typeface="SimSun"/>
              </a:rPr>
              <a:t>场景</a:t>
            </a:r>
            <a:r>
              <a:rPr dirty="0" sz="1200" spc="10">
                <a:latin typeface="SimSun"/>
                <a:cs typeface="SimSun"/>
              </a:rPr>
              <a:t>数</a:t>
            </a:r>
            <a:r>
              <a:rPr dirty="0" sz="1200">
                <a:latin typeface="SimSun"/>
                <a:cs typeface="SimSun"/>
              </a:rPr>
              <a:t>据</a:t>
            </a:r>
            <a:r>
              <a:rPr dirty="0" sz="1200" spc="10">
                <a:latin typeface="SimSun"/>
                <a:cs typeface="SimSun"/>
              </a:rPr>
              <a:t>集</a:t>
            </a:r>
            <a:r>
              <a:rPr dirty="0" sz="1200">
                <a:latin typeface="SimSun"/>
                <a:cs typeface="SimSun"/>
              </a:rPr>
              <a:t>和</a:t>
            </a:r>
            <a:r>
              <a:rPr dirty="0" sz="1200" spc="10">
                <a:latin typeface="SimSun"/>
                <a:cs typeface="SimSun"/>
              </a:rPr>
              <a:t>室</a:t>
            </a:r>
            <a:r>
              <a:rPr dirty="0" sz="1200">
                <a:latin typeface="SimSun"/>
                <a:cs typeface="SimSun"/>
              </a:rPr>
              <a:t>外场</a:t>
            </a:r>
            <a:r>
              <a:rPr dirty="0" sz="1200" spc="10">
                <a:latin typeface="SimSun"/>
                <a:cs typeface="SimSun"/>
              </a:rPr>
              <a:t>景</a:t>
            </a:r>
            <a:r>
              <a:rPr dirty="0" sz="1200">
                <a:latin typeface="SimSun"/>
                <a:cs typeface="SimSun"/>
              </a:rPr>
              <a:t>数据</a:t>
            </a:r>
            <a:r>
              <a:rPr dirty="0" sz="1200" spc="10">
                <a:latin typeface="SimSun"/>
                <a:cs typeface="SimSun"/>
              </a:rPr>
              <a:t>集</a:t>
            </a:r>
            <a:r>
              <a:rPr dirty="0" sz="1200">
                <a:latin typeface="SimSun"/>
                <a:cs typeface="SimSun"/>
              </a:rPr>
              <a:t>，</a:t>
            </a:r>
            <a:r>
              <a:rPr dirty="0" sz="1200" spc="10">
                <a:latin typeface="SimSun"/>
                <a:cs typeface="SimSun"/>
              </a:rPr>
              <a:t>可以</a:t>
            </a:r>
            <a:r>
              <a:rPr dirty="0" sz="1200">
                <a:latin typeface="SimSun"/>
                <a:cs typeface="SimSun"/>
              </a:rPr>
              <a:t>通 过激光雷达直接获取</a:t>
            </a:r>
            <a:r>
              <a:rPr dirty="0" sz="1200" spc="-25">
                <a:latin typeface="SimSun"/>
                <a:cs typeface="SimSun"/>
              </a:rPr>
              <a:t>，</a:t>
            </a:r>
            <a:r>
              <a:rPr dirty="0" sz="1200">
                <a:latin typeface="SimSun"/>
                <a:cs typeface="SimSun"/>
              </a:rPr>
              <a:t>或者通过</a:t>
            </a:r>
            <a:r>
              <a:rPr dirty="0" sz="1200" spc="-300">
                <a:latin typeface="SimSun"/>
                <a:cs typeface="SimSun"/>
              </a:rPr>
              <a:t> </a:t>
            </a:r>
            <a:r>
              <a:rPr dirty="0" sz="1200">
                <a:latin typeface="Times New Roman"/>
                <a:cs typeface="Times New Roman"/>
              </a:rPr>
              <a:t>R</a:t>
            </a:r>
            <a:r>
              <a:rPr dirty="0" sz="1200" spc="-5">
                <a:latin typeface="Times New Roman"/>
                <a:cs typeface="Times New Roman"/>
              </a:rPr>
              <a:t>G</a:t>
            </a:r>
            <a:r>
              <a:rPr dirty="0" sz="1200">
                <a:latin typeface="Times New Roman"/>
                <a:cs typeface="Times New Roman"/>
              </a:rPr>
              <a:t>B</a:t>
            </a:r>
            <a:r>
              <a:rPr dirty="0" sz="1200" spc="-5">
                <a:latin typeface="Times New Roman"/>
                <a:cs typeface="Times New Roman"/>
              </a:rPr>
              <a:t>-</a:t>
            </a:r>
            <a:r>
              <a:rPr dirty="0" sz="1200" spc="-30">
                <a:latin typeface="Times New Roman"/>
                <a:cs typeface="Times New Roman"/>
              </a:rPr>
              <a:t>D</a:t>
            </a:r>
            <a:r>
              <a:rPr dirty="0" sz="1200">
                <a:latin typeface="SimSun"/>
                <a:cs typeface="SimSun"/>
              </a:rPr>
              <a:t>（</a:t>
            </a:r>
            <a:r>
              <a:rPr dirty="0" sz="1200">
                <a:latin typeface="Times New Roman"/>
                <a:cs typeface="Times New Roman"/>
              </a:rPr>
              <a:t>R</a:t>
            </a:r>
            <a:r>
              <a:rPr dirty="0" sz="1200" spc="-5">
                <a:latin typeface="Times New Roman"/>
                <a:cs typeface="Times New Roman"/>
              </a:rPr>
              <a:t>G</a:t>
            </a:r>
            <a:r>
              <a:rPr dirty="0" sz="1200">
                <a:latin typeface="Times New Roman"/>
                <a:cs typeface="Times New Roman"/>
              </a:rPr>
              <a:t>B</a:t>
            </a:r>
            <a:r>
              <a:rPr dirty="0" sz="1200" spc="-5">
                <a:latin typeface="Times New Roman"/>
                <a:cs typeface="Times New Roman"/>
              </a:rPr>
              <a:t>-D</a:t>
            </a:r>
            <a:r>
              <a:rPr dirty="0" sz="1200" spc="-10">
                <a:latin typeface="Times New Roman"/>
                <a:cs typeface="Times New Roman"/>
              </a:rPr>
              <a:t>e</a:t>
            </a:r>
            <a:r>
              <a:rPr dirty="0" sz="1200">
                <a:latin typeface="Times New Roman"/>
                <a:cs typeface="Times New Roman"/>
              </a:rPr>
              <a:t>pth</a:t>
            </a:r>
            <a:r>
              <a:rPr dirty="0" sz="1200" spc="-70">
                <a:latin typeface="Times New Roman"/>
                <a:cs typeface="Times New Roman"/>
              </a:rPr>
              <a:t> </a:t>
            </a:r>
            <a:r>
              <a:rPr dirty="0" sz="1200" spc="-5">
                <a:latin typeface="Times New Roman"/>
                <a:cs typeface="Times New Roman"/>
              </a:rPr>
              <a:t>Ma</a:t>
            </a:r>
            <a:r>
              <a:rPr dirty="0" sz="1200">
                <a:latin typeface="Times New Roman"/>
                <a:cs typeface="Times New Roman"/>
              </a:rPr>
              <a:t>p</a:t>
            </a:r>
            <a:r>
              <a:rPr dirty="0" sz="1200" spc="-25">
                <a:latin typeface="SimSun"/>
                <a:cs typeface="SimSun"/>
              </a:rPr>
              <a:t>）</a:t>
            </a:r>
            <a:r>
              <a:rPr dirty="0" sz="1200">
                <a:latin typeface="SimSun"/>
                <a:cs typeface="SimSun"/>
              </a:rPr>
              <a:t>相机</a:t>
            </a:r>
            <a:r>
              <a:rPr dirty="0" sz="1200" spc="10">
                <a:latin typeface="SimSun"/>
                <a:cs typeface="SimSun"/>
              </a:rPr>
              <a:t>间</a:t>
            </a:r>
            <a:r>
              <a:rPr dirty="0" sz="1200">
                <a:latin typeface="SimSun"/>
                <a:cs typeface="SimSun"/>
              </a:rPr>
              <a:t>接获取的多视角深度图像 转换</a:t>
            </a:r>
            <a:r>
              <a:rPr dirty="0" sz="1200" spc="10">
                <a:latin typeface="SimSun"/>
                <a:cs typeface="SimSun"/>
              </a:rPr>
              <a:t>而</a:t>
            </a:r>
            <a:r>
              <a:rPr dirty="0" sz="1200">
                <a:latin typeface="SimSun"/>
                <a:cs typeface="SimSun"/>
              </a:rPr>
              <a:t>来。</a:t>
            </a:r>
            <a:r>
              <a:rPr dirty="0" sz="1200" spc="10">
                <a:latin typeface="SimSun"/>
                <a:cs typeface="SimSun"/>
              </a:rPr>
              <a:t>室</a:t>
            </a:r>
            <a:r>
              <a:rPr dirty="0" sz="1200">
                <a:latin typeface="SimSun"/>
                <a:cs typeface="SimSun"/>
              </a:rPr>
              <a:t>外</a:t>
            </a:r>
            <a:r>
              <a:rPr dirty="0" sz="1200" spc="10">
                <a:latin typeface="SimSun"/>
                <a:cs typeface="SimSun"/>
              </a:rPr>
              <a:t>场</a:t>
            </a:r>
            <a:r>
              <a:rPr dirty="0" sz="1200">
                <a:latin typeface="SimSun"/>
                <a:cs typeface="SimSun"/>
              </a:rPr>
              <a:t>景</a:t>
            </a:r>
            <a:r>
              <a:rPr dirty="0" sz="1200" spc="10">
                <a:latin typeface="SimSun"/>
                <a:cs typeface="SimSun"/>
              </a:rPr>
              <a:t>数</a:t>
            </a:r>
            <a:r>
              <a:rPr dirty="0" sz="1200">
                <a:latin typeface="SimSun"/>
                <a:cs typeface="SimSun"/>
              </a:rPr>
              <a:t>据</a:t>
            </a:r>
            <a:r>
              <a:rPr dirty="0" sz="1200" spc="5">
                <a:latin typeface="SimSun"/>
                <a:cs typeface="SimSun"/>
              </a:rPr>
              <a:t>集</a:t>
            </a:r>
            <a:r>
              <a:rPr dirty="0" sz="1200" spc="10">
                <a:latin typeface="SimSun"/>
                <a:cs typeface="SimSun"/>
              </a:rPr>
              <a:t>专</a:t>
            </a:r>
            <a:r>
              <a:rPr dirty="0" sz="1200">
                <a:latin typeface="SimSun"/>
                <a:cs typeface="SimSun"/>
              </a:rPr>
              <a:t>为自</a:t>
            </a:r>
            <a:r>
              <a:rPr dirty="0" sz="1200" spc="10">
                <a:latin typeface="SimSun"/>
                <a:cs typeface="SimSun"/>
              </a:rPr>
              <a:t>动</a:t>
            </a:r>
            <a:r>
              <a:rPr dirty="0" sz="1200">
                <a:latin typeface="SimSun"/>
                <a:cs typeface="SimSun"/>
              </a:rPr>
              <a:t>驾</a:t>
            </a:r>
            <a:r>
              <a:rPr dirty="0" sz="1200" spc="10">
                <a:latin typeface="SimSun"/>
                <a:cs typeface="SimSun"/>
              </a:rPr>
              <a:t>驶</a:t>
            </a:r>
            <a:r>
              <a:rPr dirty="0" sz="1200">
                <a:latin typeface="SimSun"/>
                <a:cs typeface="SimSun"/>
              </a:rPr>
              <a:t>而</a:t>
            </a:r>
            <a:r>
              <a:rPr dirty="0" sz="1200" spc="10">
                <a:latin typeface="SimSun"/>
                <a:cs typeface="SimSun"/>
              </a:rPr>
              <a:t>设</a:t>
            </a:r>
            <a:r>
              <a:rPr dirty="0" sz="1200">
                <a:latin typeface="SimSun"/>
                <a:cs typeface="SimSun"/>
              </a:rPr>
              <a:t>计，</a:t>
            </a:r>
            <a:r>
              <a:rPr dirty="0" sz="1200" spc="10">
                <a:latin typeface="SimSun"/>
                <a:cs typeface="SimSun"/>
              </a:rPr>
              <a:t>其</a:t>
            </a:r>
            <a:r>
              <a:rPr dirty="0" sz="1200">
                <a:latin typeface="SimSun"/>
                <a:cs typeface="SimSun"/>
              </a:rPr>
              <a:t>中的</a:t>
            </a:r>
            <a:r>
              <a:rPr dirty="0" sz="1200" spc="10">
                <a:latin typeface="SimSun"/>
                <a:cs typeface="SimSun"/>
              </a:rPr>
              <a:t>对</a:t>
            </a:r>
            <a:r>
              <a:rPr dirty="0" sz="1200">
                <a:latin typeface="SimSun"/>
                <a:cs typeface="SimSun"/>
              </a:rPr>
              <a:t>象</a:t>
            </a:r>
            <a:r>
              <a:rPr dirty="0" sz="1200" spc="10">
                <a:latin typeface="SimSun"/>
                <a:cs typeface="SimSun"/>
              </a:rPr>
              <a:t>在</a:t>
            </a:r>
            <a:r>
              <a:rPr dirty="0" sz="1200">
                <a:latin typeface="SimSun"/>
                <a:cs typeface="SimSun"/>
              </a:rPr>
              <a:t>空</a:t>
            </a:r>
            <a:r>
              <a:rPr dirty="0" sz="1200" spc="10">
                <a:latin typeface="SimSun"/>
                <a:cs typeface="SimSun"/>
              </a:rPr>
              <a:t>间</a:t>
            </a:r>
            <a:r>
              <a:rPr dirty="0" sz="1200">
                <a:latin typeface="SimSun"/>
                <a:cs typeface="SimSun"/>
              </a:rPr>
              <a:t>上的</a:t>
            </a:r>
            <a:r>
              <a:rPr dirty="0" sz="1200" spc="10">
                <a:latin typeface="SimSun"/>
                <a:cs typeface="SimSun"/>
              </a:rPr>
              <a:t>分</a:t>
            </a:r>
            <a:r>
              <a:rPr dirty="0" sz="1200">
                <a:latin typeface="SimSun"/>
                <a:cs typeface="SimSun"/>
              </a:rPr>
              <a:t>离性</a:t>
            </a:r>
            <a:r>
              <a:rPr dirty="0" sz="1200" spc="10">
                <a:latin typeface="SimSun"/>
                <a:cs typeface="SimSun"/>
              </a:rPr>
              <a:t>较</a:t>
            </a:r>
            <a:r>
              <a:rPr dirty="0" sz="1200">
                <a:latin typeface="SimSun"/>
                <a:cs typeface="SimSun"/>
              </a:rPr>
              <a:t>好</a:t>
            </a:r>
            <a:r>
              <a:rPr dirty="0" sz="1200" spc="25">
                <a:latin typeface="SimSun"/>
                <a:cs typeface="SimSun"/>
              </a:rPr>
              <a:t>，</a:t>
            </a:r>
            <a:r>
              <a:rPr dirty="0" sz="1200">
                <a:latin typeface="SimSun"/>
                <a:cs typeface="SimSun"/>
              </a:rPr>
              <a:t>并且 </a:t>
            </a:r>
            <a:r>
              <a:rPr dirty="0" sz="1200">
                <a:latin typeface="SimSun"/>
                <a:cs typeface="SimSun"/>
              </a:rPr>
              <a:t>点云数据分布均匀。下表</a:t>
            </a:r>
            <a:r>
              <a:rPr dirty="0" sz="1200" spc="-105">
                <a:latin typeface="SimSun"/>
                <a:cs typeface="SimSun"/>
              </a:rPr>
              <a:t> </a:t>
            </a:r>
            <a:r>
              <a:rPr dirty="0" sz="1200">
                <a:latin typeface="Times New Roman"/>
                <a:cs typeface="Times New Roman"/>
              </a:rPr>
              <a:t>2.1</a:t>
            </a:r>
            <a:r>
              <a:rPr dirty="0" sz="1200" spc="190">
                <a:latin typeface="Times New Roman"/>
                <a:cs typeface="Times New Roman"/>
              </a:rPr>
              <a:t> </a:t>
            </a:r>
            <a:r>
              <a:rPr dirty="0" sz="1200">
                <a:latin typeface="SimSun"/>
                <a:cs typeface="SimSun"/>
              </a:rPr>
              <a:t>所示为点云配</a:t>
            </a:r>
            <a:r>
              <a:rPr dirty="0" sz="1200" spc="10">
                <a:latin typeface="SimSun"/>
                <a:cs typeface="SimSun"/>
              </a:rPr>
              <a:t>准</a:t>
            </a:r>
            <a:r>
              <a:rPr dirty="0" sz="1200">
                <a:latin typeface="SimSun"/>
                <a:cs typeface="SimSun"/>
              </a:rPr>
              <a:t>任务中常见的数据集，这些数据集可用于研究 并解</a:t>
            </a:r>
            <a:r>
              <a:rPr dirty="0" sz="1200" spc="10">
                <a:latin typeface="SimSun"/>
                <a:cs typeface="SimSun"/>
              </a:rPr>
              <a:t>决</a:t>
            </a:r>
            <a:r>
              <a:rPr dirty="0" sz="1200">
                <a:latin typeface="SimSun"/>
                <a:cs typeface="SimSun"/>
              </a:rPr>
              <a:t>点云</a:t>
            </a:r>
            <a:r>
              <a:rPr dirty="0" sz="1200" spc="10">
                <a:latin typeface="SimSun"/>
                <a:cs typeface="SimSun"/>
              </a:rPr>
              <a:t>配</a:t>
            </a:r>
            <a:r>
              <a:rPr dirty="0" sz="1200">
                <a:latin typeface="SimSun"/>
                <a:cs typeface="SimSun"/>
              </a:rPr>
              <a:t>准</a:t>
            </a:r>
            <a:r>
              <a:rPr dirty="0" sz="1200" spc="10">
                <a:latin typeface="SimSun"/>
                <a:cs typeface="SimSun"/>
              </a:rPr>
              <a:t>任</a:t>
            </a:r>
            <a:r>
              <a:rPr dirty="0" sz="1200">
                <a:latin typeface="SimSun"/>
                <a:cs typeface="SimSun"/>
              </a:rPr>
              <a:t>务</a:t>
            </a:r>
            <a:r>
              <a:rPr dirty="0" sz="1200" spc="10">
                <a:latin typeface="SimSun"/>
                <a:cs typeface="SimSun"/>
              </a:rPr>
              <a:t>中</a:t>
            </a:r>
            <a:r>
              <a:rPr dirty="0" sz="1200">
                <a:latin typeface="SimSun"/>
                <a:cs typeface="SimSun"/>
              </a:rPr>
              <a:t>存在</a:t>
            </a:r>
            <a:r>
              <a:rPr dirty="0" sz="1200" spc="15">
                <a:latin typeface="SimSun"/>
                <a:cs typeface="SimSun"/>
              </a:rPr>
              <a:t>的</a:t>
            </a:r>
            <a:r>
              <a:rPr dirty="0" sz="1200">
                <a:latin typeface="SimSun"/>
                <a:cs typeface="SimSun"/>
              </a:rPr>
              <a:t>相似</a:t>
            </a:r>
            <a:r>
              <a:rPr dirty="0" sz="1200" spc="10">
                <a:latin typeface="SimSun"/>
                <a:cs typeface="SimSun"/>
              </a:rPr>
              <a:t>信</a:t>
            </a:r>
            <a:r>
              <a:rPr dirty="0" sz="1200">
                <a:latin typeface="SimSun"/>
                <a:cs typeface="SimSun"/>
              </a:rPr>
              <a:t>息</a:t>
            </a:r>
            <a:r>
              <a:rPr dirty="0" sz="1200" spc="10">
                <a:latin typeface="SimSun"/>
                <a:cs typeface="SimSun"/>
              </a:rPr>
              <a:t>干</a:t>
            </a:r>
            <a:r>
              <a:rPr dirty="0" sz="1200">
                <a:latin typeface="SimSun"/>
                <a:cs typeface="SimSun"/>
              </a:rPr>
              <a:t>扰</a:t>
            </a:r>
            <a:r>
              <a:rPr dirty="0" sz="1200" spc="10">
                <a:latin typeface="SimSun"/>
                <a:cs typeface="SimSun"/>
              </a:rPr>
              <a:t>、</a:t>
            </a:r>
            <a:r>
              <a:rPr dirty="0" sz="1200">
                <a:latin typeface="SimSun"/>
                <a:cs typeface="SimSun"/>
              </a:rPr>
              <a:t>形状</a:t>
            </a:r>
            <a:r>
              <a:rPr dirty="0" sz="1200" spc="10">
                <a:latin typeface="SimSun"/>
                <a:cs typeface="SimSun"/>
              </a:rPr>
              <a:t>不</a:t>
            </a:r>
            <a:r>
              <a:rPr dirty="0" sz="1200">
                <a:latin typeface="SimSun"/>
                <a:cs typeface="SimSun"/>
              </a:rPr>
              <a:t>完整</a:t>
            </a:r>
            <a:r>
              <a:rPr dirty="0" sz="1200" spc="10">
                <a:latin typeface="SimSun"/>
                <a:cs typeface="SimSun"/>
              </a:rPr>
              <a:t>以</a:t>
            </a:r>
            <a:r>
              <a:rPr dirty="0" sz="1200">
                <a:latin typeface="SimSun"/>
                <a:cs typeface="SimSun"/>
              </a:rPr>
              <a:t>及</a:t>
            </a:r>
            <a:r>
              <a:rPr dirty="0" sz="1200" spc="10">
                <a:latin typeface="SimSun"/>
                <a:cs typeface="SimSun"/>
              </a:rPr>
              <a:t>类</a:t>
            </a:r>
            <a:r>
              <a:rPr dirty="0" sz="1200">
                <a:latin typeface="SimSun"/>
                <a:cs typeface="SimSun"/>
              </a:rPr>
              <a:t>别</a:t>
            </a:r>
            <a:r>
              <a:rPr dirty="0" sz="1200" spc="10">
                <a:latin typeface="SimSun"/>
                <a:cs typeface="SimSun"/>
              </a:rPr>
              <a:t>不</a:t>
            </a:r>
            <a:r>
              <a:rPr dirty="0" sz="1200">
                <a:latin typeface="SimSun"/>
                <a:cs typeface="SimSun"/>
              </a:rPr>
              <a:t>平衡</a:t>
            </a:r>
            <a:r>
              <a:rPr dirty="0" sz="1200" spc="10">
                <a:latin typeface="SimSun"/>
                <a:cs typeface="SimSun"/>
              </a:rPr>
              <a:t>等</a:t>
            </a:r>
            <a:r>
              <a:rPr dirty="0" sz="1200">
                <a:latin typeface="SimSun"/>
                <a:cs typeface="SimSun"/>
              </a:rPr>
              <a:t>各种</a:t>
            </a:r>
            <a:r>
              <a:rPr dirty="0" sz="1200" spc="10">
                <a:latin typeface="SimSun"/>
                <a:cs typeface="SimSun"/>
              </a:rPr>
              <a:t>具</a:t>
            </a:r>
            <a:r>
              <a:rPr dirty="0" sz="1200">
                <a:latin typeface="SimSun"/>
                <a:cs typeface="SimSun"/>
              </a:rPr>
              <a:t>有</a:t>
            </a:r>
            <a:r>
              <a:rPr dirty="0" sz="1200" spc="10">
                <a:latin typeface="SimSun"/>
                <a:cs typeface="SimSun"/>
              </a:rPr>
              <a:t>挑</a:t>
            </a:r>
            <a:r>
              <a:rPr dirty="0" sz="1200">
                <a:latin typeface="SimSun"/>
                <a:cs typeface="SimSun"/>
              </a:rPr>
              <a:t>战性 的课题。</a:t>
            </a:r>
            <a:endParaRPr sz="1200">
              <a:latin typeface="SimSun"/>
              <a:cs typeface="SimSun"/>
            </a:endParaRPr>
          </a:p>
        </p:txBody>
      </p:sp>
      <p:sp>
        <p:nvSpPr>
          <p:cNvPr id="7" name="object 7"/>
          <p:cNvSpPr txBox="1"/>
          <p:nvPr/>
        </p:nvSpPr>
        <p:spPr>
          <a:xfrm>
            <a:off x="2400045" y="4468494"/>
            <a:ext cx="36131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SimSun"/>
                <a:cs typeface="SimSun"/>
              </a:rPr>
              <a:t>表</a:t>
            </a:r>
            <a:r>
              <a:rPr dirty="0" sz="1050" spc="-260">
                <a:latin typeface="SimSun"/>
                <a:cs typeface="SimSun"/>
              </a:rPr>
              <a:t> </a:t>
            </a:r>
            <a:r>
              <a:rPr dirty="0" sz="1050">
                <a:latin typeface="Times New Roman"/>
                <a:cs typeface="Times New Roman"/>
              </a:rPr>
              <a:t>2.1</a:t>
            </a:r>
            <a:endParaRPr sz="1050">
              <a:latin typeface="Times New Roman"/>
              <a:cs typeface="Times New Roman"/>
            </a:endParaRPr>
          </a:p>
        </p:txBody>
      </p:sp>
      <p:sp>
        <p:nvSpPr>
          <p:cNvPr id="8" name="object 8"/>
          <p:cNvSpPr txBox="1"/>
          <p:nvPr/>
        </p:nvSpPr>
        <p:spPr>
          <a:xfrm>
            <a:off x="2868295" y="4468494"/>
            <a:ext cx="2293620" cy="186690"/>
          </a:xfrm>
          <a:prstGeom prst="rect">
            <a:avLst/>
          </a:prstGeom>
        </p:spPr>
        <p:txBody>
          <a:bodyPr wrap="square" lIns="0" tIns="13335" rIns="0" bIns="0" rtlCol="0" vert="horz">
            <a:spAutoFit/>
          </a:bodyPr>
          <a:lstStyle/>
          <a:p>
            <a:pPr marL="12700">
              <a:lnSpc>
                <a:spcPct val="100000"/>
              </a:lnSpc>
              <a:spcBef>
                <a:spcPts val="105"/>
              </a:spcBef>
            </a:pPr>
            <a:r>
              <a:rPr dirty="0" sz="1050" spc="-10">
                <a:latin typeface="SimSun"/>
                <a:cs typeface="SimSun"/>
              </a:rPr>
              <a:t>点</a:t>
            </a:r>
            <a:r>
              <a:rPr dirty="0" sz="1050" spc="5">
                <a:latin typeface="SimSun"/>
                <a:cs typeface="SimSun"/>
              </a:rPr>
              <a:t>云</a:t>
            </a:r>
            <a:r>
              <a:rPr dirty="0" sz="1050" spc="-10">
                <a:latin typeface="SimSun"/>
                <a:cs typeface="SimSun"/>
              </a:rPr>
              <a:t>信</a:t>
            </a:r>
            <a:r>
              <a:rPr dirty="0" sz="1050" spc="5">
                <a:latin typeface="SimSun"/>
                <a:cs typeface="SimSun"/>
              </a:rPr>
              <a:t>息</a:t>
            </a:r>
            <a:r>
              <a:rPr dirty="0" sz="1050" spc="-10">
                <a:latin typeface="SimSun"/>
                <a:cs typeface="SimSun"/>
              </a:rPr>
              <a:t>处</a:t>
            </a:r>
            <a:r>
              <a:rPr dirty="0" sz="1050" spc="5">
                <a:latin typeface="SimSun"/>
                <a:cs typeface="SimSun"/>
              </a:rPr>
              <a:t>理</a:t>
            </a:r>
            <a:r>
              <a:rPr dirty="0" sz="1050" spc="-10">
                <a:latin typeface="SimSun"/>
                <a:cs typeface="SimSun"/>
              </a:rPr>
              <a:t>任务</a:t>
            </a:r>
            <a:r>
              <a:rPr dirty="0" sz="1050" spc="5">
                <a:latin typeface="SimSun"/>
                <a:cs typeface="SimSun"/>
              </a:rPr>
              <a:t>中常</a:t>
            </a:r>
            <a:r>
              <a:rPr dirty="0" sz="1050" spc="-10">
                <a:latin typeface="SimSun"/>
                <a:cs typeface="SimSun"/>
              </a:rPr>
              <a:t>见</a:t>
            </a:r>
            <a:r>
              <a:rPr dirty="0" sz="1050" spc="5">
                <a:latin typeface="SimSun"/>
                <a:cs typeface="SimSun"/>
              </a:rPr>
              <a:t>的</a:t>
            </a:r>
            <a:r>
              <a:rPr dirty="0" sz="1050" spc="-10">
                <a:latin typeface="SimSun"/>
                <a:cs typeface="SimSun"/>
              </a:rPr>
              <a:t>数</a:t>
            </a:r>
            <a:r>
              <a:rPr dirty="0" sz="1050" spc="5">
                <a:latin typeface="SimSun"/>
                <a:cs typeface="SimSun"/>
              </a:rPr>
              <a:t>据</a:t>
            </a:r>
            <a:r>
              <a:rPr dirty="0" sz="1050" spc="-10">
                <a:latin typeface="SimSun"/>
                <a:cs typeface="SimSun"/>
              </a:rPr>
              <a:t>集</a:t>
            </a:r>
            <a:r>
              <a:rPr dirty="0" sz="1050" spc="5">
                <a:latin typeface="SimSun"/>
                <a:cs typeface="SimSun"/>
              </a:rPr>
              <a:t>列表</a:t>
            </a:r>
            <a:endParaRPr sz="1050">
              <a:latin typeface="SimSun"/>
              <a:cs typeface="SimSun"/>
            </a:endParaRPr>
          </a:p>
        </p:txBody>
      </p:sp>
      <p:graphicFrame>
        <p:nvGraphicFramePr>
          <p:cNvPr id="9" name="object 9"/>
          <p:cNvGraphicFramePr>
            <a:graphicFrameLocks noGrp="1"/>
          </p:cNvGraphicFramePr>
          <p:nvPr/>
        </p:nvGraphicFramePr>
        <p:xfrm>
          <a:off x="719327" y="4715890"/>
          <a:ext cx="6125210" cy="3036570"/>
        </p:xfrm>
        <a:graphic>
          <a:graphicData uri="http://schemas.openxmlformats.org/drawingml/2006/table">
            <a:tbl>
              <a:tblPr firstRow="1" bandRow="1">
                <a:tableStyleId>{2D5ABB26-0587-4C30-8999-92F81FD0307C}</a:tableStyleId>
              </a:tblPr>
              <a:tblGrid>
                <a:gridCol w="1234440"/>
                <a:gridCol w="403859"/>
                <a:gridCol w="835660"/>
                <a:gridCol w="560705"/>
                <a:gridCol w="887094"/>
                <a:gridCol w="887094"/>
                <a:gridCol w="561339"/>
                <a:gridCol w="745489"/>
              </a:tblGrid>
              <a:tr h="402590">
                <a:tc>
                  <a:txBody>
                    <a:bodyPr/>
                    <a:lstStyle/>
                    <a:p>
                      <a:pPr>
                        <a:lnSpc>
                          <a:spcPct val="100000"/>
                        </a:lnSpc>
                        <a:spcBef>
                          <a:spcPts val="55"/>
                        </a:spcBef>
                      </a:pPr>
                      <a:endParaRPr sz="750">
                        <a:latin typeface="Times New Roman"/>
                        <a:cs typeface="Times New Roman"/>
                      </a:endParaRPr>
                    </a:p>
                    <a:p>
                      <a:pPr algn="ctr" marL="4445">
                        <a:lnSpc>
                          <a:spcPct val="100000"/>
                        </a:lnSpc>
                      </a:pPr>
                      <a:r>
                        <a:rPr dirty="0" sz="1050">
                          <a:latin typeface="SimSun"/>
                          <a:cs typeface="SimSun"/>
                        </a:rPr>
                        <a:t>数据</a:t>
                      </a:r>
                      <a:r>
                        <a:rPr dirty="0" sz="1050" spc="-15">
                          <a:latin typeface="SimSun"/>
                          <a:cs typeface="SimSun"/>
                        </a:rPr>
                        <a:t>集</a:t>
                      </a:r>
                      <a:r>
                        <a:rPr dirty="0" sz="1050">
                          <a:latin typeface="SimSun"/>
                          <a:cs typeface="SimSun"/>
                        </a:rPr>
                        <a:t>名称</a:t>
                      </a:r>
                      <a:endParaRPr sz="1050">
                        <a:latin typeface="SimSun"/>
                        <a:cs typeface="SimSu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5"/>
                        </a:spcBef>
                      </a:pPr>
                      <a:endParaRPr sz="750">
                        <a:latin typeface="Times New Roman"/>
                        <a:cs typeface="Times New Roman"/>
                      </a:endParaRPr>
                    </a:p>
                    <a:p>
                      <a:pPr algn="ctr" marL="4445">
                        <a:lnSpc>
                          <a:spcPct val="100000"/>
                        </a:lnSpc>
                      </a:pPr>
                      <a:r>
                        <a:rPr dirty="0" sz="1050">
                          <a:latin typeface="SimSun"/>
                          <a:cs typeface="SimSun"/>
                        </a:rPr>
                        <a:t>年份</a:t>
                      </a:r>
                      <a:endParaRPr sz="1050">
                        <a:latin typeface="SimSun"/>
                        <a:cs typeface="SimSu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135"/>
                        </a:spcBef>
                      </a:pPr>
                      <a:r>
                        <a:rPr dirty="0" sz="1050">
                          <a:latin typeface="SimSun"/>
                          <a:cs typeface="SimSun"/>
                        </a:rPr>
                        <a:t>模型</a:t>
                      </a:r>
                      <a:r>
                        <a:rPr dirty="0" sz="1050" spc="-10">
                          <a:latin typeface="Times New Roman"/>
                          <a:cs typeface="Times New Roman"/>
                        </a:rPr>
                        <a:t>/</a:t>
                      </a:r>
                      <a:r>
                        <a:rPr dirty="0" sz="1050" spc="-15">
                          <a:latin typeface="SimSun"/>
                          <a:cs typeface="SimSun"/>
                        </a:rPr>
                        <a:t>场景</a:t>
                      </a:r>
                      <a:endParaRPr sz="1050">
                        <a:latin typeface="SimSun"/>
                        <a:cs typeface="SimSun"/>
                      </a:endParaRPr>
                    </a:p>
                    <a:p>
                      <a:pPr algn="ctr" marL="3175">
                        <a:lnSpc>
                          <a:spcPct val="100000"/>
                        </a:lnSpc>
                        <a:spcBef>
                          <a:spcPts val="305"/>
                        </a:spcBef>
                      </a:pPr>
                      <a:r>
                        <a:rPr dirty="0" sz="1050">
                          <a:latin typeface="SimSun"/>
                          <a:cs typeface="SimSun"/>
                        </a:rPr>
                        <a:t>数量</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6050">
                        <a:lnSpc>
                          <a:spcPct val="100000"/>
                        </a:lnSpc>
                        <a:spcBef>
                          <a:spcPts val="135"/>
                        </a:spcBef>
                      </a:pPr>
                      <a:r>
                        <a:rPr dirty="0" sz="1050">
                          <a:latin typeface="SimSun"/>
                          <a:cs typeface="SimSun"/>
                        </a:rPr>
                        <a:t>类别</a:t>
                      </a:r>
                      <a:endParaRPr sz="1050">
                        <a:latin typeface="SimSun"/>
                        <a:cs typeface="SimSun"/>
                      </a:endParaRPr>
                    </a:p>
                    <a:p>
                      <a:pPr marL="146050">
                        <a:lnSpc>
                          <a:spcPct val="100000"/>
                        </a:lnSpc>
                        <a:spcBef>
                          <a:spcPts val="305"/>
                        </a:spcBef>
                      </a:pPr>
                      <a:r>
                        <a:rPr dirty="0" sz="1050">
                          <a:latin typeface="SimSun"/>
                          <a:cs typeface="SimSun"/>
                        </a:rPr>
                        <a:t>数量</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810">
                        <a:lnSpc>
                          <a:spcPct val="100000"/>
                        </a:lnSpc>
                        <a:spcBef>
                          <a:spcPts val="135"/>
                        </a:spcBef>
                      </a:pPr>
                      <a:r>
                        <a:rPr dirty="0" sz="1050">
                          <a:latin typeface="SimSun"/>
                          <a:cs typeface="SimSun"/>
                        </a:rPr>
                        <a:t>训练</a:t>
                      </a:r>
                      <a:r>
                        <a:rPr dirty="0" sz="1050" spc="-15">
                          <a:latin typeface="SimSun"/>
                          <a:cs typeface="SimSun"/>
                        </a:rPr>
                        <a:t>集</a:t>
                      </a:r>
                      <a:r>
                        <a:rPr dirty="0" sz="1050">
                          <a:latin typeface="SimSun"/>
                          <a:cs typeface="SimSun"/>
                        </a:rPr>
                        <a:t>模型</a:t>
                      </a:r>
                      <a:endParaRPr sz="1050">
                        <a:latin typeface="SimSun"/>
                        <a:cs typeface="SimSun"/>
                      </a:endParaRPr>
                    </a:p>
                    <a:p>
                      <a:pPr algn="ctr" marL="3175">
                        <a:lnSpc>
                          <a:spcPct val="100000"/>
                        </a:lnSpc>
                        <a:spcBef>
                          <a:spcPts val="305"/>
                        </a:spcBef>
                      </a:pPr>
                      <a:r>
                        <a:rPr dirty="0" sz="1050">
                          <a:latin typeface="SimSun"/>
                          <a:cs typeface="SimSun"/>
                        </a:rPr>
                        <a:t>数量</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1270">
                        <a:lnSpc>
                          <a:spcPct val="100000"/>
                        </a:lnSpc>
                        <a:spcBef>
                          <a:spcPts val="135"/>
                        </a:spcBef>
                      </a:pPr>
                      <a:r>
                        <a:rPr dirty="0" sz="1050">
                          <a:latin typeface="SimSun"/>
                          <a:cs typeface="SimSun"/>
                        </a:rPr>
                        <a:t>测试</a:t>
                      </a:r>
                      <a:r>
                        <a:rPr dirty="0" sz="1050" spc="-15">
                          <a:latin typeface="SimSun"/>
                          <a:cs typeface="SimSun"/>
                        </a:rPr>
                        <a:t>集</a:t>
                      </a:r>
                      <a:r>
                        <a:rPr dirty="0" sz="1050">
                          <a:latin typeface="SimSun"/>
                          <a:cs typeface="SimSun"/>
                        </a:rPr>
                        <a:t>模型</a:t>
                      </a:r>
                      <a:endParaRPr sz="1050">
                        <a:latin typeface="SimSun"/>
                        <a:cs typeface="SimSun"/>
                      </a:endParaRPr>
                    </a:p>
                    <a:p>
                      <a:pPr algn="ctr">
                        <a:lnSpc>
                          <a:spcPct val="100000"/>
                        </a:lnSpc>
                        <a:spcBef>
                          <a:spcPts val="305"/>
                        </a:spcBef>
                      </a:pPr>
                      <a:r>
                        <a:rPr dirty="0" sz="1050">
                          <a:latin typeface="SimSun"/>
                          <a:cs typeface="SimSun"/>
                        </a:rPr>
                        <a:t>数量</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5"/>
                        </a:spcBef>
                      </a:pPr>
                      <a:endParaRPr sz="750">
                        <a:latin typeface="Times New Roman"/>
                        <a:cs typeface="Times New Roman"/>
                      </a:endParaRPr>
                    </a:p>
                    <a:p>
                      <a:pPr algn="ctr">
                        <a:lnSpc>
                          <a:spcPct val="100000"/>
                        </a:lnSpc>
                      </a:pPr>
                      <a:r>
                        <a:rPr dirty="0" sz="1050">
                          <a:latin typeface="SimSun"/>
                          <a:cs typeface="SimSun"/>
                        </a:rPr>
                        <a:t>类型</a:t>
                      </a:r>
                      <a:endParaRPr sz="1050">
                        <a:latin typeface="SimSun"/>
                        <a:cs typeface="SimSu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5"/>
                        </a:spcBef>
                      </a:pPr>
                      <a:endParaRPr sz="750">
                        <a:latin typeface="Times New Roman"/>
                        <a:cs typeface="Times New Roman"/>
                      </a:endParaRPr>
                    </a:p>
                    <a:p>
                      <a:pPr algn="ctr" marL="1270">
                        <a:lnSpc>
                          <a:spcPct val="100000"/>
                        </a:lnSpc>
                      </a:pPr>
                      <a:r>
                        <a:rPr dirty="0" sz="1050">
                          <a:latin typeface="SimSun"/>
                          <a:cs typeface="SimSun"/>
                        </a:rPr>
                        <a:t>结构</a:t>
                      </a:r>
                      <a:endParaRPr sz="1050">
                        <a:latin typeface="SimSun"/>
                        <a:cs typeface="SimSu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335">
                <a:tc>
                  <a:txBody>
                    <a:bodyPr/>
                    <a:lstStyle/>
                    <a:p>
                      <a:pPr algn="ctr" marL="1905">
                        <a:lnSpc>
                          <a:spcPct val="100000"/>
                        </a:lnSpc>
                        <a:spcBef>
                          <a:spcPts val="135"/>
                        </a:spcBef>
                      </a:pPr>
                      <a:r>
                        <a:rPr dirty="0" sz="1050" spc="-5">
                          <a:latin typeface="Times New Roman"/>
                          <a:cs typeface="Times New Roman"/>
                        </a:rPr>
                        <a:t>McGill</a:t>
                      </a:r>
                      <a:endParaRPr sz="1050">
                        <a:latin typeface="Times New Roman"/>
                        <a:cs typeface="Times New Roman"/>
                      </a:endParaRPr>
                    </a:p>
                    <a:p>
                      <a:pPr algn="ctr" marL="635">
                        <a:lnSpc>
                          <a:spcPct val="100000"/>
                        </a:lnSpc>
                        <a:spcBef>
                          <a:spcPts val="300"/>
                        </a:spcBef>
                      </a:pPr>
                      <a:r>
                        <a:rPr dirty="0" sz="1050" spc="-5">
                          <a:latin typeface="Times New Roman"/>
                          <a:cs typeface="Times New Roman"/>
                        </a:rPr>
                        <a:t>Benchmark</a:t>
                      </a:r>
                      <a:r>
                        <a:rPr dirty="0" baseline="27777" sz="1050" spc="-7">
                          <a:latin typeface="Times New Roman"/>
                          <a:cs typeface="Times New Roman"/>
                          <a:hlinkClick r:id="rId3" action="ppaction://hlinksldjump"/>
                        </a:rPr>
                        <a:t>[48]</a:t>
                      </a:r>
                      <a:endParaRPr baseline="27777"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4445">
                        <a:lnSpc>
                          <a:spcPct val="100000"/>
                        </a:lnSpc>
                        <a:spcBef>
                          <a:spcPts val="915"/>
                        </a:spcBef>
                      </a:pPr>
                      <a:r>
                        <a:rPr dirty="0" sz="1050">
                          <a:latin typeface="Times New Roman"/>
                          <a:cs typeface="Times New Roman"/>
                        </a:rPr>
                        <a:t>2008</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915"/>
                        </a:spcBef>
                      </a:pPr>
                      <a:r>
                        <a:rPr dirty="0" sz="1050">
                          <a:latin typeface="Times New Roman"/>
                          <a:cs typeface="Times New Roman"/>
                        </a:rPr>
                        <a:t>456</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915"/>
                        </a:spcBef>
                      </a:pPr>
                      <a:r>
                        <a:rPr dirty="0" sz="1050">
                          <a:latin typeface="Times New Roman"/>
                          <a:cs typeface="Times New Roman"/>
                        </a:rPr>
                        <a:t>19</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915"/>
                        </a:spcBef>
                      </a:pPr>
                      <a:r>
                        <a:rPr dirty="0" sz="1050">
                          <a:latin typeface="Times New Roman"/>
                          <a:cs typeface="Times New Roman"/>
                        </a:rPr>
                        <a:t>304</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915"/>
                        </a:spcBef>
                      </a:pPr>
                      <a:r>
                        <a:rPr dirty="0" sz="1050">
                          <a:latin typeface="Times New Roman"/>
                          <a:cs typeface="Times New Roman"/>
                        </a:rPr>
                        <a:t>152</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5"/>
                        </a:spcBef>
                      </a:pPr>
                      <a:endParaRPr sz="750">
                        <a:latin typeface="Times New Roman"/>
                        <a:cs typeface="Times New Roman"/>
                      </a:endParaRPr>
                    </a:p>
                    <a:p>
                      <a:pPr algn="ctr">
                        <a:lnSpc>
                          <a:spcPct val="100000"/>
                        </a:lnSpc>
                      </a:pPr>
                      <a:r>
                        <a:rPr dirty="0" sz="1050">
                          <a:latin typeface="SimSun"/>
                          <a:cs typeface="SimSun"/>
                        </a:rPr>
                        <a:t>合成</a:t>
                      </a:r>
                      <a:endParaRPr sz="1050">
                        <a:latin typeface="SimSun"/>
                        <a:cs typeface="SimSu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915"/>
                        </a:spcBef>
                      </a:pPr>
                      <a:r>
                        <a:rPr dirty="0" sz="1050" spc="-5">
                          <a:latin typeface="Times New Roman"/>
                          <a:cs typeface="Times New Roman"/>
                        </a:rPr>
                        <a:t>Mesh</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3860">
                <a:tc>
                  <a:txBody>
                    <a:bodyPr/>
                    <a:lstStyle/>
                    <a:p>
                      <a:pPr algn="ctr" marL="3175">
                        <a:lnSpc>
                          <a:spcPct val="100000"/>
                        </a:lnSpc>
                        <a:spcBef>
                          <a:spcPts val="150"/>
                        </a:spcBef>
                      </a:pPr>
                      <a:r>
                        <a:rPr dirty="0" sz="1050" spc="-5">
                          <a:latin typeface="Times New Roman"/>
                          <a:cs typeface="Times New Roman"/>
                        </a:rPr>
                        <a:t>Sydney</a:t>
                      </a:r>
                      <a:r>
                        <a:rPr dirty="0" sz="1050" spc="-40">
                          <a:latin typeface="Times New Roman"/>
                          <a:cs typeface="Times New Roman"/>
                        </a:rPr>
                        <a:t> </a:t>
                      </a:r>
                      <a:r>
                        <a:rPr dirty="0" sz="1050" spc="-5">
                          <a:latin typeface="Times New Roman"/>
                          <a:cs typeface="Times New Roman"/>
                        </a:rPr>
                        <a:t>Urban</a:t>
                      </a:r>
                      <a:endParaRPr sz="1050">
                        <a:latin typeface="Times New Roman"/>
                        <a:cs typeface="Times New Roman"/>
                      </a:endParaRPr>
                    </a:p>
                    <a:p>
                      <a:pPr algn="ctr" marL="3810">
                        <a:lnSpc>
                          <a:spcPct val="100000"/>
                        </a:lnSpc>
                        <a:spcBef>
                          <a:spcPts val="300"/>
                        </a:spcBef>
                      </a:pPr>
                      <a:r>
                        <a:rPr dirty="0" sz="1050" spc="-5">
                          <a:latin typeface="Times New Roman"/>
                          <a:cs typeface="Times New Roman"/>
                        </a:rPr>
                        <a:t>Objects</a:t>
                      </a:r>
                      <a:r>
                        <a:rPr dirty="0" baseline="27777" sz="1050" spc="-7">
                          <a:latin typeface="Times New Roman"/>
                          <a:cs typeface="Times New Roman"/>
                          <a:hlinkClick r:id="rId3" action="ppaction://hlinksldjump"/>
                        </a:rPr>
                        <a:t>[49]</a:t>
                      </a:r>
                      <a:endParaRPr baseline="27777" sz="1050">
                        <a:latin typeface="Times New Roman"/>
                        <a:cs typeface="Times New Roma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4445">
                        <a:lnSpc>
                          <a:spcPct val="100000"/>
                        </a:lnSpc>
                        <a:spcBef>
                          <a:spcPts val="930"/>
                        </a:spcBef>
                      </a:pPr>
                      <a:r>
                        <a:rPr dirty="0" sz="1050">
                          <a:latin typeface="Times New Roman"/>
                          <a:cs typeface="Times New Roman"/>
                        </a:rPr>
                        <a:t>2013</a:t>
                      </a:r>
                      <a:endParaRPr sz="1050">
                        <a:latin typeface="Times New Roman"/>
                        <a:cs typeface="Times New Roman"/>
                      </a:endParaRPr>
                    </a:p>
                  </a:txBody>
                  <a:tcPr marL="0" marR="0" marB="0" marT="1181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930"/>
                        </a:spcBef>
                      </a:pPr>
                      <a:r>
                        <a:rPr dirty="0" sz="1050">
                          <a:latin typeface="Times New Roman"/>
                          <a:cs typeface="Times New Roman"/>
                        </a:rPr>
                        <a:t>588</a:t>
                      </a:r>
                      <a:endParaRPr sz="1050">
                        <a:latin typeface="Times New Roman"/>
                        <a:cs typeface="Times New Roman"/>
                      </a:endParaRPr>
                    </a:p>
                  </a:txBody>
                  <a:tcPr marL="0" marR="0" marB="0" marT="1181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930"/>
                        </a:spcBef>
                      </a:pPr>
                      <a:r>
                        <a:rPr dirty="0" sz="1050">
                          <a:latin typeface="Times New Roman"/>
                          <a:cs typeface="Times New Roman"/>
                        </a:rPr>
                        <a:t>14</a:t>
                      </a:r>
                      <a:endParaRPr sz="1050">
                        <a:latin typeface="Times New Roman"/>
                        <a:cs typeface="Times New Roman"/>
                      </a:endParaRPr>
                    </a:p>
                  </a:txBody>
                  <a:tcPr marL="0" marR="0" marB="0" marT="1181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0"/>
                        </a:spcBef>
                      </a:pPr>
                      <a:endParaRPr sz="800">
                        <a:latin typeface="Times New Roman"/>
                        <a:cs typeface="Times New Roman"/>
                      </a:endParaRPr>
                    </a:p>
                    <a:p>
                      <a:pPr algn="ctr" marL="3175">
                        <a:lnSpc>
                          <a:spcPct val="100000"/>
                        </a:lnSpc>
                      </a:pPr>
                      <a:r>
                        <a:rPr dirty="0" sz="1050">
                          <a:latin typeface="SimSun"/>
                          <a:cs typeface="SimSun"/>
                        </a:rPr>
                        <a:t>—</a:t>
                      </a:r>
                      <a:endParaRPr sz="1050">
                        <a:latin typeface="SimSun"/>
                        <a:cs typeface="SimSun"/>
                      </a:endParaRPr>
                    </a:p>
                  </a:txBody>
                  <a:tcPr marL="0" marR="0" marB="0" marT="12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0"/>
                        </a:spcBef>
                      </a:pPr>
                      <a:endParaRPr sz="800">
                        <a:latin typeface="Times New Roman"/>
                        <a:cs typeface="Times New Roman"/>
                      </a:endParaRPr>
                    </a:p>
                    <a:p>
                      <a:pPr algn="ctr">
                        <a:lnSpc>
                          <a:spcPct val="100000"/>
                        </a:lnSpc>
                      </a:pPr>
                      <a:r>
                        <a:rPr dirty="0" sz="1050">
                          <a:latin typeface="SimSun"/>
                          <a:cs typeface="SimSun"/>
                        </a:rPr>
                        <a:t>—</a:t>
                      </a:r>
                      <a:endParaRPr sz="1050">
                        <a:latin typeface="SimSun"/>
                        <a:cs typeface="SimSun"/>
                      </a:endParaRPr>
                    </a:p>
                  </a:txBody>
                  <a:tcPr marL="0" marR="0" marB="0" marT="12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6685">
                        <a:lnSpc>
                          <a:spcPct val="100000"/>
                        </a:lnSpc>
                        <a:spcBef>
                          <a:spcPts val="150"/>
                        </a:spcBef>
                      </a:pPr>
                      <a:r>
                        <a:rPr dirty="0" sz="1050">
                          <a:latin typeface="SimSun"/>
                          <a:cs typeface="SimSun"/>
                        </a:rPr>
                        <a:t>真实</a:t>
                      </a:r>
                      <a:endParaRPr sz="1050">
                        <a:latin typeface="SimSun"/>
                        <a:cs typeface="SimSun"/>
                      </a:endParaRPr>
                    </a:p>
                    <a:p>
                      <a:pPr marL="146685">
                        <a:lnSpc>
                          <a:spcPct val="100000"/>
                        </a:lnSpc>
                        <a:spcBef>
                          <a:spcPts val="300"/>
                        </a:spcBef>
                      </a:pPr>
                      <a:r>
                        <a:rPr dirty="0" sz="1050">
                          <a:latin typeface="SimSun"/>
                          <a:cs typeface="SimSun"/>
                        </a:rPr>
                        <a:t>场景</a:t>
                      </a:r>
                      <a:endParaRPr sz="1050">
                        <a:latin typeface="SimSun"/>
                        <a:cs typeface="SimSu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31140">
                        <a:lnSpc>
                          <a:spcPct val="100000"/>
                        </a:lnSpc>
                        <a:spcBef>
                          <a:spcPts val="150"/>
                        </a:spcBef>
                      </a:pPr>
                      <a:r>
                        <a:rPr dirty="0" sz="1050" spc="-5">
                          <a:latin typeface="Times New Roman"/>
                          <a:cs typeface="Times New Roman"/>
                        </a:rPr>
                        <a:t>Point</a:t>
                      </a:r>
                      <a:endParaRPr sz="1050">
                        <a:latin typeface="Times New Roman"/>
                        <a:cs typeface="Times New Roman"/>
                      </a:endParaRPr>
                    </a:p>
                    <a:p>
                      <a:pPr marL="182245">
                        <a:lnSpc>
                          <a:spcPct val="100000"/>
                        </a:lnSpc>
                        <a:spcBef>
                          <a:spcPts val="300"/>
                        </a:spcBef>
                      </a:pPr>
                      <a:r>
                        <a:rPr dirty="0" sz="1050">
                          <a:latin typeface="Times New Roman"/>
                          <a:cs typeface="Times New Roman"/>
                        </a:rPr>
                        <a:t>Clouds</a:t>
                      </a:r>
                      <a:endParaRPr sz="1050">
                        <a:latin typeface="Times New Roman"/>
                        <a:cs typeface="Times New Roma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4216">
                <a:tc>
                  <a:txBody>
                    <a:bodyPr/>
                    <a:lstStyle/>
                    <a:p>
                      <a:pPr algn="ctr" marL="1905">
                        <a:lnSpc>
                          <a:spcPct val="100000"/>
                        </a:lnSpc>
                        <a:spcBef>
                          <a:spcPts val="135"/>
                        </a:spcBef>
                      </a:pPr>
                      <a:r>
                        <a:rPr dirty="0" sz="1050" spc="-5">
                          <a:latin typeface="Times New Roman"/>
                          <a:cs typeface="Times New Roman"/>
                        </a:rPr>
                        <a:t>ModelNet10</a:t>
                      </a:r>
                      <a:r>
                        <a:rPr dirty="0" baseline="27777" sz="1050" spc="-7">
                          <a:latin typeface="Times New Roman"/>
                          <a:cs typeface="Times New Roman"/>
                          <a:hlinkClick r:id="rId3" action="ppaction://hlinksldjump"/>
                        </a:rPr>
                        <a:t>[50]</a:t>
                      </a:r>
                      <a:endParaRPr baseline="27777"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4445">
                        <a:lnSpc>
                          <a:spcPct val="100000"/>
                        </a:lnSpc>
                        <a:spcBef>
                          <a:spcPts val="135"/>
                        </a:spcBef>
                      </a:pPr>
                      <a:r>
                        <a:rPr dirty="0" sz="1050">
                          <a:latin typeface="Times New Roman"/>
                          <a:cs typeface="Times New Roman"/>
                        </a:rPr>
                        <a:t>2015</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135"/>
                        </a:spcBef>
                      </a:pPr>
                      <a:r>
                        <a:rPr dirty="0" sz="1050">
                          <a:latin typeface="Times New Roman"/>
                          <a:cs typeface="Times New Roman"/>
                        </a:rPr>
                        <a:t>4899</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Times New Roman"/>
                          <a:cs typeface="Times New Roman"/>
                        </a:rPr>
                        <a:t>10</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135"/>
                        </a:spcBef>
                      </a:pPr>
                      <a:r>
                        <a:rPr dirty="0" sz="1050">
                          <a:latin typeface="Times New Roman"/>
                          <a:cs typeface="Times New Roman"/>
                        </a:rPr>
                        <a:t>3991</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Times New Roman"/>
                          <a:cs typeface="Times New Roman"/>
                        </a:rPr>
                        <a:t>605</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SimSun"/>
                          <a:cs typeface="SimSun"/>
                        </a:rPr>
                        <a:t>合成</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spc="-5">
                          <a:latin typeface="Times New Roman"/>
                          <a:cs typeface="Times New Roman"/>
                        </a:rPr>
                        <a:t>Mesh</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4215">
                <a:tc>
                  <a:txBody>
                    <a:bodyPr/>
                    <a:lstStyle/>
                    <a:p>
                      <a:pPr algn="ctr" marL="1905">
                        <a:lnSpc>
                          <a:spcPct val="100000"/>
                        </a:lnSpc>
                        <a:spcBef>
                          <a:spcPts val="135"/>
                        </a:spcBef>
                      </a:pPr>
                      <a:r>
                        <a:rPr dirty="0" sz="1050" spc="-5">
                          <a:latin typeface="Times New Roman"/>
                          <a:cs typeface="Times New Roman"/>
                        </a:rPr>
                        <a:t>ModelNet40</a:t>
                      </a:r>
                      <a:r>
                        <a:rPr dirty="0" baseline="27777" sz="1050" spc="-7">
                          <a:latin typeface="Times New Roman"/>
                          <a:cs typeface="Times New Roman"/>
                          <a:hlinkClick r:id="rId3" action="ppaction://hlinksldjump"/>
                        </a:rPr>
                        <a:t>[50]</a:t>
                      </a:r>
                      <a:endParaRPr baseline="27777"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4445">
                        <a:lnSpc>
                          <a:spcPct val="100000"/>
                        </a:lnSpc>
                        <a:spcBef>
                          <a:spcPts val="135"/>
                        </a:spcBef>
                      </a:pPr>
                      <a:r>
                        <a:rPr dirty="0" sz="1050">
                          <a:latin typeface="Times New Roman"/>
                          <a:cs typeface="Times New Roman"/>
                        </a:rPr>
                        <a:t>2015</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4445">
                        <a:lnSpc>
                          <a:spcPct val="100000"/>
                        </a:lnSpc>
                        <a:spcBef>
                          <a:spcPts val="135"/>
                        </a:spcBef>
                      </a:pPr>
                      <a:r>
                        <a:rPr dirty="0" sz="1050" spc="-5">
                          <a:latin typeface="Times New Roman"/>
                          <a:cs typeface="Times New Roman"/>
                        </a:rPr>
                        <a:t>12311</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Times New Roman"/>
                          <a:cs typeface="Times New Roman"/>
                        </a:rPr>
                        <a:t>40</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135"/>
                        </a:spcBef>
                      </a:pPr>
                      <a:r>
                        <a:rPr dirty="0" sz="1050">
                          <a:latin typeface="Times New Roman"/>
                          <a:cs typeface="Times New Roman"/>
                        </a:rPr>
                        <a:t>9843</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Times New Roman"/>
                          <a:cs typeface="Times New Roman"/>
                        </a:rPr>
                        <a:t>3</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SimSun"/>
                          <a:cs typeface="SimSun"/>
                        </a:rPr>
                        <a:t>合成</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spc="-5">
                          <a:latin typeface="Times New Roman"/>
                          <a:cs typeface="Times New Roman"/>
                        </a:rPr>
                        <a:t>Mesh</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4216">
                <a:tc>
                  <a:txBody>
                    <a:bodyPr/>
                    <a:lstStyle/>
                    <a:p>
                      <a:pPr algn="ctr" marL="1905">
                        <a:lnSpc>
                          <a:spcPct val="100000"/>
                        </a:lnSpc>
                        <a:spcBef>
                          <a:spcPts val="135"/>
                        </a:spcBef>
                      </a:pPr>
                      <a:r>
                        <a:rPr dirty="0" sz="1050" spc="-5">
                          <a:latin typeface="Times New Roman"/>
                          <a:cs typeface="Times New Roman"/>
                        </a:rPr>
                        <a:t>ShapeNet</a:t>
                      </a:r>
                      <a:r>
                        <a:rPr dirty="0" baseline="27777" sz="1050" spc="-7">
                          <a:latin typeface="Times New Roman"/>
                          <a:cs typeface="Times New Roman"/>
                          <a:hlinkClick r:id="rId3" action="ppaction://hlinksldjump"/>
                        </a:rPr>
                        <a:t>[51]</a:t>
                      </a:r>
                      <a:endParaRPr baseline="27777"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4445">
                        <a:lnSpc>
                          <a:spcPct val="100000"/>
                        </a:lnSpc>
                        <a:spcBef>
                          <a:spcPts val="135"/>
                        </a:spcBef>
                      </a:pPr>
                      <a:r>
                        <a:rPr dirty="0" sz="1050">
                          <a:latin typeface="Times New Roman"/>
                          <a:cs typeface="Times New Roman"/>
                        </a:rPr>
                        <a:t>2015</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4445">
                        <a:lnSpc>
                          <a:spcPct val="100000"/>
                        </a:lnSpc>
                        <a:spcBef>
                          <a:spcPts val="135"/>
                        </a:spcBef>
                      </a:pPr>
                      <a:r>
                        <a:rPr dirty="0" sz="1050" spc="-5">
                          <a:latin typeface="Times New Roman"/>
                          <a:cs typeface="Times New Roman"/>
                        </a:rPr>
                        <a:t>51190</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Times New Roman"/>
                          <a:cs typeface="Times New Roman"/>
                        </a:rPr>
                        <a:t>55</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135"/>
                        </a:spcBef>
                      </a:pPr>
                      <a:r>
                        <a:rPr dirty="0" sz="1050">
                          <a:latin typeface="SimSun"/>
                          <a:cs typeface="SimSun"/>
                        </a:rPr>
                        <a:t>—</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SimSun"/>
                          <a:cs typeface="SimSun"/>
                        </a:rPr>
                        <a:t>—</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SimSun"/>
                          <a:cs typeface="SimSun"/>
                        </a:rPr>
                        <a:t>合成</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spc="-5">
                          <a:latin typeface="Times New Roman"/>
                          <a:cs typeface="Times New Roman"/>
                        </a:rPr>
                        <a:t>Mesh</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335">
                <a:tc>
                  <a:txBody>
                    <a:bodyPr/>
                    <a:lstStyle/>
                    <a:p>
                      <a:pPr algn="ctr" marL="1905">
                        <a:lnSpc>
                          <a:spcPct val="100000"/>
                        </a:lnSpc>
                        <a:spcBef>
                          <a:spcPts val="915"/>
                        </a:spcBef>
                      </a:pPr>
                      <a:r>
                        <a:rPr dirty="0" sz="1050" spc="-5">
                          <a:latin typeface="Times New Roman"/>
                          <a:cs typeface="Times New Roman"/>
                        </a:rPr>
                        <a:t>ScanNet</a:t>
                      </a:r>
                      <a:r>
                        <a:rPr dirty="0" baseline="27777" sz="1050" spc="-7">
                          <a:latin typeface="Times New Roman"/>
                          <a:cs typeface="Times New Roman"/>
                          <a:hlinkClick r:id="rId3" action="ppaction://hlinksldjump"/>
                        </a:rPr>
                        <a:t>[52]</a:t>
                      </a:r>
                      <a:endParaRPr baseline="27777"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4445">
                        <a:lnSpc>
                          <a:spcPct val="100000"/>
                        </a:lnSpc>
                        <a:spcBef>
                          <a:spcPts val="915"/>
                        </a:spcBef>
                      </a:pPr>
                      <a:r>
                        <a:rPr dirty="0" sz="1050">
                          <a:latin typeface="Times New Roman"/>
                          <a:cs typeface="Times New Roman"/>
                        </a:rPr>
                        <a:t>2017</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915"/>
                        </a:spcBef>
                      </a:pPr>
                      <a:r>
                        <a:rPr dirty="0" sz="1050">
                          <a:latin typeface="Times New Roman"/>
                          <a:cs typeface="Times New Roman"/>
                        </a:rPr>
                        <a:t>12283</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915"/>
                        </a:spcBef>
                      </a:pPr>
                      <a:r>
                        <a:rPr dirty="0" sz="1050">
                          <a:latin typeface="Times New Roman"/>
                          <a:cs typeface="Times New Roman"/>
                        </a:rPr>
                        <a:t>17</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915"/>
                        </a:spcBef>
                      </a:pPr>
                      <a:r>
                        <a:rPr dirty="0" sz="1050">
                          <a:latin typeface="Times New Roman"/>
                          <a:cs typeface="Times New Roman"/>
                        </a:rPr>
                        <a:t>9677</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915"/>
                        </a:spcBef>
                      </a:pPr>
                      <a:r>
                        <a:rPr dirty="0" sz="1050">
                          <a:latin typeface="Times New Roman"/>
                          <a:cs typeface="Times New Roman"/>
                        </a:rPr>
                        <a:t>2606</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6685">
                        <a:lnSpc>
                          <a:spcPct val="100000"/>
                        </a:lnSpc>
                        <a:spcBef>
                          <a:spcPts val="135"/>
                        </a:spcBef>
                      </a:pPr>
                      <a:r>
                        <a:rPr dirty="0" sz="1050">
                          <a:latin typeface="SimSun"/>
                          <a:cs typeface="SimSun"/>
                        </a:rPr>
                        <a:t>真实</a:t>
                      </a:r>
                      <a:endParaRPr sz="1050">
                        <a:latin typeface="SimSun"/>
                        <a:cs typeface="SimSun"/>
                      </a:endParaRPr>
                    </a:p>
                    <a:p>
                      <a:pPr marL="146685">
                        <a:lnSpc>
                          <a:spcPct val="100000"/>
                        </a:lnSpc>
                        <a:spcBef>
                          <a:spcPts val="300"/>
                        </a:spcBef>
                      </a:pPr>
                      <a:r>
                        <a:rPr dirty="0" sz="1050">
                          <a:latin typeface="SimSun"/>
                          <a:cs typeface="SimSun"/>
                        </a:rPr>
                        <a:t>场景</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915"/>
                        </a:spcBef>
                      </a:pPr>
                      <a:r>
                        <a:rPr dirty="0" sz="1050" spc="-5">
                          <a:latin typeface="Times New Roman"/>
                          <a:cs typeface="Times New Roman"/>
                        </a:rPr>
                        <a:t>RGB-D</a:t>
                      </a:r>
                      <a:endParaRPr sz="1050">
                        <a:latin typeface="Times New Roman"/>
                        <a:cs typeface="Times New Roman"/>
                      </a:endParaRPr>
                    </a:p>
                  </a:txBody>
                  <a:tcPr marL="0" marR="0" marB="0" marT="1162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716">
                <a:tc>
                  <a:txBody>
                    <a:bodyPr/>
                    <a:lstStyle/>
                    <a:p>
                      <a:pPr algn="ctr" marL="1905">
                        <a:lnSpc>
                          <a:spcPct val="100000"/>
                        </a:lnSpc>
                        <a:spcBef>
                          <a:spcPts val="919"/>
                        </a:spcBef>
                      </a:pPr>
                      <a:r>
                        <a:rPr dirty="0" sz="1050" spc="-5">
                          <a:latin typeface="Times New Roman"/>
                          <a:cs typeface="Times New Roman"/>
                        </a:rPr>
                        <a:t>ScanObjectNN</a:t>
                      </a:r>
                      <a:r>
                        <a:rPr dirty="0" baseline="27777" sz="1050" spc="-7">
                          <a:latin typeface="Times New Roman"/>
                          <a:cs typeface="Times New Roman"/>
                          <a:hlinkClick r:id="rId3" action="ppaction://hlinksldjump"/>
                        </a:rPr>
                        <a:t>[53]</a:t>
                      </a:r>
                      <a:endParaRPr baseline="27777" sz="1050">
                        <a:latin typeface="Times New Roman"/>
                        <a:cs typeface="Times New Roman"/>
                      </a:endParaRPr>
                    </a:p>
                  </a:txBody>
                  <a:tcPr marL="0" marR="0" marB="0" marT="11683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4445">
                        <a:lnSpc>
                          <a:spcPct val="100000"/>
                        </a:lnSpc>
                        <a:spcBef>
                          <a:spcPts val="919"/>
                        </a:spcBef>
                      </a:pPr>
                      <a:r>
                        <a:rPr dirty="0" sz="1050">
                          <a:latin typeface="Times New Roman"/>
                          <a:cs typeface="Times New Roman"/>
                        </a:rPr>
                        <a:t>2016</a:t>
                      </a:r>
                      <a:endParaRPr sz="1050">
                        <a:latin typeface="Times New Roman"/>
                        <a:cs typeface="Times New Roman"/>
                      </a:endParaRPr>
                    </a:p>
                  </a:txBody>
                  <a:tcPr marL="0" marR="0" marB="0" marT="11683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919"/>
                        </a:spcBef>
                      </a:pPr>
                      <a:r>
                        <a:rPr dirty="0" sz="1050">
                          <a:latin typeface="Times New Roman"/>
                          <a:cs typeface="Times New Roman"/>
                        </a:rPr>
                        <a:t>2902</a:t>
                      </a:r>
                      <a:endParaRPr sz="1050">
                        <a:latin typeface="Times New Roman"/>
                        <a:cs typeface="Times New Roman"/>
                      </a:endParaRPr>
                    </a:p>
                  </a:txBody>
                  <a:tcPr marL="0" marR="0" marB="0" marT="11683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919"/>
                        </a:spcBef>
                      </a:pPr>
                      <a:r>
                        <a:rPr dirty="0" sz="1050">
                          <a:latin typeface="Times New Roman"/>
                          <a:cs typeface="Times New Roman"/>
                        </a:rPr>
                        <a:t>15</a:t>
                      </a:r>
                      <a:endParaRPr sz="1050">
                        <a:latin typeface="Times New Roman"/>
                        <a:cs typeface="Times New Roman"/>
                      </a:endParaRPr>
                    </a:p>
                  </a:txBody>
                  <a:tcPr marL="0" marR="0" marB="0" marT="11683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919"/>
                        </a:spcBef>
                      </a:pPr>
                      <a:r>
                        <a:rPr dirty="0" sz="1050">
                          <a:latin typeface="Times New Roman"/>
                          <a:cs typeface="Times New Roman"/>
                        </a:rPr>
                        <a:t>2321</a:t>
                      </a:r>
                      <a:endParaRPr sz="1050">
                        <a:latin typeface="Times New Roman"/>
                        <a:cs typeface="Times New Roman"/>
                      </a:endParaRPr>
                    </a:p>
                  </a:txBody>
                  <a:tcPr marL="0" marR="0" marB="0" marT="11683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919"/>
                        </a:spcBef>
                      </a:pPr>
                      <a:r>
                        <a:rPr dirty="0" sz="1050">
                          <a:latin typeface="Times New Roman"/>
                          <a:cs typeface="Times New Roman"/>
                        </a:rPr>
                        <a:t>581</a:t>
                      </a:r>
                      <a:endParaRPr sz="1050">
                        <a:latin typeface="Times New Roman"/>
                        <a:cs typeface="Times New Roman"/>
                      </a:endParaRPr>
                    </a:p>
                  </a:txBody>
                  <a:tcPr marL="0" marR="0" marB="0" marT="11683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6685">
                        <a:lnSpc>
                          <a:spcPct val="100000"/>
                        </a:lnSpc>
                        <a:spcBef>
                          <a:spcPts val="140"/>
                        </a:spcBef>
                      </a:pPr>
                      <a:r>
                        <a:rPr dirty="0" sz="1050">
                          <a:latin typeface="SimSun"/>
                          <a:cs typeface="SimSun"/>
                        </a:rPr>
                        <a:t>真实</a:t>
                      </a:r>
                      <a:endParaRPr sz="1050">
                        <a:latin typeface="SimSun"/>
                        <a:cs typeface="SimSun"/>
                      </a:endParaRPr>
                    </a:p>
                    <a:p>
                      <a:pPr marL="146685">
                        <a:lnSpc>
                          <a:spcPct val="100000"/>
                        </a:lnSpc>
                        <a:spcBef>
                          <a:spcPts val="300"/>
                        </a:spcBef>
                      </a:pPr>
                      <a:r>
                        <a:rPr dirty="0" sz="1050">
                          <a:latin typeface="SimSun"/>
                          <a:cs typeface="SimSun"/>
                        </a:rPr>
                        <a:t>场景</a:t>
                      </a:r>
                      <a:endParaRPr sz="1050">
                        <a:latin typeface="SimSun"/>
                        <a:cs typeface="SimSun"/>
                      </a:endParaRPr>
                    </a:p>
                  </a:txBody>
                  <a:tcPr marL="0" marR="0" marB="0" marT="177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31140">
                        <a:lnSpc>
                          <a:spcPct val="100000"/>
                        </a:lnSpc>
                        <a:spcBef>
                          <a:spcPts val="140"/>
                        </a:spcBef>
                      </a:pPr>
                      <a:r>
                        <a:rPr dirty="0" sz="1050" spc="-5">
                          <a:latin typeface="Times New Roman"/>
                          <a:cs typeface="Times New Roman"/>
                        </a:rPr>
                        <a:t>Point</a:t>
                      </a:r>
                      <a:endParaRPr sz="1050">
                        <a:latin typeface="Times New Roman"/>
                        <a:cs typeface="Times New Roman"/>
                      </a:endParaRPr>
                    </a:p>
                    <a:p>
                      <a:pPr marL="182245">
                        <a:lnSpc>
                          <a:spcPct val="100000"/>
                        </a:lnSpc>
                        <a:spcBef>
                          <a:spcPts val="300"/>
                        </a:spcBef>
                      </a:pPr>
                      <a:r>
                        <a:rPr dirty="0" sz="1050">
                          <a:latin typeface="Times New Roman"/>
                          <a:cs typeface="Times New Roman"/>
                        </a:rPr>
                        <a:t>Clouds</a:t>
                      </a:r>
                      <a:endParaRPr sz="1050">
                        <a:latin typeface="Times New Roman"/>
                        <a:cs typeface="Times New Roman"/>
                      </a:endParaRPr>
                    </a:p>
                  </a:txBody>
                  <a:tcPr marL="0" marR="0" marB="0" marT="177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3860">
                <a:tc>
                  <a:txBody>
                    <a:bodyPr/>
                    <a:lstStyle/>
                    <a:p>
                      <a:pPr algn="ctr" marL="635">
                        <a:lnSpc>
                          <a:spcPct val="100000"/>
                        </a:lnSpc>
                        <a:spcBef>
                          <a:spcPts val="930"/>
                        </a:spcBef>
                      </a:pPr>
                      <a:r>
                        <a:rPr dirty="0" sz="1050" spc="-5">
                          <a:latin typeface="Times New Roman"/>
                          <a:cs typeface="Times New Roman"/>
                        </a:rPr>
                        <a:t>S3DIS</a:t>
                      </a:r>
                      <a:r>
                        <a:rPr dirty="0" baseline="27777" sz="1050" spc="-7">
                          <a:latin typeface="Times New Roman"/>
                          <a:cs typeface="Times New Roman"/>
                          <a:hlinkClick r:id="rId3" action="ppaction://hlinksldjump"/>
                        </a:rPr>
                        <a:t>[54]</a:t>
                      </a:r>
                      <a:endParaRPr baseline="27777" sz="1050">
                        <a:latin typeface="Times New Roman"/>
                        <a:cs typeface="Times New Roman"/>
                      </a:endParaRPr>
                    </a:p>
                  </a:txBody>
                  <a:tcPr marL="0" marR="0" marB="0" marT="1181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4445">
                        <a:lnSpc>
                          <a:spcPct val="100000"/>
                        </a:lnSpc>
                        <a:spcBef>
                          <a:spcPts val="930"/>
                        </a:spcBef>
                      </a:pPr>
                      <a:r>
                        <a:rPr dirty="0" sz="1050">
                          <a:latin typeface="Times New Roman"/>
                          <a:cs typeface="Times New Roman"/>
                        </a:rPr>
                        <a:t>2017</a:t>
                      </a:r>
                      <a:endParaRPr sz="1050">
                        <a:latin typeface="Times New Roman"/>
                        <a:cs typeface="Times New Roman"/>
                      </a:endParaRPr>
                    </a:p>
                  </a:txBody>
                  <a:tcPr marL="0" marR="0" marB="0" marT="1181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3175">
                        <a:lnSpc>
                          <a:spcPct val="100000"/>
                        </a:lnSpc>
                        <a:spcBef>
                          <a:spcPts val="930"/>
                        </a:spcBef>
                      </a:pPr>
                      <a:r>
                        <a:rPr dirty="0" sz="1050">
                          <a:latin typeface="Times New Roman"/>
                          <a:cs typeface="Times New Roman"/>
                        </a:rPr>
                        <a:t>271</a:t>
                      </a:r>
                      <a:endParaRPr sz="1050">
                        <a:latin typeface="Times New Roman"/>
                        <a:cs typeface="Times New Roman"/>
                      </a:endParaRPr>
                    </a:p>
                  </a:txBody>
                  <a:tcPr marL="0" marR="0" marB="0" marT="1181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930"/>
                        </a:spcBef>
                      </a:pPr>
                      <a:r>
                        <a:rPr dirty="0" sz="1050">
                          <a:latin typeface="Times New Roman"/>
                          <a:cs typeface="Times New Roman"/>
                        </a:rPr>
                        <a:t>13</a:t>
                      </a:r>
                      <a:endParaRPr sz="1050">
                        <a:latin typeface="Times New Roman"/>
                        <a:cs typeface="Times New Roman"/>
                      </a:endParaRPr>
                    </a:p>
                  </a:txBody>
                  <a:tcPr marL="0" marR="0" marB="0" marT="1181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0"/>
                        </a:spcBef>
                      </a:pPr>
                      <a:endParaRPr sz="800">
                        <a:latin typeface="Times New Roman"/>
                        <a:cs typeface="Times New Roman"/>
                      </a:endParaRPr>
                    </a:p>
                    <a:p>
                      <a:pPr algn="ctr" marL="3175">
                        <a:lnSpc>
                          <a:spcPct val="100000"/>
                        </a:lnSpc>
                      </a:pPr>
                      <a:r>
                        <a:rPr dirty="0" sz="1050">
                          <a:latin typeface="SimSun"/>
                          <a:cs typeface="SimSun"/>
                        </a:rPr>
                        <a:t>—</a:t>
                      </a:r>
                      <a:endParaRPr sz="1050">
                        <a:latin typeface="SimSun"/>
                        <a:cs typeface="SimSun"/>
                      </a:endParaRPr>
                    </a:p>
                  </a:txBody>
                  <a:tcPr marL="0" marR="0" marB="0" marT="12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0"/>
                        </a:spcBef>
                      </a:pPr>
                      <a:endParaRPr sz="800">
                        <a:latin typeface="Times New Roman"/>
                        <a:cs typeface="Times New Roman"/>
                      </a:endParaRPr>
                    </a:p>
                    <a:p>
                      <a:pPr algn="ctr">
                        <a:lnSpc>
                          <a:spcPct val="100000"/>
                        </a:lnSpc>
                      </a:pPr>
                      <a:r>
                        <a:rPr dirty="0" sz="1050">
                          <a:latin typeface="SimSun"/>
                          <a:cs typeface="SimSun"/>
                        </a:rPr>
                        <a:t>—</a:t>
                      </a:r>
                      <a:endParaRPr sz="1050">
                        <a:latin typeface="SimSun"/>
                        <a:cs typeface="SimSun"/>
                      </a:endParaRPr>
                    </a:p>
                  </a:txBody>
                  <a:tcPr marL="0" marR="0" marB="0" marT="12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6685">
                        <a:lnSpc>
                          <a:spcPct val="100000"/>
                        </a:lnSpc>
                        <a:spcBef>
                          <a:spcPts val="150"/>
                        </a:spcBef>
                      </a:pPr>
                      <a:r>
                        <a:rPr dirty="0" sz="1050">
                          <a:latin typeface="SimSun"/>
                          <a:cs typeface="SimSun"/>
                        </a:rPr>
                        <a:t>真实</a:t>
                      </a:r>
                      <a:endParaRPr sz="1050">
                        <a:latin typeface="SimSun"/>
                        <a:cs typeface="SimSun"/>
                      </a:endParaRPr>
                    </a:p>
                    <a:p>
                      <a:pPr marL="146685">
                        <a:lnSpc>
                          <a:spcPct val="100000"/>
                        </a:lnSpc>
                        <a:spcBef>
                          <a:spcPts val="300"/>
                        </a:spcBef>
                      </a:pPr>
                      <a:r>
                        <a:rPr dirty="0" sz="1050">
                          <a:latin typeface="SimSun"/>
                          <a:cs typeface="SimSun"/>
                        </a:rPr>
                        <a:t>场景</a:t>
                      </a:r>
                      <a:endParaRPr sz="1050">
                        <a:latin typeface="SimSun"/>
                        <a:cs typeface="SimSu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31140">
                        <a:lnSpc>
                          <a:spcPct val="100000"/>
                        </a:lnSpc>
                        <a:spcBef>
                          <a:spcPts val="150"/>
                        </a:spcBef>
                      </a:pPr>
                      <a:r>
                        <a:rPr dirty="0" sz="1050" spc="-5">
                          <a:latin typeface="Times New Roman"/>
                          <a:cs typeface="Times New Roman"/>
                        </a:rPr>
                        <a:t>Point</a:t>
                      </a:r>
                      <a:endParaRPr sz="1050">
                        <a:latin typeface="Times New Roman"/>
                        <a:cs typeface="Times New Roman"/>
                      </a:endParaRPr>
                    </a:p>
                    <a:p>
                      <a:pPr marL="182245">
                        <a:lnSpc>
                          <a:spcPct val="100000"/>
                        </a:lnSpc>
                        <a:spcBef>
                          <a:spcPts val="300"/>
                        </a:spcBef>
                      </a:pPr>
                      <a:r>
                        <a:rPr dirty="0" sz="1050">
                          <a:latin typeface="Times New Roman"/>
                          <a:cs typeface="Times New Roman"/>
                        </a:rPr>
                        <a:t>Clouds</a:t>
                      </a:r>
                      <a:endParaRPr sz="1050">
                        <a:latin typeface="Times New Roman"/>
                        <a:cs typeface="Times New Roma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0" name="object 10"/>
          <p:cNvSpPr txBox="1"/>
          <p:nvPr/>
        </p:nvSpPr>
        <p:spPr>
          <a:xfrm>
            <a:off x="706627" y="7989569"/>
            <a:ext cx="6147435" cy="1924685"/>
          </a:xfrm>
          <a:prstGeom prst="rect">
            <a:avLst/>
          </a:prstGeom>
        </p:spPr>
        <p:txBody>
          <a:bodyPr wrap="square" lIns="0" tIns="12700" rIns="0" bIns="0" rtlCol="0" vert="horz">
            <a:spAutoFit/>
          </a:bodyPr>
          <a:lstStyle/>
          <a:p>
            <a:pPr marL="12700">
              <a:lnSpc>
                <a:spcPct val="100000"/>
              </a:lnSpc>
              <a:spcBef>
                <a:spcPts val="100"/>
              </a:spcBef>
            </a:pPr>
            <a:r>
              <a:rPr dirty="0" sz="1400" spc="-5">
                <a:latin typeface="Times New Roman"/>
                <a:cs typeface="Times New Roman"/>
              </a:rPr>
              <a:t>2.3.1</a:t>
            </a:r>
            <a:r>
              <a:rPr dirty="0" sz="1400" spc="-20">
                <a:latin typeface="Times New Roman"/>
                <a:cs typeface="Times New Roman"/>
              </a:rPr>
              <a:t> </a:t>
            </a:r>
            <a:r>
              <a:rPr dirty="0" sz="1400" spc="-5">
                <a:latin typeface="Times New Roman"/>
                <a:cs typeface="Times New Roman"/>
              </a:rPr>
              <a:t>ShapeNet</a:t>
            </a:r>
            <a:endParaRPr sz="1400">
              <a:latin typeface="Times New Roman"/>
              <a:cs typeface="Times New Roman"/>
            </a:endParaRPr>
          </a:p>
          <a:p>
            <a:pPr>
              <a:lnSpc>
                <a:spcPct val="100000"/>
              </a:lnSpc>
              <a:spcBef>
                <a:spcPts val="15"/>
              </a:spcBef>
            </a:pPr>
            <a:endParaRPr sz="1350">
              <a:latin typeface="Times New Roman"/>
              <a:cs typeface="Times New Roman"/>
            </a:endParaRPr>
          </a:p>
          <a:p>
            <a:pPr algn="just" marL="12700" marR="5080" indent="304800">
              <a:lnSpc>
                <a:spcPct val="162500"/>
              </a:lnSpc>
              <a:spcBef>
                <a:spcPts val="5"/>
              </a:spcBef>
            </a:pPr>
            <a:r>
              <a:rPr dirty="0" sz="1200" spc="-5">
                <a:latin typeface="Times New Roman"/>
                <a:cs typeface="Times New Roman"/>
              </a:rPr>
              <a:t>ShapeNet</a:t>
            </a:r>
            <a:r>
              <a:rPr dirty="0" sz="1200" spc="-55">
                <a:latin typeface="Times New Roman"/>
                <a:cs typeface="Times New Roman"/>
              </a:rPr>
              <a:t> </a:t>
            </a:r>
            <a:r>
              <a:rPr dirty="0" sz="1200">
                <a:latin typeface="SimSun"/>
                <a:cs typeface="SimSun"/>
              </a:rPr>
              <a:t>数据集是由</a:t>
            </a:r>
            <a:r>
              <a:rPr dirty="0" sz="1200" spc="10">
                <a:latin typeface="SimSun"/>
                <a:cs typeface="SimSun"/>
              </a:rPr>
              <a:t>斯</a:t>
            </a:r>
            <a:r>
              <a:rPr dirty="0" sz="1200">
                <a:latin typeface="SimSun"/>
                <a:cs typeface="SimSun"/>
              </a:rPr>
              <a:t>坦福大学、普林斯顿大学和丰田工业大学芝加哥分校合作开发的 一个大型三维模型存储</a:t>
            </a:r>
            <a:r>
              <a:rPr dirty="0" sz="1200" spc="-5">
                <a:latin typeface="SimSun"/>
                <a:cs typeface="SimSun"/>
              </a:rPr>
              <a:t>库</a:t>
            </a:r>
            <a:r>
              <a:rPr dirty="0" sz="1200" spc="-40">
                <a:latin typeface="SimSun"/>
                <a:cs typeface="SimSun"/>
              </a:rPr>
              <a:t>，</a:t>
            </a:r>
            <a:r>
              <a:rPr dirty="0" sz="1200">
                <a:latin typeface="SimSun"/>
                <a:cs typeface="SimSun"/>
              </a:rPr>
              <a:t>其中的信息非常丰富</a:t>
            </a:r>
            <a:r>
              <a:rPr dirty="0" sz="1200" spc="-35">
                <a:latin typeface="SimSun"/>
                <a:cs typeface="SimSun"/>
              </a:rPr>
              <a:t>，</a:t>
            </a:r>
            <a:r>
              <a:rPr dirty="0" sz="1200">
                <a:latin typeface="SimSun"/>
                <a:cs typeface="SimSun"/>
              </a:rPr>
              <a:t>包含跨越多种语义类别的模型</a:t>
            </a:r>
            <a:r>
              <a:rPr dirty="0" sz="1200" spc="-35">
                <a:latin typeface="SimSun"/>
                <a:cs typeface="SimSun"/>
              </a:rPr>
              <a:t>，</a:t>
            </a:r>
            <a:r>
              <a:rPr dirty="0" sz="1200">
                <a:latin typeface="SimSun"/>
                <a:cs typeface="SimSun"/>
              </a:rPr>
              <a:t>总共有</a:t>
            </a:r>
            <a:r>
              <a:rPr dirty="0" sz="1200" spc="-300">
                <a:latin typeface="SimSun"/>
                <a:cs typeface="SimSun"/>
              </a:rPr>
              <a:t> </a:t>
            </a:r>
            <a:r>
              <a:rPr dirty="0" sz="1200">
                <a:latin typeface="Times New Roman"/>
                <a:cs typeface="Times New Roman"/>
              </a:rPr>
              <a:t>16 </a:t>
            </a:r>
            <a:r>
              <a:rPr dirty="0" sz="1200">
                <a:latin typeface="SimSun"/>
                <a:cs typeface="SimSun"/>
              </a:rPr>
              <a:t>个物</a:t>
            </a:r>
            <a:r>
              <a:rPr dirty="0" sz="1200" spc="10">
                <a:latin typeface="SimSun"/>
                <a:cs typeface="SimSun"/>
              </a:rPr>
              <a:t>体</a:t>
            </a:r>
            <a:r>
              <a:rPr dirty="0" sz="1200">
                <a:latin typeface="SimSun"/>
                <a:cs typeface="SimSun"/>
              </a:rPr>
              <a:t>种类</a:t>
            </a:r>
            <a:r>
              <a:rPr dirty="0" sz="1200" spc="10">
                <a:latin typeface="SimSun"/>
                <a:cs typeface="SimSun"/>
              </a:rPr>
              <a:t>，</a:t>
            </a:r>
            <a:r>
              <a:rPr dirty="0" sz="1200">
                <a:latin typeface="SimSun"/>
                <a:cs typeface="SimSun"/>
              </a:rPr>
              <a:t>每</a:t>
            </a:r>
            <a:r>
              <a:rPr dirty="0" sz="1200" spc="10">
                <a:latin typeface="SimSun"/>
                <a:cs typeface="SimSun"/>
              </a:rPr>
              <a:t>个</a:t>
            </a:r>
            <a:r>
              <a:rPr dirty="0" sz="1200">
                <a:latin typeface="SimSun"/>
                <a:cs typeface="SimSun"/>
              </a:rPr>
              <a:t>物</a:t>
            </a:r>
            <a:r>
              <a:rPr dirty="0" sz="1200" spc="10">
                <a:latin typeface="SimSun"/>
                <a:cs typeface="SimSun"/>
              </a:rPr>
              <a:t>体</a:t>
            </a:r>
            <a:r>
              <a:rPr dirty="0" sz="1200">
                <a:latin typeface="SimSun"/>
                <a:cs typeface="SimSun"/>
              </a:rPr>
              <a:t>又可</a:t>
            </a:r>
            <a:r>
              <a:rPr dirty="0" sz="1200" spc="10">
                <a:latin typeface="SimSun"/>
                <a:cs typeface="SimSun"/>
              </a:rPr>
              <a:t>以</a:t>
            </a:r>
            <a:r>
              <a:rPr dirty="0" sz="1200">
                <a:latin typeface="SimSun"/>
                <a:cs typeface="SimSun"/>
              </a:rPr>
              <a:t>分成</a:t>
            </a:r>
            <a:r>
              <a:rPr dirty="0" sz="1200" spc="10">
                <a:latin typeface="SimSun"/>
                <a:cs typeface="SimSun"/>
              </a:rPr>
              <a:t>若</a:t>
            </a:r>
            <a:r>
              <a:rPr dirty="0" sz="1200">
                <a:latin typeface="SimSun"/>
                <a:cs typeface="SimSun"/>
              </a:rPr>
              <a:t>干</a:t>
            </a:r>
            <a:r>
              <a:rPr dirty="0" sz="1200" spc="10">
                <a:latin typeface="SimSun"/>
                <a:cs typeface="SimSun"/>
              </a:rPr>
              <a:t>个</a:t>
            </a:r>
            <a:r>
              <a:rPr dirty="0" sz="1200">
                <a:latin typeface="SimSun"/>
                <a:cs typeface="SimSun"/>
              </a:rPr>
              <a:t>部</a:t>
            </a:r>
            <a:r>
              <a:rPr dirty="0" sz="1200" spc="10">
                <a:latin typeface="SimSun"/>
                <a:cs typeface="SimSun"/>
              </a:rPr>
              <a:t>件</a:t>
            </a:r>
            <a:r>
              <a:rPr dirty="0" sz="1200">
                <a:latin typeface="SimSun"/>
                <a:cs typeface="SimSun"/>
              </a:rPr>
              <a:t>，例</a:t>
            </a:r>
            <a:r>
              <a:rPr dirty="0" sz="1200" spc="10">
                <a:latin typeface="SimSun"/>
                <a:cs typeface="SimSun"/>
              </a:rPr>
              <a:t>如</a:t>
            </a:r>
            <a:r>
              <a:rPr dirty="0" sz="1200">
                <a:latin typeface="SimSun"/>
                <a:cs typeface="SimSun"/>
              </a:rPr>
              <a:t>飞机</a:t>
            </a:r>
            <a:r>
              <a:rPr dirty="0" sz="1200" spc="10">
                <a:latin typeface="SimSun"/>
                <a:cs typeface="SimSun"/>
              </a:rPr>
              <a:t>可</a:t>
            </a:r>
            <a:r>
              <a:rPr dirty="0" sz="1200">
                <a:latin typeface="SimSun"/>
                <a:cs typeface="SimSun"/>
              </a:rPr>
              <a:t>以</a:t>
            </a:r>
            <a:r>
              <a:rPr dirty="0" sz="1200" spc="10">
                <a:latin typeface="SimSun"/>
                <a:cs typeface="SimSun"/>
              </a:rPr>
              <a:t>分</a:t>
            </a:r>
            <a:r>
              <a:rPr dirty="0" sz="1200">
                <a:latin typeface="SimSun"/>
                <a:cs typeface="SimSun"/>
              </a:rPr>
              <a:t>成</a:t>
            </a:r>
            <a:r>
              <a:rPr dirty="0" sz="1200" spc="10">
                <a:latin typeface="SimSun"/>
                <a:cs typeface="SimSun"/>
              </a:rPr>
              <a:t>机</a:t>
            </a:r>
            <a:r>
              <a:rPr dirty="0" sz="1200">
                <a:latin typeface="SimSun"/>
                <a:cs typeface="SimSun"/>
              </a:rPr>
              <a:t>身、</a:t>
            </a:r>
            <a:r>
              <a:rPr dirty="0" sz="1200" spc="10">
                <a:latin typeface="SimSun"/>
                <a:cs typeface="SimSun"/>
              </a:rPr>
              <a:t>机</a:t>
            </a:r>
            <a:r>
              <a:rPr dirty="0" sz="1200">
                <a:latin typeface="SimSun"/>
                <a:cs typeface="SimSun"/>
              </a:rPr>
              <a:t>翼等</a:t>
            </a:r>
            <a:r>
              <a:rPr dirty="0" sz="1200" spc="10">
                <a:latin typeface="SimSun"/>
                <a:cs typeface="SimSun"/>
              </a:rPr>
              <a:t>部</a:t>
            </a:r>
            <a:r>
              <a:rPr dirty="0" sz="1200">
                <a:latin typeface="SimSun"/>
                <a:cs typeface="SimSun"/>
              </a:rPr>
              <a:t>件</a:t>
            </a:r>
            <a:r>
              <a:rPr dirty="0" sz="1200" spc="10">
                <a:latin typeface="SimSun"/>
                <a:cs typeface="SimSun"/>
              </a:rPr>
              <a:t>，</a:t>
            </a:r>
            <a:r>
              <a:rPr dirty="0" sz="1200">
                <a:latin typeface="SimSun"/>
                <a:cs typeface="SimSun"/>
              </a:rPr>
              <a:t>总共 有</a:t>
            </a:r>
            <a:r>
              <a:rPr dirty="0" sz="1200" spc="-300">
                <a:latin typeface="SimSun"/>
                <a:cs typeface="SimSun"/>
              </a:rPr>
              <a:t> </a:t>
            </a:r>
            <a:r>
              <a:rPr dirty="0" sz="1200">
                <a:latin typeface="Times New Roman"/>
                <a:cs typeface="Times New Roman"/>
              </a:rPr>
              <a:t>55 </a:t>
            </a:r>
            <a:r>
              <a:rPr dirty="0" sz="1200">
                <a:latin typeface="SimSun"/>
                <a:cs typeface="SimSun"/>
              </a:rPr>
              <a:t>个部件种类</a:t>
            </a:r>
            <a:r>
              <a:rPr dirty="0" sz="1200" spc="-25">
                <a:latin typeface="SimSun"/>
                <a:cs typeface="SimSun"/>
              </a:rPr>
              <a:t>，</a:t>
            </a:r>
            <a:r>
              <a:rPr dirty="0" sz="1200">
                <a:latin typeface="Times New Roman"/>
                <a:cs typeface="Times New Roman"/>
              </a:rPr>
              <a:t>5</a:t>
            </a:r>
            <a:r>
              <a:rPr dirty="0" sz="1200" spc="-50">
                <a:latin typeface="Times New Roman"/>
                <a:cs typeface="Times New Roman"/>
              </a:rPr>
              <a:t>1</a:t>
            </a:r>
            <a:r>
              <a:rPr dirty="0" sz="1200" spc="10">
                <a:latin typeface="Times New Roman"/>
                <a:cs typeface="Times New Roman"/>
              </a:rPr>
              <a:t>1</a:t>
            </a:r>
            <a:r>
              <a:rPr dirty="0" sz="1200">
                <a:latin typeface="Times New Roman"/>
                <a:cs typeface="Times New Roman"/>
              </a:rPr>
              <a:t>90 </a:t>
            </a:r>
            <a:r>
              <a:rPr dirty="0" sz="1200">
                <a:latin typeface="SimSun"/>
                <a:cs typeface="SimSun"/>
              </a:rPr>
              <a:t>个三维模型</a:t>
            </a:r>
            <a:r>
              <a:rPr dirty="0" sz="1200" spc="-25">
                <a:latin typeface="SimSun"/>
                <a:cs typeface="SimSun"/>
              </a:rPr>
              <a:t>。</a:t>
            </a:r>
            <a:r>
              <a:rPr dirty="0" sz="1200">
                <a:latin typeface="SimSun"/>
                <a:cs typeface="SimSun"/>
              </a:rPr>
              <a:t>每个模型都有相对的注释集</a:t>
            </a:r>
            <a:r>
              <a:rPr dirty="0" sz="1200" spc="-25">
                <a:latin typeface="SimSun"/>
                <a:cs typeface="SimSun"/>
              </a:rPr>
              <a:t>，</a:t>
            </a:r>
            <a:r>
              <a:rPr dirty="0" sz="1200">
                <a:latin typeface="SimSun"/>
                <a:cs typeface="SimSun"/>
              </a:rPr>
              <a:t>注释包括一致的刚性对 齐、</a:t>
            </a:r>
            <a:r>
              <a:rPr dirty="0" sz="1200" spc="10">
                <a:latin typeface="SimSun"/>
                <a:cs typeface="SimSun"/>
              </a:rPr>
              <a:t>零</a:t>
            </a:r>
            <a:r>
              <a:rPr dirty="0" sz="1200">
                <a:latin typeface="SimSun"/>
                <a:cs typeface="SimSun"/>
              </a:rPr>
              <a:t>件和</a:t>
            </a:r>
            <a:r>
              <a:rPr dirty="0" sz="1200" spc="10">
                <a:latin typeface="SimSun"/>
                <a:cs typeface="SimSun"/>
              </a:rPr>
              <a:t>关</a:t>
            </a:r>
            <a:r>
              <a:rPr dirty="0" sz="1200">
                <a:latin typeface="SimSun"/>
                <a:cs typeface="SimSun"/>
              </a:rPr>
              <a:t>键</a:t>
            </a:r>
            <a:r>
              <a:rPr dirty="0" sz="1200" spc="10">
                <a:latin typeface="SimSun"/>
                <a:cs typeface="SimSun"/>
              </a:rPr>
              <a:t>点</a:t>
            </a:r>
            <a:r>
              <a:rPr dirty="0" sz="1200">
                <a:latin typeface="SimSun"/>
                <a:cs typeface="SimSun"/>
              </a:rPr>
              <a:t>以</a:t>
            </a:r>
            <a:r>
              <a:rPr dirty="0" sz="1200" spc="10">
                <a:latin typeface="SimSun"/>
                <a:cs typeface="SimSun"/>
              </a:rPr>
              <a:t>及</a:t>
            </a:r>
            <a:r>
              <a:rPr dirty="0" sz="1200">
                <a:latin typeface="SimSun"/>
                <a:cs typeface="SimSun"/>
              </a:rPr>
              <a:t>以真</a:t>
            </a:r>
            <a:r>
              <a:rPr dirty="0" sz="1200" spc="10">
                <a:latin typeface="SimSun"/>
                <a:cs typeface="SimSun"/>
              </a:rPr>
              <a:t>实</a:t>
            </a:r>
            <a:r>
              <a:rPr dirty="0" sz="1200">
                <a:latin typeface="SimSun"/>
                <a:cs typeface="SimSun"/>
              </a:rPr>
              <a:t>世界</a:t>
            </a:r>
            <a:r>
              <a:rPr dirty="0" sz="1200" spc="10">
                <a:latin typeface="SimSun"/>
                <a:cs typeface="SimSun"/>
              </a:rPr>
              <a:t>为</a:t>
            </a:r>
            <a:r>
              <a:rPr dirty="0" sz="1200">
                <a:latin typeface="SimSun"/>
                <a:cs typeface="SimSun"/>
              </a:rPr>
              <a:t>单</a:t>
            </a:r>
            <a:r>
              <a:rPr dirty="0" sz="1200" spc="10">
                <a:latin typeface="SimSun"/>
                <a:cs typeface="SimSun"/>
              </a:rPr>
              <a:t>位</a:t>
            </a:r>
            <a:r>
              <a:rPr dirty="0" sz="1200">
                <a:latin typeface="SimSun"/>
                <a:cs typeface="SimSun"/>
              </a:rPr>
              <a:t>的</a:t>
            </a:r>
            <a:r>
              <a:rPr dirty="0" sz="1200" spc="10">
                <a:latin typeface="SimSun"/>
                <a:cs typeface="SimSun"/>
              </a:rPr>
              <a:t>物</a:t>
            </a:r>
            <a:r>
              <a:rPr dirty="0" sz="1200">
                <a:latin typeface="SimSun"/>
                <a:cs typeface="SimSun"/>
              </a:rPr>
              <a:t>理尺</a:t>
            </a:r>
            <a:r>
              <a:rPr dirty="0" sz="1200" spc="10">
                <a:latin typeface="SimSun"/>
                <a:cs typeface="SimSun"/>
              </a:rPr>
              <a:t>寸</a:t>
            </a:r>
            <a:r>
              <a:rPr dirty="0" sz="1200" spc="15">
                <a:latin typeface="SimSun"/>
                <a:cs typeface="SimSun"/>
              </a:rPr>
              <a:t>等</a:t>
            </a:r>
            <a:r>
              <a:rPr dirty="0" sz="1200">
                <a:latin typeface="SimSun"/>
                <a:cs typeface="SimSun"/>
              </a:rPr>
              <a:t>几</a:t>
            </a:r>
            <a:r>
              <a:rPr dirty="0" sz="1200" spc="10">
                <a:latin typeface="SimSun"/>
                <a:cs typeface="SimSun"/>
              </a:rPr>
              <a:t>何</a:t>
            </a:r>
            <a:r>
              <a:rPr dirty="0" sz="1200">
                <a:latin typeface="SimSun"/>
                <a:cs typeface="SimSun"/>
              </a:rPr>
              <a:t>属</a:t>
            </a:r>
            <a:r>
              <a:rPr dirty="0" sz="1200" spc="10">
                <a:latin typeface="SimSun"/>
                <a:cs typeface="SimSun"/>
              </a:rPr>
              <a:t>性</a:t>
            </a:r>
            <a:r>
              <a:rPr dirty="0" sz="1200">
                <a:latin typeface="SimSun"/>
                <a:cs typeface="SimSun"/>
              </a:rPr>
              <a:t>。</a:t>
            </a:r>
            <a:r>
              <a:rPr dirty="0" sz="1200" spc="10">
                <a:latin typeface="SimSun"/>
                <a:cs typeface="SimSun"/>
              </a:rPr>
              <a:t>通</a:t>
            </a:r>
            <a:r>
              <a:rPr dirty="0" sz="1200">
                <a:latin typeface="SimSun"/>
                <a:cs typeface="SimSun"/>
              </a:rPr>
              <a:t>过可</a:t>
            </a:r>
            <a:r>
              <a:rPr dirty="0" sz="1200" spc="10">
                <a:latin typeface="SimSun"/>
                <a:cs typeface="SimSun"/>
              </a:rPr>
              <a:t>视</a:t>
            </a:r>
            <a:r>
              <a:rPr dirty="0" sz="1200" spc="5">
                <a:latin typeface="SimSun"/>
                <a:cs typeface="SimSun"/>
              </a:rPr>
              <a:t>化</a:t>
            </a:r>
            <a:r>
              <a:rPr dirty="0" sz="1200">
                <a:latin typeface="SimSun"/>
                <a:cs typeface="SimSun"/>
              </a:rPr>
              <a:t>模</a:t>
            </a:r>
            <a:r>
              <a:rPr dirty="0" sz="1200" spc="10">
                <a:latin typeface="SimSun"/>
                <a:cs typeface="SimSun"/>
              </a:rPr>
              <a:t>型</a:t>
            </a:r>
            <a:r>
              <a:rPr dirty="0" sz="1200">
                <a:latin typeface="SimSun"/>
                <a:cs typeface="SimSun"/>
              </a:rPr>
              <a:t>对</a:t>
            </a:r>
            <a:r>
              <a:rPr dirty="0" sz="1200" spc="10">
                <a:latin typeface="SimSun"/>
                <a:cs typeface="SimSun"/>
              </a:rPr>
              <a:t>象</a:t>
            </a:r>
            <a:r>
              <a:rPr dirty="0" sz="1200">
                <a:latin typeface="SimSun"/>
                <a:cs typeface="SimSun"/>
              </a:rPr>
              <a:t>，可</a:t>
            </a:r>
            <a:endParaRPr sz="1200">
              <a:latin typeface="SimSun"/>
              <a:cs typeface="SimSun"/>
            </a:endParaRPr>
          </a:p>
        </p:txBody>
      </p:sp>
      <p:pic>
        <p:nvPicPr>
          <p:cNvPr id="11" name="object 11"/>
          <p:cNvPicPr/>
          <p:nvPr/>
        </p:nvPicPr>
        <p:blipFill>
          <a:blip r:embed="rId4" cstate="print"/>
          <a:stretch>
            <a:fillRect/>
          </a:stretch>
        </p:blipFill>
        <p:spPr>
          <a:xfrm>
            <a:off x="259079" y="10344403"/>
            <a:ext cx="4812030" cy="123189"/>
          </a:xfrm>
          <a:prstGeom prst="rect">
            <a:avLst/>
          </a:prstGeom>
        </p:spPr>
      </p:pic>
      <p:pic>
        <p:nvPicPr>
          <p:cNvPr id="12" name="object 12"/>
          <p:cNvPicPr/>
          <p:nvPr/>
        </p:nvPicPr>
        <p:blipFill>
          <a:blip r:embed="rId5" cstate="print"/>
          <a:stretch>
            <a:fillRect/>
          </a:stretch>
        </p:blipFill>
        <p:spPr>
          <a:xfrm>
            <a:off x="5215890" y="10344403"/>
            <a:ext cx="1082039" cy="123189"/>
          </a:xfrm>
          <a:prstGeom prst="rect">
            <a:avLst/>
          </a:prstGeom>
        </p:spPr>
      </p:pic>
      <p:sp>
        <p:nvSpPr>
          <p:cNvPr id="13" name="object 13"/>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15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67432"/>
            <a:ext cx="6145530" cy="796925"/>
          </a:xfrm>
          <a:prstGeom prst="rect">
            <a:avLst/>
          </a:prstGeom>
        </p:spPr>
        <p:txBody>
          <a:bodyPr wrap="square" lIns="0" tIns="74295" rIns="0" bIns="0" rtlCol="0" vert="horz">
            <a:spAutoFit/>
          </a:bodyPr>
          <a:lstStyle/>
          <a:p>
            <a:pPr marL="12700">
              <a:lnSpc>
                <a:spcPct val="100000"/>
              </a:lnSpc>
              <a:spcBef>
                <a:spcPts val="585"/>
              </a:spcBef>
              <a:tabLst>
                <a:tab pos="42710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a:p>
            <a:pPr marL="12700">
              <a:lnSpc>
                <a:spcPct val="100000"/>
              </a:lnSpc>
              <a:spcBef>
                <a:spcPts val="545"/>
              </a:spcBef>
            </a:pPr>
            <a:r>
              <a:rPr dirty="0" sz="1200">
                <a:latin typeface="SimSun"/>
                <a:cs typeface="SimSun"/>
              </a:rPr>
              <a:t>以驱动数据</a:t>
            </a:r>
            <a:r>
              <a:rPr dirty="0" sz="1200" spc="-5">
                <a:latin typeface="SimSun"/>
                <a:cs typeface="SimSun"/>
              </a:rPr>
              <a:t>的</a:t>
            </a:r>
            <a:r>
              <a:rPr dirty="0" sz="1200">
                <a:latin typeface="SimSun"/>
                <a:cs typeface="SimSun"/>
              </a:rPr>
              <a:t>几何分析，并且能够给计算机视觉研究带来可参考的定量标准。</a:t>
            </a:r>
            <a:r>
              <a:rPr dirty="0" sz="1200" spc="-5">
                <a:latin typeface="Times New Roman"/>
                <a:cs typeface="Times New Roman"/>
              </a:rPr>
              <a:t>ShapeNet</a:t>
            </a:r>
            <a:r>
              <a:rPr dirty="0" sz="1200" spc="-60">
                <a:latin typeface="Times New Roman"/>
                <a:cs typeface="Times New Roman"/>
              </a:rPr>
              <a:t> </a:t>
            </a:r>
            <a:r>
              <a:rPr dirty="0" sz="1200">
                <a:latin typeface="SimSun"/>
                <a:cs typeface="SimSun"/>
              </a:rPr>
              <a:t>数据</a:t>
            </a:r>
            <a:endParaRPr sz="1200">
              <a:latin typeface="SimSun"/>
              <a:cs typeface="SimSun"/>
            </a:endParaRPr>
          </a:p>
          <a:p>
            <a:pPr marL="12700">
              <a:lnSpc>
                <a:spcPct val="100000"/>
              </a:lnSpc>
              <a:spcBef>
                <a:spcPts val="900"/>
              </a:spcBef>
            </a:pPr>
            <a:r>
              <a:rPr dirty="0" sz="1200">
                <a:latin typeface="SimSun"/>
                <a:cs typeface="SimSun"/>
              </a:rPr>
              <a:t>集的部分可视化效果如下图</a:t>
            </a:r>
            <a:r>
              <a:rPr dirty="0" sz="1200" spc="-300">
                <a:latin typeface="SimSun"/>
                <a:cs typeface="SimSun"/>
              </a:rPr>
              <a:t> </a:t>
            </a:r>
            <a:r>
              <a:rPr dirty="0" sz="1200">
                <a:latin typeface="Times New Roman"/>
                <a:cs typeface="Times New Roman"/>
              </a:rPr>
              <a:t>2.4 </a:t>
            </a:r>
            <a:r>
              <a:rPr dirty="0" sz="1200">
                <a:latin typeface="SimSun"/>
                <a:cs typeface="SimSun"/>
              </a:rPr>
              <a:t>所示。</a:t>
            </a:r>
            <a:endParaRPr sz="1200">
              <a:latin typeface="SimSun"/>
              <a:cs typeface="SimSun"/>
            </a:endParaRPr>
          </a:p>
        </p:txBody>
      </p:sp>
      <p:pic>
        <p:nvPicPr>
          <p:cNvPr id="4" name="object 4"/>
          <p:cNvPicPr/>
          <p:nvPr/>
        </p:nvPicPr>
        <p:blipFill>
          <a:blip r:embed="rId2" cstate="print"/>
          <a:stretch>
            <a:fillRect/>
          </a:stretch>
        </p:blipFill>
        <p:spPr>
          <a:xfrm>
            <a:off x="2060615" y="1398809"/>
            <a:ext cx="3477471" cy="2805092"/>
          </a:xfrm>
          <a:prstGeom prst="rect">
            <a:avLst/>
          </a:prstGeom>
        </p:spPr>
      </p:pic>
      <p:sp>
        <p:nvSpPr>
          <p:cNvPr id="5" name="object 5"/>
          <p:cNvSpPr txBox="1"/>
          <p:nvPr/>
        </p:nvSpPr>
        <p:spPr>
          <a:xfrm>
            <a:off x="706627" y="4063110"/>
            <a:ext cx="6222365" cy="3872865"/>
          </a:xfrm>
          <a:prstGeom prst="rect">
            <a:avLst/>
          </a:prstGeom>
        </p:spPr>
        <p:txBody>
          <a:bodyPr wrap="square" lIns="0" tIns="13335" rIns="0" bIns="0" rtlCol="0" vert="horz">
            <a:spAutoFit/>
          </a:bodyPr>
          <a:lstStyle/>
          <a:p>
            <a:pPr algn="r" marR="1273810">
              <a:lnSpc>
                <a:spcPct val="100000"/>
              </a:lnSpc>
              <a:spcBef>
                <a:spcPts val="105"/>
              </a:spcBef>
            </a:pPr>
            <a:r>
              <a:rPr dirty="0" sz="1050">
                <a:latin typeface="SimSun"/>
                <a:cs typeface="SimSun"/>
              </a:rPr>
              <a:t> </a:t>
            </a:r>
            <a:endParaRPr sz="1050">
              <a:latin typeface="SimSun"/>
              <a:cs typeface="SimSun"/>
            </a:endParaRPr>
          </a:p>
          <a:p>
            <a:pPr algn="ctr" marR="65405">
              <a:lnSpc>
                <a:spcPct val="100000"/>
              </a:lnSpc>
              <a:spcBef>
                <a:spcPts val="885"/>
              </a:spcBef>
              <a:tabLst>
                <a:tab pos="467359" algn="l"/>
              </a:tabLst>
            </a:pPr>
            <a:r>
              <a:rPr dirty="0" sz="1050" spc="5">
                <a:latin typeface="SimSun"/>
                <a:cs typeface="SimSun"/>
              </a:rPr>
              <a:t>图</a:t>
            </a:r>
            <a:r>
              <a:rPr dirty="0" sz="1050" spc="-265">
                <a:latin typeface="SimSun"/>
                <a:cs typeface="SimSun"/>
              </a:rPr>
              <a:t> </a:t>
            </a:r>
            <a:r>
              <a:rPr dirty="0" sz="1050">
                <a:latin typeface="Times New Roman"/>
                <a:cs typeface="Times New Roman"/>
              </a:rPr>
              <a:t>2.4</a:t>
            </a:r>
            <a:r>
              <a:rPr dirty="0" sz="1050">
                <a:latin typeface="Times New Roman"/>
                <a:cs typeface="Times New Roman"/>
              </a:rPr>
              <a:t>	</a:t>
            </a:r>
            <a:r>
              <a:rPr dirty="0" sz="1050" spc="-5">
                <a:latin typeface="Times New Roman"/>
                <a:cs typeface="Times New Roman"/>
              </a:rPr>
              <a:t>Sh</a:t>
            </a:r>
            <a:r>
              <a:rPr dirty="0" sz="1050" spc="-15">
                <a:latin typeface="Times New Roman"/>
                <a:cs typeface="Times New Roman"/>
              </a:rPr>
              <a:t>a</a:t>
            </a:r>
            <a:r>
              <a:rPr dirty="0" sz="1050">
                <a:latin typeface="Times New Roman"/>
                <a:cs typeface="Times New Roman"/>
              </a:rPr>
              <a:t>p</a:t>
            </a:r>
            <a:r>
              <a:rPr dirty="0" sz="1050" spc="-15">
                <a:latin typeface="Times New Roman"/>
                <a:cs typeface="Times New Roman"/>
              </a:rPr>
              <a:t>e</a:t>
            </a:r>
            <a:r>
              <a:rPr dirty="0" sz="1050">
                <a:latin typeface="Times New Roman"/>
                <a:cs typeface="Times New Roman"/>
              </a:rPr>
              <a:t>Net</a:t>
            </a:r>
            <a:r>
              <a:rPr dirty="0" sz="1050" spc="-5">
                <a:latin typeface="Times New Roman"/>
                <a:cs typeface="Times New Roman"/>
              </a:rPr>
              <a:t> </a:t>
            </a:r>
            <a:r>
              <a:rPr dirty="0" sz="1050" spc="-10">
                <a:latin typeface="SimSun"/>
                <a:cs typeface="SimSun"/>
              </a:rPr>
              <a:t>数</a:t>
            </a:r>
            <a:r>
              <a:rPr dirty="0" sz="1050" spc="5">
                <a:latin typeface="SimSun"/>
                <a:cs typeface="SimSun"/>
              </a:rPr>
              <a:t>据</a:t>
            </a:r>
            <a:r>
              <a:rPr dirty="0" sz="1050" spc="-10">
                <a:latin typeface="SimSun"/>
                <a:cs typeface="SimSun"/>
              </a:rPr>
              <a:t>集的</a:t>
            </a:r>
            <a:r>
              <a:rPr dirty="0" sz="1050" spc="5">
                <a:latin typeface="SimSun"/>
                <a:cs typeface="SimSun"/>
              </a:rPr>
              <a:t>部分</a:t>
            </a:r>
            <a:r>
              <a:rPr dirty="0" sz="1050" spc="-10">
                <a:latin typeface="SimSun"/>
                <a:cs typeface="SimSun"/>
              </a:rPr>
              <a:t>可</a:t>
            </a:r>
            <a:r>
              <a:rPr dirty="0" sz="1050" spc="5">
                <a:latin typeface="SimSun"/>
                <a:cs typeface="SimSun"/>
              </a:rPr>
              <a:t>视</a:t>
            </a:r>
            <a:r>
              <a:rPr dirty="0" sz="1050" spc="-10">
                <a:latin typeface="SimSun"/>
                <a:cs typeface="SimSun"/>
              </a:rPr>
              <a:t>化</a:t>
            </a:r>
            <a:r>
              <a:rPr dirty="0" sz="1050" spc="5">
                <a:latin typeface="SimSun"/>
                <a:cs typeface="SimSun"/>
              </a:rPr>
              <a:t>效</a:t>
            </a:r>
            <a:r>
              <a:rPr dirty="0" sz="1050" spc="-10">
                <a:latin typeface="SimSun"/>
                <a:cs typeface="SimSun"/>
              </a:rPr>
              <a:t>果</a:t>
            </a:r>
            <a:r>
              <a:rPr dirty="0" sz="1050" spc="5">
                <a:latin typeface="SimSun"/>
                <a:cs typeface="SimSun"/>
              </a:rPr>
              <a:t>图</a:t>
            </a:r>
            <a:endParaRPr sz="1050">
              <a:latin typeface="SimSun"/>
              <a:cs typeface="SimSun"/>
            </a:endParaRPr>
          </a:p>
          <a:p>
            <a:pPr>
              <a:lnSpc>
                <a:spcPct val="100000"/>
              </a:lnSpc>
            </a:pPr>
            <a:endParaRPr sz="1100">
              <a:latin typeface="SimSun"/>
              <a:cs typeface="SimSun"/>
            </a:endParaRPr>
          </a:p>
          <a:p>
            <a:pPr>
              <a:lnSpc>
                <a:spcPct val="100000"/>
              </a:lnSpc>
              <a:spcBef>
                <a:spcPts val="55"/>
              </a:spcBef>
            </a:pPr>
            <a:endParaRPr sz="850">
              <a:latin typeface="SimSun"/>
              <a:cs typeface="SimSun"/>
            </a:endParaRPr>
          </a:p>
          <a:p>
            <a:pPr marL="12700">
              <a:lnSpc>
                <a:spcPct val="100000"/>
              </a:lnSpc>
              <a:spcBef>
                <a:spcPts val="5"/>
              </a:spcBef>
            </a:pPr>
            <a:r>
              <a:rPr dirty="0" sz="1400" spc="-5">
                <a:latin typeface="Times New Roman"/>
                <a:cs typeface="Times New Roman"/>
              </a:rPr>
              <a:t>2.3.2</a:t>
            </a:r>
            <a:r>
              <a:rPr dirty="0" sz="1400" spc="-30">
                <a:latin typeface="Times New Roman"/>
                <a:cs typeface="Times New Roman"/>
              </a:rPr>
              <a:t> </a:t>
            </a:r>
            <a:r>
              <a:rPr dirty="0" sz="1400" spc="-5">
                <a:latin typeface="Times New Roman"/>
                <a:cs typeface="Times New Roman"/>
              </a:rPr>
              <a:t>ModelNet</a:t>
            </a:r>
            <a:endParaRPr sz="1400">
              <a:latin typeface="Times New Roman"/>
              <a:cs typeface="Times New Roman"/>
            </a:endParaRPr>
          </a:p>
          <a:p>
            <a:pPr>
              <a:lnSpc>
                <a:spcPct val="100000"/>
              </a:lnSpc>
              <a:spcBef>
                <a:spcPts val="25"/>
              </a:spcBef>
            </a:pPr>
            <a:endParaRPr sz="1350">
              <a:latin typeface="Times New Roman"/>
              <a:cs typeface="Times New Roman"/>
            </a:endParaRPr>
          </a:p>
          <a:p>
            <a:pPr marL="12700" marR="5080" indent="304800">
              <a:lnSpc>
                <a:spcPct val="162500"/>
              </a:lnSpc>
              <a:spcBef>
                <a:spcPts val="5"/>
              </a:spcBef>
            </a:pPr>
            <a:r>
              <a:rPr dirty="0" sz="1200" spc="-5">
                <a:latin typeface="Times New Roman"/>
                <a:cs typeface="Times New Roman"/>
              </a:rPr>
              <a:t>Mode</a:t>
            </a:r>
            <a:r>
              <a:rPr dirty="0" sz="1200">
                <a:latin typeface="Times New Roman"/>
                <a:cs typeface="Times New Roman"/>
              </a:rPr>
              <a:t>lN</a:t>
            </a:r>
            <a:r>
              <a:rPr dirty="0" sz="1200" spc="-5">
                <a:latin typeface="Times New Roman"/>
                <a:cs typeface="Times New Roman"/>
              </a:rPr>
              <a:t>e</a:t>
            </a:r>
            <a:r>
              <a:rPr dirty="0" sz="1200">
                <a:latin typeface="Times New Roman"/>
                <a:cs typeface="Times New Roman"/>
              </a:rPr>
              <a:t>t </a:t>
            </a:r>
            <a:r>
              <a:rPr dirty="0" sz="1200">
                <a:latin typeface="SimSun"/>
                <a:cs typeface="SimSun"/>
              </a:rPr>
              <a:t>数据集由</a:t>
            </a:r>
            <a:r>
              <a:rPr dirty="0" sz="1200" spc="10">
                <a:latin typeface="SimSun"/>
                <a:cs typeface="SimSun"/>
              </a:rPr>
              <a:t>普</a:t>
            </a:r>
            <a:r>
              <a:rPr dirty="0" sz="1200">
                <a:latin typeface="SimSun"/>
                <a:cs typeface="SimSun"/>
              </a:rPr>
              <a:t>林斯顿视觉与机器人实验室开发完成</a:t>
            </a:r>
            <a:r>
              <a:rPr dirty="0" sz="1200" spc="-180">
                <a:latin typeface="SimSun"/>
                <a:cs typeface="SimSun"/>
              </a:rPr>
              <a:t>，</a:t>
            </a:r>
            <a:r>
              <a:rPr dirty="0" sz="1200">
                <a:latin typeface="SimSun"/>
                <a:cs typeface="SimSun"/>
              </a:rPr>
              <a:t>该数据集共有</a:t>
            </a:r>
            <a:r>
              <a:rPr dirty="0" sz="1200" spc="-295">
                <a:latin typeface="SimSun"/>
                <a:cs typeface="SimSun"/>
              </a:rPr>
              <a:t> </a:t>
            </a:r>
            <a:r>
              <a:rPr dirty="0" sz="1200">
                <a:latin typeface="Times New Roman"/>
                <a:cs typeface="Times New Roman"/>
              </a:rPr>
              <a:t>662 </a:t>
            </a:r>
            <a:r>
              <a:rPr dirty="0" sz="1200">
                <a:latin typeface="SimSun"/>
                <a:cs typeface="SimSun"/>
              </a:rPr>
              <a:t>个对象类 别，</a:t>
            </a:r>
            <a:r>
              <a:rPr dirty="0" sz="1200">
                <a:latin typeface="Times New Roman"/>
                <a:cs typeface="Times New Roman"/>
              </a:rPr>
              <a:t>127915</a:t>
            </a:r>
            <a:r>
              <a:rPr dirty="0" sz="1200" spc="140">
                <a:latin typeface="Times New Roman"/>
                <a:cs typeface="Times New Roman"/>
              </a:rPr>
              <a:t> </a:t>
            </a:r>
            <a:r>
              <a:rPr dirty="0" sz="1200">
                <a:latin typeface="SimSun"/>
                <a:cs typeface="SimSun"/>
              </a:rPr>
              <a:t>个三维模型，以及</a:t>
            </a:r>
            <a:r>
              <a:rPr dirty="0" sz="1200" spc="-155">
                <a:latin typeface="SimSun"/>
                <a:cs typeface="SimSun"/>
              </a:rPr>
              <a:t> </a:t>
            </a:r>
            <a:r>
              <a:rPr dirty="0" sz="1200">
                <a:latin typeface="Times New Roman"/>
                <a:cs typeface="Times New Roman"/>
              </a:rPr>
              <a:t>10</a:t>
            </a:r>
            <a:r>
              <a:rPr dirty="0" sz="1200" spc="140">
                <a:latin typeface="Times New Roman"/>
                <a:cs typeface="Times New Roman"/>
              </a:rPr>
              <a:t> </a:t>
            </a:r>
            <a:r>
              <a:rPr dirty="0" sz="1200">
                <a:latin typeface="SimSun"/>
                <a:cs typeface="SimSun"/>
              </a:rPr>
              <a:t>类标记方向的数据，并且包含三个子集</a:t>
            </a:r>
            <a:r>
              <a:rPr dirty="0" sz="1200" spc="-600">
                <a:latin typeface="SimSun"/>
                <a:cs typeface="SimSun"/>
              </a:rPr>
              <a:t>：</a:t>
            </a:r>
            <a:r>
              <a:rPr dirty="0" sz="1200" spc="5">
                <a:latin typeface="SimSun"/>
                <a:cs typeface="SimSun"/>
              </a:rPr>
              <a:t>（</a:t>
            </a:r>
            <a:r>
              <a:rPr dirty="0" sz="1200">
                <a:latin typeface="Times New Roman"/>
                <a:cs typeface="Times New Roman"/>
              </a:rPr>
              <a:t>1</a:t>
            </a:r>
            <a:r>
              <a:rPr dirty="0" sz="1200">
                <a:latin typeface="SimSun"/>
                <a:cs typeface="SimSun"/>
              </a:rPr>
              <a:t>）</a:t>
            </a:r>
            <a:r>
              <a:rPr dirty="0" sz="1200" spc="-5">
                <a:latin typeface="Times New Roman"/>
                <a:cs typeface="Times New Roman"/>
              </a:rPr>
              <a:t>Mode</a:t>
            </a:r>
            <a:r>
              <a:rPr dirty="0" sz="1200">
                <a:latin typeface="Times New Roman"/>
                <a:cs typeface="Times New Roman"/>
              </a:rPr>
              <a:t>lN</a:t>
            </a:r>
            <a:r>
              <a:rPr dirty="0" sz="1200" spc="-5">
                <a:latin typeface="Times New Roman"/>
                <a:cs typeface="Times New Roman"/>
              </a:rPr>
              <a:t>e</a:t>
            </a:r>
            <a:r>
              <a:rPr dirty="0" sz="1200" spc="10">
                <a:latin typeface="Times New Roman"/>
                <a:cs typeface="Times New Roman"/>
              </a:rPr>
              <a:t>t</a:t>
            </a:r>
            <a:r>
              <a:rPr dirty="0" sz="1200">
                <a:latin typeface="Times New Roman"/>
                <a:cs typeface="Times New Roman"/>
              </a:rPr>
              <a:t>10 </a:t>
            </a:r>
            <a:r>
              <a:rPr dirty="0" sz="1200">
                <a:latin typeface="SimSun"/>
                <a:cs typeface="SimSun"/>
              </a:rPr>
              <a:t>包含</a:t>
            </a:r>
            <a:r>
              <a:rPr dirty="0" sz="1200" spc="-204">
                <a:latin typeface="SimSun"/>
                <a:cs typeface="SimSun"/>
              </a:rPr>
              <a:t> </a:t>
            </a:r>
            <a:r>
              <a:rPr dirty="0" sz="1200">
                <a:latin typeface="Times New Roman"/>
                <a:cs typeface="Times New Roman"/>
              </a:rPr>
              <a:t>10</a:t>
            </a:r>
            <a:r>
              <a:rPr dirty="0" sz="1200" spc="95">
                <a:latin typeface="Times New Roman"/>
                <a:cs typeface="Times New Roman"/>
              </a:rPr>
              <a:t> </a:t>
            </a:r>
            <a:r>
              <a:rPr dirty="0" sz="1200">
                <a:latin typeface="SimSun"/>
                <a:cs typeface="SimSun"/>
              </a:rPr>
              <a:t>个类别的三维模型，类别分别为浴缸、床、椅子、服务台、梳妆台、监控、床头柜、 沙发</a:t>
            </a:r>
            <a:r>
              <a:rPr dirty="0" sz="1200" spc="-135">
                <a:latin typeface="SimSun"/>
                <a:cs typeface="SimSun"/>
              </a:rPr>
              <a:t>、</a:t>
            </a:r>
            <a:r>
              <a:rPr dirty="0" sz="1200">
                <a:latin typeface="SimSun"/>
                <a:cs typeface="SimSun"/>
              </a:rPr>
              <a:t>桌子和卫生间</a:t>
            </a:r>
            <a:r>
              <a:rPr dirty="0" sz="1200" spc="-735">
                <a:latin typeface="SimSun"/>
                <a:cs typeface="SimSun"/>
              </a:rPr>
              <a:t>。</a:t>
            </a:r>
            <a:r>
              <a:rPr dirty="0" sz="1200">
                <a:latin typeface="SimSun"/>
                <a:cs typeface="SimSun"/>
              </a:rPr>
              <a:t>（</a:t>
            </a:r>
            <a:r>
              <a:rPr dirty="0" sz="1200">
                <a:latin typeface="Times New Roman"/>
                <a:cs typeface="Times New Roman"/>
              </a:rPr>
              <a:t>2</a:t>
            </a:r>
            <a:r>
              <a:rPr dirty="0" sz="1200" spc="-130">
                <a:latin typeface="SimSun"/>
                <a:cs typeface="SimSun"/>
              </a:rPr>
              <a:t>）</a:t>
            </a:r>
            <a:r>
              <a:rPr dirty="0" sz="1200" spc="-5">
                <a:latin typeface="Times New Roman"/>
                <a:cs typeface="Times New Roman"/>
              </a:rPr>
              <a:t>Mode</a:t>
            </a:r>
            <a:r>
              <a:rPr dirty="0" sz="1200">
                <a:latin typeface="Times New Roman"/>
                <a:cs typeface="Times New Roman"/>
              </a:rPr>
              <a:t>lN</a:t>
            </a:r>
            <a:r>
              <a:rPr dirty="0" sz="1200" spc="-5">
                <a:latin typeface="Times New Roman"/>
                <a:cs typeface="Times New Roman"/>
              </a:rPr>
              <a:t>e</a:t>
            </a:r>
            <a:r>
              <a:rPr dirty="0" sz="1200">
                <a:latin typeface="Times New Roman"/>
                <a:cs typeface="Times New Roman"/>
              </a:rPr>
              <a:t>t40 </a:t>
            </a:r>
            <a:r>
              <a:rPr dirty="0" sz="1200">
                <a:latin typeface="SimSun"/>
                <a:cs typeface="SimSun"/>
              </a:rPr>
              <a:t>包含</a:t>
            </a:r>
            <a:r>
              <a:rPr dirty="0" sz="1200" spc="-290">
                <a:latin typeface="SimSun"/>
                <a:cs typeface="SimSun"/>
              </a:rPr>
              <a:t> </a:t>
            </a:r>
            <a:r>
              <a:rPr dirty="0" sz="1200">
                <a:latin typeface="Times New Roman"/>
                <a:cs typeface="Times New Roman"/>
              </a:rPr>
              <a:t>40 </a:t>
            </a:r>
            <a:r>
              <a:rPr dirty="0" sz="1200">
                <a:latin typeface="SimSun"/>
                <a:cs typeface="SimSun"/>
              </a:rPr>
              <a:t>个类别的三维模型</a:t>
            </a:r>
            <a:r>
              <a:rPr dirty="0" sz="1200" spc="-135">
                <a:latin typeface="SimSun"/>
                <a:cs typeface="SimSun"/>
              </a:rPr>
              <a:t>，</a:t>
            </a:r>
            <a:r>
              <a:rPr dirty="0" sz="1200">
                <a:latin typeface="SimSun"/>
                <a:cs typeface="SimSun"/>
              </a:rPr>
              <a:t>其中像桌子</a:t>
            </a:r>
            <a:r>
              <a:rPr dirty="0" sz="1200" spc="-135">
                <a:latin typeface="SimSun"/>
                <a:cs typeface="SimSun"/>
              </a:rPr>
              <a:t>、</a:t>
            </a:r>
            <a:r>
              <a:rPr dirty="0" sz="1200">
                <a:latin typeface="SimSun"/>
                <a:cs typeface="SimSun"/>
              </a:rPr>
              <a:t>花瓶</a:t>
            </a:r>
            <a:r>
              <a:rPr dirty="0" sz="1200" spc="-135">
                <a:latin typeface="SimSun"/>
                <a:cs typeface="SimSun"/>
              </a:rPr>
              <a:t>、</a:t>
            </a:r>
            <a:r>
              <a:rPr dirty="0" sz="1200" spc="10">
                <a:latin typeface="SimSun"/>
                <a:cs typeface="SimSun"/>
              </a:rPr>
              <a:t>飞</a:t>
            </a:r>
            <a:r>
              <a:rPr dirty="0" sz="1200">
                <a:latin typeface="SimSun"/>
                <a:cs typeface="SimSun"/>
              </a:rPr>
              <a:t>机 </a:t>
            </a:r>
            <a:r>
              <a:rPr dirty="0" sz="1200">
                <a:latin typeface="SimSun"/>
                <a:cs typeface="SimSun"/>
              </a:rPr>
              <a:t>这样具有规则对称结构的点云</a:t>
            </a:r>
            <a:r>
              <a:rPr dirty="0" sz="1200" spc="-340">
                <a:latin typeface="SimSun"/>
                <a:cs typeface="SimSun"/>
              </a:rPr>
              <a:t>，</a:t>
            </a:r>
            <a:r>
              <a:rPr dirty="0" sz="1200">
                <a:latin typeface="SimSun"/>
                <a:cs typeface="SimSun"/>
              </a:rPr>
              <a:t>可以利用对称信息来识别物体的关键信息</a:t>
            </a:r>
            <a:r>
              <a:rPr dirty="0" sz="1200" spc="-340">
                <a:latin typeface="SimSun"/>
                <a:cs typeface="SimSun"/>
              </a:rPr>
              <a:t>，</a:t>
            </a:r>
            <a:r>
              <a:rPr dirty="0" sz="1200">
                <a:latin typeface="SimSun"/>
                <a:cs typeface="SimSun"/>
              </a:rPr>
              <a:t>而对于吉他</a:t>
            </a:r>
            <a:r>
              <a:rPr dirty="0" sz="1200" spc="-340">
                <a:latin typeface="SimSun"/>
                <a:cs typeface="SimSun"/>
              </a:rPr>
              <a:t>、</a:t>
            </a:r>
            <a:r>
              <a:rPr dirty="0" sz="1200">
                <a:latin typeface="SimSun"/>
                <a:cs typeface="SimSun"/>
              </a:rPr>
              <a:t>花、 人这</a:t>
            </a:r>
            <a:r>
              <a:rPr dirty="0" sz="1200" spc="10">
                <a:latin typeface="SimSun"/>
                <a:cs typeface="SimSun"/>
              </a:rPr>
              <a:t>样</a:t>
            </a:r>
            <a:r>
              <a:rPr dirty="0" sz="1200">
                <a:latin typeface="SimSun"/>
                <a:cs typeface="SimSun"/>
              </a:rPr>
              <a:t>具有</a:t>
            </a:r>
            <a:r>
              <a:rPr dirty="0" sz="1200" spc="10">
                <a:latin typeface="SimSun"/>
                <a:cs typeface="SimSun"/>
              </a:rPr>
              <a:t>复</a:t>
            </a:r>
            <a:r>
              <a:rPr dirty="0" sz="1200">
                <a:latin typeface="SimSun"/>
                <a:cs typeface="SimSun"/>
              </a:rPr>
              <a:t>杂</a:t>
            </a:r>
            <a:r>
              <a:rPr dirty="0" sz="1200" spc="10">
                <a:latin typeface="SimSun"/>
                <a:cs typeface="SimSun"/>
              </a:rPr>
              <a:t>结</a:t>
            </a:r>
            <a:r>
              <a:rPr dirty="0" sz="1200">
                <a:latin typeface="SimSun"/>
                <a:cs typeface="SimSun"/>
              </a:rPr>
              <a:t>构</a:t>
            </a:r>
            <a:r>
              <a:rPr dirty="0" sz="1200" spc="10">
                <a:latin typeface="SimSun"/>
                <a:cs typeface="SimSun"/>
              </a:rPr>
              <a:t>的</a:t>
            </a:r>
            <a:r>
              <a:rPr dirty="0" sz="1200">
                <a:latin typeface="SimSun"/>
                <a:cs typeface="SimSun"/>
              </a:rPr>
              <a:t>点云</a:t>
            </a:r>
            <a:r>
              <a:rPr dirty="0" sz="1200" spc="10">
                <a:latin typeface="SimSun"/>
                <a:cs typeface="SimSun"/>
              </a:rPr>
              <a:t>，</a:t>
            </a:r>
            <a:r>
              <a:rPr dirty="0" sz="1200">
                <a:latin typeface="SimSun"/>
                <a:cs typeface="SimSun"/>
              </a:rPr>
              <a:t>很难</a:t>
            </a:r>
            <a:r>
              <a:rPr dirty="0" sz="1200" spc="10">
                <a:latin typeface="SimSun"/>
                <a:cs typeface="SimSun"/>
              </a:rPr>
              <a:t>获</a:t>
            </a:r>
            <a:r>
              <a:rPr dirty="0" sz="1200">
                <a:latin typeface="SimSun"/>
                <a:cs typeface="SimSun"/>
              </a:rPr>
              <a:t>得</a:t>
            </a:r>
            <a:r>
              <a:rPr dirty="0" sz="1200" spc="10">
                <a:latin typeface="SimSun"/>
                <a:cs typeface="SimSun"/>
              </a:rPr>
              <a:t>识</a:t>
            </a:r>
            <a:r>
              <a:rPr dirty="0" sz="1200">
                <a:latin typeface="SimSun"/>
                <a:cs typeface="SimSun"/>
              </a:rPr>
              <a:t>别</a:t>
            </a:r>
            <a:r>
              <a:rPr dirty="0" sz="1200" spc="10">
                <a:latin typeface="SimSun"/>
                <a:cs typeface="SimSun"/>
              </a:rPr>
              <a:t>物</a:t>
            </a:r>
            <a:r>
              <a:rPr dirty="0" sz="1200">
                <a:latin typeface="SimSun"/>
                <a:cs typeface="SimSun"/>
              </a:rPr>
              <a:t>体的</a:t>
            </a:r>
            <a:r>
              <a:rPr dirty="0" sz="1200" spc="10">
                <a:latin typeface="SimSun"/>
                <a:cs typeface="SimSun"/>
              </a:rPr>
              <a:t>关</a:t>
            </a:r>
            <a:r>
              <a:rPr dirty="0" sz="1200">
                <a:latin typeface="SimSun"/>
                <a:cs typeface="SimSun"/>
              </a:rPr>
              <a:t>键信</a:t>
            </a:r>
            <a:r>
              <a:rPr dirty="0" sz="1200" spc="10">
                <a:latin typeface="SimSun"/>
                <a:cs typeface="SimSun"/>
              </a:rPr>
              <a:t>息</a:t>
            </a:r>
            <a:r>
              <a:rPr dirty="0" sz="1200">
                <a:latin typeface="SimSun"/>
                <a:cs typeface="SimSun"/>
              </a:rPr>
              <a:t>，</a:t>
            </a:r>
            <a:r>
              <a:rPr dirty="0" sz="1200" spc="10">
                <a:latin typeface="SimSun"/>
                <a:cs typeface="SimSun"/>
              </a:rPr>
              <a:t>在</a:t>
            </a:r>
            <a:r>
              <a:rPr dirty="0" sz="1200">
                <a:latin typeface="SimSun"/>
                <a:cs typeface="SimSun"/>
              </a:rPr>
              <a:t>点</a:t>
            </a:r>
            <a:r>
              <a:rPr dirty="0" sz="1200" spc="10">
                <a:latin typeface="SimSun"/>
                <a:cs typeface="SimSun"/>
              </a:rPr>
              <a:t>云</a:t>
            </a:r>
            <a:r>
              <a:rPr dirty="0" sz="1200">
                <a:latin typeface="SimSun"/>
                <a:cs typeface="SimSun"/>
              </a:rPr>
              <a:t>处理</a:t>
            </a:r>
            <a:r>
              <a:rPr dirty="0" sz="1200" spc="10">
                <a:latin typeface="SimSun"/>
                <a:cs typeface="SimSun"/>
              </a:rPr>
              <a:t>任</a:t>
            </a:r>
            <a:r>
              <a:rPr dirty="0" sz="1200">
                <a:latin typeface="SimSun"/>
                <a:cs typeface="SimSun"/>
              </a:rPr>
              <a:t>务中</a:t>
            </a:r>
            <a:r>
              <a:rPr dirty="0" sz="1200" spc="10">
                <a:latin typeface="SimSun"/>
                <a:cs typeface="SimSun"/>
              </a:rPr>
              <a:t>具</a:t>
            </a:r>
            <a:r>
              <a:rPr dirty="0" sz="1200">
                <a:latin typeface="SimSun"/>
                <a:cs typeface="SimSun"/>
              </a:rPr>
              <a:t>有</a:t>
            </a:r>
            <a:r>
              <a:rPr dirty="0" sz="1200" spc="10">
                <a:latin typeface="SimSun"/>
                <a:cs typeface="SimSun"/>
              </a:rPr>
              <a:t>一</a:t>
            </a:r>
            <a:r>
              <a:rPr dirty="0" sz="1200">
                <a:latin typeface="SimSun"/>
                <a:cs typeface="SimSun"/>
              </a:rPr>
              <a:t>定的 挑战性</a:t>
            </a:r>
            <a:r>
              <a:rPr dirty="0" sz="1200" spc="-1045">
                <a:latin typeface="SimSun"/>
                <a:cs typeface="SimSun"/>
              </a:rPr>
              <a:t>。</a:t>
            </a:r>
            <a:r>
              <a:rPr dirty="0" sz="1200" spc="-5">
                <a:latin typeface="SimSun"/>
                <a:cs typeface="SimSun"/>
              </a:rPr>
              <a:t>（</a:t>
            </a:r>
            <a:r>
              <a:rPr dirty="0" sz="1200">
                <a:latin typeface="Times New Roman"/>
                <a:cs typeface="Times New Roman"/>
              </a:rPr>
              <a:t>3</a:t>
            </a:r>
            <a:r>
              <a:rPr dirty="0" sz="1200" spc="-445">
                <a:latin typeface="SimSun"/>
                <a:cs typeface="SimSun"/>
              </a:rPr>
              <a:t>）</a:t>
            </a:r>
            <a:r>
              <a:rPr dirty="0" sz="1200" spc="-5">
                <a:latin typeface="Times New Roman"/>
                <a:cs typeface="Times New Roman"/>
              </a:rPr>
              <a:t>Aligned4</a:t>
            </a:r>
            <a:r>
              <a:rPr dirty="0" sz="1200">
                <a:latin typeface="Times New Roman"/>
                <a:cs typeface="Times New Roman"/>
              </a:rPr>
              <a:t>0</a:t>
            </a:r>
            <a:r>
              <a:rPr dirty="0" sz="1200" spc="-5">
                <a:latin typeface="Times New Roman"/>
                <a:cs typeface="Times New Roman"/>
              </a:rPr>
              <a:t> </a:t>
            </a:r>
            <a:r>
              <a:rPr dirty="0" sz="1200">
                <a:latin typeface="SimSun"/>
                <a:cs typeface="SimSun"/>
              </a:rPr>
              <a:t>包含</a:t>
            </a:r>
            <a:r>
              <a:rPr dirty="0" sz="1200" spc="-300">
                <a:latin typeface="SimSun"/>
                <a:cs typeface="SimSun"/>
              </a:rPr>
              <a:t> </a:t>
            </a:r>
            <a:r>
              <a:rPr dirty="0" sz="1200">
                <a:latin typeface="Times New Roman"/>
                <a:cs typeface="Times New Roman"/>
              </a:rPr>
              <a:t>40 </a:t>
            </a:r>
            <a:r>
              <a:rPr dirty="0" sz="1200">
                <a:latin typeface="SimSun"/>
                <a:cs typeface="SimSun"/>
              </a:rPr>
              <a:t>个类别对齐的三维模型</a:t>
            </a:r>
            <a:r>
              <a:rPr dirty="0" sz="1200" spc="-445">
                <a:latin typeface="SimSun"/>
                <a:cs typeface="SimSun"/>
              </a:rPr>
              <a:t>。</a:t>
            </a:r>
            <a:r>
              <a:rPr dirty="0" sz="1200" spc="-5">
                <a:latin typeface="Times New Roman"/>
                <a:cs typeface="Times New Roman"/>
              </a:rPr>
              <a:t>Mode</a:t>
            </a:r>
            <a:r>
              <a:rPr dirty="0" sz="1200">
                <a:latin typeface="Times New Roman"/>
                <a:cs typeface="Times New Roman"/>
              </a:rPr>
              <a:t>lN</a:t>
            </a:r>
            <a:r>
              <a:rPr dirty="0" sz="1200" spc="-5">
                <a:latin typeface="Times New Roman"/>
                <a:cs typeface="Times New Roman"/>
              </a:rPr>
              <a:t>e</a:t>
            </a:r>
            <a:r>
              <a:rPr dirty="0" sz="1200">
                <a:latin typeface="Times New Roman"/>
                <a:cs typeface="Times New Roman"/>
              </a:rPr>
              <a:t>t </a:t>
            </a:r>
            <a:r>
              <a:rPr dirty="0" sz="1200">
                <a:latin typeface="SimSun"/>
                <a:cs typeface="SimSun"/>
              </a:rPr>
              <a:t>数据集旨在为计算机视觉、 机器人自动化领</a:t>
            </a:r>
            <a:r>
              <a:rPr dirty="0" sz="1200" spc="-5">
                <a:latin typeface="SimSun"/>
                <a:cs typeface="SimSun"/>
              </a:rPr>
              <a:t>域</a:t>
            </a:r>
            <a:r>
              <a:rPr dirty="0" sz="1200">
                <a:latin typeface="SimSun"/>
                <a:cs typeface="SimSun"/>
              </a:rPr>
              <a:t>和认知科学领域的研究人员提</a:t>
            </a:r>
            <a:r>
              <a:rPr dirty="0" sz="1200" spc="5">
                <a:latin typeface="SimSun"/>
                <a:cs typeface="SimSun"/>
              </a:rPr>
              <a:t>供</a:t>
            </a:r>
            <a:r>
              <a:rPr dirty="0" sz="1200">
                <a:latin typeface="SimSun"/>
                <a:cs typeface="SimSun"/>
              </a:rPr>
              <a:t>大规模的三维物体模型</a:t>
            </a:r>
            <a:r>
              <a:rPr dirty="0" sz="1200" spc="-180">
                <a:latin typeface="SimSun"/>
                <a:cs typeface="SimSun"/>
              </a:rPr>
              <a:t>。</a:t>
            </a:r>
            <a:r>
              <a:rPr dirty="0" sz="1200" spc="-5">
                <a:latin typeface="Times New Roman"/>
                <a:cs typeface="Times New Roman"/>
              </a:rPr>
              <a:t>ModelNet</a:t>
            </a:r>
            <a:r>
              <a:rPr dirty="0" sz="1200" spc="-30">
                <a:latin typeface="Times New Roman"/>
                <a:cs typeface="Times New Roman"/>
              </a:rPr>
              <a:t> </a:t>
            </a:r>
            <a:r>
              <a:rPr dirty="0" sz="1200">
                <a:latin typeface="SimSun"/>
                <a:cs typeface="SimSun"/>
              </a:rPr>
              <a:t>数据集 的部分可视化效果如下图</a:t>
            </a:r>
            <a:r>
              <a:rPr dirty="0" sz="1200" spc="-305">
                <a:latin typeface="SimSun"/>
                <a:cs typeface="SimSun"/>
              </a:rPr>
              <a:t> </a:t>
            </a:r>
            <a:r>
              <a:rPr dirty="0" sz="1200">
                <a:latin typeface="Times New Roman"/>
                <a:cs typeface="Times New Roman"/>
              </a:rPr>
              <a:t>2.5 </a:t>
            </a:r>
            <a:r>
              <a:rPr dirty="0" sz="1200">
                <a:latin typeface="SimSun"/>
                <a:cs typeface="SimSun"/>
              </a:rPr>
              <a:t>所示。</a:t>
            </a:r>
            <a:endParaRPr sz="1200">
              <a:latin typeface="SimSun"/>
              <a:cs typeface="SimSun"/>
            </a:endParaRPr>
          </a:p>
        </p:txBody>
      </p:sp>
      <p:pic>
        <p:nvPicPr>
          <p:cNvPr id="6" name="object 6"/>
          <p:cNvPicPr/>
          <p:nvPr/>
        </p:nvPicPr>
        <p:blipFill>
          <a:blip r:embed="rId3" cstate="print"/>
          <a:stretch>
            <a:fillRect/>
          </a:stretch>
        </p:blipFill>
        <p:spPr>
          <a:xfrm>
            <a:off x="259079" y="10344403"/>
            <a:ext cx="4812030" cy="123189"/>
          </a:xfrm>
          <a:prstGeom prst="rect">
            <a:avLst/>
          </a:prstGeom>
        </p:spPr>
      </p:pic>
      <p:pic>
        <p:nvPicPr>
          <p:cNvPr id="7" name="object 7"/>
          <p:cNvPicPr/>
          <p:nvPr/>
        </p:nvPicPr>
        <p:blipFill>
          <a:blip r:embed="rId4" cstate="print"/>
          <a:stretch>
            <a:fillRect/>
          </a:stretch>
        </p:blipFill>
        <p:spPr>
          <a:xfrm>
            <a:off x="5215890" y="10344403"/>
            <a:ext cx="1082039" cy="123189"/>
          </a:xfrm>
          <a:prstGeom prst="rect">
            <a:avLst/>
          </a:prstGeom>
        </p:spPr>
      </p:pic>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16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965572" y="528319"/>
            <a:ext cx="18275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pic>
        <p:nvPicPr>
          <p:cNvPr id="5" name="object 5"/>
          <p:cNvPicPr/>
          <p:nvPr/>
        </p:nvPicPr>
        <p:blipFill>
          <a:blip r:embed="rId2" cstate="print"/>
          <a:stretch>
            <a:fillRect/>
          </a:stretch>
        </p:blipFill>
        <p:spPr>
          <a:xfrm>
            <a:off x="2088783" y="783832"/>
            <a:ext cx="3387565" cy="2453857"/>
          </a:xfrm>
          <a:prstGeom prst="rect">
            <a:avLst/>
          </a:prstGeom>
        </p:spPr>
      </p:pic>
      <p:sp>
        <p:nvSpPr>
          <p:cNvPr id="6" name="object 6"/>
          <p:cNvSpPr txBox="1"/>
          <p:nvPr/>
        </p:nvSpPr>
        <p:spPr>
          <a:xfrm>
            <a:off x="2513202" y="3345306"/>
            <a:ext cx="360680"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SimSun"/>
                <a:cs typeface="SimSun"/>
              </a:rPr>
              <a:t>图</a:t>
            </a:r>
            <a:r>
              <a:rPr dirty="0" sz="1050" spc="-265">
                <a:latin typeface="SimSun"/>
                <a:cs typeface="SimSun"/>
              </a:rPr>
              <a:t> </a:t>
            </a:r>
            <a:r>
              <a:rPr dirty="0" sz="1050">
                <a:latin typeface="Times New Roman"/>
                <a:cs typeface="Times New Roman"/>
              </a:rPr>
              <a:t>2.5</a:t>
            </a:r>
            <a:endParaRPr sz="1050">
              <a:latin typeface="Times New Roman"/>
              <a:cs typeface="Times New Roman"/>
            </a:endParaRPr>
          </a:p>
        </p:txBody>
      </p:sp>
      <p:sp>
        <p:nvSpPr>
          <p:cNvPr id="7" name="object 7"/>
          <p:cNvSpPr txBox="1"/>
          <p:nvPr/>
        </p:nvSpPr>
        <p:spPr>
          <a:xfrm>
            <a:off x="2981070" y="3345306"/>
            <a:ext cx="2066289"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ModelNet</a:t>
            </a:r>
            <a:r>
              <a:rPr dirty="0" sz="1050" spc="-60">
                <a:latin typeface="Times New Roman"/>
                <a:cs typeface="Times New Roman"/>
              </a:rPr>
              <a:t> </a:t>
            </a:r>
            <a:r>
              <a:rPr dirty="0" sz="1050" spc="5">
                <a:latin typeface="SimSun"/>
                <a:cs typeface="SimSun"/>
              </a:rPr>
              <a:t>据</a:t>
            </a:r>
            <a:r>
              <a:rPr dirty="0" sz="1050" spc="-10">
                <a:latin typeface="SimSun"/>
                <a:cs typeface="SimSun"/>
              </a:rPr>
              <a:t>集的</a:t>
            </a:r>
            <a:r>
              <a:rPr dirty="0" sz="1050" spc="5">
                <a:latin typeface="SimSun"/>
                <a:cs typeface="SimSun"/>
              </a:rPr>
              <a:t>部分</a:t>
            </a:r>
            <a:r>
              <a:rPr dirty="0" sz="1050" spc="-10">
                <a:latin typeface="SimSun"/>
                <a:cs typeface="SimSun"/>
              </a:rPr>
              <a:t>可</a:t>
            </a:r>
            <a:r>
              <a:rPr dirty="0" sz="1050" spc="5">
                <a:latin typeface="SimSun"/>
                <a:cs typeface="SimSun"/>
              </a:rPr>
              <a:t>视</a:t>
            </a:r>
            <a:r>
              <a:rPr dirty="0" sz="1050" spc="-10">
                <a:latin typeface="SimSun"/>
                <a:cs typeface="SimSun"/>
              </a:rPr>
              <a:t>化</a:t>
            </a:r>
            <a:r>
              <a:rPr dirty="0" sz="1050" spc="5">
                <a:latin typeface="SimSun"/>
                <a:cs typeface="SimSun"/>
              </a:rPr>
              <a:t>效</a:t>
            </a:r>
            <a:r>
              <a:rPr dirty="0" sz="1050" spc="-10">
                <a:latin typeface="SimSun"/>
                <a:cs typeface="SimSun"/>
              </a:rPr>
              <a:t>果</a:t>
            </a:r>
            <a:r>
              <a:rPr dirty="0" sz="1050" spc="5">
                <a:latin typeface="SimSun"/>
                <a:cs typeface="SimSun"/>
              </a:rPr>
              <a:t>图</a:t>
            </a:r>
            <a:endParaRPr sz="1050">
              <a:latin typeface="SimSun"/>
              <a:cs typeface="SimSun"/>
            </a:endParaRPr>
          </a:p>
        </p:txBody>
      </p:sp>
      <p:sp>
        <p:nvSpPr>
          <p:cNvPr id="8" name="object 8"/>
          <p:cNvSpPr txBox="1"/>
          <p:nvPr/>
        </p:nvSpPr>
        <p:spPr>
          <a:xfrm>
            <a:off x="706627" y="3829938"/>
            <a:ext cx="6223000" cy="2223770"/>
          </a:xfrm>
          <a:prstGeom prst="rect">
            <a:avLst/>
          </a:prstGeom>
        </p:spPr>
        <p:txBody>
          <a:bodyPr wrap="square" lIns="0" tIns="12700" rIns="0" bIns="0" rtlCol="0" vert="horz">
            <a:spAutoFit/>
          </a:bodyPr>
          <a:lstStyle/>
          <a:p>
            <a:pPr marL="12700">
              <a:lnSpc>
                <a:spcPct val="100000"/>
              </a:lnSpc>
              <a:spcBef>
                <a:spcPts val="100"/>
              </a:spcBef>
            </a:pPr>
            <a:r>
              <a:rPr dirty="0" sz="1400" spc="-5">
                <a:latin typeface="Times New Roman"/>
                <a:cs typeface="Times New Roman"/>
              </a:rPr>
              <a:t>2.3.3</a:t>
            </a:r>
            <a:r>
              <a:rPr dirty="0" sz="1400" spc="-25">
                <a:latin typeface="Times New Roman"/>
                <a:cs typeface="Times New Roman"/>
              </a:rPr>
              <a:t> </a:t>
            </a:r>
            <a:r>
              <a:rPr dirty="0" sz="1400" spc="-5">
                <a:latin typeface="Times New Roman"/>
                <a:cs typeface="Times New Roman"/>
              </a:rPr>
              <a:t>S3DIS</a:t>
            </a:r>
            <a:endParaRPr sz="1400">
              <a:latin typeface="Times New Roman"/>
              <a:cs typeface="Times New Roman"/>
            </a:endParaRPr>
          </a:p>
          <a:p>
            <a:pPr>
              <a:lnSpc>
                <a:spcPct val="100000"/>
              </a:lnSpc>
              <a:spcBef>
                <a:spcPts val="30"/>
              </a:spcBef>
            </a:pPr>
            <a:endParaRPr sz="1350">
              <a:latin typeface="Times New Roman"/>
              <a:cs typeface="Times New Roman"/>
            </a:endParaRPr>
          </a:p>
          <a:p>
            <a:pPr marL="12700" marR="5080" indent="304800">
              <a:lnSpc>
                <a:spcPct val="162500"/>
              </a:lnSpc>
            </a:pPr>
            <a:r>
              <a:rPr dirty="0" sz="1200">
                <a:latin typeface="Times New Roman"/>
                <a:cs typeface="Times New Roman"/>
              </a:rPr>
              <a:t>S3D</a:t>
            </a:r>
            <a:r>
              <a:rPr dirty="0" sz="1200" spc="-10">
                <a:latin typeface="Times New Roman"/>
                <a:cs typeface="Times New Roman"/>
              </a:rPr>
              <a:t>I</a:t>
            </a:r>
            <a:r>
              <a:rPr dirty="0" sz="1200">
                <a:latin typeface="Times New Roman"/>
                <a:cs typeface="Times New Roman"/>
              </a:rPr>
              <a:t>S</a:t>
            </a:r>
            <a:r>
              <a:rPr dirty="0" sz="1200" spc="100">
                <a:latin typeface="Times New Roman"/>
                <a:cs typeface="Times New Roman"/>
              </a:rPr>
              <a:t> </a:t>
            </a:r>
            <a:r>
              <a:rPr dirty="0" sz="1200">
                <a:latin typeface="SimSun"/>
                <a:cs typeface="SimSun"/>
              </a:rPr>
              <a:t>数据集由斯坦福大学开发完成，包含</a:t>
            </a:r>
            <a:r>
              <a:rPr dirty="0" sz="1200" spc="-204">
                <a:latin typeface="SimSun"/>
                <a:cs typeface="SimSun"/>
              </a:rPr>
              <a:t> </a:t>
            </a:r>
            <a:r>
              <a:rPr dirty="0" sz="1200">
                <a:latin typeface="Times New Roman"/>
                <a:cs typeface="Times New Roman"/>
              </a:rPr>
              <a:t>13</a:t>
            </a:r>
            <a:r>
              <a:rPr dirty="0" sz="1200" spc="95">
                <a:latin typeface="Times New Roman"/>
                <a:cs typeface="Times New Roman"/>
              </a:rPr>
              <a:t> </a:t>
            </a:r>
            <a:r>
              <a:rPr dirty="0" sz="1200">
                <a:latin typeface="SimSun"/>
                <a:cs typeface="SimSun"/>
              </a:rPr>
              <a:t>类带有像素级语义标注的室内场景对象， </a:t>
            </a:r>
            <a:r>
              <a:rPr dirty="0" sz="1200">
                <a:latin typeface="SimSun"/>
                <a:cs typeface="SimSun"/>
              </a:rPr>
              <a:t>它们包括具有结构元素的天花板</a:t>
            </a:r>
            <a:r>
              <a:rPr dirty="0" sz="1200" spc="-145">
                <a:latin typeface="SimSun"/>
                <a:cs typeface="SimSun"/>
              </a:rPr>
              <a:t>、</a:t>
            </a:r>
            <a:r>
              <a:rPr dirty="0" sz="1200">
                <a:latin typeface="SimSun"/>
                <a:cs typeface="SimSun"/>
              </a:rPr>
              <a:t>地板</a:t>
            </a:r>
            <a:r>
              <a:rPr dirty="0" sz="1200" spc="-145">
                <a:latin typeface="SimSun"/>
                <a:cs typeface="SimSun"/>
              </a:rPr>
              <a:t>、</a:t>
            </a:r>
            <a:r>
              <a:rPr dirty="0" sz="1200">
                <a:latin typeface="SimSun"/>
                <a:cs typeface="SimSun"/>
              </a:rPr>
              <a:t>墙壁</a:t>
            </a:r>
            <a:r>
              <a:rPr dirty="0" sz="1200" spc="-145">
                <a:latin typeface="SimSun"/>
                <a:cs typeface="SimSun"/>
              </a:rPr>
              <a:t>、</a:t>
            </a:r>
            <a:r>
              <a:rPr dirty="0" sz="1200">
                <a:latin typeface="SimSun"/>
                <a:cs typeface="SimSun"/>
              </a:rPr>
              <a:t>梁</a:t>
            </a:r>
            <a:r>
              <a:rPr dirty="0" sz="1200" spc="-145">
                <a:latin typeface="SimSun"/>
                <a:cs typeface="SimSun"/>
              </a:rPr>
              <a:t>、</a:t>
            </a:r>
            <a:r>
              <a:rPr dirty="0" sz="1200">
                <a:latin typeface="SimSun"/>
                <a:cs typeface="SimSun"/>
              </a:rPr>
              <a:t>柱子</a:t>
            </a:r>
            <a:r>
              <a:rPr dirty="0" sz="1200" spc="-145">
                <a:latin typeface="SimSun"/>
                <a:cs typeface="SimSun"/>
              </a:rPr>
              <a:t>、</a:t>
            </a:r>
            <a:r>
              <a:rPr dirty="0" sz="1200">
                <a:latin typeface="SimSun"/>
                <a:cs typeface="SimSun"/>
              </a:rPr>
              <a:t>窗户和门以及桌子</a:t>
            </a:r>
            <a:r>
              <a:rPr dirty="0" sz="1200" spc="-145">
                <a:latin typeface="SimSun"/>
                <a:cs typeface="SimSun"/>
              </a:rPr>
              <a:t>、</a:t>
            </a:r>
            <a:r>
              <a:rPr dirty="0" sz="1200">
                <a:latin typeface="SimSun"/>
                <a:cs typeface="SimSun"/>
              </a:rPr>
              <a:t>椅子</a:t>
            </a:r>
            <a:r>
              <a:rPr dirty="0" sz="1200" spc="-145">
                <a:latin typeface="SimSun"/>
                <a:cs typeface="SimSun"/>
              </a:rPr>
              <a:t>、</a:t>
            </a:r>
            <a:r>
              <a:rPr dirty="0" sz="1200">
                <a:latin typeface="SimSun"/>
                <a:cs typeface="SimSun"/>
              </a:rPr>
              <a:t>沙</a:t>
            </a:r>
            <a:r>
              <a:rPr dirty="0" sz="1200" spc="10">
                <a:latin typeface="SimSun"/>
                <a:cs typeface="SimSun"/>
              </a:rPr>
              <a:t>发</a:t>
            </a:r>
            <a:r>
              <a:rPr dirty="0" sz="1200">
                <a:latin typeface="SimSun"/>
                <a:cs typeface="SimSun"/>
              </a:rPr>
              <a:t>和 书架这些常见的物品和家具。数据共有</a:t>
            </a:r>
            <a:r>
              <a:rPr dirty="0" sz="1200" spc="-225">
                <a:latin typeface="SimSun"/>
                <a:cs typeface="SimSun"/>
              </a:rPr>
              <a:t> </a:t>
            </a:r>
            <a:r>
              <a:rPr dirty="0" sz="1200">
                <a:latin typeface="Times New Roman"/>
                <a:cs typeface="Times New Roman"/>
              </a:rPr>
              <a:t>9</a:t>
            </a:r>
            <a:r>
              <a:rPr dirty="0" sz="1200" spc="70">
                <a:latin typeface="Times New Roman"/>
                <a:cs typeface="Times New Roman"/>
              </a:rPr>
              <a:t> </a:t>
            </a:r>
            <a:r>
              <a:rPr dirty="0" sz="1200">
                <a:latin typeface="SimSun"/>
                <a:cs typeface="SimSun"/>
              </a:rPr>
              <a:t>个维度，分别为</a:t>
            </a:r>
            <a:r>
              <a:rPr dirty="0" sz="1200" spc="-229">
                <a:latin typeface="SimSun"/>
                <a:cs typeface="SimSun"/>
              </a:rPr>
              <a:t> </a:t>
            </a:r>
            <a:r>
              <a:rPr dirty="0" sz="1200" spc="-5">
                <a:latin typeface="Times New Roman"/>
                <a:cs typeface="Times New Roman"/>
              </a:rPr>
              <a:t>XY</a:t>
            </a:r>
            <a:r>
              <a:rPr dirty="0" sz="1200">
                <a:latin typeface="Times New Roman"/>
                <a:cs typeface="Times New Roman"/>
              </a:rPr>
              <a:t>Z</a:t>
            </a:r>
            <a:r>
              <a:rPr dirty="0" sz="1200" spc="70">
                <a:latin typeface="Times New Roman"/>
                <a:cs typeface="Times New Roman"/>
              </a:rPr>
              <a:t> </a:t>
            </a:r>
            <a:r>
              <a:rPr dirty="0" sz="1200">
                <a:latin typeface="SimSun"/>
                <a:cs typeface="SimSun"/>
              </a:rPr>
              <a:t>坐标、</a:t>
            </a:r>
            <a:r>
              <a:rPr dirty="0" sz="1200">
                <a:latin typeface="Times New Roman"/>
                <a:cs typeface="Times New Roman"/>
              </a:rPr>
              <a:t>R</a:t>
            </a:r>
            <a:r>
              <a:rPr dirty="0" sz="1200" spc="-5">
                <a:latin typeface="Times New Roman"/>
                <a:cs typeface="Times New Roman"/>
              </a:rPr>
              <a:t>G</a:t>
            </a:r>
            <a:r>
              <a:rPr dirty="0" sz="1200">
                <a:latin typeface="Times New Roman"/>
                <a:cs typeface="Times New Roman"/>
              </a:rPr>
              <a:t>B</a:t>
            </a:r>
            <a:r>
              <a:rPr dirty="0" sz="1200" spc="75">
                <a:latin typeface="Times New Roman"/>
                <a:cs typeface="Times New Roman"/>
              </a:rPr>
              <a:t> </a:t>
            </a:r>
            <a:r>
              <a:rPr dirty="0" sz="1200">
                <a:latin typeface="SimSun"/>
                <a:cs typeface="SimSun"/>
              </a:rPr>
              <a:t>颜色和关于它所 属空</a:t>
            </a:r>
            <a:r>
              <a:rPr dirty="0" sz="1200" spc="10">
                <a:latin typeface="SimSun"/>
                <a:cs typeface="SimSun"/>
              </a:rPr>
              <a:t>间</a:t>
            </a:r>
            <a:r>
              <a:rPr dirty="0" sz="1200">
                <a:latin typeface="SimSun"/>
                <a:cs typeface="SimSun"/>
              </a:rPr>
              <a:t>的归</a:t>
            </a:r>
            <a:r>
              <a:rPr dirty="0" sz="1200" spc="10">
                <a:latin typeface="SimSun"/>
                <a:cs typeface="SimSun"/>
              </a:rPr>
              <a:t>一</a:t>
            </a:r>
            <a:r>
              <a:rPr dirty="0" sz="1200">
                <a:latin typeface="SimSun"/>
                <a:cs typeface="SimSun"/>
              </a:rPr>
              <a:t>化</a:t>
            </a:r>
            <a:r>
              <a:rPr dirty="0" sz="1200" spc="10">
                <a:latin typeface="SimSun"/>
                <a:cs typeface="SimSun"/>
              </a:rPr>
              <a:t>坐</a:t>
            </a:r>
            <a:r>
              <a:rPr dirty="0" sz="1200">
                <a:latin typeface="SimSun"/>
                <a:cs typeface="SimSun"/>
              </a:rPr>
              <a:t>标</a:t>
            </a:r>
            <a:r>
              <a:rPr dirty="0" sz="1200" spc="10">
                <a:latin typeface="SimSun"/>
                <a:cs typeface="SimSun"/>
              </a:rPr>
              <a:t>。</a:t>
            </a:r>
            <a:r>
              <a:rPr dirty="0" sz="1200">
                <a:latin typeface="SimSun"/>
                <a:cs typeface="SimSun"/>
              </a:rPr>
              <a:t>该数</a:t>
            </a:r>
            <a:r>
              <a:rPr dirty="0" sz="1200" spc="10">
                <a:latin typeface="SimSun"/>
                <a:cs typeface="SimSun"/>
              </a:rPr>
              <a:t>据</a:t>
            </a:r>
            <a:r>
              <a:rPr dirty="0" sz="1200">
                <a:latin typeface="SimSun"/>
                <a:cs typeface="SimSun"/>
              </a:rPr>
              <a:t>集由</a:t>
            </a:r>
            <a:r>
              <a:rPr dirty="0" sz="1200" spc="10">
                <a:latin typeface="SimSun"/>
                <a:cs typeface="SimSun"/>
              </a:rPr>
              <a:t>来</a:t>
            </a:r>
            <a:r>
              <a:rPr dirty="0" sz="1200">
                <a:latin typeface="SimSun"/>
                <a:cs typeface="SimSun"/>
              </a:rPr>
              <a:t>自</a:t>
            </a:r>
            <a:r>
              <a:rPr dirty="0" sz="1200" spc="10">
                <a:latin typeface="SimSun"/>
                <a:cs typeface="SimSun"/>
              </a:rPr>
              <a:t>三</a:t>
            </a:r>
            <a:r>
              <a:rPr dirty="0" sz="1200">
                <a:latin typeface="SimSun"/>
                <a:cs typeface="SimSun"/>
              </a:rPr>
              <a:t>个</a:t>
            </a:r>
            <a:r>
              <a:rPr dirty="0" sz="1200" spc="10">
                <a:latin typeface="SimSun"/>
                <a:cs typeface="SimSun"/>
              </a:rPr>
              <a:t>不</a:t>
            </a:r>
            <a:r>
              <a:rPr dirty="0" sz="1200">
                <a:latin typeface="SimSun"/>
                <a:cs typeface="SimSun"/>
              </a:rPr>
              <a:t>同建</a:t>
            </a:r>
            <a:r>
              <a:rPr dirty="0" sz="1200" spc="10">
                <a:latin typeface="SimSun"/>
                <a:cs typeface="SimSun"/>
              </a:rPr>
              <a:t>筑</a:t>
            </a:r>
            <a:r>
              <a:rPr dirty="0" sz="1200">
                <a:latin typeface="SimSun"/>
                <a:cs typeface="SimSun"/>
              </a:rPr>
              <a:t>物的</a:t>
            </a:r>
            <a:r>
              <a:rPr dirty="0" sz="1200" spc="10">
                <a:latin typeface="SimSun"/>
                <a:cs typeface="SimSun"/>
              </a:rPr>
              <a:t>大</a:t>
            </a:r>
            <a:r>
              <a:rPr dirty="0" sz="1200">
                <a:latin typeface="SimSun"/>
                <a:cs typeface="SimSun"/>
              </a:rPr>
              <a:t>型</a:t>
            </a:r>
            <a:r>
              <a:rPr dirty="0" sz="1200" spc="10">
                <a:latin typeface="SimSun"/>
                <a:cs typeface="SimSun"/>
              </a:rPr>
              <a:t>室</a:t>
            </a:r>
            <a:r>
              <a:rPr dirty="0" sz="1200">
                <a:latin typeface="SimSun"/>
                <a:cs typeface="SimSun"/>
              </a:rPr>
              <a:t>内</a:t>
            </a:r>
            <a:r>
              <a:rPr dirty="0" sz="1200" spc="10">
                <a:latin typeface="SimSun"/>
                <a:cs typeface="SimSun"/>
              </a:rPr>
              <a:t>区</a:t>
            </a:r>
            <a:r>
              <a:rPr dirty="0" sz="1200">
                <a:latin typeface="SimSun"/>
                <a:cs typeface="SimSun"/>
              </a:rPr>
              <a:t>域组</a:t>
            </a:r>
            <a:r>
              <a:rPr dirty="0" sz="1200" spc="10">
                <a:latin typeface="SimSun"/>
                <a:cs typeface="SimSun"/>
              </a:rPr>
              <a:t>成</a:t>
            </a:r>
            <a:r>
              <a:rPr dirty="0" sz="1200" spc="25">
                <a:latin typeface="SimSun"/>
                <a:cs typeface="SimSun"/>
              </a:rPr>
              <a:t>，</a:t>
            </a:r>
            <a:r>
              <a:rPr dirty="0" sz="1200">
                <a:latin typeface="SimSun"/>
                <a:cs typeface="SimSun"/>
              </a:rPr>
              <a:t>场</a:t>
            </a:r>
            <a:r>
              <a:rPr dirty="0" sz="1200" spc="10">
                <a:latin typeface="SimSun"/>
                <a:cs typeface="SimSun"/>
              </a:rPr>
              <a:t>景</a:t>
            </a:r>
            <a:r>
              <a:rPr dirty="0" sz="1200">
                <a:latin typeface="SimSun"/>
                <a:cs typeface="SimSun"/>
              </a:rPr>
              <a:t>包</a:t>
            </a:r>
            <a:r>
              <a:rPr dirty="0" sz="1200" spc="10">
                <a:latin typeface="SimSun"/>
                <a:cs typeface="SimSun"/>
              </a:rPr>
              <a:t>括</a:t>
            </a:r>
            <a:r>
              <a:rPr dirty="0" sz="1200">
                <a:latin typeface="SimSun"/>
                <a:cs typeface="SimSun"/>
              </a:rPr>
              <a:t>会议 室</a:t>
            </a:r>
            <a:r>
              <a:rPr dirty="0" sz="1200" spc="-145">
                <a:latin typeface="SimSun"/>
                <a:cs typeface="SimSun"/>
              </a:rPr>
              <a:t>、</a:t>
            </a:r>
            <a:r>
              <a:rPr dirty="0" sz="1200">
                <a:latin typeface="SimSun"/>
                <a:cs typeface="SimSun"/>
              </a:rPr>
              <a:t>个人办公室</a:t>
            </a:r>
            <a:r>
              <a:rPr dirty="0" sz="1200" spc="-145">
                <a:latin typeface="SimSun"/>
                <a:cs typeface="SimSun"/>
              </a:rPr>
              <a:t>、</a:t>
            </a:r>
            <a:r>
              <a:rPr dirty="0" sz="1200">
                <a:latin typeface="SimSun"/>
                <a:cs typeface="SimSun"/>
              </a:rPr>
              <a:t>洗手间</a:t>
            </a:r>
            <a:r>
              <a:rPr dirty="0" sz="1200" spc="-145">
                <a:latin typeface="SimSun"/>
                <a:cs typeface="SimSun"/>
              </a:rPr>
              <a:t>、</a:t>
            </a:r>
            <a:r>
              <a:rPr dirty="0" sz="1200">
                <a:latin typeface="SimSun"/>
                <a:cs typeface="SimSun"/>
              </a:rPr>
              <a:t>开放空间</a:t>
            </a:r>
            <a:r>
              <a:rPr dirty="0" sz="1200" spc="-145">
                <a:latin typeface="SimSun"/>
                <a:cs typeface="SimSun"/>
              </a:rPr>
              <a:t>、</a:t>
            </a:r>
            <a:r>
              <a:rPr dirty="0" sz="1200">
                <a:latin typeface="SimSun"/>
                <a:cs typeface="SimSun"/>
              </a:rPr>
              <a:t>大堂</a:t>
            </a:r>
            <a:r>
              <a:rPr dirty="0" sz="1200" spc="-145">
                <a:latin typeface="SimSun"/>
                <a:cs typeface="SimSun"/>
              </a:rPr>
              <a:t>、</a:t>
            </a:r>
            <a:r>
              <a:rPr dirty="0" sz="1200">
                <a:latin typeface="SimSun"/>
                <a:cs typeface="SimSun"/>
              </a:rPr>
              <a:t>楼梯和走廊等</a:t>
            </a:r>
            <a:r>
              <a:rPr dirty="0" sz="1200" spc="-145">
                <a:latin typeface="SimSun"/>
                <a:cs typeface="SimSun"/>
              </a:rPr>
              <a:t>。</a:t>
            </a:r>
            <a:r>
              <a:rPr dirty="0" sz="1200">
                <a:latin typeface="SimSun"/>
                <a:cs typeface="SimSun"/>
              </a:rPr>
              <a:t>其中一个区域包括多个楼层</a:t>
            </a:r>
            <a:r>
              <a:rPr dirty="0" sz="1200" spc="-145">
                <a:latin typeface="SimSun"/>
                <a:cs typeface="SimSun"/>
              </a:rPr>
              <a:t>，</a:t>
            </a:r>
            <a:r>
              <a:rPr dirty="0" sz="1200">
                <a:latin typeface="SimSun"/>
                <a:cs typeface="SimSun"/>
              </a:rPr>
              <a:t>而 其余区域则只有一个楼层。</a:t>
            </a:r>
            <a:r>
              <a:rPr dirty="0" sz="1200">
                <a:latin typeface="Times New Roman"/>
                <a:cs typeface="Times New Roman"/>
              </a:rPr>
              <a:t>S3D</a:t>
            </a:r>
            <a:r>
              <a:rPr dirty="0" sz="1200" spc="-10">
                <a:latin typeface="Times New Roman"/>
                <a:cs typeface="Times New Roman"/>
              </a:rPr>
              <a:t>I</a:t>
            </a:r>
            <a:r>
              <a:rPr dirty="0" sz="1200">
                <a:latin typeface="Times New Roman"/>
                <a:cs typeface="Times New Roman"/>
              </a:rPr>
              <a:t>S</a:t>
            </a:r>
            <a:r>
              <a:rPr dirty="0" sz="1200" spc="5">
                <a:latin typeface="Times New Roman"/>
                <a:cs typeface="Times New Roman"/>
              </a:rPr>
              <a:t> </a:t>
            </a:r>
            <a:r>
              <a:rPr dirty="0" sz="1200">
                <a:latin typeface="SimSun"/>
                <a:cs typeface="SimSun"/>
              </a:rPr>
              <a:t>数据集的部分可视化效果如下图</a:t>
            </a:r>
            <a:r>
              <a:rPr dirty="0" sz="1200" spc="-300">
                <a:latin typeface="SimSun"/>
                <a:cs typeface="SimSun"/>
              </a:rPr>
              <a:t> </a:t>
            </a:r>
            <a:r>
              <a:rPr dirty="0" sz="1200">
                <a:latin typeface="Times New Roman"/>
                <a:cs typeface="Times New Roman"/>
              </a:rPr>
              <a:t>2.6 </a:t>
            </a:r>
            <a:r>
              <a:rPr dirty="0" sz="1200">
                <a:latin typeface="SimSun"/>
                <a:cs typeface="SimSun"/>
              </a:rPr>
              <a:t>所示。</a:t>
            </a:r>
            <a:endParaRPr sz="1200">
              <a:latin typeface="SimSun"/>
              <a:cs typeface="SimSun"/>
            </a:endParaRPr>
          </a:p>
        </p:txBody>
      </p:sp>
      <p:pic>
        <p:nvPicPr>
          <p:cNvPr id="9" name="object 9"/>
          <p:cNvPicPr/>
          <p:nvPr/>
        </p:nvPicPr>
        <p:blipFill>
          <a:blip r:embed="rId3" cstate="print"/>
          <a:stretch>
            <a:fillRect/>
          </a:stretch>
        </p:blipFill>
        <p:spPr>
          <a:xfrm>
            <a:off x="1997790" y="6146517"/>
            <a:ext cx="3505862" cy="1920810"/>
          </a:xfrm>
          <a:prstGeom prst="rect">
            <a:avLst/>
          </a:prstGeom>
        </p:spPr>
      </p:pic>
      <p:pic>
        <p:nvPicPr>
          <p:cNvPr id="10" name="object 10"/>
          <p:cNvPicPr/>
          <p:nvPr/>
        </p:nvPicPr>
        <p:blipFill>
          <a:blip r:embed="rId4" cstate="print"/>
          <a:stretch>
            <a:fillRect/>
          </a:stretch>
        </p:blipFill>
        <p:spPr>
          <a:xfrm>
            <a:off x="723944" y="8685300"/>
            <a:ext cx="230841" cy="133324"/>
          </a:xfrm>
          <a:prstGeom prst="rect">
            <a:avLst/>
          </a:prstGeom>
        </p:spPr>
      </p:pic>
      <p:sp>
        <p:nvSpPr>
          <p:cNvPr id="11" name="object 11"/>
          <p:cNvSpPr txBox="1"/>
          <p:nvPr/>
        </p:nvSpPr>
        <p:spPr>
          <a:xfrm>
            <a:off x="706627" y="8134350"/>
            <a:ext cx="6146165" cy="1519555"/>
          </a:xfrm>
          <a:prstGeom prst="rect">
            <a:avLst/>
          </a:prstGeom>
        </p:spPr>
        <p:txBody>
          <a:bodyPr wrap="square" lIns="0" tIns="13335" rIns="0" bIns="0" rtlCol="0" vert="horz">
            <a:spAutoFit/>
          </a:bodyPr>
          <a:lstStyle/>
          <a:p>
            <a:pPr algn="ctr" marL="3175">
              <a:lnSpc>
                <a:spcPct val="100000"/>
              </a:lnSpc>
              <a:spcBef>
                <a:spcPts val="105"/>
              </a:spcBef>
              <a:tabLst>
                <a:tab pos="470534" algn="l"/>
              </a:tabLst>
            </a:pPr>
            <a:r>
              <a:rPr dirty="0" sz="1050" spc="5">
                <a:latin typeface="SimSun"/>
                <a:cs typeface="SimSun"/>
              </a:rPr>
              <a:t>图</a:t>
            </a:r>
            <a:r>
              <a:rPr dirty="0" sz="1050" spc="-265">
                <a:latin typeface="SimSun"/>
                <a:cs typeface="SimSun"/>
              </a:rPr>
              <a:t> </a:t>
            </a:r>
            <a:r>
              <a:rPr dirty="0" sz="1050">
                <a:latin typeface="Times New Roman"/>
                <a:cs typeface="Times New Roman"/>
              </a:rPr>
              <a:t>2.6</a:t>
            </a:r>
            <a:r>
              <a:rPr dirty="0" sz="1050">
                <a:latin typeface="Times New Roman"/>
                <a:cs typeface="Times New Roman"/>
              </a:rPr>
              <a:t>	</a:t>
            </a:r>
            <a:r>
              <a:rPr dirty="0" sz="1050" spc="-5">
                <a:latin typeface="Times New Roman"/>
                <a:cs typeface="Times New Roman"/>
              </a:rPr>
              <a:t>S</a:t>
            </a:r>
            <a:r>
              <a:rPr dirty="0" sz="1050" spc="-15">
                <a:latin typeface="Times New Roman"/>
                <a:cs typeface="Times New Roman"/>
              </a:rPr>
              <a:t>3</a:t>
            </a:r>
            <a:r>
              <a:rPr dirty="0" sz="1050">
                <a:latin typeface="Times New Roman"/>
                <a:cs typeface="Times New Roman"/>
              </a:rPr>
              <a:t>D</a:t>
            </a:r>
            <a:r>
              <a:rPr dirty="0" sz="1050" spc="-5">
                <a:latin typeface="Times New Roman"/>
                <a:cs typeface="Times New Roman"/>
              </a:rPr>
              <a:t>I</a:t>
            </a:r>
            <a:r>
              <a:rPr dirty="0" sz="1050">
                <a:latin typeface="Times New Roman"/>
                <a:cs typeface="Times New Roman"/>
              </a:rPr>
              <a:t>S</a:t>
            </a:r>
            <a:r>
              <a:rPr dirty="0" sz="1050" spc="-10">
                <a:latin typeface="Times New Roman"/>
                <a:cs typeface="Times New Roman"/>
              </a:rPr>
              <a:t> </a:t>
            </a:r>
            <a:r>
              <a:rPr dirty="0" sz="1050" spc="5">
                <a:latin typeface="SimSun"/>
                <a:cs typeface="SimSun"/>
              </a:rPr>
              <a:t>数</a:t>
            </a:r>
            <a:r>
              <a:rPr dirty="0" sz="1050" spc="-10">
                <a:latin typeface="SimSun"/>
                <a:cs typeface="SimSun"/>
              </a:rPr>
              <a:t>据</a:t>
            </a:r>
            <a:r>
              <a:rPr dirty="0" sz="1050" spc="5">
                <a:latin typeface="SimSun"/>
                <a:cs typeface="SimSun"/>
              </a:rPr>
              <a:t>集</a:t>
            </a:r>
            <a:r>
              <a:rPr dirty="0" sz="1050" spc="-10">
                <a:latin typeface="SimSun"/>
                <a:cs typeface="SimSun"/>
              </a:rPr>
              <a:t>的部</a:t>
            </a:r>
            <a:r>
              <a:rPr dirty="0" sz="1050" spc="5">
                <a:latin typeface="SimSun"/>
                <a:cs typeface="SimSun"/>
              </a:rPr>
              <a:t>分可</a:t>
            </a:r>
            <a:r>
              <a:rPr dirty="0" sz="1050" spc="-10">
                <a:latin typeface="SimSun"/>
                <a:cs typeface="SimSun"/>
              </a:rPr>
              <a:t>视</a:t>
            </a:r>
            <a:r>
              <a:rPr dirty="0" sz="1050" spc="5">
                <a:latin typeface="SimSun"/>
                <a:cs typeface="SimSun"/>
              </a:rPr>
              <a:t>化</a:t>
            </a:r>
            <a:r>
              <a:rPr dirty="0" sz="1050" spc="-10">
                <a:latin typeface="SimSun"/>
                <a:cs typeface="SimSun"/>
              </a:rPr>
              <a:t>效</a:t>
            </a:r>
            <a:r>
              <a:rPr dirty="0" sz="1050" spc="5">
                <a:latin typeface="SimSun"/>
                <a:cs typeface="SimSun"/>
              </a:rPr>
              <a:t>果图</a:t>
            </a:r>
            <a:endParaRPr sz="1050">
              <a:latin typeface="SimSun"/>
              <a:cs typeface="SimSun"/>
            </a:endParaRPr>
          </a:p>
          <a:p>
            <a:pPr>
              <a:lnSpc>
                <a:spcPct val="100000"/>
              </a:lnSpc>
            </a:pPr>
            <a:endParaRPr sz="1100">
              <a:latin typeface="SimSun"/>
              <a:cs typeface="SimSun"/>
            </a:endParaRPr>
          </a:p>
          <a:p>
            <a:pPr>
              <a:lnSpc>
                <a:spcPct val="100000"/>
              </a:lnSpc>
              <a:spcBef>
                <a:spcPts val="55"/>
              </a:spcBef>
            </a:pPr>
            <a:endParaRPr sz="800">
              <a:latin typeface="SimSun"/>
              <a:cs typeface="SimSun"/>
            </a:endParaRPr>
          </a:p>
          <a:p>
            <a:pPr marL="303530">
              <a:lnSpc>
                <a:spcPct val="100000"/>
              </a:lnSpc>
            </a:pPr>
            <a:r>
              <a:rPr dirty="0" sz="1500" spc="10">
                <a:latin typeface="SimSun"/>
                <a:cs typeface="SimSun"/>
              </a:rPr>
              <a:t>点</a:t>
            </a:r>
            <a:r>
              <a:rPr dirty="0" sz="1500">
                <a:latin typeface="SimSun"/>
                <a:cs typeface="SimSun"/>
              </a:rPr>
              <a:t>云</a:t>
            </a:r>
            <a:r>
              <a:rPr dirty="0" sz="1500" spc="10">
                <a:latin typeface="SimSun"/>
                <a:cs typeface="SimSun"/>
              </a:rPr>
              <a:t>配</a:t>
            </a:r>
            <a:r>
              <a:rPr dirty="0" sz="1500">
                <a:latin typeface="SimSun"/>
                <a:cs typeface="SimSun"/>
              </a:rPr>
              <a:t>准</a:t>
            </a:r>
            <a:r>
              <a:rPr dirty="0" sz="1500" spc="10">
                <a:latin typeface="SimSun"/>
                <a:cs typeface="SimSun"/>
              </a:rPr>
              <a:t>评</a:t>
            </a:r>
            <a:r>
              <a:rPr dirty="0" sz="1500">
                <a:latin typeface="SimSun"/>
                <a:cs typeface="SimSun"/>
              </a:rPr>
              <a:t>价</a:t>
            </a:r>
            <a:r>
              <a:rPr dirty="0" sz="1500" spc="10">
                <a:latin typeface="SimSun"/>
                <a:cs typeface="SimSun"/>
              </a:rPr>
              <a:t>指</a:t>
            </a:r>
            <a:r>
              <a:rPr dirty="0" sz="1500">
                <a:latin typeface="SimSun"/>
                <a:cs typeface="SimSun"/>
              </a:rPr>
              <a:t>标</a:t>
            </a:r>
            <a:endParaRPr sz="1500">
              <a:latin typeface="SimSun"/>
              <a:cs typeface="SimSun"/>
            </a:endParaRPr>
          </a:p>
          <a:p>
            <a:pPr>
              <a:lnSpc>
                <a:spcPct val="100000"/>
              </a:lnSpc>
              <a:spcBef>
                <a:spcPts val="50"/>
              </a:spcBef>
            </a:pPr>
            <a:endParaRPr sz="1150">
              <a:latin typeface="SimSun"/>
              <a:cs typeface="SimSun"/>
            </a:endParaRPr>
          </a:p>
          <a:p>
            <a:pPr marL="12700" marR="5080" indent="304800">
              <a:lnSpc>
                <a:spcPct val="162500"/>
              </a:lnSpc>
              <a:spcBef>
                <a:spcPts val="5"/>
              </a:spcBef>
            </a:pPr>
            <a:r>
              <a:rPr dirty="0" sz="1200">
                <a:latin typeface="SimSun"/>
                <a:cs typeface="SimSun"/>
              </a:rPr>
              <a:t>在点</a:t>
            </a:r>
            <a:r>
              <a:rPr dirty="0" sz="1200" spc="10">
                <a:latin typeface="SimSun"/>
                <a:cs typeface="SimSun"/>
              </a:rPr>
              <a:t>云</a:t>
            </a:r>
            <a:r>
              <a:rPr dirty="0" sz="1200">
                <a:latin typeface="SimSun"/>
                <a:cs typeface="SimSun"/>
              </a:rPr>
              <a:t>信</a:t>
            </a:r>
            <a:r>
              <a:rPr dirty="0" sz="1200" spc="10">
                <a:latin typeface="SimSun"/>
                <a:cs typeface="SimSun"/>
              </a:rPr>
              <a:t>息</a:t>
            </a:r>
            <a:r>
              <a:rPr dirty="0" sz="1200">
                <a:latin typeface="SimSun"/>
                <a:cs typeface="SimSun"/>
              </a:rPr>
              <a:t>处理</a:t>
            </a:r>
            <a:r>
              <a:rPr dirty="0" sz="1200" spc="10">
                <a:latin typeface="SimSun"/>
                <a:cs typeface="SimSun"/>
              </a:rPr>
              <a:t>任</a:t>
            </a:r>
            <a:r>
              <a:rPr dirty="0" sz="1200">
                <a:latin typeface="SimSun"/>
                <a:cs typeface="SimSun"/>
              </a:rPr>
              <a:t>务</a:t>
            </a:r>
            <a:r>
              <a:rPr dirty="0" sz="1200" spc="10">
                <a:latin typeface="SimSun"/>
                <a:cs typeface="SimSun"/>
              </a:rPr>
              <a:t>中</a:t>
            </a:r>
            <a:r>
              <a:rPr dirty="0" sz="1200">
                <a:latin typeface="SimSun"/>
                <a:cs typeface="SimSun"/>
              </a:rPr>
              <a:t>，前</a:t>
            </a:r>
            <a:r>
              <a:rPr dirty="0" sz="1200" spc="10">
                <a:latin typeface="SimSun"/>
                <a:cs typeface="SimSun"/>
              </a:rPr>
              <a:t>沿</a:t>
            </a:r>
            <a:r>
              <a:rPr dirty="0" sz="1200">
                <a:latin typeface="SimSun"/>
                <a:cs typeface="SimSun"/>
              </a:rPr>
              <a:t>学</a:t>
            </a:r>
            <a:r>
              <a:rPr dirty="0" sz="1200" spc="10">
                <a:latin typeface="SimSun"/>
                <a:cs typeface="SimSun"/>
              </a:rPr>
              <a:t>者</a:t>
            </a:r>
            <a:r>
              <a:rPr dirty="0" sz="1200">
                <a:latin typeface="SimSun"/>
                <a:cs typeface="SimSun"/>
              </a:rPr>
              <a:t>已经</a:t>
            </a:r>
            <a:r>
              <a:rPr dirty="0" sz="1200" spc="10">
                <a:latin typeface="SimSun"/>
                <a:cs typeface="SimSun"/>
              </a:rPr>
              <a:t>提</a:t>
            </a:r>
            <a:r>
              <a:rPr dirty="0" sz="1200">
                <a:latin typeface="SimSun"/>
                <a:cs typeface="SimSun"/>
              </a:rPr>
              <a:t>出</a:t>
            </a:r>
            <a:r>
              <a:rPr dirty="0" sz="1200" spc="10">
                <a:latin typeface="SimSun"/>
                <a:cs typeface="SimSun"/>
              </a:rPr>
              <a:t>并</a:t>
            </a:r>
            <a:r>
              <a:rPr dirty="0" sz="1200">
                <a:latin typeface="SimSun"/>
                <a:cs typeface="SimSun"/>
              </a:rPr>
              <a:t>总结</a:t>
            </a:r>
            <a:r>
              <a:rPr dirty="0" sz="1200" spc="10">
                <a:latin typeface="SimSun"/>
                <a:cs typeface="SimSun"/>
              </a:rPr>
              <a:t>了</a:t>
            </a:r>
            <a:r>
              <a:rPr dirty="0" sz="1200">
                <a:latin typeface="SimSun"/>
                <a:cs typeface="SimSun"/>
              </a:rPr>
              <a:t>不</a:t>
            </a:r>
            <a:r>
              <a:rPr dirty="0" sz="1200" spc="10">
                <a:latin typeface="SimSun"/>
                <a:cs typeface="SimSun"/>
              </a:rPr>
              <a:t>同</a:t>
            </a:r>
            <a:r>
              <a:rPr dirty="0" sz="1200">
                <a:latin typeface="SimSun"/>
                <a:cs typeface="SimSun"/>
              </a:rPr>
              <a:t>的评</a:t>
            </a:r>
            <a:r>
              <a:rPr dirty="0" sz="1200" spc="10">
                <a:latin typeface="SimSun"/>
                <a:cs typeface="SimSun"/>
              </a:rPr>
              <a:t>价</a:t>
            </a:r>
            <a:r>
              <a:rPr dirty="0" sz="1200">
                <a:latin typeface="SimSun"/>
                <a:cs typeface="SimSun"/>
              </a:rPr>
              <a:t>指</a:t>
            </a:r>
            <a:r>
              <a:rPr dirty="0" sz="1200" spc="10">
                <a:latin typeface="SimSun"/>
                <a:cs typeface="SimSun"/>
              </a:rPr>
              <a:t>标</a:t>
            </a:r>
            <a:r>
              <a:rPr dirty="0" sz="1200">
                <a:latin typeface="SimSun"/>
                <a:cs typeface="SimSun"/>
              </a:rPr>
              <a:t>用于</a:t>
            </a:r>
            <a:r>
              <a:rPr dirty="0" sz="1200" spc="10">
                <a:latin typeface="SimSun"/>
                <a:cs typeface="SimSun"/>
              </a:rPr>
              <a:t>性</a:t>
            </a:r>
            <a:r>
              <a:rPr dirty="0" sz="1200">
                <a:latin typeface="SimSun"/>
                <a:cs typeface="SimSun"/>
              </a:rPr>
              <a:t>能</a:t>
            </a:r>
            <a:r>
              <a:rPr dirty="0" sz="1200" spc="10">
                <a:latin typeface="SimSun"/>
                <a:cs typeface="SimSun"/>
              </a:rPr>
              <a:t>测</a:t>
            </a:r>
            <a:r>
              <a:rPr dirty="0" sz="1200">
                <a:latin typeface="SimSun"/>
                <a:cs typeface="SimSun"/>
              </a:rPr>
              <a:t>试。对 于三维形状分类任务，总体准确率</a:t>
            </a:r>
            <a:r>
              <a:rPr dirty="0" sz="1200" spc="5">
                <a:latin typeface="SimSun"/>
                <a:cs typeface="SimSun"/>
              </a:rPr>
              <a:t>（</a:t>
            </a:r>
            <a:r>
              <a:rPr dirty="0" sz="1200" spc="-5">
                <a:latin typeface="Times New Roman"/>
                <a:cs typeface="Times New Roman"/>
              </a:rPr>
              <a:t>Ov</a:t>
            </a:r>
            <a:r>
              <a:rPr dirty="0" sz="1200" spc="-10">
                <a:latin typeface="Times New Roman"/>
                <a:cs typeface="Times New Roman"/>
              </a:rPr>
              <a:t>e</a:t>
            </a:r>
            <a:r>
              <a:rPr dirty="0" sz="1200">
                <a:latin typeface="Times New Roman"/>
                <a:cs typeface="Times New Roman"/>
              </a:rPr>
              <a:t>r</a:t>
            </a:r>
            <a:r>
              <a:rPr dirty="0" sz="1200" spc="-10">
                <a:latin typeface="Times New Roman"/>
                <a:cs typeface="Times New Roman"/>
              </a:rPr>
              <a:t>a</a:t>
            </a:r>
            <a:r>
              <a:rPr dirty="0" sz="1200">
                <a:latin typeface="Times New Roman"/>
                <a:cs typeface="Times New Roman"/>
              </a:rPr>
              <a:t>ll</a:t>
            </a:r>
            <a:r>
              <a:rPr dirty="0" sz="1200" spc="-70">
                <a:latin typeface="Times New Roman"/>
                <a:cs typeface="Times New Roman"/>
              </a:rPr>
              <a:t> </a:t>
            </a:r>
            <a:r>
              <a:rPr dirty="0" sz="1200" spc="5">
                <a:latin typeface="Times New Roman"/>
                <a:cs typeface="Times New Roman"/>
              </a:rPr>
              <a:t>A</a:t>
            </a:r>
            <a:r>
              <a:rPr dirty="0" sz="1200" spc="-5">
                <a:latin typeface="Times New Roman"/>
                <a:cs typeface="Times New Roman"/>
              </a:rPr>
              <a:t>cc</a:t>
            </a:r>
            <a:r>
              <a:rPr dirty="0" sz="1200">
                <a:latin typeface="Times New Roman"/>
                <a:cs typeface="Times New Roman"/>
              </a:rPr>
              <a:t>ura</a:t>
            </a:r>
            <a:r>
              <a:rPr dirty="0" sz="1200" spc="-5">
                <a:latin typeface="Times New Roman"/>
                <a:cs typeface="Times New Roman"/>
              </a:rPr>
              <a:t>c</a:t>
            </a:r>
            <a:r>
              <a:rPr dirty="0" sz="1200" spc="5">
                <a:latin typeface="Times New Roman"/>
                <a:cs typeface="Times New Roman"/>
              </a:rPr>
              <a:t>y</a:t>
            </a:r>
            <a:r>
              <a:rPr dirty="0" sz="1200">
                <a:latin typeface="SimSun"/>
                <a:cs typeface="SimSun"/>
              </a:rPr>
              <a:t>，</a:t>
            </a:r>
            <a:r>
              <a:rPr dirty="0" sz="1200" spc="-5">
                <a:latin typeface="Times New Roman"/>
                <a:cs typeface="Times New Roman"/>
              </a:rPr>
              <a:t>OA</a:t>
            </a:r>
            <a:r>
              <a:rPr dirty="0" sz="1200">
                <a:latin typeface="SimSun"/>
                <a:cs typeface="SimSun"/>
              </a:rPr>
              <a:t>）和平</a:t>
            </a:r>
            <a:r>
              <a:rPr dirty="0" sz="1200" spc="10">
                <a:latin typeface="SimSun"/>
                <a:cs typeface="SimSun"/>
              </a:rPr>
              <a:t>均</a:t>
            </a:r>
            <a:r>
              <a:rPr dirty="0" sz="1200">
                <a:latin typeface="SimSun"/>
                <a:cs typeface="SimSun"/>
              </a:rPr>
              <a:t>类别准确率（</a:t>
            </a:r>
            <a:r>
              <a:rPr dirty="0" sz="1200">
                <a:latin typeface="Times New Roman"/>
                <a:cs typeface="Times New Roman"/>
              </a:rPr>
              <a:t>M</a:t>
            </a:r>
            <a:r>
              <a:rPr dirty="0" sz="1200" spc="-5">
                <a:latin typeface="Times New Roman"/>
                <a:cs typeface="Times New Roman"/>
              </a:rPr>
              <a:t>ea</a:t>
            </a:r>
            <a:r>
              <a:rPr dirty="0" sz="1200">
                <a:latin typeface="Times New Roman"/>
                <a:cs typeface="Times New Roman"/>
              </a:rPr>
              <a:t>n Class</a:t>
            </a:r>
            <a:endParaRPr sz="1200">
              <a:latin typeface="Times New Roman"/>
              <a:cs typeface="Times New Roman"/>
            </a:endParaRPr>
          </a:p>
        </p:txBody>
      </p:sp>
      <p:pic>
        <p:nvPicPr>
          <p:cNvPr id="12" name="object 12"/>
          <p:cNvPicPr/>
          <p:nvPr/>
        </p:nvPicPr>
        <p:blipFill>
          <a:blip r:embed="rId5" cstate="print"/>
          <a:stretch>
            <a:fillRect/>
          </a:stretch>
        </p:blipFill>
        <p:spPr>
          <a:xfrm>
            <a:off x="259079" y="10344403"/>
            <a:ext cx="4812030" cy="123189"/>
          </a:xfrm>
          <a:prstGeom prst="rect">
            <a:avLst/>
          </a:prstGeom>
        </p:spPr>
      </p:pic>
      <p:pic>
        <p:nvPicPr>
          <p:cNvPr id="13" name="object 13"/>
          <p:cNvPicPr/>
          <p:nvPr/>
        </p:nvPicPr>
        <p:blipFill>
          <a:blip r:embed="rId6" cstate="print"/>
          <a:stretch>
            <a:fillRect/>
          </a:stretch>
        </p:blipFill>
        <p:spPr>
          <a:xfrm>
            <a:off x="5215890" y="10344403"/>
            <a:ext cx="1082039" cy="123189"/>
          </a:xfrm>
          <a:prstGeom prst="rect">
            <a:avLst/>
          </a:prstGeom>
        </p:spPr>
      </p:pic>
      <p:sp>
        <p:nvSpPr>
          <p:cNvPr id="14" name="object 14"/>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2573" y="758443"/>
            <a:ext cx="3454400" cy="299720"/>
          </a:xfrm>
          <a:prstGeom prst="rect">
            <a:avLst/>
          </a:prstGeom>
        </p:spPr>
        <p:txBody>
          <a:bodyPr wrap="square" lIns="0" tIns="12700" rIns="0" bIns="0" rtlCol="0" vert="horz">
            <a:spAutoFit/>
          </a:bodyPr>
          <a:lstStyle/>
          <a:p>
            <a:pPr marL="12700">
              <a:lnSpc>
                <a:spcPct val="100000"/>
              </a:lnSpc>
              <a:spcBef>
                <a:spcPts val="100"/>
              </a:spcBef>
            </a:pPr>
            <a:r>
              <a:rPr dirty="0" sz="1800">
                <a:latin typeface="PMingLiU-ExtB"/>
                <a:cs typeface="PMingLiU-ExtB"/>
              </a:rPr>
              <a:t>南京邮电大学学位论文原创性声明</a:t>
            </a:r>
            <a:endParaRPr sz="1800">
              <a:latin typeface="PMingLiU-ExtB"/>
              <a:cs typeface="PMingLiU-ExtB"/>
            </a:endParaRPr>
          </a:p>
        </p:txBody>
      </p:sp>
      <p:sp>
        <p:nvSpPr>
          <p:cNvPr id="3" name="object 3"/>
          <p:cNvSpPr txBox="1"/>
          <p:nvPr/>
        </p:nvSpPr>
        <p:spPr>
          <a:xfrm>
            <a:off x="1938273" y="4721478"/>
            <a:ext cx="3683000" cy="299720"/>
          </a:xfrm>
          <a:prstGeom prst="rect">
            <a:avLst/>
          </a:prstGeom>
        </p:spPr>
        <p:txBody>
          <a:bodyPr wrap="square" lIns="0" tIns="12700" rIns="0" bIns="0" rtlCol="0" vert="horz">
            <a:spAutoFit/>
          </a:bodyPr>
          <a:lstStyle/>
          <a:p>
            <a:pPr marL="12700">
              <a:lnSpc>
                <a:spcPct val="100000"/>
              </a:lnSpc>
              <a:spcBef>
                <a:spcPts val="100"/>
              </a:spcBef>
            </a:pPr>
            <a:r>
              <a:rPr dirty="0" sz="1800">
                <a:latin typeface="PMingLiU-ExtB"/>
                <a:cs typeface="PMingLiU-ExtB"/>
              </a:rPr>
              <a:t>南京邮电大学学位论文使用授权声明</a:t>
            </a:r>
            <a:endParaRPr sz="1800">
              <a:latin typeface="PMingLiU-ExtB"/>
              <a:cs typeface="PMingLiU-ExtB"/>
            </a:endParaRPr>
          </a:p>
        </p:txBody>
      </p:sp>
      <p:pic>
        <p:nvPicPr>
          <p:cNvPr id="4" name="object 4"/>
          <p:cNvPicPr/>
          <p:nvPr/>
        </p:nvPicPr>
        <p:blipFill>
          <a:blip r:embed="rId2" cstate="print"/>
          <a:stretch>
            <a:fillRect/>
          </a:stretch>
        </p:blipFill>
        <p:spPr>
          <a:xfrm>
            <a:off x="3938827" y="3502971"/>
            <a:ext cx="611771" cy="429148"/>
          </a:xfrm>
          <a:prstGeom prst="rect">
            <a:avLst/>
          </a:prstGeom>
        </p:spPr>
      </p:pic>
      <p:sp>
        <p:nvSpPr>
          <p:cNvPr id="5" name="object 5"/>
          <p:cNvSpPr txBox="1"/>
          <p:nvPr/>
        </p:nvSpPr>
        <p:spPr>
          <a:xfrm>
            <a:off x="706627" y="1353057"/>
            <a:ext cx="6198870" cy="2780030"/>
          </a:xfrm>
          <a:prstGeom prst="rect">
            <a:avLst/>
          </a:prstGeom>
        </p:spPr>
        <p:txBody>
          <a:bodyPr wrap="square" lIns="0" tIns="12700" rIns="0" bIns="0" rtlCol="0" vert="horz">
            <a:spAutoFit/>
          </a:bodyPr>
          <a:lstStyle/>
          <a:p>
            <a:pPr marL="317500">
              <a:lnSpc>
                <a:spcPct val="100000"/>
              </a:lnSpc>
              <a:spcBef>
                <a:spcPts val="100"/>
              </a:spcBef>
            </a:pPr>
            <a:r>
              <a:rPr dirty="0" sz="1200">
                <a:latin typeface="SimSun"/>
                <a:cs typeface="SimSun"/>
              </a:rPr>
              <a:t>本人声明所呈交的学位论文是我个人在导师指导下进行的研究工作及取得的研究成果。</a:t>
            </a:r>
            <a:endParaRPr sz="1200">
              <a:latin typeface="SimSun"/>
              <a:cs typeface="SimSun"/>
            </a:endParaRPr>
          </a:p>
          <a:p>
            <a:pPr algn="just" marL="12700" marR="5080">
              <a:lnSpc>
                <a:spcPct val="162500"/>
              </a:lnSpc>
            </a:pPr>
            <a:r>
              <a:rPr dirty="0" sz="1200">
                <a:latin typeface="SimSun"/>
                <a:cs typeface="SimSun"/>
              </a:rPr>
              <a:t>尽我所知，除了文中特别加以标注和致谢的地方外，论文中不包含其他人已经发表或撰写过 的研究成果，也不包含为获得南京邮电大学或其它教育机构的学位或证书而使用过的材料。 与我一同工作的同志对本研究所做的任何贡献均已在论文中作了明确的说明并表示了谢意</a:t>
            </a:r>
            <a:r>
              <a:rPr dirty="0" sz="1200" spc="10">
                <a:latin typeface="SimSun"/>
                <a:cs typeface="SimSun"/>
              </a:rPr>
              <a:t>。</a:t>
            </a:r>
            <a:r>
              <a:rPr dirty="0" sz="1200">
                <a:latin typeface="SimSun"/>
                <a:cs typeface="SimSun"/>
              </a:rPr>
              <a:t> </a:t>
            </a:r>
            <a:endParaRPr sz="1200">
              <a:latin typeface="SimSun"/>
              <a:cs typeface="SimSun"/>
            </a:endParaRPr>
          </a:p>
          <a:p>
            <a:pPr marL="12700">
              <a:lnSpc>
                <a:spcPct val="100000"/>
              </a:lnSpc>
              <a:spcBef>
                <a:spcPts val="900"/>
              </a:spcBef>
            </a:pPr>
            <a:r>
              <a:rPr dirty="0" sz="1200">
                <a:latin typeface="SimSun"/>
                <a:cs typeface="SimSun"/>
              </a:rPr>
              <a:t>   </a:t>
            </a:r>
            <a:r>
              <a:rPr dirty="0" sz="1200">
                <a:latin typeface="SimSun"/>
                <a:cs typeface="SimSun"/>
              </a:rPr>
              <a:t>本人学位论文及涉及相关资料若有不实，愿意承担一切相关的法律责任</a:t>
            </a:r>
            <a:r>
              <a:rPr dirty="0" sz="1200" spc="5">
                <a:latin typeface="SimSun"/>
                <a:cs typeface="SimSun"/>
              </a:rPr>
              <a:t>。</a:t>
            </a:r>
            <a:r>
              <a:rPr dirty="0" sz="1200">
                <a:latin typeface="SimSun"/>
                <a:cs typeface="SimSun"/>
              </a:rPr>
              <a:t> </a:t>
            </a:r>
            <a:endParaRPr sz="1200">
              <a:latin typeface="SimSun"/>
              <a:cs typeface="SimSun"/>
            </a:endParaRPr>
          </a:p>
          <a:p>
            <a:pPr marL="12700">
              <a:lnSpc>
                <a:spcPct val="100000"/>
              </a:lnSpc>
              <a:spcBef>
                <a:spcPts val="900"/>
              </a:spcBef>
            </a:pPr>
            <a:r>
              <a:rPr dirty="0" sz="1200">
                <a:latin typeface="SimSun"/>
                <a:cs typeface="SimSun"/>
              </a:rPr>
              <a:t> </a:t>
            </a:r>
            <a:endParaRPr sz="1200">
              <a:latin typeface="SimSun"/>
              <a:cs typeface="SimSun"/>
            </a:endParaRPr>
          </a:p>
          <a:p>
            <a:pPr marL="1384300">
              <a:lnSpc>
                <a:spcPct val="100000"/>
              </a:lnSpc>
              <a:spcBef>
                <a:spcPts val="505"/>
              </a:spcBef>
            </a:pPr>
            <a:r>
              <a:rPr dirty="0" sz="1200">
                <a:latin typeface="SimSun"/>
                <a:cs typeface="SimSun"/>
              </a:rPr>
              <a:t> </a:t>
            </a:r>
            <a:endParaRPr sz="1200">
              <a:latin typeface="SimSun"/>
              <a:cs typeface="SimSun"/>
            </a:endParaRPr>
          </a:p>
          <a:p>
            <a:pPr>
              <a:lnSpc>
                <a:spcPct val="100000"/>
              </a:lnSpc>
            </a:pPr>
            <a:endParaRPr sz="1200">
              <a:latin typeface="SimSun"/>
              <a:cs typeface="SimSun"/>
            </a:endParaRPr>
          </a:p>
          <a:p>
            <a:pPr>
              <a:lnSpc>
                <a:spcPct val="100000"/>
              </a:lnSpc>
              <a:spcBef>
                <a:spcPts val="10"/>
              </a:spcBef>
            </a:pPr>
            <a:endParaRPr sz="1600">
              <a:latin typeface="SimSun"/>
              <a:cs typeface="SimSun"/>
            </a:endParaRPr>
          </a:p>
          <a:p>
            <a:pPr marL="355600">
              <a:lnSpc>
                <a:spcPct val="100000"/>
              </a:lnSpc>
              <a:spcBef>
                <a:spcPts val="5"/>
              </a:spcBef>
              <a:tabLst>
                <a:tab pos="2108200" algn="l"/>
                <a:tab pos="4013200" algn="l"/>
                <a:tab pos="5461635" algn="l"/>
              </a:tabLst>
            </a:pPr>
            <a:r>
              <a:rPr dirty="0" sz="1200">
                <a:latin typeface="SimSun"/>
                <a:cs typeface="SimSun"/>
              </a:rPr>
              <a:t>研究生学号</a:t>
            </a:r>
            <a:r>
              <a:rPr dirty="0" sz="1200" spc="-5">
                <a:latin typeface="SimSun"/>
                <a:cs typeface="SimSun"/>
              </a:rPr>
              <a:t>：</a:t>
            </a:r>
            <a:r>
              <a:rPr dirty="0" u="sng" sz="1200">
                <a:uFill>
                  <a:solidFill>
                    <a:srgbClr val="000000"/>
                  </a:solidFill>
                </a:uFill>
                <a:latin typeface="SimSun"/>
                <a:cs typeface="SimSun"/>
              </a:rPr>
              <a:t> 	</a:t>
            </a:r>
            <a:r>
              <a:rPr dirty="0" sz="1200">
                <a:latin typeface="SimSun"/>
                <a:cs typeface="SimSun"/>
              </a:rPr>
              <a:t> 研究生签名：</a:t>
            </a:r>
            <a:r>
              <a:rPr dirty="0" u="sng" sz="1200">
                <a:uFill>
                  <a:solidFill>
                    <a:srgbClr val="000000"/>
                  </a:solidFill>
                </a:uFill>
                <a:latin typeface="SimSun"/>
                <a:cs typeface="SimSun"/>
              </a:rPr>
              <a:t> 	</a:t>
            </a:r>
            <a:r>
              <a:rPr dirty="0" sz="1200">
                <a:latin typeface="SimSun"/>
                <a:cs typeface="SimSun"/>
              </a:rPr>
              <a:t> 日期：</a:t>
            </a:r>
            <a:r>
              <a:rPr dirty="0" u="sng" sz="1200">
                <a:uFill>
                  <a:solidFill>
                    <a:srgbClr val="000000"/>
                  </a:solidFill>
                </a:uFill>
                <a:latin typeface="SimSun"/>
                <a:cs typeface="SimSun"/>
              </a:rPr>
              <a:t> 	</a:t>
            </a:r>
            <a:r>
              <a:rPr dirty="0" sz="1200">
                <a:latin typeface="SimSun"/>
                <a:cs typeface="SimSun"/>
              </a:rPr>
              <a:t> </a:t>
            </a:r>
            <a:endParaRPr sz="1200">
              <a:latin typeface="SimSun"/>
              <a:cs typeface="SimSun"/>
            </a:endParaRPr>
          </a:p>
          <a:p>
            <a:pPr marL="355600">
              <a:lnSpc>
                <a:spcPct val="100000"/>
              </a:lnSpc>
              <a:spcBef>
                <a:spcPts val="120"/>
              </a:spcBef>
            </a:pPr>
            <a:r>
              <a:rPr dirty="0" sz="1200">
                <a:latin typeface="SimSun"/>
                <a:cs typeface="SimSun"/>
              </a:rPr>
              <a:t> </a:t>
            </a:r>
            <a:endParaRPr sz="1200">
              <a:latin typeface="SimSun"/>
              <a:cs typeface="SimSun"/>
            </a:endParaRPr>
          </a:p>
        </p:txBody>
      </p:sp>
      <p:pic>
        <p:nvPicPr>
          <p:cNvPr id="6" name="object 6"/>
          <p:cNvPicPr/>
          <p:nvPr/>
        </p:nvPicPr>
        <p:blipFill>
          <a:blip r:embed="rId3" cstate="print"/>
          <a:stretch>
            <a:fillRect/>
          </a:stretch>
        </p:blipFill>
        <p:spPr>
          <a:xfrm>
            <a:off x="3819290" y="7744332"/>
            <a:ext cx="604901" cy="490855"/>
          </a:xfrm>
          <a:prstGeom prst="rect">
            <a:avLst/>
          </a:prstGeom>
        </p:spPr>
      </p:pic>
      <p:pic>
        <p:nvPicPr>
          <p:cNvPr id="7" name="object 7"/>
          <p:cNvPicPr/>
          <p:nvPr/>
        </p:nvPicPr>
        <p:blipFill>
          <a:blip r:embed="rId2" cstate="print"/>
          <a:stretch>
            <a:fillRect/>
          </a:stretch>
        </p:blipFill>
        <p:spPr>
          <a:xfrm>
            <a:off x="2000171" y="7778299"/>
            <a:ext cx="611771" cy="429148"/>
          </a:xfrm>
          <a:prstGeom prst="rect">
            <a:avLst/>
          </a:prstGeom>
        </p:spPr>
      </p:pic>
      <p:sp>
        <p:nvSpPr>
          <p:cNvPr id="8" name="object 8"/>
          <p:cNvSpPr txBox="1"/>
          <p:nvPr/>
        </p:nvSpPr>
        <p:spPr>
          <a:xfrm>
            <a:off x="706627" y="5117972"/>
            <a:ext cx="6121400" cy="3077210"/>
          </a:xfrm>
          <a:prstGeom prst="rect">
            <a:avLst/>
          </a:prstGeom>
        </p:spPr>
        <p:txBody>
          <a:bodyPr wrap="square" lIns="0" tIns="12700" rIns="0" bIns="0" rtlCol="0" vert="horz">
            <a:spAutoFit/>
          </a:bodyPr>
          <a:lstStyle/>
          <a:p>
            <a:pPr marL="282575">
              <a:lnSpc>
                <a:spcPct val="100000"/>
              </a:lnSpc>
              <a:spcBef>
                <a:spcPts val="100"/>
              </a:spcBef>
            </a:pPr>
            <a:r>
              <a:rPr dirty="0" sz="1200">
                <a:latin typeface="SimSun"/>
                <a:cs typeface="SimSun"/>
              </a:rPr>
              <a:t> </a:t>
            </a:r>
            <a:endParaRPr sz="1200">
              <a:latin typeface="SimSun"/>
              <a:cs typeface="SimSun"/>
            </a:endParaRPr>
          </a:p>
          <a:p>
            <a:pPr marL="12700" marR="39370" indent="269875">
              <a:lnSpc>
                <a:spcPct val="162500"/>
              </a:lnSpc>
            </a:pPr>
            <a:r>
              <a:rPr dirty="0" sz="1200">
                <a:latin typeface="SimSun"/>
                <a:cs typeface="SimSun"/>
              </a:rPr>
              <a:t>本人承诺所呈交的学位论文不涉及任何国家秘密，本人及导师为本论文的涉密责任并列 </a:t>
            </a:r>
            <a:r>
              <a:rPr dirty="0" sz="1200">
                <a:latin typeface="SimSun"/>
                <a:cs typeface="SimSun"/>
              </a:rPr>
              <a:t>第一责任人。 </a:t>
            </a:r>
            <a:endParaRPr sz="1200">
              <a:latin typeface="SimSun"/>
              <a:cs typeface="SimSun"/>
            </a:endParaRPr>
          </a:p>
          <a:p>
            <a:pPr marL="12700" marR="5080" indent="269875">
              <a:lnSpc>
                <a:spcPct val="162500"/>
              </a:lnSpc>
            </a:pPr>
            <a:r>
              <a:rPr dirty="0" sz="1200">
                <a:latin typeface="SimSun"/>
                <a:cs typeface="SimSun"/>
              </a:rPr>
              <a:t>本人授权南京邮电大学可以保留并向国家有关部门或机构送交论文的复印件和电子文 </a:t>
            </a:r>
            <a:r>
              <a:rPr dirty="0" sz="1200" spc="5">
                <a:latin typeface="SimSun"/>
                <a:cs typeface="SimSun"/>
              </a:rPr>
              <a:t> </a:t>
            </a:r>
            <a:r>
              <a:rPr dirty="0" sz="1200">
                <a:latin typeface="SimSun"/>
                <a:cs typeface="SimSun"/>
              </a:rPr>
              <a:t>档；允许论文被查阅和借阅；可以将学位论文的全部或部分内容编入有关数据库进行检索； 可以采用影印、缩印或扫描等复制手段保存、汇编本学位论文。本文电子文档的内容和纸质</a:t>
            </a:r>
            <a:endParaRPr sz="1200">
              <a:latin typeface="SimSun"/>
              <a:cs typeface="SimSun"/>
            </a:endParaRPr>
          </a:p>
          <a:p>
            <a:pPr marL="282575" marR="689610" indent="-270510">
              <a:lnSpc>
                <a:spcPct val="162500"/>
              </a:lnSpc>
            </a:pPr>
            <a:r>
              <a:rPr dirty="0" sz="1200">
                <a:latin typeface="SimSun"/>
                <a:cs typeface="SimSun"/>
              </a:rPr>
              <a:t>论文的内容相一致。论文的公布（包括刊登）授权南京邮电大学研究生院办理</a:t>
            </a:r>
            <a:r>
              <a:rPr dirty="0" sz="1200" spc="10">
                <a:latin typeface="SimSun"/>
                <a:cs typeface="SimSun"/>
              </a:rPr>
              <a:t>。 </a:t>
            </a:r>
            <a:r>
              <a:rPr dirty="0" sz="1200">
                <a:latin typeface="SimSun"/>
                <a:cs typeface="SimSun"/>
              </a:rPr>
              <a:t>非国家秘密类涉密学位论文在解密后适用本授权书。 </a:t>
            </a:r>
            <a:endParaRPr sz="1200">
              <a:latin typeface="SimSun"/>
              <a:cs typeface="SimSun"/>
            </a:endParaRPr>
          </a:p>
          <a:p>
            <a:pPr marL="12700">
              <a:lnSpc>
                <a:spcPct val="100000"/>
              </a:lnSpc>
              <a:spcBef>
                <a:spcPts val="900"/>
              </a:spcBef>
            </a:pPr>
            <a:r>
              <a:rPr dirty="0" sz="1200">
                <a:latin typeface="SimSun"/>
                <a:cs typeface="SimSun"/>
              </a:rPr>
              <a:t> </a:t>
            </a:r>
            <a:endParaRPr sz="1200">
              <a:latin typeface="SimSun"/>
              <a:cs typeface="SimSun"/>
            </a:endParaRPr>
          </a:p>
          <a:p>
            <a:pPr>
              <a:lnSpc>
                <a:spcPct val="100000"/>
              </a:lnSpc>
            </a:pPr>
            <a:endParaRPr sz="1200">
              <a:latin typeface="SimSun"/>
              <a:cs typeface="SimSun"/>
            </a:endParaRPr>
          </a:p>
          <a:p>
            <a:pPr marL="294640">
              <a:lnSpc>
                <a:spcPct val="100000"/>
              </a:lnSpc>
              <a:spcBef>
                <a:spcPts val="890"/>
              </a:spcBef>
              <a:tabLst>
                <a:tab pos="2158365" algn="l"/>
                <a:tab pos="3910965" algn="l"/>
                <a:tab pos="5435600" algn="l"/>
              </a:tabLst>
            </a:pPr>
            <a:r>
              <a:rPr dirty="0" sz="1200">
                <a:latin typeface="SimSun"/>
                <a:cs typeface="SimSun"/>
              </a:rPr>
              <a:t>研究生签名</a:t>
            </a:r>
            <a:r>
              <a:rPr dirty="0" sz="1200" spc="-5">
                <a:latin typeface="SimSun"/>
                <a:cs typeface="SimSun"/>
              </a:rPr>
              <a:t>：</a:t>
            </a:r>
            <a:r>
              <a:rPr dirty="0" u="sng" sz="1200">
                <a:uFill>
                  <a:solidFill>
                    <a:srgbClr val="000000"/>
                  </a:solidFill>
                </a:uFill>
                <a:latin typeface="Times New Roman"/>
                <a:cs typeface="Times New Roman"/>
              </a:rPr>
              <a:t> 	</a:t>
            </a:r>
            <a:r>
              <a:rPr dirty="0" sz="1200" spc="25">
                <a:latin typeface="Times New Roman"/>
                <a:cs typeface="Times New Roman"/>
              </a:rPr>
              <a:t> </a:t>
            </a:r>
            <a:r>
              <a:rPr dirty="0" sz="1200">
                <a:latin typeface="SimSun"/>
                <a:cs typeface="SimSun"/>
              </a:rPr>
              <a:t>导师签名：</a:t>
            </a:r>
            <a:r>
              <a:rPr dirty="0" u="sng" sz="1200">
                <a:uFill>
                  <a:solidFill>
                    <a:srgbClr val="000000"/>
                  </a:solidFill>
                </a:uFill>
                <a:latin typeface="Times New Roman"/>
                <a:cs typeface="Times New Roman"/>
              </a:rPr>
              <a:t> 	</a:t>
            </a:r>
            <a:r>
              <a:rPr dirty="0" sz="1200" spc="25">
                <a:latin typeface="Times New Roman"/>
                <a:cs typeface="Times New Roman"/>
              </a:rPr>
              <a:t> </a:t>
            </a:r>
            <a:r>
              <a:rPr dirty="0" sz="1200">
                <a:latin typeface="SimSun"/>
                <a:cs typeface="SimSun"/>
              </a:rPr>
              <a:t>日期：</a:t>
            </a:r>
            <a:r>
              <a:rPr dirty="0" u="sng" sz="1200">
                <a:uFill>
                  <a:solidFill>
                    <a:srgbClr val="000000"/>
                  </a:solidFill>
                </a:uFill>
                <a:latin typeface="Times New Roman"/>
                <a:cs typeface="Times New Roman"/>
              </a:rPr>
              <a:t> 	</a:t>
            </a:r>
            <a:endParaRPr sz="1200">
              <a:latin typeface="Times New Roman"/>
              <a:cs typeface="Times New Roman"/>
            </a:endParaRPr>
          </a:p>
        </p:txBody>
      </p:sp>
      <p:pic>
        <p:nvPicPr>
          <p:cNvPr id="9" name="object 9"/>
          <p:cNvPicPr/>
          <p:nvPr/>
        </p:nvPicPr>
        <p:blipFill>
          <a:blip r:embed="rId4" cstate="print"/>
          <a:stretch>
            <a:fillRect/>
          </a:stretch>
        </p:blipFill>
        <p:spPr>
          <a:xfrm>
            <a:off x="2004060" y="3733799"/>
            <a:ext cx="800100" cy="167640"/>
          </a:xfrm>
          <a:prstGeom prst="rect">
            <a:avLst/>
          </a:prstGeom>
        </p:spPr>
      </p:pic>
      <p:pic>
        <p:nvPicPr>
          <p:cNvPr id="10" name="object 10"/>
          <p:cNvPicPr/>
          <p:nvPr/>
        </p:nvPicPr>
        <p:blipFill>
          <a:blip r:embed="rId5" cstate="print"/>
          <a:stretch>
            <a:fillRect/>
          </a:stretch>
        </p:blipFill>
        <p:spPr>
          <a:xfrm>
            <a:off x="5283834" y="3724274"/>
            <a:ext cx="847940" cy="175895"/>
          </a:xfrm>
          <a:prstGeom prst="rect">
            <a:avLst/>
          </a:prstGeom>
        </p:spPr>
      </p:pic>
      <p:pic>
        <p:nvPicPr>
          <p:cNvPr id="11" name="object 11"/>
          <p:cNvPicPr/>
          <p:nvPr/>
        </p:nvPicPr>
        <p:blipFill>
          <a:blip r:embed="rId5" cstate="print"/>
          <a:stretch>
            <a:fillRect/>
          </a:stretch>
        </p:blipFill>
        <p:spPr>
          <a:xfrm>
            <a:off x="5198109" y="7998967"/>
            <a:ext cx="847940" cy="175894"/>
          </a:xfrm>
          <a:prstGeom prst="rect">
            <a:avLst/>
          </a:prstGeom>
        </p:spPr>
      </p:pic>
      <p:pic>
        <p:nvPicPr>
          <p:cNvPr id="12" name="object 12"/>
          <p:cNvPicPr/>
          <p:nvPr/>
        </p:nvPicPr>
        <p:blipFill>
          <a:blip r:embed="rId6" cstate="print"/>
          <a:stretch>
            <a:fillRect/>
          </a:stretch>
        </p:blipFill>
        <p:spPr>
          <a:xfrm>
            <a:off x="259079" y="10344403"/>
            <a:ext cx="4812030" cy="123189"/>
          </a:xfrm>
          <a:prstGeom prst="rect">
            <a:avLst/>
          </a:prstGeom>
        </p:spPr>
      </p:pic>
      <p:pic>
        <p:nvPicPr>
          <p:cNvPr id="13" name="object 13"/>
          <p:cNvPicPr/>
          <p:nvPr/>
        </p:nvPicPr>
        <p:blipFill>
          <a:blip r:embed="rId7" cstate="print"/>
          <a:stretch>
            <a:fillRect/>
          </a:stretch>
        </p:blipFill>
        <p:spPr>
          <a:xfrm>
            <a:off x="5215890" y="10344403"/>
            <a:ext cx="1082039" cy="12318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17727" y="467432"/>
            <a:ext cx="6326505" cy="4496435"/>
          </a:xfrm>
          <a:prstGeom prst="rect">
            <a:avLst/>
          </a:prstGeom>
        </p:spPr>
        <p:txBody>
          <a:bodyPr wrap="square" lIns="0" tIns="74295" rIns="0" bIns="0" rtlCol="0" vert="horz">
            <a:spAutoFit/>
          </a:bodyPr>
          <a:lstStyle/>
          <a:p>
            <a:pPr algn="just" marL="101600">
              <a:lnSpc>
                <a:spcPct val="100000"/>
              </a:lnSpc>
              <a:spcBef>
                <a:spcPts val="585"/>
              </a:spcBef>
              <a:tabLst>
                <a:tab pos="43599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a:p>
            <a:pPr algn="just" marL="101600">
              <a:lnSpc>
                <a:spcPct val="100000"/>
              </a:lnSpc>
              <a:spcBef>
                <a:spcPts val="545"/>
              </a:spcBef>
            </a:pPr>
            <a:r>
              <a:rPr dirty="0" sz="1200" spc="-20">
                <a:latin typeface="Times New Roman"/>
                <a:cs typeface="Times New Roman"/>
              </a:rPr>
              <a:t>Accuracy</a:t>
            </a:r>
            <a:r>
              <a:rPr dirty="0" sz="1200" spc="-20">
                <a:latin typeface="SimSun"/>
                <a:cs typeface="SimSun"/>
              </a:rPr>
              <a:t>，</a:t>
            </a:r>
            <a:r>
              <a:rPr dirty="0" sz="1200" spc="-20">
                <a:latin typeface="Times New Roman"/>
                <a:cs typeface="Times New Roman"/>
              </a:rPr>
              <a:t>mAcc</a:t>
            </a:r>
            <a:r>
              <a:rPr dirty="0" sz="1200" spc="-20">
                <a:latin typeface="SimSun"/>
                <a:cs typeface="SimSun"/>
              </a:rPr>
              <a:t>）</a:t>
            </a:r>
            <a:r>
              <a:rPr dirty="0" sz="1200">
                <a:latin typeface="SimSun"/>
                <a:cs typeface="SimSun"/>
              </a:rPr>
              <a:t>是</a:t>
            </a:r>
            <a:r>
              <a:rPr dirty="0" sz="1200" spc="10">
                <a:latin typeface="SimSun"/>
                <a:cs typeface="SimSun"/>
              </a:rPr>
              <a:t>最</a:t>
            </a:r>
            <a:r>
              <a:rPr dirty="0" sz="1200">
                <a:latin typeface="SimSun"/>
                <a:cs typeface="SimSun"/>
              </a:rPr>
              <a:t>常用的评价指标</a:t>
            </a:r>
            <a:r>
              <a:rPr dirty="0" sz="1200" spc="-120">
                <a:latin typeface="SimSun"/>
                <a:cs typeface="SimSun"/>
              </a:rPr>
              <a:t>。</a:t>
            </a:r>
            <a:r>
              <a:rPr dirty="0" sz="1200" spc="-5">
                <a:latin typeface="Times New Roman"/>
                <a:cs typeface="Times New Roman"/>
              </a:rPr>
              <a:t>OA</a:t>
            </a:r>
            <a:r>
              <a:rPr dirty="0" sz="1200" spc="-20">
                <a:latin typeface="Times New Roman"/>
                <a:cs typeface="Times New Roman"/>
              </a:rPr>
              <a:t> </a:t>
            </a:r>
            <a:r>
              <a:rPr dirty="0" sz="1200">
                <a:latin typeface="SimSun"/>
                <a:cs typeface="SimSun"/>
              </a:rPr>
              <a:t>代表所有测试实例的平均精度</a:t>
            </a:r>
            <a:r>
              <a:rPr dirty="0" sz="1200" spc="-25">
                <a:latin typeface="SimSun"/>
                <a:cs typeface="SimSun"/>
              </a:rPr>
              <a:t>，</a:t>
            </a:r>
            <a:r>
              <a:rPr dirty="0" sz="1200" spc="-25">
                <a:latin typeface="Times New Roman"/>
                <a:cs typeface="Times New Roman"/>
              </a:rPr>
              <a:t>mAcc </a:t>
            </a:r>
            <a:r>
              <a:rPr dirty="0" sz="1200">
                <a:latin typeface="SimSun"/>
                <a:cs typeface="SimSun"/>
              </a:rPr>
              <a:t>代表</a:t>
            </a:r>
            <a:r>
              <a:rPr dirty="0" sz="1200" spc="10">
                <a:latin typeface="SimSun"/>
                <a:cs typeface="SimSun"/>
              </a:rPr>
              <a:t>所</a:t>
            </a:r>
            <a:r>
              <a:rPr dirty="0" sz="1200">
                <a:latin typeface="SimSun"/>
                <a:cs typeface="SimSun"/>
              </a:rPr>
              <a:t>有</a:t>
            </a:r>
            <a:endParaRPr sz="1200">
              <a:latin typeface="SimSun"/>
              <a:cs typeface="SimSun"/>
            </a:endParaRPr>
          </a:p>
          <a:p>
            <a:pPr algn="just" marL="101600" marR="93980">
              <a:lnSpc>
                <a:spcPct val="162500"/>
              </a:lnSpc>
            </a:pPr>
            <a:r>
              <a:rPr dirty="0" sz="1200">
                <a:latin typeface="SimSun"/>
                <a:cs typeface="SimSun"/>
              </a:rPr>
              <a:t>形状类别的平均精度</a:t>
            </a:r>
            <a:r>
              <a:rPr dirty="0" sz="1200" spc="-85">
                <a:latin typeface="SimSun"/>
                <a:cs typeface="SimSun"/>
              </a:rPr>
              <a:t>。</a:t>
            </a:r>
            <a:r>
              <a:rPr dirty="0" sz="1200">
                <a:latin typeface="SimSun"/>
                <a:cs typeface="SimSun"/>
              </a:rPr>
              <a:t>对于三维对象识别任务</a:t>
            </a:r>
            <a:r>
              <a:rPr dirty="0" sz="1200" spc="-85">
                <a:latin typeface="SimSun"/>
                <a:cs typeface="SimSun"/>
              </a:rPr>
              <a:t>，</a:t>
            </a:r>
            <a:r>
              <a:rPr dirty="0" sz="1200">
                <a:latin typeface="SimSun"/>
                <a:cs typeface="SimSun"/>
              </a:rPr>
              <a:t>平均精</a:t>
            </a:r>
            <a:r>
              <a:rPr dirty="0" sz="1200" spc="-85">
                <a:latin typeface="SimSun"/>
                <a:cs typeface="SimSun"/>
              </a:rPr>
              <a:t>度</a:t>
            </a:r>
            <a:r>
              <a:rPr dirty="0" sz="1200" spc="5">
                <a:latin typeface="SimSun"/>
                <a:cs typeface="SimSun"/>
              </a:rPr>
              <a:t>（</a:t>
            </a:r>
            <a:r>
              <a:rPr dirty="0" sz="1200" spc="-90">
                <a:latin typeface="Times New Roman"/>
                <a:cs typeface="Times New Roman"/>
              </a:rPr>
              <a:t>A</a:t>
            </a:r>
            <a:r>
              <a:rPr dirty="0" sz="1200">
                <a:latin typeface="Times New Roman"/>
                <a:cs typeface="Times New Roman"/>
              </a:rPr>
              <a:t>v</a:t>
            </a:r>
            <a:r>
              <a:rPr dirty="0" sz="1200" spc="-5">
                <a:latin typeface="Times New Roman"/>
                <a:cs typeface="Times New Roman"/>
              </a:rPr>
              <a:t>e</a:t>
            </a:r>
            <a:r>
              <a:rPr dirty="0" sz="1200">
                <a:latin typeface="Times New Roman"/>
                <a:cs typeface="Times New Roman"/>
              </a:rPr>
              <a:t>r</a:t>
            </a:r>
            <a:r>
              <a:rPr dirty="0" sz="1200" spc="-10">
                <a:latin typeface="Times New Roman"/>
                <a:cs typeface="Times New Roman"/>
              </a:rPr>
              <a:t>a</a:t>
            </a:r>
            <a:r>
              <a:rPr dirty="0" sz="1200" spc="10">
                <a:latin typeface="Times New Roman"/>
                <a:cs typeface="Times New Roman"/>
              </a:rPr>
              <a:t>g</a:t>
            </a:r>
            <a:r>
              <a:rPr dirty="0" sz="1200">
                <a:latin typeface="Times New Roman"/>
                <a:cs typeface="Times New Roman"/>
              </a:rPr>
              <a:t>e</a:t>
            </a:r>
            <a:r>
              <a:rPr dirty="0" sz="1200" spc="-80">
                <a:latin typeface="Times New Roman"/>
                <a:cs typeface="Times New Roman"/>
              </a:rPr>
              <a:t> </a:t>
            </a:r>
            <a:r>
              <a:rPr dirty="0" sz="1200">
                <a:latin typeface="Times New Roman"/>
                <a:cs typeface="Times New Roman"/>
              </a:rPr>
              <a:t>Pr</a:t>
            </a:r>
            <a:r>
              <a:rPr dirty="0" sz="1200" spc="-10">
                <a:latin typeface="Times New Roman"/>
                <a:cs typeface="Times New Roman"/>
              </a:rPr>
              <a:t>e</a:t>
            </a:r>
            <a:r>
              <a:rPr dirty="0" sz="1200" spc="-5">
                <a:latin typeface="Times New Roman"/>
                <a:cs typeface="Times New Roman"/>
              </a:rPr>
              <a:t>c</a:t>
            </a:r>
            <a:r>
              <a:rPr dirty="0" sz="1200">
                <a:latin typeface="Times New Roman"/>
                <a:cs typeface="Times New Roman"/>
              </a:rPr>
              <a:t>is</a:t>
            </a:r>
            <a:r>
              <a:rPr dirty="0" sz="1200" spc="5">
                <a:latin typeface="Times New Roman"/>
                <a:cs typeface="Times New Roman"/>
              </a:rPr>
              <a:t>i</a:t>
            </a:r>
            <a:r>
              <a:rPr dirty="0" sz="1200">
                <a:latin typeface="Times New Roman"/>
                <a:cs typeface="Times New Roman"/>
              </a:rPr>
              <a:t>o</a:t>
            </a:r>
            <a:r>
              <a:rPr dirty="0" sz="1200" spc="5">
                <a:latin typeface="Times New Roman"/>
                <a:cs typeface="Times New Roman"/>
              </a:rPr>
              <a:t>n</a:t>
            </a:r>
            <a:r>
              <a:rPr dirty="0" sz="1200" spc="-85">
                <a:latin typeface="SimSun"/>
                <a:cs typeface="SimSun"/>
              </a:rPr>
              <a:t>，</a:t>
            </a:r>
            <a:r>
              <a:rPr dirty="0" sz="1200" spc="-5">
                <a:latin typeface="Times New Roman"/>
                <a:cs typeface="Times New Roman"/>
              </a:rPr>
              <a:t>A</a:t>
            </a:r>
            <a:r>
              <a:rPr dirty="0" sz="1200">
                <a:latin typeface="Times New Roman"/>
                <a:cs typeface="Times New Roman"/>
              </a:rPr>
              <a:t>P</a:t>
            </a:r>
            <a:r>
              <a:rPr dirty="0" sz="1200" spc="-85">
                <a:latin typeface="SimSun"/>
                <a:cs typeface="SimSun"/>
              </a:rPr>
              <a:t>）</a:t>
            </a:r>
            <a:r>
              <a:rPr dirty="0" sz="1200">
                <a:latin typeface="SimSun"/>
                <a:cs typeface="SimSun"/>
              </a:rPr>
              <a:t>是最</a:t>
            </a:r>
            <a:r>
              <a:rPr dirty="0" sz="1200" spc="10">
                <a:latin typeface="SimSun"/>
                <a:cs typeface="SimSun"/>
              </a:rPr>
              <a:t>常</a:t>
            </a:r>
            <a:r>
              <a:rPr dirty="0" sz="1200">
                <a:latin typeface="SimSun"/>
                <a:cs typeface="SimSun"/>
              </a:rPr>
              <a:t>用 的评价指标</a:t>
            </a:r>
            <a:r>
              <a:rPr dirty="0" sz="1200" spc="-145">
                <a:latin typeface="SimSun"/>
                <a:cs typeface="SimSun"/>
              </a:rPr>
              <a:t>。</a:t>
            </a:r>
            <a:r>
              <a:rPr dirty="0" sz="1200" spc="-5">
                <a:latin typeface="Times New Roman"/>
                <a:cs typeface="Times New Roman"/>
              </a:rPr>
              <a:t>A</a:t>
            </a:r>
            <a:r>
              <a:rPr dirty="0" sz="1200">
                <a:latin typeface="Times New Roman"/>
                <a:cs typeface="Times New Roman"/>
              </a:rPr>
              <a:t>P </a:t>
            </a:r>
            <a:r>
              <a:rPr dirty="0" sz="1200">
                <a:latin typeface="SimSun"/>
                <a:cs typeface="SimSun"/>
              </a:rPr>
              <a:t>计算的是精确召回曲线下的面积</a:t>
            </a:r>
            <a:r>
              <a:rPr dirty="0" sz="1200" spc="-140">
                <a:latin typeface="SimSun"/>
                <a:cs typeface="SimSun"/>
              </a:rPr>
              <a:t>。</a:t>
            </a:r>
            <a:r>
              <a:rPr dirty="0" sz="1200">
                <a:latin typeface="SimSun"/>
                <a:cs typeface="SimSun"/>
              </a:rPr>
              <a:t>对于三维多目标跟踪任务</a:t>
            </a:r>
            <a:r>
              <a:rPr dirty="0" sz="1200" spc="-145">
                <a:latin typeface="SimSun"/>
                <a:cs typeface="SimSun"/>
              </a:rPr>
              <a:t>，</a:t>
            </a:r>
            <a:r>
              <a:rPr dirty="0" sz="1200">
                <a:latin typeface="SimSun"/>
                <a:cs typeface="SimSun"/>
              </a:rPr>
              <a:t>平均多目标跟 </a:t>
            </a:r>
            <a:r>
              <a:rPr dirty="0" sz="1200">
                <a:latin typeface="SimSun"/>
                <a:cs typeface="SimSun"/>
              </a:rPr>
              <a:t>踪精</a:t>
            </a:r>
            <a:r>
              <a:rPr dirty="0" sz="1200" spc="-60">
                <a:latin typeface="SimSun"/>
                <a:cs typeface="SimSun"/>
              </a:rPr>
              <a:t>度</a:t>
            </a:r>
            <a:r>
              <a:rPr dirty="0" sz="1200" spc="-15">
                <a:latin typeface="SimSun"/>
                <a:cs typeface="SimSun"/>
              </a:rPr>
              <a:t>（</a:t>
            </a:r>
            <a:r>
              <a:rPr dirty="0" sz="1200" spc="-15">
                <a:latin typeface="Times New Roman"/>
                <a:cs typeface="Times New Roman"/>
              </a:rPr>
              <a:t>Average</a:t>
            </a:r>
            <a:r>
              <a:rPr dirty="0" sz="1200" spc="-65">
                <a:latin typeface="Times New Roman"/>
                <a:cs typeface="Times New Roman"/>
              </a:rPr>
              <a:t> </a:t>
            </a:r>
            <a:r>
              <a:rPr dirty="0" sz="1200" spc="-5">
                <a:latin typeface="Times New Roman"/>
                <a:cs typeface="Times New Roman"/>
              </a:rPr>
              <a:t>Multi-Object</a:t>
            </a:r>
            <a:r>
              <a:rPr dirty="0" sz="1200" spc="-75">
                <a:latin typeface="Times New Roman"/>
                <a:cs typeface="Times New Roman"/>
              </a:rPr>
              <a:t> </a:t>
            </a:r>
            <a:r>
              <a:rPr dirty="0" sz="1200" spc="-10">
                <a:latin typeface="Times New Roman"/>
                <a:cs typeface="Times New Roman"/>
              </a:rPr>
              <a:t>Tracking</a:t>
            </a:r>
            <a:r>
              <a:rPr dirty="0" sz="1200" spc="-114">
                <a:latin typeface="Times New Roman"/>
                <a:cs typeface="Times New Roman"/>
              </a:rPr>
              <a:t> </a:t>
            </a:r>
            <a:r>
              <a:rPr dirty="0" sz="1200" spc="-20">
                <a:latin typeface="Times New Roman"/>
                <a:cs typeface="Times New Roman"/>
              </a:rPr>
              <a:t>Accuracy</a:t>
            </a:r>
            <a:r>
              <a:rPr dirty="0" sz="1200" spc="-20">
                <a:latin typeface="SimSun"/>
                <a:cs typeface="SimSun"/>
              </a:rPr>
              <a:t>，</a:t>
            </a:r>
            <a:r>
              <a:rPr dirty="0" sz="1200" spc="-20">
                <a:latin typeface="Times New Roman"/>
                <a:cs typeface="Times New Roman"/>
              </a:rPr>
              <a:t>AMOTA</a:t>
            </a:r>
            <a:r>
              <a:rPr dirty="0" sz="1200" spc="-20">
                <a:latin typeface="SimSun"/>
                <a:cs typeface="SimSun"/>
              </a:rPr>
              <a:t>）</a:t>
            </a:r>
            <a:r>
              <a:rPr dirty="0" sz="1200">
                <a:latin typeface="SimSun"/>
                <a:cs typeface="SimSun"/>
              </a:rPr>
              <a:t>和平均</a:t>
            </a:r>
            <a:r>
              <a:rPr dirty="0" sz="1200" spc="10">
                <a:latin typeface="SimSun"/>
                <a:cs typeface="SimSun"/>
              </a:rPr>
              <a:t>多</a:t>
            </a:r>
            <a:r>
              <a:rPr dirty="0" sz="1200">
                <a:latin typeface="SimSun"/>
                <a:cs typeface="SimSun"/>
              </a:rPr>
              <a:t>目标跟踪精</a:t>
            </a:r>
            <a:r>
              <a:rPr dirty="0" sz="1200" spc="-60">
                <a:latin typeface="SimSun"/>
                <a:cs typeface="SimSun"/>
              </a:rPr>
              <a:t>度</a:t>
            </a:r>
            <a:r>
              <a:rPr dirty="0" sz="1200" spc="-15">
                <a:latin typeface="SimSun"/>
                <a:cs typeface="SimSun"/>
              </a:rPr>
              <a:t>（</a:t>
            </a:r>
            <a:r>
              <a:rPr dirty="0" sz="1200" spc="-15">
                <a:latin typeface="Times New Roman"/>
                <a:cs typeface="Times New Roman"/>
              </a:rPr>
              <a:t>Average </a:t>
            </a:r>
            <a:r>
              <a:rPr dirty="0" sz="1200" spc="-285">
                <a:latin typeface="Times New Roman"/>
                <a:cs typeface="Times New Roman"/>
              </a:rPr>
              <a:t> </a:t>
            </a:r>
            <a:r>
              <a:rPr dirty="0" sz="1200" spc="-5">
                <a:latin typeface="Times New Roman"/>
                <a:cs typeface="Times New Roman"/>
              </a:rPr>
              <a:t>Multi-Object</a:t>
            </a:r>
            <a:r>
              <a:rPr dirty="0" sz="1200" spc="-95">
                <a:latin typeface="Times New Roman"/>
                <a:cs typeface="Times New Roman"/>
              </a:rPr>
              <a:t> </a:t>
            </a:r>
            <a:r>
              <a:rPr dirty="0" sz="1200" spc="-10">
                <a:latin typeface="Times New Roman"/>
                <a:cs typeface="Times New Roman"/>
              </a:rPr>
              <a:t>Tracking</a:t>
            </a:r>
            <a:r>
              <a:rPr dirty="0" sz="1200" spc="-65">
                <a:latin typeface="Times New Roman"/>
                <a:cs typeface="Times New Roman"/>
              </a:rPr>
              <a:t> </a:t>
            </a:r>
            <a:r>
              <a:rPr dirty="0" sz="1200" spc="-20">
                <a:latin typeface="Times New Roman"/>
                <a:cs typeface="Times New Roman"/>
              </a:rPr>
              <a:t>PreciSion</a:t>
            </a:r>
            <a:r>
              <a:rPr dirty="0" sz="1200" spc="-20">
                <a:latin typeface="SimSun"/>
                <a:cs typeface="SimSun"/>
              </a:rPr>
              <a:t>，</a:t>
            </a:r>
            <a:r>
              <a:rPr dirty="0" sz="1200" spc="-20">
                <a:latin typeface="Times New Roman"/>
                <a:cs typeface="Times New Roman"/>
              </a:rPr>
              <a:t>AMOTP</a:t>
            </a:r>
            <a:r>
              <a:rPr dirty="0" sz="1200" spc="-20">
                <a:latin typeface="SimSun"/>
                <a:cs typeface="SimSun"/>
              </a:rPr>
              <a:t>）</a:t>
            </a:r>
            <a:r>
              <a:rPr dirty="0" sz="1200" spc="10">
                <a:latin typeface="SimSun"/>
                <a:cs typeface="SimSun"/>
              </a:rPr>
              <a:t>是</a:t>
            </a:r>
            <a:r>
              <a:rPr dirty="0" sz="1200">
                <a:latin typeface="SimSun"/>
                <a:cs typeface="SimSun"/>
              </a:rPr>
              <a:t>最常用的评价指标</a:t>
            </a:r>
            <a:r>
              <a:rPr dirty="0" sz="1200" spc="-120">
                <a:latin typeface="SimSun"/>
                <a:cs typeface="SimSun"/>
              </a:rPr>
              <a:t>。</a:t>
            </a:r>
            <a:r>
              <a:rPr dirty="0" sz="1200">
                <a:latin typeface="SimSun"/>
                <a:cs typeface="SimSun"/>
              </a:rPr>
              <a:t>对于三维点云分割任务</a:t>
            </a:r>
            <a:r>
              <a:rPr dirty="0" sz="1200" spc="-120">
                <a:latin typeface="SimSun"/>
                <a:cs typeface="SimSun"/>
              </a:rPr>
              <a:t>，平 </a:t>
            </a:r>
            <a:r>
              <a:rPr dirty="0" sz="1200">
                <a:latin typeface="SimSun"/>
                <a:cs typeface="SimSun"/>
              </a:rPr>
              <a:t>均交叉联</a:t>
            </a:r>
            <a:r>
              <a:rPr dirty="0" sz="1200" spc="-290">
                <a:latin typeface="SimSun"/>
                <a:cs typeface="SimSun"/>
              </a:rPr>
              <a:t>合</a:t>
            </a:r>
            <a:r>
              <a:rPr dirty="0" sz="1200" spc="-5">
                <a:latin typeface="SimSun"/>
                <a:cs typeface="SimSun"/>
              </a:rPr>
              <a:t>（</a:t>
            </a:r>
            <a:r>
              <a:rPr dirty="0" sz="1200" spc="-5">
                <a:latin typeface="Times New Roman"/>
                <a:cs typeface="Times New Roman"/>
              </a:rPr>
              <a:t>Mean</a:t>
            </a:r>
            <a:r>
              <a:rPr dirty="0" sz="1200" spc="-60">
                <a:latin typeface="Times New Roman"/>
                <a:cs typeface="Times New Roman"/>
              </a:rPr>
              <a:t> </a:t>
            </a:r>
            <a:r>
              <a:rPr dirty="0" sz="1200" spc="-5">
                <a:latin typeface="Times New Roman"/>
                <a:cs typeface="Times New Roman"/>
              </a:rPr>
              <a:t>Intersection</a:t>
            </a:r>
            <a:r>
              <a:rPr dirty="0" sz="1200" spc="-60">
                <a:latin typeface="Times New Roman"/>
                <a:cs typeface="Times New Roman"/>
              </a:rPr>
              <a:t> </a:t>
            </a:r>
            <a:r>
              <a:rPr dirty="0" sz="1200" spc="-5">
                <a:latin typeface="Times New Roman"/>
                <a:cs typeface="Times New Roman"/>
              </a:rPr>
              <a:t>over</a:t>
            </a:r>
            <a:r>
              <a:rPr dirty="0" sz="1200" spc="-60">
                <a:latin typeface="Times New Roman"/>
                <a:cs typeface="Times New Roman"/>
              </a:rPr>
              <a:t> </a:t>
            </a:r>
            <a:r>
              <a:rPr dirty="0" sz="1200" spc="-85">
                <a:latin typeface="Times New Roman"/>
                <a:cs typeface="Times New Roman"/>
              </a:rPr>
              <a:t>Union</a:t>
            </a:r>
            <a:r>
              <a:rPr dirty="0" sz="1200" spc="-85">
                <a:latin typeface="SimSun"/>
                <a:cs typeface="SimSun"/>
              </a:rPr>
              <a:t>，</a:t>
            </a:r>
            <a:r>
              <a:rPr dirty="0" sz="1200" spc="-85">
                <a:latin typeface="Times New Roman"/>
                <a:cs typeface="Times New Roman"/>
              </a:rPr>
              <a:t>mIoU</a:t>
            </a:r>
            <a:r>
              <a:rPr dirty="0" sz="1200" spc="-85">
                <a:latin typeface="SimSun"/>
                <a:cs typeface="SimSun"/>
              </a:rPr>
              <a:t>）</a:t>
            </a:r>
            <a:r>
              <a:rPr dirty="0" sz="1200" spc="-290">
                <a:latin typeface="SimSun"/>
                <a:cs typeface="SimSun"/>
              </a:rPr>
              <a:t>、</a:t>
            </a:r>
            <a:r>
              <a:rPr dirty="0" sz="1200">
                <a:latin typeface="SimSun"/>
                <a:cs typeface="SimSun"/>
              </a:rPr>
              <a:t>平均精</a:t>
            </a:r>
            <a:r>
              <a:rPr dirty="0" sz="1200" spc="-290">
                <a:latin typeface="SimSun"/>
                <a:cs typeface="SimSun"/>
              </a:rPr>
              <a:t>度</a:t>
            </a:r>
            <a:r>
              <a:rPr dirty="0" sz="1200" spc="-5">
                <a:latin typeface="SimSun"/>
                <a:cs typeface="SimSun"/>
              </a:rPr>
              <a:t>（</a:t>
            </a:r>
            <a:r>
              <a:rPr dirty="0" sz="1200" spc="-5">
                <a:latin typeface="Times New Roman"/>
                <a:cs typeface="Times New Roman"/>
              </a:rPr>
              <a:t>Mean</a:t>
            </a:r>
            <a:r>
              <a:rPr dirty="0" sz="1200" spc="-125">
                <a:latin typeface="Times New Roman"/>
                <a:cs typeface="Times New Roman"/>
              </a:rPr>
              <a:t> </a:t>
            </a:r>
            <a:r>
              <a:rPr dirty="0" sz="1200" spc="-15">
                <a:latin typeface="Times New Roman"/>
                <a:cs typeface="Times New Roman"/>
              </a:rPr>
              <a:t>Average</a:t>
            </a:r>
            <a:r>
              <a:rPr dirty="0" sz="1200" spc="-60">
                <a:latin typeface="Times New Roman"/>
                <a:cs typeface="Times New Roman"/>
              </a:rPr>
              <a:t> </a:t>
            </a:r>
            <a:r>
              <a:rPr dirty="0" sz="1200" spc="-25">
                <a:latin typeface="Times New Roman"/>
                <a:cs typeface="Times New Roman"/>
              </a:rPr>
              <a:t>Precision</a:t>
            </a:r>
            <a:r>
              <a:rPr dirty="0" sz="1200" spc="-25">
                <a:latin typeface="SimSun"/>
                <a:cs typeface="SimSun"/>
              </a:rPr>
              <a:t>，</a:t>
            </a:r>
            <a:r>
              <a:rPr dirty="0" sz="1200" spc="-25">
                <a:latin typeface="Times New Roman"/>
                <a:cs typeface="Times New Roman"/>
              </a:rPr>
              <a:t>mAP</a:t>
            </a:r>
            <a:r>
              <a:rPr dirty="0" sz="1200" spc="-25">
                <a:latin typeface="SimSun"/>
                <a:cs typeface="SimSun"/>
              </a:rPr>
              <a:t>） </a:t>
            </a:r>
            <a:r>
              <a:rPr dirty="0" sz="1200" spc="-590">
                <a:latin typeface="SimSun"/>
                <a:cs typeface="SimSun"/>
              </a:rPr>
              <a:t> </a:t>
            </a:r>
            <a:r>
              <a:rPr dirty="0" sz="1200">
                <a:latin typeface="SimSun"/>
                <a:cs typeface="SimSun"/>
              </a:rPr>
              <a:t>是最常用的评价指标</a:t>
            </a:r>
            <a:r>
              <a:rPr dirty="0" baseline="31250" sz="1200" spc="-7">
                <a:latin typeface="Times New Roman"/>
                <a:cs typeface="Times New Roman"/>
                <a:hlinkClick r:id="rId2" action="ppaction://hlinksldjump"/>
              </a:rPr>
              <a:t>[55]</a:t>
            </a:r>
            <a:r>
              <a:rPr dirty="0" sz="1200">
                <a:latin typeface="SimSun"/>
                <a:cs typeface="SimSun"/>
              </a:rPr>
              <a:t>。</a:t>
            </a:r>
            <a:endParaRPr sz="1200">
              <a:latin typeface="SimSun"/>
              <a:cs typeface="SimSun"/>
            </a:endParaRPr>
          </a:p>
          <a:p>
            <a:pPr marL="101600" marR="99695" indent="304800">
              <a:lnSpc>
                <a:spcPts val="2340"/>
              </a:lnSpc>
              <a:spcBef>
                <a:spcPts val="229"/>
              </a:spcBef>
            </a:pPr>
            <a:r>
              <a:rPr dirty="0" sz="1200">
                <a:latin typeface="SimSun"/>
                <a:cs typeface="SimSun"/>
              </a:rPr>
              <a:t>本节</a:t>
            </a:r>
            <a:r>
              <a:rPr dirty="0" sz="1200" spc="10">
                <a:latin typeface="SimSun"/>
                <a:cs typeface="SimSun"/>
              </a:rPr>
              <a:t>将</a:t>
            </a:r>
            <a:r>
              <a:rPr dirty="0" sz="1200">
                <a:latin typeface="SimSun"/>
                <a:cs typeface="SimSun"/>
              </a:rPr>
              <a:t>介</a:t>
            </a:r>
            <a:r>
              <a:rPr dirty="0" sz="1200" spc="10">
                <a:latin typeface="SimSun"/>
                <a:cs typeface="SimSun"/>
              </a:rPr>
              <a:t>绍</a:t>
            </a:r>
            <a:r>
              <a:rPr dirty="0" sz="1200">
                <a:latin typeface="SimSun"/>
                <a:cs typeface="SimSun"/>
              </a:rPr>
              <a:t>用于</a:t>
            </a:r>
            <a:r>
              <a:rPr dirty="0" sz="1200" spc="10">
                <a:latin typeface="SimSun"/>
                <a:cs typeface="SimSun"/>
              </a:rPr>
              <a:t>三</a:t>
            </a:r>
            <a:r>
              <a:rPr dirty="0" sz="1200">
                <a:latin typeface="SimSun"/>
                <a:cs typeface="SimSun"/>
              </a:rPr>
              <a:t>维</a:t>
            </a:r>
            <a:r>
              <a:rPr dirty="0" sz="1200" spc="10">
                <a:latin typeface="SimSun"/>
                <a:cs typeface="SimSun"/>
              </a:rPr>
              <a:t>点</a:t>
            </a:r>
            <a:r>
              <a:rPr dirty="0" sz="1200">
                <a:latin typeface="SimSun"/>
                <a:cs typeface="SimSun"/>
              </a:rPr>
              <a:t>云配</a:t>
            </a:r>
            <a:r>
              <a:rPr dirty="0" sz="1200" spc="10">
                <a:latin typeface="SimSun"/>
                <a:cs typeface="SimSun"/>
              </a:rPr>
              <a:t>准</a:t>
            </a:r>
            <a:r>
              <a:rPr dirty="0" sz="1200">
                <a:latin typeface="SimSun"/>
                <a:cs typeface="SimSun"/>
              </a:rPr>
              <a:t>的</a:t>
            </a:r>
            <a:r>
              <a:rPr dirty="0" sz="1200" spc="10">
                <a:latin typeface="SimSun"/>
                <a:cs typeface="SimSun"/>
              </a:rPr>
              <a:t>评</a:t>
            </a:r>
            <a:r>
              <a:rPr dirty="0" sz="1200">
                <a:latin typeface="SimSun"/>
                <a:cs typeface="SimSun"/>
              </a:rPr>
              <a:t>价指</a:t>
            </a:r>
            <a:r>
              <a:rPr dirty="0" sz="1200" spc="20">
                <a:latin typeface="SimSun"/>
                <a:cs typeface="SimSun"/>
              </a:rPr>
              <a:t>标</a:t>
            </a:r>
            <a:r>
              <a:rPr dirty="0" sz="1200">
                <a:latin typeface="SimSun"/>
                <a:cs typeface="SimSun"/>
              </a:rPr>
              <a:t>，</a:t>
            </a:r>
            <a:r>
              <a:rPr dirty="0" sz="1200" spc="10">
                <a:latin typeface="SimSun"/>
                <a:cs typeface="SimSun"/>
              </a:rPr>
              <a:t>主</a:t>
            </a:r>
            <a:r>
              <a:rPr dirty="0" sz="1200">
                <a:latin typeface="SimSun"/>
                <a:cs typeface="SimSun"/>
              </a:rPr>
              <a:t>要可</a:t>
            </a:r>
            <a:r>
              <a:rPr dirty="0" sz="1200" spc="10">
                <a:latin typeface="SimSun"/>
                <a:cs typeface="SimSun"/>
              </a:rPr>
              <a:t>以</a:t>
            </a:r>
            <a:r>
              <a:rPr dirty="0" sz="1200">
                <a:latin typeface="SimSun"/>
                <a:cs typeface="SimSun"/>
              </a:rPr>
              <a:t>分</a:t>
            </a:r>
            <a:r>
              <a:rPr dirty="0" sz="1200" spc="10">
                <a:latin typeface="SimSun"/>
                <a:cs typeface="SimSun"/>
              </a:rPr>
              <a:t>为</a:t>
            </a:r>
            <a:r>
              <a:rPr dirty="0" sz="1200">
                <a:latin typeface="SimSun"/>
                <a:cs typeface="SimSun"/>
              </a:rPr>
              <a:t>两类</a:t>
            </a:r>
            <a:r>
              <a:rPr dirty="0" sz="1200" spc="10">
                <a:latin typeface="SimSun"/>
                <a:cs typeface="SimSun"/>
              </a:rPr>
              <a:t>，</a:t>
            </a:r>
            <a:r>
              <a:rPr dirty="0" sz="1200">
                <a:latin typeface="SimSun"/>
                <a:cs typeface="SimSun"/>
              </a:rPr>
              <a:t>第</a:t>
            </a:r>
            <a:r>
              <a:rPr dirty="0" sz="1200" spc="10">
                <a:latin typeface="SimSun"/>
                <a:cs typeface="SimSun"/>
              </a:rPr>
              <a:t>一</a:t>
            </a:r>
            <a:r>
              <a:rPr dirty="0" sz="1200">
                <a:latin typeface="SimSun"/>
                <a:cs typeface="SimSun"/>
              </a:rPr>
              <a:t>类用</a:t>
            </a:r>
            <a:r>
              <a:rPr dirty="0" sz="1200" spc="10">
                <a:latin typeface="SimSun"/>
                <a:cs typeface="SimSun"/>
              </a:rPr>
              <a:t>于</a:t>
            </a:r>
            <a:r>
              <a:rPr dirty="0" sz="1200">
                <a:latin typeface="SimSun"/>
                <a:cs typeface="SimSun"/>
              </a:rPr>
              <a:t>特</a:t>
            </a:r>
            <a:r>
              <a:rPr dirty="0" sz="1200" spc="10">
                <a:latin typeface="SimSun"/>
                <a:cs typeface="SimSun"/>
              </a:rPr>
              <a:t>征</a:t>
            </a:r>
            <a:r>
              <a:rPr dirty="0" sz="1200">
                <a:latin typeface="SimSun"/>
                <a:cs typeface="SimSun"/>
              </a:rPr>
              <a:t>提取与 </a:t>
            </a:r>
            <a:r>
              <a:rPr dirty="0" sz="1200">
                <a:latin typeface="SimSun"/>
                <a:cs typeface="SimSun"/>
              </a:rPr>
              <a:t>匹配，第二类用于刚体运动参数估计。</a:t>
            </a:r>
            <a:endParaRPr sz="1200">
              <a:latin typeface="SimSun"/>
              <a:cs typeface="SimSun"/>
            </a:endParaRPr>
          </a:p>
          <a:p>
            <a:pPr>
              <a:lnSpc>
                <a:spcPct val="100000"/>
              </a:lnSpc>
              <a:spcBef>
                <a:spcPts val="60"/>
              </a:spcBef>
            </a:pPr>
            <a:endParaRPr sz="1700">
              <a:latin typeface="SimSun"/>
              <a:cs typeface="SimSun"/>
            </a:endParaRPr>
          </a:p>
          <a:p>
            <a:pPr marL="101600">
              <a:lnSpc>
                <a:spcPct val="100000"/>
              </a:lnSpc>
            </a:pPr>
            <a:r>
              <a:rPr dirty="0" sz="1400" spc="-5">
                <a:latin typeface="Times New Roman"/>
                <a:cs typeface="Times New Roman"/>
              </a:rPr>
              <a:t>2.4.1</a:t>
            </a:r>
            <a:r>
              <a:rPr dirty="0" sz="1400" spc="10">
                <a:latin typeface="Times New Roman"/>
                <a:cs typeface="Times New Roman"/>
              </a:rPr>
              <a:t> </a:t>
            </a:r>
            <a:r>
              <a:rPr dirty="0" sz="1400">
                <a:latin typeface="PMingLiU-ExtB"/>
                <a:cs typeface="PMingLiU-ExtB"/>
              </a:rPr>
              <a:t>基于特</a:t>
            </a:r>
            <a:r>
              <a:rPr dirty="0" sz="1400" spc="-15">
                <a:latin typeface="PMingLiU-ExtB"/>
                <a:cs typeface="PMingLiU-ExtB"/>
              </a:rPr>
              <a:t>征</a:t>
            </a:r>
            <a:r>
              <a:rPr dirty="0" sz="1400">
                <a:latin typeface="PMingLiU-ExtB"/>
                <a:cs typeface="PMingLiU-ExtB"/>
              </a:rPr>
              <a:t>提取</a:t>
            </a:r>
            <a:r>
              <a:rPr dirty="0" sz="1400" spc="-15">
                <a:latin typeface="PMingLiU-ExtB"/>
                <a:cs typeface="PMingLiU-ExtB"/>
              </a:rPr>
              <a:t>与匹</a:t>
            </a:r>
            <a:r>
              <a:rPr dirty="0" sz="1400">
                <a:latin typeface="PMingLiU-ExtB"/>
                <a:cs typeface="PMingLiU-ExtB"/>
              </a:rPr>
              <a:t>配的评</a:t>
            </a:r>
            <a:r>
              <a:rPr dirty="0" sz="1400" spc="-15">
                <a:latin typeface="PMingLiU-ExtB"/>
                <a:cs typeface="PMingLiU-ExtB"/>
              </a:rPr>
              <a:t>价</a:t>
            </a:r>
            <a:r>
              <a:rPr dirty="0" sz="1400">
                <a:latin typeface="PMingLiU-ExtB"/>
                <a:cs typeface="PMingLiU-ExtB"/>
              </a:rPr>
              <a:t>指标</a:t>
            </a:r>
            <a:endParaRPr sz="1400">
              <a:latin typeface="PMingLiU-ExtB"/>
              <a:cs typeface="PMingLiU-ExtB"/>
            </a:endParaRPr>
          </a:p>
          <a:p>
            <a:pPr>
              <a:lnSpc>
                <a:spcPct val="100000"/>
              </a:lnSpc>
              <a:spcBef>
                <a:spcPts val="35"/>
              </a:spcBef>
            </a:pPr>
            <a:endParaRPr sz="1750">
              <a:latin typeface="PMingLiU-ExtB"/>
              <a:cs typeface="PMingLiU-ExtB"/>
            </a:endParaRPr>
          </a:p>
          <a:p>
            <a:pPr algn="just" marL="101600">
              <a:lnSpc>
                <a:spcPct val="100000"/>
              </a:lnSpc>
            </a:pPr>
            <a:r>
              <a:rPr dirty="0" sz="1200">
                <a:latin typeface="SimSun"/>
                <a:cs typeface="SimSun"/>
              </a:rPr>
              <a:t>（</a:t>
            </a:r>
            <a:r>
              <a:rPr dirty="0" sz="1200">
                <a:latin typeface="Times New Roman"/>
                <a:cs typeface="Times New Roman"/>
              </a:rPr>
              <a:t>1</a:t>
            </a:r>
            <a:r>
              <a:rPr dirty="0" sz="1200">
                <a:latin typeface="SimSun"/>
                <a:cs typeface="SimSun"/>
              </a:rPr>
              <a:t>）特征匹配召回率</a:t>
            </a:r>
            <a:r>
              <a:rPr dirty="0" sz="1200" spc="-5">
                <a:latin typeface="SimSun"/>
                <a:cs typeface="SimSun"/>
              </a:rPr>
              <a:t>（</a:t>
            </a:r>
            <a:r>
              <a:rPr dirty="0" sz="1200" spc="-5">
                <a:latin typeface="Times New Roman"/>
                <a:cs typeface="Times New Roman"/>
              </a:rPr>
              <a:t>Feature-Match</a:t>
            </a:r>
            <a:r>
              <a:rPr dirty="0" sz="1200" spc="-30">
                <a:latin typeface="Times New Roman"/>
                <a:cs typeface="Times New Roman"/>
              </a:rPr>
              <a:t> </a:t>
            </a:r>
            <a:r>
              <a:rPr dirty="0" sz="1200">
                <a:latin typeface="Times New Roman"/>
                <a:cs typeface="Times New Roman"/>
              </a:rPr>
              <a:t>Recall</a:t>
            </a:r>
            <a:r>
              <a:rPr dirty="0" sz="1200">
                <a:latin typeface="SimSun"/>
                <a:cs typeface="SimSun"/>
              </a:rPr>
              <a:t>）</a:t>
            </a:r>
            <a:endParaRPr sz="1200">
              <a:latin typeface="SimSun"/>
              <a:cs typeface="SimSun"/>
            </a:endParaRPr>
          </a:p>
          <a:p>
            <a:pPr marL="101600" marR="101600" indent="304800">
              <a:lnSpc>
                <a:spcPct val="162500"/>
              </a:lnSpc>
            </a:pPr>
            <a:r>
              <a:rPr dirty="0" sz="1200">
                <a:latin typeface="SimSun"/>
                <a:cs typeface="SimSun"/>
              </a:rPr>
              <a:t>特征</a:t>
            </a:r>
            <a:r>
              <a:rPr dirty="0" sz="1200" spc="10">
                <a:latin typeface="SimSun"/>
                <a:cs typeface="SimSun"/>
              </a:rPr>
              <a:t>匹</a:t>
            </a:r>
            <a:r>
              <a:rPr dirty="0" sz="1200">
                <a:latin typeface="SimSun"/>
                <a:cs typeface="SimSun"/>
              </a:rPr>
              <a:t>配</a:t>
            </a:r>
            <a:r>
              <a:rPr dirty="0" sz="1200" spc="10">
                <a:latin typeface="SimSun"/>
                <a:cs typeface="SimSun"/>
              </a:rPr>
              <a:t>召</a:t>
            </a:r>
            <a:r>
              <a:rPr dirty="0" sz="1200">
                <a:latin typeface="SimSun"/>
                <a:cs typeface="SimSun"/>
              </a:rPr>
              <a:t>回率</a:t>
            </a:r>
            <a:r>
              <a:rPr dirty="0" sz="1200" spc="10">
                <a:latin typeface="SimSun"/>
                <a:cs typeface="SimSun"/>
              </a:rPr>
              <a:t>是</a:t>
            </a:r>
            <a:r>
              <a:rPr dirty="0" sz="1200">
                <a:latin typeface="SimSun"/>
                <a:cs typeface="SimSun"/>
              </a:rPr>
              <a:t>指</a:t>
            </a:r>
            <a:r>
              <a:rPr dirty="0" sz="1200" spc="10">
                <a:latin typeface="SimSun"/>
                <a:cs typeface="SimSun"/>
              </a:rPr>
              <a:t>正</a:t>
            </a:r>
            <a:r>
              <a:rPr dirty="0" sz="1200">
                <a:latin typeface="SimSun"/>
                <a:cs typeface="SimSun"/>
              </a:rPr>
              <a:t>确提</a:t>
            </a:r>
            <a:r>
              <a:rPr dirty="0" sz="1200" spc="10">
                <a:latin typeface="SimSun"/>
                <a:cs typeface="SimSun"/>
              </a:rPr>
              <a:t>取</a:t>
            </a:r>
            <a:r>
              <a:rPr dirty="0" sz="1200">
                <a:latin typeface="SimSun"/>
                <a:cs typeface="SimSun"/>
              </a:rPr>
              <a:t>出</a:t>
            </a:r>
            <a:r>
              <a:rPr dirty="0" sz="1200" spc="10">
                <a:latin typeface="SimSun"/>
                <a:cs typeface="SimSun"/>
              </a:rPr>
              <a:t>的</a:t>
            </a:r>
            <a:r>
              <a:rPr dirty="0" sz="1200">
                <a:latin typeface="SimSun"/>
                <a:cs typeface="SimSun"/>
              </a:rPr>
              <a:t>匹配</a:t>
            </a:r>
            <a:r>
              <a:rPr dirty="0" sz="1200" spc="10">
                <a:latin typeface="SimSun"/>
                <a:cs typeface="SimSun"/>
              </a:rPr>
              <a:t>点</a:t>
            </a:r>
            <a:r>
              <a:rPr dirty="0" sz="1200">
                <a:latin typeface="SimSun"/>
                <a:cs typeface="SimSun"/>
              </a:rPr>
              <a:t>对</a:t>
            </a:r>
            <a:r>
              <a:rPr dirty="0" sz="1200" spc="10">
                <a:latin typeface="SimSun"/>
                <a:cs typeface="SimSun"/>
              </a:rPr>
              <a:t>数</a:t>
            </a:r>
            <a:r>
              <a:rPr dirty="0" sz="1200">
                <a:latin typeface="SimSun"/>
                <a:cs typeface="SimSun"/>
              </a:rPr>
              <a:t>量和</a:t>
            </a:r>
            <a:r>
              <a:rPr dirty="0" sz="1200" spc="10">
                <a:latin typeface="SimSun"/>
                <a:cs typeface="SimSun"/>
              </a:rPr>
              <a:t>所</a:t>
            </a:r>
            <a:r>
              <a:rPr dirty="0" sz="1200">
                <a:latin typeface="SimSun"/>
                <a:cs typeface="SimSun"/>
              </a:rPr>
              <a:t>有</a:t>
            </a:r>
            <a:r>
              <a:rPr dirty="0" sz="1200" spc="10">
                <a:latin typeface="SimSun"/>
                <a:cs typeface="SimSun"/>
              </a:rPr>
              <a:t>点</a:t>
            </a:r>
            <a:r>
              <a:rPr dirty="0" sz="1200">
                <a:latin typeface="SimSun"/>
                <a:cs typeface="SimSun"/>
              </a:rPr>
              <a:t>对数</a:t>
            </a:r>
            <a:r>
              <a:rPr dirty="0" sz="1200" spc="10">
                <a:latin typeface="SimSun"/>
                <a:cs typeface="SimSun"/>
              </a:rPr>
              <a:t>量</a:t>
            </a:r>
            <a:r>
              <a:rPr dirty="0" sz="1200">
                <a:latin typeface="SimSun"/>
                <a:cs typeface="SimSun"/>
              </a:rPr>
              <a:t>的</a:t>
            </a:r>
            <a:r>
              <a:rPr dirty="0" sz="1200" spc="10">
                <a:latin typeface="SimSun"/>
                <a:cs typeface="SimSun"/>
              </a:rPr>
              <a:t>比</a:t>
            </a:r>
            <a:r>
              <a:rPr dirty="0" sz="1200">
                <a:latin typeface="SimSun"/>
                <a:cs typeface="SimSun"/>
              </a:rPr>
              <a:t>率，</a:t>
            </a:r>
            <a:r>
              <a:rPr dirty="0" sz="1200" spc="10">
                <a:latin typeface="SimSun"/>
                <a:cs typeface="SimSun"/>
              </a:rPr>
              <a:t>衡</a:t>
            </a:r>
            <a:r>
              <a:rPr dirty="0" sz="1200">
                <a:latin typeface="SimSun"/>
                <a:cs typeface="SimSun"/>
              </a:rPr>
              <a:t>量</a:t>
            </a:r>
            <a:r>
              <a:rPr dirty="0" sz="1200" spc="10">
                <a:latin typeface="SimSun"/>
                <a:cs typeface="SimSun"/>
              </a:rPr>
              <a:t>的</a:t>
            </a:r>
            <a:r>
              <a:rPr dirty="0" sz="1200">
                <a:latin typeface="SimSun"/>
                <a:cs typeface="SimSun"/>
              </a:rPr>
              <a:t>是匹配 </a:t>
            </a:r>
            <a:r>
              <a:rPr dirty="0" sz="1200">
                <a:latin typeface="SimSun"/>
                <a:cs typeface="SimSun"/>
              </a:rPr>
              <a:t>算法的查全率。从数学上来说，特征匹配召回率可以表示为：</a:t>
            </a:r>
            <a:endParaRPr sz="1200">
              <a:latin typeface="SimSun"/>
              <a:cs typeface="SimSun"/>
            </a:endParaRPr>
          </a:p>
        </p:txBody>
      </p:sp>
      <p:sp>
        <p:nvSpPr>
          <p:cNvPr id="4" name="object 4"/>
          <p:cNvSpPr/>
          <p:nvPr/>
        </p:nvSpPr>
        <p:spPr>
          <a:xfrm>
            <a:off x="2457323" y="5408040"/>
            <a:ext cx="90170" cy="10795"/>
          </a:xfrm>
          <a:custGeom>
            <a:avLst/>
            <a:gdLst/>
            <a:ahLst/>
            <a:cxnLst/>
            <a:rect l="l" t="t" r="r" b="b"/>
            <a:pathLst>
              <a:path w="90169" h="10795">
                <a:moveTo>
                  <a:pt x="89916" y="0"/>
                </a:moveTo>
                <a:lnTo>
                  <a:pt x="0" y="0"/>
                </a:lnTo>
                <a:lnTo>
                  <a:pt x="0" y="10667"/>
                </a:lnTo>
                <a:lnTo>
                  <a:pt x="89916" y="10667"/>
                </a:lnTo>
                <a:lnTo>
                  <a:pt x="89916" y="0"/>
                </a:lnTo>
                <a:close/>
              </a:path>
            </a:pathLst>
          </a:custGeom>
          <a:solidFill>
            <a:srgbClr val="000000"/>
          </a:solidFill>
        </p:spPr>
        <p:txBody>
          <a:bodyPr wrap="square" lIns="0" tIns="0" rIns="0" bIns="0" rtlCol="0"/>
          <a:lstStyle/>
          <a:p/>
        </p:txBody>
      </p:sp>
      <p:sp>
        <p:nvSpPr>
          <p:cNvPr id="5" name="object 5"/>
          <p:cNvSpPr txBox="1"/>
          <p:nvPr/>
        </p:nvSpPr>
        <p:spPr>
          <a:xfrm>
            <a:off x="2625979" y="5108828"/>
            <a:ext cx="95885" cy="155575"/>
          </a:xfrm>
          <a:prstGeom prst="rect">
            <a:avLst/>
          </a:prstGeom>
        </p:spPr>
        <p:txBody>
          <a:bodyPr wrap="square" lIns="0" tIns="12700" rIns="0" bIns="0" rtlCol="0" vert="horz">
            <a:spAutoFit/>
          </a:bodyPr>
          <a:lstStyle/>
          <a:p>
            <a:pPr marL="12700">
              <a:lnSpc>
                <a:spcPct val="100000"/>
              </a:lnSpc>
              <a:spcBef>
                <a:spcPts val="100"/>
              </a:spcBef>
            </a:pPr>
            <a:r>
              <a:rPr dirty="0" sz="850" spc="110">
                <a:latin typeface="Cambria Math"/>
                <a:cs typeface="Cambria Math"/>
              </a:rPr>
              <a:t>𝑛</a:t>
            </a:r>
            <a:endParaRPr sz="850">
              <a:latin typeface="Cambria Math"/>
              <a:cs typeface="Cambria Math"/>
            </a:endParaRPr>
          </a:p>
        </p:txBody>
      </p:sp>
      <p:sp>
        <p:nvSpPr>
          <p:cNvPr id="6" name="object 6"/>
          <p:cNvSpPr txBox="1"/>
          <p:nvPr/>
        </p:nvSpPr>
        <p:spPr>
          <a:xfrm>
            <a:off x="2447670" y="5175884"/>
            <a:ext cx="818515" cy="208279"/>
          </a:xfrm>
          <a:prstGeom prst="rect">
            <a:avLst/>
          </a:prstGeom>
        </p:spPr>
        <p:txBody>
          <a:bodyPr wrap="square" lIns="0" tIns="12700" rIns="0" bIns="0" rtlCol="0" vert="horz">
            <a:spAutoFit/>
          </a:bodyPr>
          <a:lstStyle/>
          <a:p>
            <a:pPr marL="12700">
              <a:lnSpc>
                <a:spcPct val="100000"/>
              </a:lnSpc>
              <a:spcBef>
                <a:spcPts val="100"/>
              </a:spcBef>
              <a:tabLst>
                <a:tab pos="720725" algn="l"/>
              </a:tabLst>
            </a:pPr>
            <a:r>
              <a:rPr dirty="0" sz="1200">
                <a:latin typeface="Cambria Math"/>
                <a:cs typeface="Cambria Math"/>
              </a:rPr>
              <a:t>1	1</a:t>
            </a:r>
            <a:endParaRPr sz="1200">
              <a:latin typeface="Cambria Math"/>
              <a:cs typeface="Cambria Math"/>
            </a:endParaRPr>
          </a:p>
        </p:txBody>
      </p:sp>
      <p:sp>
        <p:nvSpPr>
          <p:cNvPr id="7" name="object 7"/>
          <p:cNvSpPr txBox="1"/>
          <p:nvPr/>
        </p:nvSpPr>
        <p:spPr>
          <a:xfrm>
            <a:off x="2563495" y="5530976"/>
            <a:ext cx="220979" cy="155575"/>
          </a:xfrm>
          <a:prstGeom prst="rect">
            <a:avLst/>
          </a:prstGeom>
        </p:spPr>
        <p:txBody>
          <a:bodyPr wrap="square" lIns="0" tIns="12700" rIns="0" bIns="0" rtlCol="0" vert="horz">
            <a:spAutoFit/>
          </a:bodyPr>
          <a:lstStyle/>
          <a:p>
            <a:pPr marL="12700">
              <a:lnSpc>
                <a:spcPct val="100000"/>
              </a:lnSpc>
              <a:spcBef>
                <a:spcPts val="100"/>
              </a:spcBef>
            </a:pPr>
            <a:r>
              <a:rPr dirty="0" sz="850" spc="45">
                <a:latin typeface="Cambria Math"/>
                <a:cs typeface="Cambria Math"/>
              </a:rPr>
              <a:t>𝑠</a:t>
            </a:r>
            <a:r>
              <a:rPr dirty="0" sz="850" spc="-20">
                <a:latin typeface="Cambria Math"/>
                <a:cs typeface="Cambria Math"/>
              </a:rPr>
              <a:t>=</a:t>
            </a:r>
            <a:r>
              <a:rPr dirty="0" sz="850" spc="20">
                <a:latin typeface="Cambria Math"/>
                <a:cs typeface="Cambria Math"/>
              </a:rPr>
              <a:t>1</a:t>
            </a:r>
            <a:endParaRPr sz="850">
              <a:latin typeface="Cambria Math"/>
              <a:cs typeface="Cambria Math"/>
            </a:endParaRPr>
          </a:p>
        </p:txBody>
      </p:sp>
      <p:sp>
        <p:nvSpPr>
          <p:cNvPr id="8" name="object 8"/>
          <p:cNvSpPr/>
          <p:nvPr/>
        </p:nvSpPr>
        <p:spPr>
          <a:xfrm>
            <a:off x="3109595" y="5408040"/>
            <a:ext cx="204470" cy="10795"/>
          </a:xfrm>
          <a:custGeom>
            <a:avLst/>
            <a:gdLst/>
            <a:ahLst/>
            <a:cxnLst/>
            <a:rect l="l" t="t" r="r" b="b"/>
            <a:pathLst>
              <a:path w="204470" h="10795">
                <a:moveTo>
                  <a:pt x="204216" y="0"/>
                </a:moveTo>
                <a:lnTo>
                  <a:pt x="0" y="0"/>
                </a:lnTo>
                <a:lnTo>
                  <a:pt x="0" y="10667"/>
                </a:lnTo>
                <a:lnTo>
                  <a:pt x="204216" y="10667"/>
                </a:lnTo>
                <a:lnTo>
                  <a:pt x="204216" y="0"/>
                </a:lnTo>
                <a:close/>
              </a:path>
            </a:pathLst>
          </a:custGeom>
          <a:solidFill>
            <a:srgbClr val="000000"/>
          </a:solidFill>
        </p:spPr>
        <p:txBody>
          <a:bodyPr wrap="square" lIns="0" tIns="0" rIns="0" bIns="0" rtlCol="0"/>
          <a:lstStyle/>
          <a:p/>
        </p:txBody>
      </p:sp>
      <p:sp>
        <p:nvSpPr>
          <p:cNvPr id="9" name="object 9"/>
          <p:cNvSpPr txBox="1"/>
          <p:nvPr/>
        </p:nvSpPr>
        <p:spPr>
          <a:xfrm>
            <a:off x="1993645" y="5291708"/>
            <a:ext cx="1706880" cy="208279"/>
          </a:xfrm>
          <a:prstGeom prst="rect">
            <a:avLst/>
          </a:prstGeom>
        </p:spPr>
        <p:txBody>
          <a:bodyPr wrap="square" lIns="0" tIns="12700" rIns="0" bIns="0" rtlCol="0" vert="horz">
            <a:spAutoFit/>
          </a:bodyPr>
          <a:lstStyle/>
          <a:p>
            <a:pPr marL="38100">
              <a:lnSpc>
                <a:spcPct val="100000"/>
              </a:lnSpc>
              <a:spcBef>
                <a:spcPts val="100"/>
              </a:spcBef>
              <a:tabLst>
                <a:tab pos="1466215" algn="l"/>
              </a:tabLst>
            </a:pPr>
            <a:r>
              <a:rPr dirty="0" sz="1200">
                <a:latin typeface="Cambria Math"/>
                <a:cs typeface="Cambria Math"/>
              </a:rPr>
              <a:t>𝑅</a:t>
            </a:r>
            <a:r>
              <a:rPr dirty="0" baseline="-16339" sz="1275">
                <a:latin typeface="Cambria Math"/>
                <a:cs typeface="Cambria Math"/>
              </a:rPr>
              <a:t>𝑓𝑎</a:t>
            </a:r>
            <a:r>
              <a:rPr dirty="0" baseline="-16339" sz="1275" spc="307">
                <a:latin typeface="Cambria Math"/>
                <a:cs typeface="Cambria Math"/>
              </a:rPr>
              <a:t> </a:t>
            </a:r>
            <a:r>
              <a:rPr dirty="0" sz="1200">
                <a:latin typeface="Cambria Math"/>
                <a:cs typeface="Cambria Math"/>
              </a:rPr>
              <a:t>=</a:t>
            </a:r>
            <a:r>
              <a:rPr dirty="0" sz="1200" spc="75">
                <a:latin typeface="Cambria Math"/>
                <a:cs typeface="Cambria Math"/>
              </a:rPr>
              <a:t> </a:t>
            </a:r>
            <a:r>
              <a:rPr dirty="0" baseline="-37037" sz="1800">
                <a:latin typeface="Cambria Math"/>
                <a:cs typeface="Cambria Math"/>
              </a:rPr>
              <a:t>𝑛</a:t>
            </a:r>
            <a:r>
              <a:rPr dirty="0" baseline="-37037" sz="1800" spc="-60">
                <a:latin typeface="Cambria Math"/>
                <a:cs typeface="Cambria Math"/>
              </a:rPr>
              <a:t> </a:t>
            </a:r>
            <a:r>
              <a:rPr dirty="0" sz="1200" spc="740">
                <a:latin typeface="Cambria Math"/>
                <a:cs typeface="Cambria Math"/>
              </a:rPr>
              <a:t>∑</a:t>
            </a:r>
            <a:r>
              <a:rPr dirty="0" sz="1200" spc="200">
                <a:latin typeface="Cambria Math"/>
                <a:cs typeface="Cambria Math"/>
              </a:rPr>
              <a:t> </a:t>
            </a:r>
            <a:r>
              <a:rPr dirty="0" sz="1200">
                <a:latin typeface="Cambria Math"/>
                <a:cs typeface="Cambria Math"/>
              </a:rPr>
              <a:t>1</a:t>
            </a:r>
            <a:r>
              <a:rPr dirty="0" sz="1200" spc="-65">
                <a:latin typeface="Cambria Math"/>
                <a:cs typeface="Cambria Math"/>
              </a:rPr>
              <a:t> </a:t>
            </a:r>
            <a:r>
              <a:rPr dirty="0" sz="1200" spc="80">
                <a:latin typeface="Cambria Math"/>
                <a:cs typeface="Cambria Math"/>
              </a:rPr>
              <a:t>([</a:t>
            </a:r>
            <a:r>
              <a:rPr dirty="0" baseline="-34722" sz="1800" spc="120">
                <a:latin typeface="Cambria Math"/>
                <a:cs typeface="Cambria Math"/>
              </a:rPr>
              <a:t>|</a:t>
            </a:r>
            <a:r>
              <a:rPr dirty="0" baseline="-37037" sz="1800" spc="120">
                <a:latin typeface="Cambria Math"/>
                <a:cs typeface="Cambria Math"/>
              </a:rPr>
              <a:t>𝛺</a:t>
            </a:r>
            <a:r>
              <a:rPr dirty="0" baseline="-34722" sz="1800" spc="120">
                <a:latin typeface="Cambria Math"/>
                <a:cs typeface="Cambria Math"/>
              </a:rPr>
              <a:t>|	</a:t>
            </a:r>
            <a:r>
              <a:rPr dirty="0" sz="1200" spc="740">
                <a:latin typeface="Cambria Math"/>
                <a:cs typeface="Cambria Math"/>
              </a:rPr>
              <a:t>∑</a:t>
            </a:r>
            <a:endParaRPr sz="1200">
              <a:latin typeface="Cambria Math"/>
              <a:cs typeface="Cambria Math"/>
            </a:endParaRPr>
          </a:p>
        </p:txBody>
      </p:sp>
      <p:sp>
        <p:nvSpPr>
          <p:cNvPr id="10" name="object 10"/>
          <p:cNvSpPr txBox="1"/>
          <p:nvPr/>
        </p:nvSpPr>
        <p:spPr>
          <a:xfrm>
            <a:off x="3327019" y="5555360"/>
            <a:ext cx="467995" cy="155575"/>
          </a:xfrm>
          <a:prstGeom prst="rect">
            <a:avLst/>
          </a:prstGeom>
        </p:spPr>
        <p:txBody>
          <a:bodyPr wrap="square" lIns="0" tIns="12700" rIns="0" bIns="0" rtlCol="0" vert="horz">
            <a:spAutoFit/>
          </a:bodyPr>
          <a:lstStyle/>
          <a:p>
            <a:pPr marL="12700">
              <a:lnSpc>
                <a:spcPct val="100000"/>
              </a:lnSpc>
              <a:spcBef>
                <a:spcPts val="100"/>
              </a:spcBef>
            </a:pPr>
            <a:r>
              <a:rPr dirty="0" sz="850" spc="30">
                <a:latin typeface="Cambria Math"/>
                <a:cs typeface="Cambria Math"/>
              </a:rPr>
              <a:t>(</a:t>
            </a:r>
            <a:r>
              <a:rPr dirty="0" sz="850" spc="90">
                <a:latin typeface="Cambria Math"/>
                <a:cs typeface="Cambria Math"/>
              </a:rPr>
              <a:t>𝑖</a:t>
            </a:r>
            <a:r>
              <a:rPr dirty="0" sz="850">
                <a:latin typeface="SimSun"/>
                <a:cs typeface="SimSun"/>
              </a:rPr>
              <a:t>，</a:t>
            </a:r>
            <a:r>
              <a:rPr dirty="0" sz="850" spc="280">
                <a:latin typeface="Cambria Math"/>
                <a:cs typeface="Cambria Math"/>
              </a:rPr>
              <a:t>𝑗</a:t>
            </a:r>
            <a:r>
              <a:rPr dirty="0" sz="850" spc="30">
                <a:latin typeface="Cambria Math"/>
                <a:cs typeface="Cambria Math"/>
              </a:rPr>
              <a:t>)</a:t>
            </a:r>
            <a:r>
              <a:rPr dirty="0" sz="850" spc="-5">
                <a:latin typeface="Cambria Math"/>
                <a:cs typeface="Cambria Math"/>
              </a:rPr>
              <a:t>∈</a:t>
            </a:r>
            <a:r>
              <a:rPr dirty="0" sz="850" spc="310">
                <a:latin typeface="Cambria Math"/>
                <a:cs typeface="Cambria Math"/>
              </a:rPr>
              <a:t>𝗇</a:t>
            </a:r>
            <a:endParaRPr sz="850">
              <a:latin typeface="Cambria Math"/>
              <a:cs typeface="Cambria Math"/>
            </a:endParaRPr>
          </a:p>
        </p:txBody>
      </p:sp>
      <p:sp>
        <p:nvSpPr>
          <p:cNvPr id="11" name="object 11"/>
          <p:cNvSpPr txBox="1"/>
          <p:nvPr/>
        </p:nvSpPr>
        <p:spPr>
          <a:xfrm>
            <a:off x="3806063" y="5291708"/>
            <a:ext cx="1734820" cy="208279"/>
          </a:xfrm>
          <a:prstGeom prst="rect">
            <a:avLst/>
          </a:prstGeom>
        </p:spPr>
        <p:txBody>
          <a:bodyPr wrap="square" lIns="0" tIns="12700" rIns="0" bIns="0" rtlCol="0" vert="horz">
            <a:spAutoFit/>
          </a:bodyPr>
          <a:lstStyle/>
          <a:p>
            <a:pPr marL="38100">
              <a:lnSpc>
                <a:spcPct val="100000"/>
              </a:lnSpc>
              <a:spcBef>
                <a:spcPts val="100"/>
              </a:spcBef>
            </a:pPr>
            <a:r>
              <a:rPr dirty="0" sz="1200" spc="10">
                <a:latin typeface="Cambria Math"/>
                <a:cs typeface="Cambria Math"/>
              </a:rPr>
              <a:t>(</a:t>
            </a:r>
            <a:r>
              <a:rPr dirty="0" baseline="-6944" sz="1800" spc="15">
                <a:latin typeface="Cambria Math"/>
                <a:cs typeface="Cambria Math"/>
              </a:rPr>
              <a:t>∥</a:t>
            </a:r>
            <a:r>
              <a:rPr dirty="0" sz="1200" spc="10">
                <a:latin typeface="Cambria Math"/>
                <a:cs typeface="Cambria Math"/>
              </a:rPr>
              <a:t>𝑇𝑝</a:t>
            </a:r>
            <a:r>
              <a:rPr dirty="0" baseline="-16339" sz="1275" spc="15">
                <a:latin typeface="Cambria Math"/>
                <a:cs typeface="Cambria Math"/>
              </a:rPr>
              <a:t>𝑖</a:t>
            </a:r>
            <a:r>
              <a:rPr dirty="0" baseline="-16339" sz="1275" spc="202">
                <a:latin typeface="Cambria Math"/>
                <a:cs typeface="Cambria Math"/>
              </a:rPr>
              <a:t> </a:t>
            </a:r>
            <a:r>
              <a:rPr dirty="0" sz="1200">
                <a:latin typeface="Cambria Math"/>
                <a:cs typeface="Cambria Math"/>
              </a:rPr>
              <a:t>−</a:t>
            </a:r>
            <a:r>
              <a:rPr dirty="0" sz="1200" spc="-5">
                <a:latin typeface="Cambria Math"/>
                <a:cs typeface="Cambria Math"/>
              </a:rPr>
              <a:t> </a:t>
            </a:r>
            <a:r>
              <a:rPr dirty="0" sz="1200" spc="40">
                <a:latin typeface="Cambria Math"/>
                <a:cs typeface="Cambria Math"/>
              </a:rPr>
              <a:t>𝑞</a:t>
            </a:r>
            <a:r>
              <a:rPr dirty="0" baseline="-16339" sz="1275" spc="60">
                <a:latin typeface="Cambria Math"/>
                <a:cs typeface="Cambria Math"/>
              </a:rPr>
              <a:t>𝑗</a:t>
            </a:r>
            <a:r>
              <a:rPr dirty="0" baseline="-6944" sz="1800" spc="60">
                <a:latin typeface="Cambria Math"/>
                <a:cs typeface="Cambria Math"/>
              </a:rPr>
              <a:t>∥</a:t>
            </a:r>
            <a:r>
              <a:rPr dirty="0" baseline="-6944" sz="1800" spc="97">
                <a:latin typeface="Cambria Math"/>
                <a:cs typeface="Cambria Math"/>
              </a:rPr>
              <a:t> </a:t>
            </a:r>
            <a:r>
              <a:rPr dirty="0" sz="1200">
                <a:latin typeface="Cambria Math"/>
                <a:cs typeface="Cambria Math"/>
              </a:rPr>
              <a:t>&lt;</a:t>
            </a:r>
            <a:r>
              <a:rPr dirty="0" sz="1200" spc="55">
                <a:latin typeface="Cambria Math"/>
                <a:cs typeface="Cambria Math"/>
              </a:rPr>
              <a:t> </a:t>
            </a:r>
            <a:r>
              <a:rPr dirty="0" sz="1200" spc="30">
                <a:latin typeface="Cambria Math"/>
                <a:cs typeface="Cambria Math"/>
              </a:rPr>
              <a:t>𝑟</a:t>
            </a:r>
            <a:r>
              <a:rPr dirty="0" baseline="-16339" sz="1275" spc="44">
                <a:latin typeface="Cambria Math"/>
                <a:cs typeface="Cambria Math"/>
              </a:rPr>
              <a:t>1</a:t>
            </a:r>
            <a:r>
              <a:rPr dirty="0" sz="1200" spc="30">
                <a:latin typeface="Cambria Math"/>
                <a:cs typeface="Cambria Math"/>
              </a:rPr>
              <a:t>)]</a:t>
            </a:r>
            <a:r>
              <a:rPr dirty="0" sz="1200" spc="60">
                <a:latin typeface="Cambria Math"/>
                <a:cs typeface="Cambria Math"/>
              </a:rPr>
              <a:t> </a:t>
            </a:r>
            <a:r>
              <a:rPr dirty="0" sz="1200">
                <a:latin typeface="Cambria Math"/>
                <a:cs typeface="Cambria Math"/>
              </a:rPr>
              <a:t>&gt;</a:t>
            </a:r>
            <a:r>
              <a:rPr dirty="0" sz="1200" spc="50">
                <a:latin typeface="Cambria Math"/>
                <a:cs typeface="Cambria Math"/>
              </a:rPr>
              <a:t> </a:t>
            </a:r>
            <a:r>
              <a:rPr dirty="0" sz="1200" spc="120">
                <a:latin typeface="Cambria Math"/>
                <a:cs typeface="Cambria Math"/>
              </a:rPr>
              <a:t>𝑟</a:t>
            </a:r>
            <a:r>
              <a:rPr dirty="0" baseline="-16339" sz="1275" spc="179">
                <a:latin typeface="Cambria Math"/>
                <a:cs typeface="Cambria Math"/>
              </a:rPr>
              <a:t>2</a:t>
            </a:r>
            <a:r>
              <a:rPr dirty="0" sz="1200" spc="120">
                <a:latin typeface="Cambria Math"/>
                <a:cs typeface="Cambria Math"/>
              </a:rPr>
              <a:t>)</a:t>
            </a:r>
            <a:endParaRPr sz="1200">
              <a:latin typeface="Cambria Math"/>
              <a:cs typeface="Cambria Math"/>
            </a:endParaRPr>
          </a:p>
        </p:txBody>
      </p:sp>
      <p:sp>
        <p:nvSpPr>
          <p:cNvPr id="12" name="object 12"/>
          <p:cNvSpPr txBox="1"/>
          <p:nvPr/>
        </p:nvSpPr>
        <p:spPr>
          <a:xfrm>
            <a:off x="6416802" y="5291708"/>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53</a:t>
            </a:r>
            <a:r>
              <a:rPr dirty="0" baseline="2314" sz="1800">
                <a:latin typeface="Cambria Math"/>
                <a:cs typeface="Cambria Math"/>
              </a:rPr>
              <a:t>)</a:t>
            </a:r>
            <a:endParaRPr baseline="2314" sz="1800">
              <a:latin typeface="Cambria Math"/>
              <a:cs typeface="Cambria Math"/>
            </a:endParaRPr>
          </a:p>
        </p:txBody>
      </p:sp>
      <p:sp>
        <p:nvSpPr>
          <p:cNvPr id="13" name="object 13"/>
          <p:cNvSpPr txBox="1"/>
          <p:nvPr/>
        </p:nvSpPr>
        <p:spPr>
          <a:xfrm>
            <a:off x="630427" y="5892164"/>
            <a:ext cx="6301105" cy="1845945"/>
          </a:xfrm>
          <a:prstGeom prst="rect">
            <a:avLst/>
          </a:prstGeom>
        </p:spPr>
        <p:txBody>
          <a:bodyPr wrap="square" lIns="0" tIns="12700" rIns="0" bIns="0" rtlCol="0" vert="horz">
            <a:spAutoFit/>
          </a:bodyPr>
          <a:lstStyle/>
          <a:p>
            <a:pPr marL="88900">
              <a:lnSpc>
                <a:spcPct val="100000"/>
              </a:lnSpc>
              <a:spcBef>
                <a:spcPts val="100"/>
              </a:spcBef>
            </a:pPr>
            <a:r>
              <a:rPr dirty="0" sz="1200" spc="60">
                <a:latin typeface="SimSun"/>
                <a:cs typeface="SimSun"/>
              </a:rPr>
              <a:t>其中</a:t>
            </a:r>
            <a:r>
              <a:rPr dirty="0" sz="1200" spc="75">
                <a:latin typeface="Cambria Math"/>
                <a:cs typeface="Cambria Math"/>
              </a:rPr>
              <a:t>𝑛</a:t>
            </a:r>
            <a:r>
              <a:rPr dirty="0" sz="1200" spc="55">
                <a:latin typeface="SimSun"/>
                <a:cs typeface="SimSun"/>
              </a:rPr>
              <a:t>是所</a:t>
            </a:r>
            <a:r>
              <a:rPr dirty="0" sz="1200" spc="45">
                <a:latin typeface="SimSun"/>
                <a:cs typeface="SimSun"/>
              </a:rPr>
              <a:t>有</a:t>
            </a:r>
            <a:r>
              <a:rPr dirty="0" sz="1200" spc="55">
                <a:latin typeface="SimSun"/>
                <a:cs typeface="SimSun"/>
              </a:rPr>
              <a:t>点对的</a:t>
            </a:r>
            <a:r>
              <a:rPr dirty="0" sz="1200" spc="45">
                <a:latin typeface="SimSun"/>
                <a:cs typeface="SimSun"/>
              </a:rPr>
              <a:t>数</a:t>
            </a:r>
            <a:r>
              <a:rPr dirty="0" sz="1200" spc="55">
                <a:latin typeface="SimSun"/>
                <a:cs typeface="SimSun"/>
              </a:rPr>
              <a:t>量</a:t>
            </a:r>
            <a:r>
              <a:rPr dirty="0" sz="1200" spc="70">
                <a:latin typeface="SimSun"/>
                <a:cs typeface="SimSun"/>
              </a:rPr>
              <a:t>，</a:t>
            </a:r>
            <a:r>
              <a:rPr dirty="0" sz="1200" spc="95">
                <a:latin typeface="Cambria Math"/>
                <a:cs typeface="Cambria Math"/>
              </a:rPr>
              <a:t>𝛺</a:t>
            </a:r>
            <a:r>
              <a:rPr dirty="0" sz="1200" spc="55">
                <a:latin typeface="SimSun"/>
                <a:cs typeface="SimSun"/>
              </a:rPr>
              <a:t>是一</a:t>
            </a:r>
            <a:r>
              <a:rPr dirty="0" sz="1200" spc="45">
                <a:latin typeface="SimSun"/>
                <a:cs typeface="SimSun"/>
              </a:rPr>
              <a:t>组</a:t>
            </a:r>
            <a:r>
              <a:rPr dirty="0" sz="1200" spc="55">
                <a:latin typeface="SimSun"/>
                <a:cs typeface="SimSun"/>
              </a:rPr>
              <a:t>匹配点对</a:t>
            </a:r>
            <a:r>
              <a:rPr dirty="0" sz="1200" spc="5">
                <a:latin typeface="Cambria Math"/>
                <a:cs typeface="Cambria Math"/>
              </a:rPr>
              <a:t>(</a:t>
            </a:r>
            <a:r>
              <a:rPr dirty="0" sz="1200">
                <a:latin typeface="Cambria Math"/>
                <a:cs typeface="Cambria Math"/>
              </a:rPr>
              <a:t>𝑝,</a:t>
            </a:r>
            <a:r>
              <a:rPr dirty="0" sz="1200" spc="-70">
                <a:latin typeface="Cambria Math"/>
                <a:cs typeface="Cambria Math"/>
              </a:rPr>
              <a:t> </a:t>
            </a:r>
            <a:r>
              <a:rPr dirty="0" sz="1200" spc="35">
                <a:latin typeface="Cambria Math"/>
                <a:cs typeface="Cambria Math"/>
              </a:rPr>
              <a:t>𝑞</a:t>
            </a:r>
            <a:r>
              <a:rPr dirty="0" sz="1200" spc="65">
                <a:latin typeface="Cambria Math"/>
                <a:cs typeface="Cambria Math"/>
              </a:rPr>
              <a:t>)</a:t>
            </a:r>
            <a:r>
              <a:rPr dirty="0" sz="1200" spc="55">
                <a:latin typeface="SimSun"/>
                <a:cs typeface="SimSun"/>
              </a:rPr>
              <a:t>之间的对</a:t>
            </a:r>
            <a:r>
              <a:rPr dirty="0" sz="1200" spc="45">
                <a:latin typeface="SimSun"/>
                <a:cs typeface="SimSun"/>
              </a:rPr>
              <a:t>应</a:t>
            </a:r>
            <a:r>
              <a:rPr dirty="0" sz="1200" spc="55">
                <a:latin typeface="SimSun"/>
                <a:cs typeface="SimSun"/>
              </a:rPr>
              <a:t>关系，</a:t>
            </a:r>
            <a:r>
              <a:rPr dirty="0" sz="1200">
                <a:latin typeface="Cambria Math"/>
                <a:cs typeface="Cambria Math"/>
              </a:rPr>
              <a:t>𝑝</a:t>
            </a:r>
            <a:r>
              <a:rPr dirty="0" sz="1200" spc="70">
                <a:latin typeface="Cambria Math"/>
                <a:cs typeface="Cambria Math"/>
              </a:rPr>
              <a:t> </a:t>
            </a:r>
            <a:r>
              <a:rPr dirty="0" sz="1200">
                <a:latin typeface="Cambria Math"/>
                <a:cs typeface="Cambria Math"/>
              </a:rPr>
              <a:t>=</a:t>
            </a:r>
            <a:r>
              <a:rPr dirty="0" sz="1200" spc="75">
                <a:latin typeface="Cambria Math"/>
                <a:cs typeface="Cambria Math"/>
              </a:rPr>
              <a:t> </a:t>
            </a:r>
            <a:r>
              <a:rPr dirty="0" sz="1200" spc="40">
                <a:latin typeface="Cambria Math"/>
                <a:cs typeface="Cambria Math"/>
              </a:rPr>
              <a:t>(</a:t>
            </a:r>
            <a:r>
              <a:rPr dirty="0" sz="1200" spc="-15">
                <a:latin typeface="Cambria Math"/>
                <a:cs typeface="Cambria Math"/>
              </a:rPr>
              <a:t>𝑥</a:t>
            </a:r>
            <a:r>
              <a:rPr dirty="0" baseline="-16339" sz="1275" spc="254">
                <a:latin typeface="Cambria Math"/>
                <a:cs typeface="Cambria Math"/>
              </a:rPr>
              <a:t>𝑝</a:t>
            </a:r>
            <a:r>
              <a:rPr dirty="0" sz="1200">
                <a:latin typeface="Cambria Math"/>
                <a:cs typeface="Cambria Math"/>
              </a:rPr>
              <a:t>,</a:t>
            </a:r>
            <a:r>
              <a:rPr dirty="0" sz="1200" spc="-70">
                <a:latin typeface="Cambria Math"/>
                <a:cs typeface="Cambria Math"/>
              </a:rPr>
              <a:t> </a:t>
            </a:r>
            <a:r>
              <a:rPr dirty="0" sz="1200" spc="-110">
                <a:latin typeface="Cambria Math"/>
                <a:cs typeface="Cambria Math"/>
              </a:rPr>
              <a:t>𝑦</a:t>
            </a:r>
            <a:r>
              <a:rPr dirty="0" baseline="-16339" sz="1275" spc="254">
                <a:latin typeface="Cambria Math"/>
                <a:cs typeface="Cambria Math"/>
              </a:rPr>
              <a:t>𝑝</a:t>
            </a:r>
            <a:r>
              <a:rPr dirty="0" sz="1200">
                <a:latin typeface="Cambria Math"/>
                <a:cs typeface="Cambria Math"/>
              </a:rPr>
              <a:t>,</a:t>
            </a:r>
            <a:r>
              <a:rPr dirty="0" sz="1200" spc="-70">
                <a:latin typeface="Cambria Math"/>
                <a:cs typeface="Cambria Math"/>
              </a:rPr>
              <a:t> </a:t>
            </a:r>
            <a:r>
              <a:rPr dirty="0" sz="1200" spc="-30">
                <a:latin typeface="Cambria Math"/>
                <a:cs typeface="Cambria Math"/>
              </a:rPr>
              <a:t>𝑧</a:t>
            </a:r>
            <a:r>
              <a:rPr dirty="0" baseline="-16339" sz="1275" spc="254">
                <a:latin typeface="Cambria Math"/>
                <a:cs typeface="Cambria Math"/>
              </a:rPr>
              <a:t>𝑝</a:t>
            </a:r>
            <a:r>
              <a:rPr dirty="0" sz="1200" spc="100">
                <a:latin typeface="Cambria Math"/>
                <a:cs typeface="Cambria Math"/>
              </a:rPr>
              <a:t>)</a:t>
            </a:r>
            <a:r>
              <a:rPr dirty="0" sz="1200" spc="35">
                <a:latin typeface="SimSun"/>
                <a:cs typeface="SimSun"/>
              </a:rPr>
              <a:t>，</a:t>
            </a:r>
            <a:r>
              <a:rPr dirty="0" sz="1200">
                <a:latin typeface="Cambria Math"/>
                <a:cs typeface="Cambria Math"/>
              </a:rPr>
              <a:t>𝑞</a:t>
            </a:r>
            <a:r>
              <a:rPr dirty="0" sz="1200" spc="105">
                <a:latin typeface="Cambria Math"/>
                <a:cs typeface="Cambria Math"/>
              </a:rPr>
              <a:t> </a:t>
            </a:r>
            <a:r>
              <a:rPr dirty="0" sz="1200">
                <a:latin typeface="Cambria Math"/>
                <a:cs typeface="Cambria Math"/>
              </a:rPr>
              <a:t>=</a:t>
            </a:r>
            <a:endParaRPr sz="1200">
              <a:latin typeface="Cambria Math"/>
              <a:cs typeface="Cambria Math"/>
            </a:endParaRPr>
          </a:p>
          <a:p>
            <a:pPr>
              <a:lnSpc>
                <a:spcPct val="100000"/>
              </a:lnSpc>
              <a:spcBef>
                <a:spcPts val="35"/>
              </a:spcBef>
            </a:pPr>
            <a:endParaRPr sz="1400">
              <a:latin typeface="Cambria Math"/>
              <a:cs typeface="Cambria Math"/>
            </a:endParaRPr>
          </a:p>
          <a:p>
            <a:pPr marL="88900">
              <a:lnSpc>
                <a:spcPct val="100000"/>
              </a:lnSpc>
            </a:pPr>
            <a:r>
              <a:rPr dirty="0" sz="1200" spc="40">
                <a:latin typeface="Cambria Math"/>
                <a:cs typeface="Cambria Math"/>
              </a:rPr>
              <a:t>(</a:t>
            </a:r>
            <a:r>
              <a:rPr dirty="0" sz="1200" spc="-15">
                <a:latin typeface="Cambria Math"/>
                <a:cs typeface="Cambria Math"/>
              </a:rPr>
              <a:t>𝑥</a:t>
            </a:r>
            <a:r>
              <a:rPr dirty="0" baseline="-16339" sz="1275" spc="254">
                <a:latin typeface="Cambria Math"/>
                <a:cs typeface="Cambria Math"/>
              </a:rPr>
              <a:t>𝑞</a:t>
            </a:r>
            <a:r>
              <a:rPr dirty="0" sz="1200">
                <a:latin typeface="Cambria Math"/>
                <a:cs typeface="Cambria Math"/>
              </a:rPr>
              <a:t>,</a:t>
            </a:r>
            <a:r>
              <a:rPr dirty="0" sz="1200" spc="-70">
                <a:latin typeface="Cambria Math"/>
                <a:cs typeface="Cambria Math"/>
              </a:rPr>
              <a:t> </a:t>
            </a:r>
            <a:r>
              <a:rPr dirty="0" sz="1200" spc="-110">
                <a:latin typeface="Cambria Math"/>
                <a:cs typeface="Cambria Math"/>
              </a:rPr>
              <a:t>𝑦</a:t>
            </a:r>
            <a:r>
              <a:rPr dirty="0" baseline="-16339" sz="1275" spc="254">
                <a:latin typeface="Cambria Math"/>
                <a:cs typeface="Cambria Math"/>
              </a:rPr>
              <a:t>𝑞</a:t>
            </a:r>
            <a:r>
              <a:rPr dirty="0" sz="1200">
                <a:latin typeface="Cambria Math"/>
                <a:cs typeface="Cambria Math"/>
              </a:rPr>
              <a:t>,</a:t>
            </a:r>
            <a:r>
              <a:rPr dirty="0" sz="1200" spc="-70">
                <a:latin typeface="Cambria Math"/>
                <a:cs typeface="Cambria Math"/>
              </a:rPr>
              <a:t> </a:t>
            </a:r>
            <a:r>
              <a:rPr dirty="0" sz="1200" spc="-30">
                <a:latin typeface="Cambria Math"/>
                <a:cs typeface="Cambria Math"/>
              </a:rPr>
              <a:t>𝑧</a:t>
            </a:r>
            <a:r>
              <a:rPr dirty="0" baseline="-16339" sz="1275" spc="254">
                <a:latin typeface="Cambria Math"/>
                <a:cs typeface="Cambria Math"/>
              </a:rPr>
              <a:t>𝑞</a:t>
            </a:r>
            <a:r>
              <a:rPr dirty="0" sz="1200" spc="40">
                <a:latin typeface="Cambria Math"/>
                <a:cs typeface="Cambria Math"/>
              </a:rPr>
              <a:t>)</a:t>
            </a:r>
            <a:r>
              <a:rPr dirty="0" sz="1200" spc="-170">
                <a:latin typeface="SimSun"/>
                <a:cs typeface="SimSun"/>
              </a:rPr>
              <a:t>，</a:t>
            </a:r>
            <a:r>
              <a:rPr dirty="0" sz="1200">
                <a:latin typeface="Cambria Math"/>
                <a:cs typeface="Cambria Math"/>
              </a:rPr>
              <a:t>𝑇</a:t>
            </a:r>
            <a:r>
              <a:rPr dirty="0" sz="1200" spc="85">
                <a:latin typeface="Cambria Math"/>
                <a:cs typeface="Cambria Math"/>
              </a:rPr>
              <a:t> </a:t>
            </a:r>
            <a:r>
              <a:rPr dirty="0" sz="1200">
                <a:latin typeface="Cambria Math"/>
                <a:cs typeface="Cambria Math"/>
              </a:rPr>
              <a:t>∈</a:t>
            </a:r>
            <a:r>
              <a:rPr dirty="0" sz="1200" spc="65">
                <a:latin typeface="Cambria Math"/>
                <a:cs typeface="Cambria Math"/>
              </a:rPr>
              <a:t> </a:t>
            </a:r>
            <a:r>
              <a:rPr dirty="0" sz="1200" spc="20">
                <a:latin typeface="Cambria Math"/>
                <a:cs typeface="Cambria Math"/>
              </a:rPr>
              <a:t>𝑆</a:t>
            </a:r>
            <a:r>
              <a:rPr dirty="0" sz="1200" spc="-70">
                <a:latin typeface="Cambria Math"/>
                <a:cs typeface="Cambria Math"/>
              </a:rPr>
              <a:t>𝐸</a:t>
            </a:r>
            <a:r>
              <a:rPr dirty="0" baseline="-16339" sz="1275" spc="112">
                <a:latin typeface="Cambria Math"/>
                <a:cs typeface="Cambria Math"/>
              </a:rPr>
              <a:t>3</a:t>
            </a:r>
            <a:r>
              <a:rPr dirty="0" sz="1200">
                <a:latin typeface="SimSun"/>
                <a:cs typeface="SimSun"/>
              </a:rPr>
              <a:t>是地面真实姿态变换</a:t>
            </a:r>
            <a:r>
              <a:rPr dirty="0" sz="1200" spc="-170">
                <a:latin typeface="SimSun"/>
                <a:cs typeface="SimSun"/>
              </a:rPr>
              <a:t>。</a:t>
            </a:r>
            <a:r>
              <a:rPr dirty="0" sz="1200">
                <a:latin typeface="SimSun"/>
                <a:cs typeface="SimSun"/>
              </a:rPr>
              <a:t>此外</a:t>
            </a:r>
            <a:r>
              <a:rPr dirty="0" sz="1200" spc="-165">
                <a:latin typeface="SimSun"/>
                <a:cs typeface="SimSun"/>
              </a:rPr>
              <a:t>，</a:t>
            </a:r>
            <a:r>
              <a:rPr dirty="0" sz="1200" spc="-70">
                <a:latin typeface="Cambria Math"/>
                <a:cs typeface="Cambria Math"/>
              </a:rPr>
              <a:t>𝑟</a:t>
            </a:r>
            <a:r>
              <a:rPr dirty="0" baseline="-16339" sz="1275" spc="97">
                <a:latin typeface="Cambria Math"/>
                <a:cs typeface="Cambria Math"/>
              </a:rPr>
              <a:t>1</a:t>
            </a:r>
            <a:r>
              <a:rPr dirty="0" sz="1200">
                <a:latin typeface="SimSun"/>
                <a:cs typeface="SimSun"/>
              </a:rPr>
              <a:t>是局内距离阈值</a:t>
            </a:r>
            <a:r>
              <a:rPr dirty="0" sz="1200" spc="-170">
                <a:latin typeface="SimSun"/>
                <a:cs typeface="SimSun"/>
              </a:rPr>
              <a:t>，</a:t>
            </a:r>
            <a:r>
              <a:rPr dirty="0" sz="1200" spc="-45">
                <a:latin typeface="Cambria Math"/>
                <a:cs typeface="Cambria Math"/>
              </a:rPr>
              <a:t>𝑟</a:t>
            </a:r>
            <a:r>
              <a:rPr dirty="0" baseline="-16339" sz="1275" spc="97">
                <a:latin typeface="Cambria Math"/>
                <a:cs typeface="Cambria Math"/>
              </a:rPr>
              <a:t>2</a:t>
            </a:r>
            <a:r>
              <a:rPr dirty="0" sz="1200">
                <a:latin typeface="SimSun"/>
                <a:cs typeface="SimSun"/>
              </a:rPr>
              <a:t>是局内召回率阈值。</a:t>
            </a:r>
            <a:endParaRPr sz="1200">
              <a:latin typeface="SimSun"/>
              <a:cs typeface="SimSun"/>
            </a:endParaRPr>
          </a:p>
          <a:p>
            <a:pPr>
              <a:lnSpc>
                <a:spcPct val="100000"/>
              </a:lnSpc>
              <a:spcBef>
                <a:spcPts val="30"/>
              </a:spcBef>
            </a:pPr>
            <a:endParaRPr sz="1000">
              <a:latin typeface="SimSun"/>
              <a:cs typeface="SimSun"/>
            </a:endParaRPr>
          </a:p>
          <a:p>
            <a:pPr marL="88900">
              <a:lnSpc>
                <a:spcPct val="100000"/>
              </a:lnSpc>
            </a:pPr>
            <a:r>
              <a:rPr dirty="0" sz="1200">
                <a:latin typeface="SimSun"/>
                <a:cs typeface="SimSun"/>
              </a:rPr>
              <a:t>（</a:t>
            </a:r>
            <a:r>
              <a:rPr dirty="0" sz="1200">
                <a:latin typeface="Times New Roman"/>
                <a:cs typeface="Times New Roman"/>
              </a:rPr>
              <a:t>2</a:t>
            </a:r>
            <a:r>
              <a:rPr dirty="0" sz="1200">
                <a:latin typeface="SimSun"/>
                <a:cs typeface="SimSun"/>
              </a:rPr>
              <a:t>）配准召回率</a:t>
            </a:r>
            <a:r>
              <a:rPr dirty="0" sz="1200" spc="-5">
                <a:latin typeface="SimSun"/>
                <a:cs typeface="SimSun"/>
              </a:rPr>
              <a:t>（</a:t>
            </a:r>
            <a:r>
              <a:rPr dirty="0" sz="1200" spc="-5">
                <a:latin typeface="Times New Roman"/>
                <a:cs typeface="Times New Roman"/>
              </a:rPr>
              <a:t>Registration</a:t>
            </a:r>
            <a:r>
              <a:rPr dirty="0" sz="1200" spc="-15">
                <a:latin typeface="Times New Roman"/>
                <a:cs typeface="Times New Roman"/>
              </a:rPr>
              <a:t> </a:t>
            </a:r>
            <a:r>
              <a:rPr dirty="0" sz="1200" spc="-5">
                <a:latin typeface="Times New Roman"/>
                <a:cs typeface="Times New Roman"/>
              </a:rPr>
              <a:t>Recall</a:t>
            </a:r>
            <a:r>
              <a:rPr dirty="0" sz="1200" spc="-5">
                <a:latin typeface="SimSun"/>
                <a:cs typeface="SimSun"/>
              </a:rPr>
              <a:t>）</a:t>
            </a:r>
            <a:endParaRPr sz="1200">
              <a:latin typeface="SimSun"/>
              <a:cs typeface="SimSun"/>
            </a:endParaRPr>
          </a:p>
          <a:p>
            <a:pPr algn="just" marL="88900" marR="86995" indent="304800">
              <a:lnSpc>
                <a:spcPct val="162500"/>
              </a:lnSpc>
            </a:pPr>
            <a:r>
              <a:rPr dirty="0" sz="1200">
                <a:latin typeface="SimSun"/>
                <a:cs typeface="SimSun"/>
              </a:rPr>
              <a:t>配准</a:t>
            </a:r>
            <a:r>
              <a:rPr dirty="0" sz="1200" spc="10">
                <a:latin typeface="SimSun"/>
                <a:cs typeface="SimSun"/>
              </a:rPr>
              <a:t>召</a:t>
            </a:r>
            <a:r>
              <a:rPr dirty="0" sz="1200">
                <a:latin typeface="SimSun"/>
                <a:cs typeface="SimSun"/>
              </a:rPr>
              <a:t>回</a:t>
            </a:r>
            <a:r>
              <a:rPr dirty="0" sz="1200" spc="10">
                <a:latin typeface="SimSun"/>
                <a:cs typeface="SimSun"/>
              </a:rPr>
              <a:t>率</a:t>
            </a:r>
            <a:r>
              <a:rPr dirty="0" sz="1200">
                <a:latin typeface="SimSun"/>
                <a:cs typeface="SimSun"/>
              </a:rPr>
              <a:t>采用</a:t>
            </a:r>
            <a:r>
              <a:rPr dirty="0" sz="1200" spc="10">
                <a:latin typeface="SimSun"/>
                <a:cs typeface="SimSun"/>
              </a:rPr>
              <a:t>两</a:t>
            </a:r>
            <a:r>
              <a:rPr dirty="0" sz="1200">
                <a:latin typeface="SimSun"/>
                <a:cs typeface="SimSun"/>
              </a:rPr>
              <a:t>组</a:t>
            </a:r>
            <a:r>
              <a:rPr dirty="0" sz="1200" spc="10">
                <a:latin typeface="SimSun"/>
                <a:cs typeface="SimSun"/>
              </a:rPr>
              <a:t>具</a:t>
            </a:r>
            <a:r>
              <a:rPr dirty="0" sz="1200">
                <a:latin typeface="SimSun"/>
                <a:cs typeface="SimSun"/>
              </a:rPr>
              <a:t>有地</a:t>
            </a:r>
            <a:r>
              <a:rPr dirty="0" sz="1200" spc="10">
                <a:latin typeface="SimSun"/>
                <a:cs typeface="SimSun"/>
              </a:rPr>
              <a:t>面</a:t>
            </a:r>
            <a:r>
              <a:rPr dirty="0" sz="1200">
                <a:latin typeface="SimSun"/>
                <a:cs typeface="SimSun"/>
              </a:rPr>
              <a:t>真</a:t>
            </a:r>
            <a:r>
              <a:rPr dirty="0" sz="1200" spc="10">
                <a:latin typeface="SimSun"/>
                <a:cs typeface="SimSun"/>
              </a:rPr>
              <a:t>实</a:t>
            </a:r>
            <a:r>
              <a:rPr dirty="0" sz="1200">
                <a:latin typeface="SimSun"/>
                <a:cs typeface="SimSun"/>
              </a:rPr>
              <a:t>姿态</a:t>
            </a:r>
            <a:r>
              <a:rPr dirty="0" sz="1200" spc="10">
                <a:latin typeface="SimSun"/>
                <a:cs typeface="SimSun"/>
              </a:rPr>
              <a:t>变</a:t>
            </a:r>
            <a:r>
              <a:rPr dirty="0" sz="1200">
                <a:latin typeface="SimSun"/>
                <a:cs typeface="SimSun"/>
              </a:rPr>
              <a:t>换</a:t>
            </a:r>
            <a:r>
              <a:rPr dirty="0" sz="1200" spc="10">
                <a:latin typeface="SimSun"/>
                <a:cs typeface="SimSun"/>
              </a:rPr>
              <a:t>且</a:t>
            </a:r>
            <a:r>
              <a:rPr dirty="0" sz="1200">
                <a:latin typeface="SimSun"/>
                <a:cs typeface="SimSun"/>
              </a:rPr>
              <a:t>存在</a:t>
            </a:r>
            <a:r>
              <a:rPr dirty="0" sz="1200" spc="10">
                <a:latin typeface="SimSun"/>
                <a:cs typeface="SimSun"/>
              </a:rPr>
              <a:t>重</a:t>
            </a:r>
            <a:r>
              <a:rPr dirty="0" sz="1200">
                <a:latin typeface="SimSun"/>
                <a:cs typeface="SimSun"/>
              </a:rPr>
              <a:t>叠</a:t>
            </a:r>
            <a:r>
              <a:rPr dirty="0" sz="1200" spc="10">
                <a:latin typeface="SimSun"/>
                <a:cs typeface="SimSun"/>
              </a:rPr>
              <a:t>部</a:t>
            </a:r>
            <a:r>
              <a:rPr dirty="0" sz="1200">
                <a:latin typeface="SimSun"/>
                <a:cs typeface="SimSun"/>
              </a:rPr>
              <a:t>分的</a:t>
            </a:r>
            <a:r>
              <a:rPr dirty="0" sz="1200" spc="10">
                <a:latin typeface="SimSun"/>
                <a:cs typeface="SimSun"/>
              </a:rPr>
              <a:t>点</a:t>
            </a:r>
            <a:r>
              <a:rPr dirty="0" sz="1200">
                <a:latin typeface="SimSun"/>
                <a:cs typeface="SimSun"/>
              </a:rPr>
              <a:t>云</a:t>
            </a:r>
            <a:r>
              <a:rPr dirty="0" sz="1200" spc="10">
                <a:latin typeface="SimSun"/>
                <a:cs typeface="SimSun"/>
              </a:rPr>
              <a:t>，</a:t>
            </a:r>
            <a:r>
              <a:rPr dirty="0" sz="1200">
                <a:latin typeface="SimSun"/>
                <a:cs typeface="SimSun"/>
              </a:rPr>
              <a:t>衡量</a:t>
            </a:r>
            <a:r>
              <a:rPr dirty="0" sz="1200" spc="10">
                <a:latin typeface="SimSun"/>
                <a:cs typeface="SimSun"/>
              </a:rPr>
              <a:t>有</a:t>
            </a:r>
            <a:r>
              <a:rPr dirty="0" sz="1200">
                <a:latin typeface="SimSun"/>
                <a:cs typeface="SimSun"/>
              </a:rPr>
              <a:t>多</a:t>
            </a:r>
            <a:r>
              <a:rPr dirty="0" sz="1200" spc="10">
                <a:latin typeface="SimSun"/>
                <a:cs typeface="SimSun"/>
              </a:rPr>
              <a:t>少</a:t>
            </a:r>
            <a:r>
              <a:rPr dirty="0" sz="1200">
                <a:latin typeface="SimSun"/>
                <a:cs typeface="SimSun"/>
              </a:rPr>
              <a:t>存在重 叠部</a:t>
            </a:r>
            <a:r>
              <a:rPr dirty="0" sz="1200" spc="10">
                <a:latin typeface="SimSun"/>
                <a:cs typeface="SimSun"/>
              </a:rPr>
              <a:t>分</a:t>
            </a:r>
            <a:r>
              <a:rPr dirty="0" sz="1200">
                <a:latin typeface="SimSun"/>
                <a:cs typeface="SimSun"/>
              </a:rPr>
              <a:t>的点</a:t>
            </a:r>
            <a:r>
              <a:rPr dirty="0" sz="1200" spc="10">
                <a:latin typeface="SimSun"/>
                <a:cs typeface="SimSun"/>
              </a:rPr>
              <a:t>云</a:t>
            </a:r>
            <a:r>
              <a:rPr dirty="0" sz="1200">
                <a:latin typeface="SimSun"/>
                <a:cs typeface="SimSun"/>
              </a:rPr>
              <a:t>组</a:t>
            </a:r>
            <a:r>
              <a:rPr dirty="0" sz="1200" spc="10">
                <a:latin typeface="SimSun"/>
                <a:cs typeface="SimSun"/>
              </a:rPr>
              <a:t>可</a:t>
            </a:r>
            <a:r>
              <a:rPr dirty="0" sz="1200">
                <a:latin typeface="SimSun"/>
                <a:cs typeface="SimSun"/>
              </a:rPr>
              <a:t>以</a:t>
            </a:r>
            <a:r>
              <a:rPr dirty="0" sz="1200" spc="10">
                <a:latin typeface="SimSun"/>
                <a:cs typeface="SimSun"/>
              </a:rPr>
              <a:t>通</a:t>
            </a:r>
            <a:r>
              <a:rPr dirty="0" sz="1200">
                <a:latin typeface="SimSun"/>
                <a:cs typeface="SimSun"/>
              </a:rPr>
              <a:t>过匹</a:t>
            </a:r>
            <a:r>
              <a:rPr dirty="0" sz="1200" spc="10">
                <a:latin typeface="SimSun"/>
                <a:cs typeface="SimSun"/>
              </a:rPr>
              <a:t>配</a:t>
            </a:r>
            <a:r>
              <a:rPr dirty="0" sz="1200">
                <a:latin typeface="SimSun"/>
                <a:cs typeface="SimSun"/>
              </a:rPr>
              <a:t>算法</a:t>
            </a:r>
            <a:r>
              <a:rPr dirty="0" sz="1200" spc="10">
                <a:latin typeface="SimSun"/>
                <a:cs typeface="SimSun"/>
              </a:rPr>
              <a:t>被</a:t>
            </a:r>
            <a:r>
              <a:rPr dirty="0" sz="1200">
                <a:latin typeface="SimSun"/>
                <a:cs typeface="SimSun"/>
              </a:rPr>
              <a:t>正</a:t>
            </a:r>
            <a:r>
              <a:rPr dirty="0" sz="1200" spc="10">
                <a:latin typeface="SimSun"/>
                <a:cs typeface="SimSun"/>
              </a:rPr>
              <a:t>确</a:t>
            </a:r>
            <a:r>
              <a:rPr dirty="0" sz="1200">
                <a:latin typeface="SimSun"/>
                <a:cs typeface="SimSun"/>
              </a:rPr>
              <a:t>恢</a:t>
            </a:r>
            <a:r>
              <a:rPr dirty="0" sz="1200" spc="10">
                <a:latin typeface="SimSun"/>
                <a:cs typeface="SimSun"/>
              </a:rPr>
              <a:t>复</a:t>
            </a:r>
            <a:r>
              <a:rPr dirty="0" sz="1200">
                <a:latin typeface="SimSun"/>
                <a:cs typeface="SimSun"/>
              </a:rPr>
              <a:t>。具</a:t>
            </a:r>
            <a:r>
              <a:rPr dirty="0" sz="1200" spc="10">
                <a:latin typeface="SimSun"/>
                <a:cs typeface="SimSun"/>
              </a:rPr>
              <a:t>体</a:t>
            </a:r>
            <a:r>
              <a:rPr dirty="0" sz="1200">
                <a:latin typeface="SimSun"/>
                <a:cs typeface="SimSun"/>
              </a:rPr>
              <a:t>地说</a:t>
            </a:r>
            <a:r>
              <a:rPr dirty="0" sz="1200" spc="10">
                <a:latin typeface="SimSun"/>
                <a:cs typeface="SimSun"/>
              </a:rPr>
              <a:t>，</a:t>
            </a:r>
            <a:r>
              <a:rPr dirty="0" sz="1200">
                <a:latin typeface="SimSun"/>
                <a:cs typeface="SimSun"/>
              </a:rPr>
              <a:t>配</a:t>
            </a:r>
            <a:r>
              <a:rPr dirty="0" sz="1200" spc="10">
                <a:latin typeface="SimSun"/>
                <a:cs typeface="SimSun"/>
              </a:rPr>
              <a:t>准</a:t>
            </a:r>
            <a:r>
              <a:rPr dirty="0" sz="1200">
                <a:latin typeface="SimSun"/>
                <a:cs typeface="SimSun"/>
              </a:rPr>
              <a:t>召</a:t>
            </a:r>
            <a:r>
              <a:rPr dirty="0" sz="1200" spc="10">
                <a:latin typeface="SimSun"/>
                <a:cs typeface="SimSun"/>
              </a:rPr>
              <a:t>回</a:t>
            </a:r>
            <a:r>
              <a:rPr dirty="0" sz="1200">
                <a:latin typeface="SimSun"/>
                <a:cs typeface="SimSun"/>
              </a:rPr>
              <a:t>率使</a:t>
            </a:r>
            <a:r>
              <a:rPr dirty="0" sz="1200" spc="10">
                <a:latin typeface="SimSun"/>
                <a:cs typeface="SimSun"/>
              </a:rPr>
              <a:t>用</a:t>
            </a:r>
            <a:r>
              <a:rPr dirty="0" sz="1200">
                <a:latin typeface="SimSun"/>
                <a:cs typeface="SimSun"/>
              </a:rPr>
              <a:t>如下</a:t>
            </a:r>
            <a:r>
              <a:rPr dirty="0" sz="1200" spc="10">
                <a:latin typeface="SimSun"/>
                <a:cs typeface="SimSun"/>
              </a:rPr>
              <a:t>误</a:t>
            </a:r>
            <a:r>
              <a:rPr dirty="0" sz="1200">
                <a:latin typeface="SimSun"/>
                <a:cs typeface="SimSun"/>
              </a:rPr>
              <a:t>差</a:t>
            </a:r>
            <a:r>
              <a:rPr dirty="0" sz="1200" spc="10">
                <a:latin typeface="SimSun"/>
                <a:cs typeface="SimSun"/>
              </a:rPr>
              <a:t>矩</a:t>
            </a:r>
            <a:r>
              <a:rPr dirty="0" sz="1200">
                <a:latin typeface="SimSun"/>
                <a:cs typeface="SimSun"/>
              </a:rPr>
              <a:t>阵来 </a:t>
            </a:r>
            <a:r>
              <a:rPr dirty="0" sz="1200">
                <a:latin typeface="SimSun"/>
                <a:cs typeface="SimSun"/>
              </a:rPr>
              <a:t>定义真阳性：</a:t>
            </a:r>
            <a:endParaRPr sz="1200">
              <a:latin typeface="SimSun"/>
              <a:cs typeface="SimSun"/>
            </a:endParaRPr>
          </a:p>
        </p:txBody>
      </p:sp>
      <p:sp>
        <p:nvSpPr>
          <p:cNvPr id="14" name="object 14"/>
          <p:cNvSpPr txBox="1"/>
          <p:nvPr/>
        </p:nvSpPr>
        <p:spPr>
          <a:xfrm>
            <a:off x="2554351" y="7946897"/>
            <a:ext cx="28257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𝐸</a:t>
            </a:r>
            <a:r>
              <a:rPr dirty="0" sz="1200" spc="30">
                <a:latin typeface="Cambria Math"/>
                <a:cs typeface="Cambria Math"/>
              </a:rPr>
              <a:t> </a:t>
            </a:r>
            <a:r>
              <a:rPr dirty="0" sz="1200">
                <a:latin typeface="Cambria Math"/>
                <a:cs typeface="Cambria Math"/>
              </a:rPr>
              <a:t>=</a:t>
            </a:r>
            <a:endParaRPr sz="1200">
              <a:latin typeface="Cambria Math"/>
              <a:cs typeface="Cambria Math"/>
            </a:endParaRPr>
          </a:p>
        </p:txBody>
      </p:sp>
      <p:sp>
        <p:nvSpPr>
          <p:cNvPr id="15" name="object 15"/>
          <p:cNvSpPr txBox="1"/>
          <p:nvPr/>
        </p:nvSpPr>
        <p:spPr>
          <a:xfrm>
            <a:off x="2829179" y="7831073"/>
            <a:ext cx="354330" cy="362585"/>
          </a:xfrm>
          <a:prstGeom prst="rect">
            <a:avLst/>
          </a:prstGeom>
        </p:spPr>
        <p:txBody>
          <a:bodyPr wrap="square" lIns="0" tIns="12700" rIns="0" bIns="0" rtlCol="0" vert="horz">
            <a:spAutoFit/>
          </a:bodyPr>
          <a:lstStyle/>
          <a:p>
            <a:pPr marL="196215">
              <a:lnSpc>
                <a:spcPts val="1325"/>
              </a:lnSpc>
              <a:spcBef>
                <a:spcPts val="100"/>
              </a:spcBef>
            </a:pPr>
            <a:r>
              <a:rPr dirty="0" sz="1200">
                <a:latin typeface="Cambria Math"/>
                <a:cs typeface="Cambria Math"/>
              </a:rPr>
              <a:t>1</a:t>
            </a:r>
            <a:endParaRPr sz="1200">
              <a:latin typeface="Cambria Math"/>
              <a:cs typeface="Cambria Math"/>
            </a:endParaRPr>
          </a:p>
          <a:p>
            <a:pPr marL="38100">
              <a:lnSpc>
                <a:spcPts val="1325"/>
              </a:lnSpc>
            </a:pPr>
            <a:r>
              <a:rPr dirty="0" sz="1200" spc="55">
                <a:latin typeface="Cambria Math"/>
                <a:cs typeface="Cambria Math"/>
              </a:rPr>
              <a:t>√</a:t>
            </a:r>
            <a:r>
              <a:rPr dirty="0" baseline="-23148" sz="1800" spc="82">
                <a:latin typeface="Cambria Math"/>
                <a:cs typeface="Cambria Math"/>
              </a:rPr>
              <a:t>𝛺</a:t>
            </a:r>
            <a:r>
              <a:rPr dirty="0" baseline="-9803" sz="1275" spc="82">
                <a:latin typeface="Cambria Math"/>
                <a:cs typeface="Cambria Math"/>
              </a:rPr>
              <a:t>∗</a:t>
            </a:r>
            <a:endParaRPr baseline="-9803" sz="1275">
              <a:latin typeface="Cambria Math"/>
              <a:cs typeface="Cambria Math"/>
            </a:endParaRPr>
          </a:p>
        </p:txBody>
      </p:sp>
      <p:sp>
        <p:nvSpPr>
          <p:cNvPr id="16" name="object 16"/>
          <p:cNvSpPr/>
          <p:nvPr/>
        </p:nvSpPr>
        <p:spPr>
          <a:xfrm>
            <a:off x="2984626" y="8063229"/>
            <a:ext cx="166370" cy="10795"/>
          </a:xfrm>
          <a:custGeom>
            <a:avLst/>
            <a:gdLst/>
            <a:ahLst/>
            <a:cxnLst/>
            <a:rect l="l" t="t" r="r" b="b"/>
            <a:pathLst>
              <a:path w="166369" h="10795">
                <a:moveTo>
                  <a:pt x="166116" y="0"/>
                </a:moveTo>
                <a:lnTo>
                  <a:pt x="0" y="0"/>
                </a:lnTo>
                <a:lnTo>
                  <a:pt x="0" y="10668"/>
                </a:lnTo>
                <a:lnTo>
                  <a:pt x="166116" y="10668"/>
                </a:lnTo>
                <a:lnTo>
                  <a:pt x="166116" y="0"/>
                </a:lnTo>
                <a:close/>
              </a:path>
            </a:pathLst>
          </a:custGeom>
          <a:solidFill>
            <a:srgbClr val="000000"/>
          </a:solidFill>
        </p:spPr>
        <p:txBody>
          <a:bodyPr wrap="square" lIns="0" tIns="0" rIns="0" bIns="0" rtlCol="0"/>
          <a:lstStyle/>
          <a:p/>
        </p:txBody>
      </p:sp>
      <p:sp>
        <p:nvSpPr>
          <p:cNvPr id="17" name="object 17"/>
          <p:cNvSpPr txBox="1"/>
          <p:nvPr/>
        </p:nvSpPr>
        <p:spPr>
          <a:xfrm>
            <a:off x="3137026" y="7867478"/>
            <a:ext cx="611505" cy="474345"/>
          </a:xfrm>
          <a:prstGeom prst="rect">
            <a:avLst/>
          </a:prstGeom>
        </p:spPr>
        <p:txBody>
          <a:bodyPr wrap="square" lIns="0" tIns="92075" rIns="0" bIns="0" rtlCol="0" vert="horz">
            <a:spAutoFit/>
          </a:bodyPr>
          <a:lstStyle/>
          <a:p>
            <a:pPr algn="ctr" marL="1905">
              <a:lnSpc>
                <a:spcPct val="100000"/>
              </a:lnSpc>
              <a:spcBef>
                <a:spcPts val="725"/>
              </a:spcBef>
            </a:pPr>
            <a:r>
              <a:rPr dirty="0" sz="1200" spc="740">
                <a:latin typeface="Cambria Math"/>
                <a:cs typeface="Cambria Math"/>
              </a:rPr>
              <a:t>∑</a:t>
            </a:r>
            <a:endParaRPr sz="1200">
              <a:latin typeface="Cambria Math"/>
              <a:cs typeface="Cambria Math"/>
            </a:endParaRPr>
          </a:p>
          <a:p>
            <a:pPr algn="ctr">
              <a:lnSpc>
                <a:spcPct val="100000"/>
              </a:lnSpc>
              <a:spcBef>
                <a:spcPts val="445"/>
              </a:spcBef>
            </a:pPr>
            <a:r>
              <a:rPr dirty="0" baseline="3267" sz="1275" spc="52">
                <a:latin typeface="Cambria Math"/>
                <a:cs typeface="Cambria Math"/>
              </a:rPr>
              <a:t>(</a:t>
            </a:r>
            <a:r>
              <a:rPr dirty="0" sz="850" spc="35">
                <a:latin typeface="Cambria Math"/>
                <a:cs typeface="Cambria Math"/>
              </a:rPr>
              <a:t>𝑝</a:t>
            </a:r>
            <a:r>
              <a:rPr dirty="0" baseline="19841" sz="1050" spc="52">
                <a:latin typeface="Cambria Math"/>
                <a:cs typeface="Cambria Math"/>
              </a:rPr>
              <a:t>∗</a:t>
            </a:r>
            <a:r>
              <a:rPr dirty="0" sz="850" spc="35">
                <a:latin typeface="Cambria Math"/>
                <a:cs typeface="Cambria Math"/>
              </a:rPr>
              <a:t>,𝑞</a:t>
            </a:r>
            <a:r>
              <a:rPr dirty="0" baseline="19841" sz="1050" spc="52">
                <a:latin typeface="Cambria Math"/>
                <a:cs typeface="Cambria Math"/>
              </a:rPr>
              <a:t>∗</a:t>
            </a:r>
            <a:r>
              <a:rPr dirty="0" baseline="3267" sz="1275" spc="52">
                <a:latin typeface="Cambria Math"/>
                <a:cs typeface="Cambria Math"/>
              </a:rPr>
              <a:t>)</a:t>
            </a:r>
            <a:r>
              <a:rPr dirty="0" sz="850" spc="35">
                <a:latin typeface="Cambria Math"/>
                <a:cs typeface="Cambria Math"/>
              </a:rPr>
              <a:t>∈𝗇</a:t>
            </a:r>
            <a:r>
              <a:rPr dirty="0" baseline="19841" sz="1050" spc="52">
                <a:latin typeface="Cambria Math"/>
                <a:cs typeface="Cambria Math"/>
              </a:rPr>
              <a:t>∗</a:t>
            </a:r>
            <a:endParaRPr baseline="19841" sz="1050">
              <a:latin typeface="Cambria Math"/>
              <a:cs typeface="Cambria Math"/>
            </a:endParaRPr>
          </a:p>
        </p:txBody>
      </p:sp>
      <p:sp>
        <p:nvSpPr>
          <p:cNvPr id="18" name="object 18"/>
          <p:cNvSpPr txBox="1"/>
          <p:nvPr/>
        </p:nvSpPr>
        <p:spPr>
          <a:xfrm>
            <a:off x="3734434" y="7917941"/>
            <a:ext cx="229870" cy="208279"/>
          </a:xfrm>
          <a:prstGeom prst="rect">
            <a:avLst/>
          </a:prstGeom>
        </p:spPr>
        <p:txBody>
          <a:bodyPr wrap="square" lIns="0" tIns="12700" rIns="0" bIns="0" rtlCol="0" vert="horz">
            <a:spAutoFit/>
          </a:bodyPr>
          <a:lstStyle/>
          <a:p>
            <a:pPr marL="38100">
              <a:lnSpc>
                <a:spcPct val="100000"/>
              </a:lnSpc>
              <a:spcBef>
                <a:spcPts val="100"/>
              </a:spcBef>
            </a:pPr>
            <a:r>
              <a:rPr dirty="0" baseline="-18518" sz="1800" spc="-277">
                <a:latin typeface="Cambria Math"/>
                <a:cs typeface="Cambria Math"/>
              </a:rPr>
              <a:t>∥</a:t>
            </a:r>
            <a:r>
              <a:rPr dirty="0" baseline="-11574" sz="1800" spc="-277">
                <a:latin typeface="Cambria Math"/>
                <a:cs typeface="Cambria Math"/>
              </a:rPr>
              <a:t>𝑇</a:t>
            </a:r>
            <a:r>
              <a:rPr dirty="0" sz="1200" spc="-185">
                <a:latin typeface="Cambria Math"/>
                <a:cs typeface="Cambria Math"/>
              </a:rPr>
              <a:t>̂</a:t>
            </a:r>
            <a:endParaRPr sz="1200">
              <a:latin typeface="Cambria Math"/>
              <a:cs typeface="Cambria Math"/>
            </a:endParaRPr>
          </a:p>
        </p:txBody>
      </p:sp>
      <p:sp>
        <p:nvSpPr>
          <p:cNvPr id="19" name="object 19"/>
          <p:cNvSpPr txBox="1"/>
          <p:nvPr/>
        </p:nvSpPr>
        <p:spPr>
          <a:xfrm>
            <a:off x="3906139" y="8021573"/>
            <a:ext cx="140335" cy="155575"/>
          </a:xfrm>
          <a:prstGeom prst="rect">
            <a:avLst/>
          </a:prstGeom>
        </p:spPr>
        <p:txBody>
          <a:bodyPr wrap="square" lIns="0" tIns="12700" rIns="0" bIns="0" rtlCol="0" vert="horz">
            <a:spAutoFit/>
          </a:bodyPr>
          <a:lstStyle/>
          <a:p>
            <a:pPr marL="12700">
              <a:lnSpc>
                <a:spcPct val="100000"/>
              </a:lnSpc>
              <a:spcBef>
                <a:spcPts val="100"/>
              </a:spcBef>
            </a:pPr>
            <a:r>
              <a:rPr dirty="0" sz="850" spc="114">
                <a:latin typeface="Cambria Math"/>
                <a:cs typeface="Cambria Math"/>
              </a:rPr>
              <a:t>𝑖</a:t>
            </a:r>
            <a:r>
              <a:rPr dirty="0" sz="850" spc="5">
                <a:latin typeface="Cambria Math"/>
                <a:cs typeface="Cambria Math"/>
              </a:rPr>
              <a:t>,</a:t>
            </a:r>
            <a:r>
              <a:rPr dirty="0" sz="850" spc="260">
                <a:latin typeface="Cambria Math"/>
                <a:cs typeface="Cambria Math"/>
              </a:rPr>
              <a:t>𝑗</a:t>
            </a:r>
            <a:endParaRPr sz="850">
              <a:latin typeface="Cambria Math"/>
              <a:cs typeface="Cambria Math"/>
            </a:endParaRPr>
          </a:p>
        </p:txBody>
      </p:sp>
      <p:sp>
        <p:nvSpPr>
          <p:cNvPr id="20" name="object 20"/>
          <p:cNvSpPr txBox="1"/>
          <p:nvPr/>
        </p:nvSpPr>
        <p:spPr>
          <a:xfrm>
            <a:off x="4503801" y="7966709"/>
            <a:ext cx="9652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a:t>
            </a:r>
            <a:endParaRPr sz="1200">
              <a:latin typeface="Cambria Math"/>
              <a:cs typeface="Cambria Math"/>
            </a:endParaRPr>
          </a:p>
        </p:txBody>
      </p:sp>
      <p:sp>
        <p:nvSpPr>
          <p:cNvPr id="21" name="object 21"/>
          <p:cNvSpPr/>
          <p:nvPr/>
        </p:nvSpPr>
        <p:spPr>
          <a:xfrm>
            <a:off x="2984626" y="7846821"/>
            <a:ext cx="1672589" cy="10795"/>
          </a:xfrm>
          <a:custGeom>
            <a:avLst/>
            <a:gdLst/>
            <a:ahLst/>
            <a:cxnLst/>
            <a:rect l="l" t="t" r="r" b="b"/>
            <a:pathLst>
              <a:path w="1672589" h="10795">
                <a:moveTo>
                  <a:pt x="1672081" y="0"/>
                </a:moveTo>
                <a:lnTo>
                  <a:pt x="0" y="0"/>
                </a:lnTo>
                <a:lnTo>
                  <a:pt x="0" y="10667"/>
                </a:lnTo>
                <a:lnTo>
                  <a:pt x="1672081" y="10667"/>
                </a:lnTo>
                <a:lnTo>
                  <a:pt x="1672081" y="0"/>
                </a:lnTo>
                <a:close/>
              </a:path>
            </a:pathLst>
          </a:custGeom>
          <a:solidFill>
            <a:srgbClr val="000000"/>
          </a:solidFill>
        </p:spPr>
        <p:txBody>
          <a:bodyPr wrap="square" lIns="0" tIns="0" rIns="0" bIns="0" rtlCol="0"/>
          <a:lstStyle/>
          <a:p/>
        </p:txBody>
      </p:sp>
      <p:sp>
        <p:nvSpPr>
          <p:cNvPr id="22" name="object 22"/>
          <p:cNvSpPr txBox="1"/>
          <p:nvPr/>
        </p:nvSpPr>
        <p:spPr>
          <a:xfrm>
            <a:off x="4004436" y="7946897"/>
            <a:ext cx="958850" cy="208279"/>
          </a:xfrm>
          <a:prstGeom prst="rect">
            <a:avLst/>
          </a:prstGeom>
        </p:spPr>
        <p:txBody>
          <a:bodyPr wrap="square" lIns="0" tIns="12700" rIns="0" bIns="0" rtlCol="0" vert="horz">
            <a:spAutoFit/>
          </a:bodyPr>
          <a:lstStyle/>
          <a:p>
            <a:pPr marL="38100">
              <a:lnSpc>
                <a:spcPct val="100000"/>
              </a:lnSpc>
              <a:spcBef>
                <a:spcPts val="100"/>
              </a:spcBef>
            </a:pPr>
            <a:r>
              <a:rPr dirty="0" sz="1200" spc="10">
                <a:latin typeface="Cambria Math"/>
                <a:cs typeface="Cambria Math"/>
              </a:rPr>
              <a:t>𝑝</a:t>
            </a:r>
            <a:r>
              <a:rPr dirty="0" baseline="22875" sz="1275" spc="15">
                <a:latin typeface="Cambria Math"/>
                <a:cs typeface="Cambria Math"/>
              </a:rPr>
              <a:t>∗</a:t>
            </a:r>
            <a:r>
              <a:rPr dirty="0" baseline="22875" sz="1275" spc="179">
                <a:latin typeface="Cambria Math"/>
                <a:cs typeface="Cambria Math"/>
              </a:rPr>
              <a:t> </a:t>
            </a:r>
            <a:r>
              <a:rPr dirty="0" sz="1200">
                <a:latin typeface="Cambria Math"/>
                <a:cs typeface="Cambria Math"/>
              </a:rPr>
              <a:t>−</a:t>
            </a:r>
            <a:r>
              <a:rPr dirty="0" sz="1200" spc="-10">
                <a:latin typeface="Cambria Math"/>
                <a:cs typeface="Cambria Math"/>
              </a:rPr>
              <a:t> </a:t>
            </a:r>
            <a:r>
              <a:rPr dirty="0" sz="1200" spc="15">
                <a:latin typeface="Cambria Math"/>
                <a:cs typeface="Cambria Math"/>
              </a:rPr>
              <a:t>𝑞</a:t>
            </a:r>
            <a:r>
              <a:rPr dirty="0" baseline="22875" sz="1275" spc="22">
                <a:latin typeface="Cambria Math"/>
                <a:cs typeface="Cambria Math"/>
              </a:rPr>
              <a:t>∗</a:t>
            </a:r>
            <a:r>
              <a:rPr dirty="0" baseline="22875" sz="1275" spc="284">
                <a:latin typeface="Cambria Math"/>
                <a:cs typeface="Cambria Math"/>
              </a:rPr>
              <a:t> </a:t>
            </a:r>
            <a:r>
              <a:rPr dirty="0" baseline="49019" sz="1275" spc="30">
                <a:latin typeface="Cambria Math"/>
                <a:cs typeface="Cambria Math"/>
              </a:rPr>
              <a:t>2</a:t>
            </a:r>
            <a:r>
              <a:rPr dirty="0" baseline="49019" sz="1275" spc="262">
                <a:latin typeface="Cambria Math"/>
                <a:cs typeface="Cambria Math"/>
              </a:rPr>
              <a:t> </a:t>
            </a:r>
            <a:r>
              <a:rPr dirty="0" sz="1200">
                <a:latin typeface="Cambria Math"/>
                <a:cs typeface="Cambria Math"/>
              </a:rPr>
              <a:t>&lt;</a:t>
            </a:r>
            <a:r>
              <a:rPr dirty="0" sz="1200" spc="60">
                <a:latin typeface="Cambria Math"/>
                <a:cs typeface="Cambria Math"/>
              </a:rPr>
              <a:t> </a:t>
            </a:r>
            <a:r>
              <a:rPr dirty="0" sz="1200" spc="-25">
                <a:latin typeface="Cambria Math"/>
                <a:cs typeface="Cambria Math"/>
              </a:rPr>
              <a:t>𝑟</a:t>
            </a:r>
            <a:endParaRPr sz="1200">
              <a:latin typeface="Cambria Math"/>
              <a:cs typeface="Cambria Math"/>
            </a:endParaRPr>
          </a:p>
        </p:txBody>
      </p:sp>
      <p:sp>
        <p:nvSpPr>
          <p:cNvPr id="23" name="object 23"/>
          <p:cNvSpPr txBox="1"/>
          <p:nvPr/>
        </p:nvSpPr>
        <p:spPr>
          <a:xfrm>
            <a:off x="4912233" y="8021573"/>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3</a:t>
            </a:r>
            <a:endParaRPr sz="850">
              <a:latin typeface="Cambria Math"/>
              <a:cs typeface="Cambria Math"/>
            </a:endParaRPr>
          </a:p>
        </p:txBody>
      </p:sp>
      <p:sp>
        <p:nvSpPr>
          <p:cNvPr id="24" name="object 24"/>
          <p:cNvSpPr txBox="1"/>
          <p:nvPr/>
        </p:nvSpPr>
        <p:spPr>
          <a:xfrm>
            <a:off x="6416802" y="7946897"/>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54</a:t>
            </a:r>
            <a:r>
              <a:rPr dirty="0" baseline="2314" sz="1800">
                <a:latin typeface="Cambria Math"/>
                <a:cs typeface="Cambria Math"/>
              </a:rPr>
              <a:t>)</a:t>
            </a:r>
            <a:endParaRPr baseline="2314" sz="1800">
              <a:latin typeface="Cambria Math"/>
              <a:cs typeface="Cambria Math"/>
            </a:endParaRPr>
          </a:p>
        </p:txBody>
      </p:sp>
      <p:sp>
        <p:nvSpPr>
          <p:cNvPr id="25" name="object 25"/>
          <p:cNvSpPr txBox="1"/>
          <p:nvPr/>
        </p:nvSpPr>
        <p:spPr>
          <a:xfrm>
            <a:off x="681227" y="8469629"/>
            <a:ext cx="6197600" cy="654050"/>
          </a:xfrm>
          <a:prstGeom prst="rect">
            <a:avLst/>
          </a:prstGeom>
        </p:spPr>
        <p:txBody>
          <a:bodyPr wrap="square" lIns="0" tIns="12700" rIns="0" bIns="0" rtlCol="0" vert="horz">
            <a:spAutoFit/>
          </a:bodyPr>
          <a:lstStyle/>
          <a:p>
            <a:pPr marL="38100">
              <a:lnSpc>
                <a:spcPts val="1125"/>
              </a:lnSpc>
              <a:spcBef>
                <a:spcPts val="100"/>
              </a:spcBef>
            </a:pPr>
            <a:r>
              <a:rPr dirty="0" sz="1200" spc="165">
                <a:latin typeface="SimSun"/>
                <a:cs typeface="SimSun"/>
              </a:rPr>
              <a:t>其</a:t>
            </a:r>
            <a:r>
              <a:rPr dirty="0" sz="1200" spc="170">
                <a:latin typeface="SimSun"/>
                <a:cs typeface="SimSun"/>
              </a:rPr>
              <a:t>中</a:t>
            </a:r>
            <a:r>
              <a:rPr dirty="0" sz="1200" spc="35">
                <a:latin typeface="Cambria Math"/>
                <a:cs typeface="Cambria Math"/>
              </a:rPr>
              <a:t>𝛺</a:t>
            </a:r>
            <a:r>
              <a:rPr dirty="0" baseline="29411" sz="1275">
                <a:latin typeface="Cambria Math"/>
                <a:cs typeface="Cambria Math"/>
              </a:rPr>
              <a:t>∗</a:t>
            </a:r>
            <a:r>
              <a:rPr dirty="0" baseline="29411" sz="1275" spc="37">
                <a:latin typeface="Cambria Math"/>
                <a:cs typeface="Cambria Math"/>
              </a:rPr>
              <a:t> </a:t>
            </a:r>
            <a:r>
              <a:rPr dirty="0" sz="1200" spc="165">
                <a:latin typeface="SimSun"/>
                <a:cs typeface="SimSun"/>
              </a:rPr>
              <a:t>是重叠部分一组匹配点</a:t>
            </a:r>
            <a:r>
              <a:rPr dirty="0" sz="1200" spc="170">
                <a:latin typeface="SimSun"/>
                <a:cs typeface="SimSun"/>
              </a:rPr>
              <a:t>对</a:t>
            </a:r>
            <a:r>
              <a:rPr dirty="0" sz="1200">
                <a:latin typeface="Times New Roman"/>
                <a:cs typeface="Times New Roman"/>
              </a:rPr>
              <a:t>(</a:t>
            </a:r>
            <a:r>
              <a:rPr dirty="0" sz="1200" spc="-140">
                <a:latin typeface="Times New Roman"/>
                <a:cs typeface="Times New Roman"/>
              </a:rPr>
              <a:t> </a:t>
            </a:r>
            <a:r>
              <a:rPr dirty="0" sz="1200" spc="25">
                <a:latin typeface="Cambria Math"/>
                <a:cs typeface="Cambria Math"/>
              </a:rPr>
              <a:t>𝑝</a:t>
            </a:r>
            <a:r>
              <a:rPr dirty="0" baseline="29411" sz="1275" spc="82">
                <a:latin typeface="Cambria Math"/>
                <a:cs typeface="Cambria Math"/>
              </a:rPr>
              <a:t>∗</a:t>
            </a:r>
            <a:r>
              <a:rPr dirty="0" sz="1200">
                <a:latin typeface="Cambria Math"/>
                <a:cs typeface="Cambria Math"/>
              </a:rPr>
              <a:t>,</a:t>
            </a:r>
            <a:r>
              <a:rPr dirty="0" sz="1200" spc="-70">
                <a:latin typeface="Cambria Math"/>
                <a:cs typeface="Cambria Math"/>
              </a:rPr>
              <a:t> </a:t>
            </a:r>
            <a:r>
              <a:rPr dirty="0" sz="1200" spc="35">
                <a:latin typeface="Cambria Math"/>
                <a:cs typeface="Cambria Math"/>
              </a:rPr>
              <a:t>𝑞</a:t>
            </a:r>
            <a:r>
              <a:rPr dirty="0" baseline="29411" sz="1275">
                <a:latin typeface="Cambria Math"/>
                <a:cs typeface="Cambria Math"/>
              </a:rPr>
              <a:t>∗</a:t>
            </a:r>
            <a:r>
              <a:rPr dirty="0" baseline="29411" sz="1275" spc="37">
                <a:latin typeface="Cambria Math"/>
                <a:cs typeface="Cambria Math"/>
              </a:rPr>
              <a:t> </a:t>
            </a:r>
            <a:r>
              <a:rPr dirty="0" sz="1200">
                <a:latin typeface="Times New Roman"/>
                <a:cs typeface="Times New Roman"/>
              </a:rPr>
              <a:t>)</a:t>
            </a:r>
            <a:r>
              <a:rPr dirty="0" sz="1200" spc="-140">
                <a:latin typeface="Times New Roman"/>
                <a:cs typeface="Times New Roman"/>
              </a:rPr>
              <a:t> </a:t>
            </a:r>
            <a:r>
              <a:rPr dirty="0" sz="1200" spc="165">
                <a:latin typeface="SimSun"/>
                <a:cs typeface="SimSun"/>
              </a:rPr>
              <a:t>之间</a:t>
            </a:r>
            <a:r>
              <a:rPr dirty="0" sz="1200" spc="175">
                <a:latin typeface="SimSun"/>
                <a:cs typeface="SimSun"/>
              </a:rPr>
              <a:t>的</a:t>
            </a:r>
            <a:r>
              <a:rPr dirty="0" sz="1200" spc="165">
                <a:latin typeface="SimSun"/>
                <a:cs typeface="SimSun"/>
              </a:rPr>
              <a:t>对应关系</a:t>
            </a:r>
            <a:r>
              <a:rPr dirty="0" sz="1200">
                <a:latin typeface="SimSun"/>
                <a:cs typeface="SimSun"/>
              </a:rPr>
              <a:t>，</a:t>
            </a:r>
            <a:r>
              <a:rPr dirty="0" sz="1200" spc="-425">
                <a:latin typeface="SimSun"/>
                <a:cs typeface="SimSun"/>
              </a:rPr>
              <a:t> </a:t>
            </a:r>
            <a:r>
              <a:rPr dirty="0" sz="1200" spc="25">
                <a:latin typeface="Cambria Math"/>
                <a:cs typeface="Cambria Math"/>
              </a:rPr>
              <a:t>𝑝</a:t>
            </a:r>
            <a:r>
              <a:rPr dirty="0" baseline="29411" sz="1275">
                <a:latin typeface="Cambria Math"/>
                <a:cs typeface="Cambria Math"/>
              </a:rPr>
              <a:t>∗</a:t>
            </a:r>
            <a:r>
              <a:rPr dirty="0" baseline="29411" sz="1275">
                <a:latin typeface="Cambria Math"/>
                <a:cs typeface="Cambria Math"/>
              </a:rPr>
              <a:t> </a:t>
            </a:r>
            <a:r>
              <a:rPr dirty="0" baseline="29411" sz="1275" spc="7">
                <a:latin typeface="Cambria Math"/>
                <a:cs typeface="Cambria Math"/>
              </a:rPr>
              <a:t> </a:t>
            </a:r>
            <a:r>
              <a:rPr dirty="0" sz="1200">
                <a:latin typeface="Cambria Math"/>
                <a:cs typeface="Cambria Math"/>
              </a:rPr>
              <a:t>=</a:t>
            </a:r>
            <a:r>
              <a:rPr dirty="0" sz="1200" spc="75">
                <a:latin typeface="Cambria Math"/>
                <a:cs typeface="Cambria Math"/>
              </a:rPr>
              <a:t> </a:t>
            </a:r>
            <a:r>
              <a:rPr dirty="0" sz="1200" spc="85">
                <a:latin typeface="Cambria Math"/>
                <a:cs typeface="Cambria Math"/>
              </a:rPr>
              <a:t>(</a:t>
            </a:r>
            <a:r>
              <a:rPr dirty="0" sz="1200" spc="65">
                <a:latin typeface="Cambria Math"/>
                <a:cs typeface="Cambria Math"/>
              </a:rPr>
              <a:t>𝑥</a:t>
            </a:r>
            <a:r>
              <a:rPr dirty="0" baseline="29411" sz="1275" spc="67">
                <a:latin typeface="Cambria Math"/>
                <a:cs typeface="Cambria Math"/>
              </a:rPr>
              <a:t>∗</a:t>
            </a:r>
            <a:r>
              <a:rPr dirty="0" baseline="-16339" sz="1275" spc="254">
                <a:latin typeface="Cambria Math"/>
                <a:cs typeface="Cambria Math"/>
              </a:rPr>
              <a:t>𝑝</a:t>
            </a:r>
            <a:r>
              <a:rPr dirty="0" sz="1200">
                <a:latin typeface="Cambria Math"/>
                <a:cs typeface="Cambria Math"/>
              </a:rPr>
              <a:t>,</a:t>
            </a:r>
            <a:r>
              <a:rPr dirty="0" sz="1200" spc="-70">
                <a:latin typeface="Cambria Math"/>
                <a:cs typeface="Cambria Math"/>
              </a:rPr>
              <a:t> </a:t>
            </a:r>
            <a:r>
              <a:rPr dirty="0" sz="1200" spc="60">
                <a:latin typeface="Cambria Math"/>
                <a:cs typeface="Cambria Math"/>
              </a:rPr>
              <a:t>𝑦</a:t>
            </a:r>
            <a:r>
              <a:rPr dirty="0" baseline="29411" sz="1275">
                <a:latin typeface="Cambria Math"/>
                <a:cs typeface="Cambria Math"/>
              </a:rPr>
              <a:t>∗</a:t>
            </a:r>
            <a:r>
              <a:rPr dirty="0" baseline="29411" sz="1275">
                <a:latin typeface="Cambria Math"/>
                <a:cs typeface="Cambria Math"/>
              </a:rPr>
              <a:t>  </a:t>
            </a:r>
            <a:r>
              <a:rPr dirty="0" baseline="29411" sz="1275" spc="120">
                <a:latin typeface="Cambria Math"/>
                <a:cs typeface="Cambria Math"/>
              </a:rPr>
              <a:t> </a:t>
            </a:r>
            <a:r>
              <a:rPr dirty="0" sz="1200">
                <a:latin typeface="Cambria Math"/>
                <a:cs typeface="Cambria Math"/>
              </a:rPr>
              <a:t>,</a:t>
            </a:r>
            <a:r>
              <a:rPr dirty="0" sz="1200" spc="-70">
                <a:latin typeface="Cambria Math"/>
                <a:cs typeface="Cambria Math"/>
              </a:rPr>
              <a:t> </a:t>
            </a:r>
            <a:r>
              <a:rPr dirty="0" sz="1200" spc="55">
                <a:latin typeface="Cambria Math"/>
                <a:cs typeface="Cambria Math"/>
              </a:rPr>
              <a:t>𝑧</a:t>
            </a:r>
            <a:r>
              <a:rPr dirty="0" baseline="29411" sz="1275" spc="60">
                <a:latin typeface="Cambria Math"/>
                <a:cs typeface="Cambria Math"/>
              </a:rPr>
              <a:t>∗</a:t>
            </a:r>
            <a:r>
              <a:rPr dirty="0" baseline="-16339" sz="1275" spc="254">
                <a:latin typeface="Cambria Math"/>
                <a:cs typeface="Cambria Math"/>
              </a:rPr>
              <a:t>𝑝</a:t>
            </a:r>
            <a:r>
              <a:rPr dirty="0" sz="1200" spc="254">
                <a:latin typeface="Cambria Math"/>
                <a:cs typeface="Cambria Math"/>
              </a:rPr>
              <a:t>)</a:t>
            </a:r>
            <a:r>
              <a:rPr dirty="0" sz="1200">
                <a:latin typeface="SimSun"/>
                <a:cs typeface="SimSun"/>
              </a:rPr>
              <a:t>，</a:t>
            </a:r>
            <a:r>
              <a:rPr dirty="0" sz="1200" spc="-445">
                <a:latin typeface="SimSun"/>
                <a:cs typeface="SimSun"/>
              </a:rPr>
              <a:t> </a:t>
            </a:r>
            <a:r>
              <a:rPr dirty="0" sz="1200" spc="35">
                <a:latin typeface="Cambria Math"/>
                <a:cs typeface="Cambria Math"/>
              </a:rPr>
              <a:t>𝑞</a:t>
            </a:r>
            <a:r>
              <a:rPr dirty="0" baseline="29411" sz="1275">
                <a:latin typeface="Cambria Math"/>
                <a:cs typeface="Cambria Math"/>
              </a:rPr>
              <a:t>∗</a:t>
            </a:r>
            <a:r>
              <a:rPr dirty="0" baseline="29411" sz="1275">
                <a:latin typeface="Cambria Math"/>
                <a:cs typeface="Cambria Math"/>
              </a:rPr>
              <a:t> </a:t>
            </a:r>
            <a:r>
              <a:rPr dirty="0" baseline="29411" sz="1275" spc="7">
                <a:latin typeface="Cambria Math"/>
                <a:cs typeface="Cambria Math"/>
              </a:rPr>
              <a:t> </a:t>
            </a:r>
            <a:r>
              <a:rPr dirty="0" sz="1200">
                <a:latin typeface="Cambria Math"/>
                <a:cs typeface="Cambria Math"/>
              </a:rPr>
              <a:t>=</a:t>
            </a:r>
            <a:endParaRPr sz="1200">
              <a:latin typeface="Cambria Math"/>
              <a:cs typeface="Cambria Math"/>
            </a:endParaRPr>
          </a:p>
          <a:p>
            <a:pPr algn="r" marR="878840">
              <a:lnSpc>
                <a:spcPts val="705"/>
              </a:lnSpc>
            </a:pPr>
            <a:r>
              <a:rPr dirty="0" sz="850" spc="60">
                <a:latin typeface="Cambria Math"/>
                <a:cs typeface="Cambria Math"/>
              </a:rPr>
              <a:t>𝑝</a:t>
            </a:r>
            <a:endParaRPr sz="850">
              <a:latin typeface="Cambria Math"/>
              <a:cs typeface="Cambria Math"/>
            </a:endParaRPr>
          </a:p>
          <a:p>
            <a:pPr>
              <a:lnSpc>
                <a:spcPct val="100000"/>
              </a:lnSpc>
            </a:pPr>
            <a:endParaRPr sz="1100">
              <a:latin typeface="Cambria Math"/>
              <a:cs typeface="Cambria Math"/>
            </a:endParaRPr>
          </a:p>
          <a:p>
            <a:pPr marL="38100">
              <a:lnSpc>
                <a:spcPts val="1125"/>
              </a:lnSpc>
              <a:spcBef>
                <a:spcPts val="5"/>
              </a:spcBef>
            </a:pPr>
            <a:r>
              <a:rPr dirty="0" sz="1200" spc="85">
                <a:latin typeface="Cambria Math"/>
                <a:cs typeface="Cambria Math"/>
              </a:rPr>
              <a:t>(</a:t>
            </a:r>
            <a:r>
              <a:rPr dirty="0" sz="1200" spc="70">
                <a:latin typeface="Cambria Math"/>
                <a:cs typeface="Cambria Math"/>
              </a:rPr>
              <a:t>𝑥</a:t>
            </a:r>
            <a:r>
              <a:rPr dirty="0" baseline="29411" sz="1275" spc="60">
                <a:latin typeface="Cambria Math"/>
                <a:cs typeface="Cambria Math"/>
              </a:rPr>
              <a:t>∗</a:t>
            </a:r>
            <a:r>
              <a:rPr dirty="0" baseline="-16339" sz="1275" spc="254">
                <a:latin typeface="Cambria Math"/>
                <a:cs typeface="Cambria Math"/>
              </a:rPr>
              <a:t>𝑞</a:t>
            </a:r>
            <a:r>
              <a:rPr dirty="0" sz="1200">
                <a:latin typeface="Cambria Math"/>
                <a:cs typeface="Cambria Math"/>
              </a:rPr>
              <a:t>,</a:t>
            </a:r>
            <a:r>
              <a:rPr dirty="0" sz="1200" spc="-70">
                <a:latin typeface="Cambria Math"/>
                <a:cs typeface="Cambria Math"/>
              </a:rPr>
              <a:t> </a:t>
            </a:r>
            <a:r>
              <a:rPr dirty="0" sz="1200" spc="60">
                <a:latin typeface="Cambria Math"/>
                <a:cs typeface="Cambria Math"/>
              </a:rPr>
              <a:t>𝑦</a:t>
            </a:r>
            <a:r>
              <a:rPr dirty="0" baseline="29411" sz="1275">
                <a:latin typeface="Cambria Math"/>
                <a:cs typeface="Cambria Math"/>
              </a:rPr>
              <a:t>∗</a:t>
            </a:r>
            <a:r>
              <a:rPr dirty="0" baseline="29411" sz="1275">
                <a:latin typeface="Cambria Math"/>
                <a:cs typeface="Cambria Math"/>
              </a:rPr>
              <a:t>  </a:t>
            </a:r>
            <a:r>
              <a:rPr dirty="0" baseline="29411" sz="1275" spc="104">
                <a:latin typeface="Cambria Math"/>
                <a:cs typeface="Cambria Math"/>
              </a:rPr>
              <a:t> </a:t>
            </a:r>
            <a:r>
              <a:rPr dirty="0" sz="1200">
                <a:latin typeface="Cambria Math"/>
                <a:cs typeface="Cambria Math"/>
              </a:rPr>
              <a:t>,</a:t>
            </a:r>
            <a:r>
              <a:rPr dirty="0" sz="1200" spc="-70">
                <a:latin typeface="Cambria Math"/>
                <a:cs typeface="Cambria Math"/>
              </a:rPr>
              <a:t> </a:t>
            </a:r>
            <a:r>
              <a:rPr dirty="0" sz="1200" spc="55">
                <a:latin typeface="Cambria Math"/>
                <a:cs typeface="Cambria Math"/>
              </a:rPr>
              <a:t>𝑧</a:t>
            </a:r>
            <a:r>
              <a:rPr dirty="0" baseline="29411" sz="1275" spc="82">
                <a:latin typeface="Cambria Math"/>
                <a:cs typeface="Cambria Math"/>
              </a:rPr>
              <a:t>∗</a:t>
            </a:r>
            <a:r>
              <a:rPr dirty="0" baseline="-16339" sz="1275" spc="254">
                <a:latin typeface="Cambria Math"/>
                <a:cs typeface="Cambria Math"/>
              </a:rPr>
              <a:t>𝑞</a:t>
            </a:r>
            <a:r>
              <a:rPr dirty="0" sz="1200" spc="75">
                <a:latin typeface="Cambria Math"/>
                <a:cs typeface="Cambria Math"/>
              </a:rPr>
              <a:t>)</a:t>
            </a:r>
            <a:r>
              <a:rPr dirty="0" sz="1200">
                <a:latin typeface="SimSun"/>
                <a:cs typeface="SimSun"/>
              </a:rPr>
              <a:t>，对于重叠部分，</a:t>
            </a:r>
            <a:r>
              <a:rPr dirty="0" sz="1200" spc="-45">
                <a:latin typeface="Cambria Math"/>
                <a:cs typeface="Cambria Math"/>
              </a:rPr>
              <a:t>𝑟</a:t>
            </a:r>
            <a:r>
              <a:rPr dirty="0" baseline="-16339" sz="1275" spc="97">
                <a:latin typeface="Cambria Math"/>
                <a:cs typeface="Cambria Math"/>
              </a:rPr>
              <a:t>3</a:t>
            </a:r>
            <a:r>
              <a:rPr dirty="0" sz="1200">
                <a:latin typeface="SimSun"/>
                <a:cs typeface="SimSun"/>
              </a:rPr>
              <a:t>是用于判断匹配点对是否正确的阈值。</a:t>
            </a:r>
            <a:endParaRPr sz="1200">
              <a:latin typeface="SimSun"/>
              <a:cs typeface="SimSun"/>
            </a:endParaRPr>
          </a:p>
          <a:p>
            <a:pPr marL="542290">
              <a:lnSpc>
                <a:spcPts val="705"/>
              </a:lnSpc>
            </a:pPr>
            <a:r>
              <a:rPr dirty="0" sz="850" spc="50">
                <a:latin typeface="Cambria Math"/>
                <a:cs typeface="Cambria Math"/>
              </a:rPr>
              <a:t>𝑞</a:t>
            </a:r>
            <a:endParaRPr sz="850">
              <a:latin typeface="Cambria Math"/>
              <a:cs typeface="Cambria Math"/>
            </a:endParaRPr>
          </a:p>
        </p:txBody>
      </p:sp>
      <p:pic>
        <p:nvPicPr>
          <p:cNvPr id="26" name="object 26"/>
          <p:cNvPicPr/>
          <p:nvPr/>
        </p:nvPicPr>
        <p:blipFill>
          <a:blip r:embed="rId3" cstate="print"/>
          <a:stretch>
            <a:fillRect/>
          </a:stretch>
        </p:blipFill>
        <p:spPr>
          <a:xfrm>
            <a:off x="259079" y="10344403"/>
            <a:ext cx="4812030" cy="123189"/>
          </a:xfrm>
          <a:prstGeom prst="rect">
            <a:avLst/>
          </a:prstGeom>
        </p:spPr>
      </p:pic>
      <p:pic>
        <p:nvPicPr>
          <p:cNvPr id="27" name="object 27"/>
          <p:cNvPicPr/>
          <p:nvPr/>
        </p:nvPicPr>
        <p:blipFill>
          <a:blip r:embed="rId4" cstate="print"/>
          <a:stretch>
            <a:fillRect/>
          </a:stretch>
        </p:blipFill>
        <p:spPr>
          <a:xfrm>
            <a:off x="5215890" y="10344403"/>
            <a:ext cx="1082039" cy="123189"/>
          </a:xfrm>
          <a:prstGeom prst="rect">
            <a:avLst/>
          </a:prstGeom>
        </p:spPr>
      </p:pic>
      <p:sp>
        <p:nvSpPr>
          <p:cNvPr id="28" name="object 28"/>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18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965572" y="528319"/>
            <a:ext cx="18275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706627" y="791971"/>
            <a:ext cx="6141085" cy="737870"/>
          </a:xfrm>
          <a:prstGeom prst="rect">
            <a:avLst/>
          </a:prstGeom>
        </p:spPr>
        <p:txBody>
          <a:bodyPr wrap="square" lIns="0" tIns="12700" rIns="0" bIns="0" rtlCol="0" vert="horz">
            <a:spAutoFit/>
          </a:bodyPr>
          <a:lstStyle/>
          <a:p>
            <a:pPr marL="12700">
              <a:lnSpc>
                <a:spcPct val="100000"/>
              </a:lnSpc>
              <a:spcBef>
                <a:spcPts val="100"/>
              </a:spcBef>
            </a:pPr>
            <a:r>
              <a:rPr dirty="0" sz="1400" spc="-5">
                <a:latin typeface="Times New Roman"/>
                <a:cs typeface="Times New Roman"/>
              </a:rPr>
              <a:t>2.4.2</a:t>
            </a:r>
            <a:r>
              <a:rPr dirty="0" sz="1400" spc="15">
                <a:latin typeface="Times New Roman"/>
                <a:cs typeface="Times New Roman"/>
              </a:rPr>
              <a:t> </a:t>
            </a:r>
            <a:r>
              <a:rPr dirty="0" sz="1400">
                <a:latin typeface="PMingLiU-ExtB"/>
                <a:cs typeface="PMingLiU-ExtB"/>
              </a:rPr>
              <a:t>基于刚</a:t>
            </a:r>
            <a:r>
              <a:rPr dirty="0" sz="1400" spc="-15">
                <a:latin typeface="PMingLiU-ExtB"/>
                <a:cs typeface="PMingLiU-ExtB"/>
              </a:rPr>
              <a:t>体</a:t>
            </a:r>
            <a:r>
              <a:rPr dirty="0" sz="1400">
                <a:latin typeface="PMingLiU-ExtB"/>
                <a:cs typeface="PMingLiU-ExtB"/>
              </a:rPr>
              <a:t>运动</a:t>
            </a:r>
            <a:r>
              <a:rPr dirty="0" sz="1400" spc="-15">
                <a:latin typeface="PMingLiU-ExtB"/>
                <a:cs typeface="PMingLiU-ExtB"/>
              </a:rPr>
              <a:t>参数</a:t>
            </a:r>
            <a:r>
              <a:rPr dirty="0" sz="1400">
                <a:latin typeface="PMingLiU-ExtB"/>
                <a:cs typeface="PMingLiU-ExtB"/>
              </a:rPr>
              <a:t>估计的</a:t>
            </a:r>
            <a:r>
              <a:rPr dirty="0" sz="1400" spc="-15">
                <a:latin typeface="PMingLiU-ExtB"/>
                <a:cs typeface="PMingLiU-ExtB"/>
              </a:rPr>
              <a:t>评</a:t>
            </a:r>
            <a:r>
              <a:rPr dirty="0" sz="1400">
                <a:latin typeface="PMingLiU-ExtB"/>
                <a:cs typeface="PMingLiU-ExtB"/>
              </a:rPr>
              <a:t>价指标</a:t>
            </a:r>
            <a:endParaRPr sz="1400">
              <a:latin typeface="PMingLiU-ExtB"/>
              <a:cs typeface="PMingLiU-ExtB"/>
            </a:endParaRPr>
          </a:p>
          <a:p>
            <a:pPr>
              <a:lnSpc>
                <a:spcPct val="100000"/>
              </a:lnSpc>
              <a:spcBef>
                <a:spcPts val="35"/>
              </a:spcBef>
            </a:pPr>
            <a:endParaRPr sz="1750">
              <a:latin typeface="PMingLiU-ExtB"/>
              <a:cs typeface="PMingLiU-ExtB"/>
            </a:endParaRPr>
          </a:p>
          <a:p>
            <a:pPr marL="317500">
              <a:lnSpc>
                <a:spcPct val="100000"/>
              </a:lnSpc>
            </a:pPr>
            <a:r>
              <a:rPr dirty="0" sz="1200">
                <a:latin typeface="SimSun"/>
                <a:cs typeface="SimSun"/>
              </a:rPr>
              <a:t>旋转</a:t>
            </a:r>
            <a:r>
              <a:rPr dirty="0" sz="1200" spc="10">
                <a:latin typeface="SimSun"/>
                <a:cs typeface="SimSun"/>
              </a:rPr>
              <a:t>矩</a:t>
            </a:r>
            <a:r>
              <a:rPr dirty="0" sz="1200">
                <a:latin typeface="SimSun"/>
                <a:cs typeface="SimSun"/>
              </a:rPr>
              <a:t>阵</a:t>
            </a:r>
            <a:r>
              <a:rPr dirty="0" sz="1200" spc="10">
                <a:latin typeface="SimSun"/>
                <a:cs typeface="SimSun"/>
              </a:rPr>
              <a:t>和</a:t>
            </a:r>
            <a:r>
              <a:rPr dirty="0" sz="1200">
                <a:latin typeface="SimSun"/>
                <a:cs typeface="SimSun"/>
              </a:rPr>
              <a:t>平移</a:t>
            </a:r>
            <a:r>
              <a:rPr dirty="0" sz="1200" spc="10">
                <a:latin typeface="SimSun"/>
                <a:cs typeface="SimSun"/>
              </a:rPr>
              <a:t>向</a:t>
            </a:r>
            <a:r>
              <a:rPr dirty="0" sz="1200">
                <a:latin typeface="SimSun"/>
                <a:cs typeface="SimSun"/>
              </a:rPr>
              <a:t>量</a:t>
            </a:r>
            <a:r>
              <a:rPr dirty="0" sz="1200" spc="10">
                <a:latin typeface="SimSun"/>
                <a:cs typeface="SimSun"/>
              </a:rPr>
              <a:t>是</a:t>
            </a:r>
            <a:r>
              <a:rPr dirty="0" sz="1200">
                <a:latin typeface="SimSun"/>
                <a:cs typeface="SimSun"/>
              </a:rPr>
              <a:t>点云</a:t>
            </a:r>
            <a:r>
              <a:rPr dirty="0" sz="1200" spc="10">
                <a:latin typeface="SimSun"/>
                <a:cs typeface="SimSun"/>
              </a:rPr>
              <a:t>配</a:t>
            </a:r>
            <a:r>
              <a:rPr dirty="0" sz="1200">
                <a:latin typeface="SimSun"/>
                <a:cs typeface="SimSun"/>
              </a:rPr>
              <a:t>准</a:t>
            </a:r>
            <a:r>
              <a:rPr dirty="0" sz="1200" spc="10">
                <a:latin typeface="SimSun"/>
                <a:cs typeface="SimSun"/>
              </a:rPr>
              <a:t>任</a:t>
            </a:r>
            <a:r>
              <a:rPr dirty="0" sz="1200">
                <a:latin typeface="SimSun"/>
                <a:cs typeface="SimSun"/>
              </a:rPr>
              <a:t>务中</a:t>
            </a:r>
            <a:r>
              <a:rPr dirty="0" sz="1200" spc="10">
                <a:latin typeface="SimSun"/>
                <a:cs typeface="SimSun"/>
              </a:rPr>
              <a:t>最</a:t>
            </a:r>
            <a:r>
              <a:rPr dirty="0" sz="1200">
                <a:latin typeface="SimSun"/>
                <a:cs typeface="SimSun"/>
              </a:rPr>
              <a:t>常</a:t>
            </a:r>
            <a:r>
              <a:rPr dirty="0" sz="1200" spc="10">
                <a:latin typeface="SimSun"/>
                <a:cs typeface="SimSun"/>
              </a:rPr>
              <a:t>用</a:t>
            </a:r>
            <a:r>
              <a:rPr dirty="0" sz="1200">
                <a:latin typeface="SimSun"/>
                <a:cs typeface="SimSun"/>
              </a:rPr>
              <a:t>的目</a:t>
            </a:r>
            <a:r>
              <a:rPr dirty="0" sz="1200" spc="10">
                <a:latin typeface="SimSun"/>
                <a:cs typeface="SimSun"/>
              </a:rPr>
              <a:t>标</a:t>
            </a:r>
            <a:r>
              <a:rPr dirty="0" sz="1200">
                <a:latin typeface="SimSun"/>
                <a:cs typeface="SimSun"/>
              </a:rPr>
              <a:t>参</a:t>
            </a:r>
            <a:r>
              <a:rPr dirty="0" sz="1200" spc="10">
                <a:latin typeface="SimSun"/>
                <a:cs typeface="SimSun"/>
              </a:rPr>
              <a:t>数</a:t>
            </a:r>
            <a:r>
              <a:rPr dirty="0" sz="1200">
                <a:latin typeface="SimSun"/>
                <a:cs typeface="SimSun"/>
              </a:rPr>
              <a:t>。最</a:t>
            </a:r>
            <a:r>
              <a:rPr dirty="0" sz="1200" spc="10">
                <a:latin typeface="SimSun"/>
                <a:cs typeface="SimSun"/>
              </a:rPr>
              <a:t>常</a:t>
            </a:r>
            <a:r>
              <a:rPr dirty="0" sz="1200">
                <a:latin typeface="SimSun"/>
                <a:cs typeface="SimSun"/>
              </a:rPr>
              <a:t>见</a:t>
            </a:r>
            <a:r>
              <a:rPr dirty="0" sz="1200" spc="10">
                <a:latin typeface="SimSun"/>
                <a:cs typeface="SimSun"/>
              </a:rPr>
              <a:t>的</a:t>
            </a:r>
            <a:r>
              <a:rPr dirty="0" sz="1200">
                <a:latin typeface="SimSun"/>
                <a:cs typeface="SimSun"/>
              </a:rPr>
              <a:t>评价</a:t>
            </a:r>
            <a:r>
              <a:rPr dirty="0" sz="1200" spc="10">
                <a:latin typeface="SimSun"/>
                <a:cs typeface="SimSun"/>
              </a:rPr>
              <a:t>指</a:t>
            </a:r>
            <a:r>
              <a:rPr dirty="0" sz="1200">
                <a:latin typeface="SimSun"/>
                <a:cs typeface="SimSun"/>
              </a:rPr>
              <a:t>标</a:t>
            </a:r>
            <a:r>
              <a:rPr dirty="0" sz="1200" spc="10">
                <a:latin typeface="SimSun"/>
                <a:cs typeface="SimSun"/>
              </a:rPr>
              <a:t>有</a:t>
            </a:r>
            <a:r>
              <a:rPr dirty="0" sz="1200">
                <a:latin typeface="SimSun"/>
                <a:cs typeface="SimSun"/>
              </a:rPr>
              <a:t>均方误</a:t>
            </a:r>
            <a:endParaRPr sz="1200">
              <a:latin typeface="SimSun"/>
              <a:cs typeface="SimSun"/>
            </a:endParaRPr>
          </a:p>
        </p:txBody>
      </p:sp>
      <p:sp>
        <p:nvSpPr>
          <p:cNvPr id="6" name="object 6"/>
          <p:cNvSpPr txBox="1"/>
          <p:nvPr/>
        </p:nvSpPr>
        <p:spPr>
          <a:xfrm>
            <a:off x="3505327" y="2244597"/>
            <a:ext cx="1098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1</a:t>
            </a:r>
            <a:endParaRPr sz="1200">
              <a:latin typeface="Cambria Math"/>
              <a:cs typeface="Cambria Math"/>
            </a:endParaRPr>
          </a:p>
        </p:txBody>
      </p:sp>
      <p:sp>
        <p:nvSpPr>
          <p:cNvPr id="7" name="object 7"/>
          <p:cNvSpPr/>
          <p:nvPr/>
        </p:nvSpPr>
        <p:spPr>
          <a:xfrm>
            <a:off x="3514978" y="2476753"/>
            <a:ext cx="90170" cy="10795"/>
          </a:xfrm>
          <a:custGeom>
            <a:avLst/>
            <a:gdLst/>
            <a:ahLst/>
            <a:cxnLst/>
            <a:rect l="l" t="t" r="r" b="b"/>
            <a:pathLst>
              <a:path w="90170" h="10794">
                <a:moveTo>
                  <a:pt x="89915" y="0"/>
                </a:moveTo>
                <a:lnTo>
                  <a:pt x="0" y="0"/>
                </a:lnTo>
                <a:lnTo>
                  <a:pt x="0" y="10668"/>
                </a:lnTo>
                <a:lnTo>
                  <a:pt x="89915" y="10668"/>
                </a:lnTo>
                <a:lnTo>
                  <a:pt x="89915" y="0"/>
                </a:lnTo>
                <a:close/>
              </a:path>
            </a:pathLst>
          </a:custGeom>
          <a:solidFill>
            <a:srgbClr val="000000"/>
          </a:solidFill>
        </p:spPr>
        <p:txBody>
          <a:bodyPr wrap="square" lIns="0" tIns="0" rIns="0" bIns="0" rtlCol="0"/>
          <a:lstStyle/>
          <a:p/>
        </p:txBody>
      </p:sp>
      <p:sp>
        <p:nvSpPr>
          <p:cNvPr id="8" name="object 8"/>
          <p:cNvSpPr txBox="1"/>
          <p:nvPr/>
        </p:nvSpPr>
        <p:spPr>
          <a:xfrm>
            <a:off x="706627" y="1618233"/>
            <a:ext cx="6147435" cy="715010"/>
          </a:xfrm>
          <a:prstGeom prst="rect">
            <a:avLst/>
          </a:prstGeom>
        </p:spPr>
        <p:txBody>
          <a:bodyPr wrap="square" lIns="0" tIns="12700" rIns="0" bIns="0" rtlCol="0" vert="horz">
            <a:spAutoFit/>
          </a:bodyPr>
          <a:lstStyle/>
          <a:p>
            <a:pPr marL="12700">
              <a:lnSpc>
                <a:spcPct val="100000"/>
              </a:lnSpc>
              <a:spcBef>
                <a:spcPts val="100"/>
              </a:spcBef>
            </a:pPr>
            <a:r>
              <a:rPr dirty="0" sz="1200" spc="-145">
                <a:latin typeface="SimSun"/>
                <a:cs typeface="SimSun"/>
              </a:rPr>
              <a:t>差</a:t>
            </a:r>
            <a:r>
              <a:rPr dirty="0" sz="1200">
                <a:latin typeface="SimSun"/>
                <a:cs typeface="SimSun"/>
              </a:rPr>
              <a:t>（</a:t>
            </a:r>
            <a:r>
              <a:rPr dirty="0" sz="1200" spc="-5">
                <a:latin typeface="Times New Roman"/>
                <a:cs typeface="Times New Roman"/>
              </a:rPr>
              <a:t>M</a:t>
            </a:r>
            <a:r>
              <a:rPr dirty="0" sz="1200">
                <a:latin typeface="Times New Roman"/>
                <a:cs typeface="Times New Roman"/>
              </a:rPr>
              <a:t>S</a:t>
            </a:r>
            <a:r>
              <a:rPr dirty="0" sz="1200" spc="-5">
                <a:latin typeface="Times New Roman"/>
                <a:cs typeface="Times New Roman"/>
              </a:rPr>
              <a:t>E</a:t>
            </a:r>
            <a:r>
              <a:rPr dirty="0" sz="1200" spc="-600">
                <a:latin typeface="SimSun"/>
                <a:cs typeface="SimSun"/>
              </a:rPr>
              <a:t>）</a:t>
            </a:r>
            <a:r>
              <a:rPr dirty="0" sz="1200" spc="-145">
                <a:latin typeface="SimSun"/>
                <a:cs typeface="SimSun"/>
              </a:rPr>
              <a:t>、</a:t>
            </a:r>
            <a:r>
              <a:rPr dirty="0" sz="1200">
                <a:latin typeface="SimSun"/>
                <a:cs typeface="SimSun"/>
              </a:rPr>
              <a:t>均方根</a:t>
            </a:r>
            <a:r>
              <a:rPr dirty="0" sz="1200" spc="-15">
                <a:latin typeface="SimSun"/>
                <a:cs typeface="SimSun"/>
              </a:rPr>
              <a:t>误</a:t>
            </a:r>
            <a:r>
              <a:rPr dirty="0" sz="1200" spc="-145">
                <a:latin typeface="SimSun"/>
                <a:cs typeface="SimSun"/>
              </a:rPr>
              <a:t>差</a:t>
            </a:r>
            <a:r>
              <a:rPr dirty="0" sz="1200">
                <a:latin typeface="SimSun"/>
                <a:cs typeface="SimSun"/>
              </a:rPr>
              <a:t>（</a:t>
            </a:r>
            <a:r>
              <a:rPr dirty="0" sz="1200">
                <a:latin typeface="Times New Roman"/>
                <a:cs typeface="Times New Roman"/>
              </a:rPr>
              <a:t>R</a:t>
            </a:r>
            <a:r>
              <a:rPr dirty="0" sz="1200" spc="-5">
                <a:latin typeface="Times New Roman"/>
                <a:cs typeface="Times New Roman"/>
              </a:rPr>
              <a:t>M</a:t>
            </a:r>
            <a:r>
              <a:rPr dirty="0" sz="1200">
                <a:latin typeface="Times New Roman"/>
                <a:cs typeface="Times New Roman"/>
              </a:rPr>
              <a:t>SE</a:t>
            </a:r>
            <a:r>
              <a:rPr dirty="0" sz="1200" spc="-145">
                <a:latin typeface="SimSun"/>
                <a:cs typeface="SimSun"/>
              </a:rPr>
              <a:t>）</a:t>
            </a:r>
            <a:r>
              <a:rPr dirty="0" sz="1200">
                <a:latin typeface="SimSun"/>
                <a:cs typeface="SimSun"/>
              </a:rPr>
              <a:t>以及平</a:t>
            </a:r>
            <a:r>
              <a:rPr dirty="0" sz="1200" spc="-15">
                <a:latin typeface="SimSun"/>
                <a:cs typeface="SimSun"/>
              </a:rPr>
              <a:t>均</a:t>
            </a:r>
            <a:r>
              <a:rPr dirty="0" sz="1200">
                <a:latin typeface="SimSun"/>
                <a:cs typeface="SimSun"/>
              </a:rPr>
              <a:t>绝对误</a:t>
            </a:r>
            <a:r>
              <a:rPr dirty="0" sz="1200" spc="-145">
                <a:latin typeface="SimSun"/>
                <a:cs typeface="SimSun"/>
              </a:rPr>
              <a:t>差</a:t>
            </a:r>
            <a:r>
              <a:rPr dirty="0" sz="1200">
                <a:latin typeface="SimSun"/>
                <a:cs typeface="SimSun"/>
              </a:rPr>
              <a:t>（</a:t>
            </a:r>
            <a:r>
              <a:rPr dirty="0" sz="1200" spc="-5">
                <a:latin typeface="Times New Roman"/>
                <a:cs typeface="Times New Roman"/>
              </a:rPr>
              <a:t>MAE</a:t>
            </a:r>
            <a:r>
              <a:rPr dirty="0" sz="1200" spc="-600">
                <a:latin typeface="SimSun"/>
                <a:cs typeface="SimSun"/>
              </a:rPr>
              <a:t>）</a:t>
            </a:r>
            <a:r>
              <a:rPr dirty="0" sz="1200" spc="-145">
                <a:latin typeface="SimSun"/>
                <a:cs typeface="SimSun"/>
              </a:rPr>
              <a:t>，</a:t>
            </a:r>
            <a:r>
              <a:rPr dirty="0" sz="1200">
                <a:latin typeface="SimSun"/>
                <a:cs typeface="SimSun"/>
              </a:rPr>
              <a:t>其中</a:t>
            </a:r>
            <a:r>
              <a:rPr dirty="0" sz="1200" spc="-300">
                <a:latin typeface="SimSun"/>
                <a:cs typeface="SimSun"/>
              </a:rPr>
              <a:t> </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R)</a:t>
            </a:r>
            <a:r>
              <a:rPr dirty="0" sz="1200">
                <a:latin typeface="SimSun"/>
                <a:cs typeface="SimSun"/>
              </a:rPr>
              <a:t>和</a:t>
            </a:r>
            <a:r>
              <a:rPr dirty="0" sz="1200" spc="-300">
                <a:latin typeface="SimSun"/>
                <a:cs typeface="SimSun"/>
              </a:rPr>
              <a:t> </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t</a:t>
            </a:r>
            <a:r>
              <a:rPr dirty="0" sz="1200" spc="-5">
                <a:latin typeface="Times New Roman"/>
                <a:cs typeface="Times New Roman"/>
              </a:rPr>
              <a:t>)</a:t>
            </a:r>
            <a:r>
              <a:rPr dirty="0" sz="1200">
                <a:latin typeface="SimSun"/>
                <a:cs typeface="SimSun"/>
              </a:rPr>
              <a:t>分别计</a:t>
            </a:r>
            <a:endParaRPr sz="1200">
              <a:latin typeface="SimSun"/>
              <a:cs typeface="SimSun"/>
            </a:endParaRPr>
          </a:p>
          <a:p>
            <a:pPr marL="12700">
              <a:lnSpc>
                <a:spcPct val="100000"/>
              </a:lnSpc>
              <a:spcBef>
                <a:spcPts val="900"/>
              </a:spcBef>
            </a:pPr>
            <a:r>
              <a:rPr dirty="0" sz="1200">
                <a:latin typeface="SimSun"/>
                <a:cs typeface="SimSun"/>
              </a:rPr>
              <a:t>算的是旋转矩阵和平移向量的真实值和预测值平方误差的平均值，可以表示为：</a:t>
            </a:r>
            <a:endParaRPr sz="1200">
              <a:latin typeface="SimSun"/>
              <a:cs typeface="SimSun"/>
            </a:endParaRPr>
          </a:p>
          <a:p>
            <a:pPr algn="ctr" marR="89535">
              <a:lnSpc>
                <a:spcPct val="100000"/>
              </a:lnSpc>
              <a:spcBef>
                <a:spcPts val="625"/>
              </a:spcBef>
            </a:pPr>
            <a:r>
              <a:rPr dirty="0" sz="850" spc="65">
                <a:latin typeface="Cambria Math"/>
                <a:cs typeface="Cambria Math"/>
              </a:rPr>
              <a:t>𝑛</a:t>
            </a:r>
            <a:endParaRPr sz="850">
              <a:latin typeface="Cambria Math"/>
              <a:cs typeface="Cambria Math"/>
            </a:endParaRPr>
          </a:p>
        </p:txBody>
      </p:sp>
      <p:sp>
        <p:nvSpPr>
          <p:cNvPr id="9" name="object 9"/>
          <p:cNvSpPr txBox="1"/>
          <p:nvPr/>
        </p:nvSpPr>
        <p:spPr>
          <a:xfrm>
            <a:off x="4701921" y="2302510"/>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2</a:t>
            </a:r>
            <a:endParaRPr sz="850">
              <a:latin typeface="Cambria Math"/>
              <a:cs typeface="Cambria Math"/>
            </a:endParaRPr>
          </a:p>
        </p:txBody>
      </p:sp>
      <p:sp>
        <p:nvSpPr>
          <p:cNvPr id="10" name="object 10"/>
          <p:cNvSpPr txBox="1"/>
          <p:nvPr/>
        </p:nvSpPr>
        <p:spPr>
          <a:xfrm>
            <a:off x="6416802" y="2360421"/>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55</a:t>
            </a:r>
            <a:r>
              <a:rPr dirty="0" baseline="2314" sz="1800">
                <a:latin typeface="Cambria Math"/>
                <a:cs typeface="Cambria Math"/>
              </a:rPr>
              <a:t>)</a:t>
            </a:r>
            <a:endParaRPr baseline="2314" sz="1800">
              <a:latin typeface="Cambria Math"/>
              <a:cs typeface="Cambria Math"/>
            </a:endParaRPr>
          </a:p>
        </p:txBody>
      </p:sp>
      <p:sp>
        <p:nvSpPr>
          <p:cNvPr id="11" name="object 11"/>
          <p:cNvSpPr txBox="1"/>
          <p:nvPr/>
        </p:nvSpPr>
        <p:spPr>
          <a:xfrm>
            <a:off x="3523615" y="2838957"/>
            <a:ext cx="1098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1</a:t>
            </a:r>
            <a:endParaRPr sz="1200">
              <a:latin typeface="Cambria Math"/>
              <a:cs typeface="Cambria Math"/>
            </a:endParaRPr>
          </a:p>
        </p:txBody>
      </p:sp>
      <p:sp>
        <p:nvSpPr>
          <p:cNvPr id="12" name="object 12"/>
          <p:cNvSpPr/>
          <p:nvPr/>
        </p:nvSpPr>
        <p:spPr>
          <a:xfrm>
            <a:off x="3533266" y="3071494"/>
            <a:ext cx="90170" cy="10795"/>
          </a:xfrm>
          <a:custGeom>
            <a:avLst/>
            <a:gdLst/>
            <a:ahLst/>
            <a:cxnLst/>
            <a:rect l="l" t="t" r="r" b="b"/>
            <a:pathLst>
              <a:path w="90170" h="10794">
                <a:moveTo>
                  <a:pt x="89915" y="0"/>
                </a:moveTo>
                <a:lnTo>
                  <a:pt x="0" y="0"/>
                </a:lnTo>
                <a:lnTo>
                  <a:pt x="0" y="10668"/>
                </a:lnTo>
                <a:lnTo>
                  <a:pt x="89915" y="10668"/>
                </a:lnTo>
                <a:lnTo>
                  <a:pt x="89915" y="0"/>
                </a:lnTo>
                <a:close/>
              </a:path>
            </a:pathLst>
          </a:custGeom>
          <a:solidFill>
            <a:srgbClr val="000000"/>
          </a:solidFill>
        </p:spPr>
        <p:txBody>
          <a:bodyPr wrap="square" lIns="0" tIns="0" rIns="0" bIns="0" rtlCol="0"/>
          <a:lstStyle/>
          <a:p/>
        </p:txBody>
      </p:sp>
      <p:sp>
        <p:nvSpPr>
          <p:cNvPr id="13" name="object 13"/>
          <p:cNvSpPr txBox="1"/>
          <p:nvPr/>
        </p:nvSpPr>
        <p:spPr>
          <a:xfrm>
            <a:off x="2739263" y="2360421"/>
            <a:ext cx="2013585" cy="567055"/>
          </a:xfrm>
          <a:prstGeom prst="rect">
            <a:avLst/>
          </a:prstGeom>
        </p:spPr>
        <p:txBody>
          <a:bodyPr wrap="square" lIns="0" tIns="12700" rIns="0" bIns="0" rtlCol="0" vert="horz">
            <a:spAutoFit/>
          </a:bodyPr>
          <a:lstStyle/>
          <a:p>
            <a:pPr algn="ctr">
              <a:lnSpc>
                <a:spcPts val="1120"/>
              </a:lnSpc>
              <a:spcBef>
                <a:spcPts val="100"/>
              </a:spcBef>
              <a:tabLst>
                <a:tab pos="852805" algn="l"/>
              </a:tabLst>
            </a:pPr>
            <a:r>
              <a:rPr dirty="0" sz="1200" spc="10">
                <a:latin typeface="Cambria Math"/>
                <a:cs typeface="Cambria Math"/>
              </a:rPr>
              <a:t>𝑀𝑆𝐸</a:t>
            </a:r>
            <a:r>
              <a:rPr dirty="0" baseline="2314" sz="1800" spc="15">
                <a:latin typeface="Cambria Math"/>
                <a:cs typeface="Cambria Math"/>
              </a:rPr>
              <a:t>(</a:t>
            </a:r>
            <a:r>
              <a:rPr dirty="0" sz="1200" spc="10">
                <a:latin typeface="Cambria Math"/>
                <a:cs typeface="Cambria Math"/>
              </a:rPr>
              <a:t>𝑅</a:t>
            </a:r>
            <a:r>
              <a:rPr dirty="0" baseline="2314" sz="1800" spc="15">
                <a:latin typeface="Cambria Math"/>
                <a:cs typeface="Cambria Math"/>
              </a:rPr>
              <a:t>)</a:t>
            </a:r>
            <a:r>
              <a:rPr dirty="0" baseline="2314" sz="1800" spc="97">
                <a:latin typeface="Cambria Math"/>
                <a:cs typeface="Cambria Math"/>
              </a:rPr>
              <a:t> </a:t>
            </a:r>
            <a:r>
              <a:rPr dirty="0" sz="1200">
                <a:latin typeface="Cambria Math"/>
                <a:cs typeface="Cambria Math"/>
              </a:rPr>
              <a:t>=	</a:t>
            </a:r>
            <a:r>
              <a:rPr dirty="0" sz="1200" spc="740">
                <a:latin typeface="Cambria Math"/>
                <a:cs typeface="Cambria Math"/>
              </a:rPr>
              <a:t>∑</a:t>
            </a:r>
            <a:r>
              <a:rPr dirty="0" sz="1200" spc="175">
                <a:latin typeface="Cambria Math"/>
                <a:cs typeface="Cambria Math"/>
              </a:rPr>
              <a:t> </a:t>
            </a:r>
            <a:r>
              <a:rPr dirty="0" sz="1200" spc="30">
                <a:latin typeface="Cambria Math"/>
                <a:cs typeface="Cambria Math"/>
              </a:rPr>
              <a:t>(𝑅</a:t>
            </a:r>
            <a:r>
              <a:rPr dirty="0" baseline="-16339" sz="1275" spc="44">
                <a:latin typeface="Cambria Math"/>
                <a:cs typeface="Cambria Math"/>
              </a:rPr>
              <a:t>𝑝𝑟𝑒</a:t>
            </a:r>
            <a:r>
              <a:rPr dirty="0" baseline="-16339" sz="1275" spc="195">
                <a:latin typeface="Cambria Math"/>
                <a:cs typeface="Cambria Math"/>
              </a:rPr>
              <a:t> </a:t>
            </a:r>
            <a:r>
              <a:rPr dirty="0" sz="1200">
                <a:latin typeface="Cambria Math"/>
                <a:cs typeface="Cambria Math"/>
              </a:rPr>
              <a:t>−</a:t>
            </a:r>
            <a:r>
              <a:rPr dirty="0" sz="1200" spc="-10">
                <a:latin typeface="Cambria Math"/>
                <a:cs typeface="Cambria Math"/>
              </a:rPr>
              <a:t> </a:t>
            </a:r>
            <a:r>
              <a:rPr dirty="0" sz="1200" spc="25">
                <a:latin typeface="Cambria Math"/>
                <a:cs typeface="Cambria Math"/>
              </a:rPr>
              <a:t>𝑅</a:t>
            </a:r>
            <a:r>
              <a:rPr dirty="0" baseline="-16339" sz="1275" spc="37">
                <a:latin typeface="Cambria Math"/>
                <a:cs typeface="Cambria Math"/>
              </a:rPr>
              <a:t>𝑔𝑡</a:t>
            </a:r>
            <a:r>
              <a:rPr dirty="0" sz="1200" spc="25">
                <a:latin typeface="Cambria Math"/>
                <a:cs typeface="Cambria Math"/>
              </a:rPr>
              <a:t>)</a:t>
            </a:r>
            <a:endParaRPr sz="1200">
              <a:latin typeface="Cambria Math"/>
              <a:cs typeface="Cambria Math"/>
            </a:endParaRPr>
          </a:p>
          <a:p>
            <a:pPr algn="ctr" marR="366395">
              <a:lnSpc>
                <a:spcPts val="944"/>
              </a:lnSpc>
            </a:pPr>
            <a:r>
              <a:rPr dirty="0" sz="1200">
                <a:latin typeface="Cambria Math"/>
                <a:cs typeface="Cambria Math"/>
              </a:rPr>
              <a:t>𝑛</a:t>
            </a:r>
            <a:endParaRPr sz="1200">
              <a:latin typeface="Cambria Math"/>
              <a:cs typeface="Cambria Math"/>
            </a:endParaRPr>
          </a:p>
          <a:p>
            <a:pPr algn="ctr" marR="20955">
              <a:lnSpc>
                <a:spcPts val="840"/>
              </a:lnSpc>
            </a:pPr>
            <a:r>
              <a:rPr dirty="0" sz="850" spc="20">
                <a:latin typeface="Cambria Math"/>
                <a:cs typeface="Cambria Math"/>
              </a:rPr>
              <a:t>𝑖=1</a:t>
            </a:r>
            <a:endParaRPr sz="850">
              <a:latin typeface="Cambria Math"/>
              <a:cs typeface="Cambria Math"/>
            </a:endParaRPr>
          </a:p>
          <a:p>
            <a:pPr algn="ctr" marL="4445">
              <a:lnSpc>
                <a:spcPct val="100000"/>
              </a:lnSpc>
              <a:spcBef>
                <a:spcPts val="335"/>
              </a:spcBef>
            </a:pPr>
            <a:r>
              <a:rPr dirty="0" sz="850" spc="65">
                <a:latin typeface="Cambria Math"/>
                <a:cs typeface="Cambria Math"/>
              </a:rPr>
              <a:t>𝑛</a:t>
            </a:r>
            <a:endParaRPr sz="850">
              <a:latin typeface="Cambria Math"/>
              <a:cs typeface="Cambria Math"/>
            </a:endParaRPr>
          </a:p>
        </p:txBody>
      </p:sp>
      <p:sp>
        <p:nvSpPr>
          <p:cNvPr id="14" name="object 14"/>
          <p:cNvSpPr txBox="1"/>
          <p:nvPr/>
        </p:nvSpPr>
        <p:spPr>
          <a:xfrm>
            <a:off x="4647057" y="2896869"/>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2</a:t>
            </a:r>
            <a:endParaRPr sz="850">
              <a:latin typeface="Cambria Math"/>
              <a:cs typeface="Cambria Math"/>
            </a:endParaRPr>
          </a:p>
        </p:txBody>
      </p:sp>
      <p:sp>
        <p:nvSpPr>
          <p:cNvPr id="15" name="object 15"/>
          <p:cNvSpPr txBox="1"/>
          <p:nvPr/>
        </p:nvSpPr>
        <p:spPr>
          <a:xfrm>
            <a:off x="2781426" y="2955163"/>
            <a:ext cx="4097020" cy="310515"/>
          </a:xfrm>
          <a:prstGeom prst="rect">
            <a:avLst/>
          </a:prstGeom>
        </p:spPr>
        <p:txBody>
          <a:bodyPr wrap="square" lIns="0" tIns="12700" rIns="0" bIns="0" rtlCol="0" vert="horz">
            <a:spAutoFit/>
          </a:bodyPr>
          <a:lstStyle/>
          <a:p>
            <a:pPr marL="50800">
              <a:lnSpc>
                <a:spcPts val="1120"/>
              </a:lnSpc>
              <a:spcBef>
                <a:spcPts val="100"/>
              </a:spcBef>
              <a:tabLst>
                <a:tab pos="865505" algn="l"/>
                <a:tab pos="3647440" algn="l"/>
              </a:tabLst>
            </a:pPr>
            <a:r>
              <a:rPr dirty="0" sz="1200" spc="10">
                <a:latin typeface="Cambria Math"/>
                <a:cs typeface="Cambria Math"/>
              </a:rPr>
              <a:t>𝑀𝑆𝐸</a:t>
            </a:r>
            <a:r>
              <a:rPr dirty="0" baseline="2314" sz="1800" spc="15">
                <a:latin typeface="Cambria Math"/>
                <a:cs typeface="Cambria Math"/>
              </a:rPr>
              <a:t>(</a:t>
            </a:r>
            <a:r>
              <a:rPr dirty="0" sz="1200" spc="10">
                <a:latin typeface="Cambria Math"/>
                <a:cs typeface="Cambria Math"/>
              </a:rPr>
              <a:t>𝑡</a:t>
            </a:r>
            <a:r>
              <a:rPr dirty="0" baseline="2314" sz="1800" spc="15">
                <a:latin typeface="Cambria Math"/>
                <a:cs typeface="Cambria Math"/>
              </a:rPr>
              <a:t>)</a:t>
            </a:r>
            <a:r>
              <a:rPr dirty="0" baseline="2314" sz="1800" spc="97">
                <a:latin typeface="Cambria Math"/>
                <a:cs typeface="Cambria Math"/>
              </a:rPr>
              <a:t> </a:t>
            </a:r>
            <a:r>
              <a:rPr dirty="0" sz="1200">
                <a:latin typeface="Cambria Math"/>
                <a:cs typeface="Cambria Math"/>
              </a:rPr>
              <a:t>=	</a:t>
            </a:r>
            <a:r>
              <a:rPr dirty="0" sz="1200" spc="740">
                <a:latin typeface="Cambria Math"/>
                <a:cs typeface="Cambria Math"/>
              </a:rPr>
              <a:t>∑</a:t>
            </a:r>
            <a:r>
              <a:rPr dirty="0" sz="1200" spc="210">
                <a:latin typeface="Cambria Math"/>
                <a:cs typeface="Cambria Math"/>
              </a:rPr>
              <a:t> </a:t>
            </a:r>
            <a:r>
              <a:rPr dirty="0" sz="1200" spc="30">
                <a:latin typeface="Cambria Math"/>
                <a:cs typeface="Cambria Math"/>
              </a:rPr>
              <a:t>(𝑡</a:t>
            </a:r>
            <a:r>
              <a:rPr dirty="0" baseline="-16339" sz="1275" spc="44">
                <a:latin typeface="Cambria Math"/>
                <a:cs typeface="Cambria Math"/>
              </a:rPr>
              <a:t>𝑝𝑟𝑒</a:t>
            </a:r>
            <a:r>
              <a:rPr dirty="0" baseline="-16339" sz="1275" spc="225">
                <a:latin typeface="Cambria Math"/>
                <a:cs typeface="Cambria Math"/>
              </a:rPr>
              <a:t> </a:t>
            </a:r>
            <a:r>
              <a:rPr dirty="0" sz="1200">
                <a:latin typeface="Cambria Math"/>
                <a:cs typeface="Cambria Math"/>
              </a:rPr>
              <a:t>−</a:t>
            </a:r>
            <a:r>
              <a:rPr dirty="0" sz="1200" spc="5">
                <a:latin typeface="Cambria Math"/>
                <a:cs typeface="Cambria Math"/>
              </a:rPr>
              <a:t> </a:t>
            </a:r>
            <a:r>
              <a:rPr dirty="0" sz="1200" spc="25">
                <a:latin typeface="Cambria Math"/>
                <a:cs typeface="Cambria Math"/>
              </a:rPr>
              <a:t>𝑡</a:t>
            </a:r>
            <a:r>
              <a:rPr dirty="0" baseline="-16339" sz="1275" spc="37">
                <a:latin typeface="Cambria Math"/>
                <a:cs typeface="Cambria Math"/>
              </a:rPr>
              <a:t>𝑔𝑡</a:t>
            </a:r>
            <a:r>
              <a:rPr dirty="0" sz="1200" spc="25">
                <a:latin typeface="Cambria Math"/>
                <a:cs typeface="Cambria Math"/>
              </a:rPr>
              <a:t>)	</a:t>
            </a:r>
            <a:r>
              <a:rPr dirty="0" baseline="2314" sz="1800" spc="-7">
                <a:latin typeface="Cambria Math"/>
                <a:cs typeface="Cambria Math"/>
              </a:rPr>
              <a:t>(</a:t>
            </a:r>
            <a:r>
              <a:rPr dirty="0" sz="1200" spc="-5">
                <a:latin typeface="Cambria Math"/>
                <a:cs typeface="Cambria Math"/>
              </a:rPr>
              <a:t>2.56</a:t>
            </a:r>
            <a:r>
              <a:rPr dirty="0" baseline="2314" sz="1800" spc="-7">
                <a:latin typeface="Cambria Math"/>
                <a:cs typeface="Cambria Math"/>
              </a:rPr>
              <a:t>)</a:t>
            </a:r>
            <a:endParaRPr baseline="2314" sz="1800">
              <a:latin typeface="Cambria Math"/>
              <a:cs typeface="Cambria Math"/>
            </a:endParaRPr>
          </a:p>
          <a:p>
            <a:pPr marL="751205">
              <a:lnSpc>
                <a:spcPts val="1120"/>
              </a:lnSpc>
            </a:pPr>
            <a:r>
              <a:rPr dirty="0" sz="1200">
                <a:latin typeface="Cambria Math"/>
                <a:cs typeface="Cambria Math"/>
              </a:rPr>
              <a:t>𝑛</a:t>
            </a:r>
            <a:endParaRPr sz="1200">
              <a:latin typeface="Cambria Math"/>
              <a:cs typeface="Cambria Math"/>
            </a:endParaRPr>
          </a:p>
        </p:txBody>
      </p:sp>
      <p:sp>
        <p:nvSpPr>
          <p:cNvPr id="16" name="object 16"/>
          <p:cNvSpPr txBox="1"/>
          <p:nvPr/>
        </p:nvSpPr>
        <p:spPr>
          <a:xfrm>
            <a:off x="706627" y="3139463"/>
            <a:ext cx="6146800" cy="767715"/>
          </a:xfrm>
          <a:prstGeom prst="rect">
            <a:avLst/>
          </a:prstGeom>
        </p:spPr>
        <p:txBody>
          <a:bodyPr wrap="square" lIns="0" tIns="67945" rIns="0" bIns="0" rtlCol="0" vert="horz">
            <a:spAutoFit/>
          </a:bodyPr>
          <a:lstStyle/>
          <a:p>
            <a:pPr algn="ctr" marR="53975">
              <a:lnSpc>
                <a:spcPct val="100000"/>
              </a:lnSpc>
              <a:spcBef>
                <a:spcPts val="535"/>
              </a:spcBef>
            </a:pPr>
            <a:r>
              <a:rPr dirty="0" sz="850" spc="20">
                <a:latin typeface="Cambria Math"/>
                <a:cs typeface="Cambria Math"/>
              </a:rPr>
              <a:t>𝑖=1</a:t>
            </a:r>
            <a:endParaRPr sz="850">
              <a:latin typeface="Cambria Math"/>
              <a:cs typeface="Cambria Math"/>
            </a:endParaRPr>
          </a:p>
          <a:p>
            <a:pPr marL="317500">
              <a:lnSpc>
                <a:spcPct val="100000"/>
              </a:lnSpc>
              <a:spcBef>
                <a:spcPts val="610"/>
              </a:spcBef>
            </a:pPr>
            <a:r>
              <a:rPr dirty="0" sz="1200" spc="-5">
                <a:latin typeface="Times New Roman"/>
                <a:cs typeface="Times New Roman"/>
              </a:rPr>
              <a:t>RMSE(R)</a:t>
            </a:r>
            <a:r>
              <a:rPr dirty="0" sz="1200">
                <a:latin typeface="SimSun"/>
                <a:cs typeface="SimSun"/>
              </a:rPr>
              <a:t>和</a:t>
            </a:r>
            <a:r>
              <a:rPr dirty="0" sz="1200" spc="-130">
                <a:latin typeface="SimSun"/>
                <a:cs typeface="SimSun"/>
              </a:rPr>
              <a:t> </a:t>
            </a:r>
            <a:r>
              <a:rPr dirty="0" sz="1200" spc="-5">
                <a:latin typeface="Times New Roman"/>
                <a:cs typeface="Times New Roman"/>
              </a:rPr>
              <a:t>RMSE(t)</a:t>
            </a:r>
            <a:r>
              <a:rPr dirty="0" sz="1200">
                <a:latin typeface="SimSun"/>
                <a:cs typeface="SimSun"/>
              </a:rPr>
              <a:t>分别计算的是旋转矩阵和平移向量的真实值和预测值平方根误差的</a:t>
            </a:r>
            <a:endParaRPr sz="1200">
              <a:latin typeface="SimSun"/>
              <a:cs typeface="SimSun"/>
            </a:endParaRPr>
          </a:p>
          <a:p>
            <a:pPr marL="12700">
              <a:lnSpc>
                <a:spcPct val="100000"/>
              </a:lnSpc>
              <a:spcBef>
                <a:spcPts val="900"/>
              </a:spcBef>
            </a:pPr>
            <a:r>
              <a:rPr dirty="0" sz="1200">
                <a:latin typeface="SimSun"/>
                <a:cs typeface="SimSun"/>
              </a:rPr>
              <a:t>平均值，可以表示为：</a:t>
            </a:r>
            <a:endParaRPr sz="1200">
              <a:latin typeface="SimSun"/>
              <a:cs typeface="SimSun"/>
            </a:endParaRPr>
          </a:p>
        </p:txBody>
      </p:sp>
      <p:sp>
        <p:nvSpPr>
          <p:cNvPr id="17" name="object 17"/>
          <p:cNvSpPr txBox="1"/>
          <p:nvPr/>
        </p:nvSpPr>
        <p:spPr>
          <a:xfrm>
            <a:off x="3613530" y="4140834"/>
            <a:ext cx="1098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1</a:t>
            </a:r>
            <a:endParaRPr sz="1200">
              <a:latin typeface="Cambria Math"/>
              <a:cs typeface="Cambria Math"/>
            </a:endParaRPr>
          </a:p>
        </p:txBody>
      </p:sp>
      <p:sp>
        <p:nvSpPr>
          <p:cNvPr id="18" name="object 18"/>
          <p:cNvSpPr/>
          <p:nvPr/>
        </p:nvSpPr>
        <p:spPr>
          <a:xfrm>
            <a:off x="3623183" y="4372990"/>
            <a:ext cx="90170" cy="10795"/>
          </a:xfrm>
          <a:custGeom>
            <a:avLst/>
            <a:gdLst/>
            <a:ahLst/>
            <a:cxnLst/>
            <a:rect l="l" t="t" r="r" b="b"/>
            <a:pathLst>
              <a:path w="90170" h="10795">
                <a:moveTo>
                  <a:pt x="89915" y="0"/>
                </a:moveTo>
                <a:lnTo>
                  <a:pt x="0" y="0"/>
                </a:lnTo>
                <a:lnTo>
                  <a:pt x="0" y="10667"/>
                </a:lnTo>
                <a:lnTo>
                  <a:pt x="89915" y="10667"/>
                </a:lnTo>
                <a:lnTo>
                  <a:pt x="89915" y="0"/>
                </a:lnTo>
                <a:close/>
              </a:path>
            </a:pathLst>
          </a:custGeom>
          <a:solidFill>
            <a:srgbClr val="000000"/>
          </a:solidFill>
        </p:spPr>
        <p:txBody>
          <a:bodyPr wrap="square" lIns="0" tIns="0" rIns="0" bIns="0" rtlCol="0"/>
          <a:lstStyle/>
          <a:p/>
        </p:txBody>
      </p:sp>
      <p:sp>
        <p:nvSpPr>
          <p:cNvPr id="19" name="object 19"/>
          <p:cNvSpPr txBox="1"/>
          <p:nvPr/>
        </p:nvSpPr>
        <p:spPr>
          <a:xfrm>
            <a:off x="2632582" y="4256658"/>
            <a:ext cx="2226945" cy="394970"/>
          </a:xfrm>
          <a:prstGeom prst="rect">
            <a:avLst/>
          </a:prstGeom>
        </p:spPr>
        <p:txBody>
          <a:bodyPr wrap="square" lIns="0" tIns="12700" rIns="0" bIns="0" rtlCol="0" vert="horz">
            <a:spAutoFit/>
          </a:bodyPr>
          <a:lstStyle/>
          <a:p>
            <a:pPr algn="ctr">
              <a:lnSpc>
                <a:spcPts val="1120"/>
              </a:lnSpc>
              <a:spcBef>
                <a:spcPts val="100"/>
              </a:spcBef>
            </a:pPr>
            <a:r>
              <a:rPr dirty="0" sz="1200" spc="10">
                <a:latin typeface="Cambria Math"/>
                <a:cs typeface="Cambria Math"/>
              </a:rPr>
              <a:t>𝑅𝑀𝑆𝐸</a:t>
            </a:r>
            <a:r>
              <a:rPr dirty="0" baseline="2314" sz="1800" spc="15">
                <a:latin typeface="Cambria Math"/>
                <a:cs typeface="Cambria Math"/>
              </a:rPr>
              <a:t>(</a:t>
            </a:r>
            <a:r>
              <a:rPr dirty="0" sz="1200" spc="10">
                <a:latin typeface="Cambria Math"/>
                <a:cs typeface="Cambria Math"/>
              </a:rPr>
              <a:t>𝑅</a:t>
            </a:r>
            <a:r>
              <a:rPr dirty="0" baseline="2314" sz="1800" spc="15">
                <a:latin typeface="Cambria Math"/>
                <a:cs typeface="Cambria Math"/>
              </a:rPr>
              <a:t>)</a:t>
            </a:r>
            <a:r>
              <a:rPr dirty="0" baseline="2314" sz="1800" spc="60">
                <a:latin typeface="Cambria Math"/>
                <a:cs typeface="Cambria Math"/>
              </a:rPr>
              <a:t> </a:t>
            </a:r>
            <a:r>
              <a:rPr dirty="0" sz="1200">
                <a:latin typeface="Cambria Math"/>
                <a:cs typeface="Cambria Math"/>
              </a:rPr>
              <a:t>=</a:t>
            </a:r>
            <a:r>
              <a:rPr dirty="0" sz="1200" spc="70">
                <a:latin typeface="Cambria Math"/>
                <a:cs typeface="Cambria Math"/>
              </a:rPr>
              <a:t> </a:t>
            </a:r>
            <a:r>
              <a:rPr dirty="0" sz="1200" spc="130">
                <a:latin typeface="Cambria Math"/>
                <a:cs typeface="Cambria Math"/>
              </a:rPr>
              <a:t>√ </a:t>
            </a:r>
            <a:r>
              <a:rPr dirty="0" sz="1200" spc="225">
                <a:latin typeface="Cambria Math"/>
                <a:cs typeface="Cambria Math"/>
              </a:rPr>
              <a:t> </a:t>
            </a:r>
            <a:r>
              <a:rPr dirty="0" sz="1200" spc="740">
                <a:latin typeface="Cambria Math"/>
                <a:cs typeface="Cambria Math"/>
              </a:rPr>
              <a:t>∑</a:t>
            </a:r>
            <a:r>
              <a:rPr dirty="0" sz="1200" spc="195">
                <a:latin typeface="Cambria Math"/>
                <a:cs typeface="Cambria Math"/>
              </a:rPr>
              <a:t> </a:t>
            </a:r>
            <a:r>
              <a:rPr dirty="0" sz="1200" spc="30">
                <a:latin typeface="Cambria Math"/>
                <a:cs typeface="Cambria Math"/>
              </a:rPr>
              <a:t>(𝑅</a:t>
            </a:r>
            <a:r>
              <a:rPr dirty="0" baseline="-16339" sz="1275" spc="44">
                <a:latin typeface="Cambria Math"/>
                <a:cs typeface="Cambria Math"/>
              </a:rPr>
              <a:t>𝑝𝑟𝑒</a:t>
            </a:r>
            <a:r>
              <a:rPr dirty="0" baseline="-16339" sz="1275" spc="187">
                <a:latin typeface="Cambria Math"/>
                <a:cs typeface="Cambria Math"/>
              </a:rPr>
              <a:t> </a:t>
            </a:r>
            <a:r>
              <a:rPr dirty="0" sz="1200">
                <a:latin typeface="Cambria Math"/>
                <a:cs typeface="Cambria Math"/>
              </a:rPr>
              <a:t>−</a:t>
            </a:r>
            <a:r>
              <a:rPr dirty="0" sz="1200" spc="-5">
                <a:latin typeface="Cambria Math"/>
                <a:cs typeface="Cambria Math"/>
              </a:rPr>
              <a:t> </a:t>
            </a:r>
            <a:r>
              <a:rPr dirty="0" sz="1200" spc="25">
                <a:latin typeface="Cambria Math"/>
                <a:cs typeface="Cambria Math"/>
              </a:rPr>
              <a:t>𝑅</a:t>
            </a:r>
            <a:r>
              <a:rPr dirty="0" baseline="-16339" sz="1275" spc="37">
                <a:latin typeface="Cambria Math"/>
                <a:cs typeface="Cambria Math"/>
              </a:rPr>
              <a:t>𝑔𝑡</a:t>
            </a:r>
            <a:r>
              <a:rPr dirty="0" sz="1200" spc="25">
                <a:latin typeface="Cambria Math"/>
                <a:cs typeface="Cambria Math"/>
              </a:rPr>
              <a:t>)</a:t>
            </a:r>
            <a:endParaRPr sz="1200">
              <a:latin typeface="Cambria Math"/>
              <a:cs typeface="Cambria Math"/>
            </a:endParaRPr>
          </a:p>
          <a:p>
            <a:pPr algn="ctr" marR="149860">
              <a:lnSpc>
                <a:spcPts val="944"/>
              </a:lnSpc>
            </a:pPr>
            <a:r>
              <a:rPr dirty="0" sz="1200">
                <a:latin typeface="Cambria Math"/>
                <a:cs typeface="Cambria Math"/>
              </a:rPr>
              <a:t>𝑛</a:t>
            </a:r>
            <a:endParaRPr sz="1200">
              <a:latin typeface="Cambria Math"/>
              <a:cs typeface="Cambria Math"/>
            </a:endParaRPr>
          </a:p>
          <a:p>
            <a:pPr algn="ctr" marL="185420">
              <a:lnSpc>
                <a:spcPts val="840"/>
              </a:lnSpc>
            </a:pPr>
            <a:r>
              <a:rPr dirty="0" sz="850" spc="20">
                <a:latin typeface="Cambria Math"/>
                <a:cs typeface="Cambria Math"/>
              </a:rPr>
              <a:t>𝑖=1</a:t>
            </a:r>
            <a:endParaRPr sz="850">
              <a:latin typeface="Cambria Math"/>
              <a:cs typeface="Cambria Math"/>
            </a:endParaRPr>
          </a:p>
        </p:txBody>
      </p:sp>
      <p:sp>
        <p:nvSpPr>
          <p:cNvPr id="20" name="object 20"/>
          <p:cNvSpPr txBox="1"/>
          <p:nvPr/>
        </p:nvSpPr>
        <p:spPr>
          <a:xfrm>
            <a:off x="3790315" y="4073778"/>
            <a:ext cx="95885" cy="155575"/>
          </a:xfrm>
          <a:prstGeom prst="rect">
            <a:avLst/>
          </a:prstGeom>
        </p:spPr>
        <p:txBody>
          <a:bodyPr wrap="square" lIns="0" tIns="12700" rIns="0" bIns="0" rtlCol="0" vert="horz">
            <a:spAutoFit/>
          </a:bodyPr>
          <a:lstStyle/>
          <a:p>
            <a:pPr marL="12700">
              <a:lnSpc>
                <a:spcPct val="100000"/>
              </a:lnSpc>
              <a:spcBef>
                <a:spcPts val="100"/>
              </a:spcBef>
            </a:pPr>
            <a:r>
              <a:rPr dirty="0" sz="850" spc="110">
                <a:latin typeface="Cambria Math"/>
                <a:cs typeface="Cambria Math"/>
              </a:rPr>
              <a:t>𝑛</a:t>
            </a:r>
            <a:endParaRPr sz="850">
              <a:latin typeface="Cambria Math"/>
              <a:cs typeface="Cambria Math"/>
            </a:endParaRPr>
          </a:p>
        </p:txBody>
      </p:sp>
      <p:sp>
        <p:nvSpPr>
          <p:cNvPr id="21" name="object 21"/>
          <p:cNvSpPr txBox="1"/>
          <p:nvPr/>
        </p:nvSpPr>
        <p:spPr>
          <a:xfrm>
            <a:off x="4808601" y="4198746"/>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2</a:t>
            </a:r>
            <a:endParaRPr sz="850">
              <a:latin typeface="Cambria Math"/>
              <a:cs typeface="Cambria Math"/>
            </a:endParaRPr>
          </a:p>
        </p:txBody>
      </p:sp>
      <p:sp>
        <p:nvSpPr>
          <p:cNvPr id="22" name="object 22"/>
          <p:cNvSpPr/>
          <p:nvPr/>
        </p:nvSpPr>
        <p:spPr>
          <a:xfrm>
            <a:off x="3623183" y="4028566"/>
            <a:ext cx="1268730" cy="10795"/>
          </a:xfrm>
          <a:custGeom>
            <a:avLst/>
            <a:gdLst/>
            <a:ahLst/>
            <a:cxnLst/>
            <a:rect l="l" t="t" r="r" b="b"/>
            <a:pathLst>
              <a:path w="1268729" h="10795">
                <a:moveTo>
                  <a:pt x="1268272" y="0"/>
                </a:moveTo>
                <a:lnTo>
                  <a:pt x="0" y="0"/>
                </a:lnTo>
                <a:lnTo>
                  <a:pt x="0" y="10668"/>
                </a:lnTo>
                <a:lnTo>
                  <a:pt x="1268272" y="10668"/>
                </a:lnTo>
                <a:lnTo>
                  <a:pt x="1268272" y="0"/>
                </a:lnTo>
                <a:close/>
              </a:path>
            </a:pathLst>
          </a:custGeom>
          <a:solidFill>
            <a:srgbClr val="000000"/>
          </a:solidFill>
        </p:spPr>
        <p:txBody>
          <a:bodyPr wrap="square" lIns="0" tIns="0" rIns="0" bIns="0" rtlCol="0"/>
          <a:lstStyle/>
          <a:p/>
        </p:txBody>
      </p:sp>
      <p:sp>
        <p:nvSpPr>
          <p:cNvPr id="23" name="object 23"/>
          <p:cNvSpPr txBox="1"/>
          <p:nvPr/>
        </p:nvSpPr>
        <p:spPr>
          <a:xfrm>
            <a:off x="6416802" y="4256658"/>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57</a:t>
            </a:r>
            <a:r>
              <a:rPr dirty="0" baseline="2314" sz="1800">
                <a:latin typeface="Cambria Math"/>
                <a:cs typeface="Cambria Math"/>
              </a:rPr>
              <a:t>)</a:t>
            </a:r>
            <a:endParaRPr baseline="2314" sz="1800">
              <a:latin typeface="Cambria Math"/>
              <a:cs typeface="Cambria Math"/>
            </a:endParaRPr>
          </a:p>
        </p:txBody>
      </p:sp>
      <p:sp>
        <p:nvSpPr>
          <p:cNvPr id="24" name="object 24"/>
          <p:cNvSpPr txBox="1"/>
          <p:nvPr/>
        </p:nvSpPr>
        <p:spPr>
          <a:xfrm>
            <a:off x="3630295" y="4933568"/>
            <a:ext cx="1098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1</a:t>
            </a:r>
            <a:endParaRPr sz="1200">
              <a:latin typeface="Cambria Math"/>
              <a:cs typeface="Cambria Math"/>
            </a:endParaRPr>
          </a:p>
        </p:txBody>
      </p:sp>
      <p:sp>
        <p:nvSpPr>
          <p:cNvPr id="25" name="object 25"/>
          <p:cNvSpPr/>
          <p:nvPr/>
        </p:nvSpPr>
        <p:spPr>
          <a:xfrm>
            <a:off x="3639946" y="5165724"/>
            <a:ext cx="90170" cy="10795"/>
          </a:xfrm>
          <a:custGeom>
            <a:avLst/>
            <a:gdLst/>
            <a:ahLst/>
            <a:cxnLst/>
            <a:rect l="l" t="t" r="r" b="b"/>
            <a:pathLst>
              <a:path w="90170" h="10795">
                <a:moveTo>
                  <a:pt x="89915" y="0"/>
                </a:moveTo>
                <a:lnTo>
                  <a:pt x="0" y="0"/>
                </a:lnTo>
                <a:lnTo>
                  <a:pt x="0" y="10667"/>
                </a:lnTo>
                <a:lnTo>
                  <a:pt x="89915" y="10667"/>
                </a:lnTo>
                <a:lnTo>
                  <a:pt x="89915" y="0"/>
                </a:lnTo>
                <a:close/>
              </a:path>
            </a:pathLst>
          </a:custGeom>
          <a:solidFill>
            <a:srgbClr val="000000"/>
          </a:solidFill>
        </p:spPr>
        <p:txBody>
          <a:bodyPr wrap="square" lIns="0" tIns="0" rIns="0" bIns="0" rtlCol="0"/>
          <a:lstStyle/>
          <a:p/>
        </p:txBody>
      </p:sp>
      <p:sp>
        <p:nvSpPr>
          <p:cNvPr id="26" name="object 26"/>
          <p:cNvSpPr txBox="1"/>
          <p:nvPr/>
        </p:nvSpPr>
        <p:spPr>
          <a:xfrm>
            <a:off x="2687447" y="5049392"/>
            <a:ext cx="2117090" cy="394970"/>
          </a:xfrm>
          <a:prstGeom prst="rect">
            <a:avLst/>
          </a:prstGeom>
        </p:spPr>
        <p:txBody>
          <a:bodyPr wrap="square" lIns="0" tIns="12700" rIns="0" bIns="0" rtlCol="0" vert="horz">
            <a:spAutoFit/>
          </a:bodyPr>
          <a:lstStyle/>
          <a:p>
            <a:pPr algn="ctr">
              <a:lnSpc>
                <a:spcPts val="1120"/>
              </a:lnSpc>
              <a:spcBef>
                <a:spcPts val="100"/>
              </a:spcBef>
            </a:pPr>
            <a:r>
              <a:rPr dirty="0" sz="1200" spc="5">
                <a:latin typeface="Cambria Math"/>
                <a:cs typeface="Cambria Math"/>
              </a:rPr>
              <a:t>𝑅𝑀𝑆𝐸</a:t>
            </a:r>
            <a:r>
              <a:rPr dirty="0" baseline="2314" sz="1800" spc="7">
                <a:latin typeface="Cambria Math"/>
                <a:cs typeface="Cambria Math"/>
              </a:rPr>
              <a:t>(</a:t>
            </a:r>
            <a:r>
              <a:rPr dirty="0" sz="1200" spc="5">
                <a:latin typeface="Cambria Math"/>
                <a:cs typeface="Cambria Math"/>
              </a:rPr>
              <a:t>𝑡</a:t>
            </a:r>
            <a:r>
              <a:rPr dirty="0" baseline="2314" sz="1800" spc="7">
                <a:latin typeface="Cambria Math"/>
                <a:cs typeface="Cambria Math"/>
              </a:rPr>
              <a:t>)</a:t>
            </a:r>
            <a:r>
              <a:rPr dirty="0" baseline="2314" sz="1800" spc="104">
                <a:latin typeface="Cambria Math"/>
                <a:cs typeface="Cambria Math"/>
              </a:rPr>
              <a:t> </a:t>
            </a:r>
            <a:r>
              <a:rPr dirty="0" sz="1200">
                <a:latin typeface="Cambria Math"/>
                <a:cs typeface="Cambria Math"/>
              </a:rPr>
              <a:t>=</a:t>
            </a:r>
            <a:r>
              <a:rPr dirty="0" sz="1200" spc="55">
                <a:latin typeface="Cambria Math"/>
                <a:cs typeface="Cambria Math"/>
              </a:rPr>
              <a:t> </a:t>
            </a:r>
            <a:r>
              <a:rPr dirty="0" sz="1200" spc="130">
                <a:latin typeface="Cambria Math"/>
                <a:cs typeface="Cambria Math"/>
              </a:rPr>
              <a:t>√ </a:t>
            </a:r>
            <a:r>
              <a:rPr dirty="0" sz="1200" spc="240">
                <a:latin typeface="Cambria Math"/>
                <a:cs typeface="Cambria Math"/>
              </a:rPr>
              <a:t> </a:t>
            </a:r>
            <a:r>
              <a:rPr dirty="0" sz="1200" spc="740">
                <a:latin typeface="Cambria Math"/>
                <a:cs typeface="Cambria Math"/>
              </a:rPr>
              <a:t>∑</a:t>
            </a:r>
            <a:r>
              <a:rPr dirty="0" sz="1200" spc="185">
                <a:latin typeface="Cambria Math"/>
                <a:cs typeface="Cambria Math"/>
              </a:rPr>
              <a:t> </a:t>
            </a:r>
            <a:r>
              <a:rPr dirty="0" sz="1200" spc="30">
                <a:latin typeface="Cambria Math"/>
                <a:cs typeface="Cambria Math"/>
              </a:rPr>
              <a:t>(𝑡</a:t>
            </a:r>
            <a:r>
              <a:rPr dirty="0" baseline="-16339" sz="1275" spc="44">
                <a:latin typeface="Cambria Math"/>
                <a:cs typeface="Cambria Math"/>
              </a:rPr>
              <a:t>𝑝𝑟𝑒</a:t>
            </a:r>
            <a:r>
              <a:rPr dirty="0" baseline="-16339" sz="1275" spc="209">
                <a:latin typeface="Cambria Math"/>
                <a:cs typeface="Cambria Math"/>
              </a:rPr>
              <a:t> </a:t>
            </a:r>
            <a:r>
              <a:rPr dirty="0" sz="1200">
                <a:latin typeface="Cambria Math"/>
                <a:cs typeface="Cambria Math"/>
              </a:rPr>
              <a:t>−</a:t>
            </a:r>
            <a:r>
              <a:rPr dirty="0" sz="1200" spc="-5">
                <a:latin typeface="Cambria Math"/>
                <a:cs typeface="Cambria Math"/>
              </a:rPr>
              <a:t> </a:t>
            </a:r>
            <a:r>
              <a:rPr dirty="0" sz="1200" spc="25">
                <a:latin typeface="Cambria Math"/>
                <a:cs typeface="Cambria Math"/>
              </a:rPr>
              <a:t>𝑡</a:t>
            </a:r>
            <a:r>
              <a:rPr dirty="0" baseline="-16339" sz="1275" spc="37">
                <a:latin typeface="Cambria Math"/>
                <a:cs typeface="Cambria Math"/>
              </a:rPr>
              <a:t>𝑔𝑡</a:t>
            </a:r>
            <a:r>
              <a:rPr dirty="0" sz="1200" spc="25">
                <a:latin typeface="Cambria Math"/>
                <a:cs typeface="Cambria Math"/>
              </a:rPr>
              <a:t>)</a:t>
            </a:r>
            <a:endParaRPr sz="1200">
              <a:latin typeface="Cambria Math"/>
              <a:cs typeface="Cambria Math"/>
            </a:endParaRPr>
          </a:p>
          <a:p>
            <a:pPr algn="ctr" marR="116839">
              <a:lnSpc>
                <a:spcPts val="944"/>
              </a:lnSpc>
            </a:pPr>
            <a:r>
              <a:rPr dirty="0" sz="1200">
                <a:latin typeface="Cambria Math"/>
                <a:cs typeface="Cambria Math"/>
              </a:rPr>
              <a:t>𝑛</a:t>
            </a:r>
            <a:endParaRPr sz="1200">
              <a:latin typeface="Cambria Math"/>
              <a:cs typeface="Cambria Math"/>
            </a:endParaRPr>
          </a:p>
          <a:p>
            <a:pPr algn="ctr" marL="220345">
              <a:lnSpc>
                <a:spcPts val="840"/>
              </a:lnSpc>
            </a:pPr>
            <a:r>
              <a:rPr dirty="0" sz="850" spc="20">
                <a:latin typeface="Cambria Math"/>
                <a:cs typeface="Cambria Math"/>
              </a:rPr>
              <a:t>𝑖=1</a:t>
            </a:r>
            <a:endParaRPr sz="850">
              <a:latin typeface="Cambria Math"/>
              <a:cs typeface="Cambria Math"/>
            </a:endParaRPr>
          </a:p>
        </p:txBody>
      </p:sp>
      <p:sp>
        <p:nvSpPr>
          <p:cNvPr id="27" name="object 27"/>
          <p:cNvSpPr txBox="1"/>
          <p:nvPr/>
        </p:nvSpPr>
        <p:spPr>
          <a:xfrm>
            <a:off x="3808603" y="4866258"/>
            <a:ext cx="95885" cy="155575"/>
          </a:xfrm>
          <a:prstGeom prst="rect">
            <a:avLst/>
          </a:prstGeom>
        </p:spPr>
        <p:txBody>
          <a:bodyPr wrap="square" lIns="0" tIns="12700" rIns="0" bIns="0" rtlCol="0" vert="horz">
            <a:spAutoFit/>
          </a:bodyPr>
          <a:lstStyle/>
          <a:p>
            <a:pPr marL="12700">
              <a:lnSpc>
                <a:spcPct val="100000"/>
              </a:lnSpc>
              <a:spcBef>
                <a:spcPts val="100"/>
              </a:spcBef>
            </a:pPr>
            <a:r>
              <a:rPr dirty="0" sz="850" spc="110">
                <a:latin typeface="Cambria Math"/>
                <a:cs typeface="Cambria Math"/>
              </a:rPr>
              <a:t>𝑛</a:t>
            </a:r>
            <a:endParaRPr sz="850">
              <a:latin typeface="Cambria Math"/>
              <a:cs typeface="Cambria Math"/>
            </a:endParaRPr>
          </a:p>
        </p:txBody>
      </p:sp>
      <p:sp>
        <p:nvSpPr>
          <p:cNvPr id="28" name="object 28"/>
          <p:cNvSpPr txBox="1"/>
          <p:nvPr/>
        </p:nvSpPr>
        <p:spPr>
          <a:xfrm>
            <a:off x="4753736" y="4991480"/>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2</a:t>
            </a:r>
            <a:endParaRPr sz="850">
              <a:latin typeface="Cambria Math"/>
              <a:cs typeface="Cambria Math"/>
            </a:endParaRPr>
          </a:p>
        </p:txBody>
      </p:sp>
      <p:sp>
        <p:nvSpPr>
          <p:cNvPr id="29" name="object 29"/>
          <p:cNvSpPr/>
          <p:nvPr/>
        </p:nvSpPr>
        <p:spPr>
          <a:xfrm>
            <a:off x="3639946" y="4821046"/>
            <a:ext cx="1195705" cy="10795"/>
          </a:xfrm>
          <a:custGeom>
            <a:avLst/>
            <a:gdLst/>
            <a:ahLst/>
            <a:cxnLst/>
            <a:rect l="l" t="t" r="r" b="b"/>
            <a:pathLst>
              <a:path w="1195704" h="10795">
                <a:moveTo>
                  <a:pt x="1195120" y="0"/>
                </a:moveTo>
                <a:lnTo>
                  <a:pt x="0" y="0"/>
                </a:lnTo>
                <a:lnTo>
                  <a:pt x="0" y="10667"/>
                </a:lnTo>
                <a:lnTo>
                  <a:pt x="1195120" y="10667"/>
                </a:lnTo>
                <a:lnTo>
                  <a:pt x="1195120" y="0"/>
                </a:lnTo>
                <a:close/>
              </a:path>
            </a:pathLst>
          </a:custGeom>
          <a:solidFill>
            <a:srgbClr val="000000"/>
          </a:solidFill>
        </p:spPr>
        <p:txBody>
          <a:bodyPr wrap="square" lIns="0" tIns="0" rIns="0" bIns="0" rtlCol="0"/>
          <a:lstStyle/>
          <a:p/>
        </p:txBody>
      </p:sp>
      <p:sp>
        <p:nvSpPr>
          <p:cNvPr id="30" name="object 30"/>
          <p:cNvSpPr txBox="1"/>
          <p:nvPr/>
        </p:nvSpPr>
        <p:spPr>
          <a:xfrm>
            <a:off x="6416802" y="5049392"/>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58</a:t>
            </a:r>
            <a:r>
              <a:rPr dirty="0" baseline="2314" sz="1800">
                <a:latin typeface="Cambria Math"/>
                <a:cs typeface="Cambria Math"/>
              </a:rPr>
              <a:t>)</a:t>
            </a:r>
            <a:endParaRPr baseline="2314" sz="1800">
              <a:latin typeface="Cambria Math"/>
              <a:cs typeface="Cambria Math"/>
            </a:endParaRPr>
          </a:p>
        </p:txBody>
      </p:sp>
      <p:sp>
        <p:nvSpPr>
          <p:cNvPr id="31" name="object 31"/>
          <p:cNvSpPr/>
          <p:nvPr/>
        </p:nvSpPr>
        <p:spPr>
          <a:xfrm>
            <a:off x="3577463" y="6439788"/>
            <a:ext cx="90170" cy="10795"/>
          </a:xfrm>
          <a:custGeom>
            <a:avLst/>
            <a:gdLst/>
            <a:ahLst/>
            <a:cxnLst/>
            <a:rect l="l" t="t" r="r" b="b"/>
            <a:pathLst>
              <a:path w="90170" h="10795">
                <a:moveTo>
                  <a:pt x="89915" y="0"/>
                </a:moveTo>
                <a:lnTo>
                  <a:pt x="0" y="0"/>
                </a:lnTo>
                <a:lnTo>
                  <a:pt x="0" y="10668"/>
                </a:lnTo>
                <a:lnTo>
                  <a:pt x="89915" y="10668"/>
                </a:lnTo>
                <a:lnTo>
                  <a:pt x="89915" y="0"/>
                </a:lnTo>
                <a:close/>
              </a:path>
            </a:pathLst>
          </a:custGeom>
          <a:solidFill>
            <a:srgbClr val="000000"/>
          </a:solidFill>
        </p:spPr>
        <p:txBody>
          <a:bodyPr wrap="square" lIns="0" tIns="0" rIns="0" bIns="0" rtlCol="0"/>
          <a:lstStyle/>
          <a:p/>
        </p:txBody>
      </p:sp>
      <p:sp>
        <p:nvSpPr>
          <p:cNvPr id="32" name="object 32"/>
          <p:cNvSpPr txBox="1"/>
          <p:nvPr/>
        </p:nvSpPr>
        <p:spPr>
          <a:xfrm>
            <a:off x="706627" y="5581268"/>
            <a:ext cx="6146165" cy="835025"/>
          </a:xfrm>
          <a:prstGeom prst="rect">
            <a:avLst/>
          </a:prstGeom>
        </p:spPr>
        <p:txBody>
          <a:bodyPr wrap="square" lIns="0" tIns="12700" rIns="0" bIns="0" rtlCol="0" vert="horz">
            <a:spAutoFit/>
          </a:bodyPr>
          <a:lstStyle/>
          <a:p>
            <a:pPr marL="317500">
              <a:lnSpc>
                <a:spcPct val="100000"/>
              </a:lnSpc>
              <a:spcBef>
                <a:spcPts val="100"/>
              </a:spcBef>
            </a:pPr>
            <a:r>
              <a:rPr dirty="0" sz="1200" spc="-5">
                <a:latin typeface="Times New Roman"/>
                <a:cs typeface="Times New Roman"/>
              </a:rPr>
              <a:t>MAE</a:t>
            </a:r>
            <a:r>
              <a:rPr dirty="0" sz="1200" spc="-10">
                <a:latin typeface="Times New Roman"/>
                <a:cs typeface="Times New Roman"/>
              </a:rPr>
              <a:t>(</a:t>
            </a:r>
            <a:r>
              <a:rPr dirty="0" sz="1200">
                <a:latin typeface="Times New Roman"/>
                <a:cs typeface="Times New Roman"/>
              </a:rPr>
              <a:t>R</a:t>
            </a:r>
            <a:r>
              <a:rPr dirty="0" sz="1200" spc="-5">
                <a:latin typeface="Times New Roman"/>
                <a:cs typeface="Times New Roman"/>
              </a:rPr>
              <a:t>)</a:t>
            </a:r>
            <a:r>
              <a:rPr dirty="0" sz="1200">
                <a:latin typeface="SimSun"/>
                <a:cs typeface="SimSun"/>
              </a:rPr>
              <a:t>和</a:t>
            </a:r>
            <a:r>
              <a:rPr dirty="0" sz="1200" spc="-75">
                <a:latin typeface="SimSun"/>
                <a:cs typeface="SimSun"/>
              </a:rPr>
              <a:t> </a:t>
            </a:r>
            <a:r>
              <a:rPr dirty="0" sz="1200" spc="-5">
                <a:latin typeface="Times New Roman"/>
                <a:cs typeface="Times New Roman"/>
              </a:rPr>
              <a:t>MAE</a:t>
            </a:r>
            <a:r>
              <a:rPr dirty="0" sz="1200" spc="-10">
                <a:latin typeface="Times New Roman"/>
                <a:cs typeface="Times New Roman"/>
              </a:rPr>
              <a:t>(</a:t>
            </a:r>
            <a:r>
              <a:rPr dirty="0" sz="1200">
                <a:latin typeface="Times New Roman"/>
                <a:cs typeface="Times New Roman"/>
              </a:rPr>
              <a:t>t</a:t>
            </a:r>
            <a:r>
              <a:rPr dirty="0" sz="1200" spc="-5">
                <a:latin typeface="Times New Roman"/>
                <a:cs typeface="Times New Roman"/>
              </a:rPr>
              <a:t>)</a:t>
            </a:r>
            <a:r>
              <a:rPr dirty="0" sz="1200">
                <a:latin typeface="SimSun"/>
                <a:cs typeface="SimSun"/>
              </a:rPr>
              <a:t>分</a:t>
            </a:r>
            <a:r>
              <a:rPr dirty="0" sz="1200" spc="10">
                <a:latin typeface="SimSun"/>
                <a:cs typeface="SimSun"/>
              </a:rPr>
              <a:t>别</a:t>
            </a:r>
            <a:r>
              <a:rPr dirty="0" sz="1200">
                <a:latin typeface="SimSun"/>
                <a:cs typeface="SimSun"/>
              </a:rPr>
              <a:t>计算的是旋转矩阵和平移向量的真实值和预测值绝对误差的平均</a:t>
            </a:r>
            <a:endParaRPr sz="1200">
              <a:latin typeface="SimSun"/>
              <a:cs typeface="SimSun"/>
            </a:endParaRPr>
          </a:p>
          <a:p>
            <a:pPr marL="12700">
              <a:lnSpc>
                <a:spcPct val="100000"/>
              </a:lnSpc>
              <a:spcBef>
                <a:spcPts val="900"/>
              </a:spcBef>
            </a:pPr>
            <a:r>
              <a:rPr dirty="0" sz="1200">
                <a:latin typeface="SimSun"/>
                <a:cs typeface="SimSun"/>
              </a:rPr>
              <a:t>值，可以表示为：</a:t>
            </a:r>
            <a:endParaRPr sz="1200">
              <a:latin typeface="SimSun"/>
              <a:cs typeface="SimSun"/>
            </a:endParaRPr>
          </a:p>
          <a:p>
            <a:pPr algn="ctr" marL="28575">
              <a:lnSpc>
                <a:spcPts val="775"/>
              </a:lnSpc>
              <a:spcBef>
                <a:spcPts val="625"/>
              </a:spcBef>
            </a:pPr>
            <a:r>
              <a:rPr dirty="0" sz="850" spc="65">
                <a:latin typeface="Cambria Math"/>
                <a:cs typeface="Cambria Math"/>
              </a:rPr>
              <a:t>𝑛</a:t>
            </a:r>
            <a:endParaRPr sz="850">
              <a:latin typeface="Cambria Math"/>
              <a:cs typeface="Cambria Math"/>
            </a:endParaRPr>
          </a:p>
          <a:p>
            <a:pPr algn="ctr" marR="306070">
              <a:lnSpc>
                <a:spcPts val="1195"/>
              </a:lnSpc>
            </a:pPr>
            <a:r>
              <a:rPr dirty="0" sz="1200">
                <a:latin typeface="Cambria Math"/>
                <a:cs typeface="Cambria Math"/>
              </a:rPr>
              <a:t>1</a:t>
            </a:r>
            <a:endParaRPr sz="1200">
              <a:latin typeface="Cambria Math"/>
              <a:cs typeface="Cambria Math"/>
            </a:endParaRPr>
          </a:p>
        </p:txBody>
      </p:sp>
      <p:sp>
        <p:nvSpPr>
          <p:cNvPr id="33" name="object 33"/>
          <p:cNvSpPr txBox="1"/>
          <p:nvPr/>
        </p:nvSpPr>
        <p:spPr>
          <a:xfrm>
            <a:off x="6416802" y="6323456"/>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59</a:t>
            </a:r>
            <a:r>
              <a:rPr dirty="0" baseline="2314" sz="1800">
                <a:latin typeface="Cambria Math"/>
                <a:cs typeface="Cambria Math"/>
              </a:rPr>
              <a:t>)</a:t>
            </a:r>
            <a:endParaRPr baseline="2314" sz="1800">
              <a:latin typeface="Cambria Math"/>
              <a:cs typeface="Cambria Math"/>
            </a:endParaRPr>
          </a:p>
        </p:txBody>
      </p:sp>
      <p:sp>
        <p:nvSpPr>
          <p:cNvPr id="34" name="object 34"/>
          <p:cNvSpPr/>
          <p:nvPr/>
        </p:nvSpPr>
        <p:spPr>
          <a:xfrm>
            <a:off x="3595751" y="7034148"/>
            <a:ext cx="90170" cy="10795"/>
          </a:xfrm>
          <a:custGeom>
            <a:avLst/>
            <a:gdLst/>
            <a:ahLst/>
            <a:cxnLst/>
            <a:rect l="l" t="t" r="r" b="b"/>
            <a:pathLst>
              <a:path w="90170" h="10795">
                <a:moveTo>
                  <a:pt x="89915" y="0"/>
                </a:moveTo>
                <a:lnTo>
                  <a:pt x="0" y="0"/>
                </a:lnTo>
                <a:lnTo>
                  <a:pt x="0" y="10667"/>
                </a:lnTo>
                <a:lnTo>
                  <a:pt x="89915" y="10667"/>
                </a:lnTo>
                <a:lnTo>
                  <a:pt x="89915" y="0"/>
                </a:lnTo>
                <a:close/>
              </a:path>
            </a:pathLst>
          </a:custGeom>
          <a:solidFill>
            <a:srgbClr val="000000"/>
          </a:solidFill>
        </p:spPr>
        <p:txBody>
          <a:bodyPr wrap="square" lIns="0" tIns="0" rIns="0" bIns="0" rtlCol="0"/>
          <a:lstStyle/>
          <a:p/>
        </p:txBody>
      </p:sp>
      <p:sp>
        <p:nvSpPr>
          <p:cNvPr id="35" name="object 35"/>
          <p:cNvSpPr txBox="1"/>
          <p:nvPr/>
        </p:nvSpPr>
        <p:spPr>
          <a:xfrm>
            <a:off x="3708019" y="7157465"/>
            <a:ext cx="208915" cy="155575"/>
          </a:xfrm>
          <a:prstGeom prst="rect">
            <a:avLst/>
          </a:prstGeom>
        </p:spPr>
        <p:txBody>
          <a:bodyPr wrap="square" lIns="0" tIns="12700" rIns="0" bIns="0" rtlCol="0" vert="horz">
            <a:spAutoFit/>
          </a:bodyPr>
          <a:lstStyle/>
          <a:p>
            <a:pPr marL="12700">
              <a:lnSpc>
                <a:spcPct val="100000"/>
              </a:lnSpc>
              <a:spcBef>
                <a:spcPts val="100"/>
              </a:spcBef>
            </a:pPr>
            <a:r>
              <a:rPr dirty="0" sz="850" spc="114">
                <a:latin typeface="Cambria Math"/>
                <a:cs typeface="Cambria Math"/>
              </a:rPr>
              <a:t>𝑖</a:t>
            </a:r>
            <a:r>
              <a:rPr dirty="0" sz="850" spc="-20">
                <a:latin typeface="Cambria Math"/>
                <a:cs typeface="Cambria Math"/>
              </a:rPr>
              <a:t>=</a:t>
            </a:r>
            <a:r>
              <a:rPr dirty="0" sz="850" spc="20">
                <a:latin typeface="Cambria Math"/>
                <a:cs typeface="Cambria Math"/>
              </a:rPr>
              <a:t>1</a:t>
            </a:r>
            <a:endParaRPr sz="850">
              <a:latin typeface="Cambria Math"/>
              <a:cs typeface="Cambria Math"/>
            </a:endParaRPr>
          </a:p>
        </p:txBody>
      </p:sp>
      <p:sp>
        <p:nvSpPr>
          <p:cNvPr id="36" name="object 36"/>
          <p:cNvSpPr txBox="1"/>
          <p:nvPr/>
        </p:nvSpPr>
        <p:spPr>
          <a:xfrm>
            <a:off x="2784982" y="6323456"/>
            <a:ext cx="1990089" cy="905510"/>
          </a:xfrm>
          <a:prstGeom prst="rect">
            <a:avLst/>
          </a:prstGeom>
        </p:spPr>
        <p:txBody>
          <a:bodyPr wrap="square" lIns="0" tIns="12700" rIns="0" bIns="0" rtlCol="0" vert="horz">
            <a:spAutoFit/>
          </a:bodyPr>
          <a:lstStyle/>
          <a:p>
            <a:pPr algn="ctr">
              <a:lnSpc>
                <a:spcPts val="1120"/>
              </a:lnSpc>
              <a:spcBef>
                <a:spcPts val="100"/>
              </a:spcBef>
              <a:tabLst>
                <a:tab pos="869950" algn="l"/>
              </a:tabLst>
            </a:pPr>
            <a:r>
              <a:rPr dirty="0" sz="1200" spc="10">
                <a:latin typeface="Cambria Math"/>
                <a:cs typeface="Cambria Math"/>
              </a:rPr>
              <a:t>𝑀𝐴𝐸</a:t>
            </a:r>
            <a:r>
              <a:rPr dirty="0" baseline="2314" sz="1800" spc="15">
                <a:latin typeface="Cambria Math"/>
                <a:cs typeface="Cambria Math"/>
              </a:rPr>
              <a:t>(</a:t>
            </a:r>
            <a:r>
              <a:rPr dirty="0" sz="1200" spc="10">
                <a:latin typeface="Cambria Math"/>
                <a:cs typeface="Cambria Math"/>
              </a:rPr>
              <a:t>𝑅</a:t>
            </a:r>
            <a:r>
              <a:rPr dirty="0" baseline="2314" sz="1800" spc="15">
                <a:latin typeface="Cambria Math"/>
                <a:cs typeface="Cambria Math"/>
              </a:rPr>
              <a:t>)</a:t>
            </a:r>
            <a:r>
              <a:rPr dirty="0" baseline="2314" sz="1800" spc="104">
                <a:latin typeface="Cambria Math"/>
                <a:cs typeface="Cambria Math"/>
              </a:rPr>
              <a:t> </a:t>
            </a:r>
            <a:r>
              <a:rPr dirty="0" sz="1200">
                <a:latin typeface="Cambria Math"/>
                <a:cs typeface="Cambria Math"/>
              </a:rPr>
              <a:t>=	</a:t>
            </a:r>
            <a:r>
              <a:rPr dirty="0" sz="1200" spc="740">
                <a:latin typeface="Cambria Math"/>
                <a:cs typeface="Cambria Math"/>
              </a:rPr>
              <a:t>∑</a:t>
            </a:r>
            <a:r>
              <a:rPr dirty="0" sz="1200" spc="170">
                <a:latin typeface="Cambria Math"/>
                <a:cs typeface="Cambria Math"/>
              </a:rPr>
              <a:t> </a:t>
            </a:r>
            <a:r>
              <a:rPr dirty="0" sz="1200" spc="25">
                <a:latin typeface="Cambria Math"/>
                <a:cs typeface="Cambria Math"/>
              </a:rPr>
              <a:t>|𝑅</a:t>
            </a:r>
            <a:r>
              <a:rPr dirty="0" baseline="-16339" sz="1275" spc="37">
                <a:latin typeface="Cambria Math"/>
                <a:cs typeface="Cambria Math"/>
              </a:rPr>
              <a:t>𝑝𝑟𝑒</a:t>
            </a:r>
            <a:r>
              <a:rPr dirty="0" baseline="-16339" sz="1275" spc="187">
                <a:latin typeface="Cambria Math"/>
                <a:cs typeface="Cambria Math"/>
              </a:rPr>
              <a:t> </a:t>
            </a:r>
            <a:r>
              <a:rPr dirty="0" sz="1200">
                <a:latin typeface="Cambria Math"/>
                <a:cs typeface="Cambria Math"/>
              </a:rPr>
              <a:t>−</a:t>
            </a:r>
            <a:r>
              <a:rPr dirty="0" sz="1200" spc="-15">
                <a:latin typeface="Cambria Math"/>
                <a:cs typeface="Cambria Math"/>
              </a:rPr>
              <a:t> </a:t>
            </a:r>
            <a:r>
              <a:rPr dirty="0" sz="1200" spc="15">
                <a:latin typeface="Cambria Math"/>
                <a:cs typeface="Cambria Math"/>
              </a:rPr>
              <a:t>𝑅</a:t>
            </a:r>
            <a:r>
              <a:rPr dirty="0" baseline="-16339" sz="1275" spc="22">
                <a:latin typeface="Cambria Math"/>
                <a:cs typeface="Cambria Math"/>
              </a:rPr>
              <a:t>𝑔𝑡</a:t>
            </a:r>
            <a:r>
              <a:rPr dirty="0" sz="1200" spc="15">
                <a:latin typeface="Cambria Math"/>
                <a:cs typeface="Cambria Math"/>
              </a:rPr>
              <a:t>|</a:t>
            </a:r>
            <a:endParaRPr sz="1200">
              <a:latin typeface="Cambria Math"/>
              <a:cs typeface="Cambria Math"/>
            </a:endParaRPr>
          </a:p>
          <a:p>
            <a:pPr algn="ctr" marR="309880">
              <a:lnSpc>
                <a:spcPts val="944"/>
              </a:lnSpc>
            </a:pPr>
            <a:r>
              <a:rPr dirty="0" sz="1200">
                <a:latin typeface="Cambria Math"/>
                <a:cs typeface="Cambria Math"/>
              </a:rPr>
              <a:t>𝑛</a:t>
            </a:r>
            <a:endParaRPr sz="1200">
              <a:latin typeface="Cambria Math"/>
              <a:cs typeface="Cambria Math"/>
            </a:endParaRPr>
          </a:p>
          <a:p>
            <a:pPr algn="ctr" marL="29209">
              <a:lnSpc>
                <a:spcPts val="840"/>
              </a:lnSpc>
            </a:pPr>
            <a:r>
              <a:rPr dirty="0" sz="850" spc="20">
                <a:latin typeface="Cambria Math"/>
                <a:cs typeface="Cambria Math"/>
              </a:rPr>
              <a:t>𝑖=1</a:t>
            </a:r>
            <a:endParaRPr sz="850">
              <a:latin typeface="Cambria Math"/>
              <a:cs typeface="Cambria Math"/>
            </a:endParaRPr>
          </a:p>
          <a:p>
            <a:pPr algn="ctr" marL="64135">
              <a:lnSpc>
                <a:spcPts val="775"/>
              </a:lnSpc>
              <a:spcBef>
                <a:spcPts val="335"/>
              </a:spcBef>
            </a:pPr>
            <a:r>
              <a:rPr dirty="0" sz="850" spc="65">
                <a:latin typeface="Cambria Math"/>
                <a:cs typeface="Cambria Math"/>
              </a:rPr>
              <a:t>𝑛</a:t>
            </a:r>
            <a:endParaRPr sz="850">
              <a:latin typeface="Cambria Math"/>
              <a:cs typeface="Cambria Math"/>
            </a:endParaRPr>
          </a:p>
          <a:p>
            <a:pPr algn="ctr" marR="269875">
              <a:lnSpc>
                <a:spcPts val="930"/>
              </a:lnSpc>
            </a:pPr>
            <a:r>
              <a:rPr dirty="0" sz="1200">
                <a:latin typeface="Cambria Math"/>
                <a:cs typeface="Cambria Math"/>
              </a:rPr>
              <a:t>1</a:t>
            </a:r>
            <a:endParaRPr sz="1200">
              <a:latin typeface="Cambria Math"/>
              <a:cs typeface="Cambria Math"/>
            </a:endParaRPr>
          </a:p>
          <a:p>
            <a:pPr algn="ctr" marL="1270">
              <a:lnSpc>
                <a:spcPts val="860"/>
              </a:lnSpc>
              <a:tabLst>
                <a:tab pos="833119" algn="l"/>
              </a:tabLst>
            </a:pPr>
            <a:r>
              <a:rPr dirty="0" sz="1200" spc="10">
                <a:latin typeface="Cambria Math"/>
                <a:cs typeface="Cambria Math"/>
              </a:rPr>
              <a:t>𝑀𝐴𝐸</a:t>
            </a:r>
            <a:r>
              <a:rPr dirty="0" baseline="2314" sz="1800" spc="15">
                <a:latin typeface="Cambria Math"/>
                <a:cs typeface="Cambria Math"/>
              </a:rPr>
              <a:t>(</a:t>
            </a:r>
            <a:r>
              <a:rPr dirty="0" sz="1200" spc="10">
                <a:latin typeface="Cambria Math"/>
                <a:cs typeface="Cambria Math"/>
              </a:rPr>
              <a:t>𝑡</a:t>
            </a:r>
            <a:r>
              <a:rPr dirty="0" baseline="2314" sz="1800" spc="15">
                <a:latin typeface="Cambria Math"/>
                <a:cs typeface="Cambria Math"/>
              </a:rPr>
              <a:t>)</a:t>
            </a:r>
            <a:r>
              <a:rPr dirty="0" baseline="2314" sz="1800" spc="97">
                <a:latin typeface="Cambria Math"/>
                <a:cs typeface="Cambria Math"/>
              </a:rPr>
              <a:t> </a:t>
            </a:r>
            <a:r>
              <a:rPr dirty="0" sz="1200">
                <a:latin typeface="Cambria Math"/>
                <a:cs typeface="Cambria Math"/>
              </a:rPr>
              <a:t>=	</a:t>
            </a:r>
            <a:r>
              <a:rPr dirty="0" sz="1200" spc="740">
                <a:latin typeface="Cambria Math"/>
                <a:cs typeface="Cambria Math"/>
              </a:rPr>
              <a:t>∑</a:t>
            </a:r>
            <a:r>
              <a:rPr dirty="0" sz="1200" spc="165">
                <a:latin typeface="Cambria Math"/>
                <a:cs typeface="Cambria Math"/>
              </a:rPr>
              <a:t> </a:t>
            </a:r>
            <a:r>
              <a:rPr dirty="0" sz="1200" spc="25">
                <a:latin typeface="Cambria Math"/>
                <a:cs typeface="Cambria Math"/>
              </a:rPr>
              <a:t>|𝑡</a:t>
            </a:r>
            <a:r>
              <a:rPr dirty="0" baseline="-16339" sz="1275" spc="37">
                <a:latin typeface="Cambria Math"/>
                <a:cs typeface="Cambria Math"/>
              </a:rPr>
              <a:t>𝑝𝑟𝑒</a:t>
            </a:r>
            <a:r>
              <a:rPr dirty="0" baseline="-16339" sz="1275" spc="187">
                <a:latin typeface="Cambria Math"/>
                <a:cs typeface="Cambria Math"/>
              </a:rPr>
              <a:t> </a:t>
            </a:r>
            <a:r>
              <a:rPr dirty="0" sz="1200">
                <a:latin typeface="Cambria Math"/>
                <a:cs typeface="Cambria Math"/>
              </a:rPr>
              <a:t>−</a:t>
            </a:r>
            <a:r>
              <a:rPr dirty="0" sz="1200" spc="-10">
                <a:latin typeface="Cambria Math"/>
                <a:cs typeface="Cambria Math"/>
              </a:rPr>
              <a:t> </a:t>
            </a:r>
            <a:r>
              <a:rPr dirty="0" sz="1200" spc="15">
                <a:latin typeface="Cambria Math"/>
                <a:cs typeface="Cambria Math"/>
              </a:rPr>
              <a:t>𝑡</a:t>
            </a:r>
            <a:r>
              <a:rPr dirty="0" baseline="-16339" sz="1275" spc="22">
                <a:latin typeface="Cambria Math"/>
                <a:cs typeface="Cambria Math"/>
              </a:rPr>
              <a:t>𝑔𝑡</a:t>
            </a:r>
            <a:r>
              <a:rPr dirty="0" sz="1200" spc="15">
                <a:latin typeface="Cambria Math"/>
                <a:cs typeface="Cambria Math"/>
              </a:rPr>
              <a:t>|</a:t>
            </a:r>
            <a:endParaRPr sz="1200">
              <a:latin typeface="Cambria Math"/>
              <a:cs typeface="Cambria Math"/>
            </a:endParaRPr>
          </a:p>
          <a:p>
            <a:pPr algn="ctr" marR="273050">
              <a:lnSpc>
                <a:spcPts val="1120"/>
              </a:lnSpc>
            </a:pPr>
            <a:r>
              <a:rPr dirty="0" sz="1200">
                <a:latin typeface="Cambria Math"/>
                <a:cs typeface="Cambria Math"/>
              </a:rPr>
              <a:t>𝑛</a:t>
            </a:r>
            <a:endParaRPr sz="1200">
              <a:latin typeface="Cambria Math"/>
              <a:cs typeface="Cambria Math"/>
            </a:endParaRPr>
          </a:p>
        </p:txBody>
      </p:sp>
      <p:sp>
        <p:nvSpPr>
          <p:cNvPr id="37" name="object 37"/>
          <p:cNvSpPr txBox="1"/>
          <p:nvPr/>
        </p:nvSpPr>
        <p:spPr>
          <a:xfrm>
            <a:off x="6416802" y="6918197"/>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2</a:t>
            </a:r>
            <a:r>
              <a:rPr dirty="0" sz="1200" spc="5">
                <a:latin typeface="Cambria Math"/>
                <a:cs typeface="Cambria Math"/>
              </a:rPr>
              <a:t>.</a:t>
            </a:r>
            <a:r>
              <a:rPr dirty="0" sz="1200" spc="-5">
                <a:latin typeface="Cambria Math"/>
                <a:cs typeface="Cambria Math"/>
              </a:rPr>
              <a:t>60</a:t>
            </a:r>
            <a:r>
              <a:rPr dirty="0" baseline="2314" sz="1800">
                <a:latin typeface="Cambria Math"/>
                <a:cs typeface="Cambria Math"/>
              </a:rPr>
              <a:t>)</a:t>
            </a:r>
            <a:endParaRPr baseline="2314" sz="1800">
              <a:latin typeface="Cambria Math"/>
              <a:cs typeface="Cambria Math"/>
            </a:endParaRPr>
          </a:p>
        </p:txBody>
      </p:sp>
      <p:pic>
        <p:nvPicPr>
          <p:cNvPr id="38" name="object 38"/>
          <p:cNvPicPr/>
          <p:nvPr/>
        </p:nvPicPr>
        <p:blipFill>
          <a:blip r:embed="rId2" cstate="print"/>
          <a:stretch>
            <a:fillRect/>
          </a:stretch>
        </p:blipFill>
        <p:spPr>
          <a:xfrm>
            <a:off x="723915" y="8223529"/>
            <a:ext cx="224774" cy="133324"/>
          </a:xfrm>
          <a:prstGeom prst="rect">
            <a:avLst/>
          </a:prstGeom>
        </p:spPr>
      </p:pic>
      <p:sp>
        <p:nvSpPr>
          <p:cNvPr id="39" name="object 39"/>
          <p:cNvSpPr txBox="1"/>
          <p:nvPr/>
        </p:nvSpPr>
        <p:spPr>
          <a:xfrm>
            <a:off x="706627" y="7364729"/>
            <a:ext cx="6223635" cy="2419985"/>
          </a:xfrm>
          <a:prstGeom prst="rect">
            <a:avLst/>
          </a:prstGeom>
        </p:spPr>
        <p:txBody>
          <a:bodyPr wrap="square" lIns="0" tIns="12700" rIns="0" bIns="0" rtlCol="0" vert="horz">
            <a:spAutoFit/>
          </a:bodyPr>
          <a:lstStyle/>
          <a:p>
            <a:pPr marL="317500">
              <a:lnSpc>
                <a:spcPct val="100000"/>
              </a:lnSpc>
              <a:spcBef>
                <a:spcPts val="100"/>
              </a:spcBef>
            </a:pPr>
            <a:r>
              <a:rPr dirty="0" sz="1200">
                <a:latin typeface="SimSun"/>
                <a:cs typeface="SimSun"/>
              </a:rPr>
              <a:t>这些</a:t>
            </a:r>
            <a:r>
              <a:rPr dirty="0" sz="1200" spc="10">
                <a:latin typeface="SimSun"/>
                <a:cs typeface="SimSun"/>
              </a:rPr>
              <a:t>误</a:t>
            </a:r>
            <a:r>
              <a:rPr dirty="0" sz="1200">
                <a:latin typeface="SimSun"/>
                <a:cs typeface="SimSun"/>
              </a:rPr>
              <a:t>差</a:t>
            </a:r>
            <a:r>
              <a:rPr dirty="0" sz="1200" spc="10">
                <a:latin typeface="SimSun"/>
                <a:cs typeface="SimSun"/>
              </a:rPr>
              <a:t>值</a:t>
            </a:r>
            <a:r>
              <a:rPr dirty="0" sz="1200">
                <a:latin typeface="SimSun"/>
                <a:cs typeface="SimSun"/>
              </a:rPr>
              <a:t>越小</a:t>
            </a:r>
            <a:r>
              <a:rPr dirty="0" sz="1200" spc="10">
                <a:latin typeface="SimSun"/>
                <a:cs typeface="SimSun"/>
              </a:rPr>
              <a:t>，</a:t>
            </a:r>
            <a:r>
              <a:rPr dirty="0" sz="1200">
                <a:latin typeface="SimSun"/>
                <a:cs typeface="SimSun"/>
              </a:rPr>
              <a:t>表</a:t>
            </a:r>
            <a:r>
              <a:rPr dirty="0" sz="1200" spc="10">
                <a:latin typeface="SimSun"/>
                <a:cs typeface="SimSun"/>
              </a:rPr>
              <a:t>示</a:t>
            </a:r>
            <a:r>
              <a:rPr dirty="0" sz="1200">
                <a:latin typeface="SimSun"/>
                <a:cs typeface="SimSun"/>
              </a:rPr>
              <a:t>配准</a:t>
            </a:r>
            <a:r>
              <a:rPr dirty="0" sz="1200" spc="10">
                <a:latin typeface="SimSun"/>
                <a:cs typeface="SimSun"/>
              </a:rPr>
              <a:t>的</a:t>
            </a:r>
            <a:r>
              <a:rPr dirty="0" sz="1200">
                <a:latin typeface="SimSun"/>
                <a:cs typeface="SimSun"/>
              </a:rPr>
              <a:t>精</a:t>
            </a:r>
            <a:r>
              <a:rPr dirty="0" sz="1200" spc="10">
                <a:latin typeface="SimSun"/>
                <a:cs typeface="SimSun"/>
              </a:rPr>
              <a:t>度</a:t>
            </a:r>
            <a:r>
              <a:rPr dirty="0" sz="1200">
                <a:latin typeface="SimSun"/>
                <a:cs typeface="SimSun"/>
              </a:rPr>
              <a:t>越高</a:t>
            </a:r>
            <a:r>
              <a:rPr dirty="0" sz="1200" spc="10">
                <a:latin typeface="SimSun"/>
                <a:cs typeface="SimSun"/>
              </a:rPr>
              <a:t>。</a:t>
            </a:r>
            <a:r>
              <a:rPr dirty="0" sz="1200">
                <a:latin typeface="SimSun"/>
                <a:cs typeface="SimSun"/>
              </a:rPr>
              <a:t>理</a:t>
            </a:r>
            <a:r>
              <a:rPr dirty="0" sz="1200" spc="10">
                <a:latin typeface="SimSun"/>
                <a:cs typeface="SimSun"/>
              </a:rPr>
              <a:t>想</a:t>
            </a:r>
            <a:r>
              <a:rPr dirty="0" sz="1200">
                <a:latin typeface="SimSun"/>
                <a:cs typeface="SimSun"/>
              </a:rPr>
              <a:t>情况</a:t>
            </a:r>
            <a:r>
              <a:rPr dirty="0" sz="1200" spc="10">
                <a:latin typeface="SimSun"/>
                <a:cs typeface="SimSun"/>
              </a:rPr>
              <a:t>下</a:t>
            </a:r>
            <a:r>
              <a:rPr dirty="0" sz="1200">
                <a:latin typeface="SimSun"/>
                <a:cs typeface="SimSun"/>
              </a:rPr>
              <a:t>，</a:t>
            </a:r>
            <a:r>
              <a:rPr dirty="0" sz="1200" spc="10">
                <a:latin typeface="SimSun"/>
                <a:cs typeface="SimSun"/>
              </a:rPr>
              <a:t>如</a:t>
            </a:r>
            <a:r>
              <a:rPr dirty="0" sz="1200">
                <a:latin typeface="SimSun"/>
                <a:cs typeface="SimSun"/>
              </a:rPr>
              <a:t>果刚</a:t>
            </a:r>
            <a:r>
              <a:rPr dirty="0" sz="1200" spc="10">
                <a:latin typeface="SimSun"/>
                <a:cs typeface="SimSun"/>
              </a:rPr>
              <a:t>性</a:t>
            </a:r>
            <a:r>
              <a:rPr dirty="0" sz="1200">
                <a:latin typeface="SimSun"/>
                <a:cs typeface="SimSun"/>
              </a:rPr>
              <a:t>运</a:t>
            </a:r>
            <a:r>
              <a:rPr dirty="0" sz="1200" spc="10">
                <a:latin typeface="SimSun"/>
                <a:cs typeface="SimSun"/>
              </a:rPr>
              <a:t>动</a:t>
            </a:r>
            <a:r>
              <a:rPr dirty="0" sz="1200">
                <a:latin typeface="SimSun"/>
                <a:cs typeface="SimSun"/>
              </a:rPr>
              <a:t>变换</a:t>
            </a:r>
            <a:r>
              <a:rPr dirty="0" sz="1200" spc="10">
                <a:latin typeface="SimSun"/>
                <a:cs typeface="SimSun"/>
              </a:rPr>
              <a:t>是</a:t>
            </a:r>
            <a:r>
              <a:rPr dirty="0" sz="1200">
                <a:latin typeface="SimSun"/>
                <a:cs typeface="SimSun"/>
              </a:rPr>
              <a:t>完</a:t>
            </a:r>
            <a:r>
              <a:rPr dirty="0" sz="1200" spc="10">
                <a:latin typeface="SimSun"/>
                <a:cs typeface="SimSun"/>
              </a:rPr>
              <a:t>美</a:t>
            </a:r>
            <a:r>
              <a:rPr dirty="0" sz="1200">
                <a:latin typeface="SimSun"/>
                <a:cs typeface="SimSun"/>
              </a:rPr>
              <a:t>的，则</a:t>
            </a:r>
            <a:endParaRPr sz="1200">
              <a:latin typeface="SimSun"/>
              <a:cs typeface="SimSun"/>
            </a:endParaRPr>
          </a:p>
          <a:p>
            <a:pPr marL="12700">
              <a:lnSpc>
                <a:spcPct val="100000"/>
              </a:lnSpc>
              <a:spcBef>
                <a:spcPts val="900"/>
              </a:spcBef>
            </a:pPr>
            <a:r>
              <a:rPr dirty="0" sz="1200">
                <a:latin typeface="SimSun"/>
                <a:cs typeface="SimSun"/>
              </a:rPr>
              <a:t>上述所有误差度量都应该为</a:t>
            </a:r>
            <a:r>
              <a:rPr dirty="0" sz="1200" spc="-295">
                <a:latin typeface="SimSun"/>
                <a:cs typeface="SimSun"/>
              </a:rPr>
              <a:t> </a:t>
            </a:r>
            <a:r>
              <a:rPr dirty="0" sz="1200">
                <a:latin typeface="Times New Roman"/>
                <a:cs typeface="Times New Roman"/>
              </a:rPr>
              <a:t>0</a:t>
            </a:r>
            <a:r>
              <a:rPr dirty="0" sz="1200">
                <a:latin typeface="SimSun"/>
                <a:cs typeface="SimSun"/>
              </a:rPr>
              <a:t>。</a:t>
            </a:r>
            <a:endParaRPr sz="1200">
              <a:latin typeface="SimSun"/>
              <a:cs typeface="SimSun"/>
            </a:endParaRPr>
          </a:p>
          <a:p>
            <a:pPr>
              <a:lnSpc>
                <a:spcPct val="100000"/>
              </a:lnSpc>
              <a:spcBef>
                <a:spcPts val="25"/>
              </a:spcBef>
            </a:pPr>
            <a:endParaRPr sz="1850">
              <a:latin typeface="SimSun"/>
              <a:cs typeface="SimSun"/>
            </a:endParaRPr>
          </a:p>
          <a:p>
            <a:pPr marL="303530">
              <a:lnSpc>
                <a:spcPct val="100000"/>
              </a:lnSpc>
              <a:spcBef>
                <a:spcPts val="5"/>
              </a:spcBef>
            </a:pPr>
            <a:r>
              <a:rPr dirty="0" sz="1500" spc="10">
                <a:latin typeface="SimSun"/>
                <a:cs typeface="SimSun"/>
              </a:rPr>
              <a:t>本</a:t>
            </a:r>
            <a:r>
              <a:rPr dirty="0" sz="1500">
                <a:latin typeface="SimSun"/>
                <a:cs typeface="SimSun"/>
              </a:rPr>
              <a:t>章</a:t>
            </a:r>
            <a:r>
              <a:rPr dirty="0" sz="1500" spc="10">
                <a:latin typeface="SimSun"/>
                <a:cs typeface="SimSun"/>
              </a:rPr>
              <a:t>小</a:t>
            </a:r>
            <a:r>
              <a:rPr dirty="0" sz="1500">
                <a:latin typeface="SimSun"/>
                <a:cs typeface="SimSun"/>
              </a:rPr>
              <a:t>结</a:t>
            </a:r>
            <a:endParaRPr sz="1500">
              <a:latin typeface="SimSun"/>
              <a:cs typeface="SimSun"/>
            </a:endParaRPr>
          </a:p>
          <a:p>
            <a:pPr>
              <a:lnSpc>
                <a:spcPct val="100000"/>
              </a:lnSpc>
              <a:spcBef>
                <a:spcPts val="35"/>
              </a:spcBef>
            </a:pPr>
            <a:endParaRPr sz="1150">
              <a:latin typeface="SimSun"/>
              <a:cs typeface="SimSun"/>
            </a:endParaRPr>
          </a:p>
          <a:p>
            <a:pPr algn="just" marL="12700" marR="5080" indent="304800">
              <a:lnSpc>
                <a:spcPct val="162500"/>
              </a:lnSpc>
            </a:pPr>
            <a:r>
              <a:rPr dirty="0" sz="1200">
                <a:latin typeface="SimSun"/>
                <a:cs typeface="SimSun"/>
              </a:rPr>
              <a:t>本章</a:t>
            </a:r>
            <a:r>
              <a:rPr dirty="0" sz="1200" spc="10">
                <a:latin typeface="SimSun"/>
                <a:cs typeface="SimSun"/>
              </a:rPr>
              <a:t>首</a:t>
            </a:r>
            <a:r>
              <a:rPr dirty="0" sz="1200">
                <a:latin typeface="SimSun"/>
                <a:cs typeface="SimSun"/>
              </a:rPr>
              <a:t>先</a:t>
            </a:r>
            <a:r>
              <a:rPr dirty="0" sz="1200" spc="10">
                <a:latin typeface="SimSun"/>
                <a:cs typeface="SimSun"/>
              </a:rPr>
              <a:t>介</a:t>
            </a:r>
            <a:r>
              <a:rPr dirty="0" sz="1200">
                <a:latin typeface="SimSun"/>
                <a:cs typeface="SimSun"/>
              </a:rPr>
              <a:t>绍了</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据具</a:t>
            </a:r>
            <a:r>
              <a:rPr dirty="0" sz="1200" spc="10">
                <a:latin typeface="SimSun"/>
                <a:cs typeface="SimSun"/>
              </a:rPr>
              <a:t>有</a:t>
            </a:r>
            <a:r>
              <a:rPr dirty="0" sz="1200">
                <a:latin typeface="SimSun"/>
                <a:cs typeface="SimSun"/>
              </a:rPr>
              <a:t>的</a:t>
            </a:r>
            <a:r>
              <a:rPr dirty="0" sz="1200" spc="10">
                <a:latin typeface="SimSun"/>
                <a:cs typeface="SimSun"/>
              </a:rPr>
              <a:t>无</a:t>
            </a:r>
            <a:r>
              <a:rPr dirty="0" sz="1200">
                <a:latin typeface="SimSun"/>
                <a:cs typeface="SimSun"/>
              </a:rPr>
              <a:t>序性</a:t>
            </a:r>
            <a:r>
              <a:rPr dirty="0" sz="1200" spc="10">
                <a:latin typeface="SimSun"/>
                <a:cs typeface="SimSun"/>
              </a:rPr>
              <a:t>、</a:t>
            </a:r>
            <a:r>
              <a:rPr dirty="0" sz="1200">
                <a:latin typeface="SimSun"/>
                <a:cs typeface="SimSun"/>
              </a:rPr>
              <a:t>局</a:t>
            </a:r>
            <a:r>
              <a:rPr dirty="0" sz="1200" spc="10">
                <a:latin typeface="SimSun"/>
                <a:cs typeface="SimSun"/>
              </a:rPr>
              <a:t>部</a:t>
            </a:r>
            <a:r>
              <a:rPr dirty="0" sz="1200">
                <a:latin typeface="SimSun"/>
                <a:cs typeface="SimSun"/>
              </a:rPr>
              <a:t>相关</a:t>
            </a:r>
            <a:r>
              <a:rPr dirty="0" sz="1200" spc="10">
                <a:latin typeface="SimSun"/>
                <a:cs typeface="SimSun"/>
              </a:rPr>
              <a:t>性</a:t>
            </a:r>
            <a:r>
              <a:rPr dirty="0" sz="1200">
                <a:latin typeface="SimSun"/>
                <a:cs typeface="SimSun"/>
              </a:rPr>
              <a:t>以</a:t>
            </a:r>
            <a:r>
              <a:rPr dirty="0" sz="1200" spc="10">
                <a:latin typeface="SimSun"/>
                <a:cs typeface="SimSun"/>
              </a:rPr>
              <a:t>及</a:t>
            </a:r>
            <a:r>
              <a:rPr dirty="0" sz="1200">
                <a:latin typeface="SimSun"/>
                <a:cs typeface="SimSun"/>
              </a:rPr>
              <a:t>不变</a:t>
            </a:r>
            <a:r>
              <a:rPr dirty="0" sz="1200" spc="10">
                <a:latin typeface="SimSun"/>
                <a:cs typeface="SimSun"/>
              </a:rPr>
              <a:t>性</a:t>
            </a:r>
            <a:r>
              <a:rPr dirty="0" sz="1200">
                <a:latin typeface="SimSun"/>
                <a:cs typeface="SimSun"/>
              </a:rPr>
              <a:t>这</a:t>
            </a:r>
            <a:r>
              <a:rPr dirty="0" sz="1200" spc="10">
                <a:latin typeface="SimSun"/>
                <a:cs typeface="SimSun"/>
              </a:rPr>
              <a:t>三</a:t>
            </a:r>
            <a:r>
              <a:rPr dirty="0" sz="1200">
                <a:latin typeface="SimSun"/>
                <a:cs typeface="SimSun"/>
              </a:rPr>
              <a:t>大特</a:t>
            </a:r>
            <a:r>
              <a:rPr dirty="0" sz="1200" spc="10">
                <a:latin typeface="SimSun"/>
                <a:cs typeface="SimSun"/>
              </a:rPr>
              <a:t>点</a:t>
            </a:r>
            <a:r>
              <a:rPr dirty="0" sz="1200">
                <a:latin typeface="SimSun"/>
                <a:cs typeface="SimSun"/>
              </a:rPr>
              <a:t>，</a:t>
            </a:r>
            <a:r>
              <a:rPr dirty="0" sz="1200" spc="10">
                <a:latin typeface="SimSun"/>
                <a:cs typeface="SimSun"/>
              </a:rPr>
              <a:t>其</a:t>
            </a:r>
            <a:r>
              <a:rPr dirty="0" sz="1200">
                <a:latin typeface="SimSun"/>
                <a:cs typeface="SimSun"/>
              </a:rPr>
              <a:t>次介绍 了点</a:t>
            </a:r>
            <a:r>
              <a:rPr dirty="0" sz="1200" spc="10">
                <a:latin typeface="SimSun"/>
                <a:cs typeface="SimSun"/>
              </a:rPr>
              <a:t>云</a:t>
            </a:r>
            <a:r>
              <a:rPr dirty="0" sz="1200">
                <a:latin typeface="SimSun"/>
                <a:cs typeface="SimSun"/>
              </a:rPr>
              <a:t>数据</a:t>
            </a:r>
            <a:r>
              <a:rPr dirty="0" sz="1200" spc="10">
                <a:latin typeface="SimSun"/>
                <a:cs typeface="SimSun"/>
              </a:rPr>
              <a:t>的</a:t>
            </a:r>
            <a:r>
              <a:rPr dirty="0" sz="1200">
                <a:latin typeface="SimSun"/>
                <a:cs typeface="SimSun"/>
              </a:rPr>
              <a:t>两</a:t>
            </a:r>
            <a:r>
              <a:rPr dirty="0" sz="1200" spc="10">
                <a:latin typeface="SimSun"/>
                <a:cs typeface="SimSun"/>
              </a:rPr>
              <a:t>类</a:t>
            </a:r>
            <a:r>
              <a:rPr dirty="0" sz="1200">
                <a:latin typeface="SimSun"/>
                <a:cs typeface="SimSun"/>
              </a:rPr>
              <a:t>特</a:t>
            </a:r>
            <a:r>
              <a:rPr dirty="0" sz="1200" spc="10">
                <a:latin typeface="SimSun"/>
                <a:cs typeface="SimSun"/>
              </a:rPr>
              <a:t>征</a:t>
            </a:r>
            <a:r>
              <a:rPr dirty="0" sz="1200">
                <a:latin typeface="SimSun"/>
                <a:cs typeface="SimSun"/>
              </a:rPr>
              <a:t>描述</a:t>
            </a:r>
            <a:r>
              <a:rPr dirty="0" sz="1200" spc="10">
                <a:latin typeface="SimSun"/>
                <a:cs typeface="SimSun"/>
              </a:rPr>
              <a:t>方</a:t>
            </a:r>
            <a:r>
              <a:rPr dirty="0" sz="1200">
                <a:latin typeface="SimSun"/>
                <a:cs typeface="SimSun"/>
              </a:rPr>
              <a:t>式，</a:t>
            </a:r>
            <a:r>
              <a:rPr dirty="0" sz="1200" spc="20">
                <a:latin typeface="SimSun"/>
                <a:cs typeface="SimSun"/>
              </a:rPr>
              <a:t>即</a:t>
            </a:r>
            <a:r>
              <a:rPr dirty="0" sz="1200">
                <a:latin typeface="SimSun"/>
                <a:cs typeface="SimSun"/>
              </a:rPr>
              <a:t>局</a:t>
            </a:r>
            <a:r>
              <a:rPr dirty="0" sz="1200" spc="10">
                <a:latin typeface="SimSun"/>
                <a:cs typeface="SimSun"/>
              </a:rPr>
              <a:t>部</a:t>
            </a:r>
            <a:r>
              <a:rPr dirty="0" sz="1200">
                <a:latin typeface="SimSun"/>
                <a:cs typeface="SimSun"/>
              </a:rPr>
              <a:t>特</a:t>
            </a:r>
            <a:r>
              <a:rPr dirty="0" sz="1200" spc="10">
                <a:latin typeface="SimSun"/>
                <a:cs typeface="SimSun"/>
              </a:rPr>
              <a:t>征</a:t>
            </a:r>
            <a:r>
              <a:rPr dirty="0" sz="1200">
                <a:latin typeface="SimSun"/>
                <a:cs typeface="SimSun"/>
              </a:rPr>
              <a:t>描述</a:t>
            </a:r>
            <a:r>
              <a:rPr dirty="0" sz="1200" spc="15">
                <a:latin typeface="SimSun"/>
                <a:cs typeface="SimSun"/>
              </a:rPr>
              <a:t>和</a:t>
            </a:r>
            <a:r>
              <a:rPr dirty="0" sz="1200">
                <a:latin typeface="SimSun"/>
                <a:cs typeface="SimSun"/>
              </a:rPr>
              <a:t>全局</a:t>
            </a:r>
            <a:r>
              <a:rPr dirty="0" sz="1200" spc="10">
                <a:latin typeface="SimSun"/>
                <a:cs typeface="SimSun"/>
              </a:rPr>
              <a:t>特</a:t>
            </a:r>
            <a:r>
              <a:rPr dirty="0" sz="1200">
                <a:latin typeface="SimSun"/>
                <a:cs typeface="SimSun"/>
              </a:rPr>
              <a:t>征</a:t>
            </a:r>
            <a:r>
              <a:rPr dirty="0" sz="1200" spc="10">
                <a:latin typeface="SimSun"/>
                <a:cs typeface="SimSun"/>
              </a:rPr>
              <a:t>描</a:t>
            </a:r>
            <a:r>
              <a:rPr dirty="0" sz="1200">
                <a:latin typeface="SimSun"/>
                <a:cs typeface="SimSun"/>
              </a:rPr>
              <a:t>述</a:t>
            </a:r>
            <a:r>
              <a:rPr dirty="0" sz="1200" spc="10">
                <a:latin typeface="SimSun"/>
                <a:cs typeface="SimSun"/>
              </a:rPr>
              <a:t>。</a:t>
            </a:r>
            <a:r>
              <a:rPr dirty="0" sz="1200">
                <a:latin typeface="SimSun"/>
                <a:cs typeface="SimSun"/>
              </a:rPr>
              <a:t>然后</a:t>
            </a:r>
            <a:r>
              <a:rPr dirty="0" sz="1200" spc="10">
                <a:latin typeface="SimSun"/>
                <a:cs typeface="SimSun"/>
              </a:rPr>
              <a:t>分</a:t>
            </a:r>
            <a:r>
              <a:rPr dirty="0" sz="1200">
                <a:latin typeface="SimSun"/>
                <a:cs typeface="SimSun"/>
              </a:rPr>
              <a:t>析了</a:t>
            </a:r>
            <a:r>
              <a:rPr dirty="0" sz="1200" spc="10">
                <a:latin typeface="SimSun"/>
                <a:cs typeface="SimSun"/>
              </a:rPr>
              <a:t>求</a:t>
            </a:r>
            <a:r>
              <a:rPr dirty="0" sz="1200">
                <a:latin typeface="SimSun"/>
                <a:cs typeface="SimSun"/>
              </a:rPr>
              <a:t>解</a:t>
            </a:r>
            <a:r>
              <a:rPr dirty="0" sz="1200" spc="10">
                <a:latin typeface="SimSun"/>
                <a:cs typeface="SimSun"/>
              </a:rPr>
              <a:t>刚</a:t>
            </a:r>
            <a:r>
              <a:rPr dirty="0" sz="1200">
                <a:latin typeface="SimSun"/>
                <a:cs typeface="SimSun"/>
              </a:rPr>
              <a:t>体运 </a:t>
            </a:r>
            <a:r>
              <a:rPr dirty="0" sz="1200" spc="80">
                <a:latin typeface="SimSun"/>
                <a:cs typeface="SimSun"/>
              </a:rPr>
              <a:t>动最优变换参数</a:t>
            </a:r>
            <a:r>
              <a:rPr dirty="0" sz="1200" spc="70">
                <a:latin typeface="SimSun"/>
                <a:cs typeface="SimSun"/>
              </a:rPr>
              <a:t>的两</a:t>
            </a:r>
            <a:r>
              <a:rPr dirty="0" sz="1200" spc="80">
                <a:latin typeface="SimSun"/>
                <a:cs typeface="SimSun"/>
              </a:rPr>
              <a:t>种方法，一是基</a:t>
            </a:r>
            <a:r>
              <a:rPr dirty="0" sz="1200">
                <a:latin typeface="SimSun"/>
                <a:cs typeface="SimSun"/>
              </a:rPr>
              <a:t>于</a:t>
            </a:r>
            <a:r>
              <a:rPr dirty="0" sz="1200" spc="40">
                <a:latin typeface="SimSun"/>
                <a:cs typeface="SimSun"/>
              </a:rPr>
              <a:t> </a:t>
            </a:r>
            <a:r>
              <a:rPr dirty="0" sz="1200" spc="-5">
                <a:latin typeface="Times New Roman"/>
                <a:cs typeface="Times New Roman"/>
              </a:rPr>
              <a:t>SVD</a:t>
            </a:r>
            <a:r>
              <a:rPr dirty="0" sz="1200" spc="40">
                <a:latin typeface="Times New Roman"/>
                <a:cs typeface="Times New Roman"/>
              </a:rPr>
              <a:t> </a:t>
            </a:r>
            <a:r>
              <a:rPr dirty="0" sz="1200" spc="80">
                <a:latin typeface="SimSun"/>
                <a:cs typeface="SimSun"/>
              </a:rPr>
              <a:t>的线性代数求解法，二是基</a:t>
            </a:r>
            <a:r>
              <a:rPr dirty="0" sz="1200">
                <a:latin typeface="SimSun"/>
                <a:cs typeface="SimSun"/>
              </a:rPr>
              <a:t>于</a:t>
            </a:r>
            <a:r>
              <a:rPr dirty="0" sz="1200" spc="40">
                <a:latin typeface="SimSun"/>
                <a:cs typeface="SimSun"/>
              </a:rPr>
              <a:t> </a:t>
            </a:r>
            <a:r>
              <a:rPr dirty="0" sz="1200" spc="-5">
                <a:latin typeface="Times New Roman"/>
                <a:cs typeface="Times New Roman"/>
              </a:rPr>
              <a:t>Levenberg- </a:t>
            </a:r>
            <a:r>
              <a:rPr dirty="0" sz="1200">
                <a:latin typeface="Times New Roman"/>
                <a:cs typeface="Times New Roman"/>
              </a:rPr>
              <a:t> </a:t>
            </a:r>
            <a:r>
              <a:rPr dirty="0" sz="1200" spc="-5">
                <a:latin typeface="Times New Roman"/>
                <a:cs typeface="Times New Roman"/>
              </a:rPr>
              <a:t>Ma</a:t>
            </a:r>
            <a:r>
              <a:rPr dirty="0" sz="1200">
                <a:latin typeface="Times New Roman"/>
                <a:cs typeface="Times New Roman"/>
              </a:rPr>
              <a:t>rqu</a:t>
            </a:r>
            <a:r>
              <a:rPr dirty="0" sz="1200" spc="-10">
                <a:latin typeface="Times New Roman"/>
                <a:cs typeface="Times New Roman"/>
              </a:rPr>
              <a:t>a</a:t>
            </a:r>
            <a:r>
              <a:rPr dirty="0" sz="1200">
                <a:latin typeface="Times New Roman"/>
                <a:cs typeface="Times New Roman"/>
              </a:rPr>
              <a:t>r</a:t>
            </a:r>
            <a:r>
              <a:rPr dirty="0" sz="1200" spc="5">
                <a:latin typeface="Times New Roman"/>
                <a:cs typeface="Times New Roman"/>
              </a:rPr>
              <a:t>d</a:t>
            </a:r>
            <a:r>
              <a:rPr dirty="0" sz="1200">
                <a:latin typeface="Times New Roman"/>
                <a:cs typeface="Times New Roman"/>
              </a:rPr>
              <a:t>t</a:t>
            </a:r>
            <a:r>
              <a:rPr dirty="0" sz="1200" spc="30">
                <a:latin typeface="Times New Roman"/>
                <a:cs typeface="Times New Roman"/>
              </a:rPr>
              <a:t> </a:t>
            </a:r>
            <a:r>
              <a:rPr dirty="0" sz="1200">
                <a:latin typeface="SimSun"/>
                <a:cs typeface="SimSun"/>
              </a:rPr>
              <a:t>的非线性</a:t>
            </a:r>
            <a:r>
              <a:rPr dirty="0" sz="1200" spc="10">
                <a:latin typeface="SimSun"/>
                <a:cs typeface="SimSun"/>
              </a:rPr>
              <a:t>优</a:t>
            </a:r>
            <a:r>
              <a:rPr dirty="0" sz="1200">
                <a:latin typeface="SimSun"/>
                <a:cs typeface="SimSun"/>
              </a:rPr>
              <a:t>化法。接着阐述了点云配准任务中常用的标准数据集，包括</a:t>
            </a:r>
            <a:r>
              <a:rPr dirty="0" sz="1200" spc="-275">
                <a:latin typeface="SimSun"/>
                <a:cs typeface="SimSun"/>
              </a:rPr>
              <a:t> </a:t>
            </a:r>
            <a:r>
              <a:rPr dirty="0" sz="1200">
                <a:latin typeface="Times New Roman"/>
                <a:cs typeface="Times New Roman"/>
              </a:rPr>
              <a:t>Sh</a:t>
            </a:r>
            <a:r>
              <a:rPr dirty="0" sz="1200" spc="-5">
                <a:latin typeface="Times New Roman"/>
                <a:cs typeface="Times New Roman"/>
              </a:rPr>
              <a:t>a</a:t>
            </a:r>
            <a:r>
              <a:rPr dirty="0" sz="1200">
                <a:latin typeface="Times New Roman"/>
                <a:cs typeface="Times New Roman"/>
              </a:rPr>
              <a:t>p</a:t>
            </a:r>
            <a:r>
              <a:rPr dirty="0" sz="1200" spc="-5">
                <a:latin typeface="Times New Roman"/>
                <a:cs typeface="Times New Roman"/>
              </a:rPr>
              <a:t>e</a:t>
            </a:r>
            <a:r>
              <a:rPr dirty="0" sz="1200" spc="5">
                <a:latin typeface="Times New Roman"/>
                <a:cs typeface="Times New Roman"/>
              </a:rPr>
              <a:t>N</a:t>
            </a:r>
            <a:r>
              <a:rPr dirty="0" sz="1200" spc="-5">
                <a:latin typeface="Times New Roman"/>
                <a:cs typeface="Times New Roman"/>
              </a:rPr>
              <a:t>e</a:t>
            </a:r>
            <a:r>
              <a:rPr dirty="0" sz="1200" spc="5">
                <a:latin typeface="Times New Roman"/>
                <a:cs typeface="Times New Roman"/>
              </a:rPr>
              <a:t>t</a:t>
            </a:r>
            <a:r>
              <a:rPr dirty="0" sz="1200">
                <a:latin typeface="SimSun"/>
                <a:cs typeface="SimSun"/>
              </a:rPr>
              <a:t>、</a:t>
            </a:r>
            <a:endParaRPr sz="1200">
              <a:latin typeface="SimSun"/>
              <a:cs typeface="SimSun"/>
            </a:endParaRPr>
          </a:p>
        </p:txBody>
      </p:sp>
      <p:pic>
        <p:nvPicPr>
          <p:cNvPr id="40" name="object 40"/>
          <p:cNvPicPr/>
          <p:nvPr/>
        </p:nvPicPr>
        <p:blipFill>
          <a:blip r:embed="rId3" cstate="print"/>
          <a:stretch>
            <a:fillRect/>
          </a:stretch>
        </p:blipFill>
        <p:spPr>
          <a:xfrm>
            <a:off x="259079" y="10344403"/>
            <a:ext cx="4812030" cy="123189"/>
          </a:xfrm>
          <a:prstGeom prst="rect">
            <a:avLst/>
          </a:prstGeom>
        </p:spPr>
      </p:pic>
      <p:pic>
        <p:nvPicPr>
          <p:cNvPr id="41" name="object 41"/>
          <p:cNvPicPr/>
          <p:nvPr/>
        </p:nvPicPr>
        <p:blipFill>
          <a:blip r:embed="rId4" cstate="print"/>
          <a:stretch>
            <a:fillRect/>
          </a:stretch>
        </p:blipFill>
        <p:spPr>
          <a:xfrm>
            <a:off x="5215890" y="10344403"/>
            <a:ext cx="1082039" cy="123189"/>
          </a:xfrm>
          <a:prstGeom prst="rect">
            <a:avLst/>
          </a:prstGeom>
        </p:spPr>
      </p:pic>
      <p:sp>
        <p:nvSpPr>
          <p:cNvPr id="42" name="object 42"/>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19</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67432"/>
            <a:ext cx="6146165" cy="796925"/>
          </a:xfrm>
          <a:prstGeom prst="rect">
            <a:avLst/>
          </a:prstGeom>
        </p:spPr>
        <p:txBody>
          <a:bodyPr wrap="square" lIns="0" tIns="74295" rIns="0" bIns="0" rtlCol="0" vert="horz">
            <a:spAutoFit/>
          </a:bodyPr>
          <a:lstStyle/>
          <a:p>
            <a:pPr marL="12700">
              <a:lnSpc>
                <a:spcPct val="100000"/>
              </a:lnSpc>
              <a:spcBef>
                <a:spcPts val="585"/>
              </a:spcBef>
              <a:tabLst>
                <a:tab pos="42710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第二章</a:t>
            </a:r>
            <a:r>
              <a:rPr dirty="0" sz="1050" spc="-100">
                <a:solidFill>
                  <a:srgbClr val="666666"/>
                </a:solidFill>
                <a:latin typeface="SimSun"/>
                <a:cs typeface="SimSun"/>
              </a:rPr>
              <a:t> </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基</a:t>
            </a:r>
            <a:r>
              <a:rPr dirty="0" sz="1050" spc="5">
                <a:solidFill>
                  <a:srgbClr val="666666"/>
                </a:solidFill>
                <a:latin typeface="SimSun"/>
                <a:cs typeface="SimSun"/>
              </a:rPr>
              <a:t>本</a:t>
            </a:r>
            <a:r>
              <a:rPr dirty="0" sz="1050" spc="-10">
                <a:solidFill>
                  <a:srgbClr val="666666"/>
                </a:solidFill>
                <a:latin typeface="SimSun"/>
                <a:cs typeface="SimSun"/>
              </a:rPr>
              <a:t>理论</a:t>
            </a:r>
            <a:r>
              <a:rPr dirty="0" sz="1050" spc="5">
                <a:solidFill>
                  <a:srgbClr val="666666"/>
                </a:solidFill>
                <a:latin typeface="SimSun"/>
                <a:cs typeface="SimSun"/>
              </a:rPr>
              <a:t>概述</a:t>
            </a:r>
            <a:endParaRPr sz="1050">
              <a:latin typeface="SimSun"/>
              <a:cs typeface="SimSun"/>
            </a:endParaRPr>
          </a:p>
          <a:p>
            <a:pPr marL="12700">
              <a:lnSpc>
                <a:spcPct val="100000"/>
              </a:lnSpc>
              <a:spcBef>
                <a:spcPts val="545"/>
              </a:spcBef>
            </a:pPr>
            <a:r>
              <a:rPr dirty="0" sz="1200" spc="-5">
                <a:latin typeface="Times New Roman"/>
                <a:cs typeface="Times New Roman"/>
              </a:rPr>
              <a:t>Mode</a:t>
            </a:r>
            <a:r>
              <a:rPr dirty="0" sz="1200">
                <a:latin typeface="Times New Roman"/>
                <a:cs typeface="Times New Roman"/>
              </a:rPr>
              <a:t>lN</a:t>
            </a:r>
            <a:r>
              <a:rPr dirty="0" sz="1200" spc="-5">
                <a:latin typeface="Times New Roman"/>
                <a:cs typeface="Times New Roman"/>
              </a:rPr>
              <a:t>e</a:t>
            </a:r>
            <a:r>
              <a:rPr dirty="0" sz="1200">
                <a:latin typeface="Times New Roman"/>
                <a:cs typeface="Times New Roman"/>
              </a:rPr>
              <a:t>t </a:t>
            </a:r>
            <a:r>
              <a:rPr dirty="0" sz="1200">
                <a:latin typeface="SimSun"/>
                <a:cs typeface="SimSun"/>
              </a:rPr>
              <a:t>以及</a:t>
            </a:r>
            <a:r>
              <a:rPr dirty="0" sz="1200" spc="-300">
                <a:latin typeface="SimSun"/>
                <a:cs typeface="SimSun"/>
              </a:rPr>
              <a:t> </a:t>
            </a:r>
            <a:r>
              <a:rPr dirty="0" sz="1200">
                <a:latin typeface="Times New Roman"/>
                <a:cs typeface="Times New Roman"/>
              </a:rPr>
              <a:t>S3D</a:t>
            </a:r>
            <a:r>
              <a:rPr dirty="0" sz="1200" spc="-10">
                <a:latin typeface="Times New Roman"/>
                <a:cs typeface="Times New Roman"/>
              </a:rPr>
              <a:t>I</a:t>
            </a:r>
            <a:r>
              <a:rPr dirty="0" sz="1200" spc="5">
                <a:latin typeface="Times New Roman"/>
                <a:cs typeface="Times New Roman"/>
              </a:rPr>
              <a:t>S</a:t>
            </a:r>
            <a:r>
              <a:rPr dirty="0" sz="1200" spc="-40">
                <a:latin typeface="SimSun"/>
                <a:cs typeface="SimSun"/>
              </a:rPr>
              <a:t>，</a:t>
            </a:r>
            <a:r>
              <a:rPr dirty="0" sz="1200">
                <a:latin typeface="SimSun"/>
                <a:cs typeface="SimSun"/>
              </a:rPr>
              <a:t>并阐述了用于衡量点云配准算法性能的两类评价指标</a:t>
            </a:r>
            <a:r>
              <a:rPr dirty="0" sz="1200" spc="-40">
                <a:latin typeface="SimSun"/>
                <a:cs typeface="SimSun"/>
              </a:rPr>
              <a:t>，</a:t>
            </a:r>
            <a:r>
              <a:rPr dirty="0" sz="1200">
                <a:latin typeface="SimSun"/>
                <a:cs typeface="SimSun"/>
              </a:rPr>
              <a:t>分别是基于特</a:t>
            </a:r>
            <a:endParaRPr sz="1200">
              <a:latin typeface="SimSun"/>
              <a:cs typeface="SimSun"/>
            </a:endParaRPr>
          </a:p>
          <a:p>
            <a:pPr marL="12700">
              <a:lnSpc>
                <a:spcPct val="100000"/>
              </a:lnSpc>
              <a:spcBef>
                <a:spcPts val="900"/>
              </a:spcBef>
            </a:pPr>
            <a:r>
              <a:rPr dirty="0" sz="1200">
                <a:latin typeface="SimSun"/>
                <a:cs typeface="SimSun"/>
              </a:rPr>
              <a:t>征提取与匹配的评价指标和基于刚体运动参数估计的评价指标。</a:t>
            </a:r>
            <a:endParaRPr sz="1200">
              <a:latin typeface="SimSun"/>
              <a:cs typeface="SimSun"/>
            </a:endParaRPr>
          </a:p>
        </p:txBody>
      </p:sp>
      <p:pic>
        <p:nvPicPr>
          <p:cNvPr id="4" name="object 4"/>
          <p:cNvPicPr/>
          <p:nvPr/>
        </p:nvPicPr>
        <p:blipFill>
          <a:blip r:embed="rId2" cstate="print"/>
          <a:stretch>
            <a:fillRect/>
          </a:stretch>
        </p:blipFill>
        <p:spPr>
          <a:xfrm>
            <a:off x="259079" y="10344403"/>
            <a:ext cx="4812030" cy="123189"/>
          </a:xfrm>
          <a:prstGeom prst="rect">
            <a:avLst/>
          </a:prstGeom>
        </p:spPr>
      </p:pic>
      <p:pic>
        <p:nvPicPr>
          <p:cNvPr id="5" name="object 5"/>
          <p:cNvPicPr/>
          <p:nvPr/>
        </p:nvPicPr>
        <p:blipFill>
          <a:blip r:embed="rId3" cstate="print"/>
          <a:stretch>
            <a:fillRect/>
          </a:stretch>
        </p:blipFill>
        <p:spPr>
          <a:xfrm>
            <a:off x="5215890" y="10344403"/>
            <a:ext cx="1082039" cy="123189"/>
          </a:xfrm>
          <a:prstGeom prst="rect">
            <a:avLst/>
          </a:prstGeom>
        </p:spPr>
      </p:pic>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20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63439"/>
            <a:ext cx="6144895" cy="2379980"/>
          </a:xfrm>
          <a:prstGeom prst="rect">
            <a:avLst/>
          </a:prstGeom>
        </p:spPr>
        <p:txBody>
          <a:bodyPr wrap="square" lIns="0" tIns="78105" rIns="0" bIns="0" rtlCol="0" vert="horz">
            <a:spAutoFit/>
          </a:bodyPr>
          <a:lstStyle/>
          <a:p>
            <a:pPr algn="ctr" marR="50800">
              <a:lnSpc>
                <a:spcPct val="100000"/>
              </a:lnSpc>
              <a:spcBef>
                <a:spcPts val="615"/>
              </a:spcBef>
              <a:tabLst>
                <a:tab pos="37249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第三章</a:t>
            </a:r>
            <a:r>
              <a:rPr dirty="0" sz="1050" spc="-95">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a:p>
            <a:pPr algn="ctr">
              <a:lnSpc>
                <a:spcPct val="100000"/>
              </a:lnSpc>
              <a:spcBef>
                <a:spcPts val="869"/>
              </a:spcBef>
            </a:pPr>
            <a:r>
              <a:rPr dirty="0" sz="1800" spc="10">
                <a:latin typeface="SimSun"/>
                <a:cs typeface="SimSun"/>
              </a:rPr>
              <a:t>第三</a:t>
            </a:r>
            <a:r>
              <a:rPr dirty="0" sz="1800">
                <a:latin typeface="SimSun"/>
                <a:cs typeface="SimSun"/>
              </a:rPr>
              <a:t>章</a:t>
            </a:r>
            <a:r>
              <a:rPr dirty="0" sz="1800" spc="-405">
                <a:latin typeface="SimSun"/>
                <a:cs typeface="SimSun"/>
              </a:rPr>
              <a:t> </a:t>
            </a:r>
            <a:r>
              <a:rPr dirty="0" sz="1800" spc="10">
                <a:latin typeface="SimSun"/>
                <a:cs typeface="SimSun"/>
              </a:rPr>
              <a:t>基于</a:t>
            </a:r>
            <a:r>
              <a:rPr dirty="0" sz="1800">
                <a:latin typeface="SimSun"/>
                <a:cs typeface="SimSun"/>
              </a:rPr>
              <a:t>几</a:t>
            </a:r>
            <a:r>
              <a:rPr dirty="0" sz="1800" spc="10">
                <a:latin typeface="SimSun"/>
                <a:cs typeface="SimSun"/>
              </a:rPr>
              <a:t>何特</a:t>
            </a:r>
            <a:r>
              <a:rPr dirty="0" sz="1800">
                <a:latin typeface="SimSun"/>
                <a:cs typeface="SimSun"/>
              </a:rPr>
              <a:t>征</a:t>
            </a:r>
            <a:r>
              <a:rPr dirty="0" sz="1800" spc="10">
                <a:latin typeface="SimSun"/>
                <a:cs typeface="SimSun"/>
              </a:rPr>
              <a:t>的点</a:t>
            </a:r>
            <a:r>
              <a:rPr dirty="0" sz="1800">
                <a:latin typeface="SimSun"/>
                <a:cs typeface="SimSun"/>
              </a:rPr>
              <a:t>云</a:t>
            </a:r>
            <a:r>
              <a:rPr dirty="0" sz="1800" spc="10">
                <a:latin typeface="SimSun"/>
                <a:cs typeface="SimSun"/>
              </a:rPr>
              <a:t>数据</a:t>
            </a:r>
            <a:r>
              <a:rPr dirty="0" sz="1800">
                <a:latin typeface="SimSun"/>
                <a:cs typeface="SimSun"/>
              </a:rPr>
              <a:t>预</a:t>
            </a:r>
            <a:r>
              <a:rPr dirty="0" sz="1800" spc="10">
                <a:latin typeface="SimSun"/>
                <a:cs typeface="SimSun"/>
              </a:rPr>
              <a:t>处</a:t>
            </a:r>
            <a:r>
              <a:rPr dirty="0" sz="1800">
                <a:latin typeface="SimSun"/>
                <a:cs typeface="SimSun"/>
              </a:rPr>
              <a:t>理</a:t>
            </a:r>
            <a:endParaRPr sz="1800">
              <a:latin typeface="SimSun"/>
              <a:cs typeface="SimSun"/>
            </a:endParaRPr>
          </a:p>
          <a:p>
            <a:pPr>
              <a:lnSpc>
                <a:spcPct val="100000"/>
              </a:lnSpc>
              <a:spcBef>
                <a:spcPts val="45"/>
              </a:spcBef>
            </a:pPr>
            <a:endParaRPr sz="1550">
              <a:latin typeface="SimSun"/>
              <a:cs typeface="SimSun"/>
            </a:endParaRPr>
          </a:p>
          <a:p>
            <a:pPr algn="just" marL="12700" marR="5080" indent="304800">
              <a:lnSpc>
                <a:spcPct val="162500"/>
              </a:lnSpc>
            </a:pPr>
            <a:r>
              <a:rPr dirty="0" sz="1200">
                <a:latin typeface="SimSun"/>
                <a:cs typeface="SimSun"/>
              </a:rPr>
              <a:t>本章</a:t>
            </a:r>
            <a:r>
              <a:rPr dirty="0" sz="1200" spc="10">
                <a:latin typeface="SimSun"/>
                <a:cs typeface="SimSun"/>
              </a:rPr>
              <a:t>设</a:t>
            </a:r>
            <a:r>
              <a:rPr dirty="0" sz="1200">
                <a:latin typeface="SimSun"/>
                <a:cs typeface="SimSun"/>
              </a:rPr>
              <a:t>计</a:t>
            </a:r>
            <a:r>
              <a:rPr dirty="0" sz="1200" spc="10">
                <a:latin typeface="SimSun"/>
                <a:cs typeface="SimSun"/>
              </a:rPr>
              <a:t>了</a:t>
            </a:r>
            <a:r>
              <a:rPr dirty="0" sz="1200">
                <a:latin typeface="SimSun"/>
                <a:cs typeface="SimSun"/>
              </a:rPr>
              <a:t>一种</a:t>
            </a:r>
            <a:r>
              <a:rPr dirty="0" sz="1200" spc="10">
                <a:latin typeface="SimSun"/>
                <a:cs typeface="SimSun"/>
              </a:rPr>
              <a:t>基</a:t>
            </a:r>
            <a:r>
              <a:rPr dirty="0" sz="1200">
                <a:latin typeface="SimSun"/>
                <a:cs typeface="SimSun"/>
              </a:rPr>
              <a:t>于</a:t>
            </a:r>
            <a:r>
              <a:rPr dirty="0" sz="1200" spc="10">
                <a:latin typeface="SimSun"/>
                <a:cs typeface="SimSun"/>
              </a:rPr>
              <a:t>几</a:t>
            </a:r>
            <a:r>
              <a:rPr dirty="0" sz="1200">
                <a:latin typeface="SimSun"/>
                <a:cs typeface="SimSun"/>
              </a:rPr>
              <a:t>何特</a:t>
            </a:r>
            <a:r>
              <a:rPr dirty="0" sz="1200" spc="10">
                <a:latin typeface="SimSun"/>
                <a:cs typeface="SimSun"/>
              </a:rPr>
              <a:t>征</a:t>
            </a:r>
            <a:r>
              <a:rPr dirty="0" sz="1200">
                <a:latin typeface="SimSun"/>
                <a:cs typeface="SimSun"/>
              </a:rPr>
              <a:t>的</a:t>
            </a:r>
            <a:r>
              <a:rPr dirty="0" sz="1200" spc="10">
                <a:latin typeface="SimSun"/>
                <a:cs typeface="SimSun"/>
              </a:rPr>
              <a:t>点</a:t>
            </a:r>
            <a:r>
              <a:rPr dirty="0" sz="1200" spc="5">
                <a:latin typeface="SimSun"/>
                <a:cs typeface="SimSun"/>
              </a:rPr>
              <a:t>云</a:t>
            </a:r>
            <a:r>
              <a:rPr dirty="0" sz="1200">
                <a:latin typeface="SimSun"/>
                <a:cs typeface="SimSun"/>
              </a:rPr>
              <a:t>数</a:t>
            </a:r>
            <a:r>
              <a:rPr dirty="0" sz="1200" spc="10">
                <a:latin typeface="SimSun"/>
                <a:cs typeface="SimSun"/>
              </a:rPr>
              <a:t>据</a:t>
            </a:r>
            <a:r>
              <a:rPr dirty="0" sz="1200">
                <a:latin typeface="SimSun"/>
                <a:cs typeface="SimSun"/>
              </a:rPr>
              <a:t>预</a:t>
            </a:r>
            <a:r>
              <a:rPr dirty="0" sz="1200" spc="10">
                <a:latin typeface="SimSun"/>
                <a:cs typeface="SimSun"/>
              </a:rPr>
              <a:t>处</a:t>
            </a:r>
            <a:r>
              <a:rPr dirty="0" sz="1200">
                <a:latin typeface="SimSun"/>
                <a:cs typeface="SimSun"/>
              </a:rPr>
              <a:t>理方</a:t>
            </a:r>
            <a:r>
              <a:rPr dirty="0" sz="1200" spc="10">
                <a:latin typeface="SimSun"/>
                <a:cs typeface="SimSun"/>
              </a:rPr>
              <a:t>案</a:t>
            </a:r>
            <a:r>
              <a:rPr dirty="0" sz="1200">
                <a:latin typeface="SimSun"/>
                <a:cs typeface="SimSun"/>
              </a:rPr>
              <a:t>，</a:t>
            </a:r>
            <a:r>
              <a:rPr dirty="0" sz="1200" spc="10">
                <a:latin typeface="SimSun"/>
                <a:cs typeface="SimSun"/>
              </a:rPr>
              <a:t>主</a:t>
            </a:r>
            <a:r>
              <a:rPr dirty="0" sz="1200">
                <a:latin typeface="SimSun"/>
                <a:cs typeface="SimSun"/>
              </a:rPr>
              <a:t>要可</a:t>
            </a:r>
            <a:r>
              <a:rPr dirty="0" sz="1200" spc="10">
                <a:latin typeface="SimSun"/>
                <a:cs typeface="SimSun"/>
              </a:rPr>
              <a:t>以</a:t>
            </a:r>
            <a:r>
              <a:rPr dirty="0" sz="1200">
                <a:latin typeface="SimSun"/>
                <a:cs typeface="SimSun"/>
              </a:rPr>
              <a:t>分</a:t>
            </a:r>
            <a:r>
              <a:rPr dirty="0" sz="1200" spc="10">
                <a:latin typeface="SimSun"/>
                <a:cs typeface="SimSun"/>
              </a:rPr>
              <a:t>为</a:t>
            </a:r>
            <a:r>
              <a:rPr dirty="0" sz="1200">
                <a:latin typeface="SimSun"/>
                <a:cs typeface="SimSun"/>
              </a:rPr>
              <a:t>两个</a:t>
            </a:r>
            <a:r>
              <a:rPr dirty="0" sz="1200" spc="10">
                <a:latin typeface="SimSun"/>
                <a:cs typeface="SimSun"/>
              </a:rPr>
              <a:t>部</a:t>
            </a:r>
            <a:r>
              <a:rPr dirty="0" sz="1200">
                <a:latin typeface="SimSun"/>
                <a:cs typeface="SimSun"/>
              </a:rPr>
              <a:t>分</a:t>
            </a:r>
            <a:r>
              <a:rPr dirty="0" sz="1200" spc="10">
                <a:latin typeface="SimSun"/>
                <a:cs typeface="SimSun"/>
              </a:rPr>
              <a:t>：</a:t>
            </a:r>
            <a:r>
              <a:rPr dirty="0" sz="1200">
                <a:latin typeface="SimSun"/>
                <a:cs typeface="SimSun"/>
              </a:rPr>
              <a:t>点云滤 波和</a:t>
            </a:r>
            <a:r>
              <a:rPr dirty="0" sz="1200" spc="10">
                <a:latin typeface="SimSun"/>
                <a:cs typeface="SimSun"/>
              </a:rPr>
              <a:t>点</a:t>
            </a:r>
            <a:r>
              <a:rPr dirty="0" sz="1200">
                <a:latin typeface="SimSun"/>
                <a:cs typeface="SimSun"/>
              </a:rPr>
              <a:t>云分</a:t>
            </a:r>
            <a:r>
              <a:rPr dirty="0" sz="1200" spc="10">
                <a:latin typeface="SimSun"/>
                <a:cs typeface="SimSun"/>
              </a:rPr>
              <a:t>割</a:t>
            </a:r>
            <a:r>
              <a:rPr dirty="0" sz="1200">
                <a:latin typeface="SimSun"/>
                <a:cs typeface="SimSun"/>
              </a:rPr>
              <a:t>。</a:t>
            </a:r>
            <a:r>
              <a:rPr dirty="0" sz="1200" spc="10">
                <a:latin typeface="SimSun"/>
                <a:cs typeface="SimSun"/>
              </a:rPr>
              <a:t>其</a:t>
            </a:r>
            <a:r>
              <a:rPr dirty="0" sz="1200">
                <a:latin typeface="SimSun"/>
                <a:cs typeface="SimSun"/>
              </a:rPr>
              <a:t>中</a:t>
            </a:r>
            <a:r>
              <a:rPr dirty="0" sz="1200" spc="10">
                <a:latin typeface="SimSun"/>
                <a:cs typeface="SimSun"/>
              </a:rPr>
              <a:t>点</a:t>
            </a:r>
            <a:r>
              <a:rPr dirty="0" sz="1200">
                <a:latin typeface="SimSun"/>
                <a:cs typeface="SimSun"/>
              </a:rPr>
              <a:t>云滤</a:t>
            </a:r>
            <a:r>
              <a:rPr dirty="0" sz="1200" spc="10">
                <a:latin typeface="SimSun"/>
                <a:cs typeface="SimSun"/>
              </a:rPr>
              <a:t>波</a:t>
            </a:r>
            <a:r>
              <a:rPr dirty="0" sz="1200">
                <a:latin typeface="SimSun"/>
                <a:cs typeface="SimSun"/>
              </a:rPr>
              <a:t>包括</a:t>
            </a:r>
            <a:r>
              <a:rPr dirty="0" sz="1200" spc="10">
                <a:latin typeface="SimSun"/>
                <a:cs typeface="SimSun"/>
              </a:rPr>
              <a:t>降</a:t>
            </a:r>
            <a:r>
              <a:rPr dirty="0" sz="1200">
                <a:latin typeface="SimSun"/>
                <a:cs typeface="SimSun"/>
              </a:rPr>
              <a:t>采</a:t>
            </a:r>
            <a:r>
              <a:rPr dirty="0" sz="1200" spc="10">
                <a:latin typeface="SimSun"/>
                <a:cs typeface="SimSun"/>
              </a:rPr>
              <a:t>样</a:t>
            </a:r>
            <a:r>
              <a:rPr dirty="0" sz="1200">
                <a:latin typeface="SimSun"/>
                <a:cs typeface="SimSun"/>
              </a:rPr>
              <a:t>和</a:t>
            </a:r>
            <a:r>
              <a:rPr dirty="0" sz="1200" spc="10">
                <a:latin typeface="SimSun"/>
                <a:cs typeface="SimSun"/>
              </a:rPr>
              <a:t>离</a:t>
            </a:r>
            <a:r>
              <a:rPr dirty="0" sz="1200">
                <a:latin typeface="SimSun"/>
                <a:cs typeface="SimSun"/>
              </a:rPr>
              <a:t>群点</a:t>
            </a:r>
            <a:r>
              <a:rPr dirty="0" sz="1200" spc="10">
                <a:latin typeface="SimSun"/>
                <a:cs typeface="SimSun"/>
              </a:rPr>
              <a:t>去</a:t>
            </a:r>
            <a:r>
              <a:rPr dirty="0" sz="1200">
                <a:latin typeface="SimSun"/>
                <a:cs typeface="SimSun"/>
              </a:rPr>
              <a:t>除，</a:t>
            </a:r>
            <a:r>
              <a:rPr dirty="0" sz="1200" spc="10">
                <a:latin typeface="SimSun"/>
                <a:cs typeface="SimSun"/>
              </a:rPr>
              <a:t>点</a:t>
            </a:r>
            <a:r>
              <a:rPr dirty="0" sz="1200">
                <a:latin typeface="SimSun"/>
                <a:cs typeface="SimSun"/>
              </a:rPr>
              <a:t>云</a:t>
            </a:r>
            <a:r>
              <a:rPr dirty="0" sz="1200" spc="10">
                <a:latin typeface="SimSun"/>
                <a:cs typeface="SimSun"/>
              </a:rPr>
              <a:t>分</a:t>
            </a:r>
            <a:r>
              <a:rPr dirty="0" sz="1200">
                <a:latin typeface="SimSun"/>
                <a:cs typeface="SimSun"/>
              </a:rPr>
              <a:t>割</a:t>
            </a:r>
            <a:r>
              <a:rPr dirty="0" sz="1200" spc="10">
                <a:latin typeface="SimSun"/>
                <a:cs typeface="SimSun"/>
              </a:rPr>
              <a:t>包</a:t>
            </a:r>
            <a:r>
              <a:rPr dirty="0" sz="1200">
                <a:latin typeface="SimSun"/>
                <a:cs typeface="SimSun"/>
              </a:rPr>
              <a:t>括地</a:t>
            </a:r>
            <a:r>
              <a:rPr dirty="0" sz="1200" spc="10">
                <a:latin typeface="SimSun"/>
                <a:cs typeface="SimSun"/>
              </a:rPr>
              <a:t>面</a:t>
            </a:r>
            <a:r>
              <a:rPr dirty="0" sz="1200">
                <a:latin typeface="SimSun"/>
                <a:cs typeface="SimSun"/>
              </a:rPr>
              <a:t>点数</a:t>
            </a:r>
            <a:r>
              <a:rPr dirty="0" sz="1200" spc="10">
                <a:latin typeface="SimSun"/>
                <a:cs typeface="SimSun"/>
              </a:rPr>
              <a:t>据</a:t>
            </a:r>
            <a:r>
              <a:rPr dirty="0" sz="1200">
                <a:latin typeface="SimSun"/>
                <a:cs typeface="SimSun"/>
              </a:rPr>
              <a:t>过</a:t>
            </a:r>
            <a:r>
              <a:rPr dirty="0" sz="1200" spc="10">
                <a:latin typeface="SimSun"/>
                <a:cs typeface="SimSun"/>
              </a:rPr>
              <a:t>滤</a:t>
            </a:r>
            <a:r>
              <a:rPr dirty="0" sz="1200">
                <a:latin typeface="SimSun"/>
                <a:cs typeface="SimSun"/>
              </a:rPr>
              <a:t>和无 </a:t>
            </a:r>
            <a:r>
              <a:rPr dirty="0" sz="1200">
                <a:latin typeface="SimSun"/>
                <a:cs typeface="SimSun"/>
              </a:rPr>
              <a:t>关背景去除，如下图</a:t>
            </a:r>
            <a:r>
              <a:rPr dirty="0" sz="1200" spc="-110">
                <a:latin typeface="SimSun"/>
                <a:cs typeface="SimSun"/>
              </a:rPr>
              <a:t> </a:t>
            </a:r>
            <a:r>
              <a:rPr dirty="0" sz="1200">
                <a:latin typeface="Times New Roman"/>
                <a:cs typeface="Times New Roman"/>
              </a:rPr>
              <a:t>3.1</a:t>
            </a:r>
            <a:r>
              <a:rPr dirty="0" sz="1200" spc="190">
                <a:latin typeface="Times New Roman"/>
                <a:cs typeface="Times New Roman"/>
              </a:rPr>
              <a:t> </a:t>
            </a:r>
            <a:r>
              <a:rPr dirty="0" sz="1200">
                <a:latin typeface="SimSun"/>
                <a:cs typeface="SimSun"/>
              </a:rPr>
              <a:t>所示。通过分析并对比不同的点云滤波方法以及不同的点云分割方 法处</a:t>
            </a:r>
            <a:r>
              <a:rPr dirty="0" sz="1200" spc="10">
                <a:latin typeface="SimSun"/>
                <a:cs typeface="SimSun"/>
              </a:rPr>
              <a:t>理</a:t>
            </a:r>
            <a:r>
              <a:rPr dirty="0" sz="1200">
                <a:latin typeface="SimSun"/>
                <a:cs typeface="SimSun"/>
              </a:rPr>
              <a:t>点云</a:t>
            </a:r>
            <a:r>
              <a:rPr dirty="0" sz="1200" spc="10">
                <a:latin typeface="SimSun"/>
                <a:cs typeface="SimSun"/>
              </a:rPr>
              <a:t>的</a:t>
            </a:r>
            <a:r>
              <a:rPr dirty="0" sz="1200">
                <a:latin typeface="SimSun"/>
                <a:cs typeface="SimSun"/>
              </a:rPr>
              <a:t>效</a:t>
            </a:r>
            <a:r>
              <a:rPr dirty="0" sz="1200" spc="10">
                <a:latin typeface="SimSun"/>
                <a:cs typeface="SimSun"/>
              </a:rPr>
              <a:t>果</a:t>
            </a:r>
            <a:r>
              <a:rPr dirty="0" sz="1200">
                <a:latin typeface="SimSun"/>
                <a:cs typeface="SimSun"/>
              </a:rPr>
              <a:t>，</a:t>
            </a:r>
            <a:r>
              <a:rPr dirty="0" sz="1200" spc="10">
                <a:latin typeface="SimSun"/>
                <a:cs typeface="SimSun"/>
              </a:rPr>
              <a:t>本</a:t>
            </a:r>
            <a:r>
              <a:rPr dirty="0" sz="1200">
                <a:latin typeface="SimSun"/>
                <a:cs typeface="SimSun"/>
              </a:rPr>
              <a:t>章确</a:t>
            </a:r>
            <a:r>
              <a:rPr dirty="0" sz="1200" spc="10">
                <a:latin typeface="SimSun"/>
                <a:cs typeface="SimSun"/>
              </a:rPr>
              <a:t>定</a:t>
            </a:r>
            <a:r>
              <a:rPr dirty="0" sz="1200">
                <a:latin typeface="SimSun"/>
                <a:cs typeface="SimSun"/>
              </a:rPr>
              <a:t>了点</a:t>
            </a:r>
            <a:r>
              <a:rPr dirty="0" sz="1200" spc="10">
                <a:latin typeface="SimSun"/>
                <a:cs typeface="SimSun"/>
              </a:rPr>
              <a:t>云</a:t>
            </a:r>
            <a:r>
              <a:rPr dirty="0" sz="1200">
                <a:latin typeface="SimSun"/>
                <a:cs typeface="SimSun"/>
              </a:rPr>
              <a:t>预</a:t>
            </a:r>
            <a:r>
              <a:rPr dirty="0" sz="1200" spc="10">
                <a:latin typeface="SimSun"/>
                <a:cs typeface="SimSun"/>
              </a:rPr>
              <a:t>处</a:t>
            </a:r>
            <a:r>
              <a:rPr dirty="0" sz="1200">
                <a:latin typeface="SimSun"/>
                <a:cs typeface="SimSun"/>
              </a:rPr>
              <a:t>理</a:t>
            </a:r>
            <a:r>
              <a:rPr dirty="0" sz="1200" spc="10">
                <a:latin typeface="SimSun"/>
                <a:cs typeface="SimSun"/>
              </a:rPr>
              <a:t>的</a:t>
            </a:r>
            <a:r>
              <a:rPr dirty="0" sz="1200">
                <a:latin typeface="SimSun"/>
                <a:cs typeface="SimSun"/>
              </a:rPr>
              <a:t>有效</a:t>
            </a:r>
            <a:r>
              <a:rPr dirty="0" sz="1200" spc="10">
                <a:latin typeface="SimSun"/>
                <a:cs typeface="SimSun"/>
              </a:rPr>
              <a:t>方</a:t>
            </a:r>
            <a:r>
              <a:rPr dirty="0" sz="1200">
                <a:latin typeface="SimSun"/>
                <a:cs typeface="SimSun"/>
              </a:rPr>
              <a:t>案，</a:t>
            </a:r>
            <a:r>
              <a:rPr dirty="0" sz="1200" spc="10">
                <a:latin typeface="SimSun"/>
                <a:cs typeface="SimSun"/>
              </a:rPr>
              <a:t>为</a:t>
            </a:r>
            <a:r>
              <a:rPr dirty="0" sz="1200">
                <a:latin typeface="SimSun"/>
                <a:cs typeface="SimSun"/>
              </a:rPr>
              <a:t>后</a:t>
            </a:r>
            <a:r>
              <a:rPr dirty="0" sz="1200" spc="10">
                <a:latin typeface="SimSun"/>
                <a:cs typeface="SimSun"/>
              </a:rPr>
              <a:t>续</a:t>
            </a:r>
            <a:r>
              <a:rPr dirty="0" sz="1200">
                <a:latin typeface="SimSun"/>
                <a:cs typeface="SimSun"/>
              </a:rPr>
              <a:t>利</a:t>
            </a:r>
            <a:r>
              <a:rPr dirty="0" sz="1200" spc="10">
                <a:latin typeface="SimSun"/>
                <a:cs typeface="SimSun"/>
              </a:rPr>
              <a:t>用</a:t>
            </a:r>
            <a:r>
              <a:rPr dirty="0" sz="1200">
                <a:latin typeface="SimSun"/>
                <a:cs typeface="SimSun"/>
              </a:rPr>
              <a:t>有效</a:t>
            </a:r>
            <a:r>
              <a:rPr dirty="0" sz="1200" spc="10">
                <a:latin typeface="SimSun"/>
                <a:cs typeface="SimSun"/>
              </a:rPr>
              <a:t>点</a:t>
            </a:r>
            <a:r>
              <a:rPr dirty="0" sz="1200">
                <a:latin typeface="SimSun"/>
                <a:cs typeface="SimSun"/>
              </a:rPr>
              <a:t>云信</a:t>
            </a:r>
            <a:r>
              <a:rPr dirty="0" sz="1200" spc="10">
                <a:latin typeface="SimSun"/>
                <a:cs typeface="SimSun"/>
              </a:rPr>
              <a:t>息</a:t>
            </a:r>
            <a:r>
              <a:rPr dirty="0" sz="1200">
                <a:latin typeface="SimSun"/>
                <a:cs typeface="SimSun"/>
              </a:rPr>
              <a:t>进</a:t>
            </a:r>
            <a:r>
              <a:rPr dirty="0" sz="1200" spc="10">
                <a:latin typeface="SimSun"/>
                <a:cs typeface="SimSun"/>
              </a:rPr>
              <a:t>行</a:t>
            </a:r>
            <a:r>
              <a:rPr dirty="0" sz="1200">
                <a:latin typeface="SimSun"/>
                <a:cs typeface="SimSun"/>
              </a:rPr>
              <a:t>点云 配准奠定了基础。</a:t>
            </a:r>
            <a:endParaRPr sz="1200">
              <a:latin typeface="SimSun"/>
              <a:cs typeface="SimSun"/>
            </a:endParaRPr>
          </a:p>
        </p:txBody>
      </p:sp>
      <p:sp>
        <p:nvSpPr>
          <p:cNvPr id="4" name="object 4"/>
          <p:cNvSpPr txBox="1"/>
          <p:nvPr/>
        </p:nvSpPr>
        <p:spPr>
          <a:xfrm>
            <a:off x="2002624" y="3352616"/>
            <a:ext cx="530225" cy="906144"/>
          </a:xfrm>
          <a:prstGeom prst="rect">
            <a:avLst/>
          </a:prstGeom>
          <a:ln w="10676">
            <a:solidFill>
              <a:srgbClr val="000000"/>
            </a:solidFill>
          </a:ln>
        </p:spPr>
        <p:txBody>
          <a:bodyPr wrap="square" lIns="0" tIns="0" rIns="0" bIns="0" rtlCol="0" vert="horz">
            <a:spAutoFit/>
          </a:bodyPr>
          <a:lstStyle/>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marL="47625">
              <a:lnSpc>
                <a:spcPts val="1015"/>
              </a:lnSpc>
              <a:spcBef>
                <a:spcPts val="630"/>
              </a:spcBef>
            </a:pPr>
            <a:r>
              <a:rPr dirty="0" sz="850" spc="10">
                <a:latin typeface="SimSun"/>
                <a:cs typeface="SimSun"/>
              </a:rPr>
              <a:t>读</a:t>
            </a:r>
            <a:r>
              <a:rPr dirty="0" sz="850" spc="-45">
                <a:latin typeface="SimSun"/>
                <a:cs typeface="SimSun"/>
              </a:rPr>
              <a:t>取</a:t>
            </a:r>
            <a:r>
              <a:rPr dirty="0" sz="850" spc="10">
                <a:latin typeface="SimSun"/>
                <a:cs typeface="SimSun"/>
              </a:rPr>
              <a:t>原始</a:t>
            </a:r>
            <a:endParaRPr sz="850">
              <a:latin typeface="SimSun"/>
              <a:cs typeface="SimSun"/>
            </a:endParaRPr>
          </a:p>
          <a:p>
            <a:pPr marL="47625">
              <a:lnSpc>
                <a:spcPts val="1015"/>
              </a:lnSpc>
            </a:pPr>
            <a:r>
              <a:rPr dirty="0" sz="850" spc="10">
                <a:latin typeface="SimSun"/>
                <a:cs typeface="SimSun"/>
              </a:rPr>
              <a:t>点</a:t>
            </a:r>
            <a:r>
              <a:rPr dirty="0" sz="850" spc="-45">
                <a:latin typeface="SimSun"/>
                <a:cs typeface="SimSun"/>
              </a:rPr>
              <a:t>云</a:t>
            </a:r>
            <a:r>
              <a:rPr dirty="0" sz="850" spc="10">
                <a:latin typeface="SimSun"/>
                <a:cs typeface="SimSun"/>
              </a:rPr>
              <a:t>数据</a:t>
            </a:r>
            <a:endParaRPr sz="850">
              <a:latin typeface="SimSun"/>
              <a:cs typeface="SimSun"/>
            </a:endParaRPr>
          </a:p>
        </p:txBody>
      </p:sp>
      <p:sp>
        <p:nvSpPr>
          <p:cNvPr id="5" name="object 5"/>
          <p:cNvSpPr txBox="1"/>
          <p:nvPr/>
        </p:nvSpPr>
        <p:spPr>
          <a:xfrm>
            <a:off x="2759860" y="3352616"/>
            <a:ext cx="530225" cy="906144"/>
          </a:xfrm>
          <a:prstGeom prst="rect">
            <a:avLst/>
          </a:prstGeom>
          <a:ln w="10676">
            <a:solidFill>
              <a:srgbClr val="000000"/>
            </a:solidFill>
          </a:ln>
        </p:spPr>
        <p:txBody>
          <a:bodyPr wrap="square" lIns="0" tIns="0" rIns="0" bIns="0" rtlCol="0" vert="horz">
            <a:spAutoFit/>
          </a:bodyPr>
          <a:lstStyle/>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spcBef>
                <a:spcPts val="45"/>
              </a:spcBef>
            </a:pPr>
            <a:endParaRPr sz="950">
              <a:latin typeface="Times New Roman"/>
              <a:cs typeface="Times New Roman"/>
            </a:endParaRPr>
          </a:p>
          <a:p>
            <a:pPr marL="102235">
              <a:lnSpc>
                <a:spcPct val="100000"/>
              </a:lnSpc>
            </a:pPr>
            <a:r>
              <a:rPr dirty="0" sz="850" spc="5">
                <a:latin typeface="SimSun"/>
                <a:cs typeface="SimSun"/>
              </a:rPr>
              <a:t>降</a:t>
            </a:r>
            <a:r>
              <a:rPr dirty="0" sz="850" spc="-45">
                <a:latin typeface="SimSun"/>
                <a:cs typeface="SimSun"/>
              </a:rPr>
              <a:t>采</a:t>
            </a:r>
            <a:r>
              <a:rPr dirty="0" sz="850" spc="10">
                <a:latin typeface="SimSun"/>
                <a:cs typeface="SimSun"/>
              </a:rPr>
              <a:t>样</a:t>
            </a:r>
            <a:endParaRPr sz="850">
              <a:latin typeface="SimSun"/>
              <a:cs typeface="SimSun"/>
            </a:endParaRPr>
          </a:p>
        </p:txBody>
      </p:sp>
      <p:sp>
        <p:nvSpPr>
          <p:cNvPr id="6" name="object 6"/>
          <p:cNvSpPr txBox="1"/>
          <p:nvPr/>
        </p:nvSpPr>
        <p:spPr>
          <a:xfrm>
            <a:off x="3517137" y="3352616"/>
            <a:ext cx="530225" cy="906144"/>
          </a:xfrm>
          <a:prstGeom prst="rect">
            <a:avLst/>
          </a:prstGeom>
          <a:ln w="10676">
            <a:solidFill>
              <a:srgbClr val="000000"/>
            </a:solidFill>
          </a:ln>
        </p:spPr>
        <p:txBody>
          <a:bodyPr wrap="square" lIns="0" tIns="0" rIns="0" bIns="0" rtlCol="0" vert="horz">
            <a:spAutoFit/>
          </a:bodyPr>
          <a:lstStyle/>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marL="157480" marR="96520" indent="-53975">
              <a:lnSpc>
                <a:spcPct val="100000"/>
              </a:lnSpc>
              <a:spcBef>
                <a:spcPts val="630"/>
              </a:spcBef>
            </a:pPr>
            <a:r>
              <a:rPr dirty="0" sz="850" spc="5">
                <a:latin typeface="SimSun"/>
                <a:cs typeface="SimSun"/>
              </a:rPr>
              <a:t>离</a:t>
            </a:r>
            <a:r>
              <a:rPr dirty="0" sz="850" spc="-45">
                <a:latin typeface="SimSun"/>
                <a:cs typeface="SimSun"/>
              </a:rPr>
              <a:t>群</a:t>
            </a:r>
            <a:r>
              <a:rPr dirty="0" sz="850" spc="5">
                <a:latin typeface="SimSun"/>
                <a:cs typeface="SimSun"/>
              </a:rPr>
              <a:t>点 </a:t>
            </a:r>
            <a:r>
              <a:rPr dirty="0" sz="850" spc="5">
                <a:latin typeface="SimSun"/>
                <a:cs typeface="SimSun"/>
              </a:rPr>
              <a:t>去除</a:t>
            </a:r>
            <a:endParaRPr sz="850">
              <a:latin typeface="SimSun"/>
              <a:cs typeface="SimSun"/>
            </a:endParaRPr>
          </a:p>
        </p:txBody>
      </p:sp>
      <p:sp>
        <p:nvSpPr>
          <p:cNvPr id="7" name="object 7"/>
          <p:cNvSpPr txBox="1"/>
          <p:nvPr/>
        </p:nvSpPr>
        <p:spPr>
          <a:xfrm>
            <a:off x="4274306" y="3352616"/>
            <a:ext cx="530225" cy="906144"/>
          </a:xfrm>
          <a:prstGeom prst="rect">
            <a:avLst/>
          </a:prstGeom>
          <a:ln w="10676">
            <a:solidFill>
              <a:srgbClr val="000000"/>
            </a:solidFill>
          </a:ln>
        </p:spPr>
        <p:txBody>
          <a:bodyPr wrap="square" lIns="0" tIns="0" rIns="0" bIns="0" rtlCol="0" vert="horz">
            <a:spAutoFit/>
          </a:bodyPr>
          <a:lstStyle/>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marL="51435" marR="39370" indent="53340">
              <a:lnSpc>
                <a:spcPct val="100000"/>
              </a:lnSpc>
              <a:spcBef>
                <a:spcPts val="630"/>
              </a:spcBef>
            </a:pPr>
            <a:r>
              <a:rPr dirty="0" sz="850" spc="10">
                <a:latin typeface="SimSun"/>
                <a:cs typeface="SimSun"/>
              </a:rPr>
              <a:t>地</a:t>
            </a:r>
            <a:r>
              <a:rPr dirty="0" sz="850" spc="-45">
                <a:latin typeface="SimSun"/>
                <a:cs typeface="SimSun"/>
              </a:rPr>
              <a:t>面</a:t>
            </a:r>
            <a:r>
              <a:rPr dirty="0" sz="850" spc="10">
                <a:latin typeface="SimSun"/>
                <a:cs typeface="SimSun"/>
              </a:rPr>
              <a:t>点 </a:t>
            </a:r>
            <a:r>
              <a:rPr dirty="0" sz="850" spc="10">
                <a:latin typeface="SimSun"/>
                <a:cs typeface="SimSun"/>
              </a:rPr>
              <a:t>数</a:t>
            </a:r>
            <a:r>
              <a:rPr dirty="0" sz="850" spc="-45">
                <a:latin typeface="SimSun"/>
                <a:cs typeface="SimSun"/>
              </a:rPr>
              <a:t>据</a:t>
            </a:r>
            <a:r>
              <a:rPr dirty="0" sz="850" spc="10">
                <a:latin typeface="SimSun"/>
                <a:cs typeface="SimSun"/>
              </a:rPr>
              <a:t>过滤</a:t>
            </a:r>
            <a:endParaRPr sz="850">
              <a:latin typeface="SimSun"/>
              <a:cs typeface="SimSun"/>
            </a:endParaRPr>
          </a:p>
        </p:txBody>
      </p:sp>
      <p:sp>
        <p:nvSpPr>
          <p:cNvPr id="8" name="object 8"/>
          <p:cNvSpPr txBox="1"/>
          <p:nvPr/>
        </p:nvSpPr>
        <p:spPr>
          <a:xfrm>
            <a:off x="5031582" y="3352616"/>
            <a:ext cx="530225" cy="906144"/>
          </a:xfrm>
          <a:prstGeom prst="rect">
            <a:avLst/>
          </a:prstGeom>
          <a:ln w="10676">
            <a:solidFill>
              <a:srgbClr val="000000"/>
            </a:solidFill>
          </a:ln>
        </p:spPr>
        <p:txBody>
          <a:bodyPr wrap="square" lIns="0" tIns="0" rIns="0" bIns="0" rtlCol="0" vert="horz">
            <a:spAutoFit/>
          </a:bodyPr>
          <a:lstStyle/>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gn="ctr" marL="6985">
              <a:lnSpc>
                <a:spcPts val="1015"/>
              </a:lnSpc>
              <a:spcBef>
                <a:spcPts val="630"/>
              </a:spcBef>
            </a:pPr>
            <a:r>
              <a:rPr dirty="0" sz="850" spc="10">
                <a:latin typeface="SimSun"/>
                <a:cs typeface="SimSun"/>
              </a:rPr>
              <a:t>无</a:t>
            </a:r>
            <a:r>
              <a:rPr dirty="0" sz="850" spc="-45">
                <a:latin typeface="SimSun"/>
                <a:cs typeface="SimSun"/>
              </a:rPr>
              <a:t>关</a:t>
            </a:r>
            <a:r>
              <a:rPr dirty="0" sz="850" spc="10">
                <a:latin typeface="SimSun"/>
                <a:cs typeface="SimSun"/>
              </a:rPr>
              <a:t>背景</a:t>
            </a:r>
            <a:endParaRPr sz="850">
              <a:latin typeface="SimSun"/>
              <a:cs typeface="SimSun"/>
            </a:endParaRPr>
          </a:p>
          <a:p>
            <a:pPr algn="ctr" marL="8890">
              <a:lnSpc>
                <a:spcPts val="1015"/>
              </a:lnSpc>
            </a:pPr>
            <a:r>
              <a:rPr dirty="0" sz="850" spc="10">
                <a:latin typeface="SimSun"/>
                <a:cs typeface="SimSun"/>
              </a:rPr>
              <a:t>去除</a:t>
            </a:r>
            <a:endParaRPr sz="850">
              <a:latin typeface="SimSun"/>
              <a:cs typeface="SimSun"/>
            </a:endParaRPr>
          </a:p>
        </p:txBody>
      </p:sp>
      <p:grpSp>
        <p:nvGrpSpPr>
          <p:cNvPr id="9" name="object 9"/>
          <p:cNvGrpSpPr/>
          <p:nvPr/>
        </p:nvGrpSpPr>
        <p:grpSpPr>
          <a:xfrm>
            <a:off x="2532688" y="3768006"/>
            <a:ext cx="227329" cy="75565"/>
            <a:chOff x="2532688" y="3768006"/>
            <a:chExt cx="227329" cy="75565"/>
          </a:xfrm>
        </p:grpSpPr>
        <p:sp>
          <p:nvSpPr>
            <p:cNvPr id="10" name="object 10"/>
            <p:cNvSpPr/>
            <p:nvPr/>
          </p:nvSpPr>
          <p:spPr>
            <a:xfrm>
              <a:off x="2532688" y="3805498"/>
              <a:ext cx="161925" cy="0"/>
            </a:xfrm>
            <a:custGeom>
              <a:avLst/>
              <a:gdLst/>
              <a:ahLst/>
              <a:cxnLst/>
              <a:rect l="l" t="t" r="r" b="b"/>
              <a:pathLst>
                <a:path w="161925" h="0">
                  <a:moveTo>
                    <a:pt x="0" y="0"/>
                  </a:moveTo>
                  <a:lnTo>
                    <a:pt x="161349" y="0"/>
                  </a:lnTo>
                </a:path>
              </a:pathLst>
            </a:custGeom>
            <a:ln w="10651">
              <a:solidFill>
                <a:srgbClr val="000000"/>
              </a:solidFill>
            </a:ln>
          </p:spPr>
          <p:txBody>
            <a:bodyPr wrap="square" lIns="0" tIns="0" rIns="0" bIns="0" rtlCol="0"/>
            <a:lstStyle/>
            <a:p/>
          </p:txBody>
        </p:sp>
        <p:sp>
          <p:nvSpPr>
            <p:cNvPr id="11" name="object 11"/>
            <p:cNvSpPr/>
            <p:nvPr/>
          </p:nvSpPr>
          <p:spPr>
            <a:xfrm>
              <a:off x="2684635" y="3768006"/>
              <a:ext cx="75565" cy="75565"/>
            </a:xfrm>
            <a:custGeom>
              <a:avLst/>
              <a:gdLst/>
              <a:ahLst/>
              <a:cxnLst/>
              <a:rect l="l" t="t" r="r" b="b"/>
              <a:pathLst>
                <a:path w="75564" h="75564">
                  <a:moveTo>
                    <a:pt x="0" y="0"/>
                  </a:moveTo>
                  <a:lnTo>
                    <a:pt x="0" y="74983"/>
                  </a:lnTo>
                  <a:lnTo>
                    <a:pt x="75225" y="37491"/>
                  </a:lnTo>
                  <a:lnTo>
                    <a:pt x="0" y="0"/>
                  </a:lnTo>
                  <a:close/>
                </a:path>
              </a:pathLst>
            </a:custGeom>
            <a:solidFill>
              <a:srgbClr val="000000"/>
            </a:solidFill>
          </p:spPr>
          <p:txBody>
            <a:bodyPr wrap="square" lIns="0" tIns="0" rIns="0" bIns="0" rtlCol="0"/>
            <a:lstStyle/>
            <a:p/>
          </p:txBody>
        </p:sp>
      </p:grpSp>
      <p:grpSp>
        <p:nvGrpSpPr>
          <p:cNvPr id="12" name="object 12"/>
          <p:cNvGrpSpPr/>
          <p:nvPr/>
        </p:nvGrpSpPr>
        <p:grpSpPr>
          <a:xfrm>
            <a:off x="3289965" y="3768006"/>
            <a:ext cx="227329" cy="75565"/>
            <a:chOff x="3289965" y="3768006"/>
            <a:chExt cx="227329" cy="75565"/>
          </a:xfrm>
        </p:grpSpPr>
        <p:sp>
          <p:nvSpPr>
            <p:cNvPr id="13" name="object 13"/>
            <p:cNvSpPr/>
            <p:nvPr/>
          </p:nvSpPr>
          <p:spPr>
            <a:xfrm>
              <a:off x="3289965" y="3805498"/>
              <a:ext cx="161925" cy="0"/>
            </a:xfrm>
            <a:custGeom>
              <a:avLst/>
              <a:gdLst/>
              <a:ahLst/>
              <a:cxnLst/>
              <a:rect l="l" t="t" r="r" b="b"/>
              <a:pathLst>
                <a:path w="161925" h="0">
                  <a:moveTo>
                    <a:pt x="0" y="0"/>
                  </a:moveTo>
                  <a:lnTo>
                    <a:pt x="161349" y="0"/>
                  </a:lnTo>
                </a:path>
              </a:pathLst>
            </a:custGeom>
            <a:ln w="10651">
              <a:solidFill>
                <a:srgbClr val="000000"/>
              </a:solidFill>
            </a:ln>
          </p:spPr>
          <p:txBody>
            <a:bodyPr wrap="square" lIns="0" tIns="0" rIns="0" bIns="0" rtlCol="0"/>
            <a:lstStyle/>
            <a:p/>
          </p:txBody>
        </p:sp>
        <p:sp>
          <p:nvSpPr>
            <p:cNvPr id="14" name="object 14"/>
            <p:cNvSpPr/>
            <p:nvPr/>
          </p:nvSpPr>
          <p:spPr>
            <a:xfrm>
              <a:off x="3441911" y="3768006"/>
              <a:ext cx="75565" cy="75565"/>
            </a:xfrm>
            <a:custGeom>
              <a:avLst/>
              <a:gdLst/>
              <a:ahLst/>
              <a:cxnLst/>
              <a:rect l="l" t="t" r="r" b="b"/>
              <a:pathLst>
                <a:path w="75564" h="75564">
                  <a:moveTo>
                    <a:pt x="0" y="0"/>
                  </a:moveTo>
                  <a:lnTo>
                    <a:pt x="0" y="74983"/>
                  </a:lnTo>
                  <a:lnTo>
                    <a:pt x="75225" y="37491"/>
                  </a:lnTo>
                  <a:lnTo>
                    <a:pt x="0" y="0"/>
                  </a:lnTo>
                  <a:close/>
                </a:path>
              </a:pathLst>
            </a:custGeom>
            <a:solidFill>
              <a:srgbClr val="000000"/>
            </a:solidFill>
          </p:spPr>
          <p:txBody>
            <a:bodyPr wrap="square" lIns="0" tIns="0" rIns="0" bIns="0" rtlCol="0"/>
            <a:lstStyle/>
            <a:p/>
          </p:txBody>
        </p:sp>
      </p:grpSp>
      <p:grpSp>
        <p:nvGrpSpPr>
          <p:cNvPr id="15" name="object 15"/>
          <p:cNvGrpSpPr/>
          <p:nvPr/>
        </p:nvGrpSpPr>
        <p:grpSpPr>
          <a:xfrm>
            <a:off x="4047134" y="3768006"/>
            <a:ext cx="227329" cy="75565"/>
            <a:chOff x="4047134" y="3768006"/>
            <a:chExt cx="227329" cy="75565"/>
          </a:xfrm>
        </p:grpSpPr>
        <p:sp>
          <p:nvSpPr>
            <p:cNvPr id="16" name="object 16"/>
            <p:cNvSpPr/>
            <p:nvPr/>
          </p:nvSpPr>
          <p:spPr>
            <a:xfrm>
              <a:off x="4047134" y="3805498"/>
              <a:ext cx="161925" cy="0"/>
            </a:xfrm>
            <a:custGeom>
              <a:avLst/>
              <a:gdLst/>
              <a:ahLst/>
              <a:cxnLst/>
              <a:rect l="l" t="t" r="r" b="b"/>
              <a:pathLst>
                <a:path w="161925" h="0">
                  <a:moveTo>
                    <a:pt x="0" y="0"/>
                  </a:moveTo>
                  <a:lnTo>
                    <a:pt x="161349" y="0"/>
                  </a:lnTo>
                </a:path>
              </a:pathLst>
            </a:custGeom>
            <a:ln w="10651">
              <a:solidFill>
                <a:srgbClr val="000000"/>
              </a:solidFill>
            </a:ln>
          </p:spPr>
          <p:txBody>
            <a:bodyPr wrap="square" lIns="0" tIns="0" rIns="0" bIns="0" rtlCol="0"/>
            <a:lstStyle/>
            <a:p/>
          </p:txBody>
        </p:sp>
        <p:sp>
          <p:nvSpPr>
            <p:cNvPr id="17" name="object 17"/>
            <p:cNvSpPr/>
            <p:nvPr/>
          </p:nvSpPr>
          <p:spPr>
            <a:xfrm>
              <a:off x="4199081" y="3768006"/>
              <a:ext cx="75565" cy="75565"/>
            </a:xfrm>
            <a:custGeom>
              <a:avLst/>
              <a:gdLst/>
              <a:ahLst/>
              <a:cxnLst/>
              <a:rect l="l" t="t" r="r" b="b"/>
              <a:pathLst>
                <a:path w="75564" h="75564">
                  <a:moveTo>
                    <a:pt x="0" y="0"/>
                  </a:moveTo>
                  <a:lnTo>
                    <a:pt x="0" y="74983"/>
                  </a:lnTo>
                  <a:lnTo>
                    <a:pt x="75225" y="37491"/>
                  </a:lnTo>
                  <a:lnTo>
                    <a:pt x="0" y="0"/>
                  </a:lnTo>
                  <a:close/>
                </a:path>
              </a:pathLst>
            </a:custGeom>
            <a:solidFill>
              <a:srgbClr val="000000"/>
            </a:solidFill>
          </p:spPr>
          <p:txBody>
            <a:bodyPr wrap="square" lIns="0" tIns="0" rIns="0" bIns="0" rtlCol="0"/>
            <a:lstStyle/>
            <a:p/>
          </p:txBody>
        </p:sp>
      </p:grpSp>
      <p:grpSp>
        <p:nvGrpSpPr>
          <p:cNvPr id="18" name="object 18"/>
          <p:cNvGrpSpPr/>
          <p:nvPr/>
        </p:nvGrpSpPr>
        <p:grpSpPr>
          <a:xfrm>
            <a:off x="4804410" y="3768006"/>
            <a:ext cx="227329" cy="75565"/>
            <a:chOff x="4804410" y="3768006"/>
            <a:chExt cx="227329" cy="75565"/>
          </a:xfrm>
        </p:grpSpPr>
        <p:sp>
          <p:nvSpPr>
            <p:cNvPr id="19" name="object 19"/>
            <p:cNvSpPr/>
            <p:nvPr/>
          </p:nvSpPr>
          <p:spPr>
            <a:xfrm>
              <a:off x="4804410" y="3805498"/>
              <a:ext cx="161925" cy="0"/>
            </a:xfrm>
            <a:custGeom>
              <a:avLst/>
              <a:gdLst/>
              <a:ahLst/>
              <a:cxnLst/>
              <a:rect l="l" t="t" r="r" b="b"/>
              <a:pathLst>
                <a:path w="161925" h="0">
                  <a:moveTo>
                    <a:pt x="0" y="0"/>
                  </a:moveTo>
                  <a:lnTo>
                    <a:pt x="161349" y="0"/>
                  </a:lnTo>
                </a:path>
              </a:pathLst>
            </a:custGeom>
            <a:ln w="10651">
              <a:solidFill>
                <a:srgbClr val="000000"/>
              </a:solidFill>
            </a:ln>
          </p:spPr>
          <p:txBody>
            <a:bodyPr wrap="square" lIns="0" tIns="0" rIns="0" bIns="0" rtlCol="0"/>
            <a:lstStyle/>
            <a:p/>
          </p:txBody>
        </p:sp>
        <p:sp>
          <p:nvSpPr>
            <p:cNvPr id="20" name="object 20"/>
            <p:cNvSpPr/>
            <p:nvPr/>
          </p:nvSpPr>
          <p:spPr>
            <a:xfrm>
              <a:off x="4956357" y="3768006"/>
              <a:ext cx="75565" cy="75565"/>
            </a:xfrm>
            <a:custGeom>
              <a:avLst/>
              <a:gdLst/>
              <a:ahLst/>
              <a:cxnLst/>
              <a:rect l="l" t="t" r="r" b="b"/>
              <a:pathLst>
                <a:path w="75564" h="75564">
                  <a:moveTo>
                    <a:pt x="0" y="0"/>
                  </a:moveTo>
                  <a:lnTo>
                    <a:pt x="0" y="74983"/>
                  </a:lnTo>
                  <a:lnTo>
                    <a:pt x="75225" y="37491"/>
                  </a:lnTo>
                  <a:lnTo>
                    <a:pt x="0" y="0"/>
                  </a:lnTo>
                  <a:close/>
                </a:path>
              </a:pathLst>
            </a:custGeom>
            <a:solidFill>
              <a:srgbClr val="000000"/>
            </a:solidFill>
          </p:spPr>
          <p:txBody>
            <a:bodyPr wrap="square" lIns="0" tIns="0" rIns="0" bIns="0" rtlCol="0"/>
            <a:lstStyle/>
            <a:p/>
          </p:txBody>
        </p:sp>
      </p:grpSp>
      <p:sp>
        <p:nvSpPr>
          <p:cNvPr id="21" name="object 21"/>
          <p:cNvSpPr/>
          <p:nvPr/>
        </p:nvSpPr>
        <p:spPr>
          <a:xfrm>
            <a:off x="2752434" y="3090000"/>
            <a:ext cx="1302385" cy="194945"/>
          </a:xfrm>
          <a:custGeom>
            <a:avLst/>
            <a:gdLst/>
            <a:ahLst/>
            <a:cxnLst/>
            <a:rect l="l" t="t" r="r" b="b"/>
            <a:pathLst>
              <a:path w="1302385" h="194945">
                <a:moveTo>
                  <a:pt x="645773" y="88191"/>
                </a:moveTo>
                <a:lnTo>
                  <a:pt x="135469" y="88191"/>
                </a:lnTo>
                <a:lnTo>
                  <a:pt x="125126" y="90960"/>
                </a:lnTo>
                <a:lnTo>
                  <a:pt x="78537" y="111090"/>
                </a:lnTo>
                <a:lnTo>
                  <a:pt x="45103" y="135503"/>
                </a:lnTo>
                <a:lnTo>
                  <a:pt x="15750" y="166465"/>
                </a:lnTo>
                <a:lnTo>
                  <a:pt x="0" y="188417"/>
                </a:lnTo>
                <a:lnTo>
                  <a:pt x="8687" y="194616"/>
                </a:lnTo>
                <a:lnTo>
                  <a:pt x="24023" y="173250"/>
                </a:lnTo>
                <a:lnTo>
                  <a:pt x="24237" y="172946"/>
                </a:lnTo>
                <a:lnTo>
                  <a:pt x="37478" y="157700"/>
                </a:lnTo>
                <a:lnTo>
                  <a:pt x="37783" y="157348"/>
                </a:lnTo>
                <a:lnTo>
                  <a:pt x="52038" y="143629"/>
                </a:lnTo>
                <a:lnTo>
                  <a:pt x="52358" y="143321"/>
                </a:lnTo>
                <a:lnTo>
                  <a:pt x="67490" y="131157"/>
                </a:lnTo>
                <a:lnTo>
                  <a:pt x="67873" y="130848"/>
                </a:lnTo>
                <a:lnTo>
                  <a:pt x="83887" y="120357"/>
                </a:lnTo>
                <a:lnTo>
                  <a:pt x="83752" y="120357"/>
                </a:lnTo>
                <a:lnTo>
                  <a:pt x="101383" y="111090"/>
                </a:lnTo>
                <a:lnTo>
                  <a:pt x="110070" y="107362"/>
                </a:lnTo>
                <a:lnTo>
                  <a:pt x="119099" y="104061"/>
                </a:lnTo>
                <a:lnTo>
                  <a:pt x="128267" y="101078"/>
                </a:lnTo>
                <a:lnTo>
                  <a:pt x="137090" y="98842"/>
                </a:lnTo>
                <a:lnTo>
                  <a:pt x="136164" y="98842"/>
                </a:lnTo>
                <a:lnTo>
                  <a:pt x="137510" y="98735"/>
                </a:lnTo>
                <a:lnTo>
                  <a:pt x="645773" y="98735"/>
                </a:lnTo>
                <a:lnTo>
                  <a:pt x="645773" y="88191"/>
                </a:lnTo>
                <a:close/>
              </a:path>
              <a:path w="1302385" h="194945">
                <a:moveTo>
                  <a:pt x="1291052" y="172867"/>
                </a:moveTo>
                <a:lnTo>
                  <a:pt x="1277923" y="172867"/>
                </a:lnTo>
                <a:lnTo>
                  <a:pt x="1278244" y="173250"/>
                </a:lnTo>
                <a:lnTo>
                  <a:pt x="1293524" y="194616"/>
                </a:lnTo>
                <a:lnTo>
                  <a:pt x="1302179" y="188417"/>
                </a:lnTo>
                <a:lnTo>
                  <a:pt x="1291052" y="172867"/>
                </a:lnTo>
                <a:close/>
              </a:path>
              <a:path w="1302385" h="194945">
                <a:moveTo>
                  <a:pt x="24138" y="173089"/>
                </a:moveTo>
                <a:lnTo>
                  <a:pt x="23999" y="173250"/>
                </a:lnTo>
                <a:lnTo>
                  <a:pt x="24138" y="173089"/>
                </a:lnTo>
                <a:close/>
              </a:path>
              <a:path w="1302385" h="194945">
                <a:moveTo>
                  <a:pt x="1277980" y="172946"/>
                </a:moveTo>
                <a:lnTo>
                  <a:pt x="1278198" y="173250"/>
                </a:lnTo>
                <a:lnTo>
                  <a:pt x="1277980" y="172946"/>
                </a:lnTo>
                <a:close/>
              </a:path>
              <a:path w="1302385" h="194945">
                <a:moveTo>
                  <a:pt x="24331" y="172867"/>
                </a:moveTo>
                <a:lnTo>
                  <a:pt x="24138" y="173089"/>
                </a:lnTo>
                <a:lnTo>
                  <a:pt x="24331" y="172867"/>
                </a:lnTo>
                <a:close/>
              </a:path>
              <a:path w="1302385" h="194945">
                <a:moveTo>
                  <a:pt x="1278559" y="157348"/>
                </a:moveTo>
                <a:lnTo>
                  <a:pt x="1264459" y="157348"/>
                </a:lnTo>
                <a:lnTo>
                  <a:pt x="1264780" y="157700"/>
                </a:lnTo>
                <a:lnTo>
                  <a:pt x="1277980" y="172946"/>
                </a:lnTo>
                <a:lnTo>
                  <a:pt x="1291052" y="172867"/>
                </a:lnTo>
                <a:lnTo>
                  <a:pt x="1286471" y="166465"/>
                </a:lnTo>
                <a:lnTo>
                  <a:pt x="1278559" y="157348"/>
                </a:lnTo>
                <a:close/>
              </a:path>
              <a:path w="1302385" h="194945">
                <a:moveTo>
                  <a:pt x="37614" y="157543"/>
                </a:moveTo>
                <a:lnTo>
                  <a:pt x="37452" y="157700"/>
                </a:lnTo>
                <a:lnTo>
                  <a:pt x="37614" y="157543"/>
                </a:lnTo>
                <a:close/>
              </a:path>
              <a:path w="1302385" h="194945">
                <a:moveTo>
                  <a:pt x="1264685" y="157608"/>
                </a:moveTo>
                <a:close/>
              </a:path>
              <a:path w="1302385" h="194945">
                <a:moveTo>
                  <a:pt x="1251316" y="130848"/>
                </a:moveTo>
                <a:lnTo>
                  <a:pt x="1234327" y="130848"/>
                </a:lnTo>
                <a:lnTo>
                  <a:pt x="1234754" y="131157"/>
                </a:lnTo>
                <a:lnTo>
                  <a:pt x="1250248" y="143629"/>
                </a:lnTo>
                <a:lnTo>
                  <a:pt x="1264685" y="157608"/>
                </a:lnTo>
                <a:lnTo>
                  <a:pt x="1264459" y="157348"/>
                </a:lnTo>
                <a:lnTo>
                  <a:pt x="1278559" y="157348"/>
                </a:lnTo>
                <a:lnTo>
                  <a:pt x="1272367" y="150212"/>
                </a:lnTo>
                <a:lnTo>
                  <a:pt x="1257087" y="135503"/>
                </a:lnTo>
                <a:lnTo>
                  <a:pt x="1251316" y="130848"/>
                </a:lnTo>
                <a:close/>
              </a:path>
              <a:path w="1302385" h="194945">
                <a:moveTo>
                  <a:pt x="37816" y="157348"/>
                </a:moveTo>
                <a:lnTo>
                  <a:pt x="37614" y="157543"/>
                </a:lnTo>
                <a:lnTo>
                  <a:pt x="37816" y="157348"/>
                </a:lnTo>
                <a:close/>
              </a:path>
              <a:path w="1302385" h="194945">
                <a:moveTo>
                  <a:pt x="52202" y="143471"/>
                </a:moveTo>
                <a:lnTo>
                  <a:pt x="52005" y="143629"/>
                </a:lnTo>
                <a:lnTo>
                  <a:pt x="52202" y="143471"/>
                </a:lnTo>
                <a:close/>
              </a:path>
              <a:path w="1302385" h="194945">
                <a:moveTo>
                  <a:pt x="1249820" y="143321"/>
                </a:moveTo>
                <a:lnTo>
                  <a:pt x="1250142" y="143629"/>
                </a:lnTo>
                <a:lnTo>
                  <a:pt x="1249820" y="143321"/>
                </a:lnTo>
                <a:close/>
              </a:path>
              <a:path w="1302385" h="194945">
                <a:moveTo>
                  <a:pt x="52389" y="143321"/>
                </a:moveTo>
                <a:lnTo>
                  <a:pt x="52202" y="143471"/>
                </a:lnTo>
                <a:lnTo>
                  <a:pt x="52389" y="143321"/>
                </a:lnTo>
                <a:close/>
              </a:path>
              <a:path w="1302385" h="194945">
                <a:moveTo>
                  <a:pt x="67637" y="131038"/>
                </a:moveTo>
                <a:lnTo>
                  <a:pt x="67457" y="131157"/>
                </a:lnTo>
                <a:lnTo>
                  <a:pt x="67637" y="131038"/>
                </a:lnTo>
                <a:close/>
              </a:path>
              <a:path w="1302385" h="194945">
                <a:moveTo>
                  <a:pt x="1234520" y="131003"/>
                </a:moveTo>
                <a:lnTo>
                  <a:pt x="1234711" y="131157"/>
                </a:lnTo>
                <a:lnTo>
                  <a:pt x="1234520" y="131003"/>
                </a:lnTo>
                <a:close/>
              </a:path>
              <a:path w="1302385" h="194945">
                <a:moveTo>
                  <a:pt x="67927" y="130848"/>
                </a:moveTo>
                <a:lnTo>
                  <a:pt x="67637" y="131038"/>
                </a:lnTo>
                <a:lnTo>
                  <a:pt x="67927" y="130848"/>
                </a:lnTo>
                <a:close/>
              </a:path>
              <a:path w="1302385" h="194945">
                <a:moveTo>
                  <a:pt x="1223641" y="111090"/>
                </a:moveTo>
                <a:lnTo>
                  <a:pt x="1200774" y="111090"/>
                </a:lnTo>
                <a:lnTo>
                  <a:pt x="1201202" y="111303"/>
                </a:lnTo>
                <a:lnTo>
                  <a:pt x="1218405" y="120357"/>
                </a:lnTo>
                <a:lnTo>
                  <a:pt x="1234520" y="131003"/>
                </a:lnTo>
                <a:lnTo>
                  <a:pt x="1234327" y="130848"/>
                </a:lnTo>
                <a:lnTo>
                  <a:pt x="1251316" y="130848"/>
                </a:lnTo>
                <a:lnTo>
                  <a:pt x="1240845" y="122402"/>
                </a:lnTo>
                <a:lnTo>
                  <a:pt x="1223641" y="111090"/>
                </a:lnTo>
                <a:close/>
              </a:path>
              <a:path w="1302385" h="194945">
                <a:moveTo>
                  <a:pt x="84211" y="120144"/>
                </a:moveTo>
                <a:lnTo>
                  <a:pt x="83752" y="120357"/>
                </a:lnTo>
                <a:lnTo>
                  <a:pt x="83887" y="120357"/>
                </a:lnTo>
                <a:lnTo>
                  <a:pt x="84211" y="120144"/>
                </a:lnTo>
                <a:close/>
              </a:path>
              <a:path w="1302385" h="194945">
                <a:moveTo>
                  <a:pt x="1217978" y="120144"/>
                </a:moveTo>
                <a:lnTo>
                  <a:pt x="1218302" y="120357"/>
                </a:lnTo>
                <a:lnTo>
                  <a:pt x="1217978" y="120144"/>
                </a:lnTo>
                <a:close/>
              </a:path>
              <a:path w="1302385" h="194945">
                <a:moveTo>
                  <a:pt x="101509" y="111090"/>
                </a:moveTo>
                <a:lnTo>
                  <a:pt x="101020" y="111303"/>
                </a:lnTo>
                <a:lnTo>
                  <a:pt x="101509" y="111090"/>
                </a:lnTo>
                <a:close/>
              </a:path>
              <a:path w="1302385" h="194945">
                <a:moveTo>
                  <a:pt x="1201070" y="111246"/>
                </a:moveTo>
                <a:lnTo>
                  <a:pt x="1201202" y="111303"/>
                </a:lnTo>
                <a:lnTo>
                  <a:pt x="1201070" y="111246"/>
                </a:lnTo>
                <a:close/>
              </a:path>
              <a:path w="1302385" h="194945">
                <a:moveTo>
                  <a:pt x="1164658" y="98735"/>
                </a:moveTo>
                <a:lnTo>
                  <a:pt x="1174274" y="101185"/>
                </a:lnTo>
                <a:lnTo>
                  <a:pt x="1183357" y="104167"/>
                </a:lnTo>
                <a:lnTo>
                  <a:pt x="1192440" y="107469"/>
                </a:lnTo>
                <a:lnTo>
                  <a:pt x="1201070" y="111246"/>
                </a:lnTo>
                <a:lnTo>
                  <a:pt x="1200774" y="111090"/>
                </a:lnTo>
                <a:lnTo>
                  <a:pt x="1223641" y="111090"/>
                </a:lnTo>
                <a:lnTo>
                  <a:pt x="1205583" y="101611"/>
                </a:lnTo>
                <a:lnTo>
                  <a:pt x="1199222" y="98842"/>
                </a:lnTo>
                <a:lnTo>
                  <a:pt x="1166047" y="98842"/>
                </a:lnTo>
                <a:lnTo>
                  <a:pt x="1164658" y="98735"/>
                </a:lnTo>
                <a:close/>
              </a:path>
              <a:path w="1302385" h="194945">
                <a:moveTo>
                  <a:pt x="137510" y="98735"/>
                </a:moveTo>
                <a:lnTo>
                  <a:pt x="136164" y="98842"/>
                </a:lnTo>
                <a:lnTo>
                  <a:pt x="137090" y="98842"/>
                </a:lnTo>
                <a:lnTo>
                  <a:pt x="137510" y="98735"/>
                </a:lnTo>
                <a:close/>
              </a:path>
              <a:path w="1302385" h="194945">
                <a:moveTo>
                  <a:pt x="645773" y="98735"/>
                </a:moveTo>
                <a:lnTo>
                  <a:pt x="137510" y="98735"/>
                </a:lnTo>
                <a:lnTo>
                  <a:pt x="137090" y="98842"/>
                </a:lnTo>
                <a:lnTo>
                  <a:pt x="645773" y="98842"/>
                </a:lnTo>
                <a:close/>
              </a:path>
              <a:path w="1302385" h="194945">
                <a:moveTo>
                  <a:pt x="651116" y="88191"/>
                </a:moveTo>
                <a:lnTo>
                  <a:pt x="645773" y="93516"/>
                </a:lnTo>
                <a:lnTo>
                  <a:pt x="645773" y="98842"/>
                </a:lnTo>
                <a:lnTo>
                  <a:pt x="656459" y="98842"/>
                </a:lnTo>
                <a:lnTo>
                  <a:pt x="656459" y="93516"/>
                </a:lnTo>
                <a:lnTo>
                  <a:pt x="651116" y="88191"/>
                </a:lnTo>
                <a:close/>
              </a:path>
              <a:path w="1302385" h="194945">
                <a:moveTo>
                  <a:pt x="1166688" y="88191"/>
                </a:moveTo>
                <a:lnTo>
                  <a:pt x="656459" y="88191"/>
                </a:lnTo>
                <a:lnTo>
                  <a:pt x="656459" y="98842"/>
                </a:lnTo>
                <a:lnTo>
                  <a:pt x="1165076" y="98842"/>
                </a:lnTo>
                <a:lnTo>
                  <a:pt x="1164658" y="98735"/>
                </a:lnTo>
                <a:lnTo>
                  <a:pt x="1198977" y="98735"/>
                </a:lnTo>
                <a:lnTo>
                  <a:pt x="1196286" y="97563"/>
                </a:lnTo>
                <a:lnTo>
                  <a:pt x="1186670" y="94049"/>
                </a:lnTo>
                <a:lnTo>
                  <a:pt x="1177053" y="90960"/>
                </a:lnTo>
                <a:lnTo>
                  <a:pt x="1166688" y="88191"/>
                </a:lnTo>
                <a:close/>
              </a:path>
              <a:path w="1302385" h="194945">
                <a:moveTo>
                  <a:pt x="1198977" y="98735"/>
                </a:moveTo>
                <a:lnTo>
                  <a:pt x="1164658" y="98735"/>
                </a:lnTo>
                <a:lnTo>
                  <a:pt x="1166047" y="98842"/>
                </a:lnTo>
                <a:lnTo>
                  <a:pt x="1199222" y="98842"/>
                </a:lnTo>
                <a:lnTo>
                  <a:pt x="1198977" y="98735"/>
                </a:lnTo>
                <a:close/>
              </a:path>
              <a:path w="1302385" h="194945">
                <a:moveTo>
                  <a:pt x="656459" y="0"/>
                </a:moveTo>
                <a:lnTo>
                  <a:pt x="645773" y="0"/>
                </a:lnTo>
                <a:lnTo>
                  <a:pt x="645773" y="93516"/>
                </a:lnTo>
                <a:lnTo>
                  <a:pt x="651116" y="88191"/>
                </a:lnTo>
                <a:lnTo>
                  <a:pt x="656459" y="88191"/>
                </a:lnTo>
                <a:lnTo>
                  <a:pt x="656459" y="0"/>
                </a:lnTo>
                <a:close/>
              </a:path>
              <a:path w="1302385" h="194945">
                <a:moveTo>
                  <a:pt x="656459" y="88191"/>
                </a:moveTo>
                <a:lnTo>
                  <a:pt x="651116" y="88191"/>
                </a:lnTo>
                <a:lnTo>
                  <a:pt x="656459" y="93516"/>
                </a:lnTo>
                <a:lnTo>
                  <a:pt x="656459" y="88191"/>
                </a:lnTo>
                <a:close/>
              </a:path>
            </a:pathLst>
          </a:custGeom>
          <a:solidFill>
            <a:srgbClr val="000000"/>
          </a:solidFill>
        </p:spPr>
        <p:txBody>
          <a:bodyPr wrap="square" lIns="0" tIns="0" rIns="0" bIns="0" rtlCol="0"/>
          <a:lstStyle/>
          <a:p/>
        </p:txBody>
      </p:sp>
      <p:sp>
        <p:nvSpPr>
          <p:cNvPr id="22" name="object 22"/>
          <p:cNvSpPr/>
          <p:nvPr/>
        </p:nvSpPr>
        <p:spPr>
          <a:xfrm>
            <a:off x="4266933" y="3090000"/>
            <a:ext cx="1302385" cy="194945"/>
          </a:xfrm>
          <a:custGeom>
            <a:avLst/>
            <a:gdLst/>
            <a:ahLst/>
            <a:cxnLst/>
            <a:rect l="l" t="t" r="r" b="b"/>
            <a:pathLst>
              <a:path w="1302385" h="194945">
                <a:moveTo>
                  <a:pt x="645720" y="88191"/>
                </a:moveTo>
                <a:lnTo>
                  <a:pt x="135491" y="88191"/>
                </a:lnTo>
                <a:lnTo>
                  <a:pt x="125126" y="90960"/>
                </a:lnTo>
                <a:lnTo>
                  <a:pt x="78537" y="111090"/>
                </a:lnTo>
                <a:lnTo>
                  <a:pt x="45092" y="135503"/>
                </a:lnTo>
                <a:lnTo>
                  <a:pt x="15707" y="166465"/>
                </a:lnTo>
                <a:lnTo>
                  <a:pt x="0" y="188417"/>
                </a:lnTo>
                <a:lnTo>
                  <a:pt x="8655" y="194616"/>
                </a:lnTo>
                <a:lnTo>
                  <a:pt x="24248" y="172877"/>
                </a:lnTo>
                <a:lnTo>
                  <a:pt x="37521" y="157700"/>
                </a:lnTo>
                <a:lnTo>
                  <a:pt x="37826" y="157348"/>
                </a:lnTo>
                <a:lnTo>
                  <a:pt x="52039" y="143629"/>
                </a:lnTo>
                <a:lnTo>
                  <a:pt x="52358" y="143321"/>
                </a:lnTo>
                <a:lnTo>
                  <a:pt x="67470" y="131157"/>
                </a:lnTo>
                <a:lnTo>
                  <a:pt x="67852" y="130848"/>
                </a:lnTo>
                <a:lnTo>
                  <a:pt x="83876" y="120357"/>
                </a:lnTo>
                <a:lnTo>
                  <a:pt x="100999" y="111303"/>
                </a:lnTo>
                <a:lnTo>
                  <a:pt x="101404" y="111090"/>
                </a:lnTo>
                <a:lnTo>
                  <a:pt x="110059" y="107362"/>
                </a:lnTo>
                <a:lnTo>
                  <a:pt x="119142" y="104061"/>
                </a:lnTo>
                <a:lnTo>
                  <a:pt x="128225" y="101078"/>
                </a:lnTo>
                <a:lnTo>
                  <a:pt x="137098" y="98842"/>
                </a:lnTo>
                <a:lnTo>
                  <a:pt x="136132" y="98842"/>
                </a:lnTo>
                <a:lnTo>
                  <a:pt x="137521" y="98735"/>
                </a:lnTo>
                <a:lnTo>
                  <a:pt x="645720" y="98735"/>
                </a:lnTo>
                <a:lnTo>
                  <a:pt x="645720" y="88191"/>
                </a:lnTo>
                <a:close/>
              </a:path>
              <a:path w="1302385" h="194945">
                <a:moveTo>
                  <a:pt x="1291044" y="172877"/>
                </a:moveTo>
                <a:lnTo>
                  <a:pt x="1277870" y="172877"/>
                </a:lnTo>
                <a:lnTo>
                  <a:pt x="1293577" y="194616"/>
                </a:lnTo>
                <a:lnTo>
                  <a:pt x="1302232" y="188385"/>
                </a:lnTo>
                <a:lnTo>
                  <a:pt x="1291044" y="172877"/>
                </a:lnTo>
                <a:close/>
              </a:path>
              <a:path w="1302385" h="194945">
                <a:moveTo>
                  <a:pt x="24374" y="172867"/>
                </a:moveTo>
                <a:lnTo>
                  <a:pt x="24042" y="173250"/>
                </a:lnTo>
                <a:lnTo>
                  <a:pt x="24374" y="172867"/>
                </a:lnTo>
                <a:close/>
              </a:path>
              <a:path w="1302385" h="194945">
                <a:moveTo>
                  <a:pt x="1278497" y="157337"/>
                </a:moveTo>
                <a:lnTo>
                  <a:pt x="1264406" y="157337"/>
                </a:lnTo>
                <a:lnTo>
                  <a:pt x="1264727" y="157700"/>
                </a:lnTo>
                <a:lnTo>
                  <a:pt x="1278083" y="173239"/>
                </a:lnTo>
                <a:lnTo>
                  <a:pt x="1277870" y="172877"/>
                </a:lnTo>
                <a:lnTo>
                  <a:pt x="1291044" y="172877"/>
                </a:lnTo>
                <a:lnTo>
                  <a:pt x="1286418" y="166465"/>
                </a:lnTo>
                <a:lnTo>
                  <a:pt x="1278497" y="157337"/>
                </a:lnTo>
                <a:close/>
              </a:path>
              <a:path w="1302385" h="194945">
                <a:moveTo>
                  <a:pt x="1264672" y="157647"/>
                </a:moveTo>
                <a:close/>
              </a:path>
              <a:path w="1302385" h="194945">
                <a:moveTo>
                  <a:pt x="1265205" y="143321"/>
                </a:moveTo>
                <a:lnTo>
                  <a:pt x="1249874" y="143321"/>
                </a:lnTo>
                <a:lnTo>
                  <a:pt x="1250194" y="143629"/>
                </a:lnTo>
                <a:lnTo>
                  <a:pt x="1264672" y="157647"/>
                </a:lnTo>
                <a:lnTo>
                  <a:pt x="1264406" y="157337"/>
                </a:lnTo>
                <a:lnTo>
                  <a:pt x="1278497" y="157337"/>
                </a:lnTo>
                <a:lnTo>
                  <a:pt x="1272313" y="150212"/>
                </a:lnTo>
                <a:lnTo>
                  <a:pt x="1265205" y="143321"/>
                </a:lnTo>
                <a:close/>
              </a:path>
              <a:path w="1302385" h="194945">
                <a:moveTo>
                  <a:pt x="37868" y="157348"/>
                </a:moveTo>
                <a:lnTo>
                  <a:pt x="37604" y="157604"/>
                </a:lnTo>
                <a:lnTo>
                  <a:pt x="37868" y="157348"/>
                </a:lnTo>
                <a:close/>
              </a:path>
              <a:path w="1302385" h="194945">
                <a:moveTo>
                  <a:pt x="1250185" y="143622"/>
                </a:moveTo>
                <a:close/>
              </a:path>
              <a:path w="1302385" h="194945">
                <a:moveTo>
                  <a:pt x="52420" y="143321"/>
                </a:moveTo>
                <a:lnTo>
                  <a:pt x="52047" y="143622"/>
                </a:lnTo>
                <a:lnTo>
                  <a:pt x="52420" y="143321"/>
                </a:lnTo>
                <a:close/>
              </a:path>
              <a:path w="1302385" h="194945">
                <a:moveTo>
                  <a:pt x="1251369" y="130848"/>
                </a:moveTo>
                <a:lnTo>
                  <a:pt x="1234380" y="130848"/>
                </a:lnTo>
                <a:lnTo>
                  <a:pt x="1234807" y="131157"/>
                </a:lnTo>
                <a:lnTo>
                  <a:pt x="1250185" y="143622"/>
                </a:lnTo>
                <a:lnTo>
                  <a:pt x="1249874" y="143321"/>
                </a:lnTo>
                <a:lnTo>
                  <a:pt x="1265205" y="143321"/>
                </a:lnTo>
                <a:lnTo>
                  <a:pt x="1257140" y="135503"/>
                </a:lnTo>
                <a:lnTo>
                  <a:pt x="1251369" y="130848"/>
                </a:lnTo>
                <a:close/>
              </a:path>
              <a:path w="1302385" h="194945">
                <a:moveTo>
                  <a:pt x="67852" y="130848"/>
                </a:moveTo>
                <a:lnTo>
                  <a:pt x="67425" y="131157"/>
                </a:lnTo>
                <a:lnTo>
                  <a:pt x="67666" y="130999"/>
                </a:lnTo>
                <a:lnTo>
                  <a:pt x="67852" y="130848"/>
                </a:lnTo>
                <a:close/>
              </a:path>
              <a:path w="1302385" h="194945">
                <a:moveTo>
                  <a:pt x="67666" y="130999"/>
                </a:moveTo>
                <a:lnTo>
                  <a:pt x="67425" y="131157"/>
                </a:lnTo>
                <a:lnTo>
                  <a:pt x="67666" y="130999"/>
                </a:lnTo>
                <a:close/>
              </a:path>
              <a:path w="1302385" h="194945">
                <a:moveTo>
                  <a:pt x="1234573" y="131004"/>
                </a:moveTo>
                <a:lnTo>
                  <a:pt x="1234762" y="131157"/>
                </a:lnTo>
                <a:lnTo>
                  <a:pt x="1234573" y="131004"/>
                </a:lnTo>
                <a:close/>
              </a:path>
              <a:path w="1302385" h="194945">
                <a:moveTo>
                  <a:pt x="1234380" y="130848"/>
                </a:moveTo>
                <a:lnTo>
                  <a:pt x="1234573" y="131004"/>
                </a:lnTo>
                <a:lnTo>
                  <a:pt x="1234807" y="131157"/>
                </a:lnTo>
                <a:lnTo>
                  <a:pt x="1234380" y="130848"/>
                </a:lnTo>
                <a:close/>
              </a:path>
              <a:path w="1302385" h="194945">
                <a:moveTo>
                  <a:pt x="1223588" y="111090"/>
                </a:moveTo>
                <a:lnTo>
                  <a:pt x="1200721" y="111090"/>
                </a:lnTo>
                <a:lnTo>
                  <a:pt x="1201148" y="111303"/>
                </a:lnTo>
                <a:lnTo>
                  <a:pt x="1218352" y="120357"/>
                </a:lnTo>
                <a:lnTo>
                  <a:pt x="1234573" y="131004"/>
                </a:lnTo>
                <a:lnTo>
                  <a:pt x="1234380" y="130848"/>
                </a:lnTo>
                <a:lnTo>
                  <a:pt x="1251369" y="130848"/>
                </a:lnTo>
                <a:lnTo>
                  <a:pt x="1240898" y="122402"/>
                </a:lnTo>
                <a:lnTo>
                  <a:pt x="1223588" y="111090"/>
                </a:lnTo>
                <a:close/>
              </a:path>
              <a:path w="1302385" h="194945">
                <a:moveTo>
                  <a:pt x="67895" y="130848"/>
                </a:moveTo>
                <a:lnTo>
                  <a:pt x="67666" y="130999"/>
                </a:lnTo>
                <a:lnTo>
                  <a:pt x="67895" y="130848"/>
                </a:lnTo>
                <a:close/>
              </a:path>
              <a:path w="1302385" h="194945">
                <a:moveTo>
                  <a:pt x="84201" y="120144"/>
                </a:moveTo>
                <a:lnTo>
                  <a:pt x="83773" y="120357"/>
                </a:lnTo>
                <a:lnTo>
                  <a:pt x="84201" y="120144"/>
                </a:lnTo>
                <a:close/>
              </a:path>
              <a:path w="1302385" h="194945">
                <a:moveTo>
                  <a:pt x="1217924" y="120144"/>
                </a:moveTo>
                <a:lnTo>
                  <a:pt x="1218251" y="120357"/>
                </a:lnTo>
                <a:lnTo>
                  <a:pt x="1217924" y="120144"/>
                </a:lnTo>
                <a:close/>
              </a:path>
              <a:path w="1302385" h="194945">
                <a:moveTo>
                  <a:pt x="1201024" y="111250"/>
                </a:moveTo>
                <a:close/>
              </a:path>
              <a:path w="1302385" h="194945">
                <a:moveTo>
                  <a:pt x="1164604" y="98735"/>
                </a:moveTo>
                <a:lnTo>
                  <a:pt x="1174114" y="101185"/>
                </a:lnTo>
                <a:lnTo>
                  <a:pt x="1183304" y="104167"/>
                </a:lnTo>
                <a:lnTo>
                  <a:pt x="1192279" y="107469"/>
                </a:lnTo>
                <a:lnTo>
                  <a:pt x="1201024" y="111250"/>
                </a:lnTo>
                <a:lnTo>
                  <a:pt x="1200721" y="111090"/>
                </a:lnTo>
                <a:lnTo>
                  <a:pt x="1223588" y="111090"/>
                </a:lnTo>
                <a:lnTo>
                  <a:pt x="1205529" y="101611"/>
                </a:lnTo>
                <a:lnTo>
                  <a:pt x="1199096" y="98842"/>
                </a:lnTo>
                <a:lnTo>
                  <a:pt x="1165993" y="98842"/>
                </a:lnTo>
                <a:lnTo>
                  <a:pt x="1164604" y="98735"/>
                </a:lnTo>
                <a:close/>
              </a:path>
              <a:path w="1302385" h="194945">
                <a:moveTo>
                  <a:pt x="101468" y="111090"/>
                </a:moveTo>
                <a:lnTo>
                  <a:pt x="101104" y="111248"/>
                </a:lnTo>
                <a:lnTo>
                  <a:pt x="101468" y="111090"/>
                </a:lnTo>
                <a:close/>
              </a:path>
              <a:path w="1302385" h="194945">
                <a:moveTo>
                  <a:pt x="137521" y="98735"/>
                </a:moveTo>
                <a:lnTo>
                  <a:pt x="136132" y="98842"/>
                </a:lnTo>
                <a:lnTo>
                  <a:pt x="137098" y="98842"/>
                </a:lnTo>
                <a:lnTo>
                  <a:pt x="137521" y="98735"/>
                </a:lnTo>
                <a:close/>
              </a:path>
              <a:path w="1302385" h="194945">
                <a:moveTo>
                  <a:pt x="645720" y="98735"/>
                </a:moveTo>
                <a:lnTo>
                  <a:pt x="137521" y="98735"/>
                </a:lnTo>
                <a:lnTo>
                  <a:pt x="137098" y="98842"/>
                </a:lnTo>
                <a:lnTo>
                  <a:pt x="645720" y="98842"/>
                </a:lnTo>
                <a:close/>
              </a:path>
              <a:path w="1302385" h="194945">
                <a:moveTo>
                  <a:pt x="651063" y="88191"/>
                </a:moveTo>
                <a:lnTo>
                  <a:pt x="645720" y="93516"/>
                </a:lnTo>
                <a:lnTo>
                  <a:pt x="645720" y="98842"/>
                </a:lnTo>
                <a:lnTo>
                  <a:pt x="656405" y="98842"/>
                </a:lnTo>
                <a:lnTo>
                  <a:pt x="656405" y="93516"/>
                </a:lnTo>
                <a:lnTo>
                  <a:pt x="651063" y="88191"/>
                </a:lnTo>
                <a:close/>
              </a:path>
              <a:path w="1302385" h="194945">
                <a:moveTo>
                  <a:pt x="1166634" y="88191"/>
                </a:moveTo>
                <a:lnTo>
                  <a:pt x="656405" y="88191"/>
                </a:lnTo>
                <a:lnTo>
                  <a:pt x="656405" y="98842"/>
                </a:lnTo>
                <a:lnTo>
                  <a:pt x="1165018" y="98842"/>
                </a:lnTo>
                <a:lnTo>
                  <a:pt x="1164604" y="98735"/>
                </a:lnTo>
                <a:lnTo>
                  <a:pt x="1198848" y="98735"/>
                </a:lnTo>
                <a:lnTo>
                  <a:pt x="1196126" y="97563"/>
                </a:lnTo>
                <a:lnTo>
                  <a:pt x="1186723" y="94049"/>
                </a:lnTo>
                <a:lnTo>
                  <a:pt x="1176999" y="90960"/>
                </a:lnTo>
                <a:lnTo>
                  <a:pt x="1166634" y="88191"/>
                </a:lnTo>
                <a:close/>
              </a:path>
              <a:path w="1302385" h="194945">
                <a:moveTo>
                  <a:pt x="1198848" y="98735"/>
                </a:moveTo>
                <a:lnTo>
                  <a:pt x="1164604" y="98735"/>
                </a:lnTo>
                <a:lnTo>
                  <a:pt x="1165993" y="98842"/>
                </a:lnTo>
                <a:lnTo>
                  <a:pt x="1199096" y="98842"/>
                </a:lnTo>
                <a:lnTo>
                  <a:pt x="1198848" y="98735"/>
                </a:lnTo>
                <a:close/>
              </a:path>
              <a:path w="1302385" h="194945">
                <a:moveTo>
                  <a:pt x="656405" y="0"/>
                </a:moveTo>
                <a:lnTo>
                  <a:pt x="645720" y="0"/>
                </a:lnTo>
                <a:lnTo>
                  <a:pt x="645720" y="93516"/>
                </a:lnTo>
                <a:lnTo>
                  <a:pt x="651063" y="88191"/>
                </a:lnTo>
                <a:lnTo>
                  <a:pt x="656405" y="88191"/>
                </a:lnTo>
                <a:lnTo>
                  <a:pt x="656405" y="0"/>
                </a:lnTo>
                <a:close/>
              </a:path>
              <a:path w="1302385" h="194945">
                <a:moveTo>
                  <a:pt x="656405" y="88191"/>
                </a:moveTo>
                <a:lnTo>
                  <a:pt x="651063" y="88191"/>
                </a:lnTo>
                <a:lnTo>
                  <a:pt x="656405" y="93516"/>
                </a:lnTo>
                <a:lnTo>
                  <a:pt x="656405" y="88191"/>
                </a:lnTo>
                <a:close/>
              </a:path>
            </a:pathLst>
          </a:custGeom>
          <a:solidFill>
            <a:srgbClr val="000000"/>
          </a:solidFill>
        </p:spPr>
        <p:txBody>
          <a:bodyPr wrap="square" lIns="0" tIns="0" rIns="0" bIns="0" rtlCol="0"/>
          <a:lstStyle/>
          <a:p/>
        </p:txBody>
      </p:sp>
      <p:sp>
        <p:nvSpPr>
          <p:cNvPr id="23" name="object 23"/>
          <p:cNvSpPr txBox="1"/>
          <p:nvPr/>
        </p:nvSpPr>
        <p:spPr>
          <a:xfrm>
            <a:off x="3175646" y="2905498"/>
            <a:ext cx="455930" cy="156845"/>
          </a:xfrm>
          <a:prstGeom prst="rect">
            <a:avLst/>
          </a:prstGeom>
        </p:spPr>
        <p:txBody>
          <a:bodyPr wrap="square" lIns="0" tIns="13970" rIns="0" bIns="0" rtlCol="0" vert="horz">
            <a:spAutoFit/>
          </a:bodyPr>
          <a:lstStyle/>
          <a:p>
            <a:pPr marL="12700">
              <a:lnSpc>
                <a:spcPct val="100000"/>
              </a:lnSpc>
              <a:spcBef>
                <a:spcPts val="110"/>
              </a:spcBef>
            </a:pPr>
            <a:r>
              <a:rPr dirty="0" sz="850" spc="5">
                <a:latin typeface="SimSun"/>
                <a:cs typeface="SimSun"/>
              </a:rPr>
              <a:t>点</a:t>
            </a:r>
            <a:r>
              <a:rPr dirty="0" sz="850" spc="-45">
                <a:latin typeface="SimSun"/>
                <a:cs typeface="SimSun"/>
              </a:rPr>
              <a:t>云</a:t>
            </a:r>
            <a:r>
              <a:rPr dirty="0" sz="850" spc="5">
                <a:latin typeface="SimSun"/>
                <a:cs typeface="SimSun"/>
              </a:rPr>
              <a:t>滤</a:t>
            </a:r>
            <a:r>
              <a:rPr dirty="0" sz="850" spc="10">
                <a:latin typeface="SimSun"/>
                <a:cs typeface="SimSun"/>
              </a:rPr>
              <a:t>波</a:t>
            </a:r>
            <a:endParaRPr sz="850">
              <a:latin typeface="SimSun"/>
              <a:cs typeface="SimSun"/>
            </a:endParaRPr>
          </a:p>
        </p:txBody>
      </p:sp>
      <p:sp>
        <p:nvSpPr>
          <p:cNvPr id="24" name="object 24"/>
          <p:cNvSpPr txBox="1"/>
          <p:nvPr/>
        </p:nvSpPr>
        <p:spPr>
          <a:xfrm>
            <a:off x="4692763" y="2905498"/>
            <a:ext cx="457200" cy="156845"/>
          </a:xfrm>
          <a:prstGeom prst="rect">
            <a:avLst/>
          </a:prstGeom>
        </p:spPr>
        <p:txBody>
          <a:bodyPr wrap="square" lIns="0" tIns="13970" rIns="0" bIns="0" rtlCol="0" vert="horz">
            <a:spAutoFit/>
          </a:bodyPr>
          <a:lstStyle/>
          <a:p>
            <a:pPr marL="12700">
              <a:lnSpc>
                <a:spcPct val="100000"/>
              </a:lnSpc>
              <a:spcBef>
                <a:spcPts val="110"/>
              </a:spcBef>
            </a:pPr>
            <a:r>
              <a:rPr dirty="0" sz="850" spc="10">
                <a:latin typeface="SimSun"/>
                <a:cs typeface="SimSun"/>
              </a:rPr>
              <a:t>点</a:t>
            </a:r>
            <a:r>
              <a:rPr dirty="0" sz="850" spc="-45">
                <a:latin typeface="SimSun"/>
                <a:cs typeface="SimSun"/>
              </a:rPr>
              <a:t>云</a:t>
            </a:r>
            <a:r>
              <a:rPr dirty="0" sz="850" spc="10">
                <a:latin typeface="SimSun"/>
                <a:cs typeface="SimSun"/>
              </a:rPr>
              <a:t>分割</a:t>
            </a:r>
            <a:endParaRPr sz="850">
              <a:latin typeface="SimSun"/>
              <a:cs typeface="SimSun"/>
            </a:endParaRPr>
          </a:p>
        </p:txBody>
      </p:sp>
      <p:sp>
        <p:nvSpPr>
          <p:cNvPr id="25" name="object 25"/>
          <p:cNvSpPr txBox="1"/>
          <p:nvPr/>
        </p:nvSpPr>
        <p:spPr>
          <a:xfrm>
            <a:off x="2866770" y="4329810"/>
            <a:ext cx="1827530" cy="186690"/>
          </a:xfrm>
          <a:prstGeom prst="rect">
            <a:avLst/>
          </a:prstGeom>
        </p:spPr>
        <p:txBody>
          <a:bodyPr wrap="square" lIns="0" tIns="13335" rIns="0" bIns="0" rtlCol="0" vert="horz">
            <a:spAutoFit/>
          </a:bodyPr>
          <a:lstStyle/>
          <a:p>
            <a:pPr marL="12700">
              <a:lnSpc>
                <a:spcPct val="100000"/>
              </a:lnSpc>
              <a:spcBef>
                <a:spcPts val="105"/>
              </a:spcBef>
              <a:tabLst>
                <a:tab pos="480059" algn="l"/>
              </a:tabLst>
            </a:pPr>
            <a:r>
              <a:rPr dirty="0" sz="1050" spc="5">
                <a:latin typeface="SimSun"/>
                <a:cs typeface="SimSun"/>
              </a:rPr>
              <a:t>图</a:t>
            </a:r>
            <a:r>
              <a:rPr dirty="0" sz="1050" spc="-265">
                <a:latin typeface="SimSun"/>
                <a:cs typeface="SimSun"/>
              </a:rPr>
              <a:t> </a:t>
            </a:r>
            <a:r>
              <a:rPr dirty="0" sz="1050">
                <a:latin typeface="Times New Roman"/>
                <a:cs typeface="Times New Roman"/>
              </a:rPr>
              <a:t>3.1</a:t>
            </a:r>
            <a:r>
              <a:rPr dirty="0" sz="1050">
                <a:latin typeface="Times New Roman"/>
                <a:cs typeface="Times New Roman"/>
              </a:rPr>
              <a:t>	</a:t>
            </a:r>
            <a:r>
              <a:rPr dirty="0" sz="1050" spc="-10">
                <a:latin typeface="SimSun"/>
                <a:cs typeface="SimSun"/>
              </a:rPr>
              <a:t>点</a:t>
            </a:r>
            <a:r>
              <a:rPr dirty="0" sz="1050" spc="5">
                <a:latin typeface="SimSun"/>
                <a:cs typeface="SimSun"/>
              </a:rPr>
              <a:t>云</a:t>
            </a:r>
            <a:r>
              <a:rPr dirty="0" sz="1050" spc="-10">
                <a:latin typeface="SimSun"/>
                <a:cs typeface="SimSun"/>
              </a:rPr>
              <a:t>预</a:t>
            </a:r>
            <a:r>
              <a:rPr dirty="0" sz="1050" spc="5">
                <a:latin typeface="SimSun"/>
                <a:cs typeface="SimSun"/>
              </a:rPr>
              <a:t>处</a:t>
            </a:r>
            <a:r>
              <a:rPr dirty="0" sz="1050" spc="-10">
                <a:latin typeface="SimSun"/>
                <a:cs typeface="SimSun"/>
              </a:rPr>
              <a:t>理</a:t>
            </a:r>
            <a:r>
              <a:rPr dirty="0" sz="1050" spc="5">
                <a:latin typeface="SimSun"/>
                <a:cs typeface="SimSun"/>
              </a:rPr>
              <a:t>方</a:t>
            </a:r>
            <a:r>
              <a:rPr dirty="0" sz="1050" spc="-10">
                <a:latin typeface="SimSun"/>
                <a:cs typeface="SimSun"/>
              </a:rPr>
              <a:t>案示</a:t>
            </a:r>
            <a:r>
              <a:rPr dirty="0" sz="1050" spc="5">
                <a:latin typeface="SimSun"/>
                <a:cs typeface="SimSun"/>
              </a:rPr>
              <a:t>意图</a:t>
            </a:r>
            <a:endParaRPr sz="1050">
              <a:latin typeface="SimSun"/>
              <a:cs typeface="SimSun"/>
            </a:endParaRPr>
          </a:p>
        </p:txBody>
      </p:sp>
      <p:pic>
        <p:nvPicPr>
          <p:cNvPr id="26" name="object 26"/>
          <p:cNvPicPr/>
          <p:nvPr/>
        </p:nvPicPr>
        <p:blipFill>
          <a:blip r:embed="rId2" cstate="print"/>
          <a:stretch>
            <a:fillRect/>
          </a:stretch>
        </p:blipFill>
        <p:spPr>
          <a:xfrm>
            <a:off x="728554" y="4881397"/>
            <a:ext cx="209467" cy="133324"/>
          </a:xfrm>
          <a:prstGeom prst="rect">
            <a:avLst/>
          </a:prstGeom>
        </p:spPr>
      </p:pic>
      <p:sp>
        <p:nvSpPr>
          <p:cNvPr id="27" name="object 27"/>
          <p:cNvSpPr/>
          <p:nvPr/>
        </p:nvSpPr>
        <p:spPr>
          <a:xfrm>
            <a:off x="2841370" y="9203435"/>
            <a:ext cx="62865" cy="10795"/>
          </a:xfrm>
          <a:custGeom>
            <a:avLst/>
            <a:gdLst/>
            <a:ahLst/>
            <a:cxnLst/>
            <a:rect l="l" t="t" r="r" b="b"/>
            <a:pathLst>
              <a:path w="62864" h="10795">
                <a:moveTo>
                  <a:pt x="62483" y="0"/>
                </a:moveTo>
                <a:lnTo>
                  <a:pt x="0" y="0"/>
                </a:lnTo>
                <a:lnTo>
                  <a:pt x="0" y="10668"/>
                </a:lnTo>
                <a:lnTo>
                  <a:pt x="62483" y="10668"/>
                </a:lnTo>
                <a:lnTo>
                  <a:pt x="62483" y="0"/>
                </a:lnTo>
                <a:close/>
              </a:path>
            </a:pathLst>
          </a:custGeom>
          <a:solidFill>
            <a:srgbClr val="000000"/>
          </a:solidFill>
        </p:spPr>
        <p:txBody>
          <a:bodyPr wrap="square" lIns="0" tIns="0" rIns="0" bIns="0" rtlCol="0"/>
          <a:lstStyle/>
          <a:p/>
        </p:txBody>
      </p:sp>
      <p:sp>
        <p:nvSpPr>
          <p:cNvPr id="28" name="object 28"/>
          <p:cNvSpPr txBox="1"/>
          <p:nvPr/>
        </p:nvSpPr>
        <p:spPr>
          <a:xfrm>
            <a:off x="630427" y="4806822"/>
            <a:ext cx="6275705" cy="4839335"/>
          </a:xfrm>
          <a:prstGeom prst="rect">
            <a:avLst/>
          </a:prstGeom>
        </p:spPr>
        <p:txBody>
          <a:bodyPr wrap="square" lIns="0" tIns="12700" rIns="0" bIns="0" rtlCol="0" vert="horz">
            <a:spAutoFit/>
          </a:bodyPr>
          <a:lstStyle/>
          <a:p>
            <a:pPr marL="379730">
              <a:lnSpc>
                <a:spcPct val="100000"/>
              </a:lnSpc>
              <a:spcBef>
                <a:spcPts val="100"/>
              </a:spcBef>
            </a:pPr>
            <a:r>
              <a:rPr dirty="0" sz="1500" spc="10">
                <a:latin typeface="SimSun"/>
                <a:cs typeface="SimSun"/>
              </a:rPr>
              <a:t>点</a:t>
            </a:r>
            <a:r>
              <a:rPr dirty="0" sz="1500">
                <a:latin typeface="SimSun"/>
                <a:cs typeface="SimSun"/>
              </a:rPr>
              <a:t>云</a:t>
            </a:r>
            <a:r>
              <a:rPr dirty="0" sz="1500" spc="10">
                <a:latin typeface="SimSun"/>
                <a:cs typeface="SimSun"/>
              </a:rPr>
              <a:t>滤</a:t>
            </a:r>
            <a:r>
              <a:rPr dirty="0" sz="1500">
                <a:latin typeface="SimSun"/>
                <a:cs typeface="SimSun"/>
              </a:rPr>
              <a:t>波</a:t>
            </a:r>
            <a:endParaRPr sz="1500">
              <a:latin typeface="SimSun"/>
              <a:cs typeface="SimSun"/>
            </a:endParaRPr>
          </a:p>
          <a:p>
            <a:pPr>
              <a:lnSpc>
                <a:spcPct val="100000"/>
              </a:lnSpc>
              <a:spcBef>
                <a:spcPts val="50"/>
              </a:spcBef>
            </a:pPr>
            <a:endParaRPr sz="1150">
              <a:latin typeface="SimSun"/>
              <a:cs typeface="SimSun"/>
            </a:endParaRPr>
          </a:p>
          <a:p>
            <a:pPr algn="just" marL="88900" marR="59055" indent="304800">
              <a:lnSpc>
                <a:spcPct val="162500"/>
              </a:lnSpc>
            </a:pPr>
            <a:r>
              <a:rPr dirty="0" sz="1200">
                <a:latin typeface="SimSun"/>
                <a:cs typeface="SimSun"/>
              </a:rPr>
              <a:t>由于</a:t>
            </a:r>
            <a:r>
              <a:rPr dirty="0" sz="1200" spc="10">
                <a:latin typeface="SimSun"/>
                <a:cs typeface="SimSun"/>
              </a:rPr>
              <a:t>外</a:t>
            </a:r>
            <a:r>
              <a:rPr dirty="0" sz="1200">
                <a:latin typeface="SimSun"/>
                <a:cs typeface="SimSun"/>
              </a:rPr>
              <a:t>部</a:t>
            </a:r>
            <a:r>
              <a:rPr dirty="0" sz="1200" spc="10">
                <a:latin typeface="SimSun"/>
                <a:cs typeface="SimSun"/>
              </a:rPr>
              <a:t>传</a:t>
            </a:r>
            <a:r>
              <a:rPr dirty="0" sz="1200">
                <a:latin typeface="SimSun"/>
                <a:cs typeface="SimSun"/>
              </a:rPr>
              <a:t>感器</a:t>
            </a:r>
            <a:r>
              <a:rPr dirty="0" sz="1200" spc="10">
                <a:latin typeface="SimSun"/>
                <a:cs typeface="SimSun"/>
              </a:rPr>
              <a:t>采</a:t>
            </a:r>
            <a:r>
              <a:rPr dirty="0" sz="1200">
                <a:latin typeface="SimSun"/>
                <a:cs typeface="SimSun"/>
              </a:rPr>
              <a:t>集</a:t>
            </a:r>
            <a:r>
              <a:rPr dirty="0" sz="1200" spc="10">
                <a:latin typeface="SimSun"/>
                <a:cs typeface="SimSun"/>
              </a:rPr>
              <a:t>的</a:t>
            </a:r>
            <a:r>
              <a:rPr dirty="0" sz="1200">
                <a:latin typeface="SimSun"/>
                <a:cs typeface="SimSun"/>
              </a:rPr>
              <a:t>原始</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据比</a:t>
            </a:r>
            <a:r>
              <a:rPr dirty="0" sz="1200" spc="10">
                <a:latin typeface="SimSun"/>
                <a:cs typeface="SimSun"/>
              </a:rPr>
              <a:t>较</a:t>
            </a:r>
            <a:r>
              <a:rPr dirty="0" sz="1200">
                <a:latin typeface="SimSun"/>
                <a:cs typeface="SimSun"/>
              </a:rPr>
              <a:t>稠</a:t>
            </a:r>
            <a:r>
              <a:rPr dirty="0" sz="1200" spc="10">
                <a:latin typeface="SimSun"/>
                <a:cs typeface="SimSun"/>
              </a:rPr>
              <a:t>密</a:t>
            </a:r>
            <a:r>
              <a:rPr dirty="0" sz="1200">
                <a:latin typeface="SimSun"/>
                <a:cs typeface="SimSun"/>
              </a:rPr>
              <a:t>，为</a:t>
            </a:r>
            <a:r>
              <a:rPr dirty="0" sz="1200" spc="10">
                <a:latin typeface="SimSun"/>
                <a:cs typeface="SimSun"/>
              </a:rPr>
              <a:t>避</a:t>
            </a:r>
            <a:r>
              <a:rPr dirty="0" sz="1200">
                <a:latin typeface="SimSun"/>
                <a:cs typeface="SimSun"/>
              </a:rPr>
              <a:t>免</a:t>
            </a:r>
            <a:r>
              <a:rPr dirty="0" sz="1200" spc="10">
                <a:latin typeface="SimSun"/>
                <a:cs typeface="SimSun"/>
              </a:rPr>
              <a:t>较</a:t>
            </a:r>
            <a:r>
              <a:rPr dirty="0" sz="1200">
                <a:latin typeface="SimSun"/>
                <a:cs typeface="SimSun"/>
              </a:rPr>
              <a:t>大数</a:t>
            </a:r>
            <a:r>
              <a:rPr dirty="0" sz="1200" spc="10">
                <a:latin typeface="SimSun"/>
                <a:cs typeface="SimSun"/>
              </a:rPr>
              <a:t>据</a:t>
            </a:r>
            <a:r>
              <a:rPr dirty="0" sz="1200">
                <a:latin typeface="SimSun"/>
                <a:cs typeface="SimSun"/>
              </a:rPr>
              <a:t>量</a:t>
            </a:r>
            <a:r>
              <a:rPr dirty="0" sz="1200" spc="10">
                <a:latin typeface="SimSun"/>
                <a:cs typeface="SimSun"/>
              </a:rPr>
              <a:t>对</a:t>
            </a:r>
            <a:r>
              <a:rPr dirty="0" sz="1200">
                <a:latin typeface="SimSun"/>
                <a:cs typeface="SimSun"/>
              </a:rPr>
              <a:t>后续</a:t>
            </a:r>
            <a:r>
              <a:rPr dirty="0" sz="1200" spc="10">
                <a:latin typeface="SimSun"/>
                <a:cs typeface="SimSun"/>
              </a:rPr>
              <a:t>的</a:t>
            </a:r>
            <a:r>
              <a:rPr dirty="0" sz="1200">
                <a:latin typeface="SimSun"/>
                <a:cs typeface="SimSun"/>
              </a:rPr>
              <a:t>算</a:t>
            </a:r>
            <a:r>
              <a:rPr dirty="0" sz="1200" spc="10">
                <a:latin typeface="SimSun"/>
                <a:cs typeface="SimSun"/>
              </a:rPr>
              <a:t>法</a:t>
            </a:r>
            <a:r>
              <a:rPr dirty="0" sz="1200">
                <a:latin typeface="SimSun"/>
                <a:cs typeface="SimSun"/>
              </a:rPr>
              <a:t>处理造 成一</a:t>
            </a:r>
            <a:r>
              <a:rPr dirty="0" sz="1200" spc="10">
                <a:latin typeface="SimSun"/>
                <a:cs typeface="SimSun"/>
              </a:rPr>
              <a:t>定</a:t>
            </a:r>
            <a:r>
              <a:rPr dirty="0" sz="1200">
                <a:latin typeface="SimSun"/>
                <a:cs typeface="SimSun"/>
              </a:rPr>
              <a:t>的计</a:t>
            </a:r>
            <a:r>
              <a:rPr dirty="0" sz="1200" spc="10">
                <a:latin typeface="SimSun"/>
                <a:cs typeface="SimSun"/>
              </a:rPr>
              <a:t>算</a:t>
            </a:r>
            <a:r>
              <a:rPr dirty="0" sz="1200">
                <a:latin typeface="SimSun"/>
                <a:cs typeface="SimSun"/>
              </a:rPr>
              <a:t>压</a:t>
            </a:r>
            <a:r>
              <a:rPr dirty="0" sz="1200" spc="10">
                <a:latin typeface="SimSun"/>
                <a:cs typeface="SimSun"/>
              </a:rPr>
              <a:t>力</a:t>
            </a:r>
            <a:r>
              <a:rPr dirty="0" sz="1200">
                <a:latin typeface="SimSun"/>
                <a:cs typeface="SimSun"/>
              </a:rPr>
              <a:t>，</a:t>
            </a:r>
            <a:r>
              <a:rPr dirty="0" sz="1200" spc="10">
                <a:latin typeface="SimSun"/>
                <a:cs typeface="SimSun"/>
              </a:rPr>
              <a:t>需</a:t>
            </a:r>
            <a:r>
              <a:rPr dirty="0" sz="1200">
                <a:latin typeface="SimSun"/>
                <a:cs typeface="SimSun"/>
              </a:rPr>
              <a:t>要对</a:t>
            </a:r>
            <a:r>
              <a:rPr dirty="0" sz="1200" spc="10">
                <a:latin typeface="SimSun"/>
                <a:cs typeface="SimSun"/>
              </a:rPr>
              <a:t>原</a:t>
            </a:r>
            <a:r>
              <a:rPr dirty="0" sz="1200">
                <a:latin typeface="SimSun"/>
                <a:cs typeface="SimSun"/>
              </a:rPr>
              <a:t>始点</a:t>
            </a:r>
            <a:r>
              <a:rPr dirty="0" sz="1200" spc="10">
                <a:latin typeface="SimSun"/>
                <a:cs typeface="SimSun"/>
              </a:rPr>
              <a:t>云</a:t>
            </a:r>
            <a:r>
              <a:rPr dirty="0" sz="1200">
                <a:latin typeface="SimSun"/>
                <a:cs typeface="SimSun"/>
              </a:rPr>
              <a:t>数</a:t>
            </a:r>
            <a:r>
              <a:rPr dirty="0" sz="1200" spc="10">
                <a:latin typeface="SimSun"/>
                <a:cs typeface="SimSun"/>
              </a:rPr>
              <a:t>据</a:t>
            </a:r>
            <a:r>
              <a:rPr dirty="0" sz="1200">
                <a:latin typeface="SimSun"/>
                <a:cs typeface="SimSun"/>
              </a:rPr>
              <a:t>进</a:t>
            </a:r>
            <a:r>
              <a:rPr dirty="0" sz="1200" spc="10">
                <a:latin typeface="SimSun"/>
                <a:cs typeface="SimSun"/>
              </a:rPr>
              <a:t>行</a:t>
            </a:r>
            <a:r>
              <a:rPr dirty="0" sz="1200">
                <a:latin typeface="SimSun"/>
                <a:cs typeface="SimSun"/>
              </a:rPr>
              <a:t>降采</a:t>
            </a:r>
            <a:r>
              <a:rPr dirty="0" sz="1200" spc="10">
                <a:latin typeface="SimSun"/>
                <a:cs typeface="SimSun"/>
              </a:rPr>
              <a:t>样</a:t>
            </a:r>
            <a:r>
              <a:rPr dirty="0" sz="1200">
                <a:latin typeface="SimSun"/>
                <a:cs typeface="SimSun"/>
              </a:rPr>
              <a:t>，即</a:t>
            </a:r>
            <a:r>
              <a:rPr dirty="0" sz="1200" spc="10">
                <a:latin typeface="SimSun"/>
                <a:cs typeface="SimSun"/>
              </a:rPr>
              <a:t>在</a:t>
            </a:r>
            <a:r>
              <a:rPr dirty="0" sz="1200">
                <a:latin typeface="SimSun"/>
                <a:cs typeface="SimSun"/>
              </a:rPr>
              <a:t>不</a:t>
            </a:r>
            <a:r>
              <a:rPr dirty="0" sz="1200" spc="10">
                <a:latin typeface="SimSun"/>
                <a:cs typeface="SimSun"/>
              </a:rPr>
              <a:t>损</a:t>
            </a:r>
            <a:r>
              <a:rPr dirty="0" sz="1200">
                <a:latin typeface="SimSun"/>
                <a:cs typeface="SimSun"/>
              </a:rPr>
              <a:t>失</a:t>
            </a:r>
            <a:r>
              <a:rPr dirty="0" sz="1200" spc="10">
                <a:latin typeface="SimSun"/>
                <a:cs typeface="SimSun"/>
              </a:rPr>
              <a:t>点</a:t>
            </a:r>
            <a:r>
              <a:rPr dirty="0" sz="1200">
                <a:latin typeface="SimSun"/>
                <a:cs typeface="SimSun"/>
              </a:rPr>
              <a:t>云重</a:t>
            </a:r>
            <a:r>
              <a:rPr dirty="0" sz="1200" spc="30">
                <a:latin typeface="SimSun"/>
                <a:cs typeface="SimSun"/>
              </a:rPr>
              <a:t>要</a:t>
            </a:r>
            <a:r>
              <a:rPr dirty="0" sz="1200">
                <a:latin typeface="SimSun"/>
                <a:cs typeface="SimSun"/>
              </a:rPr>
              <a:t>特征</a:t>
            </a:r>
            <a:r>
              <a:rPr dirty="0" sz="1200" spc="10">
                <a:latin typeface="SimSun"/>
                <a:cs typeface="SimSun"/>
              </a:rPr>
              <a:t>的</a:t>
            </a:r>
            <a:r>
              <a:rPr dirty="0" sz="1200">
                <a:latin typeface="SimSun"/>
                <a:cs typeface="SimSun"/>
              </a:rPr>
              <a:t>前</a:t>
            </a:r>
            <a:r>
              <a:rPr dirty="0" sz="1200" spc="10">
                <a:latin typeface="SimSun"/>
                <a:cs typeface="SimSun"/>
              </a:rPr>
              <a:t>提</a:t>
            </a:r>
            <a:r>
              <a:rPr dirty="0" sz="1200">
                <a:latin typeface="SimSun"/>
                <a:cs typeface="SimSun"/>
              </a:rPr>
              <a:t>下对 </a:t>
            </a:r>
            <a:r>
              <a:rPr dirty="0" sz="1200">
                <a:latin typeface="SimSun"/>
                <a:cs typeface="SimSun"/>
              </a:rPr>
              <a:t>点云进行删减，从而提高算法执行的效率。</a:t>
            </a:r>
            <a:endParaRPr sz="1200">
              <a:latin typeface="SimSun"/>
              <a:cs typeface="SimSun"/>
            </a:endParaRPr>
          </a:p>
          <a:p>
            <a:pPr algn="just" marL="88900" marR="59690" indent="304800">
              <a:lnSpc>
                <a:spcPct val="162500"/>
              </a:lnSpc>
            </a:pPr>
            <a:r>
              <a:rPr dirty="0" sz="1200">
                <a:latin typeface="SimSun"/>
                <a:cs typeface="SimSun"/>
              </a:rPr>
              <a:t>由于</a:t>
            </a:r>
            <a:r>
              <a:rPr dirty="0" sz="1200" spc="10">
                <a:latin typeface="SimSun"/>
                <a:cs typeface="SimSun"/>
              </a:rPr>
              <a:t>设</a:t>
            </a:r>
            <a:r>
              <a:rPr dirty="0" sz="1200">
                <a:latin typeface="SimSun"/>
                <a:cs typeface="SimSun"/>
              </a:rPr>
              <a:t>备</a:t>
            </a:r>
            <a:r>
              <a:rPr dirty="0" sz="1200" spc="10">
                <a:latin typeface="SimSun"/>
                <a:cs typeface="SimSun"/>
              </a:rPr>
              <a:t>测</a:t>
            </a:r>
            <a:r>
              <a:rPr dirty="0" sz="1200">
                <a:latin typeface="SimSun"/>
                <a:cs typeface="SimSun"/>
              </a:rPr>
              <a:t>量误</a:t>
            </a:r>
            <a:r>
              <a:rPr dirty="0" sz="1200" spc="10">
                <a:latin typeface="SimSun"/>
                <a:cs typeface="SimSun"/>
              </a:rPr>
              <a:t>差</a:t>
            </a:r>
            <a:r>
              <a:rPr dirty="0" sz="1200">
                <a:latin typeface="SimSun"/>
                <a:cs typeface="SimSun"/>
              </a:rPr>
              <a:t>的</a:t>
            </a:r>
            <a:r>
              <a:rPr dirty="0" sz="1200" spc="10">
                <a:latin typeface="SimSun"/>
                <a:cs typeface="SimSun"/>
              </a:rPr>
              <a:t>影</a:t>
            </a:r>
            <a:r>
              <a:rPr dirty="0" sz="1200">
                <a:latin typeface="SimSun"/>
                <a:cs typeface="SimSun"/>
              </a:rPr>
              <a:t>响，</a:t>
            </a:r>
            <a:r>
              <a:rPr dirty="0" sz="1200" spc="10">
                <a:latin typeface="SimSun"/>
                <a:cs typeface="SimSun"/>
              </a:rPr>
              <a:t>外</a:t>
            </a:r>
            <a:r>
              <a:rPr dirty="0" sz="1200">
                <a:latin typeface="SimSun"/>
                <a:cs typeface="SimSun"/>
              </a:rPr>
              <a:t>部</a:t>
            </a:r>
            <a:r>
              <a:rPr dirty="0" sz="1200" spc="10">
                <a:latin typeface="SimSun"/>
                <a:cs typeface="SimSun"/>
              </a:rPr>
              <a:t>传</a:t>
            </a:r>
            <a:r>
              <a:rPr dirty="0" sz="1200">
                <a:latin typeface="SimSun"/>
                <a:cs typeface="SimSun"/>
              </a:rPr>
              <a:t>感器</a:t>
            </a:r>
            <a:r>
              <a:rPr dirty="0" sz="1200" spc="10">
                <a:latin typeface="SimSun"/>
                <a:cs typeface="SimSun"/>
              </a:rPr>
              <a:t>获</a:t>
            </a:r>
            <a:r>
              <a:rPr dirty="0" sz="1200">
                <a:latin typeface="SimSun"/>
                <a:cs typeface="SimSun"/>
              </a:rPr>
              <a:t>得</a:t>
            </a:r>
            <a:r>
              <a:rPr dirty="0" sz="1200" spc="10">
                <a:latin typeface="SimSun"/>
                <a:cs typeface="SimSun"/>
              </a:rPr>
              <a:t>的</a:t>
            </a:r>
            <a:r>
              <a:rPr dirty="0" sz="1200">
                <a:latin typeface="SimSun"/>
                <a:cs typeface="SimSun"/>
              </a:rPr>
              <a:t>数据</a:t>
            </a:r>
            <a:r>
              <a:rPr dirty="0" sz="1200" spc="10">
                <a:latin typeface="SimSun"/>
                <a:cs typeface="SimSun"/>
              </a:rPr>
              <a:t>不</a:t>
            </a:r>
            <a:r>
              <a:rPr dirty="0" sz="1200">
                <a:latin typeface="SimSun"/>
                <a:cs typeface="SimSun"/>
              </a:rPr>
              <a:t>可</a:t>
            </a:r>
            <a:r>
              <a:rPr dirty="0" sz="1200" spc="10">
                <a:latin typeface="SimSun"/>
                <a:cs typeface="SimSun"/>
              </a:rPr>
              <a:t>避</a:t>
            </a:r>
            <a:r>
              <a:rPr dirty="0" sz="1200">
                <a:latin typeface="SimSun"/>
                <a:cs typeface="SimSun"/>
              </a:rPr>
              <a:t>免地</a:t>
            </a:r>
            <a:r>
              <a:rPr dirty="0" sz="1200" spc="10">
                <a:latin typeface="SimSun"/>
                <a:cs typeface="SimSun"/>
              </a:rPr>
              <a:t>会</a:t>
            </a:r>
            <a:r>
              <a:rPr dirty="0" sz="1200">
                <a:latin typeface="SimSun"/>
                <a:cs typeface="SimSun"/>
              </a:rPr>
              <a:t>受</a:t>
            </a:r>
            <a:r>
              <a:rPr dirty="0" sz="1200" spc="10">
                <a:latin typeface="SimSun"/>
                <a:cs typeface="SimSun"/>
              </a:rPr>
              <a:t>到</a:t>
            </a:r>
            <a:r>
              <a:rPr dirty="0" sz="1200">
                <a:latin typeface="SimSun"/>
                <a:cs typeface="SimSun"/>
              </a:rPr>
              <a:t>环境</a:t>
            </a:r>
            <a:r>
              <a:rPr dirty="0" sz="1200" spc="10">
                <a:latin typeface="SimSun"/>
                <a:cs typeface="SimSun"/>
              </a:rPr>
              <a:t>噪</a:t>
            </a:r>
            <a:r>
              <a:rPr dirty="0" sz="1200">
                <a:latin typeface="SimSun"/>
                <a:cs typeface="SimSun"/>
              </a:rPr>
              <a:t>声</a:t>
            </a:r>
            <a:r>
              <a:rPr dirty="0" sz="1200" spc="10">
                <a:latin typeface="SimSun"/>
                <a:cs typeface="SimSun"/>
              </a:rPr>
              <a:t>的</a:t>
            </a:r>
            <a:r>
              <a:rPr dirty="0" sz="1200">
                <a:latin typeface="SimSun"/>
                <a:cs typeface="SimSun"/>
              </a:rPr>
              <a:t>干扰。 通常</a:t>
            </a:r>
            <a:r>
              <a:rPr dirty="0" sz="1200" spc="10">
                <a:latin typeface="SimSun"/>
                <a:cs typeface="SimSun"/>
              </a:rPr>
              <a:t>，</a:t>
            </a:r>
            <a:r>
              <a:rPr dirty="0" sz="1200">
                <a:latin typeface="SimSun"/>
                <a:cs typeface="SimSun"/>
              </a:rPr>
              <a:t>点云</a:t>
            </a:r>
            <a:r>
              <a:rPr dirty="0" sz="1200" spc="10">
                <a:latin typeface="SimSun"/>
                <a:cs typeface="SimSun"/>
              </a:rPr>
              <a:t>数</a:t>
            </a:r>
            <a:r>
              <a:rPr dirty="0" sz="1200">
                <a:latin typeface="SimSun"/>
                <a:cs typeface="SimSun"/>
              </a:rPr>
              <a:t>据</a:t>
            </a:r>
            <a:r>
              <a:rPr dirty="0" sz="1200" spc="10">
                <a:latin typeface="SimSun"/>
                <a:cs typeface="SimSun"/>
              </a:rPr>
              <a:t>的</a:t>
            </a:r>
            <a:r>
              <a:rPr dirty="0" sz="1200">
                <a:latin typeface="SimSun"/>
                <a:cs typeface="SimSun"/>
              </a:rPr>
              <a:t>密</a:t>
            </a:r>
            <a:r>
              <a:rPr dirty="0" sz="1200" spc="10">
                <a:latin typeface="SimSun"/>
                <a:cs typeface="SimSun"/>
              </a:rPr>
              <a:t>度</a:t>
            </a:r>
            <a:r>
              <a:rPr dirty="0" sz="1200">
                <a:latin typeface="SimSun"/>
                <a:cs typeface="SimSun"/>
              </a:rPr>
              <a:t>分布</a:t>
            </a:r>
            <a:r>
              <a:rPr dirty="0" sz="1200" spc="10">
                <a:latin typeface="SimSun"/>
                <a:cs typeface="SimSun"/>
              </a:rPr>
              <a:t>是</a:t>
            </a:r>
            <a:r>
              <a:rPr dirty="0" sz="1200">
                <a:latin typeface="SimSun"/>
                <a:cs typeface="SimSun"/>
              </a:rPr>
              <a:t>不均</a:t>
            </a:r>
            <a:r>
              <a:rPr dirty="0" sz="1200" spc="10">
                <a:latin typeface="SimSun"/>
                <a:cs typeface="SimSun"/>
              </a:rPr>
              <a:t>匀</a:t>
            </a:r>
            <a:r>
              <a:rPr dirty="0" sz="1200">
                <a:latin typeface="SimSun"/>
                <a:cs typeface="SimSun"/>
              </a:rPr>
              <a:t>的</a:t>
            </a:r>
            <a:r>
              <a:rPr dirty="0" sz="1200" spc="10">
                <a:latin typeface="SimSun"/>
                <a:cs typeface="SimSun"/>
              </a:rPr>
              <a:t>，</a:t>
            </a:r>
            <a:r>
              <a:rPr dirty="0" sz="1200">
                <a:latin typeface="SimSun"/>
                <a:cs typeface="SimSun"/>
              </a:rPr>
              <a:t>并</a:t>
            </a:r>
            <a:r>
              <a:rPr dirty="0" sz="1200" spc="10">
                <a:latin typeface="SimSun"/>
                <a:cs typeface="SimSun"/>
              </a:rPr>
              <a:t>且</a:t>
            </a:r>
            <a:r>
              <a:rPr dirty="0" sz="1200">
                <a:latin typeface="SimSun"/>
                <a:cs typeface="SimSun"/>
              </a:rPr>
              <a:t>会产</a:t>
            </a:r>
            <a:r>
              <a:rPr dirty="0" sz="1200" spc="10">
                <a:latin typeface="SimSun"/>
                <a:cs typeface="SimSun"/>
              </a:rPr>
              <a:t>生</a:t>
            </a:r>
            <a:r>
              <a:rPr dirty="0" sz="1200">
                <a:latin typeface="SimSun"/>
                <a:cs typeface="SimSun"/>
              </a:rPr>
              <a:t>少量</a:t>
            </a:r>
            <a:r>
              <a:rPr dirty="0" sz="1200" spc="25">
                <a:latin typeface="SimSun"/>
                <a:cs typeface="SimSun"/>
              </a:rPr>
              <a:t>从</a:t>
            </a:r>
            <a:r>
              <a:rPr dirty="0" sz="1200">
                <a:latin typeface="SimSun"/>
                <a:cs typeface="SimSun"/>
              </a:rPr>
              <a:t>固</a:t>
            </a:r>
            <a:r>
              <a:rPr dirty="0" sz="1200" spc="10">
                <a:latin typeface="SimSun"/>
                <a:cs typeface="SimSun"/>
              </a:rPr>
              <a:t>有</a:t>
            </a:r>
            <a:r>
              <a:rPr dirty="0" sz="1200">
                <a:latin typeface="SimSun"/>
                <a:cs typeface="SimSun"/>
              </a:rPr>
              <a:t>数</a:t>
            </a:r>
            <a:r>
              <a:rPr dirty="0" sz="1200" spc="10">
                <a:latin typeface="SimSun"/>
                <a:cs typeface="SimSun"/>
              </a:rPr>
              <a:t>据</a:t>
            </a:r>
            <a:r>
              <a:rPr dirty="0" sz="1200">
                <a:latin typeface="SimSun"/>
                <a:cs typeface="SimSun"/>
              </a:rPr>
              <a:t>中分</a:t>
            </a:r>
            <a:r>
              <a:rPr dirty="0" sz="1200" spc="10">
                <a:latin typeface="SimSun"/>
                <a:cs typeface="SimSun"/>
              </a:rPr>
              <a:t>离</a:t>
            </a:r>
            <a:r>
              <a:rPr dirty="0" sz="1200">
                <a:latin typeface="SimSun"/>
                <a:cs typeface="SimSun"/>
              </a:rPr>
              <a:t>出来</a:t>
            </a:r>
            <a:r>
              <a:rPr dirty="0" sz="1200" spc="10">
                <a:latin typeface="SimSun"/>
                <a:cs typeface="SimSun"/>
              </a:rPr>
              <a:t>的</a:t>
            </a:r>
            <a:r>
              <a:rPr dirty="0" sz="1200">
                <a:latin typeface="SimSun"/>
                <a:cs typeface="SimSun"/>
              </a:rPr>
              <a:t>离</a:t>
            </a:r>
            <a:r>
              <a:rPr dirty="0" sz="1200" spc="10">
                <a:latin typeface="SimSun"/>
                <a:cs typeface="SimSun"/>
              </a:rPr>
              <a:t>群</a:t>
            </a:r>
            <a:r>
              <a:rPr dirty="0" sz="1200">
                <a:latin typeface="SimSun"/>
                <a:cs typeface="SimSun"/>
              </a:rPr>
              <a:t>点。 这些</a:t>
            </a:r>
            <a:r>
              <a:rPr dirty="0" sz="1200" spc="10">
                <a:latin typeface="SimSun"/>
                <a:cs typeface="SimSun"/>
              </a:rPr>
              <a:t>问</a:t>
            </a:r>
            <a:r>
              <a:rPr dirty="0" sz="1200">
                <a:latin typeface="SimSun"/>
                <a:cs typeface="SimSun"/>
              </a:rPr>
              <a:t>题可</a:t>
            </a:r>
            <a:r>
              <a:rPr dirty="0" sz="1200" spc="10">
                <a:latin typeface="SimSun"/>
                <a:cs typeface="SimSun"/>
              </a:rPr>
              <a:t>能</a:t>
            </a:r>
            <a:r>
              <a:rPr dirty="0" sz="1200">
                <a:latin typeface="SimSun"/>
                <a:cs typeface="SimSun"/>
              </a:rPr>
              <a:t>会</a:t>
            </a:r>
            <a:r>
              <a:rPr dirty="0" sz="1200" spc="10">
                <a:latin typeface="SimSun"/>
                <a:cs typeface="SimSun"/>
              </a:rPr>
              <a:t>增</a:t>
            </a:r>
            <a:r>
              <a:rPr dirty="0" sz="1200">
                <a:latin typeface="SimSun"/>
                <a:cs typeface="SimSun"/>
              </a:rPr>
              <a:t>加</a:t>
            </a:r>
            <a:r>
              <a:rPr dirty="0" sz="1200" spc="10">
                <a:latin typeface="SimSun"/>
                <a:cs typeface="SimSun"/>
              </a:rPr>
              <a:t>曲</a:t>
            </a:r>
            <a:r>
              <a:rPr dirty="0" sz="1200">
                <a:latin typeface="SimSun"/>
                <a:cs typeface="SimSun"/>
              </a:rPr>
              <a:t>面法</a:t>
            </a:r>
            <a:r>
              <a:rPr dirty="0" sz="1200" spc="10">
                <a:latin typeface="SimSun"/>
                <a:cs typeface="SimSun"/>
              </a:rPr>
              <a:t>向</a:t>
            </a:r>
            <a:r>
              <a:rPr dirty="0" sz="1200">
                <a:latin typeface="SimSun"/>
                <a:cs typeface="SimSun"/>
              </a:rPr>
              <a:t>量或</a:t>
            </a:r>
            <a:r>
              <a:rPr dirty="0" sz="1200" spc="10">
                <a:latin typeface="SimSun"/>
                <a:cs typeface="SimSun"/>
              </a:rPr>
              <a:t>曲</a:t>
            </a:r>
            <a:r>
              <a:rPr dirty="0" sz="1200">
                <a:latin typeface="SimSun"/>
                <a:cs typeface="SimSun"/>
              </a:rPr>
              <a:t>率</a:t>
            </a:r>
            <a:r>
              <a:rPr dirty="0" sz="1200" spc="10">
                <a:latin typeface="SimSun"/>
                <a:cs typeface="SimSun"/>
              </a:rPr>
              <a:t>等</a:t>
            </a:r>
            <a:r>
              <a:rPr dirty="0" sz="1200">
                <a:latin typeface="SimSun"/>
                <a:cs typeface="SimSun"/>
              </a:rPr>
              <a:t>局</a:t>
            </a:r>
            <a:r>
              <a:rPr dirty="0" sz="1200" spc="10">
                <a:latin typeface="SimSun"/>
                <a:cs typeface="SimSun"/>
              </a:rPr>
              <a:t>部</a:t>
            </a:r>
            <a:r>
              <a:rPr dirty="0" sz="1200">
                <a:latin typeface="SimSun"/>
                <a:cs typeface="SimSun"/>
              </a:rPr>
              <a:t>点云</a:t>
            </a:r>
            <a:r>
              <a:rPr dirty="0" sz="1200" spc="10">
                <a:latin typeface="SimSun"/>
                <a:cs typeface="SimSun"/>
              </a:rPr>
              <a:t>特</a:t>
            </a:r>
            <a:r>
              <a:rPr dirty="0" sz="1200">
                <a:latin typeface="SimSun"/>
                <a:cs typeface="SimSun"/>
              </a:rPr>
              <a:t>征的</a:t>
            </a:r>
            <a:r>
              <a:rPr dirty="0" sz="1200" spc="10">
                <a:latin typeface="SimSun"/>
                <a:cs typeface="SimSun"/>
              </a:rPr>
              <a:t>计</a:t>
            </a:r>
            <a:r>
              <a:rPr dirty="0" sz="1200">
                <a:latin typeface="SimSun"/>
                <a:cs typeface="SimSun"/>
              </a:rPr>
              <a:t>算</a:t>
            </a:r>
            <a:r>
              <a:rPr dirty="0" sz="1200" spc="10">
                <a:latin typeface="SimSun"/>
                <a:cs typeface="SimSun"/>
              </a:rPr>
              <a:t>复</a:t>
            </a:r>
            <a:r>
              <a:rPr dirty="0" sz="1200">
                <a:latin typeface="SimSun"/>
                <a:cs typeface="SimSun"/>
              </a:rPr>
              <a:t>杂</a:t>
            </a:r>
            <a:r>
              <a:rPr dirty="0" sz="1200" spc="10">
                <a:latin typeface="SimSun"/>
                <a:cs typeface="SimSun"/>
              </a:rPr>
              <a:t>度</a:t>
            </a:r>
            <a:r>
              <a:rPr dirty="0" sz="1200">
                <a:latin typeface="SimSun"/>
                <a:cs typeface="SimSun"/>
              </a:rPr>
              <a:t>，从</a:t>
            </a:r>
            <a:r>
              <a:rPr dirty="0" sz="1200" spc="10">
                <a:latin typeface="SimSun"/>
                <a:cs typeface="SimSun"/>
              </a:rPr>
              <a:t>而</a:t>
            </a:r>
            <a:r>
              <a:rPr dirty="0" sz="1200">
                <a:latin typeface="SimSun"/>
                <a:cs typeface="SimSun"/>
              </a:rPr>
              <a:t>导致</a:t>
            </a:r>
            <a:r>
              <a:rPr dirty="0" sz="1200" spc="10">
                <a:latin typeface="SimSun"/>
                <a:cs typeface="SimSun"/>
              </a:rPr>
              <a:t>后</a:t>
            </a:r>
            <a:r>
              <a:rPr dirty="0" sz="1200">
                <a:latin typeface="SimSun"/>
                <a:cs typeface="SimSun"/>
              </a:rPr>
              <a:t>续</a:t>
            </a:r>
            <a:r>
              <a:rPr dirty="0" sz="1200" spc="10">
                <a:latin typeface="SimSun"/>
                <a:cs typeface="SimSun"/>
              </a:rPr>
              <a:t>的</a:t>
            </a:r>
            <a:r>
              <a:rPr dirty="0" sz="1200">
                <a:latin typeface="SimSun"/>
                <a:cs typeface="SimSun"/>
              </a:rPr>
              <a:t>算法</a:t>
            </a:r>
            <a:endParaRPr sz="1200">
              <a:latin typeface="SimSun"/>
              <a:cs typeface="SimSun"/>
            </a:endParaRPr>
          </a:p>
          <a:p>
            <a:pPr marL="88900">
              <a:lnSpc>
                <a:spcPct val="100000"/>
              </a:lnSpc>
              <a:spcBef>
                <a:spcPts val="905"/>
              </a:spcBef>
            </a:pPr>
            <a:r>
              <a:rPr dirty="0" sz="1200">
                <a:latin typeface="SimSun"/>
                <a:cs typeface="SimSun"/>
              </a:rPr>
              <a:t>执行失败</a:t>
            </a:r>
            <a:r>
              <a:rPr dirty="0" baseline="31250" sz="1200" spc="-7">
                <a:latin typeface="Times New Roman"/>
                <a:cs typeface="Times New Roman"/>
                <a:hlinkClick r:id="rId3" action="ppaction://hlinksldjump"/>
              </a:rPr>
              <a:t>[</a:t>
            </a:r>
            <a:r>
              <a:rPr dirty="0" baseline="31250" sz="1200" spc="7">
                <a:latin typeface="Times New Roman"/>
                <a:cs typeface="Times New Roman"/>
                <a:hlinkClick r:id="rId3" action="ppaction://hlinksldjump"/>
              </a:rPr>
              <a:t>56</a:t>
            </a:r>
            <a:r>
              <a:rPr dirty="0" baseline="31250" sz="1200" spc="-7">
                <a:latin typeface="Times New Roman"/>
                <a:cs typeface="Times New Roman"/>
                <a:hlinkClick r:id="rId3" action="ppaction://hlinksldjump"/>
              </a:rPr>
              <a:t>]</a:t>
            </a:r>
            <a:r>
              <a:rPr dirty="0" sz="1200">
                <a:latin typeface="SimSun"/>
                <a:cs typeface="SimSun"/>
              </a:rPr>
              <a:t>。因此，</a:t>
            </a:r>
            <a:r>
              <a:rPr dirty="0" sz="1200" spc="-15">
                <a:latin typeface="SimSun"/>
                <a:cs typeface="SimSun"/>
              </a:rPr>
              <a:t>在</a:t>
            </a:r>
            <a:r>
              <a:rPr dirty="0" sz="1200">
                <a:latin typeface="SimSun"/>
                <a:cs typeface="SimSun"/>
              </a:rPr>
              <a:t>点云分割之前，需要对点云数据进行去噪处理。</a:t>
            </a:r>
            <a:endParaRPr sz="1200">
              <a:latin typeface="SimSun"/>
              <a:cs typeface="SimSun"/>
            </a:endParaRPr>
          </a:p>
          <a:p>
            <a:pPr>
              <a:lnSpc>
                <a:spcPct val="100000"/>
              </a:lnSpc>
              <a:spcBef>
                <a:spcPts val="30"/>
              </a:spcBef>
            </a:pPr>
            <a:endParaRPr sz="1900">
              <a:latin typeface="SimSun"/>
              <a:cs typeface="SimSun"/>
            </a:endParaRPr>
          </a:p>
          <a:p>
            <a:pPr marL="88900">
              <a:lnSpc>
                <a:spcPct val="100000"/>
              </a:lnSpc>
            </a:pPr>
            <a:r>
              <a:rPr dirty="0" sz="1400" spc="-5">
                <a:latin typeface="Times New Roman"/>
                <a:cs typeface="Times New Roman"/>
              </a:rPr>
              <a:t>3.1.1</a:t>
            </a:r>
            <a:r>
              <a:rPr dirty="0" sz="1400" spc="-30">
                <a:latin typeface="Times New Roman"/>
                <a:cs typeface="Times New Roman"/>
              </a:rPr>
              <a:t> </a:t>
            </a:r>
            <a:r>
              <a:rPr dirty="0" sz="1400">
                <a:latin typeface="PMingLiU-ExtB"/>
                <a:cs typeface="PMingLiU-ExtB"/>
              </a:rPr>
              <a:t>降采样</a:t>
            </a:r>
            <a:endParaRPr sz="1400">
              <a:latin typeface="PMingLiU-ExtB"/>
              <a:cs typeface="PMingLiU-ExtB"/>
            </a:endParaRPr>
          </a:p>
          <a:p>
            <a:pPr>
              <a:lnSpc>
                <a:spcPct val="100000"/>
              </a:lnSpc>
              <a:spcBef>
                <a:spcPts val="20"/>
              </a:spcBef>
            </a:pPr>
            <a:endParaRPr sz="1750">
              <a:latin typeface="PMingLiU-ExtB"/>
              <a:cs typeface="PMingLiU-ExtB"/>
            </a:endParaRPr>
          </a:p>
          <a:p>
            <a:pPr marL="88900">
              <a:lnSpc>
                <a:spcPct val="100000"/>
              </a:lnSpc>
            </a:pPr>
            <a:r>
              <a:rPr dirty="0" sz="1200">
                <a:latin typeface="SimSun"/>
                <a:cs typeface="SimSun"/>
              </a:rPr>
              <a:t>（</a:t>
            </a:r>
            <a:r>
              <a:rPr dirty="0" sz="1200">
                <a:latin typeface="Times New Roman"/>
                <a:cs typeface="Times New Roman"/>
              </a:rPr>
              <a:t>1</a:t>
            </a:r>
            <a:r>
              <a:rPr dirty="0" sz="1200">
                <a:latin typeface="SimSun"/>
                <a:cs typeface="SimSun"/>
              </a:rPr>
              <a:t>）随机降采样</a:t>
            </a:r>
            <a:endParaRPr sz="1200">
              <a:latin typeface="SimSun"/>
              <a:cs typeface="SimSun"/>
            </a:endParaRPr>
          </a:p>
          <a:p>
            <a:pPr marL="88900" marR="55880" indent="304800">
              <a:lnSpc>
                <a:spcPct val="162500"/>
              </a:lnSpc>
            </a:pPr>
            <a:r>
              <a:rPr dirty="0" sz="1200">
                <a:latin typeface="SimSun"/>
                <a:cs typeface="SimSun"/>
              </a:rPr>
              <a:t>随机降采样的思想比较简单</a:t>
            </a:r>
            <a:r>
              <a:rPr dirty="0" sz="1200" spc="-254">
                <a:latin typeface="SimSun"/>
                <a:cs typeface="SimSun"/>
              </a:rPr>
              <a:t>，</a:t>
            </a:r>
            <a:r>
              <a:rPr dirty="0" sz="1200">
                <a:latin typeface="SimSun"/>
                <a:cs typeface="SimSun"/>
              </a:rPr>
              <a:t>就是从点云数据中随机选择</a:t>
            </a:r>
            <a:r>
              <a:rPr dirty="0" sz="1200" spc="30">
                <a:latin typeface="Cambria Math"/>
                <a:cs typeface="Cambria Math"/>
              </a:rPr>
              <a:t>𝑘</a:t>
            </a:r>
            <a:r>
              <a:rPr dirty="0" sz="1200">
                <a:latin typeface="SimSun"/>
                <a:cs typeface="SimSun"/>
              </a:rPr>
              <a:t>个点</a:t>
            </a:r>
            <a:r>
              <a:rPr dirty="0" sz="1200" spc="-254">
                <a:latin typeface="SimSun"/>
                <a:cs typeface="SimSun"/>
              </a:rPr>
              <a:t>，</a:t>
            </a:r>
            <a:r>
              <a:rPr dirty="0" sz="1200">
                <a:latin typeface="SimSun"/>
                <a:cs typeface="SimSun"/>
              </a:rPr>
              <a:t>每个点被选到的概率相 同</a:t>
            </a:r>
            <a:r>
              <a:rPr dirty="0" sz="1200" spc="-135">
                <a:latin typeface="SimSun"/>
                <a:cs typeface="SimSun"/>
              </a:rPr>
              <a:t>，</a:t>
            </a:r>
            <a:r>
              <a:rPr dirty="0" sz="1200">
                <a:latin typeface="SimSun"/>
                <a:cs typeface="SimSun"/>
              </a:rPr>
              <a:t>可以得到指定采样点数量的点云</a:t>
            </a:r>
            <a:r>
              <a:rPr dirty="0" sz="1200" spc="-135">
                <a:latin typeface="SimSun"/>
                <a:cs typeface="SimSun"/>
              </a:rPr>
              <a:t>。</a:t>
            </a:r>
            <a:r>
              <a:rPr dirty="0" sz="1200">
                <a:latin typeface="SimSun"/>
                <a:cs typeface="SimSun"/>
              </a:rPr>
              <a:t>如原始点云中有</a:t>
            </a:r>
            <a:r>
              <a:rPr dirty="0" sz="1200" spc="-295">
                <a:latin typeface="SimSun"/>
                <a:cs typeface="SimSun"/>
              </a:rPr>
              <a:t> </a:t>
            </a:r>
            <a:r>
              <a:rPr dirty="0" sz="1200">
                <a:latin typeface="Times New Roman"/>
                <a:cs typeface="Times New Roman"/>
              </a:rPr>
              <a:t>10000 </a:t>
            </a:r>
            <a:r>
              <a:rPr dirty="0" sz="1200">
                <a:latin typeface="SimSun"/>
                <a:cs typeface="SimSun"/>
              </a:rPr>
              <a:t>个点</a:t>
            </a:r>
            <a:r>
              <a:rPr dirty="0" sz="1200" spc="-135">
                <a:latin typeface="SimSun"/>
                <a:cs typeface="SimSun"/>
              </a:rPr>
              <a:t>，</a:t>
            </a:r>
            <a:r>
              <a:rPr dirty="0" sz="1200">
                <a:latin typeface="SimSun"/>
                <a:cs typeface="SimSun"/>
              </a:rPr>
              <a:t>若从中随机采样</a:t>
            </a:r>
            <a:r>
              <a:rPr dirty="0" sz="1200" spc="-300">
                <a:latin typeface="SimSun"/>
                <a:cs typeface="SimSun"/>
              </a:rPr>
              <a:t> </a:t>
            </a:r>
            <a:r>
              <a:rPr dirty="0" sz="1200">
                <a:latin typeface="Times New Roman"/>
                <a:cs typeface="Times New Roman"/>
              </a:rPr>
              <a:t>5000 </a:t>
            </a:r>
            <a:r>
              <a:rPr dirty="0" sz="1200">
                <a:latin typeface="SimSun"/>
                <a:cs typeface="SimSun"/>
              </a:rPr>
              <a:t>个</a:t>
            </a:r>
            <a:endParaRPr sz="1200">
              <a:latin typeface="SimSun"/>
              <a:cs typeface="SimSun"/>
            </a:endParaRPr>
          </a:p>
          <a:p>
            <a:pPr>
              <a:lnSpc>
                <a:spcPct val="100000"/>
              </a:lnSpc>
              <a:spcBef>
                <a:spcPts val="45"/>
              </a:spcBef>
            </a:pPr>
            <a:endParaRPr sz="950">
              <a:latin typeface="SimSun"/>
              <a:cs typeface="SimSun"/>
            </a:endParaRPr>
          </a:p>
          <a:p>
            <a:pPr marL="88900">
              <a:lnSpc>
                <a:spcPts val="1195"/>
              </a:lnSpc>
            </a:pPr>
            <a:r>
              <a:rPr dirty="0" sz="1200">
                <a:latin typeface="SimSun"/>
                <a:cs typeface="SimSun"/>
              </a:rPr>
              <a:t>点</a:t>
            </a:r>
            <a:r>
              <a:rPr dirty="0" sz="1200" spc="-100">
                <a:latin typeface="SimSun"/>
                <a:cs typeface="SimSun"/>
              </a:rPr>
              <a:t>，</a:t>
            </a:r>
            <a:r>
              <a:rPr dirty="0" sz="1200">
                <a:latin typeface="SimSun"/>
                <a:cs typeface="SimSun"/>
              </a:rPr>
              <a:t>那么每个点被选择的概率</a:t>
            </a:r>
            <a:r>
              <a:rPr dirty="0" sz="1200" spc="5">
                <a:latin typeface="SimSun"/>
                <a:cs typeface="SimSun"/>
              </a:rPr>
              <a:t>为</a:t>
            </a:r>
            <a:r>
              <a:rPr dirty="0" baseline="45751" sz="1275" spc="22">
                <a:latin typeface="Cambria Math"/>
                <a:cs typeface="Cambria Math"/>
              </a:rPr>
              <a:t>1</a:t>
            </a:r>
            <a:r>
              <a:rPr dirty="0" sz="1200" spc="-100">
                <a:latin typeface="SimSun"/>
                <a:cs typeface="SimSun"/>
              </a:rPr>
              <a:t>，</a:t>
            </a:r>
            <a:r>
              <a:rPr dirty="0" sz="1200">
                <a:latin typeface="SimSun"/>
                <a:cs typeface="SimSun"/>
              </a:rPr>
              <a:t>这种随机性使得采样后的点云分布也具有随机性</a:t>
            </a:r>
            <a:r>
              <a:rPr dirty="0" sz="1200" spc="-100">
                <a:latin typeface="SimSun"/>
                <a:cs typeface="SimSun"/>
              </a:rPr>
              <a:t>。</a:t>
            </a:r>
            <a:r>
              <a:rPr dirty="0" sz="1200">
                <a:latin typeface="SimSun"/>
                <a:cs typeface="SimSun"/>
              </a:rPr>
              <a:t>如果原</a:t>
            </a:r>
            <a:endParaRPr sz="1200">
              <a:latin typeface="SimSun"/>
              <a:cs typeface="SimSun"/>
            </a:endParaRPr>
          </a:p>
          <a:p>
            <a:pPr algn="ctr" marR="1783080">
              <a:lnSpc>
                <a:spcPts val="775"/>
              </a:lnSpc>
            </a:pPr>
            <a:r>
              <a:rPr dirty="0" sz="850" spc="20">
                <a:latin typeface="Cambria Math"/>
                <a:cs typeface="Cambria Math"/>
              </a:rPr>
              <a:t>2</a:t>
            </a:r>
            <a:endParaRPr sz="850">
              <a:latin typeface="Cambria Math"/>
              <a:cs typeface="Cambria Math"/>
            </a:endParaRPr>
          </a:p>
          <a:p>
            <a:pPr>
              <a:lnSpc>
                <a:spcPct val="100000"/>
              </a:lnSpc>
              <a:spcBef>
                <a:spcPts val="25"/>
              </a:spcBef>
            </a:pPr>
            <a:endParaRPr sz="650">
              <a:latin typeface="Cambria Math"/>
              <a:cs typeface="Cambria Math"/>
            </a:endParaRPr>
          </a:p>
          <a:p>
            <a:pPr marL="88900">
              <a:lnSpc>
                <a:spcPct val="100000"/>
              </a:lnSpc>
            </a:pPr>
            <a:r>
              <a:rPr dirty="0" sz="1200">
                <a:latin typeface="SimSun"/>
                <a:cs typeface="SimSun"/>
              </a:rPr>
              <a:t>始点云是不均匀的</a:t>
            </a:r>
            <a:r>
              <a:rPr dirty="0" sz="1200" spc="-340">
                <a:latin typeface="SimSun"/>
                <a:cs typeface="SimSun"/>
              </a:rPr>
              <a:t>，</a:t>
            </a:r>
            <a:r>
              <a:rPr dirty="0" sz="1200">
                <a:latin typeface="SimSun"/>
                <a:cs typeface="SimSun"/>
              </a:rPr>
              <a:t>比如有的区域密度大</a:t>
            </a:r>
            <a:r>
              <a:rPr dirty="0" sz="1200" spc="-340">
                <a:latin typeface="SimSun"/>
                <a:cs typeface="SimSun"/>
              </a:rPr>
              <a:t>，</a:t>
            </a:r>
            <a:r>
              <a:rPr dirty="0" sz="1200">
                <a:latin typeface="SimSun"/>
                <a:cs typeface="SimSun"/>
              </a:rPr>
              <a:t>有的区域密度小</a:t>
            </a:r>
            <a:r>
              <a:rPr dirty="0" sz="1200" spc="-340">
                <a:latin typeface="SimSun"/>
                <a:cs typeface="SimSun"/>
              </a:rPr>
              <a:t>，</a:t>
            </a:r>
            <a:r>
              <a:rPr dirty="0" sz="1200">
                <a:latin typeface="SimSun"/>
                <a:cs typeface="SimSun"/>
              </a:rPr>
              <a:t>虽然每个点被选到的概率一样，</a:t>
            </a:r>
            <a:endParaRPr sz="1200">
              <a:latin typeface="SimSun"/>
              <a:cs typeface="SimSun"/>
            </a:endParaRPr>
          </a:p>
        </p:txBody>
      </p:sp>
      <p:pic>
        <p:nvPicPr>
          <p:cNvPr id="29" name="object 29"/>
          <p:cNvPicPr/>
          <p:nvPr/>
        </p:nvPicPr>
        <p:blipFill>
          <a:blip r:embed="rId4" cstate="print"/>
          <a:stretch>
            <a:fillRect/>
          </a:stretch>
        </p:blipFill>
        <p:spPr>
          <a:xfrm>
            <a:off x="259079" y="10344403"/>
            <a:ext cx="4812030" cy="123189"/>
          </a:xfrm>
          <a:prstGeom prst="rect">
            <a:avLst/>
          </a:prstGeom>
        </p:spPr>
      </p:pic>
      <p:pic>
        <p:nvPicPr>
          <p:cNvPr id="30" name="object 30"/>
          <p:cNvPicPr/>
          <p:nvPr/>
        </p:nvPicPr>
        <p:blipFill>
          <a:blip r:embed="rId5" cstate="print"/>
          <a:stretch>
            <a:fillRect/>
          </a:stretch>
        </p:blipFill>
        <p:spPr>
          <a:xfrm>
            <a:off x="5215890" y="10344403"/>
            <a:ext cx="1082039" cy="123189"/>
          </a:xfrm>
          <a:prstGeom prst="rect">
            <a:avLst/>
          </a:prstGeom>
        </p:spPr>
      </p:pic>
      <p:sp>
        <p:nvSpPr>
          <p:cNvPr id="31" name="object 31"/>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21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43127" y="467432"/>
            <a:ext cx="6326505" cy="6047740"/>
          </a:xfrm>
          <a:prstGeom prst="rect">
            <a:avLst/>
          </a:prstGeom>
        </p:spPr>
        <p:txBody>
          <a:bodyPr wrap="square" lIns="0" tIns="74295" rIns="0" bIns="0" rtlCol="0" vert="horz">
            <a:spAutoFit/>
          </a:bodyPr>
          <a:lstStyle/>
          <a:p>
            <a:pPr marL="76200">
              <a:lnSpc>
                <a:spcPct val="100000"/>
              </a:lnSpc>
              <a:spcBef>
                <a:spcPts val="585"/>
              </a:spcBef>
              <a:tabLst>
                <a:tab pos="38011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第三章</a:t>
            </a:r>
            <a:r>
              <a:rPr dirty="0" sz="1050" spc="-95">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a:p>
            <a:pPr marL="76200">
              <a:lnSpc>
                <a:spcPct val="100000"/>
              </a:lnSpc>
              <a:spcBef>
                <a:spcPts val="545"/>
              </a:spcBef>
            </a:pPr>
            <a:r>
              <a:rPr dirty="0" sz="1200">
                <a:latin typeface="SimSun"/>
                <a:cs typeface="SimSun"/>
              </a:rPr>
              <a:t>但密</a:t>
            </a:r>
            <a:r>
              <a:rPr dirty="0" sz="1200" spc="10">
                <a:latin typeface="SimSun"/>
                <a:cs typeface="SimSun"/>
              </a:rPr>
              <a:t>度</a:t>
            </a:r>
            <a:r>
              <a:rPr dirty="0" sz="1200">
                <a:latin typeface="SimSun"/>
                <a:cs typeface="SimSun"/>
              </a:rPr>
              <a:t>大的</a:t>
            </a:r>
            <a:r>
              <a:rPr dirty="0" sz="1200" spc="10">
                <a:latin typeface="SimSun"/>
                <a:cs typeface="SimSun"/>
              </a:rPr>
              <a:t>区</a:t>
            </a:r>
            <a:r>
              <a:rPr dirty="0" sz="1200">
                <a:latin typeface="SimSun"/>
                <a:cs typeface="SimSun"/>
              </a:rPr>
              <a:t>域</a:t>
            </a:r>
            <a:r>
              <a:rPr dirty="0" sz="1200" spc="10">
                <a:latin typeface="SimSun"/>
                <a:cs typeface="SimSun"/>
              </a:rPr>
              <a:t>点</a:t>
            </a:r>
            <a:r>
              <a:rPr dirty="0" sz="1200">
                <a:latin typeface="SimSun"/>
                <a:cs typeface="SimSun"/>
              </a:rPr>
              <a:t>比</a:t>
            </a:r>
            <a:r>
              <a:rPr dirty="0" sz="1200" spc="10">
                <a:latin typeface="SimSun"/>
                <a:cs typeface="SimSun"/>
              </a:rPr>
              <a:t>较</a:t>
            </a:r>
            <a:r>
              <a:rPr dirty="0" sz="1200">
                <a:latin typeface="SimSun"/>
                <a:cs typeface="SimSun"/>
              </a:rPr>
              <a:t>多，</a:t>
            </a:r>
            <a:r>
              <a:rPr dirty="0" sz="1200" spc="10">
                <a:latin typeface="SimSun"/>
                <a:cs typeface="SimSun"/>
              </a:rPr>
              <a:t>这</a:t>
            </a:r>
            <a:r>
              <a:rPr dirty="0" sz="1200">
                <a:latin typeface="SimSun"/>
                <a:cs typeface="SimSun"/>
              </a:rPr>
              <a:t>个区</a:t>
            </a:r>
            <a:r>
              <a:rPr dirty="0" sz="1200" spc="10">
                <a:latin typeface="SimSun"/>
                <a:cs typeface="SimSun"/>
              </a:rPr>
              <a:t>域</a:t>
            </a:r>
            <a:r>
              <a:rPr dirty="0" sz="1200">
                <a:latin typeface="SimSun"/>
                <a:cs typeface="SimSun"/>
              </a:rPr>
              <a:t>中</a:t>
            </a:r>
            <a:r>
              <a:rPr dirty="0" sz="1200" spc="10">
                <a:latin typeface="SimSun"/>
                <a:cs typeface="SimSun"/>
              </a:rPr>
              <a:t>的</a:t>
            </a:r>
            <a:r>
              <a:rPr dirty="0" sz="1200">
                <a:latin typeface="SimSun"/>
                <a:cs typeface="SimSun"/>
              </a:rPr>
              <a:t>点</a:t>
            </a:r>
            <a:r>
              <a:rPr dirty="0" sz="1200" spc="10">
                <a:latin typeface="SimSun"/>
                <a:cs typeface="SimSun"/>
              </a:rPr>
              <a:t>被</a:t>
            </a:r>
            <a:r>
              <a:rPr dirty="0" sz="1200">
                <a:latin typeface="SimSun"/>
                <a:cs typeface="SimSun"/>
              </a:rPr>
              <a:t>采样</a:t>
            </a:r>
            <a:r>
              <a:rPr dirty="0" sz="1200" spc="10">
                <a:latin typeface="SimSun"/>
                <a:cs typeface="SimSun"/>
              </a:rPr>
              <a:t>的</a:t>
            </a:r>
            <a:r>
              <a:rPr dirty="0" sz="1200">
                <a:latin typeface="SimSun"/>
                <a:cs typeface="SimSun"/>
              </a:rPr>
              <a:t>机会</a:t>
            </a:r>
            <a:r>
              <a:rPr dirty="0" sz="1200" spc="10">
                <a:latin typeface="SimSun"/>
                <a:cs typeface="SimSun"/>
              </a:rPr>
              <a:t>就</a:t>
            </a:r>
            <a:r>
              <a:rPr dirty="0" sz="1200">
                <a:latin typeface="SimSun"/>
                <a:cs typeface="SimSun"/>
              </a:rPr>
              <a:t>更</a:t>
            </a:r>
            <a:r>
              <a:rPr dirty="0" sz="1200" spc="10">
                <a:latin typeface="SimSun"/>
                <a:cs typeface="SimSun"/>
              </a:rPr>
              <a:t>多</a:t>
            </a:r>
            <a:r>
              <a:rPr dirty="0" sz="1200">
                <a:latin typeface="SimSun"/>
                <a:cs typeface="SimSun"/>
              </a:rPr>
              <a:t>，</a:t>
            </a:r>
            <a:r>
              <a:rPr dirty="0" sz="1200" spc="10">
                <a:latin typeface="SimSun"/>
                <a:cs typeface="SimSun"/>
              </a:rPr>
              <a:t>因</a:t>
            </a:r>
            <a:r>
              <a:rPr dirty="0" sz="1200">
                <a:latin typeface="SimSun"/>
                <a:cs typeface="SimSun"/>
              </a:rPr>
              <a:t>此原</a:t>
            </a:r>
            <a:r>
              <a:rPr dirty="0" sz="1200" spc="10">
                <a:latin typeface="SimSun"/>
                <a:cs typeface="SimSun"/>
              </a:rPr>
              <a:t>来</a:t>
            </a:r>
            <a:r>
              <a:rPr dirty="0" sz="1200">
                <a:latin typeface="SimSun"/>
                <a:cs typeface="SimSun"/>
              </a:rPr>
              <a:t>密度</a:t>
            </a:r>
            <a:r>
              <a:rPr dirty="0" sz="1200" spc="10">
                <a:latin typeface="SimSun"/>
                <a:cs typeface="SimSun"/>
              </a:rPr>
              <a:t>大</a:t>
            </a:r>
            <a:r>
              <a:rPr dirty="0" sz="1200">
                <a:latin typeface="SimSun"/>
                <a:cs typeface="SimSun"/>
              </a:rPr>
              <a:t>的</a:t>
            </a:r>
            <a:r>
              <a:rPr dirty="0" sz="1200" spc="10">
                <a:latin typeface="SimSun"/>
                <a:cs typeface="SimSun"/>
              </a:rPr>
              <a:t>地</a:t>
            </a:r>
            <a:r>
              <a:rPr dirty="0" sz="1200">
                <a:latin typeface="SimSun"/>
                <a:cs typeface="SimSun"/>
              </a:rPr>
              <a:t>方，</a:t>
            </a:r>
            <a:endParaRPr sz="1200">
              <a:latin typeface="SimSun"/>
              <a:cs typeface="SimSun"/>
            </a:endParaRPr>
          </a:p>
          <a:p>
            <a:pPr algn="just" marL="76200" marR="121920">
              <a:lnSpc>
                <a:spcPct val="162500"/>
              </a:lnSpc>
            </a:pPr>
            <a:r>
              <a:rPr dirty="0" sz="1200">
                <a:latin typeface="SimSun"/>
                <a:cs typeface="SimSun"/>
              </a:rPr>
              <a:t>采样</a:t>
            </a:r>
            <a:r>
              <a:rPr dirty="0" sz="1200" spc="10">
                <a:latin typeface="SimSun"/>
                <a:cs typeface="SimSun"/>
              </a:rPr>
              <a:t>后</a:t>
            </a:r>
            <a:r>
              <a:rPr dirty="0" sz="1200">
                <a:latin typeface="SimSun"/>
                <a:cs typeface="SimSun"/>
              </a:rPr>
              <a:t>密度</a:t>
            </a:r>
            <a:r>
              <a:rPr dirty="0" sz="1200" spc="10">
                <a:latin typeface="SimSun"/>
                <a:cs typeface="SimSun"/>
              </a:rPr>
              <a:t>还</a:t>
            </a:r>
            <a:r>
              <a:rPr dirty="0" sz="1200">
                <a:latin typeface="SimSun"/>
                <a:cs typeface="SimSun"/>
              </a:rPr>
              <a:t>是</a:t>
            </a:r>
            <a:r>
              <a:rPr dirty="0" sz="1200" spc="10">
                <a:latin typeface="SimSun"/>
                <a:cs typeface="SimSun"/>
              </a:rPr>
              <a:t>大</a:t>
            </a:r>
            <a:r>
              <a:rPr dirty="0" sz="1200">
                <a:latin typeface="SimSun"/>
                <a:cs typeface="SimSun"/>
              </a:rPr>
              <a:t>，</a:t>
            </a:r>
            <a:r>
              <a:rPr dirty="0" sz="1200" spc="10">
                <a:latin typeface="SimSun"/>
                <a:cs typeface="SimSun"/>
              </a:rPr>
              <a:t>这</a:t>
            </a:r>
            <a:r>
              <a:rPr dirty="0" sz="1200">
                <a:latin typeface="SimSun"/>
                <a:cs typeface="SimSun"/>
              </a:rPr>
              <a:t>也就</a:t>
            </a:r>
            <a:r>
              <a:rPr dirty="0" sz="1200" spc="10">
                <a:latin typeface="SimSun"/>
                <a:cs typeface="SimSun"/>
              </a:rPr>
              <a:t>导</a:t>
            </a:r>
            <a:r>
              <a:rPr dirty="0" sz="1200">
                <a:latin typeface="SimSun"/>
                <a:cs typeface="SimSun"/>
              </a:rPr>
              <a:t>致随</a:t>
            </a:r>
            <a:r>
              <a:rPr dirty="0" sz="1200" spc="10">
                <a:latin typeface="SimSun"/>
                <a:cs typeface="SimSun"/>
              </a:rPr>
              <a:t>机</a:t>
            </a:r>
            <a:r>
              <a:rPr dirty="0" sz="1200">
                <a:latin typeface="SimSun"/>
                <a:cs typeface="SimSun"/>
              </a:rPr>
              <a:t>降</a:t>
            </a:r>
            <a:r>
              <a:rPr dirty="0" sz="1200" spc="10">
                <a:latin typeface="SimSun"/>
                <a:cs typeface="SimSun"/>
              </a:rPr>
              <a:t>采</a:t>
            </a:r>
            <a:r>
              <a:rPr dirty="0" sz="1200">
                <a:latin typeface="SimSun"/>
                <a:cs typeface="SimSun"/>
              </a:rPr>
              <a:t>样</a:t>
            </a:r>
            <a:r>
              <a:rPr dirty="0" sz="1200" spc="10">
                <a:latin typeface="SimSun"/>
                <a:cs typeface="SimSun"/>
              </a:rPr>
              <a:t>后</a:t>
            </a:r>
            <a:r>
              <a:rPr dirty="0" sz="1200">
                <a:latin typeface="SimSun"/>
                <a:cs typeface="SimSun"/>
              </a:rPr>
              <a:t>的点</a:t>
            </a:r>
            <a:r>
              <a:rPr dirty="0" sz="1200" spc="10">
                <a:latin typeface="SimSun"/>
                <a:cs typeface="SimSun"/>
              </a:rPr>
              <a:t>云</a:t>
            </a:r>
            <a:r>
              <a:rPr dirty="0" sz="1200">
                <a:latin typeface="SimSun"/>
                <a:cs typeface="SimSun"/>
              </a:rPr>
              <a:t>同样</a:t>
            </a:r>
            <a:r>
              <a:rPr dirty="0" sz="1200" spc="10">
                <a:latin typeface="SimSun"/>
                <a:cs typeface="SimSun"/>
              </a:rPr>
              <a:t>也</a:t>
            </a:r>
            <a:r>
              <a:rPr dirty="0" sz="1200">
                <a:latin typeface="SimSun"/>
                <a:cs typeface="SimSun"/>
              </a:rPr>
              <a:t>是</a:t>
            </a:r>
            <a:r>
              <a:rPr dirty="0" sz="1200" spc="10">
                <a:latin typeface="SimSun"/>
                <a:cs typeface="SimSun"/>
              </a:rPr>
              <a:t>不</a:t>
            </a:r>
            <a:r>
              <a:rPr dirty="0" sz="1200">
                <a:latin typeface="SimSun"/>
                <a:cs typeface="SimSun"/>
              </a:rPr>
              <a:t>均</a:t>
            </a:r>
            <a:r>
              <a:rPr dirty="0" sz="1200" spc="10">
                <a:latin typeface="SimSun"/>
                <a:cs typeface="SimSun"/>
              </a:rPr>
              <a:t>匀</a:t>
            </a:r>
            <a:r>
              <a:rPr dirty="0" sz="1200">
                <a:latin typeface="SimSun"/>
                <a:cs typeface="SimSun"/>
              </a:rPr>
              <a:t>的。</a:t>
            </a:r>
            <a:r>
              <a:rPr dirty="0" sz="1200" spc="10">
                <a:latin typeface="SimSun"/>
                <a:cs typeface="SimSun"/>
              </a:rPr>
              <a:t>不</a:t>
            </a:r>
            <a:r>
              <a:rPr dirty="0" sz="1200">
                <a:latin typeface="SimSun"/>
                <a:cs typeface="SimSun"/>
              </a:rPr>
              <a:t>仅如</a:t>
            </a:r>
            <a:r>
              <a:rPr dirty="0" sz="1200" spc="10">
                <a:latin typeface="SimSun"/>
                <a:cs typeface="SimSun"/>
              </a:rPr>
              <a:t>此</a:t>
            </a:r>
            <a:r>
              <a:rPr dirty="0" sz="1200">
                <a:latin typeface="SimSun"/>
                <a:cs typeface="SimSun"/>
              </a:rPr>
              <a:t>，</a:t>
            </a:r>
            <a:r>
              <a:rPr dirty="0" sz="1200" spc="10">
                <a:latin typeface="SimSun"/>
                <a:cs typeface="SimSun"/>
              </a:rPr>
              <a:t>随</a:t>
            </a:r>
            <a:r>
              <a:rPr dirty="0" sz="1200">
                <a:latin typeface="SimSun"/>
                <a:cs typeface="SimSun"/>
              </a:rPr>
              <a:t>机降 采样</a:t>
            </a:r>
            <a:r>
              <a:rPr dirty="0" sz="1200" spc="10">
                <a:latin typeface="SimSun"/>
                <a:cs typeface="SimSun"/>
              </a:rPr>
              <a:t>由</a:t>
            </a:r>
            <a:r>
              <a:rPr dirty="0" sz="1200">
                <a:latin typeface="SimSun"/>
                <a:cs typeface="SimSun"/>
              </a:rPr>
              <a:t>于其</a:t>
            </a:r>
            <a:r>
              <a:rPr dirty="0" sz="1200" spc="10">
                <a:latin typeface="SimSun"/>
                <a:cs typeface="SimSun"/>
              </a:rPr>
              <a:t>随</a:t>
            </a:r>
            <a:r>
              <a:rPr dirty="0" sz="1200">
                <a:latin typeface="SimSun"/>
                <a:cs typeface="SimSun"/>
              </a:rPr>
              <a:t>机</a:t>
            </a:r>
            <a:r>
              <a:rPr dirty="0" sz="1200" spc="10">
                <a:latin typeface="SimSun"/>
                <a:cs typeface="SimSun"/>
              </a:rPr>
              <a:t>性</a:t>
            </a:r>
            <a:r>
              <a:rPr dirty="0" sz="1200">
                <a:latin typeface="SimSun"/>
                <a:cs typeface="SimSun"/>
              </a:rPr>
              <a:t>可</a:t>
            </a:r>
            <a:r>
              <a:rPr dirty="0" sz="1200" spc="10">
                <a:latin typeface="SimSun"/>
                <a:cs typeface="SimSun"/>
              </a:rPr>
              <a:t>能</a:t>
            </a:r>
            <a:r>
              <a:rPr dirty="0" sz="1200">
                <a:latin typeface="SimSun"/>
                <a:cs typeface="SimSun"/>
              </a:rPr>
              <a:t>会过</a:t>
            </a:r>
            <a:r>
              <a:rPr dirty="0" sz="1200" spc="10">
                <a:latin typeface="SimSun"/>
                <a:cs typeface="SimSun"/>
              </a:rPr>
              <a:t>滤</a:t>
            </a:r>
            <a:r>
              <a:rPr dirty="0" sz="1200">
                <a:latin typeface="SimSun"/>
                <a:cs typeface="SimSun"/>
              </a:rPr>
              <a:t>掉一</a:t>
            </a:r>
            <a:r>
              <a:rPr dirty="0" sz="1200" spc="10">
                <a:latin typeface="SimSun"/>
                <a:cs typeface="SimSun"/>
              </a:rPr>
              <a:t>些</a:t>
            </a:r>
            <a:r>
              <a:rPr dirty="0" sz="1200">
                <a:latin typeface="SimSun"/>
                <a:cs typeface="SimSun"/>
              </a:rPr>
              <a:t>包</a:t>
            </a:r>
            <a:r>
              <a:rPr dirty="0" sz="1200" spc="10">
                <a:latin typeface="SimSun"/>
                <a:cs typeface="SimSun"/>
              </a:rPr>
              <a:t>含</a:t>
            </a:r>
            <a:r>
              <a:rPr dirty="0" sz="1200">
                <a:latin typeface="SimSun"/>
                <a:cs typeface="SimSun"/>
              </a:rPr>
              <a:t>重</a:t>
            </a:r>
            <a:r>
              <a:rPr dirty="0" sz="1200" spc="10">
                <a:latin typeface="SimSun"/>
                <a:cs typeface="SimSun"/>
              </a:rPr>
              <a:t>要</a:t>
            </a:r>
            <a:r>
              <a:rPr dirty="0" sz="1200">
                <a:latin typeface="SimSun"/>
                <a:cs typeface="SimSun"/>
              </a:rPr>
              <a:t>信息</a:t>
            </a:r>
            <a:r>
              <a:rPr dirty="0" sz="1200" spc="10">
                <a:latin typeface="SimSun"/>
                <a:cs typeface="SimSun"/>
              </a:rPr>
              <a:t>的</a:t>
            </a:r>
            <a:r>
              <a:rPr dirty="0" sz="1200">
                <a:latin typeface="SimSun"/>
                <a:cs typeface="SimSun"/>
              </a:rPr>
              <a:t>特征</a:t>
            </a:r>
            <a:r>
              <a:rPr dirty="0" sz="1200" spc="10">
                <a:latin typeface="SimSun"/>
                <a:cs typeface="SimSun"/>
              </a:rPr>
              <a:t>点</a:t>
            </a:r>
            <a:r>
              <a:rPr dirty="0" sz="1200">
                <a:latin typeface="SimSun"/>
                <a:cs typeface="SimSun"/>
              </a:rPr>
              <a:t>，</a:t>
            </a:r>
            <a:r>
              <a:rPr dirty="0" sz="1200" spc="10">
                <a:latin typeface="SimSun"/>
                <a:cs typeface="SimSun"/>
              </a:rPr>
              <a:t>影</a:t>
            </a:r>
            <a:r>
              <a:rPr dirty="0" sz="1200">
                <a:latin typeface="SimSun"/>
                <a:cs typeface="SimSun"/>
              </a:rPr>
              <a:t>响</a:t>
            </a:r>
            <a:r>
              <a:rPr dirty="0" sz="1200" spc="10">
                <a:latin typeface="SimSun"/>
                <a:cs typeface="SimSun"/>
              </a:rPr>
              <a:t>后</a:t>
            </a:r>
            <a:r>
              <a:rPr dirty="0" sz="1200">
                <a:latin typeface="SimSun"/>
                <a:cs typeface="SimSun"/>
              </a:rPr>
              <a:t>续算</a:t>
            </a:r>
            <a:r>
              <a:rPr dirty="0" sz="1200" spc="10">
                <a:latin typeface="SimSun"/>
                <a:cs typeface="SimSun"/>
              </a:rPr>
              <a:t>法</a:t>
            </a:r>
            <a:r>
              <a:rPr dirty="0" sz="1200">
                <a:latin typeface="SimSun"/>
                <a:cs typeface="SimSun"/>
              </a:rPr>
              <a:t>的精</a:t>
            </a:r>
            <a:r>
              <a:rPr dirty="0" sz="1200" spc="10">
                <a:latin typeface="SimSun"/>
                <a:cs typeface="SimSun"/>
              </a:rPr>
              <a:t>度</a:t>
            </a:r>
            <a:r>
              <a:rPr dirty="0" sz="1200" spc="25">
                <a:latin typeface="SimSun"/>
                <a:cs typeface="SimSun"/>
              </a:rPr>
              <a:t>。</a:t>
            </a:r>
            <a:r>
              <a:rPr dirty="0" sz="1200" spc="10">
                <a:latin typeface="SimSun"/>
                <a:cs typeface="SimSun"/>
              </a:rPr>
              <a:t>在</a:t>
            </a:r>
            <a:r>
              <a:rPr dirty="0" sz="1200">
                <a:latin typeface="SimSun"/>
                <a:cs typeface="SimSun"/>
              </a:rPr>
              <a:t>实际 应用</a:t>
            </a:r>
            <a:r>
              <a:rPr dirty="0" sz="1200" spc="10">
                <a:latin typeface="SimSun"/>
                <a:cs typeface="SimSun"/>
              </a:rPr>
              <a:t>中</a:t>
            </a:r>
            <a:r>
              <a:rPr dirty="0" sz="1200">
                <a:latin typeface="SimSun"/>
                <a:cs typeface="SimSun"/>
              </a:rPr>
              <a:t>，由</a:t>
            </a:r>
            <a:r>
              <a:rPr dirty="0" sz="1200" spc="10">
                <a:latin typeface="SimSun"/>
                <a:cs typeface="SimSun"/>
              </a:rPr>
              <a:t>于</a:t>
            </a:r>
            <a:r>
              <a:rPr dirty="0" sz="1200">
                <a:latin typeface="SimSun"/>
                <a:cs typeface="SimSun"/>
              </a:rPr>
              <a:t>计</a:t>
            </a:r>
            <a:r>
              <a:rPr dirty="0" sz="1200" spc="10">
                <a:latin typeface="SimSun"/>
                <a:cs typeface="SimSun"/>
              </a:rPr>
              <a:t>算</a:t>
            </a:r>
            <a:r>
              <a:rPr dirty="0" sz="1200">
                <a:latin typeface="SimSun"/>
                <a:cs typeface="SimSun"/>
              </a:rPr>
              <a:t>机</a:t>
            </a:r>
            <a:r>
              <a:rPr dirty="0" sz="1200" spc="10">
                <a:latin typeface="SimSun"/>
                <a:cs typeface="SimSun"/>
              </a:rPr>
              <a:t>的</a:t>
            </a:r>
            <a:r>
              <a:rPr dirty="0" sz="1200">
                <a:latin typeface="SimSun"/>
                <a:cs typeface="SimSun"/>
              </a:rPr>
              <a:t>随机</a:t>
            </a:r>
            <a:r>
              <a:rPr dirty="0" sz="1200" spc="10">
                <a:latin typeface="SimSun"/>
                <a:cs typeface="SimSun"/>
              </a:rPr>
              <a:t>数</a:t>
            </a:r>
            <a:r>
              <a:rPr dirty="0" sz="1200">
                <a:latin typeface="SimSun"/>
                <a:cs typeface="SimSun"/>
              </a:rPr>
              <a:t>都是</a:t>
            </a:r>
            <a:r>
              <a:rPr dirty="0" sz="1200" spc="10">
                <a:latin typeface="SimSun"/>
                <a:cs typeface="SimSun"/>
              </a:rPr>
              <a:t>伪</a:t>
            </a:r>
            <a:r>
              <a:rPr dirty="0" sz="1200">
                <a:latin typeface="SimSun"/>
                <a:cs typeface="SimSun"/>
              </a:rPr>
              <a:t>随</a:t>
            </a:r>
            <a:r>
              <a:rPr dirty="0" sz="1200" spc="10">
                <a:latin typeface="SimSun"/>
                <a:cs typeface="SimSun"/>
              </a:rPr>
              <a:t>机</a:t>
            </a:r>
            <a:r>
              <a:rPr dirty="0" sz="1200">
                <a:latin typeface="SimSun"/>
                <a:cs typeface="SimSun"/>
              </a:rPr>
              <a:t>数</a:t>
            </a:r>
            <a:r>
              <a:rPr dirty="0" sz="1200" spc="10">
                <a:latin typeface="SimSun"/>
                <a:cs typeface="SimSun"/>
              </a:rPr>
              <a:t>，</a:t>
            </a:r>
            <a:r>
              <a:rPr dirty="0" sz="1200">
                <a:latin typeface="SimSun"/>
                <a:cs typeface="SimSun"/>
              </a:rPr>
              <a:t>这意</a:t>
            </a:r>
            <a:r>
              <a:rPr dirty="0" sz="1200" spc="10">
                <a:latin typeface="SimSun"/>
                <a:cs typeface="SimSun"/>
              </a:rPr>
              <a:t>味</a:t>
            </a:r>
            <a:r>
              <a:rPr dirty="0" sz="1200">
                <a:latin typeface="SimSun"/>
                <a:cs typeface="SimSun"/>
              </a:rPr>
              <a:t>着它</a:t>
            </a:r>
            <a:r>
              <a:rPr dirty="0" sz="1200" spc="10">
                <a:latin typeface="SimSun"/>
                <a:cs typeface="SimSun"/>
              </a:rPr>
              <a:t>们</a:t>
            </a:r>
            <a:r>
              <a:rPr dirty="0" sz="1200">
                <a:latin typeface="SimSun"/>
                <a:cs typeface="SimSun"/>
              </a:rPr>
              <a:t>有</a:t>
            </a:r>
            <a:r>
              <a:rPr dirty="0" sz="1200" spc="10">
                <a:latin typeface="SimSun"/>
                <a:cs typeface="SimSun"/>
              </a:rPr>
              <a:t>随</a:t>
            </a:r>
            <a:r>
              <a:rPr dirty="0" sz="1200">
                <a:latin typeface="SimSun"/>
                <a:cs typeface="SimSun"/>
              </a:rPr>
              <a:t>机</a:t>
            </a:r>
            <a:r>
              <a:rPr dirty="0" sz="1200" spc="10">
                <a:latin typeface="SimSun"/>
                <a:cs typeface="SimSun"/>
              </a:rPr>
              <a:t>数</a:t>
            </a:r>
            <a:r>
              <a:rPr dirty="0" sz="1200">
                <a:latin typeface="SimSun"/>
                <a:cs typeface="SimSun"/>
              </a:rPr>
              <a:t>的表</a:t>
            </a:r>
            <a:r>
              <a:rPr dirty="0" sz="1200" spc="10">
                <a:latin typeface="SimSun"/>
                <a:cs typeface="SimSun"/>
              </a:rPr>
              <a:t>现</a:t>
            </a:r>
            <a:r>
              <a:rPr dirty="0" sz="1200">
                <a:latin typeface="SimSun"/>
                <a:cs typeface="SimSun"/>
              </a:rPr>
              <a:t>和属</a:t>
            </a:r>
            <a:r>
              <a:rPr dirty="0" sz="1200" spc="10">
                <a:latin typeface="SimSun"/>
                <a:cs typeface="SimSun"/>
              </a:rPr>
              <a:t>性</a:t>
            </a:r>
            <a:r>
              <a:rPr dirty="0" sz="1200">
                <a:latin typeface="SimSun"/>
                <a:cs typeface="SimSun"/>
              </a:rPr>
              <a:t>，</a:t>
            </a:r>
            <a:r>
              <a:rPr dirty="0" sz="1200" spc="10">
                <a:latin typeface="SimSun"/>
                <a:cs typeface="SimSun"/>
              </a:rPr>
              <a:t>但</a:t>
            </a:r>
            <a:r>
              <a:rPr dirty="0" sz="1200">
                <a:latin typeface="SimSun"/>
                <a:cs typeface="SimSun"/>
              </a:rPr>
              <a:t>实际 上并</a:t>
            </a:r>
            <a:r>
              <a:rPr dirty="0" sz="1200" spc="10">
                <a:latin typeface="SimSun"/>
                <a:cs typeface="SimSun"/>
              </a:rPr>
              <a:t>不</a:t>
            </a:r>
            <a:r>
              <a:rPr dirty="0" sz="1200">
                <a:latin typeface="SimSun"/>
                <a:cs typeface="SimSun"/>
              </a:rPr>
              <a:t>是随</a:t>
            </a:r>
            <a:r>
              <a:rPr dirty="0" sz="1200" spc="10">
                <a:latin typeface="SimSun"/>
                <a:cs typeface="SimSun"/>
              </a:rPr>
              <a:t>机</a:t>
            </a:r>
            <a:r>
              <a:rPr dirty="0" sz="1200">
                <a:latin typeface="SimSun"/>
                <a:cs typeface="SimSun"/>
              </a:rPr>
              <a:t>生</a:t>
            </a:r>
            <a:r>
              <a:rPr dirty="0" sz="1200" spc="10">
                <a:latin typeface="SimSun"/>
                <a:cs typeface="SimSun"/>
              </a:rPr>
              <a:t>成</a:t>
            </a:r>
            <a:r>
              <a:rPr dirty="0" sz="1200">
                <a:latin typeface="SimSun"/>
                <a:cs typeface="SimSun"/>
              </a:rPr>
              <a:t>的</a:t>
            </a:r>
            <a:r>
              <a:rPr dirty="0" sz="1200" spc="10">
                <a:latin typeface="SimSun"/>
                <a:cs typeface="SimSun"/>
              </a:rPr>
              <a:t>，</a:t>
            </a:r>
            <a:r>
              <a:rPr dirty="0" sz="1200">
                <a:latin typeface="SimSun"/>
                <a:cs typeface="SimSun"/>
              </a:rPr>
              <a:t>而是</a:t>
            </a:r>
            <a:r>
              <a:rPr dirty="0" sz="1200" spc="10">
                <a:latin typeface="SimSun"/>
                <a:cs typeface="SimSun"/>
              </a:rPr>
              <a:t>由</a:t>
            </a:r>
            <a:r>
              <a:rPr dirty="0" sz="1200">
                <a:latin typeface="SimSun"/>
                <a:cs typeface="SimSun"/>
              </a:rPr>
              <a:t>算法</a:t>
            </a:r>
            <a:r>
              <a:rPr dirty="0" sz="1200" spc="10">
                <a:latin typeface="SimSun"/>
                <a:cs typeface="SimSun"/>
              </a:rPr>
              <a:t>生</a:t>
            </a:r>
            <a:r>
              <a:rPr dirty="0" sz="1200">
                <a:latin typeface="SimSun"/>
                <a:cs typeface="SimSun"/>
              </a:rPr>
              <a:t>成</a:t>
            </a:r>
            <a:r>
              <a:rPr dirty="0" sz="1200" spc="10">
                <a:latin typeface="SimSun"/>
                <a:cs typeface="SimSun"/>
              </a:rPr>
              <a:t>的</a:t>
            </a:r>
            <a:r>
              <a:rPr dirty="0" sz="1200">
                <a:latin typeface="SimSun"/>
                <a:cs typeface="SimSun"/>
              </a:rPr>
              <a:t>。</a:t>
            </a:r>
            <a:r>
              <a:rPr dirty="0" sz="1200" spc="10">
                <a:latin typeface="SimSun"/>
                <a:cs typeface="SimSun"/>
              </a:rPr>
              <a:t>该</a:t>
            </a:r>
            <a:r>
              <a:rPr dirty="0" sz="1200">
                <a:latin typeface="SimSun"/>
                <a:cs typeface="SimSun"/>
              </a:rPr>
              <a:t>算法</a:t>
            </a:r>
            <a:r>
              <a:rPr dirty="0" sz="1200" spc="10">
                <a:latin typeface="SimSun"/>
                <a:cs typeface="SimSun"/>
              </a:rPr>
              <a:t>每</a:t>
            </a:r>
            <a:r>
              <a:rPr dirty="0" sz="1200">
                <a:latin typeface="SimSun"/>
                <a:cs typeface="SimSun"/>
              </a:rPr>
              <a:t>生成</a:t>
            </a:r>
            <a:r>
              <a:rPr dirty="0" sz="1200" spc="10">
                <a:latin typeface="SimSun"/>
                <a:cs typeface="SimSun"/>
              </a:rPr>
              <a:t>一</a:t>
            </a:r>
            <a:r>
              <a:rPr dirty="0" sz="1200">
                <a:latin typeface="SimSun"/>
                <a:cs typeface="SimSun"/>
              </a:rPr>
              <a:t>个</a:t>
            </a:r>
            <a:r>
              <a:rPr dirty="0" sz="1200" spc="10">
                <a:latin typeface="SimSun"/>
                <a:cs typeface="SimSun"/>
              </a:rPr>
              <a:t>随</a:t>
            </a:r>
            <a:r>
              <a:rPr dirty="0" sz="1200">
                <a:latin typeface="SimSun"/>
                <a:cs typeface="SimSun"/>
              </a:rPr>
              <a:t>机</a:t>
            </a:r>
            <a:r>
              <a:rPr dirty="0" sz="1200" spc="10">
                <a:latin typeface="SimSun"/>
                <a:cs typeface="SimSun"/>
              </a:rPr>
              <a:t>数</a:t>
            </a:r>
            <a:r>
              <a:rPr dirty="0" sz="1200">
                <a:latin typeface="SimSun"/>
                <a:cs typeface="SimSun"/>
              </a:rPr>
              <a:t>序列</a:t>
            </a:r>
            <a:r>
              <a:rPr dirty="0" sz="1200" spc="10">
                <a:latin typeface="SimSun"/>
                <a:cs typeface="SimSun"/>
              </a:rPr>
              <a:t>都</a:t>
            </a:r>
            <a:r>
              <a:rPr dirty="0" sz="1200">
                <a:latin typeface="SimSun"/>
                <a:cs typeface="SimSun"/>
              </a:rPr>
              <a:t>有一</a:t>
            </a:r>
            <a:r>
              <a:rPr dirty="0" sz="1200" spc="10">
                <a:latin typeface="SimSun"/>
                <a:cs typeface="SimSun"/>
              </a:rPr>
              <a:t>个</a:t>
            </a:r>
            <a:r>
              <a:rPr dirty="0" sz="1200">
                <a:latin typeface="SimSun"/>
                <a:cs typeface="SimSun"/>
              </a:rPr>
              <a:t>初</a:t>
            </a:r>
            <a:r>
              <a:rPr dirty="0" sz="1200" spc="10">
                <a:latin typeface="SimSun"/>
                <a:cs typeface="SimSun"/>
              </a:rPr>
              <a:t>始</a:t>
            </a:r>
            <a:r>
              <a:rPr dirty="0" sz="1200">
                <a:latin typeface="SimSun"/>
                <a:cs typeface="SimSun"/>
              </a:rPr>
              <a:t>值， 即随</a:t>
            </a:r>
            <a:r>
              <a:rPr dirty="0" sz="1200" spc="10">
                <a:latin typeface="SimSun"/>
                <a:cs typeface="SimSun"/>
              </a:rPr>
              <a:t>机</a:t>
            </a:r>
            <a:r>
              <a:rPr dirty="0" sz="1200">
                <a:latin typeface="SimSun"/>
                <a:cs typeface="SimSun"/>
              </a:rPr>
              <a:t>种子</a:t>
            </a:r>
            <a:r>
              <a:rPr dirty="0" sz="1200" spc="15">
                <a:latin typeface="SimSun"/>
                <a:cs typeface="SimSun"/>
              </a:rPr>
              <a:t>。</a:t>
            </a:r>
            <a:r>
              <a:rPr dirty="0" sz="1200">
                <a:latin typeface="SimSun"/>
                <a:cs typeface="SimSun"/>
              </a:rPr>
              <a:t>算</a:t>
            </a:r>
            <a:r>
              <a:rPr dirty="0" sz="1200" spc="10">
                <a:latin typeface="SimSun"/>
                <a:cs typeface="SimSun"/>
              </a:rPr>
              <a:t>法</a:t>
            </a:r>
            <a:r>
              <a:rPr dirty="0" sz="1200">
                <a:latin typeface="SimSun"/>
                <a:cs typeface="SimSun"/>
              </a:rPr>
              <a:t>可</a:t>
            </a:r>
            <a:r>
              <a:rPr dirty="0" sz="1200" spc="10">
                <a:latin typeface="SimSun"/>
                <a:cs typeface="SimSun"/>
              </a:rPr>
              <a:t>以</a:t>
            </a:r>
            <a:r>
              <a:rPr dirty="0" sz="1200">
                <a:latin typeface="SimSun"/>
                <a:cs typeface="SimSun"/>
              </a:rPr>
              <a:t>通过</a:t>
            </a:r>
            <a:r>
              <a:rPr dirty="0" sz="1200" spc="10">
                <a:latin typeface="SimSun"/>
                <a:cs typeface="SimSun"/>
              </a:rPr>
              <a:t>固</a:t>
            </a:r>
            <a:r>
              <a:rPr dirty="0" sz="1200">
                <a:latin typeface="SimSun"/>
                <a:cs typeface="SimSun"/>
              </a:rPr>
              <a:t>定随</a:t>
            </a:r>
            <a:r>
              <a:rPr dirty="0" sz="1200" spc="10">
                <a:latin typeface="SimSun"/>
                <a:cs typeface="SimSun"/>
              </a:rPr>
              <a:t>机</a:t>
            </a:r>
            <a:r>
              <a:rPr dirty="0" sz="1200">
                <a:latin typeface="SimSun"/>
                <a:cs typeface="SimSun"/>
              </a:rPr>
              <a:t>种</a:t>
            </a:r>
            <a:r>
              <a:rPr dirty="0" sz="1200" spc="10">
                <a:latin typeface="SimSun"/>
                <a:cs typeface="SimSun"/>
              </a:rPr>
              <a:t>子</a:t>
            </a:r>
            <a:r>
              <a:rPr dirty="0" sz="1200">
                <a:latin typeface="SimSun"/>
                <a:cs typeface="SimSun"/>
              </a:rPr>
              <a:t>生</a:t>
            </a:r>
            <a:r>
              <a:rPr dirty="0" sz="1200" spc="10">
                <a:latin typeface="SimSun"/>
                <a:cs typeface="SimSun"/>
              </a:rPr>
              <a:t>成</a:t>
            </a:r>
            <a:r>
              <a:rPr dirty="0" sz="1200">
                <a:latin typeface="SimSun"/>
                <a:cs typeface="SimSun"/>
              </a:rPr>
              <a:t>固定</a:t>
            </a:r>
            <a:r>
              <a:rPr dirty="0" sz="1200" spc="10">
                <a:latin typeface="SimSun"/>
                <a:cs typeface="SimSun"/>
              </a:rPr>
              <a:t>的</a:t>
            </a:r>
            <a:r>
              <a:rPr dirty="0" sz="1200">
                <a:latin typeface="SimSun"/>
                <a:cs typeface="SimSun"/>
              </a:rPr>
              <a:t>随机</a:t>
            </a:r>
            <a:r>
              <a:rPr dirty="0" sz="1200" spc="10">
                <a:latin typeface="SimSun"/>
                <a:cs typeface="SimSun"/>
              </a:rPr>
              <a:t>数</a:t>
            </a:r>
            <a:r>
              <a:rPr dirty="0" sz="1200">
                <a:latin typeface="SimSun"/>
                <a:cs typeface="SimSun"/>
              </a:rPr>
              <a:t>序</a:t>
            </a:r>
            <a:r>
              <a:rPr dirty="0" sz="1200" spc="10">
                <a:latin typeface="SimSun"/>
                <a:cs typeface="SimSun"/>
              </a:rPr>
              <a:t>列</a:t>
            </a:r>
            <a:r>
              <a:rPr dirty="0" sz="1200">
                <a:latin typeface="SimSun"/>
                <a:cs typeface="SimSun"/>
              </a:rPr>
              <a:t>，</a:t>
            </a:r>
            <a:r>
              <a:rPr dirty="0" sz="1200" spc="10">
                <a:latin typeface="SimSun"/>
                <a:cs typeface="SimSun"/>
              </a:rPr>
              <a:t>以</a:t>
            </a:r>
            <a:r>
              <a:rPr dirty="0" sz="1200">
                <a:latin typeface="SimSun"/>
                <a:cs typeface="SimSun"/>
              </a:rPr>
              <a:t>此来</a:t>
            </a:r>
            <a:r>
              <a:rPr dirty="0" sz="1200" spc="10">
                <a:latin typeface="SimSun"/>
                <a:cs typeface="SimSun"/>
              </a:rPr>
              <a:t>保</a:t>
            </a:r>
            <a:r>
              <a:rPr dirty="0" sz="1200">
                <a:latin typeface="SimSun"/>
                <a:cs typeface="SimSun"/>
              </a:rPr>
              <a:t>证随</a:t>
            </a:r>
            <a:r>
              <a:rPr dirty="0" sz="1200" spc="10">
                <a:latin typeface="SimSun"/>
                <a:cs typeface="SimSun"/>
              </a:rPr>
              <a:t>机</a:t>
            </a:r>
            <a:r>
              <a:rPr dirty="0" sz="1200">
                <a:latin typeface="SimSun"/>
                <a:cs typeface="SimSun"/>
              </a:rPr>
              <a:t>降</a:t>
            </a:r>
            <a:r>
              <a:rPr dirty="0" sz="1200" spc="10">
                <a:latin typeface="SimSun"/>
                <a:cs typeface="SimSun"/>
              </a:rPr>
              <a:t>采</a:t>
            </a:r>
            <a:r>
              <a:rPr dirty="0" sz="1200">
                <a:latin typeface="SimSun"/>
                <a:cs typeface="SimSun"/>
              </a:rPr>
              <a:t>样的 科学性</a:t>
            </a:r>
            <a:r>
              <a:rPr dirty="0" sz="1200" spc="-135">
                <a:latin typeface="SimSun"/>
                <a:cs typeface="SimSun"/>
              </a:rPr>
              <a:t>。</a:t>
            </a:r>
            <a:r>
              <a:rPr dirty="0" sz="1200">
                <a:latin typeface="SimSun"/>
                <a:cs typeface="SimSun"/>
              </a:rPr>
              <a:t>同时</a:t>
            </a:r>
            <a:r>
              <a:rPr dirty="0" sz="1200" spc="-135">
                <a:latin typeface="SimSun"/>
                <a:cs typeface="SimSun"/>
              </a:rPr>
              <a:t>，</a:t>
            </a:r>
            <a:r>
              <a:rPr dirty="0" sz="1200">
                <a:latin typeface="SimSun"/>
                <a:cs typeface="SimSun"/>
              </a:rPr>
              <a:t>随机</a:t>
            </a:r>
            <a:r>
              <a:rPr dirty="0" sz="1200" spc="10">
                <a:latin typeface="SimSun"/>
                <a:cs typeface="SimSun"/>
              </a:rPr>
              <a:t>降</a:t>
            </a:r>
            <a:r>
              <a:rPr dirty="0" sz="1200">
                <a:latin typeface="SimSun"/>
                <a:cs typeface="SimSun"/>
              </a:rPr>
              <a:t>采样的时间复杂度很低</a:t>
            </a:r>
            <a:r>
              <a:rPr dirty="0" sz="1200" spc="-135">
                <a:latin typeface="SimSun"/>
                <a:cs typeface="SimSun"/>
              </a:rPr>
              <a:t>，</a:t>
            </a:r>
            <a:r>
              <a:rPr dirty="0" sz="1200">
                <a:latin typeface="SimSun"/>
                <a:cs typeface="SimSun"/>
              </a:rPr>
              <a:t>仅</a:t>
            </a:r>
            <a:r>
              <a:rPr dirty="0" sz="1200" spc="5">
                <a:latin typeface="SimSun"/>
                <a:cs typeface="SimSun"/>
              </a:rPr>
              <a:t>为</a:t>
            </a:r>
            <a:r>
              <a:rPr dirty="0" sz="1200" spc="25">
                <a:latin typeface="Cambria Math"/>
                <a:cs typeface="Cambria Math"/>
              </a:rPr>
              <a:t>𝑂</a:t>
            </a:r>
            <a:r>
              <a:rPr dirty="0" baseline="2314" sz="1800" spc="7">
                <a:latin typeface="Cambria Math"/>
                <a:cs typeface="Cambria Math"/>
              </a:rPr>
              <a:t>(</a:t>
            </a:r>
            <a:r>
              <a:rPr dirty="0" sz="1200" spc="30">
                <a:latin typeface="Cambria Math"/>
                <a:cs typeface="Cambria Math"/>
              </a:rPr>
              <a:t>𝑘</a:t>
            </a:r>
            <a:r>
              <a:rPr dirty="0" baseline="2314" sz="1800" spc="-15">
                <a:latin typeface="Cambria Math"/>
                <a:cs typeface="Cambria Math"/>
              </a:rPr>
              <a:t>)</a:t>
            </a:r>
            <a:r>
              <a:rPr dirty="0" sz="1200" spc="-135">
                <a:latin typeface="SimSun"/>
                <a:cs typeface="SimSun"/>
              </a:rPr>
              <a:t>，</a:t>
            </a:r>
            <a:r>
              <a:rPr dirty="0" sz="1200">
                <a:latin typeface="SimSun"/>
                <a:cs typeface="SimSun"/>
              </a:rPr>
              <a:t>其</a:t>
            </a:r>
            <a:r>
              <a:rPr dirty="0" sz="1200" spc="10">
                <a:latin typeface="SimSun"/>
                <a:cs typeface="SimSun"/>
              </a:rPr>
              <a:t>中</a:t>
            </a:r>
            <a:r>
              <a:rPr dirty="0" sz="1200" spc="30">
                <a:latin typeface="Cambria Math"/>
                <a:cs typeface="Cambria Math"/>
              </a:rPr>
              <a:t>𝑘</a:t>
            </a:r>
            <a:r>
              <a:rPr dirty="0" sz="1200">
                <a:latin typeface="SimSun"/>
                <a:cs typeface="SimSun"/>
              </a:rPr>
              <a:t>为指定采样点的数量</a:t>
            </a:r>
            <a:r>
              <a:rPr dirty="0" sz="1200" spc="-135">
                <a:latin typeface="SimSun"/>
                <a:cs typeface="SimSun"/>
              </a:rPr>
              <a:t>，</a:t>
            </a:r>
            <a:r>
              <a:rPr dirty="0" sz="1200">
                <a:latin typeface="SimSun"/>
                <a:cs typeface="SimSun"/>
              </a:rPr>
              <a:t>这使 </a:t>
            </a:r>
            <a:r>
              <a:rPr dirty="0" sz="1200">
                <a:latin typeface="SimSun"/>
                <a:cs typeface="SimSun"/>
              </a:rPr>
              <a:t>得随机降采样在点云预处理中也得到了广泛应用。</a:t>
            </a:r>
            <a:endParaRPr sz="1200">
              <a:latin typeface="SimSun"/>
              <a:cs typeface="SimSun"/>
            </a:endParaRPr>
          </a:p>
          <a:p>
            <a:pPr marL="76200">
              <a:lnSpc>
                <a:spcPct val="100000"/>
              </a:lnSpc>
              <a:spcBef>
                <a:spcPts val="905"/>
              </a:spcBef>
            </a:pPr>
            <a:r>
              <a:rPr dirty="0" sz="1200">
                <a:latin typeface="SimSun"/>
                <a:cs typeface="SimSun"/>
              </a:rPr>
              <a:t>（</a:t>
            </a:r>
            <a:r>
              <a:rPr dirty="0" sz="1200">
                <a:latin typeface="Times New Roman"/>
                <a:cs typeface="Times New Roman"/>
              </a:rPr>
              <a:t>2</a:t>
            </a:r>
            <a:r>
              <a:rPr dirty="0" sz="1200">
                <a:latin typeface="SimSun"/>
                <a:cs typeface="SimSun"/>
              </a:rPr>
              <a:t>）均匀降采样</a:t>
            </a:r>
            <a:endParaRPr sz="1200">
              <a:latin typeface="SimSun"/>
              <a:cs typeface="SimSun"/>
            </a:endParaRPr>
          </a:p>
          <a:p>
            <a:pPr marL="76200" marR="120014" indent="304800">
              <a:lnSpc>
                <a:spcPct val="162500"/>
              </a:lnSpc>
            </a:pPr>
            <a:r>
              <a:rPr dirty="0" sz="1200" spc="10">
                <a:latin typeface="SimSun"/>
                <a:cs typeface="SimSun"/>
              </a:rPr>
              <a:t>均匀降</a:t>
            </a:r>
            <a:r>
              <a:rPr dirty="0" sz="1200">
                <a:latin typeface="SimSun"/>
                <a:cs typeface="SimSun"/>
              </a:rPr>
              <a:t>采</a:t>
            </a:r>
            <a:r>
              <a:rPr dirty="0" sz="1200" spc="10">
                <a:latin typeface="SimSun"/>
                <a:cs typeface="SimSun"/>
              </a:rPr>
              <a:t>样</a:t>
            </a:r>
            <a:r>
              <a:rPr dirty="0" sz="1200" spc="-5">
                <a:latin typeface="SimSun"/>
                <a:cs typeface="SimSun"/>
              </a:rPr>
              <a:t>（</a:t>
            </a:r>
            <a:r>
              <a:rPr dirty="0" sz="1200" spc="-5">
                <a:latin typeface="Times New Roman"/>
                <a:cs typeface="Times New Roman"/>
              </a:rPr>
              <a:t>Uniform</a:t>
            </a:r>
            <a:r>
              <a:rPr dirty="0" sz="1200" spc="125">
                <a:latin typeface="Times New Roman"/>
                <a:cs typeface="Times New Roman"/>
              </a:rPr>
              <a:t> </a:t>
            </a:r>
            <a:r>
              <a:rPr dirty="0" sz="1200">
                <a:latin typeface="Times New Roman"/>
                <a:cs typeface="Times New Roman"/>
              </a:rPr>
              <a:t>Sampling</a:t>
            </a:r>
            <a:r>
              <a:rPr dirty="0" sz="1200">
                <a:latin typeface="SimSun"/>
                <a:cs typeface="SimSun"/>
              </a:rPr>
              <a:t>）</a:t>
            </a:r>
            <a:r>
              <a:rPr dirty="0" sz="1200" spc="10">
                <a:latin typeface="SimSun"/>
                <a:cs typeface="SimSun"/>
              </a:rPr>
              <a:t>有多</a:t>
            </a:r>
            <a:r>
              <a:rPr dirty="0" sz="1200">
                <a:latin typeface="SimSun"/>
                <a:cs typeface="SimSun"/>
              </a:rPr>
              <a:t>种</a:t>
            </a:r>
            <a:r>
              <a:rPr dirty="0" sz="1200" spc="10">
                <a:latin typeface="SimSun"/>
                <a:cs typeface="SimSun"/>
              </a:rPr>
              <a:t>不</a:t>
            </a:r>
            <a:r>
              <a:rPr dirty="0" sz="1200">
                <a:latin typeface="SimSun"/>
                <a:cs typeface="SimSun"/>
              </a:rPr>
              <a:t>同</a:t>
            </a:r>
            <a:r>
              <a:rPr dirty="0" sz="1200" spc="10">
                <a:latin typeface="SimSun"/>
                <a:cs typeface="SimSun"/>
              </a:rPr>
              <a:t>的采样</a:t>
            </a:r>
            <a:r>
              <a:rPr dirty="0" sz="1200">
                <a:latin typeface="SimSun"/>
                <a:cs typeface="SimSun"/>
              </a:rPr>
              <a:t>方</a:t>
            </a:r>
            <a:r>
              <a:rPr dirty="0" sz="1200" spc="10">
                <a:latin typeface="SimSun"/>
                <a:cs typeface="SimSun"/>
              </a:rPr>
              <a:t>式</a:t>
            </a:r>
            <a:r>
              <a:rPr dirty="0" sz="1200">
                <a:latin typeface="SimSun"/>
                <a:cs typeface="SimSun"/>
              </a:rPr>
              <a:t>，</a:t>
            </a:r>
            <a:r>
              <a:rPr dirty="0" sz="1200" spc="10">
                <a:latin typeface="SimSun"/>
                <a:cs typeface="SimSun"/>
              </a:rPr>
              <a:t>其中</a:t>
            </a:r>
            <a:r>
              <a:rPr dirty="0" sz="1200">
                <a:latin typeface="SimSun"/>
                <a:cs typeface="SimSun"/>
              </a:rPr>
              <a:t>最远</a:t>
            </a:r>
            <a:r>
              <a:rPr dirty="0" sz="1200" spc="10">
                <a:latin typeface="SimSun"/>
                <a:cs typeface="SimSun"/>
              </a:rPr>
              <a:t>点采</a:t>
            </a:r>
            <a:r>
              <a:rPr dirty="0" sz="1200" spc="30">
                <a:latin typeface="SimSun"/>
                <a:cs typeface="SimSun"/>
              </a:rPr>
              <a:t>样</a:t>
            </a:r>
            <a:r>
              <a:rPr dirty="0" baseline="31250" sz="1200" spc="-7">
                <a:latin typeface="Times New Roman"/>
                <a:cs typeface="Times New Roman"/>
                <a:hlinkClick r:id="rId2" action="ppaction://hlinksldjump"/>
              </a:rPr>
              <a:t>[57]</a:t>
            </a:r>
            <a:r>
              <a:rPr dirty="0" sz="1200" spc="-5">
                <a:latin typeface="SimSun"/>
                <a:cs typeface="SimSun"/>
              </a:rPr>
              <a:t>（</a:t>
            </a:r>
            <a:r>
              <a:rPr dirty="0" sz="1200" spc="-5">
                <a:latin typeface="Times New Roman"/>
                <a:cs typeface="Times New Roman"/>
              </a:rPr>
              <a:t>Farthest </a:t>
            </a:r>
            <a:r>
              <a:rPr dirty="0" sz="1200" spc="-285">
                <a:latin typeface="Times New Roman"/>
                <a:cs typeface="Times New Roman"/>
              </a:rPr>
              <a:t> </a:t>
            </a:r>
            <a:r>
              <a:rPr dirty="0" sz="1200">
                <a:latin typeface="Times New Roman"/>
                <a:cs typeface="Times New Roman"/>
              </a:rPr>
              <a:t>Point</a:t>
            </a:r>
            <a:r>
              <a:rPr dirty="0" sz="1200" spc="-70">
                <a:latin typeface="Times New Roman"/>
                <a:cs typeface="Times New Roman"/>
              </a:rPr>
              <a:t> </a:t>
            </a:r>
            <a:r>
              <a:rPr dirty="0" sz="1200">
                <a:latin typeface="Times New Roman"/>
                <a:cs typeface="Times New Roman"/>
              </a:rPr>
              <a:t>S</a:t>
            </a:r>
            <a:r>
              <a:rPr dirty="0" sz="1200" spc="-5">
                <a:latin typeface="Times New Roman"/>
                <a:cs typeface="Times New Roman"/>
              </a:rPr>
              <a:t>a</a:t>
            </a:r>
            <a:r>
              <a:rPr dirty="0" sz="1200">
                <a:latin typeface="Times New Roman"/>
                <a:cs typeface="Times New Roman"/>
              </a:rPr>
              <a:t>mp</a:t>
            </a:r>
            <a:r>
              <a:rPr dirty="0" sz="1200" spc="-10">
                <a:latin typeface="Times New Roman"/>
                <a:cs typeface="Times New Roman"/>
              </a:rPr>
              <a:t>l</a:t>
            </a:r>
            <a:r>
              <a:rPr dirty="0" sz="1200">
                <a:latin typeface="Times New Roman"/>
                <a:cs typeface="Times New Roman"/>
              </a:rPr>
              <a:t>in</a:t>
            </a:r>
            <a:r>
              <a:rPr dirty="0" sz="1200" spc="5">
                <a:latin typeface="Times New Roman"/>
                <a:cs typeface="Times New Roman"/>
              </a:rPr>
              <a:t>g</a:t>
            </a:r>
            <a:r>
              <a:rPr dirty="0" sz="1200" spc="-25">
                <a:latin typeface="SimSun"/>
                <a:cs typeface="SimSun"/>
              </a:rPr>
              <a:t>，</a:t>
            </a:r>
            <a:r>
              <a:rPr dirty="0" sz="1200">
                <a:latin typeface="Times New Roman"/>
                <a:cs typeface="Times New Roman"/>
              </a:rPr>
              <a:t>FPS</a:t>
            </a:r>
            <a:r>
              <a:rPr dirty="0" sz="1200" spc="-40">
                <a:latin typeface="SimSun"/>
                <a:cs typeface="SimSun"/>
              </a:rPr>
              <a:t>）</a:t>
            </a:r>
            <a:r>
              <a:rPr dirty="0" sz="1200">
                <a:latin typeface="SimSun"/>
                <a:cs typeface="SimSun"/>
              </a:rPr>
              <a:t>是常用的一种</a:t>
            </a:r>
            <a:r>
              <a:rPr dirty="0" sz="1200" spc="-25">
                <a:latin typeface="SimSun"/>
                <a:cs typeface="SimSun"/>
              </a:rPr>
              <a:t>。</a:t>
            </a:r>
            <a:r>
              <a:rPr dirty="0" sz="1200">
                <a:latin typeface="SimSun"/>
                <a:cs typeface="SimSun"/>
              </a:rPr>
              <a:t>假设一组点云数</a:t>
            </a:r>
            <a:r>
              <a:rPr dirty="0" sz="1200" spc="5">
                <a:latin typeface="SimSun"/>
                <a:cs typeface="SimSun"/>
              </a:rPr>
              <a:t>据</a:t>
            </a:r>
            <a:r>
              <a:rPr dirty="0" sz="1200">
                <a:latin typeface="Cambria Math"/>
                <a:cs typeface="Cambria Math"/>
              </a:rPr>
              <a:t>𝑃</a:t>
            </a:r>
            <a:r>
              <a:rPr dirty="0" sz="1200" spc="105">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a:t>
            </a:r>
            <a:r>
              <a:rPr dirty="0" sz="1200" spc="-35">
                <a:latin typeface="Cambria Math"/>
                <a:cs typeface="Cambria Math"/>
              </a:rPr>
              <a:t>𝑝</a:t>
            </a:r>
            <a:r>
              <a:rPr dirty="0" baseline="-16339" sz="1275" spc="240">
                <a:latin typeface="Cambria Math"/>
                <a:cs typeface="Cambria Math"/>
              </a:rPr>
              <a:t>𝑖</a:t>
            </a:r>
            <a:r>
              <a:rPr dirty="0" baseline="2314" sz="1800">
                <a:latin typeface="Cambria Math"/>
                <a:cs typeface="Cambria Math"/>
              </a:rPr>
              <a:t>|</a:t>
            </a:r>
            <a:r>
              <a:rPr dirty="0" sz="1200">
                <a:latin typeface="Cambria Math"/>
                <a:cs typeface="Cambria Math"/>
              </a:rPr>
              <a:t>𝑖</a:t>
            </a:r>
            <a:r>
              <a:rPr dirty="0" sz="1200" spc="95">
                <a:latin typeface="Cambria Math"/>
                <a:cs typeface="Cambria Math"/>
              </a:rPr>
              <a:t> </a:t>
            </a:r>
            <a:r>
              <a:rPr dirty="0" sz="1200">
                <a:latin typeface="Cambria Math"/>
                <a:cs typeface="Cambria Math"/>
              </a:rPr>
              <a:t>=</a:t>
            </a:r>
            <a:r>
              <a:rPr dirty="0" sz="1200" spc="75">
                <a:latin typeface="Cambria Math"/>
                <a:cs typeface="Cambria Math"/>
              </a:rPr>
              <a:t> </a:t>
            </a:r>
            <a:r>
              <a:rPr dirty="0" sz="1200" spc="-5">
                <a:latin typeface="Cambria Math"/>
                <a:cs typeface="Cambria Math"/>
              </a:rPr>
              <a:t>1</a:t>
            </a:r>
            <a:r>
              <a:rPr dirty="0" sz="1200" spc="5">
                <a:latin typeface="Cambria Math"/>
                <a:cs typeface="Cambria Math"/>
              </a:rPr>
              <a:t>,</a:t>
            </a:r>
            <a:r>
              <a:rPr dirty="0" sz="1200" spc="-5">
                <a:latin typeface="Cambria Math"/>
                <a:cs typeface="Cambria Math"/>
              </a:rPr>
              <a:t>2</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a:t>
            </a:r>
            <a:r>
              <a:rPr dirty="0" sz="1200" spc="-70">
                <a:latin typeface="Cambria Math"/>
                <a:cs typeface="Cambria Math"/>
              </a:rPr>
              <a:t> </a:t>
            </a:r>
            <a:r>
              <a:rPr dirty="0" sz="1200" spc="15">
                <a:latin typeface="Cambria Math"/>
                <a:cs typeface="Cambria Math"/>
              </a:rPr>
              <a:t>𝑛</a:t>
            </a:r>
            <a:r>
              <a:rPr dirty="0" baseline="2314" sz="1800">
                <a:latin typeface="Cambria Math"/>
                <a:cs typeface="Cambria Math"/>
              </a:rPr>
              <a:t>}</a:t>
            </a:r>
            <a:r>
              <a:rPr dirty="0" baseline="2314" sz="1800" spc="112">
                <a:latin typeface="Cambria Math"/>
                <a:cs typeface="Cambria Math"/>
              </a:rPr>
              <a:t> </a:t>
            </a:r>
            <a:r>
              <a:rPr dirty="0" sz="1200">
                <a:latin typeface="Cambria Math"/>
                <a:cs typeface="Cambria Math"/>
              </a:rPr>
              <a:t>⊂</a:t>
            </a:r>
            <a:r>
              <a:rPr dirty="0" sz="1200" spc="60">
                <a:latin typeface="Cambria Math"/>
                <a:cs typeface="Cambria Math"/>
              </a:rPr>
              <a:t> </a:t>
            </a:r>
            <a:r>
              <a:rPr dirty="0" sz="1200" spc="35">
                <a:latin typeface="Cambria Math"/>
                <a:cs typeface="Cambria Math"/>
              </a:rPr>
              <a:t>𝑅</a:t>
            </a:r>
            <a:r>
              <a:rPr dirty="0" baseline="29411" sz="1275" spc="-509">
                <a:latin typeface="Cambria Math"/>
                <a:cs typeface="Cambria Math"/>
              </a:rPr>
              <a:t>➪</a:t>
            </a:r>
            <a:r>
              <a:rPr dirty="0" sz="1200" spc="-25">
                <a:latin typeface="SimSun"/>
                <a:cs typeface="SimSun"/>
              </a:rPr>
              <a:t>，</a:t>
            </a:r>
            <a:r>
              <a:rPr dirty="0" sz="1200">
                <a:latin typeface="Times New Roman"/>
                <a:cs typeface="Times New Roman"/>
              </a:rPr>
              <a:t>FPS </a:t>
            </a:r>
            <a:r>
              <a:rPr dirty="0" sz="1200">
                <a:latin typeface="SimSun"/>
                <a:cs typeface="SimSun"/>
              </a:rPr>
              <a:t>首</a:t>
            </a:r>
            <a:endParaRPr sz="1200">
              <a:latin typeface="SimSun"/>
              <a:cs typeface="SimSun"/>
            </a:endParaRPr>
          </a:p>
          <a:p>
            <a:pPr marL="76200">
              <a:lnSpc>
                <a:spcPct val="100000"/>
              </a:lnSpc>
              <a:spcBef>
                <a:spcPts val="1250"/>
              </a:spcBef>
            </a:pPr>
            <a:r>
              <a:rPr dirty="0" sz="1200">
                <a:latin typeface="SimSun"/>
                <a:cs typeface="SimSun"/>
              </a:rPr>
              <a:t>先设置</a:t>
            </a:r>
            <a:r>
              <a:rPr dirty="0" sz="1200" spc="10">
                <a:latin typeface="SimSun"/>
                <a:cs typeface="SimSun"/>
              </a:rPr>
              <a:t>一</a:t>
            </a:r>
            <a:r>
              <a:rPr dirty="0" sz="1200">
                <a:latin typeface="SimSun"/>
                <a:cs typeface="SimSun"/>
              </a:rPr>
              <a:t>个初始</a:t>
            </a:r>
            <a:r>
              <a:rPr dirty="0" sz="1200" spc="10">
                <a:latin typeface="SimSun"/>
                <a:cs typeface="SimSun"/>
              </a:rPr>
              <a:t>状</a:t>
            </a:r>
            <a:r>
              <a:rPr dirty="0" sz="1200">
                <a:latin typeface="SimSun"/>
                <a:cs typeface="SimSun"/>
              </a:rPr>
              <a:t>态</a:t>
            </a:r>
            <a:r>
              <a:rPr dirty="0" sz="1200" spc="10">
                <a:latin typeface="SimSun"/>
                <a:cs typeface="SimSun"/>
              </a:rPr>
              <a:t>为</a:t>
            </a:r>
            <a:r>
              <a:rPr dirty="0" sz="1200">
                <a:latin typeface="SimSun"/>
                <a:cs typeface="SimSun"/>
              </a:rPr>
              <a:t>空的内</a:t>
            </a:r>
            <a:r>
              <a:rPr dirty="0" sz="1200" spc="10">
                <a:latin typeface="SimSun"/>
                <a:cs typeface="SimSun"/>
              </a:rPr>
              <a:t>点</a:t>
            </a:r>
            <a:r>
              <a:rPr dirty="0" sz="1200">
                <a:latin typeface="SimSun"/>
                <a:cs typeface="SimSun"/>
              </a:rPr>
              <a:t>集</a:t>
            </a:r>
            <a:r>
              <a:rPr dirty="0" sz="1200" spc="20">
                <a:latin typeface="SimSun"/>
                <a:cs typeface="SimSun"/>
              </a:rPr>
              <a:t>合</a:t>
            </a:r>
            <a:r>
              <a:rPr dirty="0" sz="1200">
                <a:latin typeface="Cambria Math"/>
                <a:cs typeface="Cambria Math"/>
              </a:rPr>
              <a:t>𝑁</a:t>
            </a:r>
            <a:r>
              <a:rPr dirty="0" sz="1200" spc="90">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a:t>
            </a:r>
            <a:r>
              <a:rPr dirty="0" sz="1200">
                <a:latin typeface="SimSun"/>
                <a:cs typeface="SimSun"/>
              </a:rPr>
              <a:t>，并在</a:t>
            </a:r>
            <a:r>
              <a:rPr dirty="0" sz="1200" spc="10">
                <a:latin typeface="SimSun"/>
                <a:cs typeface="SimSun"/>
              </a:rPr>
              <a:t>点</a:t>
            </a:r>
            <a:r>
              <a:rPr dirty="0" sz="1200">
                <a:latin typeface="SimSun"/>
                <a:cs typeface="SimSun"/>
              </a:rPr>
              <a:t>云中随</a:t>
            </a:r>
            <a:r>
              <a:rPr dirty="0" sz="1200" spc="10">
                <a:latin typeface="SimSun"/>
                <a:cs typeface="SimSun"/>
              </a:rPr>
              <a:t>机</a:t>
            </a:r>
            <a:r>
              <a:rPr dirty="0" sz="1200">
                <a:latin typeface="SimSun"/>
                <a:cs typeface="SimSun"/>
              </a:rPr>
              <a:t>选取一</a:t>
            </a:r>
            <a:r>
              <a:rPr dirty="0" sz="1200" spc="10">
                <a:latin typeface="SimSun"/>
                <a:cs typeface="SimSun"/>
              </a:rPr>
              <a:t>个</a:t>
            </a:r>
            <a:r>
              <a:rPr dirty="0" sz="1200">
                <a:latin typeface="SimSun"/>
                <a:cs typeface="SimSun"/>
              </a:rPr>
              <a:t>种</a:t>
            </a:r>
            <a:r>
              <a:rPr dirty="0" sz="1200" spc="10">
                <a:latin typeface="SimSun"/>
                <a:cs typeface="SimSun"/>
              </a:rPr>
              <a:t>子</a:t>
            </a:r>
            <a:r>
              <a:rPr dirty="0" sz="1200" spc="5">
                <a:latin typeface="SimSun"/>
                <a:cs typeface="SimSun"/>
              </a:rPr>
              <a:t>点</a:t>
            </a:r>
            <a:r>
              <a:rPr dirty="0" sz="1200" spc="-35">
                <a:latin typeface="Cambria Math"/>
                <a:cs typeface="Cambria Math"/>
              </a:rPr>
              <a:t>𝑝</a:t>
            </a:r>
            <a:r>
              <a:rPr dirty="0" baseline="-16339" sz="1275" spc="82">
                <a:latin typeface="Cambria Math"/>
                <a:cs typeface="Cambria Math"/>
              </a:rPr>
              <a:t>k</a:t>
            </a:r>
            <a:r>
              <a:rPr dirty="0" baseline="-31746" sz="1050" spc="37">
                <a:latin typeface="Cambria Math"/>
                <a:cs typeface="Cambria Math"/>
              </a:rPr>
              <a:t>1</a:t>
            </a:r>
            <a:r>
              <a:rPr dirty="0" baseline="-31746" sz="1050" spc="-120">
                <a:latin typeface="Cambria Math"/>
                <a:cs typeface="Cambria Math"/>
              </a:rPr>
              <a:t> </a:t>
            </a:r>
            <a:r>
              <a:rPr dirty="0" sz="1200">
                <a:latin typeface="SimSun"/>
                <a:cs typeface="SimSun"/>
              </a:rPr>
              <a:t>作</a:t>
            </a:r>
            <a:r>
              <a:rPr dirty="0" sz="1200" spc="10">
                <a:latin typeface="SimSun"/>
                <a:cs typeface="SimSun"/>
              </a:rPr>
              <a:t>为</a:t>
            </a:r>
            <a:r>
              <a:rPr dirty="0" sz="1200">
                <a:latin typeface="SimSun"/>
                <a:cs typeface="SimSun"/>
              </a:rPr>
              <a:t>起始点</a:t>
            </a:r>
            <a:endParaRPr sz="1200">
              <a:latin typeface="SimSun"/>
              <a:cs typeface="SimSun"/>
            </a:endParaRPr>
          </a:p>
          <a:p>
            <a:pPr>
              <a:lnSpc>
                <a:spcPct val="100000"/>
              </a:lnSpc>
              <a:spcBef>
                <a:spcPts val="10"/>
              </a:spcBef>
            </a:pPr>
            <a:endParaRPr sz="1300">
              <a:latin typeface="SimSun"/>
              <a:cs typeface="SimSun"/>
            </a:endParaRPr>
          </a:p>
          <a:p>
            <a:pPr marL="76200">
              <a:lnSpc>
                <a:spcPct val="100000"/>
              </a:lnSpc>
            </a:pPr>
            <a:r>
              <a:rPr dirty="0" sz="1200">
                <a:latin typeface="SimSun"/>
                <a:cs typeface="SimSun"/>
              </a:rPr>
              <a:t>并放入集合</a:t>
            </a:r>
            <a:r>
              <a:rPr dirty="0" sz="1200">
                <a:latin typeface="Cambria Math"/>
                <a:cs typeface="Cambria Math"/>
              </a:rPr>
              <a:t>𝑁</a:t>
            </a:r>
            <a:r>
              <a:rPr dirty="0" sz="1200" spc="90">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a:t>
            </a:r>
            <a:r>
              <a:rPr dirty="0" sz="1200" spc="-35">
                <a:latin typeface="Cambria Math"/>
                <a:cs typeface="Cambria Math"/>
              </a:rPr>
              <a:t>𝑝</a:t>
            </a:r>
            <a:r>
              <a:rPr dirty="0" baseline="-16339" sz="1275" spc="120">
                <a:latin typeface="Cambria Math"/>
                <a:cs typeface="Cambria Math"/>
              </a:rPr>
              <a:t>𝑘</a:t>
            </a:r>
            <a:r>
              <a:rPr dirty="0" baseline="-31746" sz="1050" spc="37">
                <a:latin typeface="Cambria Math"/>
                <a:cs typeface="Cambria Math"/>
              </a:rPr>
              <a:t>1</a:t>
            </a:r>
            <a:r>
              <a:rPr dirty="0" baseline="-31746" sz="1050" spc="-120">
                <a:latin typeface="Cambria Math"/>
                <a:cs typeface="Cambria Math"/>
              </a:rPr>
              <a:t> </a:t>
            </a:r>
            <a:r>
              <a:rPr dirty="0" sz="1200">
                <a:latin typeface="Cambria Math"/>
                <a:cs typeface="Cambria Math"/>
              </a:rPr>
              <a:t>}</a:t>
            </a:r>
            <a:r>
              <a:rPr dirty="0" sz="1200" spc="-300">
                <a:latin typeface="SimSun"/>
                <a:cs typeface="SimSun"/>
              </a:rPr>
              <a:t>，</a:t>
            </a:r>
            <a:r>
              <a:rPr dirty="0" sz="1200">
                <a:latin typeface="SimSun"/>
                <a:cs typeface="SimSun"/>
              </a:rPr>
              <a:t>其次分别计算剩余的</a:t>
            </a:r>
            <a:r>
              <a:rPr dirty="0" sz="1200">
                <a:latin typeface="Cambria Math"/>
                <a:cs typeface="Cambria Math"/>
              </a:rPr>
              <a:t>𝑛</a:t>
            </a:r>
            <a:r>
              <a:rPr dirty="0" sz="1200" spc="15">
                <a:latin typeface="Cambria Math"/>
                <a:cs typeface="Cambria Math"/>
              </a:rPr>
              <a:t> </a:t>
            </a:r>
            <a:r>
              <a:rPr dirty="0" sz="1200">
                <a:latin typeface="Cambria Math"/>
                <a:cs typeface="Cambria Math"/>
              </a:rPr>
              <a:t>− </a:t>
            </a:r>
            <a:r>
              <a:rPr dirty="0" sz="1200" spc="5">
                <a:latin typeface="Cambria Math"/>
                <a:cs typeface="Cambria Math"/>
              </a:rPr>
              <a:t>1</a:t>
            </a:r>
            <a:r>
              <a:rPr dirty="0" sz="1200">
                <a:latin typeface="SimSun"/>
                <a:cs typeface="SimSun"/>
              </a:rPr>
              <a:t>个点到集合</a:t>
            </a:r>
            <a:r>
              <a:rPr dirty="0" sz="1200" spc="30">
                <a:latin typeface="Cambria Math"/>
                <a:cs typeface="Cambria Math"/>
              </a:rPr>
              <a:t>𝑁</a:t>
            </a:r>
            <a:r>
              <a:rPr dirty="0" sz="1200">
                <a:latin typeface="SimSun"/>
                <a:cs typeface="SimSun"/>
              </a:rPr>
              <a:t>中的点</a:t>
            </a:r>
            <a:r>
              <a:rPr dirty="0" sz="1200" spc="-35">
                <a:latin typeface="Cambria Math"/>
                <a:cs typeface="Cambria Math"/>
              </a:rPr>
              <a:t>𝑝</a:t>
            </a:r>
            <a:r>
              <a:rPr dirty="0" baseline="-16339" sz="1275" spc="82">
                <a:latin typeface="Cambria Math"/>
                <a:cs typeface="Cambria Math"/>
              </a:rPr>
              <a:t>k</a:t>
            </a:r>
            <a:r>
              <a:rPr dirty="0" baseline="-31746" sz="1050" spc="37">
                <a:latin typeface="Cambria Math"/>
                <a:cs typeface="Cambria Math"/>
              </a:rPr>
              <a:t>1</a:t>
            </a:r>
            <a:r>
              <a:rPr dirty="0" baseline="-31746" sz="1050" spc="-120">
                <a:latin typeface="Cambria Math"/>
                <a:cs typeface="Cambria Math"/>
              </a:rPr>
              <a:t> </a:t>
            </a:r>
            <a:r>
              <a:rPr dirty="0" sz="1200">
                <a:latin typeface="SimSun"/>
                <a:cs typeface="SimSun"/>
              </a:rPr>
              <a:t>的距离</a:t>
            </a:r>
            <a:r>
              <a:rPr dirty="0" sz="1200" spc="-300">
                <a:latin typeface="SimSun"/>
                <a:cs typeface="SimSun"/>
              </a:rPr>
              <a:t>，</a:t>
            </a:r>
            <a:r>
              <a:rPr dirty="0" sz="1200">
                <a:latin typeface="SimSun"/>
                <a:cs typeface="SimSun"/>
              </a:rPr>
              <a:t>选择距离最</a:t>
            </a:r>
            <a:endParaRPr sz="1200">
              <a:latin typeface="SimSun"/>
              <a:cs typeface="SimSun"/>
            </a:endParaRPr>
          </a:p>
          <a:p>
            <a:pPr marL="76200" marR="43180">
              <a:lnSpc>
                <a:spcPts val="3030"/>
              </a:lnSpc>
              <a:spcBef>
                <a:spcPts val="459"/>
              </a:spcBef>
              <a:tabLst>
                <a:tab pos="6122670" algn="l"/>
              </a:tabLst>
            </a:pPr>
            <a:r>
              <a:rPr dirty="0" sz="1200">
                <a:latin typeface="SimSun"/>
                <a:cs typeface="SimSun"/>
              </a:rPr>
              <a:t>大的点</a:t>
            </a:r>
            <a:r>
              <a:rPr dirty="0" sz="1200" spc="-35">
                <a:latin typeface="Cambria Math"/>
                <a:cs typeface="Cambria Math"/>
              </a:rPr>
              <a:t>𝑝</a:t>
            </a:r>
            <a:r>
              <a:rPr dirty="0" baseline="-16339" sz="1275" spc="82">
                <a:latin typeface="Cambria Math"/>
                <a:cs typeface="Cambria Math"/>
              </a:rPr>
              <a:t>k</a:t>
            </a:r>
            <a:r>
              <a:rPr dirty="0" baseline="-31746" sz="1050" spc="37">
                <a:latin typeface="Cambria Math"/>
                <a:cs typeface="Cambria Math"/>
              </a:rPr>
              <a:t>2</a:t>
            </a:r>
            <a:r>
              <a:rPr dirty="0" baseline="-31746" sz="1050" spc="-120">
                <a:latin typeface="Cambria Math"/>
                <a:cs typeface="Cambria Math"/>
              </a:rPr>
              <a:t> </a:t>
            </a:r>
            <a:r>
              <a:rPr dirty="0" sz="1200">
                <a:latin typeface="SimSun"/>
                <a:cs typeface="SimSun"/>
              </a:rPr>
              <a:t>放入集合</a:t>
            </a:r>
            <a:r>
              <a:rPr dirty="0" sz="1200">
                <a:latin typeface="Cambria Math"/>
                <a:cs typeface="Cambria Math"/>
              </a:rPr>
              <a:t>𝑁</a:t>
            </a:r>
            <a:r>
              <a:rPr dirty="0" sz="1200" spc="90">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a:t>
            </a:r>
            <a:r>
              <a:rPr dirty="0" sz="1200" spc="-35">
                <a:latin typeface="Cambria Math"/>
                <a:cs typeface="Cambria Math"/>
              </a:rPr>
              <a:t>𝑝</a:t>
            </a:r>
            <a:r>
              <a:rPr dirty="0" baseline="-16339" sz="1275" spc="82">
                <a:latin typeface="Cambria Math"/>
                <a:cs typeface="Cambria Math"/>
              </a:rPr>
              <a:t>k</a:t>
            </a:r>
            <a:r>
              <a:rPr dirty="0" baseline="-31746" sz="1050" spc="37">
                <a:latin typeface="Cambria Math"/>
                <a:cs typeface="Cambria Math"/>
              </a:rPr>
              <a:t>1</a:t>
            </a:r>
            <a:r>
              <a:rPr dirty="0" baseline="-31746" sz="1050" spc="-120">
                <a:latin typeface="Cambria Math"/>
                <a:cs typeface="Cambria Math"/>
              </a:rPr>
              <a:t> </a:t>
            </a:r>
            <a:r>
              <a:rPr dirty="0" sz="1200">
                <a:latin typeface="Cambria Math"/>
                <a:cs typeface="Cambria Math"/>
              </a:rPr>
              <a:t>,</a:t>
            </a:r>
            <a:r>
              <a:rPr dirty="0" sz="1200" spc="-70">
                <a:latin typeface="Cambria Math"/>
                <a:cs typeface="Cambria Math"/>
              </a:rPr>
              <a:t> </a:t>
            </a:r>
            <a:r>
              <a:rPr dirty="0" sz="1200" spc="-35">
                <a:latin typeface="Cambria Math"/>
                <a:cs typeface="Cambria Math"/>
              </a:rPr>
              <a:t>𝑝</a:t>
            </a:r>
            <a:r>
              <a:rPr dirty="0" baseline="-16339" sz="1275" spc="82">
                <a:latin typeface="Cambria Math"/>
                <a:cs typeface="Cambria Math"/>
              </a:rPr>
              <a:t>k</a:t>
            </a:r>
            <a:r>
              <a:rPr dirty="0" baseline="-31746" sz="1050" spc="37">
                <a:latin typeface="Cambria Math"/>
                <a:cs typeface="Cambria Math"/>
              </a:rPr>
              <a:t>2</a:t>
            </a:r>
            <a:r>
              <a:rPr dirty="0" baseline="-31746" sz="1050" spc="-120">
                <a:latin typeface="Cambria Math"/>
                <a:cs typeface="Cambria Math"/>
              </a:rPr>
              <a:t> </a:t>
            </a:r>
            <a:r>
              <a:rPr dirty="0" sz="1200">
                <a:latin typeface="Cambria Math"/>
                <a:cs typeface="Cambria Math"/>
              </a:rPr>
              <a:t>}</a:t>
            </a:r>
            <a:r>
              <a:rPr dirty="0" sz="1200" spc="-350">
                <a:latin typeface="SimSun"/>
                <a:cs typeface="SimSun"/>
              </a:rPr>
              <a:t>，</a:t>
            </a:r>
            <a:r>
              <a:rPr dirty="0" sz="1200">
                <a:latin typeface="SimSun"/>
                <a:cs typeface="SimSun"/>
              </a:rPr>
              <a:t>然后计算</a:t>
            </a:r>
            <a:r>
              <a:rPr dirty="0" sz="1200">
                <a:latin typeface="Cambria Math"/>
                <a:cs typeface="Cambria Math"/>
              </a:rPr>
              <a:t>𝑛</a:t>
            </a:r>
            <a:r>
              <a:rPr dirty="0" sz="1200" spc="15">
                <a:latin typeface="Cambria Math"/>
                <a:cs typeface="Cambria Math"/>
              </a:rPr>
              <a:t> </a:t>
            </a:r>
            <a:r>
              <a:rPr dirty="0" sz="1200">
                <a:latin typeface="Cambria Math"/>
                <a:cs typeface="Cambria Math"/>
              </a:rPr>
              <a:t>− </a:t>
            </a:r>
            <a:r>
              <a:rPr dirty="0" sz="1200" spc="5">
                <a:latin typeface="Cambria Math"/>
                <a:cs typeface="Cambria Math"/>
              </a:rPr>
              <a:t>2</a:t>
            </a:r>
            <a:r>
              <a:rPr dirty="0" sz="1200">
                <a:latin typeface="SimSun"/>
                <a:cs typeface="SimSun"/>
              </a:rPr>
              <a:t>个点到集合</a:t>
            </a:r>
            <a:r>
              <a:rPr dirty="0" sz="1200" spc="30">
                <a:latin typeface="Cambria Math"/>
                <a:cs typeface="Cambria Math"/>
              </a:rPr>
              <a:t>𝑁</a:t>
            </a:r>
            <a:r>
              <a:rPr dirty="0" sz="1200">
                <a:latin typeface="SimSun"/>
                <a:cs typeface="SimSun"/>
              </a:rPr>
              <a:t>中</a:t>
            </a:r>
            <a:r>
              <a:rPr dirty="0" sz="1200" spc="-35">
                <a:latin typeface="Cambria Math"/>
                <a:cs typeface="Cambria Math"/>
              </a:rPr>
              <a:t>𝑝</a:t>
            </a:r>
            <a:r>
              <a:rPr dirty="0" baseline="-16339" sz="1275" spc="82">
                <a:latin typeface="Cambria Math"/>
                <a:cs typeface="Cambria Math"/>
              </a:rPr>
              <a:t>k</a:t>
            </a:r>
            <a:r>
              <a:rPr dirty="0" baseline="-31746" sz="1050" spc="37">
                <a:latin typeface="Cambria Math"/>
                <a:cs typeface="Cambria Math"/>
              </a:rPr>
              <a:t>1</a:t>
            </a:r>
            <a:r>
              <a:rPr dirty="0" baseline="-31746" sz="1050" spc="-120">
                <a:latin typeface="Cambria Math"/>
                <a:cs typeface="Cambria Math"/>
              </a:rPr>
              <a:t> </a:t>
            </a:r>
            <a:r>
              <a:rPr dirty="0" sz="1200">
                <a:latin typeface="SimSun"/>
                <a:cs typeface="SimSun"/>
              </a:rPr>
              <a:t>的距离</a:t>
            </a:r>
            <a:r>
              <a:rPr dirty="0" sz="1200" spc="-350">
                <a:latin typeface="SimSun"/>
                <a:cs typeface="SimSun"/>
              </a:rPr>
              <a:t>，</a:t>
            </a:r>
            <a:r>
              <a:rPr dirty="0" sz="1200">
                <a:latin typeface="SimSun"/>
                <a:cs typeface="SimSun"/>
              </a:rPr>
              <a:t>保留距离最小的 点</a:t>
            </a:r>
            <a:r>
              <a:rPr dirty="0" sz="1200" spc="-35">
                <a:latin typeface="Cambria Math"/>
                <a:cs typeface="Cambria Math"/>
              </a:rPr>
              <a:t>𝑝</a:t>
            </a:r>
            <a:r>
              <a:rPr dirty="0" baseline="-16339" sz="1275" spc="82">
                <a:latin typeface="Cambria Math"/>
                <a:cs typeface="Cambria Math"/>
              </a:rPr>
              <a:t>k</a:t>
            </a:r>
            <a:r>
              <a:rPr dirty="0" baseline="-16339" sz="1275">
                <a:latin typeface="Cambria Math"/>
                <a:cs typeface="Cambria Math"/>
              </a:rPr>
              <a:t>  </a:t>
            </a:r>
            <a:r>
              <a:rPr dirty="0" baseline="-16339" sz="1275" spc="-104">
                <a:latin typeface="Cambria Math"/>
                <a:cs typeface="Cambria Math"/>
              </a:rPr>
              <a:t> </a:t>
            </a:r>
            <a:r>
              <a:rPr dirty="0" sz="1200" spc="-600">
                <a:latin typeface="SimSun"/>
                <a:cs typeface="SimSun"/>
              </a:rPr>
              <a:t>，</a:t>
            </a:r>
            <a:r>
              <a:rPr dirty="0" sz="1200">
                <a:latin typeface="SimSun"/>
                <a:cs typeface="SimSun"/>
              </a:rPr>
              <a:t>并记录此时的距</a:t>
            </a:r>
            <a:r>
              <a:rPr dirty="0" sz="1200" spc="10">
                <a:latin typeface="SimSun"/>
                <a:cs typeface="SimSun"/>
              </a:rPr>
              <a:t>离</a:t>
            </a:r>
            <a:r>
              <a:rPr dirty="0" sz="1200">
                <a:latin typeface="SimSun"/>
                <a:cs typeface="SimSun"/>
              </a:rPr>
              <a:t>值</a:t>
            </a:r>
            <a:r>
              <a:rPr dirty="0" sz="1200" spc="35">
                <a:latin typeface="Cambria Math"/>
                <a:cs typeface="Cambria Math"/>
              </a:rPr>
              <a:t>𝑑</a:t>
            </a:r>
            <a:r>
              <a:rPr dirty="0" sz="1200" spc="-600">
                <a:latin typeface="SimSun"/>
                <a:cs typeface="SimSun"/>
              </a:rPr>
              <a:t>，</a:t>
            </a:r>
            <a:r>
              <a:rPr dirty="0" sz="1200">
                <a:latin typeface="SimSun"/>
                <a:cs typeface="SimSun"/>
              </a:rPr>
              <a:t>再计算</a:t>
            </a:r>
            <a:r>
              <a:rPr dirty="0" sz="1200">
                <a:latin typeface="Cambria Math"/>
                <a:cs typeface="Cambria Math"/>
              </a:rPr>
              <a:t>𝑛</a:t>
            </a:r>
            <a:r>
              <a:rPr dirty="0" sz="1200" spc="15">
                <a:latin typeface="Cambria Math"/>
                <a:cs typeface="Cambria Math"/>
              </a:rPr>
              <a:t> </a:t>
            </a:r>
            <a:r>
              <a:rPr dirty="0" sz="1200">
                <a:latin typeface="Cambria Math"/>
                <a:cs typeface="Cambria Math"/>
              </a:rPr>
              <a:t>− </a:t>
            </a:r>
            <a:r>
              <a:rPr dirty="0" sz="1200" spc="5">
                <a:latin typeface="Cambria Math"/>
                <a:cs typeface="Cambria Math"/>
              </a:rPr>
              <a:t>2</a:t>
            </a:r>
            <a:r>
              <a:rPr dirty="0" sz="1200">
                <a:latin typeface="SimSun"/>
                <a:cs typeface="SimSun"/>
              </a:rPr>
              <a:t>个点到集</a:t>
            </a:r>
            <a:r>
              <a:rPr dirty="0" sz="1200" spc="10">
                <a:latin typeface="SimSun"/>
                <a:cs typeface="SimSun"/>
              </a:rPr>
              <a:t>合</a:t>
            </a:r>
            <a:r>
              <a:rPr dirty="0" sz="1200" spc="30">
                <a:latin typeface="Cambria Math"/>
                <a:cs typeface="Cambria Math"/>
              </a:rPr>
              <a:t>𝑁</a:t>
            </a:r>
            <a:r>
              <a:rPr dirty="0" sz="1200">
                <a:latin typeface="SimSun"/>
                <a:cs typeface="SimSun"/>
              </a:rPr>
              <a:t>中</a:t>
            </a:r>
            <a:r>
              <a:rPr dirty="0" sz="1200" spc="-35">
                <a:latin typeface="Cambria Math"/>
                <a:cs typeface="Cambria Math"/>
              </a:rPr>
              <a:t>𝑝</a:t>
            </a:r>
            <a:r>
              <a:rPr dirty="0" baseline="-16339" sz="1275" spc="82">
                <a:latin typeface="Cambria Math"/>
                <a:cs typeface="Cambria Math"/>
              </a:rPr>
              <a:t>k</a:t>
            </a:r>
            <a:r>
              <a:rPr dirty="0" baseline="-16339" sz="1275">
                <a:latin typeface="Cambria Math"/>
                <a:cs typeface="Cambria Math"/>
              </a:rPr>
              <a:t>  </a:t>
            </a:r>
            <a:r>
              <a:rPr dirty="0" baseline="-16339" sz="1275" spc="-104">
                <a:latin typeface="Cambria Math"/>
                <a:cs typeface="Cambria Math"/>
              </a:rPr>
              <a:t> </a:t>
            </a:r>
            <a:r>
              <a:rPr dirty="0" sz="1200">
                <a:latin typeface="SimSun"/>
                <a:cs typeface="SimSun"/>
              </a:rPr>
              <a:t>的距离</a:t>
            </a:r>
            <a:r>
              <a:rPr dirty="0" sz="1200" spc="-600">
                <a:latin typeface="SimSun"/>
                <a:cs typeface="SimSun"/>
              </a:rPr>
              <a:t>，</a:t>
            </a:r>
            <a:r>
              <a:rPr dirty="0" sz="1200">
                <a:latin typeface="SimSun"/>
                <a:cs typeface="SimSun"/>
              </a:rPr>
              <a:t>保留距离</a:t>
            </a:r>
            <a:r>
              <a:rPr dirty="0" sz="1200" spc="10">
                <a:latin typeface="SimSun"/>
                <a:cs typeface="SimSun"/>
              </a:rPr>
              <a:t>最</a:t>
            </a:r>
            <a:r>
              <a:rPr dirty="0" sz="1200">
                <a:latin typeface="SimSun"/>
                <a:cs typeface="SimSun"/>
              </a:rPr>
              <a:t>小的</a:t>
            </a:r>
            <a:r>
              <a:rPr dirty="0" sz="1200" spc="-10">
                <a:latin typeface="SimSun"/>
                <a:cs typeface="SimSun"/>
              </a:rPr>
              <a:t>点</a:t>
            </a:r>
            <a:r>
              <a:rPr dirty="0" sz="1200" spc="25">
                <a:latin typeface="Cambria Math"/>
                <a:cs typeface="Cambria Math"/>
              </a:rPr>
              <a:t>𝑝</a:t>
            </a:r>
            <a:r>
              <a:rPr dirty="0" baseline="29411" sz="1275" spc="120">
                <a:latin typeface="Cambria Math"/>
                <a:cs typeface="Cambria Math"/>
              </a:rPr>
              <a:t>′</a:t>
            </a:r>
            <a:r>
              <a:rPr dirty="0" baseline="29411" sz="1275">
                <a:latin typeface="Cambria Math"/>
                <a:cs typeface="Cambria Math"/>
              </a:rPr>
              <a:t>	</a:t>
            </a:r>
            <a:r>
              <a:rPr dirty="0" sz="1200">
                <a:latin typeface="SimSun"/>
                <a:cs typeface="SimSun"/>
              </a:rPr>
              <a:t>，</a:t>
            </a:r>
            <a:endParaRPr sz="1200">
              <a:latin typeface="SimSun"/>
              <a:cs typeface="SimSun"/>
            </a:endParaRPr>
          </a:p>
          <a:p>
            <a:pPr marL="373380">
              <a:lnSpc>
                <a:spcPts val="5"/>
              </a:lnSpc>
              <a:tabLst>
                <a:tab pos="4044950" algn="l"/>
                <a:tab pos="5995035" algn="l"/>
              </a:tabLst>
            </a:pPr>
            <a:r>
              <a:rPr dirty="0" baseline="3968" sz="1050" spc="37">
                <a:latin typeface="Cambria Math"/>
                <a:cs typeface="Cambria Math"/>
              </a:rPr>
              <a:t>3	2	</a:t>
            </a:r>
            <a:r>
              <a:rPr dirty="0" sz="850" spc="35">
                <a:latin typeface="Cambria Math"/>
                <a:cs typeface="Cambria Math"/>
              </a:rPr>
              <a:t>𝑘</a:t>
            </a:r>
            <a:r>
              <a:rPr dirty="0" baseline="-11904" sz="1050" spc="52">
                <a:latin typeface="Cambria Math"/>
                <a:cs typeface="Cambria Math"/>
              </a:rPr>
              <a:t>3</a:t>
            </a:r>
            <a:endParaRPr baseline="-11904" sz="1050">
              <a:latin typeface="Cambria Math"/>
              <a:cs typeface="Cambria Math"/>
            </a:endParaRPr>
          </a:p>
          <a:p>
            <a:pPr>
              <a:lnSpc>
                <a:spcPct val="100000"/>
              </a:lnSpc>
              <a:spcBef>
                <a:spcPts val="50"/>
              </a:spcBef>
            </a:pPr>
            <a:endParaRPr sz="1150">
              <a:latin typeface="Cambria Math"/>
              <a:cs typeface="Cambria Math"/>
            </a:endParaRPr>
          </a:p>
          <a:p>
            <a:pPr algn="just" marL="76200">
              <a:lnSpc>
                <a:spcPct val="100000"/>
              </a:lnSpc>
            </a:pPr>
            <a:r>
              <a:rPr dirty="0" sz="1200">
                <a:latin typeface="SimSun"/>
                <a:cs typeface="SimSun"/>
              </a:rPr>
              <a:t>并记录此时的距离值</a:t>
            </a:r>
            <a:r>
              <a:rPr dirty="0" sz="1200">
                <a:latin typeface="Cambria Math"/>
                <a:cs typeface="Cambria Math"/>
              </a:rPr>
              <a:t>𝑑′</a:t>
            </a:r>
            <a:r>
              <a:rPr dirty="0" sz="1200" spc="-135">
                <a:latin typeface="SimSun"/>
                <a:cs typeface="SimSun"/>
              </a:rPr>
              <a:t>，</a:t>
            </a:r>
            <a:r>
              <a:rPr dirty="0" sz="1200">
                <a:latin typeface="SimSun"/>
                <a:cs typeface="SimSun"/>
              </a:rPr>
              <a:t>假设</a:t>
            </a:r>
            <a:r>
              <a:rPr dirty="0" sz="1200">
                <a:latin typeface="Cambria Math"/>
                <a:cs typeface="Cambria Math"/>
              </a:rPr>
              <a:t>𝑑</a:t>
            </a:r>
            <a:r>
              <a:rPr dirty="0" sz="1200" spc="105">
                <a:latin typeface="Cambria Math"/>
                <a:cs typeface="Cambria Math"/>
              </a:rPr>
              <a:t> </a:t>
            </a:r>
            <a:r>
              <a:rPr dirty="0" sz="1200">
                <a:latin typeface="Cambria Math"/>
                <a:cs typeface="Cambria Math"/>
              </a:rPr>
              <a:t>&gt;</a:t>
            </a:r>
            <a:r>
              <a:rPr dirty="0" sz="1200" spc="60">
                <a:latin typeface="Cambria Math"/>
                <a:cs typeface="Cambria Math"/>
              </a:rPr>
              <a:t> </a:t>
            </a:r>
            <a:r>
              <a:rPr dirty="0" sz="1200">
                <a:latin typeface="Cambria Math"/>
                <a:cs typeface="Cambria Math"/>
              </a:rPr>
              <a:t>𝑑′</a:t>
            </a:r>
            <a:r>
              <a:rPr dirty="0" sz="1200" spc="-135">
                <a:latin typeface="SimSun"/>
                <a:cs typeface="SimSun"/>
              </a:rPr>
              <a:t>，</a:t>
            </a:r>
            <a:r>
              <a:rPr dirty="0" sz="1200">
                <a:latin typeface="SimSun"/>
                <a:cs typeface="SimSun"/>
              </a:rPr>
              <a:t>则将点</a:t>
            </a:r>
            <a:r>
              <a:rPr dirty="0" sz="1200" spc="-35">
                <a:latin typeface="Cambria Math"/>
                <a:cs typeface="Cambria Math"/>
              </a:rPr>
              <a:t>𝑝</a:t>
            </a:r>
            <a:r>
              <a:rPr dirty="0" baseline="-16339" sz="1275" spc="82">
                <a:latin typeface="Cambria Math"/>
                <a:cs typeface="Cambria Math"/>
              </a:rPr>
              <a:t>k</a:t>
            </a:r>
            <a:r>
              <a:rPr dirty="0" baseline="-31746" sz="1050" spc="37">
                <a:latin typeface="Cambria Math"/>
                <a:cs typeface="Cambria Math"/>
              </a:rPr>
              <a:t>3</a:t>
            </a:r>
            <a:r>
              <a:rPr dirty="0" baseline="-31746" sz="1050" spc="-120">
                <a:latin typeface="Cambria Math"/>
                <a:cs typeface="Cambria Math"/>
              </a:rPr>
              <a:t> </a:t>
            </a:r>
            <a:r>
              <a:rPr dirty="0" sz="1200">
                <a:latin typeface="SimSun"/>
                <a:cs typeface="SimSun"/>
              </a:rPr>
              <a:t>放入集合</a:t>
            </a:r>
            <a:r>
              <a:rPr dirty="0" sz="1200">
                <a:latin typeface="Cambria Math"/>
                <a:cs typeface="Cambria Math"/>
              </a:rPr>
              <a:t>𝑁</a:t>
            </a:r>
            <a:r>
              <a:rPr dirty="0" sz="1200" spc="100">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a:t>
            </a:r>
            <a:r>
              <a:rPr dirty="0" sz="1200" spc="-35">
                <a:latin typeface="Cambria Math"/>
                <a:cs typeface="Cambria Math"/>
              </a:rPr>
              <a:t>𝑝</a:t>
            </a:r>
            <a:r>
              <a:rPr dirty="0" baseline="-16339" sz="1275" spc="82">
                <a:latin typeface="Cambria Math"/>
                <a:cs typeface="Cambria Math"/>
              </a:rPr>
              <a:t>k</a:t>
            </a:r>
            <a:r>
              <a:rPr dirty="0" baseline="-31746" sz="1050" spc="37">
                <a:latin typeface="Cambria Math"/>
                <a:cs typeface="Cambria Math"/>
              </a:rPr>
              <a:t>1</a:t>
            </a:r>
            <a:r>
              <a:rPr dirty="0" baseline="-31746" sz="1050" spc="-120">
                <a:latin typeface="Cambria Math"/>
                <a:cs typeface="Cambria Math"/>
              </a:rPr>
              <a:t> </a:t>
            </a:r>
            <a:r>
              <a:rPr dirty="0" sz="1200">
                <a:latin typeface="Cambria Math"/>
                <a:cs typeface="Cambria Math"/>
              </a:rPr>
              <a:t>,</a:t>
            </a:r>
            <a:r>
              <a:rPr dirty="0" sz="1200" spc="-70">
                <a:latin typeface="Cambria Math"/>
                <a:cs typeface="Cambria Math"/>
              </a:rPr>
              <a:t> </a:t>
            </a:r>
            <a:r>
              <a:rPr dirty="0" sz="1200" spc="-35">
                <a:latin typeface="Cambria Math"/>
                <a:cs typeface="Cambria Math"/>
              </a:rPr>
              <a:t>𝑝</a:t>
            </a:r>
            <a:r>
              <a:rPr dirty="0" baseline="-16339" sz="1275" spc="82">
                <a:latin typeface="Cambria Math"/>
                <a:cs typeface="Cambria Math"/>
              </a:rPr>
              <a:t>k</a:t>
            </a:r>
            <a:r>
              <a:rPr dirty="0" baseline="-31746" sz="1050" spc="37">
                <a:latin typeface="Cambria Math"/>
                <a:cs typeface="Cambria Math"/>
              </a:rPr>
              <a:t>2</a:t>
            </a:r>
            <a:r>
              <a:rPr dirty="0" baseline="-31746" sz="1050" spc="-120">
                <a:latin typeface="Cambria Math"/>
                <a:cs typeface="Cambria Math"/>
              </a:rPr>
              <a:t> </a:t>
            </a:r>
            <a:r>
              <a:rPr dirty="0" sz="1200">
                <a:latin typeface="Cambria Math"/>
                <a:cs typeface="Cambria Math"/>
              </a:rPr>
              <a:t>,</a:t>
            </a:r>
            <a:r>
              <a:rPr dirty="0" sz="1200" spc="-70">
                <a:latin typeface="Cambria Math"/>
                <a:cs typeface="Cambria Math"/>
              </a:rPr>
              <a:t> </a:t>
            </a:r>
            <a:r>
              <a:rPr dirty="0" sz="1200" spc="-35">
                <a:latin typeface="Cambria Math"/>
                <a:cs typeface="Cambria Math"/>
              </a:rPr>
              <a:t>𝑝</a:t>
            </a:r>
            <a:r>
              <a:rPr dirty="0" baseline="-16339" sz="1275" spc="82">
                <a:latin typeface="Cambria Math"/>
                <a:cs typeface="Cambria Math"/>
              </a:rPr>
              <a:t>k</a:t>
            </a:r>
            <a:r>
              <a:rPr dirty="0" baseline="-31746" sz="1050" spc="37">
                <a:latin typeface="Cambria Math"/>
                <a:cs typeface="Cambria Math"/>
              </a:rPr>
              <a:t>3</a:t>
            </a:r>
            <a:r>
              <a:rPr dirty="0" baseline="-31746" sz="1050" spc="-120">
                <a:latin typeface="Cambria Math"/>
                <a:cs typeface="Cambria Math"/>
              </a:rPr>
              <a:t> </a:t>
            </a:r>
            <a:r>
              <a:rPr dirty="0" sz="1200" spc="5">
                <a:latin typeface="Cambria Math"/>
                <a:cs typeface="Cambria Math"/>
              </a:rPr>
              <a:t>}</a:t>
            </a:r>
            <a:r>
              <a:rPr dirty="0" sz="1200" spc="-135">
                <a:latin typeface="SimSun"/>
                <a:cs typeface="SimSun"/>
              </a:rPr>
              <a:t>，</a:t>
            </a:r>
            <a:r>
              <a:rPr dirty="0" sz="1200">
                <a:latin typeface="SimSun"/>
                <a:cs typeface="SimSun"/>
              </a:rPr>
              <a:t>以此类推</a:t>
            </a:r>
            <a:r>
              <a:rPr dirty="0" sz="1200" spc="-135">
                <a:latin typeface="SimSun"/>
                <a:cs typeface="SimSun"/>
              </a:rPr>
              <a:t>，</a:t>
            </a:r>
            <a:r>
              <a:rPr dirty="0" sz="1200">
                <a:latin typeface="SimSun"/>
                <a:cs typeface="SimSun"/>
              </a:rPr>
              <a:t>重复</a:t>
            </a:r>
            <a:endParaRPr sz="1200">
              <a:latin typeface="SimSun"/>
              <a:cs typeface="SimSun"/>
            </a:endParaRPr>
          </a:p>
          <a:p>
            <a:pPr algn="just" marL="76200" marR="121285">
              <a:lnSpc>
                <a:spcPct val="162500"/>
              </a:lnSpc>
              <a:spcBef>
                <a:spcPts val="434"/>
              </a:spcBef>
            </a:pPr>
            <a:r>
              <a:rPr dirty="0" sz="1200">
                <a:latin typeface="SimSun"/>
                <a:cs typeface="SimSun"/>
              </a:rPr>
              <a:t>上述步骤</a:t>
            </a:r>
            <a:r>
              <a:rPr dirty="0" sz="1200" spc="-240">
                <a:latin typeface="SimSun"/>
                <a:cs typeface="SimSun"/>
              </a:rPr>
              <a:t>，</a:t>
            </a:r>
            <a:r>
              <a:rPr dirty="0" sz="1200">
                <a:latin typeface="SimSun"/>
                <a:cs typeface="SimSun"/>
              </a:rPr>
              <a:t>直到选取出需要的采样点个数</a:t>
            </a:r>
            <a:r>
              <a:rPr dirty="0" sz="1200" spc="-240">
                <a:latin typeface="SimSun"/>
                <a:cs typeface="SimSun"/>
              </a:rPr>
              <a:t>。</a:t>
            </a:r>
            <a:r>
              <a:rPr dirty="0" sz="1200">
                <a:latin typeface="SimSun"/>
                <a:cs typeface="SimSun"/>
              </a:rPr>
              <a:t>这个过程如下图</a:t>
            </a:r>
            <a:r>
              <a:rPr dirty="0" sz="1200" spc="-295">
                <a:latin typeface="SimSun"/>
                <a:cs typeface="SimSun"/>
              </a:rPr>
              <a:t> </a:t>
            </a:r>
            <a:r>
              <a:rPr dirty="0" sz="1200">
                <a:latin typeface="Times New Roman"/>
                <a:cs typeface="Times New Roman"/>
              </a:rPr>
              <a:t>3.2 </a:t>
            </a:r>
            <a:r>
              <a:rPr dirty="0" sz="1200">
                <a:latin typeface="SimSun"/>
                <a:cs typeface="SimSun"/>
              </a:rPr>
              <a:t>所示</a:t>
            </a:r>
            <a:r>
              <a:rPr dirty="0" sz="1200" spc="-240">
                <a:latin typeface="SimSun"/>
                <a:cs typeface="SimSun"/>
              </a:rPr>
              <a:t>，</a:t>
            </a:r>
            <a:r>
              <a:rPr dirty="0" sz="1200">
                <a:latin typeface="SimSun"/>
                <a:cs typeface="SimSun"/>
              </a:rPr>
              <a:t>其中黑色为原始点云数 据</a:t>
            </a:r>
            <a:r>
              <a:rPr dirty="0" sz="1200" spc="-300">
                <a:latin typeface="SimSun"/>
                <a:cs typeface="SimSun"/>
              </a:rPr>
              <a:t>，</a:t>
            </a:r>
            <a:r>
              <a:rPr dirty="0" sz="1200">
                <a:latin typeface="SimSun"/>
                <a:cs typeface="SimSun"/>
              </a:rPr>
              <a:t>红色为内点集合</a:t>
            </a:r>
            <a:r>
              <a:rPr dirty="0" sz="1200" spc="-300">
                <a:latin typeface="SimSun"/>
                <a:cs typeface="SimSun"/>
              </a:rPr>
              <a:t>。</a:t>
            </a:r>
            <a:r>
              <a:rPr dirty="0" sz="1200" spc="-10">
                <a:latin typeface="Times New Roman"/>
                <a:cs typeface="Times New Roman"/>
              </a:rPr>
              <a:t>F</a:t>
            </a:r>
            <a:r>
              <a:rPr dirty="0" sz="1200">
                <a:latin typeface="Times New Roman"/>
                <a:cs typeface="Times New Roman"/>
              </a:rPr>
              <a:t>PS</a:t>
            </a:r>
            <a:r>
              <a:rPr dirty="0" sz="1200" spc="5">
                <a:latin typeface="Times New Roman"/>
                <a:cs typeface="Times New Roman"/>
              </a:rPr>
              <a:t> </a:t>
            </a:r>
            <a:r>
              <a:rPr dirty="0" sz="1200">
                <a:latin typeface="SimSun"/>
                <a:cs typeface="SimSun"/>
              </a:rPr>
              <a:t>这种方式的降采</a:t>
            </a:r>
            <a:r>
              <a:rPr dirty="0" sz="1200" spc="-15">
                <a:latin typeface="SimSun"/>
                <a:cs typeface="SimSun"/>
              </a:rPr>
              <a:t>样</a:t>
            </a:r>
            <a:r>
              <a:rPr dirty="0" sz="1200">
                <a:latin typeface="SimSun"/>
                <a:cs typeface="SimSun"/>
              </a:rPr>
              <a:t>点云分布均匀</a:t>
            </a:r>
            <a:r>
              <a:rPr dirty="0" sz="1200" spc="-300">
                <a:latin typeface="SimSun"/>
                <a:cs typeface="SimSun"/>
              </a:rPr>
              <a:t>，</a:t>
            </a:r>
            <a:r>
              <a:rPr dirty="0" sz="1200">
                <a:latin typeface="SimSun"/>
                <a:cs typeface="SimSun"/>
              </a:rPr>
              <a:t>但是算法复杂度较高且效率低。</a:t>
            </a:r>
            <a:endParaRPr sz="1200">
              <a:latin typeface="SimSun"/>
              <a:cs typeface="SimSun"/>
            </a:endParaRPr>
          </a:p>
        </p:txBody>
      </p:sp>
      <p:pic>
        <p:nvPicPr>
          <p:cNvPr id="4" name="object 4"/>
          <p:cNvPicPr/>
          <p:nvPr/>
        </p:nvPicPr>
        <p:blipFill>
          <a:blip r:embed="rId3" cstate="print"/>
          <a:stretch>
            <a:fillRect/>
          </a:stretch>
        </p:blipFill>
        <p:spPr>
          <a:xfrm>
            <a:off x="4525612" y="8152441"/>
            <a:ext cx="955005" cy="1333178"/>
          </a:xfrm>
          <a:prstGeom prst="rect">
            <a:avLst/>
          </a:prstGeom>
        </p:spPr>
      </p:pic>
      <p:pic>
        <p:nvPicPr>
          <p:cNvPr id="5" name="object 5"/>
          <p:cNvPicPr/>
          <p:nvPr/>
        </p:nvPicPr>
        <p:blipFill>
          <a:blip r:embed="rId4" cstate="print"/>
          <a:stretch>
            <a:fillRect/>
          </a:stretch>
        </p:blipFill>
        <p:spPr>
          <a:xfrm>
            <a:off x="3308898" y="8157023"/>
            <a:ext cx="955005" cy="1328597"/>
          </a:xfrm>
          <a:prstGeom prst="rect">
            <a:avLst/>
          </a:prstGeom>
        </p:spPr>
      </p:pic>
      <p:pic>
        <p:nvPicPr>
          <p:cNvPr id="6" name="object 6"/>
          <p:cNvPicPr/>
          <p:nvPr/>
        </p:nvPicPr>
        <p:blipFill>
          <a:blip r:embed="rId5" cstate="print"/>
          <a:stretch>
            <a:fillRect/>
          </a:stretch>
        </p:blipFill>
        <p:spPr>
          <a:xfrm>
            <a:off x="2092206" y="8157023"/>
            <a:ext cx="955005" cy="1328597"/>
          </a:xfrm>
          <a:prstGeom prst="rect">
            <a:avLst/>
          </a:prstGeom>
        </p:spPr>
      </p:pic>
      <p:pic>
        <p:nvPicPr>
          <p:cNvPr id="7" name="object 7"/>
          <p:cNvPicPr/>
          <p:nvPr/>
        </p:nvPicPr>
        <p:blipFill>
          <a:blip r:embed="rId6" cstate="print"/>
          <a:stretch>
            <a:fillRect/>
          </a:stretch>
        </p:blipFill>
        <p:spPr>
          <a:xfrm>
            <a:off x="4525612" y="6629572"/>
            <a:ext cx="955005" cy="1328627"/>
          </a:xfrm>
          <a:prstGeom prst="rect">
            <a:avLst/>
          </a:prstGeom>
        </p:spPr>
      </p:pic>
      <p:pic>
        <p:nvPicPr>
          <p:cNvPr id="8" name="object 8"/>
          <p:cNvPicPr/>
          <p:nvPr/>
        </p:nvPicPr>
        <p:blipFill>
          <a:blip r:embed="rId7" cstate="print"/>
          <a:stretch>
            <a:fillRect/>
          </a:stretch>
        </p:blipFill>
        <p:spPr>
          <a:xfrm>
            <a:off x="3308898" y="6629572"/>
            <a:ext cx="955005" cy="1328627"/>
          </a:xfrm>
          <a:prstGeom prst="rect">
            <a:avLst/>
          </a:prstGeom>
        </p:spPr>
      </p:pic>
      <p:pic>
        <p:nvPicPr>
          <p:cNvPr id="9" name="object 9"/>
          <p:cNvPicPr/>
          <p:nvPr/>
        </p:nvPicPr>
        <p:blipFill>
          <a:blip r:embed="rId8" cstate="print"/>
          <a:stretch>
            <a:fillRect/>
          </a:stretch>
        </p:blipFill>
        <p:spPr>
          <a:xfrm>
            <a:off x="2092206" y="6624489"/>
            <a:ext cx="954984" cy="1333704"/>
          </a:xfrm>
          <a:prstGeom prst="rect">
            <a:avLst/>
          </a:prstGeom>
        </p:spPr>
      </p:pic>
      <p:sp>
        <p:nvSpPr>
          <p:cNvPr id="10" name="object 10"/>
          <p:cNvSpPr txBox="1"/>
          <p:nvPr/>
        </p:nvSpPr>
        <p:spPr>
          <a:xfrm>
            <a:off x="2734182" y="9586976"/>
            <a:ext cx="2094230" cy="186690"/>
          </a:xfrm>
          <a:prstGeom prst="rect">
            <a:avLst/>
          </a:prstGeom>
        </p:spPr>
        <p:txBody>
          <a:bodyPr wrap="square" lIns="0" tIns="13335" rIns="0" bIns="0" rtlCol="0" vert="horz">
            <a:spAutoFit/>
          </a:bodyPr>
          <a:lstStyle/>
          <a:p>
            <a:pPr marL="12700">
              <a:lnSpc>
                <a:spcPct val="100000"/>
              </a:lnSpc>
              <a:spcBef>
                <a:spcPts val="105"/>
              </a:spcBef>
              <a:tabLst>
                <a:tab pos="480059" algn="l"/>
              </a:tabLst>
            </a:pPr>
            <a:r>
              <a:rPr dirty="0" sz="1050" spc="5">
                <a:latin typeface="SimSun"/>
                <a:cs typeface="SimSun"/>
              </a:rPr>
              <a:t>图</a:t>
            </a:r>
            <a:r>
              <a:rPr dirty="0" sz="1050" spc="-265">
                <a:latin typeface="SimSun"/>
                <a:cs typeface="SimSun"/>
              </a:rPr>
              <a:t> </a:t>
            </a:r>
            <a:r>
              <a:rPr dirty="0" sz="1050">
                <a:latin typeface="Times New Roman"/>
                <a:cs typeface="Times New Roman"/>
              </a:rPr>
              <a:t>3.2</a:t>
            </a:r>
            <a:r>
              <a:rPr dirty="0" sz="1050">
                <a:latin typeface="Times New Roman"/>
                <a:cs typeface="Times New Roman"/>
              </a:rPr>
              <a:t>	</a:t>
            </a:r>
            <a:r>
              <a:rPr dirty="0" sz="1050" spc="-10">
                <a:latin typeface="SimSun"/>
                <a:cs typeface="SimSun"/>
              </a:rPr>
              <a:t>均</a:t>
            </a:r>
            <a:r>
              <a:rPr dirty="0" sz="1050" spc="5">
                <a:latin typeface="SimSun"/>
                <a:cs typeface="SimSun"/>
              </a:rPr>
              <a:t>匀</a:t>
            </a:r>
            <a:r>
              <a:rPr dirty="0" sz="1050" spc="-10">
                <a:latin typeface="SimSun"/>
                <a:cs typeface="SimSun"/>
              </a:rPr>
              <a:t>降</a:t>
            </a:r>
            <a:r>
              <a:rPr dirty="0" sz="1050" spc="5">
                <a:latin typeface="SimSun"/>
                <a:cs typeface="SimSun"/>
              </a:rPr>
              <a:t>采</a:t>
            </a:r>
            <a:r>
              <a:rPr dirty="0" sz="1050" spc="-10">
                <a:latin typeface="SimSun"/>
                <a:cs typeface="SimSun"/>
              </a:rPr>
              <a:t>样</a:t>
            </a:r>
            <a:r>
              <a:rPr dirty="0" sz="1050" spc="5">
                <a:latin typeface="SimSun"/>
                <a:cs typeface="SimSun"/>
              </a:rPr>
              <a:t>算</a:t>
            </a:r>
            <a:r>
              <a:rPr dirty="0" sz="1050" spc="-10">
                <a:latin typeface="SimSun"/>
                <a:cs typeface="SimSun"/>
              </a:rPr>
              <a:t>法过</a:t>
            </a:r>
            <a:r>
              <a:rPr dirty="0" sz="1050" spc="5">
                <a:latin typeface="SimSun"/>
                <a:cs typeface="SimSun"/>
              </a:rPr>
              <a:t>程示</a:t>
            </a:r>
            <a:r>
              <a:rPr dirty="0" sz="1050" spc="-10">
                <a:latin typeface="SimSun"/>
                <a:cs typeface="SimSun"/>
              </a:rPr>
              <a:t>意</a:t>
            </a:r>
            <a:r>
              <a:rPr dirty="0" sz="1050" spc="5">
                <a:latin typeface="SimSun"/>
                <a:cs typeface="SimSun"/>
              </a:rPr>
              <a:t>图</a:t>
            </a:r>
            <a:endParaRPr sz="1050">
              <a:latin typeface="SimSun"/>
              <a:cs typeface="SimSun"/>
            </a:endParaRPr>
          </a:p>
        </p:txBody>
      </p:sp>
      <p:pic>
        <p:nvPicPr>
          <p:cNvPr id="11" name="object 11"/>
          <p:cNvPicPr/>
          <p:nvPr/>
        </p:nvPicPr>
        <p:blipFill>
          <a:blip r:embed="rId9" cstate="print"/>
          <a:stretch>
            <a:fillRect/>
          </a:stretch>
        </p:blipFill>
        <p:spPr>
          <a:xfrm>
            <a:off x="259079" y="10344403"/>
            <a:ext cx="4812030" cy="123189"/>
          </a:xfrm>
          <a:prstGeom prst="rect">
            <a:avLst/>
          </a:prstGeom>
        </p:spPr>
      </p:pic>
      <p:pic>
        <p:nvPicPr>
          <p:cNvPr id="12" name="object 12"/>
          <p:cNvPicPr/>
          <p:nvPr/>
        </p:nvPicPr>
        <p:blipFill>
          <a:blip r:embed="rId10" cstate="print"/>
          <a:stretch>
            <a:fillRect/>
          </a:stretch>
        </p:blipFill>
        <p:spPr>
          <a:xfrm>
            <a:off x="5215890" y="10344403"/>
            <a:ext cx="1082039" cy="123189"/>
          </a:xfrm>
          <a:prstGeom prst="rect">
            <a:avLst/>
          </a:prstGeom>
        </p:spPr>
      </p:pic>
      <p:sp>
        <p:nvSpPr>
          <p:cNvPr id="13" name="object 13"/>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22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55827" y="467432"/>
            <a:ext cx="6311900" cy="2282825"/>
          </a:xfrm>
          <a:prstGeom prst="rect">
            <a:avLst/>
          </a:prstGeom>
        </p:spPr>
        <p:txBody>
          <a:bodyPr wrap="square" lIns="0" tIns="74295" rIns="0" bIns="0" rtlCol="0" vert="horz">
            <a:spAutoFit/>
          </a:bodyPr>
          <a:lstStyle/>
          <a:p>
            <a:pPr marL="63500">
              <a:lnSpc>
                <a:spcPct val="100000"/>
              </a:lnSpc>
              <a:spcBef>
                <a:spcPts val="585"/>
              </a:spcBef>
              <a:tabLst>
                <a:tab pos="37884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第三章</a:t>
            </a:r>
            <a:r>
              <a:rPr dirty="0" sz="1050" spc="-95">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a:p>
            <a:pPr marL="63500">
              <a:lnSpc>
                <a:spcPct val="100000"/>
              </a:lnSpc>
              <a:spcBef>
                <a:spcPts val="545"/>
              </a:spcBef>
            </a:pPr>
            <a:r>
              <a:rPr dirty="0" sz="1200">
                <a:latin typeface="SimSun"/>
                <a:cs typeface="SimSun"/>
              </a:rPr>
              <a:t>（</a:t>
            </a:r>
            <a:r>
              <a:rPr dirty="0" sz="1200">
                <a:latin typeface="Times New Roman"/>
                <a:cs typeface="Times New Roman"/>
              </a:rPr>
              <a:t>3</a:t>
            </a:r>
            <a:r>
              <a:rPr dirty="0" sz="1200">
                <a:latin typeface="SimSun"/>
                <a:cs typeface="SimSun"/>
              </a:rPr>
              <a:t>）体素降采样</a:t>
            </a:r>
            <a:endParaRPr sz="1200">
              <a:latin typeface="SimSun"/>
              <a:cs typeface="SimSun"/>
            </a:endParaRPr>
          </a:p>
          <a:p>
            <a:pPr marL="63500" marR="43180" indent="304800">
              <a:lnSpc>
                <a:spcPct val="162500"/>
              </a:lnSpc>
            </a:pPr>
            <a:r>
              <a:rPr dirty="0" sz="1200">
                <a:latin typeface="SimSun"/>
                <a:cs typeface="SimSun"/>
              </a:rPr>
              <a:t>体素降采</a:t>
            </a:r>
            <a:r>
              <a:rPr dirty="0" sz="1200" spc="-75">
                <a:latin typeface="SimSun"/>
                <a:cs typeface="SimSun"/>
              </a:rPr>
              <a:t>样</a:t>
            </a:r>
            <a:r>
              <a:rPr dirty="0" sz="1200" spc="-5">
                <a:latin typeface="SimSun"/>
                <a:cs typeface="SimSun"/>
              </a:rPr>
              <a:t>（</a:t>
            </a:r>
            <a:r>
              <a:rPr dirty="0" sz="1200" spc="-160">
                <a:latin typeface="Times New Roman"/>
                <a:cs typeface="Times New Roman"/>
              </a:rPr>
              <a:t>V</a:t>
            </a:r>
            <a:r>
              <a:rPr dirty="0" sz="1200">
                <a:latin typeface="Times New Roman"/>
                <a:cs typeface="Times New Roman"/>
              </a:rPr>
              <a:t>ox</a:t>
            </a:r>
            <a:r>
              <a:rPr dirty="0" sz="1200" spc="-5">
                <a:latin typeface="Times New Roman"/>
                <a:cs typeface="Times New Roman"/>
              </a:rPr>
              <a:t>e</a:t>
            </a:r>
            <a:r>
              <a:rPr dirty="0" sz="1200">
                <a:latin typeface="Times New Roman"/>
                <a:cs typeface="Times New Roman"/>
              </a:rPr>
              <a:t>l</a:t>
            </a:r>
            <a:r>
              <a:rPr dirty="0" sz="1200" spc="-70">
                <a:latin typeface="Times New Roman"/>
                <a:cs typeface="Times New Roman"/>
              </a:rPr>
              <a:t> </a:t>
            </a:r>
            <a:r>
              <a:rPr dirty="0" sz="1200">
                <a:latin typeface="Times New Roman"/>
                <a:cs typeface="Times New Roman"/>
              </a:rPr>
              <a:t>S</a:t>
            </a:r>
            <a:r>
              <a:rPr dirty="0" sz="1200" spc="-5">
                <a:latin typeface="Times New Roman"/>
                <a:cs typeface="Times New Roman"/>
              </a:rPr>
              <a:t>a</a:t>
            </a:r>
            <a:r>
              <a:rPr dirty="0" sz="1200">
                <a:latin typeface="Times New Roman"/>
                <a:cs typeface="Times New Roman"/>
              </a:rPr>
              <a:t>mplin</a:t>
            </a:r>
            <a:r>
              <a:rPr dirty="0" sz="1200" spc="5">
                <a:latin typeface="Times New Roman"/>
                <a:cs typeface="Times New Roman"/>
              </a:rPr>
              <a:t>g</a:t>
            </a:r>
            <a:r>
              <a:rPr dirty="0" sz="1200" spc="-75">
                <a:latin typeface="SimSun"/>
                <a:cs typeface="SimSun"/>
              </a:rPr>
              <a:t>）</a:t>
            </a:r>
            <a:r>
              <a:rPr dirty="0" sz="1200">
                <a:latin typeface="SimSun"/>
                <a:cs typeface="SimSun"/>
              </a:rPr>
              <a:t>的优势在于其能保持点云本身的几何结构</a:t>
            </a:r>
            <a:r>
              <a:rPr dirty="0" sz="1200" spc="-75">
                <a:latin typeface="SimSun"/>
                <a:cs typeface="SimSun"/>
              </a:rPr>
              <a:t>。</a:t>
            </a:r>
            <a:r>
              <a:rPr dirty="0" sz="1200">
                <a:latin typeface="SimSun"/>
                <a:cs typeface="SimSun"/>
              </a:rPr>
              <a:t>体素滤波器首 先根据输入的点云数据</a:t>
            </a:r>
            <a:r>
              <a:rPr dirty="0" sz="1200">
                <a:latin typeface="Cambria Math"/>
                <a:cs typeface="Cambria Math"/>
              </a:rPr>
              <a:t>𝑃</a:t>
            </a:r>
            <a:r>
              <a:rPr dirty="0" sz="1200" spc="95">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a:t>
            </a:r>
            <a:r>
              <a:rPr dirty="0" sz="1200" spc="-35">
                <a:latin typeface="Cambria Math"/>
                <a:cs typeface="Cambria Math"/>
              </a:rPr>
              <a:t>𝑝</a:t>
            </a:r>
            <a:r>
              <a:rPr dirty="0" baseline="-16339" sz="1275" spc="240">
                <a:latin typeface="Cambria Math"/>
                <a:cs typeface="Cambria Math"/>
              </a:rPr>
              <a:t>𝑖</a:t>
            </a:r>
            <a:r>
              <a:rPr dirty="0" baseline="2314" sz="1800">
                <a:latin typeface="Cambria Math"/>
                <a:cs typeface="Cambria Math"/>
              </a:rPr>
              <a:t>|</a:t>
            </a:r>
            <a:r>
              <a:rPr dirty="0" sz="1200">
                <a:latin typeface="Cambria Math"/>
                <a:cs typeface="Cambria Math"/>
              </a:rPr>
              <a:t>𝑖</a:t>
            </a:r>
            <a:r>
              <a:rPr dirty="0" sz="1200" spc="95">
                <a:latin typeface="Cambria Math"/>
                <a:cs typeface="Cambria Math"/>
              </a:rPr>
              <a:t> </a:t>
            </a:r>
            <a:r>
              <a:rPr dirty="0" sz="1200">
                <a:latin typeface="Cambria Math"/>
                <a:cs typeface="Cambria Math"/>
              </a:rPr>
              <a:t>=</a:t>
            </a:r>
            <a:r>
              <a:rPr dirty="0" sz="1200" spc="60">
                <a:latin typeface="Cambria Math"/>
                <a:cs typeface="Cambria Math"/>
              </a:rPr>
              <a:t> </a:t>
            </a:r>
            <a:r>
              <a:rPr dirty="0" sz="1200" spc="5">
                <a:latin typeface="Cambria Math"/>
                <a:cs typeface="Cambria Math"/>
              </a:rPr>
              <a:t>1,</a:t>
            </a:r>
            <a:r>
              <a:rPr dirty="0" sz="1200" spc="-5">
                <a:latin typeface="Cambria Math"/>
                <a:cs typeface="Cambria Math"/>
              </a:rPr>
              <a:t>2</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a:t>
            </a:r>
            <a:r>
              <a:rPr dirty="0" sz="1200" spc="-55">
                <a:latin typeface="Cambria Math"/>
                <a:cs typeface="Cambria Math"/>
              </a:rPr>
              <a:t> </a:t>
            </a:r>
            <a:r>
              <a:rPr dirty="0" sz="1200" spc="15">
                <a:latin typeface="Cambria Math"/>
                <a:cs typeface="Cambria Math"/>
              </a:rPr>
              <a:t>𝑛</a:t>
            </a:r>
            <a:r>
              <a:rPr dirty="0" baseline="2314" sz="1800">
                <a:latin typeface="Cambria Math"/>
                <a:cs typeface="Cambria Math"/>
              </a:rPr>
              <a:t>}</a:t>
            </a:r>
            <a:r>
              <a:rPr dirty="0" baseline="2314" sz="1800" spc="89">
                <a:latin typeface="Cambria Math"/>
                <a:cs typeface="Cambria Math"/>
              </a:rPr>
              <a:t> </a:t>
            </a:r>
            <a:r>
              <a:rPr dirty="0" sz="1200">
                <a:latin typeface="Cambria Math"/>
                <a:cs typeface="Cambria Math"/>
              </a:rPr>
              <a:t>⊂</a:t>
            </a:r>
            <a:r>
              <a:rPr dirty="0" sz="1200" spc="75">
                <a:latin typeface="Cambria Math"/>
                <a:cs typeface="Cambria Math"/>
              </a:rPr>
              <a:t> </a:t>
            </a:r>
            <a:r>
              <a:rPr dirty="0" sz="1200" spc="35">
                <a:latin typeface="Cambria Math"/>
                <a:cs typeface="Cambria Math"/>
              </a:rPr>
              <a:t>𝑅</a:t>
            </a:r>
            <a:r>
              <a:rPr dirty="0" baseline="29411" sz="1275" spc="-509">
                <a:latin typeface="Cambria Math"/>
                <a:cs typeface="Cambria Math"/>
              </a:rPr>
              <a:t>➪</a:t>
            </a:r>
            <a:r>
              <a:rPr dirty="0" sz="1200">
                <a:latin typeface="SimSun"/>
                <a:cs typeface="SimSun"/>
              </a:rPr>
              <a:t>计算出该点云的最小外接立方体</a:t>
            </a:r>
            <a:r>
              <a:rPr dirty="0" sz="1200" spc="-409">
                <a:latin typeface="SimSun"/>
                <a:cs typeface="SimSun"/>
              </a:rPr>
              <a:t>，</a:t>
            </a:r>
            <a:r>
              <a:rPr dirty="0" sz="1200">
                <a:latin typeface="SimSun"/>
                <a:cs typeface="SimSun"/>
              </a:rPr>
              <a:t>其次根据 </a:t>
            </a:r>
            <a:r>
              <a:rPr dirty="0" sz="1200" spc="10">
                <a:latin typeface="SimSun"/>
                <a:cs typeface="SimSun"/>
              </a:rPr>
              <a:t>设定的</a:t>
            </a:r>
            <a:r>
              <a:rPr dirty="0" sz="1200">
                <a:latin typeface="SimSun"/>
                <a:cs typeface="SimSun"/>
              </a:rPr>
              <a:t>分</a:t>
            </a:r>
            <a:r>
              <a:rPr dirty="0" sz="1200" spc="10">
                <a:latin typeface="SimSun"/>
                <a:cs typeface="SimSun"/>
              </a:rPr>
              <a:t>辨</a:t>
            </a:r>
            <a:r>
              <a:rPr dirty="0" sz="1200" spc="5">
                <a:latin typeface="SimSun"/>
                <a:cs typeface="SimSun"/>
              </a:rPr>
              <a:t>率</a:t>
            </a:r>
            <a:r>
              <a:rPr dirty="0" sz="1200">
                <a:latin typeface="Cambria Math"/>
                <a:cs typeface="Cambria Math"/>
              </a:rPr>
              <a:t>𝛾</a:t>
            </a:r>
            <a:r>
              <a:rPr dirty="0" sz="1200" spc="100">
                <a:latin typeface="Cambria Math"/>
                <a:cs typeface="Cambria Math"/>
              </a:rPr>
              <a:t> </a:t>
            </a:r>
            <a:r>
              <a:rPr dirty="0" sz="1200">
                <a:latin typeface="Cambria Math"/>
                <a:cs typeface="Cambria Math"/>
              </a:rPr>
              <a:t>=</a:t>
            </a:r>
            <a:r>
              <a:rPr dirty="0" sz="1200" spc="60">
                <a:latin typeface="Cambria Math"/>
                <a:cs typeface="Cambria Math"/>
              </a:rPr>
              <a:t> </a:t>
            </a:r>
            <a:r>
              <a:rPr dirty="0" baseline="2314" sz="1800" spc="7">
                <a:latin typeface="Cambria Math"/>
                <a:cs typeface="Cambria Math"/>
              </a:rPr>
              <a:t>(</a:t>
            </a:r>
            <a:r>
              <a:rPr dirty="0" sz="1200" spc="25">
                <a:latin typeface="Cambria Math"/>
                <a:cs typeface="Cambria Math"/>
              </a:rPr>
              <a:t>𝑟</a:t>
            </a:r>
            <a:r>
              <a:rPr dirty="0" sz="1200">
                <a:latin typeface="Cambria Math"/>
                <a:cs typeface="Cambria Math"/>
              </a:rPr>
              <a:t>,</a:t>
            </a:r>
            <a:r>
              <a:rPr dirty="0" sz="1200" spc="-70">
                <a:latin typeface="Cambria Math"/>
                <a:cs typeface="Cambria Math"/>
              </a:rPr>
              <a:t> </a:t>
            </a:r>
            <a:r>
              <a:rPr dirty="0" sz="1200" spc="25">
                <a:latin typeface="Cambria Math"/>
                <a:cs typeface="Cambria Math"/>
              </a:rPr>
              <a:t>𝑟</a:t>
            </a:r>
            <a:r>
              <a:rPr dirty="0" sz="1200">
                <a:latin typeface="Cambria Math"/>
                <a:cs typeface="Cambria Math"/>
              </a:rPr>
              <a:t>,</a:t>
            </a:r>
            <a:r>
              <a:rPr dirty="0" sz="1200" spc="-70">
                <a:latin typeface="Cambria Math"/>
                <a:cs typeface="Cambria Math"/>
              </a:rPr>
              <a:t> </a:t>
            </a:r>
            <a:r>
              <a:rPr dirty="0" sz="1200" spc="25">
                <a:latin typeface="Cambria Math"/>
                <a:cs typeface="Cambria Math"/>
              </a:rPr>
              <a:t>𝑟</a:t>
            </a:r>
            <a:r>
              <a:rPr dirty="0" baseline="2314" sz="1800" spc="7">
                <a:latin typeface="Cambria Math"/>
                <a:cs typeface="Cambria Math"/>
              </a:rPr>
              <a:t>)</a:t>
            </a:r>
            <a:r>
              <a:rPr dirty="0" sz="1200" spc="10">
                <a:latin typeface="SimSun"/>
                <a:cs typeface="SimSun"/>
              </a:rPr>
              <a:t>建立最</a:t>
            </a:r>
            <a:r>
              <a:rPr dirty="0" sz="1200">
                <a:latin typeface="SimSun"/>
                <a:cs typeface="SimSun"/>
              </a:rPr>
              <a:t>小</a:t>
            </a:r>
            <a:r>
              <a:rPr dirty="0" sz="1200" spc="10">
                <a:latin typeface="SimSun"/>
                <a:cs typeface="SimSun"/>
              </a:rPr>
              <a:t>三维体</a:t>
            </a:r>
            <a:r>
              <a:rPr dirty="0" sz="1200">
                <a:latin typeface="SimSun"/>
                <a:cs typeface="SimSun"/>
              </a:rPr>
              <a:t>素</a:t>
            </a:r>
            <a:r>
              <a:rPr dirty="0" sz="1200" spc="10">
                <a:latin typeface="SimSun"/>
                <a:cs typeface="SimSun"/>
              </a:rPr>
              <a:t>栅格</a:t>
            </a:r>
            <a:r>
              <a:rPr dirty="0" sz="1200">
                <a:latin typeface="SimSun"/>
                <a:cs typeface="SimSun"/>
              </a:rPr>
              <a:t>，</a:t>
            </a:r>
            <a:r>
              <a:rPr dirty="0" sz="1200" spc="10">
                <a:latin typeface="SimSun"/>
                <a:cs typeface="SimSun"/>
              </a:rPr>
              <a:t>并将</a:t>
            </a:r>
            <a:r>
              <a:rPr dirty="0" sz="1200">
                <a:latin typeface="SimSun"/>
                <a:cs typeface="SimSun"/>
              </a:rPr>
              <a:t>最</a:t>
            </a:r>
            <a:r>
              <a:rPr dirty="0" sz="1200" spc="10">
                <a:latin typeface="SimSun"/>
                <a:cs typeface="SimSun"/>
              </a:rPr>
              <a:t>小外接</a:t>
            </a:r>
            <a:r>
              <a:rPr dirty="0" sz="1200">
                <a:latin typeface="SimSun"/>
                <a:cs typeface="SimSun"/>
              </a:rPr>
              <a:t>立</a:t>
            </a:r>
            <a:r>
              <a:rPr dirty="0" sz="1200" spc="10">
                <a:latin typeface="SimSun"/>
                <a:cs typeface="SimSun"/>
              </a:rPr>
              <a:t>方体</a:t>
            </a:r>
            <a:r>
              <a:rPr dirty="0" sz="1200">
                <a:latin typeface="SimSun"/>
                <a:cs typeface="SimSun"/>
              </a:rPr>
              <a:t>分</a:t>
            </a:r>
            <a:r>
              <a:rPr dirty="0" sz="1200" spc="10">
                <a:latin typeface="SimSun"/>
                <a:cs typeface="SimSun"/>
              </a:rPr>
              <a:t>割成</a:t>
            </a:r>
            <a:r>
              <a:rPr dirty="0" sz="1200">
                <a:latin typeface="SimSun"/>
                <a:cs typeface="SimSun"/>
              </a:rPr>
              <a:t>数</a:t>
            </a:r>
            <a:r>
              <a:rPr dirty="0" sz="1200" spc="10">
                <a:latin typeface="SimSun"/>
                <a:cs typeface="SimSun"/>
              </a:rPr>
              <a:t>个三维体</a:t>
            </a:r>
            <a:r>
              <a:rPr dirty="0" sz="1200">
                <a:latin typeface="SimSun"/>
                <a:cs typeface="SimSun"/>
              </a:rPr>
              <a:t>素 </a:t>
            </a:r>
            <a:r>
              <a:rPr dirty="0" sz="1200">
                <a:latin typeface="SimSun"/>
                <a:cs typeface="SimSun"/>
              </a:rPr>
              <a:t>栅格</a:t>
            </a:r>
            <a:r>
              <a:rPr dirty="0" sz="1200" spc="10">
                <a:latin typeface="SimSun"/>
                <a:cs typeface="SimSun"/>
              </a:rPr>
              <a:t>，</a:t>
            </a:r>
            <a:r>
              <a:rPr dirty="0" sz="1200">
                <a:latin typeface="SimSun"/>
                <a:cs typeface="SimSun"/>
              </a:rPr>
              <a:t>此时</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a:t>
            </a:r>
            <a:r>
              <a:rPr dirty="0" sz="1200" spc="10">
                <a:latin typeface="SimSun"/>
                <a:cs typeface="SimSun"/>
              </a:rPr>
              <a:t>填</a:t>
            </a:r>
            <a:r>
              <a:rPr dirty="0" sz="1200">
                <a:latin typeface="SimSun"/>
                <a:cs typeface="SimSun"/>
              </a:rPr>
              <a:t>充至</a:t>
            </a:r>
            <a:r>
              <a:rPr dirty="0" sz="1200" spc="10">
                <a:latin typeface="SimSun"/>
                <a:cs typeface="SimSun"/>
              </a:rPr>
              <a:t>对</a:t>
            </a:r>
            <a:r>
              <a:rPr dirty="0" sz="1200">
                <a:latin typeface="SimSun"/>
                <a:cs typeface="SimSun"/>
              </a:rPr>
              <a:t>应的</a:t>
            </a:r>
            <a:r>
              <a:rPr dirty="0" sz="1200" spc="10">
                <a:latin typeface="SimSun"/>
                <a:cs typeface="SimSun"/>
              </a:rPr>
              <a:t>三</a:t>
            </a:r>
            <a:r>
              <a:rPr dirty="0" sz="1200">
                <a:latin typeface="SimSun"/>
                <a:cs typeface="SimSun"/>
              </a:rPr>
              <a:t>维</a:t>
            </a:r>
            <a:r>
              <a:rPr dirty="0" sz="1200" spc="10">
                <a:latin typeface="SimSun"/>
                <a:cs typeface="SimSun"/>
              </a:rPr>
              <a:t>体</a:t>
            </a:r>
            <a:r>
              <a:rPr dirty="0" sz="1200">
                <a:latin typeface="SimSun"/>
                <a:cs typeface="SimSun"/>
              </a:rPr>
              <a:t>素</a:t>
            </a:r>
            <a:r>
              <a:rPr dirty="0" sz="1200" spc="10">
                <a:latin typeface="SimSun"/>
                <a:cs typeface="SimSun"/>
              </a:rPr>
              <a:t>栅</a:t>
            </a:r>
            <a:r>
              <a:rPr dirty="0" sz="1200">
                <a:latin typeface="SimSun"/>
                <a:cs typeface="SimSun"/>
              </a:rPr>
              <a:t>格中</a:t>
            </a:r>
            <a:r>
              <a:rPr dirty="0" sz="1200" spc="10">
                <a:latin typeface="SimSun"/>
                <a:cs typeface="SimSun"/>
              </a:rPr>
              <a:t>。</a:t>
            </a:r>
            <a:r>
              <a:rPr dirty="0" sz="1200">
                <a:latin typeface="SimSun"/>
                <a:cs typeface="SimSun"/>
              </a:rPr>
              <a:t>然后</a:t>
            </a:r>
            <a:r>
              <a:rPr dirty="0" sz="1200" spc="10">
                <a:latin typeface="SimSun"/>
                <a:cs typeface="SimSun"/>
              </a:rPr>
              <a:t>分</a:t>
            </a:r>
            <a:r>
              <a:rPr dirty="0" sz="1200">
                <a:latin typeface="SimSun"/>
                <a:cs typeface="SimSun"/>
              </a:rPr>
              <a:t>别</a:t>
            </a:r>
            <a:r>
              <a:rPr dirty="0" sz="1200" spc="10">
                <a:latin typeface="SimSun"/>
                <a:cs typeface="SimSun"/>
              </a:rPr>
              <a:t>计</a:t>
            </a:r>
            <a:r>
              <a:rPr dirty="0" sz="1200">
                <a:latin typeface="SimSun"/>
                <a:cs typeface="SimSun"/>
              </a:rPr>
              <a:t>算</a:t>
            </a:r>
            <a:r>
              <a:rPr dirty="0" sz="1200" spc="10">
                <a:latin typeface="SimSun"/>
                <a:cs typeface="SimSun"/>
              </a:rPr>
              <a:t>每</a:t>
            </a:r>
            <a:r>
              <a:rPr dirty="0" sz="1200">
                <a:latin typeface="SimSun"/>
                <a:cs typeface="SimSun"/>
              </a:rPr>
              <a:t>个三</a:t>
            </a:r>
            <a:r>
              <a:rPr dirty="0" sz="1200" spc="10">
                <a:latin typeface="SimSun"/>
                <a:cs typeface="SimSun"/>
              </a:rPr>
              <a:t>维</a:t>
            </a:r>
            <a:r>
              <a:rPr dirty="0" sz="1200">
                <a:latin typeface="SimSun"/>
                <a:cs typeface="SimSun"/>
              </a:rPr>
              <a:t>体素</a:t>
            </a:r>
            <a:r>
              <a:rPr dirty="0" sz="1200" spc="10">
                <a:latin typeface="SimSun"/>
                <a:cs typeface="SimSun"/>
              </a:rPr>
              <a:t>栅</a:t>
            </a:r>
            <a:r>
              <a:rPr dirty="0" sz="1200">
                <a:latin typeface="SimSun"/>
                <a:cs typeface="SimSun"/>
              </a:rPr>
              <a:t>格</a:t>
            </a:r>
            <a:r>
              <a:rPr dirty="0" sz="1200" spc="10">
                <a:latin typeface="SimSun"/>
                <a:cs typeface="SimSun"/>
              </a:rPr>
              <a:t>中</a:t>
            </a:r>
            <a:r>
              <a:rPr dirty="0" sz="1200">
                <a:latin typeface="SimSun"/>
                <a:cs typeface="SimSun"/>
              </a:rPr>
              <a:t>的质 心</a:t>
            </a:r>
            <a:r>
              <a:rPr dirty="0" sz="1200" spc="30">
                <a:latin typeface="Cambria Math"/>
                <a:cs typeface="Cambria Math"/>
              </a:rPr>
              <a:t>𝑀</a:t>
            </a:r>
            <a:r>
              <a:rPr dirty="0" sz="1200" spc="-590">
                <a:latin typeface="SimSun"/>
                <a:cs typeface="SimSun"/>
              </a:rPr>
              <a:t>，</a:t>
            </a:r>
            <a:r>
              <a:rPr dirty="0" sz="1200">
                <a:latin typeface="SimSun"/>
                <a:cs typeface="SimSun"/>
              </a:rPr>
              <a:t>以此质心的坐</a:t>
            </a:r>
            <a:r>
              <a:rPr dirty="0" sz="1200" spc="-5">
                <a:latin typeface="SimSun"/>
                <a:cs typeface="SimSun"/>
              </a:rPr>
              <a:t>标</a:t>
            </a:r>
            <a:r>
              <a:rPr dirty="0" sz="1200">
                <a:latin typeface="Cambria Math"/>
                <a:cs typeface="Cambria Math"/>
              </a:rPr>
              <a:t>𝑀</a:t>
            </a:r>
            <a:r>
              <a:rPr dirty="0" sz="1200" spc="90">
                <a:latin typeface="Cambria Math"/>
                <a:cs typeface="Cambria Math"/>
              </a:rPr>
              <a:t> </a:t>
            </a:r>
            <a:r>
              <a:rPr dirty="0" sz="1200">
                <a:latin typeface="Cambria Math"/>
                <a:cs typeface="Cambria Math"/>
              </a:rPr>
              <a:t>=</a:t>
            </a:r>
            <a:r>
              <a:rPr dirty="0" sz="1200" spc="65">
                <a:latin typeface="Cambria Math"/>
                <a:cs typeface="Cambria Math"/>
              </a:rPr>
              <a:t> </a:t>
            </a:r>
            <a:r>
              <a:rPr dirty="0" baseline="2314" sz="1800" spc="7">
                <a:latin typeface="Cambria Math"/>
                <a:cs typeface="Cambria Math"/>
              </a:rPr>
              <a:t>(</a:t>
            </a:r>
            <a:r>
              <a:rPr dirty="0" sz="1200" spc="-15">
                <a:latin typeface="Cambria Math"/>
                <a:cs typeface="Cambria Math"/>
              </a:rPr>
              <a:t>𝑥</a:t>
            </a:r>
            <a:r>
              <a:rPr dirty="0" baseline="-16339" sz="1275" spc="120">
                <a:latin typeface="Cambria Math"/>
                <a:cs typeface="Cambria Math"/>
              </a:rPr>
              <a:t>𝑐</a:t>
            </a:r>
            <a:r>
              <a:rPr dirty="0" baseline="-16339" sz="1275" spc="127">
                <a:latin typeface="Cambria Math"/>
                <a:cs typeface="Cambria Math"/>
              </a:rPr>
              <a:t>𝑒</a:t>
            </a:r>
            <a:r>
              <a:rPr dirty="0" baseline="-16339" sz="1275" spc="150">
                <a:latin typeface="Cambria Math"/>
                <a:cs typeface="Cambria Math"/>
              </a:rPr>
              <a:t>𝑛𝑡</a:t>
            </a:r>
            <a:r>
              <a:rPr dirty="0" baseline="-16339" sz="1275" spc="120">
                <a:latin typeface="Cambria Math"/>
                <a:cs typeface="Cambria Math"/>
              </a:rPr>
              <a:t>𝑒</a:t>
            </a:r>
            <a:r>
              <a:rPr dirty="0" baseline="-16339" sz="1275" spc="240">
                <a:latin typeface="Cambria Math"/>
                <a:cs typeface="Cambria Math"/>
              </a:rPr>
              <a:t>𝑟</a:t>
            </a:r>
            <a:r>
              <a:rPr dirty="0" sz="1200">
                <a:latin typeface="Cambria Math"/>
                <a:cs typeface="Cambria Math"/>
              </a:rPr>
              <a:t>,</a:t>
            </a:r>
            <a:r>
              <a:rPr dirty="0" sz="1200" spc="-70">
                <a:latin typeface="Cambria Math"/>
                <a:cs typeface="Cambria Math"/>
              </a:rPr>
              <a:t> </a:t>
            </a:r>
            <a:r>
              <a:rPr dirty="0" sz="1200" spc="-40">
                <a:latin typeface="Cambria Math"/>
                <a:cs typeface="Cambria Math"/>
              </a:rPr>
              <a:t>𝑦</a:t>
            </a:r>
            <a:r>
              <a:rPr dirty="0" baseline="-16339" sz="1275" spc="120">
                <a:latin typeface="Cambria Math"/>
                <a:cs typeface="Cambria Math"/>
              </a:rPr>
              <a:t>𝑐</a:t>
            </a:r>
            <a:r>
              <a:rPr dirty="0" baseline="-16339" sz="1275" spc="127">
                <a:latin typeface="Cambria Math"/>
                <a:cs typeface="Cambria Math"/>
              </a:rPr>
              <a:t>𝑒</a:t>
            </a:r>
            <a:r>
              <a:rPr dirty="0" baseline="-16339" sz="1275" spc="150">
                <a:latin typeface="Cambria Math"/>
                <a:cs typeface="Cambria Math"/>
              </a:rPr>
              <a:t>𝑛𝑡</a:t>
            </a:r>
            <a:r>
              <a:rPr dirty="0" baseline="-16339" sz="1275" spc="120">
                <a:latin typeface="Cambria Math"/>
                <a:cs typeface="Cambria Math"/>
              </a:rPr>
              <a:t>𝑒</a:t>
            </a:r>
            <a:r>
              <a:rPr dirty="0" baseline="-16339" sz="1275" spc="240">
                <a:latin typeface="Cambria Math"/>
                <a:cs typeface="Cambria Math"/>
              </a:rPr>
              <a:t>𝑟</a:t>
            </a:r>
            <a:r>
              <a:rPr dirty="0" sz="1200">
                <a:latin typeface="Cambria Math"/>
                <a:cs typeface="Cambria Math"/>
              </a:rPr>
              <a:t>,</a:t>
            </a:r>
            <a:r>
              <a:rPr dirty="0" sz="1200" spc="-70">
                <a:latin typeface="Cambria Math"/>
                <a:cs typeface="Cambria Math"/>
              </a:rPr>
              <a:t> </a:t>
            </a:r>
            <a:r>
              <a:rPr dirty="0" sz="1200" spc="-30">
                <a:latin typeface="Cambria Math"/>
                <a:cs typeface="Cambria Math"/>
              </a:rPr>
              <a:t>𝑧</a:t>
            </a:r>
            <a:r>
              <a:rPr dirty="0" baseline="-16339" sz="1275" spc="120">
                <a:latin typeface="Cambria Math"/>
                <a:cs typeface="Cambria Math"/>
              </a:rPr>
              <a:t>𝑐</a:t>
            </a:r>
            <a:r>
              <a:rPr dirty="0" baseline="-16339" sz="1275" spc="127">
                <a:latin typeface="Cambria Math"/>
                <a:cs typeface="Cambria Math"/>
              </a:rPr>
              <a:t>𝑒</a:t>
            </a:r>
            <a:r>
              <a:rPr dirty="0" baseline="-16339" sz="1275" spc="150">
                <a:latin typeface="Cambria Math"/>
                <a:cs typeface="Cambria Math"/>
              </a:rPr>
              <a:t>𝑛𝑡</a:t>
            </a:r>
            <a:r>
              <a:rPr dirty="0" baseline="-16339" sz="1275" spc="120">
                <a:latin typeface="Cambria Math"/>
                <a:cs typeface="Cambria Math"/>
              </a:rPr>
              <a:t>𝑒</a:t>
            </a:r>
            <a:r>
              <a:rPr dirty="0" baseline="-16339" sz="1275" spc="240">
                <a:latin typeface="Cambria Math"/>
                <a:cs typeface="Cambria Math"/>
              </a:rPr>
              <a:t>𝑟</a:t>
            </a:r>
            <a:r>
              <a:rPr dirty="0" baseline="2314" sz="1800" spc="-15">
                <a:latin typeface="Cambria Math"/>
                <a:cs typeface="Cambria Math"/>
              </a:rPr>
              <a:t>)</a:t>
            </a:r>
            <a:r>
              <a:rPr dirty="0" sz="1200">
                <a:latin typeface="SimSun"/>
                <a:cs typeface="SimSun"/>
              </a:rPr>
              <a:t>可以近似表示该三维体素栅格中的所有点。 每个三维体素栅格中，质心的计算公式为：</a:t>
            </a:r>
            <a:endParaRPr sz="1200">
              <a:latin typeface="SimSun"/>
              <a:cs typeface="SimSun"/>
            </a:endParaRPr>
          </a:p>
        </p:txBody>
      </p:sp>
      <p:sp>
        <p:nvSpPr>
          <p:cNvPr id="4" name="object 4"/>
          <p:cNvSpPr txBox="1"/>
          <p:nvPr/>
        </p:nvSpPr>
        <p:spPr>
          <a:xfrm>
            <a:off x="3188335" y="3389502"/>
            <a:ext cx="130175" cy="603250"/>
          </a:xfrm>
          <a:prstGeom prst="rect">
            <a:avLst/>
          </a:prstGeom>
        </p:spPr>
        <p:txBody>
          <a:bodyPr wrap="square" lIns="0" tIns="12700" rIns="0" bIns="0" rtlCol="0" vert="horz">
            <a:spAutoFit/>
          </a:bodyPr>
          <a:lstStyle/>
          <a:p>
            <a:pPr marL="12700" marR="5080">
              <a:lnSpc>
                <a:spcPct val="113300"/>
              </a:lnSpc>
              <a:spcBef>
                <a:spcPts val="100"/>
              </a:spcBef>
            </a:pPr>
            <a:r>
              <a:rPr dirty="0" sz="1200" spc="-185">
                <a:latin typeface="Cambria Math"/>
                <a:cs typeface="Cambria Math"/>
              </a:rPr>
              <a:t>❪  </a:t>
            </a:r>
            <a:r>
              <a:rPr dirty="0" sz="1200" spc="430">
                <a:latin typeface="Cambria Math"/>
                <a:cs typeface="Cambria Math"/>
              </a:rPr>
              <a:t>I</a:t>
            </a:r>
            <a:endParaRPr sz="1200">
              <a:latin typeface="Cambria Math"/>
              <a:cs typeface="Cambria Math"/>
            </a:endParaRPr>
          </a:p>
          <a:p>
            <a:pPr marL="12700">
              <a:lnSpc>
                <a:spcPts val="1285"/>
              </a:lnSpc>
            </a:pPr>
            <a:r>
              <a:rPr dirty="0" sz="1200" spc="2090">
                <a:latin typeface="Cambria Math"/>
                <a:cs typeface="Cambria Math"/>
              </a:rPr>
              <a:t>𝗅</a:t>
            </a:r>
            <a:endParaRPr sz="1200">
              <a:latin typeface="Cambria Math"/>
              <a:cs typeface="Cambria Math"/>
            </a:endParaRPr>
          </a:p>
        </p:txBody>
      </p:sp>
      <p:sp>
        <p:nvSpPr>
          <p:cNvPr id="5" name="object 5"/>
          <p:cNvSpPr txBox="1"/>
          <p:nvPr/>
        </p:nvSpPr>
        <p:spPr>
          <a:xfrm>
            <a:off x="3188335" y="3092322"/>
            <a:ext cx="130175" cy="208279"/>
          </a:xfrm>
          <a:prstGeom prst="rect">
            <a:avLst/>
          </a:prstGeom>
        </p:spPr>
        <p:txBody>
          <a:bodyPr wrap="square" lIns="0" tIns="12700" rIns="0" bIns="0" rtlCol="0" vert="horz">
            <a:spAutoFit/>
          </a:bodyPr>
          <a:lstStyle/>
          <a:p>
            <a:pPr marL="12700">
              <a:lnSpc>
                <a:spcPct val="100000"/>
              </a:lnSpc>
              <a:spcBef>
                <a:spcPts val="100"/>
              </a:spcBef>
            </a:pPr>
            <a:r>
              <a:rPr dirty="0" sz="1200" spc="430">
                <a:latin typeface="Cambria Math"/>
                <a:cs typeface="Cambria Math"/>
              </a:rPr>
              <a:t>I</a:t>
            </a:r>
            <a:endParaRPr sz="1200">
              <a:latin typeface="Cambria Math"/>
              <a:cs typeface="Cambria Math"/>
            </a:endParaRPr>
          </a:p>
        </p:txBody>
      </p:sp>
      <p:sp>
        <p:nvSpPr>
          <p:cNvPr id="6" name="object 6"/>
          <p:cNvSpPr txBox="1"/>
          <p:nvPr/>
        </p:nvSpPr>
        <p:spPr>
          <a:xfrm>
            <a:off x="3815207" y="2735326"/>
            <a:ext cx="252095" cy="208279"/>
          </a:xfrm>
          <a:prstGeom prst="rect">
            <a:avLst/>
          </a:prstGeom>
        </p:spPr>
        <p:txBody>
          <a:bodyPr wrap="square" lIns="0" tIns="12700" rIns="0" bIns="0" rtlCol="0" vert="horz">
            <a:spAutoFit/>
          </a:bodyPr>
          <a:lstStyle/>
          <a:p>
            <a:pPr marL="38100">
              <a:lnSpc>
                <a:spcPct val="100000"/>
              </a:lnSpc>
              <a:spcBef>
                <a:spcPts val="100"/>
              </a:spcBef>
            </a:pPr>
            <a:r>
              <a:rPr dirty="0" baseline="-20833" sz="1800" spc="37">
                <a:latin typeface="Cambria Math"/>
                <a:cs typeface="Cambria Math"/>
              </a:rPr>
              <a:t>∑</a:t>
            </a:r>
            <a:r>
              <a:rPr dirty="0" sz="850" spc="25">
                <a:latin typeface="Cambria Math"/>
                <a:cs typeface="Cambria Math"/>
              </a:rPr>
              <a:t>ℎ</a:t>
            </a:r>
            <a:endParaRPr sz="850">
              <a:latin typeface="Cambria Math"/>
              <a:cs typeface="Cambria Math"/>
            </a:endParaRPr>
          </a:p>
        </p:txBody>
      </p:sp>
      <p:sp>
        <p:nvSpPr>
          <p:cNvPr id="7" name="object 7"/>
          <p:cNvSpPr txBox="1"/>
          <p:nvPr/>
        </p:nvSpPr>
        <p:spPr>
          <a:xfrm>
            <a:off x="3162935" y="2942970"/>
            <a:ext cx="1205865" cy="208279"/>
          </a:xfrm>
          <a:prstGeom prst="rect">
            <a:avLst/>
          </a:prstGeom>
        </p:spPr>
        <p:txBody>
          <a:bodyPr wrap="square" lIns="0" tIns="12700" rIns="0" bIns="0" rtlCol="0" vert="horz">
            <a:spAutoFit/>
          </a:bodyPr>
          <a:lstStyle/>
          <a:p>
            <a:pPr marL="38100">
              <a:lnSpc>
                <a:spcPct val="100000"/>
              </a:lnSpc>
              <a:spcBef>
                <a:spcPts val="100"/>
              </a:spcBef>
              <a:tabLst>
                <a:tab pos="1167130" algn="l"/>
              </a:tabLst>
            </a:pPr>
            <a:r>
              <a:rPr dirty="0" baseline="20833" sz="1800" spc="-75">
                <a:latin typeface="Cambria Math"/>
                <a:cs typeface="Cambria Math"/>
              </a:rPr>
              <a:t>ﻟ</a:t>
            </a:r>
            <a:r>
              <a:rPr dirty="0" baseline="11574" sz="1800" spc="-75">
                <a:latin typeface="Cambria Math"/>
                <a:cs typeface="Cambria Math"/>
              </a:rPr>
              <a:t>𝑥</a:t>
            </a:r>
            <a:r>
              <a:rPr dirty="0" sz="850" spc="-50">
                <a:latin typeface="Times New Roman"/>
                <a:cs typeface="Times New Roman"/>
              </a:rPr>
              <a:t>center</a:t>
            </a:r>
            <a:r>
              <a:rPr dirty="0" sz="850" spc="165">
                <a:latin typeface="Times New Roman"/>
                <a:cs typeface="Times New Roman"/>
              </a:rPr>
              <a:t> </a:t>
            </a:r>
            <a:r>
              <a:rPr dirty="0" baseline="11574" sz="1800">
                <a:latin typeface="Cambria Math"/>
                <a:cs typeface="Cambria Math"/>
              </a:rPr>
              <a:t>=</a:t>
            </a:r>
            <a:r>
              <a:rPr dirty="0" u="sng" baseline="39351" sz="1800">
                <a:uFill>
                  <a:solidFill>
                    <a:srgbClr val="000000"/>
                  </a:solidFill>
                </a:uFill>
                <a:latin typeface="Cambria Math"/>
                <a:cs typeface="Cambria Math"/>
              </a:rPr>
              <a:t>   </a:t>
            </a:r>
            <a:r>
              <a:rPr dirty="0" u="sng" baseline="39351" sz="1800" spc="179">
                <a:uFill>
                  <a:solidFill>
                    <a:srgbClr val="000000"/>
                  </a:solidFill>
                </a:uFill>
                <a:latin typeface="Cambria Math"/>
                <a:cs typeface="Cambria Math"/>
              </a:rPr>
              <a:t> </a:t>
            </a:r>
            <a:r>
              <a:rPr dirty="0" u="sng" baseline="55555" sz="1275" spc="30">
                <a:uFill>
                  <a:solidFill>
                    <a:srgbClr val="000000"/>
                  </a:solidFill>
                </a:uFill>
                <a:latin typeface="Cambria Math"/>
                <a:cs typeface="Cambria Math"/>
              </a:rPr>
              <a:t>𝑖=1	</a:t>
            </a:r>
            <a:endParaRPr baseline="55555" sz="1275">
              <a:latin typeface="Cambria Math"/>
              <a:cs typeface="Cambria Math"/>
            </a:endParaRPr>
          </a:p>
        </p:txBody>
      </p:sp>
      <p:sp>
        <p:nvSpPr>
          <p:cNvPr id="8" name="object 8"/>
          <p:cNvSpPr txBox="1"/>
          <p:nvPr/>
        </p:nvSpPr>
        <p:spPr>
          <a:xfrm>
            <a:off x="4165980" y="2796285"/>
            <a:ext cx="193675" cy="208279"/>
          </a:xfrm>
          <a:prstGeom prst="rect">
            <a:avLst/>
          </a:prstGeom>
        </p:spPr>
        <p:txBody>
          <a:bodyPr wrap="square" lIns="0" tIns="12700" rIns="0" bIns="0" rtlCol="0" vert="horz">
            <a:spAutoFit/>
          </a:bodyPr>
          <a:lstStyle/>
          <a:p>
            <a:pPr marL="38100">
              <a:lnSpc>
                <a:spcPct val="100000"/>
              </a:lnSpc>
              <a:spcBef>
                <a:spcPts val="100"/>
              </a:spcBef>
            </a:pPr>
            <a:r>
              <a:rPr dirty="0" sz="1200" spc="5">
                <a:latin typeface="Cambria Math"/>
                <a:cs typeface="Cambria Math"/>
              </a:rPr>
              <a:t>𝑥</a:t>
            </a:r>
            <a:r>
              <a:rPr dirty="0" baseline="-16339" sz="1275" spc="7">
                <a:latin typeface="Cambria Math"/>
                <a:cs typeface="Cambria Math"/>
              </a:rPr>
              <a:t>𝑖</a:t>
            </a:r>
            <a:endParaRPr baseline="-16339" sz="1275">
              <a:latin typeface="Cambria Math"/>
              <a:cs typeface="Cambria Math"/>
            </a:endParaRPr>
          </a:p>
        </p:txBody>
      </p:sp>
      <p:sp>
        <p:nvSpPr>
          <p:cNvPr id="9" name="object 9"/>
          <p:cNvSpPr txBox="1"/>
          <p:nvPr/>
        </p:nvSpPr>
        <p:spPr>
          <a:xfrm>
            <a:off x="4035933" y="3014598"/>
            <a:ext cx="110489"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ℎ</a:t>
            </a:r>
            <a:endParaRPr sz="1200">
              <a:latin typeface="Cambria Math"/>
              <a:cs typeface="Cambria Math"/>
            </a:endParaRPr>
          </a:p>
        </p:txBody>
      </p:sp>
      <p:sp>
        <p:nvSpPr>
          <p:cNvPr id="10" name="object 10"/>
          <p:cNvSpPr txBox="1"/>
          <p:nvPr/>
        </p:nvSpPr>
        <p:spPr>
          <a:xfrm>
            <a:off x="3268090" y="3343782"/>
            <a:ext cx="1104265" cy="208279"/>
          </a:xfrm>
          <a:prstGeom prst="rect">
            <a:avLst/>
          </a:prstGeom>
        </p:spPr>
        <p:txBody>
          <a:bodyPr wrap="square" lIns="0" tIns="12700" rIns="0" bIns="0" rtlCol="0" vert="horz">
            <a:spAutoFit/>
          </a:bodyPr>
          <a:lstStyle/>
          <a:p>
            <a:pPr marL="38100">
              <a:lnSpc>
                <a:spcPct val="100000"/>
              </a:lnSpc>
              <a:spcBef>
                <a:spcPts val="100"/>
              </a:spcBef>
              <a:tabLst>
                <a:tab pos="1064895" algn="l"/>
              </a:tabLst>
            </a:pPr>
            <a:r>
              <a:rPr dirty="0" baseline="11574" sz="1800" spc="-15">
                <a:latin typeface="Cambria Math"/>
                <a:cs typeface="Cambria Math"/>
              </a:rPr>
              <a:t>𝑦</a:t>
            </a:r>
            <a:r>
              <a:rPr dirty="0" sz="850" spc="-10">
                <a:latin typeface="Times New Roman"/>
                <a:cs typeface="Times New Roman"/>
              </a:rPr>
              <a:t>center</a:t>
            </a:r>
            <a:r>
              <a:rPr dirty="0" sz="850" spc="185">
                <a:latin typeface="Times New Roman"/>
                <a:cs typeface="Times New Roman"/>
              </a:rPr>
              <a:t> </a:t>
            </a:r>
            <a:r>
              <a:rPr dirty="0" baseline="11574" sz="1800">
                <a:latin typeface="Cambria Math"/>
                <a:cs typeface="Cambria Math"/>
              </a:rPr>
              <a:t>=</a:t>
            </a:r>
            <a:r>
              <a:rPr dirty="0" u="sng" baseline="39351" sz="1800">
                <a:uFill>
                  <a:solidFill>
                    <a:srgbClr val="000000"/>
                  </a:solidFill>
                </a:uFill>
                <a:latin typeface="Cambria Math"/>
                <a:cs typeface="Cambria Math"/>
              </a:rPr>
              <a:t>   </a:t>
            </a:r>
            <a:r>
              <a:rPr dirty="0" u="sng" baseline="39351" sz="1800" spc="179">
                <a:uFill>
                  <a:solidFill>
                    <a:srgbClr val="000000"/>
                  </a:solidFill>
                </a:uFill>
                <a:latin typeface="Cambria Math"/>
                <a:cs typeface="Cambria Math"/>
              </a:rPr>
              <a:t> </a:t>
            </a:r>
            <a:r>
              <a:rPr dirty="0" u="sng" baseline="55555" sz="1275" spc="30">
                <a:uFill>
                  <a:solidFill>
                    <a:srgbClr val="000000"/>
                  </a:solidFill>
                </a:uFill>
                <a:latin typeface="Cambria Math"/>
                <a:cs typeface="Cambria Math"/>
              </a:rPr>
              <a:t>𝑖=1	</a:t>
            </a:r>
            <a:endParaRPr baseline="55555" sz="1275">
              <a:latin typeface="Cambria Math"/>
              <a:cs typeface="Cambria Math"/>
            </a:endParaRPr>
          </a:p>
        </p:txBody>
      </p:sp>
      <p:sp>
        <p:nvSpPr>
          <p:cNvPr id="11" name="object 11"/>
          <p:cNvSpPr txBox="1"/>
          <p:nvPr/>
        </p:nvSpPr>
        <p:spPr>
          <a:xfrm>
            <a:off x="3816730" y="3134994"/>
            <a:ext cx="252095" cy="208279"/>
          </a:xfrm>
          <a:prstGeom prst="rect">
            <a:avLst/>
          </a:prstGeom>
        </p:spPr>
        <p:txBody>
          <a:bodyPr wrap="square" lIns="0" tIns="12700" rIns="0" bIns="0" rtlCol="0" vert="horz">
            <a:spAutoFit/>
          </a:bodyPr>
          <a:lstStyle/>
          <a:p>
            <a:pPr marL="38100">
              <a:lnSpc>
                <a:spcPct val="100000"/>
              </a:lnSpc>
              <a:spcBef>
                <a:spcPts val="100"/>
              </a:spcBef>
            </a:pPr>
            <a:r>
              <a:rPr dirty="0" baseline="-20833" sz="1800" spc="37">
                <a:latin typeface="Cambria Math"/>
                <a:cs typeface="Cambria Math"/>
              </a:rPr>
              <a:t>∑</a:t>
            </a:r>
            <a:r>
              <a:rPr dirty="0" sz="850" spc="25">
                <a:latin typeface="Cambria Math"/>
                <a:cs typeface="Cambria Math"/>
              </a:rPr>
              <a:t>ℎ</a:t>
            </a:r>
            <a:endParaRPr sz="850">
              <a:latin typeface="Cambria Math"/>
              <a:cs typeface="Cambria Math"/>
            </a:endParaRPr>
          </a:p>
        </p:txBody>
      </p:sp>
      <p:sp>
        <p:nvSpPr>
          <p:cNvPr id="12" name="object 12"/>
          <p:cNvSpPr txBox="1"/>
          <p:nvPr/>
        </p:nvSpPr>
        <p:spPr>
          <a:xfrm>
            <a:off x="4167504" y="3197478"/>
            <a:ext cx="194945" cy="208279"/>
          </a:xfrm>
          <a:prstGeom prst="rect">
            <a:avLst/>
          </a:prstGeom>
        </p:spPr>
        <p:txBody>
          <a:bodyPr wrap="square" lIns="0" tIns="12700" rIns="0" bIns="0" rtlCol="0" vert="horz">
            <a:spAutoFit/>
          </a:bodyPr>
          <a:lstStyle/>
          <a:p>
            <a:pPr marL="38100">
              <a:lnSpc>
                <a:spcPct val="100000"/>
              </a:lnSpc>
              <a:spcBef>
                <a:spcPts val="100"/>
              </a:spcBef>
            </a:pPr>
            <a:r>
              <a:rPr dirty="0" sz="1200" spc="-10">
                <a:latin typeface="Cambria Math"/>
                <a:cs typeface="Cambria Math"/>
              </a:rPr>
              <a:t>𝑦</a:t>
            </a:r>
            <a:r>
              <a:rPr dirty="0" baseline="-16339" sz="1275" spc="-15">
                <a:latin typeface="Cambria Math"/>
                <a:cs typeface="Cambria Math"/>
              </a:rPr>
              <a:t>𝑖</a:t>
            </a:r>
            <a:endParaRPr baseline="-16339" sz="1275">
              <a:latin typeface="Cambria Math"/>
              <a:cs typeface="Cambria Math"/>
            </a:endParaRPr>
          </a:p>
        </p:txBody>
      </p:sp>
      <p:sp>
        <p:nvSpPr>
          <p:cNvPr id="13" name="object 13"/>
          <p:cNvSpPr txBox="1"/>
          <p:nvPr/>
        </p:nvSpPr>
        <p:spPr>
          <a:xfrm>
            <a:off x="4037457" y="3415410"/>
            <a:ext cx="110489"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ℎ</a:t>
            </a:r>
            <a:endParaRPr sz="1200">
              <a:latin typeface="Cambria Math"/>
              <a:cs typeface="Cambria Math"/>
            </a:endParaRPr>
          </a:p>
        </p:txBody>
      </p:sp>
      <p:sp>
        <p:nvSpPr>
          <p:cNvPr id="14" name="object 14"/>
          <p:cNvSpPr txBox="1"/>
          <p:nvPr/>
        </p:nvSpPr>
        <p:spPr>
          <a:xfrm>
            <a:off x="3806063" y="3535806"/>
            <a:ext cx="252095" cy="208279"/>
          </a:xfrm>
          <a:prstGeom prst="rect">
            <a:avLst/>
          </a:prstGeom>
        </p:spPr>
        <p:txBody>
          <a:bodyPr wrap="square" lIns="0" tIns="12700" rIns="0" bIns="0" rtlCol="0" vert="horz">
            <a:spAutoFit/>
          </a:bodyPr>
          <a:lstStyle/>
          <a:p>
            <a:pPr marL="38100">
              <a:lnSpc>
                <a:spcPct val="100000"/>
              </a:lnSpc>
              <a:spcBef>
                <a:spcPts val="100"/>
              </a:spcBef>
            </a:pPr>
            <a:r>
              <a:rPr dirty="0" baseline="-20833" sz="1800" spc="37">
                <a:latin typeface="Cambria Math"/>
                <a:cs typeface="Cambria Math"/>
              </a:rPr>
              <a:t>∑</a:t>
            </a:r>
            <a:r>
              <a:rPr dirty="0" sz="850" spc="25">
                <a:latin typeface="Cambria Math"/>
                <a:cs typeface="Cambria Math"/>
              </a:rPr>
              <a:t>ℎ</a:t>
            </a:r>
            <a:endParaRPr sz="850">
              <a:latin typeface="Cambria Math"/>
              <a:cs typeface="Cambria Math"/>
            </a:endParaRPr>
          </a:p>
        </p:txBody>
      </p:sp>
      <p:sp>
        <p:nvSpPr>
          <p:cNvPr id="15" name="object 15"/>
          <p:cNvSpPr txBox="1"/>
          <p:nvPr/>
        </p:nvSpPr>
        <p:spPr>
          <a:xfrm>
            <a:off x="3268090" y="3744594"/>
            <a:ext cx="1082675" cy="208279"/>
          </a:xfrm>
          <a:prstGeom prst="rect">
            <a:avLst/>
          </a:prstGeom>
        </p:spPr>
        <p:txBody>
          <a:bodyPr wrap="square" lIns="0" tIns="12700" rIns="0" bIns="0" rtlCol="0" vert="horz">
            <a:spAutoFit/>
          </a:bodyPr>
          <a:lstStyle/>
          <a:p>
            <a:pPr marL="38100">
              <a:lnSpc>
                <a:spcPct val="100000"/>
              </a:lnSpc>
              <a:spcBef>
                <a:spcPts val="100"/>
              </a:spcBef>
              <a:tabLst>
                <a:tab pos="1043940" algn="l"/>
              </a:tabLst>
            </a:pPr>
            <a:r>
              <a:rPr dirty="0" baseline="11574" sz="1800" spc="-7">
                <a:latin typeface="Cambria Math"/>
                <a:cs typeface="Cambria Math"/>
              </a:rPr>
              <a:t>𝑧</a:t>
            </a:r>
            <a:r>
              <a:rPr dirty="0" sz="850" spc="-5">
                <a:latin typeface="Times New Roman"/>
                <a:cs typeface="Times New Roman"/>
              </a:rPr>
              <a:t>center</a:t>
            </a:r>
            <a:r>
              <a:rPr dirty="0" sz="850" spc="160">
                <a:latin typeface="Times New Roman"/>
                <a:cs typeface="Times New Roman"/>
              </a:rPr>
              <a:t> </a:t>
            </a:r>
            <a:r>
              <a:rPr dirty="0" baseline="11574" sz="1800">
                <a:latin typeface="Cambria Math"/>
                <a:cs typeface="Cambria Math"/>
              </a:rPr>
              <a:t>=</a:t>
            </a:r>
            <a:r>
              <a:rPr dirty="0" u="sng" baseline="39351" sz="1800">
                <a:uFill>
                  <a:solidFill>
                    <a:srgbClr val="000000"/>
                  </a:solidFill>
                </a:uFill>
                <a:latin typeface="Cambria Math"/>
                <a:cs typeface="Cambria Math"/>
              </a:rPr>
              <a:t>   </a:t>
            </a:r>
            <a:r>
              <a:rPr dirty="0" u="sng" baseline="39351" sz="1800" spc="179">
                <a:uFill>
                  <a:solidFill>
                    <a:srgbClr val="000000"/>
                  </a:solidFill>
                </a:uFill>
                <a:latin typeface="Cambria Math"/>
                <a:cs typeface="Cambria Math"/>
              </a:rPr>
              <a:t> </a:t>
            </a:r>
            <a:r>
              <a:rPr dirty="0" u="sng" baseline="55555" sz="1275" spc="30">
                <a:uFill>
                  <a:solidFill>
                    <a:srgbClr val="000000"/>
                  </a:solidFill>
                </a:uFill>
                <a:latin typeface="Cambria Math"/>
                <a:cs typeface="Cambria Math"/>
              </a:rPr>
              <a:t>𝑖=1	</a:t>
            </a:r>
            <a:endParaRPr baseline="55555" sz="1275">
              <a:latin typeface="Cambria Math"/>
              <a:cs typeface="Cambria Math"/>
            </a:endParaRPr>
          </a:p>
        </p:txBody>
      </p:sp>
      <p:sp>
        <p:nvSpPr>
          <p:cNvPr id="16" name="object 16"/>
          <p:cNvSpPr txBox="1"/>
          <p:nvPr/>
        </p:nvSpPr>
        <p:spPr>
          <a:xfrm>
            <a:off x="4156836" y="3598290"/>
            <a:ext cx="184785" cy="208279"/>
          </a:xfrm>
          <a:prstGeom prst="rect">
            <a:avLst/>
          </a:prstGeom>
        </p:spPr>
        <p:txBody>
          <a:bodyPr wrap="square" lIns="0" tIns="12700" rIns="0" bIns="0" rtlCol="0" vert="horz">
            <a:spAutoFit/>
          </a:bodyPr>
          <a:lstStyle/>
          <a:p>
            <a:pPr marL="38100">
              <a:lnSpc>
                <a:spcPct val="100000"/>
              </a:lnSpc>
              <a:spcBef>
                <a:spcPts val="100"/>
              </a:spcBef>
            </a:pPr>
            <a:r>
              <a:rPr dirty="0" sz="1200" spc="-5">
                <a:latin typeface="Cambria Math"/>
                <a:cs typeface="Cambria Math"/>
              </a:rPr>
              <a:t>𝑧</a:t>
            </a:r>
            <a:r>
              <a:rPr dirty="0" baseline="-16339" sz="1275" spc="-7">
                <a:latin typeface="Cambria Math"/>
                <a:cs typeface="Cambria Math"/>
              </a:rPr>
              <a:t>𝑖</a:t>
            </a:r>
            <a:endParaRPr baseline="-16339" sz="1275">
              <a:latin typeface="Cambria Math"/>
              <a:cs typeface="Cambria Math"/>
            </a:endParaRPr>
          </a:p>
        </p:txBody>
      </p:sp>
      <p:sp>
        <p:nvSpPr>
          <p:cNvPr id="17" name="object 17"/>
          <p:cNvSpPr txBox="1"/>
          <p:nvPr/>
        </p:nvSpPr>
        <p:spPr>
          <a:xfrm>
            <a:off x="4022216" y="3816222"/>
            <a:ext cx="110489"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ℎ</a:t>
            </a:r>
            <a:endParaRPr sz="1200">
              <a:latin typeface="Cambria Math"/>
              <a:cs typeface="Cambria Math"/>
            </a:endParaRPr>
          </a:p>
        </p:txBody>
      </p:sp>
      <p:sp>
        <p:nvSpPr>
          <p:cNvPr id="18" name="object 18"/>
          <p:cNvSpPr txBox="1"/>
          <p:nvPr/>
        </p:nvSpPr>
        <p:spPr>
          <a:xfrm>
            <a:off x="6502146" y="3284346"/>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3</a:t>
            </a:r>
            <a:r>
              <a:rPr dirty="0" sz="1200" spc="5">
                <a:latin typeface="Cambria Math"/>
                <a:cs typeface="Cambria Math"/>
              </a:rPr>
              <a:t>.</a:t>
            </a:r>
            <a:r>
              <a:rPr dirty="0" sz="1200" spc="-5">
                <a:latin typeface="Cambria Math"/>
                <a:cs typeface="Cambria Math"/>
              </a:rPr>
              <a:t>1</a:t>
            </a:r>
            <a:r>
              <a:rPr dirty="0" baseline="2314" sz="1800">
                <a:latin typeface="Cambria Math"/>
                <a:cs typeface="Cambria Math"/>
              </a:rPr>
              <a:t>)</a:t>
            </a:r>
            <a:endParaRPr baseline="2314" sz="1800">
              <a:latin typeface="Cambria Math"/>
              <a:cs typeface="Cambria Math"/>
            </a:endParaRPr>
          </a:p>
        </p:txBody>
      </p:sp>
      <p:sp>
        <p:nvSpPr>
          <p:cNvPr id="19" name="object 19"/>
          <p:cNvSpPr txBox="1"/>
          <p:nvPr/>
        </p:nvSpPr>
        <p:spPr>
          <a:xfrm>
            <a:off x="566927" y="4028058"/>
            <a:ext cx="6426835" cy="5096510"/>
          </a:xfrm>
          <a:prstGeom prst="rect">
            <a:avLst/>
          </a:prstGeom>
        </p:spPr>
        <p:txBody>
          <a:bodyPr wrap="square" lIns="0" tIns="12700" rIns="0" bIns="0" rtlCol="0" vert="horz">
            <a:spAutoFit/>
          </a:bodyPr>
          <a:lstStyle/>
          <a:p>
            <a:pPr marL="152400">
              <a:lnSpc>
                <a:spcPct val="100000"/>
              </a:lnSpc>
              <a:spcBef>
                <a:spcPts val="100"/>
              </a:spcBef>
            </a:pPr>
            <a:r>
              <a:rPr dirty="0" sz="1200" spc="10">
                <a:latin typeface="SimSun"/>
                <a:cs typeface="SimSun"/>
              </a:rPr>
              <a:t>其</a:t>
            </a:r>
            <a:r>
              <a:rPr dirty="0" sz="1200">
                <a:latin typeface="SimSun"/>
                <a:cs typeface="SimSun"/>
              </a:rPr>
              <a:t>中</a:t>
            </a:r>
            <a:r>
              <a:rPr dirty="0" sz="1200" spc="50">
                <a:latin typeface="Cambria Math"/>
                <a:cs typeface="Cambria Math"/>
              </a:rPr>
              <a:t>𝑥</a:t>
            </a:r>
            <a:r>
              <a:rPr dirty="0" baseline="-16339" sz="1275" spc="75">
                <a:latin typeface="Cambria Math"/>
                <a:cs typeface="Cambria Math"/>
              </a:rPr>
              <a:t>𝑖</a:t>
            </a:r>
            <a:r>
              <a:rPr dirty="0" sz="1200" spc="10">
                <a:latin typeface="SimSun"/>
                <a:cs typeface="SimSun"/>
              </a:rPr>
              <a:t>、</a:t>
            </a:r>
            <a:r>
              <a:rPr dirty="0" sz="1200" spc="35">
                <a:latin typeface="Cambria Math"/>
                <a:cs typeface="Cambria Math"/>
              </a:rPr>
              <a:t>𝑦</a:t>
            </a:r>
            <a:r>
              <a:rPr dirty="0" baseline="-16339" sz="1275" spc="52">
                <a:latin typeface="Cambria Math"/>
                <a:cs typeface="Cambria Math"/>
              </a:rPr>
              <a:t>𝑖</a:t>
            </a:r>
            <a:r>
              <a:rPr dirty="0" sz="1200">
                <a:latin typeface="SimSun"/>
                <a:cs typeface="SimSun"/>
              </a:rPr>
              <a:t>、</a:t>
            </a:r>
            <a:r>
              <a:rPr dirty="0" sz="1200" spc="40">
                <a:latin typeface="Cambria Math"/>
                <a:cs typeface="Cambria Math"/>
              </a:rPr>
              <a:t>𝑧</a:t>
            </a:r>
            <a:r>
              <a:rPr dirty="0" baseline="-16339" sz="1275" spc="60">
                <a:latin typeface="Cambria Math"/>
                <a:cs typeface="Cambria Math"/>
              </a:rPr>
              <a:t>𝑖</a:t>
            </a:r>
            <a:r>
              <a:rPr dirty="0" sz="1200" spc="10">
                <a:latin typeface="SimSun"/>
                <a:cs typeface="SimSun"/>
              </a:rPr>
              <a:t>分别表示三</a:t>
            </a:r>
            <a:r>
              <a:rPr dirty="0" sz="1200">
                <a:latin typeface="SimSun"/>
                <a:cs typeface="SimSun"/>
              </a:rPr>
              <a:t>维</a:t>
            </a:r>
            <a:r>
              <a:rPr dirty="0" sz="1200" spc="10">
                <a:latin typeface="SimSun"/>
                <a:cs typeface="SimSun"/>
              </a:rPr>
              <a:t>体素栅格</a:t>
            </a:r>
            <a:r>
              <a:rPr dirty="0" sz="1200">
                <a:latin typeface="SimSun"/>
                <a:cs typeface="SimSun"/>
              </a:rPr>
              <a:t>中</a:t>
            </a:r>
            <a:r>
              <a:rPr dirty="0" sz="1200" spc="10">
                <a:latin typeface="SimSun"/>
                <a:cs typeface="SimSun"/>
              </a:rPr>
              <a:t>任一</a:t>
            </a:r>
            <a:r>
              <a:rPr dirty="0" sz="1200" spc="15">
                <a:latin typeface="SimSun"/>
                <a:cs typeface="SimSun"/>
              </a:rPr>
              <a:t>点</a:t>
            </a:r>
            <a:r>
              <a:rPr dirty="0" sz="1200" spc="35">
                <a:latin typeface="Cambria Math"/>
                <a:cs typeface="Cambria Math"/>
              </a:rPr>
              <a:t>𝑝</a:t>
            </a:r>
            <a:r>
              <a:rPr dirty="0" baseline="-16339" sz="1275" spc="52">
                <a:latin typeface="Cambria Math"/>
                <a:cs typeface="Cambria Math"/>
              </a:rPr>
              <a:t>𝑖</a:t>
            </a:r>
            <a:r>
              <a:rPr dirty="0" sz="1200" spc="10">
                <a:latin typeface="SimSun"/>
                <a:cs typeface="SimSun"/>
              </a:rPr>
              <a:t>的</a:t>
            </a:r>
            <a:r>
              <a:rPr dirty="0" sz="1200">
                <a:latin typeface="SimSun"/>
                <a:cs typeface="SimSun"/>
              </a:rPr>
              <a:t>三</a:t>
            </a:r>
            <a:r>
              <a:rPr dirty="0" sz="1200" spc="10">
                <a:latin typeface="SimSun"/>
                <a:cs typeface="SimSun"/>
              </a:rPr>
              <a:t>维坐标信</a:t>
            </a:r>
            <a:r>
              <a:rPr dirty="0" sz="1200">
                <a:latin typeface="SimSun"/>
                <a:cs typeface="SimSun"/>
              </a:rPr>
              <a:t>息</a:t>
            </a:r>
            <a:r>
              <a:rPr dirty="0" sz="1200" spc="15">
                <a:latin typeface="SimSun"/>
                <a:cs typeface="SimSun"/>
              </a:rPr>
              <a:t>，</a:t>
            </a:r>
            <a:r>
              <a:rPr dirty="0" sz="1200" spc="15">
                <a:latin typeface="Cambria Math"/>
                <a:cs typeface="Cambria Math"/>
              </a:rPr>
              <a:t>ℎ</a:t>
            </a:r>
            <a:r>
              <a:rPr dirty="0" sz="1200" spc="10">
                <a:latin typeface="SimSun"/>
                <a:cs typeface="SimSun"/>
              </a:rPr>
              <a:t>为三维</a:t>
            </a:r>
            <a:r>
              <a:rPr dirty="0" sz="1200">
                <a:latin typeface="SimSun"/>
                <a:cs typeface="SimSun"/>
              </a:rPr>
              <a:t>体</a:t>
            </a:r>
            <a:r>
              <a:rPr dirty="0" sz="1200" spc="10">
                <a:latin typeface="SimSun"/>
                <a:cs typeface="SimSun"/>
              </a:rPr>
              <a:t>素栅格中点</a:t>
            </a:r>
            <a:r>
              <a:rPr dirty="0" sz="1200">
                <a:latin typeface="SimSun"/>
                <a:cs typeface="SimSun"/>
              </a:rPr>
              <a:t>云</a:t>
            </a:r>
            <a:endParaRPr sz="1200">
              <a:latin typeface="SimSun"/>
              <a:cs typeface="SimSun"/>
            </a:endParaRPr>
          </a:p>
          <a:p>
            <a:pPr marL="152400">
              <a:lnSpc>
                <a:spcPct val="100000"/>
              </a:lnSpc>
              <a:spcBef>
                <a:spcPts val="900"/>
              </a:spcBef>
            </a:pPr>
            <a:r>
              <a:rPr dirty="0" sz="1200">
                <a:latin typeface="SimSun"/>
                <a:cs typeface="SimSun"/>
              </a:rPr>
              <a:t>的数量。</a:t>
            </a:r>
            <a:endParaRPr sz="1200">
              <a:latin typeface="SimSun"/>
              <a:cs typeface="SimSun"/>
            </a:endParaRPr>
          </a:p>
          <a:p>
            <a:pPr marL="152400" indent="304800">
              <a:lnSpc>
                <a:spcPct val="100000"/>
              </a:lnSpc>
              <a:spcBef>
                <a:spcPts val="900"/>
              </a:spcBef>
            </a:pPr>
            <a:r>
              <a:rPr dirty="0" sz="1200">
                <a:latin typeface="SimSun"/>
                <a:cs typeface="SimSun"/>
              </a:rPr>
              <a:t>由此</a:t>
            </a:r>
            <a:r>
              <a:rPr dirty="0" sz="1200" spc="10">
                <a:latin typeface="SimSun"/>
                <a:cs typeface="SimSun"/>
              </a:rPr>
              <a:t>可</a:t>
            </a:r>
            <a:r>
              <a:rPr dirty="0" sz="1200">
                <a:latin typeface="SimSun"/>
                <a:cs typeface="SimSun"/>
              </a:rPr>
              <a:t>见</a:t>
            </a:r>
            <a:r>
              <a:rPr dirty="0" sz="1200" spc="10">
                <a:latin typeface="SimSun"/>
                <a:cs typeface="SimSun"/>
              </a:rPr>
              <a:t>，</a:t>
            </a:r>
            <a:r>
              <a:rPr dirty="0" sz="1200">
                <a:latin typeface="SimSun"/>
                <a:cs typeface="SimSun"/>
              </a:rPr>
              <a:t>体素</a:t>
            </a:r>
            <a:r>
              <a:rPr dirty="0" sz="1200" spc="10">
                <a:latin typeface="SimSun"/>
                <a:cs typeface="SimSun"/>
              </a:rPr>
              <a:t>降</a:t>
            </a:r>
            <a:r>
              <a:rPr dirty="0" sz="1200">
                <a:latin typeface="SimSun"/>
                <a:cs typeface="SimSun"/>
              </a:rPr>
              <a:t>采</a:t>
            </a:r>
            <a:r>
              <a:rPr dirty="0" sz="1200" spc="10">
                <a:latin typeface="SimSun"/>
                <a:cs typeface="SimSun"/>
              </a:rPr>
              <a:t>样</a:t>
            </a:r>
            <a:r>
              <a:rPr dirty="0" sz="1200">
                <a:latin typeface="SimSun"/>
                <a:cs typeface="SimSun"/>
              </a:rPr>
              <a:t>无法</a:t>
            </a:r>
            <a:r>
              <a:rPr dirty="0" sz="1200" spc="10">
                <a:latin typeface="SimSun"/>
                <a:cs typeface="SimSun"/>
              </a:rPr>
              <a:t>指</a:t>
            </a:r>
            <a:r>
              <a:rPr dirty="0" sz="1200">
                <a:latin typeface="SimSun"/>
                <a:cs typeface="SimSun"/>
              </a:rPr>
              <a:t>定</a:t>
            </a:r>
            <a:r>
              <a:rPr dirty="0" sz="1200" spc="10">
                <a:latin typeface="SimSun"/>
                <a:cs typeface="SimSun"/>
              </a:rPr>
              <a:t>采</a:t>
            </a:r>
            <a:r>
              <a:rPr dirty="0" sz="1200">
                <a:latin typeface="SimSun"/>
                <a:cs typeface="SimSun"/>
              </a:rPr>
              <a:t>样后</a:t>
            </a:r>
            <a:r>
              <a:rPr dirty="0" sz="1200" spc="10">
                <a:latin typeface="SimSun"/>
                <a:cs typeface="SimSun"/>
              </a:rPr>
              <a:t>点</a:t>
            </a:r>
            <a:r>
              <a:rPr dirty="0" sz="1200">
                <a:latin typeface="SimSun"/>
                <a:cs typeface="SimSun"/>
              </a:rPr>
              <a:t>云</a:t>
            </a:r>
            <a:r>
              <a:rPr dirty="0" sz="1200" spc="10">
                <a:latin typeface="SimSun"/>
                <a:cs typeface="SimSun"/>
              </a:rPr>
              <a:t>的</a:t>
            </a:r>
            <a:r>
              <a:rPr dirty="0" sz="1200">
                <a:latin typeface="SimSun"/>
                <a:cs typeface="SimSun"/>
              </a:rPr>
              <a:t>数量</a:t>
            </a:r>
            <a:r>
              <a:rPr dirty="0" sz="1200" spc="10">
                <a:latin typeface="SimSun"/>
                <a:cs typeface="SimSun"/>
              </a:rPr>
              <a:t>，</a:t>
            </a:r>
            <a:r>
              <a:rPr dirty="0" sz="1200">
                <a:latin typeface="SimSun"/>
                <a:cs typeface="SimSun"/>
              </a:rPr>
              <a:t>但</a:t>
            </a:r>
            <a:r>
              <a:rPr dirty="0" sz="1200" spc="10">
                <a:latin typeface="SimSun"/>
                <a:cs typeface="SimSun"/>
              </a:rPr>
              <a:t>是</a:t>
            </a:r>
            <a:r>
              <a:rPr dirty="0" sz="1200">
                <a:latin typeface="SimSun"/>
                <a:cs typeface="SimSun"/>
              </a:rPr>
              <a:t>这种</a:t>
            </a:r>
            <a:r>
              <a:rPr dirty="0" sz="1200" spc="10">
                <a:latin typeface="SimSun"/>
                <a:cs typeface="SimSun"/>
              </a:rPr>
              <a:t>方</a:t>
            </a:r>
            <a:r>
              <a:rPr dirty="0" sz="1200">
                <a:latin typeface="SimSun"/>
                <a:cs typeface="SimSun"/>
              </a:rPr>
              <a:t>法</a:t>
            </a:r>
            <a:r>
              <a:rPr dirty="0" sz="1200" spc="10">
                <a:latin typeface="SimSun"/>
                <a:cs typeface="SimSun"/>
              </a:rPr>
              <a:t>简</a:t>
            </a:r>
            <a:r>
              <a:rPr dirty="0" sz="1200">
                <a:latin typeface="SimSun"/>
                <a:cs typeface="SimSun"/>
              </a:rPr>
              <a:t>洁高</a:t>
            </a:r>
            <a:r>
              <a:rPr dirty="0" sz="1200" spc="10">
                <a:latin typeface="SimSun"/>
                <a:cs typeface="SimSun"/>
              </a:rPr>
              <a:t>效</a:t>
            </a:r>
            <a:r>
              <a:rPr dirty="0" sz="1200">
                <a:latin typeface="SimSun"/>
                <a:cs typeface="SimSun"/>
              </a:rPr>
              <a:t>，</a:t>
            </a:r>
            <a:r>
              <a:rPr dirty="0" sz="1200" spc="10">
                <a:latin typeface="SimSun"/>
                <a:cs typeface="SimSun"/>
              </a:rPr>
              <a:t>并</a:t>
            </a:r>
            <a:r>
              <a:rPr dirty="0" sz="1200">
                <a:latin typeface="SimSun"/>
                <a:cs typeface="SimSun"/>
              </a:rPr>
              <a:t>不需要</a:t>
            </a:r>
            <a:endParaRPr sz="1200">
              <a:latin typeface="SimSun"/>
              <a:cs typeface="SimSun"/>
            </a:endParaRPr>
          </a:p>
          <a:p>
            <a:pPr algn="just" marL="152400" marR="146050">
              <a:lnSpc>
                <a:spcPct val="162500"/>
              </a:lnSpc>
            </a:pPr>
            <a:r>
              <a:rPr dirty="0" sz="1200">
                <a:latin typeface="SimSun"/>
                <a:cs typeface="SimSun"/>
              </a:rPr>
              <a:t>建立</a:t>
            </a:r>
            <a:r>
              <a:rPr dirty="0" sz="1200" spc="10">
                <a:latin typeface="SimSun"/>
                <a:cs typeface="SimSun"/>
              </a:rPr>
              <a:t>复</a:t>
            </a:r>
            <a:r>
              <a:rPr dirty="0" sz="1200">
                <a:latin typeface="SimSun"/>
                <a:cs typeface="SimSun"/>
              </a:rPr>
              <a:t>杂的</a:t>
            </a:r>
            <a:r>
              <a:rPr dirty="0" sz="1200" spc="10">
                <a:latin typeface="SimSun"/>
                <a:cs typeface="SimSun"/>
              </a:rPr>
              <a:t>拓</a:t>
            </a:r>
            <a:r>
              <a:rPr dirty="0" sz="1200">
                <a:latin typeface="SimSun"/>
                <a:cs typeface="SimSun"/>
              </a:rPr>
              <a:t>扑</a:t>
            </a:r>
            <a:r>
              <a:rPr dirty="0" sz="1200" spc="10">
                <a:latin typeface="SimSun"/>
                <a:cs typeface="SimSun"/>
              </a:rPr>
              <a:t>结</a:t>
            </a:r>
            <a:r>
              <a:rPr dirty="0" sz="1200">
                <a:latin typeface="SimSun"/>
                <a:cs typeface="SimSun"/>
              </a:rPr>
              <a:t>构</a:t>
            </a:r>
            <a:r>
              <a:rPr dirty="0" sz="1200" spc="10">
                <a:latin typeface="SimSun"/>
                <a:cs typeface="SimSun"/>
              </a:rPr>
              <a:t>。</a:t>
            </a:r>
            <a:r>
              <a:rPr dirty="0" sz="1200">
                <a:latin typeface="SimSun"/>
                <a:cs typeface="SimSun"/>
              </a:rPr>
              <a:t>同时</a:t>
            </a:r>
            <a:r>
              <a:rPr dirty="0" sz="1200" spc="10">
                <a:latin typeface="SimSun"/>
                <a:cs typeface="SimSun"/>
              </a:rPr>
              <a:t>，</a:t>
            </a:r>
            <a:r>
              <a:rPr dirty="0" sz="1200">
                <a:latin typeface="SimSun"/>
                <a:cs typeface="SimSun"/>
              </a:rPr>
              <a:t>体素</a:t>
            </a:r>
            <a:r>
              <a:rPr dirty="0" sz="1200" spc="10">
                <a:latin typeface="SimSun"/>
                <a:cs typeface="SimSun"/>
              </a:rPr>
              <a:t>降</a:t>
            </a:r>
            <a:r>
              <a:rPr dirty="0" sz="1200">
                <a:latin typeface="SimSun"/>
                <a:cs typeface="SimSun"/>
              </a:rPr>
              <a:t>采</a:t>
            </a:r>
            <a:r>
              <a:rPr dirty="0" sz="1200" spc="10">
                <a:latin typeface="SimSun"/>
                <a:cs typeface="SimSun"/>
              </a:rPr>
              <a:t>样</a:t>
            </a:r>
            <a:r>
              <a:rPr dirty="0" sz="1200">
                <a:latin typeface="SimSun"/>
                <a:cs typeface="SimSun"/>
              </a:rPr>
              <a:t>后</a:t>
            </a:r>
            <a:r>
              <a:rPr dirty="0" sz="1200" spc="10">
                <a:latin typeface="SimSun"/>
                <a:cs typeface="SimSun"/>
              </a:rPr>
              <a:t>的</a:t>
            </a:r>
            <a:r>
              <a:rPr dirty="0" sz="1200">
                <a:latin typeface="SimSun"/>
                <a:cs typeface="SimSun"/>
              </a:rPr>
              <a:t>点云</a:t>
            </a:r>
            <a:r>
              <a:rPr dirty="0" sz="1200" spc="10">
                <a:latin typeface="SimSun"/>
                <a:cs typeface="SimSun"/>
              </a:rPr>
              <a:t>分</a:t>
            </a:r>
            <a:r>
              <a:rPr dirty="0" sz="1200">
                <a:latin typeface="SimSun"/>
                <a:cs typeface="SimSun"/>
              </a:rPr>
              <a:t>布比</a:t>
            </a:r>
            <a:r>
              <a:rPr dirty="0" sz="1200" spc="10">
                <a:latin typeface="SimSun"/>
                <a:cs typeface="SimSun"/>
              </a:rPr>
              <a:t>较</a:t>
            </a:r>
            <a:r>
              <a:rPr dirty="0" sz="1200">
                <a:latin typeface="SimSun"/>
                <a:cs typeface="SimSun"/>
              </a:rPr>
              <a:t>均</a:t>
            </a:r>
            <a:r>
              <a:rPr dirty="0" sz="1200" spc="10">
                <a:latin typeface="SimSun"/>
                <a:cs typeface="SimSun"/>
              </a:rPr>
              <a:t>匀</a:t>
            </a:r>
            <a:r>
              <a:rPr dirty="0" sz="1200">
                <a:latin typeface="SimSun"/>
                <a:cs typeface="SimSun"/>
              </a:rPr>
              <a:t>，</a:t>
            </a:r>
            <a:r>
              <a:rPr dirty="0" sz="1200" spc="10">
                <a:latin typeface="SimSun"/>
                <a:cs typeface="SimSun"/>
              </a:rPr>
              <a:t>并</a:t>
            </a:r>
            <a:r>
              <a:rPr dirty="0" sz="1200">
                <a:latin typeface="SimSun"/>
                <a:cs typeface="SimSun"/>
              </a:rPr>
              <a:t>且可</a:t>
            </a:r>
            <a:r>
              <a:rPr dirty="0" sz="1200" spc="10">
                <a:latin typeface="SimSun"/>
                <a:cs typeface="SimSun"/>
              </a:rPr>
              <a:t>以</a:t>
            </a:r>
            <a:r>
              <a:rPr dirty="0" sz="1200">
                <a:latin typeface="SimSun"/>
                <a:cs typeface="SimSun"/>
              </a:rPr>
              <a:t>通过</a:t>
            </a:r>
            <a:r>
              <a:rPr dirty="0" sz="1200" spc="10">
                <a:latin typeface="SimSun"/>
                <a:cs typeface="SimSun"/>
              </a:rPr>
              <a:t>调</a:t>
            </a:r>
            <a:r>
              <a:rPr dirty="0" sz="1200">
                <a:latin typeface="SimSun"/>
                <a:cs typeface="SimSun"/>
              </a:rPr>
              <a:t>整</a:t>
            </a:r>
            <a:r>
              <a:rPr dirty="0" sz="1200" spc="10">
                <a:latin typeface="SimSun"/>
                <a:cs typeface="SimSun"/>
              </a:rPr>
              <a:t>分</a:t>
            </a:r>
            <a:r>
              <a:rPr dirty="0" sz="1200">
                <a:latin typeface="SimSun"/>
                <a:cs typeface="SimSun"/>
              </a:rPr>
              <a:t>辨率 来控</a:t>
            </a:r>
            <a:r>
              <a:rPr dirty="0" sz="1200" spc="10">
                <a:latin typeface="SimSun"/>
                <a:cs typeface="SimSun"/>
              </a:rPr>
              <a:t>制</a:t>
            </a:r>
            <a:r>
              <a:rPr dirty="0" sz="1200">
                <a:latin typeface="SimSun"/>
                <a:cs typeface="SimSun"/>
              </a:rPr>
              <a:t>分割</a:t>
            </a:r>
            <a:r>
              <a:rPr dirty="0" sz="1200" spc="10">
                <a:latin typeface="SimSun"/>
                <a:cs typeface="SimSun"/>
              </a:rPr>
              <a:t>的</a:t>
            </a:r>
            <a:r>
              <a:rPr dirty="0" sz="1200">
                <a:latin typeface="SimSun"/>
                <a:cs typeface="SimSun"/>
              </a:rPr>
              <a:t>体</a:t>
            </a:r>
            <a:r>
              <a:rPr dirty="0" sz="1200" spc="10">
                <a:latin typeface="SimSun"/>
                <a:cs typeface="SimSun"/>
              </a:rPr>
              <a:t>素</a:t>
            </a:r>
            <a:r>
              <a:rPr dirty="0" sz="1200">
                <a:latin typeface="SimSun"/>
                <a:cs typeface="SimSun"/>
              </a:rPr>
              <a:t>栅</a:t>
            </a:r>
            <a:r>
              <a:rPr dirty="0" sz="1200" spc="10">
                <a:latin typeface="SimSun"/>
                <a:cs typeface="SimSun"/>
              </a:rPr>
              <a:t>格</a:t>
            </a:r>
            <a:r>
              <a:rPr dirty="0" sz="1200">
                <a:latin typeface="SimSun"/>
                <a:cs typeface="SimSun"/>
              </a:rPr>
              <a:t>数量</a:t>
            </a:r>
            <a:r>
              <a:rPr dirty="0" sz="1200" spc="10">
                <a:latin typeface="SimSun"/>
                <a:cs typeface="SimSun"/>
              </a:rPr>
              <a:t>，</a:t>
            </a:r>
            <a:r>
              <a:rPr dirty="0" sz="1200">
                <a:latin typeface="SimSun"/>
                <a:cs typeface="SimSun"/>
              </a:rPr>
              <a:t>从而</a:t>
            </a:r>
            <a:r>
              <a:rPr dirty="0" sz="1200" spc="10">
                <a:latin typeface="SimSun"/>
                <a:cs typeface="SimSun"/>
              </a:rPr>
              <a:t>控</a:t>
            </a:r>
            <a:r>
              <a:rPr dirty="0" sz="1200">
                <a:latin typeface="SimSun"/>
                <a:cs typeface="SimSun"/>
              </a:rPr>
              <a:t>制</a:t>
            </a:r>
            <a:r>
              <a:rPr dirty="0" sz="1200" spc="10">
                <a:latin typeface="SimSun"/>
                <a:cs typeface="SimSun"/>
              </a:rPr>
              <a:t>采</a:t>
            </a:r>
            <a:r>
              <a:rPr dirty="0" sz="1200">
                <a:latin typeface="SimSun"/>
                <a:cs typeface="SimSun"/>
              </a:rPr>
              <a:t>样</a:t>
            </a:r>
            <a:r>
              <a:rPr dirty="0" sz="1200" spc="10">
                <a:latin typeface="SimSun"/>
                <a:cs typeface="SimSun"/>
              </a:rPr>
              <a:t>后</a:t>
            </a:r>
            <a:r>
              <a:rPr dirty="0" sz="1200">
                <a:latin typeface="SimSun"/>
                <a:cs typeface="SimSun"/>
              </a:rPr>
              <a:t>点云</a:t>
            </a:r>
            <a:r>
              <a:rPr dirty="0" sz="1200" spc="10">
                <a:latin typeface="SimSun"/>
                <a:cs typeface="SimSun"/>
              </a:rPr>
              <a:t>的</a:t>
            </a:r>
            <a:r>
              <a:rPr dirty="0" sz="1200">
                <a:latin typeface="SimSun"/>
                <a:cs typeface="SimSun"/>
              </a:rPr>
              <a:t>规模</a:t>
            </a:r>
            <a:r>
              <a:rPr dirty="0" sz="1200" spc="10">
                <a:latin typeface="SimSun"/>
                <a:cs typeface="SimSun"/>
              </a:rPr>
              <a:t>大</a:t>
            </a:r>
            <a:r>
              <a:rPr dirty="0" sz="1200">
                <a:latin typeface="SimSun"/>
                <a:cs typeface="SimSun"/>
              </a:rPr>
              <a:t>小</a:t>
            </a:r>
            <a:r>
              <a:rPr dirty="0" sz="1200" spc="10">
                <a:latin typeface="SimSun"/>
                <a:cs typeface="SimSun"/>
              </a:rPr>
              <a:t>。</a:t>
            </a:r>
            <a:r>
              <a:rPr dirty="0" sz="1200">
                <a:latin typeface="SimSun"/>
                <a:cs typeface="SimSun"/>
              </a:rPr>
              <a:t>分</a:t>
            </a:r>
            <a:r>
              <a:rPr dirty="0" sz="1200" spc="10">
                <a:latin typeface="SimSun"/>
                <a:cs typeface="SimSun"/>
              </a:rPr>
              <a:t>辨</a:t>
            </a:r>
            <a:r>
              <a:rPr dirty="0" sz="1200">
                <a:latin typeface="SimSun"/>
                <a:cs typeface="SimSun"/>
              </a:rPr>
              <a:t>率设</a:t>
            </a:r>
            <a:r>
              <a:rPr dirty="0" sz="1200" spc="10">
                <a:latin typeface="SimSun"/>
                <a:cs typeface="SimSun"/>
              </a:rPr>
              <a:t>置</a:t>
            </a:r>
            <a:r>
              <a:rPr dirty="0" sz="1200">
                <a:latin typeface="SimSun"/>
                <a:cs typeface="SimSun"/>
              </a:rPr>
              <a:t>得越</a:t>
            </a:r>
            <a:r>
              <a:rPr dirty="0" sz="1200" spc="10">
                <a:latin typeface="SimSun"/>
                <a:cs typeface="SimSun"/>
              </a:rPr>
              <a:t>大</a:t>
            </a:r>
            <a:r>
              <a:rPr dirty="0" sz="1200" spc="25">
                <a:latin typeface="SimSun"/>
                <a:cs typeface="SimSun"/>
              </a:rPr>
              <a:t>，</a:t>
            </a:r>
            <a:r>
              <a:rPr dirty="0" sz="1200" spc="10">
                <a:latin typeface="SimSun"/>
                <a:cs typeface="SimSun"/>
              </a:rPr>
              <a:t>体</a:t>
            </a:r>
            <a:r>
              <a:rPr dirty="0" sz="1200">
                <a:latin typeface="SimSun"/>
                <a:cs typeface="SimSun"/>
              </a:rPr>
              <a:t>素栅 </a:t>
            </a:r>
            <a:r>
              <a:rPr dirty="0" sz="1200">
                <a:latin typeface="SimSun"/>
                <a:cs typeface="SimSun"/>
              </a:rPr>
              <a:t>格越大，体素栅格数量越小，降采样后点的个数则越少。</a:t>
            </a:r>
            <a:endParaRPr sz="1200">
              <a:latin typeface="SimSun"/>
              <a:cs typeface="SimSun"/>
            </a:endParaRPr>
          </a:p>
          <a:p>
            <a:pPr>
              <a:lnSpc>
                <a:spcPct val="100000"/>
              </a:lnSpc>
            </a:pPr>
            <a:endParaRPr sz="1200">
              <a:latin typeface="SimSun"/>
              <a:cs typeface="SimSun"/>
            </a:endParaRPr>
          </a:p>
          <a:p>
            <a:pPr marL="152400">
              <a:lnSpc>
                <a:spcPct val="100000"/>
              </a:lnSpc>
              <a:spcBef>
                <a:spcPts val="925"/>
              </a:spcBef>
            </a:pPr>
            <a:r>
              <a:rPr dirty="0" sz="1400" spc="-5">
                <a:latin typeface="Times New Roman"/>
                <a:cs typeface="Times New Roman"/>
              </a:rPr>
              <a:t>3.1.2</a:t>
            </a:r>
            <a:r>
              <a:rPr dirty="0" sz="1400" spc="-25">
                <a:latin typeface="Times New Roman"/>
                <a:cs typeface="Times New Roman"/>
              </a:rPr>
              <a:t> </a:t>
            </a:r>
            <a:r>
              <a:rPr dirty="0" sz="1400">
                <a:latin typeface="PMingLiU-ExtB"/>
                <a:cs typeface="PMingLiU-ExtB"/>
              </a:rPr>
              <a:t>离群点</a:t>
            </a:r>
            <a:r>
              <a:rPr dirty="0" sz="1400" spc="-15">
                <a:latin typeface="PMingLiU-ExtB"/>
                <a:cs typeface="PMingLiU-ExtB"/>
              </a:rPr>
              <a:t>去</a:t>
            </a:r>
            <a:r>
              <a:rPr dirty="0" sz="1400">
                <a:latin typeface="PMingLiU-ExtB"/>
                <a:cs typeface="PMingLiU-ExtB"/>
              </a:rPr>
              <a:t>除</a:t>
            </a:r>
            <a:endParaRPr sz="1400">
              <a:latin typeface="PMingLiU-ExtB"/>
              <a:cs typeface="PMingLiU-ExtB"/>
            </a:endParaRPr>
          </a:p>
          <a:p>
            <a:pPr>
              <a:lnSpc>
                <a:spcPct val="100000"/>
              </a:lnSpc>
              <a:spcBef>
                <a:spcPts val="35"/>
              </a:spcBef>
            </a:pPr>
            <a:endParaRPr sz="1750">
              <a:latin typeface="PMingLiU-ExtB"/>
              <a:cs typeface="PMingLiU-ExtB"/>
            </a:endParaRPr>
          </a:p>
          <a:p>
            <a:pPr marL="534035" indent="-382270">
              <a:lnSpc>
                <a:spcPct val="100000"/>
              </a:lnSpc>
              <a:buSzPct val="91666"/>
              <a:buAutoNum type="arabicPlain"/>
              <a:tabLst>
                <a:tab pos="534670" algn="l"/>
              </a:tabLst>
            </a:pPr>
            <a:r>
              <a:rPr dirty="0" sz="1200">
                <a:latin typeface="SimSun"/>
                <a:cs typeface="SimSun"/>
              </a:rPr>
              <a:t>统计滤波器</a:t>
            </a:r>
            <a:endParaRPr sz="1200">
              <a:latin typeface="SimSun"/>
              <a:cs typeface="SimSun"/>
            </a:endParaRPr>
          </a:p>
          <a:p>
            <a:pPr marL="152400" indent="304800">
              <a:lnSpc>
                <a:spcPct val="100000"/>
              </a:lnSpc>
              <a:spcBef>
                <a:spcPts val="900"/>
              </a:spcBef>
            </a:pPr>
            <a:r>
              <a:rPr dirty="0" sz="1200">
                <a:latin typeface="SimSun"/>
                <a:cs typeface="SimSun"/>
              </a:rPr>
              <a:t>统计</a:t>
            </a:r>
            <a:r>
              <a:rPr dirty="0" sz="1200" spc="10">
                <a:latin typeface="SimSun"/>
                <a:cs typeface="SimSun"/>
              </a:rPr>
              <a:t>滤</a:t>
            </a:r>
            <a:r>
              <a:rPr dirty="0" sz="1200">
                <a:latin typeface="SimSun"/>
                <a:cs typeface="SimSun"/>
              </a:rPr>
              <a:t>波</a:t>
            </a:r>
            <a:r>
              <a:rPr dirty="0" sz="1200" spc="10">
                <a:latin typeface="SimSun"/>
                <a:cs typeface="SimSun"/>
              </a:rPr>
              <a:t>器</a:t>
            </a:r>
            <a:r>
              <a:rPr dirty="0" sz="1200">
                <a:latin typeface="SimSun"/>
                <a:cs typeface="SimSun"/>
              </a:rPr>
              <a:t>的思</a:t>
            </a:r>
            <a:r>
              <a:rPr dirty="0" sz="1200" spc="10">
                <a:latin typeface="SimSun"/>
                <a:cs typeface="SimSun"/>
              </a:rPr>
              <a:t>想</a:t>
            </a:r>
            <a:r>
              <a:rPr dirty="0" sz="1200">
                <a:latin typeface="SimSun"/>
                <a:cs typeface="SimSun"/>
              </a:rPr>
              <a:t>为</a:t>
            </a:r>
            <a:r>
              <a:rPr dirty="0" sz="1200" spc="10">
                <a:latin typeface="SimSun"/>
                <a:cs typeface="SimSun"/>
              </a:rPr>
              <a:t>对</a:t>
            </a:r>
            <a:r>
              <a:rPr dirty="0" sz="1200">
                <a:latin typeface="SimSun"/>
                <a:cs typeface="SimSun"/>
              </a:rPr>
              <a:t>每一</a:t>
            </a:r>
            <a:r>
              <a:rPr dirty="0" sz="1200" spc="10">
                <a:latin typeface="SimSun"/>
                <a:cs typeface="SimSun"/>
              </a:rPr>
              <a:t>个</a:t>
            </a:r>
            <a:r>
              <a:rPr dirty="0" sz="1200">
                <a:latin typeface="SimSun"/>
                <a:cs typeface="SimSun"/>
              </a:rPr>
              <a:t>点</a:t>
            </a:r>
            <a:r>
              <a:rPr dirty="0" sz="1200" spc="10">
                <a:latin typeface="SimSun"/>
                <a:cs typeface="SimSun"/>
              </a:rPr>
              <a:t>的</a:t>
            </a:r>
            <a:r>
              <a:rPr dirty="0" sz="1200">
                <a:latin typeface="SimSun"/>
                <a:cs typeface="SimSun"/>
              </a:rPr>
              <a:t>邻域</a:t>
            </a:r>
            <a:r>
              <a:rPr dirty="0" sz="1200" spc="10">
                <a:latin typeface="SimSun"/>
                <a:cs typeface="SimSun"/>
              </a:rPr>
              <a:t>进</a:t>
            </a:r>
            <a:r>
              <a:rPr dirty="0" sz="1200">
                <a:latin typeface="SimSun"/>
                <a:cs typeface="SimSun"/>
              </a:rPr>
              <a:t>行</a:t>
            </a:r>
            <a:r>
              <a:rPr dirty="0" sz="1200" spc="10">
                <a:latin typeface="SimSun"/>
                <a:cs typeface="SimSun"/>
              </a:rPr>
              <a:t>一</a:t>
            </a:r>
            <a:r>
              <a:rPr dirty="0" sz="1200">
                <a:latin typeface="SimSun"/>
                <a:cs typeface="SimSun"/>
              </a:rPr>
              <a:t>个统</a:t>
            </a:r>
            <a:r>
              <a:rPr dirty="0" sz="1200" spc="10">
                <a:latin typeface="SimSun"/>
                <a:cs typeface="SimSun"/>
              </a:rPr>
              <a:t>计</a:t>
            </a:r>
            <a:r>
              <a:rPr dirty="0" sz="1200">
                <a:latin typeface="SimSun"/>
                <a:cs typeface="SimSun"/>
              </a:rPr>
              <a:t>分</a:t>
            </a:r>
            <a:r>
              <a:rPr dirty="0" sz="1200" spc="10">
                <a:latin typeface="SimSun"/>
                <a:cs typeface="SimSun"/>
              </a:rPr>
              <a:t>析</a:t>
            </a:r>
            <a:r>
              <a:rPr dirty="0" sz="1200">
                <a:latin typeface="SimSun"/>
                <a:cs typeface="SimSun"/>
              </a:rPr>
              <a:t>，计</a:t>
            </a:r>
            <a:r>
              <a:rPr dirty="0" sz="1200" spc="10">
                <a:latin typeface="SimSun"/>
                <a:cs typeface="SimSun"/>
              </a:rPr>
              <a:t>算</a:t>
            </a:r>
            <a:r>
              <a:rPr dirty="0" sz="1200">
                <a:latin typeface="SimSun"/>
                <a:cs typeface="SimSun"/>
              </a:rPr>
              <a:t>它</a:t>
            </a:r>
            <a:r>
              <a:rPr dirty="0" sz="1200" spc="10">
                <a:latin typeface="SimSun"/>
                <a:cs typeface="SimSun"/>
              </a:rPr>
              <a:t>到</a:t>
            </a:r>
            <a:r>
              <a:rPr dirty="0" sz="1200">
                <a:latin typeface="SimSun"/>
                <a:cs typeface="SimSun"/>
              </a:rPr>
              <a:t>近邻</a:t>
            </a:r>
            <a:r>
              <a:rPr dirty="0" sz="1200" spc="10">
                <a:latin typeface="SimSun"/>
                <a:cs typeface="SimSun"/>
              </a:rPr>
              <a:t>域</a:t>
            </a:r>
            <a:r>
              <a:rPr dirty="0" sz="1200">
                <a:latin typeface="SimSun"/>
                <a:cs typeface="SimSun"/>
              </a:rPr>
              <a:t>内</a:t>
            </a:r>
            <a:r>
              <a:rPr dirty="0" sz="1200" spc="10">
                <a:latin typeface="SimSun"/>
                <a:cs typeface="SimSun"/>
              </a:rPr>
              <a:t>所</a:t>
            </a:r>
            <a:r>
              <a:rPr dirty="0" sz="1200">
                <a:latin typeface="SimSun"/>
                <a:cs typeface="SimSun"/>
              </a:rPr>
              <a:t>有点的</a:t>
            </a:r>
            <a:endParaRPr sz="1200">
              <a:latin typeface="SimSun"/>
              <a:cs typeface="SimSun"/>
            </a:endParaRPr>
          </a:p>
          <a:p>
            <a:pPr algn="just" marL="152400" marR="144780">
              <a:lnSpc>
                <a:spcPct val="162500"/>
              </a:lnSpc>
              <a:spcBef>
                <a:spcPts val="5"/>
              </a:spcBef>
            </a:pPr>
            <a:r>
              <a:rPr dirty="0" sz="1200">
                <a:latin typeface="SimSun"/>
                <a:cs typeface="SimSun"/>
              </a:rPr>
              <a:t>平均距离</a:t>
            </a:r>
            <a:r>
              <a:rPr dirty="0" sz="1200" spc="-254">
                <a:latin typeface="SimSun"/>
                <a:cs typeface="SimSun"/>
              </a:rPr>
              <a:t>。</a:t>
            </a:r>
            <a:r>
              <a:rPr dirty="0" sz="1200">
                <a:latin typeface="SimSun"/>
                <a:cs typeface="SimSun"/>
              </a:rPr>
              <a:t>假设点云中任一点与其近邻</a:t>
            </a:r>
            <a:r>
              <a:rPr dirty="0" sz="1200" spc="5">
                <a:latin typeface="SimSun"/>
                <a:cs typeface="SimSun"/>
              </a:rPr>
              <a:t>域</a:t>
            </a:r>
            <a:r>
              <a:rPr dirty="0" sz="1200" spc="30">
                <a:latin typeface="Cambria Math"/>
                <a:cs typeface="Cambria Math"/>
              </a:rPr>
              <a:t>𝑘</a:t>
            </a:r>
            <a:r>
              <a:rPr dirty="0" sz="1200">
                <a:latin typeface="SimSun"/>
                <a:cs typeface="SimSun"/>
              </a:rPr>
              <a:t>个点的平均距离满足高斯分布</a:t>
            </a:r>
            <a:r>
              <a:rPr dirty="0" sz="1200" spc="-254">
                <a:latin typeface="SimSun"/>
                <a:cs typeface="SimSun"/>
              </a:rPr>
              <a:t>，</a:t>
            </a:r>
            <a:r>
              <a:rPr dirty="0" sz="1200">
                <a:latin typeface="SimSun"/>
                <a:cs typeface="SimSun"/>
              </a:rPr>
              <a:t>根据全局距离平均 </a:t>
            </a:r>
            <a:r>
              <a:rPr dirty="0" sz="1200" spc="10">
                <a:latin typeface="SimSun"/>
                <a:cs typeface="SimSun"/>
              </a:rPr>
              <a:t>值和方差定义的标准</a:t>
            </a:r>
            <a:r>
              <a:rPr dirty="0" sz="1200">
                <a:latin typeface="SimSun"/>
                <a:cs typeface="SimSun"/>
              </a:rPr>
              <a:t>范</a:t>
            </a:r>
            <a:r>
              <a:rPr dirty="0" sz="1200" spc="10">
                <a:latin typeface="SimSun"/>
                <a:cs typeface="SimSun"/>
              </a:rPr>
              <a:t>围确定距离阈</a:t>
            </a:r>
            <a:r>
              <a:rPr dirty="0" sz="1200" spc="5">
                <a:latin typeface="SimSun"/>
                <a:cs typeface="SimSun"/>
              </a:rPr>
              <a:t>值</a:t>
            </a:r>
            <a:r>
              <a:rPr dirty="0" sz="1200" spc="40">
                <a:latin typeface="Cambria Math"/>
                <a:cs typeface="Cambria Math"/>
              </a:rPr>
              <a:t>𝜎</a:t>
            </a:r>
            <a:r>
              <a:rPr dirty="0" sz="1200" spc="10">
                <a:latin typeface="SimSun"/>
                <a:cs typeface="SimSun"/>
              </a:rPr>
              <a:t>，当某个点与其近邻</a:t>
            </a:r>
            <a:r>
              <a:rPr dirty="0" sz="1200">
                <a:latin typeface="SimSun"/>
                <a:cs typeface="SimSun"/>
              </a:rPr>
              <a:t>域</a:t>
            </a:r>
            <a:r>
              <a:rPr dirty="0" sz="1200" spc="45">
                <a:latin typeface="Cambria Math"/>
                <a:cs typeface="Cambria Math"/>
              </a:rPr>
              <a:t>𝑘</a:t>
            </a:r>
            <a:r>
              <a:rPr dirty="0" sz="1200" spc="10">
                <a:latin typeface="SimSun"/>
                <a:cs typeface="SimSun"/>
              </a:rPr>
              <a:t>个点的平均距离大于阈</a:t>
            </a:r>
            <a:r>
              <a:rPr dirty="0" sz="1200">
                <a:latin typeface="SimSun"/>
                <a:cs typeface="SimSun"/>
              </a:rPr>
              <a:t>值</a:t>
            </a:r>
            <a:r>
              <a:rPr dirty="0" sz="1200">
                <a:latin typeface="Cambria Math"/>
                <a:cs typeface="Cambria Math"/>
              </a:rPr>
              <a:t>𝜎 </a:t>
            </a:r>
            <a:r>
              <a:rPr dirty="0" sz="1200">
                <a:latin typeface="SimSun"/>
                <a:cs typeface="SimSun"/>
              </a:rPr>
              <a:t>时，则判定该点为离群点并从数据中剔除。</a:t>
            </a:r>
            <a:endParaRPr sz="1200">
              <a:latin typeface="SimSun"/>
              <a:cs typeface="SimSun"/>
            </a:endParaRPr>
          </a:p>
          <a:p>
            <a:pPr marL="534035" indent="-382270">
              <a:lnSpc>
                <a:spcPct val="100000"/>
              </a:lnSpc>
              <a:spcBef>
                <a:spcPts val="900"/>
              </a:spcBef>
              <a:buSzPct val="91666"/>
              <a:buAutoNum type="arabicPlain" startAt="2"/>
              <a:tabLst>
                <a:tab pos="534670" algn="l"/>
              </a:tabLst>
            </a:pPr>
            <a:r>
              <a:rPr dirty="0" sz="1200">
                <a:latin typeface="SimSun"/>
                <a:cs typeface="SimSun"/>
              </a:rPr>
              <a:t>半径滤波器</a:t>
            </a:r>
            <a:endParaRPr sz="1200">
              <a:latin typeface="SimSun"/>
              <a:cs typeface="SimSun"/>
            </a:endParaRPr>
          </a:p>
          <a:p>
            <a:pPr algn="just" marL="152400" marR="143510" indent="304800">
              <a:lnSpc>
                <a:spcPct val="162500"/>
              </a:lnSpc>
            </a:pPr>
            <a:r>
              <a:rPr dirty="0" sz="1200">
                <a:latin typeface="SimSun"/>
                <a:cs typeface="SimSun"/>
              </a:rPr>
              <a:t>半径滤波器通过搜索以查询点为原点</a:t>
            </a:r>
            <a:r>
              <a:rPr dirty="0" sz="1200" spc="-135">
                <a:latin typeface="SimSun"/>
                <a:cs typeface="SimSun"/>
              </a:rPr>
              <a:t>，</a:t>
            </a:r>
            <a:r>
              <a:rPr dirty="0" sz="1200">
                <a:latin typeface="SimSun"/>
                <a:cs typeface="SimSun"/>
              </a:rPr>
              <a:t>半径为</a:t>
            </a:r>
            <a:r>
              <a:rPr dirty="0" sz="1200" spc="25">
                <a:latin typeface="Cambria Math"/>
                <a:cs typeface="Cambria Math"/>
              </a:rPr>
              <a:t>𝑟</a:t>
            </a:r>
            <a:r>
              <a:rPr dirty="0" sz="1200">
                <a:latin typeface="SimSun"/>
                <a:cs typeface="SimSun"/>
              </a:rPr>
              <a:t>的邻域</a:t>
            </a:r>
            <a:r>
              <a:rPr dirty="0" sz="1200" spc="-135">
                <a:latin typeface="SimSun"/>
                <a:cs typeface="SimSun"/>
              </a:rPr>
              <a:t>，</a:t>
            </a:r>
            <a:r>
              <a:rPr dirty="0" sz="1200">
                <a:latin typeface="SimSun"/>
                <a:cs typeface="SimSun"/>
              </a:rPr>
              <a:t>并统计该邻域内点的数量</a:t>
            </a:r>
            <a:r>
              <a:rPr dirty="0" sz="1200" spc="-135">
                <a:latin typeface="SimSun"/>
                <a:cs typeface="SimSun"/>
              </a:rPr>
              <a:t>，</a:t>
            </a:r>
            <a:r>
              <a:rPr dirty="0" sz="1200">
                <a:latin typeface="SimSun"/>
                <a:cs typeface="SimSun"/>
              </a:rPr>
              <a:t>如果 数量</a:t>
            </a:r>
            <a:r>
              <a:rPr dirty="0" sz="1200" spc="10">
                <a:latin typeface="SimSun"/>
                <a:cs typeface="SimSun"/>
              </a:rPr>
              <a:t>大</a:t>
            </a:r>
            <a:r>
              <a:rPr dirty="0" sz="1200">
                <a:latin typeface="SimSun"/>
                <a:cs typeface="SimSun"/>
              </a:rPr>
              <a:t>于给</a:t>
            </a:r>
            <a:r>
              <a:rPr dirty="0" sz="1200" spc="10">
                <a:latin typeface="SimSun"/>
                <a:cs typeface="SimSun"/>
              </a:rPr>
              <a:t>定</a:t>
            </a:r>
            <a:r>
              <a:rPr dirty="0" sz="1200">
                <a:latin typeface="SimSun"/>
                <a:cs typeface="SimSun"/>
              </a:rPr>
              <a:t>阈</a:t>
            </a:r>
            <a:r>
              <a:rPr dirty="0" sz="1200" spc="10">
                <a:latin typeface="SimSun"/>
                <a:cs typeface="SimSun"/>
              </a:rPr>
              <a:t>值</a:t>
            </a:r>
            <a:r>
              <a:rPr dirty="0" sz="1200">
                <a:latin typeface="SimSun"/>
                <a:cs typeface="SimSun"/>
              </a:rPr>
              <a:t>，</a:t>
            </a:r>
            <a:r>
              <a:rPr dirty="0" sz="1200" spc="10">
                <a:latin typeface="SimSun"/>
                <a:cs typeface="SimSun"/>
              </a:rPr>
              <a:t>则</a:t>
            </a:r>
            <a:r>
              <a:rPr dirty="0" sz="1200">
                <a:latin typeface="SimSun"/>
                <a:cs typeface="SimSun"/>
              </a:rPr>
              <a:t>将其</a:t>
            </a:r>
            <a:r>
              <a:rPr dirty="0" sz="1200" spc="10">
                <a:latin typeface="SimSun"/>
                <a:cs typeface="SimSun"/>
              </a:rPr>
              <a:t>视</a:t>
            </a:r>
            <a:r>
              <a:rPr dirty="0" sz="1200">
                <a:latin typeface="SimSun"/>
                <a:cs typeface="SimSun"/>
              </a:rPr>
              <a:t>为局</a:t>
            </a:r>
            <a:r>
              <a:rPr dirty="0" sz="1200" spc="10">
                <a:latin typeface="SimSun"/>
                <a:cs typeface="SimSun"/>
              </a:rPr>
              <a:t>内</a:t>
            </a:r>
            <a:r>
              <a:rPr dirty="0" sz="1200">
                <a:latin typeface="SimSun"/>
                <a:cs typeface="SimSun"/>
              </a:rPr>
              <a:t>点</a:t>
            </a:r>
            <a:r>
              <a:rPr dirty="0" sz="1200" spc="10">
                <a:latin typeface="SimSun"/>
                <a:cs typeface="SimSun"/>
              </a:rPr>
              <a:t>保留，</a:t>
            </a:r>
            <a:r>
              <a:rPr dirty="0" sz="1200">
                <a:latin typeface="SimSun"/>
                <a:cs typeface="SimSun"/>
              </a:rPr>
              <a:t>否则</a:t>
            </a:r>
            <a:r>
              <a:rPr dirty="0" sz="1200" spc="10">
                <a:latin typeface="SimSun"/>
                <a:cs typeface="SimSun"/>
              </a:rPr>
              <a:t>视</a:t>
            </a:r>
            <a:r>
              <a:rPr dirty="0" sz="1200">
                <a:latin typeface="SimSun"/>
                <a:cs typeface="SimSun"/>
              </a:rPr>
              <a:t>为局</a:t>
            </a:r>
            <a:r>
              <a:rPr dirty="0" sz="1200" spc="10">
                <a:latin typeface="SimSun"/>
                <a:cs typeface="SimSun"/>
              </a:rPr>
              <a:t>外</a:t>
            </a:r>
            <a:r>
              <a:rPr dirty="0" sz="1200">
                <a:latin typeface="SimSun"/>
                <a:cs typeface="SimSun"/>
              </a:rPr>
              <a:t>点</a:t>
            </a:r>
            <a:r>
              <a:rPr dirty="0" sz="1200" spc="10">
                <a:latin typeface="SimSun"/>
                <a:cs typeface="SimSun"/>
              </a:rPr>
              <a:t>剔</a:t>
            </a:r>
            <a:r>
              <a:rPr dirty="0" sz="1200">
                <a:latin typeface="SimSun"/>
                <a:cs typeface="SimSun"/>
              </a:rPr>
              <a:t>除</a:t>
            </a:r>
            <a:r>
              <a:rPr dirty="0" sz="1200" spc="10">
                <a:latin typeface="SimSun"/>
                <a:cs typeface="SimSun"/>
              </a:rPr>
              <a:t>。</a:t>
            </a:r>
            <a:r>
              <a:rPr dirty="0" sz="1200">
                <a:latin typeface="SimSun"/>
                <a:cs typeface="SimSun"/>
              </a:rPr>
              <a:t>此算</a:t>
            </a:r>
            <a:r>
              <a:rPr dirty="0" sz="1200" spc="10">
                <a:latin typeface="SimSun"/>
                <a:cs typeface="SimSun"/>
              </a:rPr>
              <a:t>法</a:t>
            </a:r>
            <a:r>
              <a:rPr dirty="0" sz="1200">
                <a:latin typeface="SimSun"/>
                <a:cs typeface="SimSun"/>
              </a:rPr>
              <a:t>运行</a:t>
            </a:r>
            <a:r>
              <a:rPr dirty="0" sz="1200" spc="10">
                <a:latin typeface="SimSun"/>
                <a:cs typeface="SimSun"/>
              </a:rPr>
              <a:t>速</a:t>
            </a:r>
            <a:r>
              <a:rPr dirty="0" sz="1200">
                <a:latin typeface="SimSun"/>
                <a:cs typeface="SimSun"/>
              </a:rPr>
              <a:t>度</a:t>
            </a:r>
            <a:r>
              <a:rPr dirty="0" sz="1200" spc="10">
                <a:latin typeface="SimSun"/>
                <a:cs typeface="SimSun"/>
              </a:rPr>
              <a:t>很</a:t>
            </a:r>
            <a:r>
              <a:rPr dirty="0" sz="1200">
                <a:latin typeface="SimSun"/>
                <a:cs typeface="SimSun"/>
              </a:rPr>
              <a:t>快， </a:t>
            </a:r>
            <a:r>
              <a:rPr dirty="0" sz="1200">
                <a:latin typeface="SimSun"/>
                <a:cs typeface="SimSun"/>
              </a:rPr>
              <a:t>但是查询点邻域的半径以及判别是否为局内点的阈值标准都需要人工指定。</a:t>
            </a:r>
            <a:endParaRPr sz="1200">
              <a:latin typeface="SimSun"/>
              <a:cs typeface="SimSun"/>
            </a:endParaRPr>
          </a:p>
        </p:txBody>
      </p:sp>
      <p:pic>
        <p:nvPicPr>
          <p:cNvPr id="20" name="object 20"/>
          <p:cNvPicPr/>
          <p:nvPr/>
        </p:nvPicPr>
        <p:blipFill>
          <a:blip r:embed="rId2" cstate="print"/>
          <a:stretch>
            <a:fillRect/>
          </a:stretch>
        </p:blipFill>
        <p:spPr>
          <a:xfrm>
            <a:off x="259079" y="10344403"/>
            <a:ext cx="4812030" cy="123189"/>
          </a:xfrm>
          <a:prstGeom prst="rect">
            <a:avLst/>
          </a:prstGeom>
        </p:spPr>
      </p:pic>
      <p:pic>
        <p:nvPicPr>
          <p:cNvPr id="21" name="object 21"/>
          <p:cNvPicPr/>
          <p:nvPr/>
        </p:nvPicPr>
        <p:blipFill>
          <a:blip r:embed="rId3" cstate="print"/>
          <a:stretch>
            <a:fillRect/>
          </a:stretch>
        </p:blipFill>
        <p:spPr>
          <a:xfrm>
            <a:off x="5215890" y="10344403"/>
            <a:ext cx="1082039" cy="123189"/>
          </a:xfrm>
          <a:prstGeom prst="rect">
            <a:avLst/>
          </a:prstGeom>
        </p:spPr>
      </p:pic>
      <p:sp>
        <p:nvSpPr>
          <p:cNvPr id="22" name="object 22"/>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23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432172" y="528319"/>
            <a:ext cx="23609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第三章</a:t>
            </a:r>
            <a:r>
              <a:rPr dirty="0" sz="1050" spc="-95">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pic>
        <p:nvPicPr>
          <p:cNvPr id="5" name="object 5"/>
          <p:cNvPicPr/>
          <p:nvPr/>
        </p:nvPicPr>
        <p:blipFill>
          <a:blip r:embed="rId2" cstate="print"/>
          <a:stretch>
            <a:fillRect/>
          </a:stretch>
        </p:blipFill>
        <p:spPr>
          <a:xfrm>
            <a:off x="728487" y="859561"/>
            <a:ext cx="224774" cy="133324"/>
          </a:xfrm>
          <a:prstGeom prst="rect">
            <a:avLst/>
          </a:prstGeom>
        </p:spPr>
      </p:pic>
      <p:sp>
        <p:nvSpPr>
          <p:cNvPr id="6" name="object 6"/>
          <p:cNvSpPr txBox="1"/>
          <p:nvPr/>
        </p:nvSpPr>
        <p:spPr>
          <a:xfrm>
            <a:off x="655827" y="784352"/>
            <a:ext cx="6245860" cy="6523990"/>
          </a:xfrm>
          <a:prstGeom prst="rect">
            <a:avLst/>
          </a:prstGeom>
        </p:spPr>
        <p:txBody>
          <a:bodyPr wrap="square" lIns="0" tIns="12700" rIns="0" bIns="0" rtlCol="0" vert="horz">
            <a:spAutoFit/>
          </a:bodyPr>
          <a:lstStyle/>
          <a:p>
            <a:pPr marL="354330">
              <a:lnSpc>
                <a:spcPct val="100000"/>
              </a:lnSpc>
              <a:spcBef>
                <a:spcPts val="100"/>
              </a:spcBef>
            </a:pPr>
            <a:r>
              <a:rPr dirty="0" sz="1500" spc="10">
                <a:latin typeface="SimSun"/>
                <a:cs typeface="SimSun"/>
              </a:rPr>
              <a:t>点</a:t>
            </a:r>
            <a:r>
              <a:rPr dirty="0" sz="1500">
                <a:latin typeface="SimSun"/>
                <a:cs typeface="SimSun"/>
              </a:rPr>
              <a:t>云</a:t>
            </a:r>
            <a:r>
              <a:rPr dirty="0" sz="1500" spc="10">
                <a:latin typeface="SimSun"/>
                <a:cs typeface="SimSun"/>
              </a:rPr>
              <a:t>分</a:t>
            </a:r>
            <a:r>
              <a:rPr dirty="0" sz="1500">
                <a:latin typeface="SimSun"/>
                <a:cs typeface="SimSun"/>
              </a:rPr>
              <a:t>割</a:t>
            </a:r>
            <a:endParaRPr sz="1500">
              <a:latin typeface="SimSun"/>
              <a:cs typeface="SimSun"/>
            </a:endParaRPr>
          </a:p>
          <a:p>
            <a:pPr>
              <a:lnSpc>
                <a:spcPct val="100000"/>
              </a:lnSpc>
              <a:spcBef>
                <a:spcPts val="50"/>
              </a:spcBef>
            </a:pPr>
            <a:endParaRPr sz="1150">
              <a:latin typeface="SimSun"/>
              <a:cs typeface="SimSun"/>
            </a:endParaRPr>
          </a:p>
          <a:p>
            <a:pPr algn="just" marL="63500" marR="57785" indent="304800">
              <a:lnSpc>
                <a:spcPct val="162500"/>
              </a:lnSpc>
            </a:pPr>
            <a:r>
              <a:rPr dirty="0" sz="1200">
                <a:latin typeface="SimSun"/>
                <a:cs typeface="SimSun"/>
              </a:rPr>
              <a:t>点云</a:t>
            </a:r>
            <a:r>
              <a:rPr dirty="0" sz="1200" spc="10">
                <a:latin typeface="SimSun"/>
                <a:cs typeface="SimSun"/>
              </a:rPr>
              <a:t>的</a:t>
            </a:r>
            <a:r>
              <a:rPr dirty="0" sz="1200">
                <a:latin typeface="SimSun"/>
                <a:cs typeface="SimSun"/>
              </a:rPr>
              <a:t>有</a:t>
            </a:r>
            <a:r>
              <a:rPr dirty="0" sz="1200" spc="10">
                <a:latin typeface="SimSun"/>
                <a:cs typeface="SimSun"/>
              </a:rPr>
              <a:t>效</a:t>
            </a:r>
            <a:r>
              <a:rPr dirty="0" sz="1200">
                <a:latin typeface="SimSun"/>
                <a:cs typeface="SimSun"/>
              </a:rPr>
              <a:t>分割</a:t>
            </a:r>
            <a:r>
              <a:rPr dirty="0" sz="1200" spc="10">
                <a:latin typeface="SimSun"/>
                <a:cs typeface="SimSun"/>
              </a:rPr>
              <a:t>是</a:t>
            </a:r>
            <a:r>
              <a:rPr dirty="0" sz="1200">
                <a:latin typeface="SimSun"/>
                <a:cs typeface="SimSun"/>
              </a:rPr>
              <a:t>点</a:t>
            </a:r>
            <a:r>
              <a:rPr dirty="0" sz="1200" spc="10">
                <a:latin typeface="SimSun"/>
                <a:cs typeface="SimSun"/>
              </a:rPr>
              <a:t>云</a:t>
            </a:r>
            <a:r>
              <a:rPr dirty="0" sz="1200">
                <a:latin typeface="SimSun"/>
                <a:cs typeface="SimSun"/>
              </a:rPr>
              <a:t>处理</a:t>
            </a:r>
            <a:r>
              <a:rPr dirty="0" sz="1200" spc="10">
                <a:latin typeface="SimSun"/>
                <a:cs typeface="SimSun"/>
              </a:rPr>
              <a:t>的</a:t>
            </a:r>
            <a:r>
              <a:rPr dirty="0" sz="1200">
                <a:latin typeface="SimSun"/>
                <a:cs typeface="SimSun"/>
              </a:rPr>
              <a:t>关</a:t>
            </a:r>
            <a:r>
              <a:rPr dirty="0" sz="1200" spc="10">
                <a:latin typeface="SimSun"/>
                <a:cs typeface="SimSun"/>
              </a:rPr>
              <a:t>键</a:t>
            </a:r>
            <a:r>
              <a:rPr dirty="0" sz="1200">
                <a:latin typeface="SimSun"/>
                <a:cs typeface="SimSun"/>
              </a:rPr>
              <a:t>环节</a:t>
            </a:r>
            <a:r>
              <a:rPr dirty="0" sz="1200" spc="10">
                <a:latin typeface="SimSun"/>
                <a:cs typeface="SimSun"/>
              </a:rPr>
              <a:t>，</a:t>
            </a:r>
            <a:r>
              <a:rPr dirty="0" sz="1200">
                <a:latin typeface="SimSun"/>
                <a:cs typeface="SimSun"/>
              </a:rPr>
              <a:t>往</a:t>
            </a:r>
            <a:r>
              <a:rPr dirty="0" sz="1200" spc="10">
                <a:latin typeface="SimSun"/>
                <a:cs typeface="SimSun"/>
              </a:rPr>
              <a:t>往</a:t>
            </a:r>
            <a:r>
              <a:rPr dirty="0" sz="1200">
                <a:latin typeface="SimSun"/>
                <a:cs typeface="SimSun"/>
              </a:rPr>
              <a:t>直接</a:t>
            </a:r>
            <a:r>
              <a:rPr dirty="0" sz="1200" spc="10">
                <a:latin typeface="SimSun"/>
                <a:cs typeface="SimSun"/>
              </a:rPr>
              <a:t>影</a:t>
            </a:r>
            <a:r>
              <a:rPr dirty="0" sz="1200">
                <a:latin typeface="SimSun"/>
                <a:cs typeface="SimSun"/>
              </a:rPr>
              <a:t>响</a:t>
            </a:r>
            <a:r>
              <a:rPr dirty="0" sz="1200" spc="10">
                <a:latin typeface="SimSun"/>
                <a:cs typeface="SimSun"/>
              </a:rPr>
              <a:t>后</a:t>
            </a:r>
            <a:r>
              <a:rPr dirty="0" sz="1200">
                <a:latin typeface="SimSun"/>
                <a:cs typeface="SimSun"/>
              </a:rPr>
              <a:t>续点</a:t>
            </a:r>
            <a:r>
              <a:rPr dirty="0" sz="1200" spc="10">
                <a:latin typeface="SimSun"/>
                <a:cs typeface="SimSun"/>
              </a:rPr>
              <a:t>云</a:t>
            </a:r>
            <a:r>
              <a:rPr dirty="0" sz="1200">
                <a:latin typeface="SimSun"/>
                <a:cs typeface="SimSun"/>
              </a:rPr>
              <a:t>处</a:t>
            </a:r>
            <a:r>
              <a:rPr dirty="0" sz="1200" spc="10">
                <a:latin typeface="SimSun"/>
                <a:cs typeface="SimSun"/>
              </a:rPr>
              <a:t>理</a:t>
            </a:r>
            <a:r>
              <a:rPr dirty="0" sz="1200">
                <a:latin typeface="SimSun"/>
                <a:cs typeface="SimSun"/>
              </a:rPr>
              <a:t>的质</a:t>
            </a:r>
            <a:r>
              <a:rPr dirty="0" sz="1200" spc="10">
                <a:latin typeface="SimSun"/>
                <a:cs typeface="SimSun"/>
              </a:rPr>
              <a:t>量</a:t>
            </a:r>
            <a:r>
              <a:rPr dirty="0" sz="1200">
                <a:latin typeface="SimSun"/>
                <a:cs typeface="SimSun"/>
              </a:rPr>
              <a:t>，</a:t>
            </a:r>
            <a:r>
              <a:rPr dirty="0" sz="1200" spc="10">
                <a:latin typeface="SimSun"/>
                <a:cs typeface="SimSun"/>
              </a:rPr>
              <a:t>并</a:t>
            </a:r>
            <a:r>
              <a:rPr dirty="0" sz="1200">
                <a:latin typeface="SimSun"/>
                <a:cs typeface="SimSun"/>
              </a:rPr>
              <a:t>为后续 的点</a:t>
            </a:r>
            <a:r>
              <a:rPr dirty="0" sz="1200" spc="10">
                <a:latin typeface="SimSun"/>
                <a:cs typeface="SimSun"/>
              </a:rPr>
              <a:t>云</a:t>
            </a:r>
            <a:r>
              <a:rPr dirty="0" sz="1200">
                <a:latin typeface="SimSun"/>
                <a:cs typeface="SimSun"/>
              </a:rPr>
              <a:t>配准</a:t>
            </a:r>
            <a:r>
              <a:rPr dirty="0" sz="1200" spc="10">
                <a:latin typeface="SimSun"/>
                <a:cs typeface="SimSun"/>
              </a:rPr>
              <a:t>提</a:t>
            </a:r>
            <a:r>
              <a:rPr dirty="0" sz="1200">
                <a:latin typeface="SimSun"/>
                <a:cs typeface="SimSun"/>
              </a:rPr>
              <a:t>供</a:t>
            </a:r>
            <a:r>
              <a:rPr dirty="0" sz="1200" spc="10">
                <a:latin typeface="SimSun"/>
                <a:cs typeface="SimSun"/>
              </a:rPr>
              <a:t>了</a:t>
            </a:r>
            <a:r>
              <a:rPr dirty="0" sz="1200">
                <a:latin typeface="SimSun"/>
                <a:cs typeface="SimSun"/>
              </a:rPr>
              <a:t>重</a:t>
            </a:r>
            <a:r>
              <a:rPr dirty="0" sz="1200" spc="10">
                <a:latin typeface="SimSun"/>
                <a:cs typeface="SimSun"/>
              </a:rPr>
              <a:t>要</a:t>
            </a:r>
            <a:r>
              <a:rPr dirty="0" sz="1200">
                <a:latin typeface="SimSun"/>
                <a:cs typeface="SimSun"/>
              </a:rPr>
              <a:t>的前</a:t>
            </a:r>
            <a:r>
              <a:rPr dirty="0" sz="1200" spc="10">
                <a:latin typeface="SimSun"/>
                <a:cs typeface="SimSun"/>
              </a:rPr>
              <a:t>提</a:t>
            </a:r>
            <a:r>
              <a:rPr dirty="0" sz="1200">
                <a:latin typeface="SimSun"/>
                <a:cs typeface="SimSun"/>
              </a:rPr>
              <a:t>条件</a:t>
            </a:r>
            <a:r>
              <a:rPr dirty="0" sz="1200" spc="10">
                <a:latin typeface="SimSun"/>
                <a:cs typeface="SimSun"/>
              </a:rPr>
              <a:t>。</a:t>
            </a:r>
            <a:r>
              <a:rPr dirty="0" sz="1200">
                <a:latin typeface="SimSun"/>
                <a:cs typeface="SimSun"/>
              </a:rPr>
              <a:t>目</a:t>
            </a:r>
            <a:r>
              <a:rPr dirty="0" sz="1200" spc="10">
                <a:latin typeface="SimSun"/>
                <a:cs typeface="SimSun"/>
              </a:rPr>
              <a:t>前</a:t>
            </a:r>
            <a:r>
              <a:rPr dirty="0" sz="1200">
                <a:latin typeface="SimSun"/>
                <a:cs typeface="SimSun"/>
              </a:rPr>
              <a:t>比</a:t>
            </a:r>
            <a:r>
              <a:rPr dirty="0" sz="1200" spc="10">
                <a:latin typeface="SimSun"/>
                <a:cs typeface="SimSun"/>
              </a:rPr>
              <a:t>较</a:t>
            </a:r>
            <a:r>
              <a:rPr dirty="0" sz="1200">
                <a:latin typeface="SimSun"/>
                <a:cs typeface="SimSun"/>
              </a:rPr>
              <a:t>常用</a:t>
            </a:r>
            <a:r>
              <a:rPr dirty="0" sz="1200" spc="10">
                <a:latin typeface="SimSun"/>
                <a:cs typeface="SimSun"/>
              </a:rPr>
              <a:t>的</a:t>
            </a:r>
            <a:r>
              <a:rPr dirty="0" sz="1200">
                <a:latin typeface="SimSun"/>
                <a:cs typeface="SimSun"/>
              </a:rPr>
              <a:t>点云</a:t>
            </a:r>
            <a:r>
              <a:rPr dirty="0" sz="1200" spc="10">
                <a:latin typeface="SimSun"/>
                <a:cs typeface="SimSun"/>
              </a:rPr>
              <a:t>分</a:t>
            </a:r>
            <a:r>
              <a:rPr dirty="0" sz="1200">
                <a:latin typeface="SimSun"/>
                <a:cs typeface="SimSun"/>
              </a:rPr>
              <a:t>割</a:t>
            </a:r>
            <a:r>
              <a:rPr dirty="0" sz="1200" spc="10">
                <a:latin typeface="SimSun"/>
                <a:cs typeface="SimSun"/>
              </a:rPr>
              <a:t>算</a:t>
            </a:r>
            <a:r>
              <a:rPr dirty="0" sz="1200">
                <a:latin typeface="SimSun"/>
                <a:cs typeface="SimSun"/>
              </a:rPr>
              <a:t>法</a:t>
            </a:r>
            <a:r>
              <a:rPr dirty="0" sz="1200" spc="10">
                <a:latin typeface="SimSun"/>
                <a:cs typeface="SimSun"/>
              </a:rPr>
              <a:t>是</a:t>
            </a:r>
            <a:r>
              <a:rPr dirty="0" sz="1200">
                <a:latin typeface="SimSun"/>
                <a:cs typeface="SimSun"/>
              </a:rPr>
              <a:t>鲁棒</a:t>
            </a:r>
            <a:r>
              <a:rPr dirty="0" sz="1200" spc="10">
                <a:latin typeface="SimSun"/>
                <a:cs typeface="SimSun"/>
              </a:rPr>
              <a:t>性</a:t>
            </a:r>
            <a:r>
              <a:rPr dirty="0" sz="1200">
                <a:latin typeface="SimSun"/>
                <a:cs typeface="SimSun"/>
              </a:rPr>
              <a:t>较好</a:t>
            </a:r>
            <a:r>
              <a:rPr dirty="0" sz="1200" spc="10">
                <a:latin typeface="SimSun"/>
                <a:cs typeface="SimSun"/>
              </a:rPr>
              <a:t>的</a:t>
            </a:r>
            <a:r>
              <a:rPr dirty="0" sz="1200">
                <a:latin typeface="SimSun"/>
                <a:cs typeface="SimSun"/>
              </a:rPr>
              <a:t>聚</a:t>
            </a:r>
            <a:r>
              <a:rPr dirty="0" sz="1200" spc="10">
                <a:latin typeface="SimSun"/>
                <a:cs typeface="SimSun"/>
              </a:rPr>
              <a:t>类</a:t>
            </a:r>
            <a:r>
              <a:rPr dirty="0" sz="1200">
                <a:latin typeface="SimSun"/>
                <a:cs typeface="SimSun"/>
              </a:rPr>
              <a:t>分割 </a:t>
            </a:r>
            <a:r>
              <a:rPr dirty="0" sz="1200">
                <a:latin typeface="SimSun"/>
                <a:cs typeface="SimSun"/>
              </a:rPr>
              <a:t>算法和基于随机采样一致性的分割算法。</a:t>
            </a:r>
            <a:endParaRPr sz="1200">
              <a:latin typeface="SimSun"/>
              <a:cs typeface="SimSun"/>
            </a:endParaRPr>
          </a:p>
          <a:p>
            <a:pPr algn="just" marL="63500" marR="55880" indent="304800">
              <a:lnSpc>
                <a:spcPct val="162500"/>
              </a:lnSpc>
            </a:pPr>
            <a:r>
              <a:rPr dirty="0" sz="1200">
                <a:latin typeface="SimSun"/>
                <a:cs typeface="SimSun"/>
              </a:rPr>
              <a:t>在传</a:t>
            </a:r>
            <a:r>
              <a:rPr dirty="0" sz="1200" spc="10">
                <a:latin typeface="SimSun"/>
                <a:cs typeface="SimSun"/>
              </a:rPr>
              <a:t>感</a:t>
            </a:r>
            <a:r>
              <a:rPr dirty="0" sz="1200">
                <a:latin typeface="SimSun"/>
                <a:cs typeface="SimSun"/>
              </a:rPr>
              <a:t>器</a:t>
            </a:r>
            <a:r>
              <a:rPr dirty="0" sz="1200" spc="10">
                <a:latin typeface="SimSun"/>
                <a:cs typeface="SimSun"/>
              </a:rPr>
              <a:t>采</a:t>
            </a:r>
            <a:r>
              <a:rPr dirty="0" sz="1200">
                <a:latin typeface="SimSun"/>
                <a:cs typeface="SimSun"/>
              </a:rPr>
              <a:t>集的</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据中</a:t>
            </a:r>
            <a:r>
              <a:rPr dirty="0" sz="1200" spc="10">
                <a:latin typeface="SimSun"/>
                <a:cs typeface="SimSun"/>
              </a:rPr>
              <a:t>，</a:t>
            </a:r>
            <a:r>
              <a:rPr dirty="0" sz="1200">
                <a:latin typeface="SimSun"/>
                <a:cs typeface="SimSun"/>
              </a:rPr>
              <a:t>绝</a:t>
            </a:r>
            <a:r>
              <a:rPr dirty="0" sz="1200" spc="10">
                <a:latin typeface="SimSun"/>
                <a:cs typeface="SimSun"/>
              </a:rPr>
              <a:t>大</a:t>
            </a:r>
            <a:r>
              <a:rPr dirty="0" sz="1200">
                <a:latin typeface="SimSun"/>
                <a:cs typeface="SimSun"/>
              </a:rPr>
              <a:t>部分</a:t>
            </a:r>
            <a:r>
              <a:rPr dirty="0" sz="1200" spc="10">
                <a:latin typeface="SimSun"/>
                <a:cs typeface="SimSun"/>
              </a:rPr>
              <a:t>数</a:t>
            </a:r>
            <a:r>
              <a:rPr dirty="0" sz="1200">
                <a:latin typeface="SimSun"/>
                <a:cs typeface="SimSun"/>
              </a:rPr>
              <a:t>据</a:t>
            </a:r>
            <a:r>
              <a:rPr dirty="0" sz="1200" spc="10">
                <a:latin typeface="SimSun"/>
                <a:cs typeface="SimSun"/>
              </a:rPr>
              <a:t>属</a:t>
            </a:r>
            <a:r>
              <a:rPr dirty="0" sz="1200">
                <a:latin typeface="SimSun"/>
                <a:cs typeface="SimSun"/>
              </a:rPr>
              <a:t>于地</a:t>
            </a:r>
            <a:r>
              <a:rPr dirty="0" sz="1200" spc="10">
                <a:latin typeface="SimSun"/>
                <a:cs typeface="SimSun"/>
              </a:rPr>
              <a:t>面</a:t>
            </a:r>
            <a:r>
              <a:rPr dirty="0" sz="1200">
                <a:latin typeface="SimSun"/>
                <a:cs typeface="SimSun"/>
              </a:rPr>
              <a:t>点</a:t>
            </a:r>
            <a:r>
              <a:rPr dirty="0" sz="1200" spc="10">
                <a:latin typeface="SimSun"/>
                <a:cs typeface="SimSun"/>
              </a:rPr>
              <a:t>数</a:t>
            </a:r>
            <a:r>
              <a:rPr dirty="0" sz="1200">
                <a:latin typeface="SimSun"/>
                <a:cs typeface="SimSun"/>
              </a:rPr>
              <a:t>据，</a:t>
            </a:r>
            <a:r>
              <a:rPr dirty="0" sz="1200" spc="10">
                <a:latin typeface="SimSun"/>
                <a:cs typeface="SimSun"/>
              </a:rPr>
              <a:t>这</a:t>
            </a:r>
            <a:r>
              <a:rPr dirty="0" sz="1200">
                <a:latin typeface="SimSun"/>
                <a:cs typeface="SimSun"/>
              </a:rPr>
              <a:t>对</a:t>
            </a:r>
            <a:r>
              <a:rPr dirty="0" sz="1200" spc="10">
                <a:latin typeface="SimSun"/>
                <a:cs typeface="SimSun"/>
              </a:rPr>
              <a:t>后</a:t>
            </a:r>
            <a:r>
              <a:rPr dirty="0" sz="1200">
                <a:latin typeface="SimSun"/>
                <a:cs typeface="SimSun"/>
              </a:rPr>
              <a:t>续点</a:t>
            </a:r>
            <a:r>
              <a:rPr dirty="0" sz="1200" spc="10">
                <a:latin typeface="SimSun"/>
                <a:cs typeface="SimSun"/>
              </a:rPr>
              <a:t>云</a:t>
            </a:r>
            <a:r>
              <a:rPr dirty="0" sz="1200">
                <a:latin typeface="SimSun"/>
                <a:cs typeface="SimSun"/>
              </a:rPr>
              <a:t>分</a:t>
            </a:r>
            <a:r>
              <a:rPr dirty="0" sz="1200" spc="10">
                <a:latin typeface="SimSun"/>
                <a:cs typeface="SimSun"/>
              </a:rPr>
              <a:t>割</a:t>
            </a:r>
            <a:r>
              <a:rPr dirty="0" sz="1200">
                <a:latin typeface="SimSun"/>
                <a:cs typeface="SimSun"/>
              </a:rPr>
              <a:t>算法会 带来</a:t>
            </a:r>
            <a:r>
              <a:rPr dirty="0" sz="1200" spc="10">
                <a:latin typeface="SimSun"/>
                <a:cs typeface="SimSun"/>
              </a:rPr>
              <a:t>干</a:t>
            </a:r>
            <a:r>
              <a:rPr dirty="0" sz="1200">
                <a:latin typeface="SimSun"/>
                <a:cs typeface="SimSun"/>
              </a:rPr>
              <a:t>扰，</a:t>
            </a:r>
            <a:r>
              <a:rPr dirty="0" sz="1200" spc="10">
                <a:latin typeface="SimSun"/>
                <a:cs typeface="SimSun"/>
              </a:rPr>
              <a:t>因</a:t>
            </a:r>
            <a:r>
              <a:rPr dirty="0" sz="1200">
                <a:latin typeface="SimSun"/>
                <a:cs typeface="SimSun"/>
              </a:rPr>
              <a:t>此</a:t>
            </a:r>
            <a:r>
              <a:rPr dirty="0" sz="1200" spc="10">
                <a:latin typeface="SimSun"/>
                <a:cs typeface="SimSun"/>
              </a:rPr>
              <a:t>需</a:t>
            </a:r>
            <a:r>
              <a:rPr dirty="0" sz="1200">
                <a:latin typeface="SimSun"/>
                <a:cs typeface="SimSun"/>
              </a:rPr>
              <a:t>要</a:t>
            </a:r>
            <a:r>
              <a:rPr dirty="0" sz="1200" spc="10">
                <a:latin typeface="SimSun"/>
                <a:cs typeface="SimSun"/>
              </a:rPr>
              <a:t>先</a:t>
            </a:r>
            <a:r>
              <a:rPr dirty="0" sz="1200">
                <a:latin typeface="SimSun"/>
                <a:cs typeface="SimSun"/>
              </a:rPr>
              <a:t>进行</a:t>
            </a:r>
            <a:r>
              <a:rPr dirty="0" sz="1200" spc="10">
                <a:latin typeface="SimSun"/>
                <a:cs typeface="SimSun"/>
              </a:rPr>
              <a:t>地</a:t>
            </a:r>
            <a:r>
              <a:rPr dirty="0" sz="1200">
                <a:latin typeface="SimSun"/>
                <a:cs typeface="SimSun"/>
              </a:rPr>
              <a:t>面点</a:t>
            </a:r>
            <a:r>
              <a:rPr dirty="0" sz="1200" spc="10">
                <a:latin typeface="SimSun"/>
                <a:cs typeface="SimSun"/>
              </a:rPr>
              <a:t>数</a:t>
            </a:r>
            <a:r>
              <a:rPr dirty="0" sz="1200">
                <a:latin typeface="SimSun"/>
                <a:cs typeface="SimSun"/>
              </a:rPr>
              <a:t>据</a:t>
            </a:r>
            <a:r>
              <a:rPr dirty="0" sz="1200" spc="10">
                <a:latin typeface="SimSun"/>
                <a:cs typeface="SimSun"/>
              </a:rPr>
              <a:t>过</a:t>
            </a:r>
            <a:r>
              <a:rPr dirty="0" sz="1200">
                <a:latin typeface="SimSun"/>
                <a:cs typeface="SimSun"/>
              </a:rPr>
              <a:t>滤</a:t>
            </a:r>
            <a:r>
              <a:rPr dirty="0" sz="1200" spc="10">
                <a:latin typeface="SimSun"/>
                <a:cs typeface="SimSun"/>
              </a:rPr>
              <a:t>。</a:t>
            </a:r>
            <a:r>
              <a:rPr dirty="0" sz="1200">
                <a:latin typeface="SimSun"/>
                <a:cs typeface="SimSun"/>
              </a:rPr>
              <a:t>同时</a:t>
            </a:r>
            <a:r>
              <a:rPr dirty="0" sz="1200" spc="10">
                <a:latin typeface="SimSun"/>
                <a:cs typeface="SimSun"/>
              </a:rPr>
              <a:t>，</a:t>
            </a:r>
            <a:r>
              <a:rPr dirty="0" sz="1200">
                <a:latin typeface="SimSun"/>
                <a:cs typeface="SimSun"/>
              </a:rPr>
              <a:t>考虑</a:t>
            </a:r>
            <a:r>
              <a:rPr dirty="0" sz="1200" spc="10">
                <a:latin typeface="SimSun"/>
                <a:cs typeface="SimSun"/>
              </a:rPr>
              <a:t>到</a:t>
            </a:r>
            <a:r>
              <a:rPr dirty="0" sz="1200">
                <a:latin typeface="SimSun"/>
                <a:cs typeface="SimSun"/>
              </a:rPr>
              <a:t>非</a:t>
            </a:r>
            <a:r>
              <a:rPr dirty="0" sz="1200" spc="10">
                <a:latin typeface="SimSun"/>
                <a:cs typeface="SimSun"/>
              </a:rPr>
              <a:t>理</a:t>
            </a:r>
            <a:r>
              <a:rPr dirty="0" sz="1200">
                <a:latin typeface="SimSun"/>
                <a:cs typeface="SimSun"/>
              </a:rPr>
              <a:t>想</a:t>
            </a:r>
            <a:r>
              <a:rPr dirty="0" sz="1200" spc="10">
                <a:latin typeface="SimSun"/>
                <a:cs typeface="SimSun"/>
              </a:rPr>
              <a:t>状</a:t>
            </a:r>
            <a:r>
              <a:rPr dirty="0" sz="1200">
                <a:latin typeface="SimSun"/>
                <a:cs typeface="SimSun"/>
              </a:rPr>
              <a:t>态，</a:t>
            </a:r>
            <a:r>
              <a:rPr dirty="0" sz="1200" spc="10">
                <a:latin typeface="SimSun"/>
                <a:cs typeface="SimSun"/>
              </a:rPr>
              <a:t>周</a:t>
            </a:r>
            <a:r>
              <a:rPr dirty="0" sz="1200">
                <a:latin typeface="SimSun"/>
                <a:cs typeface="SimSun"/>
              </a:rPr>
              <a:t>围环</a:t>
            </a:r>
            <a:r>
              <a:rPr dirty="0" sz="1200" spc="10">
                <a:latin typeface="SimSun"/>
                <a:cs typeface="SimSun"/>
              </a:rPr>
              <a:t>境</a:t>
            </a:r>
            <a:r>
              <a:rPr dirty="0" sz="1200">
                <a:latin typeface="SimSun"/>
                <a:cs typeface="SimSun"/>
              </a:rPr>
              <a:t>可</a:t>
            </a:r>
            <a:r>
              <a:rPr dirty="0" sz="1200" spc="10">
                <a:latin typeface="SimSun"/>
                <a:cs typeface="SimSun"/>
              </a:rPr>
              <a:t>能</a:t>
            </a:r>
            <a:r>
              <a:rPr dirty="0" sz="1200">
                <a:latin typeface="SimSun"/>
                <a:cs typeface="SimSun"/>
              </a:rPr>
              <a:t>存在 非目</a:t>
            </a:r>
            <a:r>
              <a:rPr dirty="0" sz="1200" spc="10">
                <a:latin typeface="SimSun"/>
                <a:cs typeface="SimSun"/>
              </a:rPr>
              <a:t>标</a:t>
            </a:r>
            <a:r>
              <a:rPr dirty="0" sz="1200">
                <a:latin typeface="SimSun"/>
                <a:cs typeface="SimSun"/>
              </a:rPr>
              <a:t>物体</a:t>
            </a:r>
            <a:r>
              <a:rPr dirty="0" sz="1200" spc="10">
                <a:latin typeface="SimSun"/>
                <a:cs typeface="SimSun"/>
              </a:rPr>
              <a:t>的</a:t>
            </a:r>
            <a:r>
              <a:rPr dirty="0" sz="1200">
                <a:latin typeface="SimSun"/>
                <a:cs typeface="SimSun"/>
              </a:rPr>
              <a:t>杂</a:t>
            </a:r>
            <a:r>
              <a:rPr dirty="0" sz="1200" spc="10">
                <a:latin typeface="SimSun"/>
                <a:cs typeface="SimSun"/>
              </a:rPr>
              <a:t>物</a:t>
            </a:r>
            <a:r>
              <a:rPr dirty="0" sz="1200">
                <a:latin typeface="SimSun"/>
                <a:cs typeface="SimSun"/>
              </a:rPr>
              <a:t>，</a:t>
            </a:r>
            <a:r>
              <a:rPr dirty="0" sz="1200" spc="10">
                <a:latin typeface="SimSun"/>
                <a:cs typeface="SimSun"/>
              </a:rPr>
              <a:t>需</a:t>
            </a:r>
            <a:r>
              <a:rPr dirty="0" sz="1200">
                <a:latin typeface="SimSun"/>
                <a:cs typeface="SimSun"/>
              </a:rPr>
              <a:t>要通</a:t>
            </a:r>
            <a:r>
              <a:rPr dirty="0" sz="1200" spc="10">
                <a:latin typeface="SimSun"/>
                <a:cs typeface="SimSun"/>
              </a:rPr>
              <a:t>过</a:t>
            </a:r>
            <a:r>
              <a:rPr dirty="0" sz="1200">
                <a:latin typeface="SimSun"/>
                <a:cs typeface="SimSun"/>
              </a:rPr>
              <a:t>点云</a:t>
            </a:r>
            <a:r>
              <a:rPr dirty="0" sz="1200" spc="10">
                <a:latin typeface="SimSun"/>
                <a:cs typeface="SimSun"/>
              </a:rPr>
              <a:t>分</a:t>
            </a:r>
            <a:r>
              <a:rPr dirty="0" sz="1200">
                <a:latin typeface="SimSun"/>
                <a:cs typeface="SimSun"/>
              </a:rPr>
              <a:t>割</a:t>
            </a:r>
            <a:r>
              <a:rPr dirty="0" sz="1200" spc="10">
                <a:latin typeface="SimSun"/>
                <a:cs typeface="SimSun"/>
              </a:rPr>
              <a:t>算</a:t>
            </a:r>
            <a:r>
              <a:rPr dirty="0" sz="1200">
                <a:latin typeface="SimSun"/>
                <a:cs typeface="SimSun"/>
              </a:rPr>
              <a:t>法</a:t>
            </a:r>
            <a:r>
              <a:rPr dirty="0" sz="1200" spc="10">
                <a:latin typeface="SimSun"/>
                <a:cs typeface="SimSun"/>
              </a:rPr>
              <a:t>对点</a:t>
            </a:r>
            <a:r>
              <a:rPr dirty="0" sz="1200">
                <a:latin typeface="SimSun"/>
                <a:cs typeface="SimSun"/>
              </a:rPr>
              <a:t>云</a:t>
            </a:r>
            <a:r>
              <a:rPr dirty="0" sz="1200" spc="10">
                <a:latin typeface="SimSun"/>
                <a:cs typeface="SimSun"/>
              </a:rPr>
              <a:t>数</a:t>
            </a:r>
            <a:r>
              <a:rPr dirty="0" sz="1200">
                <a:latin typeface="SimSun"/>
                <a:cs typeface="SimSun"/>
              </a:rPr>
              <a:t>据进</a:t>
            </a:r>
            <a:r>
              <a:rPr dirty="0" sz="1200" spc="10">
                <a:latin typeface="SimSun"/>
                <a:cs typeface="SimSun"/>
              </a:rPr>
              <a:t>行</a:t>
            </a:r>
            <a:r>
              <a:rPr dirty="0" sz="1200">
                <a:latin typeface="SimSun"/>
                <a:cs typeface="SimSun"/>
              </a:rPr>
              <a:t>聚</a:t>
            </a:r>
            <a:r>
              <a:rPr dirty="0" sz="1200" spc="10">
                <a:latin typeface="SimSun"/>
                <a:cs typeface="SimSun"/>
              </a:rPr>
              <a:t>类</a:t>
            </a:r>
            <a:r>
              <a:rPr dirty="0" sz="1200">
                <a:latin typeface="SimSun"/>
                <a:cs typeface="SimSun"/>
              </a:rPr>
              <a:t>，</a:t>
            </a:r>
            <a:r>
              <a:rPr dirty="0" sz="1200" spc="10">
                <a:latin typeface="SimSun"/>
                <a:cs typeface="SimSun"/>
              </a:rPr>
              <a:t>从</a:t>
            </a:r>
            <a:r>
              <a:rPr dirty="0" sz="1200">
                <a:latin typeface="SimSun"/>
                <a:cs typeface="SimSun"/>
              </a:rPr>
              <a:t>而实</a:t>
            </a:r>
            <a:r>
              <a:rPr dirty="0" sz="1200" spc="10">
                <a:latin typeface="SimSun"/>
                <a:cs typeface="SimSun"/>
              </a:rPr>
              <a:t>现</a:t>
            </a:r>
            <a:r>
              <a:rPr dirty="0" sz="1200">
                <a:latin typeface="SimSun"/>
                <a:cs typeface="SimSun"/>
              </a:rPr>
              <a:t>无关</a:t>
            </a:r>
            <a:r>
              <a:rPr dirty="0" sz="1200" spc="10">
                <a:latin typeface="SimSun"/>
                <a:cs typeface="SimSun"/>
              </a:rPr>
              <a:t>背</a:t>
            </a:r>
            <a:r>
              <a:rPr dirty="0" sz="1200">
                <a:latin typeface="SimSun"/>
                <a:cs typeface="SimSun"/>
              </a:rPr>
              <a:t>景</a:t>
            </a:r>
            <a:r>
              <a:rPr dirty="0" sz="1200" spc="10">
                <a:latin typeface="SimSun"/>
                <a:cs typeface="SimSun"/>
              </a:rPr>
              <a:t>去</a:t>
            </a:r>
            <a:r>
              <a:rPr dirty="0" sz="1200">
                <a:latin typeface="SimSun"/>
                <a:cs typeface="SimSun"/>
              </a:rPr>
              <a:t>除。</a:t>
            </a:r>
            <a:endParaRPr sz="1200">
              <a:latin typeface="SimSun"/>
              <a:cs typeface="SimSun"/>
            </a:endParaRPr>
          </a:p>
          <a:p>
            <a:pPr algn="just" marL="63500" marR="55880">
              <a:lnSpc>
                <a:spcPct val="162500"/>
              </a:lnSpc>
              <a:spcBef>
                <a:spcPts val="5"/>
              </a:spcBef>
            </a:pPr>
            <a:r>
              <a:rPr dirty="0" sz="1200">
                <a:latin typeface="SimSun"/>
                <a:cs typeface="SimSun"/>
              </a:rPr>
              <a:t>由于</a:t>
            </a:r>
            <a:r>
              <a:rPr dirty="0" sz="1200" spc="10">
                <a:latin typeface="SimSun"/>
                <a:cs typeface="SimSun"/>
              </a:rPr>
              <a:t>真</a:t>
            </a:r>
            <a:r>
              <a:rPr dirty="0" sz="1200">
                <a:latin typeface="SimSun"/>
                <a:cs typeface="SimSun"/>
              </a:rPr>
              <a:t>实场</a:t>
            </a:r>
            <a:r>
              <a:rPr dirty="0" sz="1200" spc="10">
                <a:latin typeface="SimSun"/>
                <a:cs typeface="SimSun"/>
              </a:rPr>
              <a:t>景</a:t>
            </a:r>
            <a:r>
              <a:rPr dirty="0" sz="1200">
                <a:latin typeface="SimSun"/>
                <a:cs typeface="SimSun"/>
              </a:rPr>
              <a:t>较</a:t>
            </a:r>
            <a:r>
              <a:rPr dirty="0" sz="1200" spc="10">
                <a:latin typeface="SimSun"/>
                <a:cs typeface="SimSun"/>
              </a:rPr>
              <a:t>小</a:t>
            </a:r>
            <a:r>
              <a:rPr dirty="0" sz="1200">
                <a:latin typeface="SimSun"/>
                <a:cs typeface="SimSun"/>
              </a:rPr>
              <a:t>，</a:t>
            </a:r>
            <a:r>
              <a:rPr dirty="0" sz="1200" spc="10">
                <a:latin typeface="SimSun"/>
                <a:cs typeface="SimSun"/>
              </a:rPr>
              <a:t>采</a:t>
            </a:r>
            <a:r>
              <a:rPr dirty="0" sz="1200">
                <a:latin typeface="SimSun"/>
                <a:cs typeface="SimSun"/>
              </a:rPr>
              <a:t>集的</a:t>
            </a:r>
            <a:r>
              <a:rPr dirty="0" sz="1200" spc="10">
                <a:latin typeface="SimSun"/>
                <a:cs typeface="SimSun"/>
              </a:rPr>
              <a:t>点云</a:t>
            </a:r>
            <a:r>
              <a:rPr dirty="0" sz="1200">
                <a:latin typeface="SimSun"/>
                <a:cs typeface="SimSun"/>
              </a:rPr>
              <a:t>数</a:t>
            </a:r>
            <a:r>
              <a:rPr dirty="0" sz="1200" spc="10">
                <a:latin typeface="SimSun"/>
                <a:cs typeface="SimSun"/>
              </a:rPr>
              <a:t>据</a:t>
            </a:r>
            <a:r>
              <a:rPr dirty="0" sz="1200">
                <a:latin typeface="SimSun"/>
                <a:cs typeface="SimSun"/>
              </a:rPr>
              <a:t>滤</a:t>
            </a:r>
            <a:r>
              <a:rPr dirty="0" sz="1200" spc="10">
                <a:latin typeface="SimSun"/>
                <a:cs typeface="SimSun"/>
              </a:rPr>
              <a:t>波</a:t>
            </a:r>
            <a:r>
              <a:rPr dirty="0" sz="1200">
                <a:latin typeface="SimSun"/>
                <a:cs typeface="SimSun"/>
              </a:rPr>
              <a:t>之</a:t>
            </a:r>
            <a:r>
              <a:rPr dirty="0" sz="1200" spc="10">
                <a:latin typeface="SimSun"/>
                <a:cs typeface="SimSun"/>
              </a:rPr>
              <a:t>后</a:t>
            </a:r>
            <a:r>
              <a:rPr dirty="0" sz="1200">
                <a:latin typeface="SimSun"/>
                <a:cs typeface="SimSun"/>
              </a:rPr>
              <a:t>数量</a:t>
            </a:r>
            <a:r>
              <a:rPr dirty="0" sz="1200" spc="10">
                <a:latin typeface="SimSun"/>
                <a:cs typeface="SimSun"/>
              </a:rPr>
              <a:t>较</a:t>
            </a:r>
            <a:r>
              <a:rPr dirty="0" sz="1200">
                <a:latin typeface="SimSun"/>
                <a:cs typeface="SimSun"/>
              </a:rPr>
              <a:t>少，</a:t>
            </a:r>
            <a:r>
              <a:rPr dirty="0" sz="1200" spc="10">
                <a:latin typeface="SimSun"/>
                <a:cs typeface="SimSun"/>
              </a:rPr>
              <a:t>直</a:t>
            </a:r>
            <a:r>
              <a:rPr dirty="0" sz="1200">
                <a:latin typeface="SimSun"/>
                <a:cs typeface="SimSun"/>
              </a:rPr>
              <a:t>接</a:t>
            </a:r>
            <a:r>
              <a:rPr dirty="0" sz="1200" spc="10">
                <a:latin typeface="SimSun"/>
                <a:cs typeface="SimSun"/>
              </a:rPr>
              <a:t>将</a:t>
            </a:r>
            <a:r>
              <a:rPr dirty="0" sz="1200">
                <a:latin typeface="SimSun"/>
                <a:cs typeface="SimSun"/>
              </a:rPr>
              <a:t>地</a:t>
            </a:r>
            <a:r>
              <a:rPr dirty="0" sz="1200" spc="10">
                <a:latin typeface="SimSun"/>
                <a:cs typeface="SimSun"/>
              </a:rPr>
              <a:t>面</a:t>
            </a:r>
            <a:r>
              <a:rPr dirty="0" sz="1200">
                <a:latin typeface="SimSun"/>
                <a:cs typeface="SimSun"/>
              </a:rPr>
              <a:t>作为</a:t>
            </a:r>
            <a:r>
              <a:rPr dirty="0" sz="1200" spc="10">
                <a:latin typeface="SimSun"/>
                <a:cs typeface="SimSun"/>
              </a:rPr>
              <a:t>一</a:t>
            </a:r>
            <a:r>
              <a:rPr dirty="0" sz="1200">
                <a:latin typeface="SimSun"/>
                <a:cs typeface="SimSun"/>
              </a:rPr>
              <a:t>个分</a:t>
            </a:r>
            <a:r>
              <a:rPr dirty="0" sz="1200" spc="10">
                <a:latin typeface="SimSun"/>
                <a:cs typeface="SimSun"/>
              </a:rPr>
              <a:t>割</a:t>
            </a:r>
            <a:r>
              <a:rPr dirty="0" sz="1200">
                <a:latin typeface="SimSun"/>
                <a:cs typeface="SimSun"/>
              </a:rPr>
              <a:t>的</a:t>
            </a:r>
            <a:r>
              <a:rPr dirty="0" sz="1200" spc="10">
                <a:latin typeface="SimSun"/>
                <a:cs typeface="SimSun"/>
              </a:rPr>
              <a:t>类</a:t>
            </a:r>
            <a:r>
              <a:rPr dirty="0" sz="1200">
                <a:latin typeface="SimSun"/>
                <a:cs typeface="SimSun"/>
              </a:rPr>
              <a:t>别更 为高</a:t>
            </a:r>
            <a:r>
              <a:rPr dirty="0" sz="1200" spc="10">
                <a:latin typeface="SimSun"/>
                <a:cs typeface="SimSun"/>
              </a:rPr>
              <a:t>效</a:t>
            </a:r>
            <a:r>
              <a:rPr dirty="0" sz="1200">
                <a:latin typeface="SimSun"/>
                <a:cs typeface="SimSun"/>
              </a:rPr>
              <a:t>。因</a:t>
            </a:r>
            <a:r>
              <a:rPr dirty="0" sz="1200" spc="10">
                <a:latin typeface="SimSun"/>
                <a:cs typeface="SimSun"/>
              </a:rPr>
              <a:t>此</a:t>
            </a:r>
            <a:r>
              <a:rPr dirty="0" sz="1200">
                <a:latin typeface="SimSun"/>
                <a:cs typeface="SimSun"/>
              </a:rPr>
              <a:t>，</a:t>
            </a:r>
            <a:r>
              <a:rPr dirty="0" sz="1200" spc="10">
                <a:latin typeface="SimSun"/>
                <a:cs typeface="SimSun"/>
              </a:rPr>
              <a:t>本</a:t>
            </a:r>
            <a:r>
              <a:rPr dirty="0" sz="1200">
                <a:latin typeface="SimSun"/>
                <a:cs typeface="SimSun"/>
              </a:rPr>
              <a:t>节</a:t>
            </a:r>
            <a:r>
              <a:rPr dirty="0" sz="1200" spc="10">
                <a:latin typeface="SimSun"/>
                <a:cs typeface="SimSun"/>
              </a:rPr>
              <a:t>并</a:t>
            </a:r>
            <a:r>
              <a:rPr dirty="0" sz="1200">
                <a:latin typeface="SimSun"/>
                <a:cs typeface="SimSun"/>
              </a:rPr>
              <a:t>没有</a:t>
            </a:r>
            <a:r>
              <a:rPr dirty="0" sz="1200" spc="10">
                <a:latin typeface="SimSun"/>
                <a:cs typeface="SimSun"/>
              </a:rPr>
              <a:t>进</a:t>
            </a:r>
            <a:r>
              <a:rPr dirty="0" sz="1200">
                <a:latin typeface="SimSun"/>
                <a:cs typeface="SimSun"/>
              </a:rPr>
              <a:t>行地</a:t>
            </a:r>
            <a:r>
              <a:rPr dirty="0" sz="1200" spc="10">
                <a:latin typeface="SimSun"/>
                <a:cs typeface="SimSun"/>
              </a:rPr>
              <a:t>面</a:t>
            </a:r>
            <a:r>
              <a:rPr dirty="0" sz="1200">
                <a:latin typeface="SimSun"/>
                <a:cs typeface="SimSun"/>
              </a:rPr>
              <a:t>点</a:t>
            </a:r>
            <a:r>
              <a:rPr dirty="0" sz="1200" spc="10">
                <a:latin typeface="SimSun"/>
                <a:cs typeface="SimSun"/>
              </a:rPr>
              <a:t>数</a:t>
            </a:r>
            <a:r>
              <a:rPr dirty="0" sz="1200">
                <a:latin typeface="SimSun"/>
                <a:cs typeface="SimSun"/>
              </a:rPr>
              <a:t>据</a:t>
            </a:r>
            <a:r>
              <a:rPr dirty="0" sz="1200" spc="10">
                <a:latin typeface="SimSun"/>
                <a:cs typeface="SimSun"/>
              </a:rPr>
              <a:t>过</a:t>
            </a:r>
            <a:r>
              <a:rPr dirty="0" sz="1200">
                <a:latin typeface="SimSun"/>
                <a:cs typeface="SimSun"/>
              </a:rPr>
              <a:t>滤，</a:t>
            </a:r>
            <a:r>
              <a:rPr dirty="0" sz="1200" spc="10">
                <a:latin typeface="SimSun"/>
                <a:cs typeface="SimSun"/>
              </a:rPr>
              <a:t>而</a:t>
            </a:r>
            <a:r>
              <a:rPr dirty="0" sz="1200">
                <a:latin typeface="SimSun"/>
                <a:cs typeface="SimSun"/>
              </a:rPr>
              <a:t>是直</a:t>
            </a:r>
            <a:r>
              <a:rPr dirty="0" sz="1200" spc="10">
                <a:latin typeface="SimSun"/>
                <a:cs typeface="SimSun"/>
              </a:rPr>
              <a:t>接</a:t>
            </a:r>
            <a:r>
              <a:rPr dirty="0" sz="1200">
                <a:latin typeface="SimSun"/>
                <a:cs typeface="SimSun"/>
              </a:rPr>
              <a:t>使</a:t>
            </a:r>
            <a:r>
              <a:rPr dirty="0" sz="1200" spc="10">
                <a:latin typeface="SimSun"/>
                <a:cs typeface="SimSun"/>
              </a:rPr>
              <a:t>用</a:t>
            </a:r>
            <a:r>
              <a:rPr dirty="0" sz="1200">
                <a:latin typeface="SimSun"/>
                <a:cs typeface="SimSun"/>
              </a:rPr>
              <a:t>了</a:t>
            </a:r>
            <a:r>
              <a:rPr dirty="0" sz="1200" spc="10">
                <a:latin typeface="SimSun"/>
                <a:cs typeface="SimSun"/>
              </a:rPr>
              <a:t>欧</a:t>
            </a:r>
            <a:r>
              <a:rPr dirty="0" sz="1200">
                <a:latin typeface="SimSun"/>
                <a:cs typeface="SimSun"/>
              </a:rPr>
              <a:t>式聚</a:t>
            </a:r>
            <a:r>
              <a:rPr dirty="0" sz="1200" spc="10">
                <a:latin typeface="SimSun"/>
                <a:cs typeface="SimSun"/>
              </a:rPr>
              <a:t>类</a:t>
            </a:r>
            <a:r>
              <a:rPr dirty="0" sz="1200">
                <a:latin typeface="SimSun"/>
                <a:cs typeface="SimSun"/>
              </a:rPr>
              <a:t>和区</a:t>
            </a:r>
            <a:r>
              <a:rPr dirty="0" sz="1200" spc="10">
                <a:latin typeface="SimSun"/>
                <a:cs typeface="SimSun"/>
              </a:rPr>
              <a:t>域</a:t>
            </a:r>
            <a:r>
              <a:rPr dirty="0" sz="1200">
                <a:latin typeface="SimSun"/>
                <a:cs typeface="SimSun"/>
              </a:rPr>
              <a:t>生</a:t>
            </a:r>
            <a:r>
              <a:rPr dirty="0" sz="1200" spc="10">
                <a:latin typeface="SimSun"/>
                <a:cs typeface="SimSun"/>
              </a:rPr>
              <a:t>长</a:t>
            </a:r>
            <a:r>
              <a:rPr dirty="0" sz="1200">
                <a:latin typeface="SimSun"/>
                <a:cs typeface="SimSun"/>
              </a:rPr>
              <a:t>这两 </a:t>
            </a:r>
            <a:r>
              <a:rPr dirty="0" sz="1200">
                <a:latin typeface="SimSun"/>
                <a:cs typeface="SimSun"/>
              </a:rPr>
              <a:t>类点云分割算法对滤波后的点云进行分割，从而分离出目标物体点云。</a:t>
            </a:r>
            <a:endParaRPr sz="1200">
              <a:latin typeface="SimSun"/>
              <a:cs typeface="SimSun"/>
            </a:endParaRPr>
          </a:p>
          <a:p>
            <a:pPr>
              <a:lnSpc>
                <a:spcPct val="100000"/>
              </a:lnSpc>
            </a:pPr>
            <a:endParaRPr sz="1200">
              <a:latin typeface="SimSun"/>
              <a:cs typeface="SimSun"/>
            </a:endParaRPr>
          </a:p>
          <a:p>
            <a:pPr marL="63500">
              <a:lnSpc>
                <a:spcPct val="100000"/>
              </a:lnSpc>
              <a:spcBef>
                <a:spcPts val="925"/>
              </a:spcBef>
            </a:pPr>
            <a:r>
              <a:rPr dirty="0" sz="1400" spc="-5">
                <a:latin typeface="Times New Roman"/>
                <a:cs typeface="Times New Roman"/>
              </a:rPr>
              <a:t>3.2.1</a:t>
            </a:r>
            <a:r>
              <a:rPr dirty="0" sz="1400" spc="-20">
                <a:latin typeface="Times New Roman"/>
                <a:cs typeface="Times New Roman"/>
              </a:rPr>
              <a:t> </a:t>
            </a:r>
            <a:r>
              <a:rPr dirty="0" sz="1400">
                <a:latin typeface="PMingLiU-ExtB"/>
                <a:cs typeface="PMingLiU-ExtB"/>
              </a:rPr>
              <a:t>欧式聚</a:t>
            </a:r>
            <a:r>
              <a:rPr dirty="0" sz="1400" spc="-15">
                <a:latin typeface="PMingLiU-ExtB"/>
                <a:cs typeface="PMingLiU-ExtB"/>
              </a:rPr>
              <a:t>类</a:t>
            </a:r>
            <a:r>
              <a:rPr dirty="0" sz="1400">
                <a:latin typeface="PMingLiU-ExtB"/>
                <a:cs typeface="PMingLiU-ExtB"/>
              </a:rPr>
              <a:t>算法</a:t>
            </a:r>
            <a:endParaRPr sz="1400">
              <a:latin typeface="PMingLiU-ExtB"/>
              <a:cs typeface="PMingLiU-ExtB"/>
            </a:endParaRPr>
          </a:p>
          <a:p>
            <a:pPr>
              <a:lnSpc>
                <a:spcPct val="100000"/>
              </a:lnSpc>
              <a:spcBef>
                <a:spcPts val="30"/>
              </a:spcBef>
            </a:pPr>
            <a:endParaRPr sz="1100">
              <a:latin typeface="PMingLiU-ExtB"/>
              <a:cs typeface="PMingLiU-ExtB"/>
            </a:endParaRPr>
          </a:p>
          <a:p>
            <a:pPr algn="just" marL="63500" marR="55880" indent="304800">
              <a:lnSpc>
                <a:spcPct val="162600"/>
              </a:lnSpc>
            </a:pPr>
            <a:r>
              <a:rPr dirty="0" sz="1200">
                <a:latin typeface="SimSun"/>
                <a:cs typeface="SimSun"/>
              </a:rPr>
              <a:t>欧式聚</a:t>
            </a:r>
            <a:r>
              <a:rPr dirty="0" sz="1200" spc="-5">
                <a:latin typeface="SimSun"/>
                <a:cs typeface="SimSun"/>
              </a:rPr>
              <a:t>类</a:t>
            </a:r>
            <a:r>
              <a:rPr dirty="0" baseline="31250" sz="1200" spc="-7">
                <a:latin typeface="Times New Roman"/>
                <a:cs typeface="Times New Roman"/>
                <a:hlinkClick r:id="rId3" action="ppaction://hlinksldjump"/>
              </a:rPr>
              <a:t>[</a:t>
            </a:r>
            <a:r>
              <a:rPr dirty="0" baseline="31250" sz="1200" spc="7">
                <a:latin typeface="Times New Roman"/>
                <a:cs typeface="Times New Roman"/>
                <a:hlinkClick r:id="rId3" action="ppaction://hlinksldjump"/>
              </a:rPr>
              <a:t>58</a:t>
            </a:r>
            <a:r>
              <a:rPr dirty="0" baseline="31250" sz="1200" spc="-7">
                <a:latin typeface="Times New Roman"/>
                <a:cs typeface="Times New Roman"/>
                <a:hlinkClick r:id="rId3" action="ppaction://hlinksldjump"/>
              </a:rPr>
              <a:t>]</a:t>
            </a:r>
            <a:r>
              <a:rPr dirty="0" sz="1200">
                <a:latin typeface="SimSun"/>
                <a:cs typeface="SimSun"/>
              </a:rPr>
              <a:t>是一种简</a:t>
            </a:r>
            <a:r>
              <a:rPr dirty="0" sz="1200" spc="-15">
                <a:latin typeface="SimSun"/>
                <a:cs typeface="SimSun"/>
              </a:rPr>
              <a:t>单</a:t>
            </a:r>
            <a:r>
              <a:rPr dirty="0" sz="1200">
                <a:latin typeface="SimSun"/>
                <a:cs typeface="SimSun"/>
              </a:rPr>
              <a:t>的聚类方法</a:t>
            </a:r>
            <a:r>
              <a:rPr dirty="0" sz="1200" spc="-40">
                <a:latin typeface="SimSun"/>
                <a:cs typeface="SimSun"/>
              </a:rPr>
              <a:t>。</a:t>
            </a:r>
            <a:r>
              <a:rPr dirty="0" sz="1200">
                <a:latin typeface="SimSun"/>
                <a:cs typeface="SimSun"/>
              </a:rPr>
              <a:t>该算法首先在整个点云上构</a:t>
            </a:r>
            <a:r>
              <a:rPr dirty="0" sz="1200" spc="5">
                <a:latin typeface="SimSun"/>
                <a:cs typeface="SimSun"/>
              </a:rPr>
              <a:t>建</a:t>
            </a:r>
            <a:r>
              <a:rPr dirty="0" sz="1200" spc="30">
                <a:latin typeface="Cambria Math"/>
                <a:cs typeface="Cambria Math"/>
              </a:rPr>
              <a:t>𝑘</a:t>
            </a:r>
            <a:r>
              <a:rPr dirty="0" sz="1200" spc="-5">
                <a:latin typeface="Times New Roman"/>
                <a:cs typeface="Times New Roman"/>
              </a:rPr>
              <a:t>-</a:t>
            </a:r>
            <a:r>
              <a:rPr dirty="0" sz="1200">
                <a:latin typeface="Times New Roman"/>
                <a:cs typeface="Times New Roman"/>
              </a:rPr>
              <a:t>d</a:t>
            </a:r>
            <a:r>
              <a:rPr dirty="0" sz="1200" spc="-75">
                <a:latin typeface="Times New Roman"/>
                <a:cs typeface="Times New Roman"/>
              </a:rPr>
              <a:t> </a:t>
            </a:r>
            <a:r>
              <a:rPr dirty="0" sz="1200">
                <a:latin typeface="Times New Roman"/>
                <a:cs typeface="Times New Roman"/>
              </a:rPr>
              <a:t>tr</a:t>
            </a:r>
            <a:r>
              <a:rPr dirty="0" sz="1200" spc="-10">
                <a:latin typeface="Times New Roman"/>
                <a:cs typeface="Times New Roman"/>
              </a:rPr>
              <a:t>e</a:t>
            </a:r>
            <a:r>
              <a:rPr dirty="0" sz="1200" spc="-5">
                <a:latin typeface="Times New Roman"/>
                <a:cs typeface="Times New Roman"/>
              </a:rPr>
              <a:t>e</a:t>
            </a:r>
            <a:r>
              <a:rPr dirty="0" sz="1200" spc="-40">
                <a:latin typeface="SimSun"/>
                <a:cs typeface="SimSun"/>
              </a:rPr>
              <a:t>，</a:t>
            </a:r>
            <a:r>
              <a:rPr dirty="0" sz="1200">
                <a:latin typeface="SimSun"/>
                <a:cs typeface="SimSun"/>
              </a:rPr>
              <a:t>然后将近邻 </a:t>
            </a:r>
            <a:r>
              <a:rPr dirty="0" sz="1200">
                <a:latin typeface="SimSun"/>
                <a:cs typeface="SimSun"/>
              </a:rPr>
              <a:t>域内的所有点组成一个实例。</a:t>
            </a:r>
            <a:endParaRPr sz="1200">
              <a:latin typeface="SimSun"/>
              <a:cs typeface="SimSun"/>
            </a:endParaRPr>
          </a:p>
          <a:p>
            <a:pPr algn="just" marL="63500" marR="52069" indent="304800">
              <a:lnSpc>
                <a:spcPct val="162500"/>
              </a:lnSpc>
            </a:pPr>
            <a:r>
              <a:rPr dirty="0" sz="1200" spc="30">
                <a:latin typeface="Cambria Math"/>
                <a:cs typeface="Cambria Math"/>
              </a:rPr>
              <a:t>𝑘</a:t>
            </a:r>
            <a:r>
              <a:rPr dirty="0" sz="1200" spc="-5">
                <a:latin typeface="Times New Roman"/>
                <a:cs typeface="Times New Roman"/>
              </a:rPr>
              <a:t>-</a:t>
            </a:r>
            <a:r>
              <a:rPr dirty="0" sz="1200">
                <a:latin typeface="Times New Roman"/>
                <a:cs typeface="Times New Roman"/>
              </a:rPr>
              <a:t>d</a:t>
            </a:r>
            <a:r>
              <a:rPr dirty="0" sz="1200" spc="-5">
                <a:latin typeface="Times New Roman"/>
                <a:cs typeface="Times New Roman"/>
              </a:rPr>
              <a:t> </a:t>
            </a:r>
            <a:r>
              <a:rPr dirty="0" sz="1200" spc="-25">
                <a:latin typeface="SimSun"/>
                <a:cs typeface="SimSun"/>
              </a:rPr>
              <a:t>树</a:t>
            </a:r>
            <a:r>
              <a:rPr dirty="0" sz="1200">
                <a:latin typeface="SimSun"/>
                <a:cs typeface="SimSun"/>
              </a:rPr>
              <a:t>（</a:t>
            </a:r>
            <a:r>
              <a:rPr dirty="0" sz="1200" spc="30">
                <a:latin typeface="Cambria Math"/>
                <a:cs typeface="Cambria Math"/>
              </a:rPr>
              <a:t>𝑘</a:t>
            </a:r>
            <a:r>
              <a:rPr dirty="0" sz="1200" spc="-5">
                <a:latin typeface="Times New Roman"/>
                <a:cs typeface="Times New Roman"/>
              </a:rPr>
              <a:t>-</a:t>
            </a:r>
            <a:r>
              <a:rPr dirty="0" sz="1200">
                <a:latin typeface="Times New Roman"/>
                <a:cs typeface="Times New Roman"/>
              </a:rPr>
              <a:t>dim</a:t>
            </a:r>
            <a:r>
              <a:rPr dirty="0" sz="1200" spc="-5">
                <a:latin typeface="Times New Roman"/>
                <a:cs typeface="Times New Roman"/>
              </a:rPr>
              <a:t>e</a:t>
            </a:r>
            <a:r>
              <a:rPr dirty="0" sz="1200">
                <a:latin typeface="Times New Roman"/>
                <a:cs typeface="Times New Roman"/>
              </a:rPr>
              <a:t>nsion</a:t>
            </a:r>
            <a:r>
              <a:rPr dirty="0" sz="1200" spc="-5">
                <a:latin typeface="Times New Roman"/>
                <a:cs typeface="Times New Roman"/>
              </a:rPr>
              <a:t>a</a:t>
            </a:r>
            <a:r>
              <a:rPr dirty="0" sz="1200">
                <a:latin typeface="Times New Roman"/>
                <a:cs typeface="Times New Roman"/>
              </a:rPr>
              <a:t>l</a:t>
            </a:r>
            <a:r>
              <a:rPr dirty="0" sz="1200" spc="-70">
                <a:latin typeface="Times New Roman"/>
                <a:cs typeface="Times New Roman"/>
              </a:rPr>
              <a:t> </a:t>
            </a:r>
            <a:r>
              <a:rPr dirty="0" sz="1200">
                <a:latin typeface="Times New Roman"/>
                <a:cs typeface="Times New Roman"/>
              </a:rPr>
              <a:t>tr</a:t>
            </a:r>
            <a:r>
              <a:rPr dirty="0" sz="1200" spc="-10">
                <a:latin typeface="Times New Roman"/>
                <a:cs typeface="Times New Roman"/>
              </a:rPr>
              <a:t>e</a:t>
            </a:r>
            <a:r>
              <a:rPr dirty="0" sz="1200" spc="10">
                <a:latin typeface="Times New Roman"/>
                <a:cs typeface="Times New Roman"/>
              </a:rPr>
              <a:t>e</a:t>
            </a:r>
            <a:r>
              <a:rPr dirty="0" sz="1200" spc="-25">
                <a:latin typeface="SimSun"/>
                <a:cs typeface="SimSun"/>
              </a:rPr>
              <a:t>，</a:t>
            </a:r>
            <a:r>
              <a:rPr dirty="0" sz="1200" spc="30">
                <a:latin typeface="Cambria Math"/>
                <a:cs typeface="Cambria Math"/>
              </a:rPr>
              <a:t>𝑘</a:t>
            </a:r>
            <a:r>
              <a:rPr dirty="0" sz="1200" spc="-5">
                <a:latin typeface="Times New Roman"/>
                <a:cs typeface="Times New Roman"/>
              </a:rPr>
              <a:t>-</a:t>
            </a:r>
            <a:r>
              <a:rPr dirty="0" sz="1200">
                <a:latin typeface="Times New Roman"/>
                <a:cs typeface="Times New Roman"/>
              </a:rPr>
              <a:t>d</a:t>
            </a:r>
            <a:r>
              <a:rPr dirty="0" sz="1200" spc="-75">
                <a:latin typeface="Times New Roman"/>
                <a:cs typeface="Times New Roman"/>
              </a:rPr>
              <a:t> </a:t>
            </a:r>
            <a:r>
              <a:rPr dirty="0" sz="1200">
                <a:latin typeface="Times New Roman"/>
                <a:cs typeface="Times New Roman"/>
              </a:rPr>
              <a:t>tr</a:t>
            </a:r>
            <a:r>
              <a:rPr dirty="0" sz="1200" spc="-10">
                <a:latin typeface="Times New Roman"/>
                <a:cs typeface="Times New Roman"/>
              </a:rPr>
              <a:t>e</a:t>
            </a:r>
            <a:r>
              <a:rPr dirty="0" sz="1200" spc="-5">
                <a:latin typeface="Times New Roman"/>
                <a:cs typeface="Times New Roman"/>
              </a:rPr>
              <a:t>e</a:t>
            </a:r>
            <a:r>
              <a:rPr dirty="0" sz="1200" spc="-25">
                <a:latin typeface="SimSun"/>
                <a:cs typeface="SimSun"/>
              </a:rPr>
              <a:t>）</a:t>
            </a:r>
            <a:r>
              <a:rPr dirty="0" sz="1200">
                <a:latin typeface="SimSun"/>
                <a:cs typeface="SimSun"/>
              </a:rPr>
              <a:t>是一种高</a:t>
            </a:r>
            <a:r>
              <a:rPr dirty="0" sz="1200" spc="10">
                <a:latin typeface="SimSun"/>
                <a:cs typeface="SimSun"/>
              </a:rPr>
              <a:t>效</a:t>
            </a:r>
            <a:r>
              <a:rPr dirty="0" sz="1200">
                <a:latin typeface="SimSun"/>
                <a:cs typeface="SimSun"/>
              </a:rPr>
              <a:t>的数据结构</a:t>
            </a:r>
            <a:r>
              <a:rPr dirty="0" sz="1200" spc="-25">
                <a:latin typeface="SimSun"/>
                <a:cs typeface="SimSun"/>
              </a:rPr>
              <a:t>，</a:t>
            </a:r>
            <a:r>
              <a:rPr dirty="0" sz="1200">
                <a:latin typeface="SimSun"/>
                <a:cs typeface="SimSun"/>
              </a:rPr>
              <a:t>用于组织多维数据</a:t>
            </a:r>
            <a:r>
              <a:rPr dirty="0" sz="1200" spc="-25">
                <a:latin typeface="SimSun"/>
                <a:cs typeface="SimSun"/>
              </a:rPr>
              <a:t>，</a:t>
            </a:r>
            <a:r>
              <a:rPr dirty="0" sz="1200">
                <a:latin typeface="SimSun"/>
                <a:cs typeface="SimSun"/>
              </a:rPr>
              <a:t>可以 快速搜索最近邻</a:t>
            </a:r>
            <a:r>
              <a:rPr dirty="0" sz="1200" spc="-120">
                <a:latin typeface="SimSun"/>
                <a:cs typeface="SimSun"/>
              </a:rPr>
              <a:t>，</a:t>
            </a:r>
            <a:r>
              <a:rPr dirty="0" sz="1200">
                <a:latin typeface="SimSun"/>
                <a:cs typeface="SimSun"/>
              </a:rPr>
              <a:t>是点云配准任务中广泛需要的一种基本操作</a:t>
            </a:r>
            <a:r>
              <a:rPr dirty="0" sz="1200" spc="-114">
                <a:latin typeface="SimSun"/>
                <a:cs typeface="SimSun"/>
              </a:rPr>
              <a:t>。</a:t>
            </a:r>
            <a:r>
              <a:rPr dirty="0" sz="1200" spc="30">
                <a:latin typeface="Cambria Math"/>
                <a:cs typeface="Cambria Math"/>
              </a:rPr>
              <a:t>𝑘</a:t>
            </a:r>
            <a:r>
              <a:rPr dirty="0" sz="1200" spc="-5">
                <a:latin typeface="Times New Roman"/>
                <a:cs typeface="Times New Roman"/>
              </a:rPr>
              <a:t>-</a:t>
            </a:r>
            <a:r>
              <a:rPr dirty="0" sz="1200">
                <a:latin typeface="Times New Roman"/>
                <a:cs typeface="Times New Roman"/>
              </a:rPr>
              <a:t>d</a:t>
            </a:r>
            <a:r>
              <a:rPr dirty="0" sz="1200" spc="-75">
                <a:latin typeface="Times New Roman"/>
                <a:cs typeface="Times New Roman"/>
              </a:rPr>
              <a:t> </a:t>
            </a:r>
            <a:r>
              <a:rPr dirty="0" sz="1200">
                <a:latin typeface="Times New Roman"/>
                <a:cs typeface="Times New Roman"/>
              </a:rPr>
              <a:t>tr</a:t>
            </a:r>
            <a:r>
              <a:rPr dirty="0" sz="1200" spc="5">
                <a:latin typeface="Times New Roman"/>
                <a:cs typeface="Times New Roman"/>
              </a:rPr>
              <a:t>e</a:t>
            </a:r>
            <a:r>
              <a:rPr dirty="0" sz="1200">
                <a:latin typeface="Times New Roman"/>
                <a:cs typeface="Times New Roman"/>
              </a:rPr>
              <a:t>e</a:t>
            </a:r>
            <a:r>
              <a:rPr dirty="0" sz="1200" spc="-5">
                <a:latin typeface="Times New Roman"/>
                <a:cs typeface="Times New Roman"/>
              </a:rPr>
              <a:t> </a:t>
            </a:r>
            <a:r>
              <a:rPr dirty="0" sz="1200">
                <a:latin typeface="SimSun"/>
                <a:cs typeface="SimSun"/>
              </a:rPr>
              <a:t>是一种轻量级的二叉 树</a:t>
            </a:r>
            <a:r>
              <a:rPr dirty="0" sz="1200" spc="-135">
                <a:latin typeface="SimSun"/>
                <a:cs typeface="SimSun"/>
              </a:rPr>
              <a:t>，</a:t>
            </a:r>
            <a:r>
              <a:rPr dirty="0" sz="1200">
                <a:latin typeface="SimSun"/>
                <a:cs typeface="SimSun"/>
              </a:rPr>
              <a:t>其原理是用一个垂直于坐标轴的超平面连续划</a:t>
            </a:r>
            <a:r>
              <a:rPr dirty="0" sz="1200" spc="5">
                <a:latin typeface="SimSun"/>
                <a:cs typeface="SimSun"/>
              </a:rPr>
              <a:t>分</a:t>
            </a:r>
            <a:r>
              <a:rPr dirty="0" sz="1200" spc="30">
                <a:latin typeface="Cambria Math"/>
                <a:cs typeface="Cambria Math"/>
              </a:rPr>
              <a:t>𝑘</a:t>
            </a:r>
            <a:r>
              <a:rPr dirty="0" sz="1200">
                <a:latin typeface="SimSun"/>
                <a:cs typeface="SimSun"/>
              </a:rPr>
              <a:t>维空间</a:t>
            </a:r>
            <a:r>
              <a:rPr dirty="0" sz="1200" spc="-135">
                <a:latin typeface="SimSun"/>
                <a:cs typeface="SimSun"/>
              </a:rPr>
              <a:t>，</a:t>
            </a:r>
            <a:r>
              <a:rPr dirty="0" sz="1200">
                <a:latin typeface="SimSun"/>
                <a:cs typeface="SimSun"/>
              </a:rPr>
              <a:t>可以得到多个超矩形区域</a:t>
            </a:r>
            <a:r>
              <a:rPr dirty="0" sz="1200" spc="-130">
                <a:latin typeface="SimSun"/>
                <a:cs typeface="SimSun"/>
              </a:rPr>
              <a:t>。</a:t>
            </a:r>
            <a:r>
              <a:rPr dirty="0" sz="1200" spc="30">
                <a:latin typeface="Cambria Math"/>
                <a:cs typeface="Cambria Math"/>
              </a:rPr>
              <a:t>𝑘</a:t>
            </a:r>
            <a:r>
              <a:rPr dirty="0" sz="1200">
                <a:latin typeface="Times New Roman"/>
                <a:cs typeface="Times New Roman"/>
              </a:rPr>
              <a:t>-  </a:t>
            </a:r>
            <a:r>
              <a:rPr dirty="0" sz="1200">
                <a:latin typeface="Times New Roman"/>
                <a:cs typeface="Times New Roman"/>
              </a:rPr>
              <a:t>d</a:t>
            </a:r>
            <a:r>
              <a:rPr dirty="0" sz="1200" spc="40">
                <a:latin typeface="Times New Roman"/>
                <a:cs typeface="Times New Roman"/>
              </a:rPr>
              <a:t> </a:t>
            </a:r>
            <a:r>
              <a:rPr dirty="0" sz="1200" spc="-5">
                <a:latin typeface="Times New Roman"/>
                <a:cs typeface="Times New Roman"/>
              </a:rPr>
              <a:t>tree</a:t>
            </a:r>
            <a:r>
              <a:rPr dirty="0" sz="1200" spc="-40">
                <a:latin typeface="Times New Roman"/>
                <a:cs typeface="Times New Roman"/>
              </a:rPr>
              <a:t> </a:t>
            </a:r>
            <a:r>
              <a:rPr dirty="0" sz="1200">
                <a:latin typeface="SimSun"/>
                <a:cs typeface="SimSun"/>
              </a:rPr>
              <a:t>首先是一个包</a:t>
            </a:r>
            <a:r>
              <a:rPr dirty="0" sz="1200" spc="10">
                <a:latin typeface="SimSun"/>
                <a:cs typeface="SimSun"/>
              </a:rPr>
              <a:t>含</a:t>
            </a:r>
            <a:r>
              <a:rPr dirty="0" sz="1200">
                <a:latin typeface="SimSun"/>
                <a:cs typeface="SimSun"/>
              </a:rPr>
              <a:t>所有</a:t>
            </a:r>
            <a:r>
              <a:rPr dirty="0" sz="1200" spc="30">
                <a:latin typeface="Cambria Math"/>
                <a:cs typeface="Cambria Math"/>
              </a:rPr>
              <a:t>𝑘</a:t>
            </a:r>
            <a:r>
              <a:rPr dirty="0" sz="1200">
                <a:latin typeface="SimSun"/>
                <a:cs typeface="SimSun"/>
              </a:rPr>
              <a:t>维空间的根节点，然后通过垂直于坐标轴的超平面获得两个左右 节点</a:t>
            </a:r>
            <a:r>
              <a:rPr dirty="0" sz="1200" spc="-85">
                <a:latin typeface="SimSun"/>
                <a:cs typeface="SimSun"/>
              </a:rPr>
              <a:t>。</a:t>
            </a:r>
            <a:r>
              <a:rPr dirty="0" sz="1200">
                <a:latin typeface="SimSun"/>
                <a:cs typeface="SimSun"/>
              </a:rPr>
              <a:t>同时</a:t>
            </a:r>
            <a:r>
              <a:rPr dirty="0" sz="1200" spc="-85">
                <a:latin typeface="SimSun"/>
                <a:cs typeface="SimSun"/>
              </a:rPr>
              <a:t>，</a:t>
            </a:r>
            <a:r>
              <a:rPr dirty="0" sz="1200">
                <a:latin typeface="SimSun"/>
                <a:cs typeface="SimSun"/>
              </a:rPr>
              <a:t>将</a:t>
            </a:r>
            <a:r>
              <a:rPr dirty="0" sz="1200" spc="30">
                <a:latin typeface="Cambria Math"/>
                <a:cs typeface="Cambria Math"/>
              </a:rPr>
              <a:t>𝑘</a:t>
            </a:r>
            <a:r>
              <a:rPr dirty="0" sz="1200">
                <a:latin typeface="SimSun"/>
                <a:cs typeface="SimSun"/>
              </a:rPr>
              <a:t>维空间划分为两个区域</a:t>
            </a:r>
            <a:r>
              <a:rPr dirty="0" sz="1200" spc="-85">
                <a:latin typeface="SimSun"/>
                <a:cs typeface="SimSun"/>
              </a:rPr>
              <a:t>，</a:t>
            </a:r>
            <a:r>
              <a:rPr dirty="0" sz="1200">
                <a:latin typeface="SimSun"/>
                <a:cs typeface="SimSun"/>
              </a:rPr>
              <a:t>重复上述过程</a:t>
            </a:r>
            <a:r>
              <a:rPr dirty="0" sz="1200" spc="-85">
                <a:latin typeface="SimSun"/>
                <a:cs typeface="SimSun"/>
              </a:rPr>
              <a:t>，</a:t>
            </a:r>
            <a:r>
              <a:rPr dirty="0" sz="1200">
                <a:latin typeface="SimSun"/>
                <a:cs typeface="SimSun"/>
              </a:rPr>
              <a:t>直到左</a:t>
            </a:r>
            <a:r>
              <a:rPr dirty="0" sz="1200" spc="-85">
                <a:latin typeface="SimSun"/>
                <a:cs typeface="SimSun"/>
              </a:rPr>
              <a:t>、</a:t>
            </a:r>
            <a:r>
              <a:rPr dirty="0" sz="1200">
                <a:latin typeface="SimSun"/>
                <a:cs typeface="SimSun"/>
              </a:rPr>
              <a:t>右节点</a:t>
            </a:r>
            <a:r>
              <a:rPr dirty="0" sz="1200" spc="5">
                <a:latin typeface="SimSun"/>
                <a:cs typeface="SimSun"/>
              </a:rPr>
              <a:t>不</a:t>
            </a:r>
            <a:r>
              <a:rPr dirty="0" sz="1200">
                <a:latin typeface="SimSun"/>
                <a:cs typeface="SimSun"/>
              </a:rPr>
              <a:t>再有样本</a:t>
            </a:r>
            <a:r>
              <a:rPr dirty="0" sz="1200" spc="-85">
                <a:latin typeface="SimSun"/>
                <a:cs typeface="SimSun"/>
              </a:rPr>
              <a:t>，</a:t>
            </a:r>
            <a:r>
              <a:rPr dirty="0" sz="1200">
                <a:latin typeface="SimSun"/>
                <a:cs typeface="SimSun"/>
              </a:rPr>
              <a:t>即可 得到一</a:t>
            </a:r>
            <a:r>
              <a:rPr dirty="0" sz="1200" spc="-5">
                <a:latin typeface="SimSun"/>
                <a:cs typeface="SimSun"/>
              </a:rPr>
              <a:t>个</a:t>
            </a:r>
            <a:r>
              <a:rPr dirty="0" sz="1200" spc="5">
                <a:latin typeface="Cambria Math"/>
                <a:cs typeface="Cambria Math"/>
              </a:rPr>
              <a:t>𝑘</a:t>
            </a:r>
            <a:r>
              <a:rPr dirty="0" sz="1200" spc="5">
                <a:latin typeface="Times New Roman"/>
                <a:cs typeface="Times New Roman"/>
              </a:rPr>
              <a:t>-d</a:t>
            </a:r>
            <a:r>
              <a:rPr dirty="0" sz="1200" spc="-5">
                <a:latin typeface="Times New Roman"/>
                <a:cs typeface="Times New Roman"/>
              </a:rPr>
              <a:t> tree</a:t>
            </a:r>
            <a:r>
              <a:rPr dirty="0" sz="1200">
                <a:latin typeface="SimSun"/>
                <a:cs typeface="SimSun"/>
              </a:rPr>
              <a:t>。</a:t>
            </a:r>
            <a:endParaRPr sz="1200">
              <a:latin typeface="SimSun"/>
              <a:cs typeface="SimSun"/>
            </a:endParaRPr>
          </a:p>
          <a:p>
            <a:pPr algn="just" marL="368300">
              <a:lnSpc>
                <a:spcPct val="100000"/>
              </a:lnSpc>
              <a:spcBef>
                <a:spcPts val="900"/>
              </a:spcBef>
            </a:pPr>
            <a:r>
              <a:rPr dirty="0" sz="1200">
                <a:latin typeface="SimSun"/>
                <a:cs typeface="SimSun"/>
              </a:rPr>
              <a:t>在整</a:t>
            </a:r>
            <a:r>
              <a:rPr dirty="0" sz="1200" spc="-5">
                <a:latin typeface="SimSun"/>
                <a:cs typeface="SimSun"/>
              </a:rPr>
              <a:t>个</a:t>
            </a:r>
            <a:r>
              <a:rPr dirty="0" sz="1200" spc="5">
                <a:latin typeface="Cambria Math"/>
                <a:cs typeface="Cambria Math"/>
              </a:rPr>
              <a:t>𝑘</a:t>
            </a:r>
            <a:r>
              <a:rPr dirty="0" sz="1200" spc="5">
                <a:latin typeface="Times New Roman"/>
                <a:cs typeface="Times New Roman"/>
              </a:rPr>
              <a:t>-d</a:t>
            </a:r>
            <a:r>
              <a:rPr dirty="0" sz="1200" spc="-30">
                <a:latin typeface="Times New Roman"/>
                <a:cs typeface="Times New Roman"/>
              </a:rPr>
              <a:t> </a:t>
            </a:r>
            <a:r>
              <a:rPr dirty="0" sz="1200" spc="-5">
                <a:latin typeface="Times New Roman"/>
                <a:cs typeface="Times New Roman"/>
              </a:rPr>
              <a:t>tree</a:t>
            </a:r>
            <a:r>
              <a:rPr dirty="0" sz="1200" spc="-30">
                <a:latin typeface="Times New Roman"/>
                <a:cs typeface="Times New Roman"/>
              </a:rPr>
              <a:t> </a:t>
            </a:r>
            <a:r>
              <a:rPr dirty="0" sz="1200">
                <a:latin typeface="SimSun"/>
                <a:cs typeface="SimSun"/>
              </a:rPr>
              <a:t>中，每</a:t>
            </a:r>
            <a:r>
              <a:rPr dirty="0" sz="1200" spc="10">
                <a:latin typeface="SimSun"/>
                <a:cs typeface="SimSun"/>
              </a:rPr>
              <a:t>个</a:t>
            </a:r>
            <a:r>
              <a:rPr dirty="0" sz="1200">
                <a:latin typeface="SimSun"/>
                <a:cs typeface="SimSun"/>
              </a:rPr>
              <a:t>节点为</a:t>
            </a:r>
            <a:r>
              <a:rPr dirty="0" sz="1200" spc="-15">
                <a:latin typeface="Cambria Math"/>
                <a:cs typeface="Cambria Math"/>
              </a:rPr>
              <a:t>𝑇</a:t>
            </a:r>
            <a:r>
              <a:rPr dirty="0" baseline="-16339" sz="1275" spc="-22">
                <a:latin typeface="Cambria Math"/>
                <a:cs typeface="Cambria Math"/>
              </a:rPr>
              <a:t>𝑟</a:t>
            </a:r>
            <a:r>
              <a:rPr dirty="0" sz="1200" spc="-15">
                <a:latin typeface="SimSun"/>
                <a:cs typeface="SimSun"/>
              </a:rPr>
              <a:t>，</a:t>
            </a:r>
            <a:r>
              <a:rPr dirty="0" sz="1200">
                <a:latin typeface="SimSun"/>
                <a:cs typeface="SimSun"/>
              </a:rPr>
              <a:t>左侧和右侧的子节点分别为</a:t>
            </a:r>
            <a:r>
              <a:rPr dirty="0" sz="1200">
                <a:latin typeface="Cambria Math"/>
                <a:cs typeface="Cambria Math"/>
              </a:rPr>
              <a:t>𝑇</a:t>
            </a:r>
            <a:r>
              <a:rPr dirty="0" baseline="-16339" sz="1275">
                <a:latin typeface="Cambria Math"/>
                <a:cs typeface="Cambria Math"/>
              </a:rPr>
              <a:t>𝑟𝑙</a:t>
            </a:r>
            <a:r>
              <a:rPr dirty="0" sz="1200">
                <a:latin typeface="SimSun"/>
                <a:cs typeface="SimSun"/>
              </a:rPr>
              <a:t>和</a:t>
            </a:r>
            <a:r>
              <a:rPr dirty="0" sz="1200" spc="-5">
                <a:latin typeface="Cambria Math"/>
                <a:cs typeface="Cambria Math"/>
              </a:rPr>
              <a:t>𝑇</a:t>
            </a:r>
            <a:r>
              <a:rPr dirty="0" baseline="-16339" sz="1275" spc="-7">
                <a:latin typeface="Cambria Math"/>
                <a:cs typeface="Cambria Math"/>
              </a:rPr>
              <a:t>𝑟𝑟</a:t>
            </a:r>
            <a:r>
              <a:rPr dirty="0" sz="1200" spc="-5">
                <a:latin typeface="SimSun"/>
                <a:cs typeface="SimSun"/>
              </a:rPr>
              <a:t>，</a:t>
            </a:r>
            <a:r>
              <a:rPr dirty="0" sz="1200">
                <a:latin typeface="SimSun"/>
                <a:cs typeface="SimSun"/>
              </a:rPr>
              <a:t>可以得到：</a:t>
            </a:r>
            <a:endParaRPr sz="1200">
              <a:latin typeface="SimSun"/>
              <a:cs typeface="SimSun"/>
            </a:endParaRPr>
          </a:p>
        </p:txBody>
      </p:sp>
      <p:sp>
        <p:nvSpPr>
          <p:cNvPr id="7" name="object 7"/>
          <p:cNvSpPr txBox="1"/>
          <p:nvPr/>
        </p:nvSpPr>
        <p:spPr>
          <a:xfrm>
            <a:off x="681227" y="7393685"/>
            <a:ext cx="3568700" cy="1102995"/>
          </a:xfrm>
          <a:prstGeom prst="rect">
            <a:avLst/>
          </a:prstGeom>
        </p:spPr>
        <p:txBody>
          <a:bodyPr wrap="square" lIns="0" tIns="12700" rIns="0" bIns="0" rtlCol="0" vert="horz">
            <a:spAutoFit/>
          </a:bodyPr>
          <a:lstStyle/>
          <a:p>
            <a:pPr marL="2658110">
              <a:lnSpc>
                <a:spcPct val="100000"/>
              </a:lnSpc>
              <a:spcBef>
                <a:spcPts val="100"/>
              </a:spcBef>
            </a:pPr>
            <a:r>
              <a:rPr dirty="0" sz="1200" spc="-60">
                <a:latin typeface="Cambria Math"/>
                <a:cs typeface="Cambria Math"/>
              </a:rPr>
              <a:t>𝑇</a:t>
            </a:r>
            <a:r>
              <a:rPr dirty="0" baseline="-16339" sz="1275" spc="-89">
                <a:latin typeface="Cambria Math"/>
                <a:cs typeface="Cambria Math"/>
              </a:rPr>
              <a:t>𝑟</a:t>
            </a:r>
            <a:r>
              <a:rPr dirty="0" baseline="-16339" sz="1275" spc="292">
                <a:latin typeface="Cambria Math"/>
                <a:cs typeface="Cambria Math"/>
              </a:rPr>
              <a:t> </a:t>
            </a:r>
            <a:r>
              <a:rPr dirty="0" sz="1200">
                <a:latin typeface="Cambria Math"/>
                <a:cs typeface="Cambria Math"/>
              </a:rPr>
              <a:t>=</a:t>
            </a:r>
            <a:r>
              <a:rPr dirty="0" sz="1200" spc="40">
                <a:latin typeface="Cambria Math"/>
                <a:cs typeface="Cambria Math"/>
              </a:rPr>
              <a:t> </a:t>
            </a:r>
            <a:r>
              <a:rPr dirty="0" sz="1200" spc="-20">
                <a:latin typeface="Cambria Math"/>
                <a:cs typeface="Cambria Math"/>
              </a:rPr>
              <a:t>𝑇</a:t>
            </a:r>
            <a:r>
              <a:rPr dirty="0" baseline="-16339" sz="1275" spc="-30">
                <a:latin typeface="Cambria Math"/>
                <a:cs typeface="Cambria Math"/>
              </a:rPr>
              <a:t>𝑟𝑙</a:t>
            </a:r>
            <a:r>
              <a:rPr dirty="0" baseline="-16339" sz="1275" spc="179">
                <a:latin typeface="Cambria Math"/>
                <a:cs typeface="Cambria Math"/>
              </a:rPr>
              <a:t> </a:t>
            </a:r>
            <a:r>
              <a:rPr dirty="0" sz="1200" spc="50">
                <a:latin typeface="Cambria Math"/>
                <a:cs typeface="Cambria Math"/>
              </a:rPr>
              <a:t>𝖴</a:t>
            </a:r>
            <a:r>
              <a:rPr dirty="0" sz="1200" spc="-15">
                <a:latin typeface="Cambria Math"/>
                <a:cs typeface="Cambria Math"/>
              </a:rPr>
              <a:t> </a:t>
            </a:r>
            <a:r>
              <a:rPr dirty="0" sz="1200" spc="-25">
                <a:latin typeface="Cambria Math"/>
                <a:cs typeface="Cambria Math"/>
              </a:rPr>
              <a:t>𝑇</a:t>
            </a:r>
            <a:r>
              <a:rPr dirty="0" baseline="-16339" sz="1275" spc="-37">
                <a:latin typeface="Cambria Math"/>
                <a:cs typeface="Cambria Math"/>
              </a:rPr>
              <a:t>𝑟𝑟</a:t>
            </a:r>
            <a:endParaRPr baseline="-16339" sz="1275">
              <a:latin typeface="Cambria Math"/>
              <a:cs typeface="Cambria Math"/>
            </a:endParaRPr>
          </a:p>
          <a:p>
            <a:pPr marL="2679700">
              <a:lnSpc>
                <a:spcPct val="100000"/>
              </a:lnSpc>
              <a:spcBef>
                <a:spcPts val="900"/>
              </a:spcBef>
            </a:pPr>
            <a:r>
              <a:rPr dirty="0" sz="1200" spc="-20">
                <a:latin typeface="Cambria Math"/>
                <a:cs typeface="Cambria Math"/>
              </a:rPr>
              <a:t>𝑇</a:t>
            </a:r>
            <a:r>
              <a:rPr dirty="0" baseline="-16339" sz="1275" spc="-30">
                <a:latin typeface="Cambria Math"/>
                <a:cs typeface="Cambria Math"/>
              </a:rPr>
              <a:t>𝑟𝑙</a:t>
            </a:r>
            <a:r>
              <a:rPr dirty="0" baseline="-16339" sz="1275" spc="179">
                <a:latin typeface="Cambria Math"/>
                <a:cs typeface="Cambria Math"/>
              </a:rPr>
              <a:t> </a:t>
            </a:r>
            <a:r>
              <a:rPr dirty="0" sz="1200">
                <a:latin typeface="Cambria Math"/>
                <a:cs typeface="Cambria Math"/>
              </a:rPr>
              <a:t>∩</a:t>
            </a:r>
            <a:r>
              <a:rPr dirty="0" sz="1200" spc="-25">
                <a:latin typeface="Cambria Math"/>
                <a:cs typeface="Cambria Math"/>
              </a:rPr>
              <a:t> 𝑇</a:t>
            </a:r>
            <a:r>
              <a:rPr dirty="0" baseline="-16339" sz="1275" spc="-37">
                <a:latin typeface="Cambria Math"/>
                <a:cs typeface="Cambria Math"/>
              </a:rPr>
              <a:t>𝑟𝑟</a:t>
            </a:r>
            <a:r>
              <a:rPr dirty="0" baseline="-16339" sz="1275" spc="270">
                <a:latin typeface="Cambria Math"/>
                <a:cs typeface="Cambria Math"/>
              </a:rPr>
              <a:t> </a:t>
            </a:r>
            <a:r>
              <a:rPr dirty="0" sz="1200">
                <a:latin typeface="Cambria Math"/>
                <a:cs typeface="Cambria Math"/>
              </a:rPr>
              <a:t>=</a:t>
            </a:r>
            <a:r>
              <a:rPr dirty="0" sz="1200" spc="45">
                <a:latin typeface="Cambria Math"/>
                <a:cs typeface="Cambria Math"/>
              </a:rPr>
              <a:t> </a:t>
            </a:r>
            <a:r>
              <a:rPr dirty="0" sz="1200">
                <a:latin typeface="Cambria Math"/>
                <a:cs typeface="Cambria Math"/>
              </a:rPr>
              <a:t>∅</a:t>
            </a:r>
            <a:endParaRPr sz="1200">
              <a:latin typeface="Cambria Math"/>
              <a:cs typeface="Cambria Math"/>
            </a:endParaRPr>
          </a:p>
          <a:p>
            <a:pPr marL="342900" marR="877569" indent="-305435">
              <a:lnSpc>
                <a:spcPct val="162500"/>
              </a:lnSpc>
              <a:spcBef>
                <a:spcPts val="25"/>
              </a:spcBef>
            </a:pPr>
            <a:r>
              <a:rPr dirty="0" sz="1200">
                <a:latin typeface="SimSun"/>
                <a:cs typeface="SimSun"/>
              </a:rPr>
              <a:t>当</a:t>
            </a:r>
            <a:r>
              <a:rPr dirty="0" sz="1200" spc="-130">
                <a:latin typeface="Cambria Math"/>
                <a:cs typeface="Cambria Math"/>
              </a:rPr>
              <a:t>𝑇</a:t>
            </a:r>
            <a:r>
              <a:rPr dirty="0" baseline="-16339" sz="1275" spc="142">
                <a:latin typeface="Cambria Math"/>
                <a:cs typeface="Cambria Math"/>
              </a:rPr>
              <a:t>𝑟</a:t>
            </a:r>
            <a:r>
              <a:rPr dirty="0" baseline="-16339" sz="1275" spc="247">
                <a:latin typeface="Cambria Math"/>
                <a:cs typeface="Cambria Math"/>
              </a:rPr>
              <a:t>𝑙</a:t>
            </a:r>
            <a:r>
              <a:rPr dirty="0" sz="1200">
                <a:latin typeface="SimSun"/>
                <a:cs typeface="SimSun"/>
              </a:rPr>
              <a:t>和</a:t>
            </a:r>
            <a:r>
              <a:rPr dirty="0" sz="1200" spc="-165">
                <a:latin typeface="Cambria Math"/>
                <a:cs typeface="Cambria Math"/>
              </a:rPr>
              <a:t>𝑇</a:t>
            </a:r>
            <a:r>
              <a:rPr dirty="0" baseline="-16339" sz="1275" spc="142">
                <a:latin typeface="Cambria Math"/>
                <a:cs typeface="Cambria Math"/>
              </a:rPr>
              <a:t>𝑟</a:t>
            </a:r>
            <a:r>
              <a:rPr dirty="0" baseline="-16339" sz="1275" spc="232">
                <a:latin typeface="Cambria Math"/>
                <a:cs typeface="Cambria Math"/>
              </a:rPr>
              <a:t>𝑟</a:t>
            </a:r>
            <a:r>
              <a:rPr dirty="0" sz="1200">
                <a:latin typeface="SimSun"/>
                <a:cs typeface="SimSun"/>
              </a:rPr>
              <a:t>都为空时，节点</a:t>
            </a:r>
            <a:r>
              <a:rPr dirty="0" sz="1200" spc="-165">
                <a:latin typeface="Cambria Math"/>
                <a:cs typeface="Cambria Math"/>
              </a:rPr>
              <a:t>𝑇</a:t>
            </a:r>
            <a:r>
              <a:rPr dirty="0" baseline="-16339" sz="1275" spc="254">
                <a:latin typeface="Cambria Math"/>
                <a:cs typeface="Cambria Math"/>
              </a:rPr>
              <a:t>𝑟</a:t>
            </a:r>
            <a:r>
              <a:rPr dirty="0" sz="1200">
                <a:latin typeface="SimSun"/>
                <a:cs typeface="SimSun"/>
              </a:rPr>
              <a:t>为叶节点。 </a:t>
            </a:r>
            <a:r>
              <a:rPr dirty="0" sz="1200">
                <a:latin typeface="SimSun"/>
                <a:cs typeface="SimSun"/>
              </a:rPr>
              <a:t>欧式聚类的算法步骤大致如下：</a:t>
            </a:r>
            <a:endParaRPr sz="1200">
              <a:latin typeface="SimSun"/>
              <a:cs typeface="SimSun"/>
            </a:endParaRPr>
          </a:p>
        </p:txBody>
      </p:sp>
      <p:sp>
        <p:nvSpPr>
          <p:cNvPr id="8" name="object 8"/>
          <p:cNvSpPr txBox="1"/>
          <p:nvPr/>
        </p:nvSpPr>
        <p:spPr>
          <a:xfrm>
            <a:off x="6502146" y="7393685"/>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3</a:t>
            </a:r>
            <a:r>
              <a:rPr dirty="0" sz="1200" spc="5">
                <a:latin typeface="Cambria Math"/>
                <a:cs typeface="Cambria Math"/>
              </a:rPr>
              <a:t>.</a:t>
            </a:r>
            <a:r>
              <a:rPr dirty="0" sz="1200" spc="-5">
                <a:latin typeface="Cambria Math"/>
                <a:cs typeface="Cambria Math"/>
              </a:rPr>
              <a:t>2</a:t>
            </a:r>
            <a:r>
              <a:rPr dirty="0" baseline="2314" sz="1800">
                <a:latin typeface="Cambria Math"/>
                <a:cs typeface="Cambria Math"/>
              </a:rPr>
              <a:t>)</a:t>
            </a:r>
            <a:endParaRPr baseline="2314" sz="1800">
              <a:latin typeface="Cambria Math"/>
              <a:cs typeface="Cambria Math"/>
            </a:endParaRPr>
          </a:p>
        </p:txBody>
      </p:sp>
      <p:sp>
        <p:nvSpPr>
          <p:cNvPr id="9" name="object 9"/>
          <p:cNvSpPr txBox="1"/>
          <p:nvPr/>
        </p:nvSpPr>
        <p:spPr>
          <a:xfrm>
            <a:off x="6502146" y="7690865"/>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3</a:t>
            </a:r>
            <a:r>
              <a:rPr dirty="0" sz="1200" spc="5">
                <a:latin typeface="Cambria Math"/>
                <a:cs typeface="Cambria Math"/>
              </a:rPr>
              <a:t>.</a:t>
            </a:r>
            <a:r>
              <a:rPr dirty="0" sz="1200" spc="-5">
                <a:latin typeface="Cambria Math"/>
                <a:cs typeface="Cambria Math"/>
              </a:rPr>
              <a:t>3</a:t>
            </a:r>
            <a:r>
              <a:rPr dirty="0" baseline="2314" sz="1800">
                <a:latin typeface="Cambria Math"/>
                <a:cs typeface="Cambria Math"/>
              </a:rPr>
              <a:t>)</a:t>
            </a:r>
            <a:endParaRPr baseline="2314" sz="1800">
              <a:latin typeface="Cambria Math"/>
              <a:cs typeface="Cambria Math"/>
            </a:endParaRPr>
          </a:p>
        </p:txBody>
      </p:sp>
      <p:sp>
        <p:nvSpPr>
          <p:cNvPr id="10" name="object 10"/>
          <p:cNvSpPr txBox="1"/>
          <p:nvPr/>
        </p:nvSpPr>
        <p:spPr>
          <a:xfrm>
            <a:off x="668527" y="8585454"/>
            <a:ext cx="6223000" cy="1199515"/>
          </a:xfrm>
          <a:prstGeom prst="rect">
            <a:avLst/>
          </a:prstGeom>
        </p:spPr>
        <p:txBody>
          <a:bodyPr wrap="square" lIns="0" tIns="12700" rIns="0" bIns="0" rtlCol="0" vert="horz">
            <a:spAutoFit/>
          </a:bodyPr>
          <a:lstStyle/>
          <a:p>
            <a:pPr algn="r" marL="381635" marR="43815" indent="-381635">
              <a:lnSpc>
                <a:spcPct val="100000"/>
              </a:lnSpc>
              <a:spcBef>
                <a:spcPts val="100"/>
              </a:spcBef>
              <a:buSzPct val="91666"/>
              <a:buAutoNum type="arabicPlain"/>
              <a:tabLst>
                <a:tab pos="381635" algn="l"/>
              </a:tabLst>
            </a:pPr>
            <a:r>
              <a:rPr dirty="0" sz="1200">
                <a:latin typeface="SimSun"/>
                <a:cs typeface="SimSun"/>
              </a:rPr>
              <a:t>随机定义空间中任意一点</a:t>
            </a:r>
            <a:r>
              <a:rPr dirty="0" sz="1200" spc="-60">
                <a:latin typeface="Cambria Math"/>
                <a:cs typeface="Cambria Math"/>
              </a:rPr>
              <a:t>𝑝</a:t>
            </a:r>
            <a:r>
              <a:rPr dirty="0" baseline="-16339" sz="1275" spc="22">
                <a:latin typeface="Cambria Math"/>
                <a:cs typeface="Cambria Math"/>
              </a:rPr>
              <a:t>1</a:t>
            </a:r>
            <a:r>
              <a:rPr dirty="0" baseline="-16339" sz="1275" spc="82">
                <a:latin typeface="Cambria Math"/>
                <a:cs typeface="Cambria Math"/>
              </a:rPr>
              <a:t>1</a:t>
            </a:r>
            <a:r>
              <a:rPr dirty="0" sz="1200">
                <a:latin typeface="SimSun"/>
                <a:cs typeface="SimSun"/>
              </a:rPr>
              <a:t>为查询点，通过</a:t>
            </a:r>
            <a:r>
              <a:rPr dirty="0" sz="1200" spc="30">
                <a:latin typeface="Cambria Math"/>
                <a:cs typeface="Cambria Math"/>
              </a:rPr>
              <a:t>𝑘</a:t>
            </a:r>
            <a:r>
              <a:rPr dirty="0" sz="1200" spc="-5">
                <a:latin typeface="Times New Roman"/>
                <a:cs typeface="Times New Roman"/>
              </a:rPr>
              <a:t>-</a:t>
            </a:r>
            <a:r>
              <a:rPr dirty="0" sz="1200">
                <a:latin typeface="Times New Roman"/>
                <a:cs typeface="Times New Roman"/>
              </a:rPr>
              <a:t>d</a:t>
            </a:r>
            <a:r>
              <a:rPr dirty="0" sz="1200" spc="-75">
                <a:latin typeface="Times New Roman"/>
                <a:cs typeface="Times New Roman"/>
              </a:rPr>
              <a:t> </a:t>
            </a:r>
            <a:r>
              <a:rPr dirty="0" sz="1200">
                <a:latin typeface="Times New Roman"/>
                <a:cs typeface="Times New Roman"/>
              </a:rPr>
              <a:t>tr</a:t>
            </a:r>
            <a:r>
              <a:rPr dirty="0" sz="1200" spc="-10">
                <a:latin typeface="Times New Roman"/>
                <a:cs typeface="Times New Roman"/>
              </a:rPr>
              <a:t>e</a:t>
            </a:r>
            <a:r>
              <a:rPr dirty="0" sz="1200">
                <a:latin typeface="Times New Roman"/>
                <a:cs typeface="Times New Roman"/>
              </a:rPr>
              <a:t>e</a:t>
            </a:r>
            <a:r>
              <a:rPr dirty="0" sz="1200" spc="-5">
                <a:latin typeface="Times New Roman"/>
                <a:cs typeface="Times New Roman"/>
              </a:rPr>
              <a:t> </a:t>
            </a:r>
            <a:r>
              <a:rPr dirty="0" sz="1200">
                <a:latin typeface="SimSun"/>
                <a:cs typeface="SimSun"/>
              </a:rPr>
              <a:t>算法找</a:t>
            </a:r>
            <a:r>
              <a:rPr dirty="0" sz="1200" spc="10">
                <a:latin typeface="SimSun"/>
                <a:cs typeface="SimSun"/>
              </a:rPr>
              <a:t>到</a:t>
            </a:r>
            <a:r>
              <a:rPr dirty="0" sz="1200" spc="-60">
                <a:latin typeface="Cambria Math"/>
                <a:cs typeface="Cambria Math"/>
              </a:rPr>
              <a:t>𝑝</a:t>
            </a:r>
            <a:r>
              <a:rPr dirty="0" baseline="-16339" sz="1275" spc="22">
                <a:latin typeface="Cambria Math"/>
                <a:cs typeface="Cambria Math"/>
              </a:rPr>
              <a:t>1</a:t>
            </a:r>
            <a:r>
              <a:rPr dirty="0" baseline="-16339" sz="1275" spc="82">
                <a:latin typeface="Cambria Math"/>
                <a:cs typeface="Cambria Math"/>
              </a:rPr>
              <a:t>1</a:t>
            </a:r>
            <a:r>
              <a:rPr dirty="0" sz="1200">
                <a:latin typeface="SimSun"/>
                <a:cs typeface="SimSun"/>
              </a:rPr>
              <a:t>的近邻域内的</a:t>
            </a:r>
            <a:r>
              <a:rPr dirty="0" sz="1200" spc="30">
                <a:latin typeface="Cambria Math"/>
                <a:cs typeface="Cambria Math"/>
              </a:rPr>
              <a:t>𝑘</a:t>
            </a:r>
            <a:r>
              <a:rPr dirty="0" sz="1200">
                <a:latin typeface="SimSun"/>
                <a:cs typeface="SimSun"/>
              </a:rPr>
              <a:t>个</a:t>
            </a:r>
            <a:endParaRPr sz="1200">
              <a:latin typeface="SimSun"/>
              <a:cs typeface="SimSun"/>
            </a:endParaRPr>
          </a:p>
          <a:p>
            <a:pPr>
              <a:lnSpc>
                <a:spcPct val="100000"/>
              </a:lnSpc>
              <a:spcBef>
                <a:spcPts val="20"/>
              </a:spcBef>
              <a:buFont typeface="SimSun"/>
              <a:buAutoNum type="arabicPlain"/>
            </a:pPr>
            <a:endParaRPr sz="1050">
              <a:latin typeface="SimSun"/>
              <a:cs typeface="SimSun"/>
            </a:endParaRPr>
          </a:p>
          <a:p>
            <a:pPr algn="r" marR="43180">
              <a:lnSpc>
                <a:spcPct val="100000"/>
              </a:lnSpc>
              <a:spcBef>
                <a:spcPts val="5"/>
              </a:spcBef>
            </a:pPr>
            <a:r>
              <a:rPr dirty="0" sz="1200" spc="70">
                <a:latin typeface="SimSun"/>
                <a:cs typeface="SimSun"/>
              </a:rPr>
              <a:t>点，判断这</a:t>
            </a:r>
            <a:r>
              <a:rPr dirty="0" sz="1200" spc="105">
                <a:latin typeface="Cambria Math"/>
                <a:cs typeface="Cambria Math"/>
              </a:rPr>
              <a:t>𝑘</a:t>
            </a:r>
            <a:r>
              <a:rPr dirty="0" sz="1200" spc="70">
                <a:latin typeface="SimSun"/>
                <a:cs typeface="SimSun"/>
              </a:rPr>
              <a:t>个点到</a:t>
            </a:r>
            <a:r>
              <a:rPr dirty="0" sz="1200" spc="55">
                <a:latin typeface="SimSun"/>
                <a:cs typeface="SimSun"/>
              </a:rPr>
              <a:t>查</a:t>
            </a:r>
            <a:r>
              <a:rPr dirty="0" sz="1200" spc="70">
                <a:latin typeface="SimSun"/>
                <a:cs typeface="SimSun"/>
              </a:rPr>
              <a:t>询</a:t>
            </a:r>
            <a:r>
              <a:rPr dirty="0" sz="1200" spc="80">
                <a:latin typeface="SimSun"/>
                <a:cs typeface="SimSun"/>
              </a:rPr>
              <a:t>点</a:t>
            </a:r>
            <a:r>
              <a:rPr dirty="0" sz="1200" spc="-60">
                <a:latin typeface="Cambria Math"/>
                <a:cs typeface="Cambria Math"/>
              </a:rPr>
              <a:t>𝑝</a:t>
            </a:r>
            <a:r>
              <a:rPr dirty="0" baseline="-16339" sz="1275" spc="22">
                <a:latin typeface="Cambria Math"/>
                <a:cs typeface="Cambria Math"/>
              </a:rPr>
              <a:t>1</a:t>
            </a:r>
            <a:r>
              <a:rPr dirty="0" baseline="-16339" sz="1275" spc="30">
                <a:latin typeface="Cambria Math"/>
                <a:cs typeface="Cambria Math"/>
              </a:rPr>
              <a:t>1</a:t>
            </a:r>
            <a:r>
              <a:rPr dirty="0" baseline="-16339" sz="1275" spc="-127">
                <a:latin typeface="Cambria Math"/>
                <a:cs typeface="Cambria Math"/>
              </a:rPr>
              <a:t> </a:t>
            </a:r>
            <a:r>
              <a:rPr dirty="0" sz="1200" spc="70">
                <a:latin typeface="SimSun"/>
                <a:cs typeface="SimSun"/>
              </a:rPr>
              <a:t>的距离，并将</a:t>
            </a:r>
            <a:r>
              <a:rPr dirty="0" sz="1200" spc="55">
                <a:latin typeface="SimSun"/>
                <a:cs typeface="SimSun"/>
              </a:rPr>
              <a:t>距</a:t>
            </a:r>
            <a:r>
              <a:rPr dirty="0" sz="1200" spc="70">
                <a:latin typeface="SimSun"/>
                <a:cs typeface="SimSun"/>
              </a:rPr>
              <a:t>离小于阈值的</a:t>
            </a:r>
            <a:r>
              <a:rPr dirty="0" sz="1200" spc="85">
                <a:latin typeface="SimSun"/>
                <a:cs typeface="SimSun"/>
              </a:rPr>
              <a:t>点</a:t>
            </a:r>
            <a:r>
              <a:rPr dirty="0" sz="1200" spc="-60">
                <a:latin typeface="Cambria Math"/>
                <a:cs typeface="Cambria Math"/>
              </a:rPr>
              <a:t>𝑝</a:t>
            </a:r>
            <a:r>
              <a:rPr dirty="0" baseline="-16339" sz="1275" spc="22">
                <a:latin typeface="Cambria Math"/>
                <a:cs typeface="Cambria Math"/>
              </a:rPr>
              <a:t>1</a:t>
            </a:r>
            <a:r>
              <a:rPr dirty="0" baseline="-16339" sz="1275" spc="97">
                <a:latin typeface="Cambria Math"/>
                <a:cs typeface="Cambria Math"/>
              </a:rPr>
              <a:t>2</a:t>
            </a:r>
            <a:r>
              <a:rPr dirty="0" sz="1200">
                <a:latin typeface="SimSun"/>
                <a:cs typeface="SimSun"/>
              </a:rPr>
              <a:t>，</a:t>
            </a:r>
            <a:r>
              <a:rPr dirty="0" sz="1200" spc="-70">
                <a:latin typeface="Cambria Math"/>
                <a:cs typeface="Cambria Math"/>
              </a:rPr>
              <a:t>𝑝</a:t>
            </a:r>
            <a:r>
              <a:rPr dirty="0" baseline="-16339" sz="1275" spc="22">
                <a:latin typeface="Cambria Math"/>
                <a:cs typeface="Cambria Math"/>
              </a:rPr>
              <a:t>1</a:t>
            </a:r>
            <a:r>
              <a:rPr dirty="0" baseline="-16339" sz="1275" spc="104">
                <a:latin typeface="Cambria Math"/>
                <a:cs typeface="Cambria Math"/>
              </a:rPr>
              <a:t>3</a:t>
            </a:r>
            <a:r>
              <a:rPr dirty="0" sz="1200">
                <a:latin typeface="SimSun"/>
                <a:cs typeface="SimSun"/>
              </a:rPr>
              <a:t>，</a:t>
            </a:r>
            <a:r>
              <a:rPr dirty="0" sz="1200" spc="-409">
                <a:latin typeface="SimSun"/>
                <a:cs typeface="SimSun"/>
              </a:rPr>
              <a:t> </a:t>
            </a:r>
            <a:r>
              <a:rPr dirty="0" sz="1200" spc="80">
                <a:latin typeface="Cambria Math"/>
                <a:cs typeface="Cambria Math"/>
              </a:rPr>
              <a:t>…</a:t>
            </a:r>
            <a:r>
              <a:rPr dirty="0" sz="1200" spc="70">
                <a:latin typeface="SimSun"/>
                <a:cs typeface="SimSun"/>
              </a:rPr>
              <a:t>放</a:t>
            </a:r>
            <a:r>
              <a:rPr dirty="0" sz="1200" spc="55">
                <a:latin typeface="SimSun"/>
                <a:cs typeface="SimSun"/>
              </a:rPr>
              <a:t>在</a:t>
            </a:r>
            <a:r>
              <a:rPr dirty="0" sz="1200" spc="70">
                <a:latin typeface="SimSun"/>
                <a:cs typeface="SimSun"/>
              </a:rPr>
              <a:t>点</a:t>
            </a:r>
            <a:r>
              <a:rPr dirty="0" sz="1200" spc="85">
                <a:latin typeface="SimSun"/>
                <a:cs typeface="SimSun"/>
              </a:rPr>
              <a:t>集</a:t>
            </a:r>
            <a:r>
              <a:rPr dirty="0" sz="1200">
                <a:latin typeface="Cambria Math"/>
                <a:cs typeface="Cambria Math"/>
              </a:rPr>
              <a:t>𝐶</a:t>
            </a:r>
            <a:r>
              <a:rPr dirty="0" sz="1200" spc="120">
                <a:latin typeface="Cambria Math"/>
                <a:cs typeface="Cambria Math"/>
              </a:rPr>
              <a:t> </a:t>
            </a:r>
            <a:r>
              <a:rPr dirty="0" sz="1200">
                <a:latin typeface="Cambria Math"/>
                <a:cs typeface="Cambria Math"/>
              </a:rPr>
              <a:t>=</a:t>
            </a:r>
            <a:endParaRPr sz="1200">
              <a:latin typeface="Cambria Math"/>
              <a:cs typeface="Cambria Math"/>
            </a:endParaRPr>
          </a:p>
          <a:p>
            <a:pPr marL="50800">
              <a:lnSpc>
                <a:spcPct val="100000"/>
              </a:lnSpc>
              <a:spcBef>
                <a:spcPts val="1210"/>
              </a:spcBef>
            </a:pPr>
            <a:r>
              <a:rPr dirty="0" sz="1200">
                <a:latin typeface="Cambria Math"/>
                <a:cs typeface="Cambria Math"/>
              </a:rPr>
              <a:t>{</a:t>
            </a:r>
            <a:r>
              <a:rPr dirty="0" sz="1200" spc="-55">
                <a:latin typeface="Cambria Math"/>
                <a:cs typeface="Cambria Math"/>
              </a:rPr>
              <a:t>𝑝</a:t>
            </a:r>
            <a:r>
              <a:rPr dirty="0" baseline="-16339" sz="1275" spc="22">
                <a:latin typeface="Cambria Math"/>
                <a:cs typeface="Cambria Math"/>
              </a:rPr>
              <a:t>1</a:t>
            </a:r>
            <a:r>
              <a:rPr dirty="0" baseline="-16339" sz="1275" spc="97">
                <a:latin typeface="Cambria Math"/>
                <a:cs typeface="Cambria Math"/>
              </a:rPr>
              <a:t>1</a:t>
            </a:r>
            <a:r>
              <a:rPr dirty="0" sz="1200">
                <a:latin typeface="Cambria Math"/>
                <a:cs typeface="Cambria Math"/>
              </a:rPr>
              <a:t>,</a:t>
            </a:r>
            <a:r>
              <a:rPr dirty="0" sz="1200" spc="-80">
                <a:latin typeface="Cambria Math"/>
                <a:cs typeface="Cambria Math"/>
              </a:rPr>
              <a:t> </a:t>
            </a:r>
            <a:r>
              <a:rPr dirty="0" sz="1200" spc="-60">
                <a:latin typeface="Cambria Math"/>
                <a:cs typeface="Cambria Math"/>
              </a:rPr>
              <a:t>𝑝</a:t>
            </a:r>
            <a:r>
              <a:rPr dirty="0" baseline="-16339" sz="1275" spc="22">
                <a:latin typeface="Cambria Math"/>
                <a:cs typeface="Cambria Math"/>
              </a:rPr>
              <a:t>1</a:t>
            </a:r>
            <a:r>
              <a:rPr dirty="0" baseline="-16339" sz="1275" spc="97">
                <a:latin typeface="Cambria Math"/>
                <a:cs typeface="Cambria Math"/>
              </a:rPr>
              <a:t>2</a:t>
            </a:r>
            <a:r>
              <a:rPr dirty="0" sz="1200">
                <a:latin typeface="Cambria Math"/>
                <a:cs typeface="Cambria Math"/>
              </a:rPr>
              <a:t>,</a:t>
            </a:r>
            <a:r>
              <a:rPr dirty="0" sz="1200" spc="-70">
                <a:latin typeface="Cambria Math"/>
                <a:cs typeface="Cambria Math"/>
              </a:rPr>
              <a:t> </a:t>
            </a:r>
            <a:r>
              <a:rPr dirty="0" sz="1200" spc="-60">
                <a:latin typeface="Cambria Math"/>
                <a:cs typeface="Cambria Math"/>
              </a:rPr>
              <a:t>𝑝</a:t>
            </a:r>
            <a:r>
              <a:rPr dirty="0" baseline="-16339" sz="1275" spc="22">
                <a:latin typeface="Cambria Math"/>
                <a:cs typeface="Cambria Math"/>
              </a:rPr>
              <a:t>1</a:t>
            </a:r>
            <a:r>
              <a:rPr dirty="0" baseline="-16339" sz="1275" spc="97">
                <a:latin typeface="Cambria Math"/>
                <a:cs typeface="Cambria Math"/>
              </a:rPr>
              <a:t>3</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a:t>
            </a:r>
            <a:r>
              <a:rPr dirty="0" sz="1200">
                <a:latin typeface="SimSun"/>
                <a:cs typeface="SimSun"/>
              </a:rPr>
              <a:t>中。</a:t>
            </a:r>
            <a:endParaRPr sz="1200">
              <a:latin typeface="SimSun"/>
              <a:cs typeface="SimSun"/>
            </a:endParaRPr>
          </a:p>
          <a:p>
            <a:pPr algn="r" marL="381635" marR="43815" indent="-381635">
              <a:lnSpc>
                <a:spcPct val="100000"/>
              </a:lnSpc>
              <a:spcBef>
                <a:spcPts val="900"/>
              </a:spcBef>
              <a:buSzPct val="91666"/>
              <a:buAutoNum type="arabicPlain" startAt="2"/>
              <a:tabLst>
                <a:tab pos="381635" algn="l"/>
              </a:tabLst>
            </a:pPr>
            <a:r>
              <a:rPr dirty="0" sz="1200">
                <a:latin typeface="SimSun"/>
                <a:cs typeface="SimSun"/>
              </a:rPr>
              <a:t>以集</a:t>
            </a:r>
            <a:r>
              <a:rPr dirty="0" sz="1200" spc="10">
                <a:latin typeface="SimSun"/>
                <a:cs typeface="SimSun"/>
              </a:rPr>
              <a:t>合</a:t>
            </a:r>
            <a:r>
              <a:rPr dirty="0" sz="1200" spc="50">
                <a:latin typeface="Cambria Math"/>
                <a:cs typeface="Cambria Math"/>
              </a:rPr>
              <a:t>𝐶</a:t>
            </a:r>
            <a:r>
              <a:rPr dirty="0" sz="1200">
                <a:latin typeface="SimSun"/>
                <a:cs typeface="SimSun"/>
              </a:rPr>
              <a:t>中除</a:t>
            </a:r>
            <a:r>
              <a:rPr dirty="0" sz="1200" spc="-60">
                <a:latin typeface="Cambria Math"/>
                <a:cs typeface="Cambria Math"/>
              </a:rPr>
              <a:t>𝑝</a:t>
            </a:r>
            <a:r>
              <a:rPr dirty="0" baseline="-16339" sz="1275" spc="22">
                <a:latin typeface="Cambria Math"/>
                <a:cs typeface="Cambria Math"/>
              </a:rPr>
              <a:t>1</a:t>
            </a:r>
            <a:r>
              <a:rPr dirty="0" baseline="-16339" sz="1275" spc="82">
                <a:latin typeface="Cambria Math"/>
                <a:cs typeface="Cambria Math"/>
              </a:rPr>
              <a:t>1</a:t>
            </a:r>
            <a:r>
              <a:rPr dirty="0" sz="1200">
                <a:latin typeface="SimSun"/>
                <a:cs typeface="SimSun"/>
              </a:rPr>
              <a:t>以外的任意一点作为查询点</a:t>
            </a:r>
            <a:r>
              <a:rPr dirty="0" sz="1200" spc="-145">
                <a:latin typeface="SimSun"/>
                <a:cs typeface="SimSun"/>
              </a:rPr>
              <a:t>，</a:t>
            </a:r>
            <a:r>
              <a:rPr dirty="0" sz="1200">
                <a:latin typeface="SimSun"/>
                <a:cs typeface="SimSun"/>
              </a:rPr>
              <a:t>假设为</a:t>
            </a:r>
            <a:r>
              <a:rPr dirty="0" sz="1200" spc="10">
                <a:latin typeface="SimSun"/>
                <a:cs typeface="SimSun"/>
              </a:rPr>
              <a:t>点</a:t>
            </a:r>
            <a:r>
              <a:rPr dirty="0" sz="1200" spc="-60">
                <a:latin typeface="Cambria Math"/>
                <a:cs typeface="Cambria Math"/>
              </a:rPr>
              <a:t>𝑝</a:t>
            </a:r>
            <a:r>
              <a:rPr dirty="0" baseline="-16339" sz="1275" spc="22">
                <a:latin typeface="Cambria Math"/>
                <a:cs typeface="Cambria Math"/>
              </a:rPr>
              <a:t>1</a:t>
            </a:r>
            <a:r>
              <a:rPr dirty="0" baseline="-16339" sz="1275" spc="82">
                <a:latin typeface="Cambria Math"/>
                <a:cs typeface="Cambria Math"/>
              </a:rPr>
              <a:t>2</a:t>
            </a:r>
            <a:r>
              <a:rPr dirty="0" sz="1200" spc="-145">
                <a:latin typeface="SimSun"/>
                <a:cs typeface="SimSun"/>
              </a:rPr>
              <a:t>，</a:t>
            </a:r>
            <a:r>
              <a:rPr dirty="0" sz="1200">
                <a:latin typeface="SimSun"/>
                <a:cs typeface="SimSun"/>
              </a:rPr>
              <a:t>重复步骤</a:t>
            </a:r>
            <a:r>
              <a:rPr dirty="0" sz="1200" spc="-300">
                <a:latin typeface="SimSun"/>
                <a:cs typeface="SimSun"/>
              </a:rPr>
              <a:t> </a:t>
            </a:r>
            <a:r>
              <a:rPr dirty="0" sz="1200">
                <a:latin typeface="Times New Roman"/>
                <a:cs typeface="Times New Roman"/>
              </a:rPr>
              <a:t>1</a:t>
            </a:r>
            <a:r>
              <a:rPr dirty="0" sz="1200" spc="-145">
                <a:latin typeface="SimSun"/>
                <a:cs typeface="SimSun"/>
              </a:rPr>
              <a:t>，</a:t>
            </a:r>
            <a:r>
              <a:rPr dirty="0" sz="1200">
                <a:latin typeface="SimSun"/>
                <a:cs typeface="SimSun"/>
              </a:rPr>
              <a:t>得到点 </a:t>
            </a:r>
            <a:r>
              <a:rPr dirty="0" sz="1200">
                <a:latin typeface="SimSun"/>
                <a:cs typeface="SimSun"/>
              </a:rPr>
              <a:t>集</a:t>
            </a:r>
            <a:endParaRPr sz="1200">
              <a:latin typeface="SimSun"/>
              <a:cs typeface="SimSun"/>
            </a:endParaRPr>
          </a:p>
        </p:txBody>
      </p:sp>
      <p:pic>
        <p:nvPicPr>
          <p:cNvPr id="11" name="object 11"/>
          <p:cNvPicPr/>
          <p:nvPr/>
        </p:nvPicPr>
        <p:blipFill>
          <a:blip r:embed="rId4" cstate="print"/>
          <a:stretch>
            <a:fillRect/>
          </a:stretch>
        </p:blipFill>
        <p:spPr>
          <a:xfrm>
            <a:off x="259079" y="10344403"/>
            <a:ext cx="4812030" cy="123189"/>
          </a:xfrm>
          <a:prstGeom prst="rect">
            <a:avLst/>
          </a:prstGeom>
        </p:spPr>
      </p:pic>
      <p:pic>
        <p:nvPicPr>
          <p:cNvPr id="12" name="object 12"/>
          <p:cNvPicPr/>
          <p:nvPr/>
        </p:nvPicPr>
        <p:blipFill>
          <a:blip r:embed="rId5" cstate="print"/>
          <a:stretch>
            <a:fillRect/>
          </a:stretch>
        </p:blipFill>
        <p:spPr>
          <a:xfrm>
            <a:off x="5215890" y="10344403"/>
            <a:ext cx="1082039" cy="123189"/>
          </a:xfrm>
          <a:prstGeom prst="rect">
            <a:avLst/>
          </a:prstGeom>
        </p:spPr>
      </p:pic>
      <p:sp>
        <p:nvSpPr>
          <p:cNvPr id="13" name="object 13"/>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24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516127" y="467432"/>
            <a:ext cx="6528434" cy="5685155"/>
          </a:xfrm>
          <a:prstGeom prst="rect">
            <a:avLst/>
          </a:prstGeom>
        </p:spPr>
        <p:txBody>
          <a:bodyPr wrap="square" lIns="0" tIns="74295" rIns="0" bIns="0" rtlCol="0" vert="horz">
            <a:spAutoFit/>
          </a:bodyPr>
          <a:lstStyle/>
          <a:p>
            <a:pPr marL="203200">
              <a:lnSpc>
                <a:spcPct val="100000"/>
              </a:lnSpc>
              <a:spcBef>
                <a:spcPts val="585"/>
              </a:spcBef>
              <a:tabLst>
                <a:tab pos="39281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第三章</a:t>
            </a:r>
            <a:r>
              <a:rPr dirty="0" sz="1050" spc="-95">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a:p>
            <a:pPr marL="203200">
              <a:lnSpc>
                <a:spcPct val="100000"/>
              </a:lnSpc>
              <a:spcBef>
                <a:spcPts val="545"/>
              </a:spcBef>
            </a:pPr>
            <a:r>
              <a:rPr dirty="0" sz="1200">
                <a:latin typeface="Cambria Math"/>
                <a:cs typeface="Cambria Math"/>
              </a:rPr>
              <a:t>𝐶</a:t>
            </a:r>
            <a:r>
              <a:rPr dirty="0" sz="1200" spc="125">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a:t>
            </a:r>
            <a:r>
              <a:rPr dirty="0" sz="1200" spc="-60">
                <a:latin typeface="Cambria Math"/>
                <a:cs typeface="Cambria Math"/>
              </a:rPr>
              <a:t>𝑝</a:t>
            </a:r>
            <a:r>
              <a:rPr dirty="0" baseline="-16339" sz="1275" spc="22">
                <a:latin typeface="Cambria Math"/>
                <a:cs typeface="Cambria Math"/>
              </a:rPr>
              <a:t>1</a:t>
            </a:r>
            <a:r>
              <a:rPr dirty="0" baseline="-16339" sz="1275" spc="97">
                <a:latin typeface="Cambria Math"/>
                <a:cs typeface="Cambria Math"/>
              </a:rPr>
              <a:t>1</a:t>
            </a:r>
            <a:r>
              <a:rPr dirty="0" sz="1200">
                <a:latin typeface="Cambria Math"/>
                <a:cs typeface="Cambria Math"/>
              </a:rPr>
              <a:t>,</a:t>
            </a:r>
            <a:r>
              <a:rPr dirty="0" sz="1200" spc="-70">
                <a:latin typeface="Cambria Math"/>
                <a:cs typeface="Cambria Math"/>
              </a:rPr>
              <a:t> </a:t>
            </a:r>
            <a:r>
              <a:rPr dirty="0" sz="1200" spc="-60">
                <a:latin typeface="Cambria Math"/>
                <a:cs typeface="Cambria Math"/>
              </a:rPr>
              <a:t>𝑝</a:t>
            </a:r>
            <a:r>
              <a:rPr dirty="0" baseline="-16339" sz="1275" spc="22">
                <a:latin typeface="Cambria Math"/>
                <a:cs typeface="Cambria Math"/>
              </a:rPr>
              <a:t>1</a:t>
            </a:r>
            <a:r>
              <a:rPr dirty="0" baseline="-16339" sz="1275" spc="97">
                <a:latin typeface="Cambria Math"/>
                <a:cs typeface="Cambria Math"/>
              </a:rPr>
              <a:t>2</a:t>
            </a:r>
            <a:r>
              <a:rPr dirty="0" sz="1200">
                <a:latin typeface="Cambria Math"/>
                <a:cs typeface="Cambria Math"/>
              </a:rPr>
              <a:t>,</a:t>
            </a:r>
            <a:r>
              <a:rPr dirty="0" sz="1200" spc="-80">
                <a:latin typeface="Cambria Math"/>
                <a:cs typeface="Cambria Math"/>
              </a:rPr>
              <a:t> </a:t>
            </a:r>
            <a:r>
              <a:rPr dirty="0" sz="1200" spc="-60">
                <a:latin typeface="Cambria Math"/>
                <a:cs typeface="Cambria Math"/>
              </a:rPr>
              <a:t>𝑝</a:t>
            </a:r>
            <a:r>
              <a:rPr dirty="0" baseline="-16339" sz="1275" spc="22">
                <a:latin typeface="Cambria Math"/>
                <a:cs typeface="Cambria Math"/>
              </a:rPr>
              <a:t>1</a:t>
            </a:r>
            <a:r>
              <a:rPr dirty="0" baseline="-16339" sz="1275" spc="97">
                <a:latin typeface="Cambria Math"/>
                <a:cs typeface="Cambria Math"/>
              </a:rPr>
              <a:t>3</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a:t>
            </a:r>
            <a:r>
              <a:rPr dirty="0" sz="1200" spc="-70">
                <a:latin typeface="Cambria Math"/>
                <a:cs typeface="Cambria Math"/>
              </a:rPr>
              <a:t> </a:t>
            </a:r>
            <a:r>
              <a:rPr dirty="0" sz="1200" spc="-35">
                <a:latin typeface="Cambria Math"/>
                <a:cs typeface="Cambria Math"/>
              </a:rPr>
              <a:t>𝑝</a:t>
            </a:r>
            <a:r>
              <a:rPr dirty="0" baseline="-16339" sz="1275" spc="22">
                <a:latin typeface="Cambria Math"/>
                <a:cs typeface="Cambria Math"/>
              </a:rPr>
              <a:t>2</a:t>
            </a:r>
            <a:r>
              <a:rPr dirty="0" baseline="-16339" sz="1275" spc="97">
                <a:latin typeface="Cambria Math"/>
                <a:cs typeface="Cambria Math"/>
              </a:rPr>
              <a:t>2</a:t>
            </a:r>
            <a:r>
              <a:rPr dirty="0" sz="1200">
                <a:latin typeface="Cambria Math"/>
                <a:cs typeface="Cambria Math"/>
              </a:rPr>
              <a:t>,</a:t>
            </a:r>
            <a:r>
              <a:rPr dirty="0" sz="1200" spc="-70">
                <a:latin typeface="Cambria Math"/>
                <a:cs typeface="Cambria Math"/>
              </a:rPr>
              <a:t> </a:t>
            </a:r>
            <a:r>
              <a:rPr dirty="0" sz="1200" spc="-35">
                <a:latin typeface="Cambria Math"/>
                <a:cs typeface="Cambria Math"/>
              </a:rPr>
              <a:t>𝑝</a:t>
            </a:r>
            <a:r>
              <a:rPr dirty="0" baseline="-16339" sz="1275" spc="22">
                <a:latin typeface="Cambria Math"/>
                <a:cs typeface="Cambria Math"/>
              </a:rPr>
              <a:t>2</a:t>
            </a:r>
            <a:r>
              <a:rPr dirty="0" baseline="-16339" sz="1275" spc="104">
                <a:latin typeface="Cambria Math"/>
                <a:cs typeface="Cambria Math"/>
              </a:rPr>
              <a:t>3</a:t>
            </a:r>
            <a:r>
              <a:rPr dirty="0" sz="1200">
                <a:latin typeface="Cambria Math"/>
                <a:cs typeface="Cambria Math"/>
              </a:rPr>
              <a:t>,</a:t>
            </a:r>
            <a:r>
              <a:rPr dirty="0" sz="1200" spc="-70">
                <a:latin typeface="Cambria Math"/>
                <a:cs typeface="Cambria Math"/>
              </a:rPr>
              <a:t> </a:t>
            </a:r>
            <a:r>
              <a:rPr dirty="0" sz="1200" spc="-35">
                <a:latin typeface="Cambria Math"/>
                <a:cs typeface="Cambria Math"/>
              </a:rPr>
              <a:t>𝑝</a:t>
            </a:r>
            <a:r>
              <a:rPr dirty="0" baseline="-16339" sz="1275" spc="22">
                <a:latin typeface="Cambria Math"/>
                <a:cs typeface="Cambria Math"/>
              </a:rPr>
              <a:t>2</a:t>
            </a:r>
            <a:r>
              <a:rPr dirty="0" baseline="-16339" sz="1275" spc="30">
                <a:latin typeface="Cambria Math"/>
                <a:cs typeface="Cambria Math"/>
              </a:rPr>
              <a:t>4</a:t>
            </a:r>
            <a:r>
              <a:rPr dirty="0" baseline="-16339" sz="1275" spc="75">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a:t>
            </a:r>
            <a:r>
              <a:rPr dirty="0" sz="1200">
                <a:latin typeface="SimSun"/>
                <a:cs typeface="SimSun"/>
              </a:rPr>
              <a:t>。</a:t>
            </a:r>
            <a:endParaRPr sz="1200">
              <a:latin typeface="SimSun"/>
              <a:cs typeface="SimSun"/>
            </a:endParaRPr>
          </a:p>
          <a:p>
            <a:pPr marL="203200" marR="195580" indent="304800">
              <a:lnSpc>
                <a:spcPct val="162500"/>
              </a:lnSpc>
              <a:buSzPct val="91666"/>
              <a:buAutoNum type="arabicPlain" startAt="3"/>
              <a:tabLst>
                <a:tab pos="890269" algn="l"/>
              </a:tabLst>
            </a:pPr>
            <a:r>
              <a:rPr dirty="0" sz="1200">
                <a:latin typeface="SimSun"/>
                <a:cs typeface="SimSun"/>
              </a:rPr>
              <a:t>当点</a:t>
            </a:r>
            <a:r>
              <a:rPr dirty="0" sz="1200" spc="-5">
                <a:latin typeface="SimSun"/>
                <a:cs typeface="SimSun"/>
              </a:rPr>
              <a:t>集</a:t>
            </a:r>
            <a:r>
              <a:rPr dirty="0" sz="1200" spc="50">
                <a:latin typeface="Cambria Math"/>
                <a:cs typeface="Cambria Math"/>
              </a:rPr>
              <a:t>𝐶</a:t>
            </a:r>
            <a:r>
              <a:rPr dirty="0" sz="1200">
                <a:latin typeface="SimSun"/>
                <a:cs typeface="SimSun"/>
              </a:rPr>
              <a:t>中所有的点都已被作为查询点</a:t>
            </a:r>
            <a:r>
              <a:rPr dirty="0" sz="1200" spc="-375">
                <a:latin typeface="SimSun"/>
                <a:cs typeface="SimSun"/>
              </a:rPr>
              <a:t>，</a:t>
            </a:r>
            <a:r>
              <a:rPr dirty="0" sz="1200">
                <a:latin typeface="SimSun"/>
                <a:cs typeface="SimSun"/>
              </a:rPr>
              <a:t>且没有满足条件的新点可以加入点</a:t>
            </a:r>
            <a:r>
              <a:rPr dirty="0" sz="1200" spc="5">
                <a:latin typeface="SimSun"/>
                <a:cs typeface="SimSun"/>
              </a:rPr>
              <a:t>集</a:t>
            </a:r>
            <a:r>
              <a:rPr dirty="0" sz="1200" spc="50">
                <a:latin typeface="Cambria Math"/>
                <a:cs typeface="Cambria Math"/>
              </a:rPr>
              <a:t>𝐶</a:t>
            </a:r>
            <a:r>
              <a:rPr dirty="0" sz="1200">
                <a:latin typeface="SimSun"/>
                <a:cs typeface="SimSun"/>
              </a:rPr>
              <a:t>时 ，即完成类别Ⅰ点云的搜索与分割。</a:t>
            </a:r>
            <a:endParaRPr sz="1200">
              <a:latin typeface="SimSun"/>
              <a:cs typeface="SimSun"/>
            </a:endParaRPr>
          </a:p>
          <a:p>
            <a:pPr marL="203200" marR="193675" indent="304800">
              <a:lnSpc>
                <a:spcPct val="162500"/>
              </a:lnSpc>
              <a:buSzPct val="91666"/>
              <a:buAutoNum type="arabicPlain" startAt="3"/>
              <a:tabLst>
                <a:tab pos="890269" algn="l"/>
              </a:tabLst>
            </a:pPr>
            <a:r>
              <a:rPr dirty="0" sz="1200">
                <a:latin typeface="SimSun"/>
                <a:cs typeface="SimSun"/>
              </a:rPr>
              <a:t>随机定义空间中除类别Ⅰ点云外的任意一点为查询点</a:t>
            </a:r>
            <a:r>
              <a:rPr dirty="0" sz="1200" spc="-50">
                <a:latin typeface="SimSun"/>
                <a:cs typeface="SimSun"/>
              </a:rPr>
              <a:t>，</a:t>
            </a:r>
            <a:r>
              <a:rPr dirty="0" sz="1200">
                <a:latin typeface="SimSun"/>
                <a:cs typeface="SimSun"/>
              </a:rPr>
              <a:t>重复步骤</a:t>
            </a:r>
            <a:r>
              <a:rPr dirty="0" sz="1200" spc="-295">
                <a:latin typeface="SimSun"/>
                <a:cs typeface="SimSun"/>
              </a:rPr>
              <a:t> </a:t>
            </a:r>
            <a:r>
              <a:rPr dirty="0" sz="1200">
                <a:latin typeface="Times New Roman"/>
                <a:cs typeface="Times New Roman"/>
              </a:rPr>
              <a:t>1~</a:t>
            </a:r>
            <a:r>
              <a:rPr dirty="0" sz="1200" spc="-5">
                <a:latin typeface="Times New Roman"/>
                <a:cs typeface="Times New Roman"/>
              </a:rPr>
              <a:t>3</a:t>
            </a:r>
            <a:r>
              <a:rPr dirty="0" sz="1200" spc="-50">
                <a:latin typeface="SimSun"/>
                <a:cs typeface="SimSun"/>
              </a:rPr>
              <a:t>，</a:t>
            </a:r>
            <a:r>
              <a:rPr dirty="0" sz="1200">
                <a:latin typeface="SimSun"/>
                <a:cs typeface="SimSun"/>
              </a:rPr>
              <a:t>完成类别 </a:t>
            </a:r>
            <a:r>
              <a:rPr dirty="0" sz="1200">
                <a:latin typeface="SimSun"/>
                <a:cs typeface="SimSun"/>
              </a:rPr>
              <a:t>Ⅱ点云的搜索与分割。</a:t>
            </a:r>
            <a:endParaRPr sz="1200">
              <a:latin typeface="SimSun"/>
              <a:cs typeface="SimSun"/>
            </a:endParaRPr>
          </a:p>
          <a:p>
            <a:pPr marL="889635" indent="-382270">
              <a:lnSpc>
                <a:spcPct val="100000"/>
              </a:lnSpc>
              <a:spcBef>
                <a:spcPts val="900"/>
              </a:spcBef>
              <a:buSzPct val="91666"/>
              <a:buAutoNum type="arabicPlain" startAt="3"/>
              <a:tabLst>
                <a:tab pos="890269" algn="l"/>
              </a:tabLst>
            </a:pPr>
            <a:r>
              <a:rPr dirty="0" sz="1200">
                <a:latin typeface="SimSun"/>
                <a:cs typeface="SimSun"/>
              </a:rPr>
              <a:t>以此类推，当原始点云中所有的点都被搜索与分割完毕时，算法终止。</a:t>
            </a:r>
            <a:endParaRPr sz="1200">
              <a:latin typeface="SimSun"/>
              <a:cs typeface="SimSun"/>
            </a:endParaRPr>
          </a:p>
          <a:p>
            <a:pPr>
              <a:lnSpc>
                <a:spcPct val="100000"/>
              </a:lnSpc>
              <a:spcBef>
                <a:spcPts val="30"/>
              </a:spcBef>
            </a:pPr>
            <a:endParaRPr sz="1900">
              <a:latin typeface="SimSun"/>
              <a:cs typeface="SimSun"/>
            </a:endParaRPr>
          </a:p>
          <a:p>
            <a:pPr marL="203200">
              <a:lnSpc>
                <a:spcPct val="100000"/>
              </a:lnSpc>
            </a:pPr>
            <a:r>
              <a:rPr dirty="0" sz="1400" spc="-5">
                <a:latin typeface="Times New Roman"/>
                <a:cs typeface="Times New Roman"/>
              </a:rPr>
              <a:t>3.2.2</a:t>
            </a:r>
            <a:r>
              <a:rPr dirty="0" sz="1400" spc="-20">
                <a:latin typeface="Times New Roman"/>
                <a:cs typeface="Times New Roman"/>
              </a:rPr>
              <a:t> </a:t>
            </a:r>
            <a:r>
              <a:rPr dirty="0" sz="1400">
                <a:latin typeface="PMingLiU-ExtB"/>
                <a:cs typeface="PMingLiU-ExtB"/>
              </a:rPr>
              <a:t>区域生</a:t>
            </a:r>
            <a:r>
              <a:rPr dirty="0" sz="1400" spc="-15">
                <a:latin typeface="PMingLiU-ExtB"/>
                <a:cs typeface="PMingLiU-ExtB"/>
              </a:rPr>
              <a:t>长</a:t>
            </a:r>
            <a:r>
              <a:rPr dirty="0" sz="1400">
                <a:latin typeface="PMingLiU-ExtB"/>
                <a:cs typeface="PMingLiU-ExtB"/>
              </a:rPr>
              <a:t>算法</a:t>
            </a:r>
            <a:endParaRPr sz="1400">
              <a:latin typeface="PMingLiU-ExtB"/>
              <a:cs typeface="PMingLiU-ExtB"/>
            </a:endParaRPr>
          </a:p>
          <a:p>
            <a:pPr>
              <a:lnSpc>
                <a:spcPct val="100000"/>
              </a:lnSpc>
              <a:spcBef>
                <a:spcPts val="45"/>
              </a:spcBef>
            </a:pPr>
            <a:endParaRPr sz="1100">
              <a:latin typeface="PMingLiU-ExtB"/>
              <a:cs typeface="PMingLiU-ExtB"/>
            </a:endParaRPr>
          </a:p>
          <a:p>
            <a:pPr algn="just" marL="203200" marR="196850" indent="304800">
              <a:lnSpc>
                <a:spcPct val="162500"/>
              </a:lnSpc>
            </a:pPr>
            <a:r>
              <a:rPr dirty="0" sz="1200">
                <a:latin typeface="SimSun"/>
                <a:cs typeface="SimSun"/>
              </a:rPr>
              <a:t>区域生长算</a:t>
            </a:r>
            <a:r>
              <a:rPr dirty="0" sz="1200" spc="-5">
                <a:latin typeface="SimSun"/>
                <a:cs typeface="SimSun"/>
              </a:rPr>
              <a:t>法</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59</a:t>
            </a:r>
            <a:r>
              <a:rPr dirty="0" baseline="31250" sz="1200" spc="-7">
                <a:latin typeface="Times New Roman"/>
                <a:cs typeface="Times New Roman"/>
                <a:hlinkClick r:id="rId2" action="ppaction://hlinksldjump"/>
              </a:rPr>
              <a:t>]</a:t>
            </a:r>
            <a:r>
              <a:rPr dirty="0" sz="1200">
                <a:latin typeface="SimSun"/>
                <a:cs typeface="SimSun"/>
              </a:rPr>
              <a:t>的基本思路是把具有相同特</a:t>
            </a:r>
            <a:r>
              <a:rPr dirty="0" sz="1200" spc="10">
                <a:latin typeface="SimSun"/>
                <a:cs typeface="SimSun"/>
              </a:rPr>
              <a:t>性</a:t>
            </a:r>
            <a:r>
              <a:rPr dirty="0" sz="1200">
                <a:latin typeface="SimSun"/>
                <a:cs typeface="SimSun"/>
              </a:rPr>
              <a:t>的点结合在一起，首</a:t>
            </a:r>
            <a:r>
              <a:rPr dirty="0" sz="1200" spc="10">
                <a:latin typeface="SimSun"/>
                <a:cs typeface="SimSun"/>
              </a:rPr>
              <a:t>先</a:t>
            </a:r>
            <a:r>
              <a:rPr dirty="0" sz="1200">
                <a:latin typeface="SimSun"/>
                <a:cs typeface="SimSun"/>
              </a:rPr>
              <a:t>对每一区域确定一 个种</a:t>
            </a:r>
            <a:r>
              <a:rPr dirty="0" sz="1200" spc="10">
                <a:latin typeface="SimSun"/>
                <a:cs typeface="SimSun"/>
              </a:rPr>
              <a:t>子</a:t>
            </a:r>
            <a:r>
              <a:rPr dirty="0" sz="1200">
                <a:latin typeface="SimSun"/>
                <a:cs typeface="SimSun"/>
              </a:rPr>
              <a:t>点为</a:t>
            </a:r>
            <a:r>
              <a:rPr dirty="0" sz="1200" spc="10">
                <a:latin typeface="SimSun"/>
                <a:cs typeface="SimSun"/>
              </a:rPr>
              <a:t>生</a:t>
            </a:r>
            <a:r>
              <a:rPr dirty="0" sz="1200">
                <a:latin typeface="SimSun"/>
                <a:cs typeface="SimSun"/>
              </a:rPr>
              <a:t>长</a:t>
            </a:r>
            <a:r>
              <a:rPr dirty="0" sz="1200" spc="10">
                <a:latin typeface="SimSun"/>
                <a:cs typeface="SimSun"/>
              </a:rPr>
              <a:t>的</a:t>
            </a:r>
            <a:r>
              <a:rPr dirty="0" sz="1200">
                <a:latin typeface="SimSun"/>
                <a:cs typeface="SimSun"/>
              </a:rPr>
              <a:t>起</a:t>
            </a:r>
            <a:r>
              <a:rPr dirty="0" sz="1200" spc="10">
                <a:latin typeface="SimSun"/>
                <a:cs typeface="SimSun"/>
              </a:rPr>
              <a:t>点</a:t>
            </a:r>
            <a:r>
              <a:rPr dirty="0" sz="1200">
                <a:latin typeface="SimSun"/>
                <a:cs typeface="SimSun"/>
              </a:rPr>
              <a:t>，然</a:t>
            </a:r>
            <a:r>
              <a:rPr dirty="0" sz="1200" spc="10">
                <a:latin typeface="SimSun"/>
                <a:cs typeface="SimSun"/>
              </a:rPr>
              <a:t>后</a:t>
            </a:r>
            <a:r>
              <a:rPr dirty="0" sz="1200">
                <a:latin typeface="SimSun"/>
                <a:cs typeface="SimSun"/>
              </a:rPr>
              <a:t>将种</a:t>
            </a:r>
            <a:r>
              <a:rPr dirty="0" sz="1200" spc="10">
                <a:latin typeface="SimSun"/>
                <a:cs typeface="SimSun"/>
              </a:rPr>
              <a:t>子</a:t>
            </a:r>
            <a:r>
              <a:rPr dirty="0" sz="1200">
                <a:latin typeface="SimSun"/>
                <a:cs typeface="SimSun"/>
              </a:rPr>
              <a:t>点</a:t>
            </a:r>
            <a:r>
              <a:rPr dirty="0" sz="1200" spc="10">
                <a:latin typeface="SimSun"/>
                <a:cs typeface="SimSun"/>
              </a:rPr>
              <a:t>周</a:t>
            </a:r>
            <a:r>
              <a:rPr dirty="0" sz="1200">
                <a:latin typeface="SimSun"/>
                <a:cs typeface="SimSun"/>
              </a:rPr>
              <a:t>围</a:t>
            </a:r>
            <a:r>
              <a:rPr dirty="0" sz="1200" spc="10">
                <a:latin typeface="SimSun"/>
                <a:cs typeface="SimSun"/>
              </a:rPr>
              <a:t>邻</a:t>
            </a:r>
            <a:r>
              <a:rPr dirty="0" sz="1200">
                <a:latin typeface="SimSun"/>
                <a:cs typeface="SimSun"/>
              </a:rPr>
              <a:t>域的</a:t>
            </a:r>
            <a:r>
              <a:rPr dirty="0" sz="1200" spc="10">
                <a:latin typeface="SimSun"/>
                <a:cs typeface="SimSun"/>
              </a:rPr>
              <a:t>点</a:t>
            </a:r>
            <a:r>
              <a:rPr dirty="0" sz="1200">
                <a:latin typeface="SimSun"/>
                <a:cs typeface="SimSun"/>
              </a:rPr>
              <a:t>与种</a:t>
            </a:r>
            <a:r>
              <a:rPr dirty="0" sz="1200" spc="10">
                <a:latin typeface="SimSun"/>
                <a:cs typeface="SimSun"/>
              </a:rPr>
              <a:t>子</a:t>
            </a:r>
            <a:r>
              <a:rPr dirty="0" sz="1200">
                <a:latin typeface="SimSun"/>
                <a:cs typeface="SimSun"/>
              </a:rPr>
              <a:t>点</a:t>
            </a:r>
            <a:r>
              <a:rPr dirty="0" sz="1200" spc="10">
                <a:latin typeface="SimSun"/>
                <a:cs typeface="SimSun"/>
              </a:rPr>
              <a:t>进</a:t>
            </a:r>
            <a:r>
              <a:rPr dirty="0" sz="1200">
                <a:latin typeface="SimSun"/>
                <a:cs typeface="SimSun"/>
              </a:rPr>
              <a:t>行</a:t>
            </a:r>
            <a:r>
              <a:rPr dirty="0" sz="1200" spc="10">
                <a:latin typeface="SimSun"/>
                <a:cs typeface="SimSun"/>
              </a:rPr>
              <a:t>特</a:t>
            </a:r>
            <a:r>
              <a:rPr dirty="0" sz="1200">
                <a:latin typeface="SimSun"/>
                <a:cs typeface="SimSun"/>
              </a:rPr>
              <a:t>征比</a:t>
            </a:r>
            <a:r>
              <a:rPr dirty="0" sz="1200" spc="10">
                <a:latin typeface="SimSun"/>
                <a:cs typeface="SimSun"/>
              </a:rPr>
              <a:t>较</a:t>
            </a:r>
            <a:r>
              <a:rPr dirty="0" sz="1200">
                <a:latin typeface="SimSun"/>
                <a:cs typeface="SimSun"/>
              </a:rPr>
              <a:t>，并</a:t>
            </a:r>
            <a:r>
              <a:rPr dirty="0" sz="1200" spc="10">
                <a:latin typeface="SimSun"/>
                <a:cs typeface="SimSun"/>
              </a:rPr>
              <a:t>将</a:t>
            </a:r>
            <a:r>
              <a:rPr dirty="0" sz="1200">
                <a:latin typeface="SimSun"/>
                <a:cs typeface="SimSun"/>
              </a:rPr>
              <a:t>与</a:t>
            </a:r>
            <a:r>
              <a:rPr dirty="0" sz="1200" spc="10">
                <a:latin typeface="SimSun"/>
                <a:cs typeface="SimSun"/>
              </a:rPr>
              <a:t>种</a:t>
            </a:r>
            <a:r>
              <a:rPr dirty="0" sz="1200">
                <a:latin typeface="SimSun"/>
                <a:cs typeface="SimSun"/>
              </a:rPr>
              <a:t>子点 具备</a:t>
            </a:r>
            <a:r>
              <a:rPr dirty="0" sz="1200" spc="10">
                <a:latin typeface="SimSun"/>
                <a:cs typeface="SimSun"/>
              </a:rPr>
              <a:t>相</a:t>
            </a:r>
            <a:r>
              <a:rPr dirty="0" sz="1200">
                <a:latin typeface="SimSun"/>
                <a:cs typeface="SimSun"/>
              </a:rPr>
              <a:t>同特</a:t>
            </a:r>
            <a:r>
              <a:rPr dirty="0" sz="1200" spc="10">
                <a:latin typeface="SimSun"/>
                <a:cs typeface="SimSun"/>
              </a:rPr>
              <a:t>性</a:t>
            </a:r>
            <a:r>
              <a:rPr dirty="0" sz="1200">
                <a:latin typeface="SimSun"/>
                <a:cs typeface="SimSun"/>
              </a:rPr>
              <a:t>的</a:t>
            </a:r>
            <a:r>
              <a:rPr dirty="0" sz="1200" spc="10">
                <a:latin typeface="SimSun"/>
                <a:cs typeface="SimSun"/>
              </a:rPr>
              <a:t>点</a:t>
            </a:r>
            <a:r>
              <a:rPr dirty="0" sz="1200">
                <a:latin typeface="SimSun"/>
                <a:cs typeface="SimSun"/>
              </a:rPr>
              <a:t>结</a:t>
            </a:r>
            <a:r>
              <a:rPr dirty="0" sz="1200" spc="10">
                <a:latin typeface="SimSun"/>
                <a:cs typeface="SimSun"/>
              </a:rPr>
              <a:t>合</a:t>
            </a:r>
            <a:r>
              <a:rPr dirty="0" sz="1200">
                <a:latin typeface="SimSun"/>
                <a:cs typeface="SimSun"/>
              </a:rPr>
              <a:t>在一</a:t>
            </a:r>
            <a:r>
              <a:rPr dirty="0" sz="1200" spc="10">
                <a:latin typeface="SimSun"/>
                <a:cs typeface="SimSun"/>
              </a:rPr>
              <a:t>起</a:t>
            </a:r>
            <a:r>
              <a:rPr dirty="0" sz="1200">
                <a:latin typeface="SimSun"/>
                <a:cs typeface="SimSun"/>
              </a:rPr>
              <a:t>不断</a:t>
            </a:r>
            <a:r>
              <a:rPr dirty="0" sz="1200" spc="10">
                <a:latin typeface="SimSun"/>
                <a:cs typeface="SimSun"/>
              </a:rPr>
              <a:t>地</a:t>
            </a:r>
            <a:r>
              <a:rPr dirty="0" sz="1200">
                <a:latin typeface="SimSun"/>
                <a:cs typeface="SimSun"/>
              </a:rPr>
              <a:t>往</a:t>
            </a:r>
            <a:r>
              <a:rPr dirty="0" sz="1200" spc="10">
                <a:latin typeface="SimSun"/>
                <a:cs typeface="SimSun"/>
              </a:rPr>
              <a:t>外</a:t>
            </a:r>
            <a:r>
              <a:rPr dirty="0" sz="1200">
                <a:latin typeface="SimSun"/>
                <a:cs typeface="SimSun"/>
              </a:rPr>
              <a:t>生</a:t>
            </a:r>
            <a:r>
              <a:rPr dirty="0" sz="1200" spc="10">
                <a:latin typeface="SimSun"/>
                <a:cs typeface="SimSun"/>
              </a:rPr>
              <a:t>长</a:t>
            </a:r>
            <a:r>
              <a:rPr dirty="0" sz="1200">
                <a:latin typeface="SimSun"/>
                <a:cs typeface="SimSun"/>
              </a:rPr>
              <a:t>，直</a:t>
            </a:r>
            <a:r>
              <a:rPr dirty="0" sz="1200" spc="10">
                <a:latin typeface="SimSun"/>
                <a:cs typeface="SimSun"/>
              </a:rPr>
              <a:t>至</a:t>
            </a:r>
            <a:r>
              <a:rPr dirty="0" sz="1200">
                <a:latin typeface="SimSun"/>
                <a:cs typeface="SimSun"/>
              </a:rPr>
              <a:t>没有</a:t>
            </a:r>
            <a:r>
              <a:rPr dirty="0" sz="1200" spc="10">
                <a:latin typeface="SimSun"/>
                <a:cs typeface="SimSun"/>
              </a:rPr>
              <a:t>满</a:t>
            </a:r>
            <a:r>
              <a:rPr dirty="0" sz="1200">
                <a:latin typeface="SimSun"/>
                <a:cs typeface="SimSun"/>
              </a:rPr>
              <a:t>足</a:t>
            </a:r>
            <a:r>
              <a:rPr dirty="0" sz="1200" spc="10">
                <a:latin typeface="SimSun"/>
                <a:cs typeface="SimSun"/>
              </a:rPr>
              <a:t>条</a:t>
            </a:r>
            <a:r>
              <a:rPr dirty="0" sz="1200">
                <a:latin typeface="SimSun"/>
                <a:cs typeface="SimSun"/>
              </a:rPr>
              <a:t>件</a:t>
            </a:r>
            <a:r>
              <a:rPr dirty="0" sz="1200" spc="10">
                <a:latin typeface="SimSun"/>
                <a:cs typeface="SimSun"/>
              </a:rPr>
              <a:t>的</a:t>
            </a:r>
            <a:r>
              <a:rPr dirty="0" sz="1200">
                <a:latin typeface="SimSun"/>
                <a:cs typeface="SimSun"/>
              </a:rPr>
              <a:t>点便</a:t>
            </a:r>
            <a:r>
              <a:rPr dirty="0" sz="1200" spc="35">
                <a:latin typeface="SimSun"/>
                <a:cs typeface="SimSun"/>
              </a:rPr>
              <a:t>停</a:t>
            </a:r>
            <a:r>
              <a:rPr dirty="0" sz="1200">
                <a:latin typeface="SimSun"/>
                <a:cs typeface="SimSun"/>
              </a:rPr>
              <a:t>止生</a:t>
            </a:r>
            <a:r>
              <a:rPr dirty="0" sz="1200" spc="10">
                <a:latin typeface="SimSun"/>
                <a:cs typeface="SimSun"/>
              </a:rPr>
              <a:t>长</a:t>
            </a:r>
            <a:r>
              <a:rPr dirty="0" sz="1200">
                <a:latin typeface="SimSun"/>
                <a:cs typeface="SimSun"/>
              </a:rPr>
              <a:t>。</a:t>
            </a:r>
            <a:r>
              <a:rPr dirty="0" sz="1200" spc="10">
                <a:latin typeface="SimSun"/>
                <a:cs typeface="SimSun"/>
              </a:rPr>
              <a:t>区</a:t>
            </a:r>
            <a:r>
              <a:rPr dirty="0" sz="1200">
                <a:latin typeface="SimSun"/>
                <a:cs typeface="SimSun"/>
              </a:rPr>
              <a:t>域生 长的</a:t>
            </a:r>
            <a:r>
              <a:rPr dirty="0" sz="1200" spc="10">
                <a:latin typeface="SimSun"/>
                <a:cs typeface="SimSun"/>
              </a:rPr>
              <a:t>过</a:t>
            </a:r>
            <a:r>
              <a:rPr dirty="0" sz="1200">
                <a:latin typeface="SimSun"/>
                <a:cs typeface="SimSun"/>
              </a:rPr>
              <a:t>程中</a:t>
            </a:r>
            <a:r>
              <a:rPr dirty="0" sz="1200" spc="10">
                <a:latin typeface="SimSun"/>
                <a:cs typeface="SimSun"/>
              </a:rPr>
              <a:t>主</a:t>
            </a:r>
            <a:r>
              <a:rPr dirty="0" sz="1200">
                <a:latin typeface="SimSun"/>
                <a:cs typeface="SimSun"/>
              </a:rPr>
              <a:t>要</a:t>
            </a:r>
            <a:r>
              <a:rPr dirty="0" sz="1200" spc="10">
                <a:latin typeface="SimSun"/>
                <a:cs typeface="SimSun"/>
              </a:rPr>
              <a:t>有</a:t>
            </a:r>
            <a:r>
              <a:rPr dirty="0" sz="1200">
                <a:latin typeface="SimSun"/>
                <a:cs typeface="SimSun"/>
              </a:rPr>
              <a:t>以</a:t>
            </a:r>
            <a:r>
              <a:rPr dirty="0" sz="1200" spc="10">
                <a:latin typeface="SimSun"/>
                <a:cs typeface="SimSun"/>
              </a:rPr>
              <a:t>下</a:t>
            </a:r>
            <a:r>
              <a:rPr dirty="0" sz="1200">
                <a:latin typeface="SimSun"/>
                <a:cs typeface="SimSun"/>
              </a:rPr>
              <a:t>三个</a:t>
            </a:r>
            <a:r>
              <a:rPr dirty="0" sz="1200" spc="10">
                <a:latin typeface="SimSun"/>
                <a:cs typeface="SimSun"/>
              </a:rPr>
              <a:t>要</a:t>
            </a:r>
            <a:r>
              <a:rPr dirty="0" sz="1200">
                <a:latin typeface="SimSun"/>
                <a:cs typeface="SimSun"/>
              </a:rPr>
              <a:t>点，</a:t>
            </a:r>
            <a:r>
              <a:rPr dirty="0" sz="1200" spc="10">
                <a:latin typeface="SimSun"/>
                <a:cs typeface="SimSun"/>
              </a:rPr>
              <a:t>一</a:t>
            </a:r>
            <a:r>
              <a:rPr dirty="0" sz="1200">
                <a:latin typeface="SimSun"/>
                <a:cs typeface="SimSun"/>
              </a:rPr>
              <a:t>是</a:t>
            </a:r>
            <a:r>
              <a:rPr dirty="0" sz="1200" spc="10">
                <a:latin typeface="SimSun"/>
                <a:cs typeface="SimSun"/>
              </a:rPr>
              <a:t>种</a:t>
            </a:r>
            <a:r>
              <a:rPr dirty="0" sz="1200">
                <a:latin typeface="SimSun"/>
                <a:cs typeface="SimSun"/>
              </a:rPr>
              <a:t>子</a:t>
            </a:r>
            <a:r>
              <a:rPr dirty="0" sz="1200" spc="10">
                <a:latin typeface="SimSun"/>
                <a:cs typeface="SimSun"/>
              </a:rPr>
              <a:t>点</a:t>
            </a:r>
            <a:r>
              <a:rPr dirty="0" sz="1200">
                <a:latin typeface="SimSun"/>
                <a:cs typeface="SimSun"/>
              </a:rPr>
              <a:t>的选</a:t>
            </a:r>
            <a:r>
              <a:rPr dirty="0" sz="1200" spc="10">
                <a:latin typeface="SimSun"/>
                <a:cs typeface="SimSun"/>
              </a:rPr>
              <a:t>取</a:t>
            </a:r>
            <a:r>
              <a:rPr dirty="0" sz="1200">
                <a:latin typeface="SimSun"/>
                <a:cs typeface="SimSun"/>
              </a:rPr>
              <a:t>，二</a:t>
            </a:r>
            <a:r>
              <a:rPr dirty="0" sz="1200" spc="10">
                <a:latin typeface="SimSun"/>
                <a:cs typeface="SimSun"/>
              </a:rPr>
              <a:t>是</a:t>
            </a:r>
            <a:r>
              <a:rPr dirty="0" sz="1200">
                <a:latin typeface="SimSun"/>
                <a:cs typeface="SimSun"/>
              </a:rPr>
              <a:t>区</a:t>
            </a:r>
            <a:r>
              <a:rPr dirty="0" sz="1200" spc="10">
                <a:latin typeface="SimSun"/>
                <a:cs typeface="SimSun"/>
              </a:rPr>
              <a:t>域</a:t>
            </a:r>
            <a:r>
              <a:rPr dirty="0" sz="1200">
                <a:latin typeface="SimSun"/>
                <a:cs typeface="SimSun"/>
              </a:rPr>
              <a:t>生</a:t>
            </a:r>
            <a:r>
              <a:rPr dirty="0" sz="1200" spc="10">
                <a:latin typeface="SimSun"/>
                <a:cs typeface="SimSun"/>
              </a:rPr>
              <a:t>长</a:t>
            </a:r>
            <a:r>
              <a:rPr dirty="0" sz="1200">
                <a:latin typeface="SimSun"/>
                <a:cs typeface="SimSun"/>
              </a:rPr>
              <a:t>的生</a:t>
            </a:r>
            <a:r>
              <a:rPr dirty="0" sz="1200" spc="10">
                <a:latin typeface="SimSun"/>
                <a:cs typeface="SimSun"/>
              </a:rPr>
              <a:t>长</a:t>
            </a:r>
            <a:r>
              <a:rPr dirty="0" sz="1200">
                <a:latin typeface="SimSun"/>
                <a:cs typeface="SimSun"/>
              </a:rPr>
              <a:t>准则</a:t>
            </a:r>
            <a:r>
              <a:rPr dirty="0" sz="1200" spc="10">
                <a:latin typeface="SimSun"/>
                <a:cs typeface="SimSun"/>
              </a:rPr>
              <a:t>，</a:t>
            </a:r>
            <a:r>
              <a:rPr dirty="0" sz="1200">
                <a:latin typeface="SimSun"/>
                <a:cs typeface="SimSun"/>
              </a:rPr>
              <a:t>三</a:t>
            </a:r>
            <a:r>
              <a:rPr dirty="0" sz="1200" spc="10">
                <a:latin typeface="SimSun"/>
                <a:cs typeface="SimSun"/>
              </a:rPr>
              <a:t>是</a:t>
            </a:r>
            <a:r>
              <a:rPr dirty="0" sz="1200">
                <a:latin typeface="SimSun"/>
                <a:cs typeface="SimSun"/>
              </a:rPr>
              <a:t>生长 </a:t>
            </a:r>
            <a:r>
              <a:rPr dirty="0" sz="1200">
                <a:latin typeface="SimSun"/>
                <a:cs typeface="SimSun"/>
              </a:rPr>
              <a:t>的停止条件。</a:t>
            </a:r>
            <a:endParaRPr sz="1200">
              <a:latin typeface="SimSun"/>
              <a:cs typeface="SimSun"/>
            </a:endParaRPr>
          </a:p>
          <a:p>
            <a:pPr marL="203200">
              <a:lnSpc>
                <a:spcPct val="100000"/>
              </a:lnSpc>
              <a:spcBef>
                <a:spcPts val="900"/>
              </a:spcBef>
            </a:pPr>
            <a:r>
              <a:rPr dirty="0" sz="1200">
                <a:latin typeface="SimSun"/>
                <a:cs typeface="SimSun"/>
              </a:rPr>
              <a:t>（</a:t>
            </a:r>
            <a:r>
              <a:rPr dirty="0" sz="1200">
                <a:latin typeface="Times New Roman"/>
                <a:cs typeface="Times New Roman"/>
              </a:rPr>
              <a:t>1</a:t>
            </a:r>
            <a:r>
              <a:rPr dirty="0" sz="1200">
                <a:latin typeface="SimSun"/>
                <a:cs typeface="SimSun"/>
              </a:rPr>
              <a:t>）种子点的选取</a:t>
            </a:r>
            <a:endParaRPr sz="1200">
              <a:latin typeface="SimSun"/>
              <a:cs typeface="SimSun"/>
            </a:endParaRPr>
          </a:p>
          <a:p>
            <a:pPr algn="just" marL="203200" marR="197485" indent="304800">
              <a:lnSpc>
                <a:spcPct val="162500"/>
              </a:lnSpc>
              <a:spcBef>
                <a:spcPts val="5"/>
              </a:spcBef>
            </a:pPr>
            <a:r>
              <a:rPr dirty="0" sz="1200">
                <a:latin typeface="SimSun"/>
                <a:cs typeface="SimSun"/>
              </a:rPr>
              <a:t>种子</a:t>
            </a:r>
            <a:r>
              <a:rPr dirty="0" sz="1200" spc="10">
                <a:latin typeface="SimSun"/>
                <a:cs typeface="SimSun"/>
              </a:rPr>
              <a:t>点</a:t>
            </a:r>
            <a:r>
              <a:rPr dirty="0" sz="1200">
                <a:latin typeface="SimSun"/>
                <a:cs typeface="SimSun"/>
              </a:rPr>
              <a:t>的</a:t>
            </a:r>
            <a:r>
              <a:rPr dirty="0" sz="1200" spc="10">
                <a:latin typeface="SimSun"/>
                <a:cs typeface="SimSun"/>
              </a:rPr>
              <a:t>选</a:t>
            </a:r>
            <a:r>
              <a:rPr dirty="0" sz="1200">
                <a:latin typeface="SimSun"/>
                <a:cs typeface="SimSun"/>
              </a:rPr>
              <a:t>取是</a:t>
            </a:r>
            <a:r>
              <a:rPr dirty="0" sz="1200" spc="10">
                <a:latin typeface="SimSun"/>
                <a:cs typeface="SimSun"/>
              </a:rPr>
              <a:t>否</a:t>
            </a:r>
            <a:r>
              <a:rPr dirty="0" sz="1200">
                <a:latin typeface="SimSun"/>
                <a:cs typeface="SimSun"/>
              </a:rPr>
              <a:t>合</a:t>
            </a:r>
            <a:r>
              <a:rPr dirty="0" sz="1200" spc="10">
                <a:latin typeface="SimSun"/>
                <a:cs typeface="SimSun"/>
              </a:rPr>
              <a:t>理</a:t>
            </a:r>
            <a:r>
              <a:rPr dirty="0" sz="1200">
                <a:latin typeface="SimSun"/>
                <a:cs typeface="SimSun"/>
              </a:rPr>
              <a:t>直接</a:t>
            </a:r>
            <a:r>
              <a:rPr dirty="0" sz="1200" spc="10">
                <a:latin typeface="SimSun"/>
                <a:cs typeface="SimSun"/>
              </a:rPr>
              <a:t>影</a:t>
            </a:r>
            <a:r>
              <a:rPr dirty="0" sz="1200">
                <a:latin typeface="SimSun"/>
                <a:cs typeface="SimSun"/>
              </a:rPr>
              <a:t>响</a:t>
            </a:r>
            <a:r>
              <a:rPr dirty="0" sz="1200" spc="10">
                <a:latin typeface="SimSun"/>
                <a:cs typeface="SimSun"/>
              </a:rPr>
              <a:t>分</a:t>
            </a:r>
            <a:r>
              <a:rPr dirty="0" sz="1200">
                <a:latin typeface="SimSun"/>
                <a:cs typeface="SimSun"/>
              </a:rPr>
              <a:t>割结</a:t>
            </a:r>
            <a:r>
              <a:rPr dirty="0" sz="1200" spc="10">
                <a:latin typeface="SimSun"/>
                <a:cs typeface="SimSun"/>
              </a:rPr>
              <a:t>果</a:t>
            </a:r>
            <a:r>
              <a:rPr dirty="0" sz="1200">
                <a:latin typeface="SimSun"/>
                <a:cs typeface="SimSun"/>
              </a:rPr>
              <a:t>，</a:t>
            </a:r>
            <a:r>
              <a:rPr dirty="0" sz="1200" spc="10">
                <a:latin typeface="SimSun"/>
                <a:cs typeface="SimSun"/>
              </a:rPr>
              <a:t>通</a:t>
            </a:r>
            <a:r>
              <a:rPr dirty="0" sz="1200">
                <a:latin typeface="SimSun"/>
                <a:cs typeface="SimSun"/>
              </a:rPr>
              <a:t>常利</a:t>
            </a:r>
            <a:r>
              <a:rPr dirty="0" sz="1200" spc="10">
                <a:latin typeface="SimSun"/>
                <a:cs typeface="SimSun"/>
              </a:rPr>
              <a:t>用</a:t>
            </a:r>
            <a:r>
              <a:rPr dirty="0" sz="1200">
                <a:latin typeface="SimSun"/>
                <a:cs typeface="SimSun"/>
              </a:rPr>
              <a:t>法</a:t>
            </a:r>
            <a:r>
              <a:rPr dirty="0" sz="1200" spc="10">
                <a:latin typeface="SimSun"/>
                <a:cs typeface="SimSun"/>
              </a:rPr>
              <a:t>线</a:t>
            </a:r>
            <a:r>
              <a:rPr dirty="0" sz="1200">
                <a:latin typeface="SimSun"/>
                <a:cs typeface="SimSun"/>
              </a:rPr>
              <a:t>、曲</a:t>
            </a:r>
            <a:r>
              <a:rPr dirty="0" sz="1200" spc="10">
                <a:latin typeface="SimSun"/>
                <a:cs typeface="SimSun"/>
              </a:rPr>
              <a:t>率</a:t>
            </a:r>
            <a:r>
              <a:rPr dirty="0" sz="1200">
                <a:latin typeface="SimSun"/>
                <a:cs typeface="SimSun"/>
              </a:rPr>
              <a:t>等</a:t>
            </a:r>
            <a:r>
              <a:rPr dirty="0" sz="1200" spc="10">
                <a:latin typeface="SimSun"/>
                <a:cs typeface="SimSun"/>
              </a:rPr>
              <a:t>三</a:t>
            </a:r>
            <a:r>
              <a:rPr dirty="0" sz="1200">
                <a:latin typeface="SimSun"/>
                <a:cs typeface="SimSun"/>
              </a:rPr>
              <a:t>维几</a:t>
            </a:r>
            <a:r>
              <a:rPr dirty="0" sz="1200" spc="10">
                <a:latin typeface="SimSun"/>
                <a:cs typeface="SimSun"/>
              </a:rPr>
              <a:t>何</a:t>
            </a:r>
            <a:r>
              <a:rPr dirty="0" sz="1200">
                <a:latin typeface="SimSun"/>
                <a:cs typeface="SimSun"/>
              </a:rPr>
              <a:t>特</a:t>
            </a:r>
            <a:r>
              <a:rPr dirty="0" sz="1200" spc="10">
                <a:latin typeface="SimSun"/>
                <a:cs typeface="SimSun"/>
              </a:rPr>
              <a:t>征</a:t>
            </a:r>
            <a:r>
              <a:rPr dirty="0" sz="1200">
                <a:latin typeface="SimSun"/>
                <a:cs typeface="SimSun"/>
              </a:rPr>
              <a:t>作为选 取标</a:t>
            </a:r>
            <a:r>
              <a:rPr dirty="0" sz="1200" spc="10">
                <a:latin typeface="SimSun"/>
                <a:cs typeface="SimSun"/>
              </a:rPr>
              <a:t>准</a:t>
            </a:r>
            <a:r>
              <a:rPr dirty="0" sz="1200">
                <a:latin typeface="SimSun"/>
                <a:cs typeface="SimSun"/>
              </a:rPr>
              <a:t>。通</a:t>
            </a:r>
            <a:r>
              <a:rPr dirty="0" sz="1200" spc="10">
                <a:latin typeface="SimSun"/>
                <a:cs typeface="SimSun"/>
              </a:rPr>
              <a:t>过</a:t>
            </a:r>
            <a:r>
              <a:rPr dirty="0" sz="1200">
                <a:latin typeface="SimSun"/>
                <a:cs typeface="SimSun"/>
              </a:rPr>
              <a:t>计</a:t>
            </a:r>
            <a:r>
              <a:rPr dirty="0" sz="1200" spc="10">
                <a:latin typeface="SimSun"/>
                <a:cs typeface="SimSun"/>
              </a:rPr>
              <a:t>算</a:t>
            </a:r>
            <a:r>
              <a:rPr dirty="0" sz="1200">
                <a:latin typeface="SimSun"/>
                <a:cs typeface="SimSun"/>
              </a:rPr>
              <a:t>点</a:t>
            </a:r>
            <a:r>
              <a:rPr dirty="0" sz="1200" spc="10">
                <a:latin typeface="SimSun"/>
                <a:cs typeface="SimSun"/>
              </a:rPr>
              <a:t>云</a:t>
            </a:r>
            <a:r>
              <a:rPr dirty="0" sz="1200">
                <a:latin typeface="SimSun"/>
                <a:cs typeface="SimSun"/>
              </a:rPr>
              <a:t>中每</a:t>
            </a:r>
            <a:r>
              <a:rPr dirty="0" sz="1200" spc="10">
                <a:latin typeface="SimSun"/>
                <a:cs typeface="SimSun"/>
              </a:rPr>
              <a:t>个</a:t>
            </a:r>
            <a:r>
              <a:rPr dirty="0" sz="1200">
                <a:latin typeface="SimSun"/>
                <a:cs typeface="SimSun"/>
              </a:rPr>
              <a:t>点的</a:t>
            </a:r>
            <a:r>
              <a:rPr dirty="0" sz="1200" spc="10">
                <a:latin typeface="SimSun"/>
                <a:cs typeface="SimSun"/>
              </a:rPr>
              <a:t>平</a:t>
            </a:r>
            <a:r>
              <a:rPr dirty="0" sz="1200">
                <a:latin typeface="SimSun"/>
                <a:cs typeface="SimSun"/>
              </a:rPr>
              <a:t>均</a:t>
            </a:r>
            <a:r>
              <a:rPr dirty="0" sz="1200" spc="10">
                <a:latin typeface="SimSun"/>
                <a:cs typeface="SimSun"/>
              </a:rPr>
              <a:t>曲</a:t>
            </a:r>
            <a:r>
              <a:rPr dirty="0" sz="1200">
                <a:latin typeface="SimSun"/>
                <a:cs typeface="SimSun"/>
              </a:rPr>
              <a:t>率</a:t>
            </a:r>
            <a:r>
              <a:rPr dirty="0" sz="1200" spc="10">
                <a:latin typeface="SimSun"/>
                <a:cs typeface="SimSun"/>
              </a:rPr>
              <a:t>和</a:t>
            </a:r>
            <a:r>
              <a:rPr dirty="0" sz="1200">
                <a:latin typeface="SimSun"/>
                <a:cs typeface="SimSun"/>
              </a:rPr>
              <a:t>高斯</a:t>
            </a:r>
            <a:r>
              <a:rPr dirty="0" sz="1200" spc="10">
                <a:latin typeface="SimSun"/>
                <a:cs typeface="SimSun"/>
              </a:rPr>
              <a:t>曲</a:t>
            </a:r>
            <a:r>
              <a:rPr dirty="0" sz="1200">
                <a:latin typeface="SimSun"/>
                <a:cs typeface="SimSun"/>
              </a:rPr>
              <a:t>率</a:t>
            </a:r>
            <a:r>
              <a:rPr dirty="0" sz="1200" spc="15">
                <a:latin typeface="SimSun"/>
                <a:cs typeface="SimSun"/>
              </a:rPr>
              <a:t>，</a:t>
            </a:r>
            <a:r>
              <a:rPr dirty="0" sz="1200" spc="10">
                <a:latin typeface="SimSun"/>
                <a:cs typeface="SimSun"/>
              </a:rPr>
              <a:t>并</a:t>
            </a:r>
            <a:r>
              <a:rPr dirty="0" sz="1200">
                <a:latin typeface="SimSun"/>
                <a:cs typeface="SimSun"/>
              </a:rPr>
              <a:t>选</a:t>
            </a:r>
            <a:r>
              <a:rPr dirty="0" sz="1200" spc="10">
                <a:latin typeface="SimSun"/>
                <a:cs typeface="SimSun"/>
              </a:rPr>
              <a:t>择</a:t>
            </a:r>
            <a:r>
              <a:rPr dirty="0" sz="1200">
                <a:latin typeface="SimSun"/>
                <a:cs typeface="SimSun"/>
              </a:rPr>
              <a:t>点</a:t>
            </a:r>
            <a:r>
              <a:rPr dirty="0" sz="1200" spc="10">
                <a:latin typeface="SimSun"/>
                <a:cs typeface="SimSun"/>
              </a:rPr>
              <a:t>云</a:t>
            </a:r>
            <a:r>
              <a:rPr dirty="0" sz="1200">
                <a:latin typeface="SimSun"/>
                <a:cs typeface="SimSun"/>
              </a:rPr>
              <a:t>数据</a:t>
            </a:r>
            <a:r>
              <a:rPr dirty="0" sz="1200" spc="10">
                <a:latin typeface="SimSun"/>
                <a:cs typeface="SimSun"/>
              </a:rPr>
              <a:t>中</a:t>
            </a:r>
            <a:r>
              <a:rPr dirty="0" sz="1200">
                <a:latin typeface="SimSun"/>
                <a:cs typeface="SimSun"/>
              </a:rPr>
              <a:t>曲率</a:t>
            </a:r>
            <a:r>
              <a:rPr dirty="0" sz="1200" spc="10">
                <a:latin typeface="SimSun"/>
                <a:cs typeface="SimSun"/>
              </a:rPr>
              <a:t>最</a:t>
            </a:r>
            <a:r>
              <a:rPr dirty="0" sz="1200">
                <a:latin typeface="SimSun"/>
                <a:cs typeface="SimSun"/>
              </a:rPr>
              <a:t>小</a:t>
            </a:r>
            <a:r>
              <a:rPr dirty="0" sz="1200" spc="10">
                <a:latin typeface="SimSun"/>
                <a:cs typeface="SimSun"/>
              </a:rPr>
              <a:t>的</a:t>
            </a:r>
            <a:r>
              <a:rPr dirty="0" sz="1200">
                <a:latin typeface="SimSun"/>
                <a:cs typeface="SimSun"/>
              </a:rPr>
              <a:t>点作 为初始种子点开始生长</a:t>
            </a:r>
            <a:r>
              <a:rPr dirty="0" sz="1200" spc="-340">
                <a:latin typeface="SimSun"/>
                <a:cs typeface="SimSun"/>
              </a:rPr>
              <a:t>，</a:t>
            </a:r>
            <a:r>
              <a:rPr dirty="0" sz="1200">
                <a:latin typeface="SimSun"/>
                <a:cs typeface="SimSun"/>
              </a:rPr>
              <a:t>即在最平坦的区域选择种子点</a:t>
            </a:r>
            <a:r>
              <a:rPr dirty="0" sz="1200" spc="-340">
                <a:latin typeface="SimSun"/>
                <a:cs typeface="SimSun"/>
              </a:rPr>
              <a:t>，</a:t>
            </a:r>
            <a:r>
              <a:rPr dirty="0" sz="1200">
                <a:latin typeface="SimSun"/>
                <a:cs typeface="SimSun"/>
              </a:rPr>
              <a:t>可以减少总线段数</a:t>
            </a:r>
            <a:r>
              <a:rPr dirty="0" sz="1200" spc="-340">
                <a:latin typeface="SimSun"/>
                <a:cs typeface="SimSun"/>
              </a:rPr>
              <a:t>，</a:t>
            </a:r>
            <a:r>
              <a:rPr dirty="0" sz="1200">
                <a:latin typeface="SimSun"/>
                <a:cs typeface="SimSun"/>
              </a:rPr>
              <a:t>避免重叠分割， </a:t>
            </a:r>
            <a:r>
              <a:rPr dirty="0" sz="1200">
                <a:latin typeface="SimSun"/>
                <a:cs typeface="SimSun"/>
              </a:rPr>
              <a:t>提高分割的稳定性。选择种子点的计算步骤如下：</a:t>
            </a:r>
            <a:endParaRPr sz="1200">
              <a:latin typeface="SimSun"/>
              <a:cs typeface="SimSun"/>
            </a:endParaRPr>
          </a:p>
        </p:txBody>
      </p:sp>
      <p:sp>
        <p:nvSpPr>
          <p:cNvPr id="4" name="object 4"/>
          <p:cNvSpPr/>
          <p:nvPr/>
        </p:nvSpPr>
        <p:spPr>
          <a:xfrm>
            <a:off x="2528951" y="6407784"/>
            <a:ext cx="137160" cy="10795"/>
          </a:xfrm>
          <a:custGeom>
            <a:avLst/>
            <a:gdLst/>
            <a:ahLst/>
            <a:cxnLst/>
            <a:rect l="l" t="t" r="r" b="b"/>
            <a:pathLst>
              <a:path w="137160" h="10795">
                <a:moveTo>
                  <a:pt x="137160" y="0"/>
                </a:moveTo>
                <a:lnTo>
                  <a:pt x="0" y="0"/>
                </a:lnTo>
                <a:lnTo>
                  <a:pt x="0" y="10667"/>
                </a:lnTo>
                <a:lnTo>
                  <a:pt x="137160" y="10667"/>
                </a:lnTo>
                <a:lnTo>
                  <a:pt x="137160" y="0"/>
                </a:lnTo>
                <a:close/>
              </a:path>
            </a:pathLst>
          </a:custGeom>
          <a:solidFill>
            <a:srgbClr val="000000"/>
          </a:solidFill>
        </p:spPr>
        <p:txBody>
          <a:bodyPr wrap="square" lIns="0" tIns="0" rIns="0" bIns="0" rtlCol="0"/>
          <a:lstStyle/>
          <a:p/>
        </p:txBody>
      </p:sp>
      <p:sp>
        <p:nvSpPr>
          <p:cNvPr id="5" name="object 5"/>
          <p:cNvSpPr/>
          <p:nvPr/>
        </p:nvSpPr>
        <p:spPr>
          <a:xfrm>
            <a:off x="2870326" y="6407784"/>
            <a:ext cx="129539" cy="10795"/>
          </a:xfrm>
          <a:custGeom>
            <a:avLst/>
            <a:gdLst/>
            <a:ahLst/>
            <a:cxnLst/>
            <a:rect l="l" t="t" r="r" b="b"/>
            <a:pathLst>
              <a:path w="129539" h="10795">
                <a:moveTo>
                  <a:pt x="129539" y="0"/>
                </a:moveTo>
                <a:lnTo>
                  <a:pt x="0" y="0"/>
                </a:lnTo>
                <a:lnTo>
                  <a:pt x="0" y="10667"/>
                </a:lnTo>
                <a:lnTo>
                  <a:pt x="129539" y="10667"/>
                </a:lnTo>
                <a:lnTo>
                  <a:pt x="129539" y="0"/>
                </a:lnTo>
                <a:close/>
              </a:path>
            </a:pathLst>
          </a:custGeom>
          <a:solidFill>
            <a:srgbClr val="000000"/>
          </a:solidFill>
        </p:spPr>
        <p:txBody>
          <a:bodyPr wrap="square" lIns="0" tIns="0" rIns="0" bIns="0" rtlCol="0"/>
          <a:lstStyle/>
          <a:p/>
        </p:txBody>
      </p:sp>
      <p:sp>
        <p:nvSpPr>
          <p:cNvPr id="6" name="object 6"/>
          <p:cNvSpPr txBox="1"/>
          <p:nvPr/>
        </p:nvSpPr>
        <p:spPr>
          <a:xfrm>
            <a:off x="986332" y="6291452"/>
            <a:ext cx="2228850"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SimSun"/>
                <a:cs typeface="SimSun"/>
              </a:rPr>
              <a:t>将曲</a:t>
            </a:r>
            <a:r>
              <a:rPr dirty="0" sz="1200" spc="-5">
                <a:latin typeface="SimSun"/>
                <a:cs typeface="SimSun"/>
              </a:rPr>
              <a:t>面</a:t>
            </a:r>
            <a:r>
              <a:rPr dirty="0" sz="1200" spc="25">
                <a:latin typeface="Cambria Math"/>
                <a:cs typeface="Cambria Math"/>
              </a:rPr>
              <a:t>𝑟</a:t>
            </a:r>
            <a:r>
              <a:rPr dirty="0" sz="1200" spc="5">
                <a:latin typeface="Cambria Math"/>
                <a:cs typeface="Cambria Math"/>
              </a:rPr>
              <a:t>(</a:t>
            </a:r>
            <a:r>
              <a:rPr dirty="0" sz="1200" spc="15">
                <a:latin typeface="Cambria Math"/>
                <a:cs typeface="Cambria Math"/>
              </a:rPr>
              <a:t>𝑢</a:t>
            </a:r>
            <a:r>
              <a:rPr dirty="0" sz="1200">
                <a:latin typeface="Cambria Math"/>
                <a:cs typeface="Cambria Math"/>
              </a:rPr>
              <a:t>,</a:t>
            </a:r>
            <a:r>
              <a:rPr dirty="0" sz="1200" spc="-70">
                <a:latin typeface="Cambria Math"/>
                <a:cs typeface="Cambria Math"/>
              </a:rPr>
              <a:t> </a:t>
            </a:r>
            <a:r>
              <a:rPr dirty="0" sz="1200" spc="40">
                <a:latin typeface="Cambria Math"/>
                <a:cs typeface="Cambria Math"/>
              </a:rPr>
              <a:t>𝑣</a:t>
            </a:r>
            <a:r>
              <a:rPr dirty="0" sz="1200" spc="-10">
                <a:latin typeface="Cambria Math"/>
                <a:cs typeface="Cambria Math"/>
              </a:rPr>
              <a:t>)</a:t>
            </a:r>
            <a:r>
              <a:rPr dirty="0" sz="1200">
                <a:latin typeface="SimSun"/>
                <a:cs typeface="SimSun"/>
              </a:rPr>
              <a:t>的偏导</a:t>
            </a:r>
            <a:r>
              <a:rPr dirty="0" sz="1200" spc="85">
                <a:latin typeface="SimSun"/>
                <a:cs typeface="SimSun"/>
              </a:rPr>
              <a:t>数</a:t>
            </a:r>
            <a:r>
              <a:rPr dirty="0" baseline="45751" sz="1275" spc="75">
                <a:latin typeface="Cambria Math"/>
                <a:cs typeface="Cambria Math"/>
              </a:rPr>
              <a:t>∂</a:t>
            </a:r>
            <a:r>
              <a:rPr dirty="0" baseline="45751" sz="1275" spc="75">
                <a:latin typeface="Cambria Math"/>
                <a:cs typeface="Cambria Math"/>
              </a:rPr>
              <a:t>r</a:t>
            </a:r>
            <a:r>
              <a:rPr dirty="0" baseline="45751" sz="1275">
                <a:latin typeface="Cambria Math"/>
                <a:cs typeface="Cambria Math"/>
              </a:rPr>
              <a:t> </a:t>
            </a:r>
            <a:r>
              <a:rPr dirty="0" baseline="45751" sz="1275" spc="-142">
                <a:latin typeface="Cambria Math"/>
                <a:cs typeface="Cambria Math"/>
              </a:rPr>
              <a:t> </a:t>
            </a:r>
            <a:r>
              <a:rPr dirty="0" sz="1200">
                <a:latin typeface="SimSun"/>
                <a:cs typeface="SimSun"/>
              </a:rPr>
              <a:t>、</a:t>
            </a:r>
            <a:r>
              <a:rPr dirty="0" sz="1200" spc="-350">
                <a:latin typeface="SimSun"/>
                <a:cs typeface="SimSun"/>
              </a:rPr>
              <a:t> </a:t>
            </a:r>
            <a:r>
              <a:rPr dirty="0" baseline="45751" sz="1275" spc="75">
                <a:latin typeface="Cambria Math"/>
                <a:cs typeface="Cambria Math"/>
              </a:rPr>
              <a:t>∂</a:t>
            </a:r>
            <a:r>
              <a:rPr dirty="0" baseline="45751" sz="1275" spc="75">
                <a:latin typeface="Cambria Math"/>
                <a:cs typeface="Cambria Math"/>
              </a:rPr>
              <a:t>r</a:t>
            </a:r>
            <a:r>
              <a:rPr dirty="0" baseline="45751" sz="1275" spc="82">
                <a:latin typeface="Cambria Math"/>
                <a:cs typeface="Cambria Math"/>
              </a:rPr>
              <a:t> </a:t>
            </a:r>
            <a:r>
              <a:rPr dirty="0" sz="1200">
                <a:latin typeface="SimSun"/>
                <a:cs typeface="SimSun"/>
              </a:rPr>
              <a:t>、</a:t>
            </a:r>
            <a:endParaRPr sz="1200">
              <a:latin typeface="SimSun"/>
              <a:cs typeface="SimSun"/>
            </a:endParaRPr>
          </a:p>
        </p:txBody>
      </p:sp>
      <p:sp>
        <p:nvSpPr>
          <p:cNvPr id="7" name="object 7"/>
          <p:cNvSpPr txBox="1"/>
          <p:nvPr/>
        </p:nvSpPr>
        <p:spPr>
          <a:xfrm>
            <a:off x="3278251" y="6245733"/>
            <a:ext cx="142240" cy="155575"/>
          </a:xfrm>
          <a:prstGeom prst="rect">
            <a:avLst/>
          </a:prstGeom>
        </p:spPr>
        <p:txBody>
          <a:bodyPr wrap="square" lIns="0" tIns="12700" rIns="0" bIns="0" rtlCol="0" vert="horz">
            <a:spAutoFit/>
          </a:bodyPr>
          <a:lstStyle/>
          <a:p>
            <a:pPr marL="12700">
              <a:lnSpc>
                <a:spcPct val="100000"/>
              </a:lnSpc>
              <a:spcBef>
                <a:spcPts val="100"/>
              </a:spcBef>
            </a:pPr>
            <a:r>
              <a:rPr dirty="0" sz="850" spc="50">
                <a:latin typeface="Cambria Math"/>
                <a:cs typeface="Cambria Math"/>
              </a:rPr>
              <a:t>∂</a:t>
            </a:r>
            <a:r>
              <a:rPr dirty="0" sz="850" spc="50">
                <a:latin typeface="Cambria Math"/>
                <a:cs typeface="Cambria Math"/>
              </a:rPr>
              <a:t>r</a:t>
            </a:r>
            <a:endParaRPr sz="850">
              <a:latin typeface="Cambria Math"/>
              <a:cs typeface="Cambria Math"/>
            </a:endParaRPr>
          </a:p>
        </p:txBody>
      </p:sp>
      <p:sp>
        <p:nvSpPr>
          <p:cNvPr id="8" name="object 8"/>
          <p:cNvSpPr/>
          <p:nvPr/>
        </p:nvSpPr>
        <p:spPr>
          <a:xfrm>
            <a:off x="3202558" y="6407784"/>
            <a:ext cx="292735" cy="10795"/>
          </a:xfrm>
          <a:custGeom>
            <a:avLst/>
            <a:gdLst/>
            <a:ahLst/>
            <a:cxnLst/>
            <a:rect l="l" t="t" r="r" b="b"/>
            <a:pathLst>
              <a:path w="292735" h="10795">
                <a:moveTo>
                  <a:pt x="292607" y="0"/>
                </a:moveTo>
                <a:lnTo>
                  <a:pt x="0" y="0"/>
                </a:lnTo>
                <a:lnTo>
                  <a:pt x="0" y="10667"/>
                </a:lnTo>
                <a:lnTo>
                  <a:pt x="292607" y="10667"/>
                </a:lnTo>
                <a:lnTo>
                  <a:pt x="292607" y="0"/>
                </a:lnTo>
                <a:close/>
              </a:path>
            </a:pathLst>
          </a:custGeom>
          <a:solidFill>
            <a:srgbClr val="000000"/>
          </a:solidFill>
        </p:spPr>
        <p:txBody>
          <a:bodyPr wrap="square" lIns="0" tIns="0" rIns="0" bIns="0" rtlCol="0"/>
          <a:lstStyle/>
          <a:p/>
        </p:txBody>
      </p:sp>
      <p:sp>
        <p:nvSpPr>
          <p:cNvPr id="9" name="object 9"/>
          <p:cNvSpPr/>
          <p:nvPr/>
        </p:nvSpPr>
        <p:spPr>
          <a:xfrm>
            <a:off x="3699383" y="6407784"/>
            <a:ext cx="266700" cy="10795"/>
          </a:xfrm>
          <a:custGeom>
            <a:avLst/>
            <a:gdLst/>
            <a:ahLst/>
            <a:cxnLst/>
            <a:rect l="l" t="t" r="r" b="b"/>
            <a:pathLst>
              <a:path w="266700" h="10795">
                <a:moveTo>
                  <a:pt x="266700" y="0"/>
                </a:moveTo>
                <a:lnTo>
                  <a:pt x="0" y="0"/>
                </a:lnTo>
                <a:lnTo>
                  <a:pt x="0" y="10667"/>
                </a:lnTo>
                <a:lnTo>
                  <a:pt x="266700" y="10667"/>
                </a:lnTo>
                <a:lnTo>
                  <a:pt x="266700" y="0"/>
                </a:lnTo>
                <a:close/>
              </a:path>
            </a:pathLst>
          </a:custGeom>
          <a:solidFill>
            <a:srgbClr val="000000"/>
          </a:solidFill>
        </p:spPr>
        <p:txBody>
          <a:bodyPr wrap="square" lIns="0" tIns="0" rIns="0" bIns="0" rtlCol="0"/>
          <a:lstStyle/>
          <a:p/>
        </p:txBody>
      </p:sp>
      <p:sp>
        <p:nvSpPr>
          <p:cNvPr id="10" name="object 10"/>
          <p:cNvSpPr txBox="1"/>
          <p:nvPr/>
        </p:nvSpPr>
        <p:spPr>
          <a:xfrm>
            <a:off x="2516251" y="6411848"/>
            <a:ext cx="1871980" cy="155575"/>
          </a:xfrm>
          <a:prstGeom prst="rect">
            <a:avLst/>
          </a:prstGeom>
        </p:spPr>
        <p:txBody>
          <a:bodyPr wrap="square" lIns="0" tIns="12700" rIns="0" bIns="0" rtlCol="0" vert="horz">
            <a:spAutoFit/>
          </a:bodyPr>
          <a:lstStyle/>
          <a:p>
            <a:pPr marL="12700">
              <a:lnSpc>
                <a:spcPct val="100000"/>
              </a:lnSpc>
              <a:spcBef>
                <a:spcPts val="100"/>
              </a:spcBef>
              <a:tabLst>
                <a:tab pos="353695" algn="l"/>
                <a:tab pos="685800" algn="l"/>
                <a:tab pos="1183005" algn="l"/>
                <a:tab pos="1583690" algn="l"/>
              </a:tabLst>
            </a:pPr>
            <a:r>
              <a:rPr dirty="0" sz="850" spc="50">
                <a:latin typeface="Cambria Math"/>
                <a:cs typeface="Cambria Math"/>
              </a:rPr>
              <a:t>∂</a:t>
            </a:r>
            <a:r>
              <a:rPr dirty="0" sz="850" spc="110">
                <a:latin typeface="Cambria Math"/>
                <a:cs typeface="Cambria Math"/>
              </a:rPr>
              <a:t>𝑢</a:t>
            </a:r>
            <a:r>
              <a:rPr dirty="0" sz="850">
                <a:latin typeface="Cambria Math"/>
                <a:cs typeface="Cambria Math"/>
              </a:rPr>
              <a:t>	</a:t>
            </a:r>
            <a:r>
              <a:rPr dirty="0" sz="850" spc="50">
                <a:latin typeface="Cambria Math"/>
                <a:cs typeface="Cambria Math"/>
              </a:rPr>
              <a:t>∂</a:t>
            </a:r>
            <a:r>
              <a:rPr dirty="0" sz="850" spc="35">
                <a:latin typeface="Cambria Math"/>
                <a:cs typeface="Cambria Math"/>
              </a:rPr>
              <a:t>𝑣</a:t>
            </a:r>
            <a:r>
              <a:rPr dirty="0" sz="850">
                <a:latin typeface="Cambria Math"/>
                <a:cs typeface="Cambria Math"/>
              </a:rPr>
              <a:t>	</a:t>
            </a:r>
            <a:r>
              <a:rPr dirty="0" sz="850" spc="50">
                <a:latin typeface="Cambria Math"/>
                <a:cs typeface="Cambria Math"/>
              </a:rPr>
              <a:t>∂</a:t>
            </a:r>
            <a:r>
              <a:rPr dirty="0" sz="850" spc="110">
                <a:latin typeface="Cambria Math"/>
                <a:cs typeface="Cambria Math"/>
              </a:rPr>
              <a:t>𝑢</a:t>
            </a:r>
            <a:r>
              <a:rPr dirty="0" sz="850" spc="-35">
                <a:latin typeface="Cambria Math"/>
                <a:cs typeface="Cambria Math"/>
              </a:rPr>
              <a:t> </a:t>
            </a:r>
            <a:r>
              <a:rPr dirty="0" sz="850" spc="50">
                <a:latin typeface="Cambria Math"/>
                <a:cs typeface="Cambria Math"/>
              </a:rPr>
              <a:t>∂</a:t>
            </a:r>
            <a:r>
              <a:rPr dirty="0" sz="850" spc="110">
                <a:latin typeface="Cambria Math"/>
                <a:cs typeface="Cambria Math"/>
              </a:rPr>
              <a:t>𝑢</a:t>
            </a:r>
            <a:r>
              <a:rPr dirty="0" sz="850">
                <a:latin typeface="Cambria Math"/>
                <a:cs typeface="Cambria Math"/>
              </a:rPr>
              <a:t>	</a:t>
            </a:r>
            <a:r>
              <a:rPr dirty="0" sz="850" spc="80">
                <a:latin typeface="Cambria Math"/>
                <a:cs typeface="Cambria Math"/>
              </a:rPr>
              <a:t>𝜕𝑢𝜕</a:t>
            </a:r>
            <a:r>
              <a:rPr dirty="0" sz="850" spc="85">
                <a:latin typeface="Cambria Math"/>
                <a:cs typeface="Cambria Math"/>
              </a:rPr>
              <a:t>𝑣</a:t>
            </a:r>
            <a:r>
              <a:rPr dirty="0" sz="850">
                <a:latin typeface="Cambria Math"/>
                <a:cs typeface="Cambria Math"/>
              </a:rPr>
              <a:t>	</a:t>
            </a:r>
            <a:r>
              <a:rPr dirty="0" sz="850" spc="60">
                <a:latin typeface="Cambria Math"/>
                <a:cs typeface="Cambria Math"/>
              </a:rPr>
              <a:t>∂</a:t>
            </a:r>
            <a:r>
              <a:rPr dirty="0" sz="850" spc="35">
                <a:latin typeface="Cambria Math"/>
                <a:cs typeface="Cambria Math"/>
              </a:rPr>
              <a:t>𝑣</a:t>
            </a:r>
            <a:r>
              <a:rPr dirty="0" sz="850" spc="-35">
                <a:latin typeface="Cambria Math"/>
                <a:cs typeface="Cambria Math"/>
              </a:rPr>
              <a:t> </a:t>
            </a:r>
            <a:r>
              <a:rPr dirty="0" sz="850" spc="50">
                <a:latin typeface="Cambria Math"/>
                <a:cs typeface="Cambria Math"/>
              </a:rPr>
              <a:t>∂</a:t>
            </a:r>
            <a:r>
              <a:rPr dirty="0" sz="850" spc="35">
                <a:latin typeface="Cambria Math"/>
                <a:cs typeface="Cambria Math"/>
              </a:rPr>
              <a:t>𝑣</a:t>
            </a:r>
            <a:endParaRPr sz="850">
              <a:latin typeface="Cambria Math"/>
              <a:cs typeface="Cambria Math"/>
            </a:endParaRPr>
          </a:p>
        </p:txBody>
      </p:sp>
      <p:sp>
        <p:nvSpPr>
          <p:cNvPr id="11" name="object 11"/>
          <p:cNvSpPr/>
          <p:nvPr/>
        </p:nvSpPr>
        <p:spPr>
          <a:xfrm>
            <a:off x="4100448" y="6407784"/>
            <a:ext cx="277495" cy="10795"/>
          </a:xfrm>
          <a:custGeom>
            <a:avLst/>
            <a:gdLst/>
            <a:ahLst/>
            <a:cxnLst/>
            <a:rect l="l" t="t" r="r" b="b"/>
            <a:pathLst>
              <a:path w="277495" h="10795">
                <a:moveTo>
                  <a:pt x="277367" y="0"/>
                </a:moveTo>
                <a:lnTo>
                  <a:pt x="0" y="0"/>
                </a:lnTo>
                <a:lnTo>
                  <a:pt x="0" y="10667"/>
                </a:lnTo>
                <a:lnTo>
                  <a:pt x="277367" y="10667"/>
                </a:lnTo>
                <a:lnTo>
                  <a:pt x="277367" y="0"/>
                </a:lnTo>
                <a:close/>
              </a:path>
            </a:pathLst>
          </a:custGeom>
          <a:solidFill>
            <a:srgbClr val="000000"/>
          </a:solidFill>
        </p:spPr>
        <p:txBody>
          <a:bodyPr wrap="square" lIns="0" tIns="0" rIns="0" bIns="0" rtlCol="0"/>
          <a:lstStyle/>
          <a:p/>
        </p:txBody>
      </p:sp>
      <p:sp>
        <p:nvSpPr>
          <p:cNvPr id="12" name="object 12"/>
          <p:cNvSpPr txBox="1"/>
          <p:nvPr/>
        </p:nvSpPr>
        <p:spPr>
          <a:xfrm>
            <a:off x="4717160" y="6366128"/>
            <a:ext cx="1383665" cy="155575"/>
          </a:xfrm>
          <a:prstGeom prst="rect">
            <a:avLst/>
          </a:prstGeom>
        </p:spPr>
        <p:txBody>
          <a:bodyPr wrap="square" lIns="0" tIns="12700" rIns="0" bIns="0" rtlCol="0" vert="horz">
            <a:spAutoFit/>
          </a:bodyPr>
          <a:lstStyle/>
          <a:p>
            <a:pPr marL="12700">
              <a:lnSpc>
                <a:spcPct val="100000"/>
              </a:lnSpc>
              <a:spcBef>
                <a:spcPts val="100"/>
              </a:spcBef>
              <a:tabLst>
                <a:tab pos="289560" algn="l"/>
                <a:tab pos="559435" algn="l"/>
                <a:tab pos="908685" algn="l"/>
                <a:tab pos="1248410" algn="l"/>
              </a:tabLst>
            </a:pPr>
            <a:r>
              <a:rPr dirty="0" sz="850" spc="110">
                <a:latin typeface="Cambria Math"/>
                <a:cs typeface="Cambria Math"/>
              </a:rPr>
              <a:t>𝑢</a:t>
            </a:r>
            <a:r>
              <a:rPr dirty="0" sz="850" spc="110">
                <a:latin typeface="Cambria Math"/>
                <a:cs typeface="Cambria Math"/>
              </a:rPr>
              <a:t>	</a:t>
            </a:r>
            <a:r>
              <a:rPr dirty="0" sz="850" spc="35">
                <a:latin typeface="Cambria Math"/>
                <a:cs typeface="Cambria Math"/>
              </a:rPr>
              <a:t>𝑣</a:t>
            </a:r>
            <a:r>
              <a:rPr dirty="0" sz="850" spc="35">
                <a:latin typeface="Cambria Math"/>
                <a:cs typeface="Cambria Math"/>
              </a:rPr>
              <a:t>	</a:t>
            </a:r>
            <a:r>
              <a:rPr dirty="0" sz="850" spc="105">
                <a:latin typeface="Cambria Math"/>
                <a:cs typeface="Cambria Math"/>
              </a:rPr>
              <a:t>𝑢</a:t>
            </a:r>
            <a:r>
              <a:rPr dirty="0" sz="850" spc="110">
                <a:latin typeface="Cambria Math"/>
                <a:cs typeface="Cambria Math"/>
              </a:rPr>
              <a:t>𝑢</a:t>
            </a:r>
            <a:r>
              <a:rPr dirty="0" sz="850">
                <a:latin typeface="Cambria Math"/>
                <a:cs typeface="Cambria Math"/>
              </a:rPr>
              <a:t>	</a:t>
            </a:r>
            <a:r>
              <a:rPr dirty="0" sz="850" spc="105">
                <a:latin typeface="Cambria Math"/>
                <a:cs typeface="Cambria Math"/>
              </a:rPr>
              <a:t>𝑢</a:t>
            </a:r>
            <a:r>
              <a:rPr dirty="0" sz="850" spc="35">
                <a:latin typeface="Cambria Math"/>
                <a:cs typeface="Cambria Math"/>
              </a:rPr>
              <a:t>𝑣</a:t>
            </a:r>
            <a:r>
              <a:rPr dirty="0" sz="850">
                <a:latin typeface="Cambria Math"/>
                <a:cs typeface="Cambria Math"/>
              </a:rPr>
              <a:t>	</a:t>
            </a:r>
            <a:r>
              <a:rPr dirty="0" sz="850" spc="30">
                <a:latin typeface="Cambria Math"/>
                <a:cs typeface="Cambria Math"/>
              </a:rPr>
              <a:t>𝑣𝑣</a:t>
            </a:r>
            <a:endParaRPr sz="850">
              <a:latin typeface="Cambria Math"/>
              <a:cs typeface="Cambria Math"/>
            </a:endParaRPr>
          </a:p>
        </p:txBody>
      </p:sp>
      <p:sp>
        <p:nvSpPr>
          <p:cNvPr id="13" name="object 13"/>
          <p:cNvSpPr txBox="1"/>
          <p:nvPr/>
        </p:nvSpPr>
        <p:spPr>
          <a:xfrm>
            <a:off x="3482975" y="6291452"/>
            <a:ext cx="3396615"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SimSun"/>
                <a:cs typeface="SimSun"/>
              </a:rPr>
              <a:t>、</a:t>
            </a:r>
            <a:r>
              <a:rPr dirty="0" sz="1200" spc="175">
                <a:latin typeface="SimSun"/>
                <a:cs typeface="SimSun"/>
              </a:rPr>
              <a:t> </a:t>
            </a:r>
            <a:r>
              <a:rPr dirty="0" baseline="45751" sz="1275" spc="82">
                <a:latin typeface="Cambria Math"/>
                <a:cs typeface="Cambria Math"/>
              </a:rPr>
              <a:t>∂r </a:t>
            </a:r>
            <a:r>
              <a:rPr dirty="0" baseline="45751" sz="1275" spc="217">
                <a:latin typeface="Cambria Math"/>
                <a:cs typeface="Cambria Math"/>
              </a:rPr>
              <a:t> </a:t>
            </a:r>
            <a:r>
              <a:rPr dirty="0" sz="1200">
                <a:latin typeface="SimSun"/>
                <a:cs typeface="SimSun"/>
              </a:rPr>
              <a:t>、</a:t>
            </a:r>
            <a:r>
              <a:rPr dirty="0" sz="1200" spc="-120">
                <a:latin typeface="SimSun"/>
                <a:cs typeface="SimSun"/>
              </a:rPr>
              <a:t> </a:t>
            </a:r>
            <a:r>
              <a:rPr dirty="0" baseline="45751" sz="1275" spc="75">
                <a:latin typeface="Cambria Math"/>
                <a:cs typeface="Cambria Math"/>
              </a:rPr>
              <a:t>∂r </a:t>
            </a:r>
            <a:r>
              <a:rPr dirty="0" baseline="45751" sz="1275" spc="292">
                <a:latin typeface="Cambria Math"/>
                <a:cs typeface="Cambria Math"/>
              </a:rPr>
              <a:t> </a:t>
            </a:r>
            <a:r>
              <a:rPr dirty="0" sz="1200">
                <a:latin typeface="SimSun"/>
                <a:cs typeface="SimSun"/>
              </a:rPr>
              <a:t>记为</a:t>
            </a:r>
            <a:r>
              <a:rPr dirty="0" sz="1200">
                <a:latin typeface="Cambria Math"/>
                <a:cs typeface="Cambria Math"/>
              </a:rPr>
              <a:t>𝑟</a:t>
            </a:r>
            <a:r>
              <a:rPr dirty="0" sz="1200" spc="135">
                <a:latin typeface="Cambria Math"/>
                <a:cs typeface="Cambria Math"/>
              </a:rPr>
              <a:t> </a:t>
            </a:r>
            <a:r>
              <a:rPr dirty="0" sz="1200">
                <a:latin typeface="SimSun"/>
                <a:cs typeface="SimSun"/>
              </a:rPr>
              <a:t>、</a:t>
            </a:r>
            <a:r>
              <a:rPr dirty="0" sz="1200">
                <a:latin typeface="Cambria Math"/>
                <a:cs typeface="Cambria Math"/>
              </a:rPr>
              <a:t>𝑟</a:t>
            </a:r>
            <a:r>
              <a:rPr dirty="0" sz="1200" spc="80">
                <a:latin typeface="Cambria Math"/>
                <a:cs typeface="Cambria Math"/>
              </a:rPr>
              <a:t> </a:t>
            </a:r>
            <a:r>
              <a:rPr dirty="0" sz="1200">
                <a:latin typeface="SimSun"/>
                <a:cs typeface="SimSun"/>
              </a:rPr>
              <a:t>、</a:t>
            </a:r>
            <a:r>
              <a:rPr dirty="0" sz="1200">
                <a:latin typeface="Cambria Math"/>
                <a:cs typeface="Cambria Math"/>
              </a:rPr>
              <a:t>𝑟  </a:t>
            </a:r>
            <a:r>
              <a:rPr dirty="0" sz="1200" spc="170">
                <a:latin typeface="Cambria Math"/>
                <a:cs typeface="Cambria Math"/>
              </a:rPr>
              <a:t> </a:t>
            </a:r>
            <a:r>
              <a:rPr dirty="0" sz="1200">
                <a:latin typeface="SimSun"/>
                <a:cs typeface="SimSun"/>
              </a:rPr>
              <a:t>、</a:t>
            </a:r>
            <a:r>
              <a:rPr dirty="0" sz="1200">
                <a:latin typeface="Cambria Math"/>
                <a:cs typeface="Cambria Math"/>
              </a:rPr>
              <a:t>𝑟  </a:t>
            </a:r>
            <a:r>
              <a:rPr dirty="0" sz="1200" spc="100">
                <a:latin typeface="Cambria Math"/>
                <a:cs typeface="Cambria Math"/>
              </a:rPr>
              <a:t> </a:t>
            </a:r>
            <a:r>
              <a:rPr dirty="0" sz="1200">
                <a:latin typeface="SimSun"/>
                <a:cs typeface="SimSun"/>
              </a:rPr>
              <a:t>、</a:t>
            </a:r>
            <a:r>
              <a:rPr dirty="0" sz="1200">
                <a:latin typeface="Cambria Math"/>
                <a:cs typeface="Cambria Math"/>
              </a:rPr>
              <a:t>𝑟  </a:t>
            </a:r>
            <a:r>
              <a:rPr dirty="0" sz="1200" spc="25">
                <a:latin typeface="Cambria Math"/>
                <a:cs typeface="Cambria Math"/>
              </a:rPr>
              <a:t> </a:t>
            </a:r>
            <a:r>
              <a:rPr dirty="0" sz="1200" spc="-145">
                <a:latin typeface="SimSun"/>
                <a:cs typeface="SimSun"/>
              </a:rPr>
              <a:t>，</a:t>
            </a:r>
            <a:r>
              <a:rPr dirty="0" sz="1200">
                <a:latin typeface="SimSun"/>
                <a:cs typeface="SimSun"/>
              </a:rPr>
              <a:t>那么曲线</a:t>
            </a:r>
            <a:endParaRPr sz="1200">
              <a:latin typeface="SimSun"/>
              <a:cs typeface="SimSun"/>
            </a:endParaRPr>
          </a:p>
        </p:txBody>
      </p:sp>
      <p:sp>
        <p:nvSpPr>
          <p:cNvPr id="14" name="object 14"/>
          <p:cNvSpPr txBox="1"/>
          <p:nvPr/>
        </p:nvSpPr>
        <p:spPr>
          <a:xfrm>
            <a:off x="681227" y="6637401"/>
            <a:ext cx="2021205"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SimSun"/>
                <a:cs typeface="SimSun"/>
              </a:rPr>
              <a:t>的单位法向量</a:t>
            </a:r>
            <a:r>
              <a:rPr dirty="0" sz="1200" spc="-690">
                <a:latin typeface="Cambria Math"/>
                <a:cs typeface="Cambria Math"/>
              </a:rPr>
              <a:t>𝑁</a:t>
            </a:r>
            <a:r>
              <a:rPr dirty="0" baseline="11574" sz="1800" spc="52">
                <a:latin typeface="Cambria Math"/>
                <a:cs typeface="Cambria Math"/>
              </a:rPr>
              <a:t>̅</a:t>
            </a:r>
            <a:r>
              <a:rPr dirty="0" sz="1200">
                <a:latin typeface="SimSun"/>
                <a:cs typeface="SimSun"/>
              </a:rPr>
              <a:t>可以表示为：</a:t>
            </a:r>
            <a:endParaRPr sz="1200">
              <a:latin typeface="SimSun"/>
              <a:cs typeface="SimSun"/>
            </a:endParaRPr>
          </a:p>
        </p:txBody>
      </p:sp>
      <p:sp>
        <p:nvSpPr>
          <p:cNvPr id="15" name="object 15"/>
          <p:cNvSpPr txBox="1"/>
          <p:nvPr/>
        </p:nvSpPr>
        <p:spPr>
          <a:xfrm>
            <a:off x="3283330" y="6856856"/>
            <a:ext cx="967105" cy="208279"/>
          </a:xfrm>
          <a:prstGeom prst="rect">
            <a:avLst/>
          </a:prstGeom>
        </p:spPr>
        <p:txBody>
          <a:bodyPr wrap="square" lIns="0" tIns="12700" rIns="0" bIns="0" rtlCol="0" vert="horz">
            <a:spAutoFit/>
          </a:bodyPr>
          <a:lstStyle/>
          <a:p>
            <a:pPr marL="38100">
              <a:lnSpc>
                <a:spcPct val="100000"/>
              </a:lnSpc>
              <a:spcBef>
                <a:spcPts val="100"/>
              </a:spcBef>
            </a:pPr>
            <a:r>
              <a:rPr dirty="0" baseline="-41666" sz="1800" spc="-1035">
                <a:latin typeface="Cambria Math"/>
                <a:cs typeface="Cambria Math"/>
              </a:rPr>
              <a:t>𝑁</a:t>
            </a:r>
            <a:r>
              <a:rPr dirty="0" baseline="-32407" sz="1800">
                <a:latin typeface="Cambria Math"/>
                <a:cs typeface="Cambria Math"/>
              </a:rPr>
              <a:t>̅</a:t>
            </a:r>
            <a:r>
              <a:rPr dirty="0" baseline="-32407" sz="1800" spc="165">
                <a:latin typeface="Cambria Math"/>
                <a:cs typeface="Cambria Math"/>
              </a:rPr>
              <a:t> </a:t>
            </a:r>
            <a:r>
              <a:rPr dirty="0" baseline="-41666" sz="1800">
                <a:latin typeface="Cambria Math"/>
                <a:cs typeface="Cambria Math"/>
              </a:rPr>
              <a:t>=</a:t>
            </a:r>
            <a:r>
              <a:rPr dirty="0" baseline="-41666" sz="1800" spc="89">
                <a:latin typeface="Cambria Math"/>
                <a:cs typeface="Cambria Math"/>
              </a:rPr>
              <a:t> </a:t>
            </a:r>
            <a:r>
              <a:rPr dirty="0" u="sng" sz="1200">
                <a:uFill>
                  <a:solidFill>
                    <a:srgbClr val="000000"/>
                  </a:solidFill>
                </a:uFill>
                <a:latin typeface="Times New Roman"/>
                <a:cs typeface="Times New Roman"/>
              </a:rPr>
              <a:t> </a:t>
            </a:r>
            <a:r>
              <a:rPr dirty="0" u="sng" sz="1200" spc="-40">
                <a:uFill>
                  <a:solidFill>
                    <a:srgbClr val="000000"/>
                  </a:solidFill>
                </a:uFill>
                <a:latin typeface="Times New Roman"/>
                <a:cs typeface="Times New Roman"/>
              </a:rPr>
              <a:t> </a:t>
            </a:r>
            <a:r>
              <a:rPr dirty="0" u="sng" sz="1200" spc="-5">
                <a:uFill>
                  <a:solidFill>
                    <a:srgbClr val="000000"/>
                  </a:solidFill>
                </a:uFill>
                <a:latin typeface="Cambria Math"/>
                <a:cs typeface="Cambria Math"/>
              </a:rPr>
              <a:t>r</a:t>
            </a:r>
            <a:r>
              <a:rPr dirty="0" u="sng" baseline="-16339" sz="1275" spc="165">
                <a:uFill>
                  <a:solidFill>
                    <a:srgbClr val="000000"/>
                  </a:solidFill>
                </a:uFill>
                <a:latin typeface="Cambria Math"/>
                <a:cs typeface="Cambria Math"/>
              </a:rPr>
              <a:t>𝑢</a:t>
            </a:r>
            <a:r>
              <a:rPr dirty="0" u="sng" baseline="-16339" sz="1275">
                <a:uFill>
                  <a:solidFill>
                    <a:srgbClr val="000000"/>
                  </a:solidFill>
                </a:uFill>
                <a:latin typeface="Cambria Math"/>
                <a:cs typeface="Cambria Math"/>
              </a:rPr>
              <a:t> </a:t>
            </a:r>
            <a:r>
              <a:rPr dirty="0" u="sng" baseline="-16339" sz="1275" spc="-60">
                <a:uFill>
                  <a:solidFill>
                    <a:srgbClr val="000000"/>
                  </a:solidFill>
                </a:uFill>
                <a:latin typeface="Cambria Math"/>
                <a:cs typeface="Cambria Math"/>
              </a:rPr>
              <a:t> </a:t>
            </a:r>
            <a:r>
              <a:rPr dirty="0" u="sng" sz="1200">
                <a:uFill>
                  <a:solidFill>
                    <a:srgbClr val="000000"/>
                  </a:solidFill>
                </a:uFill>
                <a:latin typeface="Cambria Math"/>
                <a:cs typeface="Cambria Math"/>
              </a:rPr>
              <a:t>×</a:t>
            </a:r>
            <a:r>
              <a:rPr dirty="0" u="sng" sz="1200" spc="-10">
                <a:uFill>
                  <a:solidFill>
                    <a:srgbClr val="000000"/>
                  </a:solidFill>
                </a:uFill>
                <a:latin typeface="Cambria Math"/>
                <a:cs typeface="Cambria Math"/>
              </a:rPr>
              <a:t> </a:t>
            </a:r>
            <a:r>
              <a:rPr dirty="0" u="sng" sz="1200" spc="-200">
                <a:uFill>
                  <a:solidFill>
                    <a:srgbClr val="000000"/>
                  </a:solidFill>
                </a:uFill>
                <a:latin typeface="Cambria Math"/>
                <a:cs typeface="Cambria Math"/>
              </a:rPr>
              <a:t>𝑟</a:t>
            </a:r>
            <a:r>
              <a:rPr dirty="0" u="sng" baseline="-16339" sz="1275" spc="52">
                <a:uFill>
                  <a:solidFill>
                    <a:srgbClr val="000000"/>
                  </a:solidFill>
                </a:uFill>
                <a:latin typeface="Cambria Math"/>
                <a:cs typeface="Cambria Math"/>
              </a:rPr>
              <a:t>𝑣</a:t>
            </a:r>
            <a:r>
              <a:rPr dirty="0" u="sng" baseline="-16339" sz="1275" spc="89">
                <a:uFill>
                  <a:solidFill>
                    <a:srgbClr val="000000"/>
                  </a:solidFill>
                </a:uFill>
                <a:latin typeface="Cambria Math"/>
                <a:cs typeface="Cambria Math"/>
              </a:rPr>
              <a:t> </a:t>
            </a:r>
            <a:endParaRPr baseline="-16339" sz="1275">
              <a:latin typeface="Cambria Math"/>
              <a:cs typeface="Cambria Math"/>
            </a:endParaRPr>
          </a:p>
        </p:txBody>
      </p:sp>
      <p:sp>
        <p:nvSpPr>
          <p:cNvPr id="16" name="object 16"/>
          <p:cNvSpPr txBox="1"/>
          <p:nvPr/>
        </p:nvSpPr>
        <p:spPr>
          <a:xfrm>
            <a:off x="3597275" y="7079741"/>
            <a:ext cx="653415" cy="208279"/>
          </a:xfrm>
          <a:prstGeom prst="rect">
            <a:avLst/>
          </a:prstGeom>
        </p:spPr>
        <p:txBody>
          <a:bodyPr wrap="square" lIns="0" tIns="12700" rIns="0" bIns="0" rtlCol="0" vert="horz">
            <a:spAutoFit/>
          </a:bodyPr>
          <a:lstStyle/>
          <a:p>
            <a:pPr marL="38100">
              <a:lnSpc>
                <a:spcPct val="100000"/>
              </a:lnSpc>
              <a:spcBef>
                <a:spcPts val="100"/>
              </a:spcBef>
            </a:pPr>
            <a:r>
              <a:rPr dirty="0" sz="1200" spc="20">
                <a:latin typeface="Cambria Math"/>
                <a:cs typeface="Cambria Math"/>
              </a:rPr>
              <a:t>∥</a:t>
            </a:r>
            <a:r>
              <a:rPr dirty="0" baseline="2314" sz="1800" spc="30">
                <a:latin typeface="Cambria Math"/>
                <a:cs typeface="Cambria Math"/>
              </a:rPr>
              <a:t>r</a:t>
            </a:r>
            <a:r>
              <a:rPr dirty="0" baseline="-13071" sz="1275" spc="30">
                <a:latin typeface="Cambria Math"/>
                <a:cs typeface="Cambria Math"/>
              </a:rPr>
              <a:t>𝑢</a:t>
            </a:r>
            <a:r>
              <a:rPr dirty="0" baseline="-13071" sz="1275" spc="172">
                <a:latin typeface="Cambria Math"/>
                <a:cs typeface="Cambria Math"/>
              </a:rPr>
              <a:t> </a:t>
            </a:r>
            <a:r>
              <a:rPr dirty="0" baseline="2314" sz="1800">
                <a:latin typeface="Cambria Math"/>
                <a:cs typeface="Cambria Math"/>
              </a:rPr>
              <a:t>×</a:t>
            </a:r>
            <a:r>
              <a:rPr dirty="0" baseline="2314" sz="1800" spc="-52">
                <a:latin typeface="Cambria Math"/>
                <a:cs typeface="Cambria Math"/>
              </a:rPr>
              <a:t> </a:t>
            </a:r>
            <a:r>
              <a:rPr dirty="0" baseline="2314" sz="1800" spc="-60">
                <a:latin typeface="Cambria Math"/>
                <a:cs typeface="Cambria Math"/>
              </a:rPr>
              <a:t>𝑟</a:t>
            </a:r>
            <a:r>
              <a:rPr dirty="0" baseline="-13071" sz="1275" spc="-60">
                <a:latin typeface="Cambria Math"/>
                <a:cs typeface="Cambria Math"/>
              </a:rPr>
              <a:t>𝑣</a:t>
            </a:r>
            <a:r>
              <a:rPr dirty="0" sz="1200" spc="-40">
                <a:latin typeface="Cambria Math"/>
                <a:cs typeface="Cambria Math"/>
              </a:rPr>
              <a:t>∥</a:t>
            </a:r>
            <a:endParaRPr sz="1200">
              <a:latin typeface="Cambria Math"/>
              <a:cs typeface="Cambria Math"/>
            </a:endParaRPr>
          </a:p>
        </p:txBody>
      </p:sp>
      <p:sp>
        <p:nvSpPr>
          <p:cNvPr id="17" name="object 17"/>
          <p:cNvSpPr txBox="1"/>
          <p:nvPr/>
        </p:nvSpPr>
        <p:spPr>
          <a:xfrm>
            <a:off x="6502146" y="6973061"/>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3</a:t>
            </a:r>
            <a:r>
              <a:rPr dirty="0" sz="1200" spc="5">
                <a:latin typeface="Cambria Math"/>
                <a:cs typeface="Cambria Math"/>
              </a:rPr>
              <a:t>.</a:t>
            </a:r>
            <a:r>
              <a:rPr dirty="0" sz="1200" spc="-5">
                <a:latin typeface="Cambria Math"/>
                <a:cs typeface="Cambria Math"/>
              </a:rPr>
              <a:t>4</a:t>
            </a:r>
            <a:r>
              <a:rPr dirty="0" baseline="2314" sz="1800">
                <a:latin typeface="Cambria Math"/>
                <a:cs typeface="Cambria Math"/>
              </a:rPr>
              <a:t>)</a:t>
            </a:r>
            <a:endParaRPr baseline="2314" sz="1800">
              <a:latin typeface="Cambria Math"/>
              <a:cs typeface="Cambria Math"/>
            </a:endParaRPr>
          </a:p>
        </p:txBody>
      </p:sp>
      <p:sp>
        <p:nvSpPr>
          <p:cNvPr id="18" name="object 18"/>
          <p:cNvSpPr txBox="1"/>
          <p:nvPr/>
        </p:nvSpPr>
        <p:spPr>
          <a:xfrm>
            <a:off x="1011732" y="7331202"/>
            <a:ext cx="583628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平均</a:t>
            </a:r>
            <a:r>
              <a:rPr dirty="0" sz="1200" spc="10">
                <a:latin typeface="SimSun"/>
                <a:cs typeface="SimSun"/>
              </a:rPr>
              <a:t>曲</a:t>
            </a:r>
            <a:r>
              <a:rPr dirty="0" sz="1200">
                <a:latin typeface="SimSun"/>
                <a:cs typeface="SimSun"/>
              </a:rPr>
              <a:t>率</a:t>
            </a:r>
            <a:r>
              <a:rPr dirty="0" sz="1200" spc="10">
                <a:latin typeface="SimSun"/>
                <a:cs typeface="SimSun"/>
              </a:rPr>
              <a:t>和</a:t>
            </a:r>
            <a:r>
              <a:rPr dirty="0" sz="1200">
                <a:latin typeface="SimSun"/>
                <a:cs typeface="SimSun"/>
              </a:rPr>
              <a:t>高斯</a:t>
            </a:r>
            <a:r>
              <a:rPr dirty="0" sz="1200" spc="10">
                <a:latin typeface="SimSun"/>
                <a:cs typeface="SimSun"/>
              </a:rPr>
              <a:t>曲</a:t>
            </a:r>
            <a:r>
              <a:rPr dirty="0" sz="1200">
                <a:latin typeface="SimSun"/>
                <a:cs typeface="SimSun"/>
              </a:rPr>
              <a:t>率</a:t>
            </a:r>
            <a:r>
              <a:rPr dirty="0" sz="1200" spc="10">
                <a:latin typeface="SimSun"/>
                <a:cs typeface="SimSun"/>
              </a:rPr>
              <a:t>是</a:t>
            </a:r>
            <a:r>
              <a:rPr dirty="0" sz="1200">
                <a:latin typeface="SimSun"/>
                <a:cs typeface="SimSun"/>
              </a:rPr>
              <a:t>分析</a:t>
            </a:r>
            <a:r>
              <a:rPr dirty="0" sz="1200" spc="10">
                <a:latin typeface="SimSun"/>
                <a:cs typeface="SimSun"/>
              </a:rPr>
              <a:t>三</a:t>
            </a:r>
            <a:r>
              <a:rPr dirty="0" sz="1200">
                <a:latin typeface="SimSun"/>
                <a:cs typeface="SimSun"/>
              </a:rPr>
              <a:t>维</a:t>
            </a:r>
            <a:r>
              <a:rPr dirty="0" sz="1200" spc="10">
                <a:latin typeface="SimSun"/>
                <a:cs typeface="SimSun"/>
              </a:rPr>
              <a:t>曲</a:t>
            </a:r>
            <a:r>
              <a:rPr dirty="0" sz="1200">
                <a:latin typeface="SimSun"/>
                <a:cs typeface="SimSun"/>
              </a:rPr>
              <a:t>面的</a:t>
            </a:r>
            <a:r>
              <a:rPr dirty="0" sz="1200" spc="10">
                <a:latin typeface="SimSun"/>
                <a:cs typeface="SimSun"/>
              </a:rPr>
              <a:t>两</a:t>
            </a:r>
            <a:r>
              <a:rPr dirty="0" sz="1200">
                <a:latin typeface="SimSun"/>
                <a:cs typeface="SimSun"/>
              </a:rPr>
              <a:t>个</a:t>
            </a:r>
            <a:r>
              <a:rPr dirty="0" sz="1200" spc="10">
                <a:latin typeface="SimSun"/>
                <a:cs typeface="SimSun"/>
              </a:rPr>
              <a:t>重</a:t>
            </a:r>
            <a:r>
              <a:rPr dirty="0" sz="1200">
                <a:latin typeface="SimSun"/>
                <a:cs typeface="SimSun"/>
              </a:rPr>
              <a:t>要几</a:t>
            </a:r>
            <a:r>
              <a:rPr dirty="0" sz="1200" spc="10">
                <a:latin typeface="SimSun"/>
                <a:cs typeface="SimSun"/>
              </a:rPr>
              <a:t>何</a:t>
            </a:r>
            <a:r>
              <a:rPr dirty="0" sz="1200">
                <a:latin typeface="SimSun"/>
                <a:cs typeface="SimSun"/>
              </a:rPr>
              <a:t>特</a:t>
            </a:r>
            <a:r>
              <a:rPr dirty="0" sz="1200" spc="10">
                <a:latin typeface="SimSun"/>
                <a:cs typeface="SimSun"/>
              </a:rPr>
              <a:t>征</a:t>
            </a:r>
            <a:r>
              <a:rPr dirty="0" sz="1200">
                <a:latin typeface="SimSun"/>
                <a:cs typeface="SimSun"/>
              </a:rPr>
              <a:t>，将</a:t>
            </a:r>
            <a:r>
              <a:rPr dirty="0" sz="1200" spc="10">
                <a:latin typeface="SimSun"/>
                <a:cs typeface="SimSun"/>
              </a:rPr>
              <a:t>两</a:t>
            </a:r>
            <a:r>
              <a:rPr dirty="0" sz="1200">
                <a:latin typeface="SimSun"/>
                <a:cs typeface="SimSun"/>
              </a:rPr>
              <a:t>者</a:t>
            </a:r>
            <a:r>
              <a:rPr dirty="0" sz="1200" spc="10">
                <a:latin typeface="SimSun"/>
                <a:cs typeface="SimSun"/>
              </a:rPr>
              <a:t>结</a:t>
            </a:r>
            <a:r>
              <a:rPr dirty="0" sz="1200">
                <a:latin typeface="SimSun"/>
                <a:cs typeface="SimSun"/>
              </a:rPr>
              <a:t>合起</a:t>
            </a:r>
            <a:r>
              <a:rPr dirty="0" sz="1200" spc="10">
                <a:latin typeface="SimSun"/>
                <a:cs typeface="SimSun"/>
              </a:rPr>
              <a:t>来</a:t>
            </a:r>
            <a:r>
              <a:rPr dirty="0" sz="1200">
                <a:latin typeface="SimSun"/>
                <a:cs typeface="SimSun"/>
              </a:rPr>
              <a:t>选</a:t>
            </a:r>
            <a:r>
              <a:rPr dirty="0" sz="1200" spc="10">
                <a:latin typeface="SimSun"/>
                <a:cs typeface="SimSun"/>
              </a:rPr>
              <a:t>取</a:t>
            </a:r>
            <a:r>
              <a:rPr dirty="0" sz="1200">
                <a:latin typeface="SimSun"/>
                <a:cs typeface="SimSun"/>
              </a:rPr>
              <a:t>最小曲</a:t>
            </a:r>
            <a:endParaRPr sz="1200">
              <a:latin typeface="SimSun"/>
              <a:cs typeface="SimSun"/>
            </a:endParaRPr>
          </a:p>
        </p:txBody>
      </p:sp>
      <p:sp>
        <p:nvSpPr>
          <p:cNvPr id="19" name="object 19"/>
          <p:cNvSpPr txBox="1"/>
          <p:nvPr/>
        </p:nvSpPr>
        <p:spPr>
          <a:xfrm>
            <a:off x="681227" y="7628381"/>
            <a:ext cx="6199505" cy="760095"/>
          </a:xfrm>
          <a:prstGeom prst="rect">
            <a:avLst/>
          </a:prstGeom>
        </p:spPr>
        <p:txBody>
          <a:bodyPr wrap="square" lIns="0" tIns="12700" rIns="0" bIns="0" rtlCol="0" vert="horz">
            <a:spAutoFit/>
          </a:bodyPr>
          <a:lstStyle/>
          <a:p>
            <a:pPr marL="38100">
              <a:lnSpc>
                <a:spcPct val="100000"/>
              </a:lnSpc>
              <a:spcBef>
                <a:spcPts val="100"/>
              </a:spcBef>
            </a:pPr>
            <a:r>
              <a:rPr dirty="0" sz="1200" spc="10">
                <a:latin typeface="SimSun"/>
                <a:cs typeface="SimSun"/>
              </a:rPr>
              <a:t>率点</a:t>
            </a:r>
            <a:r>
              <a:rPr dirty="0" sz="1200">
                <a:latin typeface="SimSun"/>
                <a:cs typeface="SimSun"/>
              </a:rPr>
              <a:t>，</a:t>
            </a:r>
            <a:r>
              <a:rPr dirty="0" sz="1200" spc="10">
                <a:latin typeface="SimSun"/>
                <a:cs typeface="SimSun"/>
              </a:rPr>
              <a:t>可</a:t>
            </a:r>
            <a:r>
              <a:rPr dirty="0" sz="1200">
                <a:latin typeface="SimSun"/>
                <a:cs typeface="SimSun"/>
              </a:rPr>
              <a:t>以</a:t>
            </a:r>
            <a:r>
              <a:rPr dirty="0" sz="1200" spc="10">
                <a:latin typeface="SimSun"/>
                <a:cs typeface="SimSun"/>
              </a:rPr>
              <a:t>更</a:t>
            </a:r>
            <a:r>
              <a:rPr dirty="0" sz="1200">
                <a:latin typeface="SimSun"/>
                <a:cs typeface="SimSun"/>
              </a:rPr>
              <a:t>好</a:t>
            </a:r>
            <a:r>
              <a:rPr dirty="0" sz="1200" spc="10">
                <a:latin typeface="SimSun"/>
                <a:cs typeface="SimSun"/>
              </a:rPr>
              <a:t>地</a:t>
            </a:r>
            <a:r>
              <a:rPr dirty="0" sz="1200">
                <a:latin typeface="SimSun"/>
                <a:cs typeface="SimSun"/>
              </a:rPr>
              <a:t>提取</a:t>
            </a:r>
            <a:r>
              <a:rPr dirty="0" sz="1200" spc="10">
                <a:latin typeface="SimSun"/>
                <a:cs typeface="SimSun"/>
              </a:rPr>
              <a:t>点云</a:t>
            </a:r>
            <a:r>
              <a:rPr dirty="0" sz="1200">
                <a:latin typeface="SimSun"/>
                <a:cs typeface="SimSun"/>
              </a:rPr>
              <a:t>曲</a:t>
            </a:r>
            <a:r>
              <a:rPr dirty="0" sz="1200" spc="10">
                <a:latin typeface="SimSun"/>
                <a:cs typeface="SimSun"/>
              </a:rPr>
              <a:t>面</a:t>
            </a:r>
            <a:r>
              <a:rPr dirty="0" sz="1200">
                <a:latin typeface="SimSun"/>
                <a:cs typeface="SimSun"/>
              </a:rPr>
              <a:t>的</a:t>
            </a:r>
            <a:r>
              <a:rPr dirty="0" sz="1200" spc="10">
                <a:latin typeface="SimSun"/>
                <a:cs typeface="SimSun"/>
              </a:rPr>
              <a:t>局</a:t>
            </a:r>
            <a:r>
              <a:rPr dirty="0" sz="1200">
                <a:latin typeface="SimSun"/>
                <a:cs typeface="SimSun"/>
              </a:rPr>
              <a:t>部</a:t>
            </a:r>
            <a:r>
              <a:rPr dirty="0" sz="1200" spc="10">
                <a:latin typeface="SimSun"/>
                <a:cs typeface="SimSun"/>
              </a:rPr>
              <a:t>特</a:t>
            </a:r>
            <a:r>
              <a:rPr dirty="0" sz="1200">
                <a:latin typeface="SimSun"/>
                <a:cs typeface="SimSun"/>
              </a:rPr>
              <a:t>征。</a:t>
            </a:r>
            <a:r>
              <a:rPr dirty="0" sz="1200" spc="10">
                <a:latin typeface="SimSun"/>
                <a:cs typeface="SimSun"/>
              </a:rPr>
              <a:t>曲面</a:t>
            </a:r>
            <a:r>
              <a:rPr dirty="0" sz="1200">
                <a:latin typeface="SimSun"/>
                <a:cs typeface="SimSun"/>
              </a:rPr>
              <a:t>上</a:t>
            </a:r>
            <a:r>
              <a:rPr dirty="0" sz="1200" spc="20">
                <a:latin typeface="SimSun"/>
                <a:cs typeface="SimSun"/>
              </a:rPr>
              <a:t>点</a:t>
            </a:r>
            <a:r>
              <a:rPr dirty="0" sz="1200" spc="25">
                <a:latin typeface="Cambria Math"/>
                <a:cs typeface="Cambria Math"/>
              </a:rPr>
              <a:t>𝑝</a:t>
            </a:r>
            <a:r>
              <a:rPr dirty="0" sz="1200" spc="10">
                <a:latin typeface="SimSun"/>
                <a:cs typeface="SimSun"/>
              </a:rPr>
              <a:t>的</a:t>
            </a:r>
            <a:r>
              <a:rPr dirty="0" sz="1200">
                <a:latin typeface="SimSun"/>
                <a:cs typeface="SimSun"/>
              </a:rPr>
              <a:t>平</a:t>
            </a:r>
            <a:r>
              <a:rPr dirty="0" sz="1200" spc="10">
                <a:latin typeface="SimSun"/>
                <a:cs typeface="SimSun"/>
              </a:rPr>
              <a:t>均</a:t>
            </a:r>
            <a:r>
              <a:rPr dirty="0" sz="1200">
                <a:latin typeface="SimSun"/>
                <a:cs typeface="SimSun"/>
              </a:rPr>
              <a:t>曲率</a:t>
            </a:r>
            <a:r>
              <a:rPr dirty="0" sz="1200" spc="45">
                <a:latin typeface="Cambria Math"/>
                <a:cs typeface="Cambria Math"/>
              </a:rPr>
              <a:t>𝑍</a:t>
            </a:r>
            <a:r>
              <a:rPr dirty="0" sz="1200" spc="10">
                <a:latin typeface="SimSun"/>
                <a:cs typeface="SimSun"/>
              </a:rPr>
              <a:t>和高斯</a:t>
            </a:r>
            <a:r>
              <a:rPr dirty="0" sz="1200">
                <a:latin typeface="SimSun"/>
                <a:cs typeface="SimSun"/>
              </a:rPr>
              <a:t>曲</a:t>
            </a:r>
            <a:r>
              <a:rPr dirty="0" sz="1200" spc="5">
                <a:latin typeface="SimSun"/>
                <a:cs typeface="SimSun"/>
              </a:rPr>
              <a:t>率</a:t>
            </a:r>
            <a:r>
              <a:rPr dirty="0" sz="1200" spc="50">
                <a:latin typeface="Cambria Math"/>
                <a:cs typeface="Cambria Math"/>
              </a:rPr>
              <a:t>𝐻</a:t>
            </a:r>
            <a:r>
              <a:rPr dirty="0" sz="1200" spc="10">
                <a:latin typeface="SimSun"/>
                <a:cs typeface="SimSun"/>
              </a:rPr>
              <a:t>的</a:t>
            </a:r>
            <a:r>
              <a:rPr dirty="0" sz="1200">
                <a:latin typeface="SimSun"/>
                <a:cs typeface="SimSun"/>
              </a:rPr>
              <a:t>计</a:t>
            </a:r>
            <a:r>
              <a:rPr dirty="0" sz="1200" spc="10">
                <a:latin typeface="SimSun"/>
                <a:cs typeface="SimSun"/>
              </a:rPr>
              <a:t>算</a:t>
            </a:r>
            <a:r>
              <a:rPr dirty="0" sz="1200">
                <a:latin typeface="SimSun"/>
                <a:cs typeface="SimSun"/>
              </a:rPr>
              <a:t>公</a:t>
            </a:r>
            <a:endParaRPr sz="1200">
              <a:latin typeface="SimSun"/>
              <a:cs typeface="SimSun"/>
            </a:endParaRPr>
          </a:p>
          <a:p>
            <a:pPr marL="38100">
              <a:lnSpc>
                <a:spcPct val="100000"/>
              </a:lnSpc>
              <a:spcBef>
                <a:spcPts val="900"/>
              </a:spcBef>
            </a:pPr>
            <a:r>
              <a:rPr dirty="0" sz="1200">
                <a:latin typeface="SimSun"/>
                <a:cs typeface="SimSun"/>
              </a:rPr>
              <a:t>式如下：</a:t>
            </a:r>
            <a:endParaRPr sz="1200">
              <a:latin typeface="SimSun"/>
              <a:cs typeface="SimSun"/>
            </a:endParaRPr>
          </a:p>
          <a:p>
            <a:pPr algn="ctr" marL="257810">
              <a:lnSpc>
                <a:spcPct val="100000"/>
              </a:lnSpc>
              <a:spcBef>
                <a:spcPts val="560"/>
              </a:spcBef>
            </a:pPr>
            <a:r>
              <a:rPr dirty="0" sz="1200" spc="-5">
                <a:latin typeface="Cambria Math"/>
                <a:cs typeface="Cambria Math"/>
              </a:rPr>
              <a:t>𝐿𝑁</a:t>
            </a:r>
            <a:r>
              <a:rPr dirty="0" sz="1200">
                <a:latin typeface="Cambria Math"/>
                <a:cs typeface="Cambria Math"/>
              </a:rPr>
              <a:t> −</a:t>
            </a:r>
            <a:r>
              <a:rPr dirty="0" sz="1200" spc="-25">
                <a:latin typeface="Cambria Math"/>
                <a:cs typeface="Cambria Math"/>
              </a:rPr>
              <a:t> </a:t>
            </a:r>
            <a:r>
              <a:rPr dirty="0" sz="1200" spc="20">
                <a:latin typeface="Cambria Math"/>
                <a:cs typeface="Cambria Math"/>
              </a:rPr>
              <a:t>𝑀</a:t>
            </a:r>
            <a:r>
              <a:rPr dirty="0" baseline="29411" sz="1275" spc="30">
                <a:latin typeface="Cambria Math"/>
                <a:cs typeface="Cambria Math"/>
              </a:rPr>
              <a:t>2</a:t>
            </a:r>
            <a:endParaRPr baseline="29411" sz="1275">
              <a:latin typeface="Cambria Math"/>
              <a:cs typeface="Cambria Math"/>
            </a:endParaRPr>
          </a:p>
        </p:txBody>
      </p:sp>
      <p:sp>
        <p:nvSpPr>
          <p:cNvPr id="20" name="object 20"/>
          <p:cNvSpPr/>
          <p:nvPr/>
        </p:nvSpPr>
        <p:spPr>
          <a:xfrm>
            <a:off x="3623183" y="8412225"/>
            <a:ext cx="581025" cy="10795"/>
          </a:xfrm>
          <a:custGeom>
            <a:avLst/>
            <a:gdLst/>
            <a:ahLst/>
            <a:cxnLst/>
            <a:rect l="l" t="t" r="r" b="b"/>
            <a:pathLst>
              <a:path w="581025" h="10795">
                <a:moveTo>
                  <a:pt x="580948" y="0"/>
                </a:moveTo>
                <a:lnTo>
                  <a:pt x="0" y="0"/>
                </a:lnTo>
                <a:lnTo>
                  <a:pt x="0" y="10668"/>
                </a:lnTo>
                <a:lnTo>
                  <a:pt x="580948" y="10668"/>
                </a:lnTo>
                <a:lnTo>
                  <a:pt x="580948" y="0"/>
                </a:lnTo>
                <a:close/>
              </a:path>
            </a:pathLst>
          </a:custGeom>
          <a:solidFill>
            <a:srgbClr val="000000"/>
          </a:solidFill>
        </p:spPr>
        <p:txBody>
          <a:bodyPr wrap="square" lIns="0" tIns="0" rIns="0" bIns="0" rtlCol="0"/>
          <a:lstStyle/>
          <a:p/>
        </p:txBody>
      </p:sp>
      <p:sp>
        <p:nvSpPr>
          <p:cNvPr id="21" name="object 21"/>
          <p:cNvSpPr txBox="1"/>
          <p:nvPr/>
        </p:nvSpPr>
        <p:spPr>
          <a:xfrm>
            <a:off x="3279775" y="8295893"/>
            <a:ext cx="3600450" cy="310515"/>
          </a:xfrm>
          <a:prstGeom prst="rect">
            <a:avLst/>
          </a:prstGeom>
        </p:spPr>
        <p:txBody>
          <a:bodyPr wrap="square" lIns="0" tIns="12700" rIns="0" bIns="0" rtlCol="0" vert="horz">
            <a:spAutoFit/>
          </a:bodyPr>
          <a:lstStyle/>
          <a:p>
            <a:pPr marL="50800">
              <a:lnSpc>
                <a:spcPts val="1120"/>
              </a:lnSpc>
              <a:spcBef>
                <a:spcPts val="100"/>
              </a:spcBef>
              <a:tabLst>
                <a:tab pos="3234690" algn="l"/>
              </a:tabLst>
            </a:pPr>
            <a:r>
              <a:rPr dirty="0" sz="1200">
                <a:latin typeface="Cambria Math"/>
                <a:cs typeface="Cambria Math"/>
              </a:rPr>
              <a:t>𝑍</a:t>
            </a:r>
            <a:r>
              <a:rPr dirty="0" sz="1200" spc="105">
                <a:latin typeface="Cambria Math"/>
                <a:cs typeface="Cambria Math"/>
              </a:rPr>
              <a:t> </a:t>
            </a:r>
            <a:r>
              <a:rPr dirty="0" sz="1200">
                <a:latin typeface="Cambria Math"/>
                <a:cs typeface="Cambria Math"/>
              </a:rPr>
              <a:t>=	</a:t>
            </a:r>
            <a:r>
              <a:rPr dirty="0" baseline="2314" sz="1800">
                <a:latin typeface="Cambria Math"/>
                <a:cs typeface="Cambria Math"/>
              </a:rPr>
              <a:t>(</a:t>
            </a:r>
            <a:r>
              <a:rPr dirty="0" sz="1200">
                <a:latin typeface="Cambria Math"/>
                <a:cs typeface="Cambria Math"/>
              </a:rPr>
              <a:t>3.5</a:t>
            </a:r>
            <a:r>
              <a:rPr dirty="0" baseline="2314" sz="1800">
                <a:latin typeface="Cambria Math"/>
                <a:cs typeface="Cambria Math"/>
              </a:rPr>
              <a:t>)</a:t>
            </a:r>
            <a:endParaRPr baseline="2314" sz="1800">
              <a:latin typeface="Cambria Math"/>
              <a:cs typeface="Cambria Math"/>
            </a:endParaRPr>
          </a:p>
          <a:p>
            <a:pPr marL="360045">
              <a:lnSpc>
                <a:spcPts val="1120"/>
              </a:lnSpc>
            </a:pPr>
            <a:r>
              <a:rPr dirty="0" sz="1200" spc="-5">
                <a:latin typeface="Cambria Math"/>
                <a:cs typeface="Cambria Math"/>
              </a:rPr>
              <a:t>𝐸𝐺</a:t>
            </a:r>
            <a:r>
              <a:rPr dirty="0" sz="1200" spc="30">
                <a:latin typeface="Cambria Math"/>
                <a:cs typeface="Cambria Math"/>
              </a:rPr>
              <a:t> </a:t>
            </a:r>
            <a:r>
              <a:rPr dirty="0" sz="1200">
                <a:latin typeface="Cambria Math"/>
                <a:cs typeface="Cambria Math"/>
              </a:rPr>
              <a:t>−</a:t>
            </a:r>
            <a:r>
              <a:rPr dirty="0" sz="1200" spc="-25">
                <a:latin typeface="Cambria Math"/>
                <a:cs typeface="Cambria Math"/>
              </a:rPr>
              <a:t> </a:t>
            </a:r>
            <a:r>
              <a:rPr dirty="0" sz="1200" spc="30">
                <a:latin typeface="Cambria Math"/>
                <a:cs typeface="Cambria Math"/>
              </a:rPr>
              <a:t>𝐹</a:t>
            </a:r>
            <a:r>
              <a:rPr dirty="0" baseline="22875" sz="1275" spc="44">
                <a:latin typeface="Cambria Math"/>
                <a:cs typeface="Cambria Math"/>
              </a:rPr>
              <a:t>2</a:t>
            </a:r>
            <a:endParaRPr baseline="22875" sz="1275">
              <a:latin typeface="Cambria Math"/>
              <a:cs typeface="Cambria Math"/>
            </a:endParaRPr>
          </a:p>
        </p:txBody>
      </p:sp>
      <p:sp>
        <p:nvSpPr>
          <p:cNvPr id="22" name="object 22"/>
          <p:cNvSpPr txBox="1"/>
          <p:nvPr/>
        </p:nvSpPr>
        <p:spPr>
          <a:xfrm>
            <a:off x="3064891" y="8669273"/>
            <a:ext cx="29781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𝐻</a:t>
            </a:r>
            <a:r>
              <a:rPr dirty="0" sz="1200" spc="30">
                <a:latin typeface="Cambria Math"/>
                <a:cs typeface="Cambria Math"/>
              </a:rPr>
              <a:t> </a:t>
            </a:r>
            <a:r>
              <a:rPr dirty="0" sz="1200">
                <a:latin typeface="Cambria Math"/>
                <a:cs typeface="Cambria Math"/>
              </a:rPr>
              <a:t>=</a:t>
            </a:r>
            <a:endParaRPr sz="1200">
              <a:latin typeface="Cambria Math"/>
              <a:cs typeface="Cambria Math"/>
            </a:endParaRPr>
          </a:p>
        </p:txBody>
      </p:sp>
      <p:sp>
        <p:nvSpPr>
          <p:cNvPr id="23" name="object 23"/>
          <p:cNvSpPr txBox="1"/>
          <p:nvPr/>
        </p:nvSpPr>
        <p:spPr>
          <a:xfrm>
            <a:off x="3378834" y="8553450"/>
            <a:ext cx="108648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Cambria Math"/>
                <a:cs typeface="Cambria Math"/>
              </a:rPr>
              <a:t>𝐸𝑁</a:t>
            </a:r>
            <a:r>
              <a:rPr dirty="0" sz="1200" spc="20">
                <a:latin typeface="Cambria Math"/>
                <a:cs typeface="Cambria Math"/>
              </a:rPr>
              <a:t> </a:t>
            </a:r>
            <a:r>
              <a:rPr dirty="0" sz="1200">
                <a:latin typeface="Cambria Math"/>
                <a:cs typeface="Cambria Math"/>
              </a:rPr>
              <a:t>+</a:t>
            </a:r>
            <a:r>
              <a:rPr dirty="0" sz="1200" spc="-20">
                <a:latin typeface="Cambria Math"/>
                <a:cs typeface="Cambria Math"/>
              </a:rPr>
              <a:t> </a:t>
            </a:r>
            <a:r>
              <a:rPr dirty="0" sz="1200">
                <a:latin typeface="Cambria Math"/>
                <a:cs typeface="Cambria Math"/>
              </a:rPr>
              <a:t>𝐺𝐿</a:t>
            </a:r>
            <a:r>
              <a:rPr dirty="0" sz="1200" spc="-5">
                <a:latin typeface="Cambria Math"/>
                <a:cs typeface="Cambria Math"/>
              </a:rPr>
              <a:t> </a:t>
            </a:r>
            <a:r>
              <a:rPr dirty="0" sz="1200">
                <a:latin typeface="Cambria Math"/>
                <a:cs typeface="Cambria Math"/>
              </a:rPr>
              <a:t>−</a:t>
            </a:r>
            <a:r>
              <a:rPr dirty="0" sz="1200" spc="-15">
                <a:latin typeface="Cambria Math"/>
                <a:cs typeface="Cambria Math"/>
              </a:rPr>
              <a:t> </a:t>
            </a:r>
            <a:r>
              <a:rPr dirty="0" sz="1200" spc="-5">
                <a:latin typeface="Cambria Math"/>
                <a:cs typeface="Cambria Math"/>
              </a:rPr>
              <a:t>2𝐹𝑀</a:t>
            </a:r>
            <a:endParaRPr sz="1200">
              <a:latin typeface="Cambria Math"/>
              <a:cs typeface="Cambria Math"/>
            </a:endParaRPr>
          </a:p>
        </p:txBody>
      </p:sp>
      <p:sp>
        <p:nvSpPr>
          <p:cNvPr id="24" name="object 24"/>
          <p:cNvSpPr txBox="1"/>
          <p:nvPr/>
        </p:nvSpPr>
        <p:spPr>
          <a:xfrm>
            <a:off x="3507359" y="8771381"/>
            <a:ext cx="835025" cy="208279"/>
          </a:xfrm>
          <a:prstGeom prst="rect">
            <a:avLst/>
          </a:prstGeom>
        </p:spPr>
        <p:txBody>
          <a:bodyPr wrap="square" lIns="0" tIns="12700" rIns="0" bIns="0" rtlCol="0" vert="horz">
            <a:spAutoFit/>
          </a:bodyPr>
          <a:lstStyle/>
          <a:p>
            <a:pPr marL="38100">
              <a:lnSpc>
                <a:spcPct val="100000"/>
              </a:lnSpc>
              <a:spcBef>
                <a:spcPts val="100"/>
              </a:spcBef>
            </a:pPr>
            <a:r>
              <a:rPr dirty="0" sz="1200" spc="-5">
                <a:latin typeface="Cambria Math"/>
                <a:cs typeface="Cambria Math"/>
              </a:rPr>
              <a:t>2</a:t>
            </a:r>
            <a:r>
              <a:rPr dirty="0" baseline="2314" sz="1800" spc="-7">
                <a:latin typeface="Cambria Math"/>
                <a:cs typeface="Cambria Math"/>
              </a:rPr>
              <a:t>(</a:t>
            </a:r>
            <a:r>
              <a:rPr dirty="0" sz="1200" spc="-5">
                <a:latin typeface="Cambria Math"/>
                <a:cs typeface="Cambria Math"/>
              </a:rPr>
              <a:t>𝐸𝐺</a:t>
            </a:r>
            <a:r>
              <a:rPr dirty="0" sz="1200" spc="30">
                <a:latin typeface="Cambria Math"/>
                <a:cs typeface="Cambria Math"/>
              </a:rPr>
              <a:t> </a:t>
            </a:r>
            <a:r>
              <a:rPr dirty="0" sz="1200">
                <a:latin typeface="Cambria Math"/>
                <a:cs typeface="Cambria Math"/>
              </a:rPr>
              <a:t>−</a:t>
            </a:r>
            <a:r>
              <a:rPr dirty="0" sz="1200" spc="-20">
                <a:latin typeface="Cambria Math"/>
                <a:cs typeface="Cambria Math"/>
              </a:rPr>
              <a:t> </a:t>
            </a:r>
            <a:r>
              <a:rPr dirty="0" sz="1200" spc="35">
                <a:latin typeface="Cambria Math"/>
                <a:cs typeface="Cambria Math"/>
              </a:rPr>
              <a:t>𝐹</a:t>
            </a:r>
            <a:r>
              <a:rPr dirty="0" baseline="22875" sz="1275" spc="52">
                <a:latin typeface="Cambria Math"/>
                <a:cs typeface="Cambria Math"/>
              </a:rPr>
              <a:t>2</a:t>
            </a:r>
            <a:r>
              <a:rPr dirty="0" baseline="2314" sz="1800" spc="52">
                <a:latin typeface="Cambria Math"/>
                <a:cs typeface="Cambria Math"/>
              </a:rPr>
              <a:t>)</a:t>
            </a:r>
            <a:endParaRPr baseline="2314" sz="1800">
              <a:latin typeface="Cambria Math"/>
              <a:cs typeface="Cambria Math"/>
            </a:endParaRPr>
          </a:p>
        </p:txBody>
      </p:sp>
      <p:sp>
        <p:nvSpPr>
          <p:cNvPr id="25" name="object 25"/>
          <p:cNvSpPr/>
          <p:nvPr/>
        </p:nvSpPr>
        <p:spPr>
          <a:xfrm>
            <a:off x="3391534" y="8785605"/>
            <a:ext cx="1066165" cy="10795"/>
          </a:xfrm>
          <a:custGeom>
            <a:avLst/>
            <a:gdLst/>
            <a:ahLst/>
            <a:cxnLst/>
            <a:rect l="l" t="t" r="r" b="b"/>
            <a:pathLst>
              <a:path w="1066164" h="10795">
                <a:moveTo>
                  <a:pt x="1065580" y="0"/>
                </a:moveTo>
                <a:lnTo>
                  <a:pt x="0" y="0"/>
                </a:lnTo>
                <a:lnTo>
                  <a:pt x="0" y="10668"/>
                </a:lnTo>
                <a:lnTo>
                  <a:pt x="1065580" y="10668"/>
                </a:lnTo>
                <a:lnTo>
                  <a:pt x="1065580" y="0"/>
                </a:lnTo>
                <a:close/>
              </a:path>
            </a:pathLst>
          </a:custGeom>
          <a:solidFill>
            <a:srgbClr val="000000"/>
          </a:solidFill>
        </p:spPr>
        <p:txBody>
          <a:bodyPr wrap="square" lIns="0" tIns="0" rIns="0" bIns="0" rtlCol="0"/>
          <a:lstStyle/>
          <a:p/>
        </p:txBody>
      </p:sp>
      <p:sp>
        <p:nvSpPr>
          <p:cNvPr id="26" name="object 26"/>
          <p:cNvSpPr txBox="1"/>
          <p:nvPr/>
        </p:nvSpPr>
        <p:spPr>
          <a:xfrm>
            <a:off x="6502146" y="8669273"/>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3</a:t>
            </a:r>
            <a:r>
              <a:rPr dirty="0" sz="1200" spc="5">
                <a:latin typeface="Cambria Math"/>
                <a:cs typeface="Cambria Math"/>
              </a:rPr>
              <a:t>.</a:t>
            </a:r>
            <a:r>
              <a:rPr dirty="0" sz="1200" spc="-5">
                <a:latin typeface="Cambria Math"/>
                <a:cs typeface="Cambria Math"/>
              </a:rPr>
              <a:t>6</a:t>
            </a:r>
            <a:r>
              <a:rPr dirty="0" baseline="2314" sz="1800">
                <a:latin typeface="Cambria Math"/>
                <a:cs typeface="Cambria Math"/>
              </a:rPr>
              <a:t>)</a:t>
            </a:r>
            <a:endParaRPr baseline="2314" sz="1800">
              <a:latin typeface="Cambria Math"/>
              <a:cs typeface="Cambria Math"/>
            </a:endParaRPr>
          </a:p>
        </p:txBody>
      </p:sp>
      <p:sp>
        <p:nvSpPr>
          <p:cNvPr id="27" name="object 27"/>
          <p:cNvSpPr txBox="1"/>
          <p:nvPr/>
        </p:nvSpPr>
        <p:spPr>
          <a:xfrm>
            <a:off x="1011732" y="9015476"/>
            <a:ext cx="231203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其</a:t>
            </a:r>
            <a:r>
              <a:rPr dirty="0" sz="1200" spc="-5">
                <a:latin typeface="SimSun"/>
                <a:cs typeface="SimSun"/>
              </a:rPr>
              <a:t>中</a:t>
            </a:r>
            <a:r>
              <a:rPr dirty="0" sz="1200">
                <a:latin typeface="SimSun"/>
                <a:cs typeface="SimSun"/>
              </a:rPr>
              <a:t>各变量可以由以下公式得到：</a:t>
            </a:r>
            <a:endParaRPr sz="1200">
              <a:latin typeface="SimSun"/>
              <a:cs typeface="SimSun"/>
            </a:endParaRPr>
          </a:p>
        </p:txBody>
      </p:sp>
      <p:sp>
        <p:nvSpPr>
          <p:cNvPr id="28" name="object 28"/>
          <p:cNvSpPr txBox="1"/>
          <p:nvPr/>
        </p:nvSpPr>
        <p:spPr>
          <a:xfrm>
            <a:off x="3373246" y="9309607"/>
            <a:ext cx="807085"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Cambria Math"/>
                <a:cs typeface="Cambria Math"/>
              </a:rPr>
              <a:t>𝐸</a:t>
            </a:r>
            <a:r>
              <a:rPr dirty="0" sz="1200" spc="85">
                <a:latin typeface="Cambria Math"/>
                <a:cs typeface="Cambria Math"/>
              </a:rPr>
              <a:t> </a:t>
            </a:r>
            <a:r>
              <a:rPr dirty="0" sz="1200">
                <a:latin typeface="Cambria Math"/>
                <a:cs typeface="Cambria Math"/>
              </a:rPr>
              <a:t>=</a:t>
            </a:r>
            <a:r>
              <a:rPr dirty="0" sz="1200" spc="45">
                <a:latin typeface="Cambria Math"/>
                <a:cs typeface="Cambria Math"/>
              </a:rPr>
              <a:t> </a:t>
            </a:r>
            <a:r>
              <a:rPr dirty="0" sz="1200" spc="25">
                <a:latin typeface="Cambria Math"/>
                <a:cs typeface="Cambria Math"/>
              </a:rPr>
              <a:t>r</a:t>
            </a:r>
            <a:r>
              <a:rPr dirty="0" baseline="-16339" sz="1275" spc="37">
                <a:latin typeface="Cambria Math"/>
                <a:cs typeface="Cambria Math"/>
              </a:rPr>
              <a:t>u</a:t>
            </a:r>
            <a:r>
              <a:rPr dirty="0" baseline="-16339" sz="1275" spc="172">
                <a:latin typeface="Cambria Math"/>
                <a:cs typeface="Cambria Math"/>
              </a:rPr>
              <a:t> </a:t>
            </a:r>
            <a:r>
              <a:rPr dirty="0" sz="1200">
                <a:latin typeface="Cambria Math"/>
                <a:cs typeface="Cambria Math"/>
              </a:rPr>
              <a:t>×</a:t>
            </a:r>
            <a:r>
              <a:rPr dirty="0" sz="1200" spc="-10">
                <a:latin typeface="Cambria Math"/>
                <a:cs typeface="Cambria Math"/>
              </a:rPr>
              <a:t> </a:t>
            </a:r>
            <a:r>
              <a:rPr dirty="0" sz="1200" spc="-70">
                <a:latin typeface="Cambria Math"/>
                <a:cs typeface="Cambria Math"/>
              </a:rPr>
              <a:t>𝑟</a:t>
            </a:r>
            <a:r>
              <a:rPr dirty="0" baseline="-16339" sz="1275" spc="-104">
                <a:latin typeface="Cambria Math"/>
                <a:cs typeface="Cambria Math"/>
              </a:rPr>
              <a:t>𝑢</a:t>
            </a:r>
            <a:endParaRPr baseline="-16339" sz="1275">
              <a:latin typeface="Cambria Math"/>
              <a:cs typeface="Cambria Math"/>
            </a:endParaRPr>
          </a:p>
        </p:txBody>
      </p:sp>
      <p:sp>
        <p:nvSpPr>
          <p:cNvPr id="29" name="object 29"/>
          <p:cNvSpPr txBox="1"/>
          <p:nvPr/>
        </p:nvSpPr>
        <p:spPr>
          <a:xfrm>
            <a:off x="6502146" y="9309607"/>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3</a:t>
            </a:r>
            <a:r>
              <a:rPr dirty="0" sz="1200" spc="5">
                <a:latin typeface="Cambria Math"/>
                <a:cs typeface="Cambria Math"/>
              </a:rPr>
              <a:t>.</a:t>
            </a:r>
            <a:r>
              <a:rPr dirty="0" sz="1200" spc="-5">
                <a:latin typeface="Cambria Math"/>
                <a:cs typeface="Cambria Math"/>
              </a:rPr>
              <a:t>7</a:t>
            </a:r>
            <a:r>
              <a:rPr dirty="0" baseline="2314" sz="1800">
                <a:latin typeface="Cambria Math"/>
                <a:cs typeface="Cambria Math"/>
              </a:rPr>
              <a:t>)</a:t>
            </a:r>
            <a:endParaRPr baseline="2314" sz="1800">
              <a:latin typeface="Cambria Math"/>
              <a:cs typeface="Cambria Math"/>
            </a:endParaRPr>
          </a:p>
        </p:txBody>
      </p:sp>
      <p:pic>
        <p:nvPicPr>
          <p:cNvPr id="30" name="object 30"/>
          <p:cNvPicPr/>
          <p:nvPr/>
        </p:nvPicPr>
        <p:blipFill>
          <a:blip r:embed="rId3" cstate="print"/>
          <a:stretch>
            <a:fillRect/>
          </a:stretch>
        </p:blipFill>
        <p:spPr>
          <a:xfrm>
            <a:off x="259079" y="10344403"/>
            <a:ext cx="4812030" cy="123189"/>
          </a:xfrm>
          <a:prstGeom prst="rect">
            <a:avLst/>
          </a:prstGeom>
        </p:spPr>
      </p:pic>
      <p:pic>
        <p:nvPicPr>
          <p:cNvPr id="31" name="object 31"/>
          <p:cNvPicPr/>
          <p:nvPr/>
        </p:nvPicPr>
        <p:blipFill>
          <a:blip r:embed="rId4" cstate="print"/>
          <a:stretch>
            <a:fillRect/>
          </a:stretch>
        </p:blipFill>
        <p:spPr>
          <a:xfrm>
            <a:off x="5215890" y="10344403"/>
            <a:ext cx="1082039" cy="123189"/>
          </a:xfrm>
          <a:prstGeom prst="rect">
            <a:avLst/>
          </a:prstGeom>
        </p:spPr>
      </p:pic>
      <p:sp>
        <p:nvSpPr>
          <p:cNvPr id="32" name="object 32"/>
          <p:cNvSpPr txBox="1"/>
          <p:nvPr/>
        </p:nvSpPr>
        <p:spPr>
          <a:xfrm>
            <a:off x="3395598" y="9640497"/>
            <a:ext cx="800100" cy="458470"/>
          </a:xfrm>
          <a:prstGeom prst="rect">
            <a:avLst/>
          </a:prstGeom>
        </p:spPr>
        <p:txBody>
          <a:bodyPr wrap="square" lIns="0" tIns="0" rIns="0" bIns="0" rtlCol="0" vert="horz">
            <a:spAutoFit/>
          </a:bodyPr>
          <a:lstStyle/>
          <a:p>
            <a:pPr algn="ctr" marR="30480">
              <a:lnSpc>
                <a:spcPts val="1275"/>
              </a:lnSpc>
            </a:pPr>
            <a:r>
              <a:rPr dirty="0" sz="1200">
                <a:latin typeface="Cambria Math"/>
                <a:cs typeface="Cambria Math"/>
              </a:rPr>
              <a:t>𝐹</a:t>
            </a:r>
            <a:r>
              <a:rPr dirty="0" sz="1200" spc="90">
                <a:latin typeface="Cambria Math"/>
                <a:cs typeface="Cambria Math"/>
              </a:rPr>
              <a:t> </a:t>
            </a:r>
            <a:r>
              <a:rPr dirty="0" sz="1200">
                <a:latin typeface="Cambria Math"/>
                <a:cs typeface="Cambria Math"/>
              </a:rPr>
              <a:t>=</a:t>
            </a:r>
            <a:r>
              <a:rPr dirty="0" sz="1200" spc="55">
                <a:latin typeface="Cambria Math"/>
                <a:cs typeface="Cambria Math"/>
              </a:rPr>
              <a:t> </a:t>
            </a:r>
            <a:r>
              <a:rPr dirty="0" sz="1200" spc="25">
                <a:latin typeface="Cambria Math"/>
                <a:cs typeface="Cambria Math"/>
              </a:rPr>
              <a:t>r</a:t>
            </a:r>
            <a:r>
              <a:rPr dirty="0" baseline="-16339" sz="1275" spc="37">
                <a:latin typeface="Cambria Math"/>
                <a:cs typeface="Cambria Math"/>
              </a:rPr>
              <a:t>u</a:t>
            </a:r>
            <a:r>
              <a:rPr dirty="0" baseline="-16339" sz="1275" spc="157">
                <a:latin typeface="Cambria Math"/>
                <a:cs typeface="Cambria Math"/>
              </a:rPr>
              <a:t> </a:t>
            </a:r>
            <a:r>
              <a:rPr dirty="0" sz="1200">
                <a:latin typeface="Cambria Math"/>
                <a:cs typeface="Cambria Math"/>
              </a:rPr>
              <a:t>×</a:t>
            </a:r>
            <a:r>
              <a:rPr dirty="0" sz="1200" spc="-10">
                <a:latin typeface="Cambria Math"/>
                <a:cs typeface="Cambria Math"/>
              </a:rPr>
              <a:t> </a:t>
            </a:r>
            <a:r>
              <a:rPr dirty="0" sz="1200" spc="25">
                <a:latin typeface="Cambria Math"/>
                <a:cs typeface="Cambria Math"/>
              </a:rPr>
              <a:t>r</a:t>
            </a:r>
            <a:r>
              <a:rPr dirty="0" baseline="-16339" sz="1275" spc="37">
                <a:latin typeface="Cambria Math"/>
                <a:cs typeface="Cambria Math"/>
              </a:rPr>
              <a:t>v</a:t>
            </a:r>
            <a:endParaRPr baseline="-16339" sz="1275">
              <a:latin typeface="Cambria Math"/>
              <a:cs typeface="Cambria Math"/>
            </a:endParaRPr>
          </a:p>
          <a:p>
            <a:pPr algn="ctr" marR="19685">
              <a:lnSpc>
                <a:spcPct val="100000"/>
              </a:lnSpc>
              <a:spcBef>
                <a:spcPts val="955"/>
              </a:spcBef>
            </a:pPr>
            <a:r>
              <a:rPr dirty="0" sz="1050">
                <a:latin typeface="Times New Roman"/>
                <a:cs typeface="Times New Roman"/>
              </a:rPr>
              <a:t>25</a:t>
            </a:r>
            <a:endParaRPr sz="1050">
              <a:latin typeface="Times New Roman"/>
              <a:cs typeface="Times New Roman"/>
            </a:endParaRPr>
          </a:p>
        </p:txBody>
      </p:sp>
      <p:sp>
        <p:nvSpPr>
          <p:cNvPr id="33" name="object 33"/>
          <p:cNvSpPr txBox="1"/>
          <p:nvPr/>
        </p:nvSpPr>
        <p:spPr>
          <a:xfrm>
            <a:off x="6502146" y="9634401"/>
            <a:ext cx="352425" cy="184150"/>
          </a:xfrm>
          <a:prstGeom prst="rect">
            <a:avLst/>
          </a:prstGeom>
        </p:spPr>
        <p:txBody>
          <a:bodyPr wrap="square" lIns="0" tIns="0" rIns="0" bIns="0" rtlCol="0" vert="horz">
            <a:spAutoFit/>
          </a:bodyPr>
          <a:lstStyle/>
          <a:p>
            <a:pPr marL="12700">
              <a:lnSpc>
                <a:spcPts val="1325"/>
              </a:lnSpc>
            </a:pPr>
            <a:r>
              <a:rPr dirty="0" baseline="2314" sz="1800" spc="7">
                <a:latin typeface="Cambria Math"/>
                <a:cs typeface="Cambria Math"/>
              </a:rPr>
              <a:t>(</a:t>
            </a:r>
            <a:r>
              <a:rPr dirty="0" sz="1200" spc="-5">
                <a:latin typeface="Cambria Math"/>
                <a:cs typeface="Cambria Math"/>
              </a:rPr>
              <a:t>3</a:t>
            </a:r>
            <a:r>
              <a:rPr dirty="0" sz="1200" spc="5">
                <a:latin typeface="Cambria Math"/>
                <a:cs typeface="Cambria Math"/>
              </a:rPr>
              <a:t>.</a:t>
            </a:r>
            <a:r>
              <a:rPr dirty="0" sz="1200" spc="-5">
                <a:latin typeface="Cambria Math"/>
                <a:cs typeface="Cambria Math"/>
              </a:rPr>
              <a:t>8</a:t>
            </a:r>
            <a:r>
              <a:rPr dirty="0" baseline="2314" sz="1800">
                <a:latin typeface="Cambria Math"/>
                <a:cs typeface="Cambria Math"/>
              </a:rPr>
              <a:t>)</a:t>
            </a:r>
            <a:endParaRPr baseline="2314" sz="1800">
              <a:latin typeface="Cambria Math"/>
              <a:cs typeface="Cambria Math"/>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19327" y="559879"/>
          <a:ext cx="6154420" cy="1313180"/>
        </p:xfrm>
        <a:graphic>
          <a:graphicData uri="http://schemas.openxmlformats.org/drawingml/2006/table">
            <a:tbl>
              <a:tblPr firstRow="1" bandRow="1">
                <a:tableStyleId>{2D5ABB26-0587-4C30-8999-92F81FD0307C}</a:tableStyleId>
              </a:tblPr>
              <a:tblGrid>
                <a:gridCol w="2326005"/>
                <a:gridCol w="1270634"/>
                <a:gridCol w="563245"/>
                <a:gridCol w="1993264"/>
              </a:tblGrid>
              <a:tr h="135826">
                <a:tc>
                  <a:txBody>
                    <a:bodyPr/>
                    <a:lstStyle/>
                    <a:p>
                      <a:pPr>
                        <a:lnSpc>
                          <a:spcPts val="969"/>
                        </a:lnSpc>
                      </a:pPr>
                      <a:r>
                        <a:rPr dirty="0" sz="1050">
                          <a:solidFill>
                            <a:srgbClr val="666666"/>
                          </a:solidFill>
                          <a:latin typeface="SimSun"/>
                          <a:cs typeface="SimSun"/>
                        </a:rPr>
                        <a:t>南京</a:t>
                      </a:r>
                      <a:r>
                        <a:rPr dirty="0" sz="1050" spc="-15">
                          <a:solidFill>
                            <a:srgbClr val="666666"/>
                          </a:solidFill>
                          <a:latin typeface="SimSun"/>
                          <a:cs typeface="SimSun"/>
                        </a:rPr>
                        <a:t>邮</a:t>
                      </a:r>
                      <a:r>
                        <a:rPr dirty="0" sz="1050">
                          <a:solidFill>
                            <a:srgbClr val="666666"/>
                          </a:solidFill>
                          <a:latin typeface="SimSun"/>
                          <a:cs typeface="SimSun"/>
                        </a:rPr>
                        <a:t>电</a:t>
                      </a:r>
                      <a:r>
                        <a:rPr dirty="0" sz="1050" spc="-15">
                          <a:solidFill>
                            <a:srgbClr val="666666"/>
                          </a:solidFill>
                          <a:latin typeface="SimSun"/>
                          <a:cs typeface="SimSun"/>
                        </a:rPr>
                        <a:t>大</a:t>
                      </a:r>
                      <a:r>
                        <a:rPr dirty="0" sz="1050">
                          <a:solidFill>
                            <a:srgbClr val="666666"/>
                          </a:solidFill>
                          <a:latin typeface="SimSun"/>
                          <a:cs typeface="SimSun"/>
                        </a:rPr>
                        <a:t>学</a:t>
                      </a:r>
                      <a:r>
                        <a:rPr dirty="0" sz="1050" spc="-15">
                          <a:solidFill>
                            <a:srgbClr val="666666"/>
                          </a:solidFill>
                          <a:latin typeface="SimSun"/>
                          <a:cs typeface="SimSun"/>
                        </a:rPr>
                        <a:t>硕</a:t>
                      </a:r>
                      <a:r>
                        <a:rPr dirty="0" sz="1050">
                          <a:solidFill>
                            <a:srgbClr val="666666"/>
                          </a:solidFill>
                          <a:latin typeface="SimSun"/>
                          <a:cs typeface="SimSun"/>
                        </a:rPr>
                        <a:t>士</a:t>
                      </a:r>
                      <a:r>
                        <a:rPr dirty="0" sz="1050" spc="-15">
                          <a:solidFill>
                            <a:srgbClr val="666666"/>
                          </a:solidFill>
                          <a:latin typeface="SimSun"/>
                          <a:cs typeface="SimSun"/>
                        </a:rPr>
                        <a:t>研</a:t>
                      </a:r>
                      <a:r>
                        <a:rPr dirty="0" sz="1050">
                          <a:solidFill>
                            <a:srgbClr val="666666"/>
                          </a:solidFill>
                          <a:latin typeface="SimSun"/>
                          <a:cs typeface="SimSun"/>
                        </a:rPr>
                        <a:t>究</a:t>
                      </a:r>
                      <a:r>
                        <a:rPr dirty="0" sz="1050" spc="-15">
                          <a:solidFill>
                            <a:srgbClr val="666666"/>
                          </a:solidFill>
                          <a:latin typeface="SimSun"/>
                          <a:cs typeface="SimSun"/>
                        </a:rPr>
                        <a:t>生</a:t>
                      </a:r>
                      <a:r>
                        <a:rPr dirty="0" sz="1050">
                          <a:solidFill>
                            <a:srgbClr val="666666"/>
                          </a:solidFill>
                          <a:latin typeface="SimSun"/>
                          <a:cs typeface="SimSun"/>
                        </a:rPr>
                        <a:t>学位</a:t>
                      </a:r>
                      <a:r>
                        <a:rPr dirty="0" sz="1050" spc="-15">
                          <a:solidFill>
                            <a:srgbClr val="666666"/>
                          </a:solidFill>
                          <a:latin typeface="SimSun"/>
                          <a:cs typeface="SimSun"/>
                        </a:rPr>
                        <a:t>论</a:t>
                      </a:r>
                      <a:r>
                        <a:rPr dirty="0" sz="1050">
                          <a:solidFill>
                            <a:srgbClr val="666666"/>
                          </a:solidFill>
                          <a:latin typeface="SimSun"/>
                          <a:cs typeface="SimSun"/>
                        </a:rPr>
                        <a:t>文</a:t>
                      </a:r>
                      <a:endParaRPr sz="1050">
                        <a:latin typeface="SimSun"/>
                        <a:cs typeface="SimSun"/>
                      </a:endParaRPr>
                    </a:p>
                  </a:txBody>
                  <a:tcPr marL="0" marR="0" marB="0" marT="0">
                    <a:lnB w="9525">
                      <a:solidFill>
                        <a:srgbClr val="666666"/>
                      </a:solidFill>
                      <a:prstDash val="solid"/>
                    </a:lnB>
                  </a:tcPr>
                </a:tc>
                <a:tc>
                  <a:txBody>
                    <a:bodyPr/>
                    <a:lstStyle/>
                    <a:p>
                      <a:pPr>
                        <a:lnSpc>
                          <a:spcPct val="100000"/>
                        </a:lnSpc>
                      </a:pPr>
                      <a:endParaRPr sz="700">
                        <a:latin typeface="Times New Roman"/>
                        <a:cs typeface="Times New Roman"/>
                      </a:endParaRPr>
                    </a:p>
                  </a:txBody>
                  <a:tcPr marL="0" marR="0" marB="0" marT="0">
                    <a:lnB w="9525">
                      <a:solidFill>
                        <a:srgbClr val="666666"/>
                      </a:solidFill>
                      <a:prstDash val="solid"/>
                    </a:lnB>
                  </a:tcPr>
                </a:tc>
                <a:tc>
                  <a:txBody>
                    <a:bodyPr/>
                    <a:lstStyle/>
                    <a:p>
                      <a:pPr marL="128270">
                        <a:lnSpc>
                          <a:spcPts val="969"/>
                        </a:lnSpc>
                      </a:pPr>
                      <a:r>
                        <a:rPr dirty="0" sz="1050">
                          <a:solidFill>
                            <a:srgbClr val="666666"/>
                          </a:solidFill>
                          <a:latin typeface="SimSun"/>
                          <a:cs typeface="SimSun"/>
                        </a:rPr>
                        <a:t>第三章</a:t>
                      </a:r>
                      <a:endParaRPr sz="1050">
                        <a:latin typeface="SimSun"/>
                        <a:cs typeface="SimSun"/>
                      </a:endParaRPr>
                    </a:p>
                  </a:txBody>
                  <a:tcPr marL="0" marR="0" marB="0" marT="0">
                    <a:lnB w="9525">
                      <a:solidFill>
                        <a:srgbClr val="666666"/>
                      </a:solidFill>
                      <a:prstDash val="solid"/>
                    </a:lnB>
                  </a:tcPr>
                </a:tc>
                <a:tc>
                  <a:txBody>
                    <a:bodyPr/>
                    <a:lstStyle/>
                    <a:p>
                      <a:pPr marL="32384">
                        <a:lnSpc>
                          <a:spcPts val="969"/>
                        </a:lnSpc>
                      </a:pP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a:txBody>
                  <a:tcPr marL="0" marR="0" marB="0" marT="0">
                    <a:lnB w="9525">
                      <a:solidFill>
                        <a:srgbClr val="666666"/>
                      </a:solidFill>
                      <a:prstDash val="solid"/>
                    </a:lnB>
                  </a:tcPr>
                </a:tc>
              </a:tr>
              <a:tr h="338373">
                <a:tc>
                  <a:txBody>
                    <a:bodyPr/>
                    <a:lstStyle/>
                    <a:p>
                      <a:pPr>
                        <a:lnSpc>
                          <a:spcPct val="100000"/>
                        </a:lnSpc>
                      </a:pPr>
                      <a:endParaRPr sz="1100">
                        <a:latin typeface="Times New Roman"/>
                        <a:cs typeface="Times New Roman"/>
                      </a:endParaRPr>
                    </a:p>
                  </a:txBody>
                  <a:tcPr marL="0" marR="0" marB="0" marT="0">
                    <a:lnT w="9525">
                      <a:solidFill>
                        <a:srgbClr val="666666"/>
                      </a:solidFill>
                      <a:prstDash val="solid"/>
                    </a:lnT>
                  </a:tcPr>
                </a:tc>
                <a:tc>
                  <a:txBody>
                    <a:bodyPr/>
                    <a:lstStyle/>
                    <a:p>
                      <a:pPr algn="r" marR="163830">
                        <a:lnSpc>
                          <a:spcPct val="100000"/>
                        </a:lnSpc>
                        <a:spcBef>
                          <a:spcPts val="570"/>
                        </a:spcBef>
                      </a:pPr>
                      <a:r>
                        <a:rPr dirty="0" sz="1200">
                          <a:latin typeface="Cambria Math"/>
                          <a:cs typeface="Cambria Math"/>
                        </a:rPr>
                        <a:t>𝐺</a:t>
                      </a:r>
                      <a:r>
                        <a:rPr dirty="0" sz="1200" spc="95">
                          <a:latin typeface="Cambria Math"/>
                          <a:cs typeface="Cambria Math"/>
                        </a:rPr>
                        <a:t> </a:t>
                      </a:r>
                      <a:r>
                        <a:rPr dirty="0" sz="1200">
                          <a:latin typeface="Cambria Math"/>
                          <a:cs typeface="Cambria Math"/>
                        </a:rPr>
                        <a:t>=</a:t>
                      </a:r>
                      <a:r>
                        <a:rPr dirty="0" sz="1200" spc="55">
                          <a:latin typeface="Cambria Math"/>
                          <a:cs typeface="Cambria Math"/>
                        </a:rPr>
                        <a:t> </a:t>
                      </a:r>
                      <a:r>
                        <a:rPr dirty="0" sz="1200" spc="25">
                          <a:latin typeface="Cambria Math"/>
                          <a:cs typeface="Cambria Math"/>
                        </a:rPr>
                        <a:t>r</a:t>
                      </a:r>
                      <a:r>
                        <a:rPr dirty="0" baseline="-16339" sz="1275" spc="37">
                          <a:latin typeface="Cambria Math"/>
                          <a:cs typeface="Cambria Math"/>
                        </a:rPr>
                        <a:t>v</a:t>
                      </a:r>
                      <a:r>
                        <a:rPr dirty="0" baseline="-16339" sz="1275" spc="165">
                          <a:latin typeface="Cambria Math"/>
                          <a:cs typeface="Cambria Math"/>
                        </a:rPr>
                        <a:t> </a:t>
                      </a:r>
                      <a:r>
                        <a:rPr dirty="0" sz="1200">
                          <a:latin typeface="Cambria Math"/>
                          <a:cs typeface="Cambria Math"/>
                        </a:rPr>
                        <a:t>×</a:t>
                      </a:r>
                      <a:r>
                        <a:rPr dirty="0" sz="1200" spc="-10">
                          <a:latin typeface="Cambria Math"/>
                          <a:cs typeface="Cambria Math"/>
                        </a:rPr>
                        <a:t> </a:t>
                      </a:r>
                      <a:r>
                        <a:rPr dirty="0" sz="1200" spc="25">
                          <a:latin typeface="Cambria Math"/>
                          <a:cs typeface="Cambria Math"/>
                        </a:rPr>
                        <a:t>r</a:t>
                      </a:r>
                      <a:r>
                        <a:rPr dirty="0" baseline="-16339" sz="1275" spc="37">
                          <a:latin typeface="Cambria Math"/>
                          <a:cs typeface="Cambria Math"/>
                        </a:rPr>
                        <a:t>v</a:t>
                      </a:r>
                      <a:endParaRPr baseline="-16339" sz="1275">
                        <a:latin typeface="Cambria Math"/>
                        <a:cs typeface="Cambria Math"/>
                      </a:endParaRPr>
                    </a:p>
                  </a:txBody>
                  <a:tcPr marL="0" marR="0" marB="0" marT="72390">
                    <a:lnT w="9525">
                      <a:solidFill>
                        <a:srgbClr val="666666"/>
                      </a:solidFill>
                      <a:prstDash val="solid"/>
                    </a:lnT>
                  </a:tcPr>
                </a:tc>
                <a:tc>
                  <a:txBody>
                    <a:bodyPr/>
                    <a:lstStyle/>
                    <a:p>
                      <a:pPr>
                        <a:lnSpc>
                          <a:spcPct val="100000"/>
                        </a:lnSpc>
                      </a:pPr>
                      <a:endParaRPr sz="1100">
                        <a:latin typeface="Times New Roman"/>
                        <a:cs typeface="Times New Roman"/>
                      </a:endParaRPr>
                    </a:p>
                  </a:txBody>
                  <a:tcPr marL="0" marR="0" marB="0" marT="0">
                    <a:lnT w="9525">
                      <a:solidFill>
                        <a:srgbClr val="666666"/>
                      </a:solidFill>
                      <a:prstDash val="solid"/>
                    </a:lnT>
                  </a:tcPr>
                </a:tc>
                <a:tc>
                  <a:txBody>
                    <a:bodyPr/>
                    <a:lstStyle/>
                    <a:p>
                      <a:pPr algn="r" marR="24130">
                        <a:lnSpc>
                          <a:spcPct val="100000"/>
                        </a:lnSpc>
                        <a:spcBef>
                          <a:spcPts val="570"/>
                        </a:spcBef>
                      </a:pPr>
                      <a:r>
                        <a:rPr dirty="0" baseline="2314" sz="1800">
                          <a:latin typeface="Cambria Math"/>
                          <a:cs typeface="Cambria Math"/>
                        </a:rPr>
                        <a:t>(</a:t>
                      </a:r>
                      <a:r>
                        <a:rPr dirty="0" sz="1200">
                          <a:latin typeface="Cambria Math"/>
                          <a:cs typeface="Cambria Math"/>
                        </a:rPr>
                        <a:t>3.9</a:t>
                      </a:r>
                      <a:r>
                        <a:rPr dirty="0" baseline="2314" sz="1800">
                          <a:latin typeface="Cambria Math"/>
                          <a:cs typeface="Cambria Math"/>
                        </a:rPr>
                        <a:t>)</a:t>
                      </a:r>
                      <a:endParaRPr baseline="2314" sz="1800">
                        <a:latin typeface="Cambria Math"/>
                        <a:cs typeface="Cambria Math"/>
                      </a:endParaRPr>
                    </a:p>
                  </a:txBody>
                  <a:tcPr marL="0" marR="0" marB="0" marT="72390">
                    <a:lnT w="9525">
                      <a:solidFill>
                        <a:srgbClr val="666666"/>
                      </a:solidFill>
                      <a:prstDash val="solid"/>
                    </a:lnT>
                  </a:tcPr>
                </a:tc>
              </a:tr>
              <a:tr h="297306">
                <a:tc>
                  <a:txBody>
                    <a:bodyPr/>
                    <a:lstStyle/>
                    <a:p>
                      <a:pPr>
                        <a:lnSpc>
                          <a:spcPct val="100000"/>
                        </a:lnSpc>
                      </a:pPr>
                      <a:endParaRPr sz="1100">
                        <a:latin typeface="Times New Roman"/>
                        <a:cs typeface="Times New Roman"/>
                      </a:endParaRPr>
                    </a:p>
                  </a:txBody>
                  <a:tcPr marL="0" marR="0" marB="0" marT="0"/>
                </a:tc>
                <a:tc>
                  <a:txBody>
                    <a:bodyPr/>
                    <a:lstStyle/>
                    <a:p>
                      <a:pPr algn="r" marR="142240">
                        <a:lnSpc>
                          <a:spcPct val="100000"/>
                        </a:lnSpc>
                        <a:spcBef>
                          <a:spcPts val="245"/>
                        </a:spcBef>
                      </a:pPr>
                      <a:r>
                        <a:rPr dirty="0" sz="1200">
                          <a:latin typeface="Cambria Math"/>
                          <a:cs typeface="Cambria Math"/>
                        </a:rPr>
                        <a:t>𝐿</a:t>
                      </a:r>
                      <a:r>
                        <a:rPr dirty="0" sz="1200" spc="70">
                          <a:latin typeface="Cambria Math"/>
                          <a:cs typeface="Cambria Math"/>
                        </a:rPr>
                        <a:t> </a:t>
                      </a:r>
                      <a:r>
                        <a:rPr dirty="0" sz="1200">
                          <a:latin typeface="Cambria Math"/>
                          <a:cs typeface="Cambria Math"/>
                        </a:rPr>
                        <a:t>=</a:t>
                      </a:r>
                      <a:r>
                        <a:rPr dirty="0" sz="1200" spc="40">
                          <a:latin typeface="Cambria Math"/>
                          <a:cs typeface="Cambria Math"/>
                        </a:rPr>
                        <a:t> </a:t>
                      </a:r>
                      <a:r>
                        <a:rPr dirty="0" sz="1200" spc="35">
                          <a:latin typeface="Cambria Math"/>
                          <a:cs typeface="Cambria Math"/>
                        </a:rPr>
                        <a:t>r</a:t>
                      </a:r>
                      <a:r>
                        <a:rPr dirty="0" baseline="-16339" sz="1275" spc="52">
                          <a:latin typeface="Cambria Math"/>
                          <a:cs typeface="Cambria Math"/>
                        </a:rPr>
                        <a:t>uu</a:t>
                      </a:r>
                      <a:r>
                        <a:rPr dirty="0" baseline="-16339" sz="1275" spc="172">
                          <a:latin typeface="Cambria Math"/>
                          <a:cs typeface="Cambria Math"/>
                        </a:rPr>
                        <a:t> </a:t>
                      </a:r>
                      <a:r>
                        <a:rPr dirty="0" sz="1200">
                          <a:latin typeface="Cambria Math"/>
                          <a:cs typeface="Cambria Math"/>
                        </a:rPr>
                        <a:t>×</a:t>
                      </a:r>
                      <a:r>
                        <a:rPr dirty="0" sz="1200" spc="-10">
                          <a:latin typeface="Cambria Math"/>
                          <a:cs typeface="Cambria Math"/>
                        </a:rPr>
                        <a:t> </a:t>
                      </a:r>
                      <a:r>
                        <a:rPr dirty="0" sz="1200">
                          <a:latin typeface="Cambria Math"/>
                          <a:cs typeface="Cambria Math"/>
                        </a:rPr>
                        <a:t>𝑁</a:t>
                      </a:r>
                      <a:endParaRPr sz="1200">
                        <a:latin typeface="Cambria Math"/>
                        <a:cs typeface="Cambria Math"/>
                      </a:endParaRPr>
                    </a:p>
                  </a:txBody>
                  <a:tcPr marL="0" marR="0" marB="0" marT="31115"/>
                </a:tc>
                <a:tc>
                  <a:txBody>
                    <a:bodyPr/>
                    <a:lstStyle/>
                    <a:p>
                      <a:pPr>
                        <a:lnSpc>
                          <a:spcPct val="100000"/>
                        </a:lnSpc>
                      </a:pPr>
                      <a:endParaRPr sz="1100">
                        <a:latin typeface="Times New Roman"/>
                        <a:cs typeface="Times New Roman"/>
                      </a:endParaRPr>
                    </a:p>
                  </a:txBody>
                  <a:tcPr marL="0" marR="0" marB="0" marT="0"/>
                </a:tc>
                <a:tc>
                  <a:txBody>
                    <a:bodyPr/>
                    <a:lstStyle/>
                    <a:p>
                      <a:pPr algn="r" marR="25400">
                        <a:lnSpc>
                          <a:spcPct val="100000"/>
                        </a:lnSpc>
                        <a:spcBef>
                          <a:spcPts val="245"/>
                        </a:spcBef>
                      </a:pPr>
                      <a:r>
                        <a:rPr dirty="0" baseline="2314" sz="1800" spc="-7">
                          <a:latin typeface="Cambria Math"/>
                          <a:cs typeface="Cambria Math"/>
                        </a:rPr>
                        <a:t>(</a:t>
                      </a:r>
                      <a:r>
                        <a:rPr dirty="0" sz="1200" spc="-5">
                          <a:latin typeface="Cambria Math"/>
                          <a:cs typeface="Cambria Math"/>
                        </a:rPr>
                        <a:t>3.10</a:t>
                      </a:r>
                      <a:r>
                        <a:rPr dirty="0" baseline="2314" sz="1800" spc="-7">
                          <a:latin typeface="Cambria Math"/>
                          <a:cs typeface="Cambria Math"/>
                        </a:rPr>
                        <a:t>)</a:t>
                      </a:r>
                      <a:endParaRPr baseline="2314" sz="1800">
                        <a:latin typeface="Cambria Math"/>
                        <a:cs typeface="Cambria Math"/>
                      </a:endParaRPr>
                    </a:p>
                  </a:txBody>
                  <a:tcPr marL="0" marR="0" marB="0" marT="31115"/>
                </a:tc>
              </a:tr>
              <a:tr h="288798">
                <a:tc>
                  <a:txBody>
                    <a:bodyPr/>
                    <a:lstStyle/>
                    <a:p>
                      <a:pPr>
                        <a:lnSpc>
                          <a:spcPct val="100000"/>
                        </a:lnSpc>
                      </a:pPr>
                      <a:endParaRPr sz="1100">
                        <a:latin typeface="Times New Roman"/>
                        <a:cs typeface="Times New Roman"/>
                      </a:endParaRPr>
                    </a:p>
                  </a:txBody>
                  <a:tcPr marL="0" marR="0" marB="0" marT="0"/>
                </a:tc>
                <a:tc>
                  <a:txBody>
                    <a:bodyPr/>
                    <a:lstStyle/>
                    <a:p>
                      <a:pPr algn="r" marR="120650">
                        <a:lnSpc>
                          <a:spcPct val="100000"/>
                        </a:lnSpc>
                        <a:spcBef>
                          <a:spcPts val="245"/>
                        </a:spcBef>
                      </a:pPr>
                      <a:r>
                        <a:rPr dirty="0" sz="1200">
                          <a:latin typeface="Cambria Math"/>
                          <a:cs typeface="Cambria Math"/>
                        </a:rPr>
                        <a:t>𝑀</a:t>
                      </a:r>
                      <a:r>
                        <a:rPr dirty="0" sz="1200" spc="70">
                          <a:latin typeface="Cambria Math"/>
                          <a:cs typeface="Cambria Math"/>
                        </a:rPr>
                        <a:t> </a:t>
                      </a:r>
                      <a:r>
                        <a:rPr dirty="0" sz="1200">
                          <a:latin typeface="Cambria Math"/>
                          <a:cs typeface="Cambria Math"/>
                        </a:rPr>
                        <a:t>=</a:t>
                      </a:r>
                      <a:r>
                        <a:rPr dirty="0" sz="1200" spc="55">
                          <a:latin typeface="Cambria Math"/>
                          <a:cs typeface="Cambria Math"/>
                        </a:rPr>
                        <a:t> </a:t>
                      </a:r>
                      <a:r>
                        <a:rPr dirty="0" sz="1200" spc="35">
                          <a:latin typeface="Cambria Math"/>
                          <a:cs typeface="Cambria Math"/>
                        </a:rPr>
                        <a:t>r</a:t>
                      </a:r>
                      <a:r>
                        <a:rPr dirty="0" baseline="-16339" sz="1275" spc="52">
                          <a:latin typeface="Cambria Math"/>
                          <a:cs typeface="Cambria Math"/>
                        </a:rPr>
                        <a:t>uv</a:t>
                      </a:r>
                      <a:r>
                        <a:rPr dirty="0" baseline="-16339" sz="1275" spc="157">
                          <a:latin typeface="Cambria Math"/>
                          <a:cs typeface="Cambria Math"/>
                        </a:rPr>
                        <a:t> </a:t>
                      </a:r>
                      <a:r>
                        <a:rPr dirty="0" sz="1200">
                          <a:latin typeface="Cambria Math"/>
                          <a:cs typeface="Cambria Math"/>
                        </a:rPr>
                        <a:t>×</a:t>
                      </a:r>
                      <a:r>
                        <a:rPr dirty="0" sz="1200" spc="-10">
                          <a:latin typeface="Cambria Math"/>
                          <a:cs typeface="Cambria Math"/>
                        </a:rPr>
                        <a:t> </a:t>
                      </a:r>
                      <a:r>
                        <a:rPr dirty="0" sz="1200">
                          <a:latin typeface="Cambria Math"/>
                          <a:cs typeface="Cambria Math"/>
                        </a:rPr>
                        <a:t>𝑁</a:t>
                      </a:r>
                      <a:endParaRPr sz="1200">
                        <a:latin typeface="Cambria Math"/>
                        <a:cs typeface="Cambria Math"/>
                      </a:endParaRPr>
                    </a:p>
                  </a:txBody>
                  <a:tcPr marL="0" marR="0" marB="0" marT="31115"/>
                </a:tc>
                <a:tc>
                  <a:txBody>
                    <a:bodyPr/>
                    <a:lstStyle/>
                    <a:p>
                      <a:pPr>
                        <a:lnSpc>
                          <a:spcPct val="100000"/>
                        </a:lnSpc>
                      </a:pPr>
                      <a:endParaRPr sz="1100">
                        <a:latin typeface="Times New Roman"/>
                        <a:cs typeface="Times New Roman"/>
                      </a:endParaRPr>
                    </a:p>
                  </a:txBody>
                  <a:tcPr marL="0" marR="0" marB="0" marT="0"/>
                </a:tc>
                <a:tc>
                  <a:txBody>
                    <a:bodyPr/>
                    <a:lstStyle/>
                    <a:p>
                      <a:pPr algn="r" marR="25400">
                        <a:lnSpc>
                          <a:spcPct val="100000"/>
                        </a:lnSpc>
                        <a:spcBef>
                          <a:spcPts val="245"/>
                        </a:spcBef>
                      </a:pPr>
                      <a:r>
                        <a:rPr dirty="0" baseline="2314" sz="1800" spc="-7">
                          <a:latin typeface="Cambria Math"/>
                          <a:cs typeface="Cambria Math"/>
                        </a:rPr>
                        <a:t>(</a:t>
                      </a:r>
                      <a:r>
                        <a:rPr dirty="0" sz="1200" spc="-5">
                          <a:latin typeface="Cambria Math"/>
                          <a:cs typeface="Cambria Math"/>
                        </a:rPr>
                        <a:t>3.11</a:t>
                      </a:r>
                      <a:r>
                        <a:rPr dirty="0" baseline="2314" sz="1800" spc="-7">
                          <a:latin typeface="Cambria Math"/>
                          <a:cs typeface="Cambria Math"/>
                        </a:rPr>
                        <a:t>)</a:t>
                      </a:r>
                      <a:endParaRPr baseline="2314" sz="1800">
                        <a:latin typeface="Cambria Math"/>
                        <a:cs typeface="Cambria Math"/>
                      </a:endParaRPr>
                    </a:p>
                  </a:txBody>
                  <a:tcPr marL="0" marR="0" marB="0" marT="31115"/>
                </a:tc>
              </a:tr>
              <a:tr h="252720">
                <a:tc>
                  <a:txBody>
                    <a:bodyPr/>
                    <a:lstStyle/>
                    <a:p>
                      <a:pPr>
                        <a:lnSpc>
                          <a:spcPct val="100000"/>
                        </a:lnSpc>
                      </a:pPr>
                      <a:endParaRPr sz="1100">
                        <a:latin typeface="Times New Roman"/>
                        <a:cs typeface="Times New Roman"/>
                      </a:endParaRPr>
                    </a:p>
                  </a:txBody>
                  <a:tcPr marL="0" marR="0" marB="0" marT="0"/>
                </a:tc>
                <a:tc>
                  <a:txBody>
                    <a:bodyPr/>
                    <a:lstStyle/>
                    <a:p>
                      <a:pPr marL="365760">
                        <a:lnSpc>
                          <a:spcPct val="100000"/>
                        </a:lnSpc>
                        <a:spcBef>
                          <a:spcPts val="360"/>
                        </a:spcBef>
                      </a:pPr>
                      <a:r>
                        <a:rPr dirty="0" sz="1200">
                          <a:latin typeface="Cambria Math"/>
                          <a:cs typeface="Cambria Math"/>
                        </a:rPr>
                        <a:t>𝑁</a:t>
                      </a:r>
                      <a:r>
                        <a:rPr dirty="0" sz="1200" spc="70">
                          <a:latin typeface="Cambria Math"/>
                          <a:cs typeface="Cambria Math"/>
                        </a:rPr>
                        <a:t> </a:t>
                      </a:r>
                      <a:r>
                        <a:rPr dirty="0" sz="1200">
                          <a:latin typeface="Cambria Math"/>
                          <a:cs typeface="Cambria Math"/>
                        </a:rPr>
                        <a:t>=</a:t>
                      </a:r>
                      <a:r>
                        <a:rPr dirty="0" sz="1200" spc="55">
                          <a:latin typeface="Cambria Math"/>
                          <a:cs typeface="Cambria Math"/>
                        </a:rPr>
                        <a:t> </a:t>
                      </a:r>
                      <a:r>
                        <a:rPr dirty="0" sz="1200" spc="25">
                          <a:latin typeface="Cambria Math"/>
                          <a:cs typeface="Cambria Math"/>
                        </a:rPr>
                        <a:t>r</a:t>
                      </a:r>
                      <a:r>
                        <a:rPr dirty="0" baseline="-16339" sz="1275" spc="37">
                          <a:latin typeface="Cambria Math"/>
                          <a:cs typeface="Cambria Math"/>
                        </a:rPr>
                        <a:t>v</a:t>
                      </a:r>
                      <a:r>
                        <a:rPr dirty="0" baseline="-16339" sz="1275" spc="157">
                          <a:latin typeface="Cambria Math"/>
                          <a:cs typeface="Cambria Math"/>
                        </a:rPr>
                        <a:t> </a:t>
                      </a:r>
                      <a:r>
                        <a:rPr dirty="0" sz="1200">
                          <a:latin typeface="Cambria Math"/>
                          <a:cs typeface="Cambria Math"/>
                        </a:rPr>
                        <a:t>×</a:t>
                      </a:r>
                      <a:r>
                        <a:rPr dirty="0" sz="1200" spc="-10">
                          <a:latin typeface="Cambria Math"/>
                          <a:cs typeface="Cambria Math"/>
                        </a:rPr>
                        <a:t> </a:t>
                      </a:r>
                      <a:r>
                        <a:rPr dirty="0" sz="1200" spc="-285">
                          <a:latin typeface="Cambria Math"/>
                          <a:cs typeface="Cambria Math"/>
                        </a:rPr>
                        <a:t>𝑁</a:t>
                      </a:r>
                      <a:r>
                        <a:rPr dirty="0" baseline="11574" sz="1800" spc="-427">
                          <a:latin typeface="Cambria Math"/>
                          <a:cs typeface="Cambria Math"/>
                        </a:rPr>
                        <a:t>‾</a:t>
                      </a:r>
                      <a:endParaRPr baseline="11574" sz="1800">
                        <a:latin typeface="Cambria Math"/>
                        <a:cs typeface="Cambria Math"/>
                      </a:endParaRPr>
                    </a:p>
                  </a:txBody>
                  <a:tcPr marL="0" marR="0" marB="0" marT="45720"/>
                </a:tc>
                <a:tc>
                  <a:txBody>
                    <a:bodyPr/>
                    <a:lstStyle/>
                    <a:p>
                      <a:pPr>
                        <a:lnSpc>
                          <a:spcPct val="100000"/>
                        </a:lnSpc>
                      </a:pPr>
                      <a:endParaRPr sz="1100">
                        <a:latin typeface="Times New Roman"/>
                        <a:cs typeface="Times New Roman"/>
                      </a:endParaRPr>
                    </a:p>
                  </a:txBody>
                  <a:tcPr marL="0" marR="0" marB="0" marT="0"/>
                </a:tc>
                <a:tc>
                  <a:txBody>
                    <a:bodyPr/>
                    <a:lstStyle/>
                    <a:p>
                      <a:pPr algn="r" marR="25400">
                        <a:lnSpc>
                          <a:spcPct val="100000"/>
                        </a:lnSpc>
                        <a:spcBef>
                          <a:spcPts val="360"/>
                        </a:spcBef>
                      </a:pPr>
                      <a:r>
                        <a:rPr dirty="0" baseline="2314" sz="1800" spc="-7">
                          <a:latin typeface="Cambria Math"/>
                          <a:cs typeface="Cambria Math"/>
                        </a:rPr>
                        <a:t>(</a:t>
                      </a:r>
                      <a:r>
                        <a:rPr dirty="0" sz="1200" spc="-5">
                          <a:latin typeface="Cambria Math"/>
                          <a:cs typeface="Cambria Math"/>
                        </a:rPr>
                        <a:t>3.12</a:t>
                      </a:r>
                      <a:r>
                        <a:rPr dirty="0" baseline="2314" sz="1800" spc="-7">
                          <a:latin typeface="Cambria Math"/>
                          <a:cs typeface="Cambria Math"/>
                        </a:rPr>
                        <a:t>)</a:t>
                      </a:r>
                      <a:endParaRPr baseline="2314" sz="1800">
                        <a:latin typeface="Cambria Math"/>
                        <a:cs typeface="Cambria Math"/>
                      </a:endParaRPr>
                    </a:p>
                  </a:txBody>
                  <a:tcPr marL="0" marR="0" marB="0" marT="45720"/>
                </a:tc>
              </a:tr>
            </a:tbl>
          </a:graphicData>
        </a:graphic>
      </p:graphicFrame>
      <p:sp>
        <p:nvSpPr>
          <p:cNvPr id="3" name="object 3"/>
          <p:cNvSpPr txBox="1"/>
          <p:nvPr/>
        </p:nvSpPr>
        <p:spPr>
          <a:xfrm>
            <a:off x="1011732" y="1947417"/>
            <a:ext cx="261620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计算曲面上点的最大曲率和最小曲率：</a:t>
            </a:r>
            <a:endParaRPr sz="1200">
              <a:latin typeface="SimSun"/>
              <a:cs typeface="SimSun"/>
            </a:endParaRPr>
          </a:p>
        </p:txBody>
      </p:sp>
      <p:sp>
        <p:nvSpPr>
          <p:cNvPr id="4" name="object 4"/>
          <p:cNvSpPr txBox="1"/>
          <p:nvPr/>
        </p:nvSpPr>
        <p:spPr>
          <a:xfrm>
            <a:off x="3133979" y="2255265"/>
            <a:ext cx="1288415" cy="208279"/>
          </a:xfrm>
          <a:prstGeom prst="rect">
            <a:avLst/>
          </a:prstGeom>
        </p:spPr>
        <p:txBody>
          <a:bodyPr wrap="square" lIns="0" tIns="12700" rIns="0" bIns="0" rtlCol="0" vert="horz">
            <a:spAutoFit/>
          </a:bodyPr>
          <a:lstStyle/>
          <a:p>
            <a:pPr marL="38100">
              <a:lnSpc>
                <a:spcPct val="100000"/>
              </a:lnSpc>
              <a:spcBef>
                <a:spcPts val="100"/>
              </a:spcBef>
            </a:pPr>
            <a:r>
              <a:rPr dirty="0" baseline="-13888" sz="1800" spc="-30">
                <a:latin typeface="Cambria Math"/>
                <a:cs typeface="Cambria Math"/>
              </a:rPr>
              <a:t>𝐾</a:t>
            </a:r>
            <a:r>
              <a:rPr dirty="0" baseline="-35947" sz="1275" spc="-30">
                <a:latin typeface="Cambria Math"/>
                <a:cs typeface="Cambria Math"/>
              </a:rPr>
              <a:t>1,2</a:t>
            </a:r>
            <a:r>
              <a:rPr dirty="0" baseline="-35947" sz="1275" spc="15">
                <a:latin typeface="Cambria Math"/>
                <a:cs typeface="Cambria Math"/>
              </a:rPr>
              <a:t> </a:t>
            </a:r>
            <a:r>
              <a:rPr dirty="0" baseline="-13888" sz="1800">
                <a:latin typeface="Cambria Math"/>
                <a:cs typeface="Cambria Math"/>
              </a:rPr>
              <a:t>=</a:t>
            </a:r>
            <a:r>
              <a:rPr dirty="0" baseline="-13888" sz="1800" spc="75">
                <a:latin typeface="Cambria Math"/>
                <a:cs typeface="Cambria Math"/>
              </a:rPr>
              <a:t> </a:t>
            </a:r>
            <a:r>
              <a:rPr dirty="0" baseline="-13888" sz="1800">
                <a:latin typeface="Cambria Math"/>
                <a:cs typeface="Cambria Math"/>
              </a:rPr>
              <a:t>𝐻</a:t>
            </a:r>
            <a:r>
              <a:rPr dirty="0" baseline="-13888" sz="1800" spc="37">
                <a:latin typeface="Cambria Math"/>
                <a:cs typeface="Cambria Math"/>
              </a:rPr>
              <a:t> </a:t>
            </a:r>
            <a:r>
              <a:rPr dirty="0" baseline="-13888" sz="1800">
                <a:latin typeface="Cambria Math"/>
                <a:cs typeface="Cambria Math"/>
              </a:rPr>
              <a:t>±</a:t>
            </a:r>
            <a:r>
              <a:rPr dirty="0" baseline="-13888" sz="1800" spc="-7">
                <a:latin typeface="Cambria Math"/>
                <a:cs typeface="Cambria Math"/>
              </a:rPr>
              <a:t> </a:t>
            </a:r>
            <a:r>
              <a:rPr dirty="0" sz="1200" spc="-160">
                <a:latin typeface="Cambria Math"/>
                <a:cs typeface="Cambria Math"/>
              </a:rPr>
              <a:t>̅</a:t>
            </a:r>
            <a:r>
              <a:rPr dirty="0" baseline="-13888" sz="1800" spc="-240">
                <a:latin typeface="Cambria Math"/>
                <a:cs typeface="Cambria Math"/>
              </a:rPr>
              <a:t>𝐻</a:t>
            </a:r>
            <a:r>
              <a:rPr dirty="0" sz="1200" spc="-160">
                <a:latin typeface="Cambria Math"/>
                <a:cs typeface="Cambria Math"/>
              </a:rPr>
              <a:t>̅̅</a:t>
            </a:r>
            <a:r>
              <a:rPr dirty="0" baseline="3267" sz="1275" spc="-240">
                <a:latin typeface="Cambria Math"/>
                <a:cs typeface="Cambria Math"/>
              </a:rPr>
              <a:t>2</a:t>
            </a:r>
            <a:r>
              <a:rPr dirty="0" sz="1200" spc="-160">
                <a:latin typeface="Cambria Math"/>
                <a:cs typeface="Cambria Math"/>
              </a:rPr>
              <a:t>̅̅</a:t>
            </a:r>
            <a:r>
              <a:rPr dirty="0" baseline="-13888" sz="1800" spc="-240">
                <a:latin typeface="Cambria Math"/>
                <a:cs typeface="Cambria Math"/>
              </a:rPr>
              <a:t>−</a:t>
            </a:r>
            <a:r>
              <a:rPr dirty="0" sz="1200" spc="-160">
                <a:latin typeface="Cambria Math"/>
                <a:cs typeface="Cambria Math"/>
              </a:rPr>
              <a:t>̅̅̅̅</a:t>
            </a:r>
            <a:r>
              <a:rPr dirty="0" baseline="-13888" sz="1800" spc="-240">
                <a:latin typeface="Cambria Math"/>
                <a:cs typeface="Cambria Math"/>
              </a:rPr>
              <a:t>𝐾</a:t>
            </a:r>
            <a:r>
              <a:rPr dirty="0" sz="1200" spc="-160">
                <a:latin typeface="Cambria Math"/>
                <a:cs typeface="Cambria Math"/>
              </a:rPr>
              <a:t>̅</a:t>
            </a:r>
            <a:endParaRPr sz="1200">
              <a:latin typeface="Cambria Math"/>
              <a:cs typeface="Cambria Math"/>
            </a:endParaRPr>
          </a:p>
        </p:txBody>
      </p:sp>
      <p:sp>
        <p:nvSpPr>
          <p:cNvPr id="5" name="object 5"/>
          <p:cNvSpPr txBox="1"/>
          <p:nvPr/>
        </p:nvSpPr>
        <p:spPr>
          <a:xfrm>
            <a:off x="6416802" y="2296414"/>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3</a:t>
            </a:r>
            <a:r>
              <a:rPr dirty="0" sz="1200" spc="5">
                <a:latin typeface="Cambria Math"/>
                <a:cs typeface="Cambria Math"/>
              </a:rPr>
              <a:t>.</a:t>
            </a:r>
            <a:r>
              <a:rPr dirty="0" sz="1200" spc="-5">
                <a:latin typeface="Cambria Math"/>
                <a:cs typeface="Cambria Math"/>
              </a:rPr>
              <a:t>13</a:t>
            </a:r>
            <a:r>
              <a:rPr dirty="0" baseline="2314" sz="1800">
                <a:latin typeface="Cambria Math"/>
                <a:cs typeface="Cambria Math"/>
              </a:rPr>
              <a:t>)</a:t>
            </a:r>
            <a:endParaRPr baseline="2314" sz="1800">
              <a:latin typeface="Cambria Math"/>
              <a:cs typeface="Cambria Math"/>
            </a:endParaRPr>
          </a:p>
        </p:txBody>
      </p:sp>
      <p:sp>
        <p:nvSpPr>
          <p:cNvPr id="6" name="object 6"/>
          <p:cNvSpPr txBox="1"/>
          <p:nvPr/>
        </p:nvSpPr>
        <p:spPr>
          <a:xfrm>
            <a:off x="681227" y="2640838"/>
            <a:ext cx="6196330" cy="1100455"/>
          </a:xfrm>
          <a:prstGeom prst="rect">
            <a:avLst/>
          </a:prstGeom>
        </p:spPr>
        <p:txBody>
          <a:bodyPr wrap="square" lIns="0" tIns="12700" rIns="0" bIns="0" rtlCol="0" vert="horz">
            <a:spAutoFit/>
          </a:bodyPr>
          <a:lstStyle/>
          <a:p>
            <a:pPr marL="38100">
              <a:lnSpc>
                <a:spcPct val="100000"/>
              </a:lnSpc>
              <a:spcBef>
                <a:spcPts val="100"/>
              </a:spcBef>
            </a:pPr>
            <a:r>
              <a:rPr dirty="0" sz="1200">
                <a:latin typeface="SimSun"/>
                <a:cs typeface="SimSun"/>
              </a:rPr>
              <a:t>其中，</a:t>
            </a:r>
            <a:r>
              <a:rPr dirty="0" sz="1200" spc="-120">
                <a:latin typeface="Cambria Math"/>
                <a:cs typeface="Cambria Math"/>
              </a:rPr>
              <a:t>𝐾</a:t>
            </a:r>
            <a:r>
              <a:rPr dirty="0" baseline="-16339" sz="1275" spc="97">
                <a:latin typeface="Cambria Math"/>
                <a:cs typeface="Cambria Math"/>
              </a:rPr>
              <a:t>1</a:t>
            </a:r>
            <a:r>
              <a:rPr dirty="0" sz="1200">
                <a:latin typeface="SimSun"/>
                <a:cs typeface="SimSun"/>
              </a:rPr>
              <a:t>表示该点所在</a:t>
            </a:r>
            <a:r>
              <a:rPr dirty="0" sz="1200" spc="10">
                <a:latin typeface="SimSun"/>
                <a:cs typeface="SimSun"/>
              </a:rPr>
              <a:t>曲</a:t>
            </a:r>
            <a:r>
              <a:rPr dirty="0" sz="1200">
                <a:latin typeface="SimSun"/>
                <a:cs typeface="SimSun"/>
              </a:rPr>
              <a:t>面在所有方向上的最</a:t>
            </a:r>
            <a:r>
              <a:rPr dirty="0" sz="1200" spc="10">
                <a:latin typeface="SimSun"/>
                <a:cs typeface="SimSun"/>
              </a:rPr>
              <a:t>大</a:t>
            </a:r>
            <a:r>
              <a:rPr dirty="0" sz="1200">
                <a:latin typeface="SimSun"/>
                <a:cs typeface="SimSun"/>
              </a:rPr>
              <a:t>曲率</a:t>
            </a:r>
            <a:r>
              <a:rPr dirty="0" sz="1200" spc="5">
                <a:latin typeface="SimSun"/>
                <a:cs typeface="SimSun"/>
              </a:rPr>
              <a:t>，</a:t>
            </a:r>
            <a:r>
              <a:rPr dirty="0" sz="1200" spc="-95">
                <a:latin typeface="Cambria Math"/>
                <a:cs typeface="Cambria Math"/>
              </a:rPr>
              <a:t>𝐾</a:t>
            </a:r>
            <a:r>
              <a:rPr dirty="0" baseline="-16339" sz="1275" spc="97">
                <a:latin typeface="Cambria Math"/>
                <a:cs typeface="Cambria Math"/>
              </a:rPr>
              <a:t>2</a:t>
            </a:r>
            <a:r>
              <a:rPr dirty="0" sz="1200">
                <a:latin typeface="SimSun"/>
                <a:cs typeface="SimSun"/>
              </a:rPr>
              <a:t>表示该点所在</a:t>
            </a:r>
            <a:r>
              <a:rPr dirty="0" sz="1200" spc="10">
                <a:latin typeface="SimSun"/>
                <a:cs typeface="SimSun"/>
              </a:rPr>
              <a:t>曲</a:t>
            </a:r>
            <a:r>
              <a:rPr dirty="0" sz="1200">
                <a:latin typeface="SimSun"/>
                <a:cs typeface="SimSun"/>
              </a:rPr>
              <a:t>面在所有方向上的</a:t>
            </a:r>
            <a:endParaRPr sz="1200">
              <a:latin typeface="SimSun"/>
              <a:cs typeface="SimSun"/>
            </a:endParaRPr>
          </a:p>
          <a:p>
            <a:pPr marL="38100">
              <a:lnSpc>
                <a:spcPct val="100000"/>
              </a:lnSpc>
              <a:spcBef>
                <a:spcPts val="900"/>
              </a:spcBef>
            </a:pPr>
            <a:r>
              <a:rPr dirty="0" sz="1200">
                <a:latin typeface="SimSun"/>
                <a:cs typeface="SimSun"/>
              </a:rPr>
              <a:t>最小曲率，</a:t>
            </a:r>
            <a:r>
              <a:rPr dirty="0" sz="1200" spc="-120">
                <a:latin typeface="Cambria Math"/>
                <a:cs typeface="Cambria Math"/>
              </a:rPr>
              <a:t>𝐾</a:t>
            </a:r>
            <a:r>
              <a:rPr dirty="0" baseline="-16339" sz="1275" spc="97">
                <a:latin typeface="Cambria Math"/>
                <a:cs typeface="Cambria Math"/>
              </a:rPr>
              <a:t>1</a:t>
            </a:r>
            <a:r>
              <a:rPr dirty="0" sz="1200">
                <a:latin typeface="SimSun"/>
                <a:cs typeface="SimSun"/>
              </a:rPr>
              <a:t>和</a:t>
            </a:r>
            <a:r>
              <a:rPr dirty="0" sz="1200" spc="-95">
                <a:latin typeface="Cambria Math"/>
                <a:cs typeface="Cambria Math"/>
              </a:rPr>
              <a:t>𝐾</a:t>
            </a:r>
            <a:r>
              <a:rPr dirty="0" baseline="-16339" sz="1275" spc="97">
                <a:latin typeface="Cambria Math"/>
                <a:cs typeface="Cambria Math"/>
              </a:rPr>
              <a:t>2</a:t>
            </a:r>
            <a:r>
              <a:rPr dirty="0" sz="1200">
                <a:latin typeface="SimSun"/>
                <a:cs typeface="SimSun"/>
              </a:rPr>
              <a:t>可以为后续的曲率阈值设置提供参考。</a:t>
            </a:r>
            <a:endParaRPr sz="1200">
              <a:latin typeface="SimSun"/>
              <a:cs typeface="SimSun"/>
            </a:endParaRPr>
          </a:p>
          <a:p>
            <a:pPr marL="38100">
              <a:lnSpc>
                <a:spcPct val="100000"/>
              </a:lnSpc>
              <a:spcBef>
                <a:spcPts val="900"/>
              </a:spcBef>
            </a:pPr>
            <a:r>
              <a:rPr dirty="0" sz="1200">
                <a:latin typeface="SimSun"/>
                <a:cs typeface="SimSun"/>
              </a:rPr>
              <a:t>（</a:t>
            </a:r>
            <a:r>
              <a:rPr dirty="0" sz="1200">
                <a:latin typeface="Times New Roman"/>
                <a:cs typeface="Times New Roman"/>
              </a:rPr>
              <a:t>2</a:t>
            </a:r>
            <a:r>
              <a:rPr dirty="0" sz="1200">
                <a:latin typeface="SimSun"/>
                <a:cs typeface="SimSun"/>
              </a:rPr>
              <a:t>）区域生长的生长准则</a:t>
            </a:r>
            <a:endParaRPr sz="1200">
              <a:latin typeface="SimSun"/>
              <a:cs typeface="SimSun"/>
            </a:endParaRPr>
          </a:p>
          <a:p>
            <a:pPr marL="342900">
              <a:lnSpc>
                <a:spcPct val="100000"/>
              </a:lnSpc>
              <a:spcBef>
                <a:spcPts val="900"/>
              </a:spcBef>
            </a:pPr>
            <a:r>
              <a:rPr dirty="0" sz="1200">
                <a:latin typeface="SimSun"/>
                <a:cs typeface="SimSun"/>
              </a:rPr>
              <a:t>区域</a:t>
            </a:r>
            <a:r>
              <a:rPr dirty="0" sz="1200" spc="10">
                <a:latin typeface="SimSun"/>
                <a:cs typeface="SimSun"/>
              </a:rPr>
              <a:t>生</a:t>
            </a:r>
            <a:r>
              <a:rPr dirty="0" sz="1200">
                <a:latin typeface="SimSun"/>
                <a:cs typeface="SimSun"/>
              </a:rPr>
              <a:t>长</a:t>
            </a:r>
            <a:r>
              <a:rPr dirty="0" sz="1200" spc="10">
                <a:latin typeface="SimSun"/>
                <a:cs typeface="SimSun"/>
              </a:rPr>
              <a:t>方</a:t>
            </a:r>
            <a:r>
              <a:rPr dirty="0" sz="1200">
                <a:latin typeface="SimSun"/>
                <a:cs typeface="SimSun"/>
              </a:rPr>
              <a:t>法用</a:t>
            </a:r>
            <a:r>
              <a:rPr dirty="0" sz="1200" spc="10">
                <a:latin typeface="SimSun"/>
                <a:cs typeface="SimSun"/>
              </a:rPr>
              <a:t>最</a:t>
            </a:r>
            <a:r>
              <a:rPr dirty="0" sz="1200">
                <a:latin typeface="SimSun"/>
                <a:cs typeface="SimSun"/>
              </a:rPr>
              <a:t>小</a:t>
            </a:r>
            <a:r>
              <a:rPr dirty="0" sz="1200" spc="10">
                <a:latin typeface="SimSun"/>
                <a:cs typeface="SimSun"/>
              </a:rPr>
              <a:t>二</a:t>
            </a:r>
            <a:r>
              <a:rPr dirty="0" sz="1200">
                <a:latin typeface="SimSun"/>
                <a:cs typeface="SimSun"/>
              </a:rPr>
              <a:t>乘法</a:t>
            </a:r>
            <a:r>
              <a:rPr dirty="0" sz="1200" spc="10">
                <a:latin typeface="SimSun"/>
                <a:cs typeface="SimSun"/>
              </a:rPr>
              <a:t>拟</a:t>
            </a:r>
            <a:r>
              <a:rPr dirty="0" sz="1200">
                <a:latin typeface="SimSun"/>
                <a:cs typeface="SimSun"/>
              </a:rPr>
              <a:t>合</a:t>
            </a:r>
            <a:r>
              <a:rPr dirty="0" sz="1200" spc="10">
                <a:latin typeface="SimSun"/>
                <a:cs typeface="SimSun"/>
              </a:rPr>
              <a:t>估</a:t>
            </a:r>
            <a:r>
              <a:rPr dirty="0" sz="1200">
                <a:latin typeface="SimSun"/>
                <a:cs typeface="SimSun"/>
              </a:rPr>
              <a:t>计点</a:t>
            </a:r>
            <a:r>
              <a:rPr dirty="0" sz="1200" spc="10">
                <a:latin typeface="SimSun"/>
                <a:cs typeface="SimSun"/>
              </a:rPr>
              <a:t>的</a:t>
            </a:r>
            <a:r>
              <a:rPr dirty="0" sz="1200">
                <a:latin typeface="SimSun"/>
                <a:cs typeface="SimSun"/>
              </a:rPr>
              <a:t>切</a:t>
            </a:r>
            <a:r>
              <a:rPr dirty="0" sz="1200" spc="10">
                <a:latin typeface="SimSun"/>
                <a:cs typeface="SimSun"/>
              </a:rPr>
              <a:t>平</a:t>
            </a:r>
            <a:r>
              <a:rPr dirty="0" sz="1200">
                <a:latin typeface="SimSun"/>
                <a:cs typeface="SimSun"/>
              </a:rPr>
              <a:t>面</a:t>
            </a:r>
            <a:r>
              <a:rPr dirty="0" sz="1200" spc="10">
                <a:latin typeface="SimSun"/>
                <a:cs typeface="SimSun"/>
              </a:rPr>
              <a:t>法向</a:t>
            </a:r>
            <a:r>
              <a:rPr dirty="0" sz="1200">
                <a:latin typeface="SimSun"/>
                <a:cs typeface="SimSun"/>
              </a:rPr>
              <a:t>量</a:t>
            </a:r>
            <a:r>
              <a:rPr dirty="0" sz="1200" spc="10">
                <a:latin typeface="SimSun"/>
                <a:cs typeface="SimSun"/>
              </a:rPr>
              <a:t>，</a:t>
            </a:r>
            <a:r>
              <a:rPr dirty="0" sz="1200">
                <a:latin typeface="SimSun"/>
                <a:cs typeface="SimSun"/>
              </a:rPr>
              <a:t>即分</a:t>
            </a:r>
            <a:r>
              <a:rPr dirty="0" sz="1200" spc="10">
                <a:latin typeface="SimSun"/>
                <a:cs typeface="SimSun"/>
              </a:rPr>
              <a:t>析</a:t>
            </a:r>
            <a:r>
              <a:rPr dirty="0" sz="1200">
                <a:latin typeface="SimSun"/>
                <a:cs typeface="SimSun"/>
              </a:rPr>
              <a:t>协</a:t>
            </a:r>
            <a:r>
              <a:rPr dirty="0" sz="1200" spc="10">
                <a:latin typeface="SimSun"/>
                <a:cs typeface="SimSun"/>
              </a:rPr>
              <a:t>方</a:t>
            </a:r>
            <a:r>
              <a:rPr dirty="0" sz="1200">
                <a:latin typeface="SimSun"/>
                <a:cs typeface="SimSun"/>
              </a:rPr>
              <a:t>差矩</a:t>
            </a:r>
            <a:r>
              <a:rPr dirty="0" sz="1200" spc="10">
                <a:latin typeface="SimSun"/>
                <a:cs typeface="SimSun"/>
              </a:rPr>
              <a:t>阵</a:t>
            </a:r>
            <a:r>
              <a:rPr dirty="0" sz="1200">
                <a:latin typeface="SimSun"/>
                <a:cs typeface="SimSun"/>
              </a:rPr>
              <a:t>的</a:t>
            </a:r>
            <a:r>
              <a:rPr dirty="0" sz="1200" spc="10">
                <a:latin typeface="SimSun"/>
                <a:cs typeface="SimSun"/>
              </a:rPr>
              <a:t>特</a:t>
            </a:r>
            <a:r>
              <a:rPr dirty="0" sz="1200">
                <a:latin typeface="SimSun"/>
                <a:cs typeface="SimSun"/>
              </a:rPr>
              <a:t>征向量</a:t>
            </a:r>
            <a:endParaRPr sz="1200">
              <a:latin typeface="SimSun"/>
              <a:cs typeface="SimSun"/>
            </a:endParaRPr>
          </a:p>
        </p:txBody>
      </p:sp>
      <p:sp>
        <p:nvSpPr>
          <p:cNvPr id="7" name="object 7"/>
          <p:cNvSpPr txBox="1"/>
          <p:nvPr/>
        </p:nvSpPr>
        <p:spPr>
          <a:xfrm>
            <a:off x="3113658" y="4465446"/>
            <a:ext cx="1098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1</a:t>
            </a:r>
            <a:endParaRPr sz="1200">
              <a:latin typeface="Cambria Math"/>
              <a:cs typeface="Cambria Math"/>
            </a:endParaRPr>
          </a:p>
        </p:txBody>
      </p:sp>
      <p:sp>
        <p:nvSpPr>
          <p:cNvPr id="8" name="object 8"/>
          <p:cNvSpPr txBox="1"/>
          <p:nvPr/>
        </p:nvSpPr>
        <p:spPr>
          <a:xfrm>
            <a:off x="3112135" y="4683378"/>
            <a:ext cx="1098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𝑘</a:t>
            </a:r>
            <a:endParaRPr sz="1200">
              <a:latin typeface="Cambria Math"/>
              <a:cs typeface="Cambria Math"/>
            </a:endParaRPr>
          </a:p>
        </p:txBody>
      </p:sp>
      <p:sp>
        <p:nvSpPr>
          <p:cNvPr id="9" name="object 9"/>
          <p:cNvSpPr/>
          <p:nvPr/>
        </p:nvSpPr>
        <p:spPr>
          <a:xfrm>
            <a:off x="3124835" y="4697602"/>
            <a:ext cx="88900" cy="10795"/>
          </a:xfrm>
          <a:custGeom>
            <a:avLst/>
            <a:gdLst/>
            <a:ahLst/>
            <a:cxnLst/>
            <a:rect l="l" t="t" r="r" b="b"/>
            <a:pathLst>
              <a:path w="88900" h="10795">
                <a:moveTo>
                  <a:pt x="88392" y="0"/>
                </a:moveTo>
                <a:lnTo>
                  <a:pt x="0" y="0"/>
                </a:lnTo>
                <a:lnTo>
                  <a:pt x="0" y="10667"/>
                </a:lnTo>
                <a:lnTo>
                  <a:pt x="88392" y="10667"/>
                </a:lnTo>
                <a:lnTo>
                  <a:pt x="88392" y="0"/>
                </a:lnTo>
                <a:close/>
              </a:path>
            </a:pathLst>
          </a:custGeom>
          <a:solidFill>
            <a:srgbClr val="000000"/>
          </a:solidFill>
        </p:spPr>
        <p:txBody>
          <a:bodyPr wrap="square" lIns="0" tIns="0" rIns="0" bIns="0" rtlCol="0"/>
          <a:lstStyle/>
          <a:p/>
        </p:txBody>
      </p:sp>
      <p:sp>
        <p:nvSpPr>
          <p:cNvPr id="10" name="object 10"/>
          <p:cNvSpPr txBox="1"/>
          <p:nvPr/>
        </p:nvSpPr>
        <p:spPr>
          <a:xfrm>
            <a:off x="681227" y="3829939"/>
            <a:ext cx="6197600" cy="723900"/>
          </a:xfrm>
          <a:prstGeom prst="rect">
            <a:avLst/>
          </a:prstGeom>
        </p:spPr>
        <p:txBody>
          <a:bodyPr wrap="square" lIns="0" tIns="12700" rIns="0" bIns="0" rtlCol="0" vert="horz">
            <a:spAutoFit/>
          </a:bodyPr>
          <a:lstStyle/>
          <a:p>
            <a:pPr marL="38100">
              <a:lnSpc>
                <a:spcPct val="100000"/>
              </a:lnSpc>
              <a:spcBef>
                <a:spcPts val="100"/>
              </a:spcBef>
            </a:pPr>
            <a:r>
              <a:rPr dirty="0" sz="1200">
                <a:latin typeface="SimSun"/>
                <a:cs typeface="SimSun"/>
              </a:rPr>
              <a:t>和特征值</a:t>
            </a:r>
            <a:r>
              <a:rPr dirty="0" sz="1200" spc="-195">
                <a:latin typeface="SimSun"/>
                <a:cs typeface="SimSun"/>
              </a:rPr>
              <a:t>。</a:t>
            </a:r>
            <a:r>
              <a:rPr dirty="0" sz="1200">
                <a:latin typeface="SimSun"/>
                <a:cs typeface="SimSun"/>
              </a:rPr>
              <a:t>对于曲面上的一个</a:t>
            </a:r>
            <a:r>
              <a:rPr dirty="0" sz="1200" spc="5">
                <a:latin typeface="SimSun"/>
                <a:cs typeface="SimSun"/>
              </a:rPr>
              <a:t>点</a:t>
            </a:r>
            <a:r>
              <a:rPr dirty="0" sz="1200" spc="-35">
                <a:latin typeface="Cambria Math"/>
                <a:cs typeface="Cambria Math"/>
              </a:rPr>
              <a:t>𝑝</a:t>
            </a:r>
            <a:r>
              <a:rPr dirty="0" baseline="-16339" sz="1275" spc="240">
                <a:latin typeface="Cambria Math"/>
                <a:cs typeface="Cambria Math"/>
              </a:rPr>
              <a:t>𝑖</a:t>
            </a:r>
            <a:r>
              <a:rPr dirty="0" sz="1200" spc="-195">
                <a:latin typeface="SimSun"/>
                <a:cs typeface="SimSun"/>
              </a:rPr>
              <a:t>，</a:t>
            </a:r>
            <a:r>
              <a:rPr dirty="0" sz="1200">
                <a:latin typeface="SimSun"/>
                <a:cs typeface="SimSun"/>
              </a:rPr>
              <a:t>该点的法向量可以是协方差矩阵</a:t>
            </a:r>
            <a:r>
              <a:rPr dirty="0" sz="1200" spc="50">
                <a:latin typeface="Cambria Math"/>
                <a:cs typeface="Cambria Math"/>
              </a:rPr>
              <a:t>𝐶</a:t>
            </a:r>
            <a:r>
              <a:rPr dirty="0" sz="1200">
                <a:latin typeface="SimSun"/>
                <a:cs typeface="SimSun"/>
              </a:rPr>
              <a:t>的最小特征值相对应的</a:t>
            </a:r>
            <a:endParaRPr sz="1200">
              <a:latin typeface="SimSun"/>
              <a:cs typeface="SimSun"/>
            </a:endParaRPr>
          </a:p>
          <a:p>
            <a:pPr marL="38100">
              <a:lnSpc>
                <a:spcPct val="100000"/>
              </a:lnSpc>
              <a:spcBef>
                <a:spcPts val="900"/>
              </a:spcBef>
            </a:pPr>
            <a:r>
              <a:rPr dirty="0" sz="1200">
                <a:latin typeface="SimSun"/>
                <a:cs typeface="SimSun"/>
              </a:rPr>
              <a:t>特征向量。协方差矩阵</a:t>
            </a:r>
            <a:r>
              <a:rPr dirty="0" sz="1200" spc="50">
                <a:latin typeface="Cambria Math"/>
                <a:cs typeface="Cambria Math"/>
              </a:rPr>
              <a:t>𝐶</a:t>
            </a:r>
            <a:r>
              <a:rPr dirty="0" sz="1200">
                <a:latin typeface="SimSun"/>
                <a:cs typeface="SimSun"/>
              </a:rPr>
              <a:t>的计算公式如下：</a:t>
            </a:r>
            <a:endParaRPr sz="1200">
              <a:latin typeface="SimSun"/>
              <a:cs typeface="SimSun"/>
            </a:endParaRPr>
          </a:p>
          <a:p>
            <a:pPr algn="ctr" marR="876935">
              <a:lnSpc>
                <a:spcPct val="100000"/>
              </a:lnSpc>
              <a:spcBef>
                <a:spcPts val="695"/>
              </a:spcBef>
            </a:pPr>
            <a:r>
              <a:rPr dirty="0" sz="850" spc="45">
                <a:latin typeface="Cambria Math"/>
                <a:cs typeface="Cambria Math"/>
              </a:rPr>
              <a:t>𝑘</a:t>
            </a:r>
            <a:endParaRPr sz="850">
              <a:latin typeface="Cambria Math"/>
              <a:cs typeface="Cambria Math"/>
            </a:endParaRPr>
          </a:p>
        </p:txBody>
      </p:sp>
      <p:sp>
        <p:nvSpPr>
          <p:cNvPr id="11" name="object 11"/>
          <p:cNvSpPr txBox="1"/>
          <p:nvPr/>
        </p:nvSpPr>
        <p:spPr>
          <a:xfrm>
            <a:off x="3234054" y="4820539"/>
            <a:ext cx="210185" cy="155575"/>
          </a:xfrm>
          <a:prstGeom prst="rect">
            <a:avLst/>
          </a:prstGeom>
        </p:spPr>
        <p:txBody>
          <a:bodyPr wrap="square" lIns="0" tIns="12700" rIns="0" bIns="0" rtlCol="0" vert="horz">
            <a:spAutoFit/>
          </a:bodyPr>
          <a:lstStyle/>
          <a:p>
            <a:pPr marL="12700">
              <a:lnSpc>
                <a:spcPct val="100000"/>
              </a:lnSpc>
              <a:spcBef>
                <a:spcPts val="100"/>
              </a:spcBef>
            </a:pPr>
            <a:r>
              <a:rPr dirty="0" sz="850" spc="125">
                <a:latin typeface="Cambria Math"/>
                <a:cs typeface="Cambria Math"/>
              </a:rPr>
              <a:t>𝑖</a:t>
            </a:r>
            <a:r>
              <a:rPr dirty="0" sz="850" spc="-20">
                <a:latin typeface="Cambria Math"/>
                <a:cs typeface="Cambria Math"/>
              </a:rPr>
              <a:t>=</a:t>
            </a:r>
            <a:r>
              <a:rPr dirty="0" sz="850" spc="20">
                <a:latin typeface="Cambria Math"/>
                <a:cs typeface="Cambria Math"/>
              </a:rPr>
              <a:t>1</a:t>
            </a:r>
            <a:endParaRPr sz="850">
              <a:latin typeface="Cambria Math"/>
              <a:cs typeface="Cambria Math"/>
            </a:endParaRPr>
          </a:p>
        </p:txBody>
      </p:sp>
      <p:sp>
        <p:nvSpPr>
          <p:cNvPr id="12" name="object 12"/>
          <p:cNvSpPr txBox="1"/>
          <p:nvPr/>
        </p:nvSpPr>
        <p:spPr>
          <a:xfrm>
            <a:off x="3631819" y="4655946"/>
            <a:ext cx="697865" cy="155575"/>
          </a:xfrm>
          <a:prstGeom prst="rect">
            <a:avLst/>
          </a:prstGeom>
        </p:spPr>
        <p:txBody>
          <a:bodyPr wrap="square" lIns="0" tIns="12700" rIns="0" bIns="0" rtlCol="0" vert="horz">
            <a:spAutoFit/>
          </a:bodyPr>
          <a:lstStyle/>
          <a:p>
            <a:pPr marL="12700">
              <a:lnSpc>
                <a:spcPct val="100000"/>
              </a:lnSpc>
              <a:spcBef>
                <a:spcPts val="100"/>
              </a:spcBef>
              <a:tabLst>
                <a:tab pos="646430" algn="l"/>
              </a:tabLst>
            </a:pPr>
            <a:r>
              <a:rPr dirty="0" sz="850" spc="90">
                <a:latin typeface="Cambria Math"/>
                <a:cs typeface="Cambria Math"/>
              </a:rPr>
              <a:t>𝑖</a:t>
            </a:r>
            <a:r>
              <a:rPr dirty="0" sz="850" spc="90">
                <a:latin typeface="Cambria Math"/>
                <a:cs typeface="Cambria Math"/>
              </a:rPr>
              <a:t>	</a:t>
            </a:r>
            <a:r>
              <a:rPr dirty="0" sz="850" spc="90">
                <a:latin typeface="Cambria Math"/>
                <a:cs typeface="Cambria Math"/>
              </a:rPr>
              <a:t>𝑖</a:t>
            </a:r>
            <a:endParaRPr sz="850">
              <a:latin typeface="Cambria Math"/>
              <a:cs typeface="Cambria Math"/>
            </a:endParaRPr>
          </a:p>
        </p:txBody>
      </p:sp>
      <p:sp>
        <p:nvSpPr>
          <p:cNvPr id="13" name="object 13"/>
          <p:cNvSpPr txBox="1"/>
          <p:nvPr/>
        </p:nvSpPr>
        <p:spPr>
          <a:xfrm>
            <a:off x="2814954" y="4581270"/>
            <a:ext cx="1854200" cy="208279"/>
          </a:xfrm>
          <a:prstGeom prst="rect">
            <a:avLst/>
          </a:prstGeom>
        </p:spPr>
        <p:txBody>
          <a:bodyPr wrap="square" lIns="0" tIns="12700" rIns="0" bIns="0" rtlCol="0" vert="horz">
            <a:spAutoFit/>
          </a:bodyPr>
          <a:lstStyle/>
          <a:p>
            <a:pPr marL="12700">
              <a:lnSpc>
                <a:spcPct val="100000"/>
              </a:lnSpc>
              <a:spcBef>
                <a:spcPts val="100"/>
              </a:spcBef>
              <a:tabLst>
                <a:tab pos="422275" algn="l"/>
              </a:tabLst>
            </a:pPr>
            <a:r>
              <a:rPr dirty="0" sz="1200">
                <a:latin typeface="Cambria Math"/>
                <a:cs typeface="Cambria Math"/>
              </a:rPr>
              <a:t>𝐶</a:t>
            </a:r>
            <a:r>
              <a:rPr dirty="0" sz="1200" spc="120">
                <a:latin typeface="Cambria Math"/>
                <a:cs typeface="Cambria Math"/>
              </a:rPr>
              <a:t> </a:t>
            </a:r>
            <a:r>
              <a:rPr dirty="0" sz="1200">
                <a:latin typeface="Cambria Math"/>
                <a:cs typeface="Cambria Math"/>
              </a:rPr>
              <a:t>=	</a:t>
            </a:r>
            <a:r>
              <a:rPr dirty="0" sz="1200" spc="740">
                <a:latin typeface="Cambria Math"/>
                <a:cs typeface="Cambria Math"/>
              </a:rPr>
              <a:t>∑</a:t>
            </a:r>
            <a:r>
              <a:rPr dirty="0" sz="1200" spc="200">
                <a:latin typeface="Cambria Math"/>
                <a:cs typeface="Cambria Math"/>
              </a:rPr>
              <a:t> </a:t>
            </a:r>
            <a:r>
              <a:rPr dirty="0" baseline="2314" sz="1800">
                <a:latin typeface="Cambria Math"/>
                <a:cs typeface="Cambria Math"/>
              </a:rPr>
              <a:t>(</a:t>
            </a:r>
            <a:r>
              <a:rPr dirty="0" sz="1200">
                <a:latin typeface="Cambria Math"/>
                <a:cs typeface="Cambria Math"/>
              </a:rPr>
              <a:t>𝑝</a:t>
            </a:r>
            <a:r>
              <a:rPr dirty="0" sz="1200" spc="335">
                <a:latin typeface="Cambria Math"/>
                <a:cs typeface="Cambria Math"/>
              </a:rPr>
              <a:t> </a:t>
            </a:r>
            <a:r>
              <a:rPr dirty="0" sz="1200">
                <a:latin typeface="Cambria Math"/>
                <a:cs typeface="Cambria Math"/>
              </a:rPr>
              <a:t>−</a:t>
            </a:r>
            <a:r>
              <a:rPr dirty="0" sz="1200" spc="-15">
                <a:latin typeface="Cambria Math"/>
                <a:cs typeface="Cambria Math"/>
              </a:rPr>
              <a:t> </a:t>
            </a:r>
            <a:r>
              <a:rPr dirty="0" sz="1200" spc="-10">
                <a:latin typeface="Cambria Math"/>
                <a:cs typeface="Cambria Math"/>
              </a:rPr>
              <a:t>𝑝̅</a:t>
            </a:r>
            <a:r>
              <a:rPr dirty="0" baseline="2314" sz="1800" spc="-15">
                <a:latin typeface="Cambria Math"/>
                <a:cs typeface="Cambria Math"/>
              </a:rPr>
              <a:t>)</a:t>
            </a:r>
            <a:r>
              <a:rPr dirty="0" baseline="2314" sz="1800" spc="7">
                <a:latin typeface="Cambria Math"/>
                <a:cs typeface="Cambria Math"/>
              </a:rPr>
              <a:t> </a:t>
            </a:r>
            <a:r>
              <a:rPr dirty="0" sz="1200">
                <a:latin typeface="Cambria Math"/>
                <a:cs typeface="Cambria Math"/>
              </a:rPr>
              <a:t>⋅</a:t>
            </a:r>
            <a:r>
              <a:rPr dirty="0" sz="1200" spc="5">
                <a:latin typeface="Cambria Math"/>
                <a:cs typeface="Cambria Math"/>
              </a:rPr>
              <a:t> </a:t>
            </a:r>
            <a:r>
              <a:rPr dirty="0" baseline="2314" sz="1800">
                <a:latin typeface="Cambria Math"/>
                <a:cs typeface="Cambria Math"/>
              </a:rPr>
              <a:t>(</a:t>
            </a:r>
            <a:r>
              <a:rPr dirty="0" sz="1200">
                <a:latin typeface="Cambria Math"/>
                <a:cs typeface="Cambria Math"/>
              </a:rPr>
              <a:t>𝑝</a:t>
            </a:r>
            <a:r>
              <a:rPr dirty="0" sz="1200" spc="320">
                <a:latin typeface="Cambria Math"/>
                <a:cs typeface="Cambria Math"/>
              </a:rPr>
              <a:t> </a:t>
            </a:r>
            <a:r>
              <a:rPr dirty="0" sz="1200">
                <a:latin typeface="Cambria Math"/>
                <a:cs typeface="Cambria Math"/>
              </a:rPr>
              <a:t>− </a:t>
            </a:r>
            <a:r>
              <a:rPr dirty="0" sz="1200" spc="-10">
                <a:latin typeface="Cambria Math"/>
                <a:cs typeface="Cambria Math"/>
              </a:rPr>
              <a:t>𝑝̅</a:t>
            </a:r>
            <a:r>
              <a:rPr dirty="0" baseline="2314" sz="1800" spc="-15">
                <a:latin typeface="Cambria Math"/>
                <a:cs typeface="Cambria Math"/>
              </a:rPr>
              <a:t>)</a:t>
            </a:r>
            <a:endParaRPr baseline="2314" sz="1800">
              <a:latin typeface="Cambria Math"/>
              <a:cs typeface="Cambria Math"/>
            </a:endParaRPr>
          </a:p>
        </p:txBody>
      </p:sp>
      <p:sp>
        <p:nvSpPr>
          <p:cNvPr id="14" name="object 14"/>
          <p:cNvSpPr txBox="1"/>
          <p:nvPr/>
        </p:nvSpPr>
        <p:spPr>
          <a:xfrm>
            <a:off x="4644009" y="4569078"/>
            <a:ext cx="92075" cy="155575"/>
          </a:xfrm>
          <a:prstGeom prst="rect">
            <a:avLst/>
          </a:prstGeom>
        </p:spPr>
        <p:txBody>
          <a:bodyPr wrap="square" lIns="0" tIns="12700" rIns="0" bIns="0" rtlCol="0" vert="horz">
            <a:spAutoFit/>
          </a:bodyPr>
          <a:lstStyle/>
          <a:p>
            <a:pPr marL="12700">
              <a:lnSpc>
                <a:spcPct val="100000"/>
              </a:lnSpc>
              <a:spcBef>
                <a:spcPts val="100"/>
              </a:spcBef>
            </a:pPr>
            <a:r>
              <a:rPr dirty="0" sz="850" spc="25">
                <a:latin typeface="Cambria Math"/>
                <a:cs typeface="Cambria Math"/>
              </a:rPr>
              <a:t>𝑇</a:t>
            </a:r>
            <a:endParaRPr sz="850">
              <a:latin typeface="Cambria Math"/>
              <a:cs typeface="Cambria Math"/>
            </a:endParaRPr>
          </a:p>
        </p:txBody>
      </p:sp>
      <p:sp>
        <p:nvSpPr>
          <p:cNvPr id="15" name="object 15"/>
          <p:cNvSpPr txBox="1"/>
          <p:nvPr/>
        </p:nvSpPr>
        <p:spPr>
          <a:xfrm>
            <a:off x="6416802" y="4581270"/>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3</a:t>
            </a:r>
            <a:r>
              <a:rPr dirty="0" sz="1200" spc="5">
                <a:latin typeface="Cambria Math"/>
                <a:cs typeface="Cambria Math"/>
              </a:rPr>
              <a:t>.</a:t>
            </a:r>
            <a:r>
              <a:rPr dirty="0" sz="1200" spc="-5">
                <a:latin typeface="Cambria Math"/>
                <a:cs typeface="Cambria Math"/>
              </a:rPr>
              <a:t>14</a:t>
            </a:r>
            <a:r>
              <a:rPr dirty="0" baseline="2314" sz="1800">
                <a:latin typeface="Cambria Math"/>
                <a:cs typeface="Cambria Math"/>
              </a:rPr>
              <a:t>)</a:t>
            </a:r>
            <a:endParaRPr baseline="2314" sz="1800">
              <a:latin typeface="Cambria Math"/>
              <a:cs typeface="Cambria Math"/>
            </a:endParaRPr>
          </a:p>
        </p:txBody>
      </p:sp>
      <p:sp>
        <p:nvSpPr>
          <p:cNvPr id="16" name="object 16"/>
          <p:cNvSpPr txBox="1"/>
          <p:nvPr/>
        </p:nvSpPr>
        <p:spPr>
          <a:xfrm>
            <a:off x="681227" y="5018912"/>
            <a:ext cx="6195695" cy="505459"/>
          </a:xfrm>
          <a:prstGeom prst="rect">
            <a:avLst/>
          </a:prstGeom>
        </p:spPr>
        <p:txBody>
          <a:bodyPr wrap="square" lIns="0" tIns="12700" rIns="0" bIns="0" rtlCol="0" vert="horz">
            <a:spAutoFit/>
          </a:bodyPr>
          <a:lstStyle/>
          <a:p>
            <a:pPr marL="38100">
              <a:lnSpc>
                <a:spcPct val="100000"/>
              </a:lnSpc>
              <a:spcBef>
                <a:spcPts val="100"/>
              </a:spcBef>
            </a:pPr>
            <a:r>
              <a:rPr dirty="0" sz="1200" spc="10">
                <a:latin typeface="SimSun"/>
                <a:cs typeface="SimSun"/>
              </a:rPr>
              <a:t>其中</a:t>
            </a:r>
            <a:r>
              <a:rPr dirty="0" sz="1200" spc="45">
                <a:latin typeface="Cambria Math"/>
                <a:cs typeface="Cambria Math"/>
              </a:rPr>
              <a:t>𝑘</a:t>
            </a:r>
            <a:r>
              <a:rPr dirty="0" sz="1200" spc="10">
                <a:latin typeface="SimSun"/>
                <a:cs typeface="SimSun"/>
              </a:rPr>
              <a:t>是</a:t>
            </a:r>
            <a:r>
              <a:rPr dirty="0" sz="1200" spc="-5">
                <a:latin typeface="SimSun"/>
                <a:cs typeface="SimSun"/>
              </a:rPr>
              <a:t>点</a:t>
            </a:r>
            <a:r>
              <a:rPr dirty="0" sz="1200" spc="-35">
                <a:latin typeface="Cambria Math"/>
                <a:cs typeface="Cambria Math"/>
              </a:rPr>
              <a:t>𝑝</a:t>
            </a:r>
            <a:r>
              <a:rPr dirty="0" baseline="-16339" sz="1275" spc="262">
                <a:latin typeface="Cambria Math"/>
                <a:cs typeface="Cambria Math"/>
              </a:rPr>
              <a:t>𝑖</a:t>
            </a:r>
            <a:r>
              <a:rPr dirty="0" sz="1200" spc="10">
                <a:latin typeface="SimSun"/>
                <a:cs typeface="SimSun"/>
              </a:rPr>
              <a:t>邻域内点的</a:t>
            </a:r>
            <a:r>
              <a:rPr dirty="0" sz="1200">
                <a:latin typeface="SimSun"/>
                <a:cs typeface="SimSun"/>
              </a:rPr>
              <a:t>个</a:t>
            </a:r>
            <a:r>
              <a:rPr dirty="0" sz="1200" spc="10">
                <a:latin typeface="SimSun"/>
                <a:cs typeface="SimSun"/>
              </a:rPr>
              <a:t>数</a:t>
            </a:r>
            <a:r>
              <a:rPr dirty="0" sz="1200" spc="20">
                <a:latin typeface="SimSun"/>
                <a:cs typeface="SimSun"/>
              </a:rPr>
              <a:t>，</a:t>
            </a:r>
            <a:r>
              <a:rPr dirty="0" sz="1200" spc="-25">
                <a:latin typeface="Cambria Math"/>
                <a:cs typeface="Cambria Math"/>
              </a:rPr>
              <a:t>𝑝</a:t>
            </a:r>
            <a:r>
              <a:rPr dirty="0" sz="1200" spc="45">
                <a:latin typeface="Cambria Math"/>
                <a:cs typeface="Cambria Math"/>
              </a:rPr>
              <a:t>̅</a:t>
            </a:r>
            <a:r>
              <a:rPr dirty="0" sz="1200">
                <a:latin typeface="SimSun"/>
                <a:cs typeface="SimSun"/>
              </a:rPr>
              <a:t>是</a:t>
            </a:r>
            <a:r>
              <a:rPr dirty="0" sz="1200" spc="-35">
                <a:latin typeface="Cambria Math"/>
                <a:cs typeface="Cambria Math"/>
              </a:rPr>
              <a:t>𝑝</a:t>
            </a:r>
            <a:r>
              <a:rPr dirty="0" baseline="-16339" sz="1275" spc="262">
                <a:latin typeface="Cambria Math"/>
                <a:cs typeface="Cambria Math"/>
              </a:rPr>
              <a:t>𝑖</a:t>
            </a:r>
            <a:r>
              <a:rPr dirty="0" sz="1200" spc="10">
                <a:latin typeface="SimSun"/>
                <a:cs typeface="SimSun"/>
              </a:rPr>
              <a:t>邻域内所有点</a:t>
            </a:r>
            <a:r>
              <a:rPr dirty="0" sz="1200">
                <a:latin typeface="SimSun"/>
                <a:cs typeface="SimSun"/>
              </a:rPr>
              <a:t>的</a:t>
            </a:r>
            <a:r>
              <a:rPr dirty="0" sz="1200" spc="10">
                <a:latin typeface="SimSun"/>
                <a:cs typeface="SimSun"/>
              </a:rPr>
              <a:t>质心。计算当前</a:t>
            </a:r>
            <a:r>
              <a:rPr dirty="0" sz="1200">
                <a:latin typeface="SimSun"/>
                <a:cs typeface="SimSun"/>
              </a:rPr>
              <a:t>种</a:t>
            </a:r>
            <a:r>
              <a:rPr dirty="0" sz="1200" spc="10">
                <a:latin typeface="SimSun"/>
                <a:cs typeface="SimSun"/>
              </a:rPr>
              <a:t>子</a:t>
            </a:r>
            <a:r>
              <a:rPr dirty="0" sz="1200">
                <a:latin typeface="SimSun"/>
                <a:cs typeface="SimSun"/>
              </a:rPr>
              <a:t>点</a:t>
            </a:r>
            <a:r>
              <a:rPr dirty="0" sz="1200" spc="10">
                <a:latin typeface="SimSun"/>
                <a:cs typeface="SimSun"/>
              </a:rPr>
              <a:t>的法向量与其</a:t>
            </a:r>
            <a:r>
              <a:rPr dirty="0" sz="1200">
                <a:latin typeface="SimSun"/>
                <a:cs typeface="SimSun"/>
              </a:rPr>
              <a:t>邻</a:t>
            </a:r>
            <a:endParaRPr sz="1200">
              <a:latin typeface="SimSun"/>
              <a:cs typeface="SimSun"/>
            </a:endParaRPr>
          </a:p>
          <a:p>
            <a:pPr marL="38100">
              <a:lnSpc>
                <a:spcPct val="100000"/>
              </a:lnSpc>
              <a:spcBef>
                <a:spcPts val="900"/>
              </a:spcBef>
            </a:pPr>
            <a:r>
              <a:rPr dirty="0" sz="1200">
                <a:latin typeface="SimSun"/>
                <a:cs typeface="SimSun"/>
              </a:rPr>
              <a:t>域内所有点的法向量之间的夹角：</a:t>
            </a:r>
            <a:endParaRPr sz="1200">
              <a:latin typeface="SimSun"/>
              <a:cs typeface="SimSun"/>
            </a:endParaRPr>
          </a:p>
        </p:txBody>
      </p:sp>
      <p:sp>
        <p:nvSpPr>
          <p:cNvPr id="17" name="object 17"/>
          <p:cNvSpPr txBox="1"/>
          <p:nvPr/>
        </p:nvSpPr>
        <p:spPr>
          <a:xfrm>
            <a:off x="3093847" y="5753480"/>
            <a:ext cx="76962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𝛼</a:t>
            </a:r>
            <a:r>
              <a:rPr dirty="0" sz="1200" spc="70">
                <a:latin typeface="Cambria Math"/>
                <a:cs typeface="Cambria Math"/>
              </a:rPr>
              <a:t> </a:t>
            </a:r>
            <a:r>
              <a:rPr dirty="0" sz="1200">
                <a:latin typeface="Cambria Math"/>
                <a:cs typeface="Cambria Math"/>
              </a:rPr>
              <a:t>=</a:t>
            </a:r>
            <a:r>
              <a:rPr dirty="0" sz="1200" spc="30">
                <a:latin typeface="Cambria Math"/>
                <a:cs typeface="Cambria Math"/>
              </a:rPr>
              <a:t> </a:t>
            </a:r>
            <a:r>
              <a:rPr dirty="0" sz="1200" spc="-5">
                <a:latin typeface="Cambria Math"/>
                <a:cs typeface="Cambria Math"/>
              </a:rPr>
              <a:t>𝑎𝑟𝑐𝑐𝑜𝑠</a:t>
            </a:r>
            <a:endParaRPr sz="1200">
              <a:latin typeface="Cambria Math"/>
              <a:cs typeface="Cambria Math"/>
            </a:endParaRPr>
          </a:p>
        </p:txBody>
      </p:sp>
      <p:sp>
        <p:nvSpPr>
          <p:cNvPr id="18" name="object 18"/>
          <p:cNvSpPr txBox="1"/>
          <p:nvPr/>
        </p:nvSpPr>
        <p:spPr>
          <a:xfrm>
            <a:off x="3912742" y="5633084"/>
            <a:ext cx="471170" cy="208279"/>
          </a:xfrm>
          <a:prstGeom prst="rect">
            <a:avLst/>
          </a:prstGeom>
        </p:spPr>
        <p:txBody>
          <a:bodyPr wrap="square" lIns="0" tIns="12700" rIns="0" bIns="0" rtlCol="0" vert="horz">
            <a:spAutoFit/>
          </a:bodyPr>
          <a:lstStyle/>
          <a:p>
            <a:pPr marL="38100">
              <a:lnSpc>
                <a:spcPct val="100000"/>
              </a:lnSpc>
              <a:spcBef>
                <a:spcPts val="100"/>
              </a:spcBef>
            </a:pPr>
            <a:r>
              <a:rPr dirty="0" sz="1200" spc="-585">
                <a:latin typeface="Cambria Math"/>
                <a:cs typeface="Cambria Math"/>
              </a:rPr>
              <a:t>𝑛</a:t>
            </a:r>
            <a:r>
              <a:rPr dirty="0" sz="1200" spc="-305">
                <a:latin typeface="Cambria Math"/>
                <a:cs typeface="Cambria Math"/>
              </a:rPr>
              <a:t>⃗</a:t>
            </a:r>
            <a:r>
              <a:rPr dirty="0" sz="1200" spc="-565">
                <a:latin typeface="Cambria Math"/>
                <a:cs typeface="Cambria Math"/>
              </a:rPr>
              <a:t>→</a:t>
            </a:r>
            <a:r>
              <a:rPr dirty="0" baseline="-16339" sz="1275" spc="165">
                <a:latin typeface="Cambria Math"/>
                <a:cs typeface="Cambria Math"/>
              </a:rPr>
              <a:t>𝑝</a:t>
            </a:r>
            <a:r>
              <a:rPr dirty="0" baseline="-16339" sz="1275">
                <a:latin typeface="Cambria Math"/>
                <a:cs typeface="Cambria Math"/>
              </a:rPr>
              <a:t> </a:t>
            </a:r>
            <a:r>
              <a:rPr dirty="0" baseline="-16339" sz="1275" spc="-75">
                <a:latin typeface="Cambria Math"/>
                <a:cs typeface="Cambria Math"/>
              </a:rPr>
              <a:t> </a:t>
            </a:r>
            <a:r>
              <a:rPr dirty="0" sz="1200">
                <a:latin typeface="Cambria Math"/>
                <a:cs typeface="Cambria Math"/>
              </a:rPr>
              <a:t>∙ </a:t>
            </a:r>
            <a:r>
              <a:rPr dirty="0" sz="1200" spc="-585">
                <a:latin typeface="Cambria Math"/>
                <a:cs typeface="Cambria Math"/>
              </a:rPr>
              <a:t>𝑛</a:t>
            </a:r>
            <a:r>
              <a:rPr dirty="0" sz="1200" spc="-305">
                <a:latin typeface="Cambria Math"/>
                <a:cs typeface="Cambria Math"/>
              </a:rPr>
              <a:t>⃗</a:t>
            </a:r>
            <a:r>
              <a:rPr dirty="0" sz="1200" spc="-575">
                <a:latin typeface="Cambria Math"/>
                <a:cs typeface="Cambria Math"/>
              </a:rPr>
              <a:t>→</a:t>
            </a:r>
            <a:r>
              <a:rPr dirty="0" baseline="-16339" sz="1275" spc="135">
                <a:latin typeface="Cambria Math"/>
                <a:cs typeface="Cambria Math"/>
              </a:rPr>
              <a:t>𝑖</a:t>
            </a:r>
            <a:endParaRPr baseline="-16339" sz="1275">
              <a:latin typeface="Cambria Math"/>
              <a:cs typeface="Cambria Math"/>
            </a:endParaRPr>
          </a:p>
        </p:txBody>
      </p:sp>
      <p:sp>
        <p:nvSpPr>
          <p:cNvPr id="19" name="object 19"/>
          <p:cNvSpPr txBox="1"/>
          <p:nvPr/>
        </p:nvSpPr>
        <p:spPr>
          <a:xfrm>
            <a:off x="3839590" y="5870828"/>
            <a:ext cx="628015"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Cambria Math"/>
                <a:cs typeface="Cambria Math"/>
              </a:rPr>
              <a:t>|</a:t>
            </a:r>
            <a:r>
              <a:rPr dirty="0" sz="1200" spc="-585">
                <a:latin typeface="Cambria Math"/>
                <a:cs typeface="Cambria Math"/>
              </a:rPr>
              <a:t>𝑛</a:t>
            </a:r>
            <a:r>
              <a:rPr dirty="0" sz="1200" spc="-305">
                <a:latin typeface="Cambria Math"/>
                <a:cs typeface="Cambria Math"/>
              </a:rPr>
              <a:t>⃗</a:t>
            </a:r>
            <a:r>
              <a:rPr dirty="0" sz="1200" spc="-575">
                <a:latin typeface="Cambria Math"/>
                <a:cs typeface="Cambria Math"/>
              </a:rPr>
              <a:t>→</a:t>
            </a:r>
            <a:r>
              <a:rPr dirty="0" baseline="-16339" sz="1275" spc="165">
                <a:latin typeface="Cambria Math"/>
                <a:cs typeface="Cambria Math"/>
              </a:rPr>
              <a:t>𝑝</a:t>
            </a:r>
            <a:r>
              <a:rPr dirty="0" baseline="-16339" sz="1275">
                <a:latin typeface="Cambria Math"/>
                <a:cs typeface="Cambria Math"/>
              </a:rPr>
              <a:t> </a:t>
            </a:r>
            <a:r>
              <a:rPr dirty="0" baseline="-16339" sz="1275" spc="37">
                <a:latin typeface="Cambria Math"/>
                <a:cs typeface="Cambria Math"/>
              </a:rPr>
              <a:t> </a:t>
            </a:r>
            <a:r>
              <a:rPr dirty="0" sz="1200">
                <a:latin typeface="Cambria Math"/>
                <a:cs typeface="Cambria Math"/>
              </a:rPr>
              <a:t>∥</a:t>
            </a:r>
            <a:r>
              <a:rPr dirty="0" sz="1200" spc="65">
                <a:latin typeface="Cambria Math"/>
                <a:cs typeface="Cambria Math"/>
              </a:rPr>
              <a:t> </a:t>
            </a:r>
            <a:r>
              <a:rPr dirty="0" sz="1200" spc="-585">
                <a:latin typeface="Cambria Math"/>
                <a:cs typeface="Cambria Math"/>
              </a:rPr>
              <a:t>𝑛</a:t>
            </a:r>
            <a:r>
              <a:rPr dirty="0" sz="1200" spc="-305">
                <a:latin typeface="Cambria Math"/>
                <a:cs typeface="Cambria Math"/>
              </a:rPr>
              <a:t>⃗</a:t>
            </a:r>
            <a:r>
              <a:rPr dirty="0" sz="1200" spc="-575">
                <a:latin typeface="Cambria Math"/>
                <a:cs typeface="Cambria Math"/>
              </a:rPr>
              <a:t>→</a:t>
            </a:r>
            <a:r>
              <a:rPr dirty="0" baseline="-16339" sz="1275" spc="135">
                <a:latin typeface="Cambria Math"/>
                <a:cs typeface="Cambria Math"/>
              </a:rPr>
              <a:t>𝑖</a:t>
            </a:r>
            <a:r>
              <a:rPr dirty="0" baseline="-16339" sz="1275" spc="-157">
                <a:latin typeface="Cambria Math"/>
                <a:cs typeface="Cambria Math"/>
              </a:rPr>
              <a:t> </a:t>
            </a:r>
            <a:r>
              <a:rPr dirty="0" sz="1200">
                <a:latin typeface="Cambria Math"/>
                <a:cs typeface="Cambria Math"/>
              </a:rPr>
              <a:t>|</a:t>
            </a:r>
            <a:endParaRPr sz="1200">
              <a:latin typeface="Cambria Math"/>
              <a:cs typeface="Cambria Math"/>
            </a:endParaRPr>
          </a:p>
        </p:txBody>
      </p:sp>
      <p:sp>
        <p:nvSpPr>
          <p:cNvPr id="20" name="object 20"/>
          <p:cNvSpPr/>
          <p:nvPr/>
        </p:nvSpPr>
        <p:spPr>
          <a:xfrm>
            <a:off x="3877690" y="5869812"/>
            <a:ext cx="550545" cy="10795"/>
          </a:xfrm>
          <a:custGeom>
            <a:avLst/>
            <a:gdLst/>
            <a:ahLst/>
            <a:cxnLst/>
            <a:rect l="l" t="t" r="r" b="b"/>
            <a:pathLst>
              <a:path w="550545" h="10795">
                <a:moveTo>
                  <a:pt x="550468" y="0"/>
                </a:moveTo>
                <a:lnTo>
                  <a:pt x="0" y="0"/>
                </a:lnTo>
                <a:lnTo>
                  <a:pt x="0" y="10667"/>
                </a:lnTo>
                <a:lnTo>
                  <a:pt x="550468" y="10667"/>
                </a:lnTo>
                <a:lnTo>
                  <a:pt x="550468" y="0"/>
                </a:lnTo>
                <a:close/>
              </a:path>
            </a:pathLst>
          </a:custGeom>
          <a:solidFill>
            <a:srgbClr val="000000"/>
          </a:solidFill>
        </p:spPr>
        <p:txBody>
          <a:bodyPr wrap="square" lIns="0" tIns="0" rIns="0" bIns="0" rtlCol="0"/>
          <a:lstStyle/>
          <a:p/>
        </p:txBody>
      </p:sp>
      <p:sp>
        <p:nvSpPr>
          <p:cNvPr id="21" name="object 21"/>
          <p:cNvSpPr txBox="1"/>
          <p:nvPr/>
        </p:nvSpPr>
        <p:spPr>
          <a:xfrm>
            <a:off x="6416802" y="5753480"/>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3</a:t>
            </a:r>
            <a:r>
              <a:rPr dirty="0" sz="1200" spc="5">
                <a:latin typeface="Cambria Math"/>
                <a:cs typeface="Cambria Math"/>
              </a:rPr>
              <a:t>.</a:t>
            </a:r>
            <a:r>
              <a:rPr dirty="0" sz="1200" spc="-5">
                <a:latin typeface="Cambria Math"/>
                <a:cs typeface="Cambria Math"/>
              </a:rPr>
              <a:t>15</a:t>
            </a:r>
            <a:r>
              <a:rPr dirty="0" baseline="2314" sz="1800">
                <a:latin typeface="Cambria Math"/>
                <a:cs typeface="Cambria Math"/>
              </a:rPr>
              <a:t>)</a:t>
            </a:r>
            <a:endParaRPr baseline="2314" sz="1800">
              <a:latin typeface="Cambria Math"/>
              <a:cs typeface="Cambria Math"/>
            </a:endParaRPr>
          </a:p>
        </p:txBody>
      </p:sp>
      <p:sp>
        <p:nvSpPr>
          <p:cNvPr id="22" name="object 22"/>
          <p:cNvSpPr txBox="1"/>
          <p:nvPr/>
        </p:nvSpPr>
        <p:spPr>
          <a:xfrm>
            <a:off x="554227" y="6253352"/>
            <a:ext cx="6451600" cy="3531235"/>
          </a:xfrm>
          <a:prstGeom prst="rect">
            <a:avLst/>
          </a:prstGeom>
        </p:spPr>
        <p:txBody>
          <a:bodyPr wrap="square" lIns="0" tIns="12700" rIns="0" bIns="0" rtlCol="0" vert="horz">
            <a:spAutoFit/>
          </a:bodyPr>
          <a:lstStyle/>
          <a:p>
            <a:pPr marL="165100">
              <a:lnSpc>
                <a:spcPct val="100000"/>
              </a:lnSpc>
              <a:spcBef>
                <a:spcPts val="100"/>
              </a:spcBef>
            </a:pPr>
            <a:r>
              <a:rPr dirty="0" sz="1200">
                <a:latin typeface="SimSun"/>
                <a:cs typeface="SimSun"/>
              </a:rPr>
              <a:t>其中</a:t>
            </a:r>
            <a:r>
              <a:rPr dirty="0" sz="1200" spc="-585">
                <a:latin typeface="Cambria Math"/>
                <a:cs typeface="Cambria Math"/>
              </a:rPr>
              <a:t>𝑛</a:t>
            </a:r>
            <a:r>
              <a:rPr dirty="0" sz="1200" spc="-305">
                <a:latin typeface="Cambria Math"/>
                <a:cs typeface="Cambria Math"/>
              </a:rPr>
              <a:t>⃗</a:t>
            </a:r>
            <a:r>
              <a:rPr dirty="0" sz="1200" spc="-575">
                <a:latin typeface="Cambria Math"/>
                <a:cs typeface="Cambria Math"/>
              </a:rPr>
              <a:t>→</a:t>
            </a:r>
            <a:r>
              <a:rPr dirty="0" baseline="-16339" sz="1275" spc="254">
                <a:latin typeface="Cambria Math"/>
                <a:cs typeface="Cambria Math"/>
              </a:rPr>
              <a:t>𝑝</a:t>
            </a:r>
            <a:r>
              <a:rPr dirty="0" sz="1200">
                <a:latin typeface="SimSun"/>
                <a:cs typeface="SimSun"/>
              </a:rPr>
              <a:t>表示当前种子点的法向量</a:t>
            </a:r>
            <a:r>
              <a:rPr dirty="0" sz="1200" spc="-480">
                <a:latin typeface="SimSun"/>
                <a:cs typeface="SimSun"/>
              </a:rPr>
              <a:t>，</a:t>
            </a:r>
            <a:r>
              <a:rPr dirty="0" sz="1200" spc="-585">
                <a:latin typeface="Cambria Math"/>
                <a:cs typeface="Cambria Math"/>
              </a:rPr>
              <a:t>𝑛</a:t>
            </a:r>
            <a:r>
              <a:rPr dirty="0" sz="1200" spc="-305">
                <a:latin typeface="Cambria Math"/>
                <a:cs typeface="Cambria Math"/>
              </a:rPr>
              <a:t>⃗</a:t>
            </a:r>
            <a:r>
              <a:rPr dirty="0" sz="1200" spc="-575">
                <a:latin typeface="Cambria Math"/>
                <a:cs typeface="Cambria Math"/>
              </a:rPr>
              <a:t>→</a:t>
            </a:r>
            <a:r>
              <a:rPr dirty="0" baseline="-16339" sz="1275" spc="135">
                <a:latin typeface="Cambria Math"/>
                <a:cs typeface="Cambria Math"/>
              </a:rPr>
              <a:t>𝑖</a:t>
            </a:r>
            <a:r>
              <a:rPr dirty="0" baseline="-16339" sz="1275" spc="-157">
                <a:latin typeface="Cambria Math"/>
                <a:cs typeface="Cambria Math"/>
              </a:rPr>
              <a:t> </a:t>
            </a:r>
            <a:r>
              <a:rPr dirty="0" sz="1200">
                <a:latin typeface="SimSun"/>
                <a:cs typeface="SimSun"/>
              </a:rPr>
              <a:t>表示其邻域内任一点的法向量</a:t>
            </a:r>
            <a:r>
              <a:rPr dirty="0" sz="1200" spc="-480">
                <a:latin typeface="SimSun"/>
                <a:cs typeface="SimSun"/>
              </a:rPr>
              <a:t>。</a:t>
            </a:r>
            <a:r>
              <a:rPr dirty="0" sz="1200">
                <a:latin typeface="SimSun"/>
                <a:cs typeface="SimSun"/>
              </a:rPr>
              <a:t>当夹角在阈值范围内时，</a:t>
            </a:r>
            <a:endParaRPr sz="1200">
              <a:latin typeface="SimSun"/>
              <a:cs typeface="SimSun"/>
            </a:endParaRPr>
          </a:p>
          <a:p>
            <a:pPr>
              <a:lnSpc>
                <a:spcPct val="100000"/>
              </a:lnSpc>
              <a:spcBef>
                <a:spcPts val="35"/>
              </a:spcBef>
            </a:pPr>
            <a:endParaRPr sz="1000">
              <a:latin typeface="SimSun"/>
              <a:cs typeface="SimSun"/>
            </a:endParaRPr>
          </a:p>
          <a:p>
            <a:pPr marL="165100">
              <a:lnSpc>
                <a:spcPct val="100000"/>
              </a:lnSpc>
            </a:pPr>
            <a:r>
              <a:rPr dirty="0" sz="1200">
                <a:latin typeface="SimSun"/>
                <a:cs typeface="SimSun"/>
              </a:rPr>
              <a:t>则将该点添加到种子点。</a:t>
            </a:r>
            <a:endParaRPr sz="1200">
              <a:latin typeface="SimSun"/>
              <a:cs typeface="SimSun"/>
            </a:endParaRPr>
          </a:p>
          <a:p>
            <a:pPr algn="just" marL="165100" marR="159385" indent="304800">
              <a:lnSpc>
                <a:spcPct val="162500"/>
              </a:lnSpc>
              <a:spcBef>
                <a:spcPts val="5"/>
              </a:spcBef>
            </a:pPr>
            <a:r>
              <a:rPr dirty="0" sz="1200">
                <a:latin typeface="SimSun"/>
                <a:cs typeface="SimSun"/>
              </a:rPr>
              <a:t>阈值</a:t>
            </a:r>
            <a:r>
              <a:rPr dirty="0" sz="1200" spc="10">
                <a:latin typeface="SimSun"/>
                <a:cs typeface="SimSun"/>
              </a:rPr>
              <a:t>的</a:t>
            </a:r>
            <a:r>
              <a:rPr dirty="0" sz="1200">
                <a:latin typeface="SimSun"/>
                <a:cs typeface="SimSun"/>
              </a:rPr>
              <a:t>设</a:t>
            </a:r>
            <a:r>
              <a:rPr dirty="0" sz="1200" spc="10">
                <a:latin typeface="SimSun"/>
                <a:cs typeface="SimSun"/>
              </a:rPr>
              <a:t>置</a:t>
            </a:r>
            <a:r>
              <a:rPr dirty="0" sz="1200">
                <a:latin typeface="SimSun"/>
                <a:cs typeface="SimSun"/>
              </a:rPr>
              <a:t>也是</a:t>
            </a:r>
            <a:r>
              <a:rPr dirty="0" sz="1200" spc="10">
                <a:latin typeface="SimSun"/>
                <a:cs typeface="SimSun"/>
              </a:rPr>
              <a:t>区</a:t>
            </a:r>
            <a:r>
              <a:rPr dirty="0" sz="1200">
                <a:latin typeface="SimSun"/>
                <a:cs typeface="SimSun"/>
              </a:rPr>
              <a:t>域</a:t>
            </a:r>
            <a:r>
              <a:rPr dirty="0" sz="1200" spc="10">
                <a:latin typeface="SimSun"/>
                <a:cs typeface="SimSun"/>
              </a:rPr>
              <a:t>生</a:t>
            </a:r>
            <a:r>
              <a:rPr dirty="0" sz="1200">
                <a:latin typeface="SimSun"/>
                <a:cs typeface="SimSun"/>
              </a:rPr>
              <a:t>长中</a:t>
            </a:r>
            <a:r>
              <a:rPr dirty="0" sz="1200" spc="10">
                <a:latin typeface="SimSun"/>
                <a:cs typeface="SimSun"/>
              </a:rPr>
              <a:t>一</a:t>
            </a:r>
            <a:r>
              <a:rPr dirty="0" sz="1200">
                <a:latin typeface="SimSun"/>
                <a:cs typeface="SimSun"/>
              </a:rPr>
              <a:t>个</a:t>
            </a:r>
            <a:r>
              <a:rPr dirty="0" sz="1200" spc="10">
                <a:latin typeface="SimSun"/>
                <a:cs typeface="SimSun"/>
              </a:rPr>
              <a:t>非</a:t>
            </a:r>
            <a:r>
              <a:rPr dirty="0" sz="1200">
                <a:latin typeface="SimSun"/>
                <a:cs typeface="SimSun"/>
              </a:rPr>
              <a:t>常重</a:t>
            </a:r>
            <a:r>
              <a:rPr dirty="0" sz="1200" spc="10">
                <a:latin typeface="SimSun"/>
                <a:cs typeface="SimSun"/>
              </a:rPr>
              <a:t>要</a:t>
            </a:r>
            <a:r>
              <a:rPr dirty="0" sz="1200">
                <a:latin typeface="SimSun"/>
                <a:cs typeface="SimSun"/>
              </a:rPr>
              <a:t>的</a:t>
            </a:r>
            <a:r>
              <a:rPr dirty="0" sz="1200" spc="10">
                <a:latin typeface="SimSun"/>
                <a:cs typeface="SimSun"/>
              </a:rPr>
              <a:t>步</a:t>
            </a:r>
            <a:r>
              <a:rPr dirty="0" sz="1200">
                <a:latin typeface="SimSun"/>
                <a:cs typeface="SimSun"/>
              </a:rPr>
              <a:t>骤，</a:t>
            </a:r>
            <a:r>
              <a:rPr dirty="0" sz="1200" spc="10">
                <a:latin typeface="SimSun"/>
                <a:cs typeface="SimSun"/>
              </a:rPr>
              <a:t>甚</a:t>
            </a:r>
            <a:r>
              <a:rPr dirty="0" sz="1200">
                <a:latin typeface="SimSun"/>
                <a:cs typeface="SimSun"/>
              </a:rPr>
              <a:t>至</a:t>
            </a:r>
            <a:r>
              <a:rPr dirty="0" sz="1200" spc="10">
                <a:latin typeface="SimSun"/>
                <a:cs typeface="SimSun"/>
              </a:rPr>
              <a:t>直</a:t>
            </a:r>
            <a:r>
              <a:rPr dirty="0" sz="1200">
                <a:latin typeface="SimSun"/>
                <a:cs typeface="SimSun"/>
              </a:rPr>
              <a:t>接影</a:t>
            </a:r>
            <a:r>
              <a:rPr dirty="0" sz="1200" spc="10">
                <a:latin typeface="SimSun"/>
                <a:cs typeface="SimSun"/>
              </a:rPr>
              <a:t>响</a:t>
            </a:r>
            <a:r>
              <a:rPr dirty="0" sz="1200">
                <a:latin typeface="SimSun"/>
                <a:cs typeface="SimSun"/>
              </a:rPr>
              <a:t>分</a:t>
            </a:r>
            <a:r>
              <a:rPr dirty="0" sz="1200" spc="10">
                <a:latin typeface="SimSun"/>
                <a:cs typeface="SimSun"/>
              </a:rPr>
              <a:t>割</a:t>
            </a:r>
            <a:r>
              <a:rPr dirty="0" sz="1200">
                <a:latin typeface="SimSun"/>
                <a:cs typeface="SimSun"/>
              </a:rPr>
              <a:t>结果</a:t>
            </a:r>
            <a:r>
              <a:rPr dirty="0" sz="1200" spc="10">
                <a:latin typeface="SimSun"/>
                <a:cs typeface="SimSun"/>
              </a:rPr>
              <a:t>。</a:t>
            </a:r>
            <a:r>
              <a:rPr dirty="0" sz="1200">
                <a:latin typeface="SimSun"/>
                <a:cs typeface="SimSun"/>
              </a:rPr>
              <a:t>首</a:t>
            </a:r>
            <a:r>
              <a:rPr dirty="0" sz="1200" spc="10">
                <a:latin typeface="SimSun"/>
                <a:cs typeface="SimSun"/>
              </a:rPr>
              <a:t>先</a:t>
            </a:r>
            <a:r>
              <a:rPr dirty="0" sz="1200">
                <a:latin typeface="SimSun"/>
                <a:cs typeface="SimSun"/>
              </a:rPr>
              <a:t>需要根 据点</a:t>
            </a:r>
            <a:r>
              <a:rPr dirty="0" sz="1200" spc="10">
                <a:latin typeface="SimSun"/>
                <a:cs typeface="SimSun"/>
              </a:rPr>
              <a:t>云</a:t>
            </a:r>
            <a:r>
              <a:rPr dirty="0" sz="1200">
                <a:latin typeface="SimSun"/>
                <a:cs typeface="SimSun"/>
              </a:rPr>
              <a:t>数据</a:t>
            </a:r>
            <a:r>
              <a:rPr dirty="0" sz="1200" spc="10">
                <a:latin typeface="SimSun"/>
                <a:cs typeface="SimSun"/>
              </a:rPr>
              <a:t>设</a:t>
            </a:r>
            <a:r>
              <a:rPr dirty="0" sz="1200">
                <a:latin typeface="SimSun"/>
                <a:cs typeface="SimSun"/>
              </a:rPr>
              <a:t>置</a:t>
            </a:r>
            <a:r>
              <a:rPr dirty="0" sz="1200" spc="10">
                <a:latin typeface="SimSun"/>
                <a:cs typeface="SimSun"/>
              </a:rPr>
              <a:t>点</a:t>
            </a:r>
            <a:r>
              <a:rPr dirty="0" sz="1200">
                <a:latin typeface="SimSun"/>
                <a:cs typeface="SimSun"/>
              </a:rPr>
              <a:t>云</a:t>
            </a:r>
            <a:r>
              <a:rPr dirty="0" sz="1200" spc="10">
                <a:latin typeface="SimSun"/>
                <a:cs typeface="SimSun"/>
              </a:rPr>
              <a:t>聚</a:t>
            </a:r>
            <a:r>
              <a:rPr dirty="0" sz="1200">
                <a:latin typeface="SimSun"/>
                <a:cs typeface="SimSun"/>
              </a:rPr>
              <a:t>类的</a:t>
            </a:r>
            <a:r>
              <a:rPr dirty="0" sz="1200" spc="10">
                <a:latin typeface="SimSun"/>
                <a:cs typeface="SimSun"/>
              </a:rPr>
              <a:t>最</a:t>
            </a:r>
            <a:r>
              <a:rPr dirty="0" sz="1200">
                <a:latin typeface="SimSun"/>
                <a:cs typeface="SimSun"/>
              </a:rPr>
              <a:t>小聚</a:t>
            </a:r>
            <a:r>
              <a:rPr dirty="0" sz="1200" spc="10">
                <a:latin typeface="SimSun"/>
                <a:cs typeface="SimSun"/>
              </a:rPr>
              <a:t>类</a:t>
            </a:r>
            <a:r>
              <a:rPr dirty="0" sz="1200">
                <a:latin typeface="SimSun"/>
                <a:cs typeface="SimSun"/>
              </a:rPr>
              <a:t>点</a:t>
            </a:r>
            <a:r>
              <a:rPr dirty="0" sz="1200" spc="10">
                <a:latin typeface="SimSun"/>
                <a:cs typeface="SimSun"/>
              </a:rPr>
              <a:t>数</a:t>
            </a:r>
            <a:r>
              <a:rPr dirty="0" sz="1200">
                <a:latin typeface="SimSun"/>
                <a:cs typeface="SimSun"/>
              </a:rPr>
              <a:t>和</a:t>
            </a:r>
            <a:r>
              <a:rPr dirty="0" sz="1200" spc="10">
                <a:latin typeface="SimSun"/>
                <a:cs typeface="SimSun"/>
              </a:rPr>
              <a:t>最</a:t>
            </a:r>
            <a:r>
              <a:rPr dirty="0" sz="1200">
                <a:latin typeface="SimSun"/>
                <a:cs typeface="SimSun"/>
              </a:rPr>
              <a:t>大聚</a:t>
            </a:r>
            <a:r>
              <a:rPr dirty="0" sz="1200" spc="10">
                <a:latin typeface="SimSun"/>
                <a:cs typeface="SimSun"/>
              </a:rPr>
              <a:t>类</a:t>
            </a:r>
            <a:r>
              <a:rPr dirty="0" sz="1200">
                <a:latin typeface="SimSun"/>
                <a:cs typeface="SimSun"/>
              </a:rPr>
              <a:t>点数</a:t>
            </a:r>
            <a:r>
              <a:rPr dirty="0" sz="1200" spc="10">
                <a:latin typeface="SimSun"/>
                <a:cs typeface="SimSun"/>
              </a:rPr>
              <a:t>，</a:t>
            </a:r>
            <a:r>
              <a:rPr dirty="0" sz="1200">
                <a:latin typeface="SimSun"/>
                <a:cs typeface="SimSun"/>
              </a:rPr>
              <a:t>最</a:t>
            </a:r>
            <a:r>
              <a:rPr dirty="0" sz="1200" spc="10">
                <a:latin typeface="SimSun"/>
                <a:cs typeface="SimSun"/>
              </a:rPr>
              <a:t>大</a:t>
            </a:r>
            <a:r>
              <a:rPr dirty="0" sz="1200">
                <a:latin typeface="SimSun"/>
                <a:cs typeface="SimSun"/>
              </a:rPr>
              <a:t>聚</a:t>
            </a:r>
            <a:r>
              <a:rPr dirty="0" sz="1200" spc="10">
                <a:latin typeface="SimSun"/>
                <a:cs typeface="SimSun"/>
              </a:rPr>
              <a:t>类</a:t>
            </a:r>
            <a:r>
              <a:rPr dirty="0" sz="1200">
                <a:latin typeface="SimSun"/>
                <a:cs typeface="SimSun"/>
              </a:rPr>
              <a:t>点数</a:t>
            </a:r>
            <a:r>
              <a:rPr dirty="0" sz="1200" spc="10">
                <a:latin typeface="SimSun"/>
                <a:cs typeface="SimSun"/>
              </a:rPr>
              <a:t>一</a:t>
            </a:r>
            <a:r>
              <a:rPr dirty="0" sz="1200">
                <a:latin typeface="SimSun"/>
                <a:cs typeface="SimSun"/>
              </a:rPr>
              <a:t>般选</a:t>
            </a:r>
            <a:r>
              <a:rPr dirty="0" sz="1200" spc="10">
                <a:latin typeface="SimSun"/>
                <a:cs typeface="SimSun"/>
              </a:rPr>
              <a:t>择</a:t>
            </a:r>
            <a:r>
              <a:rPr dirty="0" sz="1200">
                <a:latin typeface="SimSun"/>
                <a:cs typeface="SimSun"/>
              </a:rPr>
              <a:t>远</a:t>
            </a:r>
            <a:r>
              <a:rPr dirty="0" sz="1200" spc="10">
                <a:latin typeface="SimSun"/>
                <a:cs typeface="SimSun"/>
              </a:rPr>
              <a:t>大</a:t>
            </a:r>
            <a:r>
              <a:rPr dirty="0" sz="1200">
                <a:latin typeface="SimSun"/>
                <a:cs typeface="SimSun"/>
              </a:rPr>
              <a:t>于点 云数</a:t>
            </a:r>
            <a:r>
              <a:rPr dirty="0" sz="1200" spc="10">
                <a:latin typeface="SimSun"/>
                <a:cs typeface="SimSun"/>
              </a:rPr>
              <a:t>量</a:t>
            </a:r>
            <a:r>
              <a:rPr dirty="0" sz="1200">
                <a:latin typeface="SimSun"/>
                <a:cs typeface="SimSun"/>
              </a:rPr>
              <a:t>的值</a:t>
            </a:r>
            <a:r>
              <a:rPr dirty="0" sz="1200" spc="10">
                <a:latin typeface="SimSun"/>
                <a:cs typeface="SimSun"/>
              </a:rPr>
              <a:t>，</a:t>
            </a:r>
            <a:r>
              <a:rPr dirty="0" sz="1200">
                <a:latin typeface="SimSun"/>
                <a:cs typeface="SimSun"/>
              </a:rPr>
              <a:t>这</a:t>
            </a:r>
            <a:r>
              <a:rPr dirty="0" sz="1200" spc="10">
                <a:latin typeface="SimSun"/>
                <a:cs typeface="SimSun"/>
              </a:rPr>
              <a:t>使</a:t>
            </a:r>
            <a:r>
              <a:rPr dirty="0" sz="1200">
                <a:latin typeface="SimSun"/>
                <a:cs typeface="SimSun"/>
              </a:rPr>
              <a:t>得</a:t>
            </a:r>
            <a:r>
              <a:rPr dirty="0" sz="1200" spc="10">
                <a:latin typeface="SimSun"/>
                <a:cs typeface="SimSun"/>
              </a:rPr>
              <a:t>分</a:t>
            </a:r>
            <a:r>
              <a:rPr dirty="0" sz="1200">
                <a:latin typeface="SimSun"/>
                <a:cs typeface="SimSun"/>
              </a:rPr>
              <a:t>割后</a:t>
            </a:r>
            <a:r>
              <a:rPr dirty="0" sz="1200" spc="10">
                <a:latin typeface="SimSun"/>
                <a:cs typeface="SimSun"/>
              </a:rPr>
              <a:t>的</a:t>
            </a:r>
            <a:r>
              <a:rPr dirty="0" sz="1200">
                <a:latin typeface="SimSun"/>
                <a:cs typeface="SimSun"/>
              </a:rPr>
              <a:t>点数</a:t>
            </a:r>
            <a:r>
              <a:rPr dirty="0" sz="1200" spc="10">
                <a:latin typeface="SimSun"/>
                <a:cs typeface="SimSun"/>
              </a:rPr>
              <a:t>小</a:t>
            </a:r>
            <a:r>
              <a:rPr dirty="0" sz="1200">
                <a:latin typeface="SimSun"/>
                <a:cs typeface="SimSun"/>
              </a:rPr>
              <a:t>于</a:t>
            </a:r>
            <a:r>
              <a:rPr dirty="0" sz="1200" spc="10">
                <a:latin typeface="SimSun"/>
                <a:cs typeface="SimSun"/>
              </a:rPr>
              <a:t>最</a:t>
            </a:r>
            <a:r>
              <a:rPr dirty="0" sz="1200">
                <a:latin typeface="SimSun"/>
                <a:cs typeface="SimSun"/>
              </a:rPr>
              <a:t>小</a:t>
            </a:r>
            <a:r>
              <a:rPr dirty="0" sz="1200" spc="10">
                <a:latin typeface="SimSun"/>
                <a:cs typeface="SimSun"/>
              </a:rPr>
              <a:t>聚</a:t>
            </a:r>
            <a:r>
              <a:rPr dirty="0" sz="1200">
                <a:latin typeface="SimSun"/>
                <a:cs typeface="SimSun"/>
              </a:rPr>
              <a:t>类点</a:t>
            </a:r>
            <a:r>
              <a:rPr dirty="0" sz="1200" spc="10">
                <a:latin typeface="SimSun"/>
                <a:cs typeface="SimSun"/>
              </a:rPr>
              <a:t>数</a:t>
            </a:r>
            <a:r>
              <a:rPr dirty="0" sz="1200">
                <a:latin typeface="SimSun"/>
                <a:cs typeface="SimSun"/>
              </a:rPr>
              <a:t>。其</a:t>
            </a:r>
            <a:r>
              <a:rPr dirty="0" sz="1200" spc="10">
                <a:latin typeface="SimSun"/>
                <a:cs typeface="SimSun"/>
              </a:rPr>
              <a:t>次</a:t>
            </a:r>
            <a:r>
              <a:rPr dirty="0" sz="1200">
                <a:latin typeface="SimSun"/>
                <a:cs typeface="SimSun"/>
              </a:rPr>
              <a:t>设</a:t>
            </a:r>
            <a:r>
              <a:rPr dirty="0" sz="1200" spc="10">
                <a:latin typeface="SimSun"/>
                <a:cs typeface="SimSun"/>
              </a:rPr>
              <a:t>置</a:t>
            </a:r>
            <a:r>
              <a:rPr dirty="0" sz="1200">
                <a:latin typeface="SimSun"/>
                <a:cs typeface="SimSun"/>
              </a:rPr>
              <a:t>种</a:t>
            </a:r>
            <a:r>
              <a:rPr dirty="0" sz="1200" spc="10">
                <a:latin typeface="SimSun"/>
                <a:cs typeface="SimSun"/>
              </a:rPr>
              <a:t>子</a:t>
            </a:r>
            <a:r>
              <a:rPr dirty="0" sz="1200">
                <a:latin typeface="SimSun"/>
                <a:cs typeface="SimSun"/>
              </a:rPr>
              <a:t>点的</a:t>
            </a:r>
            <a:r>
              <a:rPr dirty="0" sz="1200" spc="10">
                <a:latin typeface="SimSun"/>
                <a:cs typeface="SimSun"/>
              </a:rPr>
              <a:t>法</a:t>
            </a:r>
            <a:r>
              <a:rPr dirty="0" sz="1200">
                <a:latin typeface="SimSun"/>
                <a:cs typeface="SimSun"/>
              </a:rPr>
              <a:t>向量</a:t>
            </a:r>
            <a:r>
              <a:rPr dirty="0" sz="1200" spc="10">
                <a:latin typeface="SimSun"/>
                <a:cs typeface="SimSun"/>
              </a:rPr>
              <a:t>与</a:t>
            </a:r>
            <a:r>
              <a:rPr dirty="0" sz="1200">
                <a:latin typeface="SimSun"/>
                <a:cs typeface="SimSun"/>
              </a:rPr>
              <a:t>其</a:t>
            </a:r>
            <a:r>
              <a:rPr dirty="0" sz="1200" spc="10">
                <a:latin typeface="SimSun"/>
                <a:cs typeface="SimSun"/>
              </a:rPr>
              <a:t>邻</a:t>
            </a:r>
            <a:r>
              <a:rPr dirty="0" sz="1200">
                <a:latin typeface="SimSun"/>
                <a:cs typeface="SimSun"/>
              </a:rPr>
              <a:t>域内 任一</a:t>
            </a:r>
            <a:r>
              <a:rPr dirty="0" sz="1200" spc="10">
                <a:latin typeface="SimSun"/>
                <a:cs typeface="SimSun"/>
              </a:rPr>
              <a:t>点</a:t>
            </a:r>
            <a:r>
              <a:rPr dirty="0" sz="1200">
                <a:latin typeface="SimSun"/>
                <a:cs typeface="SimSun"/>
              </a:rPr>
              <a:t>法向</a:t>
            </a:r>
            <a:r>
              <a:rPr dirty="0" sz="1200" spc="10">
                <a:latin typeface="SimSun"/>
                <a:cs typeface="SimSun"/>
              </a:rPr>
              <a:t>量</a:t>
            </a:r>
            <a:r>
              <a:rPr dirty="0" sz="1200">
                <a:latin typeface="SimSun"/>
                <a:cs typeface="SimSun"/>
              </a:rPr>
              <a:t>的</a:t>
            </a:r>
            <a:r>
              <a:rPr dirty="0" sz="1200" spc="10">
                <a:latin typeface="SimSun"/>
                <a:cs typeface="SimSun"/>
              </a:rPr>
              <a:t>夹</a:t>
            </a:r>
            <a:r>
              <a:rPr dirty="0" sz="1200">
                <a:latin typeface="SimSun"/>
                <a:cs typeface="SimSun"/>
              </a:rPr>
              <a:t>角</a:t>
            </a:r>
            <a:r>
              <a:rPr dirty="0" sz="1200" spc="10">
                <a:latin typeface="SimSun"/>
                <a:cs typeface="SimSun"/>
              </a:rPr>
              <a:t>偏</a:t>
            </a:r>
            <a:r>
              <a:rPr dirty="0" sz="1200">
                <a:latin typeface="SimSun"/>
                <a:cs typeface="SimSun"/>
              </a:rPr>
              <a:t>差允</a:t>
            </a:r>
            <a:r>
              <a:rPr dirty="0" sz="1200" spc="10">
                <a:latin typeface="SimSun"/>
                <a:cs typeface="SimSun"/>
              </a:rPr>
              <a:t>许</a:t>
            </a:r>
            <a:r>
              <a:rPr dirty="0" sz="1200">
                <a:latin typeface="SimSun"/>
                <a:cs typeface="SimSun"/>
              </a:rPr>
              <a:t>范围</a:t>
            </a:r>
            <a:r>
              <a:rPr dirty="0" sz="1200" spc="10">
                <a:latin typeface="SimSun"/>
                <a:cs typeface="SimSun"/>
              </a:rPr>
              <a:t>，</a:t>
            </a:r>
            <a:r>
              <a:rPr dirty="0" sz="1200">
                <a:latin typeface="SimSun"/>
                <a:cs typeface="SimSun"/>
              </a:rPr>
              <a:t>如</a:t>
            </a:r>
            <a:r>
              <a:rPr dirty="0" sz="1200" spc="10">
                <a:latin typeface="SimSun"/>
                <a:cs typeface="SimSun"/>
              </a:rPr>
              <a:t>果</a:t>
            </a:r>
            <a:r>
              <a:rPr dirty="0" sz="1200">
                <a:latin typeface="SimSun"/>
                <a:cs typeface="SimSun"/>
              </a:rPr>
              <a:t>两</a:t>
            </a:r>
            <a:r>
              <a:rPr dirty="0" sz="1200" spc="10">
                <a:latin typeface="SimSun"/>
                <a:cs typeface="SimSun"/>
              </a:rPr>
              <a:t>条</a:t>
            </a:r>
            <a:r>
              <a:rPr dirty="0" sz="1200">
                <a:latin typeface="SimSun"/>
                <a:cs typeface="SimSun"/>
              </a:rPr>
              <a:t>法向</a:t>
            </a:r>
            <a:r>
              <a:rPr dirty="0" sz="1200" spc="10">
                <a:latin typeface="SimSun"/>
                <a:cs typeface="SimSun"/>
              </a:rPr>
              <a:t>量</a:t>
            </a:r>
            <a:r>
              <a:rPr dirty="0" sz="1200">
                <a:latin typeface="SimSun"/>
                <a:cs typeface="SimSun"/>
              </a:rPr>
              <a:t>之间</a:t>
            </a:r>
            <a:r>
              <a:rPr dirty="0" sz="1200" spc="10">
                <a:latin typeface="SimSun"/>
                <a:cs typeface="SimSun"/>
              </a:rPr>
              <a:t>的</a:t>
            </a:r>
            <a:r>
              <a:rPr dirty="0" sz="1200">
                <a:latin typeface="SimSun"/>
                <a:cs typeface="SimSun"/>
              </a:rPr>
              <a:t>夹</a:t>
            </a:r>
            <a:r>
              <a:rPr dirty="0" sz="1200" spc="10">
                <a:latin typeface="SimSun"/>
                <a:cs typeface="SimSun"/>
              </a:rPr>
              <a:t>角</a:t>
            </a:r>
            <a:r>
              <a:rPr dirty="0" sz="1200">
                <a:latin typeface="SimSun"/>
                <a:cs typeface="SimSun"/>
              </a:rPr>
              <a:t>在</a:t>
            </a:r>
            <a:r>
              <a:rPr dirty="0" sz="1200" spc="10">
                <a:latin typeface="SimSun"/>
                <a:cs typeface="SimSun"/>
              </a:rPr>
              <a:t>阈</a:t>
            </a:r>
            <a:r>
              <a:rPr dirty="0" sz="1200">
                <a:latin typeface="SimSun"/>
                <a:cs typeface="SimSun"/>
              </a:rPr>
              <a:t>值范</a:t>
            </a:r>
            <a:r>
              <a:rPr dirty="0" sz="1200" spc="10">
                <a:latin typeface="SimSun"/>
                <a:cs typeface="SimSun"/>
              </a:rPr>
              <a:t>围</a:t>
            </a:r>
            <a:r>
              <a:rPr dirty="0" sz="1200">
                <a:latin typeface="SimSun"/>
                <a:cs typeface="SimSun"/>
              </a:rPr>
              <a:t>内，</a:t>
            </a:r>
            <a:r>
              <a:rPr dirty="0" sz="1200" spc="10">
                <a:latin typeface="SimSun"/>
                <a:cs typeface="SimSun"/>
              </a:rPr>
              <a:t>则</a:t>
            </a:r>
            <a:r>
              <a:rPr dirty="0" sz="1200">
                <a:latin typeface="SimSun"/>
                <a:cs typeface="SimSun"/>
              </a:rPr>
              <a:t>将</a:t>
            </a:r>
            <a:r>
              <a:rPr dirty="0" sz="1200" spc="10">
                <a:latin typeface="SimSun"/>
                <a:cs typeface="SimSun"/>
              </a:rPr>
              <a:t>这</a:t>
            </a:r>
            <a:r>
              <a:rPr dirty="0" sz="1200">
                <a:latin typeface="SimSun"/>
                <a:cs typeface="SimSun"/>
              </a:rPr>
              <a:t>两个 点归</a:t>
            </a:r>
            <a:r>
              <a:rPr dirty="0" sz="1200" spc="10">
                <a:latin typeface="SimSun"/>
                <a:cs typeface="SimSun"/>
              </a:rPr>
              <a:t>为</a:t>
            </a:r>
            <a:r>
              <a:rPr dirty="0" sz="1200">
                <a:latin typeface="SimSun"/>
                <a:cs typeface="SimSun"/>
              </a:rPr>
              <a:t>同一</a:t>
            </a:r>
            <a:r>
              <a:rPr dirty="0" sz="1200" spc="10">
                <a:latin typeface="SimSun"/>
                <a:cs typeface="SimSun"/>
              </a:rPr>
              <a:t>类</a:t>
            </a:r>
            <a:r>
              <a:rPr dirty="0" sz="1200">
                <a:latin typeface="SimSun"/>
                <a:cs typeface="SimSun"/>
              </a:rPr>
              <a:t>。</a:t>
            </a:r>
            <a:r>
              <a:rPr dirty="0" sz="1200" spc="10">
                <a:latin typeface="SimSun"/>
                <a:cs typeface="SimSun"/>
              </a:rPr>
              <a:t>最</a:t>
            </a:r>
            <a:r>
              <a:rPr dirty="0" sz="1200">
                <a:latin typeface="SimSun"/>
                <a:cs typeface="SimSun"/>
              </a:rPr>
              <a:t>后</a:t>
            </a:r>
            <a:r>
              <a:rPr dirty="0" sz="1200" spc="10">
                <a:latin typeface="SimSun"/>
                <a:cs typeface="SimSun"/>
              </a:rPr>
              <a:t>根</a:t>
            </a:r>
            <a:r>
              <a:rPr dirty="0" sz="1200">
                <a:latin typeface="SimSun"/>
                <a:cs typeface="SimSun"/>
              </a:rPr>
              <a:t>据主</a:t>
            </a:r>
            <a:r>
              <a:rPr dirty="0" sz="1200" spc="10">
                <a:latin typeface="SimSun"/>
                <a:cs typeface="SimSun"/>
              </a:rPr>
              <a:t>曲</a:t>
            </a:r>
            <a:r>
              <a:rPr dirty="0" sz="1200">
                <a:latin typeface="SimSun"/>
                <a:cs typeface="SimSun"/>
              </a:rPr>
              <a:t>率的</a:t>
            </a:r>
            <a:r>
              <a:rPr dirty="0" sz="1200" spc="10">
                <a:latin typeface="SimSun"/>
                <a:cs typeface="SimSun"/>
              </a:rPr>
              <a:t>最</a:t>
            </a:r>
            <a:r>
              <a:rPr dirty="0" sz="1200">
                <a:latin typeface="SimSun"/>
                <a:cs typeface="SimSun"/>
              </a:rPr>
              <a:t>小</a:t>
            </a:r>
            <a:r>
              <a:rPr dirty="0" sz="1200" spc="10">
                <a:latin typeface="SimSun"/>
                <a:cs typeface="SimSun"/>
              </a:rPr>
              <a:t>值</a:t>
            </a:r>
            <a:r>
              <a:rPr dirty="0" sz="1200">
                <a:latin typeface="SimSun"/>
                <a:cs typeface="SimSun"/>
              </a:rPr>
              <a:t>和</a:t>
            </a:r>
            <a:r>
              <a:rPr dirty="0" sz="1200" spc="10">
                <a:latin typeface="SimSun"/>
                <a:cs typeface="SimSun"/>
              </a:rPr>
              <a:t>最</a:t>
            </a:r>
            <a:r>
              <a:rPr dirty="0" sz="1200">
                <a:latin typeface="SimSun"/>
                <a:cs typeface="SimSun"/>
              </a:rPr>
              <a:t>大值</a:t>
            </a:r>
            <a:r>
              <a:rPr dirty="0" sz="1200" spc="10">
                <a:latin typeface="SimSun"/>
                <a:cs typeface="SimSun"/>
              </a:rPr>
              <a:t>，</a:t>
            </a:r>
            <a:r>
              <a:rPr dirty="0" sz="1200">
                <a:latin typeface="SimSun"/>
                <a:cs typeface="SimSun"/>
              </a:rPr>
              <a:t>调整</a:t>
            </a:r>
            <a:r>
              <a:rPr dirty="0" sz="1200" spc="10">
                <a:latin typeface="SimSun"/>
                <a:cs typeface="SimSun"/>
              </a:rPr>
              <a:t>点</a:t>
            </a:r>
            <a:r>
              <a:rPr dirty="0" sz="1200">
                <a:latin typeface="SimSun"/>
                <a:cs typeface="SimSun"/>
              </a:rPr>
              <a:t>云</a:t>
            </a:r>
            <a:r>
              <a:rPr dirty="0" sz="1200" spc="10">
                <a:latin typeface="SimSun"/>
                <a:cs typeface="SimSun"/>
              </a:rPr>
              <a:t>的</a:t>
            </a:r>
            <a:r>
              <a:rPr dirty="0" sz="1200">
                <a:latin typeface="SimSun"/>
                <a:cs typeface="SimSun"/>
              </a:rPr>
              <a:t>曲</a:t>
            </a:r>
            <a:r>
              <a:rPr dirty="0" sz="1200" spc="10">
                <a:latin typeface="SimSun"/>
                <a:cs typeface="SimSun"/>
              </a:rPr>
              <a:t>率</a:t>
            </a:r>
            <a:r>
              <a:rPr dirty="0" sz="1200">
                <a:latin typeface="SimSun"/>
                <a:cs typeface="SimSun"/>
              </a:rPr>
              <a:t>阈值</a:t>
            </a:r>
            <a:r>
              <a:rPr dirty="0" sz="1200" spc="10">
                <a:latin typeface="SimSun"/>
                <a:cs typeface="SimSun"/>
              </a:rPr>
              <a:t>。</a:t>
            </a:r>
            <a:r>
              <a:rPr dirty="0" sz="1200">
                <a:latin typeface="SimSun"/>
                <a:cs typeface="SimSun"/>
              </a:rPr>
              <a:t>如果</a:t>
            </a:r>
            <a:r>
              <a:rPr dirty="0" sz="1200" spc="10">
                <a:latin typeface="SimSun"/>
                <a:cs typeface="SimSun"/>
              </a:rPr>
              <a:t>曲</a:t>
            </a:r>
            <a:r>
              <a:rPr dirty="0" sz="1200">
                <a:latin typeface="SimSun"/>
                <a:cs typeface="SimSun"/>
              </a:rPr>
              <a:t>面</a:t>
            </a:r>
            <a:r>
              <a:rPr dirty="0" sz="1200" spc="10">
                <a:latin typeface="SimSun"/>
                <a:cs typeface="SimSun"/>
              </a:rPr>
              <a:t>上</a:t>
            </a:r>
            <a:r>
              <a:rPr dirty="0" sz="1200">
                <a:latin typeface="SimSun"/>
                <a:cs typeface="SimSun"/>
              </a:rPr>
              <a:t>点的 曲率</a:t>
            </a:r>
            <a:r>
              <a:rPr dirty="0" sz="1200" spc="10">
                <a:latin typeface="SimSun"/>
                <a:cs typeface="SimSun"/>
              </a:rPr>
              <a:t>小</a:t>
            </a:r>
            <a:r>
              <a:rPr dirty="0" sz="1200">
                <a:latin typeface="SimSun"/>
                <a:cs typeface="SimSun"/>
              </a:rPr>
              <a:t>于阈</a:t>
            </a:r>
            <a:r>
              <a:rPr dirty="0" sz="1200" spc="10">
                <a:latin typeface="SimSun"/>
                <a:cs typeface="SimSun"/>
              </a:rPr>
              <a:t>值</a:t>
            </a:r>
            <a:r>
              <a:rPr dirty="0" sz="1200">
                <a:latin typeface="SimSun"/>
                <a:cs typeface="SimSun"/>
              </a:rPr>
              <a:t>则</a:t>
            </a:r>
            <a:r>
              <a:rPr dirty="0" sz="1200" spc="10">
                <a:latin typeface="SimSun"/>
                <a:cs typeface="SimSun"/>
              </a:rPr>
              <a:t>也</a:t>
            </a:r>
            <a:r>
              <a:rPr dirty="0" sz="1200">
                <a:latin typeface="SimSun"/>
                <a:cs typeface="SimSun"/>
              </a:rPr>
              <a:t>将</a:t>
            </a:r>
            <a:r>
              <a:rPr dirty="0" sz="1200" spc="10">
                <a:latin typeface="SimSun"/>
                <a:cs typeface="SimSun"/>
              </a:rPr>
              <a:t>该</a:t>
            </a:r>
            <a:r>
              <a:rPr dirty="0" sz="1200">
                <a:latin typeface="SimSun"/>
                <a:cs typeface="SimSun"/>
              </a:rPr>
              <a:t>点加</a:t>
            </a:r>
            <a:r>
              <a:rPr dirty="0" sz="1200" spc="10">
                <a:latin typeface="SimSun"/>
                <a:cs typeface="SimSun"/>
              </a:rPr>
              <a:t>入</a:t>
            </a:r>
            <a:r>
              <a:rPr dirty="0" sz="1200">
                <a:latin typeface="SimSun"/>
                <a:cs typeface="SimSun"/>
              </a:rPr>
              <a:t>种子</a:t>
            </a:r>
            <a:r>
              <a:rPr dirty="0" sz="1200" spc="10">
                <a:latin typeface="SimSun"/>
                <a:cs typeface="SimSun"/>
              </a:rPr>
              <a:t>点</a:t>
            </a:r>
            <a:r>
              <a:rPr dirty="0" sz="1200">
                <a:latin typeface="SimSun"/>
                <a:cs typeface="SimSun"/>
              </a:rPr>
              <a:t>集</a:t>
            </a:r>
            <a:r>
              <a:rPr dirty="0" sz="1200" spc="10">
                <a:latin typeface="SimSun"/>
                <a:cs typeface="SimSun"/>
              </a:rPr>
              <a:t>。</a:t>
            </a:r>
            <a:r>
              <a:rPr dirty="0" sz="1200">
                <a:latin typeface="SimSun"/>
                <a:cs typeface="SimSun"/>
              </a:rPr>
              <a:t>合</a:t>
            </a:r>
            <a:r>
              <a:rPr dirty="0" sz="1200" spc="10">
                <a:latin typeface="SimSun"/>
                <a:cs typeface="SimSun"/>
              </a:rPr>
              <a:t>理</a:t>
            </a:r>
            <a:r>
              <a:rPr dirty="0" sz="1200">
                <a:latin typeface="SimSun"/>
                <a:cs typeface="SimSun"/>
              </a:rPr>
              <a:t>的曲</a:t>
            </a:r>
            <a:r>
              <a:rPr dirty="0" sz="1200" spc="10">
                <a:latin typeface="SimSun"/>
                <a:cs typeface="SimSun"/>
              </a:rPr>
              <a:t>率</a:t>
            </a:r>
            <a:r>
              <a:rPr dirty="0" sz="1200">
                <a:latin typeface="SimSun"/>
                <a:cs typeface="SimSun"/>
              </a:rPr>
              <a:t>阈</a:t>
            </a:r>
            <a:r>
              <a:rPr dirty="0" sz="1200" spc="10">
                <a:latin typeface="SimSun"/>
                <a:cs typeface="SimSun"/>
              </a:rPr>
              <a:t>值设</a:t>
            </a:r>
            <a:r>
              <a:rPr dirty="0" sz="1200">
                <a:latin typeface="SimSun"/>
                <a:cs typeface="SimSun"/>
              </a:rPr>
              <a:t>置</a:t>
            </a:r>
            <a:r>
              <a:rPr dirty="0" sz="1200" spc="10">
                <a:latin typeface="SimSun"/>
                <a:cs typeface="SimSun"/>
              </a:rPr>
              <a:t>可</a:t>
            </a:r>
            <a:r>
              <a:rPr dirty="0" sz="1200">
                <a:latin typeface="SimSun"/>
                <a:cs typeface="SimSun"/>
              </a:rPr>
              <a:t>以</a:t>
            </a:r>
            <a:r>
              <a:rPr dirty="0" sz="1200" spc="10">
                <a:latin typeface="SimSun"/>
                <a:cs typeface="SimSun"/>
              </a:rPr>
              <a:t>在</a:t>
            </a:r>
            <a:r>
              <a:rPr dirty="0" sz="1200">
                <a:latin typeface="SimSun"/>
                <a:cs typeface="SimSun"/>
              </a:rPr>
              <a:t>一定</a:t>
            </a:r>
            <a:r>
              <a:rPr dirty="0" sz="1200" spc="10">
                <a:latin typeface="SimSun"/>
                <a:cs typeface="SimSun"/>
              </a:rPr>
              <a:t>程</a:t>
            </a:r>
            <a:r>
              <a:rPr dirty="0" sz="1200">
                <a:latin typeface="SimSun"/>
                <a:cs typeface="SimSun"/>
              </a:rPr>
              <a:t>度上</a:t>
            </a:r>
            <a:r>
              <a:rPr dirty="0" sz="1200" spc="10">
                <a:latin typeface="SimSun"/>
                <a:cs typeface="SimSun"/>
              </a:rPr>
              <a:t>避</a:t>
            </a:r>
            <a:r>
              <a:rPr dirty="0" sz="1200">
                <a:latin typeface="SimSun"/>
                <a:cs typeface="SimSun"/>
              </a:rPr>
              <a:t>免</a:t>
            </a:r>
            <a:r>
              <a:rPr dirty="0" sz="1200" spc="10">
                <a:latin typeface="SimSun"/>
                <a:cs typeface="SimSun"/>
              </a:rPr>
              <a:t>点</a:t>
            </a:r>
            <a:r>
              <a:rPr dirty="0" sz="1200">
                <a:latin typeface="SimSun"/>
                <a:cs typeface="SimSun"/>
              </a:rPr>
              <a:t>云数 </a:t>
            </a:r>
            <a:r>
              <a:rPr dirty="0" sz="1200">
                <a:latin typeface="SimSun"/>
                <a:cs typeface="SimSun"/>
              </a:rPr>
              <a:t>据的欠分割和过分割。</a:t>
            </a:r>
            <a:endParaRPr sz="1200">
              <a:latin typeface="SimSun"/>
              <a:cs typeface="SimSun"/>
            </a:endParaRPr>
          </a:p>
          <a:p>
            <a:pPr marL="165100">
              <a:lnSpc>
                <a:spcPct val="100000"/>
              </a:lnSpc>
              <a:spcBef>
                <a:spcPts val="900"/>
              </a:spcBef>
            </a:pPr>
            <a:r>
              <a:rPr dirty="0" sz="1200">
                <a:latin typeface="SimSun"/>
                <a:cs typeface="SimSun"/>
              </a:rPr>
              <a:t>（</a:t>
            </a:r>
            <a:r>
              <a:rPr dirty="0" sz="1200">
                <a:latin typeface="Times New Roman"/>
                <a:cs typeface="Times New Roman"/>
              </a:rPr>
              <a:t>3</a:t>
            </a:r>
            <a:r>
              <a:rPr dirty="0" sz="1200">
                <a:latin typeface="SimSun"/>
                <a:cs typeface="SimSun"/>
              </a:rPr>
              <a:t>）生长的停止条件。</a:t>
            </a:r>
            <a:endParaRPr sz="1200">
              <a:latin typeface="SimSun"/>
              <a:cs typeface="SimSun"/>
            </a:endParaRPr>
          </a:p>
          <a:p>
            <a:pPr marL="165100" marR="162560" indent="304800">
              <a:lnSpc>
                <a:spcPct val="162500"/>
              </a:lnSpc>
            </a:pPr>
            <a:r>
              <a:rPr dirty="0" sz="1200">
                <a:latin typeface="SimSun"/>
                <a:cs typeface="SimSun"/>
              </a:rPr>
              <a:t>通常</a:t>
            </a:r>
            <a:r>
              <a:rPr dirty="0" sz="1200" spc="10">
                <a:latin typeface="SimSun"/>
                <a:cs typeface="SimSun"/>
              </a:rPr>
              <a:t>，</a:t>
            </a:r>
            <a:r>
              <a:rPr dirty="0" sz="1200">
                <a:latin typeface="SimSun"/>
                <a:cs typeface="SimSun"/>
              </a:rPr>
              <a:t>当</a:t>
            </a:r>
            <a:r>
              <a:rPr dirty="0" sz="1200" spc="10">
                <a:latin typeface="SimSun"/>
                <a:cs typeface="SimSun"/>
              </a:rPr>
              <a:t>没</a:t>
            </a:r>
            <a:r>
              <a:rPr dirty="0" sz="1200">
                <a:latin typeface="SimSun"/>
                <a:cs typeface="SimSun"/>
              </a:rPr>
              <a:t>有点</a:t>
            </a:r>
            <a:r>
              <a:rPr dirty="0" sz="1200" spc="10">
                <a:latin typeface="SimSun"/>
                <a:cs typeface="SimSun"/>
              </a:rPr>
              <a:t>满</a:t>
            </a:r>
            <a:r>
              <a:rPr dirty="0" sz="1200">
                <a:latin typeface="SimSun"/>
                <a:cs typeface="SimSun"/>
              </a:rPr>
              <a:t>足</a:t>
            </a:r>
            <a:r>
              <a:rPr dirty="0" sz="1200" spc="10">
                <a:latin typeface="SimSun"/>
                <a:cs typeface="SimSun"/>
              </a:rPr>
              <a:t>法</a:t>
            </a:r>
            <a:r>
              <a:rPr dirty="0" sz="1200">
                <a:latin typeface="SimSun"/>
                <a:cs typeface="SimSun"/>
              </a:rPr>
              <a:t>向量</a:t>
            </a:r>
            <a:r>
              <a:rPr dirty="0" sz="1200" spc="10">
                <a:latin typeface="SimSun"/>
                <a:cs typeface="SimSun"/>
              </a:rPr>
              <a:t>和</a:t>
            </a:r>
            <a:r>
              <a:rPr dirty="0" sz="1200">
                <a:latin typeface="SimSun"/>
                <a:cs typeface="SimSun"/>
              </a:rPr>
              <a:t>曲</a:t>
            </a:r>
            <a:r>
              <a:rPr dirty="0" sz="1200" spc="10">
                <a:latin typeface="SimSun"/>
                <a:cs typeface="SimSun"/>
              </a:rPr>
              <a:t>率</a:t>
            </a:r>
            <a:r>
              <a:rPr dirty="0" sz="1200">
                <a:latin typeface="SimSun"/>
                <a:cs typeface="SimSun"/>
              </a:rPr>
              <a:t>两个</a:t>
            </a:r>
            <a:r>
              <a:rPr dirty="0" sz="1200" spc="10">
                <a:latin typeface="SimSun"/>
                <a:cs typeface="SimSun"/>
              </a:rPr>
              <a:t>几</a:t>
            </a:r>
            <a:r>
              <a:rPr dirty="0" sz="1200">
                <a:latin typeface="SimSun"/>
                <a:cs typeface="SimSun"/>
              </a:rPr>
              <a:t>何</a:t>
            </a:r>
            <a:r>
              <a:rPr dirty="0" sz="1200" spc="10">
                <a:latin typeface="SimSun"/>
                <a:cs typeface="SimSun"/>
              </a:rPr>
              <a:t>特</a:t>
            </a:r>
            <a:r>
              <a:rPr dirty="0" sz="1200">
                <a:latin typeface="SimSun"/>
                <a:cs typeface="SimSun"/>
              </a:rPr>
              <a:t>征属</a:t>
            </a:r>
            <a:r>
              <a:rPr dirty="0" sz="1200" spc="10">
                <a:latin typeface="SimSun"/>
                <a:cs typeface="SimSun"/>
              </a:rPr>
              <a:t>性</a:t>
            </a:r>
            <a:r>
              <a:rPr dirty="0" sz="1200">
                <a:latin typeface="SimSun"/>
                <a:cs typeface="SimSun"/>
              </a:rPr>
              <a:t>的</a:t>
            </a:r>
            <a:r>
              <a:rPr dirty="0" sz="1200" spc="10">
                <a:latin typeface="SimSun"/>
                <a:cs typeface="SimSun"/>
              </a:rPr>
              <a:t>约</a:t>
            </a:r>
            <a:r>
              <a:rPr dirty="0" sz="1200">
                <a:latin typeface="SimSun"/>
                <a:cs typeface="SimSun"/>
              </a:rPr>
              <a:t>束时</a:t>
            </a:r>
            <a:r>
              <a:rPr dirty="0" sz="1200" spc="10">
                <a:latin typeface="SimSun"/>
                <a:cs typeface="SimSun"/>
              </a:rPr>
              <a:t>，</a:t>
            </a:r>
            <a:r>
              <a:rPr dirty="0" sz="1200">
                <a:latin typeface="SimSun"/>
                <a:cs typeface="SimSun"/>
              </a:rPr>
              <a:t>即</a:t>
            </a:r>
            <a:r>
              <a:rPr dirty="0" sz="1200" spc="10">
                <a:latin typeface="SimSun"/>
                <a:cs typeface="SimSun"/>
              </a:rPr>
              <a:t>没</a:t>
            </a:r>
            <a:r>
              <a:rPr dirty="0" sz="1200">
                <a:latin typeface="SimSun"/>
                <a:cs typeface="SimSun"/>
              </a:rPr>
              <a:t>有点</a:t>
            </a:r>
            <a:r>
              <a:rPr dirty="0" sz="1200" spc="10">
                <a:latin typeface="SimSun"/>
                <a:cs typeface="SimSun"/>
              </a:rPr>
              <a:t>能</a:t>
            </a:r>
            <a:r>
              <a:rPr dirty="0" sz="1200">
                <a:latin typeface="SimSun"/>
                <a:cs typeface="SimSun"/>
              </a:rPr>
              <a:t>够</a:t>
            </a:r>
            <a:r>
              <a:rPr dirty="0" sz="1200" spc="10">
                <a:latin typeface="SimSun"/>
                <a:cs typeface="SimSun"/>
              </a:rPr>
              <a:t>被</a:t>
            </a:r>
            <a:r>
              <a:rPr dirty="0" sz="1200">
                <a:latin typeface="SimSun"/>
                <a:cs typeface="SimSun"/>
              </a:rPr>
              <a:t>加入某 </a:t>
            </a:r>
            <a:r>
              <a:rPr dirty="0" sz="1200">
                <a:latin typeface="SimSun"/>
                <a:cs typeface="SimSun"/>
              </a:rPr>
              <a:t>个区域时，区域生长就会停止。</a:t>
            </a:r>
            <a:endParaRPr sz="1200">
              <a:latin typeface="SimSun"/>
              <a:cs typeface="SimSun"/>
            </a:endParaRPr>
          </a:p>
        </p:txBody>
      </p:sp>
      <p:pic>
        <p:nvPicPr>
          <p:cNvPr id="23" name="object 23"/>
          <p:cNvPicPr/>
          <p:nvPr/>
        </p:nvPicPr>
        <p:blipFill>
          <a:blip r:embed="rId2" cstate="print"/>
          <a:stretch>
            <a:fillRect/>
          </a:stretch>
        </p:blipFill>
        <p:spPr>
          <a:xfrm>
            <a:off x="259079" y="10344403"/>
            <a:ext cx="4812030" cy="123189"/>
          </a:xfrm>
          <a:prstGeom prst="rect">
            <a:avLst/>
          </a:prstGeom>
        </p:spPr>
      </p:pic>
      <p:pic>
        <p:nvPicPr>
          <p:cNvPr id="24" name="object 24"/>
          <p:cNvPicPr/>
          <p:nvPr/>
        </p:nvPicPr>
        <p:blipFill>
          <a:blip r:embed="rId3" cstate="print"/>
          <a:stretch>
            <a:fillRect/>
          </a:stretch>
        </p:blipFill>
        <p:spPr>
          <a:xfrm>
            <a:off x="5215890" y="10344403"/>
            <a:ext cx="1082039" cy="123189"/>
          </a:xfrm>
          <a:prstGeom prst="rect">
            <a:avLst/>
          </a:prstGeom>
        </p:spPr>
      </p:pic>
      <p:sp>
        <p:nvSpPr>
          <p:cNvPr id="25" name="object 25"/>
          <p:cNvSpPr txBox="1"/>
          <p:nvPr/>
        </p:nvSpPr>
        <p:spPr>
          <a:xfrm>
            <a:off x="3701922" y="9924667"/>
            <a:ext cx="160020" cy="173990"/>
          </a:xfrm>
          <a:prstGeom prst="rect">
            <a:avLst/>
          </a:prstGeom>
        </p:spPr>
        <p:txBody>
          <a:bodyPr wrap="square" lIns="0" tIns="0" rIns="0" bIns="0" rtlCol="0" vert="horz">
            <a:spAutoFit/>
          </a:bodyPr>
          <a:lstStyle/>
          <a:p>
            <a:pPr marL="12700">
              <a:lnSpc>
                <a:spcPts val="1250"/>
              </a:lnSpc>
            </a:pPr>
            <a:r>
              <a:rPr dirty="0" sz="1050">
                <a:latin typeface="Times New Roman"/>
                <a:cs typeface="Times New Roman"/>
              </a:rPr>
              <a:t>26</a:t>
            </a:r>
            <a:endParaRPr sz="10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432172" y="528319"/>
            <a:ext cx="23609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第三章</a:t>
            </a:r>
            <a:r>
              <a:rPr dirty="0" sz="1050" spc="-95">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pic>
        <p:nvPicPr>
          <p:cNvPr id="5" name="object 5"/>
          <p:cNvPicPr/>
          <p:nvPr/>
        </p:nvPicPr>
        <p:blipFill>
          <a:blip r:embed="rId2" cstate="print"/>
          <a:stretch>
            <a:fillRect/>
          </a:stretch>
        </p:blipFill>
        <p:spPr>
          <a:xfrm>
            <a:off x="728519" y="859561"/>
            <a:ext cx="217122" cy="133324"/>
          </a:xfrm>
          <a:prstGeom prst="rect">
            <a:avLst/>
          </a:prstGeom>
        </p:spPr>
      </p:pic>
      <p:sp>
        <p:nvSpPr>
          <p:cNvPr id="6" name="object 6"/>
          <p:cNvSpPr txBox="1"/>
          <p:nvPr/>
        </p:nvSpPr>
        <p:spPr>
          <a:xfrm>
            <a:off x="706627" y="784352"/>
            <a:ext cx="6144260" cy="3848735"/>
          </a:xfrm>
          <a:prstGeom prst="rect">
            <a:avLst/>
          </a:prstGeom>
        </p:spPr>
        <p:txBody>
          <a:bodyPr wrap="square" lIns="0" tIns="12700" rIns="0" bIns="0" rtlCol="0" vert="horz">
            <a:spAutoFit/>
          </a:bodyPr>
          <a:lstStyle/>
          <a:p>
            <a:pPr marL="303530">
              <a:lnSpc>
                <a:spcPct val="100000"/>
              </a:lnSpc>
              <a:spcBef>
                <a:spcPts val="100"/>
              </a:spcBef>
            </a:pPr>
            <a:r>
              <a:rPr dirty="0" sz="1500" spc="10">
                <a:latin typeface="SimSun"/>
                <a:cs typeface="SimSun"/>
              </a:rPr>
              <a:t>实</a:t>
            </a:r>
            <a:r>
              <a:rPr dirty="0" sz="1500">
                <a:latin typeface="SimSun"/>
                <a:cs typeface="SimSun"/>
              </a:rPr>
              <a:t>验</a:t>
            </a:r>
            <a:r>
              <a:rPr dirty="0" sz="1500" spc="10">
                <a:latin typeface="SimSun"/>
                <a:cs typeface="SimSun"/>
              </a:rPr>
              <a:t>结</a:t>
            </a:r>
            <a:r>
              <a:rPr dirty="0" sz="1500">
                <a:latin typeface="SimSun"/>
                <a:cs typeface="SimSun"/>
              </a:rPr>
              <a:t>果</a:t>
            </a:r>
            <a:r>
              <a:rPr dirty="0" sz="1500" spc="10">
                <a:latin typeface="SimSun"/>
                <a:cs typeface="SimSun"/>
              </a:rPr>
              <a:t>与</a:t>
            </a:r>
            <a:r>
              <a:rPr dirty="0" sz="1500">
                <a:latin typeface="SimSun"/>
                <a:cs typeface="SimSun"/>
              </a:rPr>
              <a:t>对</a:t>
            </a:r>
            <a:r>
              <a:rPr dirty="0" sz="1500" spc="10">
                <a:latin typeface="SimSun"/>
                <a:cs typeface="SimSun"/>
              </a:rPr>
              <a:t>比</a:t>
            </a:r>
            <a:r>
              <a:rPr dirty="0" sz="1500">
                <a:latin typeface="SimSun"/>
                <a:cs typeface="SimSun"/>
              </a:rPr>
              <a:t>分析</a:t>
            </a:r>
            <a:endParaRPr sz="1500">
              <a:latin typeface="SimSun"/>
              <a:cs typeface="SimSun"/>
            </a:endParaRPr>
          </a:p>
          <a:p>
            <a:pPr>
              <a:lnSpc>
                <a:spcPct val="100000"/>
              </a:lnSpc>
              <a:spcBef>
                <a:spcPts val="50"/>
              </a:spcBef>
            </a:pPr>
            <a:endParaRPr sz="1150">
              <a:latin typeface="SimSun"/>
              <a:cs typeface="SimSun"/>
            </a:endParaRPr>
          </a:p>
          <a:p>
            <a:pPr algn="just" marL="12700" marR="6350" indent="304800">
              <a:lnSpc>
                <a:spcPct val="162500"/>
              </a:lnSpc>
            </a:pPr>
            <a:r>
              <a:rPr dirty="0" sz="1200">
                <a:latin typeface="SimSun"/>
                <a:cs typeface="SimSun"/>
              </a:rPr>
              <a:t>本节</a:t>
            </a:r>
            <a:r>
              <a:rPr dirty="0" sz="1200" spc="10">
                <a:latin typeface="SimSun"/>
                <a:cs typeface="SimSun"/>
              </a:rPr>
              <a:t>主</a:t>
            </a:r>
            <a:r>
              <a:rPr dirty="0" sz="1200">
                <a:latin typeface="SimSun"/>
                <a:cs typeface="SimSun"/>
              </a:rPr>
              <a:t>要</a:t>
            </a:r>
            <a:r>
              <a:rPr dirty="0" sz="1200" spc="10">
                <a:latin typeface="SimSun"/>
                <a:cs typeface="SimSun"/>
              </a:rPr>
              <a:t>在</a:t>
            </a:r>
            <a:r>
              <a:rPr dirty="0" sz="1200">
                <a:latin typeface="SimSun"/>
                <a:cs typeface="SimSun"/>
              </a:rPr>
              <a:t>真实</a:t>
            </a:r>
            <a:r>
              <a:rPr dirty="0" sz="1200" spc="10">
                <a:latin typeface="SimSun"/>
                <a:cs typeface="SimSun"/>
              </a:rPr>
              <a:t>场</a:t>
            </a:r>
            <a:r>
              <a:rPr dirty="0" sz="1200">
                <a:latin typeface="SimSun"/>
                <a:cs typeface="SimSun"/>
              </a:rPr>
              <a:t>景</a:t>
            </a:r>
            <a:r>
              <a:rPr dirty="0" sz="1200" spc="10">
                <a:latin typeface="SimSun"/>
                <a:cs typeface="SimSun"/>
              </a:rPr>
              <a:t>中</a:t>
            </a:r>
            <a:r>
              <a:rPr dirty="0" sz="1200">
                <a:latin typeface="SimSun"/>
                <a:cs typeface="SimSun"/>
              </a:rPr>
              <a:t>测试</a:t>
            </a:r>
            <a:r>
              <a:rPr dirty="0" sz="1200" spc="10">
                <a:latin typeface="SimSun"/>
                <a:cs typeface="SimSun"/>
              </a:rPr>
              <a:t>了</a:t>
            </a:r>
            <a:r>
              <a:rPr dirty="0" sz="1200">
                <a:latin typeface="SimSun"/>
                <a:cs typeface="SimSun"/>
              </a:rPr>
              <a:t>基</a:t>
            </a:r>
            <a:r>
              <a:rPr dirty="0" sz="1200" spc="10">
                <a:latin typeface="SimSun"/>
                <a:cs typeface="SimSun"/>
              </a:rPr>
              <a:t>于</a:t>
            </a:r>
            <a:r>
              <a:rPr dirty="0" sz="1200">
                <a:latin typeface="SimSun"/>
                <a:cs typeface="SimSun"/>
              </a:rPr>
              <a:t>几何</a:t>
            </a:r>
            <a:r>
              <a:rPr dirty="0" sz="1200" spc="10">
                <a:latin typeface="SimSun"/>
                <a:cs typeface="SimSun"/>
              </a:rPr>
              <a:t>特</a:t>
            </a:r>
            <a:r>
              <a:rPr dirty="0" sz="1200">
                <a:latin typeface="SimSun"/>
                <a:cs typeface="SimSun"/>
              </a:rPr>
              <a:t>征</a:t>
            </a:r>
            <a:r>
              <a:rPr dirty="0" sz="1200" spc="10">
                <a:latin typeface="SimSun"/>
                <a:cs typeface="SimSun"/>
              </a:rPr>
              <a:t>的</a:t>
            </a:r>
            <a:r>
              <a:rPr dirty="0" sz="1200">
                <a:latin typeface="SimSun"/>
                <a:cs typeface="SimSun"/>
              </a:rPr>
              <a:t>点云</a:t>
            </a:r>
            <a:r>
              <a:rPr dirty="0" sz="1200" spc="10">
                <a:latin typeface="SimSun"/>
                <a:cs typeface="SimSun"/>
              </a:rPr>
              <a:t>数</a:t>
            </a:r>
            <a:r>
              <a:rPr dirty="0" sz="1200">
                <a:latin typeface="SimSun"/>
                <a:cs typeface="SimSun"/>
              </a:rPr>
              <a:t>据</a:t>
            </a:r>
            <a:r>
              <a:rPr dirty="0" sz="1200" spc="10">
                <a:latin typeface="SimSun"/>
                <a:cs typeface="SimSun"/>
              </a:rPr>
              <a:t>预</a:t>
            </a:r>
            <a:r>
              <a:rPr dirty="0" sz="1200">
                <a:latin typeface="SimSun"/>
                <a:cs typeface="SimSun"/>
              </a:rPr>
              <a:t>处理</a:t>
            </a:r>
            <a:r>
              <a:rPr dirty="0" sz="1200" spc="10">
                <a:latin typeface="SimSun"/>
                <a:cs typeface="SimSun"/>
              </a:rPr>
              <a:t>方</a:t>
            </a:r>
            <a:r>
              <a:rPr dirty="0" sz="1200">
                <a:latin typeface="SimSun"/>
                <a:cs typeface="SimSun"/>
              </a:rPr>
              <a:t>案</a:t>
            </a:r>
            <a:r>
              <a:rPr dirty="0" sz="1200" spc="10">
                <a:latin typeface="SimSun"/>
                <a:cs typeface="SimSun"/>
              </a:rPr>
              <a:t>，</a:t>
            </a:r>
            <a:r>
              <a:rPr dirty="0" sz="1200">
                <a:latin typeface="SimSun"/>
                <a:cs typeface="SimSun"/>
              </a:rPr>
              <a:t>首先</a:t>
            </a:r>
            <a:r>
              <a:rPr dirty="0" sz="1200" spc="10">
                <a:latin typeface="SimSun"/>
                <a:cs typeface="SimSun"/>
              </a:rPr>
              <a:t>使</a:t>
            </a:r>
            <a:r>
              <a:rPr dirty="0" sz="1200">
                <a:latin typeface="SimSun"/>
                <a:cs typeface="SimSun"/>
              </a:rPr>
              <a:t>用</a:t>
            </a:r>
            <a:r>
              <a:rPr dirty="0" sz="1200" spc="10">
                <a:latin typeface="SimSun"/>
                <a:cs typeface="SimSun"/>
              </a:rPr>
              <a:t>外</a:t>
            </a:r>
            <a:r>
              <a:rPr dirty="0" sz="1200">
                <a:latin typeface="SimSun"/>
                <a:cs typeface="SimSun"/>
              </a:rPr>
              <a:t>部传感 器采</a:t>
            </a:r>
            <a:r>
              <a:rPr dirty="0" sz="1200" spc="10">
                <a:latin typeface="SimSun"/>
                <a:cs typeface="SimSun"/>
              </a:rPr>
              <a:t>集</a:t>
            </a:r>
            <a:r>
              <a:rPr dirty="0" sz="1200">
                <a:latin typeface="SimSun"/>
                <a:cs typeface="SimSun"/>
              </a:rPr>
              <a:t>稠密</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a:t>
            </a:r>
            <a:r>
              <a:rPr dirty="0" sz="1200" spc="10">
                <a:latin typeface="SimSun"/>
                <a:cs typeface="SimSun"/>
              </a:rPr>
              <a:t>，</a:t>
            </a:r>
            <a:r>
              <a:rPr dirty="0" sz="1200">
                <a:latin typeface="SimSun"/>
                <a:cs typeface="SimSun"/>
              </a:rPr>
              <a:t>其次</a:t>
            </a:r>
            <a:r>
              <a:rPr dirty="0" sz="1200" spc="10">
                <a:latin typeface="SimSun"/>
                <a:cs typeface="SimSun"/>
              </a:rPr>
              <a:t>分</a:t>
            </a:r>
            <a:r>
              <a:rPr dirty="0" sz="1200">
                <a:latin typeface="SimSun"/>
                <a:cs typeface="SimSun"/>
              </a:rPr>
              <a:t>析并</a:t>
            </a:r>
            <a:r>
              <a:rPr dirty="0" sz="1200" spc="10">
                <a:latin typeface="SimSun"/>
                <a:cs typeface="SimSun"/>
              </a:rPr>
              <a:t>对</a:t>
            </a:r>
            <a:r>
              <a:rPr dirty="0" sz="1200">
                <a:latin typeface="SimSun"/>
                <a:cs typeface="SimSun"/>
              </a:rPr>
              <a:t>比</a:t>
            </a:r>
            <a:r>
              <a:rPr dirty="0" sz="1200" spc="10">
                <a:latin typeface="SimSun"/>
                <a:cs typeface="SimSun"/>
              </a:rPr>
              <a:t>了</a:t>
            </a:r>
            <a:r>
              <a:rPr dirty="0" sz="1200">
                <a:latin typeface="SimSun"/>
                <a:cs typeface="SimSun"/>
              </a:rPr>
              <a:t>随</a:t>
            </a:r>
            <a:r>
              <a:rPr dirty="0" sz="1200" spc="10">
                <a:latin typeface="SimSun"/>
                <a:cs typeface="SimSun"/>
              </a:rPr>
              <a:t>机</a:t>
            </a:r>
            <a:r>
              <a:rPr dirty="0" sz="1200">
                <a:latin typeface="SimSun"/>
                <a:cs typeface="SimSun"/>
              </a:rPr>
              <a:t>降采</a:t>
            </a:r>
            <a:r>
              <a:rPr dirty="0" sz="1200" spc="10">
                <a:latin typeface="SimSun"/>
                <a:cs typeface="SimSun"/>
              </a:rPr>
              <a:t>样</a:t>
            </a:r>
            <a:r>
              <a:rPr dirty="0" sz="1200">
                <a:latin typeface="SimSun"/>
                <a:cs typeface="SimSun"/>
              </a:rPr>
              <a:t>、均</a:t>
            </a:r>
            <a:r>
              <a:rPr dirty="0" sz="1200" spc="10">
                <a:latin typeface="SimSun"/>
                <a:cs typeface="SimSun"/>
              </a:rPr>
              <a:t>匀</a:t>
            </a:r>
            <a:r>
              <a:rPr dirty="0" sz="1200">
                <a:latin typeface="SimSun"/>
                <a:cs typeface="SimSun"/>
              </a:rPr>
              <a:t>降</a:t>
            </a:r>
            <a:r>
              <a:rPr dirty="0" sz="1200" spc="10">
                <a:latin typeface="SimSun"/>
                <a:cs typeface="SimSun"/>
              </a:rPr>
              <a:t>采</a:t>
            </a:r>
            <a:r>
              <a:rPr dirty="0" sz="1200">
                <a:latin typeface="SimSun"/>
                <a:cs typeface="SimSun"/>
              </a:rPr>
              <a:t>样</a:t>
            </a:r>
            <a:r>
              <a:rPr dirty="0" sz="1200" spc="10">
                <a:latin typeface="SimSun"/>
                <a:cs typeface="SimSun"/>
              </a:rPr>
              <a:t>以</a:t>
            </a:r>
            <a:r>
              <a:rPr dirty="0" sz="1200">
                <a:latin typeface="SimSun"/>
                <a:cs typeface="SimSun"/>
              </a:rPr>
              <a:t>及体</a:t>
            </a:r>
            <a:r>
              <a:rPr dirty="0" sz="1200" spc="10">
                <a:latin typeface="SimSun"/>
                <a:cs typeface="SimSun"/>
              </a:rPr>
              <a:t>素</a:t>
            </a:r>
            <a:r>
              <a:rPr dirty="0" sz="1200">
                <a:latin typeface="SimSun"/>
                <a:cs typeface="SimSun"/>
              </a:rPr>
              <a:t>降采</a:t>
            </a:r>
            <a:r>
              <a:rPr dirty="0" sz="1200" spc="10">
                <a:latin typeface="SimSun"/>
                <a:cs typeface="SimSun"/>
              </a:rPr>
              <a:t>样</a:t>
            </a:r>
            <a:r>
              <a:rPr dirty="0" sz="1200">
                <a:latin typeface="SimSun"/>
                <a:cs typeface="SimSun"/>
              </a:rPr>
              <a:t>三</a:t>
            </a:r>
            <a:r>
              <a:rPr dirty="0" sz="1200" spc="10">
                <a:latin typeface="SimSun"/>
                <a:cs typeface="SimSun"/>
              </a:rPr>
              <a:t>类</a:t>
            </a:r>
            <a:r>
              <a:rPr dirty="0" sz="1200">
                <a:latin typeface="SimSun"/>
                <a:cs typeface="SimSun"/>
              </a:rPr>
              <a:t>降采 样方</a:t>
            </a:r>
            <a:r>
              <a:rPr dirty="0" sz="1200" spc="10">
                <a:latin typeface="SimSun"/>
                <a:cs typeface="SimSun"/>
              </a:rPr>
              <a:t>法</a:t>
            </a:r>
            <a:r>
              <a:rPr dirty="0" sz="1200">
                <a:latin typeface="SimSun"/>
                <a:cs typeface="SimSun"/>
              </a:rPr>
              <a:t>对原</a:t>
            </a:r>
            <a:r>
              <a:rPr dirty="0" sz="1200" spc="10">
                <a:latin typeface="SimSun"/>
                <a:cs typeface="SimSun"/>
              </a:rPr>
              <a:t>始</a:t>
            </a:r>
            <a:r>
              <a:rPr dirty="0" sz="1200">
                <a:latin typeface="SimSun"/>
                <a:cs typeface="SimSun"/>
              </a:rPr>
              <a:t>点</a:t>
            </a:r>
            <a:r>
              <a:rPr dirty="0" sz="1200" spc="10">
                <a:latin typeface="SimSun"/>
                <a:cs typeface="SimSun"/>
              </a:rPr>
              <a:t>云</a:t>
            </a:r>
            <a:r>
              <a:rPr dirty="0" sz="1200">
                <a:latin typeface="SimSun"/>
                <a:cs typeface="SimSun"/>
              </a:rPr>
              <a:t>的</a:t>
            </a:r>
            <a:r>
              <a:rPr dirty="0" sz="1200" spc="10">
                <a:latin typeface="SimSun"/>
                <a:cs typeface="SimSun"/>
              </a:rPr>
              <a:t>处</a:t>
            </a:r>
            <a:r>
              <a:rPr dirty="0" sz="1200">
                <a:latin typeface="SimSun"/>
                <a:cs typeface="SimSun"/>
              </a:rPr>
              <a:t>理效</a:t>
            </a:r>
            <a:r>
              <a:rPr dirty="0" sz="1200" spc="10">
                <a:latin typeface="SimSun"/>
                <a:cs typeface="SimSun"/>
              </a:rPr>
              <a:t>果</a:t>
            </a:r>
            <a:r>
              <a:rPr dirty="0" sz="1200">
                <a:latin typeface="SimSun"/>
                <a:cs typeface="SimSun"/>
              </a:rPr>
              <a:t>，然</a:t>
            </a:r>
            <a:r>
              <a:rPr dirty="0" sz="1200" spc="10">
                <a:latin typeface="SimSun"/>
                <a:cs typeface="SimSun"/>
              </a:rPr>
              <a:t>后</a:t>
            </a:r>
            <a:r>
              <a:rPr dirty="0" sz="1200">
                <a:latin typeface="SimSun"/>
                <a:cs typeface="SimSun"/>
              </a:rPr>
              <a:t>分</a:t>
            </a:r>
            <a:r>
              <a:rPr dirty="0" sz="1200" spc="10">
                <a:latin typeface="SimSun"/>
                <a:cs typeface="SimSun"/>
              </a:rPr>
              <a:t>析</a:t>
            </a:r>
            <a:r>
              <a:rPr dirty="0" sz="1200">
                <a:latin typeface="SimSun"/>
                <a:cs typeface="SimSun"/>
              </a:rPr>
              <a:t>并</a:t>
            </a:r>
            <a:r>
              <a:rPr dirty="0" sz="1200" spc="10">
                <a:latin typeface="SimSun"/>
                <a:cs typeface="SimSun"/>
              </a:rPr>
              <a:t>对</a:t>
            </a:r>
            <a:r>
              <a:rPr dirty="0" sz="1200">
                <a:latin typeface="SimSun"/>
                <a:cs typeface="SimSun"/>
              </a:rPr>
              <a:t>比了</a:t>
            </a:r>
            <a:r>
              <a:rPr dirty="0" sz="1200" spc="10">
                <a:latin typeface="SimSun"/>
                <a:cs typeface="SimSun"/>
              </a:rPr>
              <a:t>使</a:t>
            </a:r>
            <a:r>
              <a:rPr dirty="0" sz="1200">
                <a:latin typeface="SimSun"/>
                <a:cs typeface="SimSun"/>
              </a:rPr>
              <a:t>用不</a:t>
            </a:r>
            <a:r>
              <a:rPr dirty="0" sz="1200" spc="10">
                <a:latin typeface="SimSun"/>
                <a:cs typeface="SimSun"/>
              </a:rPr>
              <a:t>同</a:t>
            </a:r>
            <a:r>
              <a:rPr dirty="0" sz="1200">
                <a:latin typeface="SimSun"/>
                <a:cs typeface="SimSun"/>
              </a:rPr>
              <a:t>参</a:t>
            </a:r>
            <a:r>
              <a:rPr dirty="0" sz="1200" spc="10">
                <a:latin typeface="SimSun"/>
                <a:cs typeface="SimSun"/>
              </a:rPr>
              <a:t>数</a:t>
            </a:r>
            <a:r>
              <a:rPr dirty="0" sz="1200">
                <a:latin typeface="SimSun"/>
                <a:cs typeface="SimSun"/>
              </a:rPr>
              <a:t>的</a:t>
            </a:r>
            <a:r>
              <a:rPr dirty="0" sz="1200" spc="10">
                <a:latin typeface="SimSun"/>
                <a:cs typeface="SimSun"/>
              </a:rPr>
              <a:t>统</a:t>
            </a:r>
            <a:r>
              <a:rPr dirty="0" sz="1200">
                <a:latin typeface="SimSun"/>
                <a:cs typeface="SimSun"/>
              </a:rPr>
              <a:t>计滤</a:t>
            </a:r>
            <a:r>
              <a:rPr dirty="0" sz="1200" spc="10">
                <a:latin typeface="SimSun"/>
                <a:cs typeface="SimSun"/>
              </a:rPr>
              <a:t>波</a:t>
            </a:r>
            <a:r>
              <a:rPr dirty="0" sz="1200">
                <a:latin typeface="SimSun"/>
                <a:cs typeface="SimSun"/>
              </a:rPr>
              <a:t>器以</a:t>
            </a:r>
            <a:r>
              <a:rPr dirty="0" sz="1200" spc="10">
                <a:latin typeface="SimSun"/>
                <a:cs typeface="SimSun"/>
              </a:rPr>
              <a:t>及</a:t>
            </a:r>
            <a:r>
              <a:rPr dirty="0" sz="1200">
                <a:latin typeface="SimSun"/>
                <a:cs typeface="SimSun"/>
              </a:rPr>
              <a:t>半</a:t>
            </a:r>
            <a:r>
              <a:rPr dirty="0" sz="1200" spc="10">
                <a:latin typeface="SimSun"/>
                <a:cs typeface="SimSun"/>
              </a:rPr>
              <a:t>径</a:t>
            </a:r>
            <a:r>
              <a:rPr dirty="0" sz="1200">
                <a:latin typeface="SimSun"/>
                <a:cs typeface="SimSun"/>
              </a:rPr>
              <a:t>滤波 器对</a:t>
            </a:r>
            <a:r>
              <a:rPr dirty="0" sz="1200" spc="10">
                <a:latin typeface="SimSun"/>
                <a:cs typeface="SimSun"/>
              </a:rPr>
              <a:t>降</a:t>
            </a:r>
            <a:r>
              <a:rPr dirty="0" sz="1200">
                <a:latin typeface="SimSun"/>
                <a:cs typeface="SimSun"/>
              </a:rPr>
              <a:t>采样</a:t>
            </a:r>
            <a:r>
              <a:rPr dirty="0" sz="1200" spc="10">
                <a:latin typeface="SimSun"/>
                <a:cs typeface="SimSun"/>
              </a:rPr>
              <a:t>后</a:t>
            </a:r>
            <a:r>
              <a:rPr dirty="0" sz="1200">
                <a:latin typeface="SimSun"/>
                <a:cs typeface="SimSun"/>
              </a:rPr>
              <a:t>的</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据进</a:t>
            </a:r>
            <a:r>
              <a:rPr dirty="0" sz="1200" spc="10">
                <a:latin typeface="SimSun"/>
                <a:cs typeface="SimSun"/>
              </a:rPr>
              <a:t>行</a:t>
            </a:r>
            <a:r>
              <a:rPr dirty="0" sz="1200">
                <a:latin typeface="SimSun"/>
                <a:cs typeface="SimSun"/>
              </a:rPr>
              <a:t>离群</a:t>
            </a:r>
            <a:r>
              <a:rPr dirty="0" sz="1200" spc="10">
                <a:latin typeface="SimSun"/>
                <a:cs typeface="SimSun"/>
              </a:rPr>
              <a:t>点</a:t>
            </a:r>
            <a:r>
              <a:rPr dirty="0" sz="1200">
                <a:latin typeface="SimSun"/>
                <a:cs typeface="SimSun"/>
              </a:rPr>
              <a:t>去</a:t>
            </a:r>
            <a:r>
              <a:rPr dirty="0" sz="1200" spc="10">
                <a:latin typeface="SimSun"/>
                <a:cs typeface="SimSun"/>
              </a:rPr>
              <a:t>除</a:t>
            </a:r>
            <a:r>
              <a:rPr dirty="0" sz="1200">
                <a:latin typeface="SimSun"/>
                <a:cs typeface="SimSun"/>
              </a:rPr>
              <a:t>的</a:t>
            </a:r>
            <a:r>
              <a:rPr dirty="0" sz="1200" spc="10">
                <a:latin typeface="SimSun"/>
                <a:cs typeface="SimSun"/>
              </a:rPr>
              <a:t>效</a:t>
            </a:r>
            <a:r>
              <a:rPr dirty="0" sz="1200">
                <a:latin typeface="SimSun"/>
                <a:cs typeface="SimSun"/>
              </a:rPr>
              <a:t>果，</a:t>
            </a:r>
            <a:r>
              <a:rPr dirty="0" sz="1200" spc="10">
                <a:latin typeface="SimSun"/>
                <a:cs typeface="SimSun"/>
              </a:rPr>
              <a:t>之</a:t>
            </a:r>
            <a:r>
              <a:rPr dirty="0" sz="1200">
                <a:latin typeface="SimSun"/>
                <a:cs typeface="SimSun"/>
              </a:rPr>
              <a:t>后分</a:t>
            </a:r>
            <a:r>
              <a:rPr dirty="0" sz="1200" spc="10">
                <a:latin typeface="SimSun"/>
                <a:cs typeface="SimSun"/>
              </a:rPr>
              <a:t>析</a:t>
            </a:r>
            <a:r>
              <a:rPr dirty="0" sz="1200">
                <a:latin typeface="SimSun"/>
                <a:cs typeface="SimSun"/>
              </a:rPr>
              <a:t>并</a:t>
            </a:r>
            <a:r>
              <a:rPr dirty="0" sz="1200" spc="10">
                <a:latin typeface="SimSun"/>
                <a:cs typeface="SimSun"/>
              </a:rPr>
              <a:t>对</a:t>
            </a:r>
            <a:r>
              <a:rPr dirty="0" sz="1200">
                <a:latin typeface="SimSun"/>
                <a:cs typeface="SimSun"/>
              </a:rPr>
              <a:t>比</a:t>
            </a:r>
            <a:r>
              <a:rPr dirty="0" sz="1200" spc="10">
                <a:latin typeface="SimSun"/>
                <a:cs typeface="SimSun"/>
              </a:rPr>
              <a:t>了</a:t>
            </a:r>
            <a:r>
              <a:rPr dirty="0" sz="1200">
                <a:latin typeface="SimSun"/>
                <a:cs typeface="SimSun"/>
              </a:rPr>
              <a:t>欧式</a:t>
            </a:r>
            <a:r>
              <a:rPr dirty="0" sz="1200" spc="10">
                <a:latin typeface="SimSun"/>
                <a:cs typeface="SimSun"/>
              </a:rPr>
              <a:t>聚</a:t>
            </a:r>
            <a:r>
              <a:rPr dirty="0" sz="1200">
                <a:latin typeface="SimSun"/>
                <a:cs typeface="SimSun"/>
              </a:rPr>
              <a:t>类算</a:t>
            </a:r>
            <a:r>
              <a:rPr dirty="0" sz="1200" spc="10">
                <a:latin typeface="SimSun"/>
                <a:cs typeface="SimSun"/>
              </a:rPr>
              <a:t>法</a:t>
            </a:r>
            <a:r>
              <a:rPr dirty="0" sz="1200">
                <a:latin typeface="SimSun"/>
                <a:cs typeface="SimSun"/>
              </a:rPr>
              <a:t>和</a:t>
            </a:r>
            <a:r>
              <a:rPr dirty="0" sz="1200" spc="10">
                <a:latin typeface="SimSun"/>
                <a:cs typeface="SimSun"/>
              </a:rPr>
              <a:t>区</a:t>
            </a:r>
            <a:r>
              <a:rPr dirty="0" sz="1200">
                <a:latin typeface="SimSun"/>
                <a:cs typeface="SimSun"/>
              </a:rPr>
              <a:t>域生 </a:t>
            </a:r>
            <a:r>
              <a:rPr dirty="0" sz="1200">
                <a:latin typeface="SimSun"/>
                <a:cs typeface="SimSun"/>
              </a:rPr>
              <a:t>长算法对点云进行分割的效果，最后确定了最优预处理方案。</a:t>
            </a:r>
            <a:endParaRPr sz="1200">
              <a:latin typeface="SimSun"/>
              <a:cs typeface="SimSun"/>
            </a:endParaRPr>
          </a:p>
          <a:p>
            <a:pPr>
              <a:lnSpc>
                <a:spcPct val="100000"/>
              </a:lnSpc>
            </a:pPr>
            <a:endParaRPr sz="1200">
              <a:latin typeface="SimSun"/>
              <a:cs typeface="SimSun"/>
            </a:endParaRPr>
          </a:p>
          <a:p>
            <a:pPr marL="12700">
              <a:lnSpc>
                <a:spcPct val="100000"/>
              </a:lnSpc>
              <a:spcBef>
                <a:spcPts val="930"/>
              </a:spcBef>
            </a:pPr>
            <a:r>
              <a:rPr dirty="0" sz="1400" spc="-5">
                <a:latin typeface="Times New Roman"/>
                <a:cs typeface="Times New Roman"/>
              </a:rPr>
              <a:t>3.3.1</a:t>
            </a:r>
            <a:r>
              <a:rPr dirty="0" sz="1400" spc="-10">
                <a:latin typeface="Times New Roman"/>
                <a:cs typeface="Times New Roman"/>
              </a:rPr>
              <a:t> </a:t>
            </a:r>
            <a:r>
              <a:rPr dirty="0" sz="1400">
                <a:latin typeface="PMingLiU-ExtB"/>
                <a:cs typeface="PMingLiU-ExtB"/>
              </a:rPr>
              <a:t>实验环</a:t>
            </a:r>
            <a:r>
              <a:rPr dirty="0" sz="1400" spc="-15">
                <a:latin typeface="PMingLiU-ExtB"/>
                <a:cs typeface="PMingLiU-ExtB"/>
              </a:rPr>
              <a:t>境</a:t>
            </a:r>
            <a:r>
              <a:rPr dirty="0" sz="1400">
                <a:latin typeface="PMingLiU-ExtB"/>
                <a:cs typeface="PMingLiU-ExtB"/>
              </a:rPr>
              <a:t>与硬</a:t>
            </a:r>
            <a:r>
              <a:rPr dirty="0" sz="1400" spc="-15">
                <a:latin typeface="PMingLiU-ExtB"/>
                <a:cs typeface="PMingLiU-ExtB"/>
              </a:rPr>
              <a:t>件配</a:t>
            </a:r>
            <a:r>
              <a:rPr dirty="0" sz="1400">
                <a:latin typeface="PMingLiU-ExtB"/>
                <a:cs typeface="PMingLiU-ExtB"/>
              </a:rPr>
              <a:t>置</a:t>
            </a:r>
            <a:endParaRPr sz="1400">
              <a:latin typeface="PMingLiU-ExtB"/>
              <a:cs typeface="PMingLiU-ExtB"/>
            </a:endParaRPr>
          </a:p>
          <a:p>
            <a:pPr>
              <a:lnSpc>
                <a:spcPct val="100000"/>
              </a:lnSpc>
              <a:spcBef>
                <a:spcPts val="30"/>
              </a:spcBef>
            </a:pPr>
            <a:endParaRPr sz="1100">
              <a:latin typeface="PMingLiU-ExtB"/>
              <a:cs typeface="PMingLiU-ExtB"/>
            </a:endParaRPr>
          </a:p>
          <a:p>
            <a:pPr algn="just" marL="12700" marR="5080" indent="304800">
              <a:lnSpc>
                <a:spcPct val="162500"/>
              </a:lnSpc>
            </a:pPr>
            <a:r>
              <a:rPr dirty="0" sz="1200">
                <a:latin typeface="SimSun"/>
                <a:cs typeface="SimSun"/>
              </a:rPr>
              <a:t>本节</a:t>
            </a:r>
            <a:r>
              <a:rPr dirty="0" sz="1200" spc="10">
                <a:latin typeface="SimSun"/>
                <a:cs typeface="SimSun"/>
              </a:rPr>
              <a:t>对</a:t>
            </a:r>
            <a:r>
              <a:rPr dirty="0" sz="1200">
                <a:latin typeface="SimSun"/>
                <a:cs typeface="SimSun"/>
              </a:rPr>
              <a:t>真</a:t>
            </a:r>
            <a:r>
              <a:rPr dirty="0" sz="1200" spc="10">
                <a:latin typeface="SimSun"/>
                <a:cs typeface="SimSun"/>
              </a:rPr>
              <a:t>实</a:t>
            </a:r>
            <a:r>
              <a:rPr dirty="0" sz="1200">
                <a:latin typeface="SimSun"/>
                <a:cs typeface="SimSun"/>
              </a:rPr>
              <a:t>场景</a:t>
            </a:r>
            <a:r>
              <a:rPr dirty="0" sz="1200" spc="10">
                <a:latin typeface="SimSun"/>
                <a:cs typeface="SimSun"/>
              </a:rPr>
              <a:t>进</a:t>
            </a:r>
            <a:r>
              <a:rPr dirty="0" sz="1200">
                <a:latin typeface="SimSun"/>
                <a:cs typeface="SimSun"/>
              </a:rPr>
              <a:t>行</a:t>
            </a:r>
            <a:r>
              <a:rPr dirty="0" sz="1200" spc="10">
                <a:latin typeface="SimSun"/>
                <a:cs typeface="SimSun"/>
              </a:rPr>
              <a:t>点</a:t>
            </a:r>
            <a:r>
              <a:rPr dirty="0" sz="1200">
                <a:latin typeface="SimSun"/>
                <a:cs typeface="SimSun"/>
              </a:rPr>
              <a:t>云数</a:t>
            </a:r>
            <a:r>
              <a:rPr dirty="0" sz="1200" spc="10">
                <a:latin typeface="SimSun"/>
                <a:cs typeface="SimSun"/>
              </a:rPr>
              <a:t>据</a:t>
            </a:r>
            <a:r>
              <a:rPr dirty="0" sz="1200">
                <a:latin typeface="SimSun"/>
                <a:cs typeface="SimSun"/>
              </a:rPr>
              <a:t>采</a:t>
            </a:r>
            <a:r>
              <a:rPr dirty="0" sz="1200" spc="10">
                <a:latin typeface="SimSun"/>
                <a:cs typeface="SimSun"/>
              </a:rPr>
              <a:t>集</a:t>
            </a:r>
            <a:r>
              <a:rPr dirty="0" sz="1200">
                <a:latin typeface="SimSun"/>
                <a:cs typeface="SimSun"/>
              </a:rPr>
              <a:t>与点</a:t>
            </a:r>
            <a:r>
              <a:rPr dirty="0" sz="1200" spc="10">
                <a:latin typeface="SimSun"/>
                <a:cs typeface="SimSun"/>
              </a:rPr>
              <a:t>云</a:t>
            </a:r>
            <a:r>
              <a:rPr dirty="0" sz="1200">
                <a:latin typeface="SimSun"/>
                <a:cs typeface="SimSun"/>
              </a:rPr>
              <a:t>数</a:t>
            </a:r>
            <a:r>
              <a:rPr dirty="0" sz="1200" spc="10">
                <a:latin typeface="SimSun"/>
                <a:cs typeface="SimSun"/>
              </a:rPr>
              <a:t>据</a:t>
            </a:r>
            <a:r>
              <a:rPr dirty="0" sz="1200">
                <a:latin typeface="SimSun"/>
                <a:cs typeface="SimSun"/>
              </a:rPr>
              <a:t>预处</a:t>
            </a:r>
            <a:r>
              <a:rPr dirty="0" sz="1200" spc="10">
                <a:latin typeface="SimSun"/>
                <a:cs typeface="SimSun"/>
              </a:rPr>
              <a:t>理</a:t>
            </a:r>
            <a:r>
              <a:rPr dirty="0" sz="1200">
                <a:latin typeface="SimSun"/>
                <a:cs typeface="SimSun"/>
              </a:rPr>
              <a:t>。</a:t>
            </a:r>
            <a:r>
              <a:rPr dirty="0" sz="1200" spc="10">
                <a:latin typeface="SimSun"/>
                <a:cs typeface="SimSun"/>
              </a:rPr>
              <a:t>在</a:t>
            </a:r>
            <a:r>
              <a:rPr dirty="0" sz="1200">
                <a:latin typeface="SimSun"/>
                <a:cs typeface="SimSun"/>
              </a:rPr>
              <a:t>真实</a:t>
            </a:r>
            <a:r>
              <a:rPr dirty="0" sz="1200" spc="10">
                <a:latin typeface="SimSun"/>
                <a:cs typeface="SimSun"/>
              </a:rPr>
              <a:t>场</a:t>
            </a:r>
            <a:r>
              <a:rPr dirty="0" sz="1200">
                <a:latin typeface="SimSun"/>
                <a:cs typeface="SimSun"/>
              </a:rPr>
              <a:t>景</a:t>
            </a:r>
            <a:r>
              <a:rPr dirty="0" sz="1200" spc="10">
                <a:latin typeface="SimSun"/>
                <a:cs typeface="SimSun"/>
              </a:rPr>
              <a:t>中</a:t>
            </a:r>
            <a:r>
              <a:rPr dirty="0" sz="1200" spc="20">
                <a:latin typeface="SimSun"/>
                <a:cs typeface="SimSun"/>
              </a:rPr>
              <a:t>，</a:t>
            </a:r>
            <a:r>
              <a:rPr dirty="0" sz="1200">
                <a:latin typeface="SimSun"/>
                <a:cs typeface="SimSun"/>
              </a:rPr>
              <a:t>本</a:t>
            </a:r>
            <a:r>
              <a:rPr dirty="0" sz="1200" spc="10">
                <a:latin typeface="SimSun"/>
                <a:cs typeface="SimSun"/>
              </a:rPr>
              <a:t>节</a:t>
            </a:r>
            <a:r>
              <a:rPr dirty="0" sz="1200">
                <a:latin typeface="SimSun"/>
                <a:cs typeface="SimSun"/>
              </a:rPr>
              <a:t>将</a:t>
            </a:r>
            <a:r>
              <a:rPr dirty="0" sz="1200" spc="10">
                <a:latin typeface="SimSun"/>
                <a:cs typeface="SimSun"/>
              </a:rPr>
              <a:t>手</a:t>
            </a:r>
            <a:r>
              <a:rPr dirty="0" sz="1200">
                <a:latin typeface="SimSun"/>
                <a:cs typeface="SimSun"/>
              </a:rPr>
              <a:t>机作为 目标</a:t>
            </a:r>
            <a:r>
              <a:rPr dirty="0" sz="1200" spc="10">
                <a:latin typeface="SimSun"/>
                <a:cs typeface="SimSun"/>
              </a:rPr>
              <a:t>物</a:t>
            </a:r>
            <a:r>
              <a:rPr dirty="0" sz="1200">
                <a:latin typeface="SimSun"/>
                <a:cs typeface="SimSun"/>
              </a:rPr>
              <a:t>体放</a:t>
            </a:r>
            <a:r>
              <a:rPr dirty="0" sz="1200" spc="10">
                <a:latin typeface="SimSun"/>
                <a:cs typeface="SimSun"/>
              </a:rPr>
              <a:t>置</a:t>
            </a:r>
            <a:r>
              <a:rPr dirty="0" sz="1200">
                <a:latin typeface="SimSun"/>
                <a:cs typeface="SimSun"/>
              </a:rPr>
              <a:t>于</a:t>
            </a:r>
            <a:r>
              <a:rPr dirty="0" sz="1200" spc="10">
                <a:latin typeface="SimSun"/>
                <a:cs typeface="SimSun"/>
              </a:rPr>
              <a:t>工</a:t>
            </a:r>
            <a:r>
              <a:rPr dirty="0" sz="1200">
                <a:latin typeface="SimSun"/>
                <a:cs typeface="SimSun"/>
              </a:rPr>
              <a:t>作</a:t>
            </a:r>
            <a:r>
              <a:rPr dirty="0" sz="1200" spc="10">
                <a:latin typeface="SimSun"/>
                <a:cs typeface="SimSun"/>
              </a:rPr>
              <a:t>台</a:t>
            </a:r>
            <a:r>
              <a:rPr dirty="0" sz="1200">
                <a:latin typeface="SimSun"/>
                <a:cs typeface="SimSun"/>
              </a:rPr>
              <a:t>，同</a:t>
            </a:r>
            <a:r>
              <a:rPr dirty="0" sz="1200" spc="10">
                <a:latin typeface="SimSun"/>
                <a:cs typeface="SimSun"/>
              </a:rPr>
              <a:t>时</a:t>
            </a:r>
            <a:r>
              <a:rPr dirty="0" sz="1200">
                <a:latin typeface="SimSun"/>
                <a:cs typeface="SimSun"/>
              </a:rPr>
              <a:t>在手</a:t>
            </a:r>
            <a:r>
              <a:rPr dirty="0" sz="1200" spc="10">
                <a:latin typeface="SimSun"/>
                <a:cs typeface="SimSun"/>
              </a:rPr>
              <a:t>机</a:t>
            </a:r>
            <a:r>
              <a:rPr dirty="0" sz="1200">
                <a:latin typeface="SimSun"/>
                <a:cs typeface="SimSun"/>
              </a:rPr>
              <a:t>周</a:t>
            </a:r>
            <a:r>
              <a:rPr dirty="0" sz="1200" spc="10">
                <a:latin typeface="SimSun"/>
                <a:cs typeface="SimSun"/>
              </a:rPr>
              <a:t>围</a:t>
            </a:r>
            <a:r>
              <a:rPr dirty="0" sz="1200">
                <a:latin typeface="SimSun"/>
                <a:cs typeface="SimSun"/>
              </a:rPr>
              <a:t>放</a:t>
            </a:r>
            <a:r>
              <a:rPr dirty="0" sz="1200" spc="10">
                <a:latin typeface="SimSun"/>
                <a:cs typeface="SimSun"/>
              </a:rPr>
              <a:t>置</a:t>
            </a:r>
            <a:r>
              <a:rPr dirty="0" sz="1200">
                <a:latin typeface="SimSun"/>
                <a:cs typeface="SimSun"/>
              </a:rPr>
              <a:t>了苹</a:t>
            </a:r>
            <a:r>
              <a:rPr dirty="0" sz="1200" spc="10">
                <a:latin typeface="SimSun"/>
                <a:cs typeface="SimSun"/>
              </a:rPr>
              <a:t>果</a:t>
            </a:r>
            <a:r>
              <a:rPr dirty="0" sz="1200">
                <a:latin typeface="SimSun"/>
                <a:cs typeface="SimSun"/>
              </a:rPr>
              <a:t>、卷</a:t>
            </a:r>
            <a:r>
              <a:rPr dirty="0" sz="1200" spc="10">
                <a:latin typeface="SimSun"/>
                <a:cs typeface="SimSun"/>
              </a:rPr>
              <a:t>尺</a:t>
            </a:r>
            <a:r>
              <a:rPr dirty="0" sz="1200">
                <a:latin typeface="SimSun"/>
                <a:cs typeface="SimSun"/>
              </a:rPr>
              <a:t>等</a:t>
            </a:r>
            <a:r>
              <a:rPr dirty="0" sz="1200" spc="10">
                <a:latin typeface="SimSun"/>
                <a:cs typeface="SimSun"/>
              </a:rPr>
              <a:t>杂</a:t>
            </a:r>
            <a:r>
              <a:rPr dirty="0" sz="1200">
                <a:latin typeface="SimSun"/>
                <a:cs typeface="SimSun"/>
              </a:rPr>
              <a:t>物</a:t>
            </a:r>
            <a:r>
              <a:rPr dirty="0" sz="1200" spc="10">
                <a:latin typeface="SimSun"/>
                <a:cs typeface="SimSun"/>
              </a:rPr>
              <a:t>作</a:t>
            </a:r>
            <a:r>
              <a:rPr dirty="0" sz="1200">
                <a:latin typeface="SimSun"/>
                <a:cs typeface="SimSun"/>
              </a:rPr>
              <a:t>为无</a:t>
            </a:r>
            <a:r>
              <a:rPr dirty="0" sz="1200" spc="10">
                <a:latin typeface="SimSun"/>
                <a:cs typeface="SimSun"/>
              </a:rPr>
              <a:t>关</a:t>
            </a:r>
            <a:r>
              <a:rPr dirty="0" sz="1200">
                <a:latin typeface="SimSun"/>
                <a:cs typeface="SimSun"/>
              </a:rPr>
              <a:t>背景</a:t>
            </a:r>
            <a:r>
              <a:rPr dirty="0" sz="1200" spc="10">
                <a:latin typeface="SimSun"/>
                <a:cs typeface="SimSun"/>
              </a:rPr>
              <a:t>。</a:t>
            </a:r>
            <a:r>
              <a:rPr dirty="0" sz="1200">
                <a:latin typeface="SimSun"/>
                <a:cs typeface="SimSun"/>
              </a:rPr>
              <a:t>通</a:t>
            </a:r>
            <a:r>
              <a:rPr dirty="0" sz="1200" spc="10">
                <a:latin typeface="SimSun"/>
                <a:cs typeface="SimSun"/>
              </a:rPr>
              <a:t>过</a:t>
            </a:r>
            <a:r>
              <a:rPr dirty="0" sz="1200">
                <a:latin typeface="SimSun"/>
                <a:cs typeface="SimSun"/>
              </a:rPr>
              <a:t>手动 操控</a:t>
            </a:r>
            <a:r>
              <a:rPr dirty="0" sz="1200" spc="10">
                <a:latin typeface="SimSun"/>
                <a:cs typeface="SimSun"/>
              </a:rPr>
              <a:t>深</a:t>
            </a:r>
            <a:r>
              <a:rPr dirty="0" sz="1200">
                <a:latin typeface="SimSun"/>
                <a:cs typeface="SimSun"/>
              </a:rPr>
              <a:t>度相</a:t>
            </a:r>
            <a:r>
              <a:rPr dirty="0" sz="1200" spc="10">
                <a:latin typeface="SimSun"/>
                <a:cs typeface="SimSun"/>
              </a:rPr>
              <a:t>机</a:t>
            </a:r>
            <a:r>
              <a:rPr dirty="0" sz="1200">
                <a:latin typeface="SimSun"/>
                <a:cs typeface="SimSun"/>
              </a:rPr>
              <a:t>对</a:t>
            </a:r>
            <a:r>
              <a:rPr dirty="0" sz="1200" spc="10">
                <a:latin typeface="SimSun"/>
                <a:cs typeface="SimSun"/>
              </a:rPr>
              <a:t>真</a:t>
            </a:r>
            <a:r>
              <a:rPr dirty="0" sz="1200">
                <a:latin typeface="SimSun"/>
                <a:cs typeface="SimSun"/>
              </a:rPr>
              <a:t>实</a:t>
            </a:r>
            <a:r>
              <a:rPr dirty="0" sz="1200" spc="10">
                <a:latin typeface="SimSun"/>
                <a:cs typeface="SimSun"/>
              </a:rPr>
              <a:t>场</a:t>
            </a:r>
            <a:r>
              <a:rPr dirty="0" sz="1200">
                <a:latin typeface="SimSun"/>
                <a:cs typeface="SimSun"/>
              </a:rPr>
              <a:t>景进</a:t>
            </a:r>
            <a:r>
              <a:rPr dirty="0" sz="1200" spc="10">
                <a:latin typeface="SimSun"/>
                <a:cs typeface="SimSun"/>
              </a:rPr>
              <a:t>行</a:t>
            </a:r>
            <a:r>
              <a:rPr dirty="0" sz="1200">
                <a:latin typeface="SimSun"/>
                <a:cs typeface="SimSun"/>
              </a:rPr>
              <a:t>扫描</a:t>
            </a:r>
            <a:r>
              <a:rPr dirty="0" sz="1200" spc="10">
                <a:latin typeface="SimSun"/>
                <a:cs typeface="SimSun"/>
              </a:rPr>
              <a:t>，</a:t>
            </a:r>
            <a:r>
              <a:rPr dirty="0" sz="1200">
                <a:latin typeface="SimSun"/>
                <a:cs typeface="SimSun"/>
              </a:rPr>
              <a:t>获</a:t>
            </a:r>
            <a:r>
              <a:rPr dirty="0" sz="1200" spc="10">
                <a:latin typeface="SimSun"/>
                <a:cs typeface="SimSun"/>
              </a:rPr>
              <a:t>得</a:t>
            </a:r>
            <a:r>
              <a:rPr dirty="0" sz="1200">
                <a:latin typeface="SimSun"/>
                <a:cs typeface="SimSun"/>
              </a:rPr>
              <a:t>了</a:t>
            </a:r>
            <a:r>
              <a:rPr dirty="0" sz="1200" spc="10">
                <a:latin typeface="SimSun"/>
                <a:cs typeface="SimSun"/>
              </a:rPr>
              <a:t>目</a:t>
            </a:r>
            <a:r>
              <a:rPr dirty="0" sz="1200">
                <a:latin typeface="SimSun"/>
                <a:cs typeface="SimSun"/>
              </a:rPr>
              <a:t>标物</a:t>
            </a:r>
            <a:r>
              <a:rPr dirty="0" sz="1200" spc="10">
                <a:latin typeface="SimSun"/>
                <a:cs typeface="SimSun"/>
              </a:rPr>
              <a:t>体</a:t>
            </a:r>
            <a:r>
              <a:rPr dirty="0" sz="1200">
                <a:latin typeface="SimSun"/>
                <a:cs typeface="SimSun"/>
              </a:rPr>
              <a:t>及其</a:t>
            </a:r>
            <a:r>
              <a:rPr dirty="0" sz="1200" spc="10">
                <a:latin typeface="SimSun"/>
                <a:cs typeface="SimSun"/>
              </a:rPr>
              <a:t>周</a:t>
            </a:r>
            <a:r>
              <a:rPr dirty="0" sz="1200">
                <a:latin typeface="SimSun"/>
                <a:cs typeface="SimSun"/>
              </a:rPr>
              <a:t>围</a:t>
            </a:r>
            <a:r>
              <a:rPr dirty="0" sz="1200" spc="10">
                <a:latin typeface="SimSun"/>
                <a:cs typeface="SimSun"/>
              </a:rPr>
              <a:t>环</a:t>
            </a:r>
            <a:r>
              <a:rPr dirty="0" sz="1200">
                <a:latin typeface="SimSun"/>
                <a:cs typeface="SimSun"/>
              </a:rPr>
              <a:t>境</a:t>
            </a:r>
            <a:r>
              <a:rPr dirty="0" sz="1200" spc="10">
                <a:latin typeface="SimSun"/>
                <a:cs typeface="SimSun"/>
              </a:rPr>
              <a:t>的</a:t>
            </a:r>
            <a:r>
              <a:rPr dirty="0" sz="1200">
                <a:latin typeface="SimSun"/>
                <a:cs typeface="SimSun"/>
              </a:rPr>
              <a:t>点云</a:t>
            </a:r>
            <a:r>
              <a:rPr dirty="0" sz="1200" spc="10">
                <a:latin typeface="SimSun"/>
                <a:cs typeface="SimSun"/>
              </a:rPr>
              <a:t>数</a:t>
            </a:r>
            <a:r>
              <a:rPr dirty="0" sz="1200">
                <a:latin typeface="SimSun"/>
                <a:cs typeface="SimSun"/>
              </a:rPr>
              <a:t>据，</a:t>
            </a:r>
            <a:r>
              <a:rPr dirty="0" sz="1200" spc="10">
                <a:latin typeface="SimSun"/>
                <a:cs typeface="SimSun"/>
              </a:rPr>
              <a:t>采</a:t>
            </a:r>
            <a:r>
              <a:rPr dirty="0" sz="1200">
                <a:latin typeface="SimSun"/>
                <a:cs typeface="SimSun"/>
              </a:rPr>
              <a:t>集</a:t>
            </a:r>
            <a:r>
              <a:rPr dirty="0" sz="1200" spc="10">
                <a:latin typeface="SimSun"/>
                <a:cs typeface="SimSun"/>
              </a:rPr>
              <a:t>的</a:t>
            </a:r>
            <a:r>
              <a:rPr dirty="0" sz="1200">
                <a:latin typeface="SimSun"/>
                <a:cs typeface="SimSun"/>
              </a:rPr>
              <a:t>原始 点云共有</a:t>
            </a:r>
            <a:r>
              <a:rPr dirty="0" sz="1200" spc="-300">
                <a:latin typeface="SimSun"/>
                <a:cs typeface="SimSun"/>
              </a:rPr>
              <a:t> </a:t>
            </a:r>
            <a:r>
              <a:rPr dirty="0" sz="1200">
                <a:latin typeface="Times New Roman"/>
                <a:cs typeface="Times New Roman"/>
              </a:rPr>
              <a:t>27</a:t>
            </a:r>
            <a:r>
              <a:rPr dirty="0" sz="1200" spc="-50">
                <a:latin typeface="Times New Roman"/>
                <a:cs typeface="Times New Roman"/>
              </a:rPr>
              <a:t>11</a:t>
            </a:r>
            <a:r>
              <a:rPr dirty="0" sz="1200">
                <a:latin typeface="Times New Roman"/>
                <a:cs typeface="Times New Roman"/>
              </a:rPr>
              <a:t>14 </a:t>
            </a:r>
            <a:r>
              <a:rPr dirty="0" sz="1200">
                <a:latin typeface="SimSun"/>
                <a:cs typeface="SimSun"/>
              </a:rPr>
              <a:t>个</a:t>
            </a:r>
            <a:r>
              <a:rPr dirty="0" sz="1200" spc="10">
                <a:latin typeface="SimSun"/>
                <a:cs typeface="SimSun"/>
              </a:rPr>
              <a:t>点</a:t>
            </a:r>
            <a:r>
              <a:rPr dirty="0" sz="1200">
                <a:latin typeface="SimSun"/>
                <a:cs typeface="SimSun"/>
              </a:rPr>
              <a:t>，可视化结果如下图所示。</a:t>
            </a:r>
            <a:endParaRPr sz="1200">
              <a:latin typeface="SimSun"/>
              <a:cs typeface="SimSun"/>
            </a:endParaRPr>
          </a:p>
        </p:txBody>
      </p:sp>
      <p:sp>
        <p:nvSpPr>
          <p:cNvPr id="7" name="object 7"/>
          <p:cNvSpPr txBox="1"/>
          <p:nvPr/>
        </p:nvSpPr>
        <p:spPr>
          <a:xfrm>
            <a:off x="2188210" y="6515480"/>
            <a:ext cx="783590"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(a)</a:t>
            </a:r>
            <a:r>
              <a:rPr dirty="0" sz="1050" spc="-45">
                <a:latin typeface="Times New Roman"/>
                <a:cs typeface="Times New Roman"/>
              </a:rPr>
              <a:t> </a:t>
            </a:r>
            <a:r>
              <a:rPr dirty="0" sz="1050">
                <a:latin typeface="Times New Roman"/>
                <a:cs typeface="Times New Roman"/>
              </a:rPr>
              <a:t>RGB</a:t>
            </a:r>
            <a:r>
              <a:rPr dirty="0" sz="1050" spc="-45">
                <a:latin typeface="Times New Roman"/>
                <a:cs typeface="Times New Roman"/>
              </a:rPr>
              <a:t> </a:t>
            </a:r>
            <a:r>
              <a:rPr dirty="0" sz="1050" spc="5">
                <a:latin typeface="SimSun"/>
                <a:cs typeface="SimSun"/>
              </a:rPr>
              <a:t>图像</a:t>
            </a:r>
            <a:endParaRPr sz="1050">
              <a:latin typeface="SimSun"/>
              <a:cs typeface="SimSun"/>
            </a:endParaRPr>
          </a:p>
        </p:txBody>
      </p:sp>
      <p:sp>
        <p:nvSpPr>
          <p:cNvPr id="8" name="object 8"/>
          <p:cNvSpPr txBox="1"/>
          <p:nvPr/>
        </p:nvSpPr>
        <p:spPr>
          <a:xfrm>
            <a:off x="4589145" y="6515480"/>
            <a:ext cx="782955"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(b)</a:t>
            </a:r>
            <a:r>
              <a:rPr dirty="0" sz="1050" spc="175">
                <a:latin typeface="Times New Roman"/>
                <a:cs typeface="Times New Roman"/>
              </a:rPr>
              <a:t> </a:t>
            </a:r>
            <a:r>
              <a:rPr dirty="0" sz="1050" spc="5">
                <a:latin typeface="SimSun"/>
                <a:cs typeface="SimSun"/>
              </a:rPr>
              <a:t>灰</a:t>
            </a:r>
            <a:r>
              <a:rPr dirty="0" sz="1050" spc="-10">
                <a:latin typeface="SimSun"/>
                <a:cs typeface="SimSun"/>
              </a:rPr>
              <a:t>度</a:t>
            </a:r>
            <a:r>
              <a:rPr dirty="0" sz="1050" spc="5">
                <a:latin typeface="SimSun"/>
                <a:cs typeface="SimSun"/>
              </a:rPr>
              <a:t>图像</a:t>
            </a:r>
            <a:endParaRPr sz="1050">
              <a:latin typeface="SimSun"/>
              <a:cs typeface="SimSun"/>
            </a:endParaRPr>
          </a:p>
        </p:txBody>
      </p:sp>
      <p:sp>
        <p:nvSpPr>
          <p:cNvPr id="9" name="object 9"/>
          <p:cNvSpPr txBox="1"/>
          <p:nvPr/>
        </p:nvSpPr>
        <p:spPr>
          <a:xfrm>
            <a:off x="3000882" y="6812660"/>
            <a:ext cx="1560830" cy="186690"/>
          </a:xfrm>
          <a:prstGeom prst="rect">
            <a:avLst/>
          </a:prstGeom>
        </p:spPr>
        <p:txBody>
          <a:bodyPr wrap="square" lIns="0" tIns="13335" rIns="0" bIns="0" rtlCol="0" vert="horz">
            <a:spAutoFit/>
          </a:bodyPr>
          <a:lstStyle/>
          <a:p>
            <a:pPr marL="12700">
              <a:lnSpc>
                <a:spcPct val="100000"/>
              </a:lnSpc>
              <a:spcBef>
                <a:spcPts val="105"/>
              </a:spcBef>
              <a:tabLst>
                <a:tab pos="480059" algn="l"/>
              </a:tabLst>
            </a:pPr>
            <a:r>
              <a:rPr dirty="0" sz="1050" spc="5">
                <a:latin typeface="SimSun"/>
                <a:cs typeface="SimSun"/>
              </a:rPr>
              <a:t>图</a:t>
            </a:r>
            <a:r>
              <a:rPr dirty="0" sz="1050" spc="-265">
                <a:latin typeface="SimSun"/>
                <a:cs typeface="SimSun"/>
              </a:rPr>
              <a:t> </a:t>
            </a:r>
            <a:r>
              <a:rPr dirty="0" sz="1050">
                <a:latin typeface="Times New Roman"/>
                <a:cs typeface="Times New Roman"/>
              </a:rPr>
              <a:t>3.3</a:t>
            </a:r>
            <a:r>
              <a:rPr dirty="0" sz="1050">
                <a:latin typeface="Times New Roman"/>
                <a:cs typeface="Times New Roman"/>
              </a:rPr>
              <a:t>	</a:t>
            </a:r>
            <a:r>
              <a:rPr dirty="0" sz="1050" spc="-10">
                <a:latin typeface="SimSun"/>
                <a:cs typeface="SimSun"/>
              </a:rPr>
              <a:t>真</a:t>
            </a:r>
            <a:r>
              <a:rPr dirty="0" sz="1050" spc="5">
                <a:latin typeface="SimSun"/>
                <a:cs typeface="SimSun"/>
              </a:rPr>
              <a:t>实</a:t>
            </a:r>
            <a:r>
              <a:rPr dirty="0" sz="1050" spc="-10">
                <a:latin typeface="SimSun"/>
                <a:cs typeface="SimSun"/>
              </a:rPr>
              <a:t>场</a:t>
            </a:r>
            <a:r>
              <a:rPr dirty="0" sz="1050" spc="5">
                <a:latin typeface="SimSun"/>
                <a:cs typeface="SimSun"/>
              </a:rPr>
              <a:t>景</a:t>
            </a:r>
            <a:r>
              <a:rPr dirty="0" sz="1050" spc="-10">
                <a:latin typeface="SimSun"/>
                <a:cs typeface="SimSun"/>
              </a:rPr>
              <a:t>二</a:t>
            </a:r>
            <a:r>
              <a:rPr dirty="0" sz="1050" spc="5">
                <a:latin typeface="SimSun"/>
                <a:cs typeface="SimSun"/>
              </a:rPr>
              <a:t>维</a:t>
            </a:r>
            <a:r>
              <a:rPr dirty="0" sz="1050" spc="-10">
                <a:latin typeface="SimSun"/>
                <a:cs typeface="SimSun"/>
              </a:rPr>
              <a:t>图</a:t>
            </a:r>
            <a:r>
              <a:rPr dirty="0" sz="1050" spc="5">
                <a:latin typeface="SimSun"/>
                <a:cs typeface="SimSun"/>
              </a:rPr>
              <a:t>像</a:t>
            </a:r>
            <a:endParaRPr sz="1050">
              <a:latin typeface="SimSun"/>
              <a:cs typeface="SimSun"/>
            </a:endParaRPr>
          </a:p>
        </p:txBody>
      </p:sp>
      <p:sp>
        <p:nvSpPr>
          <p:cNvPr id="10" name="object 10"/>
          <p:cNvSpPr txBox="1"/>
          <p:nvPr/>
        </p:nvSpPr>
        <p:spPr>
          <a:xfrm>
            <a:off x="1659382" y="8695181"/>
            <a:ext cx="508634"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(a)</a:t>
            </a:r>
            <a:r>
              <a:rPr dirty="0" sz="1050" spc="175">
                <a:latin typeface="Times New Roman"/>
                <a:cs typeface="Times New Roman"/>
              </a:rPr>
              <a:t> </a:t>
            </a:r>
            <a:r>
              <a:rPr dirty="0" sz="1050" spc="5">
                <a:latin typeface="SimSun"/>
                <a:cs typeface="SimSun"/>
              </a:rPr>
              <a:t>正面</a:t>
            </a:r>
            <a:endParaRPr sz="1050">
              <a:latin typeface="SimSun"/>
              <a:cs typeface="SimSun"/>
            </a:endParaRPr>
          </a:p>
        </p:txBody>
      </p:sp>
      <p:sp>
        <p:nvSpPr>
          <p:cNvPr id="11" name="object 11"/>
          <p:cNvSpPr txBox="1"/>
          <p:nvPr/>
        </p:nvSpPr>
        <p:spPr>
          <a:xfrm>
            <a:off x="3526663" y="8695181"/>
            <a:ext cx="516255"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(b)</a:t>
            </a:r>
            <a:r>
              <a:rPr dirty="0" sz="1050" spc="175">
                <a:latin typeface="Times New Roman"/>
                <a:cs typeface="Times New Roman"/>
              </a:rPr>
              <a:t> </a:t>
            </a:r>
            <a:r>
              <a:rPr dirty="0" sz="1050" spc="5">
                <a:latin typeface="SimSun"/>
                <a:cs typeface="SimSun"/>
              </a:rPr>
              <a:t>背面</a:t>
            </a:r>
            <a:endParaRPr sz="1050">
              <a:latin typeface="SimSun"/>
              <a:cs typeface="SimSun"/>
            </a:endParaRPr>
          </a:p>
        </p:txBody>
      </p:sp>
      <p:sp>
        <p:nvSpPr>
          <p:cNvPr id="12" name="object 12"/>
          <p:cNvSpPr txBox="1"/>
          <p:nvPr/>
        </p:nvSpPr>
        <p:spPr>
          <a:xfrm>
            <a:off x="5393816" y="8695181"/>
            <a:ext cx="508634"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(c)</a:t>
            </a:r>
            <a:r>
              <a:rPr dirty="0" sz="1050" spc="175">
                <a:latin typeface="Times New Roman"/>
                <a:cs typeface="Times New Roman"/>
              </a:rPr>
              <a:t> </a:t>
            </a:r>
            <a:r>
              <a:rPr dirty="0" sz="1050" spc="5">
                <a:latin typeface="SimSun"/>
                <a:cs typeface="SimSun"/>
              </a:rPr>
              <a:t>侧面</a:t>
            </a:r>
            <a:endParaRPr sz="1050">
              <a:latin typeface="SimSun"/>
              <a:cs typeface="SimSun"/>
            </a:endParaRPr>
          </a:p>
        </p:txBody>
      </p:sp>
      <p:sp>
        <p:nvSpPr>
          <p:cNvPr id="13" name="object 13"/>
          <p:cNvSpPr txBox="1"/>
          <p:nvPr/>
        </p:nvSpPr>
        <p:spPr>
          <a:xfrm>
            <a:off x="706627" y="8992615"/>
            <a:ext cx="6224905" cy="792480"/>
          </a:xfrm>
          <a:prstGeom prst="rect">
            <a:avLst/>
          </a:prstGeom>
        </p:spPr>
        <p:txBody>
          <a:bodyPr wrap="square" lIns="0" tIns="13335" rIns="0" bIns="0" rtlCol="0" vert="horz">
            <a:spAutoFit/>
          </a:bodyPr>
          <a:lstStyle/>
          <a:p>
            <a:pPr algn="ctr" marR="67945">
              <a:lnSpc>
                <a:spcPct val="100000"/>
              </a:lnSpc>
              <a:spcBef>
                <a:spcPts val="105"/>
              </a:spcBef>
              <a:tabLst>
                <a:tab pos="467359" algn="l"/>
              </a:tabLst>
            </a:pPr>
            <a:r>
              <a:rPr dirty="0" sz="1050" spc="5">
                <a:latin typeface="SimSun"/>
                <a:cs typeface="SimSun"/>
              </a:rPr>
              <a:t>图</a:t>
            </a:r>
            <a:r>
              <a:rPr dirty="0" sz="1050" spc="-265">
                <a:latin typeface="SimSun"/>
                <a:cs typeface="SimSun"/>
              </a:rPr>
              <a:t> </a:t>
            </a:r>
            <a:r>
              <a:rPr dirty="0" sz="1050">
                <a:latin typeface="Times New Roman"/>
                <a:cs typeface="Times New Roman"/>
              </a:rPr>
              <a:t>3.4</a:t>
            </a:r>
            <a:r>
              <a:rPr dirty="0" sz="1050">
                <a:latin typeface="Times New Roman"/>
                <a:cs typeface="Times New Roman"/>
              </a:rPr>
              <a:t>	</a:t>
            </a:r>
            <a:r>
              <a:rPr dirty="0" sz="1050" spc="-10">
                <a:latin typeface="SimSun"/>
                <a:cs typeface="SimSun"/>
              </a:rPr>
              <a:t>真</a:t>
            </a:r>
            <a:r>
              <a:rPr dirty="0" sz="1050" spc="5">
                <a:latin typeface="SimSun"/>
                <a:cs typeface="SimSun"/>
              </a:rPr>
              <a:t>实</a:t>
            </a:r>
            <a:r>
              <a:rPr dirty="0" sz="1050" spc="-10">
                <a:latin typeface="SimSun"/>
                <a:cs typeface="SimSun"/>
              </a:rPr>
              <a:t>场</a:t>
            </a:r>
            <a:r>
              <a:rPr dirty="0" sz="1050" spc="5">
                <a:latin typeface="SimSun"/>
                <a:cs typeface="SimSun"/>
              </a:rPr>
              <a:t>景</a:t>
            </a:r>
            <a:r>
              <a:rPr dirty="0" sz="1050" spc="-10">
                <a:latin typeface="SimSun"/>
                <a:cs typeface="SimSun"/>
              </a:rPr>
              <a:t>点</a:t>
            </a:r>
            <a:r>
              <a:rPr dirty="0" sz="1050" spc="5">
                <a:latin typeface="SimSun"/>
                <a:cs typeface="SimSun"/>
              </a:rPr>
              <a:t>云</a:t>
            </a:r>
            <a:r>
              <a:rPr dirty="0" sz="1050" spc="-10">
                <a:latin typeface="SimSun"/>
                <a:cs typeface="SimSun"/>
              </a:rPr>
              <a:t>可视</a:t>
            </a:r>
            <a:r>
              <a:rPr dirty="0" sz="1050" spc="5">
                <a:latin typeface="SimSun"/>
                <a:cs typeface="SimSun"/>
              </a:rPr>
              <a:t>化效</a:t>
            </a:r>
            <a:r>
              <a:rPr dirty="0" sz="1050" spc="-10">
                <a:latin typeface="SimSun"/>
                <a:cs typeface="SimSun"/>
              </a:rPr>
              <a:t>果</a:t>
            </a:r>
            <a:r>
              <a:rPr dirty="0" sz="1050" spc="5">
                <a:latin typeface="SimSun"/>
                <a:cs typeface="SimSun"/>
              </a:rPr>
              <a:t>图</a:t>
            </a:r>
            <a:endParaRPr sz="1050">
              <a:latin typeface="SimSun"/>
              <a:cs typeface="SimSun"/>
            </a:endParaRPr>
          </a:p>
          <a:p>
            <a:pPr marL="12700" marR="5080" indent="304800">
              <a:lnSpc>
                <a:spcPct val="162500"/>
              </a:lnSpc>
              <a:spcBef>
                <a:spcPts val="90"/>
              </a:spcBef>
            </a:pPr>
            <a:r>
              <a:rPr dirty="0" sz="1200">
                <a:latin typeface="SimSun"/>
                <a:cs typeface="SimSun"/>
              </a:rPr>
              <a:t>硬件配置包括</a:t>
            </a:r>
            <a:r>
              <a:rPr dirty="0" sz="1200" spc="-305">
                <a:latin typeface="SimSun"/>
                <a:cs typeface="SimSun"/>
              </a:rPr>
              <a:t> </a:t>
            </a:r>
            <a:r>
              <a:rPr dirty="0" sz="1200" spc="-5">
                <a:latin typeface="Times New Roman"/>
                <a:cs typeface="Times New Roman"/>
              </a:rPr>
              <a:t>Intel®</a:t>
            </a:r>
            <a:r>
              <a:rPr dirty="0" sz="1200" spc="45">
                <a:latin typeface="Times New Roman"/>
                <a:cs typeface="Times New Roman"/>
              </a:rPr>
              <a:t> </a:t>
            </a:r>
            <a:r>
              <a:rPr dirty="0" sz="1200" spc="-5">
                <a:latin typeface="Times New Roman"/>
                <a:cs typeface="Times New Roman"/>
              </a:rPr>
              <a:t>Core™</a:t>
            </a:r>
            <a:r>
              <a:rPr dirty="0" sz="1200" spc="45">
                <a:latin typeface="Times New Roman"/>
                <a:cs typeface="Times New Roman"/>
              </a:rPr>
              <a:t> </a:t>
            </a:r>
            <a:r>
              <a:rPr dirty="0" sz="1200">
                <a:latin typeface="Times New Roman"/>
                <a:cs typeface="Times New Roman"/>
              </a:rPr>
              <a:t>i9-9900k</a:t>
            </a:r>
            <a:r>
              <a:rPr dirty="0" sz="1200" spc="50">
                <a:latin typeface="Times New Roman"/>
                <a:cs typeface="Times New Roman"/>
              </a:rPr>
              <a:t> </a:t>
            </a:r>
            <a:r>
              <a:rPr dirty="0" sz="1200" spc="-5">
                <a:latin typeface="Times New Roman"/>
                <a:cs typeface="Times New Roman"/>
                <a:hlinkClick r:id="rId3"/>
              </a:rPr>
              <a:t>CPU@3.60GHz</a:t>
            </a:r>
            <a:r>
              <a:rPr dirty="0" sz="1200">
                <a:latin typeface="Times New Roman"/>
                <a:cs typeface="Times New Roman"/>
                <a:hlinkClick r:id="rId3"/>
              </a:rPr>
              <a:t> </a:t>
            </a:r>
            <a:r>
              <a:rPr dirty="0" sz="1200">
                <a:latin typeface="SimSun"/>
                <a:cs typeface="SimSun"/>
              </a:rPr>
              <a:t>和两块</a:t>
            </a:r>
            <a:r>
              <a:rPr dirty="0" sz="1200" spc="-300">
                <a:latin typeface="SimSun"/>
                <a:cs typeface="SimSun"/>
              </a:rPr>
              <a:t> </a:t>
            </a:r>
            <a:r>
              <a:rPr dirty="0" sz="1200" spc="-5">
                <a:latin typeface="Times New Roman"/>
                <a:cs typeface="Times New Roman"/>
              </a:rPr>
              <a:t>NVIDIA</a:t>
            </a:r>
            <a:r>
              <a:rPr dirty="0" sz="1200" spc="-15">
                <a:latin typeface="Times New Roman"/>
                <a:cs typeface="Times New Roman"/>
              </a:rPr>
              <a:t> </a:t>
            </a:r>
            <a:r>
              <a:rPr dirty="0" sz="1200" spc="-25">
                <a:latin typeface="Times New Roman"/>
                <a:cs typeface="Times New Roman"/>
              </a:rPr>
              <a:t>RTX</a:t>
            </a:r>
            <a:r>
              <a:rPr dirty="0" sz="1200" spc="40">
                <a:latin typeface="Times New Roman"/>
                <a:cs typeface="Times New Roman"/>
              </a:rPr>
              <a:t> </a:t>
            </a:r>
            <a:r>
              <a:rPr dirty="0" sz="1200">
                <a:latin typeface="Times New Roman"/>
                <a:cs typeface="Times New Roman"/>
              </a:rPr>
              <a:t>2080</a:t>
            </a:r>
            <a:r>
              <a:rPr dirty="0" sz="1200" spc="10">
                <a:latin typeface="Times New Roman"/>
                <a:cs typeface="Times New Roman"/>
              </a:rPr>
              <a:t> </a:t>
            </a:r>
            <a:r>
              <a:rPr dirty="0" sz="1200" spc="-20">
                <a:latin typeface="Times New Roman"/>
                <a:cs typeface="Times New Roman"/>
              </a:rPr>
              <a:t>Ti</a:t>
            </a:r>
            <a:r>
              <a:rPr dirty="0" sz="1200" spc="45">
                <a:latin typeface="Times New Roman"/>
                <a:cs typeface="Times New Roman"/>
              </a:rPr>
              <a:t> </a:t>
            </a:r>
            <a:r>
              <a:rPr dirty="0" sz="1200" spc="-5">
                <a:latin typeface="Times New Roman"/>
                <a:cs typeface="Times New Roman"/>
              </a:rPr>
              <a:t>GPU</a:t>
            </a:r>
            <a:r>
              <a:rPr dirty="0" sz="1200" spc="-5">
                <a:latin typeface="SimSun"/>
                <a:cs typeface="SimSun"/>
              </a:rPr>
              <a:t>， </a:t>
            </a:r>
            <a:r>
              <a:rPr dirty="0" sz="1200" spc="-585">
                <a:latin typeface="SimSun"/>
                <a:cs typeface="SimSun"/>
              </a:rPr>
              <a:t> </a:t>
            </a:r>
            <a:r>
              <a:rPr dirty="0" sz="1200">
                <a:latin typeface="SimSun"/>
                <a:cs typeface="SimSun"/>
              </a:rPr>
              <a:t>内存为</a:t>
            </a:r>
            <a:r>
              <a:rPr dirty="0" sz="1200" spc="-300">
                <a:latin typeface="SimSun"/>
                <a:cs typeface="SimSun"/>
              </a:rPr>
              <a:t> </a:t>
            </a:r>
            <a:r>
              <a:rPr dirty="0" sz="1200">
                <a:latin typeface="Times New Roman"/>
                <a:cs typeface="Times New Roman"/>
              </a:rPr>
              <a:t>32GB</a:t>
            </a:r>
            <a:r>
              <a:rPr dirty="0" sz="1200" spc="-145">
                <a:latin typeface="SimSun"/>
                <a:cs typeface="SimSun"/>
              </a:rPr>
              <a:t>，</a:t>
            </a:r>
            <a:r>
              <a:rPr dirty="0" sz="1200">
                <a:latin typeface="SimSun"/>
                <a:cs typeface="SimSun"/>
              </a:rPr>
              <a:t>总显存为</a:t>
            </a:r>
            <a:r>
              <a:rPr dirty="0" sz="1200" spc="-300">
                <a:latin typeface="SimSun"/>
                <a:cs typeface="SimSun"/>
              </a:rPr>
              <a:t> </a:t>
            </a:r>
            <a:r>
              <a:rPr dirty="0" sz="1200">
                <a:latin typeface="Times New Roman"/>
                <a:cs typeface="Times New Roman"/>
              </a:rPr>
              <a:t>22GB</a:t>
            </a:r>
            <a:r>
              <a:rPr dirty="0" sz="1200" spc="-145">
                <a:latin typeface="SimSun"/>
                <a:cs typeface="SimSun"/>
              </a:rPr>
              <a:t>。</a:t>
            </a:r>
            <a:r>
              <a:rPr dirty="0" sz="1200">
                <a:latin typeface="SimSun"/>
                <a:cs typeface="SimSun"/>
              </a:rPr>
              <a:t>本节在</a:t>
            </a:r>
            <a:r>
              <a:rPr dirty="0" sz="1200" spc="-300">
                <a:latin typeface="SimSun"/>
                <a:cs typeface="SimSun"/>
              </a:rPr>
              <a:t> </a:t>
            </a:r>
            <a:r>
              <a:rPr dirty="0" sz="1200" spc="-5">
                <a:latin typeface="Times New Roman"/>
                <a:cs typeface="Times New Roman"/>
              </a:rPr>
              <a:t>Ubuntu18.0</a:t>
            </a:r>
            <a:r>
              <a:rPr dirty="0" sz="1200">
                <a:latin typeface="Times New Roman"/>
                <a:cs typeface="Times New Roman"/>
              </a:rPr>
              <a:t>4 </a:t>
            </a:r>
            <a:r>
              <a:rPr dirty="0" sz="1200">
                <a:latin typeface="SimSun"/>
                <a:cs typeface="SimSun"/>
              </a:rPr>
              <a:t>环境下运行</a:t>
            </a:r>
            <a:r>
              <a:rPr dirty="0" sz="1200" spc="-145">
                <a:latin typeface="SimSun"/>
                <a:cs typeface="SimSun"/>
              </a:rPr>
              <a:t>，</a:t>
            </a:r>
            <a:r>
              <a:rPr dirty="0" sz="1200">
                <a:latin typeface="SimSun"/>
                <a:cs typeface="SimSun"/>
              </a:rPr>
              <a:t>采用</a:t>
            </a:r>
            <a:r>
              <a:rPr dirty="0" sz="1200" spc="-300">
                <a:latin typeface="SimSun"/>
                <a:cs typeface="SimSun"/>
              </a:rPr>
              <a:t> </a:t>
            </a:r>
            <a:r>
              <a:rPr dirty="0" sz="1200">
                <a:latin typeface="Times New Roman"/>
                <a:cs typeface="Times New Roman"/>
              </a:rPr>
              <a:t>PCL</a:t>
            </a:r>
            <a:r>
              <a:rPr dirty="0" sz="1200" spc="-120">
                <a:latin typeface="Times New Roman"/>
                <a:cs typeface="Times New Roman"/>
              </a:rPr>
              <a:t> </a:t>
            </a:r>
            <a:r>
              <a:rPr dirty="0" sz="1200">
                <a:latin typeface="Times New Roman"/>
                <a:cs typeface="Times New Roman"/>
              </a:rPr>
              <a:t>1.8.0 </a:t>
            </a:r>
            <a:r>
              <a:rPr dirty="0" sz="1200">
                <a:latin typeface="SimSun"/>
                <a:cs typeface="SimSun"/>
              </a:rPr>
              <a:t>三维点云处</a:t>
            </a:r>
            <a:endParaRPr sz="1200">
              <a:latin typeface="SimSun"/>
              <a:cs typeface="SimSun"/>
            </a:endParaRPr>
          </a:p>
        </p:txBody>
      </p:sp>
      <p:pic>
        <p:nvPicPr>
          <p:cNvPr id="14" name="object 14"/>
          <p:cNvPicPr/>
          <p:nvPr/>
        </p:nvPicPr>
        <p:blipFill>
          <a:blip r:embed="rId4" cstate="print"/>
          <a:stretch>
            <a:fillRect/>
          </a:stretch>
        </p:blipFill>
        <p:spPr>
          <a:xfrm>
            <a:off x="1500250" y="4765928"/>
            <a:ext cx="2159635" cy="1614042"/>
          </a:xfrm>
          <a:prstGeom prst="rect">
            <a:avLst/>
          </a:prstGeom>
        </p:spPr>
      </p:pic>
      <p:pic>
        <p:nvPicPr>
          <p:cNvPr id="15" name="object 15"/>
          <p:cNvPicPr/>
          <p:nvPr/>
        </p:nvPicPr>
        <p:blipFill>
          <a:blip r:embed="rId5" cstate="print"/>
          <a:stretch>
            <a:fillRect/>
          </a:stretch>
        </p:blipFill>
        <p:spPr>
          <a:xfrm>
            <a:off x="3900551" y="4762753"/>
            <a:ext cx="2159508" cy="1622171"/>
          </a:xfrm>
          <a:prstGeom prst="rect">
            <a:avLst/>
          </a:prstGeom>
        </p:spPr>
      </p:pic>
      <p:pic>
        <p:nvPicPr>
          <p:cNvPr id="16" name="object 16"/>
          <p:cNvPicPr/>
          <p:nvPr/>
        </p:nvPicPr>
        <p:blipFill>
          <a:blip r:embed="rId6" cstate="print"/>
          <a:stretch>
            <a:fillRect/>
          </a:stretch>
        </p:blipFill>
        <p:spPr>
          <a:xfrm>
            <a:off x="772339" y="7109332"/>
            <a:ext cx="1946349" cy="1484630"/>
          </a:xfrm>
          <a:prstGeom prst="rect">
            <a:avLst/>
          </a:prstGeom>
        </p:spPr>
      </p:pic>
      <p:graphicFrame>
        <p:nvGraphicFramePr>
          <p:cNvPr id="17" name="object 17"/>
          <p:cNvGraphicFramePr>
            <a:graphicFrameLocks noGrp="1"/>
          </p:cNvGraphicFramePr>
          <p:nvPr/>
        </p:nvGraphicFramePr>
        <p:xfrm>
          <a:off x="729615" y="7099871"/>
          <a:ext cx="6042025" cy="1503045"/>
        </p:xfrm>
        <a:graphic>
          <a:graphicData uri="http://schemas.openxmlformats.org/drawingml/2006/table">
            <a:tbl>
              <a:tblPr firstRow="1" bandRow="1">
                <a:tableStyleId>{2D5ABB26-0587-4C30-8999-92F81FD0307C}</a:tableStyleId>
              </a:tblPr>
              <a:tblGrid>
                <a:gridCol w="2004060"/>
                <a:gridCol w="2019300"/>
                <a:gridCol w="2004060"/>
              </a:tblGrid>
              <a:tr h="1493202">
                <a:tc>
                  <a:txBody>
                    <a:bodyPr/>
                    <a:lstStyle/>
                    <a:p>
                      <a:pPr>
                        <a:lnSpc>
                          <a:spcPct val="100000"/>
                        </a:lnSpc>
                      </a:pPr>
                      <a:endParaRPr sz="1100">
                        <a:latin typeface="Times New Roman"/>
                        <a:cs typeface="Times New Roman"/>
                      </a:endParaRPr>
                    </a:p>
                  </a:txBody>
                  <a:tcPr marL="0" marR="0" marB="0" marT="0">
                    <a:lnL w="9525">
                      <a:solidFill>
                        <a:srgbClr val="F1F1F1"/>
                      </a:solidFill>
                      <a:prstDash val="solid"/>
                    </a:lnL>
                    <a:lnR w="9525">
                      <a:solidFill>
                        <a:srgbClr val="F1F1F1"/>
                      </a:solidFill>
                      <a:prstDash val="solid"/>
                    </a:lnR>
                    <a:lnT w="9525">
                      <a:solidFill>
                        <a:srgbClr val="F1F1F1"/>
                      </a:solidFill>
                      <a:prstDash val="solid"/>
                    </a:lnT>
                    <a:lnB w="9525">
                      <a:solidFill>
                        <a:srgbClr val="F1F1F1"/>
                      </a:solidFill>
                      <a:prstDash val="solid"/>
                    </a:lnB>
                  </a:tcPr>
                </a:tc>
                <a:tc>
                  <a:txBody>
                    <a:bodyPr/>
                    <a:lstStyle/>
                    <a:p>
                      <a:pPr>
                        <a:lnSpc>
                          <a:spcPct val="100000"/>
                        </a:lnSpc>
                      </a:pPr>
                      <a:endParaRPr sz="1100">
                        <a:latin typeface="Times New Roman"/>
                        <a:cs typeface="Times New Roman"/>
                      </a:endParaRPr>
                    </a:p>
                  </a:txBody>
                  <a:tcPr marL="0" marR="0" marB="0" marT="0">
                    <a:lnL w="9525">
                      <a:solidFill>
                        <a:srgbClr val="F1F1F1"/>
                      </a:solidFill>
                      <a:prstDash val="solid"/>
                    </a:lnL>
                    <a:lnR w="9525">
                      <a:solidFill>
                        <a:srgbClr val="F1F1F1"/>
                      </a:solidFill>
                      <a:prstDash val="solid"/>
                    </a:lnR>
                    <a:lnT w="9525">
                      <a:solidFill>
                        <a:srgbClr val="F1F1F1"/>
                      </a:solidFill>
                      <a:prstDash val="solid"/>
                    </a:lnT>
                    <a:lnB w="9525">
                      <a:solidFill>
                        <a:srgbClr val="F1F1F1"/>
                      </a:solidFill>
                      <a:prstDash val="solid"/>
                    </a:lnB>
                  </a:tcPr>
                </a:tc>
                <a:tc>
                  <a:txBody>
                    <a:bodyPr/>
                    <a:lstStyle/>
                    <a:p>
                      <a:pPr>
                        <a:lnSpc>
                          <a:spcPct val="100000"/>
                        </a:lnSpc>
                      </a:pPr>
                      <a:endParaRPr sz="1100">
                        <a:latin typeface="Times New Roman"/>
                        <a:cs typeface="Times New Roman"/>
                      </a:endParaRPr>
                    </a:p>
                  </a:txBody>
                  <a:tcPr marL="0" marR="0" marB="0" marT="0">
                    <a:lnL w="9525">
                      <a:solidFill>
                        <a:srgbClr val="F1F1F1"/>
                      </a:solidFill>
                      <a:prstDash val="solid"/>
                    </a:lnL>
                    <a:lnR w="9525">
                      <a:solidFill>
                        <a:srgbClr val="F1F1F1"/>
                      </a:solidFill>
                      <a:prstDash val="solid"/>
                    </a:lnR>
                    <a:lnT w="9525">
                      <a:solidFill>
                        <a:srgbClr val="F1F1F1"/>
                      </a:solidFill>
                      <a:prstDash val="solid"/>
                    </a:lnT>
                    <a:lnB w="9525">
                      <a:solidFill>
                        <a:srgbClr val="F1F1F1"/>
                      </a:solidFill>
                      <a:prstDash val="solid"/>
                    </a:lnB>
                  </a:tcPr>
                </a:tc>
              </a:tr>
            </a:tbl>
          </a:graphicData>
        </a:graphic>
      </p:graphicFrame>
      <p:pic>
        <p:nvPicPr>
          <p:cNvPr id="18" name="object 18"/>
          <p:cNvPicPr/>
          <p:nvPr/>
        </p:nvPicPr>
        <p:blipFill>
          <a:blip r:embed="rId7" cstate="print"/>
          <a:stretch>
            <a:fillRect/>
          </a:stretch>
        </p:blipFill>
        <p:spPr>
          <a:xfrm>
            <a:off x="2758439" y="7109332"/>
            <a:ext cx="1979422" cy="1469525"/>
          </a:xfrm>
          <a:prstGeom prst="rect">
            <a:avLst/>
          </a:prstGeom>
        </p:spPr>
      </p:pic>
      <p:pic>
        <p:nvPicPr>
          <p:cNvPr id="19" name="object 19"/>
          <p:cNvPicPr/>
          <p:nvPr/>
        </p:nvPicPr>
        <p:blipFill>
          <a:blip r:embed="rId8" cstate="print"/>
          <a:stretch>
            <a:fillRect/>
          </a:stretch>
        </p:blipFill>
        <p:spPr>
          <a:xfrm>
            <a:off x="5176139" y="7113479"/>
            <a:ext cx="1016749" cy="1480482"/>
          </a:xfrm>
          <a:prstGeom prst="rect">
            <a:avLst/>
          </a:prstGeom>
        </p:spPr>
      </p:pic>
      <p:pic>
        <p:nvPicPr>
          <p:cNvPr id="20" name="object 20"/>
          <p:cNvPicPr/>
          <p:nvPr/>
        </p:nvPicPr>
        <p:blipFill>
          <a:blip r:embed="rId9" cstate="print"/>
          <a:stretch>
            <a:fillRect/>
          </a:stretch>
        </p:blipFill>
        <p:spPr>
          <a:xfrm>
            <a:off x="259079" y="10344403"/>
            <a:ext cx="4812030" cy="123189"/>
          </a:xfrm>
          <a:prstGeom prst="rect">
            <a:avLst/>
          </a:prstGeom>
        </p:spPr>
      </p:pic>
      <p:pic>
        <p:nvPicPr>
          <p:cNvPr id="21" name="object 21"/>
          <p:cNvPicPr/>
          <p:nvPr/>
        </p:nvPicPr>
        <p:blipFill>
          <a:blip r:embed="rId10" cstate="print"/>
          <a:stretch>
            <a:fillRect/>
          </a:stretch>
        </p:blipFill>
        <p:spPr>
          <a:xfrm>
            <a:off x="5215890" y="10344403"/>
            <a:ext cx="1082039" cy="123189"/>
          </a:xfrm>
          <a:prstGeom prst="rect">
            <a:avLst/>
          </a:prstGeom>
        </p:spPr>
      </p:pic>
      <p:sp>
        <p:nvSpPr>
          <p:cNvPr id="22" name="object 22"/>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27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758443"/>
            <a:ext cx="6223635" cy="8927465"/>
          </a:xfrm>
          <a:prstGeom prst="rect">
            <a:avLst/>
          </a:prstGeom>
        </p:spPr>
        <p:txBody>
          <a:bodyPr wrap="square" lIns="0" tIns="12700" rIns="0" bIns="0" rtlCol="0" vert="horz">
            <a:spAutoFit/>
          </a:bodyPr>
          <a:lstStyle/>
          <a:p>
            <a:pPr algn="ctr" marR="69215">
              <a:lnSpc>
                <a:spcPct val="100000"/>
              </a:lnSpc>
              <a:spcBef>
                <a:spcPts val="100"/>
              </a:spcBef>
            </a:pPr>
            <a:r>
              <a:rPr dirty="0" sz="1800" spc="10">
                <a:latin typeface="SimSun"/>
                <a:cs typeface="SimSun"/>
              </a:rPr>
              <a:t>摘要</a:t>
            </a:r>
            <a:endParaRPr sz="1800">
              <a:latin typeface="SimSun"/>
              <a:cs typeface="SimSun"/>
            </a:endParaRPr>
          </a:p>
          <a:p>
            <a:pPr algn="just" marL="12700" marR="81915" indent="304800">
              <a:lnSpc>
                <a:spcPct val="162500"/>
              </a:lnSpc>
              <a:spcBef>
                <a:spcPts val="60"/>
              </a:spcBef>
            </a:pPr>
            <a:r>
              <a:rPr dirty="0" sz="1200">
                <a:latin typeface="SimSun"/>
                <a:cs typeface="SimSun"/>
              </a:rPr>
              <a:t>点云</a:t>
            </a:r>
            <a:r>
              <a:rPr dirty="0" sz="1200" spc="10">
                <a:latin typeface="SimSun"/>
                <a:cs typeface="SimSun"/>
              </a:rPr>
              <a:t>配</a:t>
            </a:r>
            <a:r>
              <a:rPr dirty="0" sz="1200">
                <a:latin typeface="SimSun"/>
                <a:cs typeface="SimSun"/>
              </a:rPr>
              <a:t>准</a:t>
            </a:r>
            <a:r>
              <a:rPr dirty="0" sz="1200" spc="10">
                <a:latin typeface="SimSun"/>
                <a:cs typeface="SimSun"/>
              </a:rPr>
              <a:t>是</a:t>
            </a:r>
            <a:r>
              <a:rPr dirty="0" sz="1200">
                <a:latin typeface="SimSun"/>
                <a:cs typeface="SimSun"/>
              </a:rPr>
              <a:t>三维</a:t>
            </a:r>
            <a:r>
              <a:rPr dirty="0" sz="1200" spc="10">
                <a:latin typeface="SimSun"/>
                <a:cs typeface="SimSun"/>
              </a:rPr>
              <a:t>计</a:t>
            </a:r>
            <a:r>
              <a:rPr dirty="0" sz="1200">
                <a:latin typeface="SimSun"/>
                <a:cs typeface="SimSun"/>
              </a:rPr>
              <a:t>算</a:t>
            </a:r>
            <a:r>
              <a:rPr dirty="0" sz="1200" spc="10">
                <a:latin typeface="SimSun"/>
                <a:cs typeface="SimSun"/>
              </a:rPr>
              <a:t>机</a:t>
            </a:r>
            <a:r>
              <a:rPr dirty="0" sz="1200">
                <a:latin typeface="SimSun"/>
                <a:cs typeface="SimSun"/>
              </a:rPr>
              <a:t>视觉</a:t>
            </a:r>
            <a:r>
              <a:rPr dirty="0" sz="1200" spc="10">
                <a:latin typeface="SimSun"/>
                <a:cs typeface="SimSun"/>
              </a:rPr>
              <a:t>和</a:t>
            </a:r>
            <a:r>
              <a:rPr dirty="0" sz="1200">
                <a:latin typeface="SimSun"/>
                <a:cs typeface="SimSun"/>
              </a:rPr>
              <a:t>图</a:t>
            </a:r>
            <a:r>
              <a:rPr dirty="0" sz="1200" spc="10">
                <a:latin typeface="SimSun"/>
                <a:cs typeface="SimSun"/>
              </a:rPr>
              <a:t>形</a:t>
            </a:r>
            <a:r>
              <a:rPr dirty="0" sz="1200">
                <a:latin typeface="SimSun"/>
                <a:cs typeface="SimSun"/>
              </a:rPr>
              <a:t>学中</a:t>
            </a:r>
            <a:r>
              <a:rPr dirty="0" sz="1200" spc="10">
                <a:latin typeface="SimSun"/>
                <a:cs typeface="SimSun"/>
              </a:rPr>
              <a:t>一</a:t>
            </a:r>
            <a:r>
              <a:rPr dirty="0" sz="1200">
                <a:latin typeface="SimSun"/>
                <a:cs typeface="SimSun"/>
              </a:rPr>
              <a:t>个</a:t>
            </a:r>
            <a:r>
              <a:rPr dirty="0" sz="1200" spc="10">
                <a:latin typeface="SimSun"/>
                <a:cs typeface="SimSun"/>
              </a:rPr>
              <a:t>重</a:t>
            </a:r>
            <a:r>
              <a:rPr dirty="0" sz="1200">
                <a:latin typeface="SimSun"/>
                <a:cs typeface="SimSun"/>
              </a:rPr>
              <a:t>要的</a:t>
            </a:r>
            <a:r>
              <a:rPr dirty="0" sz="1200" spc="10">
                <a:latin typeface="SimSun"/>
                <a:cs typeface="SimSun"/>
              </a:rPr>
              <a:t>研</a:t>
            </a:r>
            <a:r>
              <a:rPr dirty="0" sz="1200">
                <a:latin typeface="SimSun"/>
                <a:cs typeface="SimSun"/>
              </a:rPr>
              <a:t>究</a:t>
            </a:r>
            <a:r>
              <a:rPr dirty="0" sz="1200" spc="10">
                <a:latin typeface="SimSun"/>
                <a:cs typeface="SimSun"/>
              </a:rPr>
              <a:t>课</a:t>
            </a:r>
            <a:r>
              <a:rPr dirty="0" sz="1200" spc="15">
                <a:latin typeface="SimSun"/>
                <a:cs typeface="SimSun"/>
              </a:rPr>
              <a:t>题</a:t>
            </a:r>
            <a:r>
              <a:rPr dirty="0" sz="1200">
                <a:latin typeface="SimSun"/>
                <a:cs typeface="SimSun"/>
              </a:rPr>
              <a:t>，</a:t>
            </a:r>
            <a:r>
              <a:rPr dirty="0" sz="1200" spc="10">
                <a:latin typeface="SimSun"/>
                <a:cs typeface="SimSun"/>
              </a:rPr>
              <a:t>在</a:t>
            </a:r>
            <a:r>
              <a:rPr dirty="0" sz="1200">
                <a:latin typeface="SimSun"/>
                <a:cs typeface="SimSun"/>
              </a:rPr>
              <a:t>三</a:t>
            </a:r>
            <a:r>
              <a:rPr dirty="0" sz="1200" spc="10">
                <a:latin typeface="SimSun"/>
                <a:cs typeface="SimSun"/>
              </a:rPr>
              <a:t>维</a:t>
            </a:r>
            <a:r>
              <a:rPr dirty="0" sz="1200">
                <a:latin typeface="SimSun"/>
                <a:cs typeface="SimSun"/>
              </a:rPr>
              <a:t>重建</a:t>
            </a:r>
            <a:r>
              <a:rPr dirty="0" sz="1200" spc="10">
                <a:latin typeface="SimSun"/>
                <a:cs typeface="SimSun"/>
              </a:rPr>
              <a:t>、</a:t>
            </a:r>
            <a:r>
              <a:rPr dirty="0" sz="1200">
                <a:latin typeface="SimSun"/>
                <a:cs typeface="SimSun"/>
              </a:rPr>
              <a:t>三</a:t>
            </a:r>
            <a:r>
              <a:rPr dirty="0" sz="1200" spc="15">
                <a:latin typeface="SimSun"/>
                <a:cs typeface="SimSun"/>
              </a:rPr>
              <a:t>维</a:t>
            </a:r>
            <a:r>
              <a:rPr dirty="0" sz="1200">
                <a:latin typeface="SimSun"/>
                <a:cs typeface="SimSun"/>
              </a:rPr>
              <a:t>数据融 </a:t>
            </a:r>
            <a:r>
              <a:rPr dirty="0" sz="1200">
                <a:latin typeface="SimSun"/>
                <a:cs typeface="SimSun"/>
              </a:rPr>
              <a:t>合、即时定位与地图构建</a:t>
            </a:r>
            <a:r>
              <a:rPr dirty="0" sz="1200" spc="-5">
                <a:latin typeface="SimSun"/>
                <a:cs typeface="SimSun"/>
              </a:rPr>
              <a:t>（</a:t>
            </a:r>
            <a:r>
              <a:rPr dirty="0" sz="1200" spc="-5">
                <a:latin typeface="Times New Roman"/>
                <a:cs typeface="Times New Roman"/>
              </a:rPr>
              <a:t>Simultaneous</a:t>
            </a:r>
            <a:r>
              <a:rPr dirty="0" sz="1200" spc="50">
                <a:latin typeface="Times New Roman"/>
                <a:cs typeface="Times New Roman"/>
              </a:rPr>
              <a:t> </a:t>
            </a:r>
            <a:r>
              <a:rPr dirty="0" sz="1200" spc="-5">
                <a:latin typeface="Times New Roman"/>
                <a:cs typeface="Times New Roman"/>
              </a:rPr>
              <a:t>Localization</a:t>
            </a:r>
            <a:r>
              <a:rPr dirty="0" sz="1200" spc="55">
                <a:latin typeface="Times New Roman"/>
                <a:cs typeface="Times New Roman"/>
              </a:rPr>
              <a:t> </a:t>
            </a:r>
            <a:r>
              <a:rPr dirty="0" sz="1200" spc="-5">
                <a:latin typeface="Times New Roman"/>
                <a:cs typeface="Times New Roman"/>
              </a:rPr>
              <a:t>and</a:t>
            </a:r>
            <a:r>
              <a:rPr dirty="0" sz="1200" spc="50">
                <a:latin typeface="Times New Roman"/>
                <a:cs typeface="Times New Roman"/>
              </a:rPr>
              <a:t> </a:t>
            </a:r>
            <a:r>
              <a:rPr dirty="0" sz="1200">
                <a:latin typeface="Times New Roman"/>
                <a:cs typeface="Times New Roman"/>
              </a:rPr>
              <a:t>Mapping</a:t>
            </a:r>
            <a:r>
              <a:rPr dirty="0" sz="1200">
                <a:latin typeface="SimSun"/>
                <a:cs typeface="SimSun"/>
              </a:rPr>
              <a:t>，</a:t>
            </a:r>
            <a:r>
              <a:rPr dirty="0" sz="1200">
                <a:latin typeface="Times New Roman"/>
                <a:cs typeface="Times New Roman"/>
              </a:rPr>
              <a:t>SLAM</a:t>
            </a:r>
            <a:r>
              <a:rPr dirty="0" sz="1200">
                <a:latin typeface="SimSun"/>
                <a:cs typeface="SimSun"/>
              </a:rPr>
              <a:t>）等领域中都有重 要的</a:t>
            </a:r>
            <a:r>
              <a:rPr dirty="0" sz="1200" spc="10">
                <a:latin typeface="SimSun"/>
                <a:cs typeface="SimSun"/>
              </a:rPr>
              <a:t>应</a:t>
            </a:r>
            <a:r>
              <a:rPr dirty="0" sz="1200">
                <a:latin typeface="SimSun"/>
                <a:cs typeface="SimSun"/>
              </a:rPr>
              <a:t>用。</a:t>
            </a:r>
            <a:r>
              <a:rPr dirty="0" sz="1200" spc="10">
                <a:latin typeface="SimSun"/>
                <a:cs typeface="SimSun"/>
              </a:rPr>
              <a:t>随</a:t>
            </a:r>
            <a:r>
              <a:rPr dirty="0" sz="1200">
                <a:latin typeface="SimSun"/>
                <a:cs typeface="SimSun"/>
              </a:rPr>
              <a:t>着</a:t>
            </a:r>
            <a:r>
              <a:rPr dirty="0" sz="1200" spc="10">
                <a:latin typeface="SimSun"/>
                <a:cs typeface="SimSun"/>
              </a:rPr>
              <a:t>自</a:t>
            </a:r>
            <a:r>
              <a:rPr dirty="0" sz="1200">
                <a:latin typeface="SimSun"/>
                <a:cs typeface="SimSun"/>
              </a:rPr>
              <a:t>动</a:t>
            </a:r>
            <a:r>
              <a:rPr dirty="0" sz="1200" spc="10">
                <a:latin typeface="SimSun"/>
                <a:cs typeface="SimSun"/>
              </a:rPr>
              <a:t>驾</a:t>
            </a:r>
            <a:r>
              <a:rPr dirty="0" sz="1200">
                <a:latin typeface="SimSun"/>
                <a:cs typeface="SimSun"/>
              </a:rPr>
              <a:t>驶</a:t>
            </a:r>
            <a:r>
              <a:rPr dirty="0" sz="1200" spc="5">
                <a:latin typeface="SimSun"/>
                <a:cs typeface="SimSun"/>
              </a:rPr>
              <a:t>、</a:t>
            </a:r>
            <a:r>
              <a:rPr dirty="0" sz="1200" spc="10">
                <a:latin typeface="SimSun"/>
                <a:cs typeface="SimSun"/>
              </a:rPr>
              <a:t>人</a:t>
            </a:r>
            <a:r>
              <a:rPr dirty="0" sz="1200">
                <a:latin typeface="SimSun"/>
                <a:cs typeface="SimSun"/>
              </a:rPr>
              <a:t>工智</a:t>
            </a:r>
            <a:r>
              <a:rPr dirty="0" sz="1200" spc="10">
                <a:latin typeface="SimSun"/>
                <a:cs typeface="SimSun"/>
              </a:rPr>
              <a:t>能</a:t>
            </a:r>
            <a:r>
              <a:rPr dirty="0" sz="1200">
                <a:latin typeface="SimSun"/>
                <a:cs typeface="SimSun"/>
              </a:rPr>
              <a:t>、</a:t>
            </a:r>
            <a:r>
              <a:rPr dirty="0" sz="1200" spc="10">
                <a:latin typeface="SimSun"/>
                <a:cs typeface="SimSun"/>
              </a:rPr>
              <a:t>虚</a:t>
            </a:r>
            <a:r>
              <a:rPr dirty="0" sz="1200">
                <a:latin typeface="SimSun"/>
                <a:cs typeface="SimSun"/>
              </a:rPr>
              <a:t>拟</a:t>
            </a:r>
            <a:r>
              <a:rPr dirty="0" sz="1200" spc="10">
                <a:latin typeface="SimSun"/>
                <a:cs typeface="SimSun"/>
              </a:rPr>
              <a:t>现</a:t>
            </a:r>
            <a:r>
              <a:rPr dirty="0" sz="1200">
                <a:latin typeface="SimSun"/>
                <a:cs typeface="SimSun"/>
              </a:rPr>
              <a:t>实技</a:t>
            </a:r>
            <a:r>
              <a:rPr dirty="0" sz="1200" spc="15">
                <a:latin typeface="SimSun"/>
                <a:cs typeface="SimSun"/>
              </a:rPr>
              <a:t>术</a:t>
            </a:r>
            <a:r>
              <a:rPr dirty="0" sz="1200">
                <a:latin typeface="SimSun"/>
                <a:cs typeface="SimSun"/>
              </a:rPr>
              <a:t>等领</a:t>
            </a:r>
            <a:r>
              <a:rPr dirty="0" sz="1200" spc="10">
                <a:latin typeface="SimSun"/>
                <a:cs typeface="SimSun"/>
              </a:rPr>
              <a:t>域</a:t>
            </a:r>
            <a:r>
              <a:rPr dirty="0" sz="1200">
                <a:latin typeface="SimSun"/>
                <a:cs typeface="SimSun"/>
              </a:rPr>
              <a:t>的</a:t>
            </a:r>
            <a:r>
              <a:rPr dirty="0" sz="1200" spc="10">
                <a:latin typeface="SimSun"/>
                <a:cs typeface="SimSun"/>
              </a:rPr>
              <a:t>兴</a:t>
            </a:r>
            <a:r>
              <a:rPr dirty="0" sz="1200">
                <a:latin typeface="SimSun"/>
                <a:cs typeface="SimSun"/>
              </a:rPr>
              <a:t>起</a:t>
            </a:r>
            <a:r>
              <a:rPr dirty="0" sz="1200" spc="10">
                <a:latin typeface="SimSun"/>
                <a:cs typeface="SimSun"/>
              </a:rPr>
              <a:t>，</a:t>
            </a:r>
            <a:r>
              <a:rPr dirty="0" sz="1200">
                <a:latin typeface="SimSun"/>
                <a:cs typeface="SimSun"/>
              </a:rPr>
              <a:t>将深</a:t>
            </a:r>
            <a:r>
              <a:rPr dirty="0" sz="1200" spc="10">
                <a:latin typeface="SimSun"/>
                <a:cs typeface="SimSun"/>
              </a:rPr>
              <a:t>度</a:t>
            </a:r>
            <a:r>
              <a:rPr dirty="0" sz="1200">
                <a:latin typeface="SimSun"/>
                <a:cs typeface="SimSun"/>
              </a:rPr>
              <a:t>学习</a:t>
            </a:r>
            <a:r>
              <a:rPr dirty="0" sz="1200" spc="10">
                <a:latin typeface="SimSun"/>
                <a:cs typeface="SimSun"/>
              </a:rPr>
              <a:t>技</a:t>
            </a:r>
            <a:r>
              <a:rPr dirty="0" sz="1200">
                <a:latin typeface="SimSun"/>
                <a:cs typeface="SimSun"/>
              </a:rPr>
              <a:t>术</a:t>
            </a:r>
            <a:r>
              <a:rPr dirty="0" sz="1200" spc="10">
                <a:latin typeface="SimSun"/>
                <a:cs typeface="SimSun"/>
              </a:rPr>
              <a:t>应</a:t>
            </a:r>
            <a:r>
              <a:rPr dirty="0" sz="1200">
                <a:latin typeface="SimSun"/>
                <a:cs typeface="SimSun"/>
              </a:rPr>
              <a:t>用于 点云</a:t>
            </a:r>
            <a:r>
              <a:rPr dirty="0" sz="1200" spc="10">
                <a:latin typeface="SimSun"/>
                <a:cs typeface="SimSun"/>
              </a:rPr>
              <a:t>配</a:t>
            </a:r>
            <a:r>
              <a:rPr dirty="0" sz="1200">
                <a:latin typeface="SimSun"/>
                <a:cs typeface="SimSun"/>
              </a:rPr>
              <a:t>准也</a:t>
            </a:r>
            <a:r>
              <a:rPr dirty="0" sz="1200" spc="10">
                <a:latin typeface="SimSun"/>
                <a:cs typeface="SimSun"/>
              </a:rPr>
              <a:t>取</a:t>
            </a:r>
            <a:r>
              <a:rPr dirty="0" sz="1200">
                <a:latin typeface="SimSun"/>
                <a:cs typeface="SimSun"/>
              </a:rPr>
              <a:t>得</a:t>
            </a:r>
            <a:r>
              <a:rPr dirty="0" sz="1200" spc="10">
                <a:latin typeface="SimSun"/>
                <a:cs typeface="SimSun"/>
              </a:rPr>
              <a:t>了</a:t>
            </a:r>
            <a:r>
              <a:rPr dirty="0" sz="1200">
                <a:latin typeface="SimSun"/>
                <a:cs typeface="SimSun"/>
              </a:rPr>
              <a:t>很</a:t>
            </a:r>
            <a:r>
              <a:rPr dirty="0" sz="1200" spc="10">
                <a:latin typeface="SimSun"/>
                <a:cs typeface="SimSun"/>
              </a:rPr>
              <a:t>多</a:t>
            </a:r>
            <a:r>
              <a:rPr dirty="0" sz="1200">
                <a:latin typeface="SimSun"/>
                <a:cs typeface="SimSun"/>
              </a:rPr>
              <a:t>极具</a:t>
            </a:r>
            <a:r>
              <a:rPr dirty="0" sz="1200" spc="10">
                <a:latin typeface="SimSun"/>
                <a:cs typeface="SimSun"/>
              </a:rPr>
              <a:t>启</a:t>
            </a:r>
            <a:r>
              <a:rPr dirty="0" sz="1200">
                <a:latin typeface="SimSun"/>
                <a:cs typeface="SimSun"/>
              </a:rPr>
              <a:t>发意</a:t>
            </a:r>
            <a:r>
              <a:rPr dirty="0" sz="1200" spc="10">
                <a:latin typeface="SimSun"/>
                <a:cs typeface="SimSun"/>
              </a:rPr>
              <a:t>义</a:t>
            </a:r>
            <a:r>
              <a:rPr dirty="0" sz="1200">
                <a:latin typeface="SimSun"/>
                <a:cs typeface="SimSun"/>
              </a:rPr>
              <a:t>的</a:t>
            </a:r>
            <a:r>
              <a:rPr dirty="0" sz="1200" spc="10">
                <a:latin typeface="SimSun"/>
                <a:cs typeface="SimSun"/>
              </a:rPr>
              <a:t>成</a:t>
            </a:r>
            <a:r>
              <a:rPr dirty="0" sz="1200">
                <a:latin typeface="SimSun"/>
                <a:cs typeface="SimSun"/>
              </a:rPr>
              <a:t>果</a:t>
            </a:r>
            <a:r>
              <a:rPr dirty="0" sz="1200" spc="10">
                <a:latin typeface="SimSun"/>
                <a:cs typeface="SimSun"/>
              </a:rPr>
              <a:t>。</a:t>
            </a:r>
            <a:r>
              <a:rPr dirty="0" sz="1200">
                <a:latin typeface="SimSun"/>
                <a:cs typeface="SimSun"/>
              </a:rPr>
              <a:t>但外</a:t>
            </a:r>
            <a:r>
              <a:rPr dirty="0" sz="1200" spc="10">
                <a:latin typeface="SimSun"/>
                <a:cs typeface="SimSun"/>
              </a:rPr>
              <a:t>部</a:t>
            </a:r>
            <a:r>
              <a:rPr dirty="0" sz="1200">
                <a:latin typeface="SimSun"/>
                <a:cs typeface="SimSun"/>
              </a:rPr>
              <a:t>传感</a:t>
            </a:r>
            <a:r>
              <a:rPr dirty="0" sz="1200" spc="10">
                <a:latin typeface="SimSun"/>
                <a:cs typeface="SimSun"/>
              </a:rPr>
              <a:t>器</a:t>
            </a:r>
            <a:r>
              <a:rPr dirty="0" sz="1200">
                <a:latin typeface="SimSun"/>
                <a:cs typeface="SimSun"/>
              </a:rPr>
              <a:t>采</a:t>
            </a:r>
            <a:r>
              <a:rPr dirty="0" sz="1200" spc="10">
                <a:latin typeface="SimSun"/>
                <a:cs typeface="SimSun"/>
              </a:rPr>
              <a:t>集</a:t>
            </a:r>
            <a:r>
              <a:rPr dirty="0" sz="1200">
                <a:latin typeface="SimSun"/>
                <a:cs typeface="SimSun"/>
              </a:rPr>
              <a:t>到</a:t>
            </a:r>
            <a:r>
              <a:rPr dirty="0" sz="1200" spc="10">
                <a:latin typeface="SimSun"/>
                <a:cs typeface="SimSun"/>
              </a:rPr>
              <a:t>的</a:t>
            </a:r>
            <a:r>
              <a:rPr dirty="0" sz="1200">
                <a:latin typeface="SimSun"/>
                <a:cs typeface="SimSun"/>
              </a:rPr>
              <a:t>点云</a:t>
            </a:r>
            <a:r>
              <a:rPr dirty="0" sz="1200" spc="10">
                <a:latin typeface="SimSun"/>
                <a:cs typeface="SimSun"/>
              </a:rPr>
              <a:t>数</a:t>
            </a:r>
            <a:r>
              <a:rPr dirty="0" sz="1200">
                <a:latin typeface="SimSun"/>
                <a:cs typeface="SimSun"/>
              </a:rPr>
              <a:t>据往</a:t>
            </a:r>
            <a:r>
              <a:rPr dirty="0" sz="1200" spc="10">
                <a:latin typeface="SimSun"/>
                <a:cs typeface="SimSun"/>
              </a:rPr>
              <a:t>往</a:t>
            </a:r>
            <a:r>
              <a:rPr dirty="0" sz="1200">
                <a:latin typeface="SimSun"/>
                <a:cs typeface="SimSun"/>
              </a:rPr>
              <a:t>存</a:t>
            </a:r>
            <a:r>
              <a:rPr dirty="0" sz="1200" spc="10">
                <a:latin typeface="SimSun"/>
                <a:cs typeface="SimSun"/>
              </a:rPr>
              <a:t>在</a:t>
            </a:r>
            <a:r>
              <a:rPr dirty="0" sz="1200">
                <a:latin typeface="SimSun"/>
                <a:cs typeface="SimSun"/>
              </a:rPr>
              <a:t>冗余 性与</a:t>
            </a:r>
            <a:r>
              <a:rPr dirty="0" sz="1200" spc="10">
                <a:latin typeface="SimSun"/>
                <a:cs typeface="SimSun"/>
              </a:rPr>
              <a:t>质</a:t>
            </a:r>
            <a:r>
              <a:rPr dirty="0" sz="1200">
                <a:latin typeface="SimSun"/>
                <a:cs typeface="SimSun"/>
              </a:rPr>
              <a:t>量缺</a:t>
            </a:r>
            <a:r>
              <a:rPr dirty="0" sz="1200" spc="15">
                <a:latin typeface="SimSun"/>
                <a:cs typeface="SimSun"/>
              </a:rPr>
              <a:t>陷</a:t>
            </a:r>
            <a:r>
              <a:rPr dirty="0" sz="1200">
                <a:latin typeface="SimSun"/>
                <a:cs typeface="SimSun"/>
              </a:rPr>
              <a:t>，</a:t>
            </a:r>
            <a:r>
              <a:rPr dirty="0" sz="1200" spc="10">
                <a:latin typeface="SimSun"/>
                <a:cs typeface="SimSun"/>
              </a:rPr>
              <a:t>这</a:t>
            </a:r>
            <a:r>
              <a:rPr dirty="0" sz="1200">
                <a:latin typeface="SimSun"/>
                <a:cs typeface="SimSun"/>
              </a:rPr>
              <a:t>一</a:t>
            </a:r>
            <a:r>
              <a:rPr dirty="0" sz="1200" spc="10">
                <a:latin typeface="SimSun"/>
                <a:cs typeface="SimSun"/>
              </a:rPr>
              <a:t>方</a:t>
            </a:r>
            <a:r>
              <a:rPr dirty="0" sz="1200">
                <a:latin typeface="SimSun"/>
                <a:cs typeface="SimSun"/>
              </a:rPr>
              <a:t>面使</a:t>
            </a:r>
            <a:r>
              <a:rPr dirty="0" sz="1200" spc="15">
                <a:latin typeface="SimSun"/>
                <a:cs typeface="SimSun"/>
              </a:rPr>
              <a:t>得</a:t>
            </a:r>
            <a:r>
              <a:rPr dirty="0" sz="1200">
                <a:latin typeface="SimSun"/>
                <a:cs typeface="SimSun"/>
              </a:rPr>
              <a:t>配准</a:t>
            </a:r>
            <a:r>
              <a:rPr dirty="0" sz="1200" spc="10">
                <a:latin typeface="SimSun"/>
                <a:cs typeface="SimSun"/>
              </a:rPr>
              <a:t>过</a:t>
            </a:r>
            <a:r>
              <a:rPr dirty="0" sz="1200">
                <a:latin typeface="SimSun"/>
                <a:cs typeface="SimSun"/>
              </a:rPr>
              <a:t>程</a:t>
            </a:r>
            <a:r>
              <a:rPr dirty="0" sz="1200" spc="10">
                <a:latin typeface="SimSun"/>
                <a:cs typeface="SimSun"/>
              </a:rPr>
              <a:t>占</a:t>
            </a:r>
            <a:r>
              <a:rPr dirty="0" sz="1200">
                <a:latin typeface="SimSun"/>
                <a:cs typeface="SimSun"/>
              </a:rPr>
              <a:t>用</a:t>
            </a:r>
            <a:r>
              <a:rPr dirty="0" sz="1200" spc="10">
                <a:latin typeface="SimSun"/>
                <a:cs typeface="SimSun"/>
              </a:rPr>
              <a:t>大</a:t>
            </a:r>
            <a:r>
              <a:rPr dirty="0" sz="1200">
                <a:latin typeface="SimSun"/>
                <a:cs typeface="SimSun"/>
              </a:rPr>
              <a:t>量的</a:t>
            </a:r>
            <a:r>
              <a:rPr dirty="0" sz="1200" spc="10">
                <a:latin typeface="SimSun"/>
                <a:cs typeface="SimSun"/>
              </a:rPr>
              <a:t>内</a:t>
            </a:r>
            <a:r>
              <a:rPr dirty="0" sz="1200">
                <a:latin typeface="SimSun"/>
                <a:cs typeface="SimSun"/>
              </a:rPr>
              <a:t>存资</a:t>
            </a:r>
            <a:r>
              <a:rPr dirty="0" sz="1200" spc="10">
                <a:latin typeface="SimSun"/>
                <a:cs typeface="SimSun"/>
              </a:rPr>
              <a:t>源</a:t>
            </a:r>
            <a:r>
              <a:rPr dirty="0" sz="1200">
                <a:latin typeface="SimSun"/>
                <a:cs typeface="SimSun"/>
              </a:rPr>
              <a:t>和</a:t>
            </a:r>
            <a:r>
              <a:rPr dirty="0" sz="1200" spc="10">
                <a:latin typeface="SimSun"/>
                <a:cs typeface="SimSun"/>
              </a:rPr>
              <a:t>处</a:t>
            </a:r>
            <a:r>
              <a:rPr dirty="0" sz="1200">
                <a:latin typeface="SimSun"/>
                <a:cs typeface="SimSun"/>
              </a:rPr>
              <a:t>理</a:t>
            </a:r>
            <a:r>
              <a:rPr dirty="0" sz="1200" spc="10">
                <a:latin typeface="SimSun"/>
                <a:cs typeface="SimSun"/>
              </a:rPr>
              <a:t>时间</a:t>
            </a:r>
            <a:r>
              <a:rPr dirty="0" sz="1200">
                <a:latin typeface="SimSun"/>
                <a:cs typeface="SimSun"/>
              </a:rPr>
              <a:t>，</a:t>
            </a:r>
            <a:r>
              <a:rPr dirty="0" sz="1200" spc="10">
                <a:latin typeface="SimSun"/>
                <a:cs typeface="SimSun"/>
              </a:rPr>
              <a:t>另</a:t>
            </a:r>
            <a:r>
              <a:rPr dirty="0" sz="1200">
                <a:latin typeface="SimSun"/>
                <a:cs typeface="SimSun"/>
              </a:rPr>
              <a:t>一方</a:t>
            </a:r>
            <a:r>
              <a:rPr dirty="0" sz="1200" spc="15">
                <a:latin typeface="SimSun"/>
                <a:cs typeface="SimSun"/>
              </a:rPr>
              <a:t>面</a:t>
            </a:r>
            <a:r>
              <a:rPr dirty="0" sz="1200">
                <a:latin typeface="SimSun"/>
                <a:cs typeface="SimSun"/>
              </a:rPr>
              <a:t>噪</a:t>
            </a:r>
            <a:r>
              <a:rPr dirty="0" sz="1200" spc="10">
                <a:latin typeface="SimSun"/>
                <a:cs typeface="SimSun"/>
              </a:rPr>
              <a:t>声</a:t>
            </a:r>
            <a:r>
              <a:rPr dirty="0" sz="1200">
                <a:latin typeface="SimSun"/>
                <a:cs typeface="SimSun"/>
              </a:rPr>
              <a:t>干扰 也会</a:t>
            </a:r>
            <a:r>
              <a:rPr dirty="0" sz="1200" spc="10">
                <a:latin typeface="SimSun"/>
                <a:cs typeface="SimSun"/>
              </a:rPr>
              <a:t>导</a:t>
            </a:r>
            <a:r>
              <a:rPr dirty="0" sz="1200">
                <a:latin typeface="SimSun"/>
                <a:cs typeface="SimSun"/>
              </a:rPr>
              <a:t>致特</a:t>
            </a:r>
            <a:r>
              <a:rPr dirty="0" sz="1200" spc="10">
                <a:latin typeface="SimSun"/>
                <a:cs typeface="SimSun"/>
              </a:rPr>
              <a:t>征</a:t>
            </a:r>
            <a:r>
              <a:rPr dirty="0" sz="1200">
                <a:latin typeface="SimSun"/>
                <a:cs typeface="SimSun"/>
              </a:rPr>
              <a:t>匹</a:t>
            </a:r>
            <a:r>
              <a:rPr dirty="0" sz="1200" spc="10">
                <a:latin typeface="SimSun"/>
                <a:cs typeface="SimSun"/>
              </a:rPr>
              <a:t>配</a:t>
            </a:r>
            <a:r>
              <a:rPr dirty="0" sz="1200">
                <a:latin typeface="SimSun"/>
                <a:cs typeface="SimSun"/>
              </a:rPr>
              <a:t>产</a:t>
            </a:r>
            <a:r>
              <a:rPr dirty="0" sz="1200" spc="10">
                <a:latin typeface="SimSun"/>
                <a:cs typeface="SimSun"/>
              </a:rPr>
              <a:t>生</a:t>
            </a:r>
            <a:r>
              <a:rPr dirty="0" sz="1200">
                <a:latin typeface="SimSun"/>
                <a:cs typeface="SimSun"/>
              </a:rPr>
              <a:t>的对</a:t>
            </a:r>
            <a:r>
              <a:rPr dirty="0" sz="1200" spc="10">
                <a:latin typeface="SimSun"/>
                <a:cs typeface="SimSun"/>
              </a:rPr>
              <a:t>应</a:t>
            </a:r>
            <a:r>
              <a:rPr dirty="0" sz="1200">
                <a:latin typeface="SimSun"/>
                <a:cs typeface="SimSun"/>
              </a:rPr>
              <a:t>关系</a:t>
            </a:r>
            <a:r>
              <a:rPr dirty="0" sz="1200" spc="10">
                <a:latin typeface="SimSun"/>
                <a:cs typeface="SimSun"/>
              </a:rPr>
              <a:t>出</a:t>
            </a:r>
            <a:r>
              <a:rPr dirty="0" sz="1200">
                <a:latin typeface="SimSun"/>
                <a:cs typeface="SimSun"/>
              </a:rPr>
              <a:t>现</a:t>
            </a:r>
            <a:r>
              <a:rPr dirty="0" sz="1200" spc="10">
                <a:latin typeface="SimSun"/>
                <a:cs typeface="SimSun"/>
              </a:rPr>
              <a:t>异</a:t>
            </a:r>
            <a:r>
              <a:rPr dirty="0" sz="1200">
                <a:latin typeface="SimSun"/>
                <a:cs typeface="SimSun"/>
              </a:rPr>
              <a:t>常</a:t>
            </a:r>
            <a:r>
              <a:rPr dirty="0" sz="1200" spc="10">
                <a:latin typeface="SimSun"/>
                <a:cs typeface="SimSun"/>
              </a:rPr>
              <a:t>值</a:t>
            </a:r>
            <a:r>
              <a:rPr dirty="0" sz="1200">
                <a:latin typeface="SimSun"/>
                <a:cs typeface="SimSun"/>
              </a:rPr>
              <a:t>，从</a:t>
            </a:r>
            <a:r>
              <a:rPr dirty="0" sz="1200" spc="25">
                <a:latin typeface="SimSun"/>
                <a:cs typeface="SimSun"/>
              </a:rPr>
              <a:t>而</a:t>
            </a:r>
            <a:r>
              <a:rPr dirty="0" sz="1200">
                <a:latin typeface="SimSun"/>
                <a:cs typeface="SimSun"/>
              </a:rPr>
              <a:t>影响</a:t>
            </a:r>
            <a:r>
              <a:rPr dirty="0" sz="1200" spc="10">
                <a:latin typeface="SimSun"/>
                <a:cs typeface="SimSun"/>
              </a:rPr>
              <a:t>点</a:t>
            </a:r>
            <a:r>
              <a:rPr dirty="0" sz="1200">
                <a:latin typeface="SimSun"/>
                <a:cs typeface="SimSun"/>
              </a:rPr>
              <a:t>云</a:t>
            </a:r>
            <a:r>
              <a:rPr dirty="0" sz="1200" spc="10">
                <a:latin typeface="SimSun"/>
                <a:cs typeface="SimSun"/>
              </a:rPr>
              <a:t>配</a:t>
            </a:r>
            <a:r>
              <a:rPr dirty="0" sz="1200">
                <a:latin typeface="SimSun"/>
                <a:cs typeface="SimSun"/>
              </a:rPr>
              <a:t>准</a:t>
            </a:r>
            <a:r>
              <a:rPr dirty="0" sz="1200" spc="10">
                <a:latin typeface="SimSun"/>
                <a:cs typeface="SimSun"/>
              </a:rPr>
              <a:t>的</a:t>
            </a:r>
            <a:r>
              <a:rPr dirty="0" sz="1200">
                <a:latin typeface="SimSun"/>
                <a:cs typeface="SimSun"/>
              </a:rPr>
              <a:t>精度</a:t>
            </a:r>
            <a:r>
              <a:rPr dirty="0" sz="1200" spc="15">
                <a:latin typeface="SimSun"/>
                <a:cs typeface="SimSun"/>
              </a:rPr>
              <a:t>。</a:t>
            </a:r>
            <a:r>
              <a:rPr dirty="0" sz="1200">
                <a:latin typeface="SimSun"/>
                <a:cs typeface="SimSun"/>
              </a:rPr>
              <a:t>在深</a:t>
            </a:r>
            <a:r>
              <a:rPr dirty="0" sz="1200" spc="10">
                <a:latin typeface="SimSun"/>
                <a:cs typeface="SimSun"/>
              </a:rPr>
              <a:t>度</a:t>
            </a:r>
            <a:r>
              <a:rPr dirty="0" sz="1200">
                <a:latin typeface="SimSun"/>
                <a:cs typeface="SimSun"/>
              </a:rPr>
              <a:t>学</a:t>
            </a:r>
            <a:r>
              <a:rPr dirty="0" sz="1200" spc="10">
                <a:latin typeface="SimSun"/>
                <a:cs typeface="SimSun"/>
              </a:rPr>
              <a:t>习</a:t>
            </a:r>
            <a:r>
              <a:rPr dirty="0" sz="1200">
                <a:latin typeface="SimSun"/>
                <a:cs typeface="SimSun"/>
              </a:rPr>
              <a:t>领域 中，以点云配准经典网络</a:t>
            </a:r>
            <a:r>
              <a:rPr dirty="0" sz="1200" spc="-300">
                <a:latin typeface="SimSun"/>
                <a:cs typeface="SimSun"/>
              </a:rPr>
              <a:t> </a:t>
            </a:r>
            <a:r>
              <a:rPr dirty="0" sz="1200" spc="-5">
                <a:latin typeface="Times New Roman"/>
                <a:cs typeface="Times New Roman"/>
              </a:rPr>
              <a:t>PCRNet</a:t>
            </a:r>
            <a:r>
              <a:rPr dirty="0" sz="1200" spc="-5">
                <a:latin typeface="SimSun"/>
                <a:cs typeface="SimSun"/>
              </a:rPr>
              <a:t>（</a:t>
            </a:r>
            <a:r>
              <a:rPr dirty="0" sz="1200" spc="-5">
                <a:latin typeface="Times New Roman"/>
                <a:cs typeface="Times New Roman"/>
              </a:rPr>
              <a:t>Point</a:t>
            </a:r>
            <a:r>
              <a:rPr dirty="0" sz="1200" spc="-60">
                <a:latin typeface="Times New Roman"/>
                <a:cs typeface="Times New Roman"/>
              </a:rPr>
              <a:t> </a:t>
            </a:r>
            <a:r>
              <a:rPr dirty="0" sz="1200" spc="-5">
                <a:latin typeface="Times New Roman"/>
                <a:cs typeface="Times New Roman"/>
              </a:rPr>
              <a:t>Cloud</a:t>
            </a:r>
            <a:r>
              <a:rPr dirty="0" sz="1200" spc="-45">
                <a:latin typeface="Times New Roman"/>
                <a:cs typeface="Times New Roman"/>
              </a:rPr>
              <a:t> </a:t>
            </a:r>
            <a:r>
              <a:rPr dirty="0" sz="1200" spc="-5">
                <a:latin typeface="Times New Roman"/>
                <a:cs typeface="Times New Roman"/>
              </a:rPr>
              <a:t>Registration</a:t>
            </a:r>
            <a:r>
              <a:rPr dirty="0" sz="1200" spc="-50">
                <a:latin typeface="Times New Roman"/>
                <a:cs typeface="Times New Roman"/>
              </a:rPr>
              <a:t> </a:t>
            </a:r>
            <a:r>
              <a:rPr dirty="0" sz="1200">
                <a:latin typeface="Times New Roman"/>
                <a:cs typeface="Times New Roman"/>
              </a:rPr>
              <a:t>Network</a:t>
            </a:r>
            <a:r>
              <a:rPr dirty="0" sz="1200">
                <a:latin typeface="SimSun"/>
                <a:cs typeface="SimSun"/>
              </a:rPr>
              <a:t>）为代表的点云配准方法 在特</a:t>
            </a:r>
            <a:r>
              <a:rPr dirty="0" sz="1200" spc="10">
                <a:latin typeface="SimSun"/>
                <a:cs typeface="SimSun"/>
              </a:rPr>
              <a:t>征</a:t>
            </a:r>
            <a:r>
              <a:rPr dirty="0" sz="1200">
                <a:latin typeface="SimSun"/>
                <a:cs typeface="SimSun"/>
              </a:rPr>
              <a:t>提取</a:t>
            </a:r>
            <a:r>
              <a:rPr dirty="0" sz="1200" spc="10">
                <a:latin typeface="SimSun"/>
                <a:cs typeface="SimSun"/>
              </a:rPr>
              <a:t>时</a:t>
            </a:r>
            <a:r>
              <a:rPr dirty="0" sz="1200">
                <a:latin typeface="SimSun"/>
                <a:cs typeface="SimSun"/>
              </a:rPr>
              <a:t>只</a:t>
            </a:r>
            <a:r>
              <a:rPr dirty="0" sz="1200" spc="10">
                <a:latin typeface="SimSun"/>
                <a:cs typeface="SimSun"/>
              </a:rPr>
              <a:t>关</a:t>
            </a:r>
            <a:r>
              <a:rPr dirty="0" sz="1200">
                <a:latin typeface="SimSun"/>
                <a:cs typeface="SimSun"/>
              </a:rPr>
              <a:t>注</a:t>
            </a:r>
            <a:r>
              <a:rPr dirty="0" sz="1200" spc="10">
                <a:latin typeface="SimSun"/>
                <a:cs typeface="SimSun"/>
              </a:rPr>
              <a:t>点</a:t>
            </a:r>
            <a:r>
              <a:rPr dirty="0" sz="1200">
                <a:latin typeface="SimSun"/>
                <a:cs typeface="SimSun"/>
              </a:rPr>
              <a:t>云的</a:t>
            </a:r>
            <a:r>
              <a:rPr dirty="0" sz="1200" spc="10">
                <a:latin typeface="SimSun"/>
                <a:cs typeface="SimSun"/>
              </a:rPr>
              <a:t>全</a:t>
            </a:r>
            <a:r>
              <a:rPr dirty="0" sz="1200">
                <a:latin typeface="SimSun"/>
                <a:cs typeface="SimSun"/>
              </a:rPr>
              <a:t>局信</a:t>
            </a:r>
            <a:r>
              <a:rPr dirty="0" sz="1200" spc="15">
                <a:latin typeface="SimSun"/>
                <a:cs typeface="SimSun"/>
              </a:rPr>
              <a:t>息</a:t>
            </a:r>
            <a:r>
              <a:rPr dirty="0" sz="1200">
                <a:latin typeface="SimSun"/>
                <a:cs typeface="SimSun"/>
              </a:rPr>
              <a:t>，</a:t>
            </a:r>
            <a:r>
              <a:rPr dirty="0" sz="1200" spc="10">
                <a:latin typeface="SimSun"/>
                <a:cs typeface="SimSun"/>
              </a:rPr>
              <a:t>并</a:t>
            </a:r>
            <a:r>
              <a:rPr dirty="0" sz="1200">
                <a:latin typeface="SimSun"/>
                <a:cs typeface="SimSun"/>
              </a:rPr>
              <a:t>没</a:t>
            </a:r>
            <a:r>
              <a:rPr dirty="0" sz="1200" spc="10">
                <a:latin typeface="SimSun"/>
                <a:cs typeface="SimSun"/>
              </a:rPr>
              <a:t>有</a:t>
            </a:r>
            <a:r>
              <a:rPr dirty="0" sz="1200">
                <a:latin typeface="SimSun"/>
                <a:cs typeface="SimSun"/>
              </a:rPr>
              <a:t>考虑</a:t>
            </a:r>
            <a:r>
              <a:rPr dirty="0" sz="1200" spc="10">
                <a:latin typeface="SimSun"/>
                <a:cs typeface="SimSun"/>
              </a:rPr>
              <a:t>到</a:t>
            </a:r>
            <a:r>
              <a:rPr dirty="0" sz="1200">
                <a:latin typeface="SimSun"/>
                <a:cs typeface="SimSun"/>
              </a:rPr>
              <a:t>点云</a:t>
            </a:r>
            <a:r>
              <a:rPr dirty="0" sz="1200" spc="10">
                <a:latin typeface="SimSun"/>
                <a:cs typeface="SimSun"/>
              </a:rPr>
              <a:t>的</a:t>
            </a:r>
            <a:r>
              <a:rPr dirty="0" sz="1200">
                <a:latin typeface="SimSun"/>
                <a:cs typeface="SimSun"/>
              </a:rPr>
              <a:t>局</a:t>
            </a:r>
            <a:r>
              <a:rPr dirty="0" sz="1200" spc="10">
                <a:latin typeface="SimSun"/>
                <a:cs typeface="SimSun"/>
              </a:rPr>
              <a:t>部</a:t>
            </a:r>
            <a:r>
              <a:rPr dirty="0" sz="1200">
                <a:latin typeface="SimSun"/>
                <a:cs typeface="SimSun"/>
              </a:rPr>
              <a:t>特</a:t>
            </a:r>
            <a:r>
              <a:rPr dirty="0" sz="1200" spc="20">
                <a:latin typeface="SimSun"/>
                <a:cs typeface="SimSun"/>
              </a:rPr>
              <a:t>征</a:t>
            </a:r>
            <a:r>
              <a:rPr dirty="0" sz="1200">
                <a:latin typeface="SimSun"/>
                <a:cs typeface="SimSun"/>
              </a:rPr>
              <a:t>，难</a:t>
            </a:r>
            <a:r>
              <a:rPr dirty="0" sz="1200" spc="10">
                <a:latin typeface="SimSun"/>
                <a:cs typeface="SimSun"/>
              </a:rPr>
              <a:t>以</a:t>
            </a:r>
            <a:r>
              <a:rPr dirty="0" sz="1200">
                <a:latin typeface="SimSun"/>
                <a:cs typeface="SimSun"/>
              </a:rPr>
              <a:t>表征</a:t>
            </a:r>
            <a:r>
              <a:rPr dirty="0" sz="1200" spc="10">
                <a:latin typeface="SimSun"/>
                <a:cs typeface="SimSun"/>
              </a:rPr>
              <a:t>点</a:t>
            </a:r>
            <a:r>
              <a:rPr dirty="0" sz="1200">
                <a:latin typeface="SimSun"/>
                <a:cs typeface="SimSun"/>
              </a:rPr>
              <a:t>云</a:t>
            </a:r>
            <a:r>
              <a:rPr dirty="0" sz="1200" spc="10">
                <a:latin typeface="SimSun"/>
                <a:cs typeface="SimSun"/>
              </a:rPr>
              <a:t>空</a:t>
            </a:r>
            <a:r>
              <a:rPr dirty="0" sz="1200">
                <a:latin typeface="SimSun"/>
                <a:cs typeface="SimSun"/>
              </a:rPr>
              <a:t>间复 杂的</a:t>
            </a:r>
            <a:r>
              <a:rPr dirty="0" sz="1200" spc="10">
                <a:latin typeface="SimSun"/>
                <a:cs typeface="SimSun"/>
              </a:rPr>
              <a:t>变</a:t>
            </a:r>
            <a:r>
              <a:rPr dirty="0" sz="1200">
                <a:latin typeface="SimSun"/>
                <a:cs typeface="SimSun"/>
              </a:rPr>
              <a:t>化关</a:t>
            </a:r>
            <a:r>
              <a:rPr dirty="0" sz="1200" spc="15">
                <a:latin typeface="SimSun"/>
                <a:cs typeface="SimSun"/>
              </a:rPr>
              <a:t>系</a:t>
            </a:r>
            <a:r>
              <a:rPr dirty="0" sz="1200">
                <a:latin typeface="SimSun"/>
                <a:cs typeface="SimSun"/>
              </a:rPr>
              <a:t>，</a:t>
            </a:r>
            <a:r>
              <a:rPr dirty="0" sz="1200" spc="10">
                <a:latin typeface="SimSun"/>
                <a:cs typeface="SimSun"/>
              </a:rPr>
              <a:t>一</a:t>
            </a:r>
            <a:r>
              <a:rPr dirty="0" sz="1200">
                <a:latin typeface="SimSun"/>
                <a:cs typeface="SimSun"/>
              </a:rPr>
              <a:t>定</a:t>
            </a:r>
            <a:r>
              <a:rPr dirty="0" sz="1200" spc="10">
                <a:latin typeface="SimSun"/>
                <a:cs typeface="SimSun"/>
              </a:rPr>
              <a:t>程</a:t>
            </a:r>
            <a:r>
              <a:rPr dirty="0" sz="1200">
                <a:latin typeface="SimSun"/>
                <a:cs typeface="SimSun"/>
              </a:rPr>
              <a:t>度上</a:t>
            </a:r>
            <a:r>
              <a:rPr dirty="0" sz="1200" spc="10">
                <a:latin typeface="SimSun"/>
                <a:cs typeface="SimSun"/>
              </a:rPr>
              <a:t>限</a:t>
            </a:r>
            <a:r>
              <a:rPr dirty="0" sz="1200">
                <a:latin typeface="SimSun"/>
                <a:cs typeface="SimSun"/>
              </a:rPr>
              <a:t>制了</a:t>
            </a:r>
            <a:r>
              <a:rPr dirty="0" sz="1200" spc="10">
                <a:latin typeface="SimSun"/>
                <a:cs typeface="SimSun"/>
              </a:rPr>
              <a:t>其</a:t>
            </a:r>
            <a:r>
              <a:rPr dirty="0" sz="1200">
                <a:latin typeface="SimSun"/>
                <a:cs typeface="SimSun"/>
              </a:rPr>
              <a:t>对</a:t>
            </a:r>
            <a:r>
              <a:rPr dirty="0" sz="1200" spc="10">
                <a:latin typeface="SimSun"/>
                <a:cs typeface="SimSun"/>
              </a:rPr>
              <a:t>场</a:t>
            </a:r>
            <a:r>
              <a:rPr dirty="0" sz="1200">
                <a:latin typeface="SimSun"/>
                <a:cs typeface="SimSun"/>
              </a:rPr>
              <a:t>景</a:t>
            </a:r>
            <a:r>
              <a:rPr dirty="0" sz="1200" spc="10">
                <a:latin typeface="SimSun"/>
                <a:cs typeface="SimSun"/>
              </a:rPr>
              <a:t>的</a:t>
            </a:r>
            <a:r>
              <a:rPr dirty="0" sz="1200">
                <a:latin typeface="SimSun"/>
                <a:cs typeface="SimSun"/>
              </a:rPr>
              <a:t>理解</a:t>
            </a:r>
            <a:r>
              <a:rPr dirty="0" sz="1200" spc="10">
                <a:latin typeface="SimSun"/>
                <a:cs typeface="SimSun"/>
              </a:rPr>
              <a:t>能</a:t>
            </a:r>
            <a:r>
              <a:rPr dirty="0" sz="1200" spc="5">
                <a:latin typeface="SimSun"/>
                <a:cs typeface="SimSun"/>
              </a:rPr>
              <a:t>力</a:t>
            </a:r>
            <a:r>
              <a:rPr dirty="0" sz="1200">
                <a:latin typeface="SimSun"/>
                <a:cs typeface="SimSun"/>
              </a:rPr>
              <a:t>，</a:t>
            </a:r>
            <a:r>
              <a:rPr dirty="0" sz="1200" spc="10">
                <a:latin typeface="SimSun"/>
                <a:cs typeface="SimSun"/>
              </a:rPr>
              <a:t>从</a:t>
            </a:r>
            <a:r>
              <a:rPr dirty="0" sz="1200">
                <a:latin typeface="SimSun"/>
                <a:cs typeface="SimSun"/>
              </a:rPr>
              <a:t>而</a:t>
            </a:r>
            <a:r>
              <a:rPr dirty="0" sz="1200" spc="10">
                <a:latin typeface="SimSun"/>
                <a:cs typeface="SimSun"/>
              </a:rPr>
              <a:t>降</a:t>
            </a:r>
            <a:r>
              <a:rPr dirty="0" sz="1200">
                <a:latin typeface="SimSun"/>
                <a:cs typeface="SimSun"/>
              </a:rPr>
              <a:t>低</a:t>
            </a:r>
            <a:r>
              <a:rPr dirty="0" sz="1200" spc="10">
                <a:latin typeface="SimSun"/>
                <a:cs typeface="SimSun"/>
              </a:rPr>
              <a:t>点</a:t>
            </a:r>
            <a:r>
              <a:rPr dirty="0" sz="1200">
                <a:latin typeface="SimSun"/>
                <a:cs typeface="SimSun"/>
              </a:rPr>
              <a:t>云配</a:t>
            </a:r>
            <a:r>
              <a:rPr dirty="0" sz="1200" spc="15">
                <a:latin typeface="SimSun"/>
                <a:cs typeface="SimSun"/>
              </a:rPr>
              <a:t>准</a:t>
            </a:r>
            <a:r>
              <a:rPr dirty="0" sz="1200">
                <a:latin typeface="SimSun"/>
                <a:cs typeface="SimSun"/>
              </a:rPr>
              <a:t>的精</a:t>
            </a:r>
            <a:r>
              <a:rPr dirty="0" sz="1200" spc="10">
                <a:latin typeface="SimSun"/>
                <a:cs typeface="SimSun"/>
              </a:rPr>
              <a:t>度</a:t>
            </a:r>
            <a:r>
              <a:rPr dirty="0" sz="1200">
                <a:latin typeface="SimSun"/>
                <a:cs typeface="SimSun"/>
              </a:rPr>
              <a:t>。</a:t>
            </a:r>
            <a:r>
              <a:rPr dirty="0" sz="1200" spc="10">
                <a:latin typeface="SimSun"/>
                <a:cs typeface="SimSun"/>
              </a:rPr>
              <a:t>同</a:t>
            </a:r>
            <a:r>
              <a:rPr dirty="0" sz="1200">
                <a:latin typeface="SimSun"/>
                <a:cs typeface="SimSun"/>
              </a:rPr>
              <a:t>时，  </a:t>
            </a:r>
            <a:r>
              <a:rPr dirty="0" sz="1200" spc="-5">
                <a:latin typeface="Times New Roman"/>
                <a:cs typeface="Times New Roman"/>
              </a:rPr>
              <a:t>PCRNet</a:t>
            </a:r>
            <a:r>
              <a:rPr dirty="0" sz="1200" spc="-70">
                <a:latin typeface="Times New Roman"/>
                <a:cs typeface="Times New Roman"/>
              </a:rPr>
              <a:t> </a:t>
            </a:r>
            <a:r>
              <a:rPr dirty="0" sz="1200">
                <a:latin typeface="SimSun"/>
                <a:cs typeface="SimSun"/>
              </a:rPr>
              <a:t>网</a:t>
            </a:r>
            <a:r>
              <a:rPr dirty="0" sz="1200" spc="-5">
                <a:latin typeface="SimSun"/>
                <a:cs typeface="SimSun"/>
              </a:rPr>
              <a:t>络</a:t>
            </a:r>
            <a:r>
              <a:rPr dirty="0" sz="1200">
                <a:latin typeface="SimSun"/>
                <a:cs typeface="SimSun"/>
              </a:rPr>
              <a:t>在特征</a:t>
            </a:r>
            <a:r>
              <a:rPr dirty="0" sz="1200" spc="-15">
                <a:latin typeface="SimSun"/>
                <a:cs typeface="SimSun"/>
              </a:rPr>
              <a:t>融</a:t>
            </a:r>
            <a:r>
              <a:rPr dirty="0" sz="1200">
                <a:latin typeface="SimSun"/>
                <a:cs typeface="SimSun"/>
              </a:rPr>
              <a:t>合模块仅仅以数组拼接的方式将两组点云的特征在维度上进行连接</a:t>
            </a:r>
            <a:r>
              <a:rPr dirty="0" sz="1200" spc="-505">
                <a:latin typeface="SimSun"/>
                <a:cs typeface="SimSun"/>
              </a:rPr>
              <a:t>，</a:t>
            </a:r>
            <a:r>
              <a:rPr dirty="0" sz="1200">
                <a:latin typeface="SimSun"/>
                <a:cs typeface="SimSun"/>
              </a:rPr>
              <a:t>不 能充</a:t>
            </a:r>
            <a:r>
              <a:rPr dirty="0" sz="1200" spc="10">
                <a:latin typeface="SimSun"/>
                <a:cs typeface="SimSun"/>
              </a:rPr>
              <a:t>分</a:t>
            </a:r>
            <a:r>
              <a:rPr dirty="0" sz="1200">
                <a:latin typeface="SimSun"/>
                <a:cs typeface="SimSun"/>
              </a:rPr>
              <a:t>利用</a:t>
            </a:r>
            <a:r>
              <a:rPr dirty="0" sz="1200" spc="10">
                <a:latin typeface="SimSun"/>
                <a:cs typeface="SimSun"/>
              </a:rPr>
              <a:t>不</a:t>
            </a:r>
            <a:r>
              <a:rPr dirty="0" sz="1200">
                <a:latin typeface="SimSun"/>
                <a:cs typeface="SimSun"/>
              </a:rPr>
              <a:t>同</a:t>
            </a:r>
            <a:r>
              <a:rPr dirty="0" sz="1200" spc="10">
                <a:latin typeface="SimSun"/>
                <a:cs typeface="SimSun"/>
              </a:rPr>
              <a:t>层</a:t>
            </a:r>
            <a:r>
              <a:rPr dirty="0" sz="1200">
                <a:latin typeface="SimSun"/>
                <a:cs typeface="SimSun"/>
              </a:rPr>
              <a:t>次</a:t>
            </a:r>
            <a:r>
              <a:rPr dirty="0" sz="1200" spc="10">
                <a:latin typeface="SimSun"/>
                <a:cs typeface="SimSun"/>
              </a:rPr>
              <a:t>特</a:t>
            </a:r>
            <a:r>
              <a:rPr dirty="0" sz="1200">
                <a:latin typeface="SimSun"/>
                <a:cs typeface="SimSun"/>
              </a:rPr>
              <a:t>征的</a:t>
            </a:r>
            <a:r>
              <a:rPr dirty="0" sz="1200" spc="10">
                <a:latin typeface="SimSun"/>
                <a:cs typeface="SimSun"/>
              </a:rPr>
              <a:t>互</a:t>
            </a:r>
            <a:r>
              <a:rPr dirty="0" sz="1200">
                <a:latin typeface="SimSun"/>
                <a:cs typeface="SimSun"/>
              </a:rPr>
              <a:t>补性</a:t>
            </a:r>
            <a:r>
              <a:rPr dirty="0" sz="1200" spc="10">
                <a:latin typeface="SimSun"/>
                <a:cs typeface="SimSun"/>
              </a:rPr>
              <a:t>，</a:t>
            </a:r>
            <a:r>
              <a:rPr dirty="0" sz="1200">
                <a:latin typeface="SimSun"/>
                <a:cs typeface="SimSun"/>
              </a:rPr>
              <a:t>无</a:t>
            </a:r>
            <a:r>
              <a:rPr dirty="0" sz="1200" spc="10">
                <a:latin typeface="SimSun"/>
                <a:cs typeface="SimSun"/>
              </a:rPr>
              <a:t>法</a:t>
            </a:r>
            <a:r>
              <a:rPr dirty="0" sz="1200">
                <a:latin typeface="SimSun"/>
                <a:cs typeface="SimSun"/>
              </a:rPr>
              <a:t>很</a:t>
            </a:r>
            <a:r>
              <a:rPr dirty="0" sz="1200" spc="10">
                <a:latin typeface="SimSun"/>
                <a:cs typeface="SimSun"/>
              </a:rPr>
              <a:t>好</a:t>
            </a:r>
            <a:r>
              <a:rPr dirty="0" sz="1200">
                <a:latin typeface="SimSun"/>
                <a:cs typeface="SimSun"/>
              </a:rPr>
              <a:t>地融</a:t>
            </a:r>
            <a:r>
              <a:rPr dirty="0" sz="1200" spc="10">
                <a:latin typeface="SimSun"/>
                <a:cs typeface="SimSun"/>
              </a:rPr>
              <a:t>合</a:t>
            </a:r>
            <a:r>
              <a:rPr dirty="0" sz="1200">
                <a:latin typeface="SimSun"/>
                <a:cs typeface="SimSun"/>
              </a:rPr>
              <a:t>点云</a:t>
            </a:r>
            <a:r>
              <a:rPr dirty="0" sz="1200" spc="10">
                <a:latin typeface="SimSun"/>
                <a:cs typeface="SimSun"/>
              </a:rPr>
              <a:t>的</a:t>
            </a:r>
            <a:r>
              <a:rPr dirty="0" sz="1200">
                <a:latin typeface="SimSun"/>
                <a:cs typeface="SimSun"/>
              </a:rPr>
              <a:t>局</a:t>
            </a:r>
            <a:r>
              <a:rPr dirty="0" sz="1200" spc="10">
                <a:latin typeface="SimSun"/>
                <a:cs typeface="SimSun"/>
              </a:rPr>
              <a:t>部</a:t>
            </a:r>
            <a:r>
              <a:rPr dirty="0" sz="1200">
                <a:latin typeface="SimSun"/>
                <a:cs typeface="SimSun"/>
              </a:rPr>
              <a:t>特</a:t>
            </a:r>
            <a:r>
              <a:rPr dirty="0" sz="1200" spc="10">
                <a:latin typeface="SimSun"/>
                <a:cs typeface="SimSun"/>
              </a:rPr>
              <a:t>征</a:t>
            </a:r>
            <a:r>
              <a:rPr dirty="0" sz="1200">
                <a:latin typeface="SimSun"/>
                <a:cs typeface="SimSun"/>
              </a:rPr>
              <a:t>和全</a:t>
            </a:r>
            <a:r>
              <a:rPr dirty="0" sz="1200" spc="10">
                <a:latin typeface="SimSun"/>
                <a:cs typeface="SimSun"/>
              </a:rPr>
              <a:t>局</a:t>
            </a:r>
            <a:r>
              <a:rPr dirty="0" sz="1200">
                <a:latin typeface="SimSun"/>
                <a:cs typeface="SimSun"/>
              </a:rPr>
              <a:t>信</a:t>
            </a:r>
            <a:r>
              <a:rPr dirty="0" sz="1200" spc="25">
                <a:latin typeface="SimSun"/>
                <a:cs typeface="SimSun"/>
              </a:rPr>
              <a:t>息</a:t>
            </a:r>
            <a:r>
              <a:rPr dirty="0" sz="1200" spc="10">
                <a:latin typeface="SimSun"/>
                <a:cs typeface="SimSun"/>
              </a:rPr>
              <a:t>，</a:t>
            </a:r>
            <a:r>
              <a:rPr dirty="0" sz="1200">
                <a:latin typeface="SimSun"/>
                <a:cs typeface="SimSun"/>
              </a:rPr>
              <a:t>从</a:t>
            </a:r>
            <a:r>
              <a:rPr dirty="0" sz="1200" spc="10">
                <a:latin typeface="SimSun"/>
                <a:cs typeface="SimSun"/>
              </a:rPr>
              <a:t>而</a:t>
            </a:r>
            <a:r>
              <a:rPr dirty="0" sz="1200">
                <a:latin typeface="SimSun"/>
                <a:cs typeface="SimSun"/>
              </a:rPr>
              <a:t>破坏 点云</a:t>
            </a:r>
            <a:r>
              <a:rPr dirty="0" sz="1200" spc="10">
                <a:latin typeface="SimSun"/>
                <a:cs typeface="SimSun"/>
              </a:rPr>
              <a:t>配</a:t>
            </a:r>
            <a:r>
              <a:rPr dirty="0" sz="1200">
                <a:latin typeface="SimSun"/>
                <a:cs typeface="SimSun"/>
              </a:rPr>
              <a:t>准的</a:t>
            </a:r>
            <a:r>
              <a:rPr dirty="0" sz="1200" spc="10">
                <a:latin typeface="SimSun"/>
                <a:cs typeface="SimSun"/>
              </a:rPr>
              <a:t>精</a:t>
            </a:r>
            <a:r>
              <a:rPr dirty="0" sz="1200">
                <a:latin typeface="SimSun"/>
                <a:cs typeface="SimSun"/>
              </a:rPr>
              <a:t>度</a:t>
            </a:r>
            <a:r>
              <a:rPr dirty="0" sz="1200" spc="10">
                <a:latin typeface="SimSun"/>
                <a:cs typeface="SimSun"/>
              </a:rPr>
              <a:t>。</a:t>
            </a:r>
            <a:r>
              <a:rPr dirty="0" sz="1200">
                <a:latin typeface="SimSun"/>
                <a:cs typeface="SimSun"/>
              </a:rPr>
              <a:t>本</a:t>
            </a:r>
            <a:r>
              <a:rPr dirty="0" sz="1200" spc="10">
                <a:latin typeface="SimSun"/>
                <a:cs typeface="SimSun"/>
              </a:rPr>
              <a:t>文</a:t>
            </a:r>
            <a:r>
              <a:rPr dirty="0" sz="1200">
                <a:latin typeface="SimSun"/>
                <a:cs typeface="SimSun"/>
              </a:rPr>
              <a:t>针对</a:t>
            </a:r>
            <a:r>
              <a:rPr dirty="0" sz="1200" spc="10">
                <a:latin typeface="SimSun"/>
                <a:cs typeface="SimSun"/>
              </a:rPr>
              <a:t>上</a:t>
            </a:r>
            <a:r>
              <a:rPr dirty="0" sz="1200">
                <a:latin typeface="SimSun"/>
                <a:cs typeface="SimSun"/>
              </a:rPr>
              <a:t>述点</a:t>
            </a:r>
            <a:r>
              <a:rPr dirty="0" sz="1200" spc="10">
                <a:latin typeface="SimSun"/>
                <a:cs typeface="SimSun"/>
              </a:rPr>
              <a:t>云</a:t>
            </a:r>
            <a:r>
              <a:rPr dirty="0" sz="1200">
                <a:latin typeface="SimSun"/>
                <a:cs typeface="SimSun"/>
              </a:rPr>
              <a:t>配</a:t>
            </a:r>
            <a:r>
              <a:rPr dirty="0" sz="1200" spc="10">
                <a:latin typeface="SimSun"/>
                <a:cs typeface="SimSun"/>
              </a:rPr>
              <a:t>准</a:t>
            </a:r>
            <a:r>
              <a:rPr dirty="0" sz="1200">
                <a:latin typeface="SimSun"/>
                <a:cs typeface="SimSun"/>
              </a:rPr>
              <a:t>任</a:t>
            </a:r>
            <a:r>
              <a:rPr dirty="0" sz="1200" spc="10">
                <a:latin typeface="SimSun"/>
                <a:cs typeface="SimSun"/>
              </a:rPr>
              <a:t>务</a:t>
            </a:r>
            <a:r>
              <a:rPr dirty="0" sz="1200">
                <a:latin typeface="SimSun"/>
                <a:cs typeface="SimSun"/>
              </a:rPr>
              <a:t>中存</a:t>
            </a:r>
            <a:r>
              <a:rPr dirty="0" sz="1200" spc="10">
                <a:latin typeface="SimSun"/>
                <a:cs typeface="SimSun"/>
              </a:rPr>
              <a:t>在</a:t>
            </a:r>
            <a:r>
              <a:rPr dirty="0" sz="1200">
                <a:latin typeface="SimSun"/>
                <a:cs typeface="SimSun"/>
              </a:rPr>
              <a:t>的问</a:t>
            </a:r>
            <a:r>
              <a:rPr dirty="0" sz="1200" spc="15">
                <a:latin typeface="SimSun"/>
                <a:cs typeface="SimSun"/>
              </a:rPr>
              <a:t>题</a:t>
            </a:r>
            <a:r>
              <a:rPr dirty="0" sz="1200">
                <a:latin typeface="SimSun"/>
                <a:cs typeface="SimSun"/>
              </a:rPr>
              <a:t>，</a:t>
            </a:r>
            <a:r>
              <a:rPr dirty="0" sz="1200" spc="10">
                <a:latin typeface="SimSun"/>
                <a:cs typeface="SimSun"/>
              </a:rPr>
              <a:t>主</a:t>
            </a:r>
            <a:r>
              <a:rPr dirty="0" sz="1200">
                <a:latin typeface="SimSun"/>
                <a:cs typeface="SimSun"/>
              </a:rPr>
              <a:t>要</a:t>
            </a:r>
            <a:r>
              <a:rPr dirty="0" sz="1200" spc="10">
                <a:latin typeface="SimSun"/>
                <a:cs typeface="SimSun"/>
              </a:rPr>
              <a:t>对</a:t>
            </a:r>
            <a:r>
              <a:rPr dirty="0" sz="1200">
                <a:latin typeface="SimSun"/>
                <a:cs typeface="SimSun"/>
              </a:rPr>
              <a:t>以下</a:t>
            </a:r>
            <a:r>
              <a:rPr dirty="0" sz="1200" spc="10">
                <a:latin typeface="SimSun"/>
                <a:cs typeface="SimSun"/>
              </a:rPr>
              <a:t>三</a:t>
            </a:r>
            <a:r>
              <a:rPr dirty="0" sz="1200">
                <a:latin typeface="SimSun"/>
                <a:cs typeface="SimSun"/>
              </a:rPr>
              <a:t>个方</a:t>
            </a:r>
            <a:r>
              <a:rPr dirty="0" sz="1200" spc="10">
                <a:latin typeface="SimSun"/>
                <a:cs typeface="SimSun"/>
              </a:rPr>
              <a:t>面</a:t>
            </a:r>
            <a:r>
              <a:rPr dirty="0" sz="1200">
                <a:latin typeface="SimSun"/>
                <a:cs typeface="SimSun"/>
              </a:rPr>
              <a:t>进</a:t>
            </a:r>
            <a:r>
              <a:rPr dirty="0" sz="1200" spc="15">
                <a:latin typeface="SimSun"/>
                <a:cs typeface="SimSun"/>
              </a:rPr>
              <a:t>行</a:t>
            </a:r>
            <a:r>
              <a:rPr dirty="0" sz="1200">
                <a:latin typeface="SimSun"/>
                <a:cs typeface="SimSun"/>
              </a:rPr>
              <a:t>研究 与改进：</a:t>
            </a:r>
            <a:endParaRPr sz="1200">
              <a:latin typeface="SimSun"/>
              <a:cs typeface="SimSun"/>
            </a:endParaRPr>
          </a:p>
          <a:p>
            <a:pPr algn="just" marL="12700" marR="81915" indent="304800">
              <a:lnSpc>
                <a:spcPct val="162500"/>
              </a:lnSpc>
              <a:spcBef>
                <a:spcPts val="5"/>
              </a:spcBef>
              <a:buSzPct val="91666"/>
              <a:buAutoNum type="arabicPlain"/>
              <a:tabLst>
                <a:tab pos="699770" algn="l"/>
              </a:tabLst>
            </a:pPr>
            <a:r>
              <a:rPr dirty="0" sz="1200">
                <a:latin typeface="SimSun"/>
                <a:cs typeface="SimSun"/>
              </a:rPr>
              <a:t>针对外部传感器采集到的点云数据存在冗余性与质量缺陷的问</a:t>
            </a:r>
            <a:r>
              <a:rPr dirty="0" sz="1200" spc="5">
                <a:latin typeface="SimSun"/>
                <a:cs typeface="SimSun"/>
              </a:rPr>
              <a:t>题</a:t>
            </a:r>
            <a:r>
              <a:rPr dirty="0" sz="1200" spc="-204">
                <a:latin typeface="SimSun"/>
                <a:cs typeface="SimSun"/>
              </a:rPr>
              <a:t>，</a:t>
            </a:r>
            <a:r>
              <a:rPr dirty="0" sz="1200">
                <a:latin typeface="SimSun"/>
                <a:cs typeface="SimSun"/>
              </a:rPr>
              <a:t>本文提出一种 基于几</a:t>
            </a:r>
            <a:r>
              <a:rPr dirty="0" sz="1200" spc="10">
                <a:latin typeface="SimSun"/>
                <a:cs typeface="SimSun"/>
              </a:rPr>
              <a:t>何</a:t>
            </a:r>
            <a:r>
              <a:rPr dirty="0" sz="1200">
                <a:latin typeface="SimSun"/>
                <a:cs typeface="SimSun"/>
              </a:rPr>
              <a:t>特征</a:t>
            </a:r>
            <a:r>
              <a:rPr dirty="0" sz="1200" spc="10">
                <a:latin typeface="SimSun"/>
                <a:cs typeface="SimSun"/>
              </a:rPr>
              <a:t>的</a:t>
            </a:r>
            <a:r>
              <a:rPr dirty="0" sz="1200">
                <a:latin typeface="SimSun"/>
                <a:cs typeface="SimSun"/>
              </a:rPr>
              <a:t>点</a:t>
            </a:r>
            <a:r>
              <a:rPr dirty="0" sz="1200" spc="15">
                <a:latin typeface="SimSun"/>
                <a:cs typeface="SimSun"/>
              </a:rPr>
              <a:t>云</a:t>
            </a:r>
            <a:r>
              <a:rPr dirty="0" sz="1200">
                <a:latin typeface="SimSun"/>
                <a:cs typeface="SimSun"/>
              </a:rPr>
              <a:t>数</a:t>
            </a:r>
            <a:r>
              <a:rPr dirty="0" sz="1200" spc="10">
                <a:latin typeface="SimSun"/>
                <a:cs typeface="SimSun"/>
              </a:rPr>
              <a:t>据</a:t>
            </a:r>
            <a:r>
              <a:rPr dirty="0" sz="1200">
                <a:latin typeface="SimSun"/>
                <a:cs typeface="SimSun"/>
              </a:rPr>
              <a:t>预处</a:t>
            </a:r>
            <a:r>
              <a:rPr dirty="0" sz="1200" spc="10">
                <a:latin typeface="SimSun"/>
                <a:cs typeface="SimSun"/>
              </a:rPr>
              <a:t>理</a:t>
            </a:r>
            <a:r>
              <a:rPr dirty="0" sz="1200">
                <a:latin typeface="SimSun"/>
                <a:cs typeface="SimSun"/>
              </a:rPr>
              <a:t>方案</a:t>
            </a:r>
            <a:r>
              <a:rPr dirty="0" sz="1200" spc="10">
                <a:latin typeface="SimSun"/>
                <a:cs typeface="SimSun"/>
              </a:rPr>
              <a:t>。</a:t>
            </a:r>
            <a:r>
              <a:rPr dirty="0" sz="1200">
                <a:latin typeface="SimSun"/>
                <a:cs typeface="SimSun"/>
              </a:rPr>
              <a:t>该</a:t>
            </a:r>
            <a:r>
              <a:rPr dirty="0" sz="1200" spc="10">
                <a:latin typeface="SimSun"/>
                <a:cs typeface="SimSun"/>
              </a:rPr>
              <a:t>方</a:t>
            </a:r>
            <a:r>
              <a:rPr dirty="0" sz="1200">
                <a:latin typeface="SimSun"/>
                <a:cs typeface="SimSun"/>
              </a:rPr>
              <a:t>案</a:t>
            </a:r>
            <a:r>
              <a:rPr dirty="0" sz="1200" spc="10">
                <a:latin typeface="SimSun"/>
                <a:cs typeface="SimSun"/>
              </a:rPr>
              <a:t>主</a:t>
            </a:r>
            <a:r>
              <a:rPr dirty="0" sz="1200">
                <a:latin typeface="SimSun"/>
                <a:cs typeface="SimSun"/>
              </a:rPr>
              <a:t>要分</a:t>
            </a:r>
            <a:r>
              <a:rPr dirty="0" sz="1200" spc="10">
                <a:latin typeface="SimSun"/>
                <a:cs typeface="SimSun"/>
              </a:rPr>
              <a:t>为</a:t>
            </a:r>
            <a:r>
              <a:rPr dirty="0" sz="1200">
                <a:latin typeface="SimSun"/>
                <a:cs typeface="SimSun"/>
              </a:rPr>
              <a:t>点云</a:t>
            </a:r>
            <a:r>
              <a:rPr dirty="0" sz="1200" spc="10">
                <a:latin typeface="SimSun"/>
                <a:cs typeface="SimSun"/>
              </a:rPr>
              <a:t>滤</a:t>
            </a:r>
            <a:r>
              <a:rPr dirty="0" sz="1200">
                <a:latin typeface="SimSun"/>
                <a:cs typeface="SimSun"/>
              </a:rPr>
              <a:t>波</a:t>
            </a:r>
            <a:r>
              <a:rPr dirty="0" sz="1200" spc="10">
                <a:latin typeface="SimSun"/>
                <a:cs typeface="SimSun"/>
              </a:rPr>
              <a:t>和</a:t>
            </a:r>
            <a:r>
              <a:rPr dirty="0" sz="1200">
                <a:latin typeface="SimSun"/>
                <a:cs typeface="SimSun"/>
              </a:rPr>
              <a:t>点</a:t>
            </a:r>
            <a:r>
              <a:rPr dirty="0" sz="1200" spc="10">
                <a:latin typeface="SimSun"/>
                <a:cs typeface="SimSun"/>
              </a:rPr>
              <a:t>云</a:t>
            </a:r>
            <a:r>
              <a:rPr dirty="0" sz="1200">
                <a:latin typeface="SimSun"/>
                <a:cs typeface="SimSun"/>
              </a:rPr>
              <a:t>分割</a:t>
            </a:r>
            <a:r>
              <a:rPr dirty="0" sz="1200" spc="10">
                <a:latin typeface="SimSun"/>
                <a:cs typeface="SimSun"/>
              </a:rPr>
              <a:t>两</a:t>
            </a:r>
            <a:r>
              <a:rPr dirty="0" sz="1200">
                <a:latin typeface="SimSun"/>
                <a:cs typeface="SimSun"/>
              </a:rPr>
              <a:t>个部</a:t>
            </a:r>
            <a:r>
              <a:rPr dirty="0" sz="1200" spc="10">
                <a:latin typeface="SimSun"/>
                <a:cs typeface="SimSun"/>
              </a:rPr>
              <a:t>分</a:t>
            </a:r>
            <a:r>
              <a:rPr dirty="0" sz="1200">
                <a:latin typeface="SimSun"/>
                <a:cs typeface="SimSun"/>
              </a:rPr>
              <a:t>。</a:t>
            </a:r>
            <a:r>
              <a:rPr dirty="0" sz="1200" spc="10">
                <a:latin typeface="SimSun"/>
                <a:cs typeface="SimSun"/>
              </a:rPr>
              <a:t>其</a:t>
            </a:r>
            <a:r>
              <a:rPr dirty="0" sz="1200">
                <a:latin typeface="SimSun"/>
                <a:cs typeface="SimSun"/>
              </a:rPr>
              <a:t>中 点云滤波部分使用随机降采</a:t>
            </a:r>
            <a:r>
              <a:rPr dirty="0" sz="1200" spc="-155">
                <a:latin typeface="SimSun"/>
                <a:cs typeface="SimSun"/>
              </a:rPr>
              <a:t>样</a:t>
            </a:r>
            <a:r>
              <a:rPr dirty="0" sz="1200">
                <a:latin typeface="SimSun"/>
                <a:cs typeface="SimSun"/>
              </a:rPr>
              <a:t>（</a:t>
            </a:r>
            <a:r>
              <a:rPr dirty="0" sz="1200">
                <a:latin typeface="Times New Roman"/>
                <a:cs typeface="Times New Roman"/>
              </a:rPr>
              <a:t>R</a:t>
            </a:r>
            <a:r>
              <a:rPr dirty="0" sz="1200" spc="-5">
                <a:latin typeface="Times New Roman"/>
                <a:cs typeface="Times New Roman"/>
              </a:rPr>
              <a:t>a</a:t>
            </a:r>
            <a:r>
              <a:rPr dirty="0" sz="1200">
                <a:latin typeface="Times New Roman"/>
                <a:cs typeface="Times New Roman"/>
              </a:rPr>
              <a:t>ndom</a:t>
            </a:r>
            <a:r>
              <a:rPr dirty="0" sz="1200" spc="-70">
                <a:latin typeface="Times New Roman"/>
                <a:cs typeface="Times New Roman"/>
              </a:rPr>
              <a:t> </a:t>
            </a:r>
            <a:r>
              <a:rPr dirty="0" sz="1200">
                <a:latin typeface="Times New Roman"/>
                <a:cs typeface="Times New Roman"/>
              </a:rPr>
              <a:t>S</a:t>
            </a:r>
            <a:r>
              <a:rPr dirty="0" sz="1200" spc="-5">
                <a:latin typeface="Times New Roman"/>
                <a:cs typeface="Times New Roman"/>
              </a:rPr>
              <a:t>a</a:t>
            </a:r>
            <a:r>
              <a:rPr dirty="0" sz="1200">
                <a:latin typeface="Times New Roman"/>
                <a:cs typeface="Times New Roman"/>
              </a:rPr>
              <a:t>mpli</a:t>
            </a:r>
            <a:r>
              <a:rPr dirty="0" sz="1200" spc="-10">
                <a:latin typeface="Times New Roman"/>
                <a:cs typeface="Times New Roman"/>
              </a:rPr>
              <a:t>n</a:t>
            </a:r>
            <a:r>
              <a:rPr dirty="0" sz="1200">
                <a:latin typeface="Times New Roman"/>
                <a:cs typeface="Times New Roman"/>
              </a:rPr>
              <a:t>g</a:t>
            </a:r>
            <a:r>
              <a:rPr dirty="0" sz="1200" spc="-160">
                <a:latin typeface="SimSun"/>
                <a:cs typeface="SimSun"/>
              </a:rPr>
              <a:t>）</a:t>
            </a:r>
            <a:r>
              <a:rPr dirty="0" sz="1200">
                <a:latin typeface="SimSun"/>
                <a:cs typeface="SimSun"/>
              </a:rPr>
              <a:t>方法对采集到的</a:t>
            </a:r>
            <a:r>
              <a:rPr dirty="0" sz="1200" spc="10">
                <a:latin typeface="SimSun"/>
                <a:cs typeface="SimSun"/>
              </a:rPr>
              <a:t>原</a:t>
            </a:r>
            <a:r>
              <a:rPr dirty="0" sz="1200">
                <a:latin typeface="SimSun"/>
                <a:cs typeface="SimSun"/>
              </a:rPr>
              <a:t>始点云数据完成指定数 量的采</a:t>
            </a:r>
            <a:r>
              <a:rPr dirty="0" sz="1200" spc="10">
                <a:latin typeface="SimSun"/>
                <a:cs typeface="SimSun"/>
              </a:rPr>
              <a:t>集</a:t>
            </a:r>
            <a:r>
              <a:rPr dirty="0" sz="1200" spc="-5">
                <a:latin typeface="SimSun"/>
                <a:cs typeface="SimSun"/>
              </a:rPr>
              <a:t>，</a:t>
            </a:r>
            <a:r>
              <a:rPr dirty="0" sz="1200">
                <a:latin typeface="SimSun"/>
                <a:cs typeface="SimSun"/>
              </a:rPr>
              <a:t>再</a:t>
            </a:r>
            <a:r>
              <a:rPr dirty="0" sz="1200" spc="10">
                <a:latin typeface="SimSun"/>
                <a:cs typeface="SimSun"/>
              </a:rPr>
              <a:t>使</a:t>
            </a:r>
            <a:r>
              <a:rPr dirty="0" sz="1200">
                <a:latin typeface="SimSun"/>
                <a:cs typeface="SimSun"/>
              </a:rPr>
              <a:t>用</a:t>
            </a:r>
            <a:r>
              <a:rPr dirty="0" sz="1200" spc="10">
                <a:latin typeface="SimSun"/>
                <a:cs typeface="SimSun"/>
              </a:rPr>
              <a:t>统</a:t>
            </a:r>
            <a:r>
              <a:rPr dirty="0" sz="1200">
                <a:latin typeface="SimSun"/>
                <a:cs typeface="SimSun"/>
              </a:rPr>
              <a:t>计</a:t>
            </a:r>
            <a:r>
              <a:rPr dirty="0" sz="1200" spc="10">
                <a:latin typeface="SimSun"/>
                <a:cs typeface="SimSun"/>
              </a:rPr>
              <a:t>滤</a:t>
            </a:r>
            <a:r>
              <a:rPr dirty="0" sz="1200">
                <a:latin typeface="SimSun"/>
                <a:cs typeface="SimSun"/>
              </a:rPr>
              <a:t>波器</a:t>
            </a:r>
            <a:r>
              <a:rPr dirty="0" sz="1200" spc="10">
                <a:latin typeface="SimSun"/>
                <a:cs typeface="SimSun"/>
              </a:rPr>
              <a:t>对</a:t>
            </a:r>
            <a:r>
              <a:rPr dirty="0" sz="1200">
                <a:latin typeface="SimSun"/>
                <a:cs typeface="SimSun"/>
              </a:rPr>
              <a:t>降采</a:t>
            </a:r>
            <a:r>
              <a:rPr dirty="0" sz="1200" spc="10">
                <a:latin typeface="SimSun"/>
                <a:cs typeface="SimSun"/>
              </a:rPr>
              <a:t>样</a:t>
            </a:r>
            <a:r>
              <a:rPr dirty="0" sz="1200">
                <a:latin typeface="SimSun"/>
                <a:cs typeface="SimSun"/>
              </a:rPr>
              <a:t>后</a:t>
            </a:r>
            <a:r>
              <a:rPr dirty="0" sz="1200" spc="10">
                <a:latin typeface="SimSun"/>
                <a:cs typeface="SimSun"/>
              </a:rPr>
              <a:t>的</a:t>
            </a:r>
            <a:r>
              <a:rPr dirty="0" sz="1200">
                <a:latin typeface="SimSun"/>
                <a:cs typeface="SimSun"/>
              </a:rPr>
              <a:t>点</a:t>
            </a:r>
            <a:r>
              <a:rPr dirty="0" sz="1200" spc="10">
                <a:latin typeface="SimSun"/>
                <a:cs typeface="SimSun"/>
              </a:rPr>
              <a:t>云</a:t>
            </a:r>
            <a:r>
              <a:rPr dirty="0" sz="1200">
                <a:latin typeface="SimSun"/>
                <a:cs typeface="SimSun"/>
              </a:rPr>
              <a:t>进行</a:t>
            </a:r>
            <a:r>
              <a:rPr dirty="0" sz="1200" spc="10">
                <a:latin typeface="SimSun"/>
                <a:cs typeface="SimSun"/>
              </a:rPr>
              <a:t>离</a:t>
            </a:r>
            <a:r>
              <a:rPr dirty="0" sz="1200">
                <a:latin typeface="SimSun"/>
                <a:cs typeface="SimSun"/>
              </a:rPr>
              <a:t>群点</a:t>
            </a:r>
            <a:r>
              <a:rPr dirty="0" sz="1200" spc="10">
                <a:latin typeface="SimSun"/>
                <a:cs typeface="SimSun"/>
              </a:rPr>
              <a:t>去</a:t>
            </a:r>
            <a:r>
              <a:rPr dirty="0" sz="1200">
                <a:latin typeface="SimSun"/>
                <a:cs typeface="SimSun"/>
              </a:rPr>
              <a:t>除</a:t>
            </a:r>
            <a:r>
              <a:rPr dirty="0" sz="1200" spc="10">
                <a:latin typeface="SimSun"/>
                <a:cs typeface="SimSun"/>
              </a:rPr>
              <a:t>。</a:t>
            </a:r>
            <a:r>
              <a:rPr dirty="0" sz="1200">
                <a:latin typeface="SimSun"/>
                <a:cs typeface="SimSun"/>
              </a:rPr>
              <a:t>点</a:t>
            </a:r>
            <a:r>
              <a:rPr dirty="0" sz="1200" spc="10">
                <a:latin typeface="SimSun"/>
                <a:cs typeface="SimSun"/>
              </a:rPr>
              <a:t>云</a:t>
            </a:r>
            <a:r>
              <a:rPr dirty="0" sz="1200">
                <a:latin typeface="SimSun"/>
                <a:cs typeface="SimSun"/>
              </a:rPr>
              <a:t>分割</a:t>
            </a:r>
            <a:r>
              <a:rPr dirty="0" sz="1200" spc="10">
                <a:latin typeface="SimSun"/>
                <a:cs typeface="SimSun"/>
              </a:rPr>
              <a:t>部</a:t>
            </a:r>
            <a:r>
              <a:rPr dirty="0" sz="1200">
                <a:latin typeface="SimSun"/>
                <a:cs typeface="SimSun"/>
              </a:rPr>
              <a:t>分使</a:t>
            </a:r>
            <a:r>
              <a:rPr dirty="0" sz="1200" spc="10">
                <a:latin typeface="SimSun"/>
                <a:cs typeface="SimSun"/>
              </a:rPr>
              <a:t>用</a:t>
            </a:r>
            <a:r>
              <a:rPr dirty="0" sz="1200">
                <a:latin typeface="SimSun"/>
                <a:cs typeface="SimSun"/>
              </a:rPr>
              <a:t>欧</a:t>
            </a:r>
            <a:r>
              <a:rPr dirty="0" sz="1200" spc="10">
                <a:latin typeface="SimSun"/>
                <a:cs typeface="SimSun"/>
              </a:rPr>
              <a:t>式</a:t>
            </a:r>
            <a:r>
              <a:rPr dirty="0" sz="1200">
                <a:latin typeface="SimSun"/>
                <a:cs typeface="SimSun"/>
              </a:rPr>
              <a:t>聚 类算法</a:t>
            </a:r>
            <a:r>
              <a:rPr dirty="0" sz="1200" spc="10">
                <a:latin typeface="SimSun"/>
                <a:cs typeface="SimSun"/>
              </a:rPr>
              <a:t>对</a:t>
            </a:r>
            <a:r>
              <a:rPr dirty="0" sz="1200">
                <a:latin typeface="SimSun"/>
                <a:cs typeface="SimSun"/>
              </a:rPr>
              <a:t>离群</a:t>
            </a:r>
            <a:r>
              <a:rPr dirty="0" sz="1200" spc="10">
                <a:latin typeface="SimSun"/>
                <a:cs typeface="SimSun"/>
              </a:rPr>
              <a:t>点</a:t>
            </a:r>
            <a:r>
              <a:rPr dirty="0" sz="1200">
                <a:latin typeface="SimSun"/>
                <a:cs typeface="SimSun"/>
              </a:rPr>
              <a:t>去</a:t>
            </a:r>
            <a:r>
              <a:rPr dirty="0" sz="1200" spc="10">
                <a:latin typeface="SimSun"/>
                <a:cs typeface="SimSun"/>
              </a:rPr>
              <a:t>除</a:t>
            </a:r>
            <a:r>
              <a:rPr dirty="0" sz="1200">
                <a:latin typeface="SimSun"/>
                <a:cs typeface="SimSun"/>
              </a:rPr>
              <a:t>后</a:t>
            </a:r>
            <a:r>
              <a:rPr dirty="0" sz="1200" spc="10">
                <a:latin typeface="SimSun"/>
                <a:cs typeface="SimSun"/>
              </a:rPr>
              <a:t>的</a:t>
            </a:r>
            <a:r>
              <a:rPr dirty="0" sz="1200">
                <a:latin typeface="SimSun"/>
                <a:cs typeface="SimSun"/>
              </a:rPr>
              <a:t>点云</a:t>
            </a:r>
            <a:r>
              <a:rPr dirty="0" sz="1200" spc="10">
                <a:latin typeface="SimSun"/>
                <a:cs typeface="SimSun"/>
              </a:rPr>
              <a:t>进</a:t>
            </a:r>
            <a:r>
              <a:rPr dirty="0" sz="1200">
                <a:latin typeface="SimSun"/>
                <a:cs typeface="SimSun"/>
              </a:rPr>
              <a:t>行分</a:t>
            </a:r>
            <a:r>
              <a:rPr dirty="0" sz="1200" spc="20">
                <a:latin typeface="SimSun"/>
                <a:cs typeface="SimSun"/>
              </a:rPr>
              <a:t>割</a:t>
            </a:r>
            <a:r>
              <a:rPr dirty="0" sz="1200">
                <a:latin typeface="SimSun"/>
                <a:cs typeface="SimSun"/>
              </a:rPr>
              <a:t>，</a:t>
            </a:r>
            <a:r>
              <a:rPr dirty="0" sz="1200" spc="10">
                <a:latin typeface="SimSun"/>
                <a:cs typeface="SimSun"/>
              </a:rPr>
              <a:t>可</a:t>
            </a:r>
            <a:r>
              <a:rPr dirty="0" sz="1200">
                <a:latin typeface="SimSun"/>
                <a:cs typeface="SimSun"/>
              </a:rPr>
              <a:t>以</a:t>
            </a:r>
            <a:r>
              <a:rPr dirty="0" sz="1200" spc="10">
                <a:latin typeface="SimSun"/>
                <a:cs typeface="SimSun"/>
              </a:rPr>
              <a:t>较</a:t>
            </a:r>
            <a:r>
              <a:rPr dirty="0" sz="1200">
                <a:latin typeface="SimSun"/>
                <a:cs typeface="SimSun"/>
              </a:rPr>
              <a:t>好地</a:t>
            </a:r>
            <a:r>
              <a:rPr dirty="0" sz="1200" spc="10">
                <a:latin typeface="SimSun"/>
                <a:cs typeface="SimSun"/>
              </a:rPr>
              <a:t>分</a:t>
            </a:r>
            <a:r>
              <a:rPr dirty="0" sz="1200">
                <a:latin typeface="SimSun"/>
                <a:cs typeface="SimSun"/>
              </a:rPr>
              <a:t>离出</a:t>
            </a:r>
            <a:r>
              <a:rPr dirty="0" sz="1200" spc="10">
                <a:latin typeface="SimSun"/>
                <a:cs typeface="SimSun"/>
              </a:rPr>
              <a:t>目</a:t>
            </a:r>
            <a:r>
              <a:rPr dirty="0" sz="1200">
                <a:latin typeface="SimSun"/>
                <a:cs typeface="SimSun"/>
              </a:rPr>
              <a:t>标</a:t>
            </a:r>
            <a:r>
              <a:rPr dirty="0" sz="1200" spc="10">
                <a:latin typeface="SimSun"/>
                <a:cs typeface="SimSun"/>
              </a:rPr>
              <a:t>物</a:t>
            </a:r>
            <a:r>
              <a:rPr dirty="0" sz="1200" spc="5">
                <a:latin typeface="SimSun"/>
                <a:cs typeface="SimSun"/>
              </a:rPr>
              <a:t>体</a:t>
            </a:r>
            <a:r>
              <a:rPr dirty="0" sz="1200" spc="10">
                <a:latin typeface="SimSun"/>
                <a:cs typeface="SimSun"/>
              </a:rPr>
              <a:t>，</a:t>
            </a:r>
            <a:r>
              <a:rPr dirty="0" sz="1200">
                <a:latin typeface="SimSun"/>
                <a:cs typeface="SimSun"/>
              </a:rPr>
              <a:t>为后</a:t>
            </a:r>
            <a:r>
              <a:rPr dirty="0" sz="1200" spc="10">
                <a:latin typeface="SimSun"/>
                <a:cs typeface="SimSun"/>
              </a:rPr>
              <a:t>续</a:t>
            </a:r>
            <a:r>
              <a:rPr dirty="0" sz="1200">
                <a:latin typeface="SimSun"/>
                <a:cs typeface="SimSun"/>
              </a:rPr>
              <a:t>利用</a:t>
            </a:r>
            <a:r>
              <a:rPr dirty="0" sz="1200" spc="10">
                <a:latin typeface="SimSun"/>
                <a:cs typeface="SimSun"/>
              </a:rPr>
              <a:t>有</a:t>
            </a:r>
            <a:r>
              <a:rPr dirty="0" sz="1200">
                <a:latin typeface="SimSun"/>
                <a:cs typeface="SimSun"/>
              </a:rPr>
              <a:t>效</a:t>
            </a:r>
            <a:r>
              <a:rPr dirty="0" sz="1200" spc="10">
                <a:latin typeface="SimSun"/>
                <a:cs typeface="SimSun"/>
              </a:rPr>
              <a:t>点</a:t>
            </a:r>
            <a:r>
              <a:rPr dirty="0" sz="1200">
                <a:latin typeface="SimSun"/>
                <a:cs typeface="SimSun"/>
              </a:rPr>
              <a:t>云 信息进行点云配准奠定基础。</a:t>
            </a:r>
            <a:endParaRPr sz="1200">
              <a:latin typeface="SimSun"/>
              <a:cs typeface="SimSun"/>
            </a:endParaRPr>
          </a:p>
          <a:p>
            <a:pPr algn="just" marL="12700" indent="304800">
              <a:lnSpc>
                <a:spcPct val="100000"/>
              </a:lnSpc>
              <a:spcBef>
                <a:spcPts val="900"/>
              </a:spcBef>
              <a:buSzPct val="91666"/>
              <a:buAutoNum type="arabicPlain"/>
              <a:tabLst>
                <a:tab pos="699770" algn="l"/>
              </a:tabLst>
            </a:pPr>
            <a:r>
              <a:rPr dirty="0" sz="1200">
                <a:latin typeface="SimSun"/>
                <a:cs typeface="SimSun"/>
              </a:rPr>
              <a:t>针对以点云配</a:t>
            </a:r>
            <a:r>
              <a:rPr dirty="0" sz="1200" spc="10">
                <a:latin typeface="SimSun"/>
                <a:cs typeface="SimSun"/>
              </a:rPr>
              <a:t>准</a:t>
            </a:r>
            <a:r>
              <a:rPr dirty="0" sz="1200">
                <a:latin typeface="SimSun"/>
                <a:cs typeface="SimSun"/>
              </a:rPr>
              <a:t>经典网络</a:t>
            </a:r>
            <a:r>
              <a:rPr dirty="0" sz="1200" spc="-30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为</a:t>
            </a:r>
            <a:r>
              <a:rPr dirty="0" sz="1200" spc="-15">
                <a:latin typeface="SimSun"/>
                <a:cs typeface="SimSun"/>
              </a:rPr>
              <a:t>代</a:t>
            </a:r>
            <a:r>
              <a:rPr dirty="0" sz="1200">
                <a:latin typeface="SimSun"/>
                <a:cs typeface="SimSun"/>
              </a:rPr>
              <a:t>表的点云配准方法在特征提取模块只关注点</a:t>
            </a:r>
            <a:endParaRPr sz="1200">
              <a:latin typeface="SimSun"/>
              <a:cs typeface="SimSun"/>
            </a:endParaRPr>
          </a:p>
          <a:p>
            <a:pPr marL="12700" marR="5080">
              <a:lnSpc>
                <a:spcPct val="162500"/>
              </a:lnSpc>
            </a:pPr>
            <a:r>
              <a:rPr dirty="0" sz="1200">
                <a:latin typeface="SimSun"/>
                <a:cs typeface="SimSun"/>
              </a:rPr>
              <a:t>云的全局信息而忽略局部特征的问题</a:t>
            </a:r>
            <a:r>
              <a:rPr dirty="0" sz="1200" spc="-595">
                <a:latin typeface="SimSun"/>
                <a:cs typeface="SimSun"/>
              </a:rPr>
              <a:t>，</a:t>
            </a:r>
            <a:r>
              <a:rPr dirty="0" sz="1200">
                <a:latin typeface="SimSun"/>
                <a:cs typeface="SimSun"/>
              </a:rPr>
              <a:t>本文在基础网</a:t>
            </a:r>
            <a:r>
              <a:rPr dirty="0" sz="1200" spc="190">
                <a:latin typeface="SimSun"/>
                <a:cs typeface="SimSun"/>
              </a:rPr>
              <a:t>络</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105">
                <a:latin typeface="Times New Roman"/>
                <a:cs typeface="Times New Roman"/>
              </a:rPr>
              <a:t> </a:t>
            </a:r>
            <a:r>
              <a:rPr dirty="0" sz="1200">
                <a:latin typeface="SimSun"/>
                <a:cs typeface="SimSun"/>
              </a:rPr>
              <a:t>的特征提取模块进行了改进， </a:t>
            </a:r>
            <a:r>
              <a:rPr dirty="0" sz="1200" spc="10">
                <a:latin typeface="SimSun"/>
                <a:cs typeface="SimSun"/>
              </a:rPr>
              <a:t>提出了</a:t>
            </a:r>
            <a:r>
              <a:rPr dirty="0" sz="1200" spc="20">
                <a:latin typeface="SimSun"/>
                <a:cs typeface="SimSun"/>
              </a:rPr>
              <a:t>一</a:t>
            </a:r>
            <a:r>
              <a:rPr dirty="0" sz="1200" spc="10">
                <a:latin typeface="SimSun"/>
                <a:cs typeface="SimSun"/>
              </a:rPr>
              <a:t>种基</a:t>
            </a:r>
            <a:r>
              <a:rPr dirty="0" sz="1200" spc="20">
                <a:latin typeface="SimSun"/>
                <a:cs typeface="SimSun"/>
              </a:rPr>
              <a:t>于</a:t>
            </a:r>
            <a:r>
              <a:rPr dirty="0" sz="1200" spc="10">
                <a:latin typeface="SimSun"/>
                <a:cs typeface="SimSun"/>
              </a:rPr>
              <a:t>位置</a:t>
            </a:r>
            <a:r>
              <a:rPr dirty="0" sz="1200" spc="20">
                <a:latin typeface="SimSun"/>
                <a:cs typeface="SimSun"/>
              </a:rPr>
              <a:t>自</a:t>
            </a:r>
            <a:r>
              <a:rPr dirty="0" sz="1200" spc="10">
                <a:latin typeface="SimSun"/>
                <a:cs typeface="SimSun"/>
              </a:rPr>
              <a:t>适应卷</a:t>
            </a:r>
            <a:r>
              <a:rPr dirty="0" sz="1200" spc="20">
                <a:latin typeface="SimSun"/>
                <a:cs typeface="SimSun"/>
              </a:rPr>
              <a:t>积</a:t>
            </a:r>
            <a:r>
              <a:rPr dirty="0" sz="1200" spc="10">
                <a:latin typeface="SimSun"/>
                <a:cs typeface="SimSun"/>
              </a:rPr>
              <a:t>的点</a:t>
            </a:r>
            <a:r>
              <a:rPr dirty="0" sz="1200" spc="20">
                <a:latin typeface="SimSun"/>
                <a:cs typeface="SimSun"/>
              </a:rPr>
              <a:t>云</a:t>
            </a:r>
            <a:r>
              <a:rPr dirty="0" sz="1200" spc="10">
                <a:latin typeface="SimSun"/>
                <a:cs typeface="SimSun"/>
              </a:rPr>
              <a:t>配准</a:t>
            </a:r>
            <a:r>
              <a:rPr dirty="0" sz="1200" spc="20">
                <a:latin typeface="SimSun"/>
                <a:cs typeface="SimSun"/>
              </a:rPr>
              <a:t>网</a:t>
            </a:r>
            <a:r>
              <a:rPr dirty="0" sz="1200">
                <a:latin typeface="SimSun"/>
                <a:cs typeface="SimSun"/>
              </a:rPr>
              <a:t>络 </a:t>
            </a:r>
            <a:r>
              <a:rPr dirty="0" sz="1200" spc="-10">
                <a:latin typeface="Times New Roman"/>
                <a:cs typeface="Times New Roman"/>
              </a:rPr>
              <a:t>PACNet</a:t>
            </a:r>
            <a:r>
              <a:rPr dirty="0" sz="1200" spc="-10">
                <a:latin typeface="SimSun"/>
                <a:cs typeface="SimSun"/>
              </a:rPr>
              <a:t>（</a:t>
            </a:r>
            <a:r>
              <a:rPr dirty="0" sz="1200" spc="-10">
                <a:latin typeface="Times New Roman"/>
                <a:cs typeface="Times New Roman"/>
              </a:rPr>
              <a:t>Point</a:t>
            </a:r>
            <a:r>
              <a:rPr dirty="0" sz="1200" spc="-5">
                <a:latin typeface="Times New Roman"/>
                <a:cs typeface="Times New Roman"/>
              </a:rPr>
              <a:t> </a:t>
            </a:r>
            <a:r>
              <a:rPr dirty="0" sz="1200">
                <a:latin typeface="Times New Roman"/>
                <a:cs typeface="Times New Roman"/>
              </a:rPr>
              <a:t>Cloud</a:t>
            </a:r>
            <a:r>
              <a:rPr dirty="0" sz="1200" spc="5">
                <a:latin typeface="Times New Roman"/>
                <a:cs typeface="Times New Roman"/>
              </a:rPr>
              <a:t> </a:t>
            </a:r>
            <a:r>
              <a:rPr dirty="0" sz="1200" spc="-5">
                <a:latin typeface="Times New Roman"/>
                <a:cs typeface="Times New Roman"/>
              </a:rPr>
              <a:t>Registration</a:t>
            </a:r>
            <a:r>
              <a:rPr dirty="0" sz="1200">
                <a:latin typeface="Times New Roman"/>
                <a:cs typeface="Times New Roman"/>
              </a:rPr>
              <a:t> </a:t>
            </a:r>
            <a:r>
              <a:rPr dirty="0" sz="1200" spc="-5">
                <a:latin typeface="Times New Roman"/>
                <a:cs typeface="Times New Roman"/>
              </a:rPr>
              <a:t>Network </a:t>
            </a:r>
            <a:r>
              <a:rPr dirty="0" sz="1200">
                <a:latin typeface="Times New Roman"/>
                <a:cs typeface="Times New Roman"/>
              </a:rPr>
              <a:t> B</a:t>
            </a:r>
            <a:r>
              <a:rPr dirty="0" sz="1200" spc="-5">
                <a:latin typeface="Times New Roman"/>
                <a:cs typeface="Times New Roman"/>
              </a:rPr>
              <a:t>ase</a:t>
            </a:r>
            <a:r>
              <a:rPr dirty="0" sz="1200">
                <a:latin typeface="Times New Roman"/>
                <a:cs typeface="Times New Roman"/>
              </a:rPr>
              <a:t>d</a:t>
            </a:r>
            <a:r>
              <a:rPr dirty="0" sz="1200" spc="60">
                <a:latin typeface="Times New Roman"/>
                <a:cs typeface="Times New Roman"/>
              </a:rPr>
              <a:t> </a:t>
            </a:r>
            <a:r>
              <a:rPr dirty="0" sz="1200">
                <a:latin typeface="Times New Roman"/>
                <a:cs typeface="Times New Roman"/>
              </a:rPr>
              <a:t>on</a:t>
            </a:r>
            <a:r>
              <a:rPr dirty="0" sz="1200" spc="55">
                <a:latin typeface="Times New Roman"/>
                <a:cs typeface="Times New Roman"/>
              </a:rPr>
              <a:t> </a:t>
            </a:r>
            <a:r>
              <a:rPr dirty="0" sz="1200">
                <a:latin typeface="Times New Roman"/>
                <a:cs typeface="Times New Roman"/>
              </a:rPr>
              <a:t>Position</a:t>
            </a:r>
            <a:r>
              <a:rPr dirty="0" sz="1200" spc="-25">
                <a:latin typeface="Times New Roman"/>
                <a:cs typeface="Times New Roman"/>
              </a:rPr>
              <a:t> </a:t>
            </a:r>
            <a:r>
              <a:rPr dirty="0" sz="1200" spc="-5">
                <a:latin typeface="Times New Roman"/>
                <a:cs typeface="Times New Roman"/>
              </a:rPr>
              <a:t>Ad</a:t>
            </a:r>
            <a:r>
              <a:rPr dirty="0" sz="1200" spc="-10">
                <a:latin typeface="Times New Roman"/>
                <a:cs typeface="Times New Roman"/>
              </a:rPr>
              <a:t>a</a:t>
            </a:r>
            <a:r>
              <a:rPr dirty="0" sz="1200">
                <a:latin typeface="Times New Roman"/>
                <a:cs typeface="Times New Roman"/>
              </a:rPr>
              <a:t>ptive</a:t>
            </a:r>
            <a:r>
              <a:rPr dirty="0" sz="1200" spc="50">
                <a:latin typeface="Times New Roman"/>
                <a:cs typeface="Times New Roman"/>
              </a:rPr>
              <a:t> </a:t>
            </a:r>
            <a:r>
              <a:rPr dirty="0" sz="1200">
                <a:latin typeface="Times New Roman"/>
                <a:cs typeface="Times New Roman"/>
              </a:rPr>
              <a:t>Convolutio</a:t>
            </a:r>
            <a:r>
              <a:rPr dirty="0" sz="1200" spc="10">
                <a:latin typeface="Times New Roman"/>
                <a:cs typeface="Times New Roman"/>
              </a:rPr>
              <a:t>n</a:t>
            </a:r>
            <a:r>
              <a:rPr dirty="0" sz="1200" spc="-600">
                <a:latin typeface="SimSun"/>
                <a:cs typeface="SimSun"/>
              </a:rPr>
              <a:t>）</a:t>
            </a:r>
            <a:r>
              <a:rPr dirty="0" sz="1200">
                <a:latin typeface="SimSun"/>
                <a:cs typeface="SimSun"/>
              </a:rPr>
              <a:t>。实</a:t>
            </a:r>
            <a:r>
              <a:rPr dirty="0" sz="1200" spc="-15">
                <a:latin typeface="SimSun"/>
                <a:cs typeface="SimSun"/>
              </a:rPr>
              <a:t>验</a:t>
            </a:r>
            <a:r>
              <a:rPr dirty="0" sz="1200">
                <a:latin typeface="SimSun"/>
                <a:cs typeface="SimSun"/>
              </a:rPr>
              <a:t>结果表明，</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 </a:t>
            </a:r>
            <a:r>
              <a:rPr dirty="0" sz="1200" spc="10">
                <a:latin typeface="SimSun"/>
                <a:cs typeface="SimSun"/>
              </a:rPr>
              <a:t>对</a:t>
            </a:r>
            <a:r>
              <a:rPr dirty="0" sz="1200">
                <a:latin typeface="SimSun"/>
                <a:cs typeface="SimSun"/>
              </a:rPr>
              <a:t>比</a:t>
            </a:r>
            <a:r>
              <a:rPr dirty="0" sz="1200" spc="-30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spc="5">
                <a:latin typeface="Times New Roman"/>
                <a:cs typeface="Times New Roman"/>
              </a:rPr>
              <a:t>t</a:t>
            </a:r>
            <a:r>
              <a:rPr dirty="0" sz="1200">
                <a:latin typeface="SimSun"/>
                <a:cs typeface="SimSun"/>
              </a:rPr>
              <a:t>，在评价</a:t>
            </a:r>
            <a:r>
              <a:rPr dirty="0" sz="1200" spc="-15">
                <a:latin typeface="SimSun"/>
                <a:cs typeface="SimSun"/>
              </a:rPr>
              <a:t>旋</a:t>
            </a:r>
            <a:r>
              <a:rPr dirty="0" sz="1200">
                <a:latin typeface="SimSun"/>
                <a:cs typeface="SimSun"/>
              </a:rPr>
              <a:t>转 矩阵和平移向量的均方误</a:t>
            </a:r>
            <a:r>
              <a:rPr dirty="0" sz="1200" spc="-480">
                <a:latin typeface="SimSun"/>
                <a:cs typeface="SimSun"/>
              </a:rPr>
              <a:t>差</a:t>
            </a:r>
            <a:r>
              <a:rPr dirty="0" sz="1200" spc="-5">
                <a:latin typeface="SimSun"/>
                <a:cs typeface="SimSun"/>
              </a:rPr>
              <a:t>（</a:t>
            </a:r>
            <a:r>
              <a:rPr dirty="0" sz="1200" spc="-5">
                <a:latin typeface="Times New Roman"/>
                <a:cs typeface="Times New Roman"/>
              </a:rPr>
              <a:t>Mean</a:t>
            </a:r>
            <a:r>
              <a:rPr dirty="0" sz="1200" spc="-75">
                <a:latin typeface="Times New Roman"/>
                <a:cs typeface="Times New Roman"/>
              </a:rPr>
              <a:t> </a:t>
            </a:r>
            <a:r>
              <a:rPr dirty="0" sz="1200" spc="-5">
                <a:latin typeface="Times New Roman"/>
                <a:cs typeface="Times New Roman"/>
              </a:rPr>
              <a:t>Squared</a:t>
            </a:r>
            <a:r>
              <a:rPr dirty="0" sz="1200" spc="-75">
                <a:latin typeface="Times New Roman"/>
                <a:cs typeface="Times New Roman"/>
              </a:rPr>
              <a:t> </a:t>
            </a:r>
            <a:r>
              <a:rPr dirty="0" sz="1200" spc="-110">
                <a:latin typeface="Times New Roman"/>
                <a:cs typeface="Times New Roman"/>
              </a:rPr>
              <a:t>Error</a:t>
            </a:r>
            <a:r>
              <a:rPr dirty="0" sz="1200" spc="-110">
                <a:latin typeface="SimSun"/>
                <a:cs typeface="SimSun"/>
              </a:rPr>
              <a:t>，</a:t>
            </a:r>
            <a:r>
              <a:rPr dirty="0" sz="1200" spc="-110">
                <a:latin typeface="Times New Roman"/>
                <a:cs typeface="Times New Roman"/>
              </a:rPr>
              <a:t>MSE</a:t>
            </a:r>
            <a:r>
              <a:rPr dirty="0" sz="1200" spc="-110">
                <a:latin typeface="SimSun"/>
                <a:cs typeface="SimSun"/>
              </a:rPr>
              <a:t>）</a:t>
            </a:r>
            <a:r>
              <a:rPr dirty="0" sz="1200" spc="-480">
                <a:latin typeface="SimSun"/>
                <a:cs typeface="SimSun"/>
              </a:rPr>
              <a:t>、</a:t>
            </a:r>
            <a:r>
              <a:rPr dirty="0" sz="1200">
                <a:latin typeface="SimSun"/>
                <a:cs typeface="SimSun"/>
              </a:rPr>
              <a:t>均方根误</a:t>
            </a:r>
            <a:r>
              <a:rPr dirty="0" sz="1200" spc="-480">
                <a:latin typeface="SimSun"/>
                <a:cs typeface="SimSun"/>
              </a:rPr>
              <a:t>差</a:t>
            </a:r>
            <a:r>
              <a:rPr dirty="0" sz="1200" spc="-5">
                <a:latin typeface="SimSun"/>
                <a:cs typeface="SimSun"/>
              </a:rPr>
              <a:t>（</a:t>
            </a:r>
            <a:r>
              <a:rPr dirty="0" sz="1200" spc="-5">
                <a:latin typeface="Times New Roman"/>
                <a:cs typeface="Times New Roman"/>
              </a:rPr>
              <a:t>Root</a:t>
            </a:r>
            <a:r>
              <a:rPr dirty="0" sz="1200" spc="-70">
                <a:latin typeface="Times New Roman"/>
                <a:cs typeface="Times New Roman"/>
              </a:rPr>
              <a:t> </a:t>
            </a:r>
            <a:r>
              <a:rPr dirty="0" sz="1200" spc="-5">
                <a:latin typeface="Times New Roman"/>
                <a:cs typeface="Times New Roman"/>
              </a:rPr>
              <a:t>Mean</a:t>
            </a:r>
            <a:r>
              <a:rPr dirty="0" sz="1200" spc="-75">
                <a:latin typeface="Times New Roman"/>
                <a:cs typeface="Times New Roman"/>
              </a:rPr>
              <a:t> </a:t>
            </a:r>
            <a:r>
              <a:rPr dirty="0" sz="1200" spc="-5">
                <a:latin typeface="Times New Roman"/>
                <a:cs typeface="Times New Roman"/>
              </a:rPr>
              <a:t>Square</a:t>
            </a:r>
            <a:r>
              <a:rPr dirty="0" sz="1200" spc="-85">
                <a:latin typeface="Times New Roman"/>
                <a:cs typeface="Times New Roman"/>
              </a:rPr>
              <a:t> </a:t>
            </a:r>
            <a:r>
              <a:rPr dirty="0" sz="1200" spc="-5">
                <a:latin typeface="Times New Roman"/>
                <a:cs typeface="Times New Roman"/>
              </a:rPr>
              <a:t>Error</a:t>
            </a:r>
            <a:r>
              <a:rPr dirty="0" sz="1200" spc="-5">
                <a:latin typeface="SimSun"/>
                <a:cs typeface="SimSun"/>
              </a:rPr>
              <a:t>， </a:t>
            </a:r>
            <a:r>
              <a:rPr dirty="0" sz="1200" spc="-585">
                <a:latin typeface="SimSun"/>
                <a:cs typeface="SimSun"/>
              </a:rPr>
              <a:t> </a:t>
            </a:r>
            <a:r>
              <a:rPr dirty="0" sz="1200">
                <a:latin typeface="Times New Roman"/>
                <a:cs typeface="Times New Roman"/>
              </a:rPr>
              <a:t>R</a:t>
            </a:r>
            <a:r>
              <a:rPr dirty="0" sz="1200" spc="-5">
                <a:latin typeface="Times New Roman"/>
                <a:cs typeface="Times New Roman"/>
              </a:rPr>
              <a:t>M</a:t>
            </a:r>
            <a:r>
              <a:rPr dirty="0" sz="1200">
                <a:latin typeface="Times New Roman"/>
                <a:cs typeface="Times New Roman"/>
              </a:rPr>
              <a:t>SE</a:t>
            </a:r>
            <a:r>
              <a:rPr dirty="0" sz="1200">
                <a:latin typeface="SimSun"/>
                <a:cs typeface="SimSun"/>
              </a:rPr>
              <a:t>）以及平均绝</a:t>
            </a:r>
            <a:r>
              <a:rPr dirty="0" sz="1200" spc="-15">
                <a:latin typeface="SimSun"/>
                <a:cs typeface="SimSun"/>
              </a:rPr>
              <a:t>对</a:t>
            </a:r>
            <a:r>
              <a:rPr dirty="0" sz="1200">
                <a:latin typeface="SimSun"/>
                <a:cs typeface="SimSun"/>
              </a:rPr>
              <a:t>误差（</a:t>
            </a:r>
            <a:r>
              <a:rPr dirty="0" sz="1200" spc="-5">
                <a:latin typeface="Times New Roman"/>
                <a:cs typeface="Times New Roman"/>
              </a:rPr>
              <a:t>Mea</a:t>
            </a:r>
            <a:r>
              <a:rPr dirty="0" sz="1200">
                <a:latin typeface="Times New Roman"/>
                <a:cs typeface="Times New Roman"/>
              </a:rPr>
              <a:t>n</a:t>
            </a:r>
            <a:r>
              <a:rPr dirty="0" sz="1200" spc="45">
                <a:latin typeface="Times New Roman"/>
                <a:cs typeface="Times New Roman"/>
              </a:rPr>
              <a:t> </a:t>
            </a:r>
            <a:r>
              <a:rPr dirty="0" sz="1200" spc="-5">
                <a:latin typeface="Times New Roman"/>
                <a:cs typeface="Times New Roman"/>
              </a:rPr>
              <a:t>Absolu</a:t>
            </a:r>
            <a:r>
              <a:rPr dirty="0" sz="1200">
                <a:latin typeface="Times New Roman"/>
                <a:cs typeface="Times New Roman"/>
              </a:rPr>
              <a:t>te </a:t>
            </a:r>
            <a:r>
              <a:rPr dirty="0" sz="1200" spc="-150">
                <a:latin typeface="Times New Roman"/>
                <a:cs typeface="Times New Roman"/>
              </a:rPr>
              <a:t> </a:t>
            </a:r>
            <a:r>
              <a:rPr dirty="0" sz="1200" spc="5">
                <a:latin typeface="Times New Roman"/>
                <a:cs typeface="Times New Roman"/>
              </a:rPr>
              <a:t>E</a:t>
            </a:r>
            <a:r>
              <a:rPr dirty="0" sz="1200">
                <a:latin typeface="Times New Roman"/>
                <a:cs typeface="Times New Roman"/>
              </a:rPr>
              <a:t>r</a:t>
            </a:r>
            <a:r>
              <a:rPr dirty="0" sz="1200" spc="-10">
                <a:latin typeface="Times New Roman"/>
                <a:cs typeface="Times New Roman"/>
              </a:rPr>
              <a:t>r</a:t>
            </a:r>
            <a:r>
              <a:rPr dirty="0" sz="1200">
                <a:latin typeface="Times New Roman"/>
                <a:cs typeface="Times New Roman"/>
              </a:rPr>
              <a:t>or</a:t>
            </a:r>
            <a:r>
              <a:rPr dirty="0" sz="1200">
                <a:latin typeface="SimSun"/>
                <a:cs typeface="SimSun"/>
              </a:rPr>
              <a:t>，</a:t>
            </a:r>
            <a:r>
              <a:rPr dirty="0" sz="1200" spc="-5">
                <a:latin typeface="Times New Roman"/>
                <a:cs typeface="Times New Roman"/>
              </a:rPr>
              <a:t>MAE</a:t>
            </a:r>
            <a:r>
              <a:rPr dirty="0" sz="1200">
                <a:latin typeface="SimSun"/>
                <a:cs typeface="SimSun"/>
              </a:rPr>
              <a:t>）等</a:t>
            </a:r>
            <a:r>
              <a:rPr dirty="0" sz="1200" spc="-280">
                <a:latin typeface="SimSun"/>
                <a:cs typeface="SimSun"/>
              </a:rPr>
              <a:t> </a:t>
            </a:r>
            <a:r>
              <a:rPr dirty="0" sz="1200">
                <a:latin typeface="Times New Roman"/>
                <a:cs typeface="Times New Roman"/>
              </a:rPr>
              <a:t>6</a:t>
            </a:r>
            <a:r>
              <a:rPr dirty="0" sz="1200" spc="20">
                <a:latin typeface="Times New Roman"/>
                <a:cs typeface="Times New Roman"/>
              </a:rPr>
              <a:t> </a:t>
            </a:r>
            <a:r>
              <a:rPr dirty="0" sz="1200">
                <a:latin typeface="SimSun"/>
                <a:cs typeface="SimSun"/>
              </a:rPr>
              <a:t>个指标上分别提升了</a:t>
            </a:r>
            <a:r>
              <a:rPr dirty="0" sz="1200" spc="-280">
                <a:latin typeface="SimSun"/>
                <a:cs typeface="SimSun"/>
              </a:rPr>
              <a:t> </a:t>
            </a:r>
            <a:r>
              <a:rPr dirty="0" sz="1200">
                <a:latin typeface="Times New Roman"/>
                <a:cs typeface="Times New Roman"/>
              </a:rPr>
              <a:t>25.6</a:t>
            </a:r>
            <a:r>
              <a:rPr dirty="0" sz="1200">
                <a:latin typeface="SimSun"/>
                <a:cs typeface="SimSun"/>
              </a:rPr>
              <a:t>％、  </a:t>
            </a:r>
            <a:r>
              <a:rPr dirty="0" sz="1200" spc="-5">
                <a:latin typeface="Times New Roman"/>
                <a:cs typeface="Times New Roman"/>
              </a:rPr>
              <a:t>13.7%</a:t>
            </a:r>
            <a:r>
              <a:rPr dirty="0" sz="1200" spc="-160">
                <a:latin typeface="SimSun"/>
                <a:cs typeface="SimSun"/>
              </a:rPr>
              <a:t>、</a:t>
            </a:r>
            <a:r>
              <a:rPr dirty="0" sz="1200" spc="-5">
                <a:latin typeface="Times New Roman"/>
                <a:cs typeface="Times New Roman"/>
              </a:rPr>
              <a:t>21.6%</a:t>
            </a:r>
            <a:r>
              <a:rPr dirty="0" sz="1200" spc="-160">
                <a:latin typeface="SimSun"/>
                <a:cs typeface="SimSun"/>
              </a:rPr>
              <a:t>、</a:t>
            </a:r>
            <a:r>
              <a:rPr dirty="0" sz="1200">
                <a:latin typeface="Times New Roman"/>
                <a:cs typeface="Times New Roman"/>
              </a:rPr>
              <a:t>39.4%</a:t>
            </a:r>
            <a:r>
              <a:rPr dirty="0" sz="1200" spc="-160">
                <a:latin typeface="SimSun"/>
                <a:cs typeface="SimSun"/>
              </a:rPr>
              <a:t>、</a:t>
            </a:r>
            <a:r>
              <a:rPr dirty="0" sz="1200" spc="-5">
                <a:latin typeface="Times New Roman"/>
                <a:cs typeface="Times New Roman"/>
              </a:rPr>
              <a:t>22.1%</a:t>
            </a:r>
            <a:r>
              <a:rPr dirty="0" sz="1200" spc="-160">
                <a:latin typeface="SimSun"/>
                <a:cs typeface="SimSun"/>
              </a:rPr>
              <a:t>、</a:t>
            </a:r>
            <a:r>
              <a:rPr dirty="0" sz="1200">
                <a:latin typeface="Times New Roman"/>
                <a:cs typeface="Times New Roman"/>
              </a:rPr>
              <a:t>19.1%</a:t>
            </a:r>
            <a:r>
              <a:rPr dirty="0" sz="1200" spc="-160">
                <a:latin typeface="SimSun"/>
                <a:cs typeface="SimSun"/>
              </a:rPr>
              <a:t>。</a:t>
            </a:r>
            <a:r>
              <a:rPr dirty="0" sz="1200">
                <a:latin typeface="SimSun"/>
                <a:cs typeface="SimSun"/>
              </a:rPr>
              <a:t>与</a:t>
            </a:r>
            <a:r>
              <a:rPr dirty="0" sz="1200" spc="10">
                <a:latin typeface="SimSun"/>
                <a:cs typeface="SimSun"/>
              </a:rPr>
              <a:t>同</a:t>
            </a:r>
            <a:r>
              <a:rPr dirty="0" sz="1200">
                <a:latin typeface="SimSun"/>
                <a:cs typeface="SimSun"/>
              </a:rPr>
              <a:t>类主流算法相比</a:t>
            </a:r>
            <a:r>
              <a:rPr dirty="0" sz="1200" spc="-160">
                <a:latin typeface="SimSun"/>
                <a:cs typeface="SimSun"/>
              </a:rPr>
              <a:t>，</a:t>
            </a:r>
            <a:r>
              <a:rPr dirty="0" sz="1200">
                <a:latin typeface="SimSun"/>
                <a:cs typeface="SimSun"/>
              </a:rPr>
              <a:t>本文提出的方法在点云配准任 务中也具有更高的精度。</a:t>
            </a:r>
            <a:endParaRPr sz="1200">
              <a:latin typeface="SimSun"/>
              <a:cs typeface="SimSun"/>
            </a:endParaRPr>
          </a:p>
          <a:p>
            <a:pPr algn="just" marL="12700" marR="81915" indent="304800">
              <a:lnSpc>
                <a:spcPct val="162500"/>
              </a:lnSpc>
              <a:spcBef>
                <a:spcPts val="5"/>
              </a:spcBef>
              <a:buSzPct val="91666"/>
              <a:buAutoNum type="arabicPlain" startAt="3"/>
              <a:tabLst>
                <a:tab pos="699770" algn="l"/>
              </a:tabLst>
            </a:pPr>
            <a:r>
              <a:rPr dirty="0" sz="1200">
                <a:latin typeface="SimSun"/>
                <a:cs typeface="SimSun"/>
              </a:rPr>
              <a:t>针对</a:t>
            </a:r>
            <a:r>
              <a:rPr dirty="0" sz="1200" spc="-30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在特征融合模块将两组点云的特征在维度上进行连接</a:t>
            </a:r>
            <a:r>
              <a:rPr dirty="0" sz="1200" spc="5">
                <a:latin typeface="SimSun"/>
                <a:cs typeface="SimSun"/>
              </a:rPr>
              <a:t>而</a:t>
            </a:r>
            <a:r>
              <a:rPr dirty="0" sz="1200">
                <a:latin typeface="SimSun"/>
                <a:cs typeface="SimSun"/>
              </a:rPr>
              <a:t>无法很好地 融合不同层次特征的问题，本文对</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5">
                <a:latin typeface="Times New Roman"/>
                <a:cs typeface="Times New Roman"/>
              </a:rPr>
              <a:t> </a:t>
            </a:r>
            <a:r>
              <a:rPr dirty="0" sz="1200">
                <a:latin typeface="SimSun"/>
                <a:cs typeface="SimSun"/>
              </a:rPr>
              <a:t>的特征融合模块进行了改进，提出了一种基于双 </a:t>
            </a:r>
            <a:r>
              <a:rPr dirty="0" sz="1200">
                <a:latin typeface="SimSun"/>
                <a:cs typeface="SimSun"/>
              </a:rPr>
              <a:t>重</a:t>
            </a:r>
            <a:endParaRPr sz="1200">
              <a:latin typeface="SimSun"/>
              <a:cs typeface="SimSun"/>
            </a:endParaRPr>
          </a:p>
        </p:txBody>
      </p:sp>
      <p:pic>
        <p:nvPicPr>
          <p:cNvPr id="3" name="object 3"/>
          <p:cNvPicPr/>
          <p:nvPr/>
        </p:nvPicPr>
        <p:blipFill>
          <a:blip r:embed="rId2" cstate="print"/>
          <a:stretch>
            <a:fillRect/>
          </a:stretch>
        </p:blipFill>
        <p:spPr>
          <a:xfrm>
            <a:off x="259079" y="10344403"/>
            <a:ext cx="4812030" cy="123189"/>
          </a:xfrm>
          <a:prstGeom prst="rect">
            <a:avLst/>
          </a:prstGeom>
        </p:spPr>
      </p:pic>
      <p:pic>
        <p:nvPicPr>
          <p:cNvPr id="4" name="object 4"/>
          <p:cNvPicPr/>
          <p:nvPr/>
        </p:nvPicPr>
        <p:blipFill>
          <a:blip r:embed="rId3" cstate="print"/>
          <a:stretch>
            <a:fillRect/>
          </a:stretch>
        </p:blipFill>
        <p:spPr>
          <a:xfrm>
            <a:off x="5215890" y="10344403"/>
            <a:ext cx="1082039" cy="123189"/>
          </a:xfrm>
          <a:prstGeom prst="rect">
            <a:avLst/>
          </a:prstGeom>
        </p:spPr>
      </p:pic>
      <p:sp>
        <p:nvSpPr>
          <p:cNvPr id="5" name="object 5"/>
          <p:cNvSpPr txBox="1"/>
          <p:nvPr/>
        </p:nvSpPr>
        <p:spPr>
          <a:xfrm>
            <a:off x="3627754" y="9924667"/>
            <a:ext cx="307340" cy="173990"/>
          </a:xfrm>
          <a:prstGeom prst="rect">
            <a:avLst/>
          </a:prstGeom>
        </p:spPr>
        <p:txBody>
          <a:bodyPr wrap="square" lIns="0" tIns="0" rIns="0" bIns="0" rtlCol="0" vert="horz">
            <a:spAutoFit/>
          </a:bodyPr>
          <a:lstStyle/>
          <a:p>
            <a:pPr marL="38100">
              <a:lnSpc>
                <a:spcPts val="1250"/>
              </a:lnSpc>
            </a:pPr>
            <a:r>
              <a:rPr dirty="0" sz="1050">
                <a:latin typeface="Times New Roman"/>
                <a:cs typeface="Times New Roman"/>
              </a:rPr>
              <a:t>i</a:t>
            </a:r>
            <a:endParaRPr sz="10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67432"/>
            <a:ext cx="6223000" cy="3010535"/>
          </a:xfrm>
          <a:prstGeom prst="rect">
            <a:avLst/>
          </a:prstGeom>
        </p:spPr>
        <p:txBody>
          <a:bodyPr wrap="square" lIns="0" tIns="74295" rIns="0" bIns="0" rtlCol="0" vert="horz">
            <a:spAutoFit/>
          </a:bodyPr>
          <a:lstStyle/>
          <a:p>
            <a:pPr marL="12700">
              <a:lnSpc>
                <a:spcPct val="100000"/>
              </a:lnSpc>
              <a:spcBef>
                <a:spcPts val="585"/>
              </a:spcBef>
              <a:tabLst>
                <a:tab pos="37376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第三章</a:t>
            </a:r>
            <a:r>
              <a:rPr dirty="0" sz="1050" spc="-95">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a:p>
            <a:pPr marL="12700">
              <a:lnSpc>
                <a:spcPct val="100000"/>
              </a:lnSpc>
              <a:spcBef>
                <a:spcPts val="545"/>
              </a:spcBef>
            </a:pPr>
            <a:r>
              <a:rPr dirty="0" sz="1200">
                <a:latin typeface="SimSun"/>
                <a:cs typeface="SimSun"/>
              </a:rPr>
              <a:t>理跨平台开源库对</a:t>
            </a:r>
            <a:r>
              <a:rPr dirty="0" sz="1200" spc="10">
                <a:latin typeface="SimSun"/>
                <a:cs typeface="SimSun"/>
              </a:rPr>
              <a:t>真实</a:t>
            </a:r>
            <a:r>
              <a:rPr dirty="0" sz="1200">
                <a:latin typeface="SimSun"/>
                <a:cs typeface="SimSun"/>
              </a:rPr>
              <a:t>场景采集的点云数</a:t>
            </a:r>
            <a:r>
              <a:rPr dirty="0" sz="1200" spc="10">
                <a:latin typeface="SimSun"/>
                <a:cs typeface="SimSun"/>
              </a:rPr>
              <a:t>据进</a:t>
            </a:r>
            <a:r>
              <a:rPr dirty="0" sz="1200">
                <a:latin typeface="SimSun"/>
                <a:cs typeface="SimSun"/>
              </a:rPr>
              <a:t>行预处理，并利用</a:t>
            </a:r>
            <a:r>
              <a:rPr dirty="0" sz="1200" spc="-45">
                <a:latin typeface="SimSun"/>
                <a:cs typeface="SimSun"/>
              </a:rPr>
              <a:t> </a:t>
            </a:r>
            <a:r>
              <a:rPr dirty="0" sz="1200">
                <a:latin typeface="Times New Roman"/>
                <a:cs typeface="Times New Roman"/>
              </a:rPr>
              <a:t>CloudCompare</a:t>
            </a:r>
            <a:r>
              <a:rPr dirty="0" sz="1200" spc="254">
                <a:latin typeface="Times New Roman"/>
                <a:cs typeface="Times New Roman"/>
              </a:rPr>
              <a:t> </a:t>
            </a:r>
            <a:r>
              <a:rPr dirty="0" sz="1200">
                <a:latin typeface="SimSun"/>
                <a:cs typeface="SimSun"/>
              </a:rPr>
              <a:t>三维点云编</a:t>
            </a:r>
            <a:endParaRPr sz="1200">
              <a:latin typeface="SimSun"/>
              <a:cs typeface="SimSun"/>
            </a:endParaRPr>
          </a:p>
          <a:p>
            <a:pPr marL="12700">
              <a:lnSpc>
                <a:spcPct val="100000"/>
              </a:lnSpc>
              <a:spcBef>
                <a:spcPts val="900"/>
              </a:spcBef>
            </a:pPr>
            <a:r>
              <a:rPr dirty="0" sz="1200">
                <a:latin typeface="SimSun"/>
                <a:cs typeface="SimSun"/>
              </a:rPr>
              <a:t>辑和处理软件可视化点云处理的效果。</a:t>
            </a:r>
            <a:endParaRPr sz="1200">
              <a:latin typeface="SimSun"/>
              <a:cs typeface="SimSun"/>
            </a:endParaRPr>
          </a:p>
          <a:p>
            <a:pPr>
              <a:lnSpc>
                <a:spcPct val="100000"/>
              </a:lnSpc>
            </a:pPr>
            <a:endParaRPr sz="1200">
              <a:latin typeface="SimSun"/>
              <a:cs typeface="SimSun"/>
            </a:endParaRPr>
          </a:p>
          <a:p>
            <a:pPr marL="12700">
              <a:lnSpc>
                <a:spcPct val="100000"/>
              </a:lnSpc>
              <a:spcBef>
                <a:spcPts val="930"/>
              </a:spcBef>
            </a:pPr>
            <a:r>
              <a:rPr dirty="0" sz="1400" spc="-5">
                <a:latin typeface="Times New Roman"/>
                <a:cs typeface="Times New Roman"/>
              </a:rPr>
              <a:t>3.3.2</a:t>
            </a:r>
            <a:r>
              <a:rPr dirty="0" sz="1400" spc="-20">
                <a:latin typeface="Times New Roman"/>
                <a:cs typeface="Times New Roman"/>
              </a:rPr>
              <a:t> </a:t>
            </a:r>
            <a:r>
              <a:rPr dirty="0" sz="1400">
                <a:latin typeface="PMingLiU-ExtB"/>
                <a:cs typeface="PMingLiU-ExtB"/>
              </a:rPr>
              <a:t>对比实</a:t>
            </a:r>
            <a:r>
              <a:rPr dirty="0" sz="1400" spc="-15">
                <a:latin typeface="PMingLiU-ExtB"/>
                <a:cs typeface="PMingLiU-ExtB"/>
              </a:rPr>
              <a:t>验</a:t>
            </a:r>
            <a:r>
              <a:rPr dirty="0" sz="1400">
                <a:latin typeface="PMingLiU-ExtB"/>
                <a:cs typeface="PMingLiU-ExtB"/>
              </a:rPr>
              <a:t>分析</a:t>
            </a:r>
            <a:endParaRPr sz="1400">
              <a:latin typeface="PMingLiU-ExtB"/>
              <a:cs typeface="PMingLiU-ExtB"/>
            </a:endParaRPr>
          </a:p>
          <a:p>
            <a:pPr>
              <a:lnSpc>
                <a:spcPct val="100000"/>
              </a:lnSpc>
              <a:spcBef>
                <a:spcPts val="30"/>
              </a:spcBef>
            </a:pPr>
            <a:endParaRPr sz="1750">
              <a:latin typeface="PMingLiU-ExtB"/>
              <a:cs typeface="PMingLiU-ExtB"/>
            </a:endParaRPr>
          </a:p>
          <a:p>
            <a:pPr marL="12700">
              <a:lnSpc>
                <a:spcPct val="100000"/>
              </a:lnSpc>
            </a:pPr>
            <a:r>
              <a:rPr dirty="0" sz="1200">
                <a:latin typeface="SimSun"/>
                <a:cs typeface="SimSun"/>
              </a:rPr>
              <a:t>（</a:t>
            </a:r>
            <a:r>
              <a:rPr dirty="0" sz="1200">
                <a:latin typeface="Times New Roman"/>
                <a:cs typeface="Times New Roman"/>
              </a:rPr>
              <a:t>1</a:t>
            </a:r>
            <a:r>
              <a:rPr dirty="0" sz="1200">
                <a:latin typeface="SimSun"/>
                <a:cs typeface="SimSun"/>
              </a:rPr>
              <a:t>）降采</a:t>
            </a:r>
            <a:r>
              <a:rPr dirty="0" sz="1200" spc="-5">
                <a:latin typeface="SimSun"/>
                <a:cs typeface="SimSun"/>
              </a:rPr>
              <a:t>样</a:t>
            </a:r>
            <a:r>
              <a:rPr dirty="0" sz="1200">
                <a:latin typeface="SimSun"/>
                <a:cs typeface="SimSun"/>
              </a:rPr>
              <a:t>不同方法效果对比</a:t>
            </a:r>
            <a:endParaRPr sz="1200">
              <a:latin typeface="SimSun"/>
              <a:cs typeface="SimSun"/>
            </a:endParaRPr>
          </a:p>
          <a:p>
            <a:pPr marL="12700" marR="5080" indent="304800">
              <a:lnSpc>
                <a:spcPct val="162500"/>
              </a:lnSpc>
            </a:pPr>
            <a:r>
              <a:rPr dirty="0" sz="1200">
                <a:latin typeface="SimSun"/>
                <a:cs typeface="SimSun"/>
              </a:rPr>
              <a:t>为了比较不同降采样方法处理点云的效果</a:t>
            </a:r>
            <a:r>
              <a:rPr dirty="0" sz="1200" spc="-409">
                <a:latin typeface="SimSun"/>
                <a:cs typeface="SimSun"/>
              </a:rPr>
              <a:t>，</a:t>
            </a:r>
            <a:r>
              <a:rPr dirty="0" sz="1200">
                <a:latin typeface="SimSun"/>
                <a:cs typeface="SimSun"/>
              </a:rPr>
              <a:t>本节对原始点云数据分别进行了随机降采样、 </a:t>
            </a:r>
            <a:r>
              <a:rPr dirty="0" sz="1200">
                <a:latin typeface="SimSun"/>
                <a:cs typeface="SimSun"/>
              </a:rPr>
              <a:t>均匀</a:t>
            </a:r>
            <a:r>
              <a:rPr dirty="0" sz="1200" spc="10">
                <a:latin typeface="SimSun"/>
                <a:cs typeface="SimSun"/>
              </a:rPr>
              <a:t>降</a:t>
            </a:r>
            <a:r>
              <a:rPr dirty="0" sz="1200">
                <a:latin typeface="SimSun"/>
                <a:cs typeface="SimSun"/>
              </a:rPr>
              <a:t>采样</a:t>
            </a:r>
            <a:r>
              <a:rPr dirty="0" sz="1200" spc="10">
                <a:latin typeface="SimSun"/>
                <a:cs typeface="SimSun"/>
              </a:rPr>
              <a:t>和</a:t>
            </a:r>
            <a:r>
              <a:rPr dirty="0" sz="1200">
                <a:latin typeface="SimSun"/>
                <a:cs typeface="SimSun"/>
              </a:rPr>
              <a:t>体</a:t>
            </a:r>
            <a:r>
              <a:rPr dirty="0" sz="1200" spc="10">
                <a:latin typeface="SimSun"/>
                <a:cs typeface="SimSun"/>
              </a:rPr>
              <a:t>素</a:t>
            </a:r>
            <a:r>
              <a:rPr dirty="0" sz="1200">
                <a:latin typeface="SimSun"/>
                <a:cs typeface="SimSun"/>
              </a:rPr>
              <a:t>降</a:t>
            </a:r>
            <a:r>
              <a:rPr dirty="0" sz="1200" spc="10">
                <a:latin typeface="SimSun"/>
                <a:cs typeface="SimSun"/>
              </a:rPr>
              <a:t>采</a:t>
            </a:r>
            <a:r>
              <a:rPr dirty="0" sz="1200">
                <a:latin typeface="SimSun"/>
                <a:cs typeface="SimSun"/>
              </a:rPr>
              <a:t>样。</a:t>
            </a:r>
            <a:r>
              <a:rPr dirty="0" sz="1200" spc="10">
                <a:latin typeface="SimSun"/>
                <a:cs typeface="SimSun"/>
              </a:rPr>
              <a:t>通</a:t>
            </a:r>
            <a:r>
              <a:rPr dirty="0" sz="1200">
                <a:latin typeface="SimSun"/>
                <a:cs typeface="SimSun"/>
              </a:rPr>
              <a:t>过调</a:t>
            </a:r>
            <a:r>
              <a:rPr dirty="0" sz="1200" spc="10">
                <a:latin typeface="SimSun"/>
                <a:cs typeface="SimSun"/>
              </a:rPr>
              <a:t>整</a:t>
            </a:r>
            <a:r>
              <a:rPr dirty="0" sz="1200">
                <a:latin typeface="SimSun"/>
                <a:cs typeface="SimSun"/>
              </a:rPr>
              <a:t>均</a:t>
            </a:r>
            <a:r>
              <a:rPr dirty="0" sz="1200" spc="10">
                <a:latin typeface="SimSun"/>
                <a:cs typeface="SimSun"/>
              </a:rPr>
              <a:t>匀</a:t>
            </a:r>
            <a:r>
              <a:rPr dirty="0" sz="1200">
                <a:latin typeface="SimSun"/>
                <a:cs typeface="SimSun"/>
              </a:rPr>
              <a:t>降</a:t>
            </a:r>
            <a:r>
              <a:rPr dirty="0" sz="1200" spc="10">
                <a:latin typeface="SimSun"/>
                <a:cs typeface="SimSun"/>
              </a:rPr>
              <a:t>采</a:t>
            </a:r>
            <a:r>
              <a:rPr dirty="0" sz="1200">
                <a:latin typeface="SimSun"/>
                <a:cs typeface="SimSun"/>
              </a:rPr>
              <a:t>样近</a:t>
            </a:r>
            <a:r>
              <a:rPr dirty="0" sz="1200" spc="10">
                <a:latin typeface="SimSun"/>
                <a:cs typeface="SimSun"/>
              </a:rPr>
              <a:t>邻</a:t>
            </a:r>
            <a:r>
              <a:rPr dirty="0" sz="1200">
                <a:latin typeface="SimSun"/>
                <a:cs typeface="SimSun"/>
              </a:rPr>
              <a:t>搜索</a:t>
            </a:r>
            <a:r>
              <a:rPr dirty="0" sz="1200" spc="10">
                <a:latin typeface="SimSun"/>
                <a:cs typeface="SimSun"/>
              </a:rPr>
              <a:t>半</a:t>
            </a:r>
            <a:r>
              <a:rPr dirty="0" sz="1200">
                <a:latin typeface="SimSun"/>
                <a:cs typeface="SimSun"/>
              </a:rPr>
              <a:t>径</a:t>
            </a:r>
            <a:r>
              <a:rPr dirty="0" sz="1200" spc="10">
                <a:latin typeface="SimSun"/>
                <a:cs typeface="SimSun"/>
              </a:rPr>
              <a:t>的</a:t>
            </a:r>
            <a:r>
              <a:rPr dirty="0" sz="1200">
                <a:latin typeface="SimSun"/>
                <a:cs typeface="SimSun"/>
              </a:rPr>
              <a:t>大</a:t>
            </a:r>
            <a:r>
              <a:rPr dirty="0" sz="1200" spc="10">
                <a:latin typeface="SimSun"/>
                <a:cs typeface="SimSun"/>
              </a:rPr>
              <a:t>小</a:t>
            </a:r>
            <a:r>
              <a:rPr dirty="0" sz="1200">
                <a:latin typeface="SimSun"/>
                <a:cs typeface="SimSun"/>
              </a:rPr>
              <a:t>以及</a:t>
            </a:r>
            <a:r>
              <a:rPr dirty="0" sz="1200" spc="10">
                <a:latin typeface="SimSun"/>
                <a:cs typeface="SimSun"/>
              </a:rPr>
              <a:t>体</a:t>
            </a:r>
            <a:r>
              <a:rPr dirty="0" sz="1200">
                <a:latin typeface="SimSun"/>
                <a:cs typeface="SimSun"/>
              </a:rPr>
              <a:t>素降</a:t>
            </a:r>
            <a:r>
              <a:rPr dirty="0" sz="1200" spc="10">
                <a:latin typeface="SimSun"/>
                <a:cs typeface="SimSun"/>
              </a:rPr>
              <a:t>采</a:t>
            </a:r>
            <a:r>
              <a:rPr dirty="0" sz="1200">
                <a:latin typeface="SimSun"/>
                <a:cs typeface="SimSun"/>
              </a:rPr>
              <a:t>样</a:t>
            </a:r>
            <a:r>
              <a:rPr dirty="0" sz="1200" spc="10">
                <a:latin typeface="SimSun"/>
                <a:cs typeface="SimSun"/>
              </a:rPr>
              <a:t>中</a:t>
            </a:r>
            <a:r>
              <a:rPr dirty="0" sz="1200">
                <a:latin typeface="SimSun"/>
                <a:cs typeface="SimSun"/>
              </a:rPr>
              <a:t>栅格</a:t>
            </a:r>
            <a:endParaRPr sz="1200">
              <a:latin typeface="SimSun"/>
              <a:cs typeface="SimSun"/>
            </a:endParaRPr>
          </a:p>
          <a:p>
            <a:pPr marL="12700" marR="82550">
              <a:lnSpc>
                <a:spcPct val="162500"/>
              </a:lnSpc>
              <a:spcBef>
                <a:spcPts val="5"/>
              </a:spcBef>
            </a:pPr>
            <a:r>
              <a:rPr dirty="0" sz="1200">
                <a:latin typeface="SimSun"/>
                <a:cs typeface="SimSun"/>
              </a:rPr>
              <a:t>的分辨率</a:t>
            </a:r>
            <a:r>
              <a:rPr dirty="0" sz="1200" spc="-240">
                <a:latin typeface="SimSun"/>
                <a:cs typeface="SimSun"/>
              </a:rPr>
              <a:t>，</a:t>
            </a:r>
            <a:r>
              <a:rPr dirty="0" sz="1200">
                <a:latin typeface="SimSun"/>
                <a:cs typeface="SimSun"/>
              </a:rPr>
              <a:t>保证均匀降采样和体素降采样后点云的个数一致</a:t>
            </a:r>
            <a:r>
              <a:rPr dirty="0" sz="1200" spc="-240">
                <a:latin typeface="SimSun"/>
                <a:cs typeface="SimSun"/>
              </a:rPr>
              <a:t>，</a:t>
            </a:r>
            <a:r>
              <a:rPr dirty="0" sz="1200">
                <a:latin typeface="SimSun"/>
                <a:cs typeface="SimSun"/>
              </a:rPr>
              <a:t>均为</a:t>
            </a:r>
            <a:r>
              <a:rPr dirty="0" sz="1200" spc="-295">
                <a:latin typeface="SimSun"/>
                <a:cs typeface="SimSun"/>
              </a:rPr>
              <a:t> </a:t>
            </a:r>
            <a:r>
              <a:rPr dirty="0" sz="1200">
                <a:latin typeface="Times New Roman"/>
                <a:cs typeface="Times New Roman"/>
              </a:rPr>
              <a:t>48977</a:t>
            </a:r>
            <a:r>
              <a:rPr dirty="0" sz="1200" spc="-240">
                <a:latin typeface="SimSun"/>
                <a:cs typeface="SimSun"/>
              </a:rPr>
              <a:t>。</a:t>
            </a:r>
            <a:r>
              <a:rPr dirty="0" sz="1200">
                <a:latin typeface="SimSun"/>
                <a:cs typeface="SimSun"/>
              </a:rPr>
              <a:t>之后指定采样个数 为</a:t>
            </a:r>
            <a:r>
              <a:rPr dirty="0" sz="1200" spc="-300">
                <a:latin typeface="SimSun"/>
                <a:cs typeface="SimSun"/>
              </a:rPr>
              <a:t> </a:t>
            </a:r>
            <a:r>
              <a:rPr dirty="0" sz="1200">
                <a:latin typeface="Times New Roman"/>
                <a:cs typeface="Times New Roman"/>
              </a:rPr>
              <a:t>48977</a:t>
            </a:r>
            <a:r>
              <a:rPr dirty="0" sz="1200" spc="-5">
                <a:latin typeface="Times New Roman"/>
                <a:cs typeface="Times New Roman"/>
              </a:rPr>
              <a:t> </a:t>
            </a:r>
            <a:r>
              <a:rPr dirty="0" sz="1200">
                <a:latin typeface="SimSun"/>
                <a:cs typeface="SimSun"/>
              </a:rPr>
              <a:t>对原始点云进行随机降采样。实验效果与数据如下图</a:t>
            </a:r>
            <a:r>
              <a:rPr dirty="0" sz="1200" spc="-295">
                <a:latin typeface="SimSun"/>
                <a:cs typeface="SimSun"/>
              </a:rPr>
              <a:t> </a:t>
            </a:r>
            <a:r>
              <a:rPr dirty="0" sz="1200">
                <a:latin typeface="Times New Roman"/>
                <a:cs typeface="Times New Roman"/>
              </a:rPr>
              <a:t>3.5 </a:t>
            </a:r>
            <a:r>
              <a:rPr dirty="0" sz="1200">
                <a:latin typeface="SimSun"/>
                <a:cs typeface="SimSun"/>
              </a:rPr>
              <a:t>与下表</a:t>
            </a:r>
            <a:r>
              <a:rPr dirty="0" sz="1200" spc="-300">
                <a:latin typeface="SimSun"/>
                <a:cs typeface="SimSun"/>
              </a:rPr>
              <a:t> </a:t>
            </a:r>
            <a:r>
              <a:rPr dirty="0" sz="1200">
                <a:latin typeface="Times New Roman"/>
                <a:cs typeface="Times New Roman"/>
              </a:rPr>
              <a:t>3.1 </a:t>
            </a:r>
            <a:r>
              <a:rPr dirty="0" sz="1200">
                <a:latin typeface="SimSun"/>
                <a:cs typeface="SimSun"/>
              </a:rPr>
              <a:t>所示。</a:t>
            </a:r>
            <a:endParaRPr sz="1200">
              <a:latin typeface="SimSun"/>
              <a:cs typeface="SimSun"/>
            </a:endParaRPr>
          </a:p>
        </p:txBody>
      </p:sp>
      <p:sp>
        <p:nvSpPr>
          <p:cNvPr id="4" name="object 4"/>
          <p:cNvSpPr txBox="1"/>
          <p:nvPr/>
        </p:nvSpPr>
        <p:spPr>
          <a:xfrm>
            <a:off x="1319530" y="5459348"/>
            <a:ext cx="908050"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(a)</a:t>
            </a:r>
            <a:r>
              <a:rPr dirty="0" sz="1050" spc="180">
                <a:latin typeface="Times New Roman"/>
                <a:cs typeface="Times New Roman"/>
              </a:rPr>
              <a:t> </a:t>
            </a:r>
            <a:r>
              <a:rPr dirty="0" sz="1050" spc="5">
                <a:latin typeface="SimSun"/>
                <a:cs typeface="SimSun"/>
              </a:rPr>
              <a:t>随</a:t>
            </a:r>
            <a:r>
              <a:rPr dirty="0" sz="1050" spc="-10">
                <a:latin typeface="SimSun"/>
                <a:cs typeface="SimSun"/>
              </a:rPr>
              <a:t>机</a:t>
            </a:r>
            <a:r>
              <a:rPr dirty="0" sz="1050" spc="5">
                <a:latin typeface="SimSun"/>
                <a:cs typeface="SimSun"/>
              </a:rPr>
              <a:t>降</a:t>
            </a:r>
            <a:r>
              <a:rPr dirty="0" sz="1050" spc="-10">
                <a:latin typeface="SimSun"/>
                <a:cs typeface="SimSun"/>
              </a:rPr>
              <a:t>采</a:t>
            </a:r>
            <a:r>
              <a:rPr dirty="0" sz="1050" spc="5">
                <a:latin typeface="SimSun"/>
                <a:cs typeface="SimSun"/>
              </a:rPr>
              <a:t>样</a:t>
            </a:r>
            <a:endParaRPr sz="1050">
              <a:latin typeface="SimSun"/>
              <a:cs typeface="SimSun"/>
            </a:endParaRPr>
          </a:p>
        </p:txBody>
      </p:sp>
      <p:sp>
        <p:nvSpPr>
          <p:cNvPr id="5" name="object 5"/>
          <p:cNvSpPr txBox="1"/>
          <p:nvPr/>
        </p:nvSpPr>
        <p:spPr>
          <a:xfrm>
            <a:off x="3327019" y="5459348"/>
            <a:ext cx="915669"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(b)</a:t>
            </a:r>
            <a:r>
              <a:rPr dirty="0" sz="1050" spc="180">
                <a:latin typeface="Times New Roman"/>
                <a:cs typeface="Times New Roman"/>
              </a:rPr>
              <a:t> </a:t>
            </a:r>
            <a:r>
              <a:rPr dirty="0" sz="1050" spc="5">
                <a:latin typeface="SimSun"/>
                <a:cs typeface="SimSun"/>
              </a:rPr>
              <a:t>均</a:t>
            </a:r>
            <a:r>
              <a:rPr dirty="0" sz="1050" spc="-10">
                <a:latin typeface="SimSun"/>
                <a:cs typeface="SimSun"/>
              </a:rPr>
              <a:t>匀</a:t>
            </a:r>
            <a:r>
              <a:rPr dirty="0" sz="1050" spc="5">
                <a:latin typeface="SimSun"/>
                <a:cs typeface="SimSun"/>
              </a:rPr>
              <a:t>降</a:t>
            </a:r>
            <a:r>
              <a:rPr dirty="0" sz="1050" spc="-10">
                <a:latin typeface="SimSun"/>
                <a:cs typeface="SimSun"/>
              </a:rPr>
              <a:t>采</a:t>
            </a:r>
            <a:r>
              <a:rPr dirty="0" sz="1050" spc="5">
                <a:latin typeface="SimSun"/>
                <a:cs typeface="SimSun"/>
              </a:rPr>
              <a:t>样</a:t>
            </a:r>
            <a:endParaRPr sz="1050">
              <a:latin typeface="SimSun"/>
              <a:cs typeface="SimSun"/>
            </a:endParaRPr>
          </a:p>
        </p:txBody>
      </p:sp>
      <p:sp>
        <p:nvSpPr>
          <p:cNvPr id="6" name="object 6"/>
          <p:cNvSpPr txBox="1"/>
          <p:nvPr/>
        </p:nvSpPr>
        <p:spPr>
          <a:xfrm>
            <a:off x="5460872" y="5459348"/>
            <a:ext cx="908685"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(c)</a:t>
            </a:r>
            <a:r>
              <a:rPr dirty="0" sz="1050" spc="185">
                <a:latin typeface="Times New Roman"/>
                <a:cs typeface="Times New Roman"/>
              </a:rPr>
              <a:t> </a:t>
            </a:r>
            <a:r>
              <a:rPr dirty="0" sz="1050" spc="5">
                <a:latin typeface="SimSun"/>
                <a:cs typeface="SimSun"/>
              </a:rPr>
              <a:t>体</a:t>
            </a:r>
            <a:r>
              <a:rPr dirty="0" sz="1050" spc="-10">
                <a:latin typeface="SimSun"/>
                <a:cs typeface="SimSun"/>
              </a:rPr>
              <a:t>素</a:t>
            </a:r>
            <a:r>
              <a:rPr dirty="0" sz="1050" spc="5">
                <a:latin typeface="SimSun"/>
                <a:cs typeface="SimSun"/>
              </a:rPr>
              <a:t>降</a:t>
            </a:r>
            <a:r>
              <a:rPr dirty="0" sz="1050" spc="-10">
                <a:latin typeface="SimSun"/>
                <a:cs typeface="SimSun"/>
              </a:rPr>
              <a:t>采</a:t>
            </a:r>
            <a:r>
              <a:rPr dirty="0" sz="1050" spc="5">
                <a:latin typeface="SimSun"/>
                <a:cs typeface="SimSun"/>
              </a:rPr>
              <a:t>样</a:t>
            </a:r>
            <a:endParaRPr sz="1050">
              <a:latin typeface="SimSun"/>
              <a:cs typeface="SimSun"/>
            </a:endParaRPr>
          </a:p>
        </p:txBody>
      </p:sp>
      <p:sp>
        <p:nvSpPr>
          <p:cNvPr id="7" name="object 7"/>
          <p:cNvSpPr txBox="1"/>
          <p:nvPr/>
        </p:nvSpPr>
        <p:spPr>
          <a:xfrm>
            <a:off x="706627" y="5756528"/>
            <a:ext cx="6222365" cy="2861945"/>
          </a:xfrm>
          <a:prstGeom prst="rect">
            <a:avLst/>
          </a:prstGeom>
        </p:spPr>
        <p:txBody>
          <a:bodyPr wrap="square" lIns="0" tIns="13335" rIns="0" bIns="0" rtlCol="0" vert="horz">
            <a:spAutoFit/>
          </a:bodyPr>
          <a:lstStyle/>
          <a:p>
            <a:pPr marL="2172335">
              <a:lnSpc>
                <a:spcPct val="100000"/>
              </a:lnSpc>
              <a:spcBef>
                <a:spcPts val="105"/>
              </a:spcBef>
              <a:tabLst>
                <a:tab pos="2640330" algn="l"/>
              </a:tabLst>
            </a:pPr>
            <a:r>
              <a:rPr dirty="0" sz="1050" spc="5">
                <a:latin typeface="SimSun"/>
                <a:cs typeface="SimSun"/>
              </a:rPr>
              <a:t>图</a:t>
            </a:r>
            <a:r>
              <a:rPr dirty="0" sz="1050" spc="-265">
                <a:latin typeface="SimSun"/>
                <a:cs typeface="SimSun"/>
              </a:rPr>
              <a:t> </a:t>
            </a:r>
            <a:r>
              <a:rPr dirty="0" sz="1050">
                <a:latin typeface="Times New Roman"/>
                <a:cs typeface="Times New Roman"/>
              </a:rPr>
              <a:t>3.5</a:t>
            </a:r>
            <a:r>
              <a:rPr dirty="0" sz="1050">
                <a:latin typeface="Times New Roman"/>
                <a:cs typeface="Times New Roman"/>
              </a:rPr>
              <a:t>	</a:t>
            </a:r>
            <a:r>
              <a:rPr dirty="0" sz="1050" spc="-10">
                <a:latin typeface="SimSun"/>
                <a:cs typeface="SimSun"/>
              </a:rPr>
              <a:t>三</a:t>
            </a:r>
            <a:r>
              <a:rPr dirty="0" sz="1050" spc="5">
                <a:latin typeface="SimSun"/>
                <a:cs typeface="SimSun"/>
              </a:rPr>
              <a:t>种</a:t>
            </a:r>
            <a:r>
              <a:rPr dirty="0" sz="1050" spc="-10">
                <a:latin typeface="SimSun"/>
                <a:cs typeface="SimSun"/>
              </a:rPr>
              <a:t>降</a:t>
            </a:r>
            <a:r>
              <a:rPr dirty="0" sz="1050" spc="5">
                <a:latin typeface="SimSun"/>
                <a:cs typeface="SimSun"/>
              </a:rPr>
              <a:t>采</a:t>
            </a:r>
            <a:r>
              <a:rPr dirty="0" sz="1050" spc="-10">
                <a:latin typeface="SimSun"/>
                <a:cs typeface="SimSun"/>
              </a:rPr>
              <a:t>样</a:t>
            </a:r>
            <a:r>
              <a:rPr dirty="0" sz="1050" spc="5">
                <a:latin typeface="SimSun"/>
                <a:cs typeface="SimSun"/>
              </a:rPr>
              <a:t>结</a:t>
            </a:r>
            <a:r>
              <a:rPr dirty="0" sz="1050" spc="-5">
                <a:latin typeface="SimSun"/>
                <a:cs typeface="SimSun"/>
              </a:rPr>
              <a:t>果</a:t>
            </a:r>
            <a:r>
              <a:rPr dirty="0" sz="1050" spc="-10">
                <a:latin typeface="SimSun"/>
                <a:cs typeface="SimSun"/>
              </a:rPr>
              <a:t>对</a:t>
            </a:r>
            <a:r>
              <a:rPr dirty="0" sz="1050" spc="5">
                <a:latin typeface="SimSun"/>
                <a:cs typeface="SimSun"/>
              </a:rPr>
              <a:t>比图</a:t>
            </a:r>
            <a:endParaRPr sz="1050">
              <a:latin typeface="SimSun"/>
              <a:cs typeface="SimSun"/>
            </a:endParaRPr>
          </a:p>
          <a:p>
            <a:pPr marL="12700" marR="5080" indent="304800">
              <a:lnSpc>
                <a:spcPct val="162500"/>
              </a:lnSpc>
              <a:spcBef>
                <a:spcPts val="90"/>
              </a:spcBef>
            </a:pPr>
            <a:r>
              <a:rPr dirty="0" sz="1200">
                <a:latin typeface="SimSun"/>
                <a:cs typeface="SimSun"/>
              </a:rPr>
              <a:t>从可视化结果可以看出</a:t>
            </a:r>
            <a:r>
              <a:rPr dirty="0" sz="1200" spc="-409">
                <a:latin typeface="SimSun"/>
                <a:cs typeface="SimSun"/>
              </a:rPr>
              <a:t>，</a:t>
            </a:r>
            <a:r>
              <a:rPr dirty="0" sz="1200">
                <a:latin typeface="SimSun"/>
                <a:cs typeface="SimSun"/>
              </a:rPr>
              <a:t>均匀降采样和体素降采样基本保持了原始点云本身的几何结构， </a:t>
            </a:r>
            <a:r>
              <a:rPr dirty="0" sz="1200">
                <a:latin typeface="SimSun"/>
                <a:cs typeface="SimSun"/>
              </a:rPr>
              <a:t>随机</a:t>
            </a:r>
            <a:r>
              <a:rPr dirty="0" sz="1200" spc="10">
                <a:latin typeface="SimSun"/>
                <a:cs typeface="SimSun"/>
              </a:rPr>
              <a:t>降</a:t>
            </a:r>
            <a:r>
              <a:rPr dirty="0" sz="1200">
                <a:latin typeface="SimSun"/>
                <a:cs typeface="SimSun"/>
              </a:rPr>
              <a:t>采样</a:t>
            </a:r>
            <a:r>
              <a:rPr dirty="0" sz="1200" spc="10">
                <a:latin typeface="SimSun"/>
                <a:cs typeface="SimSun"/>
              </a:rPr>
              <a:t>并</a:t>
            </a:r>
            <a:r>
              <a:rPr dirty="0" sz="1200">
                <a:latin typeface="SimSun"/>
                <a:cs typeface="SimSun"/>
              </a:rPr>
              <a:t>不</a:t>
            </a:r>
            <a:r>
              <a:rPr dirty="0" sz="1200" spc="10">
                <a:latin typeface="SimSun"/>
                <a:cs typeface="SimSun"/>
              </a:rPr>
              <a:t>能</a:t>
            </a:r>
            <a:r>
              <a:rPr dirty="0" sz="1200">
                <a:latin typeface="SimSun"/>
                <a:cs typeface="SimSun"/>
              </a:rPr>
              <a:t>保</a:t>
            </a:r>
            <a:r>
              <a:rPr dirty="0" sz="1200" spc="10">
                <a:latin typeface="SimSun"/>
                <a:cs typeface="SimSun"/>
              </a:rPr>
              <a:t>持</a:t>
            </a:r>
            <a:r>
              <a:rPr dirty="0" sz="1200">
                <a:latin typeface="SimSun"/>
                <a:cs typeface="SimSun"/>
              </a:rPr>
              <a:t>原始</a:t>
            </a:r>
            <a:r>
              <a:rPr dirty="0" sz="1200" spc="10">
                <a:latin typeface="SimSun"/>
                <a:cs typeface="SimSun"/>
              </a:rPr>
              <a:t>点</a:t>
            </a:r>
            <a:r>
              <a:rPr dirty="0" sz="1200">
                <a:latin typeface="SimSun"/>
                <a:cs typeface="SimSun"/>
              </a:rPr>
              <a:t>云本</a:t>
            </a:r>
            <a:r>
              <a:rPr dirty="0" sz="1200" spc="10">
                <a:latin typeface="SimSun"/>
                <a:cs typeface="SimSun"/>
              </a:rPr>
              <a:t>身</a:t>
            </a:r>
            <a:r>
              <a:rPr dirty="0" sz="1200">
                <a:latin typeface="SimSun"/>
                <a:cs typeface="SimSun"/>
              </a:rPr>
              <a:t>的</a:t>
            </a:r>
            <a:r>
              <a:rPr dirty="0" sz="1200" spc="10">
                <a:latin typeface="SimSun"/>
                <a:cs typeface="SimSun"/>
              </a:rPr>
              <a:t>几</a:t>
            </a:r>
            <a:r>
              <a:rPr dirty="0" sz="1200">
                <a:latin typeface="SimSun"/>
                <a:cs typeface="SimSun"/>
              </a:rPr>
              <a:t>何</a:t>
            </a:r>
            <a:r>
              <a:rPr dirty="0" sz="1200" spc="10">
                <a:latin typeface="SimSun"/>
                <a:cs typeface="SimSun"/>
              </a:rPr>
              <a:t>结</a:t>
            </a:r>
            <a:r>
              <a:rPr dirty="0" sz="1200">
                <a:latin typeface="SimSun"/>
                <a:cs typeface="SimSun"/>
              </a:rPr>
              <a:t>构。</a:t>
            </a:r>
            <a:r>
              <a:rPr dirty="0" sz="1200" spc="10">
                <a:latin typeface="SimSun"/>
                <a:cs typeface="SimSun"/>
              </a:rPr>
              <a:t>在</a:t>
            </a:r>
            <a:r>
              <a:rPr dirty="0" sz="1200">
                <a:latin typeface="SimSun"/>
                <a:cs typeface="SimSun"/>
              </a:rPr>
              <a:t>外部</a:t>
            </a:r>
            <a:r>
              <a:rPr dirty="0" sz="1200" spc="10">
                <a:latin typeface="SimSun"/>
                <a:cs typeface="SimSun"/>
              </a:rPr>
              <a:t>传</a:t>
            </a:r>
            <a:r>
              <a:rPr dirty="0" sz="1200">
                <a:latin typeface="SimSun"/>
                <a:cs typeface="SimSun"/>
              </a:rPr>
              <a:t>感</a:t>
            </a:r>
            <a:r>
              <a:rPr dirty="0" sz="1200" spc="10">
                <a:latin typeface="SimSun"/>
                <a:cs typeface="SimSun"/>
              </a:rPr>
              <a:t>器</a:t>
            </a:r>
            <a:r>
              <a:rPr dirty="0" sz="1200">
                <a:latin typeface="SimSun"/>
                <a:cs typeface="SimSun"/>
              </a:rPr>
              <a:t>采</a:t>
            </a:r>
            <a:r>
              <a:rPr dirty="0" sz="1200" spc="10">
                <a:latin typeface="SimSun"/>
                <a:cs typeface="SimSun"/>
              </a:rPr>
              <a:t>集</a:t>
            </a:r>
            <a:r>
              <a:rPr dirty="0" sz="1200">
                <a:latin typeface="SimSun"/>
                <a:cs typeface="SimSun"/>
              </a:rPr>
              <a:t>过程</a:t>
            </a:r>
            <a:r>
              <a:rPr dirty="0" sz="1200" spc="10">
                <a:latin typeface="SimSun"/>
                <a:cs typeface="SimSun"/>
              </a:rPr>
              <a:t>，</a:t>
            </a:r>
            <a:r>
              <a:rPr dirty="0" sz="1200">
                <a:latin typeface="SimSun"/>
                <a:cs typeface="SimSun"/>
              </a:rPr>
              <a:t>由于</a:t>
            </a:r>
            <a:r>
              <a:rPr dirty="0" sz="1200" spc="10">
                <a:latin typeface="SimSun"/>
                <a:cs typeface="SimSun"/>
              </a:rPr>
              <a:t>受</a:t>
            </a:r>
            <a:r>
              <a:rPr dirty="0" sz="1200">
                <a:latin typeface="SimSun"/>
                <a:cs typeface="SimSun"/>
              </a:rPr>
              <a:t>到</a:t>
            </a:r>
            <a:r>
              <a:rPr dirty="0" sz="1200" spc="10">
                <a:latin typeface="SimSun"/>
                <a:cs typeface="SimSun"/>
              </a:rPr>
              <a:t>光</a:t>
            </a:r>
            <a:r>
              <a:rPr dirty="0" sz="1200">
                <a:latin typeface="SimSun"/>
                <a:cs typeface="SimSun"/>
              </a:rPr>
              <a:t>照、 光强</a:t>
            </a:r>
            <a:r>
              <a:rPr dirty="0" sz="1200" spc="10">
                <a:latin typeface="SimSun"/>
                <a:cs typeface="SimSun"/>
              </a:rPr>
              <a:t>等</a:t>
            </a:r>
            <a:r>
              <a:rPr dirty="0" sz="1200">
                <a:latin typeface="SimSun"/>
                <a:cs typeface="SimSun"/>
              </a:rPr>
              <a:t>外界</a:t>
            </a:r>
            <a:r>
              <a:rPr dirty="0" sz="1200" spc="10">
                <a:latin typeface="SimSun"/>
                <a:cs typeface="SimSun"/>
              </a:rPr>
              <a:t>环</a:t>
            </a:r>
            <a:r>
              <a:rPr dirty="0" sz="1200">
                <a:latin typeface="SimSun"/>
                <a:cs typeface="SimSun"/>
              </a:rPr>
              <a:t>境</a:t>
            </a:r>
            <a:r>
              <a:rPr dirty="0" sz="1200" spc="10">
                <a:latin typeface="SimSun"/>
                <a:cs typeface="SimSun"/>
              </a:rPr>
              <a:t>的</a:t>
            </a:r>
            <a:r>
              <a:rPr dirty="0" sz="1200">
                <a:latin typeface="SimSun"/>
                <a:cs typeface="SimSun"/>
              </a:rPr>
              <a:t>影</a:t>
            </a:r>
            <a:r>
              <a:rPr dirty="0" sz="1200" spc="10">
                <a:latin typeface="SimSun"/>
                <a:cs typeface="SimSun"/>
              </a:rPr>
              <a:t>响</a:t>
            </a:r>
            <a:r>
              <a:rPr dirty="0" sz="1200">
                <a:latin typeface="SimSun"/>
                <a:cs typeface="SimSun"/>
              </a:rPr>
              <a:t>，原</a:t>
            </a:r>
            <a:r>
              <a:rPr dirty="0" sz="1200" spc="10">
                <a:latin typeface="SimSun"/>
                <a:cs typeface="SimSun"/>
              </a:rPr>
              <a:t>始</a:t>
            </a:r>
            <a:r>
              <a:rPr dirty="0" sz="1200">
                <a:latin typeface="SimSun"/>
                <a:cs typeface="SimSun"/>
              </a:rPr>
              <a:t>点云</a:t>
            </a:r>
            <a:r>
              <a:rPr dirty="0" sz="1200" spc="10">
                <a:latin typeface="SimSun"/>
                <a:cs typeface="SimSun"/>
              </a:rPr>
              <a:t>数据中</a:t>
            </a:r>
            <a:r>
              <a:rPr dirty="0" sz="1200">
                <a:latin typeface="SimSun"/>
                <a:cs typeface="SimSun"/>
              </a:rPr>
              <a:t>除</a:t>
            </a:r>
            <a:r>
              <a:rPr dirty="0" sz="1200" spc="10">
                <a:latin typeface="SimSun"/>
                <a:cs typeface="SimSun"/>
              </a:rPr>
              <a:t>了</a:t>
            </a:r>
            <a:r>
              <a:rPr dirty="0" sz="1200">
                <a:latin typeface="SimSun"/>
                <a:cs typeface="SimSun"/>
              </a:rPr>
              <a:t>目标</a:t>
            </a:r>
            <a:r>
              <a:rPr dirty="0" sz="1200" spc="10">
                <a:latin typeface="SimSun"/>
                <a:cs typeface="SimSun"/>
              </a:rPr>
              <a:t>物</a:t>
            </a:r>
            <a:r>
              <a:rPr dirty="0" sz="1200">
                <a:latin typeface="SimSun"/>
                <a:cs typeface="SimSun"/>
              </a:rPr>
              <a:t>体及</a:t>
            </a:r>
            <a:r>
              <a:rPr dirty="0" sz="1200" spc="10">
                <a:latin typeface="SimSun"/>
                <a:cs typeface="SimSun"/>
              </a:rPr>
              <a:t>其</a:t>
            </a:r>
            <a:r>
              <a:rPr dirty="0" sz="1200">
                <a:latin typeface="SimSun"/>
                <a:cs typeface="SimSun"/>
              </a:rPr>
              <a:t>周</a:t>
            </a:r>
            <a:r>
              <a:rPr dirty="0" sz="1200" spc="10">
                <a:latin typeface="SimSun"/>
                <a:cs typeface="SimSun"/>
              </a:rPr>
              <a:t>围</a:t>
            </a:r>
            <a:r>
              <a:rPr dirty="0" sz="1200">
                <a:latin typeface="SimSun"/>
                <a:cs typeface="SimSun"/>
              </a:rPr>
              <a:t>杂</a:t>
            </a:r>
            <a:r>
              <a:rPr dirty="0" sz="1200" spc="10">
                <a:latin typeface="SimSun"/>
                <a:cs typeface="SimSun"/>
              </a:rPr>
              <a:t>物</a:t>
            </a:r>
            <a:r>
              <a:rPr dirty="0" sz="1200">
                <a:latin typeface="SimSun"/>
                <a:cs typeface="SimSun"/>
              </a:rPr>
              <a:t>外，</a:t>
            </a:r>
            <a:r>
              <a:rPr dirty="0" sz="1200" spc="10">
                <a:latin typeface="SimSun"/>
                <a:cs typeface="SimSun"/>
              </a:rPr>
              <a:t>还</a:t>
            </a:r>
            <a:r>
              <a:rPr dirty="0" sz="1200">
                <a:latin typeface="SimSun"/>
                <a:cs typeface="SimSun"/>
              </a:rPr>
              <a:t>存在</a:t>
            </a:r>
            <a:r>
              <a:rPr dirty="0" sz="1200" spc="10">
                <a:latin typeface="SimSun"/>
                <a:cs typeface="SimSun"/>
              </a:rPr>
              <a:t>很</a:t>
            </a:r>
            <a:r>
              <a:rPr dirty="0" sz="1200">
                <a:latin typeface="SimSun"/>
                <a:cs typeface="SimSun"/>
              </a:rPr>
              <a:t>多</a:t>
            </a:r>
            <a:r>
              <a:rPr dirty="0" sz="1200" spc="10">
                <a:latin typeface="SimSun"/>
                <a:cs typeface="SimSun"/>
              </a:rPr>
              <a:t>干</a:t>
            </a:r>
            <a:r>
              <a:rPr dirty="0" sz="1200">
                <a:latin typeface="SimSun"/>
                <a:cs typeface="SimSun"/>
              </a:rPr>
              <a:t>扰噪 声。</a:t>
            </a:r>
            <a:r>
              <a:rPr dirty="0" sz="1200" spc="10">
                <a:latin typeface="SimSun"/>
                <a:cs typeface="SimSun"/>
              </a:rPr>
              <a:t>这</a:t>
            </a:r>
            <a:r>
              <a:rPr dirty="0" sz="1200">
                <a:latin typeface="SimSun"/>
                <a:cs typeface="SimSun"/>
              </a:rPr>
              <a:t>些干</a:t>
            </a:r>
            <a:r>
              <a:rPr dirty="0" sz="1200" spc="10">
                <a:latin typeface="SimSun"/>
                <a:cs typeface="SimSun"/>
              </a:rPr>
              <a:t>扰</a:t>
            </a:r>
            <a:r>
              <a:rPr dirty="0" sz="1200">
                <a:latin typeface="SimSun"/>
                <a:cs typeface="SimSun"/>
              </a:rPr>
              <a:t>噪</a:t>
            </a:r>
            <a:r>
              <a:rPr dirty="0" sz="1200" spc="10">
                <a:latin typeface="SimSun"/>
                <a:cs typeface="SimSun"/>
              </a:rPr>
              <a:t>声</a:t>
            </a:r>
            <a:r>
              <a:rPr dirty="0" sz="1200">
                <a:latin typeface="SimSun"/>
                <a:cs typeface="SimSun"/>
              </a:rPr>
              <a:t>在</a:t>
            </a:r>
            <a:r>
              <a:rPr dirty="0" sz="1200" spc="10">
                <a:latin typeface="SimSun"/>
                <a:cs typeface="SimSun"/>
              </a:rPr>
              <a:t>进</a:t>
            </a:r>
            <a:r>
              <a:rPr dirty="0" sz="1200">
                <a:latin typeface="SimSun"/>
                <a:cs typeface="SimSun"/>
              </a:rPr>
              <a:t>行降</a:t>
            </a:r>
            <a:r>
              <a:rPr dirty="0" sz="1200" spc="10">
                <a:latin typeface="SimSun"/>
                <a:cs typeface="SimSun"/>
              </a:rPr>
              <a:t>采</a:t>
            </a:r>
            <a:r>
              <a:rPr dirty="0" sz="1200">
                <a:latin typeface="SimSun"/>
                <a:cs typeface="SimSun"/>
              </a:rPr>
              <a:t>样时</a:t>
            </a:r>
            <a:r>
              <a:rPr dirty="0" sz="1200" spc="10">
                <a:latin typeface="SimSun"/>
                <a:cs typeface="SimSun"/>
              </a:rPr>
              <a:t>也</a:t>
            </a:r>
            <a:r>
              <a:rPr dirty="0" sz="1200">
                <a:latin typeface="SimSun"/>
                <a:cs typeface="SimSun"/>
              </a:rPr>
              <a:t>被</a:t>
            </a:r>
            <a:r>
              <a:rPr dirty="0" sz="1200" spc="10">
                <a:latin typeface="SimSun"/>
                <a:cs typeface="SimSun"/>
              </a:rPr>
              <a:t>认</a:t>
            </a:r>
            <a:r>
              <a:rPr dirty="0" sz="1200">
                <a:latin typeface="SimSun"/>
                <a:cs typeface="SimSun"/>
              </a:rPr>
              <a:t>为</a:t>
            </a:r>
            <a:r>
              <a:rPr dirty="0" sz="1200" spc="10">
                <a:latin typeface="SimSun"/>
                <a:cs typeface="SimSun"/>
              </a:rPr>
              <a:t>是</a:t>
            </a:r>
            <a:r>
              <a:rPr dirty="0" sz="1200">
                <a:latin typeface="SimSun"/>
                <a:cs typeface="SimSun"/>
              </a:rPr>
              <a:t>点云</a:t>
            </a:r>
            <a:r>
              <a:rPr dirty="0" sz="1200" spc="10">
                <a:latin typeface="SimSun"/>
                <a:cs typeface="SimSun"/>
              </a:rPr>
              <a:t>本</a:t>
            </a:r>
            <a:r>
              <a:rPr dirty="0" sz="1200">
                <a:latin typeface="SimSun"/>
                <a:cs typeface="SimSun"/>
              </a:rPr>
              <a:t>身的</a:t>
            </a:r>
            <a:r>
              <a:rPr dirty="0" sz="1200" spc="10">
                <a:latin typeface="SimSun"/>
                <a:cs typeface="SimSun"/>
              </a:rPr>
              <a:t>几</a:t>
            </a:r>
            <a:r>
              <a:rPr dirty="0" sz="1200">
                <a:latin typeface="SimSun"/>
                <a:cs typeface="SimSun"/>
              </a:rPr>
              <a:t>何</a:t>
            </a:r>
            <a:r>
              <a:rPr dirty="0" sz="1200" spc="10">
                <a:latin typeface="SimSun"/>
                <a:cs typeface="SimSun"/>
              </a:rPr>
              <a:t>结</a:t>
            </a:r>
            <a:r>
              <a:rPr dirty="0" sz="1200">
                <a:latin typeface="SimSun"/>
                <a:cs typeface="SimSun"/>
              </a:rPr>
              <a:t>构</a:t>
            </a:r>
            <a:r>
              <a:rPr dirty="0" sz="1200" spc="10">
                <a:latin typeface="SimSun"/>
                <a:cs typeface="SimSun"/>
              </a:rPr>
              <a:t>，</a:t>
            </a:r>
            <a:r>
              <a:rPr dirty="0" sz="1200">
                <a:latin typeface="SimSun"/>
                <a:cs typeface="SimSun"/>
              </a:rPr>
              <a:t>因此</a:t>
            </a:r>
            <a:r>
              <a:rPr dirty="0" sz="1200" spc="10">
                <a:latin typeface="SimSun"/>
                <a:cs typeface="SimSun"/>
              </a:rPr>
              <a:t>在</a:t>
            </a:r>
            <a:r>
              <a:rPr dirty="0" sz="1200">
                <a:latin typeface="SimSun"/>
                <a:cs typeface="SimSun"/>
              </a:rPr>
              <a:t>对原</a:t>
            </a:r>
            <a:r>
              <a:rPr dirty="0" sz="1200" spc="10">
                <a:latin typeface="SimSun"/>
                <a:cs typeface="SimSun"/>
              </a:rPr>
              <a:t>始</a:t>
            </a:r>
            <a:r>
              <a:rPr dirty="0" sz="1200">
                <a:latin typeface="SimSun"/>
                <a:cs typeface="SimSun"/>
              </a:rPr>
              <a:t>点</a:t>
            </a:r>
            <a:r>
              <a:rPr dirty="0" sz="1200" spc="10">
                <a:latin typeface="SimSun"/>
                <a:cs typeface="SimSun"/>
              </a:rPr>
              <a:t>云</a:t>
            </a:r>
            <a:r>
              <a:rPr dirty="0" sz="1200">
                <a:latin typeface="SimSun"/>
                <a:cs typeface="SimSun"/>
              </a:rPr>
              <a:t>分别 进行均匀降采样和体素降采样之后仍保留了大量干扰噪声</a:t>
            </a:r>
            <a:r>
              <a:rPr dirty="0" sz="1200" spc="-409">
                <a:latin typeface="SimSun"/>
                <a:cs typeface="SimSun"/>
              </a:rPr>
              <a:t>。</a:t>
            </a:r>
            <a:r>
              <a:rPr dirty="0" sz="1200">
                <a:latin typeface="SimSun"/>
                <a:cs typeface="SimSun"/>
              </a:rPr>
              <a:t>在对原始点云进行随机降采样时， 对于</a:t>
            </a:r>
            <a:r>
              <a:rPr dirty="0" sz="1200" spc="10">
                <a:latin typeface="SimSun"/>
                <a:cs typeface="SimSun"/>
              </a:rPr>
              <a:t>目</a:t>
            </a:r>
            <a:r>
              <a:rPr dirty="0" sz="1200">
                <a:latin typeface="SimSun"/>
                <a:cs typeface="SimSun"/>
              </a:rPr>
              <a:t>标物</a:t>
            </a:r>
            <a:r>
              <a:rPr dirty="0" sz="1200" spc="10">
                <a:latin typeface="SimSun"/>
                <a:cs typeface="SimSun"/>
              </a:rPr>
              <a:t>体</a:t>
            </a:r>
            <a:r>
              <a:rPr dirty="0" sz="1200">
                <a:latin typeface="SimSun"/>
                <a:cs typeface="SimSun"/>
              </a:rPr>
              <a:t>及</a:t>
            </a:r>
            <a:r>
              <a:rPr dirty="0" sz="1200" spc="10">
                <a:latin typeface="SimSun"/>
                <a:cs typeface="SimSun"/>
              </a:rPr>
              <a:t>其</a:t>
            </a:r>
            <a:r>
              <a:rPr dirty="0" sz="1200">
                <a:latin typeface="SimSun"/>
                <a:cs typeface="SimSun"/>
              </a:rPr>
              <a:t>周</a:t>
            </a:r>
            <a:r>
              <a:rPr dirty="0" sz="1200" spc="10">
                <a:latin typeface="SimSun"/>
                <a:cs typeface="SimSun"/>
              </a:rPr>
              <a:t>围</a:t>
            </a:r>
            <a:r>
              <a:rPr dirty="0" sz="1200">
                <a:latin typeface="SimSun"/>
                <a:cs typeface="SimSun"/>
              </a:rPr>
              <a:t>杂物</a:t>
            </a:r>
            <a:r>
              <a:rPr dirty="0" sz="1200" spc="10">
                <a:latin typeface="SimSun"/>
                <a:cs typeface="SimSun"/>
              </a:rPr>
              <a:t>这</a:t>
            </a:r>
            <a:r>
              <a:rPr dirty="0" sz="1200">
                <a:latin typeface="SimSun"/>
                <a:cs typeface="SimSun"/>
              </a:rPr>
              <a:t>样密</a:t>
            </a:r>
            <a:r>
              <a:rPr dirty="0" sz="1200" spc="10">
                <a:latin typeface="SimSun"/>
                <a:cs typeface="SimSun"/>
              </a:rPr>
              <a:t>度</a:t>
            </a:r>
            <a:r>
              <a:rPr dirty="0" sz="1200">
                <a:latin typeface="SimSun"/>
                <a:cs typeface="SimSun"/>
              </a:rPr>
              <a:t>大</a:t>
            </a:r>
            <a:r>
              <a:rPr dirty="0" sz="1200" spc="10">
                <a:latin typeface="SimSun"/>
                <a:cs typeface="SimSun"/>
              </a:rPr>
              <a:t>的</a:t>
            </a:r>
            <a:r>
              <a:rPr dirty="0" sz="1200">
                <a:latin typeface="SimSun"/>
                <a:cs typeface="SimSun"/>
              </a:rPr>
              <a:t>区</a:t>
            </a:r>
            <a:r>
              <a:rPr dirty="0" sz="1200" spc="10">
                <a:latin typeface="SimSun"/>
                <a:cs typeface="SimSun"/>
              </a:rPr>
              <a:t>域</a:t>
            </a:r>
            <a:r>
              <a:rPr dirty="0" sz="1200">
                <a:latin typeface="SimSun"/>
                <a:cs typeface="SimSun"/>
              </a:rPr>
              <a:t>，其</a:t>
            </a:r>
            <a:r>
              <a:rPr dirty="0" sz="1200" spc="10">
                <a:latin typeface="SimSun"/>
                <a:cs typeface="SimSun"/>
              </a:rPr>
              <a:t>中</a:t>
            </a:r>
            <a:r>
              <a:rPr dirty="0" sz="1200">
                <a:latin typeface="SimSun"/>
                <a:cs typeface="SimSun"/>
              </a:rPr>
              <a:t>的点</a:t>
            </a:r>
            <a:r>
              <a:rPr dirty="0" sz="1200" spc="10">
                <a:latin typeface="SimSun"/>
                <a:cs typeface="SimSun"/>
              </a:rPr>
              <a:t>被</a:t>
            </a:r>
            <a:r>
              <a:rPr dirty="0" sz="1200">
                <a:latin typeface="SimSun"/>
                <a:cs typeface="SimSun"/>
              </a:rPr>
              <a:t>采</a:t>
            </a:r>
            <a:r>
              <a:rPr dirty="0" sz="1200" spc="10">
                <a:latin typeface="SimSun"/>
                <a:cs typeface="SimSun"/>
              </a:rPr>
              <a:t>样</a:t>
            </a:r>
            <a:r>
              <a:rPr dirty="0" sz="1200">
                <a:latin typeface="SimSun"/>
                <a:cs typeface="SimSun"/>
              </a:rPr>
              <a:t>到</a:t>
            </a:r>
            <a:r>
              <a:rPr dirty="0" sz="1200" spc="10">
                <a:latin typeface="SimSun"/>
                <a:cs typeface="SimSun"/>
              </a:rPr>
              <a:t>的</a:t>
            </a:r>
            <a:r>
              <a:rPr dirty="0" sz="1200">
                <a:latin typeface="SimSun"/>
                <a:cs typeface="SimSun"/>
              </a:rPr>
              <a:t>概率</a:t>
            </a:r>
            <a:r>
              <a:rPr dirty="0" sz="1200" spc="10">
                <a:latin typeface="SimSun"/>
                <a:cs typeface="SimSun"/>
              </a:rPr>
              <a:t>更</a:t>
            </a:r>
            <a:r>
              <a:rPr dirty="0" sz="1200">
                <a:latin typeface="SimSun"/>
                <a:cs typeface="SimSun"/>
              </a:rPr>
              <a:t>大，</a:t>
            </a:r>
            <a:r>
              <a:rPr dirty="0" sz="1200" spc="10">
                <a:latin typeface="SimSun"/>
                <a:cs typeface="SimSun"/>
              </a:rPr>
              <a:t>而</a:t>
            </a:r>
            <a:r>
              <a:rPr dirty="0" sz="1200">
                <a:latin typeface="SimSun"/>
                <a:cs typeface="SimSun"/>
              </a:rPr>
              <a:t>对</a:t>
            </a:r>
            <a:r>
              <a:rPr dirty="0" sz="1200" spc="10">
                <a:latin typeface="SimSun"/>
                <a:cs typeface="SimSun"/>
              </a:rPr>
              <a:t>于</a:t>
            </a:r>
            <a:r>
              <a:rPr dirty="0" sz="1200">
                <a:latin typeface="SimSun"/>
                <a:cs typeface="SimSun"/>
              </a:rPr>
              <a:t>干扰 噪声</a:t>
            </a:r>
            <a:r>
              <a:rPr dirty="0" sz="1200" spc="10">
                <a:latin typeface="SimSun"/>
                <a:cs typeface="SimSun"/>
              </a:rPr>
              <a:t>这</a:t>
            </a:r>
            <a:r>
              <a:rPr dirty="0" sz="1200">
                <a:latin typeface="SimSun"/>
                <a:cs typeface="SimSun"/>
              </a:rPr>
              <a:t>样密</a:t>
            </a:r>
            <a:r>
              <a:rPr dirty="0" sz="1200" spc="10">
                <a:latin typeface="SimSun"/>
                <a:cs typeface="SimSun"/>
              </a:rPr>
              <a:t>度</a:t>
            </a:r>
            <a:r>
              <a:rPr dirty="0" sz="1200">
                <a:latin typeface="SimSun"/>
                <a:cs typeface="SimSun"/>
              </a:rPr>
              <a:t>小</a:t>
            </a:r>
            <a:r>
              <a:rPr dirty="0" sz="1200" spc="10">
                <a:latin typeface="SimSun"/>
                <a:cs typeface="SimSun"/>
              </a:rPr>
              <a:t>的</a:t>
            </a:r>
            <a:r>
              <a:rPr dirty="0" sz="1200">
                <a:latin typeface="SimSun"/>
                <a:cs typeface="SimSun"/>
              </a:rPr>
              <a:t>区</a:t>
            </a:r>
            <a:r>
              <a:rPr dirty="0" sz="1200" spc="10">
                <a:latin typeface="SimSun"/>
                <a:cs typeface="SimSun"/>
              </a:rPr>
              <a:t>域</a:t>
            </a:r>
            <a:r>
              <a:rPr dirty="0" sz="1200">
                <a:latin typeface="SimSun"/>
                <a:cs typeface="SimSun"/>
              </a:rPr>
              <a:t>，其</a:t>
            </a:r>
            <a:r>
              <a:rPr dirty="0" sz="1200" spc="10">
                <a:latin typeface="SimSun"/>
                <a:cs typeface="SimSun"/>
              </a:rPr>
              <a:t>中</a:t>
            </a:r>
            <a:r>
              <a:rPr dirty="0" sz="1200">
                <a:latin typeface="SimSun"/>
                <a:cs typeface="SimSun"/>
              </a:rPr>
              <a:t>的点</a:t>
            </a:r>
            <a:r>
              <a:rPr dirty="0" sz="1200" spc="10">
                <a:latin typeface="SimSun"/>
                <a:cs typeface="SimSun"/>
              </a:rPr>
              <a:t>被</a:t>
            </a:r>
            <a:r>
              <a:rPr dirty="0" sz="1200">
                <a:latin typeface="SimSun"/>
                <a:cs typeface="SimSun"/>
              </a:rPr>
              <a:t>采</a:t>
            </a:r>
            <a:r>
              <a:rPr dirty="0" sz="1200" spc="10">
                <a:latin typeface="SimSun"/>
                <a:cs typeface="SimSun"/>
              </a:rPr>
              <a:t>样</a:t>
            </a:r>
            <a:r>
              <a:rPr dirty="0" sz="1200">
                <a:latin typeface="SimSun"/>
                <a:cs typeface="SimSun"/>
              </a:rPr>
              <a:t>到</a:t>
            </a:r>
            <a:r>
              <a:rPr dirty="0" sz="1200" spc="10">
                <a:latin typeface="SimSun"/>
                <a:cs typeface="SimSun"/>
              </a:rPr>
              <a:t>的</a:t>
            </a:r>
            <a:r>
              <a:rPr dirty="0" sz="1200">
                <a:latin typeface="SimSun"/>
                <a:cs typeface="SimSun"/>
              </a:rPr>
              <a:t>概率</a:t>
            </a:r>
            <a:r>
              <a:rPr dirty="0" sz="1200" spc="10">
                <a:latin typeface="SimSun"/>
                <a:cs typeface="SimSun"/>
              </a:rPr>
              <a:t>更</a:t>
            </a:r>
            <a:r>
              <a:rPr dirty="0" sz="1200">
                <a:latin typeface="SimSun"/>
                <a:cs typeface="SimSun"/>
              </a:rPr>
              <a:t>小，</a:t>
            </a:r>
            <a:r>
              <a:rPr dirty="0" sz="1200" spc="10">
                <a:latin typeface="SimSun"/>
                <a:cs typeface="SimSun"/>
              </a:rPr>
              <a:t>反</a:t>
            </a:r>
            <a:r>
              <a:rPr dirty="0" sz="1200">
                <a:latin typeface="SimSun"/>
                <a:cs typeface="SimSun"/>
              </a:rPr>
              <a:t>而</a:t>
            </a:r>
            <a:r>
              <a:rPr dirty="0" sz="1200" spc="10">
                <a:latin typeface="SimSun"/>
                <a:cs typeface="SimSun"/>
              </a:rPr>
              <a:t>使</a:t>
            </a:r>
            <a:r>
              <a:rPr dirty="0" sz="1200">
                <a:latin typeface="SimSun"/>
                <a:cs typeface="SimSun"/>
              </a:rPr>
              <a:t>得</a:t>
            </a:r>
            <a:r>
              <a:rPr dirty="0" sz="1200" spc="10">
                <a:latin typeface="SimSun"/>
                <a:cs typeface="SimSun"/>
              </a:rPr>
              <a:t>随</a:t>
            </a:r>
            <a:r>
              <a:rPr dirty="0" sz="1200">
                <a:latin typeface="SimSun"/>
                <a:cs typeface="SimSun"/>
              </a:rPr>
              <a:t>机降</a:t>
            </a:r>
            <a:r>
              <a:rPr dirty="0" sz="1200" spc="10">
                <a:latin typeface="SimSun"/>
                <a:cs typeface="SimSun"/>
              </a:rPr>
              <a:t>采</a:t>
            </a:r>
            <a:r>
              <a:rPr dirty="0" sz="1200">
                <a:latin typeface="SimSun"/>
                <a:cs typeface="SimSun"/>
              </a:rPr>
              <a:t>样后</a:t>
            </a:r>
            <a:r>
              <a:rPr dirty="0" sz="1200" spc="10">
                <a:latin typeface="SimSun"/>
                <a:cs typeface="SimSun"/>
              </a:rPr>
              <a:t>的</a:t>
            </a:r>
            <a:r>
              <a:rPr dirty="0" sz="1200">
                <a:latin typeface="SimSun"/>
                <a:cs typeface="SimSun"/>
              </a:rPr>
              <a:t>点</a:t>
            </a:r>
            <a:r>
              <a:rPr dirty="0" sz="1200" spc="10">
                <a:latin typeface="SimSun"/>
                <a:cs typeface="SimSun"/>
              </a:rPr>
              <a:t>云</a:t>
            </a:r>
            <a:r>
              <a:rPr dirty="0" sz="1200">
                <a:latin typeface="SimSun"/>
                <a:cs typeface="SimSun"/>
              </a:rPr>
              <a:t>数据 过滤了绝大多数干扰噪声，也能保证目标物体及其周围杂物的重要信息。</a:t>
            </a:r>
            <a:endParaRPr sz="1200">
              <a:latin typeface="SimSun"/>
              <a:cs typeface="SimSun"/>
            </a:endParaRPr>
          </a:p>
          <a:p>
            <a:pPr marL="2172335">
              <a:lnSpc>
                <a:spcPct val="100000"/>
              </a:lnSpc>
              <a:spcBef>
                <a:spcPts val="990"/>
              </a:spcBef>
              <a:tabLst>
                <a:tab pos="2640330" algn="l"/>
              </a:tabLst>
            </a:pPr>
            <a:r>
              <a:rPr dirty="0" sz="1050" spc="5">
                <a:latin typeface="SimSun"/>
                <a:cs typeface="SimSun"/>
              </a:rPr>
              <a:t>表</a:t>
            </a:r>
            <a:r>
              <a:rPr dirty="0" sz="1050" spc="-265">
                <a:latin typeface="SimSun"/>
                <a:cs typeface="SimSun"/>
              </a:rPr>
              <a:t> </a:t>
            </a:r>
            <a:r>
              <a:rPr dirty="0" sz="1050">
                <a:latin typeface="Times New Roman"/>
                <a:cs typeface="Times New Roman"/>
              </a:rPr>
              <a:t>3.1</a:t>
            </a:r>
            <a:r>
              <a:rPr dirty="0" sz="1050">
                <a:latin typeface="Times New Roman"/>
                <a:cs typeface="Times New Roman"/>
              </a:rPr>
              <a:t>	</a:t>
            </a:r>
            <a:r>
              <a:rPr dirty="0" sz="1050" spc="-10">
                <a:latin typeface="SimSun"/>
                <a:cs typeface="SimSun"/>
              </a:rPr>
              <a:t>降</a:t>
            </a:r>
            <a:r>
              <a:rPr dirty="0" sz="1050" spc="5">
                <a:latin typeface="SimSun"/>
                <a:cs typeface="SimSun"/>
              </a:rPr>
              <a:t>采</a:t>
            </a:r>
            <a:r>
              <a:rPr dirty="0" sz="1050" spc="-10">
                <a:latin typeface="SimSun"/>
                <a:cs typeface="SimSun"/>
              </a:rPr>
              <a:t>样</a:t>
            </a:r>
            <a:r>
              <a:rPr dirty="0" sz="1050" spc="5">
                <a:latin typeface="SimSun"/>
                <a:cs typeface="SimSun"/>
              </a:rPr>
              <a:t>实</a:t>
            </a:r>
            <a:r>
              <a:rPr dirty="0" sz="1050" spc="-10">
                <a:latin typeface="SimSun"/>
                <a:cs typeface="SimSun"/>
              </a:rPr>
              <a:t>验</a:t>
            </a:r>
            <a:r>
              <a:rPr dirty="0" sz="1050" spc="5">
                <a:latin typeface="SimSun"/>
                <a:cs typeface="SimSun"/>
              </a:rPr>
              <a:t>结</a:t>
            </a:r>
            <a:r>
              <a:rPr dirty="0" sz="1050" spc="-10">
                <a:latin typeface="SimSun"/>
                <a:cs typeface="SimSun"/>
              </a:rPr>
              <a:t>果对</a:t>
            </a:r>
            <a:r>
              <a:rPr dirty="0" sz="1050" spc="5">
                <a:latin typeface="SimSun"/>
                <a:cs typeface="SimSun"/>
              </a:rPr>
              <a:t>比表</a:t>
            </a:r>
            <a:endParaRPr sz="1050">
              <a:latin typeface="SimSun"/>
              <a:cs typeface="SimSun"/>
            </a:endParaRPr>
          </a:p>
        </p:txBody>
      </p:sp>
      <p:graphicFrame>
        <p:nvGraphicFramePr>
          <p:cNvPr id="8" name="object 8"/>
          <p:cNvGraphicFramePr>
            <a:graphicFrameLocks noGrp="1"/>
          </p:cNvGraphicFramePr>
          <p:nvPr/>
        </p:nvGraphicFramePr>
        <p:xfrm>
          <a:off x="1888489" y="8678925"/>
          <a:ext cx="3788410" cy="1022985"/>
        </p:xfrm>
        <a:graphic>
          <a:graphicData uri="http://schemas.openxmlformats.org/drawingml/2006/table">
            <a:tbl>
              <a:tblPr firstRow="1" bandRow="1">
                <a:tableStyleId>{2D5ABB26-0587-4C30-8999-92F81FD0307C}</a:tableStyleId>
              </a:tblPr>
              <a:tblGrid>
                <a:gridCol w="805180"/>
                <a:gridCol w="1082039"/>
                <a:gridCol w="1080770"/>
                <a:gridCol w="810895"/>
              </a:tblGrid>
              <a:tr h="402438">
                <a:tc>
                  <a:txBody>
                    <a:bodyPr/>
                    <a:lstStyle/>
                    <a:p>
                      <a:pPr>
                        <a:lnSpc>
                          <a:spcPct val="100000"/>
                        </a:lnSpc>
                        <a:spcBef>
                          <a:spcPts val="55"/>
                        </a:spcBef>
                      </a:pPr>
                      <a:endParaRPr sz="750">
                        <a:latin typeface="Times New Roman"/>
                        <a:cs typeface="Times New Roman"/>
                      </a:endParaRPr>
                    </a:p>
                    <a:p>
                      <a:pPr algn="ctr" marL="65405">
                        <a:lnSpc>
                          <a:spcPct val="100000"/>
                        </a:lnSpc>
                      </a:pPr>
                      <a:r>
                        <a:rPr dirty="0" sz="1050" spc="5">
                          <a:latin typeface="SimSun"/>
                          <a:cs typeface="SimSun"/>
                        </a:rPr>
                        <a:t>方</a:t>
                      </a:r>
                      <a:r>
                        <a:rPr dirty="0" sz="1050" spc="-5">
                          <a:latin typeface="SimSun"/>
                          <a:cs typeface="SimSun"/>
                        </a:rPr>
                        <a:t>法</a:t>
                      </a:r>
                      <a:r>
                        <a:rPr dirty="0" sz="1050">
                          <a:latin typeface="SimSun"/>
                          <a:cs typeface="SimSun"/>
                        </a:rPr>
                        <a:t> </a:t>
                      </a:r>
                      <a:endParaRPr sz="1050">
                        <a:latin typeface="SimSun"/>
                        <a:cs typeface="SimSu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marL="66675">
                        <a:lnSpc>
                          <a:spcPct val="100000"/>
                        </a:lnSpc>
                        <a:spcBef>
                          <a:spcPts val="135"/>
                        </a:spcBef>
                      </a:pPr>
                      <a:r>
                        <a:rPr dirty="0" sz="1050">
                          <a:latin typeface="SimSun"/>
                          <a:cs typeface="SimSun"/>
                        </a:rPr>
                        <a:t>原始</a:t>
                      </a:r>
                      <a:r>
                        <a:rPr dirty="0" sz="1050" spc="-15">
                          <a:latin typeface="SimSun"/>
                          <a:cs typeface="SimSun"/>
                        </a:rPr>
                        <a:t>点云</a:t>
                      </a:r>
                      <a:r>
                        <a:rPr dirty="0" sz="1050">
                          <a:latin typeface="SimSun"/>
                          <a:cs typeface="SimSun"/>
                        </a:rPr>
                        <a:t> </a:t>
                      </a:r>
                      <a:endParaRPr sz="1050">
                        <a:latin typeface="SimSun"/>
                        <a:cs typeface="SimSun"/>
                      </a:endParaRPr>
                    </a:p>
                    <a:p>
                      <a:pPr algn="ctr" marL="66675">
                        <a:lnSpc>
                          <a:spcPct val="100000"/>
                        </a:lnSpc>
                        <a:spcBef>
                          <a:spcPts val="300"/>
                        </a:spcBef>
                      </a:pPr>
                      <a:r>
                        <a:rPr dirty="0" sz="1050">
                          <a:latin typeface="SimSun"/>
                          <a:cs typeface="SimSun"/>
                        </a:rPr>
                        <a:t>数量</a:t>
                      </a:r>
                      <a:r>
                        <a:rPr dirty="0" sz="1050" spc="-15">
                          <a:latin typeface="SimSun"/>
                          <a:cs typeface="SimSun"/>
                        </a:rPr>
                        <a:t>（</a:t>
                      </a:r>
                      <a:r>
                        <a:rPr dirty="0" sz="1050">
                          <a:latin typeface="SimSun"/>
                          <a:cs typeface="SimSun"/>
                        </a:rPr>
                        <a:t>个</a:t>
                      </a:r>
                      <a:r>
                        <a:rPr dirty="0" sz="1050" spc="-15">
                          <a:latin typeface="SimSun"/>
                          <a:cs typeface="SimSun"/>
                        </a:rPr>
                        <a:t>）</a:t>
                      </a:r>
                      <a:r>
                        <a:rPr dirty="0" sz="1050">
                          <a:latin typeface="SimSun"/>
                          <a:cs typeface="SimSun"/>
                        </a:rPr>
                        <a:t> </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marL="65405">
                        <a:lnSpc>
                          <a:spcPct val="100000"/>
                        </a:lnSpc>
                        <a:spcBef>
                          <a:spcPts val="135"/>
                        </a:spcBef>
                      </a:pPr>
                      <a:r>
                        <a:rPr dirty="0" sz="1050">
                          <a:latin typeface="SimSun"/>
                          <a:cs typeface="SimSun"/>
                        </a:rPr>
                        <a:t>降采</a:t>
                      </a:r>
                      <a:r>
                        <a:rPr dirty="0" sz="1050" spc="-15">
                          <a:latin typeface="SimSun"/>
                          <a:cs typeface="SimSun"/>
                        </a:rPr>
                        <a:t>样后</a:t>
                      </a:r>
                      <a:r>
                        <a:rPr dirty="0" sz="1050">
                          <a:latin typeface="SimSun"/>
                          <a:cs typeface="SimSun"/>
                        </a:rPr>
                        <a:t> </a:t>
                      </a:r>
                      <a:endParaRPr sz="1050">
                        <a:latin typeface="SimSun"/>
                        <a:cs typeface="SimSun"/>
                      </a:endParaRPr>
                    </a:p>
                    <a:p>
                      <a:pPr algn="ctr" marL="66675">
                        <a:lnSpc>
                          <a:spcPct val="100000"/>
                        </a:lnSpc>
                        <a:spcBef>
                          <a:spcPts val="300"/>
                        </a:spcBef>
                      </a:pPr>
                      <a:r>
                        <a:rPr dirty="0" sz="1050">
                          <a:latin typeface="SimSun"/>
                          <a:cs typeface="SimSun"/>
                        </a:rPr>
                        <a:t>点云</a:t>
                      </a:r>
                      <a:r>
                        <a:rPr dirty="0" sz="1050" spc="-15">
                          <a:latin typeface="SimSun"/>
                          <a:cs typeface="SimSun"/>
                        </a:rPr>
                        <a:t>数</a:t>
                      </a:r>
                      <a:r>
                        <a:rPr dirty="0" sz="1050">
                          <a:latin typeface="SimSun"/>
                          <a:cs typeface="SimSun"/>
                        </a:rPr>
                        <a:t>量</a:t>
                      </a:r>
                      <a:r>
                        <a:rPr dirty="0" sz="1050" spc="-15">
                          <a:latin typeface="SimSun"/>
                          <a:cs typeface="SimSun"/>
                        </a:rPr>
                        <a:t>（</a:t>
                      </a:r>
                      <a:r>
                        <a:rPr dirty="0" sz="1050">
                          <a:latin typeface="SimSun"/>
                          <a:cs typeface="SimSun"/>
                        </a:rPr>
                        <a:t>个</a:t>
                      </a:r>
                      <a:r>
                        <a:rPr dirty="0" sz="1050" spc="-15">
                          <a:latin typeface="SimSun"/>
                          <a:cs typeface="SimSun"/>
                        </a:rPr>
                        <a:t>）</a:t>
                      </a:r>
                      <a:r>
                        <a:rPr dirty="0" sz="1050">
                          <a:latin typeface="SimSun"/>
                          <a:cs typeface="SimSun"/>
                        </a:rPr>
                        <a:t> </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nSpc>
                          <a:spcPct val="100000"/>
                        </a:lnSpc>
                        <a:spcBef>
                          <a:spcPts val="55"/>
                        </a:spcBef>
                      </a:pPr>
                      <a:endParaRPr sz="750">
                        <a:latin typeface="Times New Roman"/>
                        <a:cs typeface="Times New Roman"/>
                      </a:endParaRPr>
                    </a:p>
                    <a:p>
                      <a:pPr algn="ctr" marL="66675">
                        <a:lnSpc>
                          <a:spcPct val="100000"/>
                        </a:lnSpc>
                      </a:pPr>
                      <a:r>
                        <a:rPr dirty="0" sz="1050">
                          <a:latin typeface="SimSun"/>
                          <a:cs typeface="SimSun"/>
                        </a:rPr>
                        <a:t>用时</a:t>
                      </a:r>
                      <a:r>
                        <a:rPr dirty="0" sz="1050" spc="-15">
                          <a:latin typeface="SimSun"/>
                          <a:cs typeface="SimSun"/>
                        </a:rPr>
                        <a:t>（</a:t>
                      </a:r>
                      <a:r>
                        <a:rPr dirty="0" sz="1050">
                          <a:latin typeface="SimSun"/>
                          <a:cs typeface="SimSun"/>
                        </a:rPr>
                        <a:t>s</a:t>
                      </a:r>
                      <a:r>
                        <a:rPr dirty="0" sz="1050" spc="-15">
                          <a:latin typeface="SimSun"/>
                          <a:cs typeface="SimSun"/>
                        </a:rPr>
                        <a:t>）</a:t>
                      </a:r>
                      <a:r>
                        <a:rPr dirty="0" sz="1050">
                          <a:latin typeface="SimSun"/>
                          <a:cs typeface="SimSun"/>
                        </a:rPr>
                        <a:t> </a:t>
                      </a:r>
                      <a:endParaRPr sz="1050">
                        <a:latin typeface="SimSun"/>
                        <a:cs typeface="SimSun"/>
                      </a:endParaRPr>
                    </a:p>
                  </a:txBody>
                  <a:tcPr marL="0" marR="0" marB="0" marT="698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r>
              <a:tr h="204368">
                <a:tc>
                  <a:txBody>
                    <a:bodyPr/>
                    <a:lstStyle/>
                    <a:p>
                      <a:pPr algn="ctr" marL="66675">
                        <a:lnSpc>
                          <a:spcPct val="100000"/>
                        </a:lnSpc>
                        <a:spcBef>
                          <a:spcPts val="140"/>
                        </a:spcBef>
                      </a:pPr>
                      <a:r>
                        <a:rPr dirty="0" sz="1050">
                          <a:latin typeface="SimSun"/>
                          <a:cs typeface="SimSun"/>
                        </a:rPr>
                        <a:t>随机</a:t>
                      </a:r>
                      <a:r>
                        <a:rPr dirty="0" sz="1050" spc="-15">
                          <a:latin typeface="SimSun"/>
                          <a:cs typeface="SimSun"/>
                        </a:rPr>
                        <a:t>降</a:t>
                      </a:r>
                      <a:r>
                        <a:rPr dirty="0" sz="1050">
                          <a:latin typeface="SimSun"/>
                          <a:cs typeface="SimSun"/>
                        </a:rPr>
                        <a:t>采</a:t>
                      </a:r>
                      <a:r>
                        <a:rPr dirty="0" sz="1050" spc="-10">
                          <a:latin typeface="SimSun"/>
                          <a:cs typeface="SimSun"/>
                        </a:rPr>
                        <a:t>样</a:t>
                      </a:r>
                      <a:r>
                        <a:rPr dirty="0" sz="1050">
                          <a:latin typeface="SimSun"/>
                          <a:cs typeface="SimSun"/>
                        </a:rPr>
                        <a:t> </a:t>
                      </a:r>
                      <a:endParaRPr sz="1050">
                        <a:latin typeface="SimSun"/>
                        <a:cs typeface="SimSun"/>
                      </a:endParaRPr>
                    </a:p>
                  </a:txBody>
                  <a:tcPr marL="0" marR="0" marB="0" marT="1778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rowSpan="3">
                  <a:txBody>
                    <a:bodyPr/>
                    <a:lstStyle/>
                    <a:p>
                      <a:pPr>
                        <a:lnSpc>
                          <a:spcPct val="100000"/>
                        </a:lnSpc>
                      </a:pPr>
                      <a:endParaRPr sz="1000">
                        <a:latin typeface="Times New Roman"/>
                        <a:cs typeface="Times New Roman"/>
                      </a:endParaRPr>
                    </a:p>
                    <a:p>
                      <a:pPr marL="340995">
                        <a:lnSpc>
                          <a:spcPct val="100000"/>
                        </a:lnSpc>
                        <a:spcBef>
                          <a:spcPts val="610"/>
                        </a:spcBef>
                      </a:pPr>
                      <a:r>
                        <a:rPr dirty="0" sz="1050">
                          <a:latin typeface="SimSun"/>
                          <a:cs typeface="SimSun"/>
                        </a:rPr>
                        <a:t>271114 </a:t>
                      </a:r>
                      <a:endParaRPr sz="1050">
                        <a:latin typeface="SimSun"/>
                        <a:cs typeface="SimSun"/>
                      </a:endParaR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rowSpan="3">
                  <a:txBody>
                    <a:bodyPr/>
                    <a:lstStyle/>
                    <a:p>
                      <a:pPr>
                        <a:lnSpc>
                          <a:spcPct val="100000"/>
                        </a:lnSpc>
                      </a:pPr>
                      <a:endParaRPr sz="1000">
                        <a:latin typeface="Times New Roman"/>
                        <a:cs typeface="Times New Roman"/>
                      </a:endParaRPr>
                    </a:p>
                    <a:p>
                      <a:pPr marL="373380">
                        <a:lnSpc>
                          <a:spcPct val="100000"/>
                        </a:lnSpc>
                        <a:spcBef>
                          <a:spcPts val="610"/>
                        </a:spcBef>
                      </a:pPr>
                      <a:r>
                        <a:rPr dirty="0" sz="1050">
                          <a:latin typeface="SimSun"/>
                          <a:cs typeface="SimSun"/>
                        </a:rPr>
                        <a:t>48977 </a:t>
                      </a:r>
                      <a:endParaRPr sz="1050">
                        <a:latin typeface="SimSun"/>
                        <a:cs typeface="SimSun"/>
                      </a:endParaR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marL="66675">
                        <a:lnSpc>
                          <a:spcPct val="100000"/>
                        </a:lnSpc>
                        <a:spcBef>
                          <a:spcPts val="140"/>
                        </a:spcBef>
                      </a:pPr>
                      <a:r>
                        <a:rPr dirty="0" sz="1050" spc="-5">
                          <a:latin typeface="SimSun"/>
                          <a:cs typeface="SimSun"/>
                        </a:rPr>
                        <a:t>0.104379</a:t>
                      </a:r>
                      <a:r>
                        <a:rPr dirty="0" sz="1050">
                          <a:latin typeface="SimSun"/>
                          <a:cs typeface="SimSun"/>
                        </a:rPr>
                        <a:t> </a:t>
                      </a:r>
                      <a:endParaRPr sz="1050">
                        <a:latin typeface="SimSun"/>
                        <a:cs typeface="SimSun"/>
                      </a:endParaRPr>
                    </a:p>
                  </a:txBody>
                  <a:tcPr marL="0" marR="0" marB="0" marT="1778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r>
              <a:tr h="205739">
                <a:tc>
                  <a:txBody>
                    <a:bodyPr/>
                    <a:lstStyle/>
                    <a:p>
                      <a:pPr algn="ctr" marL="66675">
                        <a:lnSpc>
                          <a:spcPct val="100000"/>
                        </a:lnSpc>
                        <a:spcBef>
                          <a:spcPts val="150"/>
                        </a:spcBef>
                      </a:pPr>
                      <a:r>
                        <a:rPr dirty="0" sz="1050">
                          <a:latin typeface="SimSun"/>
                          <a:cs typeface="SimSun"/>
                        </a:rPr>
                        <a:t>均匀</a:t>
                      </a:r>
                      <a:r>
                        <a:rPr dirty="0" sz="1050" spc="-15">
                          <a:latin typeface="SimSun"/>
                          <a:cs typeface="SimSun"/>
                        </a:rPr>
                        <a:t>降</a:t>
                      </a:r>
                      <a:r>
                        <a:rPr dirty="0" sz="1050">
                          <a:latin typeface="SimSun"/>
                          <a:cs typeface="SimSun"/>
                        </a:rPr>
                        <a:t>采</a:t>
                      </a:r>
                      <a:r>
                        <a:rPr dirty="0" sz="1050" spc="-10">
                          <a:latin typeface="SimSun"/>
                          <a:cs typeface="SimSun"/>
                        </a:rPr>
                        <a:t>样</a:t>
                      </a:r>
                      <a:r>
                        <a:rPr dirty="0" sz="1050">
                          <a:latin typeface="SimSun"/>
                          <a:cs typeface="SimSun"/>
                        </a:rPr>
                        <a:t> </a:t>
                      </a:r>
                      <a:endParaRPr sz="1050">
                        <a:latin typeface="SimSun"/>
                        <a:cs typeface="SimSu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vMerge="1">
                  <a:txBody>
                    <a:bodyPr/>
                    <a:lstStyle/>
                    <a:p>
                      <a:p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marL="66675">
                        <a:lnSpc>
                          <a:spcPct val="100000"/>
                        </a:lnSpc>
                        <a:spcBef>
                          <a:spcPts val="150"/>
                        </a:spcBef>
                      </a:pPr>
                      <a:r>
                        <a:rPr dirty="0" sz="1050" spc="-5">
                          <a:latin typeface="SimSun"/>
                          <a:cs typeface="SimSun"/>
                        </a:rPr>
                        <a:t>0.122201</a:t>
                      </a:r>
                      <a:r>
                        <a:rPr dirty="0" sz="1050">
                          <a:latin typeface="SimSun"/>
                          <a:cs typeface="SimSun"/>
                        </a:rPr>
                        <a:t> </a:t>
                      </a:r>
                      <a:endParaRPr sz="1050">
                        <a:latin typeface="SimSun"/>
                        <a:cs typeface="SimSu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4216">
                <a:tc>
                  <a:txBody>
                    <a:bodyPr/>
                    <a:lstStyle/>
                    <a:p>
                      <a:pPr algn="ctr" marL="66675">
                        <a:lnSpc>
                          <a:spcPct val="100000"/>
                        </a:lnSpc>
                        <a:spcBef>
                          <a:spcPts val="135"/>
                        </a:spcBef>
                      </a:pPr>
                      <a:r>
                        <a:rPr dirty="0" sz="1050">
                          <a:latin typeface="SimSun"/>
                          <a:cs typeface="SimSun"/>
                        </a:rPr>
                        <a:t>体素</a:t>
                      </a:r>
                      <a:r>
                        <a:rPr dirty="0" sz="1050" spc="-15">
                          <a:latin typeface="SimSun"/>
                          <a:cs typeface="SimSun"/>
                        </a:rPr>
                        <a:t>降</a:t>
                      </a:r>
                      <a:r>
                        <a:rPr dirty="0" sz="1050">
                          <a:latin typeface="SimSun"/>
                          <a:cs typeface="SimSun"/>
                        </a:rPr>
                        <a:t>采</a:t>
                      </a:r>
                      <a:r>
                        <a:rPr dirty="0" sz="1050" spc="-10">
                          <a:latin typeface="SimSun"/>
                          <a:cs typeface="SimSun"/>
                        </a:rPr>
                        <a:t>样</a:t>
                      </a:r>
                      <a:r>
                        <a:rPr dirty="0" sz="1050">
                          <a:latin typeface="SimSun"/>
                          <a:cs typeface="SimSun"/>
                        </a:rPr>
                        <a:t> </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vMerge="1">
                  <a:txBody>
                    <a:bodyPr/>
                    <a:lstStyle/>
                    <a:p>
                      <a:p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marL="66675">
                        <a:lnSpc>
                          <a:spcPct val="100000"/>
                        </a:lnSpc>
                        <a:spcBef>
                          <a:spcPts val="135"/>
                        </a:spcBef>
                      </a:pPr>
                      <a:r>
                        <a:rPr dirty="0" sz="1050" spc="-5">
                          <a:latin typeface="SimSun"/>
                          <a:cs typeface="SimSun"/>
                        </a:rPr>
                        <a:t>0.155843</a:t>
                      </a:r>
                      <a:r>
                        <a:rPr dirty="0" sz="1050">
                          <a:latin typeface="SimSun"/>
                          <a:cs typeface="SimSun"/>
                        </a:rPr>
                        <a:t> </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grpSp>
        <p:nvGrpSpPr>
          <p:cNvPr id="9" name="object 9"/>
          <p:cNvGrpSpPr/>
          <p:nvPr/>
        </p:nvGrpSpPr>
        <p:grpSpPr>
          <a:xfrm>
            <a:off x="846455" y="3861053"/>
            <a:ext cx="5974080" cy="1510665"/>
            <a:chOff x="846455" y="3861053"/>
            <a:chExt cx="5974080" cy="1510665"/>
          </a:xfrm>
        </p:grpSpPr>
        <p:pic>
          <p:nvPicPr>
            <p:cNvPr id="10" name="object 10"/>
            <p:cNvPicPr/>
            <p:nvPr/>
          </p:nvPicPr>
          <p:blipFill>
            <a:blip r:embed="rId2" cstate="print"/>
            <a:stretch>
              <a:fillRect/>
            </a:stretch>
          </p:blipFill>
          <p:spPr>
            <a:xfrm>
              <a:off x="846455" y="3884548"/>
              <a:ext cx="3961129" cy="1487169"/>
            </a:xfrm>
            <a:prstGeom prst="rect">
              <a:avLst/>
            </a:prstGeom>
          </p:spPr>
        </p:pic>
        <p:pic>
          <p:nvPicPr>
            <p:cNvPr id="11" name="object 11"/>
            <p:cNvPicPr/>
            <p:nvPr/>
          </p:nvPicPr>
          <p:blipFill>
            <a:blip r:embed="rId3" cstate="print"/>
            <a:stretch>
              <a:fillRect/>
            </a:stretch>
          </p:blipFill>
          <p:spPr>
            <a:xfrm>
              <a:off x="4808855" y="3861053"/>
              <a:ext cx="2011679" cy="1510664"/>
            </a:xfrm>
            <a:prstGeom prst="rect">
              <a:avLst/>
            </a:prstGeom>
          </p:spPr>
        </p:pic>
      </p:grpSp>
      <p:pic>
        <p:nvPicPr>
          <p:cNvPr id="12" name="object 12"/>
          <p:cNvPicPr/>
          <p:nvPr/>
        </p:nvPicPr>
        <p:blipFill>
          <a:blip r:embed="rId4" cstate="print"/>
          <a:stretch>
            <a:fillRect/>
          </a:stretch>
        </p:blipFill>
        <p:spPr>
          <a:xfrm>
            <a:off x="259079" y="10344403"/>
            <a:ext cx="4812030" cy="123189"/>
          </a:xfrm>
          <a:prstGeom prst="rect">
            <a:avLst/>
          </a:prstGeom>
        </p:spPr>
      </p:pic>
      <p:pic>
        <p:nvPicPr>
          <p:cNvPr id="13" name="object 13"/>
          <p:cNvPicPr/>
          <p:nvPr/>
        </p:nvPicPr>
        <p:blipFill>
          <a:blip r:embed="rId5" cstate="print"/>
          <a:stretch>
            <a:fillRect/>
          </a:stretch>
        </p:blipFill>
        <p:spPr>
          <a:xfrm>
            <a:off x="5215890" y="10344403"/>
            <a:ext cx="1082039" cy="123189"/>
          </a:xfrm>
          <a:prstGeom prst="rect">
            <a:avLst/>
          </a:prstGeom>
        </p:spPr>
      </p:pic>
      <p:sp>
        <p:nvSpPr>
          <p:cNvPr id="14" name="object 14"/>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28</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68527" y="467432"/>
            <a:ext cx="6273800" cy="2580005"/>
          </a:xfrm>
          <a:prstGeom prst="rect">
            <a:avLst/>
          </a:prstGeom>
        </p:spPr>
        <p:txBody>
          <a:bodyPr wrap="square" lIns="0" tIns="74295" rIns="0" bIns="0" rtlCol="0" vert="horz">
            <a:spAutoFit/>
          </a:bodyPr>
          <a:lstStyle/>
          <a:p>
            <a:pPr marL="50800">
              <a:lnSpc>
                <a:spcPct val="100000"/>
              </a:lnSpc>
              <a:spcBef>
                <a:spcPts val="585"/>
              </a:spcBef>
              <a:tabLst>
                <a:tab pos="37757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第三章</a:t>
            </a:r>
            <a:r>
              <a:rPr dirty="0" sz="1050" spc="-95">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a:p>
            <a:pPr marL="355600">
              <a:lnSpc>
                <a:spcPct val="100000"/>
              </a:lnSpc>
              <a:spcBef>
                <a:spcPts val="545"/>
              </a:spcBef>
            </a:pPr>
            <a:r>
              <a:rPr dirty="0" sz="1200">
                <a:latin typeface="SimSun"/>
                <a:cs typeface="SimSun"/>
              </a:rPr>
              <a:t>从表格数据可以看出，同样从</a:t>
            </a:r>
            <a:r>
              <a:rPr dirty="0" sz="1200" spc="-229">
                <a:latin typeface="SimSun"/>
                <a:cs typeface="SimSun"/>
              </a:rPr>
              <a:t> </a:t>
            </a:r>
            <a:r>
              <a:rPr dirty="0" sz="1200">
                <a:latin typeface="Times New Roman"/>
                <a:cs typeface="Times New Roman"/>
              </a:rPr>
              <a:t>27</a:t>
            </a:r>
            <a:r>
              <a:rPr dirty="0" sz="1200" spc="-50">
                <a:latin typeface="Times New Roman"/>
                <a:cs typeface="Times New Roman"/>
              </a:rPr>
              <a:t>11</a:t>
            </a:r>
            <a:r>
              <a:rPr dirty="0" sz="1200">
                <a:latin typeface="Times New Roman"/>
                <a:cs typeface="Times New Roman"/>
              </a:rPr>
              <a:t>14</a:t>
            </a:r>
            <a:r>
              <a:rPr dirty="0" sz="1200" spc="70">
                <a:latin typeface="Times New Roman"/>
                <a:cs typeface="Times New Roman"/>
              </a:rPr>
              <a:t> </a:t>
            </a:r>
            <a:r>
              <a:rPr dirty="0" sz="1200">
                <a:latin typeface="SimSun"/>
                <a:cs typeface="SimSun"/>
              </a:rPr>
              <a:t>个点降采样到</a:t>
            </a:r>
            <a:r>
              <a:rPr dirty="0" sz="1200" spc="-229">
                <a:latin typeface="SimSun"/>
                <a:cs typeface="SimSun"/>
              </a:rPr>
              <a:t> </a:t>
            </a:r>
            <a:r>
              <a:rPr dirty="0" sz="1200">
                <a:latin typeface="Times New Roman"/>
                <a:cs typeface="Times New Roman"/>
              </a:rPr>
              <a:t>48977</a:t>
            </a:r>
            <a:r>
              <a:rPr dirty="0" sz="1200" spc="70">
                <a:latin typeface="Times New Roman"/>
                <a:cs typeface="Times New Roman"/>
              </a:rPr>
              <a:t> </a:t>
            </a:r>
            <a:r>
              <a:rPr dirty="0" sz="1200">
                <a:latin typeface="SimSun"/>
                <a:cs typeface="SimSun"/>
              </a:rPr>
              <a:t>个点，随机降采样用时最短，</a:t>
            </a:r>
            <a:endParaRPr sz="1200">
              <a:latin typeface="SimSun"/>
              <a:cs typeface="SimSun"/>
            </a:endParaRPr>
          </a:p>
          <a:p>
            <a:pPr marL="50800">
              <a:lnSpc>
                <a:spcPct val="100000"/>
              </a:lnSpc>
              <a:spcBef>
                <a:spcPts val="900"/>
              </a:spcBef>
            </a:pPr>
            <a:r>
              <a:rPr dirty="0" sz="1200">
                <a:latin typeface="SimSun"/>
                <a:cs typeface="SimSun"/>
              </a:rPr>
              <a:t>仅为</a:t>
            </a:r>
            <a:r>
              <a:rPr dirty="0" sz="1200" spc="-300">
                <a:latin typeface="SimSun"/>
                <a:cs typeface="SimSun"/>
              </a:rPr>
              <a:t> </a:t>
            </a:r>
            <a:r>
              <a:rPr dirty="0" sz="1200">
                <a:latin typeface="Times New Roman"/>
                <a:cs typeface="Times New Roman"/>
              </a:rPr>
              <a:t>0.104379s</a:t>
            </a:r>
            <a:r>
              <a:rPr dirty="0" sz="1200">
                <a:latin typeface="SimSun"/>
                <a:cs typeface="SimSun"/>
              </a:rPr>
              <a:t>，比均匀降采样和体素降采样分别快了</a:t>
            </a:r>
            <a:r>
              <a:rPr dirty="0" sz="1200" spc="-295">
                <a:latin typeface="SimSun"/>
                <a:cs typeface="SimSun"/>
              </a:rPr>
              <a:t> </a:t>
            </a:r>
            <a:r>
              <a:rPr dirty="0" sz="1200">
                <a:latin typeface="Times New Roman"/>
                <a:cs typeface="Times New Roman"/>
              </a:rPr>
              <a:t>15</a:t>
            </a:r>
            <a:r>
              <a:rPr dirty="0" sz="1200" spc="-5">
                <a:latin typeface="Times New Roman"/>
                <a:cs typeface="Times New Roman"/>
              </a:rPr>
              <a:t>%</a:t>
            </a:r>
            <a:r>
              <a:rPr dirty="0" sz="1200">
                <a:latin typeface="SimSun"/>
                <a:cs typeface="SimSun"/>
              </a:rPr>
              <a:t>和</a:t>
            </a:r>
            <a:r>
              <a:rPr dirty="0" sz="1200" spc="-300">
                <a:latin typeface="SimSun"/>
                <a:cs typeface="SimSun"/>
              </a:rPr>
              <a:t> </a:t>
            </a:r>
            <a:r>
              <a:rPr dirty="0" sz="1200">
                <a:latin typeface="Times New Roman"/>
                <a:cs typeface="Times New Roman"/>
              </a:rPr>
              <a:t>33</a:t>
            </a:r>
            <a:r>
              <a:rPr dirty="0" sz="1200" spc="-5">
                <a:latin typeface="Times New Roman"/>
                <a:cs typeface="Times New Roman"/>
              </a:rPr>
              <a:t>%</a:t>
            </a:r>
            <a:r>
              <a:rPr dirty="0" sz="1200">
                <a:latin typeface="SimSun"/>
                <a:cs typeface="SimSun"/>
              </a:rPr>
              <a:t>。</a:t>
            </a:r>
            <a:endParaRPr sz="1200">
              <a:latin typeface="SimSun"/>
              <a:cs typeface="SimSun"/>
            </a:endParaRPr>
          </a:p>
          <a:p>
            <a:pPr marL="50800">
              <a:lnSpc>
                <a:spcPct val="100000"/>
              </a:lnSpc>
              <a:spcBef>
                <a:spcPts val="900"/>
              </a:spcBef>
            </a:pPr>
            <a:r>
              <a:rPr dirty="0" sz="1200">
                <a:latin typeface="SimSun"/>
                <a:cs typeface="SimSun"/>
              </a:rPr>
              <a:t>（</a:t>
            </a:r>
            <a:r>
              <a:rPr dirty="0" sz="1200">
                <a:latin typeface="Times New Roman"/>
                <a:cs typeface="Times New Roman"/>
              </a:rPr>
              <a:t>2</a:t>
            </a:r>
            <a:r>
              <a:rPr dirty="0" sz="1200">
                <a:latin typeface="SimSun"/>
                <a:cs typeface="SimSun"/>
              </a:rPr>
              <a:t>）离群点去除不同方法和参数效果对比</a:t>
            </a:r>
            <a:endParaRPr sz="1200">
              <a:latin typeface="SimSun"/>
              <a:cs typeface="SimSun"/>
            </a:endParaRPr>
          </a:p>
          <a:p>
            <a:pPr algn="just" marL="50800" marR="94615" indent="304800">
              <a:lnSpc>
                <a:spcPct val="162500"/>
              </a:lnSpc>
            </a:pPr>
            <a:r>
              <a:rPr dirty="0" sz="1200">
                <a:latin typeface="SimSun"/>
                <a:cs typeface="SimSun"/>
              </a:rPr>
              <a:t>为了</a:t>
            </a:r>
            <a:r>
              <a:rPr dirty="0" sz="1200" spc="10">
                <a:latin typeface="SimSun"/>
                <a:cs typeface="SimSun"/>
              </a:rPr>
              <a:t>比</a:t>
            </a:r>
            <a:r>
              <a:rPr dirty="0" sz="1200">
                <a:latin typeface="SimSun"/>
                <a:cs typeface="SimSun"/>
              </a:rPr>
              <a:t>较</a:t>
            </a:r>
            <a:r>
              <a:rPr dirty="0" sz="1200" spc="10">
                <a:latin typeface="SimSun"/>
                <a:cs typeface="SimSun"/>
              </a:rPr>
              <a:t>不</a:t>
            </a:r>
            <a:r>
              <a:rPr dirty="0" sz="1200">
                <a:latin typeface="SimSun"/>
                <a:cs typeface="SimSun"/>
              </a:rPr>
              <a:t>同的</a:t>
            </a:r>
            <a:r>
              <a:rPr dirty="0" sz="1200" spc="10">
                <a:latin typeface="SimSun"/>
                <a:cs typeface="SimSun"/>
              </a:rPr>
              <a:t>离</a:t>
            </a:r>
            <a:r>
              <a:rPr dirty="0" sz="1200">
                <a:latin typeface="SimSun"/>
                <a:cs typeface="SimSun"/>
              </a:rPr>
              <a:t>群</a:t>
            </a:r>
            <a:r>
              <a:rPr dirty="0" sz="1200" spc="10">
                <a:latin typeface="SimSun"/>
                <a:cs typeface="SimSun"/>
              </a:rPr>
              <a:t>点</a:t>
            </a:r>
            <a:r>
              <a:rPr dirty="0" sz="1200">
                <a:latin typeface="SimSun"/>
                <a:cs typeface="SimSun"/>
              </a:rPr>
              <a:t>去除</a:t>
            </a:r>
            <a:r>
              <a:rPr dirty="0" sz="1200" spc="10">
                <a:latin typeface="SimSun"/>
                <a:cs typeface="SimSun"/>
              </a:rPr>
              <a:t>方</a:t>
            </a:r>
            <a:r>
              <a:rPr dirty="0" sz="1200">
                <a:latin typeface="SimSun"/>
                <a:cs typeface="SimSun"/>
              </a:rPr>
              <a:t>法</a:t>
            </a:r>
            <a:r>
              <a:rPr dirty="0" sz="1200" spc="10">
                <a:latin typeface="SimSun"/>
                <a:cs typeface="SimSun"/>
              </a:rPr>
              <a:t>和</a:t>
            </a:r>
            <a:r>
              <a:rPr dirty="0" sz="1200">
                <a:latin typeface="SimSun"/>
                <a:cs typeface="SimSun"/>
              </a:rPr>
              <a:t>不同</a:t>
            </a:r>
            <a:r>
              <a:rPr dirty="0" sz="1200" spc="10">
                <a:latin typeface="SimSun"/>
                <a:cs typeface="SimSun"/>
              </a:rPr>
              <a:t>的</a:t>
            </a:r>
            <a:r>
              <a:rPr dirty="0" sz="1200">
                <a:latin typeface="SimSun"/>
                <a:cs typeface="SimSun"/>
              </a:rPr>
              <a:t>参</a:t>
            </a:r>
            <a:r>
              <a:rPr dirty="0" sz="1200" spc="10">
                <a:latin typeface="SimSun"/>
                <a:cs typeface="SimSun"/>
              </a:rPr>
              <a:t>数</a:t>
            </a:r>
            <a:r>
              <a:rPr dirty="0" sz="1200">
                <a:latin typeface="SimSun"/>
                <a:cs typeface="SimSun"/>
              </a:rPr>
              <a:t>处理</a:t>
            </a:r>
            <a:r>
              <a:rPr dirty="0" sz="1200" spc="10">
                <a:latin typeface="SimSun"/>
                <a:cs typeface="SimSun"/>
              </a:rPr>
              <a:t>点</a:t>
            </a:r>
            <a:r>
              <a:rPr dirty="0" sz="1200">
                <a:latin typeface="SimSun"/>
                <a:cs typeface="SimSun"/>
              </a:rPr>
              <a:t>云</a:t>
            </a:r>
            <a:r>
              <a:rPr dirty="0" sz="1200" spc="10">
                <a:latin typeface="SimSun"/>
                <a:cs typeface="SimSun"/>
              </a:rPr>
              <a:t>的</a:t>
            </a:r>
            <a:r>
              <a:rPr dirty="0" sz="1200">
                <a:latin typeface="SimSun"/>
                <a:cs typeface="SimSun"/>
              </a:rPr>
              <a:t>效果</a:t>
            </a:r>
            <a:r>
              <a:rPr dirty="0" sz="1200" spc="25">
                <a:latin typeface="SimSun"/>
                <a:cs typeface="SimSun"/>
              </a:rPr>
              <a:t>，</a:t>
            </a:r>
            <a:r>
              <a:rPr dirty="0" sz="1200">
                <a:latin typeface="SimSun"/>
                <a:cs typeface="SimSun"/>
              </a:rPr>
              <a:t>本</a:t>
            </a:r>
            <a:r>
              <a:rPr dirty="0" sz="1200" spc="10">
                <a:latin typeface="SimSun"/>
                <a:cs typeface="SimSun"/>
              </a:rPr>
              <a:t>节</a:t>
            </a:r>
            <a:r>
              <a:rPr dirty="0" sz="1200">
                <a:latin typeface="SimSun"/>
                <a:cs typeface="SimSun"/>
              </a:rPr>
              <a:t>分别</a:t>
            </a:r>
            <a:r>
              <a:rPr dirty="0" sz="1200" spc="10">
                <a:latin typeface="SimSun"/>
                <a:cs typeface="SimSun"/>
              </a:rPr>
              <a:t>使</a:t>
            </a:r>
            <a:r>
              <a:rPr dirty="0" sz="1200">
                <a:latin typeface="SimSun"/>
                <a:cs typeface="SimSun"/>
              </a:rPr>
              <a:t>用</a:t>
            </a:r>
            <a:r>
              <a:rPr dirty="0" sz="1200" spc="10">
                <a:latin typeface="SimSun"/>
                <a:cs typeface="SimSun"/>
              </a:rPr>
              <a:t>统</a:t>
            </a:r>
            <a:r>
              <a:rPr dirty="0" sz="1200">
                <a:latin typeface="SimSun"/>
                <a:cs typeface="SimSun"/>
              </a:rPr>
              <a:t>计滤波 器和</a:t>
            </a:r>
            <a:r>
              <a:rPr dirty="0" sz="1200" spc="10">
                <a:latin typeface="SimSun"/>
                <a:cs typeface="SimSun"/>
              </a:rPr>
              <a:t>半</a:t>
            </a:r>
            <a:r>
              <a:rPr dirty="0" sz="1200">
                <a:latin typeface="SimSun"/>
                <a:cs typeface="SimSun"/>
              </a:rPr>
              <a:t>径滤</a:t>
            </a:r>
            <a:r>
              <a:rPr dirty="0" sz="1200" spc="10">
                <a:latin typeface="SimSun"/>
                <a:cs typeface="SimSun"/>
              </a:rPr>
              <a:t>波</a:t>
            </a:r>
            <a:r>
              <a:rPr dirty="0" sz="1200">
                <a:latin typeface="SimSun"/>
                <a:cs typeface="SimSun"/>
              </a:rPr>
              <a:t>器</a:t>
            </a:r>
            <a:r>
              <a:rPr dirty="0" sz="1200" spc="10">
                <a:latin typeface="SimSun"/>
                <a:cs typeface="SimSun"/>
              </a:rPr>
              <a:t>对</a:t>
            </a:r>
            <a:r>
              <a:rPr dirty="0" sz="1200">
                <a:latin typeface="SimSun"/>
                <a:cs typeface="SimSun"/>
              </a:rPr>
              <a:t>降</a:t>
            </a:r>
            <a:r>
              <a:rPr dirty="0" sz="1200" spc="10">
                <a:latin typeface="SimSun"/>
                <a:cs typeface="SimSun"/>
              </a:rPr>
              <a:t>采</a:t>
            </a:r>
            <a:r>
              <a:rPr dirty="0" sz="1200">
                <a:latin typeface="SimSun"/>
                <a:cs typeface="SimSun"/>
              </a:rPr>
              <a:t>样后</a:t>
            </a:r>
            <a:r>
              <a:rPr dirty="0" sz="1200" spc="10">
                <a:latin typeface="SimSun"/>
                <a:cs typeface="SimSun"/>
              </a:rPr>
              <a:t>的</a:t>
            </a:r>
            <a:r>
              <a:rPr dirty="0" sz="1200">
                <a:latin typeface="SimSun"/>
                <a:cs typeface="SimSun"/>
              </a:rPr>
              <a:t>点云</a:t>
            </a:r>
            <a:r>
              <a:rPr dirty="0" sz="1200" spc="10">
                <a:latin typeface="SimSun"/>
                <a:cs typeface="SimSun"/>
              </a:rPr>
              <a:t>进</a:t>
            </a:r>
            <a:r>
              <a:rPr dirty="0" sz="1200">
                <a:latin typeface="SimSun"/>
                <a:cs typeface="SimSun"/>
              </a:rPr>
              <a:t>行</a:t>
            </a:r>
            <a:r>
              <a:rPr dirty="0" sz="1200" spc="10">
                <a:latin typeface="SimSun"/>
                <a:cs typeface="SimSun"/>
              </a:rPr>
              <a:t>去</a:t>
            </a:r>
            <a:r>
              <a:rPr dirty="0" sz="1200">
                <a:latin typeface="SimSun"/>
                <a:cs typeface="SimSun"/>
              </a:rPr>
              <a:t>噪</a:t>
            </a:r>
            <a:r>
              <a:rPr dirty="0" sz="1200" spc="10">
                <a:latin typeface="SimSun"/>
                <a:cs typeface="SimSun"/>
              </a:rPr>
              <a:t>。</a:t>
            </a:r>
            <a:r>
              <a:rPr dirty="0" sz="1200">
                <a:latin typeface="SimSun"/>
                <a:cs typeface="SimSun"/>
              </a:rPr>
              <a:t>当使</a:t>
            </a:r>
            <a:r>
              <a:rPr dirty="0" sz="1200" spc="10">
                <a:latin typeface="SimSun"/>
                <a:cs typeface="SimSun"/>
              </a:rPr>
              <a:t>用</a:t>
            </a:r>
            <a:r>
              <a:rPr dirty="0" sz="1200">
                <a:latin typeface="SimSun"/>
                <a:cs typeface="SimSun"/>
              </a:rPr>
              <a:t>统计</a:t>
            </a:r>
            <a:r>
              <a:rPr dirty="0" sz="1200" spc="10">
                <a:latin typeface="SimSun"/>
                <a:cs typeface="SimSun"/>
              </a:rPr>
              <a:t>滤</a:t>
            </a:r>
            <a:r>
              <a:rPr dirty="0" sz="1200">
                <a:latin typeface="SimSun"/>
                <a:cs typeface="SimSun"/>
              </a:rPr>
              <a:t>波</a:t>
            </a:r>
            <a:r>
              <a:rPr dirty="0" sz="1200" spc="10">
                <a:latin typeface="SimSun"/>
                <a:cs typeface="SimSun"/>
              </a:rPr>
              <a:t>器</a:t>
            </a:r>
            <a:r>
              <a:rPr dirty="0" sz="1200">
                <a:latin typeface="SimSun"/>
                <a:cs typeface="SimSun"/>
              </a:rPr>
              <a:t>时</a:t>
            </a:r>
            <a:r>
              <a:rPr dirty="0" sz="1200" spc="10">
                <a:latin typeface="SimSun"/>
                <a:cs typeface="SimSun"/>
              </a:rPr>
              <a:t>，</a:t>
            </a:r>
            <a:r>
              <a:rPr dirty="0" sz="1200">
                <a:latin typeface="SimSun"/>
                <a:cs typeface="SimSun"/>
              </a:rPr>
              <a:t>通过</a:t>
            </a:r>
            <a:r>
              <a:rPr dirty="0" sz="1200" spc="10">
                <a:latin typeface="SimSun"/>
                <a:cs typeface="SimSun"/>
              </a:rPr>
              <a:t>调</a:t>
            </a:r>
            <a:r>
              <a:rPr dirty="0" sz="1200">
                <a:latin typeface="SimSun"/>
                <a:cs typeface="SimSun"/>
              </a:rPr>
              <a:t>整近</a:t>
            </a:r>
            <a:r>
              <a:rPr dirty="0" sz="1200" spc="10">
                <a:latin typeface="SimSun"/>
                <a:cs typeface="SimSun"/>
              </a:rPr>
              <a:t>邻</a:t>
            </a:r>
            <a:r>
              <a:rPr dirty="0" sz="1200">
                <a:latin typeface="SimSun"/>
                <a:cs typeface="SimSun"/>
              </a:rPr>
              <a:t>搜</a:t>
            </a:r>
            <a:r>
              <a:rPr dirty="0" sz="1200" spc="10">
                <a:latin typeface="SimSun"/>
                <a:cs typeface="SimSun"/>
              </a:rPr>
              <a:t>索</a:t>
            </a:r>
            <a:r>
              <a:rPr dirty="0" sz="1200">
                <a:latin typeface="SimSun"/>
                <a:cs typeface="SimSun"/>
              </a:rPr>
              <a:t>点的 个</a:t>
            </a:r>
            <a:r>
              <a:rPr dirty="0" sz="1200" spc="10">
                <a:latin typeface="SimSun"/>
                <a:cs typeface="SimSun"/>
              </a:rPr>
              <a:t>数</a:t>
            </a:r>
            <a:r>
              <a:rPr dirty="0" sz="1200" spc="-30">
                <a:latin typeface="Cambria Math"/>
                <a:cs typeface="Cambria Math"/>
              </a:rPr>
              <a:t>𝑘</a:t>
            </a:r>
            <a:r>
              <a:rPr dirty="0" baseline="-16339" sz="1275" spc="97">
                <a:latin typeface="Cambria Math"/>
                <a:cs typeface="Cambria Math"/>
              </a:rPr>
              <a:t>1</a:t>
            </a:r>
            <a:r>
              <a:rPr dirty="0" sz="1200">
                <a:latin typeface="SimSun"/>
                <a:cs typeface="SimSun"/>
              </a:rPr>
              <a:t>以</a:t>
            </a:r>
            <a:r>
              <a:rPr dirty="0" sz="1200" spc="10">
                <a:latin typeface="SimSun"/>
                <a:cs typeface="SimSun"/>
              </a:rPr>
              <a:t>寻</a:t>
            </a:r>
            <a:r>
              <a:rPr dirty="0" sz="1200">
                <a:latin typeface="SimSun"/>
                <a:cs typeface="SimSun"/>
              </a:rPr>
              <a:t>求</a:t>
            </a:r>
            <a:r>
              <a:rPr dirty="0" sz="1200" spc="10">
                <a:latin typeface="SimSun"/>
                <a:cs typeface="SimSun"/>
              </a:rPr>
              <a:t>最</a:t>
            </a:r>
            <a:r>
              <a:rPr dirty="0" sz="1200">
                <a:latin typeface="SimSun"/>
                <a:cs typeface="SimSun"/>
              </a:rPr>
              <a:t>优</a:t>
            </a:r>
            <a:r>
              <a:rPr dirty="0" sz="1200" spc="10">
                <a:latin typeface="SimSun"/>
                <a:cs typeface="SimSun"/>
              </a:rPr>
              <a:t>参</a:t>
            </a:r>
            <a:r>
              <a:rPr dirty="0" sz="1200">
                <a:latin typeface="SimSun"/>
                <a:cs typeface="SimSun"/>
              </a:rPr>
              <a:t>数</a:t>
            </a:r>
            <a:r>
              <a:rPr dirty="0" sz="1200" spc="10">
                <a:latin typeface="SimSun"/>
                <a:cs typeface="SimSun"/>
              </a:rPr>
              <a:t>，</a:t>
            </a:r>
            <a:r>
              <a:rPr dirty="0" sz="1200">
                <a:latin typeface="SimSun"/>
                <a:cs typeface="SimSun"/>
              </a:rPr>
              <a:t>获得</a:t>
            </a:r>
            <a:r>
              <a:rPr dirty="0" sz="1200" spc="10">
                <a:latin typeface="SimSun"/>
                <a:cs typeface="SimSun"/>
              </a:rPr>
              <a:t>最</a:t>
            </a:r>
            <a:r>
              <a:rPr dirty="0" sz="1200">
                <a:latin typeface="SimSun"/>
                <a:cs typeface="SimSun"/>
              </a:rPr>
              <a:t>佳</a:t>
            </a:r>
            <a:r>
              <a:rPr dirty="0" sz="1200" spc="10">
                <a:latin typeface="SimSun"/>
                <a:cs typeface="SimSun"/>
              </a:rPr>
              <a:t>效</a:t>
            </a:r>
            <a:r>
              <a:rPr dirty="0" sz="1200">
                <a:latin typeface="SimSun"/>
                <a:cs typeface="SimSun"/>
              </a:rPr>
              <a:t>果</a:t>
            </a:r>
            <a:r>
              <a:rPr dirty="0" sz="1200" spc="10">
                <a:latin typeface="SimSun"/>
                <a:cs typeface="SimSun"/>
              </a:rPr>
              <a:t>。</a:t>
            </a:r>
            <a:r>
              <a:rPr dirty="0" sz="1200">
                <a:latin typeface="SimSun"/>
                <a:cs typeface="SimSun"/>
              </a:rPr>
              <a:t>当</a:t>
            </a:r>
            <a:r>
              <a:rPr dirty="0" sz="1200" spc="10">
                <a:latin typeface="SimSun"/>
                <a:cs typeface="SimSun"/>
              </a:rPr>
              <a:t>使用</a:t>
            </a:r>
            <a:r>
              <a:rPr dirty="0" sz="1200">
                <a:latin typeface="SimSun"/>
                <a:cs typeface="SimSun"/>
              </a:rPr>
              <a:t>半径</a:t>
            </a:r>
            <a:r>
              <a:rPr dirty="0" sz="1200" spc="10">
                <a:latin typeface="SimSun"/>
                <a:cs typeface="SimSun"/>
              </a:rPr>
              <a:t>滤</a:t>
            </a:r>
            <a:r>
              <a:rPr dirty="0" sz="1200">
                <a:latin typeface="SimSun"/>
                <a:cs typeface="SimSun"/>
              </a:rPr>
              <a:t>波</a:t>
            </a:r>
            <a:r>
              <a:rPr dirty="0" sz="1200" spc="10">
                <a:latin typeface="SimSun"/>
                <a:cs typeface="SimSun"/>
              </a:rPr>
              <a:t>器</a:t>
            </a:r>
            <a:r>
              <a:rPr dirty="0" sz="1200">
                <a:latin typeface="SimSun"/>
                <a:cs typeface="SimSun"/>
              </a:rPr>
              <a:t>时</a:t>
            </a:r>
            <a:r>
              <a:rPr dirty="0" sz="1200" spc="10">
                <a:latin typeface="SimSun"/>
                <a:cs typeface="SimSun"/>
              </a:rPr>
              <a:t>，</a:t>
            </a:r>
            <a:r>
              <a:rPr dirty="0" sz="1200">
                <a:latin typeface="SimSun"/>
                <a:cs typeface="SimSun"/>
              </a:rPr>
              <a:t>通</a:t>
            </a:r>
            <a:r>
              <a:rPr dirty="0" sz="1200" spc="10">
                <a:latin typeface="SimSun"/>
                <a:cs typeface="SimSun"/>
              </a:rPr>
              <a:t>过调</a:t>
            </a:r>
            <a:r>
              <a:rPr dirty="0" sz="1200">
                <a:latin typeface="SimSun"/>
                <a:cs typeface="SimSun"/>
              </a:rPr>
              <a:t>整近</a:t>
            </a:r>
            <a:r>
              <a:rPr dirty="0" sz="1200" spc="10">
                <a:latin typeface="SimSun"/>
                <a:cs typeface="SimSun"/>
              </a:rPr>
              <a:t>邻</a:t>
            </a:r>
            <a:r>
              <a:rPr dirty="0" sz="1200">
                <a:latin typeface="SimSun"/>
                <a:cs typeface="SimSun"/>
              </a:rPr>
              <a:t>搜</a:t>
            </a:r>
            <a:r>
              <a:rPr dirty="0" sz="1200" spc="10">
                <a:latin typeface="SimSun"/>
                <a:cs typeface="SimSun"/>
              </a:rPr>
              <a:t>索</a:t>
            </a:r>
            <a:r>
              <a:rPr dirty="0" sz="1200">
                <a:latin typeface="SimSun"/>
                <a:cs typeface="SimSun"/>
              </a:rPr>
              <a:t>半</a:t>
            </a:r>
            <a:r>
              <a:rPr dirty="0" sz="1200" spc="10">
                <a:latin typeface="SimSun"/>
                <a:cs typeface="SimSun"/>
              </a:rPr>
              <a:t>径</a:t>
            </a:r>
            <a:r>
              <a:rPr dirty="0" sz="1200">
                <a:latin typeface="SimSun"/>
                <a:cs typeface="SimSun"/>
              </a:rPr>
              <a:t>的大 小</a:t>
            </a:r>
            <a:r>
              <a:rPr dirty="0" sz="1200" spc="-155">
                <a:latin typeface="Cambria Math"/>
                <a:cs typeface="Cambria Math"/>
              </a:rPr>
              <a:t>𝑟</a:t>
            </a:r>
            <a:r>
              <a:rPr dirty="0" baseline="-16339" sz="1275" spc="82">
                <a:latin typeface="Cambria Math"/>
                <a:cs typeface="Cambria Math"/>
              </a:rPr>
              <a:t>1</a:t>
            </a:r>
            <a:r>
              <a:rPr dirty="0" sz="1200">
                <a:latin typeface="SimSun"/>
                <a:cs typeface="SimSun"/>
              </a:rPr>
              <a:t>和近邻点集数阈值的大小</a:t>
            </a:r>
            <a:r>
              <a:rPr dirty="0" sz="1200" spc="-5">
                <a:latin typeface="Cambria Math"/>
                <a:cs typeface="Cambria Math"/>
              </a:rPr>
              <a:t>𝑘</a:t>
            </a:r>
            <a:r>
              <a:rPr dirty="0" baseline="-16339" sz="1275" spc="97">
                <a:latin typeface="Cambria Math"/>
                <a:cs typeface="Cambria Math"/>
              </a:rPr>
              <a:t>2</a:t>
            </a:r>
            <a:r>
              <a:rPr dirty="0" sz="1200">
                <a:latin typeface="SimSun"/>
                <a:cs typeface="SimSun"/>
              </a:rPr>
              <a:t>以寻求最优参数</a:t>
            </a:r>
            <a:r>
              <a:rPr dirty="0" sz="1200" spc="-85">
                <a:latin typeface="SimSun"/>
                <a:cs typeface="SimSun"/>
              </a:rPr>
              <a:t>，</a:t>
            </a:r>
            <a:r>
              <a:rPr dirty="0" sz="1200">
                <a:latin typeface="SimSun"/>
                <a:cs typeface="SimSun"/>
              </a:rPr>
              <a:t>获得最佳效果</a:t>
            </a:r>
            <a:r>
              <a:rPr dirty="0" sz="1200" spc="-85">
                <a:latin typeface="SimSun"/>
                <a:cs typeface="SimSun"/>
              </a:rPr>
              <a:t>。</a:t>
            </a:r>
            <a:r>
              <a:rPr dirty="0" sz="1200">
                <a:latin typeface="SimSun"/>
                <a:cs typeface="SimSun"/>
              </a:rPr>
              <a:t>实验效果与数据如下图</a:t>
            </a:r>
            <a:r>
              <a:rPr dirty="0" sz="1200" spc="-295">
                <a:latin typeface="SimSun"/>
                <a:cs typeface="SimSun"/>
              </a:rPr>
              <a:t> </a:t>
            </a:r>
            <a:r>
              <a:rPr dirty="0" sz="1200">
                <a:latin typeface="Times New Roman"/>
                <a:cs typeface="Times New Roman"/>
              </a:rPr>
              <a:t>3.6</a:t>
            </a:r>
            <a:endParaRPr sz="1200">
              <a:latin typeface="Times New Roman"/>
              <a:cs typeface="Times New Roman"/>
            </a:endParaRPr>
          </a:p>
          <a:p>
            <a:pPr algn="just" marL="50800">
              <a:lnSpc>
                <a:spcPct val="100000"/>
              </a:lnSpc>
              <a:spcBef>
                <a:spcPts val="900"/>
              </a:spcBef>
            </a:pPr>
            <a:r>
              <a:rPr dirty="0" sz="1200">
                <a:latin typeface="SimSun"/>
                <a:cs typeface="SimSun"/>
              </a:rPr>
              <a:t>和</a:t>
            </a:r>
            <a:r>
              <a:rPr dirty="0" sz="1200" spc="-300">
                <a:latin typeface="SimSun"/>
                <a:cs typeface="SimSun"/>
              </a:rPr>
              <a:t> </a:t>
            </a:r>
            <a:r>
              <a:rPr dirty="0" sz="1200">
                <a:latin typeface="Times New Roman"/>
                <a:cs typeface="Times New Roman"/>
              </a:rPr>
              <a:t>3.7 </a:t>
            </a:r>
            <a:r>
              <a:rPr dirty="0" sz="1200">
                <a:latin typeface="SimSun"/>
                <a:cs typeface="SimSun"/>
              </a:rPr>
              <a:t>以</a:t>
            </a:r>
            <a:r>
              <a:rPr dirty="0" sz="1200" spc="-5">
                <a:latin typeface="SimSun"/>
                <a:cs typeface="SimSun"/>
              </a:rPr>
              <a:t>及</a:t>
            </a:r>
            <a:r>
              <a:rPr dirty="0" sz="1200">
                <a:latin typeface="SimSun"/>
                <a:cs typeface="SimSun"/>
              </a:rPr>
              <a:t>下表</a:t>
            </a:r>
            <a:r>
              <a:rPr dirty="0" sz="1200" spc="-300">
                <a:latin typeface="SimSun"/>
                <a:cs typeface="SimSun"/>
              </a:rPr>
              <a:t> </a:t>
            </a:r>
            <a:r>
              <a:rPr dirty="0" sz="1200">
                <a:latin typeface="Times New Roman"/>
                <a:cs typeface="Times New Roman"/>
              </a:rPr>
              <a:t>3.2 </a:t>
            </a:r>
            <a:r>
              <a:rPr dirty="0" sz="1200">
                <a:latin typeface="SimSun"/>
                <a:cs typeface="SimSun"/>
              </a:rPr>
              <a:t>所示。</a:t>
            </a:r>
            <a:endParaRPr sz="1200">
              <a:latin typeface="SimSun"/>
              <a:cs typeface="SimSun"/>
            </a:endParaRPr>
          </a:p>
        </p:txBody>
      </p:sp>
      <p:sp>
        <p:nvSpPr>
          <p:cNvPr id="4" name="object 4"/>
          <p:cNvSpPr txBox="1"/>
          <p:nvPr/>
        </p:nvSpPr>
        <p:spPr>
          <a:xfrm>
            <a:off x="1681226" y="4721478"/>
            <a:ext cx="650875" cy="208279"/>
          </a:xfrm>
          <a:prstGeom prst="rect">
            <a:avLst/>
          </a:prstGeom>
        </p:spPr>
        <p:txBody>
          <a:bodyPr wrap="square" lIns="0" tIns="12700" rIns="0" bIns="0" rtlCol="0" vert="horz">
            <a:spAutoFit/>
          </a:bodyPr>
          <a:lstStyle/>
          <a:p>
            <a:pPr marL="38100">
              <a:lnSpc>
                <a:spcPct val="100000"/>
              </a:lnSpc>
              <a:spcBef>
                <a:spcPts val="100"/>
              </a:spcBef>
            </a:pPr>
            <a:r>
              <a:rPr dirty="0" sz="1050">
                <a:latin typeface="Times New Roman"/>
                <a:cs typeface="Times New Roman"/>
              </a:rPr>
              <a:t>(a)</a:t>
            </a:r>
            <a:r>
              <a:rPr dirty="0" sz="1050" spc="204">
                <a:latin typeface="Times New Roman"/>
                <a:cs typeface="Times New Roman"/>
              </a:rPr>
              <a:t> </a:t>
            </a:r>
            <a:r>
              <a:rPr dirty="0" sz="1200" spc="5">
                <a:latin typeface="Cambria Math"/>
                <a:cs typeface="Cambria Math"/>
              </a:rPr>
              <a:t>𝑘</a:t>
            </a:r>
            <a:r>
              <a:rPr dirty="0" baseline="-16339" sz="1275" spc="7">
                <a:latin typeface="Cambria Math"/>
                <a:cs typeface="Cambria Math"/>
              </a:rPr>
              <a:t>1</a:t>
            </a:r>
            <a:r>
              <a:rPr dirty="0" sz="1050" spc="5">
                <a:latin typeface="Times New Roman"/>
                <a:cs typeface="Times New Roman"/>
              </a:rPr>
              <a:t>=10</a:t>
            </a:r>
            <a:endParaRPr sz="1050">
              <a:latin typeface="Times New Roman"/>
              <a:cs typeface="Times New Roman"/>
            </a:endParaRPr>
          </a:p>
        </p:txBody>
      </p:sp>
      <p:sp>
        <p:nvSpPr>
          <p:cNvPr id="5" name="object 5"/>
          <p:cNvSpPr txBox="1"/>
          <p:nvPr/>
        </p:nvSpPr>
        <p:spPr>
          <a:xfrm>
            <a:off x="3042539" y="4721478"/>
            <a:ext cx="1943735" cy="494665"/>
          </a:xfrm>
          <a:prstGeom prst="rect">
            <a:avLst/>
          </a:prstGeom>
        </p:spPr>
        <p:txBody>
          <a:bodyPr wrap="square" lIns="0" tIns="12700" rIns="0" bIns="0" rtlCol="0" vert="horz">
            <a:spAutoFit/>
          </a:bodyPr>
          <a:lstStyle/>
          <a:p>
            <a:pPr marL="417195">
              <a:lnSpc>
                <a:spcPct val="100000"/>
              </a:lnSpc>
              <a:spcBef>
                <a:spcPts val="100"/>
              </a:spcBef>
            </a:pPr>
            <a:r>
              <a:rPr dirty="0" sz="1050">
                <a:latin typeface="Times New Roman"/>
                <a:cs typeface="Times New Roman"/>
              </a:rPr>
              <a:t>(b)</a:t>
            </a:r>
            <a:r>
              <a:rPr dirty="0" sz="1050" spc="210">
                <a:latin typeface="Times New Roman"/>
                <a:cs typeface="Times New Roman"/>
              </a:rPr>
              <a:t> </a:t>
            </a:r>
            <a:r>
              <a:rPr dirty="0" sz="1200" spc="5">
                <a:latin typeface="Cambria Math"/>
                <a:cs typeface="Cambria Math"/>
              </a:rPr>
              <a:t>𝑘</a:t>
            </a:r>
            <a:r>
              <a:rPr dirty="0" baseline="-16339" sz="1275" spc="7">
                <a:latin typeface="Cambria Math"/>
                <a:cs typeface="Cambria Math"/>
              </a:rPr>
              <a:t>1</a:t>
            </a:r>
            <a:r>
              <a:rPr dirty="0" sz="1050" spc="5">
                <a:latin typeface="Times New Roman"/>
                <a:cs typeface="Times New Roman"/>
              </a:rPr>
              <a:t>=30</a:t>
            </a:r>
            <a:endParaRPr sz="1050">
              <a:latin typeface="Times New Roman"/>
              <a:cs typeface="Times New Roman"/>
            </a:endParaRPr>
          </a:p>
          <a:p>
            <a:pPr marL="38100">
              <a:lnSpc>
                <a:spcPct val="100000"/>
              </a:lnSpc>
              <a:spcBef>
                <a:spcPts val="990"/>
              </a:spcBef>
            </a:pPr>
            <a:r>
              <a:rPr dirty="0" sz="1050" spc="-10">
                <a:latin typeface="SimSun"/>
                <a:cs typeface="SimSun"/>
              </a:rPr>
              <a:t>统</a:t>
            </a:r>
            <a:r>
              <a:rPr dirty="0" sz="1050" spc="5">
                <a:latin typeface="SimSun"/>
                <a:cs typeface="SimSun"/>
              </a:rPr>
              <a:t>计</a:t>
            </a:r>
            <a:r>
              <a:rPr dirty="0" sz="1050" spc="-10">
                <a:latin typeface="SimSun"/>
                <a:cs typeface="SimSun"/>
              </a:rPr>
              <a:t>滤</a:t>
            </a:r>
            <a:r>
              <a:rPr dirty="0" sz="1050" spc="5">
                <a:latin typeface="SimSun"/>
                <a:cs typeface="SimSun"/>
              </a:rPr>
              <a:t>波</a:t>
            </a:r>
            <a:r>
              <a:rPr dirty="0" sz="1050" spc="-10">
                <a:latin typeface="SimSun"/>
                <a:cs typeface="SimSun"/>
              </a:rPr>
              <a:t>器</a:t>
            </a:r>
            <a:r>
              <a:rPr dirty="0" sz="1050" spc="5">
                <a:latin typeface="SimSun"/>
                <a:cs typeface="SimSun"/>
              </a:rPr>
              <a:t>不</a:t>
            </a:r>
            <a:r>
              <a:rPr dirty="0" sz="1050" spc="-10">
                <a:latin typeface="SimSun"/>
                <a:cs typeface="SimSun"/>
              </a:rPr>
              <a:t>同参</a:t>
            </a:r>
            <a:r>
              <a:rPr dirty="0" sz="1050" spc="5">
                <a:latin typeface="SimSun"/>
                <a:cs typeface="SimSun"/>
              </a:rPr>
              <a:t>数效</a:t>
            </a:r>
            <a:r>
              <a:rPr dirty="0" sz="1050" spc="-10">
                <a:latin typeface="SimSun"/>
                <a:cs typeface="SimSun"/>
              </a:rPr>
              <a:t>果</a:t>
            </a:r>
            <a:r>
              <a:rPr dirty="0" sz="1050" spc="5">
                <a:latin typeface="SimSun"/>
                <a:cs typeface="SimSun"/>
              </a:rPr>
              <a:t>对</a:t>
            </a:r>
            <a:r>
              <a:rPr dirty="0" sz="1050" spc="-10">
                <a:latin typeface="SimSun"/>
                <a:cs typeface="SimSun"/>
              </a:rPr>
              <a:t>比</a:t>
            </a:r>
            <a:r>
              <a:rPr dirty="0" sz="1050" spc="5">
                <a:latin typeface="SimSun"/>
                <a:cs typeface="SimSun"/>
              </a:rPr>
              <a:t>图</a:t>
            </a:r>
            <a:endParaRPr sz="1050">
              <a:latin typeface="SimSun"/>
              <a:cs typeface="SimSun"/>
            </a:endParaRPr>
          </a:p>
        </p:txBody>
      </p:sp>
      <p:sp>
        <p:nvSpPr>
          <p:cNvPr id="6" name="object 6"/>
          <p:cNvSpPr txBox="1"/>
          <p:nvPr/>
        </p:nvSpPr>
        <p:spPr>
          <a:xfrm>
            <a:off x="5289169" y="4721478"/>
            <a:ext cx="716915" cy="208279"/>
          </a:xfrm>
          <a:prstGeom prst="rect">
            <a:avLst/>
          </a:prstGeom>
        </p:spPr>
        <p:txBody>
          <a:bodyPr wrap="square" lIns="0" tIns="12700" rIns="0" bIns="0" rtlCol="0" vert="horz">
            <a:spAutoFit/>
          </a:bodyPr>
          <a:lstStyle/>
          <a:p>
            <a:pPr marL="38100">
              <a:lnSpc>
                <a:spcPct val="100000"/>
              </a:lnSpc>
              <a:spcBef>
                <a:spcPts val="100"/>
              </a:spcBef>
            </a:pPr>
            <a:r>
              <a:rPr dirty="0" sz="1050">
                <a:latin typeface="Times New Roman"/>
                <a:cs typeface="Times New Roman"/>
              </a:rPr>
              <a:t>(c)</a:t>
            </a:r>
            <a:r>
              <a:rPr dirty="0" sz="1050" spc="200">
                <a:latin typeface="Times New Roman"/>
                <a:cs typeface="Times New Roman"/>
              </a:rPr>
              <a:t> </a:t>
            </a:r>
            <a:r>
              <a:rPr dirty="0" sz="1200" spc="5">
                <a:latin typeface="Cambria Math"/>
                <a:cs typeface="Cambria Math"/>
              </a:rPr>
              <a:t>𝑘</a:t>
            </a:r>
            <a:r>
              <a:rPr dirty="0" baseline="-16339" sz="1275" spc="7">
                <a:latin typeface="Cambria Math"/>
                <a:cs typeface="Cambria Math"/>
              </a:rPr>
              <a:t>1</a:t>
            </a:r>
            <a:r>
              <a:rPr dirty="0" sz="1050" spc="5">
                <a:latin typeface="Times New Roman"/>
                <a:cs typeface="Times New Roman"/>
              </a:rPr>
              <a:t>=100</a:t>
            </a:r>
            <a:endParaRPr sz="1050">
              <a:latin typeface="Times New Roman"/>
              <a:cs typeface="Times New Roman"/>
            </a:endParaRPr>
          </a:p>
        </p:txBody>
      </p:sp>
      <p:sp>
        <p:nvSpPr>
          <p:cNvPr id="7" name="object 7"/>
          <p:cNvSpPr txBox="1"/>
          <p:nvPr/>
        </p:nvSpPr>
        <p:spPr>
          <a:xfrm>
            <a:off x="2600070" y="5029580"/>
            <a:ext cx="360680"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SimSun"/>
                <a:cs typeface="SimSun"/>
              </a:rPr>
              <a:t>图</a:t>
            </a:r>
            <a:r>
              <a:rPr dirty="0" sz="1050" spc="-265">
                <a:latin typeface="SimSun"/>
                <a:cs typeface="SimSun"/>
              </a:rPr>
              <a:t> </a:t>
            </a:r>
            <a:r>
              <a:rPr dirty="0" sz="1050">
                <a:latin typeface="Times New Roman"/>
                <a:cs typeface="Times New Roman"/>
              </a:rPr>
              <a:t>3.6</a:t>
            </a:r>
            <a:endParaRPr sz="1050">
              <a:latin typeface="Times New Roman"/>
              <a:cs typeface="Times New Roman"/>
            </a:endParaRPr>
          </a:p>
        </p:txBody>
      </p:sp>
      <p:sp>
        <p:nvSpPr>
          <p:cNvPr id="8" name="object 8"/>
          <p:cNvSpPr txBox="1"/>
          <p:nvPr/>
        </p:nvSpPr>
        <p:spPr>
          <a:xfrm>
            <a:off x="1505966" y="6901433"/>
            <a:ext cx="1026794" cy="208279"/>
          </a:xfrm>
          <a:prstGeom prst="rect">
            <a:avLst/>
          </a:prstGeom>
        </p:spPr>
        <p:txBody>
          <a:bodyPr wrap="square" lIns="0" tIns="12700" rIns="0" bIns="0" rtlCol="0" vert="horz">
            <a:spAutoFit/>
          </a:bodyPr>
          <a:lstStyle/>
          <a:p>
            <a:pPr marL="38100">
              <a:lnSpc>
                <a:spcPct val="100000"/>
              </a:lnSpc>
              <a:spcBef>
                <a:spcPts val="100"/>
              </a:spcBef>
            </a:pPr>
            <a:r>
              <a:rPr dirty="0" sz="1050" spc="-5">
                <a:latin typeface="Times New Roman"/>
                <a:cs typeface="Times New Roman"/>
              </a:rPr>
              <a:t>(a)</a:t>
            </a:r>
            <a:r>
              <a:rPr dirty="0" sz="1050" spc="300">
                <a:latin typeface="Times New Roman"/>
                <a:cs typeface="Times New Roman"/>
              </a:rPr>
              <a:t> </a:t>
            </a:r>
            <a:r>
              <a:rPr dirty="0" sz="1200" spc="-15">
                <a:latin typeface="Cambria Math"/>
                <a:cs typeface="Cambria Math"/>
              </a:rPr>
              <a:t>𝑟</a:t>
            </a:r>
            <a:r>
              <a:rPr dirty="0" baseline="-16339" sz="1275" spc="-22">
                <a:latin typeface="Cambria Math"/>
                <a:cs typeface="Cambria Math"/>
              </a:rPr>
              <a:t>1</a:t>
            </a:r>
            <a:r>
              <a:rPr dirty="0" sz="1050" spc="-15">
                <a:latin typeface="Times New Roman"/>
                <a:cs typeface="Times New Roman"/>
              </a:rPr>
              <a:t>=10,</a:t>
            </a:r>
            <a:r>
              <a:rPr dirty="0" sz="1050" spc="225">
                <a:latin typeface="Times New Roman"/>
                <a:cs typeface="Times New Roman"/>
              </a:rPr>
              <a:t> </a:t>
            </a:r>
            <a:r>
              <a:rPr dirty="0" sz="1200" spc="15">
                <a:latin typeface="Cambria Math"/>
                <a:cs typeface="Cambria Math"/>
              </a:rPr>
              <a:t>𝑘</a:t>
            </a:r>
            <a:r>
              <a:rPr dirty="0" baseline="-16339" sz="1275" spc="22">
                <a:latin typeface="Cambria Math"/>
                <a:cs typeface="Cambria Math"/>
              </a:rPr>
              <a:t>2</a:t>
            </a:r>
            <a:r>
              <a:rPr dirty="0" sz="1050" spc="15">
                <a:latin typeface="Times New Roman"/>
                <a:cs typeface="Times New Roman"/>
              </a:rPr>
              <a:t>=5</a:t>
            </a:r>
            <a:endParaRPr sz="1050">
              <a:latin typeface="Times New Roman"/>
              <a:cs typeface="Times New Roman"/>
            </a:endParaRPr>
          </a:p>
        </p:txBody>
      </p:sp>
      <p:sp>
        <p:nvSpPr>
          <p:cNvPr id="9" name="object 9"/>
          <p:cNvSpPr txBox="1"/>
          <p:nvPr/>
        </p:nvSpPr>
        <p:spPr>
          <a:xfrm>
            <a:off x="3042539" y="6901433"/>
            <a:ext cx="1943735" cy="494665"/>
          </a:xfrm>
          <a:prstGeom prst="rect">
            <a:avLst/>
          </a:prstGeom>
        </p:spPr>
        <p:txBody>
          <a:bodyPr wrap="square" lIns="0" tIns="12700" rIns="0" bIns="0" rtlCol="0" vert="horz">
            <a:spAutoFit/>
          </a:bodyPr>
          <a:lstStyle/>
          <a:p>
            <a:pPr marL="368300">
              <a:lnSpc>
                <a:spcPct val="100000"/>
              </a:lnSpc>
              <a:spcBef>
                <a:spcPts val="100"/>
              </a:spcBef>
            </a:pPr>
            <a:r>
              <a:rPr dirty="0" sz="1050">
                <a:latin typeface="Times New Roman"/>
                <a:cs typeface="Times New Roman"/>
              </a:rPr>
              <a:t>(b)</a:t>
            </a:r>
            <a:r>
              <a:rPr dirty="0" sz="1050" spc="225">
                <a:latin typeface="Times New Roman"/>
                <a:cs typeface="Times New Roman"/>
              </a:rPr>
              <a:t> </a:t>
            </a:r>
            <a:r>
              <a:rPr dirty="0" sz="1200" spc="-15">
                <a:latin typeface="Cambria Math"/>
                <a:cs typeface="Cambria Math"/>
              </a:rPr>
              <a:t>𝑟</a:t>
            </a:r>
            <a:r>
              <a:rPr dirty="0" baseline="-16339" sz="1275" spc="-22">
                <a:latin typeface="Cambria Math"/>
                <a:cs typeface="Cambria Math"/>
              </a:rPr>
              <a:t>1</a:t>
            </a:r>
            <a:r>
              <a:rPr dirty="0" sz="1050" spc="-15">
                <a:latin typeface="Times New Roman"/>
                <a:cs typeface="Times New Roman"/>
              </a:rPr>
              <a:t>=10,</a:t>
            </a:r>
            <a:r>
              <a:rPr dirty="0" sz="1050" spc="220">
                <a:latin typeface="Times New Roman"/>
                <a:cs typeface="Times New Roman"/>
              </a:rPr>
              <a:t> </a:t>
            </a:r>
            <a:r>
              <a:rPr dirty="0" sz="1200" spc="10">
                <a:latin typeface="Cambria Math"/>
                <a:cs typeface="Cambria Math"/>
              </a:rPr>
              <a:t>𝑘</a:t>
            </a:r>
            <a:r>
              <a:rPr dirty="0" baseline="-16339" sz="1275" spc="15">
                <a:latin typeface="Cambria Math"/>
                <a:cs typeface="Cambria Math"/>
              </a:rPr>
              <a:t>2</a:t>
            </a:r>
            <a:r>
              <a:rPr dirty="0" sz="1050" spc="10">
                <a:latin typeface="Times New Roman"/>
                <a:cs typeface="Times New Roman"/>
              </a:rPr>
              <a:t>=20</a:t>
            </a:r>
            <a:endParaRPr sz="1050">
              <a:latin typeface="Times New Roman"/>
              <a:cs typeface="Times New Roman"/>
            </a:endParaRPr>
          </a:p>
          <a:p>
            <a:pPr marL="38100">
              <a:lnSpc>
                <a:spcPct val="100000"/>
              </a:lnSpc>
              <a:spcBef>
                <a:spcPts val="990"/>
              </a:spcBef>
            </a:pPr>
            <a:r>
              <a:rPr dirty="0" sz="1050" spc="-10">
                <a:latin typeface="SimSun"/>
                <a:cs typeface="SimSun"/>
              </a:rPr>
              <a:t>半</a:t>
            </a:r>
            <a:r>
              <a:rPr dirty="0" sz="1050" spc="5">
                <a:latin typeface="SimSun"/>
                <a:cs typeface="SimSun"/>
              </a:rPr>
              <a:t>径</a:t>
            </a:r>
            <a:r>
              <a:rPr dirty="0" sz="1050" spc="-10">
                <a:latin typeface="SimSun"/>
                <a:cs typeface="SimSun"/>
              </a:rPr>
              <a:t>滤</a:t>
            </a:r>
            <a:r>
              <a:rPr dirty="0" sz="1050" spc="5">
                <a:latin typeface="SimSun"/>
                <a:cs typeface="SimSun"/>
              </a:rPr>
              <a:t>波</a:t>
            </a:r>
            <a:r>
              <a:rPr dirty="0" sz="1050" spc="-10">
                <a:latin typeface="SimSun"/>
                <a:cs typeface="SimSun"/>
              </a:rPr>
              <a:t>器</a:t>
            </a:r>
            <a:r>
              <a:rPr dirty="0" sz="1050" spc="5">
                <a:latin typeface="SimSun"/>
                <a:cs typeface="SimSun"/>
              </a:rPr>
              <a:t>不</a:t>
            </a:r>
            <a:r>
              <a:rPr dirty="0" sz="1050" spc="-10">
                <a:latin typeface="SimSun"/>
                <a:cs typeface="SimSun"/>
              </a:rPr>
              <a:t>同参</a:t>
            </a:r>
            <a:r>
              <a:rPr dirty="0" sz="1050" spc="5">
                <a:latin typeface="SimSun"/>
                <a:cs typeface="SimSun"/>
              </a:rPr>
              <a:t>数效</a:t>
            </a:r>
            <a:r>
              <a:rPr dirty="0" sz="1050" spc="-10">
                <a:latin typeface="SimSun"/>
                <a:cs typeface="SimSun"/>
              </a:rPr>
              <a:t>果</a:t>
            </a:r>
            <a:r>
              <a:rPr dirty="0" sz="1050" spc="5">
                <a:latin typeface="SimSun"/>
                <a:cs typeface="SimSun"/>
              </a:rPr>
              <a:t>对</a:t>
            </a:r>
            <a:r>
              <a:rPr dirty="0" sz="1050" spc="-10">
                <a:latin typeface="SimSun"/>
                <a:cs typeface="SimSun"/>
              </a:rPr>
              <a:t>比</a:t>
            </a:r>
            <a:r>
              <a:rPr dirty="0" sz="1050" spc="5">
                <a:latin typeface="SimSun"/>
                <a:cs typeface="SimSun"/>
              </a:rPr>
              <a:t>图</a:t>
            </a:r>
            <a:endParaRPr sz="1050">
              <a:latin typeface="SimSun"/>
              <a:cs typeface="SimSun"/>
            </a:endParaRPr>
          </a:p>
        </p:txBody>
      </p:sp>
      <p:sp>
        <p:nvSpPr>
          <p:cNvPr id="10" name="object 10"/>
          <p:cNvSpPr txBox="1"/>
          <p:nvPr/>
        </p:nvSpPr>
        <p:spPr>
          <a:xfrm>
            <a:off x="5240401" y="6901433"/>
            <a:ext cx="1082675" cy="208279"/>
          </a:xfrm>
          <a:prstGeom prst="rect">
            <a:avLst/>
          </a:prstGeom>
        </p:spPr>
        <p:txBody>
          <a:bodyPr wrap="square" lIns="0" tIns="12700" rIns="0" bIns="0" rtlCol="0" vert="horz">
            <a:spAutoFit/>
          </a:bodyPr>
          <a:lstStyle/>
          <a:p>
            <a:pPr marL="38100">
              <a:lnSpc>
                <a:spcPct val="100000"/>
              </a:lnSpc>
              <a:spcBef>
                <a:spcPts val="100"/>
              </a:spcBef>
            </a:pPr>
            <a:r>
              <a:rPr dirty="0" sz="1050">
                <a:latin typeface="Times New Roman"/>
                <a:cs typeface="Times New Roman"/>
              </a:rPr>
              <a:t>(c)</a:t>
            </a:r>
            <a:r>
              <a:rPr dirty="0" sz="1050" spc="225">
                <a:latin typeface="Times New Roman"/>
                <a:cs typeface="Times New Roman"/>
              </a:rPr>
              <a:t> </a:t>
            </a:r>
            <a:r>
              <a:rPr dirty="0" sz="1200" spc="-15">
                <a:latin typeface="Cambria Math"/>
                <a:cs typeface="Cambria Math"/>
              </a:rPr>
              <a:t>𝑟</a:t>
            </a:r>
            <a:r>
              <a:rPr dirty="0" baseline="-16339" sz="1275" spc="-22">
                <a:latin typeface="Cambria Math"/>
                <a:cs typeface="Cambria Math"/>
              </a:rPr>
              <a:t>1</a:t>
            </a:r>
            <a:r>
              <a:rPr dirty="0" sz="1050" spc="-15">
                <a:latin typeface="Times New Roman"/>
                <a:cs typeface="Times New Roman"/>
              </a:rPr>
              <a:t>=10,</a:t>
            </a:r>
            <a:r>
              <a:rPr dirty="0" sz="1050" spc="210">
                <a:latin typeface="Times New Roman"/>
                <a:cs typeface="Times New Roman"/>
              </a:rPr>
              <a:t> </a:t>
            </a:r>
            <a:r>
              <a:rPr dirty="0" sz="1200" spc="10">
                <a:latin typeface="Cambria Math"/>
                <a:cs typeface="Cambria Math"/>
              </a:rPr>
              <a:t>𝑘</a:t>
            </a:r>
            <a:r>
              <a:rPr dirty="0" baseline="-16339" sz="1275" spc="15">
                <a:latin typeface="Cambria Math"/>
                <a:cs typeface="Cambria Math"/>
              </a:rPr>
              <a:t>2</a:t>
            </a:r>
            <a:r>
              <a:rPr dirty="0" sz="1050" spc="10">
                <a:latin typeface="Times New Roman"/>
                <a:cs typeface="Times New Roman"/>
              </a:rPr>
              <a:t>=30</a:t>
            </a:r>
            <a:endParaRPr sz="1050">
              <a:latin typeface="Times New Roman"/>
              <a:cs typeface="Times New Roman"/>
            </a:endParaRPr>
          </a:p>
        </p:txBody>
      </p:sp>
      <p:sp>
        <p:nvSpPr>
          <p:cNvPr id="11" name="object 11"/>
          <p:cNvSpPr txBox="1"/>
          <p:nvPr/>
        </p:nvSpPr>
        <p:spPr>
          <a:xfrm>
            <a:off x="2600070" y="7209281"/>
            <a:ext cx="360680"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SimSun"/>
                <a:cs typeface="SimSun"/>
              </a:rPr>
              <a:t>图</a:t>
            </a:r>
            <a:r>
              <a:rPr dirty="0" sz="1050" spc="-265">
                <a:latin typeface="SimSun"/>
                <a:cs typeface="SimSun"/>
              </a:rPr>
              <a:t> </a:t>
            </a:r>
            <a:r>
              <a:rPr dirty="0" sz="1050">
                <a:latin typeface="Times New Roman"/>
                <a:cs typeface="Times New Roman"/>
              </a:rPr>
              <a:t>3.7</a:t>
            </a:r>
            <a:endParaRPr sz="1050">
              <a:latin typeface="Times New Roman"/>
              <a:cs typeface="Times New Roman"/>
            </a:endParaRPr>
          </a:p>
        </p:txBody>
      </p:sp>
      <p:sp>
        <p:nvSpPr>
          <p:cNvPr id="12" name="object 12"/>
          <p:cNvSpPr txBox="1"/>
          <p:nvPr/>
        </p:nvSpPr>
        <p:spPr>
          <a:xfrm>
            <a:off x="706627" y="7495793"/>
            <a:ext cx="6147435" cy="2289175"/>
          </a:xfrm>
          <a:prstGeom prst="rect">
            <a:avLst/>
          </a:prstGeom>
        </p:spPr>
        <p:txBody>
          <a:bodyPr wrap="square" lIns="0" tIns="12700" rIns="0" bIns="0" rtlCol="0" vert="horz">
            <a:spAutoFit/>
          </a:bodyPr>
          <a:lstStyle/>
          <a:p>
            <a:pPr marL="317500">
              <a:lnSpc>
                <a:spcPct val="100000"/>
              </a:lnSpc>
              <a:spcBef>
                <a:spcPts val="100"/>
              </a:spcBef>
            </a:pPr>
            <a:r>
              <a:rPr dirty="0" sz="1200">
                <a:latin typeface="SimSun"/>
                <a:cs typeface="SimSun"/>
              </a:rPr>
              <a:t>从可</a:t>
            </a:r>
            <a:r>
              <a:rPr dirty="0" sz="1200" spc="10">
                <a:latin typeface="SimSun"/>
                <a:cs typeface="SimSun"/>
              </a:rPr>
              <a:t>视</a:t>
            </a:r>
            <a:r>
              <a:rPr dirty="0" sz="1200">
                <a:latin typeface="SimSun"/>
                <a:cs typeface="SimSun"/>
              </a:rPr>
              <a:t>化</a:t>
            </a:r>
            <a:r>
              <a:rPr dirty="0" sz="1200" spc="10">
                <a:latin typeface="SimSun"/>
                <a:cs typeface="SimSun"/>
              </a:rPr>
              <a:t>结</a:t>
            </a:r>
            <a:r>
              <a:rPr dirty="0" sz="1200">
                <a:latin typeface="SimSun"/>
                <a:cs typeface="SimSun"/>
              </a:rPr>
              <a:t>果可</a:t>
            </a:r>
            <a:r>
              <a:rPr dirty="0" sz="1200" spc="10">
                <a:latin typeface="SimSun"/>
                <a:cs typeface="SimSun"/>
              </a:rPr>
              <a:t>以</a:t>
            </a:r>
            <a:r>
              <a:rPr dirty="0" sz="1200">
                <a:latin typeface="SimSun"/>
                <a:cs typeface="SimSun"/>
              </a:rPr>
              <a:t>看</a:t>
            </a:r>
            <a:r>
              <a:rPr dirty="0" sz="1200" spc="10">
                <a:latin typeface="SimSun"/>
                <a:cs typeface="SimSun"/>
              </a:rPr>
              <a:t>出</a:t>
            </a:r>
            <a:r>
              <a:rPr dirty="0" sz="1200">
                <a:latin typeface="SimSun"/>
                <a:cs typeface="SimSun"/>
              </a:rPr>
              <a:t>，在</a:t>
            </a:r>
            <a:r>
              <a:rPr dirty="0" sz="1200" spc="10">
                <a:latin typeface="SimSun"/>
                <a:cs typeface="SimSun"/>
              </a:rPr>
              <a:t>使</a:t>
            </a:r>
            <a:r>
              <a:rPr dirty="0" sz="1200">
                <a:latin typeface="SimSun"/>
                <a:cs typeface="SimSun"/>
              </a:rPr>
              <a:t>用</a:t>
            </a:r>
            <a:r>
              <a:rPr dirty="0" sz="1200" spc="10">
                <a:latin typeface="SimSun"/>
                <a:cs typeface="SimSun"/>
              </a:rPr>
              <a:t>统</a:t>
            </a:r>
            <a:r>
              <a:rPr dirty="0" sz="1200">
                <a:latin typeface="SimSun"/>
                <a:cs typeface="SimSun"/>
              </a:rPr>
              <a:t>计滤</a:t>
            </a:r>
            <a:r>
              <a:rPr dirty="0" sz="1200" spc="10">
                <a:latin typeface="SimSun"/>
                <a:cs typeface="SimSun"/>
              </a:rPr>
              <a:t>波</a:t>
            </a:r>
            <a:r>
              <a:rPr dirty="0" sz="1200">
                <a:latin typeface="SimSun"/>
                <a:cs typeface="SimSun"/>
              </a:rPr>
              <a:t>器</a:t>
            </a:r>
            <a:r>
              <a:rPr dirty="0" sz="1200" spc="10">
                <a:latin typeface="SimSun"/>
                <a:cs typeface="SimSun"/>
              </a:rPr>
              <a:t>进</a:t>
            </a:r>
            <a:r>
              <a:rPr dirty="0" sz="1200">
                <a:latin typeface="SimSun"/>
                <a:cs typeface="SimSun"/>
              </a:rPr>
              <a:t>行离</a:t>
            </a:r>
            <a:r>
              <a:rPr dirty="0" sz="1200" spc="10">
                <a:latin typeface="SimSun"/>
                <a:cs typeface="SimSun"/>
              </a:rPr>
              <a:t>群</a:t>
            </a:r>
            <a:r>
              <a:rPr dirty="0" sz="1200">
                <a:latin typeface="SimSun"/>
                <a:cs typeface="SimSun"/>
              </a:rPr>
              <a:t>点</a:t>
            </a:r>
            <a:r>
              <a:rPr dirty="0" sz="1200" spc="10">
                <a:latin typeface="SimSun"/>
                <a:cs typeface="SimSun"/>
              </a:rPr>
              <a:t>去</a:t>
            </a:r>
            <a:r>
              <a:rPr dirty="0" sz="1200">
                <a:latin typeface="SimSun"/>
                <a:cs typeface="SimSun"/>
              </a:rPr>
              <a:t>除时</a:t>
            </a:r>
            <a:r>
              <a:rPr dirty="0" sz="1200" spc="10">
                <a:latin typeface="SimSun"/>
                <a:cs typeface="SimSun"/>
              </a:rPr>
              <a:t>，</a:t>
            </a:r>
            <a:r>
              <a:rPr dirty="0" sz="1200">
                <a:latin typeface="SimSun"/>
                <a:cs typeface="SimSun"/>
              </a:rPr>
              <a:t>当</a:t>
            </a:r>
            <a:r>
              <a:rPr dirty="0" sz="1200" spc="10">
                <a:latin typeface="SimSun"/>
                <a:cs typeface="SimSun"/>
              </a:rPr>
              <a:t>近</a:t>
            </a:r>
            <a:r>
              <a:rPr dirty="0" sz="1200">
                <a:latin typeface="SimSun"/>
                <a:cs typeface="SimSun"/>
              </a:rPr>
              <a:t>邻搜</a:t>
            </a:r>
            <a:r>
              <a:rPr dirty="0" sz="1200" spc="10">
                <a:latin typeface="SimSun"/>
                <a:cs typeface="SimSun"/>
              </a:rPr>
              <a:t>素</a:t>
            </a:r>
            <a:r>
              <a:rPr dirty="0" sz="1200">
                <a:latin typeface="SimSun"/>
                <a:cs typeface="SimSun"/>
              </a:rPr>
              <a:t>点</a:t>
            </a:r>
            <a:r>
              <a:rPr dirty="0" sz="1200" spc="10">
                <a:latin typeface="SimSun"/>
                <a:cs typeface="SimSun"/>
              </a:rPr>
              <a:t>的</a:t>
            </a:r>
            <a:r>
              <a:rPr dirty="0" sz="1200">
                <a:latin typeface="SimSun"/>
                <a:cs typeface="SimSun"/>
              </a:rPr>
              <a:t>个数设</a:t>
            </a:r>
            <a:endParaRPr sz="1200">
              <a:latin typeface="SimSun"/>
              <a:cs typeface="SimSun"/>
            </a:endParaRPr>
          </a:p>
          <a:p>
            <a:pPr algn="just" marL="12700" marR="5080">
              <a:lnSpc>
                <a:spcPct val="162500"/>
              </a:lnSpc>
            </a:pPr>
            <a:r>
              <a:rPr dirty="0" sz="1200">
                <a:latin typeface="SimSun"/>
                <a:cs typeface="SimSun"/>
              </a:rPr>
              <a:t>为</a:t>
            </a:r>
            <a:r>
              <a:rPr dirty="0" sz="1200" spc="-250">
                <a:latin typeface="SimSun"/>
                <a:cs typeface="SimSun"/>
              </a:rPr>
              <a:t> </a:t>
            </a:r>
            <a:r>
              <a:rPr dirty="0" sz="1200">
                <a:latin typeface="Times New Roman"/>
                <a:cs typeface="Times New Roman"/>
              </a:rPr>
              <a:t>30</a:t>
            </a:r>
            <a:r>
              <a:rPr dirty="0" sz="1200" spc="45">
                <a:latin typeface="Times New Roman"/>
                <a:cs typeface="Times New Roman"/>
              </a:rPr>
              <a:t> </a:t>
            </a:r>
            <a:r>
              <a:rPr dirty="0" sz="1200">
                <a:latin typeface="SimSun"/>
                <a:cs typeface="SimSun"/>
              </a:rPr>
              <a:t>时，效果最好。当近邻搜索点的个数设为</a:t>
            </a:r>
            <a:r>
              <a:rPr dirty="0" sz="1200" spc="-250">
                <a:latin typeface="SimSun"/>
                <a:cs typeface="SimSun"/>
              </a:rPr>
              <a:t> </a:t>
            </a:r>
            <a:r>
              <a:rPr dirty="0" sz="1200">
                <a:latin typeface="Times New Roman"/>
                <a:cs typeface="Times New Roman"/>
              </a:rPr>
              <a:t>10</a:t>
            </a:r>
            <a:r>
              <a:rPr dirty="0" sz="1200" spc="50">
                <a:latin typeface="Times New Roman"/>
                <a:cs typeface="Times New Roman"/>
              </a:rPr>
              <a:t> </a:t>
            </a:r>
            <a:r>
              <a:rPr dirty="0" sz="1200">
                <a:latin typeface="SimSun"/>
                <a:cs typeface="SimSun"/>
              </a:rPr>
              <a:t>时，近邻域太小，有一部分噪声密集区域 的查</a:t>
            </a:r>
            <a:r>
              <a:rPr dirty="0" sz="1200" spc="10">
                <a:latin typeface="SimSun"/>
                <a:cs typeface="SimSun"/>
              </a:rPr>
              <a:t>询</a:t>
            </a:r>
            <a:r>
              <a:rPr dirty="0" sz="1200">
                <a:latin typeface="SimSun"/>
                <a:cs typeface="SimSun"/>
              </a:rPr>
              <a:t>点到</a:t>
            </a:r>
            <a:r>
              <a:rPr dirty="0" sz="1200" spc="10">
                <a:latin typeface="SimSun"/>
                <a:cs typeface="SimSun"/>
              </a:rPr>
              <a:t>近</a:t>
            </a:r>
            <a:r>
              <a:rPr dirty="0" sz="1200">
                <a:latin typeface="SimSun"/>
                <a:cs typeface="SimSun"/>
              </a:rPr>
              <a:t>邻</a:t>
            </a:r>
            <a:r>
              <a:rPr dirty="0" sz="1200" spc="10">
                <a:latin typeface="SimSun"/>
                <a:cs typeface="SimSun"/>
              </a:rPr>
              <a:t>点</a:t>
            </a:r>
            <a:r>
              <a:rPr dirty="0" sz="1200">
                <a:latin typeface="SimSun"/>
                <a:cs typeface="SimSun"/>
              </a:rPr>
              <a:t>集</a:t>
            </a:r>
            <a:r>
              <a:rPr dirty="0" sz="1200" spc="10">
                <a:latin typeface="SimSun"/>
                <a:cs typeface="SimSun"/>
              </a:rPr>
              <a:t>的</a:t>
            </a:r>
            <a:r>
              <a:rPr dirty="0" sz="1200">
                <a:latin typeface="SimSun"/>
                <a:cs typeface="SimSun"/>
              </a:rPr>
              <a:t>平均</a:t>
            </a:r>
            <a:r>
              <a:rPr dirty="0" sz="1200" spc="10">
                <a:latin typeface="SimSun"/>
                <a:cs typeface="SimSun"/>
              </a:rPr>
              <a:t>距</a:t>
            </a:r>
            <a:r>
              <a:rPr dirty="0" sz="1200">
                <a:latin typeface="SimSun"/>
                <a:cs typeface="SimSun"/>
              </a:rPr>
              <a:t>离恰</a:t>
            </a:r>
            <a:r>
              <a:rPr dirty="0" sz="1200" spc="10">
                <a:latin typeface="SimSun"/>
                <a:cs typeface="SimSun"/>
              </a:rPr>
              <a:t>好</a:t>
            </a:r>
            <a:r>
              <a:rPr dirty="0" sz="1200">
                <a:latin typeface="SimSun"/>
                <a:cs typeface="SimSun"/>
              </a:rPr>
              <a:t>在</a:t>
            </a:r>
            <a:r>
              <a:rPr dirty="0" sz="1200" spc="10">
                <a:latin typeface="SimSun"/>
                <a:cs typeface="SimSun"/>
              </a:rPr>
              <a:t>标</a:t>
            </a:r>
            <a:r>
              <a:rPr dirty="0" sz="1200">
                <a:latin typeface="SimSun"/>
                <a:cs typeface="SimSun"/>
              </a:rPr>
              <a:t>准</a:t>
            </a:r>
            <a:r>
              <a:rPr dirty="0" sz="1200" spc="10">
                <a:latin typeface="SimSun"/>
                <a:cs typeface="SimSun"/>
              </a:rPr>
              <a:t>范</a:t>
            </a:r>
            <a:r>
              <a:rPr dirty="0" sz="1200">
                <a:latin typeface="SimSun"/>
                <a:cs typeface="SimSun"/>
              </a:rPr>
              <a:t>围</a:t>
            </a:r>
            <a:r>
              <a:rPr dirty="0" sz="1200" spc="15">
                <a:latin typeface="SimSun"/>
                <a:cs typeface="SimSun"/>
              </a:rPr>
              <a:t>内</a:t>
            </a:r>
            <a:r>
              <a:rPr dirty="0" sz="1200" spc="10">
                <a:latin typeface="SimSun"/>
                <a:cs typeface="SimSun"/>
              </a:rPr>
              <a:t>，</a:t>
            </a:r>
            <a:r>
              <a:rPr dirty="0" sz="1200">
                <a:latin typeface="SimSun"/>
                <a:cs typeface="SimSun"/>
              </a:rPr>
              <a:t>故被</a:t>
            </a:r>
            <a:r>
              <a:rPr dirty="0" sz="1200" spc="10">
                <a:latin typeface="SimSun"/>
                <a:cs typeface="SimSun"/>
              </a:rPr>
              <a:t>认</a:t>
            </a:r>
            <a:r>
              <a:rPr dirty="0" sz="1200">
                <a:latin typeface="SimSun"/>
                <a:cs typeface="SimSun"/>
              </a:rPr>
              <a:t>为</a:t>
            </a:r>
            <a:r>
              <a:rPr dirty="0" sz="1200" spc="10">
                <a:latin typeface="SimSun"/>
                <a:cs typeface="SimSun"/>
              </a:rPr>
              <a:t>是</a:t>
            </a:r>
            <a:r>
              <a:rPr dirty="0" sz="1200">
                <a:latin typeface="SimSun"/>
                <a:cs typeface="SimSun"/>
              </a:rPr>
              <a:t>局</a:t>
            </a:r>
            <a:r>
              <a:rPr dirty="0" sz="1200" spc="10">
                <a:latin typeface="SimSun"/>
                <a:cs typeface="SimSun"/>
              </a:rPr>
              <a:t>内</a:t>
            </a:r>
            <a:r>
              <a:rPr dirty="0" sz="1200">
                <a:latin typeface="SimSun"/>
                <a:cs typeface="SimSun"/>
              </a:rPr>
              <a:t>点，</a:t>
            </a:r>
            <a:r>
              <a:rPr dirty="0" sz="1200" spc="10">
                <a:latin typeface="SimSun"/>
                <a:cs typeface="SimSun"/>
              </a:rPr>
              <a:t>从</a:t>
            </a:r>
            <a:r>
              <a:rPr dirty="0" sz="1200" spc="5">
                <a:latin typeface="SimSun"/>
                <a:cs typeface="SimSun"/>
              </a:rPr>
              <a:t>而</a:t>
            </a:r>
            <a:r>
              <a:rPr dirty="0" sz="1200">
                <a:latin typeface="SimSun"/>
                <a:cs typeface="SimSun"/>
              </a:rPr>
              <a:t>导</a:t>
            </a:r>
            <a:r>
              <a:rPr dirty="0" sz="1200" spc="10">
                <a:latin typeface="SimSun"/>
                <a:cs typeface="SimSun"/>
              </a:rPr>
              <a:t>致</a:t>
            </a:r>
            <a:r>
              <a:rPr dirty="0" sz="1200">
                <a:latin typeface="SimSun"/>
                <a:cs typeface="SimSun"/>
              </a:rPr>
              <a:t>一</a:t>
            </a:r>
            <a:r>
              <a:rPr dirty="0" sz="1200" spc="10">
                <a:latin typeface="SimSun"/>
                <a:cs typeface="SimSun"/>
              </a:rPr>
              <a:t>部</a:t>
            </a:r>
            <a:r>
              <a:rPr dirty="0" sz="1200">
                <a:latin typeface="SimSun"/>
                <a:cs typeface="SimSun"/>
              </a:rPr>
              <a:t>分噪 声没有从数据中剔除。当近邻搜索点的个数设为</a:t>
            </a:r>
            <a:r>
              <a:rPr dirty="0" sz="1200" spc="-200">
                <a:latin typeface="SimSun"/>
                <a:cs typeface="SimSun"/>
              </a:rPr>
              <a:t> </a:t>
            </a:r>
            <a:r>
              <a:rPr dirty="0" sz="1200">
                <a:latin typeface="Times New Roman"/>
                <a:cs typeface="Times New Roman"/>
              </a:rPr>
              <a:t>100</a:t>
            </a:r>
            <a:r>
              <a:rPr dirty="0" sz="1200" spc="95">
                <a:latin typeface="Times New Roman"/>
                <a:cs typeface="Times New Roman"/>
              </a:rPr>
              <a:t> </a:t>
            </a:r>
            <a:r>
              <a:rPr dirty="0" sz="1200">
                <a:latin typeface="SimSun"/>
                <a:cs typeface="SimSun"/>
              </a:rPr>
              <a:t>时，近邻域内的噪声点和非噪声的分布 情况</a:t>
            </a:r>
            <a:r>
              <a:rPr dirty="0" sz="1200" spc="10">
                <a:latin typeface="SimSun"/>
                <a:cs typeface="SimSun"/>
              </a:rPr>
              <a:t>和</a:t>
            </a:r>
            <a:r>
              <a:rPr dirty="0" sz="1200">
                <a:latin typeface="SimSun"/>
                <a:cs typeface="SimSun"/>
              </a:rPr>
              <a:t>原始</a:t>
            </a:r>
            <a:r>
              <a:rPr dirty="0" sz="1200" spc="10">
                <a:latin typeface="SimSun"/>
                <a:cs typeface="SimSun"/>
              </a:rPr>
              <a:t>点</a:t>
            </a:r>
            <a:r>
              <a:rPr dirty="0" sz="1200">
                <a:latin typeface="SimSun"/>
                <a:cs typeface="SimSun"/>
              </a:rPr>
              <a:t>云</a:t>
            </a:r>
            <a:r>
              <a:rPr dirty="0" sz="1200" spc="10">
                <a:latin typeface="SimSun"/>
                <a:cs typeface="SimSun"/>
              </a:rPr>
              <a:t>类</a:t>
            </a:r>
            <a:r>
              <a:rPr dirty="0" sz="1200">
                <a:latin typeface="SimSun"/>
                <a:cs typeface="SimSun"/>
              </a:rPr>
              <a:t>似</a:t>
            </a:r>
            <a:r>
              <a:rPr dirty="0" sz="1200" spc="10">
                <a:latin typeface="SimSun"/>
                <a:cs typeface="SimSun"/>
              </a:rPr>
              <a:t>，</a:t>
            </a:r>
            <a:r>
              <a:rPr dirty="0" sz="1200">
                <a:latin typeface="SimSun"/>
                <a:cs typeface="SimSun"/>
              </a:rPr>
              <a:t>噪声</a:t>
            </a:r>
            <a:r>
              <a:rPr dirty="0" sz="1200" spc="10">
                <a:latin typeface="SimSun"/>
                <a:cs typeface="SimSun"/>
              </a:rPr>
              <a:t>区</a:t>
            </a:r>
            <a:r>
              <a:rPr dirty="0" sz="1200">
                <a:latin typeface="SimSun"/>
                <a:cs typeface="SimSun"/>
              </a:rPr>
              <a:t>域查</a:t>
            </a:r>
            <a:r>
              <a:rPr dirty="0" sz="1200" spc="10">
                <a:latin typeface="SimSun"/>
                <a:cs typeface="SimSun"/>
              </a:rPr>
              <a:t>询</a:t>
            </a:r>
            <a:r>
              <a:rPr dirty="0" sz="1200">
                <a:latin typeface="SimSun"/>
                <a:cs typeface="SimSun"/>
              </a:rPr>
              <a:t>点</a:t>
            </a:r>
            <a:r>
              <a:rPr dirty="0" sz="1200" spc="10">
                <a:latin typeface="SimSun"/>
                <a:cs typeface="SimSun"/>
              </a:rPr>
              <a:t>到</a:t>
            </a:r>
            <a:r>
              <a:rPr dirty="0" sz="1200">
                <a:latin typeface="SimSun"/>
                <a:cs typeface="SimSun"/>
              </a:rPr>
              <a:t>近</a:t>
            </a:r>
            <a:r>
              <a:rPr dirty="0" sz="1200" spc="10">
                <a:latin typeface="SimSun"/>
                <a:cs typeface="SimSun"/>
              </a:rPr>
              <a:t>邻</a:t>
            </a:r>
            <a:r>
              <a:rPr dirty="0" sz="1200">
                <a:latin typeface="SimSun"/>
                <a:cs typeface="SimSun"/>
              </a:rPr>
              <a:t>点集</a:t>
            </a:r>
            <a:r>
              <a:rPr dirty="0" sz="1200" spc="10">
                <a:latin typeface="SimSun"/>
                <a:cs typeface="SimSun"/>
              </a:rPr>
              <a:t>的</a:t>
            </a:r>
            <a:r>
              <a:rPr dirty="0" sz="1200">
                <a:latin typeface="SimSun"/>
                <a:cs typeface="SimSun"/>
              </a:rPr>
              <a:t>平均</a:t>
            </a:r>
            <a:r>
              <a:rPr dirty="0" sz="1200" spc="10">
                <a:latin typeface="SimSun"/>
                <a:cs typeface="SimSun"/>
              </a:rPr>
              <a:t>距</a:t>
            </a:r>
            <a:r>
              <a:rPr dirty="0" sz="1200">
                <a:latin typeface="SimSun"/>
                <a:cs typeface="SimSun"/>
              </a:rPr>
              <a:t>离</a:t>
            </a:r>
            <a:r>
              <a:rPr dirty="0" sz="1200" spc="10">
                <a:latin typeface="SimSun"/>
                <a:cs typeface="SimSun"/>
              </a:rPr>
              <a:t>恰</a:t>
            </a:r>
            <a:r>
              <a:rPr dirty="0" sz="1200">
                <a:latin typeface="SimSun"/>
                <a:cs typeface="SimSun"/>
              </a:rPr>
              <a:t>好</a:t>
            </a:r>
            <a:r>
              <a:rPr dirty="0" sz="1200" spc="10">
                <a:latin typeface="SimSun"/>
                <a:cs typeface="SimSun"/>
              </a:rPr>
              <a:t>与</a:t>
            </a:r>
            <a:r>
              <a:rPr dirty="0" sz="1200">
                <a:latin typeface="SimSun"/>
                <a:cs typeface="SimSun"/>
              </a:rPr>
              <a:t>全局</a:t>
            </a:r>
            <a:r>
              <a:rPr dirty="0" sz="1200" spc="10">
                <a:latin typeface="SimSun"/>
                <a:cs typeface="SimSun"/>
              </a:rPr>
              <a:t>平</a:t>
            </a:r>
            <a:r>
              <a:rPr dirty="0" sz="1200">
                <a:latin typeface="SimSun"/>
                <a:cs typeface="SimSun"/>
              </a:rPr>
              <a:t>均距</a:t>
            </a:r>
            <a:r>
              <a:rPr dirty="0" sz="1200" spc="10">
                <a:latin typeface="SimSun"/>
                <a:cs typeface="SimSun"/>
              </a:rPr>
              <a:t>离</a:t>
            </a:r>
            <a:r>
              <a:rPr dirty="0" sz="1200">
                <a:latin typeface="SimSun"/>
                <a:cs typeface="SimSun"/>
              </a:rPr>
              <a:t>相</a:t>
            </a:r>
            <a:r>
              <a:rPr dirty="0" sz="1200" spc="10">
                <a:latin typeface="SimSun"/>
                <a:cs typeface="SimSun"/>
              </a:rPr>
              <a:t>当</a:t>
            </a:r>
            <a:r>
              <a:rPr dirty="0" sz="1200">
                <a:latin typeface="SimSun"/>
                <a:cs typeface="SimSun"/>
              </a:rPr>
              <a:t>，故 被认</a:t>
            </a:r>
            <a:r>
              <a:rPr dirty="0" sz="1200" spc="10">
                <a:latin typeface="SimSun"/>
                <a:cs typeface="SimSun"/>
              </a:rPr>
              <a:t>为</a:t>
            </a:r>
            <a:r>
              <a:rPr dirty="0" sz="1200">
                <a:latin typeface="SimSun"/>
                <a:cs typeface="SimSun"/>
              </a:rPr>
              <a:t>是局</a:t>
            </a:r>
            <a:r>
              <a:rPr dirty="0" sz="1200" spc="10">
                <a:latin typeface="SimSun"/>
                <a:cs typeface="SimSun"/>
              </a:rPr>
              <a:t>内</a:t>
            </a:r>
            <a:r>
              <a:rPr dirty="0" sz="1200">
                <a:latin typeface="SimSun"/>
                <a:cs typeface="SimSun"/>
              </a:rPr>
              <a:t>点</a:t>
            </a:r>
            <a:r>
              <a:rPr dirty="0" sz="1200" spc="10">
                <a:latin typeface="SimSun"/>
                <a:cs typeface="SimSun"/>
              </a:rPr>
              <a:t>，</a:t>
            </a:r>
            <a:r>
              <a:rPr dirty="0" sz="1200">
                <a:latin typeface="SimSun"/>
                <a:cs typeface="SimSun"/>
              </a:rPr>
              <a:t>从</a:t>
            </a:r>
            <a:r>
              <a:rPr dirty="0" sz="1200" spc="15">
                <a:latin typeface="SimSun"/>
                <a:cs typeface="SimSun"/>
              </a:rPr>
              <a:t>而</a:t>
            </a:r>
            <a:r>
              <a:rPr dirty="0" sz="1200">
                <a:latin typeface="SimSun"/>
                <a:cs typeface="SimSun"/>
              </a:rPr>
              <a:t>导致</a:t>
            </a:r>
            <a:r>
              <a:rPr dirty="0" sz="1200" spc="10">
                <a:latin typeface="SimSun"/>
                <a:cs typeface="SimSun"/>
              </a:rPr>
              <a:t>大</a:t>
            </a:r>
            <a:r>
              <a:rPr dirty="0" sz="1200">
                <a:latin typeface="SimSun"/>
                <a:cs typeface="SimSun"/>
              </a:rPr>
              <a:t>量的</a:t>
            </a:r>
            <a:r>
              <a:rPr dirty="0" sz="1200" spc="10">
                <a:latin typeface="SimSun"/>
                <a:cs typeface="SimSun"/>
              </a:rPr>
              <a:t>噪</a:t>
            </a:r>
            <a:r>
              <a:rPr dirty="0" sz="1200">
                <a:latin typeface="SimSun"/>
                <a:cs typeface="SimSun"/>
              </a:rPr>
              <a:t>声</a:t>
            </a:r>
            <a:r>
              <a:rPr dirty="0" sz="1200" spc="10">
                <a:latin typeface="SimSun"/>
                <a:cs typeface="SimSun"/>
              </a:rPr>
              <a:t>没</a:t>
            </a:r>
            <a:r>
              <a:rPr dirty="0" sz="1200">
                <a:latin typeface="SimSun"/>
                <a:cs typeface="SimSun"/>
              </a:rPr>
              <a:t>有</a:t>
            </a:r>
            <a:r>
              <a:rPr dirty="0" sz="1200" spc="10">
                <a:latin typeface="SimSun"/>
                <a:cs typeface="SimSun"/>
              </a:rPr>
              <a:t>从</a:t>
            </a:r>
            <a:r>
              <a:rPr dirty="0" sz="1200">
                <a:latin typeface="SimSun"/>
                <a:cs typeface="SimSun"/>
              </a:rPr>
              <a:t>数据</a:t>
            </a:r>
            <a:r>
              <a:rPr dirty="0" sz="1200" spc="10">
                <a:latin typeface="SimSun"/>
                <a:cs typeface="SimSun"/>
              </a:rPr>
              <a:t>中</a:t>
            </a:r>
            <a:r>
              <a:rPr dirty="0" sz="1200">
                <a:latin typeface="SimSun"/>
                <a:cs typeface="SimSun"/>
              </a:rPr>
              <a:t>剔除</a:t>
            </a:r>
            <a:r>
              <a:rPr dirty="0" sz="1200" spc="20">
                <a:latin typeface="SimSun"/>
                <a:cs typeface="SimSun"/>
              </a:rPr>
              <a:t>。</a:t>
            </a:r>
            <a:r>
              <a:rPr dirty="0" sz="1200">
                <a:latin typeface="SimSun"/>
                <a:cs typeface="SimSun"/>
              </a:rPr>
              <a:t>在</a:t>
            </a:r>
            <a:r>
              <a:rPr dirty="0" sz="1200" spc="10">
                <a:latin typeface="SimSun"/>
                <a:cs typeface="SimSun"/>
              </a:rPr>
              <a:t>使</a:t>
            </a:r>
            <a:r>
              <a:rPr dirty="0" sz="1200">
                <a:latin typeface="SimSun"/>
                <a:cs typeface="SimSun"/>
              </a:rPr>
              <a:t>用</a:t>
            </a:r>
            <a:r>
              <a:rPr dirty="0" sz="1200" spc="10">
                <a:latin typeface="SimSun"/>
                <a:cs typeface="SimSun"/>
              </a:rPr>
              <a:t>半</a:t>
            </a:r>
            <a:r>
              <a:rPr dirty="0" sz="1200">
                <a:latin typeface="SimSun"/>
                <a:cs typeface="SimSun"/>
              </a:rPr>
              <a:t>径滤</a:t>
            </a:r>
            <a:r>
              <a:rPr dirty="0" sz="1200" spc="10">
                <a:latin typeface="SimSun"/>
                <a:cs typeface="SimSun"/>
              </a:rPr>
              <a:t>波</a:t>
            </a:r>
            <a:r>
              <a:rPr dirty="0" sz="1200">
                <a:latin typeface="SimSun"/>
                <a:cs typeface="SimSun"/>
              </a:rPr>
              <a:t>器进</a:t>
            </a:r>
            <a:r>
              <a:rPr dirty="0" sz="1200" spc="10">
                <a:latin typeface="SimSun"/>
                <a:cs typeface="SimSun"/>
              </a:rPr>
              <a:t>行</a:t>
            </a:r>
            <a:r>
              <a:rPr dirty="0" sz="1200">
                <a:latin typeface="SimSun"/>
                <a:cs typeface="SimSun"/>
              </a:rPr>
              <a:t>离</a:t>
            </a:r>
            <a:r>
              <a:rPr dirty="0" sz="1200" spc="10">
                <a:latin typeface="SimSun"/>
                <a:cs typeface="SimSun"/>
              </a:rPr>
              <a:t>群</a:t>
            </a:r>
            <a:r>
              <a:rPr dirty="0" sz="1200">
                <a:latin typeface="SimSun"/>
                <a:cs typeface="SimSun"/>
              </a:rPr>
              <a:t>点去 除时</a:t>
            </a:r>
            <a:r>
              <a:rPr dirty="0" sz="1200" spc="-180">
                <a:latin typeface="SimSun"/>
                <a:cs typeface="SimSun"/>
              </a:rPr>
              <a:t>，</a:t>
            </a:r>
            <a:r>
              <a:rPr dirty="0" sz="1200">
                <a:latin typeface="SimSun"/>
                <a:cs typeface="SimSun"/>
              </a:rPr>
              <a:t>当近邻搜索半径的大小设为</a:t>
            </a:r>
            <a:r>
              <a:rPr dirty="0" sz="1200" spc="-295">
                <a:latin typeface="SimSun"/>
                <a:cs typeface="SimSun"/>
              </a:rPr>
              <a:t> </a:t>
            </a:r>
            <a:r>
              <a:rPr dirty="0" sz="1200">
                <a:latin typeface="Times New Roman"/>
                <a:cs typeface="Times New Roman"/>
              </a:rPr>
              <a:t>10</a:t>
            </a:r>
            <a:r>
              <a:rPr dirty="0" sz="1200" spc="-180">
                <a:latin typeface="SimSun"/>
                <a:cs typeface="SimSun"/>
              </a:rPr>
              <a:t>，</a:t>
            </a:r>
            <a:r>
              <a:rPr dirty="0" sz="1200">
                <a:latin typeface="SimSun"/>
                <a:cs typeface="SimSun"/>
              </a:rPr>
              <a:t>查询点的近邻点集数阈值设为</a:t>
            </a:r>
            <a:r>
              <a:rPr dirty="0" sz="1200" spc="-300">
                <a:latin typeface="SimSun"/>
                <a:cs typeface="SimSun"/>
              </a:rPr>
              <a:t> </a:t>
            </a:r>
            <a:r>
              <a:rPr dirty="0" sz="1200">
                <a:latin typeface="Times New Roman"/>
                <a:cs typeface="Times New Roman"/>
              </a:rPr>
              <a:t>30 </a:t>
            </a:r>
            <a:r>
              <a:rPr dirty="0" sz="1200">
                <a:latin typeface="SimSun"/>
                <a:cs typeface="SimSun"/>
              </a:rPr>
              <a:t>时</a:t>
            </a:r>
            <a:r>
              <a:rPr dirty="0" sz="1200" spc="-180">
                <a:latin typeface="SimSun"/>
                <a:cs typeface="SimSun"/>
              </a:rPr>
              <a:t>，</a:t>
            </a:r>
            <a:r>
              <a:rPr dirty="0" sz="1200">
                <a:latin typeface="SimSun"/>
                <a:cs typeface="SimSun"/>
              </a:rPr>
              <a:t>效果最好</a:t>
            </a:r>
            <a:r>
              <a:rPr dirty="0" sz="1200" spc="-180">
                <a:latin typeface="SimSun"/>
                <a:cs typeface="SimSun"/>
              </a:rPr>
              <a:t>。</a:t>
            </a:r>
            <a:r>
              <a:rPr dirty="0" sz="1200">
                <a:latin typeface="SimSun"/>
                <a:cs typeface="SimSun"/>
              </a:rPr>
              <a:t>当查 询点的近邻点集数阈值设为</a:t>
            </a:r>
            <a:r>
              <a:rPr dirty="0" sz="1200" spc="-295">
                <a:latin typeface="SimSun"/>
                <a:cs typeface="SimSun"/>
              </a:rPr>
              <a:t> </a:t>
            </a:r>
            <a:r>
              <a:rPr dirty="0" sz="1200">
                <a:latin typeface="Times New Roman"/>
                <a:cs typeface="Times New Roman"/>
              </a:rPr>
              <a:t>5 </a:t>
            </a:r>
            <a:r>
              <a:rPr dirty="0" sz="1200">
                <a:latin typeface="SimSun"/>
                <a:cs typeface="SimSun"/>
              </a:rPr>
              <a:t>时</a:t>
            </a:r>
            <a:r>
              <a:rPr dirty="0" sz="1200" spc="-360">
                <a:latin typeface="SimSun"/>
                <a:cs typeface="SimSun"/>
              </a:rPr>
              <a:t>，</a:t>
            </a:r>
            <a:r>
              <a:rPr dirty="0" sz="1200">
                <a:latin typeface="SimSun"/>
                <a:cs typeface="SimSun"/>
              </a:rPr>
              <a:t>阈值太小</a:t>
            </a:r>
            <a:r>
              <a:rPr dirty="0" sz="1200" spc="-350">
                <a:latin typeface="SimSun"/>
                <a:cs typeface="SimSun"/>
              </a:rPr>
              <a:t>，</a:t>
            </a:r>
            <a:r>
              <a:rPr dirty="0" sz="1200">
                <a:latin typeface="SimSun"/>
                <a:cs typeface="SimSun"/>
              </a:rPr>
              <a:t>噪声区域查询点的近邻域内点的个数远大于</a:t>
            </a:r>
            <a:r>
              <a:rPr dirty="0" sz="1200" spc="-295">
                <a:latin typeface="SimSun"/>
                <a:cs typeface="SimSun"/>
              </a:rPr>
              <a:t> </a:t>
            </a:r>
            <a:r>
              <a:rPr dirty="0" sz="1200">
                <a:latin typeface="Times New Roman"/>
                <a:cs typeface="Times New Roman"/>
              </a:rPr>
              <a:t>5</a:t>
            </a:r>
            <a:r>
              <a:rPr dirty="0" sz="1200">
                <a:latin typeface="SimSun"/>
                <a:cs typeface="SimSun"/>
              </a:rPr>
              <a:t>，</a:t>
            </a:r>
            <a:endParaRPr sz="1200">
              <a:latin typeface="SimSun"/>
              <a:cs typeface="SimSun"/>
            </a:endParaRPr>
          </a:p>
        </p:txBody>
      </p:sp>
      <p:pic>
        <p:nvPicPr>
          <p:cNvPr id="13" name="object 13"/>
          <p:cNvPicPr/>
          <p:nvPr/>
        </p:nvPicPr>
        <p:blipFill>
          <a:blip r:embed="rId2" cstate="print"/>
          <a:stretch>
            <a:fillRect/>
          </a:stretch>
        </p:blipFill>
        <p:spPr>
          <a:xfrm>
            <a:off x="808355" y="3146424"/>
            <a:ext cx="5942330" cy="1487169"/>
          </a:xfrm>
          <a:prstGeom prst="rect">
            <a:avLst/>
          </a:prstGeom>
        </p:spPr>
      </p:pic>
      <p:pic>
        <p:nvPicPr>
          <p:cNvPr id="14" name="object 14"/>
          <p:cNvPicPr/>
          <p:nvPr/>
        </p:nvPicPr>
        <p:blipFill>
          <a:blip r:embed="rId3" cstate="print"/>
          <a:stretch>
            <a:fillRect/>
          </a:stretch>
        </p:blipFill>
        <p:spPr>
          <a:xfrm>
            <a:off x="808355" y="5322442"/>
            <a:ext cx="5942330" cy="1493520"/>
          </a:xfrm>
          <a:prstGeom prst="rect">
            <a:avLst/>
          </a:prstGeom>
        </p:spPr>
      </p:pic>
      <p:pic>
        <p:nvPicPr>
          <p:cNvPr id="15" name="object 15"/>
          <p:cNvPicPr/>
          <p:nvPr/>
        </p:nvPicPr>
        <p:blipFill>
          <a:blip r:embed="rId4" cstate="print"/>
          <a:stretch>
            <a:fillRect/>
          </a:stretch>
        </p:blipFill>
        <p:spPr>
          <a:xfrm>
            <a:off x="259079" y="10344403"/>
            <a:ext cx="4812030" cy="123189"/>
          </a:xfrm>
          <a:prstGeom prst="rect">
            <a:avLst/>
          </a:prstGeom>
        </p:spPr>
      </p:pic>
      <p:pic>
        <p:nvPicPr>
          <p:cNvPr id="16" name="object 16"/>
          <p:cNvPicPr/>
          <p:nvPr/>
        </p:nvPicPr>
        <p:blipFill>
          <a:blip r:embed="rId5" cstate="print"/>
          <a:stretch>
            <a:fillRect/>
          </a:stretch>
        </p:blipFill>
        <p:spPr>
          <a:xfrm>
            <a:off x="5215890" y="10344403"/>
            <a:ext cx="1082039" cy="123189"/>
          </a:xfrm>
          <a:prstGeom prst="rect">
            <a:avLst/>
          </a:prstGeom>
        </p:spPr>
      </p:pic>
      <p:sp>
        <p:nvSpPr>
          <p:cNvPr id="17" name="object 17"/>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29</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67432"/>
            <a:ext cx="6146800" cy="2271395"/>
          </a:xfrm>
          <a:prstGeom prst="rect">
            <a:avLst/>
          </a:prstGeom>
        </p:spPr>
        <p:txBody>
          <a:bodyPr wrap="square" lIns="0" tIns="74295" rIns="0" bIns="0" rtlCol="0" vert="horz">
            <a:spAutoFit/>
          </a:bodyPr>
          <a:lstStyle/>
          <a:p>
            <a:pPr marL="12700">
              <a:lnSpc>
                <a:spcPct val="100000"/>
              </a:lnSpc>
              <a:spcBef>
                <a:spcPts val="585"/>
              </a:spcBef>
              <a:tabLst>
                <a:tab pos="37376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第三章</a:t>
            </a:r>
            <a:r>
              <a:rPr dirty="0" sz="1050" spc="-95">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a:p>
            <a:pPr marL="12700">
              <a:lnSpc>
                <a:spcPct val="100000"/>
              </a:lnSpc>
              <a:spcBef>
                <a:spcPts val="545"/>
              </a:spcBef>
            </a:pPr>
            <a:r>
              <a:rPr dirty="0" sz="1200">
                <a:latin typeface="SimSun"/>
                <a:cs typeface="SimSun"/>
              </a:rPr>
              <a:t>故被</a:t>
            </a:r>
            <a:r>
              <a:rPr dirty="0" sz="1200" spc="10">
                <a:latin typeface="SimSun"/>
                <a:cs typeface="SimSun"/>
              </a:rPr>
              <a:t>认</a:t>
            </a:r>
            <a:r>
              <a:rPr dirty="0" sz="1200">
                <a:latin typeface="SimSun"/>
                <a:cs typeface="SimSun"/>
              </a:rPr>
              <a:t>为是</a:t>
            </a:r>
            <a:r>
              <a:rPr dirty="0" sz="1200" spc="10">
                <a:latin typeface="SimSun"/>
                <a:cs typeface="SimSun"/>
              </a:rPr>
              <a:t>局</a:t>
            </a:r>
            <a:r>
              <a:rPr dirty="0" sz="1200">
                <a:latin typeface="SimSun"/>
                <a:cs typeface="SimSun"/>
              </a:rPr>
              <a:t>内</a:t>
            </a:r>
            <a:r>
              <a:rPr dirty="0" sz="1200" spc="10">
                <a:latin typeface="SimSun"/>
                <a:cs typeface="SimSun"/>
              </a:rPr>
              <a:t>点</a:t>
            </a:r>
            <a:r>
              <a:rPr dirty="0" sz="1200">
                <a:latin typeface="SimSun"/>
                <a:cs typeface="SimSun"/>
              </a:rPr>
              <a:t>，</a:t>
            </a:r>
            <a:r>
              <a:rPr dirty="0" sz="1200" spc="10">
                <a:latin typeface="SimSun"/>
                <a:cs typeface="SimSun"/>
              </a:rPr>
              <a:t>从</a:t>
            </a:r>
            <a:r>
              <a:rPr dirty="0" sz="1200">
                <a:latin typeface="SimSun"/>
                <a:cs typeface="SimSun"/>
              </a:rPr>
              <a:t>而导</a:t>
            </a:r>
            <a:r>
              <a:rPr dirty="0" sz="1200" spc="15">
                <a:latin typeface="SimSun"/>
                <a:cs typeface="SimSun"/>
              </a:rPr>
              <a:t>致</a:t>
            </a:r>
            <a:r>
              <a:rPr dirty="0" sz="1200">
                <a:latin typeface="SimSun"/>
                <a:cs typeface="SimSun"/>
              </a:rPr>
              <a:t>大部</a:t>
            </a:r>
            <a:r>
              <a:rPr dirty="0" sz="1200" spc="10">
                <a:latin typeface="SimSun"/>
                <a:cs typeface="SimSun"/>
              </a:rPr>
              <a:t>分</a:t>
            </a:r>
            <a:r>
              <a:rPr dirty="0" sz="1200">
                <a:latin typeface="SimSun"/>
                <a:cs typeface="SimSun"/>
              </a:rPr>
              <a:t>噪</a:t>
            </a:r>
            <a:r>
              <a:rPr dirty="0" sz="1200" spc="10">
                <a:latin typeface="SimSun"/>
                <a:cs typeface="SimSun"/>
              </a:rPr>
              <a:t>声</a:t>
            </a:r>
            <a:r>
              <a:rPr dirty="0" sz="1200">
                <a:latin typeface="SimSun"/>
                <a:cs typeface="SimSun"/>
              </a:rPr>
              <a:t>没</a:t>
            </a:r>
            <a:r>
              <a:rPr dirty="0" sz="1200" spc="10">
                <a:latin typeface="SimSun"/>
                <a:cs typeface="SimSun"/>
              </a:rPr>
              <a:t>有</a:t>
            </a:r>
            <a:r>
              <a:rPr dirty="0" sz="1200">
                <a:latin typeface="SimSun"/>
                <a:cs typeface="SimSun"/>
              </a:rPr>
              <a:t>从数</a:t>
            </a:r>
            <a:r>
              <a:rPr dirty="0" sz="1200" spc="10">
                <a:latin typeface="SimSun"/>
                <a:cs typeface="SimSun"/>
              </a:rPr>
              <a:t>据</a:t>
            </a:r>
            <a:r>
              <a:rPr dirty="0" sz="1200">
                <a:latin typeface="SimSun"/>
                <a:cs typeface="SimSun"/>
              </a:rPr>
              <a:t>中剔</a:t>
            </a:r>
            <a:r>
              <a:rPr dirty="0" sz="1200" spc="10">
                <a:latin typeface="SimSun"/>
                <a:cs typeface="SimSun"/>
              </a:rPr>
              <a:t>除</a:t>
            </a:r>
            <a:r>
              <a:rPr dirty="0" sz="1200">
                <a:latin typeface="SimSun"/>
                <a:cs typeface="SimSun"/>
              </a:rPr>
              <a:t>。</a:t>
            </a:r>
            <a:r>
              <a:rPr dirty="0" sz="1200" spc="10">
                <a:latin typeface="SimSun"/>
                <a:cs typeface="SimSun"/>
              </a:rPr>
              <a:t>当</a:t>
            </a:r>
            <a:r>
              <a:rPr dirty="0" sz="1200">
                <a:latin typeface="SimSun"/>
                <a:cs typeface="SimSun"/>
              </a:rPr>
              <a:t>查</a:t>
            </a:r>
            <a:r>
              <a:rPr dirty="0" sz="1200" spc="10">
                <a:latin typeface="SimSun"/>
                <a:cs typeface="SimSun"/>
              </a:rPr>
              <a:t>询</a:t>
            </a:r>
            <a:r>
              <a:rPr dirty="0" sz="1200">
                <a:latin typeface="SimSun"/>
                <a:cs typeface="SimSun"/>
              </a:rPr>
              <a:t>点的</a:t>
            </a:r>
            <a:r>
              <a:rPr dirty="0" sz="1200" spc="10">
                <a:latin typeface="SimSun"/>
                <a:cs typeface="SimSun"/>
              </a:rPr>
              <a:t>近</a:t>
            </a:r>
            <a:r>
              <a:rPr dirty="0" sz="1200">
                <a:latin typeface="SimSun"/>
                <a:cs typeface="SimSun"/>
              </a:rPr>
              <a:t>邻点</a:t>
            </a:r>
            <a:r>
              <a:rPr dirty="0" sz="1200" spc="10">
                <a:latin typeface="SimSun"/>
                <a:cs typeface="SimSun"/>
              </a:rPr>
              <a:t>集</a:t>
            </a:r>
            <a:r>
              <a:rPr dirty="0" sz="1200">
                <a:latin typeface="SimSun"/>
                <a:cs typeface="SimSun"/>
              </a:rPr>
              <a:t>数</a:t>
            </a:r>
            <a:r>
              <a:rPr dirty="0" sz="1200" spc="10">
                <a:latin typeface="SimSun"/>
                <a:cs typeface="SimSun"/>
              </a:rPr>
              <a:t>阈</a:t>
            </a:r>
            <a:r>
              <a:rPr dirty="0" sz="1200">
                <a:latin typeface="SimSun"/>
                <a:cs typeface="SimSun"/>
              </a:rPr>
              <a:t>值设</a:t>
            </a:r>
            <a:endParaRPr sz="1200">
              <a:latin typeface="SimSun"/>
              <a:cs typeface="SimSun"/>
            </a:endParaRPr>
          </a:p>
          <a:p>
            <a:pPr algn="just" marL="12700">
              <a:lnSpc>
                <a:spcPct val="100000"/>
              </a:lnSpc>
              <a:spcBef>
                <a:spcPts val="900"/>
              </a:spcBef>
            </a:pPr>
            <a:r>
              <a:rPr dirty="0" sz="1200">
                <a:latin typeface="SimSun"/>
                <a:cs typeface="SimSun"/>
              </a:rPr>
              <a:t>为</a:t>
            </a:r>
            <a:r>
              <a:rPr dirty="0" sz="1200" spc="-250">
                <a:latin typeface="SimSun"/>
                <a:cs typeface="SimSun"/>
              </a:rPr>
              <a:t> </a:t>
            </a:r>
            <a:r>
              <a:rPr dirty="0" sz="1200">
                <a:latin typeface="Times New Roman"/>
                <a:cs typeface="Times New Roman"/>
              </a:rPr>
              <a:t>20</a:t>
            </a:r>
            <a:r>
              <a:rPr dirty="0" sz="1200" spc="45">
                <a:latin typeface="Times New Roman"/>
                <a:cs typeface="Times New Roman"/>
              </a:rPr>
              <a:t> </a:t>
            </a:r>
            <a:r>
              <a:rPr dirty="0" sz="1200">
                <a:latin typeface="SimSun"/>
                <a:cs typeface="SimSun"/>
              </a:rPr>
              <a:t>时，有一</a:t>
            </a:r>
            <a:r>
              <a:rPr dirty="0" sz="1200" spc="-5">
                <a:latin typeface="SimSun"/>
                <a:cs typeface="SimSun"/>
              </a:rPr>
              <a:t>部</a:t>
            </a:r>
            <a:r>
              <a:rPr dirty="0" sz="1200">
                <a:latin typeface="SimSun"/>
                <a:cs typeface="SimSun"/>
              </a:rPr>
              <a:t>分噪声区域查询点的近邻域内点的个数小于</a:t>
            </a:r>
            <a:r>
              <a:rPr dirty="0" sz="1200" spc="-250">
                <a:latin typeface="SimSun"/>
                <a:cs typeface="SimSun"/>
              </a:rPr>
              <a:t> </a:t>
            </a:r>
            <a:r>
              <a:rPr dirty="0" sz="1200">
                <a:latin typeface="Times New Roman"/>
                <a:cs typeface="Times New Roman"/>
              </a:rPr>
              <a:t>20</a:t>
            </a:r>
            <a:r>
              <a:rPr dirty="0" sz="1200" spc="45">
                <a:latin typeface="Times New Roman"/>
                <a:cs typeface="Times New Roman"/>
              </a:rPr>
              <a:t> </a:t>
            </a:r>
            <a:r>
              <a:rPr dirty="0" sz="1200">
                <a:latin typeface="SimSun"/>
                <a:cs typeface="SimSun"/>
              </a:rPr>
              <a:t>被认为是离群点从数据中剔</a:t>
            </a:r>
            <a:endParaRPr sz="1200">
              <a:latin typeface="SimSun"/>
              <a:cs typeface="SimSun"/>
            </a:endParaRPr>
          </a:p>
          <a:p>
            <a:pPr algn="just" marL="12700" marR="5080">
              <a:lnSpc>
                <a:spcPct val="162500"/>
              </a:lnSpc>
            </a:pPr>
            <a:r>
              <a:rPr dirty="0" sz="1200">
                <a:latin typeface="SimSun"/>
                <a:cs typeface="SimSun"/>
              </a:rPr>
              <a:t>除</a:t>
            </a:r>
            <a:r>
              <a:rPr dirty="0" sz="1200" spc="-204">
                <a:latin typeface="SimSun"/>
                <a:cs typeface="SimSun"/>
              </a:rPr>
              <a:t>，</a:t>
            </a:r>
            <a:r>
              <a:rPr dirty="0" sz="1200">
                <a:latin typeface="SimSun"/>
                <a:cs typeface="SimSun"/>
              </a:rPr>
              <a:t>但仍有一部分噪声区域查询点的近邻域内点的个数大于</a:t>
            </a:r>
            <a:r>
              <a:rPr dirty="0" sz="1200" spc="-295">
                <a:latin typeface="SimSun"/>
                <a:cs typeface="SimSun"/>
              </a:rPr>
              <a:t> </a:t>
            </a:r>
            <a:r>
              <a:rPr dirty="0" sz="1200">
                <a:latin typeface="Times New Roman"/>
                <a:cs typeface="Times New Roman"/>
              </a:rPr>
              <a:t>20 </a:t>
            </a:r>
            <a:r>
              <a:rPr dirty="0" sz="1200">
                <a:latin typeface="SimSun"/>
                <a:cs typeface="SimSun"/>
              </a:rPr>
              <a:t>被认为是局内点</a:t>
            </a:r>
            <a:r>
              <a:rPr dirty="0" sz="1200" spc="-204">
                <a:latin typeface="SimSun"/>
                <a:cs typeface="SimSun"/>
              </a:rPr>
              <a:t>，</a:t>
            </a:r>
            <a:r>
              <a:rPr dirty="0" sz="1200">
                <a:latin typeface="SimSun"/>
                <a:cs typeface="SimSun"/>
              </a:rPr>
              <a:t>无法从数据 中剔</a:t>
            </a:r>
            <a:r>
              <a:rPr dirty="0" sz="1200" spc="10">
                <a:latin typeface="SimSun"/>
                <a:cs typeface="SimSun"/>
              </a:rPr>
              <a:t>除</a:t>
            </a:r>
            <a:r>
              <a:rPr dirty="0" sz="1200">
                <a:latin typeface="SimSun"/>
                <a:cs typeface="SimSun"/>
              </a:rPr>
              <a:t>。当</a:t>
            </a:r>
            <a:r>
              <a:rPr dirty="0" sz="1200" spc="10">
                <a:latin typeface="SimSun"/>
                <a:cs typeface="SimSun"/>
              </a:rPr>
              <a:t>使</a:t>
            </a:r>
            <a:r>
              <a:rPr dirty="0" sz="1200">
                <a:latin typeface="SimSun"/>
                <a:cs typeface="SimSun"/>
              </a:rPr>
              <a:t>用</a:t>
            </a:r>
            <a:r>
              <a:rPr dirty="0" sz="1200" spc="10">
                <a:latin typeface="SimSun"/>
                <a:cs typeface="SimSun"/>
              </a:rPr>
              <a:t>半</a:t>
            </a:r>
            <a:r>
              <a:rPr dirty="0" sz="1200">
                <a:latin typeface="SimSun"/>
                <a:cs typeface="SimSun"/>
              </a:rPr>
              <a:t>径</a:t>
            </a:r>
            <a:r>
              <a:rPr dirty="0" sz="1200" spc="10">
                <a:latin typeface="SimSun"/>
                <a:cs typeface="SimSun"/>
              </a:rPr>
              <a:t>滤</a:t>
            </a:r>
            <a:r>
              <a:rPr dirty="0" sz="1200">
                <a:latin typeface="SimSun"/>
                <a:cs typeface="SimSun"/>
              </a:rPr>
              <a:t>波器</a:t>
            </a:r>
            <a:r>
              <a:rPr dirty="0" sz="1200" spc="10">
                <a:latin typeface="SimSun"/>
                <a:cs typeface="SimSun"/>
              </a:rPr>
              <a:t>进</a:t>
            </a:r>
            <a:r>
              <a:rPr dirty="0" sz="1200">
                <a:latin typeface="SimSun"/>
                <a:cs typeface="SimSun"/>
              </a:rPr>
              <a:t>行离</a:t>
            </a:r>
            <a:r>
              <a:rPr dirty="0" sz="1200" spc="10">
                <a:latin typeface="SimSun"/>
                <a:cs typeface="SimSun"/>
              </a:rPr>
              <a:t>群</a:t>
            </a:r>
            <a:r>
              <a:rPr dirty="0" sz="1200">
                <a:latin typeface="SimSun"/>
                <a:cs typeface="SimSun"/>
              </a:rPr>
              <a:t>点</a:t>
            </a:r>
            <a:r>
              <a:rPr dirty="0" sz="1200" spc="10">
                <a:latin typeface="SimSun"/>
                <a:cs typeface="SimSun"/>
              </a:rPr>
              <a:t>去</a:t>
            </a:r>
            <a:r>
              <a:rPr dirty="0" sz="1200">
                <a:latin typeface="SimSun"/>
                <a:cs typeface="SimSun"/>
              </a:rPr>
              <a:t>除</a:t>
            </a:r>
            <a:r>
              <a:rPr dirty="0" sz="1200" spc="10">
                <a:latin typeface="SimSun"/>
                <a:cs typeface="SimSun"/>
              </a:rPr>
              <a:t>时</a:t>
            </a:r>
            <a:r>
              <a:rPr dirty="0" sz="1200">
                <a:latin typeface="SimSun"/>
                <a:cs typeface="SimSun"/>
              </a:rPr>
              <a:t>，需</a:t>
            </a:r>
            <a:r>
              <a:rPr dirty="0" sz="1200" spc="10">
                <a:latin typeface="SimSun"/>
                <a:cs typeface="SimSun"/>
              </a:rPr>
              <a:t>要</a:t>
            </a:r>
            <a:r>
              <a:rPr dirty="0" sz="1200">
                <a:latin typeface="SimSun"/>
                <a:cs typeface="SimSun"/>
              </a:rPr>
              <a:t>指定</a:t>
            </a:r>
            <a:r>
              <a:rPr dirty="0" sz="1200" spc="10">
                <a:latin typeface="SimSun"/>
                <a:cs typeface="SimSun"/>
              </a:rPr>
              <a:t>近</a:t>
            </a:r>
            <a:r>
              <a:rPr dirty="0" sz="1200">
                <a:latin typeface="SimSun"/>
                <a:cs typeface="SimSun"/>
              </a:rPr>
              <a:t>邻</a:t>
            </a:r>
            <a:r>
              <a:rPr dirty="0" sz="1200" spc="10">
                <a:latin typeface="SimSun"/>
                <a:cs typeface="SimSun"/>
              </a:rPr>
              <a:t>搜</a:t>
            </a:r>
            <a:r>
              <a:rPr dirty="0" sz="1200">
                <a:latin typeface="SimSun"/>
                <a:cs typeface="SimSun"/>
              </a:rPr>
              <a:t>索</a:t>
            </a:r>
            <a:r>
              <a:rPr dirty="0" sz="1200" spc="10">
                <a:latin typeface="SimSun"/>
                <a:cs typeface="SimSun"/>
              </a:rPr>
              <a:t>半</a:t>
            </a:r>
            <a:r>
              <a:rPr dirty="0" sz="1200">
                <a:latin typeface="SimSun"/>
                <a:cs typeface="SimSun"/>
              </a:rPr>
              <a:t>径的</a:t>
            </a:r>
            <a:r>
              <a:rPr dirty="0" sz="1200" spc="10">
                <a:latin typeface="SimSun"/>
                <a:cs typeface="SimSun"/>
              </a:rPr>
              <a:t>大</a:t>
            </a:r>
            <a:r>
              <a:rPr dirty="0" sz="1200">
                <a:latin typeface="SimSun"/>
                <a:cs typeface="SimSun"/>
              </a:rPr>
              <a:t>小以</a:t>
            </a:r>
            <a:r>
              <a:rPr dirty="0" sz="1200" spc="10">
                <a:latin typeface="SimSun"/>
                <a:cs typeface="SimSun"/>
              </a:rPr>
              <a:t>及</a:t>
            </a:r>
            <a:r>
              <a:rPr dirty="0" sz="1200">
                <a:latin typeface="SimSun"/>
                <a:cs typeface="SimSun"/>
              </a:rPr>
              <a:t>近</a:t>
            </a:r>
            <a:r>
              <a:rPr dirty="0" sz="1200" spc="10">
                <a:latin typeface="SimSun"/>
                <a:cs typeface="SimSun"/>
              </a:rPr>
              <a:t>邻</a:t>
            </a:r>
            <a:r>
              <a:rPr dirty="0" sz="1200">
                <a:latin typeface="SimSun"/>
                <a:cs typeface="SimSun"/>
              </a:rPr>
              <a:t>点集 数阈</a:t>
            </a:r>
            <a:r>
              <a:rPr dirty="0" sz="1200" spc="10">
                <a:latin typeface="SimSun"/>
                <a:cs typeface="SimSun"/>
              </a:rPr>
              <a:t>值</a:t>
            </a:r>
            <a:r>
              <a:rPr dirty="0" sz="1200">
                <a:latin typeface="SimSun"/>
                <a:cs typeface="SimSun"/>
              </a:rPr>
              <a:t>的大</a:t>
            </a:r>
            <a:r>
              <a:rPr dirty="0" sz="1200" spc="10">
                <a:latin typeface="SimSun"/>
                <a:cs typeface="SimSun"/>
              </a:rPr>
              <a:t>小</a:t>
            </a:r>
            <a:r>
              <a:rPr dirty="0" sz="1200">
                <a:latin typeface="SimSun"/>
                <a:cs typeface="SimSun"/>
              </a:rPr>
              <a:t>，</a:t>
            </a:r>
            <a:r>
              <a:rPr dirty="0" sz="1200" spc="10">
                <a:latin typeface="SimSun"/>
                <a:cs typeface="SimSun"/>
              </a:rPr>
              <a:t>且</a:t>
            </a:r>
            <a:r>
              <a:rPr dirty="0" sz="1200">
                <a:latin typeface="SimSun"/>
                <a:cs typeface="SimSun"/>
              </a:rPr>
              <a:t>它</a:t>
            </a:r>
            <a:r>
              <a:rPr dirty="0" sz="1200" spc="10">
                <a:latin typeface="SimSun"/>
                <a:cs typeface="SimSun"/>
              </a:rPr>
              <a:t>们</a:t>
            </a:r>
            <a:r>
              <a:rPr dirty="0" sz="1200">
                <a:latin typeface="SimSun"/>
                <a:cs typeface="SimSun"/>
              </a:rPr>
              <a:t>两者</a:t>
            </a:r>
            <a:r>
              <a:rPr dirty="0" sz="1200" spc="10">
                <a:latin typeface="SimSun"/>
                <a:cs typeface="SimSun"/>
              </a:rPr>
              <a:t>之</a:t>
            </a:r>
            <a:r>
              <a:rPr dirty="0" sz="1200">
                <a:latin typeface="SimSun"/>
                <a:cs typeface="SimSun"/>
              </a:rPr>
              <a:t>间并</a:t>
            </a:r>
            <a:r>
              <a:rPr dirty="0" sz="1200" spc="10">
                <a:latin typeface="SimSun"/>
                <a:cs typeface="SimSun"/>
              </a:rPr>
              <a:t>不</a:t>
            </a:r>
            <a:r>
              <a:rPr dirty="0" sz="1200">
                <a:latin typeface="SimSun"/>
                <a:cs typeface="SimSun"/>
              </a:rPr>
              <a:t>独</a:t>
            </a:r>
            <a:r>
              <a:rPr dirty="0" sz="1200" spc="10">
                <a:latin typeface="SimSun"/>
                <a:cs typeface="SimSun"/>
              </a:rPr>
              <a:t>立</a:t>
            </a:r>
            <a:r>
              <a:rPr dirty="0" sz="1200">
                <a:latin typeface="SimSun"/>
                <a:cs typeface="SimSun"/>
              </a:rPr>
              <a:t>，</a:t>
            </a:r>
            <a:r>
              <a:rPr dirty="0" sz="1200" spc="10">
                <a:latin typeface="SimSun"/>
                <a:cs typeface="SimSun"/>
              </a:rPr>
              <a:t>相</a:t>
            </a:r>
            <a:r>
              <a:rPr dirty="0" sz="1200">
                <a:latin typeface="SimSun"/>
                <a:cs typeface="SimSun"/>
              </a:rPr>
              <a:t>互影</a:t>
            </a:r>
            <a:r>
              <a:rPr dirty="0" sz="1200" spc="10">
                <a:latin typeface="SimSun"/>
                <a:cs typeface="SimSun"/>
              </a:rPr>
              <a:t>响</a:t>
            </a:r>
            <a:r>
              <a:rPr dirty="0" sz="1200">
                <a:latin typeface="SimSun"/>
                <a:cs typeface="SimSun"/>
              </a:rPr>
              <a:t>，需</a:t>
            </a:r>
            <a:r>
              <a:rPr dirty="0" sz="1200" spc="10">
                <a:latin typeface="SimSun"/>
                <a:cs typeface="SimSun"/>
              </a:rPr>
              <a:t>要</a:t>
            </a:r>
            <a:r>
              <a:rPr dirty="0" sz="1200">
                <a:latin typeface="SimSun"/>
                <a:cs typeface="SimSun"/>
              </a:rPr>
              <a:t>通</a:t>
            </a:r>
            <a:r>
              <a:rPr dirty="0" sz="1200" spc="10">
                <a:latin typeface="SimSun"/>
                <a:cs typeface="SimSun"/>
              </a:rPr>
              <a:t>过</a:t>
            </a:r>
            <a:r>
              <a:rPr dirty="0" sz="1200">
                <a:latin typeface="SimSun"/>
                <a:cs typeface="SimSun"/>
              </a:rPr>
              <a:t>先</a:t>
            </a:r>
            <a:r>
              <a:rPr dirty="0" sz="1200" spc="10">
                <a:latin typeface="SimSun"/>
                <a:cs typeface="SimSun"/>
              </a:rPr>
              <a:t>验</a:t>
            </a:r>
            <a:r>
              <a:rPr dirty="0" sz="1200">
                <a:latin typeface="SimSun"/>
                <a:cs typeface="SimSun"/>
              </a:rPr>
              <a:t>知识</a:t>
            </a:r>
            <a:r>
              <a:rPr dirty="0" sz="1200" spc="10">
                <a:latin typeface="SimSun"/>
                <a:cs typeface="SimSun"/>
              </a:rPr>
              <a:t>或</a:t>
            </a:r>
            <a:r>
              <a:rPr dirty="0" sz="1200">
                <a:latin typeface="SimSun"/>
                <a:cs typeface="SimSun"/>
              </a:rPr>
              <a:t>反复</a:t>
            </a:r>
            <a:r>
              <a:rPr dirty="0" sz="1200" spc="10">
                <a:latin typeface="SimSun"/>
                <a:cs typeface="SimSun"/>
              </a:rPr>
              <a:t>调</a:t>
            </a:r>
            <a:r>
              <a:rPr dirty="0" sz="1200">
                <a:latin typeface="SimSun"/>
                <a:cs typeface="SimSun"/>
              </a:rPr>
              <a:t>整</a:t>
            </a:r>
            <a:r>
              <a:rPr dirty="0" sz="1200" spc="10">
                <a:latin typeface="SimSun"/>
                <a:cs typeface="SimSun"/>
              </a:rPr>
              <a:t>来</a:t>
            </a:r>
            <a:r>
              <a:rPr dirty="0" sz="1200">
                <a:latin typeface="SimSun"/>
                <a:cs typeface="SimSun"/>
              </a:rPr>
              <a:t>获得 最优参数。而统计滤波器根据全局距离平均值和方差来定义阈值标准，相较而言更为高效。</a:t>
            </a:r>
            <a:endParaRPr sz="1200">
              <a:latin typeface="SimSun"/>
              <a:cs typeface="SimSun"/>
            </a:endParaRPr>
          </a:p>
          <a:p>
            <a:pPr algn="just" marL="2039620">
              <a:lnSpc>
                <a:spcPct val="100000"/>
              </a:lnSpc>
              <a:spcBef>
                <a:spcPts val="990"/>
              </a:spcBef>
            </a:pPr>
            <a:r>
              <a:rPr dirty="0" sz="1050" spc="5">
                <a:latin typeface="SimSun"/>
                <a:cs typeface="SimSun"/>
              </a:rPr>
              <a:t>表</a:t>
            </a:r>
            <a:r>
              <a:rPr dirty="0" sz="1050" spc="-265">
                <a:latin typeface="SimSun"/>
                <a:cs typeface="SimSun"/>
              </a:rPr>
              <a:t> </a:t>
            </a:r>
            <a:r>
              <a:rPr dirty="0" sz="1050">
                <a:latin typeface="Times New Roman"/>
                <a:cs typeface="Times New Roman"/>
              </a:rPr>
              <a:t>3.2</a:t>
            </a:r>
            <a:r>
              <a:rPr dirty="0" sz="1050">
                <a:latin typeface="Times New Roman"/>
                <a:cs typeface="Times New Roman"/>
              </a:rPr>
              <a:t>   </a:t>
            </a:r>
            <a:r>
              <a:rPr dirty="0" sz="1050" spc="-10">
                <a:latin typeface="Times New Roman"/>
                <a:cs typeface="Times New Roman"/>
              </a:rPr>
              <a:t> </a:t>
            </a:r>
            <a:r>
              <a:rPr dirty="0" sz="1050" spc="-10">
                <a:latin typeface="SimSun"/>
                <a:cs typeface="SimSun"/>
              </a:rPr>
              <a:t>离</a:t>
            </a:r>
            <a:r>
              <a:rPr dirty="0" sz="1050" spc="5">
                <a:latin typeface="SimSun"/>
                <a:cs typeface="SimSun"/>
              </a:rPr>
              <a:t>群</a:t>
            </a:r>
            <a:r>
              <a:rPr dirty="0" sz="1050" spc="-10">
                <a:latin typeface="SimSun"/>
                <a:cs typeface="SimSun"/>
              </a:rPr>
              <a:t>点</a:t>
            </a:r>
            <a:r>
              <a:rPr dirty="0" sz="1050" spc="5">
                <a:latin typeface="SimSun"/>
                <a:cs typeface="SimSun"/>
              </a:rPr>
              <a:t>去</a:t>
            </a:r>
            <a:r>
              <a:rPr dirty="0" sz="1050" spc="-10">
                <a:latin typeface="SimSun"/>
                <a:cs typeface="SimSun"/>
              </a:rPr>
              <a:t>除</a:t>
            </a:r>
            <a:r>
              <a:rPr dirty="0" sz="1050" spc="5">
                <a:latin typeface="SimSun"/>
                <a:cs typeface="SimSun"/>
              </a:rPr>
              <a:t>实</a:t>
            </a:r>
            <a:r>
              <a:rPr dirty="0" sz="1050" spc="-10">
                <a:latin typeface="SimSun"/>
                <a:cs typeface="SimSun"/>
              </a:rPr>
              <a:t>验结</a:t>
            </a:r>
            <a:r>
              <a:rPr dirty="0" sz="1050" spc="5">
                <a:latin typeface="SimSun"/>
                <a:cs typeface="SimSun"/>
              </a:rPr>
              <a:t>果对</a:t>
            </a:r>
            <a:r>
              <a:rPr dirty="0" sz="1050" spc="-10">
                <a:latin typeface="SimSun"/>
                <a:cs typeface="SimSun"/>
              </a:rPr>
              <a:t>比</a:t>
            </a:r>
            <a:r>
              <a:rPr dirty="0" sz="1050" spc="5">
                <a:latin typeface="SimSun"/>
                <a:cs typeface="SimSun"/>
              </a:rPr>
              <a:t>表</a:t>
            </a:r>
            <a:endParaRPr sz="1050">
              <a:latin typeface="SimSun"/>
              <a:cs typeface="SimSun"/>
            </a:endParaRPr>
          </a:p>
        </p:txBody>
      </p:sp>
      <p:graphicFrame>
        <p:nvGraphicFramePr>
          <p:cNvPr id="4" name="object 4"/>
          <p:cNvGraphicFramePr>
            <a:graphicFrameLocks noGrp="1"/>
          </p:cNvGraphicFramePr>
          <p:nvPr/>
        </p:nvGraphicFramePr>
        <p:xfrm>
          <a:off x="1483105" y="2799841"/>
          <a:ext cx="4599305" cy="1637664"/>
        </p:xfrm>
        <a:graphic>
          <a:graphicData uri="http://schemas.openxmlformats.org/drawingml/2006/table">
            <a:tbl>
              <a:tblPr firstRow="1" bandRow="1">
                <a:tableStyleId>{2D5ABB26-0587-4C30-8999-92F81FD0307C}</a:tableStyleId>
              </a:tblPr>
              <a:tblGrid>
                <a:gridCol w="670560"/>
                <a:gridCol w="896619"/>
                <a:gridCol w="1130935"/>
                <a:gridCol w="1080135"/>
                <a:gridCol w="810895"/>
              </a:tblGrid>
              <a:tr h="404241">
                <a:tc>
                  <a:txBody>
                    <a:bodyPr/>
                    <a:lstStyle/>
                    <a:p>
                      <a:pPr>
                        <a:lnSpc>
                          <a:spcPct val="100000"/>
                        </a:lnSpc>
                        <a:spcBef>
                          <a:spcPts val="10"/>
                        </a:spcBef>
                      </a:pPr>
                      <a:endParaRPr sz="800">
                        <a:latin typeface="Times New Roman"/>
                        <a:cs typeface="Times New Roman"/>
                      </a:endParaRPr>
                    </a:p>
                    <a:p>
                      <a:pPr marL="200660">
                        <a:lnSpc>
                          <a:spcPct val="100000"/>
                        </a:lnSpc>
                      </a:pPr>
                      <a:r>
                        <a:rPr dirty="0" sz="1050">
                          <a:latin typeface="SimSun"/>
                          <a:cs typeface="SimSun"/>
                        </a:rPr>
                        <a:t>方法</a:t>
                      </a:r>
                      <a:endParaRPr sz="1050">
                        <a:latin typeface="SimSun"/>
                        <a:cs typeface="SimSun"/>
                      </a:endParaRPr>
                    </a:p>
                  </a:txBody>
                  <a:tcPr marL="0" marR="0" marB="0" marT="12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0"/>
                        </a:spcBef>
                      </a:pPr>
                      <a:endParaRPr sz="800">
                        <a:latin typeface="Times New Roman"/>
                        <a:cs typeface="Times New Roman"/>
                      </a:endParaRPr>
                    </a:p>
                    <a:p>
                      <a:pPr algn="ctr">
                        <a:lnSpc>
                          <a:spcPct val="100000"/>
                        </a:lnSpc>
                      </a:pPr>
                      <a:r>
                        <a:rPr dirty="0" sz="1050">
                          <a:latin typeface="SimSun"/>
                          <a:cs typeface="SimSun"/>
                        </a:rPr>
                        <a:t>参数</a:t>
                      </a:r>
                      <a:endParaRPr sz="1050">
                        <a:latin typeface="SimSun"/>
                        <a:cs typeface="SimSun"/>
                      </a:endParaRPr>
                    </a:p>
                  </a:txBody>
                  <a:tcPr marL="0" marR="0" marB="0" marT="12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1270">
                        <a:lnSpc>
                          <a:spcPct val="100000"/>
                        </a:lnSpc>
                        <a:spcBef>
                          <a:spcPts val="150"/>
                        </a:spcBef>
                      </a:pPr>
                      <a:r>
                        <a:rPr dirty="0" sz="1050">
                          <a:latin typeface="SimSun"/>
                          <a:cs typeface="SimSun"/>
                        </a:rPr>
                        <a:t>降采</a:t>
                      </a:r>
                      <a:r>
                        <a:rPr dirty="0" sz="1050" spc="-15">
                          <a:latin typeface="SimSun"/>
                          <a:cs typeface="SimSun"/>
                        </a:rPr>
                        <a:t>样</a:t>
                      </a:r>
                      <a:r>
                        <a:rPr dirty="0" sz="1050">
                          <a:latin typeface="SimSun"/>
                          <a:cs typeface="SimSun"/>
                        </a:rPr>
                        <a:t>后</a:t>
                      </a:r>
                      <a:endParaRPr sz="1050">
                        <a:latin typeface="SimSun"/>
                        <a:cs typeface="SimSun"/>
                      </a:endParaRPr>
                    </a:p>
                    <a:p>
                      <a:pPr algn="ctr" marL="2540">
                        <a:lnSpc>
                          <a:spcPct val="100000"/>
                        </a:lnSpc>
                        <a:spcBef>
                          <a:spcPts val="300"/>
                        </a:spcBef>
                      </a:pPr>
                      <a:r>
                        <a:rPr dirty="0" sz="1050">
                          <a:latin typeface="SimSun"/>
                          <a:cs typeface="SimSun"/>
                        </a:rPr>
                        <a:t>点云</a:t>
                      </a:r>
                      <a:r>
                        <a:rPr dirty="0" sz="1050" spc="-15">
                          <a:latin typeface="SimSun"/>
                          <a:cs typeface="SimSun"/>
                        </a:rPr>
                        <a:t>数</a:t>
                      </a:r>
                      <a:r>
                        <a:rPr dirty="0" sz="1050" spc="-5">
                          <a:latin typeface="SimSun"/>
                          <a:cs typeface="SimSun"/>
                        </a:rPr>
                        <a:t>量</a:t>
                      </a:r>
                      <a:r>
                        <a:rPr dirty="0" sz="1050" spc="-15">
                          <a:latin typeface="SimSun"/>
                          <a:cs typeface="SimSun"/>
                        </a:rPr>
                        <a:t>（</a:t>
                      </a:r>
                      <a:r>
                        <a:rPr dirty="0" sz="1050">
                          <a:latin typeface="SimSun"/>
                          <a:cs typeface="SimSun"/>
                        </a:rPr>
                        <a:t>个）</a:t>
                      </a:r>
                      <a:endParaRPr sz="1050">
                        <a:latin typeface="SimSun"/>
                        <a:cs typeface="SimSu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39700">
                        <a:lnSpc>
                          <a:spcPct val="100000"/>
                        </a:lnSpc>
                        <a:spcBef>
                          <a:spcPts val="150"/>
                        </a:spcBef>
                      </a:pPr>
                      <a:r>
                        <a:rPr dirty="0" sz="1050">
                          <a:latin typeface="SimSun"/>
                          <a:cs typeface="SimSun"/>
                        </a:rPr>
                        <a:t>离群</a:t>
                      </a:r>
                      <a:r>
                        <a:rPr dirty="0" sz="1050" spc="-15">
                          <a:latin typeface="SimSun"/>
                          <a:cs typeface="SimSun"/>
                        </a:rPr>
                        <a:t>点</a:t>
                      </a:r>
                      <a:r>
                        <a:rPr dirty="0" sz="1050">
                          <a:latin typeface="SimSun"/>
                          <a:cs typeface="SimSun"/>
                        </a:rPr>
                        <a:t>去</a:t>
                      </a:r>
                      <a:r>
                        <a:rPr dirty="0" sz="1050" spc="-15">
                          <a:latin typeface="SimSun"/>
                          <a:cs typeface="SimSun"/>
                        </a:rPr>
                        <a:t>除</a:t>
                      </a:r>
                      <a:r>
                        <a:rPr dirty="0" sz="1050">
                          <a:latin typeface="SimSun"/>
                          <a:cs typeface="SimSun"/>
                        </a:rPr>
                        <a:t>后</a:t>
                      </a:r>
                      <a:endParaRPr sz="1050">
                        <a:latin typeface="SimSun"/>
                        <a:cs typeface="SimSun"/>
                      </a:endParaRPr>
                    </a:p>
                    <a:p>
                      <a:pPr marL="73025">
                        <a:lnSpc>
                          <a:spcPct val="100000"/>
                        </a:lnSpc>
                        <a:spcBef>
                          <a:spcPts val="300"/>
                        </a:spcBef>
                      </a:pPr>
                      <a:r>
                        <a:rPr dirty="0" sz="1050">
                          <a:latin typeface="SimSun"/>
                          <a:cs typeface="SimSun"/>
                        </a:rPr>
                        <a:t>点云</a:t>
                      </a:r>
                      <a:r>
                        <a:rPr dirty="0" sz="1050" spc="-15">
                          <a:latin typeface="SimSun"/>
                          <a:cs typeface="SimSun"/>
                        </a:rPr>
                        <a:t>数</a:t>
                      </a:r>
                      <a:r>
                        <a:rPr dirty="0" sz="1050" spc="-5">
                          <a:latin typeface="SimSun"/>
                          <a:cs typeface="SimSun"/>
                        </a:rPr>
                        <a:t>量</a:t>
                      </a:r>
                      <a:r>
                        <a:rPr dirty="0" sz="1050" spc="-15">
                          <a:latin typeface="SimSun"/>
                          <a:cs typeface="SimSun"/>
                        </a:rPr>
                        <a:t>（</a:t>
                      </a:r>
                      <a:r>
                        <a:rPr dirty="0" sz="1050">
                          <a:latin typeface="SimSun"/>
                          <a:cs typeface="SimSun"/>
                        </a:rPr>
                        <a:t>个）</a:t>
                      </a:r>
                      <a:endParaRPr sz="1050">
                        <a:latin typeface="SimSun"/>
                        <a:cs typeface="SimSu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03505">
                        <a:lnSpc>
                          <a:spcPct val="100000"/>
                        </a:lnSpc>
                        <a:spcBef>
                          <a:spcPts val="930"/>
                        </a:spcBef>
                      </a:pPr>
                      <a:r>
                        <a:rPr dirty="0" sz="1050">
                          <a:latin typeface="SimSun"/>
                          <a:cs typeface="SimSun"/>
                        </a:rPr>
                        <a:t>用时（</a:t>
                      </a:r>
                      <a:r>
                        <a:rPr dirty="0" sz="1050" spc="-15">
                          <a:latin typeface="Times New Roman"/>
                          <a:cs typeface="Times New Roman"/>
                        </a:rPr>
                        <a:t>s</a:t>
                      </a:r>
                      <a:r>
                        <a:rPr dirty="0" sz="1050">
                          <a:latin typeface="SimSun"/>
                          <a:cs typeface="SimSun"/>
                        </a:rPr>
                        <a:t>）</a:t>
                      </a:r>
                      <a:endParaRPr sz="1050">
                        <a:latin typeface="SimSun"/>
                        <a:cs typeface="SimSun"/>
                      </a:endParaRPr>
                    </a:p>
                  </a:txBody>
                  <a:tcPr marL="0" marR="0" marB="0" marT="1181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4216">
                <a:tc rowSpan="3">
                  <a:txBody>
                    <a:bodyPr/>
                    <a:lstStyle/>
                    <a:p>
                      <a:pPr>
                        <a:lnSpc>
                          <a:spcPct val="100000"/>
                        </a:lnSpc>
                      </a:pPr>
                      <a:endParaRPr sz="1000">
                        <a:latin typeface="Times New Roman"/>
                        <a:cs typeface="Times New Roman"/>
                      </a:endParaRPr>
                    </a:p>
                    <a:p>
                      <a:pPr marL="67945">
                        <a:lnSpc>
                          <a:spcPct val="100000"/>
                        </a:lnSpc>
                        <a:spcBef>
                          <a:spcPts val="595"/>
                        </a:spcBef>
                      </a:pPr>
                      <a:r>
                        <a:rPr dirty="0" sz="1050">
                          <a:latin typeface="SimSun"/>
                          <a:cs typeface="SimSun"/>
                        </a:rPr>
                        <a:t>统计</a:t>
                      </a:r>
                      <a:r>
                        <a:rPr dirty="0" sz="1050" spc="-15">
                          <a:latin typeface="SimSun"/>
                          <a:cs typeface="SimSun"/>
                        </a:rPr>
                        <a:t>滤</a:t>
                      </a:r>
                      <a:r>
                        <a:rPr dirty="0" sz="1050">
                          <a:latin typeface="SimSun"/>
                          <a:cs typeface="SimSun"/>
                        </a:rPr>
                        <a:t>波</a:t>
                      </a:r>
                      <a:endParaRPr sz="1050">
                        <a:latin typeface="SimSun"/>
                        <a:cs typeface="SimSu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spc="5">
                          <a:latin typeface="Cambria Math"/>
                          <a:cs typeface="Cambria Math"/>
                        </a:rPr>
                        <a:t>𝑘</a:t>
                      </a:r>
                      <a:r>
                        <a:rPr dirty="0" baseline="-14814" sz="1125" spc="7">
                          <a:latin typeface="Cambria Math"/>
                          <a:cs typeface="Cambria Math"/>
                        </a:rPr>
                        <a:t>1</a:t>
                      </a:r>
                      <a:r>
                        <a:rPr dirty="0" sz="1050" spc="5">
                          <a:latin typeface="Times New Roman"/>
                          <a:cs typeface="Times New Roman"/>
                        </a:rPr>
                        <a:t>=10</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6">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15"/>
                        </a:spcBef>
                      </a:pPr>
                      <a:endParaRPr sz="1400">
                        <a:latin typeface="Times New Roman"/>
                        <a:cs typeface="Times New Roman"/>
                      </a:endParaRPr>
                    </a:p>
                    <a:p>
                      <a:pPr algn="ctr" marL="2540">
                        <a:lnSpc>
                          <a:spcPct val="100000"/>
                        </a:lnSpc>
                      </a:pPr>
                      <a:r>
                        <a:rPr dirty="0" sz="1050">
                          <a:latin typeface="Times New Roman"/>
                          <a:cs typeface="Times New Roman"/>
                        </a:rPr>
                        <a:t>48977</a:t>
                      </a:r>
                      <a:endParaRPr sz="105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1270">
                        <a:lnSpc>
                          <a:spcPct val="100000"/>
                        </a:lnSpc>
                        <a:spcBef>
                          <a:spcPts val="135"/>
                        </a:spcBef>
                      </a:pPr>
                      <a:r>
                        <a:rPr dirty="0" sz="1050">
                          <a:latin typeface="Times New Roman"/>
                          <a:cs typeface="Times New Roman"/>
                        </a:rPr>
                        <a:t>48177</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46050">
                        <a:lnSpc>
                          <a:spcPct val="100000"/>
                        </a:lnSpc>
                        <a:spcBef>
                          <a:spcPts val="135"/>
                        </a:spcBef>
                      </a:pPr>
                      <a:r>
                        <a:rPr dirty="0" sz="1050">
                          <a:latin typeface="Times New Roman"/>
                          <a:cs typeface="Times New Roman"/>
                        </a:rPr>
                        <a:t>0.104379</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4215">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spc="5">
                          <a:latin typeface="Cambria Math"/>
                          <a:cs typeface="Cambria Math"/>
                        </a:rPr>
                        <a:t>𝑘</a:t>
                      </a:r>
                      <a:r>
                        <a:rPr dirty="0" baseline="-14814" sz="1125" spc="7">
                          <a:latin typeface="Cambria Math"/>
                          <a:cs typeface="Cambria Math"/>
                        </a:rPr>
                        <a:t>1</a:t>
                      </a:r>
                      <a:r>
                        <a:rPr dirty="0" sz="1050" spc="5">
                          <a:latin typeface="Times New Roman"/>
                          <a:cs typeface="Times New Roman"/>
                        </a:rPr>
                        <a:t>=30</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1270">
                        <a:lnSpc>
                          <a:spcPct val="100000"/>
                        </a:lnSpc>
                        <a:spcBef>
                          <a:spcPts val="135"/>
                        </a:spcBef>
                      </a:pPr>
                      <a:r>
                        <a:rPr dirty="0" sz="1050">
                          <a:latin typeface="Times New Roman"/>
                          <a:cs typeface="Times New Roman"/>
                        </a:rPr>
                        <a:t>48105</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46050">
                        <a:lnSpc>
                          <a:spcPct val="100000"/>
                        </a:lnSpc>
                        <a:spcBef>
                          <a:spcPts val="135"/>
                        </a:spcBef>
                      </a:pPr>
                      <a:r>
                        <a:rPr dirty="0" sz="1050">
                          <a:latin typeface="Times New Roman"/>
                          <a:cs typeface="Times New Roman"/>
                        </a:rPr>
                        <a:t>0.122201</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4216">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spc="5">
                          <a:latin typeface="Cambria Math"/>
                          <a:cs typeface="Cambria Math"/>
                        </a:rPr>
                        <a:t>𝑘</a:t>
                      </a:r>
                      <a:r>
                        <a:rPr dirty="0" baseline="-14814" sz="1125" spc="7">
                          <a:latin typeface="Cambria Math"/>
                          <a:cs typeface="Cambria Math"/>
                        </a:rPr>
                        <a:t>1</a:t>
                      </a:r>
                      <a:r>
                        <a:rPr dirty="0" sz="1050" spc="5">
                          <a:latin typeface="Times New Roman"/>
                          <a:cs typeface="Times New Roman"/>
                        </a:rPr>
                        <a:t>=100</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1270">
                        <a:lnSpc>
                          <a:spcPct val="100000"/>
                        </a:lnSpc>
                        <a:spcBef>
                          <a:spcPts val="135"/>
                        </a:spcBef>
                      </a:pPr>
                      <a:r>
                        <a:rPr dirty="0" sz="1050">
                          <a:latin typeface="Times New Roman"/>
                          <a:cs typeface="Times New Roman"/>
                        </a:rPr>
                        <a:t>48189</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46050">
                        <a:lnSpc>
                          <a:spcPct val="100000"/>
                        </a:lnSpc>
                        <a:spcBef>
                          <a:spcPts val="135"/>
                        </a:spcBef>
                      </a:pPr>
                      <a:r>
                        <a:rPr dirty="0" sz="1050">
                          <a:latin typeface="Times New Roman"/>
                          <a:cs typeface="Times New Roman"/>
                        </a:rPr>
                        <a:t>0.155843</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4215">
                <a:tc rowSpan="3">
                  <a:txBody>
                    <a:bodyPr/>
                    <a:lstStyle/>
                    <a:p>
                      <a:pPr>
                        <a:lnSpc>
                          <a:spcPct val="100000"/>
                        </a:lnSpc>
                      </a:pPr>
                      <a:endParaRPr sz="1000">
                        <a:latin typeface="Times New Roman"/>
                        <a:cs typeface="Times New Roman"/>
                      </a:endParaRPr>
                    </a:p>
                    <a:p>
                      <a:pPr marL="67945">
                        <a:lnSpc>
                          <a:spcPct val="100000"/>
                        </a:lnSpc>
                        <a:spcBef>
                          <a:spcPts val="595"/>
                        </a:spcBef>
                      </a:pPr>
                      <a:r>
                        <a:rPr dirty="0" sz="1050">
                          <a:latin typeface="SimSun"/>
                          <a:cs typeface="SimSun"/>
                        </a:rPr>
                        <a:t>半径</a:t>
                      </a:r>
                      <a:r>
                        <a:rPr dirty="0" sz="1050" spc="-15">
                          <a:latin typeface="SimSun"/>
                          <a:cs typeface="SimSun"/>
                        </a:rPr>
                        <a:t>滤</a:t>
                      </a:r>
                      <a:r>
                        <a:rPr dirty="0" sz="1050">
                          <a:latin typeface="SimSun"/>
                          <a:cs typeface="SimSun"/>
                        </a:rPr>
                        <a:t>波</a:t>
                      </a:r>
                      <a:endParaRPr sz="1050">
                        <a:latin typeface="SimSun"/>
                        <a:cs typeface="SimSu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spc="-15">
                          <a:latin typeface="Cambria Math"/>
                          <a:cs typeface="Cambria Math"/>
                        </a:rPr>
                        <a:t>𝑟</a:t>
                      </a:r>
                      <a:r>
                        <a:rPr dirty="0" baseline="-14814" sz="1125" spc="-22">
                          <a:latin typeface="Cambria Math"/>
                          <a:cs typeface="Cambria Math"/>
                        </a:rPr>
                        <a:t>1</a:t>
                      </a:r>
                      <a:r>
                        <a:rPr dirty="0" sz="1050" spc="-15">
                          <a:latin typeface="Times New Roman"/>
                          <a:cs typeface="Times New Roman"/>
                        </a:rPr>
                        <a:t>=10,</a:t>
                      </a:r>
                      <a:r>
                        <a:rPr dirty="0" sz="1050" spc="195">
                          <a:latin typeface="Times New Roman"/>
                          <a:cs typeface="Times New Roman"/>
                        </a:rPr>
                        <a:t> </a:t>
                      </a:r>
                      <a:r>
                        <a:rPr dirty="0" sz="1050" spc="15">
                          <a:latin typeface="Cambria Math"/>
                          <a:cs typeface="Cambria Math"/>
                        </a:rPr>
                        <a:t>𝑘</a:t>
                      </a:r>
                      <a:r>
                        <a:rPr dirty="0" baseline="-14814" sz="1125" spc="22">
                          <a:latin typeface="Cambria Math"/>
                          <a:cs typeface="Cambria Math"/>
                        </a:rPr>
                        <a:t>2</a:t>
                      </a:r>
                      <a:r>
                        <a:rPr dirty="0" sz="1050" spc="15">
                          <a:latin typeface="Times New Roman"/>
                          <a:cs typeface="Times New Roman"/>
                        </a:rPr>
                        <a:t>=5</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1270">
                        <a:lnSpc>
                          <a:spcPct val="100000"/>
                        </a:lnSpc>
                        <a:spcBef>
                          <a:spcPts val="135"/>
                        </a:spcBef>
                      </a:pPr>
                      <a:r>
                        <a:rPr dirty="0" sz="1050">
                          <a:latin typeface="Times New Roman"/>
                          <a:cs typeface="Times New Roman"/>
                        </a:rPr>
                        <a:t>47994</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46050">
                        <a:lnSpc>
                          <a:spcPct val="100000"/>
                        </a:lnSpc>
                        <a:spcBef>
                          <a:spcPts val="135"/>
                        </a:spcBef>
                      </a:pPr>
                      <a:r>
                        <a:rPr dirty="0" sz="1050">
                          <a:latin typeface="Times New Roman"/>
                          <a:cs typeface="Times New Roman"/>
                        </a:rPr>
                        <a:t>0.099722</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4216">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spc="-15">
                          <a:latin typeface="Cambria Math"/>
                          <a:cs typeface="Cambria Math"/>
                        </a:rPr>
                        <a:t>𝑟</a:t>
                      </a:r>
                      <a:r>
                        <a:rPr dirty="0" baseline="-14814" sz="1125" spc="-22">
                          <a:latin typeface="Cambria Math"/>
                          <a:cs typeface="Cambria Math"/>
                        </a:rPr>
                        <a:t>1</a:t>
                      </a:r>
                      <a:r>
                        <a:rPr dirty="0" sz="1050" spc="-15">
                          <a:latin typeface="Times New Roman"/>
                          <a:cs typeface="Times New Roman"/>
                        </a:rPr>
                        <a:t>=10,</a:t>
                      </a:r>
                      <a:r>
                        <a:rPr dirty="0" sz="1050" spc="200">
                          <a:latin typeface="Times New Roman"/>
                          <a:cs typeface="Times New Roman"/>
                        </a:rPr>
                        <a:t> </a:t>
                      </a:r>
                      <a:r>
                        <a:rPr dirty="0" sz="1050" spc="10">
                          <a:latin typeface="Cambria Math"/>
                          <a:cs typeface="Cambria Math"/>
                        </a:rPr>
                        <a:t>𝑘</a:t>
                      </a:r>
                      <a:r>
                        <a:rPr dirty="0" baseline="-14814" sz="1125" spc="15">
                          <a:latin typeface="Cambria Math"/>
                          <a:cs typeface="Cambria Math"/>
                        </a:rPr>
                        <a:t>2</a:t>
                      </a:r>
                      <a:r>
                        <a:rPr dirty="0" sz="1050" spc="10">
                          <a:latin typeface="Times New Roman"/>
                          <a:cs typeface="Times New Roman"/>
                        </a:rPr>
                        <a:t>=20</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1270">
                        <a:lnSpc>
                          <a:spcPct val="100000"/>
                        </a:lnSpc>
                        <a:spcBef>
                          <a:spcPts val="135"/>
                        </a:spcBef>
                      </a:pPr>
                      <a:r>
                        <a:rPr dirty="0" sz="1050">
                          <a:latin typeface="Times New Roman"/>
                          <a:cs typeface="Times New Roman"/>
                        </a:rPr>
                        <a:t>47362</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46050">
                        <a:lnSpc>
                          <a:spcPct val="100000"/>
                        </a:lnSpc>
                        <a:spcBef>
                          <a:spcPts val="135"/>
                        </a:spcBef>
                      </a:pPr>
                      <a:r>
                        <a:rPr dirty="0" sz="1050">
                          <a:latin typeface="Times New Roman"/>
                          <a:cs typeface="Times New Roman"/>
                        </a:rPr>
                        <a:t>0.135366</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5739">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0"/>
                        </a:spcBef>
                      </a:pPr>
                      <a:r>
                        <a:rPr dirty="0" sz="1050" spc="-15">
                          <a:latin typeface="Cambria Math"/>
                          <a:cs typeface="Cambria Math"/>
                        </a:rPr>
                        <a:t>𝑟</a:t>
                      </a:r>
                      <a:r>
                        <a:rPr dirty="0" baseline="-14814" sz="1125" spc="-22">
                          <a:latin typeface="Cambria Math"/>
                          <a:cs typeface="Cambria Math"/>
                        </a:rPr>
                        <a:t>1</a:t>
                      </a:r>
                      <a:r>
                        <a:rPr dirty="0" sz="1050" spc="-15">
                          <a:latin typeface="Times New Roman"/>
                          <a:cs typeface="Times New Roman"/>
                        </a:rPr>
                        <a:t>=10,</a:t>
                      </a:r>
                      <a:r>
                        <a:rPr dirty="0" sz="1050" spc="200">
                          <a:latin typeface="Times New Roman"/>
                          <a:cs typeface="Times New Roman"/>
                        </a:rPr>
                        <a:t> </a:t>
                      </a:r>
                      <a:r>
                        <a:rPr dirty="0" sz="1050" spc="10">
                          <a:latin typeface="Cambria Math"/>
                          <a:cs typeface="Cambria Math"/>
                        </a:rPr>
                        <a:t>𝑘</a:t>
                      </a:r>
                      <a:r>
                        <a:rPr dirty="0" baseline="-14814" sz="1125" spc="15">
                          <a:latin typeface="Cambria Math"/>
                          <a:cs typeface="Cambria Math"/>
                        </a:rPr>
                        <a:t>2</a:t>
                      </a:r>
                      <a:r>
                        <a:rPr dirty="0" sz="1050" spc="10">
                          <a:latin typeface="Times New Roman"/>
                          <a:cs typeface="Times New Roman"/>
                        </a:rPr>
                        <a:t>=30</a:t>
                      </a:r>
                      <a:endParaRPr sz="1050">
                        <a:latin typeface="Times New Roman"/>
                        <a:cs typeface="Times New Roma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1270">
                        <a:lnSpc>
                          <a:spcPct val="100000"/>
                        </a:lnSpc>
                        <a:spcBef>
                          <a:spcPts val="150"/>
                        </a:spcBef>
                      </a:pPr>
                      <a:r>
                        <a:rPr dirty="0" sz="1050">
                          <a:latin typeface="Times New Roman"/>
                          <a:cs typeface="Times New Roman"/>
                        </a:rPr>
                        <a:t>46889</a:t>
                      </a:r>
                      <a:endParaRPr sz="1050">
                        <a:latin typeface="Times New Roman"/>
                        <a:cs typeface="Times New Roma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46050">
                        <a:lnSpc>
                          <a:spcPct val="100000"/>
                        </a:lnSpc>
                        <a:spcBef>
                          <a:spcPts val="150"/>
                        </a:spcBef>
                      </a:pPr>
                      <a:r>
                        <a:rPr dirty="0" sz="1050">
                          <a:latin typeface="Times New Roman"/>
                          <a:cs typeface="Times New Roman"/>
                        </a:rPr>
                        <a:t>0.161095</a:t>
                      </a:r>
                      <a:endParaRPr sz="1050">
                        <a:latin typeface="Times New Roman"/>
                        <a:cs typeface="Times New Roma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5" name="object 5"/>
          <p:cNvSpPr txBox="1"/>
          <p:nvPr/>
        </p:nvSpPr>
        <p:spPr>
          <a:xfrm>
            <a:off x="706627" y="4476114"/>
            <a:ext cx="6146800" cy="2586355"/>
          </a:xfrm>
          <a:prstGeom prst="rect">
            <a:avLst/>
          </a:prstGeom>
        </p:spPr>
        <p:txBody>
          <a:bodyPr wrap="square" lIns="0" tIns="12700" rIns="0" bIns="0" rtlCol="0" vert="horz">
            <a:spAutoFit/>
          </a:bodyPr>
          <a:lstStyle/>
          <a:p>
            <a:pPr algn="r" marR="10795">
              <a:lnSpc>
                <a:spcPct val="100000"/>
              </a:lnSpc>
              <a:spcBef>
                <a:spcPts val="100"/>
              </a:spcBef>
            </a:pPr>
            <a:r>
              <a:rPr dirty="0" sz="1200">
                <a:latin typeface="SimSun"/>
                <a:cs typeface="SimSun"/>
              </a:rPr>
              <a:t>从表</a:t>
            </a:r>
            <a:r>
              <a:rPr dirty="0" sz="1200" spc="10">
                <a:latin typeface="SimSun"/>
                <a:cs typeface="SimSun"/>
              </a:rPr>
              <a:t>格</a:t>
            </a:r>
            <a:r>
              <a:rPr dirty="0" sz="1200">
                <a:latin typeface="SimSun"/>
                <a:cs typeface="SimSun"/>
              </a:rPr>
              <a:t>数</a:t>
            </a:r>
            <a:r>
              <a:rPr dirty="0" sz="1200" spc="10">
                <a:latin typeface="SimSun"/>
                <a:cs typeface="SimSun"/>
              </a:rPr>
              <a:t>据</a:t>
            </a:r>
            <a:r>
              <a:rPr dirty="0" sz="1200">
                <a:latin typeface="SimSun"/>
                <a:cs typeface="SimSun"/>
              </a:rPr>
              <a:t>可以</a:t>
            </a:r>
            <a:r>
              <a:rPr dirty="0" sz="1200" spc="10">
                <a:latin typeface="SimSun"/>
                <a:cs typeface="SimSun"/>
              </a:rPr>
              <a:t>看</a:t>
            </a:r>
            <a:r>
              <a:rPr dirty="0" sz="1200">
                <a:latin typeface="SimSun"/>
                <a:cs typeface="SimSun"/>
              </a:rPr>
              <a:t>出</a:t>
            </a:r>
            <a:r>
              <a:rPr dirty="0" sz="1200" spc="10">
                <a:latin typeface="SimSun"/>
                <a:cs typeface="SimSun"/>
              </a:rPr>
              <a:t>，</a:t>
            </a:r>
            <a:r>
              <a:rPr dirty="0" sz="1200">
                <a:latin typeface="SimSun"/>
                <a:cs typeface="SimSun"/>
              </a:rPr>
              <a:t>当使</a:t>
            </a:r>
            <a:r>
              <a:rPr dirty="0" sz="1200" spc="10">
                <a:latin typeface="SimSun"/>
                <a:cs typeface="SimSun"/>
              </a:rPr>
              <a:t>用</a:t>
            </a:r>
            <a:r>
              <a:rPr dirty="0" sz="1200">
                <a:latin typeface="SimSun"/>
                <a:cs typeface="SimSun"/>
              </a:rPr>
              <a:t>统</a:t>
            </a:r>
            <a:r>
              <a:rPr dirty="0" sz="1200" spc="10">
                <a:latin typeface="SimSun"/>
                <a:cs typeface="SimSun"/>
              </a:rPr>
              <a:t>计</a:t>
            </a:r>
            <a:r>
              <a:rPr dirty="0" sz="1200">
                <a:latin typeface="SimSun"/>
                <a:cs typeface="SimSun"/>
              </a:rPr>
              <a:t>滤波</a:t>
            </a:r>
            <a:r>
              <a:rPr dirty="0" sz="1200" spc="10">
                <a:latin typeface="SimSun"/>
                <a:cs typeface="SimSun"/>
              </a:rPr>
              <a:t>器</a:t>
            </a:r>
            <a:r>
              <a:rPr dirty="0" sz="1200">
                <a:latin typeface="SimSun"/>
                <a:cs typeface="SimSun"/>
              </a:rPr>
              <a:t>进</a:t>
            </a:r>
            <a:r>
              <a:rPr dirty="0" sz="1200" spc="10">
                <a:latin typeface="SimSun"/>
                <a:cs typeface="SimSun"/>
              </a:rPr>
              <a:t>行</a:t>
            </a:r>
            <a:r>
              <a:rPr dirty="0" sz="1200">
                <a:latin typeface="SimSun"/>
                <a:cs typeface="SimSun"/>
              </a:rPr>
              <a:t>离群</a:t>
            </a:r>
            <a:r>
              <a:rPr dirty="0" sz="1200" spc="10">
                <a:latin typeface="SimSun"/>
                <a:cs typeface="SimSun"/>
              </a:rPr>
              <a:t>点</a:t>
            </a:r>
            <a:r>
              <a:rPr dirty="0" sz="1200">
                <a:latin typeface="SimSun"/>
                <a:cs typeface="SimSun"/>
              </a:rPr>
              <a:t>去</a:t>
            </a:r>
            <a:r>
              <a:rPr dirty="0" sz="1200" spc="10">
                <a:latin typeface="SimSun"/>
                <a:cs typeface="SimSun"/>
              </a:rPr>
              <a:t>除</a:t>
            </a:r>
            <a:r>
              <a:rPr dirty="0" sz="1200">
                <a:latin typeface="SimSun"/>
                <a:cs typeface="SimSun"/>
              </a:rPr>
              <a:t>时，</a:t>
            </a:r>
            <a:r>
              <a:rPr dirty="0" sz="1200" spc="10">
                <a:latin typeface="SimSun"/>
                <a:cs typeface="SimSun"/>
              </a:rPr>
              <a:t>近</a:t>
            </a:r>
            <a:r>
              <a:rPr dirty="0" sz="1200">
                <a:latin typeface="SimSun"/>
                <a:cs typeface="SimSun"/>
              </a:rPr>
              <a:t>邻</a:t>
            </a:r>
            <a:r>
              <a:rPr dirty="0" sz="1200" spc="10">
                <a:latin typeface="SimSun"/>
                <a:cs typeface="SimSun"/>
              </a:rPr>
              <a:t>搜</a:t>
            </a:r>
            <a:r>
              <a:rPr dirty="0" sz="1200">
                <a:latin typeface="SimSun"/>
                <a:cs typeface="SimSun"/>
              </a:rPr>
              <a:t>索点</a:t>
            </a:r>
            <a:r>
              <a:rPr dirty="0" sz="1200" spc="10">
                <a:latin typeface="SimSun"/>
                <a:cs typeface="SimSun"/>
              </a:rPr>
              <a:t>的</a:t>
            </a:r>
            <a:r>
              <a:rPr dirty="0" sz="1200">
                <a:latin typeface="SimSun"/>
                <a:cs typeface="SimSun"/>
              </a:rPr>
              <a:t>个</a:t>
            </a:r>
            <a:r>
              <a:rPr dirty="0" sz="1200" spc="10">
                <a:latin typeface="SimSun"/>
                <a:cs typeface="SimSun"/>
              </a:rPr>
              <a:t>数</a:t>
            </a:r>
            <a:r>
              <a:rPr dirty="0" sz="1200">
                <a:latin typeface="SimSun"/>
                <a:cs typeface="SimSun"/>
              </a:rPr>
              <a:t>与去除</a:t>
            </a:r>
            <a:endParaRPr sz="1200">
              <a:latin typeface="SimSun"/>
              <a:cs typeface="SimSun"/>
            </a:endParaRPr>
          </a:p>
          <a:p>
            <a:pPr algn="r" marR="5080">
              <a:lnSpc>
                <a:spcPct val="100000"/>
              </a:lnSpc>
              <a:spcBef>
                <a:spcPts val="900"/>
              </a:spcBef>
            </a:pPr>
            <a:r>
              <a:rPr dirty="0" sz="1200">
                <a:latin typeface="SimSun"/>
                <a:cs typeface="SimSun"/>
              </a:rPr>
              <a:t>离群点后点的数量无线性关系</a:t>
            </a:r>
            <a:r>
              <a:rPr dirty="0" sz="1200" spc="-505">
                <a:latin typeface="SimSun"/>
                <a:cs typeface="SimSun"/>
              </a:rPr>
              <a:t>，</a:t>
            </a:r>
            <a:r>
              <a:rPr dirty="0" sz="1200">
                <a:latin typeface="SimSun"/>
                <a:cs typeface="SimSun"/>
              </a:rPr>
              <a:t>但与用时存在线性关系</a:t>
            </a:r>
            <a:r>
              <a:rPr dirty="0" sz="1200" spc="-505">
                <a:latin typeface="SimSun"/>
                <a:cs typeface="SimSun"/>
              </a:rPr>
              <a:t>，</a:t>
            </a:r>
            <a:r>
              <a:rPr dirty="0" sz="1200">
                <a:latin typeface="SimSun"/>
                <a:cs typeface="SimSun"/>
              </a:rPr>
              <a:t>即近邻搜索点的个数越大用时越久。</a:t>
            </a:r>
            <a:endParaRPr sz="1200">
              <a:latin typeface="SimSun"/>
              <a:cs typeface="SimSun"/>
            </a:endParaRPr>
          </a:p>
          <a:p>
            <a:pPr algn="just" marL="12700" marR="5080">
              <a:lnSpc>
                <a:spcPct val="162500"/>
              </a:lnSpc>
            </a:pPr>
            <a:r>
              <a:rPr dirty="0" sz="1200">
                <a:latin typeface="SimSun"/>
                <a:cs typeface="SimSun"/>
              </a:rPr>
              <a:t>其中效果最好的实验，点云个数从</a:t>
            </a:r>
            <a:r>
              <a:rPr dirty="0" sz="1200" spc="-295">
                <a:latin typeface="SimSun"/>
                <a:cs typeface="SimSun"/>
              </a:rPr>
              <a:t> </a:t>
            </a:r>
            <a:r>
              <a:rPr dirty="0" sz="1200">
                <a:latin typeface="Times New Roman"/>
                <a:cs typeface="Times New Roman"/>
              </a:rPr>
              <a:t>48977 </a:t>
            </a:r>
            <a:r>
              <a:rPr dirty="0" sz="1200">
                <a:latin typeface="SimSun"/>
                <a:cs typeface="SimSun"/>
              </a:rPr>
              <a:t>减</a:t>
            </a:r>
            <a:r>
              <a:rPr dirty="0" sz="1200" spc="10">
                <a:latin typeface="SimSun"/>
                <a:cs typeface="SimSun"/>
              </a:rPr>
              <a:t>少</a:t>
            </a:r>
            <a:r>
              <a:rPr dirty="0" sz="1200">
                <a:latin typeface="SimSun"/>
                <a:cs typeface="SimSun"/>
              </a:rPr>
              <a:t>为</a:t>
            </a:r>
            <a:r>
              <a:rPr dirty="0" sz="1200" spc="-300">
                <a:latin typeface="SimSun"/>
                <a:cs typeface="SimSun"/>
              </a:rPr>
              <a:t> </a:t>
            </a:r>
            <a:r>
              <a:rPr dirty="0" sz="1200">
                <a:latin typeface="Times New Roman"/>
                <a:cs typeface="Times New Roman"/>
              </a:rPr>
              <a:t>48105</a:t>
            </a:r>
            <a:r>
              <a:rPr dirty="0" sz="1200">
                <a:latin typeface="SimSun"/>
                <a:cs typeface="SimSun"/>
              </a:rPr>
              <a:t>，用时为</a:t>
            </a:r>
            <a:r>
              <a:rPr dirty="0" sz="1200" spc="-300">
                <a:latin typeface="SimSun"/>
                <a:cs typeface="SimSun"/>
              </a:rPr>
              <a:t> </a:t>
            </a:r>
            <a:r>
              <a:rPr dirty="0" sz="1200">
                <a:latin typeface="Times New Roman"/>
                <a:cs typeface="Times New Roman"/>
              </a:rPr>
              <a:t>0.1</a:t>
            </a:r>
            <a:r>
              <a:rPr dirty="0" sz="1200" spc="10">
                <a:latin typeface="Times New Roman"/>
                <a:cs typeface="Times New Roman"/>
              </a:rPr>
              <a:t>2</a:t>
            </a:r>
            <a:r>
              <a:rPr dirty="0" sz="1200">
                <a:latin typeface="Times New Roman"/>
                <a:cs typeface="Times New Roman"/>
              </a:rPr>
              <a:t>2201s</a:t>
            </a:r>
            <a:r>
              <a:rPr dirty="0" sz="1200">
                <a:latin typeface="SimSun"/>
                <a:cs typeface="SimSun"/>
              </a:rPr>
              <a:t>。当使用半径滤波 器进</a:t>
            </a:r>
            <a:r>
              <a:rPr dirty="0" sz="1200" spc="10">
                <a:latin typeface="SimSun"/>
                <a:cs typeface="SimSun"/>
              </a:rPr>
              <a:t>行</a:t>
            </a:r>
            <a:r>
              <a:rPr dirty="0" sz="1200">
                <a:latin typeface="SimSun"/>
                <a:cs typeface="SimSun"/>
              </a:rPr>
              <a:t>离群</a:t>
            </a:r>
            <a:r>
              <a:rPr dirty="0" sz="1200" spc="10">
                <a:latin typeface="SimSun"/>
                <a:cs typeface="SimSun"/>
              </a:rPr>
              <a:t>点</a:t>
            </a:r>
            <a:r>
              <a:rPr dirty="0" sz="1200">
                <a:latin typeface="SimSun"/>
                <a:cs typeface="SimSun"/>
              </a:rPr>
              <a:t>去</a:t>
            </a:r>
            <a:r>
              <a:rPr dirty="0" sz="1200" spc="10">
                <a:latin typeface="SimSun"/>
                <a:cs typeface="SimSun"/>
              </a:rPr>
              <a:t>除</a:t>
            </a:r>
            <a:r>
              <a:rPr dirty="0" sz="1200">
                <a:latin typeface="SimSun"/>
                <a:cs typeface="SimSun"/>
              </a:rPr>
              <a:t>时</a:t>
            </a:r>
            <a:r>
              <a:rPr dirty="0" sz="1200" spc="10">
                <a:latin typeface="SimSun"/>
                <a:cs typeface="SimSun"/>
              </a:rPr>
              <a:t>，</a:t>
            </a:r>
            <a:r>
              <a:rPr dirty="0" sz="1200">
                <a:latin typeface="SimSun"/>
                <a:cs typeface="SimSun"/>
              </a:rPr>
              <a:t>近邻</a:t>
            </a:r>
            <a:r>
              <a:rPr dirty="0" sz="1200" spc="10">
                <a:latin typeface="SimSun"/>
                <a:cs typeface="SimSun"/>
              </a:rPr>
              <a:t>点</a:t>
            </a:r>
            <a:r>
              <a:rPr dirty="0" sz="1200">
                <a:latin typeface="SimSun"/>
                <a:cs typeface="SimSun"/>
              </a:rPr>
              <a:t>集数</a:t>
            </a:r>
            <a:r>
              <a:rPr dirty="0" sz="1200" spc="10">
                <a:latin typeface="SimSun"/>
                <a:cs typeface="SimSun"/>
              </a:rPr>
              <a:t>阈</a:t>
            </a:r>
            <a:r>
              <a:rPr dirty="0" sz="1200">
                <a:latin typeface="SimSun"/>
                <a:cs typeface="SimSun"/>
              </a:rPr>
              <a:t>值</a:t>
            </a:r>
            <a:r>
              <a:rPr dirty="0" sz="1200" spc="10">
                <a:latin typeface="SimSun"/>
                <a:cs typeface="SimSun"/>
              </a:rPr>
              <a:t>与</a:t>
            </a:r>
            <a:r>
              <a:rPr dirty="0" sz="1200">
                <a:latin typeface="SimSun"/>
                <a:cs typeface="SimSun"/>
              </a:rPr>
              <a:t>去</a:t>
            </a:r>
            <a:r>
              <a:rPr dirty="0" sz="1200" spc="10">
                <a:latin typeface="SimSun"/>
                <a:cs typeface="SimSun"/>
              </a:rPr>
              <a:t>除</a:t>
            </a:r>
            <a:r>
              <a:rPr dirty="0" sz="1200">
                <a:latin typeface="SimSun"/>
                <a:cs typeface="SimSun"/>
              </a:rPr>
              <a:t>离群</a:t>
            </a:r>
            <a:r>
              <a:rPr dirty="0" sz="1200" spc="10">
                <a:latin typeface="SimSun"/>
                <a:cs typeface="SimSun"/>
              </a:rPr>
              <a:t>点</a:t>
            </a:r>
            <a:r>
              <a:rPr dirty="0" sz="1200">
                <a:latin typeface="SimSun"/>
                <a:cs typeface="SimSun"/>
              </a:rPr>
              <a:t>后点</a:t>
            </a:r>
            <a:r>
              <a:rPr dirty="0" sz="1200" spc="10">
                <a:latin typeface="SimSun"/>
                <a:cs typeface="SimSun"/>
              </a:rPr>
              <a:t>的</a:t>
            </a:r>
            <a:r>
              <a:rPr dirty="0" sz="1200">
                <a:latin typeface="SimSun"/>
                <a:cs typeface="SimSun"/>
              </a:rPr>
              <a:t>数</a:t>
            </a:r>
            <a:r>
              <a:rPr dirty="0" sz="1200" spc="10">
                <a:latin typeface="SimSun"/>
                <a:cs typeface="SimSun"/>
              </a:rPr>
              <a:t>量</a:t>
            </a:r>
            <a:r>
              <a:rPr dirty="0" sz="1200">
                <a:latin typeface="SimSun"/>
                <a:cs typeface="SimSun"/>
              </a:rPr>
              <a:t>以</a:t>
            </a:r>
            <a:r>
              <a:rPr dirty="0" sz="1200" spc="10">
                <a:latin typeface="SimSun"/>
                <a:cs typeface="SimSun"/>
              </a:rPr>
              <a:t>及</a:t>
            </a:r>
            <a:r>
              <a:rPr dirty="0" sz="1200">
                <a:latin typeface="SimSun"/>
                <a:cs typeface="SimSun"/>
              </a:rPr>
              <a:t>用时</a:t>
            </a:r>
            <a:r>
              <a:rPr dirty="0" sz="1200" spc="10">
                <a:latin typeface="SimSun"/>
                <a:cs typeface="SimSun"/>
              </a:rPr>
              <a:t>都</a:t>
            </a:r>
            <a:r>
              <a:rPr dirty="0" sz="1200">
                <a:latin typeface="SimSun"/>
                <a:cs typeface="SimSun"/>
              </a:rPr>
              <a:t>存在</a:t>
            </a:r>
            <a:r>
              <a:rPr dirty="0" sz="1200" spc="10">
                <a:latin typeface="SimSun"/>
                <a:cs typeface="SimSun"/>
              </a:rPr>
              <a:t>线</a:t>
            </a:r>
            <a:r>
              <a:rPr dirty="0" sz="1200">
                <a:latin typeface="SimSun"/>
                <a:cs typeface="SimSun"/>
              </a:rPr>
              <a:t>性</a:t>
            </a:r>
            <a:r>
              <a:rPr dirty="0" sz="1200" spc="10">
                <a:latin typeface="SimSun"/>
                <a:cs typeface="SimSun"/>
              </a:rPr>
              <a:t>关</a:t>
            </a:r>
            <a:r>
              <a:rPr dirty="0" sz="1200">
                <a:latin typeface="SimSun"/>
                <a:cs typeface="SimSun"/>
              </a:rPr>
              <a:t>系， 即近</a:t>
            </a:r>
            <a:r>
              <a:rPr dirty="0" sz="1200" spc="10">
                <a:latin typeface="SimSun"/>
                <a:cs typeface="SimSun"/>
              </a:rPr>
              <a:t>邻</a:t>
            </a:r>
            <a:r>
              <a:rPr dirty="0" sz="1200">
                <a:latin typeface="SimSun"/>
                <a:cs typeface="SimSun"/>
              </a:rPr>
              <a:t>点集</a:t>
            </a:r>
            <a:r>
              <a:rPr dirty="0" sz="1200" spc="10">
                <a:latin typeface="SimSun"/>
                <a:cs typeface="SimSun"/>
              </a:rPr>
              <a:t>数</a:t>
            </a:r>
            <a:r>
              <a:rPr dirty="0" sz="1200">
                <a:latin typeface="SimSun"/>
                <a:cs typeface="SimSun"/>
              </a:rPr>
              <a:t>阈</a:t>
            </a:r>
            <a:r>
              <a:rPr dirty="0" sz="1200" spc="10">
                <a:latin typeface="SimSun"/>
                <a:cs typeface="SimSun"/>
              </a:rPr>
              <a:t>值</a:t>
            </a:r>
            <a:r>
              <a:rPr dirty="0" sz="1200">
                <a:latin typeface="SimSun"/>
                <a:cs typeface="SimSun"/>
              </a:rPr>
              <a:t>越</a:t>
            </a:r>
            <a:r>
              <a:rPr dirty="0" sz="1200" spc="10">
                <a:latin typeface="SimSun"/>
                <a:cs typeface="SimSun"/>
              </a:rPr>
              <a:t>大</a:t>
            </a:r>
            <a:r>
              <a:rPr dirty="0" sz="1200">
                <a:latin typeface="SimSun"/>
                <a:cs typeface="SimSun"/>
              </a:rPr>
              <a:t>，去</a:t>
            </a:r>
            <a:r>
              <a:rPr dirty="0" sz="1200" spc="10">
                <a:latin typeface="SimSun"/>
                <a:cs typeface="SimSun"/>
              </a:rPr>
              <a:t>除</a:t>
            </a:r>
            <a:r>
              <a:rPr dirty="0" sz="1200">
                <a:latin typeface="SimSun"/>
                <a:cs typeface="SimSun"/>
              </a:rPr>
              <a:t>离群</a:t>
            </a:r>
            <a:r>
              <a:rPr dirty="0" sz="1200" spc="10">
                <a:latin typeface="SimSun"/>
                <a:cs typeface="SimSun"/>
              </a:rPr>
              <a:t>点</a:t>
            </a:r>
            <a:r>
              <a:rPr dirty="0" sz="1200">
                <a:latin typeface="SimSun"/>
                <a:cs typeface="SimSun"/>
              </a:rPr>
              <a:t>后</a:t>
            </a:r>
            <a:r>
              <a:rPr dirty="0" sz="1200" spc="10">
                <a:latin typeface="SimSun"/>
                <a:cs typeface="SimSun"/>
              </a:rPr>
              <a:t>点</a:t>
            </a:r>
            <a:r>
              <a:rPr dirty="0" sz="1200">
                <a:latin typeface="SimSun"/>
                <a:cs typeface="SimSun"/>
              </a:rPr>
              <a:t>的</a:t>
            </a:r>
            <a:r>
              <a:rPr dirty="0" sz="1200" spc="10">
                <a:latin typeface="SimSun"/>
                <a:cs typeface="SimSun"/>
              </a:rPr>
              <a:t>数</a:t>
            </a:r>
            <a:r>
              <a:rPr dirty="0" sz="1200">
                <a:latin typeface="SimSun"/>
                <a:cs typeface="SimSun"/>
              </a:rPr>
              <a:t>量越</a:t>
            </a:r>
            <a:r>
              <a:rPr dirty="0" sz="1200" spc="10">
                <a:latin typeface="SimSun"/>
                <a:cs typeface="SimSun"/>
              </a:rPr>
              <a:t>少</a:t>
            </a:r>
            <a:r>
              <a:rPr dirty="0" sz="1200">
                <a:latin typeface="SimSun"/>
                <a:cs typeface="SimSun"/>
              </a:rPr>
              <a:t>，用</a:t>
            </a:r>
            <a:r>
              <a:rPr dirty="0" sz="1200" spc="10">
                <a:latin typeface="SimSun"/>
                <a:cs typeface="SimSun"/>
              </a:rPr>
              <a:t>时</a:t>
            </a:r>
            <a:r>
              <a:rPr dirty="0" sz="1200">
                <a:latin typeface="SimSun"/>
                <a:cs typeface="SimSun"/>
              </a:rPr>
              <a:t>也</a:t>
            </a:r>
            <a:r>
              <a:rPr dirty="0" sz="1200" spc="10">
                <a:latin typeface="SimSun"/>
                <a:cs typeface="SimSun"/>
              </a:rPr>
              <a:t>越</a:t>
            </a:r>
            <a:r>
              <a:rPr dirty="0" sz="1200">
                <a:latin typeface="SimSun"/>
                <a:cs typeface="SimSun"/>
              </a:rPr>
              <a:t>久</a:t>
            </a:r>
            <a:r>
              <a:rPr dirty="0" sz="1200" spc="10">
                <a:latin typeface="SimSun"/>
                <a:cs typeface="SimSun"/>
              </a:rPr>
              <a:t>。</a:t>
            </a:r>
            <a:r>
              <a:rPr dirty="0" sz="1200">
                <a:latin typeface="SimSun"/>
                <a:cs typeface="SimSun"/>
              </a:rPr>
              <a:t>其中</a:t>
            </a:r>
            <a:r>
              <a:rPr dirty="0" sz="1200" spc="10">
                <a:latin typeface="SimSun"/>
                <a:cs typeface="SimSun"/>
              </a:rPr>
              <a:t>效</a:t>
            </a:r>
            <a:r>
              <a:rPr dirty="0" sz="1200">
                <a:latin typeface="SimSun"/>
                <a:cs typeface="SimSun"/>
              </a:rPr>
              <a:t>果最</a:t>
            </a:r>
            <a:r>
              <a:rPr dirty="0" sz="1200" spc="10">
                <a:latin typeface="SimSun"/>
                <a:cs typeface="SimSun"/>
              </a:rPr>
              <a:t>好</a:t>
            </a:r>
            <a:r>
              <a:rPr dirty="0" sz="1200">
                <a:latin typeface="SimSun"/>
                <a:cs typeface="SimSun"/>
              </a:rPr>
              <a:t>的</a:t>
            </a:r>
            <a:r>
              <a:rPr dirty="0" sz="1200" spc="10">
                <a:latin typeface="SimSun"/>
                <a:cs typeface="SimSun"/>
              </a:rPr>
              <a:t>实</a:t>
            </a:r>
            <a:r>
              <a:rPr dirty="0" sz="1200">
                <a:latin typeface="SimSun"/>
                <a:cs typeface="SimSun"/>
              </a:rPr>
              <a:t>验， 点云个数从</a:t>
            </a:r>
            <a:r>
              <a:rPr dirty="0" sz="1200" spc="-300">
                <a:latin typeface="SimSun"/>
                <a:cs typeface="SimSun"/>
              </a:rPr>
              <a:t> </a:t>
            </a:r>
            <a:r>
              <a:rPr dirty="0" sz="1200">
                <a:latin typeface="Times New Roman"/>
                <a:cs typeface="Times New Roman"/>
              </a:rPr>
              <a:t>48977 </a:t>
            </a:r>
            <a:r>
              <a:rPr dirty="0" sz="1200">
                <a:latin typeface="SimSun"/>
                <a:cs typeface="SimSun"/>
              </a:rPr>
              <a:t>减少为</a:t>
            </a:r>
            <a:r>
              <a:rPr dirty="0" sz="1200" spc="-300">
                <a:latin typeface="SimSun"/>
                <a:cs typeface="SimSun"/>
              </a:rPr>
              <a:t> </a:t>
            </a:r>
            <a:r>
              <a:rPr dirty="0" sz="1200">
                <a:latin typeface="Times New Roman"/>
                <a:cs typeface="Times New Roman"/>
              </a:rPr>
              <a:t>46889</a:t>
            </a:r>
            <a:r>
              <a:rPr dirty="0" sz="1200">
                <a:latin typeface="SimSun"/>
                <a:cs typeface="SimSun"/>
              </a:rPr>
              <a:t>，用时为</a:t>
            </a:r>
            <a:r>
              <a:rPr dirty="0" sz="1200" spc="-300">
                <a:latin typeface="SimSun"/>
                <a:cs typeface="SimSun"/>
              </a:rPr>
              <a:t> </a:t>
            </a:r>
            <a:r>
              <a:rPr dirty="0" sz="1200">
                <a:latin typeface="Times New Roman"/>
                <a:cs typeface="Times New Roman"/>
              </a:rPr>
              <a:t>0.161095s</a:t>
            </a:r>
            <a:r>
              <a:rPr dirty="0" sz="1200">
                <a:latin typeface="SimSun"/>
                <a:cs typeface="SimSun"/>
              </a:rPr>
              <a:t>。</a:t>
            </a:r>
            <a:endParaRPr sz="1200">
              <a:latin typeface="SimSun"/>
              <a:cs typeface="SimSun"/>
            </a:endParaRPr>
          </a:p>
          <a:p>
            <a:pPr marL="12700">
              <a:lnSpc>
                <a:spcPct val="100000"/>
              </a:lnSpc>
              <a:spcBef>
                <a:spcPts val="900"/>
              </a:spcBef>
            </a:pPr>
            <a:r>
              <a:rPr dirty="0" sz="1200">
                <a:latin typeface="SimSun"/>
                <a:cs typeface="SimSun"/>
              </a:rPr>
              <a:t>（</a:t>
            </a:r>
            <a:r>
              <a:rPr dirty="0" sz="1200">
                <a:latin typeface="Times New Roman"/>
                <a:cs typeface="Times New Roman"/>
              </a:rPr>
              <a:t>3</a:t>
            </a:r>
            <a:r>
              <a:rPr dirty="0" sz="1200">
                <a:latin typeface="SimSun"/>
                <a:cs typeface="SimSun"/>
              </a:rPr>
              <a:t>）背景去除不同方法效果对比</a:t>
            </a:r>
            <a:endParaRPr sz="1200">
              <a:latin typeface="SimSun"/>
              <a:cs typeface="SimSun"/>
            </a:endParaRPr>
          </a:p>
          <a:p>
            <a:pPr marL="12700" marR="5080" indent="304800">
              <a:lnSpc>
                <a:spcPct val="162500"/>
              </a:lnSpc>
            </a:pPr>
            <a:r>
              <a:rPr dirty="0" sz="1200">
                <a:latin typeface="SimSun"/>
                <a:cs typeface="SimSun"/>
              </a:rPr>
              <a:t>为了</a:t>
            </a:r>
            <a:r>
              <a:rPr dirty="0" sz="1200" spc="10">
                <a:latin typeface="SimSun"/>
                <a:cs typeface="SimSun"/>
              </a:rPr>
              <a:t>比</a:t>
            </a:r>
            <a:r>
              <a:rPr dirty="0" sz="1200">
                <a:latin typeface="SimSun"/>
                <a:cs typeface="SimSun"/>
              </a:rPr>
              <a:t>较</a:t>
            </a:r>
            <a:r>
              <a:rPr dirty="0" sz="1200" spc="10">
                <a:latin typeface="SimSun"/>
                <a:cs typeface="SimSun"/>
              </a:rPr>
              <a:t>不</a:t>
            </a:r>
            <a:r>
              <a:rPr dirty="0" sz="1200">
                <a:latin typeface="SimSun"/>
                <a:cs typeface="SimSun"/>
              </a:rPr>
              <a:t>同的</a:t>
            </a:r>
            <a:r>
              <a:rPr dirty="0" sz="1200" spc="10">
                <a:latin typeface="SimSun"/>
                <a:cs typeface="SimSun"/>
              </a:rPr>
              <a:t>背</a:t>
            </a:r>
            <a:r>
              <a:rPr dirty="0" sz="1200">
                <a:latin typeface="SimSun"/>
                <a:cs typeface="SimSun"/>
              </a:rPr>
              <a:t>景</a:t>
            </a:r>
            <a:r>
              <a:rPr dirty="0" sz="1200" spc="10">
                <a:latin typeface="SimSun"/>
                <a:cs typeface="SimSun"/>
              </a:rPr>
              <a:t>去</a:t>
            </a:r>
            <a:r>
              <a:rPr dirty="0" sz="1200">
                <a:latin typeface="SimSun"/>
                <a:cs typeface="SimSun"/>
              </a:rPr>
              <a:t>除效</a:t>
            </a:r>
            <a:r>
              <a:rPr dirty="0" sz="1200" spc="10">
                <a:latin typeface="SimSun"/>
                <a:cs typeface="SimSun"/>
              </a:rPr>
              <a:t>果</a:t>
            </a:r>
            <a:r>
              <a:rPr dirty="0" sz="1200" spc="5">
                <a:latin typeface="SimSun"/>
                <a:cs typeface="SimSun"/>
              </a:rPr>
              <a:t>，</a:t>
            </a:r>
            <a:r>
              <a:rPr dirty="0" sz="1200" spc="10">
                <a:latin typeface="SimSun"/>
                <a:cs typeface="SimSun"/>
              </a:rPr>
              <a:t>本</a:t>
            </a:r>
            <a:r>
              <a:rPr dirty="0" sz="1200">
                <a:latin typeface="SimSun"/>
                <a:cs typeface="SimSun"/>
              </a:rPr>
              <a:t>节分</a:t>
            </a:r>
            <a:r>
              <a:rPr dirty="0" sz="1200" spc="10">
                <a:latin typeface="SimSun"/>
                <a:cs typeface="SimSun"/>
              </a:rPr>
              <a:t>别</a:t>
            </a:r>
            <a:r>
              <a:rPr dirty="0" sz="1200">
                <a:latin typeface="SimSun"/>
                <a:cs typeface="SimSun"/>
              </a:rPr>
              <a:t>使</a:t>
            </a:r>
            <a:r>
              <a:rPr dirty="0" sz="1200" spc="10">
                <a:latin typeface="SimSun"/>
                <a:cs typeface="SimSun"/>
              </a:rPr>
              <a:t>用</a:t>
            </a:r>
            <a:r>
              <a:rPr dirty="0" sz="1200">
                <a:latin typeface="SimSun"/>
                <a:cs typeface="SimSun"/>
              </a:rPr>
              <a:t>了欧</a:t>
            </a:r>
            <a:r>
              <a:rPr dirty="0" sz="1200" spc="10">
                <a:latin typeface="SimSun"/>
                <a:cs typeface="SimSun"/>
              </a:rPr>
              <a:t>式</a:t>
            </a:r>
            <a:r>
              <a:rPr dirty="0" sz="1200">
                <a:latin typeface="SimSun"/>
                <a:cs typeface="SimSun"/>
              </a:rPr>
              <a:t>聚</a:t>
            </a:r>
            <a:r>
              <a:rPr dirty="0" sz="1200" spc="10">
                <a:latin typeface="SimSun"/>
                <a:cs typeface="SimSun"/>
              </a:rPr>
              <a:t>类</a:t>
            </a:r>
            <a:r>
              <a:rPr dirty="0" sz="1200">
                <a:latin typeface="SimSun"/>
                <a:cs typeface="SimSun"/>
              </a:rPr>
              <a:t>算法</a:t>
            </a:r>
            <a:r>
              <a:rPr dirty="0" sz="1200" spc="10">
                <a:latin typeface="SimSun"/>
                <a:cs typeface="SimSun"/>
              </a:rPr>
              <a:t>和</a:t>
            </a:r>
            <a:r>
              <a:rPr dirty="0" sz="1200">
                <a:latin typeface="SimSun"/>
                <a:cs typeface="SimSun"/>
              </a:rPr>
              <a:t>区</a:t>
            </a:r>
            <a:r>
              <a:rPr dirty="0" sz="1200" spc="10">
                <a:latin typeface="SimSun"/>
                <a:cs typeface="SimSun"/>
              </a:rPr>
              <a:t>域</a:t>
            </a:r>
            <a:r>
              <a:rPr dirty="0" sz="1200">
                <a:latin typeface="SimSun"/>
                <a:cs typeface="SimSun"/>
              </a:rPr>
              <a:t>生长</a:t>
            </a:r>
            <a:r>
              <a:rPr dirty="0" sz="1200" spc="10">
                <a:latin typeface="SimSun"/>
                <a:cs typeface="SimSun"/>
              </a:rPr>
              <a:t>算</a:t>
            </a:r>
            <a:r>
              <a:rPr dirty="0" sz="1200">
                <a:latin typeface="SimSun"/>
                <a:cs typeface="SimSun"/>
              </a:rPr>
              <a:t>法</a:t>
            </a:r>
            <a:r>
              <a:rPr dirty="0" sz="1200" spc="10">
                <a:latin typeface="SimSun"/>
                <a:cs typeface="SimSun"/>
              </a:rPr>
              <a:t>对</a:t>
            </a:r>
            <a:r>
              <a:rPr dirty="0" sz="1200">
                <a:latin typeface="SimSun"/>
                <a:cs typeface="SimSun"/>
              </a:rPr>
              <a:t>点云进 行分割。当使用欧式聚类算法时，将近邻搜索半径的大小设为</a:t>
            </a:r>
            <a:r>
              <a:rPr dirty="0" sz="1200" spc="-200">
                <a:latin typeface="SimSun"/>
                <a:cs typeface="SimSun"/>
              </a:rPr>
              <a:t> </a:t>
            </a:r>
            <a:r>
              <a:rPr dirty="0" sz="1200">
                <a:latin typeface="Times New Roman"/>
                <a:cs typeface="Times New Roman"/>
              </a:rPr>
              <a:t>5</a:t>
            </a:r>
            <a:r>
              <a:rPr dirty="0" sz="1200" spc="95">
                <a:latin typeface="Times New Roman"/>
                <a:cs typeface="Times New Roman"/>
              </a:rPr>
              <a:t> </a:t>
            </a:r>
            <a:r>
              <a:rPr dirty="0" sz="1200">
                <a:latin typeface="SimSun"/>
                <a:cs typeface="SimSun"/>
              </a:rPr>
              <a:t>可以获得较好的分割效果。</a:t>
            </a:r>
            <a:endParaRPr sz="1200">
              <a:latin typeface="SimSun"/>
              <a:cs typeface="SimSun"/>
            </a:endParaRPr>
          </a:p>
        </p:txBody>
      </p:sp>
      <p:sp>
        <p:nvSpPr>
          <p:cNvPr id="6" name="object 6"/>
          <p:cNvSpPr txBox="1"/>
          <p:nvPr/>
        </p:nvSpPr>
        <p:spPr>
          <a:xfrm>
            <a:off x="5766053" y="7319009"/>
            <a:ext cx="213360" cy="155575"/>
          </a:xfrm>
          <a:prstGeom prst="rect">
            <a:avLst/>
          </a:prstGeom>
        </p:spPr>
        <p:txBody>
          <a:bodyPr wrap="square" lIns="0" tIns="12700" rIns="0" bIns="0" rtlCol="0" vert="horz">
            <a:spAutoFit/>
          </a:bodyPr>
          <a:lstStyle/>
          <a:p>
            <a:pPr marL="12700">
              <a:lnSpc>
                <a:spcPct val="100000"/>
              </a:lnSpc>
              <a:spcBef>
                <a:spcPts val="100"/>
              </a:spcBef>
            </a:pPr>
            <a:r>
              <a:rPr dirty="0" sz="850" spc="15">
                <a:latin typeface="Cambria Math"/>
                <a:cs typeface="Cambria Math"/>
              </a:rPr>
              <a:t>180</a:t>
            </a:r>
            <a:endParaRPr sz="850">
              <a:latin typeface="Cambria Math"/>
              <a:cs typeface="Cambria Math"/>
            </a:endParaRPr>
          </a:p>
        </p:txBody>
      </p:sp>
      <p:sp>
        <p:nvSpPr>
          <p:cNvPr id="7" name="object 7"/>
          <p:cNvSpPr/>
          <p:nvPr/>
        </p:nvSpPr>
        <p:spPr>
          <a:xfrm>
            <a:off x="5778753" y="7314946"/>
            <a:ext cx="187960" cy="10795"/>
          </a:xfrm>
          <a:custGeom>
            <a:avLst/>
            <a:gdLst/>
            <a:ahLst/>
            <a:cxnLst/>
            <a:rect l="l" t="t" r="r" b="b"/>
            <a:pathLst>
              <a:path w="187960" h="10795">
                <a:moveTo>
                  <a:pt x="187451" y="0"/>
                </a:moveTo>
                <a:lnTo>
                  <a:pt x="0" y="0"/>
                </a:lnTo>
                <a:lnTo>
                  <a:pt x="0" y="10667"/>
                </a:lnTo>
                <a:lnTo>
                  <a:pt x="187451" y="10667"/>
                </a:lnTo>
                <a:lnTo>
                  <a:pt x="187451" y="0"/>
                </a:lnTo>
                <a:close/>
              </a:path>
            </a:pathLst>
          </a:custGeom>
          <a:solidFill>
            <a:srgbClr val="000000"/>
          </a:solidFill>
        </p:spPr>
        <p:txBody>
          <a:bodyPr wrap="square" lIns="0" tIns="0" rIns="0" bIns="0" rtlCol="0"/>
          <a:lstStyle/>
          <a:p/>
        </p:txBody>
      </p:sp>
      <p:sp>
        <p:nvSpPr>
          <p:cNvPr id="8" name="object 8"/>
          <p:cNvSpPr txBox="1"/>
          <p:nvPr/>
        </p:nvSpPr>
        <p:spPr>
          <a:xfrm>
            <a:off x="681227" y="7198613"/>
            <a:ext cx="6199505"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SimSun"/>
                <a:cs typeface="SimSun"/>
              </a:rPr>
              <a:t>当使用区域生长算法时</a:t>
            </a:r>
            <a:r>
              <a:rPr dirty="0" sz="1200" spc="-40">
                <a:latin typeface="SimSun"/>
                <a:cs typeface="SimSun"/>
              </a:rPr>
              <a:t>，</a:t>
            </a:r>
            <a:r>
              <a:rPr dirty="0" sz="1200">
                <a:latin typeface="SimSun"/>
                <a:cs typeface="SimSun"/>
              </a:rPr>
              <a:t>将近邻搜索点的个数设为</a:t>
            </a:r>
            <a:r>
              <a:rPr dirty="0" sz="1200" spc="-295">
                <a:latin typeface="SimSun"/>
                <a:cs typeface="SimSun"/>
              </a:rPr>
              <a:t> </a:t>
            </a:r>
            <a:r>
              <a:rPr dirty="0" sz="1200">
                <a:latin typeface="Times New Roman"/>
                <a:cs typeface="Times New Roman"/>
              </a:rPr>
              <a:t>50</a:t>
            </a:r>
            <a:r>
              <a:rPr dirty="0" sz="1200" spc="-40">
                <a:latin typeface="SimSun"/>
                <a:cs typeface="SimSun"/>
              </a:rPr>
              <a:t>，</a:t>
            </a:r>
            <a:r>
              <a:rPr dirty="0" sz="1200">
                <a:latin typeface="SimSun"/>
                <a:cs typeface="SimSun"/>
              </a:rPr>
              <a:t>法向量角度阈值设为</a:t>
            </a:r>
            <a:r>
              <a:rPr dirty="0" sz="1200" spc="-105">
                <a:latin typeface="SimSun"/>
                <a:cs typeface="SimSun"/>
              </a:rPr>
              <a:t> </a:t>
            </a:r>
            <a:r>
              <a:rPr dirty="0" baseline="45751" sz="1275" spc="30">
                <a:latin typeface="Cambria Math"/>
                <a:cs typeface="Cambria Math"/>
              </a:rPr>
              <a:t>5</a:t>
            </a:r>
            <a:r>
              <a:rPr dirty="0" baseline="45751" sz="1275">
                <a:latin typeface="Cambria Math"/>
                <a:cs typeface="Cambria Math"/>
              </a:rPr>
              <a:t>   </a:t>
            </a:r>
            <a:r>
              <a:rPr dirty="0" baseline="45751" sz="1275" spc="-82">
                <a:latin typeface="Cambria Math"/>
                <a:cs typeface="Cambria Math"/>
              </a:rPr>
              <a:t> </a:t>
            </a:r>
            <a:r>
              <a:rPr dirty="0" sz="1200" spc="20">
                <a:latin typeface="Cambria Math"/>
                <a:cs typeface="Cambria Math"/>
              </a:rPr>
              <a:t>𝜋</a:t>
            </a:r>
            <a:r>
              <a:rPr dirty="0" sz="1200" spc="-40">
                <a:latin typeface="SimSun"/>
                <a:cs typeface="SimSun"/>
              </a:rPr>
              <a:t>，</a:t>
            </a:r>
            <a:r>
              <a:rPr dirty="0" sz="1200">
                <a:latin typeface="SimSun"/>
                <a:cs typeface="SimSun"/>
              </a:rPr>
              <a:t>曲率阈值</a:t>
            </a:r>
            <a:endParaRPr sz="1200">
              <a:latin typeface="SimSun"/>
              <a:cs typeface="SimSun"/>
            </a:endParaRPr>
          </a:p>
        </p:txBody>
      </p:sp>
      <p:sp>
        <p:nvSpPr>
          <p:cNvPr id="9" name="object 9"/>
          <p:cNvSpPr txBox="1"/>
          <p:nvPr/>
        </p:nvSpPr>
        <p:spPr>
          <a:xfrm>
            <a:off x="706627" y="7547609"/>
            <a:ext cx="551307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设为</a:t>
            </a:r>
            <a:r>
              <a:rPr dirty="0" sz="1200" spc="-300">
                <a:latin typeface="SimSun"/>
                <a:cs typeface="SimSun"/>
              </a:rPr>
              <a:t> </a:t>
            </a:r>
            <a:r>
              <a:rPr dirty="0" sz="1200">
                <a:latin typeface="Times New Roman"/>
                <a:cs typeface="Times New Roman"/>
              </a:rPr>
              <a:t>1.0</a:t>
            </a:r>
            <a:r>
              <a:rPr dirty="0" sz="1200">
                <a:latin typeface="SimSun"/>
                <a:cs typeface="SimSun"/>
              </a:rPr>
              <a:t>，可以获得较好的分割效果。实验效果与数据如下图</a:t>
            </a:r>
            <a:r>
              <a:rPr dirty="0" sz="1200" spc="-300">
                <a:latin typeface="SimSun"/>
                <a:cs typeface="SimSun"/>
              </a:rPr>
              <a:t> </a:t>
            </a:r>
            <a:r>
              <a:rPr dirty="0" sz="1200">
                <a:latin typeface="Times New Roman"/>
                <a:cs typeface="Times New Roman"/>
              </a:rPr>
              <a:t>3.8 </a:t>
            </a:r>
            <a:r>
              <a:rPr dirty="0" sz="1200">
                <a:latin typeface="SimSun"/>
                <a:cs typeface="SimSun"/>
              </a:rPr>
              <a:t>与下表</a:t>
            </a:r>
            <a:r>
              <a:rPr dirty="0" sz="1200" spc="-300">
                <a:latin typeface="SimSun"/>
                <a:cs typeface="SimSun"/>
              </a:rPr>
              <a:t> </a:t>
            </a:r>
            <a:r>
              <a:rPr dirty="0" sz="1200">
                <a:latin typeface="Times New Roman"/>
                <a:cs typeface="Times New Roman"/>
              </a:rPr>
              <a:t>3.3 </a:t>
            </a:r>
            <a:r>
              <a:rPr dirty="0" sz="1200">
                <a:latin typeface="SimSun"/>
                <a:cs typeface="SimSun"/>
              </a:rPr>
              <a:t>所示。</a:t>
            </a:r>
            <a:endParaRPr sz="1200">
              <a:latin typeface="SimSun"/>
              <a:cs typeface="SimSun"/>
            </a:endParaRPr>
          </a:p>
        </p:txBody>
      </p:sp>
      <p:pic>
        <p:nvPicPr>
          <p:cNvPr id="10" name="object 10"/>
          <p:cNvPicPr/>
          <p:nvPr/>
        </p:nvPicPr>
        <p:blipFill>
          <a:blip r:embed="rId2" cstate="print"/>
          <a:stretch>
            <a:fillRect/>
          </a:stretch>
        </p:blipFill>
        <p:spPr>
          <a:xfrm>
            <a:off x="259079" y="10344403"/>
            <a:ext cx="4812030" cy="123189"/>
          </a:xfrm>
          <a:prstGeom prst="rect">
            <a:avLst/>
          </a:prstGeom>
        </p:spPr>
      </p:pic>
      <p:pic>
        <p:nvPicPr>
          <p:cNvPr id="11" name="object 11"/>
          <p:cNvPicPr/>
          <p:nvPr/>
        </p:nvPicPr>
        <p:blipFill>
          <a:blip r:embed="rId3" cstate="print"/>
          <a:stretch>
            <a:fillRect/>
          </a:stretch>
        </p:blipFill>
        <p:spPr>
          <a:xfrm>
            <a:off x="5215890" y="10344403"/>
            <a:ext cx="1082039" cy="123189"/>
          </a:xfrm>
          <a:prstGeom prst="rect">
            <a:avLst/>
          </a:prstGeom>
        </p:spPr>
      </p:pic>
      <p:sp>
        <p:nvSpPr>
          <p:cNvPr id="12" name="object 12"/>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30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432172" y="528319"/>
            <a:ext cx="23609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第三章</a:t>
            </a:r>
            <a:r>
              <a:rPr dirty="0" sz="1050" spc="-95">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1325625" y="2552445"/>
            <a:ext cx="1174750"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(a)</a:t>
            </a:r>
            <a:r>
              <a:rPr dirty="0" sz="1050" spc="180">
                <a:latin typeface="Times New Roman"/>
                <a:cs typeface="Times New Roman"/>
              </a:rPr>
              <a:t> </a:t>
            </a:r>
            <a:r>
              <a:rPr dirty="0" sz="1050" spc="5">
                <a:latin typeface="SimSun"/>
                <a:cs typeface="SimSun"/>
              </a:rPr>
              <a:t>欧</a:t>
            </a:r>
            <a:r>
              <a:rPr dirty="0" sz="1050" spc="-10">
                <a:latin typeface="SimSun"/>
                <a:cs typeface="SimSun"/>
              </a:rPr>
              <a:t>式</a:t>
            </a:r>
            <a:r>
              <a:rPr dirty="0" sz="1050" spc="5">
                <a:latin typeface="SimSun"/>
                <a:cs typeface="SimSun"/>
              </a:rPr>
              <a:t>聚</a:t>
            </a:r>
            <a:r>
              <a:rPr dirty="0" sz="1050" spc="-10">
                <a:latin typeface="SimSun"/>
                <a:cs typeface="SimSun"/>
              </a:rPr>
              <a:t>类</a:t>
            </a:r>
            <a:r>
              <a:rPr dirty="0" sz="1050" spc="5">
                <a:latin typeface="SimSun"/>
                <a:cs typeface="SimSun"/>
              </a:rPr>
              <a:t>，</a:t>
            </a:r>
            <a:r>
              <a:rPr dirty="0" sz="1050" spc="-10">
                <a:latin typeface="SimSun"/>
                <a:cs typeface="SimSun"/>
              </a:rPr>
              <a:t>正</a:t>
            </a:r>
            <a:r>
              <a:rPr dirty="0" sz="1050" spc="5">
                <a:latin typeface="SimSun"/>
                <a:cs typeface="SimSun"/>
              </a:rPr>
              <a:t>面</a:t>
            </a:r>
            <a:endParaRPr sz="1050">
              <a:latin typeface="SimSun"/>
              <a:cs typeface="SimSun"/>
            </a:endParaRPr>
          </a:p>
        </p:txBody>
      </p:sp>
      <p:sp>
        <p:nvSpPr>
          <p:cNvPr id="6" name="object 6"/>
          <p:cNvSpPr txBox="1"/>
          <p:nvPr/>
        </p:nvSpPr>
        <p:spPr>
          <a:xfrm>
            <a:off x="3192907" y="2552445"/>
            <a:ext cx="1182370"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(b)</a:t>
            </a:r>
            <a:r>
              <a:rPr dirty="0" sz="1050" spc="180">
                <a:latin typeface="Times New Roman"/>
                <a:cs typeface="Times New Roman"/>
              </a:rPr>
              <a:t> </a:t>
            </a:r>
            <a:r>
              <a:rPr dirty="0" sz="1050" spc="5">
                <a:latin typeface="SimSun"/>
                <a:cs typeface="SimSun"/>
              </a:rPr>
              <a:t>欧</a:t>
            </a:r>
            <a:r>
              <a:rPr dirty="0" sz="1050" spc="-10">
                <a:latin typeface="SimSun"/>
                <a:cs typeface="SimSun"/>
              </a:rPr>
              <a:t>式</a:t>
            </a:r>
            <a:r>
              <a:rPr dirty="0" sz="1050" spc="5">
                <a:latin typeface="SimSun"/>
                <a:cs typeface="SimSun"/>
              </a:rPr>
              <a:t>聚</a:t>
            </a:r>
            <a:r>
              <a:rPr dirty="0" sz="1050" spc="-10">
                <a:latin typeface="SimSun"/>
                <a:cs typeface="SimSun"/>
              </a:rPr>
              <a:t>类</a:t>
            </a:r>
            <a:r>
              <a:rPr dirty="0" sz="1050" spc="5">
                <a:latin typeface="SimSun"/>
                <a:cs typeface="SimSun"/>
              </a:rPr>
              <a:t>，</a:t>
            </a:r>
            <a:r>
              <a:rPr dirty="0" sz="1050" spc="-10">
                <a:latin typeface="SimSun"/>
                <a:cs typeface="SimSun"/>
              </a:rPr>
              <a:t>背</a:t>
            </a:r>
            <a:r>
              <a:rPr dirty="0" sz="1050" spc="5">
                <a:latin typeface="SimSun"/>
                <a:cs typeface="SimSun"/>
              </a:rPr>
              <a:t>面</a:t>
            </a:r>
            <a:endParaRPr sz="1050">
              <a:latin typeface="SimSun"/>
              <a:cs typeface="SimSun"/>
            </a:endParaRPr>
          </a:p>
        </p:txBody>
      </p:sp>
      <p:sp>
        <p:nvSpPr>
          <p:cNvPr id="7" name="object 7"/>
          <p:cNvSpPr txBox="1"/>
          <p:nvPr/>
        </p:nvSpPr>
        <p:spPr>
          <a:xfrm>
            <a:off x="5060060" y="2552445"/>
            <a:ext cx="1174750"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(c)</a:t>
            </a:r>
            <a:r>
              <a:rPr dirty="0" sz="1050" spc="190">
                <a:latin typeface="Times New Roman"/>
                <a:cs typeface="Times New Roman"/>
              </a:rPr>
              <a:t> </a:t>
            </a:r>
            <a:r>
              <a:rPr dirty="0" sz="1050" spc="5">
                <a:latin typeface="SimSun"/>
                <a:cs typeface="SimSun"/>
              </a:rPr>
              <a:t>欧</a:t>
            </a:r>
            <a:r>
              <a:rPr dirty="0" sz="1050" spc="-10">
                <a:latin typeface="SimSun"/>
                <a:cs typeface="SimSun"/>
              </a:rPr>
              <a:t>式</a:t>
            </a:r>
            <a:r>
              <a:rPr dirty="0" sz="1050" spc="5">
                <a:latin typeface="SimSun"/>
                <a:cs typeface="SimSun"/>
              </a:rPr>
              <a:t>聚</a:t>
            </a:r>
            <a:r>
              <a:rPr dirty="0" sz="1050" spc="-10">
                <a:latin typeface="SimSun"/>
                <a:cs typeface="SimSun"/>
              </a:rPr>
              <a:t>类</a:t>
            </a:r>
            <a:r>
              <a:rPr dirty="0" sz="1050" spc="5">
                <a:latin typeface="SimSun"/>
                <a:cs typeface="SimSun"/>
              </a:rPr>
              <a:t>，</a:t>
            </a:r>
            <a:r>
              <a:rPr dirty="0" sz="1050" spc="-10">
                <a:latin typeface="SimSun"/>
                <a:cs typeface="SimSun"/>
              </a:rPr>
              <a:t>侧</a:t>
            </a:r>
            <a:r>
              <a:rPr dirty="0" sz="1050" spc="5">
                <a:latin typeface="SimSun"/>
                <a:cs typeface="SimSun"/>
              </a:rPr>
              <a:t>面</a:t>
            </a:r>
            <a:endParaRPr sz="1050">
              <a:latin typeface="SimSun"/>
              <a:cs typeface="SimSun"/>
            </a:endParaRPr>
          </a:p>
        </p:txBody>
      </p:sp>
      <p:sp>
        <p:nvSpPr>
          <p:cNvPr id="8" name="object 8"/>
          <p:cNvSpPr txBox="1"/>
          <p:nvPr/>
        </p:nvSpPr>
        <p:spPr>
          <a:xfrm>
            <a:off x="1333246" y="4633086"/>
            <a:ext cx="1182370"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(d)</a:t>
            </a:r>
            <a:r>
              <a:rPr dirty="0" sz="1050" spc="180">
                <a:latin typeface="Times New Roman"/>
                <a:cs typeface="Times New Roman"/>
              </a:rPr>
              <a:t> </a:t>
            </a:r>
            <a:r>
              <a:rPr dirty="0" sz="1050" spc="5">
                <a:latin typeface="SimSun"/>
                <a:cs typeface="SimSun"/>
              </a:rPr>
              <a:t>区</a:t>
            </a:r>
            <a:r>
              <a:rPr dirty="0" sz="1050" spc="-10">
                <a:latin typeface="SimSun"/>
                <a:cs typeface="SimSun"/>
              </a:rPr>
              <a:t>域</a:t>
            </a:r>
            <a:r>
              <a:rPr dirty="0" sz="1050" spc="5">
                <a:latin typeface="SimSun"/>
                <a:cs typeface="SimSun"/>
              </a:rPr>
              <a:t>生</a:t>
            </a:r>
            <a:r>
              <a:rPr dirty="0" sz="1050" spc="-10">
                <a:latin typeface="SimSun"/>
                <a:cs typeface="SimSun"/>
              </a:rPr>
              <a:t>长</a:t>
            </a:r>
            <a:r>
              <a:rPr dirty="0" sz="1050" spc="5">
                <a:latin typeface="SimSun"/>
                <a:cs typeface="SimSun"/>
              </a:rPr>
              <a:t>，</a:t>
            </a:r>
            <a:r>
              <a:rPr dirty="0" sz="1050" spc="-10">
                <a:latin typeface="SimSun"/>
                <a:cs typeface="SimSun"/>
              </a:rPr>
              <a:t>正</a:t>
            </a:r>
            <a:r>
              <a:rPr dirty="0" sz="1050" spc="5">
                <a:latin typeface="SimSun"/>
                <a:cs typeface="SimSun"/>
              </a:rPr>
              <a:t>面</a:t>
            </a:r>
            <a:endParaRPr sz="1050">
              <a:latin typeface="SimSun"/>
              <a:cs typeface="SimSun"/>
            </a:endParaRPr>
          </a:p>
        </p:txBody>
      </p:sp>
      <p:sp>
        <p:nvSpPr>
          <p:cNvPr id="9" name="object 9"/>
          <p:cNvSpPr txBox="1"/>
          <p:nvPr/>
        </p:nvSpPr>
        <p:spPr>
          <a:xfrm>
            <a:off x="3200526" y="4633086"/>
            <a:ext cx="1174750"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(e)</a:t>
            </a:r>
            <a:r>
              <a:rPr dirty="0" sz="1050" spc="180">
                <a:latin typeface="Times New Roman"/>
                <a:cs typeface="Times New Roman"/>
              </a:rPr>
              <a:t> </a:t>
            </a:r>
            <a:r>
              <a:rPr dirty="0" sz="1050" spc="5">
                <a:latin typeface="SimSun"/>
                <a:cs typeface="SimSun"/>
              </a:rPr>
              <a:t>区</a:t>
            </a:r>
            <a:r>
              <a:rPr dirty="0" sz="1050" spc="-10">
                <a:latin typeface="SimSun"/>
                <a:cs typeface="SimSun"/>
              </a:rPr>
              <a:t>域</a:t>
            </a:r>
            <a:r>
              <a:rPr dirty="0" sz="1050" spc="5">
                <a:latin typeface="SimSun"/>
                <a:cs typeface="SimSun"/>
              </a:rPr>
              <a:t>生</a:t>
            </a:r>
            <a:r>
              <a:rPr dirty="0" sz="1050" spc="-10">
                <a:latin typeface="SimSun"/>
                <a:cs typeface="SimSun"/>
              </a:rPr>
              <a:t>长</a:t>
            </a:r>
            <a:r>
              <a:rPr dirty="0" sz="1050" spc="5">
                <a:latin typeface="SimSun"/>
                <a:cs typeface="SimSun"/>
              </a:rPr>
              <a:t>，</a:t>
            </a:r>
            <a:r>
              <a:rPr dirty="0" sz="1050" spc="-10">
                <a:latin typeface="SimSun"/>
                <a:cs typeface="SimSun"/>
              </a:rPr>
              <a:t>背</a:t>
            </a:r>
            <a:r>
              <a:rPr dirty="0" sz="1050" spc="5">
                <a:latin typeface="SimSun"/>
                <a:cs typeface="SimSun"/>
              </a:rPr>
              <a:t>面</a:t>
            </a:r>
            <a:endParaRPr sz="1050">
              <a:latin typeface="SimSun"/>
              <a:cs typeface="SimSun"/>
            </a:endParaRPr>
          </a:p>
        </p:txBody>
      </p:sp>
      <p:sp>
        <p:nvSpPr>
          <p:cNvPr id="10" name="object 10"/>
          <p:cNvSpPr txBox="1"/>
          <p:nvPr/>
        </p:nvSpPr>
        <p:spPr>
          <a:xfrm>
            <a:off x="5067680" y="4633086"/>
            <a:ext cx="116141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(f)</a:t>
            </a:r>
            <a:r>
              <a:rPr dirty="0" sz="1050" spc="190">
                <a:latin typeface="Times New Roman"/>
                <a:cs typeface="Times New Roman"/>
              </a:rPr>
              <a:t> </a:t>
            </a:r>
            <a:r>
              <a:rPr dirty="0" sz="1050" spc="5">
                <a:latin typeface="SimSun"/>
                <a:cs typeface="SimSun"/>
              </a:rPr>
              <a:t>区域</a:t>
            </a:r>
            <a:r>
              <a:rPr dirty="0" sz="1050" spc="-10">
                <a:latin typeface="SimSun"/>
                <a:cs typeface="SimSun"/>
              </a:rPr>
              <a:t>生</a:t>
            </a:r>
            <a:r>
              <a:rPr dirty="0" sz="1050" spc="5">
                <a:latin typeface="SimSun"/>
                <a:cs typeface="SimSun"/>
              </a:rPr>
              <a:t>长</a:t>
            </a:r>
            <a:r>
              <a:rPr dirty="0" sz="1050" spc="-10">
                <a:latin typeface="SimSun"/>
                <a:cs typeface="SimSun"/>
              </a:rPr>
              <a:t>，</a:t>
            </a:r>
            <a:r>
              <a:rPr dirty="0" sz="1050" spc="5">
                <a:latin typeface="SimSun"/>
                <a:cs typeface="SimSun"/>
              </a:rPr>
              <a:t>侧面</a:t>
            </a:r>
            <a:endParaRPr sz="1050">
              <a:latin typeface="SimSun"/>
              <a:cs typeface="SimSun"/>
            </a:endParaRPr>
          </a:p>
        </p:txBody>
      </p:sp>
      <p:sp>
        <p:nvSpPr>
          <p:cNvPr id="11" name="object 11"/>
          <p:cNvSpPr txBox="1"/>
          <p:nvPr/>
        </p:nvSpPr>
        <p:spPr>
          <a:xfrm>
            <a:off x="706627" y="4930520"/>
            <a:ext cx="6222365" cy="3159125"/>
          </a:xfrm>
          <a:prstGeom prst="rect">
            <a:avLst/>
          </a:prstGeom>
        </p:spPr>
        <p:txBody>
          <a:bodyPr wrap="square" lIns="0" tIns="13335" rIns="0" bIns="0" rtlCol="0" vert="horz">
            <a:spAutoFit/>
          </a:bodyPr>
          <a:lstStyle/>
          <a:p>
            <a:pPr marL="2239645">
              <a:lnSpc>
                <a:spcPct val="100000"/>
              </a:lnSpc>
              <a:spcBef>
                <a:spcPts val="105"/>
              </a:spcBef>
              <a:tabLst>
                <a:tab pos="2707640" algn="l"/>
              </a:tabLst>
            </a:pPr>
            <a:r>
              <a:rPr dirty="0" sz="1050" spc="5">
                <a:latin typeface="SimSun"/>
                <a:cs typeface="SimSun"/>
              </a:rPr>
              <a:t>图</a:t>
            </a:r>
            <a:r>
              <a:rPr dirty="0" sz="1050" spc="-265">
                <a:latin typeface="SimSun"/>
                <a:cs typeface="SimSun"/>
              </a:rPr>
              <a:t> </a:t>
            </a:r>
            <a:r>
              <a:rPr dirty="0" sz="1050">
                <a:latin typeface="Times New Roman"/>
                <a:cs typeface="Times New Roman"/>
              </a:rPr>
              <a:t>3.8</a:t>
            </a:r>
            <a:r>
              <a:rPr dirty="0" sz="1050">
                <a:latin typeface="Times New Roman"/>
                <a:cs typeface="Times New Roman"/>
              </a:rPr>
              <a:t>	</a:t>
            </a:r>
            <a:r>
              <a:rPr dirty="0" sz="1050" spc="-10">
                <a:latin typeface="SimSun"/>
                <a:cs typeface="SimSun"/>
              </a:rPr>
              <a:t>点</a:t>
            </a:r>
            <a:r>
              <a:rPr dirty="0" sz="1050" spc="5">
                <a:latin typeface="SimSun"/>
                <a:cs typeface="SimSun"/>
              </a:rPr>
              <a:t>云</a:t>
            </a:r>
            <a:r>
              <a:rPr dirty="0" sz="1050" spc="-10">
                <a:latin typeface="SimSun"/>
                <a:cs typeface="SimSun"/>
              </a:rPr>
              <a:t>分</a:t>
            </a:r>
            <a:r>
              <a:rPr dirty="0" sz="1050" spc="5">
                <a:latin typeface="SimSun"/>
                <a:cs typeface="SimSun"/>
              </a:rPr>
              <a:t>割</a:t>
            </a:r>
            <a:r>
              <a:rPr dirty="0" sz="1050" spc="-10">
                <a:latin typeface="SimSun"/>
                <a:cs typeface="SimSun"/>
              </a:rPr>
              <a:t>效</a:t>
            </a:r>
            <a:r>
              <a:rPr dirty="0" sz="1050" spc="5">
                <a:latin typeface="SimSun"/>
                <a:cs typeface="SimSun"/>
              </a:rPr>
              <a:t>果</a:t>
            </a:r>
            <a:r>
              <a:rPr dirty="0" sz="1050" spc="-10">
                <a:latin typeface="SimSun"/>
                <a:cs typeface="SimSun"/>
              </a:rPr>
              <a:t>对比</a:t>
            </a:r>
            <a:r>
              <a:rPr dirty="0" sz="1050" spc="5">
                <a:latin typeface="SimSun"/>
                <a:cs typeface="SimSun"/>
              </a:rPr>
              <a:t>图</a:t>
            </a:r>
            <a:endParaRPr sz="1050">
              <a:latin typeface="SimSun"/>
              <a:cs typeface="SimSun"/>
            </a:endParaRPr>
          </a:p>
          <a:p>
            <a:pPr marL="12700" marR="5080" indent="304800">
              <a:lnSpc>
                <a:spcPct val="162500"/>
              </a:lnSpc>
              <a:spcBef>
                <a:spcPts val="90"/>
              </a:spcBef>
            </a:pPr>
            <a:r>
              <a:rPr dirty="0" sz="1200">
                <a:latin typeface="SimSun"/>
                <a:cs typeface="SimSun"/>
              </a:rPr>
              <a:t>从可视化结果可以看出</a:t>
            </a:r>
            <a:r>
              <a:rPr dirty="0" sz="1200" spc="-409">
                <a:latin typeface="SimSun"/>
                <a:cs typeface="SimSun"/>
              </a:rPr>
              <a:t>，</a:t>
            </a:r>
            <a:r>
              <a:rPr dirty="0" sz="1200">
                <a:latin typeface="SimSun"/>
                <a:cs typeface="SimSun"/>
              </a:rPr>
              <a:t>当使用欧式聚类算法对离群点去除后的点云做无关背景去除时， </a:t>
            </a:r>
            <a:r>
              <a:rPr dirty="0" sz="1200">
                <a:latin typeface="SimSun"/>
                <a:cs typeface="SimSun"/>
              </a:rPr>
              <a:t>大部</a:t>
            </a:r>
            <a:r>
              <a:rPr dirty="0" sz="1200" spc="10">
                <a:latin typeface="SimSun"/>
                <a:cs typeface="SimSun"/>
              </a:rPr>
              <a:t>分</a:t>
            </a:r>
            <a:r>
              <a:rPr dirty="0" sz="1200">
                <a:latin typeface="SimSun"/>
                <a:cs typeface="SimSun"/>
              </a:rPr>
              <a:t>属于</a:t>
            </a:r>
            <a:r>
              <a:rPr dirty="0" sz="1200" spc="10">
                <a:latin typeface="SimSun"/>
                <a:cs typeface="SimSun"/>
              </a:rPr>
              <a:t>工</a:t>
            </a:r>
            <a:r>
              <a:rPr dirty="0" sz="1200">
                <a:latin typeface="SimSun"/>
                <a:cs typeface="SimSun"/>
              </a:rPr>
              <a:t>作</a:t>
            </a:r>
            <a:r>
              <a:rPr dirty="0" sz="1200" spc="10">
                <a:latin typeface="SimSun"/>
                <a:cs typeface="SimSun"/>
              </a:rPr>
              <a:t>台</a:t>
            </a:r>
            <a:r>
              <a:rPr dirty="0" sz="1200">
                <a:latin typeface="SimSun"/>
                <a:cs typeface="SimSun"/>
              </a:rPr>
              <a:t>类</a:t>
            </a:r>
            <a:r>
              <a:rPr dirty="0" sz="1200" spc="10">
                <a:latin typeface="SimSun"/>
                <a:cs typeface="SimSun"/>
              </a:rPr>
              <a:t>别</a:t>
            </a:r>
            <a:r>
              <a:rPr dirty="0" sz="1200">
                <a:latin typeface="SimSun"/>
                <a:cs typeface="SimSun"/>
              </a:rPr>
              <a:t>的点</a:t>
            </a:r>
            <a:r>
              <a:rPr dirty="0" sz="1200" spc="10">
                <a:latin typeface="SimSun"/>
                <a:cs typeface="SimSun"/>
              </a:rPr>
              <a:t>云</a:t>
            </a:r>
            <a:r>
              <a:rPr dirty="0" sz="1200">
                <a:latin typeface="SimSun"/>
                <a:cs typeface="SimSun"/>
              </a:rPr>
              <a:t>都能</a:t>
            </a:r>
            <a:r>
              <a:rPr dirty="0" sz="1200" spc="10">
                <a:latin typeface="SimSun"/>
                <a:cs typeface="SimSun"/>
              </a:rPr>
              <a:t>被</a:t>
            </a:r>
            <a:r>
              <a:rPr dirty="0" sz="1200">
                <a:latin typeface="SimSun"/>
                <a:cs typeface="SimSun"/>
              </a:rPr>
              <a:t>认</a:t>
            </a:r>
            <a:r>
              <a:rPr dirty="0" sz="1200" spc="10">
                <a:latin typeface="SimSun"/>
                <a:cs typeface="SimSun"/>
              </a:rPr>
              <a:t>为</a:t>
            </a:r>
            <a:r>
              <a:rPr dirty="0" sz="1200">
                <a:latin typeface="SimSun"/>
                <a:cs typeface="SimSun"/>
              </a:rPr>
              <a:t>是</a:t>
            </a:r>
            <a:r>
              <a:rPr dirty="0" sz="1200" spc="10">
                <a:latin typeface="SimSun"/>
                <a:cs typeface="SimSun"/>
              </a:rPr>
              <a:t>地</a:t>
            </a:r>
            <a:r>
              <a:rPr dirty="0" sz="1200">
                <a:latin typeface="SimSun"/>
                <a:cs typeface="SimSun"/>
              </a:rPr>
              <a:t>面点</a:t>
            </a:r>
            <a:r>
              <a:rPr dirty="0" sz="1200" spc="10">
                <a:latin typeface="SimSun"/>
                <a:cs typeface="SimSun"/>
              </a:rPr>
              <a:t>聚</a:t>
            </a:r>
            <a:r>
              <a:rPr dirty="0" sz="1200">
                <a:latin typeface="SimSun"/>
                <a:cs typeface="SimSun"/>
              </a:rPr>
              <a:t>为一</a:t>
            </a:r>
            <a:r>
              <a:rPr dirty="0" sz="1200" spc="10">
                <a:latin typeface="SimSun"/>
                <a:cs typeface="SimSun"/>
              </a:rPr>
              <a:t>类</a:t>
            </a:r>
            <a:r>
              <a:rPr dirty="0" sz="1200">
                <a:latin typeface="SimSun"/>
                <a:cs typeface="SimSun"/>
              </a:rPr>
              <a:t>，</a:t>
            </a:r>
            <a:r>
              <a:rPr dirty="0" sz="1200" spc="10">
                <a:latin typeface="SimSun"/>
                <a:cs typeface="SimSun"/>
              </a:rPr>
              <a:t>且</a:t>
            </a:r>
            <a:r>
              <a:rPr dirty="0" sz="1200">
                <a:latin typeface="SimSun"/>
                <a:cs typeface="SimSun"/>
              </a:rPr>
              <a:t>目</a:t>
            </a:r>
            <a:r>
              <a:rPr dirty="0" sz="1200" spc="10">
                <a:latin typeface="SimSun"/>
                <a:cs typeface="SimSun"/>
              </a:rPr>
              <a:t>标</a:t>
            </a:r>
            <a:r>
              <a:rPr dirty="0" sz="1200">
                <a:latin typeface="SimSun"/>
                <a:cs typeface="SimSun"/>
              </a:rPr>
              <a:t>物体</a:t>
            </a:r>
            <a:r>
              <a:rPr dirty="0" sz="1200" spc="10">
                <a:latin typeface="SimSun"/>
                <a:cs typeface="SimSun"/>
              </a:rPr>
              <a:t>（</a:t>
            </a:r>
            <a:r>
              <a:rPr dirty="0" sz="1200">
                <a:latin typeface="SimSun"/>
                <a:cs typeface="SimSun"/>
              </a:rPr>
              <a:t>手机</a:t>
            </a:r>
            <a:r>
              <a:rPr dirty="0" sz="1200" spc="10">
                <a:latin typeface="SimSun"/>
                <a:cs typeface="SimSun"/>
              </a:rPr>
              <a:t>）</a:t>
            </a:r>
            <a:r>
              <a:rPr dirty="0" sz="1200">
                <a:latin typeface="SimSun"/>
                <a:cs typeface="SimSun"/>
              </a:rPr>
              <a:t>以</a:t>
            </a:r>
            <a:r>
              <a:rPr dirty="0" sz="1200" spc="10">
                <a:latin typeface="SimSun"/>
                <a:cs typeface="SimSun"/>
              </a:rPr>
              <a:t>及</a:t>
            </a:r>
            <a:r>
              <a:rPr dirty="0" sz="1200">
                <a:latin typeface="SimSun"/>
                <a:cs typeface="SimSun"/>
              </a:rPr>
              <a:t>杂物</a:t>
            </a:r>
            <a:endParaRPr sz="1200">
              <a:latin typeface="SimSun"/>
              <a:cs typeface="SimSun"/>
            </a:endParaRPr>
          </a:p>
          <a:p>
            <a:pPr algn="just" marL="12700" marR="81280">
              <a:lnSpc>
                <a:spcPct val="162500"/>
              </a:lnSpc>
            </a:pPr>
            <a:r>
              <a:rPr dirty="0" sz="1200">
                <a:latin typeface="SimSun"/>
                <a:cs typeface="SimSun"/>
              </a:rPr>
              <a:t>（苹</a:t>
            </a:r>
            <a:r>
              <a:rPr dirty="0" sz="1200" spc="10">
                <a:latin typeface="SimSun"/>
                <a:cs typeface="SimSun"/>
              </a:rPr>
              <a:t>果</a:t>
            </a:r>
            <a:r>
              <a:rPr dirty="0" sz="1200">
                <a:latin typeface="SimSun"/>
                <a:cs typeface="SimSun"/>
              </a:rPr>
              <a:t>、卷</a:t>
            </a:r>
            <a:r>
              <a:rPr dirty="0" sz="1200" spc="10">
                <a:latin typeface="SimSun"/>
                <a:cs typeface="SimSun"/>
              </a:rPr>
              <a:t>尺</a:t>
            </a:r>
            <a:r>
              <a:rPr dirty="0" sz="1200">
                <a:latin typeface="SimSun"/>
                <a:cs typeface="SimSun"/>
              </a:rPr>
              <a:t>）</a:t>
            </a:r>
            <a:r>
              <a:rPr dirty="0" sz="1200" spc="10">
                <a:latin typeface="SimSun"/>
                <a:cs typeface="SimSun"/>
              </a:rPr>
              <a:t>都</a:t>
            </a:r>
            <a:r>
              <a:rPr dirty="0" sz="1200">
                <a:latin typeface="SimSun"/>
                <a:cs typeface="SimSun"/>
              </a:rPr>
              <a:t>能</a:t>
            </a:r>
            <a:r>
              <a:rPr dirty="0" sz="1200" spc="10">
                <a:latin typeface="SimSun"/>
                <a:cs typeface="SimSun"/>
              </a:rPr>
              <a:t>被</a:t>
            </a:r>
            <a:r>
              <a:rPr dirty="0" sz="1200">
                <a:latin typeface="SimSun"/>
                <a:cs typeface="SimSun"/>
              </a:rPr>
              <a:t>聚类</a:t>
            </a:r>
            <a:r>
              <a:rPr dirty="0" sz="1200" spc="10">
                <a:latin typeface="SimSun"/>
                <a:cs typeface="SimSun"/>
              </a:rPr>
              <a:t>正</a:t>
            </a:r>
            <a:r>
              <a:rPr dirty="0" sz="1200">
                <a:latin typeface="SimSun"/>
                <a:cs typeface="SimSun"/>
              </a:rPr>
              <a:t>确。</a:t>
            </a:r>
            <a:r>
              <a:rPr dirty="0" sz="1200" spc="10">
                <a:latin typeface="SimSun"/>
                <a:cs typeface="SimSun"/>
              </a:rPr>
              <a:t>当</a:t>
            </a:r>
            <a:r>
              <a:rPr dirty="0" sz="1200">
                <a:latin typeface="SimSun"/>
                <a:cs typeface="SimSun"/>
              </a:rPr>
              <a:t>使</a:t>
            </a:r>
            <a:r>
              <a:rPr dirty="0" sz="1200" spc="10">
                <a:latin typeface="SimSun"/>
                <a:cs typeface="SimSun"/>
              </a:rPr>
              <a:t>用</a:t>
            </a:r>
            <a:r>
              <a:rPr dirty="0" sz="1200">
                <a:latin typeface="SimSun"/>
                <a:cs typeface="SimSun"/>
              </a:rPr>
              <a:t>区</a:t>
            </a:r>
            <a:r>
              <a:rPr dirty="0" sz="1200" spc="10">
                <a:latin typeface="SimSun"/>
                <a:cs typeface="SimSun"/>
              </a:rPr>
              <a:t>域</a:t>
            </a:r>
            <a:r>
              <a:rPr dirty="0" sz="1200">
                <a:latin typeface="SimSun"/>
                <a:cs typeface="SimSun"/>
              </a:rPr>
              <a:t>生长</a:t>
            </a:r>
            <a:r>
              <a:rPr dirty="0" sz="1200" spc="10">
                <a:latin typeface="SimSun"/>
                <a:cs typeface="SimSun"/>
              </a:rPr>
              <a:t>算</a:t>
            </a:r>
            <a:r>
              <a:rPr dirty="0" sz="1200">
                <a:latin typeface="SimSun"/>
                <a:cs typeface="SimSun"/>
              </a:rPr>
              <a:t>法对</a:t>
            </a:r>
            <a:r>
              <a:rPr dirty="0" sz="1200" spc="10">
                <a:latin typeface="SimSun"/>
                <a:cs typeface="SimSun"/>
              </a:rPr>
              <a:t>离</a:t>
            </a:r>
            <a:r>
              <a:rPr dirty="0" sz="1200">
                <a:latin typeface="SimSun"/>
                <a:cs typeface="SimSun"/>
              </a:rPr>
              <a:t>群</a:t>
            </a:r>
            <a:r>
              <a:rPr dirty="0" sz="1200" spc="10">
                <a:latin typeface="SimSun"/>
                <a:cs typeface="SimSun"/>
              </a:rPr>
              <a:t>点</a:t>
            </a:r>
            <a:r>
              <a:rPr dirty="0" sz="1200">
                <a:latin typeface="SimSun"/>
                <a:cs typeface="SimSun"/>
              </a:rPr>
              <a:t>去</a:t>
            </a:r>
            <a:r>
              <a:rPr dirty="0" sz="1200" spc="10">
                <a:latin typeface="SimSun"/>
                <a:cs typeface="SimSun"/>
              </a:rPr>
              <a:t>除</a:t>
            </a:r>
            <a:r>
              <a:rPr dirty="0" sz="1200">
                <a:latin typeface="SimSun"/>
                <a:cs typeface="SimSun"/>
              </a:rPr>
              <a:t>后的</a:t>
            </a:r>
            <a:r>
              <a:rPr dirty="0" sz="1200" spc="10">
                <a:latin typeface="SimSun"/>
                <a:cs typeface="SimSun"/>
              </a:rPr>
              <a:t>点</a:t>
            </a:r>
            <a:r>
              <a:rPr dirty="0" sz="1200">
                <a:latin typeface="SimSun"/>
                <a:cs typeface="SimSun"/>
              </a:rPr>
              <a:t>云做</a:t>
            </a:r>
            <a:r>
              <a:rPr dirty="0" sz="1200" spc="10">
                <a:latin typeface="SimSun"/>
                <a:cs typeface="SimSun"/>
              </a:rPr>
              <a:t>无</a:t>
            </a:r>
            <a:r>
              <a:rPr dirty="0" sz="1200">
                <a:latin typeface="SimSun"/>
                <a:cs typeface="SimSun"/>
              </a:rPr>
              <a:t>关</a:t>
            </a:r>
            <a:r>
              <a:rPr dirty="0" sz="1200" spc="10">
                <a:latin typeface="SimSun"/>
                <a:cs typeface="SimSun"/>
              </a:rPr>
              <a:t>背</a:t>
            </a:r>
            <a:r>
              <a:rPr dirty="0" sz="1200">
                <a:latin typeface="SimSun"/>
                <a:cs typeface="SimSun"/>
              </a:rPr>
              <a:t>景去 除时</a:t>
            </a:r>
            <a:r>
              <a:rPr dirty="0" sz="1200" spc="10">
                <a:latin typeface="SimSun"/>
                <a:cs typeface="SimSun"/>
              </a:rPr>
              <a:t>，</a:t>
            </a:r>
            <a:r>
              <a:rPr dirty="0" sz="1200">
                <a:latin typeface="SimSun"/>
                <a:cs typeface="SimSun"/>
              </a:rPr>
              <a:t>虽然</a:t>
            </a:r>
            <a:r>
              <a:rPr dirty="0" sz="1200" spc="10">
                <a:latin typeface="SimSun"/>
                <a:cs typeface="SimSun"/>
              </a:rPr>
              <a:t>有</a:t>
            </a:r>
            <a:r>
              <a:rPr dirty="0" sz="1200">
                <a:latin typeface="SimSun"/>
                <a:cs typeface="SimSun"/>
              </a:rPr>
              <a:t>大</a:t>
            </a:r>
            <a:r>
              <a:rPr dirty="0" sz="1200" spc="10">
                <a:latin typeface="SimSun"/>
                <a:cs typeface="SimSun"/>
              </a:rPr>
              <a:t>部</a:t>
            </a:r>
            <a:r>
              <a:rPr dirty="0" sz="1200">
                <a:latin typeface="SimSun"/>
                <a:cs typeface="SimSun"/>
              </a:rPr>
              <a:t>分</a:t>
            </a:r>
            <a:r>
              <a:rPr dirty="0" sz="1200" spc="10">
                <a:latin typeface="SimSun"/>
                <a:cs typeface="SimSun"/>
              </a:rPr>
              <a:t>属</a:t>
            </a:r>
            <a:r>
              <a:rPr dirty="0" sz="1200">
                <a:latin typeface="SimSun"/>
                <a:cs typeface="SimSun"/>
              </a:rPr>
              <a:t>于工</a:t>
            </a:r>
            <a:r>
              <a:rPr dirty="0" sz="1200" spc="10">
                <a:latin typeface="SimSun"/>
                <a:cs typeface="SimSun"/>
              </a:rPr>
              <a:t>件</a:t>
            </a:r>
            <a:r>
              <a:rPr dirty="0" sz="1200">
                <a:latin typeface="SimSun"/>
                <a:cs typeface="SimSun"/>
              </a:rPr>
              <a:t>台类</a:t>
            </a:r>
            <a:r>
              <a:rPr dirty="0" sz="1200" spc="10">
                <a:latin typeface="SimSun"/>
                <a:cs typeface="SimSun"/>
              </a:rPr>
              <a:t>别</a:t>
            </a:r>
            <a:r>
              <a:rPr dirty="0" sz="1200">
                <a:latin typeface="SimSun"/>
                <a:cs typeface="SimSun"/>
              </a:rPr>
              <a:t>的</a:t>
            </a:r>
            <a:r>
              <a:rPr dirty="0" sz="1200" spc="10">
                <a:latin typeface="SimSun"/>
                <a:cs typeface="SimSun"/>
              </a:rPr>
              <a:t>点</a:t>
            </a:r>
            <a:r>
              <a:rPr dirty="0" sz="1200">
                <a:latin typeface="SimSun"/>
                <a:cs typeface="SimSun"/>
              </a:rPr>
              <a:t>云</a:t>
            </a:r>
            <a:r>
              <a:rPr dirty="0" sz="1200" spc="10">
                <a:latin typeface="SimSun"/>
                <a:cs typeface="SimSun"/>
              </a:rPr>
              <a:t>被</a:t>
            </a:r>
            <a:r>
              <a:rPr dirty="0" sz="1200">
                <a:latin typeface="SimSun"/>
                <a:cs typeface="SimSun"/>
              </a:rPr>
              <a:t>认为</a:t>
            </a:r>
            <a:r>
              <a:rPr dirty="0" sz="1200" spc="10">
                <a:latin typeface="SimSun"/>
                <a:cs typeface="SimSun"/>
              </a:rPr>
              <a:t>是</a:t>
            </a:r>
            <a:r>
              <a:rPr dirty="0" sz="1200">
                <a:latin typeface="SimSun"/>
                <a:cs typeface="SimSun"/>
              </a:rPr>
              <a:t>地面</a:t>
            </a:r>
            <a:r>
              <a:rPr dirty="0" sz="1200" spc="10">
                <a:latin typeface="SimSun"/>
                <a:cs typeface="SimSun"/>
              </a:rPr>
              <a:t>点</a:t>
            </a:r>
            <a:r>
              <a:rPr dirty="0" sz="1200">
                <a:latin typeface="SimSun"/>
                <a:cs typeface="SimSun"/>
              </a:rPr>
              <a:t>，</a:t>
            </a:r>
            <a:r>
              <a:rPr dirty="0" sz="1200" spc="10">
                <a:latin typeface="SimSun"/>
                <a:cs typeface="SimSun"/>
              </a:rPr>
              <a:t>但</a:t>
            </a:r>
            <a:r>
              <a:rPr dirty="0" sz="1200">
                <a:latin typeface="SimSun"/>
                <a:cs typeface="SimSun"/>
              </a:rPr>
              <a:t>仍</a:t>
            </a:r>
            <a:r>
              <a:rPr dirty="0" sz="1200" spc="10">
                <a:latin typeface="SimSun"/>
                <a:cs typeface="SimSun"/>
              </a:rPr>
              <a:t>有</a:t>
            </a:r>
            <a:r>
              <a:rPr dirty="0" sz="1200">
                <a:latin typeface="SimSun"/>
                <a:cs typeface="SimSun"/>
              </a:rPr>
              <a:t>一部</a:t>
            </a:r>
            <a:r>
              <a:rPr dirty="0" sz="1200" spc="10">
                <a:latin typeface="SimSun"/>
                <a:cs typeface="SimSun"/>
              </a:rPr>
              <a:t>分</a:t>
            </a:r>
            <a:r>
              <a:rPr dirty="0" sz="1200">
                <a:latin typeface="SimSun"/>
                <a:cs typeface="SimSun"/>
              </a:rPr>
              <a:t>属于</a:t>
            </a:r>
            <a:r>
              <a:rPr dirty="0" sz="1200" spc="10">
                <a:latin typeface="SimSun"/>
                <a:cs typeface="SimSun"/>
              </a:rPr>
              <a:t>工</a:t>
            </a:r>
            <a:r>
              <a:rPr dirty="0" sz="1200">
                <a:latin typeface="SimSun"/>
                <a:cs typeface="SimSun"/>
              </a:rPr>
              <a:t>件</a:t>
            </a:r>
            <a:r>
              <a:rPr dirty="0" sz="1200" spc="10">
                <a:latin typeface="SimSun"/>
                <a:cs typeface="SimSun"/>
              </a:rPr>
              <a:t>台</a:t>
            </a:r>
            <a:r>
              <a:rPr dirty="0" sz="1200">
                <a:latin typeface="SimSun"/>
                <a:cs typeface="SimSun"/>
              </a:rPr>
              <a:t>类别 的点云被认为是其它类别</a:t>
            </a:r>
            <a:r>
              <a:rPr dirty="0" sz="1200" spc="-145">
                <a:latin typeface="SimSun"/>
                <a:cs typeface="SimSun"/>
              </a:rPr>
              <a:t>。</a:t>
            </a:r>
            <a:r>
              <a:rPr dirty="0" sz="1200">
                <a:latin typeface="SimSun"/>
                <a:cs typeface="SimSun"/>
              </a:rPr>
              <a:t>但目标物</a:t>
            </a:r>
            <a:r>
              <a:rPr dirty="0" sz="1200" spc="-145">
                <a:latin typeface="SimSun"/>
                <a:cs typeface="SimSun"/>
              </a:rPr>
              <a:t>体</a:t>
            </a:r>
            <a:r>
              <a:rPr dirty="0" sz="1200">
                <a:latin typeface="SimSun"/>
                <a:cs typeface="SimSun"/>
              </a:rPr>
              <a:t>（手机</a:t>
            </a:r>
            <a:r>
              <a:rPr dirty="0" sz="1200" spc="-145">
                <a:latin typeface="SimSun"/>
                <a:cs typeface="SimSun"/>
              </a:rPr>
              <a:t>）</a:t>
            </a:r>
            <a:r>
              <a:rPr dirty="0" sz="1200">
                <a:latin typeface="SimSun"/>
                <a:cs typeface="SimSun"/>
              </a:rPr>
              <a:t>以及杂</a:t>
            </a:r>
            <a:r>
              <a:rPr dirty="0" sz="1200" spc="-145">
                <a:latin typeface="SimSun"/>
                <a:cs typeface="SimSun"/>
              </a:rPr>
              <a:t>物</a:t>
            </a:r>
            <a:r>
              <a:rPr dirty="0" sz="1200">
                <a:latin typeface="SimSun"/>
                <a:cs typeface="SimSun"/>
              </a:rPr>
              <a:t>（苹果</a:t>
            </a:r>
            <a:r>
              <a:rPr dirty="0" sz="1200" spc="-145">
                <a:latin typeface="SimSun"/>
                <a:cs typeface="SimSun"/>
              </a:rPr>
              <a:t>、</a:t>
            </a:r>
            <a:r>
              <a:rPr dirty="0" sz="1200">
                <a:latin typeface="SimSun"/>
                <a:cs typeface="SimSun"/>
              </a:rPr>
              <a:t>卷尺</a:t>
            </a:r>
            <a:r>
              <a:rPr dirty="0" sz="1200" spc="-145">
                <a:latin typeface="SimSun"/>
                <a:cs typeface="SimSun"/>
              </a:rPr>
              <a:t>）</a:t>
            </a:r>
            <a:r>
              <a:rPr dirty="0" sz="1200">
                <a:latin typeface="SimSun"/>
                <a:cs typeface="SimSun"/>
              </a:rPr>
              <a:t>都能被聚类正确</a:t>
            </a:r>
            <a:r>
              <a:rPr dirty="0" sz="1200" spc="-145">
                <a:latin typeface="SimSun"/>
                <a:cs typeface="SimSun"/>
              </a:rPr>
              <a:t>。</a:t>
            </a:r>
            <a:r>
              <a:rPr dirty="0" sz="1200">
                <a:latin typeface="SimSun"/>
                <a:cs typeface="SimSun"/>
              </a:rPr>
              <a:t>这 是因</a:t>
            </a:r>
            <a:r>
              <a:rPr dirty="0" sz="1200" spc="10">
                <a:latin typeface="SimSun"/>
                <a:cs typeface="SimSun"/>
              </a:rPr>
              <a:t>为</a:t>
            </a:r>
            <a:r>
              <a:rPr dirty="0" sz="1200">
                <a:latin typeface="SimSun"/>
                <a:cs typeface="SimSun"/>
              </a:rPr>
              <a:t>真实</a:t>
            </a:r>
            <a:r>
              <a:rPr dirty="0" sz="1200" spc="10">
                <a:latin typeface="SimSun"/>
                <a:cs typeface="SimSun"/>
              </a:rPr>
              <a:t>场</a:t>
            </a:r>
            <a:r>
              <a:rPr dirty="0" sz="1200">
                <a:latin typeface="SimSun"/>
                <a:cs typeface="SimSun"/>
              </a:rPr>
              <a:t>景</a:t>
            </a:r>
            <a:r>
              <a:rPr dirty="0" sz="1200" spc="10">
                <a:latin typeface="SimSun"/>
                <a:cs typeface="SimSun"/>
              </a:rPr>
              <a:t>的</a:t>
            </a:r>
            <a:r>
              <a:rPr dirty="0" sz="1200">
                <a:latin typeface="SimSun"/>
                <a:cs typeface="SimSun"/>
              </a:rPr>
              <a:t>工</a:t>
            </a:r>
            <a:r>
              <a:rPr dirty="0" sz="1200" spc="10">
                <a:latin typeface="SimSun"/>
                <a:cs typeface="SimSun"/>
              </a:rPr>
              <a:t>作</a:t>
            </a:r>
            <a:r>
              <a:rPr dirty="0" sz="1200">
                <a:latin typeface="SimSun"/>
                <a:cs typeface="SimSun"/>
              </a:rPr>
              <a:t>台不</a:t>
            </a:r>
            <a:r>
              <a:rPr dirty="0" sz="1200" spc="10">
                <a:latin typeface="SimSun"/>
                <a:cs typeface="SimSun"/>
              </a:rPr>
              <a:t>是</a:t>
            </a:r>
            <a:r>
              <a:rPr dirty="0" sz="1200">
                <a:latin typeface="SimSun"/>
                <a:cs typeface="SimSun"/>
              </a:rPr>
              <a:t>一个</a:t>
            </a:r>
            <a:r>
              <a:rPr dirty="0" sz="1200" spc="10">
                <a:latin typeface="SimSun"/>
                <a:cs typeface="SimSun"/>
              </a:rPr>
              <a:t>完</a:t>
            </a:r>
            <a:r>
              <a:rPr dirty="0" sz="1200">
                <a:latin typeface="SimSun"/>
                <a:cs typeface="SimSun"/>
              </a:rPr>
              <a:t>整</a:t>
            </a:r>
            <a:r>
              <a:rPr dirty="0" sz="1200" spc="10">
                <a:latin typeface="SimSun"/>
                <a:cs typeface="SimSun"/>
              </a:rPr>
              <a:t>的</a:t>
            </a:r>
            <a:r>
              <a:rPr dirty="0" sz="1200">
                <a:latin typeface="SimSun"/>
                <a:cs typeface="SimSun"/>
              </a:rPr>
              <a:t>平</a:t>
            </a:r>
            <a:r>
              <a:rPr dirty="0" sz="1200" spc="10">
                <a:latin typeface="SimSun"/>
                <a:cs typeface="SimSun"/>
              </a:rPr>
              <a:t>面</a:t>
            </a:r>
            <a:r>
              <a:rPr dirty="0" sz="1200">
                <a:latin typeface="SimSun"/>
                <a:cs typeface="SimSun"/>
              </a:rPr>
              <a:t>，存</a:t>
            </a:r>
            <a:r>
              <a:rPr dirty="0" sz="1200" spc="10">
                <a:latin typeface="SimSun"/>
                <a:cs typeface="SimSun"/>
              </a:rPr>
              <a:t>在</a:t>
            </a:r>
            <a:r>
              <a:rPr dirty="0" sz="1200">
                <a:latin typeface="SimSun"/>
                <a:cs typeface="SimSun"/>
              </a:rPr>
              <a:t>很多</a:t>
            </a:r>
            <a:r>
              <a:rPr dirty="0" sz="1200" spc="10">
                <a:latin typeface="SimSun"/>
                <a:cs typeface="SimSun"/>
              </a:rPr>
              <a:t>凹</a:t>
            </a:r>
            <a:r>
              <a:rPr dirty="0" sz="1200">
                <a:latin typeface="SimSun"/>
                <a:cs typeface="SimSun"/>
              </a:rPr>
              <a:t>槽</a:t>
            </a:r>
            <a:r>
              <a:rPr dirty="0" sz="1200" spc="10">
                <a:latin typeface="SimSun"/>
                <a:cs typeface="SimSun"/>
              </a:rPr>
              <a:t>，</a:t>
            </a:r>
            <a:r>
              <a:rPr dirty="0" sz="1200">
                <a:latin typeface="SimSun"/>
                <a:cs typeface="SimSun"/>
              </a:rPr>
              <a:t>区</a:t>
            </a:r>
            <a:r>
              <a:rPr dirty="0" sz="1200" spc="10">
                <a:latin typeface="SimSun"/>
                <a:cs typeface="SimSun"/>
              </a:rPr>
              <a:t>域</a:t>
            </a:r>
            <a:r>
              <a:rPr dirty="0" sz="1200">
                <a:latin typeface="SimSun"/>
                <a:cs typeface="SimSun"/>
              </a:rPr>
              <a:t>生长</a:t>
            </a:r>
            <a:r>
              <a:rPr dirty="0" sz="1200" spc="10">
                <a:latin typeface="SimSun"/>
                <a:cs typeface="SimSun"/>
              </a:rPr>
              <a:t>算</a:t>
            </a:r>
            <a:r>
              <a:rPr dirty="0" sz="1200">
                <a:latin typeface="SimSun"/>
                <a:cs typeface="SimSun"/>
              </a:rPr>
              <a:t>法中</a:t>
            </a:r>
            <a:r>
              <a:rPr dirty="0" sz="1200" spc="10">
                <a:latin typeface="SimSun"/>
                <a:cs typeface="SimSun"/>
              </a:rPr>
              <a:t>的</a:t>
            </a:r>
            <a:r>
              <a:rPr dirty="0" sz="1200">
                <a:latin typeface="SimSun"/>
                <a:cs typeface="SimSun"/>
              </a:rPr>
              <a:t>法</a:t>
            </a:r>
            <a:r>
              <a:rPr dirty="0" sz="1200" spc="10">
                <a:latin typeface="SimSun"/>
                <a:cs typeface="SimSun"/>
              </a:rPr>
              <a:t>向</a:t>
            </a:r>
            <a:r>
              <a:rPr dirty="0" sz="1200">
                <a:latin typeface="SimSun"/>
                <a:cs typeface="SimSun"/>
              </a:rPr>
              <a:t>量和</a:t>
            </a:r>
            <a:endParaRPr sz="1200">
              <a:latin typeface="SimSun"/>
              <a:cs typeface="SimSun"/>
            </a:endParaRPr>
          </a:p>
          <a:p>
            <a:pPr algn="just" marL="12700" marR="85090">
              <a:lnSpc>
                <a:spcPct val="162500"/>
              </a:lnSpc>
              <a:spcBef>
                <a:spcPts val="5"/>
              </a:spcBef>
            </a:pPr>
            <a:r>
              <a:rPr dirty="0" sz="1200">
                <a:latin typeface="SimSun"/>
                <a:cs typeface="SimSun"/>
              </a:rPr>
              <a:t>曲率</a:t>
            </a:r>
            <a:r>
              <a:rPr dirty="0" sz="1200" spc="10">
                <a:latin typeface="SimSun"/>
                <a:cs typeface="SimSun"/>
              </a:rPr>
              <a:t>通</a:t>
            </a:r>
            <a:r>
              <a:rPr dirty="0" sz="1200">
                <a:latin typeface="SimSun"/>
                <a:cs typeface="SimSun"/>
              </a:rPr>
              <a:t>过最</a:t>
            </a:r>
            <a:r>
              <a:rPr dirty="0" sz="1200" spc="10">
                <a:latin typeface="SimSun"/>
                <a:cs typeface="SimSun"/>
              </a:rPr>
              <a:t>小</a:t>
            </a:r>
            <a:r>
              <a:rPr dirty="0" sz="1200">
                <a:latin typeface="SimSun"/>
                <a:cs typeface="SimSun"/>
              </a:rPr>
              <a:t>二</a:t>
            </a:r>
            <a:r>
              <a:rPr dirty="0" sz="1200" spc="10">
                <a:latin typeface="SimSun"/>
                <a:cs typeface="SimSun"/>
              </a:rPr>
              <a:t>乘</a:t>
            </a:r>
            <a:r>
              <a:rPr dirty="0" sz="1200">
                <a:latin typeface="SimSun"/>
                <a:cs typeface="SimSun"/>
              </a:rPr>
              <a:t>法</a:t>
            </a:r>
            <a:r>
              <a:rPr dirty="0" sz="1200" spc="10">
                <a:latin typeface="SimSun"/>
                <a:cs typeface="SimSun"/>
              </a:rPr>
              <a:t>对</a:t>
            </a:r>
            <a:r>
              <a:rPr dirty="0" sz="1200">
                <a:latin typeface="SimSun"/>
                <a:cs typeface="SimSun"/>
              </a:rPr>
              <a:t>近邻</a:t>
            </a:r>
            <a:r>
              <a:rPr dirty="0" sz="1200" spc="10">
                <a:latin typeface="SimSun"/>
                <a:cs typeface="SimSun"/>
              </a:rPr>
              <a:t>域</a:t>
            </a:r>
            <a:r>
              <a:rPr dirty="0" sz="1200">
                <a:latin typeface="SimSun"/>
                <a:cs typeface="SimSun"/>
              </a:rPr>
              <a:t>点集</a:t>
            </a:r>
            <a:r>
              <a:rPr dirty="0" sz="1200" spc="10">
                <a:latin typeface="SimSun"/>
                <a:cs typeface="SimSun"/>
              </a:rPr>
              <a:t>拟</a:t>
            </a:r>
            <a:r>
              <a:rPr dirty="0" sz="1200">
                <a:latin typeface="SimSun"/>
                <a:cs typeface="SimSun"/>
              </a:rPr>
              <a:t>合</a:t>
            </a:r>
            <a:r>
              <a:rPr dirty="0" sz="1200" spc="10">
                <a:latin typeface="SimSun"/>
                <a:cs typeface="SimSun"/>
              </a:rPr>
              <a:t>平</a:t>
            </a:r>
            <a:r>
              <a:rPr dirty="0" sz="1200">
                <a:latin typeface="SimSun"/>
                <a:cs typeface="SimSun"/>
              </a:rPr>
              <a:t>面</a:t>
            </a:r>
            <a:r>
              <a:rPr dirty="0" sz="1200" spc="10">
                <a:latin typeface="SimSun"/>
                <a:cs typeface="SimSun"/>
              </a:rPr>
              <a:t>求</a:t>
            </a:r>
            <a:r>
              <a:rPr dirty="0" sz="1200">
                <a:latin typeface="SimSun"/>
                <a:cs typeface="SimSun"/>
              </a:rPr>
              <a:t>得，</a:t>
            </a:r>
            <a:r>
              <a:rPr dirty="0" sz="1200" spc="10">
                <a:latin typeface="SimSun"/>
                <a:cs typeface="SimSun"/>
              </a:rPr>
              <a:t>凹</a:t>
            </a:r>
            <a:r>
              <a:rPr dirty="0" sz="1200">
                <a:latin typeface="SimSun"/>
                <a:cs typeface="SimSun"/>
              </a:rPr>
              <a:t>槽处</a:t>
            </a:r>
            <a:r>
              <a:rPr dirty="0" sz="1200" spc="10">
                <a:latin typeface="SimSun"/>
                <a:cs typeface="SimSun"/>
              </a:rPr>
              <a:t>在</a:t>
            </a:r>
            <a:r>
              <a:rPr dirty="0" sz="1200">
                <a:latin typeface="SimSun"/>
                <a:cs typeface="SimSun"/>
              </a:rPr>
              <a:t>没</a:t>
            </a:r>
            <a:r>
              <a:rPr dirty="0" sz="1200" spc="10">
                <a:latin typeface="SimSun"/>
                <a:cs typeface="SimSun"/>
              </a:rPr>
              <a:t>有</a:t>
            </a:r>
            <a:r>
              <a:rPr dirty="0" sz="1200">
                <a:latin typeface="SimSun"/>
                <a:cs typeface="SimSun"/>
              </a:rPr>
              <a:t>点</a:t>
            </a:r>
            <a:r>
              <a:rPr dirty="0" sz="1200" spc="10">
                <a:latin typeface="SimSun"/>
                <a:cs typeface="SimSun"/>
              </a:rPr>
              <a:t>云</a:t>
            </a:r>
            <a:r>
              <a:rPr dirty="0" sz="1200">
                <a:latin typeface="SimSun"/>
                <a:cs typeface="SimSun"/>
              </a:rPr>
              <a:t>的情</a:t>
            </a:r>
            <a:r>
              <a:rPr dirty="0" sz="1200" spc="10">
                <a:latin typeface="SimSun"/>
                <a:cs typeface="SimSun"/>
              </a:rPr>
              <a:t>况</a:t>
            </a:r>
            <a:r>
              <a:rPr dirty="0" sz="1200">
                <a:latin typeface="SimSun"/>
                <a:cs typeface="SimSun"/>
              </a:rPr>
              <a:t>下无</a:t>
            </a:r>
            <a:r>
              <a:rPr dirty="0" sz="1200" spc="10">
                <a:latin typeface="SimSun"/>
                <a:cs typeface="SimSun"/>
              </a:rPr>
              <a:t>法</a:t>
            </a:r>
            <a:r>
              <a:rPr dirty="0" sz="1200">
                <a:latin typeface="SimSun"/>
                <a:cs typeface="SimSun"/>
              </a:rPr>
              <a:t>计</a:t>
            </a:r>
            <a:r>
              <a:rPr dirty="0" sz="1200" spc="10">
                <a:latin typeface="SimSun"/>
                <a:cs typeface="SimSun"/>
              </a:rPr>
              <a:t>算</a:t>
            </a:r>
            <a:r>
              <a:rPr dirty="0" sz="1200">
                <a:latin typeface="SimSun"/>
                <a:cs typeface="SimSun"/>
              </a:rPr>
              <a:t>出精 确的</a:t>
            </a:r>
            <a:r>
              <a:rPr dirty="0" sz="1200" spc="10">
                <a:latin typeface="SimSun"/>
                <a:cs typeface="SimSun"/>
              </a:rPr>
              <a:t>法</a:t>
            </a:r>
            <a:r>
              <a:rPr dirty="0" sz="1200">
                <a:latin typeface="SimSun"/>
                <a:cs typeface="SimSun"/>
              </a:rPr>
              <a:t>向量</a:t>
            </a:r>
            <a:r>
              <a:rPr dirty="0" sz="1200" spc="10">
                <a:latin typeface="SimSun"/>
                <a:cs typeface="SimSun"/>
              </a:rPr>
              <a:t>和</a:t>
            </a:r>
            <a:r>
              <a:rPr dirty="0" sz="1200">
                <a:latin typeface="SimSun"/>
                <a:cs typeface="SimSun"/>
              </a:rPr>
              <a:t>曲</a:t>
            </a:r>
            <a:r>
              <a:rPr dirty="0" sz="1200" spc="10">
                <a:latin typeface="SimSun"/>
                <a:cs typeface="SimSun"/>
              </a:rPr>
              <a:t>率</a:t>
            </a:r>
            <a:r>
              <a:rPr dirty="0" sz="1200">
                <a:latin typeface="SimSun"/>
                <a:cs typeface="SimSun"/>
              </a:rPr>
              <a:t>。</a:t>
            </a:r>
            <a:r>
              <a:rPr dirty="0" sz="1200" spc="10">
                <a:latin typeface="SimSun"/>
                <a:cs typeface="SimSun"/>
              </a:rPr>
              <a:t>而</a:t>
            </a:r>
            <a:r>
              <a:rPr dirty="0" sz="1200">
                <a:latin typeface="SimSun"/>
                <a:cs typeface="SimSun"/>
              </a:rPr>
              <a:t>欧式</a:t>
            </a:r>
            <a:r>
              <a:rPr dirty="0" sz="1200" spc="10">
                <a:latin typeface="SimSun"/>
                <a:cs typeface="SimSun"/>
              </a:rPr>
              <a:t>聚</a:t>
            </a:r>
            <a:r>
              <a:rPr dirty="0" sz="1200">
                <a:latin typeface="SimSun"/>
                <a:cs typeface="SimSun"/>
              </a:rPr>
              <a:t>类计</a:t>
            </a:r>
            <a:r>
              <a:rPr dirty="0" sz="1200" spc="10">
                <a:latin typeface="SimSun"/>
                <a:cs typeface="SimSun"/>
              </a:rPr>
              <a:t>算</a:t>
            </a:r>
            <a:r>
              <a:rPr dirty="0" sz="1200">
                <a:latin typeface="SimSun"/>
                <a:cs typeface="SimSun"/>
              </a:rPr>
              <a:t>的</a:t>
            </a:r>
            <a:r>
              <a:rPr dirty="0" sz="1200" spc="10">
                <a:latin typeface="SimSun"/>
                <a:cs typeface="SimSun"/>
              </a:rPr>
              <a:t>是</a:t>
            </a:r>
            <a:r>
              <a:rPr dirty="0" sz="1200">
                <a:latin typeface="SimSun"/>
                <a:cs typeface="SimSun"/>
              </a:rPr>
              <a:t>查</a:t>
            </a:r>
            <a:r>
              <a:rPr dirty="0" sz="1200" spc="10">
                <a:latin typeface="SimSun"/>
                <a:cs typeface="SimSun"/>
              </a:rPr>
              <a:t>询</a:t>
            </a:r>
            <a:r>
              <a:rPr dirty="0" sz="1200">
                <a:latin typeface="SimSun"/>
                <a:cs typeface="SimSun"/>
              </a:rPr>
              <a:t>点与</a:t>
            </a:r>
            <a:r>
              <a:rPr dirty="0" sz="1200" spc="10">
                <a:latin typeface="SimSun"/>
                <a:cs typeface="SimSun"/>
              </a:rPr>
              <a:t>近</a:t>
            </a:r>
            <a:r>
              <a:rPr dirty="0" sz="1200">
                <a:latin typeface="SimSun"/>
                <a:cs typeface="SimSun"/>
              </a:rPr>
              <a:t>邻域</a:t>
            </a:r>
            <a:r>
              <a:rPr dirty="0" sz="1200" spc="10">
                <a:latin typeface="SimSun"/>
                <a:cs typeface="SimSun"/>
              </a:rPr>
              <a:t>内</a:t>
            </a:r>
            <a:r>
              <a:rPr dirty="0" sz="1200">
                <a:latin typeface="SimSun"/>
                <a:cs typeface="SimSun"/>
              </a:rPr>
              <a:t>所</a:t>
            </a:r>
            <a:r>
              <a:rPr dirty="0" sz="1200" spc="10">
                <a:latin typeface="SimSun"/>
                <a:cs typeface="SimSun"/>
              </a:rPr>
              <a:t>有</a:t>
            </a:r>
            <a:r>
              <a:rPr dirty="0" sz="1200">
                <a:latin typeface="SimSun"/>
                <a:cs typeface="SimSun"/>
              </a:rPr>
              <a:t>点</a:t>
            </a:r>
            <a:r>
              <a:rPr dirty="0" sz="1200" spc="10">
                <a:latin typeface="SimSun"/>
                <a:cs typeface="SimSun"/>
              </a:rPr>
              <a:t>的</a:t>
            </a:r>
            <a:r>
              <a:rPr dirty="0" sz="1200">
                <a:latin typeface="SimSun"/>
                <a:cs typeface="SimSun"/>
              </a:rPr>
              <a:t>平均</a:t>
            </a:r>
            <a:r>
              <a:rPr dirty="0" sz="1200" spc="10">
                <a:latin typeface="SimSun"/>
                <a:cs typeface="SimSun"/>
              </a:rPr>
              <a:t>距</a:t>
            </a:r>
            <a:r>
              <a:rPr dirty="0" sz="1200">
                <a:latin typeface="SimSun"/>
                <a:cs typeface="SimSun"/>
              </a:rPr>
              <a:t>离，</a:t>
            </a:r>
            <a:r>
              <a:rPr dirty="0" sz="1200" spc="10">
                <a:latin typeface="SimSun"/>
                <a:cs typeface="SimSun"/>
              </a:rPr>
              <a:t>由</a:t>
            </a:r>
            <a:r>
              <a:rPr dirty="0" sz="1200">
                <a:latin typeface="SimSun"/>
                <a:cs typeface="SimSun"/>
              </a:rPr>
              <a:t>于</a:t>
            </a:r>
            <a:r>
              <a:rPr dirty="0" sz="1200" spc="10">
                <a:latin typeface="SimSun"/>
                <a:cs typeface="SimSun"/>
              </a:rPr>
              <a:t>凹</a:t>
            </a:r>
            <a:r>
              <a:rPr dirty="0" sz="1200">
                <a:latin typeface="SimSun"/>
                <a:cs typeface="SimSun"/>
              </a:rPr>
              <a:t>槽间 </a:t>
            </a:r>
            <a:r>
              <a:rPr dirty="0" sz="1200">
                <a:latin typeface="SimSun"/>
                <a:cs typeface="SimSun"/>
              </a:rPr>
              <a:t>距并没有很大，取平均之后，这一部分带来的影响可以有所减少。</a:t>
            </a:r>
            <a:endParaRPr sz="1200">
              <a:latin typeface="SimSun"/>
              <a:cs typeface="SimSun"/>
            </a:endParaRPr>
          </a:p>
          <a:p>
            <a:pPr algn="just" marL="2105660">
              <a:lnSpc>
                <a:spcPct val="100000"/>
              </a:lnSpc>
              <a:spcBef>
                <a:spcPts val="990"/>
              </a:spcBef>
            </a:pPr>
            <a:r>
              <a:rPr dirty="0" sz="1050" spc="5">
                <a:latin typeface="SimSun"/>
                <a:cs typeface="SimSun"/>
              </a:rPr>
              <a:t>表</a:t>
            </a:r>
            <a:r>
              <a:rPr dirty="0" sz="1050" spc="-265">
                <a:latin typeface="SimSun"/>
                <a:cs typeface="SimSun"/>
              </a:rPr>
              <a:t> </a:t>
            </a:r>
            <a:r>
              <a:rPr dirty="0" sz="1050">
                <a:latin typeface="Times New Roman"/>
                <a:cs typeface="Times New Roman"/>
              </a:rPr>
              <a:t>3.3</a:t>
            </a:r>
            <a:r>
              <a:rPr dirty="0" sz="1050">
                <a:latin typeface="Times New Roman"/>
                <a:cs typeface="Times New Roman"/>
              </a:rPr>
              <a:t>   </a:t>
            </a:r>
            <a:r>
              <a:rPr dirty="0" sz="1050" spc="-10">
                <a:latin typeface="Times New Roman"/>
                <a:cs typeface="Times New Roman"/>
              </a:rPr>
              <a:t> </a:t>
            </a:r>
            <a:r>
              <a:rPr dirty="0" sz="1050" spc="-10">
                <a:latin typeface="SimSun"/>
                <a:cs typeface="SimSun"/>
              </a:rPr>
              <a:t>点</a:t>
            </a:r>
            <a:r>
              <a:rPr dirty="0" sz="1050" spc="5">
                <a:latin typeface="SimSun"/>
                <a:cs typeface="SimSun"/>
              </a:rPr>
              <a:t>云</a:t>
            </a:r>
            <a:r>
              <a:rPr dirty="0" sz="1050" spc="-10">
                <a:latin typeface="SimSun"/>
                <a:cs typeface="SimSun"/>
              </a:rPr>
              <a:t>分</a:t>
            </a:r>
            <a:r>
              <a:rPr dirty="0" sz="1050" spc="5">
                <a:latin typeface="SimSun"/>
                <a:cs typeface="SimSun"/>
              </a:rPr>
              <a:t>割</a:t>
            </a:r>
            <a:r>
              <a:rPr dirty="0" sz="1050" spc="-10">
                <a:latin typeface="SimSun"/>
                <a:cs typeface="SimSun"/>
              </a:rPr>
              <a:t>实</a:t>
            </a:r>
            <a:r>
              <a:rPr dirty="0" sz="1050" spc="5">
                <a:latin typeface="SimSun"/>
                <a:cs typeface="SimSun"/>
              </a:rPr>
              <a:t>验</a:t>
            </a:r>
            <a:r>
              <a:rPr dirty="0" sz="1050" spc="-10">
                <a:latin typeface="SimSun"/>
                <a:cs typeface="SimSun"/>
              </a:rPr>
              <a:t>结果</a:t>
            </a:r>
            <a:r>
              <a:rPr dirty="0" sz="1050" spc="5">
                <a:latin typeface="SimSun"/>
                <a:cs typeface="SimSun"/>
              </a:rPr>
              <a:t>对比表</a:t>
            </a:r>
            <a:endParaRPr sz="1050">
              <a:latin typeface="SimSun"/>
              <a:cs typeface="SimSun"/>
            </a:endParaRPr>
          </a:p>
        </p:txBody>
      </p:sp>
      <p:graphicFrame>
        <p:nvGraphicFramePr>
          <p:cNvPr id="12" name="object 12"/>
          <p:cNvGraphicFramePr>
            <a:graphicFrameLocks noGrp="1"/>
          </p:cNvGraphicFramePr>
          <p:nvPr/>
        </p:nvGraphicFramePr>
        <p:xfrm>
          <a:off x="1528825" y="8150097"/>
          <a:ext cx="4507865" cy="818515"/>
        </p:xfrm>
        <a:graphic>
          <a:graphicData uri="http://schemas.openxmlformats.org/drawingml/2006/table">
            <a:tbl>
              <a:tblPr firstRow="1" bandRow="1">
                <a:tableStyleId>{2D5ABB26-0587-4C30-8999-92F81FD0307C}</a:tableStyleId>
              </a:tblPr>
              <a:tblGrid>
                <a:gridCol w="670560"/>
                <a:gridCol w="1126490"/>
                <a:gridCol w="810894"/>
                <a:gridCol w="1080134"/>
                <a:gridCol w="808989"/>
              </a:tblGrid>
              <a:tr h="403859">
                <a:tc>
                  <a:txBody>
                    <a:bodyPr/>
                    <a:lstStyle/>
                    <a:p>
                      <a:pPr>
                        <a:lnSpc>
                          <a:spcPct val="100000"/>
                        </a:lnSpc>
                        <a:spcBef>
                          <a:spcPts val="10"/>
                        </a:spcBef>
                      </a:pPr>
                      <a:endParaRPr sz="800">
                        <a:latin typeface="Times New Roman"/>
                        <a:cs typeface="Times New Roman"/>
                      </a:endParaRPr>
                    </a:p>
                    <a:p>
                      <a:pPr algn="ctr">
                        <a:lnSpc>
                          <a:spcPct val="100000"/>
                        </a:lnSpc>
                      </a:pPr>
                      <a:r>
                        <a:rPr dirty="0" sz="1050">
                          <a:latin typeface="SimSun"/>
                          <a:cs typeface="SimSun"/>
                        </a:rPr>
                        <a:t>方法</a:t>
                      </a:r>
                      <a:endParaRPr sz="1050">
                        <a:latin typeface="SimSun"/>
                        <a:cs typeface="SimSun"/>
                      </a:endParaRPr>
                    </a:p>
                  </a:txBody>
                  <a:tcPr marL="0" marR="0" marB="0" marT="12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635">
                        <a:lnSpc>
                          <a:spcPct val="100000"/>
                        </a:lnSpc>
                        <a:spcBef>
                          <a:spcPts val="150"/>
                        </a:spcBef>
                      </a:pPr>
                      <a:r>
                        <a:rPr dirty="0" sz="1050">
                          <a:latin typeface="SimSun"/>
                          <a:cs typeface="SimSun"/>
                        </a:rPr>
                        <a:t>离群</a:t>
                      </a:r>
                      <a:r>
                        <a:rPr dirty="0" sz="1050" spc="-15">
                          <a:latin typeface="SimSun"/>
                          <a:cs typeface="SimSun"/>
                        </a:rPr>
                        <a:t>点</a:t>
                      </a:r>
                      <a:r>
                        <a:rPr dirty="0" sz="1050">
                          <a:latin typeface="SimSun"/>
                          <a:cs typeface="SimSun"/>
                        </a:rPr>
                        <a:t>去</a:t>
                      </a:r>
                      <a:r>
                        <a:rPr dirty="0" sz="1050" spc="-15">
                          <a:latin typeface="SimSun"/>
                          <a:cs typeface="SimSun"/>
                        </a:rPr>
                        <a:t>除</a:t>
                      </a:r>
                      <a:r>
                        <a:rPr dirty="0" sz="1050">
                          <a:latin typeface="SimSun"/>
                          <a:cs typeface="SimSun"/>
                        </a:rPr>
                        <a:t>后</a:t>
                      </a:r>
                      <a:endParaRPr sz="1050">
                        <a:latin typeface="SimSun"/>
                        <a:cs typeface="SimSun"/>
                      </a:endParaRPr>
                    </a:p>
                    <a:p>
                      <a:pPr algn="ctr" marL="1270">
                        <a:lnSpc>
                          <a:spcPct val="100000"/>
                        </a:lnSpc>
                        <a:spcBef>
                          <a:spcPts val="300"/>
                        </a:spcBef>
                      </a:pPr>
                      <a:r>
                        <a:rPr dirty="0" sz="1050">
                          <a:latin typeface="SimSun"/>
                          <a:cs typeface="SimSun"/>
                        </a:rPr>
                        <a:t>点云</a:t>
                      </a:r>
                      <a:r>
                        <a:rPr dirty="0" sz="1050" spc="-15">
                          <a:latin typeface="SimSun"/>
                          <a:cs typeface="SimSun"/>
                        </a:rPr>
                        <a:t>数</a:t>
                      </a:r>
                      <a:r>
                        <a:rPr dirty="0" sz="1050">
                          <a:latin typeface="SimSun"/>
                          <a:cs typeface="SimSun"/>
                        </a:rPr>
                        <a:t>量</a:t>
                      </a:r>
                      <a:r>
                        <a:rPr dirty="0" sz="1050" spc="-15">
                          <a:latin typeface="SimSun"/>
                          <a:cs typeface="SimSun"/>
                        </a:rPr>
                        <a:t>（</a:t>
                      </a:r>
                      <a:r>
                        <a:rPr dirty="0" sz="1050">
                          <a:latin typeface="SimSun"/>
                          <a:cs typeface="SimSun"/>
                        </a:rPr>
                        <a:t>个）</a:t>
                      </a:r>
                      <a:endParaRPr sz="1050">
                        <a:latin typeface="SimSun"/>
                        <a:cs typeface="SimSu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1270">
                        <a:lnSpc>
                          <a:spcPct val="100000"/>
                        </a:lnSpc>
                        <a:spcBef>
                          <a:spcPts val="150"/>
                        </a:spcBef>
                      </a:pPr>
                      <a:r>
                        <a:rPr dirty="0" sz="1050">
                          <a:latin typeface="SimSun"/>
                          <a:cs typeface="SimSun"/>
                        </a:rPr>
                        <a:t>点云</a:t>
                      </a:r>
                      <a:r>
                        <a:rPr dirty="0" sz="1050" spc="-15">
                          <a:latin typeface="SimSun"/>
                          <a:cs typeface="SimSun"/>
                        </a:rPr>
                        <a:t>分</a:t>
                      </a:r>
                      <a:r>
                        <a:rPr dirty="0" sz="1050">
                          <a:latin typeface="SimSun"/>
                          <a:cs typeface="SimSun"/>
                        </a:rPr>
                        <a:t>割</a:t>
                      </a:r>
                      <a:endParaRPr sz="1050">
                        <a:latin typeface="SimSun"/>
                        <a:cs typeface="SimSun"/>
                      </a:endParaRPr>
                    </a:p>
                    <a:p>
                      <a:pPr algn="ctr" marL="1270">
                        <a:lnSpc>
                          <a:spcPct val="100000"/>
                        </a:lnSpc>
                        <a:spcBef>
                          <a:spcPts val="300"/>
                        </a:spcBef>
                      </a:pPr>
                      <a:r>
                        <a:rPr dirty="0" sz="1050">
                          <a:latin typeface="SimSun"/>
                          <a:cs typeface="SimSun"/>
                        </a:rPr>
                        <a:t>类别</a:t>
                      </a:r>
                      <a:r>
                        <a:rPr dirty="0" sz="1050" spc="-15">
                          <a:latin typeface="SimSun"/>
                          <a:cs typeface="SimSun"/>
                        </a:rPr>
                        <a:t>（</a:t>
                      </a:r>
                      <a:r>
                        <a:rPr dirty="0" sz="1050">
                          <a:latin typeface="SimSun"/>
                          <a:cs typeface="SimSun"/>
                        </a:rPr>
                        <a:t>类）</a:t>
                      </a:r>
                      <a:endParaRPr sz="1050">
                        <a:latin typeface="SimSun"/>
                        <a:cs typeface="SimSu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3025">
                        <a:lnSpc>
                          <a:spcPct val="100000"/>
                        </a:lnSpc>
                        <a:spcBef>
                          <a:spcPts val="150"/>
                        </a:spcBef>
                      </a:pPr>
                      <a:r>
                        <a:rPr dirty="0" sz="1050">
                          <a:latin typeface="SimSun"/>
                          <a:cs typeface="SimSun"/>
                        </a:rPr>
                        <a:t>无关</a:t>
                      </a:r>
                      <a:r>
                        <a:rPr dirty="0" sz="1050" spc="-15">
                          <a:latin typeface="SimSun"/>
                          <a:cs typeface="SimSun"/>
                        </a:rPr>
                        <a:t>背</a:t>
                      </a:r>
                      <a:r>
                        <a:rPr dirty="0" sz="1050">
                          <a:latin typeface="SimSun"/>
                          <a:cs typeface="SimSun"/>
                        </a:rPr>
                        <a:t>景</a:t>
                      </a:r>
                      <a:r>
                        <a:rPr dirty="0" sz="1050" spc="-15">
                          <a:latin typeface="SimSun"/>
                          <a:cs typeface="SimSun"/>
                        </a:rPr>
                        <a:t>去</a:t>
                      </a:r>
                      <a:r>
                        <a:rPr dirty="0" sz="1050">
                          <a:latin typeface="SimSun"/>
                          <a:cs typeface="SimSun"/>
                        </a:rPr>
                        <a:t>除后</a:t>
                      </a:r>
                      <a:endParaRPr sz="1050">
                        <a:latin typeface="SimSun"/>
                        <a:cs typeface="SimSun"/>
                      </a:endParaRPr>
                    </a:p>
                    <a:p>
                      <a:pPr marL="73025">
                        <a:lnSpc>
                          <a:spcPct val="100000"/>
                        </a:lnSpc>
                        <a:spcBef>
                          <a:spcPts val="300"/>
                        </a:spcBef>
                      </a:pPr>
                      <a:r>
                        <a:rPr dirty="0" sz="1050">
                          <a:latin typeface="SimSun"/>
                          <a:cs typeface="SimSun"/>
                        </a:rPr>
                        <a:t>点云</a:t>
                      </a:r>
                      <a:r>
                        <a:rPr dirty="0" sz="1050" spc="-15">
                          <a:latin typeface="SimSun"/>
                          <a:cs typeface="SimSun"/>
                        </a:rPr>
                        <a:t>数</a:t>
                      </a:r>
                      <a:r>
                        <a:rPr dirty="0" sz="1050" spc="-5">
                          <a:latin typeface="SimSun"/>
                          <a:cs typeface="SimSun"/>
                        </a:rPr>
                        <a:t>量</a:t>
                      </a:r>
                      <a:r>
                        <a:rPr dirty="0" sz="1050" spc="-15">
                          <a:latin typeface="SimSun"/>
                          <a:cs typeface="SimSun"/>
                        </a:rPr>
                        <a:t>（</a:t>
                      </a:r>
                      <a:r>
                        <a:rPr dirty="0" sz="1050">
                          <a:latin typeface="SimSun"/>
                          <a:cs typeface="SimSun"/>
                        </a:rPr>
                        <a:t>个）</a:t>
                      </a:r>
                      <a:endParaRPr sz="1050">
                        <a:latin typeface="SimSun"/>
                        <a:cs typeface="SimSun"/>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930"/>
                        </a:spcBef>
                      </a:pPr>
                      <a:r>
                        <a:rPr dirty="0" sz="1050">
                          <a:latin typeface="SimSun"/>
                          <a:cs typeface="SimSun"/>
                        </a:rPr>
                        <a:t>用时（</a:t>
                      </a:r>
                      <a:r>
                        <a:rPr dirty="0" sz="1050" spc="-15">
                          <a:latin typeface="Times New Roman"/>
                          <a:cs typeface="Times New Roman"/>
                        </a:rPr>
                        <a:t>s</a:t>
                      </a:r>
                      <a:r>
                        <a:rPr dirty="0" sz="1050">
                          <a:latin typeface="SimSun"/>
                          <a:cs typeface="SimSun"/>
                        </a:rPr>
                        <a:t>）</a:t>
                      </a:r>
                      <a:endParaRPr sz="1050">
                        <a:latin typeface="SimSun"/>
                        <a:cs typeface="SimSun"/>
                      </a:endParaRPr>
                    </a:p>
                  </a:txBody>
                  <a:tcPr marL="0" marR="0" marB="0" marT="1181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4216">
                <a:tc>
                  <a:txBody>
                    <a:bodyPr/>
                    <a:lstStyle/>
                    <a:p>
                      <a:pPr algn="ctr" marL="1270">
                        <a:lnSpc>
                          <a:spcPct val="100000"/>
                        </a:lnSpc>
                        <a:spcBef>
                          <a:spcPts val="135"/>
                        </a:spcBef>
                      </a:pPr>
                      <a:r>
                        <a:rPr dirty="0" sz="1050">
                          <a:latin typeface="SimSun"/>
                          <a:cs typeface="SimSun"/>
                        </a:rPr>
                        <a:t>欧式</a:t>
                      </a:r>
                      <a:r>
                        <a:rPr dirty="0" sz="1050" spc="-15">
                          <a:latin typeface="SimSun"/>
                          <a:cs typeface="SimSun"/>
                        </a:rPr>
                        <a:t>聚</a:t>
                      </a:r>
                      <a:r>
                        <a:rPr dirty="0" sz="1050">
                          <a:latin typeface="SimSun"/>
                          <a:cs typeface="SimSun"/>
                        </a:rPr>
                        <a:t>类</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gn="ctr" marL="1270">
                        <a:lnSpc>
                          <a:spcPct val="100000"/>
                        </a:lnSpc>
                        <a:spcBef>
                          <a:spcPts val="940"/>
                        </a:spcBef>
                      </a:pPr>
                      <a:r>
                        <a:rPr dirty="0" sz="1050">
                          <a:latin typeface="Times New Roman"/>
                          <a:cs typeface="Times New Roman"/>
                        </a:rPr>
                        <a:t>48105</a:t>
                      </a:r>
                      <a:endParaRPr sz="1050">
                        <a:latin typeface="Times New Roman"/>
                        <a:cs typeface="Times New Roman"/>
                      </a:endParaRPr>
                    </a:p>
                  </a:txBody>
                  <a:tcPr marL="0" marR="0" marB="0" marT="1193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Times New Roman"/>
                          <a:cs typeface="Times New Roman"/>
                        </a:rPr>
                        <a:t>10</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97510">
                        <a:lnSpc>
                          <a:spcPct val="100000"/>
                        </a:lnSpc>
                        <a:spcBef>
                          <a:spcPts val="135"/>
                        </a:spcBef>
                      </a:pPr>
                      <a:r>
                        <a:rPr dirty="0" sz="1050">
                          <a:latin typeface="Times New Roman"/>
                          <a:cs typeface="Times New Roman"/>
                        </a:rPr>
                        <a:t>6067</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Times New Roman"/>
                          <a:cs typeface="Times New Roman"/>
                        </a:rPr>
                        <a:t>0.295816</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4215">
                <a:tc>
                  <a:txBody>
                    <a:bodyPr/>
                    <a:lstStyle/>
                    <a:p>
                      <a:pPr algn="ctr" marL="1270">
                        <a:lnSpc>
                          <a:spcPct val="100000"/>
                        </a:lnSpc>
                        <a:spcBef>
                          <a:spcPts val="135"/>
                        </a:spcBef>
                      </a:pPr>
                      <a:r>
                        <a:rPr dirty="0" sz="1050">
                          <a:latin typeface="SimSun"/>
                          <a:cs typeface="SimSun"/>
                        </a:rPr>
                        <a:t>区域</a:t>
                      </a:r>
                      <a:r>
                        <a:rPr dirty="0" sz="1050" spc="-15">
                          <a:latin typeface="SimSun"/>
                          <a:cs typeface="SimSun"/>
                        </a:rPr>
                        <a:t>生</a:t>
                      </a:r>
                      <a:r>
                        <a:rPr dirty="0" sz="1050">
                          <a:latin typeface="SimSun"/>
                          <a:cs typeface="SimSun"/>
                        </a:rPr>
                        <a:t>长</a:t>
                      </a:r>
                      <a:endParaRPr sz="1050">
                        <a:latin typeface="SimSun"/>
                        <a:cs typeface="SimSu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1193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Times New Roman"/>
                          <a:cs typeface="Times New Roman"/>
                        </a:rPr>
                        <a:t>12</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97510">
                        <a:lnSpc>
                          <a:spcPct val="100000"/>
                        </a:lnSpc>
                        <a:spcBef>
                          <a:spcPts val="135"/>
                        </a:spcBef>
                      </a:pPr>
                      <a:r>
                        <a:rPr dirty="0" sz="1050">
                          <a:latin typeface="Times New Roman"/>
                          <a:cs typeface="Times New Roman"/>
                        </a:rPr>
                        <a:t>6001</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5"/>
                        </a:spcBef>
                      </a:pPr>
                      <a:r>
                        <a:rPr dirty="0" sz="1050">
                          <a:latin typeface="Times New Roman"/>
                          <a:cs typeface="Times New Roman"/>
                        </a:rPr>
                        <a:t>0.499993</a:t>
                      </a:r>
                      <a:endParaRPr sz="1050">
                        <a:latin typeface="Times New Roman"/>
                        <a:cs typeface="Times New Roman"/>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3" name="object 13"/>
          <p:cNvSpPr txBox="1"/>
          <p:nvPr/>
        </p:nvSpPr>
        <p:spPr>
          <a:xfrm>
            <a:off x="706627" y="9007855"/>
            <a:ext cx="6148705" cy="802640"/>
          </a:xfrm>
          <a:prstGeom prst="rect">
            <a:avLst/>
          </a:prstGeom>
        </p:spPr>
        <p:txBody>
          <a:bodyPr wrap="square" lIns="0" tIns="12700" rIns="0" bIns="0" rtlCol="0" vert="horz">
            <a:spAutoFit/>
          </a:bodyPr>
          <a:lstStyle/>
          <a:p>
            <a:pPr marL="317500">
              <a:lnSpc>
                <a:spcPct val="100000"/>
              </a:lnSpc>
              <a:spcBef>
                <a:spcPts val="100"/>
              </a:spcBef>
            </a:pPr>
            <a:r>
              <a:rPr dirty="0" sz="1200">
                <a:latin typeface="SimSun"/>
                <a:cs typeface="SimSun"/>
              </a:rPr>
              <a:t>从表格数据可以看出</a:t>
            </a:r>
            <a:r>
              <a:rPr dirty="0" sz="1200" spc="-135">
                <a:latin typeface="SimSun"/>
                <a:cs typeface="SimSun"/>
              </a:rPr>
              <a:t>，</a:t>
            </a:r>
            <a:r>
              <a:rPr dirty="0" sz="1200">
                <a:latin typeface="SimSun"/>
                <a:cs typeface="SimSun"/>
              </a:rPr>
              <a:t>当使用欧式聚类算法分割点云时</a:t>
            </a:r>
            <a:r>
              <a:rPr dirty="0" sz="1200" spc="-135">
                <a:latin typeface="SimSun"/>
                <a:cs typeface="SimSun"/>
              </a:rPr>
              <a:t>，</a:t>
            </a:r>
            <a:r>
              <a:rPr dirty="0" sz="1200">
                <a:latin typeface="SimSun"/>
                <a:cs typeface="SimSun"/>
              </a:rPr>
              <a:t>点云被分为</a:t>
            </a:r>
            <a:r>
              <a:rPr dirty="0" sz="1200" spc="-300">
                <a:latin typeface="SimSun"/>
                <a:cs typeface="SimSun"/>
              </a:rPr>
              <a:t> </a:t>
            </a:r>
            <a:r>
              <a:rPr dirty="0" sz="1200">
                <a:latin typeface="Times New Roman"/>
                <a:cs typeface="Times New Roman"/>
              </a:rPr>
              <a:t>10 </a:t>
            </a:r>
            <a:r>
              <a:rPr dirty="0" sz="1200">
                <a:latin typeface="SimSun"/>
                <a:cs typeface="SimSun"/>
              </a:rPr>
              <a:t>个类别</a:t>
            </a:r>
            <a:r>
              <a:rPr dirty="0" sz="1200" spc="-135">
                <a:latin typeface="SimSun"/>
                <a:cs typeface="SimSun"/>
              </a:rPr>
              <a:t>，</a:t>
            </a:r>
            <a:r>
              <a:rPr dirty="0" sz="1200">
                <a:latin typeface="SimSun"/>
                <a:cs typeface="SimSun"/>
              </a:rPr>
              <a:t>且无关</a:t>
            </a:r>
            <a:endParaRPr sz="1200">
              <a:latin typeface="SimSun"/>
              <a:cs typeface="SimSun"/>
            </a:endParaRPr>
          </a:p>
          <a:p>
            <a:pPr marL="12700" marR="6350">
              <a:lnSpc>
                <a:spcPct val="162500"/>
              </a:lnSpc>
            </a:pPr>
            <a:r>
              <a:rPr dirty="0" sz="1200">
                <a:latin typeface="SimSun"/>
                <a:cs typeface="SimSun"/>
              </a:rPr>
              <a:t>背景去除后点云数量为</a:t>
            </a:r>
            <a:r>
              <a:rPr dirty="0" sz="1200" spc="-190">
                <a:latin typeface="SimSun"/>
                <a:cs typeface="SimSun"/>
              </a:rPr>
              <a:t> </a:t>
            </a:r>
            <a:r>
              <a:rPr dirty="0" sz="1200">
                <a:latin typeface="Times New Roman"/>
                <a:cs typeface="Times New Roman"/>
              </a:rPr>
              <a:t>6067</a:t>
            </a:r>
            <a:r>
              <a:rPr dirty="0" sz="1200">
                <a:latin typeface="SimSun"/>
                <a:cs typeface="SimSun"/>
              </a:rPr>
              <a:t>，即目标物体（手机）的点云数量为</a:t>
            </a:r>
            <a:r>
              <a:rPr dirty="0" sz="1200" spc="-190">
                <a:latin typeface="SimSun"/>
                <a:cs typeface="SimSun"/>
              </a:rPr>
              <a:t> </a:t>
            </a:r>
            <a:r>
              <a:rPr dirty="0" sz="1200">
                <a:latin typeface="Times New Roman"/>
                <a:cs typeface="Times New Roman"/>
              </a:rPr>
              <a:t>6067</a:t>
            </a:r>
            <a:r>
              <a:rPr dirty="0" sz="1200">
                <a:latin typeface="SimSun"/>
                <a:cs typeface="SimSun"/>
              </a:rPr>
              <a:t>，用时</a:t>
            </a:r>
            <a:r>
              <a:rPr dirty="0" sz="1200" spc="-190">
                <a:latin typeface="SimSun"/>
                <a:cs typeface="SimSun"/>
              </a:rPr>
              <a:t> </a:t>
            </a:r>
            <a:r>
              <a:rPr dirty="0" sz="1200">
                <a:latin typeface="Times New Roman"/>
                <a:cs typeface="Times New Roman"/>
              </a:rPr>
              <a:t>0.295816s</a:t>
            </a:r>
            <a:r>
              <a:rPr dirty="0" sz="1200">
                <a:latin typeface="SimSun"/>
                <a:cs typeface="SimSun"/>
              </a:rPr>
              <a:t>。当 使用区域生长算法分割点云时</a:t>
            </a:r>
            <a:r>
              <a:rPr dirty="0" sz="1200" spc="-360">
                <a:latin typeface="SimSun"/>
                <a:cs typeface="SimSun"/>
              </a:rPr>
              <a:t>，</a:t>
            </a:r>
            <a:r>
              <a:rPr dirty="0" sz="1200">
                <a:latin typeface="SimSun"/>
                <a:cs typeface="SimSun"/>
              </a:rPr>
              <a:t>点云被分为</a:t>
            </a:r>
            <a:r>
              <a:rPr dirty="0" sz="1200" spc="-295">
                <a:latin typeface="SimSun"/>
                <a:cs typeface="SimSun"/>
              </a:rPr>
              <a:t> </a:t>
            </a:r>
            <a:r>
              <a:rPr dirty="0" sz="1200">
                <a:latin typeface="Times New Roman"/>
                <a:cs typeface="Times New Roman"/>
              </a:rPr>
              <a:t>12 </a:t>
            </a:r>
            <a:r>
              <a:rPr dirty="0" sz="1200">
                <a:latin typeface="SimSun"/>
                <a:cs typeface="SimSun"/>
              </a:rPr>
              <a:t>个类别</a:t>
            </a:r>
            <a:r>
              <a:rPr dirty="0" sz="1200" spc="-360">
                <a:latin typeface="SimSun"/>
                <a:cs typeface="SimSun"/>
              </a:rPr>
              <a:t>，</a:t>
            </a:r>
            <a:r>
              <a:rPr dirty="0" sz="1200">
                <a:latin typeface="SimSun"/>
                <a:cs typeface="SimSun"/>
              </a:rPr>
              <a:t>且无关背景去除后点云数量为</a:t>
            </a:r>
            <a:r>
              <a:rPr dirty="0" sz="1200" spc="-295">
                <a:latin typeface="SimSun"/>
                <a:cs typeface="SimSun"/>
              </a:rPr>
              <a:t> </a:t>
            </a:r>
            <a:r>
              <a:rPr dirty="0" sz="1200">
                <a:latin typeface="Times New Roman"/>
                <a:cs typeface="Times New Roman"/>
              </a:rPr>
              <a:t>6001</a:t>
            </a:r>
            <a:r>
              <a:rPr dirty="0" sz="1200">
                <a:latin typeface="SimSun"/>
                <a:cs typeface="SimSun"/>
              </a:rPr>
              <a:t>，</a:t>
            </a:r>
            <a:endParaRPr sz="1200">
              <a:latin typeface="SimSun"/>
              <a:cs typeface="SimSun"/>
            </a:endParaRPr>
          </a:p>
        </p:txBody>
      </p:sp>
      <p:pic>
        <p:nvPicPr>
          <p:cNvPr id="14" name="object 14"/>
          <p:cNvPicPr/>
          <p:nvPr/>
        </p:nvPicPr>
        <p:blipFill>
          <a:blip r:embed="rId2" cstate="print"/>
          <a:stretch>
            <a:fillRect/>
          </a:stretch>
        </p:blipFill>
        <p:spPr>
          <a:xfrm>
            <a:off x="808355" y="744854"/>
            <a:ext cx="5942330" cy="1733550"/>
          </a:xfrm>
          <a:prstGeom prst="rect">
            <a:avLst/>
          </a:prstGeom>
        </p:spPr>
      </p:pic>
      <p:pic>
        <p:nvPicPr>
          <p:cNvPr id="15" name="object 15"/>
          <p:cNvPicPr/>
          <p:nvPr/>
        </p:nvPicPr>
        <p:blipFill>
          <a:blip r:embed="rId3" cstate="print"/>
          <a:stretch>
            <a:fillRect/>
          </a:stretch>
        </p:blipFill>
        <p:spPr>
          <a:xfrm>
            <a:off x="808355" y="2825114"/>
            <a:ext cx="5942330" cy="1733550"/>
          </a:xfrm>
          <a:prstGeom prst="rect">
            <a:avLst/>
          </a:prstGeom>
        </p:spPr>
      </p:pic>
      <p:pic>
        <p:nvPicPr>
          <p:cNvPr id="16" name="object 16"/>
          <p:cNvPicPr/>
          <p:nvPr/>
        </p:nvPicPr>
        <p:blipFill>
          <a:blip r:embed="rId4" cstate="print"/>
          <a:stretch>
            <a:fillRect/>
          </a:stretch>
        </p:blipFill>
        <p:spPr>
          <a:xfrm>
            <a:off x="259079" y="10344403"/>
            <a:ext cx="4812030" cy="123189"/>
          </a:xfrm>
          <a:prstGeom prst="rect">
            <a:avLst/>
          </a:prstGeom>
        </p:spPr>
      </p:pic>
      <p:pic>
        <p:nvPicPr>
          <p:cNvPr id="17" name="object 17"/>
          <p:cNvPicPr/>
          <p:nvPr/>
        </p:nvPicPr>
        <p:blipFill>
          <a:blip r:embed="rId5" cstate="print"/>
          <a:stretch>
            <a:fillRect/>
          </a:stretch>
        </p:blipFill>
        <p:spPr>
          <a:xfrm>
            <a:off x="5215890" y="10344403"/>
            <a:ext cx="1082039" cy="123189"/>
          </a:xfrm>
          <a:prstGeom prst="rect">
            <a:avLst/>
          </a:prstGeom>
        </p:spPr>
      </p:pic>
      <p:sp>
        <p:nvSpPr>
          <p:cNvPr id="18" name="object 18"/>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31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68527" y="467432"/>
            <a:ext cx="6299835" cy="4352290"/>
          </a:xfrm>
          <a:prstGeom prst="rect">
            <a:avLst/>
          </a:prstGeom>
        </p:spPr>
        <p:txBody>
          <a:bodyPr wrap="square" lIns="0" tIns="74295" rIns="0" bIns="0" rtlCol="0" vert="horz">
            <a:spAutoFit/>
          </a:bodyPr>
          <a:lstStyle/>
          <a:p>
            <a:pPr marL="50800">
              <a:lnSpc>
                <a:spcPct val="100000"/>
              </a:lnSpc>
              <a:spcBef>
                <a:spcPts val="585"/>
              </a:spcBef>
              <a:tabLst>
                <a:tab pos="377571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第三章</a:t>
            </a:r>
            <a:r>
              <a:rPr dirty="0" sz="1050" spc="-95">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几</a:t>
            </a:r>
            <a:r>
              <a:rPr dirty="0" sz="1050" spc="5">
                <a:solidFill>
                  <a:srgbClr val="666666"/>
                </a:solidFill>
                <a:latin typeface="SimSun"/>
                <a:cs typeface="SimSun"/>
              </a:rPr>
              <a:t>何</a:t>
            </a:r>
            <a:r>
              <a:rPr dirty="0" sz="1050" spc="-10">
                <a:solidFill>
                  <a:srgbClr val="666666"/>
                </a:solidFill>
                <a:latin typeface="SimSun"/>
                <a:cs typeface="SimSun"/>
              </a:rPr>
              <a:t>特</a:t>
            </a:r>
            <a:r>
              <a:rPr dirty="0" sz="1050" spc="5">
                <a:solidFill>
                  <a:srgbClr val="666666"/>
                </a:solidFill>
                <a:latin typeface="SimSun"/>
                <a:cs typeface="SimSun"/>
              </a:rPr>
              <a:t>征</a:t>
            </a:r>
            <a:r>
              <a:rPr dirty="0" sz="1050" spc="-10">
                <a:solidFill>
                  <a:srgbClr val="666666"/>
                </a:solidFill>
                <a:latin typeface="SimSun"/>
                <a:cs typeface="SimSun"/>
              </a:rPr>
              <a:t>的点</a:t>
            </a:r>
            <a:r>
              <a:rPr dirty="0" sz="1050" spc="5">
                <a:solidFill>
                  <a:srgbClr val="666666"/>
                </a:solidFill>
                <a:latin typeface="SimSun"/>
                <a:cs typeface="SimSun"/>
              </a:rPr>
              <a:t>云数</a:t>
            </a:r>
            <a:r>
              <a:rPr dirty="0" sz="1050" spc="-10">
                <a:solidFill>
                  <a:srgbClr val="666666"/>
                </a:solidFill>
                <a:latin typeface="SimSun"/>
                <a:cs typeface="SimSun"/>
              </a:rPr>
              <a:t>据</a:t>
            </a:r>
            <a:r>
              <a:rPr dirty="0" sz="1050" spc="5">
                <a:solidFill>
                  <a:srgbClr val="666666"/>
                </a:solidFill>
                <a:latin typeface="SimSun"/>
                <a:cs typeface="SimSun"/>
              </a:rPr>
              <a:t>预</a:t>
            </a:r>
            <a:r>
              <a:rPr dirty="0" sz="1050" spc="-10">
                <a:solidFill>
                  <a:srgbClr val="666666"/>
                </a:solidFill>
                <a:latin typeface="SimSun"/>
                <a:cs typeface="SimSun"/>
              </a:rPr>
              <a:t>处</a:t>
            </a:r>
            <a:r>
              <a:rPr dirty="0" sz="1050" spc="5">
                <a:solidFill>
                  <a:srgbClr val="666666"/>
                </a:solidFill>
                <a:latin typeface="SimSun"/>
                <a:cs typeface="SimSun"/>
              </a:rPr>
              <a:t>理</a:t>
            </a:r>
            <a:endParaRPr sz="1050">
              <a:latin typeface="SimSun"/>
              <a:cs typeface="SimSun"/>
            </a:endParaRPr>
          </a:p>
          <a:p>
            <a:pPr marL="50800">
              <a:lnSpc>
                <a:spcPct val="100000"/>
              </a:lnSpc>
              <a:spcBef>
                <a:spcPts val="545"/>
              </a:spcBef>
            </a:pPr>
            <a:r>
              <a:rPr dirty="0" sz="1200">
                <a:latin typeface="SimSun"/>
                <a:cs typeface="SimSun"/>
              </a:rPr>
              <a:t>即目标物</a:t>
            </a:r>
            <a:r>
              <a:rPr dirty="0" sz="1200" spc="-120">
                <a:latin typeface="SimSun"/>
                <a:cs typeface="SimSun"/>
              </a:rPr>
              <a:t>体</a:t>
            </a:r>
            <a:r>
              <a:rPr dirty="0" sz="1200">
                <a:latin typeface="SimSun"/>
                <a:cs typeface="SimSun"/>
              </a:rPr>
              <a:t>（手机</a:t>
            </a:r>
            <a:r>
              <a:rPr dirty="0" sz="1200" spc="-120">
                <a:latin typeface="SimSun"/>
                <a:cs typeface="SimSun"/>
              </a:rPr>
              <a:t>）</a:t>
            </a:r>
            <a:r>
              <a:rPr dirty="0" sz="1200" spc="10">
                <a:latin typeface="SimSun"/>
                <a:cs typeface="SimSun"/>
              </a:rPr>
              <a:t>的</a:t>
            </a:r>
            <a:r>
              <a:rPr dirty="0" sz="1200">
                <a:latin typeface="SimSun"/>
                <a:cs typeface="SimSun"/>
              </a:rPr>
              <a:t>点云数量为</a:t>
            </a:r>
            <a:r>
              <a:rPr dirty="0" sz="1200" spc="-295">
                <a:latin typeface="SimSun"/>
                <a:cs typeface="SimSun"/>
              </a:rPr>
              <a:t> </a:t>
            </a:r>
            <a:r>
              <a:rPr dirty="0" sz="1200">
                <a:latin typeface="Times New Roman"/>
                <a:cs typeface="Times New Roman"/>
              </a:rPr>
              <a:t>6061</a:t>
            </a:r>
            <a:r>
              <a:rPr dirty="0" sz="1200" spc="-120">
                <a:latin typeface="SimSun"/>
                <a:cs typeface="SimSun"/>
              </a:rPr>
              <a:t>，</a:t>
            </a:r>
            <a:r>
              <a:rPr dirty="0" sz="1200">
                <a:latin typeface="SimSun"/>
                <a:cs typeface="SimSun"/>
              </a:rPr>
              <a:t>用时</a:t>
            </a:r>
            <a:r>
              <a:rPr dirty="0" sz="1200" spc="-300">
                <a:latin typeface="SimSun"/>
                <a:cs typeface="SimSun"/>
              </a:rPr>
              <a:t> </a:t>
            </a:r>
            <a:r>
              <a:rPr dirty="0" sz="1200">
                <a:latin typeface="Times New Roman"/>
                <a:cs typeface="Times New Roman"/>
              </a:rPr>
              <a:t>0.499993s</a:t>
            </a:r>
            <a:r>
              <a:rPr dirty="0" sz="1200" spc="-120">
                <a:latin typeface="SimSun"/>
                <a:cs typeface="SimSun"/>
              </a:rPr>
              <a:t>。</a:t>
            </a:r>
            <a:r>
              <a:rPr dirty="0" sz="1200">
                <a:latin typeface="SimSun"/>
                <a:cs typeface="SimSun"/>
              </a:rPr>
              <a:t>从用时来看</a:t>
            </a:r>
            <a:r>
              <a:rPr dirty="0" sz="1200" spc="-120">
                <a:latin typeface="SimSun"/>
                <a:cs typeface="SimSun"/>
              </a:rPr>
              <a:t>，</a:t>
            </a:r>
            <a:r>
              <a:rPr dirty="0" sz="1200">
                <a:latin typeface="SimSun"/>
                <a:cs typeface="SimSun"/>
              </a:rPr>
              <a:t>由于欧式聚类算法以</a:t>
            </a:r>
            <a:endParaRPr sz="1200">
              <a:latin typeface="SimSun"/>
              <a:cs typeface="SimSun"/>
            </a:endParaRPr>
          </a:p>
          <a:p>
            <a:pPr marL="50800" marR="120650">
              <a:lnSpc>
                <a:spcPct val="162500"/>
              </a:lnSpc>
            </a:pPr>
            <a:r>
              <a:rPr dirty="0" sz="1200">
                <a:latin typeface="SimSun"/>
                <a:cs typeface="SimSun"/>
              </a:rPr>
              <a:t>邻域</a:t>
            </a:r>
            <a:r>
              <a:rPr dirty="0" sz="1200" spc="10">
                <a:latin typeface="SimSun"/>
                <a:cs typeface="SimSun"/>
              </a:rPr>
              <a:t>内</a:t>
            </a:r>
            <a:r>
              <a:rPr dirty="0" sz="1200">
                <a:latin typeface="SimSun"/>
                <a:cs typeface="SimSun"/>
              </a:rPr>
              <a:t>点与</a:t>
            </a:r>
            <a:r>
              <a:rPr dirty="0" sz="1200" spc="10">
                <a:latin typeface="SimSun"/>
                <a:cs typeface="SimSun"/>
              </a:rPr>
              <a:t>点</a:t>
            </a:r>
            <a:r>
              <a:rPr dirty="0" sz="1200">
                <a:latin typeface="SimSun"/>
                <a:cs typeface="SimSun"/>
              </a:rPr>
              <a:t>之</a:t>
            </a:r>
            <a:r>
              <a:rPr dirty="0" sz="1200" spc="10">
                <a:latin typeface="SimSun"/>
                <a:cs typeface="SimSun"/>
              </a:rPr>
              <a:t>间</a:t>
            </a:r>
            <a:r>
              <a:rPr dirty="0" sz="1200">
                <a:latin typeface="SimSun"/>
                <a:cs typeface="SimSun"/>
              </a:rPr>
              <a:t>的</a:t>
            </a:r>
            <a:r>
              <a:rPr dirty="0" sz="1200" spc="10">
                <a:latin typeface="SimSun"/>
                <a:cs typeface="SimSun"/>
              </a:rPr>
              <a:t>距</a:t>
            </a:r>
            <a:r>
              <a:rPr dirty="0" sz="1200">
                <a:latin typeface="SimSun"/>
                <a:cs typeface="SimSun"/>
              </a:rPr>
              <a:t>离作</a:t>
            </a:r>
            <a:r>
              <a:rPr dirty="0" sz="1200" spc="10">
                <a:latin typeface="SimSun"/>
                <a:cs typeface="SimSun"/>
              </a:rPr>
              <a:t>为</a:t>
            </a:r>
            <a:r>
              <a:rPr dirty="0" sz="1200">
                <a:latin typeface="SimSun"/>
                <a:cs typeface="SimSun"/>
              </a:rPr>
              <a:t>判定</a:t>
            </a:r>
            <a:r>
              <a:rPr dirty="0" sz="1200" spc="10">
                <a:latin typeface="SimSun"/>
                <a:cs typeface="SimSun"/>
              </a:rPr>
              <a:t>标</a:t>
            </a:r>
            <a:r>
              <a:rPr dirty="0" sz="1200">
                <a:latin typeface="SimSun"/>
                <a:cs typeface="SimSun"/>
              </a:rPr>
              <a:t>准</a:t>
            </a:r>
            <a:r>
              <a:rPr dirty="0" sz="1200" spc="10">
                <a:latin typeface="SimSun"/>
                <a:cs typeface="SimSun"/>
              </a:rPr>
              <a:t>，</a:t>
            </a:r>
            <a:r>
              <a:rPr dirty="0" sz="1200">
                <a:latin typeface="SimSun"/>
                <a:cs typeface="SimSun"/>
              </a:rPr>
              <a:t>而</a:t>
            </a:r>
            <a:r>
              <a:rPr dirty="0" sz="1200" spc="10">
                <a:latin typeface="SimSun"/>
                <a:cs typeface="SimSun"/>
              </a:rPr>
              <a:t>区</a:t>
            </a:r>
            <a:r>
              <a:rPr dirty="0" sz="1200">
                <a:latin typeface="SimSun"/>
                <a:cs typeface="SimSun"/>
              </a:rPr>
              <a:t>域生</a:t>
            </a:r>
            <a:r>
              <a:rPr dirty="0" sz="1200" spc="10">
                <a:latin typeface="SimSun"/>
                <a:cs typeface="SimSun"/>
              </a:rPr>
              <a:t>长</a:t>
            </a:r>
            <a:r>
              <a:rPr dirty="0" sz="1200">
                <a:latin typeface="SimSun"/>
                <a:cs typeface="SimSun"/>
              </a:rPr>
              <a:t>算法</a:t>
            </a:r>
            <a:r>
              <a:rPr dirty="0" sz="1200" spc="10">
                <a:latin typeface="SimSun"/>
                <a:cs typeface="SimSun"/>
              </a:rPr>
              <a:t>利</a:t>
            </a:r>
            <a:r>
              <a:rPr dirty="0" sz="1200">
                <a:latin typeface="SimSun"/>
                <a:cs typeface="SimSun"/>
              </a:rPr>
              <a:t>用</a:t>
            </a:r>
            <a:r>
              <a:rPr dirty="0" sz="1200" spc="10">
                <a:latin typeface="SimSun"/>
                <a:cs typeface="SimSun"/>
              </a:rPr>
              <a:t>了</a:t>
            </a:r>
            <a:r>
              <a:rPr dirty="0" sz="1200">
                <a:latin typeface="SimSun"/>
                <a:cs typeface="SimSun"/>
              </a:rPr>
              <a:t>法</a:t>
            </a:r>
            <a:r>
              <a:rPr dirty="0" sz="1200" spc="10">
                <a:latin typeface="SimSun"/>
                <a:cs typeface="SimSun"/>
              </a:rPr>
              <a:t>向</a:t>
            </a:r>
            <a:r>
              <a:rPr dirty="0" sz="1200">
                <a:latin typeface="SimSun"/>
                <a:cs typeface="SimSun"/>
              </a:rPr>
              <a:t>量和</a:t>
            </a:r>
            <a:r>
              <a:rPr dirty="0" sz="1200" spc="10">
                <a:latin typeface="SimSun"/>
                <a:cs typeface="SimSun"/>
              </a:rPr>
              <a:t>曲</a:t>
            </a:r>
            <a:r>
              <a:rPr dirty="0" sz="1200">
                <a:latin typeface="SimSun"/>
                <a:cs typeface="SimSun"/>
              </a:rPr>
              <a:t>率这</a:t>
            </a:r>
            <a:r>
              <a:rPr dirty="0" sz="1200" spc="10">
                <a:latin typeface="SimSun"/>
                <a:cs typeface="SimSun"/>
              </a:rPr>
              <a:t>两</a:t>
            </a:r>
            <a:r>
              <a:rPr dirty="0" sz="1200">
                <a:latin typeface="SimSun"/>
                <a:cs typeface="SimSun"/>
              </a:rPr>
              <a:t>种</a:t>
            </a:r>
            <a:r>
              <a:rPr dirty="0" sz="1200" spc="10">
                <a:latin typeface="SimSun"/>
                <a:cs typeface="SimSun"/>
              </a:rPr>
              <a:t>几</a:t>
            </a:r>
            <a:r>
              <a:rPr dirty="0" sz="1200">
                <a:latin typeface="SimSun"/>
                <a:cs typeface="SimSun"/>
              </a:rPr>
              <a:t>何特 征作为判定标准</a:t>
            </a:r>
            <a:r>
              <a:rPr dirty="0" sz="1200" spc="-505">
                <a:latin typeface="SimSun"/>
                <a:cs typeface="SimSun"/>
              </a:rPr>
              <a:t>，</a:t>
            </a:r>
            <a:r>
              <a:rPr dirty="0" sz="1200">
                <a:latin typeface="SimSun"/>
                <a:cs typeface="SimSun"/>
              </a:rPr>
              <a:t>从算法复杂度来说欧式聚类远低于区域生长算法</a:t>
            </a:r>
            <a:r>
              <a:rPr dirty="0" sz="1200" spc="-505">
                <a:latin typeface="SimSun"/>
                <a:cs typeface="SimSun"/>
              </a:rPr>
              <a:t>，</a:t>
            </a:r>
            <a:r>
              <a:rPr dirty="0" sz="1200">
                <a:latin typeface="SimSun"/>
                <a:cs typeface="SimSun"/>
              </a:rPr>
              <a:t>因此处理时长也就更短。</a:t>
            </a:r>
            <a:endParaRPr sz="1200">
              <a:latin typeface="SimSun"/>
              <a:cs typeface="SimSun"/>
            </a:endParaRPr>
          </a:p>
          <a:p>
            <a:pPr marL="50800">
              <a:lnSpc>
                <a:spcPct val="100000"/>
              </a:lnSpc>
              <a:spcBef>
                <a:spcPts val="900"/>
              </a:spcBef>
            </a:pPr>
            <a:r>
              <a:rPr dirty="0" sz="1200">
                <a:latin typeface="SimSun"/>
                <a:cs typeface="SimSun"/>
              </a:rPr>
              <a:t>（</a:t>
            </a:r>
            <a:r>
              <a:rPr dirty="0" sz="1200">
                <a:latin typeface="Times New Roman"/>
                <a:cs typeface="Times New Roman"/>
              </a:rPr>
              <a:t>4</a:t>
            </a:r>
            <a:r>
              <a:rPr dirty="0" sz="1200">
                <a:latin typeface="SimSun"/>
                <a:cs typeface="SimSun"/>
              </a:rPr>
              <a:t>）点云预处</a:t>
            </a:r>
            <a:r>
              <a:rPr dirty="0" sz="1200" spc="-5">
                <a:latin typeface="SimSun"/>
                <a:cs typeface="SimSun"/>
              </a:rPr>
              <a:t>理</a:t>
            </a:r>
            <a:r>
              <a:rPr dirty="0" sz="1200">
                <a:latin typeface="SimSun"/>
                <a:cs typeface="SimSun"/>
              </a:rPr>
              <a:t>方案</a:t>
            </a:r>
            <a:endParaRPr sz="1200">
              <a:latin typeface="SimSun"/>
              <a:cs typeface="SimSun"/>
            </a:endParaRPr>
          </a:p>
          <a:p>
            <a:pPr algn="just" marL="50800" marR="117475" indent="266700">
              <a:lnSpc>
                <a:spcPct val="162500"/>
              </a:lnSpc>
            </a:pPr>
            <a:r>
              <a:rPr dirty="0" sz="1200">
                <a:latin typeface="SimSun"/>
                <a:cs typeface="SimSun"/>
              </a:rPr>
              <a:t>综上所述</a:t>
            </a:r>
            <a:r>
              <a:rPr dirty="0" sz="1200" spc="-135">
                <a:latin typeface="SimSun"/>
                <a:cs typeface="SimSun"/>
              </a:rPr>
              <a:t>，</a:t>
            </a:r>
            <a:r>
              <a:rPr dirty="0" sz="1200">
                <a:latin typeface="SimSun"/>
                <a:cs typeface="SimSun"/>
              </a:rPr>
              <a:t>本章确定了点云预处理的有效方案</a:t>
            </a:r>
            <a:r>
              <a:rPr dirty="0" sz="1200" spc="-135">
                <a:latin typeface="SimSun"/>
                <a:cs typeface="SimSun"/>
              </a:rPr>
              <a:t>，</a:t>
            </a:r>
            <a:r>
              <a:rPr dirty="0" sz="1200">
                <a:latin typeface="SimSun"/>
                <a:cs typeface="SimSun"/>
              </a:rPr>
              <a:t>实验数据如下表</a:t>
            </a:r>
            <a:r>
              <a:rPr dirty="0" sz="1200" spc="-300">
                <a:latin typeface="SimSun"/>
                <a:cs typeface="SimSun"/>
              </a:rPr>
              <a:t> </a:t>
            </a:r>
            <a:r>
              <a:rPr dirty="0" sz="1200">
                <a:latin typeface="Times New Roman"/>
                <a:cs typeface="Times New Roman"/>
              </a:rPr>
              <a:t>3.4 </a:t>
            </a:r>
            <a:r>
              <a:rPr dirty="0" sz="1200">
                <a:latin typeface="SimSun"/>
                <a:cs typeface="SimSun"/>
              </a:rPr>
              <a:t>所示</a:t>
            </a:r>
            <a:r>
              <a:rPr dirty="0" sz="1200" spc="-130">
                <a:latin typeface="SimSun"/>
                <a:cs typeface="SimSun"/>
              </a:rPr>
              <a:t>。</a:t>
            </a:r>
            <a:r>
              <a:rPr dirty="0" sz="1200">
                <a:latin typeface="SimSun"/>
                <a:cs typeface="SimSun"/>
              </a:rPr>
              <a:t>首先使用随机 降采样这种方法来降低原始点云的冗余性</a:t>
            </a:r>
            <a:r>
              <a:rPr dirty="0" sz="1200" spc="-265">
                <a:latin typeface="SimSun"/>
                <a:cs typeface="SimSun"/>
              </a:rPr>
              <a:t>，</a:t>
            </a:r>
            <a:r>
              <a:rPr dirty="0" sz="1200">
                <a:latin typeface="SimSun"/>
                <a:cs typeface="SimSun"/>
              </a:rPr>
              <a:t>并指定采样数</a:t>
            </a:r>
            <a:r>
              <a:rPr dirty="0" sz="1200" spc="5">
                <a:latin typeface="SimSun"/>
                <a:cs typeface="SimSun"/>
              </a:rPr>
              <a:t>量</a:t>
            </a:r>
            <a:r>
              <a:rPr dirty="0" sz="1200" spc="25">
                <a:latin typeface="Cambria Math"/>
                <a:cs typeface="Cambria Math"/>
              </a:rPr>
              <a:t>𝑚</a:t>
            </a:r>
            <a:r>
              <a:rPr dirty="0" sz="1200">
                <a:latin typeface="SimSun"/>
                <a:cs typeface="SimSun"/>
              </a:rPr>
              <a:t>为</a:t>
            </a:r>
            <a:r>
              <a:rPr dirty="0" sz="1200" spc="-300">
                <a:latin typeface="SimSun"/>
                <a:cs typeface="SimSun"/>
              </a:rPr>
              <a:t> </a:t>
            </a:r>
            <a:r>
              <a:rPr dirty="0" sz="1200">
                <a:latin typeface="Times New Roman"/>
                <a:cs typeface="Times New Roman"/>
              </a:rPr>
              <a:t>48977</a:t>
            </a:r>
            <a:r>
              <a:rPr dirty="0" sz="1200" spc="-265">
                <a:latin typeface="SimSun"/>
                <a:cs typeface="SimSun"/>
              </a:rPr>
              <a:t>。</a:t>
            </a:r>
            <a:r>
              <a:rPr dirty="0" sz="1200">
                <a:latin typeface="SimSun"/>
                <a:cs typeface="SimSun"/>
              </a:rPr>
              <a:t>然后使用统计滤波器 进行离群点去除</a:t>
            </a:r>
            <a:r>
              <a:rPr dirty="0" sz="1200" spc="-600">
                <a:latin typeface="SimSun"/>
                <a:cs typeface="SimSun"/>
              </a:rPr>
              <a:t>，</a:t>
            </a:r>
            <a:r>
              <a:rPr dirty="0" sz="1200">
                <a:latin typeface="SimSun"/>
                <a:cs typeface="SimSun"/>
              </a:rPr>
              <a:t>并取近邻搜索点的个</a:t>
            </a:r>
            <a:r>
              <a:rPr dirty="0" sz="1200" spc="5">
                <a:latin typeface="SimSun"/>
                <a:cs typeface="SimSun"/>
              </a:rPr>
              <a:t>数</a:t>
            </a:r>
            <a:r>
              <a:rPr dirty="0" sz="1200" spc="-30">
                <a:latin typeface="Cambria Math"/>
                <a:cs typeface="Cambria Math"/>
              </a:rPr>
              <a:t>𝑘</a:t>
            </a:r>
            <a:r>
              <a:rPr dirty="0" baseline="-16339" sz="1275" spc="97">
                <a:latin typeface="Cambria Math"/>
                <a:cs typeface="Cambria Math"/>
              </a:rPr>
              <a:t>1</a:t>
            </a:r>
            <a:r>
              <a:rPr dirty="0" sz="1200">
                <a:latin typeface="SimSun"/>
                <a:cs typeface="SimSun"/>
              </a:rPr>
              <a:t>为</a:t>
            </a:r>
            <a:r>
              <a:rPr dirty="0" sz="1200" spc="-385">
                <a:latin typeface="SimSun"/>
                <a:cs typeface="SimSun"/>
              </a:rPr>
              <a:t> </a:t>
            </a:r>
            <a:r>
              <a:rPr dirty="0" sz="1200">
                <a:latin typeface="Times New Roman"/>
                <a:cs typeface="Times New Roman"/>
              </a:rPr>
              <a:t>30</a:t>
            </a:r>
            <a:r>
              <a:rPr dirty="0" sz="1200" spc="-600">
                <a:latin typeface="SimSun"/>
                <a:cs typeface="SimSun"/>
              </a:rPr>
              <a:t>。</a:t>
            </a:r>
            <a:r>
              <a:rPr dirty="0" sz="1200">
                <a:latin typeface="SimSun"/>
                <a:cs typeface="SimSun"/>
              </a:rPr>
              <a:t>最后使用欧式聚类算法进行无关背景去除， 并取近邻搜索半径的大小</a:t>
            </a:r>
            <a:r>
              <a:rPr dirty="0" sz="1200" spc="-125">
                <a:latin typeface="Cambria Math"/>
                <a:cs typeface="Cambria Math"/>
              </a:rPr>
              <a:t>𝑟</a:t>
            </a:r>
            <a:r>
              <a:rPr dirty="0" baseline="-16339" sz="1275" spc="97">
                <a:latin typeface="Cambria Math"/>
                <a:cs typeface="Cambria Math"/>
              </a:rPr>
              <a:t>2</a:t>
            </a:r>
            <a:r>
              <a:rPr dirty="0" sz="1200">
                <a:latin typeface="SimSun"/>
                <a:cs typeface="SimSun"/>
              </a:rPr>
              <a:t>为</a:t>
            </a:r>
            <a:r>
              <a:rPr dirty="0" sz="1200" spc="-300">
                <a:latin typeface="SimSun"/>
                <a:cs typeface="SimSun"/>
              </a:rPr>
              <a:t> </a:t>
            </a:r>
            <a:r>
              <a:rPr dirty="0" sz="1200">
                <a:latin typeface="Times New Roman"/>
                <a:cs typeface="Times New Roman"/>
              </a:rPr>
              <a:t>5</a:t>
            </a:r>
            <a:r>
              <a:rPr dirty="0" sz="1200" spc="-229">
                <a:latin typeface="SimSun"/>
                <a:cs typeface="SimSun"/>
              </a:rPr>
              <a:t>。</a:t>
            </a:r>
            <a:r>
              <a:rPr dirty="0" sz="1200">
                <a:latin typeface="SimSun"/>
                <a:cs typeface="SimSun"/>
              </a:rPr>
              <a:t>测试下来</a:t>
            </a:r>
            <a:r>
              <a:rPr dirty="0" sz="1200" spc="-229">
                <a:latin typeface="SimSun"/>
                <a:cs typeface="SimSun"/>
              </a:rPr>
              <a:t>，</a:t>
            </a:r>
            <a:r>
              <a:rPr dirty="0" sz="1200" spc="-15">
                <a:latin typeface="SimSun"/>
                <a:cs typeface="SimSun"/>
              </a:rPr>
              <a:t>降</a:t>
            </a:r>
            <a:r>
              <a:rPr dirty="0" sz="1200">
                <a:latin typeface="SimSun"/>
                <a:cs typeface="SimSun"/>
              </a:rPr>
              <a:t>采样后</a:t>
            </a:r>
            <a:r>
              <a:rPr dirty="0" sz="1200" spc="-229">
                <a:latin typeface="SimSun"/>
                <a:cs typeface="SimSun"/>
              </a:rPr>
              <a:t>，</a:t>
            </a:r>
            <a:r>
              <a:rPr dirty="0" sz="1200">
                <a:latin typeface="SimSun"/>
                <a:cs typeface="SimSun"/>
              </a:rPr>
              <a:t>点云数据从</a:t>
            </a:r>
            <a:r>
              <a:rPr dirty="0" sz="1200" spc="-300">
                <a:latin typeface="SimSun"/>
                <a:cs typeface="SimSun"/>
              </a:rPr>
              <a:t> </a:t>
            </a:r>
            <a:r>
              <a:rPr dirty="0" sz="1200">
                <a:latin typeface="Times New Roman"/>
                <a:cs typeface="Times New Roman"/>
              </a:rPr>
              <a:t>27</a:t>
            </a:r>
            <a:r>
              <a:rPr dirty="0" sz="1200" spc="-50">
                <a:latin typeface="Times New Roman"/>
                <a:cs typeface="Times New Roman"/>
              </a:rPr>
              <a:t>11</a:t>
            </a:r>
            <a:r>
              <a:rPr dirty="0" sz="1200">
                <a:latin typeface="Times New Roman"/>
                <a:cs typeface="Times New Roman"/>
              </a:rPr>
              <a:t>14 </a:t>
            </a:r>
            <a:r>
              <a:rPr dirty="0" sz="1200">
                <a:latin typeface="SimSun"/>
                <a:cs typeface="SimSun"/>
              </a:rPr>
              <a:t>个点减少到</a:t>
            </a:r>
            <a:r>
              <a:rPr dirty="0" sz="1200" spc="-300">
                <a:latin typeface="SimSun"/>
                <a:cs typeface="SimSun"/>
              </a:rPr>
              <a:t> </a:t>
            </a:r>
            <a:r>
              <a:rPr dirty="0" sz="1200">
                <a:latin typeface="Times New Roman"/>
                <a:cs typeface="Times New Roman"/>
              </a:rPr>
              <a:t>48977</a:t>
            </a:r>
            <a:endParaRPr sz="1200">
              <a:latin typeface="Times New Roman"/>
              <a:cs typeface="Times New Roman"/>
            </a:endParaRPr>
          </a:p>
          <a:p>
            <a:pPr marL="50800" marR="43180">
              <a:lnSpc>
                <a:spcPct val="162500"/>
              </a:lnSpc>
              <a:spcBef>
                <a:spcPts val="5"/>
              </a:spcBef>
            </a:pPr>
            <a:r>
              <a:rPr dirty="0" sz="1200">
                <a:latin typeface="SimSun"/>
                <a:cs typeface="SimSun"/>
              </a:rPr>
              <a:t>个点，用时为</a:t>
            </a:r>
            <a:r>
              <a:rPr dirty="0" sz="1200" spc="-100">
                <a:latin typeface="SimSun"/>
                <a:cs typeface="SimSun"/>
              </a:rPr>
              <a:t> </a:t>
            </a:r>
            <a:r>
              <a:rPr dirty="0" sz="1200">
                <a:latin typeface="Times New Roman"/>
                <a:cs typeface="Times New Roman"/>
              </a:rPr>
              <a:t>0.104379s</a:t>
            </a:r>
            <a:r>
              <a:rPr dirty="0" sz="1200">
                <a:latin typeface="SimSun"/>
                <a:cs typeface="SimSun"/>
              </a:rPr>
              <a:t>，且在保证点云结</a:t>
            </a:r>
            <a:r>
              <a:rPr dirty="0" sz="1200" spc="10">
                <a:latin typeface="SimSun"/>
                <a:cs typeface="SimSun"/>
              </a:rPr>
              <a:t>构</a:t>
            </a:r>
            <a:r>
              <a:rPr dirty="0" sz="1200">
                <a:latin typeface="SimSun"/>
                <a:cs typeface="SimSun"/>
              </a:rPr>
              <a:t>与重要特征的同时过</a:t>
            </a:r>
            <a:r>
              <a:rPr dirty="0" sz="1200" spc="10">
                <a:latin typeface="SimSun"/>
                <a:cs typeface="SimSun"/>
              </a:rPr>
              <a:t>滤</a:t>
            </a:r>
            <a:r>
              <a:rPr dirty="0" sz="1200">
                <a:latin typeface="SimSun"/>
                <a:cs typeface="SimSun"/>
              </a:rPr>
              <a:t>掉了绝大多数干扰噪</a:t>
            </a:r>
            <a:r>
              <a:rPr dirty="0" sz="1200" spc="10">
                <a:latin typeface="SimSun"/>
                <a:cs typeface="SimSun"/>
              </a:rPr>
              <a:t>声</a:t>
            </a:r>
            <a:r>
              <a:rPr dirty="0" sz="1200">
                <a:latin typeface="SimSun"/>
                <a:cs typeface="SimSun"/>
              </a:rPr>
              <a:t>。 离群点去除后，点云个数又从</a:t>
            </a:r>
            <a:r>
              <a:rPr dirty="0" sz="1200" spc="-295">
                <a:latin typeface="SimSun"/>
                <a:cs typeface="SimSun"/>
              </a:rPr>
              <a:t> </a:t>
            </a:r>
            <a:r>
              <a:rPr dirty="0" sz="1200">
                <a:latin typeface="Times New Roman"/>
                <a:cs typeface="Times New Roman"/>
              </a:rPr>
              <a:t>48977 </a:t>
            </a:r>
            <a:r>
              <a:rPr dirty="0" sz="1200">
                <a:latin typeface="SimSun"/>
                <a:cs typeface="SimSun"/>
              </a:rPr>
              <a:t>减</a:t>
            </a:r>
            <a:r>
              <a:rPr dirty="0" sz="1200" spc="10">
                <a:latin typeface="SimSun"/>
                <a:cs typeface="SimSun"/>
              </a:rPr>
              <a:t>少</a:t>
            </a:r>
            <a:r>
              <a:rPr dirty="0" sz="1200">
                <a:latin typeface="SimSun"/>
                <a:cs typeface="SimSun"/>
              </a:rPr>
              <a:t>为</a:t>
            </a:r>
            <a:r>
              <a:rPr dirty="0" sz="1200" spc="-300">
                <a:latin typeface="SimSun"/>
                <a:cs typeface="SimSun"/>
              </a:rPr>
              <a:t> </a:t>
            </a:r>
            <a:r>
              <a:rPr dirty="0" sz="1200" spc="10">
                <a:latin typeface="Times New Roman"/>
                <a:cs typeface="Times New Roman"/>
              </a:rPr>
              <a:t>4</a:t>
            </a:r>
            <a:r>
              <a:rPr dirty="0" sz="1200">
                <a:latin typeface="Times New Roman"/>
                <a:cs typeface="Times New Roman"/>
              </a:rPr>
              <a:t>8105</a:t>
            </a:r>
            <a:r>
              <a:rPr dirty="0" sz="1200">
                <a:latin typeface="SimSun"/>
                <a:cs typeface="SimSun"/>
              </a:rPr>
              <a:t>，用时为</a:t>
            </a:r>
            <a:r>
              <a:rPr dirty="0" sz="1200" spc="-300">
                <a:latin typeface="SimSun"/>
                <a:cs typeface="SimSun"/>
              </a:rPr>
              <a:t> </a:t>
            </a:r>
            <a:r>
              <a:rPr dirty="0" sz="1200">
                <a:latin typeface="Times New Roman"/>
                <a:cs typeface="Times New Roman"/>
              </a:rPr>
              <a:t>0.12220</a:t>
            </a:r>
            <a:r>
              <a:rPr dirty="0" sz="1200" spc="10">
                <a:latin typeface="Times New Roman"/>
                <a:cs typeface="Times New Roman"/>
              </a:rPr>
              <a:t>1</a:t>
            </a:r>
            <a:r>
              <a:rPr dirty="0" sz="1200">
                <a:latin typeface="Times New Roman"/>
                <a:cs typeface="Times New Roman"/>
              </a:rPr>
              <a:t>s</a:t>
            </a:r>
            <a:r>
              <a:rPr dirty="0" sz="1200">
                <a:latin typeface="SimSun"/>
                <a:cs typeface="SimSun"/>
              </a:rPr>
              <a:t>，且去除了绝大多数离 群点</a:t>
            </a:r>
            <a:r>
              <a:rPr dirty="0" sz="1200" spc="-75">
                <a:latin typeface="SimSun"/>
                <a:cs typeface="SimSun"/>
              </a:rPr>
              <a:t>。</a:t>
            </a:r>
            <a:r>
              <a:rPr dirty="0" sz="1200">
                <a:latin typeface="SimSun"/>
                <a:cs typeface="SimSun"/>
              </a:rPr>
              <a:t>在进行无关背景去除时</a:t>
            </a:r>
            <a:r>
              <a:rPr dirty="0" sz="1200" spc="-75">
                <a:latin typeface="SimSun"/>
                <a:cs typeface="SimSun"/>
              </a:rPr>
              <a:t>，</a:t>
            </a:r>
            <a:r>
              <a:rPr dirty="0" sz="1200">
                <a:latin typeface="SimSun"/>
                <a:cs typeface="SimSun"/>
              </a:rPr>
              <a:t>点云被分为</a:t>
            </a:r>
            <a:r>
              <a:rPr dirty="0" sz="1200" spc="-295">
                <a:latin typeface="SimSun"/>
                <a:cs typeface="SimSun"/>
              </a:rPr>
              <a:t> </a:t>
            </a:r>
            <a:r>
              <a:rPr dirty="0" sz="1200">
                <a:latin typeface="Times New Roman"/>
                <a:cs typeface="Times New Roman"/>
              </a:rPr>
              <a:t>10 </a:t>
            </a:r>
            <a:r>
              <a:rPr dirty="0" sz="1200">
                <a:latin typeface="SimSun"/>
                <a:cs typeface="SimSun"/>
              </a:rPr>
              <a:t>个类别</a:t>
            </a:r>
            <a:r>
              <a:rPr dirty="0" sz="1200" spc="-75">
                <a:latin typeface="SimSun"/>
                <a:cs typeface="SimSun"/>
              </a:rPr>
              <a:t>，</a:t>
            </a:r>
            <a:r>
              <a:rPr dirty="0" sz="1200">
                <a:latin typeface="SimSun"/>
                <a:cs typeface="SimSun"/>
              </a:rPr>
              <a:t>分离出目标物</a:t>
            </a:r>
            <a:r>
              <a:rPr dirty="0" sz="1200" spc="-75">
                <a:latin typeface="SimSun"/>
                <a:cs typeface="SimSun"/>
              </a:rPr>
              <a:t>体</a:t>
            </a:r>
            <a:r>
              <a:rPr dirty="0" sz="1200">
                <a:latin typeface="SimSun"/>
                <a:cs typeface="SimSun"/>
              </a:rPr>
              <a:t>（手机</a:t>
            </a:r>
            <a:r>
              <a:rPr dirty="0" sz="1200" spc="-75">
                <a:latin typeface="SimSun"/>
                <a:cs typeface="SimSun"/>
              </a:rPr>
              <a:t>）</a:t>
            </a:r>
            <a:r>
              <a:rPr dirty="0" sz="1200">
                <a:latin typeface="SimSun"/>
                <a:cs typeface="SimSun"/>
              </a:rPr>
              <a:t>后</a:t>
            </a:r>
            <a:r>
              <a:rPr dirty="0" sz="1200" spc="-75">
                <a:latin typeface="SimSun"/>
                <a:cs typeface="SimSun"/>
              </a:rPr>
              <a:t>，</a:t>
            </a:r>
            <a:r>
              <a:rPr dirty="0" sz="1200">
                <a:latin typeface="SimSun"/>
                <a:cs typeface="SimSun"/>
              </a:rPr>
              <a:t>点</a:t>
            </a:r>
            <a:r>
              <a:rPr dirty="0" sz="1200" spc="10">
                <a:latin typeface="SimSun"/>
                <a:cs typeface="SimSun"/>
              </a:rPr>
              <a:t>云</a:t>
            </a:r>
            <a:r>
              <a:rPr dirty="0" sz="1200">
                <a:latin typeface="SimSun"/>
                <a:cs typeface="SimSun"/>
              </a:rPr>
              <a:t>个 数从</a:t>
            </a:r>
            <a:r>
              <a:rPr dirty="0" sz="1200" spc="-240">
                <a:latin typeface="SimSun"/>
                <a:cs typeface="SimSun"/>
              </a:rPr>
              <a:t> </a:t>
            </a:r>
            <a:r>
              <a:rPr dirty="0" sz="1200">
                <a:latin typeface="Times New Roman"/>
                <a:cs typeface="Times New Roman"/>
              </a:rPr>
              <a:t>48105</a:t>
            </a:r>
            <a:r>
              <a:rPr dirty="0" sz="1200" spc="55">
                <a:latin typeface="Times New Roman"/>
                <a:cs typeface="Times New Roman"/>
              </a:rPr>
              <a:t> </a:t>
            </a:r>
            <a:r>
              <a:rPr dirty="0" sz="1200">
                <a:latin typeface="SimSun"/>
                <a:cs typeface="SimSun"/>
              </a:rPr>
              <a:t>减少为</a:t>
            </a:r>
            <a:r>
              <a:rPr dirty="0" sz="1200" spc="-240">
                <a:latin typeface="SimSun"/>
                <a:cs typeface="SimSun"/>
              </a:rPr>
              <a:t> </a:t>
            </a:r>
            <a:r>
              <a:rPr dirty="0" sz="1200">
                <a:latin typeface="Times New Roman"/>
                <a:cs typeface="Times New Roman"/>
              </a:rPr>
              <a:t>60</a:t>
            </a:r>
            <a:r>
              <a:rPr dirty="0" sz="1200" spc="10">
                <a:latin typeface="Times New Roman"/>
                <a:cs typeface="Times New Roman"/>
              </a:rPr>
              <a:t>6</a:t>
            </a:r>
            <a:r>
              <a:rPr dirty="0" sz="1200">
                <a:latin typeface="Times New Roman"/>
                <a:cs typeface="Times New Roman"/>
              </a:rPr>
              <a:t>7</a:t>
            </a:r>
            <a:r>
              <a:rPr dirty="0" sz="1200">
                <a:latin typeface="SimSun"/>
                <a:cs typeface="SimSun"/>
              </a:rPr>
              <a:t>，即目标物体（手机）的点云数量为</a:t>
            </a:r>
            <a:r>
              <a:rPr dirty="0" sz="1200" spc="-235">
                <a:latin typeface="SimSun"/>
                <a:cs typeface="SimSun"/>
              </a:rPr>
              <a:t> </a:t>
            </a:r>
            <a:r>
              <a:rPr dirty="0" sz="1200">
                <a:latin typeface="Times New Roman"/>
                <a:cs typeface="Times New Roman"/>
              </a:rPr>
              <a:t>6067</a:t>
            </a:r>
            <a:r>
              <a:rPr dirty="0" sz="1200">
                <a:latin typeface="SimSun"/>
                <a:cs typeface="SimSun"/>
              </a:rPr>
              <a:t>，用时为</a:t>
            </a:r>
            <a:r>
              <a:rPr dirty="0" sz="1200" spc="-240">
                <a:latin typeface="SimSun"/>
                <a:cs typeface="SimSun"/>
              </a:rPr>
              <a:t> </a:t>
            </a:r>
            <a:r>
              <a:rPr dirty="0" sz="1200">
                <a:latin typeface="Times New Roman"/>
                <a:cs typeface="Times New Roman"/>
              </a:rPr>
              <a:t>0.295816s</a:t>
            </a:r>
            <a:r>
              <a:rPr dirty="0" sz="1200">
                <a:latin typeface="SimSun"/>
                <a:cs typeface="SimSun"/>
              </a:rPr>
              <a:t>。总用 时</a:t>
            </a:r>
            <a:r>
              <a:rPr dirty="0" sz="1200" spc="-305">
                <a:latin typeface="SimSun"/>
                <a:cs typeface="SimSun"/>
              </a:rPr>
              <a:t> </a:t>
            </a:r>
            <a:r>
              <a:rPr dirty="0" sz="1200">
                <a:latin typeface="Times New Roman"/>
                <a:cs typeface="Times New Roman"/>
              </a:rPr>
              <a:t>0.522397s</a:t>
            </a:r>
            <a:r>
              <a:rPr dirty="0" sz="1200">
                <a:latin typeface="SimSun"/>
                <a:cs typeface="SimSun"/>
              </a:rPr>
              <a:t>。</a:t>
            </a:r>
            <a:endParaRPr sz="1200">
              <a:latin typeface="SimSun"/>
              <a:cs typeface="SimSun"/>
            </a:endParaRPr>
          </a:p>
          <a:p>
            <a:pPr marL="2077720">
              <a:lnSpc>
                <a:spcPct val="100000"/>
              </a:lnSpc>
              <a:spcBef>
                <a:spcPts val="990"/>
              </a:spcBef>
              <a:tabLst>
                <a:tab pos="2545715" algn="l"/>
              </a:tabLst>
            </a:pPr>
            <a:r>
              <a:rPr dirty="0" sz="1050" spc="5">
                <a:latin typeface="SimSun"/>
                <a:cs typeface="SimSun"/>
              </a:rPr>
              <a:t>表</a:t>
            </a:r>
            <a:r>
              <a:rPr dirty="0" sz="1050" spc="-265">
                <a:latin typeface="SimSun"/>
                <a:cs typeface="SimSun"/>
              </a:rPr>
              <a:t> </a:t>
            </a:r>
            <a:r>
              <a:rPr dirty="0" sz="1050">
                <a:latin typeface="Times New Roman"/>
                <a:cs typeface="Times New Roman"/>
              </a:rPr>
              <a:t>3.4</a:t>
            </a:r>
            <a:r>
              <a:rPr dirty="0" sz="1050">
                <a:latin typeface="Times New Roman"/>
                <a:cs typeface="Times New Roman"/>
              </a:rPr>
              <a:t>	</a:t>
            </a:r>
            <a:r>
              <a:rPr dirty="0" sz="1050" spc="-10">
                <a:latin typeface="SimSun"/>
                <a:cs typeface="SimSun"/>
              </a:rPr>
              <a:t>点</a:t>
            </a:r>
            <a:r>
              <a:rPr dirty="0" sz="1050" spc="5">
                <a:latin typeface="SimSun"/>
                <a:cs typeface="SimSun"/>
              </a:rPr>
              <a:t>云</a:t>
            </a:r>
            <a:r>
              <a:rPr dirty="0" sz="1050" spc="-10">
                <a:latin typeface="SimSun"/>
                <a:cs typeface="SimSun"/>
              </a:rPr>
              <a:t>预</a:t>
            </a:r>
            <a:r>
              <a:rPr dirty="0" sz="1050" spc="5">
                <a:latin typeface="SimSun"/>
                <a:cs typeface="SimSun"/>
              </a:rPr>
              <a:t>处</a:t>
            </a:r>
            <a:r>
              <a:rPr dirty="0" sz="1050" spc="-10">
                <a:latin typeface="SimSun"/>
                <a:cs typeface="SimSun"/>
              </a:rPr>
              <a:t>理</a:t>
            </a:r>
            <a:r>
              <a:rPr dirty="0" sz="1050" spc="5">
                <a:latin typeface="SimSun"/>
                <a:cs typeface="SimSun"/>
              </a:rPr>
              <a:t>实</a:t>
            </a:r>
            <a:r>
              <a:rPr dirty="0" sz="1050" spc="-10">
                <a:latin typeface="SimSun"/>
                <a:cs typeface="SimSun"/>
              </a:rPr>
              <a:t>验结</a:t>
            </a:r>
            <a:r>
              <a:rPr dirty="0" sz="1050" spc="5">
                <a:latin typeface="SimSun"/>
                <a:cs typeface="SimSun"/>
              </a:rPr>
              <a:t>果汇</a:t>
            </a:r>
            <a:r>
              <a:rPr dirty="0" sz="1050" spc="-10">
                <a:latin typeface="SimSun"/>
                <a:cs typeface="SimSun"/>
              </a:rPr>
              <a:t>总</a:t>
            </a:r>
            <a:r>
              <a:rPr dirty="0" sz="1050" spc="5">
                <a:latin typeface="SimSun"/>
                <a:cs typeface="SimSun"/>
              </a:rPr>
              <a:t>表</a:t>
            </a:r>
            <a:endParaRPr sz="1050">
              <a:latin typeface="SimSun"/>
              <a:cs typeface="SimSun"/>
            </a:endParaRPr>
          </a:p>
        </p:txBody>
      </p:sp>
      <p:graphicFrame>
        <p:nvGraphicFramePr>
          <p:cNvPr id="4" name="object 4"/>
          <p:cNvGraphicFramePr>
            <a:graphicFrameLocks noGrp="1"/>
          </p:cNvGraphicFramePr>
          <p:nvPr/>
        </p:nvGraphicFramePr>
        <p:xfrm>
          <a:off x="1633982" y="4880482"/>
          <a:ext cx="4295775" cy="1524635"/>
        </p:xfrm>
        <a:graphic>
          <a:graphicData uri="http://schemas.openxmlformats.org/drawingml/2006/table">
            <a:tbl>
              <a:tblPr firstRow="1" bandRow="1">
                <a:tableStyleId>{2D5ABB26-0587-4C30-8999-92F81FD0307C}</a:tableStyleId>
              </a:tblPr>
              <a:tblGrid>
                <a:gridCol w="897890"/>
                <a:gridCol w="772795"/>
                <a:gridCol w="905510"/>
                <a:gridCol w="900429"/>
                <a:gridCol w="809625"/>
              </a:tblGrid>
              <a:tr h="503174">
                <a:tc>
                  <a:txBody>
                    <a:bodyPr/>
                    <a:lstStyle/>
                    <a:p>
                      <a:pPr>
                        <a:lnSpc>
                          <a:spcPct val="100000"/>
                        </a:lnSpc>
                        <a:spcBef>
                          <a:spcPts val="50"/>
                        </a:spcBef>
                      </a:pPr>
                      <a:endParaRPr sz="1100">
                        <a:latin typeface="Times New Roman"/>
                        <a:cs typeface="Times New Roman"/>
                      </a:endParaRPr>
                    </a:p>
                    <a:p>
                      <a:pPr algn="ctr" marL="635">
                        <a:lnSpc>
                          <a:spcPct val="100000"/>
                        </a:lnSpc>
                      </a:pPr>
                      <a:r>
                        <a:rPr dirty="0" sz="1050">
                          <a:latin typeface="SimSun"/>
                          <a:cs typeface="SimSun"/>
                        </a:rPr>
                        <a:t>方法</a:t>
                      </a:r>
                      <a:endParaRPr sz="1050">
                        <a:latin typeface="SimSun"/>
                        <a:cs typeface="SimSun"/>
                      </a:endParaRPr>
                    </a:p>
                  </a:txBody>
                  <a:tcPr marL="0" marR="0" marB="0" marT="6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1100">
                        <a:latin typeface="Times New Roman"/>
                        <a:cs typeface="Times New Roman"/>
                      </a:endParaRPr>
                    </a:p>
                    <a:p>
                      <a:pPr algn="ctr" marL="1270">
                        <a:lnSpc>
                          <a:spcPct val="100000"/>
                        </a:lnSpc>
                      </a:pPr>
                      <a:r>
                        <a:rPr dirty="0" sz="1050">
                          <a:latin typeface="SimSun"/>
                          <a:cs typeface="SimSun"/>
                        </a:rPr>
                        <a:t>参数</a:t>
                      </a:r>
                      <a:endParaRPr sz="1050">
                        <a:latin typeface="SimSun"/>
                        <a:cs typeface="SimSun"/>
                      </a:endParaRPr>
                    </a:p>
                  </a:txBody>
                  <a:tcPr marL="0" marR="0" marB="0" marT="6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ct val="100000"/>
                        </a:lnSpc>
                        <a:spcBef>
                          <a:spcPts val="340"/>
                        </a:spcBef>
                      </a:pPr>
                      <a:r>
                        <a:rPr dirty="0" sz="1050">
                          <a:latin typeface="SimSun"/>
                          <a:cs typeface="SimSun"/>
                        </a:rPr>
                        <a:t>处理</a:t>
                      </a:r>
                      <a:r>
                        <a:rPr dirty="0" sz="1050" spc="-15">
                          <a:latin typeface="SimSun"/>
                          <a:cs typeface="SimSun"/>
                        </a:rPr>
                        <a:t>前</a:t>
                      </a:r>
                      <a:r>
                        <a:rPr dirty="0" sz="1050">
                          <a:latin typeface="SimSun"/>
                          <a:cs typeface="SimSun"/>
                        </a:rPr>
                        <a:t>点云</a:t>
                      </a:r>
                      <a:endParaRPr sz="1050">
                        <a:latin typeface="SimSun"/>
                        <a:cs typeface="SimSun"/>
                      </a:endParaRPr>
                    </a:p>
                    <a:p>
                      <a:pPr marL="103505">
                        <a:lnSpc>
                          <a:spcPct val="100000"/>
                        </a:lnSpc>
                        <a:spcBef>
                          <a:spcPts val="685"/>
                        </a:spcBef>
                      </a:pPr>
                      <a:r>
                        <a:rPr dirty="0" sz="1050">
                          <a:latin typeface="SimSun"/>
                          <a:cs typeface="SimSun"/>
                        </a:rPr>
                        <a:t>数</a:t>
                      </a:r>
                      <a:r>
                        <a:rPr dirty="0" sz="1050" spc="-5">
                          <a:latin typeface="SimSun"/>
                          <a:cs typeface="SimSun"/>
                        </a:rPr>
                        <a:t>量</a:t>
                      </a:r>
                      <a:r>
                        <a:rPr dirty="0" sz="1050" spc="-15">
                          <a:latin typeface="SimSun"/>
                          <a:cs typeface="SimSun"/>
                        </a:rPr>
                        <a:t>（</a:t>
                      </a:r>
                      <a:r>
                        <a:rPr dirty="0" sz="1050">
                          <a:latin typeface="SimSun"/>
                          <a:cs typeface="SimSun"/>
                        </a:rPr>
                        <a:t>个）</a:t>
                      </a:r>
                      <a:endParaRPr sz="1050">
                        <a:latin typeface="SimSun"/>
                        <a:cs typeface="SimSun"/>
                      </a:endParaRPr>
                    </a:p>
                  </a:txBody>
                  <a:tcPr marL="0" marR="0" marB="0" marT="431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0330">
                        <a:lnSpc>
                          <a:spcPct val="100000"/>
                        </a:lnSpc>
                        <a:spcBef>
                          <a:spcPts val="340"/>
                        </a:spcBef>
                      </a:pPr>
                      <a:r>
                        <a:rPr dirty="0" sz="1050">
                          <a:latin typeface="SimSun"/>
                          <a:cs typeface="SimSun"/>
                        </a:rPr>
                        <a:t>处理</a:t>
                      </a:r>
                      <a:r>
                        <a:rPr dirty="0" sz="1050" spc="-15">
                          <a:latin typeface="SimSun"/>
                          <a:cs typeface="SimSun"/>
                        </a:rPr>
                        <a:t>后</a:t>
                      </a:r>
                      <a:r>
                        <a:rPr dirty="0" sz="1050">
                          <a:latin typeface="SimSun"/>
                          <a:cs typeface="SimSun"/>
                        </a:rPr>
                        <a:t>点云</a:t>
                      </a:r>
                      <a:endParaRPr sz="1050">
                        <a:latin typeface="SimSun"/>
                        <a:cs typeface="SimSun"/>
                      </a:endParaRPr>
                    </a:p>
                    <a:p>
                      <a:pPr marL="100330">
                        <a:lnSpc>
                          <a:spcPct val="100000"/>
                        </a:lnSpc>
                        <a:spcBef>
                          <a:spcPts val="685"/>
                        </a:spcBef>
                      </a:pPr>
                      <a:r>
                        <a:rPr dirty="0" sz="1050">
                          <a:latin typeface="SimSun"/>
                          <a:cs typeface="SimSun"/>
                        </a:rPr>
                        <a:t>数</a:t>
                      </a:r>
                      <a:r>
                        <a:rPr dirty="0" sz="1050" spc="-5">
                          <a:latin typeface="SimSun"/>
                          <a:cs typeface="SimSun"/>
                        </a:rPr>
                        <a:t>量</a:t>
                      </a:r>
                      <a:r>
                        <a:rPr dirty="0" sz="1050" spc="-15">
                          <a:latin typeface="SimSun"/>
                          <a:cs typeface="SimSun"/>
                        </a:rPr>
                        <a:t>（</a:t>
                      </a:r>
                      <a:r>
                        <a:rPr dirty="0" sz="1050">
                          <a:latin typeface="SimSun"/>
                          <a:cs typeface="SimSun"/>
                        </a:rPr>
                        <a:t>个）</a:t>
                      </a:r>
                      <a:endParaRPr sz="1050">
                        <a:latin typeface="SimSun"/>
                        <a:cs typeface="SimSun"/>
                      </a:endParaRPr>
                    </a:p>
                  </a:txBody>
                  <a:tcPr marL="0" marR="0" marB="0" marT="431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1100">
                        <a:latin typeface="Times New Roman"/>
                        <a:cs typeface="Times New Roman"/>
                      </a:endParaRPr>
                    </a:p>
                    <a:p>
                      <a:pPr algn="ctr" marL="2540">
                        <a:lnSpc>
                          <a:spcPct val="100000"/>
                        </a:lnSpc>
                      </a:pPr>
                      <a:r>
                        <a:rPr dirty="0" sz="1050" spc="50">
                          <a:latin typeface="SimSun"/>
                          <a:cs typeface="SimSun"/>
                        </a:rPr>
                        <a:t>用</a:t>
                      </a:r>
                      <a:r>
                        <a:rPr dirty="0" sz="1050" spc="45">
                          <a:latin typeface="SimSun"/>
                          <a:cs typeface="SimSun"/>
                        </a:rPr>
                        <a:t>时</a:t>
                      </a:r>
                      <a:r>
                        <a:rPr dirty="0" sz="1050" spc="40">
                          <a:latin typeface="SimSun"/>
                          <a:cs typeface="SimSun"/>
                        </a:rPr>
                        <a:t>（</a:t>
                      </a:r>
                      <a:r>
                        <a:rPr dirty="0" sz="1050" spc="40">
                          <a:latin typeface="Times New Roman"/>
                          <a:cs typeface="Times New Roman"/>
                        </a:rPr>
                        <a:t>s</a:t>
                      </a:r>
                      <a:r>
                        <a:rPr dirty="0" sz="1050" spc="40">
                          <a:latin typeface="SimSun"/>
                          <a:cs typeface="SimSun"/>
                        </a:rPr>
                        <a:t>）</a:t>
                      </a:r>
                      <a:endParaRPr sz="1050">
                        <a:latin typeface="SimSun"/>
                        <a:cs typeface="SimSun"/>
                      </a:endParaRPr>
                    </a:p>
                  </a:txBody>
                  <a:tcPr marL="0" marR="0" marB="0" marT="6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52983">
                <a:tc>
                  <a:txBody>
                    <a:bodyPr/>
                    <a:lstStyle/>
                    <a:p>
                      <a:pPr algn="ctr">
                        <a:lnSpc>
                          <a:spcPct val="100000"/>
                        </a:lnSpc>
                        <a:spcBef>
                          <a:spcPts val="330"/>
                        </a:spcBef>
                      </a:pPr>
                      <a:r>
                        <a:rPr dirty="0" sz="1050">
                          <a:latin typeface="SimSun"/>
                          <a:cs typeface="SimSun"/>
                        </a:rPr>
                        <a:t>随机</a:t>
                      </a:r>
                      <a:r>
                        <a:rPr dirty="0" sz="1050" spc="-15">
                          <a:latin typeface="SimSun"/>
                          <a:cs typeface="SimSun"/>
                        </a:rPr>
                        <a:t>降</a:t>
                      </a:r>
                      <a:r>
                        <a:rPr dirty="0" sz="1050">
                          <a:latin typeface="SimSun"/>
                          <a:cs typeface="SimSun"/>
                        </a:rPr>
                        <a:t>采样</a:t>
                      </a:r>
                      <a:endParaRPr sz="1050">
                        <a:latin typeface="SimSun"/>
                        <a:cs typeface="SimSu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1050" spc="25">
                          <a:latin typeface="Cambria Math"/>
                          <a:cs typeface="Cambria Math"/>
                        </a:rPr>
                        <a:t>𝑚</a:t>
                      </a:r>
                      <a:r>
                        <a:rPr dirty="0" sz="1050" spc="25">
                          <a:latin typeface="Times New Roman"/>
                          <a:cs typeface="Times New Roman"/>
                        </a:rPr>
                        <a:t>=48977</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1050" spc="20">
                          <a:latin typeface="Times New Roman"/>
                          <a:cs typeface="Times New Roman"/>
                        </a:rPr>
                        <a:t>271114</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67970">
                        <a:lnSpc>
                          <a:spcPct val="100000"/>
                        </a:lnSpc>
                        <a:spcBef>
                          <a:spcPts val="330"/>
                        </a:spcBef>
                      </a:pPr>
                      <a:r>
                        <a:rPr dirty="0" sz="1050" spc="20">
                          <a:latin typeface="Times New Roman"/>
                          <a:cs typeface="Times New Roman"/>
                        </a:rPr>
                        <a:t>48977</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1050" spc="20">
                          <a:latin typeface="Times New Roman"/>
                          <a:cs typeface="Times New Roman"/>
                        </a:rPr>
                        <a:t>0.104379</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54508">
                <a:tc>
                  <a:txBody>
                    <a:bodyPr/>
                    <a:lstStyle/>
                    <a:p>
                      <a:pPr algn="ctr">
                        <a:lnSpc>
                          <a:spcPct val="100000"/>
                        </a:lnSpc>
                        <a:spcBef>
                          <a:spcPts val="330"/>
                        </a:spcBef>
                      </a:pPr>
                      <a:r>
                        <a:rPr dirty="0" sz="1050">
                          <a:latin typeface="SimSun"/>
                          <a:cs typeface="SimSun"/>
                        </a:rPr>
                        <a:t>统计</a:t>
                      </a:r>
                      <a:r>
                        <a:rPr dirty="0" sz="1050" spc="-15">
                          <a:latin typeface="SimSun"/>
                          <a:cs typeface="SimSun"/>
                        </a:rPr>
                        <a:t>滤</a:t>
                      </a:r>
                      <a:r>
                        <a:rPr dirty="0" sz="1050">
                          <a:latin typeface="SimSun"/>
                          <a:cs typeface="SimSun"/>
                        </a:rPr>
                        <a:t>波器</a:t>
                      </a:r>
                      <a:endParaRPr sz="1050">
                        <a:latin typeface="SimSun"/>
                        <a:cs typeface="SimSu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1050" spc="30">
                          <a:latin typeface="Cambria Math"/>
                          <a:cs typeface="Cambria Math"/>
                        </a:rPr>
                        <a:t>𝑘</a:t>
                      </a:r>
                      <a:r>
                        <a:rPr dirty="0" baseline="-14814" sz="1125" spc="44">
                          <a:latin typeface="Cambria Math"/>
                          <a:cs typeface="Cambria Math"/>
                        </a:rPr>
                        <a:t>1</a:t>
                      </a:r>
                      <a:r>
                        <a:rPr dirty="0" sz="1050" spc="30">
                          <a:latin typeface="Times New Roman"/>
                          <a:cs typeface="Times New Roman"/>
                        </a:rPr>
                        <a:t>=30</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1050" spc="20">
                          <a:latin typeface="Times New Roman"/>
                          <a:cs typeface="Times New Roman"/>
                        </a:rPr>
                        <a:t>48977</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67970">
                        <a:lnSpc>
                          <a:spcPct val="100000"/>
                        </a:lnSpc>
                        <a:spcBef>
                          <a:spcPts val="330"/>
                        </a:spcBef>
                      </a:pPr>
                      <a:r>
                        <a:rPr dirty="0" sz="1050" spc="20">
                          <a:latin typeface="Times New Roman"/>
                          <a:cs typeface="Times New Roman"/>
                        </a:rPr>
                        <a:t>48105</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1050" spc="20">
                          <a:latin typeface="Times New Roman"/>
                          <a:cs typeface="Times New Roman"/>
                        </a:rPr>
                        <a:t>0.122201</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54507">
                <a:tc>
                  <a:txBody>
                    <a:bodyPr/>
                    <a:lstStyle/>
                    <a:p>
                      <a:pPr algn="ctr">
                        <a:lnSpc>
                          <a:spcPct val="100000"/>
                        </a:lnSpc>
                        <a:spcBef>
                          <a:spcPts val="330"/>
                        </a:spcBef>
                      </a:pPr>
                      <a:r>
                        <a:rPr dirty="0" sz="1050">
                          <a:latin typeface="SimSun"/>
                          <a:cs typeface="SimSun"/>
                        </a:rPr>
                        <a:t>欧式</a:t>
                      </a:r>
                      <a:r>
                        <a:rPr dirty="0" sz="1050" spc="-15">
                          <a:latin typeface="SimSun"/>
                          <a:cs typeface="SimSun"/>
                        </a:rPr>
                        <a:t>聚</a:t>
                      </a:r>
                      <a:r>
                        <a:rPr dirty="0" sz="1050">
                          <a:latin typeface="SimSun"/>
                          <a:cs typeface="SimSun"/>
                        </a:rPr>
                        <a:t>类</a:t>
                      </a:r>
                      <a:endParaRPr sz="1050">
                        <a:latin typeface="SimSun"/>
                        <a:cs typeface="SimSu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1050" spc="10">
                          <a:latin typeface="Cambria Math"/>
                          <a:cs typeface="Cambria Math"/>
                        </a:rPr>
                        <a:t>𝑟</a:t>
                      </a:r>
                      <a:r>
                        <a:rPr dirty="0" baseline="-14814" sz="1125" spc="15">
                          <a:latin typeface="Cambria Math"/>
                          <a:cs typeface="Cambria Math"/>
                        </a:rPr>
                        <a:t>2</a:t>
                      </a:r>
                      <a:r>
                        <a:rPr dirty="0" sz="1050" spc="10">
                          <a:latin typeface="Times New Roman"/>
                          <a:cs typeface="Times New Roman"/>
                        </a:rPr>
                        <a:t>=30</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1050" spc="20">
                          <a:latin typeface="Times New Roman"/>
                          <a:cs typeface="Times New Roman"/>
                        </a:rPr>
                        <a:t>48105</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02895">
                        <a:lnSpc>
                          <a:spcPct val="100000"/>
                        </a:lnSpc>
                        <a:spcBef>
                          <a:spcPts val="330"/>
                        </a:spcBef>
                      </a:pPr>
                      <a:r>
                        <a:rPr dirty="0" sz="1050" spc="20">
                          <a:latin typeface="Times New Roman"/>
                          <a:cs typeface="Times New Roman"/>
                        </a:rPr>
                        <a:t>6067</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1050" spc="20">
                          <a:latin typeface="Times New Roman"/>
                          <a:cs typeface="Times New Roman"/>
                        </a:rPr>
                        <a:t>0.295816</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52983">
                <a:tc>
                  <a:txBody>
                    <a:bodyPr/>
                    <a:lstStyle/>
                    <a:p>
                      <a:pPr algn="ctr">
                        <a:lnSpc>
                          <a:spcPct val="100000"/>
                        </a:lnSpc>
                        <a:spcBef>
                          <a:spcPts val="330"/>
                        </a:spcBef>
                      </a:pPr>
                      <a:r>
                        <a:rPr dirty="0" sz="1050">
                          <a:latin typeface="SimSun"/>
                          <a:cs typeface="SimSun"/>
                        </a:rPr>
                        <a:t>总用</a:t>
                      </a:r>
                      <a:r>
                        <a:rPr dirty="0" sz="1050" spc="-15">
                          <a:latin typeface="SimSun"/>
                          <a:cs typeface="SimSun"/>
                        </a:rPr>
                        <a:t>时</a:t>
                      </a:r>
                      <a:r>
                        <a:rPr dirty="0" sz="1050">
                          <a:latin typeface="SimSun"/>
                          <a:cs typeface="SimSun"/>
                        </a:rPr>
                        <a:t>（</a:t>
                      </a:r>
                      <a:r>
                        <a:rPr dirty="0" sz="1050" spc="-5">
                          <a:latin typeface="Times New Roman"/>
                          <a:cs typeface="Times New Roman"/>
                        </a:rPr>
                        <a:t>s</a:t>
                      </a:r>
                      <a:r>
                        <a:rPr dirty="0" sz="1050">
                          <a:latin typeface="SimSun"/>
                          <a:cs typeface="SimSun"/>
                        </a:rPr>
                        <a:t>）</a:t>
                      </a:r>
                      <a:endParaRPr sz="1050">
                        <a:latin typeface="SimSun"/>
                        <a:cs typeface="SimSu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algn="ctr">
                        <a:lnSpc>
                          <a:spcPct val="100000"/>
                        </a:lnSpc>
                        <a:spcBef>
                          <a:spcPts val="330"/>
                        </a:spcBef>
                      </a:pPr>
                      <a:r>
                        <a:rPr dirty="0" sz="1050" spc="20">
                          <a:latin typeface="Times New Roman"/>
                          <a:cs typeface="Times New Roman"/>
                        </a:rPr>
                        <a:t>0.522397</a:t>
                      </a:r>
                      <a:endParaRPr sz="1050">
                        <a:latin typeface="Times New Roman"/>
                        <a:cs typeface="Times New Roman"/>
                      </a:endParaRPr>
                    </a:p>
                  </a:txBody>
                  <a:tcPr marL="0" marR="0" marB="0" marT="419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pic>
        <p:nvPicPr>
          <p:cNvPr id="5" name="object 5"/>
          <p:cNvPicPr/>
          <p:nvPr/>
        </p:nvPicPr>
        <p:blipFill>
          <a:blip r:embed="rId2" cstate="print"/>
          <a:stretch>
            <a:fillRect/>
          </a:stretch>
        </p:blipFill>
        <p:spPr>
          <a:xfrm>
            <a:off x="728517" y="6708673"/>
            <a:ext cx="226268" cy="133324"/>
          </a:xfrm>
          <a:prstGeom prst="rect">
            <a:avLst/>
          </a:prstGeom>
        </p:spPr>
      </p:pic>
      <p:sp>
        <p:nvSpPr>
          <p:cNvPr id="6" name="object 6"/>
          <p:cNvSpPr txBox="1"/>
          <p:nvPr/>
        </p:nvSpPr>
        <p:spPr>
          <a:xfrm>
            <a:off x="706627" y="6634353"/>
            <a:ext cx="6145530" cy="1934210"/>
          </a:xfrm>
          <a:prstGeom prst="rect">
            <a:avLst/>
          </a:prstGeom>
        </p:spPr>
        <p:txBody>
          <a:bodyPr wrap="square" lIns="0" tIns="12700" rIns="0" bIns="0" rtlCol="0" vert="horz">
            <a:spAutoFit/>
          </a:bodyPr>
          <a:lstStyle/>
          <a:p>
            <a:pPr marL="303530">
              <a:lnSpc>
                <a:spcPct val="100000"/>
              </a:lnSpc>
              <a:spcBef>
                <a:spcPts val="100"/>
              </a:spcBef>
            </a:pPr>
            <a:r>
              <a:rPr dirty="0" sz="1500" spc="10">
                <a:latin typeface="SimSun"/>
                <a:cs typeface="SimSun"/>
              </a:rPr>
              <a:t>本</a:t>
            </a:r>
            <a:r>
              <a:rPr dirty="0" sz="1500">
                <a:latin typeface="SimSun"/>
                <a:cs typeface="SimSun"/>
              </a:rPr>
              <a:t>章</a:t>
            </a:r>
            <a:r>
              <a:rPr dirty="0" sz="1500" spc="10">
                <a:latin typeface="SimSun"/>
                <a:cs typeface="SimSun"/>
              </a:rPr>
              <a:t>小</a:t>
            </a:r>
            <a:r>
              <a:rPr dirty="0" sz="1500">
                <a:latin typeface="SimSun"/>
                <a:cs typeface="SimSun"/>
              </a:rPr>
              <a:t>结</a:t>
            </a:r>
            <a:endParaRPr sz="1500">
              <a:latin typeface="SimSun"/>
              <a:cs typeface="SimSun"/>
            </a:endParaRPr>
          </a:p>
          <a:p>
            <a:pPr>
              <a:lnSpc>
                <a:spcPct val="100000"/>
              </a:lnSpc>
              <a:spcBef>
                <a:spcPts val="50"/>
              </a:spcBef>
            </a:pPr>
            <a:endParaRPr sz="1150">
              <a:latin typeface="SimSun"/>
              <a:cs typeface="SimSun"/>
            </a:endParaRPr>
          </a:p>
          <a:p>
            <a:pPr algn="just" marL="12700" marR="5080" indent="304800">
              <a:lnSpc>
                <a:spcPct val="162500"/>
              </a:lnSpc>
            </a:pPr>
            <a:r>
              <a:rPr dirty="0" sz="1200">
                <a:latin typeface="SimSun"/>
                <a:cs typeface="SimSun"/>
              </a:rPr>
              <a:t>本章</a:t>
            </a:r>
            <a:r>
              <a:rPr dirty="0" sz="1200" spc="10">
                <a:latin typeface="SimSun"/>
                <a:cs typeface="SimSun"/>
              </a:rPr>
              <a:t>设</a:t>
            </a:r>
            <a:r>
              <a:rPr dirty="0" sz="1200">
                <a:latin typeface="SimSun"/>
                <a:cs typeface="SimSun"/>
              </a:rPr>
              <a:t>计</a:t>
            </a:r>
            <a:r>
              <a:rPr dirty="0" sz="1200" spc="10">
                <a:latin typeface="SimSun"/>
                <a:cs typeface="SimSun"/>
              </a:rPr>
              <a:t>了</a:t>
            </a:r>
            <a:r>
              <a:rPr dirty="0" sz="1200">
                <a:latin typeface="SimSun"/>
                <a:cs typeface="SimSun"/>
              </a:rPr>
              <a:t>一种</a:t>
            </a:r>
            <a:r>
              <a:rPr dirty="0" sz="1200" spc="10">
                <a:latin typeface="SimSun"/>
                <a:cs typeface="SimSun"/>
              </a:rPr>
              <a:t>基</a:t>
            </a:r>
            <a:r>
              <a:rPr dirty="0" sz="1200">
                <a:latin typeface="SimSun"/>
                <a:cs typeface="SimSun"/>
              </a:rPr>
              <a:t>于</a:t>
            </a:r>
            <a:r>
              <a:rPr dirty="0" sz="1200" spc="10">
                <a:latin typeface="SimSun"/>
                <a:cs typeface="SimSun"/>
              </a:rPr>
              <a:t>几</a:t>
            </a:r>
            <a:r>
              <a:rPr dirty="0" sz="1200">
                <a:latin typeface="SimSun"/>
                <a:cs typeface="SimSun"/>
              </a:rPr>
              <a:t>何特</a:t>
            </a:r>
            <a:r>
              <a:rPr dirty="0" sz="1200" spc="10">
                <a:latin typeface="SimSun"/>
                <a:cs typeface="SimSun"/>
              </a:rPr>
              <a:t>征</a:t>
            </a:r>
            <a:r>
              <a:rPr dirty="0" sz="1200">
                <a:latin typeface="SimSun"/>
                <a:cs typeface="SimSun"/>
              </a:rPr>
              <a:t>的</a:t>
            </a:r>
            <a:r>
              <a:rPr dirty="0" sz="1200" spc="10">
                <a:latin typeface="SimSun"/>
                <a:cs typeface="SimSun"/>
              </a:rPr>
              <a:t>点</a:t>
            </a:r>
            <a:r>
              <a:rPr dirty="0" sz="1200" spc="5">
                <a:latin typeface="SimSun"/>
                <a:cs typeface="SimSun"/>
              </a:rPr>
              <a:t>云</a:t>
            </a:r>
            <a:r>
              <a:rPr dirty="0" sz="1200">
                <a:latin typeface="SimSun"/>
                <a:cs typeface="SimSun"/>
              </a:rPr>
              <a:t>数</a:t>
            </a:r>
            <a:r>
              <a:rPr dirty="0" sz="1200" spc="10">
                <a:latin typeface="SimSun"/>
                <a:cs typeface="SimSun"/>
              </a:rPr>
              <a:t>据</a:t>
            </a:r>
            <a:r>
              <a:rPr dirty="0" sz="1200">
                <a:latin typeface="SimSun"/>
                <a:cs typeface="SimSun"/>
              </a:rPr>
              <a:t>预</a:t>
            </a:r>
            <a:r>
              <a:rPr dirty="0" sz="1200" spc="10">
                <a:latin typeface="SimSun"/>
                <a:cs typeface="SimSun"/>
              </a:rPr>
              <a:t>处</a:t>
            </a:r>
            <a:r>
              <a:rPr dirty="0" sz="1200">
                <a:latin typeface="SimSun"/>
                <a:cs typeface="SimSun"/>
              </a:rPr>
              <a:t>理方</a:t>
            </a:r>
            <a:r>
              <a:rPr dirty="0" sz="1200" spc="10">
                <a:latin typeface="SimSun"/>
                <a:cs typeface="SimSun"/>
              </a:rPr>
              <a:t>案</a:t>
            </a:r>
            <a:r>
              <a:rPr dirty="0" sz="1200">
                <a:latin typeface="SimSun"/>
                <a:cs typeface="SimSun"/>
              </a:rPr>
              <a:t>，</a:t>
            </a:r>
            <a:r>
              <a:rPr dirty="0" sz="1200" spc="10">
                <a:latin typeface="SimSun"/>
                <a:cs typeface="SimSun"/>
              </a:rPr>
              <a:t>主</a:t>
            </a:r>
            <a:r>
              <a:rPr dirty="0" sz="1200">
                <a:latin typeface="SimSun"/>
                <a:cs typeface="SimSun"/>
              </a:rPr>
              <a:t>要包</a:t>
            </a:r>
            <a:r>
              <a:rPr dirty="0" sz="1200" spc="10">
                <a:latin typeface="SimSun"/>
                <a:cs typeface="SimSun"/>
              </a:rPr>
              <a:t>括</a:t>
            </a:r>
            <a:r>
              <a:rPr dirty="0" sz="1200">
                <a:latin typeface="SimSun"/>
                <a:cs typeface="SimSun"/>
              </a:rPr>
              <a:t>点</a:t>
            </a:r>
            <a:r>
              <a:rPr dirty="0" sz="1200" spc="10">
                <a:latin typeface="SimSun"/>
                <a:cs typeface="SimSun"/>
              </a:rPr>
              <a:t>云</a:t>
            </a:r>
            <a:r>
              <a:rPr dirty="0" sz="1200">
                <a:latin typeface="SimSun"/>
                <a:cs typeface="SimSun"/>
              </a:rPr>
              <a:t>滤波</a:t>
            </a:r>
            <a:r>
              <a:rPr dirty="0" sz="1200" spc="10">
                <a:latin typeface="SimSun"/>
                <a:cs typeface="SimSun"/>
              </a:rPr>
              <a:t>和</a:t>
            </a:r>
            <a:r>
              <a:rPr dirty="0" sz="1200">
                <a:latin typeface="SimSun"/>
                <a:cs typeface="SimSun"/>
              </a:rPr>
              <a:t>点</a:t>
            </a:r>
            <a:r>
              <a:rPr dirty="0" sz="1200" spc="10">
                <a:latin typeface="SimSun"/>
                <a:cs typeface="SimSun"/>
              </a:rPr>
              <a:t>云</a:t>
            </a:r>
            <a:r>
              <a:rPr dirty="0" sz="1200">
                <a:latin typeface="SimSun"/>
                <a:cs typeface="SimSun"/>
              </a:rPr>
              <a:t>分割两 个部</a:t>
            </a:r>
            <a:r>
              <a:rPr dirty="0" sz="1200" spc="10">
                <a:latin typeface="SimSun"/>
                <a:cs typeface="SimSun"/>
              </a:rPr>
              <a:t>分</a:t>
            </a:r>
            <a:r>
              <a:rPr dirty="0" sz="1200">
                <a:latin typeface="SimSun"/>
                <a:cs typeface="SimSun"/>
              </a:rPr>
              <a:t>。通</a:t>
            </a:r>
            <a:r>
              <a:rPr dirty="0" sz="1200" spc="10">
                <a:latin typeface="SimSun"/>
                <a:cs typeface="SimSun"/>
              </a:rPr>
              <a:t>过</a:t>
            </a:r>
            <a:r>
              <a:rPr dirty="0" sz="1200">
                <a:latin typeface="SimSun"/>
                <a:cs typeface="SimSun"/>
              </a:rPr>
              <a:t>分</a:t>
            </a:r>
            <a:r>
              <a:rPr dirty="0" sz="1200" spc="15">
                <a:latin typeface="SimSun"/>
                <a:cs typeface="SimSun"/>
              </a:rPr>
              <a:t>析</a:t>
            </a:r>
            <a:r>
              <a:rPr dirty="0" sz="1200">
                <a:latin typeface="SimSun"/>
                <a:cs typeface="SimSun"/>
              </a:rPr>
              <a:t>和</a:t>
            </a:r>
            <a:r>
              <a:rPr dirty="0" sz="1200" spc="10">
                <a:latin typeface="SimSun"/>
                <a:cs typeface="SimSun"/>
              </a:rPr>
              <a:t>对</a:t>
            </a:r>
            <a:r>
              <a:rPr dirty="0" sz="1200">
                <a:latin typeface="SimSun"/>
                <a:cs typeface="SimSun"/>
              </a:rPr>
              <a:t>比不</a:t>
            </a:r>
            <a:r>
              <a:rPr dirty="0" sz="1200" spc="10">
                <a:latin typeface="SimSun"/>
                <a:cs typeface="SimSun"/>
              </a:rPr>
              <a:t>同</a:t>
            </a:r>
            <a:r>
              <a:rPr dirty="0" sz="1200">
                <a:latin typeface="SimSun"/>
                <a:cs typeface="SimSun"/>
              </a:rPr>
              <a:t>方法</a:t>
            </a:r>
            <a:r>
              <a:rPr dirty="0" sz="1200" spc="10">
                <a:latin typeface="SimSun"/>
                <a:cs typeface="SimSun"/>
              </a:rPr>
              <a:t>以</a:t>
            </a:r>
            <a:r>
              <a:rPr dirty="0" sz="1200">
                <a:latin typeface="SimSun"/>
                <a:cs typeface="SimSun"/>
              </a:rPr>
              <a:t>及</a:t>
            </a:r>
            <a:r>
              <a:rPr dirty="0" sz="1200" spc="10">
                <a:latin typeface="SimSun"/>
                <a:cs typeface="SimSun"/>
              </a:rPr>
              <a:t>不</a:t>
            </a:r>
            <a:r>
              <a:rPr dirty="0" sz="1200">
                <a:latin typeface="SimSun"/>
                <a:cs typeface="SimSun"/>
              </a:rPr>
              <a:t>同</a:t>
            </a:r>
            <a:r>
              <a:rPr dirty="0" sz="1200" spc="10">
                <a:latin typeface="SimSun"/>
                <a:cs typeface="SimSun"/>
              </a:rPr>
              <a:t>参</a:t>
            </a:r>
            <a:r>
              <a:rPr dirty="0" sz="1200">
                <a:latin typeface="SimSun"/>
                <a:cs typeface="SimSun"/>
              </a:rPr>
              <a:t>数的</a:t>
            </a:r>
            <a:r>
              <a:rPr dirty="0" sz="1200" spc="10">
                <a:latin typeface="SimSun"/>
                <a:cs typeface="SimSun"/>
              </a:rPr>
              <a:t>算</a:t>
            </a:r>
            <a:r>
              <a:rPr dirty="0" sz="1200">
                <a:latin typeface="SimSun"/>
                <a:cs typeface="SimSun"/>
              </a:rPr>
              <a:t>法</a:t>
            </a:r>
            <a:r>
              <a:rPr dirty="0" sz="1200" spc="10">
                <a:latin typeface="SimSun"/>
                <a:cs typeface="SimSun"/>
              </a:rPr>
              <a:t>，本</a:t>
            </a:r>
            <a:r>
              <a:rPr dirty="0" sz="1200">
                <a:latin typeface="SimSun"/>
                <a:cs typeface="SimSun"/>
              </a:rPr>
              <a:t>章</a:t>
            </a:r>
            <a:r>
              <a:rPr dirty="0" sz="1200" spc="10">
                <a:latin typeface="SimSun"/>
                <a:cs typeface="SimSun"/>
              </a:rPr>
              <a:t>确</a:t>
            </a:r>
            <a:r>
              <a:rPr dirty="0" sz="1200">
                <a:latin typeface="SimSun"/>
                <a:cs typeface="SimSun"/>
              </a:rPr>
              <a:t>定</a:t>
            </a:r>
            <a:r>
              <a:rPr dirty="0" sz="1200" spc="10">
                <a:latin typeface="SimSun"/>
                <a:cs typeface="SimSun"/>
              </a:rPr>
              <a:t>了</a:t>
            </a:r>
            <a:r>
              <a:rPr dirty="0" sz="1200">
                <a:latin typeface="SimSun"/>
                <a:cs typeface="SimSun"/>
              </a:rPr>
              <a:t>点云</a:t>
            </a:r>
            <a:r>
              <a:rPr dirty="0" sz="1200" spc="10">
                <a:latin typeface="SimSun"/>
                <a:cs typeface="SimSun"/>
              </a:rPr>
              <a:t>配</a:t>
            </a:r>
            <a:r>
              <a:rPr dirty="0" sz="1200">
                <a:latin typeface="SimSun"/>
                <a:cs typeface="SimSun"/>
              </a:rPr>
              <a:t>准的</a:t>
            </a:r>
            <a:r>
              <a:rPr dirty="0" sz="1200" spc="10">
                <a:latin typeface="SimSun"/>
                <a:cs typeface="SimSun"/>
              </a:rPr>
              <a:t>有</a:t>
            </a:r>
            <a:r>
              <a:rPr dirty="0" sz="1200">
                <a:latin typeface="SimSun"/>
                <a:cs typeface="SimSun"/>
              </a:rPr>
              <a:t>效</a:t>
            </a:r>
            <a:r>
              <a:rPr dirty="0" sz="1200" spc="10">
                <a:latin typeface="SimSun"/>
                <a:cs typeface="SimSun"/>
              </a:rPr>
              <a:t>方</a:t>
            </a:r>
            <a:r>
              <a:rPr dirty="0" sz="1200">
                <a:latin typeface="SimSun"/>
                <a:cs typeface="SimSun"/>
              </a:rPr>
              <a:t>案， 即使</a:t>
            </a:r>
            <a:r>
              <a:rPr dirty="0" sz="1200" spc="10">
                <a:latin typeface="SimSun"/>
                <a:cs typeface="SimSun"/>
              </a:rPr>
              <a:t>用</a:t>
            </a:r>
            <a:r>
              <a:rPr dirty="0" sz="1200">
                <a:latin typeface="SimSun"/>
                <a:cs typeface="SimSun"/>
              </a:rPr>
              <a:t>随机</a:t>
            </a:r>
            <a:r>
              <a:rPr dirty="0" sz="1200" spc="10">
                <a:latin typeface="SimSun"/>
                <a:cs typeface="SimSun"/>
              </a:rPr>
              <a:t>降</a:t>
            </a:r>
            <a:r>
              <a:rPr dirty="0" sz="1200">
                <a:latin typeface="SimSun"/>
                <a:cs typeface="SimSun"/>
              </a:rPr>
              <a:t>采</a:t>
            </a:r>
            <a:r>
              <a:rPr dirty="0" sz="1200" spc="10">
                <a:latin typeface="SimSun"/>
                <a:cs typeface="SimSun"/>
              </a:rPr>
              <a:t>样</a:t>
            </a:r>
            <a:r>
              <a:rPr dirty="0" sz="1200">
                <a:latin typeface="SimSun"/>
                <a:cs typeface="SimSun"/>
              </a:rPr>
              <a:t>对</a:t>
            </a:r>
            <a:r>
              <a:rPr dirty="0" sz="1200" spc="10">
                <a:latin typeface="SimSun"/>
                <a:cs typeface="SimSun"/>
              </a:rPr>
              <a:t>采</a:t>
            </a:r>
            <a:r>
              <a:rPr dirty="0" sz="1200">
                <a:latin typeface="SimSun"/>
                <a:cs typeface="SimSun"/>
              </a:rPr>
              <a:t>集到</a:t>
            </a:r>
            <a:r>
              <a:rPr dirty="0" sz="1200" spc="10">
                <a:latin typeface="SimSun"/>
                <a:cs typeface="SimSun"/>
              </a:rPr>
              <a:t>的</a:t>
            </a:r>
            <a:r>
              <a:rPr dirty="0" sz="1200">
                <a:latin typeface="SimSun"/>
                <a:cs typeface="SimSun"/>
              </a:rPr>
              <a:t>原始</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a:t>
            </a:r>
            <a:r>
              <a:rPr dirty="0" sz="1200" spc="10">
                <a:latin typeface="SimSun"/>
                <a:cs typeface="SimSun"/>
              </a:rPr>
              <a:t>完</a:t>
            </a:r>
            <a:r>
              <a:rPr dirty="0" sz="1200">
                <a:latin typeface="SimSun"/>
                <a:cs typeface="SimSun"/>
              </a:rPr>
              <a:t>成指</a:t>
            </a:r>
            <a:r>
              <a:rPr dirty="0" sz="1200" spc="10">
                <a:latin typeface="SimSun"/>
                <a:cs typeface="SimSun"/>
              </a:rPr>
              <a:t>定</a:t>
            </a:r>
            <a:r>
              <a:rPr dirty="0" sz="1200">
                <a:latin typeface="SimSun"/>
                <a:cs typeface="SimSun"/>
              </a:rPr>
              <a:t>数量</a:t>
            </a:r>
            <a:r>
              <a:rPr dirty="0" sz="1200" spc="10">
                <a:latin typeface="SimSun"/>
                <a:cs typeface="SimSun"/>
              </a:rPr>
              <a:t>的</a:t>
            </a:r>
            <a:r>
              <a:rPr dirty="0" sz="1200">
                <a:latin typeface="SimSun"/>
                <a:cs typeface="SimSun"/>
              </a:rPr>
              <a:t>采</a:t>
            </a:r>
            <a:r>
              <a:rPr dirty="0" sz="1200" spc="10">
                <a:latin typeface="SimSun"/>
                <a:cs typeface="SimSun"/>
              </a:rPr>
              <a:t>集</a:t>
            </a:r>
            <a:r>
              <a:rPr dirty="0" sz="1200">
                <a:latin typeface="SimSun"/>
                <a:cs typeface="SimSun"/>
              </a:rPr>
              <a:t>，</a:t>
            </a:r>
            <a:r>
              <a:rPr dirty="0" sz="1200" spc="10">
                <a:latin typeface="SimSun"/>
                <a:cs typeface="SimSun"/>
              </a:rPr>
              <a:t>再</a:t>
            </a:r>
            <a:r>
              <a:rPr dirty="0" sz="1200">
                <a:latin typeface="SimSun"/>
                <a:cs typeface="SimSun"/>
              </a:rPr>
              <a:t>使用</a:t>
            </a:r>
            <a:r>
              <a:rPr dirty="0" sz="1200" spc="10">
                <a:latin typeface="SimSun"/>
                <a:cs typeface="SimSun"/>
              </a:rPr>
              <a:t>统</a:t>
            </a:r>
            <a:r>
              <a:rPr dirty="0" sz="1200">
                <a:latin typeface="SimSun"/>
                <a:cs typeface="SimSun"/>
              </a:rPr>
              <a:t>计滤</a:t>
            </a:r>
            <a:r>
              <a:rPr dirty="0" sz="1200" spc="10">
                <a:latin typeface="SimSun"/>
                <a:cs typeface="SimSun"/>
              </a:rPr>
              <a:t>波</a:t>
            </a:r>
            <a:r>
              <a:rPr dirty="0" sz="1200">
                <a:latin typeface="SimSun"/>
                <a:cs typeface="SimSun"/>
              </a:rPr>
              <a:t>器</a:t>
            </a:r>
            <a:r>
              <a:rPr dirty="0" sz="1200" spc="10">
                <a:latin typeface="SimSun"/>
                <a:cs typeface="SimSun"/>
              </a:rPr>
              <a:t>对</a:t>
            </a:r>
            <a:r>
              <a:rPr dirty="0" sz="1200">
                <a:latin typeface="SimSun"/>
                <a:cs typeface="SimSun"/>
              </a:rPr>
              <a:t>降采 样后</a:t>
            </a:r>
            <a:r>
              <a:rPr dirty="0" sz="1200" spc="10">
                <a:latin typeface="SimSun"/>
                <a:cs typeface="SimSun"/>
              </a:rPr>
              <a:t>的</a:t>
            </a:r>
            <a:r>
              <a:rPr dirty="0" sz="1200">
                <a:latin typeface="SimSun"/>
                <a:cs typeface="SimSun"/>
              </a:rPr>
              <a:t>点云</a:t>
            </a:r>
            <a:r>
              <a:rPr dirty="0" sz="1200" spc="10">
                <a:latin typeface="SimSun"/>
                <a:cs typeface="SimSun"/>
              </a:rPr>
              <a:t>进</a:t>
            </a:r>
            <a:r>
              <a:rPr dirty="0" sz="1200">
                <a:latin typeface="SimSun"/>
                <a:cs typeface="SimSun"/>
              </a:rPr>
              <a:t>行</a:t>
            </a:r>
            <a:r>
              <a:rPr dirty="0" sz="1200" spc="10">
                <a:latin typeface="SimSun"/>
                <a:cs typeface="SimSun"/>
              </a:rPr>
              <a:t>离</a:t>
            </a:r>
            <a:r>
              <a:rPr dirty="0" sz="1200">
                <a:latin typeface="SimSun"/>
                <a:cs typeface="SimSun"/>
              </a:rPr>
              <a:t>群</a:t>
            </a:r>
            <a:r>
              <a:rPr dirty="0" sz="1200" spc="10">
                <a:latin typeface="SimSun"/>
                <a:cs typeface="SimSun"/>
              </a:rPr>
              <a:t>点</a:t>
            </a:r>
            <a:r>
              <a:rPr dirty="0" sz="1200">
                <a:latin typeface="SimSun"/>
                <a:cs typeface="SimSun"/>
              </a:rPr>
              <a:t>去除</a:t>
            </a:r>
            <a:r>
              <a:rPr dirty="0" sz="1200" spc="10">
                <a:latin typeface="SimSun"/>
                <a:cs typeface="SimSun"/>
              </a:rPr>
              <a:t>，</a:t>
            </a:r>
            <a:r>
              <a:rPr dirty="0" sz="1200">
                <a:latin typeface="SimSun"/>
                <a:cs typeface="SimSun"/>
              </a:rPr>
              <a:t>最后</a:t>
            </a:r>
            <a:r>
              <a:rPr dirty="0" sz="1200" spc="10">
                <a:latin typeface="SimSun"/>
                <a:cs typeface="SimSun"/>
              </a:rPr>
              <a:t>使</a:t>
            </a:r>
            <a:r>
              <a:rPr dirty="0" sz="1200">
                <a:latin typeface="SimSun"/>
                <a:cs typeface="SimSun"/>
              </a:rPr>
              <a:t>用</a:t>
            </a:r>
            <a:r>
              <a:rPr dirty="0" sz="1200" spc="10">
                <a:latin typeface="SimSun"/>
                <a:cs typeface="SimSun"/>
              </a:rPr>
              <a:t>欧</a:t>
            </a:r>
            <a:r>
              <a:rPr dirty="0" sz="1200">
                <a:latin typeface="SimSun"/>
                <a:cs typeface="SimSun"/>
              </a:rPr>
              <a:t>式</a:t>
            </a:r>
            <a:r>
              <a:rPr dirty="0" sz="1200" spc="10">
                <a:latin typeface="SimSun"/>
                <a:cs typeface="SimSun"/>
              </a:rPr>
              <a:t>聚</a:t>
            </a:r>
            <a:r>
              <a:rPr dirty="0" sz="1200">
                <a:latin typeface="SimSun"/>
                <a:cs typeface="SimSun"/>
              </a:rPr>
              <a:t>类算</a:t>
            </a:r>
            <a:r>
              <a:rPr dirty="0" sz="1200" spc="10">
                <a:latin typeface="SimSun"/>
                <a:cs typeface="SimSun"/>
              </a:rPr>
              <a:t>法</a:t>
            </a:r>
            <a:r>
              <a:rPr dirty="0" sz="1200">
                <a:latin typeface="SimSun"/>
                <a:cs typeface="SimSun"/>
              </a:rPr>
              <a:t>对离</a:t>
            </a:r>
            <a:r>
              <a:rPr dirty="0" sz="1200" spc="10">
                <a:latin typeface="SimSun"/>
                <a:cs typeface="SimSun"/>
              </a:rPr>
              <a:t>群</a:t>
            </a:r>
            <a:r>
              <a:rPr dirty="0" sz="1200">
                <a:latin typeface="SimSun"/>
                <a:cs typeface="SimSun"/>
              </a:rPr>
              <a:t>点</a:t>
            </a:r>
            <a:r>
              <a:rPr dirty="0" sz="1200" spc="10">
                <a:latin typeface="SimSun"/>
                <a:cs typeface="SimSun"/>
              </a:rPr>
              <a:t>去</a:t>
            </a:r>
            <a:r>
              <a:rPr dirty="0" sz="1200">
                <a:latin typeface="SimSun"/>
                <a:cs typeface="SimSun"/>
              </a:rPr>
              <a:t>除</a:t>
            </a:r>
            <a:r>
              <a:rPr dirty="0" sz="1200" spc="10">
                <a:latin typeface="SimSun"/>
                <a:cs typeface="SimSun"/>
              </a:rPr>
              <a:t>后</a:t>
            </a:r>
            <a:r>
              <a:rPr dirty="0" sz="1200">
                <a:latin typeface="SimSun"/>
                <a:cs typeface="SimSun"/>
              </a:rPr>
              <a:t>的点</a:t>
            </a:r>
            <a:r>
              <a:rPr dirty="0" sz="1200" spc="10">
                <a:latin typeface="SimSun"/>
                <a:cs typeface="SimSun"/>
              </a:rPr>
              <a:t>云</a:t>
            </a:r>
            <a:r>
              <a:rPr dirty="0" sz="1200">
                <a:latin typeface="SimSun"/>
                <a:cs typeface="SimSun"/>
              </a:rPr>
              <a:t>进行</a:t>
            </a:r>
            <a:r>
              <a:rPr dirty="0" sz="1200" spc="10">
                <a:latin typeface="SimSun"/>
                <a:cs typeface="SimSun"/>
              </a:rPr>
              <a:t>分</a:t>
            </a:r>
            <a:r>
              <a:rPr dirty="0" sz="1200">
                <a:latin typeface="SimSun"/>
                <a:cs typeface="SimSun"/>
              </a:rPr>
              <a:t>割</a:t>
            </a:r>
            <a:r>
              <a:rPr dirty="0" sz="1200" spc="35">
                <a:latin typeface="SimSun"/>
                <a:cs typeface="SimSun"/>
              </a:rPr>
              <a:t>，</a:t>
            </a:r>
            <a:r>
              <a:rPr dirty="0" sz="1200">
                <a:latin typeface="SimSun"/>
                <a:cs typeface="SimSun"/>
              </a:rPr>
              <a:t>可以 </a:t>
            </a:r>
            <a:r>
              <a:rPr dirty="0" sz="1200">
                <a:latin typeface="SimSun"/>
                <a:cs typeface="SimSun"/>
              </a:rPr>
              <a:t>较好地分离出目标物体，为后续利用有效点云信息进行点云配准奠定基础。</a:t>
            </a:r>
            <a:endParaRPr sz="1200">
              <a:latin typeface="SimSun"/>
              <a:cs typeface="SimSun"/>
            </a:endParaRPr>
          </a:p>
        </p:txBody>
      </p:sp>
      <p:pic>
        <p:nvPicPr>
          <p:cNvPr id="7" name="object 7"/>
          <p:cNvPicPr/>
          <p:nvPr/>
        </p:nvPicPr>
        <p:blipFill>
          <a:blip r:embed="rId3" cstate="print"/>
          <a:stretch>
            <a:fillRect/>
          </a:stretch>
        </p:blipFill>
        <p:spPr>
          <a:xfrm>
            <a:off x="259079" y="10344403"/>
            <a:ext cx="4812030" cy="123189"/>
          </a:xfrm>
          <a:prstGeom prst="rect">
            <a:avLst/>
          </a:prstGeom>
        </p:spPr>
      </p:pic>
      <p:pic>
        <p:nvPicPr>
          <p:cNvPr id="8" name="object 8"/>
          <p:cNvPicPr/>
          <p:nvPr/>
        </p:nvPicPr>
        <p:blipFill>
          <a:blip r:embed="rId4" cstate="print"/>
          <a:stretch>
            <a:fillRect/>
          </a:stretch>
        </p:blipFill>
        <p:spPr>
          <a:xfrm>
            <a:off x="5215890" y="10344403"/>
            <a:ext cx="1082039" cy="123189"/>
          </a:xfrm>
          <a:prstGeom prst="rect">
            <a:avLst/>
          </a:prstGeom>
        </p:spPr>
      </p:pic>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32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pic>
        <p:nvPicPr>
          <p:cNvPr id="3" name="object 3"/>
          <p:cNvPicPr/>
          <p:nvPr/>
        </p:nvPicPr>
        <p:blipFill>
          <a:blip r:embed="rId2" cstate="print"/>
          <a:stretch>
            <a:fillRect/>
          </a:stretch>
        </p:blipFill>
        <p:spPr>
          <a:xfrm>
            <a:off x="722391" y="3197377"/>
            <a:ext cx="215630" cy="133324"/>
          </a:xfrm>
          <a:prstGeom prst="rect">
            <a:avLst/>
          </a:prstGeom>
        </p:spPr>
      </p:pic>
      <p:sp>
        <p:nvSpPr>
          <p:cNvPr id="4" name="object 4"/>
          <p:cNvSpPr txBox="1"/>
          <p:nvPr/>
        </p:nvSpPr>
        <p:spPr>
          <a:xfrm>
            <a:off x="630427" y="463439"/>
            <a:ext cx="6426835" cy="8687435"/>
          </a:xfrm>
          <a:prstGeom prst="rect">
            <a:avLst/>
          </a:prstGeom>
        </p:spPr>
        <p:txBody>
          <a:bodyPr wrap="square" lIns="0" tIns="78105" rIns="0" bIns="0" rtlCol="0" vert="horz">
            <a:spAutoFit/>
          </a:bodyPr>
          <a:lstStyle/>
          <a:p>
            <a:pPr marL="88900">
              <a:lnSpc>
                <a:spcPct val="100000"/>
              </a:lnSpc>
              <a:spcBef>
                <a:spcPts val="615"/>
              </a:spcBef>
              <a:tabLst>
                <a:tab pos="301244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第四章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位</a:t>
            </a:r>
            <a:r>
              <a:rPr dirty="0" sz="1050" spc="5">
                <a:solidFill>
                  <a:srgbClr val="666666"/>
                </a:solidFill>
                <a:latin typeface="SimSun"/>
                <a:cs typeface="SimSun"/>
              </a:rPr>
              <a:t>置</a:t>
            </a:r>
            <a:r>
              <a:rPr dirty="0" sz="1050" spc="-10">
                <a:solidFill>
                  <a:srgbClr val="666666"/>
                </a:solidFill>
                <a:latin typeface="SimSun"/>
                <a:cs typeface="SimSun"/>
              </a:rPr>
              <a:t>自</a:t>
            </a:r>
            <a:r>
              <a:rPr dirty="0" sz="1050" spc="5">
                <a:solidFill>
                  <a:srgbClr val="666666"/>
                </a:solidFill>
                <a:latin typeface="SimSun"/>
                <a:cs typeface="SimSun"/>
              </a:rPr>
              <a:t>适</a:t>
            </a:r>
            <a:r>
              <a:rPr dirty="0" sz="1050" spc="-10">
                <a:solidFill>
                  <a:srgbClr val="666666"/>
                </a:solidFill>
                <a:latin typeface="SimSun"/>
                <a:cs typeface="SimSun"/>
              </a:rPr>
              <a:t>应卷</a:t>
            </a:r>
            <a:r>
              <a:rPr dirty="0" sz="1050" spc="5">
                <a:solidFill>
                  <a:srgbClr val="666666"/>
                </a:solidFill>
                <a:latin typeface="SimSun"/>
                <a:cs typeface="SimSun"/>
              </a:rPr>
              <a:t>积提</a:t>
            </a:r>
            <a:r>
              <a:rPr dirty="0" sz="1050" spc="-10">
                <a:solidFill>
                  <a:srgbClr val="666666"/>
                </a:solidFill>
                <a:latin typeface="SimSun"/>
                <a:cs typeface="SimSun"/>
              </a:rPr>
              <a:t>取</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a:p>
            <a:pPr marL="477520">
              <a:lnSpc>
                <a:spcPct val="100000"/>
              </a:lnSpc>
              <a:spcBef>
                <a:spcPts val="869"/>
              </a:spcBef>
            </a:pPr>
            <a:r>
              <a:rPr dirty="0" sz="1800" spc="10">
                <a:latin typeface="SimSun"/>
                <a:cs typeface="SimSun"/>
              </a:rPr>
              <a:t>第四</a:t>
            </a:r>
            <a:r>
              <a:rPr dirty="0" sz="1800">
                <a:latin typeface="SimSun"/>
                <a:cs typeface="SimSun"/>
              </a:rPr>
              <a:t>章</a:t>
            </a:r>
            <a:r>
              <a:rPr dirty="0" sz="1800" spc="-409">
                <a:latin typeface="SimSun"/>
                <a:cs typeface="SimSun"/>
              </a:rPr>
              <a:t> </a:t>
            </a:r>
            <a:r>
              <a:rPr dirty="0" sz="1800" spc="10">
                <a:latin typeface="SimSun"/>
                <a:cs typeface="SimSun"/>
              </a:rPr>
              <a:t>基于</a:t>
            </a:r>
            <a:r>
              <a:rPr dirty="0" sz="1800">
                <a:latin typeface="SimSun"/>
                <a:cs typeface="SimSun"/>
              </a:rPr>
              <a:t>位</a:t>
            </a:r>
            <a:r>
              <a:rPr dirty="0" sz="1800" spc="10">
                <a:latin typeface="SimSun"/>
                <a:cs typeface="SimSun"/>
              </a:rPr>
              <a:t>置自</a:t>
            </a:r>
            <a:r>
              <a:rPr dirty="0" sz="1800">
                <a:latin typeface="SimSun"/>
                <a:cs typeface="SimSun"/>
              </a:rPr>
              <a:t>适</a:t>
            </a:r>
            <a:r>
              <a:rPr dirty="0" sz="1800" spc="10">
                <a:latin typeface="SimSun"/>
                <a:cs typeface="SimSun"/>
              </a:rPr>
              <a:t>应卷</a:t>
            </a:r>
            <a:r>
              <a:rPr dirty="0" sz="1800">
                <a:latin typeface="SimSun"/>
                <a:cs typeface="SimSun"/>
              </a:rPr>
              <a:t>积</a:t>
            </a:r>
            <a:r>
              <a:rPr dirty="0" sz="1800" spc="10">
                <a:latin typeface="SimSun"/>
                <a:cs typeface="SimSun"/>
              </a:rPr>
              <a:t>提取</a:t>
            </a:r>
            <a:r>
              <a:rPr dirty="0" sz="1800">
                <a:latin typeface="SimSun"/>
                <a:cs typeface="SimSun"/>
              </a:rPr>
              <a:t>特</a:t>
            </a:r>
            <a:r>
              <a:rPr dirty="0" sz="1800" spc="10">
                <a:latin typeface="SimSun"/>
                <a:cs typeface="SimSun"/>
              </a:rPr>
              <a:t>征的</a:t>
            </a:r>
            <a:r>
              <a:rPr dirty="0" sz="1800">
                <a:latin typeface="SimSun"/>
                <a:cs typeface="SimSun"/>
              </a:rPr>
              <a:t>点</a:t>
            </a:r>
            <a:r>
              <a:rPr dirty="0" sz="1800" spc="10">
                <a:latin typeface="SimSun"/>
                <a:cs typeface="SimSun"/>
              </a:rPr>
              <a:t>云配</a:t>
            </a:r>
            <a:r>
              <a:rPr dirty="0" sz="1800" spc="20">
                <a:latin typeface="SimSun"/>
                <a:cs typeface="SimSun"/>
              </a:rPr>
              <a:t>准</a:t>
            </a:r>
            <a:r>
              <a:rPr dirty="0" sz="1800" spc="10">
                <a:latin typeface="SimSun"/>
                <a:cs typeface="SimSun"/>
              </a:rPr>
              <a:t>优化</a:t>
            </a:r>
            <a:endParaRPr sz="1800">
              <a:latin typeface="SimSun"/>
              <a:cs typeface="SimSun"/>
            </a:endParaRPr>
          </a:p>
          <a:p>
            <a:pPr>
              <a:lnSpc>
                <a:spcPct val="100000"/>
              </a:lnSpc>
              <a:spcBef>
                <a:spcPts val="45"/>
              </a:spcBef>
            </a:pPr>
            <a:endParaRPr sz="1550">
              <a:latin typeface="SimSun"/>
              <a:cs typeface="SimSun"/>
            </a:endParaRPr>
          </a:p>
          <a:p>
            <a:pPr algn="just" marL="88900" marR="207010" indent="304800">
              <a:lnSpc>
                <a:spcPct val="162500"/>
              </a:lnSpc>
            </a:pPr>
            <a:r>
              <a:rPr dirty="0" sz="1200">
                <a:latin typeface="SimSun"/>
                <a:cs typeface="SimSun"/>
              </a:rPr>
              <a:t>本章基于</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5">
                <a:latin typeface="Times New Roman"/>
                <a:cs typeface="Times New Roman"/>
              </a:rPr>
              <a:t> </a:t>
            </a:r>
            <a:r>
              <a:rPr dirty="0" sz="1200">
                <a:latin typeface="SimSun"/>
                <a:cs typeface="SimSun"/>
              </a:rPr>
              <a:t>深度学习网络模型提出一种基于位置自适应卷积提取特征的点云配准 优化方法。首先阐述了</a:t>
            </a:r>
            <a:r>
              <a:rPr dirty="0" sz="1200" spc="-16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50">
                <a:latin typeface="Times New Roman"/>
                <a:cs typeface="Times New Roman"/>
              </a:rPr>
              <a:t> </a:t>
            </a:r>
            <a:r>
              <a:rPr dirty="0" sz="1200">
                <a:latin typeface="SimSun"/>
                <a:cs typeface="SimSun"/>
              </a:rPr>
              <a:t>网络的工作机制，并分析了</a:t>
            </a:r>
            <a:r>
              <a:rPr dirty="0" sz="1200" spc="-155">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50">
                <a:latin typeface="Times New Roman"/>
                <a:cs typeface="Times New Roman"/>
              </a:rPr>
              <a:t> </a:t>
            </a:r>
            <a:r>
              <a:rPr dirty="0" sz="1200">
                <a:latin typeface="SimSun"/>
                <a:cs typeface="SimSun"/>
              </a:rPr>
              <a:t>网络在特征提取方</a:t>
            </a:r>
            <a:r>
              <a:rPr dirty="0" sz="1200" spc="10">
                <a:latin typeface="SimSun"/>
                <a:cs typeface="SimSun"/>
              </a:rPr>
              <a:t>面</a:t>
            </a:r>
            <a:r>
              <a:rPr dirty="0" sz="1200">
                <a:latin typeface="SimSun"/>
                <a:cs typeface="SimSun"/>
              </a:rPr>
              <a:t>存 </a:t>
            </a:r>
            <a:r>
              <a:rPr dirty="0" sz="1200">
                <a:latin typeface="SimSun"/>
                <a:cs typeface="SimSun"/>
              </a:rPr>
              <a:t>在的局限性。然后针对这些局限性对原网络提出了改进，构建了</a:t>
            </a:r>
            <a:r>
              <a:rPr dirty="0" sz="1200" spc="-120">
                <a:latin typeface="SimSun"/>
                <a:cs typeface="SimSun"/>
              </a:rPr>
              <a:t> </a:t>
            </a:r>
            <a:r>
              <a:rPr dirty="0" sz="1200" spc="-25">
                <a:latin typeface="Times New Roman"/>
                <a:cs typeface="Times New Roman"/>
              </a:rPr>
              <a:t>PACNet</a:t>
            </a:r>
            <a:r>
              <a:rPr dirty="0" sz="1200" spc="180">
                <a:latin typeface="Times New Roman"/>
                <a:cs typeface="Times New Roman"/>
              </a:rPr>
              <a:t> </a:t>
            </a:r>
            <a:r>
              <a:rPr dirty="0" sz="1200">
                <a:latin typeface="SimSun"/>
                <a:cs typeface="SimSun"/>
              </a:rPr>
              <a:t>网络模型。最后通 </a:t>
            </a:r>
            <a:r>
              <a:rPr dirty="0" sz="1200" spc="70">
                <a:latin typeface="SimSun"/>
                <a:cs typeface="SimSun"/>
              </a:rPr>
              <a:t>过实验将本章提出</a:t>
            </a:r>
            <a:r>
              <a:rPr dirty="0" sz="1200" spc="60">
                <a:latin typeface="SimSun"/>
                <a:cs typeface="SimSun"/>
              </a:rPr>
              <a:t>的</a:t>
            </a:r>
            <a:r>
              <a:rPr dirty="0" sz="1200" spc="70">
                <a:latin typeface="SimSun"/>
                <a:cs typeface="SimSun"/>
              </a:rPr>
              <a:t>网络模型与当前主</a:t>
            </a:r>
            <a:r>
              <a:rPr dirty="0" sz="1200" spc="60">
                <a:latin typeface="SimSun"/>
                <a:cs typeface="SimSun"/>
              </a:rPr>
              <a:t>流</a:t>
            </a:r>
            <a:r>
              <a:rPr dirty="0" sz="1200" spc="70">
                <a:latin typeface="SimSun"/>
                <a:cs typeface="SimSun"/>
              </a:rPr>
              <a:t>的点云配准算法进</a:t>
            </a:r>
            <a:r>
              <a:rPr dirty="0" sz="1200" spc="60">
                <a:latin typeface="SimSun"/>
                <a:cs typeface="SimSun"/>
              </a:rPr>
              <a:t>行</a:t>
            </a:r>
            <a:r>
              <a:rPr dirty="0" sz="1200" spc="75">
                <a:latin typeface="SimSun"/>
                <a:cs typeface="SimSun"/>
              </a:rPr>
              <a:t>了</a:t>
            </a:r>
            <a:r>
              <a:rPr dirty="0" sz="1200" spc="70">
                <a:latin typeface="SimSun"/>
                <a:cs typeface="SimSun"/>
              </a:rPr>
              <a:t>多项测试对比，</a:t>
            </a:r>
            <a:r>
              <a:rPr dirty="0" sz="1200" spc="55">
                <a:latin typeface="SimSun"/>
                <a:cs typeface="SimSun"/>
              </a:rPr>
              <a:t>证明</a:t>
            </a:r>
            <a:r>
              <a:rPr dirty="0" sz="1200">
                <a:latin typeface="SimSun"/>
                <a:cs typeface="SimSun"/>
              </a:rPr>
              <a:t>了  </a:t>
            </a:r>
            <a:r>
              <a:rPr dirty="0" sz="1200" spc="-5">
                <a:latin typeface="Times New Roman"/>
                <a:cs typeface="Times New Roman"/>
              </a:rPr>
              <a:t>PCRNet</a:t>
            </a:r>
            <a:r>
              <a:rPr dirty="0" sz="1200">
                <a:latin typeface="Times New Roman"/>
                <a:cs typeface="Times New Roman"/>
              </a:rPr>
              <a:t> </a:t>
            </a:r>
            <a:r>
              <a:rPr dirty="0" sz="1200">
                <a:latin typeface="SimSun"/>
                <a:cs typeface="SimSun"/>
              </a:rPr>
              <a:t>网</a:t>
            </a:r>
            <a:r>
              <a:rPr dirty="0" sz="1200" spc="-5">
                <a:latin typeface="SimSun"/>
                <a:cs typeface="SimSun"/>
              </a:rPr>
              <a:t>络</a:t>
            </a:r>
            <a:r>
              <a:rPr dirty="0" sz="1200">
                <a:latin typeface="SimSun"/>
                <a:cs typeface="SimSun"/>
              </a:rPr>
              <a:t>具有更</a:t>
            </a:r>
            <a:r>
              <a:rPr dirty="0" sz="1200" spc="-15">
                <a:latin typeface="SimSun"/>
                <a:cs typeface="SimSun"/>
              </a:rPr>
              <a:t>高</a:t>
            </a:r>
            <a:r>
              <a:rPr dirty="0" sz="1200">
                <a:latin typeface="SimSun"/>
                <a:cs typeface="SimSun"/>
              </a:rPr>
              <a:t>的精度。</a:t>
            </a:r>
            <a:endParaRPr sz="1200">
              <a:latin typeface="SimSun"/>
              <a:cs typeface="SimSun"/>
            </a:endParaRPr>
          </a:p>
          <a:p>
            <a:pPr>
              <a:lnSpc>
                <a:spcPct val="100000"/>
              </a:lnSpc>
              <a:spcBef>
                <a:spcPts val="30"/>
              </a:spcBef>
            </a:pPr>
            <a:endParaRPr sz="1850">
              <a:latin typeface="SimSun"/>
              <a:cs typeface="SimSun"/>
            </a:endParaRPr>
          </a:p>
          <a:p>
            <a:pPr marL="379730">
              <a:lnSpc>
                <a:spcPct val="100000"/>
              </a:lnSpc>
            </a:pPr>
            <a:r>
              <a:rPr dirty="0" sz="1500" spc="10">
                <a:latin typeface="SimSun"/>
                <a:cs typeface="SimSun"/>
              </a:rPr>
              <a:t>基</a:t>
            </a:r>
            <a:r>
              <a:rPr dirty="0" sz="1500">
                <a:latin typeface="SimSun"/>
                <a:cs typeface="SimSun"/>
              </a:rPr>
              <a:t>础</a:t>
            </a:r>
            <a:r>
              <a:rPr dirty="0" sz="1500" spc="10">
                <a:latin typeface="SimSun"/>
                <a:cs typeface="SimSun"/>
              </a:rPr>
              <a:t>网</a:t>
            </a:r>
            <a:r>
              <a:rPr dirty="0" sz="1500">
                <a:latin typeface="SimSun"/>
                <a:cs typeface="SimSun"/>
              </a:rPr>
              <a:t>络</a:t>
            </a:r>
            <a:r>
              <a:rPr dirty="0" sz="1500" spc="-365">
                <a:latin typeface="SimSun"/>
                <a:cs typeface="SimSun"/>
              </a:rPr>
              <a:t> </a:t>
            </a:r>
            <a:r>
              <a:rPr dirty="0" sz="1500" spc="-5" b="1">
                <a:latin typeface="Arial"/>
                <a:cs typeface="Arial"/>
              </a:rPr>
              <a:t>PC</a:t>
            </a:r>
            <a:r>
              <a:rPr dirty="0" sz="1500" spc="-10" b="1">
                <a:latin typeface="Arial"/>
                <a:cs typeface="Arial"/>
              </a:rPr>
              <a:t>R</a:t>
            </a:r>
            <a:r>
              <a:rPr dirty="0" sz="1500" spc="-5" b="1">
                <a:latin typeface="Arial"/>
                <a:cs typeface="Arial"/>
              </a:rPr>
              <a:t>Net</a:t>
            </a:r>
            <a:endParaRPr sz="1500">
              <a:latin typeface="Arial"/>
              <a:cs typeface="Arial"/>
            </a:endParaRPr>
          </a:p>
          <a:p>
            <a:pPr>
              <a:lnSpc>
                <a:spcPct val="100000"/>
              </a:lnSpc>
              <a:spcBef>
                <a:spcPts val="10"/>
              </a:spcBef>
            </a:pPr>
            <a:endParaRPr sz="2100">
              <a:latin typeface="Arial"/>
              <a:cs typeface="Arial"/>
            </a:endParaRPr>
          </a:p>
          <a:p>
            <a:pPr marL="393700">
              <a:lnSpc>
                <a:spcPct val="100000"/>
              </a:lnSpc>
            </a:pPr>
            <a:r>
              <a:rPr dirty="0" sz="1200">
                <a:latin typeface="SimSun"/>
                <a:cs typeface="SimSun"/>
              </a:rPr>
              <a:t>本节阐述了</a:t>
            </a:r>
            <a:r>
              <a:rPr dirty="0" sz="1200" spc="-254">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0">
                <a:latin typeface="Times New Roman"/>
                <a:cs typeface="Times New Roman"/>
              </a:rPr>
              <a:t> </a:t>
            </a:r>
            <a:r>
              <a:rPr dirty="0" sz="1200" spc="-15">
                <a:latin typeface="SimSun"/>
                <a:cs typeface="SimSun"/>
              </a:rPr>
              <a:t>网</a:t>
            </a:r>
            <a:r>
              <a:rPr dirty="0" sz="1200">
                <a:latin typeface="SimSun"/>
                <a:cs typeface="SimSun"/>
              </a:rPr>
              <a:t>络中用于提取点云全局信息的</a:t>
            </a:r>
            <a:r>
              <a:rPr dirty="0" sz="1200" spc="-250">
                <a:latin typeface="SimSun"/>
                <a:cs typeface="SimSun"/>
              </a:rPr>
              <a:t> </a:t>
            </a:r>
            <a:r>
              <a:rPr dirty="0" sz="1200">
                <a:latin typeface="Times New Roman"/>
                <a:cs typeface="Times New Roman"/>
              </a:rPr>
              <a:t>Point</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0">
                <a:latin typeface="Times New Roman"/>
                <a:cs typeface="Times New Roman"/>
              </a:rPr>
              <a:t> </a:t>
            </a:r>
            <a:r>
              <a:rPr dirty="0" sz="1200">
                <a:latin typeface="SimSun"/>
                <a:cs typeface="SimSun"/>
              </a:rPr>
              <a:t>框架，分析了搬土距离</a:t>
            </a:r>
            <a:r>
              <a:rPr dirty="0" baseline="31250" sz="1200" spc="-7">
                <a:latin typeface="Times New Roman"/>
                <a:cs typeface="Times New Roman"/>
                <a:hlinkClick r:id="rId3" action="ppaction://hlinksldjump"/>
              </a:rPr>
              <a:t>[</a:t>
            </a:r>
            <a:r>
              <a:rPr dirty="0" baseline="31250" sz="1200" spc="7">
                <a:latin typeface="Times New Roman"/>
                <a:cs typeface="Times New Roman"/>
                <a:hlinkClick r:id="rId3" action="ppaction://hlinksldjump"/>
              </a:rPr>
              <a:t>60</a:t>
            </a:r>
            <a:r>
              <a:rPr dirty="0" baseline="31250" sz="1200">
                <a:latin typeface="Times New Roman"/>
                <a:cs typeface="Times New Roman"/>
                <a:hlinkClick r:id="rId3" action="ppaction://hlinksldjump"/>
              </a:rPr>
              <a:t>]</a:t>
            </a:r>
            <a:endParaRPr baseline="31250" sz="1200">
              <a:latin typeface="Times New Roman"/>
              <a:cs typeface="Times New Roman"/>
            </a:endParaRPr>
          </a:p>
          <a:p>
            <a:pPr marL="88900" marR="208279">
              <a:lnSpc>
                <a:spcPct val="162500"/>
              </a:lnSpc>
            </a:pPr>
            <a:r>
              <a:rPr dirty="0" sz="1200">
                <a:latin typeface="SimSun"/>
                <a:cs typeface="SimSun"/>
              </a:rPr>
              <a:t>（</a:t>
            </a:r>
            <a:r>
              <a:rPr dirty="0" sz="1200">
                <a:latin typeface="Times New Roman"/>
                <a:cs typeface="Times New Roman"/>
              </a:rPr>
              <a:t>E</a:t>
            </a:r>
            <a:r>
              <a:rPr dirty="0" sz="1200" spc="-10">
                <a:latin typeface="Times New Roman"/>
                <a:cs typeface="Times New Roman"/>
              </a:rPr>
              <a:t>a</a:t>
            </a:r>
            <a:r>
              <a:rPr dirty="0" sz="1200">
                <a:latin typeface="Times New Roman"/>
                <a:cs typeface="Times New Roman"/>
              </a:rPr>
              <a:t>rth </a:t>
            </a:r>
            <a:r>
              <a:rPr dirty="0" sz="1200" spc="-150">
                <a:latin typeface="Times New Roman"/>
                <a:cs typeface="Times New Roman"/>
              </a:rPr>
              <a:t> </a:t>
            </a:r>
            <a:r>
              <a:rPr dirty="0" sz="1200" spc="-5">
                <a:latin typeface="Times New Roman"/>
                <a:cs typeface="Times New Roman"/>
              </a:rPr>
              <a:t>Move</a:t>
            </a:r>
            <a:r>
              <a:rPr dirty="0" sz="1200">
                <a:latin typeface="Times New Roman"/>
                <a:cs typeface="Times New Roman"/>
              </a:rPr>
              <a:t>r </a:t>
            </a:r>
            <a:r>
              <a:rPr dirty="0" sz="1200" spc="-150">
                <a:latin typeface="Times New Roman"/>
                <a:cs typeface="Times New Roman"/>
              </a:rPr>
              <a:t> </a:t>
            </a:r>
            <a:r>
              <a:rPr dirty="0" sz="1200" spc="-5">
                <a:latin typeface="Times New Roman"/>
                <a:cs typeface="Times New Roman"/>
              </a:rPr>
              <a:t>Dis</a:t>
            </a:r>
            <a:r>
              <a:rPr dirty="0" sz="1200">
                <a:latin typeface="Times New Roman"/>
                <a:cs typeface="Times New Roman"/>
              </a:rPr>
              <a:t>t</a:t>
            </a:r>
            <a:r>
              <a:rPr dirty="0" sz="1200" spc="-5">
                <a:latin typeface="Times New Roman"/>
                <a:cs typeface="Times New Roman"/>
              </a:rPr>
              <a:t>a</a:t>
            </a:r>
            <a:r>
              <a:rPr dirty="0" sz="1200">
                <a:latin typeface="Times New Roman"/>
                <a:cs typeface="Times New Roman"/>
              </a:rPr>
              <a:t>n</a:t>
            </a:r>
            <a:r>
              <a:rPr dirty="0" sz="1200" spc="-5">
                <a:latin typeface="Times New Roman"/>
                <a:cs typeface="Times New Roman"/>
              </a:rPr>
              <a:t>c</a:t>
            </a:r>
            <a:r>
              <a:rPr dirty="0" sz="1200" spc="10">
                <a:latin typeface="Times New Roman"/>
                <a:cs typeface="Times New Roman"/>
              </a:rPr>
              <a:t>e</a:t>
            </a:r>
            <a:r>
              <a:rPr dirty="0" sz="1200">
                <a:latin typeface="SimSun"/>
                <a:cs typeface="SimSun"/>
              </a:rPr>
              <a:t>，</a:t>
            </a:r>
            <a:r>
              <a:rPr dirty="0" sz="1200">
                <a:latin typeface="Times New Roman"/>
                <a:cs typeface="Times New Roman"/>
              </a:rPr>
              <a:t>EMD</a:t>
            </a:r>
            <a:r>
              <a:rPr dirty="0" sz="1200">
                <a:latin typeface="SimSun"/>
                <a:cs typeface="SimSun"/>
              </a:rPr>
              <a:t>）损失函数的原理，介绍了</a:t>
            </a:r>
            <a:r>
              <a:rPr dirty="0" sz="1200" spc="-29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15">
                <a:latin typeface="Times New Roman"/>
                <a:cs typeface="Times New Roman"/>
              </a:rPr>
              <a:t> </a:t>
            </a:r>
            <a:r>
              <a:rPr dirty="0" sz="1200">
                <a:latin typeface="SimSun"/>
                <a:cs typeface="SimSun"/>
              </a:rPr>
              <a:t>网络模型的整体框架，并 </a:t>
            </a:r>
            <a:r>
              <a:rPr dirty="0" sz="1200">
                <a:latin typeface="SimSun"/>
                <a:cs typeface="SimSun"/>
              </a:rPr>
              <a:t>对其存在的局限性做出了分析。</a:t>
            </a:r>
            <a:endParaRPr sz="1200">
              <a:latin typeface="SimSun"/>
              <a:cs typeface="SimSun"/>
            </a:endParaRPr>
          </a:p>
          <a:p>
            <a:pPr>
              <a:lnSpc>
                <a:spcPct val="100000"/>
              </a:lnSpc>
            </a:pPr>
            <a:endParaRPr sz="1200">
              <a:latin typeface="SimSun"/>
              <a:cs typeface="SimSun"/>
            </a:endParaRPr>
          </a:p>
          <a:p>
            <a:pPr marL="88900">
              <a:lnSpc>
                <a:spcPct val="100000"/>
              </a:lnSpc>
              <a:spcBef>
                <a:spcPts val="930"/>
              </a:spcBef>
            </a:pPr>
            <a:r>
              <a:rPr dirty="0" sz="1400" spc="-5">
                <a:latin typeface="Times New Roman"/>
                <a:cs typeface="Times New Roman"/>
              </a:rPr>
              <a:t>4.1.1</a:t>
            </a:r>
            <a:r>
              <a:rPr dirty="0" sz="1400" spc="-25">
                <a:latin typeface="Times New Roman"/>
                <a:cs typeface="Times New Roman"/>
              </a:rPr>
              <a:t> </a:t>
            </a:r>
            <a:r>
              <a:rPr dirty="0" sz="1400" spc="-5">
                <a:latin typeface="Times New Roman"/>
                <a:cs typeface="Times New Roman"/>
              </a:rPr>
              <a:t>PointNet</a:t>
            </a:r>
            <a:endParaRPr sz="1400">
              <a:latin typeface="Times New Roman"/>
              <a:cs typeface="Times New Roman"/>
            </a:endParaRPr>
          </a:p>
          <a:p>
            <a:pPr>
              <a:lnSpc>
                <a:spcPct val="100000"/>
              </a:lnSpc>
              <a:spcBef>
                <a:spcPts val="15"/>
              </a:spcBef>
            </a:pPr>
            <a:endParaRPr sz="1350">
              <a:latin typeface="Times New Roman"/>
              <a:cs typeface="Times New Roman"/>
            </a:endParaRPr>
          </a:p>
          <a:p>
            <a:pPr marL="88900" marR="55880" indent="304800">
              <a:lnSpc>
                <a:spcPct val="162500"/>
              </a:lnSpc>
            </a:pPr>
            <a:r>
              <a:rPr dirty="0" sz="1200">
                <a:latin typeface="SimSun"/>
                <a:cs typeface="SimSun"/>
              </a:rPr>
              <a:t>在点云处理任务中</a:t>
            </a:r>
            <a:r>
              <a:rPr dirty="0" sz="1200" spc="-565">
                <a:latin typeface="SimSun"/>
                <a:cs typeface="SimSun"/>
              </a:rPr>
              <a:t>，</a:t>
            </a:r>
            <a:r>
              <a:rPr dirty="0" sz="1200">
                <a:latin typeface="SimSun"/>
                <a:cs typeface="SimSun"/>
              </a:rPr>
              <a:t>被广泛应用的共享权值的多层感知机</a:t>
            </a:r>
            <a:r>
              <a:rPr dirty="0" baseline="31250" sz="1200" spc="-7">
                <a:latin typeface="Times New Roman"/>
                <a:cs typeface="Times New Roman"/>
                <a:hlinkClick r:id="rId3" action="ppaction://hlinksldjump"/>
              </a:rPr>
              <a:t>[</a:t>
            </a:r>
            <a:r>
              <a:rPr dirty="0" baseline="31250" sz="1200" spc="7">
                <a:latin typeface="Times New Roman"/>
                <a:cs typeface="Times New Roman"/>
                <a:hlinkClick r:id="rId3" action="ppaction://hlinksldjump"/>
              </a:rPr>
              <a:t>6</a:t>
            </a:r>
            <a:r>
              <a:rPr dirty="0" baseline="31250" sz="1200" spc="-442">
                <a:latin typeface="Times New Roman"/>
                <a:cs typeface="Times New Roman"/>
                <a:hlinkClick r:id="rId3" action="ppaction://hlinksldjump"/>
              </a:rPr>
              <a:t>1</a:t>
            </a:r>
            <a:r>
              <a:rPr dirty="0" sz="1200" spc="-900">
                <a:latin typeface="SimSun"/>
                <a:cs typeface="SimSun"/>
                <a:hlinkClick r:id="rId3" action="ppaction://hlinksldjump"/>
              </a:rPr>
              <a:t>（</a:t>
            </a:r>
            <a:r>
              <a:rPr dirty="0" baseline="31250" sz="1200">
                <a:latin typeface="Times New Roman"/>
                <a:cs typeface="Times New Roman"/>
                <a:hlinkClick r:id="rId3" action="ppaction://hlinksldjump"/>
              </a:rPr>
              <a:t>]</a:t>
            </a:r>
            <a:r>
              <a:rPr dirty="0" baseline="31250" sz="1200">
                <a:latin typeface="Times New Roman"/>
                <a:cs typeface="Times New Roman"/>
              </a:rPr>
              <a:t>  </a:t>
            </a:r>
            <a:r>
              <a:rPr dirty="0" baseline="31250" sz="1200" spc="44">
                <a:latin typeface="Times New Roman"/>
                <a:cs typeface="Times New Roman"/>
              </a:rPr>
              <a:t> </a:t>
            </a:r>
            <a:r>
              <a:rPr dirty="0" sz="1200" spc="-5">
                <a:latin typeface="Times New Roman"/>
                <a:cs typeface="Times New Roman"/>
              </a:rPr>
              <a:t>Mu</a:t>
            </a:r>
            <a:r>
              <a:rPr dirty="0" sz="1200" spc="-10">
                <a:latin typeface="Times New Roman"/>
                <a:cs typeface="Times New Roman"/>
              </a:rPr>
              <a:t>l</a:t>
            </a:r>
            <a:r>
              <a:rPr dirty="0" sz="1200">
                <a:latin typeface="Times New Roman"/>
                <a:cs typeface="Times New Roman"/>
              </a:rPr>
              <a:t>t</a:t>
            </a:r>
            <a:r>
              <a:rPr dirty="0" sz="1200" spc="5">
                <a:latin typeface="Times New Roman"/>
                <a:cs typeface="Times New Roman"/>
              </a:rPr>
              <a:t>i</a:t>
            </a:r>
            <a:r>
              <a:rPr dirty="0" sz="1200" spc="-5">
                <a:latin typeface="Times New Roman"/>
                <a:cs typeface="Times New Roman"/>
              </a:rPr>
              <a:t>-</a:t>
            </a:r>
            <a:r>
              <a:rPr dirty="0" sz="1200">
                <a:latin typeface="Times New Roman"/>
                <a:cs typeface="Times New Roman"/>
              </a:rPr>
              <a:t>L</a:t>
            </a:r>
            <a:r>
              <a:rPr dirty="0" sz="1200" spc="-10">
                <a:latin typeface="Times New Roman"/>
                <a:cs typeface="Times New Roman"/>
              </a:rPr>
              <a:t>a</a:t>
            </a:r>
            <a:r>
              <a:rPr dirty="0" sz="1200">
                <a:latin typeface="Times New Roman"/>
                <a:cs typeface="Times New Roman"/>
              </a:rPr>
              <a:t>y</a:t>
            </a:r>
            <a:r>
              <a:rPr dirty="0" sz="1200" spc="-5">
                <a:latin typeface="Times New Roman"/>
                <a:cs typeface="Times New Roman"/>
              </a:rPr>
              <a:t>e</a:t>
            </a:r>
            <a:r>
              <a:rPr dirty="0" sz="1200">
                <a:latin typeface="Times New Roman"/>
                <a:cs typeface="Times New Roman"/>
              </a:rPr>
              <a:t>r</a:t>
            </a:r>
            <a:r>
              <a:rPr dirty="0" sz="1200" spc="-75">
                <a:latin typeface="Times New Roman"/>
                <a:cs typeface="Times New Roman"/>
              </a:rPr>
              <a:t> </a:t>
            </a:r>
            <a:r>
              <a:rPr dirty="0" sz="1200">
                <a:latin typeface="Times New Roman"/>
                <a:cs typeface="Times New Roman"/>
              </a:rPr>
              <a:t>P</a:t>
            </a:r>
            <a:r>
              <a:rPr dirty="0" sz="1200" spc="-5">
                <a:latin typeface="Times New Roman"/>
                <a:cs typeface="Times New Roman"/>
              </a:rPr>
              <a:t>e</a:t>
            </a:r>
            <a:r>
              <a:rPr dirty="0" sz="1200" spc="5">
                <a:latin typeface="Times New Roman"/>
                <a:cs typeface="Times New Roman"/>
              </a:rPr>
              <a:t>r</a:t>
            </a:r>
            <a:r>
              <a:rPr dirty="0" sz="1200" spc="-5">
                <a:latin typeface="Times New Roman"/>
                <a:cs typeface="Times New Roman"/>
              </a:rPr>
              <a:t>ce</a:t>
            </a:r>
            <a:r>
              <a:rPr dirty="0" sz="1200">
                <a:latin typeface="Times New Roman"/>
                <a:cs typeface="Times New Roman"/>
              </a:rPr>
              <a:t>ptron</a:t>
            </a:r>
            <a:r>
              <a:rPr dirty="0" sz="1200" spc="-565">
                <a:latin typeface="SimSun"/>
                <a:cs typeface="SimSun"/>
              </a:rPr>
              <a:t>，</a:t>
            </a:r>
            <a:r>
              <a:rPr dirty="0" sz="1200" spc="-5">
                <a:latin typeface="Times New Roman"/>
                <a:cs typeface="Times New Roman"/>
              </a:rPr>
              <a:t>ML</a:t>
            </a:r>
            <a:r>
              <a:rPr dirty="0" sz="1200" spc="5">
                <a:latin typeface="Times New Roman"/>
                <a:cs typeface="Times New Roman"/>
              </a:rPr>
              <a:t>P</a:t>
            </a:r>
            <a:r>
              <a:rPr dirty="0" sz="1200">
                <a:latin typeface="SimSun"/>
                <a:cs typeface="SimSun"/>
              </a:rPr>
              <a:t>） </a:t>
            </a:r>
            <a:r>
              <a:rPr dirty="0" sz="1200">
                <a:latin typeface="SimSun"/>
                <a:cs typeface="SimSun"/>
              </a:rPr>
              <a:t>可以</a:t>
            </a:r>
            <a:r>
              <a:rPr dirty="0" sz="1200" spc="10">
                <a:latin typeface="SimSun"/>
                <a:cs typeface="SimSun"/>
              </a:rPr>
              <a:t>将</a:t>
            </a:r>
            <a:r>
              <a:rPr dirty="0" sz="1200">
                <a:latin typeface="SimSun"/>
                <a:cs typeface="SimSun"/>
              </a:rPr>
              <a:t>输入</a:t>
            </a:r>
            <a:r>
              <a:rPr dirty="0" sz="1200" spc="10">
                <a:latin typeface="SimSun"/>
                <a:cs typeface="SimSun"/>
              </a:rPr>
              <a:t>点</a:t>
            </a:r>
            <a:r>
              <a:rPr dirty="0" sz="1200">
                <a:latin typeface="SimSun"/>
                <a:cs typeface="SimSun"/>
              </a:rPr>
              <a:t>云</a:t>
            </a:r>
            <a:r>
              <a:rPr dirty="0" sz="1200" spc="10">
                <a:latin typeface="SimSun"/>
                <a:cs typeface="SimSun"/>
              </a:rPr>
              <a:t>的</a:t>
            </a:r>
            <a:r>
              <a:rPr dirty="0" sz="1200">
                <a:latin typeface="SimSun"/>
                <a:cs typeface="SimSun"/>
              </a:rPr>
              <a:t>所</a:t>
            </a:r>
            <a:r>
              <a:rPr dirty="0" sz="1200" spc="10">
                <a:latin typeface="SimSun"/>
                <a:cs typeface="SimSun"/>
              </a:rPr>
              <a:t>有</a:t>
            </a:r>
            <a:r>
              <a:rPr dirty="0" sz="1200">
                <a:latin typeface="SimSun"/>
                <a:cs typeface="SimSun"/>
              </a:rPr>
              <a:t>点映</a:t>
            </a:r>
            <a:r>
              <a:rPr dirty="0" sz="1200" spc="10">
                <a:latin typeface="SimSun"/>
                <a:cs typeface="SimSun"/>
              </a:rPr>
              <a:t>射</a:t>
            </a:r>
            <a:r>
              <a:rPr dirty="0" sz="1200">
                <a:latin typeface="SimSun"/>
                <a:cs typeface="SimSun"/>
              </a:rPr>
              <a:t>到一</a:t>
            </a:r>
            <a:r>
              <a:rPr dirty="0" sz="1200" spc="10">
                <a:latin typeface="SimSun"/>
                <a:cs typeface="SimSun"/>
              </a:rPr>
              <a:t>个</a:t>
            </a:r>
            <a:r>
              <a:rPr dirty="0" sz="1200">
                <a:latin typeface="SimSun"/>
                <a:cs typeface="SimSun"/>
              </a:rPr>
              <a:t>冗</a:t>
            </a:r>
            <a:r>
              <a:rPr dirty="0" sz="1200" spc="10">
                <a:latin typeface="SimSun"/>
                <a:cs typeface="SimSun"/>
              </a:rPr>
              <a:t>余</a:t>
            </a:r>
            <a:r>
              <a:rPr dirty="0" sz="1200">
                <a:latin typeface="SimSun"/>
                <a:cs typeface="SimSun"/>
              </a:rPr>
              <a:t>的</a:t>
            </a:r>
            <a:r>
              <a:rPr dirty="0" sz="1200" spc="10">
                <a:latin typeface="SimSun"/>
                <a:cs typeface="SimSun"/>
              </a:rPr>
              <a:t>高</a:t>
            </a:r>
            <a:r>
              <a:rPr dirty="0" sz="1200">
                <a:latin typeface="SimSun"/>
                <a:cs typeface="SimSun"/>
              </a:rPr>
              <a:t>维空</a:t>
            </a:r>
            <a:r>
              <a:rPr dirty="0" sz="1200" spc="10">
                <a:latin typeface="SimSun"/>
                <a:cs typeface="SimSun"/>
              </a:rPr>
              <a:t>间</a:t>
            </a:r>
            <a:r>
              <a:rPr dirty="0" sz="1200">
                <a:latin typeface="SimSun"/>
                <a:cs typeface="SimSun"/>
              </a:rPr>
              <a:t>，目</a:t>
            </a:r>
            <a:r>
              <a:rPr dirty="0" sz="1200" spc="10">
                <a:latin typeface="SimSun"/>
                <a:cs typeface="SimSun"/>
              </a:rPr>
              <a:t>的</a:t>
            </a:r>
            <a:r>
              <a:rPr dirty="0" sz="1200">
                <a:latin typeface="SimSun"/>
                <a:cs typeface="SimSun"/>
              </a:rPr>
              <a:t>是</a:t>
            </a:r>
            <a:r>
              <a:rPr dirty="0" sz="1200" spc="10">
                <a:latin typeface="SimSun"/>
                <a:cs typeface="SimSun"/>
              </a:rPr>
              <a:t>减</a:t>
            </a:r>
            <a:r>
              <a:rPr dirty="0" sz="1200">
                <a:latin typeface="SimSun"/>
                <a:cs typeface="SimSun"/>
              </a:rPr>
              <a:t>少</a:t>
            </a:r>
            <a:r>
              <a:rPr dirty="0" sz="1200" spc="10">
                <a:latin typeface="SimSun"/>
                <a:cs typeface="SimSun"/>
              </a:rPr>
              <a:t>最</a:t>
            </a:r>
            <a:r>
              <a:rPr dirty="0" sz="1200">
                <a:latin typeface="SimSun"/>
                <a:cs typeface="SimSun"/>
              </a:rPr>
              <a:t>大池</a:t>
            </a:r>
            <a:r>
              <a:rPr dirty="0" sz="1200" spc="10">
                <a:latin typeface="SimSun"/>
                <a:cs typeface="SimSun"/>
              </a:rPr>
              <a:t>化</a:t>
            </a:r>
            <a:r>
              <a:rPr dirty="0" sz="1200">
                <a:latin typeface="SimSun"/>
                <a:cs typeface="SimSun"/>
              </a:rPr>
              <a:t>层带</a:t>
            </a:r>
            <a:r>
              <a:rPr dirty="0" sz="1200" spc="10">
                <a:latin typeface="SimSun"/>
                <a:cs typeface="SimSun"/>
              </a:rPr>
              <a:t>来</a:t>
            </a:r>
            <a:r>
              <a:rPr dirty="0" sz="1200">
                <a:latin typeface="SimSun"/>
                <a:cs typeface="SimSun"/>
              </a:rPr>
              <a:t>的</a:t>
            </a:r>
            <a:r>
              <a:rPr dirty="0" sz="1200" spc="10">
                <a:latin typeface="SimSun"/>
                <a:cs typeface="SimSun"/>
              </a:rPr>
              <a:t>特</a:t>
            </a:r>
            <a:r>
              <a:rPr dirty="0" sz="1200">
                <a:latin typeface="SimSun"/>
                <a:cs typeface="SimSun"/>
              </a:rPr>
              <a:t>征损 </a:t>
            </a:r>
            <a:r>
              <a:rPr dirty="0" sz="1200" spc="5">
                <a:latin typeface="SimSun"/>
                <a:cs typeface="SimSun"/>
              </a:rPr>
              <a:t> </a:t>
            </a:r>
            <a:r>
              <a:rPr dirty="0" sz="1200">
                <a:latin typeface="SimSun"/>
                <a:cs typeface="SimSun"/>
              </a:rPr>
              <a:t>失。其本质是用</a:t>
            </a:r>
            <a:r>
              <a:rPr dirty="0" sz="1200" spc="-155">
                <a:latin typeface="SimSun"/>
                <a:cs typeface="SimSun"/>
              </a:rPr>
              <a:t> </a:t>
            </a:r>
            <a:r>
              <a:rPr dirty="0" sz="1200">
                <a:latin typeface="Times New Roman"/>
                <a:cs typeface="Times New Roman"/>
              </a:rPr>
              <a:t>1</a:t>
            </a:r>
            <a:r>
              <a:rPr dirty="0" sz="1200">
                <a:latin typeface="SimSun"/>
                <a:cs typeface="SimSun"/>
              </a:rPr>
              <a:t>×</a:t>
            </a:r>
            <a:r>
              <a:rPr dirty="0" sz="1200">
                <a:latin typeface="Times New Roman"/>
                <a:cs typeface="Times New Roman"/>
              </a:rPr>
              <a:t>1</a:t>
            </a:r>
            <a:r>
              <a:rPr dirty="0" sz="1200" spc="140">
                <a:latin typeface="Times New Roman"/>
                <a:cs typeface="Times New Roman"/>
              </a:rPr>
              <a:t> </a:t>
            </a:r>
            <a:r>
              <a:rPr dirty="0" sz="1200">
                <a:latin typeface="SimSun"/>
                <a:cs typeface="SimSun"/>
              </a:rPr>
              <a:t>大小的卷积核来做卷积操作，可以减少大量的参数</a:t>
            </a:r>
            <a:r>
              <a:rPr dirty="0" sz="1200" spc="5">
                <a:latin typeface="SimSun"/>
                <a:cs typeface="SimSun"/>
              </a:rPr>
              <a:t>。</a:t>
            </a:r>
            <a:r>
              <a:rPr dirty="0" sz="1200" spc="-5">
                <a:latin typeface="Times New Roman"/>
                <a:cs typeface="Times New Roman"/>
              </a:rPr>
              <a:t>ML</a:t>
            </a:r>
            <a:r>
              <a:rPr dirty="0" sz="1200">
                <a:latin typeface="Times New Roman"/>
                <a:cs typeface="Times New Roman"/>
              </a:rPr>
              <a:t>P</a:t>
            </a:r>
            <a:r>
              <a:rPr dirty="0" sz="1200" spc="145">
                <a:latin typeface="Times New Roman"/>
                <a:cs typeface="Times New Roman"/>
              </a:rPr>
              <a:t> </a:t>
            </a:r>
            <a:r>
              <a:rPr dirty="0" sz="1200">
                <a:latin typeface="SimSun"/>
                <a:cs typeface="SimSun"/>
              </a:rPr>
              <a:t>的结构</a:t>
            </a:r>
            <a:r>
              <a:rPr dirty="0" sz="1200" spc="-15">
                <a:latin typeface="SimSun"/>
                <a:cs typeface="SimSun"/>
              </a:rPr>
              <a:t>可</a:t>
            </a:r>
            <a:r>
              <a:rPr dirty="0" sz="1200">
                <a:latin typeface="SimSun"/>
                <a:cs typeface="SimSun"/>
              </a:rPr>
              <a:t>以  简单看成：</a:t>
            </a:r>
            <a:endParaRPr sz="1200">
              <a:latin typeface="SimSun"/>
              <a:cs typeface="SimSun"/>
            </a:endParaRPr>
          </a:p>
          <a:p>
            <a:pPr marL="2027555">
              <a:lnSpc>
                <a:spcPct val="100000"/>
              </a:lnSpc>
              <a:spcBef>
                <a:spcPts val="875"/>
              </a:spcBef>
              <a:tabLst>
                <a:tab pos="5883910" algn="l"/>
              </a:tabLst>
            </a:pPr>
            <a:r>
              <a:rPr dirty="0" sz="1200" spc="-5">
                <a:latin typeface="Cambria Math"/>
                <a:cs typeface="Cambria Math"/>
              </a:rPr>
              <a:t>𝑂𝑢𝑡𝑝𝑢𝑡</a:t>
            </a:r>
            <a:r>
              <a:rPr dirty="0" sz="1200" spc="114">
                <a:latin typeface="Cambria Math"/>
                <a:cs typeface="Cambria Math"/>
              </a:rPr>
              <a:t> </a:t>
            </a:r>
            <a:r>
              <a:rPr dirty="0" sz="1200">
                <a:latin typeface="Cambria Math"/>
                <a:cs typeface="Cambria Math"/>
              </a:rPr>
              <a:t>=</a:t>
            </a:r>
            <a:r>
              <a:rPr dirty="0" sz="1200" spc="70">
                <a:latin typeface="Cambria Math"/>
                <a:cs typeface="Cambria Math"/>
              </a:rPr>
              <a:t> </a:t>
            </a:r>
            <a:r>
              <a:rPr dirty="0" sz="1200" spc="-5">
                <a:latin typeface="Cambria Math"/>
                <a:cs typeface="Cambria Math"/>
              </a:rPr>
              <a:t>𝐼𝑛𝑝𝑢𝑡</a:t>
            </a:r>
            <a:r>
              <a:rPr dirty="0" sz="1200" spc="45">
                <a:latin typeface="Cambria Math"/>
                <a:cs typeface="Cambria Math"/>
              </a:rPr>
              <a:t> </a:t>
            </a:r>
            <a:r>
              <a:rPr dirty="0" sz="1200">
                <a:latin typeface="Cambria Math"/>
                <a:cs typeface="Cambria Math"/>
              </a:rPr>
              <a:t>×</a:t>
            </a:r>
            <a:r>
              <a:rPr dirty="0" sz="1200" spc="-5">
                <a:latin typeface="Cambria Math"/>
                <a:cs typeface="Cambria Math"/>
              </a:rPr>
              <a:t> 𝑊𝑒𝑖𝑔ℎ𝑡</a:t>
            </a:r>
            <a:r>
              <a:rPr dirty="0" sz="1200" spc="35">
                <a:latin typeface="Cambria Math"/>
                <a:cs typeface="Cambria Math"/>
              </a:rPr>
              <a:t> </a:t>
            </a:r>
            <a:r>
              <a:rPr dirty="0" sz="1200">
                <a:latin typeface="Cambria Math"/>
                <a:cs typeface="Cambria Math"/>
              </a:rPr>
              <a:t>+</a:t>
            </a:r>
            <a:r>
              <a:rPr dirty="0" sz="1200" spc="5">
                <a:latin typeface="Cambria Math"/>
                <a:cs typeface="Cambria Math"/>
              </a:rPr>
              <a:t> </a:t>
            </a:r>
            <a:r>
              <a:rPr dirty="0" sz="1200">
                <a:latin typeface="Cambria Math"/>
                <a:cs typeface="Cambria Math"/>
              </a:rPr>
              <a:t>𝐵𝑖𝑎𝑠	</a:t>
            </a:r>
            <a:r>
              <a:rPr dirty="0" baseline="2314" sz="1800">
                <a:latin typeface="Cambria Math"/>
                <a:cs typeface="Cambria Math"/>
              </a:rPr>
              <a:t>(</a:t>
            </a:r>
            <a:r>
              <a:rPr dirty="0" sz="1200">
                <a:latin typeface="Cambria Math"/>
                <a:cs typeface="Cambria Math"/>
              </a:rPr>
              <a:t>4.1</a:t>
            </a:r>
            <a:r>
              <a:rPr dirty="0" baseline="2314" sz="1800">
                <a:latin typeface="Cambria Math"/>
                <a:cs typeface="Cambria Math"/>
              </a:rPr>
              <a:t>)</a:t>
            </a:r>
            <a:endParaRPr baseline="2314" sz="1800">
              <a:latin typeface="Cambria Math"/>
              <a:cs typeface="Cambria Math"/>
            </a:endParaRPr>
          </a:p>
          <a:p>
            <a:pPr marL="88900" marR="209550">
              <a:lnSpc>
                <a:spcPct val="180300"/>
              </a:lnSpc>
              <a:spcBef>
                <a:spcPts val="140"/>
              </a:spcBef>
            </a:pPr>
            <a:r>
              <a:rPr dirty="0" sz="1200">
                <a:latin typeface="SimSun"/>
                <a:cs typeface="SimSun"/>
              </a:rPr>
              <a:t>其中</a:t>
            </a:r>
            <a:r>
              <a:rPr dirty="0" sz="1200" spc="-5">
                <a:latin typeface="Cambria Math"/>
                <a:cs typeface="Cambria Math"/>
              </a:rPr>
              <a:t>𝐼𝑛𝑝𝑢𝑡</a:t>
            </a:r>
            <a:r>
              <a:rPr dirty="0" sz="1250" spc="-50">
                <a:latin typeface="SimSun"/>
                <a:cs typeface="SimSun"/>
              </a:rPr>
              <a:t>、</a:t>
            </a:r>
            <a:r>
              <a:rPr dirty="0" sz="1200" spc="-10">
                <a:latin typeface="Cambria Math"/>
                <a:cs typeface="Cambria Math"/>
              </a:rPr>
              <a:t>𝑊𝑒𝑖𝑔</a:t>
            </a:r>
            <a:r>
              <a:rPr dirty="0" sz="1250" spc="-10">
                <a:latin typeface="MS Gothic"/>
                <a:cs typeface="MS Gothic"/>
              </a:rPr>
              <a:t>ℎ</a:t>
            </a:r>
            <a:r>
              <a:rPr dirty="0" sz="1200" spc="-10">
                <a:latin typeface="Cambria Math"/>
                <a:cs typeface="Cambria Math"/>
              </a:rPr>
              <a:t>𝑡</a:t>
            </a:r>
            <a:r>
              <a:rPr dirty="0" sz="1250" spc="-50">
                <a:latin typeface="SimSun"/>
                <a:cs typeface="SimSun"/>
              </a:rPr>
              <a:t>、</a:t>
            </a:r>
            <a:r>
              <a:rPr dirty="0" sz="1200">
                <a:latin typeface="Cambria Math"/>
                <a:cs typeface="Cambria Math"/>
              </a:rPr>
              <a:t>𝐵𝑖𝑎𝑠</a:t>
            </a:r>
            <a:r>
              <a:rPr dirty="0" sz="1250" spc="-50">
                <a:latin typeface="SimSun"/>
                <a:cs typeface="SimSun"/>
              </a:rPr>
              <a:t>、</a:t>
            </a:r>
            <a:r>
              <a:rPr dirty="0" sz="1200">
                <a:latin typeface="Cambria Math"/>
                <a:cs typeface="Cambria Math"/>
              </a:rPr>
              <a:t>𝑂𝑢𝑡𝑝𝑢𝑡</a:t>
            </a:r>
            <a:r>
              <a:rPr dirty="0" sz="1200">
                <a:latin typeface="SimSun"/>
                <a:cs typeface="SimSun"/>
              </a:rPr>
              <a:t>的尺寸分别为</a:t>
            </a:r>
            <a:r>
              <a:rPr dirty="0" sz="1200">
                <a:latin typeface="Cambria Math"/>
                <a:cs typeface="Cambria Math"/>
              </a:rPr>
              <a:t>𝑁</a:t>
            </a:r>
            <a:r>
              <a:rPr dirty="0" sz="1200" spc="25">
                <a:latin typeface="Cambria Math"/>
                <a:cs typeface="Cambria Math"/>
              </a:rPr>
              <a:t> </a:t>
            </a:r>
            <a:r>
              <a:rPr dirty="0" sz="1200">
                <a:latin typeface="Cambria Math"/>
                <a:cs typeface="Cambria Math"/>
              </a:rPr>
              <a:t>× </a:t>
            </a:r>
            <a:r>
              <a:rPr dirty="0" sz="1200" spc="-20">
                <a:latin typeface="Cambria Math"/>
                <a:cs typeface="Cambria Math"/>
              </a:rPr>
              <a:t>𝐶</a:t>
            </a:r>
            <a:r>
              <a:rPr dirty="0" baseline="-16339" sz="1275" spc="-30">
                <a:latin typeface="Cambria Math"/>
                <a:cs typeface="Cambria Math"/>
              </a:rPr>
              <a:t>1</a:t>
            </a:r>
            <a:r>
              <a:rPr dirty="0" sz="1200" spc="-110">
                <a:latin typeface="SimSun"/>
                <a:cs typeface="SimSun"/>
              </a:rPr>
              <a:t>、</a:t>
            </a:r>
            <a:r>
              <a:rPr dirty="0" sz="1200" spc="-40">
                <a:latin typeface="Cambria Math"/>
                <a:cs typeface="Cambria Math"/>
              </a:rPr>
              <a:t>𝐶</a:t>
            </a:r>
            <a:r>
              <a:rPr dirty="0" baseline="-16339" sz="1275" spc="-60">
                <a:latin typeface="Cambria Math"/>
                <a:cs typeface="Cambria Math"/>
              </a:rPr>
              <a:t>1</a:t>
            </a:r>
            <a:r>
              <a:rPr dirty="0" baseline="-16339" sz="1275" spc="-30">
                <a:latin typeface="Cambria Math"/>
                <a:cs typeface="Cambria Math"/>
              </a:rPr>
              <a:t> </a:t>
            </a:r>
            <a:r>
              <a:rPr dirty="0" sz="1200">
                <a:latin typeface="Cambria Math"/>
                <a:cs typeface="Cambria Math"/>
              </a:rPr>
              <a:t>×</a:t>
            </a:r>
            <a:r>
              <a:rPr dirty="0" sz="1200" spc="-10">
                <a:latin typeface="Cambria Math"/>
                <a:cs typeface="Cambria Math"/>
              </a:rPr>
              <a:t> </a:t>
            </a:r>
            <a:r>
              <a:rPr dirty="0" sz="1200">
                <a:latin typeface="Cambria Math"/>
                <a:cs typeface="Cambria Math"/>
              </a:rPr>
              <a:t>𝐶</a:t>
            </a:r>
            <a:r>
              <a:rPr dirty="0" baseline="-16339" sz="1275">
                <a:latin typeface="Cambria Math"/>
                <a:cs typeface="Cambria Math"/>
              </a:rPr>
              <a:t>2</a:t>
            </a:r>
            <a:r>
              <a:rPr dirty="0" sz="1200" spc="-120">
                <a:latin typeface="SimSun"/>
                <a:cs typeface="SimSun"/>
              </a:rPr>
              <a:t>、</a:t>
            </a:r>
            <a:r>
              <a:rPr dirty="0" sz="1200" spc="-25">
                <a:latin typeface="Cambria Math"/>
                <a:cs typeface="Cambria Math"/>
              </a:rPr>
              <a:t>𝐶</a:t>
            </a:r>
            <a:r>
              <a:rPr dirty="0" baseline="-16339" sz="1275" spc="-37">
                <a:latin typeface="Cambria Math"/>
                <a:cs typeface="Cambria Math"/>
              </a:rPr>
              <a:t>2</a:t>
            </a:r>
            <a:r>
              <a:rPr dirty="0" baseline="-16339" sz="1275" spc="172">
                <a:latin typeface="Cambria Math"/>
                <a:cs typeface="Cambria Math"/>
              </a:rPr>
              <a:t> </a:t>
            </a:r>
            <a:r>
              <a:rPr dirty="0" sz="1200">
                <a:latin typeface="Cambria Math"/>
                <a:cs typeface="Cambria Math"/>
              </a:rPr>
              <a:t>×</a:t>
            </a:r>
            <a:r>
              <a:rPr dirty="0" sz="1200" spc="5">
                <a:latin typeface="Cambria Math"/>
                <a:cs typeface="Cambria Math"/>
              </a:rPr>
              <a:t> </a:t>
            </a:r>
            <a:r>
              <a:rPr dirty="0" sz="1200" spc="-5">
                <a:latin typeface="Cambria Math"/>
                <a:cs typeface="Cambria Math"/>
              </a:rPr>
              <a:t>1</a:t>
            </a:r>
            <a:r>
              <a:rPr dirty="0" sz="1200" spc="-120">
                <a:latin typeface="SimSun"/>
                <a:cs typeface="SimSun"/>
              </a:rPr>
              <a:t>、</a:t>
            </a:r>
            <a:r>
              <a:rPr dirty="0" sz="1200">
                <a:latin typeface="Cambria Math"/>
                <a:cs typeface="Cambria Math"/>
              </a:rPr>
              <a:t>𝑁</a:t>
            </a:r>
            <a:r>
              <a:rPr dirty="0" sz="1200" spc="25">
                <a:latin typeface="Cambria Math"/>
                <a:cs typeface="Cambria Math"/>
              </a:rPr>
              <a:t> </a:t>
            </a:r>
            <a:r>
              <a:rPr dirty="0" sz="1200">
                <a:latin typeface="Cambria Math"/>
                <a:cs typeface="Cambria Math"/>
              </a:rPr>
              <a:t>× </a:t>
            </a:r>
            <a:r>
              <a:rPr dirty="0" sz="1200" spc="-45">
                <a:latin typeface="Cambria Math"/>
                <a:cs typeface="Cambria Math"/>
              </a:rPr>
              <a:t>𝐶</a:t>
            </a:r>
            <a:r>
              <a:rPr dirty="0" baseline="-16339" sz="1275" spc="-67">
                <a:latin typeface="Cambria Math"/>
                <a:cs typeface="Cambria Math"/>
              </a:rPr>
              <a:t>2</a:t>
            </a:r>
            <a:r>
              <a:rPr dirty="0" sz="1200" spc="-45">
                <a:latin typeface="SimSun"/>
                <a:cs typeface="SimSun"/>
              </a:rPr>
              <a:t>，</a:t>
            </a:r>
            <a:r>
              <a:rPr dirty="0" sz="1200">
                <a:latin typeface="SimSun"/>
                <a:cs typeface="SimSun"/>
              </a:rPr>
              <a:t>其能够 将输入的</a:t>
            </a:r>
            <a:r>
              <a:rPr dirty="0" sz="1200" spc="-15">
                <a:latin typeface="Cambria Math"/>
                <a:cs typeface="Cambria Math"/>
              </a:rPr>
              <a:t>𝐶</a:t>
            </a:r>
            <a:r>
              <a:rPr dirty="0" baseline="-16339" sz="1275" spc="-22">
                <a:latin typeface="Cambria Math"/>
                <a:cs typeface="Cambria Math"/>
              </a:rPr>
              <a:t>1</a:t>
            </a:r>
            <a:r>
              <a:rPr dirty="0" sz="1200">
                <a:latin typeface="SimSun"/>
                <a:cs typeface="SimSun"/>
              </a:rPr>
              <a:t>维特征转换成</a:t>
            </a:r>
            <a:r>
              <a:rPr dirty="0" sz="1200">
                <a:latin typeface="Cambria Math"/>
                <a:cs typeface="Cambria Math"/>
              </a:rPr>
              <a:t>𝐶</a:t>
            </a:r>
            <a:r>
              <a:rPr dirty="0" baseline="-16339" sz="1275">
                <a:latin typeface="Cambria Math"/>
                <a:cs typeface="Cambria Math"/>
              </a:rPr>
              <a:t>2</a:t>
            </a:r>
            <a:r>
              <a:rPr dirty="0" sz="1200">
                <a:latin typeface="SimSun"/>
                <a:cs typeface="SimSun"/>
              </a:rPr>
              <a:t>维特征，这</a:t>
            </a:r>
            <a:r>
              <a:rPr dirty="0" sz="1200" spc="-5">
                <a:latin typeface="Cambria Math"/>
                <a:cs typeface="Cambria Math"/>
              </a:rPr>
              <a:t>𝐶</a:t>
            </a:r>
            <a:r>
              <a:rPr dirty="0" baseline="-16339" sz="1275" spc="-7">
                <a:latin typeface="Cambria Math"/>
                <a:cs typeface="Cambria Math"/>
              </a:rPr>
              <a:t>2</a:t>
            </a:r>
            <a:r>
              <a:rPr dirty="0" sz="1200">
                <a:latin typeface="SimSun"/>
                <a:cs typeface="SimSun"/>
              </a:rPr>
              <a:t>维中每一维都整合了原来</a:t>
            </a:r>
            <a:r>
              <a:rPr dirty="0" sz="1200" spc="-15">
                <a:latin typeface="Cambria Math"/>
                <a:cs typeface="Cambria Math"/>
              </a:rPr>
              <a:t>𝐶</a:t>
            </a:r>
            <a:r>
              <a:rPr dirty="0" baseline="-16339" sz="1275" spc="-22">
                <a:latin typeface="Cambria Math"/>
                <a:cs typeface="Cambria Math"/>
              </a:rPr>
              <a:t>1</a:t>
            </a:r>
            <a:r>
              <a:rPr dirty="0" sz="1200">
                <a:latin typeface="SimSun"/>
                <a:cs typeface="SimSun"/>
              </a:rPr>
              <a:t>维的全部信息。</a:t>
            </a:r>
            <a:endParaRPr sz="1200">
              <a:latin typeface="SimSun"/>
              <a:cs typeface="SimSun"/>
            </a:endParaRPr>
          </a:p>
          <a:p>
            <a:pPr algn="just" marL="88900" marR="206375" indent="304800">
              <a:lnSpc>
                <a:spcPct val="162500"/>
              </a:lnSpc>
            </a:pPr>
            <a:r>
              <a:rPr dirty="0" sz="1200" spc="-5">
                <a:latin typeface="Times New Roman"/>
                <a:cs typeface="Times New Roman"/>
              </a:rPr>
              <a:t>PointNet</a:t>
            </a:r>
            <a:r>
              <a:rPr dirty="0" sz="1200" spc="-60">
                <a:latin typeface="Times New Roman"/>
                <a:cs typeface="Times New Roman"/>
              </a:rPr>
              <a:t> </a:t>
            </a:r>
            <a:r>
              <a:rPr dirty="0" sz="1200">
                <a:latin typeface="SimSun"/>
                <a:cs typeface="SimSun"/>
              </a:rPr>
              <a:t>是首个可以直接处理点云数据的深</a:t>
            </a:r>
            <a:r>
              <a:rPr dirty="0" sz="1200" spc="5">
                <a:latin typeface="SimSun"/>
                <a:cs typeface="SimSun"/>
              </a:rPr>
              <a:t>度</a:t>
            </a:r>
            <a:r>
              <a:rPr dirty="0" sz="1200">
                <a:latin typeface="SimSun"/>
                <a:cs typeface="SimSun"/>
              </a:rPr>
              <a:t>学习模型架构</a:t>
            </a:r>
            <a:r>
              <a:rPr dirty="0" sz="1200" spc="-290">
                <a:latin typeface="SimSun"/>
                <a:cs typeface="SimSun"/>
              </a:rPr>
              <a:t>，</a:t>
            </a:r>
            <a:r>
              <a:rPr dirty="0" sz="1200">
                <a:latin typeface="SimSun"/>
                <a:cs typeface="SimSun"/>
              </a:rPr>
              <a:t>输入对象是含有</a:t>
            </a:r>
            <a:r>
              <a:rPr dirty="0" sz="1200" spc="15">
                <a:latin typeface="Cambria Math"/>
                <a:cs typeface="Cambria Math"/>
              </a:rPr>
              <a:t>𝑛</a:t>
            </a:r>
            <a:r>
              <a:rPr dirty="0" sz="1200">
                <a:latin typeface="SimSun"/>
                <a:cs typeface="SimSun"/>
              </a:rPr>
              <a:t>个点的三 维点云</a:t>
            </a:r>
            <a:r>
              <a:rPr dirty="0" sz="1200" spc="-5">
                <a:latin typeface="SimSun"/>
                <a:cs typeface="SimSun"/>
              </a:rPr>
              <a:t>，</a:t>
            </a:r>
            <a:r>
              <a:rPr dirty="0" sz="1200">
                <a:latin typeface="SimSun"/>
                <a:cs typeface="SimSun"/>
              </a:rPr>
              <a:t>并使用</a:t>
            </a:r>
            <a:r>
              <a:rPr dirty="0" sz="1200" spc="-135">
                <a:latin typeface="SimSun"/>
                <a:cs typeface="SimSun"/>
              </a:rPr>
              <a:t> </a:t>
            </a:r>
            <a:r>
              <a:rPr dirty="0" sz="1200" spc="-25">
                <a:latin typeface="Times New Roman"/>
                <a:cs typeface="Times New Roman"/>
              </a:rPr>
              <a:t>T-Net</a:t>
            </a:r>
            <a:r>
              <a:rPr dirty="0" sz="1200" spc="180">
                <a:latin typeface="Times New Roman"/>
                <a:cs typeface="Times New Roman"/>
              </a:rPr>
              <a:t> </a:t>
            </a:r>
            <a:r>
              <a:rPr dirty="0" sz="1200">
                <a:latin typeface="SimSun"/>
                <a:cs typeface="SimSun"/>
              </a:rPr>
              <a:t>网络预测三维空间刚性运动变换矩阵，将其作用于原始点云以完成数 据的对齐</a:t>
            </a:r>
            <a:r>
              <a:rPr dirty="0" sz="1200" spc="-160">
                <a:latin typeface="SimSun"/>
                <a:cs typeface="SimSun"/>
              </a:rPr>
              <a:t>。</a:t>
            </a:r>
            <a:r>
              <a:rPr dirty="0" sz="1200">
                <a:latin typeface="SimSun"/>
                <a:cs typeface="SimSun"/>
              </a:rPr>
              <a:t>对齐后的数据以点为基本单</a:t>
            </a:r>
            <a:r>
              <a:rPr dirty="0" sz="1200" spc="5">
                <a:latin typeface="SimSun"/>
                <a:cs typeface="SimSun"/>
              </a:rPr>
              <a:t>元</a:t>
            </a:r>
            <a:r>
              <a:rPr dirty="0" sz="1200" spc="-160">
                <a:latin typeface="SimSun"/>
                <a:cs typeface="SimSun"/>
              </a:rPr>
              <a:t>，</a:t>
            </a:r>
            <a:r>
              <a:rPr dirty="0" sz="1200">
                <a:latin typeface="SimSun"/>
                <a:cs typeface="SimSun"/>
              </a:rPr>
              <a:t>采用</a:t>
            </a:r>
            <a:r>
              <a:rPr dirty="0" sz="1200" spc="-300">
                <a:latin typeface="SimSun"/>
                <a:cs typeface="SimSun"/>
              </a:rPr>
              <a:t> </a:t>
            </a:r>
            <a:r>
              <a:rPr dirty="0" sz="1200" spc="-5">
                <a:latin typeface="Times New Roman"/>
                <a:cs typeface="Times New Roman"/>
              </a:rPr>
              <a:t>ML</a:t>
            </a:r>
            <a:r>
              <a:rPr dirty="0" sz="1200">
                <a:latin typeface="Times New Roman"/>
                <a:cs typeface="Times New Roman"/>
              </a:rPr>
              <a:t>P</a:t>
            </a:r>
            <a:r>
              <a:rPr dirty="0" sz="1200" spc="5">
                <a:latin typeface="Times New Roman"/>
                <a:cs typeface="Times New Roman"/>
              </a:rPr>
              <a:t> </a:t>
            </a:r>
            <a:r>
              <a:rPr dirty="0" sz="1200">
                <a:latin typeface="SimSun"/>
                <a:cs typeface="SimSun"/>
              </a:rPr>
              <a:t>对每个点进行独立建模</a:t>
            </a:r>
            <a:r>
              <a:rPr dirty="0" sz="1200" spc="-160">
                <a:latin typeface="SimSun"/>
                <a:cs typeface="SimSun"/>
              </a:rPr>
              <a:t>，</a:t>
            </a:r>
            <a:r>
              <a:rPr dirty="0" sz="1200">
                <a:latin typeface="SimSun"/>
                <a:cs typeface="SimSun"/>
              </a:rPr>
              <a:t>从而完成特征 提取</a:t>
            </a:r>
            <a:r>
              <a:rPr dirty="0" sz="1200" spc="-290">
                <a:latin typeface="SimSun"/>
                <a:cs typeface="SimSun"/>
              </a:rPr>
              <a:t>。</a:t>
            </a:r>
            <a:r>
              <a:rPr dirty="0" sz="1200">
                <a:latin typeface="SimSun"/>
                <a:cs typeface="SimSun"/>
              </a:rPr>
              <a:t>然</a:t>
            </a:r>
            <a:r>
              <a:rPr dirty="0" sz="1200" spc="-5">
                <a:latin typeface="SimSun"/>
                <a:cs typeface="SimSun"/>
              </a:rPr>
              <a:t>后</a:t>
            </a:r>
            <a:r>
              <a:rPr dirty="0" sz="1200">
                <a:latin typeface="SimSun"/>
                <a:cs typeface="SimSun"/>
              </a:rPr>
              <a:t>使用对称函数聚合全局特征</a:t>
            </a:r>
            <a:r>
              <a:rPr dirty="0" sz="1200" spc="-290">
                <a:latin typeface="SimSun"/>
                <a:cs typeface="SimSun"/>
              </a:rPr>
              <a:t>，</a:t>
            </a:r>
            <a:r>
              <a:rPr dirty="0" sz="1200">
                <a:latin typeface="SimSun"/>
                <a:cs typeface="SimSun"/>
              </a:rPr>
              <a:t>即在特征空间的维度上进行最大池</a:t>
            </a:r>
            <a:r>
              <a:rPr dirty="0" sz="1200" spc="5">
                <a:latin typeface="SimSun"/>
                <a:cs typeface="SimSun"/>
              </a:rPr>
              <a:t>化</a:t>
            </a:r>
            <a:r>
              <a:rPr dirty="0" sz="1200" spc="-5">
                <a:latin typeface="Times New Roman"/>
                <a:cs typeface="Times New Roman"/>
              </a:rPr>
              <a:t>(</a:t>
            </a:r>
            <a:r>
              <a:rPr dirty="0" sz="1200">
                <a:latin typeface="Times New Roman"/>
                <a:cs typeface="Times New Roman"/>
              </a:rPr>
              <a:t>m</a:t>
            </a:r>
            <a:r>
              <a:rPr dirty="0" sz="1200" spc="-5">
                <a:latin typeface="Times New Roman"/>
                <a:cs typeface="Times New Roman"/>
              </a:rPr>
              <a:t>a</a:t>
            </a:r>
            <a:r>
              <a:rPr dirty="0" sz="1200">
                <a:latin typeface="Times New Roman"/>
                <a:cs typeface="Times New Roman"/>
              </a:rPr>
              <a:t>x</a:t>
            </a:r>
            <a:r>
              <a:rPr dirty="0" sz="1200" spc="-75">
                <a:latin typeface="Times New Roman"/>
                <a:cs typeface="Times New Roman"/>
              </a:rPr>
              <a:t> </a:t>
            </a:r>
            <a:r>
              <a:rPr dirty="0" sz="1200">
                <a:latin typeface="Times New Roman"/>
                <a:cs typeface="Times New Roman"/>
              </a:rPr>
              <a:t>pooling</a:t>
            </a:r>
            <a:r>
              <a:rPr dirty="0" sz="1200" spc="-5">
                <a:latin typeface="Times New Roman"/>
                <a:cs typeface="Times New Roman"/>
              </a:rPr>
              <a:t>)</a:t>
            </a:r>
            <a:r>
              <a:rPr dirty="0" sz="1200">
                <a:latin typeface="SimSun"/>
                <a:cs typeface="SimSun"/>
              </a:rPr>
              <a:t>， 提取出点云的全局特征向量</a:t>
            </a:r>
            <a:r>
              <a:rPr dirty="0" sz="1200" spc="-585">
                <a:latin typeface="SimSun"/>
                <a:cs typeface="SimSun"/>
              </a:rPr>
              <a:t>。</a:t>
            </a:r>
            <a:r>
              <a:rPr dirty="0" sz="1200">
                <a:latin typeface="Times New Roman"/>
                <a:cs typeface="Times New Roman"/>
              </a:rPr>
              <a:t>Point</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的轻</a:t>
            </a:r>
            <a:r>
              <a:rPr dirty="0" sz="1200" spc="-15">
                <a:latin typeface="SimSun"/>
                <a:cs typeface="SimSun"/>
              </a:rPr>
              <a:t>量</a:t>
            </a:r>
            <a:r>
              <a:rPr dirty="0" sz="1200">
                <a:latin typeface="SimSun"/>
                <a:cs typeface="SimSun"/>
              </a:rPr>
              <a:t>级架构如图</a:t>
            </a:r>
            <a:r>
              <a:rPr dirty="0" sz="1200" spc="-300">
                <a:latin typeface="SimSun"/>
                <a:cs typeface="SimSun"/>
              </a:rPr>
              <a:t> </a:t>
            </a:r>
            <a:r>
              <a:rPr dirty="0" sz="1200">
                <a:latin typeface="Times New Roman"/>
                <a:cs typeface="Times New Roman"/>
              </a:rPr>
              <a:t>4.1 </a:t>
            </a:r>
            <a:r>
              <a:rPr dirty="0" sz="1200">
                <a:latin typeface="SimSun"/>
                <a:cs typeface="SimSun"/>
              </a:rPr>
              <a:t>所示</a:t>
            </a:r>
            <a:r>
              <a:rPr dirty="0" sz="1200" spc="-590">
                <a:latin typeface="SimSun"/>
                <a:cs typeface="SimSun"/>
              </a:rPr>
              <a:t>，</a:t>
            </a:r>
            <a:r>
              <a:rPr dirty="0" sz="1200">
                <a:latin typeface="SimSun"/>
                <a:cs typeface="SimSun"/>
              </a:rPr>
              <a:t>其中</a:t>
            </a:r>
            <a:r>
              <a:rPr dirty="0" sz="1200" spc="15">
                <a:latin typeface="Cambria Math"/>
                <a:cs typeface="Cambria Math"/>
              </a:rPr>
              <a:t>𝑛</a:t>
            </a:r>
            <a:r>
              <a:rPr dirty="0" sz="1200">
                <a:latin typeface="SimSun"/>
                <a:cs typeface="SimSun"/>
              </a:rPr>
              <a:t>表示输入点的数量，</a:t>
            </a:r>
            <a:endParaRPr sz="1200">
              <a:latin typeface="SimSun"/>
              <a:cs typeface="SimSun"/>
            </a:endParaRPr>
          </a:p>
          <a:p>
            <a:pPr marL="88900">
              <a:lnSpc>
                <a:spcPct val="100000"/>
              </a:lnSpc>
              <a:spcBef>
                <a:spcPts val="900"/>
              </a:spcBef>
            </a:pPr>
            <a:r>
              <a:rPr dirty="0" sz="1200" spc="35">
                <a:latin typeface="Cambria Math"/>
                <a:cs typeface="Cambria Math"/>
              </a:rPr>
              <a:t>𝑀</a:t>
            </a:r>
            <a:r>
              <a:rPr dirty="0" sz="1200">
                <a:latin typeface="SimSun"/>
                <a:cs typeface="SimSun"/>
              </a:rPr>
              <a:t>表示每个点学习特征的维度。</a:t>
            </a:r>
            <a:endParaRPr sz="1200">
              <a:latin typeface="SimSun"/>
              <a:cs typeface="SimSun"/>
            </a:endParaRPr>
          </a:p>
        </p:txBody>
      </p:sp>
      <p:pic>
        <p:nvPicPr>
          <p:cNvPr id="5" name="object 5"/>
          <p:cNvPicPr/>
          <p:nvPr/>
        </p:nvPicPr>
        <p:blipFill>
          <a:blip r:embed="rId4" cstate="print"/>
          <a:stretch>
            <a:fillRect/>
          </a:stretch>
        </p:blipFill>
        <p:spPr>
          <a:xfrm>
            <a:off x="259079" y="10344403"/>
            <a:ext cx="4812030" cy="123189"/>
          </a:xfrm>
          <a:prstGeom prst="rect">
            <a:avLst/>
          </a:prstGeom>
        </p:spPr>
      </p:pic>
      <p:pic>
        <p:nvPicPr>
          <p:cNvPr id="6" name="object 6"/>
          <p:cNvPicPr/>
          <p:nvPr/>
        </p:nvPicPr>
        <p:blipFill>
          <a:blip r:embed="rId5" cstate="print"/>
          <a:stretch>
            <a:fillRect/>
          </a:stretch>
        </p:blipFill>
        <p:spPr>
          <a:xfrm>
            <a:off x="5215890" y="10344403"/>
            <a:ext cx="1082039" cy="123189"/>
          </a:xfrm>
          <a:prstGeom prst="rect">
            <a:avLst/>
          </a:prstGeom>
        </p:spPr>
      </p:pic>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33</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3630295" y="528319"/>
            <a:ext cx="31610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第四章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位</a:t>
            </a:r>
            <a:r>
              <a:rPr dirty="0" sz="1050" spc="5">
                <a:solidFill>
                  <a:srgbClr val="666666"/>
                </a:solidFill>
                <a:latin typeface="SimSun"/>
                <a:cs typeface="SimSun"/>
              </a:rPr>
              <a:t>置</a:t>
            </a:r>
            <a:r>
              <a:rPr dirty="0" sz="1050" spc="-10">
                <a:solidFill>
                  <a:srgbClr val="666666"/>
                </a:solidFill>
                <a:latin typeface="SimSun"/>
                <a:cs typeface="SimSun"/>
              </a:rPr>
              <a:t>自</a:t>
            </a:r>
            <a:r>
              <a:rPr dirty="0" sz="1050" spc="5">
                <a:solidFill>
                  <a:srgbClr val="666666"/>
                </a:solidFill>
                <a:latin typeface="SimSun"/>
                <a:cs typeface="SimSun"/>
              </a:rPr>
              <a:t>适</a:t>
            </a:r>
            <a:r>
              <a:rPr dirty="0" sz="1050" spc="-10">
                <a:solidFill>
                  <a:srgbClr val="666666"/>
                </a:solidFill>
                <a:latin typeface="SimSun"/>
                <a:cs typeface="SimSun"/>
              </a:rPr>
              <a:t>应卷</a:t>
            </a:r>
            <a:r>
              <a:rPr dirty="0" sz="1050" spc="5">
                <a:solidFill>
                  <a:srgbClr val="666666"/>
                </a:solidFill>
                <a:latin typeface="SimSun"/>
                <a:cs typeface="SimSun"/>
              </a:rPr>
              <a:t>积提</a:t>
            </a:r>
            <a:r>
              <a:rPr dirty="0" sz="1050" spc="-10">
                <a:solidFill>
                  <a:srgbClr val="666666"/>
                </a:solidFill>
                <a:latin typeface="SimSun"/>
                <a:cs typeface="SimSun"/>
              </a:rPr>
              <a:t>取</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p:txBody>
      </p:sp>
      <p:sp>
        <p:nvSpPr>
          <p:cNvPr id="4" name="object 4"/>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2042727" y="997002"/>
            <a:ext cx="381635" cy="1241425"/>
          </a:xfrm>
          <a:prstGeom prst="rect">
            <a:avLst/>
          </a:prstGeom>
          <a:solidFill>
            <a:srgbClr val="DAE1F3"/>
          </a:solidFill>
          <a:ln w="5042">
            <a:solidFill>
              <a:srgbClr val="000000"/>
            </a:solidFill>
          </a:ln>
        </p:spPr>
        <p:txBody>
          <a:bodyPr wrap="square" lIns="0" tIns="0" rIns="0" bIns="0" rtlCol="0" vert="horz">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26034">
              <a:lnSpc>
                <a:spcPct val="100000"/>
              </a:lnSpc>
              <a:spcBef>
                <a:spcPts val="1030"/>
              </a:spcBef>
            </a:pPr>
            <a:r>
              <a:rPr dirty="0" sz="1250" spc="10">
                <a:latin typeface="SimSun"/>
                <a:cs typeface="SimSun"/>
              </a:rPr>
              <a:t>N×3</a:t>
            </a:r>
            <a:endParaRPr sz="1250">
              <a:latin typeface="SimSun"/>
              <a:cs typeface="SimSun"/>
            </a:endParaRPr>
          </a:p>
        </p:txBody>
      </p:sp>
      <p:grpSp>
        <p:nvGrpSpPr>
          <p:cNvPr id="6" name="object 6"/>
          <p:cNvGrpSpPr/>
          <p:nvPr/>
        </p:nvGrpSpPr>
        <p:grpSpPr>
          <a:xfrm>
            <a:off x="2421309" y="1067507"/>
            <a:ext cx="1146175" cy="48260"/>
            <a:chOff x="2421309" y="1067507"/>
            <a:chExt cx="1146175" cy="48260"/>
          </a:xfrm>
        </p:grpSpPr>
        <p:sp>
          <p:nvSpPr>
            <p:cNvPr id="7" name="object 7"/>
            <p:cNvSpPr/>
            <p:nvPr/>
          </p:nvSpPr>
          <p:spPr>
            <a:xfrm>
              <a:off x="2423849" y="1093507"/>
              <a:ext cx="225425" cy="4445"/>
            </a:xfrm>
            <a:custGeom>
              <a:avLst/>
              <a:gdLst/>
              <a:ahLst/>
              <a:cxnLst/>
              <a:rect l="l" t="t" r="r" b="b"/>
              <a:pathLst>
                <a:path w="225425" h="4444">
                  <a:moveTo>
                    <a:pt x="0" y="3974"/>
                  </a:moveTo>
                  <a:lnTo>
                    <a:pt x="225393" y="0"/>
                  </a:lnTo>
                </a:path>
              </a:pathLst>
            </a:custGeom>
            <a:ln w="5051">
              <a:solidFill>
                <a:srgbClr val="4671C4"/>
              </a:solidFill>
            </a:ln>
          </p:spPr>
          <p:txBody>
            <a:bodyPr wrap="square" lIns="0" tIns="0" rIns="0" bIns="0" rtlCol="0"/>
            <a:lstStyle/>
            <a:p/>
          </p:txBody>
        </p:sp>
        <p:sp>
          <p:nvSpPr>
            <p:cNvPr id="8" name="object 8"/>
            <p:cNvSpPr/>
            <p:nvPr/>
          </p:nvSpPr>
          <p:spPr>
            <a:xfrm>
              <a:off x="2643367" y="1071616"/>
              <a:ext cx="66675" cy="44450"/>
            </a:xfrm>
            <a:custGeom>
              <a:avLst/>
              <a:gdLst/>
              <a:ahLst/>
              <a:cxnLst/>
              <a:rect l="l" t="t" r="r" b="b"/>
              <a:pathLst>
                <a:path w="66675" h="44450">
                  <a:moveTo>
                    <a:pt x="0" y="0"/>
                  </a:moveTo>
                  <a:lnTo>
                    <a:pt x="766" y="44052"/>
                  </a:lnTo>
                  <a:lnTo>
                    <a:pt x="66318" y="20814"/>
                  </a:lnTo>
                  <a:lnTo>
                    <a:pt x="0" y="0"/>
                  </a:lnTo>
                  <a:close/>
                </a:path>
              </a:pathLst>
            </a:custGeom>
            <a:solidFill>
              <a:srgbClr val="4671C4"/>
            </a:solidFill>
          </p:spPr>
          <p:txBody>
            <a:bodyPr wrap="square" lIns="0" tIns="0" rIns="0" bIns="0" rtlCol="0"/>
            <a:lstStyle/>
            <a:p/>
          </p:txBody>
        </p:sp>
        <p:sp>
          <p:nvSpPr>
            <p:cNvPr id="9" name="object 9"/>
            <p:cNvSpPr/>
            <p:nvPr/>
          </p:nvSpPr>
          <p:spPr>
            <a:xfrm>
              <a:off x="3281372" y="1089466"/>
              <a:ext cx="225425" cy="3175"/>
            </a:xfrm>
            <a:custGeom>
              <a:avLst/>
              <a:gdLst/>
              <a:ahLst/>
              <a:cxnLst/>
              <a:rect l="l" t="t" r="r" b="b"/>
              <a:pathLst>
                <a:path w="225425" h="3175">
                  <a:moveTo>
                    <a:pt x="0" y="2963"/>
                  </a:moveTo>
                  <a:lnTo>
                    <a:pt x="225407" y="0"/>
                  </a:lnTo>
                </a:path>
              </a:pathLst>
            </a:custGeom>
            <a:ln w="5051">
              <a:solidFill>
                <a:srgbClr val="4671C4"/>
              </a:solidFill>
            </a:ln>
          </p:spPr>
          <p:txBody>
            <a:bodyPr wrap="square" lIns="0" tIns="0" rIns="0" bIns="0" rtlCol="0"/>
            <a:lstStyle/>
            <a:p/>
          </p:txBody>
        </p:sp>
        <p:sp>
          <p:nvSpPr>
            <p:cNvPr id="10" name="object 10"/>
            <p:cNvSpPr/>
            <p:nvPr/>
          </p:nvSpPr>
          <p:spPr>
            <a:xfrm>
              <a:off x="3500998" y="1067507"/>
              <a:ext cx="66675" cy="44450"/>
            </a:xfrm>
            <a:custGeom>
              <a:avLst/>
              <a:gdLst/>
              <a:ahLst/>
              <a:cxnLst/>
              <a:rect l="l" t="t" r="r" b="b"/>
              <a:pathLst>
                <a:path w="66675" h="44450">
                  <a:moveTo>
                    <a:pt x="0" y="0"/>
                  </a:moveTo>
                  <a:lnTo>
                    <a:pt x="537" y="44052"/>
                  </a:lnTo>
                  <a:lnTo>
                    <a:pt x="66217" y="21150"/>
                  </a:lnTo>
                  <a:lnTo>
                    <a:pt x="0" y="0"/>
                  </a:lnTo>
                  <a:close/>
                </a:path>
              </a:pathLst>
            </a:custGeom>
            <a:solidFill>
              <a:srgbClr val="4671C4"/>
            </a:solidFill>
          </p:spPr>
          <p:txBody>
            <a:bodyPr wrap="square" lIns="0" tIns="0" rIns="0" bIns="0" rtlCol="0"/>
            <a:lstStyle/>
            <a:p/>
          </p:txBody>
        </p:sp>
      </p:grpSp>
      <p:grpSp>
        <p:nvGrpSpPr>
          <p:cNvPr id="11" name="object 11"/>
          <p:cNvGrpSpPr/>
          <p:nvPr/>
        </p:nvGrpSpPr>
        <p:grpSpPr>
          <a:xfrm>
            <a:off x="2421309" y="1261367"/>
            <a:ext cx="1146175" cy="44450"/>
            <a:chOff x="2421309" y="1261367"/>
            <a:chExt cx="1146175" cy="44450"/>
          </a:xfrm>
        </p:grpSpPr>
        <p:sp>
          <p:nvSpPr>
            <p:cNvPr id="12" name="object 12"/>
            <p:cNvSpPr/>
            <p:nvPr/>
          </p:nvSpPr>
          <p:spPr>
            <a:xfrm>
              <a:off x="2423849" y="1283393"/>
              <a:ext cx="225425" cy="0"/>
            </a:xfrm>
            <a:custGeom>
              <a:avLst/>
              <a:gdLst/>
              <a:ahLst/>
              <a:cxnLst/>
              <a:rect l="l" t="t" r="r" b="b"/>
              <a:pathLst>
                <a:path w="225425" h="0">
                  <a:moveTo>
                    <a:pt x="0" y="0"/>
                  </a:moveTo>
                  <a:lnTo>
                    <a:pt x="225387" y="0"/>
                  </a:lnTo>
                </a:path>
              </a:pathLst>
            </a:custGeom>
            <a:ln w="5051">
              <a:solidFill>
                <a:srgbClr val="4671C4"/>
              </a:solidFill>
            </a:ln>
          </p:spPr>
          <p:txBody>
            <a:bodyPr wrap="square" lIns="0" tIns="0" rIns="0" bIns="0" rtlCol="0"/>
            <a:lstStyle/>
            <a:p/>
          </p:txBody>
        </p:sp>
        <p:sp>
          <p:nvSpPr>
            <p:cNvPr id="13" name="object 13"/>
            <p:cNvSpPr/>
            <p:nvPr/>
          </p:nvSpPr>
          <p:spPr>
            <a:xfrm>
              <a:off x="2643737" y="1261367"/>
              <a:ext cx="66040" cy="44450"/>
            </a:xfrm>
            <a:custGeom>
              <a:avLst/>
              <a:gdLst/>
              <a:ahLst/>
              <a:cxnLst/>
              <a:rect l="l" t="t" r="r" b="b"/>
              <a:pathLst>
                <a:path w="66039" h="44450">
                  <a:moveTo>
                    <a:pt x="0" y="0"/>
                  </a:moveTo>
                  <a:lnTo>
                    <a:pt x="0" y="44052"/>
                  </a:lnTo>
                  <a:lnTo>
                    <a:pt x="65948" y="22026"/>
                  </a:lnTo>
                  <a:lnTo>
                    <a:pt x="0" y="0"/>
                  </a:lnTo>
                  <a:close/>
                </a:path>
              </a:pathLst>
            </a:custGeom>
            <a:solidFill>
              <a:srgbClr val="4671C4"/>
            </a:solidFill>
          </p:spPr>
          <p:txBody>
            <a:bodyPr wrap="square" lIns="0" tIns="0" rIns="0" bIns="0" rtlCol="0"/>
            <a:lstStyle/>
            <a:p/>
          </p:txBody>
        </p:sp>
        <p:sp>
          <p:nvSpPr>
            <p:cNvPr id="14" name="object 14"/>
            <p:cNvSpPr/>
            <p:nvPr/>
          </p:nvSpPr>
          <p:spPr>
            <a:xfrm>
              <a:off x="3281372" y="1283393"/>
              <a:ext cx="225425" cy="0"/>
            </a:xfrm>
            <a:custGeom>
              <a:avLst/>
              <a:gdLst/>
              <a:ahLst/>
              <a:cxnLst/>
              <a:rect l="l" t="t" r="r" b="b"/>
              <a:pathLst>
                <a:path w="225425" h="0">
                  <a:moveTo>
                    <a:pt x="0" y="0"/>
                  </a:moveTo>
                  <a:lnTo>
                    <a:pt x="225407" y="0"/>
                  </a:lnTo>
                </a:path>
              </a:pathLst>
            </a:custGeom>
            <a:ln w="5051">
              <a:solidFill>
                <a:srgbClr val="4671C4"/>
              </a:solidFill>
            </a:ln>
          </p:spPr>
          <p:txBody>
            <a:bodyPr wrap="square" lIns="0" tIns="0" rIns="0" bIns="0" rtlCol="0"/>
            <a:lstStyle/>
            <a:p/>
          </p:txBody>
        </p:sp>
        <p:sp>
          <p:nvSpPr>
            <p:cNvPr id="15" name="object 15"/>
            <p:cNvSpPr/>
            <p:nvPr/>
          </p:nvSpPr>
          <p:spPr>
            <a:xfrm>
              <a:off x="3501266" y="1261367"/>
              <a:ext cx="66040" cy="44450"/>
            </a:xfrm>
            <a:custGeom>
              <a:avLst/>
              <a:gdLst/>
              <a:ahLst/>
              <a:cxnLst/>
              <a:rect l="l" t="t" r="r" b="b"/>
              <a:pathLst>
                <a:path w="66039" h="44450">
                  <a:moveTo>
                    <a:pt x="0" y="0"/>
                  </a:moveTo>
                  <a:lnTo>
                    <a:pt x="0" y="44052"/>
                  </a:lnTo>
                  <a:lnTo>
                    <a:pt x="65948" y="22026"/>
                  </a:lnTo>
                  <a:lnTo>
                    <a:pt x="0" y="0"/>
                  </a:lnTo>
                  <a:close/>
                </a:path>
              </a:pathLst>
            </a:custGeom>
            <a:solidFill>
              <a:srgbClr val="4671C4"/>
            </a:solidFill>
          </p:spPr>
          <p:txBody>
            <a:bodyPr wrap="square" lIns="0" tIns="0" rIns="0" bIns="0" rtlCol="0"/>
            <a:lstStyle/>
            <a:p/>
          </p:txBody>
        </p:sp>
      </p:grpSp>
      <p:grpSp>
        <p:nvGrpSpPr>
          <p:cNvPr id="16" name="object 16"/>
          <p:cNvGrpSpPr/>
          <p:nvPr/>
        </p:nvGrpSpPr>
        <p:grpSpPr>
          <a:xfrm>
            <a:off x="2421309" y="2120601"/>
            <a:ext cx="1146175" cy="44450"/>
            <a:chOff x="2421309" y="2120601"/>
            <a:chExt cx="1146175" cy="44450"/>
          </a:xfrm>
        </p:grpSpPr>
        <p:sp>
          <p:nvSpPr>
            <p:cNvPr id="17" name="object 17"/>
            <p:cNvSpPr/>
            <p:nvPr/>
          </p:nvSpPr>
          <p:spPr>
            <a:xfrm>
              <a:off x="2423849" y="2142628"/>
              <a:ext cx="225425" cy="0"/>
            </a:xfrm>
            <a:custGeom>
              <a:avLst/>
              <a:gdLst/>
              <a:ahLst/>
              <a:cxnLst/>
              <a:rect l="l" t="t" r="r" b="b"/>
              <a:pathLst>
                <a:path w="225425" h="0">
                  <a:moveTo>
                    <a:pt x="0" y="0"/>
                  </a:moveTo>
                  <a:lnTo>
                    <a:pt x="225387" y="0"/>
                  </a:lnTo>
                </a:path>
              </a:pathLst>
            </a:custGeom>
            <a:ln w="5051">
              <a:solidFill>
                <a:srgbClr val="4671C4"/>
              </a:solidFill>
            </a:ln>
          </p:spPr>
          <p:txBody>
            <a:bodyPr wrap="square" lIns="0" tIns="0" rIns="0" bIns="0" rtlCol="0"/>
            <a:lstStyle/>
            <a:p/>
          </p:txBody>
        </p:sp>
        <p:sp>
          <p:nvSpPr>
            <p:cNvPr id="18" name="object 18"/>
            <p:cNvSpPr/>
            <p:nvPr/>
          </p:nvSpPr>
          <p:spPr>
            <a:xfrm>
              <a:off x="2643737" y="2120601"/>
              <a:ext cx="66040" cy="44450"/>
            </a:xfrm>
            <a:custGeom>
              <a:avLst/>
              <a:gdLst/>
              <a:ahLst/>
              <a:cxnLst/>
              <a:rect l="l" t="t" r="r" b="b"/>
              <a:pathLst>
                <a:path w="66039" h="44450">
                  <a:moveTo>
                    <a:pt x="0" y="0"/>
                  </a:moveTo>
                  <a:lnTo>
                    <a:pt x="0" y="44052"/>
                  </a:lnTo>
                  <a:lnTo>
                    <a:pt x="65948" y="22026"/>
                  </a:lnTo>
                  <a:lnTo>
                    <a:pt x="0" y="0"/>
                  </a:lnTo>
                  <a:close/>
                </a:path>
              </a:pathLst>
            </a:custGeom>
            <a:solidFill>
              <a:srgbClr val="4671C4"/>
            </a:solidFill>
          </p:spPr>
          <p:txBody>
            <a:bodyPr wrap="square" lIns="0" tIns="0" rIns="0" bIns="0" rtlCol="0"/>
            <a:lstStyle/>
            <a:p/>
          </p:txBody>
        </p:sp>
        <p:sp>
          <p:nvSpPr>
            <p:cNvPr id="19" name="object 19"/>
            <p:cNvSpPr/>
            <p:nvPr/>
          </p:nvSpPr>
          <p:spPr>
            <a:xfrm>
              <a:off x="3281372" y="2142628"/>
              <a:ext cx="225425" cy="0"/>
            </a:xfrm>
            <a:custGeom>
              <a:avLst/>
              <a:gdLst/>
              <a:ahLst/>
              <a:cxnLst/>
              <a:rect l="l" t="t" r="r" b="b"/>
              <a:pathLst>
                <a:path w="225425" h="0">
                  <a:moveTo>
                    <a:pt x="0" y="0"/>
                  </a:moveTo>
                  <a:lnTo>
                    <a:pt x="225407" y="0"/>
                  </a:lnTo>
                </a:path>
              </a:pathLst>
            </a:custGeom>
            <a:ln w="5051">
              <a:solidFill>
                <a:srgbClr val="4671C4"/>
              </a:solidFill>
            </a:ln>
          </p:spPr>
          <p:txBody>
            <a:bodyPr wrap="square" lIns="0" tIns="0" rIns="0" bIns="0" rtlCol="0"/>
            <a:lstStyle/>
            <a:p/>
          </p:txBody>
        </p:sp>
        <p:sp>
          <p:nvSpPr>
            <p:cNvPr id="20" name="object 20"/>
            <p:cNvSpPr/>
            <p:nvPr/>
          </p:nvSpPr>
          <p:spPr>
            <a:xfrm>
              <a:off x="3501266" y="2120601"/>
              <a:ext cx="66040" cy="44450"/>
            </a:xfrm>
            <a:custGeom>
              <a:avLst/>
              <a:gdLst/>
              <a:ahLst/>
              <a:cxnLst/>
              <a:rect l="l" t="t" r="r" b="b"/>
              <a:pathLst>
                <a:path w="66039" h="44450">
                  <a:moveTo>
                    <a:pt x="0" y="0"/>
                  </a:moveTo>
                  <a:lnTo>
                    <a:pt x="0" y="44052"/>
                  </a:lnTo>
                  <a:lnTo>
                    <a:pt x="65948" y="22026"/>
                  </a:lnTo>
                  <a:lnTo>
                    <a:pt x="0" y="0"/>
                  </a:lnTo>
                  <a:close/>
                </a:path>
              </a:pathLst>
            </a:custGeom>
            <a:solidFill>
              <a:srgbClr val="4671C4"/>
            </a:solidFill>
          </p:spPr>
          <p:txBody>
            <a:bodyPr wrap="square" lIns="0" tIns="0" rIns="0" bIns="0" rtlCol="0"/>
            <a:lstStyle/>
            <a:p/>
          </p:txBody>
        </p:sp>
      </p:grpSp>
      <p:sp>
        <p:nvSpPr>
          <p:cNvPr id="21" name="object 21"/>
          <p:cNvSpPr txBox="1"/>
          <p:nvPr/>
        </p:nvSpPr>
        <p:spPr>
          <a:xfrm>
            <a:off x="2889856" y="783349"/>
            <a:ext cx="268605" cy="171450"/>
          </a:xfrm>
          <a:prstGeom prst="rect">
            <a:avLst/>
          </a:prstGeom>
        </p:spPr>
        <p:txBody>
          <a:bodyPr wrap="square" lIns="0" tIns="13335" rIns="0" bIns="0" rtlCol="0" vert="horz">
            <a:spAutoFit/>
          </a:bodyPr>
          <a:lstStyle/>
          <a:p>
            <a:pPr marL="12700">
              <a:lnSpc>
                <a:spcPct val="100000"/>
              </a:lnSpc>
              <a:spcBef>
                <a:spcPts val="105"/>
              </a:spcBef>
            </a:pPr>
            <a:r>
              <a:rPr dirty="0" sz="950">
                <a:latin typeface="SimSun"/>
                <a:cs typeface="SimSun"/>
              </a:rPr>
              <a:t>MLPs</a:t>
            </a:r>
            <a:endParaRPr sz="950">
              <a:latin typeface="SimSun"/>
              <a:cs typeface="SimSun"/>
            </a:endParaRPr>
          </a:p>
        </p:txBody>
      </p:sp>
      <p:sp>
        <p:nvSpPr>
          <p:cNvPr id="22" name="object 22"/>
          <p:cNvSpPr txBox="1"/>
          <p:nvPr/>
        </p:nvSpPr>
        <p:spPr>
          <a:xfrm>
            <a:off x="3567215" y="997002"/>
            <a:ext cx="762635" cy="1241425"/>
          </a:xfrm>
          <a:prstGeom prst="rect">
            <a:avLst/>
          </a:prstGeom>
          <a:solidFill>
            <a:srgbClr val="DAE1F3"/>
          </a:solidFill>
          <a:ln w="5044">
            <a:solidFill>
              <a:srgbClr val="000000"/>
            </a:solidFill>
          </a:ln>
        </p:spPr>
        <p:txBody>
          <a:bodyPr wrap="square" lIns="0" tIns="0" rIns="0" bIns="0" rtlCol="0" vert="horz">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218440">
              <a:lnSpc>
                <a:spcPct val="100000"/>
              </a:lnSpc>
              <a:spcBef>
                <a:spcPts val="1030"/>
              </a:spcBef>
            </a:pPr>
            <a:r>
              <a:rPr dirty="0" sz="1250" spc="15">
                <a:latin typeface="SimSun"/>
                <a:cs typeface="SimSun"/>
              </a:rPr>
              <a:t>N×M</a:t>
            </a:r>
            <a:endParaRPr sz="1250">
              <a:latin typeface="SimSun"/>
              <a:cs typeface="SimSun"/>
            </a:endParaRPr>
          </a:p>
        </p:txBody>
      </p:sp>
      <p:grpSp>
        <p:nvGrpSpPr>
          <p:cNvPr id="23" name="object 23"/>
          <p:cNvGrpSpPr/>
          <p:nvPr/>
        </p:nvGrpSpPr>
        <p:grpSpPr>
          <a:xfrm>
            <a:off x="4422204" y="994442"/>
            <a:ext cx="291465" cy="1246505"/>
            <a:chOff x="4422204" y="994442"/>
            <a:chExt cx="291465" cy="1246505"/>
          </a:xfrm>
        </p:grpSpPr>
        <p:sp>
          <p:nvSpPr>
            <p:cNvPr id="24" name="object 24"/>
            <p:cNvSpPr/>
            <p:nvPr/>
          </p:nvSpPr>
          <p:spPr>
            <a:xfrm>
              <a:off x="4424744" y="996982"/>
              <a:ext cx="286385" cy="1241425"/>
            </a:xfrm>
            <a:custGeom>
              <a:avLst/>
              <a:gdLst/>
              <a:ahLst/>
              <a:cxnLst/>
              <a:rect l="l" t="t" r="r" b="b"/>
              <a:pathLst>
                <a:path w="286385" h="1241425">
                  <a:moveTo>
                    <a:pt x="0" y="0"/>
                  </a:moveTo>
                  <a:lnTo>
                    <a:pt x="0" y="1241114"/>
                  </a:lnTo>
                  <a:lnTo>
                    <a:pt x="285843" y="620560"/>
                  </a:lnTo>
                  <a:lnTo>
                    <a:pt x="0" y="0"/>
                  </a:lnTo>
                  <a:close/>
                </a:path>
              </a:pathLst>
            </a:custGeom>
            <a:solidFill>
              <a:srgbClr val="4671C4"/>
            </a:solidFill>
          </p:spPr>
          <p:txBody>
            <a:bodyPr wrap="square" lIns="0" tIns="0" rIns="0" bIns="0" rtlCol="0"/>
            <a:lstStyle/>
            <a:p/>
          </p:txBody>
        </p:sp>
        <p:sp>
          <p:nvSpPr>
            <p:cNvPr id="25" name="object 25"/>
            <p:cNvSpPr/>
            <p:nvPr/>
          </p:nvSpPr>
          <p:spPr>
            <a:xfrm>
              <a:off x="4424744" y="996982"/>
              <a:ext cx="286385" cy="1241425"/>
            </a:xfrm>
            <a:custGeom>
              <a:avLst/>
              <a:gdLst/>
              <a:ahLst/>
              <a:cxnLst/>
              <a:rect l="l" t="t" r="r" b="b"/>
              <a:pathLst>
                <a:path w="286385" h="1241425">
                  <a:moveTo>
                    <a:pt x="0" y="1241114"/>
                  </a:moveTo>
                  <a:lnTo>
                    <a:pt x="285843" y="620560"/>
                  </a:lnTo>
                  <a:lnTo>
                    <a:pt x="0" y="0"/>
                  </a:lnTo>
                  <a:lnTo>
                    <a:pt x="0" y="1241114"/>
                  </a:lnTo>
                  <a:close/>
                </a:path>
              </a:pathLst>
            </a:custGeom>
            <a:ln w="5042">
              <a:solidFill>
                <a:srgbClr val="000000"/>
              </a:solidFill>
            </a:ln>
          </p:spPr>
          <p:txBody>
            <a:bodyPr wrap="square" lIns="0" tIns="0" rIns="0" bIns="0" rtlCol="0"/>
            <a:lstStyle/>
            <a:p/>
          </p:txBody>
        </p:sp>
      </p:grpSp>
      <p:sp>
        <p:nvSpPr>
          <p:cNvPr id="26" name="object 26"/>
          <p:cNvSpPr txBox="1"/>
          <p:nvPr/>
        </p:nvSpPr>
        <p:spPr>
          <a:xfrm>
            <a:off x="4805846" y="1522074"/>
            <a:ext cx="762635" cy="191135"/>
          </a:xfrm>
          <a:prstGeom prst="rect">
            <a:avLst/>
          </a:prstGeom>
          <a:solidFill>
            <a:srgbClr val="DAE1F3"/>
          </a:solidFill>
          <a:ln w="5051">
            <a:solidFill>
              <a:srgbClr val="000000"/>
            </a:solidFill>
          </a:ln>
        </p:spPr>
        <p:txBody>
          <a:bodyPr wrap="square" lIns="0" tIns="0" rIns="0" bIns="0" rtlCol="0" vert="horz">
            <a:spAutoFit/>
          </a:bodyPr>
          <a:lstStyle/>
          <a:p>
            <a:pPr marL="220345">
              <a:lnSpc>
                <a:spcPts val="1390"/>
              </a:lnSpc>
            </a:pPr>
            <a:r>
              <a:rPr dirty="0" sz="1250" spc="10">
                <a:latin typeface="SimSun"/>
                <a:cs typeface="SimSun"/>
              </a:rPr>
              <a:t>1×M</a:t>
            </a:r>
            <a:endParaRPr sz="1250">
              <a:latin typeface="SimSun"/>
              <a:cs typeface="SimSun"/>
            </a:endParaRPr>
          </a:p>
        </p:txBody>
      </p:sp>
      <p:grpSp>
        <p:nvGrpSpPr>
          <p:cNvPr id="27" name="object 27"/>
          <p:cNvGrpSpPr/>
          <p:nvPr/>
        </p:nvGrpSpPr>
        <p:grpSpPr>
          <a:xfrm>
            <a:off x="4329486" y="1595516"/>
            <a:ext cx="476884" cy="44450"/>
            <a:chOff x="4329486" y="1595516"/>
            <a:chExt cx="476884" cy="44450"/>
          </a:xfrm>
        </p:grpSpPr>
        <p:sp>
          <p:nvSpPr>
            <p:cNvPr id="28" name="object 28"/>
            <p:cNvSpPr/>
            <p:nvPr/>
          </p:nvSpPr>
          <p:spPr>
            <a:xfrm>
              <a:off x="4710587" y="1617542"/>
              <a:ext cx="34925" cy="0"/>
            </a:xfrm>
            <a:custGeom>
              <a:avLst/>
              <a:gdLst/>
              <a:ahLst/>
              <a:cxnLst/>
              <a:rect l="l" t="t" r="r" b="b"/>
              <a:pathLst>
                <a:path w="34925" h="0">
                  <a:moveTo>
                    <a:pt x="0" y="0"/>
                  </a:moveTo>
                  <a:lnTo>
                    <a:pt x="34822" y="0"/>
                  </a:lnTo>
                </a:path>
              </a:pathLst>
            </a:custGeom>
            <a:ln w="5051">
              <a:solidFill>
                <a:srgbClr val="4671C4"/>
              </a:solidFill>
            </a:ln>
          </p:spPr>
          <p:txBody>
            <a:bodyPr wrap="square" lIns="0" tIns="0" rIns="0" bIns="0" rtlCol="0"/>
            <a:lstStyle/>
            <a:p/>
          </p:txBody>
        </p:sp>
        <p:sp>
          <p:nvSpPr>
            <p:cNvPr id="29" name="object 29"/>
            <p:cNvSpPr/>
            <p:nvPr/>
          </p:nvSpPr>
          <p:spPr>
            <a:xfrm>
              <a:off x="4739898" y="1595516"/>
              <a:ext cx="66040" cy="44450"/>
            </a:xfrm>
            <a:custGeom>
              <a:avLst/>
              <a:gdLst/>
              <a:ahLst/>
              <a:cxnLst/>
              <a:rect l="l" t="t" r="r" b="b"/>
              <a:pathLst>
                <a:path w="66039" h="44450">
                  <a:moveTo>
                    <a:pt x="0" y="0"/>
                  </a:moveTo>
                  <a:lnTo>
                    <a:pt x="0" y="44052"/>
                  </a:lnTo>
                  <a:lnTo>
                    <a:pt x="65948" y="22026"/>
                  </a:lnTo>
                  <a:lnTo>
                    <a:pt x="0" y="0"/>
                  </a:lnTo>
                  <a:close/>
                </a:path>
              </a:pathLst>
            </a:custGeom>
            <a:solidFill>
              <a:srgbClr val="4671C4"/>
            </a:solidFill>
          </p:spPr>
          <p:txBody>
            <a:bodyPr wrap="square" lIns="0" tIns="0" rIns="0" bIns="0" rtlCol="0"/>
            <a:lstStyle/>
            <a:p/>
          </p:txBody>
        </p:sp>
        <p:sp>
          <p:nvSpPr>
            <p:cNvPr id="30" name="object 30"/>
            <p:cNvSpPr/>
            <p:nvPr/>
          </p:nvSpPr>
          <p:spPr>
            <a:xfrm>
              <a:off x="4329486" y="1617542"/>
              <a:ext cx="34925" cy="0"/>
            </a:xfrm>
            <a:custGeom>
              <a:avLst/>
              <a:gdLst/>
              <a:ahLst/>
              <a:cxnLst/>
              <a:rect l="l" t="t" r="r" b="b"/>
              <a:pathLst>
                <a:path w="34925" h="0">
                  <a:moveTo>
                    <a:pt x="0" y="0"/>
                  </a:moveTo>
                  <a:lnTo>
                    <a:pt x="34822" y="0"/>
                  </a:lnTo>
                </a:path>
              </a:pathLst>
            </a:custGeom>
            <a:ln w="5051">
              <a:solidFill>
                <a:srgbClr val="4671C4"/>
              </a:solidFill>
            </a:ln>
          </p:spPr>
          <p:txBody>
            <a:bodyPr wrap="square" lIns="0" tIns="0" rIns="0" bIns="0" rtlCol="0"/>
            <a:lstStyle/>
            <a:p/>
          </p:txBody>
        </p:sp>
        <p:sp>
          <p:nvSpPr>
            <p:cNvPr id="31" name="object 31"/>
            <p:cNvSpPr/>
            <p:nvPr/>
          </p:nvSpPr>
          <p:spPr>
            <a:xfrm>
              <a:off x="4358796" y="1595516"/>
              <a:ext cx="66040" cy="44450"/>
            </a:xfrm>
            <a:custGeom>
              <a:avLst/>
              <a:gdLst/>
              <a:ahLst/>
              <a:cxnLst/>
              <a:rect l="l" t="t" r="r" b="b"/>
              <a:pathLst>
                <a:path w="66039" h="44450">
                  <a:moveTo>
                    <a:pt x="0" y="0"/>
                  </a:moveTo>
                  <a:lnTo>
                    <a:pt x="0" y="44052"/>
                  </a:lnTo>
                  <a:lnTo>
                    <a:pt x="65948" y="22026"/>
                  </a:lnTo>
                  <a:lnTo>
                    <a:pt x="0" y="0"/>
                  </a:lnTo>
                  <a:close/>
                </a:path>
              </a:pathLst>
            </a:custGeom>
            <a:solidFill>
              <a:srgbClr val="4671C4"/>
            </a:solidFill>
          </p:spPr>
          <p:txBody>
            <a:bodyPr wrap="square" lIns="0" tIns="0" rIns="0" bIns="0" rtlCol="0"/>
            <a:lstStyle/>
            <a:p/>
          </p:txBody>
        </p:sp>
      </p:grpSp>
      <p:sp>
        <p:nvSpPr>
          <p:cNvPr id="32" name="object 32"/>
          <p:cNvSpPr txBox="1"/>
          <p:nvPr/>
        </p:nvSpPr>
        <p:spPr>
          <a:xfrm>
            <a:off x="4407607" y="802209"/>
            <a:ext cx="510540" cy="171450"/>
          </a:xfrm>
          <a:prstGeom prst="rect">
            <a:avLst/>
          </a:prstGeom>
        </p:spPr>
        <p:txBody>
          <a:bodyPr wrap="square" lIns="0" tIns="13335" rIns="0" bIns="0" rtlCol="0" vert="horz">
            <a:spAutoFit/>
          </a:bodyPr>
          <a:lstStyle/>
          <a:p>
            <a:pPr marL="12700">
              <a:lnSpc>
                <a:spcPct val="100000"/>
              </a:lnSpc>
              <a:spcBef>
                <a:spcPts val="105"/>
              </a:spcBef>
            </a:pPr>
            <a:r>
              <a:rPr dirty="0" sz="950">
                <a:latin typeface="SimSun"/>
                <a:cs typeface="SimSun"/>
              </a:rPr>
              <a:t>最大池化</a:t>
            </a:r>
            <a:endParaRPr sz="950">
              <a:latin typeface="SimSun"/>
              <a:cs typeface="SimSun"/>
            </a:endParaRPr>
          </a:p>
        </p:txBody>
      </p:sp>
      <p:grpSp>
        <p:nvGrpSpPr>
          <p:cNvPr id="33" name="object 33"/>
          <p:cNvGrpSpPr/>
          <p:nvPr/>
        </p:nvGrpSpPr>
        <p:grpSpPr>
          <a:xfrm>
            <a:off x="2707160" y="1024296"/>
            <a:ext cx="582930" cy="136525"/>
            <a:chOff x="2707160" y="1024296"/>
            <a:chExt cx="582930" cy="136525"/>
          </a:xfrm>
        </p:grpSpPr>
        <p:sp>
          <p:nvSpPr>
            <p:cNvPr id="34" name="object 34"/>
            <p:cNvSpPr/>
            <p:nvPr/>
          </p:nvSpPr>
          <p:spPr>
            <a:xfrm>
              <a:off x="2709686" y="1026822"/>
              <a:ext cx="577850" cy="131445"/>
            </a:xfrm>
            <a:custGeom>
              <a:avLst/>
              <a:gdLst/>
              <a:ahLst/>
              <a:cxnLst/>
              <a:rect l="l" t="t" r="r" b="b"/>
              <a:pathLst>
                <a:path w="577850" h="131444">
                  <a:moveTo>
                    <a:pt x="512124" y="0"/>
                  </a:moveTo>
                  <a:lnTo>
                    <a:pt x="65477" y="0"/>
                  </a:lnTo>
                  <a:lnTo>
                    <a:pt x="39988" y="5155"/>
                  </a:lnTo>
                  <a:lnTo>
                    <a:pt x="19176" y="19214"/>
                  </a:lnTo>
                  <a:lnTo>
                    <a:pt x="5144" y="40068"/>
                  </a:lnTo>
                  <a:lnTo>
                    <a:pt x="0" y="65607"/>
                  </a:lnTo>
                  <a:lnTo>
                    <a:pt x="5144" y="91186"/>
                  </a:lnTo>
                  <a:lnTo>
                    <a:pt x="19176" y="112060"/>
                  </a:lnTo>
                  <a:lnTo>
                    <a:pt x="39988" y="126127"/>
                  </a:lnTo>
                  <a:lnTo>
                    <a:pt x="65477" y="131283"/>
                  </a:lnTo>
                  <a:lnTo>
                    <a:pt x="512124" y="131283"/>
                  </a:lnTo>
                  <a:lnTo>
                    <a:pt x="537623" y="126127"/>
                  </a:lnTo>
                  <a:lnTo>
                    <a:pt x="558459" y="112060"/>
                  </a:lnTo>
                  <a:lnTo>
                    <a:pt x="572513" y="91186"/>
                  </a:lnTo>
                  <a:lnTo>
                    <a:pt x="577669" y="65607"/>
                  </a:lnTo>
                  <a:lnTo>
                    <a:pt x="572513" y="40068"/>
                  </a:lnTo>
                  <a:lnTo>
                    <a:pt x="558459" y="19214"/>
                  </a:lnTo>
                  <a:lnTo>
                    <a:pt x="537623" y="5155"/>
                  </a:lnTo>
                  <a:lnTo>
                    <a:pt x="512124" y="0"/>
                  </a:lnTo>
                  <a:close/>
                </a:path>
              </a:pathLst>
            </a:custGeom>
            <a:solidFill>
              <a:srgbClr val="F4B083"/>
            </a:solidFill>
          </p:spPr>
          <p:txBody>
            <a:bodyPr wrap="square" lIns="0" tIns="0" rIns="0" bIns="0" rtlCol="0"/>
            <a:lstStyle/>
            <a:p/>
          </p:txBody>
        </p:sp>
        <p:sp>
          <p:nvSpPr>
            <p:cNvPr id="35" name="object 35"/>
            <p:cNvSpPr/>
            <p:nvPr/>
          </p:nvSpPr>
          <p:spPr>
            <a:xfrm>
              <a:off x="2709686" y="1026822"/>
              <a:ext cx="577850" cy="131445"/>
            </a:xfrm>
            <a:custGeom>
              <a:avLst/>
              <a:gdLst/>
              <a:ahLst/>
              <a:cxnLst/>
              <a:rect l="l" t="t" r="r" b="b"/>
              <a:pathLst>
                <a:path w="577850" h="131444">
                  <a:moveTo>
                    <a:pt x="65477" y="131283"/>
                  </a:moveTo>
                  <a:lnTo>
                    <a:pt x="512124" y="131283"/>
                  </a:lnTo>
                  <a:lnTo>
                    <a:pt x="537623" y="126127"/>
                  </a:lnTo>
                  <a:lnTo>
                    <a:pt x="558459" y="112060"/>
                  </a:lnTo>
                  <a:lnTo>
                    <a:pt x="572513" y="91186"/>
                  </a:lnTo>
                  <a:lnTo>
                    <a:pt x="577669" y="65607"/>
                  </a:lnTo>
                  <a:lnTo>
                    <a:pt x="572513" y="40068"/>
                  </a:lnTo>
                  <a:lnTo>
                    <a:pt x="558459" y="19214"/>
                  </a:lnTo>
                  <a:lnTo>
                    <a:pt x="537623" y="5155"/>
                  </a:lnTo>
                  <a:lnTo>
                    <a:pt x="512124" y="0"/>
                  </a:lnTo>
                  <a:lnTo>
                    <a:pt x="65477" y="0"/>
                  </a:lnTo>
                  <a:lnTo>
                    <a:pt x="39988" y="5155"/>
                  </a:lnTo>
                  <a:lnTo>
                    <a:pt x="19176" y="19214"/>
                  </a:lnTo>
                  <a:lnTo>
                    <a:pt x="5144" y="40068"/>
                  </a:lnTo>
                  <a:lnTo>
                    <a:pt x="0" y="65607"/>
                  </a:lnTo>
                  <a:lnTo>
                    <a:pt x="5144" y="91186"/>
                  </a:lnTo>
                  <a:lnTo>
                    <a:pt x="19176" y="112060"/>
                  </a:lnTo>
                  <a:lnTo>
                    <a:pt x="39988" y="126127"/>
                  </a:lnTo>
                  <a:lnTo>
                    <a:pt x="65477" y="131283"/>
                  </a:lnTo>
                  <a:close/>
                </a:path>
              </a:pathLst>
            </a:custGeom>
            <a:ln w="5051">
              <a:solidFill>
                <a:srgbClr val="000000"/>
              </a:solidFill>
            </a:ln>
          </p:spPr>
          <p:txBody>
            <a:bodyPr wrap="square" lIns="0" tIns="0" rIns="0" bIns="0" rtlCol="0"/>
            <a:lstStyle/>
            <a:p/>
          </p:txBody>
        </p:sp>
      </p:grpSp>
      <p:grpSp>
        <p:nvGrpSpPr>
          <p:cNvPr id="36" name="object 36"/>
          <p:cNvGrpSpPr/>
          <p:nvPr/>
        </p:nvGrpSpPr>
        <p:grpSpPr>
          <a:xfrm>
            <a:off x="2707160" y="2074467"/>
            <a:ext cx="582930" cy="136525"/>
            <a:chOff x="2707160" y="2074467"/>
            <a:chExt cx="582930" cy="136525"/>
          </a:xfrm>
        </p:grpSpPr>
        <p:sp>
          <p:nvSpPr>
            <p:cNvPr id="37" name="object 37"/>
            <p:cNvSpPr/>
            <p:nvPr/>
          </p:nvSpPr>
          <p:spPr>
            <a:xfrm>
              <a:off x="2709686" y="2076993"/>
              <a:ext cx="577850" cy="131445"/>
            </a:xfrm>
            <a:custGeom>
              <a:avLst/>
              <a:gdLst/>
              <a:ahLst/>
              <a:cxnLst/>
              <a:rect l="l" t="t" r="r" b="b"/>
              <a:pathLst>
                <a:path w="577850" h="131444">
                  <a:moveTo>
                    <a:pt x="512124" y="0"/>
                  </a:moveTo>
                  <a:lnTo>
                    <a:pt x="65477" y="0"/>
                  </a:lnTo>
                  <a:lnTo>
                    <a:pt x="39988" y="5157"/>
                  </a:lnTo>
                  <a:lnTo>
                    <a:pt x="19176" y="19222"/>
                  </a:lnTo>
                  <a:lnTo>
                    <a:pt x="5144" y="40085"/>
                  </a:lnTo>
                  <a:lnTo>
                    <a:pt x="0" y="65634"/>
                  </a:lnTo>
                  <a:lnTo>
                    <a:pt x="5144" y="91181"/>
                  </a:lnTo>
                  <a:lnTo>
                    <a:pt x="19176" y="112044"/>
                  </a:lnTo>
                  <a:lnTo>
                    <a:pt x="39988" y="126110"/>
                  </a:lnTo>
                  <a:lnTo>
                    <a:pt x="65477" y="131269"/>
                  </a:lnTo>
                  <a:lnTo>
                    <a:pt x="512124" y="131269"/>
                  </a:lnTo>
                  <a:lnTo>
                    <a:pt x="537623" y="126110"/>
                  </a:lnTo>
                  <a:lnTo>
                    <a:pt x="558459" y="112044"/>
                  </a:lnTo>
                  <a:lnTo>
                    <a:pt x="572513" y="91181"/>
                  </a:lnTo>
                  <a:lnTo>
                    <a:pt x="577669" y="65634"/>
                  </a:lnTo>
                  <a:lnTo>
                    <a:pt x="572513" y="40085"/>
                  </a:lnTo>
                  <a:lnTo>
                    <a:pt x="558459" y="19222"/>
                  </a:lnTo>
                  <a:lnTo>
                    <a:pt x="537623" y="5157"/>
                  </a:lnTo>
                  <a:lnTo>
                    <a:pt x="512124" y="0"/>
                  </a:lnTo>
                  <a:close/>
                </a:path>
              </a:pathLst>
            </a:custGeom>
            <a:solidFill>
              <a:srgbClr val="F4B083"/>
            </a:solidFill>
          </p:spPr>
          <p:txBody>
            <a:bodyPr wrap="square" lIns="0" tIns="0" rIns="0" bIns="0" rtlCol="0"/>
            <a:lstStyle/>
            <a:p/>
          </p:txBody>
        </p:sp>
        <p:sp>
          <p:nvSpPr>
            <p:cNvPr id="38" name="object 38"/>
            <p:cNvSpPr/>
            <p:nvPr/>
          </p:nvSpPr>
          <p:spPr>
            <a:xfrm>
              <a:off x="2709686" y="2076993"/>
              <a:ext cx="577850" cy="131445"/>
            </a:xfrm>
            <a:custGeom>
              <a:avLst/>
              <a:gdLst/>
              <a:ahLst/>
              <a:cxnLst/>
              <a:rect l="l" t="t" r="r" b="b"/>
              <a:pathLst>
                <a:path w="577850" h="131444">
                  <a:moveTo>
                    <a:pt x="65477" y="131269"/>
                  </a:moveTo>
                  <a:lnTo>
                    <a:pt x="512124" y="131269"/>
                  </a:lnTo>
                  <a:lnTo>
                    <a:pt x="537623" y="126110"/>
                  </a:lnTo>
                  <a:lnTo>
                    <a:pt x="558459" y="112044"/>
                  </a:lnTo>
                  <a:lnTo>
                    <a:pt x="572513" y="91181"/>
                  </a:lnTo>
                  <a:lnTo>
                    <a:pt x="577669" y="65634"/>
                  </a:lnTo>
                  <a:lnTo>
                    <a:pt x="572513" y="40085"/>
                  </a:lnTo>
                  <a:lnTo>
                    <a:pt x="558459" y="19222"/>
                  </a:lnTo>
                  <a:lnTo>
                    <a:pt x="537623" y="5157"/>
                  </a:lnTo>
                  <a:lnTo>
                    <a:pt x="512124" y="0"/>
                  </a:lnTo>
                  <a:lnTo>
                    <a:pt x="65477" y="0"/>
                  </a:lnTo>
                  <a:lnTo>
                    <a:pt x="39988" y="5157"/>
                  </a:lnTo>
                  <a:lnTo>
                    <a:pt x="19176" y="19222"/>
                  </a:lnTo>
                  <a:lnTo>
                    <a:pt x="5144" y="40085"/>
                  </a:lnTo>
                  <a:lnTo>
                    <a:pt x="0" y="65634"/>
                  </a:lnTo>
                  <a:lnTo>
                    <a:pt x="5144" y="91181"/>
                  </a:lnTo>
                  <a:lnTo>
                    <a:pt x="19176" y="112044"/>
                  </a:lnTo>
                  <a:lnTo>
                    <a:pt x="39988" y="126110"/>
                  </a:lnTo>
                  <a:lnTo>
                    <a:pt x="65477" y="131269"/>
                  </a:lnTo>
                  <a:close/>
                </a:path>
              </a:pathLst>
            </a:custGeom>
            <a:ln w="5051">
              <a:solidFill>
                <a:srgbClr val="000000"/>
              </a:solidFill>
            </a:ln>
          </p:spPr>
          <p:txBody>
            <a:bodyPr wrap="square" lIns="0" tIns="0" rIns="0" bIns="0" rtlCol="0"/>
            <a:lstStyle/>
            <a:p/>
          </p:txBody>
        </p:sp>
      </p:grpSp>
      <p:grpSp>
        <p:nvGrpSpPr>
          <p:cNvPr id="39" name="object 39"/>
          <p:cNvGrpSpPr/>
          <p:nvPr/>
        </p:nvGrpSpPr>
        <p:grpSpPr>
          <a:xfrm>
            <a:off x="2701177" y="1215260"/>
            <a:ext cx="582930" cy="330200"/>
            <a:chOff x="2701177" y="1215260"/>
            <a:chExt cx="582930" cy="330200"/>
          </a:xfrm>
        </p:grpSpPr>
        <p:sp>
          <p:nvSpPr>
            <p:cNvPr id="40" name="object 40"/>
            <p:cNvSpPr/>
            <p:nvPr/>
          </p:nvSpPr>
          <p:spPr>
            <a:xfrm>
              <a:off x="2703702" y="1217785"/>
              <a:ext cx="577850" cy="131445"/>
            </a:xfrm>
            <a:custGeom>
              <a:avLst/>
              <a:gdLst/>
              <a:ahLst/>
              <a:cxnLst/>
              <a:rect l="l" t="t" r="r" b="b"/>
              <a:pathLst>
                <a:path w="577850" h="131444">
                  <a:moveTo>
                    <a:pt x="512191" y="0"/>
                  </a:moveTo>
                  <a:lnTo>
                    <a:pt x="65544" y="0"/>
                  </a:lnTo>
                  <a:lnTo>
                    <a:pt x="40045" y="5155"/>
                  </a:lnTo>
                  <a:lnTo>
                    <a:pt x="19209" y="19214"/>
                  </a:lnTo>
                  <a:lnTo>
                    <a:pt x="5155" y="40068"/>
                  </a:lnTo>
                  <a:lnTo>
                    <a:pt x="0" y="65607"/>
                  </a:lnTo>
                  <a:lnTo>
                    <a:pt x="5155" y="91147"/>
                  </a:lnTo>
                  <a:lnTo>
                    <a:pt x="19209" y="112001"/>
                  </a:lnTo>
                  <a:lnTo>
                    <a:pt x="40045" y="126060"/>
                  </a:lnTo>
                  <a:lnTo>
                    <a:pt x="65544" y="131215"/>
                  </a:lnTo>
                  <a:lnTo>
                    <a:pt x="512191" y="131215"/>
                  </a:lnTo>
                  <a:lnTo>
                    <a:pt x="537680" y="126060"/>
                  </a:lnTo>
                  <a:lnTo>
                    <a:pt x="558493" y="112001"/>
                  </a:lnTo>
                  <a:lnTo>
                    <a:pt x="572524" y="91147"/>
                  </a:lnTo>
                  <a:lnTo>
                    <a:pt x="577669" y="65607"/>
                  </a:lnTo>
                  <a:lnTo>
                    <a:pt x="572524" y="40068"/>
                  </a:lnTo>
                  <a:lnTo>
                    <a:pt x="558493" y="19214"/>
                  </a:lnTo>
                  <a:lnTo>
                    <a:pt x="537680" y="5155"/>
                  </a:lnTo>
                  <a:lnTo>
                    <a:pt x="512191" y="0"/>
                  </a:lnTo>
                  <a:close/>
                </a:path>
              </a:pathLst>
            </a:custGeom>
            <a:solidFill>
              <a:srgbClr val="F4B083"/>
            </a:solidFill>
          </p:spPr>
          <p:txBody>
            <a:bodyPr wrap="square" lIns="0" tIns="0" rIns="0" bIns="0" rtlCol="0"/>
            <a:lstStyle/>
            <a:p/>
          </p:txBody>
        </p:sp>
        <p:sp>
          <p:nvSpPr>
            <p:cNvPr id="41" name="object 41"/>
            <p:cNvSpPr/>
            <p:nvPr/>
          </p:nvSpPr>
          <p:spPr>
            <a:xfrm>
              <a:off x="2703702" y="1217785"/>
              <a:ext cx="577850" cy="131445"/>
            </a:xfrm>
            <a:custGeom>
              <a:avLst/>
              <a:gdLst/>
              <a:ahLst/>
              <a:cxnLst/>
              <a:rect l="l" t="t" r="r" b="b"/>
              <a:pathLst>
                <a:path w="577850" h="131444">
                  <a:moveTo>
                    <a:pt x="65544" y="131215"/>
                  </a:moveTo>
                  <a:lnTo>
                    <a:pt x="512191" y="131215"/>
                  </a:lnTo>
                  <a:lnTo>
                    <a:pt x="537680" y="126060"/>
                  </a:lnTo>
                  <a:lnTo>
                    <a:pt x="558493" y="112001"/>
                  </a:lnTo>
                  <a:lnTo>
                    <a:pt x="572524" y="91147"/>
                  </a:lnTo>
                  <a:lnTo>
                    <a:pt x="577669" y="65607"/>
                  </a:lnTo>
                  <a:lnTo>
                    <a:pt x="572524" y="40068"/>
                  </a:lnTo>
                  <a:lnTo>
                    <a:pt x="558493" y="19214"/>
                  </a:lnTo>
                  <a:lnTo>
                    <a:pt x="537680" y="5155"/>
                  </a:lnTo>
                  <a:lnTo>
                    <a:pt x="512191" y="0"/>
                  </a:lnTo>
                  <a:lnTo>
                    <a:pt x="65544" y="0"/>
                  </a:lnTo>
                  <a:lnTo>
                    <a:pt x="40045" y="5155"/>
                  </a:lnTo>
                  <a:lnTo>
                    <a:pt x="19209" y="19214"/>
                  </a:lnTo>
                  <a:lnTo>
                    <a:pt x="5155" y="40068"/>
                  </a:lnTo>
                  <a:lnTo>
                    <a:pt x="0" y="65607"/>
                  </a:lnTo>
                  <a:lnTo>
                    <a:pt x="5155" y="91147"/>
                  </a:lnTo>
                  <a:lnTo>
                    <a:pt x="19209" y="112001"/>
                  </a:lnTo>
                  <a:lnTo>
                    <a:pt x="40045" y="126060"/>
                  </a:lnTo>
                  <a:lnTo>
                    <a:pt x="65544" y="131215"/>
                  </a:lnTo>
                  <a:close/>
                </a:path>
              </a:pathLst>
            </a:custGeom>
            <a:ln w="5051">
              <a:solidFill>
                <a:srgbClr val="000000"/>
              </a:solidFill>
            </a:ln>
          </p:spPr>
          <p:txBody>
            <a:bodyPr wrap="square" lIns="0" tIns="0" rIns="0" bIns="0" rtlCol="0"/>
            <a:lstStyle/>
            <a:p/>
          </p:txBody>
        </p:sp>
        <p:sp>
          <p:nvSpPr>
            <p:cNvPr id="42" name="object 42"/>
            <p:cNvSpPr/>
            <p:nvPr/>
          </p:nvSpPr>
          <p:spPr>
            <a:xfrm>
              <a:off x="2995529" y="1343119"/>
              <a:ext cx="0" cy="201930"/>
            </a:xfrm>
            <a:custGeom>
              <a:avLst/>
              <a:gdLst/>
              <a:ahLst/>
              <a:cxnLst/>
              <a:rect l="l" t="t" r="r" b="b"/>
              <a:pathLst>
                <a:path w="0" h="201930">
                  <a:moveTo>
                    <a:pt x="0" y="0"/>
                  </a:moveTo>
                  <a:lnTo>
                    <a:pt x="0" y="201769"/>
                  </a:lnTo>
                </a:path>
              </a:pathLst>
            </a:custGeom>
            <a:ln w="17680">
              <a:solidFill>
                <a:srgbClr val="000000"/>
              </a:solidFill>
              <a:prstDash val="dot"/>
            </a:ln>
          </p:spPr>
          <p:txBody>
            <a:bodyPr wrap="square" lIns="0" tIns="0" rIns="0" bIns="0" rtlCol="0"/>
            <a:lstStyle/>
            <a:p/>
          </p:txBody>
        </p:sp>
      </p:grpSp>
      <p:grpSp>
        <p:nvGrpSpPr>
          <p:cNvPr id="43" name="object 43"/>
          <p:cNvGrpSpPr/>
          <p:nvPr/>
        </p:nvGrpSpPr>
        <p:grpSpPr>
          <a:xfrm>
            <a:off x="2423849" y="1690385"/>
            <a:ext cx="1143635" cy="330200"/>
            <a:chOff x="2423849" y="1690385"/>
            <a:chExt cx="1143635" cy="330200"/>
          </a:xfrm>
        </p:grpSpPr>
        <p:sp>
          <p:nvSpPr>
            <p:cNvPr id="44" name="object 44"/>
            <p:cNvSpPr/>
            <p:nvPr/>
          </p:nvSpPr>
          <p:spPr>
            <a:xfrm>
              <a:off x="2423849" y="1951873"/>
              <a:ext cx="225425" cy="0"/>
            </a:xfrm>
            <a:custGeom>
              <a:avLst/>
              <a:gdLst/>
              <a:ahLst/>
              <a:cxnLst/>
              <a:rect l="l" t="t" r="r" b="b"/>
              <a:pathLst>
                <a:path w="225425" h="0">
                  <a:moveTo>
                    <a:pt x="0" y="0"/>
                  </a:moveTo>
                  <a:lnTo>
                    <a:pt x="225387" y="0"/>
                  </a:lnTo>
                </a:path>
              </a:pathLst>
            </a:custGeom>
            <a:ln w="5051">
              <a:solidFill>
                <a:srgbClr val="4671C4"/>
              </a:solidFill>
            </a:ln>
          </p:spPr>
          <p:txBody>
            <a:bodyPr wrap="square" lIns="0" tIns="0" rIns="0" bIns="0" rtlCol="0"/>
            <a:lstStyle/>
            <a:p/>
          </p:txBody>
        </p:sp>
        <p:sp>
          <p:nvSpPr>
            <p:cNvPr id="45" name="object 45"/>
            <p:cNvSpPr/>
            <p:nvPr/>
          </p:nvSpPr>
          <p:spPr>
            <a:xfrm>
              <a:off x="2643737" y="1929847"/>
              <a:ext cx="66040" cy="44450"/>
            </a:xfrm>
            <a:custGeom>
              <a:avLst/>
              <a:gdLst/>
              <a:ahLst/>
              <a:cxnLst/>
              <a:rect l="l" t="t" r="r" b="b"/>
              <a:pathLst>
                <a:path w="66039" h="44450">
                  <a:moveTo>
                    <a:pt x="0" y="0"/>
                  </a:moveTo>
                  <a:lnTo>
                    <a:pt x="0" y="44052"/>
                  </a:lnTo>
                  <a:lnTo>
                    <a:pt x="65948" y="22026"/>
                  </a:lnTo>
                  <a:lnTo>
                    <a:pt x="0" y="0"/>
                  </a:lnTo>
                  <a:close/>
                </a:path>
              </a:pathLst>
            </a:custGeom>
            <a:solidFill>
              <a:srgbClr val="4671C4"/>
            </a:solidFill>
          </p:spPr>
          <p:txBody>
            <a:bodyPr wrap="square" lIns="0" tIns="0" rIns="0" bIns="0" rtlCol="0"/>
            <a:lstStyle/>
            <a:p/>
          </p:txBody>
        </p:sp>
        <p:sp>
          <p:nvSpPr>
            <p:cNvPr id="46" name="object 46"/>
            <p:cNvSpPr/>
            <p:nvPr/>
          </p:nvSpPr>
          <p:spPr>
            <a:xfrm>
              <a:off x="3287355" y="1951873"/>
              <a:ext cx="219710" cy="0"/>
            </a:xfrm>
            <a:custGeom>
              <a:avLst/>
              <a:gdLst/>
              <a:ahLst/>
              <a:cxnLst/>
              <a:rect l="l" t="t" r="r" b="b"/>
              <a:pathLst>
                <a:path w="219710" h="0">
                  <a:moveTo>
                    <a:pt x="0" y="0"/>
                  </a:moveTo>
                  <a:lnTo>
                    <a:pt x="219424" y="0"/>
                  </a:lnTo>
                </a:path>
              </a:pathLst>
            </a:custGeom>
            <a:ln w="5051">
              <a:solidFill>
                <a:srgbClr val="4671C4"/>
              </a:solidFill>
            </a:ln>
          </p:spPr>
          <p:txBody>
            <a:bodyPr wrap="square" lIns="0" tIns="0" rIns="0" bIns="0" rtlCol="0"/>
            <a:lstStyle/>
            <a:p/>
          </p:txBody>
        </p:sp>
        <p:sp>
          <p:nvSpPr>
            <p:cNvPr id="47" name="object 47"/>
            <p:cNvSpPr/>
            <p:nvPr/>
          </p:nvSpPr>
          <p:spPr>
            <a:xfrm>
              <a:off x="3501267" y="1929847"/>
              <a:ext cx="66040" cy="44450"/>
            </a:xfrm>
            <a:custGeom>
              <a:avLst/>
              <a:gdLst/>
              <a:ahLst/>
              <a:cxnLst/>
              <a:rect l="l" t="t" r="r" b="b"/>
              <a:pathLst>
                <a:path w="66039" h="44450">
                  <a:moveTo>
                    <a:pt x="0" y="0"/>
                  </a:moveTo>
                  <a:lnTo>
                    <a:pt x="0" y="44052"/>
                  </a:lnTo>
                  <a:lnTo>
                    <a:pt x="65948" y="22026"/>
                  </a:lnTo>
                  <a:lnTo>
                    <a:pt x="0" y="0"/>
                  </a:lnTo>
                  <a:close/>
                </a:path>
              </a:pathLst>
            </a:custGeom>
            <a:solidFill>
              <a:srgbClr val="4671C4"/>
            </a:solidFill>
          </p:spPr>
          <p:txBody>
            <a:bodyPr wrap="square" lIns="0" tIns="0" rIns="0" bIns="0" rtlCol="0"/>
            <a:lstStyle/>
            <a:p/>
          </p:txBody>
        </p:sp>
        <p:sp>
          <p:nvSpPr>
            <p:cNvPr id="48" name="object 48"/>
            <p:cNvSpPr/>
            <p:nvPr/>
          </p:nvSpPr>
          <p:spPr>
            <a:xfrm>
              <a:off x="2709686" y="1886238"/>
              <a:ext cx="577850" cy="131445"/>
            </a:xfrm>
            <a:custGeom>
              <a:avLst/>
              <a:gdLst/>
              <a:ahLst/>
              <a:cxnLst/>
              <a:rect l="l" t="t" r="r" b="b"/>
              <a:pathLst>
                <a:path w="577850" h="131444">
                  <a:moveTo>
                    <a:pt x="512124" y="0"/>
                  </a:moveTo>
                  <a:lnTo>
                    <a:pt x="65477" y="0"/>
                  </a:lnTo>
                  <a:lnTo>
                    <a:pt x="39988" y="5158"/>
                  </a:lnTo>
                  <a:lnTo>
                    <a:pt x="19176" y="19225"/>
                  </a:lnTo>
                  <a:lnTo>
                    <a:pt x="5144" y="40088"/>
                  </a:lnTo>
                  <a:lnTo>
                    <a:pt x="0" y="65634"/>
                  </a:lnTo>
                  <a:lnTo>
                    <a:pt x="5144" y="91184"/>
                  </a:lnTo>
                  <a:lnTo>
                    <a:pt x="19176" y="112047"/>
                  </a:lnTo>
                  <a:lnTo>
                    <a:pt x="39988" y="126112"/>
                  </a:lnTo>
                  <a:lnTo>
                    <a:pt x="65477" y="131269"/>
                  </a:lnTo>
                  <a:lnTo>
                    <a:pt x="512124" y="131269"/>
                  </a:lnTo>
                  <a:lnTo>
                    <a:pt x="537623" y="126112"/>
                  </a:lnTo>
                  <a:lnTo>
                    <a:pt x="558459" y="112047"/>
                  </a:lnTo>
                  <a:lnTo>
                    <a:pt x="572513" y="91184"/>
                  </a:lnTo>
                  <a:lnTo>
                    <a:pt x="577669" y="65634"/>
                  </a:lnTo>
                  <a:lnTo>
                    <a:pt x="572513" y="40088"/>
                  </a:lnTo>
                  <a:lnTo>
                    <a:pt x="558459" y="19225"/>
                  </a:lnTo>
                  <a:lnTo>
                    <a:pt x="537623" y="5158"/>
                  </a:lnTo>
                  <a:lnTo>
                    <a:pt x="512124" y="0"/>
                  </a:lnTo>
                  <a:close/>
                </a:path>
              </a:pathLst>
            </a:custGeom>
            <a:solidFill>
              <a:srgbClr val="F4B083"/>
            </a:solidFill>
          </p:spPr>
          <p:txBody>
            <a:bodyPr wrap="square" lIns="0" tIns="0" rIns="0" bIns="0" rtlCol="0"/>
            <a:lstStyle/>
            <a:p/>
          </p:txBody>
        </p:sp>
        <p:sp>
          <p:nvSpPr>
            <p:cNvPr id="49" name="object 49"/>
            <p:cNvSpPr/>
            <p:nvPr/>
          </p:nvSpPr>
          <p:spPr>
            <a:xfrm>
              <a:off x="2709686" y="1886238"/>
              <a:ext cx="577850" cy="131445"/>
            </a:xfrm>
            <a:custGeom>
              <a:avLst/>
              <a:gdLst/>
              <a:ahLst/>
              <a:cxnLst/>
              <a:rect l="l" t="t" r="r" b="b"/>
              <a:pathLst>
                <a:path w="577850" h="131444">
                  <a:moveTo>
                    <a:pt x="65477" y="131269"/>
                  </a:moveTo>
                  <a:lnTo>
                    <a:pt x="512124" y="131269"/>
                  </a:lnTo>
                  <a:lnTo>
                    <a:pt x="537623" y="126112"/>
                  </a:lnTo>
                  <a:lnTo>
                    <a:pt x="558459" y="112047"/>
                  </a:lnTo>
                  <a:lnTo>
                    <a:pt x="572513" y="91184"/>
                  </a:lnTo>
                  <a:lnTo>
                    <a:pt x="577669" y="65634"/>
                  </a:lnTo>
                  <a:lnTo>
                    <a:pt x="572513" y="40088"/>
                  </a:lnTo>
                  <a:lnTo>
                    <a:pt x="558459" y="19225"/>
                  </a:lnTo>
                  <a:lnTo>
                    <a:pt x="537623" y="5158"/>
                  </a:lnTo>
                  <a:lnTo>
                    <a:pt x="512124" y="0"/>
                  </a:lnTo>
                  <a:lnTo>
                    <a:pt x="65477" y="0"/>
                  </a:lnTo>
                  <a:lnTo>
                    <a:pt x="39988" y="5158"/>
                  </a:lnTo>
                  <a:lnTo>
                    <a:pt x="19176" y="19225"/>
                  </a:lnTo>
                  <a:lnTo>
                    <a:pt x="5144" y="40088"/>
                  </a:lnTo>
                  <a:lnTo>
                    <a:pt x="0" y="65634"/>
                  </a:lnTo>
                  <a:lnTo>
                    <a:pt x="5144" y="91184"/>
                  </a:lnTo>
                  <a:lnTo>
                    <a:pt x="19176" y="112047"/>
                  </a:lnTo>
                  <a:lnTo>
                    <a:pt x="39988" y="126112"/>
                  </a:lnTo>
                  <a:lnTo>
                    <a:pt x="65477" y="131269"/>
                  </a:lnTo>
                  <a:close/>
                </a:path>
              </a:pathLst>
            </a:custGeom>
            <a:ln w="5051">
              <a:solidFill>
                <a:srgbClr val="000000"/>
              </a:solidFill>
            </a:ln>
          </p:spPr>
          <p:txBody>
            <a:bodyPr wrap="square" lIns="0" tIns="0" rIns="0" bIns="0" rtlCol="0"/>
            <a:lstStyle/>
            <a:p/>
          </p:txBody>
        </p:sp>
        <p:sp>
          <p:nvSpPr>
            <p:cNvPr id="50" name="object 50"/>
            <p:cNvSpPr/>
            <p:nvPr/>
          </p:nvSpPr>
          <p:spPr>
            <a:xfrm>
              <a:off x="2995529" y="1690385"/>
              <a:ext cx="0" cy="201930"/>
            </a:xfrm>
            <a:custGeom>
              <a:avLst/>
              <a:gdLst/>
              <a:ahLst/>
              <a:cxnLst/>
              <a:rect l="l" t="t" r="r" b="b"/>
              <a:pathLst>
                <a:path w="0" h="201930">
                  <a:moveTo>
                    <a:pt x="0" y="0"/>
                  </a:moveTo>
                  <a:lnTo>
                    <a:pt x="0" y="201736"/>
                  </a:lnTo>
                </a:path>
              </a:pathLst>
            </a:custGeom>
            <a:ln w="17680">
              <a:solidFill>
                <a:srgbClr val="000000"/>
              </a:solidFill>
              <a:prstDash val="dot"/>
            </a:ln>
          </p:spPr>
          <p:txBody>
            <a:bodyPr wrap="square" lIns="0" tIns="0" rIns="0" bIns="0" rtlCol="0"/>
            <a:lstStyle/>
            <a:p/>
          </p:txBody>
        </p:sp>
      </p:grpSp>
      <p:sp>
        <p:nvSpPr>
          <p:cNvPr id="51" name="object 51"/>
          <p:cNvSpPr txBox="1"/>
          <p:nvPr/>
        </p:nvSpPr>
        <p:spPr>
          <a:xfrm>
            <a:off x="2799034" y="1520252"/>
            <a:ext cx="393065" cy="171450"/>
          </a:xfrm>
          <a:prstGeom prst="rect">
            <a:avLst/>
          </a:prstGeom>
        </p:spPr>
        <p:txBody>
          <a:bodyPr wrap="square" lIns="0" tIns="13335" rIns="0" bIns="0" rtlCol="0" vert="horz">
            <a:spAutoFit/>
          </a:bodyPr>
          <a:lstStyle/>
          <a:p>
            <a:pPr marL="12700">
              <a:lnSpc>
                <a:spcPct val="100000"/>
              </a:lnSpc>
              <a:spcBef>
                <a:spcPts val="105"/>
              </a:spcBef>
            </a:pPr>
            <a:r>
              <a:rPr dirty="0" sz="950">
                <a:latin typeface="SimSun"/>
                <a:cs typeface="SimSun"/>
              </a:rPr>
              <a:t>sh</a:t>
            </a:r>
            <a:r>
              <a:rPr dirty="0" sz="950" spc="-5">
                <a:latin typeface="SimSun"/>
                <a:cs typeface="SimSun"/>
              </a:rPr>
              <a:t>a</a:t>
            </a:r>
            <a:r>
              <a:rPr dirty="0" sz="950">
                <a:latin typeface="SimSun"/>
                <a:cs typeface="SimSun"/>
              </a:rPr>
              <a:t>r</a:t>
            </a:r>
            <a:r>
              <a:rPr dirty="0" sz="950" spc="25">
                <a:latin typeface="SimSun"/>
                <a:cs typeface="SimSun"/>
              </a:rPr>
              <a:t>e</a:t>
            </a:r>
            <a:r>
              <a:rPr dirty="0" sz="950">
                <a:latin typeface="SimSun"/>
                <a:cs typeface="SimSun"/>
              </a:rPr>
              <a:t>d</a:t>
            </a:r>
            <a:endParaRPr sz="950">
              <a:latin typeface="SimSun"/>
              <a:cs typeface="SimSun"/>
            </a:endParaRPr>
          </a:p>
        </p:txBody>
      </p:sp>
      <p:sp>
        <p:nvSpPr>
          <p:cNvPr id="52" name="object 52"/>
          <p:cNvSpPr txBox="1"/>
          <p:nvPr/>
        </p:nvSpPr>
        <p:spPr>
          <a:xfrm>
            <a:off x="592327" y="2354326"/>
            <a:ext cx="6528434" cy="4504055"/>
          </a:xfrm>
          <a:prstGeom prst="rect">
            <a:avLst/>
          </a:prstGeom>
        </p:spPr>
        <p:txBody>
          <a:bodyPr wrap="square" lIns="0" tIns="13335" rIns="0" bIns="0" rtlCol="0" vert="horz">
            <a:spAutoFit/>
          </a:bodyPr>
          <a:lstStyle/>
          <a:p>
            <a:pPr algn="ctr" marR="144145">
              <a:lnSpc>
                <a:spcPct val="100000"/>
              </a:lnSpc>
              <a:spcBef>
                <a:spcPts val="105"/>
              </a:spcBef>
              <a:tabLst>
                <a:tab pos="467359" algn="l"/>
              </a:tabLst>
            </a:pPr>
            <a:r>
              <a:rPr dirty="0" sz="1050" spc="5">
                <a:latin typeface="SimSun"/>
                <a:cs typeface="SimSun"/>
              </a:rPr>
              <a:t>图</a:t>
            </a:r>
            <a:r>
              <a:rPr dirty="0" sz="1050" spc="-265">
                <a:latin typeface="SimSun"/>
                <a:cs typeface="SimSun"/>
              </a:rPr>
              <a:t> </a:t>
            </a:r>
            <a:r>
              <a:rPr dirty="0" sz="1050">
                <a:latin typeface="Times New Roman"/>
                <a:cs typeface="Times New Roman"/>
              </a:rPr>
              <a:t>4.1</a:t>
            </a:r>
            <a:r>
              <a:rPr dirty="0" sz="1050">
                <a:latin typeface="Times New Roman"/>
                <a:cs typeface="Times New Roman"/>
              </a:rPr>
              <a:t>	</a:t>
            </a:r>
            <a:r>
              <a:rPr dirty="0" sz="1050" spc="-5">
                <a:latin typeface="Times New Roman"/>
                <a:cs typeface="Times New Roman"/>
              </a:rPr>
              <a:t>Poi</a:t>
            </a:r>
            <a:r>
              <a:rPr dirty="0" sz="1050">
                <a:latin typeface="Times New Roman"/>
                <a:cs typeface="Times New Roman"/>
              </a:rPr>
              <a:t>n</a:t>
            </a:r>
            <a:r>
              <a:rPr dirty="0" sz="1050" spc="-20">
                <a:latin typeface="Times New Roman"/>
                <a:cs typeface="Times New Roman"/>
              </a:rPr>
              <a:t>t</a:t>
            </a:r>
            <a:r>
              <a:rPr dirty="0" sz="1050">
                <a:latin typeface="Times New Roman"/>
                <a:cs typeface="Times New Roman"/>
              </a:rPr>
              <a:t>Net</a:t>
            </a:r>
            <a:r>
              <a:rPr dirty="0" sz="1050" spc="-5">
                <a:latin typeface="Times New Roman"/>
                <a:cs typeface="Times New Roman"/>
              </a:rPr>
              <a:t> </a:t>
            </a:r>
            <a:r>
              <a:rPr dirty="0" sz="1050" spc="-10">
                <a:latin typeface="SimSun"/>
                <a:cs typeface="SimSun"/>
              </a:rPr>
              <a:t>的</a:t>
            </a:r>
            <a:r>
              <a:rPr dirty="0" sz="1050" spc="5">
                <a:latin typeface="SimSun"/>
                <a:cs typeface="SimSun"/>
              </a:rPr>
              <a:t>轻</a:t>
            </a:r>
            <a:r>
              <a:rPr dirty="0" sz="1050" spc="-10">
                <a:latin typeface="SimSun"/>
                <a:cs typeface="SimSun"/>
              </a:rPr>
              <a:t>量级</a:t>
            </a:r>
            <a:r>
              <a:rPr dirty="0" sz="1050" spc="5">
                <a:latin typeface="SimSun"/>
                <a:cs typeface="SimSun"/>
              </a:rPr>
              <a:t>架构</a:t>
            </a:r>
            <a:r>
              <a:rPr dirty="0" sz="1050" spc="-10">
                <a:latin typeface="SimSun"/>
                <a:cs typeface="SimSun"/>
              </a:rPr>
              <a:t>示</a:t>
            </a:r>
            <a:r>
              <a:rPr dirty="0" sz="1050" spc="5">
                <a:latin typeface="SimSun"/>
                <a:cs typeface="SimSun"/>
              </a:rPr>
              <a:t>意图</a:t>
            </a:r>
            <a:endParaRPr sz="1050">
              <a:latin typeface="SimSun"/>
              <a:cs typeface="SimSun"/>
            </a:endParaRPr>
          </a:p>
          <a:p>
            <a:pPr>
              <a:lnSpc>
                <a:spcPct val="100000"/>
              </a:lnSpc>
            </a:pPr>
            <a:endParaRPr sz="1100">
              <a:latin typeface="SimSun"/>
              <a:cs typeface="SimSun"/>
            </a:endParaRPr>
          </a:p>
          <a:p>
            <a:pPr>
              <a:lnSpc>
                <a:spcPct val="100000"/>
              </a:lnSpc>
              <a:spcBef>
                <a:spcPts val="55"/>
              </a:spcBef>
            </a:pPr>
            <a:endParaRPr sz="850">
              <a:latin typeface="SimSun"/>
              <a:cs typeface="SimSun"/>
            </a:endParaRPr>
          </a:p>
          <a:p>
            <a:pPr marL="127000">
              <a:lnSpc>
                <a:spcPct val="100000"/>
              </a:lnSpc>
              <a:spcBef>
                <a:spcPts val="5"/>
              </a:spcBef>
            </a:pPr>
            <a:r>
              <a:rPr dirty="0" sz="1400" spc="-5">
                <a:latin typeface="Times New Roman"/>
                <a:cs typeface="Times New Roman"/>
              </a:rPr>
              <a:t>4.1.2</a:t>
            </a:r>
            <a:r>
              <a:rPr dirty="0" sz="1400" spc="5">
                <a:latin typeface="Times New Roman"/>
                <a:cs typeface="Times New Roman"/>
              </a:rPr>
              <a:t> </a:t>
            </a:r>
            <a:r>
              <a:rPr dirty="0" sz="1400" spc="-5">
                <a:latin typeface="Times New Roman"/>
                <a:cs typeface="Times New Roman"/>
              </a:rPr>
              <a:t>EMD</a:t>
            </a:r>
            <a:r>
              <a:rPr dirty="0" sz="1400" spc="-35">
                <a:latin typeface="Times New Roman"/>
                <a:cs typeface="Times New Roman"/>
              </a:rPr>
              <a:t> </a:t>
            </a:r>
            <a:r>
              <a:rPr dirty="0" sz="1400">
                <a:latin typeface="PMingLiU-ExtB"/>
                <a:cs typeface="PMingLiU-ExtB"/>
              </a:rPr>
              <a:t>损失函数</a:t>
            </a:r>
            <a:endParaRPr sz="1400">
              <a:latin typeface="PMingLiU-ExtB"/>
              <a:cs typeface="PMingLiU-ExtB"/>
            </a:endParaRPr>
          </a:p>
          <a:p>
            <a:pPr>
              <a:lnSpc>
                <a:spcPct val="100000"/>
              </a:lnSpc>
              <a:spcBef>
                <a:spcPts val="40"/>
              </a:spcBef>
            </a:pPr>
            <a:endParaRPr sz="1100">
              <a:latin typeface="PMingLiU-ExtB"/>
              <a:cs typeface="PMingLiU-ExtB"/>
            </a:endParaRPr>
          </a:p>
          <a:p>
            <a:pPr marL="127000" marR="272415" indent="304800">
              <a:lnSpc>
                <a:spcPct val="162500"/>
              </a:lnSpc>
            </a:pPr>
            <a:r>
              <a:rPr dirty="0" sz="1200">
                <a:latin typeface="SimSun"/>
                <a:cs typeface="SimSun"/>
              </a:rPr>
              <a:t>搬土距</a:t>
            </a:r>
            <a:r>
              <a:rPr dirty="0" sz="1200" spc="-25">
                <a:latin typeface="SimSun"/>
                <a:cs typeface="SimSun"/>
              </a:rPr>
              <a:t>离</a:t>
            </a:r>
            <a:r>
              <a:rPr dirty="0" sz="1200" spc="-5">
                <a:latin typeface="SimSun"/>
                <a:cs typeface="SimSun"/>
              </a:rPr>
              <a:t>（</a:t>
            </a:r>
            <a:r>
              <a:rPr dirty="0" sz="1200">
                <a:latin typeface="Times New Roman"/>
                <a:cs typeface="Times New Roman"/>
              </a:rPr>
              <a:t>EM</a:t>
            </a:r>
            <a:r>
              <a:rPr dirty="0" sz="1200" spc="-5">
                <a:latin typeface="Times New Roman"/>
                <a:cs typeface="Times New Roman"/>
              </a:rPr>
              <a:t>D</a:t>
            </a:r>
            <a:r>
              <a:rPr dirty="0" sz="1200" spc="-25">
                <a:latin typeface="SimSun"/>
                <a:cs typeface="SimSun"/>
              </a:rPr>
              <a:t>）</a:t>
            </a:r>
            <a:r>
              <a:rPr dirty="0" sz="1200">
                <a:latin typeface="SimSun"/>
                <a:cs typeface="SimSun"/>
              </a:rPr>
              <a:t>是一种距离度量的定义</a:t>
            </a:r>
            <a:r>
              <a:rPr dirty="0" sz="1200" spc="-25">
                <a:latin typeface="SimSun"/>
                <a:cs typeface="SimSun"/>
              </a:rPr>
              <a:t>，</a:t>
            </a:r>
            <a:r>
              <a:rPr dirty="0" sz="1200">
                <a:latin typeface="SimSun"/>
                <a:cs typeface="SimSun"/>
              </a:rPr>
              <a:t>可以用来评估某一特征空间中两个多维分布 </a:t>
            </a:r>
            <a:r>
              <a:rPr dirty="0" sz="1200">
                <a:latin typeface="SimSun"/>
                <a:cs typeface="SimSun"/>
              </a:rPr>
              <a:t>之间的差异性</a:t>
            </a:r>
            <a:r>
              <a:rPr dirty="0" baseline="31250" sz="1200">
                <a:latin typeface="Times New Roman"/>
                <a:cs typeface="Times New Roman"/>
                <a:hlinkClick r:id="rId2" action="ppaction://hlinksldjump"/>
              </a:rPr>
              <a:t>[60]</a:t>
            </a:r>
            <a:r>
              <a:rPr dirty="0" sz="1200">
                <a:latin typeface="SimSun"/>
                <a:cs typeface="SimSun"/>
              </a:rPr>
              <a:t>。</a:t>
            </a:r>
            <a:endParaRPr sz="1200">
              <a:latin typeface="SimSun"/>
              <a:cs typeface="SimSun"/>
            </a:endParaRPr>
          </a:p>
          <a:p>
            <a:pPr marL="127000" marR="119380" indent="304800">
              <a:lnSpc>
                <a:spcPct val="162500"/>
              </a:lnSpc>
            </a:pPr>
            <a:r>
              <a:rPr dirty="0" sz="1200">
                <a:latin typeface="Times New Roman"/>
                <a:cs typeface="Times New Roman"/>
              </a:rPr>
              <a:t>EMD</a:t>
            </a:r>
            <a:r>
              <a:rPr dirty="0" sz="1200" spc="-5">
                <a:latin typeface="Times New Roman"/>
                <a:cs typeface="Times New Roman"/>
              </a:rPr>
              <a:t> </a:t>
            </a:r>
            <a:r>
              <a:rPr dirty="0" sz="1200">
                <a:latin typeface="SimSun"/>
                <a:cs typeface="SimSun"/>
              </a:rPr>
              <a:t>实际上是线性规划中运输问题的最优解</a:t>
            </a:r>
            <a:r>
              <a:rPr dirty="0" sz="1200" spc="-375">
                <a:latin typeface="SimSun"/>
                <a:cs typeface="SimSun"/>
              </a:rPr>
              <a:t>。</a:t>
            </a:r>
            <a:r>
              <a:rPr dirty="0" sz="1200">
                <a:latin typeface="SimSun"/>
                <a:cs typeface="SimSun"/>
              </a:rPr>
              <a:t>假设有若</a:t>
            </a:r>
            <a:r>
              <a:rPr dirty="0" sz="1200" spc="5">
                <a:latin typeface="SimSun"/>
                <a:cs typeface="SimSun"/>
              </a:rPr>
              <a:t>干</a:t>
            </a:r>
            <a:r>
              <a:rPr dirty="0" sz="1200">
                <a:latin typeface="SimSun"/>
                <a:cs typeface="SimSun"/>
              </a:rPr>
              <a:t>个大小不一且分布不同的土堆， 同样还有若干个大小不一且分布不同的土坑</a:t>
            </a:r>
            <a:r>
              <a:rPr dirty="0" sz="1200" spc="-385">
                <a:latin typeface="SimSun"/>
                <a:cs typeface="SimSun"/>
              </a:rPr>
              <a:t>。</a:t>
            </a:r>
            <a:r>
              <a:rPr dirty="0" sz="1200">
                <a:latin typeface="SimSun"/>
                <a:cs typeface="SimSun"/>
              </a:rPr>
              <a:t>每对土堆</a:t>
            </a:r>
            <a:r>
              <a:rPr dirty="0" sz="1200" spc="-5">
                <a:latin typeface="Times New Roman"/>
                <a:cs typeface="Times New Roman"/>
              </a:rPr>
              <a:t>-</a:t>
            </a:r>
            <a:r>
              <a:rPr dirty="0" sz="1200">
                <a:latin typeface="SimSun"/>
                <a:cs typeface="SimSun"/>
              </a:rPr>
              <a:t>土坑的运输成本用距离表示</a:t>
            </a:r>
            <a:r>
              <a:rPr dirty="0" sz="1200" spc="-385">
                <a:latin typeface="SimSun"/>
                <a:cs typeface="SimSun"/>
              </a:rPr>
              <a:t>，</a:t>
            </a:r>
            <a:r>
              <a:rPr dirty="0" sz="1200">
                <a:latin typeface="Times New Roman"/>
                <a:cs typeface="Times New Roman"/>
              </a:rPr>
              <a:t>EMD</a:t>
            </a:r>
            <a:r>
              <a:rPr dirty="0" sz="1200" spc="-5">
                <a:latin typeface="Times New Roman"/>
                <a:cs typeface="Times New Roman"/>
              </a:rPr>
              <a:t> </a:t>
            </a:r>
            <a:r>
              <a:rPr dirty="0" sz="1200">
                <a:latin typeface="SimSun"/>
                <a:cs typeface="SimSun"/>
              </a:rPr>
              <a:t>度 </a:t>
            </a:r>
            <a:r>
              <a:rPr dirty="0" sz="1200">
                <a:latin typeface="SimSun"/>
                <a:cs typeface="SimSun"/>
              </a:rPr>
              <a:t> 量的就是用土堆填满土坑所消耗的最小总运输成本。</a:t>
            </a:r>
            <a:endParaRPr sz="1200">
              <a:latin typeface="SimSun"/>
              <a:cs typeface="SimSun"/>
            </a:endParaRPr>
          </a:p>
          <a:p>
            <a:pPr marL="431800">
              <a:lnSpc>
                <a:spcPct val="100000"/>
              </a:lnSpc>
              <a:spcBef>
                <a:spcPts val="900"/>
              </a:spcBef>
            </a:pPr>
            <a:r>
              <a:rPr dirty="0" sz="1200" spc="10">
                <a:latin typeface="SimSun"/>
                <a:cs typeface="SimSun"/>
              </a:rPr>
              <a:t>如下</a:t>
            </a:r>
            <a:r>
              <a:rPr dirty="0" sz="1200">
                <a:latin typeface="SimSun"/>
                <a:cs typeface="SimSun"/>
              </a:rPr>
              <a:t>图</a:t>
            </a:r>
            <a:r>
              <a:rPr dirty="0" sz="1200" spc="-45">
                <a:latin typeface="SimSun"/>
                <a:cs typeface="SimSun"/>
              </a:rPr>
              <a:t> </a:t>
            </a:r>
            <a:r>
              <a:rPr dirty="0" sz="1200">
                <a:latin typeface="Times New Roman"/>
                <a:cs typeface="Times New Roman"/>
              </a:rPr>
              <a:t>4.2</a:t>
            </a:r>
            <a:r>
              <a:rPr dirty="0" sz="1200" spc="260">
                <a:latin typeface="Times New Roman"/>
                <a:cs typeface="Times New Roman"/>
              </a:rPr>
              <a:t> </a:t>
            </a:r>
            <a:r>
              <a:rPr dirty="0" sz="1200" spc="10">
                <a:latin typeface="SimSun"/>
                <a:cs typeface="SimSun"/>
              </a:rPr>
              <a:t>所示</a:t>
            </a:r>
            <a:r>
              <a:rPr dirty="0" sz="1200">
                <a:latin typeface="SimSun"/>
                <a:cs typeface="SimSun"/>
              </a:rPr>
              <a:t>，土</a:t>
            </a:r>
            <a:r>
              <a:rPr dirty="0" sz="1200" spc="10">
                <a:latin typeface="SimSun"/>
                <a:cs typeface="SimSun"/>
              </a:rPr>
              <a:t>堆和土坑</a:t>
            </a:r>
            <a:r>
              <a:rPr dirty="0" sz="1200">
                <a:latin typeface="SimSun"/>
                <a:cs typeface="SimSun"/>
              </a:rPr>
              <a:t>分</a:t>
            </a:r>
            <a:r>
              <a:rPr dirty="0" sz="1200" spc="10">
                <a:latin typeface="SimSun"/>
                <a:cs typeface="SimSun"/>
              </a:rPr>
              <a:t>别</a:t>
            </a:r>
            <a:r>
              <a:rPr dirty="0" sz="1200" spc="20">
                <a:latin typeface="SimSun"/>
                <a:cs typeface="SimSun"/>
              </a:rPr>
              <a:t>用</a:t>
            </a:r>
            <a:r>
              <a:rPr dirty="0" sz="1200" spc="10">
                <a:latin typeface="SimSun"/>
                <a:cs typeface="SimSun"/>
              </a:rPr>
              <a:t>两</a:t>
            </a:r>
            <a:r>
              <a:rPr dirty="0" sz="1200">
                <a:latin typeface="SimSun"/>
                <a:cs typeface="SimSun"/>
              </a:rPr>
              <a:t>个直</a:t>
            </a:r>
            <a:r>
              <a:rPr dirty="0" sz="1200" spc="10">
                <a:latin typeface="SimSun"/>
                <a:cs typeface="SimSun"/>
              </a:rPr>
              <a:t>方</a:t>
            </a:r>
            <a:r>
              <a:rPr dirty="0" sz="1200" spc="15">
                <a:latin typeface="SimSun"/>
                <a:cs typeface="SimSun"/>
              </a:rPr>
              <a:t>图</a:t>
            </a:r>
            <a:r>
              <a:rPr dirty="0" sz="1200" spc="10">
                <a:latin typeface="SimSun"/>
                <a:cs typeface="SimSun"/>
              </a:rPr>
              <a:t>来表</a:t>
            </a:r>
            <a:r>
              <a:rPr dirty="0" sz="1200">
                <a:latin typeface="SimSun"/>
                <a:cs typeface="SimSun"/>
              </a:rPr>
              <a:t>示</a:t>
            </a:r>
            <a:r>
              <a:rPr dirty="0" sz="1200" spc="10">
                <a:latin typeface="SimSun"/>
                <a:cs typeface="SimSun"/>
              </a:rPr>
              <a:t>，两个</a:t>
            </a:r>
            <a:r>
              <a:rPr dirty="0" sz="1200">
                <a:latin typeface="SimSun"/>
                <a:cs typeface="SimSun"/>
              </a:rPr>
              <a:t>直方</a:t>
            </a:r>
            <a:r>
              <a:rPr dirty="0" sz="1200" spc="10">
                <a:latin typeface="SimSun"/>
                <a:cs typeface="SimSun"/>
              </a:rPr>
              <a:t>图分</a:t>
            </a:r>
            <a:r>
              <a:rPr dirty="0" sz="1200" spc="20">
                <a:latin typeface="SimSun"/>
                <a:cs typeface="SimSun"/>
              </a:rPr>
              <a:t>别</a:t>
            </a:r>
            <a:r>
              <a:rPr dirty="0" sz="1200" spc="10">
                <a:latin typeface="SimSun"/>
                <a:cs typeface="SimSun"/>
              </a:rPr>
              <a:t>被</a:t>
            </a:r>
            <a:r>
              <a:rPr dirty="0" sz="1200">
                <a:latin typeface="SimSun"/>
                <a:cs typeface="SimSun"/>
              </a:rPr>
              <a:t>描</a:t>
            </a:r>
            <a:r>
              <a:rPr dirty="0" sz="1200" spc="10">
                <a:latin typeface="SimSun"/>
                <a:cs typeface="SimSun"/>
              </a:rPr>
              <a:t>述为</a:t>
            </a:r>
            <a:r>
              <a:rPr dirty="0" sz="1200">
                <a:latin typeface="Cambria Math"/>
                <a:cs typeface="Cambria Math"/>
              </a:rPr>
              <a:t>𝑃</a:t>
            </a:r>
            <a:r>
              <a:rPr dirty="0" sz="1200" spc="75">
                <a:latin typeface="Cambria Math"/>
                <a:cs typeface="Cambria Math"/>
              </a:rPr>
              <a:t> </a:t>
            </a:r>
            <a:r>
              <a:rPr dirty="0" sz="1200">
                <a:latin typeface="Cambria Math"/>
                <a:cs typeface="Cambria Math"/>
              </a:rPr>
              <a:t>=</a:t>
            </a:r>
            <a:endParaRPr sz="1200">
              <a:latin typeface="Cambria Math"/>
              <a:cs typeface="Cambria Math"/>
            </a:endParaRPr>
          </a:p>
          <a:p>
            <a:pPr algn="ctr" marL="126364" marR="269875">
              <a:lnSpc>
                <a:spcPts val="3020"/>
              </a:lnSpc>
              <a:spcBef>
                <a:spcPts val="60"/>
              </a:spcBef>
            </a:pPr>
            <a:r>
              <a:rPr dirty="0" sz="1200" spc="5">
                <a:latin typeface="Cambria Math"/>
                <a:cs typeface="Cambria Math"/>
              </a:rPr>
              <a:t>{(𝑝</a:t>
            </a:r>
            <a:r>
              <a:rPr dirty="0" baseline="-16339" sz="1275" spc="7">
                <a:latin typeface="Cambria Math"/>
                <a:cs typeface="Cambria Math"/>
              </a:rPr>
              <a:t>1</a:t>
            </a:r>
            <a:r>
              <a:rPr dirty="0" sz="1200" spc="5">
                <a:latin typeface="Cambria Math"/>
                <a:cs typeface="Cambria Math"/>
              </a:rPr>
              <a:t>,</a:t>
            </a:r>
            <a:r>
              <a:rPr dirty="0" sz="1200" spc="-80">
                <a:latin typeface="Cambria Math"/>
                <a:cs typeface="Cambria Math"/>
              </a:rPr>
              <a:t> </a:t>
            </a:r>
            <a:r>
              <a:rPr dirty="0" sz="1200" spc="25">
                <a:latin typeface="Cambria Math"/>
                <a:cs typeface="Cambria Math"/>
              </a:rPr>
              <a:t>𝑤</a:t>
            </a:r>
            <a:r>
              <a:rPr dirty="0" baseline="-16339" sz="1275" spc="37">
                <a:latin typeface="Cambria Math"/>
                <a:cs typeface="Cambria Math"/>
              </a:rPr>
              <a:t>𝑝1</a:t>
            </a:r>
            <a:r>
              <a:rPr dirty="0" sz="1200" spc="25">
                <a:latin typeface="Cambria Math"/>
                <a:cs typeface="Cambria Math"/>
              </a:rPr>
              <a:t>),</a:t>
            </a:r>
            <a:r>
              <a:rPr dirty="0" sz="1200" spc="-65">
                <a:latin typeface="Cambria Math"/>
                <a:cs typeface="Cambria Math"/>
              </a:rPr>
              <a:t> </a:t>
            </a:r>
            <a:r>
              <a:rPr dirty="0" sz="1200" spc="15">
                <a:latin typeface="Cambria Math"/>
                <a:cs typeface="Cambria Math"/>
              </a:rPr>
              <a:t>(𝑝</a:t>
            </a:r>
            <a:r>
              <a:rPr dirty="0" baseline="-16339" sz="1275" spc="22">
                <a:latin typeface="Cambria Math"/>
                <a:cs typeface="Cambria Math"/>
              </a:rPr>
              <a:t>2</a:t>
            </a:r>
            <a:r>
              <a:rPr dirty="0" sz="1200" spc="15">
                <a:latin typeface="Cambria Math"/>
                <a:cs typeface="Cambria Math"/>
              </a:rPr>
              <a:t>,</a:t>
            </a:r>
            <a:r>
              <a:rPr dirty="0" sz="1200" spc="-75">
                <a:latin typeface="Cambria Math"/>
                <a:cs typeface="Cambria Math"/>
              </a:rPr>
              <a:t> </a:t>
            </a:r>
            <a:r>
              <a:rPr dirty="0" sz="1200" spc="25">
                <a:latin typeface="Cambria Math"/>
                <a:cs typeface="Cambria Math"/>
              </a:rPr>
              <a:t>𝑤</a:t>
            </a:r>
            <a:r>
              <a:rPr dirty="0" baseline="-16339" sz="1275" spc="37">
                <a:latin typeface="Cambria Math"/>
                <a:cs typeface="Cambria Math"/>
              </a:rPr>
              <a:t>𝑝2</a:t>
            </a:r>
            <a:r>
              <a:rPr dirty="0" sz="1200" spc="25">
                <a:latin typeface="Cambria Math"/>
                <a:cs typeface="Cambria Math"/>
              </a:rPr>
              <a:t>),</a:t>
            </a:r>
            <a:r>
              <a:rPr dirty="0" sz="1200" spc="-70">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a:t>
            </a:r>
            <a:r>
              <a:rPr dirty="0" sz="1200" spc="-65">
                <a:latin typeface="Cambria Math"/>
                <a:cs typeface="Cambria Math"/>
              </a:rPr>
              <a:t> </a:t>
            </a:r>
            <a:r>
              <a:rPr dirty="0" sz="1200" spc="30">
                <a:latin typeface="Cambria Math"/>
                <a:cs typeface="Cambria Math"/>
              </a:rPr>
              <a:t>(𝑝</a:t>
            </a:r>
            <a:r>
              <a:rPr dirty="0" baseline="-16339" sz="1275" spc="44">
                <a:latin typeface="Cambria Math"/>
                <a:cs typeface="Cambria Math"/>
              </a:rPr>
              <a:t>𝑚</a:t>
            </a:r>
            <a:r>
              <a:rPr dirty="0" sz="1200" spc="30">
                <a:latin typeface="Cambria Math"/>
                <a:cs typeface="Cambria Math"/>
              </a:rPr>
              <a:t>,</a:t>
            </a:r>
            <a:r>
              <a:rPr dirty="0" sz="1200" spc="-65">
                <a:latin typeface="Cambria Math"/>
                <a:cs typeface="Cambria Math"/>
              </a:rPr>
              <a:t> </a:t>
            </a:r>
            <a:r>
              <a:rPr dirty="0" sz="1200" spc="30">
                <a:latin typeface="Cambria Math"/>
                <a:cs typeface="Cambria Math"/>
              </a:rPr>
              <a:t>𝑤</a:t>
            </a:r>
            <a:r>
              <a:rPr dirty="0" baseline="-16339" sz="1275" spc="44">
                <a:latin typeface="Cambria Math"/>
                <a:cs typeface="Cambria Math"/>
              </a:rPr>
              <a:t>𝑝𝑚</a:t>
            </a:r>
            <a:r>
              <a:rPr dirty="0" sz="1200" spc="30">
                <a:latin typeface="Cambria Math"/>
                <a:cs typeface="Cambria Math"/>
              </a:rPr>
              <a:t>)}</a:t>
            </a:r>
            <a:r>
              <a:rPr dirty="0" sz="1200">
                <a:latin typeface="SimSun"/>
                <a:cs typeface="SimSun"/>
              </a:rPr>
              <a:t>和</a:t>
            </a:r>
            <a:r>
              <a:rPr dirty="0" sz="1200">
                <a:latin typeface="Cambria Math"/>
                <a:cs typeface="Cambria Math"/>
              </a:rPr>
              <a:t>𝑄</a:t>
            </a:r>
            <a:r>
              <a:rPr dirty="0" sz="1200" spc="105">
                <a:latin typeface="Cambria Math"/>
                <a:cs typeface="Cambria Math"/>
              </a:rPr>
              <a:t> </a:t>
            </a:r>
            <a:r>
              <a:rPr dirty="0" sz="1200">
                <a:latin typeface="Cambria Math"/>
                <a:cs typeface="Cambria Math"/>
              </a:rPr>
              <a:t>=</a:t>
            </a:r>
            <a:r>
              <a:rPr dirty="0" sz="1200" spc="80">
                <a:latin typeface="Cambria Math"/>
                <a:cs typeface="Cambria Math"/>
              </a:rPr>
              <a:t> </a:t>
            </a:r>
            <a:r>
              <a:rPr dirty="0" sz="1200" spc="10">
                <a:latin typeface="Cambria Math"/>
                <a:cs typeface="Cambria Math"/>
              </a:rPr>
              <a:t>{(𝑞</a:t>
            </a:r>
            <a:r>
              <a:rPr dirty="0" baseline="-16339" sz="1275" spc="15">
                <a:latin typeface="Cambria Math"/>
                <a:cs typeface="Cambria Math"/>
              </a:rPr>
              <a:t>1</a:t>
            </a:r>
            <a:r>
              <a:rPr dirty="0" sz="1200" spc="10">
                <a:latin typeface="Cambria Math"/>
                <a:cs typeface="Cambria Math"/>
              </a:rPr>
              <a:t>,</a:t>
            </a:r>
            <a:r>
              <a:rPr dirty="0" sz="1200" spc="-75">
                <a:latin typeface="Cambria Math"/>
                <a:cs typeface="Cambria Math"/>
              </a:rPr>
              <a:t> </a:t>
            </a:r>
            <a:r>
              <a:rPr dirty="0" sz="1200" spc="25">
                <a:latin typeface="Cambria Math"/>
                <a:cs typeface="Cambria Math"/>
              </a:rPr>
              <a:t>𝑤</a:t>
            </a:r>
            <a:r>
              <a:rPr dirty="0" baseline="-16339" sz="1275" spc="37">
                <a:latin typeface="Cambria Math"/>
                <a:cs typeface="Cambria Math"/>
              </a:rPr>
              <a:t>𝑞1</a:t>
            </a:r>
            <a:r>
              <a:rPr dirty="0" sz="1200" spc="25">
                <a:latin typeface="Cambria Math"/>
                <a:cs typeface="Cambria Math"/>
              </a:rPr>
              <a:t>),</a:t>
            </a:r>
            <a:r>
              <a:rPr dirty="0" sz="1200" spc="-75">
                <a:latin typeface="Cambria Math"/>
                <a:cs typeface="Cambria Math"/>
              </a:rPr>
              <a:t> </a:t>
            </a:r>
            <a:r>
              <a:rPr dirty="0" sz="1200" spc="20">
                <a:latin typeface="Cambria Math"/>
                <a:cs typeface="Cambria Math"/>
              </a:rPr>
              <a:t>(𝑞</a:t>
            </a:r>
            <a:r>
              <a:rPr dirty="0" baseline="-16339" sz="1275" spc="30">
                <a:latin typeface="Cambria Math"/>
                <a:cs typeface="Cambria Math"/>
              </a:rPr>
              <a:t>2</a:t>
            </a:r>
            <a:r>
              <a:rPr dirty="0" sz="1200" spc="20">
                <a:latin typeface="Cambria Math"/>
                <a:cs typeface="Cambria Math"/>
              </a:rPr>
              <a:t>,</a:t>
            </a:r>
            <a:r>
              <a:rPr dirty="0" sz="1200" spc="-50">
                <a:latin typeface="Cambria Math"/>
                <a:cs typeface="Cambria Math"/>
              </a:rPr>
              <a:t> </a:t>
            </a:r>
            <a:r>
              <a:rPr dirty="0" sz="1200" spc="20">
                <a:latin typeface="Cambria Math"/>
                <a:cs typeface="Cambria Math"/>
              </a:rPr>
              <a:t>𝑤</a:t>
            </a:r>
            <a:r>
              <a:rPr dirty="0" baseline="-16339" sz="1275" spc="30">
                <a:latin typeface="Cambria Math"/>
                <a:cs typeface="Cambria Math"/>
              </a:rPr>
              <a:t>𝑞2</a:t>
            </a:r>
            <a:r>
              <a:rPr dirty="0" sz="1200" spc="20">
                <a:latin typeface="Cambria Math"/>
                <a:cs typeface="Cambria Math"/>
              </a:rPr>
              <a:t>),</a:t>
            </a:r>
            <a:r>
              <a:rPr dirty="0" sz="1200" spc="-70">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a:t>
            </a:r>
            <a:r>
              <a:rPr dirty="0" sz="1200" spc="-65">
                <a:latin typeface="Cambria Math"/>
                <a:cs typeface="Cambria Math"/>
              </a:rPr>
              <a:t> </a:t>
            </a:r>
            <a:r>
              <a:rPr dirty="0" sz="1200" spc="35">
                <a:latin typeface="Cambria Math"/>
                <a:cs typeface="Cambria Math"/>
              </a:rPr>
              <a:t>(𝑞</a:t>
            </a:r>
            <a:r>
              <a:rPr dirty="0" baseline="-16339" sz="1275" spc="52">
                <a:latin typeface="Cambria Math"/>
                <a:cs typeface="Cambria Math"/>
              </a:rPr>
              <a:t>𝑚</a:t>
            </a:r>
            <a:r>
              <a:rPr dirty="0" sz="1200" spc="35">
                <a:latin typeface="Cambria Math"/>
                <a:cs typeface="Cambria Math"/>
              </a:rPr>
              <a:t>,</a:t>
            </a:r>
            <a:r>
              <a:rPr dirty="0" sz="1200" spc="-65">
                <a:latin typeface="Cambria Math"/>
                <a:cs typeface="Cambria Math"/>
              </a:rPr>
              <a:t> </a:t>
            </a:r>
            <a:r>
              <a:rPr dirty="0" sz="1200" spc="-15">
                <a:latin typeface="Cambria Math"/>
                <a:cs typeface="Cambria Math"/>
              </a:rPr>
              <a:t>𝑤</a:t>
            </a:r>
            <a:r>
              <a:rPr dirty="0" baseline="-16339" sz="1275" spc="-22">
                <a:latin typeface="Cambria Math"/>
                <a:cs typeface="Cambria Math"/>
              </a:rPr>
              <a:t>𝑞𝑚</a:t>
            </a:r>
            <a:r>
              <a:rPr dirty="0" sz="1200" spc="-15">
                <a:latin typeface="Cambria Math"/>
                <a:cs typeface="Cambria Math"/>
              </a:rPr>
              <a:t>)}</a:t>
            </a:r>
            <a:r>
              <a:rPr dirty="0" sz="1200" spc="-15">
                <a:latin typeface="SimSun"/>
                <a:cs typeface="SimSun"/>
              </a:rPr>
              <a:t>，</a:t>
            </a:r>
            <a:r>
              <a:rPr dirty="0" sz="1200">
                <a:latin typeface="SimSun"/>
                <a:cs typeface="SimSun"/>
              </a:rPr>
              <a:t>其中</a:t>
            </a:r>
            <a:r>
              <a:rPr dirty="0" sz="1200" spc="30">
                <a:latin typeface="Cambria Math"/>
                <a:cs typeface="Cambria Math"/>
              </a:rPr>
              <a:t>𝑝</a:t>
            </a:r>
            <a:r>
              <a:rPr dirty="0" baseline="-16339" sz="1275" spc="44">
                <a:latin typeface="Cambria Math"/>
                <a:cs typeface="Cambria Math"/>
              </a:rPr>
              <a:t>𝑖</a:t>
            </a:r>
            <a:r>
              <a:rPr dirty="0" sz="1200">
                <a:latin typeface="SimSun"/>
                <a:cs typeface="SimSun"/>
              </a:rPr>
              <a:t>和</a:t>
            </a:r>
            <a:r>
              <a:rPr dirty="0" sz="1200" spc="70">
                <a:latin typeface="Cambria Math"/>
                <a:cs typeface="Cambria Math"/>
              </a:rPr>
              <a:t>𝑞</a:t>
            </a:r>
            <a:r>
              <a:rPr dirty="0" baseline="-16339" sz="1275" spc="104">
                <a:latin typeface="Cambria Math"/>
                <a:cs typeface="Cambria Math"/>
              </a:rPr>
              <a:t>𝑗</a:t>
            </a:r>
            <a:r>
              <a:rPr dirty="0" sz="1200">
                <a:latin typeface="SimSun"/>
                <a:cs typeface="SimSun"/>
              </a:rPr>
              <a:t>表示 </a:t>
            </a:r>
            <a:r>
              <a:rPr dirty="0" sz="1200" spc="10">
                <a:latin typeface="SimSun"/>
                <a:cs typeface="SimSun"/>
              </a:rPr>
              <a:t>直方的位置</a:t>
            </a:r>
            <a:r>
              <a:rPr dirty="0" sz="1200">
                <a:latin typeface="SimSun"/>
                <a:cs typeface="SimSun"/>
              </a:rPr>
              <a:t>，</a:t>
            </a:r>
            <a:r>
              <a:rPr dirty="0" sz="1200" spc="10">
                <a:latin typeface="SimSun"/>
                <a:cs typeface="SimSun"/>
              </a:rPr>
              <a:t>即土堆</a:t>
            </a:r>
            <a:r>
              <a:rPr dirty="0" sz="1200">
                <a:latin typeface="SimSun"/>
                <a:cs typeface="SimSun"/>
              </a:rPr>
              <a:t>和</a:t>
            </a:r>
            <a:r>
              <a:rPr dirty="0" sz="1200" spc="10">
                <a:latin typeface="SimSun"/>
                <a:cs typeface="SimSun"/>
              </a:rPr>
              <a:t>土坑的分布</a:t>
            </a:r>
            <a:r>
              <a:rPr dirty="0" sz="1200">
                <a:latin typeface="SimSun"/>
                <a:cs typeface="SimSun"/>
              </a:rPr>
              <a:t>位</a:t>
            </a:r>
            <a:r>
              <a:rPr dirty="0" sz="1200" spc="10">
                <a:latin typeface="SimSun"/>
                <a:cs typeface="SimSun"/>
              </a:rPr>
              <a:t>置</a:t>
            </a:r>
            <a:r>
              <a:rPr dirty="0" sz="1200" spc="20">
                <a:latin typeface="SimSun"/>
                <a:cs typeface="SimSun"/>
              </a:rPr>
              <a:t>，</a:t>
            </a:r>
            <a:r>
              <a:rPr dirty="0" sz="1200" spc="-75">
                <a:latin typeface="Cambria Math"/>
                <a:cs typeface="Cambria Math"/>
              </a:rPr>
              <a:t>𝑤</a:t>
            </a:r>
            <a:r>
              <a:rPr dirty="0" baseline="-16339" sz="1275" spc="165">
                <a:latin typeface="Cambria Math"/>
                <a:cs typeface="Cambria Math"/>
              </a:rPr>
              <a:t>𝑝</a:t>
            </a:r>
            <a:r>
              <a:rPr dirty="0" baseline="-35714" sz="1050" spc="307">
                <a:latin typeface="Cambria Math"/>
                <a:cs typeface="Cambria Math"/>
              </a:rPr>
              <a:t>𝑖</a:t>
            </a:r>
            <a:r>
              <a:rPr dirty="0" sz="1200" spc="10">
                <a:latin typeface="SimSun"/>
                <a:cs typeface="SimSun"/>
              </a:rPr>
              <a:t>和</a:t>
            </a:r>
            <a:r>
              <a:rPr dirty="0" sz="1200" spc="-75">
                <a:latin typeface="Cambria Math"/>
                <a:cs typeface="Cambria Math"/>
              </a:rPr>
              <a:t>𝑤</a:t>
            </a:r>
            <a:r>
              <a:rPr dirty="0" baseline="-16339" sz="1275" spc="150">
                <a:latin typeface="Cambria Math"/>
                <a:cs typeface="Cambria Math"/>
              </a:rPr>
              <a:t>𝑞</a:t>
            </a:r>
            <a:r>
              <a:rPr dirty="0" baseline="-35714" sz="1050" spc="502">
                <a:latin typeface="Cambria Math"/>
                <a:cs typeface="Cambria Math"/>
              </a:rPr>
              <a:t>𝑗</a:t>
            </a:r>
            <a:r>
              <a:rPr dirty="0" sz="1200">
                <a:latin typeface="SimSun"/>
                <a:cs typeface="SimSun"/>
              </a:rPr>
              <a:t>表</a:t>
            </a:r>
            <a:r>
              <a:rPr dirty="0" sz="1200" spc="10">
                <a:latin typeface="SimSun"/>
                <a:cs typeface="SimSun"/>
              </a:rPr>
              <a:t>示相应直方</a:t>
            </a:r>
            <a:r>
              <a:rPr dirty="0" sz="1200">
                <a:latin typeface="SimSun"/>
                <a:cs typeface="SimSun"/>
              </a:rPr>
              <a:t>的</a:t>
            </a:r>
            <a:r>
              <a:rPr dirty="0" sz="1200" spc="10">
                <a:latin typeface="SimSun"/>
                <a:cs typeface="SimSun"/>
              </a:rPr>
              <a:t>高度，</a:t>
            </a:r>
            <a:r>
              <a:rPr dirty="0" sz="1200">
                <a:latin typeface="SimSun"/>
                <a:cs typeface="SimSun"/>
              </a:rPr>
              <a:t>即</a:t>
            </a:r>
            <a:r>
              <a:rPr dirty="0" sz="1200" spc="10">
                <a:latin typeface="SimSun"/>
                <a:cs typeface="SimSun"/>
              </a:rPr>
              <a:t>土堆和土坑的</a:t>
            </a:r>
            <a:r>
              <a:rPr dirty="0" sz="1200">
                <a:latin typeface="SimSun"/>
                <a:cs typeface="SimSun"/>
              </a:rPr>
              <a:t>大</a:t>
            </a:r>
            <a:endParaRPr sz="1200">
              <a:latin typeface="SimSun"/>
              <a:cs typeface="SimSun"/>
            </a:endParaRPr>
          </a:p>
          <a:p>
            <a:pPr marL="127000" marR="271780">
              <a:lnSpc>
                <a:spcPct val="190800"/>
              </a:lnSpc>
              <a:spcBef>
                <a:spcPts val="105"/>
              </a:spcBef>
            </a:pPr>
            <a:r>
              <a:rPr dirty="0" sz="1200">
                <a:latin typeface="SimSun"/>
                <a:cs typeface="SimSun"/>
              </a:rPr>
              <a:t>小。</a:t>
            </a:r>
            <a:r>
              <a:rPr dirty="0" sz="1200">
                <a:latin typeface="Cambria Math"/>
                <a:cs typeface="Cambria Math"/>
              </a:rPr>
              <a:t>𝐹</a:t>
            </a:r>
            <a:r>
              <a:rPr dirty="0" sz="1200" spc="95">
                <a:latin typeface="Cambria Math"/>
                <a:cs typeface="Cambria Math"/>
              </a:rPr>
              <a:t> </a:t>
            </a:r>
            <a:r>
              <a:rPr dirty="0" sz="1200">
                <a:latin typeface="Cambria Math"/>
                <a:cs typeface="Cambria Math"/>
              </a:rPr>
              <a:t>=</a:t>
            </a:r>
            <a:r>
              <a:rPr dirty="0" sz="1200" spc="50">
                <a:latin typeface="Cambria Math"/>
                <a:cs typeface="Cambria Math"/>
              </a:rPr>
              <a:t> </a:t>
            </a:r>
            <a:r>
              <a:rPr dirty="0" sz="1200">
                <a:latin typeface="Cambria Math"/>
                <a:cs typeface="Cambria Math"/>
              </a:rPr>
              <a:t>[𝑓</a:t>
            </a:r>
            <a:r>
              <a:rPr dirty="0" baseline="-16339" sz="1275">
                <a:latin typeface="Cambria Math"/>
                <a:cs typeface="Cambria Math"/>
              </a:rPr>
              <a:t>𝑖𝑗</a:t>
            </a:r>
            <a:r>
              <a:rPr dirty="0" sz="1200">
                <a:latin typeface="Cambria Math"/>
                <a:cs typeface="Cambria Math"/>
              </a:rPr>
              <a:t>]</a:t>
            </a:r>
            <a:r>
              <a:rPr dirty="0" sz="1200">
                <a:latin typeface="SimSun"/>
                <a:cs typeface="SimSun"/>
              </a:rPr>
              <a:t>表示从</a:t>
            </a:r>
            <a:r>
              <a:rPr dirty="0" sz="1200" spc="30">
                <a:latin typeface="Cambria Math"/>
                <a:cs typeface="Cambria Math"/>
              </a:rPr>
              <a:t>𝑝</a:t>
            </a:r>
            <a:r>
              <a:rPr dirty="0" baseline="-16339" sz="1275" spc="44">
                <a:latin typeface="Cambria Math"/>
                <a:cs typeface="Cambria Math"/>
              </a:rPr>
              <a:t>𝑖</a:t>
            </a:r>
            <a:r>
              <a:rPr dirty="0" sz="1200">
                <a:latin typeface="SimSun"/>
                <a:cs typeface="SimSun"/>
              </a:rPr>
              <a:t>到</a:t>
            </a:r>
            <a:r>
              <a:rPr dirty="0" sz="1200" spc="70">
                <a:latin typeface="Cambria Math"/>
                <a:cs typeface="Cambria Math"/>
              </a:rPr>
              <a:t>𝑞</a:t>
            </a:r>
            <a:r>
              <a:rPr dirty="0" baseline="-16339" sz="1275" spc="104">
                <a:latin typeface="Cambria Math"/>
                <a:cs typeface="Cambria Math"/>
              </a:rPr>
              <a:t>𝑗</a:t>
            </a:r>
            <a:r>
              <a:rPr dirty="0" sz="1200">
                <a:latin typeface="SimSun"/>
                <a:cs typeface="SimSun"/>
              </a:rPr>
              <a:t>的规划运输量。</a:t>
            </a:r>
            <a:r>
              <a:rPr dirty="0" sz="1200">
                <a:latin typeface="Cambria Math"/>
                <a:cs typeface="Cambria Math"/>
              </a:rPr>
              <a:t>𝐷</a:t>
            </a:r>
            <a:r>
              <a:rPr dirty="0" sz="1200" spc="85">
                <a:latin typeface="Cambria Math"/>
                <a:cs typeface="Cambria Math"/>
              </a:rPr>
              <a:t> </a:t>
            </a:r>
            <a:r>
              <a:rPr dirty="0" sz="1200">
                <a:latin typeface="Cambria Math"/>
                <a:cs typeface="Cambria Math"/>
              </a:rPr>
              <a:t>=</a:t>
            </a:r>
            <a:r>
              <a:rPr dirty="0" sz="1200" spc="60">
                <a:latin typeface="Cambria Math"/>
                <a:cs typeface="Cambria Math"/>
              </a:rPr>
              <a:t> </a:t>
            </a:r>
            <a:r>
              <a:rPr dirty="0" sz="1200" spc="35">
                <a:latin typeface="Cambria Math"/>
                <a:cs typeface="Cambria Math"/>
              </a:rPr>
              <a:t>[𝑑</a:t>
            </a:r>
            <a:r>
              <a:rPr dirty="0" baseline="-16339" sz="1275" spc="52">
                <a:latin typeface="Cambria Math"/>
                <a:cs typeface="Cambria Math"/>
              </a:rPr>
              <a:t>𝑖𝑗</a:t>
            </a:r>
            <a:r>
              <a:rPr dirty="0" sz="1200" spc="35">
                <a:latin typeface="Times New Roman"/>
                <a:cs typeface="Times New Roman"/>
              </a:rPr>
              <a:t>]</a:t>
            </a:r>
            <a:r>
              <a:rPr dirty="0" sz="1200">
                <a:latin typeface="SimSun"/>
                <a:cs typeface="SimSun"/>
              </a:rPr>
              <a:t>表示</a:t>
            </a:r>
            <a:r>
              <a:rPr dirty="0" sz="1200" spc="30">
                <a:latin typeface="Cambria Math"/>
                <a:cs typeface="Cambria Math"/>
              </a:rPr>
              <a:t>𝑝</a:t>
            </a:r>
            <a:r>
              <a:rPr dirty="0" baseline="-16339" sz="1275" spc="44">
                <a:latin typeface="Cambria Math"/>
                <a:cs typeface="Cambria Math"/>
              </a:rPr>
              <a:t>𝑖</a:t>
            </a:r>
            <a:r>
              <a:rPr dirty="0" sz="1200" spc="10">
                <a:latin typeface="SimSun"/>
                <a:cs typeface="SimSun"/>
              </a:rPr>
              <a:t>和</a:t>
            </a:r>
            <a:r>
              <a:rPr dirty="0" sz="1200" spc="70">
                <a:latin typeface="Cambria Math"/>
                <a:cs typeface="Cambria Math"/>
              </a:rPr>
              <a:t>𝑞</a:t>
            </a:r>
            <a:r>
              <a:rPr dirty="0" baseline="-16339" sz="1275" spc="104">
                <a:latin typeface="Cambria Math"/>
                <a:cs typeface="Cambria Math"/>
              </a:rPr>
              <a:t>𝑗</a:t>
            </a:r>
            <a:r>
              <a:rPr dirty="0" sz="1200">
                <a:latin typeface="SimSun"/>
                <a:cs typeface="SimSun"/>
              </a:rPr>
              <a:t>之间的运输距离。将土堆填满 土坑有很多种运输的方式，</a:t>
            </a:r>
            <a:r>
              <a:rPr dirty="0" sz="1200">
                <a:latin typeface="Times New Roman"/>
                <a:cs typeface="Times New Roman"/>
              </a:rPr>
              <a:t>EMD</a:t>
            </a:r>
            <a:r>
              <a:rPr dirty="0" sz="1200" spc="-30">
                <a:latin typeface="Times New Roman"/>
                <a:cs typeface="Times New Roman"/>
              </a:rPr>
              <a:t> </a:t>
            </a:r>
            <a:r>
              <a:rPr dirty="0" sz="1200">
                <a:latin typeface="SimSun"/>
                <a:cs typeface="SimSun"/>
              </a:rPr>
              <a:t>的目标是使得总运输成本最小化，这个过程可以表示为：</a:t>
            </a:r>
            <a:endParaRPr sz="1200">
              <a:latin typeface="SimSun"/>
              <a:cs typeface="SimSun"/>
            </a:endParaRPr>
          </a:p>
          <a:p>
            <a:pPr marL="2131695">
              <a:lnSpc>
                <a:spcPts val="1040"/>
              </a:lnSpc>
              <a:spcBef>
                <a:spcPts val="780"/>
              </a:spcBef>
              <a:tabLst>
                <a:tab pos="5922010" algn="l"/>
              </a:tabLst>
            </a:pPr>
            <a:r>
              <a:rPr dirty="0" sz="1200" spc="5">
                <a:latin typeface="Cambria Math"/>
                <a:cs typeface="Cambria Math"/>
              </a:rPr>
              <a:t>𝑊𝑂𝑅𝐾</a:t>
            </a:r>
            <a:r>
              <a:rPr dirty="0" baseline="2314" sz="1800" spc="7">
                <a:latin typeface="Cambria Math"/>
                <a:cs typeface="Cambria Math"/>
              </a:rPr>
              <a:t>(</a:t>
            </a:r>
            <a:r>
              <a:rPr dirty="0" sz="1200" spc="5">
                <a:latin typeface="Cambria Math"/>
                <a:cs typeface="Cambria Math"/>
              </a:rPr>
              <a:t>𝑃,</a:t>
            </a:r>
            <a:r>
              <a:rPr dirty="0" sz="1200" spc="-55">
                <a:latin typeface="Cambria Math"/>
                <a:cs typeface="Cambria Math"/>
              </a:rPr>
              <a:t> </a:t>
            </a:r>
            <a:r>
              <a:rPr dirty="0" sz="1200" spc="10">
                <a:latin typeface="Cambria Math"/>
                <a:cs typeface="Cambria Math"/>
              </a:rPr>
              <a:t>𝑄,</a:t>
            </a:r>
            <a:r>
              <a:rPr dirty="0" sz="1200" spc="-65">
                <a:latin typeface="Cambria Math"/>
                <a:cs typeface="Cambria Math"/>
              </a:rPr>
              <a:t> </a:t>
            </a:r>
            <a:r>
              <a:rPr dirty="0" sz="1200" spc="20">
                <a:latin typeface="Cambria Math"/>
                <a:cs typeface="Cambria Math"/>
              </a:rPr>
              <a:t>𝐹</a:t>
            </a:r>
            <a:r>
              <a:rPr dirty="0" baseline="2314" sz="1800" spc="30">
                <a:latin typeface="Cambria Math"/>
                <a:cs typeface="Cambria Math"/>
              </a:rPr>
              <a:t>)</a:t>
            </a:r>
            <a:r>
              <a:rPr dirty="0" baseline="2314" sz="1800" spc="120">
                <a:latin typeface="Cambria Math"/>
                <a:cs typeface="Cambria Math"/>
              </a:rPr>
              <a:t> </a:t>
            </a:r>
            <a:r>
              <a:rPr dirty="0" sz="1200">
                <a:latin typeface="Cambria Math"/>
                <a:cs typeface="Cambria Math"/>
              </a:rPr>
              <a:t>=</a:t>
            </a:r>
            <a:r>
              <a:rPr dirty="0" sz="1200" spc="70">
                <a:latin typeface="Cambria Math"/>
                <a:cs typeface="Cambria Math"/>
              </a:rPr>
              <a:t> </a:t>
            </a:r>
            <a:r>
              <a:rPr dirty="0" sz="1200" spc="55">
                <a:latin typeface="Cambria Math"/>
                <a:cs typeface="Cambria Math"/>
              </a:rPr>
              <a:t>𝛴</a:t>
            </a:r>
            <a:r>
              <a:rPr dirty="0" baseline="32679" sz="1275" spc="82">
                <a:latin typeface="Cambria Math"/>
                <a:cs typeface="Cambria Math"/>
              </a:rPr>
              <a:t>𝑚 </a:t>
            </a:r>
            <a:r>
              <a:rPr dirty="0" baseline="32679" sz="1275" spc="390">
                <a:latin typeface="Cambria Math"/>
                <a:cs typeface="Cambria Math"/>
              </a:rPr>
              <a:t> </a:t>
            </a:r>
            <a:r>
              <a:rPr dirty="0" sz="1200" spc="50">
                <a:latin typeface="Cambria Math"/>
                <a:cs typeface="Cambria Math"/>
              </a:rPr>
              <a:t>𝛴</a:t>
            </a:r>
            <a:r>
              <a:rPr dirty="0" baseline="32679" sz="1275" spc="75">
                <a:latin typeface="Cambria Math"/>
                <a:cs typeface="Cambria Math"/>
              </a:rPr>
              <a:t>𝑛  </a:t>
            </a:r>
            <a:r>
              <a:rPr dirty="0" baseline="32679" sz="1275" spc="367">
                <a:latin typeface="Cambria Math"/>
                <a:cs typeface="Cambria Math"/>
              </a:rPr>
              <a:t> </a:t>
            </a:r>
            <a:r>
              <a:rPr dirty="0" sz="1200">
                <a:latin typeface="Cambria Math"/>
                <a:cs typeface="Cambria Math"/>
              </a:rPr>
              <a:t>𝑓</a:t>
            </a:r>
            <a:r>
              <a:rPr dirty="0" sz="1200" spc="310">
                <a:latin typeface="Cambria Math"/>
                <a:cs typeface="Cambria Math"/>
              </a:rPr>
              <a:t> </a:t>
            </a:r>
            <a:r>
              <a:rPr dirty="0" sz="1200">
                <a:latin typeface="Cambria Math"/>
                <a:cs typeface="Cambria Math"/>
              </a:rPr>
              <a:t>𝑑	</a:t>
            </a:r>
            <a:r>
              <a:rPr dirty="0" baseline="2314" sz="1800">
                <a:latin typeface="Cambria Math"/>
                <a:cs typeface="Cambria Math"/>
              </a:rPr>
              <a:t>(</a:t>
            </a:r>
            <a:r>
              <a:rPr dirty="0" sz="1200">
                <a:latin typeface="Cambria Math"/>
                <a:cs typeface="Cambria Math"/>
              </a:rPr>
              <a:t>4.2</a:t>
            </a:r>
            <a:r>
              <a:rPr dirty="0" baseline="2314" sz="1800">
                <a:latin typeface="Cambria Math"/>
                <a:cs typeface="Cambria Math"/>
              </a:rPr>
              <a:t>)</a:t>
            </a:r>
            <a:endParaRPr baseline="2314" sz="1800">
              <a:latin typeface="Cambria Math"/>
              <a:cs typeface="Cambria Math"/>
            </a:endParaRPr>
          </a:p>
          <a:p>
            <a:pPr algn="ctr" marL="1123950">
              <a:lnSpc>
                <a:spcPts val="620"/>
              </a:lnSpc>
            </a:pPr>
            <a:r>
              <a:rPr dirty="0" sz="850" spc="20">
                <a:latin typeface="Cambria Math"/>
                <a:cs typeface="Cambria Math"/>
              </a:rPr>
              <a:t>𝑖=1  </a:t>
            </a:r>
            <a:r>
              <a:rPr dirty="0" sz="850" spc="65">
                <a:latin typeface="Cambria Math"/>
                <a:cs typeface="Cambria Math"/>
              </a:rPr>
              <a:t> </a:t>
            </a:r>
            <a:r>
              <a:rPr dirty="0" sz="850" spc="40">
                <a:latin typeface="Cambria Math"/>
                <a:cs typeface="Cambria Math"/>
              </a:rPr>
              <a:t>𝑗=1 </a:t>
            </a:r>
            <a:r>
              <a:rPr dirty="0" sz="850" spc="145">
                <a:latin typeface="Cambria Math"/>
                <a:cs typeface="Cambria Math"/>
              </a:rPr>
              <a:t> </a:t>
            </a:r>
            <a:r>
              <a:rPr dirty="0" baseline="3267" sz="1275" spc="89">
                <a:latin typeface="Cambria Math"/>
                <a:cs typeface="Cambria Math"/>
              </a:rPr>
              <a:t>𝑖𝑗 </a:t>
            </a:r>
            <a:r>
              <a:rPr dirty="0" baseline="3267" sz="1275" spc="450">
                <a:latin typeface="Cambria Math"/>
                <a:cs typeface="Cambria Math"/>
              </a:rPr>
              <a:t> </a:t>
            </a:r>
            <a:r>
              <a:rPr dirty="0" baseline="3267" sz="1275" spc="89">
                <a:latin typeface="Cambria Math"/>
                <a:cs typeface="Cambria Math"/>
              </a:rPr>
              <a:t>𝑖𝑗</a:t>
            </a:r>
            <a:endParaRPr baseline="3267" sz="1275">
              <a:latin typeface="Cambria Math"/>
              <a:cs typeface="Cambria Math"/>
            </a:endParaRPr>
          </a:p>
        </p:txBody>
      </p:sp>
      <p:pic>
        <p:nvPicPr>
          <p:cNvPr id="53" name="object 53"/>
          <p:cNvPicPr/>
          <p:nvPr/>
        </p:nvPicPr>
        <p:blipFill>
          <a:blip r:embed="rId3" cstate="print"/>
          <a:stretch>
            <a:fillRect/>
          </a:stretch>
        </p:blipFill>
        <p:spPr>
          <a:xfrm>
            <a:off x="2107261" y="7027884"/>
            <a:ext cx="3417498" cy="1884136"/>
          </a:xfrm>
          <a:prstGeom prst="rect">
            <a:avLst/>
          </a:prstGeom>
        </p:spPr>
      </p:pic>
      <p:sp>
        <p:nvSpPr>
          <p:cNvPr id="54" name="object 54"/>
          <p:cNvSpPr txBox="1"/>
          <p:nvPr/>
        </p:nvSpPr>
        <p:spPr>
          <a:xfrm>
            <a:off x="2015074" y="7222105"/>
            <a:ext cx="177165" cy="118745"/>
          </a:xfrm>
          <a:prstGeom prst="rect">
            <a:avLst/>
          </a:prstGeom>
        </p:spPr>
        <p:txBody>
          <a:bodyPr wrap="square" lIns="0" tIns="13970" rIns="0" bIns="0" rtlCol="0" vert="horz">
            <a:spAutoFit/>
          </a:bodyPr>
          <a:lstStyle/>
          <a:p>
            <a:pPr marL="12700">
              <a:lnSpc>
                <a:spcPct val="100000"/>
              </a:lnSpc>
              <a:spcBef>
                <a:spcPts val="110"/>
              </a:spcBef>
            </a:pPr>
            <a:r>
              <a:rPr dirty="0" sz="600" spc="-10" b="1">
                <a:latin typeface="Microsoft YaHei UI"/>
                <a:cs typeface="Microsoft YaHei UI"/>
              </a:rPr>
              <a:t>高度</a:t>
            </a:r>
            <a:endParaRPr sz="600">
              <a:latin typeface="Microsoft YaHei UI"/>
              <a:cs typeface="Microsoft YaHei UI"/>
            </a:endParaRPr>
          </a:p>
        </p:txBody>
      </p:sp>
      <p:sp>
        <p:nvSpPr>
          <p:cNvPr id="55" name="object 55"/>
          <p:cNvSpPr txBox="1"/>
          <p:nvPr/>
        </p:nvSpPr>
        <p:spPr>
          <a:xfrm>
            <a:off x="3671182" y="7308186"/>
            <a:ext cx="177165" cy="118745"/>
          </a:xfrm>
          <a:prstGeom prst="rect">
            <a:avLst/>
          </a:prstGeom>
        </p:spPr>
        <p:txBody>
          <a:bodyPr wrap="square" lIns="0" tIns="13970" rIns="0" bIns="0" rtlCol="0" vert="horz">
            <a:spAutoFit/>
          </a:bodyPr>
          <a:lstStyle/>
          <a:p>
            <a:pPr marL="12700">
              <a:lnSpc>
                <a:spcPct val="100000"/>
              </a:lnSpc>
              <a:spcBef>
                <a:spcPts val="110"/>
              </a:spcBef>
            </a:pPr>
            <a:r>
              <a:rPr dirty="0" sz="600" spc="-10" b="1">
                <a:latin typeface="Microsoft YaHei UI"/>
                <a:cs typeface="Microsoft YaHei UI"/>
              </a:rPr>
              <a:t>高度</a:t>
            </a:r>
            <a:endParaRPr sz="600">
              <a:latin typeface="Microsoft YaHei UI"/>
              <a:cs typeface="Microsoft YaHei UI"/>
            </a:endParaRPr>
          </a:p>
        </p:txBody>
      </p:sp>
      <p:grpSp>
        <p:nvGrpSpPr>
          <p:cNvPr id="56" name="object 56"/>
          <p:cNvGrpSpPr/>
          <p:nvPr/>
        </p:nvGrpSpPr>
        <p:grpSpPr>
          <a:xfrm>
            <a:off x="2572585" y="7451077"/>
            <a:ext cx="2580640" cy="910590"/>
            <a:chOff x="2572585" y="7451077"/>
            <a:chExt cx="2580640" cy="910590"/>
          </a:xfrm>
        </p:grpSpPr>
        <p:sp>
          <p:nvSpPr>
            <p:cNvPr id="57" name="object 57"/>
            <p:cNvSpPr/>
            <p:nvPr/>
          </p:nvSpPr>
          <p:spPr>
            <a:xfrm>
              <a:off x="2576395" y="7454887"/>
              <a:ext cx="1974850" cy="902969"/>
            </a:xfrm>
            <a:custGeom>
              <a:avLst/>
              <a:gdLst/>
              <a:ahLst/>
              <a:cxnLst/>
              <a:rect l="l" t="t" r="r" b="b"/>
              <a:pathLst>
                <a:path w="1974850" h="902970">
                  <a:moveTo>
                    <a:pt x="1974694" y="580254"/>
                  </a:moveTo>
                  <a:lnTo>
                    <a:pt x="0" y="902454"/>
                  </a:lnTo>
                </a:path>
                <a:path w="1974850" h="902970">
                  <a:moveTo>
                    <a:pt x="1644771" y="891349"/>
                  </a:moveTo>
                  <a:lnTo>
                    <a:pt x="337245" y="584414"/>
                  </a:lnTo>
                </a:path>
                <a:path w="1974850" h="902970">
                  <a:moveTo>
                    <a:pt x="1974694" y="580254"/>
                  </a:moveTo>
                  <a:lnTo>
                    <a:pt x="337245" y="584414"/>
                  </a:lnTo>
                </a:path>
                <a:path w="1974850" h="902970">
                  <a:moveTo>
                    <a:pt x="1974694" y="580254"/>
                  </a:moveTo>
                  <a:lnTo>
                    <a:pt x="956361" y="0"/>
                  </a:lnTo>
                </a:path>
              </a:pathLst>
            </a:custGeom>
            <a:ln w="7491">
              <a:solidFill>
                <a:srgbClr val="000000"/>
              </a:solidFill>
              <a:prstDash val="sysDash"/>
            </a:ln>
          </p:spPr>
          <p:txBody>
            <a:bodyPr wrap="square" lIns="0" tIns="0" rIns="0" bIns="0" rtlCol="0"/>
            <a:lstStyle/>
            <a:p/>
          </p:txBody>
        </p:sp>
        <p:sp>
          <p:nvSpPr>
            <p:cNvPr id="58" name="object 58"/>
            <p:cNvSpPr/>
            <p:nvPr/>
          </p:nvSpPr>
          <p:spPr>
            <a:xfrm>
              <a:off x="3532756" y="7454887"/>
              <a:ext cx="1616710" cy="0"/>
            </a:xfrm>
            <a:custGeom>
              <a:avLst/>
              <a:gdLst/>
              <a:ahLst/>
              <a:cxnLst/>
              <a:rect l="l" t="t" r="r" b="b"/>
              <a:pathLst>
                <a:path w="1616710" h="0">
                  <a:moveTo>
                    <a:pt x="1616082" y="0"/>
                  </a:moveTo>
                  <a:lnTo>
                    <a:pt x="0" y="0"/>
                  </a:lnTo>
                </a:path>
              </a:pathLst>
            </a:custGeom>
            <a:ln w="7564">
              <a:solidFill>
                <a:srgbClr val="000000"/>
              </a:solidFill>
              <a:prstDash val="sysDash"/>
            </a:ln>
          </p:spPr>
          <p:txBody>
            <a:bodyPr wrap="square" lIns="0" tIns="0" rIns="0" bIns="0" rtlCol="0"/>
            <a:lstStyle/>
            <a:p/>
          </p:txBody>
        </p:sp>
      </p:grpSp>
      <p:sp>
        <p:nvSpPr>
          <p:cNvPr id="59" name="object 59"/>
          <p:cNvSpPr txBox="1"/>
          <p:nvPr/>
        </p:nvSpPr>
        <p:spPr>
          <a:xfrm>
            <a:off x="2024905" y="7850030"/>
            <a:ext cx="188595" cy="161290"/>
          </a:xfrm>
          <a:prstGeom prst="rect">
            <a:avLst/>
          </a:prstGeom>
        </p:spPr>
        <p:txBody>
          <a:bodyPr wrap="square" lIns="0" tIns="14604" rIns="0" bIns="0" rtlCol="0" vert="horz">
            <a:spAutoFit/>
          </a:bodyPr>
          <a:lstStyle/>
          <a:p>
            <a:pPr marL="38100">
              <a:lnSpc>
                <a:spcPts val="765"/>
              </a:lnSpc>
              <a:spcBef>
                <a:spcPts val="114"/>
              </a:spcBef>
            </a:pPr>
            <a:r>
              <a:rPr dirty="0" sz="700" spc="10" i="1">
                <a:latin typeface="Times New Roman"/>
                <a:cs typeface="Times New Roman"/>
              </a:rPr>
              <a:t>W</a:t>
            </a:r>
            <a:r>
              <a:rPr dirty="0" baseline="-27777" sz="600" spc="15" i="1">
                <a:latin typeface="Times New Roman"/>
                <a:cs typeface="Times New Roman"/>
              </a:rPr>
              <a:t>p</a:t>
            </a:r>
            <a:endParaRPr baseline="-27777" sz="600">
              <a:latin typeface="Times New Roman"/>
              <a:cs typeface="Times New Roman"/>
            </a:endParaRPr>
          </a:p>
          <a:p>
            <a:pPr algn="r" marR="30480">
              <a:lnSpc>
                <a:spcPts val="285"/>
              </a:lnSpc>
            </a:pPr>
            <a:r>
              <a:rPr dirty="0" sz="300" spc="-5" i="1">
                <a:latin typeface="Times New Roman"/>
                <a:cs typeface="Times New Roman"/>
              </a:rPr>
              <a:t>i</a:t>
            </a:r>
            <a:endParaRPr sz="300">
              <a:latin typeface="Times New Roman"/>
              <a:cs typeface="Times New Roman"/>
            </a:endParaRPr>
          </a:p>
        </p:txBody>
      </p:sp>
      <p:sp>
        <p:nvSpPr>
          <p:cNvPr id="60" name="object 60"/>
          <p:cNvSpPr txBox="1"/>
          <p:nvPr/>
        </p:nvSpPr>
        <p:spPr>
          <a:xfrm>
            <a:off x="2148755" y="8358982"/>
            <a:ext cx="44450" cy="71755"/>
          </a:xfrm>
          <a:prstGeom prst="rect">
            <a:avLst/>
          </a:prstGeom>
        </p:spPr>
        <p:txBody>
          <a:bodyPr wrap="square" lIns="0" tIns="12700" rIns="0" bIns="0" rtlCol="0" vert="horz">
            <a:spAutoFit/>
          </a:bodyPr>
          <a:lstStyle/>
          <a:p>
            <a:pPr marL="12700">
              <a:lnSpc>
                <a:spcPct val="100000"/>
              </a:lnSpc>
              <a:spcBef>
                <a:spcPts val="100"/>
              </a:spcBef>
            </a:pPr>
            <a:r>
              <a:rPr dirty="0" sz="300" spc="-5">
                <a:latin typeface="Times New Roman"/>
                <a:cs typeface="Times New Roman"/>
              </a:rPr>
              <a:t>1</a:t>
            </a:r>
            <a:endParaRPr sz="300">
              <a:latin typeface="Times New Roman"/>
              <a:cs typeface="Times New Roman"/>
            </a:endParaRPr>
          </a:p>
        </p:txBody>
      </p:sp>
      <p:sp>
        <p:nvSpPr>
          <p:cNvPr id="61" name="object 61"/>
          <p:cNvSpPr txBox="1"/>
          <p:nvPr/>
        </p:nvSpPr>
        <p:spPr>
          <a:xfrm>
            <a:off x="2024905" y="8269128"/>
            <a:ext cx="179705" cy="134620"/>
          </a:xfrm>
          <a:prstGeom prst="rect">
            <a:avLst/>
          </a:prstGeom>
        </p:spPr>
        <p:txBody>
          <a:bodyPr wrap="square" lIns="0" tIns="14604" rIns="0" bIns="0" rtlCol="0" vert="horz">
            <a:spAutoFit/>
          </a:bodyPr>
          <a:lstStyle/>
          <a:p>
            <a:pPr marL="38100">
              <a:lnSpc>
                <a:spcPct val="100000"/>
              </a:lnSpc>
              <a:spcBef>
                <a:spcPts val="114"/>
              </a:spcBef>
            </a:pPr>
            <a:r>
              <a:rPr dirty="0" sz="700" spc="10" i="1">
                <a:latin typeface="Times New Roman"/>
                <a:cs typeface="Times New Roman"/>
              </a:rPr>
              <a:t>W</a:t>
            </a:r>
            <a:r>
              <a:rPr dirty="0" baseline="-27777" sz="600" spc="15" i="1">
                <a:latin typeface="Times New Roman"/>
                <a:cs typeface="Times New Roman"/>
              </a:rPr>
              <a:t>p</a:t>
            </a:r>
            <a:endParaRPr baseline="-27777" sz="600">
              <a:latin typeface="Times New Roman"/>
              <a:cs typeface="Times New Roman"/>
            </a:endParaRPr>
          </a:p>
        </p:txBody>
      </p:sp>
      <p:sp>
        <p:nvSpPr>
          <p:cNvPr id="62" name="object 62"/>
          <p:cNvSpPr txBox="1"/>
          <p:nvPr/>
        </p:nvSpPr>
        <p:spPr>
          <a:xfrm>
            <a:off x="2017540" y="8476170"/>
            <a:ext cx="206375" cy="161290"/>
          </a:xfrm>
          <a:prstGeom prst="rect">
            <a:avLst/>
          </a:prstGeom>
        </p:spPr>
        <p:txBody>
          <a:bodyPr wrap="square" lIns="0" tIns="14604" rIns="0" bIns="0" rtlCol="0" vert="horz">
            <a:spAutoFit/>
          </a:bodyPr>
          <a:lstStyle/>
          <a:p>
            <a:pPr marL="38100">
              <a:lnSpc>
                <a:spcPts val="765"/>
              </a:lnSpc>
              <a:spcBef>
                <a:spcPts val="114"/>
              </a:spcBef>
            </a:pPr>
            <a:r>
              <a:rPr dirty="0" sz="700" spc="10" i="1">
                <a:latin typeface="Times New Roman"/>
                <a:cs typeface="Times New Roman"/>
              </a:rPr>
              <a:t>W</a:t>
            </a:r>
            <a:r>
              <a:rPr dirty="0" baseline="-27777" sz="600" spc="15" i="1">
                <a:latin typeface="Times New Roman"/>
                <a:cs typeface="Times New Roman"/>
              </a:rPr>
              <a:t>p</a:t>
            </a:r>
            <a:endParaRPr baseline="-27777" sz="600">
              <a:latin typeface="Times New Roman"/>
              <a:cs typeface="Times New Roman"/>
            </a:endParaRPr>
          </a:p>
          <a:p>
            <a:pPr algn="r" marR="30480">
              <a:lnSpc>
                <a:spcPts val="285"/>
              </a:lnSpc>
            </a:pPr>
            <a:r>
              <a:rPr dirty="0" sz="300" spc="-5" i="1">
                <a:latin typeface="Times New Roman"/>
                <a:cs typeface="Times New Roman"/>
              </a:rPr>
              <a:t>m</a:t>
            </a:r>
            <a:endParaRPr sz="300">
              <a:latin typeface="Times New Roman"/>
              <a:cs typeface="Times New Roman"/>
            </a:endParaRPr>
          </a:p>
        </p:txBody>
      </p:sp>
      <p:sp>
        <p:nvSpPr>
          <p:cNvPr id="63" name="object 63"/>
          <p:cNvSpPr txBox="1"/>
          <p:nvPr/>
        </p:nvSpPr>
        <p:spPr>
          <a:xfrm rot="18900000">
            <a:off x="2568632" y="8384264"/>
            <a:ext cx="110521" cy="98425"/>
          </a:xfrm>
          <a:prstGeom prst="rect">
            <a:avLst/>
          </a:prstGeom>
        </p:spPr>
        <p:txBody>
          <a:bodyPr wrap="square" lIns="0" tIns="0" rIns="0" bIns="0" rtlCol="0" vert="horz">
            <a:spAutoFit/>
          </a:bodyPr>
          <a:lstStyle/>
          <a:p>
            <a:pPr>
              <a:lnSpc>
                <a:spcPts val="775"/>
              </a:lnSpc>
            </a:pPr>
            <a:r>
              <a:rPr dirty="0" sz="700" i="1">
                <a:latin typeface="Times New Roman"/>
                <a:cs typeface="Times New Roman"/>
              </a:rPr>
              <a:t>p</a:t>
            </a:r>
            <a:endParaRPr sz="700">
              <a:latin typeface="Times New Roman"/>
              <a:cs typeface="Times New Roman"/>
            </a:endParaRPr>
          </a:p>
        </p:txBody>
      </p:sp>
      <p:sp>
        <p:nvSpPr>
          <p:cNvPr id="64" name="object 64"/>
          <p:cNvSpPr txBox="1"/>
          <p:nvPr/>
        </p:nvSpPr>
        <p:spPr>
          <a:xfrm rot="18900000">
            <a:off x="2637542" y="8409978"/>
            <a:ext cx="64219" cy="56515"/>
          </a:xfrm>
          <a:prstGeom prst="rect">
            <a:avLst/>
          </a:prstGeom>
        </p:spPr>
        <p:txBody>
          <a:bodyPr wrap="square" lIns="0" tIns="0" rIns="0" bIns="0" rtlCol="0" vert="horz">
            <a:spAutoFit/>
          </a:bodyPr>
          <a:lstStyle/>
          <a:p>
            <a:pPr>
              <a:lnSpc>
                <a:spcPts val="445"/>
              </a:lnSpc>
            </a:pPr>
            <a:r>
              <a:rPr dirty="0" sz="400" spc="5">
                <a:latin typeface="Times New Roman"/>
                <a:cs typeface="Times New Roman"/>
              </a:rPr>
              <a:t>1</a:t>
            </a:r>
            <a:endParaRPr sz="400">
              <a:latin typeface="Times New Roman"/>
              <a:cs typeface="Times New Roman"/>
            </a:endParaRPr>
          </a:p>
        </p:txBody>
      </p:sp>
      <p:sp>
        <p:nvSpPr>
          <p:cNvPr id="65" name="object 65"/>
          <p:cNvSpPr txBox="1"/>
          <p:nvPr/>
        </p:nvSpPr>
        <p:spPr>
          <a:xfrm rot="18900000">
            <a:off x="2894803" y="8081475"/>
            <a:ext cx="110521" cy="98425"/>
          </a:xfrm>
          <a:prstGeom prst="rect">
            <a:avLst/>
          </a:prstGeom>
        </p:spPr>
        <p:txBody>
          <a:bodyPr wrap="square" lIns="0" tIns="0" rIns="0" bIns="0" rtlCol="0" vert="horz">
            <a:spAutoFit/>
          </a:bodyPr>
          <a:lstStyle/>
          <a:p>
            <a:pPr>
              <a:lnSpc>
                <a:spcPts val="775"/>
              </a:lnSpc>
            </a:pPr>
            <a:r>
              <a:rPr dirty="0" sz="700" i="1">
                <a:latin typeface="Times New Roman"/>
                <a:cs typeface="Times New Roman"/>
              </a:rPr>
              <a:t>p</a:t>
            </a:r>
            <a:endParaRPr sz="700">
              <a:latin typeface="Times New Roman"/>
              <a:cs typeface="Times New Roman"/>
            </a:endParaRPr>
          </a:p>
        </p:txBody>
      </p:sp>
      <p:sp>
        <p:nvSpPr>
          <p:cNvPr id="66" name="object 66"/>
          <p:cNvSpPr txBox="1"/>
          <p:nvPr/>
        </p:nvSpPr>
        <p:spPr>
          <a:xfrm rot="18900000">
            <a:off x="2964397" y="8108576"/>
            <a:ext cx="60375" cy="56515"/>
          </a:xfrm>
          <a:prstGeom prst="rect">
            <a:avLst/>
          </a:prstGeom>
        </p:spPr>
        <p:txBody>
          <a:bodyPr wrap="square" lIns="0" tIns="0" rIns="0" bIns="0" rtlCol="0" vert="horz">
            <a:spAutoFit/>
          </a:bodyPr>
          <a:lstStyle/>
          <a:p>
            <a:pPr>
              <a:lnSpc>
                <a:spcPts val="445"/>
              </a:lnSpc>
            </a:pPr>
            <a:r>
              <a:rPr dirty="0" sz="400" i="1">
                <a:latin typeface="Times New Roman"/>
                <a:cs typeface="Times New Roman"/>
              </a:rPr>
              <a:t>i</a:t>
            </a:r>
            <a:endParaRPr sz="400">
              <a:latin typeface="Times New Roman"/>
              <a:cs typeface="Times New Roman"/>
            </a:endParaRPr>
          </a:p>
        </p:txBody>
      </p:sp>
      <p:sp>
        <p:nvSpPr>
          <p:cNvPr id="67" name="object 67"/>
          <p:cNvSpPr txBox="1"/>
          <p:nvPr/>
        </p:nvSpPr>
        <p:spPr>
          <a:xfrm rot="18900000">
            <a:off x="3486556" y="7502713"/>
            <a:ext cx="110521" cy="98425"/>
          </a:xfrm>
          <a:prstGeom prst="rect">
            <a:avLst/>
          </a:prstGeom>
        </p:spPr>
        <p:txBody>
          <a:bodyPr wrap="square" lIns="0" tIns="0" rIns="0" bIns="0" rtlCol="0" vert="horz">
            <a:spAutoFit/>
          </a:bodyPr>
          <a:lstStyle/>
          <a:p>
            <a:pPr>
              <a:lnSpc>
                <a:spcPts val="775"/>
              </a:lnSpc>
            </a:pPr>
            <a:r>
              <a:rPr dirty="0" sz="700" i="1">
                <a:latin typeface="Times New Roman"/>
                <a:cs typeface="Times New Roman"/>
              </a:rPr>
              <a:t>p</a:t>
            </a:r>
            <a:endParaRPr sz="700">
              <a:latin typeface="Times New Roman"/>
              <a:cs typeface="Times New Roman"/>
            </a:endParaRPr>
          </a:p>
        </p:txBody>
      </p:sp>
      <p:sp>
        <p:nvSpPr>
          <p:cNvPr id="68" name="object 68"/>
          <p:cNvSpPr txBox="1"/>
          <p:nvPr/>
        </p:nvSpPr>
        <p:spPr>
          <a:xfrm rot="18900000">
            <a:off x="3560741" y="7519940"/>
            <a:ext cx="70094" cy="57150"/>
          </a:xfrm>
          <a:prstGeom prst="rect">
            <a:avLst/>
          </a:prstGeom>
        </p:spPr>
        <p:txBody>
          <a:bodyPr wrap="square" lIns="0" tIns="0" rIns="0" bIns="0" rtlCol="0" vert="horz">
            <a:spAutoFit/>
          </a:bodyPr>
          <a:lstStyle/>
          <a:p>
            <a:pPr>
              <a:lnSpc>
                <a:spcPts val="450"/>
              </a:lnSpc>
            </a:pPr>
            <a:r>
              <a:rPr dirty="0" sz="400" spc="5" i="1">
                <a:latin typeface="Times New Roman"/>
                <a:cs typeface="Times New Roman"/>
              </a:rPr>
              <a:t>m</a:t>
            </a:r>
            <a:endParaRPr sz="400">
              <a:latin typeface="Times New Roman"/>
              <a:cs typeface="Times New Roman"/>
            </a:endParaRPr>
          </a:p>
        </p:txBody>
      </p:sp>
      <p:sp>
        <p:nvSpPr>
          <p:cNvPr id="69" name="object 69"/>
          <p:cNvSpPr txBox="1"/>
          <p:nvPr/>
        </p:nvSpPr>
        <p:spPr>
          <a:xfrm rot="17100000">
            <a:off x="3035245" y="8293382"/>
            <a:ext cx="102424" cy="97155"/>
          </a:xfrm>
          <a:prstGeom prst="rect">
            <a:avLst/>
          </a:prstGeom>
        </p:spPr>
        <p:txBody>
          <a:bodyPr wrap="square" lIns="0" tIns="0" rIns="0" bIns="0" rtlCol="0" vert="horz">
            <a:spAutoFit/>
          </a:bodyPr>
          <a:lstStyle/>
          <a:p>
            <a:pPr>
              <a:lnSpc>
                <a:spcPts val="765"/>
              </a:lnSpc>
            </a:pPr>
            <a:r>
              <a:rPr dirty="0" sz="700" i="1">
                <a:latin typeface="Times New Roman"/>
                <a:cs typeface="Times New Roman"/>
              </a:rPr>
              <a:t>f</a:t>
            </a:r>
            <a:endParaRPr sz="700">
              <a:latin typeface="Times New Roman"/>
              <a:cs typeface="Times New Roman"/>
            </a:endParaRPr>
          </a:p>
        </p:txBody>
      </p:sp>
      <p:sp>
        <p:nvSpPr>
          <p:cNvPr id="70" name="object 70"/>
          <p:cNvSpPr txBox="1"/>
          <p:nvPr/>
        </p:nvSpPr>
        <p:spPr>
          <a:xfrm rot="17100000">
            <a:off x="3093900" y="8290558"/>
            <a:ext cx="72745" cy="51435"/>
          </a:xfrm>
          <a:prstGeom prst="rect">
            <a:avLst/>
          </a:prstGeom>
        </p:spPr>
        <p:txBody>
          <a:bodyPr wrap="square" lIns="0" tIns="0" rIns="0" bIns="0" rtlCol="0" vert="horz">
            <a:spAutoFit/>
          </a:bodyPr>
          <a:lstStyle/>
          <a:p>
            <a:pPr>
              <a:lnSpc>
                <a:spcPts val="405"/>
              </a:lnSpc>
            </a:pPr>
            <a:r>
              <a:rPr dirty="0" sz="400" spc="5">
                <a:latin typeface="Times New Roman"/>
                <a:cs typeface="Times New Roman"/>
              </a:rPr>
              <a:t>1</a:t>
            </a:r>
            <a:r>
              <a:rPr dirty="0" sz="400" spc="-30">
                <a:latin typeface="Times New Roman"/>
                <a:cs typeface="Times New Roman"/>
              </a:rPr>
              <a:t> </a:t>
            </a:r>
            <a:r>
              <a:rPr dirty="0" sz="400" i="1">
                <a:latin typeface="Times New Roman"/>
                <a:cs typeface="Times New Roman"/>
              </a:rPr>
              <a:t>j</a:t>
            </a:r>
            <a:endParaRPr sz="400">
              <a:latin typeface="Times New Roman"/>
              <a:cs typeface="Times New Roman"/>
            </a:endParaRPr>
          </a:p>
        </p:txBody>
      </p:sp>
      <p:sp>
        <p:nvSpPr>
          <p:cNvPr id="71" name="object 71"/>
          <p:cNvSpPr txBox="1"/>
          <p:nvPr/>
        </p:nvSpPr>
        <p:spPr>
          <a:xfrm rot="17100000">
            <a:off x="3141342" y="8124132"/>
            <a:ext cx="102424" cy="97790"/>
          </a:xfrm>
          <a:prstGeom prst="rect">
            <a:avLst/>
          </a:prstGeom>
        </p:spPr>
        <p:txBody>
          <a:bodyPr wrap="square" lIns="0" tIns="0" rIns="0" bIns="0" rtlCol="0" vert="horz">
            <a:spAutoFit/>
          </a:bodyPr>
          <a:lstStyle/>
          <a:p>
            <a:pPr>
              <a:lnSpc>
                <a:spcPts val="770"/>
              </a:lnSpc>
            </a:pPr>
            <a:r>
              <a:rPr dirty="0" sz="700" i="1">
                <a:latin typeface="Times New Roman"/>
                <a:cs typeface="Times New Roman"/>
              </a:rPr>
              <a:t>f</a:t>
            </a:r>
            <a:endParaRPr sz="700">
              <a:latin typeface="Times New Roman"/>
              <a:cs typeface="Times New Roman"/>
            </a:endParaRPr>
          </a:p>
        </p:txBody>
      </p:sp>
      <p:sp>
        <p:nvSpPr>
          <p:cNvPr id="72" name="object 72"/>
          <p:cNvSpPr txBox="1"/>
          <p:nvPr/>
        </p:nvSpPr>
        <p:spPr>
          <a:xfrm rot="17100000">
            <a:off x="3202994" y="8122314"/>
            <a:ext cx="66444" cy="51435"/>
          </a:xfrm>
          <a:prstGeom prst="rect">
            <a:avLst/>
          </a:prstGeom>
        </p:spPr>
        <p:txBody>
          <a:bodyPr wrap="square" lIns="0" tIns="0" rIns="0" bIns="0" rtlCol="0" vert="horz">
            <a:spAutoFit/>
          </a:bodyPr>
          <a:lstStyle/>
          <a:p>
            <a:pPr>
              <a:lnSpc>
                <a:spcPts val="405"/>
              </a:lnSpc>
            </a:pPr>
            <a:r>
              <a:rPr dirty="0" sz="400" spc="-5" i="1">
                <a:latin typeface="Times New Roman"/>
                <a:cs typeface="Times New Roman"/>
              </a:rPr>
              <a:t>i</a:t>
            </a:r>
            <a:r>
              <a:rPr dirty="0" sz="400" spc="5">
                <a:latin typeface="Times New Roman"/>
                <a:cs typeface="Times New Roman"/>
              </a:rPr>
              <a:t>1</a:t>
            </a:r>
            <a:endParaRPr sz="400">
              <a:latin typeface="Times New Roman"/>
              <a:cs typeface="Times New Roman"/>
            </a:endParaRPr>
          </a:p>
        </p:txBody>
      </p:sp>
      <p:sp>
        <p:nvSpPr>
          <p:cNvPr id="73" name="object 73"/>
          <p:cNvSpPr txBox="1"/>
          <p:nvPr/>
        </p:nvSpPr>
        <p:spPr>
          <a:xfrm rot="17100000">
            <a:off x="3357222" y="7945662"/>
            <a:ext cx="102424" cy="97155"/>
          </a:xfrm>
          <a:prstGeom prst="rect">
            <a:avLst/>
          </a:prstGeom>
        </p:spPr>
        <p:txBody>
          <a:bodyPr wrap="square" lIns="0" tIns="0" rIns="0" bIns="0" rtlCol="0" vert="horz">
            <a:spAutoFit/>
          </a:bodyPr>
          <a:lstStyle/>
          <a:p>
            <a:pPr>
              <a:lnSpc>
                <a:spcPts val="765"/>
              </a:lnSpc>
            </a:pPr>
            <a:r>
              <a:rPr dirty="0" sz="700" i="1">
                <a:latin typeface="Times New Roman"/>
                <a:cs typeface="Times New Roman"/>
              </a:rPr>
              <a:t>f</a:t>
            </a:r>
            <a:endParaRPr sz="700">
              <a:latin typeface="Times New Roman"/>
              <a:cs typeface="Times New Roman"/>
            </a:endParaRPr>
          </a:p>
        </p:txBody>
      </p:sp>
      <p:sp>
        <p:nvSpPr>
          <p:cNvPr id="74" name="object 74"/>
          <p:cNvSpPr txBox="1"/>
          <p:nvPr/>
        </p:nvSpPr>
        <p:spPr>
          <a:xfrm rot="17100000">
            <a:off x="3418097" y="7946582"/>
            <a:ext cx="65037" cy="56515"/>
          </a:xfrm>
          <a:prstGeom prst="rect">
            <a:avLst/>
          </a:prstGeom>
        </p:spPr>
        <p:txBody>
          <a:bodyPr wrap="square" lIns="0" tIns="0" rIns="0" bIns="0" rtlCol="0" vert="horz">
            <a:spAutoFit/>
          </a:bodyPr>
          <a:lstStyle/>
          <a:p>
            <a:pPr>
              <a:lnSpc>
                <a:spcPts val="445"/>
              </a:lnSpc>
            </a:pPr>
            <a:r>
              <a:rPr dirty="0" sz="400" i="1">
                <a:latin typeface="Times New Roman"/>
                <a:cs typeface="Times New Roman"/>
              </a:rPr>
              <a:t>ij</a:t>
            </a:r>
            <a:endParaRPr sz="400">
              <a:latin typeface="Times New Roman"/>
              <a:cs typeface="Times New Roman"/>
            </a:endParaRPr>
          </a:p>
        </p:txBody>
      </p:sp>
      <p:sp>
        <p:nvSpPr>
          <p:cNvPr id="75" name="object 75"/>
          <p:cNvSpPr txBox="1"/>
          <p:nvPr/>
        </p:nvSpPr>
        <p:spPr>
          <a:xfrm>
            <a:off x="3794070" y="8338544"/>
            <a:ext cx="44450" cy="71755"/>
          </a:xfrm>
          <a:prstGeom prst="rect">
            <a:avLst/>
          </a:prstGeom>
        </p:spPr>
        <p:txBody>
          <a:bodyPr wrap="square" lIns="0" tIns="12700" rIns="0" bIns="0" rtlCol="0" vert="horz">
            <a:spAutoFit/>
          </a:bodyPr>
          <a:lstStyle/>
          <a:p>
            <a:pPr marL="12700">
              <a:lnSpc>
                <a:spcPct val="100000"/>
              </a:lnSpc>
              <a:spcBef>
                <a:spcPts val="100"/>
              </a:spcBef>
            </a:pPr>
            <a:r>
              <a:rPr dirty="0" sz="300" spc="-5">
                <a:latin typeface="Times New Roman"/>
                <a:cs typeface="Times New Roman"/>
              </a:rPr>
              <a:t>1</a:t>
            </a:r>
            <a:endParaRPr sz="300">
              <a:latin typeface="Times New Roman"/>
              <a:cs typeface="Times New Roman"/>
            </a:endParaRPr>
          </a:p>
        </p:txBody>
      </p:sp>
      <p:sp>
        <p:nvSpPr>
          <p:cNvPr id="76" name="object 76"/>
          <p:cNvSpPr txBox="1"/>
          <p:nvPr/>
        </p:nvSpPr>
        <p:spPr>
          <a:xfrm>
            <a:off x="3676331" y="8248689"/>
            <a:ext cx="173355" cy="134620"/>
          </a:xfrm>
          <a:prstGeom prst="rect">
            <a:avLst/>
          </a:prstGeom>
        </p:spPr>
        <p:txBody>
          <a:bodyPr wrap="square" lIns="0" tIns="14604" rIns="0" bIns="0" rtlCol="0" vert="horz">
            <a:spAutoFit/>
          </a:bodyPr>
          <a:lstStyle/>
          <a:p>
            <a:pPr marL="38100">
              <a:lnSpc>
                <a:spcPct val="100000"/>
              </a:lnSpc>
              <a:spcBef>
                <a:spcPts val="114"/>
              </a:spcBef>
            </a:pPr>
            <a:r>
              <a:rPr dirty="0" sz="700" spc="-15" i="1">
                <a:latin typeface="Times New Roman"/>
                <a:cs typeface="Times New Roman"/>
              </a:rPr>
              <a:t>W</a:t>
            </a:r>
            <a:r>
              <a:rPr dirty="0" baseline="-27777" sz="600" spc="-22" i="1">
                <a:latin typeface="Times New Roman"/>
                <a:cs typeface="Times New Roman"/>
              </a:rPr>
              <a:t>q</a:t>
            </a:r>
            <a:endParaRPr baseline="-27777" sz="600">
              <a:latin typeface="Times New Roman"/>
              <a:cs typeface="Times New Roman"/>
            </a:endParaRPr>
          </a:p>
        </p:txBody>
      </p:sp>
      <p:sp>
        <p:nvSpPr>
          <p:cNvPr id="77" name="object 77"/>
          <p:cNvSpPr txBox="1"/>
          <p:nvPr/>
        </p:nvSpPr>
        <p:spPr>
          <a:xfrm>
            <a:off x="3672614" y="8476169"/>
            <a:ext cx="191770" cy="161290"/>
          </a:xfrm>
          <a:prstGeom prst="rect">
            <a:avLst/>
          </a:prstGeom>
        </p:spPr>
        <p:txBody>
          <a:bodyPr wrap="square" lIns="0" tIns="14604" rIns="0" bIns="0" rtlCol="0" vert="horz">
            <a:spAutoFit/>
          </a:bodyPr>
          <a:lstStyle/>
          <a:p>
            <a:pPr marL="38100">
              <a:lnSpc>
                <a:spcPts val="765"/>
              </a:lnSpc>
              <a:spcBef>
                <a:spcPts val="114"/>
              </a:spcBef>
            </a:pPr>
            <a:r>
              <a:rPr dirty="0" sz="700" spc="-15" i="1">
                <a:latin typeface="Times New Roman"/>
                <a:cs typeface="Times New Roman"/>
              </a:rPr>
              <a:t>W</a:t>
            </a:r>
            <a:r>
              <a:rPr dirty="0" baseline="-27777" sz="600" spc="-22" i="1">
                <a:latin typeface="Times New Roman"/>
                <a:cs typeface="Times New Roman"/>
              </a:rPr>
              <a:t>q</a:t>
            </a:r>
            <a:endParaRPr baseline="-27777" sz="600">
              <a:latin typeface="Times New Roman"/>
              <a:cs typeface="Times New Roman"/>
            </a:endParaRPr>
          </a:p>
          <a:p>
            <a:pPr algn="r" marR="30480">
              <a:lnSpc>
                <a:spcPts val="285"/>
              </a:lnSpc>
            </a:pPr>
            <a:r>
              <a:rPr dirty="0" sz="300" spc="-5" i="1">
                <a:latin typeface="Times New Roman"/>
                <a:cs typeface="Times New Roman"/>
              </a:rPr>
              <a:t>n</a:t>
            </a:r>
            <a:endParaRPr sz="300">
              <a:latin typeface="Times New Roman"/>
              <a:cs typeface="Times New Roman"/>
            </a:endParaRPr>
          </a:p>
        </p:txBody>
      </p:sp>
      <p:sp>
        <p:nvSpPr>
          <p:cNvPr id="78" name="object 78"/>
          <p:cNvSpPr txBox="1"/>
          <p:nvPr/>
        </p:nvSpPr>
        <p:spPr>
          <a:xfrm>
            <a:off x="3743563" y="7944468"/>
            <a:ext cx="119380" cy="88900"/>
          </a:xfrm>
          <a:prstGeom prst="rect">
            <a:avLst/>
          </a:prstGeom>
        </p:spPr>
        <p:txBody>
          <a:bodyPr wrap="square" lIns="0" tIns="13970" rIns="0" bIns="0" rtlCol="0" vert="horz">
            <a:spAutoFit/>
          </a:bodyPr>
          <a:lstStyle/>
          <a:p>
            <a:pPr marL="38100">
              <a:lnSpc>
                <a:spcPct val="100000"/>
              </a:lnSpc>
              <a:spcBef>
                <a:spcPts val="110"/>
              </a:spcBef>
            </a:pPr>
            <a:r>
              <a:rPr dirty="0" sz="400" i="1">
                <a:latin typeface="Times New Roman"/>
                <a:cs typeface="Times New Roman"/>
              </a:rPr>
              <a:t>q</a:t>
            </a:r>
            <a:r>
              <a:rPr dirty="0" sz="400" spc="-50" i="1">
                <a:latin typeface="Times New Roman"/>
                <a:cs typeface="Times New Roman"/>
              </a:rPr>
              <a:t> </a:t>
            </a:r>
            <a:r>
              <a:rPr dirty="0" baseline="-18518" sz="450" spc="-7" i="1">
                <a:latin typeface="Times New Roman"/>
                <a:cs typeface="Times New Roman"/>
              </a:rPr>
              <a:t>j</a:t>
            </a:r>
            <a:endParaRPr baseline="-18518" sz="450">
              <a:latin typeface="Times New Roman"/>
              <a:cs typeface="Times New Roman"/>
            </a:endParaRPr>
          </a:p>
        </p:txBody>
      </p:sp>
      <p:sp>
        <p:nvSpPr>
          <p:cNvPr id="79" name="object 79"/>
          <p:cNvSpPr txBox="1"/>
          <p:nvPr/>
        </p:nvSpPr>
        <p:spPr>
          <a:xfrm>
            <a:off x="3698022" y="7882767"/>
            <a:ext cx="99695" cy="134620"/>
          </a:xfrm>
          <a:prstGeom prst="rect">
            <a:avLst/>
          </a:prstGeom>
        </p:spPr>
        <p:txBody>
          <a:bodyPr wrap="square" lIns="0" tIns="14604" rIns="0" bIns="0" rtlCol="0" vert="horz">
            <a:spAutoFit/>
          </a:bodyPr>
          <a:lstStyle/>
          <a:p>
            <a:pPr marL="12700">
              <a:lnSpc>
                <a:spcPct val="100000"/>
              </a:lnSpc>
              <a:spcBef>
                <a:spcPts val="114"/>
              </a:spcBef>
            </a:pPr>
            <a:r>
              <a:rPr dirty="0" sz="700" i="1">
                <a:latin typeface="Times New Roman"/>
                <a:cs typeface="Times New Roman"/>
              </a:rPr>
              <a:t>W</a:t>
            </a:r>
            <a:endParaRPr sz="700">
              <a:latin typeface="Times New Roman"/>
              <a:cs typeface="Times New Roman"/>
            </a:endParaRPr>
          </a:p>
        </p:txBody>
      </p:sp>
      <p:sp>
        <p:nvSpPr>
          <p:cNvPr id="80" name="object 80"/>
          <p:cNvSpPr txBox="1"/>
          <p:nvPr/>
        </p:nvSpPr>
        <p:spPr>
          <a:xfrm rot="17100000">
            <a:off x="3929680" y="7637689"/>
            <a:ext cx="102424" cy="97155"/>
          </a:xfrm>
          <a:prstGeom prst="rect">
            <a:avLst/>
          </a:prstGeom>
        </p:spPr>
        <p:txBody>
          <a:bodyPr wrap="square" lIns="0" tIns="0" rIns="0" bIns="0" rtlCol="0" vert="horz">
            <a:spAutoFit/>
          </a:bodyPr>
          <a:lstStyle/>
          <a:p>
            <a:pPr>
              <a:lnSpc>
                <a:spcPts val="765"/>
              </a:lnSpc>
            </a:pPr>
            <a:r>
              <a:rPr dirty="0" sz="700" i="1">
                <a:latin typeface="Times New Roman"/>
                <a:cs typeface="Times New Roman"/>
              </a:rPr>
              <a:t>f</a:t>
            </a:r>
            <a:endParaRPr sz="700">
              <a:latin typeface="Times New Roman"/>
              <a:cs typeface="Times New Roman"/>
            </a:endParaRPr>
          </a:p>
        </p:txBody>
      </p:sp>
      <p:sp>
        <p:nvSpPr>
          <p:cNvPr id="81" name="object 81"/>
          <p:cNvSpPr txBox="1"/>
          <p:nvPr/>
        </p:nvSpPr>
        <p:spPr>
          <a:xfrm rot="17100000">
            <a:off x="3987407" y="7626010"/>
            <a:ext cx="77784" cy="56515"/>
          </a:xfrm>
          <a:prstGeom prst="rect">
            <a:avLst/>
          </a:prstGeom>
        </p:spPr>
        <p:txBody>
          <a:bodyPr wrap="square" lIns="0" tIns="0" rIns="0" bIns="0" rtlCol="0" vert="horz">
            <a:spAutoFit/>
          </a:bodyPr>
          <a:lstStyle/>
          <a:p>
            <a:pPr>
              <a:lnSpc>
                <a:spcPts val="445"/>
              </a:lnSpc>
            </a:pPr>
            <a:r>
              <a:rPr dirty="0" sz="400" i="1">
                <a:latin typeface="Times New Roman"/>
                <a:cs typeface="Times New Roman"/>
              </a:rPr>
              <a:t>mj</a:t>
            </a:r>
            <a:endParaRPr sz="400">
              <a:latin typeface="Times New Roman"/>
              <a:cs typeface="Times New Roman"/>
            </a:endParaRPr>
          </a:p>
        </p:txBody>
      </p:sp>
      <p:sp>
        <p:nvSpPr>
          <p:cNvPr id="82" name="object 82"/>
          <p:cNvSpPr txBox="1"/>
          <p:nvPr/>
        </p:nvSpPr>
        <p:spPr>
          <a:xfrm rot="17100000">
            <a:off x="4065471" y="7353496"/>
            <a:ext cx="103038" cy="97790"/>
          </a:xfrm>
          <a:prstGeom prst="rect">
            <a:avLst/>
          </a:prstGeom>
        </p:spPr>
        <p:txBody>
          <a:bodyPr wrap="square" lIns="0" tIns="0" rIns="0" bIns="0" rtlCol="0" vert="horz">
            <a:spAutoFit/>
          </a:bodyPr>
          <a:lstStyle/>
          <a:p>
            <a:pPr>
              <a:lnSpc>
                <a:spcPts val="770"/>
              </a:lnSpc>
            </a:pPr>
            <a:r>
              <a:rPr dirty="0" sz="700" i="1">
                <a:latin typeface="Times New Roman"/>
                <a:cs typeface="Times New Roman"/>
              </a:rPr>
              <a:t>f</a:t>
            </a:r>
            <a:endParaRPr sz="700">
              <a:latin typeface="Times New Roman"/>
              <a:cs typeface="Times New Roman"/>
            </a:endParaRPr>
          </a:p>
        </p:txBody>
      </p:sp>
      <p:sp>
        <p:nvSpPr>
          <p:cNvPr id="83" name="object 83"/>
          <p:cNvSpPr txBox="1"/>
          <p:nvPr/>
        </p:nvSpPr>
        <p:spPr>
          <a:xfrm rot="17100000">
            <a:off x="4120473" y="7336744"/>
            <a:ext cx="86327" cy="56515"/>
          </a:xfrm>
          <a:prstGeom prst="rect">
            <a:avLst/>
          </a:prstGeom>
        </p:spPr>
        <p:txBody>
          <a:bodyPr wrap="square" lIns="0" tIns="0" rIns="0" bIns="0" rtlCol="0" vert="horz">
            <a:spAutoFit/>
          </a:bodyPr>
          <a:lstStyle/>
          <a:p>
            <a:pPr>
              <a:lnSpc>
                <a:spcPts val="445"/>
              </a:lnSpc>
            </a:pPr>
            <a:r>
              <a:rPr dirty="0" sz="400" i="1">
                <a:latin typeface="Times New Roman"/>
                <a:cs typeface="Times New Roman"/>
              </a:rPr>
              <a:t>mn</a:t>
            </a:r>
            <a:endParaRPr sz="400">
              <a:latin typeface="Times New Roman"/>
              <a:cs typeface="Times New Roman"/>
            </a:endParaRPr>
          </a:p>
        </p:txBody>
      </p:sp>
      <p:sp>
        <p:nvSpPr>
          <p:cNvPr id="84" name="object 84"/>
          <p:cNvSpPr txBox="1"/>
          <p:nvPr/>
        </p:nvSpPr>
        <p:spPr>
          <a:xfrm rot="18900000">
            <a:off x="4195822" y="8355077"/>
            <a:ext cx="110521" cy="98425"/>
          </a:xfrm>
          <a:prstGeom prst="rect">
            <a:avLst/>
          </a:prstGeom>
        </p:spPr>
        <p:txBody>
          <a:bodyPr wrap="square" lIns="0" tIns="0" rIns="0" bIns="0" rtlCol="0" vert="horz">
            <a:spAutoFit/>
          </a:bodyPr>
          <a:lstStyle/>
          <a:p>
            <a:pPr>
              <a:lnSpc>
                <a:spcPts val="775"/>
              </a:lnSpc>
            </a:pPr>
            <a:r>
              <a:rPr dirty="0" sz="700" i="1">
                <a:latin typeface="Times New Roman"/>
                <a:cs typeface="Times New Roman"/>
              </a:rPr>
              <a:t>q</a:t>
            </a:r>
            <a:endParaRPr sz="700">
              <a:latin typeface="Times New Roman"/>
              <a:cs typeface="Times New Roman"/>
            </a:endParaRPr>
          </a:p>
        </p:txBody>
      </p:sp>
      <p:sp>
        <p:nvSpPr>
          <p:cNvPr id="85" name="object 85"/>
          <p:cNvSpPr txBox="1"/>
          <p:nvPr/>
        </p:nvSpPr>
        <p:spPr>
          <a:xfrm rot="18900000">
            <a:off x="4264722" y="8380799"/>
            <a:ext cx="64219" cy="56515"/>
          </a:xfrm>
          <a:prstGeom prst="rect">
            <a:avLst/>
          </a:prstGeom>
        </p:spPr>
        <p:txBody>
          <a:bodyPr wrap="square" lIns="0" tIns="0" rIns="0" bIns="0" rtlCol="0" vert="horz">
            <a:spAutoFit/>
          </a:bodyPr>
          <a:lstStyle/>
          <a:p>
            <a:pPr>
              <a:lnSpc>
                <a:spcPts val="445"/>
              </a:lnSpc>
            </a:pPr>
            <a:r>
              <a:rPr dirty="0" sz="400">
                <a:latin typeface="Times New Roman"/>
                <a:cs typeface="Times New Roman"/>
              </a:rPr>
              <a:t>1</a:t>
            </a:r>
            <a:endParaRPr sz="400">
              <a:latin typeface="Times New Roman"/>
              <a:cs typeface="Times New Roman"/>
            </a:endParaRPr>
          </a:p>
        </p:txBody>
      </p:sp>
      <p:sp>
        <p:nvSpPr>
          <p:cNvPr id="86" name="object 86"/>
          <p:cNvSpPr txBox="1"/>
          <p:nvPr/>
        </p:nvSpPr>
        <p:spPr>
          <a:xfrm rot="18900000">
            <a:off x="4511638" y="8049838"/>
            <a:ext cx="110267" cy="107314"/>
          </a:xfrm>
          <a:prstGeom prst="rect">
            <a:avLst/>
          </a:prstGeom>
        </p:spPr>
        <p:txBody>
          <a:bodyPr wrap="square" lIns="0" tIns="0" rIns="0" bIns="0" rtlCol="0" vert="horz">
            <a:spAutoFit/>
          </a:bodyPr>
          <a:lstStyle/>
          <a:p>
            <a:pPr>
              <a:lnSpc>
                <a:spcPts val="844"/>
              </a:lnSpc>
            </a:pPr>
            <a:r>
              <a:rPr dirty="0" sz="750" spc="-315" i="1">
                <a:latin typeface="Times New Roman"/>
                <a:cs typeface="Times New Roman"/>
              </a:rPr>
              <a:t>q</a:t>
            </a:r>
            <a:endParaRPr sz="750">
              <a:latin typeface="Times New Roman"/>
              <a:cs typeface="Times New Roman"/>
            </a:endParaRPr>
          </a:p>
        </p:txBody>
      </p:sp>
      <p:sp>
        <p:nvSpPr>
          <p:cNvPr id="87" name="object 87"/>
          <p:cNvSpPr txBox="1"/>
          <p:nvPr/>
        </p:nvSpPr>
        <p:spPr>
          <a:xfrm rot="18900000">
            <a:off x="4578954" y="8084194"/>
            <a:ext cx="63614" cy="62230"/>
          </a:xfrm>
          <a:prstGeom prst="rect">
            <a:avLst/>
          </a:prstGeom>
        </p:spPr>
        <p:txBody>
          <a:bodyPr wrap="square" lIns="0" tIns="0" rIns="0" bIns="0" rtlCol="0" vert="horz">
            <a:spAutoFit/>
          </a:bodyPr>
          <a:lstStyle/>
          <a:p>
            <a:pPr>
              <a:lnSpc>
                <a:spcPts val="490"/>
              </a:lnSpc>
            </a:pPr>
            <a:r>
              <a:rPr dirty="0" sz="450" spc="-105" i="1">
                <a:latin typeface="Times New Roman"/>
                <a:cs typeface="Times New Roman"/>
              </a:rPr>
              <a:t>j</a:t>
            </a:r>
            <a:endParaRPr sz="450">
              <a:latin typeface="Times New Roman"/>
              <a:cs typeface="Times New Roman"/>
            </a:endParaRPr>
          </a:p>
        </p:txBody>
      </p:sp>
      <p:sp>
        <p:nvSpPr>
          <p:cNvPr id="88" name="object 88"/>
          <p:cNvSpPr txBox="1"/>
          <p:nvPr/>
        </p:nvSpPr>
        <p:spPr>
          <a:xfrm rot="18900000">
            <a:off x="5126987" y="7480994"/>
            <a:ext cx="110521" cy="98425"/>
          </a:xfrm>
          <a:prstGeom prst="rect">
            <a:avLst/>
          </a:prstGeom>
        </p:spPr>
        <p:txBody>
          <a:bodyPr wrap="square" lIns="0" tIns="0" rIns="0" bIns="0" rtlCol="0" vert="horz">
            <a:spAutoFit/>
          </a:bodyPr>
          <a:lstStyle/>
          <a:p>
            <a:pPr>
              <a:lnSpc>
                <a:spcPts val="775"/>
              </a:lnSpc>
            </a:pPr>
            <a:r>
              <a:rPr dirty="0" sz="700" i="1">
                <a:latin typeface="Times New Roman"/>
                <a:cs typeface="Times New Roman"/>
              </a:rPr>
              <a:t>q</a:t>
            </a:r>
            <a:endParaRPr sz="700">
              <a:latin typeface="Times New Roman"/>
              <a:cs typeface="Times New Roman"/>
            </a:endParaRPr>
          </a:p>
        </p:txBody>
      </p:sp>
      <p:sp>
        <p:nvSpPr>
          <p:cNvPr id="89" name="object 89"/>
          <p:cNvSpPr txBox="1"/>
          <p:nvPr/>
        </p:nvSpPr>
        <p:spPr>
          <a:xfrm rot="18900000">
            <a:off x="5199822" y="7502706"/>
            <a:ext cx="64219" cy="56515"/>
          </a:xfrm>
          <a:prstGeom prst="rect">
            <a:avLst/>
          </a:prstGeom>
        </p:spPr>
        <p:txBody>
          <a:bodyPr wrap="square" lIns="0" tIns="0" rIns="0" bIns="0" rtlCol="0" vert="horz">
            <a:spAutoFit/>
          </a:bodyPr>
          <a:lstStyle/>
          <a:p>
            <a:pPr>
              <a:lnSpc>
                <a:spcPts val="445"/>
              </a:lnSpc>
            </a:pPr>
            <a:r>
              <a:rPr dirty="0" sz="400" spc="5" i="1">
                <a:latin typeface="Times New Roman"/>
                <a:cs typeface="Times New Roman"/>
              </a:rPr>
              <a:t>n</a:t>
            </a:r>
            <a:endParaRPr sz="400">
              <a:latin typeface="Times New Roman"/>
              <a:cs typeface="Times New Roman"/>
            </a:endParaRPr>
          </a:p>
        </p:txBody>
      </p:sp>
      <p:pic>
        <p:nvPicPr>
          <p:cNvPr id="90" name="object 90"/>
          <p:cNvPicPr/>
          <p:nvPr/>
        </p:nvPicPr>
        <p:blipFill>
          <a:blip r:embed="rId4" cstate="print"/>
          <a:stretch>
            <a:fillRect/>
          </a:stretch>
        </p:blipFill>
        <p:spPr>
          <a:xfrm>
            <a:off x="3742788" y="8719594"/>
            <a:ext cx="205432" cy="197359"/>
          </a:xfrm>
          <a:prstGeom prst="rect">
            <a:avLst/>
          </a:prstGeom>
        </p:spPr>
      </p:pic>
      <p:sp>
        <p:nvSpPr>
          <p:cNvPr id="91" name="object 91"/>
          <p:cNvSpPr txBox="1"/>
          <p:nvPr/>
        </p:nvSpPr>
        <p:spPr>
          <a:xfrm>
            <a:off x="3035935" y="9125203"/>
            <a:ext cx="1490345" cy="186690"/>
          </a:xfrm>
          <a:prstGeom prst="rect">
            <a:avLst/>
          </a:prstGeom>
        </p:spPr>
        <p:txBody>
          <a:bodyPr wrap="square" lIns="0" tIns="13335" rIns="0" bIns="0" rtlCol="0" vert="horz">
            <a:spAutoFit/>
          </a:bodyPr>
          <a:lstStyle/>
          <a:p>
            <a:pPr marL="12700">
              <a:lnSpc>
                <a:spcPct val="100000"/>
              </a:lnSpc>
              <a:spcBef>
                <a:spcPts val="105"/>
              </a:spcBef>
              <a:tabLst>
                <a:tab pos="480059" algn="l"/>
              </a:tabLst>
            </a:pPr>
            <a:r>
              <a:rPr dirty="0" sz="1050" spc="5">
                <a:latin typeface="SimSun"/>
                <a:cs typeface="SimSun"/>
              </a:rPr>
              <a:t>图</a:t>
            </a:r>
            <a:r>
              <a:rPr dirty="0" sz="1050" spc="-265">
                <a:latin typeface="SimSun"/>
                <a:cs typeface="SimSun"/>
              </a:rPr>
              <a:t> </a:t>
            </a:r>
            <a:r>
              <a:rPr dirty="0" sz="1050">
                <a:latin typeface="Times New Roman"/>
                <a:cs typeface="Times New Roman"/>
              </a:rPr>
              <a:t>4.2</a:t>
            </a:r>
            <a:r>
              <a:rPr dirty="0" sz="1050">
                <a:latin typeface="Times New Roman"/>
                <a:cs typeface="Times New Roman"/>
              </a:rPr>
              <a:t>	</a:t>
            </a:r>
            <a:r>
              <a:rPr dirty="0" sz="1050">
                <a:latin typeface="Times New Roman"/>
                <a:cs typeface="Times New Roman"/>
              </a:rPr>
              <a:t>E</a:t>
            </a:r>
            <a:r>
              <a:rPr dirty="0" sz="1050" spc="-10">
                <a:latin typeface="Times New Roman"/>
                <a:cs typeface="Times New Roman"/>
              </a:rPr>
              <a:t>M</a:t>
            </a:r>
            <a:r>
              <a:rPr dirty="0" sz="1050">
                <a:latin typeface="Times New Roman"/>
                <a:cs typeface="Times New Roman"/>
              </a:rPr>
              <a:t>D</a:t>
            </a:r>
            <a:r>
              <a:rPr dirty="0" sz="1050" spc="-10">
                <a:latin typeface="Times New Roman"/>
                <a:cs typeface="Times New Roman"/>
              </a:rPr>
              <a:t> </a:t>
            </a:r>
            <a:r>
              <a:rPr dirty="0" sz="1050" spc="5">
                <a:latin typeface="SimSun"/>
                <a:cs typeface="SimSun"/>
              </a:rPr>
              <a:t>原</a:t>
            </a:r>
            <a:r>
              <a:rPr dirty="0" sz="1050" spc="-5">
                <a:latin typeface="SimSun"/>
                <a:cs typeface="SimSun"/>
              </a:rPr>
              <a:t>理</a:t>
            </a:r>
            <a:r>
              <a:rPr dirty="0" sz="1050" spc="5">
                <a:latin typeface="SimSun"/>
                <a:cs typeface="SimSun"/>
              </a:rPr>
              <a:t>示</a:t>
            </a:r>
            <a:r>
              <a:rPr dirty="0" sz="1050" spc="-10">
                <a:latin typeface="SimSun"/>
                <a:cs typeface="SimSun"/>
              </a:rPr>
              <a:t>意</a:t>
            </a:r>
            <a:r>
              <a:rPr dirty="0" sz="1050" spc="5">
                <a:latin typeface="SimSun"/>
                <a:cs typeface="SimSun"/>
              </a:rPr>
              <a:t>图</a:t>
            </a:r>
            <a:endParaRPr sz="1050">
              <a:latin typeface="SimSun"/>
              <a:cs typeface="SimSun"/>
            </a:endParaRPr>
          </a:p>
        </p:txBody>
      </p:sp>
      <p:sp>
        <p:nvSpPr>
          <p:cNvPr id="92" name="object 92"/>
          <p:cNvSpPr txBox="1"/>
          <p:nvPr/>
        </p:nvSpPr>
        <p:spPr>
          <a:xfrm>
            <a:off x="706627" y="9411715"/>
            <a:ext cx="124523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上式受以下约束：</a:t>
            </a:r>
            <a:endParaRPr sz="1200">
              <a:latin typeface="SimSun"/>
              <a:cs typeface="SimSun"/>
            </a:endParaRPr>
          </a:p>
        </p:txBody>
      </p:sp>
      <p:sp>
        <p:nvSpPr>
          <p:cNvPr id="93" name="object 93"/>
          <p:cNvSpPr txBox="1"/>
          <p:nvPr/>
        </p:nvSpPr>
        <p:spPr>
          <a:xfrm>
            <a:off x="2795651" y="9696703"/>
            <a:ext cx="1967230" cy="208279"/>
          </a:xfrm>
          <a:prstGeom prst="rect">
            <a:avLst/>
          </a:prstGeom>
        </p:spPr>
        <p:txBody>
          <a:bodyPr wrap="square" lIns="0" tIns="12700" rIns="0" bIns="0" rtlCol="0" vert="horz">
            <a:spAutoFit/>
          </a:bodyPr>
          <a:lstStyle/>
          <a:p>
            <a:pPr marL="38100">
              <a:lnSpc>
                <a:spcPct val="100000"/>
              </a:lnSpc>
              <a:spcBef>
                <a:spcPts val="100"/>
              </a:spcBef>
            </a:pPr>
            <a:r>
              <a:rPr dirty="0" sz="1200" spc="-195">
                <a:latin typeface="Cambria Math"/>
                <a:cs typeface="Cambria Math"/>
              </a:rPr>
              <a:t>𝑓</a:t>
            </a:r>
            <a:r>
              <a:rPr dirty="0" baseline="-16339" sz="1275" spc="135">
                <a:latin typeface="Cambria Math"/>
                <a:cs typeface="Cambria Math"/>
              </a:rPr>
              <a:t>𝑖</a:t>
            </a:r>
            <a:r>
              <a:rPr dirty="0" baseline="-16339" sz="1275" spc="390">
                <a:latin typeface="Cambria Math"/>
                <a:cs typeface="Cambria Math"/>
              </a:rPr>
              <a:t>𝑗</a:t>
            </a:r>
            <a:r>
              <a:rPr dirty="0" baseline="-16339" sz="1275">
                <a:latin typeface="Cambria Math"/>
                <a:cs typeface="Cambria Math"/>
              </a:rPr>
              <a:t> </a:t>
            </a:r>
            <a:r>
              <a:rPr dirty="0" baseline="-16339" sz="1275" spc="37">
                <a:latin typeface="Cambria Math"/>
                <a:cs typeface="Cambria Math"/>
              </a:rPr>
              <a:t> </a:t>
            </a:r>
            <a:r>
              <a:rPr dirty="0" sz="1200">
                <a:latin typeface="Cambria Math"/>
                <a:cs typeface="Cambria Math"/>
              </a:rPr>
              <a:t>≥</a:t>
            </a:r>
            <a:r>
              <a:rPr dirty="0" sz="1200" spc="70">
                <a:latin typeface="Cambria Math"/>
                <a:cs typeface="Cambria Math"/>
              </a:rPr>
              <a:t> </a:t>
            </a:r>
            <a:r>
              <a:rPr dirty="0" sz="1200">
                <a:latin typeface="Cambria Math"/>
                <a:cs typeface="Cambria Math"/>
              </a:rPr>
              <a:t>0  </a:t>
            </a:r>
            <a:r>
              <a:rPr dirty="0" sz="1200" spc="-10">
                <a:latin typeface="Cambria Math"/>
                <a:cs typeface="Cambria Math"/>
              </a:rPr>
              <a:t> </a:t>
            </a:r>
            <a:r>
              <a:rPr dirty="0" sz="1200">
                <a:latin typeface="Cambria Math"/>
                <a:cs typeface="Cambria Math"/>
              </a:rPr>
              <a:t>1</a:t>
            </a:r>
            <a:r>
              <a:rPr dirty="0" sz="1200" spc="75">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𝑖</a:t>
            </a:r>
            <a:r>
              <a:rPr dirty="0" sz="1200" spc="110">
                <a:latin typeface="Cambria Math"/>
                <a:cs typeface="Cambria Math"/>
              </a:rPr>
              <a:t> </a:t>
            </a:r>
            <a:r>
              <a:rPr dirty="0" sz="1200">
                <a:latin typeface="Cambria Math"/>
                <a:cs typeface="Cambria Math"/>
              </a:rPr>
              <a:t>≤</a:t>
            </a:r>
            <a:r>
              <a:rPr dirty="0" sz="1200" spc="70">
                <a:latin typeface="Cambria Math"/>
                <a:cs typeface="Cambria Math"/>
              </a:rPr>
              <a:t> </a:t>
            </a:r>
            <a:r>
              <a:rPr dirty="0" sz="1200" spc="15">
                <a:latin typeface="Cambria Math"/>
                <a:cs typeface="Cambria Math"/>
              </a:rPr>
              <a:t>𝑚</a:t>
            </a:r>
            <a:r>
              <a:rPr dirty="0" sz="1200">
                <a:latin typeface="Cambria Math"/>
                <a:cs typeface="Cambria Math"/>
              </a:rPr>
              <a:t>,</a:t>
            </a:r>
            <a:r>
              <a:rPr dirty="0" sz="1200" spc="-70">
                <a:latin typeface="Cambria Math"/>
                <a:cs typeface="Cambria Math"/>
              </a:rPr>
              <a:t> </a:t>
            </a:r>
            <a:r>
              <a:rPr dirty="0" sz="1200">
                <a:latin typeface="Cambria Math"/>
                <a:cs typeface="Cambria Math"/>
              </a:rPr>
              <a:t>1</a:t>
            </a:r>
            <a:r>
              <a:rPr dirty="0" sz="1200" spc="65">
                <a:latin typeface="Cambria Math"/>
                <a:cs typeface="Cambria Math"/>
              </a:rPr>
              <a:t> </a:t>
            </a:r>
            <a:r>
              <a:rPr dirty="0" sz="1200">
                <a:latin typeface="Cambria Math"/>
                <a:cs typeface="Cambria Math"/>
              </a:rPr>
              <a:t>≤</a:t>
            </a:r>
            <a:r>
              <a:rPr dirty="0" sz="1200" spc="70">
                <a:latin typeface="Cambria Math"/>
                <a:cs typeface="Cambria Math"/>
              </a:rPr>
              <a:t> </a:t>
            </a:r>
            <a:r>
              <a:rPr dirty="0" sz="1200">
                <a:latin typeface="Cambria Math"/>
                <a:cs typeface="Cambria Math"/>
              </a:rPr>
              <a:t>𝑗</a:t>
            </a:r>
            <a:r>
              <a:rPr dirty="0" sz="1200" spc="95">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𝑛</a:t>
            </a:r>
            <a:endParaRPr sz="1200">
              <a:latin typeface="Cambria Math"/>
              <a:cs typeface="Cambria Math"/>
            </a:endParaRPr>
          </a:p>
        </p:txBody>
      </p:sp>
      <p:sp>
        <p:nvSpPr>
          <p:cNvPr id="94" name="object 94"/>
          <p:cNvSpPr txBox="1"/>
          <p:nvPr/>
        </p:nvSpPr>
        <p:spPr>
          <a:xfrm>
            <a:off x="6502146" y="9696703"/>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4</a:t>
            </a:r>
            <a:r>
              <a:rPr dirty="0" sz="1200" spc="5">
                <a:latin typeface="Cambria Math"/>
                <a:cs typeface="Cambria Math"/>
              </a:rPr>
              <a:t>.</a:t>
            </a:r>
            <a:r>
              <a:rPr dirty="0" sz="1200" spc="-5">
                <a:latin typeface="Cambria Math"/>
                <a:cs typeface="Cambria Math"/>
              </a:rPr>
              <a:t>3</a:t>
            </a:r>
            <a:r>
              <a:rPr dirty="0" baseline="2314" sz="1800">
                <a:latin typeface="Cambria Math"/>
                <a:cs typeface="Cambria Math"/>
              </a:rPr>
              <a:t>)</a:t>
            </a:r>
            <a:endParaRPr baseline="2314" sz="1800">
              <a:latin typeface="Cambria Math"/>
              <a:cs typeface="Cambria Math"/>
            </a:endParaRPr>
          </a:p>
        </p:txBody>
      </p:sp>
      <p:pic>
        <p:nvPicPr>
          <p:cNvPr id="95" name="object 95"/>
          <p:cNvPicPr/>
          <p:nvPr/>
        </p:nvPicPr>
        <p:blipFill>
          <a:blip r:embed="rId5" cstate="print"/>
          <a:stretch>
            <a:fillRect/>
          </a:stretch>
        </p:blipFill>
        <p:spPr>
          <a:xfrm>
            <a:off x="259079" y="10344403"/>
            <a:ext cx="4812030" cy="123189"/>
          </a:xfrm>
          <a:prstGeom prst="rect">
            <a:avLst/>
          </a:prstGeom>
        </p:spPr>
      </p:pic>
      <p:pic>
        <p:nvPicPr>
          <p:cNvPr id="96" name="object 96"/>
          <p:cNvPicPr/>
          <p:nvPr/>
        </p:nvPicPr>
        <p:blipFill>
          <a:blip r:embed="rId6" cstate="print"/>
          <a:stretch>
            <a:fillRect/>
          </a:stretch>
        </p:blipFill>
        <p:spPr>
          <a:xfrm>
            <a:off x="5215890" y="10344403"/>
            <a:ext cx="1082039" cy="123189"/>
          </a:xfrm>
          <a:prstGeom prst="rect">
            <a:avLst/>
          </a:prstGeom>
        </p:spPr>
      </p:pic>
      <p:sp>
        <p:nvSpPr>
          <p:cNvPr id="97" name="object 97"/>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34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3630295" y="528319"/>
            <a:ext cx="316166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第四章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位</a:t>
            </a:r>
            <a:r>
              <a:rPr dirty="0" sz="1050" spc="5">
                <a:solidFill>
                  <a:srgbClr val="666666"/>
                </a:solidFill>
                <a:latin typeface="SimSun"/>
                <a:cs typeface="SimSun"/>
              </a:rPr>
              <a:t>置</a:t>
            </a:r>
            <a:r>
              <a:rPr dirty="0" sz="1050" spc="-10">
                <a:solidFill>
                  <a:srgbClr val="666666"/>
                </a:solidFill>
                <a:latin typeface="SimSun"/>
                <a:cs typeface="SimSun"/>
              </a:rPr>
              <a:t>自</a:t>
            </a:r>
            <a:r>
              <a:rPr dirty="0" sz="1050" spc="5">
                <a:solidFill>
                  <a:srgbClr val="666666"/>
                </a:solidFill>
                <a:latin typeface="SimSun"/>
                <a:cs typeface="SimSun"/>
              </a:rPr>
              <a:t>适</a:t>
            </a:r>
            <a:r>
              <a:rPr dirty="0" sz="1050" spc="-10">
                <a:solidFill>
                  <a:srgbClr val="666666"/>
                </a:solidFill>
                <a:latin typeface="SimSun"/>
                <a:cs typeface="SimSun"/>
              </a:rPr>
              <a:t>应卷</a:t>
            </a:r>
            <a:r>
              <a:rPr dirty="0" sz="1050" spc="5">
                <a:solidFill>
                  <a:srgbClr val="666666"/>
                </a:solidFill>
                <a:latin typeface="SimSun"/>
                <a:cs typeface="SimSun"/>
              </a:rPr>
              <a:t>积提</a:t>
            </a:r>
            <a:r>
              <a:rPr dirty="0" sz="1050" spc="-10">
                <a:solidFill>
                  <a:srgbClr val="666666"/>
                </a:solidFill>
                <a:latin typeface="SimSun"/>
                <a:cs typeface="SimSun"/>
              </a:rPr>
              <a:t>取</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p:txBody>
      </p:sp>
      <p:sp>
        <p:nvSpPr>
          <p:cNvPr id="4" name="object 4"/>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3028314" y="823975"/>
            <a:ext cx="222250" cy="155575"/>
          </a:xfrm>
          <a:prstGeom prst="rect">
            <a:avLst/>
          </a:prstGeom>
        </p:spPr>
        <p:txBody>
          <a:bodyPr wrap="square" lIns="0" tIns="12700" rIns="0" bIns="0" rtlCol="0" vert="horz">
            <a:spAutoFit/>
          </a:bodyPr>
          <a:lstStyle/>
          <a:p>
            <a:pPr marL="12700">
              <a:lnSpc>
                <a:spcPct val="100000"/>
              </a:lnSpc>
              <a:spcBef>
                <a:spcPts val="100"/>
              </a:spcBef>
            </a:pPr>
            <a:r>
              <a:rPr dirty="0" sz="850" spc="290">
                <a:latin typeface="Cambria Math"/>
                <a:cs typeface="Cambria Math"/>
              </a:rPr>
              <a:t>𝑗</a:t>
            </a:r>
            <a:r>
              <a:rPr dirty="0" sz="850" spc="-20">
                <a:latin typeface="Cambria Math"/>
                <a:cs typeface="Cambria Math"/>
              </a:rPr>
              <a:t>=</a:t>
            </a:r>
            <a:r>
              <a:rPr dirty="0" sz="850" spc="20">
                <a:latin typeface="Cambria Math"/>
                <a:cs typeface="Cambria Math"/>
              </a:rPr>
              <a:t>1</a:t>
            </a:r>
            <a:endParaRPr sz="850">
              <a:latin typeface="Cambria Math"/>
              <a:cs typeface="Cambria Math"/>
            </a:endParaRPr>
          </a:p>
        </p:txBody>
      </p:sp>
      <p:sp>
        <p:nvSpPr>
          <p:cNvPr id="6" name="object 6"/>
          <p:cNvSpPr txBox="1"/>
          <p:nvPr/>
        </p:nvSpPr>
        <p:spPr>
          <a:xfrm>
            <a:off x="2932810" y="680719"/>
            <a:ext cx="234950" cy="208279"/>
          </a:xfrm>
          <a:prstGeom prst="rect">
            <a:avLst/>
          </a:prstGeom>
        </p:spPr>
        <p:txBody>
          <a:bodyPr wrap="square" lIns="0" tIns="12700" rIns="0" bIns="0" rtlCol="0" vert="horz">
            <a:spAutoFit/>
          </a:bodyPr>
          <a:lstStyle/>
          <a:p>
            <a:pPr marL="38100">
              <a:lnSpc>
                <a:spcPct val="100000"/>
              </a:lnSpc>
              <a:spcBef>
                <a:spcPts val="100"/>
              </a:spcBef>
            </a:pPr>
            <a:r>
              <a:rPr dirty="0" baseline="-23148" sz="1800" spc="75">
                <a:latin typeface="Cambria Math"/>
                <a:cs typeface="Cambria Math"/>
              </a:rPr>
              <a:t>Σ</a:t>
            </a:r>
            <a:r>
              <a:rPr dirty="0" sz="850" spc="50">
                <a:latin typeface="Cambria Math"/>
                <a:cs typeface="Cambria Math"/>
              </a:rPr>
              <a:t>𝑛</a:t>
            </a:r>
            <a:endParaRPr sz="850">
              <a:latin typeface="Cambria Math"/>
              <a:cs typeface="Cambria Math"/>
            </a:endParaRPr>
          </a:p>
        </p:txBody>
      </p:sp>
      <p:sp>
        <p:nvSpPr>
          <p:cNvPr id="7" name="object 7"/>
          <p:cNvSpPr txBox="1"/>
          <p:nvPr/>
        </p:nvSpPr>
        <p:spPr>
          <a:xfrm>
            <a:off x="3767454" y="862075"/>
            <a:ext cx="59055" cy="132080"/>
          </a:xfrm>
          <a:prstGeom prst="rect">
            <a:avLst/>
          </a:prstGeom>
        </p:spPr>
        <p:txBody>
          <a:bodyPr wrap="square" lIns="0" tIns="12065" rIns="0" bIns="0" rtlCol="0" vert="horz">
            <a:spAutoFit/>
          </a:bodyPr>
          <a:lstStyle/>
          <a:p>
            <a:pPr marL="12700">
              <a:lnSpc>
                <a:spcPct val="100000"/>
              </a:lnSpc>
              <a:spcBef>
                <a:spcPts val="95"/>
              </a:spcBef>
            </a:pPr>
            <a:r>
              <a:rPr dirty="0" sz="700" spc="120">
                <a:latin typeface="Cambria Math"/>
                <a:cs typeface="Cambria Math"/>
              </a:rPr>
              <a:t>𝑖</a:t>
            </a:r>
            <a:endParaRPr sz="700">
              <a:latin typeface="Cambria Math"/>
              <a:cs typeface="Cambria Math"/>
            </a:endParaRPr>
          </a:p>
        </p:txBody>
      </p:sp>
      <p:sp>
        <p:nvSpPr>
          <p:cNvPr id="8" name="object 8"/>
          <p:cNvSpPr txBox="1"/>
          <p:nvPr/>
        </p:nvSpPr>
        <p:spPr>
          <a:xfrm>
            <a:off x="3202051" y="743203"/>
            <a:ext cx="1424305" cy="208279"/>
          </a:xfrm>
          <a:prstGeom prst="rect">
            <a:avLst/>
          </a:prstGeom>
        </p:spPr>
        <p:txBody>
          <a:bodyPr wrap="square" lIns="0" tIns="12700" rIns="0" bIns="0" rtlCol="0" vert="horz">
            <a:spAutoFit/>
          </a:bodyPr>
          <a:lstStyle/>
          <a:p>
            <a:pPr marL="50800">
              <a:lnSpc>
                <a:spcPct val="100000"/>
              </a:lnSpc>
              <a:spcBef>
                <a:spcPts val="100"/>
              </a:spcBef>
              <a:tabLst>
                <a:tab pos="722630" algn="l"/>
              </a:tabLst>
            </a:pPr>
            <a:r>
              <a:rPr dirty="0" sz="1200" spc="-25">
                <a:latin typeface="Cambria Math"/>
                <a:cs typeface="Cambria Math"/>
              </a:rPr>
              <a:t>𝑓</a:t>
            </a:r>
            <a:r>
              <a:rPr dirty="0" baseline="-16339" sz="1275" spc="-37">
                <a:latin typeface="Cambria Math"/>
                <a:cs typeface="Cambria Math"/>
              </a:rPr>
              <a:t>𝑖𝑗</a:t>
            </a:r>
            <a:r>
              <a:rPr dirty="0" baseline="-16339" sz="1275" spc="322">
                <a:latin typeface="Cambria Math"/>
                <a:cs typeface="Cambria Math"/>
              </a:rPr>
              <a:t> </a:t>
            </a:r>
            <a:r>
              <a:rPr dirty="0" sz="1200">
                <a:latin typeface="Cambria Math"/>
                <a:cs typeface="Cambria Math"/>
              </a:rPr>
              <a:t>≤</a:t>
            </a:r>
            <a:r>
              <a:rPr dirty="0" sz="1200" spc="60">
                <a:latin typeface="Cambria Math"/>
                <a:cs typeface="Cambria Math"/>
              </a:rPr>
              <a:t> </a:t>
            </a:r>
            <a:r>
              <a:rPr dirty="0" sz="1200" spc="-10">
                <a:latin typeface="Cambria Math"/>
                <a:cs typeface="Cambria Math"/>
              </a:rPr>
              <a:t>𝑤</a:t>
            </a:r>
            <a:r>
              <a:rPr dirty="0" baseline="-16339" sz="1275" spc="-15">
                <a:latin typeface="Cambria Math"/>
                <a:cs typeface="Cambria Math"/>
              </a:rPr>
              <a:t>𝑝	</a:t>
            </a:r>
            <a:r>
              <a:rPr dirty="0" sz="1200">
                <a:latin typeface="Cambria Math"/>
                <a:cs typeface="Cambria Math"/>
              </a:rPr>
              <a:t>1</a:t>
            </a:r>
            <a:r>
              <a:rPr dirty="0" sz="1200" spc="45">
                <a:latin typeface="Cambria Math"/>
                <a:cs typeface="Cambria Math"/>
              </a:rPr>
              <a:t> </a:t>
            </a:r>
            <a:r>
              <a:rPr dirty="0" sz="1200">
                <a:latin typeface="Cambria Math"/>
                <a:cs typeface="Cambria Math"/>
              </a:rPr>
              <a:t>≤</a:t>
            </a:r>
            <a:r>
              <a:rPr dirty="0" sz="1200" spc="40">
                <a:latin typeface="Cambria Math"/>
                <a:cs typeface="Cambria Math"/>
              </a:rPr>
              <a:t> </a:t>
            </a:r>
            <a:r>
              <a:rPr dirty="0" sz="1200">
                <a:latin typeface="Cambria Math"/>
                <a:cs typeface="Cambria Math"/>
              </a:rPr>
              <a:t>𝑖</a:t>
            </a:r>
            <a:r>
              <a:rPr dirty="0" sz="1200" spc="90">
                <a:latin typeface="Cambria Math"/>
                <a:cs typeface="Cambria Math"/>
              </a:rPr>
              <a:t> </a:t>
            </a:r>
            <a:r>
              <a:rPr dirty="0" sz="1200">
                <a:latin typeface="Cambria Math"/>
                <a:cs typeface="Cambria Math"/>
              </a:rPr>
              <a:t>≤</a:t>
            </a:r>
            <a:r>
              <a:rPr dirty="0" sz="1200" spc="50">
                <a:latin typeface="Cambria Math"/>
                <a:cs typeface="Cambria Math"/>
              </a:rPr>
              <a:t> </a:t>
            </a:r>
            <a:r>
              <a:rPr dirty="0" sz="1200">
                <a:latin typeface="Cambria Math"/>
                <a:cs typeface="Cambria Math"/>
              </a:rPr>
              <a:t>𝑚</a:t>
            </a:r>
            <a:endParaRPr sz="1200">
              <a:latin typeface="Cambria Math"/>
              <a:cs typeface="Cambria Math"/>
            </a:endParaRPr>
          </a:p>
        </p:txBody>
      </p:sp>
      <p:sp>
        <p:nvSpPr>
          <p:cNvPr id="9" name="object 9"/>
          <p:cNvSpPr txBox="1"/>
          <p:nvPr/>
        </p:nvSpPr>
        <p:spPr>
          <a:xfrm>
            <a:off x="6502146" y="743203"/>
            <a:ext cx="352425" cy="509270"/>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4</a:t>
            </a:r>
            <a:r>
              <a:rPr dirty="0" sz="1200" spc="5">
                <a:latin typeface="Cambria Math"/>
                <a:cs typeface="Cambria Math"/>
              </a:rPr>
              <a:t>.</a:t>
            </a:r>
            <a:r>
              <a:rPr dirty="0" sz="1200" spc="-5">
                <a:latin typeface="Cambria Math"/>
                <a:cs typeface="Cambria Math"/>
              </a:rPr>
              <a:t>4</a:t>
            </a:r>
            <a:r>
              <a:rPr dirty="0" baseline="2314" sz="1800">
                <a:latin typeface="Cambria Math"/>
                <a:cs typeface="Cambria Math"/>
              </a:rPr>
              <a:t>)</a:t>
            </a:r>
            <a:endParaRPr baseline="2314" sz="1800">
              <a:latin typeface="Cambria Math"/>
              <a:cs typeface="Cambria Math"/>
            </a:endParaRPr>
          </a:p>
          <a:p>
            <a:pPr marL="12700">
              <a:lnSpc>
                <a:spcPct val="100000"/>
              </a:lnSpc>
              <a:spcBef>
                <a:spcPts val="925"/>
              </a:spcBef>
            </a:pPr>
            <a:r>
              <a:rPr dirty="0" baseline="2314" sz="1800" spc="7">
                <a:latin typeface="Cambria Math"/>
                <a:cs typeface="Cambria Math"/>
              </a:rPr>
              <a:t>(</a:t>
            </a:r>
            <a:r>
              <a:rPr dirty="0" sz="1200" spc="-5">
                <a:latin typeface="Cambria Math"/>
                <a:cs typeface="Cambria Math"/>
              </a:rPr>
              <a:t>4</a:t>
            </a:r>
            <a:r>
              <a:rPr dirty="0" sz="1200" spc="5">
                <a:latin typeface="Cambria Math"/>
                <a:cs typeface="Cambria Math"/>
              </a:rPr>
              <a:t>.</a:t>
            </a:r>
            <a:r>
              <a:rPr dirty="0" sz="1200" spc="-5">
                <a:latin typeface="Cambria Math"/>
                <a:cs typeface="Cambria Math"/>
              </a:rPr>
              <a:t>5</a:t>
            </a:r>
            <a:r>
              <a:rPr dirty="0" baseline="2314" sz="1800">
                <a:latin typeface="Cambria Math"/>
                <a:cs typeface="Cambria Math"/>
              </a:rPr>
              <a:t>)</a:t>
            </a:r>
            <a:endParaRPr baseline="2314" sz="1800">
              <a:latin typeface="Cambria Math"/>
              <a:cs typeface="Cambria Math"/>
            </a:endParaRPr>
          </a:p>
        </p:txBody>
      </p:sp>
      <p:sp>
        <p:nvSpPr>
          <p:cNvPr id="10" name="object 10"/>
          <p:cNvSpPr txBox="1"/>
          <p:nvPr/>
        </p:nvSpPr>
        <p:spPr>
          <a:xfrm>
            <a:off x="3078607" y="1124458"/>
            <a:ext cx="208915" cy="155575"/>
          </a:xfrm>
          <a:prstGeom prst="rect">
            <a:avLst/>
          </a:prstGeom>
        </p:spPr>
        <p:txBody>
          <a:bodyPr wrap="square" lIns="0" tIns="12700" rIns="0" bIns="0" rtlCol="0" vert="horz">
            <a:spAutoFit/>
          </a:bodyPr>
          <a:lstStyle/>
          <a:p>
            <a:pPr marL="12700">
              <a:lnSpc>
                <a:spcPct val="100000"/>
              </a:lnSpc>
              <a:spcBef>
                <a:spcPts val="100"/>
              </a:spcBef>
            </a:pPr>
            <a:r>
              <a:rPr dirty="0" sz="850" spc="114">
                <a:latin typeface="Cambria Math"/>
                <a:cs typeface="Cambria Math"/>
              </a:rPr>
              <a:t>𝑖</a:t>
            </a:r>
            <a:r>
              <a:rPr dirty="0" sz="850" spc="-20">
                <a:latin typeface="Cambria Math"/>
                <a:cs typeface="Cambria Math"/>
              </a:rPr>
              <a:t>=</a:t>
            </a:r>
            <a:r>
              <a:rPr dirty="0" sz="850" spc="20">
                <a:latin typeface="Cambria Math"/>
                <a:cs typeface="Cambria Math"/>
              </a:rPr>
              <a:t>1</a:t>
            </a:r>
            <a:endParaRPr sz="850">
              <a:latin typeface="Cambria Math"/>
              <a:cs typeface="Cambria Math"/>
            </a:endParaRPr>
          </a:p>
        </p:txBody>
      </p:sp>
      <p:sp>
        <p:nvSpPr>
          <p:cNvPr id="11" name="object 11"/>
          <p:cNvSpPr txBox="1"/>
          <p:nvPr/>
        </p:nvSpPr>
        <p:spPr>
          <a:xfrm>
            <a:off x="2969386" y="981202"/>
            <a:ext cx="266065" cy="208279"/>
          </a:xfrm>
          <a:prstGeom prst="rect">
            <a:avLst/>
          </a:prstGeom>
        </p:spPr>
        <p:txBody>
          <a:bodyPr wrap="square" lIns="0" tIns="12700" rIns="0" bIns="0" rtlCol="0" vert="horz">
            <a:spAutoFit/>
          </a:bodyPr>
          <a:lstStyle/>
          <a:p>
            <a:pPr marL="38100">
              <a:lnSpc>
                <a:spcPct val="100000"/>
              </a:lnSpc>
              <a:spcBef>
                <a:spcPts val="100"/>
              </a:spcBef>
            </a:pPr>
            <a:r>
              <a:rPr dirty="0" baseline="-23148" sz="1800" spc="82">
                <a:latin typeface="Cambria Math"/>
                <a:cs typeface="Cambria Math"/>
              </a:rPr>
              <a:t>Σ</a:t>
            </a:r>
            <a:r>
              <a:rPr dirty="0" sz="850" spc="55">
                <a:latin typeface="Cambria Math"/>
                <a:cs typeface="Cambria Math"/>
              </a:rPr>
              <a:t>𝑚</a:t>
            </a:r>
            <a:endParaRPr sz="850">
              <a:latin typeface="Cambria Math"/>
              <a:cs typeface="Cambria Math"/>
            </a:endParaRPr>
          </a:p>
        </p:txBody>
      </p:sp>
      <p:sp>
        <p:nvSpPr>
          <p:cNvPr id="12" name="object 12"/>
          <p:cNvSpPr txBox="1"/>
          <p:nvPr/>
        </p:nvSpPr>
        <p:spPr>
          <a:xfrm>
            <a:off x="3238626" y="1043685"/>
            <a:ext cx="1350645" cy="208279"/>
          </a:xfrm>
          <a:prstGeom prst="rect">
            <a:avLst/>
          </a:prstGeom>
        </p:spPr>
        <p:txBody>
          <a:bodyPr wrap="square" lIns="0" tIns="12700" rIns="0" bIns="0" rtlCol="0" vert="horz">
            <a:spAutoFit/>
          </a:bodyPr>
          <a:lstStyle/>
          <a:p>
            <a:pPr marL="50800">
              <a:lnSpc>
                <a:spcPct val="100000"/>
              </a:lnSpc>
              <a:spcBef>
                <a:spcPts val="100"/>
              </a:spcBef>
            </a:pPr>
            <a:r>
              <a:rPr dirty="0" sz="1200" spc="-25">
                <a:latin typeface="Cambria Math"/>
                <a:cs typeface="Cambria Math"/>
              </a:rPr>
              <a:t>𝑓</a:t>
            </a:r>
            <a:r>
              <a:rPr dirty="0" baseline="-16339" sz="1275" spc="-37">
                <a:latin typeface="Cambria Math"/>
                <a:cs typeface="Cambria Math"/>
              </a:rPr>
              <a:t>𝑖𝑗</a:t>
            </a:r>
            <a:r>
              <a:rPr dirty="0" baseline="-16339" sz="1275" spc="322">
                <a:latin typeface="Cambria Math"/>
                <a:cs typeface="Cambria Math"/>
              </a:rPr>
              <a:t> </a:t>
            </a:r>
            <a:r>
              <a:rPr dirty="0" sz="1200">
                <a:latin typeface="Cambria Math"/>
                <a:cs typeface="Cambria Math"/>
              </a:rPr>
              <a:t>≤</a:t>
            </a:r>
            <a:r>
              <a:rPr dirty="0" sz="1200" spc="75">
                <a:latin typeface="Cambria Math"/>
                <a:cs typeface="Cambria Math"/>
              </a:rPr>
              <a:t> </a:t>
            </a:r>
            <a:r>
              <a:rPr dirty="0" sz="1200" spc="-15">
                <a:latin typeface="Cambria Math"/>
                <a:cs typeface="Cambria Math"/>
              </a:rPr>
              <a:t>𝑤</a:t>
            </a:r>
            <a:r>
              <a:rPr dirty="0" baseline="-16339" sz="1275" spc="-22">
                <a:latin typeface="Cambria Math"/>
                <a:cs typeface="Cambria Math"/>
              </a:rPr>
              <a:t>𝑞</a:t>
            </a:r>
            <a:r>
              <a:rPr dirty="0" baseline="-16339" sz="1275" spc="367">
                <a:latin typeface="Cambria Math"/>
                <a:cs typeface="Cambria Math"/>
              </a:rPr>
              <a:t> </a:t>
            </a:r>
            <a:r>
              <a:rPr dirty="0" baseline="-16339" sz="1275" spc="367">
                <a:latin typeface="Cambria Math"/>
                <a:cs typeface="Cambria Math"/>
              </a:rPr>
              <a:t> </a:t>
            </a:r>
            <a:r>
              <a:rPr dirty="0" sz="1200">
                <a:latin typeface="Cambria Math"/>
                <a:cs typeface="Cambria Math"/>
              </a:rPr>
              <a:t>1</a:t>
            </a:r>
            <a:r>
              <a:rPr dirty="0" sz="1200" spc="35">
                <a:latin typeface="Cambria Math"/>
                <a:cs typeface="Cambria Math"/>
              </a:rPr>
              <a:t> </a:t>
            </a:r>
            <a:r>
              <a:rPr dirty="0" sz="1200">
                <a:latin typeface="Cambria Math"/>
                <a:cs typeface="Cambria Math"/>
              </a:rPr>
              <a:t>≤</a:t>
            </a:r>
            <a:r>
              <a:rPr dirty="0" sz="1200" spc="50">
                <a:latin typeface="Cambria Math"/>
                <a:cs typeface="Cambria Math"/>
              </a:rPr>
              <a:t> </a:t>
            </a:r>
            <a:r>
              <a:rPr dirty="0" sz="1200">
                <a:latin typeface="Cambria Math"/>
                <a:cs typeface="Cambria Math"/>
              </a:rPr>
              <a:t>𝑗</a:t>
            </a:r>
            <a:r>
              <a:rPr dirty="0" sz="1200" spc="60">
                <a:latin typeface="Cambria Math"/>
                <a:cs typeface="Cambria Math"/>
              </a:rPr>
              <a:t> </a:t>
            </a:r>
            <a:r>
              <a:rPr dirty="0" sz="1200">
                <a:latin typeface="Cambria Math"/>
                <a:cs typeface="Cambria Math"/>
              </a:rPr>
              <a:t>≤</a:t>
            </a:r>
            <a:r>
              <a:rPr dirty="0" sz="1200" spc="50">
                <a:latin typeface="Cambria Math"/>
                <a:cs typeface="Cambria Math"/>
              </a:rPr>
              <a:t> </a:t>
            </a:r>
            <a:r>
              <a:rPr dirty="0" sz="1200">
                <a:latin typeface="Cambria Math"/>
                <a:cs typeface="Cambria Math"/>
              </a:rPr>
              <a:t>𝑛</a:t>
            </a:r>
            <a:endParaRPr sz="1200">
              <a:latin typeface="Cambria Math"/>
              <a:cs typeface="Cambria Math"/>
            </a:endParaRPr>
          </a:p>
        </p:txBody>
      </p:sp>
      <p:sp>
        <p:nvSpPr>
          <p:cNvPr id="13" name="object 13"/>
          <p:cNvSpPr txBox="1"/>
          <p:nvPr/>
        </p:nvSpPr>
        <p:spPr>
          <a:xfrm>
            <a:off x="3382390" y="1275333"/>
            <a:ext cx="516890" cy="208279"/>
          </a:xfrm>
          <a:prstGeom prst="rect">
            <a:avLst/>
          </a:prstGeom>
        </p:spPr>
        <p:txBody>
          <a:bodyPr wrap="square" lIns="0" tIns="12700" rIns="0" bIns="0" rtlCol="0" vert="horz">
            <a:spAutoFit/>
          </a:bodyPr>
          <a:lstStyle/>
          <a:p>
            <a:pPr marL="38100">
              <a:lnSpc>
                <a:spcPct val="100000"/>
              </a:lnSpc>
              <a:spcBef>
                <a:spcPts val="100"/>
              </a:spcBef>
            </a:pPr>
            <a:r>
              <a:rPr dirty="0" baseline="-23148" sz="1800" spc="82">
                <a:latin typeface="Cambria Math"/>
                <a:cs typeface="Cambria Math"/>
              </a:rPr>
              <a:t>Σ</a:t>
            </a:r>
            <a:r>
              <a:rPr dirty="0" sz="850" spc="55">
                <a:latin typeface="Cambria Math"/>
                <a:cs typeface="Cambria Math"/>
              </a:rPr>
              <a:t>𝑚 </a:t>
            </a:r>
            <a:r>
              <a:rPr dirty="0" sz="850" spc="229">
                <a:latin typeface="Cambria Math"/>
                <a:cs typeface="Cambria Math"/>
              </a:rPr>
              <a:t> </a:t>
            </a:r>
            <a:r>
              <a:rPr dirty="0" baseline="-23148" sz="1800" spc="75">
                <a:latin typeface="Cambria Math"/>
                <a:cs typeface="Cambria Math"/>
              </a:rPr>
              <a:t>Σ</a:t>
            </a:r>
            <a:r>
              <a:rPr dirty="0" sz="850" spc="50">
                <a:latin typeface="Cambria Math"/>
                <a:cs typeface="Cambria Math"/>
              </a:rPr>
              <a:t>𝑛</a:t>
            </a:r>
            <a:endParaRPr sz="850">
              <a:latin typeface="Cambria Math"/>
              <a:cs typeface="Cambria Math"/>
            </a:endParaRPr>
          </a:p>
        </p:txBody>
      </p:sp>
      <p:sp>
        <p:nvSpPr>
          <p:cNvPr id="14" name="object 14"/>
          <p:cNvSpPr txBox="1"/>
          <p:nvPr/>
        </p:nvSpPr>
        <p:spPr>
          <a:xfrm>
            <a:off x="3466210" y="1374393"/>
            <a:ext cx="703580" cy="208279"/>
          </a:xfrm>
          <a:prstGeom prst="rect">
            <a:avLst/>
          </a:prstGeom>
        </p:spPr>
        <p:txBody>
          <a:bodyPr wrap="square" lIns="0" tIns="12700" rIns="0" bIns="0" rtlCol="0" vert="horz">
            <a:spAutoFit/>
          </a:bodyPr>
          <a:lstStyle/>
          <a:p>
            <a:pPr marL="38100">
              <a:lnSpc>
                <a:spcPct val="100000"/>
              </a:lnSpc>
              <a:spcBef>
                <a:spcPts val="100"/>
              </a:spcBef>
            </a:pPr>
            <a:r>
              <a:rPr dirty="0" sz="850" spc="114">
                <a:latin typeface="Cambria Math"/>
                <a:cs typeface="Cambria Math"/>
              </a:rPr>
              <a:t>𝑖</a:t>
            </a:r>
            <a:r>
              <a:rPr dirty="0" sz="850" spc="-20">
                <a:latin typeface="Cambria Math"/>
                <a:cs typeface="Cambria Math"/>
              </a:rPr>
              <a:t>=</a:t>
            </a:r>
            <a:r>
              <a:rPr dirty="0" sz="850" spc="20">
                <a:latin typeface="Cambria Math"/>
                <a:cs typeface="Cambria Math"/>
              </a:rPr>
              <a:t>1</a:t>
            </a:r>
            <a:r>
              <a:rPr dirty="0" sz="850">
                <a:latin typeface="Cambria Math"/>
                <a:cs typeface="Cambria Math"/>
              </a:rPr>
              <a:t>   </a:t>
            </a:r>
            <a:r>
              <a:rPr dirty="0" sz="850" spc="-80">
                <a:latin typeface="Cambria Math"/>
                <a:cs typeface="Cambria Math"/>
              </a:rPr>
              <a:t> </a:t>
            </a:r>
            <a:r>
              <a:rPr dirty="0" sz="850" spc="280">
                <a:latin typeface="Cambria Math"/>
                <a:cs typeface="Cambria Math"/>
              </a:rPr>
              <a:t>𝑗</a:t>
            </a:r>
            <a:r>
              <a:rPr dirty="0" sz="850" spc="-20">
                <a:latin typeface="Cambria Math"/>
                <a:cs typeface="Cambria Math"/>
              </a:rPr>
              <a:t>=</a:t>
            </a:r>
            <a:r>
              <a:rPr dirty="0" sz="850" spc="20">
                <a:latin typeface="Cambria Math"/>
                <a:cs typeface="Cambria Math"/>
              </a:rPr>
              <a:t>1</a:t>
            </a:r>
            <a:r>
              <a:rPr dirty="0" sz="850" spc="-70">
                <a:latin typeface="Cambria Math"/>
                <a:cs typeface="Cambria Math"/>
              </a:rPr>
              <a:t> </a:t>
            </a:r>
            <a:r>
              <a:rPr dirty="0" baseline="13888" sz="1800" spc="-284">
                <a:latin typeface="Cambria Math"/>
                <a:cs typeface="Cambria Math"/>
              </a:rPr>
              <a:t>𝑓</a:t>
            </a:r>
            <a:r>
              <a:rPr dirty="0" baseline="3267" sz="1275" spc="135">
                <a:latin typeface="Cambria Math"/>
                <a:cs typeface="Cambria Math"/>
              </a:rPr>
              <a:t>𝑖</a:t>
            </a:r>
            <a:r>
              <a:rPr dirty="0" baseline="3267" sz="1275" spc="390">
                <a:latin typeface="Cambria Math"/>
                <a:cs typeface="Cambria Math"/>
              </a:rPr>
              <a:t>𝑗</a:t>
            </a:r>
            <a:endParaRPr baseline="3267" sz="1275">
              <a:latin typeface="Cambria Math"/>
              <a:cs typeface="Cambria Math"/>
            </a:endParaRPr>
          </a:p>
        </p:txBody>
      </p:sp>
      <p:sp>
        <p:nvSpPr>
          <p:cNvPr id="15" name="object 15"/>
          <p:cNvSpPr txBox="1"/>
          <p:nvPr/>
        </p:nvSpPr>
        <p:spPr>
          <a:xfrm>
            <a:off x="6502146" y="1337817"/>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4</a:t>
            </a:r>
            <a:r>
              <a:rPr dirty="0" sz="1200" spc="5">
                <a:latin typeface="Cambria Math"/>
                <a:cs typeface="Cambria Math"/>
              </a:rPr>
              <a:t>.</a:t>
            </a:r>
            <a:r>
              <a:rPr dirty="0" sz="1200" spc="-5">
                <a:latin typeface="Cambria Math"/>
                <a:cs typeface="Cambria Math"/>
              </a:rPr>
              <a:t>6</a:t>
            </a:r>
            <a:r>
              <a:rPr dirty="0" baseline="2314" sz="1800">
                <a:latin typeface="Cambria Math"/>
                <a:cs typeface="Cambria Math"/>
              </a:rPr>
              <a:t>)</a:t>
            </a:r>
            <a:endParaRPr baseline="2314" sz="1800">
              <a:latin typeface="Cambria Math"/>
              <a:cs typeface="Cambria Math"/>
            </a:endParaRPr>
          </a:p>
        </p:txBody>
      </p:sp>
      <p:sp>
        <p:nvSpPr>
          <p:cNvPr id="16" name="object 16"/>
          <p:cNvSpPr txBox="1"/>
          <p:nvPr/>
        </p:nvSpPr>
        <p:spPr>
          <a:xfrm>
            <a:off x="655827" y="1695957"/>
            <a:ext cx="6249035" cy="1153160"/>
          </a:xfrm>
          <a:prstGeom prst="rect">
            <a:avLst/>
          </a:prstGeom>
        </p:spPr>
        <p:txBody>
          <a:bodyPr wrap="square" lIns="0" tIns="12700" rIns="0" bIns="0" rtlCol="0" vert="horz">
            <a:spAutoFit/>
          </a:bodyPr>
          <a:lstStyle/>
          <a:p>
            <a:pPr algn="just" marL="63500">
              <a:lnSpc>
                <a:spcPct val="100000"/>
              </a:lnSpc>
              <a:spcBef>
                <a:spcPts val="100"/>
              </a:spcBef>
            </a:pPr>
            <a:r>
              <a:rPr dirty="0" sz="1200">
                <a:latin typeface="SimSun"/>
                <a:cs typeface="SimSun"/>
              </a:rPr>
              <a:t>其中公式</a:t>
            </a:r>
            <a:r>
              <a:rPr dirty="0" sz="1200" spc="-215">
                <a:latin typeface="SimSun"/>
                <a:cs typeface="SimSun"/>
              </a:rPr>
              <a:t> </a:t>
            </a:r>
            <a:r>
              <a:rPr dirty="0" sz="1200">
                <a:latin typeface="Times New Roman"/>
                <a:cs typeface="Times New Roman"/>
              </a:rPr>
              <a:t>4.3</a:t>
            </a:r>
            <a:r>
              <a:rPr dirty="0" sz="1200" spc="80">
                <a:latin typeface="Times New Roman"/>
                <a:cs typeface="Times New Roman"/>
              </a:rPr>
              <a:t> </a:t>
            </a:r>
            <a:r>
              <a:rPr dirty="0" sz="1200">
                <a:latin typeface="SimSun"/>
                <a:cs typeface="SimSun"/>
              </a:rPr>
              <a:t>表示</a:t>
            </a:r>
            <a:r>
              <a:rPr dirty="0" sz="1200" spc="-15">
                <a:latin typeface="SimSun"/>
                <a:cs typeface="SimSun"/>
              </a:rPr>
              <a:t>从</a:t>
            </a:r>
            <a:r>
              <a:rPr dirty="0" sz="1200" spc="-35">
                <a:latin typeface="Cambria Math"/>
                <a:cs typeface="Cambria Math"/>
              </a:rPr>
              <a:t>𝑝</a:t>
            </a:r>
            <a:r>
              <a:rPr dirty="0" baseline="-16339" sz="1275" spc="240">
                <a:latin typeface="Cambria Math"/>
                <a:cs typeface="Cambria Math"/>
              </a:rPr>
              <a:t>𝑖</a:t>
            </a:r>
            <a:r>
              <a:rPr dirty="0" sz="1200">
                <a:latin typeface="SimSun"/>
                <a:cs typeface="SimSun"/>
              </a:rPr>
              <a:t>到</a:t>
            </a:r>
            <a:r>
              <a:rPr dirty="0" sz="1200" spc="-20">
                <a:latin typeface="Cambria Math"/>
                <a:cs typeface="Cambria Math"/>
              </a:rPr>
              <a:t>𝑞</a:t>
            </a:r>
            <a:r>
              <a:rPr dirty="0" baseline="-16339" sz="1275" spc="509">
                <a:latin typeface="Cambria Math"/>
                <a:cs typeface="Cambria Math"/>
              </a:rPr>
              <a:t>𝑗</a:t>
            </a:r>
            <a:r>
              <a:rPr dirty="0" sz="1200">
                <a:latin typeface="SimSun"/>
                <a:cs typeface="SimSun"/>
              </a:rPr>
              <a:t>的运输量大于零。公式</a:t>
            </a:r>
            <a:r>
              <a:rPr dirty="0" sz="1200" spc="-215">
                <a:latin typeface="SimSun"/>
                <a:cs typeface="SimSun"/>
              </a:rPr>
              <a:t> </a:t>
            </a:r>
            <a:r>
              <a:rPr dirty="0" sz="1200">
                <a:latin typeface="Times New Roman"/>
                <a:cs typeface="Times New Roman"/>
              </a:rPr>
              <a:t>4.3</a:t>
            </a:r>
            <a:r>
              <a:rPr dirty="0" sz="1200" spc="80">
                <a:latin typeface="Times New Roman"/>
                <a:cs typeface="Times New Roman"/>
              </a:rPr>
              <a:t> </a:t>
            </a:r>
            <a:r>
              <a:rPr dirty="0" sz="1200">
                <a:latin typeface="SimSun"/>
                <a:cs typeface="SimSun"/>
              </a:rPr>
              <a:t>和公式</a:t>
            </a:r>
            <a:r>
              <a:rPr dirty="0" sz="1200" spc="-220">
                <a:latin typeface="SimSun"/>
                <a:cs typeface="SimSun"/>
              </a:rPr>
              <a:t> </a:t>
            </a:r>
            <a:r>
              <a:rPr dirty="0" sz="1200">
                <a:latin typeface="Times New Roman"/>
                <a:cs typeface="Times New Roman"/>
              </a:rPr>
              <a:t>4</a:t>
            </a:r>
            <a:r>
              <a:rPr dirty="0" sz="1200" spc="-15">
                <a:latin typeface="Times New Roman"/>
                <a:cs typeface="Times New Roman"/>
              </a:rPr>
              <a:t>.</a:t>
            </a:r>
            <a:r>
              <a:rPr dirty="0" sz="1200">
                <a:latin typeface="Times New Roman"/>
                <a:cs typeface="Times New Roman"/>
              </a:rPr>
              <a:t>5</a:t>
            </a:r>
            <a:r>
              <a:rPr dirty="0" sz="1200" spc="80">
                <a:latin typeface="Times New Roman"/>
                <a:cs typeface="Times New Roman"/>
              </a:rPr>
              <a:t> </a:t>
            </a:r>
            <a:r>
              <a:rPr dirty="0" sz="1200">
                <a:latin typeface="SimSun"/>
                <a:cs typeface="SimSun"/>
              </a:rPr>
              <a:t>表</a:t>
            </a:r>
            <a:r>
              <a:rPr dirty="0" sz="1200" spc="-15">
                <a:latin typeface="SimSun"/>
                <a:cs typeface="SimSun"/>
              </a:rPr>
              <a:t>示</a:t>
            </a:r>
            <a:r>
              <a:rPr dirty="0" sz="1200">
                <a:latin typeface="SimSun"/>
                <a:cs typeface="SimSun"/>
              </a:rPr>
              <a:t>从</a:t>
            </a:r>
            <a:r>
              <a:rPr dirty="0" sz="1200" spc="-35">
                <a:latin typeface="Cambria Math"/>
                <a:cs typeface="Cambria Math"/>
              </a:rPr>
              <a:t>𝑝</a:t>
            </a:r>
            <a:r>
              <a:rPr dirty="0" baseline="-16339" sz="1275" spc="240">
                <a:latin typeface="Cambria Math"/>
                <a:cs typeface="Cambria Math"/>
              </a:rPr>
              <a:t>𝑖</a:t>
            </a:r>
            <a:r>
              <a:rPr dirty="0" sz="1200">
                <a:latin typeface="SimSun"/>
                <a:cs typeface="SimSun"/>
              </a:rPr>
              <a:t>到</a:t>
            </a:r>
            <a:r>
              <a:rPr dirty="0" sz="1200" spc="-25">
                <a:latin typeface="Cambria Math"/>
                <a:cs typeface="Cambria Math"/>
              </a:rPr>
              <a:t>𝑞</a:t>
            </a:r>
            <a:r>
              <a:rPr dirty="0" baseline="-16339" sz="1275" spc="509">
                <a:latin typeface="Cambria Math"/>
                <a:cs typeface="Cambria Math"/>
              </a:rPr>
              <a:t>𝑗</a:t>
            </a:r>
            <a:r>
              <a:rPr dirty="0" sz="1200">
                <a:latin typeface="SimSun"/>
                <a:cs typeface="SimSun"/>
              </a:rPr>
              <a:t>运输总量不能</a:t>
            </a:r>
            <a:endParaRPr sz="1200">
              <a:latin typeface="SimSun"/>
              <a:cs typeface="SimSun"/>
            </a:endParaRPr>
          </a:p>
          <a:p>
            <a:pPr algn="just" marL="63500" marR="55880">
              <a:lnSpc>
                <a:spcPct val="162500"/>
              </a:lnSpc>
              <a:spcBef>
                <a:spcPts val="420"/>
              </a:spcBef>
            </a:pPr>
            <a:r>
              <a:rPr dirty="0" sz="1200">
                <a:latin typeface="SimSun"/>
                <a:cs typeface="SimSun"/>
              </a:rPr>
              <a:t>大于土堆的总大小，也不能大于土坑的总大</a:t>
            </a:r>
            <a:r>
              <a:rPr dirty="0" sz="1200" spc="5">
                <a:latin typeface="SimSun"/>
                <a:cs typeface="SimSun"/>
              </a:rPr>
              <a:t>小</a:t>
            </a:r>
            <a:r>
              <a:rPr dirty="0" sz="1200">
                <a:latin typeface="SimSun"/>
                <a:cs typeface="SimSun"/>
              </a:rPr>
              <a:t>。公式</a:t>
            </a:r>
            <a:r>
              <a:rPr dirty="0" sz="1200" spc="-110">
                <a:latin typeface="SimSun"/>
                <a:cs typeface="SimSun"/>
              </a:rPr>
              <a:t> </a:t>
            </a:r>
            <a:r>
              <a:rPr dirty="0" sz="1200">
                <a:latin typeface="Times New Roman"/>
                <a:cs typeface="Times New Roman"/>
              </a:rPr>
              <a:t>4.5</a:t>
            </a:r>
            <a:r>
              <a:rPr dirty="0" sz="1200" spc="190">
                <a:latin typeface="Times New Roman"/>
                <a:cs typeface="Times New Roman"/>
              </a:rPr>
              <a:t> </a:t>
            </a:r>
            <a:r>
              <a:rPr dirty="0" sz="1200">
                <a:latin typeface="SimSun"/>
                <a:cs typeface="SimSun"/>
              </a:rPr>
              <a:t>表示总运</a:t>
            </a:r>
            <a:r>
              <a:rPr dirty="0" sz="1200" spc="10">
                <a:latin typeface="SimSun"/>
                <a:cs typeface="SimSun"/>
              </a:rPr>
              <a:t>输</a:t>
            </a:r>
            <a:r>
              <a:rPr dirty="0" sz="1200">
                <a:latin typeface="SimSun"/>
                <a:cs typeface="SimSun"/>
              </a:rPr>
              <a:t>量不能大于土堆的总大 小，</a:t>
            </a:r>
            <a:r>
              <a:rPr dirty="0" sz="1200" spc="10">
                <a:latin typeface="SimSun"/>
                <a:cs typeface="SimSun"/>
              </a:rPr>
              <a:t>也</a:t>
            </a:r>
            <a:r>
              <a:rPr dirty="0" sz="1200">
                <a:latin typeface="SimSun"/>
                <a:cs typeface="SimSun"/>
              </a:rPr>
              <a:t>不能</a:t>
            </a:r>
            <a:r>
              <a:rPr dirty="0" sz="1200" spc="10">
                <a:latin typeface="SimSun"/>
                <a:cs typeface="SimSun"/>
              </a:rPr>
              <a:t>大</a:t>
            </a:r>
            <a:r>
              <a:rPr dirty="0" sz="1200">
                <a:latin typeface="SimSun"/>
                <a:cs typeface="SimSun"/>
              </a:rPr>
              <a:t>于</a:t>
            </a:r>
            <a:r>
              <a:rPr dirty="0" sz="1200" spc="10">
                <a:latin typeface="SimSun"/>
                <a:cs typeface="SimSun"/>
              </a:rPr>
              <a:t>土</a:t>
            </a:r>
            <a:r>
              <a:rPr dirty="0" sz="1200">
                <a:latin typeface="SimSun"/>
                <a:cs typeface="SimSun"/>
              </a:rPr>
              <a:t>坑</a:t>
            </a:r>
            <a:r>
              <a:rPr dirty="0" sz="1200" spc="10">
                <a:latin typeface="SimSun"/>
                <a:cs typeface="SimSun"/>
              </a:rPr>
              <a:t>的</a:t>
            </a:r>
            <a:r>
              <a:rPr dirty="0" sz="1200">
                <a:latin typeface="SimSun"/>
                <a:cs typeface="SimSun"/>
              </a:rPr>
              <a:t>总大</a:t>
            </a:r>
            <a:r>
              <a:rPr dirty="0" sz="1200" spc="10">
                <a:latin typeface="SimSun"/>
                <a:cs typeface="SimSun"/>
              </a:rPr>
              <a:t>小</a:t>
            </a:r>
            <a:r>
              <a:rPr dirty="0" sz="1200">
                <a:latin typeface="SimSun"/>
                <a:cs typeface="SimSun"/>
              </a:rPr>
              <a:t>。当</a:t>
            </a:r>
            <a:r>
              <a:rPr dirty="0" sz="1200" spc="10">
                <a:latin typeface="SimSun"/>
                <a:cs typeface="SimSun"/>
              </a:rPr>
              <a:t>运</a:t>
            </a:r>
            <a:r>
              <a:rPr dirty="0" sz="1200">
                <a:latin typeface="SimSun"/>
                <a:cs typeface="SimSun"/>
              </a:rPr>
              <a:t>输</a:t>
            </a:r>
            <a:r>
              <a:rPr dirty="0" sz="1200" spc="10">
                <a:latin typeface="SimSun"/>
                <a:cs typeface="SimSun"/>
              </a:rPr>
              <a:t>问</a:t>
            </a:r>
            <a:r>
              <a:rPr dirty="0" sz="1200">
                <a:latin typeface="SimSun"/>
                <a:cs typeface="SimSun"/>
              </a:rPr>
              <a:t>题</a:t>
            </a:r>
            <a:r>
              <a:rPr dirty="0" sz="1200" spc="10">
                <a:latin typeface="SimSun"/>
                <a:cs typeface="SimSun"/>
              </a:rPr>
              <a:t>得</a:t>
            </a:r>
            <a:r>
              <a:rPr dirty="0" sz="1200">
                <a:latin typeface="SimSun"/>
                <a:cs typeface="SimSun"/>
              </a:rPr>
              <a:t>到解</a:t>
            </a:r>
            <a:r>
              <a:rPr dirty="0" sz="1200" spc="10">
                <a:latin typeface="SimSun"/>
                <a:cs typeface="SimSun"/>
              </a:rPr>
              <a:t>决</a:t>
            </a:r>
            <a:r>
              <a:rPr dirty="0" sz="1200">
                <a:latin typeface="SimSun"/>
                <a:cs typeface="SimSun"/>
              </a:rPr>
              <a:t>并求</a:t>
            </a:r>
            <a:r>
              <a:rPr dirty="0" sz="1200" spc="10">
                <a:latin typeface="SimSun"/>
                <a:cs typeface="SimSun"/>
              </a:rPr>
              <a:t>解</a:t>
            </a:r>
            <a:r>
              <a:rPr dirty="0" sz="1200">
                <a:latin typeface="SimSun"/>
                <a:cs typeface="SimSun"/>
              </a:rPr>
              <a:t>得</a:t>
            </a:r>
            <a:r>
              <a:rPr dirty="0" sz="1200" spc="10">
                <a:latin typeface="SimSun"/>
                <a:cs typeface="SimSun"/>
              </a:rPr>
              <a:t>到</a:t>
            </a:r>
            <a:r>
              <a:rPr dirty="0" sz="1200">
                <a:latin typeface="SimSun"/>
                <a:cs typeface="SimSun"/>
              </a:rPr>
              <a:t>使</a:t>
            </a:r>
            <a:r>
              <a:rPr dirty="0" sz="1200" spc="10">
                <a:latin typeface="SimSun"/>
                <a:cs typeface="SimSun"/>
              </a:rPr>
              <a:t>得</a:t>
            </a:r>
            <a:r>
              <a:rPr dirty="0" sz="1200">
                <a:latin typeface="SimSun"/>
                <a:cs typeface="SimSun"/>
              </a:rPr>
              <a:t>总运</a:t>
            </a:r>
            <a:r>
              <a:rPr dirty="0" sz="1200" spc="10">
                <a:latin typeface="SimSun"/>
                <a:cs typeface="SimSun"/>
              </a:rPr>
              <a:t>输</a:t>
            </a:r>
            <a:r>
              <a:rPr dirty="0" sz="1200">
                <a:latin typeface="SimSun"/>
                <a:cs typeface="SimSun"/>
              </a:rPr>
              <a:t>成本</a:t>
            </a:r>
            <a:r>
              <a:rPr dirty="0" sz="1200" spc="10">
                <a:latin typeface="SimSun"/>
                <a:cs typeface="SimSun"/>
              </a:rPr>
              <a:t>最</a:t>
            </a:r>
            <a:r>
              <a:rPr dirty="0" sz="1200">
                <a:latin typeface="SimSun"/>
                <a:cs typeface="SimSun"/>
              </a:rPr>
              <a:t>小</a:t>
            </a:r>
            <a:r>
              <a:rPr dirty="0" sz="1200" spc="10">
                <a:latin typeface="SimSun"/>
                <a:cs typeface="SimSun"/>
              </a:rPr>
              <a:t>的</a:t>
            </a:r>
            <a:r>
              <a:rPr dirty="0" sz="1200">
                <a:latin typeface="SimSun"/>
                <a:cs typeface="SimSun"/>
              </a:rPr>
              <a:t>调度 方式</a:t>
            </a:r>
            <a:r>
              <a:rPr dirty="0" sz="1200" spc="45">
                <a:latin typeface="Cambria Math"/>
                <a:cs typeface="Cambria Math"/>
              </a:rPr>
              <a:t>𝐹</a:t>
            </a:r>
            <a:r>
              <a:rPr dirty="0" baseline="29411" sz="1275">
                <a:latin typeface="Cambria Math"/>
                <a:cs typeface="Cambria Math"/>
              </a:rPr>
              <a:t>∗</a:t>
            </a:r>
            <a:r>
              <a:rPr dirty="0" baseline="29411" sz="1275">
                <a:latin typeface="Cambria Math"/>
                <a:cs typeface="Cambria Math"/>
              </a:rPr>
              <a:t> </a:t>
            </a:r>
            <a:r>
              <a:rPr dirty="0" baseline="29411" sz="1275" spc="7">
                <a:latin typeface="Cambria Math"/>
                <a:cs typeface="Cambria Math"/>
              </a:rPr>
              <a:t> </a:t>
            </a:r>
            <a:r>
              <a:rPr dirty="0" sz="1200">
                <a:latin typeface="Cambria Math"/>
                <a:cs typeface="Cambria Math"/>
              </a:rPr>
              <a:t>=</a:t>
            </a:r>
            <a:r>
              <a:rPr dirty="0" sz="1200" spc="70">
                <a:latin typeface="Cambria Math"/>
                <a:cs typeface="Cambria Math"/>
              </a:rPr>
              <a:t> </a:t>
            </a:r>
            <a:r>
              <a:rPr dirty="0" sz="1200">
                <a:latin typeface="Cambria Math"/>
                <a:cs typeface="Cambria Math"/>
              </a:rPr>
              <a:t>𝑎𝑟𝑔𝑚𝑎</a:t>
            </a:r>
            <a:r>
              <a:rPr dirty="0" sz="1200" spc="-15">
                <a:latin typeface="Cambria Math"/>
                <a:cs typeface="Cambria Math"/>
              </a:rPr>
              <a:t>𝑥</a:t>
            </a:r>
            <a:r>
              <a:rPr dirty="0" baseline="-16339" sz="1275" spc="30">
                <a:latin typeface="Cambria Math"/>
                <a:cs typeface="Cambria Math"/>
              </a:rPr>
              <a:t>𝐹</a:t>
            </a:r>
            <a:r>
              <a:rPr dirty="0" baseline="-16339" sz="1275" spc="-75">
                <a:latin typeface="Cambria Math"/>
                <a:cs typeface="Cambria Math"/>
              </a:rPr>
              <a:t> </a:t>
            </a:r>
            <a:r>
              <a:rPr dirty="0" sz="1200">
                <a:latin typeface="Cambria Math"/>
                <a:cs typeface="Cambria Math"/>
              </a:rPr>
              <a:t>𝑊𝑂𝑅</a:t>
            </a:r>
            <a:r>
              <a:rPr dirty="0" sz="1200" spc="30">
                <a:latin typeface="Cambria Math"/>
                <a:cs typeface="Cambria Math"/>
              </a:rPr>
              <a:t>𝐾</a:t>
            </a:r>
            <a:r>
              <a:rPr dirty="0" sz="1200" spc="5">
                <a:latin typeface="Cambria Math"/>
                <a:cs typeface="Cambria Math"/>
              </a:rPr>
              <a:t>(</a:t>
            </a:r>
            <a:r>
              <a:rPr dirty="0" sz="1200" spc="10">
                <a:latin typeface="Cambria Math"/>
                <a:cs typeface="Cambria Math"/>
              </a:rPr>
              <a:t>𝑃</a:t>
            </a:r>
            <a:r>
              <a:rPr dirty="0" sz="1200">
                <a:latin typeface="Cambria Math"/>
                <a:cs typeface="Cambria Math"/>
              </a:rPr>
              <a:t>,</a:t>
            </a:r>
            <a:r>
              <a:rPr dirty="0" sz="1200" spc="-55">
                <a:latin typeface="Cambria Math"/>
                <a:cs typeface="Cambria Math"/>
              </a:rPr>
              <a:t> </a:t>
            </a:r>
            <a:r>
              <a:rPr dirty="0" sz="1200" spc="25">
                <a:latin typeface="Cambria Math"/>
                <a:cs typeface="Cambria Math"/>
              </a:rPr>
              <a:t>𝑄</a:t>
            </a:r>
            <a:r>
              <a:rPr dirty="0" sz="1200">
                <a:latin typeface="Cambria Math"/>
                <a:cs typeface="Cambria Math"/>
              </a:rPr>
              <a:t>,</a:t>
            </a:r>
            <a:r>
              <a:rPr dirty="0" sz="1200" spc="-70">
                <a:latin typeface="Cambria Math"/>
                <a:cs typeface="Cambria Math"/>
              </a:rPr>
              <a:t> </a:t>
            </a:r>
            <a:r>
              <a:rPr dirty="0" sz="1200" spc="45">
                <a:latin typeface="Cambria Math"/>
                <a:cs typeface="Cambria Math"/>
              </a:rPr>
              <a:t>𝐹</a:t>
            </a:r>
            <a:r>
              <a:rPr dirty="0" sz="1200" spc="5">
                <a:latin typeface="Cambria Math"/>
                <a:cs typeface="Cambria Math"/>
              </a:rPr>
              <a:t>)</a:t>
            </a:r>
            <a:r>
              <a:rPr dirty="0" sz="1200">
                <a:latin typeface="SimSun"/>
                <a:cs typeface="SimSun"/>
              </a:rPr>
              <a:t>时，</a:t>
            </a:r>
            <a:r>
              <a:rPr dirty="0" sz="1200">
                <a:latin typeface="Times New Roman"/>
                <a:cs typeface="Times New Roman"/>
              </a:rPr>
              <a:t>EMD</a:t>
            </a:r>
            <a:r>
              <a:rPr dirty="0" sz="1200" spc="-5">
                <a:latin typeface="Times New Roman"/>
                <a:cs typeface="Times New Roman"/>
              </a:rPr>
              <a:t> </a:t>
            </a:r>
            <a:r>
              <a:rPr dirty="0" sz="1200">
                <a:latin typeface="SimSun"/>
                <a:cs typeface="SimSun"/>
              </a:rPr>
              <a:t>可以定义为总运输成本归一化后的表达：</a:t>
            </a:r>
            <a:endParaRPr sz="1200">
              <a:latin typeface="SimSun"/>
              <a:cs typeface="SimSun"/>
            </a:endParaRPr>
          </a:p>
        </p:txBody>
      </p:sp>
      <p:sp>
        <p:nvSpPr>
          <p:cNvPr id="17" name="object 17"/>
          <p:cNvSpPr txBox="1"/>
          <p:nvPr/>
        </p:nvSpPr>
        <p:spPr>
          <a:xfrm>
            <a:off x="2851530" y="3080130"/>
            <a:ext cx="88328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Cambria Math"/>
                <a:cs typeface="Cambria Math"/>
              </a:rPr>
              <a:t>EM</a:t>
            </a:r>
            <a:r>
              <a:rPr dirty="0" sz="1200" spc="-15">
                <a:latin typeface="Cambria Math"/>
                <a:cs typeface="Cambria Math"/>
              </a:rPr>
              <a:t>D</a:t>
            </a:r>
            <a:r>
              <a:rPr dirty="0" baseline="2314" sz="1800" spc="7">
                <a:latin typeface="Cambria Math"/>
                <a:cs typeface="Cambria Math"/>
              </a:rPr>
              <a:t>(</a:t>
            </a:r>
            <a:r>
              <a:rPr dirty="0" sz="1200" spc="20">
                <a:latin typeface="Cambria Math"/>
                <a:cs typeface="Cambria Math"/>
              </a:rPr>
              <a:t>𝑃</a:t>
            </a:r>
            <a:r>
              <a:rPr dirty="0" sz="1200">
                <a:latin typeface="Cambria Math"/>
                <a:cs typeface="Cambria Math"/>
              </a:rPr>
              <a:t>,</a:t>
            </a:r>
            <a:r>
              <a:rPr dirty="0" sz="1200" spc="-70">
                <a:latin typeface="Cambria Math"/>
                <a:cs typeface="Cambria Math"/>
              </a:rPr>
              <a:t> </a:t>
            </a:r>
            <a:r>
              <a:rPr dirty="0" sz="1200" spc="40">
                <a:latin typeface="Cambria Math"/>
                <a:cs typeface="Cambria Math"/>
              </a:rPr>
              <a:t>𝑄</a:t>
            </a:r>
            <a:r>
              <a:rPr dirty="0" baseline="2314" sz="1800">
                <a:latin typeface="Cambria Math"/>
                <a:cs typeface="Cambria Math"/>
              </a:rPr>
              <a:t>)</a:t>
            </a:r>
            <a:r>
              <a:rPr dirty="0" baseline="2314" sz="1800" spc="97">
                <a:latin typeface="Cambria Math"/>
                <a:cs typeface="Cambria Math"/>
              </a:rPr>
              <a:t> </a:t>
            </a:r>
            <a:r>
              <a:rPr dirty="0" sz="1200">
                <a:latin typeface="Cambria Math"/>
                <a:cs typeface="Cambria Math"/>
              </a:rPr>
              <a:t>=</a:t>
            </a:r>
            <a:endParaRPr sz="1200">
              <a:latin typeface="Cambria Math"/>
              <a:cs typeface="Cambria Math"/>
            </a:endParaRPr>
          </a:p>
        </p:txBody>
      </p:sp>
      <p:sp>
        <p:nvSpPr>
          <p:cNvPr id="18" name="object 18"/>
          <p:cNvSpPr txBox="1"/>
          <p:nvPr/>
        </p:nvSpPr>
        <p:spPr>
          <a:xfrm>
            <a:off x="3834510" y="3034411"/>
            <a:ext cx="49085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𝑖=1 </a:t>
            </a:r>
            <a:r>
              <a:rPr dirty="0" sz="850" spc="200">
                <a:latin typeface="Cambria Math"/>
                <a:cs typeface="Cambria Math"/>
              </a:rPr>
              <a:t> </a:t>
            </a:r>
            <a:r>
              <a:rPr dirty="0" sz="850" spc="40">
                <a:latin typeface="Cambria Math"/>
                <a:cs typeface="Cambria Math"/>
              </a:rPr>
              <a:t>𝑗=1</a:t>
            </a:r>
            <a:endParaRPr sz="850">
              <a:latin typeface="Cambria Math"/>
              <a:cs typeface="Cambria Math"/>
            </a:endParaRPr>
          </a:p>
        </p:txBody>
      </p:sp>
      <p:sp>
        <p:nvSpPr>
          <p:cNvPr id="19" name="object 19"/>
          <p:cNvSpPr txBox="1"/>
          <p:nvPr/>
        </p:nvSpPr>
        <p:spPr>
          <a:xfrm>
            <a:off x="3725290" y="2892678"/>
            <a:ext cx="518795" cy="208279"/>
          </a:xfrm>
          <a:prstGeom prst="rect">
            <a:avLst/>
          </a:prstGeom>
        </p:spPr>
        <p:txBody>
          <a:bodyPr wrap="square" lIns="0" tIns="12700" rIns="0" bIns="0" rtlCol="0" vert="horz">
            <a:spAutoFit/>
          </a:bodyPr>
          <a:lstStyle/>
          <a:p>
            <a:pPr marL="38100">
              <a:lnSpc>
                <a:spcPct val="100000"/>
              </a:lnSpc>
              <a:spcBef>
                <a:spcPts val="100"/>
              </a:spcBef>
            </a:pPr>
            <a:r>
              <a:rPr dirty="0" baseline="-23148" sz="1800" spc="82">
                <a:latin typeface="Cambria Math"/>
                <a:cs typeface="Cambria Math"/>
              </a:rPr>
              <a:t>Σ</a:t>
            </a:r>
            <a:r>
              <a:rPr dirty="0" sz="850" spc="55">
                <a:latin typeface="Cambria Math"/>
                <a:cs typeface="Cambria Math"/>
              </a:rPr>
              <a:t>𝑚 </a:t>
            </a:r>
            <a:r>
              <a:rPr dirty="0" sz="850" spc="245">
                <a:latin typeface="Cambria Math"/>
                <a:cs typeface="Cambria Math"/>
              </a:rPr>
              <a:t> </a:t>
            </a:r>
            <a:r>
              <a:rPr dirty="0" baseline="-23148" sz="1800" spc="75">
                <a:latin typeface="Cambria Math"/>
                <a:cs typeface="Cambria Math"/>
              </a:rPr>
              <a:t>Σ</a:t>
            </a:r>
            <a:r>
              <a:rPr dirty="0" sz="850" spc="50">
                <a:latin typeface="Cambria Math"/>
                <a:cs typeface="Cambria Math"/>
              </a:rPr>
              <a:t>𝑛</a:t>
            </a:r>
            <a:endParaRPr sz="850">
              <a:latin typeface="Cambria Math"/>
              <a:cs typeface="Cambria Math"/>
            </a:endParaRPr>
          </a:p>
        </p:txBody>
      </p:sp>
      <p:sp>
        <p:nvSpPr>
          <p:cNvPr id="20" name="object 20"/>
          <p:cNvSpPr txBox="1"/>
          <p:nvPr/>
        </p:nvSpPr>
        <p:spPr>
          <a:xfrm>
            <a:off x="4289425" y="2984118"/>
            <a:ext cx="410845" cy="208279"/>
          </a:xfrm>
          <a:prstGeom prst="rect">
            <a:avLst/>
          </a:prstGeom>
        </p:spPr>
        <p:txBody>
          <a:bodyPr wrap="square" lIns="0" tIns="12700" rIns="0" bIns="0" rtlCol="0" vert="horz">
            <a:spAutoFit/>
          </a:bodyPr>
          <a:lstStyle/>
          <a:p>
            <a:pPr marL="38100">
              <a:lnSpc>
                <a:spcPct val="100000"/>
              </a:lnSpc>
              <a:spcBef>
                <a:spcPts val="100"/>
              </a:spcBef>
            </a:pPr>
            <a:r>
              <a:rPr dirty="0" baseline="11574" sz="1800" spc="22">
                <a:latin typeface="Cambria Math"/>
                <a:cs typeface="Cambria Math"/>
              </a:rPr>
              <a:t>𝑓</a:t>
            </a:r>
            <a:r>
              <a:rPr dirty="0" sz="850" spc="15">
                <a:latin typeface="Cambria Math"/>
                <a:cs typeface="Cambria Math"/>
              </a:rPr>
              <a:t>𝑖𝑗</a:t>
            </a:r>
            <a:r>
              <a:rPr dirty="0" baseline="11574" sz="1800" spc="22">
                <a:latin typeface="Cambria Math"/>
                <a:cs typeface="Cambria Math"/>
              </a:rPr>
              <a:t>𝑑</a:t>
            </a:r>
            <a:r>
              <a:rPr dirty="0" sz="850" spc="15">
                <a:latin typeface="Cambria Math"/>
                <a:cs typeface="Cambria Math"/>
              </a:rPr>
              <a:t>𝑖𝑗</a:t>
            </a:r>
            <a:endParaRPr sz="850">
              <a:latin typeface="Cambria Math"/>
              <a:cs typeface="Cambria Math"/>
            </a:endParaRPr>
          </a:p>
        </p:txBody>
      </p:sp>
      <p:sp>
        <p:nvSpPr>
          <p:cNvPr id="21" name="object 21"/>
          <p:cNvSpPr txBox="1"/>
          <p:nvPr/>
        </p:nvSpPr>
        <p:spPr>
          <a:xfrm>
            <a:off x="3928998" y="3269107"/>
            <a:ext cx="489584"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𝑖=1 </a:t>
            </a:r>
            <a:r>
              <a:rPr dirty="0" sz="850" spc="195">
                <a:latin typeface="Cambria Math"/>
                <a:cs typeface="Cambria Math"/>
              </a:rPr>
              <a:t> </a:t>
            </a:r>
            <a:r>
              <a:rPr dirty="0" sz="850" spc="40">
                <a:latin typeface="Cambria Math"/>
                <a:cs typeface="Cambria Math"/>
              </a:rPr>
              <a:t>𝑗=1</a:t>
            </a:r>
            <a:endParaRPr sz="850">
              <a:latin typeface="Cambria Math"/>
              <a:cs typeface="Cambria Math"/>
            </a:endParaRPr>
          </a:p>
        </p:txBody>
      </p:sp>
      <p:sp>
        <p:nvSpPr>
          <p:cNvPr id="22" name="object 22"/>
          <p:cNvSpPr txBox="1"/>
          <p:nvPr/>
        </p:nvSpPr>
        <p:spPr>
          <a:xfrm>
            <a:off x="3819778" y="3124327"/>
            <a:ext cx="517525" cy="208279"/>
          </a:xfrm>
          <a:prstGeom prst="rect">
            <a:avLst/>
          </a:prstGeom>
        </p:spPr>
        <p:txBody>
          <a:bodyPr wrap="square" lIns="0" tIns="12700" rIns="0" bIns="0" rtlCol="0" vert="horz">
            <a:spAutoFit/>
          </a:bodyPr>
          <a:lstStyle/>
          <a:p>
            <a:pPr marL="38100">
              <a:lnSpc>
                <a:spcPct val="100000"/>
              </a:lnSpc>
              <a:spcBef>
                <a:spcPts val="100"/>
              </a:spcBef>
            </a:pPr>
            <a:r>
              <a:rPr dirty="0" baseline="-20833" sz="1800" spc="82">
                <a:latin typeface="Cambria Math"/>
                <a:cs typeface="Cambria Math"/>
              </a:rPr>
              <a:t>Σ</a:t>
            </a:r>
            <a:r>
              <a:rPr dirty="0" sz="850" spc="55">
                <a:latin typeface="Cambria Math"/>
                <a:cs typeface="Cambria Math"/>
              </a:rPr>
              <a:t>𝑚 </a:t>
            </a:r>
            <a:r>
              <a:rPr dirty="0" sz="850" spc="235">
                <a:latin typeface="Cambria Math"/>
                <a:cs typeface="Cambria Math"/>
              </a:rPr>
              <a:t> </a:t>
            </a:r>
            <a:r>
              <a:rPr dirty="0" baseline="-20833" sz="1800" spc="75">
                <a:latin typeface="Cambria Math"/>
                <a:cs typeface="Cambria Math"/>
              </a:rPr>
              <a:t>Σ</a:t>
            </a:r>
            <a:r>
              <a:rPr dirty="0" sz="850" spc="50">
                <a:latin typeface="Cambria Math"/>
                <a:cs typeface="Cambria Math"/>
              </a:rPr>
              <a:t>𝑛</a:t>
            </a:r>
            <a:endParaRPr sz="850">
              <a:latin typeface="Cambria Math"/>
              <a:cs typeface="Cambria Math"/>
            </a:endParaRPr>
          </a:p>
        </p:txBody>
      </p:sp>
      <p:sp>
        <p:nvSpPr>
          <p:cNvPr id="23" name="object 23"/>
          <p:cNvSpPr txBox="1"/>
          <p:nvPr/>
        </p:nvSpPr>
        <p:spPr>
          <a:xfrm>
            <a:off x="4382389" y="3212718"/>
            <a:ext cx="224790" cy="208279"/>
          </a:xfrm>
          <a:prstGeom prst="rect">
            <a:avLst/>
          </a:prstGeom>
        </p:spPr>
        <p:txBody>
          <a:bodyPr wrap="square" lIns="0" tIns="12700" rIns="0" bIns="0" rtlCol="0" vert="horz">
            <a:spAutoFit/>
          </a:bodyPr>
          <a:lstStyle/>
          <a:p>
            <a:pPr marL="38100">
              <a:lnSpc>
                <a:spcPct val="100000"/>
              </a:lnSpc>
              <a:spcBef>
                <a:spcPts val="100"/>
              </a:spcBef>
            </a:pPr>
            <a:r>
              <a:rPr dirty="0" baseline="11574" sz="1800" spc="-37">
                <a:latin typeface="Cambria Math"/>
                <a:cs typeface="Cambria Math"/>
              </a:rPr>
              <a:t>𝑓</a:t>
            </a:r>
            <a:r>
              <a:rPr dirty="0" sz="850" spc="-25">
                <a:latin typeface="Cambria Math"/>
                <a:cs typeface="Cambria Math"/>
              </a:rPr>
              <a:t>𝑖𝑗</a:t>
            </a:r>
            <a:endParaRPr sz="850">
              <a:latin typeface="Cambria Math"/>
              <a:cs typeface="Cambria Math"/>
            </a:endParaRPr>
          </a:p>
        </p:txBody>
      </p:sp>
      <p:sp>
        <p:nvSpPr>
          <p:cNvPr id="24" name="object 24"/>
          <p:cNvSpPr/>
          <p:nvPr/>
        </p:nvSpPr>
        <p:spPr>
          <a:xfrm>
            <a:off x="3763390" y="3196462"/>
            <a:ext cx="907415" cy="10795"/>
          </a:xfrm>
          <a:custGeom>
            <a:avLst/>
            <a:gdLst/>
            <a:ahLst/>
            <a:cxnLst/>
            <a:rect l="l" t="t" r="r" b="b"/>
            <a:pathLst>
              <a:path w="907414" h="10794">
                <a:moveTo>
                  <a:pt x="907084" y="0"/>
                </a:moveTo>
                <a:lnTo>
                  <a:pt x="0" y="0"/>
                </a:lnTo>
                <a:lnTo>
                  <a:pt x="0" y="10668"/>
                </a:lnTo>
                <a:lnTo>
                  <a:pt x="907084" y="10668"/>
                </a:lnTo>
                <a:lnTo>
                  <a:pt x="907084" y="0"/>
                </a:lnTo>
                <a:close/>
              </a:path>
            </a:pathLst>
          </a:custGeom>
          <a:solidFill>
            <a:srgbClr val="000000"/>
          </a:solidFill>
        </p:spPr>
        <p:txBody>
          <a:bodyPr wrap="square" lIns="0" tIns="0" rIns="0" bIns="0" rtlCol="0"/>
          <a:lstStyle/>
          <a:p/>
        </p:txBody>
      </p:sp>
      <p:sp>
        <p:nvSpPr>
          <p:cNvPr id="25" name="object 25"/>
          <p:cNvSpPr txBox="1"/>
          <p:nvPr/>
        </p:nvSpPr>
        <p:spPr>
          <a:xfrm>
            <a:off x="6502146" y="3080130"/>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4</a:t>
            </a:r>
            <a:r>
              <a:rPr dirty="0" sz="1200" spc="5">
                <a:latin typeface="Cambria Math"/>
                <a:cs typeface="Cambria Math"/>
              </a:rPr>
              <a:t>.</a:t>
            </a:r>
            <a:r>
              <a:rPr dirty="0" sz="1200" spc="-5">
                <a:latin typeface="Cambria Math"/>
                <a:cs typeface="Cambria Math"/>
              </a:rPr>
              <a:t>7</a:t>
            </a:r>
            <a:r>
              <a:rPr dirty="0" baseline="2314" sz="1800">
                <a:latin typeface="Cambria Math"/>
                <a:cs typeface="Cambria Math"/>
              </a:rPr>
              <a:t>)</a:t>
            </a:r>
            <a:endParaRPr baseline="2314" sz="1800">
              <a:latin typeface="Cambria Math"/>
              <a:cs typeface="Cambria Math"/>
            </a:endParaRPr>
          </a:p>
        </p:txBody>
      </p:sp>
      <p:sp>
        <p:nvSpPr>
          <p:cNvPr id="26" name="object 26"/>
          <p:cNvSpPr txBox="1"/>
          <p:nvPr/>
        </p:nvSpPr>
        <p:spPr>
          <a:xfrm>
            <a:off x="630427" y="3532758"/>
            <a:ext cx="6337935" cy="3279775"/>
          </a:xfrm>
          <a:prstGeom prst="rect">
            <a:avLst/>
          </a:prstGeom>
        </p:spPr>
        <p:txBody>
          <a:bodyPr wrap="square" lIns="0" tIns="12700" rIns="0" bIns="0" rtlCol="0" vert="horz">
            <a:spAutoFit/>
          </a:bodyPr>
          <a:lstStyle/>
          <a:p>
            <a:pPr marL="88900">
              <a:lnSpc>
                <a:spcPct val="100000"/>
              </a:lnSpc>
              <a:spcBef>
                <a:spcPts val="100"/>
              </a:spcBef>
            </a:pPr>
            <a:r>
              <a:rPr dirty="0" sz="1200">
                <a:latin typeface="SimSun"/>
                <a:cs typeface="SimSun"/>
              </a:rPr>
              <a:t>归一化的目的是为了消除在部分匹配的情况下受到奇异样本数据的影响。</a:t>
            </a:r>
            <a:endParaRPr sz="1200">
              <a:latin typeface="SimSun"/>
              <a:cs typeface="SimSun"/>
            </a:endParaRPr>
          </a:p>
          <a:p>
            <a:pPr algn="r" marR="117475">
              <a:lnSpc>
                <a:spcPct val="100000"/>
              </a:lnSpc>
              <a:spcBef>
                <a:spcPts val="900"/>
              </a:spcBef>
            </a:pPr>
            <a:r>
              <a:rPr dirty="0" sz="1200" spc="10">
                <a:latin typeface="SimSun"/>
                <a:cs typeface="SimSun"/>
              </a:rPr>
              <a:t>当度</a:t>
            </a:r>
            <a:r>
              <a:rPr dirty="0" sz="1200">
                <a:latin typeface="SimSun"/>
                <a:cs typeface="SimSun"/>
              </a:rPr>
              <a:t>量</a:t>
            </a:r>
            <a:r>
              <a:rPr dirty="0" sz="1200" spc="10">
                <a:latin typeface="SimSun"/>
                <a:cs typeface="SimSun"/>
              </a:rPr>
              <a:t>点</a:t>
            </a:r>
            <a:r>
              <a:rPr dirty="0" sz="1200">
                <a:latin typeface="SimSun"/>
                <a:cs typeface="SimSun"/>
              </a:rPr>
              <a:t>云</a:t>
            </a:r>
            <a:r>
              <a:rPr dirty="0" sz="1200" spc="10">
                <a:latin typeface="SimSun"/>
                <a:cs typeface="SimSun"/>
              </a:rPr>
              <a:t>距</a:t>
            </a:r>
            <a:r>
              <a:rPr dirty="0" sz="1200">
                <a:latin typeface="SimSun"/>
                <a:cs typeface="SimSun"/>
              </a:rPr>
              <a:t>离</a:t>
            </a:r>
            <a:r>
              <a:rPr dirty="0" sz="1200" spc="10">
                <a:latin typeface="SimSun"/>
                <a:cs typeface="SimSun"/>
              </a:rPr>
              <a:t>时</a:t>
            </a:r>
            <a:r>
              <a:rPr dirty="0" sz="1200">
                <a:latin typeface="SimSun"/>
                <a:cs typeface="SimSun"/>
              </a:rPr>
              <a:t>，可</a:t>
            </a:r>
            <a:r>
              <a:rPr dirty="0" sz="1200" spc="10">
                <a:latin typeface="SimSun"/>
                <a:cs typeface="SimSun"/>
              </a:rPr>
              <a:t>以</a:t>
            </a:r>
            <a:r>
              <a:rPr dirty="0" sz="1200" spc="5">
                <a:latin typeface="SimSun"/>
                <a:cs typeface="SimSun"/>
              </a:rPr>
              <a:t>将</a:t>
            </a:r>
            <a:r>
              <a:rPr dirty="0" sz="1200">
                <a:latin typeface="Cambria Math"/>
                <a:cs typeface="Cambria Math"/>
              </a:rPr>
              <a:t>𝑃</a:t>
            </a:r>
            <a:r>
              <a:rPr dirty="0" sz="1200" spc="95">
                <a:latin typeface="Cambria Math"/>
                <a:cs typeface="Cambria Math"/>
              </a:rPr>
              <a:t> </a:t>
            </a:r>
            <a:r>
              <a:rPr dirty="0" sz="1200">
                <a:latin typeface="Cambria Math"/>
                <a:cs typeface="Cambria Math"/>
              </a:rPr>
              <a:t>=</a:t>
            </a:r>
            <a:r>
              <a:rPr dirty="0" sz="1200" spc="75">
                <a:latin typeface="Cambria Math"/>
                <a:cs typeface="Cambria Math"/>
              </a:rPr>
              <a:t> </a:t>
            </a:r>
            <a:r>
              <a:rPr dirty="0" baseline="2314" sz="1800">
                <a:latin typeface="Cambria Math"/>
                <a:cs typeface="Cambria Math"/>
              </a:rPr>
              <a:t>{</a:t>
            </a:r>
            <a:r>
              <a:rPr dirty="0" baseline="2314" sz="1800" spc="7">
                <a:latin typeface="Cambria Math"/>
                <a:cs typeface="Cambria Math"/>
              </a:rPr>
              <a:t>(</a:t>
            </a:r>
            <a:r>
              <a:rPr dirty="0" sz="1200" spc="-70">
                <a:latin typeface="Cambria Math"/>
                <a:cs typeface="Cambria Math"/>
              </a:rPr>
              <a:t>𝑝</a:t>
            </a:r>
            <a:r>
              <a:rPr dirty="0" baseline="-16339" sz="1275" spc="97">
                <a:latin typeface="Cambria Math"/>
                <a:cs typeface="Cambria Math"/>
              </a:rPr>
              <a:t>1</a:t>
            </a:r>
            <a:r>
              <a:rPr dirty="0" sz="1200">
                <a:latin typeface="Cambria Math"/>
                <a:cs typeface="Cambria Math"/>
              </a:rPr>
              <a:t>,</a:t>
            </a:r>
            <a:r>
              <a:rPr dirty="0" sz="1200" spc="-70">
                <a:latin typeface="Cambria Math"/>
                <a:cs typeface="Cambria Math"/>
              </a:rPr>
              <a:t> </a:t>
            </a:r>
            <a:r>
              <a:rPr dirty="0" sz="1200" spc="-5">
                <a:latin typeface="Cambria Math"/>
                <a:cs typeface="Cambria Math"/>
              </a:rPr>
              <a:t>1</a:t>
            </a:r>
            <a:r>
              <a:rPr dirty="0" baseline="2314" sz="1800" spc="7">
                <a:latin typeface="Cambria Math"/>
                <a:cs typeface="Cambria Math"/>
              </a:rPr>
              <a:t>)</a:t>
            </a:r>
            <a:r>
              <a:rPr dirty="0" sz="1200">
                <a:latin typeface="Cambria Math"/>
                <a:cs typeface="Cambria Math"/>
              </a:rPr>
              <a:t>,</a:t>
            </a:r>
            <a:r>
              <a:rPr dirty="0" sz="1200" spc="-70">
                <a:latin typeface="Cambria Math"/>
                <a:cs typeface="Cambria Math"/>
              </a:rPr>
              <a:t> </a:t>
            </a:r>
            <a:r>
              <a:rPr dirty="0" baseline="2314" sz="1800" spc="7">
                <a:latin typeface="Cambria Math"/>
                <a:cs typeface="Cambria Math"/>
              </a:rPr>
              <a:t>(</a:t>
            </a:r>
            <a:r>
              <a:rPr dirty="0" sz="1200" spc="-35">
                <a:latin typeface="Cambria Math"/>
                <a:cs typeface="Cambria Math"/>
              </a:rPr>
              <a:t>𝑝</a:t>
            </a:r>
            <a:r>
              <a:rPr dirty="0" baseline="-16339" sz="1275" spc="97">
                <a:latin typeface="Cambria Math"/>
                <a:cs typeface="Cambria Math"/>
              </a:rPr>
              <a:t>2</a:t>
            </a:r>
            <a:r>
              <a:rPr dirty="0" sz="1200">
                <a:latin typeface="Cambria Math"/>
                <a:cs typeface="Cambria Math"/>
              </a:rPr>
              <a:t>,</a:t>
            </a:r>
            <a:r>
              <a:rPr dirty="0" sz="1200" spc="-80">
                <a:latin typeface="Cambria Math"/>
                <a:cs typeface="Cambria Math"/>
              </a:rPr>
              <a:t> </a:t>
            </a:r>
            <a:r>
              <a:rPr dirty="0" sz="1200" spc="-5">
                <a:latin typeface="Cambria Math"/>
                <a:cs typeface="Cambria Math"/>
              </a:rPr>
              <a:t>1</a:t>
            </a:r>
            <a:r>
              <a:rPr dirty="0" baseline="2314" sz="1800" spc="7">
                <a:latin typeface="Cambria Math"/>
                <a:cs typeface="Cambria Math"/>
              </a:rPr>
              <a:t>)</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a:t>
            </a:r>
            <a:r>
              <a:rPr dirty="0" sz="1200" spc="-70">
                <a:latin typeface="Cambria Math"/>
                <a:cs typeface="Cambria Math"/>
              </a:rPr>
              <a:t> </a:t>
            </a:r>
            <a:r>
              <a:rPr dirty="0" baseline="2314" sz="1800" spc="7">
                <a:latin typeface="Cambria Math"/>
                <a:cs typeface="Cambria Math"/>
              </a:rPr>
              <a:t>(</a:t>
            </a:r>
            <a:r>
              <a:rPr dirty="0" sz="1200" spc="-50">
                <a:latin typeface="Cambria Math"/>
                <a:cs typeface="Cambria Math"/>
              </a:rPr>
              <a:t>𝑝</a:t>
            </a:r>
            <a:r>
              <a:rPr dirty="0" baseline="-16339" sz="1275" spc="232">
                <a:latin typeface="Cambria Math"/>
                <a:cs typeface="Cambria Math"/>
              </a:rPr>
              <a:t>𝑚</a:t>
            </a:r>
            <a:r>
              <a:rPr dirty="0" sz="1200">
                <a:latin typeface="Cambria Math"/>
                <a:cs typeface="Cambria Math"/>
              </a:rPr>
              <a:t>,</a:t>
            </a:r>
            <a:r>
              <a:rPr dirty="0" sz="1200" spc="-70">
                <a:latin typeface="Cambria Math"/>
                <a:cs typeface="Cambria Math"/>
              </a:rPr>
              <a:t> </a:t>
            </a:r>
            <a:r>
              <a:rPr dirty="0" sz="1200" spc="-5">
                <a:latin typeface="Cambria Math"/>
                <a:cs typeface="Cambria Math"/>
              </a:rPr>
              <a:t>1</a:t>
            </a:r>
            <a:r>
              <a:rPr dirty="0" baseline="2314" sz="1800" spc="7">
                <a:latin typeface="Cambria Math"/>
                <a:cs typeface="Cambria Math"/>
              </a:rPr>
              <a:t>)</a:t>
            </a:r>
            <a:r>
              <a:rPr dirty="0" baseline="2314" sz="1800" spc="22">
                <a:latin typeface="Cambria Math"/>
                <a:cs typeface="Cambria Math"/>
              </a:rPr>
              <a:t>}</a:t>
            </a:r>
            <a:r>
              <a:rPr dirty="0" sz="1200" spc="10">
                <a:latin typeface="SimSun"/>
                <a:cs typeface="SimSun"/>
              </a:rPr>
              <a:t>表</a:t>
            </a:r>
            <a:r>
              <a:rPr dirty="0" sz="1200">
                <a:latin typeface="SimSun"/>
                <a:cs typeface="SimSun"/>
              </a:rPr>
              <a:t>示</a:t>
            </a:r>
            <a:r>
              <a:rPr dirty="0" sz="1200" spc="10">
                <a:latin typeface="SimSun"/>
                <a:cs typeface="SimSun"/>
              </a:rPr>
              <a:t>一</a:t>
            </a:r>
            <a:r>
              <a:rPr dirty="0" sz="1200">
                <a:latin typeface="SimSun"/>
                <a:cs typeface="SimSun"/>
              </a:rPr>
              <a:t>组</a:t>
            </a:r>
            <a:r>
              <a:rPr dirty="0" sz="1200" spc="10">
                <a:latin typeface="SimSun"/>
                <a:cs typeface="SimSun"/>
              </a:rPr>
              <a:t>点</a:t>
            </a:r>
            <a:r>
              <a:rPr dirty="0" sz="1200">
                <a:latin typeface="SimSun"/>
                <a:cs typeface="SimSun"/>
              </a:rPr>
              <a:t>云</a:t>
            </a:r>
            <a:r>
              <a:rPr dirty="0" sz="1200" spc="10">
                <a:latin typeface="SimSun"/>
                <a:cs typeface="SimSun"/>
              </a:rPr>
              <a:t>数</a:t>
            </a:r>
            <a:r>
              <a:rPr dirty="0" sz="1200">
                <a:latin typeface="SimSun"/>
                <a:cs typeface="SimSun"/>
              </a:rPr>
              <a:t>据</a:t>
            </a:r>
            <a:r>
              <a:rPr dirty="0" sz="1200" spc="10">
                <a:latin typeface="SimSun"/>
                <a:cs typeface="SimSun"/>
              </a:rPr>
              <a:t>，其中</a:t>
            </a:r>
            <a:r>
              <a:rPr dirty="0" sz="1200" spc="-35">
                <a:latin typeface="Cambria Math"/>
                <a:cs typeface="Cambria Math"/>
              </a:rPr>
              <a:t>𝑝</a:t>
            </a:r>
            <a:r>
              <a:rPr dirty="0" baseline="-16339" sz="1275" spc="262">
                <a:latin typeface="Cambria Math"/>
                <a:cs typeface="Cambria Math"/>
              </a:rPr>
              <a:t>𝑖</a:t>
            </a:r>
            <a:r>
              <a:rPr dirty="0" sz="1200">
                <a:latin typeface="SimSun"/>
                <a:cs typeface="SimSun"/>
              </a:rPr>
              <a:t>表</a:t>
            </a:r>
            <a:endParaRPr sz="1200">
              <a:latin typeface="SimSun"/>
              <a:cs typeface="SimSun"/>
            </a:endParaRPr>
          </a:p>
          <a:p>
            <a:pPr marL="88900">
              <a:lnSpc>
                <a:spcPct val="100000"/>
              </a:lnSpc>
              <a:spcBef>
                <a:spcPts val="1245"/>
              </a:spcBef>
            </a:pPr>
            <a:r>
              <a:rPr dirty="0" sz="1200" spc="320">
                <a:latin typeface="SimSun"/>
                <a:cs typeface="SimSun"/>
              </a:rPr>
              <a:t>示索引</a:t>
            </a:r>
            <a:r>
              <a:rPr dirty="0" sz="1200">
                <a:latin typeface="SimSun"/>
                <a:cs typeface="SimSun"/>
              </a:rPr>
              <a:t>为</a:t>
            </a:r>
            <a:r>
              <a:rPr dirty="0" sz="1200" spc="-265">
                <a:latin typeface="SimSun"/>
                <a:cs typeface="SimSun"/>
              </a:rPr>
              <a:t> </a:t>
            </a:r>
            <a:r>
              <a:rPr dirty="0" sz="1200">
                <a:latin typeface="Cambria Math"/>
                <a:cs typeface="Cambria Math"/>
              </a:rPr>
              <a:t>𝑖</a:t>
            </a:r>
            <a:r>
              <a:rPr dirty="0" sz="1200" spc="95">
                <a:latin typeface="Cambria Math"/>
                <a:cs typeface="Cambria Math"/>
              </a:rPr>
              <a:t> </a:t>
            </a:r>
            <a:r>
              <a:rPr dirty="0" sz="1200">
                <a:latin typeface="SimSun"/>
                <a:cs typeface="SimSun"/>
              </a:rPr>
              <a:t>的</a:t>
            </a:r>
            <a:r>
              <a:rPr dirty="0" sz="1200" spc="-280">
                <a:latin typeface="SimSun"/>
                <a:cs typeface="SimSun"/>
              </a:rPr>
              <a:t> </a:t>
            </a:r>
            <a:r>
              <a:rPr dirty="0" sz="1200">
                <a:latin typeface="SimSun"/>
                <a:cs typeface="SimSun"/>
              </a:rPr>
              <a:t>点</a:t>
            </a:r>
            <a:r>
              <a:rPr dirty="0" sz="1200" spc="-270">
                <a:latin typeface="SimSun"/>
                <a:cs typeface="SimSun"/>
              </a:rPr>
              <a:t> </a:t>
            </a:r>
            <a:r>
              <a:rPr dirty="0" sz="1200">
                <a:latin typeface="SimSun"/>
                <a:cs typeface="SimSun"/>
              </a:rPr>
              <a:t>云</a:t>
            </a:r>
            <a:r>
              <a:rPr dirty="0" sz="1200" spc="-270">
                <a:latin typeface="SimSun"/>
                <a:cs typeface="SimSun"/>
              </a:rPr>
              <a:t> </a:t>
            </a:r>
            <a:r>
              <a:rPr dirty="0" sz="1200">
                <a:latin typeface="SimSun"/>
                <a:cs typeface="SimSun"/>
              </a:rPr>
              <a:t>坐</a:t>
            </a:r>
            <a:r>
              <a:rPr dirty="0" sz="1200" spc="-280">
                <a:latin typeface="SimSun"/>
                <a:cs typeface="SimSun"/>
              </a:rPr>
              <a:t> </a:t>
            </a:r>
            <a:r>
              <a:rPr dirty="0" sz="1200">
                <a:latin typeface="SimSun"/>
                <a:cs typeface="SimSun"/>
              </a:rPr>
              <a:t>标</a:t>
            </a:r>
            <a:r>
              <a:rPr dirty="0" sz="1200" spc="-280">
                <a:latin typeface="SimSun"/>
                <a:cs typeface="SimSun"/>
              </a:rPr>
              <a:t> </a:t>
            </a:r>
            <a:r>
              <a:rPr dirty="0" sz="1200">
                <a:latin typeface="SimSun"/>
                <a:cs typeface="SimSun"/>
              </a:rPr>
              <a:t>，</a:t>
            </a:r>
            <a:r>
              <a:rPr dirty="0" sz="1200" spc="-254">
                <a:latin typeface="SimSun"/>
                <a:cs typeface="SimSun"/>
              </a:rPr>
              <a:t> </a:t>
            </a:r>
            <a:r>
              <a:rPr dirty="0" sz="1200" spc="-75">
                <a:latin typeface="Cambria Math"/>
                <a:cs typeface="Cambria Math"/>
              </a:rPr>
              <a:t>𝑤</a:t>
            </a:r>
            <a:r>
              <a:rPr dirty="0" baseline="-16339" sz="1275" spc="165">
                <a:latin typeface="Cambria Math"/>
                <a:cs typeface="Cambria Math"/>
              </a:rPr>
              <a:t>𝑝</a:t>
            </a:r>
            <a:r>
              <a:rPr dirty="0" baseline="-35714" sz="1050" spc="179">
                <a:latin typeface="Cambria Math"/>
                <a:cs typeface="Cambria Math"/>
              </a:rPr>
              <a:t>𝑖</a:t>
            </a:r>
            <a:r>
              <a:rPr dirty="0" baseline="-35714" sz="1050">
                <a:latin typeface="Cambria Math"/>
                <a:cs typeface="Cambria Math"/>
              </a:rPr>
              <a:t>  </a:t>
            </a:r>
            <a:r>
              <a:rPr dirty="0" baseline="-35714" sz="1050" spc="-97">
                <a:latin typeface="Cambria Math"/>
                <a:cs typeface="Cambria Math"/>
              </a:rPr>
              <a:t> </a:t>
            </a:r>
            <a:r>
              <a:rPr dirty="0" sz="1200">
                <a:latin typeface="SimSun"/>
                <a:cs typeface="SimSun"/>
              </a:rPr>
              <a:t>表</a:t>
            </a:r>
            <a:r>
              <a:rPr dirty="0" sz="1200" spc="-280">
                <a:latin typeface="SimSun"/>
                <a:cs typeface="SimSun"/>
              </a:rPr>
              <a:t> </a:t>
            </a:r>
            <a:r>
              <a:rPr dirty="0" sz="1200">
                <a:latin typeface="SimSun"/>
                <a:cs typeface="SimSun"/>
              </a:rPr>
              <a:t>示</a:t>
            </a:r>
            <a:r>
              <a:rPr dirty="0" sz="1200" spc="-280">
                <a:latin typeface="SimSun"/>
                <a:cs typeface="SimSun"/>
              </a:rPr>
              <a:t> </a:t>
            </a:r>
            <a:r>
              <a:rPr dirty="0" sz="1200">
                <a:latin typeface="SimSun"/>
                <a:cs typeface="SimSun"/>
              </a:rPr>
              <a:t>每</a:t>
            </a:r>
            <a:r>
              <a:rPr dirty="0" sz="1200" spc="-270">
                <a:latin typeface="SimSun"/>
                <a:cs typeface="SimSun"/>
              </a:rPr>
              <a:t> </a:t>
            </a:r>
            <a:r>
              <a:rPr dirty="0" sz="1200">
                <a:latin typeface="SimSun"/>
                <a:cs typeface="SimSun"/>
              </a:rPr>
              <a:t>个</a:t>
            </a:r>
            <a:r>
              <a:rPr dirty="0" sz="1200" spc="-270">
                <a:latin typeface="SimSun"/>
                <a:cs typeface="SimSun"/>
              </a:rPr>
              <a:t> </a:t>
            </a:r>
            <a:r>
              <a:rPr dirty="0" sz="1200">
                <a:latin typeface="SimSun"/>
                <a:cs typeface="SimSun"/>
              </a:rPr>
              <a:t>点</a:t>
            </a:r>
            <a:r>
              <a:rPr dirty="0" sz="1200" spc="-280">
                <a:latin typeface="SimSun"/>
                <a:cs typeface="SimSun"/>
              </a:rPr>
              <a:t> </a:t>
            </a:r>
            <a:r>
              <a:rPr dirty="0" sz="1200">
                <a:latin typeface="SimSun"/>
                <a:cs typeface="SimSun"/>
              </a:rPr>
              <a:t>的</a:t>
            </a:r>
            <a:r>
              <a:rPr dirty="0" sz="1200" spc="-280">
                <a:latin typeface="SimSun"/>
                <a:cs typeface="SimSun"/>
              </a:rPr>
              <a:t> </a:t>
            </a:r>
            <a:r>
              <a:rPr dirty="0" sz="1200">
                <a:latin typeface="SimSun"/>
                <a:cs typeface="SimSun"/>
              </a:rPr>
              <a:t>权</a:t>
            </a:r>
            <a:r>
              <a:rPr dirty="0" sz="1200" spc="-280">
                <a:latin typeface="SimSun"/>
                <a:cs typeface="SimSun"/>
              </a:rPr>
              <a:t> </a:t>
            </a:r>
            <a:r>
              <a:rPr dirty="0" sz="1200">
                <a:latin typeface="SimSun"/>
                <a:cs typeface="SimSun"/>
              </a:rPr>
              <a:t>重</a:t>
            </a:r>
            <a:r>
              <a:rPr dirty="0" sz="1200" spc="-270">
                <a:latin typeface="SimSun"/>
                <a:cs typeface="SimSun"/>
              </a:rPr>
              <a:t> </a:t>
            </a:r>
            <a:r>
              <a:rPr dirty="0" sz="1200">
                <a:latin typeface="SimSun"/>
                <a:cs typeface="SimSun"/>
              </a:rPr>
              <a:t>，</a:t>
            </a:r>
            <a:r>
              <a:rPr dirty="0" sz="1200" spc="-280">
                <a:latin typeface="SimSun"/>
                <a:cs typeface="SimSun"/>
              </a:rPr>
              <a:t> </a:t>
            </a:r>
            <a:r>
              <a:rPr dirty="0" sz="1200">
                <a:latin typeface="SimSun"/>
                <a:cs typeface="SimSun"/>
              </a:rPr>
              <a:t>这</a:t>
            </a:r>
            <a:r>
              <a:rPr dirty="0" sz="1200" spc="-280">
                <a:latin typeface="SimSun"/>
                <a:cs typeface="SimSun"/>
              </a:rPr>
              <a:t> </a:t>
            </a:r>
            <a:r>
              <a:rPr dirty="0" sz="1200">
                <a:latin typeface="SimSun"/>
                <a:cs typeface="SimSun"/>
              </a:rPr>
              <a:t>里</a:t>
            </a:r>
            <a:r>
              <a:rPr dirty="0" sz="1200" spc="-270">
                <a:latin typeface="SimSun"/>
                <a:cs typeface="SimSun"/>
              </a:rPr>
              <a:t> </a:t>
            </a:r>
            <a:r>
              <a:rPr dirty="0" sz="1200">
                <a:latin typeface="SimSun"/>
                <a:cs typeface="SimSun"/>
              </a:rPr>
              <a:t>都</a:t>
            </a:r>
            <a:r>
              <a:rPr dirty="0" sz="1200" spc="-270">
                <a:latin typeface="SimSun"/>
                <a:cs typeface="SimSun"/>
              </a:rPr>
              <a:t> </a:t>
            </a:r>
            <a:r>
              <a:rPr dirty="0" sz="1200">
                <a:latin typeface="SimSun"/>
                <a:cs typeface="SimSun"/>
              </a:rPr>
              <a:t>用 </a:t>
            </a:r>
            <a:r>
              <a:rPr dirty="0" sz="1200" spc="-275">
                <a:latin typeface="SimSun"/>
                <a:cs typeface="SimSun"/>
              </a:rPr>
              <a:t> </a:t>
            </a:r>
            <a:r>
              <a:rPr dirty="0" sz="1200">
                <a:latin typeface="Times New Roman"/>
                <a:cs typeface="Times New Roman"/>
              </a:rPr>
              <a:t>1  </a:t>
            </a:r>
            <a:r>
              <a:rPr dirty="0" sz="1200" spc="15">
                <a:latin typeface="Times New Roman"/>
                <a:cs typeface="Times New Roman"/>
              </a:rPr>
              <a:t> </a:t>
            </a:r>
            <a:r>
              <a:rPr dirty="0" sz="1200" spc="320">
                <a:latin typeface="SimSun"/>
                <a:cs typeface="SimSun"/>
              </a:rPr>
              <a:t>来表示</a:t>
            </a:r>
            <a:r>
              <a:rPr dirty="0" sz="1200">
                <a:latin typeface="SimSun"/>
                <a:cs typeface="SimSun"/>
              </a:rPr>
              <a:t>。</a:t>
            </a:r>
            <a:r>
              <a:rPr dirty="0" sz="1200" spc="-280">
                <a:latin typeface="SimSun"/>
                <a:cs typeface="SimSun"/>
              </a:rPr>
              <a:t> </a:t>
            </a:r>
            <a:r>
              <a:rPr dirty="0" sz="1200">
                <a:latin typeface="Cambria Math"/>
                <a:cs typeface="Cambria Math"/>
              </a:rPr>
              <a:t>𝑄</a:t>
            </a:r>
            <a:r>
              <a:rPr dirty="0" sz="1200" spc="100">
                <a:latin typeface="Cambria Math"/>
                <a:cs typeface="Cambria Math"/>
              </a:rPr>
              <a:t> </a:t>
            </a:r>
            <a:r>
              <a:rPr dirty="0" sz="1200">
                <a:latin typeface="Cambria Math"/>
                <a:cs typeface="Cambria Math"/>
              </a:rPr>
              <a:t>=</a:t>
            </a:r>
            <a:endParaRPr sz="1200">
              <a:latin typeface="Cambria Math"/>
              <a:cs typeface="Cambria Math"/>
            </a:endParaRPr>
          </a:p>
          <a:p>
            <a:pPr>
              <a:lnSpc>
                <a:spcPct val="100000"/>
              </a:lnSpc>
              <a:spcBef>
                <a:spcPts val="25"/>
              </a:spcBef>
            </a:pPr>
            <a:endParaRPr sz="1350">
              <a:latin typeface="Cambria Math"/>
              <a:cs typeface="Cambria Math"/>
            </a:endParaRPr>
          </a:p>
          <a:p>
            <a:pPr algn="r" marR="117475">
              <a:lnSpc>
                <a:spcPct val="100000"/>
              </a:lnSpc>
            </a:pPr>
            <a:r>
              <a:rPr dirty="0" baseline="2314" sz="1800">
                <a:latin typeface="Cambria Math"/>
                <a:cs typeface="Cambria Math"/>
              </a:rPr>
              <a:t>{</a:t>
            </a:r>
            <a:r>
              <a:rPr dirty="0" baseline="2314" sz="1800" spc="7">
                <a:latin typeface="Cambria Math"/>
                <a:cs typeface="Cambria Math"/>
              </a:rPr>
              <a:t>(</a:t>
            </a:r>
            <a:r>
              <a:rPr dirty="0" sz="1200" spc="-50">
                <a:latin typeface="Cambria Math"/>
                <a:cs typeface="Cambria Math"/>
              </a:rPr>
              <a:t>𝑞</a:t>
            </a:r>
            <a:r>
              <a:rPr dirty="0" baseline="-16339" sz="1275" spc="97">
                <a:latin typeface="Cambria Math"/>
                <a:cs typeface="Cambria Math"/>
              </a:rPr>
              <a:t>1</a:t>
            </a:r>
            <a:r>
              <a:rPr dirty="0" sz="1200">
                <a:latin typeface="Cambria Math"/>
                <a:cs typeface="Cambria Math"/>
              </a:rPr>
              <a:t>,</a:t>
            </a:r>
            <a:r>
              <a:rPr dirty="0" sz="1200" spc="-80">
                <a:latin typeface="Cambria Math"/>
                <a:cs typeface="Cambria Math"/>
              </a:rPr>
              <a:t> </a:t>
            </a:r>
            <a:r>
              <a:rPr dirty="0" sz="1200" spc="-5">
                <a:latin typeface="Cambria Math"/>
                <a:cs typeface="Cambria Math"/>
              </a:rPr>
              <a:t>1</a:t>
            </a:r>
            <a:r>
              <a:rPr dirty="0" baseline="2314" sz="1800" spc="7">
                <a:latin typeface="Cambria Math"/>
                <a:cs typeface="Cambria Math"/>
              </a:rPr>
              <a:t>)</a:t>
            </a:r>
            <a:r>
              <a:rPr dirty="0" sz="1200">
                <a:latin typeface="Cambria Math"/>
                <a:cs typeface="Cambria Math"/>
              </a:rPr>
              <a:t>,</a:t>
            </a:r>
            <a:r>
              <a:rPr dirty="0" sz="1200" spc="-70">
                <a:latin typeface="Cambria Math"/>
                <a:cs typeface="Cambria Math"/>
              </a:rPr>
              <a:t> </a:t>
            </a:r>
            <a:r>
              <a:rPr dirty="0" baseline="2314" sz="1800" spc="7">
                <a:latin typeface="Cambria Math"/>
                <a:cs typeface="Cambria Math"/>
              </a:rPr>
              <a:t>(</a:t>
            </a:r>
            <a:r>
              <a:rPr dirty="0" sz="1200" spc="-25">
                <a:latin typeface="Cambria Math"/>
                <a:cs typeface="Cambria Math"/>
              </a:rPr>
              <a:t>𝑞</a:t>
            </a:r>
            <a:r>
              <a:rPr dirty="0" baseline="-16339" sz="1275" spc="97">
                <a:latin typeface="Cambria Math"/>
                <a:cs typeface="Cambria Math"/>
              </a:rPr>
              <a:t>2</a:t>
            </a:r>
            <a:r>
              <a:rPr dirty="0" sz="1200">
                <a:latin typeface="Cambria Math"/>
                <a:cs typeface="Cambria Math"/>
              </a:rPr>
              <a:t>,</a:t>
            </a:r>
            <a:r>
              <a:rPr dirty="0" sz="1200" spc="-70">
                <a:latin typeface="Cambria Math"/>
                <a:cs typeface="Cambria Math"/>
              </a:rPr>
              <a:t> </a:t>
            </a:r>
            <a:r>
              <a:rPr dirty="0" sz="1200" spc="-5">
                <a:latin typeface="Cambria Math"/>
                <a:cs typeface="Cambria Math"/>
              </a:rPr>
              <a:t>1</a:t>
            </a:r>
            <a:r>
              <a:rPr dirty="0" baseline="2314" sz="1800" spc="7">
                <a:latin typeface="Cambria Math"/>
                <a:cs typeface="Cambria Math"/>
              </a:rPr>
              <a:t>)</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a:t>
            </a:r>
            <a:r>
              <a:rPr dirty="0" sz="1200" spc="-70">
                <a:latin typeface="Cambria Math"/>
                <a:cs typeface="Cambria Math"/>
              </a:rPr>
              <a:t> </a:t>
            </a:r>
            <a:r>
              <a:rPr dirty="0" baseline="2314" sz="1800" spc="7">
                <a:latin typeface="Cambria Math"/>
                <a:cs typeface="Cambria Math"/>
              </a:rPr>
              <a:t>(</a:t>
            </a:r>
            <a:r>
              <a:rPr dirty="0" sz="1200" spc="-25">
                <a:latin typeface="Cambria Math"/>
                <a:cs typeface="Cambria Math"/>
              </a:rPr>
              <a:t>𝑞</a:t>
            </a:r>
            <a:r>
              <a:rPr dirty="0" baseline="-16339" sz="1275" spc="232">
                <a:latin typeface="Cambria Math"/>
                <a:cs typeface="Cambria Math"/>
              </a:rPr>
              <a:t>𝑚</a:t>
            </a:r>
            <a:r>
              <a:rPr dirty="0" sz="1200">
                <a:latin typeface="Cambria Math"/>
                <a:cs typeface="Cambria Math"/>
              </a:rPr>
              <a:t>,</a:t>
            </a:r>
            <a:r>
              <a:rPr dirty="0" sz="1200" spc="-70">
                <a:latin typeface="Cambria Math"/>
                <a:cs typeface="Cambria Math"/>
              </a:rPr>
              <a:t> </a:t>
            </a:r>
            <a:r>
              <a:rPr dirty="0" sz="1200" spc="-5">
                <a:latin typeface="Cambria Math"/>
                <a:cs typeface="Cambria Math"/>
              </a:rPr>
              <a:t>1</a:t>
            </a:r>
            <a:r>
              <a:rPr dirty="0" baseline="2314" sz="1800" spc="7">
                <a:latin typeface="Cambria Math"/>
                <a:cs typeface="Cambria Math"/>
              </a:rPr>
              <a:t>)</a:t>
            </a:r>
            <a:r>
              <a:rPr dirty="0" baseline="2314" sz="1800" spc="22">
                <a:latin typeface="Cambria Math"/>
                <a:cs typeface="Cambria Math"/>
              </a:rPr>
              <a:t>}</a:t>
            </a:r>
            <a:r>
              <a:rPr dirty="0" sz="1200" spc="10">
                <a:latin typeface="SimSun"/>
                <a:cs typeface="SimSun"/>
              </a:rPr>
              <a:t>表示</a:t>
            </a:r>
            <a:r>
              <a:rPr dirty="0" sz="1200">
                <a:latin typeface="SimSun"/>
                <a:cs typeface="SimSun"/>
              </a:rPr>
              <a:t>另</a:t>
            </a:r>
            <a:r>
              <a:rPr dirty="0" sz="1200" spc="10">
                <a:latin typeface="SimSun"/>
                <a:cs typeface="SimSun"/>
              </a:rPr>
              <a:t>一</a:t>
            </a:r>
            <a:r>
              <a:rPr dirty="0" sz="1200">
                <a:latin typeface="SimSun"/>
                <a:cs typeface="SimSun"/>
              </a:rPr>
              <a:t>组</a:t>
            </a:r>
            <a:r>
              <a:rPr dirty="0" sz="1200" spc="10">
                <a:latin typeface="SimSun"/>
                <a:cs typeface="SimSun"/>
              </a:rPr>
              <a:t>点云</a:t>
            </a:r>
            <a:r>
              <a:rPr dirty="0" sz="1200">
                <a:latin typeface="SimSun"/>
                <a:cs typeface="SimSun"/>
              </a:rPr>
              <a:t>数</a:t>
            </a:r>
            <a:r>
              <a:rPr dirty="0" sz="1200" spc="10">
                <a:latin typeface="SimSun"/>
                <a:cs typeface="SimSun"/>
              </a:rPr>
              <a:t>据</a:t>
            </a:r>
            <a:r>
              <a:rPr dirty="0" sz="1200">
                <a:latin typeface="SimSun"/>
                <a:cs typeface="SimSun"/>
              </a:rPr>
              <a:t>，</a:t>
            </a:r>
            <a:r>
              <a:rPr dirty="0" sz="1200" spc="10">
                <a:latin typeface="SimSun"/>
                <a:cs typeface="SimSun"/>
              </a:rPr>
              <a:t>其中</a:t>
            </a:r>
            <a:r>
              <a:rPr dirty="0" sz="1200" spc="-25">
                <a:latin typeface="Cambria Math"/>
                <a:cs typeface="Cambria Math"/>
              </a:rPr>
              <a:t>𝑞</a:t>
            </a:r>
            <a:r>
              <a:rPr dirty="0" baseline="-16339" sz="1275" spc="525">
                <a:latin typeface="Cambria Math"/>
                <a:cs typeface="Cambria Math"/>
              </a:rPr>
              <a:t>𝑗</a:t>
            </a:r>
            <a:r>
              <a:rPr dirty="0" sz="1200" spc="10">
                <a:latin typeface="SimSun"/>
                <a:cs typeface="SimSun"/>
              </a:rPr>
              <a:t>表示</a:t>
            </a:r>
            <a:r>
              <a:rPr dirty="0" sz="1200">
                <a:latin typeface="SimSun"/>
                <a:cs typeface="SimSun"/>
              </a:rPr>
              <a:t>索</a:t>
            </a:r>
            <a:r>
              <a:rPr dirty="0" sz="1200" spc="10">
                <a:latin typeface="SimSun"/>
                <a:cs typeface="SimSun"/>
              </a:rPr>
              <a:t>引</a:t>
            </a:r>
            <a:r>
              <a:rPr dirty="0" sz="1200">
                <a:latin typeface="SimSun"/>
                <a:cs typeface="SimSun"/>
              </a:rPr>
              <a:t>为</a:t>
            </a:r>
            <a:r>
              <a:rPr dirty="0" sz="1200" spc="35">
                <a:latin typeface="Cambria Math"/>
                <a:cs typeface="Cambria Math"/>
              </a:rPr>
              <a:t>𝑗</a:t>
            </a:r>
            <a:r>
              <a:rPr dirty="0" sz="1200" spc="10">
                <a:latin typeface="SimSun"/>
                <a:cs typeface="SimSun"/>
              </a:rPr>
              <a:t>的点</a:t>
            </a:r>
            <a:r>
              <a:rPr dirty="0" sz="1200">
                <a:latin typeface="SimSun"/>
                <a:cs typeface="SimSun"/>
              </a:rPr>
              <a:t>云</a:t>
            </a:r>
            <a:r>
              <a:rPr dirty="0" sz="1200" spc="10">
                <a:latin typeface="SimSun"/>
                <a:cs typeface="SimSun"/>
              </a:rPr>
              <a:t>坐标，</a:t>
            </a:r>
            <a:r>
              <a:rPr dirty="0" sz="1200">
                <a:latin typeface="SimSun"/>
                <a:cs typeface="SimSun"/>
              </a:rPr>
              <a:t>同</a:t>
            </a:r>
            <a:r>
              <a:rPr dirty="0" sz="1200" spc="-5">
                <a:latin typeface="SimSun"/>
                <a:cs typeface="SimSun"/>
              </a:rPr>
              <a:t>样</a:t>
            </a:r>
            <a:r>
              <a:rPr dirty="0" sz="1200" spc="-75">
                <a:latin typeface="Cambria Math"/>
                <a:cs typeface="Cambria Math"/>
              </a:rPr>
              <a:t>𝑤</a:t>
            </a:r>
            <a:r>
              <a:rPr dirty="0" baseline="-16339" sz="1275" spc="150">
                <a:latin typeface="Cambria Math"/>
                <a:cs typeface="Cambria Math"/>
              </a:rPr>
              <a:t>𝑞</a:t>
            </a:r>
            <a:r>
              <a:rPr dirty="0" baseline="-35714" sz="1050" spc="502">
                <a:latin typeface="Cambria Math"/>
                <a:cs typeface="Cambria Math"/>
              </a:rPr>
              <a:t>𝑗</a:t>
            </a:r>
            <a:r>
              <a:rPr dirty="0" sz="1200">
                <a:latin typeface="SimSun"/>
                <a:cs typeface="SimSun"/>
              </a:rPr>
              <a:t>表</a:t>
            </a:r>
            <a:endParaRPr sz="1200">
              <a:latin typeface="SimSun"/>
              <a:cs typeface="SimSun"/>
            </a:endParaRPr>
          </a:p>
          <a:p>
            <a:pPr marL="88900" marR="43180">
              <a:lnSpc>
                <a:spcPct val="216699"/>
              </a:lnSpc>
              <a:spcBef>
                <a:spcPts val="100"/>
              </a:spcBef>
            </a:pPr>
            <a:r>
              <a:rPr dirty="0" sz="1200">
                <a:latin typeface="SimSun"/>
                <a:cs typeface="SimSun"/>
              </a:rPr>
              <a:t>示每个点的权重，这里都用</a:t>
            </a:r>
            <a:r>
              <a:rPr dirty="0" sz="1200" spc="-225">
                <a:latin typeface="SimSun"/>
                <a:cs typeface="SimSun"/>
              </a:rPr>
              <a:t> </a:t>
            </a:r>
            <a:r>
              <a:rPr dirty="0" sz="1200">
                <a:latin typeface="Times New Roman"/>
                <a:cs typeface="Times New Roman"/>
              </a:rPr>
              <a:t>1</a:t>
            </a:r>
            <a:r>
              <a:rPr dirty="0" sz="1200" spc="70">
                <a:latin typeface="Times New Roman"/>
                <a:cs typeface="Times New Roman"/>
              </a:rPr>
              <a:t> </a:t>
            </a:r>
            <a:r>
              <a:rPr dirty="0" sz="1200">
                <a:latin typeface="SimSun"/>
                <a:cs typeface="SimSun"/>
              </a:rPr>
              <a:t>来表示。</a:t>
            </a:r>
            <a:r>
              <a:rPr dirty="0" sz="1200">
                <a:latin typeface="Cambria Math"/>
                <a:cs typeface="Cambria Math"/>
              </a:rPr>
              <a:t>𝐷</a:t>
            </a:r>
            <a:r>
              <a:rPr dirty="0" sz="1200" spc="100">
                <a:latin typeface="Cambria Math"/>
                <a:cs typeface="Cambria Math"/>
              </a:rPr>
              <a:t> </a:t>
            </a:r>
            <a:r>
              <a:rPr dirty="0" sz="1200">
                <a:latin typeface="Cambria Math"/>
                <a:cs typeface="Cambria Math"/>
              </a:rPr>
              <a:t>=</a:t>
            </a:r>
            <a:r>
              <a:rPr dirty="0" sz="1200" spc="60">
                <a:latin typeface="Cambria Math"/>
                <a:cs typeface="Cambria Math"/>
              </a:rPr>
              <a:t> </a:t>
            </a:r>
            <a:r>
              <a:rPr dirty="0" sz="1200" spc="5">
                <a:latin typeface="Cambria Math"/>
                <a:cs typeface="Cambria Math"/>
              </a:rPr>
              <a:t>[</a:t>
            </a:r>
            <a:r>
              <a:rPr dirty="0" sz="1200">
                <a:latin typeface="Cambria Math"/>
                <a:cs typeface="Cambria Math"/>
              </a:rPr>
              <a:t>𝑑</a:t>
            </a:r>
            <a:r>
              <a:rPr dirty="0" baseline="-16339" sz="1275" spc="135">
                <a:latin typeface="Cambria Math"/>
                <a:cs typeface="Cambria Math"/>
              </a:rPr>
              <a:t>𝑖</a:t>
            </a:r>
            <a:r>
              <a:rPr dirty="0" baseline="-16339" sz="1275" spc="502">
                <a:latin typeface="Cambria Math"/>
                <a:cs typeface="Cambria Math"/>
              </a:rPr>
              <a:t>𝑗</a:t>
            </a:r>
            <a:r>
              <a:rPr dirty="0" sz="1200" spc="-5">
                <a:latin typeface="Cambria Math"/>
                <a:cs typeface="Cambria Math"/>
              </a:rPr>
              <a:t>]</a:t>
            </a:r>
            <a:r>
              <a:rPr dirty="0" sz="1200">
                <a:latin typeface="SimSun"/>
                <a:cs typeface="SimSun"/>
              </a:rPr>
              <a:t>表示从</a:t>
            </a:r>
            <a:r>
              <a:rPr dirty="0" sz="1200" spc="20">
                <a:latin typeface="Cambria Math"/>
                <a:cs typeface="Cambria Math"/>
              </a:rPr>
              <a:t>𝑃</a:t>
            </a:r>
            <a:r>
              <a:rPr dirty="0" sz="1200">
                <a:latin typeface="SimSun"/>
                <a:cs typeface="SimSun"/>
              </a:rPr>
              <a:t>第</a:t>
            </a:r>
            <a:r>
              <a:rPr dirty="0" sz="1200" spc="35">
                <a:latin typeface="Cambria Math"/>
                <a:cs typeface="Cambria Math"/>
              </a:rPr>
              <a:t>𝑖</a:t>
            </a:r>
            <a:r>
              <a:rPr dirty="0" sz="1200">
                <a:latin typeface="SimSun"/>
                <a:cs typeface="SimSun"/>
              </a:rPr>
              <a:t>个点到</a:t>
            </a:r>
            <a:r>
              <a:rPr dirty="0" sz="1200" spc="40">
                <a:latin typeface="Cambria Math"/>
                <a:cs typeface="Cambria Math"/>
              </a:rPr>
              <a:t>𝑄</a:t>
            </a:r>
            <a:r>
              <a:rPr dirty="0" sz="1200">
                <a:latin typeface="SimSun"/>
                <a:cs typeface="SimSun"/>
              </a:rPr>
              <a:t>第</a:t>
            </a:r>
            <a:r>
              <a:rPr dirty="0" sz="1200" spc="20">
                <a:latin typeface="Cambria Math"/>
                <a:cs typeface="Cambria Math"/>
              </a:rPr>
              <a:t>𝑗</a:t>
            </a:r>
            <a:r>
              <a:rPr dirty="0" sz="1200">
                <a:latin typeface="SimSun"/>
                <a:cs typeface="SimSun"/>
              </a:rPr>
              <a:t>个点的距离，这里用 欧氏距离表示。</a:t>
            </a:r>
            <a:r>
              <a:rPr dirty="0" sz="1200">
                <a:latin typeface="Cambria Math"/>
                <a:cs typeface="Cambria Math"/>
              </a:rPr>
              <a:t>𝐹</a:t>
            </a:r>
            <a:r>
              <a:rPr dirty="0" sz="1200" spc="114">
                <a:latin typeface="Cambria Math"/>
                <a:cs typeface="Cambria Math"/>
              </a:rPr>
              <a:t> </a:t>
            </a:r>
            <a:r>
              <a:rPr dirty="0" sz="1200">
                <a:latin typeface="Cambria Math"/>
                <a:cs typeface="Cambria Math"/>
              </a:rPr>
              <a:t>=</a:t>
            </a:r>
            <a:r>
              <a:rPr dirty="0" sz="1200" spc="60">
                <a:latin typeface="Cambria Math"/>
                <a:cs typeface="Cambria Math"/>
              </a:rPr>
              <a:t> </a:t>
            </a:r>
            <a:r>
              <a:rPr dirty="0" sz="1200" spc="5">
                <a:latin typeface="Cambria Math"/>
                <a:cs typeface="Cambria Math"/>
              </a:rPr>
              <a:t>[</a:t>
            </a:r>
            <a:r>
              <a:rPr dirty="0" sz="1200" spc="-195">
                <a:latin typeface="Cambria Math"/>
                <a:cs typeface="Cambria Math"/>
              </a:rPr>
              <a:t>𝑓</a:t>
            </a:r>
            <a:r>
              <a:rPr dirty="0" baseline="-16339" sz="1275" spc="135">
                <a:latin typeface="Cambria Math"/>
                <a:cs typeface="Cambria Math"/>
              </a:rPr>
              <a:t>𝑖</a:t>
            </a:r>
            <a:r>
              <a:rPr dirty="0" baseline="-16339" sz="1275" spc="502">
                <a:latin typeface="Cambria Math"/>
                <a:cs typeface="Cambria Math"/>
              </a:rPr>
              <a:t>𝑗</a:t>
            </a:r>
            <a:r>
              <a:rPr dirty="0" sz="1200" spc="-5">
                <a:latin typeface="Cambria Math"/>
                <a:cs typeface="Cambria Math"/>
              </a:rPr>
              <a:t>]</a:t>
            </a:r>
            <a:r>
              <a:rPr dirty="0" sz="1200">
                <a:latin typeface="SimSun"/>
                <a:cs typeface="SimSun"/>
              </a:rPr>
              <a:t>表示是否将</a:t>
            </a:r>
            <a:r>
              <a:rPr dirty="0" sz="1200" spc="20">
                <a:latin typeface="Cambria Math"/>
                <a:cs typeface="Cambria Math"/>
              </a:rPr>
              <a:t>𝑃</a:t>
            </a:r>
            <a:r>
              <a:rPr dirty="0" sz="1200">
                <a:latin typeface="SimSun"/>
                <a:cs typeface="SimSun"/>
              </a:rPr>
              <a:t>第</a:t>
            </a:r>
            <a:r>
              <a:rPr dirty="0" sz="1200" spc="35">
                <a:latin typeface="Cambria Math"/>
                <a:cs typeface="Cambria Math"/>
              </a:rPr>
              <a:t>𝑖</a:t>
            </a:r>
            <a:r>
              <a:rPr dirty="0" sz="1200">
                <a:latin typeface="SimSun"/>
                <a:cs typeface="SimSun"/>
              </a:rPr>
              <a:t>个点移动到</a:t>
            </a:r>
            <a:r>
              <a:rPr dirty="0" sz="1200" spc="40">
                <a:latin typeface="Cambria Math"/>
                <a:cs typeface="Cambria Math"/>
              </a:rPr>
              <a:t>𝑄</a:t>
            </a:r>
            <a:r>
              <a:rPr dirty="0" sz="1200">
                <a:latin typeface="SimSun"/>
                <a:cs typeface="SimSun"/>
              </a:rPr>
              <a:t>第</a:t>
            </a:r>
            <a:r>
              <a:rPr dirty="0" sz="1200" spc="20">
                <a:latin typeface="Cambria Math"/>
                <a:cs typeface="Cambria Math"/>
              </a:rPr>
              <a:t>𝑗</a:t>
            </a:r>
            <a:r>
              <a:rPr dirty="0" sz="1200">
                <a:latin typeface="SimSun"/>
                <a:cs typeface="SimSun"/>
              </a:rPr>
              <a:t>个点，因此</a:t>
            </a:r>
            <a:r>
              <a:rPr dirty="0" sz="1200" spc="-195">
                <a:latin typeface="Cambria Math"/>
                <a:cs typeface="Cambria Math"/>
              </a:rPr>
              <a:t>𝑓</a:t>
            </a:r>
            <a:r>
              <a:rPr dirty="0" baseline="-16339" sz="1275" spc="135">
                <a:latin typeface="Cambria Math"/>
                <a:cs typeface="Cambria Math"/>
              </a:rPr>
              <a:t>𝑖</a:t>
            </a:r>
            <a:r>
              <a:rPr dirty="0" baseline="-16339" sz="1275" spc="502">
                <a:latin typeface="Cambria Math"/>
                <a:cs typeface="Cambria Math"/>
              </a:rPr>
              <a:t>𝑗</a:t>
            </a:r>
            <a:r>
              <a:rPr dirty="0" sz="1200">
                <a:latin typeface="SimSun"/>
                <a:cs typeface="SimSun"/>
              </a:rPr>
              <a:t>的值为</a:t>
            </a:r>
            <a:r>
              <a:rPr dirty="0" sz="1200" spc="-265">
                <a:latin typeface="SimSun"/>
                <a:cs typeface="SimSun"/>
              </a:rPr>
              <a:t> </a:t>
            </a:r>
            <a:r>
              <a:rPr dirty="0" sz="1200">
                <a:latin typeface="Times New Roman"/>
                <a:cs typeface="Times New Roman"/>
              </a:rPr>
              <a:t>0</a:t>
            </a:r>
            <a:r>
              <a:rPr dirty="0" sz="1200" spc="35">
                <a:latin typeface="Times New Roman"/>
                <a:cs typeface="Times New Roman"/>
              </a:rPr>
              <a:t> </a:t>
            </a:r>
            <a:r>
              <a:rPr dirty="0" sz="1200">
                <a:latin typeface="SimSun"/>
                <a:cs typeface="SimSun"/>
              </a:rPr>
              <a:t>或</a:t>
            </a:r>
            <a:r>
              <a:rPr dirty="0" sz="1200" spc="-265">
                <a:latin typeface="SimSun"/>
                <a:cs typeface="SimSun"/>
              </a:rPr>
              <a:t> </a:t>
            </a:r>
            <a:r>
              <a:rPr dirty="0" sz="1200">
                <a:latin typeface="Times New Roman"/>
                <a:cs typeface="Times New Roman"/>
              </a:rPr>
              <a:t>1</a:t>
            </a:r>
            <a:r>
              <a:rPr dirty="0" sz="1200">
                <a:latin typeface="SimSun"/>
                <a:cs typeface="SimSun"/>
              </a:rPr>
              <a:t>。此时，</a:t>
            </a:r>
            <a:endParaRPr sz="1200">
              <a:latin typeface="SimSun"/>
              <a:cs typeface="SimSun"/>
            </a:endParaRPr>
          </a:p>
          <a:p>
            <a:pPr algn="r" marR="119380">
              <a:lnSpc>
                <a:spcPct val="100000"/>
              </a:lnSpc>
              <a:spcBef>
                <a:spcPts val="1305"/>
              </a:spcBef>
            </a:pPr>
            <a:r>
              <a:rPr dirty="0" sz="1200">
                <a:latin typeface="Cambria Math"/>
                <a:cs typeface="Cambria Math"/>
              </a:rPr>
              <a:t>𝑊𝑂𝑅</a:t>
            </a:r>
            <a:r>
              <a:rPr dirty="0" sz="1200" spc="30">
                <a:latin typeface="Cambria Math"/>
                <a:cs typeface="Cambria Math"/>
              </a:rPr>
              <a:t>𝐾</a:t>
            </a:r>
            <a:r>
              <a:rPr dirty="0" sz="1200" spc="5">
                <a:latin typeface="Cambria Math"/>
                <a:cs typeface="Cambria Math"/>
              </a:rPr>
              <a:t>(</a:t>
            </a:r>
            <a:r>
              <a:rPr dirty="0" sz="1200" spc="20">
                <a:latin typeface="Cambria Math"/>
                <a:cs typeface="Cambria Math"/>
              </a:rPr>
              <a:t>𝑃</a:t>
            </a:r>
            <a:r>
              <a:rPr dirty="0" sz="1200">
                <a:latin typeface="Cambria Math"/>
                <a:cs typeface="Cambria Math"/>
              </a:rPr>
              <a:t>,</a:t>
            </a:r>
            <a:r>
              <a:rPr dirty="0" sz="1200" spc="-70">
                <a:latin typeface="Cambria Math"/>
                <a:cs typeface="Cambria Math"/>
              </a:rPr>
              <a:t> </a:t>
            </a:r>
            <a:r>
              <a:rPr dirty="0" sz="1200" spc="40">
                <a:latin typeface="Cambria Math"/>
                <a:cs typeface="Cambria Math"/>
              </a:rPr>
              <a:t>𝑄</a:t>
            </a:r>
            <a:r>
              <a:rPr dirty="0" sz="1200">
                <a:latin typeface="Cambria Math"/>
                <a:cs typeface="Cambria Math"/>
              </a:rPr>
              <a:t>,</a:t>
            </a:r>
            <a:r>
              <a:rPr dirty="0" sz="1200" spc="-70">
                <a:latin typeface="Cambria Math"/>
                <a:cs typeface="Cambria Math"/>
              </a:rPr>
              <a:t> </a:t>
            </a:r>
            <a:r>
              <a:rPr dirty="0" sz="1200" spc="45">
                <a:latin typeface="Cambria Math"/>
                <a:cs typeface="Cambria Math"/>
              </a:rPr>
              <a:t>𝐹</a:t>
            </a:r>
            <a:r>
              <a:rPr dirty="0" sz="1200">
                <a:latin typeface="Cambria Math"/>
                <a:cs typeface="Cambria Math"/>
              </a:rPr>
              <a:t>)</a:t>
            </a:r>
            <a:r>
              <a:rPr dirty="0" sz="1200" spc="15">
                <a:latin typeface="Cambria Math"/>
                <a:cs typeface="Cambria Math"/>
              </a:rPr>
              <a:t> </a:t>
            </a:r>
            <a:r>
              <a:rPr dirty="0" sz="1200" spc="275">
                <a:latin typeface="SimSun"/>
                <a:cs typeface="SimSun"/>
              </a:rPr>
              <a:t>就表示将</a:t>
            </a:r>
            <a:r>
              <a:rPr dirty="0" sz="1200">
                <a:latin typeface="Cambria Math"/>
                <a:cs typeface="Cambria Math"/>
              </a:rPr>
              <a:t>𝑃</a:t>
            </a:r>
            <a:r>
              <a:rPr dirty="0" sz="1200" spc="35">
                <a:latin typeface="Cambria Math"/>
                <a:cs typeface="Cambria Math"/>
              </a:rPr>
              <a:t> </a:t>
            </a:r>
            <a:r>
              <a:rPr dirty="0" sz="1200" spc="270">
                <a:latin typeface="SimSun"/>
                <a:cs typeface="SimSun"/>
              </a:rPr>
              <a:t>中所</a:t>
            </a:r>
            <a:r>
              <a:rPr dirty="0" sz="1200" spc="260">
                <a:latin typeface="SimSun"/>
                <a:cs typeface="SimSun"/>
              </a:rPr>
              <a:t>有</a:t>
            </a:r>
            <a:r>
              <a:rPr dirty="0" sz="1200" spc="270">
                <a:latin typeface="SimSun"/>
                <a:cs typeface="SimSun"/>
              </a:rPr>
              <a:t>点移动</a:t>
            </a:r>
            <a:r>
              <a:rPr dirty="0" sz="1200" spc="280">
                <a:latin typeface="SimSun"/>
                <a:cs typeface="SimSun"/>
              </a:rPr>
              <a:t>到</a:t>
            </a:r>
            <a:r>
              <a:rPr dirty="0" sz="1200">
                <a:latin typeface="Cambria Math"/>
                <a:cs typeface="Cambria Math"/>
              </a:rPr>
              <a:t>𝑄</a:t>
            </a:r>
            <a:r>
              <a:rPr dirty="0" sz="1200" spc="50">
                <a:latin typeface="Cambria Math"/>
                <a:cs typeface="Cambria Math"/>
              </a:rPr>
              <a:t> </a:t>
            </a:r>
            <a:r>
              <a:rPr dirty="0" sz="1200" spc="270">
                <a:latin typeface="SimSun"/>
                <a:cs typeface="SimSun"/>
              </a:rPr>
              <a:t>中所有</a:t>
            </a:r>
            <a:r>
              <a:rPr dirty="0" sz="1200" spc="260">
                <a:latin typeface="SimSun"/>
                <a:cs typeface="SimSun"/>
              </a:rPr>
              <a:t>点</a:t>
            </a:r>
            <a:r>
              <a:rPr dirty="0" sz="1200" spc="270">
                <a:latin typeface="SimSun"/>
                <a:cs typeface="SimSun"/>
              </a:rPr>
              <a:t>位置的总移动成</a:t>
            </a:r>
            <a:r>
              <a:rPr dirty="0" sz="1200" spc="260">
                <a:latin typeface="SimSun"/>
                <a:cs typeface="SimSun"/>
              </a:rPr>
              <a:t>本</a:t>
            </a:r>
            <a:r>
              <a:rPr dirty="0" sz="1200">
                <a:latin typeface="SimSun"/>
                <a:cs typeface="SimSun"/>
              </a:rPr>
              <a:t>，</a:t>
            </a:r>
            <a:r>
              <a:rPr dirty="0" sz="1200" spc="-310">
                <a:latin typeface="SimSun"/>
                <a:cs typeface="SimSun"/>
              </a:rPr>
              <a:t> </a:t>
            </a:r>
            <a:r>
              <a:rPr dirty="0" sz="1200" spc="45">
                <a:latin typeface="Cambria Math"/>
                <a:cs typeface="Cambria Math"/>
              </a:rPr>
              <a:t>𝐹</a:t>
            </a:r>
            <a:r>
              <a:rPr dirty="0" baseline="29411" sz="1275">
                <a:latin typeface="Cambria Math"/>
                <a:cs typeface="Cambria Math"/>
              </a:rPr>
              <a:t>∗</a:t>
            </a:r>
            <a:r>
              <a:rPr dirty="0" baseline="29411" sz="1275">
                <a:latin typeface="Cambria Math"/>
                <a:cs typeface="Cambria Math"/>
              </a:rPr>
              <a:t> </a:t>
            </a:r>
            <a:r>
              <a:rPr dirty="0" baseline="29411" sz="1275" spc="7">
                <a:latin typeface="Cambria Math"/>
                <a:cs typeface="Cambria Math"/>
              </a:rPr>
              <a:t> </a:t>
            </a:r>
            <a:r>
              <a:rPr dirty="0" sz="1200">
                <a:latin typeface="Cambria Math"/>
                <a:cs typeface="Cambria Math"/>
              </a:rPr>
              <a:t>=</a:t>
            </a:r>
            <a:endParaRPr sz="1200">
              <a:latin typeface="Cambria Math"/>
              <a:cs typeface="Cambria Math"/>
            </a:endParaRPr>
          </a:p>
          <a:p>
            <a:pPr marL="88900">
              <a:lnSpc>
                <a:spcPct val="100000"/>
              </a:lnSpc>
              <a:spcBef>
                <a:spcPts val="900"/>
              </a:spcBef>
            </a:pPr>
            <a:r>
              <a:rPr dirty="0" sz="1200">
                <a:latin typeface="Cambria Math"/>
                <a:cs typeface="Cambria Math"/>
              </a:rPr>
              <a:t>𝑎𝑟𝑔𝑚𝑎</a:t>
            </a:r>
            <a:r>
              <a:rPr dirty="0" sz="1200" spc="-10">
                <a:latin typeface="Cambria Math"/>
                <a:cs typeface="Cambria Math"/>
              </a:rPr>
              <a:t>𝑥</a:t>
            </a:r>
            <a:r>
              <a:rPr dirty="0" baseline="-16339" sz="1275" spc="30">
                <a:latin typeface="Cambria Math"/>
                <a:cs typeface="Cambria Math"/>
              </a:rPr>
              <a:t>𝐹</a:t>
            </a:r>
            <a:r>
              <a:rPr dirty="0" baseline="-16339" sz="1275" spc="-75">
                <a:latin typeface="Cambria Math"/>
                <a:cs typeface="Cambria Math"/>
              </a:rPr>
              <a:t> </a:t>
            </a:r>
            <a:r>
              <a:rPr dirty="0" sz="1200">
                <a:latin typeface="Cambria Math"/>
                <a:cs typeface="Cambria Math"/>
              </a:rPr>
              <a:t>𝑊𝑂𝑅</a:t>
            </a:r>
            <a:r>
              <a:rPr dirty="0" sz="1200" spc="25">
                <a:latin typeface="Cambria Math"/>
                <a:cs typeface="Cambria Math"/>
              </a:rPr>
              <a:t>𝐾</a:t>
            </a:r>
            <a:r>
              <a:rPr dirty="0" sz="1200" spc="5">
                <a:latin typeface="Cambria Math"/>
                <a:cs typeface="Cambria Math"/>
              </a:rPr>
              <a:t>(</a:t>
            </a:r>
            <a:r>
              <a:rPr dirty="0" sz="1200" spc="20">
                <a:latin typeface="Cambria Math"/>
                <a:cs typeface="Cambria Math"/>
              </a:rPr>
              <a:t>𝑃</a:t>
            </a:r>
            <a:r>
              <a:rPr dirty="0" sz="1200">
                <a:latin typeface="Cambria Math"/>
                <a:cs typeface="Cambria Math"/>
              </a:rPr>
              <a:t>,</a:t>
            </a:r>
            <a:r>
              <a:rPr dirty="0" sz="1200" spc="-70">
                <a:latin typeface="Cambria Math"/>
                <a:cs typeface="Cambria Math"/>
              </a:rPr>
              <a:t> </a:t>
            </a:r>
            <a:r>
              <a:rPr dirty="0" sz="1200" spc="40">
                <a:latin typeface="Cambria Math"/>
                <a:cs typeface="Cambria Math"/>
              </a:rPr>
              <a:t>𝑄</a:t>
            </a:r>
            <a:r>
              <a:rPr dirty="0" sz="1200">
                <a:latin typeface="Cambria Math"/>
                <a:cs typeface="Cambria Math"/>
              </a:rPr>
              <a:t>,</a:t>
            </a:r>
            <a:r>
              <a:rPr dirty="0" sz="1200" spc="-70">
                <a:latin typeface="Cambria Math"/>
                <a:cs typeface="Cambria Math"/>
              </a:rPr>
              <a:t> </a:t>
            </a:r>
            <a:r>
              <a:rPr dirty="0" sz="1200" spc="45">
                <a:latin typeface="Cambria Math"/>
                <a:cs typeface="Cambria Math"/>
              </a:rPr>
              <a:t>𝐹</a:t>
            </a:r>
            <a:r>
              <a:rPr dirty="0" sz="1200" spc="-10">
                <a:latin typeface="Cambria Math"/>
                <a:cs typeface="Cambria Math"/>
              </a:rPr>
              <a:t>)</a:t>
            </a:r>
            <a:r>
              <a:rPr dirty="0" sz="1200">
                <a:latin typeface="SimSun"/>
                <a:cs typeface="SimSun"/>
              </a:rPr>
              <a:t>就表示使得总移动成本最小的调度方式。</a:t>
            </a:r>
            <a:endParaRPr sz="1200">
              <a:latin typeface="SimSun"/>
              <a:cs typeface="SimSun"/>
            </a:endParaRPr>
          </a:p>
          <a:p>
            <a:pPr marL="88900" marR="119380" indent="304800">
              <a:lnSpc>
                <a:spcPct val="162500"/>
              </a:lnSpc>
            </a:pPr>
            <a:r>
              <a:rPr dirty="0" sz="1200">
                <a:latin typeface="SimSun"/>
                <a:cs typeface="SimSun"/>
              </a:rPr>
              <a:t>为了最小化模板点云和源点云对应点之间的距离</a:t>
            </a:r>
            <a:r>
              <a:rPr dirty="0" sz="1200" spc="-180">
                <a:latin typeface="SimSun"/>
                <a:cs typeface="SimSun"/>
              </a:rPr>
              <a:t>，</a:t>
            </a:r>
            <a:r>
              <a:rPr dirty="0" sz="1200">
                <a:latin typeface="Times New Roman"/>
                <a:cs typeface="Times New Roman"/>
              </a:rPr>
              <a:t>PCR</a:t>
            </a:r>
            <a:r>
              <a:rPr dirty="0" sz="1200" spc="-5">
                <a:latin typeface="Times New Roman"/>
                <a:cs typeface="Times New Roman"/>
              </a:rPr>
              <a:t>Ne</a:t>
            </a:r>
            <a:r>
              <a:rPr dirty="0" sz="1200">
                <a:latin typeface="Times New Roman"/>
                <a:cs typeface="Times New Roman"/>
              </a:rPr>
              <a:t>t </a:t>
            </a:r>
            <a:r>
              <a:rPr dirty="0" sz="1200">
                <a:latin typeface="SimSun"/>
                <a:cs typeface="SimSun"/>
              </a:rPr>
              <a:t>通过</a:t>
            </a:r>
            <a:r>
              <a:rPr dirty="0" sz="1200" spc="-300">
                <a:latin typeface="SimSun"/>
                <a:cs typeface="SimSun"/>
              </a:rPr>
              <a:t> </a:t>
            </a:r>
            <a:r>
              <a:rPr dirty="0" sz="1200">
                <a:latin typeface="Times New Roman"/>
                <a:cs typeface="Times New Roman"/>
              </a:rPr>
              <a:t>EMD</a:t>
            </a:r>
            <a:r>
              <a:rPr dirty="0" sz="1200" spc="-5">
                <a:latin typeface="Times New Roman"/>
                <a:cs typeface="Times New Roman"/>
              </a:rPr>
              <a:t> </a:t>
            </a:r>
            <a:r>
              <a:rPr dirty="0" sz="1200">
                <a:latin typeface="SimSun"/>
                <a:cs typeface="SimSun"/>
              </a:rPr>
              <a:t>损失函数在网络训 </a:t>
            </a:r>
            <a:r>
              <a:rPr dirty="0" sz="1200">
                <a:latin typeface="SimSun"/>
                <a:cs typeface="SimSun"/>
              </a:rPr>
              <a:t>练过程中实现反向传播，这个过程可以表示为：</a:t>
            </a:r>
            <a:endParaRPr sz="1200">
              <a:latin typeface="SimSun"/>
              <a:cs typeface="SimSun"/>
            </a:endParaRPr>
          </a:p>
        </p:txBody>
      </p:sp>
      <p:sp>
        <p:nvSpPr>
          <p:cNvPr id="27" name="object 27"/>
          <p:cNvSpPr txBox="1"/>
          <p:nvPr/>
        </p:nvSpPr>
        <p:spPr>
          <a:xfrm>
            <a:off x="2408047" y="6926960"/>
            <a:ext cx="184785" cy="155575"/>
          </a:xfrm>
          <a:prstGeom prst="rect">
            <a:avLst/>
          </a:prstGeom>
        </p:spPr>
        <p:txBody>
          <a:bodyPr wrap="square" lIns="0" tIns="12700" rIns="0" bIns="0" rtlCol="0" vert="horz">
            <a:spAutoFit/>
          </a:bodyPr>
          <a:lstStyle/>
          <a:p>
            <a:pPr marL="12700">
              <a:lnSpc>
                <a:spcPct val="100000"/>
              </a:lnSpc>
              <a:spcBef>
                <a:spcPts val="100"/>
              </a:spcBef>
            </a:pPr>
            <a:r>
              <a:rPr dirty="0" sz="850" spc="80">
                <a:latin typeface="Cambria Math"/>
                <a:cs typeface="Cambria Math"/>
              </a:rPr>
              <a:t>𝑒</a:t>
            </a:r>
            <a:r>
              <a:rPr dirty="0" sz="850" spc="35">
                <a:latin typeface="Cambria Math"/>
                <a:cs typeface="Cambria Math"/>
              </a:rPr>
              <a:t>𝑠</a:t>
            </a:r>
            <a:r>
              <a:rPr dirty="0" sz="850" spc="100">
                <a:latin typeface="Cambria Math"/>
                <a:cs typeface="Cambria Math"/>
              </a:rPr>
              <a:t>𝑡</a:t>
            </a:r>
            <a:endParaRPr sz="850">
              <a:latin typeface="Cambria Math"/>
              <a:cs typeface="Cambria Math"/>
            </a:endParaRPr>
          </a:p>
        </p:txBody>
      </p:sp>
      <p:sp>
        <p:nvSpPr>
          <p:cNvPr id="28" name="object 28"/>
          <p:cNvSpPr txBox="1"/>
          <p:nvPr/>
        </p:nvSpPr>
        <p:spPr>
          <a:xfrm>
            <a:off x="1908301" y="6942581"/>
            <a:ext cx="1461135" cy="208279"/>
          </a:xfrm>
          <a:prstGeom prst="rect">
            <a:avLst/>
          </a:prstGeom>
        </p:spPr>
        <p:txBody>
          <a:bodyPr wrap="square" lIns="0" tIns="12700" rIns="0" bIns="0" rtlCol="0" vert="horz">
            <a:spAutoFit/>
          </a:bodyPr>
          <a:lstStyle/>
          <a:p>
            <a:pPr marL="38100">
              <a:lnSpc>
                <a:spcPct val="100000"/>
              </a:lnSpc>
              <a:spcBef>
                <a:spcPts val="100"/>
              </a:spcBef>
              <a:tabLst>
                <a:tab pos="679450" algn="l"/>
              </a:tabLst>
            </a:pPr>
            <a:r>
              <a:rPr dirty="0" sz="1200" spc="5">
                <a:latin typeface="Cambria Math"/>
                <a:cs typeface="Cambria Math"/>
              </a:rPr>
              <a:t>EM</a:t>
            </a:r>
            <a:r>
              <a:rPr dirty="0" sz="1200" spc="-15">
                <a:latin typeface="Cambria Math"/>
                <a:cs typeface="Cambria Math"/>
              </a:rPr>
              <a:t>D</a:t>
            </a:r>
            <a:r>
              <a:rPr dirty="0" baseline="2314" sz="1800" spc="7">
                <a:latin typeface="Cambria Math"/>
                <a:cs typeface="Cambria Math"/>
              </a:rPr>
              <a:t>(</a:t>
            </a:r>
            <a:r>
              <a:rPr dirty="0" sz="1200" spc="-170">
                <a:latin typeface="Cambria Math"/>
                <a:cs typeface="Cambria Math"/>
              </a:rPr>
              <a:t>𝑃</a:t>
            </a:r>
            <a:r>
              <a:rPr dirty="0" baseline="-19607" sz="1275" spc="52">
                <a:latin typeface="Cambria Math"/>
                <a:cs typeface="Cambria Math"/>
              </a:rPr>
              <a:t>𝑆</a:t>
            </a:r>
            <a:r>
              <a:rPr dirty="0" baseline="-19607" sz="1275">
                <a:latin typeface="Cambria Math"/>
                <a:cs typeface="Cambria Math"/>
              </a:rPr>
              <a:t>	</a:t>
            </a:r>
            <a:r>
              <a:rPr dirty="0" sz="1200">
                <a:latin typeface="Cambria Math"/>
                <a:cs typeface="Cambria Math"/>
              </a:rPr>
              <a:t>,</a:t>
            </a:r>
            <a:r>
              <a:rPr dirty="0" sz="1200" spc="-70">
                <a:latin typeface="Cambria Math"/>
                <a:cs typeface="Cambria Math"/>
              </a:rPr>
              <a:t> </a:t>
            </a:r>
            <a:r>
              <a:rPr dirty="0" sz="1200" spc="-100">
                <a:latin typeface="Cambria Math"/>
                <a:cs typeface="Cambria Math"/>
              </a:rPr>
              <a:t>𝑃</a:t>
            </a:r>
            <a:r>
              <a:rPr dirty="0" baseline="-16339" sz="1275" spc="165">
                <a:latin typeface="Cambria Math"/>
                <a:cs typeface="Cambria Math"/>
              </a:rPr>
              <a:t>𝑇</a:t>
            </a:r>
            <a:r>
              <a:rPr dirty="0" baseline="2314" sz="1800">
                <a:latin typeface="Cambria Math"/>
                <a:cs typeface="Cambria Math"/>
              </a:rPr>
              <a:t>)</a:t>
            </a:r>
            <a:r>
              <a:rPr dirty="0" baseline="2314" sz="1800" spc="97">
                <a:latin typeface="Cambria Math"/>
                <a:cs typeface="Cambria Math"/>
              </a:rPr>
              <a:t> </a:t>
            </a:r>
            <a:r>
              <a:rPr dirty="0" sz="1200">
                <a:latin typeface="Cambria Math"/>
                <a:cs typeface="Cambria Math"/>
              </a:rPr>
              <a:t>=</a:t>
            </a:r>
            <a:r>
              <a:rPr dirty="0" sz="1200" spc="75">
                <a:latin typeface="Cambria Math"/>
                <a:cs typeface="Cambria Math"/>
              </a:rPr>
              <a:t> </a:t>
            </a:r>
            <a:r>
              <a:rPr dirty="0" sz="1200" spc="-5">
                <a:latin typeface="Cambria Math"/>
                <a:cs typeface="Cambria Math"/>
              </a:rPr>
              <a:t>𝑚</a:t>
            </a:r>
            <a:r>
              <a:rPr dirty="0" sz="1200">
                <a:latin typeface="Cambria Math"/>
                <a:cs typeface="Cambria Math"/>
              </a:rPr>
              <a:t>𝑖𝑛</a:t>
            </a:r>
            <a:endParaRPr sz="1200">
              <a:latin typeface="Cambria Math"/>
              <a:cs typeface="Cambria Math"/>
            </a:endParaRPr>
          </a:p>
        </p:txBody>
      </p:sp>
      <p:sp>
        <p:nvSpPr>
          <p:cNvPr id="29" name="object 29"/>
          <p:cNvSpPr txBox="1"/>
          <p:nvPr/>
        </p:nvSpPr>
        <p:spPr>
          <a:xfrm>
            <a:off x="3491610" y="7096505"/>
            <a:ext cx="80645" cy="132080"/>
          </a:xfrm>
          <a:prstGeom prst="rect">
            <a:avLst/>
          </a:prstGeom>
        </p:spPr>
        <p:txBody>
          <a:bodyPr wrap="square" lIns="0" tIns="12065" rIns="0" bIns="0" rtlCol="0" vert="horz">
            <a:spAutoFit/>
          </a:bodyPr>
          <a:lstStyle/>
          <a:p>
            <a:pPr marL="12700">
              <a:lnSpc>
                <a:spcPct val="100000"/>
              </a:lnSpc>
              <a:spcBef>
                <a:spcPts val="95"/>
              </a:spcBef>
            </a:pPr>
            <a:r>
              <a:rPr dirty="0" sz="700" spc="114">
                <a:latin typeface="Cambria Math"/>
                <a:cs typeface="Cambria Math"/>
              </a:rPr>
              <a:t>𝑆</a:t>
            </a:r>
            <a:endParaRPr sz="700">
              <a:latin typeface="Cambria Math"/>
              <a:cs typeface="Cambria Math"/>
            </a:endParaRPr>
          </a:p>
        </p:txBody>
      </p:sp>
      <p:sp>
        <p:nvSpPr>
          <p:cNvPr id="30" name="object 30"/>
          <p:cNvSpPr txBox="1"/>
          <p:nvPr/>
        </p:nvSpPr>
        <p:spPr>
          <a:xfrm>
            <a:off x="3481451" y="6995921"/>
            <a:ext cx="173355" cy="132080"/>
          </a:xfrm>
          <a:prstGeom prst="rect">
            <a:avLst/>
          </a:prstGeom>
        </p:spPr>
        <p:txBody>
          <a:bodyPr wrap="square" lIns="0" tIns="12065" rIns="0" bIns="0" rtlCol="0" vert="horz">
            <a:spAutoFit/>
          </a:bodyPr>
          <a:lstStyle/>
          <a:p>
            <a:pPr marL="38100">
              <a:lnSpc>
                <a:spcPct val="100000"/>
              </a:lnSpc>
              <a:spcBef>
                <a:spcPts val="95"/>
              </a:spcBef>
            </a:pPr>
            <a:r>
              <a:rPr dirty="0" sz="700" spc="20">
                <a:latin typeface="Cambria Math"/>
                <a:cs typeface="Cambria Math"/>
              </a:rPr>
              <a:t>𝑠</a:t>
            </a:r>
            <a:r>
              <a:rPr dirty="0" baseline="-11904" sz="1050" spc="30">
                <a:latin typeface="Cambria Math"/>
                <a:cs typeface="Cambria Math"/>
              </a:rPr>
              <a:t>1</a:t>
            </a:r>
            <a:endParaRPr baseline="-11904" sz="1050">
              <a:latin typeface="Cambria Math"/>
              <a:cs typeface="Cambria Math"/>
            </a:endParaRPr>
          </a:p>
        </p:txBody>
      </p:sp>
      <p:sp>
        <p:nvSpPr>
          <p:cNvPr id="31" name="object 31"/>
          <p:cNvSpPr txBox="1"/>
          <p:nvPr/>
        </p:nvSpPr>
        <p:spPr>
          <a:xfrm>
            <a:off x="3317875" y="7037069"/>
            <a:ext cx="478155" cy="155575"/>
          </a:xfrm>
          <a:prstGeom prst="rect">
            <a:avLst/>
          </a:prstGeom>
        </p:spPr>
        <p:txBody>
          <a:bodyPr wrap="square" lIns="0" tIns="12700" rIns="0" bIns="0" rtlCol="0" vert="horz">
            <a:spAutoFit/>
          </a:bodyPr>
          <a:lstStyle/>
          <a:p>
            <a:pPr marL="12700">
              <a:lnSpc>
                <a:spcPct val="100000"/>
              </a:lnSpc>
              <a:spcBef>
                <a:spcPts val="100"/>
              </a:spcBef>
            </a:pPr>
            <a:r>
              <a:rPr dirty="0" sz="850" spc="35">
                <a:latin typeface="Cambria Math"/>
                <a:cs typeface="Cambria Math"/>
              </a:rPr>
              <a:t>𝜓:𝑃  </a:t>
            </a:r>
            <a:r>
              <a:rPr dirty="0" sz="850" spc="120">
                <a:latin typeface="Cambria Math"/>
                <a:cs typeface="Cambria Math"/>
              </a:rPr>
              <a:t> </a:t>
            </a:r>
            <a:r>
              <a:rPr dirty="0" sz="850" spc="5">
                <a:latin typeface="Cambria Math"/>
                <a:cs typeface="Cambria Math"/>
              </a:rPr>
              <a:t>→𝑃</a:t>
            </a:r>
            <a:endParaRPr sz="850">
              <a:latin typeface="Cambria Math"/>
              <a:cs typeface="Cambria Math"/>
            </a:endParaRPr>
          </a:p>
        </p:txBody>
      </p:sp>
      <p:sp>
        <p:nvSpPr>
          <p:cNvPr id="32" name="object 32"/>
          <p:cNvSpPr txBox="1"/>
          <p:nvPr/>
        </p:nvSpPr>
        <p:spPr>
          <a:xfrm>
            <a:off x="3770503" y="7078217"/>
            <a:ext cx="85725" cy="132080"/>
          </a:xfrm>
          <a:prstGeom prst="rect">
            <a:avLst/>
          </a:prstGeom>
        </p:spPr>
        <p:txBody>
          <a:bodyPr wrap="square" lIns="0" tIns="12065" rIns="0" bIns="0" rtlCol="0" vert="horz">
            <a:spAutoFit/>
          </a:bodyPr>
          <a:lstStyle/>
          <a:p>
            <a:pPr marL="12700">
              <a:lnSpc>
                <a:spcPct val="100000"/>
              </a:lnSpc>
              <a:spcBef>
                <a:spcPts val="95"/>
              </a:spcBef>
            </a:pPr>
            <a:r>
              <a:rPr dirty="0" sz="700" spc="95">
                <a:latin typeface="Cambria Math"/>
                <a:cs typeface="Cambria Math"/>
              </a:rPr>
              <a:t>𝑇</a:t>
            </a:r>
            <a:endParaRPr sz="700">
              <a:latin typeface="Cambria Math"/>
              <a:cs typeface="Cambria Math"/>
            </a:endParaRPr>
          </a:p>
        </p:txBody>
      </p:sp>
      <p:sp>
        <p:nvSpPr>
          <p:cNvPr id="33" name="object 33"/>
          <p:cNvSpPr txBox="1"/>
          <p:nvPr/>
        </p:nvSpPr>
        <p:spPr>
          <a:xfrm>
            <a:off x="4014596" y="6826377"/>
            <a:ext cx="109855"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1</a:t>
            </a:r>
            <a:endParaRPr sz="1200">
              <a:latin typeface="Cambria Math"/>
              <a:cs typeface="Cambria Math"/>
            </a:endParaRPr>
          </a:p>
        </p:txBody>
      </p:sp>
      <p:sp>
        <p:nvSpPr>
          <p:cNvPr id="34" name="object 34"/>
          <p:cNvSpPr txBox="1"/>
          <p:nvPr/>
        </p:nvSpPr>
        <p:spPr>
          <a:xfrm>
            <a:off x="3983863" y="7131557"/>
            <a:ext cx="85725" cy="155575"/>
          </a:xfrm>
          <a:prstGeom prst="rect">
            <a:avLst/>
          </a:prstGeom>
        </p:spPr>
        <p:txBody>
          <a:bodyPr wrap="square" lIns="0" tIns="12700" rIns="0" bIns="0" rtlCol="0" vert="horz">
            <a:spAutoFit/>
          </a:bodyPr>
          <a:lstStyle/>
          <a:p>
            <a:pPr marL="12700">
              <a:lnSpc>
                <a:spcPct val="100000"/>
              </a:lnSpc>
              <a:spcBef>
                <a:spcPts val="100"/>
              </a:spcBef>
            </a:pPr>
            <a:r>
              <a:rPr dirty="0" sz="850" spc="35">
                <a:latin typeface="Cambria Math"/>
                <a:cs typeface="Cambria Math"/>
              </a:rPr>
              <a:t>𝑆</a:t>
            </a:r>
            <a:endParaRPr sz="850">
              <a:latin typeface="Cambria Math"/>
              <a:cs typeface="Cambria Math"/>
            </a:endParaRPr>
          </a:p>
        </p:txBody>
      </p:sp>
      <p:sp>
        <p:nvSpPr>
          <p:cNvPr id="35" name="object 35"/>
          <p:cNvSpPr txBox="1"/>
          <p:nvPr/>
        </p:nvSpPr>
        <p:spPr>
          <a:xfrm>
            <a:off x="4022216" y="7034021"/>
            <a:ext cx="184785" cy="155575"/>
          </a:xfrm>
          <a:prstGeom prst="rect">
            <a:avLst/>
          </a:prstGeom>
        </p:spPr>
        <p:txBody>
          <a:bodyPr wrap="square" lIns="0" tIns="12700" rIns="0" bIns="0" rtlCol="0" vert="horz">
            <a:spAutoFit/>
          </a:bodyPr>
          <a:lstStyle/>
          <a:p>
            <a:pPr marL="12700">
              <a:lnSpc>
                <a:spcPct val="100000"/>
              </a:lnSpc>
              <a:spcBef>
                <a:spcPts val="100"/>
              </a:spcBef>
            </a:pPr>
            <a:r>
              <a:rPr dirty="0" sz="850" spc="80">
                <a:latin typeface="Cambria Math"/>
                <a:cs typeface="Cambria Math"/>
              </a:rPr>
              <a:t>𝑒</a:t>
            </a:r>
            <a:r>
              <a:rPr dirty="0" sz="850" spc="35">
                <a:latin typeface="Cambria Math"/>
                <a:cs typeface="Cambria Math"/>
              </a:rPr>
              <a:t>𝑠</a:t>
            </a:r>
            <a:r>
              <a:rPr dirty="0" sz="850" spc="100">
                <a:latin typeface="Cambria Math"/>
                <a:cs typeface="Cambria Math"/>
              </a:rPr>
              <a:t>𝑡</a:t>
            </a:r>
            <a:endParaRPr sz="850">
              <a:latin typeface="Cambria Math"/>
              <a:cs typeface="Cambria Math"/>
            </a:endParaRPr>
          </a:p>
        </p:txBody>
      </p:sp>
      <p:sp>
        <p:nvSpPr>
          <p:cNvPr id="36" name="object 36"/>
          <p:cNvSpPr txBox="1"/>
          <p:nvPr/>
        </p:nvSpPr>
        <p:spPr>
          <a:xfrm>
            <a:off x="3875659" y="7047737"/>
            <a:ext cx="387985" cy="208279"/>
          </a:xfrm>
          <a:prstGeom prst="rect">
            <a:avLst/>
          </a:prstGeom>
        </p:spPr>
        <p:txBody>
          <a:bodyPr wrap="square" lIns="0" tIns="12700" rIns="0" bIns="0" rtlCol="0" vert="horz">
            <a:spAutoFit/>
          </a:bodyPr>
          <a:lstStyle/>
          <a:p>
            <a:pPr marL="12700">
              <a:lnSpc>
                <a:spcPct val="100000"/>
              </a:lnSpc>
              <a:spcBef>
                <a:spcPts val="100"/>
              </a:spcBef>
              <a:tabLst>
                <a:tab pos="326390" algn="l"/>
              </a:tabLst>
            </a:pPr>
            <a:r>
              <a:rPr dirty="0" baseline="2314" sz="1800">
                <a:latin typeface="Cambria Math"/>
                <a:cs typeface="Cambria Math"/>
              </a:rPr>
              <a:t>|</a:t>
            </a:r>
            <a:r>
              <a:rPr dirty="0" sz="1200">
                <a:latin typeface="Cambria Math"/>
                <a:cs typeface="Cambria Math"/>
              </a:rPr>
              <a:t>𝑃	</a:t>
            </a:r>
            <a:r>
              <a:rPr dirty="0" baseline="2314" sz="1800">
                <a:latin typeface="Cambria Math"/>
                <a:cs typeface="Cambria Math"/>
              </a:rPr>
              <a:t>|</a:t>
            </a:r>
            <a:endParaRPr baseline="2314" sz="1800">
              <a:latin typeface="Cambria Math"/>
              <a:cs typeface="Cambria Math"/>
            </a:endParaRPr>
          </a:p>
        </p:txBody>
      </p:sp>
      <p:sp>
        <p:nvSpPr>
          <p:cNvPr id="37" name="object 37"/>
          <p:cNvSpPr/>
          <p:nvPr/>
        </p:nvSpPr>
        <p:spPr>
          <a:xfrm>
            <a:off x="3888359" y="7058608"/>
            <a:ext cx="363220" cy="11430"/>
          </a:xfrm>
          <a:custGeom>
            <a:avLst/>
            <a:gdLst/>
            <a:ahLst/>
            <a:cxnLst/>
            <a:rect l="l" t="t" r="r" b="b"/>
            <a:pathLst>
              <a:path w="363220" h="11429">
                <a:moveTo>
                  <a:pt x="363016" y="0"/>
                </a:moveTo>
                <a:lnTo>
                  <a:pt x="0" y="0"/>
                </a:lnTo>
                <a:lnTo>
                  <a:pt x="0" y="10972"/>
                </a:lnTo>
                <a:lnTo>
                  <a:pt x="363016" y="10972"/>
                </a:lnTo>
                <a:lnTo>
                  <a:pt x="363016" y="0"/>
                </a:lnTo>
                <a:close/>
              </a:path>
            </a:pathLst>
          </a:custGeom>
          <a:solidFill>
            <a:srgbClr val="000000"/>
          </a:solidFill>
        </p:spPr>
        <p:txBody>
          <a:bodyPr wrap="square" lIns="0" tIns="0" rIns="0" bIns="0" rtlCol="0"/>
          <a:lstStyle/>
          <a:p/>
        </p:txBody>
      </p:sp>
      <p:sp>
        <p:nvSpPr>
          <p:cNvPr id="38" name="object 38"/>
          <p:cNvSpPr txBox="1"/>
          <p:nvPr/>
        </p:nvSpPr>
        <p:spPr>
          <a:xfrm>
            <a:off x="4355972" y="7023353"/>
            <a:ext cx="229870" cy="155575"/>
          </a:xfrm>
          <a:prstGeom prst="rect">
            <a:avLst/>
          </a:prstGeom>
        </p:spPr>
        <p:txBody>
          <a:bodyPr wrap="square" lIns="0" tIns="12700" rIns="0" bIns="0" rtlCol="0" vert="horz">
            <a:spAutoFit/>
          </a:bodyPr>
          <a:lstStyle/>
          <a:p>
            <a:pPr marL="12700">
              <a:lnSpc>
                <a:spcPct val="100000"/>
              </a:lnSpc>
              <a:spcBef>
                <a:spcPts val="100"/>
              </a:spcBef>
            </a:pPr>
            <a:r>
              <a:rPr dirty="0" sz="850" spc="114">
                <a:latin typeface="Cambria Math"/>
                <a:cs typeface="Cambria Math"/>
              </a:rPr>
              <a:t>𝑥</a:t>
            </a:r>
            <a:r>
              <a:rPr dirty="0" sz="850" spc="-5">
                <a:latin typeface="Cambria Math"/>
                <a:cs typeface="Cambria Math"/>
              </a:rPr>
              <a:t>∈</a:t>
            </a:r>
            <a:r>
              <a:rPr dirty="0" sz="850" spc="35">
                <a:latin typeface="Cambria Math"/>
                <a:cs typeface="Cambria Math"/>
              </a:rPr>
              <a:t>𝑃</a:t>
            </a:r>
            <a:endParaRPr sz="850">
              <a:latin typeface="Cambria Math"/>
              <a:cs typeface="Cambria Math"/>
            </a:endParaRPr>
          </a:p>
        </p:txBody>
      </p:sp>
      <p:sp>
        <p:nvSpPr>
          <p:cNvPr id="39" name="object 39"/>
          <p:cNvSpPr txBox="1"/>
          <p:nvPr/>
        </p:nvSpPr>
        <p:spPr>
          <a:xfrm>
            <a:off x="4547996" y="7073645"/>
            <a:ext cx="80645" cy="132080"/>
          </a:xfrm>
          <a:prstGeom prst="rect">
            <a:avLst/>
          </a:prstGeom>
        </p:spPr>
        <p:txBody>
          <a:bodyPr wrap="square" lIns="0" tIns="12065" rIns="0" bIns="0" rtlCol="0" vert="horz">
            <a:spAutoFit/>
          </a:bodyPr>
          <a:lstStyle/>
          <a:p>
            <a:pPr marL="12700">
              <a:lnSpc>
                <a:spcPct val="100000"/>
              </a:lnSpc>
              <a:spcBef>
                <a:spcPts val="95"/>
              </a:spcBef>
            </a:pPr>
            <a:r>
              <a:rPr dirty="0" sz="700" spc="114">
                <a:latin typeface="Cambria Math"/>
                <a:cs typeface="Cambria Math"/>
              </a:rPr>
              <a:t>𝑆</a:t>
            </a:r>
            <a:endParaRPr sz="700">
              <a:latin typeface="Cambria Math"/>
              <a:cs typeface="Cambria Math"/>
            </a:endParaRPr>
          </a:p>
        </p:txBody>
      </p:sp>
      <p:sp>
        <p:nvSpPr>
          <p:cNvPr id="40" name="object 40"/>
          <p:cNvSpPr txBox="1"/>
          <p:nvPr/>
        </p:nvSpPr>
        <p:spPr>
          <a:xfrm>
            <a:off x="4563236" y="6995921"/>
            <a:ext cx="76200" cy="132080"/>
          </a:xfrm>
          <a:prstGeom prst="rect">
            <a:avLst/>
          </a:prstGeom>
        </p:spPr>
        <p:txBody>
          <a:bodyPr wrap="square" lIns="0" tIns="12065" rIns="0" bIns="0" rtlCol="0" vert="horz">
            <a:spAutoFit/>
          </a:bodyPr>
          <a:lstStyle/>
          <a:p>
            <a:pPr marL="12700">
              <a:lnSpc>
                <a:spcPct val="100000"/>
              </a:lnSpc>
              <a:spcBef>
                <a:spcPts val="95"/>
              </a:spcBef>
            </a:pPr>
            <a:r>
              <a:rPr dirty="0" sz="700" spc="100">
                <a:latin typeface="Cambria Math"/>
                <a:cs typeface="Cambria Math"/>
              </a:rPr>
              <a:t>𝑒</a:t>
            </a:r>
            <a:endParaRPr sz="700">
              <a:latin typeface="Cambria Math"/>
              <a:cs typeface="Cambria Math"/>
            </a:endParaRPr>
          </a:p>
        </p:txBody>
      </p:sp>
      <p:sp>
        <p:nvSpPr>
          <p:cNvPr id="41" name="object 41"/>
          <p:cNvSpPr txBox="1"/>
          <p:nvPr/>
        </p:nvSpPr>
        <p:spPr>
          <a:xfrm>
            <a:off x="4263009" y="6942581"/>
            <a:ext cx="1252855" cy="208279"/>
          </a:xfrm>
          <a:prstGeom prst="rect">
            <a:avLst/>
          </a:prstGeom>
        </p:spPr>
        <p:txBody>
          <a:bodyPr wrap="square" lIns="0" tIns="12700" rIns="0" bIns="0" rtlCol="0" vert="horz">
            <a:spAutoFit/>
          </a:bodyPr>
          <a:lstStyle/>
          <a:p>
            <a:pPr marL="12700">
              <a:lnSpc>
                <a:spcPct val="100000"/>
              </a:lnSpc>
              <a:spcBef>
                <a:spcPts val="100"/>
              </a:spcBef>
              <a:tabLst>
                <a:tab pos="423545" algn="l"/>
              </a:tabLst>
            </a:pPr>
            <a:r>
              <a:rPr dirty="0" sz="1200">
                <a:latin typeface="Cambria Math"/>
                <a:cs typeface="Cambria Math"/>
              </a:rPr>
              <a:t>𝛴	∥</a:t>
            </a:r>
            <a:r>
              <a:rPr dirty="0" sz="1200" spc="40">
                <a:latin typeface="Cambria Math"/>
                <a:cs typeface="Cambria Math"/>
              </a:rPr>
              <a:t> </a:t>
            </a:r>
            <a:r>
              <a:rPr dirty="0" sz="1200">
                <a:latin typeface="Cambria Math"/>
                <a:cs typeface="Cambria Math"/>
              </a:rPr>
              <a:t>𝑥</a:t>
            </a:r>
            <a:r>
              <a:rPr dirty="0" sz="1200" spc="25">
                <a:latin typeface="Cambria Math"/>
                <a:cs typeface="Cambria Math"/>
              </a:rPr>
              <a:t> </a:t>
            </a:r>
            <a:r>
              <a:rPr dirty="0" sz="1200">
                <a:latin typeface="Cambria Math"/>
                <a:cs typeface="Cambria Math"/>
              </a:rPr>
              <a:t>−</a:t>
            </a:r>
            <a:r>
              <a:rPr dirty="0" sz="1200" spc="-20">
                <a:latin typeface="Cambria Math"/>
                <a:cs typeface="Cambria Math"/>
              </a:rPr>
              <a:t> </a:t>
            </a:r>
            <a:r>
              <a:rPr dirty="0" sz="1200" spc="10">
                <a:latin typeface="Cambria Math"/>
                <a:cs typeface="Cambria Math"/>
              </a:rPr>
              <a:t>𝜓</a:t>
            </a:r>
            <a:r>
              <a:rPr dirty="0" baseline="2314" sz="1800" spc="15">
                <a:latin typeface="Cambria Math"/>
                <a:cs typeface="Cambria Math"/>
              </a:rPr>
              <a:t>(</a:t>
            </a:r>
            <a:r>
              <a:rPr dirty="0" sz="1200" spc="10">
                <a:latin typeface="Cambria Math"/>
                <a:cs typeface="Cambria Math"/>
              </a:rPr>
              <a:t>𝑥</a:t>
            </a:r>
            <a:r>
              <a:rPr dirty="0" baseline="2314" sz="1800" spc="15">
                <a:latin typeface="Cambria Math"/>
                <a:cs typeface="Cambria Math"/>
              </a:rPr>
              <a:t>)</a:t>
            </a:r>
            <a:r>
              <a:rPr dirty="0" baseline="2314" sz="1800" spc="67">
                <a:latin typeface="Cambria Math"/>
                <a:cs typeface="Cambria Math"/>
              </a:rPr>
              <a:t> </a:t>
            </a:r>
            <a:r>
              <a:rPr dirty="0" sz="1200">
                <a:latin typeface="Cambria Math"/>
                <a:cs typeface="Cambria Math"/>
              </a:rPr>
              <a:t>∥</a:t>
            </a:r>
            <a:endParaRPr sz="1200">
              <a:latin typeface="Cambria Math"/>
              <a:cs typeface="Cambria Math"/>
            </a:endParaRPr>
          </a:p>
        </p:txBody>
      </p:sp>
      <p:sp>
        <p:nvSpPr>
          <p:cNvPr id="42" name="object 42"/>
          <p:cNvSpPr txBox="1"/>
          <p:nvPr/>
        </p:nvSpPr>
        <p:spPr>
          <a:xfrm>
            <a:off x="5489828" y="7017257"/>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2</a:t>
            </a:r>
            <a:endParaRPr sz="850">
              <a:latin typeface="Cambria Math"/>
              <a:cs typeface="Cambria Math"/>
            </a:endParaRPr>
          </a:p>
        </p:txBody>
      </p:sp>
      <p:sp>
        <p:nvSpPr>
          <p:cNvPr id="43" name="object 43"/>
          <p:cNvSpPr txBox="1"/>
          <p:nvPr/>
        </p:nvSpPr>
        <p:spPr>
          <a:xfrm>
            <a:off x="6502146" y="6942581"/>
            <a:ext cx="35242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4</a:t>
            </a:r>
            <a:r>
              <a:rPr dirty="0" sz="1200" spc="5">
                <a:latin typeface="Cambria Math"/>
                <a:cs typeface="Cambria Math"/>
              </a:rPr>
              <a:t>.</a:t>
            </a:r>
            <a:r>
              <a:rPr dirty="0" sz="1200" spc="-5">
                <a:latin typeface="Cambria Math"/>
                <a:cs typeface="Cambria Math"/>
              </a:rPr>
              <a:t>8</a:t>
            </a:r>
            <a:r>
              <a:rPr dirty="0" baseline="2314" sz="1800">
                <a:latin typeface="Cambria Math"/>
                <a:cs typeface="Cambria Math"/>
              </a:rPr>
              <a:t>)</a:t>
            </a:r>
            <a:endParaRPr baseline="2314" sz="1800">
              <a:latin typeface="Cambria Math"/>
              <a:cs typeface="Cambria Math"/>
            </a:endParaRPr>
          </a:p>
        </p:txBody>
      </p:sp>
      <p:sp>
        <p:nvSpPr>
          <p:cNvPr id="44" name="object 44"/>
          <p:cNvSpPr txBox="1"/>
          <p:nvPr/>
        </p:nvSpPr>
        <p:spPr>
          <a:xfrm>
            <a:off x="2481198" y="7376921"/>
            <a:ext cx="85725" cy="155575"/>
          </a:xfrm>
          <a:prstGeom prst="rect">
            <a:avLst/>
          </a:prstGeom>
        </p:spPr>
        <p:txBody>
          <a:bodyPr wrap="square" lIns="0" tIns="12700" rIns="0" bIns="0" rtlCol="0" vert="horz">
            <a:spAutoFit/>
          </a:bodyPr>
          <a:lstStyle/>
          <a:p>
            <a:pPr marL="12700">
              <a:lnSpc>
                <a:spcPct val="100000"/>
              </a:lnSpc>
              <a:spcBef>
                <a:spcPts val="100"/>
              </a:spcBef>
            </a:pPr>
            <a:r>
              <a:rPr dirty="0" sz="850" spc="35">
                <a:latin typeface="Cambria Math"/>
                <a:cs typeface="Cambria Math"/>
              </a:rPr>
              <a:t>𝑆</a:t>
            </a:r>
            <a:endParaRPr sz="850">
              <a:latin typeface="Cambria Math"/>
              <a:cs typeface="Cambria Math"/>
            </a:endParaRPr>
          </a:p>
        </p:txBody>
      </p:sp>
      <p:sp>
        <p:nvSpPr>
          <p:cNvPr id="45" name="object 45"/>
          <p:cNvSpPr txBox="1"/>
          <p:nvPr/>
        </p:nvSpPr>
        <p:spPr>
          <a:xfrm>
            <a:off x="681227" y="7297673"/>
            <a:ext cx="6200775" cy="208279"/>
          </a:xfrm>
          <a:prstGeom prst="rect">
            <a:avLst/>
          </a:prstGeom>
        </p:spPr>
        <p:txBody>
          <a:bodyPr wrap="square" lIns="0" tIns="12700" rIns="0" bIns="0" rtlCol="0" vert="horz">
            <a:spAutoFit/>
          </a:bodyPr>
          <a:lstStyle/>
          <a:p>
            <a:pPr marL="38100">
              <a:lnSpc>
                <a:spcPct val="100000"/>
              </a:lnSpc>
              <a:spcBef>
                <a:spcPts val="100"/>
              </a:spcBef>
            </a:pPr>
            <a:r>
              <a:rPr dirty="0" sz="1200" spc="10">
                <a:latin typeface="SimSun"/>
                <a:cs typeface="SimSun"/>
              </a:rPr>
              <a:t>其中，</a:t>
            </a:r>
            <a:r>
              <a:rPr dirty="0" sz="1200" spc="-100">
                <a:latin typeface="Cambria Math"/>
                <a:cs typeface="Cambria Math"/>
              </a:rPr>
              <a:t>𝑃</a:t>
            </a:r>
            <a:r>
              <a:rPr dirty="0" baseline="-16339" sz="1275" spc="187">
                <a:latin typeface="Cambria Math"/>
                <a:cs typeface="Cambria Math"/>
              </a:rPr>
              <a:t>𝑇</a:t>
            </a:r>
            <a:r>
              <a:rPr dirty="0" sz="1200" spc="10">
                <a:latin typeface="SimSun"/>
                <a:cs typeface="SimSun"/>
              </a:rPr>
              <a:t>表示模板点云</a:t>
            </a:r>
            <a:r>
              <a:rPr dirty="0" sz="1200" spc="15">
                <a:latin typeface="SimSun"/>
                <a:cs typeface="SimSun"/>
              </a:rPr>
              <a:t>，</a:t>
            </a:r>
            <a:r>
              <a:rPr dirty="0" sz="1200" spc="20">
                <a:latin typeface="Cambria Math"/>
                <a:cs typeface="Cambria Math"/>
              </a:rPr>
              <a:t>𝑃</a:t>
            </a:r>
            <a:r>
              <a:rPr dirty="0" baseline="29411" sz="1275" spc="120">
                <a:latin typeface="Cambria Math"/>
                <a:cs typeface="Cambria Math"/>
              </a:rPr>
              <a:t>𝑒</a:t>
            </a:r>
            <a:r>
              <a:rPr dirty="0" baseline="29411" sz="1275" spc="52">
                <a:latin typeface="Cambria Math"/>
                <a:cs typeface="Cambria Math"/>
              </a:rPr>
              <a:t>𝑠</a:t>
            </a:r>
            <a:r>
              <a:rPr dirty="0" baseline="29411" sz="1275" spc="270">
                <a:latin typeface="Cambria Math"/>
                <a:cs typeface="Cambria Math"/>
              </a:rPr>
              <a:t>𝑡</a:t>
            </a:r>
            <a:r>
              <a:rPr dirty="0" sz="1200" spc="10">
                <a:latin typeface="SimSun"/>
                <a:cs typeface="SimSun"/>
              </a:rPr>
              <a:t>表示将网络预测得到的位姿变换作用于原始源点云后的变换源</a:t>
            </a:r>
            <a:endParaRPr sz="1200">
              <a:latin typeface="SimSun"/>
              <a:cs typeface="SimSun"/>
            </a:endParaRPr>
          </a:p>
        </p:txBody>
      </p:sp>
      <p:sp>
        <p:nvSpPr>
          <p:cNvPr id="46" name="object 46"/>
          <p:cNvSpPr txBox="1"/>
          <p:nvPr/>
        </p:nvSpPr>
        <p:spPr>
          <a:xfrm>
            <a:off x="706627" y="7594854"/>
            <a:ext cx="6146800" cy="2124710"/>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点云，</a:t>
            </a:r>
            <a:r>
              <a:rPr dirty="0" sz="1200" spc="15">
                <a:latin typeface="Cambria Math"/>
                <a:cs typeface="Cambria Math"/>
              </a:rPr>
              <a:t>𝜓</a:t>
            </a:r>
            <a:r>
              <a:rPr dirty="0" sz="1200" spc="5">
                <a:latin typeface="Cambria Math"/>
                <a:cs typeface="Cambria Math"/>
              </a:rPr>
              <a:t>(</a:t>
            </a:r>
            <a:r>
              <a:rPr dirty="0" sz="1200" spc="-5">
                <a:latin typeface="Cambria Math"/>
                <a:cs typeface="Cambria Math"/>
              </a:rPr>
              <a:t>·</a:t>
            </a:r>
            <a:r>
              <a:rPr dirty="0" sz="1200" spc="-10">
                <a:latin typeface="Cambria Math"/>
                <a:cs typeface="Cambria Math"/>
              </a:rPr>
              <a:t>)</a:t>
            </a:r>
            <a:r>
              <a:rPr dirty="0" sz="1200">
                <a:latin typeface="SimSun"/>
                <a:cs typeface="SimSun"/>
              </a:rPr>
              <a:t>表示源点云到模板点云的映射关系。</a:t>
            </a:r>
            <a:endParaRPr sz="1200">
              <a:latin typeface="SimSun"/>
              <a:cs typeface="SimSun"/>
            </a:endParaRPr>
          </a:p>
          <a:p>
            <a:pPr>
              <a:lnSpc>
                <a:spcPct val="100000"/>
              </a:lnSpc>
              <a:spcBef>
                <a:spcPts val="25"/>
              </a:spcBef>
            </a:pPr>
            <a:endParaRPr sz="1900">
              <a:latin typeface="SimSun"/>
              <a:cs typeface="SimSun"/>
            </a:endParaRPr>
          </a:p>
          <a:p>
            <a:pPr marL="12700">
              <a:lnSpc>
                <a:spcPct val="100000"/>
              </a:lnSpc>
              <a:spcBef>
                <a:spcPts val="5"/>
              </a:spcBef>
            </a:pPr>
            <a:r>
              <a:rPr dirty="0" sz="1400" spc="-5">
                <a:latin typeface="Times New Roman"/>
                <a:cs typeface="Times New Roman"/>
              </a:rPr>
              <a:t>4.1.3</a:t>
            </a:r>
            <a:r>
              <a:rPr dirty="0" sz="1400" spc="10">
                <a:latin typeface="Times New Roman"/>
                <a:cs typeface="Times New Roman"/>
              </a:rPr>
              <a:t> </a:t>
            </a:r>
            <a:r>
              <a:rPr dirty="0" sz="1400" spc="-5">
                <a:latin typeface="Times New Roman"/>
                <a:cs typeface="Times New Roman"/>
              </a:rPr>
              <a:t>PCRNet</a:t>
            </a:r>
            <a:r>
              <a:rPr dirty="0" sz="1400" spc="-20">
                <a:latin typeface="Times New Roman"/>
                <a:cs typeface="Times New Roman"/>
              </a:rPr>
              <a:t> </a:t>
            </a:r>
            <a:r>
              <a:rPr dirty="0" sz="1400">
                <a:latin typeface="PMingLiU-ExtB"/>
                <a:cs typeface="PMingLiU-ExtB"/>
              </a:rPr>
              <a:t>网</a:t>
            </a:r>
            <a:r>
              <a:rPr dirty="0" sz="1400" spc="-15">
                <a:latin typeface="PMingLiU-ExtB"/>
                <a:cs typeface="PMingLiU-ExtB"/>
              </a:rPr>
              <a:t>络</a:t>
            </a:r>
            <a:r>
              <a:rPr dirty="0" sz="1400">
                <a:latin typeface="PMingLiU-ExtB"/>
                <a:cs typeface="PMingLiU-ExtB"/>
              </a:rPr>
              <a:t>设计</a:t>
            </a:r>
            <a:endParaRPr sz="1400">
              <a:latin typeface="PMingLiU-ExtB"/>
              <a:cs typeface="PMingLiU-ExtB"/>
            </a:endParaRPr>
          </a:p>
          <a:p>
            <a:pPr>
              <a:lnSpc>
                <a:spcPct val="100000"/>
              </a:lnSpc>
              <a:spcBef>
                <a:spcPts val="40"/>
              </a:spcBef>
            </a:pPr>
            <a:endParaRPr sz="1100">
              <a:latin typeface="PMingLiU-ExtB"/>
              <a:cs typeface="PMingLiU-ExtB"/>
            </a:endParaRPr>
          </a:p>
          <a:p>
            <a:pPr marL="12700" marR="6350" indent="304800">
              <a:lnSpc>
                <a:spcPct val="162500"/>
              </a:lnSpc>
            </a:pP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网络模型的</a:t>
            </a:r>
            <a:r>
              <a:rPr dirty="0" sz="1200" spc="-15">
                <a:latin typeface="SimSun"/>
                <a:cs typeface="SimSun"/>
              </a:rPr>
              <a:t>整</a:t>
            </a:r>
            <a:r>
              <a:rPr dirty="0" sz="1200">
                <a:latin typeface="SimSun"/>
                <a:cs typeface="SimSun"/>
              </a:rPr>
              <a:t>体框架如图</a:t>
            </a:r>
            <a:r>
              <a:rPr dirty="0" sz="1200" spc="-300">
                <a:latin typeface="SimSun"/>
                <a:cs typeface="SimSun"/>
              </a:rPr>
              <a:t> </a:t>
            </a:r>
            <a:r>
              <a:rPr dirty="0" sz="1200">
                <a:latin typeface="Times New Roman"/>
                <a:cs typeface="Times New Roman"/>
              </a:rPr>
              <a:t>4.3 </a:t>
            </a:r>
            <a:r>
              <a:rPr dirty="0" sz="1200">
                <a:latin typeface="SimSun"/>
                <a:cs typeface="SimSun"/>
              </a:rPr>
              <a:t>所示</a:t>
            </a:r>
            <a:r>
              <a:rPr dirty="0" sz="1200" spc="-110">
                <a:latin typeface="SimSun"/>
                <a:cs typeface="SimSun"/>
              </a:rPr>
              <a:t>。</a:t>
            </a:r>
            <a:r>
              <a:rPr dirty="0" sz="1200">
                <a:latin typeface="SimSun"/>
                <a:cs typeface="SimSun"/>
              </a:rPr>
              <a:t>该网络模型的总体结构由特征提取模块</a:t>
            </a:r>
            <a:r>
              <a:rPr dirty="0" sz="1200" spc="-110">
                <a:latin typeface="SimSun"/>
                <a:cs typeface="SimSun"/>
              </a:rPr>
              <a:t>、</a:t>
            </a:r>
            <a:r>
              <a:rPr dirty="0" sz="1200">
                <a:latin typeface="SimSun"/>
                <a:cs typeface="SimSun"/>
              </a:rPr>
              <a:t>特 </a:t>
            </a:r>
            <a:r>
              <a:rPr dirty="0" sz="1200">
                <a:latin typeface="SimSun"/>
                <a:cs typeface="SimSun"/>
              </a:rPr>
              <a:t>征融合模块以及位姿回归模块组成。</a:t>
            </a:r>
            <a:endParaRPr sz="1200">
              <a:latin typeface="SimSun"/>
              <a:cs typeface="SimSun"/>
            </a:endParaRPr>
          </a:p>
          <a:p>
            <a:pPr marL="12700" marR="5080" indent="304800">
              <a:lnSpc>
                <a:spcPct val="162500"/>
              </a:lnSpc>
            </a:pPr>
            <a:r>
              <a:rPr dirty="0" sz="1200">
                <a:latin typeface="SimSun"/>
                <a:cs typeface="SimSun"/>
              </a:rPr>
              <a:t>在特征提取模块，该模型使用</a:t>
            </a:r>
            <a:r>
              <a:rPr dirty="0" sz="1200" spc="-240">
                <a:latin typeface="SimSun"/>
                <a:cs typeface="SimSun"/>
              </a:rPr>
              <a:t> </a:t>
            </a:r>
            <a:r>
              <a:rPr dirty="0" sz="1200">
                <a:latin typeface="Times New Roman"/>
                <a:cs typeface="Times New Roman"/>
              </a:rPr>
              <a:t>Point</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65">
                <a:latin typeface="Times New Roman"/>
                <a:cs typeface="Times New Roman"/>
              </a:rPr>
              <a:t> </a:t>
            </a:r>
            <a:r>
              <a:rPr dirty="0" sz="1200">
                <a:latin typeface="SimSun"/>
                <a:cs typeface="SimSun"/>
              </a:rPr>
              <a:t>分别对输入的模板点云和源点云提取全局信息， 即使用</a:t>
            </a:r>
            <a:r>
              <a:rPr dirty="0" sz="1200" spc="-180">
                <a:latin typeface="SimSun"/>
                <a:cs typeface="SimSun"/>
              </a:rPr>
              <a:t> </a:t>
            </a:r>
            <a:r>
              <a:rPr dirty="0" sz="1200">
                <a:latin typeface="Times New Roman"/>
                <a:cs typeface="Times New Roman"/>
              </a:rPr>
              <a:t>5</a:t>
            </a:r>
            <a:r>
              <a:rPr dirty="0" sz="1200" spc="114">
                <a:latin typeface="Times New Roman"/>
                <a:cs typeface="Times New Roman"/>
              </a:rPr>
              <a:t> </a:t>
            </a:r>
            <a:r>
              <a:rPr dirty="0" sz="1200">
                <a:latin typeface="SimSun"/>
                <a:cs typeface="SimSun"/>
              </a:rPr>
              <a:t>层</a:t>
            </a:r>
            <a:r>
              <a:rPr dirty="0" sz="1200" spc="-180">
                <a:latin typeface="SimSun"/>
                <a:cs typeface="SimSun"/>
              </a:rPr>
              <a:t> </a:t>
            </a:r>
            <a:r>
              <a:rPr dirty="0" sz="1200" spc="-5">
                <a:latin typeface="Times New Roman"/>
                <a:cs typeface="Times New Roman"/>
              </a:rPr>
              <a:t>ML</a:t>
            </a:r>
            <a:r>
              <a:rPr dirty="0" sz="1200">
                <a:latin typeface="Times New Roman"/>
                <a:cs typeface="Times New Roman"/>
              </a:rPr>
              <a:t>P</a:t>
            </a:r>
            <a:r>
              <a:rPr dirty="0" sz="1200" spc="125">
                <a:latin typeface="Times New Roman"/>
                <a:cs typeface="Times New Roman"/>
              </a:rPr>
              <a:t> </a:t>
            </a:r>
            <a:r>
              <a:rPr dirty="0" sz="1200">
                <a:latin typeface="SimSun"/>
                <a:cs typeface="SimSun"/>
              </a:rPr>
              <a:t>对输入的点云进行特征抽象与提取，然后经过</a:t>
            </a:r>
            <a:r>
              <a:rPr dirty="0" sz="1200" spc="-175">
                <a:latin typeface="SimSun"/>
                <a:cs typeface="SimSun"/>
              </a:rPr>
              <a:t> </a:t>
            </a:r>
            <a:r>
              <a:rPr dirty="0" sz="1200">
                <a:latin typeface="Times New Roman"/>
                <a:cs typeface="Times New Roman"/>
              </a:rPr>
              <a:t>1</a:t>
            </a:r>
            <a:r>
              <a:rPr dirty="0" sz="1200" spc="120">
                <a:latin typeface="Times New Roman"/>
                <a:cs typeface="Times New Roman"/>
              </a:rPr>
              <a:t> </a:t>
            </a:r>
            <a:r>
              <a:rPr dirty="0" sz="1200">
                <a:latin typeface="SimSun"/>
                <a:cs typeface="SimSun"/>
              </a:rPr>
              <a:t>层最大池化对抽象到高维</a:t>
            </a:r>
            <a:endParaRPr sz="1200">
              <a:latin typeface="SimSun"/>
              <a:cs typeface="SimSun"/>
            </a:endParaRPr>
          </a:p>
        </p:txBody>
      </p:sp>
      <p:pic>
        <p:nvPicPr>
          <p:cNvPr id="47" name="object 47"/>
          <p:cNvPicPr/>
          <p:nvPr/>
        </p:nvPicPr>
        <p:blipFill>
          <a:blip r:embed="rId2" cstate="print"/>
          <a:stretch>
            <a:fillRect/>
          </a:stretch>
        </p:blipFill>
        <p:spPr>
          <a:xfrm>
            <a:off x="259079" y="10344403"/>
            <a:ext cx="4812030" cy="123189"/>
          </a:xfrm>
          <a:prstGeom prst="rect">
            <a:avLst/>
          </a:prstGeom>
        </p:spPr>
      </p:pic>
      <p:pic>
        <p:nvPicPr>
          <p:cNvPr id="48" name="object 48"/>
          <p:cNvPicPr/>
          <p:nvPr/>
        </p:nvPicPr>
        <p:blipFill>
          <a:blip r:embed="rId3" cstate="print"/>
          <a:stretch>
            <a:fillRect/>
          </a:stretch>
        </p:blipFill>
        <p:spPr>
          <a:xfrm>
            <a:off x="5215890" y="10344403"/>
            <a:ext cx="1082039" cy="123189"/>
          </a:xfrm>
          <a:prstGeom prst="rect">
            <a:avLst/>
          </a:prstGeom>
        </p:spPr>
      </p:pic>
      <p:sp>
        <p:nvSpPr>
          <p:cNvPr id="49" name="object 49"/>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35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68527" y="467432"/>
            <a:ext cx="6299835" cy="1688464"/>
          </a:xfrm>
          <a:prstGeom prst="rect">
            <a:avLst/>
          </a:prstGeom>
        </p:spPr>
        <p:txBody>
          <a:bodyPr wrap="square" lIns="0" tIns="74295" rIns="0" bIns="0" rtlCol="0" vert="horz">
            <a:spAutoFit/>
          </a:bodyPr>
          <a:lstStyle/>
          <a:p>
            <a:pPr marL="50800">
              <a:lnSpc>
                <a:spcPct val="100000"/>
              </a:lnSpc>
              <a:spcBef>
                <a:spcPts val="585"/>
              </a:spcBef>
              <a:tabLst>
                <a:tab pos="297434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第四章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位</a:t>
            </a:r>
            <a:r>
              <a:rPr dirty="0" sz="1050" spc="5">
                <a:solidFill>
                  <a:srgbClr val="666666"/>
                </a:solidFill>
                <a:latin typeface="SimSun"/>
                <a:cs typeface="SimSun"/>
              </a:rPr>
              <a:t>置</a:t>
            </a:r>
            <a:r>
              <a:rPr dirty="0" sz="1050" spc="-10">
                <a:solidFill>
                  <a:srgbClr val="666666"/>
                </a:solidFill>
                <a:latin typeface="SimSun"/>
                <a:cs typeface="SimSun"/>
              </a:rPr>
              <a:t>自</a:t>
            </a:r>
            <a:r>
              <a:rPr dirty="0" sz="1050" spc="5">
                <a:solidFill>
                  <a:srgbClr val="666666"/>
                </a:solidFill>
                <a:latin typeface="SimSun"/>
                <a:cs typeface="SimSun"/>
              </a:rPr>
              <a:t>适</a:t>
            </a:r>
            <a:r>
              <a:rPr dirty="0" sz="1050" spc="-10">
                <a:solidFill>
                  <a:srgbClr val="666666"/>
                </a:solidFill>
                <a:latin typeface="SimSun"/>
                <a:cs typeface="SimSun"/>
              </a:rPr>
              <a:t>应卷</a:t>
            </a:r>
            <a:r>
              <a:rPr dirty="0" sz="1050" spc="5">
                <a:solidFill>
                  <a:srgbClr val="666666"/>
                </a:solidFill>
                <a:latin typeface="SimSun"/>
                <a:cs typeface="SimSun"/>
              </a:rPr>
              <a:t>积提</a:t>
            </a:r>
            <a:r>
              <a:rPr dirty="0" sz="1050" spc="-10">
                <a:solidFill>
                  <a:srgbClr val="666666"/>
                </a:solidFill>
                <a:latin typeface="SimSun"/>
                <a:cs typeface="SimSun"/>
              </a:rPr>
              <a:t>取</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a:p>
            <a:pPr marL="50800">
              <a:lnSpc>
                <a:spcPct val="100000"/>
              </a:lnSpc>
              <a:spcBef>
                <a:spcPts val="545"/>
              </a:spcBef>
            </a:pPr>
            <a:r>
              <a:rPr dirty="0" sz="1200">
                <a:latin typeface="SimSun"/>
                <a:cs typeface="SimSun"/>
              </a:rPr>
              <a:t>空间</a:t>
            </a:r>
            <a:r>
              <a:rPr dirty="0" sz="1200" spc="10">
                <a:latin typeface="SimSun"/>
                <a:cs typeface="SimSun"/>
              </a:rPr>
              <a:t>后</a:t>
            </a:r>
            <a:r>
              <a:rPr dirty="0" sz="1200">
                <a:latin typeface="SimSun"/>
                <a:cs typeface="SimSun"/>
              </a:rPr>
              <a:t>的点</a:t>
            </a:r>
            <a:r>
              <a:rPr dirty="0" sz="1200" spc="10">
                <a:latin typeface="SimSun"/>
                <a:cs typeface="SimSun"/>
              </a:rPr>
              <a:t>云</a:t>
            </a:r>
            <a:r>
              <a:rPr dirty="0" sz="1200">
                <a:latin typeface="SimSun"/>
                <a:cs typeface="SimSun"/>
              </a:rPr>
              <a:t>特</a:t>
            </a:r>
            <a:r>
              <a:rPr dirty="0" sz="1200" spc="10">
                <a:latin typeface="SimSun"/>
                <a:cs typeface="SimSun"/>
              </a:rPr>
              <a:t>征</a:t>
            </a:r>
            <a:r>
              <a:rPr dirty="0" sz="1200">
                <a:latin typeface="SimSun"/>
                <a:cs typeface="SimSun"/>
              </a:rPr>
              <a:t>进</a:t>
            </a:r>
            <a:r>
              <a:rPr dirty="0" sz="1200" spc="10">
                <a:latin typeface="SimSun"/>
                <a:cs typeface="SimSun"/>
              </a:rPr>
              <a:t>行</a:t>
            </a:r>
            <a:r>
              <a:rPr dirty="0" sz="1200" spc="5">
                <a:latin typeface="SimSun"/>
                <a:cs typeface="SimSun"/>
              </a:rPr>
              <a:t>降</a:t>
            </a:r>
            <a:r>
              <a:rPr dirty="0" sz="1200">
                <a:latin typeface="SimSun"/>
                <a:cs typeface="SimSun"/>
              </a:rPr>
              <a:t>维</a:t>
            </a:r>
            <a:r>
              <a:rPr dirty="0" sz="1200" spc="10">
                <a:latin typeface="SimSun"/>
                <a:cs typeface="SimSun"/>
              </a:rPr>
              <a:t>操</a:t>
            </a:r>
            <a:r>
              <a:rPr dirty="0" sz="1200">
                <a:latin typeface="SimSun"/>
                <a:cs typeface="SimSun"/>
              </a:rPr>
              <a:t>作，</a:t>
            </a:r>
            <a:r>
              <a:rPr dirty="0" sz="1200" spc="10">
                <a:latin typeface="SimSun"/>
                <a:cs typeface="SimSun"/>
              </a:rPr>
              <a:t>从</a:t>
            </a:r>
            <a:r>
              <a:rPr dirty="0" sz="1200">
                <a:latin typeface="SimSun"/>
                <a:cs typeface="SimSun"/>
              </a:rPr>
              <a:t>而</a:t>
            </a:r>
            <a:r>
              <a:rPr dirty="0" sz="1200" spc="10">
                <a:latin typeface="SimSun"/>
                <a:cs typeface="SimSun"/>
              </a:rPr>
              <a:t>保</a:t>
            </a:r>
            <a:r>
              <a:rPr dirty="0" sz="1200">
                <a:latin typeface="SimSun"/>
                <a:cs typeface="SimSun"/>
              </a:rPr>
              <a:t>证</a:t>
            </a:r>
            <a:r>
              <a:rPr dirty="0" sz="1200" spc="10">
                <a:latin typeface="SimSun"/>
                <a:cs typeface="SimSun"/>
              </a:rPr>
              <a:t>输</a:t>
            </a:r>
            <a:r>
              <a:rPr dirty="0" sz="1200">
                <a:latin typeface="SimSun"/>
                <a:cs typeface="SimSun"/>
              </a:rPr>
              <a:t>入点</a:t>
            </a:r>
            <a:r>
              <a:rPr dirty="0" sz="1200" spc="10">
                <a:latin typeface="SimSun"/>
                <a:cs typeface="SimSun"/>
              </a:rPr>
              <a:t>云</a:t>
            </a:r>
            <a:r>
              <a:rPr dirty="0" sz="1200">
                <a:latin typeface="SimSun"/>
                <a:cs typeface="SimSun"/>
              </a:rPr>
              <a:t>的顺</a:t>
            </a:r>
            <a:r>
              <a:rPr dirty="0" sz="1200" spc="10">
                <a:latin typeface="SimSun"/>
                <a:cs typeface="SimSun"/>
              </a:rPr>
              <a:t>序</a:t>
            </a:r>
            <a:r>
              <a:rPr dirty="0" sz="1200">
                <a:latin typeface="SimSun"/>
                <a:cs typeface="SimSun"/>
              </a:rPr>
              <a:t>保</a:t>
            </a:r>
            <a:r>
              <a:rPr dirty="0" sz="1200" spc="10">
                <a:latin typeface="SimSun"/>
                <a:cs typeface="SimSun"/>
              </a:rPr>
              <a:t>持</a:t>
            </a:r>
            <a:r>
              <a:rPr dirty="0" sz="1200">
                <a:latin typeface="SimSun"/>
                <a:cs typeface="SimSun"/>
              </a:rPr>
              <a:t>不</a:t>
            </a:r>
            <a:r>
              <a:rPr dirty="0" sz="1200" spc="10">
                <a:latin typeface="SimSun"/>
                <a:cs typeface="SimSun"/>
              </a:rPr>
              <a:t>变</a:t>
            </a:r>
            <a:r>
              <a:rPr dirty="0" sz="1200">
                <a:latin typeface="SimSun"/>
                <a:cs typeface="SimSun"/>
              </a:rPr>
              <a:t>。在</a:t>
            </a:r>
            <a:r>
              <a:rPr dirty="0" sz="1200" spc="10">
                <a:latin typeface="SimSun"/>
                <a:cs typeface="SimSun"/>
              </a:rPr>
              <a:t>特</a:t>
            </a:r>
            <a:r>
              <a:rPr dirty="0" sz="1200">
                <a:latin typeface="SimSun"/>
                <a:cs typeface="SimSun"/>
              </a:rPr>
              <a:t>征融</a:t>
            </a:r>
            <a:r>
              <a:rPr dirty="0" sz="1200" spc="10">
                <a:latin typeface="SimSun"/>
                <a:cs typeface="SimSun"/>
              </a:rPr>
              <a:t>合</a:t>
            </a:r>
            <a:r>
              <a:rPr dirty="0" sz="1200">
                <a:latin typeface="SimSun"/>
                <a:cs typeface="SimSun"/>
              </a:rPr>
              <a:t>模</a:t>
            </a:r>
            <a:r>
              <a:rPr dirty="0" sz="1200" spc="10">
                <a:latin typeface="SimSun"/>
                <a:cs typeface="SimSun"/>
              </a:rPr>
              <a:t>块</a:t>
            </a:r>
            <a:r>
              <a:rPr dirty="0" sz="1200">
                <a:latin typeface="SimSun"/>
                <a:cs typeface="SimSun"/>
              </a:rPr>
              <a:t>，将</a:t>
            </a:r>
            <a:endParaRPr sz="1200">
              <a:latin typeface="SimSun"/>
              <a:cs typeface="SimSun"/>
            </a:endParaRPr>
          </a:p>
          <a:p>
            <a:pPr marL="50800">
              <a:lnSpc>
                <a:spcPct val="100000"/>
              </a:lnSpc>
              <a:spcBef>
                <a:spcPts val="900"/>
              </a:spcBef>
            </a:pPr>
            <a:r>
              <a:rPr dirty="0" sz="1200">
                <a:latin typeface="SimSun"/>
                <a:cs typeface="SimSun"/>
              </a:rPr>
              <a:t>两个全局信息以深度学习中的</a:t>
            </a:r>
            <a:r>
              <a:rPr dirty="0" sz="1200" spc="-275">
                <a:latin typeface="SimSun"/>
                <a:cs typeface="SimSun"/>
              </a:rPr>
              <a:t> </a:t>
            </a:r>
            <a:r>
              <a:rPr dirty="0" sz="1200" spc="-5">
                <a:latin typeface="Times New Roman"/>
                <a:cs typeface="Times New Roman"/>
              </a:rPr>
              <a:t>c</a:t>
            </a:r>
            <a:r>
              <a:rPr dirty="0" sz="1200">
                <a:latin typeface="Times New Roman"/>
                <a:cs typeface="Times New Roman"/>
              </a:rPr>
              <a:t>on</a:t>
            </a:r>
            <a:r>
              <a:rPr dirty="0" sz="1200" spc="-5">
                <a:latin typeface="Times New Roman"/>
                <a:cs typeface="Times New Roman"/>
              </a:rPr>
              <a:t>ca</a:t>
            </a:r>
            <a:r>
              <a:rPr dirty="0" sz="1200">
                <a:latin typeface="Times New Roman"/>
                <a:cs typeface="Times New Roman"/>
              </a:rPr>
              <a:t>t</a:t>
            </a:r>
            <a:r>
              <a:rPr dirty="0" sz="1200" spc="-5">
                <a:latin typeface="Times New Roman"/>
                <a:cs typeface="Times New Roman"/>
              </a:rPr>
              <a:t>e</a:t>
            </a:r>
            <a:r>
              <a:rPr dirty="0" sz="1200">
                <a:latin typeface="Times New Roman"/>
                <a:cs typeface="Times New Roman"/>
              </a:rPr>
              <a:t>n</a:t>
            </a:r>
            <a:r>
              <a:rPr dirty="0" sz="1200" spc="-5">
                <a:latin typeface="Times New Roman"/>
                <a:cs typeface="Times New Roman"/>
              </a:rPr>
              <a:t>a</a:t>
            </a:r>
            <a:r>
              <a:rPr dirty="0" sz="1200" spc="10">
                <a:latin typeface="Times New Roman"/>
                <a:cs typeface="Times New Roman"/>
              </a:rPr>
              <a:t>t</a:t>
            </a:r>
            <a:r>
              <a:rPr dirty="0" sz="1200" spc="-5">
                <a:latin typeface="Times New Roman"/>
                <a:cs typeface="Times New Roman"/>
              </a:rPr>
              <a:t>e</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62</a:t>
            </a:r>
            <a:r>
              <a:rPr dirty="0" baseline="31250" sz="1200" spc="-7">
                <a:latin typeface="Times New Roman"/>
                <a:cs typeface="Times New Roman"/>
                <a:hlinkClick r:id="rId2" action="ppaction://hlinksldjump"/>
              </a:rPr>
              <a:t>]</a:t>
            </a:r>
            <a:r>
              <a:rPr dirty="0" sz="1200">
                <a:latin typeface="SimSun"/>
                <a:cs typeface="SimSun"/>
              </a:rPr>
              <a:t>数组拼接操作进行连接，即将</a:t>
            </a:r>
            <a:r>
              <a:rPr dirty="0" sz="1200" spc="-275">
                <a:latin typeface="SimSun"/>
                <a:cs typeface="SimSun"/>
              </a:rPr>
              <a:t> </a:t>
            </a:r>
            <a:r>
              <a:rPr dirty="0" sz="1200">
                <a:latin typeface="Times New Roman"/>
                <a:cs typeface="Times New Roman"/>
              </a:rPr>
              <a:t>2</a:t>
            </a:r>
            <a:r>
              <a:rPr dirty="0" sz="1200" spc="20">
                <a:latin typeface="Times New Roman"/>
                <a:cs typeface="Times New Roman"/>
              </a:rPr>
              <a:t> </a:t>
            </a:r>
            <a:r>
              <a:rPr dirty="0" sz="1200">
                <a:latin typeface="SimSun"/>
                <a:cs typeface="SimSun"/>
              </a:rPr>
              <a:t>个</a:t>
            </a:r>
            <a:r>
              <a:rPr dirty="0" sz="1200" spc="-280">
                <a:latin typeface="SimSun"/>
                <a:cs typeface="SimSun"/>
              </a:rPr>
              <a:t> </a:t>
            </a:r>
            <a:r>
              <a:rPr dirty="0" sz="1200">
                <a:latin typeface="Times New Roman"/>
                <a:cs typeface="Times New Roman"/>
              </a:rPr>
              <a:t>1</a:t>
            </a:r>
            <a:r>
              <a:rPr dirty="0" sz="1200">
                <a:latin typeface="SimSun"/>
                <a:cs typeface="SimSun"/>
              </a:rPr>
              <a:t>×</a:t>
            </a:r>
            <a:r>
              <a:rPr dirty="0" sz="1200">
                <a:latin typeface="Times New Roman"/>
                <a:cs typeface="Times New Roman"/>
              </a:rPr>
              <a:t>10</a:t>
            </a:r>
            <a:r>
              <a:rPr dirty="0" sz="1200" spc="-15">
                <a:latin typeface="Times New Roman"/>
                <a:cs typeface="Times New Roman"/>
              </a:rPr>
              <a:t>2</a:t>
            </a:r>
            <a:r>
              <a:rPr dirty="0" sz="1200">
                <a:latin typeface="Times New Roman"/>
                <a:cs typeface="Times New Roman"/>
              </a:rPr>
              <a:t>4</a:t>
            </a:r>
            <a:r>
              <a:rPr dirty="0" sz="1200" spc="20">
                <a:latin typeface="Times New Roman"/>
                <a:cs typeface="Times New Roman"/>
              </a:rPr>
              <a:t> </a:t>
            </a:r>
            <a:r>
              <a:rPr dirty="0" sz="1200">
                <a:latin typeface="SimSun"/>
                <a:cs typeface="SimSun"/>
              </a:rPr>
              <a:t>维的</a:t>
            </a:r>
            <a:endParaRPr sz="1200">
              <a:latin typeface="SimSun"/>
              <a:cs typeface="SimSun"/>
            </a:endParaRPr>
          </a:p>
          <a:p>
            <a:pPr marL="50800" marR="43180">
              <a:lnSpc>
                <a:spcPct val="162500"/>
              </a:lnSpc>
            </a:pPr>
            <a:r>
              <a:rPr dirty="0" sz="1200">
                <a:latin typeface="SimSun"/>
                <a:cs typeface="SimSun"/>
              </a:rPr>
              <a:t>全局特征拼接成</a:t>
            </a:r>
            <a:r>
              <a:rPr dirty="0" sz="1200" spc="-254">
                <a:latin typeface="SimSun"/>
                <a:cs typeface="SimSun"/>
              </a:rPr>
              <a:t> </a:t>
            </a:r>
            <a:r>
              <a:rPr dirty="0" sz="1200">
                <a:latin typeface="Times New Roman"/>
                <a:cs typeface="Times New Roman"/>
              </a:rPr>
              <a:t>1</a:t>
            </a:r>
            <a:r>
              <a:rPr dirty="0" sz="1200" spc="45">
                <a:latin typeface="Times New Roman"/>
                <a:cs typeface="Times New Roman"/>
              </a:rPr>
              <a:t> </a:t>
            </a:r>
            <a:r>
              <a:rPr dirty="0" sz="1200">
                <a:latin typeface="SimSun"/>
                <a:cs typeface="SimSun"/>
              </a:rPr>
              <a:t>个</a:t>
            </a:r>
            <a:r>
              <a:rPr dirty="0" sz="1200" spc="-254">
                <a:latin typeface="SimSun"/>
                <a:cs typeface="SimSun"/>
              </a:rPr>
              <a:t> </a:t>
            </a:r>
            <a:r>
              <a:rPr dirty="0" sz="1200">
                <a:latin typeface="Times New Roman"/>
                <a:cs typeface="Times New Roman"/>
              </a:rPr>
              <a:t>1</a:t>
            </a:r>
            <a:r>
              <a:rPr dirty="0" sz="1200">
                <a:latin typeface="SimSun"/>
                <a:cs typeface="SimSun"/>
              </a:rPr>
              <a:t>×</a:t>
            </a:r>
            <a:r>
              <a:rPr dirty="0" sz="1200">
                <a:latin typeface="Times New Roman"/>
                <a:cs typeface="Times New Roman"/>
              </a:rPr>
              <a:t>2048</a:t>
            </a:r>
            <a:r>
              <a:rPr dirty="0" sz="1200" spc="50">
                <a:latin typeface="Times New Roman"/>
                <a:cs typeface="Times New Roman"/>
              </a:rPr>
              <a:t> </a:t>
            </a:r>
            <a:r>
              <a:rPr dirty="0" sz="1200">
                <a:latin typeface="SimSun"/>
                <a:cs typeface="SimSun"/>
              </a:rPr>
              <a:t>维的特征。在位姿回归模块，该模型使用不同维度的全连接层 预测相对位姿，获得旋转量和平移量。全连接层共有</a:t>
            </a:r>
            <a:r>
              <a:rPr dirty="0" sz="1200" spc="-130">
                <a:latin typeface="SimSun"/>
                <a:cs typeface="SimSun"/>
              </a:rPr>
              <a:t> </a:t>
            </a:r>
            <a:r>
              <a:rPr dirty="0" sz="1200">
                <a:latin typeface="Times New Roman"/>
                <a:cs typeface="Times New Roman"/>
              </a:rPr>
              <a:t>5 </a:t>
            </a:r>
            <a:r>
              <a:rPr dirty="0" sz="1200" spc="-135">
                <a:latin typeface="Times New Roman"/>
                <a:cs typeface="Times New Roman"/>
              </a:rPr>
              <a:t> </a:t>
            </a:r>
            <a:r>
              <a:rPr dirty="0" sz="1200">
                <a:latin typeface="SimSun"/>
                <a:cs typeface="SimSun"/>
              </a:rPr>
              <a:t>个隐藏层</a:t>
            </a:r>
            <a:r>
              <a:rPr dirty="0" sz="1200" spc="-15">
                <a:latin typeface="SimSun"/>
                <a:cs typeface="SimSun"/>
              </a:rPr>
              <a:t>，</a:t>
            </a:r>
            <a:r>
              <a:rPr dirty="0" sz="1200">
                <a:latin typeface="SimSun"/>
                <a:cs typeface="SimSun"/>
              </a:rPr>
              <a:t>维度分别为</a:t>
            </a:r>
            <a:r>
              <a:rPr dirty="0" sz="1200" spc="-130">
                <a:latin typeface="SimSun"/>
                <a:cs typeface="SimSun"/>
              </a:rPr>
              <a:t> </a:t>
            </a:r>
            <a:r>
              <a:rPr dirty="0" sz="1200">
                <a:latin typeface="Times New Roman"/>
                <a:cs typeface="Times New Roman"/>
              </a:rPr>
              <a:t>1024</a:t>
            </a:r>
            <a:r>
              <a:rPr dirty="0" sz="1200">
                <a:latin typeface="SimSun"/>
                <a:cs typeface="SimSun"/>
              </a:rPr>
              <a:t>、</a:t>
            </a:r>
            <a:r>
              <a:rPr dirty="0" sz="1200">
                <a:latin typeface="Times New Roman"/>
                <a:cs typeface="Times New Roman"/>
              </a:rPr>
              <a:t>1024</a:t>
            </a:r>
            <a:r>
              <a:rPr dirty="0" sz="1200">
                <a:latin typeface="SimSun"/>
                <a:cs typeface="SimSun"/>
              </a:rPr>
              <a:t>、  </a:t>
            </a:r>
            <a:r>
              <a:rPr dirty="0" sz="1200">
                <a:latin typeface="Times New Roman"/>
                <a:cs typeface="Times New Roman"/>
              </a:rPr>
              <a:t>512</a:t>
            </a:r>
            <a:r>
              <a:rPr dirty="0" sz="1200">
                <a:latin typeface="SimSun"/>
                <a:cs typeface="SimSun"/>
              </a:rPr>
              <a:t>、</a:t>
            </a:r>
            <a:r>
              <a:rPr dirty="0" sz="1200">
                <a:latin typeface="Times New Roman"/>
                <a:cs typeface="Times New Roman"/>
              </a:rPr>
              <a:t>51</a:t>
            </a:r>
            <a:r>
              <a:rPr dirty="0" sz="1200" spc="-5">
                <a:latin typeface="Times New Roman"/>
                <a:cs typeface="Times New Roman"/>
              </a:rPr>
              <a:t>2</a:t>
            </a:r>
            <a:r>
              <a:rPr dirty="0" sz="1200">
                <a:latin typeface="SimSun"/>
                <a:cs typeface="SimSun"/>
              </a:rPr>
              <a:t>、</a:t>
            </a:r>
            <a:r>
              <a:rPr dirty="0" sz="1200">
                <a:latin typeface="Times New Roman"/>
                <a:cs typeface="Times New Roman"/>
              </a:rPr>
              <a:t>256</a:t>
            </a:r>
            <a:r>
              <a:rPr dirty="0" sz="1200">
                <a:latin typeface="SimSun"/>
                <a:cs typeface="SimSun"/>
              </a:rPr>
              <a:t>，输出层的维度为</a:t>
            </a:r>
            <a:r>
              <a:rPr dirty="0" sz="1200" spc="-300">
                <a:latin typeface="SimSun"/>
                <a:cs typeface="SimSun"/>
              </a:rPr>
              <a:t> </a:t>
            </a:r>
            <a:r>
              <a:rPr dirty="0" sz="1200">
                <a:latin typeface="Times New Roman"/>
                <a:cs typeface="Times New Roman"/>
              </a:rPr>
              <a:t>7</a:t>
            </a:r>
            <a:r>
              <a:rPr dirty="0" sz="1200">
                <a:latin typeface="SimSun"/>
                <a:cs typeface="SimSun"/>
              </a:rPr>
              <a:t>，即四元数和平移向量的组合。</a:t>
            </a:r>
            <a:endParaRPr sz="1200">
              <a:latin typeface="SimSun"/>
              <a:cs typeface="SimSun"/>
            </a:endParaRPr>
          </a:p>
        </p:txBody>
      </p:sp>
      <p:sp>
        <p:nvSpPr>
          <p:cNvPr id="4" name="object 4"/>
          <p:cNvSpPr txBox="1"/>
          <p:nvPr/>
        </p:nvSpPr>
        <p:spPr>
          <a:xfrm>
            <a:off x="1303848" y="2883290"/>
            <a:ext cx="273685" cy="888365"/>
          </a:xfrm>
          <a:prstGeom prst="rect">
            <a:avLst/>
          </a:prstGeom>
          <a:solidFill>
            <a:srgbClr val="DAE1F3"/>
          </a:solidFill>
          <a:ln w="3617">
            <a:solidFill>
              <a:srgbClr val="000000"/>
            </a:solidFill>
          </a:ln>
        </p:spPr>
        <p:txBody>
          <a:bodyPr wrap="square" lIns="0" tIns="0" rIns="0" bIns="0" rtlCol="0" vert="horz">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marL="18415">
              <a:lnSpc>
                <a:spcPct val="100000"/>
              </a:lnSpc>
              <a:spcBef>
                <a:spcPts val="800"/>
              </a:spcBef>
            </a:pPr>
            <a:r>
              <a:rPr dirty="0" sz="900" spc="5">
                <a:latin typeface="SimSun"/>
                <a:cs typeface="SimSun"/>
              </a:rPr>
              <a:t>N×3</a:t>
            </a:r>
            <a:endParaRPr sz="900">
              <a:latin typeface="SimSun"/>
              <a:cs typeface="SimSun"/>
            </a:endParaRPr>
          </a:p>
        </p:txBody>
      </p:sp>
      <p:grpSp>
        <p:nvGrpSpPr>
          <p:cNvPr id="5" name="object 5"/>
          <p:cNvGrpSpPr/>
          <p:nvPr/>
        </p:nvGrpSpPr>
        <p:grpSpPr>
          <a:xfrm>
            <a:off x="1575535" y="2936662"/>
            <a:ext cx="207010" cy="31750"/>
            <a:chOff x="1575535" y="2936662"/>
            <a:chExt cx="207010" cy="31750"/>
          </a:xfrm>
        </p:grpSpPr>
        <p:sp>
          <p:nvSpPr>
            <p:cNvPr id="6" name="object 6"/>
            <p:cNvSpPr/>
            <p:nvPr/>
          </p:nvSpPr>
          <p:spPr>
            <a:xfrm>
              <a:off x="1577343" y="2952380"/>
              <a:ext cx="161925" cy="3175"/>
            </a:xfrm>
            <a:custGeom>
              <a:avLst/>
              <a:gdLst/>
              <a:ahLst/>
              <a:cxnLst/>
              <a:rect l="l" t="t" r="r" b="b"/>
              <a:pathLst>
                <a:path w="161925" h="3175">
                  <a:moveTo>
                    <a:pt x="0" y="2844"/>
                  </a:moveTo>
                  <a:lnTo>
                    <a:pt x="161743" y="0"/>
                  </a:lnTo>
                </a:path>
              </a:pathLst>
            </a:custGeom>
            <a:ln w="3615">
              <a:solidFill>
                <a:srgbClr val="000000"/>
              </a:solidFill>
            </a:ln>
          </p:spPr>
          <p:txBody>
            <a:bodyPr wrap="square" lIns="0" tIns="0" rIns="0" bIns="0" rtlCol="0"/>
            <a:lstStyle/>
            <a:p/>
          </p:txBody>
        </p:sp>
        <p:sp>
          <p:nvSpPr>
            <p:cNvPr id="7" name="object 7"/>
            <p:cNvSpPr/>
            <p:nvPr/>
          </p:nvSpPr>
          <p:spPr>
            <a:xfrm>
              <a:off x="1734870" y="2936662"/>
              <a:ext cx="47625" cy="31750"/>
            </a:xfrm>
            <a:custGeom>
              <a:avLst/>
              <a:gdLst/>
              <a:ahLst/>
              <a:cxnLst/>
              <a:rect l="l" t="t" r="r" b="b"/>
              <a:pathLst>
                <a:path w="47625" h="31750">
                  <a:moveTo>
                    <a:pt x="0" y="0"/>
                  </a:moveTo>
                  <a:lnTo>
                    <a:pt x="549" y="31531"/>
                  </a:lnTo>
                  <a:lnTo>
                    <a:pt x="47590" y="14946"/>
                  </a:lnTo>
                  <a:lnTo>
                    <a:pt x="0" y="0"/>
                  </a:lnTo>
                  <a:close/>
                </a:path>
              </a:pathLst>
            </a:custGeom>
            <a:solidFill>
              <a:srgbClr val="000000"/>
            </a:solidFill>
          </p:spPr>
          <p:txBody>
            <a:bodyPr wrap="square" lIns="0" tIns="0" rIns="0" bIns="0" rtlCol="0"/>
            <a:lstStyle/>
            <a:p/>
          </p:txBody>
        </p:sp>
      </p:grpSp>
      <p:grpSp>
        <p:nvGrpSpPr>
          <p:cNvPr id="8" name="object 8"/>
          <p:cNvGrpSpPr/>
          <p:nvPr/>
        </p:nvGrpSpPr>
        <p:grpSpPr>
          <a:xfrm>
            <a:off x="1577343" y="3072527"/>
            <a:ext cx="205740" cy="31750"/>
            <a:chOff x="1577343" y="3072527"/>
            <a:chExt cx="205740" cy="31750"/>
          </a:xfrm>
        </p:grpSpPr>
        <p:sp>
          <p:nvSpPr>
            <p:cNvPr id="9" name="object 9"/>
            <p:cNvSpPr/>
            <p:nvPr/>
          </p:nvSpPr>
          <p:spPr>
            <a:xfrm>
              <a:off x="1577343" y="3088293"/>
              <a:ext cx="161925" cy="0"/>
            </a:xfrm>
            <a:custGeom>
              <a:avLst/>
              <a:gdLst/>
              <a:ahLst/>
              <a:cxnLst/>
              <a:rect l="l" t="t" r="r" b="b"/>
              <a:pathLst>
                <a:path w="161925" h="0">
                  <a:moveTo>
                    <a:pt x="0" y="0"/>
                  </a:moveTo>
                  <a:lnTo>
                    <a:pt x="161738" y="0"/>
                  </a:lnTo>
                </a:path>
              </a:pathLst>
            </a:custGeom>
            <a:ln w="3615">
              <a:solidFill>
                <a:srgbClr val="000000"/>
              </a:solidFill>
            </a:ln>
          </p:spPr>
          <p:txBody>
            <a:bodyPr wrap="square" lIns="0" tIns="0" rIns="0" bIns="0" rtlCol="0"/>
            <a:lstStyle/>
            <a:p/>
          </p:txBody>
        </p:sp>
        <p:sp>
          <p:nvSpPr>
            <p:cNvPr id="10" name="object 10"/>
            <p:cNvSpPr/>
            <p:nvPr/>
          </p:nvSpPr>
          <p:spPr>
            <a:xfrm>
              <a:off x="1735135" y="3072527"/>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grpSp>
      <p:grpSp>
        <p:nvGrpSpPr>
          <p:cNvPr id="11" name="object 11"/>
          <p:cNvGrpSpPr/>
          <p:nvPr/>
        </p:nvGrpSpPr>
        <p:grpSpPr>
          <a:xfrm>
            <a:off x="1577343" y="3687488"/>
            <a:ext cx="205740" cy="31750"/>
            <a:chOff x="1577343" y="3687488"/>
            <a:chExt cx="205740" cy="31750"/>
          </a:xfrm>
        </p:grpSpPr>
        <p:sp>
          <p:nvSpPr>
            <p:cNvPr id="12" name="object 12"/>
            <p:cNvSpPr/>
            <p:nvPr/>
          </p:nvSpPr>
          <p:spPr>
            <a:xfrm>
              <a:off x="1577343" y="3703253"/>
              <a:ext cx="161925" cy="0"/>
            </a:xfrm>
            <a:custGeom>
              <a:avLst/>
              <a:gdLst/>
              <a:ahLst/>
              <a:cxnLst/>
              <a:rect l="l" t="t" r="r" b="b"/>
              <a:pathLst>
                <a:path w="161925" h="0">
                  <a:moveTo>
                    <a:pt x="0" y="0"/>
                  </a:moveTo>
                  <a:lnTo>
                    <a:pt x="161738" y="0"/>
                  </a:lnTo>
                </a:path>
              </a:pathLst>
            </a:custGeom>
            <a:ln w="3615">
              <a:solidFill>
                <a:srgbClr val="000000"/>
              </a:solidFill>
            </a:ln>
          </p:spPr>
          <p:txBody>
            <a:bodyPr wrap="square" lIns="0" tIns="0" rIns="0" bIns="0" rtlCol="0"/>
            <a:lstStyle/>
            <a:p/>
          </p:txBody>
        </p:sp>
        <p:sp>
          <p:nvSpPr>
            <p:cNvPr id="13" name="object 13"/>
            <p:cNvSpPr/>
            <p:nvPr/>
          </p:nvSpPr>
          <p:spPr>
            <a:xfrm>
              <a:off x="1735135" y="3687488"/>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grpSp>
      <p:grpSp>
        <p:nvGrpSpPr>
          <p:cNvPr id="14" name="object 14"/>
          <p:cNvGrpSpPr/>
          <p:nvPr/>
        </p:nvGrpSpPr>
        <p:grpSpPr>
          <a:xfrm>
            <a:off x="2192699" y="2933769"/>
            <a:ext cx="205740" cy="31750"/>
            <a:chOff x="2192699" y="2933769"/>
            <a:chExt cx="205740" cy="31750"/>
          </a:xfrm>
        </p:grpSpPr>
        <p:sp>
          <p:nvSpPr>
            <p:cNvPr id="15" name="object 15"/>
            <p:cNvSpPr/>
            <p:nvPr/>
          </p:nvSpPr>
          <p:spPr>
            <a:xfrm>
              <a:off x="2192699" y="2950547"/>
              <a:ext cx="163830" cy="0"/>
            </a:xfrm>
            <a:custGeom>
              <a:avLst/>
              <a:gdLst/>
              <a:ahLst/>
              <a:cxnLst/>
              <a:rect l="l" t="t" r="r" b="b"/>
              <a:pathLst>
                <a:path w="163830" h="0">
                  <a:moveTo>
                    <a:pt x="0" y="0"/>
                  </a:moveTo>
                  <a:lnTo>
                    <a:pt x="163565" y="0"/>
                  </a:lnTo>
                </a:path>
              </a:pathLst>
            </a:custGeom>
            <a:ln w="5737">
              <a:solidFill>
                <a:srgbClr val="000000"/>
              </a:solidFill>
            </a:ln>
          </p:spPr>
          <p:txBody>
            <a:bodyPr wrap="square" lIns="0" tIns="0" rIns="0" bIns="0" rtlCol="0"/>
            <a:lstStyle/>
            <a:p/>
          </p:txBody>
        </p:sp>
        <p:sp>
          <p:nvSpPr>
            <p:cNvPr id="16" name="object 16"/>
            <p:cNvSpPr/>
            <p:nvPr/>
          </p:nvSpPr>
          <p:spPr>
            <a:xfrm>
              <a:off x="2350308" y="2933769"/>
              <a:ext cx="47625" cy="31750"/>
            </a:xfrm>
            <a:custGeom>
              <a:avLst/>
              <a:gdLst/>
              <a:ahLst/>
              <a:cxnLst/>
              <a:rect l="l" t="t" r="r" b="b"/>
              <a:pathLst>
                <a:path w="47625" h="31750">
                  <a:moveTo>
                    <a:pt x="0" y="0"/>
                  </a:moveTo>
                  <a:lnTo>
                    <a:pt x="385" y="31531"/>
                  </a:lnTo>
                  <a:lnTo>
                    <a:pt x="47517" y="15138"/>
                  </a:lnTo>
                  <a:lnTo>
                    <a:pt x="0" y="0"/>
                  </a:lnTo>
                  <a:close/>
                </a:path>
              </a:pathLst>
            </a:custGeom>
            <a:solidFill>
              <a:srgbClr val="000000"/>
            </a:solidFill>
          </p:spPr>
          <p:txBody>
            <a:bodyPr wrap="square" lIns="0" tIns="0" rIns="0" bIns="0" rtlCol="0"/>
            <a:lstStyle/>
            <a:p/>
          </p:txBody>
        </p:sp>
      </p:grpSp>
      <p:grpSp>
        <p:nvGrpSpPr>
          <p:cNvPr id="17" name="object 17"/>
          <p:cNvGrpSpPr/>
          <p:nvPr/>
        </p:nvGrpSpPr>
        <p:grpSpPr>
          <a:xfrm>
            <a:off x="2192704" y="3072527"/>
            <a:ext cx="205740" cy="31750"/>
            <a:chOff x="2192704" y="3072527"/>
            <a:chExt cx="205740" cy="31750"/>
          </a:xfrm>
        </p:grpSpPr>
        <p:sp>
          <p:nvSpPr>
            <p:cNvPr id="18" name="object 18"/>
            <p:cNvSpPr/>
            <p:nvPr/>
          </p:nvSpPr>
          <p:spPr>
            <a:xfrm>
              <a:off x="2192704" y="3088293"/>
              <a:ext cx="161925" cy="0"/>
            </a:xfrm>
            <a:custGeom>
              <a:avLst/>
              <a:gdLst/>
              <a:ahLst/>
              <a:cxnLst/>
              <a:rect l="l" t="t" r="r" b="b"/>
              <a:pathLst>
                <a:path w="161925" h="0">
                  <a:moveTo>
                    <a:pt x="0" y="0"/>
                  </a:moveTo>
                  <a:lnTo>
                    <a:pt x="161752" y="0"/>
                  </a:lnTo>
                </a:path>
              </a:pathLst>
            </a:custGeom>
            <a:ln w="3615">
              <a:solidFill>
                <a:srgbClr val="000000"/>
              </a:solidFill>
            </a:ln>
          </p:spPr>
          <p:txBody>
            <a:bodyPr wrap="square" lIns="0" tIns="0" rIns="0" bIns="0" rtlCol="0"/>
            <a:lstStyle/>
            <a:p/>
          </p:txBody>
        </p:sp>
        <p:sp>
          <p:nvSpPr>
            <p:cNvPr id="19" name="object 19"/>
            <p:cNvSpPr/>
            <p:nvPr/>
          </p:nvSpPr>
          <p:spPr>
            <a:xfrm>
              <a:off x="2350501" y="3072527"/>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grpSp>
      <p:grpSp>
        <p:nvGrpSpPr>
          <p:cNvPr id="20" name="object 20"/>
          <p:cNvGrpSpPr/>
          <p:nvPr/>
        </p:nvGrpSpPr>
        <p:grpSpPr>
          <a:xfrm>
            <a:off x="2192704" y="3687488"/>
            <a:ext cx="205740" cy="31750"/>
            <a:chOff x="2192704" y="3687488"/>
            <a:chExt cx="205740" cy="31750"/>
          </a:xfrm>
        </p:grpSpPr>
        <p:sp>
          <p:nvSpPr>
            <p:cNvPr id="21" name="object 21"/>
            <p:cNvSpPr/>
            <p:nvPr/>
          </p:nvSpPr>
          <p:spPr>
            <a:xfrm>
              <a:off x="2192704" y="3703253"/>
              <a:ext cx="161925" cy="0"/>
            </a:xfrm>
            <a:custGeom>
              <a:avLst/>
              <a:gdLst/>
              <a:ahLst/>
              <a:cxnLst/>
              <a:rect l="l" t="t" r="r" b="b"/>
              <a:pathLst>
                <a:path w="161925" h="0">
                  <a:moveTo>
                    <a:pt x="0" y="0"/>
                  </a:moveTo>
                  <a:lnTo>
                    <a:pt x="161752" y="0"/>
                  </a:lnTo>
                </a:path>
              </a:pathLst>
            </a:custGeom>
            <a:ln w="3615">
              <a:solidFill>
                <a:srgbClr val="000000"/>
              </a:solidFill>
            </a:ln>
          </p:spPr>
          <p:txBody>
            <a:bodyPr wrap="square" lIns="0" tIns="0" rIns="0" bIns="0" rtlCol="0"/>
            <a:lstStyle/>
            <a:p/>
          </p:txBody>
        </p:sp>
        <p:sp>
          <p:nvSpPr>
            <p:cNvPr id="22" name="object 22"/>
            <p:cNvSpPr/>
            <p:nvPr/>
          </p:nvSpPr>
          <p:spPr>
            <a:xfrm>
              <a:off x="2350501" y="3687488"/>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grpSp>
      <p:sp>
        <p:nvSpPr>
          <p:cNvPr id="23" name="object 23"/>
          <p:cNvSpPr txBox="1"/>
          <p:nvPr/>
        </p:nvSpPr>
        <p:spPr>
          <a:xfrm>
            <a:off x="1728441" y="2640806"/>
            <a:ext cx="549275" cy="234315"/>
          </a:xfrm>
          <a:prstGeom prst="rect">
            <a:avLst/>
          </a:prstGeom>
        </p:spPr>
        <p:txBody>
          <a:bodyPr wrap="square" lIns="0" tIns="16510" rIns="0" bIns="0" rtlCol="0" vert="horz">
            <a:spAutoFit/>
          </a:bodyPr>
          <a:lstStyle/>
          <a:p>
            <a:pPr algn="ctr">
              <a:lnSpc>
                <a:spcPct val="100000"/>
              </a:lnSpc>
              <a:spcBef>
                <a:spcPts val="130"/>
              </a:spcBef>
            </a:pPr>
            <a:r>
              <a:rPr dirty="0" sz="650" spc="15">
                <a:latin typeface="SimSun"/>
                <a:cs typeface="SimSun"/>
              </a:rPr>
              <a:t>(3,64,64,64,</a:t>
            </a:r>
            <a:endParaRPr sz="650">
              <a:latin typeface="SimSun"/>
              <a:cs typeface="SimSun"/>
            </a:endParaRPr>
          </a:p>
          <a:p>
            <a:pPr algn="ctr" marL="1270">
              <a:lnSpc>
                <a:spcPct val="100000"/>
              </a:lnSpc>
              <a:spcBef>
                <a:spcPts val="40"/>
              </a:spcBef>
            </a:pPr>
            <a:r>
              <a:rPr dirty="0" sz="650" spc="15">
                <a:latin typeface="SimSun"/>
                <a:cs typeface="SimSun"/>
              </a:rPr>
              <a:t>128,1024)</a:t>
            </a:r>
            <a:endParaRPr sz="650">
              <a:latin typeface="SimSun"/>
              <a:cs typeface="SimSun"/>
            </a:endParaRPr>
          </a:p>
        </p:txBody>
      </p:sp>
      <p:sp>
        <p:nvSpPr>
          <p:cNvPr id="24" name="object 24"/>
          <p:cNvSpPr txBox="1"/>
          <p:nvPr/>
        </p:nvSpPr>
        <p:spPr>
          <a:xfrm>
            <a:off x="2397826" y="2883290"/>
            <a:ext cx="547370" cy="888365"/>
          </a:xfrm>
          <a:prstGeom prst="rect">
            <a:avLst/>
          </a:prstGeom>
          <a:solidFill>
            <a:srgbClr val="DAE1F3"/>
          </a:solidFill>
          <a:ln w="3617">
            <a:solidFill>
              <a:srgbClr val="000000"/>
            </a:solidFill>
          </a:ln>
        </p:spPr>
        <p:txBody>
          <a:bodyPr wrap="square" lIns="0" tIns="0" rIns="0" bIns="0" rtlCol="0" vert="horz">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marL="68580">
              <a:lnSpc>
                <a:spcPct val="100000"/>
              </a:lnSpc>
              <a:spcBef>
                <a:spcPts val="800"/>
              </a:spcBef>
            </a:pPr>
            <a:r>
              <a:rPr dirty="0" sz="900" spc="10">
                <a:latin typeface="SimSun"/>
                <a:cs typeface="SimSun"/>
              </a:rPr>
              <a:t>N×1024</a:t>
            </a:r>
            <a:endParaRPr sz="900">
              <a:latin typeface="SimSun"/>
              <a:cs typeface="SimSun"/>
            </a:endParaRPr>
          </a:p>
        </p:txBody>
      </p:sp>
      <p:grpSp>
        <p:nvGrpSpPr>
          <p:cNvPr id="25" name="object 25"/>
          <p:cNvGrpSpPr/>
          <p:nvPr/>
        </p:nvGrpSpPr>
        <p:grpSpPr>
          <a:xfrm>
            <a:off x="3011286" y="2881385"/>
            <a:ext cx="209550" cy="892175"/>
            <a:chOff x="3011286" y="2881385"/>
            <a:chExt cx="209550" cy="892175"/>
          </a:xfrm>
        </p:grpSpPr>
        <p:sp>
          <p:nvSpPr>
            <p:cNvPr id="26" name="object 26"/>
            <p:cNvSpPr/>
            <p:nvPr/>
          </p:nvSpPr>
          <p:spPr>
            <a:xfrm>
              <a:off x="3013191" y="2883290"/>
              <a:ext cx="205740" cy="888365"/>
            </a:xfrm>
            <a:custGeom>
              <a:avLst/>
              <a:gdLst/>
              <a:ahLst/>
              <a:cxnLst/>
              <a:rect l="l" t="t" r="r" b="b"/>
              <a:pathLst>
                <a:path w="205739" h="888364">
                  <a:moveTo>
                    <a:pt x="0" y="0"/>
                  </a:moveTo>
                  <a:lnTo>
                    <a:pt x="0" y="888329"/>
                  </a:lnTo>
                  <a:lnTo>
                    <a:pt x="205121" y="444140"/>
                  </a:lnTo>
                  <a:lnTo>
                    <a:pt x="0" y="0"/>
                  </a:lnTo>
                  <a:close/>
                </a:path>
              </a:pathLst>
            </a:custGeom>
            <a:solidFill>
              <a:srgbClr val="4671C4"/>
            </a:solidFill>
          </p:spPr>
          <p:txBody>
            <a:bodyPr wrap="square" lIns="0" tIns="0" rIns="0" bIns="0" rtlCol="0"/>
            <a:lstStyle/>
            <a:p/>
          </p:txBody>
        </p:sp>
        <p:sp>
          <p:nvSpPr>
            <p:cNvPr id="27" name="object 27"/>
            <p:cNvSpPr/>
            <p:nvPr/>
          </p:nvSpPr>
          <p:spPr>
            <a:xfrm>
              <a:off x="3013191" y="2883290"/>
              <a:ext cx="205740" cy="888365"/>
            </a:xfrm>
            <a:custGeom>
              <a:avLst/>
              <a:gdLst/>
              <a:ahLst/>
              <a:cxnLst/>
              <a:rect l="l" t="t" r="r" b="b"/>
              <a:pathLst>
                <a:path w="205739" h="888364">
                  <a:moveTo>
                    <a:pt x="0" y="888329"/>
                  </a:moveTo>
                  <a:lnTo>
                    <a:pt x="205121" y="444140"/>
                  </a:lnTo>
                  <a:lnTo>
                    <a:pt x="0" y="0"/>
                  </a:lnTo>
                  <a:lnTo>
                    <a:pt x="0" y="888329"/>
                  </a:lnTo>
                  <a:close/>
                </a:path>
              </a:pathLst>
            </a:custGeom>
            <a:ln w="3617">
              <a:solidFill>
                <a:srgbClr val="000000"/>
              </a:solidFill>
            </a:ln>
          </p:spPr>
          <p:txBody>
            <a:bodyPr wrap="square" lIns="0" tIns="0" rIns="0" bIns="0" rtlCol="0"/>
            <a:lstStyle/>
            <a:p/>
          </p:txBody>
        </p:sp>
      </p:grpSp>
      <p:sp>
        <p:nvSpPr>
          <p:cNvPr id="28" name="object 28"/>
          <p:cNvSpPr txBox="1"/>
          <p:nvPr/>
        </p:nvSpPr>
        <p:spPr>
          <a:xfrm>
            <a:off x="3286671" y="3259132"/>
            <a:ext cx="547370" cy="137160"/>
          </a:xfrm>
          <a:prstGeom prst="rect">
            <a:avLst/>
          </a:prstGeom>
          <a:solidFill>
            <a:srgbClr val="DAE1F3"/>
          </a:solidFill>
          <a:ln w="3616">
            <a:solidFill>
              <a:srgbClr val="000000"/>
            </a:solidFill>
          </a:ln>
        </p:spPr>
        <p:txBody>
          <a:bodyPr wrap="square" lIns="0" tIns="0" rIns="0" bIns="0" rtlCol="0" vert="horz">
            <a:spAutoFit/>
          </a:bodyPr>
          <a:lstStyle/>
          <a:p>
            <a:pPr marL="69215">
              <a:lnSpc>
                <a:spcPts val="990"/>
              </a:lnSpc>
            </a:pPr>
            <a:r>
              <a:rPr dirty="0" sz="900" spc="10">
                <a:latin typeface="SimSun"/>
                <a:cs typeface="SimSun"/>
              </a:rPr>
              <a:t>1×1024</a:t>
            </a:r>
            <a:endParaRPr sz="900">
              <a:latin typeface="SimSun"/>
              <a:cs typeface="SimSun"/>
            </a:endParaRPr>
          </a:p>
        </p:txBody>
      </p:sp>
      <p:sp>
        <p:nvSpPr>
          <p:cNvPr id="29" name="object 29"/>
          <p:cNvSpPr txBox="1"/>
          <p:nvPr/>
        </p:nvSpPr>
        <p:spPr>
          <a:xfrm>
            <a:off x="3286671" y="4591617"/>
            <a:ext cx="547370" cy="137160"/>
          </a:xfrm>
          <a:prstGeom prst="rect">
            <a:avLst/>
          </a:prstGeom>
          <a:solidFill>
            <a:srgbClr val="DAE1F3"/>
          </a:solidFill>
          <a:ln w="3616">
            <a:solidFill>
              <a:srgbClr val="000000"/>
            </a:solidFill>
          </a:ln>
        </p:spPr>
        <p:txBody>
          <a:bodyPr wrap="square" lIns="0" tIns="0" rIns="0" bIns="0" rtlCol="0" vert="horz">
            <a:spAutoFit/>
          </a:bodyPr>
          <a:lstStyle/>
          <a:p>
            <a:pPr marL="69215">
              <a:lnSpc>
                <a:spcPts val="1000"/>
              </a:lnSpc>
            </a:pPr>
            <a:r>
              <a:rPr dirty="0" sz="900" spc="10">
                <a:latin typeface="SimSun"/>
                <a:cs typeface="SimSun"/>
              </a:rPr>
              <a:t>1×1024</a:t>
            </a:r>
            <a:endParaRPr sz="900">
              <a:latin typeface="SimSun"/>
              <a:cs typeface="SimSun"/>
            </a:endParaRPr>
          </a:p>
        </p:txBody>
      </p:sp>
      <p:sp>
        <p:nvSpPr>
          <p:cNvPr id="30" name="object 30"/>
          <p:cNvSpPr txBox="1"/>
          <p:nvPr/>
        </p:nvSpPr>
        <p:spPr>
          <a:xfrm>
            <a:off x="1782460" y="2883290"/>
            <a:ext cx="410845" cy="888365"/>
          </a:xfrm>
          <a:prstGeom prst="rect">
            <a:avLst/>
          </a:prstGeom>
          <a:solidFill>
            <a:srgbClr val="90AADB"/>
          </a:solidFill>
          <a:ln w="3617">
            <a:solidFill>
              <a:srgbClr val="000000"/>
            </a:solidFill>
          </a:ln>
        </p:spPr>
        <p:txBody>
          <a:bodyPr wrap="square" lIns="0" tIns="0" rIns="0" bIns="0" rtlCol="0" vert="horz">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marL="116205">
              <a:lnSpc>
                <a:spcPct val="100000"/>
              </a:lnSpc>
              <a:spcBef>
                <a:spcPts val="800"/>
              </a:spcBef>
            </a:pPr>
            <a:r>
              <a:rPr dirty="0" sz="900">
                <a:latin typeface="SimSun"/>
                <a:cs typeface="SimSun"/>
              </a:rPr>
              <a:t>MLP</a:t>
            </a:r>
            <a:endParaRPr sz="900">
              <a:latin typeface="SimSun"/>
              <a:cs typeface="SimSun"/>
            </a:endParaRPr>
          </a:p>
        </p:txBody>
      </p:sp>
      <p:sp>
        <p:nvSpPr>
          <p:cNvPr id="31" name="object 31"/>
          <p:cNvSpPr txBox="1"/>
          <p:nvPr/>
        </p:nvSpPr>
        <p:spPr>
          <a:xfrm>
            <a:off x="4862665" y="3797239"/>
            <a:ext cx="854710" cy="290830"/>
          </a:xfrm>
          <a:prstGeom prst="rect">
            <a:avLst/>
          </a:prstGeom>
          <a:solidFill>
            <a:srgbClr val="FAE4D4"/>
          </a:solidFill>
          <a:ln w="3616">
            <a:solidFill>
              <a:srgbClr val="000000"/>
            </a:solidFill>
          </a:ln>
        </p:spPr>
        <p:txBody>
          <a:bodyPr wrap="square" lIns="0" tIns="66040" rIns="0" bIns="0" rtlCol="0" vert="horz">
            <a:spAutoFit/>
          </a:bodyPr>
          <a:lstStyle/>
          <a:p>
            <a:pPr marL="195580">
              <a:lnSpc>
                <a:spcPct val="100000"/>
              </a:lnSpc>
              <a:spcBef>
                <a:spcPts val="520"/>
              </a:spcBef>
            </a:pPr>
            <a:r>
              <a:rPr dirty="0" sz="900" spc="10">
                <a:latin typeface="SimSun"/>
                <a:cs typeface="SimSun"/>
              </a:rPr>
              <a:t>全连接层</a:t>
            </a:r>
            <a:endParaRPr sz="900">
              <a:latin typeface="SimSun"/>
              <a:cs typeface="SimSun"/>
            </a:endParaRPr>
          </a:p>
        </p:txBody>
      </p:sp>
      <p:sp>
        <p:nvSpPr>
          <p:cNvPr id="32" name="object 32"/>
          <p:cNvSpPr txBox="1"/>
          <p:nvPr/>
        </p:nvSpPr>
        <p:spPr>
          <a:xfrm>
            <a:off x="4727625" y="3670858"/>
            <a:ext cx="1120140" cy="130175"/>
          </a:xfrm>
          <a:prstGeom prst="rect">
            <a:avLst/>
          </a:prstGeom>
        </p:spPr>
        <p:txBody>
          <a:bodyPr wrap="square" lIns="0" tIns="17145" rIns="0" bIns="0" rtlCol="0" vert="horz">
            <a:spAutoFit/>
          </a:bodyPr>
          <a:lstStyle/>
          <a:p>
            <a:pPr marL="12700">
              <a:lnSpc>
                <a:spcPct val="100000"/>
              </a:lnSpc>
              <a:spcBef>
                <a:spcPts val="135"/>
              </a:spcBef>
            </a:pPr>
            <a:r>
              <a:rPr dirty="0" sz="650" spc="15">
                <a:latin typeface="SimSun"/>
                <a:cs typeface="SimSun"/>
              </a:rPr>
              <a:t>(1024,1024,512,512,256,7)</a:t>
            </a:r>
            <a:endParaRPr sz="650">
              <a:latin typeface="SimSun"/>
              <a:cs typeface="SimSun"/>
            </a:endParaRPr>
          </a:p>
        </p:txBody>
      </p:sp>
      <p:sp>
        <p:nvSpPr>
          <p:cNvPr id="33" name="object 33"/>
          <p:cNvSpPr txBox="1"/>
          <p:nvPr/>
        </p:nvSpPr>
        <p:spPr>
          <a:xfrm>
            <a:off x="5854120" y="3797239"/>
            <a:ext cx="410845" cy="290830"/>
          </a:xfrm>
          <a:prstGeom prst="rect">
            <a:avLst/>
          </a:prstGeom>
          <a:solidFill>
            <a:srgbClr val="FDE499"/>
          </a:solidFill>
          <a:ln w="3616">
            <a:solidFill>
              <a:srgbClr val="000000"/>
            </a:solidFill>
          </a:ln>
        </p:spPr>
        <p:txBody>
          <a:bodyPr wrap="square" lIns="0" tIns="0" rIns="0" bIns="0" rtlCol="0" vert="horz">
            <a:spAutoFit/>
          </a:bodyPr>
          <a:lstStyle/>
          <a:p>
            <a:pPr marL="89535" marR="80645">
              <a:lnSpc>
                <a:spcPts val="1090"/>
              </a:lnSpc>
            </a:pPr>
            <a:r>
              <a:rPr dirty="0" sz="900" spc="10">
                <a:latin typeface="SimSun"/>
                <a:cs typeface="SimSun"/>
              </a:rPr>
              <a:t>位姿 变换</a:t>
            </a:r>
            <a:endParaRPr sz="900">
              <a:latin typeface="SimSun"/>
              <a:cs typeface="SimSun"/>
            </a:endParaRPr>
          </a:p>
        </p:txBody>
      </p:sp>
      <p:sp>
        <p:nvSpPr>
          <p:cNvPr id="34" name="object 34"/>
          <p:cNvSpPr txBox="1"/>
          <p:nvPr/>
        </p:nvSpPr>
        <p:spPr>
          <a:xfrm>
            <a:off x="1303848" y="4215791"/>
            <a:ext cx="273685" cy="888365"/>
          </a:xfrm>
          <a:prstGeom prst="rect">
            <a:avLst/>
          </a:prstGeom>
          <a:solidFill>
            <a:srgbClr val="DAE1F3"/>
          </a:solidFill>
          <a:ln w="3617">
            <a:solidFill>
              <a:srgbClr val="000000"/>
            </a:solidFill>
          </a:ln>
        </p:spPr>
        <p:txBody>
          <a:bodyPr wrap="square" lIns="0" tIns="0" rIns="0" bIns="0" rtlCol="0" vert="horz">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marL="18415">
              <a:lnSpc>
                <a:spcPct val="100000"/>
              </a:lnSpc>
              <a:spcBef>
                <a:spcPts val="810"/>
              </a:spcBef>
            </a:pPr>
            <a:r>
              <a:rPr dirty="0" sz="900" spc="5">
                <a:latin typeface="SimSun"/>
                <a:cs typeface="SimSun"/>
              </a:rPr>
              <a:t>N×3</a:t>
            </a:r>
            <a:endParaRPr sz="900">
              <a:latin typeface="SimSun"/>
              <a:cs typeface="SimSun"/>
            </a:endParaRPr>
          </a:p>
        </p:txBody>
      </p:sp>
      <p:grpSp>
        <p:nvGrpSpPr>
          <p:cNvPr id="35" name="object 35"/>
          <p:cNvGrpSpPr/>
          <p:nvPr/>
        </p:nvGrpSpPr>
        <p:grpSpPr>
          <a:xfrm>
            <a:off x="1575535" y="4269181"/>
            <a:ext cx="207010" cy="31750"/>
            <a:chOff x="1575535" y="4269181"/>
            <a:chExt cx="207010" cy="31750"/>
          </a:xfrm>
        </p:grpSpPr>
        <p:sp>
          <p:nvSpPr>
            <p:cNvPr id="36" name="object 36"/>
            <p:cNvSpPr/>
            <p:nvPr/>
          </p:nvSpPr>
          <p:spPr>
            <a:xfrm>
              <a:off x="1577343" y="4284898"/>
              <a:ext cx="161925" cy="3175"/>
            </a:xfrm>
            <a:custGeom>
              <a:avLst/>
              <a:gdLst/>
              <a:ahLst/>
              <a:cxnLst/>
              <a:rect l="l" t="t" r="r" b="b"/>
              <a:pathLst>
                <a:path w="161925" h="3175">
                  <a:moveTo>
                    <a:pt x="0" y="2796"/>
                  </a:moveTo>
                  <a:lnTo>
                    <a:pt x="161743" y="0"/>
                  </a:lnTo>
                </a:path>
              </a:pathLst>
            </a:custGeom>
            <a:ln w="3615">
              <a:solidFill>
                <a:srgbClr val="000000"/>
              </a:solidFill>
            </a:ln>
          </p:spPr>
          <p:txBody>
            <a:bodyPr wrap="square" lIns="0" tIns="0" rIns="0" bIns="0" rtlCol="0"/>
            <a:lstStyle/>
            <a:p/>
          </p:txBody>
        </p:sp>
        <p:sp>
          <p:nvSpPr>
            <p:cNvPr id="37" name="object 37"/>
            <p:cNvSpPr/>
            <p:nvPr/>
          </p:nvSpPr>
          <p:spPr>
            <a:xfrm>
              <a:off x="1734870" y="4269181"/>
              <a:ext cx="47625" cy="31750"/>
            </a:xfrm>
            <a:custGeom>
              <a:avLst/>
              <a:gdLst/>
              <a:ahLst/>
              <a:cxnLst/>
              <a:rect l="l" t="t" r="r" b="b"/>
              <a:pathLst>
                <a:path w="47625" h="31750">
                  <a:moveTo>
                    <a:pt x="0" y="0"/>
                  </a:moveTo>
                  <a:lnTo>
                    <a:pt x="549" y="31531"/>
                  </a:lnTo>
                  <a:lnTo>
                    <a:pt x="47590" y="14946"/>
                  </a:lnTo>
                  <a:lnTo>
                    <a:pt x="0" y="0"/>
                  </a:lnTo>
                  <a:close/>
                </a:path>
              </a:pathLst>
            </a:custGeom>
            <a:solidFill>
              <a:srgbClr val="000000"/>
            </a:solidFill>
          </p:spPr>
          <p:txBody>
            <a:bodyPr wrap="square" lIns="0" tIns="0" rIns="0" bIns="0" rtlCol="0"/>
            <a:lstStyle/>
            <a:p/>
          </p:txBody>
        </p:sp>
      </p:grpSp>
      <p:grpSp>
        <p:nvGrpSpPr>
          <p:cNvPr id="38" name="object 38"/>
          <p:cNvGrpSpPr/>
          <p:nvPr/>
        </p:nvGrpSpPr>
        <p:grpSpPr>
          <a:xfrm>
            <a:off x="1577343" y="4404998"/>
            <a:ext cx="205740" cy="31750"/>
            <a:chOff x="1577343" y="4404998"/>
            <a:chExt cx="205740" cy="31750"/>
          </a:xfrm>
        </p:grpSpPr>
        <p:sp>
          <p:nvSpPr>
            <p:cNvPr id="39" name="object 39"/>
            <p:cNvSpPr/>
            <p:nvPr/>
          </p:nvSpPr>
          <p:spPr>
            <a:xfrm>
              <a:off x="1577343" y="4420763"/>
              <a:ext cx="161925" cy="0"/>
            </a:xfrm>
            <a:custGeom>
              <a:avLst/>
              <a:gdLst/>
              <a:ahLst/>
              <a:cxnLst/>
              <a:rect l="l" t="t" r="r" b="b"/>
              <a:pathLst>
                <a:path w="161925" h="0">
                  <a:moveTo>
                    <a:pt x="0" y="0"/>
                  </a:moveTo>
                  <a:lnTo>
                    <a:pt x="161738" y="0"/>
                  </a:lnTo>
                </a:path>
              </a:pathLst>
            </a:custGeom>
            <a:ln w="3615">
              <a:solidFill>
                <a:srgbClr val="000000"/>
              </a:solidFill>
            </a:ln>
          </p:spPr>
          <p:txBody>
            <a:bodyPr wrap="square" lIns="0" tIns="0" rIns="0" bIns="0" rtlCol="0"/>
            <a:lstStyle/>
            <a:p/>
          </p:txBody>
        </p:sp>
        <p:sp>
          <p:nvSpPr>
            <p:cNvPr id="40" name="object 40"/>
            <p:cNvSpPr/>
            <p:nvPr/>
          </p:nvSpPr>
          <p:spPr>
            <a:xfrm>
              <a:off x="1735135" y="4404998"/>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grpSp>
      <p:grpSp>
        <p:nvGrpSpPr>
          <p:cNvPr id="41" name="object 41"/>
          <p:cNvGrpSpPr/>
          <p:nvPr/>
        </p:nvGrpSpPr>
        <p:grpSpPr>
          <a:xfrm>
            <a:off x="1577343" y="5020021"/>
            <a:ext cx="205740" cy="31750"/>
            <a:chOff x="1577343" y="5020021"/>
            <a:chExt cx="205740" cy="31750"/>
          </a:xfrm>
        </p:grpSpPr>
        <p:sp>
          <p:nvSpPr>
            <p:cNvPr id="42" name="object 42"/>
            <p:cNvSpPr/>
            <p:nvPr/>
          </p:nvSpPr>
          <p:spPr>
            <a:xfrm>
              <a:off x="1577343" y="5035787"/>
              <a:ext cx="161925" cy="0"/>
            </a:xfrm>
            <a:custGeom>
              <a:avLst/>
              <a:gdLst/>
              <a:ahLst/>
              <a:cxnLst/>
              <a:rect l="l" t="t" r="r" b="b"/>
              <a:pathLst>
                <a:path w="161925" h="0">
                  <a:moveTo>
                    <a:pt x="0" y="0"/>
                  </a:moveTo>
                  <a:lnTo>
                    <a:pt x="161738" y="0"/>
                  </a:lnTo>
                </a:path>
              </a:pathLst>
            </a:custGeom>
            <a:ln w="3615">
              <a:solidFill>
                <a:srgbClr val="000000"/>
              </a:solidFill>
            </a:ln>
          </p:spPr>
          <p:txBody>
            <a:bodyPr wrap="square" lIns="0" tIns="0" rIns="0" bIns="0" rtlCol="0"/>
            <a:lstStyle/>
            <a:p/>
          </p:txBody>
        </p:sp>
        <p:sp>
          <p:nvSpPr>
            <p:cNvPr id="43" name="object 43"/>
            <p:cNvSpPr/>
            <p:nvPr/>
          </p:nvSpPr>
          <p:spPr>
            <a:xfrm>
              <a:off x="1735135" y="5020021"/>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grpSp>
      <p:grpSp>
        <p:nvGrpSpPr>
          <p:cNvPr id="44" name="object 44"/>
          <p:cNvGrpSpPr/>
          <p:nvPr/>
        </p:nvGrpSpPr>
        <p:grpSpPr>
          <a:xfrm>
            <a:off x="2192699" y="4266288"/>
            <a:ext cx="205740" cy="31750"/>
            <a:chOff x="2192699" y="4266288"/>
            <a:chExt cx="205740" cy="31750"/>
          </a:xfrm>
        </p:grpSpPr>
        <p:sp>
          <p:nvSpPr>
            <p:cNvPr id="45" name="object 45"/>
            <p:cNvSpPr/>
            <p:nvPr/>
          </p:nvSpPr>
          <p:spPr>
            <a:xfrm>
              <a:off x="2192699" y="4283067"/>
              <a:ext cx="163830" cy="0"/>
            </a:xfrm>
            <a:custGeom>
              <a:avLst/>
              <a:gdLst/>
              <a:ahLst/>
              <a:cxnLst/>
              <a:rect l="l" t="t" r="r" b="b"/>
              <a:pathLst>
                <a:path w="163830" h="0">
                  <a:moveTo>
                    <a:pt x="0" y="0"/>
                  </a:moveTo>
                  <a:lnTo>
                    <a:pt x="163565" y="0"/>
                  </a:lnTo>
                </a:path>
              </a:pathLst>
            </a:custGeom>
            <a:ln w="5737">
              <a:solidFill>
                <a:srgbClr val="000000"/>
              </a:solidFill>
            </a:ln>
          </p:spPr>
          <p:txBody>
            <a:bodyPr wrap="square" lIns="0" tIns="0" rIns="0" bIns="0" rtlCol="0"/>
            <a:lstStyle/>
            <a:p/>
          </p:txBody>
        </p:sp>
        <p:sp>
          <p:nvSpPr>
            <p:cNvPr id="46" name="object 46"/>
            <p:cNvSpPr/>
            <p:nvPr/>
          </p:nvSpPr>
          <p:spPr>
            <a:xfrm>
              <a:off x="2350308" y="4266288"/>
              <a:ext cx="47625" cy="31750"/>
            </a:xfrm>
            <a:custGeom>
              <a:avLst/>
              <a:gdLst/>
              <a:ahLst/>
              <a:cxnLst/>
              <a:rect l="l" t="t" r="r" b="b"/>
              <a:pathLst>
                <a:path w="47625" h="31750">
                  <a:moveTo>
                    <a:pt x="0" y="0"/>
                  </a:moveTo>
                  <a:lnTo>
                    <a:pt x="385" y="31531"/>
                  </a:lnTo>
                  <a:lnTo>
                    <a:pt x="47517" y="15138"/>
                  </a:lnTo>
                  <a:lnTo>
                    <a:pt x="0" y="0"/>
                  </a:lnTo>
                  <a:close/>
                </a:path>
              </a:pathLst>
            </a:custGeom>
            <a:solidFill>
              <a:srgbClr val="000000"/>
            </a:solidFill>
          </p:spPr>
          <p:txBody>
            <a:bodyPr wrap="square" lIns="0" tIns="0" rIns="0" bIns="0" rtlCol="0"/>
            <a:lstStyle/>
            <a:p/>
          </p:txBody>
        </p:sp>
      </p:grpSp>
      <p:grpSp>
        <p:nvGrpSpPr>
          <p:cNvPr id="47" name="object 47"/>
          <p:cNvGrpSpPr/>
          <p:nvPr/>
        </p:nvGrpSpPr>
        <p:grpSpPr>
          <a:xfrm>
            <a:off x="2192704" y="4404998"/>
            <a:ext cx="205740" cy="31750"/>
            <a:chOff x="2192704" y="4404998"/>
            <a:chExt cx="205740" cy="31750"/>
          </a:xfrm>
        </p:grpSpPr>
        <p:sp>
          <p:nvSpPr>
            <p:cNvPr id="48" name="object 48"/>
            <p:cNvSpPr/>
            <p:nvPr/>
          </p:nvSpPr>
          <p:spPr>
            <a:xfrm>
              <a:off x="2192704" y="4420763"/>
              <a:ext cx="161925" cy="0"/>
            </a:xfrm>
            <a:custGeom>
              <a:avLst/>
              <a:gdLst/>
              <a:ahLst/>
              <a:cxnLst/>
              <a:rect l="l" t="t" r="r" b="b"/>
              <a:pathLst>
                <a:path w="161925" h="0">
                  <a:moveTo>
                    <a:pt x="0" y="0"/>
                  </a:moveTo>
                  <a:lnTo>
                    <a:pt x="161752" y="0"/>
                  </a:lnTo>
                </a:path>
              </a:pathLst>
            </a:custGeom>
            <a:ln w="3615">
              <a:solidFill>
                <a:srgbClr val="000000"/>
              </a:solidFill>
            </a:ln>
          </p:spPr>
          <p:txBody>
            <a:bodyPr wrap="square" lIns="0" tIns="0" rIns="0" bIns="0" rtlCol="0"/>
            <a:lstStyle/>
            <a:p/>
          </p:txBody>
        </p:sp>
        <p:sp>
          <p:nvSpPr>
            <p:cNvPr id="49" name="object 49"/>
            <p:cNvSpPr/>
            <p:nvPr/>
          </p:nvSpPr>
          <p:spPr>
            <a:xfrm>
              <a:off x="2350501" y="4404998"/>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grpSp>
      <p:grpSp>
        <p:nvGrpSpPr>
          <p:cNvPr id="50" name="object 50"/>
          <p:cNvGrpSpPr/>
          <p:nvPr/>
        </p:nvGrpSpPr>
        <p:grpSpPr>
          <a:xfrm>
            <a:off x="2192704" y="5020021"/>
            <a:ext cx="205740" cy="31750"/>
            <a:chOff x="2192704" y="5020021"/>
            <a:chExt cx="205740" cy="31750"/>
          </a:xfrm>
        </p:grpSpPr>
        <p:sp>
          <p:nvSpPr>
            <p:cNvPr id="51" name="object 51"/>
            <p:cNvSpPr/>
            <p:nvPr/>
          </p:nvSpPr>
          <p:spPr>
            <a:xfrm>
              <a:off x="2192704" y="5035787"/>
              <a:ext cx="161925" cy="0"/>
            </a:xfrm>
            <a:custGeom>
              <a:avLst/>
              <a:gdLst/>
              <a:ahLst/>
              <a:cxnLst/>
              <a:rect l="l" t="t" r="r" b="b"/>
              <a:pathLst>
                <a:path w="161925" h="0">
                  <a:moveTo>
                    <a:pt x="0" y="0"/>
                  </a:moveTo>
                  <a:lnTo>
                    <a:pt x="161752" y="0"/>
                  </a:lnTo>
                </a:path>
              </a:pathLst>
            </a:custGeom>
            <a:ln w="3615">
              <a:solidFill>
                <a:srgbClr val="000000"/>
              </a:solidFill>
            </a:ln>
          </p:spPr>
          <p:txBody>
            <a:bodyPr wrap="square" lIns="0" tIns="0" rIns="0" bIns="0" rtlCol="0"/>
            <a:lstStyle/>
            <a:p/>
          </p:txBody>
        </p:sp>
        <p:sp>
          <p:nvSpPr>
            <p:cNvPr id="52" name="object 52"/>
            <p:cNvSpPr/>
            <p:nvPr/>
          </p:nvSpPr>
          <p:spPr>
            <a:xfrm>
              <a:off x="2350501" y="5020021"/>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grpSp>
      <p:sp>
        <p:nvSpPr>
          <p:cNvPr id="53" name="object 53"/>
          <p:cNvSpPr txBox="1"/>
          <p:nvPr/>
        </p:nvSpPr>
        <p:spPr>
          <a:xfrm>
            <a:off x="2397826" y="4215791"/>
            <a:ext cx="547370" cy="888365"/>
          </a:xfrm>
          <a:prstGeom prst="rect">
            <a:avLst/>
          </a:prstGeom>
          <a:solidFill>
            <a:srgbClr val="DAE1F3"/>
          </a:solidFill>
          <a:ln w="3617">
            <a:solidFill>
              <a:srgbClr val="000000"/>
            </a:solidFill>
          </a:ln>
        </p:spPr>
        <p:txBody>
          <a:bodyPr wrap="square" lIns="0" tIns="0" rIns="0" bIns="0" rtlCol="0" vert="horz">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marL="68580">
              <a:lnSpc>
                <a:spcPct val="100000"/>
              </a:lnSpc>
              <a:spcBef>
                <a:spcPts val="810"/>
              </a:spcBef>
            </a:pPr>
            <a:r>
              <a:rPr dirty="0" sz="900" spc="10">
                <a:latin typeface="SimSun"/>
                <a:cs typeface="SimSun"/>
              </a:rPr>
              <a:t>N×1024</a:t>
            </a:r>
            <a:endParaRPr sz="900">
              <a:latin typeface="SimSun"/>
              <a:cs typeface="SimSun"/>
            </a:endParaRPr>
          </a:p>
        </p:txBody>
      </p:sp>
      <p:sp>
        <p:nvSpPr>
          <p:cNvPr id="54" name="object 54"/>
          <p:cNvSpPr txBox="1"/>
          <p:nvPr/>
        </p:nvSpPr>
        <p:spPr>
          <a:xfrm>
            <a:off x="1782460" y="4215791"/>
            <a:ext cx="410845" cy="888365"/>
          </a:xfrm>
          <a:prstGeom prst="rect">
            <a:avLst/>
          </a:prstGeom>
          <a:solidFill>
            <a:srgbClr val="90AADB"/>
          </a:solidFill>
          <a:ln w="3617">
            <a:solidFill>
              <a:srgbClr val="000000"/>
            </a:solidFill>
          </a:ln>
        </p:spPr>
        <p:txBody>
          <a:bodyPr wrap="square" lIns="0" tIns="0" rIns="0" bIns="0" rtlCol="0" vert="horz">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marL="116205">
              <a:lnSpc>
                <a:spcPct val="100000"/>
              </a:lnSpc>
              <a:spcBef>
                <a:spcPts val="810"/>
              </a:spcBef>
            </a:pPr>
            <a:r>
              <a:rPr dirty="0" sz="900">
                <a:latin typeface="SimSun"/>
                <a:cs typeface="SimSun"/>
              </a:rPr>
              <a:t>MLP</a:t>
            </a:r>
            <a:endParaRPr sz="900">
              <a:latin typeface="SimSun"/>
              <a:cs typeface="SimSun"/>
            </a:endParaRPr>
          </a:p>
        </p:txBody>
      </p:sp>
      <p:grpSp>
        <p:nvGrpSpPr>
          <p:cNvPr id="55" name="object 55"/>
          <p:cNvGrpSpPr/>
          <p:nvPr/>
        </p:nvGrpSpPr>
        <p:grpSpPr>
          <a:xfrm>
            <a:off x="2944834" y="4213952"/>
            <a:ext cx="342265" cy="892175"/>
            <a:chOff x="2944834" y="4213952"/>
            <a:chExt cx="342265" cy="892175"/>
          </a:xfrm>
        </p:grpSpPr>
        <p:sp>
          <p:nvSpPr>
            <p:cNvPr id="56" name="object 56"/>
            <p:cNvSpPr/>
            <p:nvPr/>
          </p:nvSpPr>
          <p:spPr>
            <a:xfrm>
              <a:off x="3013191" y="4215761"/>
              <a:ext cx="205740" cy="888365"/>
            </a:xfrm>
            <a:custGeom>
              <a:avLst/>
              <a:gdLst/>
              <a:ahLst/>
              <a:cxnLst/>
              <a:rect l="l" t="t" r="r" b="b"/>
              <a:pathLst>
                <a:path w="205739" h="888364">
                  <a:moveTo>
                    <a:pt x="0" y="0"/>
                  </a:moveTo>
                  <a:lnTo>
                    <a:pt x="0" y="888359"/>
                  </a:lnTo>
                  <a:lnTo>
                    <a:pt x="205121" y="444189"/>
                  </a:lnTo>
                  <a:lnTo>
                    <a:pt x="0" y="0"/>
                  </a:lnTo>
                  <a:close/>
                </a:path>
              </a:pathLst>
            </a:custGeom>
            <a:solidFill>
              <a:srgbClr val="4671C4"/>
            </a:solidFill>
          </p:spPr>
          <p:txBody>
            <a:bodyPr wrap="square" lIns="0" tIns="0" rIns="0" bIns="0" rtlCol="0"/>
            <a:lstStyle/>
            <a:p/>
          </p:txBody>
        </p:sp>
        <p:sp>
          <p:nvSpPr>
            <p:cNvPr id="57" name="object 57"/>
            <p:cNvSpPr/>
            <p:nvPr/>
          </p:nvSpPr>
          <p:spPr>
            <a:xfrm>
              <a:off x="3013191" y="4215761"/>
              <a:ext cx="205740" cy="888365"/>
            </a:xfrm>
            <a:custGeom>
              <a:avLst/>
              <a:gdLst/>
              <a:ahLst/>
              <a:cxnLst/>
              <a:rect l="l" t="t" r="r" b="b"/>
              <a:pathLst>
                <a:path w="205739" h="888364">
                  <a:moveTo>
                    <a:pt x="0" y="888359"/>
                  </a:moveTo>
                  <a:lnTo>
                    <a:pt x="205121" y="444189"/>
                  </a:lnTo>
                  <a:lnTo>
                    <a:pt x="0" y="0"/>
                  </a:lnTo>
                  <a:lnTo>
                    <a:pt x="0" y="888359"/>
                  </a:lnTo>
                  <a:close/>
                </a:path>
              </a:pathLst>
            </a:custGeom>
            <a:ln w="3617">
              <a:solidFill>
                <a:srgbClr val="000000"/>
              </a:solidFill>
            </a:ln>
          </p:spPr>
          <p:txBody>
            <a:bodyPr wrap="square" lIns="0" tIns="0" rIns="0" bIns="0" rtlCol="0"/>
            <a:lstStyle/>
            <a:p/>
          </p:txBody>
        </p:sp>
        <p:sp>
          <p:nvSpPr>
            <p:cNvPr id="58" name="object 58"/>
            <p:cNvSpPr/>
            <p:nvPr/>
          </p:nvSpPr>
          <p:spPr>
            <a:xfrm>
              <a:off x="3218313" y="4659950"/>
              <a:ext cx="25400" cy="0"/>
            </a:xfrm>
            <a:custGeom>
              <a:avLst/>
              <a:gdLst/>
              <a:ahLst/>
              <a:cxnLst/>
              <a:rect l="l" t="t" r="r" b="b"/>
              <a:pathLst>
                <a:path w="25400" h="0">
                  <a:moveTo>
                    <a:pt x="0" y="0"/>
                  </a:moveTo>
                  <a:lnTo>
                    <a:pt x="24988" y="0"/>
                  </a:lnTo>
                </a:path>
              </a:pathLst>
            </a:custGeom>
            <a:ln w="3615">
              <a:solidFill>
                <a:srgbClr val="000000"/>
              </a:solidFill>
            </a:ln>
          </p:spPr>
          <p:txBody>
            <a:bodyPr wrap="square" lIns="0" tIns="0" rIns="0" bIns="0" rtlCol="0"/>
            <a:lstStyle/>
            <a:p/>
          </p:txBody>
        </p:sp>
        <p:sp>
          <p:nvSpPr>
            <p:cNvPr id="59" name="object 59"/>
            <p:cNvSpPr/>
            <p:nvPr/>
          </p:nvSpPr>
          <p:spPr>
            <a:xfrm>
              <a:off x="3239346" y="4644184"/>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sp>
          <p:nvSpPr>
            <p:cNvPr id="60" name="object 60"/>
            <p:cNvSpPr/>
            <p:nvPr/>
          </p:nvSpPr>
          <p:spPr>
            <a:xfrm>
              <a:off x="2944834" y="4659950"/>
              <a:ext cx="25400" cy="0"/>
            </a:xfrm>
            <a:custGeom>
              <a:avLst/>
              <a:gdLst/>
              <a:ahLst/>
              <a:cxnLst/>
              <a:rect l="l" t="t" r="r" b="b"/>
              <a:pathLst>
                <a:path w="25400" h="0">
                  <a:moveTo>
                    <a:pt x="0" y="0"/>
                  </a:moveTo>
                  <a:lnTo>
                    <a:pt x="24988" y="0"/>
                  </a:lnTo>
                </a:path>
              </a:pathLst>
            </a:custGeom>
            <a:ln w="3615">
              <a:solidFill>
                <a:srgbClr val="000000"/>
              </a:solidFill>
            </a:ln>
          </p:spPr>
          <p:txBody>
            <a:bodyPr wrap="square" lIns="0" tIns="0" rIns="0" bIns="0" rtlCol="0"/>
            <a:lstStyle/>
            <a:p/>
          </p:txBody>
        </p:sp>
        <p:sp>
          <p:nvSpPr>
            <p:cNvPr id="61" name="object 61"/>
            <p:cNvSpPr/>
            <p:nvPr/>
          </p:nvSpPr>
          <p:spPr>
            <a:xfrm>
              <a:off x="2965867" y="4644184"/>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grpSp>
      <p:sp>
        <p:nvSpPr>
          <p:cNvPr id="62" name="object 62"/>
          <p:cNvSpPr txBox="1"/>
          <p:nvPr/>
        </p:nvSpPr>
        <p:spPr>
          <a:xfrm>
            <a:off x="2309290" y="2275928"/>
            <a:ext cx="723265" cy="164465"/>
          </a:xfrm>
          <a:prstGeom prst="rect">
            <a:avLst/>
          </a:prstGeom>
        </p:spPr>
        <p:txBody>
          <a:bodyPr wrap="square" lIns="0" tIns="13970" rIns="0" bIns="0" rtlCol="0" vert="horz">
            <a:spAutoFit/>
          </a:bodyPr>
          <a:lstStyle/>
          <a:p>
            <a:pPr marL="12700">
              <a:lnSpc>
                <a:spcPct val="100000"/>
              </a:lnSpc>
              <a:spcBef>
                <a:spcPts val="110"/>
              </a:spcBef>
            </a:pPr>
            <a:r>
              <a:rPr dirty="0" sz="900" spc="10">
                <a:solidFill>
                  <a:srgbClr val="6FAC46"/>
                </a:solidFill>
                <a:latin typeface="SimSun"/>
                <a:cs typeface="SimSun"/>
              </a:rPr>
              <a:t>特征提</a:t>
            </a:r>
            <a:r>
              <a:rPr dirty="0" sz="900" spc="30">
                <a:solidFill>
                  <a:srgbClr val="6FAC46"/>
                </a:solidFill>
                <a:latin typeface="SimSun"/>
                <a:cs typeface="SimSun"/>
              </a:rPr>
              <a:t>取</a:t>
            </a:r>
            <a:r>
              <a:rPr dirty="0" sz="900" spc="10">
                <a:solidFill>
                  <a:srgbClr val="6FAC46"/>
                </a:solidFill>
                <a:latin typeface="SimSun"/>
                <a:cs typeface="SimSun"/>
              </a:rPr>
              <a:t>模块</a:t>
            </a:r>
            <a:endParaRPr sz="900">
              <a:latin typeface="SimSun"/>
              <a:cs typeface="SimSun"/>
            </a:endParaRPr>
          </a:p>
        </p:txBody>
      </p:sp>
      <p:grpSp>
        <p:nvGrpSpPr>
          <p:cNvPr id="63" name="object 63"/>
          <p:cNvGrpSpPr/>
          <p:nvPr/>
        </p:nvGrpSpPr>
        <p:grpSpPr>
          <a:xfrm>
            <a:off x="1301439" y="2454577"/>
            <a:ext cx="4996180" cy="144145"/>
            <a:chOff x="1301439" y="2454577"/>
            <a:chExt cx="4996180" cy="144145"/>
          </a:xfrm>
        </p:grpSpPr>
        <p:sp>
          <p:nvSpPr>
            <p:cNvPr id="64" name="object 64"/>
            <p:cNvSpPr/>
            <p:nvPr/>
          </p:nvSpPr>
          <p:spPr>
            <a:xfrm>
              <a:off x="1303850" y="2466438"/>
              <a:ext cx="2667000" cy="129539"/>
            </a:xfrm>
            <a:custGeom>
              <a:avLst/>
              <a:gdLst/>
              <a:ahLst/>
              <a:cxnLst/>
              <a:rect l="l" t="t" r="r" b="b"/>
              <a:pathLst>
                <a:path w="2667000" h="129539">
                  <a:moveTo>
                    <a:pt x="0" y="129259"/>
                  </a:moveTo>
                  <a:lnTo>
                    <a:pt x="6914" y="105354"/>
                  </a:lnTo>
                  <a:lnTo>
                    <a:pt x="20992" y="85620"/>
                  </a:lnTo>
                  <a:lnTo>
                    <a:pt x="40741" y="71555"/>
                  </a:lnTo>
                  <a:lnTo>
                    <a:pt x="64670" y="64654"/>
                  </a:lnTo>
                  <a:lnTo>
                    <a:pt x="1292343" y="64654"/>
                  </a:lnTo>
                  <a:lnTo>
                    <a:pt x="1316291" y="57724"/>
                  </a:lnTo>
                  <a:lnTo>
                    <a:pt x="1336050" y="43645"/>
                  </a:lnTo>
                  <a:lnTo>
                    <a:pt x="1350129" y="23906"/>
                  </a:lnTo>
                  <a:lnTo>
                    <a:pt x="1357035" y="0"/>
                  </a:lnTo>
                  <a:lnTo>
                    <a:pt x="1363940" y="23906"/>
                  </a:lnTo>
                  <a:lnTo>
                    <a:pt x="1378014" y="43645"/>
                  </a:lnTo>
                  <a:lnTo>
                    <a:pt x="1397759" y="57724"/>
                  </a:lnTo>
                  <a:lnTo>
                    <a:pt x="1421678" y="64654"/>
                  </a:lnTo>
                  <a:lnTo>
                    <a:pt x="2601901" y="64654"/>
                  </a:lnTo>
                  <a:lnTo>
                    <a:pt x="2625820" y="71555"/>
                  </a:lnTo>
                  <a:lnTo>
                    <a:pt x="2645565" y="85620"/>
                  </a:lnTo>
                  <a:lnTo>
                    <a:pt x="2659639" y="105354"/>
                  </a:lnTo>
                  <a:lnTo>
                    <a:pt x="2666544" y="129259"/>
                  </a:lnTo>
                </a:path>
              </a:pathLst>
            </a:custGeom>
            <a:ln w="4821">
              <a:solidFill>
                <a:srgbClr val="6FAC46"/>
              </a:solidFill>
            </a:ln>
          </p:spPr>
          <p:txBody>
            <a:bodyPr wrap="square" lIns="0" tIns="0" rIns="0" bIns="0" rtlCol="0"/>
            <a:lstStyle/>
            <a:p/>
          </p:txBody>
        </p:sp>
        <p:sp>
          <p:nvSpPr>
            <p:cNvPr id="65" name="object 65"/>
            <p:cNvSpPr/>
            <p:nvPr/>
          </p:nvSpPr>
          <p:spPr>
            <a:xfrm>
              <a:off x="3969768" y="2462002"/>
              <a:ext cx="821690" cy="129539"/>
            </a:xfrm>
            <a:custGeom>
              <a:avLst/>
              <a:gdLst/>
              <a:ahLst/>
              <a:cxnLst/>
              <a:rect l="l" t="t" r="r" b="b"/>
              <a:pathLst>
                <a:path w="821689" h="129539">
                  <a:moveTo>
                    <a:pt x="0" y="129259"/>
                  </a:moveTo>
                  <a:lnTo>
                    <a:pt x="6933" y="105354"/>
                  </a:lnTo>
                  <a:lnTo>
                    <a:pt x="21021" y="85620"/>
                  </a:lnTo>
                  <a:lnTo>
                    <a:pt x="40771" y="71555"/>
                  </a:lnTo>
                  <a:lnTo>
                    <a:pt x="64691" y="64654"/>
                  </a:lnTo>
                  <a:lnTo>
                    <a:pt x="353222" y="64654"/>
                  </a:lnTo>
                  <a:lnTo>
                    <a:pt x="377142" y="57724"/>
                  </a:lnTo>
                  <a:lnTo>
                    <a:pt x="396893" y="43645"/>
                  </a:lnTo>
                  <a:lnTo>
                    <a:pt x="410980" y="23906"/>
                  </a:lnTo>
                  <a:lnTo>
                    <a:pt x="417914" y="0"/>
                  </a:lnTo>
                  <a:lnTo>
                    <a:pt x="424819" y="23906"/>
                  </a:lnTo>
                  <a:lnTo>
                    <a:pt x="438893" y="43645"/>
                  </a:lnTo>
                  <a:lnTo>
                    <a:pt x="458638" y="57724"/>
                  </a:lnTo>
                  <a:lnTo>
                    <a:pt x="482557" y="64654"/>
                  </a:lnTo>
                  <a:lnTo>
                    <a:pt x="756471" y="64654"/>
                  </a:lnTo>
                  <a:lnTo>
                    <a:pt x="780391" y="71555"/>
                  </a:lnTo>
                  <a:lnTo>
                    <a:pt x="800141" y="85620"/>
                  </a:lnTo>
                  <a:lnTo>
                    <a:pt x="814229" y="105354"/>
                  </a:lnTo>
                  <a:lnTo>
                    <a:pt x="821162" y="129259"/>
                  </a:lnTo>
                </a:path>
              </a:pathLst>
            </a:custGeom>
            <a:ln w="4821">
              <a:solidFill>
                <a:srgbClr val="00AFEF"/>
              </a:solidFill>
            </a:ln>
          </p:spPr>
          <p:txBody>
            <a:bodyPr wrap="square" lIns="0" tIns="0" rIns="0" bIns="0" rtlCol="0"/>
            <a:lstStyle/>
            <a:p/>
          </p:txBody>
        </p:sp>
        <p:sp>
          <p:nvSpPr>
            <p:cNvPr id="66" name="object 66"/>
            <p:cNvSpPr/>
            <p:nvPr/>
          </p:nvSpPr>
          <p:spPr>
            <a:xfrm>
              <a:off x="4790111" y="2456988"/>
              <a:ext cx="1505585" cy="129539"/>
            </a:xfrm>
            <a:custGeom>
              <a:avLst/>
              <a:gdLst/>
              <a:ahLst/>
              <a:cxnLst/>
              <a:rect l="l" t="t" r="r" b="b"/>
              <a:pathLst>
                <a:path w="1505585" h="129539">
                  <a:moveTo>
                    <a:pt x="0" y="129259"/>
                  </a:moveTo>
                  <a:lnTo>
                    <a:pt x="6933" y="105354"/>
                  </a:lnTo>
                  <a:lnTo>
                    <a:pt x="21021" y="85620"/>
                  </a:lnTo>
                  <a:lnTo>
                    <a:pt x="40771" y="71555"/>
                  </a:lnTo>
                  <a:lnTo>
                    <a:pt x="64691" y="64654"/>
                  </a:lnTo>
                  <a:lnTo>
                    <a:pt x="701235" y="64654"/>
                  </a:lnTo>
                  <a:lnTo>
                    <a:pt x="725175" y="57724"/>
                  </a:lnTo>
                  <a:lnTo>
                    <a:pt x="744923" y="43645"/>
                  </a:lnTo>
                  <a:lnTo>
                    <a:pt x="759000" y="23906"/>
                  </a:lnTo>
                  <a:lnTo>
                    <a:pt x="765926" y="0"/>
                  </a:lnTo>
                  <a:lnTo>
                    <a:pt x="772832" y="23906"/>
                  </a:lnTo>
                  <a:lnTo>
                    <a:pt x="786905" y="43645"/>
                  </a:lnTo>
                  <a:lnTo>
                    <a:pt x="806650" y="57724"/>
                  </a:lnTo>
                  <a:lnTo>
                    <a:pt x="830570" y="64654"/>
                  </a:lnTo>
                  <a:lnTo>
                    <a:pt x="1440339" y="64654"/>
                  </a:lnTo>
                  <a:lnTo>
                    <a:pt x="1464259" y="71555"/>
                  </a:lnTo>
                  <a:lnTo>
                    <a:pt x="1484004" y="85620"/>
                  </a:lnTo>
                  <a:lnTo>
                    <a:pt x="1498077" y="105354"/>
                  </a:lnTo>
                  <a:lnTo>
                    <a:pt x="1504983" y="129259"/>
                  </a:lnTo>
                </a:path>
              </a:pathLst>
            </a:custGeom>
            <a:ln w="4821">
              <a:solidFill>
                <a:srgbClr val="FFC000"/>
              </a:solidFill>
            </a:ln>
          </p:spPr>
          <p:txBody>
            <a:bodyPr wrap="square" lIns="0" tIns="0" rIns="0" bIns="0" rtlCol="0"/>
            <a:lstStyle/>
            <a:p/>
          </p:txBody>
        </p:sp>
      </p:grpSp>
      <p:sp>
        <p:nvSpPr>
          <p:cNvPr id="67" name="object 67"/>
          <p:cNvSpPr txBox="1"/>
          <p:nvPr/>
        </p:nvSpPr>
        <p:spPr>
          <a:xfrm>
            <a:off x="4019540" y="2289451"/>
            <a:ext cx="1894839" cy="164465"/>
          </a:xfrm>
          <a:prstGeom prst="rect">
            <a:avLst/>
          </a:prstGeom>
        </p:spPr>
        <p:txBody>
          <a:bodyPr wrap="square" lIns="0" tIns="13970" rIns="0" bIns="0" rtlCol="0" vert="horz">
            <a:spAutoFit/>
          </a:bodyPr>
          <a:lstStyle/>
          <a:p>
            <a:pPr marL="12700">
              <a:lnSpc>
                <a:spcPct val="100000"/>
              </a:lnSpc>
              <a:spcBef>
                <a:spcPts val="110"/>
              </a:spcBef>
              <a:tabLst>
                <a:tab pos="1183640" algn="l"/>
              </a:tabLst>
            </a:pPr>
            <a:r>
              <a:rPr dirty="0" sz="900" spc="10">
                <a:solidFill>
                  <a:srgbClr val="00AFEF"/>
                </a:solidFill>
                <a:latin typeface="SimSun"/>
                <a:cs typeface="SimSun"/>
              </a:rPr>
              <a:t>特征</a:t>
            </a:r>
            <a:r>
              <a:rPr dirty="0" sz="900" spc="5">
                <a:solidFill>
                  <a:srgbClr val="00AFEF"/>
                </a:solidFill>
                <a:latin typeface="SimSun"/>
                <a:cs typeface="SimSun"/>
              </a:rPr>
              <a:t>融</a:t>
            </a:r>
            <a:r>
              <a:rPr dirty="0" sz="900" spc="30">
                <a:solidFill>
                  <a:srgbClr val="00AFEF"/>
                </a:solidFill>
                <a:latin typeface="SimSun"/>
                <a:cs typeface="SimSun"/>
              </a:rPr>
              <a:t>合</a:t>
            </a:r>
            <a:r>
              <a:rPr dirty="0" sz="900" spc="10">
                <a:solidFill>
                  <a:srgbClr val="00AFEF"/>
                </a:solidFill>
                <a:latin typeface="SimSun"/>
                <a:cs typeface="SimSun"/>
              </a:rPr>
              <a:t>模块</a:t>
            </a:r>
            <a:r>
              <a:rPr dirty="0" sz="900">
                <a:solidFill>
                  <a:srgbClr val="00AFEF"/>
                </a:solidFill>
                <a:latin typeface="SimSun"/>
                <a:cs typeface="SimSun"/>
              </a:rPr>
              <a:t>	</a:t>
            </a:r>
            <a:r>
              <a:rPr dirty="0" sz="900" spc="10">
                <a:solidFill>
                  <a:srgbClr val="FFC000"/>
                </a:solidFill>
                <a:latin typeface="SimSun"/>
                <a:cs typeface="SimSun"/>
              </a:rPr>
              <a:t>位姿</a:t>
            </a:r>
            <a:r>
              <a:rPr dirty="0" sz="900" spc="5">
                <a:solidFill>
                  <a:srgbClr val="FFC000"/>
                </a:solidFill>
                <a:latin typeface="SimSun"/>
                <a:cs typeface="SimSun"/>
              </a:rPr>
              <a:t>回</a:t>
            </a:r>
            <a:r>
              <a:rPr dirty="0" sz="900" spc="30">
                <a:solidFill>
                  <a:srgbClr val="FFC000"/>
                </a:solidFill>
                <a:latin typeface="SimSun"/>
                <a:cs typeface="SimSun"/>
              </a:rPr>
              <a:t>归</a:t>
            </a:r>
            <a:r>
              <a:rPr dirty="0" sz="900" spc="10">
                <a:solidFill>
                  <a:srgbClr val="FFC000"/>
                </a:solidFill>
                <a:latin typeface="SimSun"/>
                <a:cs typeface="SimSun"/>
              </a:rPr>
              <a:t>模块</a:t>
            </a:r>
            <a:endParaRPr sz="900">
              <a:latin typeface="SimSun"/>
              <a:cs typeface="SimSun"/>
            </a:endParaRPr>
          </a:p>
        </p:txBody>
      </p:sp>
      <p:grpSp>
        <p:nvGrpSpPr>
          <p:cNvPr id="68" name="object 68"/>
          <p:cNvGrpSpPr/>
          <p:nvPr/>
        </p:nvGrpSpPr>
        <p:grpSpPr>
          <a:xfrm>
            <a:off x="2944834" y="3311665"/>
            <a:ext cx="342265" cy="31750"/>
            <a:chOff x="2944834" y="3311665"/>
            <a:chExt cx="342265" cy="31750"/>
          </a:xfrm>
        </p:grpSpPr>
        <p:sp>
          <p:nvSpPr>
            <p:cNvPr id="69" name="object 69"/>
            <p:cNvSpPr/>
            <p:nvPr/>
          </p:nvSpPr>
          <p:spPr>
            <a:xfrm>
              <a:off x="3218313" y="3327431"/>
              <a:ext cx="25400" cy="0"/>
            </a:xfrm>
            <a:custGeom>
              <a:avLst/>
              <a:gdLst/>
              <a:ahLst/>
              <a:cxnLst/>
              <a:rect l="l" t="t" r="r" b="b"/>
              <a:pathLst>
                <a:path w="25400" h="0">
                  <a:moveTo>
                    <a:pt x="0" y="0"/>
                  </a:moveTo>
                  <a:lnTo>
                    <a:pt x="24988" y="0"/>
                  </a:lnTo>
                </a:path>
              </a:pathLst>
            </a:custGeom>
            <a:ln w="3615">
              <a:solidFill>
                <a:srgbClr val="000000"/>
              </a:solidFill>
            </a:ln>
          </p:spPr>
          <p:txBody>
            <a:bodyPr wrap="square" lIns="0" tIns="0" rIns="0" bIns="0" rtlCol="0"/>
            <a:lstStyle/>
            <a:p/>
          </p:txBody>
        </p:sp>
        <p:sp>
          <p:nvSpPr>
            <p:cNvPr id="70" name="object 70"/>
            <p:cNvSpPr/>
            <p:nvPr/>
          </p:nvSpPr>
          <p:spPr>
            <a:xfrm>
              <a:off x="3239346" y="3311665"/>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sp>
          <p:nvSpPr>
            <p:cNvPr id="71" name="object 71"/>
            <p:cNvSpPr/>
            <p:nvPr/>
          </p:nvSpPr>
          <p:spPr>
            <a:xfrm>
              <a:off x="2944834" y="3327431"/>
              <a:ext cx="25400" cy="0"/>
            </a:xfrm>
            <a:custGeom>
              <a:avLst/>
              <a:gdLst/>
              <a:ahLst/>
              <a:cxnLst/>
              <a:rect l="l" t="t" r="r" b="b"/>
              <a:pathLst>
                <a:path w="25400" h="0">
                  <a:moveTo>
                    <a:pt x="0" y="0"/>
                  </a:moveTo>
                  <a:lnTo>
                    <a:pt x="24988" y="0"/>
                  </a:lnTo>
                </a:path>
              </a:pathLst>
            </a:custGeom>
            <a:ln w="3615">
              <a:solidFill>
                <a:srgbClr val="000000"/>
              </a:solidFill>
            </a:ln>
          </p:spPr>
          <p:txBody>
            <a:bodyPr wrap="square" lIns="0" tIns="0" rIns="0" bIns="0" rtlCol="0"/>
            <a:lstStyle/>
            <a:p/>
          </p:txBody>
        </p:sp>
        <p:sp>
          <p:nvSpPr>
            <p:cNvPr id="72" name="object 72"/>
            <p:cNvSpPr/>
            <p:nvPr/>
          </p:nvSpPr>
          <p:spPr>
            <a:xfrm>
              <a:off x="2965867" y="3311665"/>
              <a:ext cx="47625" cy="31750"/>
            </a:xfrm>
            <a:custGeom>
              <a:avLst/>
              <a:gdLst/>
              <a:ahLst/>
              <a:cxnLst/>
              <a:rect l="l" t="t" r="r" b="b"/>
              <a:pathLst>
                <a:path w="47625" h="31750">
                  <a:moveTo>
                    <a:pt x="0" y="0"/>
                  </a:moveTo>
                  <a:lnTo>
                    <a:pt x="0" y="31531"/>
                  </a:lnTo>
                  <a:lnTo>
                    <a:pt x="47324" y="15765"/>
                  </a:lnTo>
                  <a:lnTo>
                    <a:pt x="0" y="0"/>
                  </a:lnTo>
                  <a:close/>
                </a:path>
              </a:pathLst>
            </a:custGeom>
            <a:solidFill>
              <a:srgbClr val="000000"/>
            </a:solidFill>
          </p:spPr>
          <p:txBody>
            <a:bodyPr wrap="square" lIns="0" tIns="0" rIns="0" bIns="0" rtlCol="0"/>
            <a:lstStyle/>
            <a:p/>
          </p:txBody>
        </p:sp>
      </p:grpSp>
      <p:sp>
        <p:nvSpPr>
          <p:cNvPr id="73" name="object 73"/>
          <p:cNvSpPr txBox="1"/>
          <p:nvPr/>
        </p:nvSpPr>
        <p:spPr>
          <a:xfrm>
            <a:off x="2938115" y="2720333"/>
            <a:ext cx="489584" cy="164465"/>
          </a:xfrm>
          <a:prstGeom prst="rect">
            <a:avLst/>
          </a:prstGeom>
        </p:spPr>
        <p:txBody>
          <a:bodyPr wrap="square" lIns="0" tIns="13970" rIns="0" bIns="0" rtlCol="0" vert="horz">
            <a:spAutoFit/>
          </a:bodyPr>
          <a:lstStyle/>
          <a:p>
            <a:pPr marL="12700">
              <a:lnSpc>
                <a:spcPct val="100000"/>
              </a:lnSpc>
              <a:spcBef>
                <a:spcPts val="110"/>
              </a:spcBef>
            </a:pPr>
            <a:r>
              <a:rPr dirty="0" sz="900" spc="10">
                <a:latin typeface="SimSun"/>
                <a:cs typeface="SimSun"/>
              </a:rPr>
              <a:t>最大池化</a:t>
            </a:r>
            <a:endParaRPr sz="900">
              <a:latin typeface="SimSun"/>
              <a:cs typeface="SimSun"/>
            </a:endParaRPr>
          </a:p>
        </p:txBody>
      </p:sp>
      <p:sp>
        <p:nvSpPr>
          <p:cNvPr id="74" name="object 74"/>
          <p:cNvSpPr txBox="1"/>
          <p:nvPr/>
        </p:nvSpPr>
        <p:spPr>
          <a:xfrm>
            <a:off x="2932423" y="4013172"/>
            <a:ext cx="489584" cy="164465"/>
          </a:xfrm>
          <a:prstGeom prst="rect">
            <a:avLst/>
          </a:prstGeom>
        </p:spPr>
        <p:txBody>
          <a:bodyPr wrap="square" lIns="0" tIns="13970" rIns="0" bIns="0" rtlCol="0" vert="horz">
            <a:spAutoFit/>
          </a:bodyPr>
          <a:lstStyle/>
          <a:p>
            <a:pPr marL="12700">
              <a:lnSpc>
                <a:spcPct val="100000"/>
              </a:lnSpc>
              <a:spcBef>
                <a:spcPts val="110"/>
              </a:spcBef>
            </a:pPr>
            <a:r>
              <a:rPr dirty="0" sz="900" spc="10">
                <a:latin typeface="SimSun"/>
                <a:cs typeface="SimSun"/>
              </a:rPr>
              <a:t>最大池化</a:t>
            </a:r>
            <a:endParaRPr sz="900">
              <a:latin typeface="SimSun"/>
              <a:cs typeface="SimSun"/>
            </a:endParaRPr>
          </a:p>
        </p:txBody>
      </p:sp>
      <p:sp>
        <p:nvSpPr>
          <p:cNvPr id="75" name="object 75"/>
          <p:cNvSpPr txBox="1"/>
          <p:nvPr/>
        </p:nvSpPr>
        <p:spPr>
          <a:xfrm>
            <a:off x="4045603" y="3797239"/>
            <a:ext cx="683895" cy="290830"/>
          </a:xfrm>
          <a:prstGeom prst="rect">
            <a:avLst/>
          </a:prstGeom>
          <a:solidFill>
            <a:srgbClr val="7DFFFF"/>
          </a:solidFill>
          <a:ln w="3616">
            <a:solidFill>
              <a:srgbClr val="000000"/>
            </a:solidFill>
          </a:ln>
        </p:spPr>
        <p:txBody>
          <a:bodyPr wrap="square" lIns="0" tIns="66040" rIns="0" bIns="0" rtlCol="0" vert="horz">
            <a:spAutoFit/>
          </a:bodyPr>
          <a:lstStyle/>
          <a:p>
            <a:pPr marL="20955">
              <a:lnSpc>
                <a:spcPct val="100000"/>
              </a:lnSpc>
              <a:spcBef>
                <a:spcPts val="520"/>
              </a:spcBef>
            </a:pPr>
            <a:r>
              <a:rPr dirty="0" sz="900" spc="5">
                <a:latin typeface="SimSun"/>
                <a:cs typeface="SimSun"/>
              </a:rPr>
              <a:t>Concatenate</a:t>
            </a:r>
            <a:endParaRPr sz="900">
              <a:latin typeface="SimSun"/>
              <a:cs typeface="SimSun"/>
            </a:endParaRPr>
          </a:p>
        </p:txBody>
      </p:sp>
      <p:grpSp>
        <p:nvGrpSpPr>
          <p:cNvPr id="76" name="object 76"/>
          <p:cNvGrpSpPr/>
          <p:nvPr/>
        </p:nvGrpSpPr>
        <p:grpSpPr>
          <a:xfrm>
            <a:off x="3824417" y="3325019"/>
            <a:ext cx="221615" cy="1337945"/>
            <a:chOff x="3824417" y="3325019"/>
            <a:chExt cx="221615" cy="1337945"/>
          </a:xfrm>
        </p:grpSpPr>
        <p:sp>
          <p:nvSpPr>
            <p:cNvPr id="77" name="object 77"/>
            <p:cNvSpPr/>
            <p:nvPr/>
          </p:nvSpPr>
          <p:spPr>
            <a:xfrm>
              <a:off x="3833679" y="3327431"/>
              <a:ext cx="182245" cy="615315"/>
            </a:xfrm>
            <a:custGeom>
              <a:avLst/>
              <a:gdLst/>
              <a:ahLst/>
              <a:cxnLst/>
              <a:rect l="l" t="t" r="r" b="b"/>
              <a:pathLst>
                <a:path w="182245" h="615314">
                  <a:moveTo>
                    <a:pt x="0" y="0"/>
                  </a:moveTo>
                  <a:lnTo>
                    <a:pt x="72458" y="0"/>
                  </a:lnTo>
                  <a:lnTo>
                    <a:pt x="72458" y="615008"/>
                  </a:lnTo>
                  <a:lnTo>
                    <a:pt x="182207" y="615008"/>
                  </a:lnTo>
                </a:path>
              </a:pathLst>
            </a:custGeom>
            <a:ln w="4823">
              <a:solidFill>
                <a:srgbClr val="000000"/>
              </a:solidFill>
            </a:ln>
          </p:spPr>
          <p:txBody>
            <a:bodyPr wrap="square" lIns="0" tIns="0" rIns="0" bIns="0" rtlCol="0"/>
            <a:lstStyle/>
            <a:p/>
          </p:txBody>
        </p:sp>
        <p:sp>
          <p:nvSpPr>
            <p:cNvPr id="78" name="object 78"/>
            <p:cNvSpPr/>
            <p:nvPr/>
          </p:nvSpPr>
          <p:spPr>
            <a:xfrm>
              <a:off x="4011641" y="3925469"/>
              <a:ext cx="34290" cy="34290"/>
            </a:xfrm>
            <a:custGeom>
              <a:avLst/>
              <a:gdLst/>
              <a:ahLst/>
              <a:cxnLst/>
              <a:rect l="l" t="t" r="r" b="b"/>
              <a:pathLst>
                <a:path w="34289" h="34289">
                  <a:moveTo>
                    <a:pt x="0" y="0"/>
                  </a:moveTo>
                  <a:lnTo>
                    <a:pt x="0" y="33942"/>
                  </a:lnTo>
                  <a:lnTo>
                    <a:pt x="33961" y="16971"/>
                  </a:lnTo>
                  <a:lnTo>
                    <a:pt x="0" y="0"/>
                  </a:lnTo>
                  <a:close/>
                </a:path>
              </a:pathLst>
            </a:custGeom>
            <a:solidFill>
              <a:srgbClr val="000000"/>
            </a:solidFill>
          </p:spPr>
          <p:txBody>
            <a:bodyPr wrap="square" lIns="0" tIns="0" rIns="0" bIns="0" rtlCol="0"/>
            <a:lstStyle/>
            <a:p/>
          </p:txBody>
        </p:sp>
        <p:sp>
          <p:nvSpPr>
            <p:cNvPr id="79" name="object 79"/>
            <p:cNvSpPr/>
            <p:nvPr/>
          </p:nvSpPr>
          <p:spPr>
            <a:xfrm>
              <a:off x="3826829" y="3942391"/>
              <a:ext cx="212090" cy="718185"/>
            </a:xfrm>
            <a:custGeom>
              <a:avLst/>
              <a:gdLst/>
              <a:ahLst/>
              <a:cxnLst/>
              <a:rect l="l" t="t" r="r" b="b"/>
              <a:pathLst>
                <a:path w="212089" h="718185">
                  <a:moveTo>
                    <a:pt x="0" y="717558"/>
                  </a:moveTo>
                  <a:lnTo>
                    <a:pt x="79308" y="717558"/>
                  </a:lnTo>
                  <a:lnTo>
                    <a:pt x="79308" y="0"/>
                  </a:lnTo>
                  <a:lnTo>
                    <a:pt x="211972" y="0"/>
                  </a:lnTo>
                </a:path>
              </a:pathLst>
            </a:custGeom>
            <a:ln w="4823">
              <a:solidFill>
                <a:srgbClr val="000000"/>
              </a:solidFill>
            </a:ln>
          </p:spPr>
          <p:txBody>
            <a:bodyPr wrap="square" lIns="0" tIns="0" rIns="0" bIns="0" rtlCol="0"/>
            <a:lstStyle/>
            <a:p/>
          </p:txBody>
        </p:sp>
      </p:grpSp>
      <p:sp>
        <p:nvSpPr>
          <p:cNvPr id="80" name="object 80"/>
          <p:cNvSpPr txBox="1"/>
          <p:nvPr/>
        </p:nvSpPr>
        <p:spPr>
          <a:xfrm>
            <a:off x="1738693" y="3981352"/>
            <a:ext cx="549910" cy="234315"/>
          </a:xfrm>
          <a:prstGeom prst="rect">
            <a:avLst/>
          </a:prstGeom>
        </p:spPr>
        <p:txBody>
          <a:bodyPr wrap="square" lIns="0" tIns="17145" rIns="0" bIns="0" rtlCol="0" vert="horz">
            <a:spAutoFit/>
          </a:bodyPr>
          <a:lstStyle/>
          <a:p>
            <a:pPr algn="ctr">
              <a:lnSpc>
                <a:spcPct val="100000"/>
              </a:lnSpc>
              <a:spcBef>
                <a:spcPts val="135"/>
              </a:spcBef>
            </a:pPr>
            <a:r>
              <a:rPr dirty="0" sz="650" spc="15">
                <a:latin typeface="SimSun"/>
                <a:cs typeface="SimSun"/>
              </a:rPr>
              <a:t>(3,64,64,64,</a:t>
            </a:r>
            <a:endParaRPr sz="650">
              <a:latin typeface="SimSun"/>
              <a:cs typeface="SimSun"/>
            </a:endParaRPr>
          </a:p>
          <a:p>
            <a:pPr algn="ctr" marL="635">
              <a:lnSpc>
                <a:spcPct val="100000"/>
              </a:lnSpc>
              <a:spcBef>
                <a:spcPts val="40"/>
              </a:spcBef>
            </a:pPr>
            <a:r>
              <a:rPr dirty="0" sz="650" spc="15">
                <a:latin typeface="SimSun"/>
                <a:cs typeface="SimSun"/>
              </a:rPr>
              <a:t>128,1024)</a:t>
            </a:r>
            <a:endParaRPr sz="650">
              <a:latin typeface="SimSun"/>
              <a:cs typeface="SimSun"/>
            </a:endParaRPr>
          </a:p>
        </p:txBody>
      </p:sp>
      <p:grpSp>
        <p:nvGrpSpPr>
          <p:cNvPr id="81" name="object 81"/>
          <p:cNvGrpSpPr/>
          <p:nvPr/>
        </p:nvGrpSpPr>
        <p:grpSpPr>
          <a:xfrm>
            <a:off x="4729375" y="3925468"/>
            <a:ext cx="133350" cy="34290"/>
            <a:chOff x="4729375" y="3925468"/>
            <a:chExt cx="133350" cy="34290"/>
          </a:xfrm>
        </p:grpSpPr>
        <p:sp>
          <p:nvSpPr>
            <p:cNvPr id="82" name="object 82"/>
            <p:cNvSpPr/>
            <p:nvPr/>
          </p:nvSpPr>
          <p:spPr>
            <a:xfrm>
              <a:off x="4729375" y="3942439"/>
              <a:ext cx="104139" cy="0"/>
            </a:xfrm>
            <a:custGeom>
              <a:avLst/>
              <a:gdLst/>
              <a:ahLst/>
              <a:cxnLst/>
              <a:rect l="l" t="t" r="r" b="b"/>
              <a:pathLst>
                <a:path w="104139" h="0">
                  <a:moveTo>
                    <a:pt x="0" y="0"/>
                  </a:moveTo>
                  <a:lnTo>
                    <a:pt x="103574" y="0"/>
                  </a:lnTo>
                </a:path>
              </a:pathLst>
            </a:custGeom>
            <a:ln w="4821">
              <a:solidFill>
                <a:srgbClr val="000000"/>
              </a:solidFill>
            </a:ln>
          </p:spPr>
          <p:txBody>
            <a:bodyPr wrap="square" lIns="0" tIns="0" rIns="0" bIns="0" rtlCol="0"/>
            <a:lstStyle/>
            <a:p/>
          </p:txBody>
        </p:sp>
        <p:sp>
          <p:nvSpPr>
            <p:cNvPr id="83" name="object 83"/>
            <p:cNvSpPr/>
            <p:nvPr/>
          </p:nvSpPr>
          <p:spPr>
            <a:xfrm>
              <a:off x="4828704" y="3925468"/>
              <a:ext cx="34290" cy="34290"/>
            </a:xfrm>
            <a:custGeom>
              <a:avLst/>
              <a:gdLst/>
              <a:ahLst/>
              <a:cxnLst/>
              <a:rect l="l" t="t" r="r" b="b"/>
              <a:pathLst>
                <a:path w="34289" h="34289">
                  <a:moveTo>
                    <a:pt x="0" y="0"/>
                  </a:moveTo>
                  <a:lnTo>
                    <a:pt x="0" y="33942"/>
                  </a:lnTo>
                  <a:lnTo>
                    <a:pt x="33961" y="16971"/>
                  </a:lnTo>
                  <a:lnTo>
                    <a:pt x="0" y="0"/>
                  </a:lnTo>
                  <a:close/>
                </a:path>
              </a:pathLst>
            </a:custGeom>
            <a:solidFill>
              <a:srgbClr val="000000"/>
            </a:solidFill>
          </p:spPr>
          <p:txBody>
            <a:bodyPr wrap="square" lIns="0" tIns="0" rIns="0" bIns="0" rtlCol="0"/>
            <a:lstStyle/>
            <a:p/>
          </p:txBody>
        </p:sp>
      </p:grpSp>
      <p:grpSp>
        <p:nvGrpSpPr>
          <p:cNvPr id="84" name="object 84"/>
          <p:cNvGrpSpPr/>
          <p:nvPr/>
        </p:nvGrpSpPr>
        <p:grpSpPr>
          <a:xfrm>
            <a:off x="5717356" y="3925468"/>
            <a:ext cx="137160" cy="34290"/>
            <a:chOff x="5717356" y="3925468"/>
            <a:chExt cx="137160" cy="34290"/>
          </a:xfrm>
        </p:grpSpPr>
        <p:sp>
          <p:nvSpPr>
            <p:cNvPr id="85" name="object 85"/>
            <p:cNvSpPr/>
            <p:nvPr/>
          </p:nvSpPr>
          <p:spPr>
            <a:xfrm>
              <a:off x="5717356" y="3942439"/>
              <a:ext cx="107314" cy="0"/>
            </a:xfrm>
            <a:custGeom>
              <a:avLst/>
              <a:gdLst/>
              <a:ahLst/>
              <a:cxnLst/>
              <a:rect l="l" t="t" r="r" b="b"/>
              <a:pathLst>
                <a:path w="107314" h="0">
                  <a:moveTo>
                    <a:pt x="0" y="0"/>
                  </a:moveTo>
                  <a:lnTo>
                    <a:pt x="107047" y="0"/>
                  </a:lnTo>
                </a:path>
              </a:pathLst>
            </a:custGeom>
            <a:ln w="4821">
              <a:solidFill>
                <a:srgbClr val="000000"/>
              </a:solidFill>
            </a:ln>
          </p:spPr>
          <p:txBody>
            <a:bodyPr wrap="square" lIns="0" tIns="0" rIns="0" bIns="0" rtlCol="0"/>
            <a:lstStyle/>
            <a:p/>
          </p:txBody>
        </p:sp>
        <p:sp>
          <p:nvSpPr>
            <p:cNvPr id="86" name="object 86"/>
            <p:cNvSpPr/>
            <p:nvPr/>
          </p:nvSpPr>
          <p:spPr>
            <a:xfrm>
              <a:off x="5820158" y="3925468"/>
              <a:ext cx="34290" cy="34290"/>
            </a:xfrm>
            <a:custGeom>
              <a:avLst/>
              <a:gdLst/>
              <a:ahLst/>
              <a:cxnLst/>
              <a:rect l="l" t="t" r="r" b="b"/>
              <a:pathLst>
                <a:path w="34289" h="34289">
                  <a:moveTo>
                    <a:pt x="0" y="0"/>
                  </a:moveTo>
                  <a:lnTo>
                    <a:pt x="0" y="33942"/>
                  </a:lnTo>
                  <a:lnTo>
                    <a:pt x="33961" y="16971"/>
                  </a:lnTo>
                  <a:lnTo>
                    <a:pt x="0" y="0"/>
                  </a:lnTo>
                  <a:close/>
                </a:path>
              </a:pathLst>
            </a:custGeom>
            <a:solidFill>
              <a:srgbClr val="000000"/>
            </a:solidFill>
          </p:spPr>
          <p:txBody>
            <a:bodyPr wrap="square" lIns="0" tIns="0" rIns="0" bIns="0" rtlCol="0"/>
            <a:lstStyle/>
            <a:p/>
          </p:txBody>
        </p:sp>
      </p:grpSp>
      <p:sp>
        <p:nvSpPr>
          <p:cNvPr id="87" name="object 87"/>
          <p:cNvSpPr txBox="1"/>
          <p:nvPr/>
        </p:nvSpPr>
        <p:spPr>
          <a:xfrm>
            <a:off x="4294515" y="3677753"/>
            <a:ext cx="199390" cy="130175"/>
          </a:xfrm>
          <a:prstGeom prst="rect">
            <a:avLst/>
          </a:prstGeom>
        </p:spPr>
        <p:txBody>
          <a:bodyPr wrap="square" lIns="0" tIns="17145" rIns="0" bIns="0" rtlCol="0" vert="horz">
            <a:spAutoFit/>
          </a:bodyPr>
          <a:lstStyle/>
          <a:p>
            <a:pPr marL="12700">
              <a:lnSpc>
                <a:spcPct val="100000"/>
              </a:lnSpc>
              <a:spcBef>
                <a:spcPts val="135"/>
              </a:spcBef>
            </a:pPr>
            <a:r>
              <a:rPr dirty="0" sz="650" spc="10">
                <a:latin typeface="SimSun"/>
                <a:cs typeface="SimSun"/>
              </a:rPr>
              <a:t>2048</a:t>
            </a:r>
            <a:endParaRPr sz="650">
              <a:latin typeface="SimSun"/>
              <a:cs typeface="SimSun"/>
            </a:endParaRPr>
          </a:p>
        </p:txBody>
      </p:sp>
      <p:sp>
        <p:nvSpPr>
          <p:cNvPr id="88" name="object 88"/>
          <p:cNvSpPr txBox="1"/>
          <p:nvPr/>
        </p:nvSpPr>
        <p:spPr>
          <a:xfrm>
            <a:off x="706627" y="5227700"/>
            <a:ext cx="6148705" cy="2872740"/>
          </a:xfrm>
          <a:prstGeom prst="rect">
            <a:avLst/>
          </a:prstGeom>
        </p:spPr>
        <p:txBody>
          <a:bodyPr wrap="square" lIns="0" tIns="13335" rIns="0" bIns="0" rtlCol="0" vert="horz">
            <a:spAutoFit/>
          </a:bodyPr>
          <a:lstStyle/>
          <a:p>
            <a:pPr algn="just" marL="1866264">
              <a:lnSpc>
                <a:spcPct val="100000"/>
              </a:lnSpc>
              <a:spcBef>
                <a:spcPts val="105"/>
              </a:spcBef>
            </a:pPr>
            <a:r>
              <a:rPr dirty="0" sz="1050" spc="5">
                <a:latin typeface="SimSun"/>
                <a:cs typeface="SimSun"/>
              </a:rPr>
              <a:t>图</a:t>
            </a:r>
            <a:r>
              <a:rPr dirty="0" sz="1050" spc="-265">
                <a:latin typeface="SimSun"/>
                <a:cs typeface="SimSun"/>
              </a:rPr>
              <a:t> </a:t>
            </a:r>
            <a:r>
              <a:rPr dirty="0" sz="1050">
                <a:latin typeface="Times New Roman"/>
                <a:cs typeface="Times New Roman"/>
              </a:rPr>
              <a:t>4.3</a:t>
            </a:r>
            <a:r>
              <a:rPr dirty="0" sz="1050">
                <a:latin typeface="Times New Roman"/>
                <a:cs typeface="Times New Roman"/>
              </a:rPr>
              <a:t>   </a:t>
            </a:r>
            <a:r>
              <a:rPr dirty="0" sz="1050" spc="-10">
                <a:latin typeface="Times New Roman"/>
                <a:cs typeface="Times New Roman"/>
              </a:rPr>
              <a:t> </a:t>
            </a:r>
            <a:r>
              <a:rPr dirty="0" sz="1050" spc="-15">
                <a:latin typeface="Times New Roman"/>
                <a:cs typeface="Times New Roman"/>
              </a:rPr>
              <a:t>P</a:t>
            </a:r>
            <a:r>
              <a:rPr dirty="0" sz="1050">
                <a:latin typeface="Times New Roman"/>
                <a:cs typeface="Times New Roman"/>
              </a:rPr>
              <a:t>C</a:t>
            </a:r>
            <a:r>
              <a:rPr dirty="0" sz="1050" spc="-10">
                <a:latin typeface="Times New Roman"/>
                <a:cs typeface="Times New Roman"/>
              </a:rPr>
              <a:t>R</a:t>
            </a:r>
            <a:r>
              <a:rPr dirty="0" sz="1050">
                <a:latin typeface="Times New Roman"/>
                <a:cs typeface="Times New Roman"/>
              </a:rPr>
              <a:t>Net</a:t>
            </a:r>
            <a:r>
              <a:rPr dirty="0" sz="1050" spc="-15">
                <a:latin typeface="Times New Roman"/>
                <a:cs typeface="Times New Roman"/>
              </a:rPr>
              <a:t> </a:t>
            </a:r>
            <a:r>
              <a:rPr dirty="0" sz="1050" spc="5">
                <a:latin typeface="SimSun"/>
                <a:cs typeface="SimSun"/>
              </a:rPr>
              <a:t>网</a:t>
            </a:r>
            <a:r>
              <a:rPr dirty="0" sz="1050" spc="-10">
                <a:latin typeface="SimSun"/>
                <a:cs typeface="SimSun"/>
              </a:rPr>
              <a:t>络</a:t>
            </a:r>
            <a:r>
              <a:rPr dirty="0" sz="1050" spc="5">
                <a:latin typeface="SimSun"/>
                <a:cs typeface="SimSun"/>
              </a:rPr>
              <a:t>模</a:t>
            </a:r>
            <a:r>
              <a:rPr dirty="0" sz="1050" spc="-10">
                <a:latin typeface="SimSun"/>
                <a:cs typeface="SimSun"/>
              </a:rPr>
              <a:t>型</a:t>
            </a:r>
            <a:r>
              <a:rPr dirty="0" sz="1050" spc="5">
                <a:latin typeface="SimSun"/>
                <a:cs typeface="SimSun"/>
              </a:rPr>
              <a:t>整体</a:t>
            </a:r>
            <a:r>
              <a:rPr dirty="0" sz="1050" spc="-10">
                <a:latin typeface="SimSun"/>
                <a:cs typeface="SimSun"/>
              </a:rPr>
              <a:t>框</a:t>
            </a:r>
            <a:r>
              <a:rPr dirty="0" sz="1050" spc="5">
                <a:latin typeface="SimSun"/>
                <a:cs typeface="SimSun"/>
              </a:rPr>
              <a:t>架</a:t>
            </a:r>
            <a:r>
              <a:rPr dirty="0" sz="1050" spc="-10">
                <a:latin typeface="SimSun"/>
                <a:cs typeface="SimSun"/>
              </a:rPr>
              <a:t>示</a:t>
            </a:r>
            <a:r>
              <a:rPr dirty="0" sz="1050" spc="5">
                <a:latin typeface="SimSun"/>
                <a:cs typeface="SimSun"/>
              </a:rPr>
              <a:t>意图</a:t>
            </a:r>
            <a:endParaRPr sz="1050">
              <a:latin typeface="SimSun"/>
              <a:cs typeface="SimSun"/>
            </a:endParaRPr>
          </a:p>
          <a:p>
            <a:pPr algn="just" marL="12700" marR="5080" indent="304800">
              <a:lnSpc>
                <a:spcPct val="162500"/>
              </a:lnSpc>
              <a:spcBef>
                <a:spcPts val="90"/>
              </a:spcBef>
            </a:pPr>
            <a:r>
              <a:rPr dirty="0" sz="1200">
                <a:latin typeface="SimSun"/>
                <a:cs typeface="SimSun"/>
              </a:rPr>
              <a:t>由此</a:t>
            </a:r>
            <a:r>
              <a:rPr dirty="0" sz="1200" spc="-5">
                <a:latin typeface="SimSun"/>
                <a:cs typeface="SimSun"/>
              </a:rPr>
              <a:t>可</a:t>
            </a:r>
            <a:r>
              <a:rPr dirty="0" sz="1200">
                <a:latin typeface="SimSun"/>
                <a:cs typeface="SimSun"/>
              </a:rPr>
              <a:t>见</a:t>
            </a:r>
            <a:r>
              <a:rPr dirty="0" sz="1200" spc="-170">
                <a:latin typeface="SimSun"/>
                <a:cs typeface="SimSun"/>
              </a:rPr>
              <a:t>，</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spc="-15">
                <a:latin typeface="SimSun"/>
                <a:cs typeface="SimSun"/>
              </a:rPr>
              <a:t>的</a:t>
            </a:r>
            <a:r>
              <a:rPr dirty="0" sz="1200">
                <a:latin typeface="SimSun"/>
                <a:cs typeface="SimSun"/>
              </a:rPr>
              <a:t>网络模型结构十分简单</a:t>
            </a:r>
            <a:r>
              <a:rPr dirty="0" sz="1200" spc="-170">
                <a:latin typeface="SimSun"/>
                <a:cs typeface="SimSun"/>
              </a:rPr>
              <a:t>。</a:t>
            </a:r>
            <a:r>
              <a:rPr dirty="0" sz="1200">
                <a:latin typeface="SimSun"/>
                <a:cs typeface="SimSun"/>
              </a:rPr>
              <a:t>由于并没有考虑到点云的局部特征</a:t>
            </a:r>
            <a:r>
              <a:rPr dirty="0" sz="1200" spc="-170">
                <a:latin typeface="SimSun"/>
                <a:cs typeface="SimSun"/>
              </a:rPr>
              <a:t>，</a:t>
            </a:r>
            <a:r>
              <a:rPr dirty="0" sz="1200">
                <a:latin typeface="SimSun"/>
                <a:cs typeface="SimSun"/>
              </a:rPr>
              <a:t>因此 相比于其他点云配准方法</a:t>
            </a:r>
            <a:r>
              <a:rPr dirty="0" sz="1200" spc="-165">
                <a:latin typeface="SimSun"/>
                <a:cs typeface="SimSun"/>
              </a:rPr>
              <a:t>，</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的配准</a:t>
            </a:r>
            <a:r>
              <a:rPr dirty="0" sz="1200" spc="-15">
                <a:latin typeface="SimSun"/>
                <a:cs typeface="SimSun"/>
              </a:rPr>
              <a:t>速</a:t>
            </a:r>
            <a:r>
              <a:rPr dirty="0" sz="1200">
                <a:latin typeface="SimSun"/>
                <a:cs typeface="SimSun"/>
              </a:rPr>
              <a:t>度非常快</a:t>
            </a:r>
            <a:r>
              <a:rPr dirty="0" sz="1200" spc="-170">
                <a:latin typeface="SimSun"/>
                <a:cs typeface="SimSun"/>
              </a:rPr>
              <a:t>，</a:t>
            </a:r>
            <a:r>
              <a:rPr dirty="0" sz="1200">
                <a:latin typeface="SimSun"/>
                <a:cs typeface="SimSun"/>
              </a:rPr>
              <a:t>但同时精度上也有所妥协</a:t>
            </a:r>
            <a:r>
              <a:rPr dirty="0" sz="1200" spc="-170">
                <a:latin typeface="SimSun"/>
                <a:cs typeface="SimSun"/>
              </a:rPr>
              <a:t>。</a:t>
            </a:r>
            <a:r>
              <a:rPr dirty="0" sz="1200" spc="5">
                <a:latin typeface="SimSun"/>
                <a:cs typeface="SimSun"/>
              </a:rPr>
              <a:t>为</a:t>
            </a:r>
            <a:r>
              <a:rPr dirty="0" sz="1200">
                <a:latin typeface="SimSun"/>
                <a:cs typeface="SimSun"/>
              </a:rPr>
              <a:t>了提高 点云配准的精度，</a:t>
            </a:r>
            <a:r>
              <a:rPr dirty="0" sz="1200">
                <a:latin typeface="Times New Roman"/>
                <a:cs typeface="Times New Roman"/>
              </a:rPr>
              <a:t>PC</a:t>
            </a:r>
            <a:r>
              <a:rPr dirty="0" sz="1200" spc="-10">
                <a:latin typeface="Times New Roman"/>
                <a:cs typeface="Times New Roman"/>
              </a:rPr>
              <a:t>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125">
                <a:latin typeface="Times New Roman"/>
                <a:cs typeface="Times New Roman"/>
              </a:rPr>
              <a:t> </a:t>
            </a:r>
            <a:r>
              <a:rPr dirty="0" sz="1200">
                <a:latin typeface="SimSun"/>
                <a:cs typeface="SimSun"/>
              </a:rPr>
              <a:t>网络的作者</a:t>
            </a:r>
            <a:r>
              <a:rPr dirty="0" sz="1200" spc="-180">
                <a:latin typeface="SimSun"/>
                <a:cs typeface="SimSun"/>
              </a:rPr>
              <a:t> </a:t>
            </a:r>
            <a:r>
              <a:rPr dirty="0" sz="1200">
                <a:latin typeface="Times New Roman"/>
                <a:cs typeface="Times New Roman"/>
              </a:rPr>
              <a:t>S</a:t>
            </a:r>
            <a:r>
              <a:rPr dirty="0" sz="1200" spc="-5">
                <a:latin typeface="Times New Roman"/>
                <a:cs typeface="Times New Roman"/>
              </a:rPr>
              <a:t>a</a:t>
            </a:r>
            <a:r>
              <a:rPr dirty="0" sz="1200">
                <a:latin typeface="Times New Roman"/>
                <a:cs typeface="Times New Roman"/>
              </a:rPr>
              <a:t>ro</a:t>
            </a:r>
            <a:r>
              <a:rPr dirty="0" sz="1200" spc="5">
                <a:latin typeface="Times New Roman"/>
                <a:cs typeface="Times New Roman"/>
              </a:rPr>
              <a:t>d</a:t>
            </a:r>
            <a:r>
              <a:rPr dirty="0" sz="1200">
                <a:latin typeface="Times New Roman"/>
                <a:cs typeface="Times New Roman"/>
              </a:rPr>
              <a:t>e</a:t>
            </a:r>
            <a:r>
              <a:rPr dirty="0" sz="1200" spc="114">
                <a:latin typeface="Times New Roman"/>
                <a:cs typeface="Times New Roman"/>
              </a:rPr>
              <a:t> </a:t>
            </a:r>
            <a:r>
              <a:rPr dirty="0" sz="1200">
                <a:latin typeface="SimSun"/>
                <a:cs typeface="SimSun"/>
              </a:rPr>
              <a:t>又通过迭代方案改进了基础网络，从而提出了 迭代的</a:t>
            </a:r>
            <a:r>
              <a:rPr dirty="0" sz="1200" spc="-275">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spc="5">
                <a:latin typeface="Times New Roman"/>
                <a:cs typeface="Times New Roman"/>
              </a:rPr>
              <a:t>t</a:t>
            </a:r>
            <a:r>
              <a:rPr dirty="0" sz="1200">
                <a:latin typeface="SimSun"/>
                <a:cs typeface="SimSun"/>
              </a:rPr>
              <a:t>。如图</a:t>
            </a:r>
            <a:r>
              <a:rPr dirty="0" sz="1200" spc="-280">
                <a:latin typeface="SimSun"/>
                <a:cs typeface="SimSun"/>
              </a:rPr>
              <a:t> </a:t>
            </a:r>
            <a:r>
              <a:rPr dirty="0" sz="1200">
                <a:latin typeface="Times New Roman"/>
                <a:cs typeface="Times New Roman"/>
              </a:rPr>
              <a:t>4.4</a:t>
            </a:r>
            <a:r>
              <a:rPr dirty="0" sz="1200" spc="25">
                <a:latin typeface="Times New Roman"/>
                <a:cs typeface="Times New Roman"/>
              </a:rPr>
              <a:t> </a:t>
            </a:r>
            <a:r>
              <a:rPr dirty="0" sz="1200">
                <a:latin typeface="SimSun"/>
                <a:cs typeface="SimSun"/>
              </a:rPr>
              <a:t>所示，迭代的</a:t>
            </a:r>
            <a:r>
              <a:rPr dirty="0" sz="1200" spc="-28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30">
                <a:latin typeface="Times New Roman"/>
                <a:cs typeface="Times New Roman"/>
              </a:rPr>
              <a:t> </a:t>
            </a:r>
            <a:r>
              <a:rPr dirty="0" sz="1200">
                <a:latin typeface="SimSun"/>
                <a:cs typeface="SimSun"/>
              </a:rPr>
              <a:t>将一次</a:t>
            </a:r>
            <a:r>
              <a:rPr dirty="0" sz="1200" spc="-275">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30">
                <a:latin typeface="Times New Roman"/>
                <a:cs typeface="Times New Roman"/>
              </a:rPr>
              <a:t> </a:t>
            </a:r>
            <a:r>
              <a:rPr dirty="0" sz="1200" spc="10">
                <a:latin typeface="SimSun"/>
                <a:cs typeface="SimSun"/>
              </a:rPr>
              <a:t>预</a:t>
            </a:r>
            <a:r>
              <a:rPr dirty="0" sz="1200">
                <a:latin typeface="SimSun"/>
                <a:cs typeface="SimSun"/>
              </a:rPr>
              <a:t>测得到的坐标变换</a:t>
            </a:r>
            <a:r>
              <a:rPr dirty="0" sz="1200" spc="25">
                <a:latin typeface="Cambria Math"/>
                <a:cs typeface="Cambria Math"/>
              </a:rPr>
              <a:t>𝑇</a:t>
            </a:r>
            <a:r>
              <a:rPr dirty="0" sz="1200" spc="5">
                <a:latin typeface="Cambria Math"/>
                <a:cs typeface="Cambria Math"/>
              </a:rPr>
              <a:t>(</a:t>
            </a:r>
            <a:r>
              <a:rPr dirty="0" sz="1200" spc="-5">
                <a:latin typeface="Cambria Math"/>
                <a:cs typeface="Cambria Math"/>
              </a:rPr>
              <a:t>1</a:t>
            </a:r>
            <a:r>
              <a:rPr dirty="0" sz="1200" spc="-10">
                <a:latin typeface="Cambria Math"/>
                <a:cs typeface="Cambria Math"/>
              </a:rPr>
              <a:t>)</a:t>
            </a:r>
            <a:r>
              <a:rPr dirty="0" sz="1200">
                <a:latin typeface="SimSun"/>
                <a:cs typeface="SimSun"/>
              </a:rPr>
              <a:t>作 </a:t>
            </a:r>
            <a:r>
              <a:rPr dirty="0" sz="1200">
                <a:latin typeface="SimSun"/>
                <a:cs typeface="SimSun"/>
              </a:rPr>
              <a:t>用于输入的源点云，再将原始模板点云和变换一次后的源点云作为下一次</a:t>
            </a:r>
            <a:r>
              <a:rPr dirty="0" sz="1200" spc="-145">
                <a:latin typeface="SimSun"/>
                <a:cs typeface="SimSun"/>
              </a:rPr>
              <a:t> </a:t>
            </a:r>
            <a:r>
              <a:rPr dirty="0" sz="1200" spc="-5">
                <a:latin typeface="Times New Roman"/>
                <a:cs typeface="Times New Roman"/>
              </a:rPr>
              <a:t>PCRNet</a:t>
            </a:r>
            <a:r>
              <a:rPr dirty="0" sz="1200" spc="155">
                <a:latin typeface="Times New Roman"/>
                <a:cs typeface="Times New Roman"/>
              </a:rPr>
              <a:t> </a:t>
            </a:r>
            <a:r>
              <a:rPr dirty="0" sz="1200">
                <a:latin typeface="SimSun"/>
                <a:cs typeface="SimSun"/>
              </a:rPr>
              <a:t>的输入。 </a:t>
            </a:r>
            <a:r>
              <a:rPr dirty="0" sz="1200" spc="30">
                <a:latin typeface="SimSun"/>
                <a:cs typeface="SimSun"/>
              </a:rPr>
              <a:t>以此类</a:t>
            </a:r>
            <a:r>
              <a:rPr dirty="0" sz="1200" spc="45">
                <a:latin typeface="SimSun"/>
                <a:cs typeface="SimSun"/>
              </a:rPr>
              <a:t>推</a:t>
            </a:r>
            <a:r>
              <a:rPr dirty="0" sz="1200" spc="30">
                <a:latin typeface="SimSun"/>
                <a:cs typeface="SimSun"/>
              </a:rPr>
              <a:t>，在</a:t>
            </a:r>
            <a:r>
              <a:rPr dirty="0" sz="1200" spc="45">
                <a:latin typeface="SimSun"/>
                <a:cs typeface="SimSun"/>
              </a:rPr>
              <a:t>执</a:t>
            </a:r>
            <a:r>
              <a:rPr dirty="0" sz="1200" spc="55">
                <a:latin typeface="SimSun"/>
                <a:cs typeface="SimSun"/>
              </a:rPr>
              <a:t>行</a:t>
            </a:r>
            <a:r>
              <a:rPr dirty="0" sz="1200" spc="55">
                <a:latin typeface="Cambria Math"/>
                <a:cs typeface="Cambria Math"/>
              </a:rPr>
              <a:t>𝑛</a:t>
            </a:r>
            <a:r>
              <a:rPr dirty="0" sz="1200" spc="30">
                <a:latin typeface="SimSun"/>
                <a:cs typeface="SimSun"/>
              </a:rPr>
              <a:t>次迭代时</a:t>
            </a:r>
            <a:r>
              <a:rPr dirty="0" sz="1200" spc="45">
                <a:latin typeface="SimSun"/>
                <a:cs typeface="SimSun"/>
              </a:rPr>
              <a:t>，</a:t>
            </a:r>
            <a:r>
              <a:rPr dirty="0" sz="1200" spc="30">
                <a:latin typeface="SimSun"/>
                <a:cs typeface="SimSun"/>
              </a:rPr>
              <a:t>将原</a:t>
            </a:r>
            <a:r>
              <a:rPr dirty="0" sz="1200" spc="45">
                <a:latin typeface="SimSun"/>
                <a:cs typeface="SimSun"/>
              </a:rPr>
              <a:t>始</a:t>
            </a:r>
            <a:r>
              <a:rPr dirty="0" sz="1200" spc="30">
                <a:latin typeface="SimSun"/>
                <a:cs typeface="SimSun"/>
              </a:rPr>
              <a:t>模</a:t>
            </a:r>
            <a:r>
              <a:rPr dirty="0" sz="1200" spc="45">
                <a:latin typeface="SimSun"/>
                <a:cs typeface="SimSun"/>
              </a:rPr>
              <a:t>板</a:t>
            </a:r>
            <a:r>
              <a:rPr dirty="0" sz="1200" spc="30">
                <a:latin typeface="SimSun"/>
                <a:cs typeface="SimSun"/>
              </a:rPr>
              <a:t>点云和</a:t>
            </a:r>
            <a:r>
              <a:rPr dirty="0" sz="1200" spc="45">
                <a:latin typeface="SimSun"/>
                <a:cs typeface="SimSun"/>
              </a:rPr>
              <a:t>变</a:t>
            </a:r>
            <a:r>
              <a:rPr dirty="0" sz="1200" spc="65">
                <a:latin typeface="SimSun"/>
                <a:cs typeface="SimSun"/>
              </a:rPr>
              <a:t>换</a:t>
            </a:r>
            <a:r>
              <a:rPr dirty="0" sz="1200">
                <a:latin typeface="Cambria Math"/>
                <a:cs typeface="Cambria Math"/>
              </a:rPr>
              <a:t>𝑛</a:t>
            </a:r>
            <a:r>
              <a:rPr dirty="0" sz="1200" spc="-25">
                <a:latin typeface="Cambria Math"/>
                <a:cs typeface="Cambria Math"/>
              </a:rPr>
              <a:t> </a:t>
            </a:r>
            <a:r>
              <a:rPr dirty="0" sz="1200">
                <a:latin typeface="Cambria Math"/>
                <a:cs typeface="Cambria Math"/>
              </a:rPr>
              <a:t>−</a:t>
            </a:r>
            <a:r>
              <a:rPr dirty="0" sz="1200" spc="-35">
                <a:latin typeface="Cambria Math"/>
                <a:cs typeface="Cambria Math"/>
              </a:rPr>
              <a:t> </a:t>
            </a:r>
            <a:r>
              <a:rPr dirty="0" sz="1200" spc="40">
                <a:latin typeface="Cambria Math"/>
                <a:cs typeface="Cambria Math"/>
              </a:rPr>
              <a:t>1</a:t>
            </a:r>
            <a:r>
              <a:rPr dirty="0" sz="1200" spc="30">
                <a:latin typeface="SimSun"/>
                <a:cs typeface="SimSun"/>
              </a:rPr>
              <a:t>次后的</a:t>
            </a:r>
            <a:r>
              <a:rPr dirty="0" sz="1200" spc="45">
                <a:latin typeface="SimSun"/>
                <a:cs typeface="SimSun"/>
              </a:rPr>
              <a:t>源</a:t>
            </a:r>
            <a:r>
              <a:rPr dirty="0" sz="1200" spc="30">
                <a:latin typeface="SimSun"/>
                <a:cs typeface="SimSun"/>
              </a:rPr>
              <a:t>点云作</a:t>
            </a:r>
            <a:r>
              <a:rPr dirty="0" sz="1200" spc="45">
                <a:latin typeface="SimSun"/>
                <a:cs typeface="SimSun"/>
              </a:rPr>
              <a:t>为</a:t>
            </a:r>
            <a:r>
              <a:rPr dirty="0" sz="1200" spc="30">
                <a:latin typeface="SimSun"/>
                <a:cs typeface="SimSun"/>
              </a:rPr>
              <a:t>输入</a:t>
            </a:r>
            <a:r>
              <a:rPr dirty="0" sz="1200" spc="45">
                <a:latin typeface="SimSun"/>
                <a:cs typeface="SimSun"/>
              </a:rPr>
              <a:t>，</a:t>
            </a:r>
            <a:r>
              <a:rPr dirty="0" sz="1200" spc="30">
                <a:latin typeface="SimSun"/>
                <a:cs typeface="SimSun"/>
              </a:rPr>
              <a:t>通</a:t>
            </a:r>
            <a:r>
              <a:rPr dirty="0" sz="1200">
                <a:latin typeface="SimSun"/>
                <a:cs typeface="SimSun"/>
              </a:rPr>
              <a:t>过 </a:t>
            </a:r>
            <a:r>
              <a:rPr dirty="0" sz="1200" spc="-5">
                <a:latin typeface="Times New Roman"/>
                <a:cs typeface="Times New Roman"/>
              </a:rPr>
              <a:t>PCRNet</a:t>
            </a:r>
            <a:r>
              <a:rPr dirty="0" sz="1200" spc="-55">
                <a:latin typeface="Times New Roman"/>
                <a:cs typeface="Times New Roman"/>
              </a:rPr>
              <a:t> </a:t>
            </a:r>
            <a:r>
              <a:rPr dirty="0" sz="1200">
                <a:latin typeface="SimSun"/>
                <a:cs typeface="SimSun"/>
              </a:rPr>
              <a:t>预测得</a:t>
            </a:r>
            <a:r>
              <a:rPr dirty="0" sz="1200" spc="-5">
                <a:latin typeface="SimSun"/>
                <a:cs typeface="SimSun"/>
              </a:rPr>
              <a:t>到</a:t>
            </a:r>
            <a:r>
              <a:rPr dirty="0" sz="1200">
                <a:latin typeface="SimSun"/>
                <a:cs typeface="SimSun"/>
              </a:rPr>
              <a:t>坐</a:t>
            </a:r>
            <a:r>
              <a:rPr dirty="0" sz="1200" spc="-15">
                <a:latin typeface="SimSun"/>
                <a:cs typeface="SimSun"/>
              </a:rPr>
              <a:t>标</a:t>
            </a:r>
            <a:r>
              <a:rPr dirty="0" sz="1200">
                <a:latin typeface="SimSun"/>
                <a:cs typeface="SimSun"/>
              </a:rPr>
              <a:t>变换</a:t>
            </a:r>
            <a:r>
              <a:rPr dirty="0" sz="1200" spc="5">
                <a:latin typeface="Cambria Math"/>
                <a:cs typeface="Cambria Math"/>
              </a:rPr>
              <a:t>𝑇(𝑛)</a:t>
            </a:r>
            <a:r>
              <a:rPr dirty="0" sz="1200" spc="-280">
                <a:latin typeface="SimSun"/>
                <a:cs typeface="SimSun"/>
              </a:rPr>
              <a:t>。</a:t>
            </a:r>
            <a:r>
              <a:rPr dirty="0" sz="1200">
                <a:latin typeface="SimSun"/>
                <a:cs typeface="SimSun"/>
              </a:rPr>
              <a:t>通过组合每次预测得到的坐标变换</a:t>
            </a:r>
            <a:r>
              <a:rPr dirty="0" sz="1200" spc="-280">
                <a:latin typeface="SimSun"/>
                <a:cs typeface="SimSun"/>
              </a:rPr>
              <a:t>，</a:t>
            </a:r>
            <a:r>
              <a:rPr dirty="0" sz="1200">
                <a:latin typeface="SimSun"/>
                <a:cs typeface="SimSun"/>
              </a:rPr>
              <a:t>获得原始模板点云和源 点云之间的整体变换。这个过程可以表示为：</a:t>
            </a:r>
            <a:endParaRPr sz="1200">
              <a:latin typeface="SimSun"/>
              <a:cs typeface="SimSun"/>
            </a:endParaRPr>
          </a:p>
          <a:p>
            <a:pPr marL="2004695">
              <a:lnSpc>
                <a:spcPct val="100000"/>
              </a:lnSpc>
              <a:spcBef>
                <a:spcPts val="900"/>
              </a:spcBef>
              <a:tabLst>
                <a:tab pos="5807710" algn="l"/>
              </a:tabLst>
            </a:pPr>
            <a:r>
              <a:rPr dirty="0" sz="1200">
                <a:latin typeface="Cambria Math"/>
                <a:cs typeface="Cambria Math"/>
              </a:rPr>
              <a:t>𝑇</a:t>
            </a:r>
            <a:r>
              <a:rPr dirty="0" sz="1200" spc="85">
                <a:latin typeface="Cambria Math"/>
                <a:cs typeface="Cambria Math"/>
              </a:rPr>
              <a:t> </a:t>
            </a:r>
            <a:r>
              <a:rPr dirty="0" sz="1200">
                <a:latin typeface="Cambria Math"/>
                <a:cs typeface="Cambria Math"/>
              </a:rPr>
              <a:t>=</a:t>
            </a:r>
            <a:r>
              <a:rPr dirty="0" sz="1200" spc="75">
                <a:latin typeface="Cambria Math"/>
                <a:cs typeface="Cambria Math"/>
              </a:rPr>
              <a:t> </a:t>
            </a:r>
            <a:r>
              <a:rPr dirty="0" sz="1200" spc="25">
                <a:latin typeface="Cambria Math"/>
                <a:cs typeface="Cambria Math"/>
              </a:rPr>
              <a:t>𝑇</a:t>
            </a:r>
            <a:r>
              <a:rPr dirty="0" baseline="2314" sz="1800" spc="7">
                <a:latin typeface="Cambria Math"/>
                <a:cs typeface="Cambria Math"/>
              </a:rPr>
              <a:t>(</a:t>
            </a:r>
            <a:r>
              <a:rPr dirty="0" sz="1200" spc="15">
                <a:latin typeface="Cambria Math"/>
                <a:cs typeface="Cambria Math"/>
              </a:rPr>
              <a:t>𝑛</a:t>
            </a:r>
            <a:r>
              <a:rPr dirty="0" baseline="2314" sz="1800">
                <a:latin typeface="Cambria Math"/>
                <a:cs typeface="Cambria Math"/>
              </a:rPr>
              <a:t>)</a:t>
            </a:r>
            <a:r>
              <a:rPr dirty="0" baseline="2314" sz="1800" spc="-15">
                <a:latin typeface="Cambria Math"/>
                <a:cs typeface="Cambria Math"/>
              </a:rPr>
              <a:t> </a:t>
            </a:r>
            <a:r>
              <a:rPr dirty="0" sz="1200">
                <a:latin typeface="Cambria Math"/>
                <a:cs typeface="Cambria Math"/>
              </a:rPr>
              <a:t>×</a:t>
            </a:r>
            <a:r>
              <a:rPr dirty="0" sz="1200" spc="5">
                <a:latin typeface="Cambria Math"/>
                <a:cs typeface="Cambria Math"/>
              </a:rPr>
              <a:t> </a:t>
            </a:r>
            <a:r>
              <a:rPr dirty="0" sz="1200" spc="15">
                <a:latin typeface="Cambria Math"/>
                <a:cs typeface="Cambria Math"/>
              </a:rPr>
              <a:t>𝑇</a:t>
            </a:r>
            <a:r>
              <a:rPr dirty="0" baseline="2314" sz="1800" spc="7">
                <a:latin typeface="Cambria Math"/>
                <a:cs typeface="Cambria Math"/>
              </a:rPr>
              <a:t>(</a:t>
            </a:r>
            <a:r>
              <a:rPr dirty="0" sz="1200">
                <a:latin typeface="Cambria Math"/>
                <a:cs typeface="Cambria Math"/>
              </a:rPr>
              <a:t>𝑛</a:t>
            </a:r>
            <a:r>
              <a:rPr dirty="0" sz="1200" spc="15">
                <a:latin typeface="Cambria Math"/>
                <a:cs typeface="Cambria Math"/>
              </a:rPr>
              <a:t> </a:t>
            </a:r>
            <a:r>
              <a:rPr dirty="0" sz="1200">
                <a:latin typeface="Cambria Math"/>
                <a:cs typeface="Cambria Math"/>
              </a:rPr>
              <a:t>− </a:t>
            </a:r>
            <a:r>
              <a:rPr dirty="0" sz="1200" spc="-5">
                <a:latin typeface="Cambria Math"/>
                <a:cs typeface="Cambria Math"/>
              </a:rPr>
              <a:t>1</a:t>
            </a:r>
            <a:r>
              <a:rPr dirty="0" baseline="2314" sz="1800">
                <a:latin typeface="Cambria Math"/>
                <a:cs typeface="Cambria Math"/>
              </a:rPr>
              <a:t>)</a:t>
            </a:r>
            <a:r>
              <a:rPr dirty="0" baseline="2314" sz="1800" spc="7">
                <a:latin typeface="Cambria Math"/>
                <a:cs typeface="Cambria Math"/>
              </a:rPr>
              <a:t> </a:t>
            </a:r>
            <a:r>
              <a:rPr dirty="0" sz="1200">
                <a:latin typeface="Cambria Math"/>
                <a:cs typeface="Cambria Math"/>
              </a:rPr>
              <a:t>×</a:t>
            </a:r>
            <a:r>
              <a:rPr dirty="0" sz="1200" spc="5">
                <a:latin typeface="Cambria Math"/>
                <a:cs typeface="Cambria Math"/>
              </a:rPr>
              <a:t> </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5">
                <a:latin typeface="Cambria Math"/>
                <a:cs typeface="Cambria Math"/>
              </a:rPr>
              <a:t> </a:t>
            </a:r>
            <a:r>
              <a:rPr dirty="0" sz="1200" spc="25">
                <a:latin typeface="Cambria Math"/>
                <a:cs typeface="Cambria Math"/>
              </a:rPr>
              <a:t>𝑇</a:t>
            </a:r>
            <a:r>
              <a:rPr dirty="0" baseline="2314" sz="1800" spc="7">
                <a:latin typeface="Cambria Math"/>
                <a:cs typeface="Cambria Math"/>
              </a:rPr>
              <a:t>(</a:t>
            </a:r>
            <a:r>
              <a:rPr dirty="0" sz="1200" spc="-5">
                <a:latin typeface="Cambria Math"/>
                <a:cs typeface="Cambria Math"/>
              </a:rPr>
              <a:t>1</a:t>
            </a:r>
            <a:r>
              <a:rPr dirty="0" baseline="2314" sz="1800">
                <a:latin typeface="Cambria Math"/>
                <a:cs typeface="Cambria Math"/>
              </a:rPr>
              <a:t>)	</a:t>
            </a:r>
            <a:r>
              <a:rPr dirty="0" baseline="2314" sz="1800" spc="7">
                <a:latin typeface="Cambria Math"/>
                <a:cs typeface="Cambria Math"/>
              </a:rPr>
              <a:t>(</a:t>
            </a:r>
            <a:r>
              <a:rPr dirty="0" sz="1200" spc="-5">
                <a:latin typeface="Cambria Math"/>
                <a:cs typeface="Cambria Math"/>
              </a:rPr>
              <a:t>4</a:t>
            </a:r>
            <a:r>
              <a:rPr dirty="0" sz="1200" spc="5">
                <a:latin typeface="Cambria Math"/>
                <a:cs typeface="Cambria Math"/>
              </a:rPr>
              <a:t>.</a:t>
            </a:r>
            <a:r>
              <a:rPr dirty="0" sz="1200" spc="-5">
                <a:latin typeface="Cambria Math"/>
                <a:cs typeface="Cambria Math"/>
              </a:rPr>
              <a:t>9</a:t>
            </a:r>
            <a:r>
              <a:rPr dirty="0" baseline="2314" sz="1800">
                <a:latin typeface="Cambria Math"/>
                <a:cs typeface="Cambria Math"/>
              </a:rPr>
              <a:t>)</a:t>
            </a:r>
            <a:endParaRPr baseline="2314" sz="1800">
              <a:latin typeface="Cambria Math"/>
              <a:cs typeface="Cambria Math"/>
            </a:endParaRPr>
          </a:p>
        </p:txBody>
      </p:sp>
      <p:pic>
        <p:nvPicPr>
          <p:cNvPr id="89" name="object 89"/>
          <p:cNvPicPr/>
          <p:nvPr/>
        </p:nvPicPr>
        <p:blipFill>
          <a:blip r:embed="rId3" cstate="print"/>
          <a:stretch>
            <a:fillRect/>
          </a:stretch>
        </p:blipFill>
        <p:spPr>
          <a:xfrm>
            <a:off x="259079" y="10344403"/>
            <a:ext cx="4812030" cy="123189"/>
          </a:xfrm>
          <a:prstGeom prst="rect">
            <a:avLst/>
          </a:prstGeom>
        </p:spPr>
      </p:pic>
      <p:pic>
        <p:nvPicPr>
          <p:cNvPr id="90" name="object 90"/>
          <p:cNvPicPr/>
          <p:nvPr/>
        </p:nvPicPr>
        <p:blipFill>
          <a:blip r:embed="rId4" cstate="print"/>
          <a:stretch>
            <a:fillRect/>
          </a:stretch>
        </p:blipFill>
        <p:spPr>
          <a:xfrm>
            <a:off x="5215890" y="10344403"/>
            <a:ext cx="1082039" cy="123189"/>
          </a:xfrm>
          <a:prstGeom prst="rect">
            <a:avLst/>
          </a:prstGeom>
        </p:spPr>
      </p:pic>
      <p:sp>
        <p:nvSpPr>
          <p:cNvPr id="91" name="object 91"/>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36</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3630295" y="528319"/>
            <a:ext cx="31610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第四章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位</a:t>
            </a:r>
            <a:r>
              <a:rPr dirty="0" sz="1050" spc="5">
                <a:solidFill>
                  <a:srgbClr val="666666"/>
                </a:solidFill>
                <a:latin typeface="SimSun"/>
                <a:cs typeface="SimSun"/>
              </a:rPr>
              <a:t>置</a:t>
            </a:r>
            <a:r>
              <a:rPr dirty="0" sz="1050" spc="-10">
                <a:solidFill>
                  <a:srgbClr val="666666"/>
                </a:solidFill>
                <a:latin typeface="SimSun"/>
                <a:cs typeface="SimSun"/>
              </a:rPr>
              <a:t>自</a:t>
            </a:r>
            <a:r>
              <a:rPr dirty="0" sz="1050" spc="5">
                <a:solidFill>
                  <a:srgbClr val="666666"/>
                </a:solidFill>
                <a:latin typeface="SimSun"/>
                <a:cs typeface="SimSun"/>
              </a:rPr>
              <a:t>适</a:t>
            </a:r>
            <a:r>
              <a:rPr dirty="0" sz="1050" spc="-10">
                <a:solidFill>
                  <a:srgbClr val="666666"/>
                </a:solidFill>
                <a:latin typeface="SimSun"/>
                <a:cs typeface="SimSun"/>
              </a:rPr>
              <a:t>应卷</a:t>
            </a:r>
            <a:r>
              <a:rPr dirty="0" sz="1050" spc="5">
                <a:solidFill>
                  <a:srgbClr val="666666"/>
                </a:solidFill>
                <a:latin typeface="SimSun"/>
                <a:cs typeface="SimSun"/>
              </a:rPr>
              <a:t>积提</a:t>
            </a:r>
            <a:r>
              <a:rPr dirty="0" sz="1050" spc="-10">
                <a:solidFill>
                  <a:srgbClr val="666666"/>
                </a:solidFill>
                <a:latin typeface="SimSun"/>
                <a:cs typeface="SimSun"/>
              </a:rPr>
              <a:t>取</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p:txBody>
      </p:sp>
      <p:sp>
        <p:nvSpPr>
          <p:cNvPr id="4" name="object 4"/>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1276636" y="816320"/>
            <a:ext cx="603885" cy="163830"/>
          </a:xfrm>
          <a:prstGeom prst="rect">
            <a:avLst/>
          </a:prstGeom>
          <a:ln w="6399">
            <a:solidFill>
              <a:srgbClr val="000000"/>
            </a:solidFill>
          </a:ln>
        </p:spPr>
        <p:txBody>
          <a:bodyPr wrap="square" lIns="0" tIns="8890" rIns="0" bIns="0" rtlCol="0" vert="horz">
            <a:spAutoFit/>
          </a:bodyPr>
          <a:lstStyle/>
          <a:p>
            <a:pPr marL="170815">
              <a:lnSpc>
                <a:spcPct val="100000"/>
              </a:lnSpc>
              <a:spcBef>
                <a:spcPts val="70"/>
              </a:spcBef>
            </a:pPr>
            <a:r>
              <a:rPr dirty="0" sz="800">
                <a:latin typeface="SimSun"/>
                <a:cs typeface="SimSun"/>
              </a:rPr>
              <a:t>T</a:t>
            </a:r>
            <a:r>
              <a:rPr dirty="0" sz="800" spc="-35">
                <a:latin typeface="SimSun"/>
                <a:cs typeface="SimSun"/>
              </a:rPr>
              <a:t> </a:t>
            </a:r>
            <a:r>
              <a:rPr dirty="0" sz="800">
                <a:latin typeface="SimSun"/>
                <a:cs typeface="SimSun"/>
              </a:rPr>
              <a:t>=</a:t>
            </a:r>
            <a:r>
              <a:rPr dirty="0" sz="800" spc="-30">
                <a:latin typeface="SimSun"/>
                <a:cs typeface="SimSun"/>
              </a:rPr>
              <a:t> </a:t>
            </a:r>
            <a:r>
              <a:rPr dirty="0" sz="800">
                <a:latin typeface="SimSun"/>
                <a:cs typeface="SimSun"/>
              </a:rPr>
              <a:t>1</a:t>
            </a:r>
            <a:endParaRPr sz="800">
              <a:latin typeface="SimSun"/>
              <a:cs typeface="SimSun"/>
            </a:endParaRPr>
          </a:p>
        </p:txBody>
      </p:sp>
      <p:sp>
        <p:nvSpPr>
          <p:cNvPr id="6" name="object 6"/>
          <p:cNvSpPr txBox="1"/>
          <p:nvPr/>
        </p:nvSpPr>
        <p:spPr>
          <a:xfrm>
            <a:off x="2061025" y="816320"/>
            <a:ext cx="603885" cy="163830"/>
          </a:xfrm>
          <a:prstGeom prst="rect">
            <a:avLst/>
          </a:prstGeom>
          <a:ln w="6399">
            <a:solidFill>
              <a:srgbClr val="000000"/>
            </a:solidFill>
          </a:ln>
        </p:spPr>
        <p:txBody>
          <a:bodyPr wrap="square" lIns="0" tIns="8890" rIns="0" bIns="0" rtlCol="0" vert="horz">
            <a:spAutoFit/>
          </a:bodyPr>
          <a:lstStyle/>
          <a:p>
            <a:pPr marL="68580">
              <a:lnSpc>
                <a:spcPct val="100000"/>
              </a:lnSpc>
              <a:spcBef>
                <a:spcPts val="70"/>
              </a:spcBef>
            </a:pPr>
            <a:r>
              <a:rPr dirty="0" sz="800" spc="5">
                <a:latin typeface="SimSun"/>
                <a:cs typeface="SimSun"/>
              </a:rPr>
              <a:t>T=T(1)×T</a:t>
            </a:r>
            <a:endParaRPr sz="800">
              <a:latin typeface="SimSun"/>
              <a:cs typeface="SimSun"/>
            </a:endParaRPr>
          </a:p>
        </p:txBody>
      </p:sp>
      <p:sp>
        <p:nvSpPr>
          <p:cNvPr id="7" name="object 7"/>
          <p:cNvSpPr txBox="1"/>
          <p:nvPr/>
        </p:nvSpPr>
        <p:spPr>
          <a:xfrm>
            <a:off x="2061025" y="1165527"/>
            <a:ext cx="603885" cy="163830"/>
          </a:xfrm>
          <a:prstGeom prst="rect">
            <a:avLst/>
          </a:prstGeom>
          <a:ln w="6399">
            <a:solidFill>
              <a:srgbClr val="000000"/>
            </a:solidFill>
          </a:ln>
        </p:spPr>
        <p:txBody>
          <a:bodyPr wrap="square" lIns="0" tIns="8255" rIns="0" bIns="0" rtlCol="0" vert="horz">
            <a:spAutoFit/>
          </a:bodyPr>
          <a:lstStyle/>
          <a:p>
            <a:pPr marL="196850">
              <a:lnSpc>
                <a:spcPct val="100000"/>
              </a:lnSpc>
              <a:spcBef>
                <a:spcPts val="65"/>
              </a:spcBef>
            </a:pPr>
            <a:r>
              <a:rPr dirty="0" sz="800">
                <a:latin typeface="SimSun"/>
                <a:cs typeface="SimSun"/>
              </a:rPr>
              <a:t>T(1)</a:t>
            </a:r>
            <a:endParaRPr sz="800">
              <a:latin typeface="SimSun"/>
              <a:cs typeface="SimSun"/>
            </a:endParaRPr>
          </a:p>
        </p:txBody>
      </p:sp>
      <p:sp>
        <p:nvSpPr>
          <p:cNvPr id="8" name="object 8"/>
          <p:cNvSpPr txBox="1"/>
          <p:nvPr/>
        </p:nvSpPr>
        <p:spPr>
          <a:xfrm>
            <a:off x="2061025" y="1511706"/>
            <a:ext cx="603885" cy="302895"/>
          </a:xfrm>
          <a:prstGeom prst="rect">
            <a:avLst/>
          </a:prstGeom>
          <a:solidFill>
            <a:srgbClr val="90AADB"/>
          </a:solidFill>
          <a:ln w="6397">
            <a:solidFill>
              <a:srgbClr val="000000"/>
            </a:solidFill>
          </a:ln>
        </p:spPr>
        <p:txBody>
          <a:bodyPr wrap="square" lIns="0" tIns="80645" rIns="0" bIns="0" rtlCol="0" vert="horz">
            <a:spAutoFit/>
          </a:bodyPr>
          <a:lstStyle/>
          <a:p>
            <a:pPr marL="145415">
              <a:lnSpc>
                <a:spcPct val="100000"/>
              </a:lnSpc>
              <a:spcBef>
                <a:spcPts val="635"/>
              </a:spcBef>
            </a:pPr>
            <a:r>
              <a:rPr dirty="0" sz="800" spc="-5">
                <a:latin typeface="SimSun"/>
                <a:cs typeface="SimSun"/>
              </a:rPr>
              <a:t>PCRNet</a:t>
            </a:r>
            <a:endParaRPr sz="800">
              <a:latin typeface="SimSun"/>
              <a:cs typeface="SimSun"/>
            </a:endParaRPr>
          </a:p>
        </p:txBody>
      </p:sp>
      <p:sp>
        <p:nvSpPr>
          <p:cNvPr id="9" name="object 9"/>
          <p:cNvSpPr txBox="1"/>
          <p:nvPr/>
        </p:nvSpPr>
        <p:spPr>
          <a:xfrm>
            <a:off x="3485051" y="1514761"/>
            <a:ext cx="603885" cy="327025"/>
          </a:xfrm>
          <a:prstGeom prst="rect">
            <a:avLst/>
          </a:prstGeom>
          <a:solidFill>
            <a:srgbClr val="90AADB"/>
          </a:solidFill>
          <a:ln w="6397">
            <a:solidFill>
              <a:srgbClr val="000000"/>
            </a:solidFill>
          </a:ln>
        </p:spPr>
        <p:txBody>
          <a:bodyPr wrap="square" lIns="0" tIns="5080" rIns="0" bIns="0" rtlCol="0" vert="horz">
            <a:spAutoFit/>
          </a:bodyPr>
          <a:lstStyle/>
          <a:p>
            <a:pPr>
              <a:lnSpc>
                <a:spcPct val="100000"/>
              </a:lnSpc>
              <a:spcBef>
                <a:spcPts val="40"/>
              </a:spcBef>
            </a:pPr>
            <a:endParaRPr sz="600">
              <a:latin typeface="Times New Roman"/>
              <a:cs typeface="Times New Roman"/>
            </a:endParaRPr>
          </a:p>
          <a:p>
            <a:pPr marL="147320">
              <a:lnSpc>
                <a:spcPct val="100000"/>
              </a:lnSpc>
            </a:pPr>
            <a:r>
              <a:rPr dirty="0" sz="800" spc="-5">
                <a:latin typeface="SimSun"/>
                <a:cs typeface="SimSun"/>
              </a:rPr>
              <a:t>PCRNet</a:t>
            </a:r>
            <a:endParaRPr sz="800">
              <a:latin typeface="SimSun"/>
              <a:cs typeface="SimSun"/>
            </a:endParaRPr>
          </a:p>
        </p:txBody>
      </p:sp>
      <p:sp>
        <p:nvSpPr>
          <p:cNvPr id="10" name="object 10"/>
          <p:cNvSpPr txBox="1"/>
          <p:nvPr/>
        </p:nvSpPr>
        <p:spPr>
          <a:xfrm>
            <a:off x="2061025" y="2238708"/>
            <a:ext cx="603885" cy="163830"/>
          </a:xfrm>
          <a:prstGeom prst="rect">
            <a:avLst/>
          </a:prstGeom>
          <a:solidFill>
            <a:srgbClr val="90AADB"/>
          </a:solidFill>
          <a:ln w="6399">
            <a:solidFill>
              <a:srgbClr val="000000"/>
            </a:solidFill>
          </a:ln>
        </p:spPr>
        <p:txBody>
          <a:bodyPr wrap="square" lIns="0" tIns="13335" rIns="0" bIns="0" rtlCol="0" vert="horz">
            <a:spAutoFit/>
          </a:bodyPr>
          <a:lstStyle/>
          <a:p>
            <a:pPr marL="146050">
              <a:lnSpc>
                <a:spcPct val="100000"/>
              </a:lnSpc>
              <a:spcBef>
                <a:spcPts val="105"/>
              </a:spcBef>
            </a:pPr>
            <a:r>
              <a:rPr dirty="0" sz="800">
                <a:latin typeface="SimSun"/>
                <a:cs typeface="SimSun"/>
              </a:rPr>
              <a:t>源点云</a:t>
            </a:r>
            <a:endParaRPr sz="800">
              <a:latin typeface="SimSun"/>
              <a:cs typeface="SimSun"/>
            </a:endParaRPr>
          </a:p>
        </p:txBody>
      </p:sp>
      <p:sp>
        <p:nvSpPr>
          <p:cNvPr id="11" name="object 11"/>
          <p:cNvSpPr txBox="1"/>
          <p:nvPr/>
        </p:nvSpPr>
        <p:spPr>
          <a:xfrm>
            <a:off x="2845573" y="2238708"/>
            <a:ext cx="459105" cy="163830"/>
          </a:xfrm>
          <a:prstGeom prst="rect">
            <a:avLst/>
          </a:prstGeom>
          <a:ln w="6398">
            <a:solidFill>
              <a:srgbClr val="000000"/>
            </a:solidFill>
          </a:ln>
        </p:spPr>
        <p:txBody>
          <a:bodyPr wrap="square" lIns="0" tIns="13335" rIns="0" bIns="0" rtlCol="0" vert="horz">
            <a:spAutoFit/>
          </a:bodyPr>
          <a:lstStyle/>
          <a:p>
            <a:pPr marL="23495">
              <a:lnSpc>
                <a:spcPct val="100000"/>
              </a:lnSpc>
              <a:spcBef>
                <a:spcPts val="105"/>
              </a:spcBef>
            </a:pPr>
            <a:r>
              <a:rPr dirty="0" sz="800">
                <a:latin typeface="SimSun"/>
                <a:cs typeface="SimSun"/>
              </a:rPr>
              <a:t>坐标变换</a:t>
            </a:r>
            <a:endParaRPr sz="800">
              <a:latin typeface="SimSun"/>
              <a:cs typeface="SimSun"/>
            </a:endParaRPr>
          </a:p>
        </p:txBody>
      </p:sp>
      <p:sp>
        <p:nvSpPr>
          <p:cNvPr id="12" name="object 12"/>
          <p:cNvSpPr txBox="1"/>
          <p:nvPr/>
        </p:nvSpPr>
        <p:spPr>
          <a:xfrm>
            <a:off x="3485051" y="2238708"/>
            <a:ext cx="603885" cy="163830"/>
          </a:xfrm>
          <a:prstGeom prst="rect">
            <a:avLst/>
          </a:prstGeom>
          <a:solidFill>
            <a:srgbClr val="90AADB"/>
          </a:solidFill>
          <a:ln w="6399">
            <a:solidFill>
              <a:srgbClr val="000000"/>
            </a:solidFill>
          </a:ln>
        </p:spPr>
        <p:txBody>
          <a:bodyPr wrap="square" lIns="0" tIns="13335" rIns="0" bIns="0" rtlCol="0" vert="horz">
            <a:spAutoFit/>
          </a:bodyPr>
          <a:lstStyle/>
          <a:p>
            <a:pPr marL="96520">
              <a:lnSpc>
                <a:spcPct val="100000"/>
              </a:lnSpc>
              <a:spcBef>
                <a:spcPts val="105"/>
              </a:spcBef>
            </a:pPr>
            <a:r>
              <a:rPr dirty="0" sz="800">
                <a:latin typeface="SimSun"/>
                <a:cs typeface="SimSun"/>
              </a:rPr>
              <a:t>对齐点云</a:t>
            </a:r>
            <a:endParaRPr sz="800">
              <a:latin typeface="SimSun"/>
              <a:cs typeface="SimSun"/>
            </a:endParaRPr>
          </a:p>
        </p:txBody>
      </p:sp>
      <p:sp>
        <p:nvSpPr>
          <p:cNvPr id="13" name="object 13"/>
          <p:cNvSpPr txBox="1"/>
          <p:nvPr/>
        </p:nvSpPr>
        <p:spPr>
          <a:xfrm>
            <a:off x="4269755" y="2238708"/>
            <a:ext cx="459105" cy="163830"/>
          </a:xfrm>
          <a:prstGeom prst="rect">
            <a:avLst/>
          </a:prstGeom>
          <a:ln w="6398">
            <a:solidFill>
              <a:srgbClr val="000000"/>
            </a:solidFill>
          </a:ln>
        </p:spPr>
        <p:txBody>
          <a:bodyPr wrap="square" lIns="0" tIns="13335" rIns="0" bIns="0" rtlCol="0" vert="horz">
            <a:spAutoFit/>
          </a:bodyPr>
          <a:lstStyle/>
          <a:p>
            <a:pPr marL="24765">
              <a:lnSpc>
                <a:spcPct val="100000"/>
              </a:lnSpc>
              <a:spcBef>
                <a:spcPts val="105"/>
              </a:spcBef>
            </a:pPr>
            <a:r>
              <a:rPr dirty="0" sz="800">
                <a:latin typeface="SimSun"/>
                <a:cs typeface="SimSun"/>
              </a:rPr>
              <a:t>坐标变换</a:t>
            </a:r>
            <a:endParaRPr sz="800">
              <a:latin typeface="SimSun"/>
              <a:cs typeface="SimSun"/>
            </a:endParaRPr>
          </a:p>
        </p:txBody>
      </p:sp>
      <p:sp>
        <p:nvSpPr>
          <p:cNvPr id="14" name="object 14"/>
          <p:cNvSpPr txBox="1"/>
          <p:nvPr/>
        </p:nvSpPr>
        <p:spPr>
          <a:xfrm>
            <a:off x="1276636" y="1953242"/>
            <a:ext cx="603885" cy="163830"/>
          </a:xfrm>
          <a:prstGeom prst="rect">
            <a:avLst/>
          </a:prstGeom>
          <a:solidFill>
            <a:srgbClr val="A8D08D"/>
          </a:solidFill>
          <a:ln w="6399">
            <a:solidFill>
              <a:srgbClr val="000000"/>
            </a:solidFill>
          </a:ln>
        </p:spPr>
        <p:txBody>
          <a:bodyPr wrap="square" lIns="0" tIns="12065" rIns="0" bIns="0" rtlCol="0" vert="horz">
            <a:spAutoFit/>
          </a:bodyPr>
          <a:lstStyle/>
          <a:p>
            <a:pPr marL="145415">
              <a:lnSpc>
                <a:spcPct val="100000"/>
              </a:lnSpc>
              <a:spcBef>
                <a:spcPts val="95"/>
              </a:spcBef>
            </a:pPr>
            <a:r>
              <a:rPr dirty="0" sz="800">
                <a:latin typeface="SimSun"/>
                <a:cs typeface="SimSun"/>
              </a:rPr>
              <a:t>源点云</a:t>
            </a:r>
            <a:endParaRPr sz="800">
              <a:latin typeface="SimSun"/>
              <a:cs typeface="SimSun"/>
            </a:endParaRPr>
          </a:p>
        </p:txBody>
      </p:sp>
      <p:sp>
        <p:nvSpPr>
          <p:cNvPr id="15" name="object 15"/>
          <p:cNvSpPr txBox="1"/>
          <p:nvPr/>
        </p:nvSpPr>
        <p:spPr>
          <a:xfrm>
            <a:off x="4909347" y="1511714"/>
            <a:ext cx="603885" cy="327025"/>
          </a:xfrm>
          <a:prstGeom prst="rect">
            <a:avLst/>
          </a:prstGeom>
          <a:solidFill>
            <a:srgbClr val="90AADB"/>
          </a:solidFill>
          <a:ln w="6397">
            <a:solidFill>
              <a:srgbClr val="000000"/>
            </a:solidFill>
          </a:ln>
        </p:spPr>
        <p:txBody>
          <a:bodyPr wrap="square" lIns="0" tIns="5080" rIns="0" bIns="0" rtlCol="0" vert="horz">
            <a:spAutoFit/>
          </a:bodyPr>
          <a:lstStyle/>
          <a:p>
            <a:pPr>
              <a:lnSpc>
                <a:spcPct val="100000"/>
              </a:lnSpc>
              <a:spcBef>
                <a:spcPts val="40"/>
              </a:spcBef>
            </a:pPr>
            <a:endParaRPr sz="600">
              <a:latin typeface="Times New Roman"/>
              <a:cs typeface="Times New Roman"/>
            </a:endParaRPr>
          </a:p>
          <a:p>
            <a:pPr marL="148590">
              <a:lnSpc>
                <a:spcPct val="100000"/>
              </a:lnSpc>
            </a:pPr>
            <a:r>
              <a:rPr dirty="0" sz="800">
                <a:latin typeface="SimSun"/>
                <a:cs typeface="SimSun"/>
              </a:rPr>
              <a:t>PCRNet</a:t>
            </a:r>
            <a:endParaRPr sz="800">
              <a:latin typeface="SimSun"/>
              <a:cs typeface="SimSun"/>
            </a:endParaRPr>
          </a:p>
        </p:txBody>
      </p:sp>
      <p:sp>
        <p:nvSpPr>
          <p:cNvPr id="16" name="object 16"/>
          <p:cNvSpPr txBox="1"/>
          <p:nvPr/>
        </p:nvSpPr>
        <p:spPr>
          <a:xfrm>
            <a:off x="3485051" y="1165527"/>
            <a:ext cx="603885" cy="163830"/>
          </a:xfrm>
          <a:prstGeom prst="rect">
            <a:avLst/>
          </a:prstGeom>
          <a:ln w="6399">
            <a:solidFill>
              <a:srgbClr val="000000"/>
            </a:solidFill>
          </a:ln>
        </p:spPr>
        <p:txBody>
          <a:bodyPr wrap="square" lIns="0" tIns="11430" rIns="0" bIns="0" rtlCol="0" vert="horz">
            <a:spAutoFit/>
          </a:bodyPr>
          <a:lstStyle/>
          <a:p>
            <a:pPr marL="198755">
              <a:lnSpc>
                <a:spcPct val="100000"/>
              </a:lnSpc>
              <a:spcBef>
                <a:spcPts val="90"/>
              </a:spcBef>
            </a:pPr>
            <a:r>
              <a:rPr dirty="0" sz="800" spc="-5">
                <a:latin typeface="SimSun"/>
                <a:cs typeface="SimSun"/>
              </a:rPr>
              <a:t>T(2)</a:t>
            </a:r>
            <a:endParaRPr sz="800">
              <a:latin typeface="SimSun"/>
              <a:cs typeface="SimSun"/>
            </a:endParaRPr>
          </a:p>
        </p:txBody>
      </p:sp>
      <p:sp>
        <p:nvSpPr>
          <p:cNvPr id="17" name="object 17"/>
          <p:cNvSpPr txBox="1"/>
          <p:nvPr/>
        </p:nvSpPr>
        <p:spPr>
          <a:xfrm>
            <a:off x="4909347" y="1163991"/>
            <a:ext cx="603885" cy="163830"/>
          </a:xfrm>
          <a:prstGeom prst="rect">
            <a:avLst/>
          </a:prstGeom>
          <a:ln w="6399">
            <a:solidFill>
              <a:srgbClr val="000000"/>
            </a:solidFill>
          </a:ln>
        </p:spPr>
        <p:txBody>
          <a:bodyPr wrap="square" lIns="0" tIns="9525" rIns="0" bIns="0" rtlCol="0" vert="horz">
            <a:spAutoFit/>
          </a:bodyPr>
          <a:lstStyle/>
          <a:p>
            <a:pPr marL="200025">
              <a:lnSpc>
                <a:spcPct val="100000"/>
              </a:lnSpc>
              <a:spcBef>
                <a:spcPts val="75"/>
              </a:spcBef>
            </a:pPr>
            <a:r>
              <a:rPr dirty="0" sz="800" spc="-5">
                <a:latin typeface="SimSun"/>
                <a:cs typeface="SimSun"/>
              </a:rPr>
              <a:t>T(n)</a:t>
            </a:r>
            <a:endParaRPr sz="800">
              <a:latin typeface="SimSun"/>
              <a:cs typeface="SimSun"/>
            </a:endParaRPr>
          </a:p>
        </p:txBody>
      </p:sp>
      <p:sp>
        <p:nvSpPr>
          <p:cNvPr id="18" name="object 18"/>
          <p:cNvSpPr txBox="1"/>
          <p:nvPr/>
        </p:nvSpPr>
        <p:spPr>
          <a:xfrm>
            <a:off x="3484995" y="819307"/>
            <a:ext cx="603885" cy="163830"/>
          </a:xfrm>
          <a:prstGeom prst="rect">
            <a:avLst/>
          </a:prstGeom>
          <a:ln w="6399">
            <a:solidFill>
              <a:srgbClr val="000000"/>
            </a:solidFill>
          </a:ln>
        </p:spPr>
        <p:txBody>
          <a:bodyPr wrap="square" lIns="0" tIns="8890" rIns="0" bIns="0" rtlCol="0" vert="horz">
            <a:spAutoFit/>
          </a:bodyPr>
          <a:lstStyle/>
          <a:p>
            <a:pPr marL="69850">
              <a:lnSpc>
                <a:spcPct val="100000"/>
              </a:lnSpc>
              <a:spcBef>
                <a:spcPts val="70"/>
              </a:spcBef>
            </a:pPr>
            <a:r>
              <a:rPr dirty="0" sz="800" spc="5">
                <a:latin typeface="SimSun"/>
                <a:cs typeface="SimSun"/>
              </a:rPr>
              <a:t>T=T(2)×T</a:t>
            </a:r>
            <a:endParaRPr sz="800">
              <a:latin typeface="SimSun"/>
              <a:cs typeface="SimSun"/>
            </a:endParaRPr>
          </a:p>
        </p:txBody>
      </p:sp>
      <p:sp>
        <p:nvSpPr>
          <p:cNvPr id="19" name="object 19"/>
          <p:cNvSpPr txBox="1"/>
          <p:nvPr/>
        </p:nvSpPr>
        <p:spPr>
          <a:xfrm>
            <a:off x="4909347" y="816320"/>
            <a:ext cx="603885" cy="163830"/>
          </a:xfrm>
          <a:prstGeom prst="rect">
            <a:avLst/>
          </a:prstGeom>
          <a:ln w="6399">
            <a:solidFill>
              <a:srgbClr val="000000"/>
            </a:solidFill>
          </a:ln>
        </p:spPr>
        <p:txBody>
          <a:bodyPr wrap="square" lIns="0" tIns="8890" rIns="0" bIns="0" rtlCol="0" vert="horz">
            <a:spAutoFit/>
          </a:bodyPr>
          <a:lstStyle/>
          <a:p>
            <a:pPr marL="71755">
              <a:lnSpc>
                <a:spcPct val="100000"/>
              </a:lnSpc>
              <a:spcBef>
                <a:spcPts val="70"/>
              </a:spcBef>
            </a:pPr>
            <a:r>
              <a:rPr dirty="0" sz="800" spc="5">
                <a:latin typeface="SimSun"/>
                <a:cs typeface="SimSun"/>
              </a:rPr>
              <a:t>T=T(n)×T</a:t>
            </a:r>
            <a:endParaRPr sz="800">
              <a:latin typeface="SimSun"/>
              <a:cs typeface="SimSun"/>
            </a:endParaRPr>
          </a:p>
        </p:txBody>
      </p:sp>
      <p:sp>
        <p:nvSpPr>
          <p:cNvPr id="20" name="object 20"/>
          <p:cNvSpPr txBox="1"/>
          <p:nvPr/>
        </p:nvSpPr>
        <p:spPr>
          <a:xfrm>
            <a:off x="4909347" y="2238708"/>
            <a:ext cx="603885" cy="163830"/>
          </a:xfrm>
          <a:prstGeom prst="rect">
            <a:avLst/>
          </a:prstGeom>
          <a:solidFill>
            <a:srgbClr val="90AADB"/>
          </a:solidFill>
          <a:ln w="6399">
            <a:solidFill>
              <a:srgbClr val="000000"/>
            </a:solidFill>
          </a:ln>
        </p:spPr>
        <p:txBody>
          <a:bodyPr wrap="square" lIns="0" tIns="13335" rIns="0" bIns="0" rtlCol="0" vert="horz">
            <a:spAutoFit/>
          </a:bodyPr>
          <a:lstStyle/>
          <a:p>
            <a:pPr marL="97790">
              <a:lnSpc>
                <a:spcPct val="100000"/>
              </a:lnSpc>
              <a:spcBef>
                <a:spcPts val="105"/>
              </a:spcBef>
            </a:pPr>
            <a:r>
              <a:rPr dirty="0" sz="800">
                <a:latin typeface="SimSun"/>
                <a:cs typeface="SimSun"/>
              </a:rPr>
              <a:t>对齐点云</a:t>
            </a:r>
            <a:endParaRPr sz="800">
              <a:latin typeface="SimSun"/>
              <a:cs typeface="SimSun"/>
            </a:endParaRPr>
          </a:p>
        </p:txBody>
      </p:sp>
      <p:grpSp>
        <p:nvGrpSpPr>
          <p:cNvPr id="21" name="object 21"/>
          <p:cNvGrpSpPr/>
          <p:nvPr/>
        </p:nvGrpSpPr>
        <p:grpSpPr>
          <a:xfrm>
            <a:off x="2664559" y="2292422"/>
            <a:ext cx="181610" cy="55880"/>
            <a:chOff x="2664559" y="2292422"/>
            <a:chExt cx="181610" cy="55880"/>
          </a:xfrm>
        </p:grpSpPr>
        <p:sp>
          <p:nvSpPr>
            <p:cNvPr id="22" name="object 22"/>
            <p:cNvSpPr/>
            <p:nvPr/>
          </p:nvSpPr>
          <p:spPr>
            <a:xfrm>
              <a:off x="2664559" y="2320328"/>
              <a:ext cx="132715" cy="0"/>
            </a:xfrm>
            <a:custGeom>
              <a:avLst/>
              <a:gdLst/>
              <a:ahLst/>
              <a:cxnLst/>
              <a:rect l="l" t="t" r="r" b="b"/>
              <a:pathLst>
                <a:path w="132714" h="0">
                  <a:moveTo>
                    <a:pt x="0" y="0"/>
                  </a:moveTo>
                  <a:lnTo>
                    <a:pt x="132311" y="0"/>
                  </a:lnTo>
                </a:path>
              </a:pathLst>
            </a:custGeom>
            <a:ln w="6400">
              <a:solidFill>
                <a:srgbClr val="000000"/>
              </a:solidFill>
            </a:ln>
          </p:spPr>
          <p:txBody>
            <a:bodyPr wrap="square" lIns="0" tIns="0" rIns="0" bIns="0" rtlCol="0"/>
            <a:lstStyle/>
            <a:p/>
          </p:txBody>
        </p:sp>
        <p:sp>
          <p:nvSpPr>
            <p:cNvPr id="23" name="object 23"/>
            <p:cNvSpPr/>
            <p:nvPr/>
          </p:nvSpPr>
          <p:spPr>
            <a:xfrm>
              <a:off x="2789889" y="2292422"/>
              <a:ext cx="55880" cy="55880"/>
            </a:xfrm>
            <a:custGeom>
              <a:avLst/>
              <a:gdLst/>
              <a:ahLst/>
              <a:cxnLst/>
              <a:rect l="l" t="t" r="r" b="b"/>
              <a:pathLst>
                <a:path w="55880" h="55880">
                  <a:moveTo>
                    <a:pt x="0" y="0"/>
                  </a:moveTo>
                  <a:lnTo>
                    <a:pt x="0" y="55809"/>
                  </a:lnTo>
                  <a:lnTo>
                    <a:pt x="55683" y="27905"/>
                  </a:lnTo>
                  <a:lnTo>
                    <a:pt x="0" y="0"/>
                  </a:lnTo>
                  <a:close/>
                </a:path>
              </a:pathLst>
            </a:custGeom>
            <a:solidFill>
              <a:srgbClr val="000000"/>
            </a:solidFill>
          </p:spPr>
          <p:txBody>
            <a:bodyPr wrap="square" lIns="0" tIns="0" rIns="0" bIns="0" rtlCol="0"/>
            <a:lstStyle/>
            <a:p/>
          </p:txBody>
        </p:sp>
      </p:grpSp>
      <p:grpSp>
        <p:nvGrpSpPr>
          <p:cNvPr id="24" name="object 24"/>
          <p:cNvGrpSpPr/>
          <p:nvPr/>
        </p:nvGrpSpPr>
        <p:grpSpPr>
          <a:xfrm>
            <a:off x="3304151" y="2292422"/>
            <a:ext cx="181610" cy="55880"/>
            <a:chOff x="3304151" y="2292422"/>
            <a:chExt cx="181610" cy="55880"/>
          </a:xfrm>
        </p:grpSpPr>
        <p:sp>
          <p:nvSpPr>
            <p:cNvPr id="25" name="object 25"/>
            <p:cNvSpPr/>
            <p:nvPr/>
          </p:nvSpPr>
          <p:spPr>
            <a:xfrm>
              <a:off x="3304151" y="2320328"/>
              <a:ext cx="132715" cy="0"/>
            </a:xfrm>
            <a:custGeom>
              <a:avLst/>
              <a:gdLst/>
              <a:ahLst/>
              <a:cxnLst/>
              <a:rect l="l" t="t" r="r" b="b"/>
              <a:pathLst>
                <a:path w="132714" h="0">
                  <a:moveTo>
                    <a:pt x="0" y="0"/>
                  </a:moveTo>
                  <a:lnTo>
                    <a:pt x="132311" y="0"/>
                  </a:lnTo>
                </a:path>
              </a:pathLst>
            </a:custGeom>
            <a:ln w="6400">
              <a:solidFill>
                <a:srgbClr val="000000"/>
              </a:solidFill>
            </a:ln>
          </p:spPr>
          <p:txBody>
            <a:bodyPr wrap="square" lIns="0" tIns="0" rIns="0" bIns="0" rtlCol="0"/>
            <a:lstStyle/>
            <a:p/>
          </p:txBody>
        </p:sp>
        <p:sp>
          <p:nvSpPr>
            <p:cNvPr id="26" name="object 26"/>
            <p:cNvSpPr/>
            <p:nvPr/>
          </p:nvSpPr>
          <p:spPr>
            <a:xfrm>
              <a:off x="3429481" y="2292422"/>
              <a:ext cx="55880" cy="55880"/>
            </a:xfrm>
            <a:custGeom>
              <a:avLst/>
              <a:gdLst/>
              <a:ahLst/>
              <a:cxnLst/>
              <a:rect l="l" t="t" r="r" b="b"/>
              <a:pathLst>
                <a:path w="55879" h="55880">
                  <a:moveTo>
                    <a:pt x="0" y="0"/>
                  </a:moveTo>
                  <a:lnTo>
                    <a:pt x="0" y="55809"/>
                  </a:lnTo>
                  <a:lnTo>
                    <a:pt x="55683" y="27905"/>
                  </a:lnTo>
                  <a:lnTo>
                    <a:pt x="0" y="0"/>
                  </a:lnTo>
                  <a:close/>
                </a:path>
              </a:pathLst>
            </a:custGeom>
            <a:solidFill>
              <a:srgbClr val="000000"/>
            </a:solidFill>
          </p:spPr>
          <p:txBody>
            <a:bodyPr wrap="square" lIns="0" tIns="0" rIns="0" bIns="0" rtlCol="0"/>
            <a:lstStyle/>
            <a:p/>
          </p:txBody>
        </p:sp>
      </p:grpSp>
      <p:grpSp>
        <p:nvGrpSpPr>
          <p:cNvPr id="27" name="object 27"/>
          <p:cNvGrpSpPr/>
          <p:nvPr/>
        </p:nvGrpSpPr>
        <p:grpSpPr>
          <a:xfrm>
            <a:off x="4088741" y="2292422"/>
            <a:ext cx="181610" cy="55880"/>
            <a:chOff x="4088741" y="2292422"/>
            <a:chExt cx="181610" cy="55880"/>
          </a:xfrm>
        </p:grpSpPr>
        <p:sp>
          <p:nvSpPr>
            <p:cNvPr id="28" name="object 28"/>
            <p:cNvSpPr/>
            <p:nvPr/>
          </p:nvSpPr>
          <p:spPr>
            <a:xfrm>
              <a:off x="4088741" y="2320328"/>
              <a:ext cx="132715" cy="0"/>
            </a:xfrm>
            <a:custGeom>
              <a:avLst/>
              <a:gdLst/>
              <a:ahLst/>
              <a:cxnLst/>
              <a:rect l="l" t="t" r="r" b="b"/>
              <a:pathLst>
                <a:path w="132714" h="0">
                  <a:moveTo>
                    <a:pt x="0" y="0"/>
                  </a:moveTo>
                  <a:lnTo>
                    <a:pt x="132311" y="0"/>
                  </a:lnTo>
                </a:path>
              </a:pathLst>
            </a:custGeom>
            <a:ln w="6400">
              <a:solidFill>
                <a:srgbClr val="000000"/>
              </a:solidFill>
            </a:ln>
          </p:spPr>
          <p:txBody>
            <a:bodyPr wrap="square" lIns="0" tIns="0" rIns="0" bIns="0" rtlCol="0"/>
            <a:lstStyle/>
            <a:p/>
          </p:txBody>
        </p:sp>
        <p:sp>
          <p:nvSpPr>
            <p:cNvPr id="29" name="object 29"/>
            <p:cNvSpPr/>
            <p:nvPr/>
          </p:nvSpPr>
          <p:spPr>
            <a:xfrm>
              <a:off x="4214072" y="2292422"/>
              <a:ext cx="55880" cy="55880"/>
            </a:xfrm>
            <a:custGeom>
              <a:avLst/>
              <a:gdLst/>
              <a:ahLst/>
              <a:cxnLst/>
              <a:rect l="l" t="t" r="r" b="b"/>
              <a:pathLst>
                <a:path w="55879" h="55880">
                  <a:moveTo>
                    <a:pt x="0" y="0"/>
                  </a:moveTo>
                  <a:lnTo>
                    <a:pt x="0" y="55809"/>
                  </a:lnTo>
                  <a:lnTo>
                    <a:pt x="55683" y="27905"/>
                  </a:lnTo>
                  <a:lnTo>
                    <a:pt x="0" y="0"/>
                  </a:lnTo>
                  <a:close/>
                </a:path>
              </a:pathLst>
            </a:custGeom>
            <a:solidFill>
              <a:srgbClr val="000000"/>
            </a:solidFill>
          </p:spPr>
          <p:txBody>
            <a:bodyPr wrap="square" lIns="0" tIns="0" rIns="0" bIns="0" rtlCol="0"/>
            <a:lstStyle/>
            <a:p/>
          </p:txBody>
        </p:sp>
      </p:grpSp>
      <p:sp>
        <p:nvSpPr>
          <p:cNvPr id="30" name="object 30"/>
          <p:cNvSpPr/>
          <p:nvPr/>
        </p:nvSpPr>
        <p:spPr>
          <a:xfrm>
            <a:off x="4728334" y="2320328"/>
            <a:ext cx="48260" cy="0"/>
          </a:xfrm>
          <a:custGeom>
            <a:avLst/>
            <a:gdLst/>
            <a:ahLst/>
            <a:cxnLst/>
            <a:rect l="l" t="t" r="r" b="b"/>
            <a:pathLst>
              <a:path w="48260" h="0">
                <a:moveTo>
                  <a:pt x="0" y="0"/>
                </a:moveTo>
                <a:lnTo>
                  <a:pt x="47765" y="0"/>
                </a:lnTo>
              </a:path>
            </a:pathLst>
          </a:custGeom>
          <a:ln w="6400">
            <a:solidFill>
              <a:srgbClr val="000000"/>
            </a:solidFill>
          </a:ln>
        </p:spPr>
        <p:txBody>
          <a:bodyPr wrap="square" lIns="0" tIns="0" rIns="0" bIns="0" rtlCol="0"/>
          <a:lstStyle/>
          <a:p/>
        </p:txBody>
      </p:sp>
      <p:sp>
        <p:nvSpPr>
          <p:cNvPr id="31" name="object 31"/>
          <p:cNvSpPr/>
          <p:nvPr/>
        </p:nvSpPr>
        <p:spPr>
          <a:xfrm>
            <a:off x="4853664" y="2292422"/>
            <a:ext cx="55880" cy="55880"/>
          </a:xfrm>
          <a:custGeom>
            <a:avLst/>
            <a:gdLst/>
            <a:ahLst/>
            <a:cxnLst/>
            <a:rect l="l" t="t" r="r" b="b"/>
            <a:pathLst>
              <a:path w="55879" h="55880">
                <a:moveTo>
                  <a:pt x="0" y="0"/>
                </a:moveTo>
                <a:lnTo>
                  <a:pt x="0" y="55809"/>
                </a:lnTo>
                <a:lnTo>
                  <a:pt x="55683" y="27905"/>
                </a:lnTo>
                <a:lnTo>
                  <a:pt x="0" y="0"/>
                </a:lnTo>
                <a:close/>
              </a:path>
            </a:pathLst>
          </a:custGeom>
          <a:solidFill>
            <a:srgbClr val="000000"/>
          </a:solidFill>
        </p:spPr>
        <p:txBody>
          <a:bodyPr wrap="square" lIns="0" tIns="0" rIns="0" bIns="0" rtlCol="0"/>
          <a:lstStyle/>
          <a:p/>
        </p:txBody>
      </p:sp>
      <p:sp>
        <p:nvSpPr>
          <p:cNvPr id="32" name="object 32"/>
          <p:cNvSpPr txBox="1"/>
          <p:nvPr/>
        </p:nvSpPr>
        <p:spPr>
          <a:xfrm>
            <a:off x="4764761" y="2251498"/>
            <a:ext cx="113030" cy="130175"/>
          </a:xfrm>
          <a:prstGeom prst="rect">
            <a:avLst/>
          </a:prstGeom>
        </p:spPr>
        <p:txBody>
          <a:bodyPr wrap="square" lIns="0" tIns="17145" rIns="0" bIns="0" rtlCol="0" vert="horz">
            <a:spAutoFit/>
          </a:bodyPr>
          <a:lstStyle/>
          <a:p>
            <a:pPr marL="12700">
              <a:lnSpc>
                <a:spcPct val="100000"/>
              </a:lnSpc>
              <a:spcBef>
                <a:spcPts val="135"/>
              </a:spcBef>
            </a:pPr>
            <a:r>
              <a:rPr dirty="0" sz="650" spc="35" b="1">
                <a:latin typeface="Microsoft YaHei UI"/>
                <a:cs typeface="Microsoft YaHei UI"/>
              </a:rPr>
              <a:t>⋯</a:t>
            </a:r>
            <a:endParaRPr sz="650">
              <a:latin typeface="Microsoft YaHei UI"/>
              <a:cs typeface="Microsoft YaHei UI"/>
            </a:endParaRPr>
          </a:p>
        </p:txBody>
      </p:sp>
      <p:grpSp>
        <p:nvGrpSpPr>
          <p:cNvPr id="33" name="object 33"/>
          <p:cNvGrpSpPr/>
          <p:nvPr/>
        </p:nvGrpSpPr>
        <p:grpSpPr>
          <a:xfrm>
            <a:off x="1880207" y="869981"/>
            <a:ext cx="180975" cy="55880"/>
            <a:chOff x="1880207" y="869981"/>
            <a:chExt cx="180975" cy="55880"/>
          </a:xfrm>
        </p:grpSpPr>
        <p:sp>
          <p:nvSpPr>
            <p:cNvPr id="34" name="object 34"/>
            <p:cNvSpPr/>
            <p:nvPr/>
          </p:nvSpPr>
          <p:spPr>
            <a:xfrm>
              <a:off x="1880207" y="897887"/>
              <a:ext cx="132715" cy="0"/>
            </a:xfrm>
            <a:custGeom>
              <a:avLst/>
              <a:gdLst/>
              <a:ahLst/>
              <a:cxnLst/>
              <a:rect l="l" t="t" r="r" b="b"/>
              <a:pathLst>
                <a:path w="132714" h="0">
                  <a:moveTo>
                    <a:pt x="0" y="0"/>
                  </a:moveTo>
                  <a:lnTo>
                    <a:pt x="132090" y="0"/>
                  </a:lnTo>
                </a:path>
              </a:pathLst>
            </a:custGeom>
            <a:ln w="6400">
              <a:solidFill>
                <a:srgbClr val="000000"/>
              </a:solidFill>
            </a:ln>
          </p:spPr>
          <p:txBody>
            <a:bodyPr wrap="square" lIns="0" tIns="0" rIns="0" bIns="0" rtlCol="0"/>
            <a:lstStyle/>
            <a:p/>
          </p:txBody>
        </p:sp>
        <p:sp>
          <p:nvSpPr>
            <p:cNvPr id="35" name="object 35"/>
            <p:cNvSpPr/>
            <p:nvPr/>
          </p:nvSpPr>
          <p:spPr>
            <a:xfrm>
              <a:off x="2005341" y="869981"/>
              <a:ext cx="55880" cy="55880"/>
            </a:xfrm>
            <a:custGeom>
              <a:avLst/>
              <a:gdLst/>
              <a:ahLst/>
              <a:cxnLst/>
              <a:rect l="l" t="t" r="r" b="b"/>
              <a:pathLst>
                <a:path w="55880" h="55880">
                  <a:moveTo>
                    <a:pt x="0" y="0"/>
                  </a:moveTo>
                  <a:lnTo>
                    <a:pt x="0" y="55811"/>
                  </a:lnTo>
                  <a:lnTo>
                    <a:pt x="55683" y="27905"/>
                  </a:lnTo>
                  <a:lnTo>
                    <a:pt x="0" y="0"/>
                  </a:lnTo>
                  <a:close/>
                </a:path>
              </a:pathLst>
            </a:custGeom>
            <a:solidFill>
              <a:srgbClr val="000000"/>
            </a:solidFill>
          </p:spPr>
          <p:txBody>
            <a:bodyPr wrap="square" lIns="0" tIns="0" rIns="0" bIns="0" rtlCol="0"/>
            <a:lstStyle/>
            <a:p/>
          </p:txBody>
        </p:sp>
      </p:grpSp>
      <p:grpSp>
        <p:nvGrpSpPr>
          <p:cNvPr id="36" name="object 36"/>
          <p:cNvGrpSpPr/>
          <p:nvPr/>
        </p:nvGrpSpPr>
        <p:grpSpPr>
          <a:xfrm>
            <a:off x="2334972" y="1327228"/>
            <a:ext cx="55880" cy="184785"/>
            <a:chOff x="2334972" y="1327228"/>
            <a:chExt cx="55880" cy="184785"/>
          </a:xfrm>
        </p:grpSpPr>
        <p:sp>
          <p:nvSpPr>
            <p:cNvPr id="37" name="object 37"/>
            <p:cNvSpPr/>
            <p:nvPr/>
          </p:nvSpPr>
          <p:spPr>
            <a:xfrm>
              <a:off x="2362813" y="1376042"/>
              <a:ext cx="0" cy="135890"/>
            </a:xfrm>
            <a:custGeom>
              <a:avLst/>
              <a:gdLst/>
              <a:ahLst/>
              <a:cxnLst/>
              <a:rect l="l" t="t" r="r" b="b"/>
              <a:pathLst>
                <a:path w="0" h="135890">
                  <a:moveTo>
                    <a:pt x="0" y="135689"/>
                  </a:moveTo>
                  <a:lnTo>
                    <a:pt x="0" y="0"/>
                  </a:lnTo>
                </a:path>
              </a:pathLst>
            </a:custGeom>
            <a:ln w="6385">
              <a:solidFill>
                <a:srgbClr val="000000"/>
              </a:solidFill>
            </a:ln>
          </p:spPr>
          <p:txBody>
            <a:bodyPr wrap="square" lIns="0" tIns="0" rIns="0" bIns="0" rtlCol="0"/>
            <a:lstStyle/>
            <a:p/>
          </p:txBody>
        </p:sp>
        <p:sp>
          <p:nvSpPr>
            <p:cNvPr id="38" name="object 38"/>
            <p:cNvSpPr/>
            <p:nvPr/>
          </p:nvSpPr>
          <p:spPr>
            <a:xfrm>
              <a:off x="2334972" y="1327228"/>
              <a:ext cx="55880" cy="55880"/>
            </a:xfrm>
            <a:custGeom>
              <a:avLst/>
              <a:gdLst/>
              <a:ahLst/>
              <a:cxnLst/>
              <a:rect l="l" t="t" r="r" b="b"/>
              <a:pathLst>
                <a:path w="55880" h="55880">
                  <a:moveTo>
                    <a:pt x="27841" y="0"/>
                  </a:moveTo>
                  <a:lnTo>
                    <a:pt x="0" y="55811"/>
                  </a:lnTo>
                  <a:lnTo>
                    <a:pt x="55683" y="55811"/>
                  </a:lnTo>
                  <a:lnTo>
                    <a:pt x="27841" y="0"/>
                  </a:lnTo>
                  <a:close/>
                </a:path>
              </a:pathLst>
            </a:custGeom>
            <a:solidFill>
              <a:srgbClr val="000000"/>
            </a:solidFill>
          </p:spPr>
          <p:txBody>
            <a:bodyPr wrap="square" lIns="0" tIns="0" rIns="0" bIns="0" rtlCol="0"/>
            <a:lstStyle/>
            <a:p/>
          </p:txBody>
        </p:sp>
      </p:grpSp>
      <p:grpSp>
        <p:nvGrpSpPr>
          <p:cNvPr id="39" name="object 39"/>
          <p:cNvGrpSpPr/>
          <p:nvPr/>
        </p:nvGrpSpPr>
        <p:grpSpPr>
          <a:xfrm>
            <a:off x="2334972" y="979556"/>
            <a:ext cx="55880" cy="184785"/>
            <a:chOff x="2334972" y="979556"/>
            <a:chExt cx="55880" cy="184785"/>
          </a:xfrm>
        </p:grpSpPr>
        <p:sp>
          <p:nvSpPr>
            <p:cNvPr id="40" name="object 40"/>
            <p:cNvSpPr/>
            <p:nvPr/>
          </p:nvSpPr>
          <p:spPr>
            <a:xfrm>
              <a:off x="2362813" y="1028370"/>
              <a:ext cx="0" cy="135890"/>
            </a:xfrm>
            <a:custGeom>
              <a:avLst/>
              <a:gdLst/>
              <a:ahLst/>
              <a:cxnLst/>
              <a:rect l="l" t="t" r="r" b="b"/>
              <a:pathLst>
                <a:path w="0" h="135890">
                  <a:moveTo>
                    <a:pt x="0" y="135603"/>
                  </a:moveTo>
                  <a:lnTo>
                    <a:pt x="0" y="0"/>
                  </a:lnTo>
                </a:path>
              </a:pathLst>
            </a:custGeom>
            <a:ln w="6385">
              <a:solidFill>
                <a:srgbClr val="000000"/>
              </a:solidFill>
            </a:ln>
          </p:spPr>
          <p:txBody>
            <a:bodyPr wrap="square" lIns="0" tIns="0" rIns="0" bIns="0" rtlCol="0"/>
            <a:lstStyle/>
            <a:p/>
          </p:txBody>
        </p:sp>
        <p:sp>
          <p:nvSpPr>
            <p:cNvPr id="41" name="object 41"/>
            <p:cNvSpPr/>
            <p:nvPr/>
          </p:nvSpPr>
          <p:spPr>
            <a:xfrm>
              <a:off x="2334972" y="979556"/>
              <a:ext cx="55880" cy="55880"/>
            </a:xfrm>
            <a:custGeom>
              <a:avLst/>
              <a:gdLst/>
              <a:ahLst/>
              <a:cxnLst/>
              <a:rect l="l" t="t" r="r" b="b"/>
              <a:pathLst>
                <a:path w="55880" h="55880">
                  <a:moveTo>
                    <a:pt x="27841" y="0"/>
                  </a:moveTo>
                  <a:lnTo>
                    <a:pt x="0" y="55811"/>
                  </a:lnTo>
                  <a:lnTo>
                    <a:pt x="55683" y="55811"/>
                  </a:lnTo>
                  <a:lnTo>
                    <a:pt x="27841" y="0"/>
                  </a:lnTo>
                  <a:close/>
                </a:path>
              </a:pathLst>
            </a:custGeom>
            <a:solidFill>
              <a:srgbClr val="000000"/>
            </a:solidFill>
          </p:spPr>
          <p:txBody>
            <a:bodyPr wrap="square" lIns="0" tIns="0" rIns="0" bIns="0" rtlCol="0"/>
            <a:lstStyle/>
            <a:p/>
          </p:txBody>
        </p:sp>
      </p:grpSp>
      <p:grpSp>
        <p:nvGrpSpPr>
          <p:cNvPr id="42" name="object 42"/>
          <p:cNvGrpSpPr/>
          <p:nvPr/>
        </p:nvGrpSpPr>
        <p:grpSpPr>
          <a:xfrm>
            <a:off x="3758899" y="1330300"/>
            <a:ext cx="55880" cy="184785"/>
            <a:chOff x="3758899" y="1330300"/>
            <a:chExt cx="55880" cy="184785"/>
          </a:xfrm>
        </p:grpSpPr>
        <p:sp>
          <p:nvSpPr>
            <p:cNvPr id="43" name="object 43"/>
            <p:cNvSpPr/>
            <p:nvPr/>
          </p:nvSpPr>
          <p:spPr>
            <a:xfrm>
              <a:off x="3786740" y="1379114"/>
              <a:ext cx="0" cy="135890"/>
            </a:xfrm>
            <a:custGeom>
              <a:avLst/>
              <a:gdLst/>
              <a:ahLst/>
              <a:cxnLst/>
              <a:rect l="l" t="t" r="r" b="b"/>
              <a:pathLst>
                <a:path w="0" h="135890">
                  <a:moveTo>
                    <a:pt x="0" y="135603"/>
                  </a:moveTo>
                  <a:lnTo>
                    <a:pt x="0" y="0"/>
                  </a:lnTo>
                </a:path>
              </a:pathLst>
            </a:custGeom>
            <a:ln w="6385">
              <a:solidFill>
                <a:srgbClr val="000000"/>
              </a:solidFill>
            </a:ln>
          </p:spPr>
          <p:txBody>
            <a:bodyPr wrap="square" lIns="0" tIns="0" rIns="0" bIns="0" rtlCol="0"/>
            <a:lstStyle/>
            <a:p/>
          </p:txBody>
        </p:sp>
        <p:sp>
          <p:nvSpPr>
            <p:cNvPr id="44" name="object 44"/>
            <p:cNvSpPr/>
            <p:nvPr/>
          </p:nvSpPr>
          <p:spPr>
            <a:xfrm>
              <a:off x="3758899" y="1330300"/>
              <a:ext cx="55880" cy="55880"/>
            </a:xfrm>
            <a:custGeom>
              <a:avLst/>
              <a:gdLst/>
              <a:ahLst/>
              <a:cxnLst/>
              <a:rect l="l" t="t" r="r" b="b"/>
              <a:pathLst>
                <a:path w="55879" h="55880">
                  <a:moveTo>
                    <a:pt x="27841" y="0"/>
                  </a:moveTo>
                  <a:lnTo>
                    <a:pt x="0" y="55811"/>
                  </a:lnTo>
                  <a:lnTo>
                    <a:pt x="55683" y="55811"/>
                  </a:lnTo>
                  <a:lnTo>
                    <a:pt x="27841" y="0"/>
                  </a:lnTo>
                  <a:close/>
                </a:path>
              </a:pathLst>
            </a:custGeom>
            <a:solidFill>
              <a:srgbClr val="000000"/>
            </a:solidFill>
          </p:spPr>
          <p:txBody>
            <a:bodyPr wrap="square" lIns="0" tIns="0" rIns="0" bIns="0" rtlCol="0"/>
            <a:lstStyle/>
            <a:p/>
          </p:txBody>
        </p:sp>
      </p:grpSp>
      <p:grpSp>
        <p:nvGrpSpPr>
          <p:cNvPr id="45" name="object 45"/>
          <p:cNvGrpSpPr/>
          <p:nvPr/>
        </p:nvGrpSpPr>
        <p:grpSpPr>
          <a:xfrm>
            <a:off x="3758899" y="982543"/>
            <a:ext cx="55880" cy="184785"/>
            <a:chOff x="3758899" y="982543"/>
            <a:chExt cx="55880" cy="184785"/>
          </a:xfrm>
        </p:grpSpPr>
        <p:sp>
          <p:nvSpPr>
            <p:cNvPr id="46" name="object 46"/>
            <p:cNvSpPr/>
            <p:nvPr/>
          </p:nvSpPr>
          <p:spPr>
            <a:xfrm>
              <a:off x="3786740" y="1031357"/>
              <a:ext cx="0" cy="135890"/>
            </a:xfrm>
            <a:custGeom>
              <a:avLst/>
              <a:gdLst/>
              <a:ahLst/>
              <a:cxnLst/>
              <a:rect l="l" t="t" r="r" b="b"/>
              <a:pathLst>
                <a:path w="0" h="135890">
                  <a:moveTo>
                    <a:pt x="0" y="135689"/>
                  </a:moveTo>
                  <a:lnTo>
                    <a:pt x="0" y="0"/>
                  </a:lnTo>
                </a:path>
              </a:pathLst>
            </a:custGeom>
            <a:ln w="6385">
              <a:solidFill>
                <a:srgbClr val="000000"/>
              </a:solidFill>
            </a:ln>
          </p:spPr>
          <p:txBody>
            <a:bodyPr wrap="square" lIns="0" tIns="0" rIns="0" bIns="0" rtlCol="0"/>
            <a:lstStyle/>
            <a:p/>
          </p:txBody>
        </p:sp>
        <p:sp>
          <p:nvSpPr>
            <p:cNvPr id="47" name="object 47"/>
            <p:cNvSpPr/>
            <p:nvPr/>
          </p:nvSpPr>
          <p:spPr>
            <a:xfrm>
              <a:off x="3758899" y="982543"/>
              <a:ext cx="55880" cy="55880"/>
            </a:xfrm>
            <a:custGeom>
              <a:avLst/>
              <a:gdLst/>
              <a:ahLst/>
              <a:cxnLst/>
              <a:rect l="l" t="t" r="r" b="b"/>
              <a:pathLst>
                <a:path w="55879" h="55880">
                  <a:moveTo>
                    <a:pt x="27841" y="0"/>
                  </a:moveTo>
                  <a:lnTo>
                    <a:pt x="0" y="55811"/>
                  </a:lnTo>
                  <a:lnTo>
                    <a:pt x="55683" y="55811"/>
                  </a:lnTo>
                  <a:lnTo>
                    <a:pt x="27841" y="0"/>
                  </a:lnTo>
                  <a:close/>
                </a:path>
              </a:pathLst>
            </a:custGeom>
            <a:solidFill>
              <a:srgbClr val="000000"/>
            </a:solidFill>
          </p:spPr>
          <p:txBody>
            <a:bodyPr wrap="square" lIns="0" tIns="0" rIns="0" bIns="0" rtlCol="0"/>
            <a:lstStyle/>
            <a:p/>
          </p:txBody>
        </p:sp>
      </p:grpSp>
      <p:grpSp>
        <p:nvGrpSpPr>
          <p:cNvPr id="48" name="object 48"/>
          <p:cNvGrpSpPr/>
          <p:nvPr/>
        </p:nvGrpSpPr>
        <p:grpSpPr>
          <a:xfrm>
            <a:off x="5183251" y="1327228"/>
            <a:ext cx="55880" cy="184785"/>
            <a:chOff x="5183251" y="1327228"/>
            <a:chExt cx="55880" cy="184785"/>
          </a:xfrm>
        </p:grpSpPr>
        <p:sp>
          <p:nvSpPr>
            <p:cNvPr id="49" name="object 49"/>
            <p:cNvSpPr/>
            <p:nvPr/>
          </p:nvSpPr>
          <p:spPr>
            <a:xfrm>
              <a:off x="5211093" y="1376042"/>
              <a:ext cx="0" cy="135890"/>
            </a:xfrm>
            <a:custGeom>
              <a:avLst/>
              <a:gdLst/>
              <a:ahLst/>
              <a:cxnLst/>
              <a:rect l="l" t="t" r="r" b="b"/>
              <a:pathLst>
                <a:path w="0" h="135890">
                  <a:moveTo>
                    <a:pt x="0" y="135689"/>
                  </a:moveTo>
                  <a:lnTo>
                    <a:pt x="0" y="0"/>
                  </a:lnTo>
                </a:path>
              </a:pathLst>
            </a:custGeom>
            <a:ln w="6385">
              <a:solidFill>
                <a:srgbClr val="000000"/>
              </a:solidFill>
            </a:ln>
          </p:spPr>
          <p:txBody>
            <a:bodyPr wrap="square" lIns="0" tIns="0" rIns="0" bIns="0" rtlCol="0"/>
            <a:lstStyle/>
            <a:p/>
          </p:txBody>
        </p:sp>
        <p:sp>
          <p:nvSpPr>
            <p:cNvPr id="50" name="object 50"/>
            <p:cNvSpPr/>
            <p:nvPr/>
          </p:nvSpPr>
          <p:spPr>
            <a:xfrm>
              <a:off x="5183251" y="1327228"/>
              <a:ext cx="55880" cy="55880"/>
            </a:xfrm>
            <a:custGeom>
              <a:avLst/>
              <a:gdLst/>
              <a:ahLst/>
              <a:cxnLst/>
              <a:rect l="l" t="t" r="r" b="b"/>
              <a:pathLst>
                <a:path w="55879" h="55880">
                  <a:moveTo>
                    <a:pt x="27841" y="0"/>
                  </a:moveTo>
                  <a:lnTo>
                    <a:pt x="0" y="55811"/>
                  </a:lnTo>
                  <a:lnTo>
                    <a:pt x="55683" y="55811"/>
                  </a:lnTo>
                  <a:lnTo>
                    <a:pt x="27841" y="0"/>
                  </a:lnTo>
                  <a:close/>
                </a:path>
              </a:pathLst>
            </a:custGeom>
            <a:solidFill>
              <a:srgbClr val="000000"/>
            </a:solidFill>
          </p:spPr>
          <p:txBody>
            <a:bodyPr wrap="square" lIns="0" tIns="0" rIns="0" bIns="0" rtlCol="0"/>
            <a:lstStyle/>
            <a:p/>
          </p:txBody>
        </p:sp>
      </p:grpSp>
      <p:grpSp>
        <p:nvGrpSpPr>
          <p:cNvPr id="51" name="object 51"/>
          <p:cNvGrpSpPr/>
          <p:nvPr/>
        </p:nvGrpSpPr>
        <p:grpSpPr>
          <a:xfrm>
            <a:off x="1877007" y="1242450"/>
            <a:ext cx="3362325" cy="999490"/>
            <a:chOff x="1877007" y="1242450"/>
            <a:chExt cx="3362325" cy="999490"/>
          </a:xfrm>
        </p:grpSpPr>
        <p:sp>
          <p:nvSpPr>
            <p:cNvPr id="52" name="object 52"/>
            <p:cNvSpPr/>
            <p:nvPr/>
          </p:nvSpPr>
          <p:spPr>
            <a:xfrm>
              <a:off x="2362813" y="1862927"/>
              <a:ext cx="0" cy="375920"/>
            </a:xfrm>
            <a:custGeom>
              <a:avLst/>
              <a:gdLst/>
              <a:ahLst/>
              <a:cxnLst/>
              <a:rect l="l" t="t" r="r" b="b"/>
              <a:pathLst>
                <a:path w="0" h="375919">
                  <a:moveTo>
                    <a:pt x="0" y="375782"/>
                  </a:moveTo>
                  <a:lnTo>
                    <a:pt x="0" y="0"/>
                  </a:lnTo>
                </a:path>
              </a:pathLst>
            </a:custGeom>
            <a:ln w="6385">
              <a:solidFill>
                <a:srgbClr val="000000"/>
              </a:solidFill>
            </a:ln>
          </p:spPr>
          <p:txBody>
            <a:bodyPr wrap="square" lIns="0" tIns="0" rIns="0" bIns="0" rtlCol="0"/>
            <a:lstStyle/>
            <a:p/>
          </p:txBody>
        </p:sp>
        <p:sp>
          <p:nvSpPr>
            <p:cNvPr id="53" name="object 53"/>
            <p:cNvSpPr/>
            <p:nvPr/>
          </p:nvSpPr>
          <p:spPr>
            <a:xfrm>
              <a:off x="2334971" y="1814088"/>
              <a:ext cx="55880" cy="55880"/>
            </a:xfrm>
            <a:custGeom>
              <a:avLst/>
              <a:gdLst/>
              <a:ahLst/>
              <a:cxnLst/>
              <a:rect l="l" t="t" r="r" b="b"/>
              <a:pathLst>
                <a:path w="55880" h="55880">
                  <a:moveTo>
                    <a:pt x="27841" y="0"/>
                  </a:moveTo>
                  <a:lnTo>
                    <a:pt x="0" y="55811"/>
                  </a:lnTo>
                  <a:lnTo>
                    <a:pt x="55683" y="55811"/>
                  </a:lnTo>
                  <a:lnTo>
                    <a:pt x="27841" y="0"/>
                  </a:lnTo>
                  <a:close/>
                </a:path>
              </a:pathLst>
            </a:custGeom>
            <a:solidFill>
              <a:srgbClr val="000000"/>
            </a:solidFill>
          </p:spPr>
          <p:txBody>
            <a:bodyPr wrap="square" lIns="0" tIns="0" rIns="0" bIns="0" rtlCol="0"/>
            <a:lstStyle/>
            <a:p/>
          </p:txBody>
        </p:sp>
        <p:sp>
          <p:nvSpPr>
            <p:cNvPr id="54" name="object 54"/>
            <p:cNvSpPr/>
            <p:nvPr/>
          </p:nvSpPr>
          <p:spPr>
            <a:xfrm>
              <a:off x="3786740" y="1890065"/>
              <a:ext cx="635" cy="349250"/>
            </a:xfrm>
            <a:custGeom>
              <a:avLst/>
              <a:gdLst/>
              <a:ahLst/>
              <a:cxnLst/>
              <a:rect l="l" t="t" r="r" b="b"/>
              <a:pathLst>
                <a:path w="635" h="349250">
                  <a:moveTo>
                    <a:pt x="127" y="-3192"/>
                  </a:moveTo>
                  <a:lnTo>
                    <a:pt x="127" y="351837"/>
                  </a:lnTo>
                </a:path>
              </a:pathLst>
            </a:custGeom>
            <a:ln w="6641">
              <a:solidFill>
                <a:srgbClr val="000000"/>
              </a:solidFill>
            </a:ln>
          </p:spPr>
          <p:txBody>
            <a:bodyPr wrap="square" lIns="0" tIns="0" rIns="0" bIns="0" rtlCol="0"/>
            <a:lstStyle/>
            <a:p/>
          </p:txBody>
        </p:sp>
        <p:sp>
          <p:nvSpPr>
            <p:cNvPr id="55" name="object 55"/>
            <p:cNvSpPr/>
            <p:nvPr/>
          </p:nvSpPr>
          <p:spPr>
            <a:xfrm>
              <a:off x="3758899" y="1841234"/>
              <a:ext cx="55880" cy="55880"/>
            </a:xfrm>
            <a:custGeom>
              <a:avLst/>
              <a:gdLst/>
              <a:ahLst/>
              <a:cxnLst/>
              <a:rect l="l" t="t" r="r" b="b"/>
              <a:pathLst>
                <a:path w="55879" h="55880">
                  <a:moveTo>
                    <a:pt x="27841" y="0"/>
                  </a:moveTo>
                  <a:lnTo>
                    <a:pt x="0" y="55811"/>
                  </a:lnTo>
                  <a:lnTo>
                    <a:pt x="55683" y="55811"/>
                  </a:lnTo>
                  <a:lnTo>
                    <a:pt x="27841" y="0"/>
                  </a:lnTo>
                  <a:close/>
                </a:path>
              </a:pathLst>
            </a:custGeom>
            <a:solidFill>
              <a:srgbClr val="000000"/>
            </a:solidFill>
          </p:spPr>
          <p:txBody>
            <a:bodyPr wrap="square" lIns="0" tIns="0" rIns="0" bIns="0" rtlCol="0"/>
            <a:lstStyle/>
            <a:p/>
          </p:txBody>
        </p:sp>
        <p:sp>
          <p:nvSpPr>
            <p:cNvPr id="56" name="object 56"/>
            <p:cNvSpPr/>
            <p:nvPr/>
          </p:nvSpPr>
          <p:spPr>
            <a:xfrm>
              <a:off x="5211093" y="1887019"/>
              <a:ext cx="0" cy="351790"/>
            </a:xfrm>
            <a:custGeom>
              <a:avLst/>
              <a:gdLst/>
              <a:ahLst/>
              <a:cxnLst/>
              <a:rect l="l" t="t" r="r" b="b"/>
              <a:pathLst>
                <a:path w="0" h="351789">
                  <a:moveTo>
                    <a:pt x="0" y="351691"/>
                  </a:moveTo>
                  <a:lnTo>
                    <a:pt x="0" y="0"/>
                  </a:lnTo>
                </a:path>
              </a:pathLst>
            </a:custGeom>
            <a:ln w="6385">
              <a:solidFill>
                <a:srgbClr val="000000"/>
              </a:solidFill>
            </a:ln>
          </p:spPr>
          <p:txBody>
            <a:bodyPr wrap="square" lIns="0" tIns="0" rIns="0" bIns="0" rtlCol="0"/>
            <a:lstStyle/>
            <a:p/>
          </p:txBody>
        </p:sp>
        <p:sp>
          <p:nvSpPr>
            <p:cNvPr id="57" name="object 57"/>
            <p:cNvSpPr/>
            <p:nvPr/>
          </p:nvSpPr>
          <p:spPr>
            <a:xfrm>
              <a:off x="5183251" y="1838188"/>
              <a:ext cx="55880" cy="55880"/>
            </a:xfrm>
            <a:custGeom>
              <a:avLst/>
              <a:gdLst/>
              <a:ahLst/>
              <a:cxnLst/>
              <a:rect l="l" t="t" r="r" b="b"/>
              <a:pathLst>
                <a:path w="55879" h="55880">
                  <a:moveTo>
                    <a:pt x="27841" y="0"/>
                  </a:moveTo>
                  <a:lnTo>
                    <a:pt x="0" y="55811"/>
                  </a:lnTo>
                  <a:lnTo>
                    <a:pt x="55683" y="55811"/>
                  </a:lnTo>
                  <a:lnTo>
                    <a:pt x="27841" y="0"/>
                  </a:lnTo>
                  <a:close/>
                </a:path>
              </a:pathLst>
            </a:custGeom>
            <a:solidFill>
              <a:srgbClr val="000000"/>
            </a:solidFill>
          </p:spPr>
          <p:txBody>
            <a:bodyPr wrap="square" lIns="0" tIns="0" rIns="0" bIns="0" rtlCol="0"/>
            <a:lstStyle/>
            <a:p/>
          </p:txBody>
        </p:sp>
        <p:sp>
          <p:nvSpPr>
            <p:cNvPr id="58" name="object 58"/>
            <p:cNvSpPr/>
            <p:nvPr/>
          </p:nvSpPr>
          <p:spPr>
            <a:xfrm>
              <a:off x="1880207" y="2031805"/>
              <a:ext cx="3331210" cy="3175"/>
            </a:xfrm>
            <a:custGeom>
              <a:avLst/>
              <a:gdLst/>
              <a:ahLst/>
              <a:cxnLst/>
              <a:rect l="l" t="t" r="r" b="b"/>
              <a:pathLst>
                <a:path w="3331210" h="3175">
                  <a:moveTo>
                    <a:pt x="0" y="3055"/>
                  </a:moveTo>
                  <a:lnTo>
                    <a:pt x="3330885" y="0"/>
                  </a:lnTo>
                </a:path>
              </a:pathLst>
            </a:custGeom>
            <a:ln w="6400">
              <a:solidFill>
                <a:srgbClr val="000000"/>
              </a:solidFill>
            </a:ln>
          </p:spPr>
          <p:txBody>
            <a:bodyPr wrap="square" lIns="0" tIns="0" rIns="0" bIns="0" rtlCol="0"/>
            <a:lstStyle/>
            <a:p/>
          </p:txBody>
        </p:sp>
        <p:sp>
          <p:nvSpPr>
            <p:cNvPr id="59" name="object 59"/>
            <p:cNvSpPr/>
            <p:nvPr/>
          </p:nvSpPr>
          <p:spPr>
            <a:xfrm>
              <a:off x="2664559" y="1245644"/>
              <a:ext cx="410845" cy="944244"/>
            </a:xfrm>
            <a:custGeom>
              <a:avLst/>
              <a:gdLst/>
              <a:ahLst/>
              <a:cxnLst/>
              <a:rect l="l" t="t" r="r" b="b"/>
              <a:pathLst>
                <a:path w="410844" h="944244">
                  <a:moveTo>
                    <a:pt x="0" y="0"/>
                  </a:moveTo>
                  <a:lnTo>
                    <a:pt x="410302" y="0"/>
                  </a:lnTo>
                  <a:lnTo>
                    <a:pt x="410302" y="944226"/>
                  </a:lnTo>
                </a:path>
              </a:pathLst>
            </a:custGeom>
            <a:ln w="6388">
              <a:solidFill>
                <a:srgbClr val="000000"/>
              </a:solidFill>
            </a:ln>
          </p:spPr>
          <p:txBody>
            <a:bodyPr wrap="square" lIns="0" tIns="0" rIns="0" bIns="0" rtlCol="0"/>
            <a:lstStyle/>
            <a:p/>
          </p:txBody>
        </p:sp>
        <p:sp>
          <p:nvSpPr>
            <p:cNvPr id="60" name="object 60"/>
            <p:cNvSpPr/>
            <p:nvPr/>
          </p:nvSpPr>
          <p:spPr>
            <a:xfrm>
              <a:off x="3047020" y="2182898"/>
              <a:ext cx="55880" cy="55880"/>
            </a:xfrm>
            <a:custGeom>
              <a:avLst/>
              <a:gdLst/>
              <a:ahLst/>
              <a:cxnLst/>
              <a:rect l="l" t="t" r="r" b="b"/>
              <a:pathLst>
                <a:path w="55880" h="55880">
                  <a:moveTo>
                    <a:pt x="55683" y="0"/>
                  </a:moveTo>
                  <a:lnTo>
                    <a:pt x="0" y="0"/>
                  </a:lnTo>
                  <a:lnTo>
                    <a:pt x="27841" y="55811"/>
                  </a:lnTo>
                  <a:lnTo>
                    <a:pt x="55683" y="0"/>
                  </a:lnTo>
                  <a:close/>
                </a:path>
              </a:pathLst>
            </a:custGeom>
            <a:solidFill>
              <a:srgbClr val="000000"/>
            </a:solidFill>
          </p:spPr>
          <p:txBody>
            <a:bodyPr wrap="square" lIns="0" tIns="0" rIns="0" bIns="0" rtlCol="0"/>
            <a:lstStyle/>
            <a:p/>
          </p:txBody>
        </p:sp>
        <p:sp>
          <p:nvSpPr>
            <p:cNvPr id="61" name="object 61"/>
            <p:cNvSpPr/>
            <p:nvPr/>
          </p:nvSpPr>
          <p:spPr>
            <a:xfrm>
              <a:off x="4088571" y="1248631"/>
              <a:ext cx="410845" cy="941705"/>
            </a:xfrm>
            <a:custGeom>
              <a:avLst/>
              <a:gdLst/>
              <a:ahLst/>
              <a:cxnLst/>
              <a:rect l="l" t="t" r="r" b="b"/>
              <a:pathLst>
                <a:path w="410845" h="941705">
                  <a:moveTo>
                    <a:pt x="0" y="0"/>
                  </a:moveTo>
                  <a:lnTo>
                    <a:pt x="410473" y="0"/>
                  </a:lnTo>
                  <a:lnTo>
                    <a:pt x="410473" y="941239"/>
                  </a:lnTo>
                </a:path>
              </a:pathLst>
            </a:custGeom>
            <a:ln w="6388">
              <a:solidFill>
                <a:srgbClr val="000000"/>
              </a:solidFill>
            </a:ln>
          </p:spPr>
          <p:txBody>
            <a:bodyPr wrap="square" lIns="0" tIns="0" rIns="0" bIns="0" rtlCol="0"/>
            <a:lstStyle/>
            <a:p/>
          </p:txBody>
        </p:sp>
        <p:sp>
          <p:nvSpPr>
            <p:cNvPr id="62" name="object 62"/>
            <p:cNvSpPr/>
            <p:nvPr/>
          </p:nvSpPr>
          <p:spPr>
            <a:xfrm>
              <a:off x="4471203" y="2182898"/>
              <a:ext cx="55880" cy="55880"/>
            </a:xfrm>
            <a:custGeom>
              <a:avLst/>
              <a:gdLst/>
              <a:ahLst/>
              <a:cxnLst/>
              <a:rect l="l" t="t" r="r" b="b"/>
              <a:pathLst>
                <a:path w="55879" h="55880">
                  <a:moveTo>
                    <a:pt x="55683" y="0"/>
                  </a:moveTo>
                  <a:lnTo>
                    <a:pt x="0" y="0"/>
                  </a:lnTo>
                  <a:lnTo>
                    <a:pt x="27841" y="55811"/>
                  </a:lnTo>
                  <a:lnTo>
                    <a:pt x="55683" y="0"/>
                  </a:lnTo>
                  <a:close/>
                </a:path>
              </a:pathLst>
            </a:custGeom>
            <a:solidFill>
              <a:srgbClr val="000000"/>
            </a:solidFill>
          </p:spPr>
          <p:txBody>
            <a:bodyPr wrap="square" lIns="0" tIns="0" rIns="0" bIns="0" rtlCol="0"/>
            <a:lstStyle/>
            <a:p/>
          </p:txBody>
        </p:sp>
      </p:grpSp>
      <p:grpSp>
        <p:nvGrpSpPr>
          <p:cNvPr id="63" name="object 63"/>
          <p:cNvGrpSpPr/>
          <p:nvPr/>
        </p:nvGrpSpPr>
        <p:grpSpPr>
          <a:xfrm>
            <a:off x="5183251" y="979556"/>
            <a:ext cx="55880" cy="184785"/>
            <a:chOff x="5183251" y="979556"/>
            <a:chExt cx="55880" cy="184785"/>
          </a:xfrm>
        </p:grpSpPr>
        <p:sp>
          <p:nvSpPr>
            <p:cNvPr id="64" name="object 64"/>
            <p:cNvSpPr/>
            <p:nvPr/>
          </p:nvSpPr>
          <p:spPr>
            <a:xfrm>
              <a:off x="5211093" y="1028370"/>
              <a:ext cx="0" cy="135890"/>
            </a:xfrm>
            <a:custGeom>
              <a:avLst/>
              <a:gdLst/>
              <a:ahLst/>
              <a:cxnLst/>
              <a:rect l="l" t="t" r="r" b="b"/>
              <a:pathLst>
                <a:path w="0" h="135890">
                  <a:moveTo>
                    <a:pt x="0" y="135603"/>
                  </a:moveTo>
                  <a:lnTo>
                    <a:pt x="0" y="0"/>
                  </a:lnTo>
                </a:path>
              </a:pathLst>
            </a:custGeom>
            <a:ln w="6385">
              <a:solidFill>
                <a:srgbClr val="000000"/>
              </a:solidFill>
            </a:ln>
          </p:spPr>
          <p:txBody>
            <a:bodyPr wrap="square" lIns="0" tIns="0" rIns="0" bIns="0" rtlCol="0"/>
            <a:lstStyle/>
            <a:p/>
          </p:txBody>
        </p:sp>
        <p:sp>
          <p:nvSpPr>
            <p:cNvPr id="65" name="object 65"/>
            <p:cNvSpPr/>
            <p:nvPr/>
          </p:nvSpPr>
          <p:spPr>
            <a:xfrm>
              <a:off x="5183251" y="979556"/>
              <a:ext cx="55880" cy="55880"/>
            </a:xfrm>
            <a:custGeom>
              <a:avLst/>
              <a:gdLst/>
              <a:ahLst/>
              <a:cxnLst/>
              <a:rect l="l" t="t" r="r" b="b"/>
              <a:pathLst>
                <a:path w="55879" h="55880">
                  <a:moveTo>
                    <a:pt x="27841" y="0"/>
                  </a:moveTo>
                  <a:lnTo>
                    <a:pt x="0" y="55811"/>
                  </a:lnTo>
                  <a:lnTo>
                    <a:pt x="55683" y="55811"/>
                  </a:lnTo>
                  <a:lnTo>
                    <a:pt x="27841" y="0"/>
                  </a:lnTo>
                  <a:close/>
                </a:path>
              </a:pathLst>
            </a:custGeom>
            <a:solidFill>
              <a:srgbClr val="000000"/>
            </a:solidFill>
          </p:spPr>
          <p:txBody>
            <a:bodyPr wrap="square" lIns="0" tIns="0" rIns="0" bIns="0" rtlCol="0"/>
            <a:lstStyle/>
            <a:p/>
          </p:txBody>
        </p:sp>
      </p:grpSp>
      <p:grpSp>
        <p:nvGrpSpPr>
          <p:cNvPr id="66" name="object 66"/>
          <p:cNvGrpSpPr/>
          <p:nvPr/>
        </p:nvGrpSpPr>
        <p:grpSpPr>
          <a:xfrm>
            <a:off x="2661359" y="872797"/>
            <a:ext cx="824230" cy="55880"/>
            <a:chOff x="2661359" y="872797"/>
            <a:chExt cx="824230" cy="55880"/>
          </a:xfrm>
        </p:grpSpPr>
        <p:sp>
          <p:nvSpPr>
            <p:cNvPr id="67" name="object 67"/>
            <p:cNvSpPr/>
            <p:nvPr/>
          </p:nvSpPr>
          <p:spPr>
            <a:xfrm>
              <a:off x="2664559" y="897887"/>
              <a:ext cx="772160" cy="3175"/>
            </a:xfrm>
            <a:custGeom>
              <a:avLst/>
              <a:gdLst/>
              <a:ahLst/>
              <a:cxnLst/>
              <a:rect l="l" t="t" r="r" b="b"/>
              <a:pathLst>
                <a:path w="772160" h="3175">
                  <a:moveTo>
                    <a:pt x="0" y="0"/>
                  </a:moveTo>
                  <a:lnTo>
                    <a:pt x="771733" y="2901"/>
                  </a:lnTo>
                </a:path>
              </a:pathLst>
            </a:custGeom>
            <a:ln w="6400">
              <a:solidFill>
                <a:srgbClr val="000000"/>
              </a:solidFill>
            </a:ln>
          </p:spPr>
          <p:txBody>
            <a:bodyPr wrap="square" lIns="0" tIns="0" rIns="0" bIns="0" rtlCol="0"/>
            <a:lstStyle/>
            <a:p/>
          </p:txBody>
        </p:sp>
        <p:sp>
          <p:nvSpPr>
            <p:cNvPr id="68" name="object 68"/>
            <p:cNvSpPr/>
            <p:nvPr/>
          </p:nvSpPr>
          <p:spPr>
            <a:xfrm>
              <a:off x="3429226" y="872797"/>
              <a:ext cx="55880" cy="55880"/>
            </a:xfrm>
            <a:custGeom>
              <a:avLst/>
              <a:gdLst/>
              <a:ahLst/>
              <a:cxnLst/>
              <a:rect l="l" t="t" r="r" b="b"/>
              <a:pathLst>
                <a:path w="55879" h="55880">
                  <a:moveTo>
                    <a:pt x="170" y="0"/>
                  </a:moveTo>
                  <a:lnTo>
                    <a:pt x="0" y="55811"/>
                  </a:lnTo>
                  <a:lnTo>
                    <a:pt x="55768" y="28161"/>
                  </a:lnTo>
                  <a:lnTo>
                    <a:pt x="170" y="0"/>
                  </a:lnTo>
                  <a:close/>
                </a:path>
              </a:pathLst>
            </a:custGeom>
            <a:solidFill>
              <a:srgbClr val="000000"/>
            </a:solidFill>
          </p:spPr>
          <p:txBody>
            <a:bodyPr wrap="square" lIns="0" tIns="0" rIns="0" bIns="0" rtlCol="0"/>
            <a:lstStyle/>
            <a:p/>
          </p:txBody>
        </p:sp>
      </p:grpSp>
      <p:sp>
        <p:nvSpPr>
          <p:cNvPr id="69" name="object 69"/>
          <p:cNvSpPr/>
          <p:nvPr/>
        </p:nvSpPr>
        <p:spPr>
          <a:xfrm>
            <a:off x="4085371" y="899508"/>
            <a:ext cx="332740" cy="0"/>
          </a:xfrm>
          <a:custGeom>
            <a:avLst/>
            <a:gdLst/>
            <a:ahLst/>
            <a:cxnLst/>
            <a:rect l="l" t="t" r="r" b="b"/>
            <a:pathLst>
              <a:path w="332739" h="0">
                <a:moveTo>
                  <a:pt x="0" y="0"/>
                </a:moveTo>
                <a:lnTo>
                  <a:pt x="332362" y="0"/>
                </a:lnTo>
              </a:path>
            </a:pathLst>
          </a:custGeom>
          <a:ln w="9301">
            <a:solidFill>
              <a:srgbClr val="000000"/>
            </a:solidFill>
          </a:ln>
        </p:spPr>
        <p:txBody>
          <a:bodyPr wrap="square" lIns="0" tIns="0" rIns="0" bIns="0" rtlCol="0"/>
          <a:lstStyle/>
          <a:p/>
        </p:txBody>
      </p:sp>
      <p:grpSp>
        <p:nvGrpSpPr>
          <p:cNvPr id="70" name="object 70"/>
          <p:cNvGrpSpPr/>
          <p:nvPr/>
        </p:nvGrpSpPr>
        <p:grpSpPr>
          <a:xfrm>
            <a:off x="4580202" y="870237"/>
            <a:ext cx="329565" cy="55880"/>
            <a:chOff x="4580202" y="870237"/>
            <a:chExt cx="329565" cy="55880"/>
          </a:xfrm>
        </p:grpSpPr>
        <p:sp>
          <p:nvSpPr>
            <p:cNvPr id="71" name="object 71"/>
            <p:cNvSpPr/>
            <p:nvPr/>
          </p:nvSpPr>
          <p:spPr>
            <a:xfrm>
              <a:off x="4580202" y="899508"/>
              <a:ext cx="283845" cy="0"/>
            </a:xfrm>
            <a:custGeom>
              <a:avLst/>
              <a:gdLst/>
              <a:ahLst/>
              <a:cxnLst/>
              <a:rect l="l" t="t" r="r" b="b"/>
              <a:pathLst>
                <a:path w="283845" h="0">
                  <a:moveTo>
                    <a:pt x="0" y="0"/>
                  </a:moveTo>
                  <a:lnTo>
                    <a:pt x="283643" y="0"/>
                  </a:lnTo>
                </a:path>
              </a:pathLst>
            </a:custGeom>
            <a:ln w="9301">
              <a:solidFill>
                <a:srgbClr val="000000"/>
              </a:solidFill>
            </a:ln>
          </p:spPr>
          <p:txBody>
            <a:bodyPr wrap="square" lIns="0" tIns="0" rIns="0" bIns="0" rtlCol="0"/>
            <a:lstStyle/>
            <a:p/>
          </p:txBody>
        </p:sp>
        <p:sp>
          <p:nvSpPr>
            <p:cNvPr id="72" name="object 72"/>
            <p:cNvSpPr/>
            <p:nvPr/>
          </p:nvSpPr>
          <p:spPr>
            <a:xfrm>
              <a:off x="4853579" y="870237"/>
              <a:ext cx="55880" cy="55880"/>
            </a:xfrm>
            <a:custGeom>
              <a:avLst/>
              <a:gdLst/>
              <a:ahLst/>
              <a:cxnLst/>
              <a:rect l="l" t="t" r="r" b="b"/>
              <a:pathLst>
                <a:path w="55879" h="55880">
                  <a:moveTo>
                    <a:pt x="0" y="0"/>
                  </a:moveTo>
                  <a:lnTo>
                    <a:pt x="170" y="55811"/>
                  </a:lnTo>
                  <a:lnTo>
                    <a:pt x="55768" y="27649"/>
                  </a:lnTo>
                  <a:lnTo>
                    <a:pt x="0" y="0"/>
                  </a:lnTo>
                  <a:close/>
                </a:path>
              </a:pathLst>
            </a:custGeom>
            <a:solidFill>
              <a:srgbClr val="000000"/>
            </a:solidFill>
          </p:spPr>
          <p:txBody>
            <a:bodyPr wrap="square" lIns="0" tIns="0" rIns="0" bIns="0" rtlCol="0"/>
            <a:lstStyle/>
            <a:p/>
          </p:txBody>
        </p:sp>
      </p:grpSp>
      <p:sp>
        <p:nvSpPr>
          <p:cNvPr id="73" name="object 73"/>
          <p:cNvSpPr txBox="1"/>
          <p:nvPr/>
        </p:nvSpPr>
        <p:spPr>
          <a:xfrm>
            <a:off x="4483109" y="825919"/>
            <a:ext cx="113030" cy="130175"/>
          </a:xfrm>
          <a:prstGeom prst="rect">
            <a:avLst/>
          </a:prstGeom>
        </p:spPr>
        <p:txBody>
          <a:bodyPr wrap="square" lIns="0" tIns="17145" rIns="0" bIns="0" rtlCol="0" vert="horz">
            <a:spAutoFit/>
          </a:bodyPr>
          <a:lstStyle/>
          <a:p>
            <a:pPr marL="12700">
              <a:lnSpc>
                <a:spcPct val="100000"/>
              </a:lnSpc>
              <a:spcBef>
                <a:spcPts val="135"/>
              </a:spcBef>
            </a:pPr>
            <a:r>
              <a:rPr dirty="0" sz="650" spc="35" b="1">
                <a:latin typeface="Microsoft YaHei UI"/>
                <a:cs typeface="Microsoft YaHei UI"/>
              </a:rPr>
              <a:t>⋯</a:t>
            </a:r>
            <a:endParaRPr sz="650">
              <a:latin typeface="Microsoft YaHei UI"/>
              <a:cs typeface="Microsoft YaHei UI"/>
            </a:endParaRPr>
          </a:p>
        </p:txBody>
      </p:sp>
      <p:sp>
        <p:nvSpPr>
          <p:cNvPr id="74" name="object 74"/>
          <p:cNvSpPr txBox="1"/>
          <p:nvPr/>
        </p:nvSpPr>
        <p:spPr>
          <a:xfrm>
            <a:off x="5681421" y="816320"/>
            <a:ext cx="603885" cy="163830"/>
          </a:xfrm>
          <a:prstGeom prst="rect">
            <a:avLst/>
          </a:prstGeom>
          <a:ln w="6399">
            <a:solidFill>
              <a:srgbClr val="000000"/>
            </a:solidFill>
          </a:ln>
        </p:spPr>
        <p:txBody>
          <a:bodyPr wrap="square" lIns="0" tIns="8890" rIns="0" bIns="0" rtlCol="0" vert="horz">
            <a:spAutoFit/>
          </a:bodyPr>
          <a:lstStyle/>
          <a:p>
            <a:pPr marL="175260">
              <a:lnSpc>
                <a:spcPct val="100000"/>
              </a:lnSpc>
              <a:spcBef>
                <a:spcPts val="70"/>
              </a:spcBef>
            </a:pPr>
            <a:r>
              <a:rPr dirty="0" sz="800" spc="-5">
                <a:latin typeface="SimSun"/>
                <a:cs typeface="SimSun"/>
              </a:rPr>
              <a:t>T</a:t>
            </a:r>
            <a:r>
              <a:rPr dirty="0" sz="800" spc="-40">
                <a:latin typeface="SimSun"/>
                <a:cs typeface="SimSun"/>
              </a:rPr>
              <a:t> </a:t>
            </a:r>
            <a:r>
              <a:rPr dirty="0" sz="800" spc="-5">
                <a:latin typeface="SimSun"/>
                <a:cs typeface="SimSun"/>
              </a:rPr>
              <a:t>=</a:t>
            </a:r>
            <a:r>
              <a:rPr dirty="0" sz="800" spc="-35">
                <a:latin typeface="SimSun"/>
                <a:cs typeface="SimSun"/>
              </a:rPr>
              <a:t> </a:t>
            </a:r>
            <a:r>
              <a:rPr dirty="0" sz="800" spc="-5">
                <a:latin typeface="SimSun"/>
                <a:cs typeface="SimSun"/>
              </a:rPr>
              <a:t>1</a:t>
            </a:r>
            <a:endParaRPr sz="800">
              <a:latin typeface="SimSun"/>
              <a:cs typeface="SimSun"/>
            </a:endParaRPr>
          </a:p>
        </p:txBody>
      </p:sp>
      <p:grpSp>
        <p:nvGrpSpPr>
          <p:cNvPr id="75" name="object 75"/>
          <p:cNvGrpSpPr/>
          <p:nvPr/>
        </p:nvGrpSpPr>
        <p:grpSpPr>
          <a:xfrm>
            <a:off x="5512924" y="869981"/>
            <a:ext cx="168910" cy="55880"/>
            <a:chOff x="5512924" y="869981"/>
            <a:chExt cx="168910" cy="55880"/>
          </a:xfrm>
        </p:grpSpPr>
        <p:sp>
          <p:nvSpPr>
            <p:cNvPr id="76" name="object 76"/>
            <p:cNvSpPr/>
            <p:nvPr/>
          </p:nvSpPr>
          <p:spPr>
            <a:xfrm>
              <a:off x="5512924" y="897887"/>
              <a:ext cx="120014" cy="0"/>
            </a:xfrm>
            <a:custGeom>
              <a:avLst/>
              <a:gdLst/>
              <a:ahLst/>
              <a:cxnLst/>
              <a:rect l="l" t="t" r="r" b="b"/>
              <a:pathLst>
                <a:path w="120014" h="0">
                  <a:moveTo>
                    <a:pt x="0" y="0"/>
                  </a:moveTo>
                  <a:lnTo>
                    <a:pt x="119795" y="0"/>
                  </a:lnTo>
                </a:path>
              </a:pathLst>
            </a:custGeom>
            <a:ln w="6400">
              <a:solidFill>
                <a:srgbClr val="000000"/>
              </a:solidFill>
            </a:ln>
          </p:spPr>
          <p:txBody>
            <a:bodyPr wrap="square" lIns="0" tIns="0" rIns="0" bIns="0" rtlCol="0"/>
            <a:lstStyle/>
            <a:p/>
          </p:txBody>
        </p:sp>
        <p:sp>
          <p:nvSpPr>
            <p:cNvPr id="77" name="object 77"/>
            <p:cNvSpPr/>
            <p:nvPr/>
          </p:nvSpPr>
          <p:spPr>
            <a:xfrm>
              <a:off x="5625738" y="869981"/>
              <a:ext cx="55880" cy="55880"/>
            </a:xfrm>
            <a:custGeom>
              <a:avLst/>
              <a:gdLst/>
              <a:ahLst/>
              <a:cxnLst/>
              <a:rect l="l" t="t" r="r" b="b"/>
              <a:pathLst>
                <a:path w="55879" h="55880">
                  <a:moveTo>
                    <a:pt x="0" y="0"/>
                  </a:moveTo>
                  <a:lnTo>
                    <a:pt x="0" y="55811"/>
                  </a:lnTo>
                  <a:lnTo>
                    <a:pt x="55683" y="27905"/>
                  </a:lnTo>
                  <a:lnTo>
                    <a:pt x="0" y="0"/>
                  </a:lnTo>
                  <a:close/>
                </a:path>
              </a:pathLst>
            </a:custGeom>
            <a:solidFill>
              <a:srgbClr val="000000"/>
            </a:solidFill>
          </p:spPr>
          <p:txBody>
            <a:bodyPr wrap="square" lIns="0" tIns="0" rIns="0" bIns="0" rtlCol="0"/>
            <a:lstStyle/>
            <a:p/>
          </p:txBody>
        </p:sp>
      </p:grpSp>
      <p:pic>
        <p:nvPicPr>
          <p:cNvPr id="78" name="object 78"/>
          <p:cNvPicPr/>
          <p:nvPr/>
        </p:nvPicPr>
        <p:blipFill>
          <a:blip r:embed="rId2" cstate="print"/>
          <a:stretch>
            <a:fillRect/>
          </a:stretch>
        </p:blipFill>
        <p:spPr>
          <a:xfrm>
            <a:off x="722420" y="4293133"/>
            <a:ext cx="230841" cy="133324"/>
          </a:xfrm>
          <a:prstGeom prst="rect">
            <a:avLst/>
          </a:prstGeom>
        </p:spPr>
      </p:pic>
      <p:sp>
        <p:nvSpPr>
          <p:cNvPr id="79" name="object 79"/>
          <p:cNvSpPr txBox="1"/>
          <p:nvPr/>
        </p:nvSpPr>
        <p:spPr>
          <a:xfrm>
            <a:off x="630427" y="2552445"/>
            <a:ext cx="6412230" cy="7101205"/>
          </a:xfrm>
          <a:prstGeom prst="rect">
            <a:avLst/>
          </a:prstGeom>
        </p:spPr>
        <p:txBody>
          <a:bodyPr wrap="square" lIns="0" tIns="13335" rIns="0" bIns="0" rtlCol="0" vert="horz">
            <a:spAutoFit/>
          </a:bodyPr>
          <a:lstStyle/>
          <a:p>
            <a:pPr algn="just" marL="1942464">
              <a:lnSpc>
                <a:spcPct val="100000"/>
              </a:lnSpc>
              <a:spcBef>
                <a:spcPts val="105"/>
              </a:spcBef>
            </a:pPr>
            <a:r>
              <a:rPr dirty="0" sz="1050" spc="5">
                <a:latin typeface="SimSun"/>
                <a:cs typeface="SimSun"/>
              </a:rPr>
              <a:t>图</a:t>
            </a:r>
            <a:r>
              <a:rPr dirty="0" sz="1050" spc="-265">
                <a:latin typeface="SimSun"/>
                <a:cs typeface="SimSun"/>
              </a:rPr>
              <a:t> </a:t>
            </a:r>
            <a:r>
              <a:rPr dirty="0" sz="1050">
                <a:latin typeface="Times New Roman"/>
                <a:cs typeface="Times New Roman"/>
              </a:rPr>
              <a:t>4.4</a:t>
            </a:r>
            <a:r>
              <a:rPr dirty="0" sz="1050">
                <a:latin typeface="Times New Roman"/>
                <a:cs typeface="Times New Roman"/>
              </a:rPr>
              <a:t>   </a:t>
            </a:r>
            <a:r>
              <a:rPr dirty="0" sz="1050" spc="-10">
                <a:latin typeface="Times New Roman"/>
                <a:cs typeface="Times New Roman"/>
              </a:rPr>
              <a:t> </a:t>
            </a:r>
            <a:r>
              <a:rPr dirty="0" sz="1050" spc="-15">
                <a:latin typeface="Times New Roman"/>
                <a:cs typeface="Times New Roman"/>
              </a:rPr>
              <a:t>P</a:t>
            </a:r>
            <a:r>
              <a:rPr dirty="0" sz="1050">
                <a:latin typeface="Times New Roman"/>
                <a:cs typeface="Times New Roman"/>
              </a:rPr>
              <a:t>C</a:t>
            </a:r>
            <a:r>
              <a:rPr dirty="0" sz="1050" spc="-10">
                <a:latin typeface="Times New Roman"/>
                <a:cs typeface="Times New Roman"/>
              </a:rPr>
              <a:t>R</a:t>
            </a:r>
            <a:r>
              <a:rPr dirty="0" sz="1050">
                <a:latin typeface="Times New Roman"/>
                <a:cs typeface="Times New Roman"/>
              </a:rPr>
              <a:t>Net</a:t>
            </a:r>
            <a:r>
              <a:rPr dirty="0" sz="1050" spc="-15">
                <a:latin typeface="Times New Roman"/>
                <a:cs typeface="Times New Roman"/>
              </a:rPr>
              <a:t> </a:t>
            </a:r>
            <a:r>
              <a:rPr dirty="0" sz="1050" spc="5">
                <a:latin typeface="SimSun"/>
                <a:cs typeface="SimSun"/>
              </a:rPr>
              <a:t>网</a:t>
            </a:r>
            <a:r>
              <a:rPr dirty="0" sz="1050" spc="-10">
                <a:latin typeface="SimSun"/>
                <a:cs typeface="SimSun"/>
              </a:rPr>
              <a:t>络</a:t>
            </a:r>
            <a:r>
              <a:rPr dirty="0" sz="1050" spc="5">
                <a:latin typeface="SimSun"/>
                <a:cs typeface="SimSun"/>
              </a:rPr>
              <a:t>预</a:t>
            </a:r>
            <a:r>
              <a:rPr dirty="0" sz="1050" spc="-10">
                <a:latin typeface="SimSun"/>
                <a:cs typeface="SimSun"/>
              </a:rPr>
              <a:t>测</a:t>
            </a:r>
            <a:r>
              <a:rPr dirty="0" sz="1050" spc="5">
                <a:latin typeface="SimSun"/>
                <a:cs typeface="SimSun"/>
              </a:rPr>
              <a:t>坐标</a:t>
            </a:r>
            <a:r>
              <a:rPr dirty="0" sz="1050" spc="-10">
                <a:latin typeface="SimSun"/>
                <a:cs typeface="SimSun"/>
              </a:rPr>
              <a:t>变</a:t>
            </a:r>
            <a:r>
              <a:rPr dirty="0" sz="1050" spc="5">
                <a:latin typeface="SimSun"/>
                <a:cs typeface="SimSun"/>
              </a:rPr>
              <a:t>换</a:t>
            </a:r>
            <a:r>
              <a:rPr dirty="0" sz="1050" spc="-10">
                <a:latin typeface="SimSun"/>
                <a:cs typeface="SimSun"/>
              </a:rPr>
              <a:t>示</a:t>
            </a:r>
            <a:r>
              <a:rPr dirty="0" sz="1050" spc="5">
                <a:latin typeface="SimSun"/>
                <a:cs typeface="SimSun"/>
              </a:rPr>
              <a:t>意图</a:t>
            </a:r>
            <a:endParaRPr sz="1050">
              <a:latin typeface="SimSun"/>
              <a:cs typeface="SimSun"/>
            </a:endParaRPr>
          </a:p>
          <a:p>
            <a:pPr algn="just" marL="88900" marR="193675" indent="304800">
              <a:lnSpc>
                <a:spcPct val="162600"/>
              </a:lnSpc>
              <a:spcBef>
                <a:spcPts val="90"/>
              </a:spcBef>
            </a:pPr>
            <a:r>
              <a:rPr dirty="0" sz="1200">
                <a:latin typeface="SimSun"/>
                <a:cs typeface="SimSun"/>
              </a:rPr>
              <a:t>为了提高迭代的效率</a:t>
            </a:r>
            <a:r>
              <a:rPr dirty="0" sz="1200" spc="-155">
                <a:latin typeface="SimSun"/>
                <a:cs typeface="SimSun"/>
              </a:rPr>
              <a:t>，</a:t>
            </a:r>
            <a:r>
              <a:rPr dirty="0" sz="1200">
                <a:latin typeface="SimSun"/>
                <a:cs typeface="SimSun"/>
              </a:rPr>
              <a:t>迭代的</a:t>
            </a:r>
            <a:r>
              <a:rPr dirty="0" sz="1200" spc="-30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仅使用</a:t>
            </a:r>
            <a:r>
              <a:rPr dirty="0" sz="1200" spc="-310">
                <a:latin typeface="SimSun"/>
                <a:cs typeface="SimSun"/>
              </a:rPr>
              <a:t> </a:t>
            </a:r>
            <a:r>
              <a:rPr dirty="0" sz="1200">
                <a:latin typeface="Times New Roman"/>
                <a:cs typeface="Times New Roman"/>
              </a:rPr>
              <a:t>3 </a:t>
            </a:r>
            <a:r>
              <a:rPr dirty="0" sz="1200">
                <a:latin typeface="SimSun"/>
                <a:cs typeface="SimSun"/>
              </a:rPr>
              <a:t>层全连接网络预测相对位姿</a:t>
            </a:r>
            <a:r>
              <a:rPr dirty="0" sz="1200" spc="-160">
                <a:latin typeface="SimSun"/>
                <a:cs typeface="SimSun"/>
              </a:rPr>
              <a:t>。</a:t>
            </a:r>
            <a:r>
              <a:rPr dirty="0" sz="1200">
                <a:latin typeface="SimSun"/>
                <a:cs typeface="SimSun"/>
              </a:rPr>
              <a:t>与</a:t>
            </a:r>
            <a:r>
              <a:rPr dirty="0" sz="1200" spc="-30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a:latin typeface="SimSun"/>
                <a:cs typeface="SimSun"/>
              </a:rPr>
              <a:t>相比，即使使用了更少数量的隐藏层，仍然能获得更稳健的性能。但由于</a:t>
            </a:r>
            <a:r>
              <a:rPr dirty="0" sz="1200" spc="-145">
                <a:latin typeface="SimSun"/>
                <a:cs typeface="SimSun"/>
              </a:rPr>
              <a:t> </a:t>
            </a:r>
            <a:r>
              <a:rPr dirty="0" sz="1200" spc="-5">
                <a:latin typeface="Times New Roman"/>
                <a:cs typeface="Times New Roman"/>
              </a:rPr>
              <a:t>PCRNet</a:t>
            </a:r>
            <a:r>
              <a:rPr dirty="0" sz="1200" spc="155">
                <a:latin typeface="Times New Roman"/>
                <a:cs typeface="Times New Roman"/>
              </a:rPr>
              <a:t> </a:t>
            </a:r>
            <a:r>
              <a:rPr dirty="0" sz="1200">
                <a:latin typeface="SimSun"/>
                <a:cs typeface="SimSun"/>
              </a:rPr>
              <a:t>网络在特 征提</a:t>
            </a:r>
            <a:r>
              <a:rPr dirty="0" sz="1200" spc="10">
                <a:latin typeface="SimSun"/>
                <a:cs typeface="SimSun"/>
              </a:rPr>
              <a:t>取</a:t>
            </a:r>
            <a:r>
              <a:rPr dirty="0" sz="1200">
                <a:latin typeface="SimSun"/>
                <a:cs typeface="SimSun"/>
              </a:rPr>
              <a:t>模块</a:t>
            </a:r>
            <a:r>
              <a:rPr dirty="0" sz="1200" spc="15">
                <a:latin typeface="SimSun"/>
                <a:cs typeface="SimSun"/>
              </a:rPr>
              <a:t>中</a:t>
            </a:r>
            <a:r>
              <a:rPr dirty="0" sz="1200">
                <a:latin typeface="SimSun"/>
                <a:cs typeface="SimSun"/>
              </a:rPr>
              <a:t>仅</a:t>
            </a:r>
            <a:r>
              <a:rPr dirty="0" sz="1200" spc="10">
                <a:latin typeface="SimSun"/>
                <a:cs typeface="SimSun"/>
              </a:rPr>
              <a:t>关</a:t>
            </a:r>
            <a:r>
              <a:rPr dirty="0" sz="1200">
                <a:latin typeface="SimSun"/>
                <a:cs typeface="SimSun"/>
              </a:rPr>
              <a:t>注</a:t>
            </a:r>
            <a:r>
              <a:rPr dirty="0" sz="1200" spc="10">
                <a:latin typeface="SimSun"/>
                <a:cs typeface="SimSun"/>
              </a:rPr>
              <a:t>了</a:t>
            </a:r>
            <a:r>
              <a:rPr dirty="0" sz="1200">
                <a:latin typeface="SimSun"/>
                <a:cs typeface="SimSun"/>
              </a:rPr>
              <a:t>点云</a:t>
            </a:r>
            <a:r>
              <a:rPr dirty="0" sz="1200" spc="10">
                <a:latin typeface="SimSun"/>
                <a:cs typeface="SimSun"/>
              </a:rPr>
              <a:t>的</a:t>
            </a:r>
            <a:r>
              <a:rPr dirty="0" sz="1200">
                <a:latin typeface="SimSun"/>
                <a:cs typeface="SimSun"/>
              </a:rPr>
              <a:t>全局</a:t>
            </a:r>
            <a:r>
              <a:rPr dirty="0" sz="1200" spc="10">
                <a:latin typeface="SimSun"/>
                <a:cs typeface="SimSun"/>
              </a:rPr>
              <a:t>信</a:t>
            </a:r>
            <a:r>
              <a:rPr dirty="0" sz="1200">
                <a:latin typeface="SimSun"/>
                <a:cs typeface="SimSun"/>
              </a:rPr>
              <a:t>息</a:t>
            </a:r>
            <a:r>
              <a:rPr dirty="0" sz="1200" spc="15">
                <a:latin typeface="SimSun"/>
                <a:cs typeface="SimSun"/>
              </a:rPr>
              <a:t>，</a:t>
            </a:r>
            <a:r>
              <a:rPr dirty="0" sz="1200">
                <a:latin typeface="SimSun"/>
                <a:cs typeface="SimSun"/>
              </a:rPr>
              <a:t>忽</a:t>
            </a:r>
            <a:r>
              <a:rPr dirty="0" sz="1200" spc="10">
                <a:latin typeface="SimSun"/>
                <a:cs typeface="SimSun"/>
              </a:rPr>
              <a:t>略</a:t>
            </a:r>
            <a:r>
              <a:rPr dirty="0" sz="1200">
                <a:latin typeface="SimSun"/>
                <a:cs typeface="SimSun"/>
              </a:rPr>
              <a:t>了点</a:t>
            </a:r>
            <a:r>
              <a:rPr dirty="0" sz="1200" spc="10">
                <a:latin typeface="SimSun"/>
                <a:cs typeface="SimSun"/>
              </a:rPr>
              <a:t>云</a:t>
            </a:r>
            <a:r>
              <a:rPr dirty="0" sz="1200">
                <a:latin typeface="SimSun"/>
                <a:cs typeface="SimSun"/>
              </a:rPr>
              <a:t>的局</a:t>
            </a:r>
            <a:r>
              <a:rPr dirty="0" sz="1200" spc="10">
                <a:latin typeface="SimSun"/>
                <a:cs typeface="SimSun"/>
              </a:rPr>
              <a:t>部</a:t>
            </a:r>
            <a:r>
              <a:rPr dirty="0" sz="1200">
                <a:latin typeface="SimSun"/>
                <a:cs typeface="SimSun"/>
              </a:rPr>
              <a:t>特</a:t>
            </a:r>
            <a:r>
              <a:rPr dirty="0" sz="1200" spc="10">
                <a:latin typeface="SimSun"/>
                <a:cs typeface="SimSun"/>
              </a:rPr>
              <a:t>征</a:t>
            </a:r>
            <a:r>
              <a:rPr dirty="0" sz="1200">
                <a:latin typeface="SimSun"/>
                <a:cs typeface="SimSun"/>
              </a:rPr>
              <a:t>，</a:t>
            </a:r>
            <a:r>
              <a:rPr dirty="0" sz="1200" spc="10">
                <a:latin typeface="SimSun"/>
                <a:cs typeface="SimSun"/>
              </a:rPr>
              <a:t>难</a:t>
            </a:r>
            <a:r>
              <a:rPr dirty="0" sz="1200">
                <a:latin typeface="SimSun"/>
                <a:cs typeface="SimSun"/>
              </a:rPr>
              <a:t>以表</a:t>
            </a:r>
            <a:r>
              <a:rPr dirty="0" sz="1200" spc="10">
                <a:latin typeface="SimSun"/>
                <a:cs typeface="SimSun"/>
              </a:rPr>
              <a:t>征</a:t>
            </a:r>
            <a:r>
              <a:rPr dirty="0" sz="1200">
                <a:latin typeface="SimSun"/>
                <a:cs typeface="SimSun"/>
              </a:rPr>
              <a:t>点云</a:t>
            </a:r>
            <a:r>
              <a:rPr dirty="0" sz="1200" spc="10">
                <a:latin typeface="SimSun"/>
                <a:cs typeface="SimSun"/>
              </a:rPr>
              <a:t>空间复</a:t>
            </a:r>
            <a:r>
              <a:rPr dirty="0" sz="1200">
                <a:latin typeface="SimSun"/>
                <a:cs typeface="SimSun"/>
              </a:rPr>
              <a:t>杂的 变化关系，一定程度上限制了其对场景的理解能力，所以在配准精度上有所欠缺。</a:t>
            </a:r>
            <a:endParaRPr sz="1200">
              <a:latin typeface="SimSun"/>
              <a:cs typeface="SimSun"/>
            </a:endParaRPr>
          </a:p>
          <a:p>
            <a:pPr>
              <a:lnSpc>
                <a:spcPct val="100000"/>
              </a:lnSpc>
            </a:pPr>
            <a:endParaRPr sz="1200">
              <a:latin typeface="SimSun"/>
              <a:cs typeface="SimSun"/>
            </a:endParaRPr>
          </a:p>
          <a:p>
            <a:pPr marL="379730">
              <a:lnSpc>
                <a:spcPct val="100000"/>
              </a:lnSpc>
              <a:spcBef>
                <a:spcPts val="860"/>
              </a:spcBef>
            </a:pPr>
            <a:r>
              <a:rPr dirty="0" sz="1500" spc="10">
                <a:latin typeface="SimSun"/>
                <a:cs typeface="SimSun"/>
              </a:rPr>
              <a:t>基</a:t>
            </a:r>
            <a:r>
              <a:rPr dirty="0" sz="1500">
                <a:latin typeface="SimSun"/>
                <a:cs typeface="SimSun"/>
              </a:rPr>
              <a:t>于</a:t>
            </a:r>
            <a:r>
              <a:rPr dirty="0" sz="1500" spc="10">
                <a:latin typeface="SimSun"/>
                <a:cs typeface="SimSun"/>
              </a:rPr>
              <a:t>位</a:t>
            </a:r>
            <a:r>
              <a:rPr dirty="0" sz="1500">
                <a:latin typeface="SimSun"/>
                <a:cs typeface="SimSun"/>
              </a:rPr>
              <a:t>置</a:t>
            </a:r>
            <a:r>
              <a:rPr dirty="0" sz="1500" spc="10">
                <a:latin typeface="SimSun"/>
                <a:cs typeface="SimSun"/>
              </a:rPr>
              <a:t>自</a:t>
            </a:r>
            <a:r>
              <a:rPr dirty="0" sz="1500">
                <a:latin typeface="SimSun"/>
                <a:cs typeface="SimSun"/>
              </a:rPr>
              <a:t>适</a:t>
            </a:r>
            <a:r>
              <a:rPr dirty="0" sz="1500" spc="10">
                <a:latin typeface="SimSun"/>
                <a:cs typeface="SimSun"/>
              </a:rPr>
              <a:t>应</a:t>
            </a:r>
            <a:r>
              <a:rPr dirty="0" sz="1500">
                <a:latin typeface="SimSun"/>
                <a:cs typeface="SimSun"/>
              </a:rPr>
              <a:t>卷</a:t>
            </a:r>
            <a:r>
              <a:rPr dirty="0" sz="1500" spc="10">
                <a:latin typeface="SimSun"/>
                <a:cs typeface="SimSun"/>
              </a:rPr>
              <a:t>积</a:t>
            </a:r>
            <a:r>
              <a:rPr dirty="0" sz="1500">
                <a:latin typeface="SimSun"/>
                <a:cs typeface="SimSun"/>
              </a:rPr>
              <a:t>提</a:t>
            </a:r>
            <a:r>
              <a:rPr dirty="0" sz="1500" spc="10">
                <a:latin typeface="SimSun"/>
                <a:cs typeface="SimSun"/>
              </a:rPr>
              <a:t>取</a:t>
            </a:r>
            <a:r>
              <a:rPr dirty="0" sz="1500">
                <a:latin typeface="SimSun"/>
                <a:cs typeface="SimSun"/>
              </a:rPr>
              <a:t>特</a:t>
            </a:r>
            <a:r>
              <a:rPr dirty="0" sz="1500" spc="10">
                <a:latin typeface="SimSun"/>
                <a:cs typeface="SimSun"/>
              </a:rPr>
              <a:t>征</a:t>
            </a:r>
            <a:r>
              <a:rPr dirty="0" sz="1500">
                <a:latin typeface="SimSun"/>
                <a:cs typeface="SimSun"/>
              </a:rPr>
              <a:t>的</a:t>
            </a:r>
            <a:r>
              <a:rPr dirty="0" sz="1500" spc="-355">
                <a:latin typeface="SimSun"/>
                <a:cs typeface="SimSun"/>
              </a:rPr>
              <a:t> </a:t>
            </a:r>
            <a:r>
              <a:rPr dirty="0" sz="1500" spc="-114" b="1">
                <a:latin typeface="Arial"/>
                <a:cs typeface="Arial"/>
              </a:rPr>
              <a:t>P</a:t>
            </a:r>
            <a:r>
              <a:rPr dirty="0" sz="1500" spc="-5" b="1">
                <a:latin typeface="Arial"/>
                <a:cs typeface="Arial"/>
              </a:rPr>
              <a:t>A</a:t>
            </a:r>
            <a:r>
              <a:rPr dirty="0" sz="1500" spc="-10" b="1">
                <a:latin typeface="Arial"/>
                <a:cs typeface="Arial"/>
              </a:rPr>
              <a:t>C</a:t>
            </a:r>
            <a:r>
              <a:rPr dirty="0" sz="1500" spc="-5" b="1">
                <a:latin typeface="Arial"/>
                <a:cs typeface="Arial"/>
              </a:rPr>
              <a:t>Net</a:t>
            </a:r>
            <a:endParaRPr sz="1500">
              <a:latin typeface="Arial"/>
              <a:cs typeface="Arial"/>
            </a:endParaRPr>
          </a:p>
          <a:p>
            <a:pPr algn="just" marL="88900" marR="194310" indent="304800">
              <a:lnSpc>
                <a:spcPct val="162600"/>
              </a:lnSpc>
              <a:spcBef>
                <a:spcPts val="1525"/>
              </a:spcBef>
            </a:pPr>
            <a:r>
              <a:rPr dirty="0" sz="1200">
                <a:latin typeface="SimSun"/>
                <a:cs typeface="SimSun"/>
              </a:rPr>
              <a:t>为了解决上述问题，本节引入位置自适应卷积，基于</a:t>
            </a:r>
            <a:r>
              <a:rPr dirty="0" sz="1200" spc="-150">
                <a:latin typeface="SimSun"/>
                <a:cs typeface="SimSun"/>
              </a:rPr>
              <a:t> </a:t>
            </a:r>
            <a:r>
              <a:rPr dirty="0" sz="1200" spc="-5">
                <a:latin typeface="Times New Roman"/>
                <a:cs typeface="Times New Roman"/>
              </a:rPr>
              <a:t>PCRNet</a:t>
            </a:r>
            <a:r>
              <a:rPr dirty="0" sz="1200" spc="155">
                <a:latin typeface="Times New Roman"/>
                <a:cs typeface="Times New Roman"/>
              </a:rPr>
              <a:t> </a:t>
            </a:r>
            <a:r>
              <a:rPr dirty="0" sz="1200">
                <a:latin typeface="SimSun"/>
                <a:cs typeface="SimSun"/>
              </a:rPr>
              <a:t>网络在特征提取模块提出 了改进</a:t>
            </a:r>
            <a:r>
              <a:rPr dirty="0" sz="1200" spc="-385">
                <a:latin typeface="SimSun"/>
                <a:cs typeface="SimSun"/>
              </a:rPr>
              <a:t>，</a:t>
            </a:r>
            <a:r>
              <a:rPr dirty="0" sz="1200">
                <a:latin typeface="SimSun"/>
                <a:cs typeface="SimSun"/>
              </a:rPr>
              <a:t>构建了</a:t>
            </a:r>
            <a:r>
              <a:rPr dirty="0" sz="1200" spc="-300">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a:latin typeface="Times New Roman"/>
                <a:cs typeface="Times New Roman"/>
              </a:rPr>
              <a:t>et </a:t>
            </a:r>
            <a:r>
              <a:rPr dirty="0" sz="1200">
                <a:latin typeface="SimSun"/>
                <a:cs typeface="SimSun"/>
              </a:rPr>
              <a:t>点云配准网络模型</a:t>
            </a:r>
            <a:r>
              <a:rPr dirty="0" sz="1200" spc="-385">
                <a:latin typeface="SimSun"/>
                <a:cs typeface="SimSun"/>
              </a:rPr>
              <a:t>，</a:t>
            </a:r>
            <a:r>
              <a:rPr dirty="0" sz="1200">
                <a:latin typeface="SimSun"/>
                <a:cs typeface="SimSun"/>
              </a:rPr>
              <a:t>该网络可以灵活地对点云的局部区域进行建模。</a:t>
            </a:r>
            <a:endParaRPr sz="1200">
              <a:latin typeface="SimSun"/>
              <a:cs typeface="SimSun"/>
            </a:endParaRPr>
          </a:p>
          <a:p>
            <a:pPr>
              <a:lnSpc>
                <a:spcPct val="100000"/>
              </a:lnSpc>
              <a:spcBef>
                <a:spcPts val="25"/>
              </a:spcBef>
            </a:pPr>
            <a:endParaRPr sz="1900">
              <a:latin typeface="SimSun"/>
              <a:cs typeface="SimSun"/>
            </a:endParaRPr>
          </a:p>
          <a:p>
            <a:pPr marL="88900">
              <a:lnSpc>
                <a:spcPct val="100000"/>
              </a:lnSpc>
              <a:spcBef>
                <a:spcPts val="5"/>
              </a:spcBef>
            </a:pPr>
            <a:r>
              <a:rPr dirty="0" sz="1400" spc="-5">
                <a:latin typeface="Times New Roman"/>
                <a:cs typeface="Times New Roman"/>
              </a:rPr>
              <a:t>4.2.1</a:t>
            </a:r>
            <a:r>
              <a:rPr dirty="0" sz="1400" spc="-15">
                <a:latin typeface="Times New Roman"/>
                <a:cs typeface="Times New Roman"/>
              </a:rPr>
              <a:t> </a:t>
            </a:r>
            <a:r>
              <a:rPr dirty="0" sz="1400">
                <a:latin typeface="PMingLiU-ExtB"/>
                <a:cs typeface="PMingLiU-ExtB"/>
              </a:rPr>
              <a:t>位置自</a:t>
            </a:r>
            <a:r>
              <a:rPr dirty="0" sz="1400" spc="-15">
                <a:latin typeface="PMingLiU-ExtB"/>
                <a:cs typeface="PMingLiU-ExtB"/>
              </a:rPr>
              <a:t>适</a:t>
            </a:r>
            <a:r>
              <a:rPr dirty="0" sz="1400">
                <a:latin typeface="PMingLiU-ExtB"/>
                <a:cs typeface="PMingLiU-ExtB"/>
              </a:rPr>
              <a:t>应卷积</a:t>
            </a:r>
            <a:endParaRPr sz="1400">
              <a:latin typeface="PMingLiU-ExtB"/>
              <a:cs typeface="PMingLiU-ExtB"/>
            </a:endParaRPr>
          </a:p>
          <a:p>
            <a:pPr>
              <a:lnSpc>
                <a:spcPct val="100000"/>
              </a:lnSpc>
              <a:spcBef>
                <a:spcPts val="40"/>
              </a:spcBef>
            </a:pPr>
            <a:endParaRPr sz="1100">
              <a:latin typeface="PMingLiU-ExtB"/>
              <a:cs typeface="PMingLiU-ExtB"/>
            </a:endParaRPr>
          </a:p>
          <a:p>
            <a:pPr algn="just" marL="88900" marR="190500" indent="304800">
              <a:lnSpc>
                <a:spcPct val="162500"/>
              </a:lnSpc>
            </a:pPr>
            <a:r>
              <a:rPr dirty="0" sz="1200">
                <a:latin typeface="SimSun"/>
                <a:cs typeface="SimSun"/>
              </a:rPr>
              <a:t>如图</a:t>
            </a:r>
            <a:r>
              <a:rPr dirty="0" sz="1200" spc="-70">
                <a:latin typeface="SimSun"/>
                <a:cs typeface="SimSun"/>
              </a:rPr>
              <a:t> </a:t>
            </a:r>
            <a:r>
              <a:rPr dirty="0" sz="1200">
                <a:latin typeface="Times New Roman"/>
                <a:cs typeface="Times New Roman"/>
              </a:rPr>
              <a:t>4.5</a:t>
            </a:r>
            <a:r>
              <a:rPr dirty="0" sz="1200" spc="229">
                <a:latin typeface="Times New Roman"/>
                <a:cs typeface="Times New Roman"/>
              </a:rPr>
              <a:t> </a:t>
            </a:r>
            <a:r>
              <a:rPr dirty="0" sz="1200">
                <a:latin typeface="SimSun"/>
                <a:cs typeface="SimSun"/>
              </a:rPr>
              <a:t>所示，位置</a:t>
            </a:r>
            <a:r>
              <a:rPr dirty="0" sz="1200" spc="-15">
                <a:latin typeface="SimSun"/>
                <a:cs typeface="SimSun"/>
              </a:rPr>
              <a:t>自</a:t>
            </a:r>
            <a:r>
              <a:rPr dirty="0" sz="1200">
                <a:latin typeface="SimSun"/>
                <a:cs typeface="SimSun"/>
              </a:rPr>
              <a:t>适应卷积部分首先初始化了一个</a:t>
            </a:r>
            <a:r>
              <a:rPr dirty="0" sz="1200" spc="5">
                <a:latin typeface="SimSun"/>
                <a:cs typeface="SimSun"/>
              </a:rPr>
              <a:t>由</a:t>
            </a:r>
            <a:r>
              <a:rPr dirty="0" sz="1200" spc="35">
                <a:latin typeface="Cambria Math"/>
                <a:cs typeface="Cambria Math"/>
              </a:rPr>
              <a:t>𝐾</a:t>
            </a:r>
            <a:r>
              <a:rPr dirty="0" sz="1200">
                <a:latin typeface="SimSun"/>
                <a:cs typeface="SimSun"/>
              </a:rPr>
              <a:t>个大小为</a:t>
            </a:r>
            <a:r>
              <a:rPr dirty="0" sz="1200" spc="10">
                <a:latin typeface="Cambria Math"/>
                <a:cs typeface="Cambria Math"/>
              </a:rPr>
              <a:t>𝐶</a:t>
            </a:r>
            <a:r>
              <a:rPr dirty="0" baseline="-16339" sz="1275" spc="15">
                <a:latin typeface="Cambria Math"/>
                <a:cs typeface="Cambria Math"/>
              </a:rPr>
              <a:t>𝑖𝑛</a:t>
            </a:r>
            <a:r>
              <a:rPr dirty="0" baseline="-16339" sz="1275" spc="172">
                <a:latin typeface="Cambria Math"/>
                <a:cs typeface="Cambria Math"/>
              </a:rPr>
              <a:t> </a:t>
            </a:r>
            <a:r>
              <a:rPr dirty="0" sz="1200">
                <a:latin typeface="Cambria Math"/>
                <a:cs typeface="Cambria Math"/>
              </a:rPr>
              <a:t>×</a:t>
            </a:r>
            <a:r>
              <a:rPr dirty="0" sz="1200" spc="-5">
                <a:latin typeface="Cambria Math"/>
                <a:cs typeface="Cambria Math"/>
              </a:rPr>
              <a:t> </a:t>
            </a:r>
            <a:r>
              <a:rPr dirty="0" sz="1200" spc="35">
                <a:latin typeface="Cambria Math"/>
                <a:cs typeface="Cambria Math"/>
              </a:rPr>
              <a:t>𝐶</a:t>
            </a:r>
            <a:r>
              <a:rPr dirty="0" baseline="-16339" sz="1275" spc="52">
                <a:latin typeface="Cambria Math"/>
                <a:cs typeface="Cambria Math"/>
              </a:rPr>
              <a:t>𝑜𝑢𝑡</a:t>
            </a:r>
            <a:r>
              <a:rPr dirty="0" sz="1200">
                <a:latin typeface="SimSun"/>
                <a:cs typeface="SimSun"/>
              </a:rPr>
              <a:t>的权重矩 </a:t>
            </a:r>
            <a:r>
              <a:rPr dirty="0" sz="1200" spc="10">
                <a:latin typeface="SimSun"/>
                <a:cs typeface="SimSun"/>
              </a:rPr>
              <a:t>阵组成的权</a:t>
            </a:r>
            <a:r>
              <a:rPr dirty="0" sz="1200">
                <a:latin typeface="SimSun"/>
                <a:cs typeface="SimSun"/>
              </a:rPr>
              <a:t>重</a:t>
            </a:r>
            <a:r>
              <a:rPr dirty="0" sz="1200" spc="5">
                <a:latin typeface="SimSun"/>
                <a:cs typeface="SimSun"/>
              </a:rPr>
              <a:t>库</a:t>
            </a:r>
            <a:r>
              <a:rPr dirty="0" sz="1200">
                <a:latin typeface="Cambria Math"/>
                <a:cs typeface="Cambria Math"/>
              </a:rPr>
              <a:t>𝑊</a:t>
            </a:r>
            <a:r>
              <a:rPr dirty="0" sz="1200" spc="120">
                <a:latin typeface="Cambria Math"/>
                <a:cs typeface="Cambria Math"/>
              </a:rPr>
              <a:t> </a:t>
            </a:r>
            <a:r>
              <a:rPr dirty="0" sz="1200">
                <a:latin typeface="Cambria Math"/>
                <a:cs typeface="Cambria Math"/>
              </a:rPr>
              <a:t>=</a:t>
            </a:r>
            <a:r>
              <a:rPr dirty="0" sz="1200" spc="60">
                <a:latin typeface="Cambria Math"/>
                <a:cs typeface="Cambria Math"/>
              </a:rPr>
              <a:t> </a:t>
            </a:r>
            <a:r>
              <a:rPr dirty="0" baseline="2314" sz="1800">
                <a:latin typeface="Cambria Math"/>
                <a:cs typeface="Cambria Math"/>
              </a:rPr>
              <a:t>{</a:t>
            </a:r>
            <a:r>
              <a:rPr dirty="0" sz="1200" spc="-160">
                <a:latin typeface="Cambria Math"/>
                <a:cs typeface="Cambria Math"/>
              </a:rPr>
              <a:t>𝑊</a:t>
            </a:r>
            <a:r>
              <a:rPr dirty="0" baseline="-16339" sz="1275" spc="225">
                <a:latin typeface="Cambria Math"/>
                <a:cs typeface="Cambria Math"/>
              </a:rPr>
              <a:t>𝑘</a:t>
            </a:r>
            <a:r>
              <a:rPr dirty="0" baseline="2314" sz="1800" spc="-7">
                <a:latin typeface="Cambria Math"/>
                <a:cs typeface="Cambria Math"/>
              </a:rPr>
              <a:t>|</a:t>
            </a:r>
            <a:r>
              <a:rPr dirty="0" sz="1200">
                <a:latin typeface="Cambria Math"/>
                <a:cs typeface="Cambria Math"/>
              </a:rPr>
              <a:t>𝑘</a:t>
            </a:r>
            <a:r>
              <a:rPr dirty="0" sz="1200" spc="105">
                <a:latin typeface="Cambria Math"/>
                <a:cs typeface="Cambria Math"/>
              </a:rPr>
              <a:t> </a:t>
            </a:r>
            <a:r>
              <a:rPr dirty="0" sz="1200">
                <a:latin typeface="Cambria Math"/>
                <a:cs typeface="Cambria Math"/>
              </a:rPr>
              <a:t>=</a:t>
            </a:r>
            <a:r>
              <a:rPr dirty="0" sz="1200" spc="75">
                <a:latin typeface="Cambria Math"/>
                <a:cs typeface="Cambria Math"/>
              </a:rPr>
              <a:t> </a:t>
            </a:r>
            <a:r>
              <a:rPr dirty="0" sz="1200" spc="-5">
                <a:latin typeface="Cambria Math"/>
                <a:cs typeface="Cambria Math"/>
              </a:rPr>
              <a:t>1</a:t>
            </a:r>
            <a:r>
              <a:rPr dirty="0" sz="1200">
                <a:latin typeface="Cambria Math"/>
                <a:cs typeface="Cambria Math"/>
              </a:rPr>
              <a:t>, </a:t>
            </a:r>
            <a:r>
              <a:rPr dirty="0" sz="1200" spc="-80">
                <a:latin typeface="Cambria Math"/>
                <a:cs typeface="Cambria Math"/>
              </a:rPr>
              <a:t> </a:t>
            </a:r>
            <a:r>
              <a:rPr dirty="0" sz="1200" spc="-5">
                <a:latin typeface="Cambria Math"/>
                <a:cs typeface="Cambria Math"/>
              </a:rPr>
              <a:t>2</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 </a:t>
            </a:r>
            <a:r>
              <a:rPr dirty="0" sz="1200" spc="-80">
                <a:latin typeface="Cambria Math"/>
                <a:cs typeface="Cambria Math"/>
              </a:rPr>
              <a:t> </a:t>
            </a:r>
            <a:r>
              <a:rPr dirty="0" sz="1200" spc="35">
                <a:latin typeface="Cambria Math"/>
                <a:cs typeface="Cambria Math"/>
              </a:rPr>
              <a:t>𝐾</a:t>
            </a:r>
            <a:r>
              <a:rPr dirty="0" baseline="2314" sz="1800">
                <a:latin typeface="Cambria Math"/>
                <a:cs typeface="Cambria Math"/>
              </a:rPr>
              <a:t>}</a:t>
            </a:r>
            <a:r>
              <a:rPr dirty="0" sz="1200" spc="10">
                <a:latin typeface="SimSun"/>
                <a:cs typeface="SimSun"/>
              </a:rPr>
              <a:t>，其中</a:t>
            </a:r>
            <a:r>
              <a:rPr dirty="0" sz="1200" spc="-70">
                <a:latin typeface="Cambria Math"/>
                <a:cs typeface="Cambria Math"/>
              </a:rPr>
              <a:t>𝐶</a:t>
            </a:r>
            <a:r>
              <a:rPr dirty="0" baseline="-16339" sz="1275" spc="135">
                <a:latin typeface="Cambria Math"/>
                <a:cs typeface="Cambria Math"/>
              </a:rPr>
              <a:t>𝑖</a:t>
            </a:r>
            <a:r>
              <a:rPr dirty="0" baseline="-16339" sz="1275" spc="270">
                <a:latin typeface="Cambria Math"/>
                <a:cs typeface="Cambria Math"/>
              </a:rPr>
              <a:t>𝑛</a:t>
            </a:r>
            <a:r>
              <a:rPr dirty="0" sz="1200" spc="10">
                <a:latin typeface="SimSun"/>
                <a:cs typeface="SimSun"/>
              </a:rPr>
              <a:t>表示网络</a:t>
            </a:r>
            <a:r>
              <a:rPr dirty="0" sz="1200">
                <a:latin typeface="SimSun"/>
                <a:cs typeface="SimSun"/>
              </a:rPr>
              <a:t>在</a:t>
            </a:r>
            <a:r>
              <a:rPr dirty="0" sz="1200" spc="10">
                <a:latin typeface="SimSun"/>
                <a:cs typeface="SimSun"/>
              </a:rPr>
              <a:t>当前层的</a:t>
            </a:r>
            <a:r>
              <a:rPr dirty="0" sz="1200">
                <a:latin typeface="SimSun"/>
                <a:cs typeface="SimSun"/>
              </a:rPr>
              <a:t>输</a:t>
            </a:r>
            <a:r>
              <a:rPr dirty="0" sz="1200" spc="10">
                <a:latin typeface="SimSun"/>
                <a:cs typeface="SimSun"/>
              </a:rPr>
              <a:t>入维度</a:t>
            </a:r>
            <a:r>
              <a:rPr dirty="0" sz="1200" spc="15">
                <a:latin typeface="SimSun"/>
                <a:cs typeface="SimSun"/>
              </a:rPr>
              <a:t>，</a:t>
            </a:r>
            <a:r>
              <a:rPr dirty="0" sz="1200" spc="-70">
                <a:latin typeface="Cambria Math"/>
                <a:cs typeface="Cambria Math"/>
              </a:rPr>
              <a:t>𝐶</a:t>
            </a:r>
            <a:r>
              <a:rPr dirty="0" baseline="-16339" sz="1275" spc="150">
                <a:latin typeface="Cambria Math"/>
                <a:cs typeface="Cambria Math"/>
              </a:rPr>
              <a:t>𝑜𝑢</a:t>
            </a:r>
            <a:r>
              <a:rPr dirty="0" baseline="-16339" sz="1275" spc="270">
                <a:latin typeface="Cambria Math"/>
                <a:cs typeface="Cambria Math"/>
              </a:rPr>
              <a:t>𝑡</a:t>
            </a:r>
            <a:r>
              <a:rPr dirty="0" sz="1200" spc="10">
                <a:latin typeface="SimSun"/>
                <a:cs typeface="SimSun"/>
              </a:rPr>
              <a:t>表示 </a:t>
            </a:r>
            <a:r>
              <a:rPr dirty="0" sz="1200">
                <a:latin typeface="SimSun"/>
                <a:cs typeface="SimSun"/>
              </a:rPr>
              <a:t>网络在当前层的输出维度</a:t>
            </a:r>
            <a:r>
              <a:rPr dirty="0" sz="1200" spc="-229">
                <a:latin typeface="SimSun"/>
                <a:cs typeface="SimSun"/>
              </a:rPr>
              <a:t>。</a:t>
            </a:r>
            <a:r>
              <a:rPr dirty="0" sz="1200">
                <a:latin typeface="SimSun"/>
                <a:cs typeface="SimSun"/>
              </a:rPr>
              <a:t>较大</a:t>
            </a:r>
            <a:r>
              <a:rPr dirty="0" sz="1200" spc="5">
                <a:latin typeface="SimSun"/>
                <a:cs typeface="SimSun"/>
              </a:rPr>
              <a:t>的</a:t>
            </a:r>
            <a:r>
              <a:rPr dirty="0" sz="1200" spc="35">
                <a:latin typeface="Cambria Math"/>
                <a:cs typeface="Cambria Math"/>
              </a:rPr>
              <a:t>𝐾</a:t>
            </a:r>
            <a:r>
              <a:rPr dirty="0" sz="1200">
                <a:latin typeface="SimSun"/>
                <a:cs typeface="SimSun"/>
              </a:rPr>
              <a:t>可以保证卷积内核的多样性</a:t>
            </a:r>
            <a:r>
              <a:rPr dirty="0" sz="1200" spc="-229">
                <a:latin typeface="SimSun"/>
                <a:cs typeface="SimSun"/>
              </a:rPr>
              <a:t>，</a:t>
            </a:r>
            <a:r>
              <a:rPr dirty="0" sz="1200">
                <a:latin typeface="SimSun"/>
                <a:cs typeface="SimSun"/>
              </a:rPr>
              <a:t>但也会增加模型的负担</a:t>
            </a:r>
            <a:r>
              <a:rPr dirty="0" sz="1200" spc="-229">
                <a:latin typeface="SimSun"/>
                <a:cs typeface="SimSun"/>
              </a:rPr>
              <a:t>。</a:t>
            </a:r>
            <a:r>
              <a:rPr dirty="0" sz="1200">
                <a:latin typeface="SimSun"/>
                <a:cs typeface="SimSun"/>
              </a:rPr>
              <a:t>因</a:t>
            </a:r>
            <a:endParaRPr sz="1200">
              <a:latin typeface="SimSun"/>
              <a:cs typeface="SimSun"/>
            </a:endParaRPr>
          </a:p>
          <a:p>
            <a:pPr>
              <a:lnSpc>
                <a:spcPct val="100000"/>
              </a:lnSpc>
              <a:spcBef>
                <a:spcPts val="45"/>
              </a:spcBef>
            </a:pPr>
            <a:endParaRPr sz="950">
              <a:latin typeface="SimSun"/>
              <a:cs typeface="SimSun"/>
            </a:endParaRPr>
          </a:p>
          <a:p>
            <a:pPr marL="88900">
              <a:lnSpc>
                <a:spcPct val="100000"/>
              </a:lnSpc>
            </a:pPr>
            <a:r>
              <a:rPr dirty="0" sz="1200">
                <a:latin typeface="SimSun"/>
                <a:cs typeface="SimSun"/>
              </a:rPr>
              <a:t>此，在本</a:t>
            </a:r>
            <a:r>
              <a:rPr dirty="0" sz="1200" spc="-5">
                <a:latin typeface="SimSun"/>
                <a:cs typeface="SimSun"/>
              </a:rPr>
              <a:t>章</a:t>
            </a:r>
            <a:r>
              <a:rPr dirty="0" sz="1200">
                <a:latin typeface="SimSun"/>
                <a:cs typeface="SimSun"/>
              </a:rPr>
              <a:t>的网</a:t>
            </a:r>
            <a:r>
              <a:rPr dirty="0" sz="1200" spc="10">
                <a:latin typeface="SimSun"/>
                <a:cs typeface="SimSun"/>
              </a:rPr>
              <a:t>络</a:t>
            </a:r>
            <a:r>
              <a:rPr dirty="0" sz="1200">
                <a:latin typeface="SimSun"/>
                <a:cs typeface="SimSun"/>
              </a:rPr>
              <a:t>模</a:t>
            </a:r>
            <a:r>
              <a:rPr dirty="0" sz="1200" spc="10">
                <a:latin typeface="SimSun"/>
                <a:cs typeface="SimSun"/>
              </a:rPr>
              <a:t>型</a:t>
            </a:r>
            <a:r>
              <a:rPr dirty="0" sz="1200">
                <a:latin typeface="SimSun"/>
                <a:cs typeface="SimSun"/>
              </a:rPr>
              <a:t>中</a:t>
            </a:r>
            <a:r>
              <a:rPr dirty="0" sz="1200" spc="20">
                <a:latin typeface="SimSun"/>
                <a:cs typeface="SimSun"/>
              </a:rPr>
              <a:t>，</a:t>
            </a:r>
            <a:r>
              <a:rPr dirty="0" sz="1200" spc="20">
                <a:latin typeface="Cambria Math"/>
                <a:cs typeface="Cambria Math"/>
              </a:rPr>
              <a:t>𝐾</a:t>
            </a:r>
            <a:r>
              <a:rPr dirty="0" sz="1200">
                <a:latin typeface="SimSun"/>
                <a:cs typeface="SimSun"/>
              </a:rPr>
              <a:t>取值为</a:t>
            </a:r>
            <a:r>
              <a:rPr dirty="0" sz="1200" spc="-85">
                <a:latin typeface="SimSun"/>
                <a:cs typeface="SimSun"/>
              </a:rPr>
              <a:t> </a:t>
            </a:r>
            <a:r>
              <a:rPr dirty="0" sz="1200">
                <a:latin typeface="Times New Roman"/>
                <a:cs typeface="Times New Roman"/>
              </a:rPr>
              <a:t>16</a:t>
            </a:r>
            <a:r>
              <a:rPr dirty="0" baseline="31250" sz="1200">
                <a:latin typeface="Times New Roman"/>
                <a:cs typeface="Times New Roman"/>
                <a:hlinkClick r:id="rId3" action="ppaction://hlinksldjump"/>
              </a:rPr>
              <a:t>[63]</a:t>
            </a:r>
            <a:r>
              <a:rPr dirty="0" sz="1200">
                <a:latin typeface="SimSun"/>
                <a:cs typeface="SimSun"/>
              </a:rPr>
              <a:t>。接下来计算输入点</a:t>
            </a:r>
            <a:r>
              <a:rPr dirty="0" sz="1200" spc="10">
                <a:latin typeface="SimSun"/>
                <a:cs typeface="SimSun"/>
              </a:rPr>
              <a:t>云</a:t>
            </a:r>
            <a:r>
              <a:rPr dirty="0" sz="1200">
                <a:latin typeface="SimSun"/>
                <a:cs typeface="SimSun"/>
              </a:rPr>
              <a:t>中</a:t>
            </a:r>
            <a:r>
              <a:rPr dirty="0" sz="1200" spc="10">
                <a:latin typeface="SimSun"/>
                <a:cs typeface="SimSun"/>
              </a:rPr>
              <a:t>每</a:t>
            </a:r>
            <a:r>
              <a:rPr dirty="0" sz="1200">
                <a:latin typeface="SimSun"/>
                <a:cs typeface="SimSun"/>
              </a:rPr>
              <a:t>一个</a:t>
            </a:r>
            <a:r>
              <a:rPr dirty="0" sz="1200" spc="15">
                <a:latin typeface="SimSun"/>
                <a:cs typeface="SimSun"/>
              </a:rPr>
              <a:t>点</a:t>
            </a:r>
            <a:r>
              <a:rPr dirty="0" sz="1200" spc="30">
                <a:latin typeface="Cambria Math"/>
                <a:cs typeface="Cambria Math"/>
              </a:rPr>
              <a:t>𝑝</a:t>
            </a:r>
            <a:r>
              <a:rPr dirty="0" baseline="-16339" sz="1275" spc="44">
                <a:latin typeface="Cambria Math"/>
                <a:cs typeface="Cambria Math"/>
              </a:rPr>
              <a:t>𝑖</a:t>
            </a:r>
            <a:r>
              <a:rPr dirty="0" sz="1200">
                <a:latin typeface="SimSun"/>
                <a:cs typeface="SimSun"/>
              </a:rPr>
              <a:t>与其邻域点</a:t>
            </a:r>
            <a:r>
              <a:rPr dirty="0" sz="1200" spc="20">
                <a:latin typeface="Cambria Math"/>
                <a:cs typeface="Cambria Math"/>
              </a:rPr>
              <a:t>𝑝</a:t>
            </a:r>
            <a:r>
              <a:rPr dirty="0" baseline="-16339" sz="1275" spc="30">
                <a:latin typeface="Cambria Math"/>
                <a:cs typeface="Cambria Math"/>
              </a:rPr>
              <a:t>𝑗</a:t>
            </a:r>
            <a:endParaRPr baseline="-16339" sz="1275">
              <a:latin typeface="Cambria Math"/>
              <a:cs typeface="Cambria Math"/>
            </a:endParaRPr>
          </a:p>
          <a:p>
            <a:pPr marL="88900" marR="192405">
              <a:lnSpc>
                <a:spcPct val="190000"/>
              </a:lnSpc>
              <a:spcBef>
                <a:spcPts val="409"/>
              </a:spcBef>
            </a:pPr>
            <a:r>
              <a:rPr dirty="0" sz="1200" spc="10">
                <a:latin typeface="SimSun"/>
                <a:cs typeface="SimSun"/>
              </a:rPr>
              <a:t>的相对位置关系，并</a:t>
            </a:r>
            <a:r>
              <a:rPr dirty="0" sz="1200" spc="20">
                <a:latin typeface="SimSun"/>
                <a:cs typeface="SimSun"/>
              </a:rPr>
              <a:t>学</a:t>
            </a:r>
            <a:r>
              <a:rPr dirty="0" sz="1200" spc="10">
                <a:latin typeface="SimSun"/>
                <a:cs typeface="SimSun"/>
              </a:rPr>
              <a:t>习不同位置的权重系</a:t>
            </a:r>
            <a:r>
              <a:rPr dirty="0" sz="1200" spc="35">
                <a:latin typeface="SimSun"/>
                <a:cs typeface="SimSun"/>
              </a:rPr>
              <a:t>数</a:t>
            </a:r>
            <a:r>
              <a:rPr dirty="0" sz="1200" spc="-70">
                <a:latin typeface="Cambria Math"/>
                <a:cs typeface="Cambria Math"/>
              </a:rPr>
              <a:t>𝐸</a:t>
            </a:r>
            <a:r>
              <a:rPr dirty="0" baseline="-16339" sz="1275" spc="135">
                <a:latin typeface="Cambria Math"/>
                <a:cs typeface="Cambria Math"/>
              </a:rPr>
              <a:t>𝑖</a:t>
            </a:r>
            <a:r>
              <a:rPr dirty="0" baseline="-16339" sz="1275" spc="390">
                <a:latin typeface="Cambria Math"/>
                <a:cs typeface="Cambria Math"/>
              </a:rPr>
              <a:t>𝑗</a:t>
            </a:r>
            <a:r>
              <a:rPr dirty="0" baseline="-16339" sz="1275">
                <a:latin typeface="Cambria Math"/>
                <a:cs typeface="Cambria Math"/>
              </a:rPr>
              <a:t> </a:t>
            </a:r>
            <a:r>
              <a:rPr dirty="0" baseline="-16339" sz="1275" spc="44">
                <a:latin typeface="Cambria Math"/>
                <a:cs typeface="Cambria Math"/>
              </a:rPr>
              <a:t> </a:t>
            </a:r>
            <a:r>
              <a:rPr dirty="0" sz="1200">
                <a:latin typeface="Cambria Math"/>
                <a:cs typeface="Cambria Math"/>
              </a:rPr>
              <a:t>=</a:t>
            </a:r>
            <a:r>
              <a:rPr dirty="0" sz="1200" spc="75">
                <a:latin typeface="Cambria Math"/>
                <a:cs typeface="Cambria Math"/>
              </a:rPr>
              <a:t> </a:t>
            </a:r>
            <a:r>
              <a:rPr dirty="0" sz="1200" spc="35">
                <a:latin typeface="Cambria Math"/>
                <a:cs typeface="Cambria Math"/>
              </a:rPr>
              <a:t>{</a:t>
            </a:r>
            <a:r>
              <a:rPr dirty="0" sz="1200" spc="-70">
                <a:latin typeface="Cambria Math"/>
                <a:cs typeface="Cambria Math"/>
              </a:rPr>
              <a:t>𝐸</a:t>
            </a:r>
            <a:r>
              <a:rPr dirty="0" baseline="-16339" sz="1275" spc="120">
                <a:latin typeface="Cambria Math"/>
                <a:cs typeface="Cambria Math"/>
              </a:rPr>
              <a:t>𝑘</a:t>
            </a:r>
            <a:r>
              <a:rPr dirty="0" baseline="-35714" sz="1050" spc="179">
                <a:latin typeface="Cambria Math"/>
                <a:cs typeface="Cambria Math"/>
              </a:rPr>
              <a:t>𝑖</a:t>
            </a:r>
            <a:r>
              <a:rPr dirty="0" baseline="-35714" sz="1050" spc="502">
                <a:latin typeface="Cambria Math"/>
                <a:cs typeface="Cambria Math"/>
              </a:rPr>
              <a:t>𝑗</a:t>
            </a:r>
            <a:r>
              <a:rPr dirty="0" sz="1200">
                <a:latin typeface="Cambria Math"/>
                <a:cs typeface="Cambria Math"/>
              </a:rPr>
              <a:t>|</a:t>
            </a:r>
            <a:r>
              <a:rPr dirty="0" sz="1200">
                <a:latin typeface="Cambria Math"/>
                <a:cs typeface="Cambria Math"/>
              </a:rPr>
              <a:t>𝑘</a:t>
            </a:r>
            <a:r>
              <a:rPr dirty="0" sz="1200" spc="105">
                <a:latin typeface="Cambria Math"/>
                <a:cs typeface="Cambria Math"/>
              </a:rPr>
              <a:t> </a:t>
            </a:r>
            <a:r>
              <a:rPr dirty="0" sz="1200">
                <a:latin typeface="Cambria Math"/>
                <a:cs typeface="Cambria Math"/>
              </a:rPr>
              <a:t>=</a:t>
            </a:r>
            <a:r>
              <a:rPr dirty="0" sz="1200" spc="60">
                <a:latin typeface="Cambria Math"/>
                <a:cs typeface="Cambria Math"/>
              </a:rPr>
              <a:t> </a:t>
            </a:r>
            <a:r>
              <a:rPr dirty="0" sz="1200" spc="5">
                <a:latin typeface="Cambria Math"/>
                <a:cs typeface="Cambria Math"/>
              </a:rPr>
              <a:t>1,</a:t>
            </a:r>
            <a:r>
              <a:rPr dirty="0" sz="1200" spc="-5">
                <a:latin typeface="Cambria Math"/>
                <a:cs typeface="Cambria Math"/>
              </a:rPr>
              <a:t>2</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a:t>
            </a:r>
            <a:r>
              <a:rPr dirty="0" sz="1200" spc="-70">
                <a:latin typeface="Cambria Math"/>
                <a:cs typeface="Cambria Math"/>
              </a:rPr>
              <a:t> </a:t>
            </a:r>
            <a:r>
              <a:rPr dirty="0" sz="1200" spc="35">
                <a:latin typeface="Cambria Math"/>
                <a:cs typeface="Cambria Math"/>
              </a:rPr>
              <a:t>𝐾</a:t>
            </a:r>
            <a:r>
              <a:rPr dirty="0" sz="1200" spc="45">
                <a:latin typeface="Cambria Math"/>
                <a:cs typeface="Cambria Math"/>
              </a:rPr>
              <a:t>}</a:t>
            </a:r>
            <a:r>
              <a:rPr dirty="0" sz="1200" spc="10">
                <a:latin typeface="SimSun"/>
                <a:cs typeface="SimSun"/>
              </a:rPr>
              <a:t>，这个过程可以表示 </a:t>
            </a:r>
            <a:r>
              <a:rPr dirty="0" sz="1200">
                <a:latin typeface="SimSun"/>
                <a:cs typeface="SimSun"/>
              </a:rPr>
              <a:t>为：</a:t>
            </a:r>
            <a:endParaRPr sz="1200">
              <a:latin typeface="SimSun"/>
              <a:cs typeface="SimSun"/>
            </a:endParaRPr>
          </a:p>
          <a:p>
            <a:pPr>
              <a:lnSpc>
                <a:spcPct val="100000"/>
              </a:lnSpc>
            </a:pPr>
            <a:endParaRPr sz="1000">
              <a:latin typeface="SimSun"/>
              <a:cs typeface="SimSun"/>
            </a:endParaRPr>
          </a:p>
          <a:p>
            <a:pPr marL="88900" indent="2190115">
              <a:lnSpc>
                <a:spcPct val="100000"/>
              </a:lnSpc>
              <a:tabLst>
                <a:tab pos="5798820" algn="l"/>
              </a:tabLst>
            </a:pPr>
            <a:r>
              <a:rPr dirty="0" sz="1200" spc="15">
                <a:latin typeface="Cambria Math"/>
                <a:cs typeface="Cambria Math"/>
              </a:rPr>
              <a:t>𝐸</a:t>
            </a:r>
            <a:r>
              <a:rPr dirty="0" baseline="-16339" sz="1275" spc="22">
                <a:latin typeface="Cambria Math"/>
                <a:cs typeface="Cambria Math"/>
              </a:rPr>
              <a:t>𝑖𝑗 </a:t>
            </a:r>
            <a:r>
              <a:rPr dirty="0" baseline="-16339" sz="1275" spc="44">
                <a:latin typeface="Cambria Math"/>
                <a:cs typeface="Cambria Math"/>
              </a:rPr>
              <a:t> </a:t>
            </a:r>
            <a:r>
              <a:rPr dirty="0" sz="1200">
                <a:latin typeface="Cambria Math"/>
                <a:cs typeface="Cambria Math"/>
              </a:rPr>
              <a:t>=</a:t>
            </a:r>
            <a:r>
              <a:rPr dirty="0" sz="1200" spc="70">
                <a:latin typeface="Cambria Math"/>
                <a:cs typeface="Cambria Math"/>
              </a:rPr>
              <a:t> </a:t>
            </a:r>
            <a:r>
              <a:rPr dirty="0" sz="1200" spc="-5">
                <a:latin typeface="Cambria Math"/>
                <a:cs typeface="Cambria Math"/>
              </a:rPr>
              <a:t>𝑆𝑜𝑓𝑡𝑚𝑎𝑥</a:t>
            </a:r>
            <a:r>
              <a:rPr dirty="0" sz="1200" spc="-20">
                <a:latin typeface="Cambria Math"/>
                <a:cs typeface="Cambria Math"/>
              </a:rPr>
              <a:t> </a:t>
            </a:r>
            <a:r>
              <a:rPr dirty="0" sz="1200" spc="35">
                <a:latin typeface="Cambria Math"/>
                <a:cs typeface="Cambria Math"/>
              </a:rPr>
              <a:t>(𝜃(𝑝</a:t>
            </a:r>
            <a:r>
              <a:rPr dirty="0" baseline="-16339" sz="1275" spc="52">
                <a:latin typeface="Cambria Math"/>
                <a:cs typeface="Cambria Math"/>
              </a:rPr>
              <a:t>𝑖</a:t>
            </a:r>
            <a:r>
              <a:rPr dirty="0" sz="1200" spc="35">
                <a:latin typeface="Cambria Math"/>
                <a:cs typeface="Cambria Math"/>
              </a:rPr>
              <a:t>,</a:t>
            </a:r>
            <a:r>
              <a:rPr dirty="0" sz="1200" spc="-65">
                <a:latin typeface="Cambria Math"/>
                <a:cs typeface="Cambria Math"/>
              </a:rPr>
              <a:t> </a:t>
            </a:r>
            <a:r>
              <a:rPr dirty="0" sz="1200" spc="60">
                <a:latin typeface="Cambria Math"/>
                <a:cs typeface="Cambria Math"/>
              </a:rPr>
              <a:t>𝑝</a:t>
            </a:r>
            <a:r>
              <a:rPr dirty="0" baseline="-16339" sz="1275" spc="89">
                <a:latin typeface="Cambria Math"/>
                <a:cs typeface="Cambria Math"/>
              </a:rPr>
              <a:t>𝑗</a:t>
            </a:r>
            <a:r>
              <a:rPr dirty="0" sz="1200" spc="60">
                <a:latin typeface="Cambria Math"/>
                <a:cs typeface="Cambria Math"/>
              </a:rPr>
              <a:t>))	</a:t>
            </a:r>
            <a:r>
              <a:rPr dirty="0" baseline="2314" sz="1800" spc="-7">
                <a:latin typeface="Cambria Math"/>
                <a:cs typeface="Cambria Math"/>
              </a:rPr>
              <a:t>(</a:t>
            </a:r>
            <a:r>
              <a:rPr dirty="0" sz="1200" spc="-5">
                <a:latin typeface="Cambria Math"/>
                <a:cs typeface="Cambria Math"/>
              </a:rPr>
              <a:t>4.10</a:t>
            </a:r>
            <a:r>
              <a:rPr dirty="0" baseline="2314" sz="1800" spc="-7">
                <a:latin typeface="Cambria Math"/>
                <a:cs typeface="Cambria Math"/>
              </a:rPr>
              <a:t>)</a:t>
            </a:r>
            <a:endParaRPr baseline="2314" sz="1800">
              <a:latin typeface="Cambria Math"/>
              <a:cs typeface="Cambria Math"/>
            </a:endParaRPr>
          </a:p>
          <a:p>
            <a:pPr marL="88900" marR="195580">
              <a:lnSpc>
                <a:spcPct val="162500"/>
              </a:lnSpc>
              <a:spcBef>
                <a:spcPts val="395"/>
              </a:spcBef>
            </a:pPr>
            <a:r>
              <a:rPr dirty="0" sz="1200">
                <a:latin typeface="SimSun"/>
                <a:cs typeface="SimSun"/>
              </a:rPr>
              <a:t>其中</a:t>
            </a:r>
            <a:r>
              <a:rPr dirty="0" sz="1200" spc="30">
                <a:latin typeface="Cambria Math"/>
                <a:cs typeface="Cambria Math"/>
              </a:rPr>
              <a:t>𝜃</a:t>
            </a:r>
            <a:r>
              <a:rPr dirty="0" sz="1200">
                <a:latin typeface="SimSun"/>
                <a:cs typeface="SimSun"/>
              </a:rPr>
              <a:t>是核大小为</a:t>
            </a:r>
            <a:r>
              <a:rPr dirty="0" sz="1200" spc="-245">
                <a:latin typeface="SimSun"/>
                <a:cs typeface="SimSun"/>
              </a:rPr>
              <a:t> </a:t>
            </a:r>
            <a:r>
              <a:rPr dirty="0" sz="1200">
                <a:latin typeface="Times New Roman"/>
                <a:cs typeface="Times New Roman"/>
              </a:rPr>
              <a:t>1</a:t>
            </a:r>
            <a:r>
              <a:rPr dirty="0" sz="1200">
                <a:latin typeface="SimSun"/>
                <a:cs typeface="SimSun"/>
              </a:rPr>
              <a:t>×</a:t>
            </a:r>
            <a:r>
              <a:rPr dirty="0" sz="1200">
                <a:latin typeface="Times New Roman"/>
                <a:cs typeface="Times New Roman"/>
              </a:rPr>
              <a:t>1</a:t>
            </a:r>
            <a:r>
              <a:rPr dirty="0" sz="1200" spc="60">
                <a:latin typeface="Times New Roman"/>
                <a:cs typeface="Times New Roman"/>
              </a:rPr>
              <a:t> </a:t>
            </a:r>
            <a:r>
              <a:rPr dirty="0" sz="1200">
                <a:latin typeface="SimSun"/>
                <a:cs typeface="SimSun"/>
              </a:rPr>
              <a:t>的卷积实现的非线性函数。使</a:t>
            </a:r>
            <a:r>
              <a:rPr dirty="0" sz="1200" spc="5">
                <a:latin typeface="SimSun"/>
                <a:cs typeface="SimSun"/>
              </a:rPr>
              <a:t>用</a:t>
            </a:r>
            <a:r>
              <a:rPr dirty="0" sz="1200" spc="-5">
                <a:latin typeface="Cambria Math"/>
                <a:cs typeface="Cambria Math"/>
              </a:rPr>
              <a:t>𝑆𝑜𝑓</a:t>
            </a:r>
            <a:r>
              <a:rPr dirty="0" sz="1200" spc="-10">
                <a:latin typeface="Cambria Math"/>
                <a:cs typeface="Cambria Math"/>
              </a:rPr>
              <a:t>𝑡</a:t>
            </a:r>
            <a:r>
              <a:rPr dirty="0" sz="1200" spc="-5">
                <a:latin typeface="Cambria Math"/>
                <a:cs typeface="Cambria Math"/>
              </a:rPr>
              <a:t>𝑚</a:t>
            </a:r>
            <a:r>
              <a:rPr dirty="0" sz="1200">
                <a:latin typeface="Cambria Math"/>
                <a:cs typeface="Cambria Math"/>
              </a:rPr>
              <a:t>𝑎</a:t>
            </a:r>
            <a:r>
              <a:rPr dirty="0" sz="1200" spc="35">
                <a:latin typeface="Cambria Math"/>
                <a:cs typeface="Cambria Math"/>
              </a:rPr>
              <a:t>𝑥</a:t>
            </a:r>
            <a:r>
              <a:rPr dirty="0" sz="1200">
                <a:latin typeface="SimSun"/>
                <a:cs typeface="SimSun"/>
              </a:rPr>
              <a:t>对其进行规范化操作可以确 </a:t>
            </a:r>
            <a:r>
              <a:rPr dirty="0" sz="1200">
                <a:latin typeface="SimSun"/>
                <a:cs typeface="SimSun"/>
              </a:rPr>
              <a:t>保输出分数在范围</a:t>
            </a:r>
            <a:r>
              <a:rPr dirty="0" sz="1200" spc="-5">
                <a:latin typeface="Cambria Math"/>
                <a:cs typeface="Cambria Math"/>
              </a:rPr>
              <a:t>(0,1)</a:t>
            </a:r>
            <a:r>
              <a:rPr dirty="0" sz="1200">
                <a:latin typeface="SimSun"/>
                <a:cs typeface="SimSun"/>
              </a:rPr>
              <a:t>之间</a:t>
            </a:r>
            <a:r>
              <a:rPr dirty="0" baseline="31250" sz="1200">
                <a:latin typeface="Times New Roman"/>
                <a:cs typeface="Times New Roman"/>
                <a:hlinkClick r:id="rId3" action="ppaction://hlinksldjump"/>
              </a:rPr>
              <a:t>[64]</a:t>
            </a:r>
            <a:r>
              <a:rPr dirty="0" sz="1200">
                <a:latin typeface="SimSun"/>
                <a:cs typeface="SimSun"/>
              </a:rPr>
              <a:t>。较高的分数意味</a:t>
            </a:r>
            <a:r>
              <a:rPr dirty="0" sz="1200" spc="-15">
                <a:latin typeface="SimSun"/>
                <a:cs typeface="SimSun"/>
              </a:rPr>
              <a:t>着</a:t>
            </a:r>
            <a:r>
              <a:rPr dirty="0" sz="1200">
                <a:latin typeface="SimSun"/>
                <a:cs typeface="SimSun"/>
              </a:rPr>
              <a:t>对应的位置具有更重要的局部信息。</a:t>
            </a:r>
            <a:endParaRPr sz="1200">
              <a:latin typeface="SimSun"/>
              <a:cs typeface="SimSun"/>
            </a:endParaRPr>
          </a:p>
          <a:p>
            <a:pPr marL="88900" marR="43180" indent="304800">
              <a:lnSpc>
                <a:spcPts val="2840"/>
              </a:lnSpc>
            </a:pPr>
            <a:r>
              <a:rPr dirty="0" sz="1200">
                <a:latin typeface="SimSun"/>
                <a:cs typeface="SimSun"/>
              </a:rPr>
              <a:t>位置自</a:t>
            </a:r>
            <a:r>
              <a:rPr dirty="0" sz="1200" spc="10">
                <a:latin typeface="SimSun"/>
                <a:cs typeface="SimSun"/>
              </a:rPr>
              <a:t>适</a:t>
            </a:r>
            <a:r>
              <a:rPr dirty="0" sz="1200">
                <a:latin typeface="SimSun"/>
                <a:cs typeface="SimSun"/>
              </a:rPr>
              <a:t>应</a:t>
            </a:r>
            <a:r>
              <a:rPr dirty="0" sz="1200" spc="10">
                <a:latin typeface="SimSun"/>
                <a:cs typeface="SimSun"/>
              </a:rPr>
              <a:t>卷</a:t>
            </a:r>
            <a:r>
              <a:rPr dirty="0" sz="1200">
                <a:latin typeface="SimSun"/>
                <a:cs typeface="SimSun"/>
              </a:rPr>
              <a:t>积的</a:t>
            </a:r>
            <a:r>
              <a:rPr dirty="0" sz="1200" spc="10">
                <a:latin typeface="SimSun"/>
                <a:cs typeface="SimSun"/>
              </a:rPr>
              <a:t>内核</a:t>
            </a:r>
            <a:r>
              <a:rPr dirty="0" sz="1200">
                <a:latin typeface="SimSun"/>
                <a:cs typeface="SimSun"/>
              </a:rPr>
              <a:t>是通过</a:t>
            </a:r>
            <a:r>
              <a:rPr dirty="0" sz="1200" spc="10">
                <a:latin typeface="SimSun"/>
                <a:cs typeface="SimSun"/>
              </a:rPr>
              <a:t>组</a:t>
            </a:r>
            <a:r>
              <a:rPr dirty="0" sz="1200">
                <a:latin typeface="SimSun"/>
                <a:cs typeface="SimSun"/>
              </a:rPr>
              <a:t>合</a:t>
            </a:r>
            <a:r>
              <a:rPr dirty="0" sz="1200" spc="10">
                <a:latin typeface="SimSun"/>
                <a:cs typeface="SimSun"/>
              </a:rPr>
              <a:t>权</a:t>
            </a:r>
            <a:r>
              <a:rPr dirty="0" sz="1200">
                <a:latin typeface="SimSun"/>
                <a:cs typeface="SimSun"/>
              </a:rPr>
              <a:t>重矩</a:t>
            </a:r>
            <a:r>
              <a:rPr dirty="0" sz="1200" spc="20">
                <a:latin typeface="SimSun"/>
                <a:cs typeface="SimSun"/>
              </a:rPr>
              <a:t>阵</a:t>
            </a:r>
            <a:r>
              <a:rPr dirty="0" sz="1200" spc="-250">
                <a:latin typeface="Cambria Math"/>
                <a:cs typeface="Cambria Math"/>
              </a:rPr>
              <a:t>𝑊</a:t>
            </a:r>
            <a:r>
              <a:rPr dirty="0" baseline="-16339" sz="1275" spc="232">
                <a:latin typeface="Cambria Math"/>
                <a:cs typeface="Cambria Math"/>
              </a:rPr>
              <a:t>𝑚</a:t>
            </a:r>
            <a:r>
              <a:rPr dirty="0" sz="1200" spc="10">
                <a:latin typeface="SimSun"/>
                <a:cs typeface="SimSun"/>
              </a:rPr>
              <a:t>和</a:t>
            </a:r>
            <a:r>
              <a:rPr dirty="0" sz="1200">
                <a:latin typeface="SimSun"/>
                <a:cs typeface="SimSun"/>
              </a:rPr>
              <a:t>从点位</a:t>
            </a:r>
            <a:r>
              <a:rPr dirty="0" sz="1200" spc="10">
                <a:latin typeface="SimSun"/>
                <a:cs typeface="SimSun"/>
              </a:rPr>
              <a:t>置</a:t>
            </a:r>
            <a:r>
              <a:rPr dirty="0" sz="1200">
                <a:latin typeface="SimSun"/>
                <a:cs typeface="SimSun"/>
              </a:rPr>
              <a:t>学</a:t>
            </a:r>
            <a:r>
              <a:rPr dirty="0" sz="1200" spc="10">
                <a:latin typeface="SimSun"/>
                <a:cs typeface="SimSun"/>
              </a:rPr>
              <a:t>习</a:t>
            </a:r>
            <a:r>
              <a:rPr dirty="0" sz="1200">
                <a:latin typeface="SimSun"/>
                <a:cs typeface="SimSun"/>
              </a:rPr>
              <a:t>到的</a:t>
            </a:r>
            <a:r>
              <a:rPr dirty="0" sz="1200" spc="10">
                <a:latin typeface="SimSun"/>
                <a:cs typeface="SimSun"/>
              </a:rPr>
              <a:t>权重</a:t>
            </a:r>
            <a:r>
              <a:rPr dirty="0" sz="1200">
                <a:latin typeface="SimSun"/>
                <a:cs typeface="SimSun"/>
              </a:rPr>
              <a:t>系</a:t>
            </a:r>
            <a:r>
              <a:rPr dirty="0" sz="1200" spc="20">
                <a:latin typeface="SimSun"/>
                <a:cs typeface="SimSun"/>
              </a:rPr>
              <a:t>数</a:t>
            </a:r>
            <a:r>
              <a:rPr dirty="0" sz="1200" spc="-70">
                <a:latin typeface="Cambria Math"/>
                <a:cs typeface="Cambria Math"/>
              </a:rPr>
              <a:t>𝐸</a:t>
            </a:r>
            <a:r>
              <a:rPr dirty="0" baseline="-16339" sz="1275" spc="120">
                <a:latin typeface="Cambria Math"/>
                <a:cs typeface="Cambria Math"/>
              </a:rPr>
              <a:t>𝑘</a:t>
            </a:r>
            <a:r>
              <a:rPr dirty="0" baseline="-35714" sz="1050" spc="179">
                <a:latin typeface="Cambria Math"/>
                <a:cs typeface="Cambria Math"/>
              </a:rPr>
              <a:t>𝑖</a:t>
            </a:r>
            <a:r>
              <a:rPr dirty="0" baseline="-35714" sz="1050" spc="367">
                <a:latin typeface="Cambria Math"/>
                <a:cs typeface="Cambria Math"/>
              </a:rPr>
              <a:t>𝑗</a:t>
            </a:r>
            <a:r>
              <a:rPr dirty="0" baseline="-35714" sz="1050" spc="-120">
                <a:latin typeface="Cambria Math"/>
                <a:cs typeface="Cambria Math"/>
              </a:rPr>
              <a:t> </a:t>
            </a:r>
            <a:r>
              <a:rPr dirty="0" sz="1200">
                <a:latin typeface="SimSun"/>
                <a:cs typeface="SimSun"/>
              </a:rPr>
              <a:t>构成的， </a:t>
            </a:r>
            <a:r>
              <a:rPr dirty="0" sz="1200">
                <a:latin typeface="SimSun"/>
                <a:cs typeface="SimSun"/>
              </a:rPr>
              <a:t>可以表示为：</a:t>
            </a:r>
            <a:endParaRPr sz="1200">
              <a:latin typeface="SimSun"/>
              <a:cs typeface="SimSun"/>
            </a:endParaRPr>
          </a:p>
        </p:txBody>
      </p:sp>
      <p:pic>
        <p:nvPicPr>
          <p:cNvPr id="80" name="object 80"/>
          <p:cNvPicPr/>
          <p:nvPr/>
        </p:nvPicPr>
        <p:blipFill>
          <a:blip r:embed="rId4" cstate="print"/>
          <a:stretch>
            <a:fillRect/>
          </a:stretch>
        </p:blipFill>
        <p:spPr>
          <a:xfrm>
            <a:off x="259079" y="10344403"/>
            <a:ext cx="4812030" cy="123189"/>
          </a:xfrm>
          <a:prstGeom prst="rect">
            <a:avLst/>
          </a:prstGeom>
        </p:spPr>
      </p:pic>
      <p:pic>
        <p:nvPicPr>
          <p:cNvPr id="81" name="object 81"/>
          <p:cNvPicPr/>
          <p:nvPr/>
        </p:nvPicPr>
        <p:blipFill>
          <a:blip r:embed="rId5" cstate="print"/>
          <a:stretch>
            <a:fillRect/>
          </a:stretch>
        </p:blipFill>
        <p:spPr>
          <a:xfrm>
            <a:off x="5215890" y="10344403"/>
            <a:ext cx="1082039" cy="123189"/>
          </a:xfrm>
          <a:prstGeom prst="rect">
            <a:avLst/>
          </a:prstGeom>
        </p:spPr>
      </p:pic>
      <p:sp>
        <p:nvSpPr>
          <p:cNvPr id="82" name="object 82"/>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37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758443"/>
            <a:ext cx="6148705" cy="1991995"/>
          </a:xfrm>
          <a:prstGeom prst="rect">
            <a:avLst/>
          </a:prstGeom>
        </p:spPr>
        <p:txBody>
          <a:bodyPr wrap="square" lIns="0" tIns="12700" rIns="0" bIns="0" rtlCol="0" vert="horz">
            <a:spAutoFit/>
          </a:bodyPr>
          <a:lstStyle/>
          <a:p>
            <a:pPr algn="just" marL="12700">
              <a:lnSpc>
                <a:spcPct val="100000"/>
              </a:lnSpc>
              <a:spcBef>
                <a:spcPts val="100"/>
              </a:spcBef>
            </a:pPr>
            <a:r>
              <a:rPr dirty="0" sz="1200">
                <a:latin typeface="SimSun"/>
                <a:cs typeface="SimSun"/>
              </a:rPr>
              <a:t>注意力机制的点云配准网络</a:t>
            </a:r>
            <a:r>
              <a:rPr dirty="0" sz="1200" spc="-200">
                <a:latin typeface="SimSun"/>
                <a:cs typeface="SimSun"/>
              </a:rPr>
              <a:t> </a:t>
            </a:r>
            <a:r>
              <a:rPr dirty="0" sz="1200" spc="-10">
                <a:latin typeface="Times New Roman"/>
                <a:cs typeface="Times New Roman"/>
              </a:rPr>
              <a:t>PACNet-Att</a:t>
            </a:r>
            <a:r>
              <a:rPr dirty="0" sz="1200" spc="-10">
                <a:latin typeface="SimSun"/>
                <a:cs typeface="SimSun"/>
              </a:rPr>
              <a:t>（</a:t>
            </a:r>
            <a:r>
              <a:rPr dirty="0" sz="1200" spc="-10">
                <a:latin typeface="Times New Roman"/>
                <a:cs typeface="Times New Roman"/>
              </a:rPr>
              <a:t>Point</a:t>
            </a:r>
            <a:r>
              <a:rPr dirty="0" sz="1200" spc="160">
                <a:latin typeface="Times New Roman"/>
                <a:cs typeface="Times New Roman"/>
              </a:rPr>
              <a:t> </a:t>
            </a:r>
            <a:r>
              <a:rPr dirty="0" sz="1200">
                <a:latin typeface="Times New Roman"/>
                <a:cs typeface="Times New Roman"/>
              </a:rPr>
              <a:t>Cloud</a:t>
            </a:r>
            <a:r>
              <a:rPr dirty="0" sz="1200" spc="145">
                <a:latin typeface="Times New Roman"/>
                <a:cs typeface="Times New Roman"/>
              </a:rPr>
              <a:t> </a:t>
            </a:r>
            <a:r>
              <a:rPr dirty="0" sz="1200" spc="-5">
                <a:latin typeface="Times New Roman"/>
                <a:cs typeface="Times New Roman"/>
              </a:rPr>
              <a:t>Registration</a:t>
            </a:r>
            <a:r>
              <a:rPr dirty="0" sz="1200" spc="155">
                <a:latin typeface="Times New Roman"/>
                <a:cs typeface="Times New Roman"/>
              </a:rPr>
              <a:t> </a:t>
            </a:r>
            <a:r>
              <a:rPr dirty="0" sz="1200" spc="-10">
                <a:latin typeface="Times New Roman"/>
                <a:cs typeface="Times New Roman"/>
              </a:rPr>
              <a:t>Network</a:t>
            </a:r>
            <a:r>
              <a:rPr dirty="0" sz="1200" spc="150">
                <a:latin typeface="Times New Roman"/>
                <a:cs typeface="Times New Roman"/>
              </a:rPr>
              <a:t> </a:t>
            </a:r>
            <a:r>
              <a:rPr dirty="0" sz="1200" spc="-5">
                <a:latin typeface="Times New Roman"/>
                <a:cs typeface="Times New Roman"/>
              </a:rPr>
              <a:t>Based</a:t>
            </a:r>
            <a:r>
              <a:rPr dirty="0" sz="1200" spc="180">
                <a:latin typeface="Times New Roman"/>
                <a:cs typeface="Times New Roman"/>
              </a:rPr>
              <a:t> </a:t>
            </a:r>
            <a:r>
              <a:rPr dirty="0" sz="1200">
                <a:latin typeface="Times New Roman"/>
                <a:cs typeface="Times New Roman"/>
              </a:rPr>
              <a:t>on</a:t>
            </a:r>
            <a:r>
              <a:rPr dirty="0" sz="1200" spc="160">
                <a:latin typeface="Times New Roman"/>
                <a:cs typeface="Times New Roman"/>
              </a:rPr>
              <a:t> </a:t>
            </a:r>
            <a:r>
              <a:rPr dirty="0" sz="1200" spc="-5">
                <a:latin typeface="Times New Roman"/>
                <a:cs typeface="Times New Roman"/>
              </a:rPr>
              <a:t>Position</a:t>
            </a:r>
            <a:endParaRPr sz="1200">
              <a:latin typeface="Times New Roman"/>
              <a:cs typeface="Times New Roman"/>
            </a:endParaRPr>
          </a:p>
          <a:p>
            <a:pPr algn="just" marL="12700" marR="5715">
              <a:lnSpc>
                <a:spcPct val="162500"/>
              </a:lnSpc>
            </a:pPr>
            <a:r>
              <a:rPr dirty="0" sz="1200" spc="-5">
                <a:latin typeface="Times New Roman"/>
                <a:cs typeface="Times New Roman"/>
              </a:rPr>
              <a:t>Adaptive</a:t>
            </a:r>
            <a:r>
              <a:rPr dirty="0" sz="1200" spc="-80">
                <a:latin typeface="Times New Roman"/>
                <a:cs typeface="Times New Roman"/>
              </a:rPr>
              <a:t> </a:t>
            </a:r>
            <a:r>
              <a:rPr dirty="0" sz="1200">
                <a:latin typeface="Times New Roman"/>
                <a:cs typeface="Times New Roman"/>
              </a:rPr>
              <a:t>Convolution</a:t>
            </a:r>
            <a:r>
              <a:rPr dirty="0" sz="1200" spc="-70">
                <a:latin typeface="Times New Roman"/>
                <a:cs typeface="Times New Roman"/>
              </a:rPr>
              <a:t> </a:t>
            </a:r>
            <a:r>
              <a:rPr dirty="0" sz="1200" spc="-5">
                <a:latin typeface="Times New Roman"/>
                <a:cs typeface="Times New Roman"/>
              </a:rPr>
              <a:t>and</a:t>
            </a:r>
            <a:r>
              <a:rPr dirty="0" sz="1200" spc="-135">
                <a:latin typeface="Times New Roman"/>
                <a:cs typeface="Times New Roman"/>
              </a:rPr>
              <a:t> </a:t>
            </a:r>
            <a:r>
              <a:rPr dirty="0" sz="1200" spc="-5">
                <a:latin typeface="Times New Roman"/>
                <a:cs typeface="Times New Roman"/>
              </a:rPr>
              <a:t>Attention</a:t>
            </a:r>
            <a:r>
              <a:rPr dirty="0" sz="1200" spc="-70">
                <a:latin typeface="Times New Roman"/>
                <a:cs typeface="Times New Roman"/>
              </a:rPr>
              <a:t> </a:t>
            </a:r>
            <a:r>
              <a:rPr dirty="0" sz="1200" spc="-60">
                <a:latin typeface="Times New Roman"/>
                <a:cs typeface="Times New Roman"/>
              </a:rPr>
              <a:t>Mechanism</a:t>
            </a:r>
            <a:r>
              <a:rPr dirty="0" sz="1200" spc="-60">
                <a:latin typeface="SimSun"/>
                <a:cs typeface="SimSun"/>
              </a:rPr>
              <a:t>）</a:t>
            </a:r>
            <a:r>
              <a:rPr dirty="0" sz="1200" spc="-145">
                <a:latin typeface="SimSun"/>
                <a:cs typeface="SimSun"/>
              </a:rPr>
              <a:t>。</a:t>
            </a:r>
            <a:r>
              <a:rPr dirty="0" sz="1200">
                <a:latin typeface="SimSun"/>
                <a:cs typeface="SimSun"/>
              </a:rPr>
              <a:t>实验结果表明</a:t>
            </a:r>
            <a:r>
              <a:rPr dirty="0" sz="1200" spc="-30">
                <a:latin typeface="SimSun"/>
                <a:cs typeface="SimSun"/>
              </a:rPr>
              <a:t>，</a:t>
            </a:r>
            <a:r>
              <a:rPr dirty="0" sz="1200" spc="-30">
                <a:latin typeface="Times New Roman"/>
                <a:cs typeface="Times New Roman"/>
              </a:rPr>
              <a:t>PACNet-Att</a:t>
            </a:r>
            <a:r>
              <a:rPr dirty="0" sz="1200" spc="5">
                <a:latin typeface="Times New Roman"/>
                <a:cs typeface="Times New Roman"/>
              </a:rPr>
              <a:t> </a:t>
            </a:r>
            <a:r>
              <a:rPr dirty="0" sz="1200">
                <a:latin typeface="SimSun"/>
                <a:cs typeface="SimSun"/>
              </a:rPr>
              <a:t>对比</a:t>
            </a:r>
            <a:r>
              <a:rPr dirty="0" sz="1200" spc="-300">
                <a:latin typeface="SimSun"/>
                <a:cs typeface="SimSun"/>
              </a:rPr>
              <a:t> </a:t>
            </a:r>
            <a:r>
              <a:rPr dirty="0" sz="1200" spc="-25">
                <a:latin typeface="Times New Roman"/>
                <a:cs typeface="Times New Roman"/>
              </a:rPr>
              <a:t>PCRNet</a:t>
            </a:r>
            <a:r>
              <a:rPr dirty="0" sz="1200" spc="-25">
                <a:latin typeface="SimSun"/>
                <a:cs typeface="SimSun"/>
              </a:rPr>
              <a:t>，</a:t>
            </a:r>
            <a:r>
              <a:rPr dirty="0" sz="1200">
                <a:latin typeface="SimSun"/>
                <a:cs typeface="SimSun"/>
              </a:rPr>
              <a:t>在 评价旋转矩阵和平移向量的</a:t>
            </a:r>
            <a:r>
              <a:rPr dirty="0" sz="1200" spc="-370">
                <a:latin typeface="SimSun"/>
                <a:cs typeface="SimSun"/>
              </a:rPr>
              <a:t> </a:t>
            </a:r>
            <a:r>
              <a:rPr dirty="0" sz="1200" spc="-5">
                <a:latin typeface="Times New Roman"/>
                <a:cs typeface="Times New Roman"/>
              </a:rPr>
              <a:t>M</a:t>
            </a:r>
            <a:r>
              <a:rPr dirty="0" sz="1200">
                <a:latin typeface="Times New Roman"/>
                <a:cs typeface="Times New Roman"/>
              </a:rPr>
              <a:t>SE</a:t>
            </a:r>
            <a:r>
              <a:rPr dirty="0" sz="1200" spc="-600">
                <a:latin typeface="SimSun"/>
                <a:cs typeface="SimSun"/>
              </a:rPr>
              <a:t>、</a:t>
            </a:r>
            <a:r>
              <a:rPr dirty="0" sz="1200">
                <a:latin typeface="Times New Roman"/>
                <a:cs typeface="Times New Roman"/>
              </a:rPr>
              <a:t>R</a:t>
            </a:r>
            <a:r>
              <a:rPr dirty="0" sz="1200" spc="-5">
                <a:latin typeface="Times New Roman"/>
                <a:cs typeface="Times New Roman"/>
              </a:rPr>
              <a:t>M</a:t>
            </a:r>
            <a:r>
              <a:rPr dirty="0" sz="1200" spc="5">
                <a:latin typeface="Times New Roman"/>
                <a:cs typeface="Times New Roman"/>
              </a:rPr>
              <a:t>S</a:t>
            </a:r>
            <a:r>
              <a:rPr dirty="0" sz="1200">
                <a:latin typeface="Times New Roman"/>
                <a:cs typeface="Times New Roman"/>
              </a:rPr>
              <a:t>E</a:t>
            </a:r>
            <a:r>
              <a:rPr dirty="0" sz="1200" spc="-75">
                <a:latin typeface="Times New Roman"/>
                <a:cs typeface="Times New Roman"/>
              </a:rPr>
              <a:t> </a:t>
            </a:r>
            <a:r>
              <a:rPr dirty="0" sz="1200">
                <a:latin typeface="SimSun"/>
                <a:cs typeface="SimSun"/>
              </a:rPr>
              <a:t>以及</a:t>
            </a:r>
            <a:r>
              <a:rPr dirty="0" sz="1200" spc="-385">
                <a:latin typeface="SimSun"/>
                <a:cs typeface="SimSun"/>
              </a:rPr>
              <a:t> </a:t>
            </a:r>
            <a:r>
              <a:rPr dirty="0" sz="1200" spc="-5">
                <a:latin typeface="Times New Roman"/>
                <a:cs typeface="Times New Roman"/>
              </a:rPr>
              <a:t>MA</a:t>
            </a:r>
            <a:r>
              <a:rPr dirty="0" sz="1200">
                <a:latin typeface="Times New Roman"/>
                <a:cs typeface="Times New Roman"/>
              </a:rPr>
              <a:t>E</a:t>
            </a:r>
            <a:r>
              <a:rPr dirty="0" sz="1200" spc="-75">
                <a:latin typeface="Times New Roman"/>
                <a:cs typeface="Times New Roman"/>
              </a:rPr>
              <a:t> </a:t>
            </a:r>
            <a:r>
              <a:rPr dirty="0" sz="1200">
                <a:latin typeface="SimSun"/>
                <a:cs typeface="SimSun"/>
              </a:rPr>
              <a:t>等</a:t>
            </a:r>
            <a:r>
              <a:rPr dirty="0" sz="1200" spc="-375">
                <a:latin typeface="SimSun"/>
                <a:cs typeface="SimSun"/>
              </a:rPr>
              <a:t> </a:t>
            </a:r>
            <a:r>
              <a:rPr dirty="0" sz="1200">
                <a:latin typeface="Times New Roman"/>
                <a:cs typeface="Times New Roman"/>
              </a:rPr>
              <a:t>6</a:t>
            </a:r>
            <a:r>
              <a:rPr dirty="0" sz="1200" spc="-75">
                <a:latin typeface="Times New Roman"/>
                <a:cs typeface="Times New Roman"/>
              </a:rPr>
              <a:t> </a:t>
            </a:r>
            <a:r>
              <a:rPr dirty="0" sz="1200">
                <a:latin typeface="SimSun"/>
                <a:cs typeface="SimSun"/>
              </a:rPr>
              <a:t>个指标上分别提升了</a:t>
            </a:r>
            <a:r>
              <a:rPr dirty="0" sz="1200" spc="-370">
                <a:latin typeface="SimSun"/>
                <a:cs typeface="SimSun"/>
              </a:rPr>
              <a:t> </a:t>
            </a:r>
            <a:r>
              <a:rPr dirty="0" sz="1200">
                <a:latin typeface="Times New Roman"/>
                <a:cs typeface="Times New Roman"/>
              </a:rPr>
              <a:t>30.3</a:t>
            </a:r>
            <a:r>
              <a:rPr dirty="0" sz="1200">
                <a:latin typeface="SimSun"/>
                <a:cs typeface="SimSun"/>
              </a:rPr>
              <a:t>％</a:t>
            </a:r>
            <a:r>
              <a:rPr dirty="0" sz="1200" spc="-600">
                <a:latin typeface="SimSun"/>
                <a:cs typeface="SimSun"/>
              </a:rPr>
              <a:t>、</a:t>
            </a:r>
            <a:r>
              <a:rPr dirty="0" sz="1200">
                <a:latin typeface="Times New Roman"/>
                <a:cs typeface="Times New Roman"/>
              </a:rPr>
              <a:t>16.5</a:t>
            </a:r>
            <a:r>
              <a:rPr dirty="0" sz="1200" spc="-5">
                <a:latin typeface="Times New Roman"/>
                <a:cs typeface="Times New Roman"/>
              </a:rPr>
              <a:t>%</a:t>
            </a:r>
            <a:r>
              <a:rPr dirty="0" sz="1200">
                <a:latin typeface="SimSun"/>
                <a:cs typeface="SimSun"/>
              </a:rPr>
              <a:t>、  </a:t>
            </a:r>
            <a:r>
              <a:rPr dirty="0" sz="1200" spc="-5">
                <a:latin typeface="Times New Roman"/>
                <a:cs typeface="Times New Roman"/>
              </a:rPr>
              <a:t>23.4%</a:t>
            </a:r>
            <a:r>
              <a:rPr dirty="0" sz="1200" spc="-100">
                <a:latin typeface="SimSun"/>
                <a:cs typeface="SimSun"/>
              </a:rPr>
              <a:t>、</a:t>
            </a:r>
            <a:r>
              <a:rPr dirty="0" sz="1200" spc="-5">
                <a:latin typeface="Times New Roman"/>
                <a:cs typeface="Times New Roman"/>
              </a:rPr>
              <a:t>40.7%</a:t>
            </a:r>
            <a:r>
              <a:rPr dirty="0" sz="1200" spc="-100">
                <a:latin typeface="SimSun"/>
                <a:cs typeface="SimSun"/>
              </a:rPr>
              <a:t>、</a:t>
            </a:r>
            <a:r>
              <a:rPr dirty="0" sz="1200" spc="-5">
                <a:latin typeface="Times New Roman"/>
                <a:cs typeface="Times New Roman"/>
              </a:rPr>
              <a:t>22.9%</a:t>
            </a:r>
            <a:r>
              <a:rPr dirty="0" sz="1200" spc="-100">
                <a:latin typeface="SimSun"/>
                <a:cs typeface="SimSun"/>
              </a:rPr>
              <a:t>、</a:t>
            </a:r>
            <a:r>
              <a:rPr dirty="0" sz="1200" spc="-5">
                <a:latin typeface="Times New Roman"/>
                <a:cs typeface="Times New Roman"/>
              </a:rPr>
              <a:t>24%</a:t>
            </a:r>
            <a:r>
              <a:rPr dirty="0" sz="1200" spc="-100">
                <a:latin typeface="SimSun"/>
                <a:cs typeface="SimSun"/>
              </a:rPr>
              <a:t>。</a:t>
            </a:r>
            <a:r>
              <a:rPr dirty="0" sz="1200">
                <a:latin typeface="SimSun"/>
                <a:cs typeface="SimSun"/>
              </a:rPr>
              <a:t>与同类主流</a:t>
            </a:r>
            <a:r>
              <a:rPr dirty="0" sz="1200" spc="-15">
                <a:latin typeface="SimSun"/>
                <a:cs typeface="SimSun"/>
              </a:rPr>
              <a:t>算</a:t>
            </a:r>
            <a:r>
              <a:rPr dirty="0" sz="1200">
                <a:latin typeface="SimSun"/>
                <a:cs typeface="SimSun"/>
              </a:rPr>
              <a:t>法相比</a:t>
            </a:r>
            <a:r>
              <a:rPr dirty="0" sz="1200" spc="-100">
                <a:latin typeface="SimSun"/>
                <a:cs typeface="SimSun"/>
              </a:rPr>
              <a:t>，</a:t>
            </a:r>
            <a:r>
              <a:rPr dirty="0" sz="1200">
                <a:latin typeface="SimSun"/>
                <a:cs typeface="SimSun"/>
              </a:rPr>
              <a:t>本文提出的方法在点云配准任务中具有 更高的精度、更高的泛化性能以及更稳健的噪声鲁棒性。</a:t>
            </a:r>
            <a:endParaRPr sz="1200">
              <a:latin typeface="SimSun"/>
              <a:cs typeface="SimSun"/>
            </a:endParaRPr>
          </a:p>
          <a:p>
            <a:pPr>
              <a:lnSpc>
                <a:spcPct val="100000"/>
              </a:lnSpc>
            </a:pPr>
            <a:endParaRPr sz="1200">
              <a:latin typeface="SimSun"/>
              <a:cs typeface="SimSun"/>
            </a:endParaRPr>
          </a:p>
          <a:p>
            <a:pPr>
              <a:lnSpc>
                <a:spcPct val="100000"/>
              </a:lnSpc>
              <a:spcBef>
                <a:spcPts val="35"/>
              </a:spcBef>
            </a:pPr>
            <a:endParaRPr sz="1300">
              <a:latin typeface="SimSun"/>
              <a:cs typeface="SimSun"/>
            </a:endParaRPr>
          </a:p>
          <a:p>
            <a:pPr marL="241300">
              <a:lnSpc>
                <a:spcPct val="100000"/>
              </a:lnSpc>
            </a:pPr>
            <a:r>
              <a:rPr dirty="0" sz="1200" spc="10">
                <a:latin typeface="SimSun"/>
                <a:cs typeface="SimSun"/>
              </a:rPr>
              <a:t>关</a:t>
            </a:r>
            <a:r>
              <a:rPr dirty="0" sz="1200">
                <a:latin typeface="SimSun"/>
                <a:cs typeface="SimSun"/>
              </a:rPr>
              <a:t>键</a:t>
            </a:r>
            <a:r>
              <a:rPr dirty="0" sz="1200" spc="10">
                <a:latin typeface="SimSun"/>
                <a:cs typeface="SimSun"/>
              </a:rPr>
              <a:t>词</a:t>
            </a:r>
            <a:r>
              <a:rPr dirty="0" sz="1200" b="1">
                <a:latin typeface="Times New Roman"/>
                <a:cs typeface="Times New Roman"/>
              </a:rPr>
              <a:t>:</a:t>
            </a:r>
            <a:r>
              <a:rPr dirty="0" sz="1200" spc="235" b="1">
                <a:latin typeface="Times New Roman"/>
                <a:cs typeface="Times New Roman"/>
              </a:rPr>
              <a:t> </a:t>
            </a:r>
            <a:r>
              <a:rPr dirty="0" sz="1200">
                <a:latin typeface="SimSun"/>
                <a:cs typeface="SimSun"/>
              </a:rPr>
              <a:t>深</a:t>
            </a:r>
            <a:r>
              <a:rPr dirty="0" sz="1200" spc="10">
                <a:latin typeface="SimSun"/>
                <a:cs typeface="SimSun"/>
              </a:rPr>
              <a:t>度</a:t>
            </a:r>
            <a:r>
              <a:rPr dirty="0" sz="1200">
                <a:latin typeface="SimSun"/>
                <a:cs typeface="SimSun"/>
              </a:rPr>
              <a:t>学</a:t>
            </a:r>
            <a:r>
              <a:rPr dirty="0" sz="1200" spc="10">
                <a:latin typeface="SimSun"/>
                <a:cs typeface="SimSun"/>
              </a:rPr>
              <a:t>习</a:t>
            </a:r>
            <a:r>
              <a:rPr dirty="0" sz="1200">
                <a:latin typeface="SimSun"/>
                <a:cs typeface="SimSun"/>
              </a:rPr>
              <a:t>，点</a:t>
            </a:r>
            <a:r>
              <a:rPr dirty="0" sz="1200" spc="10">
                <a:latin typeface="SimSun"/>
                <a:cs typeface="SimSun"/>
              </a:rPr>
              <a:t>云</a:t>
            </a:r>
            <a:r>
              <a:rPr dirty="0" sz="1200">
                <a:latin typeface="SimSun"/>
                <a:cs typeface="SimSun"/>
              </a:rPr>
              <a:t>配</a:t>
            </a:r>
            <a:r>
              <a:rPr dirty="0" sz="1200" spc="10">
                <a:latin typeface="SimSun"/>
                <a:cs typeface="SimSun"/>
              </a:rPr>
              <a:t>准</a:t>
            </a:r>
            <a:r>
              <a:rPr dirty="0" sz="1200">
                <a:latin typeface="SimSun"/>
                <a:cs typeface="SimSun"/>
              </a:rPr>
              <a:t>，欧</a:t>
            </a:r>
            <a:r>
              <a:rPr dirty="0" sz="1200" spc="10">
                <a:latin typeface="SimSun"/>
                <a:cs typeface="SimSun"/>
              </a:rPr>
              <a:t>式</a:t>
            </a:r>
            <a:r>
              <a:rPr dirty="0" sz="1200">
                <a:latin typeface="SimSun"/>
                <a:cs typeface="SimSun"/>
              </a:rPr>
              <a:t>聚</a:t>
            </a:r>
            <a:r>
              <a:rPr dirty="0" sz="1200" spc="10">
                <a:latin typeface="SimSun"/>
                <a:cs typeface="SimSun"/>
              </a:rPr>
              <a:t>类</a:t>
            </a:r>
            <a:r>
              <a:rPr dirty="0" sz="1200">
                <a:latin typeface="SimSun"/>
                <a:cs typeface="SimSun"/>
              </a:rPr>
              <a:t>，动</a:t>
            </a:r>
            <a:r>
              <a:rPr dirty="0" sz="1200" spc="10">
                <a:latin typeface="SimSun"/>
                <a:cs typeface="SimSun"/>
              </a:rPr>
              <a:t>态</a:t>
            </a:r>
            <a:r>
              <a:rPr dirty="0" sz="1200">
                <a:latin typeface="SimSun"/>
                <a:cs typeface="SimSun"/>
              </a:rPr>
              <a:t>卷</a:t>
            </a:r>
            <a:r>
              <a:rPr dirty="0" sz="1200" spc="10">
                <a:latin typeface="SimSun"/>
                <a:cs typeface="SimSun"/>
              </a:rPr>
              <a:t>积</a:t>
            </a:r>
            <a:r>
              <a:rPr dirty="0" sz="1200">
                <a:latin typeface="SimSun"/>
                <a:cs typeface="SimSun"/>
              </a:rPr>
              <a:t>，注</a:t>
            </a:r>
            <a:r>
              <a:rPr dirty="0" sz="1200" spc="10">
                <a:latin typeface="SimSun"/>
                <a:cs typeface="SimSun"/>
              </a:rPr>
              <a:t>意</a:t>
            </a:r>
            <a:r>
              <a:rPr dirty="0" sz="1200">
                <a:latin typeface="SimSun"/>
                <a:cs typeface="SimSun"/>
              </a:rPr>
              <a:t>力</a:t>
            </a:r>
            <a:r>
              <a:rPr dirty="0" sz="1200" spc="10">
                <a:latin typeface="SimSun"/>
                <a:cs typeface="SimSun"/>
              </a:rPr>
              <a:t>机</a:t>
            </a:r>
            <a:r>
              <a:rPr dirty="0" sz="1200" spc="15">
                <a:latin typeface="SimSun"/>
                <a:cs typeface="SimSun"/>
              </a:rPr>
              <a:t>制</a:t>
            </a:r>
            <a:r>
              <a:rPr dirty="0" sz="1200">
                <a:latin typeface="SimSun"/>
                <a:cs typeface="SimSun"/>
              </a:rPr>
              <a:t> </a:t>
            </a:r>
            <a:endParaRPr sz="1200">
              <a:latin typeface="SimSun"/>
              <a:cs typeface="SimSun"/>
            </a:endParaRPr>
          </a:p>
        </p:txBody>
      </p:sp>
      <p:pic>
        <p:nvPicPr>
          <p:cNvPr id="3" name="object 3"/>
          <p:cNvPicPr/>
          <p:nvPr/>
        </p:nvPicPr>
        <p:blipFill>
          <a:blip r:embed="rId2" cstate="print"/>
          <a:stretch>
            <a:fillRect/>
          </a:stretch>
        </p:blipFill>
        <p:spPr>
          <a:xfrm>
            <a:off x="259079" y="10344403"/>
            <a:ext cx="4812030" cy="123189"/>
          </a:xfrm>
          <a:prstGeom prst="rect">
            <a:avLst/>
          </a:prstGeom>
        </p:spPr>
      </p:pic>
      <p:pic>
        <p:nvPicPr>
          <p:cNvPr id="4" name="object 4"/>
          <p:cNvPicPr/>
          <p:nvPr/>
        </p:nvPicPr>
        <p:blipFill>
          <a:blip r:embed="rId3" cstate="print"/>
          <a:stretch>
            <a:fillRect/>
          </a:stretch>
        </p:blipFill>
        <p:spPr>
          <a:xfrm>
            <a:off x="5215890" y="10344403"/>
            <a:ext cx="1082039" cy="123189"/>
          </a:xfrm>
          <a:prstGeom prst="rect">
            <a:avLst/>
          </a:prstGeom>
        </p:spPr>
      </p:pic>
      <p:sp>
        <p:nvSpPr>
          <p:cNvPr id="5" name="object 5"/>
          <p:cNvSpPr txBox="1"/>
          <p:nvPr/>
        </p:nvSpPr>
        <p:spPr>
          <a:xfrm>
            <a:off x="3627754" y="9924667"/>
            <a:ext cx="307340" cy="173990"/>
          </a:xfrm>
          <a:prstGeom prst="rect">
            <a:avLst/>
          </a:prstGeom>
        </p:spPr>
        <p:txBody>
          <a:bodyPr wrap="square" lIns="0" tIns="0" rIns="0" bIns="0" rtlCol="0" vert="horz">
            <a:spAutoFit/>
          </a:bodyPr>
          <a:lstStyle/>
          <a:p>
            <a:pPr marL="38100">
              <a:lnSpc>
                <a:spcPts val="1250"/>
              </a:lnSpc>
            </a:pPr>
            <a:r>
              <a:rPr dirty="0" sz="1050">
                <a:latin typeface="Times New Roman"/>
                <a:cs typeface="Times New Roman"/>
              </a:rPr>
              <a:t>ii</a:t>
            </a:r>
            <a:endParaRPr sz="10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3630295" y="528319"/>
            <a:ext cx="31610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第四章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位</a:t>
            </a:r>
            <a:r>
              <a:rPr dirty="0" sz="1050" spc="5">
                <a:solidFill>
                  <a:srgbClr val="666666"/>
                </a:solidFill>
                <a:latin typeface="SimSun"/>
                <a:cs typeface="SimSun"/>
              </a:rPr>
              <a:t>置</a:t>
            </a:r>
            <a:r>
              <a:rPr dirty="0" sz="1050" spc="-10">
                <a:solidFill>
                  <a:srgbClr val="666666"/>
                </a:solidFill>
                <a:latin typeface="SimSun"/>
                <a:cs typeface="SimSun"/>
              </a:rPr>
              <a:t>自</a:t>
            </a:r>
            <a:r>
              <a:rPr dirty="0" sz="1050" spc="5">
                <a:solidFill>
                  <a:srgbClr val="666666"/>
                </a:solidFill>
                <a:latin typeface="SimSun"/>
                <a:cs typeface="SimSun"/>
              </a:rPr>
              <a:t>适</a:t>
            </a:r>
            <a:r>
              <a:rPr dirty="0" sz="1050" spc="-10">
                <a:solidFill>
                  <a:srgbClr val="666666"/>
                </a:solidFill>
                <a:latin typeface="SimSun"/>
                <a:cs typeface="SimSun"/>
              </a:rPr>
              <a:t>应卷</a:t>
            </a:r>
            <a:r>
              <a:rPr dirty="0" sz="1050" spc="5">
                <a:solidFill>
                  <a:srgbClr val="666666"/>
                </a:solidFill>
                <a:latin typeface="SimSun"/>
                <a:cs typeface="SimSun"/>
              </a:rPr>
              <a:t>积提</a:t>
            </a:r>
            <a:r>
              <a:rPr dirty="0" sz="1050" spc="-10">
                <a:solidFill>
                  <a:srgbClr val="666666"/>
                </a:solidFill>
                <a:latin typeface="SimSun"/>
                <a:cs typeface="SimSun"/>
              </a:rPr>
              <a:t>取</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p:txBody>
      </p:sp>
      <p:sp>
        <p:nvSpPr>
          <p:cNvPr id="4" name="object 4"/>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2996819" y="694257"/>
            <a:ext cx="1532255" cy="613410"/>
          </a:xfrm>
          <a:prstGeom prst="rect">
            <a:avLst/>
          </a:prstGeom>
        </p:spPr>
        <p:txBody>
          <a:bodyPr wrap="square" lIns="0" tIns="49530" rIns="0" bIns="0" rtlCol="0" vert="horz">
            <a:spAutoFit/>
          </a:bodyPr>
          <a:lstStyle/>
          <a:p>
            <a:pPr algn="ctr" marL="340995">
              <a:lnSpc>
                <a:spcPct val="100000"/>
              </a:lnSpc>
              <a:spcBef>
                <a:spcPts val="390"/>
              </a:spcBef>
            </a:pPr>
            <a:r>
              <a:rPr dirty="0" sz="850" spc="20">
                <a:latin typeface="Cambria Math"/>
                <a:cs typeface="Cambria Math"/>
              </a:rPr>
              <a:t>𝐾</a:t>
            </a:r>
            <a:endParaRPr sz="850">
              <a:latin typeface="Cambria Math"/>
              <a:cs typeface="Cambria Math"/>
            </a:endParaRPr>
          </a:p>
          <a:p>
            <a:pPr marL="38100">
              <a:lnSpc>
                <a:spcPct val="100000"/>
              </a:lnSpc>
              <a:spcBef>
                <a:spcPts val="409"/>
              </a:spcBef>
            </a:pPr>
            <a:r>
              <a:rPr dirty="0" sz="1200" spc="45">
                <a:latin typeface="Cambria Math"/>
                <a:cs typeface="Cambria Math"/>
              </a:rPr>
              <a:t>𝒦</a:t>
            </a:r>
            <a:r>
              <a:rPr dirty="0" sz="1200" spc="40">
                <a:latin typeface="Cambria Math"/>
                <a:cs typeface="Cambria Math"/>
              </a:rPr>
              <a:t>(</a:t>
            </a:r>
            <a:r>
              <a:rPr dirty="0" sz="1200" spc="-35">
                <a:latin typeface="Cambria Math"/>
                <a:cs typeface="Cambria Math"/>
              </a:rPr>
              <a:t>𝑝</a:t>
            </a:r>
            <a:r>
              <a:rPr dirty="0" baseline="-16339" sz="1275" spc="240">
                <a:latin typeface="Cambria Math"/>
                <a:cs typeface="Cambria Math"/>
              </a:rPr>
              <a:t>𝑖</a:t>
            </a:r>
            <a:r>
              <a:rPr dirty="0" sz="1200">
                <a:latin typeface="Cambria Math"/>
                <a:cs typeface="Cambria Math"/>
              </a:rPr>
              <a:t>,</a:t>
            </a:r>
            <a:r>
              <a:rPr dirty="0" sz="1200" spc="-70">
                <a:latin typeface="Cambria Math"/>
                <a:cs typeface="Cambria Math"/>
              </a:rPr>
              <a:t> </a:t>
            </a:r>
            <a:r>
              <a:rPr dirty="0" sz="1200" spc="-50">
                <a:latin typeface="Cambria Math"/>
                <a:cs typeface="Cambria Math"/>
              </a:rPr>
              <a:t>𝑝</a:t>
            </a:r>
            <a:r>
              <a:rPr dirty="0" baseline="-16339" sz="1275" spc="509">
                <a:latin typeface="Cambria Math"/>
                <a:cs typeface="Cambria Math"/>
              </a:rPr>
              <a:t>𝑗</a:t>
            </a:r>
            <a:r>
              <a:rPr dirty="0" sz="1200" spc="40">
                <a:latin typeface="Cambria Math"/>
                <a:cs typeface="Cambria Math"/>
              </a:rPr>
              <a:t>)</a:t>
            </a:r>
            <a:r>
              <a:rPr dirty="0" sz="1200" spc="60">
                <a:latin typeface="Cambria Math"/>
                <a:cs typeface="Cambria Math"/>
              </a:rPr>
              <a:t> </a:t>
            </a:r>
            <a:r>
              <a:rPr dirty="0" sz="1200">
                <a:latin typeface="Cambria Math"/>
                <a:cs typeface="Cambria Math"/>
              </a:rPr>
              <a:t>=</a:t>
            </a:r>
            <a:r>
              <a:rPr dirty="0" sz="1200" spc="75">
                <a:latin typeface="Cambria Math"/>
                <a:cs typeface="Cambria Math"/>
              </a:rPr>
              <a:t> </a:t>
            </a:r>
            <a:r>
              <a:rPr dirty="0" sz="1200" spc="740">
                <a:latin typeface="Cambria Math"/>
                <a:cs typeface="Cambria Math"/>
              </a:rPr>
              <a:t>∑</a:t>
            </a:r>
            <a:r>
              <a:rPr dirty="0" sz="1200" spc="-70">
                <a:latin typeface="Cambria Math"/>
                <a:cs typeface="Cambria Math"/>
              </a:rPr>
              <a:t> 𝐸</a:t>
            </a:r>
            <a:r>
              <a:rPr dirty="0" baseline="-16339" sz="1275" spc="120">
                <a:latin typeface="Cambria Math"/>
                <a:cs typeface="Cambria Math"/>
              </a:rPr>
              <a:t>𝑘</a:t>
            </a:r>
            <a:r>
              <a:rPr dirty="0" baseline="-35714" sz="1050" spc="179">
                <a:latin typeface="Cambria Math"/>
                <a:cs typeface="Cambria Math"/>
              </a:rPr>
              <a:t>𝑖</a:t>
            </a:r>
            <a:r>
              <a:rPr dirty="0" baseline="-35714" sz="1050" spc="367">
                <a:latin typeface="Cambria Math"/>
                <a:cs typeface="Cambria Math"/>
              </a:rPr>
              <a:t>𝑗</a:t>
            </a:r>
            <a:r>
              <a:rPr dirty="0" baseline="-35714" sz="1050" spc="-120">
                <a:latin typeface="Cambria Math"/>
                <a:cs typeface="Cambria Math"/>
              </a:rPr>
              <a:t> </a:t>
            </a:r>
            <a:r>
              <a:rPr dirty="0" sz="1200" spc="-160">
                <a:latin typeface="Cambria Math"/>
                <a:cs typeface="Cambria Math"/>
              </a:rPr>
              <a:t>𝑊</a:t>
            </a:r>
            <a:r>
              <a:rPr dirty="0" baseline="-16339" sz="1275" spc="120">
                <a:latin typeface="Cambria Math"/>
                <a:cs typeface="Cambria Math"/>
              </a:rPr>
              <a:t>𝑘</a:t>
            </a:r>
            <a:endParaRPr baseline="-16339" sz="1275">
              <a:latin typeface="Cambria Math"/>
              <a:cs typeface="Cambria Math"/>
            </a:endParaRPr>
          </a:p>
          <a:p>
            <a:pPr algn="ctr" marL="340995">
              <a:lnSpc>
                <a:spcPct val="100000"/>
              </a:lnSpc>
              <a:spcBef>
                <a:spcPts val="445"/>
              </a:spcBef>
            </a:pPr>
            <a:r>
              <a:rPr dirty="0" sz="850" spc="45">
                <a:latin typeface="Cambria Math"/>
                <a:cs typeface="Cambria Math"/>
              </a:rPr>
              <a:t>𝑘</a:t>
            </a:r>
            <a:endParaRPr sz="850">
              <a:latin typeface="Cambria Math"/>
              <a:cs typeface="Cambria Math"/>
            </a:endParaRPr>
          </a:p>
        </p:txBody>
      </p:sp>
      <p:sp>
        <p:nvSpPr>
          <p:cNvPr id="6" name="object 6"/>
          <p:cNvSpPr txBox="1"/>
          <p:nvPr/>
        </p:nvSpPr>
        <p:spPr>
          <a:xfrm>
            <a:off x="6416802" y="912621"/>
            <a:ext cx="436245" cy="208279"/>
          </a:xfrm>
          <a:prstGeom prst="rect">
            <a:avLst/>
          </a:prstGeom>
        </p:spPr>
        <p:txBody>
          <a:bodyPr wrap="square" lIns="0" tIns="12700" rIns="0" bIns="0" rtlCol="0" vert="horz">
            <a:spAutoFit/>
          </a:bodyPr>
          <a:lstStyle/>
          <a:p>
            <a:pPr marL="12700">
              <a:lnSpc>
                <a:spcPct val="100000"/>
              </a:lnSpc>
              <a:spcBef>
                <a:spcPts val="100"/>
              </a:spcBef>
            </a:pPr>
            <a:r>
              <a:rPr dirty="0" baseline="2314" sz="1800" spc="7">
                <a:latin typeface="Cambria Math"/>
                <a:cs typeface="Cambria Math"/>
              </a:rPr>
              <a:t>(</a:t>
            </a:r>
            <a:r>
              <a:rPr dirty="0" sz="1200" spc="-5">
                <a:latin typeface="Cambria Math"/>
                <a:cs typeface="Cambria Math"/>
              </a:rPr>
              <a:t>4</a:t>
            </a:r>
            <a:r>
              <a:rPr dirty="0" sz="1200" spc="5">
                <a:latin typeface="Cambria Math"/>
                <a:cs typeface="Cambria Math"/>
              </a:rPr>
              <a:t>.</a:t>
            </a:r>
            <a:r>
              <a:rPr dirty="0" sz="1200" spc="-5">
                <a:latin typeface="Cambria Math"/>
                <a:cs typeface="Cambria Math"/>
              </a:rPr>
              <a:t>11</a:t>
            </a:r>
            <a:r>
              <a:rPr dirty="0" baseline="2314" sz="1800">
                <a:latin typeface="Cambria Math"/>
                <a:cs typeface="Cambria Math"/>
              </a:rPr>
              <a:t>)</a:t>
            </a:r>
            <a:endParaRPr baseline="2314" sz="1800">
              <a:latin typeface="Cambria Math"/>
              <a:cs typeface="Cambria Math"/>
            </a:endParaRPr>
          </a:p>
        </p:txBody>
      </p:sp>
      <p:sp>
        <p:nvSpPr>
          <p:cNvPr id="7" name="object 7"/>
          <p:cNvSpPr txBox="1"/>
          <p:nvPr/>
        </p:nvSpPr>
        <p:spPr>
          <a:xfrm>
            <a:off x="693927" y="1353057"/>
            <a:ext cx="6194425" cy="505459"/>
          </a:xfrm>
          <a:prstGeom prst="rect">
            <a:avLst/>
          </a:prstGeom>
        </p:spPr>
        <p:txBody>
          <a:bodyPr wrap="square" lIns="0" tIns="12700" rIns="0" bIns="0" rtlCol="0" vert="horz">
            <a:spAutoFit/>
          </a:bodyPr>
          <a:lstStyle/>
          <a:p>
            <a:pPr marL="330200">
              <a:lnSpc>
                <a:spcPct val="100000"/>
              </a:lnSpc>
              <a:spcBef>
                <a:spcPts val="100"/>
              </a:spcBef>
            </a:pPr>
            <a:r>
              <a:rPr dirty="0" sz="1200">
                <a:latin typeface="SimSun"/>
                <a:cs typeface="SimSun"/>
              </a:rPr>
              <a:t>至此，位置自适应卷</a:t>
            </a:r>
            <a:r>
              <a:rPr dirty="0" sz="1200" spc="10">
                <a:latin typeface="SimSun"/>
                <a:cs typeface="SimSun"/>
              </a:rPr>
              <a:t>积</a:t>
            </a:r>
            <a:r>
              <a:rPr dirty="0" sz="1200">
                <a:latin typeface="SimSun"/>
                <a:cs typeface="SimSun"/>
              </a:rPr>
              <a:t>完成了动态构建卷积</a:t>
            </a:r>
            <a:r>
              <a:rPr dirty="0" sz="1200" spc="10">
                <a:latin typeface="SimSun"/>
                <a:cs typeface="SimSun"/>
              </a:rPr>
              <a:t>内</a:t>
            </a:r>
            <a:r>
              <a:rPr dirty="0" sz="1200">
                <a:latin typeface="SimSun"/>
                <a:cs typeface="SimSun"/>
              </a:rPr>
              <a:t>核的工作</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65</a:t>
            </a:r>
            <a:r>
              <a:rPr dirty="0" baseline="31250" sz="1200" spc="-7">
                <a:latin typeface="Times New Roman"/>
                <a:cs typeface="Times New Roman"/>
                <a:hlinkClick r:id="rId2" action="ppaction://hlinksldjump"/>
              </a:rPr>
              <a:t>]</a:t>
            </a:r>
            <a:r>
              <a:rPr dirty="0" sz="1200">
                <a:latin typeface="SimSun"/>
                <a:cs typeface="SimSun"/>
              </a:rPr>
              <a:t>。它可以灵活地捕获输入特征</a:t>
            </a:r>
            <a:endParaRPr sz="1200">
              <a:latin typeface="SimSun"/>
              <a:cs typeface="SimSun"/>
            </a:endParaRPr>
          </a:p>
          <a:p>
            <a:pPr marL="25400">
              <a:lnSpc>
                <a:spcPct val="100000"/>
              </a:lnSpc>
              <a:spcBef>
                <a:spcPts val="900"/>
              </a:spcBef>
            </a:pPr>
            <a:r>
              <a:rPr dirty="0" sz="1200">
                <a:latin typeface="SimSun"/>
                <a:cs typeface="SimSun"/>
              </a:rPr>
              <a:t>局部区域的信息，输出具有局部关联性的特征。</a:t>
            </a:r>
            <a:endParaRPr sz="1200">
              <a:latin typeface="SimSun"/>
              <a:cs typeface="SimSun"/>
            </a:endParaRPr>
          </a:p>
        </p:txBody>
      </p:sp>
      <p:pic>
        <p:nvPicPr>
          <p:cNvPr id="8" name="object 8"/>
          <p:cNvPicPr/>
          <p:nvPr/>
        </p:nvPicPr>
        <p:blipFill>
          <a:blip r:embed="rId3" cstate="print"/>
          <a:stretch>
            <a:fillRect/>
          </a:stretch>
        </p:blipFill>
        <p:spPr>
          <a:xfrm>
            <a:off x="741267" y="2063763"/>
            <a:ext cx="6044786" cy="1082609"/>
          </a:xfrm>
          <a:prstGeom prst="rect">
            <a:avLst/>
          </a:prstGeom>
        </p:spPr>
      </p:pic>
      <p:sp>
        <p:nvSpPr>
          <p:cNvPr id="9" name="object 9"/>
          <p:cNvSpPr txBox="1"/>
          <p:nvPr/>
        </p:nvSpPr>
        <p:spPr>
          <a:xfrm>
            <a:off x="554227" y="3345306"/>
            <a:ext cx="6527800" cy="6572250"/>
          </a:xfrm>
          <a:prstGeom prst="rect">
            <a:avLst/>
          </a:prstGeom>
        </p:spPr>
        <p:txBody>
          <a:bodyPr wrap="square" lIns="0" tIns="13335" rIns="0" bIns="0" rtlCol="0" vert="horz">
            <a:spAutoFit/>
          </a:bodyPr>
          <a:lstStyle/>
          <a:p>
            <a:pPr marL="2192020">
              <a:lnSpc>
                <a:spcPct val="100000"/>
              </a:lnSpc>
              <a:spcBef>
                <a:spcPts val="105"/>
              </a:spcBef>
              <a:tabLst>
                <a:tab pos="2660015" algn="l"/>
              </a:tabLst>
            </a:pPr>
            <a:r>
              <a:rPr dirty="0" sz="1050" spc="5">
                <a:latin typeface="SimSun"/>
                <a:cs typeface="SimSun"/>
              </a:rPr>
              <a:t>图</a:t>
            </a:r>
            <a:r>
              <a:rPr dirty="0" sz="1050" spc="-265">
                <a:latin typeface="SimSun"/>
                <a:cs typeface="SimSun"/>
              </a:rPr>
              <a:t> </a:t>
            </a:r>
            <a:r>
              <a:rPr dirty="0" sz="1050">
                <a:latin typeface="Times New Roman"/>
                <a:cs typeface="Times New Roman"/>
              </a:rPr>
              <a:t>4.5</a:t>
            </a:r>
            <a:r>
              <a:rPr dirty="0" sz="1050">
                <a:latin typeface="Times New Roman"/>
                <a:cs typeface="Times New Roman"/>
              </a:rPr>
              <a:t>	</a:t>
            </a:r>
            <a:r>
              <a:rPr dirty="0" sz="1050" spc="-10">
                <a:latin typeface="SimSun"/>
                <a:cs typeface="SimSun"/>
              </a:rPr>
              <a:t>位</a:t>
            </a:r>
            <a:r>
              <a:rPr dirty="0" sz="1050" spc="5">
                <a:latin typeface="SimSun"/>
                <a:cs typeface="SimSun"/>
              </a:rPr>
              <a:t>置</a:t>
            </a:r>
            <a:r>
              <a:rPr dirty="0" sz="1050" spc="-10">
                <a:latin typeface="SimSun"/>
                <a:cs typeface="SimSun"/>
              </a:rPr>
              <a:t>自</a:t>
            </a:r>
            <a:r>
              <a:rPr dirty="0" sz="1050" spc="5">
                <a:latin typeface="SimSun"/>
                <a:cs typeface="SimSun"/>
              </a:rPr>
              <a:t>适</a:t>
            </a:r>
            <a:r>
              <a:rPr dirty="0" sz="1050" spc="-10">
                <a:latin typeface="SimSun"/>
                <a:cs typeface="SimSun"/>
              </a:rPr>
              <a:t>应</a:t>
            </a:r>
            <a:r>
              <a:rPr dirty="0" sz="1050" spc="5">
                <a:latin typeface="SimSun"/>
                <a:cs typeface="SimSun"/>
              </a:rPr>
              <a:t>卷</a:t>
            </a:r>
            <a:r>
              <a:rPr dirty="0" sz="1050" spc="-10">
                <a:latin typeface="SimSun"/>
                <a:cs typeface="SimSun"/>
              </a:rPr>
              <a:t>积原</a:t>
            </a:r>
            <a:r>
              <a:rPr dirty="0" sz="1050" spc="5">
                <a:latin typeface="SimSun"/>
                <a:cs typeface="SimSun"/>
              </a:rPr>
              <a:t>理示</a:t>
            </a:r>
            <a:r>
              <a:rPr dirty="0" sz="1050" spc="-10">
                <a:latin typeface="SimSun"/>
                <a:cs typeface="SimSun"/>
              </a:rPr>
              <a:t>意</a:t>
            </a:r>
            <a:r>
              <a:rPr dirty="0" sz="1050" spc="5">
                <a:latin typeface="SimSun"/>
                <a:cs typeface="SimSun"/>
              </a:rPr>
              <a:t>图</a:t>
            </a:r>
            <a:endParaRPr sz="1050">
              <a:latin typeface="SimSun"/>
              <a:cs typeface="SimSun"/>
            </a:endParaRPr>
          </a:p>
          <a:p>
            <a:pPr marL="165100" marR="157480" indent="304800">
              <a:lnSpc>
                <a:spcPct val="162500"/>
              </a:lnSpc>
              <a:spcBef>
                <a:spcPts val="90"/>
              </a:spcBef>
            </a:pPr>
            <a:r>
              <a:rPr dirty="0" sz="1200">
                <a:latin typeface="SimSun"/>
                <a:cs typeface="SimSun"/>
              </a:rPr>
              <a:t>由于权重矩阵是随机初始化的并且可能会收敛的彼此非常相似</a:t>
            </a:r>
            <a:r>
              <a:rPr dirty="0" sz="1200" spc="-409">
                <a:latin typeface="SimSun"/>
                <a:cs typeface="SimSun"/>
              </a:rPr>
              <a:t>，</a:t>
            </a:r>
            <a:r>
              <a:rPr dirty="0" sz="1200">
                <a:latin typeface="SimSun"/>
                <a:cs typeface="SimSun"/>
              </a:rPr>
              <a:t>在其他网络学习任务中， </a:t>
            </a:r>
            <a:r>
              <a:rPr dirty="0" sz="1200">
                <a:latin typeface="SimSun"/>
                <a:cs typeface="SimSun"/>
              </a:rPr>
              <a:t>位置自适应卷积往往</a:t>
            </a:r>
            <a:r>
              <a:rPr dirty="0" sz="1200" spc="10">
                <a:latin typeface="SimSun"/>
                <a:cs typeface="SimSun"/>
              </a:rPr>
              <a:t>会</a:t>
            </a:r>
            <a:r>
              <a:rPr dirty="0" sz="1200">
                <a:latin typeface="SimSun"/>
                <a:cs typeface="SimSun"/>
              </a:rPr>
              <a:t>对数据进行权重正则</a:t>
            </a:r>
            <a:r>
              <a:rPr dirty="0" sz="1200" spc="15">
                <a:latin typeface="SimSun"/>
                <a:cs typeface="SimSun"/>
              </a:rPr>
              <a:t>化</a:t>
            </a:r>
            <a:r>
              <a:rPr dirty="0" baseline="31250" sz="1200">
                <a:latin typeface="Times New Roman"/>
                <a:cs typeface="Times New Roman"/>
                <a:hlinkClick r:id="rId2" action="ppaction://hlinksldjump"/>
              </a:rPr>
              <a:t>[66]</a:t>
            </a:r>
            <a:r>
              <a:rPr dirty="0" sz="1200">
                <a:latin typeface="SimSun"/>
                <a:cs typeface="SimSun"/>
              </a:rPr>
              <a:t>来惩罚不同权重矩阵之间的相关性。但在点 云配</a:t>
            </a:r>
            <a:r>
              <a:rPr dirty="0" sz="1200" spc="10">
                <a:latin typeface="SimSun"/>
                <a:cs typeface="SimSun"/>
              </a:rPr>
              <a:t>准</a:t>
            </a:r>
            <a:r>
              <a:rPr dirty="0" sz="1200">
                <a:latin typeface="SimSun"/>
                <a:cs typeface="SimSun"/>
              </a:rPr>
              <a:t>任务</a:t>
            </a:r>
            <a:r>
              <a:rPr dirty="0" sz="1200" spc="10">
                <a:latin typeface="SimSun"/>
                <a:cs typeface="SimSun"/>
              </a:rPr>
              <a:t>中</a:t>
            </a:r>
            <a:r>
              <a:rPr dirty="0" sz="1200">
                <a:latin typeface="SimSun"/>
                <a:cs typeface="SimSun"/>
              </a:rPr>
              <a:t>，</a:t>
            </a:r>
            <a:r>
              <a:rPr dirty="0" sz="1200" spc="10">
                <a:latin typeface="SimSun"/>
                <a:cs typeface="SimSun"/>
              </a:rPr>
              <a:t>其</a:t>
            </a:r>
            <a:r>
              <a:rPr dirty="0" sz="1200">
                <a:latin typeface="SimSun"/>
                <a:cs typeface="SimSun"/>
              </a:rPr>
              <a:t>目</a:t>
            </a:r>
            <a:r>
              <a:rPr dirty="0" sz="1200" spc="10">
                <a:latin typeface="SimSun"/>
                <a:cs typeface="SimSun"/>
              </a:rPr>
              <a:t>标</a:t>
            </a:r>
            <a:r>
              <a:rPr dirty="0" sz="1200">
                <a:latin typeface="SimSun"/>
                <a:cs typeface="SimSun"/>
              </a:rPr>
              <a:t>是将</a:t>
            </a:r>
            <a:r>
              <a:rPr dirty="0" sz="1200" spc="10">
                <a:latin typeface="SimSun"/>
                <a:cs typeface="SimSun"/>
              </a:rPr>
              <a:t>源</a:t>
            </a:r>
            <a:r>
              <a:rPr dirty="0" sz="1200">
                <a:latin typeface="SimSun"/>
                <a:cs typeface="SimSun"/>
              </a:rPr>
              <a:t>点云</a:t>
            </a:r>
            <a:r>
              <a:rPr dirty="0" sz="1200" spc="10">
                <a:latin typeface="SimSun"/>
                <a:cs typeface="SimSun"/>
              </a:rPr>
              <a:t>与</a:t>
            </a:r>
            <a:r>
              <a:rPr dirty="0" sz="1200">
                <a:latin typeface="SimSun"/>
                <a:cs typeface="SimSun"/>
              </a:rPr>
              <a:t>模</a:t>
            </a:r>
            <a:r>
              <a:rPr dirty="0" sz="1200" spc="10">
                <a:latin typeface="SimSun"/>
                <a:cs typeface="SimSun"/>
              </a:rPr>
              <a:t>板</a:t>
            </a:r>
            <a:r>
              <a:rPr dirty="0" sz="1200">
                <a:latin typeface="SimSun"/>
                <a:cs typeface="SimSun"/>
              </a:rPr>
              <a:t>点</a:t>
            </a:r>
            <a:r>
              <a:rPr dirty="0" sz="1200" spc="10">
                <a:latin typeface="SimSun"/>
                <a:cs typeface="SimSun"/>
              </a:rPr>
              <a:t>云</a:t>
            </a:r>
            <a:r>
              <a:rPr dirty="0" sz="1200">
                <a:latin typeface="SimSun"/>
                <a:cs typeface="SimSun"/>
              </a:rPr>
              <a:t>对齐</a:t>
            </a:r>
            <a:r>
              <a:rPr dirty="0" sz="1200" spc="10">
                <a:latin typeface="SimSun"/>
                <a:cs typeface="SimSun"/>
              </a:rPr>
              <a:t>，</a:t>
            </a:r>
            <a:r>
              <a:rPr dirty="0" sz="1200">
                <a:latin typeface="SimSun"/>
                <a:cs typeface="SimSun"/>
              </a:rPr>
              <a:t>当网</a:t>
            </a:r>
            <a:r>
              <a:rPr dirty="0" sz="1200" spc="10">
                <a:latin typeface="SimSun"/>
                <a:cs typeface="SimSun"/>
              </a:rPr>
              <a:t>络</a:t>
            </a:r>
            <a:r>
              <a:rPr dirty="0" sz="1200">
                <a:latin typeface="SimSun"/>
                <a:cs typeface="SimSun"/>
              </a:rPr>
              <a:t>逐</a:t>
            </a:r>
            <a:r>
              <a:rPr dirty="0" sz="1200" spc="10">
                <a:latin typeface="SimSun"/>
                <a:cs typeface="SimSun"/>
              </a:rPr>
              <a:t>渐</a:t>
            </a:r>
            <a:r>
              <a:rPr dirty="0" sz="1200">
                <a:latin typeface="SimSun"/>
                <a:cs typeface="SimSun"/>
              </a:rPr>
              <a:t>收</a:t>
            </a:r>
            <a:r>
              <a:rPr dirty="0" sz="1200" spc="10">
                <a:latin typeface="SimSun"/>
                <a:cs typeface="SimSun"/>
              </a:rPr>
              <a:t>敛</a:t>
            </a:r>
            <a:r>
              <a:rPr dirty="0" sz="1200">
                <a:latin typeface="SimSun"/>
                <a:cs typeface="SimSun"/>
              </a:rPr>
              <a:t>，权</a:t>
            </a:r>
            <a:r>
              <a:rPr dirty="0" sz="1200" spc="10">
                <a:latin typeface="SimSun"/>
                <a:cs typeface="SimSun"/>
              </a:rPr>
              <a:t>重</a:t>
            </a:r>
            <a:r>
              <a:rPr dirty="0" sz="1200">
                <a:latin typeface="SimSun"/>
                <a:cs typeface="SimSun"/>
              </a:rPr>
              <a:t>矩阵</a:t>
            </a:r>
            <a:r>
              <a:rPr dirty="0" sz="1200" spc="10">
                <a:latin typeface="SimSun"/>
                <a:cs typeface="SimSun"/>
              </a:rPr>
              <a:t>彼</a:t>
            </a:r>
            <a:r>
              <a:rPr dirty="0" sz="1200">
                <a:latin typeface="SimSun"/>
                <a:cs typeface="SimSun"/>
              </a:rPr>
              <a:t>此</a:t>
            </a:r>
            <a:r>
              <a:rPr dirty="0" sz="1200" spc="10">
                <a:latin typeface="SimSun"/>
                <a:cs typeface="SimSun"/>
              </a:rPr>
              <a:t>之</a:t>
            </a:r>
            <a:r>
              <a:rPr dirty="0" sz="1200">
                <a:latin typeface="SimSun"/>
                <a:cs typeface="SimSun"/>
              </a:rPr>
              <a:t>间也 将更</a:t>
            </a:r>
            <a:r>
              <a:rPr dirty="0" sz="1200" spc="10">
                <a:latin typeface="SimSun"/>
                <a:cs typeface="SimSun"/>
              </a:rPr>
              <a:t>相</a:t>
            </a:r>
            <a:r>
              <a:rPr dirty="0" sz="1200">
                <a:latin typeface="SimSun"/>
                <a:cs typeface="SimSun"/>
              </a:rPr>
              <a:t>似，</a:t>
            </a:r>
            <a:r>
              <a:rPr dirty="0" sz="1200" spc="10">
                <a:latin typeface="SimSun"/>
                <a:cs typeface="SimSun"/>
              </a:rPr>
              <a:t>这</a:t>
            </a:r>
            <a:r>
              <a:rPr dirty="0" sz="1200">
                <a:latin typeface="SimSun"/>
                <a:cs typeface="SimSun"/>
              </a:rPr>
              <a:t>是</a:t>
            </a:r>
            <a:r>
              <a:rPr dirty="0" sz="1200" spc="10">
                <a:latin typeface="SimSun"/>
                <a:cs typeface="SimSun"/>
              </a:rPr>
              <a:t>必</a:t>
            </a:r>
            <a:r>
              <a:rPr dirty="0" sz="1200">
                <a:latin typeface="SimSun"/>
                <a:cs typeface="SimSun"/>
              </a:rPr>
              <a:t>然</a:t>
            </a:r>
            <a:r>
              <a:rPr dirty="0" sz="1200" spc="10">
                <a:latin typeface="SimSun"/>
                <a:cs typeface="SimSun"/>
              </a:rPr>
              <a:t>的</a:t>
            </a:r>
            <a:r>
              <a:rPr dirty="0" sz="1200">
                <a:latin typeface="SimSun"/>
                <a:cs typeface="SimSun"/>
              </a:rPr>
              <a:t>也是</a:t>
            </a:r>
            <a:r>
              <a:rPr dirty="0" sz="1200" spc="10">
                <a:latin typeface="SimSun"/>
                <a:cs typeface="SimSun"/>
              </a:rPr>
              <a:t>必</a:t>
            </a:r>
            <a:r>
              <a:rPr dirty="0" sz="1200">
                <a:latin typeface="SimSun"/>
                <a:cs typeface="SimSun"/>
              </a:rPr>
              <a:t>需的</a:t>
            </a:r>
            <a:r>
              <a:rPr dirty="0" sz="1200" spc="20">
                <a:latin typeface="SimSun"/>
                <a:cs typeface="SimSun"/>
              </a:rPr>
              <a:t>。</a:t>
            </a:r>
            <a:r>
              <a:rPr dirty="0" sz="1200">
                <a:latin typeface="SimSun"/>
                <a:cs typeface="SimSun"/>
              </a:rPr>
              <a:t>因</a:t>
            </a:r>
            <a:r>
              <a:rPr dirty="0" sz="1200" spc="10">
                <a:latin typeface="SimSun"/>
                <a:cs typeface="SimSun"/>
              </a:rPr>
              <a:t>此</a:t>
            </a:r>
            <a:r>
              <a:rPr dirty="0" sz="1200">
                <a:latin typeface="SimSun"/>
                <a:cs typeface="SimSun"/>
              </a:rPr>
              <a:t>本</a:t>
            </a:r>
            <a:r>
              <a:rPr dirty="0" sz="1200" spc="10">
                <a:latin typeface="SimSun"/>
                <a:cs typeface="SimSun"/>
              </a:rPr>
              <a:t>章</a:t>
            </a:r>
            <a:r>
              <a:rPr dirty="0" sz="1200">
                <a:latin typeface="SimSun"/>
                <a:cs typeface="SimSun"/>
              </a:rPr>
              <a:t>取消</a:t>
            </a:r>
            <a:r>
              <a:rPr dirty="0" sz="1200" spc="15">
                <a:latin typeface="SimSun"/>
                <a:cs typeface="SimSun"/>
              </a:rPr>
              <a:t>了</a:t>
            </a:r>
            <a:r>
              <a:rPr dirty="0" sz="1200">
                <a:latin typeface="SimSun"/>
                <a:cs typeface="SimSun"/>
              </a:rPr>
              <a:t>位置</a:t>
            </a:r>
            <a:r>
              <a:rPr dirty="0" sz="1200" spc="10">
                <a:latin typeface="SimSun"/>
                <a:cs typeface="SimSun"/>
              </a:rPr>
              <a:t>自</a:t>
            </a:r>
            <a:r>
              <a:rPr dirty="0" sz="1200">
                <a:latin typeface="SimSun"/>
                <a:cs typeface="SimSun"/>
              </a:rPr>
              <a:t>适</a:t>
            </a:r>
            <a:r>
              <a:rPr dirty="0" sz="1200" spc="10">
                <a:latin typeface="SimSun"/>
                <a:cs typeface="SimSun"/>
              </a:rPr>
              <a:t>应</a:t>
            </a:r>
            <a:r>
              <a:rPr dirty="0" sz="1200">
                <a:latin typeface="SimSun"/>
                <a:cs typeface="SimSun"/>
              </a:rPr>
              <a:t>卷</a:t>
            </a:r>
            <a:r>
              <a:rPr dirty="0" sz="1200" spc="10">
                <a:latin typeface="SimSun"/>
                <a:cs typeface="SimSun"/>
              </a:rPr>
              <a:t>积</a:t>
            </a:r>
            <a:r>
              <a:rPr dirty="0" sz="1200">
                <a:latin typeface="SimSun"/>
                <a:cs typeface="SimSun"/>
              </a:rPr>
              <a:t>对权</a:t>
            </a:r>
            <a:r>
              <a:rPr dirty="0" sz="1200" spc="10">
                <a:latin typeface="SimSun"/>
                <a:cs typeface="SimSun"/>
              </a:rPr>
              <a:t>重</a:t>
            </a:r>
            <a:r>
              <a:rPr dirty="0" sz="1200">
                <a:latin typeface="SimSun"/>
                <a:cs typeface="SimSun"/>
              </a:rPr>
              <a:t>的正</a:t>
            </a:r>
            <a:r>
              <a:rPr dirty="0" sz="1200" spc="10">
                <a:latin typeface="SimSun"/>
                <a:cs typeface="SimSun"/>
              </a:rPr>
              <a:t>则</a:t>
            </a:r>
            <a:r>
              <a:rPr dirty="0" sz="1200">
                <a:latin typeface="SimSun"/>
                <a:cs typeface="SimSun"/>
              </a:rPr>
              <a:t>化</a:t>
            </a:r>
            <a:r>
              <a:rPr dirty="0" sz="1200" spc="10">
                <a:latin typeface="SimSun"/>
                <a:cs typeface="SimSun"/>
              </a:rPr>
              <a:t>，</a:t>
            </a:r>
            <a:r>
              <a:rPr dirty="0" sz="1200">
                <a:latin typeface="SimSun"/>
                <a:cs typeface="SimSun"/>
              </a:rPr>
              <a:t>使其 能更好地适用于点云配准任务。</a:t>
            </a:r>
            <a:endParaRPr sz="1200">
              <a:latin typeface="SimSun"/>
              <a:cs typeface="SimSun"/>
            </a:endParaRPr>
          </a:p>
          <a:p>
            <a:pPr>
              <a:lnSpc>
                <a:spcPct val="100000"/>
              </a:lnSpc>
            </a:pPr>
            <a:endParaRPr sz="1200">
              <a:latin typeface="SimSun"/>
              <a:cs typeface="SimSun"/>
            </a:endParaRPr>
          </a:p>
          <a:p>
            <a:pPr marL="165100">
              <a:lnSpc>
                <a:spcPct val="100000"/>
              </a:lnSpc>
              <a:spcBef>
                <a:spcPts val="930"/>
              </a:spcBef>
            </a:pPr>
            <a:r>
              <a:rPr dirty="0" sz="1400" spc="-5">
                <a:latin typeface="Times New Roman"/>
                <a:cs typeface="Times New Roman"/>
              </a:rPr>
              <a:t>4.2.2</a:t>
            </a:r>
            <a:r>
              <a:rPr dirty="0" sz="1400" spc="5">
                <a:latin typeface="Times New Roman"/>
                <a:cs typeface="Times New Roman"/>
              </a:rPr>
              <a:t> </a:t>
            </a:r>
            <a:r>
              <a:rPr dirty="0" sz="1400" spc="-25">
                <a:latin typeface="Times New Roman"/>
                <a:cs typeface="Times New Roman"/>
              </a:rPr>
              <a:t>PACNet </a:t>
            </a:r>
            <a:r>
              <a:rPr dirty="0" sz="1400">
                <a:latin typeface="PMingLiU-ExtB"/>
                <a:cs typeface="PMingLiU-ExtB"/>
              </a:rPr>
              <a:t>网络设计</a:t>
            </a:r>
            <a:endParaRPr sz="1400">
              <a:latin typeface="PMingLiU-ExtB"/>
              <a:cs typeface="PMingLiU-ExtB"/>
            </a:endParaRPr>
          </a:p>
          <a:p>
            <a:pPr>
              <a:lnSpc>
                <a:spcPct val="100000"/>
              </a:lnSpc>
              <a:spcBef>
                <a:spcPts val="30"/>
              </a:spcBef>
            </a:pPr>
            <a:endParaRPr sz="1750">
              <a:latin typeface="PMingLiU-ExtB"/>
              <a:cs typeface="PMingLiU-ExtB"/>
            </a:endParaRPr>
          </a:p>
          <a:p>
            <a:pPr algn="r" marR="234315">
              <a:lnSpc>
                <a:spcPct val="100000"/>
              </a:lnSpc>
            </a:pPr>
            <a:r>
              <a:rPr dirty="0" sz="1200">
                <a:latin typeface="SimSun"/>
                <a:cs typeface="SimSun"/>
              </a:rPr>
              <a:t>通过引入位置自适应卷积，本章基于</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0">
                <a:latin typeface="Times New Roman"/>
                <a:cs typeface="Times New Roman"/>
              </a:rPr>
              <a:t> </a:t>
            </a:r>
            <a:r>
              <a:rPr dirty="0" sz="1200">
                <a:latin typeface="SimSun"/>
                <a:cs typeface="SimSun"/>
              </a:rPr>
              <a:t>网络在特征提取模块提出了改进，构建了</a:t>
            </a:r>
            <a:endParaRPr sz="1200">
              <a:latin typeface="SimSun"/>
              <a:cs typeface="SimSun"/>
            </a:endParaRPr>
          </a:p>
          <a:p>
            <a:pPr>
              <a:lnSpc>
                <a:spcPct val="100000"/>
              </a:lnSpc>
              <a:spcBef>
                <a:spcPts val="30"/>
              </a:spcBef>
            </a:pPr>
            <a:endParaRPr sz="950">
              <a:latin typeface="SimSun"/>
              <a:cs typeface="SimSun"/>
            </a:endParaRPr>
          </a:p>
          <a:p>
            <a:pPr algn="r" marR="233679">
              <a:lnSpc>
                <a:spcPct val="100000"/>
              </a:lnSpc>
            </a:pP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点云配准网</a:t>
            </a:r>
            <a:r>
              <a:rPr dirty="0" sz="1200" spc="10">
                <a:latin typeface="SimSun"/>
                <a:cs typeface="SimSun"/>
              </a:rPr>
              <a:t>络</a:t>
            </a:r>
            <a:r>
              <a:rPr dirty="0" sz="1200">
                <a:latin typeface="SimSun"/>
                <a:cs typeface="SimSun"/>
              </a:rPr>
              <a:t>模型</a:t>
            </a:r>
            <a:r>
              <a:rPr dirty="0" sz="1200" spc="-60">
                <a:latin typeface="SimSun"/>
                <a:cs typeface="SimSun"/>
              </a:rPr>
              <a:t>，</a:t>
            </a:r>
            <a:r>
              <a:rPr dirty="0" sz="1200">
                <a:latin typeface="SimSun"/>
                <a:cs typeface="SimSun"/>
              </a:rPr>
              <a:t>网络模型整体框架如图</a:t>
            </a:r>
            <a:r>
              <a:rPr dirty="0" sz="1200" spc="-295">
                <a:latin typeface="SimSun"/>
                <a:cs typeface="SimSun"/>
              </a:rPr>
              <a:t> </a:t>
            </a:r>
            <a:r>
              <a:rPr dirty="0" sz="1200">
                <a:latin typeface="Times New Roman"/>
                <a:cs typeface="Times New Roman"/>
              </a:rPr>
              <a:t>4.6 </a:t>
            </a:r>
            <a:r>
              <a:rPr dirty="0" sz="1200">
                <a:latin typeface="SimSun"/>
                <a:cs typeface="SimSun"/>
              </a:rPr>
              <a:t>所示</a:t>
            </a:r>
            <a:r>
              <a:rPr dirty="0" sz="1200" spc="-60">
                <a:latin typeface="SimSun"/>
                <a:cs typeface="SimSun"/>
              </a:rPr>
              <a:t>。</a:t>
            </a:r>
            <a:r>
              <a:rPr dirty="0" sz="1200">
                <a:latin typeface="SimSun"/>
                <a:cs typeface="SimSun"/>
              </a:rPr>
              <a:t>使</a:t>
            </a:r>
            <a:r>
              <a:rPr dirty="0" sz="1200" spc="10">
                <a:latin typeface="SimSun"/>
                <a:cs typeface="SimSun"/>
              </a:rPr>
              <a:t>用</a:t>
            </a:r>
            <a:r>
              <a:rPr dirty="0" sz="1200" spc="-100">
                <a:latin typeface="Cambria Math"/>
                <a:cs typeface="Cambria Math"/>
              </a:rPr>
              <a:t>𝑃</a:t>
            </a:r>
            <a:r>
              <a:rPr dirty="0" baseline="-16339" sz="1275" spc="37">
                <a:latin typeface="Cambria Math"/>
                <a:cs typeface="Cambria Math"/>
              </a:rPr>
              <a:t>𝑇</a:t>
            </a:r>
            <a:r>
              <a:rPr dirty="0" baseline="-16339" sz="1275">
                <a:latin typeface="Cambria Math"/>
                <a:cs typeface="Cambria Math"/>
              </a:rPr>
              <a:t> </a:t>
            </a:r>
            <a:r>
              <a:rPr dirty="0" baseline="-16339" sz="1275" spc="52">
                <a:latin typeface="Cambria Math"/>
                <a:cs typeface="Cambria Math"/>
              </a:rPr>
              <a:t> </a:t>
            </a:r>
            <a:r>
              <a:rPr dirty="0" sz="1200">
                <a:latin typeface="Cambria Math"/>
                <a:cs typeface="Cambria Math"/>
              </a:rPr>
              <a:t>=</a:t>
            </a:r>
            <a:r>
              <a:rPr dirty="0" sz="1200" spc="75">
                <a:latin typeface="Cambria Math"/>
                <a:cs typeface="Cambria Math"/>
              </a:rPr>
              <a:t> </a:t>
            </a:r>
            <a:r>
              <a:rPr dirty="0" sz="1200">
                <a:latin typeface="Cambria Math"/>
                <a:cs typeface="Cambria Math"/>
              </a:rPr>
              <a:t>{</a:t>
            </a:r>
            <a:r>
              <a:rPr dirty="0" sz="1200" spc="-95">
                <a:latin typeface="Cambria Math"/>
                <a:cs typeface="Cambria Math"/>
              </a:rPr>
              <a:t>𝑃</a:t>
            </a:r>
            <a:r>
              <a:rPr dirty="0" baseline="-16339" sz="1275" spc="37">
                <a:latin typeface="Cambria Math"/>
                <a:cs typeface="Cambria Math"/>
              </a:rPr>
              <a:t>𝑇</a:t>
            </a:r>
            <a:r>
              <a:rPr dirty="0" baseline="-35714" sz="1050" spc="307">
                <a:latin typeface="Cambria Math"/>
                <a:cs typeface="Cambria Math"/>
              </a:rPr>
              <a:t>𝑖</a:t>
            </a:r>
            <a:r>
              <a:rPr dirty="0" sz="1200">
                <a:latin typeface="Cambria Math"/>
                <a:cs typeface="Cambria Math"/>
              </a:rPr>
              <a:t>|𝑖</a:t>
            </a:r>
            <a:r>
              <a:rPr dirty="0" sz="1200" spc="95">
                <a:latin typeface="Cambria Math"/>
                <a:cs typeface="Cambria Math"/>
              </a:rPr>
              <a:t> </a:t>
            </a:r>
            <a:r>
              <a:rPr dirty="0" sz="1200">
                <a:latin typeface="Cambria Math"/>
                <a:cs typeface="Cambria Math"/>
              </a:rPr>
              <a:t>=</a:t>
            </a:r>
            <a:r>
              <a:rPr dirty="0" sz="1200" spc="60">
                <a:latin typeface="Cambria Math"/>
                <a:cs typeface="Cambria Math"/>
              </a:rPr>
              <a:t> </a:t>
            </a:r>
            <a:r>
              <a:rPr dirty="0" sz="1200" spc="5">
                <a:latin typeface="Cambria Math"/>
                <a:cs typeface="Cambria Math"/>
              </a:rPr>
              <a:t>1,</a:t>
            </a:r>
            <a:r>
              <a:rPr dirty="0" sz="1200" spc="-5">
                <a:latin typeface="Cambria Math"/>
                <a:cs typeface="Cambria Math"/>
              </a:rPr>
              <a:t>2</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a:t>
            </a:r>
            <a:r>
              <a:rPr dirty="0" sz="1200" spc="-70">
                <a:latin typeface="Cambria Math"/>
                <a:cs typeface="Cambria Math"/>
              </a:rPr>
              <a:t> </a:t>
            </a:r>
            <a:r>
              <a:rPr dirty="0" sz="1200" spc="15">
                <a:latin typeface="Cambria Math"/>
                <a:cs typeface="Cambria Math"/>
              </a:rPr>
              <a:t>𝑛</a:t>
            </a:r>
            <a:r>
              <a:rPr dirty="0" sz="1200">
                <a:latin typeface="Cambria Math"/>
                <a:cs typeface="Cambria Math"/>
              </a:rPr>
              <a:t>}</a:t>
            </a:r>
            <a:r>
              <a:rPr dirty="0" sz="1200" spc="60">
                <a:latin typeface="Cambria Math"/>
                <a:cs typeface="Cambria Math"/>
              </a:rPr>
              <a:t> </a:t>
            </a:r>
            <a:r>
              <a:rPr dirty="0" sz="1200">
                <a:latin typeface="Cambria Math"/>
                <a:cs typeface="Cambria Math"/>
              </a:rPr>
              <a:t>⊂</a:t>
            </a:r>
            <a:endParaRPr sz="1200">
              <a:latin typeface="Cambria Math"/>
              <a:cs typeface="Cambria Math"/>
            </a:endParaRPr>
          </a:p>
          <a:p>
            <a:pPr>
              <a:lnSpc>
                <a:spcPct val="100000"/>
              </a:lnSpc>
              <a:spcBef>
                <a:spcPts val="40"/>
              </a:spcBef>
            </a:pPr>
            <a:endParaRPr sz="1400">
              <a:latin typeface="Cambria Math"/>
              <a:cs typeface="Cambria Math"/>
            </a:endParaRPr>
          </a:p>
          <a:p>
            <a:pPr marL="165100">
              <a:lnSpc>
                <a:spcPts val="1185"/>
              </a:lnSpc>
            </a:pPr>
            <a:r>
              <a:rPr dirty="0" sz="1200" spc="-5">
                <a:latin typeface="Cambria Math"/>
                <a:cs typeface="Cambria Math"/>
              </a:rPr>
              <a:t>ℝ</a:t>
            </a:r>
            <a:r>
              <a:rPr dirty="0" baseline="29411" sz="1275" spc="112">
                <a:latin typeface="Cambria Math"/>
                <a:cs typeface="Cambria Math"/>
              </a:rPr>
              <a:t>3</a:t>
            </a:r>
            <a:r>
              <a:rPr dirty="0" sz="1200">
                <a:latin typeface="SimSun"/>
                <a:cs typeface="SimSun"/>
              </a:rPr>
              <a:t>来表示输入的模板点云</a:t>
            </a:r>
            <a:r>
              <a:rPr dirty="0" sz="1200" spc="-204">
                <a:latin typeface="SimSun"/>
                <a:cs typeface="SimSun"/>
              </a:rPr>
              <a:t>，</a:t>
            </a:r>
            <a:r>
              <a:rPr dirty="0" sz="1200">
                <a:latin typeface="SimSun"/>
                <a:cs typeface="SimSun"/>
              </a:rPr>
              <a:t>其中每个点</a:t>
            </a:r>
            <a:r>
              <a:rPr dirty="0" sz="1200" spc="-100">
                <a:latin typeface="Cambria Math"/>
                <a:cs typeface="Cambria Math"/>
              </a:rPr>
              <a:t>𝑃</a:t>
            </a:r>
            <a:r>
              <a:rPr dirty="0" baseline="-16339" sz="1275" spc="37">
                <a:latin typeface="Cambria Math"/>
                <a:cs typeface="Cambria Math"/>
              </a:rPr>
              <a:t>𝑇</a:t>
            </a:r>
            <a:r>
              <a:rPr dirty="0" baseline="-16339" sz="1275">
                <a:latin typeface="Cambria Math"/>
                <a:cs typeface="Cambria Math"/>
              </a:rPr>
              <a:t> </a:t>
            </a:r>
            <a:r>
              <a:rPr dirty="0" baseline="-16339" sz="1275" spc="-37">
                <a:latin typeface="Cambria Math"/>
                <a:cs typeface="Cambria Math"/>
              </a:rPr>
              <a:t> </a:t>
            </a:r>
            <a:r>
              <a:rPr dirty="0" sz="1200">
                <a:latin typeface="SimSun"/>
                <a:cs typeface="SimSun"/>
              </a:rPr>
              <a:t>都包含了坐标</a:t>
            </a:r>
            <a:r>
              <a:rPr dirty="0" baseline="2314" sz="1800" spc="7">
                <a:latin typeface="Cambria Math"/>
                <a:cs typeface="Cambria Math"/>
              </a:rPr>
              <a:t>(</a:t>
            </a:r>
            <a:r>
              <a:rPr dirty="0" sz="1200" spc="30">
                <a:latin typeface="Cambria Math"/>
                <a:cs typeface="Cambria Math"/>
              </a:rPr>
              <a:t>𝑥</a:t>
            </a:r>
            <a:r>
              <a:rPr dirty="0" sz="1200">
                <a:latin typeface="Cambria Math"/>
                <a:cs typeface="Cambria Math"/>
              </a:rPr>
              <a:t>,</a:t>
            </a:r>
            <a:r>
              <a:rPr dirty="0" sz="1200" spc="-70">
                <a:latin typeface="Cambria Math"/>
                <a:cs typeface="Cambria Math"/>
              </a:rPr>
              <a:t> </a:t>
            </a:r>
            <a:r>
              <a:rPr dirty="0" sz="1200" spc="10">
                <a:latin typeface="Cambria Math"/>
                <a:cs typeface="Cambria Math"/>
              </a:rPr>
              <a:t>𝑦</a:t>
            </a:r>
            <a:r>
              <a:rPr dirty="0" sz="1200">
                <a:latin typeface="Cambria Math"/>
                <a:cs typeface="Cambria Math"/>
              </a:rPr>
              <a:t>,</a:t>
            </a:r>
            <a:r>
              <a:rPr dirty="0" sz="1200" spc="-55">
                <a:latin typeface="Cambria Math"/>
                <a:cs typeface="Cambria Math"/>
              </a:rPr>
              <a:t> </a:t>
            </a:r>
            <a:r>
              <a:rPr dirty="0" sz="1200" spc="15">
                <a:latin typeface="Cambria Math"/>
                <a:cs typeface="Cambria Math"/>
              </a:rPr>
              <a:t>𝑧</a:t>
            </a:r>
            <a:r>
              <a:rPr dirty="0" baseline="2314" sz="1800" spc="-15">
                <a:latin typeface="Cambria Math"/>
                <a:cs typeface="Cambria Math"/>
              </a:rPr>
              <a:t>)</a:t>
            </a:r>
            <a:r>
              <a:rPr dirty="0" sz="1200">
                <a:latin typeface="SimSun"/>
                <a:cs typeface="SimSun"/>
              </a:rPr>
              <a:t>以及强度</a:t>
            </a:r>
            <a:r>
              <a:rPr dirty="0" sz="1200" spc="-204">
                <a:latin typeface="SimSun"/>
                <a:cs typeface="SimSun"/>
              </a:rPr>
              <a:t>、</a:t>
            </a:r>
            <a:r>
              <a:rPr dirty="0" sz="1200">
                <a:latin typeface="SimSun"/>
                <a:cs typeface="SimSun"/>
              </a:rPr>
              <a:t>颜色等信息</a:t>
            </a:r>
            <a:r>
              <a:rPr dirty="0" sz="1200" spc="-204">
                <a:latin typeface="SimSun"/>
                <a:cs typeface="SimSun"/>
              </a:rPr>
              <a:t>，</a:t>
            </a:r>
            <a:r>
              <a:rPr dirty="0" sz="1200">
                <a:latin typeface="SimSun"/>
                <a:cs typeface="SimSun"/>
              </a:rPr>
              <a:t>并初</a:t>
            </a:r>
            <a:endParaRPr sz="1200">
              <a:latin typeface="SimSun"/>
              <a:cs typeface="SimSun"/>
            </a:endParaRPr>
          </a:p>
          <a:p>
            <a:pPr algn="ctr" marR="665480">
              <a:lnSpc>
                <a:spcPts val="585"/>
              </a:lnSpc>
            </a:pPr>
            <a:r>
              <a:rPr dirty="0" sz="700" spc="35">
                <a:latin typeface="Cambria Math"/>
                <a:cs typeface="Cambria Math"/>
              </a:rPr>
              <a:t>𝑖</a:t>
            </a:r>
            <a:endParaRPr sz="700">
              <a:latin typeface="Cambria Math"/>
              <a:cs typeface="Cambria Math"/>
            </a:endParaRPr>
          </a:p>
          <a:p>
            <a:pPr>
              <a:lnSpc>
                <a:spcPct val="100000"/>
              </a:lnSpc>
              <a:spcBef>
                <a:spcPts val="5"/>
              </a:spcBef>
            </a:pPr>
            <a:endParaRPr sz="850">
              <a:latin typeface="Cambria Math"/>
              <a:cs typeface="Cambria Math"/>
            </a:endParaRPr>
          </a:p>
          <a:p>
            <a:pPr algn="r" marR="233679">
              <a:lnSpc>
                <a:spcPct val="100000"/>
              </a:lnSpc>
            </a:pPr>
            <a:r>
              <a:rPr dirty="0" sz="1200" spc="45">
                <a:latin typeface="SimSun"/>
                <a:cs typeface="SimSun"/>
              </a:rPr>
              <a:t>始化</a:t>
            </a:r>
            <a:r>
              <a:rPr dirty="0" sz="1200" spc="30">
                <a:latin typeface="SimSun"/>
                <a:cs typeface="SimSun"/>
              </a:rPr>
              <a:t>一</a:t>
            </a:r>
            <a:r>
              <a:rPr dirty="0" sz="1200" spc="45">
                <a:latin typeface="SimSun"/>
                <a:cs typeface="SimSun"/>
              </a:rPr>
              <a:t>个</a:t>
            </a:r>
            <a:r>
              <a:rPr dirty="0" sz="1200" spc="30">
                <a:latin typeface="SimSun"/>
                <a:cs typeface="SimSun"/>
              </a:rPr>
              <a:t>旋</a:t>
            </a:r>
            <a:r>
              <a:rPr dirty="0" sz="1200" spc="45">
                <a:latin typeface="SimSun"/>
                <a:cs typeface="SimSun"/>
              </a:rPr>
              <a:t>转</a:t>
            </a:r>
            <a:r>
              <a:rPr dirty="0" sz="1200" spc="30">
                <a:latin typeface="SimSun"/>
                <a:cs typeface="SimSun"/>
              </a:rPr>
              <a:t>矩</a:t>
            </a:r>
            <a:r>
              <a:rPr dirty="0" sz="1200" spc="45">
                <a:latin typeface="SimSun"/>
                <a:cs typeface="SimSun"/>
              </a:rPr>
              <a:t>阵</a:t>
            </a:r>
            <a:r>
              <a:rPr dirty="0" sz="1200" spc="-25">
                <a:latin typeface="Cambria Math"/>
                <a:cs typeface="Cambria Math"/>
              </a:rPr>
              <a:t>𝑅</a:t>
            </a:r>
            <a:r>
              <a:rPr dirty="0" baseline="-16339" sz="1275" spc="30">
                <a:latin typeface="Cambria Math"/>
                <a:cs typeface="Cambria Math"/>
              </a:rPr>
              <a:t>0</a:t>
            </a:r>
            <a:r>
              <a:rPr dirty="0" baseline="-16339" sz="1275">
                <a:latin typeface="Cambria Math"/>
                <a:cs typeface="Cambria Math"/>
              </a:rPr>
              <a:t> </a:t>
            </a:r>
            <a:r>
              <a:rPr dirty="0" baseline="-16339" sz="1275" spc="7">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𝑆</a:t>
            </a:r>
            <a:r>
              <a:rPr dirty="0" sz="1200" spc="30">
                <a:latin typeface="Cambria Math"/>
                <a:cs typeface="Cambria Math"/>
              </a:rPr>
              <a:t>𝑂</a:t>
            </a:r>
            <a:r>
              <a:rPr dirty="0" sz="1200" spc="5">
                <a:latin typeface="Cambria Math"/>
                <a:cs typeface="Cambria Math"/>
              </a:rPr>
              <a:t>(</a:t>
            </a:r>
            <a:r>
              <a:rPr dirty="0" sz="1200" spc="-5">
                <a:latin typeface="Cambria Math"/>
                <a:cs typeface="Cambria Math"/>
              </a:rPr>
              <a:t>3</a:t>
            </a:r>
            <a:r>
              <a:rPr dirty="0" sz="1200" spc="40">
                <a:latin typeface="Cambria Math"/>
                <a:cs typeface="Cambria Math"/>
              </a:rPr>
              <a:t>)</a:t>
            </a:r>
            <a:r>
              <a:rPr dirty="0" sz="1200" spc="30">
                <a:latin typeface="SimSun"/>
                <a:cs typeface="SimSun"/>
              </a:rPr>
              <a:t>和</a:t>
            </a:r>
            <a:r>
              <a:rPr dirty="0" sz="1200" spc="45">
                <a:latin typeface="SimSun"/>
                <a:cs typeface="SimSun"/>
              </a:rPr>
              <a:t>平移</a:t>
            </a:r>
            <a:r>
              <a:rPr dirty="0" sz="1200" spc="30">
                <a:latin typeface="SimSun"/>
                <a:cs typeface="SimSun"/>
              </a:rPr>
              <a:t>向</a:t>
            </a:r>
            <a:r>
              <a:rPr dirty="0" sz="1200" spc="40">
                <a:latin typeface="SimSun"/>
                <a:cs typeface="SimSun"/>
              </a:rPr>
              <a:t>量</a:t>
            </a:r>
            <a:r>
              <a:rPr dirty="0" sz="1200" spc="-20">
                <a:latin typeface="Cambria Math"/>
                <a:cs typeface="Cambria Math"/>
              </a:rPr>
              <a:t>𝑡</a:t>
            </a:r>
            <a:r>
              <a:rPr dirty="0" baseline="-16339" sz="1275" spc="30">
                <a:latin typeface="Cambria Math"/>
                <a:cs typeface="Cambria Math"/>
              </a:rPr>
              <a:t>0</a:t>
            </a:r>
            <a:r>
              <a:rPr dirty="0" baseline="-16339" sz="1275">
                <a:latin typeface="Cambria Math"/>
                <a:cs typeface="Cambria Math"/>
              </a:rPr>
              <a:t> </a:t>
            </a:r>
            <a:r>
              <a:rPr dirty="0" baseline="-16339" sz="1275" spc="7">
                <a:latin typeface="Cambria Math"/>
                <a:cs typeface="Cambria Math"/>
              </a:rPr>
              <a:t> </a:t>
            </a:r>
            <a:r>
              <a:rPr dirty="0" sz="1200">
                <a:latin typeface="Cambria Math"/>
                <a:cs typeface="Cambria Math"/>
              </a:rPr>
              <a:t>∈</a:t>
            </a:r>
            <a:r>
              <a:rPr dirty="0" sz="1200" spc="65">
                <a:latin typeface="Cambria Math"/>
                <a:cs typeface="Cambria Math"/>
              </a:rPr>
              <a:t> </a:t>
            </a:r>
            <a:r>
              <a:rPr dirty="0" sz="1200" spc="-10">
                <a:latin typeface="Cambria Math"/>
                <a:cs typeface="Cambria Math"/>
              </a:rPr>
              <a:t>ℝ</a:t>
            </a:r>
            <a:r>
              <a:rPr dirty="0" baseline="29411" sz="1275" spc="30">
                <a:latin typeface="Cambria Math"/>
                <a:cs typeface="Cambria Math"/>
              </a:rPr>
              <a:t>3</a:t>
            </a:r>
            <a:r>
              <a:rPr dirty="0" baseline="29411" sz="1275" spc="-127">
                <a:latin typeface="Cambria Math"/>
                <a:cs typeface="Cambria Math"/>
              </a:rPr>
              <a:t> </a:t>
            </a:r>
            <a:r>
              <a:rPr dirty="0" sz="1200" spc="45">
                <a:latin typeface="SimSun"/>
                <a:cs typeface="SimSun"/>
              </a:rPr>
              <a:t>，</a:t>
            </a:r>
            <a:r>
              <a:rPr dirty="0" sz="1200" spc="30">
                <a:latin typeface="SimSun"/>
                <a:cs typeface="SimSun"/>
              </a:rPr>
              <a:t>将</a:t>
            </a:r>
            <a:r>
              <a:rPr dirty="0" sz="1200" spc="45">
                <a:latin typeface="SimSun"/>
                <a:cs typeface="SimSun"/>
              </a:rPr>
              <a:t>其</a:t>
            </a:r>
            <a:r>
              <a:rPr dirty="0" sz="1200" spc="30">
                <a:latin typeface="SimSun"/>
                <a:cs typeface="SimSun"/>
              </a:rPr>
              <a:t>作用</a:t>
            </a:r>
            <a:r>
              <a:rPr dirty="0" sz="1200" spc="45">
                <a:latin typeface="SimSun"/>
                <a:cs typeface="SimSun"/>
              </a:rPr>
              <a:t>于模</a:t>
            </a:r>
            <a:r>
              <a:rPr dirty="0" sz="1200" spc="30">
                <a:latin typeface="SimSun"/>
                <a:cs typeface="SimSun"/>
              </a:rPr>
              <a:t>板</a:t>
            </a:r>
            <a:r>
              <a:rPr dirty="0" sz="1200" spc="45">
                <a:latin typeface="SimSun"/>
                <a:cs typeface="SimSun"/>
              </a:rPr>
              <a:t>点云</a:t>
            </a:r>
            <a:r>
              <a:rPr dirty="0" sz="1200" spc="-95">
                <a:latin typeface="Cambria Math"/>
                <a:cs typeface="Cambria Math"/>
              </a:rPr>
              <a:t>𝑃</a:t>
            </a:r>
            <a:r>
              <a:rPr dirty="0" baseline="-16339" sz="1275" spc="37">
                <a:latin typeface="Cambria Math"/>
                <a:cs typeface="Cambria Math"/>
              </a:rPr>
              <a:t>𝑇</a:t>
            </a:r>
            <a:r>
              <a:rPr dirty="0" baseline="-16339" sz="1275" spc="-82">
                <a:latin typeface="Cambria Math"/>
                <a:cs typeface="Cambria Math"/>
              </a:rPr>
              <a:t> </a:t>
            </a:r>
            <a:r>
              <a:rPr dirty="0" sz="1200" spc="30">
                <a:latin typeface="SimSun"/>
                <a:cs typeface="SimSun"/>
              </a:rPr>
              <a:t>生</a:t>
            </a:r>
            <a:r>
              <a:rPr dirty="0" sz="1200" spc="45">
                <a:latin typeface="SimSun"/>
                <a:cs typeface="SimSun"/>
              </a:rPr>
              <a:t>成</a:t>
            </a:r>
            <a:r>
              <a:rPr dirty="0" sz="1200" spc="30">
                <a:latin typeface="SimSun"/>
                <a:cs typeface="SimSun"/>
              </a:rPr>
              <a:t>源点</a:t>
            </a:r>
            <a:r>
              <a:rPr dirty="0" sz="1200" spc="40">
                <a:latin typeface="SimSun"/>
                <a:cs typeface="SimSun"/>
              </a:rPr>
              <a:t>云</a:t>
            </a:r>
            <a:r>
              <a:rPr dirty="0" sz="1200" spc="-170">
                <a:latin typeface="Cambria Math"/>
                <a:cs typeface="Cambria Math"/>
              </a:rPr>
              <a:t>𝑃</a:t>
            </a:r>
            <a:r>
              <a:rPr dirty="0" baseline="-16339" sz="1275" spc="52">
                <a:latin typeface="Cambria Math"/>
                <a:cs typeface="Cambria Math"/>
              </a:rPr>
              <a:t>𝑆</a:t>
            </a:r>
            <a:r>
              <a:rPr dirty="0" baseline="-16339" sz="1275">
                <a:latin typeface="Cambria Math"/>
                <a:cs typeface="Cambria Math"/>
              </a:rPr>
              <a:t> </a:t>
            </a:r>
            <a:r>
              <a:rPr dirty="0" baseline="-16339" sz="1275" spc="44">
                <a:latin typeface="Cambria Math"/>
                <a:cs typeface="Cambria Math"/>
              </a:rPr>
              <a:t> </a:t>
            </a:r>
            <a:r>
              <a:rPr dirty="0" sz="1200">
                <a:latin typeface="Cambria Math"/>
                <a:cs typeface="Cambria Math"/>
              </a:rPr>
              <a:t>=</a:t>
            </a:r>
            <a:endParaRPr sz="1200">
              <a:latin typeface="Cambria Math"/>
              <a:cs typeface="Cambria Math"/>
            </a:endParaRPr>
          </a:p>
          <a:p>
            <a:pPr marL="165100">
              <a:lnSpc>
                <a:spcPts val="1185"/>
              </a:lnSpc>
              <a:spcBef>
                <a:spcPts val="1180"/>
              </a:spcBef>
            </a:pPr>
            <a:r>
              <a:rPr dirty="0" sz="1200">
                <a:latin typeface="Cambria Math"/>
                <a:cs typeface="Cambria Math"/>
              </a:rPr>
              <a:t>{</a:t>
            </a:r>
            <a:r>
              <a:rPr dirty="0" sz="1200" spc="-240">
                <a:latin typeface="Cambria Math"/>
                <a:cs typeface="Cambria Math"/>
              </a:rPr>
              <a:t>𝑃</a:t>
            </a:r>
            <a:r>
              <a:rPr dirty="0" baseline="-16339" sz="1275" spc="60">
                <a:latin typeface="Cambria Math"/>
                <a:cs typeface="Cambria Math"/>
              </a:rPr>
              <a:t>𝑠</a:t>
            </a:r>
            <a:r>
              <a:rPr dirty="0" baseline="-16339" sz="1275">
                <a:latin typeface="Cambria Math"/>
                <a:cs typeface="Cambria Math"/>
              </a:rPr>
              <a:t> </a:t>
            </a:r>
            <a:r>
              <a:rPr dirty="0" baseline="-16339" sz="1275" spc="75">
                <a:latin typeface="Cambria Math"/>
                <a:cs typeface="Cambria Math"/>
              </a:rPr>
              <a:t> </a:t>
            </a:r>
            <a:r>
              <a:rPr dirty="0" sz="1200">
                <a:latin typeface="Cambria Math"/>
                <a:cs typeface="Cambria Math"/>
              </a:rPr>
              <a:t>|𝑗</a:t>
            </a:r>
            <a:r>
              <a:rPr dirty="0" sz="1200" spc="80">
                <a:latin typeface="Cambria Math"/>
                <a:cs typeface="Cambria Math"/>
              </a:rPr>
              <a:t> </a:t>
            </a:r>
            <a:r>
              <a:rPr dirty="0" sz="1200">
                <a:latin typeface="Cambria Math"/>
                <a:cs typeface="Cambria Math"/>
              </a:rPr>
              <a:t>=</a:t>
            </a:r>
            <a:r>
              <a:rPr dirty="0" sz="1200" spc="75">
                <a:latin typeface="Cambria Math"/>
                <a:cs typeface="Cambria Math"/>
              </a:rPr>
              <a:t> </a:t>
            </a:r>
            <a:r>
              <a:rPr dirty="0" sz="1200" spc="-5">
                <a:latin typeface="Cambria Math"/>
                <a:cs typeface="Cambria Math"/>
              </a:rPr>
              <a:t>1</a:t>
            </a:r>
            <a:r>
              <a:rPr dirty="0" sz="1200" spc="5">
                <a:latin typeface="Cambria Math"/>
                <a:cs typeface="Cambria Math"/>
              </a:rPr>
              <a:t>,</a:t>
            </a:r>
            <a:r>
              <a:rPr dirty="0" sz="1200" spc="-5">
                <a:latin typeface="Cambria Math"/>
                <a:cs typeface="Cambria Math"/>
              </a:rPr>
              <a:t>2</a:t>
            </a:r>
            <a:r>
              <a:rPr dirty="0" sz="1200">
                <a:latin typeface="Cambria Math"/>
                <a:cs typeface="Cambria Math"/>
              </a:rPr>
              <a:t>,</a:t>
            </a:r>
            <a:r>
              <a:rPr dirty="0" sz="1200" spc="-70">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a:t>
            </a:r>
            <a:r>
              <a:rPr dirty="0" sz="1200" spc="-70">
                <a:latin typeface="Cambria Math"/>
                <a:cs typeface="Cambria Math"/>
              </a:rPr>
              <a:t> </a:t>
            </a:r>
            <a:r>
              <a:rPr dirty="0" sz="1200" spc="15">
                <a:latin typeface="Cambria Math"/>
                <a:cs typeface="Cambria Math"/>
              </a:rPr>
              <a:t>𝑛</a:t>
            </a:r>
            <a:r>
              <a:rPr dirty="0" sz="1200">
                <a:latin typeface="Cambria Math"/>
                <a:cs typeface="Cambria Math"/>
              </a:rPr>
              <a:t>}</a:t>
            </a:r>
            <a:r>
              <a:rPr dirty="0" sz="1200" spc="75">
                <a:latin typeface="Cambria Math"/>
                <a:cs typeface="Cambria Math"/>
              </a:rPr>
              <a:t> </a:t>
            </a:r>
            <a:r>
              <a:rPr dirty="0" sz="1200">
                <a:latin typeface="Cambria Math"/>
                <a:cs typeface="Cambria Math"/>
              </a:rPr>
              <a:t>⊂</a:t>
            </a:r>
            <a:r>
              <a:rPr dirty="0" sz="1200" spc="60">
                <a:latin typeface="Cambria Math"/>
                <a:cs typeface="Cambria Math"/>
              </a:rPr>
              <a:t> </a:t>
            </a:r>
            <a:r>
              <a:rPr dirty="0" sz="1200" spc="-10">
                <a:latin typeface="Cambria Math"/>
                <a:cs typeface="Cambria Math"/>
              </a:rPr>
              <a:t>ℝ</a:t>
            </a:r>
            <a:r>
              <a:rPr dirty="0" baseline="29411" sz="1275" spc="112">
                <a:latin typeface="Cambria Math"/>
                <a:cs typeface="Cambria Math"/>
              </a:rPr>
              <a:t>3</a:t>
            </a:r>
            <a:r>
              <a:rPr dirty="0" sz="1200">
                <a:latin typeface="SimSun"/>
                <a:cs typeface="SimSun"/>
              </a:rPr>
              <a:t>，该过程可以由公式（</a:t>
            </a:r>
            <a:r>
              <a:rPr dirty="0" sz="1200">
                <a:latin typeface="Times New Roman"/>
                <a:cs typeface="Times New Roman"/>
              </a:rPr>
              <a:t>4.12</a:t>
            </a:r>
            <a:r>
              <a:rPr dirty="0" sz="1200">
                <a:latin typeface="SimSun"/>
                <a:cs typeface="SimSun"/>
              </a:rPr>
              <a:t>）表示：</a:t>
            </a:r>
            <a:endParaRPr sz="1200">
              <a:latin typeface="SimSun"/>
              <a:cs typeface="SimSun"/>
            </a:endParaRPr>
          </a:p>
          <a:p>
            <a:pPr marL="340360">
              <a:lnSpc>
                <a:spcPts val="585"/>
              </a:lnSpc>
            </a:pPr>
            <a:r>
              <a:rPr dirty="0" sz="700" spc="85">
                <a:latin typeface="Cambria Math"/>
                <a:cs typeface="Cambria Math"/>
              </a:rPr>
              <a:t>𝑗</a:t>
            </a:r>
            <a:endParaRPr sz="700">
              <a:latin typeface="Cambria Math"/>
              <a:cs typeface="Cambria Math"/>
            </a:endParaRPr>
          </a:p>
          <a:p>
            <a:pPr>
              <a:lnSpc>
                <a:spcPct val="100000"/>
              </a:lnSpc>
              <a:spcBef>
                <a:spcPts val="50"/>
              </a:spcBef>
            </a:pPr>
            <a:endParaRPr sz="850">
              <a:latin typeface="Cambria Math"/>
              <a:cs typeface="Cambria Math"/>
            </a:endParaRPr>
          </a:p>
          <a:p>
            <a:pPr algn="r" marR="233679">
              <a:lnSpc>
                <a:spcPct val="100000"/>
              </a:lnSpc>
              <a:tabLst>
                <a:tab pos="3134995" algn="l"/>
              </a:tabLst>
            </a:pPr>
            <a:r>
              <a:rPr dirty="0" sz="1200" spc="-75">
                <a:latin typeface="Cambria Math"/>
                <a:cs typeface="Cambria Math"/>
              </a:rPr>
              <a:t>𝑃</a:t>
            </a:r>
            <a:r>
              <a:rPr dirty="0" baseline="-16339" sz="1275" spc="-112">
                <a:latin typeface="Cambria Math"/>
                <a:cs typeface="Cambria Math"/>
              </a:rPr>
              <a:t>𝑆</a:t>
            </a:r>
            <a:r>
              <a:rPr dirty="0" baseline="-16339" sz="1275" spc="330">
                <a:latin typeface="Cambria Math"/>
                <a:cs typeface="Cambria Math"/>
              </a:rPr>
              <a:t> </a:t>
            </a:r>
            <a:r>
              <a:rPr dirty="0" sz="1200">
                <a:latin typeface="Cambria Math"/>
                <a:cs typeface="Cambria Math"/>
              </a:rPr>
              <a:t>=</a:t>
            </a:r>
            <a:r>
              <a:rPr dirty="0" sz="1200" spc="80">
                <a:latin typeface="Cambria Math"/>
                <a:cs typeface="Cambria Math"/>
              </a:rPr>
              <a:t> </a:t>
            </a:r>
            <a:r>
              <a:rPr dirty="0" sz="1200" spc="-15">
                <a:latin typeface="Cambria Math"/>
                <a:cs typeface="Cambria Math"/>
              </a:rPr>
              <a:t>𝑅</a:t>
            </a:r>
            <a:r>
              <a:rPr dirty="0" baseline="-16339" sz="1275" spc="-22">
                <a:latin typeface="Cambria Math"/>
                <a:cs typeface="Cambria Math"/>
              </a:rPr>
              <a:t>0</a:t>
            </a:r>
            <a:r>
              <a:rPr dirty="0" sz="1200" spc="-15">
                <a:latin typeface="Cambria Math"/>
                <a:cs typeface="Cambria Math"/>
              </a:rPr>
              <a:t>𝑃</a:t>
            </a:r>
            <a:r>
              <a:rPr dirty="0" baseline="-16339" sz="1275" spc="-22">
                <a:latin typeface="Cambria Math"/>
                <a:cs typeface="Cambria Math"/>
              </a:rPr>
              <a:t>𝑇</a:t>
            </a:r>
            <a:r>
              <a:rPr dirty="0" baseline="-16339" sz="1275" spc="247">
                <a:latin typeface="Cambria Math"/>
                <a:cs typeface="Cambria Math"/>
              </a:rPr>
              <a:t> </a:t>
            </a:r>
            <a:r>
              <a:rPr dirty="0" sz="1200">
                <a:latin typeface="Cambria Math"/>
                <a:cs typeface="Cambria Math"/>
              </a:rPr>
              <a:t>+</a:t>
            </a:r>
            <a:r>
              <a:rPr dirty="0" sz="1200" spc="-10">
                <a:latin typeface="Cambria Math"/>
                <a:cs typeface="Cambria Math"/>
              </a:rPr>
              <a:t> </a:t>
            </a:r>
            <a:r>
              <a:rPr dirty="0" sz="1200">
                <a:latin typeface="Cambria Math"/>
                <a:cs typeface="Cambria Math"/>
              </a:rPr>
              <a:t>𝑡</a:t>
            </a:r>
            <a:r>
              <a:rPr dirty="0" baseline="-16339" sz="1275">
                <a:latin typeface="Cambria Math"/>
                <a:cs typeface="Cambria Math"/>
              </a:rPr>
              <a:t>0	</a:t>
            </a:r>
            <a:r>
              <a:rPr dirty="0" baseline="2314" sz="1800" spc="-7">
                <a:latin typeface="Cambria Math"/>
                <a:cs typeface="Cambria Math"/>
              </a:rPr>
              <a:t>(</a:t>
            </a:r>
            <a:r>
              <a:rPr dirty="0" sz="1200" spc="-5">
                <a:latin typeface="Cambria Math"/>
                <a:cs typeface="Cambria Math"/>
              </a:rPr>
              <a:t>4.12</a:t>
            </a:r>
            <a:r>
              <a:rPr dirty="0" baseline="2314" sz="1800" spc="-7">
                <a:latin typeface="Cambria Math"/>
                <a:cs typeface="Cambria Math"/>
              </a:rPr>
              <a:t>)</a:t>
            </a:r>
            <a:endParaRPr baseline="2314" sz="1800">
              <a:latin typeface="Cambria Math"/>
              <a:cs typeface="Cambria Math"/>
            </a:endParaRPr>
          </a:p>
          <a:p>
            <a:pPr marL="165100">
              <a:lnSpc>
                <a:spcPct val="100000"/>
              </a:lnSpc>
              <a:spcBef>
                <a:spcPts val="925"/>
              </a:spcBef>
            </a:pPr>
            <a:r>
              <a:rPr dirty="0" sz="1200">
                <a:latin typeface="SimSun"/>
                <a:cs typeface="SimSun"/>
              </a:rPr>
              <a:t>至此得到了待配准的点云对。</a:t>
            </a:r>
            <a:endParaRPr sz="1200">
              <a:latin typeface="SimSun"/>
              <a:cs typeface="SimSun"/>
            </a:endParaRPr>
          </a:p>
          <a:p>
            <a:pPr algn="r" marR="234315">
              <a:lnSpc>
                <a:spcPct val="100000"/>
              </a:lnSpc>
              <a:spcBef>
                <a:spcPts val="900"/>
              </a:spcBef>
            </a:pPr>
            <a:r>
              <a:rPr dirty="0" sz="1200">
                <a:latin typeface="SimSun"/>
                <a:cs typeface="SimSun"/>
              </a:rPr>
              <a:t>在特征提取模块，首先通过</a:t>
            </a:r>
            <a:r>
              <a:rPr dirty="0" sz="1200" spc="-240">
                <a:latin typeface="SimSun"/>
                <a:cs typeface="SimSun"/>
              </a:rPr>
              <a:t> </a:t>
            </a:r>
            <a:r>
              <a:rPr dirty="0" sz="1200">
                <a:latin typeface="Times New Roman"/>
                <a:cs typeface="Times New Roman"/>
              </a:rPr>
              <a:t>2</a:t>
            </a:r>
            <a:r>
              <a:rPr dirty="0" sz="1200" spc="60">
                <a:latin typeface="Times New Roman"/>
                <a:cs typeface="Times New Roman"/>
              </a:rPr>
              <a:t> </a:t>
            </a:r>
            <a:r>
              <a:rPr dirty="0" sz="1200">
                <a:latin typeface="SimSun"/>
                <a:cs typeface="SimSun"/>
              </a:rPr>
              <a:t>层</a:t>
            </a:r>
            <a:r>
              <a:rPr dirty="0" sz="1200" spc="-240">
                <a:latin typeface="SimSun"/>
                <a:cs typeface="SimSun"/>
              </a:rPr>
              <a:t> </a:t>
            </a:r>
            <a:r>
              <a:rPr dirty="0" sz="1200" spc="-5">
                <a:latin typeface="Times New Roman"/>
                <a:cs typeface="Times New Roman"/>
              </a:rPr>
              <a:t>ML</a:t>
            </a:r>
            <a:r>
              <a:rPr dirty="0" sz="1200">
                <a:latin typeface="Times New Roman"/>
                <a:cs typeface="Times New Roman"/>
              </a:rPr>
              <a:t>P</a:t>
            </a:r>
            <a:r>
              <a:rPr dirty="0" sz="1200" spc="65">
                <a:latin typeface="Times New Roman"/>
                <a:cs typeface="Times New Roman"/>
              </a:rPr>
              <a:t> </a:t>
            </a:r>
            <a:r>
              <a:rPr dirty="0" sz="1200">
                <a:latin typeface="SimSun"/>
                <a:cs typeface="SimSun"/>
              </a:rPr>
              <a:t>将</a:t>
            </a:r>
            <a:r>
              <a:rPr dirty="0" sz="1200" spc="15">
                <a:latin typeface="Cambria Math"/>
                <a:cs typeface="Cambria Math"/>
              </a:rPr>
              <a:t>𝑛</a:t>
            </a:r>
            <a:r>
              <a:rPr dirty="0" sz="1200">
                <a:latin typeface="SimSun"/>
                <a:cs typeface="SimSun"/>
              </a:rPr>
              <a:t>个输入的点云由</a:t>
            </a:r>
            <a:r>
              <a:rPr dirty="0" sz="1200" spc="-240">
                <a:latin typeface="SimSun"/>
                <a:cs typeface="SimSun"/>
              </a:rPr>
              <a:t> </a:t>
            </a:r>
            <a:r>
              <a:rPr dirty="0" sz="1200">
                <a:latin typeface="Times New Roman"/>
                <a:cs typeface="Times New Roman"/>
              </a:rPr>
              <a:t>3</a:t>
            </a:r>
            <a:r>
              <a:rPr dirty="0" sz="1200" spc="60">
                <a:latin typeface="Times New Roman"/>
                <a:cs typeface="Times New Roman"/>
              </a:rPr>
              <a:t> </a:t>
            </a:r>
            <a:r>
              <a:rPr dirty="0" sz="1200">
                <a:latin typeface="SimSun"/>
                <a:cs typeface="SimSun"/>
              </a:rPr>
              <a:t>维变为</a:t>
            </a:r>
            <a:r>
              <a:rPr dirty="0" sz="1200" spc="-240">
                <a:latin typeface="SimSun"/>
                <a:cs typeface="SimSun"/>
              </a:rPr>
              <a:t> </a:t>
            </a:r>
            <a:r>
              <a:rPr dirty="0" sz="1200">
                <a:latin typeface="Times New Roman"/>
                <a:cs typeface="Times New Roman"/>
              </a:rPr>
              <a:t>64</a:t>
            </a:r>
            <a:r>
              <a:rPr dirty="0" sz="1200" spc="60">
                <a:latin typeface="Times New Roman"/>
                <a:cs typeface="Times New Roman"/>
              </a:rPr>
              <a:t> </a:t>
            </a:r>
            <a:r>
              <a:rPr dirty="0" sz="1200">
                <a:latin typeface="SimSun"/>
                <a:cs typeface="SimSun"/>
              </a:rPr>
              <a:t>维，再通过</a:t>
            </a:r>
            <a:r>
              <a:rPr dirty="0" sz="1200" spc="-240">
                <a:latin typeface="SimSun"/>
                <a:cs typeface="SimSun"/>
              </a:rPr>
              <a:t> </a:t>
            </a:r>
            <a:r>
              <a:rPr dirty="0" sz="1200">
                <a:latin typeface="Times New Roman"/>
                <a:cs typeface="Times New Roman"/>
              </a:rPr>
              <a:t>2</a:t>
            </a:r>
            <a:r>
              <a:rPr dirty="0" sz="1200" spc="60">
                <a:latin typeface="Times New Roman"/>
                <a:cs typeface="Times New Roman"/>
              </a:rPr>
              <a:t> </a:t>
            </a:r>
            <a:r>
              <a:rPr dirty="0" sz="1200">
                <a:latin typeface="SimSun"/>
                <a:cs typeface="SimSun"/>
              </a:rPr>
              <a:t>层</a:t>
            </a:r>
            <a:endParaRPr sz="1200">
              <a:latin typeface="SimSun"/>
              <a:cs typeface="SimSun"/>
            </a:endParaRPr>
          </a:p>
          <a:p>
            <a:pPr marL="165100">
              <a:lnSpc>
                <a:spcPct val="100000"/>
              </a:lnSpc>
              <a:spcBef>
                <a:spcPts val="900"/>
              </a:spcBef>
            </a:pPr>
            <a:r>
              <a:rPr dirty="0" sz="1200">
                <a:latin typeface="SimSun"/>
                <a:cs typeface="SimSun"/>
              </a:rPr>
              <a:t>位置自适应卷积对</a:t>
            </a:r>
            <a:r>
              <a:rPr dirty="0" sz="1200" spc="-300">
                <a:latin typeface="SimSun"/>
                <a:cs typeface="SimSun"/>
              </a:rPr>
              <a:t> </a:t>
            </a:r>
            <a:r>
              <a:rPr dirty="0" sz="1200">
                <a:latin typeface="Times New Roman"/>
                <a:cs typeface="Times New Roman"/>
              </a:rPr>
              <a:t>64 </a:t>
            </a:r>
            <a:r>
              <a:rPr dirty="0" sz="1200">
                <a:latin typeface="SimSun"/>
                <a:cs typeface="SimSun"/>
              </a:rPr>
              <a:t>维的高维全局特征进行特征学习</a:t>
            </a:r>
            <a:r>
              <a:rPr dirty="0" sz="1200" spc="-409">
                <a:latin typeface="SimSun"/>
                <a:cs typeface="SimSun"/>
              </a:rPr>
              <a:t>，</a:t>
            </a:r>
            <a:r>
              <a:rPr dirty="0" sz="1200">
                <a:latin typeface="SimSun"/>
                <a:cs typeface="SimSun"/>
              </a:rPr>
              <a:t>并输出</a:t>
            </a:r>
            <a:r>
              <a:rPr dirty="0" sz="1200" spc="-295">
                <a:latin typeface="SimSun"/>
                <a:cs typeface="SimSun"/>
              </a:rPr>
              <a:t> </a:t>
            </a:r>
            <a:r>
              <a:rPr dirty="0" sz="1200">
                <a:latin typeface="Times New Roman"/>
                <a:cs typeface="Times New Roman"/>
              </a:rPr>
              <a:t>128 </a:t>
            </a:r>
            <a:r>
              <a:rPr dirty="0" sz="1200">
                <a:latin typeface="SimSun"/>
                <a:cs typeface="SimSun"/>
              </a:rPr>
              <a:t>维的综合了关键点的局部</a:t>
            </a:r>
            <a:endParaRPr sz="1200">
              <a:latin typeface="SimSun"/>
              <a:cs typeface="SimSun"/>
            </a:endParaRPr>
          </a:p>
          <a:p>
            <a:pPr marL="165100">
              <a:lnSpc>
                <a:spcPct val="100000"/>
              </a:lnSpc>
              <a:spcBef>
                <a:spcPts val="900"/>
              </a:spcBef>
            </a:pPr>
            <a:r>
              <a:rPr dirty="0" sz="1200">
                <a:latin typeface="SimSun"/>
                <a:cs typeface="SimSun"/>
              </a:rPr>
              <a:t>关联性和全局信息的高维特征，再通过</a:t>
            </a:r>
            <a:r>
              <a:rPr dirty="0" sz="1200" spc="-285">
                <a:latin typeface="SimSun"/>
                <a:cs typeface="SimSun"/>
              </a:rPr>
              <a:t> </a:t>
            </a:r>
            <a:r>
              <a:rPr dirty="0" sz="1200">
                <a:latin typeface="Times New Roman"/>
                <a:cs typeface="Times New Roman"/>
              </a:rPr>
              <a:t>1</a:t>
            </a:r>
            <a:r>
              <a:rPr dirty="0" sz="1200" spc="10">
                <a:latin typeface="Times New Roman"/>
                <a:cs typeface="Times New Roman"/>
              </a:rPr>
              <a:t> </a:t>
            </a:r>
            <a:r>
              <a:rPr dirty="0" sz="1200">
                <a:latin typeface="SimSun"/>
                <a:cs typeface="SimSun"/>
              </a:rPr>
              <a:t>层</a:t>
            </a:r>
            <a:r>
              <a:rPr dirty="0" sz="1200" spc="-290">
                <a:latin typeface="SimSun"/>
                <a:cs typeface="SimSun"/>
              </a:rPr>
              <a:t> </a:t>
            </a:r>
            <a:r>
              <a:rPr dirty="0" sz="1200" spc="10">
                <a:latin typeface="Times New Roman"/>
                <a:cs typeface="Times New Roman"/>
              </a:rPr>
              <a:t>M</a:t>
            </a:r>
            <a:r>
              <a:rPr dirty="0" sz="1200">
                <a:latin typeface="Times New Roman"/>
                <a:cs typeface="Times New Roman"/>
              </a:rPr>
              <a:t>LP</a:t>
            </a:r>
            <a:r>
              <a:rPr dirty="0" sz="1200" spc="15">
                <a:latin typeface="Times New Roman"/>
                <a:cs typeface="Times New Roman"/>
              </a:rPr>
              <a:t> </a:t>
            </a:r>
            <a:r>
              <a:rPr dirty="0" sz="1200">
                <a:latin typeface="SimSun"/>
                <a:cs typeface="SimSun"/>
              </a:rPr>
              <a:t>将</a:t>
            </a:r>
            <a:r>
              <a:rPr dirty="0" sz="1200" spc="-290">
                <a:latin typeface="SimSun"/>
                <a:cs typeface="SimSun"/>
              </a:rPr>
              <a:t> </a:t>
            </a:r>
            <a:r>
              <a:rPr dirty="0" sz="1200">
                <a:latin typeface="Times New Roman"/>
                <a:cs typeface="Times New Roman"/>
              </a:rPr>
              <a:t>128</a:t>
            </a:r>
            <a:r>
              <a:rPr dirty="0" sz="1200" spc="10">
                <a:latin typeface="Times New Roman"/>
                <a:cs typeface="Times New Roman"/>
              </a:rPr>
              <a:t> </a:t>
            </a:r>
            <a:r>
              <a:rPr dirty="0" sz="1200">
                <a:latin typeface="SimSun"/>
                <a:cs typeface="SimSun"/>
              </a:rPr>
              <a:t>维的特征</a:t>
            </a:r>
            <a:r>
              <a:rPr dirty="0" sz="1200" spc="10">
                <a:latin typeface="SimSun"/>
                <a:cs typeface="SimSun"/>
              </a:rPr>
              <a:t>变</a:t>
            </a:r>
            <a:r>
              <a:rPr dirty="0" sz="1200">
                <a:latin typeface="SimSun"/>
                <a:cs typeface="SimSun"/>
              </a:rPr>
              <a:t>为</a:t>
            </a:r>
            <a:r>
              <a:rPr dirty="0" sz="1200" spc="-290">
                <a:latin typeface="SimSun"/>
                <a:cs typeface="SimSun"/>
              </a:rPr>
              <a:t> </a:t>
            </a:r>
            <a:r>
              <a:rPr dirty="0" sz="1200">
                <a:latin typeface="Times New Roman"/>
                <a:cs typeface="Times New Roman"/>
              </a:rPr>
              <a:t>1024</a:t>
            </a:r>
            <a:r>
              <a:rPr dirty="0" sz="1200" spc="15">
                <a:latin typeface="Times New Roman"/>
                <a:cs typeface="Times New Roman"/>
              </a:rPr>
              <a:t> </a:t>
            </a:r>
            <a:r>
              <a:rPr dirty="0" sz="1200">
                <a:latin typeface="SimSun"/>
                <a:cs typeface="SimSun"/>
              </a:rPr>
              <a:t>维，最后通</a:t>
            </a:r>
            <a:r>
              <a:rPr dirty="0" sz="1200" spc="10">
                <a:latin typeface="SimSun"/>
                <a:cs typeface="SimSun"/>
              </a:rPr>
              <a:t>过</a:t>
            </a:r>
            <a:r>
              <a:rPr dirty="0" sz="1200">
                <a:latin typeface="SimSun"/>
                <a:cs typeface="SimSun"/>
              </a:rPr>
              <a:t>最</a:t>
            </a:r>
            <a:endParaRPr sz="1200">
              <a:latin typeface="SimSun"/>
              <a:cs typeface="SimSun"/>
            </a:endParaRPr>
          </a:p>
          <a:p>
            <a:pPr marL="165100" marR="231775">
              <a:lnSpc>
                <a:spcPct val="162500"/>
              </a:lnSpc>
            </a:pPr>
            <a:r>
              <a:rPr dirty="0" sz="1200">
                <a:latin typeface="SimSun"/>
                <a:cs typeface="SimSun"/>
              </a:rPr>
              <a:t>大池化</a:t>
            </a:r>
            <a:r>
              <a:rPr dirty="0" sz="1200" spc="-170">
                <a:latin typeface="SimSun"/>
                <a:cs typeface="SimSun"/>
              </a:rPr>
              <a:t>，</a:t>
            </a:r>
            <a:r>
              <a:rPr dirty="0" sz="1200">
                <a:latin typeface="SimSun"/>
                <a:cs typeface="SimSun"/>
              </a:rPr>
              <a:t>将</a:t>
            </a:r>
            <a:r>
              <a:rPr dirty="0" sz="1200" spc="15">
                <a:latin typeface="Cambria Math"/>
                <a:cs typeface="Cambria Math"/>
              </a:rPr>
              <a:t>𝑛</a:t>
            </a:r>
            <a:r>
              <a:rPr dirty="0" sz="1200">
                <a:latin typeface="SimSun"/>
                <a:cs typeface="SimSun"/>
              </a:rPr>
              <a:t>个</a:t>
            </a:r>
            <a:r>
              <a:rPr dirty="0" sz="1200" spc="-300">
                <a:latin typeface="SimSun"/>
                <a:cs typeface="SimSun"/>
              </a:rPr>
              <a:t> </a:t>
            </a:r>
            <a:r>
              <a:rPr dirty="0" sz="1200">
                <a:latin typeface="Times New Roman"/>
                <a:cs typeface="Times New Roman"/>
              </a:rPr>
              <a:t>1024 </a:t>
            </a:r>
            <a:r>
              <a:rPr dirty="0" sz="1200">
                <a:latin typeface="SimSun"/>
                <a:cs typeface="SimSun"/>
              </a:rPr>
              <a:t>维的特征整合为一个</a:t>
            </a:r>
            <a:r>
              <a:rPr dirty="0" sz="1200" spc="-300">
                <a:latin typeface="SimSun"/>
                <a:cs typeface="SimSun"/>
              </a:rPr>
              <a:t> </a:t>
            </a:r>
            <a:r>
              <a:rPr dirty="0" sz="1200">
                <a:latin typeface="Times New Roman"/>
                <a:cs typeface="Times New Roman"/>
              </a:rPr>
              <a:t>1 </a:t>
            </a:r>
            <a:r>
              <a:rPr dirty="0" sz="1200">
                <a:latin typeface="SimSun"/>
                <a:cs typeface="SimSun"/>
              </a:rPr>
              <a:t>个</a:t>
            </a:r>
            <a:r>
              <a:rPr dirty="0" sz="1200" spc="-300">
                <a:latin typeface="SimSun"/>
                <a:cs typeface="SimSun"/>
              </a:rPr>
              <a:t> </a:t>
            </a:r>
            <a:r>
              <a:rPr dirty="0" sz="1200">
                <a:latin typeface="Times New Roman"/>
                <a:cs typeface="Times New Roman"/>
              </a:rPr>
              <a:t>1024 </a:t>
            </a:r>
            <a:r>
              <a:rPr dirty="0" sz="1200">
                <a:latin typeface="SimSun"/>
                <a:cs typeface="SimSun"/>
              </a:rPr>
              <a:t>维的特征</a:t>
            </a:r>
            <a:r>
              <a:rPr dirty="0" sz="1200" spc="-170">
                <a:latin typeface="SimSun"/>
                <a:cs typeface="SimSun"/>
              </a:rPr>
              <a:t>，</a:t>
            </a:r>
            <a:r>
              <a:rPr dirty="0" sz="1200">
                <a:latin typeface="SimSun"/>
                <a:cs typeface="SimSun"/>
              </a:rPr>
              <a:t>同时</a:t>
            </a:r>
            <a:r>
              <a:rPr dirty="0" sz="1200" spc="-170">
                <a:latin typeface="SimSun"/>
                <a:cs typeface="SimSun"/>
              </a:rPr>
              <a:t>，</a:t>
            </a:r>
            <a:r>
              <a:rPr dirty="0" sz="1200">
                <a:latin typeface="SimSun"/>
                <a:cs typeface="SimSun"/>
              </a:rPr>
              <a:t>这一步也可以消除点云 </a:t>
            </a:r>
            <a:r>
              <a:rPr dirty="0" sz="1200">
                <a:latin typeface="SimSun"/>
                <a:cs typeface="SimSun"/>
              </a:rPr>
              <a:t>数据顺序的影响。</a:t>
            </a:r>
            <a:endParaRPr sz="1200">
              <a:latin typeface="SimSun"/>
              <a:cs typeface="SimSun"/>
            </a:endParaRPr>
          </a:p>
          <a:p>
            <a:pPr marL="469900">
              <a:lnSpc>
                <a:spcPct val="100000"/>
              </a:lnSpc>
              <a:spcBef>
                <a:spcPts val="900"/>
              </a:spcBef>
            </a:pPr>
            <a:r>
              <a:rPr dirty="0" sz="1200">
                <a:latin typeface="SimSun"/>
                <a:cs typeface="SimSun"/>
              </a:rPr>
              <a:t>特征融合模块和</a:t>
            </a:r>
            <a:r>
              <a:rPr dirty="0" sz="1200" spc="-305">
                <a:latin typeface="SimSun"/>
                <a:cs typeface="SimSun"/>
              </a:rPr>
              <a:t> </a:t>
            </a:r>
            <a:r>
              <a:rPr dirty="0" sz="1200">
                <a:latin typeface="Times New Roman"/>
                <a:cs typeface="Times New Roman"/>
              </a:rPr>
              <a:t>PCR</a:t>
            </a:r>
            <a:r>
              <a:rPr dirty="0" sz="1200" spc="-15">
                <a:latin typeface="Times New Roman"/>
                <a:cs typeface="Times New Roman"/>
              </a:rPr>
              <a:t>N</a:t>
            </a:r>
            <a:r>
              <a:rPr dirty="0" sz="1200" spc="-5">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网络模型相同</a:t>
            </a:r>
            <a:r>
              <a:rPr dirty="0" sz="1200" spc="-220">
                <a:latin typeface="SimSun"/>
                <a:cs typeface="SimSun"/>
              </a:rPr>
              <a:t>，</a:t>
            </a:r>
            <a:r>
              <a:rPr dirty="0" sz="1200">
                <a:latin typeface="SimSun"/>
                <a:cs typeface="SimSun"/>
              </a:rPr>
              <a:t>直</a:t>
            </a:r>
            <a:r>
              <a:rPr dirty="0" sz="1200" spc="10">
                <a:latin typeface="SimSun"/>
                <a:cs typeface="SimSun"/>
              </a:rPr>
              <a:t>接</a:t>
            </a:r>
            <a:r>
              <a:rPr dirty="0" sz="1200">
                <a:latin typeface="SimSun"/>
                <a:cs typeface="SimSun"/>
              </a:rPr>
              <a:t>将两个点云的特征合并为</a:t>
            </a:r>
            <a:r>
              <a:rPr dirty="0" sz="1200" spc="-295">
                <a:latin typeface="SimSun"/>
                <a:cs typeface="SimSun"/>
              </a:rPr>
              <a:t> </a:t>
            </a:r>
            <a:r>
              <a:rPr dirty="0" sz="1200">
                <a:latin typeface="Times New Roman"/>
                <a:cs typeface="Times New Roman"/>
              </a:rPr>
              <a:t>1 </a:t>
            </a:r>
            <a:r>
              <a:rPr dirty="0" sz="1200">
                <a:latin typeface="SimSun"/>
                <a:cs typeface="SimSun"/>
              </a:rPr>
              <a:t>个</a:t>
            </a:r>
            <a:r>
              <a:rPr dirty="0" sz="1200" spc="-300">
                <a:latin typeface="SimSun"/>
                <a:cs typeface="SimSun"/>
              </a:rPr>
              <a:t> </a:t>
            </a:r>
            <a:r>
              <a:rPr dirty="0" sz="1200">
                <a:latin typeface="Times New Roman"/>
                <a:cs typeface="Times New Roman"/>
              </a:rPr>
              <a:t>2048 </a:t>
            </a:r>
            <a:r>
              <a:rPr dirty="0" sz="1200">
                <a:latin typeface="SimSun"/>
                <a:cs typeface="SimSun"/>
              </a:rPr>
              <a:t>维的特</a:t>
            </a:r>
            <a:endParaRPr sz="1200">
              <a:latin typeface="SimSun"/>
              <a:cs typeface="SimSun"/>
            </a:endParaRPr>
          </a:p>
        </p:txBody>
      </p:sp>
      <p:pic>
        <p:nvPicPr>
          <p:cNvPr id="10" name="object 10"/>
          <p:cNvPicPr/>
          <p:nvPr/>
        </p:nvPicPr>
        <p:blipFill>
          <a:blip r:embed="rId4" cstate="print"/>
          <a:stretch>
            <a:fillRect/>
          </a:stretch>
        </p:blipFill>
        <p:spPr>
          <a:xfrm>
            <a:off x="259079" y="10344403"/>
            <a:ext cx="4812030" cy="123189"/>
          </a:xfrm>
          <a:prstGeom prst="rect">
            <a:avLst/>
          </a:prstGeom>
        </p:spPr>
      </p:pic>
      <p:pic>
        <p:nvPicPr>
          <p:cNvPr id="11" name="object 11"/>
          <p:cNvPicPr/>
          <p:nvPr/>
        </p:nvPicPr>
        <p:blipFill>
          <a:blip r:embed="rId5" cstate="print"/>
          <a:stretch>
            <a:fillRect/>
          </a:stretch>
        </p:blipFill>
        <p:spPr>
          <a:xfrm>
            <a:off x="5215890" y="10344403"/>
            <a:ext cx="1082039" cy="123189"/>
          </a:xfrm>
          <a:prstGeom prst="rect">
            <a:avLst/>
          </a:prstGeom>
        </p:spPr>
      </p:pic>
      <p:sp>
        <p:nvSpPr>
          <p:cNvPr id="12" name="object 12"/>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38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68527" y="467432"/>
            <a:ext cx="6224905" cy="796925"/>
          </a:xfrm>
          <a:prstGeom prst="rect">
            <a:avLst/>
          </a:prstGeom>
        </p:spPr>
        <p:txBody>
          <a:bodyPr wrap="square" lIns="0" tIns="74295" rIns="0" bIns="0" rtlCol="0" vert="horz">
            <a:spAutoFit/>
          </a:bodyPr>
          <a:lstStyle/>
          <a:p>
            <a:pPr marL="50800">
              <a:lnSpc>
                <a:spcPct val="100000"/>
              </a:lnSpc>
              <a:spcBef>
                <a:spcPts val="585"/>
              </a:spcBef>
              <a:tabLst>
                <a:tab pos="297434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第四章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位</a:t>
            </a:r>
            <a:r>
              <a:rPr dirty="0" sz="1050" spc="5">
                <a:solidFill>
                  <a:srgbClr val="666666"/>
                </a:solidFill>
                <a:latin typeface="SimSun"/>
                <a:cs typeface="SimSun"/>
              </a:rPr>
              <a:t>置</a:t>
            </a:r>
            <a:r>
              <a:rPr dirty="0" sz="1050" spc="-10">
                <a:solidFill>
                  <a:srgbClr val="666666"/>
                </a:solidFill>
                <a:latin typeface="SimSun"/>
                <a:cs typeface="SimSun"/>
              </a:rPr>
              <a:t>自</a:t>
            </a:r>
            <a:r>
              <a:rPr dirty="0" sz="1050" spc="5">
                <a:solidFill>
                  <a:srgbClr val="666666"/>
                </a:solidFill>
                <a:latin typeface="SimSun"/>
                <a:cs typeface="SimSun"/>
              </a:rPr>
              <a:t>适</a:t>
            </a:r>
            <a:r>
              <a:rPr dirty="0" sz="1050" spc="-10">
                <a:solidFill>
                  <a:srgbClr val="666666"/>
                </a:solidFill>
                <a:latin typeface="SimSun"/>
                <a:cs typeface="SimSun"/>
              </a:rPr>
              <a:t>应卷</a:t>
            </a:r>
            <a:r>
              <a:rPr dirty="0" sz="1050" spc="5">
                <a:solidFill>
                  <a:srgbClr val="666666"/>
                </a:solidFill>
                <a:latin typeface="SimSun"/>
                <a:cs typeface="SimSun"/>
              </a:rPr>
              <a:t>积提</a:t>
            </a:r>
            <a:r>
              <a:rPr dirty="0" sz="1050" spc="-10">
                <a:solidFill>
                  <a:srgbClr val="666666"/>
                </a:solidFill>
                <a:latin typeface="SimSun"/>
                <a:cs typeface="SimSun"/>
              </a:rPr>
              <a:t>取</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a:p>
            <a:pPr marL="50800">
              <a:lnSpc>
                <a:spcPct val="100000"/>
              </a:lnSpc>
              <a:spcBef>
                <a:spcPts val="545"/>
              </a:spcBef>
            </a:pPr>
            <a:r>
              <a:rPr dirty="0" sz="1200">
                <a:latin typeface="SimSun"/>
                <a:cs typeface="SimSun"/>
              </a:rPr>
              <a:t>征</a:t>
            </a:r>
            <a:r>
              <a:rPr dirty="0" sz="1200" spc="-229">
                <a:latin typeface="SimSun"/>
                <a:cs typeface="SimSun"/>
              </a:rPr>
              <a:t>。</a:t>
            </a:r>
            <a:r>
              <a:rPr dirty="0" sz="1200">
                <a:latin typeface="SimSun"/>
                <a:cs typeface="SimSun"/>
              </a:rPr>
              <a:t>假设</a:t>
            </a:r>
            <a:r>
              <a:rPr dirty="0" sz="1200" spc="-100">
                <a:latin typeface="Cambria Math"/>
                <a:cs typeface="Cambria Math"/>
              </a:rPr>
              <a:t>𝑃</a:t>
            </a:r>
            <a:r>
              <a:rPr dirty="0" baseline="-16339" sz="1275" spc="37">
                <a:latin typeface="Cambria Math"/>
                <a:cs typeface="Cambria Math"/>
              </a:rPr>
              <a:t>𝑇</a:t>
            </a:r>
            <a:r>
              <a:rPr dirty="0" baseline="-16339" sz="1275" spc="-150">
                <a:latin typeface="Cambria Math"/>
                <a:cs typeface="Cambria Math"/>
              </a:rPr>
              <a:t> </a:t>
            </a:r>
            <a:r>
              <a:rPr dirty="0" sz="1200">
                <a:latin typeface="SimSun"/>
                <a:cs typeface="SimSun"/>
              </a:rPr>
              <a:t>和</a:t>
            </a:r>
            <a:r>
              <a:rPr dirty="0" sz="1200" spc="-170">
                <a:latin typeface="Cambria Math"/>
                <a:cs typeface="Cambria Math"/>
              </a:rPr>
              <a:t>𝑃</a:t>
            </a:r>
            <a:r>
              <a:rPr dirty="0" baseline="-16339" sz="1275" spc="150">
                <a:latin typeface="Cambria Math"/>
                <a:cs typeface="Cambria Math"/>
              </a:rPr>
              <a:t>𝑆</a:t>
            </a:r>
            <a:r>
              <a:rPr dirty="0" sz="1200">
                <a:latin typeface="SimSun"/>
                <a:cs typeface="SimSun"/>
              </a:rPr>
              <a:t>有</a:t>
            </a:r>
            <a:r>
              <a:rPr dirty="0" sz="1200" spc="15">
                <a:latin typeface="Cambria Math"/>
                <a:cs typeface="Cambria Math"/>
              </a:rPr>
              <a:t>𝑛</a:t>
            </a:r>
            <a:r>
              <a:rPr dirty="0" sz="1200">
                <a:latin typeface="SimSun"/>
                <a:cs typeface="SimSun"/>
              </a:rPr>
              <a:t>对对应关系</a:t>
            </a:r>
            <a:r>
              <a:rPr dirty="0" sz="1200" spc="-229">
                <a:latin typeface="SimSun"/>
                <a:cs typeface="SimSun"/>
              </a:rPr>
              <a:t>，</a:t>
            </a:r>
            <a:r>
              <a:rPr dirty="0" sz="1200">
                <a:latin typeface="SimSun"/>
                <a:cs typeface="SimSun"/>
              </a:rPr>
              <a:t>配准的目标是找到最能将源点</a:t>
            </a:r>
            <a:r>
              <a:rPr dirty="0" sz="1200" spc="5">
                <a:latin typeface="SimSun"/>
                <a:cs typeface="SimSun"/>
              </a:rPr>
              <a:t>云</a:t>
            </a:r>
            <a:r>
              <a:rPr dirty="0" sz="1200" spc="-170">
                <a:latin typeface="Cambria Math"/>
                <a:cs typeface="Cambria Math"/>
              </a:rPr>
              <a:t>𝑃</a:t>
            </a:r>
            <a:r>
              <a:rPr dirty="0" baseline="-16339" sz="1275" spc="150">
                <a:latin typeface="Cambria Math"/>
                <a:cs typeface="Cambria Math"/>
              </a:rPr>
              <a:t>𝑆</a:t>
            </a:r>
            <a:r>
              <a:rPr dirty="0" sz="1200">
                <a:latin typeface="SimSun"/>
                <a:cs typeface="SimSun"/>
              </a:rPr>
              <a:t>对齐到模板点云</a:t>
            </a:r>
            <a:r>
              <a:rPr dirty="0" sz="1200" spc="-100">
                <a:latin typeface="Cambria Math"/>
                <a:cs typeface="Cambria Math"/>
              </a:rPr>
              <a:t>𝑃</a:t>
            </a:r>
            <a:r>
              <a:rPr dirty="0" baseline="-16339" sz="1275" spc="37">
                <a:latin typeface="Cambria Math"/>
                <a:cs typeface="Cambria Math"/>
              </a:rPr>
              <a:t>𝑇</a:t>
            </a:r>
            <a:r>
              <a:rPr dirty="0" baseline="-16339" sz="1275" spc="-150">
                <a:latin typeface="Cambria Math"/>
                <a:cs typeface="Cambria Math"/>
              </a:rPr>
              <a:t> </a:t>
            </a:r>
            <a:r>
              <a:rPr dirty="0" sz="1200">
                <a:latin typeface="SimSun"/>
                <a:cs typeface="SimSun"/>
              </a:rPr>
              <a:t>的刚性</a:t>
            </a:r>
            <a:endParaRPr sz="1200">
              <a:latin typeface="SimSun"/>
              <a:cs typeface="SimSun"/>
            </a:endParaRPr>
          </a:p>
          <a:p>
            <a:pPr marL="50800">
              <a:lnSpc>
                <a:spcPct val="100000"/>
              </a:lnSpc>
              <a:spcBef>
                <a:spcPts val="900"/>
              </a:spcBef>
            </a:pPr>
            <a:r>
              <a:rPr dirty="0" sz="1200">
                <a:latin typeface="SimSun"/>
                <a:cs typeface="SimSun"/>
              </a:rPr>
              <a:t>变换矩阵，包括旋转矩阵</a:t>
            </a:r>
            <a:r>
              <a:rPr dirty="0" sz="1200">
                <a:latin typeface="Cambria Math"/>
                <a:cs typeface="Cambria Math"/>
              </a:rPr>
              <a:t>𝑅</a:t>
            </a:r>
            <a:r>
              <a:rPr dirty="0" sz="1200" spc="75">
                <a:latin typeface="Cambria Math"/>
                <a:cs typeface="Cambria Math"/>
              </a:rPr>
              <a:t> </a:t>
            </a:r>
            <a:r>
              <a:rPr dirty="0" sz="1200">
                <a:latin typeface="Cambria Math"/>
                <a:cs typeface="Cambria Math"/>
              </a:rPr>
              <a:t>∈</a:t>
            </a:r>
            <a:r>
              <a:rPr dirty="0" sz="1200" spc="65">
                <a:latin typeface="Cambria Math"/>
                <a:cs typeface="Cambria Math"/>
              </a:rPr>
              <a:t> </a:t>
            </a:r>
            <a:r>
              <a:rPr dirty="0" sz="1200">
                <a:latin typeface="Cambria Math"/>
                <a:cs typeface="Cambria Math"/>
              </a:rPr>
              <a:t>𝑆𝑂(3)</a:t>
            </a:r>
            <a:r>
              <a:rPr dirty="0" sz="1200">
                <a:latin typeface="SimSun"/>
                <a:cs typeface="SimSun"/>
              </a:rPr>
              <a:t>和平移向量</a:t>
            </a:r>
            <a:r>
              <a:rPr dirty="0" sz="1200">
                <a:latin typeface="Cambria Math"/>
                <a:cs typeface="Cambria Math"/>
              </a:rPr>
              <a:t>𝑡</a:t>
            </a:r>
            <a:r>
              <a:rPr dirty="0" sz="1200" spc="80">
                <a:latin typeface="Cambria Math"/>
                <a:cs typeface="Cambria Math"/>
              </a:rPr>
              <a:t> </a:t>
            </a:r>
            <a:r>
              <a:rPr dirty="0" sz="1200">
                <a:latin typeface="Cambria Math"/>
                <a:cs typeface="Cambria Math"/>
              </a:rPr>
              <a:t>∈</a:t>
            </a:r>
            <a:r>
              <a:rPr dirty="0" sz="1200" spc="50">
                <a:latin typeface="Cambria Math"/>
                <a:cs typeface="Cambria Math"/>
              </a:rPr>
              <a:t> </a:t>
            </a:r>
            <a:r>
              <a:rPr dirty="0" sz="1200" spc="25">
                <a:latin typeface="Cambria Math"/>
                <a:cs typeface="Cambria Math"/>
              </a:rPr>
              <a:t>ℝ</a:t>
            </a:r>
            <a:r>
              <a:rPr dirty="0" baseline="29411" sz="1275" spc="37">
                <a:latin typeface="Cambria Math"/>
                <a:cs typeface="Cambria Math"/>
              </a:rPr>
              <a:t>3</a:t>
            </a:r>
            <a:r>
              <a:rPr dirty="0" sz="1200">
                <a:latin typeface="SimSun"/>
                <a:cs typeface="SimSun"/>
              </a:rPr>
              <a:t>。这个过程可以表示为：</a:t>
            </a:r>
            <a:endParaRPr sz="1200">
              <a:latin typeface="SimSun"/>
              <a:cs typeface="SimSun"/>
            </a:endParaRPr>
          </a:p>
        </p:txBody>
      </p:sp>
      <p:sp>
        <p:nvSpPr>
          <p:cNvPr id="4" name="object 4"/>
          <p:cNvSpPr txBox="1"/>
          <p:nvPr/>
        </p:nvSpPr>
        <p:spPr>
          <a:xfrm>
            <a:off x="4714113" y="1407922"/>
            <a:ext cx="88265" cy="155575"/>
          </a:xfrm>
          <a:prstGeom prst="rect">
            <a:avLst/>
          </a:prstGeom>
        </p:spPr>
        <p:txBody>
          <a:bodyPr wrap="square" lIns="0" tIns="12700" rIns="0" bIns="0" rtlCol="0" vert="horz">
            <a:spAutoFit/>
          </a:bodyPr>
          <a:lstStyle/>
          <a:p>
            <a:pPr marL="12700">
              <a:lnSpc>
                <a:spcPct val="100000"/>
              </a:lnSpc>
              <a:spcBef>
                <a:spcPts val="100"/>
              </a:spcBef>
            </a:pPr>
            <a:r>
              <a:rPr dirty="0" sz="850" spc="20">
                <a:latin typeface="Cambria Math"/>
                <a:cs typeface="Cambria Math"/>
              </a:rPr>
              <a:t>2</a:t>
            </a:r>
            <a:endParaRPr sz="850">
              <a:latin typeface="Cambria Math"/>
              <a:cs typeface="Cambria Math"/>
            </a:endParaRPr>
          </a:p>
        </p:txBody>
      </p:sp>
      <p:sp>
        <p:nvSpPr>
          <p:cNvPr id="5" name="object 5"/>
          <p:cNvSpPr txBox="1"/>
          <p:nvPr/>
        </p:nvSpPr>
        <p:spPr>
          <a:xfrm>
            <a:off x="2811907" y="1330197"/>
            <a:ext cx="4066540" cy="208279"/>
          </a:xfrm>
          <a:prstGeom prst="rect">
            <a:avLst/>
          </a:prstGeom>
        </p:spPr>
        <p:txBody>
          <a:bodyPr wrap="square" lIns="0" tIns="12700" rIns="0" bIns="0" rtlCol="0" vert="horz">
            <a:spAutoFit/>
          </a:bodyPr>
          <a:lstStyle/>
          <a:p>
            <a:pPr marL="50800">
              <a:lnSpc>
                <a:spcPct val="100000"/>
              </a:lnSpc>
              <a:spcBef>
                <a:spcPts val="100"/>
              </a:spcBef>
              <a:tabLst>
                <a:tab pos="746760" algn="l"/>
                <a:tab pos="3616960" algn="l"/>
              </a:tabLst>
            </a:pPr>
            <a:r>
              <a:rPr dirty="0" sz="1200">
                <a:latin typeface="Cambria Math"/>
                <a:cs typeface="Cambria Math"/>
              </a:rPr>
              <a:t>𝑎𝑟𝑔𝑚𝑖𝑛	∥</a:t>
            </a:r>
            <a:r>
              <a:rPr dirty="0" sz="1200" spc="75">
                <a:latin typeface="Cambria Math"/>
                <a:cs typeface="Cambria Math"/>
              </a:rPr>
              <a:t> </a:t>
            </a:r>
            <a:r>
              <a:rPr dirty="0" sz="1200" spc="-114">
                <a:latin typeface="Cambria Math"/>
                <a:cs typeface="Cambria Math"/>
              </a:rPr>
              <a:t>𝑃</a:t>
            </a:r>
            <a:r>
              <a:rPr dirty="0" baseline="-16339" sz="1275" spc="-172">
                <a:latin typeface="Cambria Math"/>
                <a:cs typeface="Cambria Math"/>
              </a:rPr>
              <a:t>𝑠</a:t>
            </a:r>
            <a:r>
              <a:rPr dirty="0" baseline="-16339" sz="1275" spc="217">
                <a:latin typeface="Cambria Math"/>
                <a:cs typeface="Cambria Math"/>
              </a:rPr>
              <a:t> </a:t>
            </a:r>
            <a:r>
              <a:rPr dirty="0" sz="1200">
                <a:latin typeface="Cambria Math"/>
                <a:cs typeface="Cambria Math"/>
              </a:rPr>
              <a:t>−</a:t>
            </a:r>
            <a:r>
              <a:rPr dirty="0" sz="1200" spc="5">
                <a:latin typeface="Cambria Math"/>
                <a:cs typeface="Cambria Math"/>
              </a:rPr>
              <a:t> </a:t>
            </a:r>
            <a:r>
              <a:rPr dirty="0" baseline="2314" sz="1800" spc="-22">
                <a:latin typeface="Cambria Math"/>
                <a:cs typeface="Cambria Math"/>
              </a:rPr>
              <a:t>(</a:t>
            </a:r>
            <a:r>
              <a:rPr dirty="0" sz="1200" spc="-15">
                <a:latin typeface="Cambria Math"/>
                <a:cs typeface="Cambria Math"/>
              </a:rPr>
              <a:t>𝑅𝑃</a:t>
            </a:r>
            <a:r>
              <a:rPr dirty="0" baseline="-16339" sz="1275" spc="-22">
                <a:latin typeface="Cambria Math"/>
                <a:cs typeface="Cambria Math"/>
              </a:rPr>
              <a:t>𝑇</a:t>
            </a:r>
            <a:r>
              <a:rPr dirty="0" baseline="-16339" sz="1275" spc="247">
                <a:latin typeface="Cambria Math"/>
                <a:cs typeface="Cambria Math"/>
              </a:rPr>
              <a:t> </a:t>
            </a:r>
            <a:r>
              <a:rPr dirty="0" sz="1200">
                <a:latin typeface="Cambria Math"/>
                <a:cs typeface="Cambria Math"/>
              </a:rPr>
              <a:t>+ </a:t>
            </a:r>
            <a:r>
              <a:rPr dirty="0" sz="1200" spc="5">
                <a:latin typeface="Cambria Math"/>
                <a:cs typeface="Cambria Math"/>
              </a:rPr>
              <a:t>𝑡</a:t>
            </a:r>
            <a:r>
              <a:rPr dirty="0" baseline="2314" sz="1800" spc="7">
                <a:latin typeface="Cambria Math"/>
                <a:cs typeface="Cambria Math"/>
              </a:rPr>
              <a:t>)</a:t>
            </a:r>
            <a:r>
              <a:rPr dirty="0" baseline="2314" sz="1800" spc="120">
                <a:latin typeface="Cambria Math"/>
                <a:cs typeface="Cambria Math"/>
              </a:rPr>
              <a:t> </a:t>
            </a:r>
            <a:r>
              <a:rPr dirty="0" sz="1200" spc="10">
                <a:latin typeface="Cambria Math"/>
                <a:cs typeface="Cambria Math"/>
              </a:rPr>
              <a:t>∥</a:t>
            </a:r>
            <a:r>
              <a:rPr dirty="0" baseline="29411" sz="1275" spc="15">
                <a:latin typeface="Cambria Math"/>
                <a:cs typeface="Cambria Math"/>
              </a:rPr>
              <a:t>2	</a:t>
            </a:r>
            <a:r>
              <a:rPr dirty="0" baseline="2314" sz="1800" spc="-7">
                <a:latin typeface="Cambria Math"/>
                <a:cs typeface="Cambria Math"/>
              </a:rPr>
              <a:t>(</a:t>
            </a:r>
            <a:r>
              <a:rPr dirty="0" sz="1200" spc="-5">
                <a:latin typeface="Cambria Math"/>
                <a:cs typeface="Cambria Math"/>
              </a:rPr>
              <a:t>4.13</a:t>
            </a:r>
            <a:r>
              <a:rPr dirty="0" baseline="2314" sz="1800" spc="-7">
                <a:latin typeface="Cambria Math"/>
                <a:cs typeface="Cambria Math"/>
              </a:rPr>
              <a:t>)</a:t>
            </a:r>
            <a:endParaRPr baseline="2314" sz="1800">
              <a:latin typeface="Cambria Math"/>
              <a:cs typeface="Cambria Math"/>
            </a:endParaRPr>
          </a:p>
        </p:txBody>
      </p:sp>
      <p:sp>
        <p:nvSpPr>
          <p:cNvPr id="6" name="object 6"/>
          <p:cNvSpPr txBox="1"/>
          <p:nvPr/>
        </p:nvSpPr>
        <p:spPr>
          <a:xfrm>
            <a:off x="999032" y="1458399"/>
            <a:ext cx="5863590" cy="499745"/>
          </a:xfrm>
          <a:prstGeom prst="rect">
            <a:avLst/>
          </a:prstGeom>
        </p:spPr>
        <p:txBody>
          <a:bodyPr wrap="square" lIns="0" tIns="79375" rIns="0" bIns="0" rtlCol="0" vert="horz">
            <a:spAutoFit/>
          </a:bodyPr>
          <a:lstStyle/>
          <a:p>
            <a:pPr marL="1723389">
              <a:lnSpc>
                <a:spcPct val="100000"/>
              </a:lnSpc>
              <a:spcBef>
                <a:spcPts val="625"/>
              </a:spcBef>
            </a:pPr>
            <a:r>
              <a:rPr dirty="0" sz="850" spc="15">
                <a:latin typeface="Cambria Math"/>
                <a:cs typeface="Cambria Math"/>
              </a:rPr>
              <a:t>𝑅∈𝑆𝑂</a:t>
            </a:r>
            <a:r>
              <a:rPr dirty="0" baseline="3267" sz="1275" spc="22">
                <a:latin typeface="Cambria Math"/>
                <a:cs typeface="Cambria Math"/>
              </a:rPr>
              <a:t>(</a:t>
            </a:r>
            <a:r>
              <a:rPr dirty="0" sz="850" spc="15">
                <a:latin typeface="Cambria Math"/>
                <a:cs typeface="Cambria Math"/>
              </a:rPr>
              <a:t>3</a:t>
            </a:r>
            <a:r>
              <a:rPr dirty="0" baseline="3267" sz="1275" spc="22">
                <a:latin typeface="Cambria Math"/>
                <a:cs typeface="Cambria Math"/>
              </a:rPr>
              <a:t>)</a:t>
            </a:r>
            <a:r>
              <a:rPr dirty="0" sz="850" spc="15">
                <a:latin typeface="SimSun"/>
                <a:cs typeface="SimSun"/>
              </a:rPr>
              <a:t>，</a:t>
            </a:r>
            <a:r>
              <a:rPr dirty="0" sz="850" spc="15">
                <a:latin typeface="Cambria Math"/>
                <a:cs typeface="Cambria Math"/>
              </a:rPr>
              <a:t>𝑡∈ℝ</a:t>
            </a:r>
            <a:r>
              <a:rPr dirty="0" baseline="19841" sz="1050" spc="22">
                <a:latin typeface="Cambria Math"/>
                <a:cs typeface="Cambria Math"/>
              </a:rPr>
              <a:t>3</a:t>
            </a:r>
            <a:endParaRPr baseline="19841" sz="1050">
              <a:latin typeface="Cambria Math"/>
              <a:cs typeface="Cambria Math"/>
            </a:endParaRPr>
          </a:p>
          <a:p>
            <a:pPr marL="25400">
              <a:lnSpc>
                <a:spcPct val="100000"/>
              </a:lnSpc>
              <a:spcBef>
                <a:spcPts val="745"/>
              </a:spcBef>
            </a:pPr>
            <a:r>
              <a:rPr dirty="0" sz="1200">
                <a:latin typeface="SimSun"/>
                <a:cs typeface="SimSun"/>
              </a:rPr>
              <a:t>在位</a:t>
            </a:r>
            <a:r>
              <a:rPr dirty="0" sz="1200" spc="10">
                <a:latin typeface="SimSun"/>
                <a:cs typeface="SimSun"/>
              </a:rPr>
              <a:t>姿</a:t>
            </a:r>
            <a:r>
              <a:rPr dirty="0" sz="1200">
                <a:latin typeface="SimSun"/>
                <a:cs typeface="SimSun"/>
              </a:rPr>
              <a:t>回</a:t>
            </a:r>
            <a:r>
              <a:rPr dirty="0" sz="1200" spc="10">
                <a:latin typeface="SimSun"/>
                <a:cs typeface="SimSun"/>
              </a:rPr>
              <a:t>归</a:t>
            </a:r>
            <a:r>
              <a:rPr dirty="0" sz="1200">
                <a:latin typeface="SimSun"/>
                <a:cs typeface="SimSun"/>
              </a:rPr>
              <a:t>层模</a:t>
            </a:r>
            <a:r>
              <a:rPr dirty="0" sz="1200" spc="10">
                <a:latin typeface="SimSun"/>
                <a:cs typeface="SimSun"/>
              </a:rPr>
              <a:t>块</a:t>
            </a:r>
            <a:r>
              <a:rPr dirty="0" sz="1200">
                <a:latin typeface="SimSun"/>
                <a:cs typeface="SimSun"/>
              </a:rPr>
              <a:t>，</a:t>
            </a:r>
            <a:r>
              <a:rPr dirty="0" sz="1200" spc="10">
                <a:latin typeface="SimSun"/>
                <a:cs typeface="SimSun"/>
              </a:rPr>
              <a:t>不</a:t>
            </a:r>
            <a:r>
              <a:rPr dirty="0" sz="1200">
                <a:latin typeface="SimSun"/>
                <a:cs typeface="SimSun"/>
              </a:rPr>
              <a:t>再使</a:t>
            </a:r>
            <a:r>
              <a:rPr dirty="0" sz="1200" spc="10">
                <a:latin typeface="SimSun"/>
                <a:cs typeface="SimSun"/>
              </a:rPr>
              <a:t>用</a:t>
            </a:r>
            <a:r>
              <a:rPr dirty="0" sz="1200">
                <a:latin typeface="SimSun"/>
                <a:cs typeface="SimSun"/>
              </a:rPr>
              <a:t>一</a:t>
            </a:r>
            <a:r>
              <a:rPr dirty="0" sz="1200" spc="10">
                <a:latin typeface="SimSun"/>
                <a:cs typeface="SimSun"/>
              </a:rPr>
              <a:t>个</a:t>
            </a:r>
            <a:r>
              <a:rPr dirty="0" sz="1200">
                <a:latin typeface="SimSun"/>
                <a:cs typeface="SimSun"/>
              </a:rPr>
              <a:t>全连</a:t>
            </a:r>
            <a:r>
              <a:rPr dirty="0" sz="1200" spc="10">
                <a:latin typeface="SimSun"/>
                <a:cs typeface="SimSun"/>
              </a:rPr>
              <a:t>接</a:t>
            </a:r>
            <a:r>
              <a:rPr dirty="0" sz="1200">
                <a:latin typeface="SimSun"/>
                <a:cs typeface="SimSun"/>
              </a:rPr>
              <a:t>层</a:t>
            </a:r>
            <a:r>
              <a:rPr dirty="0" sz="1200" spc="10">
                <a:latin typeface="SimSun"/>
                <a:cs typeface="SimSun"/>
              </a:rPr>
              <a:t>预测</a:t>
            </a:r>
            <a:r>
              <a:rPr dirty="0" sz="1200">
                <a:latin typeface="SimSun"/>
                <a:cs typeface="SimSun"/>
              </a:rPr>
              <a:t>四</a:t>
            </a:r>
            <a:r>
              <a:rPr dirty="0" sz="1200" spc="10">
                <a:latin typeface="SimSun"/>
                <a:cs typeface="SimSun"/>
              </a:rPr>
              <a:t>元</a:t>
            </a:r>
            <a:r>
              <a:rPr dirty="0" sz="1200">
                <a:latin typeface="SimSun"/>
                <a:cs typeface="SimSun"/>
              </a:rPr>
              <a:t>数</a:t>
            </a:r>
            <a:r>
              <a:rPr dirty="0" sz="1200" spc="10">
                <a:latin typeface="SimSun"/>
                <a:cs typeface="SimSun"/>
              </a:rPr>
              <a:t>和</a:t>
            </a:r>
            <a:r>
              <a:rPr dirty="0" sz="1200">
                <a:latin typeface="SimSun"/>
                <a:cs typeface="SimSun"/>
              </a:rPr>
              <a:t>平移</a:t>
            </a:r>
            <a:r>
              <a:rPr dirty="0" sz="1200" spc="10">
                <a:latin typeface="SimSun"/>
                <a:cs typeface="SimSun"/>
              </a:rPr>
              <a:t>向</a:t>
            </a:r>
            <a:r>
              <a:rPr dirty="0" sz="1200">
                <a:latin typeface="SimSun"/>
                <a:cs typeface="SimSun"/>
              </a:rPr>
              <a:t>量</a:t>
            </a:r>
            <a:r>
              <a:rPr dirty="0" sz="1200" spc="10">
                <a:latin typeface="SimSun"/>
                <a:cs typeface="SimSun"/>
              </a:rPr>
              <a:t>的</a:t>
            </a:r>
            <a:r>
              <a:rPr dirty="0" sz="1200">
                <a:latin typeface="SimSun"/>
                <a:cs typeface="SimSun"/>
              </a:rPr>
              <a:t>组合</a:t>
            </a:r>
            <a:r>
              <a:rPr dirty="0" sz="1200" spc="10">
                <a:latin typeface="SimSun"/>
                <a:cs typeface="SimSun"/>
              </a:rPr>
              <a:t>，</a:t>
            </a:r>
            <a:r>
              <a:rPr dirty="0" sz="1200">
                <a:latin typeface="SimSun"/>
                <a:cs typeface="SimSun"/>
              </a:rPr>
              <a:t>而</a:t>
            </a:r>
            <a:r>
              <a:rPr dirty="0" sz="1200" spc="10">
                <a:latin typeface="SimSun"/>
                <a:cs typeface="SimSun"/>
              </a:rPr>
              <a:t>是</a:t>
            </a:r>
            <a:r>
              <a:rPr dirty="0" sz="1200">
                <a:latin typeface="SimSun"/>
                <a:cs typeface="SimSun"/>
              </a:rPr>
              <a:t>通过两</a:t>
            </a:r>
            <a:endParaRPr sz="1200">
              <a:latin typeface="SimSun"/>
              <a:cs typeface="SimSun"/>
            </a:endParaRPr>
          </a:p>
        </p:txBody>
      </p:sp>
      <p:sp>
        <p:nvSpPr>
          <p:cNvPr id="7" name="object 7"/>
          <p:cNvSpPr txBox="1"/>
          <p:nvPr/>
        </p:nvSpPr>
        <p:spPr>
          <a:xfrm>
            <a:off x="681227" y="2046477"/>
            <a:ext cx="6199505" cy="1397635"/>
          </a:xfrm>
          <a:prstGeom prst="rect">
            <a:avLst/>
          </a:prstGeom>
        </p:spPr>
        <p:txBody>
          <a:bodyPr wrap="square" lIns="0" tIns="12700" rIns="0" bIns="0" rtlCol="0" vert="horz">
            <a:spAutoFit/>
          </a:bodyPr>
          <a:lstStyle/>
          <a:p>
            <a:pPr marL="38100">
              <a:lnSpc>
                <a:spcPct val="100000"/>
              </a:lnSpc>
              <a:spcBef>
                <a:spcPts val="100"/>
              </a:spcBef>
            </a:pPr>
            <a:r>
              <a:rPr dirty="0" sz="1200">
                <a:latin typeface="SimSun"/>
                <a:cs typeface="SimSun"/>
              </a:rPr>
              <a:t>个不同通道数的全连接层分别回归旋转矩</a:t>
            </a:r>
            <a:r>
              <a:rPr dirty="0" sz="1200" spc="5">
                <a:latin typeface="SimSun"/>
                <a:cs typeface="SimSun"/>
              </a:rPr>
              <a:t>阵</a:t>
            </a:r>
            <a:r>
              <a:rPr dirty="0" sz="1200">
                <a:latin typeface="Cambria Math"/>
                <a:cs typeface="Cambria Math"/>
              </a:rPr>
              <a:t>𝑅</a:t>
            </a:r>
            <a:r>
              <a:rPr dirty="0" sz="1200" spc="75">
                <a:latin typeface="Cambria Math"/>
                <a:cs typeface="Cambria Math"/>
              </a:rPr>
              <a:t> </a:t>
            </a:r>
            <a:r>
              <a:rPr dirty="0" sz="1200">
                <a:latin typeface="Cambria Math"/>
                <a:cs typeface="Cambria Math"/>
              </a:rPr>
              <a:t>∈</a:t>
            </a:r>
            <a:r>
              <a:rPr dirty="0" sz="1200" spc="60">
                <a:latin typeface="Cambria Math"/>
                <a:cs typeface="Cambria Math"/>
              </a:rPr>
              <a:t> </a:t>
            </a:r>
            <a:r>
              <a:rPr dirty="0" sz="1200">
                <a:latin typeface="Cambria Math"/>
                <a:cs typeface="Cambria Math"/>
              </a:rPr>
              <a:t>𝑆𝑂(3)</a:t>
            </a:r>
            <a:r>
              <a:rPr dirty="0" sz="1200">
                <a:latin typeface="SimSun"/>
                <a:cs typeface="SimSun"/>
              </a:rPr>
              <a:t>和平移向量</a:t>
            </a:r>
            <a:r>
              <a:rPr dirty="0" sz="1200">
                <a:latin typeface="Cambria Math"/>
                <a:cs typeface="Cambria Math"/>
              </a:rPr>
              <a:t>𝑡</a:t>
            </a:r>
            <a:r>
              <a:rPr dirty="0" sz="1200" spc="80">
                <a:latin typeface="Cambria Math"/>
                <a:cs typeface="Cambria Math"/>
              </a:rPr>
              <a:t> </a:t>
            </a:r>
            <a:r>
              <a:rPr dirty="0" sz="1200">
                <a:latin typeface="Cambria Math"/>
                <a:cs typeface="Cambria Math"/>
              </a:rPr>
              <a:t>∈</a:t>
            </a:r>
            <a:r>
              <a:rPr dirty="0" sz="1200" spc="50">
                <a:latin typeface="Cambria Math"/>
                <a:cs typeface="Cambria Math"/>
              </a:rPr>
              <a:t> </a:t>
            </a:r>
            <a:r>
              <a:rPr dirty="0" sz="1200" spc="25">
                <a:latin typeface="Cambria Math"/>
                <a:cs typeface="Cambria Math"/>
              </a:rPr>
              <a:t>ℝ</a:t>
            </a:r>
            <a:r>
              <a:rPr dirty="0" baseline="29411" sz="1275" spc="37">
                <a:latin typeface="Cambria Math"/>
                <a:cs typeface="Cambria Math"/>
              </a:rPr>
              <a:t>3</a:t>
            </a:r>
            <a:r>
              <a:rPr dirty="0" sz="1200" spc="-60">
                <a:latin typeface="SimSun"/>
                <a:cs typeface="SimSun"/>
              </a:rPr>
              <a:t>。</a:t>
            </a:r>
            <a:r>
              <a:rPr dirty="0" sz="1200">
                <a:latin typeface="SimSun"/>
                <a:cs typeface="SimSun"/>
              </a:rPr>
              <a:t>在这个模块中</a:t>
            </a:r>
            <a:r>
              <a:rPr dirty="0" sz="1200" spc="-60">
                <a:latin typeface="SimSun"/>
                <a:cs typeface="SimSun"/>
              </a:rPr>
              <a:t>，</a:t>
            </a:r>
            <a:r>
              <a:rPr dirty="0" sz="1200">
                <a:latin typeface="SimSun"/>
                <a:cs typeface="SimSun"/>
              </a:rPr>
              <a:t>全</a:t>
            </a:r>
            <a:endParaRPr sz="1200">
              <a:latin typeface="SimSun"/>
              <a:cs typeface="SimSun"/>
            </a:endParaRPr>
          </a:p>
          <a:p>
            <a:pPr marL="38100" marR="30480">
              <a:lnSpc>
                <a:spcPct val="162500"/>
              </a:lnSpc>
            </a:pPr>
            <a:r>
              <a:rPr dirty="0" sz="1200">
                <a:latin typeface="SimSun"/>
                <a:cs typeface="SimSun"/>
              </a:rPr>
              <a:t>连接层共有</a:t>
            </a:r>
            <a:r>
              <a:rPr dirty="0" sz="1200" spc="-300">
                <a:latin typeface="SimSun"/>
                <a:cs typeface="SimSun"/>
              </a:rPr>
              <a:t> </a:t>
            </a:r>
            <a:r>
              <a:rPr dirty="0" sz="1200">
                <a:latin typeface="Times New Roman"/>
                <a:cs typeface="Times New Roman"/>
              </a:rPr>
              <a:t>5 </a:t>
            </a:r>
            <a:r>
              <a:rPr dirty="0" sz="1200">
                <a:latin typeface="SimSun"/>
                <a:cs typeface="SimSun"/>
              </a:rPr>
              <a:t>个隐藏层</a:t>
            </a:r>
            <a:r>
              <a:rPr dirty="0" sz="1200" spc="-100">
                <a:latin typeface="SimSun"/>
                <a:cs typeface="SimSun"/>
              </a:rPr>
              <a:t>，</a:t>
            </a:r>
            <a:r>
              <a:rPr dirty="0" sz="1200">
                <a:latin typeface="SimSun"/>
                <a:cs typeface="SimSun"/>
              </a:rPr>
              <a:t>分别为</a:t>
            </a:r>
            <a:r>
              <a:rPr dirty="0" sz="1200" spc="-300">
                <a:latin typeface="SimSun"/>
                <a:cs typeface="SimSun"/>
              </a:rPr>
              <a:t> </a:t>
            </a:r>
            <a:r>
              <a:rPr dirty="0" sz="1200">
                <a:latin typeface="Times New Roman"/>
                <a:cs typeface="Times New Roman"/>
              </a:rPr>
              <a:t>1024</a:t>
            </a:r>
            <a:r>
              <a:rPr dirty="0" sz="1200" spc="-100">
                <a:latin typeface="SimSun"/>
                <a:cs typeface="SimSun"/>
              </a:rPr>
              <a:t>、</a:t>
            </a:r>
            <a:r>
              <a:rPr dirty="0" sz="1200">
                <a:latin typeface="Times New Roman"/>
                <a:cs typeface="Times New Roman"/>
              </a:rPr>
              <a:t>1024</a:t>
            </a:r>
            <a:r>
              <a:rPr dirty="0" sz="1200" spc="-110">
                <a:latin typeface="SimSun"/>
                <a:cs typeface="SimSun"/>
              </a:rPr>
              <a:t>、</a:t>
            </a:r>
            <a:r>
              <a:rPr dirty="0" sz="1200">
                <a:latin typeface="Times New Roman"/>
                <a:cs typeface="Times New Roman"/>
              </a:rPr>
              <a:t>512</a:t>
            </a:r>
            <a:r>
              <a:rPr dirty="0" sz="1200" spc="-95">
                <a:latin typeface="SimSun"/>
                <a:cs typeface="SimSun"/>
              </a:rPr>
              <a:t>、</a:t>
            </a:r>
            <a:r>
              <a:rPr dirty="0" sz="1200">
                <a:latin typeface="Times New Roman"/>
                <a:cs typeface="Times New Roman"/>
              </a:rPr>
              <a:t>512</a:t>
            </a:r>
            <a:r>
              <a:rPr dirty="0" sz="1200" spc="-100">
                <a:latin typeface="SimSun"/>
                <a:cs typeface="SimSun"/>
              </a:rPr>
              <a:t>、</a:t>
            </a:r>
            <a:r>
              <a:rPr dirty="0" sz="1200">
                <a:latin typeface="Times New Roman"/>
                <a:cs typeface="Times New Roman"/>
              </a:rPr>
              <a:t>256</a:t>
            </a:r>
            <a:r>
              <a:rPr dirty="0" sz="1200" spc="-100">
                <a:latin typeface="SimSun"/>
                <a:cs typeface="SimSun"/>
              </a:rPr>
              <a:t>。</a:t>
            </a:r>
            <a:r>
              <a:rPr dirty="0" sz="1200">
                <a:latin typeface="SimSun"/>
                <a:cs typeface="SimSun"/>
              </a:rPr>
              <a:t>在</a:t>
            </a:r>
            <a:r>
              <a:rPr dirty="0" sz="1200" spc="-15">
                <a:latin typeface="SimSun"/>
                <a:cs typeface="SimSun"/>
              </a:rPr>
              <a:t>回</a:t>
            </a:r>
            <a:r>
              <a:rPr dirty="0" sz="1200">
                <a:latin typeface="SimSun"/>
                <a:cs typeface="SimSun"/>
              </a:rPr>
              <a:t>归旋转矩阵时</a:t>
            </a:r>
            <a:r>
              <a:rPr dirty="0" sz="1200" spc="-100">
                <a:latin typeface="SimSun"/>
                <a:cs typeface="SimSun"/>
              </a:rPr>
              <a:t>，</a:t>
            </a:r>
            <a:r>
              <a:rPr dirty="0" sz="1200">
                <a:latin typeface="SimSun"/>
                <a:cs typeface="SimSun"/>
              </a:rPr>
              <a:t>输出层的 大小为</a:t>
            </a:r>
            <a:r>
              <a:rPr dirty="0" sz="1200" spc="-300">
                <a:latin typeface="SimSun"/>
                <a:cs typeface="SimSun"/>
              </a:rPr>
              <a:t> </a:t>
            </a:r>
            <a:r>
              <a:rPr dirty="0" sz="1200" spc="-5">
                <a:latin typeface="Times New Roman"/>
                <a:cs typeface="Times New Roman"/>
              </a:rPr>
              <a:t>4</a:t>
            </a:r>
            <a:r>
              <a:rPr dirty="0" sz="1200" spc="-240">
                <a:latin typeface="SimSun"/>
                <a:cs typeface="SimSun"/>
              </a:rPr>
              <a:t>，</a:t>
            </a:r>
            <a:r>
              <a:rPr dirty="0" sz="1200">
                <a:latin typeface="SimSun"/>
                <a:cs typeface="SimSun"/>
              </a:rPr>
              <a:t>此时网络的输出为一个四元数</a:t>
            </a:r>
            <a:r>
              <a:rPr dirty="0" sz="1200" spc="-240">
                <a:latin typeface="SimSun"/>
                <a:cs typeface="SimSun"/>
              </a:rPr>
              <a:t>，</a:t>
            </a:r>
            <a:r>
              <a:rPr dirty="0" sz="1200">
                <a:latin typeface="SimSun"/>
                <a:cs typeface="SimSun"/>
              </a:rPr>
              <a:t>还需要将其进一步转化为旋转矩阵</a:t>
            </a:r>
            <a:r>
              <a:rPr dirty="0" sz="1200" spc="-240">
                <a:latin typeface="SimSun"/>
                <a:cs typeface="SimSun"/>
              </a:rPr>
              <a:t>。</a:t>
            </a:r>
            <a:r>
              <a:rPr dirty="0" sz="1200">
                <a:latin typeface="SimSun"/>
                <a:cs typeface="SimSun"/>
              </a:rPr>
              <a:t>在回归平移向</a:t>
            </a:r>
            <a:endParaRPr sz="1200">
              <a:latin typeface="SimSun"/>
              <a:cs typeface="SimSun"/>
            </a:endParaRPr>
          </a:p>
          <a:p>
            <a:pPr marL="38100" marR="31115">
              <a:lnSpc>
                <a:spcPct val="162500"/>
              </a:lnSpc>
            </a:pPr>
            <a:r>
              <a:rPr dirty="0" sz="1200">
                <a:latin typeface="SimSun"/>
                <a:cs typeface="SimSun"/>
              </a:rPr>
              <a:t>量时</a:t>
            </a:r>
            <a:r>
              <a:rPr dirty="0" sz="1200" spc="-505">
                <a:latin typeface="SimSun"/>
                <a:cs typeface="SimSun"/>
              </a:rPr>
              <a:t>，</a:t>
            </a:r>
            <a:r>
              <a:rPr dirty="0" sz="1200">
                <a:latin typeface="SimSun"/>
                <a:cs typeface="SimSun"/>
              </a:rPr>
              <a:t>输出层的大小为</a:t>
            </a:r>
            <a:r>
              <a:rPr dirty="0" sz="1200" spc="-300">
                <a:latin typeface="SimSun"/>
                <a:cs typeface="SimSun"/>
              </a:rPr>
              <a:t> </a:t>
            </a:r>
            <a:r>
              <a:rPr dirty="0" sz="1200">
                <a:latin typeface="Times New Roman"/>
                <a:cs typeface="Times New Roman"/>
              </a:rPr>
              <a:t>3</a:t>
            </a:r>
            <a:r>
              <a:rPr dirty="0" sz="1200" spc="-505">
                <a:latin typeface="SimSun"/>
                <a:cs typeface="SimSun"/>
              </a:rPr>
              <a:t>。</a:t>
            </a:r>
            <a:r>
              <a:rPr dirty="0" sz="1200">
                <a:latin typeface="SimSun"/>
                <a:cs typeface="SimSun"/>
              </a:rPr>
              <a:t>将网络输出的旋转矩阵</a:t>
            </a:r>
            <a:r>
              <a:rPr dirty="0" sz="1200">
                <a:latin typeface="Cambria Math"/>
                <a:cs typeface="Cambria Math"/>
              </a:rPr>
              <a:t>𝑅</a:t>
            </a:r>
            <a:r>
              <a:rPr dirty="0" sz="1200" spc="100">
                <a:latin typeface="Cambria Math"/>
                <a:cs typeface="Cambria Math"/>
              </a:rPr>
              <a:t> </a:t>
            </a:r>
            <a:r>
              <a:rPr dirty="0" sz="1200">
                <a:latin typeface="Cambria Math"/>
                <a:cs typeface="Cambria Math"/>
              </a:rPr>
              <a:t>∈</a:t>
            </a:r>
            <a:r>
              <a:rPr dirty="0" sz="1200" spc="80">
                <a:latin typeface="Cambria Math"/>
                <a:cs typeface="Cambria Math"/>
              </a:rPr>
              <a:t> </a:t>
            </a:r>
            <a:r>
              <a:rPr dirty="0" sz="1200">
                <a:latin typeface="Cambria Math"/>
                <a:cs typeface="Cambria Math"/>
              </a:rPr>
              <a:t>𝑆</a:t>
            </a:r>
            <a:r>
              <a:rPr dirty="0" sz="1200" spc="25">
                <a:latin typeface="Cambria Math"/>
                <a:cs typeface="Cambria Math"/>
              </a:rPr>
              <a:t>𝑂</a:t>
            </a:r>
            <a:r>
              <a:rPr dirty="0" sz="1200" spc="5">
                <a:latin typeface="Cambria Math"/>
                <a:cs typeface="Cambria Math"/>
              </a:rPr>
              <a:t>(</a:t>
            </a:r>
            <a:r>
              <a:rPr dirty="0" sz="1200" spc="-5">
                <a:latin typeface="Cambria Math"/>
                <a:cs typeface="Cambria Math"/>
              </a:rPr>
              <a:t>3</a:t>
            </a:r>
            <a:r>
              <a:rPr dirty="0" sz="1200" spc="-10">
                <a:latin typeface="Cambria Math"/>
                <a:cs typeface="Cambria Math"/>
              </a:rPr>
              <a:t>)</a:t>
            </a:r>
            <a:r>
              <a:rPr dirty="0" sz="1200">
                <a:latin typeface="SimSun"/>
                <a:cs typeface="SimSun"/>
              </a:rPr>
              <a:t>和平移向量</a:t>
            </a:r>
            <a:r>
              <a:rPr dirty="0" sz="1200">
                <a:latin typeface="Cambria Math"/>
                <a:cs typeface="Cambria Math"/>
              </a:rPr>
              <a:t>𝑡</a:t>
            </a:r>
            <a:r>
              <a:rPr dirty="0" sz="1200" spc="100">
                <a:latin typeface="Cambria Math"/>
                <a:cs typeface="Cambria Math"/>
              </a:rPr>
              <a:t> </a:t>
            </a:r>
            <a:r>
              <a:rPr dirty="0" sz="1200">
                <a:latin typeface="Cambria Math"/>
                <a:cs typeface="Cambria Math"/>
              </a:rPr>
              <a:t>∈</a:t>
            </a:r>
            <a:r>
              <a:rPr dirty="0" sz="1200" spc="65">
                <a:latin typeface="Cambria Math"/>
                <a:cs typeface="Cambria Math"/>
              </a:rPr>
              <a:t> </a:t>
            </a:r>
            <a:r>
              <a:rPr dirty="0" sz="1200" spc="-5">
                <a:latin typeface="Cambria Math"/>
                <a:cs typeface="Cambria Math"/>
              </a:rPr>
              <a:t>ℝ</a:t>
            </a:r>
            <a:r>
              <a:rPr dirty="0" baseline="29411" sz="1275" spc="97">
                <a:latin typeface="Cambria Math"/>
                <a:cs typeface="Cambria Math"/>
              </a:rPr>
              <a:t>3</a:t>
            </a:r>
            <a:r>
              <a:rPr dirty="0" sz="1200">
                <a:latin typeface="SimSun"/>
                <a:cs typeface="SimSun"/>
              </a:rPr>
              <a:t>作用于源点云， </a:t>
            </a:r>
            <a:r>
              <a:rPr dirty="0" sz="1200">
                <a:latin typeface="SimSun"/>
                <a:cs typeface="SimSun"/>
              </a:rPr>
              <a:t>即可将源点云与模板点云对齐，从而完成点云配准。</a:t>
            </a:r>
            <a:endParaRPr sz="1200">
              <a:latin typeface="SimSun"/>
              <a:cs typeface="SimSun"/>
            </a:endParaRPr>
          </a:p>
        </p:txBody>
      </p:sp>
      <p:sp>
        <p:nvSpPr>
          <p:cNvPr id="8" name="object 8"/>
          <p:cNvSpPr txBox="1"/>
          <p:nvPr/>
        </p:nvSpPr>
        <p:spPr>
          <a:xfrm>
            <a:off x="756058" y="4134686"/>
            <a:ext cx="220345" cy="715645"/>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35"/>
              </a:spcBef>
            </a:pPr>
            <a:endParaRPr sz="600">
              <a:latin typeface="Times New Roman"/>
              <a:cs typeface="Times New Roman"/>
            </a:endParaRPr>
          </a:p>
          <a:p>
            <a:pPr marL="15240">
              <a:lnSpc>
                <a:spcPct val="100000"/>
              </a:lnSpc>
            </a:pPr>
            <a:r>
              <a:rPr dirty="0" sz="700" spc="20">
                <a:latin typeface="SimSun"/>
                <a:cs typeface="SimSun"/>
              </a:rPr>
              <a:t>N×3</a:t>
            </a:r>
            <a:endParaRPr sz="700">
              <a:latin typeface="SimSun"/>
              <a:cs typeface="SimSun"/>
            </a:endParaRPr>
          </a:p>
        </p:txBody>
      </p:sp>
      <p:sp>
        <p:nvSpPr>
          <p:cNvPr id="9" name="object 9"/>
          <p:cNvSpPr txBox="1"/>
          <p:nvPr/>
        </p:nvSpPr>
        <p:spPr>
          <a:xfrm>
            <a:off x="1636839" y="4134686"/>
            <a:ext cx="330835" cy="715645"/>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35"/>
              </a:spcBef>
            </a:pPr>
            <a:endParaRPr sz="600">
              <a:latin typeface="Times New Roman"/>
              <a:cs typeface="Times New Roman"/>
            </a:endParaRPr>
          </a:p>
          <a:p>
            <a:pPr marL="46990">
              <a:lnSpc>
                <a:spcPct val="100000"/>
              </a:lnSpc>
            </a:pPr>
            <a:r>
              <a:rPr dirty="0" sz="700" spc="20">
                <a:latin typeface="SimSun"/>
                <a:cs typeface="SimSun"/>
              </a:rPr>
              <a:t>N×64</a:t>
            </a:r>
            <a:endParaRPr sz="700">
              <a:latin typeface="SimSun"/>
              <a:cs typeface="SimSun"/>
            </a:endParaRPr>
          </a:p>
        </p:txBody>
      </p:sp>
      <p:sp>
        <p:nvSpPr>
          <p:cNvPr id="10" name="object 10"/>
          <p:cNvSpPr txBox="1"/>
          <p:nvPr/>
        </p:nvSpPr>
        <p:spPr>
          <a:xfrm>
            <a:off x="2627723" y="4134686"/>
            <a:ext cx="330835" cy="715645"/>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35"/>
              </a:spcBef>
            </a:pPr>
            <a:endParaRPr sz="600">
              <a:latin typeface="Times New Roman"/>
              <a:cs typeface="Times New Roman"/>
            </a:endParaRPr>
          </a:p>
          <a:p>
            <a:pPr marL="23495">
              <a:lnSpc>
                <a:spcPct val="100000"/>
              </a:lnSpc>
            </a:pPr>
            <a:r>
              <a:rPr dirty="0" sz="700" spc="20">
                <a:latin typeface="SimSun"/>
                <a:cs typeface="SimSun"/>
              </a:rPr>
              <a:t>N×128</a:t>
            </a:r>
            <a:endParaRPr sz="700">
              <a:latin typeface="SimSun"/>
              <a:cs typeface="SimSun"/>
            </a:endParaRPr>
          </a:p>
        </p:txBody>
      </p:sp>
      <p:grpSp>
        <p:nvGrpSpPr>
          <p:cNvPr id="11" name="object 11"/>
          <p:cNvGrpSpPr/>
          <p:nvPr/>
        </p:nvGrpSpPr>
        <p:grpSpPr>
          <a:xfrm>
            <a:off x="974797" y="4177660"/>
            <a:ext cx="167005" cy="25400"/>
            <a:chOff x="974797" y="4177660"/>
            <a:chExt cx="167005" cy="25400"/>
          </a:xfrm>
        </p:grpSpPr>
        <p:sp>
          <p:nvSpPr>
            <p:cNvPr id="12" name="object 12"/>
            <p:cNvSpPr/>
            <p:nvPr/>
          </p:nvSpPr>
          <p:spPr>
            <a:xfrm>
              <a:off x="976253" y="4190277"/>
              <a:ext cx="130810" cy="2540"/>
            </a:xfrm>
            <a:custGeom>
              <a:avLst/>
              <a:gdLst/>
              <a:ahLst/>
              <a:cxnLst/>
              <a:rect l="l" t="t" r="r" b="b"/>
              <a:pathLst>
                <a:path w="130809" h="2539">
                  <a:moveTo>
                    <a:pt x="0" y="2290"/>
                  </a:moveTo>
                  <a:lnTo>
                    <a:pt x="130222" y="0"/>
                  </a:lnTo>
                </a:path>
              </a:pathLst>
            </a:custGeom>
            <a:ln w="3175">
              <a:solidFill>
                <a:srgbClr val="000000"/>
              </a:solidFill>
            </a:ln>
          </p:spPr>
          <p:txBody>
            <a:bodyPr wrap="square" lIns="0" tIns="0" rIns="0" bIns="0" rtlCol="0"/>
            <a:lstStyle/>
            <a:p/>
          </p:txBody>
        </p:sp>
        <p:sp>
          <p:nvSpPr>
            <p:cNvPr id="13" name="object 13"/>
            <p:cNvSpPr/>
            <p:nvPr/>
          </p:nvSpPr>
          <p:spPr>
            <a:xfrm>
              <a:off x="1103081" y="4177660"/>
              <a:ext cx="38735" cy="25400"/>
            </a:xfrm>
            <a:custGeom>
              <a:avLst/>
              <a:gdLst/>
              <a:ahLst/>
              <a:cxnLst/>
              <a:rect l="l" t="t" r="r" b="b"/>
              <a:pathLst>
                <a:path w="38734" h="25400">
                  <a:moveTo>
                    <a:pt x="0" y="0"/>
                  </a:moveTo>
                  <a:lnTo>
                    <a:pt x="442" y="25388"/>
                  </a:lnTo>
                  <a:lnTo>
                    <a:pt x="38315" y="12034"/>
                  </a:lnTo>
                  <a:lnTo>
                    <a:pt x="0" y="0"/>
                  </a:lnTo>
                  <a:close/>
                </a:path>
              </a:pathLst>
            </a:custGeom>
            <a:solidFill>
              <a:srgbClr val="000000"/>
            </a:solidFill>
          </p:spPr>
          <p:txBody>
            <a:bodyPr wrap="square" lIns="0" tIns="0" rIns="0" bIns="0" rtlCol="0"/>
            <a:lstStyle/>
            <a:p/>
          </p:txBody>
        </p:sp>
      </p:grpSp>
      <p:grpSp>
        <p:nvGrpSpPr>
          <p:cNvPr id="14" name="object 14"/>
          <p:cNvGrpSpPr/>
          <p:nvPr/>
        </p:nvGrpSpPr>
        <p:grpSpPr>
          <a:xfrm>
            <a:off x="976253" y="4287017"/>
            <a:ext cx="165735" cy="25400"/>
            <a:chOff x="976253" y="4287017"/>
            <a:chExt cx="165735" cy="25400"/>
          </a:xfrm>
        </p:grpSpPr>
        <p:sp>
          <p:nvSpPr>
            <p:cNvPr id="15" name="object 15"/>
            <p:cNvSpPr/>
            <p:nvPr/>
          </p:nvSpPr>
          <p:spPr>
            <a:xfrm>
              <a:off x="976253" y="4299711"/>
              <a:ext cx="130810" cy="0"/>
            </a:xfrm>
            <a:custGeom>
              <a:avLst/>
              <a:gdLst/>
              <a:ahLst/>
              <a:cxnLst/>
              <a:rect l="l" t="t" r="r" b="b"/>
              <a:pathLst>
                <a:path w="130809" h="0">
                  <a:moveTo>
                    <a:pt x="0" y="0"/>
                  </a:moveTo>
                  <a:lnTo>
                    <a:pt x="130218" y="0"/>
                  </a:lnTo>
                </a:path>
              </a:pathLst>
            </a:custGeom>
            <a:ln w="3175">
              <a:solidFill>
                <a:srgbClr val="000000"/>
              </a:solidFill>
            </a:ln>
          </p:spPr>
          <p:txBody>
            <a:bodyPr wrap="square" lIns="0" tIns="0" rIns="0" bIns="0" rtlCol="0"/>
            <a:lstStyle/>
            <a:p/>
          </p:txBody>
        </p:sp>
        <p:sp>
          <p:nvSpPr>
            <p:cNvPr id="16" name="object 16"/>
            <p:cNvSpPr/>
            <p:nvPr/>
          </p:nvSpPr>
          <p:spPr>
            <a:xfrm>
              <a:off x="1103295" y="4287017"/>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17" name="object 17"/>
          <p:cNvGrpSpPr/>
          <p:nvPr/>
        </p:nvGrpSpPr>
        <p:grpSpPr>
          <a:xfrm>
            <a:off x="976253" y="4782208"/>
            <a:ext cx="165735" cy="25400"/>
            <a:chOff x="976253" y="4782208"/>
            <a:chExt cx="165735" cy="25400"/>
          </a:xfrm>
        </p:grpSpPr>
        <p:sp>
          <p:nvSpPr>
            <p:cNvPr id="18" name="object 18"/>
            <p:cNvSpPr/>
            <p:nvPr/>
          </p:nvSpPr>
          <p:spPr>
            <a:xfrm>
              <a:off x="976253" y="4794902"/>
              <a:ext cx="130810" cy="0"/>
            </a:xfrm>
            <a:custGeom>
              <a:avLst/>
              <a:gdLst/>
              <a:ahLst/>
              <a:cxnLst/>
              <a:rect l="l" t="t" r="r" b="b"/>
              <a:pathLst>
                <a:path w="130809" h="0">
                  <a:moveTo>
                    <a:pt x="0" y="0"/>
                  </a:moveTo>
                  <a:lnTo>
                    <a:pt x="130218" y="0"/>
                  </a:lnTo>
                </a:path>
              </a:pathLst>
            </a:custGeom>
            <a:ln w="3175">
              <a:solidFill>
                <a:srgbClr val="000000"/>
              </a:solidFill>
            </a:ln>
          </p:spPr>
          <p:txBody>
            <a:bodyPr wrap="square" lIns="0" tIns="0" rIns="0" bIns="0" rtlCol="0"/>
            <a:lstStyle/>
            <a:p/>
          </p:txBody>
        </p:sp>
        <p:sp>
          <p:nvSpPr>
            <p:cNvPr id="19" name="object 19"/>
            <p:cNvSpPr/>
            <p:nvPr/>
          </p:nvSpPr>
          <p:spPr>
            <a:xfrm>
              <a:off x="1103295" y="4782208"/>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20" name="object 20"/>
          <p:cNvGrpSpPr/>
          <p:nvPr/>
        </p:nvGrpSpPr>
        <p:grpSpPr>
          <a:xfrm>
            <a:off x="1471687" y="4175331"/>
            <a:ext cx="165735" cy="25400"/>
            <a:chOff x="1471687" y="4175331"/>
            <a:chExt cx="165735" cy="25400"/>
          </a:xfrm>
        </p:grpSpPr>
        <p:sp>
          <p:nvSpPr>
            <p:cNvPr id="21" name="object 21"/>
            <p:cNvSpPr/>
            <p:nvPr/>
          </p:nvSpPr>
          <p:spPr>
            <a:xfrm>
              <a:off x="1471687" y="4188840"/>
              <a:ext cx="132080" cy="0"/>
            </a:xfrm>
            <a:custGeom>
              <a:avLst/>
              <a:gdLst/>
              <a:ahLst/>
              <a:cxnLst/>
              <a:rect l="l" t="t" r="r" b="b"/>
              <a:pathLst>
                <a:path w="132080" h="0">
                  <a:moveTo>
                    <a:pt x="0" y="0"/>
                  </a:moveTo>
                  <a:lnTo>
                    <a:pt x="131689" y="0"/>
                  </a:lnTo>
                </a:path>
              </a:pathLst>
            </a:custGeom>
            <a:ln w="4619">
              <a:solidFill>
                <a:srgbClr val="000000"/>
              </a:solidFill>
            </a:ln>
          </p:spPr>
          <p:txBody>
            <a:bodyPr wrap="square" lIns="0" tIns="0" rIns="0" bIns="0" rtlCol="0"/>
            <a:lstStyle/>
            <a:p/>
          </p:txBody>
        </p:sp>
        <p:sp>
          <p:nvSpPr>
            <p:cNvPr id="22" name="object 22"/>
            <p:cNvSpPr/>
            <p:nvPr/>
          </p:nvSpPr>
          <p:spPr>
            <a:xfrm>
              <a:off x="1598581" y="4175331"/>
              <a:ext cx="38735" cy="25400"/>
            </a:xfrm>
            <a:custGeom>
              <a:avLst/>
              <a:gdLst/>
              <a:ahLst/>
              <a:cxnLst/>
              <a:rect l="l" t="t" r="r" b="b"/>
              <a:pathLst>
                <a:path w="38735" h="25400">
                  <a:moveTo>
                    <a:pt x="0" y="0"/>
                  </a:moveTo>
                  <a:lnTo>
                    <a:pt x="310" y="25388"/>
                  </a:lnTo>
                  <a:lnTo>
                    <a:pt x="38257" y="12189"/>
                  </a:lnTo>
                  <a:lnTo>
                    <a:pt x="0" y="0"/>
                  </a:lnTo>
                  <a:close/>
                </a:path>
              </a:pathLst>
            </a:custGeom>
            <a:solidFill>
              <a:srgbClr val="000000"/>
            </a:solidFill>
          </p:spPr>
          <p:txBody>
            <a:bodyPr wrap="square" lIns="0" tIns="0" rIns="0" bIns="0" rtlCol="0"/>
            <a:lstStyle/>
            <a:p/>
          </p:txBody>
        </p:sp>
      </p:grpSp>
      <p:grpSp>
        <p:nvGrpSpPr>
          <p:cNvPr id="23" name="object 23"/>
          <p:cNvGrpSpPr/>
          <p:nvPr/>
        </p:nvGrpSpPr>
        <p:grpSpPr>
          <a:xfrm>
            <a:off x="1471691" y="4287017"/>
            <a:ext cx="165735" cy="25400"/>
            <a:chOff x="1471691" y="4287017"/>
            <a:chExt cx="165735" cy="25400"/>
          </a:xfrm>
        </p:grpSpPr>
        <p:sp>
          <p:nvSpPr>
            <p:cNvPr id="24" name="object 24"/>
            <p:cNvSpPr/>
            <p:nvPr/>
          </p:nvSpPr>
          <p:spPr>
            <a:xfrm>
              <a:off x="1471691" y="4299711"/>
              <a:ext cx="130810" cy="0"/>
            </a:xfrm>
            <a:custGeom>
              <a:avLst/>
              <a:gdLst/>
              <a:ahLst/>
              <a:cxnLst/>
              <a:rect l="l" t="t" r="r" b="b"/>
              <a:pathLst>
                <a:path w="130809" h="0">
                  <a:moveTo>
                    <a:pt x="0" y="0"/>
                  </a:moveTo>
                  <a:lnTo>
                    <a:pt x="130230" y="0"/>
                  </a:lnTo>
                </a:path>
              </a:pathLst>
            </a:custGeom>
            <a:ln w="3175">
              <a:solidFill>
                <a:srgbClr val="000000"/>
              </a:solidFill>
            </a:ln>
          </p:spPr>
          <p:txBody>
            <a:bodyPr wrap="square" lIns="0" tIns="0" rIns="0" bIns="0" rtlCol="0"/>
            <a:lstStyle/>
            <a:p/>
          </p:txBody>
        </p:sp>
        <p:sp>
          <p:nvSpPr>
            <p:cNvPr id="25" name="object 25"/>
            <p:cNvSpPr/>
            <p:nvPr/>
          </p:nvSpPr>
          <p:spPr>
            <a:xfrm>
              <a:off x="1598737" y="4287017"/>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26" name="object 26"/>
          <p:cNvGrpSpPr/>
          <p:nvPr/>
        </p:nvGrpSpPr>
        <p:grpSpPr>
          <a:xfrm>
            <a:off x="1471691" y="4782208"/>
            <a:ext cx="165735" cy="25400"/>
            <a:chOff x="1471691" y="4782208"/>
            <a:chExt cx="165735" cy="25400"/>
          </a:xfrm>
        </p:grpSpPr>
        <p:sp>
          <p:nvSpPr>
            <p:cNvPr id="27" name="object 27"/>
            <p:cNvSpPr/>
            <p:nvPr/>
          </p:nvSpPr>
          <p:spPr>
            <a:xfrm>
              <a:off x="1471691" y="4794902"/>
              <a:ext cx="130810" cy="0"/>
            </a:xfrm>
            <a:custGeom>
              <a:avLst/>
              <a:gdLst/>
              <a:ahLst/>
              <a:cxnLst/>
              <a:rect l="l" t="t" r="r" b="b"/>
              <a:pathLst>
                <a:path w="130809" h="0">
                  <a:moveTo>
                    <a:pt x="0" y="0"/>
                  </a:moveTo>
                  <a:lnTo>
                    <a:pt x="130230" y="0"/>
                  </a:lnTo>
                </a:path>
              </a:pathLst>
            </a:custGeom>
            <a:ln w="3175">
              <a:solidFill>
                <a:srgbClr val="000000"/>
              </a:solidFill>
            </a:ln>
          </p:spPr>
          <p:txBody>
            <a:bodyPr wrap="square" lIns="0" tIns="0" rIns="0" bIns="0" rtlCol="0"/>
            <a:lstStyle/>
            <a:p/>
          </p:txBody>
        </p:sp>
        <p:sp>
          <p:nvSpPr>
            <p:cNvPr id="28" name="object 28"/>
            <p:cNvSpPr/>
            <p:nvPr/>
          </p:nvSpPr>
          <p:spPr>
            <a:xfrm>
              <a:off x="1598737" y="4782208"/>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sp>
        <p:nvSpPr>
          <p:cNvPr id="29" name="object 29"/>
          <p:cNvSpPr txBox="1"/>
          <p:nvPr/>
        </p:nvSpPr>
        <p:spPr>
          <a:xfrm>
            <a:off x="1134367" y="4017424"/>
            <a:ext cx="343535" cy="109855"/>
          </a:xfrm>
          <a:prstGeom prst="rect">
            <a:avLst/>
          </a:prstGeom>
        </p:spPr>
        <p:txBody>
          <a:bodyPr wrap="square" lIns="0" tIns="12700" rIns="0" bIns="0" rtlCol="0" vert="horz">
            <a:spAutoFit/>
          </a:bodyPr>
          <a:lstStyle/>
          <a:p>
            <a:pPr marL="12700">
              <a:lnSpc>
                <a:spcPct val="100000"/>
              </a:lnSpc>
              <a:spcBef>
                <a:spcPts val="100"/>
              </a:spcBef>
            </a:pPr>
            <a:r>
              <a:rPr dirty="0" sz="550">
                <a:latin typeface="SimSun"/>
                <a:cs typeface="SimSun"/>
              </a:rPr>
              <a:t>(3,6</a:t>
            </a:r>
            <a:r>
              <a:rPr dirty="0" sz="550" spc="15">
                <a:latin typeface="SimSun"/>
                <a:cs typeface="SimSun"/>
              </a:rPr>
              <a:t>4</a:t>
            </a:r>
            <a:r>
              <a:rPr dirty="0" sz="550">
                <a:latin typeface="SimSun"/>
                <a:cs typeface="SimSun"/>
              </a:rPr>
              <a:t>,64)</a:t>
            </a:r>
            <a:endParaRPr sz="550">
              <a:latin typeface="SimSun"/>
              <a:cs typeface="SimSun"/>
            </a:endParaRPr>
          </a:p>
        </p:txBody>
      </p:sp>
      <p:sp>
        <p:nvSpPr>
          <p:cNvPr id="30" name="object 30"/>
          <p:cNvSpPr txBox="1"/>
          <p:nvPr/>
        </p:nvSpPr>
        <p:spPr>
          <a:xfrm>
            <a:off x="2132281" y="4134686"/>
            <a:ext cx="330835" cy="715645"/>
          </a:xfrm>
          <a:prstGeom prst="rect">
            <a:avLst/>
          </a:prstGeom>
          <a:solidFill>
            <a:srgbClr val="A8D08D"/>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gn="just" marL="24130" marR="18415">
              <a:lnSpc>
                <a:spcPct val="104900"/>
              </a:lnSpc>
              <a:spcBef>
                <a:spcPts val="605"/>
              </a:spcBef>
            </a:pPr>
            <a:r>
              <a:rPr dirty="0" sz="700" spc="30">
                <a:latin typeface="SimSun"/>
                <a:cs typeface="SimSun"/>
              </a:rPr>
              <a:t>位置自 适应卷 </a:t>
            </a:r>
            <a:r>
              <a:rPr dirty="0" sz="700" spc="30">
                <a:latin typeface="SimSun"/>
                <a:cs typeface="SimSun"/>
              </a:rPr>
              <a:t>积层</a:t>
            </a:r>
            <a:endParaRPr sz="700">
              <a:latin typeface="SimSun"/>
              <a:cs typeface="SimSun"/>
            </a:endParaRPr>
          </a:p>
        </p:txBody>
      </p:sp>
      <p:grpSp>
        <p:nvGrpSpPr>
          <p:cNvPr id="31" name="object 31"/>
          <p:cNvGrpSpPr/>
          <p:nvPr/>
        </p:nvGrpSpPr>
        <p:grpSpPr>
          <a:xfrm>
            <a:off x="1967133" y="4179873"/>
            <a:ext cx="165735" cy="25400"/>
            <a:chOff x="1967133" y="4179873"/>
            <a:chExt cx="165735" cy="25400"/>
          </a:xfrm>
        </p:grpSpPr>
        <p:sp>
          <p:nvSpPr>
            <p:cNvPr id="32" name="object 32"/>
            <p:cNvSpPr/>
            <p:nvPr/>
          </p:nvSpPr>
          <p:spPr>
            <a:xfrm>
              <a:off x="1967133" y="4192567"/>
              <a:ext cx="130810" cy="0"/>
            </a:xfrm>
            <a:custGeom>
              <a:avLst/>
              <a:gdLst/>
              <a:ahLst/>
              <a:cxnLst/>
              <a:rect l="l" t="t" r="r" b="b"/>
              <a:pathLst>
                <a:path w="130810" h="0">
                  <a:moveTo>
                    <a:pt x="0" y="0"/>
                  </a:moveTo>
                  <a:lnTo>
                    <a:pt x="130230" y="0"/>
                  </a:lnTo>
                </a:path>
              </a:pathLst>
            </a:custGeom>
            <a:ln w="3175">
              <a:solidFill>
                <a:srgbClr val="000000"/>
              </a:solidFill>
            </a:ln>
          </p:spPr>
          <p:txBody>
            <a:bodyPr wrap="square" lIns="0" tIns="0" rIns="0" bIns="0" rtlCol="0"/>
            <a:lstStyle/>
            <a:p/>
          </p:txBody>
        </p:sp>
        <p:sp>
          <p:nvSpPr>
            <p:cNvPr id="33" name="object 33"/>
            <p:cNvSpPr/>
            <p:nvPr/>
          </p:nvSpPr>
          <p:spPr>
            <a:xfrm>
              <a:off x="2094179" y="4179873"/>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34" name="object 34"/>
          <p:cNvGrpSpPr/>
          <p:nvPr/>
        </p:nvGrpSpPr>
        <p:grpSpPr>
          <a:xfrm>
            <a:off x="1967133" y="4287017"/>
            <a:ext cx="165735" cy="25400"/>
            <a:chOff x="1967133" y="4287017"/>
            <a:chExt cx="165735" cy="25400"/>
          </a:xfrm>
        </p:grpSpPr>
        <p:sp>
          <p:nvSpPr>
            <p:cNvPr id="35" name="object 35"/>
            <p:cNvSpPr/>
            <p:nvPr/>
          </p:nvSpPr>
          <p:spPr>
            <a:xfrm>
              <a:off x="1967133" y="4299711"/>
              <a:ext cx="130810" cy="0"/>
            </a:xfrm>
            <a:custGeom>
              <a:avLst/>
              <a:gdLst/>
              <a:ahLst/>
              <a:cxnLst/>
              <a:rect l="l" t="t" r="r" b="b"/>
              <a:pathLst>
                <a:path w="130810" h="0">
                  <a:moveTo>
                    <a:pt x="0" y="0"/>
                  </a:moveTo>
                  <a:lnTo>
                    <a:pt x="130230" y="0"/>
                  </a:lnTo>
                </a:path>
              </a:pathLst>
            </a:custGeom>
            <a:ln w="3175">
              <a:solidFill>
                <a:srgbClr val="000000"/>
              </a:solidFill>
            </a:ln>
          </p:spPr>
          <p:txBody>
            <a:bodyPr wrap="square" lIns="0" tIns="0" rIns="0" bIns="0" rtlCol="0"/>
            <a:lstStyle/>
            <a:p/>
          </p:txBody>
        </p:sp>
        <p:sp>
          <p:nvSpPr>
            <p:cNvPr id="36" name="object 36"/>
            <p:cNvSpPr/>
            <p:nvPr/>
          </p:nvSpPr>
          <p:spPr>
            <a:xfrm>
              <a:off x="2094179" y="4287017"/>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37" name="object 37"/>
          <p:cNvGrpSpPr/>
          <p:nvPr/>
        </p:nvGrpSpPr>
        <p:grpSpPr>
          <a:xfrm>
            <a:off x="1967133" y="4782208"/>
            <a:ext cx="165735" cy="25400"/>
            <a:chOff x="1967133" y="4782208"/>
            <a:chExt cx="165735" cy="25400"/>
          </a:xfrm>
        </p:grpSpPr>
        <p:sp>
          <p:nvSpPr>
            <p:cNvPr id="38" name="object 38"/>
            <p:cNvSpPr/>
            <p:nvPr/>
          </p:nvSpPr>
          <p:spPr>
            <a:xfrm>
              <a:off x="1967133" y="4794902"/>
              <a:ext cx="130810" cy="0"/>
            </a:xfrm>
            <a:custGeom>
              <a:avLst/>
              <a:gdLst/>
              <a:ahLst/>
              <a:cxnLst/>
              <a:rect l="l" t="t" r="r" b="b"/>
              <a:pathLst>
                <a:path w="130810" h="0">
                  <a:moveTo>
                    <a:pt x="0" y="0"/>
                  </a:moveTo>
                  <a:lnTo>
                    <a:pt x="130230" y="0"/>
                  </a:lnTo>
                </a:path>
              </a:pathLst>
            </a:custGeom>
            <a:ln w="3175">
              <a:solidFill>
                <a:srgbClr val="000000"/>
              </a:solidFill>
            </a:ln>
          </p:spPr>
          <p:txBody>
            <a:bodyPr wrap="square" lIns="0" tIns="0" rIns="0" bIns="0" rtlCol="0"/>
            <a:lstStyle/>
            <a:p/>
          </p:txBody>
        </p:sp>
        <p:sp>
          <p:nvSpPr>
            <p:cNvPr id="39" name="object 39"/>
            <p:cNvSpPr/>
            <p:nvPr/>
          </p:nvSpPr>
          <p:spPr>
            <a:xfrm>
              <a:off x="2094179" y="4782208"/>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40" name="object 40"/>
          <p:cNvGrpSpPr/>
          <p:nvPr/>
        </p:nvGrpSpPr>
        <p:grpSpPr>
          <a:xfrm>
            <a:off x="2461119" y="4175331"/>
            <a:ext cx="167005" cy="25400"/>
            <a:chOff x="2461119" y="4175331"/>
            <a:chExt cx="167005" cy="25400"/>
          </a:xfrm>
        </p:grpSpPr>
        <p:sp>
          <p:nvSpPr>
            <p:cNvPr id="41" name="object 41"/>
            <p:cNvSpPr/>
            <p:nvPr/>
          </p:nvSpPr>
          <p:spPr>
            <a:xfrm>
              <a:off x="2462575" y="4187986"/>
              <a:ext cx="130810" cy="1905"/>
            </a:xfrm>
            <a:custGeom>
              <a:avLst/>
              <a:gdLst/>
              <a:ahLst/>
              <a:cxnLst/>
              <a:rect l="l" t="t" r="r" b="b"/>
              <a:pathLst>
                <a:path w="130810" h="1904">
                  <a:moveTo>
                    <a:pt x="0" y="1708"/>
                  </a:moveTo>
                  <a:lnTo>
                    <a:pt x="130269" y="0"/>
                  </a:lnTo>
                </a:path>
              </a:pathLst>
            </a:custGeom>
            <a:ln w="3175">
              <a:solidFill>
                <a:srgbClr val="000000"/>
              </a:solidFill>
            </a:ln>
          </p:spPr>
          <p:txBody>
            <a:bodyPr wrap="square" lIns="0" tIns="0" rIns="0" bIns="0" rtlCol="0"/>
            <a:lstStyle/>
            <a:p/>
          </p:txBody>
        </p:sp>
        <p:sp>
          <p:nvSpPr>
            <p:cNvPr id="42" name="object 42"/>
            <p:cNvSpPr/>
            <p:nvPr/>
          </p:nvSpPr>
          <p:spPr>
            <a:xfrm>
              <a:off x="2589504" y="4175331"/>
              <a:ext cx="38735" cy="25400"/>
            </a:xfrm>
            <a:custGeom>
              <a:avLst/>
              <a:gdLst/>
              <a:ahLst/>
              <a:cxnLst/>
              <a:rect l="l" t="t" r="r" b="b"/>
              <a:pathLst>
                <a:path w="38735" h="25400">
                  <a:moveTo>
                    <a:pt x="0" y="0"/>
                  </a:moveTo>
                  <a:lnTo>
                    <a:pt x="349" y="25388"/>
                  </a:lnTo>
                  <a:lnTo>
                    <a:pt x="38257" y="12189"/>
                  </a:lnTo>
                  <a:lnTo>
                    <a:pt x="0" y="0"/>
                  </a:lnTo>
                  <a:close/>
                </a:path>
              </a:pathLst>
            </a:custGeom>
            <a:solidFill>
              <a:srgbClr val="000000"/>
            </a:solidFill>
          </p:spPr>
          <p:txBody>
            <a:bodyPr wrap="square" lIns="0" tIns="0" rIns="0" bIns="0" rtlCol="0"/>
            <a:lstStyle/>
            <a:p/>
          </p:txBody>
        </p:sp>
      </p:grpSp>
      <p:grpSp>
        <p:nvGrpSpPr>
          <p:cNvPr id="43" name="object 43"/>
          <p:cNvGrpSpPr/>
          <p:nvPr/>
        </p:nvGrpSpPr>
        <p:grpSpPr>
          <a:xfrm>
            <a:off x="2462575" y="4287017"/>
            <a:ext cx="165735" cy="25400"/>
            <a:chOff x="2462575" y="4287017"/>
            <a:chExt cx="165735" cy="25400"/>
          </a:xfrm>
        </p:grpSpPr>
        <p:sp>
          <p:nvSpPr>
            <p:cNvPr id="44" name="object 44"/>
            <p:cNvSpPr/>
            <p:nvPr/>
          </p:nvSpPr>
          <p:spPr>
            <a:xfrm>
              <a:off x="2462575" y="4299711"/>
              <a:ext cx="130810" cy="0"/>
            </a:xfrm>
            <a:custGeom>
              <a:avLst/>
              <a:gdLst/>
              <a:ahLst/>
              <a:cxnLst/>
              <a:rect l="l" t="t" r="r" b="b"/>
              <a:pathLst>
                <a:path w="130810" h="0">
                  <a:moveTo>
                    <a:pt x="0" y="0"/>
                  </a:moveTo>
                  <a:lnTo>
                    <a:pt x="130230" y="0"/>
                  </a:lnTo>
                </a:path>
              </a:pathLst>
            </a:custGeom>
            <a:ln w="3175">
              <a:solidFill>
                <a:srgbClr val="000000"/>
              </a:solidFill>
            </a:ln>
          </p:spPr>
          <p:txBody>
            <a:bodyPr wrap="square" lIns="0" tIns="0" rIns="0" bIns="0" rtlCol="0"/>
            <a:lstStyle/>
            <a:p/>
          </p:txBody>
        </p:sp>
        <p:sp>
          <p:nvSpPr>
            <p:cNvPr id="45" name="object 45"/>
            <p:cNvSpPr/>
            <p:nvPr/>
          </p:nvSpPr>
          <p:spPr>
            <a:xfrm>
              <a:off x="2589621" y="4287017"/>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46" name="object 46"/>
          <p:cNvGrpSpPr/>
          <p:nvPr/>
        </p:nvGrpSpPr>
        <p:grpSpPr>
          <a:xfrm>
            <a:off x="2462575" y="4782208"/>
            <a:ext cx="165735" cy="25400"/>
            <a:chOff x="2462575" y="4782208"/>
            <a:chExt cx="165735" cy="25400"/>
          </a:xfrm>
        </p:grpSpPr>
        <p:sp>
          <p:nvSpPr>
            <p:cNvPr id="47" name="object 47"/>
            <p:cNvSpPr/>
            <p:nvPr/>
          </p:nvSpPr>
          <p:spPr>
            <a:xfrm>
              <a:off x="2462575" y="4794902"/>
              <a:ext cx="130810" cy="0"/>
            </a:xfrm>
            <a:custGeom>
              <a:avLst/>
              <a:gdLst/>
              <a:ahLst/>
              <a:cxnLst/>
              <a:rect l="l" t="t" r="r" b="b"/>
              <a:pathLst>
                <a:path w="130810" h="0">
                  <a:moveTo>
                    <a:pt x="0" y="0"/>
                  </a:moveTo>
                  <a:lnTo>
                    <a:pt x="130230" y="0"/>
                  </a:lnTo>
                </a:path>
              </a:pathLst>
            </a:custGeom>
            <a:ln w="3175">
              <a:solidFill>
                <a:srgbClr val="000000"/>
              </a:solidFill>
            </a:ln>
          </p:spPr>
          <p:txBody>
            <a:bodyPr wrap="square" lIns="0" tIns="0" rIns="0" bIns="0" rtlCol="0"/>
            <a:lstStyle/>
            <a:p/>
          </p:txBody>
        </p:sp>
        <p:sp>
          <p:nvSpPr>
            <p:cNvPr id="48" name="object 48"/>
            <p:cNvSpPr/>
            <p:nvPr/>
          </p:nvSpPr>
          <p:spPr>
            <a:xfrm>
              <a:off x="2589621" y="4782208"/>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49" name="object 49"/>
          <p:cNvGrpSpPr/>
          <p:nvPr/>
        </p:nvGrpSpPr>
        <p:grpSpPr>
          <a:xfrm>
            <a:off x="2958017" y="4177000"/>
            <a:ext cx="165735" cy="25400"/>
            <a:chOff x="2958017" y="4177000"/>
            <a:chExt cx="165735" cy="25400"/>
          </a:xfrm>
        </p:grpSpPr>
        <p:sp>
          <p:nvSpPr>
            <p:cNvPr id="50" name="object 50"/>
            <p:cNvSpPr/>
            <p:nvPr/>
          </p:nvSpPr>
          <p:spPr>
            <a:xfrm>
              <a:off x="2958017" y="4189694"/>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51" name="object 51"/>
            <p:cNvSpPr/>
            <p:nvPr/>
          </p:nvSpPr>
          <p:spPr>
            <a:xfrm>
              <a:off x="3085063" y="417700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52" name="object 52"/>
          <p:cNvGrpSpPr/>
          <p:nvPr/>
        </p:nvGrpSpPr>
        <p:grpSpPr>
          <a:xfrm>
            <a:off x="2958017" y="4287017"/>
            <a:ext cx="165735" cy="25400"/>
            <a:chOff x="2958017" y="4287017"/>
            <a:chExt cx="165735" cy="25400"/>
          </a:xfrm>
        </p:grpSpPr>
        <p:sp>
          <p:nvSpPr>
            <p:cNvPr id="53" name="object 53"/>
            <p:cNvSpPr/>
            <p:nvPr/>
          </p:nvSpPr>
          <p:spPr>
            <a:xfrm>
              <a:off x="2958017" y="4299711"/>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54" name="object 54"/>
            <p:cNvSpPr/>
            <p:nvPr/>
          </p:nvSpPr>
          <p:spPr>
            <a:xfrm>
              <a:off x="3085063" y="4287017"/>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55" name="object 55"/>
          <p:cNvGrpSpPr/>
          <p:nvPr/>
        </p:nvGrpSpPr>
        <p:grpSpPr>
          <a:xfrm>
            <a:off x="2958017" y="4782208"/>
            <a:ext cx="165735" cy="25400"/>
            <a:chOff x="2958017" y="4782208"/>
            <a:chExt cx="165735" cy="25400"/>
          </a:xfrm>
        </p:grpSpPr>
        <p:sp>
          <p:nvSpPr>
            <p:cNvPr id="56" name="object 56"/>
            <p:cNvSpPr/>
            <p:nvPr/>
          </p:nvSpPr>
          <p:spPr>
            <a:xfrm>
              <a:off x="2958017" y="4794902"/>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57" name="object 57"/>
            <p:cNvSpPr/>
            <p:nvPr/>
          </p:nvSpPr>
          <p:spPr>
            <a:xfrm>
              <a:off x="3085063" y="4782208"/>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58" name="object 58"/>
          <p:cNvGrpSpPr/>
          <p:nvPr/>
        </p:nvGrpSpPr>
        <p:grpSpPr>
          <a:xfrm>
            <a:off x="3453459" y="4177000"/>
            <a:ext cx="165735" cy="25400"/>
            <a:chOff x="3453459" y="4177000"/>
            <a:chExt cx="165735" cy="25400"/>
          </a:xfrm>
        </p:grpSpPr>
        <p:sp>
          <p:nvSpPr>
            <p:cNvPr id="59" name="object 59"/>
            <p:cNvSpPr/>
            <p:nvPr/>
          </p:nvSpPr>
          <p:spPr>
            <a:xfrm>
              <a:off x="3453459" y="4189694"/>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60" name="object 60"/>
            <p:cNvSpPr/>
            <p:nvPr/>
          </p:nvSpPr>
          <p:spPr>
            <a:xfrm>
              <a:off x="3580505" y="417700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61" name="object 61"/>
          <p:cNvGrpSpPr/>
          <p:nvPr/>
        </p:nvGrpSpPr>
        <p:grpSpPr>
          <a:xfrm>
            <a:off x="3453459" y="4287017"/>
            <a:ext cx="165735" cy="25400"/>
            <a:chOff x="3453459" y="4287017"/>
            <a:chExt cx="165735" cy="25400"/>
          </a:xfrm>
        </p:grpSpPr>
        <p:sp>
          <p:nvSpPr>
            <p:cNvPr id="62" name="object 62"/>
            <p:cNvSpPr/>
            <p:nvPr/>
          </p:nvSpPr>
          <p:spPr>
            <a:xfrm>
              <a:off x="3453459" y="4299711"/>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63" name="object 63"/>
            <p:cNvSpPr/>
            <p:nvPr/>
          </p:nvSpPr>
          <p:spPr>
            <a:xfrm>
              <a:off x="3580505" y="4287017"/>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64" name="object 64"/>
          <p:cNvGrpSpPr/>
          <p:nvPr/>
        </p:nvGrpSpPr>
        <p:grpSpPr>
          <a:xfrm>
            <a:off x="3453459" y="4782208"/>
            <a:ext cx="165735" cy="25400"/>
            <a:chOff x="3453459" y="4782208"/>
            <a:chExt cx="165735" cy="25400"/>
          </a:xfrm>
        </p:grpSpPr>
        <p:sp>
          <p:nvSpPr>
            <p:cNvPr id="65" name="object 65"/>
            <p:cNvSpPr/>
            <p:nvPr/>
          </p:nvSpPr>
          <p:spPr>
            <a:xfrm>
              <a:off x="3453459" y="4794902"/>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66" name="object 66"/>
            <p:cNvSpPr/>
            <p:nvPr/>
          </p:nvSpPr>
          <p:spPr>
            <a:xfrm>
              <a:off x="3580505" y="4782208"/>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sp>
        <p:nvSpPr>
          <p:cNvPr id="67" name="object 67"/>
          <p:cNvSpPr txBox="1"/>
          <p:nvPr/>
        </p:nvSpPr>
        <p:spPr>
          <a:xfrm>
            <a:off x="3618607" y="4134686"/>
            <a:ext cx="440690" cy="715645"/>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35"/>
              </a:spcBef>
            </a:pPr>
            <a:endParaRPr sz="600">
              <a:latin typeface="Times New Roman"/>
              <a:cs typeface="Times New Roman"/>
            </a:endParaRPr>
          </a:p>
          <a:p>
            <a:pPr marL="55880">
              <a:lnSpc>
                <a:spcPct val="100000"/>
              </a:lnSpc>
            </a:pPr>
            <a:r>
              <a:rPr dirty="0" sz="700" spc="20">
                <a:latin typeface="SimSun"/>
                <a:cs typeface="SimSun"/>
              </a:rPr>
              <a:t>N×1024</a:t>
            </a:r>
            <a:endParaRPr sz="700">
              <a:latin typeface="SimSun"/>
              <a:cs typeface="SimSun"/>
            </a:endParaRPr>
          </a:p>
        </p:txBody>
      </p:sp>
      <p:grpSp>
        <p:nvGrpSpPr>
          <p:cNvPr id="68" name="object 68"/>
          <p:cNvGrpSpPr/>
          <p:nvPr/>
        </p:nvGrpSpPr>
        <p:grpSpPr>
          <a:xfrm>
            <a:off x="4112422" y="4133060"/>
            <a:ext cx="168910" cy="718820"/>
            <a:chOff x="4112422" y="4133060"/>
            <a:chExt cx="168910" cy="718820"/>
          </a:xfrm>
        </p:grpSpPr>
        <p:sp>
          <p:nvSpPr>
            <p:cNvPr id="69" name="object 69"/>
            <p:cNvSpPr/>
            <p:nvPr/>
          </p:nvSpPr>
          <p:spPr>
            <a:xfrm>
              <a:off x="4114010" y="4134647"/>
              <a:ext cx="165735" cy="715645"/>
            </a:xfrm>
            <a:custGeom>
              <a:avLst/>
              <a:gdLst/>
              <a:ahLst/>
              <a:cxnLst/>
              <a:rect l="l" t="t" r="r" b="b"/>
              <a:pathLst>
                <a:path w="165735" h="715645">
                  <a:moveTo>
                    <a:pt x="0" y="0"/>
                  </a:moveTo>
                  <a:lnTo>
                    <a:pt x="0" y="715301"/>
                  </a:lnTo>
                  <a:lnTo>
                    <a:pt x="165147" y="357650"/>
                  </a:lnTo>
                  <a:lnTo>
                    <a:pt x="0" y="0"/>
                  </a:lnTo>
                  <a:close/>
                </a:path>
              </a:pathLst>
            </a:custGeom>
            <a:solidFill>
              <a:srgbClr val="4671C4"/>
            </a:solidFill>
          </p:spPr>
          <p:txBody>
            <a:bodyPr wrap="square" lIns="0" tIns="0" rIns="0" bIns="0" rtlCol="0"/>
            <a:lstStyle/>
            <a:p/>
          </p:txBody>
        </p:sp>
        <p:sp>
          <p:nvSpPr>
            <p:cNvPr id="70" name="object 70"/>
            <p:cNvSpPr/>
            <p:nvPr/>
          </p:nvSpPr>
          <p:spPr>
            <a:xfrm>
              <a:off x="4114010" y="4134647"/>
              <a:ext cx="165735" cy="715645"/>
            </a:xfrm>
            <a:custGeom>
              <a:avLst/>
              <a:gdLst/>
              <a:ahLst/>
              <a:cxnLst/>
              <a:rect l="l" t="t" r="r" b="b"/>
              <a:pathLst>
                <a:path w="165735" h="715645">
                  <a:moveTo>
                    <a:pt x="0" y="715301"/>
                  </a:moveTo>
                  <a:lnTo>
                    <a:pt x="165147" y="357650"/>
                  </a:lnTo>
                  <a:lnTo>
                    <a:pt x="0" y="0"/>
                  </a:lnTo>
                  <a:lnTo>
                    <a:pt x="0" y="715301"/>
                  </a:lnTo>
                  <a:close/>
                </a:path>
              </a:pathLst>
            </a:custGeom>
            <a:ln w="3175">
              <a:solidFill>
                <a:srgbClr val="000000"/>
              </a:solidFill>
            </a:ln>
          </p:spPr>
          <p:txBody>
            <a:bodyPr wrap="square" lIns="0" tIns="0" rIns="0" bIns="0" rtlCol="0"/>
            <a:lstStyle/>
            <a:p/>
          </p:txBody>
        </p:sp>
      </p:grpSp>
      <p:sp>
        <p:nvSpPr>
          <p:cNvPr id="71" name="object 71"/>
          <p:cNvSpPr txBox="1"/>
          <p:nvPr/>
        </p:nvSpPr>
        <p:spPr>
          <a:xfrm>
            <a:off x="4334232" y="4437267"/>
            <a:ext cx="440690" cy="110489"/>
          </a:xfrm>
          <a:prstGeom prst="rect">
            <a:avLst/>
          </a:prstGeom>
          <a:solidFill>
            <a:srgbClr val="DAE1F3"/>
          </a:solidFill>
          <a:ln w="3175">
            <a:solidFill>
              <a:srgbClr val="000000"/>
            </a:solidFill>
          </a:ln>
        </p:spPr>
        <p:txBody>
          <a:bodyPr wrap="square" lIns="0" tIns="0" rIns="0" bIns="0" rtlCol="0" vert="horz">
            <a:spAutoFit/>
          </a:bodyPr>
          <a:lstStyle/>
          <a:p>
            <a:pPr marL="55880">
              <a:lnSpc>
                <a:spcPts val="795"/>
              </a:lnSpc>
            </a:pPr>
            <a:r>
              <a:rPr dirty="0" sz="700" spc="20">
                <a:latin typeface="SimSun"/>
                <a:cs typeface="SimSun"/>
              </a:rPr>
              <a:t>1×1024</a:t>
            </a:r>
            <a:endParaRPr sz="700">
              <a:latin typeface="SimSun"/>
              <a:cs typeface="SimSun"/>
            </a:endParaRPr>
          </a:p>
        </p:txBody>
      </p:sp>
      <p:sp>
        <p:nvSpPr>
          <p:cNvPr id="72" name="object 72"/>
          <p:cNvSpPr txBox="1"/>
          <p:nvPr/>
        </p:nvSpPr>
        <p:spPr>
          <a:xfrm>
            <a:off x="4334232" y="5372633"/>
            <a:ext cx="440690" cy="110489"/>
          </a:xfrm>
          <a:prstGeom prst="rect">
            <a:avLst/>
          </a:prstGeom>
          <a:solidFill>
            <a:srgbClr val="DAE1F3"/>
          </a:solidFill>
          <a:ln w="3175">
            <a:solidFill>
              <a:srgbClr val="000000"/>
            </a:solidFill>
          </a:ln>
        </p:spPr>
        <p:txBody>
          <a:bodyPr wrap="square" lIns="0" tIns="0" rIns="0" bIns="0" rtlCol="0" vert="horz">
            <a:spAutoFit/>
          </a:bodyPr>
          <a:lstStyle/>
          <a:p>
            <a:pPr marL="55880">
              <a:lnSpc>
                <a:spcPts val="800"/>
              </a:lnSpc>
            </a:pPr>
            <a:r>
              <a:rPr dirty="0" sz="700" spc="20">
                <a:latin typeface="SimSun"/>
                <a:cs typeface="SimSun"/>
              </a:rPr>
              <a:t>1×1024</a:t>
            </a:r>
            <a:endParaRPr sz="700">
              <a:latin typeface="SimSun"/>
              <a:cs typeface="SimSun"/>
            </a:endParaRPr>
          </a:p>
        </p:txBody>
      </p:sp>
      <p:sp>
        <p:nvSpPr>
          <p:cNvPr id="73" name="object 73"/>
          <p:cNvSpPr txBox="1"/>
          <p:nvPr/>
        </p:nvSpPr>
        <p:spPr>
          <a:xfrm>
            <a:off x="1141397" y="4134686"/>
            <a:ext cx="330835" cy="715645"/>
          </a:xfrm>
          <a:prstGeom prst="rect">
            <a:avLst/>
          </a:prstGeom>
          <a:solidFill>
            <a:srgbClr val="90AADB"/>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35"/>
              </a:spcBef>
            </a:pPr>
            <a:endParaRPr sz="600">
              <a:latin typeface="Times New Roman"/>
              <a:cs typeface="Times New Roman"/>
            </a:endParaRPr>
          </a:p>
          <a:p>
            <a:pPr marL="93345">
              <a:lnSpc>
                <a:spcPct val="100000"/>
              </a:lnSpc>
            </a:pPr>
            <a:r>
              <a:rPr dirty="0" sz="700" spc="10">
                <a:latin typeface="SimSun"/>
                <a:cs typeface="SimSun"/>
              </a:rPr>
              <a:t>MLP</a:t>
            </a:r>
            <a:endParaRPr sz="700">
              <a:latin typeface="SimSun"/>
              <a:cs typeface="SimSun"/>
            </a:endParaRPr>
          </a:p>
        </p:txBody>
      </p:sp>
      <p:sp>
        <p:nvSpPr>
          <p:cNvPr id="74" name="object 74"/>
          <p:cNvSpPr txBox="1"/>
          <p:nvPr/>
        </p:nvSpPr>
        <p:spPr>
          <a:xfrm>
            <a:off x="2090412" y="4017424"/>
            <a:ext cx="412750" cy="109855"/>
          </a:xfrm>
          <a:prstGeom prst="rect">
            <a:avLst/>
          </a:prstGeom>
        </p:spPr>
        <p:txBody>
          <a:bodyPr wrap="square" lIns="0" tIns="12700" rIns="0" bIns="0" rtlCol="0" vert="horz">
            <a:spAutoFit/>
          </a:bodyPr>
          <a:lstStyle/>
          <a:p>
            <a:pPr marL="12700">
              <a:lnSpc>
                <a:spcPct val="100000"/>
              </a:lnSpc>
              <a:spcBef>
                <a:spcPts val="100"/>
              </a:spcBef>
            </a:pPr>
            <a:r>
              <a:rPr dirty="0" sz="550">
                <a:latin typeface="SimSun"/>
                <a:cs typeface="SimSun"/>
              </a:rPr>
              <a:t>(64,</a:t>
            </a:r>
            <a:r>
              <a:rPr dirty="0" sz="550" spc="15">
                <a:latin typeface="SimSun"/>
                <a:cs typeface="SimSun"/>
              </a:rPr>
              <a:t>6</a:t>
            </a:r>
            <a:r>
              <a:rPr dirty="0" sz="550">
                <a:latin typeface="SimSun"/>
                <a:cs typeface="SimSun"/>
              </a:rPr>
              <a:t>4,12</a:t>
            </a:r>
            <a:r>
              <a:rPr dirty="0" sz="550" spc="-5">
                <a:latin typeface="SimSun"/>
                <a:cs typeface="SimSun"/>
              </a:rPr>
              <a:t>8</a:t>
            </a:r>
            <a:r>
              <a:rPr dirty="0" sz="550">
                <a:latin typeface="SimSun"/>
                <a:cs typeface="SimSun"/>
              </a:rPr>
              <a:t>)</a:t>
            </a:r>
            <a:endParaRPr sz="550">
              <a:latin typeface="SimSun"/>
              <a:cs typeface="SimSun"/>
            </a:endParaRPr>
          </a:p>
        </p:txBody>
      </p:sp>
      <p:sp>
        <p:nvSpPr>
          <p:cNvPr id="75" name="object 75"/>
          <p:cNvSpPr txBox="1"/>
          <p:nvPr/>
        </p:nvSpPr>
        <p:spPr>
          <a:xfrm>
            <a:off x="3123164" y="4134686"/>
            <a:ext cx="330835" cy="715645"/>
          </a:xfrm>
          <a:prstGeom prst="rect">
            <a:avLst/>
          </a:prstGeom>
          <a:solidFill>
            <a:srgbClr val="90AADB"/>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35"/>
              </a:spcBef>
            </a:pPr>
            <a:endParaRPr sz="600">
              <a:latin typeface="Times New Roman"/>
              <a:cs typeface="Times New Roman"/>
            </a:endParaRPr>
          </a:p>
          <a:p>
            <a:pPr marL="93980">
              <a:lnSpc>
                <a:spcPct val="100000"/>
              </a:lnSpc>
            </a:pPr>
            <a:r>
              <a:rPr dirty="0" sz="700" spc="10">
                <a:latin typeface="SimSun"/>
                <a:cs typeface="SimSun"/>
              </a:rPr>
              <a:t>MLP</a:t>
            </a:r>
            <a:endParaRPr sz="700">
              <a:latin typeface="SimSun"/>
              <a:cs typeface="SimSun"/>
            </a:endParaRPr>
          </a:p>
        </p:txBody>
      </p:sp>
      <p:sp>
        <p:nvSpPr>
          <p:cNvPr id="76" name="object 76"/>
          <p:cNvSpPr txBox="1"/>
          <p:nvPr/>
        </p:nvSpPr>
        <p:spPr>
          <a:xfrm>
            <a:off x="3099279" y="4017424"/>
            <a:ext cx="378460" cy="109855"/>
          </a:xfrm>
          <a:prstGeom prst="rect">
            <a:avLst/>
          </a:prstGeom>
        </p:spPr>
        <p:txBody>
          <a:bodyPr wrap="square" lIns="0" tIns="12700" rIns="0" bIns="0" rtlCol="0" vert="horz">
            <a:spAutoFit/>
          </a:bodyPr>
          <a:lstStyle/>
          <a:p>
            <a:pPr marL="12700">
              <a:lnSpc>
                <a:spcPct val="100000"/>
              </a:lnSpc>
              <a:spcBef>
                <a:spcPts val="100"/>
              </a:spcBef>
            </a:pPr>
            <a:r>
              <a:rPr dirty="0" sz="550">
                <a:latin typeface="SimSun"/>
                <a:cs typeface="SimSun"/>
              </a:rPr>
              <a:t>(128</a:t>
            </a:r>
            <a:r>
              <a:rPr dirty="0" sz="550" spc="15">
                <a:latin typeface="SimSun"/>
                <a:cs typeface="SimSun"/>
              </a:rPr>
              <a:t>,</a:t>
            </a:r>
            <a:r>
              <a:rPr dirty="0" sz="550">
                <a:latin typeface="SimSun"/>
                <a:cs typeface="SimSun"/>
              </a:rPr>
              <a:t>1024)</a:t>
            </a:r>
            <a:endParaRPr sz="550">
              <a:latin typeface="SimSun"/>
              <a:cs typeface="SimSun"/>
            </a:endParaRPr>
          </a:p>
        </p:txBody>
      </p:sp>
      <p:sp>
        <p:nvSpPr>
          <p:cNvPr id="77" name="object 77"/>
          <p:cNvSpPr txBox="1"/>
          <p:nvPr/>
        </p:nvSpPr>
        <p:spPr>
          <a:xfrm>
            <a:off x="756058" y="5070023"/>
            <a:ext cx="220345" cy="715645"/>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40"/>
              </a:spcBef>
            </a:pPr>
            <a:endParaRPr sz="600">
              <a:latin typeface="Times New Roman"/>
              <a:cs typeface="Times New Roman"/>
            </a:endParaRPr>
          </a:p>
          <a:p>
            <a:pPr marL="15240">
              <a:lnSpc>
                <a:spcPct val="100000"/>
              </a:lnSpc>
            </a:pPr>
            <a:r>
              <a:rPr dirty="0" sz="700" spc="20">
                <a:latin typeface="SimSun"/>
                <a:cs typeface="SimSun"/>
              </a:rPr>
              <a:t>N×3</a:t>
            </a:r>
            <a:endParaRPr sz="700">
              <a:latin typeface="SimSun"/>
              <a:cs typeface="SimSun"/>
            </a:endParaRPr>
          </a:p>
        </p:txBody>
      </p:sp>
      <p:sp>
        <p:nvSpPr>
          <p:cNvPr id="78" name="object 78"/>
          <p:cNvSpPr txBox="1"/>
          <p:nvPr/>
        </p:nvSpPr>
        <p:spPr>
          <a:xfrm>
            <a:off x="1636839" y="5070023"/>
            <a:ext cx="330835" cy="715645"/>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40"/>
              </a:spcBef>
            </a:pPr>
            <a:endParaRPr sz="600">
              <a:latin typeface="Times New Roman"/>
              <a:cs typeface="Times New Roman"/>
            </a:endParaRPr>
          </a:p>
          <a:p>
            <a:pPr marL="46990">
              <a:lnSpc>
                <a:spcPct val="100000"/>
              </a:lnSpc>
            </a:pPr>
            <a:r>
              <a:rPr dirty="0" sz="700" spc="20">
                <a:latin typeface="SimSun"/>
                <a:cs typeface="SimSun"/>
              </a:rPr>
              <a:t>N×64</a:t>
            </a:r>
            <a:endParaRPr sz="700">
              <a:latin typeface="SimSun"/>
              <a:cs typeface="SimSun"/>
            </a:endParaRPr>
          </a:p>
        </p:txBody>
      </p:sp>
      <p:sp>
        <p:nvSpPr>
          <p:cNvPr id="79" name="object 79"/>
          <p:cNvSpPr txBox="1"/>
          <p:nvPr/>
        </p:nvSpPr>
        <p:spPr>
          <a:xfrm>
            <a:off x="2627723" y="5070023"/>
            <a:ext cx="330835" cy="715645"/>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40"/>
              </a:spcBef>
            </a:pPr>
            <a:endParaRPr sz="600">
              <a:latin typeface="Times New Roman"/>
              <a:cs typeface="Times New Roman"/>
            </a:endParaRPr>
          </a:p>
          <a:p>
            <a:pPr marL="23495">
              <a:lnSpc>
                <a:spcPct val="100000"/>
              </a:lnSpc>
            </a:pPr>
            <a:r>
              <a:rPr dirty="0" sz="700" spc="20">
                <a:latin typeface="SimSun"/>
                <a:cs typeface="SimSun"/>
              </a:rPr>
              <a:t>N×128</a:t>
            </a:r>
            <a:endParaRPr sz="700">
              <a:latin typeface="SimSun"/>
              <a:cs typeface="SimSun"/>
            </a:endParaRPr>
          </a:p>
        </p:txBody>
      </p:sp>
      <p:grpSp>
        <p:nvGrpSpPr>
          <p:cNvPr id="80" name="object 80"/>
          <p:cNvGrpSpPr/>
          <p:nvPr/>
        </p:nvGrpSpPr>
        <p:grpSpPr>
          <a:xfrm>
            <a:off x="974797" y="5112995"/>
            <a:ext cx="167005" cy="25400"/>
            <a:chOff x="974797" y="5112995"/>
            <a:chExt cx="167005" cy="25400"/>
          </a:xfrm>
        </p:grpSpPr>
        <p:sp>
          <p:nvSpPr>
            <p:cNvPr id="81" name="object 81"/>
            <p:cNvSpPr/>
            <p:nvPr/>
          </p:nvSpPr>
          <p:spPr>
            <a:xfrm>
              <a:off x="976253" y="5125651"/>
              <a:ext cx="130810" cy="2540"/>
            </a:xfrm>
            <a:custGeom>
              <a:avLst/>
              <a:gdLst/>
              <a:ahLst/>
              <a:cxnLst/>
              <a:rect l="l" t="t" r="r" b="b"/>
              <a:pathLst>
                <a:path w="130809" h="2539">
                  <a:moveTo>
                    <a:pt x="0" y="2290"/>
                  </a:moveTo>
                  <a:lnTo>
                    <a:pt x="130222" y="0"/>
                  </a:lnTo>
                </a:path>
              </a:pathLst>
            </a:custGeom>
            <a:ln w="3175">
              <a:solidFill>
                <a:srgbClr val="000000"/>
              </a:solidFill>
            </a:ln>
          </p:spPr>
          <p:txBody>
            <a:bodyPr wrap="square" lIns="0" tIns="0" rIns="0" bIns="0" rtlCol="0"/>
            <a:lstStyle/>
            <a:p/>
          </p:txBody>
        </p:sp>
        <p:sp>
          <p:nvSpPr>
            <p:cNvPr id="82" name="object 82"/>
            <p:cNvSpPr/>
            <p:nvPr/>
          </p:nvSpPr>
          <p:spPr>
            <a:xfrm>
              <a:off x="1103081" y="5112995"/>
              <a:ext cx="38735" cy="25400"/>
            </a:xfrm>
            <a:custGeom>
              <a:avLst/>
              <a:gdLst/>
              <a:ahLst/>
              <a:cxnLst/>
              <a:rect l="l" t="t" r="r" b="b"/>
              <a:pathLst>
                <a:path w="38734" h="25400">
                  <a:moveTo>
                    <a:pt x="0" y="0"/>
                  </a:moveTo>
                  <a:lnTo>
                    <a:pt x="442" y="25388"/>
                  </a:lnTo>
                  <a:lnTo>
                    <a:pt x="38315" y="12034"/>
                  </a:lnTo>
                  <a:lnTo>
                    <a:pt x="0" y="0"/>
                  </a:lnTo>
                  <a:close/>
                </a:path>
              </a:pathLst>
            </a:custGeom>
            <a:solidFill>
              <a:srgbClr val="000000"/>
            </a:solidFill>
          </p:spPr>
          <p:txBody>
            <a:bodyPr wrap="square" lIns="0" tIns="0" rIns="0" bIns="0" rtlCol="0"/>
            <a:lstStyle/>
            <a:p/>
          </p:txBody>
        </p:sp>
      </p:grpSp>
      <p:grpSp>
        <p:nvGrpSpPr>
          <p:cNvPr id="83" name="object 83"/>
          <p:cNvGrpSpPr/>
          <p:nvPr/>
        </p:nvGrpSpPr>
        <p:grpSpPr>
          <a:xfrm>
            <a:off x="976253" y="5222390"/>
            <a:ext cx="165735" cy="25400"/>
            <a:chOff x="976253" y="5222390"/>
            <a:chExt cx="165735" cy="25400"/>
          </a:xfrm>
        </p:grpSpPr>
        <p:sp>
          <p:nvSpPr>
            <p:cNvPr id="84" name="object 84"/>
            <p:cNvSpPr/>
            <p:nvPr/>
          </p:nvSpPr>
          <p:spPr>
            <a:xfrm>
              <a:off x="976253" y="5235085"/>
              <a:ext cx="130810" cy="0"/>
            </a:xfrm>
            <a:custGeom>
              <a:avLst/>
              <a:gdLst/>
              <a:ahLst/>
              <a:cxnLst/>
              <a:rect l="l" t="t" r="r" b="b"/>
              <a:pathLst>
                <a:path w="130809" h="0">
                  <a:moveTo>
                    <a:pt x="0" y="0"/>
                  </a:moveTo>
                  <a:lnTo>
                    <a:pt x="130218" y="0"/>
                  </a:lnTo>
                </a:path>
              </a:pathLst>
            </a:custGeom>
            <a:ln w="3175">
              <a:solidFill>
                <a:srgbClr val="000000"/>
              </a:solidFill>
            </a:ln>
          </p:spPr>
          <p:txBody>
            <a:bodyPr wrap="square" lIns="0" tIns="0" rIns="0" bIns="0" rtlCol="0"/>
            <a:lstStyle/>
            <a:p/>
          </p:txBody>
        </p:sp>
        <p:sp>
          <p:nvSpPr>
            <p:cNvPr id="85" name="object 85"/>
            <p:cNvSpPr/>
            <p:nvPr/>
          </p:nvSpPr>
          <p:spPr>
            <a:xfrm>
              <a:off x="1103295" y="522239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86" name="object 86"/>
          <p:cNvGrpSpPr/>
          <p:nvPr/>
        </p:nvGrpSpPr>
        <p:grpSpPr>
          <a:xfrm>
            <a:off x="976253" y="5717570"/>
            <a:ext cx="165735" cy="25400"/>
            <a:chOff x="976253" y="5717570"/>
            <a:chExt cx="165735" cy="25400"/>
          </a:xfrm>
        </p:grpSpPr>
        <p:sp>
          <p:nvSpPr>
            <p:cNvPr id="87" name="object 87"/>
            <p:cNvSpPr/>
            <p:nvPr/>
          </p:nvSpPr>
          <p:spPr>
            <a:xfrm>
              <a:off x="976253" y="5730264"/>
              <a:ext cx="130810" cy="0"/>
            </a:xfrm>
            <a:custGeom>
              <a:avLst/>
              <a:gdLst/>
              <a:ahLst/>
              <a:cxnLst/>
              <a:rect l="l" t="t" r="r" b="b"/>
              <a:pathLst>
                <a:path w="130809" h="0">
                  <a:moveTo>
                    <a:pt x="0" y="0"/>
                  </a:moveTo>
                  <a:lnTo>
                    <a:pt x="130218" y="0"/>
                  </a:lnTo>
                </a:path>
              </a:pathLst>
            </a:custGeom>
            <a:ln w="3175">
              <a:solidFill>
                <a:srgbClr val="000000"/>
              </a:solidFill>
            </a:ln>
          </p:spPr>
          <p:txBody>
            <a:bodyPr wrap="square" lIns="0" tIns="0" rIns="0" bIns="0" rtlCol="0"/>
            <a:lstStyle/>
            <a:p/>
          </p:txBody>
        </p:sp>
        <p:sp>
          <p:nvSpPr>
            <p:cNvPr id="88" name="object 88"/>
            <p:cNvSpPr/>
            <p:nvPr/>
          </p:nvSpPr>
          <p:spPr>
            <a:xfrm>
              <a:off x="1103295" y="571757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89" name="object 89"/>
          <p:cNvGrpSpPr/>
          <p:nvPr/>
        </p:nvGrpSpPr>
        <p:grpSpPr>
          <a:xfrm>
            <a:off x="1471687" y="5110666"/>
            <a:ext cx="165735" cy="25400"/>
            <a:chOff x="1471687" y="5110666"/>
            <a:chExt cx="165735" cy="25400"/>
          </a:xfrm>
        </p:grpSpPr>
        <p:sp>
          <p:nvSpPr>
            <p:cNvPr id="90" name="object 90"/>
            <p:cNvSpPr/>
            <p:nvPr/>
          </p:nvSpPr>
          <p:spPr>
            <a:xfrm>
              <a:off x="1471687" y="5124175"/>
              <a:ext cx="132080" cy="0"/>
            </a:xfrm>
            <a:custGeom>
              <a:avLst/>
              <a:gdLst/>
              <a:ahLst/>
              <a:cxnLst/>
              <a:rect l="l" t="t" r="r" b="b"/>
              <a:pathLst>
                <a:path w="132080" h="0">
                  <a:moveTo>
                    <a:pt x="0" y="0"/>
                  </a:moveTo>
                  <a:lnTo>
                    <a:pt x="131689" y="0"/>
                  </a:lnTo>
                </a:path>
              </a:pathLst>
            </a:custGeom>
            <a:ln w="4619">
              <a:solidFill>
                <a:srgbClr val="000000"/>
              </a:solidFill>
            </a:ln>
          </p:spPr>
          <p:txBody>
            <a:bodyPr wrap="square" lIns="0" tIns="0" rIns="0" bIns="0" rtlCol="0"/>
            <a:lstStyle/>
            <a:p/>
          </p:txBody>
        </p:sp>
        <p:sp>
          <p:nvSpPr>
            <p:cNvPr id="91" name="object 91"/>
            <p:cNvSpPr/>
            <p:nvPr/>
          </p:nvSpPr>
          <p:spPr>
            <a:xfrm>
              <a:off x="1598581" y="5110666"/>
              <a:ext cx="38735" cy="25400"/>
            </a:xfrm>
            <a:custGeom>
              <a:avLst/>
              <a:gdLst/>
              <a:ahLst/>
              <a:cxnLst/>
              <a:rect l="l" t="t" r="r" b="b"/>
              <a:pathLst>
                <a:path w="38735" h="25400">
                  <a:moveTo>
                    <a:pt x="0" y="0"/>
                  </a:moveTo>
                  <a:lnTo>
                    <a:pt x="310" y="25388"/>
                  </a:lnTo>
                  <a:lnTo>
                    <a:pt x="38257" y="12189"/>
                  </a:lnTo>
                  <a:lnTo>
                    <a:pt x="0" y="0"/>
                  </a:lnTo>
                  <a:close/>
                </a:path>
              </a:pathLst>
            </a:custGeom>
            <a:solidFill>
              <a:srgbClr val="000000"/>
            </a:solidFill>
          </p:spPr>
          <p:txBody>
            <a:bodyPr wrap="square" lIns="0" tIns="0" rIns="0" bIns="0" rtlCol="0"/>
            <a:lstStyle/>
            <a:p/>
          </p:txBody>
        </p:sp>
      </p:grpSp>
      <p:grpSp>
        <p:nvGrpSpPr>
          <p:cNvPr id="92" name="object 92"/>
          <p:cNvGrpSpPr/>
          <p:nvPr/>
        </p:nvGrpSpPr>
        <p:grpSpPr>
          <a:xfrm>
            <a:off x="1471691" y="5222390"/>
            <a:ext cx="165735" cy="25400"/>
            <a:chOff x="1471691" y="5222390"/>
            <a:chExt cx="165735" cy="25400"/>
          </a:xfrm>
        </p:grpSpPr>
        <p:sp>
          <p:nvSpPr>
            <p:cNvPr id="93" name="object 93"/>
            <p:cNvSpPr/>
            <p:nvPr/>
          </p:nvSpPr>
          <p:spPr>
            <a:xfrm>
              <a:off x="1471691" y="5235085"/>
              <a:ext cx="130810" cy="0"/>
            </a:xfrm>
            <a:custGeom>
              <a:avLst/>
              <a:gdLst/>
              <a:ahLst/>
              <a:cxnLst/>
              <a:rect l="l" t="t" r="r" b="b"/>
              <a:pathLst>
                <a:path w="130809" h="0">
                  <a:moveTo>
                    <a:pt x="0" y="0"/>
                  </a:moveTo>
                  <a:lnTo>
                    <a:pt x="130230" y="0"/>
                  </a:lnTo>
                </a:path>
              </a:pathLst>
            </a:custGeom>
            <a:ln w="3175">
              <a:solidFill>
                <a:srgbClr val="000000"/>
              </a:solidFill>
            </a:ln>
          </p:spPr>
          <p:txBody>
            <a:bodyPr wrap="square" lIns="0" tIns="0" rIns="0" bIns="0" rtlCol="0"/>
            <a:lstStyle/>
            <a:p/>
          </p:txBody>
        </p:sp>
        <p:sp>
          <p:nvSpPr>
            <p:cNvPr id="94" name="object 94"/>
            <p:cNvSpPr/>
            <p:nvPr/>
          </p:nvSpPr>
          <p:spPr>
            <a:xfrm>
              <a:off x="1598737" y="522239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95" name="object 95"/>
          <p:cNvGrpSpPr/>
          <p:nvPr/>
        </p:nvGrpSpPr>
        <p:grpSpPr>
          <a:xfrm>
            <a:off x="1471691" y="5717570"/>
            <a:ext cx="165735" cy="25400"/>
            <a:chOff x="1471691" y="5717570"/>
            <a:chExt cx="165735" cy="25400"/>
          </a:xfrm>
        </p:grpSpPr>
        <p:sp>
          <p:nvSpPr>
            <p:cNvPr id="96" name="object 96"/>
            <p:cNvSpPr/>
            <p:nvPr/>
          </p:nvSpPr>
          <p:spPr>
            <a:xfrm>
              <a:off x="1471691" y="5730264"/>
              <a:ext cx="130810" cy="0"/>
            </a:xfrm>
            <a:custGeom>
              <a:avLst/>
              <a:gdLst/>
              <a:ahLst/>
              <a:cxnLst/>
              <a:rect l="l" t="t" r="r" b="b"/>
              <a:pathLst>
                <a:path w="130809" h="0">
                  <a:moveTo>
                    <a:pt x="0" y="0"/>
                  </a:moveTo>
                  <a:lnTo>
                    <a:pt x="130230" y="0"/>
                  </a:lnTo>
                </a:path>
              </a:pathLst>
            </a:custGeom>
            <a:ln w="3175">
              <a:solidFill>
                <a:srgbClr val="000000"/>
              </a:solidFill>
            </a:ln>
          </p:spPr>
          <p:txBody>
            <a:bodyPr wrap="square" lIns="0" tIns="0" rIns="0" bIns="0" rtlCol="0"/>
            <a:lstStyle/>
            <a:p/>
          </p:txBody>
        </p:sp>
        <p:sp>
          <p:nvSpPr>
            <p:cNvPr id="97" name="object 97"/>
            <p:cNvSpPr/>
            <p:nvPr/>
          </p:nvSpPr>
          <p:spPr>
            <a:xfrm>
              <a:off x="1598737" y="571757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sp>
        <p:nvSpPr>
          <p:cNvPr id="98" name="object 98"/>
          <p:cNvSpPr txBox="1"/>
          <p:nvPr/>
        </p:nvSpPr>
        <p:spPr>
          <a:xfrm>
            <a:off x="1134367" y="4953768"/>
            <a:ext cx="343535" cy="109855"/>
          </a:xfrm>
          <a:prstGeom prst="rect">
            <a:avLst/>
          </a:prstGeom>
        </p:spPr>
        <p:txBody>
          <a:bodyPr wrap="square" lIns="0" tIns="12700" rIns="0" bIns="0" rtlCol="0" vert="horz">
            <a:spAutoFit/>
          </a:bodyPr>
          <a:lstStyle/>
          <a:p>
            <a:pPr marL="12700">
              <a:lnSpc>
                <a:spcPct val="100000"/>
              </a:lnSpc>
              <a:spcBef>
                <a:spcPts val="100"/>
              </a:spcBef>
            </a:pPr>
            <a:r>
              <a:rPr dirty="0" sz="550">
                <a:latin typeface="SimSun"/>
                <a:cs typeface="SimSun"/>
              </a:rPr>
              <a:t>(3,6</a:t>
            </a:r>
            <a:r>
              <a:rPr dirty="0" sz="550" spc="15">
                <a:latin typeface="SimSun"/>
                <a:cs typeface="SimSun"/>
              </a:rPr>
              <a:t>4</a:t>
            </a:r>
            <a:r>
              <a:rPr dirty="0" sz="550">
                <a:latin typeface="SimSun"/>
                <a:cs typeface="SimSun"/>
              </a:rPr>
              <a:t>,64)</a:t>
            </a:r>
            <a:endParaRPr sz="550">
              <a:latin typeface="SimSun"/>
              <a:cs typeface="SimSun"/>
            </a:endParaRPr>
          </a:p>
        </p:txBody>
      </p:sp>
      <p:sp>
        <p:nvSpPr>
          <p:cNvPr id="99" name="object 99"/>
          <p:cNvSpPr txBox="1"/>
          <p:nvPr/>
        </p:nvSpPr>
        <p:spPr>
          <a:xfrm>
            <a:off x="2132281" y="5070023"/>
            <a:ext cx="330835" cy="715645"/>
          </a:xfrm>
          <a:prstGeom prst="rect">
            <a:avLst/>
          </a:prstGeom>
          <a:solidFill>
            <a:srgbClr val="A8D08D"/>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gn="just" marL="24130" marR="18415">
              <a:lnSpc>
                <a:spcPct val="104900"/>
              </a:lnSpc>
              <a:spcBef>
                <a:spcPts val="615"/>
              </a:spcBef>
            </a:pPr>
            <a:r>
              <a:rPr dirty="0" sz="700" spc="30">
                <a:latin typeface="SimSun"/>
                <a:cs typeface="SimSun"/>
              </a:rPr>
              <a:t>位置自 适应卷 </a:t>
            </a:r>
            <a:r>
              <a:rPr dirty="0" sz="700" spc="30">
                <a:latin typeface="SimSun"/>
                <a:cs typeface="SimSun"/>
              </a:rPr>
              <a:t>积层</a:t>
            </a:r>
            <a:endParaRPr sz="700">
              <a:latin typeface="SimSun"/>
              <a:cs typeface="SimSun"/>
            </a:endParaRPr>
          </a:p>
        </p:txBody>
      </p:sp>
      <p:grpSp>
        <p:nvGrpSpPr>
          <p:cNvPr id="100" name="object 100"/>
          <p:cNvGrpSpPr/>
          <p:nvPr/>
        </p:nvGrpSpPr>
        <p:grpSpPr>
          <a:xfrm>
            <a:off x="1967133" y="5115247"/>
            <a:ext cx="165735" cy="25400"/>
            <a:chOff x="1967133" y="5115247"/>
            <a:chExt cx="165735" cy="25400"/>
          </a:xfrm>
        </p:grpSpPr>
        <p:sp>
          <p:nvSpPr>
            <p:cNvPr id="101" name="object 101"/>
            <p:cNvSpPr/>
            <p:nvPr/>
          </p:nvSpPr>
          <p:spPr>
            <a:xfrm>
              <a:off x="1967133" y="5127941"/>
              <a:ext cx="130810" cy="0"/>
            </a:xfrm>
            <a:custGeom>
              <a:avLst/>
              <a:gdLst/>
              <a:ahLst/>
              <a:cxnLst/>
              <a:rect l="l" t="t" r="r" b="b"/>
              <a:pathLst>
                <a:path w="130810" h="0">
                  <a:moveTo>
                    <a:pt x="0" y="0"/>
                  </a:moveTo>
                  <a:lnTo>
                    <a:pt x="130230" y="0"/>
                  </a:lnTo>
                </a:path>
              </a:pathLst>
            </a:custGeom>
            <a:ln w="3175">
              <a:solidFill>
                <a:srgbClr val="000000"/>
              </a:solidFill>
            </a:ln>
          </p:spPr>
          <p:txBody>
            <a:bodyPr wrap="square" lIns="0" tIns="0" rIns="0" bIns="0" rtlCol="0"/>
            <a:lstStyle/>
            <a:p/>
          </p:txBody>
        </p:sp>
        <p:sp>
          <p:nvSpPr>
            <p:cNvPr id="102" name="object 102"/>
            <p:cNvSpPr/>
            <p:nvPr/>
          </p:nvSpPr>
          <p:spPr>
            <a:xfrm>
              <a:off x="2094179" y="5115247"/>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103" name="object 103"/>
          <p:cNvGrpSpPr/>
          <p:nvPr/>
        </p:nvGrpSpPr>
        <p:grpSpPr>
          <a:xfrm>
            <a:off x="1967133" y="5222390"/>
            <a:ext cx="165735" cy="25400"/>
            <a:chOff x="1967133" y="5222390"/>
            <a:chExt cx="165735" cy="25400"/>
          </a:xfrm>
        </p:grpSpPr>
        <p:sp>
          <p:nvSpPr>
            <p:cNvPr id="104" name="object 104"/>
            <p:cNvSpPr/>
            <p:nvPr/>
          </p:nvSpPr>
          <p:spPr>
            <a:xfrm>
              <a:off x="1967133" y="5235085"/>
              <a:ext cx="130810" cy="0"/>
            </a:xfrm>
            <a:custGeom>
              <a:avLst/>
              <a:gdLst/>
              <a:ahLst/>
              <a:cxnLst/>
              <a:rect l="l" t="t" r="r" b="b"/>
              <a:pathLst>
                <a:path w="130810" h="0">
                  <a:moveTo>
                    <a:pt x="0" y="0"/>
                  </a:moveTo>
                  <a:lnTo>
                    <a:pt x="130230" y="0"/>
                  </a:lnTo>
                </a:path>
              </a:pathLst>
            </a:custGeom>
            <a:ln w="3175">
              <a:solidFill>
                <a:srgbClr val="000000"/>
              </a:solidFill>
            </a:ln>
          </p:spPr>
          <p:txBody>
            <a:bodyPr wrap="square" lIns="0" tIns="0" rIns="0" bIns="0" rtlCol="0"/>
            <a:lstStyle/>
            <a:p/>
          </p:txBody>
        </p:sp>
        <p:sp>
          <p:nvSpPr>
            <p:cNvPr id="105" name="object 105"/>
            <p:cNvSpPr/>
            <p:nvPr/>
          </p:nvSpPr>
          <p:spPr>
            <a:xfrm>
              <a:off x="2094179" y="522239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106" name="object 106"/>
          <p:cNvGrpSpPr/>
          <p:nvPr/>
        </p:nvGrpSpPr>
        <p:grpSpPr>
          <a:xfrm>
            <a:off x="1967133" y="5717570"/>
            <a:ext cx="165735" cy="25400"/>
            <a:chOff x="1967133" y="5717570"/>
            <a:chExt cx="165735" cy="25400"/>
          </a:xfrm>
        </p:grpSpPr>
        <p:sp>
          <p:nvSpPr>
            <p:cNvPr id="107" name="object 107"/>
            <p:cNvSpPr/>
            <p:nvPr/>
          </p:nvSpPr>
          <p:spPr>
            <a:xfrm>
              <a:off x="1967133" y="5730264"/>
              <a:ext cx="130810" cy="0"/>
            </a:xfrm>
            <a:custGeom>
              <a:avLst/>
              <a:gdLst/>
              <a:ahLst/>
              <a:cxnLst/>
              <a:rect l="l" t="t" r="r" b="b"/>
              <a:pathLst>
                <a:path w="130810" h="0">
                  <a:moveTo>
                    <a:pt x="0" y="0"/>
                  </a:moveTo>
                  <a:lnTo>
                    <a:pt x="130230" y="0"/>
                  </a:lnTo>
                </a:path>
              </a:pathLst>
            </a:custGeom>
            <a:ln w="3175">
              <a:solidFill>
                <a:srgbClr val="000000"/>
              </a:solidFill>
            </a:ln>
          </p:spPr>
          <p:txBody>
            <a:bodyPr wrap="square" lIns="0" tIns="0" rIns="0" bIns="0" rtlCol="0"/>
            <a:lstStyle/>
            <a:p/>
          </p:txBody>
        </p:sp>
        <p:sp>
          <p:nvSpPr>
            <p:cNvPr id="108" name="object 108"/>
            <p:cNvSpPr/>
            <p:nvPr/>
          </p:nvSpPr>
          <p:spPr>
            <a:xfrm>
              <a:off x="2094179" y="571757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109" name="object 109"/>
          <p:cNvGrpSpPr/>
          <p:nvPr/>
        </p:nvGrpSpPr>
        <p:grpSpPr>
          <a:xfrm>
            <a:off x="2461119" y="5110666"/>
            <a:ext cx="167005" cy="25400"/>
            <a:chOff x="2461119" y="5110666"/>
            <a:chExt cx="167005" cy="25400"/>
          </a:xfrm>
        </p:grpSpPr>
        <p:sp>
          <p:nvSpPr>
            <p:cNvPr id="110" name="object 110"/>
            <p:cNvSpPr/>
            <p:nvPr/>
          </p:nvSpPr>
          <p:spPr>
            <a:xfrm>
              <a:off x="2462575" y="5123321"/>
              <a:ext cx="130810" cy="1905"/>
            </a:xfrm>
            <a:custGeom>
              <a:avLst/>
              <a:gdLst/>
              <a:ahLst/>
              <a:cxnLst/>
              <a:rect l="l" t="t" r="r" b="b"/>
              <a:pathLst>
                <a:path w="130810" h="1904">
                  <a:moveTo>
                    <a:pt x="0" y="1708"/>
                  </a:moveTo>
                  <a:lnTo>
                    <a:pt x="130269" y="0"/>
                  </a:lnTo>
                </a:path>
              </a:pathLst>
            </a:custGeom>
            <a:ln w="3175">
              <a:solidFill>
                <a:srgbClr val="000000"/>
              </a:solidFill>
            </a:ln>
          </p:spPr>
          <p:txBody>
            <a:bodyPr wrap="square" lIns="0" tIns="0" rIns="0" bIns="0" rtlCol="0"/>
            <a:lstStyle/>
            <a:p/>
          </p:txBody>
        </p:sp>
        <p:sp>
          <p:nvSpPr>
            <p:cNvPr id="111" name="object 111"/>
            <p:cNvSpPr/>
            <p:nvPr/>
          </p:nvSpPr>
          <p:spPr>
            <a:xfrm>
              <a:off x="2589504" y="5110666"/>
              <a:ext cx="38735" cy="25400"/>
            </a:xfrm>
            <a:custGeom>
              <a:avLst/>
              <a:gdLst/>
              <a:ahLst/>
              <a:cxnLst/>
              <a:rect l="l" t="t" r="r" b="b"/>
              <a:pathLst>
                <a:path w="38735" h="25400">
                  <a:moveTo>
                    <a:pt x="0" y="0"/>
                  </a:moveTo>
                  <a:lnTo>
                    <a:pt x="349" y="25388"/>
                  </a:lnTo>
                  <a:lnTo>
                    <a:pt x="38257" y="12189"/>
                  </a:lnTo>
                  <a:lnTo>
                    <a:pt x="0" y="0"/>
                  </a:lnTo>
                  <a:close/>
                </a:path>
              </a:pathLst>
            </a:custGeom>
            <a:solidFill>
              <a:srgbClr val="000000"/>
            </a:solidFill>
          </p:spPr>
          <p:txBody>
            <a:bodyPr wrap="square" lIns="0" tIns="0" rIns="0" bIns="0" rtlCol="0"/>
            <a:lstStyle/>
            <a:p/>
          </p:txBody>
        </p:sp>
      </p:grpSp>
      <p:grpSp>
        <p:nvGrpSpPr>
          <p:cNvPr id="112" name="object 112"/>
          <p:cNvGrpSpPr/>
          <p:nvPr/>
        </p:nvGrpSpPr>
        <p:grpSpPr>
          <a:xfrm>
            <a:off x="2462575" y="5222390"/>
            <a:ext cx="165735" cy="25400"/>
            <a:chOff x="2462575" y="5222390"/>
            <a:chExt cx="165735" cy="25400"/>
          </a:xfrm>
        </p:grpSpPr>
        <p:sp>
          <p:nvSpPr>
            <p:cNvPr id="113" name="object 113"/>
            <p:cNvSpPr/>
            <p:nvPr/>
          </p:nvSpPr>
          <p:spPr>
            <a:xfrm>
              <a:off x="2462575" y="5235085"/>
              <a:ext cx="130810" cy="0"/>
            </a:xfrm>
            <a:custGeom>
              <a:avLst/>
              <a:gdLst/>
              <a:ahLst/>
              <a:cxnLst/>
              <a:rect l="l" t="t" r="r" b="b"/>
              <a:pathLst>
                <a:path w="130810" h="0">
                  <a:moveTo>
                    <a:pt x="0" y="0"/>
                  </a:moveTo>
                  <a:lnTo>
                    <a:pt x="130230" y="0"/>
                  </a:lnTo>
                </a:path>
              </a:pathLst>
            </a:custGeom>
            <a:ln w="3175">
              <a:solidFill>
                <a:srgbClr val="000000"/>
              </a:solidFill>
            </a:ln>
          </p:spPr>
          <p:txBody>
            <a:bodyPr wrap="square" lIns="0" tIns="0" rIns="0" bIns="0" rtlCol="0"/>
            <a:lstStyle/>
            <a:p/>
          </p:txBody>
        </p:sp>
        <p:sp>
          <p:nvSpPr>
            <p:cNvPr id="114" name="object 114"/>
            <p:cNvSpPr/>
            <p:nvPr/>
          </p:nvSpPr>
          <p:spPr>
            <a:xfrm>
              <a:off x="2589621" y="522239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115" name="object 115"/>
          <p:cNvGrpSpPr/>
          <p:nvPr/>
        </p:nvGrpSpPr>
        <p:grpSpPr>
          <a:xfrm>
            <a:off x="2462575" y="5717570"/>
            <a:ext cx="165735" cy="25400"/>
            <a:chOff x="2462575" y="5717570"/>
            <a:chExt cx="165735" cy="25400"/>
          </a:xfrm>
        </p:grpSpPr>
        <p:sp>
          <p:nvSpPr>
            <p:cNvPr id="116" name="object 116"/>
            <p:cNvSpPr/>
            <p:nvPr/>
          </p:nvSpPr>
          <p:spPr>
            <a:xfrm>
              <a:off x="2462575" y="5730264"/>
              <a:ext cx="130810" cy="0"/>
            </a:xfrm>
            <a:custGeom>
              <a:avLst/>
              <a:gdLst/>
              <a:ahLst/>
              <a:cxnLst/>
              <a:rect l="l" t="t" r="r" b="b"/>
              <a:pathLst>
                <a:path w="130810" h="0">
                  <a:moveTo>
                    <a:pt x="0" y="0"/>
                  </a:moveTo>
                  <a:lnTo>
                    <a:pt x="130230" y="0"/>
                  </a:lnTo>
                </a:path>
              </a:pathLst>
            </a:custGeom>
            <a:ln w="3175">
              <a:solidFill>
                <a:srgbClr val="000000"/>
              </a:solidFill>
            </a:ln>
          </p:spPr>
          <p:txBody>
            <a:bodyPr wrap="square" lIns="0" tIns="0" rIns="0" bIns="0" rtlCol="0"/>
            <a:lstStyle/>
            <a:p/>
          </p:txBody>
        </p:sp>
        <p:sp>
          <p:nvSpPr>
            <p:cNvPr id="117" name="object 117"/>
            <p:cNvSpPr/>
            <p:nvPr/>
          </p:nvSpPr>
          <p:spPr>
            <a:xfrm>
              <a:off x="2589621" y="571757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118" name="object 118"/>
          <p:cNvGrpSpPr/>
          <p:nvPr/>
        </p:nvGrpSpPr>
        <p:grpSpPr>
          <a:xfrm>
            <a:off x="2958017" y="5112335"/>
            <a:ext cx="165735" cy="25400"/>
            <a:chOff x="2958017" y="5112335"/>
            <a:chExt cx="165735" cy="25400"/>
          </a:xfrm>
        </p:grpSpPr>
        <p:sp>
          <p:nvSpPr>
            <p:cNvPr id="119" name="object 119"/>
            <p:cNvSpPr/>
            <p:nvPr/>
          </p:nvSpPr>
          <p:spPr>
            <a:xfrm>
              <a:off x="2958017" y="5125029"/>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120" name="object 120"/>
            <p:cNvSpPr/>
            <p:nvPr/>
          </p:nvSpPr>
          <p:spPr>
            <a:xfrm>
              <a:off x="3085063" y="5112335"/>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121" name="object 121"/>
          <p:cNvGrpSpPr/>
          <p:nvPr/>
        </p:nvGrpSpPr>
        <p:grpSpPr>
          <a:xfrm>
            <a:off x="2958017" y="5222390"/>
            <a:ext cx="165735" cy="25400"/>
            <a:chOff x="2958017" y="5222390"/>
            <a:chExt cx="165735" cy="25400"/>
          </a:xfrm>
        </p:grpSpPr>
        <p:sp>
          <p:nvSpPr>
            <p:cNvPr id="122" name="object 122"/>
            <p:cNvSpPr/>
            <p:nvPr/>
          </p:nvSpPr>
          <p:spPr>
            <a:xfrm>
              <a:off x="2958017" y="5235085"/>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123" name="object 123"/>
            <p:cNvSpPr/>
            <p:nvPr/>
          </p:nvSpPr>
          <p:spPr>
            <a:xfrm>
              <a:off x="3085063" y="522239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124" name="object 124"/>
          <p:cNvGrpSpPr/>
          <p:nvPr/>
        </p:nvGrpSpPr>
        <p:grpSpPr>
          <a:xfrm>
            <a:off x="2958017" y="5717570"/>
            <a:ext cx="165735" cy="25400"/>
            <a:chOff x="2958017" y="5717570"/>
            <a:chExt cx="165735" cy="25400"/>
          </a:xfrm>
        </p:grpSpPr>
        <p:sp>
          <p:nvSpPr>
            <p:cNvPr id="125" name="object 125"/>
            <p:cNvSpPr/>
            <p:nvPr/>
          </p:nvSpPr>
          <p:spPr>
            <a:xfrm>
              <a:off x="2958017" y="5730264"/>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126" name="object 126"/>
            <p:cNvSpPr/>
            <p:nvPr/>
          </p:nvSpPr>
          <p:spPr>
            <a:xfrm>
              <a:off x="3085063" y="571757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127" name="object 127"/>
          <p:cNvGrpSpPr/>
          <p:nvPr/>
        </p:nvGrpSpPr>
        <p:grpSpPr>
          <a:xfrm>
            <a:off x="3453459" y="5112335"/>
            <a:ext cx="165735" cy="25400"/>
            <a:chOff x="3453459" y="5112335"/>
            <a:chExt cx="165735" cy="25400"/>
          </a:xfrm>
        </p:grpSpPr>
        <p:sp>
          <p:nvSpPr>
            <p:cNvPr id="128" name="object 128"/>
            <p:cNvSpPr/>
            <p:nvPr/>
          </p:nvSpPr>
          <p:spPr>
            <a:xfrm>
              <a:off x="3453459" y="5125029"/>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129" name="object 129"/>
            <p:cNvSpPr/>
            <p:nvPr/>
          </p:nvSpPr>
          <p:spPr>
            <a:xfrm>
              <a:off x="3580505" y="5112335"/>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130" name="object 130"/>
          <p:cNvGrpSpPr/>
          <p:nvPr/>
        </p:nvGrpSpPr>
        <p:grpSpPr>
          <a:xfrm>
            <a:off x="3453459" y="5222390"/>
            <a:ext cx="165735" cy="25400"/>
            <a:chOff x="3453459" y="5222390"/>
            <a:chExt cx="165735" cy="25400"/>
          </a:xfrm>
        </p:grpSpPr>
        <p:sp>
          <p:nvSpPr>
            <p:cNvPr id="131" name="object 131"/>
            <p:cNvSpPr/>
            <p:nvPr/>
          </p:nvSpPr>
          <p:spPr>
            <a:xfrm>
              <a:off x="3453459" y="5235085"/>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132" name="object 132"/>
            <p:cNvSpPr/>
            <p:nvPr/>
          </p:nvSpPr>
          <p:spPr>
            <a:xfrm>
              <a:off x="3580505" y="522239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grpSp>
        <p:nvGrpSpPr>
          <p:cNvPr id="133" name="object 133"/>
          <p:cNvGrpSpPr/>
          <p:nvPr/>
        </p:nvGrpSpPr>
        <p:grpSpPr>
          <a:xfrm>
            <a:off x="3453459" y="5717570"/>
            <a:ext cx="165735" cy="25400"/>
            <a:chOff x="3453459" y="5717570"/>
            <a:chExt cx="165735" cy="25400"/>
          </a:xfrm>
        </p:grpSpPr>
        <p:sp>
          <p:nvSpPr>
            <p:cNvPr id="134" name="object 134"/>
            <p:cNvSpPr/>
            <p:nvPr/>
          </p:nvSpPr>
          <p:spPr>
            <a:xfrm>
              <a:off x="3453459" y="5730264"/>
              <a:ext cx="130810" cy="0"/>
            </a:xfrm>
            <a:custGeom>
              <a:avLst/>
              <a:gdLst/>
              <a:ahLst/>
              <a:cxnLst/>
              <a:rect l="l" t="t" r="r" b="b"/>
              <a:pathLst>
                <a:path w="130810" h="0">
                  <a:moveTo>
                    <a:pt x="0" y="0"/>
                  </a:moveTo>
                  <a:lnTo>
                    <a:pt x="130191" y="0"/>
                  </a:lnTo>
                </a:path>
              </a:pathLst>
            </a:custGeom>
            <a:ln w="3175">
              <a:solidFill>
                <a:srgbClr val="000000"/>
              </a:solidFill>
            </a:ln>
          </p:spPr>
          <p:txBody>
            <a:bodyPr wrap="square" lIns="0" tIns="0" rIns="0" bIns="0" rtlCol="0"/>
            <a:lstStyle/>
            <a:p/>
          </p:txBody>
        </p:sp>
        <p:sp>
          <p:nvSpPr>
            <p:cNvPr id="135" name="object 135"/>
            <p:cNvSpPr/>
            <p:nvPr/>
          </p:nvSpPr>
          <p:spPr>
            <a:xfrm>
              <a:off x="3580505" y="5717570"/>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sp>
        <p:nvSpPr>
          <p:cNvPr id="136" name="object 136"/>
          <p:cNvSpPr txBox="1"/>
          <p:nvPr/>
        </p:nvSpPr>
        <p:spPr>
          <a:xfrm>
            <a:off x="3618607" y="5070023"/>
            <a:ext cx="440690" cy="715645"/>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40"/>
              </a:spcBef>
            </a:pPr>
            <a:endParaRPr sz="600">
              <a:latin typeface="Times New Roman"/>
              <a:cs typeface="Times New Roman"/>
            </a:endParaRPr>
          </a:p>
          <a:p>
            <a:pPr marL="55880">
              <a:lnSpc>
                <a:spcPct val="100000"/>
              </a:lnSpc>
            </a:pPr>
            <a:r>
              <a:rPr dirty="0" sz="700" spc="20">
                <a:latin typeface="SimSun"/>
                <a:cs typeface="SimSun"/>
              </a:rPr>
              <a:t>N×1024</a:t>
            </a:r>
            <a:endParaRPr sz="700">
              <a:latin typeface="SimSun"/>
              <a:cs typeface="SimSun"/>
            </a:endParaRPr>
          </a:p>
        </p:txBody>
      </p:sp>
      <p:sp>
        <p:nvSpPr>
          <p:cNvPr id="137" name="object 137"/>
          <p:cNvSpPr txBox="1"/>
          <p:nvPr/>
        </p:nvSpPr>
        <p:spPr>
          <a:xfrm>
            <a:off x="1141397" y="5070023"/>
            <a:ext cx="330835" cy="715645"/>
          </a:xfrm>
          <a:prstGeom prst="rect">
            <a:avLst/>
          </a:prstGeom>
          <a:solidFill>
            <a:srgbClr val="90AADB"/>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40"/>
              </a:spcBef>
            </a:pPr>
            <a:endParaRPr sz="600">
              <a:latin typeface="Times New Roman"/>
              <a:cs typeface="Times New Roman"/>
            </a:endParaRPr>
          </a:p>
          <a:p>
            <a:pPr marL="93345">
              <a:lnSpc>
                <a:spcPct val="100000"/>
              </a:lnSpc>
            </a:pPr>
            <a:r>
              <a:rPr dirty="0" sz="700" spc="10">
                <a:latin typeface="SimSun"/>
                <a:cs typeface="SimSun"/>
              </a:rPr>
              <a:t>MLP</a:t>
            </a:r>
            <a:endParaRPr sz="700">
              <a:latin typeface="SimSun"/>
              <a:cs typeface="SimSun"/>
            </a:endParaRPr>
          </a:p>
        </p:txBody>
      </p:sp>
      <p:sp>
        <p:nvSpPr>
          <p:cNvPr id="138" name="object 138"/>
          <p:cNvSpPr txBox="1"/>
          <p:nvPr/>
        </p:nvSpPr>
        <p:spPr>
          <a:xfrm>
            <a:off x="2090412" y="4953768"/>
            <a:ext cx="412750" cy="109855"/>
          </a:xfrm>
          <a:prstGeom prst="rect">
            <a:avLst/>
          </a:prstGeom>
        </p:spPr>
        <p:txBody>
          <a:bodyPr wrap="square" lIns="0" tIns="12700" rIns="0" bIns="0" rtlCol="0" vert="horz">
            <a:spAutoFit/>
          </a:bodyPr>
          <a:lstStyle/>
          <a:p>
            <a:pPr marL="12700">
              <a:lnSpc>
                <a:spcPct val="100000"/>
              </a:lnSpc>
              <a:spcBef>
                <a:spcPts val="100"/>
              </a:spcBef>
            </a:pPr>
            <a:r>
              <a:rPr dirty="0" sz="550">
                <a:latin typeface="SimSun"/>
                <a:cs typeface="SimSun"/>
              </a:rPr>
              <a:t>(64,</a:t>
            </a:r>
            <a:r>
              <a:rPr dirty="0" sz="550" spc="15">
                <a:latin typeface="SimSun"/>
                <a:cs typeface="SimSun"/>
              </a:rPr>
              <a:t>6</a:t>
            </a:r>
            <a:r>
              <a:rPr dirty="0" sz="550">
                <a:latin typeface="SimSun"/>
                <a:cs typeface="SimSun"/>
              </a:rPr>
              <a:t>4,12</a:t>
            </a:r>
            <a:r>
              <a:rPr dirty="0" sz="550" spc="-5">
                <a:latin typeface="SimSun"/>
                <a:cs typeface="SimSun"/>
              </a:rPr>
              <a:t>8</a:t>
            </a:r>
            <a:r>
              <a:rPr dirty="0" sz="550">
                <a:latin typeface="SimSun"/>
                <a:cs typeface="SimSun"/>
              </a:rPr>
              <a:t>)</a:t>
            </a:r>
            <a:endParaRPr sz="550">
              <a:latin typeface="SimSun"/>
              <a:cs typeface="SimSun"/>
            </a:endParaRPr>
          </a:p>
        </p:txBody>
      </p:sp>
      <p:sp>
        <p:nvSpPr>
          <p:cNvPr id="139" name="object 139"/>
          <p:cNvSpPr txBox="1"/>
          <p:nvPr/>
        </p:nvSpPr>
        <p:spPr>
          <a:xfrm>
            <a:off x="3123164" y="5070023"/>
            <a:ext cx="330835" cy="715645"/>
          </a:xfrm>
          <a:prstGeom prst="rect">
            <a:avLst/>
          </a:prstGeom>
          <a:solidFill>
            <a:srgbClr val="90AADB"/>
          </a:solidFill>
          <a:ln w="3175">
            <a:solidFill>
              <a:srgbClr val="000000"/>
            </a:solidFill>
          </a:ln>
        </p:spPr>
        <p:txBody>
          <a:bodyPr wrap="square" lIns="0" tIns="0" rIns="0" bIns="0" rtlCol="0" vert="horz">
            <a:spAutoFit/>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40"/>
              </a:spcBef>
            </a:pPr>
            <a:endParaRPr sz="600">
              <a:latin typeface="Times New Roman"/>
              <a:cs typeface="Times New Roman"/>
            </a:endParaRPr>
          </a:p>
          <a:p>
            <a:pPr marL="93980">
              <a:lnSpc>
                <a:spcPct val="100000"/>
              </a:lnSpc>
            </a:pPr>
            <a:r>
              <a:rPr dirty="0" sz="700" spc="10">
                <a:latin typeface="SimSun"/>
                <a:cs typeface="SimSun"/>
              </a:rPr>
              <a:t>MLP</a:t>
            </a:r>
            <a:endParaRPr sz="700">
              <a:latin typeface="SimSun"/>
              <a:cs typeface="SimSun"/>
            </a:endParaRPr>
          </a:p>
        </p:txBody>
      </p:sp>
      <p:sp>
        <p:nvSpPr>
          <p:cNvPr id="140" name="object 140"/>
          <p:cNvSpPr txBox="1"/>
          <p:nvPr/>
        </p:nvSpPr>
        <p:spPr>
          <a:xfrm>
            <a:off x="3099279" y="4953768"/>
            <a:ext cx="378460" cy="109855"/>
          </a:xfrm>
          <a:prstGeom prst="rect">
            <a:avLst/>
          </a:prstGeom>
        </p:spPr>
        <p:txBody>
          <a:bodyPr wrap="square" lIns="0" tIns="12700" rIns="0" bIns="0" rtlCol="0" vert="horz">
            <a:spAutoFit/>
          </a:bodyPr>
          <a:lstStyle/>
          <a:p>
            <a:pPr marL="12700">
              <a:lnSpc>
                <a:spcPct val="100000"/>
              </a:lnSpc>
              <a:spcBef>
                <a:spcPts val="100"/>
              </a:spcBef>
            </a:pPr>
            <a:r>
              <a:rPr dirty="0" sz="550">
                <a:latin typeface="SimSun"/>
                <a:cs typeface="SimSun"/>
              </a:rPr>
              <a:t>(128</a:t>
            </a:r>
            <a:r>
              <a:rPr dirty="0" sz="550" spc="15">
                <a:latin typeface="SimSun"/>
                <a:cs typeface="SimSun"/>
              </a:rPr>
              <a:t>,</a:t>
            </a:r>
            <a:r>
              <a:rPr dirty="0" sz="550">
                <a:latin typeface="SimSun"/>
                <a:cs typeface="SimSun"/>
              </a:rPr>
              <a:t>1024)</a:t>
            </a:r>
            <a:endParaRPr sz="550">
              <a:latin typeface="SimSun"/>
              <a:cs typeface="SimSun"/>
            </a:endParaRPr>
          </a:p>
        </p:txBody>
      </p:sp>
      <p:grpSp>
        <p:nvGrpSpPr>
          <p:cNvPr id="141" name="object 141"/>
          <p:cNvGrpSpPr/>
          <p:nvPr/>
        </p:nvGrpSpPr>
        <p:grpSpPr>
          <a:xfrm>
            <a:off x="4058973" y="5068565"/>
            <a:ext cx="275590" cy="718185"/>
            <a:chOff x="4058973" y="5068565"/>
            <a:chExt cx="275590" cy="718185"/>
          </a:xfrm>
        </p:grpSpPr>
        <p:sp>
          <p:nvSpPr>
            <p:cNvPr id="142" name="object 142"/>
            <p:cNvSpPr/>
            <p:nvPr/>
          </p:nvSpPr>
          <p:spPr>
            <a:xfrm>
              <a:off x="4114010" y="5070021"/>
              <a:ext cx="165735" cy="715645"/>
            </a:xfrm>
            <a:custGeom>
              <a:avLst/>
              <a:gdLst/>
              <a:ahLst/>
              <a:cxnLst/>
              <a:rect l="l" t="t" r="r" b="b"/>
              <a:pathLst>
                <a:path w="165735" h="715645">
                  <a:moveTo>
                    <a:pt x="0" y="0"/>
                  </a:moveTo>
                  <a:lnTo>
                    <a:pt x="0" y="715265"/>
                  </a:lnTo>
                  <a:lnTo>
                    <a:pt x="165147" y="357627"/>
                  </a:lnTo>
                  <a:lnTo>
                    <a:pt x="0" y="0"/>
                  </a:lnTo>
                  <a:close/>
                </a:path>
              </a:pathLst>
            </a:custGeom>
            <a:solidFill>
              <a:srgbClr val="4671C4"/>
            </a:solidFill>
          </p:spPr>
          <p:txBody>
            <a:bodyPr wrap="square" lIns="0" tIns="0" rIns="0" bIns="0" rtlCol="0"/>
            <a:lstStyle/>
            <a:p/>
          </p:txBody>
        </p:sp>
        <p:sp>
          <p:nvSpPr>
            <p:cNvPr id="143" name="object 143"/>
            <p:cNvSpPr/>
            <p:nvPr/>
          </p:nvSpPr>
          <p:spPr>
            <a:xfrm>
              <a:off x="4114010" y="5070021"/>
              <a:ext cx="165735" cy="715645"/>
            </a:xfrm>
            <a:custGeom>
              <a:avLst/>
              <a:gdLst/>
              <a:ahLst/>
              <a:cxnLst/>
              <a:rect l="l" t="t" r="r" b="b"/>
              <a:pathLst>
                <a:path w="165735" h="715645">
                  <a:moveTo>
                    <a:pt x="0" y="715265"/>
                  </a:moveTo>
                  <a:lnTo>
                    <a:pt x="165147" y="357627"/>
                  </a:lnTo>
                  <a:lnTo>
                    <a:pt x="0" y="0"/>
                  </a:lnTo>
                  <a:lnTo>
                    <a:pt x="0" y="715265"/>
                  </a:lnTo>
                  <a:close/>
                </a:path>
              </a:pathLst>
            </a:custGeom>
            <a:ln w="3175">
              <a:solidFill>
                <a:srgbClr val="000000"/>
              </a:solidFill>
            </a:ln>
          </p:spPr>
          <p:txBody>
            <a:bodyPr wrap="square" lIns="0" tIns="0" rIns="0" bIns="0" rtlCol="0"/>
            <a:lstStyle/>
            <a:p/>
          </p:txBody>
        </p:sp>
        <p:sp>
          <p:nvSpPr>
            <p:cNvPr id="144" name="object 144"/>
            <p:cNvSpPr/>
            <p:nvPr/>
          </p:nvSpPr>
          <p:spPr>
            <a:xfrm>
              <a:off x="4279157" y="5427653"/>
              <a:ext cx="20320" cy="0"/>
            </a:xfrm>
            <a:custGeom>
              <a:avLst/>
              <a:gdLst/>
              <a:ahLst/>
              <a:cxnLst/>
              <a:rect l="l" t="t" r="r" b="b"/>
              <a:pathLst>
                <a:path w="20320" h="0">
                  <a:moveTo>
                    <a:pt x="0" y="0"/>
                  </a:moveTo>
                  <a:lnTo>
                    <a:pt x="20157" y="0"/>
                  </a:lnTo>
                </a:path>
              </a:pathLst>
            </a:custGeom>
            <a:ln w="3175">
              <a:solidFill>
                <a:srgbClr val="000000"/>
              </a:solidFill>
            </a:ln>
          </p:spPr>
          <p:txBody>
            <a:bodyPr wrap="square" lIns="0" tIns="0" rIns="0" bIns="0" rtlCol="0"/>
            <a:lstStyle/>
            <a:p/>
          </p:txBody>
        </p:sp>
        <p:sp>
          <p:nvSpPr>
            <p:cNvPr id="145" name="object 145"/>
            <p:cNvSpPr/>
            <p:nvPr/>
          </p:nvSpPr>
          <p:spPr>
            <a:xfrm>
              <a:off x="4296130" y="5414958"/>
              <a:ext cx="38100" cy="25400"/>
            </a:xfrm>
            <a:custGeom>
              <a:avLst/>
              <a:gdLst/>
              <a:ahLst/>
              <a:cxnLst/>
              <a:rect l="l" t="t" r="r" b="b"/>
              <a:pathLst>
                <a:path w="38100" h="25400">
                  <a:moveTo>
                    <a:pt x="0" y="0"/>
                  </a:moveTo>
                  <a:lnTo>
                    <a:pt x="0" y="25384"/>
                  </a:lnTo>
                  <a:lnTo>
                    <a:pt x="38101" y="12694"/>
                  </a:lnTo>
                  <a:lnTo>
                    <a:pt x="0" y="0"/>
                  </a:lnTo>
                  <a:close/>
                </a:path>
              </a:pathLst>
            </a:custGeom>
            <a:solidFill>
              <a:srgbClr val="000000"/>
            </a:solidFill>
          </p:spPr>
          <p:txBody>
            <a:bodyPr wrap="square" lIns="0" tIns="0" rIns="0" bIns="0" rtlCol="0"/>
            <a:lstStyle/>
            <a:p/>
          </p:txBody>
        </p:sp>
        <p:sp>
          <p:nvSpPr>
            <p:cNvPr id="146" name="object 146"/>
            <p:cNvSpPr/>
            <p:nvPr/>
          </p:nvSpPr>
          <p:spPr>
            <a:xfrm>
              <a:off x="4058973" y="5427653"/>
              <a:ext cx="20320" cy="0"/>
            </a:xfrm>
            <a:custGeom>
              <a:avLst/>
              <a:gdLst/>
              <a:ahLst/>
              <a:cxnLst/>
              <a:rect l="l" t="t" r="r" b="b"/>
              <a:pathLst>
                <a:path w="20320" h="0">
                  <a:moveTo>
                    <a:pt x="0" y="0"/>
                  </a:moveTo>
                  <a:lnTo>
                    <a:pt x="20119" y="0"/>
                  </a:lnTo>
                </a:path>
              </a:pathLst>
            </a:custGeom>
            <a:ln w="3175">
              <a:solidFill>
                <a:srgbClr val="000000"/>
              </a:solidFill>
            </a:ln>
          </p:spPr>
          <p:txBody>
            <a:bodyPr wrap="square" lIns="0" tIns="0" rIns="0" bIns="0" rtlCol="0"/>
            <a:lstStyle/>
            <a:p/>
          </p:txBody>
        </p:sp>
        <p:sp>
          <p:nvSpPr>
            <p:cNvPr id="147" name="object 147"/>
            <p:cNvSpPr/>
            <p:nvPr/>
          </p:nvSpPr>
          <p:spPr>
            <a:xfrm>
              <a:off x="4075908" y="5414958"/>
              <a:ext cx="38100" cy="25400"/>
            </a:xfrm>
            <a:custGeom>
              <a:avLst/>
              <a:gdLst/>
              <a:ahLst/>
              <a:cxnLst/>
              <a:rect l="l" t="t" r="r" b="b"/>
              <a:pathLst>
                <a:path w="38100" h="25400">
                  <a:moveTo>
                    <a:pt x="0" y="0"/>
                  </a:moveTo>
                  <a:lnTo>
                    <a:pt x="0" y="25384"/>
                  </a:lnTo>
                  <a:lnTo>
                    <a:pt x="38101" y="12694"/>
                  </a:lnTo>
                  <a:lnTo>
                    <a:pt x="0" y="0"/>
                  </a:lnTo>
                  <a:close/>
                </a:path>
              </a:pathLst>
            </a:custGeom>
            <a:solidFill>
              <a:srgbClr val="000000"/>
            </a:solidFill>
          </p:spPr>
          <p:txBody>
            <a:bodyPr wrap="square" lIns="0" tIns="0" rIns="0" bIns="0" rtlCol="0"/>
            <a:lstStyle/>
            <a:p/>
          </p:txBody>
        </p:sp>
      </p:grpSp>
      <p:sp>
        <p:nvSpPr>
          <p:cNvPr id="148" name="object 148"/>
          <p:cNvSpPr txBox="1"/>
          <p:nvPr/>
        </p:nvSpPr>
        <p:spPr>
          <a:xfrm>
            <a:off x="2567871" y="3576620"/>
            <a:ext cx="588010" cy="137795"/>
          </a:xfrm>
          <a:prstGeom prst="rect">
            <a:avLst/>
          </a:prstGeom>
        </p:spPr>
        <p:txBody>
          <a:bodyPr wrap="square" lIns="0" tIns="17145" rIns="0" bIns="0" rtlCol="0" vert="horz">
            <a:spAutoFit/>
          </a:bodyPr>
          <a:lstStyle/>
          <a:p>
            <a:pPr marL="12700">
              <a:lnSpc>
                <a:spcPct val="100000"/>
              </a:lnSpc>
              <a:spcBef>
                <a:spcPts val="135"/>
              </a:spcBef>
            </a:pPr>
            <a:r>
              <a:rPr dirty="0" sz="700" spc="30">
                <a:solidFill>
                  <a:srgbClr val="6FAC46"/>
                </a:solidFill>
                <a:latin typeface="SimSun"/>
                <a:cs typeface="SimSun"/>
              </a:rPr>
              <a:t>特征提</a:t>
            </a:r>
            <a:r>
              <a:rPr dirty="0" sz="700" spc="45">
                <a:solidFill>
                  <a:srgbClr val="6FAC46"/>
                </a:solidFill>
                <a:latin typeface="SimSun"/>
                <a:cs typeface="SimSun"/>
              </a:rPr>
              <a:t>取</a:t>
            </a:r>
            <a:r>
              <a:rPr dirty="0" sz="700" spc="30">
                <a:solidFill>
                  <a:srgbClr val="6FAC46"/>
                </a:solidFill>
                <a:latin typeface="SimSun"/>
                <a:cs typeface="SimSun"/>
              </a:rPr>
              <a:t>模块</a:t>
            </a:r>
            <a:endParaRPr sz="700">
              <a:latin typeface="SimSun"/>
              <a:cs typeface="SimSun"/>
            </a:endParaRPr>
          </a:p>
        </p:txBody>
      </p:sp>
      <p:grpSp>
        <p:nvGrpSpPr>
          <p:cNvPr id="149" name="object 149"/>
          <p:cNvGrpSpPr/>
          <p:nvPr/>
        </p:nvGrpSpPr>
        <p:grpSpPr>
          <a:xfrm>
            <a:off x="4058973" y="4479604"/>
            <a:ext cx="275590" cy="25400"/>
            <a:chOff x="4058973" y="4479604"/>
            <a:chExt cx="275590" cy="25400"/>
          </a:xfrm>
        </p:grpSpPr>
        <p:sp>
          <p:nvSpPr>
            <p:cNvPr id="150" name="object 150"/>
            <p:cNvSpPr/>
            <p:nvPr/>
          </p:nvSpPr>
          <p:spPr>
            <a:xfrm>
              <a:off x="4279157" y="4492298"/>
              <a:ext cx="20320" cy="0"/>
            </a:xfrm>
            <a:custGeom>
              <a:avLst/>
              <a:gdLst/>
              <a:ahLst/>
              <a:cxnLst/>
              <a:rect l="l" t="t" r="r" b="b"/>
              <a:pathLst>
                <a:path w="20320" h="0">
                  <a:moveTo>
                    <a:pt x="0" y="0"/>
                  </a:moveTo>
                  <a:lnTo>
                    <a:pt x="20157" y="0"/>
                  </a:lnTo>
                </a:path>
              </a:pathLst>
            </a:custGeom>
            <a:ln w="3175">
              <a:solidFill>
                <a:srgbClr val="000000"/>
              </a:solidFill>
            </a:ln>
          </p:spPr>
          <p:txBody>
            <a:bodyPr wrap="square" lIns="0" tIns="0" rIns="0" bIns="0" rtlCol="0"/>
            <a:lstStyle/>
            <a:p/>
          </p:txBody>
        </p:sp>
        <p:sp>
          <p:nvSpPr>
            <p:cNvPr id="151" name="object 151"/>
            <p:cNvSpPr/>
            <p:nvPr/>
          </p:nvSpPr>
          <p:spPr>
            <a:xfrm>
              <a:off x="4296130" y="4479604"/>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sp>
          <p:nvSpPr>
            <p:cNvPr id="152" name="object 152"/>
            <p:cNvSpPr/>
            <p:nvPr/>
          </p:nvSpPr>
          <p:spPr>
            <a:xfrm>
              <a:off x="4058973" y="4492298"/>
              <a:ext cx="20320" cy="0"/>
            </a:xfrm>
            <a:custGeom>
              <a:avLst/>
              <a:gdLst/>
              <a:ahLst/>
              <a:cxnLst/>
              <a:rect l="l" t="t" r="r" b="b"/>
              <a:pathLst>
                <a:path w="20320" h="0">
                  <a:moveTo>
                    <a:pt x="0" y="0"/>
                  </a:moveTo>
                  <a:lnTo>
                    <a:pt x="20119" y="0"/>
                  </a:lnTo>
                </a:path>
              </a:pathLst>
            </a:custGeom>
            <a:ln w="3175">
              <a:solidFill>
                <a:srgbClr val="000000"/>
              </a:solidFill>
            </a:ln>
          </p:spPr>
          <p:txBody>
            <a:bodyPr wrap="square" lIns="0" tIns="0" rIns="0" bIns="0" rtlCol="0"/>
            <a:lstStyle/>
            <a:p/>
          </p:txBody>
        </p:sp>
        <p:sp>
          <p:nvSpPr>
            <p:cNvPr id="153" name="object 153"/>
            <p:cNvSpPr/>
            <p:nvPr/>
          </p:nvSpPr>
          <p:spPr>
            <a:xfrm>
              <a:off x="4075908" y="4479604"/>
              <a:ext cx="38100" cy="25400"/>
            </a:xfrm>
            <a:custGeom>
              <a:avLst/>
              <a:gdLst/>
              <a:ahLst/>
              <a:cxnLst/>
              <a:rect l="l" t="t" r="r" b="b"/>
              <a:pathLst>
                <a:path w="38100" h="25400">
                  <a:moveTo>
                    <a:pt x="0" y="0"/>
                  </a:moveTo>
                  <a:lnTo>
                    <a:pt x="0" y="25388"/>
                  </a:lnTo>
                  <a:lnTo>
                    <a:pt x="38101" y="12694"/>
                  </a:lnTo>
                  <a:lnTo>
                    <a:pt x="0" y="0"/>
                  </a:lnTo>
                  <a:close/>
                </a:path>
              </a:pathLst>
            </a:custGeom>
            <a:solidFill>
              <a:srgbClr val="000000"/>
            </a:solidFill>
          </p:spPr>
          <p:txBody>
            <a:bodyPr wrap="square" lIns="0" tIns="0" rIns="0" bIns="0" rtlCol="0"/>
            <a:lstStyle/>
            <a:p/>
          </p:txBody>
        </p:sp>
      </p:grpSp>
      <p:sp>
        <p:nvSpPr>
          <p:cNvPr id="154" name="object 154"/>
          <p:cNvSpPr txBox="1"/>
          <p:nvPr/>
        </p:nvSpPr>
        <p:spPr>
          <a:xfrm>
            <a:off x="4051633" y="4001120"/>
            <a:ext cx="398780" cy="137795"/>
          </a:xfrm>
          <a:prstGeom prst="rect">
            <a:avLst/>
          </a:prstGeom>
        </p:spPr>
        <p:txBody>
          <a:bodyPr wrap="square" lIns="0" tIns="17145" rIns="0" bIns="0" rtlCol="0" vert="horz">
            <a:spAutoFit/>
          </a:bodyPr>
          <a:lstStyle/>
          <a:p>
            <a:pPr marL="12700">
              <a:lnSpc>
                <a:spcPct val="100000"/>
              </a:lnSpc>
              <a:spcBef>
                <a:spcPts val="135"/>
              </a:spcBef>
            </a:pPr>
            <a:r>
              <a:rPr dirty="0" sz="700" spc="30">
                <a:latin typeface="SimSun"/>
                <a:cs typeface="SimSun"/>
              </a:rPr>
              <a:t>最大池化</a:t>
            </a:r>
            <a:endParaRPr sz="700">
              <a:latin typeface="SimSun"/>
              <a:cs typeface="SimSun"/>
            </a:endParaRPr>
          </a:p>
        </p:txBody>
      </p:sp>
      <p:sp>
        <p:nvSpPr>
          <p:cNvPr id="155" name="object 155"/>
          <p:cNvSpPr txBox="1"/>
          <p:nvPr/>
        </p:nvSpPr>
        <p:spPr>
          <a:xfrm>
            <a:off x="4047089" y="4904466"/>
            <a:ext cx="398780" cy="137795"/>
          </a:xfrm>
          <a:prstGeom prst="rect">
            <a:avLst/>
          </a:prstGeom>
        </p:spPr>
        <p:txBody>
          <a:bodyPr wrap="square" lIns="0" tIns="17145" rIns="0" bIns="0" rtlCol="0" vert="horz">
            <a:spAutoFit/>
          </a:bodyPr>
          <a:lstStyle/>
          <a:p>
            <a:pPr marL="12700">
              <a:lnSpc>
                <a:spcPct val="100000"/>
              </a:lnSpc>
              <a:spcBef>
                <a:spcPts val="135"/>
              </a:spcBef>
            </a:pPr>
            <a:r>
              <a:rPr dirty="0" sz="700" spc="25">
                <a:latin typeface="SimSun"/>
                <a:cs typeface="SimSun"/>
              </a:rPr>
              <a:t>最大池化</a:t>
            </a:r>
            <a:endParaRPr sz="700">
              <a:latin typeface="SimSun"/>
              <a:cs typeface="SimSun"/>
            </a:endParaRPr>
          </a:p>
        </p:txBody>
      </p:sp>
      <p:grpSp>
        <p:nvGrpSpPr>
          <p:cNvPr id="156" name="object 156"/>
          <p:cNvGrpSpPr/>
          <p:nvPr/>
        </p:nvGrpSpPr>
        <p:grpSpPr>
          <a:xfrm>
            <a:off x="753931" y="3736080"/>
            <a:ext cx="6087110" cy="110489"/>
            <a:chOff x="753931" y="3736080"/>
            <a:chExt cx="6087110" cy="110489"/>
          </a:xfrm>
        </p:grpSpPr>
        <p:sp>
          <p:nvSpPr>
            <p:cNvPr id="157" name="object 157"/>
            <p:cNvSpPr/>
            <p:nvPr/>
          </p:nvSpPr>
          <p:spPr>
            <a:xfrm>
              <a:off x="4884205" y="3740427"/>
              <a:ext cx="655955" cy="104139"/>
            </a:xfrm>
            <a:custGeom>
              <a:avLst/>
              <a:gdLst/>
              <a:ahLst/>
              <a:cxnLst/>
              <a:rect l="l" t="t" r="r" b="b"/>
              <a:pathLst>
                <a:path w="655954" h="104139">
                  <a:moveTo>
                    <a:pt x="0" y="104115"/>
                  </a:moveTo>
                  <a:lnTo>
                    <a:pt x="5559" y="84845"/>
                  </a:lnTo>
                  <a:lnTo>
                    <a:pt x="16890" y="68944"/>
                  </a:lnTo>
                  <a:lnTo>
                    <a:pt x="32787" y="57615"/>
                  </a:lnTo>
                  <a:lnTo>
                    <a:pt x="52045" y="52057"/>
                  </a:lnTo>
                  <a:lnTo>
                    <a:pt x="281550" y="52057"/>
                  </a:lnTo>
                  <a:lnTo>
                    <a:pt x="300825" y="46500"/>
                  </a:lnTo>
                  <a:lnTo>
                    <a:pt x="316724" y="35171"/>
                  </a:lnTo>
                  <a:lnTo>
                    <a:pt x="328058" y="19270"/>
                  </a:lnTo>
                  <a:lnTo>
                    <a:pt x="333634" y="0"/>
                  </a:lnTo>
                  <a:lnTo>
                    <a:pt x="339194" y="19270"/>
                  </a:lnTo>
                  <a:lnTo>
                    <a:pt x="350525" y="35171"/>
                  </a:lnTo>
                  <a:lnTo>
                    <a:pt x="366422" y="46500"/>
                  </a:lnTo>
                  <a:lnTo>
                    <a:pt x="385680" y="52057"/>
                  </a:lnTo>
                  <a:lnTo>
                    <a:pt x="603533" y="52057"/>
                  </a:lnTo>
                  <a:lnTo>
                    <a:pt x="622791" y="57615"/>
                  </a:lnTo>
                  <a:lnTo>
                    <a:pt x="638688" y="68944"/>
                  </a:lnTo>
                  <a:lnTo>
                    <a:pt x="650019" y="84845"/>
                  </a:lnTo>
                  <a:lnTo>
                    <a:pt x="655578" y="104115"/>
                  </a:lnTo>
                </a:path>
              </a:pathLst>
            </a:custGeom>
            <a:ln w="3882">
              <a:solidFill>
                <a:srgbClr val="00AFEF"/>
              </a:solidFill>
            </a:ln>
          </p:spPr>
          <p:txBody>
            <a:bodyPr wrap="square" lIns="0" tIns="0" rIns="0" bIns="0" rtlCol="0"/>
            <a:lstStyle/>
            <a:p/>
          </p:txBody>
        </p:sp>
        <p:sp>
          <p:nvSpPr>
            <p:cNvPr id="158" name="object 158"/>
            <p:cNvSpPr/>
            <p:nvPr/>
          </p:nvSpPr>
          <p:spPr>
            <a:xfrm>
              <a:off x="5539668" y="3739535"/>
              <a:ext cx="1299845" cy="104139"/>
            </a:xfrm>
            <a:custGeom>
              <a:avLst/>
              <a:gdLst/>
              <a:ahLst/>
              <a:cxnLst/>
              <a:rect l="l" t="t" r="r" b="b"/>
              <a:pathLst>
                <a:path w="1299845" h="104139">
                  <a:moveTo>
                    <a:pt x="0" y="104077"/>
                  </a:moveTo>
                  <a:lnTo>
                    <a:pt x="5582" y="84828"/>
                  </a:lnTo>
                  <a:lnTo>
                    <a:pt x="16924" y="68939"/>
                  </a:lnTo>
                  <a:lnTo>
                    <a:pt x="32825" y="57614"/>
                  </a:lnTo>
                  <a:lnTo>
                    <a:pt x="52084" y="52057"/>
                  </a:lnTo>
                  <a:lnTo>
                    <a:pt x="609165" y="52057"/>
                  </a:lnTo>
                  <a:lnTo>
                    <a:pt x="628423" y="46478"/>
                  </a:lnTo>
                  <a:lnTo>
                    <a:pt x="644320" y="35142"/>
                  </a:lnTo>
                  <a:lnTo>
                    <a:pt x="655651" y="19248"/>
                  </a:lnTo>
                  <a:lnTo>
                    <a:pt x="661210" y="0"/>
                  </a:lnTo>
                  <a:lnTo>
                    <a:pt x="666770" y="19248"/>
                  </a:lnTo>
                  <a:lnTo>
                    <a:pt x="678106" y="35142"/>
                  </a:lnTo>
                  <a:lnTo>
                    <a:pt x="694014" y="46478"/>
                  </a:lnTo>
                  <a:lnTo>
                    <a:pt x="713295" y="52057"/>
                  </a:lnTo>
                  <a:lnTo>
                    <a:pt x="1247188" y="52057"/>
                  </a:lnTo>
                  <a:lnTo>
                    <a:pt x="1266468" y="57614"/>
                  </a:lnTo>
                  <a:lnTo>
                    <a:pt x="1282377" y="68939"/>
                  </a:lnTo>
                  <a:lnTo>
                    <a:pt x="1293712" y="84828"/>
                  </a:lnTo>
                  <a:lnTo>
                    <a:pt x="1299272" y="104077"/>
                  </a:lnTo>
                </a:path>
              </a:pathLst>
            </a:custGeom>
            <a:ln w="3882">
              <a:solidFill>
                <a:srgbClr val="FFC000"/>
              </a:solidFill>
            </a:ln>
          </p:spPr>
          <p:txBody>
            <a:bodyPr wrap="square" lIns="0" tIns="0" rIns="0" bIns="0" rtlCol="0"/>
            <a:lstStyle/>
            <a:p/>
          </p:txBody>
        </p:sp>
        <p:sp>
          <p:nvSpPr>
            <p:cNvPr id="159" name="object 159"/>
            <p:cNvSpPr/>
            <p:nvPr/>
          </p:nvSpPr>
          <p:spPr>
            <a:xfrm>
              <a:off x="755872" y="3738021"/>
              <a:ext cx="4128770" cy="104139"/>
            </a:xfrm>
            <a:custGeom>
              <a:avLst/>
              <a:gdLst/>
              <a:ahLst/>
              <a:cxnLst/>
              <a:rect l="l" t="t" r="r" b="b"/>
              <a:pathLst>
                <a:path w="4128770" h="104139">
                  <a:moveTo>
                    <a:pt x="0" y="104077"/>
                  </a:moveTo>
                  <a:lnTo>
                    <a:pt x="5566" y="84811"/>
                  </a:lnTo>
                  <a:lnTo>
                    <a:pt x="16901" y="68920"/>
                  </a:lnTo>
                  <a:lnTo>
                    <a:pt x="32802" y="57592"/>
                  </a:lnTo>
                  <a:lnTo>
                    <a:pt x="52068" y="52019"/>
                  </a:lnTo>
                  <a:lnTo>
                    <a:pt x="2049037" y="52019"/>
                  </a:lnTo>
                  <a:lnTo>
                    <a:pt x="2068295" y="46462"/>
                  </a:lnTo>
                  <a:lnTo>
                    <a:pt x="2084192" y="35137"/>
                  </a:lnTo>
                  <a:lnTo>
                    <a:pt x="2095523" y="19248"/>
                  </a:lnTo>
                  <a:lnTo>
                    <a:pt x="2101083" y="0"/>
                  </a:lnTo>
                  <a:lnTo>
                    <a:pt x="2106665" y="19248"/>
                  </a:lnTo>
                  <a:lnTo>
                    <a:pt x="2118007" y="35137"/>
                  </a:lnTo>
                  <a:lnTo>
                    <a:pt x="2133909" y="46462"/>
                  </a:lnTo>
                  <a:lnTo>
                    <a:pt x="2153167" y="52019"/>
                  </a:lnTo>
                  <a:lnTo>
                    <a:pt x="4076598" y="52019"/>
                  </a:lnTo>
                  <a:lnTo>
                    <a:pt x="4095856" y="57592"/>
                  </a:lnTo>
                  <a:lnTo>
                    <a:pt x="4111753" y="68920"/>
                  </a:lnTo>
                  <a:lnTo>
                    <a:pt x="4123084" y="84811"/>
                  </a:lnTo>
                  <a:lnTo>
                    <a:pt x="4128643" y="104077"/>
                  </a:lnTo>
                </a:path>
              </a:pathLst>
            </a:custGeom>
            <a:ln w="3882">
              <a:solidFill>
                <a:srgbClr val="6FAC46"/>
              </a:solidFill>
            </a:ln>
          </p:spPr>
          <p:txBody>
            <a:bodyPr wrap="square" lIns="0" tIns="0" rIns="0" bIns="0" rtlCol="0"/>
            <a:lstStyle/>
            <a:p/>
          </p:txBody>
        </p:sp>
      </p:grpSp>
      <p:sp>
        <p:nvSpPr>
          <p:cNvPr id="160" name="object 160"/>
          <p:cNvSpPr txBox="1"/>
          <p:nvPr/>
        </p:nvSpPr>
        <p:spPr>
          <a:xfrm>
            <a:off x="4911821" y="3593584"/>
            <a:ext cx="1623695" cy="137795"/>
          </a:xfrm>
          <a:prstGeom prst="rect">
            <a:avLst/>
          </a:prstGeom>
        </p:spPr>
        <p:txBody>
          <a:bodyPr wrap="square" lIns="0" tIns="17145" rIns="0" bIns="0" rtlCol="0" vert="horz">
            <a:spAutoFit/>
          </a:bodyPr>
          <a:lstStyle/>
          <a:p>
            <a:pPr marL="12700">
              <a:lnSpc>
                <a:spcPct val="100000"/>
              </a:lnSpc>
              <a:spcBef>
                <a:spcPts val="135"/>
              </a:spcBef>
              <a:tabLst>
                <a:tab pos="1048385" algn="l"/>
              </a:tabLst>
            </a:pPr>
            <a:r>
              <a:rPr dirty="0" sz="700" spc="30">
                <a:solidFill>
                  <a:srgbClr val="00AFEF"/>
                </a:solidFill>
                <a:latin typeface="SimSun"/>
                <a:cs typeface="SimSun"/>
              </a:rPr>
              <a:t>特征</a:t>
            </a:r>
            <a:r>
              <a:rPr dirty="0" sz="700" spc="25">
                <a:solidFill>
                  <a:srgbClr val="00AFEF"/>
                </a:solidFill>
                <a:latin typeface="SimSun"/>
                <a:cs typeface="SimSun"/>
              </a:rPr>
              <a:t>融</a:t>
            </a:r>
            <a:r>
              <a:rPr dirty="0" sz="700" spc="45">
                <a:solidFill>
                  <a:srgbClr val="00AFEF"/>
                </a:solidFill>
                <a:latin typeface="SimSun"/>
                <a:cs typeface="SimSun"/>
              </a:rPr>
              <a:t>合</a:t>
            </a:r>
            <a:r>
              <a:rPr dirty="0" sz="700" spc="30">
                <a:solidFill>
                  <a:srgbClr val="00AFEF"/>
                </a:solidFill>
                <a:latin typeface="SimSun"/>
                <a:cs typeface="SimSun"/>
              </a:rPr>
              <a:t>模块</a:t>
            </a:r>
            <a:r>
              <a:rPr dirty="0" sz="700">
                <a:solidFill>
                  <a:srgbClr val="00AFEF"/>
                </a:solidFill>
                <a:latin typeface="SimSun"/>
                <a:cs typeface="SimSun"/>
              </a:rPr>
              <a:t>	</a:t>
            </a:r>
            <a:r>
              <a:rPr dirty="0" sz="700" spc="30">
                <a:solidFill>
                  <a:srgbClr val="FFC000"/>
                </a:solidFill>
                <a:latin typeface="SimSun"/>
                <a:cs typeface="SimSun"/>
              </a:rPr>
              <a:t>位姿</a:t>
            </a:r>
            <a:r>
              <a:rPr dirty="0" sz="700" spc="25">
                <a:solidFill>
                  <a:srgbClr val="FFC000"/>
                </a:solidFill>
                <a:latin typeface="SimSun"/>
                <a:cs typeface="SimSun"/>
              </a:rPr>
              <a:t>回</a:t>
            </a:r>
            <a:r>
              <a:rPr dirty="0" sz="700" spc="45">
                <a:solidFill>
                  <a:srgbClr val="FFC000"/>
                </a:solidFill>
                <a:latin typeface="SimSun"/>
                <a:cs typeface="SimSun"/>
              </a:rPr>
              <a:t>归</a:t>
            </a:r>
            <a:r>
              <a:rPr dirty="0" sz="700" spc="30">
                <a:solidFill>
                  <a:srgbClr val="FFC000"/>
                </a:solidFill>
                <a:latin typeface="SimSun"/>
                <a:cs typeface="SimSun"/>
              </a:rPr>
              <a:t>模块</a:t>
            </a:r>
            <a:endParaRPr sz="700">
              <a:latin typeface="SimSun"/>
              <a:cs typeface="SimSun"/>
            </a:endParaRPr>
          </a:p>
        </p:txBody>
      </p:sp>
      <p:sp>
        <p:nvSpPr>
          <p:cNvPr id="161" name="object 161"/>
          <p:cNvSpPr txBox="1"/>
          <p:nvPr/>
        </p:nvSpPr>
        <p:spPr>
          <a:xfrm>
            <a:off x="4945262" y="4822414"/>
            <a:ext cx="550545" cy="220345"/>
          </a:xfrm>
          <a:prstGeom prst="rect">
            <a:avLst/>
          </a:prstGeom>
          <a:solidFill>
            <a:srgbClr val="7DFFFF"/>
          </a:solidFill>
          <a:ln w="3175">
            <a:solidFill>
              <a:srgbClr val="000000"/>
            </a:solidFill>
          </a:ln>
        </p:spPr>
        <p:txBody>
          <a:bodyPr wrap="square" lIns="0" tIns="49530" rIns="0" bIns="0" rtlCol="0" vert="horz">
            <a:spAutoFit/>
          </a:bodyPr>
          <a:lstStyle/>
          <a:p>
            <a:pPr marL="17145">
              <a:lnSpc>
                <a:spcPct val="100000"/>
              </a:lnSpc>
              <a:spcBef>
                <a:spcPts val="390"/>
              </a:spcBef>
            </a:pPr>
            <a:r>
              <a:rPr dirty="0" sz="700" spc="15">
                <a:latin typeface="SimSun"/>
                <a:cs typeface="SimSun"/>
              </a:rPr>
              <a:t>Con</a:t>
            </a:r>
            <a:r>
              <a:rPr dirty="0" sz="700" spc="30">
                <a:latin typeface="SimSun"/>
                <a:cs typeface="SimSun"/>
              </a:rPr>
              <a:t>c</a:t>
            </a:r>
            <a:r>
              <a:rPr dirty="0" sz="700" spc="15">
                <a:latin typeface="SimSun"/>
                <a:cs typeface="SimSun"/>
              </a:rPr>
              <a:t>atena</a:t>
            </a:r>
            <a:r>
              <a:rPr dirty="0" sz="700" spc="30">
                <a:latin typeface="SimSun"/>
                <a:cs typeface="SimSun"/>
              </a:rPr>
              <a:t>t</a:t>
            </a:r>
            <a:r>
              <a:rPr dirty="0" sz="700" spc="15">
                <a:latin typeface="SimSun"/>
                <a:cs typeface="SimSun"/>
              </a:rPr>
              <a:t>e</a:t>
            </a:r>
            <a:endParaRPr sz="700">
              <a:latin typeface="SimSun"/>
              <a:cs typeface="SimSun"/>
            </a:endParaRPr>
          </a:p>
        </p:txBody>
      </p:sp>
      <p:grpSp>
        <p:nvGrpSpPr>
          <p:cNvPr id="162" name="object 162"/>
          <p:cNvGrpSpPr/>
          <p:nvPr/>
        </p:nvGrpSpPr>
        <p:grpSpPr>
          <a:xfrm>
            <a:off x="4767181" y="4491482"/>
            <a:ext cx="178435" cy="938530"/>
            <a:chOff x="4767181" y="4491482"/>
            <a:chExt cx="178435" cy="938530"/>
          </a:xfrm>
        </p:grpSpPr>
        <p:sp>
          <p:nvSpPr>
            <p:cNvPr id="163" name="object 163"/>
            <p:cNvSpPr/>
            <p:nvPr/>
          </p:nvSpPr>
          <p:spPr>
            <a:xfrm>
              <a:off x="4774599" y="4493424"/>
              <a:ext cx="147320" cy="439420"/>
            </a:xfrm>
            <a:custGeom>
              <a:avLst/>
              <a:gdLst/>
              <a:ahLst/>
              <a:cxnLst/>
              <a:rect l="l" t="t" r="r" b="b"/>
              <a:pathLst>
                <a:path w="147320" h="439420">
                  <a:moveTo>
                    <a:pt x="0" y="0"/>
                  </a:moveTo>
                  <a:lnTo>
                    <a:pt x="58376" y="0"/>
                  </a:lnTo>
                  <a:lnTo>
                    <a:pt x="58376" y="439057"/>
                  </a:lnTo>
                  <a:lnTo>
                    <a:pt x="146737" y="439057"/>
                  </a:lnTo>
                </a:path>
              </a:pathLst>
            </a:custGeom>
            <a:ln w="3883">
              <a:solidFill>
                <a:srgbClr val="000000"/>
              </a:solidFill>
            </a:ln>
          </p:spPr>
          <p:txBody>
            <a:bodyPr wrap="square" lIns="0" tIns="0" rIns="0" bIns="0" rtlCol="0"/>
            <a:lstStyle/>
            <a:p/>
          </p:txBody>
        </p:sp>
        <p:sp>
          <p:nvSpPr>
            <p:cNvPr id="164" name="object 164"/>
            <p:cNvSpPr/>
            <p:nvPr/>
          </p:nvSpPr>
          <p:spPr>
            <a:xfrm>
              <a:off x="4917918" y="4918816"/>
              <a:ext cx="27940" cy="27940"/>
            </a:xfrm>
            <a:custGeom>
              <a:avLst/>
              <a:gdLst/>
              <a:ahLst/>
              <a:cxnLst/>
              <a:rect l="l" t="t" r="r" b="b"/>
              <a:pathLst>
                <a:path w="27939" h="27939">
                  <a:moveTo>
                    <a:pt x="0" y="0"/>
                  </a:moveTo>
                  <a:lnTo>
                    <a:pt x="0" y="27329"/>
                  </a:lnTo>
                  <a:lnTo>
                    <a:pt x="27343" y="13664"/>
                  </a:lnTo>
                  <a:lnTo>
                    <a:pt x="0" y="0"/>
                  </a:lnTo>
                  <a:close/>
                </a:path>
              </a:pathLst>
            </a:custGeom>
            <a:solidFill>
              <a:srgbClr val="000000"/>
            </a:solidFill>
          </p:spPr>
          <p:txBody>
            <a:bodyPr wrap="square" lIns="0" tIns="0" rIns="0" bIns="0" rtlCol="0"/>
            <a:lstStyle/>
            <a:p/>
          </p:txBody>
        </p:sp>
        <p:sp>
          <p:nvSpPr>
            <p:cNvPr id="165" name="object 165"/>
            <p:cNvSpPr/>
            <p:nvPr/>
          </p:nvSpPr>
          <p:spPr>
            <a:xfrm>
              <a:off x="4769123" y="4932481"/>
              <a:ext cx="170815" cy="495300"/>
            </a:xfrm>
            <a:custGeom>
              <a:avLst/>
              <a:gdLst/>
              <a:ahLst/>
              <a:cxnLst/>
              <a:rect l="l" t="t" r="r" b="b"/>
              <a:pathLst>
                <a:path w="170814" h="495300">
                  <a:moveTo>
                    <a:pt x="0" y="495171"/>
                  </a:moveTo>
                  <a:lnTo>
                    <a:pt x="63852" y="495171"/>
                  </a:lnTo>
                  <a:lnTo>
                    <a:pt x="63852" y="0"/>
                  </a:lnTo>
                  <a:lnTo>
                    <a:pt x="170623" y="0"/>
                  </a:lnTo>
                </a:path>
              </a:pathLst>
            </a:custGeom>
            <a:ln w="3883">
              <a:solidFill>
                <a:srgbClr val="000000"/>
              </a:solidFill>
            </a:ln>
          </p:spPr>
          <p:txBody>
            <a:bodyPr wrap="square" lIns="0" tIns="0" rIns="0" bIns="0" rtlCol="0"/>
            <a:lstStyle/>
            <a:p/>
          </p:txBody>
        </p:sp>
      </p:grpSp>
      <p:sp>
        <p:nvSpPr>
          <p:cNvPr id="166" name="object 166"/>
          <p:cNvSpPr txBox="1"/>
          <p:nvPr/>
        </p:nvSpPr>
        <p:spPr>
          <a:xfrm>
            <a:off x="5652653" y="4625731"/>
            <a:ext cx="661035" cy="231140"/>
          </a:xfrm>
          <a:prstGeom prst="rect">
            <a:avLst/>
          </a:prstGeom>
          <a:solidFill>
            <a:srgbClr val="FAE4D4"/>
          </a:solidFill>
          <a:ln w="3175">
            <a:solidFill>
              <a:srgbClr val="000000"/>
            </a:solidFill>
          </a:ln>
        </p:spPr>
        <p:txBody>
          <a:bodyPr wrap="square" lIns="0" tIns="54610" rIns="0" bIns="0" rtlCol="0" vert="horz">
            <a:spAutoFit/>
          </a:bodyPr>
          <a:lstStyle/>
          <a:p>
            <a:pPr marL="143510">
              <a:lnSpc>
                <a:spcPct val="100000"/>
              </a:lnSpc>
              <a:spcBef>
                <a:spcPts val="430"/>
              </a:spcBef>
            </a:pPr>
            <a:r>
              <a:rPr dirty="0" sz="700" spc="25">
                <a:latin typeface="SimSun"/>
                <a:cs typeface="SimSun"/>
              </a:rPr>
              <a:t>全连接层</a:t>
            </a:r>
            <a:endParaRPr sz="700">
              <a:latin typeface="SimSun"/>
              <a:cs typeface="SimSun"/>
            </a:endParaRPr>
          </a:p>
        </p:txBody>
      </p:sp>
      <p:sp>
        <p:nvSpPr>
          <p:cNvPr id="167" name="object 167"/>
          <p:cNvSpPr txBox="1"/>
          <p:nvPr/>
        </p:nvSpPr>
        <p:spPr>
          <a:xfrm>
            <a:off x="5546970" y="4513158"/>
            <a:ext cx="906780" cy="109855"/>
          </a:xfrm>
          <a:prstGeom prst="rect">
            <a:avLst/>
          </a:prstGeom>
        </p:spPr>
        <p:txBody>
          <a:bodyPr wrap="square" lIns="0" tIns="12700" rIns="0" bIns="0" rtlCol="0" vert="horz">
            <a:spAutoFit/>
          </a:bodyPr>
          <a:lstStyle/>
          <a:p>
            <a:pPr marL="12700">
              <a:lnSpc>
                <a:spcPct val="100000"/>
              </a:lnSpc>
              <a:spcBef>
                <a:spcPts val="100"/>
              </a:spcBef>
            </a:pPr>
            <a:r>
              <a:rPr dirty="0" sz="550">
                <a:latin typeface="SimSun"/>
                <a:cs typeface="SimSun"/>
              </a:rPr>
              <a:t>(1024,1024,512,512,256,4)</a:t>
            </a:r>
            <a:endParaRPr sz="550">
              <a:latin typeface="SimSun"/>
              <a:cs typeface="SimSun"/>
            </a:endParaRPr>
          </a:p>
        </p:txBody>
      </p:sp>
      <p:sp>
        <p:nvSpPr>
          <p:cNvPr id="168" name="object 168"/>
          <p:cNvSpPr txBox="1"/>
          <p:nvPr/>
        </p:nvSpPr>
        <p:spPr>
          <a:xfrm>
            <a:off x="6478351" y="4794918"/>
            <a:ext cx="330835" cy="275590"/>
          </a:xfrm>
          <a:prstGeom prst="rect">
            <a:avLst/>
          </a:prstGeom>
          <a:solidFill>
            <a:srgbClr val="FDE499"/>
          </a:solidFill>
          <a:ln w="3175">
            <a:solidFill>
              <a:srgbClr val="000000"/>
            </a:solidFill>
          </a:ln>
        </p:spPr>
        <p:txBody>
          <a:bodyPr wrap="square" lIns="0" tIns="15875" rIns="0" bIns="0" rtlCol="0" vert="horz">
            <a:spAutoFit/>
          </a:bodyPr>
          <a:lstStyle/>
          <a:p>
            <a:pPr marL="72390" marR="62865">
              <a:lnSpc>
                <a:spcPct val="104900"/>
              </a:lnSpc>
              <a:spcBef>
                <a:spcPts val="125"/>
              </a:spcBef>
            </a:pPr>
            <a:r>
              <a:rPr dirty="0" sz="700" spc="25">
                <a:latin typeface="SimSun"/>
                <a:cs typeface="SimSun"/>
              </a:rPr>
              <a:t>位姿 变换</a:t>
            </a:r>
            <a:endParaRPr sz="700">
              <a:latin typeface="SimSun"/>
              <a:cs typeface="SimSun"/>
            </a:endParaRPr>
          </a:p>
        </p:txBody>
      </p:sp>
      <p:sp>
        <p:nvSpPr>
          <p:cNvPr id="169" name="object 169"/>
          <p:cNvSpPr txBox="1"/>
          <p:nvPr/>
        </p:nvSpPr>
        <p:spPr>
          <a:xfrm>
            <a:off x="5546970" y="4870305"/>
            <a:ext cx="906780" cy="109855"/>
          </a:xfrm>
          <a:prstGeom prst="rect">
            <a:avLst/>
          </a:prstGeom>
        </p:spPr>
        <p:txBody>
          <a:bodyPr wrap="square" lIns="0" tIns="12700" rIns="0" bIns="0" rtlCol="0" vert="horz">
            <a:spAutoFit/>
          </a:bodyPr>
          <a:lstStyle/>
          <a:p>
            <a:pPr marL="12700">
              <a:lnSpc>
                <a:spcPct val="100000"/>
              </a:lnSpc>
              <a:spcBef>
                <a:spcPts val="100"/>
              </a:spcBef>
            </a:pPr>
            <a:r>
              <a:rPr dirty="0" sz="550">
                <a:latin typeface="SimSun"/>
                <a:cs typeface="SimSun"/>
              </a:rPr>
              <a:t>(1024,1024,512,512,256,3)</a:t>
            </a:r>
            <a:endParaRPr sz="550">
              <a:latin typeface="SimSun"/>
              <a:cs typeface="SimSun"/>
            </a:endParaRPr>
          </a:p>
        </p:txBody>
      </p:sp>
      <p:pic>
        <p:nvPicPr>
          <p:cNvPr id="170" name="object 170"/>
          <p:cNvPicPr/>
          <p:nvPr/>
        </p:nvPicPr>
        <p:blipFill>
          <a:blip r:embed="rId2" cstate="print"/>
          <a:stretch>
            <a:fillRect/>
          </a:stretch>
        </p:blipFill>
        <p:spPr>
          <a:xfrm>
            <a:off x="5491041" y="4727588"/>
            <a:ext cx="161612" cy="369568"/>
          </a:xfrm>
          <a:prstGeom prst="rect">
            <a:avLst/>
          </a:prstGeom>
        </p:spPr>
      </p:pic>
      <p:pic>
        <p:nvPicPr>
          <p:cNvPr id="171" name="object 171"/>
          <p:cNvPicPr/>
          <p:nvPr/>
        </p:nvPicPr>
        <p:blipFill>
          <a:blip r:embed="rId3" cstate="print"/>
          <a:stretch>
            <a:fillRect/>
          </a:stretch>
        </p:blipFill>
        <p:spPr>
          <a:xfrm>
            <a:off x="6311301" y="4739311"/>
            <a:ext cx="167050" cy="382147"/>
          </a:xfrm>
          <a:prstGeom prst="rect">
            <a:avLst/>
          </a:prstGeom>
        </p:spPr>
      </p:pic>
      <p:sp>
        <p:nvSpPr>
          <p:cNvPr id="172" name="object 172"/>
          <p:cNvSpPr txBox="1"/>
          <p:nvPr/>
        </p:nvSpPr>
        <p:spPr>
          <a:xfrm>
            <a:off x="5137986" y="4722399"/>
            <a:ext cx="165735" cy="109855"/>
          </a:xfrm>
          <a:prstGeom prst="rect">
            <a:avLst/>
          </a:prstGeom>
        </p:spPr>
        <p:txBody>
          <a:bodyPr wrap="square" lIns="0" tIns="12700" rIns="0" bIns="0" rtlCol="0" vert="horz">
            <a:spAutoFit/>
          </a:bodyPr>
          <a:lstStyle/>
          <a:p>
            <a:pPr marL="12700">
              <a:lnSpc>
                <a:spcPct val="100000"/>
              </a:lnSpc>
              <a:spcBef>
                <a:spcPts val="100"/>
              </a:spcBef>
            </a:pPr>
            <a:r>
              <a:rPr dirty="0" sz="550" spc="-5">
                <a:latin typeface="SimSun"/>
                <a:cs typeface="SimSun"/>
              </a:rPr>
              <a:t>2048</a:t>
            </a:r>
            <a:endParaRPr sz="550">
              <a:latin typeface="SimSun"/>
              <a:cs typeface="SimSun"/>
            </a:endParaRPr>
          </a:p>
        </p:txBody>
      </p:sp>
      <p:sp>
        <p:nvSpPr>
          <p:cNvPr id="173" name="object 173"/>
          <p:cNvSpPr txBox="1"/>
          <p:nvPr/>
        </p:nvSpPr>
        <p:spPr>
          <a:xfrm>
            <a:off x="5652653" y="5003996"/>
            <a:ext cx="661035" cy="231140"/>
          </a:xfrm>
          <a:prstGeom prst="rect">
            <a:avLst/>
          </a:prstGeom>
          <a:solidFill>
            <a:srgbClr val="FAE4D4"/>
          </a:solidFill>
          <a:ln w="3175">
            <a:solidFill>
              <a:srgbClr val="000000"/>
            </a:solidFill>
          </a:ln>
        </p:spPr>
        <p:txBody>
          <a:bodyPr wrap="square" lIns="0" tIns="55244" rIns="0" bIns="0" rtlCol="0" vert="horz">
            <a:spAutoFit/>
          </a:bodyPr>
          <a:lstStyle/>
          <a:p>
            <a:pPr marL="143510">
              <a:lnSpc>
                <a:spcPct val="100000"/>
              </a:lnSpc>
              <a:spcBef>
                <a:spcPts val="434"/>
              </a:spcBef>
            </a:pPr>
            <a:r>
              <a:rPr dirty="0" sz="700" spc="25">
                <a:latin typeface="SimSun"/>
                <a:cs typeface="SimSun"/>
              </a:rPr>
              <a:t>全连接层</a:t>
            </a:r>
            <a:endParaRPr sz="700">
              <a:latin typeface="SimSun"/>
              <a:cs typeface="SimSun"/>
            </a:endParaRPr>
          </a:p>
        </p:txBody>
      </p:sp>
      <p:pic>
        <p:nvPicPr>
          <p:cNvPr id="174" name="object 174"/>
          <p:cNvPicPr/>
          <p:nvPr/>
        </p:nvPicPr>
        <p:blipFill>
          <a:blip r:embed="rId4" cstate="print"/>
          <a:stretch>
            <a:fillRect/>
          </a:stretch>
        </p:blipFill>
        <p:spPr>
          <a:xfrm>
            <a:off x="722453" y="6472452"/>
            <a:ext cx="223188" cy="133324"/>
          </a:xfrm>
          <a:prstGeom prst="rect">
            <a:avLst/>
          </a:prstGeom>
        </p:spPr>
      </p:pic>
      <p:sp>
        <p:nvSpPr>
          <p:cNvPr id="175" name="object 175"/>
          <p:cNvSpPr txBox="1"/>
          <p:nvPr/>
        </p:nvSpPr>
        <p:spPr>
          <a:xfrm>
            <a:off x="643127" y="5921120"/>
            <a:ext cx="6277610" cy="3732529"/>
          </a:xfrm>
          <a:prstGeom prst="rect">
            <a:avLst/>
          </a:prstGeom>
        </p:spPr>
        <p:txBody>
          <a:bodyPr wrap="square" lIns="0" tIns="13335" rIns="0" bIns="0" rtlCol="0" vert="horz">
            <a:spAutoFit/>
          </a:bodyPr>
          <a:lstStyle/>
          <a:p>
            <a:pPr algn="ctr">
              <a:lnSpc>
                <a:spcPct val="100000"/>
              </a:lnSpc>
              <a:spcBef>
                <a:spcPts val="105"/>
              </a:spcBef>
              <a:tabLst>
                <a:tab pos="467359" algn="l"/>
              </a:tabLst>
            </a:pPr>
            <a:r>
              <a:rPr dirty="0" sz="1050" spc="5">
                <a:latin typeface="SimSun"/>
                <a:cs typeface="SimSun"/>
              </a:rPr>
              <a:t>图</a:t>
            </a:r>
            <a:r>
              <a:rPr dirty="0" sz="1050" spc="-265">
                <a:latin typeface="SimSun"/>
                <a:cs typeface="SimSun"/>
              </a:rPr>
              <a:t> </a:t>
            </a:r>
            <a:r>
              <a:rPr dirty="0" sz="1050">
                <a:latin typeface="Times New Roman"/>
                <a:cs typeface="Times New Roman"/>
              </a:rPr>
              <a:t>4.6</a:t>
            </a:r>
            <a:r>
              <a:rPr dirty="0" sz="1050">
                <a:latin typeface="Times New Roman"/>
                <a:cs typeface="Times New Roman"/>
              </a:rPr>
              <a:t>	</a:t>
            </a:r>
            <a:r>
              <a:rPr dirty="0" sz="1050" spc="-110">
                <a:latin typeface="Times New Roman"/>
                <a:cs typeface="Times New Roman"/>
              </a:rPr>
              <a:t>P</a:t>
            </a:r>
            <a:r>
              <a:rPr dirty="0" sz="1050" spc="-10">
                <a:latin typeface="Times New Roman"/>
                <a:cs typeface="Times New Roman"/>
              </a:rPr>
              <a:t>A</a:t>
            </a:r>
            <a:r>
              <a:rPr dirty="0" sz="1050">
                <a:latin typeface="Times New Roman"/>
                <a:cs typeface="Times New Roman"/>
              </a:rPr>
              <a:t>CNet</a:t>
            </a:r>
            <a:r>
              <a:rPr dirty="0" sz="1050" spc="-15">
                <a:latin typeface="Times New Roman"/>
                <a:cs typeface="Times New Roman"/>
              </a:rPr>
              <a:t> </a:t>
            </a:r>
            <a:r>
              <a:rPr dirty="0" sz="1050" spc="5">
                <a:latin typeface="SimSun"/>
                <a:cs typeface="SimSun"/>
              </a:rPr>
              <a:t>网</a:t>
            </a:r>
            <a:r>
              <a:rPr dirty="0" sz="1050" spc="-10">
                <a:latin typeface="SimSun"/>
                <a:cs typeface="SimSun"/>
              </a:rPr>
              <a:t>络</a:t>
            </a:r>
            <a:r>
              <a:rPr dirty="0" sz="1050" spc="5">
                <a:latin typeface="SimSun"/>
                <a:cs typeface="SimSun"/>
              </a:rPr>
              <a:t>整</a:t>
            </a:r>
            <a:r>
              <a:rPr dirty="0" sz="1050" spc="-10">
                <a:latin typeface="SimSun"/>
                <a:cs typeface="SimSun"/>
              </a:rPr>
              <a:t>体</a:t>
            </a:r>
            <a:r>
              <a:rPr dirty="0" sz="1050" spc="5">
                <a:latin typeface="SimSun"/>
                <a:cs typeface="SimSun"/>
              </a:rPr>
              <a:t>框架</a:t>
            </a:r>
            <a:r>
              <a:rPr dirty="0" sz="1050" spc="-10">
                <a:latin typeface="SimSun"/>
                <a:cs typeface="SimSun"/>
              </a:rPr>
              <a:t>示</a:t>
            </a:r>
            <a:r>
              <a:rPr dirty="0" sz="1050" spc="5">
                <a:latin typeface="SimSun"/>
                <a:cs typeface="SimSun"/>
              </a:rPr>
              <a:t>意图</a:t>
            </a:r>
            <a:endParaRPr sz="1050">
              <a:latin typeface="SimSun"/>
              <a:cs typeface="SimSun"/>
            </a:endParaRPr>
          </a:p>
          <a:p>
            <a:pPr>
              <a:lnSpc>
                <a:spcPct val="100000"/>
              </a:lnSpc>
            </a:pPr>
            <a:endParaRPr sz="1100">
              <a:latin typeface="SimSun"/>
              <a:cs typeface="SimSun"/>
            </a:endParaRPr>
          </a:p>
          <a:p>
            <a:pPr>
              <a:lnSpc>
                <a:spcPct val="100000"/>
              </a:lnSpc>
              <a:spcBef>
                <a:spcPts val="55"/>
              </a:spcBef>
            </a:pPr>
            <a:endParaRPr sz="800">
              <a:latin typeface="SimSun"/>
              <a:cs typeface="SimSun"/>
            </a:endParaRPr>
          </a:p>
          <a:p>
            <a:pPr marL="367030">
              <a:lnSpc>
                <a:spcPct val="100000"/>
              </a:lnSpc>
            </a:pPr>
            <a:r>
              <a:rPr dirty="0" sz="1500" spc="10">
                <a:latin typeface="SimSun"/>
                <a:cs typeface="SimSun"/>
              </a:rPr>
              <a:t>实</a:t>
            </a:r>
            <a:r>
              <a:rPr dirty="0" sz="1500">
                <a:latin typeface="SimSun"/>
                <a:cs typeface="SimSun"/>
              </a:rPr>
              <a:t>验</a:t>
            </a:r>
            <a:r>
              <a:rPr dirty="0" sz="1500" spc="10">
                <a:latin typeface="SimSun"/>
                <a:cs typeface="SimSun"/>
              </a:rPr>
              <a:t>结</a:t>
            </a:r>
            <a:r>
              <a:rPr dirty="0" sz="1500">
                <a:latin typeface="SimSun"/>
                <a:cs typeface="SimSun"/>
              </a:rPr>
              <a:t>果</a:t>
            </a:r>
            <a:r>
              <a:rPr dirty="0" sz="1500" spc="10">
                <a:latin typeface="SimSun"/>
                <a:cs typeface="SimSun"/>
              </a:rPr>
              <a:t>与</a:t>
            </a:r>
            <a:r>
              <a:rPr dirty="0" sz="1500">
                <a:latin typeface="SimSun"/>
                <a:cs typeface="SimSun"/>
              </a:rPr>
              <a:t>分析</a:t>
            </a:r>
            <a:endParaRPr sz="1500">
              <a:latin typeface="SimSun"/>
              <a:cs typeface="SimSun"/>
            </a:endParaRPr>
          </a:p>
          <a:p>
            <a:pPr>
              <a:lnSpc>
                <a:spcPct val="100000"/>
              </a:lnSpc>
              <a:spcBef>
                <a:spcPts val="55"/>
              </a:spcBef>
            </a:pPr>
            <a:endParaRPr sz="1150">
              <a:latin typeface="SimSun"/>
              <a:cs typeface="SimSun"/>
            </a:endParaRPr>
          </a:p>
          <a:p>
            <a:pPr algn="just" marL="76200" marR="68580" indent="304800">
              <a:lnSpc>
                <a:spcPct val="162500"/>
              </a:lnSpc>
            </a:pPr>
            <a:r>
              <a:rPr dirty="0" sz="1200" spc="80">
                <a:latin typeface="SimSun"/>
                <a:cs typeface="SimSun"/>
              </a:rPr>
              <a:t>本节将</a:t>
            </a:r>
            <a:r>
              <a:rPr dirty="0" sz="1200" spc="70">
                <a:latin typeface="SimSun"/>
                <a:cs typeface="SimSun"/>
              </a:rPr>
              <a:t>本</a:t>
            </a:r>
            <a:r>
              <a:rPr dirty="0" sz="1200" spc="80">
                <a:latin typeface="SimSun"/>
                <a:cs typeface="SimSun"/>
              </a:rPr>
              <a:t>文提</a:t>
            </a:r>
            <a:r>
              <a:rPr dirty="0" sz="1200" spc="70">
                <a:latin typeface="SimSun"/>
                <a:cs typeface="SimSun"/>
              </a:rPr>
              <a:t>出</a:t>
            </a:r>
            <a:r>
              <a:rPr dirty="0" sz="1200" spc="80">
                <a:latin typeface="SimSun"/>
                <a:cs typeface="SimSun"/>
              </a:rPr>
              <a:t>的</a:t>
            </a:r>
            <a:r>
              <a:rPr dirty="0" sz="1200" spc="70">
                <a:latin typeface="SimSun"/>
                <a:cs typeface="SimSun"/>
              </a:rPr>
              <a:t>网</a:t>
            </a:r>
            <a:r>
              <a:rPr dirty="0" sz="1200" spc="80">
                <a:latin typeface="SimSun"/>
                <a:cs typeface="SimSun"/>
              </a:rPr>
              <a:t>络模型</a:t>
            </a:r>
            <a:r>
              <a:rPr dirty="0" sz="1200" spc="70">
                <a:latin typeface="SimSun"/>
                <a:cs typeface="SimSun"/>
              </a:rPr>
              <a:t>与</a:t>
            </a:r>
            <a:r>
              <a:rPr dirty="0" sz="1200" spc="80">
                <a:latin typeface="SimSun"/>
                <a:cs typeface="SimSun"/>
              </a:rPr>
              <a:t>当前</a:t>
            </a:r>
            <a:r>
              <a:rPr dirty="0" sz="1200" spc="70">
                <a:latin typeface="SimSun"/>
                <a:cs typeface="SimSun"/>
              </a:rPr>
              <a:t>比</a:t>
            </a:r>
            <a:r>
              <a:rPr dirty="0" sz="1200" spc="80">
                <a:latin typeface="SimSun"/>
                <a:cs typeface="SimSun"/>
              </a:rPr>
              <a:t>较</a:t>
            </a:r>
            <a:r>
              <a:rPr dirty="0" sz="1200" spc="70">
                <a:latin typeface="SimSun"/>
                <a:cs typeface="SimSun"/>
              </a:rPr>
              <a:t>主</a:t>
            </a:r>
            <a:r>
              <a:rPr dirty="0" sz="1200" spc="80">
                <a:latin typeface="SimSun"/>
                <a:cs typeface="SimSun"/>
              </a:rPr>
              <a:t>流的点</a:t>
            </a:r>
            <a:r>
              <a:rPr dirty="0" sz="1200" spc="70">
                <a:latin typeface="SimSun"/>
                <a:cs typeface="SimSun"/>
              </a:rPr>
              <a:t>云</a:t>
            </a:r>
            <a:r>
              <a:rPr dirty="0" sz="1200" spc="80">
                <a:latin typeface="SimSun"/>
                <a:cs typeface="SimSun"/>
              </a:rPr>
              <a:t>配准算</a:t>
            </a:r>
            <a:r>
              <a:rPr dirty="0" sz="1200">
                <a:latin typeface="SimSun"/>
                <a:cs typeface="SimSun"/>
              </a:rPr>
              <a:t>法</a:t>
            </a:r>
            <a:r>
              <a:rPr dirty="0" sz="1200" spc="15">
                <a:latin typeface="SimSun"/>
                <a:cs typeface="SimSun"/>
              </a:rPr>
              <a:t> </a:t>
            </a:r>
            <a:r>
              <a:rPr dirty="0" sz="1200" spc="20">
                <a:latin typeface="Times New Roman"/>
                <a:cs typeface="Times New Roman"/>
              </a:rPr>
              <a:t>ICP</a:t>
            </a:r>
            <a:r>
              <a:rPr dirty="0" sz="1200" spc="85">
                <a:latin typeface="SimSun"/>
                <a:cs typeface="SimSun"/>
              </a:rPr>
              <a:t>、</a:t>
            </a:r>
            <a:r>
              <a:rPr dirty="0" sz="1200" spc="10">
                <a:latin typeface="Times New Roman"/>
                <a:cs typeface="Times New Roman"/>
              </a:rPr>
              <a:t>Go-ICP</a:t>
            </a:r>
            <a:r>
              <a:rPr dirty="0" sz="1200" spc="80">
                <a:latin typeface="SimSun"/>
                <a:cs typeface="SimSun"/>
              </a:rPr>
              <a:t>、</a:t>
            </a:r>
            <a:r>
              <a:rPr dirty="0" sz="1200" spc="25">
                <a:latin typeface="Times New Roman"/>
                <a:cs typeface="Times New Roman"/>
              </a:rPr>
              <a:t>FGR</a:t>
            </a:r>
            <a:r>
              <a:rPr dirty="0" sz="1200">
                <a:latin typeface="SimSun"/>
                <a:cs typeface="SimSun"/>
              </a:rPr>
              <a:t>、 </a:t>
            </a:r>
            <a:r>
              <a:rPr dirty="0" sz="1200" spc="-5">
                <a:latin typeface="Times New Roman"/>
                <a:cs typeface="Times New Roman"/>
              </a:rPr>
              <a:t>PointNetLK</a:t>
            </a:r>
            <a:r>
              <a:rPr dirty="0" sz="1200" spc="-120">
                <a:latin typeface="SimSun"/>
                <a:cs typeface="SimSun"/>
              </a:rPr>
              <a:t>、</a:t>
            </a:r>
            <a:r>
              <a:rPr dirty="0" sz="1200" spc="-5">
                <a:latin typeface="Times New Roman"/>
                <a:cs typeface="Times New Roman"/>
              </a:rPr>
              <a:t>PCRNet</a:t>
            </a:r>
            <a:r>
              <a:rPr dirty="0" sz="1200" spc="-45">
                <a:latin typeface="Times New Roman"/>
                <a:cs typeface="Times New Roman"/>
              </a:rPr>
              <a:t> </a:t>
            </a:r>
            <a:r>
              <a:rPr dirty="0" sz="1200">
                <a:latin typeface="SimSun"/>
                <a:cs typeface="SimSun"/>
              </a:rPr>
              <a:t>进行比较</a:t>
            </a:r>
            <a:r>
              <a:rPr dirty="0" sz="1200" spc="-120">
                <a:latin typeface="SimSun"/>
                <a:cs typeface="SimSun"/>
              </a:rPr>
              <a:t>，</a:t>
            </a:r>
            <a:r>
              <a:rPr dirty="0" sz="1200">
                <a:latin typeface="SimSun"/>
                <a:cs typeface="SimSun"/>
              </a:rPr>
              <a:t>使用均方误差</a:t>
            </a:r>
            <a:r>
              <a:rPr dirty="0" sz="1200" spc="-120">
                <a:latin typeface="SimSun"/>
                <a:cs typeface="SimSun"/>
              </a:rPr>
              <a:t>、</a:t>
            </a:r>
            <a:r>
              <a:rPr dirty="0" sz="1200">
                <a:latin typeface="SimSun"/>
                <a:cs typeface="SimSun"/>
              </a:rPr>
              <a:t>均方根误差以及平均绝对误差来评估真实值 和预测值之间的误差。其中</a:t>
            </a:r>
            <a:r>
              <a:rPr dirty="0" sz="1200" spc="-200">
                <a:latin typeface="SimSun"/>
                <a:cs typeface="SimSun"/>
              </a:rPr>
              <a:t> </a:t>
            </a:r>
            <a:r>
              <a:rPr dirty="0" sz="1200">
                <a:latin typeface="Times New Roman"/>
                <a:cs typeface="Times New Roman"/>
              </a:rPr>
              <a:t>ICP</a:t>
            </a:r>
            <a:r>
              <a:rPr dirty="0" sz="1200">
                <a:latin typeface="SimSun"/>
                <a:cs typeface="SimSun"/>
              </a:rPr>
              <a:t>、</a:t>
            </a:r>
            <a:r>
              <a:rPr dirty="0" sz="1200" spc="-5">
                <a:latin typeface="Times New Roman"/>
                <a:cs typeface="Times New Roman"/>
              </a:rPr>
              <a:t>G</a:t>
            </a:r>
            <a:r>
              <a:rPr dirty="0" sz="1200">
                <a:latin typeface="Times New Roman"/>
                <a:cs typeface="Times New Roman"/>
              </a:rPr>
              <a:t>o</a:t>
            </a:r>
            <a:r>
              <a:rPr dirty="0" sz="1200" spc="-5">
                <a:latin typeface="Times New Roman"/>
                <a:cs typeface="Times New Roman"/>
              </a:rPr>
              <a:t>-</a:t>
            </a:r>
            <a:r>
              <a:rPr dirty="0" sz="1200">
                <a:latin typeface="Times New Roman"/>
                <a:cs typeface="Times New Roman"/>
              </a:rPr>
              <a:t>ICP</a:t>
            </a:r>
            <a:r>
              <a:rPr dirty="0" sz="1200">
                <a:latin typeface="SimSun"/>
                <a:cs typeface="SimSun"/>
              </a:rPr>
              <a:t>、</a:t>
            </a:r>
            <a:r>
              <a:rPr dirty="0" sz="1200" spc="-10">
                <a:latin typeface="Times New Roman"/>
                <a:cs typeface="Times New Roman"/>
              </a:rPr>
              <a:t>F</a:t>
            </a:r>
            <a:r>
              <a:rPr dirty="0" sz="1200" spc="-5">
                <a:latin typeface="Times New Roman"/>
                <a:cs typeface="Times New Roman"/>
              </a:rPr>
              <a:t>G</a:t>
            </a:r>
            <a:r>
              <a:rPr dirty="0" sz="1200">
                <a:latin typeface="Times New Roman"/>
                <a:cs typeface="Times New Roman"/>
              </a:rPr>
              <a:t>R</a:t>
            </a:r>
            <a:r>
              <a:rPr dirty="0" sz="1200">
                <a:latin typeface="SimSun"/>
                <a:cs typeface="SimSun"/>
              </a:rPr>
              <a:t>、</a:t>
            </a:r>
            <a:r>
              <a:rPr dirty="0" sz="1200">
                <a:latin typeface="Times New Roman"/>
                <a:cs typeface="Times New Roman"/>
              </a:rPr>
              <a:t>Point</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tLK</a:t>
            </a:r>
            <a:r>
              <a:rPr dirty="0" sz="1200" spc="95">
                <a:latin typeface="Times New Roman"/>
                <a:cs typeface="Times New Roman"/>
              </a:rPr>
              <a:t> </a:t>
            </a:r>
            <a:r>
              <a:rPr dirty="0" sz="1200">
                <a:latin typeface="SimSun"/>
                <a:cs typeface="SimSun"/>
              </a:rPr>
              <a:t>的各项测试性能指标本节参考 了文献</a:t>
            </a:r>
            <a:r>
              <a:rPr dirty="0" baseline="31250" sz="1200" spc="-7">
                <a:latin typeface="Times New Roman"/>
                <a:cs typeface="Times New Roman"/>
                <a:hlinkClick r:id="rId5" action="ppaction://hlinksldjump"/>
              </a:rPr>
              <a:t>[</a:t>
            </a:r>
            <a:r>
              <a:rPr dirty="0" baseline="31250" sz="1200" spc="7">
                <a:latin typeface="Times New Roman"/>
                <a:cs typeface="Times New Roman"/>
                <a:hlinkClick r:id="rId5" action="ppaction://hlinksldjump"/>
              </a:rPr>
              <a:t>29</a:t>
            </a:r>
            <a:r>
              <a:rPr dirty="0" baseline="31250" sz="1200" spc="-7">
                <a:latin typeface="Times New Roman"/>
                <a:cs typeface="Times New Roman"/>
                <a:hlinkClick r:id="rId5" action="ppaction://hlinksldjump"/>
              </a:rPr>
              <a:t>]</a:t>
            </a:r>
            <a:r>
              <a:rPr dirty="0" sz="1200">
                <a:latin typeface="SimSun"/>
                <a:cs typeface="SimSun"/>
              </a:rPr>
              <a:t>中的数据</a:t>
            </a:r>
            <a:r>
              <a:rPr dirty="0" sz="1200" spc="-600">
                <a:latin typeface="SimSun"/>
                <a:cs typeface="SimSun"/>
              </a:rPr>
              <a:t>，</a:t>
            </a:r>
            <a:r>
              <a:rPr dirty="0" sz="1200">
                <a:latin typeface="SimSun"/>
                <a:cs typeface="SimSun"/>
              </a:rPr>
              <a:t>而</a:t>
            </a:r>
            <a:r>
              <a:rPr dirty="0" sz="1200" spc="-340">
                <a:latin typeface="SimSun"/>
                <a:cs typeface="SimSun"/>
              </a:rPr>
              <a:t> </a:t>
            </a:r>
            <a:r>
              <a:rPr dirty="0" sz="1200">
                <a:latin typeface="Times New Roman"/>
                <a:cs typeface="Times New Roman"/>
              </a:rPr>
              <a:t>PCR</a:t>
            </a:r>
            <a:r>
              <a:rPr dirty="0" sz="1200" spc="-5">
                <a:latin typeface="Times New Roman"/>
                <a:cs typeface="Times New Roman"/>
              </a:rPr>
              <a:t>Ne</a:t>
            </a:r>
            <a:r>
              <a:rPr dirty="0" sz="1200">
                <a:latin typeface="Times New Roman"/>
                <a:cs typeface="Times New Roman"/>
              </a:rPr>
              <a:t>t</a:t>
            </a:r>
            <a:r>
              <a:rPr dirty="0" sz="1200" spc="-25">
                <a:latin typeface="Times New Roman"/>
                <a:cs typeface="Times New Roman"/>
              </a:rPr>
              <a:t> </a:t>
            </a:r>
            <a:r>
              <a:rPr dirty="0" sz="1200">
                <a:latin typeface="SimSun"/>
                <a:cs typeface="SimSun"/>
              </a:rPr>
              <a:t>以及</a:t>
            </a:r>
            <a:r>
              <a:rPr dirty="0" sz="1200" spc="-325">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a:t>
            </a:r>
            <a:r>
              <a:rPr dirty="0" sz="1200" spc="-25">
                <a:latin typeface="Times New Roman"/>
                <a:cs typeface="Times New Roman"/>
              </a:rPr>
              <a:t> </a:t>
            </a:r>
            <a:r>
              <a:rPr dirty="0" sz="1200">
                <a:latin typeface="SimSun"/>
                <a:cs typeface="SimSun"/>
              </a:rPr>
              <a:t>的各项测试性能指标均在实验室服务器上完成， 并保证了不同网络模型训练和测试采用的数据集相</a:t>
            </a:r>
            <a:r>
              <a:rPr dirty="0" sz="1200" spc="5">
                <a:latin typeface="SimSun"/>
                <a:cs typeface="SimSun"/>
              </a:rPr>
              <a:t>同</a:t>
            </a:r>
            <a:r>
              <a:rPr dirty="0" sz="1200">
                <a:latin typeface="SimSun"/>
                <a:cs typeface="SimSun"/>
              </a:rPr>
              <a:t>以及方式相同。</a:t>
            </a:r>
            <a:endParaRPr sz="1200">
              <a:latin typeface="SimSun"/>
              <a:cs typeface="SimSun"/>
            </a:endParaRPr>
          </a:p>
          <a:p>
            <a:pPr>
              <a:lnSpc>
                <a:spcPct val="100000"/>
              </a:lnSpc>
            </a:pPr>
            <a:endParaRPr sz="1200">
              <a:latin typeface="SimSun"/>
              <a:cs typeface="SimSun"/>
            </a:endParaRPr>
          </a:p>
          <a:p>
            <a:pPr marL="76200">
              <a:lnSpc>
                <a:spcPct val="100000"/>
              </a:lnSpc>
              <a:spcBef>
                <a:spcPts val="925"/>
              </a:spcBef>
            </a:pPr>
            <a:r>
              <a:rPr dirty="0" sz="1400" spc="-5">
                <a:latin typeface="Times New Roman"/>
                <a:cs typeface="Times New Roman"/>
              </a:rPr>
              <a:t>4.3.1</a:t>
            </a:r>
            <a:r>
              <a:rPr dirty="0" sz="1400" spc="-10">
                <a:latin typeface="Times New Roman"/>
                <a:cs typeface="Times New Roman"/>
              </a:rPr>
              <a:t> </a:t>
            </a:r>
            <a:r>
              <a:rPr dirty="0" sz="1400">
                <a:latin typeface="PMingLiU-ExtB"/>
                <a:cs typeface="PMingLiU-ExtB"/>
              </a:rPr>
              <a:t>数据集</a:t>
            </a:r>
            <a:r>
              <a:rPr dirty="0" sz="1400" spc="-15">
                <a:latin typeface="PMingLiU-ExtB"/>
                <a:cs typeface="PMingLiU-ExtB"/>
              </a:rPr>
              <a:t>与</a:t>
            </a:r>
            <a:r>
              <a:rPr dirty="0" sz="1400">
                <a:latin typeface="PMingLiU-ExtB"/>
                <a:cs typeface="PMingLiU-ExtB"/>
              </a:rPr>
              <a:t>硬件</a:t>
            </a:r>
            <a:r>
              <a:rPr dirty="0" sz="1400" spc="-15">
                <a:latin typeface="PMingLiU-ExtB"/>
                <a:cs typeface="PMingLiU-ExtB"/>
              </a:rPr>
              <a:t>配</a:t>
            </a:r>
            <a:r>
              <a:rPr dirty="0" sz="1400">
                <a:latin typeface="PMingLiU-ExtB"/>
                <a:cs typeface="PMingLiU-ExtB"/>
              </a:rPr>
              <a:t>置</a:t>
            </a:r>
            <a:endParaRPr sz="1400">
              <a:latin typeface="PMingLiU-ExtB"/>
              <a:cs typeface="PMingLiU-ExtB"/>
            </a:endParaRPr>
          </a:p>
          <a:p>
            <a:pPr>
              <a:lnSpc>
                <a:spcPct val="100000"/>
              </a:lnSpc>
              <a:spcBef>
                <a:spcPts val="35"/>
              </a:spcBef>
            </a:pPr>
            <a:endParaRPr sz="1750">
              <a:latin typeface="PMingLiU-ExtB"/>
              <a:cs typeface="PMingLiU-ExtB"/>
            </a:endParaRPr>
          </a:p>
          <a:p>
            <a:pPr marL="381000">
              <a:lnSpc>
                <a:spcPct val="100000"/>
              </a:lnSpc>
            </a:pPr>
            <a:r>
              <a:rPr dirty="0" sz="1200">
                <a:latin typeface="SimSun"/>
                <a:cs typeface="SimSun"/>
              </a:rPr>
              <a:t>本节采用</a:t>
            </a:r>
            <a:r>
              <a:rPr dirty="0" sz="1200" spc="-365">
                <a:latin typeface="SimSun"/>
                <a:cs typeface="SimSun"/>
              </a:rPr>
              <a:t> </a:t>
            </a:r>
            <a:r>
              <a:rPr dirty="0" sz="1200" spc="-5">
                <a:latin typeface="Times New Roman"/>
                <a:cs typeface="Times New Roman"/>
              </a:rPr>
              <a:t>Mode</a:t>
            </a:r>
            <a:r>
              <a:rPr dirty="0" sz="1200">
                <a:latin typeface="Times New Roman"/>
                <a:cs typeface="Times New Roman"/>
              </a:rPr>
              <a:t>lN</a:t>
            </a:r>
            <a:r>
              <a:rPr dirty="0" sz="1200" spc="-5">
                <a:latin typeface="Times New Roman"/>
                <a:cs typeface="Times New Roman"/>
              </a:rPr>
              <a:t>e</a:t>
            </a:r>
            <a:r>
              <a:rPr dirty="0" sz="1200">
                <a:latin typeface="Times New Roman"/>
                <a:cs typeface="Times New Roman"/>
              </a:rPr>
              <a:t>t40</a:t>
            </a:r>
            <a:r>
              <a:rPr dirty="0" sz="1200" spc="-45">
                <a:latin typeface="Times New Roman"/>
                <a:cs typeface="Times New Roman"/>
              </a:rPr>
              <a:t> </a:t>
            </a:r>
            <a:r>
              <a:rPr dirty="0" sz="1200">
                <a:latin typeface="SimSun"/>
                <a:cs typeface="SimSun"/>
              </a:rPr>
              <a:t>标准数据集对本文提出的网络模型进行训练与测试</a:t>
            </a:r>
            <a:r>
              <a:rPr dirty="0" sz="1200" spc="-600">
                <a:latin typeface="SimSun"/>
                <a:cs typeface="SimSun"/>
              </a:rPr>
              <a:t>。</a:t>
            </a:r>
            <a:r>
              <a:rPr dirty="0" sz="1200">
                <a:latin typeface="SimSun"/>
                <a:cs typeface="SimSun"/>
              </a:rPr>
              <a:t>本节使用</a:t>
            </a:r>
            <a:r>
              <a:rPr dirty="0" sz="1200" spc="-360">
                <a:latin typeface="SimSun"/>
                <a:cs typeface="SimSun"/>
              </a:rPr>
              <a:t> </a:t>
            </a:r>
            <a:r>
              <a:rPr dirty="0" sz="1200">
                <a:latin typeface="Times New Roman"/>
                <a:cs typeface="Times New Roman"/>
              </a:rPr>
              <a:t>9843</a:t>
            </a:r>
            <a:endParaRPr sz="1200">
              <a:latin typeface="Times New Roman"/>
              <a:cs typeface="Times New Roman"/>
            </a:endParaRPr>
          </a:p>
          <a:p>
            <a:pPr algn="ctr">
              <a:lnSpc>
                <a:spcPct val="100000"/>
              </a:lnSpc>
              <a:spcBef>
                <a:spcPts val="900"/>
              </a:spcBef>
            </a:pPr>
            <a:r>
              <a:rPr dirty="0" sz="1200" spc="215">
                <a:latin typeface="SimSun"/>
                <a:cs typeface="SimSun"/>
              </a:rPr>
              <a:t>个模型作为训练</a:t>
            </a:r>
            <a:r>
              <a:rPr dirty="0" sz="1200" spc="200">
                <a:latin typeface="SimSun"/>
                <a:cs typeface="SimSun"/>
              </a:rPr>
              <a:t>集</a:t>
            </a:r>
            <a:r>
              <a:rPr dirty="0" sz="1200">
                <a:latin typeface="SimSun"/>
                <a:cs typeface="SimSun"/>
              </a:rPr>
              <a:t>，</a:t>
            </a:r>
            <a:r>
              <a:rPr dirty="0" sz="1200" spc="-385">
                <a:latin typeface="SimSun"/>
                <a:cs typeface="SimSun"/>
              </a:rPr>
              <a:t> </a:t>
            </a:r>
            <a:r>
              <a:rPr dirty="0" sz="1200">
                <a:latin typeface="Times New Roman"/>
                <a:cs typeface="Times New Roman"/>
              </a:rPr>
              <a:t>2468  </a:t>
            </a:r>
            <a:r>
              <a:rPr dirty="0" sz="1200" spc="-105">
                <a:latin typeface="Times New Roman"/>
                <a:cs typeface="Times New Roman"/>
              </a:rPr>
              <a:t> </a:t>
            </a:r>
            <a:r>
              <a:rPr dirty="0" sz="1200" spc="215">
                <a:latin typeface="SimSun"/>
                <a:cs typeface="SimSun"/>
              </a:rPr>
              <a:t>个模型作</a:t>
            </a:r>
            <a:r>
              <a:rPr dirty="0" sz="1200" spc="200">
                <a:latin typeface="SimSun"/>
                <a:cs typeface="SimSun"/>
              </a:rPr>
              <a:t>为</a:t>
            </a:r>
            <a:r>
              <a:rPr dirty="0" sz="1200" spc="215">
                <a:latin typeface="SimSun"/>
                <a:cs typeface="SimSun"/>
              </a:rPr>
              <a:t>测试集</a:t>
            </a:r>
            <a:r>
              <a:rPr dirty="0" sz="1200">
                <a:latin typeface="SimSun"/>
                <a:cs typeface="SimSun"/>
              </a:rPr>
              <a:t>。</a:t>
            </a:r>
            <a:r>
              <a:rPr dirty="0" sz="1200" spc="-390">
                <a:latin typeface="SimSun"/>
                <a:cs typeface="SimSun"/>
              </a:rPr>
              <a:t> </a:t>
            </a:r>
            <a:r>
              <a:rPr dirty="0" sz="1200" spc="210">
                <a:latin typeface="SimSun"/>
                <a:cs typeface="SimSun"/>
              </a:rPr>
              <a:t>硬件配</a:t>
            </a:r>
            <a:r>
              <a:rPr dirty="0" sz="1200" spc="200">
                <a:latin typeface="SimSun"/>
                <a:cs typeface="SimSun"/>
              </a:rPr>
              <a:t>置</a:t>
            </a:r>
            <a:r>
              <a:rPr dirty="0" sz="1200">
                <a:latin typeface="SimSun"/>
                <a:cs typeface="SimSun"/>
              </a:rPr>
              <a:t>为</a:t>
            </a:r>
            <a:r>
              <a:rPr dirty="0" sz="1200" spc="195">
                <a:latin typeface="SimSun"/>
                <a:cs typeface="SimSun"/>
              </a:rPr>
              <a:t> </a:t>
            </a:r>
            <a:r>
              <a:rPr dirty="0" sz="1200">
                <a:latin typeface="Times New Roman"/>
                <a:cs typeface="Times New Roman"/>
              </a:rPr>
              <a:t>Int</a:t>
            </a:r>
            <a:r>
              <a:rPr dirty="0" sz="1200" spc="-10">
                <a:latin typeface="Times New Roman"/>
                <a:cs typeface="Times New Roman"/>
              </a:rPr>
              <a:t>e</a:t>
            </a:r>
            <a:r>
              <a:rPr dirty="0" sz="1200">
                <a:latin typeface="Times New Roman"/>
                <a:cs typeface="Times New Roman"/>
              </a:rPr>
              <a:t>l®X</a:t>
            </a:r>
            <a:r>
              <a:rPr dirty="0" sz="1200" spc="-5">
                <a:latin typeface="Times New Roman"/>
                <a:cs typeface="Times New Roman"/>
              </a:rPr>
              <a:t>e</a:t>
            </a:r>
            <a:r>
              <a:rPr dirty="0" sz="1200">
                <a:latin typeface="Times New Roman"/>
                <a:cs typeface="Times New Roman"/>
              </a:rPr>
              <a:t>on®Silv</a:t>
            </a:r>
            <a:r>
              <a:rPr dirty="0" sz="1200" spc="-5">
                <a:latin typeface="Times New Roman"/>
                <a:cs typeface="Times New Roman"/>
              </a:rPr>
              <a:t>e</a:t>
            </a:r>
            <a:r>
              <a:rPr dirty="0" sz="1200">
                <a:latin typeface="Times New Roman"/>
                <a:cs typeface="Times New Roman"/>
              </a:rPr>
              <a:t>r</a:t>
            </a:r>
            <a:r>
              <a:rPr dirty="0" sz="1200" spc="5">
                <a:latin typeface="Times New Roman"/>
                <a:cs typeface="Times New Roman"/>
              </a:rPr>
              <a:t>4</a:t>
            </a:r>
            <a:r>
              <a:rPr dirty="0" sz="1200">
                <a:latin typeface="Times New Roman"/>
                <a:cs typeface="Times New Roman"/>
              </a:rPr>
              <a:t>210</a:t>
            </a:r>
            <a:endParaRPr sz="1200">
              <a:latin typeface="Times New Roman"/>
              <a:cs typeface="Times New Roman"/>
            </a:endParaRPr>
          </a:p>
        </p:txBody>
      </p:sp>
      <p:pic>
        <p:nvPicPr>
          <p:cNvPr id="176" name="object 176"/>
          <p:cNvPicPr/>
          <p:nvPr/>
        </p:nvPicPr>
        <p:blipFill>
          <a:blip r:embed="rId6" cstate="print"/>
          <a:stretch>
            <a:fillRect/>
          </a:stretch>
        </p:blipFill>
        <p:spPr>
          <a:xfrm>
            <a:off x="259079" y="10344403"/>
            <a:ext cx="4812030" cy="123189"/>
          </a:xfrm>
          <a:prstGeom prst="rect">
            <a:avLst/>
          </a:prstGeom>
        </p:spPr>
      </p:pic>
      <p:pic>
        <p:nvPicPr>
          <p:cNvPr id="177" name="object 177"/>
          <p:cNvPicPr/>
          <p:nvPr/>
        </p:nvPicPr>
        <p:blipFill>
          <a:blip r:embed="rId7" cstate="print"/>
          <a:stretch>
            <a:fillRect/>
          </a:stretch>
        </p:blipFill>
        <p:spPr>
          <a:xfrm>
            <a:off x="5215890" y="10344403"/>
            <a:ext cx="1082039" cy="123189"/>
          </a:xfrm>
          <a:prstGeom prst="rect">
            <a:avLst/>
          </a:prstGeom>
        </p:spPr>
      </p:pic>
      <p:sp>
        <p:nvSpPr>
          <p:cNvPr id="178" name="object 178"/>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39</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68527" y="467432"/>
            <a:ext cx="6223635" cy="3902075"/>
          </a:xfrm>
          <a:prstGeom prst="rect">
            <a:avLst/>
          </a:prstGeom>
        </p:spPr>
        <p:txBody>
          <a:bodyPr wrap="square" lIns="0" tIns="74295" rIns="0" bIns="0" rtlCol="0" vert="horz">
            <a:spAutoFit/>
          </a:bodyPr>
          <a:lstStyle/>
          <a:p>
            <a:pPr algn="just" marL="50800">
              <a:lnSpc>
                <a:spcPct val="100000"/>
              </a:lnSpc>
              <a:spcBef>
                <a:spcPts val="585"/>
              </a:spcBef>
              <a:tabLst>
                <a:tab pos="297434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第四章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位</a:t>
            </a:r>
            <a:r>
              <a:rPr dirty="0" sz="1050" spc="5">
                <a:solidFill>
                  <a:srgbClr val="666666"/>
                </a:solidFill>
                <a:latin typeface="SimSun"/>
                <a:cs typeface="SimSun"/>
              </a:rPr>
              <a:t>置</a:t>
            </a:r>
            <a:r>
              <a:rPr dirty="0" sz="1050" spc="-10">
                <a:solidFill>
                  <a:srgbClr val="666666"/>
                </a:solidFill>
                <a:latin typeface="SimSun"/>
                <a:cs typeface="SimSun"/>
              </a:rPr>
              <a:t>自</a:t>
            </a:r>
            <a:r>
              <a:rPr dirty="0" sz="1050" spc="5">
                <a:solidFill>
                  <a:srgbClr val="666666"/>
                </a:solidFill>
                <a:latin typeface="SimSun"/>
                <a:cs typeface="SimSun"/>
              </a:rPr>
              <a:t>适</a:t>
            </a:r>
            <a:r>
              <a:rPr dirty="0" sz="1050" spc="-10">
                <a:solidFill>
                  <a:srgbClr val="666666"/>
                </a:solidFill>
                <a:latin typeface="SimSun"/>
                <a:cs typeface="SimSun"/>
              </a:rPr>
              <a:t>应卷</a:t>
            </a:r>
            <a:r>
              <a:rPr dirty="0" sz="1050" spc="5">
                <a:solidFill>
                  <a:srgbClr val="666666"/>
                </a:solidFill>
                <a:latin typeface="SimSun"/>
                <a:cs typeface="SimSun"/>
              </a:rPr>
              <a:t>积提</a:t>
            </a:r>
            <a:r>
              <a:rPr dirty="0" sz="1050" spc="-10">
                <a:solidFill>
                  <a:srgbClr val="666666"/>
                </a:solidFill>
                <a:latin typeface="SimSun"/>
                <a:cs typeface="SimSun"/>
              </a:rPr>
              <a:t>取</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a:p>
            <a:pPr algn="just" marL="50800">
              <a:lnSpc>
                <a:spcPct val="100000"/>
              </a:lnSpc>
              <a:spcBef>
                <a:spcPts val="545"/>
              </a:spcBef>
            </a:pPr>
            <a:r>
              <a:rPr dirty="0" sz="1200">
                <a:latin typeface="Times New Roman"/>
                <a:cs typeface="Times New Roman"/>
                <a:hlinkClick r:id="rId2"/>
              </a:rPr>
              <a:t>CP</a:t>
            </a:r>
            <a:r>
              <a:rPr dirty="0" sz="1200" spc="-5">
                <a:latin typeface="Times New Roman"/>
                <a:cs typeface="Times New Roman"/>
                <a:hlinkClick r:id="rId2"/>
              </a:rPr>
              <a:t>U@</a:t>
            </a:r>
            <a:r>
              <a:rPr dirty="0" sz="1200">
                <a:latin typeface="Times New Roman"/>
                <a:cs typeface="Times New Roman"/>
                <a:hlinkClick r:id="rId2"/>
              </a:rPr>
              <a:t>2.20G</a:t>
            </a:r>
            <a:r>
              <a:rPr dirty="0" sz="1200" spc="-5">
                <a:latin typeface="Times New Roman"/>
                <a:cs typeface="Times New Roman"/>
                <a:hlinkClick r:id="rId2"/>
              </a:rPr>
              <a:t>H</a:t>
            </a:r>
            <a:r>
              <a:rPr dirty="0" sz="1200">
                <a:latin typeface="Times New Roman"/>
                <a:cs typeface="Times New Roman"/>
                <a:hlinkClick r:id="rId2"/>
              </a:rPr>
              <a:t>z</a:t>
            </a:r>
            <a:r>
              <a:rPr dirty="0" sz="1200">
                <a:latin typeface="Times New Roman"/>
                <a:cs typeface="Times New Roman"/>
              </a:rPr>
              <a:t> </a:t>
            </a:r>
            <a:r>
              <a:rPr dirty="0" sz="1200" spc="-145">
                <a:latin typeface="Times New Roman"/>
                <a:cs typeface="Times New Roman"/>
              </a:rPr>
              <a:t> </a:t>
            </a:r>
            <a:r>
              <a:rPr dirty="0" sz="1200">
                <a:latin typeface="SimSun"/>
                <a:cs typeface="SimSun"/>
              </a:rPr>
              <a:t>和两块</a:t>
            </a:r>
            <a:r>
              <a:rPr dirty="0" sz="1200" spc="-145">
                <a:latin typeface="SimSun"/>
                <a:cs typeface="SimSun"/>
              </a:rPr>
              <a:t> </a:t>
            </a:r>
            <a:r>
              <a:rPr dirty="0" sz="1200" spc="-85">
                <a:latin typeface="Times New Roman"/>
                <a:cs typeface="Times New Roman"/>
              </a:rPr>
              <a:t>T</a:t>
            </a:r>
            <a:r>
              <a:rPr dirty="0" sz="1200" spc="-5">
                <a:latin typeface="Times New Roman"/>
                <a:cs typeface="Times New Roman"/>
              </a:rPr>
              <a:t>eslaP10</a:t>
            </a:r>
            <a:r>
              <a:rPr dirty="0" sz="1200" spc="5">
                <a:latin typeface="Times New Roman"/>
                <a:cs typeface="Times New Roman"/>
              </a:rPr>
              <a:t>0</a:t>
            </a:r>
            <a:r>
              <a:rPr dirty="0" sz="1200" spc="-5">
                <a:latin typeface="Times New Roman"/>
                <a:cs typeface="Times New Roman"/>
              </a:rPr>
              <a:t>-</a:t>
            </a:r>
            <a:r>
              <a:rPr dirty="0" sz="1200">
                <a:latin typeface="Times New Roman"/>
                <a:cs typeface="Times New Roman"/>
              </a:rPr>
              <a:t>PC</a:t>
            </a:r>
            <a:r>
              <a:rPr dirty="0" sz="1200" spc="-5">
                <a:latin typeface="Times New Roman"/>
                <a:cs typeface="Times New Roman"/>
              </a:rPr>
              <a:t>I-</a:t>
            </a:r>
            <a:r>
              <a:rPr dirty="0" sz="1200">
                <a:latin typeface="Times New Roman"/>
                <a:cs typeface="Times New Roman"/>
              </a:rPr>
              <a:t>E </a:t>
            </a:r>
            <a:r>
              <a:rPr dirty="0" sz="1200" spc="-150">
                <a:latin typeface="Times New Roman"/>
                <a:cs typeface="Times New Roman"/>
              </a:rPr>
              <a:t> </a:t>
            </a:r>
            <a:r>
              <a:rPr dirty="0" sz="1200" spc="-5">
                <a:latin typeface="Times New Roman"/>
                <a:cs typeface="Times New Roman"/>
              </a:rPr>
              <a:t>GP</a:t>
            </a:r>
            <a:r>
              <a:rPr dirty="0" sz="1200">
                <a:latin typeface="Times New Roman"/>
                <a:cs typeface="Times New Roman"/>
              </a:rPr>
              <a:t>U</a:t>
            </a:r>
            <a:r>
              <a:rPr dirty="0" sz="1200">
                <a:latin typeface="SimSun"/>
                <a:cs typeface="SimSun"/>
              </a:rPr>
              <a:t>，内存为</a:t>
            </a:r>
            <a:r>
              <a:rPr dirty="0" sz="1200" spc="-145">
                <a:latin typeface="SimSun"/>
                <a:cs typeface="SimSun"/>
              </a:rPr>
              <a:t> </a:t>
            </a:r>
            <a:r>
              <a:rPr dirty="0" sz="1200">
                <a:latin typeface="Times New Roman"/>
                <a:cs typeface="Times New Roman"/>
              </a:rPr>
              <a:t>12GB</a:t>
            </a:r>
            <a:r>
              <a:rPr dirty="0" sz="1200">
                <a:latin typeface="SimSun"/>
                <a:cs typeface="SimSun"/>
              </a:rPr>
              <a:t>，总显存为</a:t>
            </a:r>
            <a:r>
              <a:rPr dirty="0" sz="1200" spc="-145">
                <a:latin typeface="SimSun"/>
                <a:cs typeface="SimSun"/>
              </a:rPr>
              <a:t> </a:t>
            </a:r>
            <a:r>
              <a:rPr dirty="0" sz="1200">
                <a:latin typeface="Times New Roman"/>
                <a:cs typeface="Times New Roman"/>
              </a:rPr>
              <a:t>32GB</a:t>
            </a:r>
            <a:r>
              <a:rPr dirty="0" sz="1200">
                <a:latin typeface="SimSun"/>
                <a:cs typeface="SimSun"/>
              </a:rPr>
              <a:t>。本章实验在</a:t>
            </a:r>
            <a:endParaRPr sz="1200">
              <a:latin typeface="SimSun"/>
              <a:cs typeface="SimSun"/>
            </a:endParaRPr>
          </a:p>
          <a:p>
            <a:pPr algn="just" marL="50800">
              <a:lnSpc>
                <a:spcPct val="100000"/>
              </a:lnSpc>
              <a:spcBef>
                <a:spcPts val="900"/>
              </a:spcBef>
            </a:pPr>
            <a:r>
              <a:rPr dirty="0" sz="1200" spc="-5">
                <a:latin typeface="Times New Roman"/>
                <a:cs typeface="Times New Roman"/>
              </a:rPr>
              <a:t>Ubuntu18.0</a:t>
            </a:r>
            <a:r>
              <a:rPr dirty="0" sz="1200">
                <a:latin typeface="Times New Roman"/>
                <a:cs typeface="Times New Roman"/>
              </a:rPr>
              <a:t>4 </a:t>
            </a:r>
            <a:r>
              <a:rPr dirty="0" sz="1200">
                <a:latin typeface="SimSun"/>
                <a:cs typeface="SimSun"/>
              </a:rPr>
              <a:t>环境下运行，采用</a:t>
            </a:r>
            <a:r>
              <a:rPr dirty="0" sz="1200" spc="-300">
                <a:latin typeface="SimSun"/>
                <a:cs typeface="SimSun"/>
              </a:rPr>
              <a:t> </a:t>
            </a:r>
            <a:r>
              <a:rPr dirty="0" sz="1200">
                <a:latin typeface="Times New Roman"/>
                <a:cs typeface="Times New Roman"/>
              </a:rPr>
              <a:t>Py</a:t>
            </a:r>
            <a:r>
              <a:rPr dirty="0" sz="1200" spc="-90">
                <a:latin typeface="Times New Roman"/>
                <a:cs typeface="Times New Roman"/>
              </a:rPr>
              <a:t>T</a:t>
            </a:r>
            <a:r>
              <a:rPr dirty="0" sz="1200">
                <a:latin typeface="Times New Roman"/>
                <a:cs typeface="Times New Roman"/>
              </a:rPr>
              <a:t>or</a:t>
            </a:r>
            <a:r>
              <a:rPr dirty="0" sz="1200" spc="-10">
                <a:latin typeface="Times New Roman"/>
                <a:cs typeface="Times New Roman"/>
              </a:rPr>
              <a:t>c</a:t>
            </a:r>
            <a:r>
              <a:rPr dirty="0" sz="1200">
                <a:latin typeface="Times New Roman"/>
                <a:cs typeface="Times New Roman"/>
              </a:rPr>
              <a:t>h 1.9.0 </a:t>
            </a:r>
            <a:r>
              <a:rPr dirty="0" sz="1200">
                <a:latin typeface="SimSun"/>
                <a:cs typeface="SimSun"/>
              </a:rPr>
              <a:t>作为深度学习框架。</a:t>
            </a:r>
            <a:endParaRPr sz="1200">
              <a:latin typeface="SimSun"/>
              <a:cs typeface="SimSun"/>
            </a:endParaRPr>
          </a:p>
          <a:p>
            <a:pPr>
              <a:lnSpc>
                <a:spcPct val="100000"/>
              </a:lnSpc>
              <a:spcBef>
                <a:spcPts val="30"/>
              </a:spcBef>
            </a:pPr>
            <a:endParaRPr sz="1900">
              <a:latin typeface="SimSun"/>
              <a:cs typeface="SimSun"/>
            </a:endParaRPr>
          </a:p>
          <a:p>
            <a:pPr marL="50800">
              <a:lnSpc>
                <a:spcPct val="100000"/>
              </a:lnSpc>
            </a:pPr>
            <a:r>
              <a:rPr dirty="0" sz="1400" spc="-5">
                <a:latin typeface="Times New Roman"/>
                <a:cs typeface="Times New Roman"/>
              </a:rPr>
              <a:t>4.3.2</a:t>
            </a:r>
            <a:r>
              <a:rPr dirty="0" sz="1400" spc="-20">
                <a:latin typeface="Times New Roman"/>
                <a:cs typeface="Times New Roman"/>
              </a:rPr>
              <a:t> </a:t>
            </a:r>
            <a:r>
              <a:rPr dirty="0" sz="1400">
                <a:latin typeface="PMingLiU-ExtB"/>
                <a:cs typeface="PMingLiU-ExtB"/>
              </a:rPr>
              <a:t>训练参</a:t>
            </a:r>
            <a:r>
              <a:rPr dirty="0" sz="1400" spc="-15">
                <a:latin typeface="PMingLiU-ExtB"/>
                <a:cs typeface="PMingLiU-ExtB"/>
              </a:rPr>
              <a:t>数</a:t>
            </a:r>
            <a:r>
              <a:rPr dirty="0" sz="1400">
                <a:latin typeface="PMingLiU-ExtB"/>
                <a:cs typeface="PMingLiU-ExtB"/>
              </a:rPr>
              <a:t>设置</a:t>
            </a:r>
            <a:endParaRPr sz="1400">
              <a:latin typeface="PMingLiU-ExtB"/>
              <a:cs typeface="PMingLiU-ExtB"/>
            </a:endParaRPr>
          </a:p>
          <a:p>
            <a:pPr>
              <a:lnSpc>
                <a:spcPct val="100000"/>
              </a:lnSpc>
              <a:spcBef>
                <a:spcPts val="40"/>
              </a:spcBef>
            </a:pPr>
            <a:endParaRPr sz="1100">
              <a:latin typeface="PMingLiU-ExtB"/>
              <a:cs typeface="PMingLiU-ExtB"/>
            </a:endParaRPr>
          </a:p>
          <a:p>
            <a:pPr algn="just" marL="50800" marR="43180" indent="304800">
              <a:lnSpc>
                <a:spcPct val="162600"/>
              </a:lnSpc>
            </a:pPr>
            <a:r>
              <a:rPr dirty="0" sz="1200">
                <a:latin typeface="SimSun"/>
                <a:cs typeface="SimSun"/>
              </a:rPr>
              <a:t>对于训练集和测试集中的每个样本随机选择</a:t>
            </a:r>
            <a:r>
              <a:rPr dirty="0" sz="1200" spc="-300">
                <a:latin typeface="SimSun"/>
                <a:cs typeface="SimSun"/>
              </a:rPr>
              <a:t> </a:t>
            </a:r>
            <a:r>
              <a:rPr dirty="0" sz="1200">
                <a:latin typeface="Times New Roman"/>
                <a:cs typeface="Times New Roman"/>
              </a:rPr>
              <a:t>1024 </a:t>
            </a:r>
            <a:r>
              <a:rPr dirty="0" sz="1200">
                <a:latin typeface="SimSun"/>
                <a:cs typeface="SimSun"/>
              </a:rPr>
              <a:t>个点</a:t>
            </a:r>
            <a:r>
              <a:rPr dirty="0" sz="1200" spc="-204">
                <a:latin typeface="SimSun"/>
                <a:cs typeface="SimSun"/>
              </a:rPr>
              <a:t>，</a:t>
            </a:r>
            <a:r>
              <a:rPr dirty="0" sz="1200">
                <a:latin typeface="SimSun"/>
                <a:cs typeface="SimSun"/>
              </a:rPr>
              <a:t>即为模板点云</a:t>
            </a:r>
            <a:r>
              <a:rPr dirty="0" sz="1200" spc="-204">
                <a:latin typeface="SimSun"/>
                <a:cs typeface="SimSun"/>
              </a:rPr>
              <a:t>，</a:t>
            </a:r>
            <a:r>
              <a:rPr dirty="0" sz="1200">
                <a:latin typeface="SimSun"/>
                <a:cs typeface="SimSun"/>
              </a:rPr>
              <a:t>并随机生成一个 旋转</a:t>
            </a:r>
            <a:r>
              <a:rPr dirty="0" sz="1200" spc="10">
                <a:latin typeface="SimSun"/>
                <a:cs typeface="SimSun"/>
              </a:rPr>
              <a:t>矩</a:t>
            </a:r>
            <a:r>
              <a:rPr dirty="0" sz="1200">
                <a:latin typeface="SimSun"/>
                <a:cs typeface="SimSun"/>
              </a:rPr>
              <a:t>阵和</a:t>
            </a:r>
            <a:r>
              <a:rPr dirty="0" sz="1200" spc="10">
                <a:latin typeface="SimSun"/>
                <a:cs typeface="SimSun"/>
              </a:rPr>
              <a:t>平</a:t>
            </a:r>
            <a:r>
              <a:rPr dirty="0" sz="1200">
                <a:latin typeface="SimSun"/>
                <a:cs typeface="SimSun"/>
              </a:rPr>
              <a:t>移</a:t>
            </a:r>
            <a:r>
              <a:rPr dirty="0" sz="1200" spc="10">
                <a:latin typeface="SimSun"/>
                <a:cs typeface="SimSun"/>
              </a:rPr>
              <a:t>向</a:t>
            </a:r>
            <a:r>
              <a:rPr dirty="0" sz="1200">
                <a:latin typeface="SimSun"/>
                <a:cs typeface="SimSun"/>
              </a:rPr>
              <a:t>量</a:t>
            </a:r>
            <a:r>
              <a:rPr dirty="0" sz="1200" spc="10">
                <a:latin typeface="SimSun"/>
                <a:cs typeface="SimSun"/>
              </a:rPr>
              <a:t>作</a:t>
            </a:r>
            <a:r>
              <a:rPr dirty="0" sz="1200">
                <a:latin typeface="SimSun"/>
                <a:cs typeface="SimSun"/>
              </a:rPr>
              <a:t>为初</a:t>
            </a:r>
            <a:r>
              <a:rPr dirty="0" sz="1200" spc="10">
                <a:latin typeface="SimSun"/>
                <a:cs typeface="SimSun"/>
              </a:rPr>
              <a:t>始</a:t>
            </a:r>
            <a:r>
              <a:rPr dirty="0" sz="1200">
                <a:latin typeface="SimSun"/>
                <a:cs typeface="SimSun"/>
              </a:rPr>
              <a:t>变换</a:t>
            </a:r>
            <a:r>
              <a:rPr dirty="0" sz="1200" spc="10">
                <a:latin typeface="SimSun"/>
                <a:cs typeface="SimSun"/>
              </a:rPr>
              <a:t>矩</a:t>
            </a:r>
            <a:r>
              <a:rPr dirty="0" sz="1200">
                <a:latin typeface="SimSun"/>
                <a:cs typeface="SimSun"/>
              </a:rPr>
              <a:t>阵</a:t>
            </a:r>
            <a:r>
              <a:rPr dirty="0" sz="1200" spc="10">
                <a:latin typeface="SimSun"/>
                <a:cs typeface="SimSun"/>
              </a:rPr>
              <a:t>。</a:t>
            </a:r>
            <a:r>
              <a:rPr dirty="0" sz="1200">
                <a:latin typeface="SimSun"/>
                <a:cs typeface="SimSun"/>
              </a:rPr>
              <a:t>将</a:t>
            </a:r>
            <a:r>
              <a:rPr dirty="0" sz="1200" spc="10">
                <a:latin typeface="SimSun"/>
                <a:cs typeface="SimSun"/>
              </a:rPr>
              <a:t>初</a:t>
            </a:r>
            <a:r>
              <a:rPr dirty="0" sz="1200">
                <a:latin typeface="SimSun"/>
                <a:cs typeface="SimSun"/>
              </a:rPr>
              <a:t>始变</a:t>
            </a:r>
            <a:r>
              <a:rPr dirty="0" sz="1200" spc="10">
                <a:latin typeface="SimSun"/>
                <a:cs typeface="SimSun"/>
              </a:rPr>
              <a:t>换</a:t>
            </a:r>
            <a:r>
              <a:rPr dirty="0" sz="1200">
                <a:latin typeface="SimSun"/>
                <a:cs typeface="SimSun"/>
              </a:rPr>
              <a:t>矩阵</a:t>
            </a:r>
            <a:r>
              <a:rPr dirty="0" sz="1200" spc="10">
                <a:latin typeface="SimSun"/>
                <a:cs typeface="SimSun"/>
              </a:rPr>
              <a:t>作</a:t>
            </a:r>
            <a:r>
              <a:rPr dirty="0" sz="1200">
                <a:latin typeface="SimSun"/>
                <a:cs typeface="SimSun"/>
              </a:rPr>
              <a:t>用</a:t>
            </a:r>
            <a:r>
              <a:rPr dirty="0" sz="1200" spc="10">
                <a:latin typeface="SimSun"/>
                <a:cs typeface="SimSun"/>
              </a:rPr>
              <a:t>于</a:t>
            </a:r>
            <a:r>
              <a:rPr dirty="0" sz="1200">
                <a:latin typeface="SimSun"/>
                <a:cs typeface="SimSun"/>
              </a:rPr>
              <a:t>模</a:t>
            </a:r>
            <a:r>
              <a:rPr dirty="0" sz="1200" spc="10">
                <a:latin typeface="SimSun"/>
                <a:cs typeface="SimSun"/>
              </a:rPr>
              <a:t>板</a:t>
            </a:r>
            <a:r>
              <a:rPr dirty="0" sz="1200">
                <a:latin typeface="SimSun"/>
                <a:cs typeface="SimSun"/>
              </a:rPr>
              <a:t>点云</a:t>
            </a:r>
            <a:r>
              <a:rPr dirty="0" sz="1200" spc="10">
                <a:latin typeface="SimSun"/>
                <a:cs typeface="SimSun"/>
              </a:rPr>
              <a:t>生</a:t>
            </a:r>
            <a:r>
              <a:rPr dirty="0" sz="1200">
                <a:latin typeface="SimSun"/>
                <a:cs typeface="SimSun"/>
              </a:rPr>
              <a:t>成源</a:t>
            </a:r>
            <a:r>
              <a:rPr dirty="0" sz="1200" spc="10">
                <a:latin typeface="SimSun"/>
                <a:cs typeface="SimSun"/>
              </a:rPr>
              <a:t>点</a:t>
            </a:r>
            <a:r>
              <a:rPr dirty="0" sz="1200">
                <a:latin typeface="SimSun"/>
                <a:cs typeface="SimSun"/>
              </a:rPr>
              <a:t>云</a:t>
            </a:r>
            <a:r>
              <a:rPr dirty="0" sz="1200" spc="10">
                <a:latin typeface="SimSun"/>
                <a:cs typeface="SimSun"/>
              </a:rPr>
              <a:t>，</a:t>
            </a:r>
            <a:r>
              <a:rPr dirty="0" sz="1200">
                <a:latin typeface="SimSun"/>
                <a:cs typeface="SimSun"/>
              </a:rPr>
              <a:t>这样 就得</a:t>
            </a:r>
            <a:r>
              <a:rPr dirty="0" sz="1200" spc="10">
                <a:latin typeface="SimSun"/>
                <a:cs typeface="SimSun"/>
              </a:rPr>
              <a:t>到</a:t>
            </a:r>
            <a:r>
              <a:rPr dirty="0" sz="1200">
                <a:latin typeface="SimSun"/>
                <a:cs typeface="SimSun"/>
              </a:rPr>
              <a:t>了待</a:t>
            </a:r>
            <a:r>
              <a:rPr dirty="0" sz="1200" spc="10">
                <a:latin typeface="SimSun"/>
                <a:cs typeface="SimSun"/>
              </a:rPr>
              <a:t>配</a:t>
            </a:r>
            <a:r>
              <a:rPr dirty="0" sz="1200">
                <a:latin typeface="SimSun"/>
                <a:cs typeface="SimSun"/>
              </a:rPr>
              <a:t>准</a:t>
            </a:r>
            <a:r>
              <a:rPr dirty="0" sz="1200" spc="10">
                <a:latin typeface="SimSun"/>
                <a:cs typeface="SimSun"/>
              </a:rPr>
              <a:t>的</a:t>
            </a:r>
            <a:r>
              <a:rPr dirty="0" sz="1200">
                <a:latin typeface="SimSun"/>
                <a:cs typeface="SimSun"/>
              </a:rPr>
              <a:t>点</a:t>
            </a:r>
            <a:r>
              <a:rPr dirty="0" sz="1200" spc="10">
                <a:latin typeface="SimSun"/>
                <a:cs typeface="SimSun"/>
              </a:rPr>
              <a:t>云</a:t>
            </a:r>
            <a:r>
              <a:rPr dirty="0" sz="1200">
                <a:latin typeface="SimSun"/>
                <a:cs typeface="SimSun"/>
              </a:rPr>
              <a:t>对。</a:t>
            </a:r>
            <a:r>
              <a:rPr dirty="0" sz="1200" spc="10">
                <a:latin typeface="SimSun"/>
                <a:cs typeface="SimSun"/>
              </a:rPr>
              <a:t>为</a:t>
            </a:r>
            <a:r>
              <a:rPr dirty="0" sz="1200">
                <a:latin typeface="SimSun"/>
                <a:cs typeface="SimSun"/>
              </a:rPr>
              <a:t>了保</a:t>
            </a:r>
            <a:r>
              <a:rPr dirty="0" sz="1200" spc="10">
                <a:latin typeface="SimSun"/>
                <a:cs typeface="SimSun"/>
              </a:rPr>
              <a:t>证</a:t>
            </a:r>
            <a:r>
              <a:rPr dirty="0" sz="1200">
                <a:latin typeface="SimSun"/>
                <a:cs typeface="SimSun"/>
              </a:rPr>
              <a:t>实</a:t>
            </a:r>
            <a:r>
              <a:rPr dirty="0" sz="1200" spc="10">
                <a:latin typeface="SimSun"/>
                <a:cs typeface="SimSun"/>
              </a:rPr>
              <a:t>验</a:t>
            </a:r>
            <a:r>
              <a:rPr dirty="0" sz="1200">
                <a:latin typeface="SimSun"/>
                <a:cs typeface="SimSun"/>
              </a:rPr>
              <a:t>的</a:t>
            </a:r>
            <a:r>
              <a:rPr dirty="0" sz="1200" spc="10">
                <a:latin typeface="SimSun"/>
                <a:cs typeface="SimSun"/>
              </a:rPr>
              <a:t>科</a:t>
            </a:r>
            <a:r>
              <a:rPr dirty="0" sz="1200">
                <a:latin typeface="SimSun"/>
                <a:cs typeface="SimSun"/>
              </a:rPr>
              <a:t>学性</a:t>
            </a:r>
            <a:r>
              <a:rPr dirty="0" sz="1200" spc="25">
                <a:latin typeface="SimSun"/>
                <a:cs typeface="SimSun"/>
              </a:rPr>
              <a:t>，</a:t>
            </a:r>
            <a:r>
              <a:rPr dirty="0" sz="1200">
                <a:latin typeface="SimSun"/>
                <a:cs typeface="SimSun"/>
              </a:rPr>
              <a:t>本节</a:t>
            </a:r>
            <a:r>
              <a:rPr dirty="0" sz="1200" spc="10">
                <a:latin typeface="SimSun"/>
                <a:cs typeface="SimSun"/>
              </a:rPr>
              <a:t>设</a:t>
            </a:r>
            <a:r>
              <a:rPr dirty="0" sz="1200">
                <a:latin typeface="SimSun"/>
                <a:cs typeface="SimSun"/>
              </a:rPr>
              <a:t>置</a:t>
            </a:r>
            <a:r>
              <a:rPr dirty="0" sz="1200" spc="10">
                <a:latin typeface="SimSun"/>
                <a:cs typeface="SimSun"/>
              </a:rPr>
              <a:t>了</a:t>
            </a:r>
            <a:r>
              <a:rPr dirty="0" sz="1200">
                <a:latin typeface="SimSun"/>
                <a:cs typeface="SimSun"/>
              </a:rPr>
              <a:t>随</a:t>
            </a:r>
            <a:r>
              <a:rPr dirty="0" sz="1200" spc="10">
                <a:latin typeface="SimSun"/>
                <a:cs typeface="SimSun"/>
              </a:rPr>
              <a:t>机</a:t>
            </a:r>
            <a:r>
              <a:rPr dirty="0" sz="1200">
                <a:latin typeface="SimSun"/>
                <a:cs typeface="SimSun"/>
              </a:rPr>
              <a:t>种子</a:t>
            </a:r>
            <a:r>
              <a:rPr dirty="0" sz="1200" spc="10">
                <a:latin typeface="SimSun"/>
                <a:cs typeface="SimSun"/>
              </a:rPr>
              <a:t>，</a:t>
            </a:r>
            <a:r>
              <a:rPr dirty="0" sz="1200">
                <a:latin typeface="SimSun"/>
                <a:cs typeface="SimSun"/>
              </a:rPr>
              <a:t>确保</a:t>
            </a:r>
            <a:r>
              <a:rPr dirty="0" sz="1200" spc="10">
                <a:latin typeface="SimSun"/>
                <a:cs typeface="SimSun"/>
              </a:rPr>
              <a:t>每</a:t>
            </a:r>
            <a:r>
              <a:rPr dirty="0" sz="1200">
                <a:latin typeface="SimSun"/>
                <a:cs typeface="SimSun"/>
              </a:rPr>
              <a:t>次</a:t>
            </a:r>
            <a:r>
              <a:rPr dirty="0" sz="1200" spc="10">
                <a:latin typeface="SimSun"/>
                <a:cs typeface="SimSun"/>
              </a:rPr>
              <a:t>随</a:t>
            </a:r>
            <a:r>
              <a:rPr dirty="0" sz="1200">
                <a:latin typeface="SimSun"/>
                <a:cs typeface="SimSun"/>
              </a:rPr>
              <a:t>机生 </a:t>
            </a:r>
            <a:r>
              <a:rPr dirty="0" sz="1200">
                <a:latin typeface="SimSun"/>
                <a:cs typeface="SimSun"/>
              </a:rPr>
              <a:t>成的变换矩阵相同</a:t>
            </a:r>
            <a:r>
              <a:rPr dirty="0" sz="1200" spc="-170">
                <a:latin typeface="SimSun"/>
                <a:cs typeface="SimSun"/>
              </a:rPr>
              <a:t>。</a:t>
            </a:r>
            <a:r>
              <a:rPr dirty="0" sz="1200">
                <a:latin typeface="SimSun"/>
                <a:cs typeface="SimSun"/>
              </a:rPr>
              <a:t>本节采用</a:t>
            </a:r>
            <a:r>
              <a:rPr dirty="0" sz="1200" spc="-300">
                <a:latin typeface="SimSun"/>
                <a:cs typeface="SimSun"/>
              </a:rPr>
              <a:t> </a:t>
            </a:r>
            <a:r>
              <a:rPr dirty="0" sz="1200" spc="-15">
                <a:latin typeface="Times New Roman"/>
                <a:cs typeface="Times New Roman"/>
              </a:rPr>
              <a:t>Adam</a:t>
            </a:r>
            <a:r>
              <a:rPr dirty="0" baseline="31250" sz="1200" spc="-22">
                <a:latin typeface="Times New Roman"/>
                <a:cs typeface="Times New Roman"/>
                <a:hlinkClick r:id="rId3" action="ppaction://hlinksldjump"/>
              </a:rPr>
              <a:t>[67]</a:t>
            </a:r>
            <a:r>
              <a:rPr dirty="0" sz="1200" spc="-15">
                <a:latin typeface="SimSun"/>
                <a:cs typeface="SimSun"/>
              </a:rPr>
              <a:t>（</a:t>
            </a:r>
            <a:r>
              <a:rPr dirty="0" sz="1200" spc="-15">
                <a:latin typeface="Times New Roman"/>
                <a:cs typeface="Times New Roman"/>
              </a:rPr>
              <a:t>Adaptive</a:t>
            </a:r>
            <a:r>
              <a:rPr dirty="0" sz="1200" spc="-75">
                <a:latin typeface="Times New Roman"/>
                <a:cs typeface="Times New Roman"/>
              </a:rPr>
              <a:t> </a:t>
            </a:r>
            <a:r>
              <a:rPr dirty="0" sz="1200" spc="-5">
                <a:latin typeface="Times New Roman"/>
                <a:cs typeface="Times New Roman"/>
              </a:rPr>
              <a:t>Moment</a:t>
            </a:r>
            <a:r>
              <a:rPr dirty="0" sz="1200" spc="-65">
                <a:latin typeface="Times New Roman"/>
                <a:cs typeface="Times New Roman"/>
              </a:rPr>
              <a:t> </a:t>
            </a:r>
            <a:r>
              <a:rPr dirty="0" sz="1200" spc="-20">
                <a:latin typeface="Times New Roman"/>
                <a:cs typeface="Times New Roman"/>
              </a:rPr>
              <a:t>Estimation</a:t>
            </a:r>
            <a:r>
              <a:rPr dirty="0" sz="1200" spc="-20">
                <a:latin typeface="SimSun"/>
                <a:cs typeface="SimSun"/>
              </a:rPr>
              <a:t>）</a:t>
            </a:r>
            <a:r>
              <a:rPr dirty="0" sz="1200">
                <a:latin typeface="SimSun"/>
                <a:cs typeface="SimSun"/>
              </a:rPr>
              <a:t>梯度下降优化器训练网 络，初始学习率设置为</a:t>
            </a:r>
            <a:r>
              <a:rPr dirty="0" sz="1200" spc="-300">
                <a:latin typeface="SimSun"/>
                <a:cs typeface="SimSun"/>
              </a:rPr>
              <a:t> </a:t>
            </a:r>
            <a:r>
              <a:rPr dirty="0" sz="1200">
                <a:latin typeface="Times New Roman"/>
                <a:cs typeface="Times New Roman"/>
              </a:rPr>
              <a:t>0.001</a:t>
            </a:r>
            <a:r>
              <a:rPr dirty="0" sz="1200">
                <a:latin typeface="SimSun"/>
                <a:cs typeface="SimSun"/>
              </a:rPr>
              <a:t>，训练集和测试集的批量大小均设置为</a:t>
            </a:r>
            <a:r>
              <a:rPr dirty="0" sz="1200" spc="-300">
                <a:latin typeface="SimSun"/>
                <a:cs typeface="SimSun"/>
              </a:rPr>
              <a:t> </a:t>
            </a:r>
            <a:r>
              <a:rPr dirty="0" sz="1200">
                <a:latin typeface="Times New Roman"/>
                <a:cs typeface="Times New Roman"/>
              </a:rPr>
              <a:t>16</a:t>
            </a:r>
            <a:r>
              <a:rPr dirty="0" sz="1200">
                <a:latin typeface="SimSun"/>
                <a:cs typeface="SimSun"/>
              </a:rPr>
              <a:t>，共训练</a:t>
            </a:r>
            <a:r>
              <a:rPr dirty="0" sz="1200" spc="-300">
                <a:latin typeface="SimSun"/>
                <a:cs typeface="SimSun"/>
              </a:rPr>
              <a:t> </a:t>
            </a:r>
            <a:r>
              <a:rPr dirty="0" sz="1200">
                <a:latin typeface="Times New Roman"/>
                <a:cs typeface="Times New Roman"/>
              </a:rPr>
              <a:t>250 </a:t>
            </a:r>
            <a:r>
              <a:rPr dirty="0" sz="1200">
                <a:latin typeface="SimSun"/>
                <a:cs typeface="SimSun"/>
              </a:rPr>
              <a:t>步。</a:t>
            </a:r>
            <a:endParaRPr sz="1200">
              <a:latin typeface="SimSun"/>
              <a:cs typeface="SimSun"/>
            </a:endParaRPr>
          </a:p>
          <a:p>
            <a:pPr algn="just" marL="355600">
              <a:lnSpc>
                <a:spcPct val="100000"/>
              </a:lnSpc>
              <a:spcBef>
                <a:spcPts val="900"/>
              </a:spcBef>
            </a:pPr>
            <a:r>
              <a:rPr dirty="0" sz="1200">
                <a:latin typeface="SimSun"/>
                <a:cs typeface="SimSun"/>
              </a:rPr>
              <a:t>如图</a:t>
            </a:r>
            <a:r>
              <a:rPr dirty="0" sz="1200" spc="-114">
                <a:latin typeface="SimSun"/>
                <a:cs typeface="SimSun"/>
              </a:rPr>
              <a:t> </a:t>
            </a:r>
            <a:r>
              <a:rPr dirty="0" sz="1200">
                <a:latin typeface="Times New Roman"/>
                <a:cs typeface="Times New Roman"/>
              </a:rPr>
              <a:t>4.7</a:t>
            </a:r>
            <a:r>
              <a:rPr dirty="0" sz="1200" spc="190">
                <a:latin typeface="Times New Roman"/>
                <a:cs typeface="Times New Roman"/>
              </a:rPr>
              <a:t> </a:t>
            </a:r>
            <a:r>
              <a:rPr dirty="0" sz="1200">
                <a:latin typeface="SimSun"/>
                <a:cs typeface="SimSun"/>
              </a:rPr>
              <a:t>所示分别为</a:t>
            </a:r>
            <a:r>
              <a:rPr dirty="0" sz="1200" spc="10">
                <a:latin typeface="SimSun"/>
                <a:cs typeface="SimSun"/>
              </a:rPr>
              <a:t>本</a:t>
            </a:r>
            <a:r>
              <a:rPr dirty="0" sz="1200">
                <a:latin typeface="SimSun"/>
                <a:cs typeface="SimSun"/>
              </a:rPr>
              <a:t>章的模型在各项评价指标上的训练曲线和测试曲线。从图中可以</a:t>
            </a:r>
            <a:endParaRPr sz="1200">
              <a:latin typeface="SimSun"/>
              <a:cs typeface="SimSun"/>
            </a:endParaRPr>
          </a:p>
          <a:p>
            <a:pPr algn="just" marL="50800" marR="43180">
              <a:lnSpc>
                <a:spcPct val="162500"/>
              </a:lnSpc>
            </a:pPr>
            <a:r>
              <a:rPr dirty="0" sz="1200">
                <a:latin typeface="SimSun"/>
                <a:cs typeface="SimSun"/>
              </a:rPr>
              <a:t>看出，训练曲线和测试曲线相似，误差指标在前</a:t>
            </a:r>
            <a:r>
              <a:rPr dirty="0" sz="1200" spc="-250">
                <a:latin typeface="SimSun"/>
                <a:cs typeface="SimSun"/>
              </a:rPr>
              <a:t> </a:t>
            </a:r>
            <a:r>
              <a:rPr dirty="0" sz="1200">
                <a:latin typeface="Times New Roman"/>
                <a:cs typeface="Times New Roman"/>
              </a:rPr>
              <a:t>75</a:t>
            </a:r>
            <a:r>
              <a:rPr dirty="0" sz="1200" spc="50">
                <a:latin typeface="Times New Roman"/>
                <a:cs typeface="Times New Roman"/>
              </a:rPr>
              <a:t> </a:t>
            </a:r>
            <a:r>
              <a:rPr dirty="0" sz="1200">
                <a:latin typeface="SimSun"/>
                <a:cs typeface="SimSun"/>
              </a:rPr>
              <a:t>步下降剧烈，但当训练步数达到</a:t>
            </a:r>
            <a:r>
              <a:rPr dirty="0" sz="1200" spc="-250">
                <a:latin typeface="SimSun"/>
                <a:cs typeface="SimSun"/>
              </a:rPr>
              <a:t> </a:t>
            </a:r>
            <a:r>
              <a:rPr dirty="0" sz="1200">
                <a:latin typeface="Times New Roman"/>
                <a:cs typeface="Times New Roman"/>
              </a:rPr>
              <a:t>75</a:t>
            </a:r>
            <a:r>
              <a:rPr dirty="0" sz="1200" spc="45">
                <a:latin typeface="Times New Roman"/>
                <a:cs typeface="Times New Roman"/>
              </a:rPr>
              <a:t> </a:t>
            </a:r>
            <a:r>
              <a:rPr dirty="0" sz="1200">
                <a:latin typeface="SimSun"/>
                <a:cs typeface="SimSun"/>
              </a:rPr>
              <a:t>时， </a:t>
            </a:r>
            <a:r>
              <a:rPr dirty="0" sz="1200">
                <a:latin typeface="SimSun"/>
                <a:cs typeface="SimSun"/>
              </a:rPr>
              <a:t>误差指标曲线趋于平缓，表明模型已经收敛并进入了全局最优。</a:t>
            </a:r>
            <a:endParaRPr sz="1200">
              <a:latin typeface="SimSun"/>
              <a:cs typeface="SimSun"/>
            </a:endParaRPr>
          </a:p>
        </p:txBody>
      </p:sp>
      <p:sp>
        <p:nvSpPr>
          <p:cNvPr id="4" name="object 4"/>
          <p:cNvSpPr txBox="1"/>
          <p:nvPr/>
        </p:nvSpPr>
        <p:spPr>
          <a:xfrm>
            <a:off x="1839214" y="5657468"/>
            <a:ext cx="65976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(a)</a:t>
            </a:r>
            <a:r>
              <a:rPr dirty="0" sz="1050" spc="-55">
                <a:latin typeface="Times New Roman"/>
                <a:cs typeface="Times New Roman"/>
              </a:rPr>
              <a:t> </a:t>
            </a:r>
            <a:r>
              <a:rPr dirty="0" sz="1050" spc="-5">
                <a:latin typeface="Times New Roman"/>
                <a:cs typeface="Times New Roman"/>
              </a:rPr>
              <a:t>MSE(R)</a:t>
            </a:r>
            <a:endParaRPr sz="1050">
              <a:latin typeface="Times New Roman"/>
              <a:cs typeface="Times New Roman"/>
            </a:endParaRPr>
          </a:p>
        </p:txBody>
      </p:sp>
      <p:sp>
        <p:nvSpPr>
          <p:cNvPr id="5" name="object 5"/>
          <p:cNvSpPr txBox="1"/>
          <p:nvPr/>
        </p:nvSpPr>
        <p:spPr>
          <a:xfrm>
            <a:off x="3439795" y="5657468"/>
            <a:ext cx="75755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a:t>
            </a:r>
            <a:r>
              <a:rPr dirty="0" sz="1050">
                <a:latin typeface="Times New Roman"/>
                <a:cs typeface="Times New Roman"/>
              </a:rPr>
              <a:t>b)</a:t>
            </a:r>
            <a:r>
              <a:rPr dirty="0" sz="1050" spc="-5">
                <a:latin typeface="Times New Roman"/>
                <a:cs typeface="Times New Roman"/>
              </a:rPr>
              <a:t> </a:t>
            </a:r>
            <a:r>
              <a:rPr dirty="0" sz="1050">
                <a:latin typeface="Times New Roman"/>
                <a:cs typeface="Times New Roman"/>
              </a:rPr>
              <a:t>R</a:t>
            </a:r>
            <a:r>
              <a:rPr dirty="0" sz="1050">
                <a:latin typeface="Times New Roman"/>
                <a:cs typeface="Times New Roman"/>
              </a:rPr>
              <a:t>M</a:t>
            </a:r>
            <a:r>
              <a:rPr dirty="0" sz="1050" spc="-15">
                <a:latin typeface="Times New Roman"/>
                <a:cs typeface="Times New Roman"/>
              </a:rPr>
              <a:t>S</a:t>
            </a:r>
            <a:r>
              <a:rPr dirty="0" sz="1050">
                <a:latin typeface="Times New Roman"/>
                <a:cs typeface="Times New Roman"/>
              </a:rPr>
              <a:t>E(R)</a:t>
            </a:r>
            <a:endParaRPr sz="1050">
              <a:latin typeface="Times New Roman"/>
              <a:cs typeface="Times New Roman"/>
            </a:endParaRPr>
          </a:p>
        </p:txBody>
      </p:sp>
      <p:sp>
        <p:nvSpPr>
          <p:cNvPr id="6" name="object 6"/>
          <p:cNvSpPr txBox="1"/>
          <p:nvPr/>
        </p:nvSpPr>
        <p:spPr>
          <a:xfrm>
            <a:off x="5040248" y="5657468"/>
            <a:ext cx="68262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a:t>
            </a:r>
            <a:r>
              <a:rPr dirty="0" sz="1050">
                <a:latin typeface="Times New Roman"/>
                <a:cs typeface="Times New Roman"/>
              </a:rPr>
              <a:t>c)</a:t>
            </a:r>
            <a:r>
              <a:rPr dirty="0" sz="1050" spc="-5">
                <a:latin typeface="Times New Roman"/>
                <a:cs typeface="Times New Roman"/>
              </a:rPr>
              <a:t> </a:t>
            </a:r>
            <a:r>
              <a:rPr dirty="0" sz="1050">
                <a:latin typeface="Times New Roman"/>
                <a:cs typeface="Times New Roman"/>
              </a:rPr>
              <a:t>M</a:t>
            </a:r>
            <a:r>
              <a:rPr dirty="0" sz="1050" spc="-10">
                <a:latin typeface="Times New Roman"/>
                <a:cs typeface="Times New Roman"/>
              </a:rPr>
              <a:t>A</a:t>
            </a:r>
            <a:r>
              <a:rPr dirty="0" sz="1050">
                <a:latin typeface="Times New Roman"/>
                <a:cs typeface="Times New Roman"/>
              </a:rPr>
              <a:t>E(R)</a:t>
            </a:r>
            <a:endParaRPr sz="1050">
              <a:latin typeface="Times New Roman"/>
              <a:cs typeface="Times New Roman"/>
            </a:endParaRPr>
          </a:p>
        </p:txBody>
      </p:sp>
      <p:sp>
        <p:nvSpPr>
          <p:cNvPr id="7" name="object 7"/>
          <p:cNvSpPr txBox="1"/>
          <p:nvPr/>
        </p:nvSpPr>
        <p:spPr>
          <a:xfrm>
            <a:off x="1872742" y="7143750"/>
            <a:ext cx="615950"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(d)</a:t>
            </a:r>
            <a:r>
              <a:rPr dirty="0" sz="1050" spc="-60">
                <a:latin typeface="Times New Roman"/>
                <a:cs typeface="Times New Roman"/>
              </a:rPr>
              <a:t> </a:t>
            </a:r>
            <a:r>
              <a:rPr dirty="0" sz="1050" spc="-5">
                <a:latin typeface="Times New Roman"/>
                <a:cs typeface="Times New Roman"/>
              </a:rPr>
              <a:t>MSE(t)</a:t>
            </a:r>
            <a:endParaRPr sz="1050">
              <a:latin typeface="Times New Roman"/>
              <a:cs typeface="Times New Roman"/>
            </a:endParaRPr>
          </a:p>
        </p:txBody>
      </p:sp>
      <p:sp>
        <p:nvSpPr>
          <p:cNvPr id="8" name="object 8"/>
          <p:cNvSpPr txBox="1"/>
          <p:nvPr/>
        </p:nvSpPr>
        <p:spPr>
          <a:xfrm>
            <a:off x="2734182" y="7143750"/>
            <a:ext cx="2955290" cy="483870"/>
          </a:xfrm>
          <a:prstGeom prst="rect">
            <a:avLst/>
          </a:prstGeom>
        </p:spPr>
        <p:txBody>
          <a:bodyPr wrap="square" lIns="0" tIns="13335" rIns="0" bIns="0" rtlCol="0" vert="horz">
            <a:spAutoFit/>
          </a:bodyPr>
          <a:lstStyle/>
          <a:p>
            <a:pPr marL="751840">
              <a:lnSpc>
                <a:spcPct val="100000"/>
              </a:lnSpc>
              <a:spcBef>
                <a:spcPts val="105"/>
              </a:spcBef>
              <a:tabLst>
                <a:tab pos="2352040" algn="l"/>
              </a:tabLst>
            </a:pPr>
            <a:r>
              <a:rPr dirty="0" sz="1050" spc="-5">
                <a:latin typeface="Times New Roman"/>
                <a:cs typeface="Times New Roman"/>
              </a:rPr>
              <a:t>(</a:t>
            </a:r>
            <a:r>
              <a:rPr dirty="0" sz="1050">
                <a:latin typeface="Times New Roman"/>
                <a:cs typeface="Times New Roman"/>
              </a:rPr>
              <a:t>e)</a:t>
            </a:r>
            <a:r>
              <a:rPr dirty="0" sz="1050" spc="-5">
                <a:latin typeface="Times New Roman"/>
                <a:cs typeface="Times New Roman"/>
              </a:rPr>
              <a:t> </a:t>
            </a:r>
            <a:r>
              <a:rPr dirty="0" sz="1050">
                <a:latin typeface="Times New Roman"/>
                <a:cs typeface="Times New Roman"/>
              </a:rPr>
              <a:t>R</a:t>
            </a:r>
            <a:r>
              <a:rPr dirty="0" sz="1050">
                <a:latin typeface="Times New Roman"/>
                <a:cs typeface="Times New Roman"/>
              </a:rPr>
              <a:t>M</a:t>
            </a:r>
            <a:r>
              <a:rPr dirty="0" sz="1050" spc="-15">
                <a:latin typeface="Times New Roman"/>
                <a:cs typeface="Times New Roman"/>
              </a:rPr>
              <a:t>S</a:t>
            </a:r>
            <a:r>
              <a:rPr dirty="0" sz="1050">
                <a:latin typeface="Times New Roman"/>
                <a:cs typeface="Times New Roman"/>
              </a:rPr>
              <a:t>E(</a:t>
            </a:r>
            <a:r>
              <a:rPr dirty="0" sz="1050" spc="-10">
                <a:latin typeface="Times New Roman"/>
                <a:cs typeface="Times New Roman"/>
              </a:rPr>
              <a:t>t</a:t>
            </a:r>
            <a:r>
              <a:rPr dirty="0" sz="1050">
                <a:latin typeface="Times New Roman"/>
                <a:cs typeface="Times New Roman"/>
              </a:rPr>
              <a:t>)</a:t>
            </a:r>
            <a:r>
              <a:rPr dirty="0" sz="1050">
                <a:latin typeface="Times New Roman"/>
                <a:cs typeface="Times New Roman"/>
              </a:rPr>
              <a:t>	</a:t>
            </a:r>
            <a:r>
              <a:rPr dirty="0" sz="1050" spc="-5">
                <a:latin typeface="Times New Roman"/>
                <a:cs typeface="Times New Roman"/>
              </a:rPr>
              <a:t>(f</a:t>
            </a:r>
            <a:r>
              <a:rPr dirty="0" sz="1050">
                <a:latin typeface="Times New Roman"/>
                <a:cs typeface="Times New Roman"/>
              </a:rPr>
              <a:t>)</a:t>
            </a:r>
            <a:r>
              <a:rPr dirty="0" sz="1050" spc="-5">
                <a:latin typeface="Times New Roman"/>
                <a:cs typeface="Times New Roman"/>
              </a:rPr>
              <a:t> </a:t>
            </a:r>
            <a:r>
              <a:rPr dirty="0" sz="1050">
                <a:latin typeface="Times New Roman"/>
                <a:cs typeface="Times New Roman"/>
              </a:rPr>
              <a:t>M</a:t>
            </a:r>
            <a:r>
              <a:rPr dirty="0" sz="1050">
                <a:latin typeface="Times New Roman"/>
                <a:cs typeface="Times New Roman"/>
              </a:rPr>
              <a:t>AE(</a:t>
            </a:r>
            <a:r>
              <a:rPr dirty="0" sz="1050" spc="-10">
                <a:latin typeface="Times New Roman"/>
                <a:cs typeface="Times New Roman"/>
              </a:rPr>
              <a:t>t</a:t>
            </a:r>
            <a:r>
              <a:rPr dirty="0" sz="1050">
                <a:latin typeface="Times New Roman"/>
                <a:cs typeface="Times New Roman"/>
              </a:rPr>
              <a:t>)</a:t>
            </a:r>
            <a:endParaRPr sz="1050">
              <a:latin typeface="Times New Roman"/>
              <a:cs typeface="Times New Roman"/>
            </a:endParaRPr>
          </a:p>
          <a:p>
            <a:pPr>
              <a:lnSpc>
                <a:spcPct val="100000"/>
              </a:lnSpc>
              <a:spcBef>
                <a:spcPts val="45"/>
              </a:spcBef>
            </a:pPr>
            <a:endParaRPr sz="900">
              <a:latin typeface="Times New Roman"/>
              <a:cs typeface="Times New Roman"/>
            </a:endParaRPr>
          </a:p>
          <a:p>
            <a:pPr marL="12700">
              <a:lnSpc>
                <a:spcPct val="100000"/>
              </a:lnSpc>
            </a:pPr>
            <a:r>
              <a:rPr dirty="0" sz="1050" spc="-10">
                <a:latin typeface="SimSun"/>
                <a:cs typeface="SimSun"/>
              </a:rPr>
              <a:t>不</a:t>
            </a:r>
            <a:r>
              <a:rPr dirty="0" sz="1050" spc="5">
                <a:latin typeface="SimSun"/>
                <a:cs typeface="SimSun"/>
              </a:rPr>
              <a:t>同</a:t>
            </a:r>
            <a:r>
              <a:rPr dirty="0" sz="1050" spc="-10">
                <a:latin typeface="SimSun"/>
                <a:cs typeface="SimSun"/>
              </a:rPr>
              <a:t>评</a:t>
            </a:r>
            <a:r>
              <a:rPr dirty="0" sz="1050" spc="5">
                <a:latin typeface="SimSun"/>
                <a:cs typeface="SimSun"/>
              </a:rPr>
              <a:t>价</a:t>
            </a:r>
            <a:r>
              <a:rPr dirty="0" sz="1050" spc="-10">
                <a:latin typeface="SimSun"/>
                <a:cs typeface="SimSun"/>
              </a:rPr>
              <a:t>指</a:t>
            </a:r>
            <a:r>
              <a:rPr dirty="0" sz="1050">
                <a:latin typeface="SimSun"/>
                <a:cs typeface="SimSun"/>
              </a:rPr>
              <a:t>标</a:t>
            </a:r>
            <a:r>
              <a:rPr dirty="0" sz="1050" spc="-10">
                <a:latin typeface="SimSun"/>
                <a:cs typeface="SimSun"/>
              </a:rPr>
              <a:t>的训</a:t>
            </a:r>
            <a:r>
              <a:rPr dirty="0" sz="1050" spc="5">
                <a:latin typeface="SimSun"/>
                <a:cs typeface="SimSun"/>
              </a:rPr>
              <a:t>练曲</a:t>
            </a:r>
            <a:r>
              <a:rPr dirty="0" sz="1050" spc="-10">
                <a:latin typeface="SimSun"/>
                <a:cs typeface="SimSun"/>
              </a:rPr>
              <a:t>线</a:t>
            </a:r>
            <a:r>
              <a:rPr dirty="0" sz="1050" spc="5">
                <a:latin typeface="SimSun"/>
                <a:cs typeface="SimSun"/>
              </a:rPr>
              <a:t>和</a:t>
            </a:r>
            <a:r>
              <a:rPr dirty="0" sz="1050" spc="-10">
                <a:latin typeface="SimSun"/>
                <a:cs typeface="SimSun"/>
              </a:rPr>
              <a:t>测</a:t>
            </a:r>
            <a:r>
              <a:rPr dirty="0" sz="1050" spc="5">
                <a:latin typeface="SimSun"/>
                <a:cs typeface="SimSun"/>
              </a:rPr>
              <a:t>试</a:t>
            </a:r>
            <a:r>
              <a:rPr dirty="0" sz="1050" spc="-10">
                <a:latin typeface="SimSun"/>
                <a:cs typeface="SimSun"/>
              </a:rPr>
              <a:t>曲</a:t>
            </a:r>
            <a:r>
              <a:rPr dirty="0" sz="1050" spc="5">
                <a:latin typeface="SimSun"/>
                <a:cs typeface="SimSun"/>
              </a:rPr>
              <a:t>线</a:t>
            </a:r>
            <a:r>
              <a:rPr dirty="0" sz="1050" spc="-10">
                <a:latin typeface="SimSun"/>
                <a:cs typeface="SimSun"/>
              </a:rPr>
              <a:t>对</a:t>
            </a:r>
            <a:r>
              <a:rPr dirty="0" sz="1050" spc="5">
                <a:latin typeface="SimSun"/>
                <a:cs typeface="SimSun"/>
              </a:rPr>
              <a:t>比图</a:t>
            </a:r>
            <a:endParaRPr sz="1050">
              <a:latin typeface="SimSun"/>
              <a:cs typeface="SimSun"/>
            </a:endParaRPr>
          </a:p>
        </p:txBody>
      </p:sp>
      <p:sp>
        <p:nvSpPr>
          <p:cNvPr id="9" name="object 9"/>
          <p:cNvSpPr txBox="1"/>
          <p:nvPr/>
        </p:nvSpPr>
        <p:spPr>
          <a:xfrm>
            <a:off x="2265933" y="7440929"/>
            <a:ext cx="36131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SimSun"/>
                <a:cs typeface="SimSun"/>
              </a:rPr>
              <a:t>图</a:t>
            </a:r>
            <a:r>
              <a:rPr dirty="0" sz="1050" spc="-260">
                <a:latin typeface="SimSun"/>
                <a:cs typeface="SimSun"/>
              </a:rPr>
              <a:t> </a:t>
            </a:r>
            <a:r>
              <a:rPr dirty="0" sz="1050">
                <a:latin typeface="Times New Roman"/>
                <a:cs typeface="Times New Roman"/>
              </a:rPr>
              <a:t>4.7</a:t>
            </a:r>
            <a:endParaRPr sz="1050">
              <a:latin typeface="Times New Roman"/>
              <a:cs typeface="Times New Roman"/>
            </a:endParaRPr>
          </a:p>
        </p:txBody>
      </p:sp>
      <p:sp>
        <p:nvSpPr>
          <p:cNvPr id="10" name="object 10"/>
          <p:cNvSpPr txBox="1"/>
          <p:nvPr/>
        </p:nvSpPr>
        <p:spPr>
          <a:xfrm>
            <a:off x="706627" y="7925561"/>
            <a:ext cx="6145530" cy="1926589"/>
          </a:xfrm>
          <a:prstGeom prst="rect">
            <a:avLst/>
          </a:prstGeom>
        </p:spPr>
        <p:txBody>
          <a:bodyPr wrap="square" lIns="0" tIns="12700" rIns="0" bIns="0" rtlCol="0" vert="horz">
            <a:spAutoFit/>
          </a:bodyPr>
          <a:lstStyle/>
          <a:p>
            <a:pPr marL="12700">
              <a:lnSpc>
                <a:spcPct val="100000"/>
              </a:lnSpc>
              <a:spcBef>
                <a:spcPts val="100"/>
              </a:spcBef>
            </a:pPr>
            <a:r>
              <a:rPr dirty="0" sz="1400" spc="-5">
                <a:latin typeface="Times New Roman"/>
                <a:cs typeface="Times New Roman"/>
              </a:rPr>
              <a:t>4.3.3</a:t>
            </a:r>
            <a:r>
              <a:rPr dirty="0" sz="1400" spc="-20">
                <a:latin typeface="Times New Roman"/>
                <a:cs typeface="Times New Roman"/>
              </a:rPr>
              <a:t> </a:t>
            </a:r>
            <a:r>
              <a:rPr dirty="0" sz="1400">
                <a:latin typeface="PMingLiU-ExtB"/>
                <a:cs typeface="PMingLiU-ExtB"/>
              </a:rPr>
              <a:t>整体配</a:t>
            </a:r>
            <a:r>
              <a:rPr dirty="0" sz="1400" spc="-15">
                <a:latin typeface="PMingLiU-ExtB"/>
                <a:cs typeface="PMingLiU-ExtB"/>
              </a:rPr>
              <a:t>准</a:t>
            </a:r>
            <a:r>
              <a:rPr dirty="0" sz="1400">
                <a:latin typeface="PMingLiU-ExtB"/>
                <a:cs typeface="PMingLiU-ExtB"/>
              </a:rPr>
              <a:t>效果</a:t>
            </a:r>
            <a:endParaRPr sz="1400">
              <a:latin typeface="PMingLiU-ExtB"/>
              <a:cs typeface="PMingLiU-ExtB"/>
            </a:endParaRPr>
          </a:p>
          <a:p>
            <a:pPr>
              <a:lnSpc>
                <a:spcPct val="100000"/>
              </a:lnSpc>
              <a:spcBef>
                <a:spcPts val="45"/>
              </a:spcBef>
            </a:pPr>
            <a:endParaRPr sz="1100">
              <a:latin typeface="PMingLiU-ExtB"/>
              <a:cs typeface="PMingLiU-ExtB"/>
            </a:endParaRPr>
          </a:p>
          <a:p>
            <a:pPr algn="just" marL="12700" marR="5080" indent="304800">
              <a:lnSpc>
                <a:spcPct val="162500"/>
              </a:lnSpc>
            </a:pPr>
            <a:r>
              <a:rPr dirty="0" sz="1200">
                <a:latin typeface="SimSun"/>
                <a:cs typeface="SimSun"/>
              </a:rPr>
              <a:t>本</a:t>
            </a:r>
            <a:r>
              <a:rPr dirty="0" sz="1200" spc="-5">
                <a:latin typeface="SimSun"/>
                <a:cs typeface="SimSun"/>
              </a:rPr>
              <a:t>节</a:t>
            </a:r>
            <a:r>
              <a:rPr dirty="0" sz="1200" spc="10">
                <a:latin typeface="SimSun"/>
                <a:cs typeface="SimSun"/>
              </a:rPr>
              <a:t>将</a:t>
            </a:r>
            <a:r>
              <a:rPr dirty="0" sz="1200">
                <a:latin typeface="SimSun"/>
                <a:cs typeface="SimSun"/>
              </a:rPr>
              <a:t>模</a:t>
            </a:r>
            <a:r>
              <a:rPr dirty="0" sz="1200" spc="10">
                <a:latin typeface="SimSun"/>
                <a:cs typeface="SimSun"/>
              </a:rPr>
              <a:t>型</a:t>
            </a:r>
            <a:r>
              <a:rPr dirty="0" sz="1200">
                <a:latin typeface="SimSun"/>
                <a:cs typeface="SimSun"/>
              </a:rPr>
              <a:t>预测</a:t>
            </a:r>
            <a:r>
              <a:rPr dirty="0" sz="1200" spc="10">
                <a:latin typeface="SimSun"/>
                <a:cs typeface="SimSun"/>
              </a:rPr>
              <a:t>得</a:t>
            </a:r>
            <a:r>
              <a:rPr dirty="0" sz="1200">
                <a:latin typeface="SimSun"/>
                <a:cs typeface="SimSun"/>
              </a:rPr>
              <a:t>到</a:t>
            </a:r>
            <a:r>
              <a:rPr dirty="0" sz="1200" spc="10">
                <a:latin typeface="SimSun"/>
                <a:cs typeface="SimSun"/>
              </a:rPr>
              <a:t>的</a:t>
            </a:r>
            <a:r>
              <a:rPr dirty="0" sz="1200">
                <a:latin typeface="SimSun"/>
                <a:cs typeface="SimSun"/>
              </a:rPr>
              <a:t>旋转</a:t>
            </a:r>
            <a:r>
              <a:rPr dirty="0" sz="1200" spc="10">
                <a:latin typeface="SimSun"/>
                <a:cs typeface="SimSun"/>
              </a:rPr>
              <a:t>矩</a:t>
            </a:r>
            <a:r>
              <a:rPr dirty="0" sz="1200">
                <a:latin typeface="SimSun"/>
                <a:cs typeface="SimSun"/>
              </a:rPr>
              <a:t>阵</a:t>
            </a:r>
            <a:r>
              <a:rPr dirty="0" sz="1200" spc="10">
                <a:latin typeface="SimSun"/>
                <a:cs typeface="SimSun"/>
              </a:rPr>
              <a:t>和</a:t>
            </a:r>
            <a:r>
              <a:rPr dirty="0" sz="1200">
                <a:latin typeface="SimSun"/>
                <a:cs typeface="SimSun"/>
              </a:rPr>
              <a:t>平移</a:t>
            </a:r>
            <a:r>
              <a:rPr dirty="0" sz="1200" spc="10">
                <a:latin typeface="SimSun"/>
                <a:cs typeface="SimSun"/>
              </a:rPr>
              <a:t>向</a:t>
            </a:r>
            <a:r>
              <a:rPr dirty="0" sz="1200">
                <a:latin typeface="SimSun"/>
                <a:cs typeface="SimSun"/>
              </a:rPr>
              <a:t>量</a:t>
            </a:r>
            <a:r>
              <a:rPr dirty="0" sz="1200" spc="10">
                <a:latin typeface="SimSun"/>
                <a:cs typeface="SimSun"/>
              </a:rPr>
              <a:t>作</a:t>
            </a:r>
            <a:r>
              <a:rPr dirty="0" sz="1200">
                <a:latin typeface="SimSun"/>
                <a:cs typeface="SimSun"/>
              </a:rPr>
              <a:t>用到</a:t>
            </a:r>
            <a:r>
              <a:rPr dirty="0" sz="1200" spc="10">
                <a:latin typeface="SimSun"/>
                <a:cs typeface="SimSun"/>
              </a:rPr>
              <a:t>源</a:t>
            </a:r>
            <a:r>
              <a:rPr dirty="0" sz="1200">
                <a:latin typeface="SimSun"/>
                <a:cs typeface="SimSun"/>
              </a:rPr>
              <a:t>点</a:t>
            </a:r>
            <a:r>
              <a:rPr dirty="0" sz="1200" spc="10">
                <a:latin typeface="SimSun"/>
                <a:cs typeface="SimSun"/>
              </a:rPr>
              <a:t>云</a:t>
            </a:r>
            <a:r>
              <a:rPr dirty="0" sz="1200">
                <a:latin typeface="SimSun"/>
                <a:cs typeface="SimSun"/>
              </a:rPr>
              <a:t>上得</a:t>
            </a:r>
            <a:r>
              <a:rPr dirty="0" sz="1200" spc="10">
                <a:latin typeface="SimSun"/>
                <a:cs typeface="SimSun"/>
              </a:rPr>
              <a:t>到</a:t>
            </a:r>
            <a:r>
              <a:rPr dirty="0" sz="1200">
                <a:latin typeface="SimSun"/>
                <a:cs typeface="SimSun"/>
              </a:rPr>
              <a:t>配</a:t>
            </a:r>
            <a:r>
              <a:rPr dirty="0" sz="1200" spc="10">
                <a:latin typeface="SimSun"/>
                <a:cs typeface="SimSun"/>
              </a:rPr>
              <a:t>准</a:t>
            </a:r>
            <a:r>
              <a:rPr dirty="0" sz="1200">
                <a:latin typeface="SimSun"/>
                <a:cs typeface="SimSun"/>
              </a:rPr>
              <a:t>后的</a:t>
            </a:r>
            <a:r>
              <a:rPr dirty="0" sz="1200" spc="10">
                <a:latin typeface="SimSun"/>
                <a:cs typeface="SimSun"/>
              </a:rPr>
              <a:t>点</a:t>
            </a:r>
            <a:r>
              <a:rPr dirty="0" sz="1200">
                <a:latin typeface="SimSun"/>
                <a:cs typeface="SimSun"/>
              </a:rPr>
              <a:t>云</a:t>
            </a:r>
            <a:r>
              <a:rPr dirty="0" sz="1200" spc="10">
                <a:latin typeface="SimSun"/>
                <a:cs typeface="SimSun"/>
              </a:rPr>
              <a:t>，</a:t>
            </a:r>
            <a:r>
              <a:rPr dirty="0" sz="1200">
                <a:latin typeface="SimSun"/>
                <a:cs typeface="SimSun"/>
              </a:rPr>
              <a:t>并同时 可视化模板点云</a:t>
            </a:r>
            <a:r>
              <a:rPr dirty="0" sz="1200" spc="-240">
                <a:latin typeface="SimSun"/>
                <a:cs typeface="SimSun"/>
              </a:rPr>
              <a:t>、</a:t>
            </a:r>
            <a:r>
              <a:rPr dirty="0" sz="1200">
                <a:latin typeface="SimSun"/>
                <a:cs typeface="SimSun"/>
              </a:rPr>
              <a:t>源点云以及配准后的点云来查看配准的效</a:t>
            </a:r>
            <a:r>
              <a:rPr dirty="0" sz="1200" spc="5">
                <a:latin typeface="SimSun"/>
                <a:cs typeface="SimSun"/>
              </a:rPr>
              <a:t>果</a:t>
            </a:r>
            <a:r>
              <a:rPr dirty="0" sz="1200" spc="-240">
                <a:latin typeface="SimSun"/>
                <a:cs typeface="SimSun"/>
              </a:rPr>
              <a:t>，</a:t>
            </a:r>
            <a:r>
              <a:rPr dirty="0" sz="1200">
                <a:latin typeface="SimSun"/>
                <a:cs typeface="SimSun"/>
              </a:rPr>
              <a:t>如图</a:t>
            </a:r>
            <a:r>
              <a:rPr dirty="0" sz="1200" spc="-300">
                <a:latin typeface="SimSun"/>
                <a:cs typeface="SimSun"/>
              </a:rPr>
              <a:t> </a:t>
            </a:r>
            <a:r>
              <a:rPr dirty="0" sz="1200">
                <a:latin typeface="Times New Roman"/>
                <a:cs typeface="Times New Roman"/>
              </a:rPr>
              <a:t>4.8 </a:t>
            </a:r>
            <a:r>
              <a:rPr dirty="0" sz="1200">
                <a:latin typeface="SimSun"/>
                <a:cs typeface="SimSun"/>
              </a:rPr>
              <a:t>所示</a:t>
            </a:r>
            <a:r>
              <a:rPr dirty="0" sz="1200" spc="-240">
                <a:latin typeface="SimSun"/>
                <a:cs typeface="SimSun"/>
              </a:rPr>
              <a:t>，</a:t>
            </a:r>
            <a:r>
              <a:rPr dirty="0" sz="1200">
                <a:latin typeface="SimSun"/>
                <a:cs typeface="SimSun"/>
              </a:rPr>
              <a:t>其中蓝色为源 点云</a:t>
            </a:r>
            <a:r>
              <a:rPr dirty="0" sz="1200" spc="10">
                <a:latin typeface="SimSun"/>
                <a:cs typeface="SimSun"/>
              </a:rPr>
              <a:t>，</a:t>
            </a:r>
            <a:r>
              <a:rPr dirty="0" sz="1200">
                <a:latin typeface="SimSun"/>
                <a:cs typeface="SimSun"/>
              </a:rPr>
              <a:t>绿色</a:t>
            </a:r>
            <a:r>
              <a:rPr dirty="0" sz="1200" spc="10">
                <a:latin typeface="SimSun"/>
                <a:cs typeface="SimSun"/>
              </a:rPr>
              <a:t>为</a:t>
            </a:r>
            <a:r>
              <a:rPr dirty="0" sz="1200">
                <a:latin typeface="SimSun"/>
                <a:cs typeface="SimSun"/>
              </a:rPr>
              <a:t>模</a:t>
            </a:r>
            <a:r>
              <a:rPr dirty="0" sz="1200" spc="10">
                <a:latin typeface="SimSun"/>
                <a:cs typeface="SimSun"/>
              </a:rPr>
              <a:t>板</a:t>
            </a:r>
            <a:r>
              <a:rPr dirty="0" sz="1200">
                <a:latin typeface="SimSun"/>
                <a:cs typeface="SimSun"/>
              </a:rPr>
              <a:t>点</a:t>
            </a:r>
            <a:r>
              <a:rPr dirty="0" sz="1200" spc="10">
                <a:latin typeface="SimSun"/>
                <a:cs typeface="SimSun"/>
              </a:rPr>
              <a:t>云</a:t>
            </a:r>
            <a:r>
              <a:rPr dirty="0" sz="1200">
                <a:latin typeface="SimSun"/>
                <a:cs typeface="SimSun"/>
              </a:rPr>
              <a:t>，红</a:t>
            </a:r>
            <a:r>
              <a:rPr dirty="0" sz="1200" spc="10">
                <a:latin typeface="SimSun"/>
                <a:cs typeface="SimSun"/>
              </a:rPr>
              <a:t>色</a:t>
            </a:r>
            <a:r>
              <a:rPr dirty="0" sz="1200">
                <a:latin typeface="SimSun"/>
                <a:cs typeface="SimSun"/>
              </a:rPr>
              <a:t>为配</a:t>
            </a:r>
            <a:r>
              <a:rPr dirty="0" sz="1200" spc="10">
                <a:latin typeface="SimSun"/>
                <a:cs typeface="SimSun"/>
              </a:rPr>
              <a:t>准</a:t>
            </a:r>
            <a:r>
              <a:rPr dirty="0" sz="1200">
                <a:latin typeface="SimSun"/>
                <a:cs typeface="SimSun"/>
              </a:rPr>
              <a:t>后</a:t>
            </a:r>
            <a:r>
              <a:rPr dirty="0" sz="1200" spc="10">
                <a:latin typeface="SimSun"/>
                <a:cs typeface="SimSun"/>
              </a:rPr>
              <a:t>的</a:t>
            </a:r>
            <a:r>
              <a:rPr dirty="0" sz="1200">
                <a:latin typeface="SimSun"/>
                <a:cs typeface="SimSun"/>
              </a:rPr>
              <a:t>点</a:t>
            </a:r>
            <a:r>
              <a:rPr dirty="0" sz="1200" spc="10">
                <a:latin typeface="SimSun"/>
                <a:cs typeface="SimSun"/>
              </a:rPr>
              <a:t>云</a:t>
            </a:r>
            <a:r>
              <a:rPr dirty="0" sz="1200">
                <a:latin typeface="SimSun"/>
                <a:cs typeface="SimSun"/>
              </a:rPr>
              <a:t>。从</a:t>
            </a:r>
            <a:r>
              <a:rPr dirty="0" sz="1200" spc="10">
                <a:latin typeface="SimSun"/>
                <a:cs typeface="SimSun"/>
              </a:rPr>
              <a:t>可</a:t>
            </a:r>
            <a:r>
              <a:rPr dirty="0" sz="1200">
                <a:latin typeface="SimSun"/>
                <a:cs typeface="SimSun"/>
              </a:rPr>
              <a:t>视化</a:t>
            </a:r>
            <a:r>
              <a:rPr dirty="0" sz="1200" spc="10">
                <a:latin typeface="SimSun"/>
                <a:cs typeface="SimSun"/>
              </a:rPr>
              <a:t>结</a:t>
            </a:r>
            <a:r>
              <a:rPr dirty="0" sz="1200">
                <a:latin typeface="SimSun"/>
                <a:cs typeface="SimSun"/>
              </a:rPr>
              <a:t>果</a:t>
            </a:r>
            <a:r>
              <a:rPr dirty="0" sz="1200" spc="10">
                <a:latin typeface="SimSun"/>
                <a:cs typeface="SimSun"/>
              </a:rPr>
              <a:t>可</a:t>
            </a:r>
            <a:r>
              <a:rPr dirty="0" sz="1200">
                <a:latin typeface="SimSun"/>
                <a:cs typeface="SimSun"/>
              </a:rPr>
              <a:t>以</a:t>
            </a:r>
            <a:r>
              <a:rPr dirty="0" sz="1200" spc="10">
                <a:latin typeface="SimSun"/>
                <a:cs typeface="SimSun"/>
              </a:rPr>
              <a:t>看</a:t>
            </a:r>
            <a:r>
              <a:rPr dirty="0" sz="1200">
                <a:latin typeface="SimSun"/>
                <a:cs typeface="SimSun"/>
              </a:rPr>
              <a:t>出</a:t>
            </a:r>
            <a:r>
              <a:rPr dirty="0" sz="1200" spc="20">
                <a:latin typeface="SimSun"/>
                <a:cs typeface="SimSun"/>
              </a:rPr>
              <a:t>，</a:t>
            </a:r>
            <a:r>
              <a:rPr dirty="0" sz="1200" spc="10">
                <a:latin typeface="SimSun"/>
                <a:cs typeface="SimSun"/>
              </a:rPr>
              <a:t>本</a:t>
            </a:r>
            <a:r>
              <a:rPr dirty="0" sz="1200">
                <a:latin typeface="SimSun"/>
                <a:cs typeface="SimSun"/>
              </a:rPr>
              <a:t>章的</a:t>
            </a:r>
            <a:r>
              <a:rPr dirty="0" sz="1200" spc="10">
                <a:latin typeface="SimSun"/>
                <a:cs typeface="SimSun"/>
              </a:rPr>
              <a:t>配</a:t>
            </a:r>
            <a:r>
              <a:rPr dirty="0" sz="1200">
                <a:latin typeface="SimSun"/>
                <a:cs typeface="SimSun"/>
              </a:rPr>
              <a:t>准</a:t>
            </a:r>
            <a:r>
              <a:rPr dirty="0" sz="1200" spc="10">
                <a:latin typeface="SimSun"/>
                <a:cs typeface="SimSun"/>
              </a:rPr>
              <a:t>方</a:t>
            </a:r>
            <a:r>
              <a:rPr dirty="0" sz="1200">
                <a:latin typeface="SimSun"/>
                <a:cs typeface="SimSun"/>
              </a:rPr>
              <a:t>法不 论是</a:t>
            </a:r>
            <a:r>
              <a:rPr dirty="0" sz="1200" spc="10">
                <a:latin typeface="SimSun"/>
                <a:cs typeface="SimSun"/>
              </a:rPr>
              <a:t>在</a:t>
            </a:r>
            <a:r>
              <a:rPr dirty="0" sz="1200">
                <a:latin typeface="SimSun"/>
                <a:cs typeface="SimSun"/>
              </a:rPr>
              <a:t>像桌</a:t>
            </a:r>
            <a:r>
              <a:rPr dirty="0" sz="1200" spc="10">
                <a:latin typeface="SimSun"/>
                <a:cs typeface="SimSun"/>
              </a:rPr>
              <a:t>子</a:t>
            </a:r>
            <a:r>
              <a:rPr dirty="0" sz="1200">
                <a:latin typeface="SimSun"/>
                <a:cs typeface="SimSun"/>
              </a:rPr>
              <a:t>、</a:t>
            </a:r>
            <a:r>
              <a:rPr dirty="0" sz="1200" spc="10">
                <a:latin typeface="SimSun"/>
                <a:cs typeface="SimSun"/>
              </a:rPr>
              <a:t>花</a:t>
            </a:r>
            <a:r>
              <a:rPr dirty="0" sz="1200">
                <a:latin typeface="SimSun"/>
                <a:cs typeface="SimSun"/>
              </a:rPr>
              <a:t>瓶</a:t>
            </a:r>
            <a:r>
              <a:rPr dirty="0" sz="1200" spc="10">
                <a:latin typeface="SimSun"/>
                <a:cs typeface="SimSun"/>
              </a:rPr>
              <a:t>、</a:t>
            </a:r>
            <a:r>
              <a:rPr dirty="0" sz="1200">
                <a:latin typeface="SimSun"/>
                <a:cs typeface="SimSun"/>
              </a:rPr>
              <a:t>飞机</a:t>
            </a:r>
            <a:r>
              <a:rPr dirty="0" sz="1200" spc="10">
                <a:latin typeface="SimSun"/>
                <a:cs typeface="SimSun"/>
              </a:rPr>
              <a:t>这</a:t>
            </a:r>
            <a:r>
              <a:rPr dirty="0" sz="1200">
                <a:latin typeface="SimSun"/>
                <a:cs typeface="SimSun"/>
              </a:rPr>
              <a:t>样具</a:t>
            </a:r>
            <a:r>
              <a:rPr dirty="0" sz="1200" spc="10">
                <a:latin typeface="SimSun"/>
                <a:cs typeface="SimSun"/>
              </a:rPr>
              <a:t>有</a:t>
            </a:r>
            <a:r>
              <a:rPr dirty="0" sz="1200">
                <a:latin typeface="SimSun"/>
                <a:cs typeface="SimSun"/>
              </a:rPr>
              <a:t>规</a:t>
            </a:r>
            <a:r>
              <a:rPr dirty="0" sz="1200" spc="10">
                <a:latin typeface="SimSun"/>
                <a:cs typeface="SimSun"/>
              </a:rPr>
              <a:t>则</a:t>
            </a:r>
            <a:r>
              <a:rPr dirty="0" sz="1200">
                <a:latin typeface="SimSun"/>
                <a:cs typeface="SimSun"/>
              </a:rPr>
              <a:t>对</a:t>
            </a:r>
            <a:r>
              <a:rPr dirty="0" sz="1200" spc="10">
                <a:latin typeface="SimSun"/>
                <a:cs typeface="SimSun"/>
              </a:rPr>
              <a:t>称</a:t>
            </a:r>
            <a:r>
              <a:rPr dirty="0" sz="1200">
                <a:latin typeface="SimSun"/>
                <a:cs typeface="SimSun"/>
              </a:rPr>
              <a:t>结构</a:t>
            </a:r>
            <a:r>
              <a:rPr dirty="0" sz="1200" spc="10">
                <a:latin typeface="SimSun"/>
                <a:cs typeface="SimSun"/>
              </a:rPr>
              <a:t>的</a:t>
            </a:r>
            <a:r>
              <a:rPr dirty="0" sz="1200">
                <a:latin typeface="SimSun"/>
                <a:cs typeface="SimSun"/>
              </a:rPr>
              <a:t>点云</a:t>
            </a:r>
            <a:r>
              <a:rPr dirty="0" sz="1200" spc="10">
                <a:latin typeface="SimSun"/>
                <a:cs typeface="SimSun"/>
              </a:rPr>
              <a:t>中</a:t>
            </a:r>
            <a:r>
              <a:rPr dirty="0" sz="1200">
                <a:latin typeface="SimSun"/>
                <a:cs typeface="SimSun"/>
              </a:rPr>
              <a:t>，</a:t>
            </a:r>
            <a:r>
              <a:rPr dirty="0" sz="1200" spc="10">
                <a:latin typeface="SimSun"/>
                <a:cs typeface="SimSun"/>
              </a:rPr>
              <a:t>还</a:t>
            </a:r>
            <a:r>
              <a:rPr dirty="0" sz="1200">
                <a:latin typeface="SimSun"/>
                <a:cs typeface="SimSun"/>
              </a:rPr>
              <a:t>是</a:t>
            </a:r>
            <a:r>
              <a:rPr dirty="0" sz="1200" spc="10">
                <a:latin typeface="SimSun"/>
                <a:cs typeface="SimSun"/>
              </a:rPr>
              <a:t>在</a:t>
            </a:r>
            <a:r>
              <a:rPr dirty="0" sz="1200">
                <a:latin typeface="SimSun"/>
                <a:cs typeface="SimSun"/>
              </a:rPr>
              <a:t>吉他</a:t>
            </a:r>
            <a:r>
              <a:rPr dirty="0" sz="1200" spc="10">
                <a:latin typeface="SimSun"/>
                <a:cs typeface="SimSun"/>
              </a:rPr>
              <a:t>、</a:t>
            </a:r>
            <a:r>
              <a:rPr dirty="0" sz="1200" spc="25">
                <a:latin typeface="SimSun"/>
                <a:cs typeface="SimSun"/>
              </a:rPr>
              <a:t>花</a:t>
            </a:r>
            <a:r>
              <a:rPr dirty="0" sz="1200">
                <a:latin typeface="SimSun"/>
                <a:cs typeface="SimSun"/>
              </a:rPr>
              <a:t>束</a:t>
            </a:r>
            <a:r>
              <a:rPr dirty="0" sz="1200" spc="10">
                <a:latin typeface="SimSun"/>
                <a:cs typeface="SimSun"/>
              </a:rPr>
              <a:t>、</a:t>
            </a:r>
            <a:r>
              <a:rPr dirty="0" sz="1200">
                <a:latin typeface="SimSun"/>
                <a:cs typeface="SimSun"/>
              </a:rPr>
              <a:t>人</a:t>
            </a:r>
            <a:r>
              <a:rPr dirty="0" sz="1200" spc="10">
                <a:latin typeface="SimSun"/>
                <a:cs typeface="SimSun"/>
              </a:rPr>
              <a:t>这</a:t>
            </a:r>
            <a:r>
              <a:rPr dirty="0" sz="1200">
                <a:latin typeface="SimSun"/>
                <a:cs typeface="SimSun"/>
              </a:rPr>
              <a:t>样具 </a:t>
            </a:r>
            <a:r>
              <a:rPr dirty="0" sz="1200">
                <a:latin typeface="SimSun"/>
                <a:cs typeface="SimSun"/>
              </a:rPr>
              <a:t>有复杂结构的点云中，均可以获得较好的配准效果。</a:t>
            </a:r>
            <a:endParaRPr sz="1200">
              <a:latin typeface="SimSun"/>
              <a:cs typeface="SimSun"/>
            </a:endParaRPr>
          </a:p>
        </p:txBody>
      </p:sp>
      <p:pic>
        <p:nvPicPr>
          <p:cNvPr id="11" name="object 11"/>
          <p:cNvPicPr/>
          <p:nvPr/>
        </p:nvPicPr>
        <p:blipFill>
          <a:blip r:embed="rId4" cstate="print"/>
          <a:stretch>
            <a:fillRect/>
          </a:stretch>
        </p:blipFill>
        <p:spPr>
          <a:xfrm>
            <a:off x="1489243" y="4498947"/>
            <a:ext cx="1377316" cy="1021409"/>
          </a:xfrm>
          <a:prstGeom prst="rect">
            <a:avLst/>
          </a:prstGeom>
        </p:spPr>
      </p:pic>
      <p:pic>
        <p:nvPicPr>
          <p:cNvPr id="12" name="object 12"/>
          <p:cNvPicPr/>
          <p:nvPr/>
        </p:nvPicPr>
        <p:blipFill>
          <a:blip r:embed="rId5" cstate="print"/>
          <a:stretch>
            <a:fillRect/>
          </a:stretch>
        </p:blipFill>
        <p:spPr>
          <a:xfrm>
            <a:off x="3089443" y="4498947"/>
            <a:ext cx="1377316" cy="1021409"/>
          </a:xfrm>
          <a:prstGeom prst="rect">
            <a:avLst/>
          </a:prstGeom>
        </p:spPr>
      </p:pic>
      <p:pic>
        <p:nvPicPr>
          <p:cNvPr id="13" name="object 13"/>
          <p:cNvPicPr/>
          <p:nvPr/>
        </p:nvPicPr>
        <p:blipFill>
          <a:blip r:embed="rId6" cstate="print"/>
          <a:stretch>
            <a:fillRect/>
          </a:stretch>
        </p:blipFill>
        <p:spPr>
          <a:xfrm>
            <a:off x="4689643" y="4498947"/>
            <a:ext cx="1377316" cy="1021409"/>
          </a:xfrm>
          <a:prstGeom prst="rect">
            <a:avLst/>
          </a:prstGeom>
        </p:spPr>
      </p:pic>
      <p:pic>
        <p:nvPicPr>
          <p:cNvPr id="14" name="object 14"/>
          <p:cNvPicPr/>
          <p:nvPr/>
        </p:nvPicPr>
        <p:blipFill>
          <a:blip r:embed="rId7" cstate="print"/>
          <a:stretch>
            <a:fillRect/>
          </a:stretch>
        </p:blipFill>
        <p:spPr>
          <a:xfrm>
            <a:off x="1489243" y="5984720"/>
            <a:ext cx="1377316" cy="1021409"/>
          </a:xfrm>
          <a:prstGeom prst="rect">
            <a:avLst/>
          </a:prstGeom>
        </p:spPr>
      </p:pic>
      <p:pic>
        <p:nvPicPr>
          <p:cNvPr id="15" name="object 15"/>
          <p:cNvPicPr/>
          <p:nvPr/>
        </p:nvPicPr>
        <p:blipFill>
          <a:blip r:embed="rId8" cstate="print"/>
          <a:stretch>
            <a:fillRect/>
          </a:stretch>
        </p:blipFill>
        <p:spPr>
          <a:xfrm>
            <a:off x="3089443" y="5984720"/>
            <a:ext cx="1377316" cy="1021409"/>
          </a:xfrm>
          <a:prstGeom prst="rect">
            <a:avLst/>
          </a:prstGeom>
        </p:spPr>
      </p:pic>
      <p:pic>
        <p:nvPicPr>
          <p:cNvPr id="16" name="object 16"/>
          <p:cNvPicPr/>
          <p:nvPr/>
        </p:nvPicPr>
        <p:blipFill>
          <a:blip r:embed="rId9" cstate="print"/>
          <a:stretch>
            <a:fillRect/>
          </a:stretch>
        </p:blipFill>
        <p:spPr>
          <a:xfrm>
            <a:off x="4689643" y="5984720"/>
            <a:ext cx="1377316" cy="1021409"/>
          </a:xfrm>
          <a:prstGeom prst="rect">
            <a:avLst/>
          </a:prstGeom>
        </p:spPr>
      </p:pic>
      <p:pic>
        <p:nvPicPr>
          <p:cNvPr id="17" name="object 17"/>
          <p:cNvPicPr/>
          <p:nvPr/>
        </p:nvPicPr>
        <p:blipFill>
          <a:blip r:embed="rId10" cstate="print"/>
          <a:stretch>
            <a:fillRect/>
          </a:stretch>
        </p:blipFill>
        <p:spPr>
          <a:xfrm>
            <a:off x="259079" y="10344403"/>
            <a:ext cx="4812030" cy="123189"/>
          </a:xfrm>
          <a:prstGeom prst="rect">
            <a:avLst/>
          </a:prstGeom>
        </p:spPr>
      </p:pic>
      <p:pic>
        <p:nvPicPr>
          <p:cNvPr id="18" name="object 18"/>
          <p:cNvPicPr/>
          <p:nvPr/>
        </p:nvPicPr>
        <p:blipFill>
          <a:blip r:embed="rId11" cstate="print"/>
          <a:stretch>
            <a:fillRect/>
          </a:stretch>
        </p:blipFill>
        <p:spPr>
          <a:xfrm>
            <a:off x="5215890" y="10344403"/>
            <a:ext cx="1082039" cy="123189"/>
          </a:xfrm>
          <a:prstGeom prst="rect">
            <a:avLst/>
          </a:prstGeom>
        </p:spPr>
      </p:pic>
      <p:sp>
        <p:nvSpPr>
          <p:cNvPr id="19" name="object 19"/>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40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3630295" y="528319"/>
            <a:ext cx="31610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第四章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位</a:t>
            </a:r>
            <a:r>
              <a:rPr dirty="0" sz="1050" spc="5">
                <a:solidFill>
                  <a:srgbClr val="666666"/>
                </a:solidFill>
                <a:latin typeface="SimSun"/>
                <a:cs typeface="SimSun"/>
              </a:rPr>
              <a:t>置</a:t>
            </a:r>
            <a:r>
              <a:rPr dirty="0" sz="1050" spc="-10">
                <a:solidFill>
                  <a:srgbClr val="666666"/>
                </a:solidFill>
                <a:latin typeface="SimSun"/>
                <a:cs typeface="SimSun"/>
              </a:rPr>
              <a:t>自</a:t>
            </a:r>
            <a:r>
              <a:rPr dirty="0" sz="1050" spc="5">
                <a:solidFill>
                  <a:srgbClr val="666666"/>
                </a:solidFill>
                <a:latin typeface="SimSun"/>
                <a:cs typeface="SimSun"/>
              </a:rPr>
              <a:t>适</a:t>
            </a:r>
            <a:r>
              <a:rPr dirty="0" sz="1050" spc="-10">
                <a:solidFill>
                  <a:srgbClr val="666666"/>
                </a:solidFill>
                <a:latin typeface="SimSun"/>
                <a:cs typeface="SimSun"/>
              </a:rPr>
              <a:t>应卷</a:t>
            </a:r>
            <a:r>
              <a:rPr dirty="0" sz="1050" spc="5">
                <a:solidFill>
                  <a:srgbClr val="666666"/>
                </a:solidFill>
                <a:latin typeface="SimSun"/>
                <a:cs typeface="SimSun"/>
              </a:rPr>
              <a:t>积提</a:t>
            </a:r>
            <a:r>
              <a:rPr dirty="0" sz="1050" spc="-10">
                <a:solidFill>
                  <a:srgbClr val="666666"/>
                </a:solidFill>
                <a:latin typeface="SimSun"/>
                <a:cs typeface="SimSun"/>
              </a:rPr>
              <a:t>取</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p:txBody>
      </p:sp>
      <p:sp>
        <p:nvSpPr>
          <p:cNvPr id="4" name="object 4"/>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1659382" y="2552445"/>
            <a:ext cx="508634"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(a)</a:t>
            </a:r>
            <a:r>
              <a:rPr dirty="0" sz="1050" spc="185">
                <a:latin typeface="Times New Roman"/>
                <a:cs typeface="Times New Roman"/>
              </a:rPr>
              <a:t> </a:t>
            </a:r>
            <a:r>
              <a:rPr dirty="0" sz="1050" spc="5">
                <a:latin typeface="SimSun"/>
                <a:cs typeface="SimSun"/>
              </a:rPr>
              <a:t>桌子</a:t>
            </a:r>
            <a:endParaRPr sz="1050">
              <a:latin typeface="SimSun"/>
              <a:cs typeface="SimSun"/>
            </a:endParaRPr>
          </a:p>
        </p:txBody>
      </p:sp>
      <p:sp>
        <p:nvSpPr>
          <p:cNvPr id="6" name="object 6"/>
          <p:cNvSpPr txBox="1"/>
          <p:nvPr/>
        </p:nvSpPr>
        <p:spPr>
          <a:xfrm>
            <a:off x="3526663" y="2552445"/>
            <a:ext cx="516255"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(b)</a:t>
            </a:r>
            <a:r>
              <a:rPr dirty="0" sz="1050" spc="175">
                <a:latin typeface="Times New Roman"/>
                <a:cs typeface="Times New Roman"/>
              </a:rPr>
              <a:t> </a:t>
            </a:r>
            <a:r>
              <a:rPr dirty="0" sz="1050" spc="5">
                <a:latin typeface="SimSun"/>
                <a:cs typeface="SimSun"/>
              </a:rPr>
              <a:t>花瓶</a:t>
            </a:r>
            <a:endParaRPr sz="1050">
              <a:latin typeface="SimSun"/>
              <a:cs typeface="SimSun"/>
            </a:endParaRPr>
          </a:p>
        </p:txBody>
      </p:sp>
      <p:sp>
        <p:nvSpPr>
          <p:cNvPr id="7" name="object 7"/>
          <p:cNvSpPr txBox="1"/>
          <p:nvPr/>
        </p:nvSpPr>
        <p:spPr>
          <a:xfrm>
            <a:off x="5393816" y="2552445"/>
            <a:ext cx="508634"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(c)</a:t>
            </a:r>
            <a:r>
              <a:rPr dirty="0" sz="1050" spc="175">
                <a:latin typeface="Times New Roman"/>
                <a:cs typeface="Times New Roman"/>
              </a:rPr>
              <a:t> </a:t>
            </a:r>
            <a:r>
              <a:rPr dirty="0" sz="1050" spc="5">
                <a:latin typeface="SimSun"/>
                <a:cs typeface="SimSun"/>
              </a:rPr>
              <a:t>飞机</a:t>
            </a:r>
            <a:endParaRPr sz="1050">
              <a:latin typeface="SimSun"/>
              <a:cs typeface="SimSun"/>
            </a:endParaRPr>
          </a:p>
        </p:txBody>
      </p:sp>
      <p:sp>
        <p:nvSpPr>
          <p:cNvPr id="8" name="object 8"/>
          <p:cNvSpPr txBox="1"/>
          <p:nvPr/>
        </p:nvSpPr>
        <p:spPr>
          <a:xfrm>
            <a:off x="1599946" y="4633086"/>
            <a:ext cx="516255"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(d)</a:t>
            </a:r>
            <a:r>
              <a:rPr dirty="0" sz="1050" spc="175">
                <a:latin typeface="Times New Roman"/>
                <a:cs typeface="Times New Roman"/>
              </a:rPr>
              <a:t> </a:t>
            </a:r>
            <a:r>
              <a:rPr dirty="0" sz="1050" spc="5">
                <a:latin typeface="SimSun"/>
                <a:cs typeface="SimSun"/>
              </a:rPr>
              <a:t>吉他</a:t>
            </a:r>
            <a:endParaRPr sz="1050">
              <a:latin typeface="SimSun"/>
              <a:cs typeface="SimSun"/>
            </a:endParaRPr>
          </a:p>
        </p:txBody>
      </p:sp>
      <p:sp>
        <p:nvSpPr>
          <p:cNvPr id="9" name="object 9"/>
          <p:cNvSpPr txBox="1"/>
          <p:nvPr/>
        </p:nvSpPr>
        <p:spPr>
          <a:xfrm>
            <a:off x="3467227" y="4633086"/>
            <a:ext cx="508634"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(e)</a:t>
            </a:r>
            <a:r>
              <a:rPr dirty="0" sz="1050" spc="175">
                <a:latin typeface="Times New Roman"/>
                <a:cs typeface="Times New Roman"/>
              </a:rPr>
              <a:t> </a:t>
            </a:r>
            <a:r>
              <a:rPr dirty="0" sz="1050" spc="5">
                <a:latin typeface="SimSun"/>
                <a:cs typeface="SimSun"/>
              </a:rPr>
              <a:t>花束</a:t>
            </a:r>
            <a:endParaRPr sz="1050">
              <a:latin typeface="SimSun"/>
              <a:cs typeface="SimSun"/>
            </a:endParaRPr>
          </a:p>
        </p:txBody>
      </p:sp>
      <p:sp>
        <p:nvSpPr>
          <p:cNvPr id="10" name="object 10"/>
          <p:cNvSpPr txBox="1"/>
          <p:nvPr/>
        </p:nvSpPr>
        <p:spPr>
          <a:xfrm>
            <a:off x="5601080" y="4633086"/>
            <a:ext cx="36004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(f)</a:t>
            </a:r>
            <a:r>
              <a:rPr dirty="0" sz="1050" spc="185">
                <a:latin typeface="Times New Roman"/>
                <a:cs typeface="Times New Roman"/>
              </a:rPr>
              <a:t> </a:t>
            </a:r>
            <a:r>
              <a:rPr dirty="0" sz="1050" spc="5">
                <a:latin typeface="SimSun"/>
                <a:cs typeface="SimSun"/>
              </a:rPr>
              <a:t>人</a:t>
            </a:r>
            <a:endParaRPr sz="1050">
              <a:latin typeface="SimSun"/>
              <a:cs typeface="SimSun"/>
            </a:endParaRPr>
          </a:p>
        </p:txBody>
      </p:sp>
      <p:sp>
        <p:nvSpPr>
          <p:cNvPr id="11" name="object 11"/>
          <p:cNvSpPr txBox="1"/>
          <p:nvPr/>
        </p:nvSpPr>
        <p:spPr>
          <a:xfrm>
            <a:off x="3066414" y="4930520"/>
            <a:ext cx="1428115" cy="186690"/>
          </a:xfrm>
          <a:prstGeom prst="rect">
            <a:avLst/>
          </a:prstGeom>
        </p:spPr>
        <p:txBody>
          <a:bodyPr wrap="square" lIns="0" tIns="13335" rIns="0" bIns="0" rtlCol="0" vert="horz">
            <a:spAutoFit/>
          </a:bodyPr>
          <a:lstStyle/>
          <a:p>
            <a:pPr marL="12700">
              <a:lnSpc>
                <a:spcPct val="100000"/>
              </a:lnSpc>
              <a:spcBef>
                <a:spcPts val="105"/>
              </a:spcBef>
              <a:tabLst>
                <a:tab pos="480059" algn="l"/>
              </a:tabLst>
            </a:pPr>
            <a:r>
              <a:rPr dirty="0" sz="1050" spc="5">
                <a:latin typeface="SimSun"/>
                <a:cs typeface="SimSun"/>
              </a:rPr>
              <a:t>图</a:t>
            </a:r>
            <a:r>
              <a:rPr dirty="0" sz="1050" spc="-265">
                <a:latin typeface="SimSun"/>
                <a:cs typeface="SimSun"/>
              </a:rPr>
              <a:t> </a:t>
            </a:r>
            <a:r>
              <a:rPr dirty="0" sz="1050">
                <a:latin typeface="Times New Roman"/>
                <a:cs typeface="Times New Roman"/>
              </a:rPr>
              <a:t>4.8</a:t>
            </a:r>
            <a:r>
              <a:rPr dirty="0" sz="1050">
                <a:latin typeface="Times New Roman"/>
                <a:cs typeface="Times New Roman"/>
              </a:rPr>
              <a:t>	</a:t>
            </a:r>
            <a:r>
              <a:rPr dirty="0" sz="1050" spc="-10">
                <a:latin typeface="SimSun"/>
                <a:cs typeface="SimSun"/>
              </a:rPr>
              <a:t>配</a:t>
            </a:r>
            <a:r>
              <a:rPr dirty="0" sz="1050" spc="5">
                <a:latin typeface="SimSun"/>
                <a:cs typeface="SimSun"/>
              </a:rPr>
              <a:t>准</a:t>
            </a:r>
            <a:r>
              <a:rPr dirty="0" sz="1050" spc="-10">
                <a:latin typeface="SimSun"/>
                <a:cs typeface="SimSun"/>
              </a:rPr>
              <a:t>效</a:t>
            </a:r>
            <a:r>
              <a:rPr dirty="0" sz="1050" spc="5">
                <a:latin typeface="SimSun"/>
                <a:cs typeface="SimSun"/>
              </a:rPr>
              <a:t>果</a:t>
            </a:r>
            <a:r>
              <a:rPr dirty="0" sz="1050" spc="-10">
                <a:latin typeface="SimSun"/>
                <a:cs typeface="SimSun"/>
              </a:rPr>
              <a:t>展</a:t>
            </a:r>
            <a:r>
              <a:rPr dirty="0" sz="1050" spc="5">
                <a:latin typeface="SimSun"/>
                <a:cs typeface="SimSun"/>
              </a:rPr>
              <a:t>示图</a:t>
            </a:r>
            <a:endParaRPr sz="1050">
              <a:latin typeface="SimSun"/>
              <a:cs typeface="SimSun"/>
            </a:endParaRPr>
          </a:p>
        </p:txBody>
      </p:sp>
      <p:sp>
        <p:nvSpPr>
          <p:cNvPr id="12" name="object 12"/>
          <p:cNvSpPr txBox="1"/>
          <p:nvPr/>
        </p:nvSpPr>
        <p:spPr>
          <a:xfrm>
            <a:off x="706627" y="5415152"/>
            <a:ext cx="6146800" cy="1915160"/>
          </a:xfrm>
          <a:prstGeom prst="rect">
            <a:avLst/>
          </a:prstGeom>
        </p:spPr>
        <p:txBody>
          <a:bodyPr wrap="square" lIns="0" tIns="13335" rIns="0" bIns="0" rtlCol="0" vert="horz">
            <a:spAutoFit/>
          </a:bodyPr>
          <a:lstStyle/>
          <a:p>
            <a:pPr marL="12700">
              <a:lnSpc>
                <a:spcPct val="100000"/>
              </a:lnSpc>
              <a:spcBef>
                <a:spcPts val="105"/>
              </a:spcBef>
            </a:pPr>
            <a:r>
              <a:rPr dirty="0" sz="1400" spc="-5">
                <a:latin typeface="Times New Roman"/>
                <a:cs typeface="Times New Roman"/>
              </a:rPr>
              <a:t>4.3.4</a:t>
            </a:r>
            <a:r>
              <a:rPr dirty="0" sz="1400" spc="-30">
                <a:latin typeface="Times New Roman"/>
                <a:cs typeface="Times New Roman"/>
              </a:rPr>
              <a:t> </a:t>
            </a:r>
            <a:r>
              <a:rPr dirty="0" sz="1400">
                <a:latin typeface="PMingLiU-ExtB"/>
                <a:cs typeface="PMingLiU-ExtB"/>
              </a:rPr>
              <a:t>测试对比</a:t>
            </a:r>
            <a:endParaRPr sz="1400">
              <a:latin typeface="PMingLiU-ExtB"/>
              <a:cs typeface="PMingLiU-ExtB"/>
            </a:endParaRPr>
          </a:p>
          <a:p>
            <a:pPr>
              <a:lnSpc>
                <a:spcPct val="100000"/>
              </a:lnSpc>
              <a:spcBef>
                <a:spcPts val="30"/>
              </a:spcBef>
            </a:pPr>
            <a:endParaRPr sz="1750">
              <a:latin typeface="PMingLiU-ExtB"/>
              <a:cs typeface="PMingLiU-ExtB"/>
            </a:endParaRPr>
          </a:p>
          <a:p>
            <a:pPr marL="12700">
              <a:lnSpc>
                <a:spcPct val="100000"/>
              </a:lnSpc>
            </a:pPr>
            <a:r>
              <a:rPr dirty="0" sz="1200">
                <a:latin typeface="SimSun"/>
                <a:cs typeface="SimSun"/>
              </a:rPr>
              <a:t>（</a:t>
            </a:r>
            <a:r>
              <a:rPr dirty="0" sz="1200">
                <a:latin typeface="Times New Roman"/>
                <a:cs typeface="Times New Roman"/>
              </a:rPr>
              <a:t>1</a:t>
            </a:r>
            <a:r>
              <a:rPr dirty="0" sz="1200">
                <a:latin typeface="SimSun"/>
                <a:cs typeface="SimSun"/>
              </a:rPr>
              <a:t>）不同卷积层数对比</a:t>
            </a:r>
            <a:endParaRPr sz="1200">
              <a:latin typeface="SimSun"/>
              <a:cs typeface="SimSun"/>
            </a:endParaRPr>
          </a:p>
          <a:p>
            <a:pPr algn="just" marL="12700" marR="5080" indent="266700">
              <a:lnSpc>
                <a:spcPct val="162500"/>
              </a:lnSpc>
            </a:pPr>
            <a:r>
              <a:rPr dirty="0" sz="1200">
                <a:latin typeface="SimSun"/>
                <a:cs typeface="SimSun"/>
              </a:rPr>
              <a:t>在实验的过程中</a:t>
            </a:r>
            <a:r>
              <a:rPr dirty="0" sz="1200" spc="-5">
                <a:latin typeface="SimSun"/>
                <a:cs typeface="SimSun"/>
              </a:rPr>
              <a:t>，</a:t>
            </a:r>
            <a:r>
              <a:rPr dirty="0" sz="1200">
                <a:latin typeface="SimSun"/>
                <a:cs typeface="SimSun"/>
              </a:rPr>
              <a:t>本节分别训练并测试了嵌入</a:t>
            </a:r>
            <a:r>
              <a:rPr dirty="0" sz="1200" spc="-180">
                <a:latin typeface="SimSun"/>
                <a:cs typeface="SimSun"/>
              </a:rPr>
              <a:t> </a:t>
            </a:r>
            <a:r>
              <a:rPr dirty="0" sz="1200">
                <a:latin typeface="Times New Roman"/>
                <a:cs typeface="Times New Roman"/>
              </a:rPr>
              <a:t>1</a:t>
            </a:r>
            <a:r>
              <a:rPr dirty="0" sz="1200" spc="120">
                <a:latin typeface="Times New Roman"/>
                <a:cs typeface="Times New Roman"/>
              </a:rPr>
              <a:t> </a:t>
            </a:r>
            <a:r>
              <a:rPr dirty="0" sz="1200">
                <a:latin typeface="SimSun"/>
                <a:cs typeface="SimSun"/>
              </a:rPr>
              <a:t>到</a:t>
            </a:r>
            <a:r>
              <a:rPr dirty="0" sz="1200" spc="-180">
                <a:latin typeface="SimSun"/>
                <a:cs typeface="SimSun"/>
              </a:rPr>
              <a:t> </a:t>
            </a:r>
            <a:r>
              <a:rPr dirty="0" sz="1200">
                <a:latin typeface="Times New Roman"/>
                <a:cs typeface="Times New Roman"/>
              </a:rPr>
              <a:t>3</a:t>
            </a:r>
            <a:r>
              <a:rPr dirty="0" sz="1200" spc="120">
                <a:latin typeface="Times New Roman"/>
                <a:cs typeface="Times New Roman"/>
              </a:rPr>
              <a:t> </a:t>
            </a:r>
            <a:r>
              <a:rPr dirty="0" sz="1200">
                <a:latin typeface="SimSun"/>
                <a:cs typeface="SimSun"/>
              </a:rPr>
              <a:t>层位置自</a:t>
            </a:r>
            <a:r>
              <a:rPr dirty="0" sz="1200" spc="10">
                <a:latin typeface="SimSun"/>
                <a:cs typeface="SimSun"/>
              </a:rPr>
              <a:t>适</a:t>
            </a:r>
            <a:r>
              <a:rPr dirty="0" sz="1200">
                <a:latin typeface="SimSun"/>
                <a:cs typeface="SimSun"/>
              </a:rPr>
              <a:t>应卷积的模型，并对这 些模</a:t>
            </a:r>
            <a:r>
              <a:rPr dirty="0" sz="1200" spc="10">
                <a:latin typeface="SimSun"/>
                <a:cs typeface="SimSun"/>
              </a:rPr>
              <a:t>型</a:t>
            </a:r>
            <a:r>
              <a:rPr dirty="0" sz="1200">
                <a:latin typeface="SimSun"/>
                <a:cs typeface="SimSun"/>
              </a:rPr>
              <a:t>在原</a:t>
            </a:r>
            <a:r>
              <a:rPr dirty="0" sz="1200" spc="10">
                <a:latin typeface="SimSun"/>
                <a:cs typeface="SimSun"/>
              </a:rPr>
              <a:t>始</a:t>
            </a:r>
            <a:r>
              <a:rPr dirty="0" sz="1200">
                <a:latin typeface="SimSun"/>
                <a:cs typeface="SimSun"/>
              </a:rPr>
              <a:t>数</a:t>
            </a:r>
            <a:r>
              <a:rPr dirty="0" sz="1200" spc="10">
                <a:latin typeface="SimSun"/>
                <a:cs typeface="SimSun"/>
              </a:rPr>
              <a:t>据</a:t>
            </a:r>
            <a:r>
              <a:rPr dirty="0" sz="1200">
                <a:latin typeface="SimSun"/>
                <a:cs typeface="SimSun"/>
              </a:rPr>
              <a:t>集</a:t>
            </a:r>
            <a:r>
              <a:rPr dirty="0" sz="1200" spc="10">
                <a:latin typeface="SimSun"/>
                <a:cs typeface="SimSun"/>
              </a:rPr>
              <a:t>上</a:t>
            </a:r>
            <a:r>
              <a:rPr dirty="0" sz="1200">
                <a:latin typeface="SimSun"/>
                <a:cs typeface="SimSun"/>
              </a:rPr>
              <a:t>进行</a:t>
            </a:r>
            <a:r>
              <a:rPr dirty="0" sz="1200" spc="10">
                <a:latin typeface="SimSun"/>
                <a:cs typeface="SimSun"/>
              </a:rPr>
              <a:t>了</a:t>
            </a:r>
            <a:r>
              <a:rPr dirty="0" sz="1200">
                <a:latin typeface="SimSun"/>
                <a:cs typeface="SimSun"/>
              </a:rPr>
              <a:t>性能</a:t>
            </a:r>
            <a:r>
              <a:rPr dirty="0" sz="1200" spc="10">
                <a:latin typeface="SimSun"/>
                <a:cs typeface="SimSun"/>
              </a:rPr>
              <a:t>评</a:t>
            </a:r>
            <a:r>
              <a:rPr dirty="0" sz="1200">
                <a:latin typeface="SimSun"/>
                <a:cs typeface="SimSun"/>
              </a:rPr>
              <a:t>估</a:t>
            </a:r>
            <a:r>
              <a:rPr dirty="0" sz="1200" spc="20">
                <a:latin typeface="SimSun"/>
                <a:cs typeface="SimSun"/>
              </a:rPr>
              <a:t>，</a:t>
            </a:r>
            <a:r>
              <a:rPr dirty="0" sz="1200">
                <a:latin typeface="SimSun"/>
                <a:cs typeface="SimSun"/>
              </a:rPr>
              <a:t>有</a:t>
            </a:r>
            <a:r>
              <a:rPr dirty="0" sz="1200" spc="10">
                <a:latin typeface="SimSun"/>
                <a:cs typeface="SimSun"/>
              </a:rPr>
              <a:t>趣</a:t>
            </a:r>
            <a:r>
              <a:rPr dirty="0" sz="1200">
                <a:latin typeface="SimSun"/>
                <a:cs typeface="SimSun"/>
              </a:rPr>
              <a:t>地发</a:t>
            </a:r>
            <a:r>
              <a:rPr dirty="0" sz="1200" spc="10">
                <a:latin typeface="SimSun"/>
                <a:cs typeface="SimSun"/>
              </a:rPr>
              <a:t>现</a:t>
            </a:r>
            <a:r>
              <a:rPr dirty="0" sz="1200">
                <a:latin typeface="SimSun"/>
                <a:cs typeface="SimSun"/>
              </a:rPr>
              <a:t>嵌入</a:t>
            </a:r>
            <a:r>
              <a:rPr dirty="0" sz="1200" spc="10">
                <a:latin typeface="SimSun"/>
                <a:cs typeface="SimSun"/>
              </a:rPr>
              <a:t>不</a:t>
            </a:r>
            <a:r>
              <a:rPr dirty="0" sz="1200">
                <a:latin typeface="SimSun"/>
                <a:cs typeface="SimSun"/>
              </a:rPr>
              <a:t>同</a:t>
            </a:r>
            <a:r>
              <a:rPr dirty="0" sz="1200" spc="10">
                <a:latin typeface="SimSun"/>
                <a:cs typeface="SimSun"/>
              </a:rPr>
              <a:t>层</a:t>
            </a:r>
            <a:r>
              <a:rPr dirty="0" sz="1200">
                <a:latin typeface="SimSun"/>
                <a:cs typeface="SimSun"/>
              </a:rPr>
              <a:t>数</a:t>
            </a:r>
            <a:r>
              <a:rPr dirty="0" sz="1200" spc="10">
                <a:latin typeface="SimSun"/>
                <a:cs typeface="SimSun"/>
              </a:rPr>
              <a:t>的</a:t>
            </a:r>
            <a:r>
              <a:rPr dirty="0" sz="1200">
                <a:latin typeface="SimSun"/>
                <a:cs typeface="SimSun"/>
              </a:rPr>
              <a:t>位置</a:t>
            </a:r>
            <a:r>
              <a:rPr dirty="0" sz="1200" spc="10">
                <a:latin typeface="SimSun"/>
                <a:cs typeface="SimSun"/>
              </a:rPr>
              <a:t>自</a:t>
            </a:r>
            <a:r>
              <a:rPr dirty="0" sz="1200">
                <a:latin typeface="SimSun"/>
                <a:cs typeface="SimSun"/>
              </a:rPr>
              <a:t>适应</a:t>
            </a:r>
            <a:r>
              <a:rPr dirty="0" sz="1200" spc="10">
                <a:latin typeface="SimSun"/>
                <a:cs typeface="SimSun"/>
              </a:rPr>
              <a:t>卷</a:t>
            </a:r>
            <a:r>
              <a:rPr dirty="0" sz="1200">
                <a:latin typeface="SimSun"/>
                <a:cs typeface="SimSun"/>
              </a:rPr>
              <a:t>积</a:t>
            </a:r>
            <a:r>
              <a:rPr dirty="0" sz="1200" spc="10">
                <a:latin typeface="SimSun"/>
                <a:cs typeface="SimSun"/>
              </a:rPr>
              <a:t>会</a:t>
            </a:r>
            <a:r>
              <a:rPr dirty="0" sz="1200">
                <a:latin typeface="SimSun"/>
                <a:cs typeface="SimSun"/>
              </a:rPr>
              <a:t>产生 不同的结果，实验结果如表</a:t>
            </a:r>
            <a:r>
              <a:rPr dirty="0" sz="1200" spc="-300">
                <a:latin typeface="SimSun"/>
                <a:cs typeface="SimSun"/>
              </a:rPr>
              <a:t> </a:t>
            </a:r>
            <a:r>
              <a:rPr dirty="0" sz="1200">
                <a:latin typeface="Times New Roman"/>
                <a:cs typeface="Times New Roman"/>
              </a:rPr>
              <a:t>4.1 </a:t>
            </a:r>
            <a:r>
              <a:rPr dirty="0" sz="1200">
                <a:latin typeface="SimSun"/>
                <a:cs typeface="SimSun"/>
              </a:rPr>
              <a:t>所示。</a:t>
            </a:r>
            <a:endParaRPr sz="1200">
              <a:latin typeface="SimSun"/>
              <a:cs typeface="SimSun"/>
            </a:endParaRPr>
          </a:p>
          <a:p>
            <a:pPr algn="just" marL="1972945">
              <a:lnSpc>
                <a:spcPct val="100000"/>
              </a:lnSpc>
              <a:spcBef>
                <a:spcPts val="995"/>
              </a:spcBef>
            </a:pPr>
            <a:r>
              <a:rPr dirty="0" sz="1050" spc="5">
                <a:latin typeface="SimSun"/>
                <a:cs typeface="SimSun"/>
              </a:rPr>
              <a:t>表</a:t>
            </a:r>
            <a:r>
              <a:rPr dirty="0" sz="1050" spc="-265">
                <a:latin typeface="SimSun"/>
                <a:cs typeface="SimSun"/>
              </a:rPr>
              <a:t> </a:t>
            </a:r>
            <a:r>
              <a:rPr dirty="0" sz="1050">
                <a:latin typeface="Times New Roman"/>
                <a:cs typeface="Times New Roman"/>
              </a:rPr>
              <a:t>4.1</a:t>
            </a:r>
            <a:r>
              <a:rPr dirty="0" sz="1050">
                <a:latin typeface="Times New Roman"/>
                <a:cs typeface="Times New Roman"/>
              </a:rPr>
              <a:t>   </a:t>
            </a:r>
            <a:r>
              <a:rPr dirty="0" sz="1050" spc="-10">
                <a:latin typeface="Times New Roman"/>
                <a:cs typeface="Times New Roman"/>
              </a:rPr>
              <a:t> </a:t>
            </a:r>
            <a:r>
              <a:rPr dirty="0" sz="1050" spc="-10">
                <a:latin typeface="SimSun"/>
                <a:cs typeface="SimSun"/>
              </a:rPr>
              <a:t>不</a:t>
            </a:r>
            <a:r>
              <a:rPr dirty="0" sz="1050" spc="5">
                <a:latin typeface="SimSun"/>
                <a:cs typeface="SimSun"/>
              </a:rPr>
              <a:t>同</a:t>
            </a:r>
            <a:r>
              <a:rPr dirty="0" sz="1050" spc="-10">
                <a:latin typeface="SimSun"/>
                <a:cs typeface="SimSun"/>
              </a:rPr>
              <a:t>卷</a:t>
            </a:r>
            <a:r>
              <a:rPr dirty="0" sz="1050" spc="5">
                <a:latin typeface="SimSun"/>
                <a:cs typeface="SimSun"/>
              </a:rPr>
              <a:t>积</a:t>
            </a:r>
            <a:r>
              <a:rPr dirty="0" sz="1050" spc="-10">
                <a:latin typeface="SimSun"/>
                <a:cs typeface="SimSun"/>
              </a:rPr>
              <a:t>层</a:t>
            </a:r>
            <a:r>
              <a:rPr dirty="0" sz="1050" spc="5">
                <a:latin typeface="SimSun"/>
                <a:cs typeface="SimSun"/>
              </a:rPr>
              <a:t>数</a:t>
            </a:r>
            <a:r>
              <a:rPr dirty="0" sz="1050" spc="-10">
                <a:latin typeface="SimSun"/>
                <a:cs typeface="SimSun"/>
              </a:rPr>
              <a:t>测试</a:t>
            </a:r>
            <a:r>
              <a:rPr dirty="0" sz="1050" spc="5">
                <a:latin typeface="SimSun"/>
                <a:cs typeface="SimSun"/>
              </a:rPr>
              <a:t>结果</a:t>
            </a:r>
            <a:r>
              <a:rPr dirty="0" sz="1050" spc="-10">
                <a:latin typeface="SimSun"/>
                <a:cs typeface="SimSun"/>
              </a:rPr>
              <a:t>对</a:t>
            </a:r>
            <a:r>
              <a:rPr dirty="0" sz="1050" spc="5">
                <a:latin typeface="SimSun"/>
                <a:cs typeface="SimSun"/>
              </a:rPr>
              <a:t>比表</a:t>
            </a:r>
            <a:endParaRPr sz="1050">
              <a:latin typeface="SimSun"/>
              <a:cs typeface="SimSun"/>
            </a:endParaRPr>
          </a:p>
        </p:txBody>
      </p:sp>
      <p:graphicFrame>
        <p:nvGraphicFramePr>
          <p:cNvPr id="13" name="object 13"/>
          <p:cNvGraphicFramePr>
            <a:graphicFrameLocks noGrp="1"/>
          </p:cNvGraphicFramePr>
          <p:nvPr/>
        </p:nvGraphicFramePr>
        <p:xfrm>
          <a:off x="714755" y="7400290"/>
          <a:ext cx="6126480" cy="1172210"/>
        </p:xfrm>
        <a:graphic>
          <a:graphicData uri="http://schemas.openxmlformats.org/drawingml/2006/table">
            <a:tbl>
              <a:tblPr firstRow="1" bandRow="1">
                <a:tableStyleId>{2D5ABB26-0587-4C30-8999-92F81FD0307C}</a:tableStyleId>
              </a:tblPr>
              <a:tblGrid>
                <a:gridCol w="906780"/>
                <a:gridCol w="942340"/>
                <a:gridCol w="906780"/>
                <a:gridCol w="846455"/>
                <a:gridCol w="841375"/>
                <a:gridCol w="841375"/>
                <a:gridCol w="840105"/>
              </a:tblGrid>
              <a:tr h="396240">
                <a:tc>
                  <a:txBody>
                    <a:bodyPr/>
                    <a:lstStyle/>
                    <a:p>
                      <a:pPr>
                        <a:lnSpc>
                          <a:spcPct val="100000"/>
                        </a:lnSpc>
                        <a:spcBef>
                          <a:spcPts val="55"/>
                        </a:spcBef>
                      </a:pPr>
                      <a:endParaRPr sz="750">
                        <a:latin typeface="Times New Roman"/>
                        <a:cs typeface="Times New Roman"/>
                      </a:endParaRPr>
                    </a:p>
                    <a:p>
                      <a:pPr algn="ctr">
                        <a:lnSpc>
                          <a:spcPct val="100000"/>
                        </a:lnSpc>
                      </a:pPr>
                      <a:r>
                        <a:rPr dirty="0" sz="1050">
                          <a:latin typeface="SimSun"/>
                          <a:cs typeface="SimSun"/>
                        </a:rPr>
                        <a:t>卷积</a:t>
                      </a:r>
                      <a:r>
                        <a:rPr dirty="0" sz="1050" spc="-15">
                          <a:latin typeface="SimSun"/>
                          <a:cs typeface="SimSun"/>
                        </a:rPr>
                        <a:t>层</a:t>
                      </a:r>
                      <a:r>
                        <a:rPr dirty="0" sz="1050">
                          <a:latin typeface="SimSun"/>
                          <a:cs typeface="SimSun"/>
                        </a:rPr>
                        <a:t>数</a:t>
                      </a:r>
                      <a:endParaRPr sz="1050">
                        <a:latin typeface="SimSun"/>
                        <a:cs typeface="SimSun"/>
                      </a:endParaRPr>
                    </a:p>
                  </a:txBody>
                  <a:tcPr marL="0" marR="0" marB="0" marT="6985">
                    <a:lnT w="19050">
                      <a:solidFill>
                        <a:srgbClr val="000000"/>
                      </a:solidFill>
                      <a:prstDash val="solid"/>
                    </a:lnT>
                    <a:lnB w="9525">
                      <a:solidFill>
                        <a:srgbClr val="000000"/>
                      </a:solidFill>
                      <a:prstDash val="solid"/>
                    </a:lnB>
                  </a:tcPr>
                </a:tc>
                <a:tc>
                  <a:txBody>
                    <a:bodyPr/>
                    <a:lstStyle/>
                    <a:p>
                      <a:pPr algn="ctr">
                        <a:lnSpc>
                          <a:spcPct val="100000"/>
                        </a:lnSpc>
                        <a:spcBef>
                          <a:spcPts val="915"/>
                        </a:spcBef>
                      </a:pPr>
                      <a:r>
                        <a:rPr dirty="0" sz="1050" spc="20">
                          <a:latin typeface="Times New Roman"/>
                          <a:cs typeface="Times New Roman"/>
                        </a:rPr>
                        <a:t>MSE(R)</a:t>
                      </a:r>
                      <a:endParaRPr sz="1050">
                        <a:latin typeface="Times New Roman"/>
                        <a:cs typeface="Times New Roman"/>
                      </a:endParaRPr>
                    </a:p>
                  </a:txBody>
                  <a:tcPr marL="0" marR="0" marB="0" marT="116205">
                    <a:lnT w="19050">
                      <a:solidFill>
                        <a:srgbClr val="000000"/>
                      </a:solidFill>
                      <a:prstDash val="solid"/>
                    </a:lnT>
                    <a:lnB w="9525">
                      <a:solidFill>
                        <a:srgbClr val="000000"/>
                      </a:solidFill>
                      <a:prstDash val="solid"/>
                    </a:lnB>
                  </a:tcPr>
                </a:tc>
                <a:tc>
                  <a:txBody>
                    <a:bodyPr/>
                    <a:lstStyle/>
                    <a:p>
                      <a:pPr algn="r" marR="156210">
                        <a:lnSpc>
                          <a:spcPct val="100000"/>
                        </a:lnSpc>
                        <a:spcBef>
                          <a:spcPts val="915"/>
                        </a:spcBef>
                      </a:pPr>
                      <a:r>
                        <a:rPr dirty="0" sz="1050" spc="25">
                          <a:latin typeface="Times New Roman"/>
                          <a:cs typeface="Times New Roman"/>
                        </a:rPr>
                        <a:t>RMSE(R)</a:t>
                      </a:r>
                      <a:endParaRPr sz="1050">
                        <a:latin typeface="Times New Roman"/>
                        <a:cs typeface="Times New Roman"/>
                      </a:endParaRPr>
                    </a:p>
                  </a:txBody>
                  <a:tcPr marL="0" marR="0" marB="0" marT="116205">
                    <a:lnT w="19050">
                      <a:solidFill>
                        <a:srgbClr val="000000"/>
                      </a:solidFill>
                      <a:prstDash val="solid"/>
                    </a:lnT>
                    <a:lnB w="9525">
                      <a:solidFill>
                        <a:srgbClr val="000000"/>
                      </a:solidFill>
                      <a:prstDash val="solid"/>
                    </a:lnB>
                  </a:tcPr>
                </a:tc>
                <a:tc>
                  <a:txBody>
                    <a:bodyPr/>
                    <a:lstStyle/>
                    <a:p>
                      <a:pPr algn="r" marR="164465">
                        <a:lnSpc>
                          <a:spcPct val="100000"/>
                        </a:lnSpc>
                        <a:spcBef>
                          <a:spcPts val="915"/>
                        </a:spcBef>
                      </a:pPr>
                      <a:r>
                        <a:rPr dirty="0" sz="1050" spc="25">
                          <a:latin typeface="Times New Roman"/>
                          <a:cs typeface="Times New Roman"/>
                        </a:rPr>
                        <a:t>MAE(R)</a:t>
                      </a:r>
                      <a:endParaRPr sz="1050">
                        <a:latin typeface="Times New Roman"/>
                        <a:cs typeface="Times New Roman"/>
                      </a:endParaRPr>
                    </a:p>
                  </a:txBody>
                  <a:tcPr marL="0" marR="0" marB="0" marT="116205">
                    <a:lnT w="19050">
                      <a:solidFill>
                        <a:srgbClr val="000000"/>
                      </a:solidFill>
                      <a:prstDash val="solid"/>
                    </a:lnT>
                    <a:lnB w="9525">
                      <a:solidFill>
                        <a:srgbClr val="000000"/>
                      </a:solidFill>
                      <a:prstDash val="solid"/>
                    </a:lnB>
                  </a:tcPr>
                </a:tc>
                <a:tc>
                  <a:txBody>
                    <a:bodyPr/>
                    <a:lstStyle/>
                    <a:p>
                      <a:pPr algn="ctr" marL="1270">
                        <a:lnSpc>
                          <a:spcPct val="100000"/>
                        </a:lnSpc>
                        <a:spcBef>
                          <a:spcPts val="915"/>
                        </a:spcBef>
                      </a:pPr>
                      <a:r>
                        <a:rPr dirty="0" sz="1050" spc="20">
                          <a:latin typeface="Times New Roman"/>
                          <a:cs typeface="Times New Roman"/>
                        </a:rPr>
                        <a:t>MSE(t)</a:t>
                      </a:r>
                      <a:endParaRPr sz="1050">
                        <a:latin typeface="Times New Roman"/>
                        <a:cs typeface="Times New Roman"/>
                      </a:endParaRPr>
                    </a:p>
                  </a:txBody>
                  <a:tcPr marL="0" marR="0" marB="0" marT="116205">
                    <a:lnT w="19050">
                      <a:solidFill>
                        <a:srgbClr val="000000"/>
                      </a:solidFill>
                      <a:prstDash val="solid"/>
                    </a:lnT>
                    <a:lnB w="9525">
                      <a:solidFill>
                        <a:srgbClr val="000000"/>
                      </a:solidFill>
                      <a:prstDash val="solid"/>
                    </a:lnB>
                  </a:tcPr>
                </a:tc>
                <a:tc>
                  <a:txBody>
                    <a:bodyPr/>
                    <a:lstStyle/>
                    <a:p>
                      <a:pPr algn="ctr">
                        <a:lnSpc>
                          <a:spcPct val="100000"/>
                        </a:lnSpc>
                        <a:spcBef>
                          <a:spcPts val="915"/>
                        </a:spcBef>
                      </a:pPr>
                      <a:r>
                        <a:rPr dirty="0" sz="1050" spc="20">
                          <a:latin typeface="Times New Roman"/>
                          <a:cs typeface="Times New Roman"/>
                        </a:rPr>
                        <a:t>RMSE(t)</a:t>
                      </a:r>
                      <a:endParaRPr sz="1050">
                        <a:latin typeface="Times New Roman"/>
                        <a:cs typeface="Times New Roman"/>
                      </a:endParaRPr>
                    </a:p>
                  </a:txBody>
                  <a:tcPr marL="0" marR="0" marB="0" marT="116205">
                    <a:lnT w="19050">
                      <a:solidFill>
                        <a:srgbClr val="000000"/>
                      </a:solidFill>
                      <a:prstDash val="solid"/>
                    </a:lnT>
                    <a:lnB w="9525">
                      <a:solidFill>
                        <a:srgbClr val="000000"/>
                      </a:solidFill>
                      <a:prstDash val="solid"/>
                    </a:lnB>
                  </a:tcPr>
                </a:tc>
                <a:tc>
                  <a:txBody>
                    <a:bodyPr/>
                    <a:lstStyle/>
                    <a:p>
                      <a:pPr algn="ctr" marL="1270">
                        <a:lnSpc>
                          <a:spcPct val="100000"/>
                        </a:lnSpc>
                        <a:spcBef>
                          <a:spcPts val="915"/>
                        </a:spcBef>
                      </a:pPr>
                      <a:r>
                        <a:rPr dirty="0" sz="1050" spc="20">
                          <a:latin typeface="Times New Roman"/>
                          <a:cs typeface="Times New Roman"/>
                        </a:rPr>
                        <a:t>MAE(t)</a:t>
                      </a:r>
                      <a:endParaRPr sz="1050">
                        <a:latin typeface="Times New Roman"/>
                        <a:cs typeface="Times New Roman"/>
                      </a:endParaRPr>
                    </a:p>
                  </a:txBody>
                  <a:tcPr marL="0" marR="0" marB="0" marT="116205">
                    <a:lnT w="19050">
                      <a:solidFill>
                        <a:srgbClr val="000000"/>
                      </a:solidFill>
                      <a:prstDash val="solid"/>
                    </a:lnT>
                    <a:lnB w="9525">
                      <a:solidFill>
                        <a:srgbClr val="000000"/>
                      </a:solidFill>
                      <a:prstDash val="solid"/>
                    </a:lnB>
                  </a:tcPr>
                </a:tc>
              </a:tr>
              <a:tr h="255740">
                <a:tc>
                  <a:txBody>
                    <a:bodyPr/>
                    <a:lstStyle/>
                    <a:p>
                      <a:pPr algn="ctr">
                        <a:lnSpc>
                          <a:spcPct val="100000"/>
                        </a:lnSpc>
                        <a:spcBef>
                          <a:spcPts val="340"/>
                        </a:spcBef>
                      </a:pPr>
                      <a:r>
                        <a:rPr dirty="0" sz="1050">
                          <a:latin typeface="Times New Roman"/>
                          <a:cs typeface="Times New Roman"/>
                        </a:rPr>
                        <a:t>1</a:t>
                      </a:r>
                      <a:endParaRPr sz="1050">
                        <a:latin typeface="Times New Roman"/>
                        <a:cs typeface="Times New Roman"/>
                      </a:endParaRPr>
                    </a:p>
                  </a:txBody>
                  <a:tcPr marL="0" marR="0" marB="0" marT="43180">
                    <a:lnT w="9525">
                      <a:solidFill>
                        <a:srgbClr val="000000"/>
                      </a:solidFill>
                      <a:prstDash val="solid"/>
                    </a:lnT>
                  </a:tcPr>
                </a:tc>
                <a:tc>
                  <a:txBody>
                    <a:bodyPr/>
                    <a:lstStyle/>
                    <a:p>
                      <a:pPr algn="ctr">
                        <a:lnSpc>
                          <a:spcPct val="100000"/>
                        </a:lnSpc>
                        <a:spcBef>
                          <a:spcPts val="340"/>
                        </a:spcBef>
                      </a:pPr>
                      <a:r>
                        <a:rPr dirty="0" sz="1050" spc="20">
                          <a:latin typeface="Times New Roman"/>
                          <a:cs typeface="Times New Roman"/>
                        </a:rPr>
                        <a:t>14.113483</a:t>
                      </a:r>
                      <a:endParaRPr sz="1050">
                        <a:latin typeface="Times New Roman"/>
                        <a:cs typeface="Times New Roman"/>
                      </a:endParaRPr>
                    </a:p>
                  </a:txBody>
                  <a:tcPr marL="0" marR="0" marB="0" marT="43180">
                    <a:lnT w="9525">
                      <a:solidFill>
                        <a:srgbClr val="000000"/>
                      </a:solidFill>
                      <a:prstDash val="solid"/>
                    </a:lnT>
                  </a:tcPr>
                </a:tc>
                <a:tc>
                  <a:txBody>
                    <a:bodyPr/>
                    <a:lstStyle/>
                    <a:p>
                      <a:pPr algn="r" marR="177800">
                        <a:lnSpc>
                          <a:spcPct val="100000"/>
                        </a:lnSpc>
                        <a:spcBef>
                          <a:spcPts val="340"/>
                        </a:spcBef>
                      </a:pPr>
                      <a:r>
                        <a:rPr dirty="0" sz="1050" spc="20">
                          <a:latin typeface="Times New Roman"/>
                          <a:cs typeface="Times New Roman"/>
                        </a:rPr>
                        <a:t>3.756792</a:t>
                      </a:r>
                      <a:endParaRPr sz="1050">
                        <a:latin typeface="Times New Roman"/>
                        <a:cs typeface="Times New Roman"/>
                      </a:endParaRPr>
                    </a:p>
                  </a:txBody>
                  <a:tcPr marL="0" marR="0" marB="0" marT="43180">
                    <a:lnT w="9525">
                      <a:solidFill>
                        <a:srgbClr val="000000"/>
                      </a:solidFill>
                      <a:prstDash val="solid"/>
                    </a:lnT>
                  </a:tcPr>
                </a:tc>
                <a:tc>
                  <a:txBody>
                    <a:bodyPr/>
                    <a:lstStyle/>
                    <a:p>
                      <a:pPr algn="r" marR="151130">
                        <a:lnSpc>
                          <a:spcPct val="100000"/>
                        </a:lnSpc>
                        <a:spcBef>
                          <a:spcPts val="340"/>
                        </a:spcBef>
                      </a:pPr>
                      <a:r>
                        <a:rPr dirty="0" sz="1050" spc="20">
                          <a:latin typeface="Times New Roman"/>
                          <a:cs typeface="Times New Roman"/>
                        </a:rPr>
                        <a:t>2.166226</a:t>
                      </a:r>
                      <a:endParaRPr sz="1050">
                        <a:latin typeface="Times New Roman"/>
                        <a:cs typeface="Times New Roman"/>
                      </a:endParaRPr>
                    </a:p>
                  </a:txBody>
                  <a:tcPr marL="0" marR="0" marB="0" marT="43180">
                    <a:lnT w="9525">
                      <a:solidFill>
                        <a:srgbClr val="000000"/>
                      </a:solidFill>
                      <a:prstDash val="solid"/>
                    </a:lnT>
                  </a:tcPr>
                </a:tc>
                <a:tc>
                  <a:txBody>
                    <a:bodyPr/>
                    <a:lstStyle/>
                    <a:p>
                      <a:pPr algn="ctr">
                        <a:lnSpc>
                          <a:spcPct val="100000"/>
                        </a:lnSpc>
                        <a:spcBef>
                          <a:spcPts val="340"/>
                        </a:spcBef>
                      </a:pPr>
                      <a:r>
                        <a:rPr dirty="0" sz="1050" spc="20">
                          <a:latin typeface="Times New Roman"/>
                          <a:cs typeface="Times New Roman"/>
                        </a:rPr>
                        <a:t>0.000149</a:t>
                      </a:r>
                      <a:endParaRPr sz="1050">
                        <a:latin typeface="Times New Roman"/>
                        <a:cs typeface="Times New Roman"/>
                      </a:endParaRPr>
                    </a:p>
                  </a:txBody>
                  <a:tcPr marL="0" marR="0" marB="0" marT="43180">
                    <a:lnT w="9525">
                      <a:solidFill>
                        <a:srgbClr val="000000"/>
                      </a:solidFill>
                      <a:prstDash val="solid"/>
                    </a:lnT>
                  </a:tcPr>
                </a:tc>
                <a:tc>
                  <a:txBody>
                    <a:bodyPr/>
                    <a:lstStyle/>
                    <a:p>
                      <a:pPr algn="ctr">
                        <a:lnSpc>
                          <a:spcPct val="100000"/>
                        </a:lnSpc>
                        <a:spcBef>
                          <a:spcPts val="340"/>
                        </a:spcBef>
                      </a:pPr>
                      <a:r>
                        <a:rPr dirty="0" sz="1050" spc="20">
                          <a:latin typeface="Times New Roman"/>
                          <a:cs typeface="Times New Roman"/>
                        </a:rPr>
                        <a:t>0.012212</a:t>
                      </a:r>
                      <a:endParaRPr sz="1050">
                        <a:latin typeface="Times New Roman"/>
                        <a:cs typeface="Times New Roman"/>
                      </a:endParaRPr>
                    </a:p>
                  </a:txBody>
                  <a:tcPr marL="0" marR="0" marB="0" marT="43180">
                    <a:lnT w="9525">
                      <a:solidFill>
                        <a:srgbClr val="000000"/>
                      </a:solidFill>
                      <a:prstDash val="solid"/>
                    </a:lnT>
                  </a:tcPr>
                </a:tc>
                <a:tc>
                  <a:txBody>
                    <a:bodyPr/>
                    <a:lstStyle/>
                    <a:p>
                      <a:pPr algn="ctr">
                        <a:lnSpc>
                          <a:spcPct val="100000"/>
                        </a:lnSpc>
                        <a:spcBef>
                          <a:spcPts val="340"/>
                        </a:spcBef>
                      </a:pPr>
                      <a:r>
                        <a:rPr dirty="0" sz="1050" spc="15" b="1">
                          <a:latin typeface="Times New Roman"/>
                          <a:cs typeface="Times New Roman"/>
                        </a:rPr>
                        <a:t>0.008324</a:t>
                      </a:r>
                      <a:endParaRPr sz="1050">
                        <a:latin typeface="Times New Roman"/>
                        <a:cs typeface="Times New Roman"/>
                      </a:endParaRPr>
                    </a:p>
                  </a:txBody>
                  <a:tcPr marL="0" marR="0" marB="0" marT="43180">
                    <a:lnT w="9525">
                      <a:solidFill>
                        <a:srgbClr val="000000"/>
                      </a:solidFill>
                      <a:prstDash val="solid"/>
                    </a:lnT>
                  </a:tcPr>
                </a:tc>
              </a:tr>
              <a:tr h="247650">
                <a:tc>
                  <a:txBody>
                    <a:bodyPr/>
                    <a:lstStyle/>
                    <a:p>
                      <a:pPr algn="ctr">
                        <a:lnSpc>
                          <a:spcPct val="100000"/>
                        </a:lnSpc>
                        <a:spcBef>
                          <a:spcPts val="284"/>
                        </a:spcBef>
                      </a:pPr>
                      <a:r>
                        <a:rPr dirty="0" sz="1050">
                          <a:latin typeface="Times New Roman"/>
                          <a:cs typeface="Times New Roman"/>
                        </a:rPr>
                        <a:t>2</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spc="15" b="1">
                          <a:latin typeface="Times New Roman"/>
                          <a:cs typeface="Times New Roman"/>
                        </a:rPr>
                        <a:t>12.930086</a:t>
                      </a:r>
                      <a:endParaRPr sz="1050">
                        <a:latin typeface="Times New Roman"/>
                        <a:cs typeface="Times New Roman"/>
                      </a:endParaRPr>
                    </a:p>
                  </a:txBody>
                  <a:tcPr marL="0" marR="0" marB="0" marT="36194"/>
                </a:tc>
                <a:tc>
                  <a:txBody>
                    <a:bodyPr/>
                    <a:lstStyle/>
                    <a:p>
                      <a:pPr algn="r" marR="179070">
                        <a:lnSpc>
                          <a:spcPct val="100000"/>
                        </a:lnSpc>
                        <a:spcBef>
                          <a:spcPts val="284"/>
                        </a:spcBef>
                      </a:pPr>
                      <a:r>
                        <a:rPr dirty="0" sz="1050" spc="15" b="1">
                          <a:latin typeface="Times New Roman"/>
                          <a:cs typeface="Times New Roman"/>
                        </a:rPr>
                        <a:t>3.595843</a:t>
                      </a:r>
                      <a:endParaRPr sz="1050">
                        <a:latin typeface="Times New Roman"/>
                        <a:cs typeface="Times New Roman"/>
                      </a:endParaRPr>
                    </a:p>
                  </a:txBody>
                  <a:tcPr marL="0" marR="0" marB="0" marT="36194"/>
                </a:tc>
                <a:tc>
                  <a:txBody>
                    <a:bodyPr/>
                    <a:lstStyle/>
                    <a:p>
                      <a:pPr algn="r" marR="151130">
                        <a:lnSpc>
                          <a:spcPct val="100000"/>
                        </a:lnSpc>
                        <a:spcBef>
                          <a:spcPts val="284"/>
                        </a:spcBef>
                      </a:pPr>
                      <a:r>
                        <a:rPr dirty="0" sz="1050" spc="15" b="1">
                          <a:latin typeface="Times New Roman"/>
                          <a:cs typeface="Times New Roman"/>
                        </a:rPr>
                        <a:t>2.072818</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spc="20">
                          <a:latin typeface="Times New Roman"/>
                          <a:cs typeface="Times New Roman"/>
                        </a:rPr>
                        <a:t>0.000143</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spc="20">
                          <a:latin typeface="Times New Roman"/>
                          <a:cs typeface="Times New Roman"/>
                        </a:rPr>
                        <a:t>0.011957</a:t>
                      </a:r>
                      <a:endParaRPr sz="1050">
                        <a:latin typeface="Times New Roman"/>
                        <a:cs typeface="Times New Roman"/>
                      </a:endParaRPr>
                    </a:p>
                  </a:txBody>
                  <a:tcPr marL="0" marR="0" marB="0" marT="36194"/>
                </a:tc>
                <a:tc>
                  <a:txBody>
                    <a:bodyPr/>
                    <a:lstStyle/>
                    <a:p>
                      <a:pPr algn="ctr" marL="1270">
                        <a:lnSpc>
                          <a:spcPct val="100000"/>
                        </a:lnSpc>
                        <a:spcBef>
                          <a:spcPts val="284"/>
                        </a:spcBef>
                      </a:pPr>
                      <a:r>
                        <a:rPr dirty="0" sz="1050" spc="20">
                          <a:latin typeface="Times New Roman"/>
                          <a:cs typeface="Times New Roman"/>
                        </a:rPr>
                        <a:t>0.008473</a:t>
                      </a:r>
                      <a:endParaRPr sz="1050">
                        <a:latin typeface="Times New Roman"/>
                        <a:cs typeface="Times New Roman"/>
                      </a:endParaRPr>
                    </a:p>
                  </a:txBody>
                  <a:tcPr marL="0" marR="0" marB="0" marT="36194"/>
                </a:tc>
              </a:tr>
              <a:tr h="254037">
                <a:tc>
                  <a:txBody>
                    <a:bodyPr/>
                    <a:lstStyle/>
                    <a:p>
                      <a:pPr algn="ctr">
                        <a:lnSpc>
                          <a:spcPct val="100000"/>
                        </a:lnSpc>
                        <a:spcBef>
                          <a:spcPts val="275"/>
                        </a:spcBef>
                      </a:pPr>
                      <a:r>
                        <a:rPr dirty="0" sz="1050">
                          <a:latin typeface="Times New Roman"/>
                          <a:cs typeface="Times New Roman"/>
                        </a:rPr>
                        <a:t>3</a:t>
                      </a:r>
                      <a:endParaRPr sz="1050">
                        <a:latin typeface="Times New Roman"/>
                        <a:cs typeface="Times New Roman"/>
                      </a:endParaRPr>
                    </a:p>
                  </a:txBody>
                  <a:tcPr marL="0" marR="0" marB="0" marT="34925">
                    <a:lnB w="19050">
                      <a:solidFill>
                        <a:srgbClr val="000000"/>
                      </a:solidFill>
                      <a:prstDash val="solid"/>
                    </a:lnB>
                  </a:tcPr>
                </a:tc>
                <a:tc>
                  <a:txBody>
                    <a:bodyPr/>
                    <a:lstStyle/>
                    <a:p>
                      <a:pPr algn="ctr">
                        <a:lnSpc>
                          <a:spcPct val="100000"/>
                        </a:lnSpc>
                        <a:spcBef>
                          <a:spcPts val="275"/>
                        </a:spcBef>
                      </a:pPr>
                      <a:r>
                        <a:rPr dirty="0" sz="1050" spc="20">
                          <a:latin typeface="Times New Roman"/>
                          <a:cs typeface="Times New Roman"/>
                        </a:rPr>
                        <a:t>13.466946</a:t>
                      </a:r>
                      <a:endParaRPr sz="1050">
                        <a:latin typeface="Times New Roman"/>
                        <a:cs typeface="Times New Roman"/>
                      </a:endParaRPr>
                    </a:p>
                  </a:txBody>
                  <a:tcPr marL="0" marR="0" marB="0" marT="34925">
                    <a:lnB w="19050">
                      <a:solidFill>
                        <a:srgbClr val="000000"/>
                      </a:solidFill>
                      <a:prstDash val="solid"/>
                    </a:lnB>
                  </a:tcPr>
                </a:tc>
                <a:tc>
                  <a:txBody>
                    <a:bodyPr/>
                    <a:lstStyle/>
                    <a:p>
                      <a:pPr algn="r" marR="177800">
                        <a:lnSpc>
                          <a:spcPct val="100000"/>
                        </a:lnSpc>
                        <a:spcBef>
                          <a:spcPts val="275"/>
                        </a:spcBef>
                      </a:pPr>
                      <a:r>
                        <a:rPr dirty="0" sz="1050" spc="20">
                          <a:latin typeface="Times New Roman"/>
                          <a:cs typeface="Times New Roman"/>
                        </a:rPr>
                        <a:t>3.669734</a:t>
                      </a:r>
                      <a:endParaRPr sz="1050">
                        <a:latin typeface="Times New Roman"/>
                        <a:cs typeface="Times New Roman"/>
                      </a:endParaRPr>
                    </a:p>
                  </a:txBody>
                  <a:tcPr marL="0" marR="0" marB="0" marT="34925">
                    <a:lnB w="19050">
                      <a:solidFill>
                        <a:srgbClr val="000000"/>
                      </a:solidFill>
                      <a:prstDash val="solid"/>
                    </a:lnB>
                  </a:tcPr>
                </a:tc>
                <a:tc>
                  <a:txBody>
                    <a:bodyPr/>
                    <a:lstStyle/>
                    <a:p>
                      <a:pPr algn="r" marR="151130">
                        <a:lnSpc>
                          <a:spcPct val="100000"/>
                        </a:lnSpc>
                        <a:spcBef>
                          <a:spcPts val="275"/>
                        </a:spcBef>
                      </a:pPr>
                      <a:r>
                        <a:rPr dirty="0" sz="1050" spc="20">
                          <a:latin typeface="Times New Roman"/>
                          <a:cs typeface="Times New Roman"/>
                        </a:rPr>
                        <a:t>2.148391</a:t>
                      </a:r>
                      <a:endParaRPr sz="1050">
                        <a:latin typeface="Times New Roman"/>
                        <a:cs typeface="Times New Roman"/>
                      </a:endParaRPr>
                    </a:p>
                  </a:txBody>
                  <a:tcPr marL="0" marR="0" marB="0" marT="34925">
                    <a:lnB w="19050">
                      <a:solidFill>
                        <a:srgbClr val="000000"/>
                      </a:solidFill>
                      <a:prstDash val="solid"/>
                    </a:lnB>
                  </a:tcPr>
                </a:tc>
                <a:tc>
                  <a:txBody>
                    <a:bodyPr/>
                    <a:lstStyle/>
                    <a:p>
                      <a:pPr algn="ctr" marL="1270">
                        <a:lnSpc>
                          <a:spcPct val="100000"/>
                        </a:lnSpc>
                        <a:spcBef>
                          <a:spcPts val="275"/>
                        </a:spcBef>
                      </a:pPr>
                      <a:r>
                        <a:rPr dirty="0" sz="1050" spc="15" b="1">
                          <a:latin typeface="Times New Roman"/>
                          <a:cs typeface="Times New Roman"/>
                        </a:rPr>
                        <a:t>0.000137</a:t>
                      </a:r>
                      <a:endParaRPr sz="1050">
                        <a:latin typeface="Times New Roman"/>
                        <a:cs typeface="Times New Roman"/>
                      </a:endParaRPr>
                    </a:p>
                  </a:txBody>
                  <a:tcPr marL="0" marR="0" marB="0" marT="34925">
                    <a:lnB w="19050">
                      <a:solidFill>
                        <a:srgbClr val="000000"/>
                      </a:solidFill>
                      <a:prstDash val="solid"/>
                    </a:lnB>
                  </a:tcPr>
                </a:tc>
                <a:tc>
                  <a:txBody>
                    <a:bodyPr/>
                    <a:lstStyle/>
                    <a:p>
                      <a:pPr algn="ctr" marL="1270">
                        <a:lnSpc>
                          <a:spcPct val="100000"/>
                        </a:lnSpc>
                        <a:spcBef>
                          <a:spcPts val="275"/>
                        </a:spcBef>
                      </a:pPr>
                      <a:r>
                        <a:rPr dirty="0" sz="1050" spc="15" b="1">
                          <a:latin typeface="Times New Roman"/>
                          <a:cs typeface="Times New Roman"/>
                        </a:rPr>
                        <a:t>0.011701</a:t>
                      </a:r>
                      <a:endParaRPr sz="1050">
                        <a:latin typeface="Times New Roman"/>
                        <a:cs typeface="Times New Roman"/>
                      </a:endParaRPr>
                    </a:p>
                  </a:txBody>
                  <a:tcPr marL="0" marR="0" marB="0" marT="34925">
                    <a:lnB w="19050">
                      <a:solidFill>
                        <a:srgbClr val="000000"/>
                      </a:solidFill>
                      <a:prstDash val="solid"/>
                    </a:lnB>
                  </a:tcPr>
                </a:tc>
                <a:tc>
                  <a:txBody>
                    <a:bodyPr/>
                    <a:lstStyle/>
                    <a:p>
                      <a:pPr algn="ctr" marL="1270">
                        <a:lnSpc>
                          <a:spcPct val="100000"/>
                        </a:lnSpc>
                        <a:spcBef>
                          <a:spcPts val="275"/>
                        </a:spcBef>
                      </a:pPr>
                      <a:r>
                        <a:rPr dirty="0" sz="1050" spc="20">
                          <a:latin typeface="Times New Roman"/>
                          <a:cs typeface="Times New Roman"/>
                        </a:rPr>
                        <a:t>0.008457</a:t>
                      </a:r>
                      <a:endParaRPr sz="1050">
                        <a:latin typeface="Times New Roman"/>
                        <a:cs typeface="Times New Roman"/>
                      </a:endParaRPr>
                    </a:p>
                  </a:txBody>
                  <a:tcPr marL="0" marR="0" marB="0" marT="34925">
                    <a:lnB w="19050">
                      <a:solidFill>
                        <a:srgbClr val="000000"/>
                      </a:solidFill>
                      <a:prstDash val="solid"/>
                    </a:lnB>
                  </a:tcPr>
                </a:tc>
              </a:tr>
            </a:tbl>
          </a:graphicData>
        </a:graphic>
      </p:graphicFrame>
      <p:sp>
        <p:nvSpPr>
          <p:cNvPr id="14" name="object 14"/>
          <p:cNvSpPr txBox="1"/>
          <p:nvPr/>
        </p:nvSpPr>
        <p:spPr>
          <a:xfrm>
            <a:off x="706627" y="8602217"/>
            <a:ext cx="6146800" cy="1100455"/>
          </a:xfrm>
          <a:prstGeom prst="rect">
            <a:avLst/>
          </a:prstGeom>
        </p:spPr>
        <p:txBody>
          <a:bodyPr wrap="square" lIns="0" tIns="12700" rIns="0" bIns="0" rtlCol="0" vert="horz">
            <a:spAutoFit/>
          </a:bodyPr>
          <a:lstStyle/>
          <a:p>
            <a:pPr marL="317500">
              <a:lnSpc>
                <a:spcPct val="100000"/>
              </a:lnSpc>
              <a:spcBef>
                <a:spcPts val="100"/>
              </a:spcBef>
            </a:pPr>
            <a:r>
              <a:rPr dirty="0" sz="1200">
                <a:latin typeface="SimSun"/>
                <a:cs typeface="SimSun"/>
              </a:rPr>
              <a:t>从表格数据可以看出，嵌入</a:t>
            </a:r>
            <a:r>
              <a:rPr dirty="0" sz="1200" spc="-204">
                <a:latin typeface="SimSun"/>
                <a:cs typeface="SimSun"/>
              </a:rPr>
              <a:t> </a:t>
            </a:r>
            <a:r>
              <a:rPr dirty="0" sz="1200">
                <a:latin typeface="Times New Roman"/>
                <a:cs typeface="Times New Roman"/>
              </a:rPr>
              <a:t>2</a:t>
            </a:r>
            <a:r>
              <a:rPr dirty="0" sz="1200" spc="95">
                <a:latin typeface="Times New Roman"/>
                <a:cs typeface="Times New Roman"/>
              </a:rPr>
              <a:t> </a:t>
            </a:r>
            <a:r>
              <a:rPr dirty="0" sz="1200">
                <a:latin typeface="SimSun"/>
                <a:cs typeface="SimSun"/>
              </a:rPr>
              <a:t>层位置自适应卷积的模型具有最优性能。在旋转矩阵上的</a:t>
            </a:r>
            <a:endParaRPr sz="1200">
              <a:latin typeface="SimSun"/>
              <a:cs typeface="SimSun"/>
            </a:endParaRPr>
          </a:p>
          <a:p>
            <a:pPr marL="12700">
              <a:lnSpc>
                <a:spcPct val="100000"/>
              </a:lnSpc>
              <a:spcBef>
                <a:spcPts val="900"/>
              </a:spcBef>
            </a:pPr>
            <a:r>
              <a:rPr dirty="0" sz="1200">
                <a:latin typeface="SimSun"/>
                <a:cs typeface="SimSun"/>
              </a:rPr>
              <a:t>性能评估上，嵌入</a:t>
            </a:r>
            <a:r>
              <a:rPr dirty="0" sz="1200" spc="-204">
                <a:latin typeface="SimSun"/>
                <a:cs typeface="SimSun"/>
              </a:rPr>
              <a:t> </a:t>
            </a:r>
            <a:r>
              <a:rPr dirty="0" sz="1200">
                <a:latin typeface="Times New Roman"/>
                <a:cs typeface="Times New Roman"/>
              </a:rPr>
              <a:t>2</a:t>
            </a:r>
            <a:r>
              <a:rPr dirty="0" sz="1200" spc="95">
                <a:latin typeface="Times New Roman"/>
                <a:cs typeface="Times New Roman"/>
              </a:rPr>
              <a:t> </a:t>
            </a:r>
            <a:r>
              <a:rPr dirty="0" sz="1200">
                <a:latin typeface="SimSun"/>
                <a:cs typeface="SimSun"/>
              </a:rPr>
              <a:t>层位置自适应卷积的模型均优于嵌入其他数量的模型。在平移矩阵的性</a:t>
            </a:r>
            <a:endParaRPr sz="1200">
              <a:latin typeface="SimSun"/>
              <a:cs typeface="SimSun"/>
            </a:endParaRPr>
          </a:p>
          <a:p>
            <a:pPr marL="12700" marR="5080">
              <a:lnSpc>
                <a:spcPct val="162500"/>
              </a:lnSpc>
            </a:pPr>
            <a:r>
              <a:rPr dirty="0" sz="1200">
                <a:latin typeface="SimSun"/>
                <a:cs typeface="SimSun"/>
              </a:rPr>
              <a:t>能评估上，嵌入</a:t>
            </a:r>
            <a:r>
              <a:rPr dirty="0" sz="1200" spc="-204">
                <a:latin typeface="SimSun"/>
                <a:cs typeface="SimSun"/>
              </a:rPr>
              <a:t> </a:t>
            </a:r>
            <a:r>
              <a:rPr dirty="0" sz="1200">
                <a:latin typeface="Times New Roman"/>
                <a:cs typeface="Times New Roman"/>
              </a:rPr>
              <a:t>2</a:t>
            </a:r>
            <a:r>
              <a:rPr dirty="0" sz="1200" spc="95">
                <a:latin typeface="Times New Roman"/>
                <a:cs typeface="Times New Roman"/>
              </a:rPr>
              <a:t> </a:t>
            </a:r>
            <a:r>
              <a:rPr dirty="0" sz="1200">
                <a:latin typeface="SimSun"/>
                <a:cs typeface="SimSun"/>
              </a:rPr>
              <a:t>层位置自适应卷积的模型没有明显的优势，但性能均衡。这说明过多的嵌 </a:t>
            </a:r>
            <a:r>
              <a:rPr dirty="0" sz="1200" spc="10">
                <a:latin typeface="SimSun"/>
                <a:cs typeface="SimSun"/>
              </a:rPr>
              <a:t>入位置自适应卷积并</a:t>
            </a:r>
            <a:r>
              <a:rPr dirty="0" sz="1200">
                <a:latin typeface="SimSun"/>
                <a:cs typeface="SimSun"/>
              </a:rPr>
              <a:t>不</a:t>
            </a:r>
            <a:r>
              <a:rPr dirty="0" sz="1200" spc="10">
                <a:latin typeface="SimSun"/>
                <a:cs typeface="SimSun"/>
              </a:rPr>
              <a:t>会对模型带来更好的</a:t>
            </a:r>
            <a:r>
              <a:rPr dirty="0" sz="1200">
                <a:latin typeface="SimSun"/>
                <a:cs typeface="SimSun"/>
              </a:rPr>
              <a:t>结</a:t>
            </a:r>
            <a:r>
              <a:rPr dirty="0" sz="1200" spc="10">
                <a:latin typeface="SimSun"/>
                <a:cs typeface="SimSun"/>
              </a:rPr>
              <a:t>果</a:t>
            </a:r>
            <a:r>
              <a:rPr dirty="0" sz="1200" spc="30">
                <a:latin typeface="SimSun"/>
                <a:cs typeface="SimSun"/>
              </a:rPr>
              <a:t>。</a:t>
            </a:r>
            <a:r>
              <a:rPr dirty="0" sz="1200" spc="55">
                <a:latin typeface="SimSun"/>
                <a:cs typeface="SimSun"/>
              </a:rPr>
              <a:t>这</a:t>
            </a:r>
            <a:r>
              <a:rPr dirty="0" sz="1200" spc="65">
                <a:latin typeface="SimSun"/>
                <a:cs typeface="SimSun"/>
              </a:rPr>
              <a:t>是因</a:t>
            </a:r>
            <a:r>
              <a:rPr dirty="0" sz="1200" spc="55">
                <a:latin typeface="SimSun"/>
                <a:cs typeface="SimSun"/>
              </a:rPr>
              <a:t>为</a:t>
            </a:r>
            <a:r>
              <a:rPr dirty="0" sz="1200" spc="65">
                <a:latin typeface="SimSun"/>
                <a:cs typeface="SimSun"/>
              </a:rPr>
              <a:t>过多的</a:t>
            </a:r>
            <a:r>
              <a:rPr dirty="0" sz="1200" spc="55">
                <a:latin typeface="SimSun"/>
                <a:cs typeface="SimSun"/>
              </a:rPr>
              <a:t>卷</a:t>
            </a:r>
            <a:r>
              <a:rPr dirty="0" sz="1200" spc="65">
                <a:latin typeface="SimSun"/>
                <a:cs typeface="SimSun"/>
              </a:rPr>
              <a:t>积层</a:t>
            </a:r>
            <a:r>
              <a:rPr dirty="0" sz="1200" spc="55">
                <a:latin typeface="SimSun"/>
                <a:cs typeface="SimSun"/>
              </a:rPr>
              <a:t>将</a:t>
            </a:r>
            <a:r>
              <a:rPr dirty="0" sz="1200" spc="65">
                <a:latin typeface="SimSun"/>
                <a:cs typeface="SimSun"/>
              </a:rPr>
              <a:t>导致</a:t>
            </a:r>
            <a:r>
              <a:rPr dirty="0" sz="1200" spc="55">
                <a:latin typeface="SimSun"/>
                <a:cs typeface="SimSun"/>
              </a:rPr>
              <a:t>提</a:t>
            </a:r>
            <a:r>
              <a:rPr dirty="0" sz="1200" spc="65">
                <a:latin typeface="SimSun"/>
                <a:cs typeface="SimSun"/>
              </a:rPr>
              <a:t>取出</a:t>
            </a:r>
            <a:r>
              <a:rPr dirty="0" sz="1200" spc="45">
                <a:latin typeface="SimSun"/>
                <a:cs typeface="SimSun"/>
              </a:rPr>
              <a:t>的</a:t>
            </a:r>
            <a:endParaRPr sz="1200">
              <a:latin typeface="SimSun"/>
              <a:cs typeface="SimSun"/>
            </a:endParaRPr>
          </a:p>
        </p:txBody>
      </p:sp>
      <p:pic>
        <p:nvPicPr>
          <p:cNvPr id="15" name="object 15"/>
          <p:cNvPicPr/>
          <p:nvPr/>
        </p:nvPicPr>
        <p:blipFill>
          <a:blip r:embed="rId2" cstate="print"/>
          <a:stretch>
            <a:fillRect/>
          </a:stretch>
        </p:blipFill>
        <p:spPr>
          <a:xfrm>
            <a:off x="1171951" y="870262"/>
            <a:ext cx="1546669" cy="1546669"/>
          </a:xfrm>
          <a:prstGeom prst="rect">
            <a:avLst/>
          </a:prstGeom>
        </p:spPr>
      </p:pic>
      <p:pic>
        <p:nvPicPr>
          <p:cNvPr id="16" name="object 16"/>
          <p:cNvPicPr/>
          <p:nvPr/>
        </p:nvPicPr>
        <p:blipFill>
          <a:blip r:embed="rId3" cstate="print"/>
          <a:stretch>
            <a:fillRect/>
          </a:stretch>
        </p:blipFill>
        <p:spPr>
          <a:xfrm>
            <a:off x="3269884" y="871849"/>
            <a:ext cx="903506" cy="1507523"/>
          </a:xfrm>
          <a:prstGeom prst="rect">
            <a:avLst/>
          </a:prstGeom>
        </p:spPr>
      </p:pic>
      <p:pic>
        <p:nvPicPr>
          <p:cNvPr id="17" name="object 17"/>
          <p:cNvPicPr/>
          <p:nvPr/>
        </p:nvPicPr>
        <p:blipFill>
          <a:blip r:embed="rId4" cstate="print"/>
          <a:stretch>
            <a:fillRect/>
          </a:stretch>
        </p:blipFill>
        <p:spPr>
          <a:xfrm>
            <a:off x="4837176" y="1026347"/>
            <a:ext cx="1619758" cy="1128301"/>
          </a:xfrm>
          <a:prstGeom prst="rect">
            <a:avLst/>
          </a:prstGeom>
        </p:spPr>
      </p:pic>
      <p:pic>
        <p:nvPicPr>
          <p:cNvPr id="18" name="object 18"/>
          <p:cNvPicPr/>
          <p:nvPr/>
        </p:nvPicPr>
        <p:blipFill>
          <a:blip r:embed="rId5" cstate="print"/>
          <a:stretch>
            <a:fillRect/>
          </a:stretch>
        </p:blipFill>
        <p:spPr>
          <a:xfrm>
            <a:off x="1103375" y="3101925"/>
            <a:ext cx="1619821" cy="1132983"/>
          </a:xfrm>
          <a:prstGeom prst="rect">
            <a:avLst/>
          </a:prstGeom>
        </p:spPr>
      </p:pic>
      <p:pic>
        <p:nvPicPr>
          <p:cNvPr id="19" name="object 19"/>
          <p:cNvPicPr/>
          <p:nvPr/>
        </p:nvPicPr>
        <p:blipFill>
          <a:blip r:embed="rId6" cstate="print"/>
          <a:stretch>
            <a:fillRect/>
          </a:stretch>
        </p:blipFill>
        <p:spPr>
          <a:xfrm>
            <a:off x="3222361" y="2914656"/>
            <a:ext cx="1218414" cy="1544977"/>
          </a:xfrm>
          <a:prstGeom prst="rect">
            <a:avLst/>
          </a:prstGeom>
        </p:spPr>
      </p:pic>
      <p:pic>
        <p:nvPicPr>
          <p:cNvPr id="20" name="object 20"/>
          <p:cNvPicPr/>
          <p:nvPr/>
        </p:nvPicPr>
        <p:blipFill>
          <a:blip r:embed="rId7" cstate="print"/>
          <a:stretch>
            <a:fillRect/>
          </a:stretch>
        </p:blipFill>
        <p:spPr>
          <a:xfrm>
            <a:off x="5132103" y="2951907"/>
            <a:ext cx="983090" cy="1549861"/>
          </a:xfrm>
          <a:prstGeom prst="rect">
            <a:avLst/>
          </a:prstGeom>
        </p:spPr>
      </p:pic>
      <p:pic>
        <p:nvPicPr>
          <p:cNvPr id="21" name="object 21"/>
          <p:cNvPicPr/>
          <p:nvPr/>
        </p:nvPicPr>
        <p:blipFill>
          <a:blip r:embed="rId8" cstate="print"/>
          <a:stretch>
            <a:fillRect/>
          </a:stretch>
        </p:blipFill>
        <p:spPr>
          <a:xfrm>
            <a:off x="259079" y="10344403"/>
            <a:ext cx="4812030" cy="123189"/>
          </a:xfrm>
          <a:prstGeom prst="rect">
            <a:avLst/>
          </a:prstGeom>
        </p:spPr>
      </p:pic>
      <p:pic>
        <p:nvPicPr>
          <p:cNvPr id="22" name="object 22"/>
          <p:cNvPicPr/>
          <p:nvPr/>
        </p:nvPicPr>
        <p:blipFill>
          <a:blip r:embed="rId9" cstate="print"/>
          <a:stretch>
            <a:fillRect/>
          </a:stretch>
        </p:blipFill>
        <p:spPr>
          <a:xfrm>
            <a:off x="5215890" y="10344403"/>
            <a:ext cx="1082039" cy="123189"/>
          </a:xfrm>
          <a:prstGeom prst="rect">
            <a:avLst/>
          </a:prstGeom>
        </p:spPr>
      </p:pic>
      <p:sp>
        <p:nvSpPr>
          <p:cNvPr id="23" name="object 23"/>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41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17727" y="467432"/>
            <a:ext cx="6350635" cy="3460750"/>
          </a:xfrm>
          <a:prstGeom prst="rect">
            <a:avLst/>
          </a:prstGeom>
        </p:spPr>
        <p:txBody>
          <a:bodyPr wrap="square" lIns="0" tIns="74295" rIns="0" bIns="0" rtlCol="0" vert="horz">
            <a:spAutoFit/>
          </a:bodyPr>
          <a:lstStyle/>
          <a:p>
            <a:pPr marL="101600">
              <a:lnSpc>
                <a:spcPct val="100000"/>
              </a:lnSpc>
              <a:spcBef>
                <a:spcPts val="585"/>
              </a:spcBef>
              <a:tabLst>
                <a:tab pos="302514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第四章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位</a:t>
            </a:r>
            <a:r>
              <a:rPr dirty="0" sz="1050" spc="5">
                <a:solidFill>
                  <a:srgbClr val="666666"/>
                </a:solidFill>
                <a:latin typeface="SimSun"/>
                <a:cs typeface="SimSun"/>
              </a:rPr>
              <a:t>置</a:t>
            </a:r>
            <a:r>
              <a:rPr dirty="0" sz="1050" spc="-10">
                <a:solidFill>
                  <a:srgbClr val="666666"/>
                </a:solidFill>
                <a:latin typeface="SimSun"/>
                <a:cs typeface="SimSun"/>
              </a:rPr>
              <a:t>自</a:t>
            </a:r>
            <a:r>
              <a:rPr dirty="0" sz="1050" spc="5">
                <a:solidFill>
                  <a:srgbClr val="666666"/>
                </a:solidFill>
                <a:latin typeface="SimSun"/>
                <a:cs typeface="SimSun"/>
              </a:rPr>
              <a:t>适</a:t>
            </a:r>
            <a:r>
              <a:rPr dirty="0" sz="1050" spc="-10">
                <a:solidFill>
                  <a:srgbClr val="666666"/>
                </a:solidFill>
                <a:latin typeface="SimSun"/>
                <a:cs typeface="SimSun"/>
              </a:rPr>
              <a:t>应卷</a:t>
            </a:r>
            <a:r>
              <a:rPr dirty="0" sz="1050" spc="5">
                <a:solidFill>
                  <a:srgbClr val="666666"/>
                </a:solidFill>
                <a:latin typeface="SimSun"/>
                <a:cs typeface="SimSun"/>
              </a:rPr>
              <a:t>积提</a:t>
            </a:r>
            <a:r>
              <a:rPr dirty="0" sz="1050" spc="-10">
                <a:solidFill>
                  <a:srgbClr val="666666"/>
                </a:solidFill>
                <a:latin typeface="SimSun"/>
                <a:cs typeface="SimSun"/>
              </a:rPr>
              <a:t>取</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a:p>
            <a:pPr marL="101600">
              <a:lnSpc>
                <a:spcPct val="100000"/>
              </a:lnSpc>
              <a:spcBef>
                <a:spcPts val="545"/>
              </a:spcBef>
            </a:pPr>
            <a:r>
              <a:rPr dirty="0" sz="1200" spc="45">
                <a:latin typeface="SimSun"/>
                <a:cs typeface="SimSun"/>
              </a:rPr>
              <a:t>局</a:t>
            </a:r>
            <a:r>
              <a:rPr dirty="0" sz="1200" spc="55">
                <a:latin typeface="SimSun"/>
                <a:cs typeface="SimSun"/>
              </a:rPr>
              <a:t>部特</a:t>
            </a:r>
            <a:r>
              <a:rPr dirty="0" sz="1200" spc="45">
                <a:latin typeface="SimSun"/>
                <a:cs typeface="SimSun"/>
              </a:rPr>
              <a:t>征</a:t>
            </a:r>
            <a:r>
              <a:rPr dirty="0" sz="1200" spc="55">
                <a:latin typeface="SimSun"/>
                <a:cs typeface="SimSun"/>
              </a:rPr>
              <a:t>变得冗余</a:t>
            </a:r>
            <a:r>
              <a:rPr dirty="0" sz="1200" spc="-185">
                <a:latin typeface="SimSun"/>
                <a:cs typeface="SimSun"/>
              </a:rPr>
              <a:t>，</a:t>
            </a:r>
            <a:r>
              <a:rPr dirty="0" sz="1200" spc="45">
                <a:latin typeface="SimSun"/>
                <a:cs typeface="SimSun"/>
              </a:rPr>
              <a:t>从</a:t>
            </a:r>
            <a:r>
              <a:rPr dirty="0" sz="1200" spc="55">
                <a:latin typeface="SimSun"/>
                <a:cs typeface="SimSun"/>
              </a:rPr>
              <a:t>而影</a:t>
            </a:r>
            <a:r>
              <a:rPr dirty="0" sz="1200" spc="45">
                <a:latin typeface="SimSun"/>
                <a:cs typeface="SimSun"/>
              </a:rPr>
              <a:t>响</a:t>
            </a:r>
            <a:r>
              <a:rPr dirty="0" sz="1200" spc="55">
                <a:latin typeface="SimSun"/>
                <a:cs typeface="SimSun"/>
              </a:rPr>
              <a:t>了重要</a:t>
            </a:r>
            <a:r>
              <a:rPr dirty="0" sz="1200" spc="45">
                <a:latin typeface="SimSun"/>
                <a:cs typeface="SimSun"/>
              </a:rPr>
              <a:t>信</a:t>
            </a:r>
            <a:r>
              <a:rPr dirty="0" sz="1200" spc="55">
                <a:latin typeface="SimSun"/>
                <a:cs typeface="SimSun"/>
              </a:rPr>
              <a:t>息</a:t>
            </a:r>
            <a:r>
              <a:rPr dirty="0" sz="1200" spc="45">
                <a:latin typeface="SimSun"/>
                <a:cs typeface="SimSun"/>
              </a:rPr>
              <a:t>的</a:t>
            </a:r>
            <a:r>
              <a:rPr dirty="0" sz="1200" spc="55">
                <a:latin typeface="SimSun"/>
                <a:cs typeface="SimSun"/>
              </a:rPr>
              <a:t>提取</a:t>
            </a:r>
            <a:r>
              <a:rPr dirty="0" sz="1200" spc="-185">
                <a:latin typeface="SimSun"/>
                <a:cs typeface="SimSun"/>
              </a:rPr>
              <a:t>，</a:t>
            </a:r>
            <a:r>
              <a:rPr dirty="0" sz="1200" spc="45">
                <a:latin typeface="SimSun"/>
                <a:cs typeface="SimSun"/>
              </a:rPr>
              <a:t>反</a:t>
            </a:r>
            <a:r>
              <a:rPr dirty="0" sz="1200" spc="55">
                <a:latin typeface="SimSun"/>
                <a:cs typeface="SimSun"/>
              </a:rPr>
              <a:t>而降低配</a:t>
            </a:r>
            <a:r>
              <a:rPr dirty="0" sz="1200" spc="45">
                <a:latin typeface="SimSun"/>
                <a:cs typeface="SimSun"/>
              </a:rPr>
              <a:t>准</a:t>
            </a:r>
            <a:r>
              <a:rPr dirty="0" sz="1200" spc="55">
                <a:latin typeface="SimSun"/>
                <a:cs typeface="SimSun"/>
              </a:rPr>
              <a:t>精</a:t>
            </a:r>
            <a:r>
              <a:rPr dirty="0" sz="1200" spc="65">
                <a:latin typeface="SimSun"/>
                <a:cs typeface="SimSun"/>
              </a:rPr>
              <a:t>度</a:t>
            </a:r>
            <a:r>
              <a:rPr dirty="0" baseline="31250" sz="1200" spc="22">
                <a:latin typeface="Times New Roman"/>
                <a:cs typeface="Times New Roman"/>
                <a:hlinkClick r:id="rId2" action="ppaction://hlinksldjump"/>
              </a:rPr>
              <a:t>[68]</a:t>
            </a:r>
            <a:r>
              <a:rPr dirty="0" sz="1200" spc="-195">
                <a:latin typeface="SimSun"/>
                <a:cs typeface="SimSun"/>
              </a:rPr>
              <a:t>。</a:t>
            </a:r>
            <a:r>
              <a:rPr dirty="0" sz="1200" spc="55">
                <a:latin typeface="SimSun"/>
                <a:cs typeface="SimSun"/>
              </a:rPr>
              <a:t>同时</a:t>
            </a:r>
            <a:r>
              <a:rPr dirty="0" sz="1200" spc="-185">
                <a:latin typeface="SimSun"/>
                <a:cs typeface="SimSun"/>
              </a:rPr>
              <a:t>，</a:t>
            </a:r>
            <a:r>
              <a:rPr dirty="0" sz="1200" spc="45">
                <a:latin typeface="SimSun"/>
                <a:cs typeface="SimSun"/>
              </a:rPr>
              <a:t>冗</a:t>
            </a:r>
            <a:r>
              <a:rPr dirty="0" sz="1200" spc="55">
                <a:latin typeface="SimSun"/>
                <a:cs typeface="SimSun"/>
              </a:rPr>
              <a:t>余</a:t>
            </a:r>
            <a:r>
              <a:rPr dirty="0" sz="1200" spc="45">
                <a:latin typeface="SimSun"/>
                <a:cs typeface="SimSun"/>
              </a:rPr>
              <a:t>的数</a:t>
            </a:r>
            <a:endParaRPr sz="1200">
              <a:latin typeface="SimSun"/>
              <a:cs typeface="SimSun"/>
            </a:endParaRPr>
          </a:p>
          <a:p>
            <a:pPr marL="101600">
              <a:lnSpc>
                <a:spcPct val="100000"/>
              </a:lnSpc>
              <a:spcBef>
                <a:spcPts val="900"/>
              </a:spcBef>
            </a:pPr>
            <a:r>
              <a:rPr dirty="0" sz="1200" spc="45">
                <a:latin typeface="SimSun"/>
                <a:cs typeface="SimSun"/>
              </a:rPr>
              <a:t>据</a:t>
            </a:r>
            <a:r>
              <a:rPr dirty="0" sz="1200" spc="55">
                <a:latin typeface="SimSun"/>
                <a:cs typeface="SimSun"/>
              </a:rPr>
              <a:t>也加</a:t>
            </a:r>
            <a:r>
              <a:rPr dirty="0" sz="1200" spc="45">
                <a:latin typeface="SimSun"/>
                <a:cs typeface="SimSun"/>
              </a:rPr>
              <a:t>重</a:t>
            </a:r>
            <a:r>
              <a:rPr dirty="0" sz="1200" spc="55">
                <a:latin typeface="SimSun"/>
                <a:cs typeface="SimSun"/>
              </a:rPr>
              <a:t>了网络</a:t>
            </a:r>
            <a:r>
              <a:rPr dirty="0" sz="1200" spc="45">
                <a:latin typeface="SimSun"/>
                <a:cs typeface="SimSun"/>
              </a:rPr>
              <a:t>的</a:t>
            </a:r>
            <a:r>
              <a:rPr dirty="0" sz="1200" spc="55">
                <a:latin typeface="SimSun"/>
                <a:cs typeface="SimSun"/>
              </a:rPr>
              <a:t>负</a:t>
            </a:r>
            <a:r>
              <a:rPr dirty="0" sz="1200" spc="45">
                <a:latin typeface="SimSun"/>
                <a:cs typeface="SimSun"/>
              </a:rPr>
              <a:t>担</a:t>
            </a:r>
            <a:r>
              <a:rPr dirty="0" sz="1200" spc="55">
                <a:latin typeface="SimSun"/>
                <a:cs typeface="SimSun"/>
              </a:rPr>
              <a:t>，增</a:t>
            </a:r>
            <a:r>
              <a:rPr dirty="0" sz="1200" spc="45">
                <a:latin typeface="SimSun"/>
                <a:cs typeface="SimSun"/>
              </a:rPr>
              <a:t>加</a:t>
            </a:r>
            <a:r>
              <a:rPr dirty="0" sz="1200" spc="55">
                <a:latin typeface="SimSun"/>
                <a:cs typeface="SimSun"/>
              </a:rPr>
              <a:t>了算法</a:t>
            </a:r>
            <a:r>
              <a:rPr dirty="0" sz="1200" spc="45">
                <a:latin typeface="SimSun"/>
                <a:cs typeface="SimSun"/>
              </a:rPr>
              <a:t>的</a:t>
            </a:r>
            <a:r>
              <a:rPr dirty="0" sz="1200" spc="55">
                <a:latin typeface="SimSun"/>
                <a:cs typeface="SimSun"/>
              </a:rPr>
              <a:t>时</a:t>
            </a:r>
            <a:r>
              <a:rPr dirty="0" sz="1200" spc="45">
                <a:latin typeface="SimSun"/>
                <a:cs typeface="SimSun"/>
              </a:rPr>
              <a:t>间</a:t>
            </a:r>
            <a:r>
              <a:rPr dirty="0" sz="1200" spc="55">
                <a:latin typeface="SimSun"/>
                <a:cs typeface="SimSun"/>
              </a:rPr>
              <a:t>复杂</a:t>
            </a:r>
            <a:r>
              <a:rPr dirty="0" sz="1200" spc="45">
                <a:latin typeface="SimSun"/>
                <a:cs typeface="SimSun"/>
              </a:rPr>
              <a:t>度</a:t>
            </a:r>
            <a:r>
              <a:rPr dirty="0" sz="1200" spc="55">
                <a:latin typeface="SimSun"/>
                <a:cs typeface="SimSun"/>
              </a:rPr>
              <a:t>和空间</a:t>
            </a:r>
            <a:r>
              <a:rPr dirty="0" sz="1200" spc="45">
                <a:latin typeface="SimSun"/>
                <a:cs typeface="SimSun"/>
              </a:rPr>
              <a:t>复</a:t>
            </a:r>
            <a:r>
              <a:rPr dirty="0" sz="1200" spc="55">
                <a:latin typeface="SimSun"/>
                <a:cs typeface="SimSun"/>
              </a:rPr>
              <a:t>杂</a:t>
            </a:r>
            <a:r>
              <a:rPr dirty="0" sz="1200" spc="45">
                <a:latin typeface="SimSun"/>
                <a:cs typeface="SimSun"/>
              </a:rPr>
              <a:t>度。</a:t>
            </a:r>
            <a:endParaRPr sz="1200">
              <a:latin typeface="SimSun"/>
              <a:cs typeface="SimSun"/>
            </a:endParaRPr>
          </a:p>
          <a:p>
            <a:pPr marL="101600">
              <a:lnSpc>
                <a:spcPct val="100000"/>
              </a:lnSpc>
              <a:spcBef>
                <a:spcPts val="900"/>
              </a:spcBef>
            </a:pPr>
            <a:r>
              <a:rPr dirty="0" sz="1200">
                <a:latin typeface="SimSun"/>
                <a:cs typeface="SimSun"/>
              </a:rPr>
              <a:t>（</a:t>
            </a:r>
            <a:r>
              <a:rPr dirty="0" sz="1200">
                <a:latin typeface="Times New Roman"/>
                <a:cs typeface="Times New Roman"/>
              </a:rPr>
              <a:t>2</a:t>
            </a:r>
            <a:r>
              <a:rPr dirty="0" sz="1200">
                <a:latin typeface="SimSun"/>
                <a:cs typeface="SimSun"/>
              </a:rPr>
              <a:t>）精度测试</a:t>
            </a:r>
            <a:endParaRPr sz="1200">
              <a:latin typeface="SimSun"/>
              <a:cs typeface="SimSun"/>
            </a:endParaRPr>
          </a:p>
          <a:p>
            <a:pPr marL="101600" marR="43180" indent="304800">
              <a:lnSpc>
                <a:spcPct val="162500"/>
              </a:lnSpc>
            </a:pPr>
            <a:r>
              <a:rPr dirty="0" sz="1200">
                <a:latin typeface="SimSun"/>
                <a:cs typeface="SimSun"/>
              </a:rPr>
              <a:t>表</a:t>
            </a:r>
            <a:r>
              <a:rPr dirty="0" sz="1200" spc="-195">
                <a:latin typeface="SimSun"/>
                <a:cs typeface="SimSun"/>
              </a:rPr>
              <a:t> </a:t>
            </a:r>
            <a:r>
              <a:rPr dirty="0" sz="1200">
                <a:latin typeface="Times New Roman"/>
                <a:cs typeface="Times New Roman"/>
              </a:rPr>
              <a:t>4.2</a:t>
            </a:r>
            <a:r>
              <a:rPr dirty="0" sz="1200" spc="105">
                <a:latin typeface="Times New Roman"/>
                <a:cs typeface="Times New Roman"/>
              </a:rPr>
              <a:t> </a:t>
            </a:r>
            <a:r>
              <a:rPr dirty="0" sz="1200">
                <a:latin typeface="SimSun"/>
                <a:cs typeface="SimSun"/>
              </a:rPr>
              <a:t>评估了本章的方法及其同行的性能。在所有性能指标中</a:t>
            </a:r>
            <a:r>
              <a:rPr dirty="0" sz="1200" spc="5">
                <a:latin typeface="SimSun"/>
                <a:cs typeface="SimSun"/>
              </a:rPr>
              <a:t>，</a:t>
            </a:r>
            <a:r>
              <a:rPr dirty="0" sz="1200">
                <a:latin typeface="SimSun"/>
                <a:cs typeface="SimSun"/>
              </a:rPr>
              <a:t>本章的方法在</a:t>
            </a:r>
            <a:r>
              <a:rPr dirty="0" sz="1200" spc="-190">
                <a:latin typeface="SimSun"/>
                <a:cs typeface="SimSun"/>
              </a:rPr>
              <a:t> </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R</a:t>
            </a:r>
            <a:r>
              <a:rPr dirty="0" sz="1200" spc="-5">
                <a:latin typeface="Times New Roman"/>
                <a:cs typeface="Times New Roman"/>
              </a:rPr>
              <a:t>)</a:t>
            </a:r>
            <a:r>
              <a:rPr dirty="0" sz="1200">
                <a:latin typeface="SimSun"/>
                <a:cs typeface="SimSun"/>
              </a:rPr>
              <a:t>、  </a:t>
            </a:r>
            <a:r>
              <a:rPr dirty="0" sz="1200">
                <a:latin typeface="Times New Roman"/>
                <a:cs typeface="Times New Roman"/>
              </a:rPr>
              <a:t>R</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R)</a:t>
            </a:r>
            <a:r>
              <a:rPr dirty="0" sz="1200" spc="-75">
                <a:latin typeface="SimSun"/>
                <a:cs typeface="SimSun"/>
              </a:rPr>
              <a:t>、</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t</a:t>
            </a:r>
            <a:r>
              <a:rPr dirty="0" sz="1200" spc="-5">
                <a:latin typeface="Times New Roman"/>
                <a:cs typeface="Times New Roman"/>
              </a:rPr>
              <a:t>)</a:t>
            </a:r>
            <a:r>
              <a:rPr dirty="0" sz="1200">
                <a:latin typeface="SimSun"/>
                <a:cs typeface="SimSun"/>
              </a:rPr>
              <a:t>和</a:t>
            </a:r>
            <a:r>
              <a:rPr dirty="0" sz="1200" spc="-300">
                <a:latin typeface="SimSun"/>
                <a:cs typeface="SimSun"/>
              </a:rPr>
              <a:t> </a:t>
            </a:r>
            <a:r>
              <a:rPr dirty="0" sz="1200">
                <a:latin typeface="Times New Roman"/>
                <a:cs typeface="Times New Roman"/>
              </a:rPr>
              <a:t>R</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t)</a:t>
            </a:r>
            <a:r>
              <a:rPr dirty="0" sz="1200">
                <a:latin typeface="SimSun"/>
                <a:cs typeface="SimSun"/>
              </a:rPr>
              <a:t>均最低</a:t>
            </a:r>
            <a:r>
              <a:rPr dirty="0" sz="1200" spc="-75">
                <a:latin typeface="SimSun"/>
                <a:cs typeface="SimSun"/>
              </a:rPr>
              <a:t>。</a:t>
            </a:r>
            <a:r>
              <a:rPr dirty="0" sz="1200">
                <a:latin typeface="SimSun"/>
                <a:cs typeface="SimSun"/>
              </a:rPr>
              <a:t>在</a:t>
            </a:r>
            <a:r>
              <a:rPr dirty="0" sz="1200" spc="-300">
                <a:latin typeface="SimSun"/>
                <a:cs typeface="SimSun"/>
              </a:rPr>
              <a:t> </a:t>
            </a:r>
            <a:r>
              <a:rPr dirty="0" sz="1200" spc="-5">
                <a:latin typeface="Times New Roman"/>
                <a:cs typeface="Times New Roman"/>
              </a:rPr>
              <a:t>MAE</a:t>
            </a:r>
            <a:r>
              <a:rPr dirty="0" sz="1200" spc="-10">
                <a:latin typeface="Times New Roman"/>
                <a:cs typeface="Times New Roman"/>
              </a:rPr>
              <a:t>(</a:t>
            </a:r>
            <a:r>
              <a:rPr dirty="0" sz="1200">
                <a:latin typeface="Times New Roman"/>
                <a:cs typeface="Times New Roman"/>
              </a:rPr>
              <a:t>R</a:t>
            </a:r>
            <a:r>
              <a:rPr dirty="0" sz="1200" spc="-5">
                <a:latin typeface="Times New Roman"/>
                <a:cs typeface="Times New Roman"/>
              </a:rPr>
              <a:t>)</a:t>
            </a:r>
            <a:r>
              <a:rPr dirty="0" sz="1200">
                <a:latin typeface="SimSun"/>
                <a:cs typeface="SimSun"/>
              </a:rPr>
              <a:t>这个指标上</a:t>
            </a:r>
            <a:r>
              <a:rPr dirty="0" sz="1200" spc="-75">
                <a:latin typeface="SimSun"/>
                <a:cs typeface="SimSun"/>
              </a:rPr>
              <a:t>，</a:t>
            </a:r>
            <a:r>
              <a:rPr dirty="0" sz="1200">
                <a:latin typeface="SimSun"/>
                <a:cs typeface="SimSun"/>
              </a:rPr>
              <a:t>略</a:t>
            </a:r>
            <a:r>
              <a:rPr dirty="0" sz="1200" spc="10">
                <a:latin typeface="SimSun"/>
                <a:cs typeface="SimSun"/>
              </a:rPr>
              <a:t>高</a:t>
            </a:r>
            <a:r>
              <a:rPr dirty="0" sz="1200">
                <a:latin typeface="SimSun"/>
                <a:cs typeface="SimSun"/>
              </a:rPr>
              <a:t>于</a:t>
            </a:r>
            <a:r>
              <a:rPr dirty="0" sz="1200" spc="-300">
                <a:latin typeface="SimSun"/>
                <a:cs typeface="SimSun"/>
              </a:rPr>
              <a:t> </a:t>
            </a:r>
            <a:r>
              <a:rPr dirty="0" sz="1200">
                <a:latin typeface="Times New Roman"/>
                <a:cs typeface="Times New Roman"/>
              </a:rPr>
              <a:t>F</a:t>
            </a:r>
            <a:r>
              <a:rPr dirty="0" sz="1200" spc="-5">
                <a:latin typeface="Times New Roman"/>
                <a:cs typeface="Times New Roman"/>
              </a:rPr>
              <a:t>G</a:t>
            </a:r>
            <a:r>
              <a:rPr dirty="0" sz="1200" spc="5">
                <a:latin typeface="Times New Roman"/>
                <a:cs typeface="Times New Roman"/>
              </a:rPr>
              <a:t>R</a:t>
            </a:r>
            <a:r>
              <a:rPr dirty="0" sz="1200" spc="-75">
                <a:latin typeface="SimSun"/>
                <a:cs typeface="SimSun"/>
              </a:rPr>
              <a:t>。</a:t>
            </a:r>
            <a:r>
              <a:rPr dirty="0" sz="1200">
                <a:latin typeface="SimSun"/>
                <a:cs typeface="SimSun"/>
              </a:rPr>
              <a:t>在</a:t>
            </a:r>
            <a:r>
              <a:rPr dirty="0" sz="1200" spc="-300">
                <a:latin typeface="SimSun"/>
                <a:cs typeface="SimSun"/>
              </a:rPr>
              <a:t> </a:t>
            </a:r>
            <a:r>
              <a:rPr dirty="0" sz="1200" spc="-5">
                <a:latin typeface="Times New Roman"/>
                <a:cs typeface="Times New Roman"/>
              </a:rPr>
              <a:t>MAE</a:t>
            </a:r>
            <a:r>
              <a:rPr dirty="0" sz="1200" spc="-10">
                <a:latin typeface="Times New Roman"/>
                <a:cs typeface="Times New Roman"/>
              </a:rPr>
              <a:t>(</a:t>
            </a:r>
            <a:r>
              <a:rPr dirty="0" sz="1200">
                <a:latin typeface="Times New Roman"/>
                <a:cs typeface="Times New Roman"/>
              </a:rPr>
              <a:t>t</a:t>
            </a:r>
            <a:r>
              <a:rPr dirty="0" sz="1200" spc="-5">
                <a:latin typeface="Times New Roman"/>
                <a:cs typeface="Times New Roman"/>
              </a:rPr>
              <a:t>)</a:t>
            </a:r>
            <a:r>
              <a:rPr dirty="0" sz="1200">
                <a:latin typeface="SimSun"/>
                <a:cs typeface="SimSun"/>
              </a:rPr>
              <a:t>这个 </a:t>
            </a:r>
            <a:r>
              <a:rPr dirty="0" sz="1200">
                <a:latin typeface="SimSun"/>
                <a:cs typeface="SimSun"/>
              </a:rPr>
              <a:t>指标上，本章的方法没有明显的优势。这是由于</a:t>
            </a:r>
            <a:r>
              <a:rPr dirty="0" sz="1200" spc="-75">
                <a:latin typeface="SimSun"/>
                <a:cs typeface="SimSun"/>
              </a:rPr>
              <a:t> </a:t>
            </a:r>
            <a:r>
              <a:rPr dirty="0" sz="1200" spc="-5">
                <a:latin typeface="Times New Roman"/>
                <a:cs typeface="Times New Roman"/>
              </a:rPr>
              <a:t>MAE</a:t>
            </a:r>
            <a:r>
              <a:rPr dirty="0" sz="1200" spc="229">
                <a:latin typeface="Times New Roman"/>
                <a:cs typeface="Times New Roman"/>
              </a:rPr>
              <a:t> </a:t>
            </a:r>
            <a:r>
              <a:rPr dirty="0" sz="1200">
                <a:latin typeface="SimSun"/>
                <a:cs typeface="SimSun"/>
              </a:rPr>
              <a:t>计算的是真实值和预测值绝对误差的 平均</a:t>
            </a:r>
            <a:r>
              <a:rPr dirty="0" sz="1200" spc="10">
                <a:latin typeface="SimSun"/>
                <a:cs typeface="SimSun"/>
              </a:rPr>
              <a:t>值</a:t>
            </a:r>
            <a:r>
              <a:rPr dirty="0" sz="1200">
                <a:latin typeface="SimSun"/>
                <a:cs typeface="SimSun"/>
              </a:rPr>
              <a:t>，大</a:t>
            </a:r>
            <a:r>
              <a:rPr dirty="0" sz="1200" spc="10">
                <a:latin typeface="SimSun"/>
                <a:cs typeface="SimSun"/>
              </a:rPr>
              <a:t>部</a:t>
            </a:r>
            <a:r>
              <a:rPr dirty="0" sz="1200">
                <a:latin typeface="SimSun"/>
                <a:cs typeface="SimSun"/>
              </a:rPr>
              <a:t>分</a:t>
            </a:r>
            <a:r>
              <a:rPr dirty="0" sz="1200" spc="10">
                <a:latin typeface="SimSun"/>
                <a:cs typeface="SimSun"/>
              </a:rPr>
              <a:t>情</a:t>
            </a:r>
            <a:r>
              <a:rPr dirty="0" sz="1200">
                <a:latin typeface="SimSun"/>
                <a:cs typeface="SimSun"/>
              </a:rPr>
              <a:t>况</a:t>
            </a:r>
            <a:r>
              <a:rPr dirty="0" sz="1200" spc="10">
                <a:latin typeface="SimSun"/>
                <a:cs typeface="SimSun"/>
              </a:rPr>
              <a:t>下</a:t>
            </a:r>
            <a:r>
              <a:rPr dirty="0" sz="1200">
                <a:latin typeface="SimSun"/>
                <a:cs typeface="SimSun"/>
              </a:rPr>
              <a:t>梯度</a:t>
            </a:r>
            <a:r>
              <a:rPr dirty="0" sz="1200" spc="10">
                <a:latin typeface="SimSun"/>
                <a:cs typeface="SimSun"/>
              </a:rPr>
              <a:t>都</a:t>
            </a:r>
            <a:r>
              <a:rPr dirty="0" sz="1200">
                <a:latin typeface="SimSun"/>
                <a:cs typeface="SimSun"/>
              </a:rPr>
              <a:t>相等</a:t>
            </a:r>
            <a:r>
              <a:rPr dirty="0" sz="1200" spc="15">
                <a:latin typeface="SimSun"/>
                <a:cs typeface="SimSun"/>
              </a:rPr>
              <a:t>，</a:t>
            </a:r>
            <a:r>
              <a:rPr dirty="0" sz="1200">
                <a:latin typeface="SimSun"/>
                <a:cs typeface="SimSun"/>
              </a:rPr>
              <a:t>即</a:t>
            </a:r>
            <a:r>
              <a:rPr dirty="0" sz="1200" spc="10">
                <a:latin typeface="SimSun"/>
                <a:cs typeface="SimSun"/>
              </a:rPr>
              <a:t>使</a:t>
            </a:r>
            <a:r>
              <a:rPr dirty="0" sz="1200">
                <a:latin typeface="SimSun"/>
                <a:cs typeface="SimSun"/>
              </a:rPr>
              <a:t>是</a:t>
            </a:r>
            <a:r>
              <a:rPr dirty="0" sz="1200" spc="10">
                <a:latin typeface="SimSun"/>
                <a:cs typeface="SimSun"/>
              </a:rPr>
              <a:t>较</a:t>
            </a:r>
            <a:r>
              <a:rPr dirty="0" sz="1200">
                <a:latin typeface="SimSun"/>
                <a:cs typeface="SimSun"/>
              </a:rPr>
              <a:t>小的</a:t>
            </a:r>
            <a:r>
              <a:rPr dirty="0" sz="1200" spc="10">
                <a:latin typeface="SimSun"/>
                <a:cs typeface="SimSun"/>
              </a:rPr>
              <a:t>损</a:t>
            </a:r>
            <a:r>
              <a:rPr dirty="0" sz="1200">
                <a:latin typeface="SimSun"/>
                <a:cs typeface="SimSun"/>
              </a:rPr>
              <a:t>失值</a:t>
            </a:r>
            <a:r>
              <a:rPr dirty="0" sz="1200" spc="10">
                <a:latin typeface="SimSun"/>
                <a:cs typeface="SimSun"/>
              </a:rPr>
              <a:t>其</a:t>
            </a:r>
            <a:r>
              <a:rPr dirty="0" sz="1200">
                <a:latin typeface="SimSun"/>
                <a:cs typeface="SimSun"/>
              </a:rPr>
              <a:t>梯</a:t>
            </a:r>
            <a:r>
              <a:rPr dirty="0" sz="1200" spc="10">
                <a:latin typeface="SimSun"/>
                <a:cs typeface="SimSun"/>
              </a:rPr>
              <a:t>度</a:t>
            </a:r>
            <a:r>
              <a:rPr dirty="0" sz="1200">
                <a:latin typeface="SimSun"/>
                <a:cs typeface="SimSun"/>
              </a:rPr>
              <a:t>也</a:t>
            </a:r>
            <a:r>
              <a:rPr dirty="0" sz="1200" spc="10">
                <a:latin typeface="SimSun"/>
                <a:cs typeface="SimSun"/>
              </a:rPr>
              <a:t>可</a:t>
            </a:r>
            <a:r>
              <a:rPr dirty="0" sz="1200">
                <a:latin typeface="SimSun"/>
                <a:cs typeface="SimSun"/>
              </a:rPr>
              <a:t>能很</a:t>
            </a:r>
            <a:r>
              <a:rPr dirty="0" sz="1200" spc="10">
                <a:latin typeface="SimSun"/>
                <a:cs typeface="SimSun"/>
              </a:rPr>
              <a:t>大</a:t>
            </a:r>
            <a:r>
              <a:rPr dirty="0" sz="1200">
                <a:latin typeface="SimSun"/>
                <a:cs typeface="SimSun"/>
              </a:rPr>
              <a:t>，因</a:t>
            </a:r>
            <a:r>
              <a:rPr dirty="0" sz="1200" spc="10">
                <a:latin typeface="SimSun"/>
                <a:cs typeface="SimSun"/>
              </a:rPr>
              <a:t>此</a:t>
            </a:r>
            <a:r>
              <a:rPr dirty="0" sz="1200">
                <a:latin typeface="SimSun"/>
                <a:cs typeface="SimSun"/>
              </a:rPr>
              <a:t>不</a:t>
            </a:r>
            <a:r>
              <a:rPr dirty="0" sz="1200" spc="10">
                <a:latin typeface="SimSun"/>
                <a:cs typeface="SimSun"/>
              </a:rPr>
              <a:t>利</a:t>
            </a:r>
            <a:r>
              <a:rPr dirty="0" sz="1200">
                <a:latin typeface="SimSun"/>
                <a:cs typeface="SimSun"/>
              </a:rPr>
              <a:t>于模 </a:t>
            </a:r>
            <a:r>
              <a:rPr dirty="0" sz="1200" spc="10">
                <a:latin typeface="SimSun"/>
                <a:cs typeface="SimSun"/>
              </a:rPr>
              <a:t>型参数的收敛与学习</a:t>
            </a:r>
            <a:r>
              <a:rPr dirty="0" sz="1200">
                <a:latin typeface="SimSun"/>
                <a:cs typeface="SimSun"/>
              </a:rPr>
              <a:t>。</a:t>
            </a:r>
            <a:r>
              <a:rPr dirty="0" sz="1200" spc="10">
                <a:latin typeface="SimSun"/>
                <a:cs typeface="SimSun"/>
              </a:rPr>
              <a:t>对</a:t>
            </a:r>
            <a:r>
              <a:rPr dirty="0" sz="1200">
                <a:latin typeface="SimSun"/>
                <a:cs typeface="SimSun"/>
              </a:rPr>
              <a:t>比</a:t>
            </a:r>
            <a:r>
              <a:rPr dirty="0" sz="1200" spc="-45">
                <a:latin typeface="SimSun"/>
                <a:cs typeface="SimSun"/>
              </a:rPr>
              <a:t> </a:t>
            </a:r>
            <a:r>
              <a:rPr dirty="0" sz="1200">
                <a:latin typeface="Times New Roman"/>
                <a:cs typeface="Times New Roman"/>
              </a:rPr>
              <a:t>PCRNet</a:t>
            </a:r>
            <a:r>
              <a:rPr dirty="0" sz="1200">
                <a:latin typeface="SimSun"/>
                <a:cs typeface="SimSun"/>
              </a:rPr>
              <a:t>，</a:t>
            </a:r>
            <a:r>
              <a:rPr dirty="0" sz="1200" spc="10">
                <a:latin typeface="SimSun"/>
                <a:cs typeface="SimSun"/>
              </a:rPr>
              <a:t>本章</a:t>
            </a:r>
            <a:r>
              <a:rPr dirty="0" sz="1200">
                <a:latin typeface="SimSun"/>
                <a:cs typeface="SimSun"/>
              </a:rPr>
              <a:t>的</a:t>
            </a:r>
            <a:r>
              <a:rPr dirty="0" sz="1200" spc="10">
                <a:latin typeface="SimSun"/>
                <a:cs typeface="SimSun"/>
              </a:rPr>
              <a:t>方法嵌入了两</a:t>
            </a:r>
            <a:r>
              <a:rPr dirty="0" sz="1200" spc="20">
                <a:latin typeface="SimSun"/>
                <a:cs typeface="SimSun"/>
              </a:rPr>
              <a:t>层</a:t>
            </a:r>
            <a:r>
              <a:rPr dirty="0" sz="1200" spc="10">
                <a:latin typeface="SimSun"/>
                <a:cs typeface="SimSun"/>
              </a:rPr>
              <a:t>位置</a:t>
            </a:r>
            <a:r>
              <a:rPr dirty="0" sz="1200">
                <a:latin typeface="SimSun"/>
                <a:cs typeface="SimSun"/>
              </a:rPr>
              <a:t>自</a:t>
            </a:r>
            <a:r>
              <a:rPr dirty="0" sz="1200" spc="10">
                <a:latin typeface="SimSun"/>
                <a:cs typeface="SimSun"/>
              </a:rPr>
              <a:t>适应卷</a:t>
            </a:r>
            <a:r>
              <a:rPr dirty="0" sz="1200" spc="15">
                <a:latin typeface="SimSun"/>
                <a:cs typeface="SimSun"/>
              </a:rPr>
              <a:t>积</a:t>
            </a:r>
            <a:r>
              <a:rPr dirty="0" sz="1200" spc="10">
                <a:latin typeface="SimSun"/>
                <a:cs typeface="SimSun"/>
              </a:rPr>
              <a:t>，分别带来了 </a:t>
            </a:r>
            <a:r>
              <a:rPr dirty="0" sz="1200">
                <a:latin typeface="Times New Roman"/>
                <a:cs typeface="Times New Roman"/>
              </a:rPr>
              <a:t>25.6</a:t>
            </a:r>
            <a:r>
              <a:rPr dirty="0" sz="1200">
                <a:latin typeface="SimSun"/>
                <a:cs typeface="SimSun"/>
              </a:rPr>
              <a:t>％</a:t>
            </a:r>
            <a:r>
              <a:rPr dirty="0" sz="1200" spc="-85">
                <a:latin typeface="SimSun"/>
                <a:cs typeface="SimSun"/>
              </a:rPr>
              <a:t>、</a:t>
            </a:r>
            <a:r>
              <a:rPr dirty="0" sz="1200" spc="-5">
                <a:latin typeface="Times New Roman"/>
                <a:cs typeface="Times New Roman"/>
              </a:rPr>
              <a:t>13.7%</a:t>
            </a:r>
            <a:r>
              <a:rPr dirty="0" sz="1200" spc="-85">
                <a:latin typeface="SimSun"/>
                <a:cs typeface="SimSun"/>
              </a:rPr>
              <a:t>、</a:t>
            </a:r>
            <a:r>
              <a:rPr dirty="0" sz="1200" spc="-5">
                <a:latin typeface="Times New Roman"/>
                <a:cs typeface="Times New Roman"/>
              </a:rPr>
              <a:t>21.6%</a:t>
            </a:r>
            <a:r>
              <a:rPr dirty="0" sz="1200" spc="-85">
                <a:latin typeface="SimSun"/>
                <a:cs typeface="SimSun"/>
              </a:rPr>
              <a:t>、</a:t>
            </a:r>
            <a:r>
              <a:rPr dirty="0" sz="1200" spc="-5">
                <a:latin typeface="Times New Roman"/>
                <a:cs typeface="Times New Roman"/>
              </a:rPr>
              <a:t>39.4%</a:t>
            </a:r>
            <a:r>
              <a:rPr dirty="0" sz="1200" spc="-85">
                <a:latin typeface="SimSun"/>
                <a:cs typeface="SimSun"/>
              </a:rPr>
              <a:t>、</a:t>
            </a:r>
            <a:r>
              <a:rPr dirty="0" sz="1200" spc="-5">
                <a:latin typeface="Times New Roman"/>
                <a:cs typeface="Times New Roman"/>
              </a:rPr>
              <a:t>22.1%</a:t>
            </a:r>
            <a:r>
              <a:rPr dirty="0" sz="1200" spc="-85">
                <a:latin typeface="SimSun"/>
                <a:cs typeface="SimSun"/>
              </a:rPr>
              <a:t>、</a:t>
            </a:r>
            <a:r>
              <a:rPr dirty="0" sz="1200" spc="-5">
                <a:latin typeface="Times New Roman"/>
                <a:cs typeface="Times New Roman"/>
              </a:rPr>
              <a:t>19.1%</a:t>
            </a:r>
            <a:r>
              <a:rPr dirty="0" sz="1200">
                <a:latin typeface="SimSun"/>
                <a:cs typeface="SimSun"/>
              </a:rPr>
              <a:t>的提升</a:t>
            </a:r>
            <a:r>
              <a:rPr dirty="0" sz="1200" spc="-85">
                <a:latin typeface="SimSun"/>
                <a:cs typeface="SimSun"/>
              </a:rPr>
              <a:t>。</a:t>
            </a:r>
            <a:r>
              <a:rPr dirty="0" sz="1200">
                <a:latin typeface="SimSun"/>
                <a:cs typeface="SimSun"/>
              </a:rPr>
              <a:t>同时</a:t>
            </a:r>
            <a:r>
              <a:rPr dirty="0" sz="1200" spc="-85">
                <a:latin typeface="SimSun"/>
                <a:cs typeface="SimSun"/>
              </a:rPr>
              <a:t>，</a:t>
            </a:r>
            <a:r>
              <a:rPr dirty="0" sz="1200">
                <a:latin typeface="SimSun"/>
                <a:cs typeface="SimSun"/>
              </a:rPr>
              <a:t>本章的方法预测出的旋转矩阵 和平移向量与地面值的误差有四个指标最小，优于其他主</a:t>
            </a:r>
            <a:r>
              <a:rPr dirty="0" sz="1200" spc="5">
                <a:latin typeface="SimSun"/>
                <a:cs typeface="SimSun"/>
              </a:rPr>
              <a:t>流</a:t>
            </a:r>
            <a:r>
              <a:rPr dirty="0" sz="1200">
                <a:latin typeface="SimSun"/>
                <a:cs typeface="SimSun"/>
              </a:rPr>
              <a:t>方法，具有更高的配准精度。</a:t>
            </a:r>
            <a:endParaRPr sz="1200">
              <a:latin typeface="SimSun"/>
              <a:cs typeface="SimSun"/>
            </a:endParaRPr>
          </a:p>
          <a:p>
            <a:pPr marL="2328545">
              <a:lnSpc>
                <a:spcPct val="100000"/>
              </a:lnSpc>
              <a:spcBef>
                <a:spcPts val="990"/>
              </a:spcBef>
              <a:tabLst>
                <a:tab pos="2796540" algn="l"/>
              </a:tabLst>
            </a:pPr>
            <a:r>
              <a:rPr dirty="0" sz="1050" spc="5">
                <a:latin typeface="SimSun"/>
                <a:cs typeface="SimSun"/>
              </a:rPr>
              <a:t>表</a:t>
            </a:r>
            <a:r>
              <a:rPr dirty="0" sz="1050" spc="-265">
                <a:latin typeface="SimSun"/>
                <a:cs typeface="SimSun"/>
              </a:rPr>
              <a:t> </a:t>
            </a:r>
            <a:r>
              <a:rPr dirty="0" sz="1050">
                <a:latin typeface="Times New Roman"/>
                <a:cs typeface="Times New Roman"/>
              </a:rPr>
              <a:t>4.2</a:t>
            </a:r>
            <a:r>
              <a:rPr dirty="0" sz="1050">
                <a:latin typeface="Times New Roman"/>
                <a:cs typeface="Times New Roman"/>
              </a:rPr>
              <a:t>	</a:t>
            </a:r>
            <a:r>
              <a:rPr dirty="0" sz="1050" spc="-10">
                <a:latin typeface="SimSun"/>
                <a:cs typeface="SimSun"/>
              </a:rPr>
              <a:t>精</a:t>
            </a:r>
            <a:r>
              <a:rPr dirty="0" sz="1050" spc="5">
                <a:latin typeface="SimSun"/>
                <a:cs typeface="SimSun"/>
              </a:rPr>
              <a:t>度</a:t>
            </a:r>
            <a:r>
              <a:rPr dirty="0" sz="1050" spc="-10">
                <a:latin typeface="SimSun"/>
                <a:cs typeface="SimSun"/>
              </a:rPr>
              <a:t>测</a:t>
            </a:r>
            <a:r>
              <a:rPr dirty="0" sz="1050" spc="5">
                <a:latin typeface="SimSun"/>
                <a:cs typeface="SimSun"/>
              </a:rPr>
              <a:t>试</a:t>
            </a:r>
            <a:r>
              <a:rPr dirty="0" sz="1050" spc="-10">
                <a:latin typeface="SimSun"/>
                <a:cs typeface="SimSun"/>
              </a:rPr>
              <a:t>结</a:t>
            </a:r>
            <a:r>
              <a:rPr dirty="0" sz="1050" spc="5">
                <a:latin typeface="SimSun"/>
                <a:cs typeface="SimSun"/>
              </a:rPr>
              <a:t>果</a:t>
            </a:r>
            <a:r>
              <a:rPr dirty="0" sz="1050" spc="-10">
                <a:latin typeface="SimSun"/>
                <a:cs typeface="SimSun"/>
              </a:rPr>
              <a:t>对比表</a:t>
            </a:r>
            <a:endParaRPr sz="1050">
              <a:latin typeface="SimSun"/>
              <a:cs typeface="SimSun"/>
            </a:endParaRPr>
          </a:p>
        </p:txBody>
      </p:sp>
      <p:graphicFrame>
        <p:nvGraphicFramePr>
          <p:cNvPr id="4" name="object 4"/>
          <p:cNvGraphicFramePr>
            <a:graphicFrameLocks noGrp="1"/>
          </p:cNvGraphicFramePr>
          <p:nvPr/>
        </p:nvGraphicFramePr>
        <p:xfrm>
          <a:off x="714755" y="3998086"/>
          <a:ext cx="6126480" cy="1781810"/>
        </p:xfrm>
        <a:graphic>
          <a:graphicData uri="http://schemas.openxmlformats.org/drawingml/2006/table">
            <a:tbl>
              <a:tblPr firstRow="1" bandRow="1">
                <a:tableStyleId>{2D5ABB26-0587-4C30-8999-92F81FD0307C}</a:tableStyleId>
              </a:tblPr>
              <a:tblGrid>
                <a:gridCol w="972819"/>
                <a:gridCol w="949959"/>
                <a:gridCol w="880744"/>
                <a:gridCol w="877569"/>
                <a:gridCol w="813435"/>
                <a:gridCol w="819150"/>
                <a:gridCol w="810895"/>
              </a:tblGrid>
              <a:tr h="262127">
                <a:tc>
                  <a:txBody>
                    <a:bodyPr/>
                    <a:lstStyle/>
                    <a:p>
                      <a:pPr algn="ctr" marL="5715">
                        <a:lnSpc>
                          <a:spcPct val="100000"/>
                        </a:lnSpc>
                        <a:spcBef>
                          <a:spcPts val="390"/>
                        </a:spcBef>
                      </a:pPr>
                      <a:r>
                        <a:rPr dirty="0" sz="1050">
                          <a:latin typeface="SimSun"/>
                          <a:cs typeface="SimSun"/>
                        </a:rPr>
                        <a:t>模型</a:t>
                      </a:r>
                      <a:endParaRPr sz="1050">
                        <a:latin typeface="SimSun"/>
                        <a:cs typeface="SimSun"/>
                      </a:endParaRPr>
                    </a:p>
                  </a:txBody>
                  <a:tcPr marL="0" marR="0" marB="0" marT="49530">
                    <a:lnT w="19050">
                      <a:solidFill>
                        <a:srgbClr val="000000"/>
                      </a:solidFill>
                      <a:prstDash val="solid"/>
                    </a:lnT>
                    <a:lnB w="9525">
                      <a:solidFill>
                        <a:srgbClr val="000000"/>
                      </a:solidFill>
                      <a:prstDash val="solid"/>
                    </a:lnB>
                  </a:tcPr>
                </a:tc>
                <a:tc>
                  <a:txBody>
                    <a:bodyPr/>
                    <a:lstStyle/>
                    <a:p>
                      <a:pPr algn="ctr">
                        <a:lnSpc>
                          <a:spcPct val="100000"/>
                        </a:lnSpc>
                        <a:spcBef>
                          <a:spcPts val="390"/>
                        </a:spcBef>
                      </a:pPr>
                      <a:r>
                        <a:rPr dirty="0" sz="1050" spc="-5">
                          <a:latin typeface="Times New Roman"/>
                          <a:cs typeface="Times New Roman"/>
                        </a:rPr>
                        <a:t>MSE(R)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a:lnSpc>
                          <a:spcPct val="100000"/>
                        </a:lnSpc>
                        <a:spcBef>
                          <a:spcPts val="390"/>
                        </a:spcBef>
                      </a:pPr>
                      <a:r>
                        <a:rPr dirty="0" sz="1050">
                          <a:latin typeface="Times New Roman"/>
                          <a:cs typeface="Times New Roman"/>
                        </a:rPr>
                        <a:t>RMSE(R)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marL="1270">
                        <a:lnSpc>
                          <a:spcPct val="100000"/>
                        </a:lnSpc>
                        <a:spcBef>
                          <a:spcPts val="390"/>
                        </a:spcBef>
                      </a:pPr>
                      <a:r>
                        <a:rPr dirty="0" sz="1050">
                          <a:latin typeface="Times New Roman"/>
                          <a:cs typeface="Times New Roman"/>
                        </a:rPr>
                        <a:t>MAE(R)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a:lnSpc>
                          <a:spcPct val="100000"/>
                        </a:lnSpc>
                        <a:spcBef>
                          <a:spcPts val="390"/>
                        </a:spcBef>
                      </a:pPr>
                      <a:r>
                        <a:rPr dirty="0" sz="1050" spc="-5">
                          <a:latin typeface="Times New Roman"/>
                          <a:cs typeface="Times New Roman"/>
                        </a:rPr>
                        <a:t>MSE(t)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marL="163195">
                        <a:lnSpc>
                          <a:spcPct val="100000"/>
                        </a:lnSpc>
                        <a:spcBef>
                          <a:spcPts val="390"/>
                        </a:spcBef>
                      </a:pPr>
                      <a:r>
                        <a:rPr dirty="0" sz="1050" spc="-5">
                          <a:latin typeface="Times New Roman"/>
                          <a:cs typeface="Times New Roman"/>
                        </a:rPr>
                        <a:t>RMSE(t)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marL="5080">
                        <a:lnSpc>
                          <a:spcPct val="100000"/>
                        </a:lnSpc>
                        <a:spcBef>
                          <a:spcPts val="390"/>
                        </a:spcBef>
                      </a:pPr>
                      <a:r>
                        <a:rPr dirty="0" sz="1050" spc="-5">
                          <a:latin typeface="Times New Roman"/>
                          <a:cs typeface="Times New Roman"/>
                        </a:rPr>
                        <a:t>MAE(t)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r>
              <a:tr h="256502">
                <a:tc>
                  <a:txBody>
                    <a:bodyPr/>
                    <a:lstStyle/>
                    <a:p>
                      <a:pPr algn="ctr" marL="3810">
                        <a:lnSpc>
                          <a:spcPct val="100000"/>
                        </a:lnSpc>
                        <a:spcBef>
                          <a:spcPts val="355"/>
                        </a:spcBef>
                      </a:pPr>
                      <a:r>
                        <a:rPr dirty="0" sz="1050">
                          <a:latin typeface="Times New Roman"/>
                          <a:cs typeface="Times New Roman"/>
                        </a:rPr>
                        <a:t>ICP</a:t>
                      </a:r>
                      <a:endParaRPr sz="1050">
                        <a:latin typeface="Times New Roman"/>
                        <a:cs typeface="Times New Roman"/>
                      </a:endParaRPr>
                    </a:p>
                  </a:txBody>
                  <a:tcPr marL="0" marR="0" marB="0" marT="45085">
                    <a:lnT w="9525">
                      <a:solidFill>
                        <a:srgbClr val="000000"/>
                      </a:solidFill>
                      <a:prstDash val="solid"/>
                    </a:lnT>
                  </a:tcPr>
                </a:tc>
                <a:tc>
                  <a:txBody>
                    <a:bodyPr/>
                    <a:lstStyle/>
                    <a:p>
                      <a:pPr algn="ctr" marL="1270">
                        <a:lnSpc>
                          <a:spcPct val="100000"/>
                        </a:lnSpc>
                        <a:spcBef>
                          <a:spcPts val="355"/>
                        </a:spcBef>
                      </a:pPr>
                      <a:r>
                        <a:rPr dirty="0" sz="1050">
                          <a:latin typeface="Times New Roman"/>
                          <a:cs typeface="Times New Roman"/>
                        </a:rPr>
                        <a:t>894.897339</a:t>
                      </a:r>
                      <a:endParaRPr sz="1050">
                        <a:latin typeface="Times New Roman"/>
                        <a:cs typeface="Times New Roman"/>
                      </a:endParaRPr>
                    </a:p>
                  </a:txBody>
                  <a:tcPr marL="0" marR="0" marB="0" marT="45085">
                    <a:lnT w="9525">
                      <a:solidFill>
                        <a:srgbClr val="000000"/>
                      </a:solidFill>
                      <a:prstDash val="solid"/>
                    </a:lnT>
                  </a:tcPr>
                </a:tc>
                <a:tc>
                  <a:txBody>
                    <a:bodyPr/>
                    <a:lstStyle/>
                    <a:p>
                      <a:pPr algn="ctr">
                        <a:lnSpc>
                          <a:spcPct val="100000"/>
                        </a:lnSpc>
                        <a:spcBef>
                          <a:spcPts val="355"/>
                        </a:spcBef>
                      </a:pPr>
                      <a:r>
                        <a:rPr dirty="0" sz="1050">
                          <a:latin typeface="Times New Roman"/>
                          <a:cs typeface="Times New Roman"/>
                        </a:rPr>
                        <a:t>29.914835</a:t>
                      </a:r>
                      <a:endParaRPr sz="1050">
                        <a:latin typeface="Times New Roman"/>
                        <a:cs typeface="Times New Roman"/>
                      </a:endParaRPr>
                    </a:p>
                  </a:txBody>
                  <a:tcPr marL="0" marR="0" marB="0" marT="45085">
                    <a:lnT w="9525">
                      <a:solidFill>
                        <a:srgbClr val="000000"/>
                      </a:solidFill>
                      <a:prstDash val="solid"/>
                    </a:lnT>
                  </a:tcPr>
                </a:tc>
                <a:tc>
                  <a:txBody>
                    <a:bodyPr/>
                    <a:lstStyle/>
                    <a:p>
                      <a:pPr algn="ctr" marL="2540">
                        <a:lnSpc>
                          <a:spcPct val="100000"/>
                        </a:lnSpc>
                        <a:spcBef>
                          <a:spcPts val="355"/>
                        </a:spcBef>
                      </a:pPr>
                      <a:r>
                        <a:rPr dirty="0" sz="1050">
                          <a:latin typeface="Times New Roman"/>
                          <a:cs typeface="Times New Roman"/>
                        </a:rPr>
                        <a:t>23.544817</a:t>
                      </a:r>
                      <a:endParaRPr sz="1050">
                        <a:latin typeface="Times New Roman"/>
                        <a:cs typeface="Times New Roman"/>
                      </a:endParaRPr>
                    </a:p>
                  </a:txBody>
                  <a:tcPr marL="0" marR="0" marB="0" marT="45085">
                    <a:lnT w="9525">
                      <a:solidFill>
                        <a:srgbClr val="000000"/>
                      </a:solidFill>
                      <a:prstDash val="solid"/>
                    </a:lnT>
                  </a:tcPr>
                </a:tc>
                <a:tc>
                  <a:txBody>
                    <a:bodyPr/>
                    <a:lstStyle/>
                    <a:p>
                      <a:pPr algn="ctr">
                        <a:lnSpc>
                          <a:spcPct val="100000"/>
                        </a:lnSpc>
                        <a:spcBef>
                          <a:spcPts val="355"/>
                        </a:spcBef>
                      </a:pPr>
                      <a:r>
                        <a:rPr dirty="0" sz="1050">
                          <a:latin typeface="Times New Roman"/>
                          <a:cs typeface="Times New Roman"/>
                        </a:rPr>
                        <a:t>0.084643</a:t>
                      </a:r>
                      <a:endParaRPr sz="1050">
                        <a:latin typeface="Times New Roman"/>
                        <a:cs typeface="Times New Roman"/>
                      </a:endParaRPr>
                    </a:p>
                  </a:txBody>
                  <a:tcPr marL="0" marR="0" marB="0" marT="45085">
                    <a:lnT w="9525">
                      <a:solidFill>
                        <a:srgbClr val="000000"/>
                      </a:solidFill>
                      <a:prstDash val="solid"/>
                    </a:lnT>
                  </a:tcPr>
                </a:tc>
                <a:tc>
                  <a:txBody>
                    <a:bodyPr/>
                    <a:lstStyle/>
                    <a:p>
                      <a:pPr marL="158750">
                        <a:lnSpc>
                          <a:spcPct val="100000"/>
                        </a:lnSpc>
                        <a:spcBef>
                          <a:spcPts val="355"/>
                        </a:spcBef>
                      </a:pPr>
                      <a:r>
                        <a:rPr dirty="0" sz="1050">
                          <a:latin typeface="Times New Roman"/>
                          <a:cs typeface="Times New Roman"/>
                        </a:rPr>
                        <a:t>0.290935</a:t>
                      </a:r>
                      <a:endParaRPr sz="1050">
                        <a:latin typeface="Times New Roman"/>
                        <a:cs typeface="Times New Roman"/>
                      </a:endParaRPr>
                    </a:p>
                  </a:txBody>
                  <a:tcPr marL="0" marR="0" marB="0" marT="45085">
                    <a:lnT w="9525">
                      <a:solidFill>
                        <a:srgbClr val="000000"/>
                      </a:solidFill>
                      <a:prstDash val="solid"/>
                    </a:lnT>
                  </a:tcPr>
                </a:tc>
                <a:tc>
                  <a:txBody>
                    <a:bodyPr/>
                    <a:lstStyle/>
                    <a:p>
                      <a:pPr algn="ctr" marL="7620">
                        <a:lnSpc>
                          <a:spcPct val="100000"/>
                        </a:lnSpc>
                        <a:spcBef>
                          <a:spcPts val="355"/>
                        </a:spcBef>
                      </a:pPr>
                      <a:r>
                        <a:rPr dirty="0" sz="1050">
                          <a:latin typeface="Times New Roman"/>
                          <a:cs typeface="Times New Roman"/>
                        </a:rPr>
                        <a:t>0.248755</a:t>
                      </a:r>
                      <a:endParaRPr sz="1050">
                        <a:latin typeface="Times New Roman"/>
                        <a:cs typeface="Times New Roman"/>
                      </a:endParaRPr>
                    </a:p>
                  </a:txBody>
                  <a:tcPr marL="0" marR="0" marB="0" marT="45085">
                    <a:lnT w="9525">
                      <a:solidFill>
                        <a:srgbClr val="000000"/>
                      </a:solidFill>
                      <a:prstDash val="solid"/>
                    </a:lnT>
                  </a:tcPr>
                </a:tc>
              </a:tr>
              <a:tr h="247650">
                <a:tc>
                  <a:txBody>
                    <a:bodyPr/>
                    <a:lstStyle/>
                    <a:p>
                      <a:pPr algn="ctr" marL="4445">
                        <a:lnSpc>
                          <a:spcPct val="100000"/>
                        </a:lnSpc>
                        <a:spcBef>
                          <a:spcPts val="275"/>
                        </a:spcBef>
                      </a:pPr>
                      <a:r>
                        <a:rPr dirty="0" sz="1050">
                          <a:latin typeface="Times New Roman"/>
                          <a:cs typeface="Times New Roman"/>
                        </a:rPr>
                        <a:t>Go-ICP</a:t>
                      </a:r>
                      <a:endParaRPr sz="1050">
                        <a:latin typeface="Times New Roman"/>
                        <a:cs typeface="Times New Roman"/>
                      </a:endParaRPr>
                    </a:p>
                  </a:txBody>
                  <a:tcPr marL="0" marR="0" marB="0" marT="34925"/>
                </a:tc>
                <a:tc>
                  <a:txBody>
                    <a:bodyPr/>
                    <a:lstStyle/>
                    <a:p>
                      <a:pPr algn="ctr" marL="1270">
                        <a:lnSpc>
                          <a:spcPct val="100000"/>
                        </a:lnSpc>
                        <a:spcBef>
                          <a:spcPts val="275"/>
                        </a:spcBef>
                      </a:pPr>
                      <a:r>
                        <a:rPr dirty="0" sz="1050">
                          <a:latin typeface="Times New Roman"/>
                          <a:cs typeface="Times New Roman"/>
                        </a:rPr>
                        <a:t>140.477325</a:t>
                      </a:r>
                      <a:endParaRPr sz="1050">
                        <a:latin typeface="Times New Roman"/>
                        <a:cs typeface="Times New Roman"/>
                      </a:endParaRPr>
                    </a:p>
                  </a:txBody>
                  <a:tcPr marL="0" marR="0" marB="0" marT="34925"/>
                </a:tc>
                <a:tc>
                  <a:txBody>
                    <a:bodyPr/>
                    <a:lstStyle/>
                    <a:p>
                      <a:pPr algn="ctr">
                        <a:lnSpc>
                          <a:spcPct val="100000"/>
                        </a:lnSpc>
                        <a:spcBef>
                          <a:spcPts val="275"/>
                        </a:spcBef>
                      </a:pPr>
                      <a:r>
                        <a:rPr dirty="0" sz="1050" spc="-5">
                          <a:latin typeface="Times New Roman"/>
                          <a:cs typeface="Times New Roman"/>
                        </a:rPr>
                        <a:t>11.852313</a:t>
                      </a:r>
                      <a:endParaRPr sz="1050">
                        <a:latin typeface="Times New Roman"/>
                        <a:cs typeface="Times New Roman"/>
                      </a:endParaRPr>
                    </a:p>
                  </a:txBody>
                  <a:tcPr marL="0" marR="0" marB="0" marT="34925"/>
                </a:tc>
                <a:tc>
                  <a:txBody>
                    <a:bodyPr/>
                    <a:lstStyle/>
                    <a:p>
                      <a:pPr algn="ctr" marL="2540">
                        <a:lnSpc>
                          <a:spcPct val="100000"/>
                        </a:lnSpc>
                        <a:spcBef>
                          <a:spcPts val="275"/>
                        </a:spcBef>
                      </a:pPr>
                      <a:r>
                        <a:rPr dirty="0" sz="1050">
                          <a:latin typeface="Times New Roman"/>
                          <a:cs typeface="Times New Roman"/>
                        </a:rPr>
                        <a:t>2.588463</a:t>
                      </a:r>
                      <a:endParaRPr sz="1050">
                        <a:latin typeface="Times New Roman"/>
                        <a:cs typeface="Times New Roman"/>
                      </a:endParaRPr>
                    </a:p>
                  </a:txBody>
                  <a:tcPr marL="0" marR="0" marB="0" marT="34925"/>
                </a:tc>
                <a:tc>
                  <a:txBody>
                    <a:bodyPr/>
                    <a:lstStyle/>
                    <a:p>
                      <a:pPr algn="ctr">
                        <a:lnSpc>
                          <a:spcPct val="100000"/>
                        </a:lnSpc>
                        <a:spcBef>
                          <a:spcPts val="275"/>
                        </a:spcBef>
                      </a:pPr>
                      <a:r>
                        <a:rPr dirty="0" sz="1050">
                          <a:latin typeface="Times New Roman"/>
                          <a:cs typeface="Times New Roman"/>
                        </a:rPr>
                        <a:t>0.000659</a:t>
                      </a:r>
                      <a:endParaRPr sz="1050">
                        <a:latin typeface="Times New Roman"/>
                        <a:cs typeface="Times New Roman"/>
                      </a:endParaRPr>
                    </a:p>
                  </a:txBody>
                  <a:tcPr marL="0" marR="0" marB="0" marT="34925"/>
                </a:tc>
                <a:tc>
                  <a:txBody>
                    <a:bodyPr/>
                    <a:lstStyle/>
                    <a:p>
                      <a:pPr marL="158750">
                        <a:lnSpc>
                          <a:spcPct val="100000"/>
                        </a:lnSpc>
                        <a:spcBef>
                          <a:spcPts val="275"/>
                        </a:spcBef>
                      </a:pPr>
                      <a:r>
                        <a:rPr dirty="0" sz="1050">
                          <a:latin typeface="Times New Roman"/>
                          <a:cs typeface="Times New Roman"/>
                        </a:rPr>
                        <a:t>0.025665</a:t>
                      </a:r>
                      <a:endParaRPr sz="1050">
                        <a:latin typeface="Times New Roman"/>
                        <a:cs typeface="Times New Roman"/>
                      </a:endParaRPr>
                    </a:p>
                  </a:txBody>
                  <a:tcPr marL="0" marR="0" marB="0" marT="34925"/>
                </a:tc>
                <a:tc>
                  <a:txBody>
                    <a:bodyPr/>
                    <a:lstStyle/>
                    <a:p>
                      <a:pPr algn="ctr" marL="7620">
                        <a:lnSpc>
                          <a:spcPct val="100000"/>
                        </a:lnSpc>
                        <a:spcBef>
                          <a:spcPts val="275"/>
                        </a:spcBef>
                      </a:pPr>
                      <a:r>
                        <a:rPr dirty="0" sz="1050">
                          <a:latin typeface="Times New Roman"/>
                          <a:cs typeface="Times New Roman"/>
                        </a:rPr>
                        <a:t>0.007092</a:t>
                      </a:r>
                      <a:endParaRPr sz="1050">
                        <a:latin typeface="Times New Roman"/>
                        <a:cs typeface="Times New Roman"/>
                      </a:endParaRPr>
                    </a:p>
                  </a:txBody>
                  <a:tcPr marL="0" marR="0" marB="0" marT="34925"/>
                </a:tc>
              </a:tr>
              <a:tr h="247776">
                <a:tc>
                  <a:txBody>
                    <a:bodyPr/>
                    <a:lstStyle/>
                    <a:p>
                      <a:pPr algn="ctr" marL="3810">
                        <a:lnSpc>
                          <a:spcPct val="100000"/>
                        </a:lnSpc>
                        <a:spcBef>
                          <a:spcPts val="284"/>
                        </a:spcBef>
                      </a:pPr>
                      <a:r>
                        <a:rPr dirty="0" sz="1050" spc="-5">
                          <a:latin typeface="Times New Roman"/>
                          <a:cs typeface="Times New Roman"/>
                        </a:rPr>
                        <a:t>FGR</a:t>
                      </a:r>
                      <a:endParaRPr sz="1050">
                        <a:latin typeface="Times New Roman"/>
                        <a:cs typeface="Times New Roman"/>
                      </a:endParaRPr>
                    </a:p>
                  </a:txBody>
                  <a:tcPr marL="0" marR="0" marB="0" marT="36194"/>
                </a:tc>
                <a:tc>
                  <a:txBody>
                    <a:bodyPr/>
                    <a:lstStyle/>
                    <a:p>
                      <a:pPr algn="ctr" marL="1270">
                        <a:lnSpc>
                          <a:spcPct val="100000"/>
                        </a:lnSpc>
                        <a:spcBef>
                          <a:spcPts val="284"/>
                        </a:spcBef>
                      </a:pPr>
                      <a:r>
                        <a:rPr dirty="0" sz="1050">
                          <a:latin typeface="Times New Roman"/>
                          <a:cs typeface="Times New Roman"/>
                        </a:rPr>
                        <a:t>87.661491</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9.362772</a:t>
                      </a:r>
                      <a:endParaRPr sz="1050">
                        <a:latin typeface="Times New Roman"/>
                        <a:cs typeface="Times New Roman"/>
                      </a:endParaRPr>
                    </a:p>
                  </a:txBody>
                  <a:tcPr marL="0" marR="0" marB="0" marT="36194"/>
                </a:tc>
                <a:tc>
                  <a:txBody>
                    <a:bodyPr/>
                    <a:lstStyle/>
                    <a:p>
                      <a:pPr algn="ctr" marL="2540">
                        <a:lnSpc>
                          <a:spcPct val="100000"/>
                        </a:lnSpc>
                        <a:spcBef>
                          <a:spcPts val="284"/>
                        </a:spcBef>
                      </a:pPr>
                      <a:r>
                        <a:rPr dirty="0" sz="1050" b="1">
                          <a:latin typeface="Times New Roman"/>
                          <a:cs typeface="Times New Roman"/>
                        </a:rPr>
                        <a:t>1.999290</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0.000194</a:t>
                      </a:r>
                      <a:endParaRPr sz="1050">
                        <a:latin typeface="Times New Roman"/>
                        <a:cs typeface="Times New Roman"/>
                      </a:endParaRPr>
                    </a:p>
                  </a:txBody>
                  <a:tcPr marL="0" marR="0" marB="0" marT="36194"/>
                </a:tc>
                <a:tc>
                  <a:txBody>
                    <a:bodyPr/>
                    <a:lstStyle/>
                    <a:p>
                      <a:pPr marL="158750">
                        <a:lnSpc>
                          <a:spcPct val="100000"/>
                        </a:lnSpc>
                        <a:spcBef>
                          <a:spcPts val="284"/>
                        </a:spcBef>
                      </a:pPr>
                      <a:r>
                        <a:rPr dirty="0" sz="1050">
                          <a:latin typeface="Times New Roman"/>
                          <a:cs typeface="Times New Roman"/>
                        </a:rPr>
                        <a:t>0.013939</a:t>
                      </a:r>
                      <a:endParaRPr sz="1050">
                        <a:latin typeface="Times New Roman"/>
                        <a:cs typeface="Times New Roman"/>
                      </a:endParaRPr>
                    </a:p>
                  </a:txBody>
                  <a:tcPr marL="0" marR="0" marB="0" marT="36194"/>
                </a:tc>
                <a:tc>
                  <a:txBody>
                    <a:bodyPr/>
                    <a:lstStyle/>
                    <a:p>
                      <a:pPr algn="ctr" marL="7620">
                        <a:lnSpc>
                          <a:spcPct val="100000"/>
                        </a:lnSpc>
                        <a:spcBef>
                          <a:spcPts val="284"/>
                        </a:spcBef>
                      </a:pPr>
                      <a:r>
                        <a:rPr dirty="0" sz="1050" b="1">
                          <a:latin typeface="Times New Roman"/>
                          <a:cs typeface="Times New Roman"/>
                        </a:rPr>
                        <a:t>0.002839</a:t>
                      </a:r>
                      <a:endParaRPr sz="1050">
                        <a:latin typeface="Times New Roman"/>
                        <a:cs typeface="Times New Roman"/>
                      </a:endParaRPr>
                    </a:p>
                  </a:txBody>
                  <a:tcPr marL="0" marR="0" marB="0" marT="36194"/>
                </a:tc>
              </a:tr>
              <a:tr h="247776">
                <a:tc>
                  <a:txBody>
                    <a:bodyPr/>
                    <a:lstStyle/>
                    <a:p>
                      <a:pPr algn="ctr" marL="3175">
                        <a:lnSpc>
                          <a:spcPct val="100000"/>
                        </a:lnSpc>
                        <a:spcBef>
                          <a:spcPts val="280"/>
                        </a:spcBef>
                      </a:pPr>
                      <a:r>
                        <a:rPr dirty="0" sz="1050" spc="-5">
                          <a:latin typeface="Times New Roman"/>
                          <a:cs typeface="Times New Roman"/>
                        </a:rPr>
                        <a:t>PointNetLK</a:t>
                      </a:r>
                      <a:endParaRPr sz="1050">
                        <a:latin typeface="Times New Roman"/>
                        <a:cs typeface="Times New Roman"/>
                      </a:endParaRPr>
                    </a:p>
                  </a:txBody>
                  <a:tcPr marL="0" marR="0" marB="0" marT="35560"/>
                </a:tc>
                <a:tc>
                  <a:txBody>
                    <a:bodyPr/>
                    <a:lstStyle/>
                    <a:p>
                      <a:pPr algn="ctr" marL="1270">
                        <a:lnSpc>
                          <a:spcPct val="100000"/>
                        </a:lnSpc>
                        <a:spcBef>
                          <a:spcPts val="280"/>
                        </a:spcBef>
                      </a:pPr>
                      <a:r>
                        <a:rPr dirty="0" sz="1050">
                          <a:latin typeface="Times New Roman"/>
                          <a:cs typeface="Times New Roman"/>
                        </a:rPr>
                        <a:t>227.870331</a:t>
                      </a:r>
                      <a:endParaRPr sz="1050">
                        <a:latin typeface="Times New Roman"/>
                        <a:cs typeface="Times New Roman"/>
                      </a:endParaRPr>
                    </a:p>
                  </a:txBody>
                  <a:tcPr marL="0" marR="0" marB="0" marT="35560"/>
                </a:tc>
                <a:tc>
                  <a:txBody>
                    <a:bodyPr/>
                    <a:lstStyle/>
                    <a:p>
                      <a:pPr algn="ctr">
                        <a:lnSpc>
                          <a:spcPct val="100000"/>
                        </a:lnSpc>
                        <a:spcBef>
                          <a:spcPts val="280"/>
                        </a:spcBef>
                      </a:pPr>
                      <a:r>
                        <a:rPr dirty="0" sz="1050">
                          <a:latin typeface="Times New Roman"/>
                          <a:cs typeface="Times New Roman"/>
                        </a:rPr>
                        <a:t>15.095374</a:t>
                      </a:r>
                      <a:endParaRPr sz="1050">
                        <a:latin typeface="Times New Roman"/>
                        <a:cs typeface="Times New Roman"/>
                      </a:endParaRPr>
                    </a:p>
                  </a:txBody>
                  <a:tcPr marL="0" marR="0" marB="0" marT="35560"/>
                </a:tc>
                <a:tc>
                  <a:txBody>
                    <a:bodyPr/>
                    <a:lstStyle/>
                    <a:p>
                      <a:pPr algn="ctr" marL="2540">
                        <a:lnSpc>
                          <a:spcPct val="100000"/>
                        </a:lnSpc>
                        <a:spcBef>
                          <a:spcPts val="280"/>
                        </a:spcBef>
                      </a:pPr>
                      <a:r>
                        <a:rPr dirty="0" sz="1050">
                          <a:latin typeface="Times New Roman"/>
                          <a:cs typeface="Times New Roman"/>
                        </a:rPr>
                        <a:t>4.225304</a:t>
                      </a:r>
                      <a:endParaRPr sz="1050">
                        <a:latin typeface="Times New Roman"/>
                        <a:cs typeface="Times New Roman"/>
                      </a:endParaRPr>
                    </a:p>
                  </a:txBody>
                  <a:tcPr marL="0" marR="0" marB="0" marT="35560"/>
                </a:tc>
                <a:tc>
                  <a:txBody>
                    <a:bodyPr/>
                    <a:lstStyle/>
                    <a:p>
                      <a:pPr algn="ctr">
                        <a:lnSpc>
                          <a:spcPct val="100000"/>
                        </a:lnSpc>
                        <a:spcBef>
                          <a:spcPts val="280"/>
                        </a:spcBef>
                      </a:pPr>
                      <a:r>
                        <a:rPr dirty="0" sz="1050">
                          <a:latin typeface="Times New Roman"/>
                          <a:cs typeface="Times New Roman"/>
                        </a:rPr>
                        <a:t>0.000487</a:t>
                      </a:r>
                      <a:endParaRPr sz="1050">
                        <a:latin typeface="Times New Roman"/>
                        <a:cs typeface="Times New Roman"/>
                      </a:endParaRPr>
                    </a:p>
                  </a:txBody>
                  <a:tcPr marL="0" marR="0" marB="0" marT="35560"/>
                </a:tc>
                <a:tc>
                  <a:txBody>
                    <a:bodyPr/>
                    <a:lstStyle/>
                    <a:p>
                      <a:pPr marL="158750">
                        <a:lnSpc>
                          <a:spcPct val="100000"/>
                        </a:lnSpc>
                        <a:spcBef>
                          <a:spcPts val="280"/>
                        </a:spcBef>
                      </a:pPr>
                      <a:r>
                        <a:rPr dirty="0" sz="1050">
                          <a:latin typeface="Times New Roman"/>
                          <a:cs typeface="Times New Roman"/>
                        </a:rPr>
                        <a:t>0.022065</a:t>
                      </a:r>
                      <a:endParaRPr sz="1050">
                        <a:latin typeface="Times New Roman"/>
                        <a:cs typeface="Times New Roman"/>
                      </a:endParaRPr>
                    </a:p>
                  </a:txBody>
                  <a:tcPr marL="0" marR="0" marB="0" marT="35560"/>
                </a:tc>
                <a:tc>
                  <a:txBody>
                    <a:bodyPr/>
                    <a:lstStyle/>
                    <a:p>
                      <a:pPr algn="ctr" marL="7620">
                        <a:lnSpc>
                          <a:spcPct val="100000"/>
                        </a:lnSpc>
                        <a:spcBef>
                          <a:spcPts val="280"/>
                        </a:spcBef>
                      </a:pPr>
                      <a:r>
                        <a:rPr dirty="0" sz="1050">
                          <a:latin typeface="Times New Roman"/>
                          <a:cs typeface="Times New Roman"/>
                        </a:rPr>
                        <a:t>0.005404</a:t>
                      </a:r>
                      <a:endParaRPr sz="1050">
                        <a:latin typeface="Times New Roman"/>
                        <a:cs typeface="Times New Roman"/>
                      </a:endParaRPr>
                    </a:p>
                  </a:txBody>
                  <a:tcPr marL="0" marR="0" marB="0" marT="35560"/>
                </a:tc>
              </a:tr>
              <a:tr h="247650">
                <a:tc>
                  <a:txBody>
                    <a:bodyPr/>
                    <a:lstStyle/>
                    <a:p>
                      <a:pPr algn="ctr" marL="3175">
                        <a:lnSpc>
                          <a:spcPct val="100000"/>
                        </a:lnSpc>
                        <a:spcBef>
                          <a:spcPts val="284"/>
                        </a:spcBef>
                      </a:pPr>
                      <a:r>
                        <a:rPr dirty="0" sz="1050" spc="-5">
                          <a:latin typeface="Times New Roman"/>
                          <a:cs typeface="Times New Roman"/>
                        </a:rPr>
                        <a:t>PCRNet</a:t>
                      </a:r>
                      <a:endParaRPr sz="1050">
                        <a:latin typeface="Times New Roman"/>
                        <a:cs typeface="Times New Roman"/>
                      </a:endParaRPr>
                    </a:p>
                  </a:txBody>
                  <a:tcPr marL="0" marR="0" marB="0" marT="36194"/>
                </a:tc>
                <a:tc>
                  <a:txBody>
                    <a:bodyPr/>
                    <a:lstStyle/>
                    <a:p>
                      <a:pPr algn="ctr" marL="1270">
                        <a:lnSpc>
                          <a:spcPct val="100000"/>
                        </a:lnSpc>
                        <a:spcBef>
                          <a:spcPts val="284"/>
                        </a:spcBef>
                      </a:pPr>
                      <a:r>
                        <a:rPr dirty="0" sz="1050">
                          <a:latin typeface="Times New Roman"/>
                          <a:cs typeface="Times New Roman"/>
                        </a:rPr>
                        <a:t>17.447983</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4.177078</a:t>
                      </a:r>
                      <a:endParaRPr sz="1050">
                        <a:latin typeface="Times New Roman"/>
                        <a:cs typeface="Times New Roman"/>
                      </a:endParaRPr>
                    </a:p>
                  </a:txBody>
                  <a:tcPr marL="0" marR="0" marB="0" marT="36194"/>
                </a:tc>
                <a:tc>
                  <a:txBody>
                    <a:bodyPr/>
                    <a:lstStyle/>
                    <a:p>
                      <a:pPr algn="ctr" marL="2540">
                        <a:lnSpc>
                          <a:spcPct val="100000"/>
                        </a:lnSpc>
                        <a:spcBef>
                          <a:spcPts val="284"/>
                        </a:spcBef>
                      </a:pPr>
                      <a:r>
                        <a:rPr dirty="0" sz="1050">
                          <a:latin typeface="Times New Roman"/>
                          <a:cs typeface="Times New Roman"/>
                        </a:rPr>
                        <a:t>2.628245</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0.000241</a:t>
                      </a:r>
                      <a:endParaRPr sz="1050">
                        <a:latin typeface="Times New Roman"/>
                        <a:cs typeface="Times New Roman"/>
                      </a:endParaRPr>
                    </a:p>
                  </a:txBody>
                  <a:tcPr marL="0" marR="0" marB="0" marT="36194"/>
                </a:tc>
                <a:tc>
                  <a:txBody>
                    <a:bodyPr/>
                    <a:lstStyle/>
                    <a:p>
                      <a:pPr marL="158750">
                        <a:lnSpc>
                          <a:spcPct val="100000"/>
                        </a:lnSpc>
                        <a:spcBef>
                          <a:spcPts val="284"/>
                        </a:spcBef>
                      </a:pPr>
                      <a:r>
                        <a:rPr dirty="0" sz="1050">
                          <a:latin typeface="Times New Roman"/>
                          <a:cs typeface="Times New Roman"/>
                        </a:rPr>
                        <a:t>0.015526</a:t>
                      </a:r>
                      <a:endParaRPr sz="1050">
                        <a:latin typeface="Times New Roman"/>
                        <a:cs typeface="Times New Roman"/>
                      </a:endParaRPr>
                    </a:p>
                  </a:txBody>
                  <a:tcPr marL="0" marR="0" marB="0" marT="36194"/>
                </a:tc>
                <a:tc>
                  <a:txBody>
                    <a:bodyPr/>
                    <a:lstStyle/>
                    <a:p>
                      <a:pPr algn="ctr" marL="7620">
                        <a:lnSpc>
                          <a:spcPct val="100000"/>
                        </a:lnSpc>
                        <a:spcBef>
                          <a:spcPts val="284"/>
                        </a:spcBef>
                      </a:pPr>
                      <a:r>
                        <a:rPr dirty="0" sz="1050">
                          <a:latin typeface="Times New Roman"/>
                          <a:cs typeface="Times New Roman"/>
                        </a:rPr>
                        <a:t>0.010579</a:t>
                      </a:r>
                      <a:endParaRPr sz="1050">
                        <a:latin typeface="Times New Roman"/>
                        <a:cs typeface="Times New Roman"/>
                      </a:endParaRPr>
                    </a:p>
                  </a:txBody>
                  <a:tcPr marL="0" marR="0" marB="0" marT="36194"/>
                </a:tc>
              </a:tr>
              <a:tr h="254037">
                <a:tc>
                  <a:txBody>
                    <a:bodyPr/>
                    <a:lstStyle/>
                    <a:p>
                      <a:pPr algn="ctr" marL="2540">
                        <a:lnSpc>
                          <a:spcPct val="100000"/>
                        </a:lnSpc>
                        <a:spcBef>
                          <a:spcPts val="275"/>
                        </a:spcBef>
                      </a:pPr>
                      <a:r>
                        <a:rPr dirty="0" sz="1050" spc="20">
                          <a:latin typeface="SimSun"/>
                          <a:cs typeface="SimSun"/>
                        </a:rPr>
                        <a:t>本章方法</a:t>
                      </a:r>
                      <a:endParaRPr sz="1050">
                        <a:latin typeface="SimSun"/>
                        <a:cs typeface="SimSun"/>
                      </a:endParaRPr>
                    </a:p>
                  </a:txBody>
                  <a:tcPr marL="0" marR="0" marB="0" marT="34925">
                    <a:lnB w="19050">
                      <a:solidFill>
                        <a:srgbClr val="000000"/>
                      </a:solidFill>
                      <a:prstDash val="solid"/>
                    </a:lnB>
                  </a:tcPr>
                </a:tc>
                <a:tc>
                  <a:txBody>
                    <a:bodyPr/>
                    <a:lstStyle/>
                    <a:p>
                      <a:pPr algn="ctr" marL="1270">
                        <a:lnSpc>
                          <a:spcPct val="100000"/>
                        </a:lnSpc>
                        <a:spcBef>
                          <a:spcPts val="275"/>
                        </a:spcBef>
                      </a:pPr>
                      <a:r>
                        <a:rPr dirty="0" sz="1050" b="1">
                          <a:latin typeface="Times New Roman"/>
                          <a:cs typeface="Times New Roman"/>
                        </a:rPr>
                        <a:t>12.930086</a:t>
                      </a:r>
                      <a:endParaRPr sz="1050">
                        <a:latin typeface="Times New Roman"/>
                        <a:cs typeface="Times New Roman"/>
                      </a:endParaRPr>
                    </a:p>
                  </a:txBody>
                  <a:tcPr marL="0" marR="0" marB="0" marT="34925">
                    <a:lnB w="19050">
                      <a:solidFill>
                        <a:srgbClr val="000000"/>
                      </a:solidFill>
                      <a:prstDash val="solid"/>
                    </a:lnB>
                  </a:tcPr>
                </a:tc>
                <a:tc>
                  <a:txBody>
                    <a:bodyPr/>
                    <a:lstStyle/>
                    <a:p>
                      <a:pPr algn="ctr">
                        <a:lnSpc>
                          <a:spcPct val="100000"/>
                        </a:lnSpc>
                        <a:spcBef>
                          <a:spcPts val="275"/>
                        </a:spcBef>
                      </a:pPr>
                      <a:r>
                        <a:rPr dirty="0" sz="1050" b="1">
                          <a:latin typeface="Times New Roman"/>
                          <a:cs typeface="Times New Roman"/>
                        </a:rPr>
                        <a:t>3.595843</a:t>
                      </a:r>
                      <a:endParaRPr sz="1050">
                        <a:latin typeface="Times New Roman"/>
                        <a:cs typeface="Times New Roman"/>
                      </a:endParaRPr>
                    </a:p>
                  </a:txBody>
                  <a:tcPr marL="0" marR="0" marB="0" marT="34925">
                    <a:lnB w="19050">
                      <a:solidFill>
                        <a:srgbClr val="000000"/>
                      </a:solidFill>
                      <a:prstDash val="solid"/>
                    </a:lnB>
                  </a:tcPr>
                </a:tc>
                <a:tc>
                  <a:txBody>
                    <a:bodyPr/>
                    <a:lstStyle/>
                    <a:p>
                      <a:pPr algn="ctr" marL="2540">
                        <a:lnSpc>
                          <a:spcPct val="100000"/>
                        </a:lnSpc>
                        <a:spcBef>
                          <a:spcPts val="275"/>
                        </a:spcBef>
                      </a:pPr>
                      <a:r>
                        <a:rPr dirty="0" sz="1050">
                          <a:latin typeface="Times New Roman"/>
                          <a:cs typeface="Times New Roman"/>
                        </a:rPr>
                        <a:t>2.072818</a:t>
                      </a:r>
                      <a:endParaRPr sz="1050">
                        <a:latin typeface="Times New Roman"/>
                        <a:cs typeface="Times New Roman"/>
                      </a:endParaRPr>
                    </a:p>
                  </a:txBody>
                  <a:tcPr marL="0" marR="0" marB="0" marT="34925">
                    <a:lnB w="19050">
                      <a:solidFill>
                        <a:srgbClr val="000000"/>
                      </a:solidFill>
                      <a:prstDash val="solid"/>
                    </a:lnB>
                  </a:tcPr>
                </a:tc>
                <a:tc>
                  <a:txBody>
                    <a:bodyPr/>
                    <a:lstStyle/>
                    <a:p>
                      <a:pPr algn="ctr">
                        <a:lnSpc>
                          <a:spcPct val="100000"/>
                        </a:lnSpc>
                        <a:spcBef>
                          <a:spcPts val="275"/>
                        </a:spcBef>
                      </a:pPr>
                      <a:r>
                        <a:rPr dirty="0" sz="1050" b="1">
                          <a:latin typeface="Times New Roman"/>
                          <a:cs typeface="Times New Roman"/>
                        </a:rPr>
                        <a:t>0.000143</a:t>
                      </a:r>
                      <a:endParaRPr sz="1050">
                        <a:latin typeface="Times New Roman"/>
                        <a:cs typeface="Times New Roman"/>
                      </a:endParaRPr>
                    </a:p>
                  </a:txBody>
                  <a:tcPr marL="0" marR="0" marB="0" marT="34925">
                    <a:lnB w="19050">
                      <a:solidFill>
                        <a:srgbClr val="000000"/>
                      </a:solidFill>
                      <a:prstDash val="solid"/>
                    </a:lnB>
                  </a:tcPr>
                </a:tc>
                <a:tc>
                  <a:txBody>
                    <a:bodyPr/>
                    <a:lstStyle/>
                    <a:p>
                      <a:pPr marL="158750">
                        <a:lnSpc>
                          <a:spcPct val="100000"/>
                        </a:lnSpc>
                        <a:spcBef>
                          <a:spcPts val="275"/>
                        </a:spcBef>
                      </a:pPr>
                      <a:r>
                        <a:rPr dirty="0" sz="1050" b="1">
                          <a:latin typeface="Times New Roman"/>
                          <a:cs typeface="Times New Roman"/>
                        </a:rPr>
                        <a:t>0.000143</a:t>
                      </a:r>
                      <a:endParaRPr sz="1050">
                        <a:latin typeface="Times New Roman"/>
                        <a:cs typeface="Times New Roman"/>
                      </a:endParaRPr>
                    </a:p>
                  </a:txBody>
                  <a:tcPr marL="0" marR="0" marB="0" marT="34925">
                    <a:lnB w="19050">
                      <a:solidFill>
                        <a:srgbClr val="000000"/>
                      </a:solidFill>
                      <a:prstDash val="solid"/>
                    </a:lnB>
                  </a:tcPr>
                </a:tc>
                <a:tc>
                  <a:txBody>
                    <a:bodyPr/>
                    <a:lstStyle/>
                    <a:p>
                      <a:pPr algn="ctr" marL="7620">
                        <a:lnSpc>
                          <a:spcPct val="100000"/>
                        </a:lnSpc>
                        <a:spcBef>
                          <a:spcPts val="275"/>
                        </a:spcBef>
                      </a:pPr>
                      <a:r>
                        <a:rPr dirty="0" sz="1050">
                          <a:latin typeface="Times New Roman"/>
                          <a:cs typeface="Times New Roman"/>
                        </a:rPr>
                        <a:t>0.008473</a:t>
                      </a:r>
                      <a:endParaRPr sz="1050">
                        <a:latin typeface="Times New Roman"/>
                        <a:cs typeface="Times New Roman"/>
                      </a:endParaRPr>
                    </a:p>
                  </a:txBody>
                  <a:tcPr marL="0" marR="0" marB="0" marT="34925">
                    <a:lnB w="19050">
                      <a:solidFill>
                        <a:srgbClr val="000000"/>
                      </a:solidFill>
                      <a:prstDash val="solid"/>
                    </a:lnB>
                  </a:tcPr>
                </a:tc>
              </a:tr>
            </a:tbl>
          </a:graphicData>
        </a:graphic>
      </p:graphicFrame>
      <p:pic>
        <p:nvPicPr>
          <p:cNvPr id="5" name="object 5"/>
          <p:cNvPicPr/>
          <p:nvPr/>
        </p:nvPicPr>
        <p:blipFill>
          <a:blip r:embed="rId3" cstate="print"/>
          <a:stretch>
            <a:fillRect/>
          </a:stretch>
        </p:blipFill>
        <p:spPr>
          <a:xfrm>
            <a:off x="722450" y="6074689"/>
            <a:ext cx="232335" cy="133324"/>
          </a:xfrm>
          <a:prstGeom prst="rect">
            <a:avLst/>
          </a:prstGeom>
        </p:spPr>
      </p:pic>
      <p:sp>
        <p:nvSpPr>
          <p:cNvPr id="6" name="object 6"/>
          <p:cNvSpPr txBox="1"/>
          <p:nvPr/>
        </p:nvSpPr>
        <p:spPr>
          <a:xfrm>
            <a:off x="706627" y="6000368"/>
            <a:ext cx="6148070" cy="2231390"/>
          </a:xfrm>
          <a:prstGeom prst="rect">
            <a:avLst/>
          </a:prstGeom>
        </p:spPr>
        <p:txBody>
          <a:bodyPr wrap="square" lIns="0" tIns="12700" rIns="0" bIns="0" rtlCol="0" vert="horz">
            <a:spAutoFit/>
          </a:bodyPr>
          <a:lstStyle/>
          <a:p>
            <a:pPr marL="303530">
              <a:lnSpc>
                <a:spcPct val="100000"/>
              </a:lnSpc>
              <a:spcBef>
                <a:spcPts val="100"/>
              </a:spcBef>
            </a:pPr>
            <a:r>
              <a:rPr dirty="0" sz="1500" spc="10">
                <a:latin typeface="SimSun"/>
                <a:cs typeface="SimSun"/>
              </a:rPr>
              <a:t>本</a:t>
            </a:r>
            <a:r>
              <a:rPr dirty="0" sz="1500">
                <a:latin typeface="SimSun"/>
                <a:cs typeface="SimSun"/>
              </a:rPr>
              <a:t>章</a:t>
            </a:r>
            <a:r>
              <a:rPr dirty="0" sz="1500" spc="10">
                <a:latin typeface="SimSun"/>
                <a:cs typeface="SimSun"/>
              </a:rPr>
              <a:t>小</a:t>
            </a:r>
            <a:r>
              <a:rPr dirty="0" sz="1500">
                <a:latin typeface="SimSun"/>
                <a:cs typeface="SimSun"/>
              </a:rPr>
              <a:t>结</a:t>
            </a:r>
            <a:endParaRPr sz="1500">
              <a:latin typeface="SimSun"/>
              <a:cs typeface="SimSun"/>
            </a:endParaRPr>
          </a:p>
          <a:p>
            <a:pPr>
              <a:lnSpc>
                <a:spcPct val="100000"/>
              </a:lnSpc>
              <a:spcBef>
                <a:spcPts val="50"/>
              </a:spcBef>
            </a:pPr>
            <a:endParaRPr sz="1150">
              <a:latin typeface="SimSun"/>
              <a:cs typeface="SimSun"/>
            </a:endParaRPr>
          </a:p>
          <a:p>
            <a:pPr algn="just" marL="12700" marR="5080" indent="304800">
              <a:lnSpc>
                <a:spcPct val="162500"/>
              </a:lnSpc>
            </a:pPr>
            <a:r>
              <a:rPr dirty="0" sz="1200">
                <a:latin typeface="SimSun"/>
                <a:cs typeface="SimSun"/>
              </a:rPr>
              <a:t>综上所述，本章以</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0">
                <a:latin typeface="Times New Roman"/>
                <a:cs typeface="Times New Roman"/>
              </a:rPr>
              <a:t> </a:t>
            </a:r>
            <a:r>
              <a:rPr dirty="0" sz="1200">
                <a:latin typeface="SimSun"/>
                <a:cs typeface="SimSun"/>
              </a:rPr>
              <a:t>深度学习网络模型为基础进行了改进与优化，构建了一种使 </a:t>
            </a:r>
            <a:r>
              <a:rPr dirty="0" sz="1200">
                <a:latin typeface="SimSun"/>
                <a:cs typeface="SimSun"/>
              </a:rPr>
              <a:t>用位置自适应卷积提取特征的</a:t>
            </a:r>
            <a:r>
              <a:rPr dirty="0" sz="1200" spc="-130">
                <a:latin typeface="SimSun"/>
                <a:cs typeface="SimSun"/>
              </a:rPr>
              <a:t> </a:t>
            </a:r>
            <a:r>
              <a:rPr dirty="0" sz="1200" spc="-25">
                <a:latin typeface="Times New Roman"/>
                <a:cs typeface="Times New Roman"/>
              </a:rPr>
              <a:t>PACNet</a:t>
            </a:r>
            <a:r>
              <a:rPr dirty="0" sz="1200" spc="170">
                <a:latin typeface="Times New Roman"/>
                <a:cs typeface="Times New Roman"/>
              </a:rPr>
              <a:t> </a:t>
            </a:r>
            <a:r>
              <a:rPr dirty="0" sz="1200">
                <a:latin typeface="SimSun"/>
                <a:cs typeface="SimSun"/>
              </a:rPr>
              <a:t>点云</a:t>
            </a:r>
            <a:r>
              <a:rPr dirty="0" sz="1200" spc="10">
                <a:latin typeface="SimSun"/>
                <a:cs typeface="SimSun"/>
              </a:rPr>
              <a:t>配</a:t>
            </a:r>
            <a:r>
              <a:rPr dirty="0" sz="1200">
                <a:latin typeface="SimSun"/>
                <a:cs typeface="SimSun"/>
              </a:rPr>
              <a:t>准网络模型。在特征提取模块，利用具有动态 内核</a:t>
            </a:r>
            <a:r>
              <a:rPr dirty="0" sz="1200" spc="10">
                <a:latin typeface="SimSun"/>
                <a:cs typeface="SimSun"/>
              </a:rPr>
              <a:t>组</a:t>
            </a:r>
            <a:r>
              <a:rPr dirty="0" sz="1200">
                <a:latin typeface="SimSun"/>
                <a:cs typeface="SimSun"/>
              </a:rPr>
              <a:t>装的</a:t>
            </a:r>
            <a:r>
              <a:rPr dirty="0" sz="1200" spc="10">
                <a:latin typeface="SimSun"/>
                <a:cs typeface="SimSun"/>
              </a:rPr>
              <a:t>位</a:t>
            </a:r>
            <a:r>
              <a:rPr dirty="0" sz="1200">
                <a:latin typeface="SimSun"/>
                <a:cs typeface="SimSun"/>
              </a:rPr>
              <a:t>置</a:t>
            </a:r>
            <a:r>
              <a:rPr dirty="0" sz="1200" spc="10">
                <a:latin typeface="SimSun"/>
                <a:cs typeface="SimSun"/>
              </a:rPr>
              <a:t>自</a:t>
            </a:r>
            <a:r>
              <a:rPr dirty="0" sz="1200">
                <a:latin typeface="SimSun"/>
                <a:cs typeface="SimSun"/>
              </a:rPr>
              <a:t>适</a:t>
            </a:r>
            <a:r>
              <a:rPr dirty="0" sz="1200" spc="10">
                <a:latin typeface="SimSun"/>
                <a:cs typeface="SimSun"/>
              </a:rPr>
              <a:t>应</a:t>
            </a:r>
            <a:r>
              <a:rPr dirty="0" sz="1200">
                <a:latin typeface="SimSun"/>
                <a:cs typeface="SimSun"/>
              </a:rPr>
              <a:t>卷积</a:t>
            </a:r>
            <a:r>
              <a:rPr dirty="0" sz="1200" spc="10">
                <a:latin typeface="SimSun"/>
                <a:cs typeface="SimSun"/>
              </a:rPr>
              <a:t>对</a:t>
            </a:r>
            <a:r>
              <a:rPr dirty="0" sz="1200">
                <a:latin typeface="SimSun"/>
                <a:cs typeface="SimSun"/>
              </a:rPr>
              <a:t>输入</a:t>
            </a:r>
            <a:r>
              <a:rPr dirty="0" sz="1200" spc="10">
                <a:latin typeface="SimSun"/>
                <a:cs typeface="SimSun"/>
              </a:rPr>
              <a:t>的</a:t>
            </a:r>
            <a:r>
              <a:rPr dirty="0" sz="1200">
                <a:latin typeface="SimSun"/>
                <a:cs typeface="SimSun"/>
              </a:rPr>
              <a:t>点</a:t>
            </a:r>
            <a:r>
              <a:rPr dirty="0" sz="1200" spc="10">
                <a:latin typeface="SimSun"/>
                <a:cs typeface="SimSun"/>
              </a:rPr>
              <a:t>云</a:t>
            </a:r>
            <a:r>
              <a:rPr dirty="0" sz="1200">
                <a:latin typeface="SimSun"/>
                <a:cs typeface="SimSun"/>
              </a:rPr>
              <a:t>进</a:t>
            </a:r>
            <a:r>
              <a:rPr dirty="0" sz="1200" spc="10">
                <a:latin typeface="SimSun"/>
                <a:cs typeface="SimSun"/>
              </a:rPr>
              <a:t>行</a:t>
            </a:r>
            <a:r>
              <a:rPr dirty="0" sz="1200">
                <a:latin typeface="SimSun"/>
                <a:cs typeface="SimSun"/>
              </a:rPr>
              <a:t>特征</a:t>
            </a:r>
            <a:r>
              <a:rPr dirty="0" sz="1200" spc="10">
                <a:latin typeface="SimSun"/>
                <a:cs typeface="SimSun"/>
              </a:rPr>
              <a:t>学</a:t>
            </a:r>
            <a:r>
              <a:rPr dirty="0" sz="1200">
                <a:latin typeface="SimSun"/>
                <a:cs typeface="SimSun"/>
              </a:rPr>
              <a:t>习</a:t>
            </a:r>
            <a:r>
              <a:rPr dirty="0" sz="1200" spc="15">
                <a:latin typeface="SimSun"/>
                <a:cs typeface="SimSun"/>
              </a:rPr>
              <a:t>，</a:t>
            </a:r>
            <a:r>
              <a:rPr dirty="0" sz="1200" spc="10">
                <a:latin typeface="SimSun"/>
                <a:cs typeface="SimSun"/>
              </a:rPr>
              <a:t>可</a:t>
            </a:r>
            <a:r>
              <a:rPr dirty="0" sz="1200">
                <a:latin typeface="SimSun"/>
                <a:cs typeface="SimSun"/>
              </a:rPr>
              <a:t>以</a:t>
            </a:r>
            <a:r>
              <a:rPr dirty="0" sz="1200" spc="10">
                <a:latin typeface="SimSun"/>
                <a:cs typeface="SimSun"/>
              </a:rPr>
              <a:t>灵</a:t>
            </a:r>
            <a:r>
              <a:rPr dirty="0" sz="1200">
                <a:latin typeface="SimSun"/>
                <a:cs typeface="SimSun"/>
              </a:rPr>
              <a:t>活</a:t>
            </a:r>
            <a:r>
              <a:rPr dirty="0" sz="1200" spc="10">
                <a:latin typeface="SimSun"/>
                <a:cs typeface="SimSun"/>
              </a:rPr>
              <a:t>地</a:t>
            </a:r>
            <a:r>
              <a:rPr dirty="0" sz="1200">
                <a:latin typeface="SimSun"/>
                <a:cs typeface="SimSun"/>
              </a:rPr>
              <a:t>对三</a:t>
            </a:r>
            <a:r>
              <a:rPr dirty="0" sz="1200" spc="10">
                <a:latin typeface="SimSun"/>
                <a:cs typeface="SimSun"/>
              </a:rPr>
              <a:t>维</a:t>
            </a:r>
            <a:r>
              <a:rPr dirty="0" sz="1200">
                <a:latin typeface="SimSun"/>
                <a:cs typeface="SimSun"/>
              </a:rPr>
              <a:t>点云</a:t>
            </a:r>
            <a:r>
              <a:rPr dirty="0" sz="1200" spc="10">
                <a:latin typeface="SimSun"/>
                <a:cs typeface="SimSun"/>
              </a:rPr>
              <a:t>的</a:t>
            </a:r>
            <a:r>
              <a:rPr dirty="0" sz="1200">
                <a:latin typeface="SimSun"/>
                <a:cs typeface="SimSun"/>
              </a:rPr>
              <a:t>复</a:t>
            </a:r>
            <a:r>
              <a:rPr dirty="0" sz="1200" spc="10">
                <a:latin typeface="SimSun"/>
                <a:cs typeface="SimSun"/>
              </a:rPr>
              <a:t>杂</a:t>
            </a:r>
            <a:r>
              <a:rPr dirty="0" sz="1200">
                <a:latin typeface="SimSun"/>
                <a:cs typeface="SimSun"/>
              </a:rPr>
              <a:t>空间 变化和几何结构进行建模，从而提高对场景的理解能力。通过实验将</a:t>
            </a:r>
            <a:r>
              <a:rPr dirty="0" sz="1200" spc="-130">
                <a:latin typeface="SimSun"/>
                <a:cs typeface="SimSun"/>
              </a:rPr>
              <a:t> </a:t>
            </a:r>
            <a:r>
              <a:rPr dirty="0" sz="1200" spc="-25">
                <a:latin typeface="Times New Roman"/>
                <a:cs typeface="Times New Roman"/>
              </a:rPr>
              <a:t>PACNet</a:t>
            </a:r>
            <a:r>
              <a:rPr dirty="0" sz="1200" spc="175">
                <a:latin typeface="Times New Roman"/>
                <a:cs typeface="Times New Roman"/>
              </a:rPr>
              <a:t> </a:t>
            </a:r>
            <a:r>
              <a:rPr dirty="0" sz="1200">
                <a:latin typeface="SimSun"/>
                <a:cs typeface="SimSun"/>
              </a:rPr>
              <a:t>网络模型</a:t>
            </a:r>
            <a:r>
              <a:rPr dirty="0" sz="1200" spc="10">
                <a:latin typeface="SimSun"/>
                <a:cs typeface="SimSun"/>
              </a:rPr>
              <a:t>在</a:t>
            </a:r>
            <a:r>
              <a:rPr dirty="0" sz="1200">
                <a:latin typeface="SimSun"/>
                <a:cs typeface="SimSun"/>
              </a:rPr>
              <a:t>标 准数据集</a:t>
            </a:r>
            <a:r>
              <a:rPr dirty="0" sz="1200" spc="-300">
                <a:latin typeface="SimSun"/>
                <a:cs typeface="SimSun"/>
              </a:rPr>
              <a:t> </a:t>
            </a:r>
            <a:r>
              <a:rPr dirty="0" sz="1200" spc="-5">
                <a:latin typeface="Times New Roman"/>
                <a:cs typeface="Times New Roman"/>
              </a:rPr>
              <a:t>Mode</a:t>
            </a:r>
            <a:r>
              <a:rPr dirty="0" sz="1200">
                <a:latin typeface="Times New Roman"/>
                <a:cs typeface="Times New Roman"/>
              </a:rPr>
              <a:t>lN</a:t>
            </a:r>
            <a:r>
              <a:rPr dirty="0" sz="1200" spc="-5">
                <a:latin typeface="Times New Roman"/>
                <a:cs typeface="Times New Roman"/>
              </a:rPr>
              <a:t>e</a:t>
            </a:r>
            <a:r>
              <a:rPr dirty="0" sz="1200">
                <a:latin typeface="Times New Roman"/>
                <a:cs typeface="Times New Roman"/>
              </a:rPr>
              <a:t>t</a:t>
            </a:r>
            <a:r>
              <a:rPr dirty="0" sz="1200" spc="-5">
                <a:latin typeface="Times New Roman"/>
                <a:cs typeface="Times New Roman"/>
              </a:rPr>
              <a:t>-</a:t>
            </a:r>
            <a:r>
              <a:rPr dirty="0" sz="1200">
                <a:latin typeface="Times New Roman"/>
                <a:cs typeface="Times New Roman"/>
              </a:rPr>
              <a:t>40</a:t>
            </a:r>
            <a:r>
              <a:rPr dirty="0" sz="1200" spc="10">
                <a:latin typeface="Times New Roman"/>
                <a:cs typeface="Times New Roman"/>
              </a:rPr>
              <a:t> </a:t>
            </a:r>
            <a:r>
              <a:rPr dirty="0" sz="1200">
                <a:latin typeface="SimSun"/>
                <a:cs typeface="SimSun"/>
              </a:rPr>
              <a:t>上进行了各项测试对比</a:t>
            </a:r>
            <a:r>
              <a:rPr dirty="0" sz="1200" spc="-470">
                <a:latin typeface="SimSun"/>
                <a:cs typeface="SimSun"/>
              </a:rPr>
              <a:t>。</a:t>
            </a:r>
            <a:r>
              <a:rPr dirty="0" sz="1200">
                <a:latin typeface="SimSun"/>
                <a:cs typeface="SimSun"/>
              </a:rPr>
              <a:t>实验结果表明</a:t>
            </a:r>
            <a:r>
              <a:rPr dirty="0" sz="1200" spc="-470">
                <a:latin typeface="SimSun"/>
                <a:cs typeface="SimSun"/>
              </a:rPr>
              <a:t>，</a:t>
            </a:r>
            <a:r>
              <a:rPr dirty="0" sz="1200">
                <a:latin typeface="SimSun"/>
                <a:cs typeface="SimSun"/>
              </a:rPr>
              <a:t>与</a:t>
            </a:r>
            <a:r>
              <a:rPr dirty="0" sz="1200" spc="-295">
                <a:latin typeface="SimSun"/>
                <a:cs typeface="SimSun"/>
              </a:rPr>
              <a:t> </a:t>
            </a:r>
            <a:r>
              <a:rPr dirty="0" sz="1200">
                <a:latin typeface="Times New Roman"/>
                <a:cs typeface="Times New Roman"/>
              </a:rPr>
              <a:t>IC</a:t>
            </a:r>
            <a:r>
              <a:rPr dirty="0" sz="1200" spc="15">
                <a:latin typeface="Times New Roman"/>
                <a:cs typeface="Times New Roman"/>
              </a:rPr>
              <a:t>P</a:t>
            </a:r>
            <a:r>
              <a:rPr dirty="0" sz="1200" spc="-470">
                <a:latin typeface="SimSun"/>
                <a:cs typeface="SimSun"/>
              </a:rPr>
              <a:t>、</a:t>
            </a:r>
            <a:r>
              <a:rPr dirty="0" sz="1200" spc="-5">
                <a:latin typeface="Times New Roman"/>
                <a:cs typeface="Times New Roman"/>
              </a:rPr>
              <a:t>G</a:t>
            </a:r>
            <a:r>
              <a:rPr dirty="0" sz="1200">
                <a:latin typeface="Times New Roman"/>
                <a:cs typeface="Times New Roman"/>
              </a:rPr>
              <a:t>o</a:t>
            </a:r>
            <a:r>
              <a:rPr dirty="0" sz="1200" spc="-5">
                <a:latin typeface="Times New Roman"/>
                <a:cs typeface="Times New Roman"/>
              </a:rPr>
              <a:t>-</a:t>
            </a:r>
            <a:r>
              <a:rPr dirty="0" sz="1200">
                <a:latin typeface="Times New Roman"/>
                <a:cs typeface="Times New Roman"/>
              </a:rPr>
              <a:t>IC</a:t>
            </a:r>
            <a:r>
              <a:rPr dirty="0" sz="1200" spc="5">
                <a:latin typeface="Times New Roman"/>
                <a:cs typeface="Times New Roman"/>
              </a:rPr>
              <a:t>P</a:t>
            </a:r>
            <a:r>
              <a:rPr dirty="0" sz="1200" spc="-470">
                <a:latin typeface="SimSun"/>
                <a:cs typeface="SimSun"/>
              </a:rPr>
              <a:t>、</a:t>
            </a:r>
            <a:r>
              <a:rPr dirty="0" sz="1200">
                <a:latin typeface="Times New Roman"/>
                <a:cs typeface="Times New Roman"/>
              </a:rPr>
              <a:t>F</a:t>
            </a:r>
            <a:r>
              <a:rPr dirty="0" sz="1200" spc="-5">
                <a:latin typeface="Times New Roman"/>
                <a:cs typeface="Times New Roman"/>
              </a:rPr>
              <a:t>G</a:t>
            </a:r>
            <a:r>
              <a:rPr dirty="0" sz="1200">
                <a:latin typeface="Times New Roman"/>
                <a:cs typeface="Times New Roman"/>
              </a:rPr>
              <a:t>R</a:t>
            </a:r>
            <a:r>
              <a:rPr dirty="0" sz="1200" spc="-470">
                <a:latin typeface="SimSun"/>
                <a:cs typeface="SimSun"/>
              </a:rPr>
              <a:t>、</a:t>
            </a:r>
            <a:r>
              <a:rPr dirty="0" sz="1200">
                <a:latin typeface="Times New Roman"/>
                <a:cs typeface="Times New Roman"/>
              </a:rPr>
              <a:t>PCR</a:t>
            </a:r>
            <a:r>
              <a:rPr dirty="0" sz="1200" spc="-5">
                <a:latin typeface="Times New Roman"/>
                <a:cs typeface="Times New Roman"/>
              </a:rPr>
              <a:t>N</a:t>
            </a:r>
            <a:r>
              <a:rPr dirty="0" sz="1200">
                <a:latin typeface="Times New Roman"/>
                <a:cs typeface="Times New Roman"/>
              </a:rPr>
              <a:t>et </a:t>
            </a:r>
            <a:r>
              <a:rPr dirty="0" sz="1200">
                <a:latin typeface="SimSun"/>
                <a:cs typeface="SimSun"/>
              </a:rPr>
              <a:t>这些同类主流算法相比，本章提出的方法在点云配准任务中具有更高的精度</a:t>
            </a:r>
            <a:endParaRPr sz="1200">
              <a:latin typeface="SimSun"/>
              <a:cs typeface="SimSun"/>
            </a:endParaRPr>
          </a:p>
        </p:txBody>
      </p:sp>
      <p:pic>
        <p:nvPicPr>
          <p:cNvPr id="7" name="object 7"/>
          <p:cNvPicPr/>
          <p:nvPr/>
        </p:nvPicPr>
        <p:blipFill>
          <a:blip r:embed="rId4" cstate="print"/>
          <a:stretch>
            <a:fillRect/>
          </a:stretch>
        </p:blipFill>
        <p:spPr>
          <a:xfrm>
            <a:off x="259079" y="10344403"/>
            <a:ext cx="4812030" cy="123189"/>
          </a:xfrm>
          <a:prstGeom prst="rect">
            <a:avLst/>
          </a:prstGeom>
        </p:spPr>
      </p:pic>
      <p:pic>
        <p:nvPicPr>
          <p:cNvPr id="8" name="object 8"/>
          <p:cNvPicPr/>
          <p:nvPr/>
        </p:nvPicPr>
        <p:blipFill>
          <a:blip r:embed="rId5" cstate="print"/>
          <a:stretch>
            <a:fillRect/>
          </a:stretch>
        </p:blipFill>
        <p:spPr>
          <a:xfrm>
            <a:off x="5215890" y="10344403"/>
            <a:ext cx="1082039" cy="123189"/>
          </a:xfrm>
          <a:prstGeom prst="rect">
            <a:avLst/>
          </a:prstGeom>
        </p:spPr>
      </p:pic>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42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3630295" y="528319"/>
            <a:ext cx="31610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第五章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双</a:t>
            </a:r>
            <a:r>
              <a:rPr dirty="0" sz="1050" spc="5">
                <a:solidFill>
                  <a:srgbClr val="666666"/>
                </a:solidFill>
                <a:latin typeface="SimSun"/>
                <a:cs typeface="SimSun"/>
              </a:rPr>
              <a:t>重</a:t>
            </a:r>
            <a:r>
              <a:rPr dirty="0" sz="1050" spc="-10">
                <a:solidFill>
                  <a:srgbClr val="666666"/>
                </a:solidFill>
                <a:latin typeface="SimSun"/>
                <a:cs typeface="SimSun"/>
              </a:rPr>
              <a:t>注</a:t>
            </a:r>
            <a:r>
              <a:rPr dirty="0" sz="1050" spc="5">
                <a:solidFill>
                  <a:srgbClr val="666666"/>
                </a:solidFill>
                <a:latin typeface="SimSun"/>
                <a:cs typeface="SimSun"/>
              </a:rPr>
              <a:t>意</a:t>
            </a:r>
            <a:r>
              <a:rPr dirty="0" sz="1050" spc="-10">
                <a:solidFill>
                  <a:srgbClr val="666666"/>
                </a:solidFill>
                <a:latin typeface="SimSun"/>
                <a:cs typeface="SimSun"/>
              </a:rPr>
              <a:t>力机</a:t>
            </a:r>
            <a:r>
              <a:rPr dirty="0" sz="1050" spc="5">
                <a:solidFill>
                  <a:srgbClr val="666666"/>
                </a:solidFill>
                <a:latin typeface="SimSun"/>
                <a:cs typeface="SimSun"/>
              </a:rPr>
              <a:t>制融</a:t>
            </a:r>
            <a:r>
              <a:rPr dirty="0" sz="1050" spc="-10">
                <a:solidFill>
                  <a:srgbClr val="666666"/>
                </a:solidFill>
                <a:latin typeface="SimSun"/>
                <a:cs typeface="SimSun"/>
              </a:rPr>
              <a:t>合</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p:txBody>
      </p:sp>
      <p:sp>
        <p:nvSpPr>
          <p:cNvPr id="4" name="object 4"/>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1095552" y="1014729"/>
            <a:ext cx="5367020" cy="299720"/>
          </a:xfrm>
          <a:prstGeom prst="rect">
            <a:avLst/>
          </a:prstGeom>
        </p:spPr>
        <p:txBody>
          <a:bodyPr wrap="square" lIns="0" tIns="12700" rIns="0" bIns="0" rtlCol="0" vert="horz">
            <a:spAutoFit/>
          </a:bodyPr>
          <a:lstStyle/>
          <a:p>
            <a:pPr marL="12700">
              <a:lnSpc>
                <a:spcPct val="100000"/>
              </a:lnSpc>
              <a:spcBef>
                <a:spcPts val="100"/>
              </a:spcBef>
            </a:pPr>
            <a:r>
              <a:rPr dirty="0" sz="1800" spc="10">
                <a:latin typeface="SimSun"/>
                <a:cs typeface="SimSun"/>
              </a:rPr>
              <a:t>第五</a:t>
            </a:r>
            <a:r>
              <a:rPr dirty="0" sz="1800">
                <a:latin typeface="SimSun"/>
                <a:cs typeface="SimSun"/>
              </a:rPr>
              <a:t>章</a:t>
            </a:r>
            <a:r>
              <a:rPr dirty="0" sz="1800" spc="-409">
                <a:latin typeface="SimSun"/>
                <a:cs typeface="SimSun"/>
              </a:rPr>
              <a:t> </a:t>
            </a:r>
            <a:r>
              <a:rPr dirty="0" sz="1800" spc="10">
                <a:latin typeface="SimSun"/>
                <a:cs typeface="SimSun"/>
              </a:rPr>
              <a:t>基于</a:t>
            </a:r>
            <a:r>
              <a:rPr dirty="0" sz="1800">
                <a:latin typeface="SimSun"/>
                <a:cs typeface="SimSun"/>
              </a:rPr>
              <a:t>双</a:t>
            </a:r>
            <a:r>
              <a:rPr dirty="0" sz="1800" spc="10">
                <a:latin typeface="SimSun"/>
                <a:cs typeface="SimSun"/>
              </a:rPr>
              <a:t>重注</a:t>
            </a:r>
            <a:r>
              <a:rPr dirty="0" sz="1800">
                <a:latin typeface="SimSun"/>
                <a:cs typeface="SimSun"/>
              </a:rPr>
              <a:t>意</a:t>
            </a:r>
            <a:r>
              <a:rPr dirty="0" sz="1800" spc="10">
                <a:latin typeface="SimSun"/>
                <a:cs typeface="SimSun"/>
              </a:rPr>
              <a:t>力机</a:t>
            </a:r>
            <a:r>
              <a:rPr dirty="0" sz="1800">
                <a:latin typeface="SimSun"/>
                <a:cs typeface="SimSun"/>
              </a:rPr>
              <a:t>制</a:t>
            </a:r>
            <a:r>
              <a:rPr dirty="0" sz="1800" spc="10">
                <a:latin typeface="SimSun"/>
                <a:cs typeface="SimSun"/>
              </a:rPr>
              <a:t>融合</a:t>
            </a:r>
            <a:r>
              <a:rPr dirty="0" sz="1800">
                <a:latin typeface="SimSun"/>
                <a:cs typeface="SimSun"/>
              </a:rPr>
              <a:t>特</a:t>
            </a:r>
            <a:r>
              <a:rPr dirty="0" sz="1800" spc="10">
                <a:latin typeface="SimSun"/>
                <a:cs typeface="SimSun"/>
              </a:rPr>
              <a:t>征的</a:t>
            </a:r>
            <a:r>
              <a:rPr dirty="0" sz="1800">
                <a:latin typeface="SimSun"/>
                <a:cs typeface="SimSun"/>
              </a:rPr>
              <a:t>点</a:t>
            </a:r>
            <a:r>
              <a:rPr dirty="0" sz="1800" spc="10">
                <a:latin typeface="SimSun"/>
                <a:cs typeface="SimSun"/>
              </a:rPr>
              <a:t>云配</a:t>
            </a:r>
            <a:r>
              <a:rPr dirty="0" sz="1800">
                <a:latin typeface="SimSun"/>
                <a:cs typeface="SimSun"/>
              </a:rPr>
              <a:t>准</a:t>
            </a:r>
            <a:r>
              <a:rPr dirty="0" sz="1800" spc="10">
                <a:latin typeface="SimSun"/>
                <a:cs typeface="SimSun"/>
              </a:rPr>
              <a:t>优</a:t>
            </a:r>
            <a:r>
              <a:rPr dirty="0" sz="1800">
                <a:latin typeface="SimSun"/>
                <a:cs typeface="SimSun"/>
              </a:rPr>
              <a:t>化</a:t>
            </a:r>
            <a:endParaRPr sz="1800">
              <a:latin typeface="SimSun"/>
              <a:cs typeface="SimSun"/>
            </a:endParaRPr>
          </a:p>
        </p:txBody>
      </p:sp>
      <p:pic>
        <p:nvPicPr>
          <p:cNvPr id="6" name="object 6"/>
          <p:cNvPicPr/>
          <p:nvPr/>
        </p:nvPicPr>
        <p:blipFill>
          <a:blip r:embed="rId2" cstate="print"/>
          <a:stretch>
            <a:fillRect/>
          </a:stretch>
        </p:blipFill>
        <p:spPr>
          <a:xfrm>
            <a:off x="728554" y="3413785"/>
            <a:ext cx="209467" cy="133324"/>
          </a:xfrm>
          <a:prstGeom prst="rect">
            <a:avLst/>
          </a:prstGeom>
        </p:spPr>
      </p:pic>
      <p:pic>
        <p:nvPicPr>
          <p:cNvPr id="7" name="object 7"/>
          <p:cNvPicPr/>
          <p:nvPr/>
        </p:nvPicPr>
        <p:blipFill>
          <a:blip r:embed="rId3" cstate="print"/>
          <a:stretch>
            <a:fillRect/>
          </a:stretch>
        </p:blipFill>
        <p:spPr>
          <a:xfrm>
            <a:off x="728487" y="6219469"/>
            <a:ext cx="224774" cy="133324"/>
          </a:xfrm>
          <a:prstGeom prst="rect">
            <a:avLst/>
          </a:prstGeom>
        </p:spPr>
      </p:pic>
      <p:sp>
        <p:nvSpPr>
          <p:cNvPr id="8" name="object 8"/>
          <p:cNvSpPr txBox="1"/>
          <p:nvPr/>
        </p:nvSpPr>
        <p:spPr>
          <a:xfrm>
            <a:off x="605027" y="1662429"/>
            <a:ext cx="6348730" cy="8035290"/>
          </a:xfrm>
          <a:prstGeom prst="rect">
            <a:avLst/>
          </a:prstGeom>
        </p:spPr>
        <p:txBody>
          <a:bodyPr wrap="square" lIns="0" tIns="12700" rIns="0" bIns="0" rtlCol="0" vert="horz">
            <a:spAutoFit/>
          </a:bodyPr>
          <a:lstStyle/>
          <a:p>
            <a:pPr algn="just" marL="419100">
              <a:lnSpc>
                <a:spcPct val="100000"/>
              </a:lnSpc>
              <a:spcBef>
                <a:spcPts val="100"/>
              </a:spcBef>
            </a:pPr>
            <a:r>
              <a:rPr dirty="0" sz="1200">
                <a:latin typeface="SimSun"/>
                <a:cs typeface="SimSun"/>
              </a:rPr>
              <a:t>基于</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5">
                <a:latin typeface="Times New Roman"/>
                <a:cs typeface="Times New Roman"/>
              </a:rPr>
              <a:t> </a:t>
            </a:r>
            <a:r>
              <a:rPr dirty="0" sz="1200">
                <a:latin typeface="SimSun"/>
                <a:cs typeface="SimSun"/>
              </a:rPr>
              <a:t>深度学习网络模型，本章提出了一种基于双重注意力机制融合特征的点云</a:t>
            </a:r>
            <a:endParaRPr sz="1200">
              <a:latin typeface="SimSun"/>
              <a:cs typeface="SimSun"/>
            </a:endParaRPr>
          </a:p>
          <a:p>
            <a:pPr algn="just" marL="114300" marR="104775">
              <a:lnSpc>
                <a:spcPct val="162500"/>
              </a:lnSpc>
            </a:pPr>
            <a:r>
              <a:rPr dirty="0" sz="1200">
                <a:latin typeface="SimSun"/>
                <a:cs typeface="SimSun"/>
              </a:rPr>
              <a:t>配准的点云配</a:t>
            </a:r>
            <a:r>
              <a:rPr dirty="0" sz="1200" spc="-5">
                <a:latin typeface="SimSun"/>
                <a:cs typeface="SimSun"/>
              </a:rPr>
              <a:t>准</a:t>
            </a:r>
            <a:r>
              <a:rPr dirty="0" sz="1200">
                <a:latin typeface="SimSun"/>
                <a:cs typeface="SimSun"/>
              </a:rPr>
              <a:t>优化方法。首先介绍了注意力机制相关的背景知识，并分析了</a:t>
            </a:r>
            <a:r>
              <a:rPr dirty="0" sz="1200" spc="-150">
                <a:latin typeface="SimSun"/>
                <a:cs typeface="SimSun"/>
              </a:rPr>
              <a:t> </a:t>
            </a:r>
            <a:r>
              <a:rPr dirty="0" sz="1200" spc="-5">
                <a:latin typeface="Times New Roman"/>
                <a:cs typeface="Times New Roman"/>
              </a:rPr>
              <a:t>PCRNet</a:t>
            </a:r>
            <a:r>
              <a:rPr dirty="0" sz="1200" spc="155">
                <a:latin typeface="Times New Roman"/>
                <a:cs typeface="Times New Roman"/>
              </a:rPr>
              <a:t> </a:t>
            </a:r>
            <a:r>
              <a:rPr dirty="0" sz="1200">
                <a:latin typeface="SimSun"/>
                <a:cs typeface="SimSun"/>
              </a:rPr>
              <a:t>网络 在特</a:t>
            </a:r>
            <a:r>
              <a:rPr dirty="0" sz="1200" spc="10">
                <a:latin typeface="SimSun"/>
                <a:cs typeface="SimSun"/>
              </a:rPr>
              <a:t>征</a:t>
            </a:r>
            <a:r>
              <a:rPr dirty="0" sz="1200">
                <a:latin typeface="SimSun"/>
                <a:cs typeface="SimSun"/>
              </a:rPr>
              <a:t>融合</a:t>
            </a:r>
            <a:r>
              <a:rPr dirty="0" sz="1200" spc="10">
                <a:latin typeface="SimSun"/>
                <a:cs typeface="SimSun"/>
              </a:rPr>
              <a:t>方</a:t>
            </a:r>
            <a:r>
              <a:rPr dirty="0" sz="1200">
                <a:latin typeface="SimSun"/>
                <a:cs typeface="SimSun"/>
              </a:rPr>
              <a:t>面</a:t>
            </a:r>
            <a:r>
              <a:rPr dirty="0" sz="1200" spc="10">
                <a:latin typeface="SimSun"/>
                <a:cs typeface="SimSun"/>
              </a:rPr>
              <a:t>存</a:t>
            </a:r>
            <a:r>
              <a:rPr dirty="0" sz="1200">
                <a:latin typeface="SimSun"/>
                <a:cs typeface="SimSun"/>
              </a:rPr>
              <a:t>在</a:t>
            </a:r>
            <a:r>
              <a:rPr dirty="0" sz="1200" spc="10">
                <a:latin typeface="SimSun"/>
                <a:cs typeface="SimSun"/>
              </a:rPr>
              <a:t>的</a:t>
            </a:r>
            <a:r>
              <a:rPr dirty="0" sz="1200">
                <a:latin typeface="SimSun"/>
                <a:cs typeface="SimSun"/>
              </a:rPr>
              <a:t>局限</a:t>
            </a:r>
            <a:r>
              <a:rPr dirty="0" sz="1200" spc="20">
                <a:latin typeface="SimSun"/>
                <a:cs typeface="SimSun"/>
              </a:rPr>
              <a:t>性</a:t>
            </a:r>
            <a:r>
              <a:rPr dirty="0" sz="1200">
                <a:latin typeface="SimSun"/>
                <a:cs typeface="SimSun"/>
              </a:rPr>
              <a:t>。然</a:t>
            </a:r>
            <a:r>
              <a:rPr dirty="0" sz="1200" spc="10">
                <a:latin typeface="SimSun"/>
                <a:cs typeface="SimSun"/>
              </a:rPr>
              <a:t>后</a:t>
            </a:r>
            <a:r>
              <a:rPr dirty="0" sz="1200">
                <a:latin typeface="SimSun"/>
                <a:cs typeface="SimSun"/>
              </a:rPr>
              <a:t>针</a:t>
            </a:r>
            <a:r>
              <a:rPr dirty="0" sz="1200" spc="10">
                <a:latin typeface="SimSun"/>
                <a:cs typeface="SimSun"/>
              </a:rPr>
              <a:t>对</a:t>
            </a:r>
            <a:r>
              <a:rPr dirty="0" sz="1200">
                <a:latin typeface="SimSun"/>
                <a:cs typeface="SimSun"/>
              </a:rPr>
              <a:t>这</a:t>
            </a:r>
            <a:r>
              <a:rPr dirty="0" sz="1200" spc="10">
                <a:latin typeface="SimSun"/>
                <a:cs typeface="SimSun"/>
              </a:rPr>
              <a:t>些</a:t>
            </a:r>
            <a:r>
              <a:rPr dirty="0" sz="1200">
                <a:latin typeface="SimSun"/>
                <a:cs typeface="SimSun"/>
              </a:rPr>
              <a:t>局限</a:t>
            </a:r>
            <a:r>
              <a:rPr dirty="0" sz="1200" spc="10">
                <a:latin typeface="SimSun"/>
                <a:cs typeface="SimSun"/>
              </a:rPr>
              <a:t>性</a:t>
            </a:r>
            <a:r>
              <a:rPr dirty="0" sz="1200">
                <a:latin typeface="SimSun"/>
                <a:cs typeface="SimSun"/>
              </a:rPr>
              <a:t>提出</a:t>
            </a:r>
            <a:r>
              <a:rPr dirty="0" sz="1200" spc="10">
                <a:latin typeface="SimSun"/>
                <a:cs typeface="SimSun"/>
              </a:rPr>
              <a:t>改</a:t>
            </a:r>
            <a:r>
              <a:rPr dirty="0" sz="1200">
                <a:latin typeface="SimSun"/>
                <a:cs typeface="SimSun"/>
              </a:rPr>
              <a:t>进</a:t>
            </a:r>
            <a:r>
              <a:rPr dirty="0" sz="1200" spc="10">
                <a:latin typeface="SimSun"/>
                <a:cs typeface="SimSun"/>
              </a:rPr>
              <a:t>，</a:t>
            </a:r>
            <a:r>
              <a:rPr dirty="0" sz="1200">
                <a:latin typeface="SimSun"/>
                <a:cs typeface="SimSun"/>
              </a:rPr>
              <a:t>结</a:t>
            </a:r>
            <a:r>
              <a:rPr dirty="0" sz="1200" spc="10">
                <a:latin typeface="SimSun"/>
                <a:cs typeface="SimSun"/>
              </a:rPr>
              <a:t>合</a:t>
            </a:r>
            <a:r>
              <a:rPr dirty="0" sz="1200">
                <a:latin typeface="SimSun"/>
                <a:cs typeface="SimSun"/>
              </a:rPr>
              <a:t>上一</a:t>
            </a:r>
            <a:r>
              <a:rPr dirty="0" sz="1200" spc="10">
                <a:latin typeface="SimSun"/>
                <a:cs typeface="SimSun"/>
              </a:rPr>
              <a:t>章</a:t>
            </a:r>
            <a:r>
              <a:rPr dirty="0" sz="1200">
                <a:latin typeface="SimSun"/>
                <a:cs typeface="SimSun"/>
              </a:rPr>
              <a:t>改进</a:t>
            </a:r>
            <a:r>
              <a:rPr dirty="0" sz="1200" spc="10">
                <a:latin typeface="SimSun"/>
                <a:cs typeface="SimSun"/>
              </a:rPr>
              <a:t>的</a:t>
            </a:r>
            <a:r>
              <a:rPr dirty="0" sz="1200">
                <a:latin typeface="SimSun"/>
                <a:cs typeface="SimSun"/>
              </a:rPr>
              <a:t>网</a:t>
            </a:r>
            <a:r>
              <a:rPr dirty="0" sz="1200" spc="10">
                <a:latin typeface="SimSun"/>
                <a:cs typeface="SimSun"/>
              </a:rPr>
              <a:t>络</a:t>
            </a:r>
            <a:r>
              <a:rPr dirty="0" sz="1200">
                <a:latin typeface="SimSun"/>
                <a:cs typeface="SimSun"/>
              </a:rPr>
              <a:t>构建 了</a:t>
            </a:r>
            <a:r>
              <a:rPr dirty="0" sz="1200" spc="-190">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-At</a:t>
            </a:r>
            <a:r>
              <a:rPr dirty="0" sz="1200">
                <a:latin typeface="Times New Roman"/>
                <a:cs typeface="Times New Roman"/>
              </a:rPr>
              <a:t>t</a:t>
            </a:r>
            <a:r>
              <a:rPr dirty="0" sz="1200" spc="110">
                <a:latin typeface="Times New Roman"/>
                <a:cs typeface="Times New Roman"/>
              </a:rPr>
              <a:t> </a:t>
            </a:r>
            <a:r>
              <a:rPr dirty="0" sz="1200">
                <a:latin typeface="SimSun"/>
                <a:cs typeface="SimSun"/>
              </a:rPr>
              <a:t>网络模型。最后通过实验将</a:t>
            </a:r>
            <a:r>
              <a:rPr dirty="0" sz="1200" spc="-190">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spc="5">
                <a:latin typeface="Times New Roman"/>
                <a:cs typeface="Times New Roman"/>
              </a:rPr>
              <a:t>t</a:t>
            </a:r>
            <a:r>
              <a:rPr dirty="0" sz="1200" spc="-5">
                <a:latin typeface="Times New Roman"/>
                <a:cs typeface="Times New Roman"/>
              </a:rPr>
              <a:t>-At</a:t>
            </a:r>
            <a:r>
              <a:rPr dirty="0" sz="1200">
                <a:latin typeface="Times New Roman"/>
                <a:cs typeface="Times New Roman"/>
              </a:rPr>
              <a:t>t</a:t>
            </a:r>
            <a:r>
              <a:rPr dirty="0" sz="1200" spc="110">
                <a:latin typeface="Times New Roman"/>
                <a:cs typeface="Times New Roman"/>
              </a:rPr>
              <a:t> </a:t>
            </a:r>
            <a:r>
              <a:rPr dirty="0" sz="1200">
                <a:latin typeface="SimSun"/>
                <a:cs typeface="SimSun"/>
              </a:rPr>
              <a:t>网络模型与当前主流的点云配准算法 进行了测试对比以及消融实验，证明了此优化方法的先进性以及两个改</a:t>
            </a:r>
            <a:r>
              <a:rPr dirty="0" sz="1200" spc="5">
                <a:latin typeface="SimSun"/>
                <a:cs typeface="SimSun"/>
              </a:rPr>
              <a:t>进</a:t>
            </a:r>
            <a:r>
              <a:rPr dirty="0" sz="1200">
                <a:latin typeface="SimSun"/>
                <a:cs typeface="SimSun"/>
              </a:rPr>
              <a:t>方法的有效性。</a:t>
            </a:r>
            <a:endParaRPr sz="1200">
              <a:latin typeface="SimSun"/>
              <a:cs typeface="SimSun"/>
            </a:endParaRPr>
          </a:p>
          <a:p>
            <a:pPr>
              <a:lnSpc>
                <a:spcPct val="100000"/>
              </a:lnSpc>
            </a:pPr>
            <a:endParaRPr sz="1200">
              <a:latin typeface="SimSun"/>
              <a:cs typeface="SimSun"/>
            </a:endParaRPr>
          </a:p>
          <a:p>
            <a:pPr marL="405130">
              <a:lnSpc>
                <a:spcPct val="100000"/>
              </a:lnSpc>
              <a:spcBef>
                <a:spcPts val="865"/>
              </a:spcBef>
            </a:pPr>
            <a:r>
              <a:rPr dirty="0" sz="1500" spc="10">
                <a:latin typeface="SimSun"/>
                <a:cs typeface="SimSun"/>
              </a:rPr>
              <a:t>注</a:t>
            </a:r>
            <a:r>
              <a:rPr dirty="0" sz="1500">
                <a:latin typeface="SimSun"/>
                <a:cs typeface="SimSun"/>
              </a:rPr>
              <a:t>意</a:t>
            </a:r>
            <a:r>
              <a:rPr dirty="0" sz="1500" spc="10">
                <a:latin typeface="SimSun"/>
                <a:cs typeface="SimSun"/>
              </a:rPr>
              <a:t>力</a:t>
            </a:r>
            <a:r>
              <a:rPr dirty="0" sz="1500">
                <a:latin typeface="SimSun"/>
                <a:cs typeface="SimSun"/>
              </a:rPr>
              <a:t>机制</a:t>
            </a:r>
            <a:endParaRPr sz="1500">
              <a:latin typeface="SimSun"/>
              <a:cs typeface="SimSun"/>
            </a:endParaRPr>
          </a:p>
          <a:p>
            <a:pPr>
              <a:lnSpc>
                <a:spcPct val="100000"/>
              </a:lnSpc>
              <a:spcBef>
                <a:spcPts val="35"/>
              </a:spcBef>
            </a:pPr>
            <a:endParaRPr sz="1150">
              <a:latin typeface="SimSun"/>
              <a:cs typeface="SimSun"/>
            </a:endParaRPr>
          </a:p>
          <a:p>
            <a:pPr algn="just" marL="114300" marR="106680" indent="304800">
              <a:lnSpc>
                <a:spcPct val="162500"/>
              </a:lnSpc>
              <a:spcBef>
                <a:spcPts val="5"/>
              </a:spcBef>
            </a:pPr>
            <a:r>
              <a:rPr dirty="0" sz="1200">
                <a:latin typeface="SimSun"/>
                <a:cs typeface="SimSun"/>
              </a:rPr>
              <a:t>注意</a:t>
            </a:r>
            <a:r>
              <a:rPr dirty="0" sz="1200" spc="10">
                <a:latin typeface="SimSun"/>
                <a:cs typeface="SimSun"/>
              </a:rPr>
              <a:t>力</a:t>
            </a:r>
            <a:r>
              <a:rPr dirty="0" sz="1200">
                <a:latin typeface="SimSun"/>
                <a:cs typeface="SimSun"/>
              </a:rPr>
              <a:t>是</a:t>
            </a:r>
            <a:r>
              <a:rPr dirty="0" sz="1200" spc="10">
                <a:latin typeface="SimSun"/>
                <a:cs typeface="SimSun"/>
              </a:rPr>
              <a:t>人</a:t>
            </a:r>
            <a:r>
              <a:rPr dirty="0" sz="1200">
                <a:latin typeface="SimSun"/>
                <a:cs typeface="SimSun"/>
              </a:rPr>
              <a:t>类不</a:t>
            </a:r>
            <a:r>
              <a:rPr dirty="0" sz="1200" spc="10">
                <a:latin typeface="SimSun"/>
                <a:cs typeface="SimSun"/>
              </a:rPr>
              <a:t>可</a:t>
            </a:r>
            <a:r>
              <a:rPr dirty="0" sz="1200">
                <a:latin typeface="SimSun"/>
                <a:cs typeface="SimSun"/>
              </a:rPr>
              <a:t>或</a:t>
            </a:r>
            <a:r>
              <a:rPr dirty="0" sz="1200" spc="10">
                <a:latin typeface="SimSun"/>
                <a:cs typeface="SimSun"/>
              </a:rPr>
              <a:t>缺</a:t>
            </a:r>
            <a:r>
              <a:rPr dirty="0" sz="1200">
                <a:latin typeface="SimSun"/>
                <a:cs typeface="SimSun"/>
              </a:rPr>
              <a:t>的复</a:t>
            </a:r>
            <a:r>
              <a:rPr dirty="0" sz="1200" spc="10">
                <a:latin typeface="SimSun"/>
                <a:cs typeface="SimSun"/>
              </a:rPr>
              <a:t>杂</a:t>
            </a:r>
            <a:r>
              <a:rPr dirty="0" sz="1200">
                <a:latin typeface="SimSun"/>
                <a:cs typeface="SimSun"/>
              </a:rPr>
              <a:t>认</a:t>
            </a:r>
            <a:r>
              <a:rPr dirty="0" sz="1200" spc="10">
                <a:latin typeface="SimSun"/>
                <a:cs typeface="SimSun"/>
              </a:rPr>
              <a:t>知</a:t>
            </a:r>
            <a:r>
              <a:rPr dirty="0" sz="1200">
                <a:latin typeface="SimSun"/>
                <a:cs typeface="SimSun"/>
              </a:rPr>
              <a:t>功能</a:t>
            </a:r>
            <a:r>
              <a:rPr dirty="0" sz="1200" spc="10">
                <a:latin typeface="SimSun"/>
                <a:cs typeface="SimSun"/>
              </a:rPr>
              <a:t>，</a:t>
            </a:r>
            <a:r>
              <a:rPr dirty="0" sz="1200">
                <a:latin typeface="SimSun"/>
                <a:cs typeface="SimSun"/>
              </a:rPr>
              <a:t>人</a:t>
            </a:r>
            <a:r>
              <a:rPr dirty="0" sz="1200" spc="10">
                <a:latin typeface="SimSun"/>
                <a:cs typeface="SimSun"/>
              </a:rPr>
              <a:t>类的</a:t>
            </a:r>
            <a:r>
              <a:rPr dirty="0" sz="1200">
                <a:latin typeface="SimSun"/>
                <a:cs typeface="SimSun"/>
              </a:rPr>
              <a:t>视</a:t>
            </a:r>
            <a:r>
              <a:rPr dirty="0" sz="1200" spc="10">
                <a:latin typeface="SimSun"/>
                <a:cs typeface="SimSun"/>
              </a:rPr>
              <a:t>觉</a:t>
            </a:r>
            <a:r>
              <a:rPr dirty="0" sz="1200">
                <a:latin typeface="SimSun"/>
                <a:cs typeface="SimSun"/>
              </a:rPr>
              <a:t>感</a:t>
            </a:r>
            <a:r>
              <a:rPr dirty="0" sz="1200" spc="10">
                <a:latin typeface="SimSun"/>
                <a:cs typeface="SimSun"/>
              </a:rPr>
              <a:t>知</a:t>
            </a:r>
            <a:r>
              <a:rPr dirty="0" sz="1200">
                <a:latin typeface="SimSun"/>
                <a:cs typeface="SimSun"/>
              </a:rPr>
              <a:t>系统</a:t>
            </a:r>
            <a:r>
              <a:rPr dirty="0" sz="1200" spc="10">
                <a:latin typeface="SimSun"/>
                <a:cs typeface="SimSun"/>
              </a:rPr>
              <a:t>在</a:t>
            </a:r>
            <a:r>
              <a:rPr dirty="0" sz="1200">
                <a:latin typeface="SimSun"/>
                <a:cs typeface="SimSun"/>
              </a:rPr>
              <a:t>处</a:t>
            </a:r>
            <a:r>
              <a:rPr dirty="0" sz="1200" spc="10">
                <a:latin typeface="SimSun"/>
                <a:cs typeface="SimSun"/>
              </a:rPr>
              <a:t>理</a:t>
            </a:r>
            <a:r>
              <a:rPr dirty="0" sz="1200">
                <a:latin typeface="SimSun"/>
                <a:cs typeface="SimSun"/>
              </a:rPr>
              <a:t>大量</a:t>
            </a:r>
            <a:r>
              <a:rPr dirty="0" sz="1200" spc="10">
                <a:latin typeface="SimSun"/>
                <a:cs typeface="SimSun"/>
              </a:rPr>
              <a:t>信</a:t>
            </a:r>
            <a:r>
              <a:rPr dirty="0" sz="1200">
                <a:latin typeface="SimSun"/>
                <a:cs typeface="SimSun"/>
              </a:rPr>
              <a:t>息</a:t>
            </a:r>
            <a:r>
              <a:rPr dirty="0" sz="1200" spc="15">
                <a:latin typeface="SimSun"/>
                <a:cs typeface="SimSun"/>
              </a:rPr>
              <a:t>时</a:t>
            </a:r>
            <a:r>
              <a:rPr dirty="0" sz="1200">
                <a:latin typeface="SimSun"/>
                <a:cs typeface="SimSun"/>
              </a:rPr>
              <a:t>并不会 一次</a:t>
            </a:r>
            <a:r>
              <a:rPr dirty="0" sz="1200" spc="10">
                <a:latin typeface="SimSun"/>
                <a:cs typeface="SimSun"/>
              </a:rPr>
              <a:t>性</a:t>
            </a:r>
            <a:r>
              <a:rPr dirty="0" sz="1200">
                <a:latin typeface="SimSun"/>
                <a:cs typeface="SimSun"/>
              </a:rPr>
              <a:t>处理</a:t>
            </a:r>
            <a:r>
              <a:rPr dirty="0" sz="1200" spc="10">
                <a:latin typeface="SimSun"/>
                <a:cs typeface="SimSun"/>
              </a:rPr>
              <a:t>全</a:t>
            </a:r>
            <a:r>
              <a:rPr dirty="0" sz="1200">
                <a:latin typeface="SimSun"/>
                <a:cs typeface="SimSun"/>
              </a:rPr>
              <a:t>部</a:t>
            </a:r>
            <a:r>
              <a:rPr dirty="0" sz="1200" spc="10">
                <a:latin typeface="SimSun"/>
                <a:cs typeface="SimSun"/>
              </a:rPr>
              <a:t>信</a:t>
            </a:r>
            <a:r>
              <a:rPr dirty="0" sz="1200">
                <a:latin typeface="SimSun"/>
                <a:cs typeface="SimSun"/>
              </a:rPr>
              <a:t>息</a:t>
            </a:r>
            <a:r>
              <a:rPr dirty="0" sz="1200" spc="15">
                <a:latin typeface="SimSun"/>
                <a:cs typeface="SimSun"/>
              </a:rPr>
              <a:t>，</a:t>
            </a:r>
            <a:r>
              <a:rPr dirty="0" sz="1200">
                <a:latin typeface="SimSun"/>
                <a:cs typeface="SimSun"/>
              </a:rPr>
              <a:t>而是</a:t>
            </a:r>
            <a:r>
              <a:rPr dirty="0" sz="1200" spc="10">
                <a:latin typeface="SimSun"/>
                <a:cs typeface="SimSun"/>
              </a:rPr>
              <a:t>在</a:t>
            </a:r>
            <a:r>
              <a:rPr dirty="0" sz="1200">
                <a:latin typeface="SimSun"/>
                <a:cs typeface="SimSun"/>
              </a:rPr>
              <a:t>需要</a:t>
            </a:r>
            <a:r>
              <a:rPr dirty="0" sz="1200" spc="10">
                <a:latin typeface="SimSun"/>
                <a:cs typeface="SimSun"/>
              </a:rPr>
              <a:t>的</a:t>
            </a:r>
            <a:r>
              <a:rPr dirty="0" sz="1200">
                <a:latin typeface="SimSun"/>
                <a:cs typeface="SimSun"/>
              </a:rPr>
              <a:t>时</a:t>
            </a:r>
            <a:r>
              <a:rPr dirty="0" sz="1200" spc="10">
                <a:latin typeface="SimSun"/>
                <a:cs typeface="SimSun"/>
              </a:rPr>
              <a:t>间</a:t>
            </a:r>
            <a:r>
              <a:rPr dirty="0" sz="1200">
                <a:latin typeface="SimSun"/>
                <a:cs typeface="SimSun"/>
              </a:rPr>
              <a:t>和</a:t>
            </a:r>
            <a:r>
              <a:rPr dirty="0" sz="1200" spc="10">
                <a:latin typeface="SimSun"/>
                <a:cs typeface="SimSun"/>
              </a:rPr>
              <a:t>地</a:t>
            </a:r>
            <a:r>
              <a:rPr dirty="0" sz="1200">
                <a:latin typeface="SimSun"/>
                <a:cs typeface="SimSun"/>
              </a:rPr>
              <a:t>点选</a:t>
            </a:r>
            <a:r>
              <a:rPr dirty="0" sz="1200" spc="10">
                <a:latin typeface="SimSun"/>
                <a:cs typeface="SimSun"/>
              </a:rPr>
              <a:t>择</a:t>
            </a:r>
            <a:r>
              <a:rPr dirty="0" sz="1200">
                <a:latin typeface="SimSun"/>
                <a:cs typeface="SimSun"/>
              </a:rPr>
              <a:t>性地</a:t>
            </a:r>
            <a:r>
              <a:rPr dirty="0" sz="1200" spc="10">
                <a:latin typeface="SimSun"/>
                <a:cs typeface="SimSun"/>
              </a:rPr>
              <a:t>专</a:t>
            </a:r>
            <a:r>
              <a:rPr dirty="0" sz="1200">
                <a:latin typeface="SimSun"/>
                <a:cs typeface="SimSun"/>
              </a:rPr>
              <a:t>注</a:t>
            </a:r>
            <a:r>
              <a:rPr dirty="0" sz="1200" spc="10">
                <a:latin typeface="SimSun"/>
                <a:cs typeface="SimSun"/>
              </a:rPr>
              <a:t>于</a:t>
            </a:r>
            <a:r>
              <a:rPr dirty="0" sz="1200">
                <a:latin typeface="SimSun"/>
                <a:cs typeface="SimSun"/>
              </a:rPr>
              <a:t>信</a:t>
            </a:r>
            <a:r>
              <a:rPr dirty="0" sz="1200" spc="20">
                <a:latin typeface="SimSun"/>
                <a:cs typeface="SimSun"/>
              </a:rPr>
              <a:t>息</a:t>
            </a:r>
            <a:r>
              <a:rPr dirty="0" sz="1200">
                <a:latin typeface="SimSun"/>
                <a:cs typeface="SimSun"/>
              </a:rPr>
              <a:t>独特</a:t>
            </a:r>
            <a:r>
              <a:rPr dirty="0" sz="1200" spc="15">
                <a:latin typeface="SimSun"/>
                <a:cs typeface="SimSun"/>
              </a:rPr>
              <a:t>的</a:t>
            </a:r>
            <a:r>
              <a:rPr dirty="0" sz="1200">
                <a:latin typeface="SimSun"/>
                <a:cs typeface="SimSun"/>
              </a:rPr>
              <a:t>部分</a:t>
            </a:r>
            <a:r>
              <a:rPr dirty="0" sz="1200" spc="10">
                <a:latin typeface="SimSun"/>
                <a:cs typeface="SimSun"/>
              </a:rPr>
              <a:t>，</a:t>
            </a:r>
            <a:r>
              <a:rPr dirty="0" sz="1200">
                <a:latin typeface="SimSun"/>
                <a:cs typeface="SimSun"/>
              </a:rPr>
              <a:t>同</a:t>
            </a:r>
            <a:r>
              <a:rPr dirty="0" sz="1200" spc="10">
                <a:latin typeface="SimSun"/>
                <a:cs typeface="SimSun"/>
              </a:rPr>
              <a:t>时</a:t>
            </a:r>
            <a:r>
              <a:rPr dirty="0" sz="1200">
                <a:latin typeface="SimSun"/>
                <a:cs typeface="SimSun"/>
              </a:rPr>
              <a:t>忽略 其他可感知的信息</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69</a:t>
            </a:r>
            <a:r>
              <a:rPr dirty="0" baseline="31250" sz="1200" spc="-7">
                <a:latin typeface="Times New Roman"/>
                <a:cs typeface="Times New Roman"/>
                <a:hlinkClick r:id="rId4" action="ppaction://hlinksldjump"/>
              </a:rPr>
              <a:t>]</a:t>
            </a:r>
            <a:r>
              <a:rPr dirty="0" sz="1200">
                <a:latin typeface="SimSun"/>
                <a:cs typeface="SimSun"/>
              </a:rPr>
              <a:t>。这是人类利用有限的</a:t>
            </a:r>
            <a:r>
              <a:rPr dirty="0" sz="1200" spc="10">
                <a:latin typeface="SimSun"/>
                <a:cs typeface="SimSun"/>
              </a:rPr>
              <a:t>处</a:t>
            </a:r>
            <a:r>
              <a:rPr dirty="0" sz="1200">
                <a:latin typeface="SimSun"/>
                <a:cs typeface="SimSun"/>
              </a:rPr>
              <a:t>理资源从海量信息中</a:t>
            </a:r>
            <a:r>
              <a:rPr dirty="0" sz="1200" spc="10">
                <a:latin typeface="SimSun"/>
                <a:cs typeface="SimSun"/>
              </a:rPr>
              <a:t>快</a:t>
            </a:r>
            <a:r>
              <a:rPr dirty="0" sz="1200">
                <a:latin typeface="SimSun"/>
                <a:cs typeface="SimSun"/>
              </a:rPr>
              <a:t>速选择高价值信息的一 种手</a:t>
            </a:r>
            <a:r>
              <a:rPr dirty="0" sz="1200" spc="10">
                <a:latin typeface="SimSun"/>
                <a:cs typeface="SimSun"/>
              </a:rPr>
              <a:t>段</a:t>
            </a:r>
            <a:r>
              <a:rPr dirty="0" sz="1200">
                <a:latin typeface="SimSun"/>
                <a:cs typeface="SimSun"/>
              </a:rPr>
              <a:t>。受</a:t>
            </a:r>
            <a:r>
              <a:rPr dirty="0" sz="1200" spc="10">
                <a:latin typeface="SimSun"/>
                <a:cs typeface="SimSun"/>
              </a:rPr>
              <a:t>此</a:t>
            </a:r>
            <a:r>
              <a:rPr dirty="0" sz="1200">
                <a:latin typeface="SimSun"/>
                <a:cs typeface="SimSun"/>
              </a:rPr>
              <a:t>启</a:t>
            </a:r>
            <a:r>
              <a:rPr dirty="0" sz="1200" spc="10">
                <a:latin typeface="SimSun"/>
                <a:cs typeface="SimSun"/>
              </a:rPr>
              <a:t>发</a:t>
            </a:r>
            <a:r>
              <a:rPr dirty="0" sz="1200">
                <a:latin typeface="SimSun"/>
                <a:cs typeface="SimSun"/>
              </a:rPr>
              <a:t>，</a:t>
            </a:r>
            <a:r>
              <a:rPr dirty="0" sz="1200" spc="10">
                <a:latin typeface="SimSun"/>
                <a:cs typeface="SimSun"/>
              </a:rPr>
              <a:t>研</a:t>
            </a:r>
            <a:r>
              <a:rPr dirty="0" sz="1200">
                <a:latin typeface="SimSun"/>
                <a:cs typeface="SimSun"/>
              </a:rPr>
              <a:t>究学</a:t>
            </a:r>
            <a:r>
              <a:rPr dirty="0" sz="1200" spc="10">
                <a:latin typeface="SimSun"/>
                <a:cs typeface="SimSun"/>
              </a:rPr>
              <a:t>者</a:t>
            </a:r>
            <a:r>
              <a:rPr dirty="0" sz="1200" spc="5">
                <a:latin typeface="SimSun"/>
                <a:cs typeface="SimSun"/>
              </a:rPr>
              <a:t>们</a:t>
            </a:r>
            <a:r>
              <a:rPr dirty="0" sz="1200">
                <a:latin typeface="SimSun"/>
                <a:cs typeface="SimSun"/>
              </a:rPr>
              <a:t>将</a:t>
            </a:r>
            <a:r>
              <a:rPr dirty="0" sz="1200" spc="10">
                <a:latin typeface="SimSun"/>
                <a:cs typeface="SimSun"/>
              </a:rPr>
              <a:t>注</a:t>
            </a:r>
            <a:r>
              <a:rPr dirty="0" sz="1200">
                <a:latin typeface="SimSun"/>
                <a:cs typeface="SimSun"/>
              </a:rPr>
              <a:t>意</a:t>
            </a:r>
            <a:r>
              <a:rPr dirty="0" sz="1200" spc="10">
                <a:latin typeface="SimSun"/>
                <a:cs typeface="SimSun"/>
              </a:rPr>
              <a:t>力</a:t>
            </a:r>
            <a:r>
              <a:rPr dirty="0" sz="1200">
                <a:latin typeface="SimSun"/>
                <a:cs typeface="SimSun"/>
              </a:rPr>
              <a:t>机</a:t>
            </a:r>
            <a:r>
              <a:rPr dirty="0" sz="1200" spc="10">
                <a:latin typeface="SimSun"/>
                <a:cs typeface="SimSun"/>
              </a:rPr>
              <a:t>制</a:t>
            </a:r>
            <a:r>
              <a:rPr dirty="0" sz="1200">
                <a:latin typeface="SimSun"/>
                <a:cs typeface="SimSun"/>
              </a:rPr>
              <a:t>运用</a:t>
            </a:r>
            <a:r>
              <a:rPr dirty="0" sz="1200" spc="10">
                <a:latin typeface="SimSun"/>
                <a:cs typeface="SimSun"/>
              </a:rPr>
              <a:t>于</a:t>
            </a:r>
            <a:r>
              <a:rPr dirty="0" sz="1200">
                <a:latin typeface="SimSun"/>
                <a:cs typeface="SimSun"/>
              </a:rPr>
              <a:t>计算</a:t>
            </a:r>
            <a:r>
              <a:rPr dirty="0" sz="1200" spc="10">
                <a:latin typeface="SimSun"/>
                <a:cs typeface="SimSun"/>
              </a:rPr>
              <a:t>机</a:t>
            </a:r>
            <a:r>
              <a:rPr dirty="0" sz="1200">
                <a:latin typeface="SimSun"/>
                <a:cs typeface="SimSun"/>
              </a:rPr>
              <a:t>视</a:t>
            </a:r>
            <a:r>
              <a:rPr dirty="0" sz="1200" spc="10">
                <a:latin typeface="SimSun"/>
                <a:cs typeface="SimSun"/>
              </a:rPr>
              <a:t>觉</a:t>
            </a:r>
            <a:r>
              <a:rPr dirty="0" sz="1200">
                <a:latin typeface="SimSun"/>
                <a:cs typeface="SimSun"/>
              </a:rPr>
              <a:t>领</a:t>
            </a:r>
            <a:r>
              <a:rPr dirty="0" sz="1200" spc="15">
                <a:latin typeface="SimSun"/>
                <a:cs typeface="SimSun"/>
              </a:rPr>
              <a:t>域</a:t>
            </a:r>
            <a:r>
              <a:rPr dirty="0" sz="1200">
                <a:latin typeface="SimSun"/>
                <a:cs typeface="SimSun"/>
              </a:rPr>
              <a:t>，让</a:t>
            </a:r>
            <a:r>
              <a:rPr dirty="0" sz="1200" spc="15">
                <a:latin typeface="SimSun"/>
                <a:cs typeface="SimSun"/>
              </a:rPr>
              <a:t>其</a:t>
            </a:r>
            <a:r>
              <a:rPr dirty="0" sz="1200">
                <a:latin typeface="SimSun"/>
                <a:cs typeface="SimSun"/>
              </a:rPr>
              <a:t>能根</a:t>
            </a:r>
            <a:r>
              <a:rPr dirty="0" sz="1200" spc="10">
                <a:latin typeface="SimSun"/>
                <a:cs typeface="SimSun"/>
              </a:rPr>
              <a:t>据</a:t>
            </a:r>
            <a:r>
              <a:rPr dirty="0" sz="1200">
                <a:latin typeface="SimSun"/>
                <a:cs typeface="SimSun"/>
              </a:rPr>
              <a:t>具</a:t>
            </a:r>
            <a:r>
              <a:rPr dirty="0" sz="1200" spc="10">
                <a:latin typeface="SimSun"/>
                <a:cs typeface="SimSun"/>
              </a:rPr>
              <a:t>体</a:t>
            </a:r>
            <a:r>
              <a:rPr dirty="0" sz="1200">
                <a:latin typeface="SimSun"/>
                <a:cs typeface="SimSun"/>
              </a:rPr>
              <a:t>的任 务处理关</a:t>
            </a:r>
            <a:r>
              <a:rPr dirty="0" sz="1200" spc="-5">
                <a:latin typeface="SimSun"/>
                <a:cs typeface="SimSun"/>
              </a:rPr>
              <a:t>键</a:t>
            </a:r>
            <a:r>
              <a:rPr dirty="0" sz="1200">
                <a:latin typeface="SimSun"/>
                <a:cs typeface="SimSun"/>
              </a:rPr>
              <a:t>信息。目</a:t>
            </a:r>
            <a:r>
              <a:rPr dirty="0" sz="1200" spc="10">
                <a:latin typeface="SimSun"/>
                <a:cs typeface="SimSun"/>
              </a:rPr>
              <a:t>前</a:t>
            </a:r>
            <a:r>
              <a:rPr dirty="0" sz="1200">
                <a:latin typeface="SimSun"/>
                <a:cs typeface="SimSun"/>
              </a:rPr>
              <a:t>，注意力机制已经成</a:t>
            </a:r>
            <a:r>
              <a:rPr dirty="0" sz="1200" spc="10">
                <a:latin typeface="SimSun"/>
                <a:cs typeface="SimSun"/>
              </a:rPr>
              <a:t>为</a:t>
            </a:r>
            <a:r>
              <a:rPr dirty="0" sz="1200">
                <a:latin typeface="SimSun"/>
                <a:cs typeface="SimSun"/>
              </a:rPr>
              <a:t>深度学习领域最重要</a:t>
            </a:r>
            <a:r>
              <a:rPr dirty="0" sz="1200" spc="10">
                <a:latin typeface="SimSun"/>
                <a:cs typeface="SimSun"/>
              </a:rPr>
              <a:t>的</a:t>
            </a:r>
            <a:r>
              <a:rPr dirty="0" sz="1200">
                <a:latin typeface="SimSun"/>
                <a:cs typeface="SimSun"/>
              </a:rPr>
              <a:t>概念之</a:t>
            </a:r>
            <a:r>
              <a:rPr dirty="0" sz="1200" spc="5">
                <a:latin typeface="SimSun"/>
                <a:cs typeface="SimSun"/>
              </a:rPr>
              <a:t>一</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70</a:t>
            </a:r>
            <a:r>
              <a:rPr dirty="0" baseline="31250" sz="1200" spc="-7">
                <a:latin typeface="Times New Roman"/>
                <a:cs typeface="Times New Roman"/>
                <a:hlinkClick r:id="rId4" action="ppaction://hlinksldjump"/>
              </a:rPr>
              <a:t>]</a:t>
            </a:r>
            <a:r>
              <a:rPr dirty="0" sz="1200">
                <a:latin typeface="SimSun"/>
                <a:cs typeface="SimSun"/>
              </a:rPr>
              <a:t>。由于注意 力机制可以学习特征</a:t>
            </a:r>
            <a:r>
              <a:rPr dirty="0" sz="1200" spc="10">
                <a:latin typeface="SimSun"/>
                <a:cs typeface="SimSun"/>
              </a:rPr>
              <a:t>之</a:t>
            </a:r>
            <a:r>
              <a:rPr dirty="0" sz="1200">
                <a:latin typeface="SimSun"/>
                <a:cs typeface="SimSun"/>
              </a:rPr>
              <a:t>间的映射关系，并捕</a:t>
            </a:r>
            <a:r>
              <a:rPr dirty="0" sz="1200" spc="10">
                <a:latin typeface="SimSun"/>
                <a:cs typeface="SimSun"/>
              </a:rPr>
              <a:t>获</a:t>
            </a:r>
            <a:r>
              <a:rPr dirty="0" sz="1200">
                <a:latin typeface="SimSun"/>
                <a:cs typeface="SimSun"/>
              </a:rPr>
              <a:t>特征之间的相互依赖</a:t>
            </a:r>
            <a:r>
              <a:rPr dirty="0" sz="1200" spc="20">
                <a:latin typeface="SimSun"/>
                <a:cs typeface="SimSun"/>
              </a:rPr>
              <a:t>性</a:t>
            </a:r>
            <a:r>
              <a:rPr dirty="0" baseline="31250" sz="1200" spc="-7">
                <a:latin typeface="Times New Roman"/>
                <a:cs typeface="Times New Roman"/>
                <a:hlinkClick r:id="rId4" action="ppaction://hlinksldjump"/>
              </a:rPr>
              <a:t>[</a:t>
            </a:r>
            <a:r>
              <a:rPr dirty="0" baseline="31250" sz="1200" spc="7">
                <a:latin typeface="Times New Roman"/>
                <a:cs typeface="Times New Roman"/>
                <a:hlinkClick r:id="rId4" action="ppaction://hlinksldjump"/>
              </a:rPr>
              <a:t>71</a:t>
            </a:r>
            <a:r>
              <a:rPr dirty="0" baseline="31250" sz="1200" spc="-7">
                <a:latin typeface="Times New Roman"/>
                <a:cs typeface="Times New Roman"/>
                <a:hlinkClick r:id="rId4" action="ppaction://hlinksldjump"/>
              </a:rPr>
              <a:t>]</a:t>
            </a:r>
            <a:r>
              <a:rPr dirty="0" sz="1200">
                <a:latin typeface="SimSun"/>
                <a:cs typeface="SimSun"/>
              </a:rPr>
              <a:t>，因此本章通过引入 </a:t>
            </a:r>
            <a:r>
              <a:rPr dirty="0" sz="1200">
                <a:latin typeface="SimSun"/>
                <a:cs typeface="SimSun"/>
              </a:rPr>
              <a:t>注意力机制学习不同层次特征</a:t>
            </a:r>
            <a:r>
              <a:rPr dirty="0" sz="1200" spc="5">
                <a:latin typeface="SimSun"/>
                <a:cs typeface="SimSun"/>
              </a:rPr>
              <a:t>的</a:t>
            </a:r>
            <a:r>
              <a:rPr dirty="0" sz="1200">
                <a:latin typeface="SimSun"/>
                <a:cs typeface="SimSun"/>
              </a:rPr>
              <a:t>映射关系，实现点云局部特征和全局信息的有效融合。</a:t>
            </a:r>
            <a:endParaRPr sz="1200">
              <a:latin typeface="SimSun"/>
              <a:cs typeface="SimSun"/>
            </a:endParaRPr>
          </a:p>
          <a:p>
            <a:pPr>
              <a:lnSpc>
                <a:spcPct val="100000"/>
              </a:lnSpc>
            </a:pPr>
            <a:endParaRPr sz="1200">
              <a:latin typeface="SimSun"/>
              <a:cs typeface="SimSun"/>
            </a:endParaRPr>
          </a:p>
          <a:p>
            <a:pPr marL="405130">
              <a:lnSpc>
                <a:spcPct val="100000"/>
              </a:lnSpc>
              <a:spcBef>
                <a:spcPts val="860"/>
              </a:spcBef>
            </a:pPr>
            <a:r>
              <a:rPr dirty="0" sz="1500" spc="10">
                <a:latin typeface="SimSun"/>
                <a:cs typeface="SimSun"/>
              </a:rPr>
              <a:t>基</a:t>
            </a:r>
            <a:r>
              <a:rPr dirty="0" sz="1500">
                <a:latin typeface="SimSun"/>
                <a:cs typeface="SimSun"/>
              </a:rPr>
              <a:t>于</a:t>
            </a:r>
            <a:r>
              <a:rPr dirty="0" sz="1500" spc="10">
                <a:latin typeface="SimSun"/>
                <a:cs typeface="SimSun"/>
              </a:rPr>
              <a:t>双</a:t>
            </a:r>
            <a:r>
              <a:rPr dirty="0" sz="1500">
                <a:latin typeface="SimSun"/>
                <a:cs typeface="SimSun"/>
              </a:rPr>
              <a:t>重</a:t>
            </a:r>
            <a:r>
              <a:rPr dirty="0" sz="1500" spc="10">
                <a:latin typeface="SimSun"/>
                <a:cs typeface="SimSun"/>
              </a:rPr>
              <a:t>注</a:t>
            </a:r>
            <a:r>
              <a:rPr dirty="0" sz="1500">
                <a:latin typeface="SimSun"/>
                <a:cs typeface="SimSun"/>
              </a:rPr>
              <a:t>意</a:t>
            </a:r>
            <a:r>
              <a:rPr dirty="0" sz="1500" spc="10">
                <a:latin typeface="SimSun"/>
                <a:cs typeface="SimSun"/>
              </a:rPr>
              <a:t>力</a:t>
            </a:r>
            <a:r>
              <a:rPr dirty="0" sz="1500">
                <a:latin typeface="SimSun"/>
                <a:cs typeface="SimSun"/>
              </a:rPr>
              <a:t>机</a:t>
            </a:r>
            <a:r>
              <a:rPr dirty="0" sz="1500" spc="10">
                <a:latin typeface="SimSun"/>
                <a:cs typeface="SimSun"/>
              </a:rPr>
              <a:t>制</a:t>
            </a:r>
            <a:r>
              <a:rPr dirty="0" sz="1500">
                <a:latin typeface="SimSun"/>
                <a:cs typeface="SimSun"/>
              </a:rPr>
              <a:t>融</a:t>
            </a:r>
            <a:r>
              <a:rPr dirty="0" sz="1500" spc="10">
                <a:latin typeface="SimSun"/>
                <a:cs typeface="SimSun"/>
              </a:rPr>
              <a:t>合</a:t>
            </a:r>
            <a:r>
              <a:rPr dirty="0" sz="1500">
                <a:latin typeface="SimSun"/>
                <a:cs typeface="SimSun"/>
              </a:rPr>
              <a:t>特</a:t>
            </a:r>
            <a:r>
              <a:rPr dirty="0" sz="1500" spc="10">
                <a:latin typeface="SimSun"/>
                <a:cs typeface="SimSun"/>
              </a:rPr>
              <a:t>征</a:t>
            </a:r>
            <a:r>
              <a:rPr dirty="0" sz="1500">
                <a:latin typeface="SimSun"/>
                <a:cs typeface="SimSun"/>
              </a:rPr>
              <a:t>的</a:t>
            </a:r>
            <a:r>
              <a:rPr dirty="0" sz="1500" spc="-355">
                <a:latin typeface="SimSun"/>
                <a:cs typeface="SimSun"/>
              </a:rPr>
              <a:t> </a:t>
            </a:r>
            <a:r>
              <a:rPr dirty="0" sz="1500" spc="-114" b="1">
                <a:latin typeface="Arial"/>
                <a:cs typeface="Arial"/>
              </a:rPr>
              <a:t>P</a:t>
            </a:r>
            <a:r>
              <a:rPr dirty="0" sz="1500" spc="-5" b="1">
                <a:latin typeface="Arial"/>
                <a:cs typeface="Arial"/>
              </a:rPr>
              <a:t>A</a:t>
            </a:r>
            <a:r>
              <a:rPr dirty="0" sz="1500" spc="-10" b="1">
                <a:latin typeface="Arial"/>
                <a:cs typeface="Arial"/>
              </a:rPr>
              <a:t>C</a:t>
            </a:r>
            <a:r>
              <a:rPr dirty="0" sz="1500" spc="-5" b="1">
                <a:latin typeface="Arial"/>
                <a:cs typeface="Arial"/>
              </a:rPr>
              <a:t>Ne</a:t>
            </a:r>
            <a:r>
              <a:rPr dirty="0" sz="1500" spc="5" b="1">
                <a:latin typeface="Arial"/>
                <a:cs typeface="Arial"/>
              </a:rPr>
              <a:t>t</a:t>
            </a:r>
            <a:r>
              <a:rPr dirty="0" sz="1500" b="1">
                <a:latin typeface="Arial"/>
                <a:cs typeface="Arial"/>
              </a:rPr>
              <a:t>-</a:t>
            </a:r>
            <a:r>
              <a:rPr dirty="0" sz="1500" spc="-5" b="1">
                <a:latin typeface="Arial"/>
                <a:cs typeface="Arial"/>
              </a:rPr>
              <a:t>Att</a:t>
            </a:r>
            <a:endParaRPr sz="1500">
              <a:latin typeface="Arial"/>
              <a:cs typeface="Arial"/>
            </a:endParaRPr>
          </a:p>
          <a:p>
            <a:pPr algn="just" marL="114300" marR="103505" indent="304800">
              <a:lnSpc>
                <a:spcPct val="162600"/>
              </a:lnSpc>
              <a:spcBef>
                <a:spcPts val="1525"/>
              </a:spcBef>
            </a:pPr>
            <a:r>
              <a:rPr dirty="0" sz="1200">
                <a:latin typeface="SimSun"/>
                <a:cs typeface="SimSun"/>
              </a:rPr>
              <a:t>由于</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5">
                <a:latin typeface="Times New Roman"/>
                <a:cs typeface="Times New Roman"/>
              </a:rPr>
              <a:t> </a:t>
            </a:r>
            <a:r>
              <a:rPr dirty="0" sz="1200">
                <a:latin typeface="SimSun"/>
                <a:cs typeface="SimSun"/>
              </a:rPr>
              <a:t>网络在特征融合模块仅以数组拼接的方式将两组点云的特征在维度上进行 连接</a:t>
            </a:r>
            <a:r>
              <a:rPr dirty="0" sz="1200" spc="10">
                <a:latin typeface="SimSun"/>
                <a:cs typeface="SimSun"/>
              </a:rPr>
              <a:t>，</a:t>
            </a:r>
            <a:r>
              <a:rPr dirty="0" sz="1200">
                <a:latin typeface="SimSun"/>
                <a:cs typeface="SimSun"/>
              </a:rPr>
              <a:t>不能</a:t>
            </a:r>
            <a:r>
              <a:rPr dirty="0" sz="1200" spc="10">
                <a:latin typeface="SimSun"/>
                <a:cs typeface="SimSun"/>
              </a:rPr>
              <a:t>充</a:t>
            </a:r>
            <a:r>
              <a:rPr dirty="0" sz="1200">
                <a:latin typeface="SimSun"/>
                <a:cs typeface="SimSun"/>
              </a:rPr>
              <a:t>分</a:t>
            </a:r>
            <a:r>
              <a:rPr dirty="0" sz="1200" spc="10">
                <a:latin typeface="SimSun"/>
                <a:cs typeface="SimSun"/>
              </a:rPr>
              <a:t>利</a:t>
            </a:r>
            <a:r>
              <a:rPr dirty="0" sz="1200">
                <a:latin typeface="SimSun"/>
                <a:cs typeface="SimSun"/>
              </a:rPr>
              <a:t>用</a:t>
            </a:r>
            <a:r>
              <a:rPr dirty="0" sz="1200" spc="10">
                <a:latin typeface="SimSun"/>
                <a:cs typeface="SimSun"/>
              </a:rPr>
              <a:t>不</a:t>
            </a:r>
            <a:r>
              <a:rPr dirty="0" sz="1200">
                <a:latin typeface="SimSun"/>
                <a:cs typeface="SimSun"/>
              </a:rPr>
              <a:t>同层</a:t>
            </a:r>
            <a:r>
              <a:rPr dirty="0" sz="1200" spc="10">
                <a:latin typeface="SimSun"/>
                <a:cs typeface="SimSun"/>
              </a:rPr>
              <a:t>次</a:t>
            </a:r>
            <a:r>
              <a:rPr dirty="0" sz="1200">
                <a:latin typeface="SimSun"/>
                <a:cs typeface="SimSun"/>
              </a:rPr>
              <a:t>特征</a:t>
            </a:r>
            <a:r>
              <a:rPr dirty="0" sz="1200" spc="10">
                <a:latin typeface="SimSun"/>
                <a:cs typeface="SimSun"/>
              </a:rPr>
              <a:t>的</a:t>
            </a:r>
            <a:r>
              <a:rPr dirty="0" sz="1200">
                <a:latin typeface="SimSun"/>
                <a:cs typeface="SimSun"/>
              </a:rPr>
              <a:t>互</a:t>
            </a:r>
            <a:r>
              <a:rPr dirty="0" sz="1200" spc="10">
                <a:latin typeface="SimSun"/>
                <a:cs typeface="SimSun"/>
              </a:rPr>
              <a:t>补</a:t>
            </a:r>
            <a:r>
              <a:rPr dirty="0" sz="1200">
                <a:latin typeface="SimSun"/>
                <a:cs typeface="SimSun"/>
              </a:rPr>
              <a:t>性</a:t>
            </a:r>
            <a:r>
              <a:rPr dirty="0" sz="1200" spc="10">
                <a:latin typeface="SimSun"/>
                <a:cs typeface="SimSun"/>
              </a:rPr>
              <a:t>，</a:t>
            </a:r>
            <a:r>
              <a:rPr dirty="0" sz="1200">
                <a:latin typeface="SimSun"/>
                <a:cs typeface="SimSun"/>
              </a:rPr>
              <a:t>无法</a:t>
            </a:r>
            <a:r>
              <a:rPr dirty="0" sz="1200" spc="10">
                <a:latin typeface="SimSun"/>
                <a:cs typeface="SimSun"/>
              </a:rPr>
              <a:t>很</a:t>
            </a:r>
            <a:r>
              <a:rPr dirty="0" sz="1200">
                <a:latin typeface="SimSun"/>
                <a:cs typeface="SimSun"/>
              </a:rPr>
              <a:t>好地</a:t>
            </a:r>
            <a:r>
              <a:rPr dirty="0" sz="1200" spc="10">
                <a:latin typeface="SimSun"/>
                <a:cs typeface="SimSun"/>
              </a:rPr>
              <a:t>融</a:t>
            </a:r>
            <a:r>
              <a:rPr dirty="0" sz="1200">
                <a:latin typeface="SimSun"/>
                <a:cs typeface="SimSun"/>
              </a:rPr>
              <a:t>合</a:t>
            </a:r>
            <a:r>
              <a:rPr dirty="0" sz="1200" spc="10">
                <a:latin typeface="SimSun"/>
                <a:cs typeface="SimSun"/>
              </a:rPr>
              <a:t>点</a:t>
            </a:r>
            <a:r>
              <a:rPr dirty="0" sz="1200">
                <a:latin typeface="SimSun"/>
                <a:cs typeface="SimSun"/>
              </a:rPr>
              <a:t>云</a:t>
            </a:r>
            <a:r>
              <a:rPr dirty="0" sz="1200" spc="10">
                <a:latin typeface="SimSun"/>
                <a:cs typeface="SimSun"/>
              </a:rPr>
              <a:t>的</a:t>
            </a:r>
            <a:r>
              <a:rPr dirty="0" sz="1200">
                <a:latin typeface="SimSun"/>
                <a:cs typeface="SimSun"/>
              </a:rPr>
              <a:t>局部</a:t>
            </a:r>
            <a:r>
              <a:rPr dirty="0" sz="1200" spc="10">
                <a:latin typeface="SimSun"/>
                <a:cs typeface="SimSun"/>
              </a:rPr>
              <a:t>特</a:t>
            </a:r>
            <a:r>
              <a:rPr dirty="0" sz="1200">
                <a:latin typeface="SimSun"/>
                <a:cs typeface="SimSun"/>
              </a:rPr>
              <a:t>征和</a:t>
            </a:r>
            <a:r>
              <a:rPr dirty="0" sz="1200" spc="10">
                <a:latin typeface="SimSun"/>
                <a:cs typeface="SimSun"/>
              </a:rPr>
              <a:t>全</a:t>
            </a:r>
            <a:r>
              <a:rPr dirty="0" sz="1200">
                <a:latin typeface="SimSun"/>
                <a:cs typeface="SimSun"/>
              </a:rPr>
              <a:t>局</a:t>
            </a:r>
            <a:r>
              <a:rPr dirty="0" sz="1200" spc="10">
                <a:latin typeface="SimSun"/>
                <a:cs typeface="SimSun"/>
              </a:rPr>
              <a:t>信</a:t>
            </a:r>
            <a:r>
              <a:rPr dirty="0" sz="1200" spc="25">
                <a:latin typeface="SimSun"/>
                <a:cs typeface="SimSun"/>
              </a:rPr>
              <a:t>息</a:t>
            </a:r>
            <a:r>
              <a:rPr dirty="0" sz="1200">
                <a:latin typeface="SimSun"/>
                <a:cs typeface="SimSun"/>
              </a:rPr>
              <a:t>。 </a:t>
            </a:r>
            <a:r>
              <a:rPr dirty="0" sz="1200">
                <a:latin typeface="SimSun"/>
                <a:cs typeface="SimSun"/>
              </a:rPr>
              <a:t>为了解决上述问题，本章构建了一种结合空间注意力机制和通道注意力机制融</a:t>
            </a:r>
            <a:r>
              <a:rPr dirty="0" sz="1200" spc="5">
                <a:latin typeface="SimSun"/>
                <a:cs typeface="SimSun"/>
              </a:rPr>
              <a:t>合</a:t>
            </a:r>
            <a:r>
              <a:rPr dirty="0" sz="1200">
                <a:latin typeface="SimSun"/>
                <a:cs typeface="SimSun"/>
              </a:rPr>
              <a:t>特征</a:t>
            </a:r>
            <a:r>
              <a:rPr dirty="0" baseline="31250" sz="1200">
                <a:latin typeface="Times New Roman"/>
                <a:cs typeface="Times New Roman"/>
                <a:hlinkClick r:id="rId4" action="ppaction://hlinksldjump"/>
              </a:rPr>
              <a:t>[72,</a:t>
            </a:r>
            <a:r>
              <a:rPr dirty="0" baseline="31250" sz="1200" spc="-52">
                <a:latin typeface="Times New Roman"/>
                <a:cs typeface="Times New Roman"/>
                <a:hlinkClick r:id="rId4" action="ppaction://hlinksldjump"/>
              </a:rPr>
              <a:t> </a:t>
            </a:r>
            <a:r>
              <a:rPr dirty="0" baseline="31250" sz="1200">
                <a:latin typeface="Times New Roman"/>
                <a:cs typeface="Times New Roman"/>
                <a:hlinkClick r:id="rId4" action="ppaction://hlinksldjump"/>
              </a:rPr>
              <a:t>73]</a:t>
            </a:r>
            <a:r>
              <a:rPr dirty="0" sz="1200">
                <a:latin typeface="SimSun"/>
                <a:cs typeface="SimSun"/>
              </a:rPr>
              <a:t>的 点云</a:t>
            </a:r>
            <a:r>
              <a:rPr dirty="0" sz="1200" spc="10">
                <a:latin typeface="SimSun"/>
                <a:cs typeface="SimSun"/>
              </a:rPr>
              <a:t>配</a:t>
            </a:r>
            <a:r>
              <a:rPr dirty="0" sz="1200">
                <a:latin typeface="SimSun"/>
                <a:cs typeface="SimSun"/>
              </a:rPr>
              <a:t>准网</a:t>
            </a:r>
            <a:r>
              <a:rPr dirty="0" sz="1200" spc="10">
                <a:latin typeface="SimSun"/>
                <a:cs typeface="SimSun"/>
              </a:rPr>
              <a:t>络</a:t>
            </a:r>
            <a:r>
              <a:rPr dirty="0" sz="1200">
                <a:latin typeface="SimSun"/>
                <a:cs typeface="SimSun"/>
              </a:rPr>
              <a:t>模</a:t>
            </a:r>
            <a:r>
              <a:rPr dirty="0" sz="1200" spc="10">
                <a:latin typeface="SimSun"/>
                <a:cs typeface="SimSun"/>
              </a:rPr>
              <a:t>型</a:t>
            </a:r>
            <a:r>
              <a:rPr dirty="0" sz="1200">
                <a:latin typeface="SimSun"/>
                <a:cs typeface="SimSun"/>
              </a:rPr>
              <a:t>，</a:t>
            </a:r>
            <a:r>
              <a:rPr dirty="0" sz="1200" spc="10">
                <a:latin typeface="SimSun"/>
                <a:cs typeface="SimSun"/>
              </a:rPr>
              <a:t>该</a:t>
            </a:r>
            <a:r>
              <a:rPr dirty="0" sz="1200">
                <a:latin typeface="SimSun"/>
                <a:cs typeface="SimSun"/>
              </a:rPr>
              <a:t>网络</a:t>
            </a:r>
            <a:r>
              <a:rPr dirty="0" sz="1200" spc="10">
                <a:latin typeface="SimSun"/>
                <a:cs typeface="SimSun"/>
              </a:rPr>
              <a:t>可以</a:t>
            </a:r>
            <a:r>
              <a:rPr dirty="0" sz="1200">
                <a:latin typeface="SimSun"/>
                <a:cs typeface="SimSun"/>
              </a:rPr>
              <a:t>捕</a:t>
            </a:r>
            <a:r>
              <a:rPr dirty="0" sz="1200" spc="10">
                <a:latin typeface="SimSun"/>
                <a:cs typeface="SimSun"/>
              </a:rPr>
              <a:t>获</a:t>
            </a:r>
            <a:r>
              <a:rPr dirty="0" sz="1200">
                <a:latin typeface="SimSun"/>
                <a:cs typeface="SimSun"/>
              </a:rPr>
              <a:t>不</a:t>
            </a:r>
            <a:r>
              <a:rPr dirty="0" sz="1200" spc="10">
                <a:latin typeface="SimSun"/>
                <a:cs typeface="SimSun"/>
              </a:rPr>
              <a:t>同</a:t>
            </a:r>
            <a:r>
              <a:rPr dirty="0" sz="1200">
                <a:latin typeface="SimSun"/>
                <a:cs typeface="SimSun"/>
              </a:rPr>
              <a:t>层</a:t>
            </a:r>
            <a:r>
              <a:rPr dirty="0" sz="1200" spc="10">
                <a:latin typeface="SimSun"/>
                <a:cs typeface="SimSun"/>
              </a:rPr>
              <a:t>次</a:t>
            </a:r>
            <a:r>
              <a:rPr dirty="0" sz="1200">
                <a:latin typeface="SimSun"/>
                <a:cs typeface="SimSun"/>
              </a:rPr>
              <a:t>特征</a:t>
            </a:r>
            <a:r>
              <a:rPr dirty="0" sz="1200" spc="10">
                <a:latin typeface="SimSun"/>
                <a:cs typeface="SimSun"/>
              </a:rPr>
              <a:t>的</a:t>
            </a:r>
            <a:r>
              <a:rPr dirty="0" sz="1200">
                <a:latin typeface="SimSun"/>
                <a:cs typeface="SimSun"/>
              </a:rPr>
              <a:t>长期</a:t>
            </a:r>
            <a:r>
              <a:rPr dirty="0" sz="1200" spc="10">
                <a:latin typeface="SimSun"/>
                <a:cs typeface="SimSun"/>
              </a:rPr>
              <a:t>语</a:t>
            </a:r>
            <a:r>
              <a:rPr dirty="0" sz="1200">
                <a:latin typeface="SimSun"/>
                <a:cs typeface="SimSun"/>
              </a:rPr>
              <a:t>义</a:t>
            </a:r>
            <a:r>
              <a:rPr dirty="0" sz="1200" spc="10">
                <a:latin typeface="SimSun"/>
                <a:cs typeface="SimSun"/>
              </a:rPr>
              <a:t>依</a:t>
            </a:r>
            <a:r>
              <a:rPr dirty="0" sz="1200">
                <a:latin typeface="SimSun"/>
                <a:cs typeface="SimSun"/>
              </a:rPr>
              <a:t>赖</a:t>
            </a:r>
            <a:r>
              <a:rPr dirty="0" sz="1200" spc="10">
                <a:latin typeface="SimSun"/>
                <a:cs typeface="SimSun"/>
              </a:rPr>
              <a:t>关</a:t>
            </a:r>
            <a:r>
              <a:rPr dirty="0" sz="1200">
                <a:latin typeface="SimSun"/>
                <a:cs typeface="SimSun"/>
              </a:rPr>
              <a:t>系，</a:t>
            </a:r>
            <a:r>
              <a:rPr dirty="0" sz="1200" spc="10">
                <a:latin typeface="SimSun"/>
                <a:cs typeface="SimSun"/>
              </a:rPr>
              <a:t>有</a:t>
            </a:r>
            <a:r>
              <a:rPr dirty="0" sz="1200">
                <a:latin typeface="SimSun"/>
                <a:cs typeface="SimSun"/>
              </a:rPr>
              <a:t>效融</a:t>
            </a:r>
            <a:r>
              <a:rPr dirty="0" sz="1200" spc="10">
                <a:latin typeface="SimSun"/>
                <a:cs typeface="SimSun"/>
              </a:rPr>
              <a:t>合</a:t>
            </a:r>
            <a:r>
              <a:rPr dirty="0" sz="1200">
                <a:latin typeface="SimSun"/>
                <a:cs typeface="SimSun"/>
              </a:rPr>
              <a:t>局</a:t>
            </a:r>
            <a:r>
              <a:rPr dirty="0" sz="1200" spc="10">
                <a:latin typeface="SimSun"/>
                <a:cs typeface="SimSun"/>
              </a:rPr>
              <a:t>部</a:t>
            </a:r>
            <a:r>
              <a:rPr dirty="0" sz="1200">
                <a:latin typeface="SimSun"/>
                <a:cs typeface="SimSun"/>
              </a:rPr>
              <a:t>特征 和全局信息，从而提高点云配准的精度。</a:t>
            </a:r>
            <a:endParaRPr sz="1200">
              <a:latin typeface="SimSun"/>
              <a:cs typeface="SimSun"/>
            </a:endParaRPr>
          </a:p>
          <a:p>
            <a:pPr>
              <a:lnSpc>
                <a:spcPct val="100000"/>
              </a:lnSpc>
            </a:pPr>
            <a:endParaRPr sz="1200">
              <a:latin typeface="SimSun"/>
              <a:cs typeface="SimSun"/>
            </a:endParaRPr>
          </a:p>
          <a:p>
            <a:pPr marL="114300">
              <a:lnSpc>
                <a:spcPct val="100000"/>
              </a:lnSpc>
              <a:spcBef>
                <a:spcPts val="925"/>
              </a:spcBef>
            </a:pPr>
            <a:r>
              <a:rPr dirty="0" sz="1400" spc="-5">
                <a:latin typeface="Times New Roman"/>
                <a:cs typeface="Times New Roman"/>
              </a:rPr>
              <a:t>5.2.1</a:t>
            </a:r>
            <a:r>
              <a:rPr dirty="0" sz="1400" spc="-15">
                <a:latin typeface="Times New Roman"/>
                <a:cs typeface="Times New Roman"/>
              </a:rPr>
              <a:t> </a:t>
            </a:r>
            <a:r>
              <a:rPr dirty="0" sz="1400">
                <a:latin typeface="PMingLiU-ExtB"/>
                <a:cs typeface="PMingLiU-ExtB"/>
              </a:rPr>
              <a:t>空间注</a:t>
            </a:r>
            <a:r>
              <a:rPr dirty="0" sz="1400" spc="-15">
                <a:latin typeface="PMingLiU-ExtB"/>
                <a:cs typeface="PMingLiU-ExtB"/>
              </a:rPr>
              <a:t>意</a:t>
            </a:r>
            <a:r>
              <a:rPr dirty="0" sz="1400">
                <a:latin typeface="PMingLiU-ExtB"/>
                <a:cs typeface="PMingLiU-ExtB"/>
              </a:rPr>
              <a:t>力机制</a:t>
            </a:r>
            <a:endParaRPr sz="1400">
              <a:latin typeface="PMingLiU-ExtB"/>
              <a:cs typeface="PMingLiU-ExtB"/>
            </a:endParaRPr>
          </a:p>
          <a:p>
            <a:pPr>
              <a:lnSpc>
                <a:spcPct val="100000"/>
              </a:lnSpc>
              <a:spcBef>
                <a:spcPts val="30"/>
              </a:spcBef>
            </a:pPr>
            <a:endParaRPr sz="1750">
              <a:latin typeface="PMingLiU-ExtB"/>
              <a:cs typeface="PMingLiU-ExtB"/>
            </a:endParaRPr>
          </a:p>
          <a:p>
            <a:pPr algn="just" marL="419100">
              <a:lnSpc>
                <a:spcPct val="100000"/>
              </a:lnSpc>
            </a:pPr>
            <a:r>
              <a:rPr dirty="0" sz="1200">
                <a:latin typeface="SimSun"/>
                <a:cs typeface="SimSun"/>
              </a:rPr>
              <a:t>空间注意力机</a:t>
            </a:r>
            <a:r>
              <a:rPr dirty="0" sz="1200" spc="-5">
                <a:latin typeface="SimSun"/>
                <a:cs typeface="SimSun"/>
              </a:rPr>
              <a:t>制</a:t>
            </a:r>
            <a:r>
              <a:rPr dirty="0" baseline="31250" sz="1200">
                <a:latin typeface="Times New Roman"/>
                <a:cs typeface="Times New Roman"/>
                <a:hlinkClick r:id="rId4" action="ppaction://hlinksldjump"/>
              </a:rPr>
              <a:t>[74,</a:t>
            </a:r>
            <a:r>
              <a:rPr dirty="0" baseline="31250" sz="1200" spc="-60">
                <a:latin typeface="Times New Roman"/>
                <a:cs typeface="Times New Roman"/>
                <a:hlinkClick r:id="rId4" action="ppaction://hlinksldjump"/>
              </a:rPr>
              <a:t> </a:t>
            </a:r>
            <a:r>
              <a:rPr dirty="0" baseline="31250" sz="1200">
                <a:latin typeface="Times New Roman"/>
                <a:cs typeface="Times New Roman"/>
                <a:hlinkClick r:id="rId4" action="ppaction://hlinksldjump"/>
              </a:rPr>
              <a:t>75]</a:t>
            </a:r>
            <a:r>
              <a:rPr dirty="0" sz="1200" spc="-15">
                <a:latin typeface="SimSun"/>
                <a:cs typeface="SimSun"/>
              </a:rPr>
              <a:t>可</a:t>
            </a:r>
            <a:r>
              <a:rPr dirty="0" sz="1200">
                <a:latin typeface="SimSun"/>
                <a:cs typeface="SimSun"/>
              </a:rPr>
              <a:t>以实现空间维度上的特征聚焦，加深网络中深层信息的传递。设</a:t>
            </a:r>
            <a:endParaRPr sz="1200">
              <a:latin typeface="SimSun"/>
              <a:cs typeface="SimSun"/>
            </a:endParaRPr>
          </a:p>
          <a:p>
            <a:pPr algn="just" marL="114300">
              <a:lnSpc>
                <a:spcPct val="100000"/>
              </a:lnSpc>
              <a:spcBef>
                <a:spcPts val="905"/>
              </a:spcBef>
            </a:pPr>
            <a:r>
              <a:rPr dirty="0" sz="1200" spc="-15">
                <a:latin typeface="Cambria Math"/>
                <a:cs typeface="Cambria Math"/>
              </a:rPr>
              <a:t>𝐴</a:t>
            </a:r>
            <a:r>
              <a:rPr dirty="0" baseline="29411" sz="1275" spc="104">
                <a:latin typeface="Cambria Math"/>
                <a:cs typeface="Cambria Math"/>
              </a:rPr>
              <a:t>𝐺</a:t>
            </a:r>
            <a:r>
              <a:rPr dirty="0" baseline="29411" sz="1275">
                <a:latin typeface="Cambria Math"/>
                <a:cs typeface="Cambria Math"/>
              </a:rPr>
              <a:t>×</a:t>
            </a:r>
            <a:r>
              <a:rPr dirty="0" baseline="29411" sz="1275" spc="60">
                <a:latin typeface="Cambria Math"/>
                <a:cs typeface="Cambria Math"/>
              </a:rPr>
              <a:t>𝑁</a:t>
            </a:r>
            <a:r>
              <a:rPr dirty="0" baseline="29411" sz="1275">
                <a:latin typeface="Cambria Math"/>
                <a:cs typeface="Cambria Math"/>
              </a:rPr>
              <a:t>×</a:t>
            </a:r>
            <a:r>
              <a:rPr dirty="0" baseline="29411" sz="1275" spc="120">
                <a:latin typeface="Cambria Math"/>
                <a:cs typeface="Cambria Math"/>
              </a:rPr>
              <a:t>𝑀</a:t>
            </a:r>
            <a:r>
              <a:rPr dirty="0" sz="1200">
                <a:latin typeface="SimSun"/>
                <a:cs typeface="SimSun"/>
              </a:rPr>
              <a:t>表示输入点云特征矩阵</a:t>
            </a:r>
            <a:r>
              <a:rPr dirty="0" sz="1200" spc="-60">
                <a:latin typeface="SimSun"/>
                <a:cs typeface="SimSun"/>
              </a:rPr>
              <a:t>，</a:t>
            </a:r>
            <a:r>
              <a:rPr dirty="0" sz="1200">
                <a:latin typeface="SimSun"/>
                <a:cs typeface="SimSun"/>
              </a:rPr>
              <a:t>其中</a:t>
            </a:r>
            <a:r>
              <a:rPr dirty="0" sz="1200" spc="45">
                <a:latin typeface="Cambria Math"/>
                <a:cs typeface="Cambria Math"/>
              </a:rPr>
              <a:t>𝐺</a:t>
            </a:r>
            <a:r>
              <a:rPr dirty="0" sz="1200">
                <a:latin typeface="SimSun"/>
                <a:cs typeface="SimSun"/>
              </a:rPr>
              <a:t>表示通道数</a:t>
            </a:r>
            <a:r>
              <a:rPr dirty="0" sz="1200" spc="-60">
                <a:latin typeface="SimSun"/>
                <a:cs typeface="SimSun"/>
              </a:rPr>
              <a:t>，</a:t>
            </a:r>
            <a:r>
              <a:rPr dirty="0" sz="1200" spc="30">
                <a:latin typeface="Cambria Math"/>
                <a:cs typeface="Cambria Math"/>
              </a:rPr>
              <a:t>𝑁</a:t>
            </a:r>
            <a:r>
              <a:rPr dirty="0" sz="1200">
                <a:latin typeface="SimSun"/>
                <a:cs typeface="SimSun"/>
              </a:rPr>
              <a:t>和</a:t>
            </a:r>
            <a:r>
              <a:rPr dirty="0" sz="1200" spc="30">
                <a:latin typeface="Cambria Math"/>
                <a:cs typeface="Cambria Math"/>
              </a:rPr>
              <a:t>𝑀</a:t>
            </a:r>
            <a:r>
              <a:rPr dirty="0" sz="1200">
                <a:latin typeface="SimSun"/>
                <a:cs typeface="SimSun"/>
              </a:rPr>
              <a:t>分别表示点云的数量和维度</a:t>
            </a:r>
            <a:r>
              <a:rPr dirty="0" sz="1200" spc="-60">
                <a:latin typeface="SimSun"/>
                <a:cs typeface="SimSun"/>
              </a:rPr>
              <a:t>。</a:t>
            </a:r>
            <a:r>
              <a:rPr dirty="0" sz="1200">
                <a:latin typeface="SimSun"/>
                <a:cs typeface="SimSun"/>
              </a:rPr>
              <a:t>将</a:t>
            </a:r>
            <a:r>
              <a:rPr dirty="0" sz="1200">
                <a:latin typeface="Cambria Math"/>
                <a:cs typeface="Cambria Math"/>
              </a:rPr>
              <a:t>𝐴</a:t>
            </a:r>
            <a:endParaRPr sz="1200">
              <a:latin typeface="Cambria Math"/>
              <a:cs typeface="Cambria Math"/>
            </a:endParaRPr>
          </a:p>
          <a:p>
            <a:pPr algn="just" marL="114300">
              <a:lnSpc>
                <a:spcPct val="100000"/>
              </a:lnSpc>
              <a:spcBef>
                <a:spcPts val="900"/>
              </a:spcBef>
            </a:pPr>
            <a:r>
              <a:rPr dirty="0" sz="1200">
                <a:latin typeface="SimSun"/>
                <a:cs typeface="SimSun"/>
              </a:rPr>
              <a:t>分别输入三个通道数为</a:t>
            </a:r>
            <a:r>
              <a:rPr dirty="0" sz="1200" spc="-300">
                <a:latin typeface="SimSun"/>
                <a:cs typeface="SimSun"/>
              </a:rPr>
              <a:t> </a:t>
            </a:r>
            <a:r>
              <a:rPr dirty="0" sz="1200">
                <a:latin typeface="Times New Roman"/>
                <a:cs typeface="Times New Roman"/>
              </a:rPr>
              <a:t>64 </a:t>
            </a:r>
            <a:r>
              <a:rPr dirty="0" sz="1200">
                <a:latin typeface="SimSun"/>
                <a:cs typeface="SimSun"/>
              </a:rPr>
              <a:t>的卷积层进行降维处理</a:t>
            </a:r>
            <a:r>
              <a:rPr dirty="0" sz="1200" spc="-120">
                <a:latin typeface="SimSun"/>
                <a:cs typeface="SimSun"/>
              </a:rPr>
              <a:t>，</a:t>
            </a:r>
            <a:r>
              <a:rPr dirty="0" sz="1200">
                <a:latin typeface="SimSun"/>
                <a:cs typeface="SimSun"/>
              </a:rPr>
              <a:t>得到</a:t>
            </a:r>
            <a:r>
              <a:rPr dirty="0" sz="1200" spc="40">
                <a:latin typeface="Cambria Math"/>
                <a:cs typeface="Cambria Math"/>
              </a:rPr>
              <a:t>𝐵</a:t>
            </a:r>
            <a:r>
              <a:rPr dirty="0" baseline="29411" sz="1275" spc="89">
                <a:latin typeface="Cambria Math"/>
                <a:cs typeface="Cambria Math"/>
              </a:rPr>
              <a:t>𝐺</a:t>
            </a:r>
            <a:r>
              <a:rPr dirty="0" baseline="29411" sz="1275">
                <a:latin typeface="Cambria Math"/>
                <a:cs typeface="Cambria Math"/>
              </a:rPr>
              <a:t>×</a:t>
            </a:r>
            <a:r>
              <a:rPr dirty="0" baseline="29411" sz="1275" spc="60">
                <a:latin typeface="Cambria Math"/>
                <a:cs typeface="Cambria Math"/>
              </a:rPr>
              <a:t>𝑁</a:t>
            </a:r>
            <a:r>
              <a:rPr dirty="0" baseline="29411" sz="1275">
                <a:latin typeface="Cambria Math"/>
                <a:cs typeface="Cambria Math"/>
              </a:rPr>
              <a:t>×</a:t>
            </a:r>
            <a:r>
              <a:rPr dirty="0" baseline="29411" sz="1275" spc="120">
                <a:latin typeface="Cambria Math"/>
                <a:cs typeface="Cambria Math"/>
              </a:rPr>
              <a:t>𝑀</a:t>
            </a:r>
            <a:r>
              <a:rPr dirty="0" sz="1200" spc="-120">
                <a:latin typeface="SimSun"/>
                <a:cs typeface="SimSun"/>
              </a:rPr>
              <a:t>、</a:t>
            </a:r>
            <a:r>
              <a:rPr dirty="0" sz="1200" spc="60">
                <a:latin typeface="Cambria Math"/>
                <a:cs typeface="Cambria Math"/>
              </a:rPr>
              <a:t>𝐶</a:t>
            </a:r>
            <a:r>
              <a:rPr dirty="0" baseline="29411" sz="1275" spc="104">
                <a:latin typeface="Cambria Math"/>
                <a:cs typeface="Cambria Math"/>
              </a:rPr>
              <a:t>𝐺</a:t>
            </a:r>
            <a:r>
              <a:rPr dirty="0" baseline="29411" sz="1275">
                <a:latin typeface="Cambria Math"/>
                <a:cs typeface="Cambria Math"/>
              </a:rPr>
              <a:t>×</a:t>
            </a:r>
            <a:r>
              <a:rPr dirty="0" baseline="29411" sz="1275" spc="60">
                <a:latin typeface="Cambria Math"/>
                <a:cs typeface="Cambria Math"/>
              </a:rPr>
              <a:t>𝑁</a:t>
            </a:r>
            <a:r>
              <a:rPr dirty="0" baseline="29411" sz="1275">
                <a:latin typeface="Cambria Math"/>
                <a:cs typeface="Cambria Math"/>
              </a:rPr>
              <a:t>×</a:t>
            </a:r>
            <a:r>
              <a:rPr dirty="0" baseline="29411" sz="1275" spc="142">
                <a:latin typeface="Cambria Math"/>
                <a:cs typeface="Cambria Math"/>
              </a:rPr>
              <a:t>𝑀</a:t>
            </a:r>
            <a:r>
              <a:rPr dirty="0" sz="1200">
                <a:latin typeface="SimSun"/>
                <a:cs typeface="SimSun"/>
              </a:rPr>
              <a:t>和</a:t>
            </a:r>
            <a:r>
              <a:rPr dirty="0" sz="1200" spc="30">
                <a:latin typeface="Cambria Math"/>
                <a:cs typeface="Cambria Math"/>
              </a:rPr>
              <a:t>𝐷</a:t>
            </a:r>
            <a:r>
              <a:rPr dirty="0" baseline="29411" sz="1275" spc="89">
                <a:latin typeface="Cambria Math"/>
                <a:cs typeface="Cambria Math"/>
              </a:rPr>
              <a:t>𝐺</a:t>
            </a:r>
            <a:r>
              <a:rPr dirty="0" baseline="29411" sz="1275">
                <a:latin typeface="Cambria Math"/>
                <a:cs typeface="Cambria Math"/>
              </a:rPr>
              <a:t>×</a:t>
            </a:r>
            <a:r>
              <a:rPr dirty="0" baseline="29411" sz="1275" spc="60">
                <a:latin typeface="Cambria Math"/>
                <a:cs typeface="Cambria Math"/>
              </a:rPr>
              <a:t>𝑁</a:t>
            </a:r>
            <a:r>
              <a:rPr dirty="0" baseline="29411" sz="1275">
                <a:latin typeface="Cambria Math"/>
                <a:cs typeface="Cambria Math"/>
              </a:rPr>
              <a:t>×</a:t>
            </a:r>
            <a:r>
              <a:rPr dirty="0" baseline="29411" sz="1275" spc="142">
                <a:latin typeface="Cambria Math"/>
                <a:cs typeface="Cambria Math"/>
              </a:rPr>
              <a:t>𝑀</a:t>
            </a:r>
            <a:r>
              <a:rPr dirty="0" sz="1200" spc="-120">
                <a:latin typeface="SimSun"/>
                <a:cs typeface="SimSun"/>
              </a:rPr>
              <a:t>。</a:t>
            </a:r>
            <a:r>
              <a:rPr dirty="0" sz="1200">
                <a:latin typeface="SimSun"/>
                <a:cs typeface="SimSun"/>
              </a:rPr>
              <a:t>将</a:t>
            </a:r>
            <a:r>
              <a:rPr dirty="0" sz="1200" spc="25">
                <a:latin typeface="Cambria Math"/>
                <a:cs typeface="Cambria Math"/>
              </a:rPr>
              <a:t>𝐵</a:t>
            </a:r>
            <a:r>
              <a:rPr dirty="0" sz="1200">
                <a:latin typeface="SimSun"/>
                <a:cs typeface="SimSun"/>
              </a:rPr>
              <a:t>和</a:t>
            </a:r>
            <a:endParaRPr sz="1200">
              <a:latin typeface="SimSun"/>
              <a:cs typeface="SimSun"/>
            </a:endParaRPr>
          </a:p>
        </p:txBody>
      </p:sp>
      <p:pic>
        <p:nvPicPr>
          <p:cNvPr id="9" name="object 9"/>
          <p:cNvPicPr/>
          <p:nvPr/>
        </p:nvPicPr>
        <p:blipFill>
          <a:blip r:embed="rId5" cstate="print"/>
          <a:stretch>
            <a:fillRect/>
          </a:stretch>
        </p:blipFill>
        <p:spPr>
          <a:xfrm>
            <a:off x="259079" y="10344403"/>
            <a:ext cx="4812030" cy="123189"/>
          </a:xfrm>
          <a:prstGeom prst="rect">
            <a:avLst/>
          </a:prstGeom>
        </p:spPr>
      </p:pic>
      <p:pic>
        <p:nvPicPr>
          <p:cNvPr id="10" name="object 10"/>
          <p:cNvPicPr/>
          <p:nvPr/>
        </p:nvPicPr>
        <p:blipFill>
          <a:blip r:embed="rId6" cstate="print"/>
          <a:stretch>
            <a:fillRect/>
          </a:stretch>
        </p:blipFill>
        <p:spPr>
          <a:xfrm>
            <a:off x="5215890" y="10344403"/>
            <a:ext cx="1082039" cy="123189"/>
          </a:xfrm>
          <a:prstGeom prst="rect">
            <a:avLst/>
          </a:prstGeom>
        </p:spPr>
      </p:pic>
      <p:sp>
        <p:nvSpPr>
          <p:cNvPr id="11" name="object 11"/>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43</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655827" y="467432"/>
            <a:ext cx="6325235" cy="842644"/>
          </a:xfrm>
          <a:prstGeom prst="rect">
            <a:avLst/>
          </a:prstGeom>
        </p:spPr>
        <p:txBody>
          <a:bodyPr wrap="square" lIns="0" tIns="74295" rIns="0" bIns="0" rtlCol="0" vert="horz">
            <a:spAutoFit/>
          </a:bodyPr>
          <a:lstStyle/>
          <a:p>
            <a:pPr marL="63500">
              <a:lnSpc>
                <a:spcPct val="100000"/>
              </a:lnSpc>
              <a:spcBef>
                <a:spcPts val="585"/>
              </a:spcBef>
              <a:tabLst>
                <a:tab pos="298704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第五章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双</a:t>
            </a:r>
            <a:r>
              <a:rPr dirty="0" sz="1050" spc="5">
                <a:solidFill>
                  <a:srgbClr val="666666"/>
                </a:solidFill>
                <a:latin typeface="SimSun"/>
                <a:cs typeface="SimSun"/>
              </a:rPr>
              <a:t>重</a:t>
            </a:r>
            <a:r>
              <a:rPr dirty="0" sz="1050" spc="-10">
                <a:solidFill>
                  <a:srgbClr val="666666"/>
                </a:solidFill>
                <a:latin typeface="SimSun"/>
                <a:cs typeface="SimSun"/>
              </a:rPr>
              <a:t>注</a:t>
            </a:r>
            <a:r>
              <a:rPr dirty="0" sz="1050" spc="5">
                <a:solidFill>
                  <a:srgbClr val="666666"/>
                </a:solidFill>
                <a:latin typeface="SimSun"/>
                <a:cs typeface="SimSun"/>
              </a:rPr>
              <a:t>意</a:t>
            </a:r>
            <a:r>
              <a:rPr dirty="0" sz="1050" spc="-10">
                <a:solidFill>
                  <a:srgbClr val="666666"/>
                </a:solidFill>
                <a:latin typeface="SimSun"/>
                <a:cs typeface="SimSun"/>
              </a:rPr>
              <a:t>力机</a:t>
            </a:r>
            <a:r>
              <a:rPr dirty="0" sz="1050" spc="5">
                <a:solidFill>
                  <a:srgbClr val="666666"/>
                </a:solidFill>
                <a:latin typeface="SimSun"/>
                <a:cs typeface="SimSun"/>
              </a:rPr>
              <a:t>制融</a:t>
            </a:r>
            <a:r>
              <a:rPr dirty="0" sz="1050" spc="-10">
                <a:solidFill>
                  <a:srgbClr val="666666"/>
                </a:solidFill>
                <a:latin typeface="SimSun"/>
                <a:cs typeface="SimSun"/>
              </a:rPr>
              <a:t>合</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a:p>
            <a:pPr marL="63500">
              <a:lnSpc>
                <a:spcPct val="100000"/>
              </a:lnSpc>
              <a:spcBef>
                <a:spcPts val="545"/>
              </a:spcBef>
            </a:pPr>
            <a:r>
              <a:rPr dirty="0" sz="1200" spc="50">
                <a:latin typeface="Cambria Math"/>
                <a:cs typeface="Cambria Math"/>
              </a:rPr>
              <a:t>𝐶</a:t>
            </a:r>
            <a:r>
              <a:rPr dirty="0" sz="1200">
                <a:latin typeface="SimSun"/>
                <a:cs typeface="SimSun"/>
              </a:rPr>
              <a:t>进行维度转换得</a:t>
            </a:r>
            <a:r>
              <a:rPr dirty="0" sz="1200" spc="-5">
                <a:latin typeface="SimSun"/>
                <a:cs typeface="SimSun"/>
              </a:rPr>
              <a:t>到</a:t>
            </a:r>
            <a:r>
              <a:rPr dirty="0" sz="1200" spc="55">
                <a:latin typeface="Cambria Math"/>
                <a:cs typeface="Cambria Math"/>
              </a:rPr>
              <a:t>𝐵</a:t>
            </a:r>
            <a:r>
              <a:rPr dirty="0" baseline="29411" sz="1275" spc="82">
                <a:latin typeface="Cambria Math"/>
                <a:cs typeface="Cambria Math"/>
              </a:rPr>
              <a:t>𝐺×𝐽</a:t>
            </a:r>
            <a:r>
              <a:rPr dirty="0" sz="1200">
                <a:latin typeface="SimSun"/>
                <a:cs typeface="SimSun"/>
              </a:rPr>
              <a:t>和</a:t>
            </a:r>
            <a:r>
              <a:rPr dirty="0" sz="1200" spc="-40">
                <a:latin typeface="Cambria Math"/>
                <a:cs typeface="Cambria Math"/>
              </a:rPr>
              <a:t>𝐶</a:t>
            </a:r>
            <a:r>
              <a:rPr dirty="0" baseline="29411" sz="1275" spc="-60">
                <a:latin typeface="Cambria Math"/>
                <a:cs typeface="Cambria Math"/>
              </a:rPr>
              <a:t>𝐺×𝐽</a:t>
            </a:r>
            <a:r>
              <a:rPr dirty="0" sz="1200" spc="-40">
                <a:latin typeface="SimSun"/>
                <a:cs typeface="SimSun"/>
              </a:rPr>
              <a:t>，</a:t>
            </a:r>
            <a:r>
              <a:rPr dirty="0" sz="1200">
                <a:latin typeface="SimSun"/>
                <a:cs typeface="SimSun"/>
              </a:rPr>
              <a:t>此时</a:t>
            </a:r>
            <a:r>
              <a:rPr dirty="0" sz="1200">
                <a:latin typeface="Cambria Math"/>
                <a:cs typeface="Cambria Math"/>
              </a:rPr>
              <a:t>𝐽</a:t>
            </a:r>
            <a:r>
              <a:rPr dirty="0" sz="1200" spc="75">
                <a:latin typeface="Cambria Math"/>
                <a:cs typeface="Cambria Math"/>
              </a:rPr>
              <a:t> </a:t>
            </a:r>
            <a:r>
              <a:rPr dirty="0" sz="1200">
                <a:latin typeface="Cambria Math"/>
                <a:cs typeface="Cambria Math"/>
              </a:rPr>
              <a:t>=</a:t>
            </a:r>
            <a:r>
              <a:rPr dirty="0" sz="1200" spc="45">
                <a:latin typeface="Cambria Math"/>
                <a:cs typeface="Cambria Math"/>
              </a:rPr>
              <a:t> </a:t>
            </a:r>
            <a:r>
              <a:rPr dirty="0" sz="1200">
                <a:latin typeface="Cambria Math"/>
                <a:cs typeface="Cambria Math"/>
              </a:rPr>
              <a:t>𝑁</a:t>
            </a:r>
            <a:r>
              <a:rPr dirty="0" sz="1200" spc="20">
                <a:latin typeface="Cambria Math"/>
                <a:cs typeface="Cambria Math"/>
              </a:rPr>
              <a:t> </a:t>
            </a:r>
            <a:r>
              <a:rPr dirty="0" sz="1200">
                <a:latin typeface="Cambria Math"/>
                <a:cs typeface="Cambria Math"/>
              </a:rPr>
              <a:t>×</a:t>
            </a:r>
            <a:r>
              <a:rPr dirty="0" sz="1200" spc="-5">
                <a:latin typeface="Cambria Math"/>
                <a:cs typeface="Cambria Math"/>
              </a:rPr>
              <a:t> </a:t>
            </a:r>
            <a:r>
              <a:rPr dirty="0" sz="1200" spc="30">
                <a:latin typeface="Cambria Math"/>
                <a:cs typeface="Cambria Math"/>
              </a:rPr>
              <a:t>𝑀</a:t>
            </a:r>
            <a:r>
              <a:rPr dirty="0" sz="1200" spc="-445">
                <a:latin typeface="SimSun"/>
                <a:cs typeface="SimSun"/>
              </a:rPr>
              <a:t>。</a:t>
            </a:r>
            <a:r>
              <a:rPr dirty="0" sz="1200">
                <a:latin typeface="SimSun"/>
                <a:cs typeface="SimSun"/>
              </a:rPr>
              <a:t>对</a:t>
            </a:r>
            <a:r>
              <a:rPr dirty="0" sz="1200" spc="25">
                <a:latin typeface="Cambria Math"/>
                <a:cs typeface="Cambria Math"/>
              </a:rPr>
              <a:t>𝐵</a:t>
            </a:r>
            <a:r>
              <a:rPr dirty="0" sz="1200">
                <a:latin typeface="SimSun"/>
                <a:cs typeface="SimSun"/>
              </a:rPr>
              <a:t>进行转置得到</a:t>
            </a:r>
            <a:r>
              <a:rPr dirty="0" sz="1200" spc="-110">
                <a:latin typeface="Cambria Math"/>
                <a:cs typeface="Cambria Math"/>
              </a:rPr>
              <a:t>𝐵</a:t>
            </a:r>
            <a:r>
              <a:rPr dirty="0" baseline="29411" sz="1275" spc="-165">
                <a:latin typeface="Cambria Math"/>
                <a:cs typeface="Cambria Math"/>
              </a:rPr>
              <a:t>𝑇</a:t>
            </a:r>
            <a:r>
              <a:rPr dirty="0" sz="1200" spc="-110">
                <a:latin typeface="SimSun"/>
                <a:cs typeface="SimSun"/>
              </a:rPr>
              <a:t>，</a:t>
            </a:r>
            <a:r>
              <a:rPr dirty="0" sz="1200">
                <a:latin typeface="SimSun"/>
                <a:cs typeface="SimSun"/>
              </a:rPr>
              <a:t>并与</a:t>
            </a:r>
            <a:r>
              <a:rPr dirty="0" sz="1200" spc="50">
                <a:latin typeface="Cambria Math"/>
                <a:cs typeface="Cambria Math"/>
              </a:rPr>
              <a:t>𝐶</a:t>
            </a:r>
            <a:r>
              <a:rPr dirty="0" sz="1200">
                <a:latin typeface="SimSun"/>
                <a:cs typeface="SimSun"/>
              </a:rPr>
              <a:t>进行矩阵相乘，</a:t>
            </a:r>
            <a:endParaRPr sz="1200">
              <a:latin typeface="SimSun"/>
              <a:cs typeface="SimSun"/>
            </a:endParaRPr>
          </a:p>
          <a:p>
            <a:pPr>
              <a:lnSpc>
                <a:spcPct val="100000"/>
              </a:lnSpc>
              <a:spcBef>
                <a:spcPts val="45"/>
              </a:spcBef>
            </a:pPr>
            <a:endParaRPr sz="950">
              <a:latin typeface="SimSun"/>
              <a:cs typeface="SimSun"/>
            </a:endParaRPr>
          </a:p>
          <a:p>
            <a:pPr marL="63500">
              <a:lnSpc>
                <a:spcPct val="100000"/>
              </a:lnSpc>
            </a:pPr>
            <a:r>
              <a:rPr dirty="0" sz="1200">
                <a:latin typeface="SimSun"/>
                <a:cs typeface="SimSun"/>
              </a:rPr>
              <a:t>经过</a:t>
            </a:r>
            <a:r>
              <a:rPr dirty="0" sz="1200">
                <a:latin typeface="Cambria Math"/>
                <a:cs typeface="Cambria Math"/>
              </a:rPr>
              <a:t>𝑠</a:t>
            </a:r>
            <a:r>
              <a:rPr dirty="0" sz="1200" spc="-10">
                <a:latin typeface="Cambria Math"/>
                <a:cs typeface="Cambria Math"/>
              </a:rPr>
              <a:t>𝑜</a:t>
            </a:r>
            <a:r>
              <a:rPr dirty="0" sz="1200">
                <a:latin typeface="Cambria Math"/>
                <a:cs typeface="Cambria Math"/>
              </a:rPr>
              <a:t>𝑓</a:t>
            </a:r>
            <a:r>
              <a:rPr dirty="0" sz="1200" spc="-10">
                <a:latin typeface="Cambria Math"/>
                <a:cs typeface="Cambria Math"/>
              </a:rPr>
              <a:t>𝑡</a:t>
            </a:r>
            <a:r>
              <a:rPr dirty="0" sz="1200" spc="-5">
                <a:latin typeface="Cambria Math"/>
                <a:cs typeface="Cambria Math"/>
              </a:rPr>
              <a:t>𝑚</a:t>
            </a:r>
            <a:r>
              <a:rPr dirty="0" sz="1200">
                <a:latin typeface="Cambria Math"/>
                <a:cs typeface="Cambria Math"/>
              </a:rPr>
              <a:t>𝑎</a:t>
            </a:r>
            <a:r>
              <a:rPr dirty="0" sz="1200" spc="45">
                <a:latin typeface="Cambria Math"/>
                <a:cs typeface="Cambria Math"/>
              </a:rPr>
              <a:t>𝑥</a:t>
            </a:r>
            <a:r>
              <a:rPr dirty="0" sz="1200">
                <a:latin typeface="SimSun"/>
                <a:cs typeface="SimSun"/>
              </a:rPr>
              <a:t>归一化得到空间注意力系数矩阵</a:t>
            </a:r>
            <a:r>
              <a:rPr dirty="0" sz="1200">
                <a:latin typeface="Cambria Math"/>
                <a:cs typeface="Cambria Math"/>
              </a:rPr>
              <a:t>𝑆</a:t>
            </a:r>
            <a:r>
              <a:rPr dirty="0" baseline="-16339" sz="1275">
                <a:latin typeface="Cambria Math"/>
                <a:cs typeface="Cambria Math"/>
              </a:rPr>
              <a:t>𝑗</a:t>
            </a:r>
            <a:r>
              <a:rPr dirty="0" baseline="-16339" sz="1275" spc="52">
                <a:latin typeface="Cambria Math"/>
                <a:cs typeface="Cambria Math"/>
              </a:rPr>
              <a:t>𝑖</a:t>
            </a:r>
            <a:r>
              <a:rPr dirty="0" sz="1200">
                <a:latin typeface="SimSun"/>
                <a:cs typeface="SimSun"/>
              </a:rPr>
              <a:t>，如公式</a:t>
            </a:r>
            <a:r>
              <a:rPr dirty="0" sz="1200" spc="-300">
                <a:latin typeface="SimSun"/>
                <a:cs typeface="SimSun"/>
              </a:rPr>
              <a:t> </a:t>
            </a:r>
            <a:r>
              <a:rPr dirty="0" sz="1200">
                <a:latin typeface="Times New Roman"/>
                <a:cs typeface="Times New Roman"/>
              </a:rPr>
              <a:t>5.1 </a:t>
            </a:r>
            <a:r>
              <a:rPr dirty="0" sz="1200">
                <a:latin typeface="SimSun"/>
                <a:cs typeface="SimSun"/>
              </a:rPr>
              <a:t>所示：</a:t>
            </a:r>
            <a:endParaRPr sz="1200">
              <a:latin typeface="SimSun"/>
              <a:cs typeface="SimSun"/>
            </a:endParaRPr>
          </a:p>
        </p:txBody>
      </p:sp>
      <p:sp>
        <p:nvSpPr>
          <p:cNvPr id="4" name="object 4"/>
          <p:cNvSpPr txBox="1"/>
          <p:nvPr/>
        </p:nvSpPr>
        <p:spPr>
          <a:xfrm>
            <a:off x="3141091" y="1651761"/>
            <a:ext cx="100330" cy="155575"/>
          </a:xfrm>
          <a:prstGeom prst="rect">
            <a:avLst/>
          </a:prstGeom>
        </p:spPr>
        <p:txBody>
          <a:bodyPr wrap="square" lIns="0" tIns="12700" rIns="0" bIns="0" rtlCol="0" vert="horz">
            <a:spAutoFit/>
          </a:bodyPr>
          <a:lstStyle/>
          <a:p>
            <a:pPr marL="12700">
              <a:lnSpc>
                <a:spcPct val="100000"/>
              </a:lnSpc>
              <a:spcBef>
                <a:spcPts val="100"/>
              </a:spcBef>
            </a:pPr>
            <a:r>
              <a:rPr dirty="0" sz="850">
                <a:latin typeface="Cambria Math"/>
                <a:cs typeface="Cambria Math"/>
              </a:rPr>
              <a:t>𝑗𝑖</a:t>
            </a:r>
            <a:endParaRPr sz="850">
              <a:latin typeface="Cambria Math"/>
              <a:cs typeface="Cambria Math"/>
            </a:endParaRPr>
          </a:p>
        </p:txBody>
      </p:sp>
      <p:sp>
        <p:nvSpPr>
          <p:cNvPr id="5" name="object 5"/>
          <p:cNvSpPr txBox="1"/>
          <p:nvPr/>
        </p:nvSpPr>
        <p:spPr>
          <a:xfrm>
            <a:off x="3060319" y="1578609"/>
            <a:ext cx="33782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𝑆  </a:t>
            </a:r>
            <a:r>
              <a:rPr dirty="0" sz="1200" spc="40">
                <a:latin typeface="Cambria Math"/>
                <a:cs typeface="Cambria Math"/>
              </a:rPr>
              <a:t> </a:t>
            </a:r>
            <a:r>
              <a:rPr dirty="0" sz="1200">
                <a:latin typeface="Cambria Math"/>
                <a:cs typeface="Cambria Math"/>
              </a:rPr>
              <a:t>=</a:t>
            </a:r>
            <a:endParaRPr sz="1200">
              <a:latin typeface="Cambria Math"/>
              <a:cs typeface="Cambria Math"/>
            </a:endParaRPr>
          </a:p>
        </p:txBody>
      </p:sp>
      <p:sp>
        <p:nvSpPr>
          <p:cNvPr id="6" name="object 6"/>
          <p:cNvSpPr txBox="1"/>
          <p:nvPr/>
        </p:nvSpPr>
        <p:spPr>
          <a:xfrm>
            <a:off x="3568319" y="1471929"/>
            <a:ext cx="753745" cy="208279"/>
          </a:xfrm>
          <a:prstGeom prst="rect">
            <a:avLst/>
          </a:prstGeom>
        </p:spPr>
        <p:txBody>
          <a:bodyPr wrap="square" lIns="0" tIns="12700" rIns="0" bIns="0" rtlCol="0" vert="horz">
            <a:spAutoFit/>
          </a:bodyPr>
          <a:lstStyle/>
          <a:p>
            <a:pPr marL="38100">
              <a:lnSpc>
                <a:spcPct val="100000"/>
              </a:lnSpc>
              <a:spcBef>
                <a:spcPts val="100"/>
              </a:spcBef>
            </a:pPr>
            <a:r>
              <a:rPr dirty="0" sz="1200">
                <a:latin typeface="Cambria Math"/>
                <a:cs typeface="Cambria Math"/>
              </a:rPr>
              <a:t>𝑒</a:t>
            </a:r>
            <a:r>
              <a:rPr dirty="0" sz="1200" spc="-5">
                <a:latin typeface="Cambria Math"/>
                <a:cs typeface="Cambria Math"/>
              </a:rPr>
              <a:t>𝑥</a:t>
            </a:r>
            <a:r>
              <a:rPr dirty="0" sz="1200" spc="-15">
                <a:latin typeface="Cambria Math"/>
                <a:cs typeface="Cambria Math"/>
              </a:rPr>
              <a:t>𝑝</a:t>
            </a:r>
            <a:r>
              <a:rPr dirty="0" baseline="2525" sz="1650" spc="-7">
                <a:latin typeface="Cambria Math"/>
                <a:cs typeface="Cambria Math"/>
              </a:rPr>
              <a:t>(</a:t>
            </a:r>
            <a:r>
              <a:rPr dirty="0" sz="1200">
                <a:latin typeface="Cambria Math"/>
                <a:cs typeface="Cambria Math"/>
              </a:rPr>
              <a:t>𝐵</a:t>
            </a:r>
            <a:r>
              <a:rPr dirty="0" baseline="-19607" sz="1275" spc="-7">
                <a:latin typeface="Cambria Math"/>
                <a:cs typeface="Cambria Math"/>
              </a:rPr>
              <a:t>𝑖</a:t>
            </a:r>
            <a:r>
              <a:rPr dirty="0" baseline="7936" sz="1050" spc="-7">
                <a:latin typeface="Cambria Math"/>
                <a:cs typeface="Cambria Math"/>
              </a:rPr>
              <a:t>∗</a:t>
            </a:r>
            <a:r>
              <a:rPr dirty="0" baseline="7936" sz="1050" spc="-89">
                <a:latin typeface="Cambria Math"/>
                <a:cs typeface="Cambria Math"/>
              </a:rPr>
              <a:t> </a:t>
            </a:r>
            <a:r>
              <a:rPr dirty="0" sz="1200">
                <a:latin typeface="Cambria Math"/>
                <a:cs typeface="Cambria Math"/>
              </a:rPr>
              <a:t>𝐶</a:t>
            </a:r>
            <a:r>
              <a:rPr dirty="0" baseline="-16339" sz="1275" spc="60">
                <a:latin typeface="Cambria Math"/>
                <a:cs typeface="Cambria Math"/>
              </a:rPr>
              <a:t>𝑖</a:t>
            </a:r>
            <a:r>
              <a:rPr dirty="0" baseline="2525" sz="1650">
                <a:latin typeface="Cambria Math"/>
                <a:cs typeface="Cambria Math"/>
              </a:rPr>
              <a:t>)</a:t>
            </a:r>
            <a:endParaRPr baseline="2525" sz="1650">
              <a:latin typeface="Cambria Math"/>
              <a:cs typeface="Cambria Math"/>
            </a:endParaRPr>
          </a:p>
        </p:txBody>
      </p:sp>
      <p:sp>
        <p:nvSpPr>
          <p:cNvPr id="7" name="object 7"/>
          <p:cNvSpPr txBox="1"/>
          <p:nvPr/>
        </p:nvSpPr>
        <p:spPr>
          <a:xfrm>
            <a:off x="3509898" y="1676145"/>
            <a:ext cx="248920" cy="147955"/>
          </a:xfrm>
          <a:prstGeom prst="rect">
            <a:avLst/>
          </a:prstGeom>
        </p:spPr>
        <p:txBody>
          <a:bodyPr wrap="square" lIns="0" tIns="12700" rIns="0" bIns="0" rtlCol="0" vert="horz">
            <a:spAutoFit/>
          </a:bodyPr>
          <a:lstStyle/>
          <a:p>
            <a:pPr marL="12700">
              <a:lnSpc>
                <a:spcPct val="100000"/>
              </a:lnSpc>
              <a:spcBef>
                <a:spcPts val="100"/>
              </a:spcBef>
            </a:pPr>
            <a:r>
              <a:rPr dirty="0" sz="800" spc="210">
                <a:latin typeface="Cambria Math"/>
                <a:cs typeface="Cambria Math"/>
              </a:rPr>
              <a:t>𝐽</a:t>
            </a:r>
            <a:r>
              <a:rPr dirty="0" sz="800" spc="210">
                <a:latin typeface="Cambria Math"/>
                <a:cs typeface="Cambria Math"/>
              </a:rPr>
              <a:t>     </a:t>
            </a:r>
            <a:r>
              <a:rPr dirty="0" sz="800" spc="-80">
                <a:latin typeface="Cambria Math"/>
                <a:cs typeface="Cambria Math"/>
              </a:rPr>
              <a:t> </a:t>
            </a:r>
            <a:r>
              <a:rPr dirty="0" sz="800" spc="210">
                <a:latin typeface="Cambria Math"/>
                <a:cs typeface="Cambria Math"/>
              </a:rPr>
              <a:t>𝐽</a:t>
            </a:r>
            <a:endParaRPr sz="800">
              <a:latin typeface="Cambria Math"/>
              <a:cs typeface="Cambria Math"/>
            </a:endParaRPr>
          </a:p>
        </p:txBody>
      </p:sp>
      <p:sp>
        <p:nvSpPr>
          <p:cNvPr id="8" name="object 8"/>
          <p:cNvSpPr txBox="1"/>
          <p:nvPr/>
        </p:nvSpPr>
        <p:spPr>
          <a:xfrm>
            <a:off x="3385439" y="1695957"/>
            <a:ext cx="1110615" cy="208279"/>
          </a:xfrm>
          <a:prstGeom prst="rect">
            <a:avLst/>
          </a:prstGeom>
        </p:spPr>
        <p:txBody>
          <a:bodyPr wrap="square" lIns="0" tIns="12700" rIns="0" bIns="0" rtlCol="0" vert="horz">
            <a:spAutoFit/>
          </a:bodyPr>
          <a:lstStyle/>
          <a:p>
            <a:pPr marL="38100">
              <a:lnSpc>
                <a:spcPct val="100000"/>
              </a:lnSpc>
              <a:spcBef>
                <a:spcPts val="100"/>
              </a:spcBef>
            </a:pPr>
            <a:r>
              <a:rPr dirty="0" baseline="2525" sz="1650" spc="-7">
                <a:latin typeface="Cambria Math"/>
                <a:cs typeface="Cambria Math"/>
              </a:rPr>
              <a:t>∑</a:t>
            </a:r>
            <a:r>
              <a:rPr dirty="0" baseline="-24305" sz="1200" spc="127">
                <a:latin typeface="Cambria Math"/>
                <a:cs typeface="Cambria Math"/>
              </a:rPr>
              <a:t>𝑖</a:t>
            </a:r>
            <a:r>
              <a:rPr dirty="0" baseline="-24305" sz="1200">
                <a:latin typeface="Cambria Math"/>
                <a:cs typeface="Cambria Math"/>
              </a:rPr>
              <a:t> </a:t>
            </a:r>
            <a:r>
              <a:rPr dirty="0" baseline="-24305" sz="1200" spc="-75">
                <a:latin typeface="Cambria Math"/>
                <a:cs typeface="Cambria Math"/>
              </a:rPr>
              <a:t> </a:t>
            </a:r>
            <a:r>
              <a:rPr dirty="0" baseline="2525" sz="1650" spc="-7">
                <a:latin typeface="Cambria Math"/>
                <a:cs typeface="Cambria Math"/>
              </a:rPr>
              <a:t>∑</a:t>
            </a:r>
            <a:r>
              <a:rPr dirty="0" baseline="-24305" sz="1200" spc="127">
                <a:latin typeface="Cambria Math"/>
                <a:cs typeface="Cambria Math"/>
              </a:rPr>
              <a:t>𝑖</a:t>
            </a:r>
            <a:r>
              <a:rPr dirty="0" baseline="-24305" sz="1200">
                <a:latin typeface="Cambria Math"/>
                <a:cs typeface="Cambria Math"/>
              </a:rPr>
              <a:t> </a:t>
            </a:r>
            <a:r>
              <a:rPr dirty="0" baseline="-24305" sz="1200" spc="-75">
                <a:latin typeface="Cambria Math"/>
                <a:cs typeface="Cambria Math"/>
              </a:rPr>
              <a:t> </a:t>
            </a:r>
            <a:r>
              <a:rPr dirty="0" sz="1200">
                <a:latin typeface="Cambria Math"/>
                <a:cs typeface="Cambria Math"/>
              </a:rPr>
              <a:t>𝑒</a:t>
            </a:r>
            <a:r>
              <a:rPr dirty="0" sz="1200" spc="-5">
                <a:latin typeface="Cambria Math"/>
                <a:cs typeface="Cambria Math"/>
              </a:rPr>
              <a:t>𝑥</a:t>
            </a:r>
            <a:r>
              <a:rPr dirty="0" sz="1200">
                <a:latin typeface="Cambria Math"/>
                <a:cs typeface="Cambria Math"/>
              </a:rPr>
              <a:t>𝑝</a:t>
            </a:r>
            <a:r>
              <a:rPr dirty="0" baseline="2525" sz="1650" spc="-7">
                <a:latin typeface="Cambria Math"/>
                <a:cs typeface="Cambria Math"/>
              </a:rPr>
              <a:t>(</a:t>
            </a:r>
            <a:r>
              <a:rPr dirty="0" sz="1200">
                <a:latin typeface="Cambria Math"/>
                <a:cs typeface="Cambria Math"/>
              </a:rPr>
              <a:t>𝐵</a:t>
            </a:r>
            <a:r>
              <a:rPr dirty="0" baseline="-19607" sz="1275" spc="-15">
                <a:latin typeface="Cambria Math"/>
                <a:cs typeface="Cambria Math"/>
              </a:rPr>
              <a:t>𝑖</a:t>
            </a:r>
            <a:r>
              <a:rPr dirty="0" baseline="7936" sz="1050" spc="-7">
                <a:latin typeface="Cambria Math"/>
                <a:cs typeface="Cambria Math"/>
              </a:rPr>
              <a:t>∗</a:t>
            </a:r>
            <a:r>
              <a:rPr dirty="0" baseline="7936" sz="1050" spc="-112">
                <a:latin typeface="Cambria Math"/>
                <a:cs typeface="Cambria Math"/>
              </a:rPr>
              <a:t> </a:t>
            </a:r>
            <a:r>
              <a:rPr dirty="0" sz="1200">
                <a:latin typeface="Cambria Math"/>
                <a:cs typeface="Cambria Math"/>
              </a:rPr>
              <a:t>𝐶𝑖</a:t>
            </a:r>
            <a:r>
              <a:rPr dirty="0" baseline="2525" sz="1650">
                <a:latin typeface="Cambria Math"/>
                <a:cs typeface="Cambria Math"/>
              </a:rPr>
              <a:t>)</a:t>
            </a:r>
            <a:endParaRPr baseline="2525" sz="1650">
              <a:latin typeface="Cambria Math"/>
              <a:cs typeface="Cambria Math"/>
            </a:endParaRPr>
          </a:p>
        </p:txBody>
      </p:sp>
      <p:sp>
        <p:nvSpPr>
          <p:cNvPr id="9" name="object 9"/>
          <p:cNvSpPr/>
          <p:nvPr/>
        </p:nvSpPr>
        <p:spPr>
          <a:xfrm>
            <a:off x="3423539" y="1699513"/>
            <a:ext cx="1040130" cy="9525"/>
          </a:xfrm>
          <a:custGeom>
            <a:avLst/>
            <a:gdLst/>
            <a:ahLst/>
            <a:cxnLst/>
            <a:rect l="l" t="t" r="r" b="b"/>
            <a:pathLst>
              <a:path w="1040129" h="9525">
                <a:moveTo>
                  <a:pt x="1039672" y="0"/>
                </a:moveTo>
                <a:lnTo>
                  <a:pt x="0" y="0"/>
                </a:lnTo>
                <a:lnTo>
                  <a:pt x="0" y="9144"/>
                </a:lnTo>
                <a:lnTo>
                  <a:pt x="1039672" y="9144"/>
                </a:lnTo>
                <a:lnTo>
                  <a:pt x="1039672" y="0"/>
                </a:lnTo>
                <a:close/>
              </a:path>
            </a:pathLst>
          </a:custGeom>
          <a:solidFill>
            <a:srgbClr val="000000"/>
          </a:solidFill>
        </p:spPr>
        <p:txBody>
          <a:bodyPr wrap="square" lIns="0" tIns="0" rIns="0" bIns="0" rtlCol="0"/>
          <a:lstStyle/>
          <a:p/>
        </p:txBody>
      </p:sp>
      <p:sp>
        <p:nvSpPr>
          <p:cNvPr id="10" name="object 10"/>
          <p:cNvSpPr txBox="1"/>
          <p:nvPr/>
        </p:nvSpPr>
        <p:spPr>
          <a:xfrm>
            <a:off x="6528054" y="1590801"/>
            <a:ext cx="326390" cy="193675"/>
          </a:xfrm>
          <a:prstGeom prst="rect">
            <a:avLst/>
          </a:prstGeom>
        </p:spPr>
        <p:txBody>
          <a:bodyPr wrap="square" lIns="0" tIns="12700" rIns="0" bIns="0" rtlCol="0" vert="horz">
            <a:spAutoFit/>
          </a:bodyPr>
          <a:lstStyle/>
          <a:p>
            <a:pPr marL="12700">
              <a:lnSpc>
                <a:spcPct val="100000"/>
              </a:lnSpc>
              <a:spcBef>
                <a:spcPts val="100"/>
              </a:spcBef>
            </a:pPr>
            <a:r>
              <a:rPr dirty="0" baseline="2525" sz="1650" spc="-7">
                <a:latin typeface="Cambria Math"/>
                <a:cs typeface="Cambria Math"/>
              </a:rPr>
              <a:t>(</a:t>
            </a:r>
            <a:r>
              <a:rPr dirty="0" sz="1100">
                <a:latin typeface="Cambria Math"/>
                <a:cs typeface="Cambria Math"/>
              </a:rPr>
              <a:t>5.1</a:t>
            </a:r>
            <a:r>
              <a:rPr dirty="0" baseline="2525" sz="1650">
                <a:latin typeface="Cambria Math"/>
                <a:cs typeface="Cambria Math"/>
              </a:rPr>
              <a:t>)</a:t>
            </a:r>
            <a:endParaRPr baseline="2525" sz="1650">
              <a:latin typeface="Cambria Math"/>
              <a:cs typeface="Cambria Math"/>
            </a:endParaRPr>
          </a:p>
        </p:txBody>
      </p:sp>
      <p:sp>
        <p:nvSpPr>
          <p:cNvPr id="11" name="object 11"/>
          <p:cNvSpPr txBox="1"/>
          <p:nvPr/>
        </p:nvSpPr>
        <p:spPr>
          <a:xfrm>
            <a:off x="681227" y="2092197"/>
            <a:ext cx="6198235" cy="1353820"/>
          </a:xfrm>
          <a:prstGeom prst="rect">
            <a:avLst/>
          </a:prstGeom>
        </p:spPr>
        <p:txBody>
          <a:bodyPr wrap="square" lIns="0" tIns="12700" rIns="0" bIns="0" rtlCol="0" vert="horz">
            <a:spAutoFit/>
          </a:bodyPr>
          <a:lstStyle/>
          <a:p>
            <a:pPr marL="38100">
              <a:lnSpc>
                <a:spcPct val="100000"/>
              </a:lnSpc>
              <a:spcBef>
                <a:spcPts val="100"/>
              </a:spcBef>
            </a:pPr>
            <a:r>
              <a:rPr dirty="0" sz="1200">
                <a:latin typeface="SimSun"/>
                <a:cs typeface="SimSun"/>
              </a:rPr>
              <a:t>其中</a:t>
            </a:r>
            <a:r>
              <a:rPr dirty="0" sz="1200">
                <a:latin typeface="Cambria Math"/>
                <a:cs typeface="Cambria Math"/>
              </a:rPr>
              <a:t>𝑆</a:t>
            </a:r>
            <a:r>
              <a:rPr dirty="0" baseline="-16339" sz="1275">
                <a:latin typeface="Cambria Math"/>
                <a:cs typeface="Cambria Math"/>
              </a:rPr>
              <a:t>𝑗</a:t>
            </a:r>
            <a:r>
              <a:rPr dirty="0" baseline="-16339" sz="1275" spc="52">
                <a:latin typeface="Cambria Math"/>
                <a:cs typeface="Cambria Math"/>
              </a:rPr>
              <a:t>𝑖</a:t>
            </a:r>
            <a:r>
              <a:rPr dirty="0" sz="1200">
                <a:latin typeface="SimSun"/>
                <a:cs typeface="SimSun"/>
              </a:rPr>
              <a:t>表</a:t>
            </a:r>
            <a:r>
              <a:rPr dirty="0" sz="1200" spc="-5">
                <a:latin typeface="SimSun"/>
                <a:cs typeface="SimSun"/>
              </a:rPr>
              <a:t>示</a:t>
            </a:r>
            <a:r>
              <a:rPr dirty="0" sz="1200" spc="35">
                <a:latin typeface="Cambria Math"/>
                <a:cs typeface="Cambria Math"/>
              </a:rPr>
              <a:t>𝑖</a:t>
            </a:r>
            <a:r>
              <a:rPr dirty="0" sz="1200">
                <a:latin typeface="SimSun"/>
                <a:cs typeface="SimSun"/>
              </a:rPr>
              <a:t>位置特征对</a:t>
            </a:r>
            <a:r>
              <a:rPr dirty="0" sz="1200" spc="20">
                <a:latin typeface="Cambria Math"/>
                <a:cs typeface="Cambria Math"/>
              </a:rPr>
              <a:t>𝑗</a:t>
            </a:r>
            <a:r>
              <a:rPr dirty="0" sz="1200">
                <a:latin typeface="SimSun"/>
                <a:cs typeface="SimSun"/>
              </a:rPr>
              <a:t>位置特征的影响</a:t>
            </a:r>
            <a:r>
              <a:rPr dirty="0" sz="1200" spc="-375">
                <a:latin typeface="SimSun"/>
                <a:cs typeface="SimSun"/>
              </a:rPr>
              <a:t>。</a:t>
            </a:r>
            <a:r>
              <a:rPr dirty="0" sz="1200">
                <a:latin typeface="SimSun"/>
                <a:cs typeface="SimSun"/>
              </a:rPr>
              <a:t>相似位置的特征系数更高</a:t>
            </a:r>
            <a:r>
              <a:rPr dirty="0" sz="1200" spc="-375">
                <a:latin typeface="SimSun"/>
                <a:cs typeface="SimSun"/>
              </a:rPr>
              <a:t>，</a:t>
            </a:r>
            <a:r>
              <a:rPr dirty="0" sz="1200">
                <a:latin typeface="SimSun"/>
                <a:cs typeface="SimSun"/>
              </a:rPr>
              <a:t>点的依赖性关系更强。</a:t>
            </a:r>
            <a:endParaRPr sz="1200">
              <a:latin typeface="SimSun"/>
              <a:cs typeface="SimSun"/>
            </a:endParaRPr>
          </a:p>
          <a:p>
            <a:pPr algn="just" marL="38100" marR="30480" indent="304800">
              <a:lnSpc>
                <a:spcPct val="162600"/>
              </a:lnSpc>
              <a:spcBef>
                <a:spcPts val="415"/>
              </a:spcBef>
            </a:pPr>
            <a:r>
              <a:rPr dirty="0" sz="1200">
                <a:latin typeface="SimSun"/>
                <a:cs typeface="SimSun"/>
              </a:rPr>
              <a:t>同时</a:t>
            </a:r>
            <a:r>
              <a:rPr dirty="0" sz="1200" spc="-25">
                <a:latin typeface="SimSun"/>
                <a:cs typeface="SimSun"/>
              </a:rPr>
              <a:t>，</a:t>
            </a:r>
            <a:r>
              <a:rPr dirty="0" sz="1200">
                <a:latin typeface="SimSun"/>
                <a:cs typeface="SimSun"/>
              </a:rPr>
              <a:t>将特</a:t>
            </a:r>
            <a:r>
              <a:rPr dirty="0" sz="1200" spc="-5">
                <a:latin typeface="SimSun"/>
                <a:cs typeface="SimSun"/>
              </a:rPr>
              <a:t>征</a:t>
            </a:r>
            <a:r>
              <a:rPr dirty="0" sz="1200" spc="5">
                <a:latin typeface="Cambria Math"/>
                <a:cs typeface="Cambria Math"/>
              </a:rPr>
              <a:t>𝐴</a:t>
            </a:r>
            <a:r>
              <a:rPr dirty="0" sz="1200">
                <a:latin typeface="SimSun"/>
                <a:cs typeface="SimSun"/>
              </a:rPr>
              <a:t>输入到卷积层得到特征矩阵</a:t>
            </a:r>
            <a:r>
              <a:rPr dirty="0" sz="1200" spc="30">
                <a:latin typeface="Cambria Math"/>
                <a:cs typeface="Cambria Math"/>
              </a:rPr>
              <a:t>𝐷</a:t>
            </a:r>
            <a:r>
              <a:rPr dirty="0" baseline="29411" sz="1275" spc="112">
                <a:latin typeface="Cambria Math"/>
                <a:cs typeface="Cambria Math"/>
              </a:rPr>
              <a:t>𝐺</a:t>
            </a:r>
            <a:r>
              <a:rPr dirty="0" baseline="29411" sz="1275">
                <a:latin typeface="Cambria Math"/>
                <a:cs typeface="Cambria Math"/>
              </a:rPr>
              <a:t>×</a:t>
            </a:r>
            <a:r>
              <a:rPr dirty="0" baseline="29411" sz="1275" spc="60">
                <a:latin typeface="Cambria Math"/>
                <a:cs typeface="Cambria Math"/>
              </a:rPr>
              <a:t>𝑁</a:t>
            </a:r>
            <a:r>
              <a:rPr dirty="0" baseline="29411" sz="1275">
                <a:latin typeface="Cambria Math"/>
                <a:cs typeface="Cambria Math"/>
              </a:rPr>
              <a:t>×</a:t>
            </a:r>
            <a:r>
              <a:rPr dirty="0" baseline="29411" sz="1275" spc="120">
                <a:latin typeface="Cambria Math"/>
                <a:cs typeface="Cambria Math"/>
              </a:rPr>
              <a:t>𝑀</a:t>
            </a:r>
            <a:r>
              <a:rPr dirty="0" sz="1200" spc="-25">
                <a:latin typeface="SimSun"/>
                <a:cs typeface="SimSun"/>
              </a:rPr>
              <a:t>，</a:t>
            </a:r>
            <a:r>
              <a:rPr dirty="0" sz="1200">
                <a:latin typeface="SimSun"/>
                <a:cs typeface="SimSun"/>
              </a:rPr>
              <a:t>通过维度转换得到</a:t>
            </a:r>
            <a:r>
              <a:rPr dirty="0" sz="1200" spc="30">
                <a:latin typeface="Cambria Math"/>
                <a:cs typeface="Cambria Math"/>
              </a:rPr>
              <a:t>𝐷</a:t>
            </a:r>
            <a:r>
              <a:rPr dirty="0" baseline="29411" sz="1275" spc="89">
                <a:latin typeface="Cambria Math"/>
                <a:cs typeface="Cambria Math"/>
              </a:rPr>
              <a:t>𝐺</a:t>
            </a:r>
            <a:r>
              <a:rPr dirty="0" baseline="29411" sz="1275">
                <a:latin typeface="Cambria Math"/>
                <a:cs typeface="Cambria Math"/>
              </a:rPr>
              <a:t>×</a:t>
            </a:r>
            <a:r>
              <a:rPr dirty="0" baseline="29411" sz="1275" spc="434">
                <a:latin typeface="Cambria Math"/>
                <a:cs typeface="Cambria Math"/>
              </a:rPr>
              <a:t>𝐽</a:t>
            </a:r>
            <a:r>
              <a:rPr dirty="0" sz="1200" spc="-25">
                <a:latin typeface="SimSun"/>
                <a:cs typeface="SimSun"/>
              </a:rPr>
              <a:t>。</a:t>
            </a:r>
            <a:r>
              <a:rPr dirty="0" sz="1200">
                <a:latin typeface="SimSun"/>
                <a:cs typeface="SimSun"/>
              </a:rPr>
              <a:t>加入一个 缩放</a:t>
            </a:r>
            <a:r>
              <a:rPr dirty="0" sz="1200" spc="10">
                <a:latin typeface="SimSun"/>
                <a:cs typeface="SimSun"/>
              </a:rPr>
              <a:t>因子</a:t>
            </a:r>
            <a:r>
              <a:rPr dirty="0" sz="1200" spc="25">
                <a:latin typeface="Cambria Math"/>
                <a:cs typeface="Cambria Math"/>
              </a:rPr>
              <a:t>𝑎</a:t>
            </a:r>
            <a:r>
              <a:rPr dirty="0" sz="1200">
                <a:latin typeface="SimSun"/>
                <a:cs typeface="SimSun"/>
              </a:rPr>
              <a:t>，</a:t>
            </a:r>
            <a:r>
              <a:rPr dirty="0" sz="1200" spc="10">
                <a:latin typeface="SimSun"/>
                <a:cs typeface="SimSun"/>
              </a:rPr>
              <a:t>每</a:t>
            </a:r>
            <a:r>
              <a:rPr dirty="0" sz="1200">
                <a:latin typeface="SimSun"/>
                <a:cs typeface="SimSun"/>
              </a:rPr>
              <a:t>个</a:t>
            </a:r>
            <a:r>
              <a:rPr dirty="0" sz="1200" spc="10">
                <a:latin typeface="SimSun"/>
                <a:cs typeface="SimSun"/>
              </a:rPr>
              <a:t>位</a:t>
            </a:r>
            <a:r>
              <a:rPr dirty="0" sz="1200">
                <a:latin typeface="SimSun"/>
                <a:cs typeface="SimSun"/>
              </a:rPr>
              <a:t>置</a:t>
            </a:r>
            <a:r>
              <a:rPr dirty="0" sz="1200" spc="10">
                <a:latin typeface="SimSun"/>
                <a:cs typeface="SimSun"/>
              </a:rPr>
              <a:t>的</a:t>
            </a:r>
            <a:r>
              <a:rPr dirty="0" sz="1200">
                <a:latin typeface="SimSun"/>
                <a:cs typeface="SimSun"/>
              </a:rPr>
              <a:t>特</a:t>
            </a:r>
            <a:r>
              <a:rPr dirty="0" sz="1200" spc="15">
                <a:latin typeface="SimSun"/>
                <a:cs typeface="SimSun"/>
              </a:rPr>
              <a:t>征</a:t>
            </a:r>
            <a:r>
              <a:rPr dirty="0" sz="1200" spc="40">
                <a:latin typeface="Cambria Math"/>
                <a:cs typeface="Cambria Math"/>
              </a:rPr>
              <a:t>𝐸</a:t>
            </a:r>
            <a:r>
              <a:rPr dirty="0" baseline="29411" sz="1275" spc="104">
                <a:latin typeface="Cambria Math"/>
                <a:cs typeface="Cambria Math"/>
              </a:rPr>
              <a:t>𝐺</a:t>
            </a:r>
            <a:r>
              <a:rPr dirty="0" baseline="29411" sz="1275">
                <a:latin typeface="Cambria Math"/>
                <a:cs typeface="Cambria Math"/>
              </a:rPr>
              <a:t>×</a:t>
            </a:r>
            <a:r>
              <a:rPr dirty="0" baseline="29411" sz="1275" spc="60">
                <a:latin typeface="Cambria Math"/>
                <a:cs typeface="Cambria Math"/>
              </a:rPr>
              <a:t>𝑁</a:t>
            </a:r>
            <a:r>
              <a:rPr dirty="0" baseline="29411" sz="1275">
                <a:latin typeface="Cambria Math"/>
                <a:cs typeface="Cambria Math"/>
              </a:rPr>
              <a:t>×</a:t>
            </a:r>
            <a:r>
              <a:rPr dirty="0" baseline="29411" sz="1275" spc="120">
                <a:latin typeface="Cambria Math"/>
                <a:cs typeface="Cambria Math"/>
              </a:rPr>
              <a:t>𝑀</a:t>
            </a:r>
            <a:r>
              <a:rPr dirty="0" sz="1200">
                <a:latin typeface="SimSun"/>
                <a:cs typeface="SimSun"/>
              </a:rPr>
              <a:t>是</a:t>
            </a:r>
            <a:r>
              <a:rPr dirty="0" sz="1200" spc="10">
                <a:latin typeface="SimSun"/>
                <a:cs typeface="SimSun"/>
              </a:rPr>
              <a:t>所</a:t>
            </a:r>
            <a:r>
              <a:rPr dirty="0" sz="1200">
                <a:latin typeface="SimSun"/>
                <a:cs typeface="SimSun"/>
              </a:rPr>
              <a:t>有</a:t>
            </a:r>
            <a:r>
              <a:rPr dirty="0" sz="1200" spc="10">
                <a:latin typeface="SimSun"/>
                <a:cs typeface="SimSun"/>
              </a:rPr>
              <a:t>位</a:t>
            </a:r>
            <a:r>
              <a:rPr dirty="0" sz="1200">
                <a:latin typeface="SimSun"/>
                <a:cs typeface="SimSun"/>
              </a:rPr>
              <a:t>置</a:t>
            </a:r>
            <a:r>
              <a:rPr dirty="0" sz="1200" spc="10">
                <a:latin typeface="SimSun"/>
                <a:cs typeface="SimSun"/>
              </a:rPr>
              <a:t>的</a:t>
            </a:r>
            <a:r>
              <a:rPr dirty="0" sz="1200">
                <a:latin typeface="SimSun"/>
                <a:cs typeface="SimSun"/>
              </a:rPr>
              <a:t>特</a:t>
            </a:r>
            <a:r>
              <a:rPr dirty="0" sz="1200" spc="10">
                <a:latin typeface="SimSun"/>
                <a:cs typeface="SimSun"/>
              </a:rPr>
              <a:t>征</a:t>
            </a:r>
            <a:r>
              <a:rPr dirty="0" sz="1200">
                <a:latin typeface="SimSun"/>
                <a:cs typeface="SimSun"/>
              </a:rPr>
              <a:t>和原</a:t>
            </a:r>
            <a:r>
              <a:rPr dirty="0" sz="1200" spc="10">
                <a:latin typeface="SimSun"/>
                <a:cs typeface="SimSun"/>
              </a:rPr>
              <a:t>始</a:t>
            </a:r>
            <a:r>
              <a:rPr dirty="0" sz="1200">
                <a:latin typeface="SimSun"/>
                <a:cs typeface="SimSun"/>
              </a:rPr>
              <a:t>特</a:t>
            </a:r>
            <a:r>
              <a:rPr dirty="0" sz="1200" spc="10">
                <a:latin typeface="SimSun"/>
                <a:cs typeface="SimSun"/>
              </a:rPr>
              <a:t>征</a:t>
            </a:r>
            <a:r>
              <a:rPr dirty="0" sz="1200">
                <a:latin typeface="SimSun"/>
                <a:cs typeface="SimSun"/>
              </a:rPr>
              <a:t>的</a:t>
            </a:r>
            <a:r>
              <a:rPr dirty="0" sz="1200" spc="10">
                <a:latin typeface="SimSun"/>
                <a:cs typeface="SimSun"/>
              </a:rPr>
              <a:t>加</a:t>
            </a:r>
            <a:r>
              <a:rPr dirty="0" sz="1200">
                <a:latin typeface="SimSun"/>
                <a:cs typeface="SimSun"/>
              </a:rPr>
              <a:t>权</a:t>
            </a:r>
            <a:r>
              <a:rPr dirty="0" sz="1200" spc="15">
                <a:latin typeface="SimSun"/>
                <a:cs typeface="SimSun"/>
              </a:rPr>
              <a:t>和</a:t>
            </a:r>
            <a:r>
              <a:rPr dirty="0" sz="1200" spc="10">
                <a:latin typeface="SimSun"/>
                <a:cs typeface="SimSun"/>
              </a:rPr>
              <a:t>，</a:t>
            </a:r>
            <a:r>
              <a:rPr dirty="0" sz="1200">
                <a:latin typeface="SimSun"/>
                <a:cs typeface="SimSun"/>
              </a:rPr>
              <a:t>这个</a:t>
            </a:r>
            <a:r>
              <a:rPr dirty="0" sz="1200" spc="10">
                <a:latin typeface="SimSun"/>
                <a:cs typeface="SimSun"/>
              </a:rPr>
              <a:t>过</a:t>
            </a:r>
            <a:r>
              <a:rPr dirty="0" sz="1200">
                <a:latin typeface="SimSun"/>
                <a:cs typeface="SimSun"/>
              </a:rPr>
              <a:t>程如公 </a:t>
            </a:r>
            <a:r>
              <a:rPr dirty="0" sz="1200">
                <a:latin typeface="SimSun"/>
                <a:cs typeface="SimSun"/>
              </a:rPr>
              <a:t>式</a:t>
            </a:r>
            <a:r>
              <a:rPr dirty="0" sz="1200" spc="-305">
                <a:latin typeface="SimSun"/>
                <a:cs typeface="SimSun"/>
              </a:rPr>
              <a:t> </a:t>
            </a:r>
            <a:r>
              <a:rPr dirty="0" sz="1200">
                <a:latin typeface="Times New Roman"/>
                <a:cs typeface="Times New Roman"/>
              </a:rPr>
              <a:t>5.2 </a:t>
            </a:r>
            <a:r>
              <a:rPr dirty="0" sz="1200" spc="-5">
                <a:latin typeface="SimSun"/>
                <a:cs typeface="SimSun"/>
              </a:rPr>
              <a:t>所</a:t>
            </a:r>
            <a:r>
              <a:rPr dirty="0" sz="1200">
                <a:latin typeface="SimSun"/>
                <a:cs typeface="SimSun"/>
              </a:rPr>
              <a:t>示：</a:t>
            </a:r>
            <a:endParaRPr sz="1200">
              <a:latin typeface="SimSun"/>
              <a:cs typeface="SimSun"/>
            </a:endParaRPr>
          </a:p>
          <a:p>
            <a:pPr algn="ctr" marR="280035">
              <a:lnSpc>
                <a:spcPct val="100000"/>
              </a:lnSpc>
              <a:spcBef>
                <a:spcPts val="555"/>
              </a:spcBef>
            </a:pPr>
            <a:r>
              <a:rPr dirty="0" sz="850">
                <a:latin typeface="Cambria Math"/>
                <a:cs typeface="Cambria Math"/>
              </a:rPr>
              <a:t>𝐽</a:t>
            </a:r>
            <a:endParaRPr sz="850">
              <a:latin typeface="Cambria Math"/>
              <a:cs typeface="Cambria Math"/>
            </a:endParaRPr>
          </a:p>
        </p:txBody>
      </p:sp>
      <p:sp>
        <p:nvSpPr>
          <p:cNvPr id="12" name="object 12"/>
          <p:cNvSpPr txBox="1"/>
          <p:nvPr/>
        </p:nvSpPr>
        <p:spPr>
          <a:xfrm>
            <a:off x="2952623" y="3389502"/>
            <a:ext cx="1616710" cy="314325"/>
          </a:xfrm>
          <a:prstGeom prst="rect">
            <a:avLst/>
          </a:prstGeom>
        </p:spPr>
        <p:txBody>
          <a:bodyPr wrap="square" lIns="0" tIns="12700" rIns="0" bIns="0" rtlCol="0" vert="horz">
            <a:spAutoFit/>
          </a:bodyPr>
          <a:lstStyle/>
          <a:p>
            <a:pPr marL="38100">
              <a:lnSpc>
                <a:spcPts val="1345"/>
              </a:lnSpc>
              <a:spcBef>
                <a:spcPts val="100"/>
              </a:spcBef>
              <a:tabLst>
                <a:tab pos="836294" algn="l"/>
              </a:tabLst>
            </a:pPr>
            <a:r>
              <a:rPr dirty="0" sz="1200" spc="-5">
                <a:latin typeface="Cambria Math"/>
                <a:cs typeface="Cambria Math"/>
              </a:rPr>
              <a:t>𝐸</a:t>
            </a:r>
            <a:r>
              <a:rPr dirty="0" baseline="-13071" sz="1275" spc="-7">
                <a:latin typeface="Cambria Math"/>
                <a:cs typeface="Cambria Math"/>
              </a:rPr>
              <a:t>𝑗</a:t>
            </a:r>
            <a:r>
              <a:rPr dirty="0" baseline="-13071" sz="1275" spc="240">
                <a:latin typeface="Cambria Math"/>
                <a:cs typeface="Cambria Math"/>
              </a:rPr>
              <a:t> </a:t>
            </a:r>
            <a:r>
              <a:rPr dirty="0" sz="1200">
                <a:latin typeface="Cambria Math"/>
                <a:cs typeface="Cambria Math"/>
              </a:rPr>
              <a:t>=</a:t>
            </a:r>
            <a:r>
              <a:rPr dirty="0" sz="1200" spc="35">
                <a:latin typeface="Cambria Math"/>
                <a:cs typeface="Cambria Math"/>
              </a:rPr>
              <a:t> </a:t>
            </a:r>
            <a:r>
              <a:rPr dirty="0" sz="1200">
                <a:latin typeface="Cambria Math"/>
                <a:cs typeface="Cambria Math"/>
              </a:rPr>
              <a:t>𝑎</a:t>
            </a:r>
            <a:r>
              <a:rPr dirty="0" sz="1200" spc="-85">
                <a:latin typeface="Cambria Math"/>
                <a:cs typeface="Cambria Math"/>
              </a:rPr>
              <a:t> </a:t>
            </a:r>
            <a:r>
              <a:rPr dirty="0" sz="1100" spc="680">
                <a:latin typeface="Cambria Math"/>
                <a:cs typeface="Cambria Math"/>
              </a:rPr>
              <a:t>∑	</a:t>
            </a:r>
            <a:r>
              <a:rPr dirty="0" sz="1100" spc="20">
                <a:latin typeface="Cambria Math"/>
                <a:cs typeface="Cambria Math"/>
              </a:rPr>
              <a:t>(</a:t>
            </a:r>
            <a:r>
              <a:rPr dirty="0" sz="1200" spc="20">
                <a:latin typeface="Cambria Math"/>
                <a:cs typeface="Cambria Math"/>
              </a:rPr>
              <a:t>𝑆</a:t>
            </a:r>
            <a:r>
              <a:rPr dirty="0" baseline="-13071" sz="1275" spc="30">
                <a:latin typeface="Cambria Math"/>
                <a:cs typeface="Cambria Math"/>
              </a:rPr>
              <a:t>𝑗𝑖</a:t>
            </a:r>
            <a:r>
              <a:rPr dirty="0" sz="1200" spc="20">
                <a:latin typeface="Cambria Math"/>
                <a:cs typeface="Cambria Math"/>
              </a:rPr>
              <a:t>𝐷</a:t>
            </a:r>
            <a:r>
              <a:rPr dirty="0" baseline="-13071" sz="1275" spc="30">
                <a:latin typeface="Cambria Math"/>
                <a:cs typeface="Cambria Math"/>
              </a:rPr>
              <a:t>𝑖</a:t>
            </a:r>
            <a:r>
              <a:rPr dirty="0" sz="1100" spc="20">
                <a:latin typeface="Cambria Math"/>
                <a:cs typeface="Cambria Math"/>
              </a:rPr>
              <a:t>)</a:t>
            </a:r>
            <a:r>
              <a:rPr dirty="0" sz="1100" spc="-30">
                <a:latin typeface="Cambria Math"/>
                <a:cs typeface="Cambria Math"/>
              </a:rPr>
              <a:t> </a:t>
            </a:r>
            <a:r>
              <a:rPr dirty="0" sz="1200">
                <a:latin typeface="Cambria Math"/>
                <a:cs typeface="Cambria Math"/>
              </a:rPr>
              <a:t>+</a:t>
            </a:r>
            <a:r>
              <a:rPr dirty="0" sz="1200" spc="-50">
                <a:latin typeface="Cambria Math"/>
                <a:cs typeface="Cambria Math"/>
              </a:rPr>
              <a:t> </a:t>
            </a:r>
            <a:r>
              <a:rPr dirty="0" sz="1200" spc="-5">
                <a:latin typeface="Cambria Math"/>
                <a:cs typeface="Cambria Math"/>
              </a:rPr>
              <a:t>𝐴</a:t>
            </a:r>
            <a:r>
              <a:rPr dirty="0" baseline="-13071" sz="1275" spc="-7">
                <a:latin typeface="Cambria Math"/>
                <a:cs typeface="Cambria Math"/>
              </a:rPr>
              <a:t>𝑗</a:t>
            </a:r>
            <a:endParaRPr baseline="-13071" sz="1275">
              <a:latin typeface="Cambria Math"/>
              <a:cs typeface="Cambria Math"/>
            </a:endParaRPr>
          </a:p>
          <a:p>
            <a:pPr algn="ctr" marR="108585">
              <a:lnSpc>
                <a:spcPts val="925"/>
              </a:lnSpc>
            </a:pPr>
            <a:r>
              <a:rPr dirty="0" sz="850" spc="-5">
                <a:latin typeface="Cambria Math"/>
                <a:cs typeface="Cambria Math"/>
              </a:rPr>
              <a:t>𝑖=1</a:t>
            </a:r>
            <a:endParaRPr sz="850">
              <a:latin typeface="Cambria Math"/>
              <a:cs typeface="Cambria Math"/>
            </a:endParaRPr>
          </a:p>
        </p:txBody>
      </p:sp>
      <p:sp>
        <p:nvSpPr>
          <p:cNvPr id="13" name="object 13"/>
          <p:cNvSpPr txBox="1"/>
          <p:nvPr/>
        </p:nvSpPr>
        <p:spPr>
          <a:xfrm>
            <a:off x="6528054" y="3400170"/>
            <a:ext cx="326390" cy="193675"/>
          </a:xfrm>
          <a:prstGeom prst="rect">
            <a:avLst/>
          </a:prstGeom>
        </p:spPr>
        <p:txBody>
          <a:bodyPr wrap="square" lIns="0" tIns="12700" rIns="0" bIns="0" rtlCol="0" vert="horz">
            <a:spAutoFit/>
          </a:bodyPr>
          <a:lstStyle/>
          <a:p>
            <a:pPr marL="12700">
              <a:lnSpc>
                <a:spcPct val="100000"/>
              </a:lnSpc>
              <a:spcBef>
                <a:spcPts val="100"/>
              </a:spcBef>
            </a:pPr>
            <a:r>
              <a:rPr dirty="0" baseline="2525" sz="1650" spc="-7">
                <a:latin typeface="Cambria Math"/>
                <a:cs typeface="Cambria Math"/>
              </a:rPr>
              <a:t>(</a:t>
            </a:r>
            <a:r>
              <a:rPr dirty="0" sz="1100">
                <a:latin typeface="Cambria Math"/>
                <a:cs typeface="Cambria Math"/>
              </a:rPr>
              <a:t>5.2</a:t>
            </a:r>
            <a:r>
              <a:rPr dirty="0" baseline="2525" sz="1650">
                <a:latin typeface="Cambria Math"/>
                <a:cs typeface="Cambria Math"/>
              </a:rPr>
              <a:t>)</a:t>
            </a:r>
            <a:endParaRPr baseline="2525" sz="1650">
              <a:latin typeface="Cambria Math"/>
              <a:cs typeface="Cambria Math"/>
            </a:endParaRPr>
          </a:p>
        </p:txBody>
      </p:sp>
      <p:sp>
        <p:nvSpPr>
          <p:cNvPr id="14" name="object 14"/>
          <p:cNvSpPr txBox="1"/>
          <p:nvPr/>
        </p:nvSpPr>
        <p:spPr>
          <a:xfrm>
            <a:off x="630427" y="3730878"/>
            <a:ext cx="6297930" cy="2719070"/>
          </a:xfrm>
          <a:prstGeom prst="rect">
            <a:avLst/>
          </a:prstGeom>
        </p:spPr>
        <p:txBody>
          <a:bodyPr wrap="square" lIns="0" tIns="12700" rIns="0" bIns="0" rtlCol="0" vert="horz">
            <a:spAutoFit/>
          </a:bodyPr>
          <a:lstStyle/>
          <a:p>
            <a:pPr marL="393700">
              <a:lnSpc>
                <a:spcPct val="100000"/>
              </a:lnSpc>
              <a:spcBef>
                <a:spcPts val="100"/>
              </a:spcBef>
            </a:pPr>
            <a:r>
              <a:rPr dirty="0" sz="1200" spc="25">
                <a:latin typeface="Cambria Math"/>
                <a:cs typeface="Cambria Math"/>
              </a:rPr>
              <a:t>𝑎</a:t>
            </a:r>
            <a:r>
              <a:rPr dirty="0" sz="1200">
                <a:latin typeface="SimSun"/>
                <a:cs typeface="SimSun"/>
              </a:rPr>
              <a:t>初始化为</a:t>
            </a:r>
            <a:r>
              <a:rPr dirty="0" sz="1200" spc="-305">
                <a:latin typeface="SimSun"/>
                <a:cs typeface="SimSun"/>
              </a:rPr>
              <a:t> </a:t>
            </a:r>
            <a:r>
              <a:rPr dirty="0" sz="1200">
                <a:latin typeface="Times New Roman"/>
                <a:cs typeface="Times New Roman"/>
              </a:rPr>
              <a:t>0</a:t>
            </a:r>
            <a:r>
              <a:rPr dirty="0" sz="1200" spc="-75">
                <a:latin typeface="SimSun"/>
                <a:cs typeface="SimSun"/>
              </a:rPr>
              <a:t>，</a:t>
            </a:r>
            <a:r>
              <a:rPr dirty="0" sz="1200">
                <a:latin typeface="SimSun"/>
                <a:cs typeface="SimSun"/>
              </a:rPr>
              <a:t>通过逐渐地学习并更新权重</a:t>
            </a:r>
            <a:r>
              <a:rPr dirty="0" sz="1200" spc="-75">
                <a:latin typeface="SimSun"/>
                <a:cs typeface="SimSun"/>
              </a:rPr>
              <a:t>，</a:t>
            </a:r>
            <a:r>
              <a:rPr dirty="0" sz="1200">
                <a:latin typeface="SimSun"/>
                <a:cs typeface="SimSun"/>
              </a:rPr>
              <a:t>最后输出加权后的每个位置的特征</a:t>
            </a:r>
            <a:r>
              <a:rPr dirty="0" sz="1200" spc="-70">
                <a:latin typeface="SimSun"/>
                <a:cs typeface="SimSun"/>
              </a:rPr>
              <a:t>。</a:t>
            </a:r>
            <a:r>
              <a:rPr dirty="0" sz="1200">
                <a:latin typeface="SimSun"/>
                <a:cs typeface="SimSun"/>
              </a:rPr>
              <a:t>空间注</a:t>
            </a:r>
            <a:endParaRPr sz="1200">
              <a:latin typeface="SimSun"/>
              <a:cs typeface="SimSun"/>
            </a:endParaRPr>
          </a:p>
          <a:p>
            <a:pPr marL="88900">
              <a:lnSpc>
                <a:spcPct val="100000"/>
              </a:lnSpc>
              <a:spcBef>
                <a:spcPts val="900"/>
              </a:spcBef>
            </a:pPr>
            <a:r>
              <a:rPr dirty="0" sz="1200">
                <a:latin typeface="SimSun"/>
                <a:cs typeface="SimSun"/>
              </a:rPr>
              <a:t>意机制可</a:t>
            </a:r>
            <a:r>
              <a:rPr dirty="0" sz="1200" spc="-5">
                <a:latin typeface="SimSun"/>
                <a:cs typeface="SimSun"/>
              </a:rPr>
              <a:t>以</a:t>
            </a:r>
            <a:r>
              <a:rPr dirty="0" sz="1200">
                <a:latin typeface="SimSun"/>
                <a:cs typeface="SimSun"/>
              </a:rPr>
              <a:t>选择性地聚合特征，并提高语义一致性</a:t>
            </a:r>
            <a:r>
              <a:rPr dirty="0" baseline="31250" sz="1200" spc="-7">
                <a:latin typeface="Times New Roman"/>
                <a:cs typeface="Times New Roman"/>
                <a:hlinkClick r:id="rId2" action="ppaction://hlinksldjump"/>
              </a:rPr>
              <a:t>[</a:t>
            </a:r>
            <a:r>
              <a:rPr dirty="0" baseline="31250" sz="1200" spc="7">
                <a:latin typeface="Times New Roman"/>
                <a:cs typeface="Times New Roman"/>
                <a:hlinkClick r:id="rId2" action="ppaction://hlinksldjump"/>
              </a:rPr>
              <a:t>76</a:t>
            </a:r>
            <a:r>
              <a:rPr dirty="0" baseline="31250" sz="1200" spc="-7">
                <a:latin typeface="Times New Roman"/>
                <a:cs typeface="Times New Roman"/>
                <a:hlinkClick r:id="rId2" action="ppaction://hlinksldjump"/>
              </a:rPr>
              <a:t>]</a:t>
            </a:r>
            <a:r>
              <a:rPr dirty="0" sz="1200">
                <a:latin typeface="SimSun"/>
                <a:cs typeface="SimSun"/>
              </a:rPr>
              <a:t>。</a:t>
            </a:r>
            <a:endParaRPr sz="1200">
              <a:latin typeface="SimSun"/>
              <a:cs typeface="SimSun"/>
            </a:endParaRPr>
          </a:p>
          <a:p>
            <a:pPr>
              <a:lnSpc>
                <a:spcPct val="100000"/>
              </a:lnSpc>
              <a:spcBef>
                <a:spcPts val="25"/>
              </a:spcBef>
            </a:pPr>
            <a:endParaRPr sz="1900">
              <a:latin typeface="SimSun"/>
              <a:cs typeface="SimSun"/>
            </a:endParaRPr>
          </a:p>
          <a:p>
            <a:pPr marL="88900">
              <a:lnSpc>
                <a:spcPct val="100000"/>
              </a:lnSpc>
              <a:spcBef>
                <a:spcPts val="5"/>
              </a:spcBef>
            </a:pPr>
            <a:r>
              <a:rPr dirty="0" sz="1400" spc="-5">
                <a:latin typeface="Times New Roman"/>
                <a:cs typeface="Times New Roman"/>
              </a:rPr>
              <a:t>5.2.2</a:t>
            </a:r>
            <a:r>
              <a:rPr dirty="0" sz="1400" spc="-15">
                <a:latin typeface="Times New Roman"/>
                <a:cs typeface="Times New Roman"/>
              </a:rPr>
              <a:t> </a:t>
            </a:r>
            <a:r>
              <a:rPr dirty="0" sz="1400">
                <a:latin typeface="PMingLiU-ExtB"/>
                <a:cs typeface="PMingLiU-ExtB"/>
              </a:rPr>
              <a:t>通道注</a:t>
            </a:r>
            <a:r>
              <a:rPr dirty="0" sz="1400" spc="-15">
                <a:latin typeface="PMingLiU-ExtB"/>
                <a:cs typeface="PMingLiU-ExtB"/>
              </a:rPr>
              <a:t>意</a:t>
            </a:r>
            <a:r>
              <a:rPr dirty="0" sz="1400">
                <a:latin typeface="PMingLiU-ExtB"/>
                <a:cs typeface="PMingLiU-ExtB"/>
              </a:rPr>
              <a:t>力机制</a:t>
            </a:r>
            <a:endParaRPr sz="1400">
              <a:latin typeface="PMingLiU-ExtB"/>
              <a:cs typeface="PMingLiU-ExtB"/>
            </a:endParaRPr>
          </a:p>
          <a:p>
            <a:pPr>
              <a:lnSpc>
                <a:spcPct val="100000"/>
              </a:lnSpc>
              <a:spcBef>
                <a:spcPts val="40"/>
              </a:spcBef>
            </a:pPr>
            <a:endParaRPr sz="1100">
              <a:latin typeface="PMingLiU-ExtB"/>
              <a:cs typeface="PMingLiU-ExtB"/>
            </a:endParaRPr>
          </a:p>
          <a:p>
            <a:pPr algn="just" marL="88900" marR="71755" indent="304800">
              <a:lnSpc>
                <a:spcPct val="162500"/>
              </a:lnSpc>
            </a:pPr>
            <a:r>
              <a:rPr dirty="0" sz="1200">
                <a:latin typeface="SimSun"/>
                <a:cs typeface="SimSun"/>
              </a:rPr>
              <a:t>通道注意力机</a:t>
            </a:r>
            <a:r>
              <a:rPr dirty="0" sz="1200" spc="-5">
                <a:latin typeface="SimSun"/>
                <a:cs typeface="SimSun"/>
              </a:rPr>
              <a:t>制</a:t>
            </a:r>
            <a:r>
              <a:rPr dirty="0" baseline="31250" sz="1200">
                <a:latin typeface="Times New Roman"/>
                <a:cs typeface="Times New Roman"/>
                <a:hlinkClick r:id="rId2" action="ppaction://hlinksldjump"/>
              </a:rPr>
              <a:t>[74,</a:t>
            </a:r>
            <a:r>
              <a:rPr dirty="0" baseline="31250" sz="1200" spc="-30">
                <a:latin typeface="Times New Roman"/>
                <a:cs typeface="Times New Roman"/>
                <a:hlinkClick r:id="rId2" action="ppaction://hlinksldjump"/>
              </a:rPr>
              <a:t> </a:t>
            </a:r>
            <a:r>
              <a:rPr dirty="0" baseline="31250" sz="1200">
                <a:latin typeface="Times New Roman"/>
                <a:cs typeface="Times New Roman"/>
                <a:hlinkClick r:id="rId2" action="ppaction://hlinksldjump"/>
              </a:rPr>
              <a:t>75]</a:t>
            </a:r>
            <a:r>
              <a:rPr dirty="0" sz="1200" spc="-15">
                <a:latin typeface="SimSun"/>
                <a:cs typeface="SimSun"/>
              </a:rPr>
              <a:t>也</a:t>
            </a:r>
            <a:r>
              <a:rPr dirty="0" sz="1200">
                <a:latin typeface="SimSun"/>
                <a:cs typeface="SimSun"/>
              </a:rPr>
              <a:t>通过类似空间注意力机制的方式来学习任意两个通道特征之间的 映射</a:t>
            </a:r>
            <a:r>
              <a:rPr dirty="0" sz="1200" spc="10">
                <a:latin typeface="SimSun"/>
                <a:cs typeface="SimSun"/>
              </a:rPr>
              <a:t>关</a:t>
            </a:r>
            <a:r>
              <a:rPr dirty="0" sz="1200">
                <a:latin typeface="SimSun"/>
                <a:cs typeface="SimSun"/>
              </a:rPr>
              <a:t>系，</a:t>
            </a:r>
            <a:r>
              <a:rPr dirty="0" sz="1200" spc="10">
                <a:latin typeface="SimSun"/>
                <a:cs typeface="SimSun"/>
              </a:rPr>
              <a:t>利</a:t>
            </a:r>
            <a:r>
              <a:rPr dirty="0" sz="1200">
                <a:latin typeface="SimSun"/>
                <a:cs typeface="SimSun"/>
              </a:rPr>
              <a:t>用</a:t>
            </a:r>
            <a:r>
              <a:rPr dirty="0" sz="1200" spc="10">
                <a:latin typeface="SimSun"/>
                <a:cs typeface="SimSun"/>
              </a:rPr>
              <a:t>通</a:t>
            </a:r>
            <a:r>
              <a:rPr dirty="0" sz="1200">
                <a:latin typeface="SimSun"/>
                <a:cs typeface="SimSun"/>
              </a:rPr>
              <a:t>道</a:t>
            </a:r>
            <a:r>
              <a:rPr dirty="0" sz="1200" spc="10">
                <a:latin typeface="SimSun"/>
                <a:cs typeface="SimSun"/>
              </a:rPr>
              <a:t>之</a:t>
            </a:r>
            <a:r>
              <a:rPr dirty="0" sz="1200">
                <a:latin typeface="SimSun"/>
                <a:cs typeface="SimSun"/>
              </a:rPr>
              <a:t>间的</a:t>
            </a:r>
            <a:r>
              <a:rPr dirty="0" sz="1200" spc="10">
                <a:latin typeface="SimSun"/>
                <a:cs typeface="SimSun"/>
              </a:rPr>
              <a:t>相</a:t>
            </a:r>
            <a:r>
              <a:rPr dirty="0" sz="1200">
                <a:latin typeface="SimSun"/>
                <a:cs typeface="SimSun"/>
              </a:rPr>
              <a:t>互依</a:t>
            </a:r>
            <a:r>
              <a:rPr dirty="0" sz="1200" spc="10">
                <a:latin typeface="SimSun"/>
                <a:cs typeface="SimSun"/>
              </a:rPr>
              <a:t>赖</a:t>
            </a:r>
            <a:r>
              <a:rPr dirty="0" sz="1200">
                <a:latin typeface="SimSun"/>
                <a:cs typeface="SimSun"/>
              </a:rPr>
              <a:t>性</a:t>
            </a:r>
            <a:r>
              <a:rPr dirty="0" sz="1200" spc="10">
                <a:latin typeface="SimSun"/>
                <a:cs typeface="SimSun"/>
              </a:rPr>
              <a:t>来</a:t>
            </a:r>
            <a:r>
              <a:rPr dirty="0" sz="1200">
                <a:latin typeface="SimSun"/>
                <a:cs typeface="SimSun"/>
              </a:rPr>
              <a:t>更</a:t>
            </a:r>
            <a:r>
              <a:rPr dirty="0" sz="1200" spc="10">
                <a:latin typeface="SimSun"/>
                <a:cs typeface="SimSun"/>
              </a:rPr>
              <a:t>新</a:t>
            </a:r>
            <a:r>
              <a:rPr dirty="0" sz="1200">
                <a:latin typeface="SimSun"/>
                <a:cs typeface="SimSun"/>
              </a:rPr>
              <a:t>某一</a:t>
            </a:r>
            <a:r>
              <a:rPr dirty="0" sz="1200" spc="10">
                <a:latin typeface="SimSun"/>
                <a:cs typeface="SimSun"/>
              </a:rPr>
              <a:t>个</a:t>
            </a:r>
            <a:r>
              <a:rPr dirty="0" sz="1200">
                <a:latin typeface="SimSun"/>
                <a:cs typeface="SimSun"/>
              </a:rPr>
              <a:t>通道</a:t>
            </a:r>
            <a:r>
              <a:rPr dirty="0" sz="1200" spc="25">
                <a:latin typeface="SimSun"/>
                <a:cs typeface="SimSun"/>
              </a:rPr>
              <a:t>，</a:t>
            </a:r>
            <a:r>
              <a:rPr dirty="0" sz="1200">
                <a:latin typeface="SimSun"/>
                <a:cs typeface="SimSun"/>
              </a:rPr>
              <a:t>并</a:t>
            </a:r>
            <a:r>
              <a:rPr dirty="0" sz="1200" spc="10">
                <a:latin typeface="SimSun"/>
                <a:cs typeface="SimSun"/>
              </a:rPr>
              <a:t>通</a:t>
            </a:r>
            <a:r>
              <a:rPr dirty="0" sz="1200">
                <a:latin typeface="SimSun"/>
                <a:cs typeface="SimSun"/>
              </a:rPr>
              <a:t>过</a:t>
            </a:r>
            <a:r>
              <a:rPr dirty="0" sz="1200" spc="10">
                <a:latin typeface="SimSun"/>
                <a:cs typeface="SimSun"/>
              </a:rPr>
              <a:t>通</a:t>
            </a:r>
            <a:r>
              <a:rPr dirty="0" sz="1200">
                <a:latin typeface="SimSun"/>
                <a:cs typeface="SimSun"/>
              </a:rPr>
              <a:t>道之</a:t>
            </a:r>
            <a:r>
              <a:rPr dirty="0" sz="1200" spc="10">
                <a:latin typeface="SimSun"/>
                <a:cs typeface="SimSun"/>
              </a:rPr>
              <a:t>间</a:t>
            </a:r>
            <a:r>
              <a:rPr dirty="0" sz="1200">
                <a:latin typeface="SimSun"/>
                <a:cs typeface="SimSun"/>
              </a:rPr>
              <a:t>的关</a:t>
            </a:r>
            <a:r>
              <a:rPr dirty="0" sz="1200" spc="10">
                <a:latin typeface="SimSun"/>
                <a:cs typeface="SimSun"/>
              </a:rPr>
              <a:t>联</a:t>
            </a:r>
            <a:r>
              <a:rPr dirty="0" sz="1200">
                <a:latin typeface="SimSun"/>
                <a:cs typeface="SimSun"/>
              </a:rPr>
              <a:t>，</a:t>
            </a:r>
            <a:r>
              <a:rPr dirty="0" sz="1200" spc="10">
                <a:latin typeface="SimSun"/>
                <a:cs typeface="SimSun"/>
              </a:rPr>
              <a:t>增</a:t>
            </a:r>
            <a:r>
              <a:rPr dirty="0" sz="1200">
                <a:latin typeface="SimSun"/>
                <a:cs typeface="SimSun"/>
              </a:rPr>
              <a:t>强特 定语义</a:t>
            </a:r>
            <a:r>
              <a:rPr dirty="0" sz="1200" spc="-5">
                <a:latin typeface="SimSun"/>
                <a:cs typeface="SimSun"/>
              </a:rPr>
              <a:t>的</a:t>
            </a:r>
            <a:r>
              <a:rPr dirty="0" sz="1200">
                <a:latin typeface="SimSun"/>
                <a:cs typeface="SimSun"/>
              </a:rPr>
              <a:t>响应能力</a:t>
            </a:r>
            <a:r>
              <a:rPr dirty="0" sz="1200" spc="-505">
                <a:latin typeface="SimSun"/>
                <a:cs typeface="SimSun"/>
              </a:rPr>
              <a:t>。</a:t>
            </a:r>
            <a:r>
              <a:rPr dirty="0" sz="1200">
                <a:latin typeface="SimSun"/>
                <a:cs typeface="SimSun"/>
              </a:rPr>
              <a:t>为了避免打破通道之间的关系</a:t>
            </a:r>
            <a:r>
              <a:rPr dirty="0" sz="1200" spc="-500">
                <a:latin typeface="SimSun"/>
                <a:cs typeface="SimSun"/>
              </a:rPr>
              <a:t>，</a:t>
            </a:r>
            <a:r>
              <a:rPr dirty="0" sz="1200">
                <a:latin typeface="SimSun"/>
                <a:cs typeface="SimSun"/>
              </a:rPr>
              <a:t>通道注意力机制最开始不进行卷积运算， </a:t>
            </a:r>
            <a:r>
              <a:rPr dirty="0" sz="1200" spc="70">
                <a:latin typeface="SimSun"/>
                <a:cs typeface="SimSun"/>
              </a:rPr>
              <a:t>而是直接将原始特</a:t>
            </a:r>
            <a:r>
              <a:rPr dirty="0" sz="1200" spc="55">
                <a:latin typeface="SimSun"/>
                <a:cs typeface="SimSun"/>
              </a:rPr>
              <a:t>征</a:t>
            </a:r>
            <a:r>
              <a:rPr dirty="0" sz="1200" spc="70">
                <a:latin typeface="SimSun"/>
                <a:cs typeface="SimSun"/>
              </a:rPr>
              <a:t>矩</a:t>
            </a:r>
            <a:r>
              <a:rPr dirty="0" sz="1200" spc="80">
                <a:latin typeface="SimSun"/>
                <a:cs typeface="SimSun"/>
              </a:rPr>
              <a:t>阵</a:t>
            </a:r>
            <a:r>
              <a:rPr dirty="0" sz="1200" spc="-20">
                <a:latin typeface="Cambria Math"/>
                <a:cs typeface="Cambria Math"/>
              </a:rPr>
              <a:t>𝐴</a:t>
            </a:r>
            <a:r>
              <a:rPr dirty="0" baseline="29411" sz="1275" spc="104">
                <a:latin typeface="Cambria Math"/>
                <a:cs typeface="Cambria Math"/>
              </a:rPr>
              <a:t>𝐺</a:t>
            </a:r>
            <a:r>
              <a:rPr dirty="0" baseline="29411" sz="1275">
                <a:latin typeface="Cambria Math"/>
                <a:cs typeface="Cambria Math"/>
              </a:rPr>
              <a:t>×</a:t>
            </a:r>
            <a:r>
              <a:rPr dirty="0" baseline="29411" sz="1275" spc="60">
                <a:latin typeface="Cambria Math"/>
                <a:cs typeface="Cambria Math"/>
              </a:rPr>
              <a:t>𝑁</a:t>
            </a:r>
            <a:r>
              <a:rPr dirty="0" baseline="29411" sz="1275">
                <a:latin typeface="Cambria Math"/>
                <a:cs typeface="Cambria Math"/>
              </a:rPr>
              <a:t>×</a:t>
            </a:r>
            <a:r>
              <a:rPr dirty="0" baseline="29411" sz="1275" spc="44">
                <a:latin typeface="Cambria Math"/>
                <a:cs typeface="Cambria Math"/>
              </a:rPr>
              <a:t>𝑀</a:t>
            </a:r>
            <a:r>
              <a:rPr dirty="0" baseline="29411" sz="1275" spc="-97">
                <a:latin typeface="Cambria Math"/>
                <a:cs typeface="Cambria Math"/>
              </a:rPr>
              <a:t> </a:t>
            </a:r>
            <a:r>
              <a:rPr dirty="0" sz="1200" spc="70">
                <a:latin typeface="SimSun"/>
                <a:cs typeface="SimSun"/>
              </a:rPr>
              <a:t>通过矩阵计算</a:t>
            </a:r>
            <a:r>
              <a:rPr dirty="0" sz="1200" spc="60">
                <a:latin typeface="SimSun"/>
                <a:cs typeface="SimSun"/>
              </a:rPr>
              <a:t>和</a:t>
            </a:r>
            <a:r>
              <a:rPr dirty="0" sz="1200">
                <a:latin typeface="Cambria Math"/>
                <a:cs typeface="Cambria Math"/>
              </a:rPr>
              <a:t>𝑠</a:t>
            </a:r>
            <a:r>
              <a:rPr dirty="0" sz="1200" spc="-10">
                <a:latin typeface="Cambria Math"/>
                <a:cs typeface="Cambria Math"/>
              </a:rPr>
              <a:t>𝑜</a:t>
            </a:r>
            <a:r>
              <a:rPr dirty="0" sz="1200">
                <a:latin typeface="Cambria Math"/>
                <a:cs typeface="Cambria Math"/>
              </a:rPr>
              <a:t>𝑓</a:t>
            </a:r>
            <a:r>
              <a:rPr dirty="0" sz="1200" spc="-10">
                <a:latin typeface="Cambria Math"/>
                <a:cs typeface="Cambria Math"/>
              </a:rPr>
              <a:t>𝑡</a:t>
            </a:r>
            <a:r>
              <a:rPr dirty="0" sz="1200" spc="-5">
                <a:latin typeface="Cambria Math"/>
                <a:cs typeface="Cambria Math"/>
              </a:rPr>
              <a:t>𝑚</a:t>
            </a:r>
            <a:r>
              <a:rPr dirty="0" sz="1200">
                <a:latin typeface="Cambria Math"/>
                <a:cs typeface="Cambria Math"/>
              </a:rPr>
              <a:t>𝑎𝑥</a:t>
            </a:r>
            <a:r>
              <a:rPr dirty="0" sz="1200" spc="-145">
                <a:latin typeface="Cambria Math"/>
                <a:cs typeface="Cambria Math"/>
              </a:rPr>
              <a:t> </a:t>
            </a:r>
            <a:r>
              <a:rPr dirty="0" sz="1200" spc="70">
                <a:latin typeface="SimSun"/>
                <a:cs typeface="SimSun"/>
              </a:rPr>
              <a:t>函数得到通道注意</a:t>
            </a:r>
            <a:r>
              <a:rPr dirty="0" sz="1200" spc="60">
                <a:latin typeface="SimSun"/>
                <a:cs typeface="SimSun"/>
              </a:rPr>
              <a:t>力</a:t>
            </a:r>
            <a:r>
              <a:rPr dirty="0" sz="1200" spc="70">
                <a:latin typeface="SimSun"/>
                <a:cs typeface="SimSun"/>
              </a:rPr>
              <a:t>系数矩阵</a:t>
            </a:r>
            <a:endParaRPr sz="1200">
              <a:latin typeface="SimSun"/>
              <a:cs typeface="SimSun"/>
            </a:endParaRPr>
          </a:p>
          <a:p>
            <a:pPr marL="88900">
              <a:lnSpc>
                <a:spcPct val="100000"/>
              </a:lnSpc>
              <a:spcBef>
                <a:spcPts val="900"/>
              </a:spcBef>
            </a:pPr>
            <a:r>
              <a:rPr dirty="0" sz="1200" spc="55">
                <a:latin typeface="Cambria Math"/>
                <a:cs typeface="Cambria Math"/>
              </a:rPr>
              <a:t>𝑋</a:t>
            </a:r>
            <a:r>
              <a:rPr dirty="0" baseline="29411" sz="1275" spc="104">
                <a:latin typeface="Cambria Math"/>
                <a:cs typeface="Cambria Math"/>
              </a:rPr>
              <a:t>𝐺</a:t>
            </a:r>
            <a:r>
              <a:rPr dirty="0" baseline="29411" sz="1275">
                <a:latin typeface="Cambria Math"/>
                <a:cs typeface="Cambria Math"/>
              </a:rPr>
              <a:t>×</a:t>
            </a:r>
            <a:r>
              <a:rPr dirty="0" baseline="29411" sz="1275" spc="157">
                <a:latin typeface="Cambria Math"/>
                <a:cs typeface="Cambria Math"/>
              </a:rPr>
              <a:t>𝐺</a:t>
            </a:r>
            <a:r>
              <a:rPr dirty="0" sz="1200">
                <a:latin typeface="SimSun"/>
                <a:cs typeface="SimSun"/>
              </a:rPr>
              <a:t>，如公式</a:t>
            </a:r>
            <a:r>
              <a:rPr dirty="0" sz="1200" spc="-305">
                <a:latin typeface="SimSun"/>
                <a:cs typeface="SimSun"/>
              </a:rPr>
              <a:t> </a:t>
            </a:r>
            <a:r>
              <a:rPr dirty="0" sz="1200">
                <a:latin typeface="Times New Roman"/>
                <a:cs typeface="Times New Roman"/>
              </a:rPr>
              <a:t>5.3 </a:t>
            </a:r>
            <a:r>
              <a:rPr dirty="0" sz="1200">
                <a:latin typeface="SimSun"/>
                <a:cs typeface="SimSun"/>
              </a:rPr>
              <a:t>所示：</a:t>
            </a:r>
            <a:endParaRPr sz="1200">
              <a:latin typeface="SimSun"/>
              <a:cs typeface="SimSun"/>
            </a:endParaRPr>
          </a:p>
        </p:txBody>
      </p:sp>
      <p:sp>
        <p:nvSpPr>
          <p:cNvPr id="15" name="object 15"/>
          <p:cNvSpPr txBox="1"/>
          <p:nvPr/>
        </p:nvSpPr>
        <p:spPr>
          <a:xfrm>
            <a:off x="3174619" y="6754748"/>
            <a:ext cx="100330" cy="155575"/>
          </a:xfrm>
          <a:prstGeom prst="rect">
            <a:avLst/>
          </a:prstGeom>
        </p:spPr>
        <p:txBody>
          <a:bodyPr wrap="square" lIns="0" tIns="12700" rIns="0" bIns="0" rtlCol="0" vert="horz">
            <a:spAutoFit/>
          </a:bodyPr>
          <a:lstStyle/>
          <a:p>
            <a:pPr marL="12700">
              <a:lnSpc>
                <a:spcPct val="100000"/>
              </a:lnSpc>
              <a:spcBef>
                <a:spcPts val="100"/>
              </a:spcBef>
            </a:pPr>
            <a:r>
              <a:rPr dirty="0" sz="850">
                <a:latin typeface="Cambria Math"/>
                <a:cs typeface="Cambria Math"/>
              </a:rPr>
              <a:t>𝑗𝑖</a:t>
            </a:r>
            <a:endParaRPr sz="850">
              <a:latin typeface="Cambria Math"/>
              <a:cs typeface="Cambria Math"/>
            </a:endParaRPr>
          </a:p>
        </p:txBody>
      </p:sp>
      <p:sp>
        <p:nvSpPr>
          <p:cNvPr id="16" name="object 16"/>
          <p:cNvSpPr txBox="1"/>
          <p:nvPr/>
        </p:nvSpPr>
        <p:spPr>
          <a:xfrm>
            <a:off x="3087751" y="6681596"/>
            <a:ext cx="34544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Cambria Math"/>
                <a:cs typeface="Cambria Math"/>
              </a:rPr>
              <a:t>X  </a:t>
            </a:r>
            <a:r>
              <a:rPr dirty="0" sz="1200" spc="45">
                <a:latin typeface="Cambria Math"/>
                <a:cs typeface="Cambria Math"/>
              </a:rPr>
              <a:t> </a:t>
            </a:r>
            <a:r>
              <a:rPr dirty="0" sz="1200">
                <a:latin typeface="Cambria Math"/>
                <a:cs typeface="Cambria Math"/>
              </a:rPr>
              <a:t>=</a:t>
            </a:r>
            <a:endParaRPr sz="1200">
              <a:latin typeface="Cambria Math"/>
              <a:cs typeface="Cambria Math"/>
            </a:endParaRPr>
          </a:p>
        </p:txBody>
      </p:sp>
      <p:sp>
        <p:nvSpPr>
          <p:cNvPr id="17" name="object 17"/>
          <p:cNvSpPr txBox="1"/>
          <p:nvPr/>
        </p:nvSpPr>
        <p:spPr>
          <a:xfrm>
            <a:off x="4009771" y="6640448"/>
            <a:ext cx="220345" cy="155575"/>
          </a:xfrm>
          <a:prstGeom prst="rect">
            <a:avLst/>
          </a:prstGeom>
        </p:spPr>
        <p:txBody>
          <a:bodyPr wrap="square" lIns="0" tIns="12700" rIns="0" bIns="0" rtlCol="0" vert="horz">
            <a:spAutoFit/>
          </a:bodyPr>
          <a:lstStyle/>
          <a:p>
            <a:pPr marL="12700">
              <a:lnSpc>
                <a:spcPct val="100000"/>
              </a:lnSpc>
              <a:spcBef>
                <a:spcPts val="100"/>
              </a:spcBef>
            </a:pPr>
            <a:r>
              <a:rPr dirty="0" sz="850">
                <a:latin typeface="Cambria Math"/>
                <a:cs typeface="Cambria Math"/>
              </a:rPr>
              <a:t>𝑖</a:t>
            </a:r>
            <a:r>
              <a:rPr dirty="0" sz="850">
                <a:latin typeface="Cambria Math"/>
                <a:cs typeface="Cambria Math"/>
              </a:rPr>
              <a:t>    </a:t>
            </a:r>
            <a:r>
              <a:rPr dirty="0" sz="850" spc="20">
                <a:latin typeface="Cambria Math"/>
                <a:cs typeface="Cambria Math"/>
              </a:rPr>
              <a:t> </a:t>
            </a:r>
            <a:r>
              <a:rPr dirty="0" sz="850">
                <a:latin typeface="Cambria Math"/>
                <a:cs typeface="Cambria Math"/>
              </a:rPr>
              <a:t>𝑗</a:t>
            </a:r>
            <a:endParaRPr sz="850">
              <a:latin typeface="Cambria Math"/>
              <a:cs typeface="Cambria Math"/>
            </a:endParaRPr>
          </a:p>
        </p:txBody>
      </p:sp>
      <p:sp>
        <p:nvSpPr>
          <p:cNvPr id="18" name="object 18"/>
          <p:cNvSpPr txBox="1"/>
          <p:nvPr/>
        </p:nvSpPr>
        <p:spPr>
          <a:xfrm>
            <a:off x="3571366" y="6568820"/>
            <a:ext cx="753745" cy="208279"/>
          </a:xfrm>
          <a:prstGeom prst="rect">
            <a:avLst/>
          </a:prstGeom>
        </p:spPr>
        <p:txBody>
          <a:bodyPr wrap="square" lIns="0" tIns="12700" rIns="0" bIns="0" rtlCol="0" vert="horz">
            <a:spAutoFit/>
          </a:bodyPr>
          <a:lstStyle/>
          <a:p>
            <a:pPr marL="38100">
              <a:lnSpc>
                <a:spcPct val="100000"/>
              </a:lnSpc>
              <a:spcBef>
                <a:spcPts val="100"/>
              </a:spcBef>
            </a:pPr>
            <a:r>
              <a:rPr dirty="0" sz="1200" spc="-10">
                <a:latin typeface="Cambria Math"/>
                <a:cs typeface="Cambria Math"/>
              </a:rPr>
              <a:t>e</a:t>
            </a:r>
            <a:r>
              <a:rPr dirty="0" sz="1200">
                <a:latin typeface="Cambria Math"/>
                <a:cs typeface="Cambria Math"/>
              </a:rPr>
              <a:t>x</a:t>
            </a:r>
            <a:r>
              <a:rPr dirty="0" sz="1200" spc="-90">
                <a:latin typeface="Cambria Math"/>
                <a:cs typeface="Cambria Math"/>
              </a:rPr>
              <a:t> </a:t>
            </a:r>
            <a:r>
              <a:rPr dirty="0" sz="1200">
                <a:latin typeface="Cambria Math"/>
                <a:cs typeface="Cambria Math"/>
              </a:rPr>
              <a:t>p</a:t>
            </a:r>
            <a:r>
              <a:rPr dirty="0" sz="1100" spc="30">
                <a:latin typeface="Cambria Math"/>
                <a:cs typeface="Cambria Math"/>
              </a:rPr>
              <a:t>(</a:t>
            </a:r>
            <a:r>
              <a:rPr dirty="0" sz="1200" spc="-5">
                <a:latin typeface="Cambria Math"/>
                <a:cs typeface="Cambria Math"/>
              </a:rPr>
              <a:t>𝐴</a:t>
            </a:r>
            <a:r>
              <a:rPr dirty="0" baseline="35947" sz="1275" spc="82">
                <a:latin typeface="Cambria Math"/>
                <a:cs typeface="Cambria Math"/>
              </a:rPr>
              <a:t>∗</a:t>
            </a:r>
            <a:r>
              <a:rPr dirty="0" sz="1200">
                <a:latin typeface="Cambria Math"/>
                <a:cs typeface="Cambria Math"/>
              </a:rPr>
              <a:t>𝐴</a:t>
            </a:r>
            <a:r>
              <a:rPr dirty="0" sz="1200" spc="90">
                <a:latin typeface="Cambria Math"/>
                <a:cs typeface="Cambria Math"/>
              </a:rPr>
              <a:t> </a:t>
            </a:r>
            <a:r>
              <a:rPr dirty="0" sz="1100" spc="35">
                <a:latin typeface="Cambria Math"/>
                <a:cs typeface="Cambria Math"/>
              </a:rPr>
              <a:t>)</a:t>
            </a:r>
            <a:endParaRPr sz="1100">
              <a:latin typeface="Cambria Math"/>
              <a:cs typeface="Cambria Math"/>
            </a:endParaRPr>
          </a:p>
        </p:txBody>
      </p:sp>
      <p:sp>
        <p:nvSpPr>
          <p:cNvPr id="19" name="object 19"/>
          <p:cNvSpPr txBox="1"/>
          <p:nvPr/>
        </p:nvSpPr>
        <p:spPr>
          <a:xfrm>
            <a:off x="4153280" y="6862952"/>
            <a:ext cx="218440" cy="155575"/>
          </a:xfrm>
          <a:prstGeom prst="rect">
            <a:avLst/>
          </a:prstGeom>
        </p:spPr>
        <p:txBody>
          <a:bodyPr wrap="square" lIns="0" tIns="12700" rIns="0" bIns="0" rtlCol="0" vert="horz">
            <a:spAutoFit/>
          </a:bodyPr>
          <a:lstStyle/>
          <a:p>
            <a:pPr marL="12700">
              <a:lnSpc>
                <a:spcPct val="100000"/>
              </a:lnSpc>
              <a:spcBef>
                <a:spcPts val="100"/>
              </a:spcBef>
            </a:pPr>
            <a:r>
              <a:rPr dirty="0" sz="850">
                <a:latin typeface="Cambria Math"/>
                <a:cs typeface="Cambria Math"/>
              </a:rPr>
              <a:t>𝑖</a:t>
            </a:r>
            <a:r>
              <a:rPr dirty="0" sz="850">
                <a:latin typeface="Cambria Math"/>
                <a:cs typeface="Cambria Math"/>
              </a:rPr>
              <a:t>    </a:t>
            </a:r>
            <a:r>
              <a:rPr dirty="0" sz="850" spc="5">
                <a:latin typeface="Cambria Math"/>
                <a:cs typeface="Cambria Math"/>
              </a:rPr>
              <a:t> </a:t>
            </a:r>
            <a:r>
              <a:rPr dirty="0" sz="850">
                <a:latin typeface="Cambria Math"/>
                <a:cs typeface="Cambria Math"/>
              </a:rPr>
              <a:t>𝑗</a:t>
            </a:r>
            <a:endParaRPr sz="850">
              <a:latin typeface="Cambria Math"/>
              <a:cs typeface="Cambria Math"/>
            </a:endParaRPr>
          </a:p>
        </p:txBody>
      </p:sp>
      <p:sp>
        <p:nvSpPr>
          <p:cNvPr id="20" name="object 20"/>
          <p:cNvSpPr txBox="1"/>
          <p:nvPr/>
        </p:nvSpPr>
        <p:spPr>
          <a:xfrm>
            <a:off x="3714622" y="6791325"/>
            <a:ext cx="752475" cy="208279"/>
          </a:xfrm>
          <a:prstGeom prst="rect">
            <a:avLst/>
          </a:prstGeom>
        </p:spPr>
        <p:txBody>
          <a:bodyPr wrap="square" lIns="0" tIns="12700" rIns="0" bIns="0" rtlCol="0" vert="horz">
            <a:spAutoFit/>
          </a:bodyPr>
          <a:lstStyle/>
          <a:p>
            <a:pPr marL="38100">
              <a:lnSpc>
                <a:spcPct val="100000"/>
              </a:lnSpc>
              <a:spcBef>
                <a:spcPts val="100"/>
              </a:spcBef>
            </a:pPr>
            <a:r>
              <a:rPr dirty="0" sz="1200" spc="-10">
                <a:latin typeface="Cambria Math"/>
                <a:cs typeface="Cambria Math"/>
              </a:rPr>
              <a:t>e</a:t>
            </a:r>
            <a:r>
              <a:rPr dirty="0" sz="1200">
                <a:latin typeface="Cambria Math"/>
                <a:cs typeface="Cambria Math"/>
              </a:rPr>
              <a:t>x</a:t>
            </a:r>
            <a:r>
              <a:rPr dirty="0" sz="1200" spc="-90">
                <a:latin typeface="Cambria Math"/>
                <a:cs typeface="Cambria Math"/>
              </a:rPr>
              <a:t> </a:t>
            </a:r>
            <a:r>
              <a:rPr dirty="0" sz="1200" spc="-10">
                <a:latin typeface="Cambria Math"/>
                <a:cs typeface="Cambria Math"/>
              </a:rPr>
              <a:t>p</a:t>
            </a:r>
            <a:r>
              <a:rPr dirty="0" sz="1100" spc="45">
                <a:latin typeface="Cambria Math"/>
                <a:cs typeface="Cambria Math"/>
              </a:rPr>
              <a:t>(</a:t>
            </a:r>
            <a:r>
              <a:rPr dirty="0" sz="1200" spc="-5">
                <a:latin typeface="Cambria Math"/>
                <a:cs typeface="Cambria Math"/>
              </a:rPr>
              <a:t>𝐴</a:t>
            </a:r>
            <a:r>
              <a:rPr dirty="0" baseline="39215" sz="1275" spc="60">
                <a:latin typeface="Cambria Math"/>
                <a:cs typeface="Cambria Math"/>
              </a:rPr>
              <a:t>∗</a:t>
            </a:r>
            <a:r>
              <a:rPr dirty="0" sz="1200">
                <a:latin typeface="Cambria Math"/>
                <a:cs typeface="Cambria Math"/>
              </a:rPr>
              <a:t>𝐴</a:t>
            </a:r>
            <a:r>
              <a:rPr dirty="0" sz="1200" spc="90">
                <a:latin typeface="Cambria Math"/>
                <a:cs typeface="Cambria Math"/>
              </a:rPr>
              <a:t> </a:t>
            </a:r>
            <a:r>
              <a:rPr dirty="0" sz="1100" spc="35">
                <a:latin typeface="Cambria Math"/>
                <a:cs typeface="Cambria Math"/>
              </a:rPr>
              <a:t>)</a:t>
            </a:r>
            <a:endParaRPr sz="1100">
              <a:latin typeface="Cambria Math"/>
              <a:cs typeface="Cambria Math"/>
            </a:endParaRPr>
          </a:p>
        </p:txBody>
      </p:sp>
      <p:sp>
        <p:nvSpPr>
          <p:cNvPr id="21" name="object 21"/>
          <p:cNvSpPr txBox="1"/>
          <p:nvPr/>
        </p:nvSpPr>
        <p:spPr>
          <a:xfrm>
            <a:off x="3420490" y="6748653"/>
            <a:ext cx="242570" cy="193675"/>
          </a:xfrm>
          <a:prstGeom prst="rect">
            <a:avLst/>
          </a:prstGeom>
        </p:spPr>
        <p:txBody>
          <a:bodyPr wrap="square" lIns="0" tIns="13335" rIns="0" bIns="0" rtlCol="0" vert="horz">
            <a:spAutoFit/>
          </a:bodyPr>
          <a:lstStyle/>
          <a:p>
            <a:pPr marL="38100">
              <a:lnSpc>
                <a:spcPct val="100000"/>
              </a:lnSpc>
              <a:spcBef>
                <a:spcPts val="105"/>
              </a:spcBef>
            </a:pPr>
            <a:r>
              <a:rPr dirty="0" baseline="-17676" sz="1650" spc="7">
                <a:latin typeface="Cambria Math"/>
                <a:cs typeface="Cambria Math"/>
              </a:rPr>
              <a:t>∑</a:t>
            </a:r>
            <a:r>
              <a:rPr dirty="0" sz="800" spc="5">
                <a:latin typeface="Cambria Math"/>
                <a:cs typeface="Cambria Math"/>
              </a:rPr>
              <a:t>𝐺</a:t>
            </a:r>
            <a:endParaRPr sz="800">
              <a:latin typeface="Cambria Math"/>
              <a:cs typeface="Cambria Math"/>
            </a:endParaRPr>
          </a:p>
        </p:txBody>
      </p:sp>
      <p:sp>
        <p:nvSpPr>
          <p:cNvPr id="22" name="object 22"/>
          <p:cNvSpPr txBox="1"/>
          <p:nvPr/>
        </p:nvSpPr>
        <p:spPr>
          <a:xfrm>
            <a:off x="3544951" y="6879716"/>
            <a:ext cx="197485" cy="147955"/>
          </a:xfrm>
          <a:prstGeom prst="rect">
            <a:avLst/>
          </a:prstGeom>
        </p:spPr>
        <p:txBody>
          <a:bodyPr wrap="square" lIns="0" tIns="13335" rIns="0" bIns="0" rtlCol="0" vert="horz">
            <a:spAutoFit/>
          </a:bodyPr>
          <a:lstStyle/>
          <a:p>
            <a:pPr marL="12700">
              <a:lnSpc>
                <a:spcPct val="100000"/>
              </a:lnSpc>
              <a:spcBef>
                <a:spcPts val="105"/>
              </a:spcBef>
            </a:pPr>
            <a:r>
              <a:rPr dirty="0" sz="800" spc="100">
                <a:latin typeface="Cambria Math"/>
                <a:cs typeface="Cambria Math"/>
              </a:rPr>
              <a:t>𝑖</a:t>
            </a:r>
            <a:r>
              <a:rPr dirty="0" sz="800" spc="-15">
                <a:latin typeface="Cambria Math"/>
                <a:cs typeface="Cambria Math"/>
              </a:rPr>
              <a:t>=</a:t>
            </a:r>
            <a:r>
              <a:rPr dirty="0" sz="800" spc="20">
                <a:latin typeface="Cambria Math"/>
                <a:cs typeface="Cambria Math"/>
              </a:rPr>
              <a:t>1</a:t>
            </a:r>
            <a:endParaRPr sz="800">
              <a:latin typeface="Cambria Math"/>
              <a:cs typeface="Cambria Math"/>
            </a:endParaRPr>
          </a:p>
        </p:txBody>
      </p:sp>
      <p:sp>
        <p:nvSpPr>
          <p:cNvPr id="23" name="object 23"/>
          <p:cNvSpPr/>
          <p:nvPr/>
        </p:nvSpPr>
        <p:spPr>
          <a:xfrm>
            <a:off x="3458590" y="6802501"/>
            <a:ext cx="979169" cy="9525"/>
          </a:xfrm>
          <a:custGeom>
            <a:avLst/>
            <a:gdLst/>
            <a:ahLst/>
            <a:cxnLst/>
            <a:rect l="l" t="t" r="r" b="b"/>
            <a:pathLst>
              <a:path w="979170" h="9525">
                <a:moveTo>
                  <a:pt x="978712" y="0"/>
                </a:moveTo>
                <a:lnTo>
                  <a:pt x="0" y="0"/>
                </a:lnTo>
                <a:lnTo>
                  <a:pt x="0" y="9143"/>
                </a:lnTo>
                <a:lnTo>
                  <a:pt x="978712" y="9143"/>
                </a:lnTo>
                <a:lnTo>
                  <a:pt x="978712" y="0"/>
                </a:lnTo>
                <a:close/>
              </a:path>
            </a:pathLst>
          </a:custGeom>
          <a:solidFill>
            <a:srgbClr val="000000"/>
          </a:solidFill>
        </p:spPr>
        <p:txBody>
          <a:bodyPr wrap="square" lIns="0" tIns="0" rIns="0" bIns="0" rtlCol="0"/>
          <a:lstStyle/>
          <a:p/>
        </p:txBody>
      </p:sp>
      <p:sp>
        <p:nvSpPr>
          <p:cNvPr id="24" name="object 24"/>
          <p:cNvSpPr txBox="1"/>
          <p:nvPr/>
        </p:nvSpPr>
        <p:spPr>
          <a:xfrm>
            <a:off x="6528054" y="6693789"/>
            <a:ext cx="326390" cy="193675"/>
          </a:xfrm>
          <a:prstGeom prst="rect">
            <a:avLst/>
          </a:prstGeom>
        </p:spPr>
        <p:txBody>
          <a:bodyPr wrap="square" lIns="0" tIns="13335" rIns="0" bIns="0" rtlCol="0" vert="horz">
            <a:spAutoFit/>
          </a:bodyPr>
          <a:lstStyle/>
          <a:p>
            <a:pPr marL="12700">
              <a:lnSpc>
                <a:spcPct val="100000"/>
              </a:lnSpc>
              <a:spcBef>
                <a:spcPts val="105"/>
              </a:spcBef>
            </a:pPr>
            <a:r>
              <a:rPr dirty="0" baseline="2525" sz="1650" spc="-7">
                <a:latin typeface="Cambria Math"/>
                <a:cs typeface="Cambria Math"/>
              </a:rPr>
              <a:t>(</a:t>
            </a:r>
            <a:r>
              <a:rPr dirty="0" sz="1100">
                <a:latin typeface="Cambria Math"/>
                <a:cs typeface="Cambria Math"/>
              </a:rPr>
              <a:t>5.3</a:t>
            </a:r>
            <a:r>
              <a:rPr dirty="0" baseline="2525" sz="1650">
                <a:latin typeface="Cambria Math"/>
                <a:cs typeface="Cambria Math"/>
              </a:rPr>
              <a:t>)</a:t>
            </a:r>
            <a:endParaRPr baseline="2525" sz="1650">
              <a:latin typeface="Cambria Math"/>
              <a:cs typeface="Cambria Math"/>
            </a:endParaRPr>
          </a:p>
        </p:txBody>
      </p:sp>
      <p:sp>
        <p:nvSpPr>
          <p:cNvPr id="25" name="object 25"/>
          <p:cNvSpPr txBox="1"/>
          <p:nvPr/>
        </p:nvSpPr>
        <p:spPr>
          <a:xfrm>
            <a:off x="668527" y="7178802"/>
            <a:ext cx="6197600" cy="1052195"/>
          </a:xfrm>
          <a:prstGeom prst="rect">
            <a:avLst/>
          </a:prstGeom>
        </p:spPr>
        <p:txBody>
          <a:bodyPr wrap="square" lIns="0" tIns="12700" rIns="0" bIns="0" rtlCol="0" vert="horz">
            <a:spAutoFit/>
          </a:bodyPr>
          <a:lstStyle/>
          <a:p>
            <a:pPr marL="50800">
              <a:lnSpc>
                <a:spcPct val="100000"/>
              </a:lnSpc>
              <a:spcBef>
                <a:spcPts val="100"/>
              </a:spcBef>
            </a:pPr>
            <a:r>
              <a:rPr dirty="0" sz="1200">
                <a:latin typeface="SimSun"/>
                <a:cs typeface="SimSun"/>
              </a:rPr>
              <a:t>其中</a:t>
            </a:r>
            <a:r>
              <a:rPr dirty="0" sz="1200" spc="-75">
                <a:latin typeface="Cambria Math"/>
                <a:cs typeface="Cambria Math"/>
              </a:rPr>
              <a:t>X</a:t>
            </a:r>
            <a:r>
              <a:rPr dirty="0" baseline="-16339" sz="1275" spc="382">
                <a:latin typeface="Cambria Math"/>
                <a:cs typeface="Cambria Math"/>
              </a:rPr>
              <a:t>𝑗</a:t>
            </a:r>
            <a:r>
              <a:rPr dirty="0" baseline="-16339" sz="1275" spc="135">
                <a:latin typeface="Cambria Math"/>
                <a:cs typeface="Cambria Math"/>
              </a:rPr>
              <a:t>𝑖</a:t>
            </a:r>
            <a:r>
              <a:rPr dirty="0" baseline="-16339" sz="1275" spc="-150">
                <a:latin typeface="Cambria Math"/>
                <a:cs typeface="Cambria Math"/>
              </a:rPr>
              <a:t> </a:t>
            </a:r>
            <a:r>
              <a:rPr dirty="0" sz="1200">
                <a:latin typeface="SimSun"/>
                <a:cs typeface="SimSun"/>
              </a:rPr>
              <a:t>表</a:t>
            </a:r>
            <a:r>
              <a:rPr dirty="0" sz="1200" spc="-5">
                <a:latin typeface="SimSun"/>
                <a:cs typeface="SimSun"/>
              </a:rPr>
              <a:t>示</a:t>
            </a:r>
            <a:r>
              <a:rPr dirty="0" sz="1200" spc="35">
                <a:latin typeface="Cambria Math"/>
                <a:cs typeface="Cambria Math"/>
              </a:rPr>
              <a:t>𝑖</a:t>
            </a:r>
            <a:r>
              <a:rPr dirty="0" sz="1200">
                <a:latin typeface="SimSun"/>
                <a:cs typeface="SimSun"/>
              </a:rPr>
              <a:t>通道特征对</a:t>
            </a:r>
            <a:r>
              <a:rPr dirty="0" sz="1200" spc="20">
                <a:latin typeface="Cambria Math"/>
                <a:cs typeface="Cambria Math"/>
              </a:rPr>
              <a:t>𝑗</a:t>
            </a:r>
            <a:r>
              <a:rPr dirty="0" sz="1200">
                <a:latin typeface="SimSun"/>
                <a:cs typeface="SimSun"/>
              </a:rPr>
              <a:t>通道特征的影响。</a:t>
            </a:r>
            <a:endParaRPr sz="1200">
              <a:latin typeface="SimSun"/>
              <a:cs typeface="SimSun"/>
            </a:endParaRPr>
          </a:p>
          <a:p>
            <a:pPr marL="50800" marR="17780" indent="304800">
              <a:lnSpc>
                <a:spcPct val="162500"/>
              </a:lnSpc>
              <a:spcBef>
                <a:spcPts val="420"/>
              </a:spcBef>
            </a:pPr>
            <a:r>
              <a:rPr dirty="0" sz="1200">
                <a:latin typeface="SimSun"/>
                <a:cs typeface="SimSun"/>
              </a:rPr>
              <a:t>加</a:t>
            </a:r>
            <a:r>
              <a:rPr dirty="0" sz="1200" spc="-5">
                <a:latin typeface="SimSun"/>
                <a:cs typeface="SimSun"/>
              </a:rPr>
              <a:t>入</a:t>
            </a:r>
            <a:r>
              <a:rPr dirty="0" sz="1200">
                <a:latin typeface="SimSun"/>
                <a:cs typeface="SimSun"/>
              </a:rPr>
              <a:t>一个缩放因子</a:t>
            </a:r>
            <a:r>
              <a:rPr dirty="0" sz="1200" spc="25">
                <a:latin typeface="Cambria Math"/>
                <a:cs typeface="Cambria Math"/>
              </a:rPr>
              <a:t>𝑏</a:t>
            </a:r>
            <a:r>
              <a:rPr dirty="0" sz="1200" spc="-240">
                <a:latin typeface="SimSun"/>
                <a:cs typeface="SimSun"/>
              </a:rPr>
              <a:t>，</a:t>
            </a:r>
            <a:r>
              <a:rPr dirty="0" sz="1200">
                <a:latin typeface="SimSun"/>
                <a:cs typeface="SimSun"/>
              </a:rPr>
              <a:t>每个通道的输出特征是所有通道的特征和原始特征的加权和</a:t>
            </a:r>
            <a:r>
              <a:rPr dirty="0" sz="1200" spc="-240">
                <a:latin typeface="SimSun"/>
                <a:cs typeface="SimSun"/>
              </a:rPr>
              <a:t>，</a:t>
            </a:r>
            <a:r>
              <a:rPr dirty="0" sz="1200">
                <a:latin typeface="SimSun"/>
                <a:cs typeface="SimSun"/>
              </a:rPr>
              <a:t>这个 </a:t>
            </a:r>
            <a:r>
              <a:rPr dirty="0" sz="1200">
                <a:latin typeface="SimSun"/>
                <a:cs typeface="SimSun"/>
              </a:rPr>
              <a:t>过程如公式</a:t>
            </a:r>
            <a:r>
              <a:rPr dirty="0" sz="1200" spc="-305">
                <a:latin typeface="SimSun"/>
                <a:cs typeface="SimSun"/>
              </a:rPr>
              <a:t> </a:t>
            </a:r>
            <a:r>
              <a:rPr dirty="0" sz="1200">
                <a:latin typeface="Times New Roman"/>
                <a:cs typeface="Times New Roman"/>
              </a:rPr>
              <a:t>5.4 </a:t>
            </a:r>
            <a:r>
              <a:rPr dirty="0" sz="1200">
                <a:latin typeface="SimSun"/>
                <a:cs typeface="SimSun"/>
              </a:rPr>
              <a:t>所示：</a:t>
            </a:r>
            <a:endParaRPr sz="1200">
              <a:latin typeface="SimSun"/>
              <a:cs typeface="SimSun"/>
            </a:endParaRPr>
          </a:p>
          <a:p>
            <a:pPr algn="ctr" marR="259079">
              <a:lnSpc>
                <a:spcPct val="100000"/>
              </a:lnSpc>
              <a:spcBef>
                <a:spcPts val="580"/>
              </a:spcBef>
            </a:pPr>
            <a:r>
              <a:rPr dirty="0" sz="800" spc="20">
                <a:latin typeface="Cambria Math"/>
                <a:cs typeface="Cambria Math"/>
              </a:rPr>
              <a:t>𝐺</a:t>
            </a:r>
            <a:endParaRPr sz="800">
              <a:latin typeface="Cambria Math"/>
              <a:cs typeface="Cambria Math"/>
            </a:endParaRPr>
          </a:p>
        </p:txBody>
      </p:sp>
      <p:sp>
        <p:nvSpPr>
          <p:cNvPr id="26" name="object 26"/>
          <p:cNvSpPr txBox="1"/>
          <p:nvPr/>
        </p:nvSpPr>
        <p:spPr>
          <a:xfrm>
            <a:off x="6528054" y="8186165"/>
            <a:ext cx="326390" cy="193675"/>
          </a:xfrm>
          <a:prstGeom prst="rect">
            <a:avLst/>
          </a:prstGeom>
        </p:spPr>
        <p:txBody>
          <a:bodyPr wrap="square" lIns="0" tIns="12700" rIns="0" bIns="0" rtlCol="0" vert="horz">
            <a:spAutoFit/>
          </a:bodyPr>
          <a:lstStyle/>
          <a:p>
            <a:pPr marL="12700">
              <a:lnSpc>
                <a:spcPct val="100000"/>
              </a:lnSpc>
              <a:spcBef>
                <a:spcPts val="100"/>
              </a:spcBef>
            </a:pPr>
            <a:r>
              <a:rPr dirty="0" baseline="2525" sz="1650" spc="-7">
                <a:latin typeface="Cambria Math"/>
                <a:cs typeface="Cambria Math"/>
              </a:rPr>
              <a:t>(</a:t>
            </a:r>
            <a:r>
              <a:rPr dirty="0" sz="1100">
                <a:latin typeface="Cambria Math"/>
                <a:cs typeface="Cambria Math"/>
              </a:rPr>
              <a:t>5.4</a:t>
            </a:r>
            <a:r>
              <a:rPr dirty="0" baseline="2525" sz="1650">
                <a:latin typeface="Cambria Math"/>
                <a:cs typeface="Cambria Math"/>
              </a:rPr>
              <a:t>)</a:t>
            </a:r>
            <a:endParaRPr baseline="2525" sz="1650">
              <a:latin typeface="Cambria Math"/>
              <a:cs typeface="Cambria Math"/>
            </a:endParaRPr>
          </a:p>
        </p:txBody>
      </p:sp>
      <p:sp>
        <p:nvSpPr>
          <p:cNvPr id="27" name="object 27"/>
          <p:cNvSpPr txBox="1"/>
          <p:nvPr/>
        </p:nvSpPr>
        <p:spPr>
          <a:xfrm>
            <a:off x="681227" y="8175497"/>
            <a:ext cx="6198235" cy="850265"/>
          </a:xfrm>
          <a:prstGeom prst="rect">
            <a:avLst/>
          </a:prstGeom>
        </p:spPr>
        <p:txBody>
          <a:bodyPr wrap="square" lIns="0" tIns="12700" rIns="0" bIns="0" rtlCol="0" vert="horz">
            <a:spAutoFit/>
          </a:bodyPr>
          <a:lstStyle/>
          <a:p>
            <a:pPr algn="ctr" marR="21590">
              <a:lnSpc>
                <a:spcPts val="1370"/>
              </a:lnSpc>
              <a:spcBef>
                <a:spcPts val="100"/>
              </a:spcBef>
              <a:tabLst>
                <a:tab pos="825500" algn="l"/>
              </a:tabLst>
            </a:pPr>
            <a:r>
              <a:rPr dirty="0" sz="1200" spc="-5">
                <a:latin typeface="Cambria Math"/>
                <a:cs typeface="Cambria Math"/>
              </a:rPr>
              <a:t>𝐸</a:t>
            </a:r>
            <a:r>
              <a:rPr dirty="0" baseline="-13071" sz="1275" spc="-7">
                <a:latin typeface="Cambria Math"/>
                <a:cs typeface="Cambria Math"/>
              </a:rPr>
              <a:t>𝑗</a:t>
            </a:r>
            <a:r>
              <a:rPr dirty="0" baseline="-13071" sz="1275" spc="262">
                <a:latin typeface="Cambria Math"/>
                <a:cs typeface="Cambria Math"/>
              </a:rPr>
              <a:t> </a:t>
            </a:r>
            <a:r>
              <a:rPr dirty="0" sz="1200">
                <a:latin typeface="Cambria Math"/>
                <a:cs typeface="Cambria Math"/>
              </a:rPr>
              <a:t>=</a:t>
            </a:r>
            <a:r>
              <a:rPr dirty="0" sz="1200" spc="35">
                <a:latin typeface="Cambria Math"/>
                <a:cs typeface="Cambria Math"/>
              </a:rPr>
              <a:t> </a:t>
            </a:r>
            <a:r>
              <a:rPr dirty="0" sz="1200">
                <a:latin typeface="Cambria Math"/>
                <a:cs typeface="Cambria Math"/>
              </a:rPr>
              <a:t>𝑏</a:t>
            </a:r>
            <a:r>
              <a:rPr dirty="0" sz="1200" spc="-85">
                <a:latin typeface="Cambria Math"/>
                <a:cs typeface="Cambria Math"/>
              </a:rPr>
              <a:t> </a:t>
            </a:r>
            <a:r>
              <a:rPr dirty="0" sz="1100" spc="680">
                <a:latin typeface="Cambria Math"/>
                <a:cs typeface="Cambria Math"/>
              </a:rPr>
              <a:t>∑	</a:t>
            </a:r>
            <a:r>
              <a:rPr dirty="0" sz="1100" spc="20">
                <a:latin typeface="Cambria Math"/>
                <a:cs typeface="Cambria Math"/>
              </a:rPr>
              <a:t>(</a:t>
            </a:r>
            <a:r>
              <a:rPr dirty="0" sz="1200" spc="20">
                <a:latin typeface="Cambria Math"/>
                <a:cs typeface="Cambria Math"/>
              </a:rPr>
              <a:t>𝑋</a:t>
            </a:r>
            <a:r>
              <a:rPr dirty="0" baseline="-13071" sz="1275" spc="30">
                <a:latin typeface="Cambria Math"/>
                <a:cs typeface="Cambria Math"/>
              </a:rPr>
              <a:t>𝑗𝑖</a:t>
            </a:r>
            <a:r>
              <a:rPr dirty="0" sz="1200" spc="20">
                <a:latin typeface="Cambria Math"/>
                <a:cs typeface="Cambria Math"/>
              </a:rPr>
              <a:t>𝐴</a:t>
            </a:r>
            <a:r>
              <a:rPr dirty="0" baseline="-13071" sz="1275" spc="30">
                <a:latin typeface="Cambria Math"/>
                <a:cs typeface="Cambria Math"/>
              </a:rPr>
              <a:t>𝑖</a:t>
            </a:r>
            <a:r>
              <a:rPr dirty="0" sz="1100" spc="20">
                <a:latin typeface="Cambria Math"/>
                <a:cs typeface="Cambria Math"/>
              </a:rPr>
              <a:t>)</a:t>
            </a:r>
            <a:r>
              <a:rPr dirty="0" sz="1100" spc="-15">
                <a:latin typeface="Cambria Math"/>
                <a:cs typeface="Cambria Math"/>
              </a:rPr>
              <a:t> </a:t>
            </a:r>
            <a:r>
              <a:rPr dirty="0" sz="1200">
                <a:latin typeface="Cambria Math"/>
                <a:cs typeface="Cambria Math"/>
              </a:rPr>
              <a:t>+</a:t>
            </a:r>
            <a:r>
              <a:rPr dirty="0" sz="1200" spc="-45">
                <a:latin typeface="Cambria Math"/>
                <a:cs typeface="Cambria Math"/>
              </a:rPr>
              <a:t> </a:t>
            </a:r>
            <a:r>
              <a:rPr dirty="0" sz="1200" spc="-5">
                <a:latin typeface="Cambria Math"/>
                <a:cs typeface="Cambria Math"/>
              </a:rPr>
              <a:t>𝐴</a:t>
            </a:r>
            <a:r>
              <a:rPr dirty="0" baseline="-13071" sz="1275" spc="-7">
                <a:latin typeface="Cambria Math"/>
                <a:cs typeface="Cambria Math"/>
              </a:rPr>
              <a:t>𝑗</a:t>
            </a:r>
            <a:endParaRPr baseline="-13071" sz="1275">
              <a:latin typeface="Cambria Math"/>
              <a:cs typeface="Cambria Math"/>
            </a:endParaRPr>
          </a:p>
          <a:p>
            <a:pPr algn="ctr" marR="179705">
              <a:lnSpc>
                <a:spcPts val="890"/>
              </a:lnSpc>
            </a:pPr>
            <a:r>
              <a:rPr dirty="0" sz="800" spc="15">
                <a:latin typeface="Cambria Math"/>
                <a:cs typeface="Cambria Math"/>
              </a:rPr>
              <a:t>𝑖=1</a:t>
            </a:r>
            <a:endParaRPr sz="800">
              <a:latin typeface="Cambria Math"/>
              <a:cs typeface="Cambria Math"/>
            </a:endParaRPr>
          </a:p>
          <a:p>
            <a:pPr marL="342900">
              <a:lnSpc>
                <a:spcPct val="100000"/>
              </a:lnSpc>
              <a:spcBef>
                <a:spcPts val="450"/>
              </a:spcBef>
            </a:pPr>
            <a:r>
              <a:rPr dirty="0" sz="1200" spc="25">
                <a:latin typeface="Cambria Math"/>
                <a:cs typeface="Cambria Math"/>
              </a:rPr>
              <a:t>𝑏</a:t>
            </a:r>
            <a:r>
              <a:rPr dirty="0" sz="1200">
                <a:latin typeface="SimSun"/>
                <a:cs typeface="SimSun"/>
              </a:rPr>
              <a:t>初始化为</a:t>
            </a:r>
            <a:r>
              <a:rPr dirty="0" sz="1200" spc="-305">
                <a:latin typeface="SimSun"/>
                <a:cs typeface="SimSun"/>
              </a:rPr>
              <a:t> </a:t>
            </a:r>
            <a:r>
              <a:rPr dirty="0" sz="1200">
                <a:latin typeface="Times New Roman"/>
                <a:cs typeface="Times New Roman"/>
              </a:rPr>
              <a:t>0</a:t>
            </a:r>
            <a:r>
              <a:rPr dirty="0" sz="1200" spc="-60">
                <a:latin typeface="SimSun"/>
                <a:cs typeface="SimSun"/>
              </a:rPr>
              <a:t>，</a:t>
            </a:r>
            <a:r>
              <a:rPr dirty="0" sz="1200">
                <a:latin typeface="SimSun"/>
                <a:cs typeface="SimSun"/>
              </a:rPr>
              <a:t>通过逐渐地学习并更新权重</a:t>
            </a:r>
            <a:r>
              <a:rPr dirty="0" sz="1200" spc="-60">
                <a:latin typeface="SimSun"/>
                <a:cs typeface="SimSun"/>
              </a:rPr>
              <a:t>，</a:t>
            </a:r>
            <a:r>
              <a:rPr dirty="0" sz="1200">
                <a:latin typeface="SimSun"/>
                <a:cs typeface="SimSun"/>
              </a:rPr>
              <a:t>最后输出加权后的每个通道的特征</a:t>
            </a:r>
            <a:r>
              <a:rPr dirty="0" sz="1200" spc="-55">
                <a:latin typeface="SimSun"/>
                <a:cs typeface="SimSun"/>
              </a:rPr>
              <a:t>，</a:t>
            </a:r>
            <a:r>
              <a:rPr dirty="0" sz="1200">
                <a:latin typeface="SimSun"/>
                <a:cs typeface="SimSun"/>
              </a:rPr>
              <a:t>表明特</a:t>
            </a:r>
            <a:endParaRPr sz="1200">
              <a:latin typeface="SimSun"/>
              <a:cs typeface="SimSun"/>
            </a:endParaRPr>
          </a:p>
          <a:p>
            <a:pPr marL="38100">
              <a:lnSpc>
                <a:spcPct val="100000"/>
              </a:lnSpc>
              <a:spcBef>
                <a:spcPts val="900"/>
              </a:spcBef>
            </a:pPr>
            <a:r>
              <a:rPr dirty="0" sz="1200">
                <a:latin typeface="SimSun"/>
                <a:cs typeface="SimSun"/>
              </a:rPr>
              <a:t>征映射之间的长期语义依赖关系，有助于提高特征的可分辨性。</a:t>
            </a:r>
            <a:endParaRPr sz="1200">
              <a:latin typeface="SimSun"/>
              <a:cs typeface="SimSun"/>
            </a:endParaRPr>
          </a:p>
        </p:txBody>
      </p:sp>
      <p:pic>
        <p:nvPicPr>
          <p:cNvPr id="28" name="object 28"/>
          <p:cNvPicPr/>
          <p:nvPr/>
        </p:nvPicPr>
        <p:blipFill>
          <a:blip r:embed="rId3" cstate="print"/>
          <a:stretch>
            <a:fillRect/>
          </a:stretch>
        </p:blipFill>
        <p:spPr>
          <a:xfrm>
            <a:off x="259079" y="10344403"/>
            <a:ext cx="4812030" cy="123189"/>
          </a:xfrm>
          <a:prstGeom prst="rect">
            <a:avLst/>
          </a:prstGeom>
        </p:spPr>
      </p:pic>
      <p:pic>
        <p:nvPicPr>
          <p:cNvPr id="29" name="object 29"/>
          <p:cNvPicPr/>
          <p:nvPr/>
        </p:nvPicPr>
        <p:blipFill>
          <a:blip r:embed="rId4" cstate="print"/>
          <a:stretch>
            <a:fillRect/>
          </a:stretch>
        </p:blipFill>
        <p:spPr>
          <a:xfrm>
            <a:off x="5215890" y="10344403"/>
            <a:ext cx="1082039" cy="123189"/>
          </a:xfrm>
          <a:prstGeom prst="rect">
            <a:avLst/>
          </a:prstGeom>
        </p:spPr>
      </p:pic>
      <p:sp>
        <p:nvSpPr>
          <p:cNvPr id="30" name="object 30"/>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44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3630295" y="528319"/>
            <a:ext cx="31610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第五章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双</a:t>
            </a:r>
            <a:r>
              <a:rPr dirty="0" sz="1050" spc="5">
                <a:solidFill>
                  <a:srgbClr val="666666"/>
                </a:solidFill>
                <a:latin typeface="SimSun"/>
                <a:cs typeface="SimSun"/>
              </a:rPr>
              <a:t>重</a:t>
            </a:r>
            <a:r>
              <a:rPr dirty="0" sz="1050" spc="-10">
                <a:solidFill>
                  <a:srgbClr val="666666"/>
                </a:solidFill>
                <a:latin typeface="SimSun"/>
                <a:cs typeface="SimSun"/>
              </a:rPr>
              <a:t>注</a:t>
            </a:r>
            <a:r>
              <a:rPr dirty="0" sz="1050" spc="5">
                <a:solidFill>
                  <a:srgbClr val="666666"/>
                </a:solidFill>
                <a:latin typeface="SimSun"/>
                <a:cs typeface="SimSun"/>
              </a:rPr>
              <a:t>意</a:t>
            </a:r>
            <a:r>
              <a:rPr dirty="0" sz="1050" spc="-10">
                <a:solidFill>
                  <a:srgbClr val="666666"/>
                </a:solidFill>
                <a:latin typeface="SimSun"/>
                <a:cs typeface="SimSun"/>
              </a:rPr>
              <a:t>力机</a:t>
            </a:r>
            <a:r>
              <a:rPr dirty="0" sz="1050" spc="5">
                <a:solidFill>
                  <a:srgbClr val="666666"/>
                </a:solidFill>
                <a:latin typeface="SimSun"/>
                <a:cs typeface="SimSun"/>
              </a:rPr>
              <a:t>制融</a:t>
            </a:r>
            <a:r>
              <a:rPr dirty="0" sz="1050" spc="-10">
                <a:solidFill>
                  <a:srgbClr val="666666"/>
                </a:solidFill>
                <a:latin typeface="SimSun"/>
                <a:cs typeface="SimSun"/>
              </a:rPr>
              <a:t>合</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p:txBody>
      </p:sp>
      <p:sp>
        <p:nvSpPr>
          <p:cNvPr id="4" name="object 4"/>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706627" y="791971"/>
            <a:ext cx="6148070" cy="1845945"/>
          </a:xfrm>
          <a:prstGeom prst="rect">
            <a:avLst/>
          </a:prstGeom>
        </p:spPr>
        <p:txBody>
          <a:bodyPr wrap="square" lIns="0" tIns="12700" rIns="0" bIns="0" rtlCol="0" vert="horz">
            <a:spAutoFit/>
          </a:bodyPr>
          <a:lstStyle/>
          <a:p>
            <a:pPr marL="12700">
              <a:lnSpc>
                <a:spcPct val="100000"/>
              </a:lnSpc>
              <a:spcBef>
                <a:spcPts val="100"/>
              </a:spcBef>
            </a:pPr>
            <a:r>
              <a:rPr dirty="0" sz="1400" spc="-5">
                <a:latin typeface="Times New Roman"/>
                <a:cs typeface="Times New Roman"/>
              </a:rPr>
              <a:t>5.2.3</a:t>
            </a:r>
            <a:r>
              <a:rPr dirty="0" sz="1400" spc="5">
                <a:latin typeface="Times New Roman"/>
                <a:cs typeface="Times New Roman"/>
              </a:rPr>
              <a:t> </a:t>
            </a:r>
            <a:r>
              <a:rPr dirty="0" sz="1400" spc="-15">
                <a:latin typeface="Times New Roman"/>
                <a:cs typeface="Times New Roman"/>
              </a:rPr>
              <a:t>PACNet-Att</a:t>
            </a:r>
            <a:r>
              <a:rPr dirty="0" sz="1400" spc="-25">
                <a:latin typeface="Times New Roman"/>
                <a:cs typeface="Times New Roman"/>
              </a:rPr>
              <a:t> </a:t>
            </a:r>
            <a:r>
              <a:rPr dirty="0" sz="1400" spc="-15">
                <a:latin typeface="PMingLiU-ExtB"/>
                <a:cs typeface="PMingLiU-ExtB"/>
              </a:rPr>
              <a:t>网</a:t>
            </a:r>
            <a:r>
              <a:rPr dirty="0" sz="1400">
                <a:latin typeface="PMingLiU-ExtB"/>
                <a:cs typeface="PMingLiU-ExtB"/>
              </a:rPr>
              <a:t>络</a:t>
            </a:r>
            <a:r>
              <a:rPr dirty="0" sz="1400" spc="-15">
                <a:latin typeface="PMingLiU-ExtB"/>
                <a:cs typeface="PMingLiU-ExtB"/>
              </a:rPr>
              <a:t>设</a:t>
            </a:r>
            <a:r>
              <a:rPr dirty="0" sz="1400">
                <a:latin typeface="PMingLiU-ExtB"/>
                <a:cs typeface="PMingLiU-ExtB"/>
              </a:rPr>
              <a:t>计</a:t>
            </a:r>
            <a:endParaRPr sz="1400">
              <a:latin typeface="PMingLiU-ExtB"/>
              <a:cs typeface="PMingLiU-ExtB"/>
            </a:endParaRPr>
          </a:p>
          <a:p>
            <a:pPr>
              <a:lnSpc>
                <a:spcPct val="100000"/>
              </a:lnSpc>
              <a:spcBef>
                <a:spcPts val="45"/>
              </a:spcBef>
            </a:pPr>
            <a:endParaRPr sz="1100">
              <a:latin typeface="PMingLiU-ExtB"/>
              <a:cs typeface="PMingLiU-ExtB"/>
            </a:endParaRPr>
          </a:p>
          <a:p>
            <a:pPr algn="just" marL="12700" marR="5080" indent="304800">
              <a:lnSpc>
                <a:spcPct val="162500"/>
              </a:lnSpc>
            </a:pPr>
            <a:r>
              <a:rPr dirty="0" sz="1200">
                <a:latin typeface="SimSun"/>
                <a:cs typeface="SimSun"/>
              </a:rPr>
              <a:t>本</a:t>
            </a:r>
            <a:r>
              <a:rPr dirty="0" sz="1200" spc="-5">
                <a:latin typeface="SimSun"/>
                <a:cs typeface="SimSun"/>
              </a:rPr>
              <a:t>节</a:t>
            </a:r>
            <a:r>
              <a:rPr dirty="0" sz="1200">
                <a:latin typeface="SimSun"/>
                <a:cs typeface="SimSun"/>
              </a:rPr>
              <a:t>引入空间注意力机制和通道注意力机制</a:t>
            </a:r>
            <a:r>
              <a:rPr dirty="0" sz="1200" spc="5">
                <a:latin typeface="SimSun"/>
                <a:cs typeface="SimSun"/>
              </a:rPr>
              <a:t>，</a:t>
            </a:r>
            <a:r>
              <a:rPr dirty="0" sz="1200">
                <a:latin typeface="SimSun"/>
                <a:cs typeface="SimSun"/>
              </a:rPr>
              <a:t>基于</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5">
                <a:latin typeface="Times New Roman"/>
                <a:cs typeface="Times New Roman"/>
              </a:rPr>
              <a:t> </a:t>
            </a:r>
            <a:r>
              <a:rPr dirty="0" sz="1200">
                <a:latin typeface="SimSun"/>
                <a:cs typeface="SimSun"/>
              </a:rPr>
              <a:t>网络在特征融合模块提出了 改进</a:t>
            </a:r>
            <a:r>
              <a:rPr dirty="0" sz="1200" spc="-25">
                <a:latin typeface="SimSun"/>
                <a:cs typeface="SimSun"/>
              </a:rPr>
              <a:t>，</a:t>
            </a:r>
            <a:r>
              <a:rPr dirty="0" sz="1200">
                <a:latin typeface="SimSun"/>
                <a:cs typeface="SimSun"/>
              </a:rPr>
              <a:t>并结合上一章改进的网络</a:t>
            </a:r>
            <a:r>
              <a:rPr dirty="0" sz="1200" spc="-300">
                <a:latin typeface="SimSun"/>
                <a:cs typeface="SimSun"/>
              </a:rPr>
              <a:t> </a:t>
            </a:r>
            <a:r>
              <a:rPr dirty="0" sz="1200" spc="-120">
                <a:latin typeface="Times New Roman"/>
                <a:cs typeface="Times New Roman"/>
              </a:rPr>
              <a:t>P</a:t>
            </a:r>
            <a:r>
              <a:rPr dirty="0" sz="1200" spc="-5">
                <a:latin typeface="Times New Roman"/>
                <a:cs typeface="Times New Roman"/>
              </a:rPr>
              <a:t>ACNe</a:t>
            </a:r>
            <a:r>
              <a:rPr dirty="0" sz="1200">
                <a:latin typeface="Times New Roman"/>
                <a:cs typeface="Times New Roman"/>
              </a:rPr>
              <a:t>t </a:t>
            </a:r>
            <a:r>
              <a:rPr dirty="0" sz="1200">
                <a:latin typeface="SimSun"/>
                <a:cs typeface="SimSun"/>
              </a:rPr>
              <a:t>构</a:t>
            </a:r>
            <a:r>
              <a:rPr dirty="0" sz="1200" spc="10">
                <a:latin typeface="SimSun"/>
                <a:cs typeface="SimSun"/>
              </a:rPr>
              <a:t>建</a:t>
            </a:r>
            <a:r>
              <a:rPr dirty="0" sz="1200">
                <a:latin typeface="SimSun"/>
                <a:cs typeface="SimSun"/>
              </a:rPr>
              <a:t>了</a:t>
            </a:r>
            <a:r>
              <a:rPr dirty="0" sz="1200" spc="-300">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spc="5">
                <a:latin typeface="Times New Roman"/>
                <a:cs typeface="Times New Roman"/>
              </a:rPr>
              <a:t>t</a:t>
            </a:r>
            <a:r>
              <a:rPr dirty="0" sz="1200" spc="-5">
                <a:latin typeface="Times New Roman"/>
                <a:cs typeface="Times New Roman"/>
              </a:rPr>
              <a:t>-At</a:t>
            </a:r>
            <a:r>
              <a:rPr dirty="0" sz="1200">
                <a:latin typeface="Times New Roman"/>
                <a:cs typeface="Times New Roman"/>
              </a:rPr>
              <a:t>t </a:t>
            </a:r>
            <a:r>
              <a:rPr dirty="0" sz="1200">
                <a:latin typeface="SimSun"/>
                <a:cs typeface="SimSun"/>
              </a:rPr>
              <a:t>点云</a:t>
            </a:r>
            <a:r>
              <a:rPr dirty="0" sz="1200" spc="10">
                <a:latin typeface="SimSun"/>
                <a:cs typeface="SimSun"/>
              </a:rPr>
              <a:t>配</a:t>
            </a:r>
            <a:r>
              <a:rPr dirty="0" sz="1200">
                <a:latin typeface="SimSun"/>
                <a:cs typeface="SimSun"/>
              </a:rPr>
              <a:t>准网络模型</a:t>
            </a:r>
            <a:r>
              <a:rPr dirty="0" sz="1200" spc="-25">
                <a:latin typeface="SimSun"/>
                <a:cs typeface="SimSun"/>
              </a:rPr>
              <a:t>，</a:t>
            </a:r>
            <a:r>
              <a:rPr dirty="0" sz="1200">
                <a:latin typeface="SimSun"/>
                <a:cs typeface="SimSun"/>
              </a:rPr>
              <a:t>网络模型整 </a:t>
            </a:r>
            <a:r>
              <a:rPr dirty="0" sz="1200">
                <a:latin typeface="SimSun"/>
                <a:cs typeface="SimSun"/>
              </a:rPr>
              <a:t>体框架如图</a:t>
            </a:r>
            <a:r>
              <a:rPr dirty="0" sz="1200" spc="-110">
                <a:latin typeface="SimSun"/>
                <a:cs typeface="SimSun"/>
              </a:rPr>
              <a:t> </a:t>
            </a:r>
            <a:r>
              <a:rPr dirty="0" sz="1200">
                <a:latin typeface="Times New Roman"/>
                <a:cs typeface="Times New Roman"/>
              </a:rPr>
              <a:t>5.1</a:t>
            </a:r>
            <a:r>
              <a:rPr dirty="0" sz="1200" spc="190">
                <a:latin typeface="Times New Roman"/>
                <a:cs typeface="Times New Roman"/>
              </a:rPr>
              <a:t> </a:t>
            </a:r>
            <a:r>
              <a:rPr dirty="0" sz="1200">
                <a:latin typeface="SimSun"/>
                <a:cs typeface="SimSun"/>
              </a:rPr>
              <a:t>所示</a:t>
            </a:r>
            <a:r>
              <a:rPr dirty="0" sz="1200" spc="10">
                <a:latin typeface="SimSun"/>
                <a:cs typeface="SimSun"/>
              </a:rPr>
              <a:t>。</a:t>
            </a:r>
            <a:r>
              <a:rPr dirty="0" sz="1200">
                <a:latin typeface="SimSun"/>
                <a:cs typeface="SimSun"/>
              </a:rPr>
              <a:t>该网络模型的整体结构同样是由特征提取模块、特征融合以及位姿回 归模块组成。</a:t>
            </a:r>
            <a:endParaRPr sz="1200">
              <a:latin typeface="SimSun"/>
              <a:cs typeface="SimSun"/>
            </a:endParaRPr>
          </a:p>
          <a:p>
            <a:pPr marL="2051685">
              <a:lnSpc>
                <a:spcPct val="100000"/>
              </a:lnSpc>
              <a:spcBef>
                <a:spcPts val="985"/>
              </a:spcBef>
              <a:tabLst>
                <a:tab pos="4017010" algn="l"/>
                <a:tab pos="4883785" algn="l"/>
              </a:tabLst>
            </a:pPr>
            <a:r>
              <a:rPr dirty="0" sz="600" spc="10">
                <a:solidFill>
                  <a:srgbClr val="6FAC46"/>
                </a:solidFill>
                <a:latin typeface="SimSun"/>
                <a:cs typeface="SimSun"/>
              </a:rPr>
              <a:t>特征</a:t>
            </a:r>
            <a:r>
              <a:rPr dirty="0" sz="600" spc="5">
                <a:solidFill>
                  <a:srgbClr val="6FAC46"/>
                </a:solidFill>
                <a:latin typeface="SimSun"/>
                <a:cs typeface="SimSun"/>
              </a:rPr>
              <a:t>提</a:t>
            </a:r>
            <a:r>
              <a:rPr dirty="0" sz="600" spc="20">
                <a:solidFill>
                  <a:srgbClr val="6FAC46"/>
                </a:solidFill>
                <a:latin typeface="SimSun"/>
                <a:cs typeface="SimSun"/>
              </a:rPr>
              <a:t>取</a:t>
            </a:r>
            <a:r>
              <a:rPr dirty="0" sz="600" spc="10">
                <a:solidFill>
                  <a:srgbClr val="6FAC46"/>
                </a:solidFill>
                <a:latin typeface="SimSun"/>
                <a:cs typeface="SimSun"/>
              </a:rPr>
              <a:t>模块</a:t>
            </a:r>
            <a:r>
              <a:rPr dirty="0" sz="600">
                <a:solidFill>
                  <a:srgbClr val="6FAC46"/>
                </a:solidFill>
                <a:latin typeface="SimSun"/>
                <a:cs typeface="SimSun"/>
              </a:rPr>
              <a:t>	</a:t>
            </a:r>
            <a:r>
              <a:rPr dirty="0" sz="600" spc="10">
                <a:solidFill>
                  <a:srgbClr val="00AFEF"/>
                </a:solidFill>
                <a:latin typeface="SimSun"/>
                <a:cs typeface="SimSun"/>
              </a:rPr>
              <a:t>特征</a:t>
            </a:r>
            <a:r>
              <a:rPr dirty="0" sz="600" spc="5">
                <a:solidFill>
                  <a:srgbClr val="00AFEF"/>
                </a:solidFill>
                <a:latin typeface="SimSun"/>
                <a:cs typeface="SimSun"/>
              </a:rPr>
              <a:t>融</a:t>
            </a:r>
            <a:r>
              <a:rPr dirty="0" sz="600" spc="20">
                <a:solidFill>
                  <a:srgbClr val="00AFEF"/>
                </a:solidFill>
                <a:latin typeface="SimSun"/>
                <a:cs typeface="SimSun"/>
              </a:rPr>
              <a:t>合</a:t>
            </a:r>
            <a:r>
              <a:rPr dirty="0" sz="600" spc="10">
                <a:solidFill>
                  <a:srgbClr val="00AFEF"/>
                </a:solidFill>
                <a:latin typeface="SimSun"/>
                <a:cs typeface="SimSun"/>
              </a:rPr>
              <a:t>模块</a:t>
            </a:r>
            <a:r>
              <a:rPr dirty="0" sz="600">
                <a:solidFill>
                  <a:srgbClr val="00AFEF"/>
                </a:solidFill>
                <a:latin typeface="SimSun"/>
                <a:cs typeface="SimSun"/>
              </a:rPr>
              <a:t>	</a:t>
            </a:r>
            <a:r>
              <a:rPr dirty="0" sz="600" spc="10">
                <a:solidFill>
                  <a:srgbClr val="FFC000"/>
                </a:solidFill>
                <a:latin typeface="SimSun"/>
                <a:cs typeface="SimSun"/>
              </a:rPr>
              <a:t>位姿</a:t>
            </a:r>
            <a:r>
              <a:rPr dirty="0" sz="600" spc="5">
                <a:solidFill>
                  <a:srgbClr val="FFC000"/>
                </a:solidFill>
                <a:latin typeface="SimSun"/>
                <a:cs typeface="SimSun"/>
              </a:rPr>
              <a:t>回</a:t>
            </a:r>
            <a:r>
              <a:rPr dirty="0" sz="600" spc="20">
                <a:solidFill>
                  <a:srgbClr val="FFC000"/>
                </a:solidFill>
                <a:latin typeface="SimSun"/>
                <a:cs typeface="SimSun"/>
              </a:rPr>
              <a:t>归</a:t>
            </a:r>
            <a:r>
              <a:rPr dirty="0" sz="600" spc="10">
                <a:solidFill>
                  <a:srgbClr val="FFC000"/>
                </a:solidFill>
                <a:latin typeface="SimSun"/>
                <a:cs typeface="SimSun"/>
              </a:rPr>
              <a:t>模块</a:t>
            </a:r>
            <a:endParaRPr sz="600">
              <a:latin typeface="SimSun"/>
              <a:cs typeface="SimSun"/>
            </a:endParaRPr>
          </a:p>
        </p:txBody>
      </p:sp>
      <p:sp>
        <p:nvSpPr>
          <p:cNvPr id="6" name="object 6"/>
          <p:cNvSpPr txBox="1"/>
          <p:nvPr/>
        </p:nvSpPr>
        <p:spPr>
          <a:xfrm>
            <a:off x="1230570" y="2816966"/>
            <a:ext cx="184150" cy="574040"/>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45"/>
              </a:spcBef>
            </a:pPr>
            <a:endParaRPr sz="450">
              <a:latin typeface="Times New Roman"/>
              <a:cs typeface="Times New Roman"/>
            </a:endParaRPr>
          </a:p>
          <a:p>
            <a:pPr marL="12700">
              <a:lnSpc>
                <a:spcPct val="100000"/>
              </a:lnSpc>
            </a:pPr>
            <a:r>
              <a:rPr dirty="0" sz="600" spc="5">
                <a:latin typeface="SimSun"/>
                <a:cs typeface="SimSun"/>
              </a:rPr>
              <a:t>N×3</a:t>
            </a:r>
            <a:endParaRPr sz="600">
              <a:latin typeface="SimSun"/>
              <a:cs typeface="SimSun"/>
            </a:endParaRPr>
          </a:p>
        </p:txBody>
      </p:sp>
      <p:sp>
        <p:nvSpPr>
          <p:cNvPr id="7" name="object 7"/>
          <p:cNvSpPr txBox="1"/>
          <p:nvPr/>
        </p:nvSpPr>
        <p:spPr>
          <a:xfrm>
            <a:off x="1079951" y="3049060"/>
            <a:ext cx="153035" cy="119380"/>
          </a:xfrm>
          <a:prstGeom prst="rect">
            <a:avLst/>
          </a:prstGeom>
        </p:spPr>
        <p:txBody>
          <a:bodyPr wrap="square" lIns="0" tIns="14604" rIns="0" bIns="0" rtlCol="0" vert="horz">
            <a:spAutoFit/>
          </a:bodyPr>
          <a:lstStyle/>
          <a:p>
            <a:pPr marL="12700">
              <a:lnSpc>
                <a:spcPct val="100000"/>
              </a:lnSpc>
              <a:spcBef>
                <a:spcPts val="114"/>
              </a:spcBef>
            </a:pPr>
            <a:r>
              <a:rPr dirty="0" u="sng" sz="600" b="1">
                <a:uFill>
                  <a:solidFill>
                    <a:srgbClr val="4671C4"/>
                  </a:solidFill>
                </a:uFill>
                <a:latin typeface="Times New Roman"/>
                <a:cs typeface="Times New Roman"/>
              </a:rPr>
              <a:t> </a:t>
            </a:r>
            <a:r>
              <a:rPr dirty="0" u="sng" sz="600" spc="-50" b="1">
                <a:uFill>
                  <a:solidFill>
                    <a:srgbClr val="4671C4"/>
                  </a:solidFill>
                </a:uFill>
                <a:latin typeface="Times New Roman"/>
                <a:cs typeface="Times New Roman"/>
              </a:rPr>
              <a:t> </a:t>
            </a:r>
            <a:endParaRPr sz="600">
              <a:latin typeface="Times New Roman"/>
              <a:cs typeface="Times New Roman"/>
            </a:endParaRPr>
          </a:p>
        </p:txBody>
      </p:sp>
      <p:sp>
        <p:nvSpPr>
          <p:cNvPr id="8" name="object 8"/>
          <p:cNvSpPr txBox="1"/>
          <p:nvPr/>
        </p:nvSpPr>
        <p:spPr>
          <a:xfrm>
            <a:off x="1966130" y="2816966"/>
            <a:ext cx="276225" cy="574040"/>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45"/>
              </a:spcBef>
            </a:pPr>
            <a:endParaRPr sz="450">
              <a:latin typeface="Times New Roman"/>
              <a:cs typeface="Times New Roman"/>
            </a:endParaRPr>
          </a:p>
          <a:p>
            <a:pPr marL="39370">
              <a:lnSpc>
                <a:spcPct val="100000"/>
              </a:lnSpc>
            </a:pPr>
            <a:r>
              <a:rPr dirty="0" sz="600" spc="5">
                <a:latin typeface="SimSun"/>
                <a:cs typeface="SimSun"/>
              </a:rPr>
              <a:t>N×64</a:t>
            </a:r>
            <a:endParaRPr sz="600">
              <a:latin typeface="SimSun"/>
              <a:cs typeface="SimSun"/>
            </a:endParaRPr>
          </a:p>
        </p:txBody>
      </p:sp>
      <p:sp>
        <p:nvSpPr>
          <p:cNvPr id="9" name="object 9"/>
          <p:cNvSpPr txBox="1"/>
          <p:nvPr/>
        </p:nvSpPr>
        <p:spPr>
          <a:xfrm>
            <a:off x="2793647" y="2816966"/>
            <a:ext cx="276225" cy="574040"/>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45"/>
              </a:spcBef>
            </a:pPr>
            <a:endParaRPr sz="450">
              <a:latin typeface="Times New Roman"/>
              <a:cs typeface="Times New Roman"/>
            </a:endParaRPr>
          </a:p>
          <a:p>
            <a:pPr marL="19685">
              <a:lnSpc>
                <a:spcPct val="100000"/>
              </a:lnSpc>
            </a:pPr>
            <a:r>
              <a:rPr dirty="0" sz="600" spc="10">
                <a:latin typeface="SimSun"/>
                <a:cs typeface="SimSun"/>
              </a:rPr>
              <a:t>N×128</a:t>
            </a:r>
            <a:endParaRPr sz="600">
              <a:latin typeface="SimSun"/>
              <a:cs typeface="SimSun"/>
            </a:endParaRPr>
          </a:p>
        </p:txBody>
      </p:sp>
      <p:grpSp>
        <p:nvGrpSpPr>
          <p:cNvPr id="10" name="object 10"/>
          <p:cNvGrpSpPr/>
          <p:nvPr/>
        </p:nvGrpSpPr>
        <p:grpSpPr>
          <a:xfrm>
            <a:off x="1413232" y="2852980"/>
            <a:ext cx="139700" cy="21590"/>
            <a:chOff x="1413232" y="2852980"/>
            <a:chExt cx="139700" cy="21590"/>
          </a:xfrm>
        </p:grpSpPr>
        <p:sp>
          <p:nvSpPr>
            <p:cNvPr id="11" name="object 11"/>
            <p:cNvSpPr/>
            <p:nvPr/>
          </p:nvSpPr>
          <p:spPr>
            <a:xfrm>
              <a:off x="1414452" y="2863586"/>
              <a:ext cx="109220" cy="1905"/>
            </a:xfrm>
            <a:custGeom>
              <a:avLst/>
              <a:gdLst/>
              <a:ahLst/>
              <a:cxnLst/>
              <a:rect l="l" t="t" r="r" b="b"/>
              <a:pathLst>
                <a:path w="109219" h="1905">
                  <a:moveTo>
                    <a:pt x="0" y="1886"/>
                  </a:moveTo>
                  <a:lnTo>
                    <a:pt x="108759" y="0"/>
                  </a:lnTo>
                </a:path>
              </a:pathLst>
            </a:custGeom>
            <a:ln w="3175">
              <a:solidFill>
                <a:srgbClr val="000000"/>
              </a:solidFill>
            </a:ln>
          </p:spPr>
          <p:txBody>
            <a:bodyPr wrap="square" lIns="0" tIns="0" rIns="0" bIns="0" rtlCol="0"/>
            <a:lstStyle/>
            <a:p/>
          </p:txBody>
        </p:sp>
        <p:sp>
          <p:nvSpPr>
            <p:cNvPr id="12" name="object 12"/>
            <p:cNvSpPr/>
            <p:nvPr/>
          </p:nvSpPr>
          <p:spPr>
            <a:xfrm>
              <a:off x="1520389" y="2852980"/>
              <a:ext cx="32384" cy="21590"/>
            </a:xfrm>
            <a:custGeom>
              <a:avLst/>
              <a:gdLst/>
              <a:ahLst/>
              <a:cxnLst/>
              <a:rect l="l" t="t" r="r" b="b"/>
              <a:pathLst>
                <a:path w="32384" h="21589">
                  <a:moveTo>
                    <a:pt x="0" y="0"/>
                  </a:moveTo>
                  <a:lnTo>
                    <a:pt x="356" y="21276"/>
                  </a:lnTo>
                  <a:lnTo>
                    <a:pt x="31982" y="10085"/>
                  </a:lnTo>
                  <a:lnTo>
                    <a:pt x="0" y="0"/>
                  </a:lnTo>
                  <a:close/>
                </a:path>
              </a:pathLst>
            </a:custGeom>
            <a:solidFill>
              <a:srgbClr val="000000"/>
            </a:solidFill>
          </p:spPr>
          <p:txBody>
            <a:bodyPr wrap="square" lIns="0" tIns="0" rIns="0" bIns="0" rtlCol="0"/>
            <a:lstStyle/>
            <a:p/>
          </p:txBody>
        </p:sp>
      </p:grpSp>
      <p:grpSp>
        <p:nvGrpSpPr>
          <p:cNvPr id="13" name="object 13"/>
          <p:cNvGrpSpPr/>
          <p:nvPr/>
        </p:nvGrpSpPr>
        <p:grpSpPr>
          <a:xfrm>
            <a:off x="1414452" y="2944625"/>
            <a:ext cx="138430" cy="21590"/>
            <a:chOff x="1414452" y="2944625"/>
            <a:chExt cx="138430" cy="21590"/>
          </a:xfrm>
        </p:grpSpPr>
        <p:sp>
          <p:nvSpPr>
            <p:cNvPr id="14" name="object 14"/>
            <p:cNvSpPr/>
            <p:nvPr/>
          </p:nvSpPr>
          <p:spPr>
            <a:xfrm>
              <a:off x="1414452" y="2955263"/>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15" name="object 15"/>
            <p:cNvSpPr/>
            <p:nvPr/>
          </p:nvSpPr>
          <p:spPr>
            <a:xfrm>
              <a:off x="1520551" y="2944625"/>
              <a:ext cx="32384" cy="21590"/>
            </a:xfrm>
            <a:custGeom>
              <a:avLst/>
              <a:gdLst/>
              <a:ahLst/>
              <a:cxnLst/>
              <a:rect l="l" t="t" r="r" b="b"/>
              <a:pathLst>
                <a:path w="32384"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6" name="object 16"/>
          <p:cNvGrpSpPr/>
          <p:nvPr/>
        </p:nvGrpSpPr>
        <p:grpSpPr>
          <a:xfrm>
            <a:off x="1414452" y="3359615"/>
            <a:ext cx="138430" cy="21590"/>
            <a:chOff x="1414452" y="3359615"/>
            <a:chExt cx="138430" cy="21590"/>
          </a:xfrm>
        </p:grpSpPr>
        <p:sp>
          <p:nvSpPr>
            <p:cNvPr id="17" name="object 17"/>
            <p:cNvSpPr/>
            <p:nvPr/>
          </p:nvSpPr>
          <p:spPr>
            <a:xfrm>
              <a:off x="1414452" y="3370254"/>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18" name="object 18"/>
            <p:cNvSpPr/>
            <p:nvPr/>
          </p:nvSpPr>
          <p:spPr>
            <a:xfrm>
              <a:off x="1520551" y="3359615"/>
              <a:ext cx="32384" cy="21590"/>
            </a:xfrm>
            <a:custGeom>
              <a:avLst/>
              <a:gdLst/>
              <a:ahLst/>
              <a:cxnLst/>
              <a:rect l="l" t="t" r="r" b="b"/>
              <a:pathLst>
                <a:path w="32384"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9" name="object 19"/>
          <p:cNvGrpSpPr/>
          <p:nvPr/>
        </p:nvGrpSpPr>
        <p:grpSpPr>
          <a:xfrm>
            <a:off x="1828207" y="2851028"/>
            <a:ext cx="138430" cy="21590"/>
            <a:chOff x="1828207" y="2851028"/>
            <a:chExt cx="138430" cy="21590"/>
          </a:xfrm>
        </p:grpSpPr>
        <p:sp>
          <p:nvSpPr>
            <p:cNvPr id="20" name="object 20"/>
            <p:cNvSpPr/>
            <p:nvPr/>
          </p:nvSpPr>
          <p:spPr>
            <a:xfrm>
              <a:off x="1828207" y="2862349"/>
              <a:ext cx="110489" cy="0"/>
            </a:xfrm>
            <a:custGeom>
              <a:avLst/>
              <a:gdLst/>
              <a:ahLst/>
              <a:cxnLst/>
              <a:rect l="l" t="t" r="r" b="b"/>
              <a:pathLst>
                <a:path w="110489" h="0">
                  <a:moveTo>
                    <a:pt x="0" y="0"/>
                  </a:moveTo>
                  <a:lnTo>
                    <a:pt x="109982" y="0"/>
                  </a:lnTo>
                </a:path>
              </a:pathLst>
            </a:custGeom>
            <a:ln w="3871">
              <a:solidFill>
                <a:srgbClr val="000000"/>
              </a:solidFill>
            </a:ln>
          </p:spPr>
          <p:txBody>
            <a:bodyPr wrap="square" lIns="0" tIns="0" rIns="0" bIns="0" rtlCol="0"/>
            <a:lstStyle/>
            <a:p/>
          </p:txBody>
        </p:sp>
        <p:sp>
          <p:nvSpPr>
            <p:cNvPr id="21" name="object 21"/>
            <p:cNvSpPr/>
            <p:nvPr/>
          </p:nvSpPr>
          <p:spPr>
            <a:xfrm>
              <a:off x="1934180" y="2851028"/>
              <a:ext cx="32384" cy="21590"/>
            </a:xfrm>
            <a:custGeom>
              <a:avLst/>
              <a:gdLst/>
              <a:ahLst/>
              <a:cxnLst/>
              <a:rect l="l" t="t" r="r" b="b"/>
              <a:pathLst>
                <a:path w="32385" h="21589">
                  <a:moveTo>
                    <a:pt x="0" y="0"/>
                  </a:moveTo>
                  <a:lnTo>
                    <a:pt x="291" y="21276"/>
                  </a:lnTo>
                  <a:lnTo>
                    <a:pt x="31949" y="10215"/>
                  </a:lnTo>
                  <a:lnTo>
                    <a:pt x="0" y="0"/>
                  </a:lnTo>
                  <a:close/>
                </a:path>
              </a:pathLst>
            </a:custGeom>
            <a:solidFill>
              <a:srgbClr val="000000"/>
            </a:solidFill>
          </p:spPr>
          <p:txBody>
            <a:bodyPr wrap="square" lIns="0" tIns="0" rIns="0" bIns="0" rtlCol="0"/>
            <a:lstStyle/>
            <a:p/>
          </p:txBody>
        </p:sp>
      </p:grpSp>
      <p:grpSp>
        <p:nvGrpSpPr>
          <p:cNvPr id="22" name="object 22"/>
          <p:cNvGrpSpPr/>
          <p:nvPr/>
        </p:nvGrpSpPr>
        <p:grpSpPr>
          <a:xfrm>
            <a:off x="1828211" y="2944625"/>
            <a:ext cx="138430" cy="21590"/>
            <a:chOff x="1828211" y="2944625"/>
            <a:chExt cx="138430" cy="21590"/>
          </a:xfrm>
        </p:grpSpPr>
        <p:sp>
          <p:nvSpPr>
            <p:cNvPr id="23" name="object 23"/>
            <p:cNvSpPr/>
            <p:nvPr/>
          </p:nvSpPr>
          <p:spPr>
            <a:xfrm>
              <a:off x="1828211" y="2955263"/>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24" name="object 24"/>
            <p:cNvSpPr/>
            <p:nvPr/>
          </p:nvSpPr>
          <p:spPr>
            <a:xfrm>
              <a:off x="1934310" y="2944625"/>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25" name="object 25"/>
          <p:cNvGrpSpPr/>
          <p:nvPr/>
        </p:nvGrpSpPr>
        <p:grpSpPr>
          <a:xfrm>
            <a:off x="1828211" y="3359615"/>
            <a:ext cx="138430" cy="21590"/>
            <a:chOff x="1828211" y="3359615"/>
            <a:chExt cx="138430" cy="21590"/>
          </a:xfrm>
        </p:grpSpPr>
        <p:sp>
          <p:nvSpPr>
            <p:cNvPr id="26" name="object 26"/>
            <p:cNvSpPr/>
            <p:nvPr/>
          </p:nvSpPr>
          <p:spPr>
            <a:xfrm>
              <a:off x="1828211" y="3370254"/>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27" name="object 27"/>
            <p:cNvSpPr/>
            <p:nvPr/>
          </p:nvSpPr>
          <p:spPr>
            <a:xfrm>
              <a:off x="1934310" y="3359615"/>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sp>
        <p:nvSpPr>
          <p:cNvPr id="28" name="object 28"/>
          <p:cNvSpPr txBox="1"/>
          <p:nvPr/>
        </p:nvSpPr>
        <p:spPr>
          <a:xfrm>
            <a:off x="2379888" y="2816966"/>
            <a:ext cx="276225" cy="574040"/>
          </a:xfrm>
          <a:prstGeom prst="rect">
            <a:avLst/>
          </a:prstGeom>
          <a:solidFill>
            <a:srgbClr val="A8D08D"/>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gn="just" marL="20320" marR="13970">
              <a:lnSpc>
                <a:spcPct val="102600"/>
              </a:lnSpc>
              <a:spcBef>
                <a:spcPts val="495"/>
              </a:spcBef>
            </a:pPr>
            <a:r>
              <a:rPr dirty="0" sz="600" spc="5">
                <a:latin typeface="SimSun"/>
                <a:cs typeface="SimSun"/>
              </a:rPr>
              <a:t>位置自 适应卷 </a:t>
            </a:r>
            <a:r>
              <a:rPr dirty="0" sz="600" spc="5">
                <a:latin typeface="SimSun"/>
                <a:cs typeface="SimSun"/>
              </a:rPr>
              <a:t>积层</a:t>
            </a:r>
            <a:endParaRPr sz="600">
              <a:latin typeface="SimSun"/>
              <a:cs typeface="SimSun"/>
            </a:endParaRPr>
          </a:p>
        </p:txBody>
      </p:sp>
      <p:grpSp>
        <p:nvGrpSpPr>
          <p:cNvPr id="29" name="object 29"/>
          <p:cNvGrpSpPr/>
          <p:nvPr/>
        </p:nvGrpSpPr>
        <p:grpSpPr>
          <a:xfrm>
            <a:off x="2241969" y="2854834"/>
            <a:ext cx="138430" cy="21590"/>
            <a:chOff x="2241969" y="2854834"/>
            <a:chExt cx="138430" cy="21590"/>
          </a:xfrm>
        </p:grpSpPr>
        <p:sp>
          <p:nvSpPr>
            <p:cNvPr id="30" name="object 30"/>
            <p:cNvSpPr/>
            <p:nvPr/>
          </p:nvSpPr>
          <p:spPr>
            <a:xfrm>
              <a:off x="2241969" y="2865472"/>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31" name="object 31"/>
            <p:cNvSpPr/>
            <p:nvPr/>
          </p:nvSpPr>
          <p:spPr>
            <a:xfrm>
              <a:off x="2348068" y="2854834"/>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32" name="object 32"/>
          <p:cNvGrpSpPr/>
          <p:nvPr/>
        </p:nvGrpSpPr>
        <p:grpSpPr>
          <a:xfrm>
            <a:off x="2241969" y="2944625"/>
            <a:ext cx="138430" cy="21590"/>
            <a:chOff x="2241969" y="2944625"/>
            <a:chExt cx="138430" cy="21590"/>
          </a:xfrm>
        </p:grpSpPr>
        <p:sp>
          <p:nvSpPr>
            <p:cNvPr id="33" name="object 33"/>
            <p:cNvSpPr/>
            <p:nvPr/>
          </p:nvSpPr>
          <p:spPr>
            <a:xfrm>
              <a:off x="2241969" y="2955263"/>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34" name="object 34"/>
            <p:cNvSpPr/>
            <p:nvPr/>
          </p:nvSpPr>
          <p:spPr>
            <a:xfrm>
              <a:off x="2348068" y="2944625"/>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35" name="object 35"/>
          <p:cNvGrpSpPr/>
          <p:nvPr/>
        </p:nvGrpSpPr>
        <p:grpSpPr>
          <a:xfrm>
            <a:off x="2241969" y="3359615"/>
            <a:ext cx="138430" cy="21590"/>
            <a:chOff x="2241969" y="3359615"/>
            <a:chExt cx="138430" cy="21590"/>
          </a:xfrm>
        </p:grpSpPr>
        <p:sp>
          <p:nvSpPr>
            <p:cNvPr id="36" name="object 36"/>
            <p:cNvSpPr/>
            <p:nvPr/>
          </p:nvSpPr>
          <p:spPr>
            <a:xfrm>
              <a:off x="2241969" y="3370254"/>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37" name="object 37"/>
            <p:cNvSpPr/>
            <p:nvPr/>
          </p:nvSpPr>
          <p:spPr>
            <a:xfrm>
              <a:off x="2348068" y="3359615"/>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38" name="object 38"/>
          <p:cNvGrpSpPr/>
          <p:nvPr/>
        </p:nvGrpSpPr>
        <p:grpSpPr>
          <a:xfrm>
            <a:off x="2654507" y="2851028"/>
            <a:ext cx="139700" cy="21590"/>
            <a:chOff x="2654507" y="2851028"/>
            <a:chExt cx="139700" cy="21590"/>
          </a:xfrm>
        </p:grpSpPr>
        <p:sp>
          <p:nvSpPr>
            <p:cNvPr id="39" name="object 39"/>
            <p:cNvSpPr/>
            <p:nvPr/>
          </p:nvSpPr>
          <p:spPr>
            <a:xfrm>
              <a:off x="2655727" y="2861634"/>
              <a:ext cx="109220" cy="1905"/>
            </a:xfrm>
            <a:custGeom>
              <a:avLst/>
              <a:gdLst/>
              <a:ahLst/>
              <a:cxnLst/>
              <a:rect l="l" t="t" r="r" b="b"/>
              <a:pathLst>
                <a:path w="109219" h="1905">
                  <a:moveTo>
                    <a:pt x="0" y="1431"/>
                  </a:moveTo>
                  <a:lnTo>
                    <a:pt x="108791" y="0"/>
                  </a:lnTo>
                </a:path>
              </a:pathLst>
            </a:custGeom>
            <a:ln w="3175">
              <a:solidFill>
                <a:srgbClr val="000000"/>
              </a:solidFill>
            </a:ln>
          </p:spPr>
          <p:txBody>
            <a:bodyPr wrap="square" lIns="0" tIns="0" rIns="0" bIns="0" rtlCol="0"/>
            <a:lstStyle/>
            <a:p/>
          </p:txBody>
        </p:sp>
        <p:sp>
          <p:nvSpPr>
            <p:cNvPr id="40" name="object 40"/>
            <p:cNvSpPr/>
            <p:nvPr/>
          </p:nvSpPr>
          <p:spPr>
            <a:xfrm>
              <a:off x="2761729" y="2851028"/>
              <a:ext cx="32384" cy="21590"/>
            </a:xfrm>
            <a:custGeom>
              <a:avLst/>
              <a:gdLst/>
              <a:ahLst/>
              <a:cxnLst/>
              <a:rect l="l" t="t" r="r" b="b"/>
              <a:pathLst>
                <a:path w="32385" h="21589">
                  <a:moveTo>
                    <a:pt x="0" y="0"/>
                  </a:moveTo>
                  <a:lnTo>
                    <a:pt x="291" y="21276"/>
                  </a:lnTo>
                  <a:lnTo>
                    <a:pt x="31949" y="10215"/>
                  </a:lnTo>
                  <a:lnTo>
                    <a:pt x="0" y="0"/>
                  </a:lnTo>
                  <a:close/>
                </a:path>
              </a:pathLst>
            </a:custGeom>
            <a:solidFill>
              <a:srgbClr val="000000"/>
            </a:solidFill>
          </p:spPr>
          <p:txBody>
            <a:bodyPr wrap="square" lIns="0" tIns="0" rIns="0" bIns="0" rtlCol="0"/>
            <a:lstStyle/>
            <a:p/>
          </p:txBody>
        </p:sp>
      </p:grpSp>
      <p:grpSp>
        <p:nvGrpSpPr>
          <p:cNvPr id="41" name="object 41"/>
          <p:cNvGrpSpPr/>
          <p:nvPr/>
        </p:nvGrpSpPr>
        <p:grpSpPr>
          <a:xfrm>
            <a:off x="2655727" y="2944625"/>
            <a:ext cx="138430" cy="21590"/>
            <a:chOff x="2655727" y="2944625"/>
            <a:chExt cx="138430" cy="21590"/>
          </a:xfrm>
        </p:grpSpPr>
        <p:sp>
          <p:nvSpPr>
            <p:cNvPr id="42" name="object 42"/>
            <p:cNvSpPr/>
            <p:nvPr/>
          </p:nvSpPr>
          <p:spPr>
            <a:xfrm>
              <a:off x="2655727" y="2955263"/>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43" name="object 43"/>
            <p:cNvSpPr/>
            <p:nvPr/>
          </p:nvSpPr>
          <p:spPr>
            <a:xfrm>
              <a:off x="2761827" y="2944625"/>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44" name="object 44"/>
          <p:cNvGrpSpPr/>
          <p:nvPr/>
        </p:nvGrpSpPr>
        <p:grpSpPr>
          <a:xfrm>
            <a:off x="2655727" y="3359615"/>
            <a:ext cx="138430" cy="21590"/>
            <a:chOff x="2655727" y="3359615"/>
            <a:chExt cx="138430" cy="21590"/>
          </a:xfrm>
        </p:grpSpPr>
        <p:sp>
          <p:nvSpPr>
            <p:cNvPr id="45" name="object 45"/>
            <p:cNvSpPr/>
            <p:nvPr/>
          </p:nvSpPr>
          <p:spPr>
            <a:xfrm>
              <a:off x="2655727" y="3370254"/>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46" name="object 46"/>
            <p:cNvSpPr/>
            <p:nvPr/>
          </p:nvSpPr>
          <p:spPr>
            <a:xfrm>
              <a:off x="2761827" y="3359615"/>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47" name="object 47"/>
          <p:cNvGrpSpPr/>
          <p:nvPr/>
        </p:nvGrpSpPr>
        <p:grpSpPr>
          <a:xfrm>
            <a:off x="3069486" y="2852427"/>
            <a:ext cx="138430" cy="21590"/>
            <a:chOff x="3069486" y="2852427"/>
            <a:chExt cx="138430" cy="21590"/>
          </a:xfrm>
        </p:grpSpPr>
        <p:sp>
          <p:nvSpPr>
            <p:cNvPr id="48" name="object 48"/>
            <p:cNvSpPr/>
            <p:nvPr/>
          </p:nvSpPr>
          <p:spPr>
            <a:xfrm>
              <a:off x="3069486" y="2863065"/>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49" name="object 49"/>
            <p:cNvSpPr/>
            <p:nvPr/>
          </p:nvSpPr>
          <p:spPr>
            <a:xfrm>
              <a:off x="3175585" y="2852427"/>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50" name="object 50"/>
          <p:cNvGrpSpPr/>
          <p:nvPr/>
        </p:nvGrpSpPr>
        <p:grpSpPr>
          <a:xfrm>
            <a:off x="3069486" y="2944625"/>
            <a:ext cx="138430" cy="21590"/>
            <a:chOff x="3069486" y="2944625"/>
            <a:chExt cx="138430" cy="21590"/>
          </a:xfrm>
        </p:grpSpPr>
        <p:sp>
          <p:nvSpPr>
            <p:cNvPr id="51" name="object 51"/>
            <p:cNvSpPr/>
            <p:nvPr/>
          </p:nvSpPr>
          <p:spPr>
            <a:xfrm>
              <a:off x="3069486" y="2955263"/>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52" name="object 52"/>
            <p:cNvSpPr/>
            <p:nvPr/>
          </p:nvSpPr>
          <p:spPr>
            <a:xfrm>
              <a:off x="3175585" y="2944625"/>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53" name="object 53"/>
          <p:cNvGrpSpPr/>
          <p:nvPr/>
        </p:nvGrpSpPr>
        <p:grpSpPr>
          <a:xfrm>
            <a:off x="3069486" y="3359615"/>
            <a:ext cx="138430" cy="21590"/>
            <a:chOff x="3069486" y="3359615"/>
            <a:chExt cx="138430" cy="21590"/>
          </a:xfrm>
        </p:grpSpPr>
        <p:sp>
          <p:nvSpPr>
            <p:cNvPr id="54" name="object 54"/>
            <p:cNvSpPr/>
            <p:nvPr/>
          </p:nvSpPr>
          <p:spPr>
            <a:xfrm>
              <a:off x="3069486" y="3370254"/>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55" name="object 55"/>
            <p:cNvSpPr/>
            <p:nvPr/>
          </p:nvSpPr>
          <p:spPr>
            <a:xfrm>
              <a:off x="3175585" y="3359615"/>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56" name="object 56"/>
          <p:cNvGrpSpPr/>
          <p:nvPr/>
        </p:nvGrpSpPr>
        <p:grpSpPr>
          <a:xfrm>
            <a:off x="3483244" y="2852427"/>
            <a:ext cx="138430" cy="21590"/>
            <a:chOff x="3483244" y="2852427"/>
            <a:chExt cx="138430" cy="21590"/>
          </a:xfrm>
        </p:grpSpPr>
        <p:sp>
          <p:nvSpPr>
            <p:cNvPr id="57" name="object 57"/>
            <p:cNvSpPr/>
            <p:nvPr/>
          </p:nvSpPr>
          <p:spPr>
            <a:xfrm>
              <a:off x="3483244" y="2863065"/>
              <a:ext cx="109220" cy="0"/>
            </a:xfrm>
            <a:custGeom>
              <a:avLst/>
              <a:gdLst/>
              <a:ahLst/>
              <a:cxnLst/>
              <a:rect l="l" t="t" r="r" b="b"/>
              <a:pathLst>
                <a:path w="109220" h="0">
                  <a:moveTo>
                    <a:pt x="0" y="0"/>
                  </a:moveTo>
                  <a:lnTo>
                    <a:pt x="108726" y="0"/>
                  </a:lnTo>
                </a:path>
              </a:pathLst>
            </a:custGeom>
            <a:ln w="3175">
              <a:solidFill>
                <a:srgbClr val="000000"/>
              </a:solidFill>
            </a:ln>
          </p:spPr>
          <p:txBody>
            <a:bodyPr wrap="square" lIns="0" tIns="0" rIns="0" bIns="0" rtlCol="0"/>
            <a:lstStyle/>
            <a:p/>
          </p:txBody>
        </p:sp>
        <p:sp>
          <p:nvSpPr>
            <p:cNvPr id="58" name="object 58"/>
            <p:cNvSpPr/>
            <p:nvPr/>
          </p:nvSpPr>
          <p:spPr>
            <a:xfrm>
              <a:off x="3589343" y="2852427"/>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59" name="object 59"/>
          <p:cNvGrpSpPr/>
          <p:nvPr/>
        </p:nvGrpSpPr>
        <p:grpSpPr>
          <a:xfrm>
            <a:off x="3483244" y="2944625"/>
            <a:ext cx="138430" cy="21590"/>
            <a:chOff x="3483244" y="2944625"/>
            <a:chExt cx="138430" cy="21590"/>
          </a:xfrm>
        </p:grpSpPr>
        <p:sp>
          <p:nvSpPr>
            <p:cNvPr id="60" name="object 60"/>
            <p:cNvSpPr/>
            <p:nvPr/>
          </p:nvSpPr>
          <p:spPr>
            <a:xfrm>
              <a:off x="3483244" y="2955263"/>
              <a:ext cx="109220" cy="0"/>
            </a:xfrm>
            <a:custGeom>
              <a:avLst/>
              <a:gdLst/>
              <a:ahLst/>
              <a:cxnLst/>
              <a:rect l="l" t="t" r="r" b="b"/>
              <a:pathLst>
                <a:path w="109220" h="0">
                  <a:moveTo>
                    <a:pt x="0" y="0"/>
                  </a:moveTo>
                  <a:lnTo>
                    <a:pt x="108726" y="0"/>
                  </a:lnTo>
                </a:path>
              </a:pathLst>
            </a:custGeom>
            <a:ln w="3175">
              <a:solidFill>
                <a:srgbClr val="000000"/>
              </a:solidFill>
            </a:ln>
          </p:spPr>
          <p:txBody>
            <a:bodyPr wrap="square" lIns="0" tIns="0" rIns="0" bIns="0" rtlCol="0"/>
            <a:lstStyle/>
            <a:p/>
          </p:txBody>
        </p:sp>
        <p:sp>
          <p:nvSpPr>
            <p:cNvPr id="61" name="object 61"/>
            <p:cNvSpPr/>
            <p:nvPr/>
          </p:nvSpPr>
          <p:spPr>
            <a:xfrm>
              <a:off x="3589343" y="2944625"/>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62" name="object 62"/>
          <p:cNvGrpSpPr/>
          <p:nvPr/>
        </p:nvGrpSpPr>
        <p:grpSpPr>
          <a:xfrm>
            <a:off x="3483244" y="3359615"/>
            <a:ext cx="138430" cy="21590"/>
            <a:chOff x="3483244" y="3359615"/>
            <a:chExt cx="138430" cy="21590"/>
          </a:xfrm>
        </p:grpSpPr>
        <p:sp>
          <p:nvSpPr>
            <p:cNvPr id="63" name="object 63"/>
            <p:cNvSpPr/>
            <p:nvPr/>
          </p:nvSpPr>
          <p:spPr>
            <a:xfrm>
              <a:off x="3483244" y="3370254"/>
              <a:ext cx="109220" cy="0"/>
            </a:xfrm>
            <a:custGeom>
              <a:avLst/>
              <a:gdLst/>
              <a:ahLst/>
              <a:cxnLst/>
              <a:rect l="l" t="t" r="r" b="b"/>
              <a:pathLst>
                <a:path w="109220" h="0">
                  <a:moveTo>
                    <a:pt x="0" y="0"/>
                  </a:moveTo>
                  <a:lnTo>
                    <a:pt x="108726" y="0"/>
                  </a:lnTo>
                </a:path>
              </a:pathLst>
            </a:custGeom>
            <a:ln w="3175">
              <a:solidFill>
                <a:srgbClr val="000000"/>
              </a:solidFill>
            </a:ln>
          </p:spPr>
          <p:txBody>
            <a:bodyPr wrap="square" lIns="0" tIns="0" rIns="0" bIns="0" rtlCol="0"/>
            <a:lstStyle/>
            <a:p/>
          </p:txBody>
        </p:sp>
        <p:sp>
          <p:nvSpPr>
            <p:cNvPr id="64" name="object 64"/>
            <p:cNvSpPr/>
            <p:nvPr/>
          </p:nvSpPr>
          <p:spPr>
            <a:xfrm>
              <a:off x="3589343" y="3359615"/>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sp>
        <p:nvSpPr>
          <p:cNvPr id="65" name="object 65"/>
          <p:cNvSpPr txBox="1"/>
          <p:nvPr/>
        </p:nvSpPr>
        <p:spPr>
          <a:xfrm>
            <a:off x="3621163" y="2816966"/>
            <a:ext cx="368300" cy="574040"/>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45"/>
              </a:spcBef>
            </a:pPr>
            <a:endParaRPr sz="450">
              <a:latin typeface="Times New Roman"/>
              <a:cs typeface="Times New Roman"/>
            </a:endParaRPr>
          </a:p>
          <a:p>
            <a:pPr marL="46355">
              <a:lnSpc>
                <a:spcPct val="100000"/>
              </a:lnSpc>
            </a:pPr>
            <a:r>
              <a:rPr dirty="0" sz="600" spc="5">
                <a:latin typeface="SimSun"/>
                <a:cs typeface="SimSun"/>
              </a:rPr>
              <a:t>N×1024</a:t>
            </a:r>
            <a:endParaRPr sz="600">
              <a:latin typeface="SimSun"/>
              <a:cs typeface="SimSun"/>
            </a:endParaRPr>
          </a:p>
        </p:txBody>
      </p:sp>
      <p:grpSp>
        <p:nvGrpSpPr>
          <p:cNvPr id="66" name="object 66"/>
          <p:cNvGrpSpPr/>
          <p:nvPr/>
        </p:nvGrpSpPr>
        <p:grpSpPr>
          <a:xfrm>
            <a:off x="4033652" y="2815663"/>
            <a:ext cx="140970" cy="602615"/>
            <a:chOff x="4033652" y="2815663"/>
            <a:chExt cx="140970" cy="602615"/>
          </a:xfrm>
        </p:grpSpPr>
        <p:sp>
          <p:nvSpPr>
            <p:cNvPr id="67" name="object 67"/>
            <p:cNvSpPr/>
            <p:nvPr/>
          </p:nvSpPr>
          <p:spPr>
            <a:xfrm>
              <a:off x="4034922" y="2816933"/>
              <a:ext cx="138430" cy="600075"/>
            </a:xfrm>
            <a:custGeom>
              <a:avLst/>
              <a:gdLst/>
              <a:ahLst/>
              <a:cxnLst/>
              <a:rect l="l" t="t" r="r" b="b"/>
              <a:pathLst>
                <a:path w="138429" h="600075">
                  <a:moveTo>
                    <a:pt x="0" y="0"/>
                  </a:moveTo>
                  <a:lnTo>
                    <a:pt x="0" y="599452"/>
                  </a:lnTo>
                  <a:lnTo>
                    <a:pt x="137919" y="299726"/>
                  </a:lnTo>
                  <a:lnTo>
                    <a:pt x="0" y="0"/>
                  </a:lnTo>
                  <a:close/>
                </a:path>
              </a:pathLst>
            </a:custGeom>
            <a:solidFill>
              <a:srgbClr val="4671C4"/>
            </a:solidFill>
          </p:spPr>
          <p:txBody>
            <a:bodyPr wrap="square" lIns="0" tIns="0" rIns="0" bIns="0" rtlCol="0"/>
            <a:lstStyle/>
            <a:p/>
          </p:txBody>
        </p:sp>
        <p:sp>
          <p:nvSpPr>
            <p:cNvPr id="68" name="object 68"/>
            <p:cNvSpPr/>
            <p:nvPr/>
          </p:nvSpPr>
          <p:spPr>
            <a:xfrm>
              <a:off x="4034922" y="2816933"/>
              <a:ext cx="138430" cy="600075"/>
            </a:xfrm>
            <a:custGeom>
              <a:avLst/>
              <a:gdLst/>
              <a:ahLst/>
              <a:cxnLst/>
              <a:rect l="l" t="t" r="r" b="b"/>
              <a:pathLst>
                <a:path w="138429" h="600075">
                  <a:moveTo>
                    <a:pt x="0" y="599452"/>
                  </a:moveTo>
                  <a:lnTo>
                    <a:pt x="137919" y="299726"/>
                  </a:lnTo>
                  <a:lnTo>
                    <a:pt x="0" y="0"/>
                  </a:lnTo>
                  <a:lnTo>
                    <a:pt x="0" y="599452"/>
                  </a:lnTo>
                  <a:close/>
                </a:path>
              </a:pathLst>
            </a:custGeom>
            <a:ln w="3175">
              <a:solidFill>
                <a:srgbClr val="000000"/>
              </a:solidFill>
            </a:ln>
          </p:spPr>
          <p:txBody>
            <a:bodyPr wrap="square" lIns="0" tIns="0" rIns="0" bIns="0" rtlCol="0"/>
            <a:lstStyle/>
            <a:p/>
          </p:txBody>
        </p:sp>
      </p:grpSp>
      <p:sp>
        <p:nvSpPr>
          <p:cNvPr id="69" name="object 69"/>
          <p:cNvSpPr txBox="1"/>
          <p:nvPr/>
        </p:nvSpPr>
        <p:spPr>
          <a:xfrm>
            <a:off x="4218804" y="3070541"/>
            <a:ext cx="368300" cy="92710"/>
          </a:xfrm>
          <a:prstGeom prst="rect">
            <a:avLst/>
          </a:prstGeom>
          <a:solidFill>
            <a:srgbClr val="DAE1F3"/>
          </a:solidFill>
          <a:ln w="3175">
            <a:solidFill>
              <a:srgbClr val="000000"/>
            </a:solidFill>
          </a:ln>
        </p:spPr>
        <p:txBody>
          <a:bodyPr wrap="square" lIns="0" tIns="0" rIns="0" bIns="0" rtlCol="0" vert="horz">
            <a:spAutoFit/>
          </a:bodyPr>
          <a:lstStyle/>
          <a:p>
            <a:pPr marL="46990">
              <a:lnSpc>
                <a:spcPts val="665"/>
              </a:lnSpc>
            </a:pPr>
            <a:r>
              <a:rPr dirty="0" sz="600" spc="5">
                <a:latin typeface="SimSun"/>
                <a:cs typeface="SimSun"/>
              </a:rPr>
              <a:t>1×1024</a:t>
            </a:r>
            <a:endParaRPr sz="600">
              <a:latin typeface="SimSun"/>
              <a:cs typeface="SimSun"/>
            </a:endParaRPr>
          </a:p>
        </p:txBody>
      </p:sp>
      <p:sp>
        <p:nvSpPr>
          <p:cNvPr id="70" name="object 70"/>
          <p:cNvSpPr txBox="1"/>
          <p:nvPr/>
        </p:nvSpPr>
        <p:spPr>
          <a:xfrm>
            <a:off x="4218804" y="3854419"/>
            <a:ext cx="368300" cy="92710"/>
          </a:xfrm>
          <a:prstGeom prst="rect">
            <a:avLst/>
          </a:prstGeom>
          <a:solidFill>
            <a:srgbClr val="DAE1F3"/>
          </a:solidFill>
          <a:ln w="3175">
            <a:solidFill>
              <a:srgbClr val="000000"/>
            </a:solidFill>
          </a:ln>
        </p:spPr>
        <p:txBody>
          <a:bodyPr wrap="square" lIns="0" tIns="0" rIns="0" bIns="0" rtlCol="0" vert="horz">
            <a:spAutoFit/>
          </a:bodyPr>
          <a:lstStyle/>
          <a:p>
            <a:pPr marL="46990">
              <a:lnSpc>
                <a:spcPts val="675"/>
              </a:lnSpc>
            </a:pPr>
            <a:r>
              <a:rPr dirty="0" sz="600" spc="5">
                <a:latin typeface="SimSun"/>
                <a:cs typeface="SimSun"/>
              </a:rPr>
              <a:t>1×1024</a:t>
            </a:r>
            <a:endParaRPr sz="600">
              <a:latin typeface="SimSun"/>
              <a:cs typeface="SimSun"/>
            </a:endParaRPr>
          </a:p>
        </p:txBody>
      </p:sp>
      <p:sp>
        <p:nvSpPr>
          <p:cNvPr id="71" name="object 71"/>
          <p:cNvSpPr txBox="1"/>
          <p:nvPr/>
        </p:nvSpPr>
        <p:spPr>
          <a:xfrm>
            <a:off x="1544602" y="2716508"/>
            <a:ext cx="1960245" cy="95885"/>
          </a:xfrm>
          <a:prstGeom prst="rect">
            <a:avLst/>
          </a:prstGeom>
        </p:spPr>
        <p:txBody>
          <a:bodyPr wrap="square" lIns="0" tIns="13970" rIns="0" bIns="0" rtlCol="0" vert="horz">
            <a:spAutoFit/>
          </a:bodyPr>
          <a:lstStyle/>
          <a:p>
            <a:pPr marL="12700">
              <a:lnSpc>
                <a:spcPct val="100000"/>
              </a:lnSpc>
              <a:spcBef>
                <a:spcPts val="110"/>
              </a:spcBef>
              <a:tabLst>
                <a:tab pos="810895" algn="l"/>
                <a:tab pos="1652905" algn="l"/>
              </a:tabLst>
            </a:pPr>
            <a:r>
              <a:rPr dirty="0" sz="450" spc="5">
                <a:latin typeface="SimSun"/>
                <a:cs typeface="SimSun"/>
              </a:rPr>
              <a:t>(3,6</a:t>
            </a:r>
            <a:r>
              <a:rPr dirty="0" sz="450" spc="15">
                <a:latin typeface="SimSun"/>
                <a:cs typeface="SimSun"/>
              </a:rPr>
              <a:t>4</a:t>
            </a:r>
            <a:r>
              <a:rPr dirty="0" sz="450" spc="5">
                <a:latin typeface="SimSun"/>
                <a:cs typeface="SimSun"/>
              </a:rPr>
              <a:t>,64)</a:t>
            </a:r>
            <a:r>
              <a:rPr dirty="0" sz="450">
                <a:latin typeface="SimSun"/>
                <a:cs typeface="SimSun"/>
              </a:rPr>
              <a:t>	</a:t>
            </a:r>
            <a:r>
              <a:rPr dirty="0" sz="450" spc="5">
                <a:latin typeface="SimSun"/>
                <a:cs typeface="SimSun"/>
              </a:rPr>
              <a:t>(64,</a:t>
            </a:r>
            <a:r>
              <a:rPr dirty="0" sz="450" spc="15">
                <a:latin typeface="SimSun"/>
                <a:cs typeface="SimSun"/>
              </a:rPr>
              <a:t>6</a:t>
            </a:r>
            <a:r>
              <a:rPr dirty="0" sz="450" spc="5">
                <a:latin typeface="SimSun"/>
                <a:cs typeface="SimSun"/>
              </a:rPr>
              <a:t>4,12</a:t>
            </a:r>
            <a:r>
              <a:rPr dirty="0" sz="450">
                <a:latin typeface="SimSun"/>
                <a:cs typeface="SimSun"/>
              </a:rPr>
              <a:t>8</a:t>
            </a:r>
            <a:r>
              <a:rPr dirty="0" sz="450" spc="5">
                <a:latin typeface="SimSun"/>
                <a:cs typeface="SimSun"/>
              </a:rPr>
              <a:t>)</a:t>
            </a:r>
            <a:r>
              <a:rPr dirty="0" sz="450">
                <a:latin typeface="SimSun"/>
                <a:cs typeface="SimSun"/>
              </a:rPr>
              <a:t>	</a:t>
            </a:r>
            <a:r>
              <a:rPr dirty="0" sz="450" spc="5">
                <a:latin typeface="SimSun"/>
                <a:cs typeface="SimSun"/>
              </a:rPr>
              <a:t>(128</a:t>
            </a:r>
            <a:r>
              <a:rPr dirty="0" sz="450" spc="15">
                <a:latin typeface="SimSun"/>
                <a:cs typeface="SimSun"/>
              </a:rPr>
              <a:t>,</a:t>
            </a:r>
            <a:r>
              <a:rPr dirty="0" sz="450" spc="5">
                <a:latin typeface="SimSun"/>
                <a:cs typeface="SimSun"/>
              </a:rPr>
              <a:t>1024)</a:t>
            </a:r>
            <a:endParaRPr sz="450">
              <a:latin typeface="SimSun"/>
              <a:cs typeface="SimSun"/>
            </a:endParaRPr>
          </a:p>
        </p:txBody>
      </p:sp>
      <p:sp>
        <p:nvSpPr>
          <p:cNvPr id="72" name="object 72"/>
          <p:cNvSpPr txBox="1"/>
          <p:nvPr/>
        </p:nvSpPr>
        <p:spPr>
          <a:xfrm>
            <a:off x="1552372" y="2816966"/>
            <a:ext cx="276225" cy="574040"/>
          </a:xfrm>
          <a:prstGeom prst="rect">
            <a:avLst/>
          </a:prstGeom>
          <a:solidFill>
            <a:srgbClr val="90AADB"/>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45"/>
              </a:spcBef>
            </a:pPr>
            <a:endParaRPr sz="450">
              <a:latin typeface="Times New Roman"/>
              <a:cs typeface="Times New Roman"/>
            </a:endParaRPr>
          </a:p>
          <a:p>
            <a:pPr marL="78105">
              <a:lnSpc>
                <a:spcPct val="100000"/>
              </a:lnSpc>
            </a:pPr>
            <a:r>
              <a:rPr dirty="0" sz="600">
                <a:latin typeface="SimSun"/>
                <a:cs typeface="SimSun"/>
              </a:rPr>
              <a:t>MLP</a:t>
            </a:r>
            <a:endParaRPr sz="600">
              <a:latin typeface="SimSun"/>
              <a:cs typeface="SimSun"/>
            </a:endParaRPr>
          </a:p>
        </p:txBody>
      </p:sp>
      <p:sp>
        <p:nvSpPr>
          <p:cNvPr id="73" name="object 73"/>
          <p:cNvSpPr txBox="1"/>
          <p:nvPr/>
        </p:nvSpPr>
        <p:spPr>
          <a:xfrm>
            <a:off x="3207405" y="2816966"/>
            <a:ext cx="276225" cy="574040"/>
          </a:xfrm>
          <a:prstGeom prst="rect">
            <a:avLst/>
          </a:prstGeom>
          <a:solidFill>
            <a:srgbClr val="90AADB"/>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45"/>
              </a:spcBef>
            </a:pPr>
            <a:endParaRPr sz="450">
              <a:latin typeface="Times New Roman"/>
              <a:cs typeface="Times New Roman"/>
            </a:endParaRPr>
          </a:p>
          <a:p>
            <a:pPr marL="78740">
              <a:lnSpc>
                <a:spcPct val="100000"/>
              </a:lnSpc>
            </a:pPr>
            <a:r>
              <a:rPr dirty="0" sz="600">
                <a:latin typeface="SimSun"/>
                <a:cs typeface="SimSun"/>
              </a:rPr>
              <a:t>MLP</a:t>
            </a:r>
            <a:endParaRPr sz="600">
              <a:latin typeface="SimSun"/>
              <a:cs typeface="SimSun"/>
            </a:endParaRPr>
          </a:p>
        </p:txBody>
      </p:sp>
      <p:sp>
        <p:nvSpPr>
          <p:cNvPr id="74" name="object 74"/>
          <p:cNvSpPr txBox="1"/>
          <p:nvPr/>
        </p:nvSpPr>
        <p:spPr>
          <a:xfrm>
            <a:off x="5322159" y="3274581"/>
            <a:ext cx="551815" cy="193675"/>
          </a:xfrm>
          <a:prstGeom prst="rect">
            <a:avLst/>
          </a:prstGeom>
          <a:solidFill>
            <a:srgbClr val="FAE4D4"/>
          </a:solidFill>
          <a:ln w="3175">
            <a:solidFill>
              <a:srgbClr val="000000"/>
            </a:solidFill>
          </a:ln>
        </p:spPr>
        <p:txBody>
          <a:bodyPr wrap="square" lIns="0" tIns="43815" rIns="0" bIns="0" rtlCol="0" vert="horz">
            <a:spAutoFit/>
          </a:bodyPr>
          <a:lstStyle/>
          <a:p>
            <a:pPr marL="120014">
              <a:lnSpc>
                <a:spcPct val="100000"/>
              </a:lnSpc>
              <a:spcBef>
                <a:spcPts val="345"/>
              </a:spcBef>
            </a:pPr>
            <a:r>
              <a:rPr dirty="0" sz="600" spc="5">
                <a:latin typeface="SimSun"/>
                <a:cs typeface="SimSun"/>
              </a:rPr>
              <a:t>全连接层</a:t>
            </a:r>
            <a:endParaRPr sz="600">
              <a:latin typeface="SimSun"/>
              <a:cs typeface="SimSun"/>
            </a:endParaRPr>
          </a:p>
        </p:txBody>
      </p:sp>
      <p:sp>
        <p:nvSpPr>
          <p:cNvPr id="75" name="object 75"/>
          <p:cNvSpPr txBox="1"/>
          <p:nvPr/>
        </p:nvSpPr>
        <p:spPr>
          <a:xfrm>
            <a:off x="5322159" y="3591582"/>
            <a:ext cx="551815" cy="193675"/>
          </a:xfrm>
          <a:prstGeom prst="rect">
            <a:avLst/>
          </a:prstGeom>
          <a:solidFill>
            <a:srgbClr val="FAE4D4"/>
          </a:solidFill>
          <a:ln w="3175">
            <a:solidFill>
              <a:srgbClr val="000000"/>
            </a:solidFill>
          </a:ln>
        </p:spPr>
        <p:txBody>
          <a:bodyPr wrap="square" lIns="0" tIns="44450" rIns="0" bIns="0" rtlCol="0" vert="horz">
            <a:spAutoFit/>
          </a:bodyPr>
          <a:lstStyle/>
          <a:p>
            <a:pPr marL="120014">
              <a:lnSpc>
                <a:spcPct val="100000"/>
              </a:lnSpc>
              <a:spcBef>
                <a:spcPts val="350"/>
              </a:spcBef>
            </a:pPr>
            <a:r>
              <a:rPr dirty="0" sz="600" spc="5">
                <a:latin typeface="SimSun"/>
                <a:cs typeface="SimSun"/>
              </a:rPr>
              <a:t>全连接层</a:t>
            </a:r>
            <a:endParaRPr sz="600">
              <a:latin typeface="SimSun"/>
              <a:cs typeface="SimSun"/>
            </a:endParaRPr>
          </a:p>
        </p:txBody>
      </p:sp>
      <p:sp>
        <p:nvSpPr>
          <p:cNvPr id="76" name="object 76"/>
          <p:cNvSpPr txBox="1"/>
          <p:nvPr/>
        </p:nvSpPr>
        <p:spPr>
          <a:xfrm>
            <a:off x="5236672" y="3178151"/>
            <a:ext cx="761365" cy="95885"/>
          </a:xfrm>
          <a:prstGeom prst="rect">
            <a:avLst/>
          </a:prstGeom>
        </p:spPr>
        <p:txBody>
          <a:bodyPr wrap="square" lIns="0" tIns="13970" rIns="0" bIns="0" rtlCol="0" vert="horz">
            <a:spAutoFit/>
          </a:bodyPr>
          <a:lstStyle/>
          <a:p>
            <a:pPr marL="12700">
              <a:lnSpc>
                <a:spcPct val="100000"/>
              </a:lnSpc>
              <a:spcBef>
                <a:spcPts val="110"/>
              </a:spcBef>
            </a:pPr>
            <a:r>
              <a:rPr dirty="0" sz="450" spc="5">
                <a:latin typeface="SimSun"/>
                <a:cs typeface="SimSun"/>
              </a:rPr>
              <a:t>(1024,1024,512,512,256,4)</a:t>
            </a:r>
            <a:endParaRPr sz="450">
              <a:latin typeface="SimSun"/>
              <a:cs typeface="SimSun"/>
            </a:endParaRPr>
          </a:p>
        </p:txBody>
      </p:sp>
      <p:grpSp>
        <p:nvGrpSpPr>
          <p:cNvPr id="77" name="object 77"/>
          <p:cNvGrpSpPr/>
          <p:nvPr/>
        </p:nvGrpSpPr>
        <p:grpSpPr>
          <a:xfrm>
            <a:off x="6010454" y="3415096"/>
            <a:ext cx="278765" cy="233679"/>
            <a:chOff x="6010454" y="3415096"/>
            <a:chExt cx="278765" cy="233679"/>
          </a:xfrm>
        </p:grpSpPr>
        <p:sp>
          <p:nvSpPr>
            <p:cNvPr id="78" name="object 78"/>
            <p:cNvSpPr/>
            <p:nvPr/>
          </p:nvSpPr>
          <p:spPr>
            <a:xfrm>
              <a:off x="6011724" y="3416366"/>
              <a:ext cx="276225" cy="231140"/>
            </a:xfrm>
            <a:custGeom>
              <a:avLst/>
              <a:gdLst/>
              <a:ahLst/>
              <a:cxnLst/>
              <a:rect l="l" t="t" r="r" b="b"/>
              <a:pathLst>
                <a:path w="276225" h="231139">
                  <a:moveTo>
                    <a:pt x="275835" y="0"/>
                  </a:moveTo>
                  <a:lnTo>
                    <a:pt x="0" y="0"/>
                  </a:lnTo>
                  <a:lnTo>
                    <a:pt x="0" y="230548"/>
                  </a:lnTo>
                  <a:lnTo>
                    <a:pt x="275835" y="230548"/>
                  </a:lnTo>
                  <a:lnTo>
                    <a:pt x="275835" y="0"/>
                  </a:lnTo>
                  <a:close/>
                </a:path>
              </a:pathLst>
            </a:custGeom>
            <a:solidFill>
              <a:srgbClr val="FDE499"/>
            </a:solidFill>
          </p:spPr>
          <p:txBody>
            <a:bodyPr wrap="square" lIns="0" tIns="0" rIns="0" bIns="0" rtlCol="0"/>
            <a:lstStyle/>
            <a:p/>
          </p:txBody>
        </p:sp>
        <p:sp>
          <p:nvSpPr>
            <p:cNvPr id="79" name="object 79"/>
            <p:cNvSpPr/>
            <p:nvPr/>
          </p:nvSpPr>
          <p:spPr>
            <a:xfrm>
              <a:off x="6011724" y="3416366"/>
              <a:ext cx="276225" cy="231140"/>
            </a:xfrm>
            <a:custGeom>
              <a:avLst/>
              <a:gdLst/>
              <a:ahLst/>
              <a:cxnLst/>
              <a:rect l="l" t="t" r="r" b="b"/>
              <a:pathLst>
                <a:path w="276225" h="231139">
                  <a:moveTo>
                    <a:pt x="0" y="230548"/>
                  </a:moveTo>
                  <a:lnTo>
                    <a:pt x="275835" y="230548"/>
                  </a:lnTo>
                  <a:lnTo>
                    <a:pt x="275835" y="0"/>
                  </a:lnTo>
                  <a:lnTo>
                    <a:pt x="0" y="0"/>
                  </a:lnTo>
                  <a:lnTo>
                    <a:pt x="0" y="230548"/>
                  </a:lnTo>
                  <a:close/>
                </a:path>
              </a:pathLst>
            </a:custGeom>
            <a:ln w="3175">
              <a:solidFill>
                <a:srgbClr val="000000"/>
              </a:solidFill>
            </a:ln>
          </p:spPr>
          <p:txBody>
            <a:bodyPr wrap="square" lIns="0" tIns="0" rIns="0" bIns="0" rtlCol="0"/>
            <a:lstStyle/>
            <a:p/>
          </p:txBody>
        </p:sp>
      </p:grpSp>
      <p:sp>
        <p:nvSpPr>
          <p:cNvPr id="80" name="object 80"/>
          <p:cNvSpPr txBox="1"/>
          <p:nvPr/>
        </p:nvSpPr>
        <p:spPr>
          <a:xfrm>
            <a:off x="6011724" y="3416366"/>
            <a:ext cx="276225" cy="231140"/>
          </a:xfrm>
          <a:prstGeom prst="rect">
            <a:avLst/>
          </a:prstGeom>
        </p:spPr>
        <p:txBody>
          <a:bodyPr wrap="square" lIns="0" tIns="13335" rIns="0" bIns="0" rtlCol="0" vert="horz">
            <a:spAutoFit/>
          </a:bodyPr>
          <a:lstStyle/>
          <a:p>
            <a:pPr marL="60325" marR="51435">
              <a:lnSpc>
                <a:spcPct val="102600"/>
              </a:lnSpc>
              <a:spcBef>
                <a:spcPts val="105"/>
              </a:spcBef>
            </a:pPr>
            <a:r>
              <a:rPr dirty="0" sz="600" spc="5">
                <a:latin typeface="SimSun"/>
                <a:cs typeface="SimSun"/>
              </a:rPr>
              <a:t>位姿 变换</a:t>
            </a:r>
            <a:endParaRPr sz="600">
              <a:latin typeface="SimSun"/>
              <a:cs typeface="SimSun"/>
            </a:endParaRPr>
          </a:p>
        </p:txBody>
      </p:sp>
      <p:sp>
        <p:nvSpPr>
          <p:cNvPr id="81" name="object 81"/>
          <p:cNvSpPr txBox="1"/>
          <p:nvPr/>
        </p:nvSpPr>
        <p:spPr>
          <a:xfrm>
            <a:off x="1230570" y="3600819"/>
            <a:ext cx="184150" cy="574040"/>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50"/>
              </a:spcBef>
            </a:pPr>
            <a:endParaRPr sz="450">
              <a:latin typeface="Times New Roman"/>
              <a:cs typeface="Times New Roman"/>
            </a:endParaRPr>
          </a:p>
          <a:p>
            <a:pPr marL="12700">
              <a:lnSpc>
                <a:spcPct val="100000"/>
              </a:lnSpc>
            </a:pPr>
            <a:r>
              <a:rPr dirty="0" sz="600" spc="5">
                <a:latin typeface="SimSun"/>
                <a:cs typeface="SimSun"/>
              </a:rPr>
              <a:t>N×3</a:t>
            </a:r>
            <a:endParaRPr sz="600">
              <a:latin typeface="SimSun"/>
              <a:cs typeface="SimSun"/>
            </a:endParaRPr>
          </a:p>
        </p:txBody>
      </p:sp>
      <p:sp>
        <p:nvSpPr>
          <p:cNvPr id="82" name="object 82"/>
          <p:cNvSpPr txBox="1"/>
          <p:nvPr/>
        </p:nvSpPr>
        <p:spPr>
          <a:xfrm>
            <a:off x="1966130" y="3600819"/>
            <a:ext cx="276225" cy="574040"/>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50"/>
              </a:spcBef>
            </a:pPr>
            <a:endParaRPr sz="450">
              <a:latin typeface="Times New Roman"/>
              <a:cs typeface="Times New Roman"/>
            </a:endParaRPr>
          </a:p>
          <a:p>
            <a:pPr marL="39370">
              <a:lnSpc>
                <a:spcPct val="100000"/>
              </a:lnSpc>
            </a:pPr>
            <a:r>
              <a:rPr dirty="0" sz="600" spc="5">
                <a:latin typeface="SimSun"/>
                <a:cs typeface="SimSun"/>
              </a:rPr>
              <a:t>N×64</a:t>
            </a:r>
            <a:endParaRPr sz="600">
              <a:latin typeface="SimSun"/>
              <a:cs typeface="SimSun"/>
            </a:endParaRPr>
          </a:p>
        </p:txBody>
      </p:sp>
      <p:sp>
        <p:nvSpPr>
          <p:cNvPr id="83" name="object 83"/>
          <p:cNvSpPr txBox="1"/>
          <p:nvPr/>
        </p:nvSpPr>
        <p:spPr>
          <a:xfrm>
            <a:off x="2793647" y="3600819"/>
            <a:ext cx="276225" cy="574040"/>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50"/>
              </a:spcBef>
            </a:pPr>
            <a:endParaRPr sz="450">
              <a:latin typeface="Times New Roman"/>
              <a:cs typeface="Times New Roman"/>
            </a:endParaRPr>
          </a:p>
          <a:p>
            <a:pPr marL="19685">
              <a:lnSpc>
                <a:spcPct val="100000"/>
              </a:lnSpc>
            </a:pPr>
            <a:r>
              <a:rPr dirty="0" sz="600" spc="10">
                <a:latin typeface="SimSun"/>
                <a:cs typeface="SimSun"/>
              </a:rPr>
              <a:t>N×128</a:t>
            </a:r>
            <a:endParaRPr sz="600">
              <a:latin typeface="SimSun"/>
              <a:cs typeface="SimSun"/>
            </a:endParaRPr>
          </a:p>
        </p:txBody>
      </p:sp>
      <p:grpSp>
        <p:nvGrpSpPr>
          <p:cNvPr id="84" name="object 84"/>
          <p:cNvGrpSpPr/>
          <p:nvPr/>
        </p:nvGrpSpPr>
        <p:grpSpPr>
          <a:xfrm>
            <a:off x="1413232" y="3636861"/>
            <a:ext cx="139700" cy="21590"/>
            <a:chOff x="1413232" y="3636861"/>
            <a:chExt cx="139700" cy="21590"/>
          </a:xfrm>
        </p:grpSpPr>
        <p:sp>
          <p:nvSpPr>
            <p:cNvPr id="85" name="object 85"/>
            <p:cNvSpPr/>
            <p:nvPr/>
          </p:nvSpPr>
          <p:spPr>
            <a:xfrm>
              <a:off x="1414452" y="3647434"/>
              <a:ext cx="109220" cy="2540"/>
            </a:xfrm>
            <a:custGeom>
              <a:avLst/>
              <a:gdLst/>
              <a:ahLst/>
              <a:cxnLst/>
              <a:rect l="l" t="t" r="r" b="b"/>
              <a:pathLst>
                <a:path w="109219" h="2539">
                  <a:moveTo>
                    <a:pt x="0" y="1919"/>
                  </a:moveTo>
                  <a:lnTo>
                    <a:pt x="108759" y="0"/>
                  </a:lnTo>
                </a:path>
              </a:pathLst>
            </a:custGeom>
            <a:ln w="3175">
              <a:solidFill>
                <a:srgbClr val="000000"/>
              </a:solidFill>
            </a:ln>
          </p:spPr>
          <p:txBody>
            <a:bodyPr wrap="square" lIns="0" tIns="0" rIns="0" bIns="0" rtlCol="0"/>
            <a:lstStyle/>
            <a:p/>
          </p:txBody>
        </p:sp>
        <p:sp>
          <p:nvSpPr>
            <p:cNvPr id="86" name="object 86"/>
            <p:cNvSpPr/>
            <p:nvPr/>
          </p:nvSpPr>
          <p:spPr>
            <a:xfrm>
              <a:off x="1520389" y="3636861"/>
              <a:ext cx="32384" cy="21590"/>
            </a:xfrm>
            <a:custGeom>
              <a:avLst/>
              <a:gdLst/>
              <a:ahLst/>
              <a:cxnLst/>
              <a:rect l="l" t="t" r="r" b="b"/>
              <a:pathLst>
                <a:path w="32384" h="21589">
                  <a:moveTo>
                    <a:pt x="0" y="0"/>
                  </a:moveTo>
                  <a:lnTo>
                    <a:pt x="356" y="21244"/>
                  </a:lnTo>
                  <a:lnTo>
                    <a:pt x="31982" y="10052"/>
                  </a:lnTo>
                  <a:lnTo>
                    <a:pt x="0" y="0"/>
                  </a:lnTo>
                  <a:close/>
                </a:path>
              </a:pathLst>
            </a:custGeom>
            <a:solidFill>
              <a:srgbClr val="000000"/>
            </a:solidFill>
          </p:spPr>
          <p:txBody>
            <a:bodyPr wrap="square" lIns="0" tIns="0" rIns="0" bIns="0" rtlCol="0"/>
            <a:lstStyle/>
            <a:p/>
          </p:txBody>
        </p:sp>
      </p:grpSp>
      <p:grpSp>
        <p:nvGrpSpPr>
          <p:cNvPr id="87" name="object 87"/>
          <p:cNvGrpSpPr/>
          <p:nvPr/>
        </p:nvGrpSpPr>
        <p:grpSpPr>
          <a:xfrm>
            <a:off x="1414452" y="3728507"/>
            <a:ext cx="138430" cy="21590"/>
            <a:chOff x="1414452" y="3728507"/>
            <a:chExt cx="138430" cy="21590"/>
          </a:xfrm>
        </p:grpSpPr>
        <p:sp>
          <p:nvSpPr>
            <p:cNvPr id="88" name="object 88"/>
            <p:cNvSpPr/>
            <p:nvPr/>
          </p:nvSpPr>
          <p:spPr>
            <a:xfrm>
              <a:off x="1414452" y="3739145"/>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89" name="object 89"/>
            <p:cNvSpPr/>
            <p:nvPr/>
          </p:nvSpPr>
          <p:spPr>
            <a:xfrm>
              <a:off x="1520551" y="3728507"/>
              <a:ext cx="32384" cy="21590"/>
            </a:xfrm>
            <a:custGeom>
              <a:avLst/>
              <a:gdLst/>
              <a:ahLst/>
              <a:cxnLst/>
              <a:rect l="l" t="t" r="r" b="b"/>
              <a:pathLst>
                <a:path w="32384"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90" name="object 90"/>
          <p:cNvGrpSpPr/>
          <p:nvPr/>
        </p:nvGrpSpPr>
        <p:grpSpPr>
          <a:xfrm>
            <a:off x="1414452" y="4143490"/>
            <a:ext cx="138430" cy="21590"/>
            <a:chOff x="1414452" y="4143490"/>
            <a:chExt cx="138430" cy="21590"/>
          </a:xfrm>
        </p:grpSpPr>
        <p:sp>
          <p:nvSpPr>
            <p:cNvPr id="91" name="object 91"/>
            <p:cNvSpPr/>
            <p:nvPr/>
          </p:nvSpPr>
          <p:spPr>
            <a:xfrm>
              <a:off x="1414452" y="4154129"/>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92" name="object 92"/>
            <p:cNvSpPr/>
            <p:nvPr/>
          </p:nvSpPr>
          <p:spPr>
            <a:xfrm>
              <a:off x="1520551" y="4143490"/>
              <a:ext cx="32384" cy="21590"/>
            </a:xfrm>
            <a:custGeom>
              <a:avLst/>
              <a:gdLst/>
              <a:ahLst/>
              <a:cxnLst/>
              <a:rect l="l" t="t" r="r" b="b"/>
              <a:pathLst>
                <a:path w="32384"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93" name="object 93"/>
          <p:cNvGrpSpPr/>
          <p:nvPr/>
        </p:nvGrpSpPr>
        <p:grpSpPr>
          <a:xfrm>
            <a:off x="1828207" y="3634877"/>
            <a:ext cx="138430" cy="21590"/>
            <a:chOff x="1828207" y="3634877"/>
            <a:chExt cx="138430" cy="21590"/>
          </a:xfrm>
        </p:grpSpPr>
        <p:sp>
          <p:nvSpPr>
            <p:cNvPr id="94" name="object 94"/>
            <p:cNvSpPr/>
            <p:nvPr/>
          </p:nvSpPr>
          <p:spPr>
            <a:xfrm>
              <a:off x="1828207" y="3646198"/>
              <a:ext cx="110489" cy="0"/>
            </a:xfrm>
            <a:custGeom>
              <a:avLst/>
              <a:gdLst/>
              <a:ahLst/>
              <a:cxnLst/>
              <a:rect l="l" t="t" r="r" b="b"/>
              <a:pathLst>
                <a:path w="110489" h="0">
                  <a:moveTo>
                    <a:pt x="0" y="0"/>
                  </a:moveTo>
                  <a:lnTo>
                    <a:pt x="109982" y="0"/>
                  </a:lnTo>
                </a:path>
              </a:pathLst>
            </a:custGeom>
            <a:ln w="3871">
              <a:solidFill>
                <a:srgbClr val="000000"/>
              </a:solidFill>
            </a:ln>
          </p:spPr>
          <p:txBody>
            <a:bodyPr wrap="square" lIns="0" tIns="0" rIns="0" bIns="0" rtlCol="0"/>
            <a:lstStyle/>
            <a:p/>
          </p:txBody>
        </p:sp>
        <p:sp>
          <p:nvSpPr>
            <p:cNvPr id="95" name="object 95"/>
            <p:cNvSpPr/>
            <p:nvPr/>
          </p:nvSpPr>
          <p:spPr>
            <a:xfrm>
              <a:off x="1934180" y="3634877"/>
              <a:ext cx="32384" cy="21590"/>
            </a:xfrm>
            <a:custGeom>
              <a:avLst/>
              <a:gdLst/>
              <a:ahLst/>
              <a:cxnLst/>
              <a:rect l="l" t="t" r="r" b="b"/>
              <a:pathLst>
                <a:path w="32385" h="21589">
                  <a:moveTo>
                    <a:pt x="0" y="0"/>
                  </a:moveTo>
                  <a:lnTo>
                    <a:pt x="291" y="21276"/>
                  </a:lnTo>
                  <a:lnTo>
                    <a:pt x="31949" y="10215"/>
                  </a:lnTo>
                  <a:lnTo>
                    <a:pt x="0" y="0"/>
                  </a:lnTo>
                  <a:close/>
                </a:path>
              </a:pathLst>
            </a:custGeom>
            <a:solidFill>
              <a:srgbClr val="000000"/>
            </a:solidFill>
          </p:spPr>
          <p:txBody>
            <a:bodyPr wrap="square" lIns="0" tIns="0" rIns="0" bIns="0" rtlCol="0"/>
            <a:lstStyle/>
            <a:p/>
          </p:txBody>
        </p:sp>
      </p:grpSp>
      <p:grpSp>
        <p:nvGrpSpPr>
          <p:cNvPr id="96" name="object 96"/>
          <p:cNvGrpSpPr/>
          <p:nvPr/>
        </p:nvGrpSpPr>
        <p:grpSpPr>
          <a:xfrm>
            <a:off x="1828211" y="3728507"/>
            <a:ext cx="138430" cy="21590"/>
            <a:chOff x="1828211" y="3728507"/>
            <a:chExt cx="138430" cy="21590"/>
          </a:xfrm>
        </p:grpSpPr>
        <p:sp>
          <p:nvSpPr>
            <p:cNvPr id="97" name="object 97"/>
            <p:cNvSpPr/>
            <p:nvPr/>
          </p:nvSpPr>
          <p:spPr>
            <a:xfrm>
              <a:off x="1828211" y="3739145"/>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98" name="object 98"/>
            <p:cNvSpPr/>
            <p:nvPr/>
          </p:nvSpPr>
          <p:spPr>
            <a:xfrm>
              <a:off x="1934310" y="3728507"/>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99" name="object 99"/>
          <p:cNvGrpSpPr/>
          <p:nvPr/>
        </p:nvGrpSpPr>
        <p:grpSpPr>
          <a:xfrm>
            <a:off x="1828211" y="4143490"/>
            <a:ext cx="138430" cy="21590"/>
            <a:chOff x="1828211" y="4143490"/>
            <a:chExt cx="138430" cy="21590"/>
          </a:xfrm>
        </p:grpSpPr>
        <p:sp>
          <p:nvSpPr>
            <p:cNvPr id="100" name="object 100"/>
            <p:cNvSpPr/>
            <p:nvPr/>
          </p:nvSpPr>
          <p:spPr>
            <a:xfrm>
              <a:off x="1828211" y="4154129"/>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101" name="object 101"/>
            <p:cNvSpPr/>
            <p:nvPr/>
          </p:nvSpPr>
          <p:spPr>
            <a:xfrm>
              <a:off x="1934310" y="4143490"/>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sp>
        <p:nvSpPr>
          <p:cNvPr id="102" name="object 102"/>
          <p:cNvSpPr txBox="1"/>
          <p:nvPr/>
        </p:nvSpPr>
        <p:spPr>
          <a:xfrm>
            <a:off x="1544602" y="3501268"/>
            <a:ext cx="290195" cy="95885"/>
          </a:xfrm>
          <a:prstGeom prst="rect">
            <a:avLst/>
          </a:prstGeom>
        </p:spPr>
        <p:txBody>
          <a:bodyPr wrap="square" lIns="0" tIns="13970" rIns="0" bIns="0" rtlCol="0" vert="horz">
            <a:spAutoFit/>
          </a:bodyPr>
          <a:lstStyle/>
          <a:p>
            <a:pPr marL="12700">
              <a:lnSpc>
                <a:spcPct val="100000"/>
              </a:lnSpc>
              <a:spcBef>
                <a:spcPts val="110"/>
              </a:spcBef>
            </a:pPr>
            <a:r>
              <a:rPr dirty="0" sz="450" spc="5">
                <a:latin typeface="SimSun"/>
                <a:cs typeface="SimSun"/>
              </a:rPr>
              <a:t>(3,6</a:t>
            </a:r>
            <a:r>
              <a:rPr dirty="0" sz="450" spc="15">
                <a:latin typeface="SimSun"/>
                <a:cs typeface="SimSun"/>
              </a:rPr>
              <a:t>4</a:t>
            </a:r>
            <a:r>
              <a:rPr dirty="0" sz="450" spc="5">
                <a:latin typeface="SimSun"/>
                <a:cs typeface="SimSun"/>
              </a:rPr>
              <a:t>,64)</a:t>
            </a:r>
            <a:endParaRPr sz="450">
              <a:latin typeface="SimSun"/>
              <a:cs typeface="SimSun"/>
            </a:endParaRPr>
          </a:p>
        </p:txBody>
      </p:sp>
      <p:sp>
        <p:nvSpPr>
          <p:cNvPr id="103" name="object 103"/>
          <p:cNvSpPr txBox="1"/>
          <p:nvPr/>
        </p:nvSpPr>
        <p:spPr>
          <a:xfrm>
            <a:off x="2379888" y="3600819"/>
            <a:ext cx="276225" cy="574040"/>
          </a:xfrm>
          <a:prstGeom prst="rect">
            <a:avLst/>
          </a:prstGeom>
          <a:solidFill>
            <a:srgbClr val="A8D08D"/>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gn="just" marL="20320" marR="13970">
              <a:lnSpc>
                <a:spcPct val="102600"/>
              </a:lnSpc>
              <a:spcBef>
                <a:spcPts val="500"/>
              </a:spcBef>
            </a:pPr>
            <a:r>
              <a:rPr dirty="0" sz="600" spc="5">
                <a:latin typeface="SimSun"/>
                <a:cs typeface="SimSun"/>
              </a:rPr>
              <a:t>位置自 适应卷 </a:t>
            </a:r>
            <a:r>
              <a:rPr dirty="0" sz="600" spc="5">
                <a:latin typeface="SimSun"/>
                <a:cs typeface="SimSun"/>
              </a:rPr>
              <a:t>积层</a:t>
            </a:r>
            <a:endParaRPr sz="600">
              <a:latin typeface="SimSun"/>
              <a:cs typeface="SimSun"/>
            </a:endParaRPr>
          </a:p>
        </p:txBody>
      </p:sp>
      <p:grpSp>
        <p:nvGrpSpPr>
          <p:cNvPr id="104" name="object 104"/>
          <p:cNvGrpSpPr/>
          <p:nvPr/>
        </p:nvGrpSpPr>
        <p:grpSpPr>
          <a:xfrm>
            <a:off x="2241969" y="3638716"/>
            <a:ext cx="138430" cy="21590"/>
            <a:chOff x="2241969" y="3638716"/>
            <a:chExt cx="138430" cy="21590"/>
          </a:xfrm>
        </p:grpSpPr>
        <p:sp>
          <p:nvSpPr>
            <p:cNvPr id="105" name="object 105"/>
            <p:cNvSpPr/>
            <p:nvPr/>
          </p:nvSpPr>
          <p:spPr>
            <a:xfrm>
              <a:off x="2241969" y="3649354"/>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106" name="object 106"/>
            <p:cNvSpPr/>
            <p:nvPr/>
          </p:nvSpPr>
          <p:spPr>
            <a:xfrm>
              <a:off x="2348068" y="3638716"/>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07" name="object 107"/>
          <p:cNvGrpSpPr/>
          <p:nvPr/>
        </p:nvGrpSpPr>
        <p:grpSpPr>
          <a:xfrm>
            <a:off x="2241969" y="3728507"/>
            <a:ext cx="138430" cy="21590"/>
            <a:chOff x="2241969" y="3728507"/>
            <a:chExt cx="138430" cy="21590"/>
          </a:xfrm>
        </p:grpSpPr>
        <p:sp>
          <p:nvSpPr>
            <p:cNvPr id="108" name="object 108"/>
            <p:cNvSpPr/>
            <p:nvPr/>
          </p:nvSpPr>
          <p:spPr>
            <a:xfrm>
              <a:off x="2241969" y="3739145"/>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109" name="object 109"/>
            <p:cNvSpPr/>
            <p:nvPr/>
          </p:nvSpPr>
          <p:spPr>
            <a:xfrm>
              <a:off x="2348068" y="3728507"/>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10" name="object 110"/>
          <p:cNvGrpSpPr/>
          <p:nvPr/>
        </p:nvGrpSpPr>
        <p:grpSpPr>
          <a:xfrm>
            <a:off x="2241969" y="4143490"/>
            <a:ext cx="138430" cy="21590"/>
            <a:chOff x="2241969" y="4143490"/>
            <a:chExt cx="138430" cy="21590"/>
          </a:xfrm>
        </p:grpSpPr>
        <p:sp>
          <p:nvSpPr>
            <p:cNvPr id="111" name="object 111"/>
            <p:cNvSpPr/>
            <p:nvPr/>
          </p:nvSpPr>
          <p:spPr>
            <a:xfrm>
              <a:off x="2241969" y="4154129"/>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112" name="object 112"/>
            <p:cNvSpPr/>
            <p:nvPr/>
          </p:nvSpPr>
          <p:spPr>
            <a:xfrm>
              <a:off x="2348068" y="4143490"/>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13" name="object 113"/>
          <p:cNvGrpSpPr/>
          <p:nvPr/>
        </p:nvGrpSpPr>
        <p:grpSpPr>
          <a:xfrm>
            <a:off x="2654507" y="3634877"/>
            <a:ext cx="139700" cy="21590"/>
            <a:chOff x="2654507" y="3634877"/>
            <a:chExt cx="139700" cy="21590"/>
          </a:xfrm>
        </p:grpSpPr>
        <p:sp>
          <p:nvSpPr>
            <p:cNvPr id="114" name="object 114"/>
            <p:cNvSpPr/>
            <p:nvPr/>
          </p:nvSpPr>
          <p:spPr>
            <a:xfrm>
              <a:off x="2655727" y="3645483"/>
              <a:ext cx="109220" cy="1905"/>
            </a:xfrm>
            <a:custGeom>
              <a:avLst/>
              <a:gdLst/>
              <a:ahLst/>
              <a:cxnLst/>
              <a:rect l="l" t="t" r="r" b="b"/>
              <a:pathLst>
                <a:path w="109219" h="1904">
                  <a:moveTo>
                    <a:pt x="0" y="1431"/>
                  </a:moveTo>
                  <a:lnTo>
                    <a:pt x="108791" y="0"/>
                  </a:lnTo>
                </a:path>
              </a:pathLst>
            </a:custGeom>
            <a:ln w="3175">
              <a:solidFill>
                <a:srgbClr val="000000"/>
              </a:solidFill>
            </a:ln>
          </p:spPr>
          <p:txBody>
            <a:bodyPr wrap="square" lIns="0" tIns="0" rIns="0" bIns="0" rtlCol="0"/>
            <a:lstStyle/>
            <a:p/>
          </p:txBody>
        </p:sp>
        <p:sp>
          <p:nvSpPr>
            <p:cNvPr id="115" name="object 115"/>
            <p:cNvSpPr/>
            <p:nvPr/>
          </p:nvSpPr>
          <p:spPr>
            <a:xfrm>
              <a:off x="2761729" y="3634877"/>
              <a:ext cx="32384" cy="21590"/>
            </a:xfrm>
            <a:custGeom>
              <a:avLst/>
              <a:gdLst/>
              <a:ahLst/>
              <a:cxnLst/>
              <a:rect l="l" t="t" r="r" b="b"/>
              <a:pathLst>
                <a:path w="32385" h="21589">
                  <a:moveTo>
                    <a:pt x="0" y="0"/>
                  </a:moveTo>
                  <a:lnTo>
                    <a:pt x="291" y="21276"/>
                  </a:lnTo>
                  <a:lnTo>
                    <a:pt x="31949" y="10215"/>
                  </a:lnTo>
                  <a:lnTo>
                    <a:pt x="0" y="0"/>
                  </a:lnTo>
                  <a:close/>
                </a:path>
              </a:pathLst>
            </a:custGeom>
            <a:solidFill>
              <a:srgbClr val="000000"/>
            </a:solidFill>
          </p:spPr>
          <p:txBody>
            <a:bodyPr wrap="square" lIns="0" tIns="0" rIns="0" bIns="0" rtlCol="0"/>
            <a:lstStyle/>
            <a:p/>
          </p:txBody>
        </p:sp>
      </p:grpSp>
      <p:grpSp>
        <p:nvGrpSpPr>
          <p:cNvPr id="116" name="object 116"/>
          <p:cNvGrpSpPr/>
          <p:nvPr/>
        </p:nvGrpSpPr>
        <p:grpSpPr>
          <a:xfrm>
            <a:off x="2655727" y="3728507"/>
            <a:ext cx="138430" cy="21590"/>
            <a:chOff x="2655727" y="3728507"/>
            <a:chExt cx="138430" cy="21590"/>
          </a:xfrm>
        </p:grpSpPr>
        <p:sp>
          <p:nvSpPr>
            <p:cNvPr id="117" name="object 117"/>
            <p:cNvSpPr/>
            <p:nvPr/>
          </p:nvSpPr>
          <p:spPr>
            <a:xfrm>
              <a:off x="2655727" y="3739145"/>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118" name="object 118"/>
            <p:cNvSpPr/>
            <p:nvPr/>
          </p:nvSpPr>
          <p:spPr>
            <a:xfrm>
              <a:off x="2761827" y="3728507"/>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19" name="object 119"/>
          <p:cNvGrpSpPr/>
          <p:nvPr/>
        </p:nvGrpSpPr>
        <p:grpSpPr>
          <a:xfrm>
            <a:off x="2655727" y="4143490"/>
            <a:ext cx="138430" cy="21590"/>
            <a:chOff x="2655727" y="4143490"/>
            <a:chExt cx="138430" cy="21590"/>
          </a:xfrm>
        </p:grpSpPr>
        <p:sp>
          <p:nvSpPr>
            <p:cNvPr id="120" name="object 120"/>
            <p:cNvSpPr/>
            <p:nvPr/>
          </p:nvSpPr>
          <p:spPr>
            <a:xfrm>
              <a:off x="2655727" y="4154129"/>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121" name="object 121"/>
            <p:cNvSpPr/>
            <p:nvPr/>
          </p:nvSpPr>
          <p:spPr>
            <a:xfrm>
              <a:off x="2761827" y="4143490"/>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22" name="object 122"/>
          <p:cNvGrpSpPr/>
          <p:nvPr/>
        </p:nvGrpSpPr>
        <p:grpSpPr>
          <a:xfrm>
            <a:off x="3069486" y="3636276"/>
            <a:ext cx="138430" cy="21590"/>
            <a:chOff x="3069486" y="3636276"/>
            <a:chExt cx="138430" cy="21590"/>
          </a:xfrm>
        </p:grpSpPr>
        <p:sp>
          <p:nvSpPr>
            <p:cNvPr id="123" name="object 123"/>
            <p:cNvSpPr/>
            <p:nvPr/>
          </p:nvSpPr>
          <p:spPr>
            <a:xfrm>
              <a:off x="3069486" y="3646914"/>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124" name="object 124"/>
            <p:cNvSpPr/>
            <p:nvPr/>
          </p:nvSpPr>
          <p:spPr>
            <a:xfrm>
              <a:off x="3175585" y="3636276"/>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25" name="object 125"/>
          <p:cNvGrpSpPr/>
          <p:nvPr/>
        </p:nvGrpSpPr>
        <p:grpSpPr>
          <a:xfrm>
            <a:off x="3069486" y="3728507"/>
            <a:ext cx="138430" cy="21590"/>
            <a:chOff x="3069486" y="3728507"/>
            <a:chExt cx="138430" cy="21590"/>
          </a:xfrm>
        </p:grpSpPr>
        <p:sp>
          <p:nvSpPr>
            <p:cNvPr id="126" name="object 126"/>
            <p:cNvSpPr/>
            <p:nvPr/>
          </p:nvSpPr>
          <p:spPr>
            <a:xfrm>
              <a:off x="3069486" y="3739145"/>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127" name="object 127"/>
            <p:cNvSpPr/>
            <p:nvPr/>
          </p:nvSpPr>
          <p:spPr>
            <a:xfrm>
              <a:off x="3175585" y="3728507"/>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28" name="object 128"/>
          <p:cNvGrpSpPr/>
          <p:nvPr/>
        </p:nvGrpSpPr>
        <p:grpSpPr>
          <a:xfrm>
            <a:off x="3069486" y="4143490"/>
            <a:ext cx="138430" cy="21590"/>
            <a:chOff x="3069486" y="4143490"/>
            <a:chExt cx="138430" cy="21590"/>
          </a:xfrm>
        </p:grpSpPr>
        <p:sp>
          <p:nvSpPr>
            <p:cNvPr id="129" name="object 129"/>
            <p:cNvSpPr/>
            <p:nvPr/>
          </p:nvSpPr>
          <p:spPr>
            <a:xfrm>
              <a:off x="3069486" y="4154129"/>
              <a:ext cx="109220" cy="0"/>
            </a:xfrm>
            <a:custGeom>
              <a:avLst/>
              <a:gdLst/>
              <a:ahLst/>
              <a:cxnLst/>
              <a:rect l="l" t="t" r="r" b="b"/>
              <a:pathLst>
                <a:path w="109219" h="0">
                  <a:moveTo>
                    <a:pt x="0" y="0"/>
                  </a:moveTo>
                  <a:lnTo>
                    <a:pt x="108759" y="0"/>
                  </a:lnTo>
                </a:path>
              </a:pathLst>
            </a:custGeom>
            <a:ln w="3175">
              <a:solidFill>
                <a:srgbClr val="000000"/>
              </a:solidFill>
            </a:ln>
          </p:spPr>
          <p:txBody>
            <a:bodyPr wrap="square" lIns="0" tIns="0" rIns="0" bIns="0" rtlCol="0"/>
            <a:lstStyle/>
            <a:p/>
          </p:txBody>
        </p:sp>
        <p:sp>
          <p:nvSpPr>
            <p:cNvPr id="130" name="object 130"/>
            <p:cNvSpPr/>
            <p:nvPr/>
          </p:nvSpPr>
          <p:spPr>
            <a:xfrm>
              <a:off x="3175585" y="4143490"/>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31" name="object 131"/>
          <p:cNvGrpSpPr/>
          <p:nvPr/>
        </p:nvGrpSpPr>
        <p:grpSpPr>
          <a:xfrm>
            <a:off x="3483244" y="3636276"/>
            <a:ext cx="138430" cy="21590"/>
            <a:chOff x="3483244" y="3636276"/>
            <a:chExt cx="138430" cy="21590"/>
          </a:xfrm>
        </p:grpSpPr>
        <p:sp>
          <p:nvSpPr>
            <p:cNvPr id="132" name="object 132"/>
            <p:cNvSpPr/>
            <p:nvPr/>
          </p:nvSpPr>
          <p:spPr>
            <a:xfrm>
              <a:off x="3483244" y="3646914"/>
              <a:ext cx="109220" cy="0"/>
            </a:xfrm>
            <a:custGeom>
              <a:avLst/>
              <a:gdLst/>
              <a:ahLst/>
              <a:cxnLst/>
              <a:rect l="l" t="t" r="r" b="b"/>
              <a:pathLst>
                <a:path w="109220" h="0">
                  <a:moveTo>
                    <a:pt x="0" y="0"/>
                  </a:moveTo>
                  <a:lnTo>
                    <a:pt x="108726" y="0"/>
                  </a:lnTo>
                </a:path>
              </a:pathLst>
            </a:custGeom>
            <a:ln w="3175">
              <a:solidFill>
                <a:srgbClr val="000000"/>
              </a:solidFill>
            </a:ln>
          </p:spPr>
          <p:txBody>
            <a:bodyPr wrap="square" lIns="0" tIns="0" rIns="0" bIns="0" rtlCol="0"/>
            <a:lstStyle/>
            <a:p/>
          </p:txBody>
        </p:sp>
        <p:sp>
          <p:nvSpPr>
            <p:cNvPr id="133" name="object 133"/>
            <p:cNvSpPr/>
            <p:nvPr/>
          </p:nvSpPr>
          <p:spPr>
            <a:xfrm>
              <a:off x="3589343" y="3636276"/>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34" name="object 134"/>
          <p:cNvGrpSpPr/>
          <p:nvPr/>
        </p:nvGrpSpPr>
        <p:grpSpPr>
          <a:xfrm>
            <a:off x="3483244" y="3728507"/>
            <a:ext cx="138430" cy="21590"/>
            <a:chOff x="3483244" y="3728507"/>
            <a:chExt cx="138430" cy="21590"/>
          </a:xfrm>
        </p:grpSpPr>
        <p:sp>
          <p:nvSpPr>
            <p:cNvPr id="135" name="object 135"/>
            <p:cNvSpPr/>
            <p:nvPr/>
          </p:nvSpPr>
          <p:spPr>
            <a:xfrm>
              <a:off x="3483244" y="3739145"/>
              <a:ext cx="109220" cy="0"/>
            </a:xfrm>
            <a:custGeom>
              <a:avLst/>
              <a:gdLst/>
              <a:ahLst/>
              <a:cxnLst/>
              <a:rect l="l" t="t" r="r" b="b"/>
              <a:pathLst>
                <a:path w="109220" h="0">
                  <a:moveTo>
                    <a:pt x="0" y="0"/>
                  </a:moveTo>
                  <a:lnTo>
                    <a:pt x="108726" y="0"/>
                  </a:lnTo>
                </a:path>
              </a:pathLst>
            </a:custGeom>
            <a:ln w="3175">
              <a:solidFill>
                <a:srgbClr val="000000"/>
              </a:solidFill>
            </a:ln>
          </p:spPr>
          <p:txBody>
            <a:bodyPr wrap="square" lIns="0" tIns="0" rIns="0" bIns="0" rtlCol="0"/>
            <a:lstStyle/>
            <a:p/>
          </p:txBody>
        </p:sp>
        <p:sp>
          <p:nvSpPr>
            <p:cNvPr id="136" name="object 136"/>
            <p:cNvSpPr/>
            <p:nvPr/>
          </p:nvSpPr>
          <p:spPr>
            <a:xfrm>
              <a:off x="3589343" y="3728507"/>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37" name="object 137"/>
          <p:cNvGrpSpPr/>
          <p:nvPr/>
        </p:nvGrpSpPr>
        <p:grpSpPr>
          <a:xfrm>
            <a:off x="3483244" y="4143490"/>
            <a:ext cx="138430" cy="21590"/>
            <a:chOff x="3483244" y="4143490"/>
            <a:chExt cx="138430" cy="21590"/>
          </a:xfrm>
        </p:grpSpPr>
        <p:sp>
          <p:nvSpPr>
            <p:cNvPr id="138" name="object 138"/>
            <p:cNvSpPr/>
            <p:nvPr/>
          </p:nvSpPr>
          <p:spPr>
            <a:xfrm>
              <a:off x="3483244" y="4154129"/>
              <a:ext cx="109220" cy="0"/>
            </a:xfrm>
            <a:custGeom>
              <a:avLst/>
              <a:gdLst/>
              <a:ahLst/>
              <a:cxnLst/>
              <a:rect l="l" t="t" r="r" b="b"/>
              <a:pathLst>
                <a:path w="109220" h="0">
                  <a:moveTo>
                    <a:pt x="0" y="0"/>
                  </a:moveTo>
                  <a:lnTo>
                    <a:pt x="108726" y="0"/>
                  </a:lnTo>
                </a:path>
              </a:pathLst>
            </a:custGeom>
            <a:ln w="3175">
              <a:solidFill>
                <a:srgbClr val="000000"/>
              </a:solidFill>
            </a:ln>
          </p:spPr>
          <p:txBody>
            <a:bodyPr wrap="square" lIns="0" tIns="0" rIns="0" bIns="0" rtlCol="0"/>
            <a:lstStyle/>
            <a:p/>
          </p:txBody>
        </p:sp>
        <p:sp>
          <p:nvSpPr>
            <p:cNvPr id="139" name="object 139"/>
            <p:cNvSpPr/>
            <p:nvPr/>
          </p:nvSpPr>
          <p:spPr>
            <a:xfrm>
              <a:off x="3589343" y="4143490"/>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sp>
        <p:nvSpPr>
          <p:cNvPr id="140" name="object 140"/>
          <p:cNvSpPr txBox="1"/>
          <p:nvPr/>
        </p:nvSpPr>
        <p:spPr>
          <a:xfrm>
            <a:off x="3621163" y="3600819"/>
            <a:ext cx="368300" cy="574040"/>
          </a:xfrm>
          <a:prstGeom prst="rect">
            <a:avLst/>
          </a:prstGeom>
          <a:solidFill>
            <a:srgbClr val="DAE1F3"/>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50"/>
              </a:spcBef>
            </a:pPr>
            <a:endParaRPr sz="450">
              <a:latin typeface="Times New Roman"/>
              <a:cs typeface="Times New Roman"/>
            </a:endParaRPr>
          </a:p>
          <a:p>
            <a:pPr marL="46355">
              <a:lnSpc>
                <a:spcPct val="100000"/>
              </a:lnSpc>
            </a:pPr>
            <a:r>
              <a:rPr dirty="0" sz="600" spc="5">
                <a:latin typeface="SimSun"/>
                <a:cs typeface="SimSun"/>
              </a:rPr>
              <a:t>N×1024</a:t>
            </a:r>
            <a:endParaRPr sz="600">
              <a:latin typeface="SimSun"/>
              <a:cs typeface="SimSun"/>
            </a:endParaRPr>
          </a:p>
        </p:txBody>
      </p:sp>
      <p:sp>
        <p:nvSpPr>
          <p:cNvPr id="141" name="object 141"/>
          <p:cNvSpPr txBox="1"/>
          <p:nvPr/>
        </p:nvSpPr>
        <p:spPr>
          <a:xfrm>
            <a:off x="1552372" y="3600819"/>
            <a:ext cx="276225" cy="574040"/>
          </a:xfrm>
          <a:prstGeom prst="rect">
            <a:avLst/>
          </a:prstGeom>
          <a:solidFill>
            <a:srgbClr val="90AADB"/>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50"/>
              </a:spcBef>
            </a:pPr>
            <a:endParaRPr sz="450">
              <a:latin typeface="Times New Roman"/>
              <a:cs typeface="Times New Roman"/>
            </a:endParaRPr>
          </a:p>
          <a:p>
            <a:pPr marL="78105">
              <a:lnSpc>
                <a:spcPct val="100000"/>
              </a:lnSpc>
            </a:pPr>
            <a:r>
              <a:rPr dirty="0" sz="600">
                <a:latin typeface="SimSun"/>
                <a:cs typeface="SimSun"/>
              </a:rPr>
              <a:t>MLP</a:t>
            </a:r>
            <a:endParaRPr sz="600">
              <a:latin typeface="SimSun"/>
              <a:cs typeface="SimSun"/>
            </a:endParaRPr>
          </a:p>
        </p:txBody>
      </p:sp>
      <p:sp>
        <p:nvSpPr>
          <p:cNvPr id="142" name="object 142"/>
          <p:cNvSpPr txBox="1"/>
          <p:nvPr/>
        </p:nvSpPr>
        <p:spPr>
          <a:xfrm>
            <a:off x="2342958" y="3501268"/>
            <a:ext cx="348615" cy="95885"/>
          </a:xfrm>
          <a:prstGeom prst="rect">
            <a:avLst/>
          </a:prstGeom>
        </p:spPr>
        <p:txBody>
          <a:bodyPr wrap="square" lIns="0" tIns="13970" rIns="0" bIns="0" rtlCol="0" vert="horz">
            <a:spAutoFit/>
          </a:bodyPr>
          <a:lstStyle/>
          <a:p>
            <a:pPr marL="12700">
              <a:lnSpc>
                <a:spcPct val="100000"/>
              </a:lnSpc>
              <a:spcBef>
                <a:spcPts val="110"/>
              </a:spcBef>
            </a:pPr>
            <a:r>
              <a:rPr dirty="0" sz="450" spc="5">
                <a:latin typeface="SimSun"/>
                <a:cs typeface="SimSun"/>
              </a:rPr>
              <a:t>(64,</a:t>
            </a:r>
            <a:r>
              <a:rPr dirty="0" sz="450" spc="15">
                <a:latin typeface="SimSun"/>
                <a:cs typeface="SimSun"/>
              </a:rPr>
              <a:t>6</a:t>
            </a:r>
            <a:r>
              <a:rPr dirty="0" sz="450" spc="5">
                <a:latin typeface="SimSun"/>
                <a:cs typeface="SimSun"/>
              </a:rPr>
              <a:t>4,12</a:t>
            </a:r>
            <a:r>
              <a:rPr dirty="0" sz="450">
                <a:latin typeface="SimSun"/>
                <a:cs typeface="SimSun"/>
              </a:rPr>
              <a:t>8</a:t>
            </a:r>
            <a:r>
              <a:rPr dirty="0" sz="450" spc="5">
                <a:latin typeface="SimSun"/>
                <a:cs typeface="SimSun"/>
              </a:rPr>
              <a:t>)</a:t>
            </a:r>
            <a:endParaRPr sz="450">
              <a:latin typeface="SimSun"/>
              <a:cs typeface="SimSun"/>
            </a:endParaRPr>
          </a:p>
        </p:txBody>
      </p:sp>
      <p:sp>
        <p:nvSpPr>
          <p:cNvPr id="143" name="object 143"/>
          <p:cNvSpPr txBox="1"/>
          <p:nvPr/>
        </p:nvSpPr>
        <p:spPr>
          <a:xfrm>
            <a:off x="3207405" y="3600819"/>
            <a:ext cx="276225" cy="574040"/>
          </a:xfrm>
          <a:prstGeom prst="rect">
            <a:avLst/>
          </a:prstGeom>
          <a:solidFill>
            <a:srgbClr val="90AADB"/>
          </a:solidFill>
          <a:ln w="3175">
            <a:solidFill>
              <a:srgbClr val="000000"/>
            </a:solidFill>
          </a:ln>
        </p:spPr>
        <p:txBody>
          <a:bodyPr wrap="square" lIns="0" tIns="0" rIns="0" bIns="0" rtlCol="0" vert="horz">
            <a:spAutoFit/>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50"/>
              </a:spcBef>
            </a:pPr>
            <a:endParaRPr sz="450">
              <a:latin typeface="Times New Roman"/>
              <a:cs typeface="Times New Roman"/>
            </a:endParaRPr>
          </a:p>
          <a:p>
            <a:pPr marL="78740">
              <a:lnSpc>
                <a:spcPct val="100000"/>
              </a:lnSpc>
            </a:pPr>
            <a:r>
              <a:rPr dirty="0" sz="600">
                <a:latin typeface="SimSun"/>
                <a:cs typeface="SimSun"/>
              </a:rPr>
              <a:t>MLP</a:t>
            </a:r>
            <a:endParaRPr sz="600">
              <a:latin typeface="SimSun"/>
              <a:cs typeface="SimSun"/>
            </a:endParaRPr>
          </a:p>
        </p:txBody>
      </p:sp>
      <p:sp>
        <p:nvSpPr>
          <p:cNvPr id="144" name="object 144"/>
          <p:cNvSpPr txBox="1"/>
          <p:nvPr/>
        </p:nvSpPr>
        <p:spPr>
          <a:xfrm>
            <a:off x="3185396" y="3501268"/>
            <a:ext cx="320040" cy="95885"/>
          </a:xfrm>
          <a:prstGeom prst="rect">
            <a:avLst/>
          </a:prstGeom>
        </p:spPr>
        <p:txBody>
          <a:bodyPr wrap="square" lIns="0" tIns="13970" rIns="0" bIns="0" rtlCol="0" vert="horz">
            <a:spAutoFit/>
          </a:bodyPr>
          <a:lstStyle/>
          <a:p>
            <a:pPr marL="12700">
              <a:lnSpc>
                <a:spcPct val="100000"/>
              </a:lnSpc>
              <a:spcBef>
                <a:spcPts val="110"/>
              </a:spcBef>
            </a:pPr>
            <a:r>
              <a:rPr dirty="0" sz="450" spc="5">
                <a:latin typeface="SimSun"/>
                <a:cs typeface="SimSun"/>
              </a:rPr>
              <a:t>(128</a:t>
            </a:r>
            <a:r>
              <a:rPr dirty="0" sz="450" spc="15">
                <a:latin typeface="SimSun"/>
                <a:cs typeface="SimSun"/>
              </a:rPr>
              <a:t>,</a:t>
            </a:r>
            <a:r>
              <a:rPr dirty="0" sz="450" spc="5">
                <a:latin typeface="SimSun"/>
                <a:cs typeface="SimSun"/>
              </a:rPr>
              <a:t>1024)</a:t>
            </a:r>
            <a:endParaRPr sz="450">
              <a:latin typeface="SimSun"/>
              <a:cs typeface="SimSun"/>
            </a:endParaRPr>
          </a:p>
        </p:txBody>
      </p:sp>
      <p:grpSp>
        <p:nvGrpSpPr>
          <p:cNvPr id="145" name="object 145"/>
          <p:cNvGrpSpPr/>
          <p:nvPr/>
        </p:nvGrpSpPr>
        <p:grpSpPr>
          <a:xfrm>
            <a:off x="1228944" y="2646135"/>
            <a:ext cx="5106670" cy="93980"/>
            <a:chOff x="1228944" y="2646135"/>
            <a:chExt cx="5106670" cy="93980"/>
          </a:xfrm>
        </p:grpSpPr>
        <p:sp>
          <p:nvSpPr>
            <p:cNvPr id="146" name="object 146"/>
            <p:cNvSpPr/>
            <p:nvPr/>
          </p:nvSpPr>
          <p:spPr>
            <a:xfrm>
              <a:off x="1230570" y="2650950"/>
              <a:ext cx="3448050" cy="87630"/>
            </a:xfrm>
            <a:custGeom>
              <a:avLst/>
              <a:gdLst/>
              <a:ahLst/>
              <a:cxnLst/>
              <a:rect l="l" t="t" r="r" b="b"/>
              <a:pathLst>
                <a:path w="3448050" h="87630">
                  <a:moveTo>
                    <a:pt x="0" y="87220"/>
                  </a:moveTo>
                  <a:lnTo>
                    <a:pt x="4642" y="71090"/>
                  </a:lnTo>
                  <a:lnTo>
                    <a:pt x="14105" y="57774"/>
                  </a:lnTo>
                  <a:lnTo>
                    <a:pt x="27381" y="48283"/>
                  </a:lnTo>
                  <a:lnTo>
                    <a:pt x="43464" y="43626"/>
                  </a:lnTo>
                  <a:lnTo>
                    <a:pt x="1711213" y="43626"/>
                  </a:lnTo>
                  <a:lnTo>
                    <a:pt x="1727296" y="38951"/>
                  </a:lnTo>
                  <a:lnTo>
                    <a:pt x="1740572" y="29450"/>
                  </a:lnTo>
                  <a:lnTo>
                    <a:pt x="1750035" y="16131"/>
                  </a:lnTo>
                  <a:lnTo>
                    <a:pt x="1754677" y="0"/>
                  </a:lnTo>
                  <a:lnTo>
                    <a:pt x="1759335" y="16131"/>
                  </a:lnTo>
                  <a:lnTo>
                    <a:pt x="1768799" y="29450"/>
                  </a:lnTo>
                  <a:lnTo>
                    <a:pt x="1782078" y="38951"/>
                  </a:lnTo>
                  <a:lnTo>
                    <a:pt x="1798175" y="43626"/>
                  </a:lnTo>
                  <a:lnTo>
                    <a:pt x="3404489" y="43626"/>
                  </a:lnTo>
                  <a:lnTo>
                    <a:pt x="3420572" y="48283"/>
                  </a:lnTo>
                  <a:lnTo>
                    <a:pt x="3433848" y="57774"/>
                  </a:lnTo>
                  <a:lnTo>
                    <a:pt x="3443310" y="71090"/>
                  </a:lnTo>
                  <a:lnTo>
                    <a:pt x="3447953" y="87220"/>
                  </a:lnTo>
                </a:path>
              </a:pathLst>
            </a:custGeom>
            <a:ln w="3253">
              <a:solidFill>
                <a:srgbClr val="6FAC46"/>
              </a:solidFill>
            </a:ln>
          </p:spPr>
          <p:txBody>
            <a:bodyPr wrap="square" lIns="0" tIns="0" rIns="0" bIns="0" rtlCol="0"/>
            <a:lstStyle/>
            <a:p/>
          </p:txBody>
        </p:sp>
        <p:sp>
          <p:nvSpPr>
            <p:cNvPr id="147" name="object 147"/>
            <p:cNvSpPr/>
            <p:nvPr/>
          </p:nvSpPr>
          <p:spPr>
            <a:xfrm>
              <a:off x="4678103" y="2649128"/>
              <a:ext cx="534035" cy="88900"/>
            </a:xfrm>
            <a:custGeom>
              <a:avLst/>
              <a:gdLst/>
              <a:ahLst/>
              <a:cxnLst/>
              <a:rect l="l" t="t" r="r" b="b"/>
              <a:pathLst>
                <a:path w="534035" h="88900">
                  <a:moveTo>
                    <a:pt x="0" y="86049"/>
                  </a:moveTo>
                  <a:lnTo>
                    <a:pt x="4714" y="69935"/>
                  </a:lnTo>
                  <a:lnTo>
                    <a:pt x="14239" y="56664"/>
                  </a:lnTo>
                  <a:lnTo>
                    <a:pt x="27559" y="47235"/>
                  </a:lnTo>
                  <a:lnTo>
                    <a:pt x="43659" y="42650"/>
                  </a:lnTo>
                  <a:lnTo>
                    <a:pt x="228352" y="43431"/>
                  </a:lnTo>
                  <a:lnTo>
                    <a:pt x="244465" y="38841"/>
                  </a:lnTo>
                  <a:lnTo>
                    <a:pt x="257784" y="29401"/>
                  </a:lnTo>
                  <a:lnTo>
                    <a:pt x="267301" y="16119"/>
                  </a:lnTo>
                  <a:lnTo>
                    <a:pt x="272011" y="0"/>
                  </a:lnTo>
                  <a:lnTo>
                    <a:pt x="276601" y="16161"/>
                  </a:lnTo>
                  <a:lnTo>
                    <a:pt x="286011" y="29523"/>
                  </a:lnTo>
                  <a:lnTo>
                    <a:pt x="299247" y="39079"/>
                  </a:lnTo>
                  <a:lnTo>
                    <a:pt x="315313" y="43821"/>
                  </a:lnTo>
                  <a:lnTo>
                    <a:pt x="490502" y="44570"/>
                  </a:lnTo>
                  <a:lnTo>
                    <a:pt x="506569" y="49298"/>
                  </a:lnTo>
                  <a:lnTo>
                    <a:pt x="519805" y="58852"/>
                  </a:lnTo>
                  <a:lnTo>
                    <a:pt x="529215" y="72211"/>
                  </a:lnTo>
                  <a:lnTo>
                    <a:pt x="533805" y="88359"/>
                  </a:lnTo>
                </a:path>
              </a:pathLst>
            </a:custGeom>
            <a:ln w="3253">
              <a:solidFill>
                <a:srgbClr val="00AFEF"/>
              </a:solidFill>
            </a:ln>
          </p:spPr>
          <p:txBody>
            <a:bodyPr wrap="square" lIns="0" tIns="0" rIns="0" bIns="0" rtlCol="0"/>
            <a:lstStyle/>
            <a:p/>
          </p:txBody>
        </p:sp>
        <p:sp>
          <p:nvSpPr>
            <p:cNvPr id="148" name="object 148"/>
            <p:cNvSpPr/>
            <p:nvPr/>
          </p:nvSpPr>
          <p:spPr>
            <a:xfrm>
              <a:off x="5211648" y="2647762"/>
              <a:ext cx="1122045" cy="88265"/>
            </a:xfrm>
            <a:custGeom>
              <a:avLst/>
              <a:gdLst/>
              <a:ahLst/>
              <a:cxnLst/>
              <a:rect l="l" t="t" r="r" b="b"/>
              <a:pathLst>
                <a:path w="1122045" h="88264">
                  <a:moveTo>
                    <a:pt x="0" y="87741"/>
                  </a:moveTo>
                  <a:lnTo>
                    <a:pt x="27349" y="48762"/>
                  </a:lnTo>
                  <a:lnTo>
                    <a:pt x="527415" y="43659"/>
                  </a:lnTo>
                  <a:lnTo>
                    <a:pt x="543497" y="38983"/>
                  </a:lnTo>
                  <a:lnTo>
                    <a:pt x="556770" y="29478"/>
                  </a:lnTo>
                  <a:lnTo>
                    <a:pt x="566223" y="16150"/>
                  </a:lnTo>
                  <a:lnTo>
                    <a:pt x="570847" y="0"/>
                  </a:lnTo>
                  <a:lnTo>
                    <a:pt x="575514" y="16144"/>
                  </a:lnTo>
                  <a:lnTo>
                    <a:pt x="584998" y="29458"/>
                  </a:lnTo>
                  <a:lnTo>
                    <a:pt x="598288" y="38941"/>
                  </a:lnTo>
                  <a:lnTo>
                    <a:pt x="614377" y="43594"/>
                  </a:lnTo>
                  <a:lnTo>
                    <a:pt x="1078379" y="43171"/>
                  </a:lnTo>
                  <a:lnTo>
                    <a:pt x="1094468" y="47822"/>
                  </a:lnTo>
                  <a:lnTo>
                    <a:pt x="1107758" y="57302"/>
                  </a:lnTo>
                  <a:lnTo>
                    <a:pt x="1117242" y="70607"/>
                  </a:lnTo>
                  <a:lnTo>
                    <a:pt x="1121909" y="86732"/>
                  </a:lnTo>
                </a:path>
              </a:pathLst>
            </a:custGeom>
            <a:ln w="3253">
              <a:solidFill>
                <a:srgbClr val="FFC000"/>
              </a:solidFill>
            </a:ln>
          </p:spPr>
          <p:txBody>
            <a:bodyPr wrap="square" lIns="0" tIns="0" rIns="0" bIns="0" rtlCol="0"/>
            <a:lstStyle/>
            <a:p/>
          </p:txBody>
        </p:sp>
      </p:grpSp>
      <p:grpSp>
        <p:nvGrpSpPr>
          <p:cNvPr id="149" name="object 149"/>
          <p:cNvGrpSpPr/>
          <p:nvPr/>
        </p:nvGrpSpPr>
        <p:grpSpPr>
          <a:xfrm>
            <a:off x="3988927" y="3599598"/>
            <a:ext cx="230504" cy="601980"/>
            <a:chOff x="3988927" y="3599598"/>
            <a:chExt cx="230504" cy="601980"/>
          </a:xfrm>
        </p:grpSpPr>
        <p:sp>
          <p:nvSpPr>
            <p:cNvPr id="150" name="object 150"/>
            <p:cNvSpPr/>
            <p:nvPr/>
          </p:nvSpPr>
          <p:spPr>
            <a:xfrm>
              <a:off x="4034922" y="3600815"/>
              <a:ext cx="138430" cy="599440"/>
            </a:xfrm>
            <a:custGeom>
              <a:avLst/>
              <a:gdLst/>
              <a:ahLst/>
              <a:cxnLst/>
              <a:rect l="l" t="t" r="r" b="b"/>
              <a:pathLst>
                <a:path w="138429" h="599439">
                  <a:moveTo>
                    <a:pt x="0" y="0"/>
                  </a:moveTo>
                  <a:lnTo>
                    <a:pt x="0" y="599424"/>
                  </a:lnTo>
                  <a:lnTo>
                    <a:pt x="137919" y="299709"/>
                  </a:lnTo>
                  <a:lnTo>
                    <a:pt x="0" y="0"/>
                  </a:lnTo>
                  <a:close/>
                </a:path>
              </a:pathLst>
            </a:custGeom>
            <a:solidFill>
              <a:srgbClr val="4671C4"/>
            </a:solidFill>
          </p:spPr>
          <p:txBody>
            <a:bodyPr wrap="square" lIns="0" tIns="0" rIns="0" bIns="0" rtlCol="0"/>
            <a:lstStyle/>
            <a:p/>
          </p:txBody>
        </p:sp>
        <p:sp>
          <p:nvSpPr>
            <p:cNvPr id="151" name="object 151"/>
            <p:cNvSpPr/>
            <p:nvPr/>
          </p:nvSpPr>
          <p:spPr>
            <a:xfrm>
              <a:off x="4034922" y="3600815"/>
              <a:ext cx="138430" cy="599440"/>
            </a:xfrm>
            <a:custGeom>
              <a:avLst/>
              <a:gdLst/>
              <a:ahLst/>
              <a:cxnLst/>
              <a:rect l="l" t="t" r="r" b="b"/>
              <a:pathLst>
                <a:path w="138429" h="599439">
                  <a:moveTo>
                    <a:pt x="0" y="599424"/>
                  </a:moveTo>
                  <a:lnTo>
                    <a:pt x="137919" y="299709"/>
                  </a:lnTo>
                  <a:lnTo>
                    <a:pt x="0" y="0"/>
                  </a:lnTo>
                  <a:lnTo>
                    <a:pt x="0" y="599424"/>
                  </a:lnTo>
                  <a:close/>
                </a:path>
              </a:pathLst>
            </a:custGeom>
            <a:ln w="3175">
              <a:solidFill>
                <a:srgbClr val="000000"/>
              </a:solidFill>
            </a:ln>
          </p:spPr>
          <p:txBody>
            <a:bodyPr wrap="square" lIns="0" tIns="0" rIns="0" bIns="0" rtlCol="0"/>
            <a:lstStyle/>
            <a:p/>
          </p:txBody>
        </p:sp>
        <p:sp>
          <p:nvSpPr>
            <p:cNvPr id="152" name="object 152"/>
            <p:cNvSpPr/>
            <p:nvPr/>
          </p:nvSpPr>
          <p:spPr>
            <a:xfrm>
              <a:off x="4172841" y="3900525"/>
              <a:ext cx="17145" cy="0"/>
            </a:xfrm>
            <a:custGeom>
              <a:avLst/>
              <a:gdLst/>
              <a:ahLst/>
              <a:cxnLst/>
              <a:rect l="l" t="t" r="r" b="b"/>
              <a:pathLst>
                <a:path w="17145" h="0">
                  <a:moveTo>
                    <a:pt x="0" y="0"/>
                  </a:moveTo>
                  <a:lnTo>
                    <a:pt x="16802" y="0"/>
                  </a:lnTo>
                </a:path>
              </a:pathLst>
            </a:custGeom>
            <a:ln w="3175">
              <a:solidFill>
                <a:srgbClr val="000000"/>
              </a:solidFill>
            </a:ln>
          </p:spPr>
          <p:txBody>
            <a:bodyPr wrap="square" lIns="0" tIns="0" rIns="0" bIns="0" rtlCol="0"/>
            <a:lstStyle/>
            <a:p/>
          </p:txBody>
        </p:sp>
        <p:sp>
          <p:nvSpPr>
            <p:cNvPr id="153" name="object 153"/>
            <p:cNvSpPr/>
            <p:nvPr/>
          </p:nvSpPr>
          <p:spPr>
            <a:xfrm>
              <a:off x="4186983" y="3889886"/>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sp>
          <p:nvSpPr>
            <p:cNvPr id="154" name="object 154"/>
            <p:cNvSpPr/>
            <p:nvPr/>
          </p:nvSpPr>
          <p:spPr>
            <a:xfrm>
              <a:off x="3988927" y="3900525"/>
              <a:ext cx="17145" cy="0"/>
            </a:xfrm>
            <a:custGeom>
              <a:avLst/>
              <a:gdLst/>
              <a:ahLst/>
              <a:cxnLst/>
              <a:rect l="l" t="t" r="r" b="b"/>
              <a:pathLst>
                <a:path w="17145" h="0">
                  <a:moveTo>
                    <a:pt x="0" y="0"/>
                  </a:moveTo>
                  <a:lnTo>
                    <a:pt x="16802" y="0"/>
                  </a:lnTo>
                </a:path>
              </a:pathLst>
            </a:custGeom>
            <a:ln w="3175">
              <a:solidFill>
                <a:srgbClr val="000000"/>
              </a:solidFill>
            </a:ln>
          </p:spPr>
          <p:txBody>
            <a:bodyPr wrap="square" lIns="0" tIns="0" rIns="0" bIns="0" rtlCol="0"/>
            <a:lstStyle/>
            <a:p/>
          </p:txBody>
        </p:sp>
        <p:sp>
          <p:nvSpPr>
            <p:cNvPr id="155" name="object 155"/>
            <p:cNvSpPr/>
            <p:nvPr/>
          </p:nvSpPr>
          <p:spPr>
            <a:xfrm>
              <a:off x="4003102" y="3889886"/>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grpSp>
        <p:nvGrpSpPr>
          <p:cNvPr id="156" name="object 156"/>
          <p:cNvGrpSpPr/>
          <p:nvPr/>
        </p:nvGrpSpPr>
        <p:grpSpPr>
          <a:xfrm>
            <a:off x="3988927" y="3106021"/>
            <a:ext cx="230504" cy="21590"/>
            <a:chOff x="3988927" y="3106021"/>
            <a:chExt cx="230504" cy="21590"/>
          </a:xfrm>
        </p:grpSpPr>
        <p:sp>
          <p:nvSpPr>
            <p:cNvPr id="157" name="object 157"/>
            <p:cNvSpPr/>
            <p:nvPr/>
          </p:nvSpPr>
          <p:spPr>
            <a:xfrm>
              <a:off x="4172841" y="3116659"/>
              <a:ext cx="17145" cy="0"/>
            </a:xfrm>
            <a:custGeom>
              <a:avLst/>
              <a:gdLst/>
              <a:ahLst/>
              <a:cxnLst/>
              <a:rect l="l" t="t" r="r" b="b"/>
              <a:pathLst>
                <a:path w="17145" h="0">
                  <a:moveTo>
                    <a:pt x="0" y="0"/>
                  </a:moveTo>
                  <a:lnTo>
                    <a:pt x="16802" y="0"/>
                  </a:lnTo>
                </a:path>
              </a:pathLst>
            </a:custGeom>
            <a:ln w="3175">
              <a:solidFill>
                <a:srgbClr val="000000"/>
              </a:solidFill>
            </a:ln>
          </p:spPr>
          <p:txBody>
            <a:bodyPr wrap="square" lIns="0" tIns="0" rIns="0" bIns="0" rtlCol="0"/>
            <a:lstStyle/>
            <a:p/>
          </p:txBody>
        </p:sp>
        <p:sp>
          <p:nvSpPr>
            <p:cNvPr id="158" name="object 158"/>
            <p:cNvSpPr/>
            <p:nvPr/>
          </p:nvSpPr>
          <p:spPr>
            <a:xfrm>
              <a:off x="4186983" y="3106021"/>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sp>
          <p:nvSpPr>
            <p:cNvPr id="159" name="object 159"/>
            <p:cNvSpPr/>
            <p:nvPr/>
          </p:nvSpPr>
          <p:spPr>
            <a:xfrm>
              <a:off x="3988927" y="3116659"/>
              <a:ext cx="17145" cy="0"/>
            </a:xfrm>
            <a:custGeom>
              <a:avLst/>
              <a:gdLst/>
              <a:ahLst/>
              <a:cxnLst/>
              <a:rect l="l" t="t" r="r" b="b"/>
              <a:pathLst>
                <a:path w="17145" h="0">
                  <a:moveTo>
                    <a:pt x="0" y="0"/>
                  </a:moveTo>
                  <a:lnTo>
                    <a:pt x="16802" y="0"/>
                  </a:lnTo>
                </a:path>
              </a:pathLst>
            </a:custGeom>
            <a:ln w="3175">
              <a:solidFill>
                <a:srgbClr val="000000"/>
              </a:solidFill>
            </a:ln>
          </p:spPr>
          <p:txBody>
            <a:bodyPr wrap="square" lIns="0" tIns="0" rIns="0" bIns="0" rtlCol="0"/>
            <a:lstStyle/>
            <a:p/>
          </p:txBody>
        </p:sp>
        <p:sp>
          <p:nvSpPr>
            <p:cNvPr id="160" name="object 160"/>
            <p:cNvSpPr/>
            <p:nvPr/>
          </p:nvSpPr>
          <p:spPr>
            <a:xfrm>
              <a:off x="4003102" y="3106021"/>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sp>
        <p:nvSpPr>
          <p:cNvPr id="161" name="object 161"/>
          <p:cNvSpPr txBox="1"/>
          <p:nvPr/>
        </p:nvSpPr>
        <p:spPr>
          <a:xfrm>
            <a:off x="3980671" y="2702845"/>
            <a:ext cx="337185" cy="119380"/>
          </a:xfrm>
          <a:prstGeom prst="rect">
            <a:avLst/>
          </a:prstGeom>
        </p:spPr>
        <p:txBody>
          <a:bodyPr wrap="square" lIns="0" tIns="14604" rIns="0" bIns="0" rtlCol="0" vert="horz">
            <a:spAutoFit/>
          </a:bodyPr>
          <a:lstStyle/>
          <a:p>
            <a:pPr marL="12700">
              <a:lnSpc>
                <a:spcPct val="100000"/>
              </a:lnSpc>
              <a:spcBef>
                <a:spcPts val="114"/>
              </a:spcBef>
            </a:pPr>
            <a:r>
              <a:rPr dirty="0" sz="600" spc="10">
                <a:latin typeface="SimSun"/>
                <a:cs typeface="SimSun"/>
              </a:rPr>
              <a:t>最大池化</a:t>
            </a:r>
            <a:endParaRPr sz="600">
              <a:latin typeface="SimSun"/>
              <a:cs typeface="SimSun"/>
            </a:endParaRPr>
          </a:p>
        </p:txBody>
      </p:sp>
      <p:pic>
        <p:nvPicPr>
          <p:cNvPr id="162" name="object 162"/>
          <p:cNvPicPr/>
          <p:nvPr/>
        </p:nvPicPr>
        <p:blipFill>
          <a:blip r:embed="rId2" cstate="print"/>
          <a:stretch>
            <a:fillRect/>
          </a:stretch>
        </p:blipFill>
        <p:spPr>
          <a:xfrm>
            <a:off x="747854" y="2978590"/>
            <a:ext cx="331016" cy="276139"/>
          </a:xfrm>
          <a:prstGeom prst="rect">
            <a:avLst/>
          </a:prstGeom>
        </p:spPr>
      </p:pic>
      <p:grpSp>
        <p:nvGrpSpPr>
          <p:cNvPr id="163" name="object 163"/>
          <p:cNvGrpSpPr/>
          <p:nvPr/>
        </p:nvGrpSpPr>
        <p:grpSpPr>
          <a:xfrm>
            <a:off x="738660" y="3766978"/>
            <a:ext cx="492125" cy="267335"/>
            <a:chOff x="738660" y="3766978"/>
            <a:chExt cx="492125" cy="267335"/>
          </a:xfrm>
        </p:grpSpPr>
        <p:pic>
          <p:nvPicPr>
            <p:cNvPr id="164" name="object 164"/>
            <p:cNvPicPr/>
            <p:nvPr/>
          </p:nvPicPr>
          <p:blipFill>
            <a:blip r:embed="rId3" cstate="print"/>
            <a:stretch>
              <a:fillRect/>
            </a:stretch>
          </p:blipFill>
          <p:spPr>
            <a:xfrm>
              <a:off x="738660" y="3766978"/>
              <a:ext cx="331016" cy="267095"/>
            </a:xfrm>
            <a:prstGeom prst="rect">
              <a:avLst/>
            </a:prstGeom>
          </p:spPr>
        </p:pic>
        <p:sp>
          <p:nvSpPr>
            <p:cNvPr id="165" name="object 165"/>
            <p:cNvSpPr/>
            <p:nvPr/>
          </p:nvSpPr>
          <p:spPr>
            <a:xfrm>
              <a:off x="1092651" y="3901679"/>
              <a:ext cx="109220" cy="0"/>
            </a:xfrm>
            <a:custGeom>
              <a:avLst/>
              <a:gdLst/>
              <a:ahLst/>
              <a:cxnLst/>
              <a:rect l="l" t="t" r="r" b="b"/>
              <a:pathLst>
                <a:path w="109219" h="0">
                  <a:moveTo>
                    <a:pt x="0" y="0"/>
                  </a:moveTo>
                  <a:lnTo>
                    <a:pt x="108759" y="0"/>
                  </a:lnTo>
                </a:path>
              </a:pathLst>
            </a:custGeom>
            <a:ln w="3175">
              <a:solidFill>
                <a:srgbClr val="4671C4"/>
              </a:solidFill>
            </a:ln>
          </p:spPr>
          <p:txBody>
            <a:bodyPr wrap="square" lIns="0" tIns="0" rIns="0" bIns="0" rtlCol="0"/>
            <a:lstStyle/>
            <a:p/>
          </p:txBody>
        </p:sp>
        <p:sp>
          <p:nvSpPr>
            <p:cNvPr id="166" name="object 166"/>
            <p:cNvSpPr/>
            <p:nvPr/>
          </p:nvSpPr>
          <p:spPr>
            <a:xfrm>
              <a:off x="1198750" y="3891041"/>
              <a:ext cx="32384" cy="21590"/>
            </a:xfrm>
            <a:custGeom>
              <a:avLst/>
              <a:gdLst/>
              <a:ahLst/>
              <a:cxnLst/>
              <a:rect l="l" t="t" r="r" b="b"/>
              <a:pathLst>
                <a:path w="32384" h="21589">
                  <a:moveTo>
                    <a:pt x="0" y="0"/>
                  </a:moveTo>
                  <a:lnTo>
                    <a:pt x="0" y="21276"/>
                  </a:lnTo>
                  <a:lnTo>
                    <a:pt x="31820" y="10638"/>
                  </a:lnTo>
                  <a:lnTo>
                    <a:pt x="0" y="0"/>
                  </a:lnTo>
                  <a:close/>
                </a:path>
              </a:pathLst>
            </a:custGeom>
            <a:solidFill>
              <a:srgbClr val="4671C4"/>
            </a:solidFill>
          </p:spPr>
          <p:txBody>
            <a:bodyPr wrap="square" lIns="0" tIns="0" rIns="0" bIns="0" rtlCol="0"/>
            <a:lstStyle/>
            <a:p/>
          </p:txBody>
        </p:sp>
      </p:grpSp>
      <p:sp>
        <p:nvSpPr>
          <p:cNvPr id="167" name="object 167"/>
          <p:cNvSpPr txBox="1"/>
          <p:nvPr/>
        </p:nvSpPr>
        <p:spPr>
          <a:xfrm>
            <a:off x="817070" y="2795141"/>
            <a:ext cx="181610" cy="119380"/>
          </a:xfrm>
          <a:prstGeom prst="rect">
            <a:avLst/>
          </a:prstGeom>
        </p:spPr>
        <p:txBody>
          <a:bodyPr wrap="square" lIns="0" tIns="14604" rIns="0" bIns="0" rtlCol="0" vert="horz">
            <a:spAutoFit/>
          </a:bodyPr>
          <a:lstStyle/>
          <a:p>
            <a:pPr marL="12700">
              <a:lnSpc>
                <a:spcPct val="100000"/>
              </a:lnSpc>
              <a:spcBef>
                <a:spcPts val="114"/>
              </a:spcBef>
            </a:pPr>
            <a:r>
              <a:rPr dirty="0" sz="600" spc="5">
                <a:latin typeface="SimSun"/>
                <a:cs typeface="SimSun"/>
              </a:rPr>
              <a:t>输入</a:t>
            </a:r>
            <a:endParaRPr sz="600">
              <a:latin typeface="SimSun"/>
              <a:cs typeface="SimSun"/>
            </a:endParaRPr>
          </a:p>
        </p:txBody>
      </p:sp>
      <p:sp>
        <p:nvSpPr>
          <p:cNvPr id="168" name="object 168"/>
          <p:cNvSpPr/>
          <p:nvPr/>
        </p:nvSpPr>
        <p:spPr>
          <a:xfrm>
            <a:off x="1198750" y="3110055"/>
            <a:ext cx="32384" cy="21590"/>
          </a:xfrm>
          <a:custGeom>
            <a:avLst/>
            <a:gdLst/>
            <a:ahLst/>
            <a:cxnLst/>
            <a:rect l="l" t="t" r="r" b="b"/>
            <a:pathLst>
              <a:path w="32384" h="21589">
                <a:moveTo>
                  <a:pt x="0" y="0"/>
                </a:moveTo>
                <a:lnTo>
                  <a:pt x="0" y="21276"/>
                </a:lnTo>
                <a:lnTo>
                  <a:pt x="31820" y="10638"/>
                </a:lnTo>
                <a:lnTo>
                  <a:pt x="0" y="0"/>
                </a:lnTo>
                <a:close/>
              </a:path>
            </a:pathLst>
          </a:custGeom>
          <a:solidFill>
            <a:srgbClr val="4671C4"/>
          </a:solidFill>
        </p:spPr>
        <p:txBody>
          <a:bodyPr wrap="square" lIns="0" tIns="0" rIns="0" bIns="0" rtlCol="0"/>
          <a:lstStyle/>
          <a:p/>
        </p:txBody>
      </p:sp>
      <p:grpSp>
        <p:nvGrpSpPr>
          <p:cNvPr id="169" name="object 169"/>
          <p:cNvGrpSpPr/>
          <p:nvPr/>
        </p:nvGrpSpPr>
        <p:grpSpPr>
          <a:xfrm>
            <a:off x="6286293" y="3520849"/>
            <a:ext cx="139700" cy="21590"/>
            <a:chOff x="6286293" y="3520849"/>
            <a:chExt cx="139700" cy="21590"/>
          </a:xfrm>
        </p:grpSpPr>
        <p:sp>
          <p:nvSpPr>
            <p:cNvPr id="170" name="object 170"/>
            <p:cNvSpPr/>
            <p:nvPr/>
          </p:nvSpPr>
          <p:spPr>
            <a:xfrm>
              <a:off x="6287563" y="3531487"/>
              <a:ext cx="109220" cy="0"/>
            </a:xfrm>
            <a:custGeom>
              <a:avLst/>
              <a:gdLst/>
              <a:ahLst/>
              <a:cxnLst/>
              <a:rect l="l" t="t" r="r" b="b"/>
              <a:pathLst>
                <a:path w="109220" h="0">
                  <a:moveTo>
                    <a:pt x="0" y="0"/>
                  </a:moveTo>
                  <a:lnTo>
                    <a:pt x="108759" y="0"/>
                  </a:lnTo>
                </a:path>
              </a:pathLst>
            </a:custGeom>
            <a:ln w="3175">
              <a:solidFill>
                <a:srgbClr val="000000"/>
              </a:solidFill>
            </a:ln>
          </p:spPr>
          <p:txBody>
            <a:bodyPr wrap="square" lIns="0" tIns="0" rIns="0" bIns="0" rtlCol="0"/>
            <a:lstStyle/>
            <a:p/>
          </p:txBody>
        </p:sp>
        <p:sp>
          <p:nvSpPr>
            <p:cNvPr id="171" name="object 171"/>
            <p:cNvSpPr/>
            <p:nvPr/>
          </p:nvSpPr>
          <p:spPr>
            <a:xfrm>
              <a:off x="6393662" y="3520849"/>
              <a:ext cx="32384" cy="21590"/>
            </a:xfrm>
            <a:custGeom>
              <a:avLst/>
              <a:gdLst/>
              <a:ahLst/>
              <a:cxnLst/>
              <a:rect l="l" t="t" r="r" b="b"/>
              <a:pathLst>
                <a:path w="32385" h="21589">
                  <a:moveTo>
                    <a:pt x="0" y="0"/>
                  </a:moveTo>
                  <a:lnTo>
                    <a:pt x="0" y="21276"/>
                  </a:lnTo>
                  <a:lnTo>
                    <a:pt x="31820" y="10638"/>
                  </a:lnTo>
                  <a:lnTo>
                    <a:pt x="0" y="0"/>
                  </a:lnTo>
                  <a:close/>
                </a:path>
              </a:pathLst>
            </a:custGeom>
            <a:solidFill>
              <a:srgbClr val="000000"/>
            </a:solidFill>
          </p:spPr>
          <p:txBody>
            <a:bodyPr wrap="square" lIns="0" tIns="0" rIns="0" bIns="0" rtlCol="0"/>
            <a:lstStyle/>
            <a:p/>
          </p:txBody>
        </p:sp>
      </p:grpSp>
      <p:pic>
        <p:nvPicPr>
          <p:cNvPr id="172" name="object 172"/>
          <p:cNvPicPr/>
          <p:nvPr/>
        </p:nvPicPr>
        <p:blipFill>
          <a:blip r:embed="rId4" cstate="print"/>
          <a:stretch>
            <a:fillRect/>
          </a:stretch>
        </p:blipFill>
        <p:spPr>
          <a:xfrm>
            <a:off x="6489867" y="3397783"/>
            <a:ext cx="331016" cy="272349"/>
          </a:xfrm>
          <a:prstGeom prst="rect">
            <a:avLst/>
          </a:prstGeom>
        </p:spPr>
      </p:pic>
      <p:sp>
        <p:nvSpPr>
          <p:cNvPr id="173" name="object 173"/>
          <p:cNvSpPr txBox="1"/>
          <p:nvPr/>
        </p:nvSpPr>
        <p:spPr>
          <a:xfrm>
            <a:off x="6565525" y="3233522"/>
            <a:ext cx="181610" cy="119380"/>
          </a:xfrm>
          <a:prstGeom prst="rect">
            <a:avLst/>
          </a:prstGeom>
        </p:spPr>
        <p:txBody>
          <a:bodyPr wrap="square" lIns="0" tIns="14604" rIns="0" bIns="0" rtlCol="0" vert="horz">
            <a:spAutoFit/>
          </a:bodyPr>
          <a:lstStyle/>
          <a:p>
            <a:pPr marL="12700">
              <a:lnSpc>
                <a:spcPct val="100000"/>
              </a:lnSpc>
              <a:spcBef>
                <a:spcPts val="114"/>
              </a:spcBef>
            </a:pPr>
            <a:r>
              <a:rPr dirty="0" sz="600" spc="5">
                <a:latin typeface="SimSun"/>
                <a:cs typeface="SimSun"/>
              </a:rPr>
              <a:t>输出</a:t>
            </a:r>
            <a:endParaRPr sz="600">
              <a:latin typeface="SimSun"/>
              <a:cs typeface="SimSun"/>
            </a:endParaRPr>
          </a:p>
        </p:txBody>
      </p:sp>
      <p:sp>
        <p:nvSpPr>
          <p:cNvPr id="174" name="object 174"/>
          <p:cNvSpPr txBox="1"/>
          <p:nvPr/>
        </p:nvSpPr>
        <p:spPr>
          <a:xfrm>
            <a:off x="3976876" y="3459886"/>
            <a:ext cx="337185" cy="119380"/>
          </a:xfrm>
          <a:prstGeom prst="rect">
            <a:avLst/>
          </a:prstGeom>
        </p:spPr>
        <p:txBody>
          <a:bodyPr wrap="square" lIns="0" tIns="14604" rIns="0" bIns="0" rtlCol="0" vert="horz">
            <a:spAutoFit/>
          </a:bodyPr>
          <a:lstStyle/>
          <a:p>
            <a:pPr marL="12700">
              <a:lnSpc>
                <a:spcPct val="100000"/>
              </a:lnSpc>
              <a:spcBef>
                <a:spcPts val="114"/>
              </a:spcBef>
            </a:pPr>
            <a:r>
              <a:rPr dirty="0" sz="600" spc="5">
                <a:latin typeface="SimSun"/>
                <a:cs typeface="SimSun"/>
              </a:rPr>
              <a:t>最大池化</a:t>
            </a:r>
            <a:endParaRPr sz="600">
              <a:latin typeface="SimSun"/>
              <a:cs typeface="SimSun"/>
            </a:endParaRPr>
          </a:p>
        </p:txBody>
      </p:sp>
      <p:sp>
        <p:nvSpPr>
          <p:cNvPr id="175" name="object 175"/>
          <p:cNvSpPr txBox="1"/>
          <p:nvPr/>
        </p:nvSpPr>
        <p:spPr>
          <a:xfrm>
            <a:off x="4729093" y="3413588"/>
            <a:ext cx="459740" cy="237490"/>
          </a:xfrm>
          <a:prstGeom prst="rect">
            <a:avLst/>
          </a:prstGeom>
          <a:solidFill>
            <a:srgbClr val="7DFFFF"/>
          </a:solidFill>
          <a:ln w="3175">
            <a:solidFill>
              <a:srgbClr val="000000"/>
            </a:solidFill>
          </a:ln>
        </p:spPr>
        <p:txBody>
          <a:bodyPr wrap="square" lIns="0" tIns="16510" rIns="0" bIns="0" rtlCol="0" vert="horz">
            <a:spAutoFit/>
          </a:bodyPr>
          <a:lstStyle/>
          <a:p>
            <a:pPr marL="151765" marR="25400" indent="-117475">
              <a:lnSpc>
                <a:spcPct val="102499"/>
              </a:lnSpc>
              <a:spcBef>
                <a:spcPts val="130"/>
              </a:spcBef>
            </a:pPr>
            <a:r>
              <a:rPr dirty="0" sz="600" spc="10">
                <a:latin typeface="SimSun"/>
                <a:cs typeface="SimSun"/>
              </a:rPr>
              <a:t>双重注</a:t>
            </a:r>
            <a:r>
              <a:rPr dirty="0" sz="600" spc="20">
                <a:latin typeface="SimSun"/>
                <a:cs typeface="SimSun"/>
              </a:rPr>
              <a:t>意</a:t>
            </a:r>
            <a:r>
              <a:rPr dirty="0" sz="600" spc="10">
                <a:latin typeface="SimSun"/>
                <a:cs typeface="SimSun"/>
              </a:rPr>
              <a:t>力 </a:t>
            </a:r>
            <a:r>
              <a:rPr dirty="0" sz="600" spc="10">
                <a:latin typeface="SimSun"/>
                <a:cs typeface="SimSun"/>
              </a:rPr>
              <a:t>机制</a:t>
            </a:r>
            <a:endParaRPr sz="600">
              <a:latin typeface="SimSun"/>
              <a:cs typeface="SimSun"/>
            </a:endParaRPr>
          </a:p>
        </p:txBody>
      </p:sp>
      <p:grpSp>
        <p:nvGrpSpPr>
          <p:cNvPr id="176" name="object 176"/>
          <p:cNvGrpSpPr/>
          <p:nvPr/>
        </p:nvGrpSpPr>
        <p:grpSpPr>
          <a:xfrm>
            <a:off x="4584945" y="3115037"/>
            <a:ext cx="144145" cy="787400"/>
            <a:chOff x="4584945" y="3115037"/>
            <a:chExt cx="144145" cy="787400"/>
          </a:xfrm>
        </p:grpSpPr>
        <p:sp>
          <p:nvSpPr>
            <p:cNvPr id="177" name="object 177"/>
            <p:cNvSpPr/>
            <p:nvPr/>
          </p:nvSpPr>
          <p:spPr>
            <a:xfrm>
              <a:off x="4586567" y="3116659"/>
              <a:ext cx="122555" cy="415925"/>
            </a:xfrm>
            <a:custGeom>
              <a:avLst/>
              <a:gdLst/>
              <a:ahLst/>
              <a:cxnLst/>
              <a:rect l="l" t="t" r="r" b="b"/>
              <a:pathLst>
                <a:path w="122554" h="415925">
                  <a:moveTo>
                    <a:pt x="0" y="0"/>
                  </a:moveTo>
                  <a:lnTo>
                    <a:pt x="50665" y="0"/>
                  </a:lnTo>
                  <a:lnTo>
                    <a:pt x="50665" y="415413"/>
                  </a:lnTo>
                  <a:lnTo>
                    <a:pt x="122544" y="415413"/>
                  </a:lnTo>
                </a:path>
              </a:pathLst>
            </a:custGeom>
            <a:ln w="3244">
              <a:solidFill>
                <a:srgbClr val="000000"/>
              </a:solidFill>
            </a:ln>
          </p:spPr>
          <p:txBody>
            <a:bodyPr wrap="square" lIns="0" tIns="0" rIns="0" bIns="0" rtlCol="0"/>
            <a:lstStyle/>
            <a:p/>
          </p:txBody>
        </p:sp>
        <p:sp>
          <p:nvSpPr>
            <p:cNvPr id="178" name="object 178"/>
            <p:cNvSpPr/>
            <p:nvPr/>
          </p:nvSpPr>
          <p:spPr>
            <a:xfrm>
              <a:off x="4706257" y="3520621"/>
              <a:ext cx="22860" cy="23495"/>
            </a:xfrm>
            <a:custGeom>
              <a:avLst/>
              <a:gdLst/>
              <a:ahLst/>
              <a:cxnLst/>
              <a:rect l="l" t="t" r="r" b="b"/>
              <a:pathLst>
                <a:path w="22860" h="23495">
                  <a:moveTo>
                    <a:pt x="0" y="0"/>
                  </a:moveTo>
                  <a:lnTo>
                    <a:pt x="0" y="22903"/>
                  </a:lnTo>
                  <a:lnTo>
                    <a:pt x="22835" y="11451"/>
                  </a:lnTo>
                  <a:lnTo>
                    <a:pt x="0" y="0"/>
                  </a:lnTo>
                  <a:close/>
                </a:path>
              </a:pathLst>
            </a:custGeom>
            <a:solidFill>
              <a:srgbClr val="000000"/>
            </a:solidFill>
          </p:spPr>
          <p:txBody>
            <a:bodyPr wrap="square" lIns="0" tIns="0" rIns="0" bIns="0" rtlCol="0"/>
            <a:lstStyle/>
            <a:p/>
          </p:txBody>
        </p:sp>
        <p:sp>
          <p:nvSpPr>
            <p:cNvPr id="179" name="object 179"/>
            <p:cNvSpPr/>
            <p:nvPr/>
          </p:nvSpPr>
          <p:spPr>
            <a:xfrm>
              <a:off x="4586567" y="3532073"/>
              <a:ext cx="122555" cy="368935"/>
            </a:xfrm>
            <a:custGeom>
              <a:avLst/>
              <a:gdLst/>
              <a:ahLst/>
              <a:cxnLst/>
              <a:rect l="l" t="t" r="r" b="b"/>
              <a:pathLst>
                <a:path w="122554" h="368935">
                  <a:moveTo>
                    <a:pt x="0" y="368451"/>
                  </a:moveTo>
                  <a:lnTo>
                    <a:pt x="50665" y="368451"/>
                  </a:lnTo>
                  <a:lnTo>
                    <a:pt x="50665" y="0"/>
                  </a:lnTo>
                  <a:lnTo>
                    <a:pt x="122544" y="0"/>
                  </a:lnTo>
                </a:path>
              </a:pathLst>
            </a:custGeom>
            <a:ln w="3244">
              <a:solidFill>
                <a:srgbClr val="000000"/>
              </a:solidFill>
            </a:ln>
          </p:spPr>
          <p:txBody>
            <a:bodyPr wrap="square" lIns="0" tIns="0" rIns="0" bIns="0" rtlCol="0"/>
            <a:lstStyle/>
            <a:p/>
          </p:txBody>
        </p:sp>
        <p:sp>
          <p:nvSpPr>
            <p:cNvPr id="180" name="object 180"/>
            <p:cNvSpPr/>
            <p:nvPr/>
          </p:nvSpPr>
          <p:spPr>
            <a:xfrm>
              <a:off x="4706257" y="3520621"/>
              <a:ext cx="22860" cy="23495"/>
            </a:xfrm>
            <a:custGeom>
              <a:avLst/>
              <a:gdLst/>
              <a:ahLst/>
              <a:cxnLst/>
              <a:rect l="l" t="t" r="r" b="b"/>
              <a:pathLst>
                <a:path w="22860" h="23495">
                  <a:moveTo>
                    <a:pt x="0" y="0"/>
                  </a:moveTo>
                  <a:lnTo>
                    <a:pt x="0" y="22903"/>
                  </a:lnTo>
                  <a:lnTo>
                    <a:pt x="22835" y="11451"/>
                  </a:lnTo>
                  <a:lnTo>
                    <a:pt x="0" y="0"/>
                  </a:lnTo>
                  <a:close/>
                </a:path>
              </a:pathLst>
            </a:custGeom>
            <a:solidFill>
              <a:srgbClr val="000000"/>
            </a:solidFill>
          </p:spPr>
          <p:txBody>
            <a:bodyPr wrap="square" lIns="0" tIns="0" rIns="0" bIns="0" rtlCol="0"/>
            <a:lstStyle/>
            <a:p/>
          </p:txBody>
        </p:sp>
      </p:grpSp>
      <p:sp>
        <p:nvSpPr>
          <p:cNvPr id="181" name="object 181"/>
          <p:cNvSpPr txBox="1"/>
          <p:nvPr/>
        </p:nvSpPr>
        <p:spPr>
          <a:xfrm>
            <a:off x="777985" y="3270447"/>
            <a:ext cx="259079" cy="95885"/>
          </a:xfrm>
          <a:prstGeom prst="rect">
            <a:avLst/>
          </a:prstGeom>
        </p:spPr>
        <p:txBody>
          <a:bodyPr wrap="square" lIns="0" tIns="13970" rIns="0" bIns="0" rtlCol="0" vert="horz">
            <a:spAutoFit/>
          </a:bodyPr>
          <a:lstStyle/>
          <a:p>
            <a:pPr marL="12700">
              <a:lnSpc>
                <a:spcPct val="100000"/>
              </a:lnSpc>
              <a:spcBef>
                <a:spcPts val="110"/>
              </a:spcBef>
            </a:pPr>
            <a:r>
              <a:rPr dirty="0" sz="450" spc="5">
                <a:latin typeface="SimSun"/>
                <a:cs typeface="SimSun"/>
              </a:rPr>
              <a:t>模板点云</a:t>
            </a:r>
            <a:endParaRPr sz="450">
              <a:latin typeface="SimSun"/>
              <a:cs typeface="SimSun"/>
            </a:endParaRPr>
          </a:p>
        </p:txBody>
      </p:sp>
      <p:sp>
        <p:nvSpPr>
          <p:cNvPr id="182" name="object 182"/>
          <p:cNvSpPr txBox="1"/>
          <p:nvPr/>
        </p:nvSpPr>
        <p:spPr>
          <a:xfrm>
            <a:off x="807258" y="4055223"/>
            <a:ext cx="200660" cy="95885"/>
          </a:xfrm>
          <a:prstGeom prst="rect">
            <a:avLst/>
          </a:prstGeom>
        </p:spPr>
        <p:txBody>
          <a:bodyPr wrap="square" lIns="0" tIns="13970" rIns="0" bIns="0" rtlCol="0" vert="horz">
            <a:spAutoFit/>
          </a:bodyPr>
          <a:lstStyle/>
          <a:p>
            <a:pPr marL="12700">
              <a:lnSpc>
                <a:spcPct val="100000"/>
              </a:lnSpc>
              <a:spcBef>
                <a:spcPts val="110"/>
              </a:spcBef>
            </a:pPr>
            <a:r>
              <a:rPr dirty="0" sz="450" spc="5">
                <a:latin typeface="SimSun"/>
                <a:cs typeface="SimSun"/>
              </a:rPr>
              <a:t>源点云</a:t>
            </a:r>
            <a:endParaRPr sz="450">
              <a:latin typeface="SimSun"/>
              <a:cs typeface="SimSun"/>
            </a:endParaRPr>
          </a:p>
        </p:txBody>
      </p:sp>
      <p:sp>
        <p:nvSpPr>
          <p:cNvPr id="183" name="object 183"/>
          <p:cNvSpPr txBox="1"/>
          <p:nvPr/>
        </p:nvSpPr>
        <p:spPr>
          <a:xfrm>
            <a:off x="5236672" y="3455072"/>
            <a:ext cx="761365" cy="95885"/>
          </a:xfrm>
          <a:prstGeom prst="rect">
            <a:avLst/>
          </a:prstGeom>
        </p:spPr>
        <p:txBody>
          <a:bodyPr wrap="square" lIns="0" tIns="13970" rIns="0" bIns="0" rtlCol="0" vert="horz">
            <a:spAutoFit/>
          </a:bodyPr>
          <a:lstStyle/>
          <a:p>
            <a:pPr marL="12700">
              <a:lnSpc>
                <a:spcPct val="100000"/>
              </a:lnSpc>
              <a:spcBef>
                <a:spcPts val="110"/>
              </a:spcBef>
            </a:pPr>
            <a:r>
              <a:rPr dirty="0" sz="450" spc="5">
                <a:latin typeface="SimSun"/>
                <a:cs typeface="SimSun"/>
              </a:rPr>
              <a:t>(1024,1024,512,512,256,3)</a:t>
            </a:r>
            <a:endParaRPr sz="450">
              <a:latin typeface="SimSun"/>
              <a:cs typeface="SimSun"/>
            </a:endParaRPr>
          </a:p>
        </p:txBody>
      </p:sp>
      <p:pic>
        <p:nvPicPr>
          <p:cNvPr id="184" name="object 184"/>
          <p:cNvPicPr/>
          <p:nvPr/>
        </p:nvPicPr>
        <p:blipFill>
          <a:blip r:embed="rId5" cstate="print"/>
          <a:stretch>
            <a:fillRect/>
          </a:stretch>
        </p:blipFill>
        <p:spPr>
          <a:xfrm>
            <a:off x="5187190" y="3359973"/>
            <a:ext cx="134969" cy="310364"/>
          </a:xfrm>
          <a:prstGeom prst="rect">
            <a:avLst/>
          </a:prstGeom>
        </p:spPr>
      </p:pic>
      <p:pic>
        <p:nvPicPr>
          <p:cNvPr id="185" name="object 185"/>
          <p:cNvPicPr/>
          <p:nvPr/>
        </p:nvPicPr>
        <p:blipFill>
          <a:blip r:embed="rId6" cstate="print"/>
          <a:stretch>
            <a:fillRect/>
          </a:stretch>
        </p:blipFill>
        <p:spPr>
          <a:xfrm>
            <a:off x="5872214" y="3369802"/>
            <a:ext cx="139510" cy="320247"/>
          </a:xfrm>
          <a:prstGeom prst="rect">
            <a:avLst/>
          </a:prstGeom>
        </p:spPr>
      </p:pic>
      <p:sp>
        <p:nvSpPr>
          <p:cNvPr id="186" name="object 186"/>
          <p:cNvSpPr txBox="1"/>
          <p:nvPr/>
        </p:nvSpPr>
        <p:spPr>
          <a:xfrm>
            <a:off x="4887916" y="3323166"/>
            <a:ext cx="142240" cy="95885"/>
          </a:xfrm>
          <a:prstGeom prst="rect">
            <a:avLst/>
          </a:prstGeom>
        </p:spPr>
        <p:txBody>
          <a:bodyPr wrap="square" lIns="0" tIns="13970" rIns="0" bIns="0" rtlCol="0" vert="horz">
            <a:spAutoFit/>
          </a:bodyPr>
          <a:lstStyle/>
          <a:p>
            <a:pPr marL="12700">
              <a:lnSpc>
                <a:spcPct val="100000"/>
              </a:lnSpc>
              <a:spcBef>
                <a:spcPts val="110"/>
              </a:spcBef>
            </a:pPr>
            <a:r>
              <a:rPr dirty="0" sz="450">
                <a:latin typeface="SimSun"/>
                <a:cs typeface="SimSun"/>
              </a:rPr>
              <a:t>2048</a:t>
            </a:r>
            <a:endParaRPr sz="450">
              <a:latin typeface="SimSun"/>
              <a:cs typeface="SimSun"/>
            </a:endParaRPr>
          </a:p>
        </p:txBody>
      </p:sp>
      <p:sp>
        <p:nvSpPr>
          <p:cNvPr id="187" name="object 187"/>
          <p:cNvSpPr txBox="1"/>
          <p:nvPr/>
        </p:nvSpPr>
        <p:spPr>
          <a:xfrm>
            <a:off x="706627" y="4303902"/>
            <a:ext cx="6221730" cy="1981200"/>
          </a:xfrm>
          <a:prstGeom prst="rect">
            <a:avLst/>
          </a:prstGeom>
        </p:spPr>
        <p:txBody>
          <a:bodyPr wrap="square" lIns="0" tIns="13335" rIns="0" bIns="0" rtlCol="0" vert="horz">
            <a:spAutoFit/>
          </a:bodyPr>
          <a:lstStyle/>
          <a:p>
            <a:pPr algn="ctr" marR="64769">
              <a:lnSpc>
                <a:spcPct val="100000"/>
              </a:lnSpc>
              <a:spcBef>
                <a:spcPts val="105"/>
              </a:spcBef>
              <a:tabLst>
                <a:tab pos="467359" algn="l"/>
              </a:tabLst>
            </a:pPr>
            <a:r>
              <a:rPr dirty="0" sz="1050" spc="5">
                <a:latin typeface="SimSun"/>
                <a:cs typeface="SimSun"/>
              </a:rPr>
              <a:t>图</a:t>
            </a:r>
            <a:r>
              <a:rPr dirty="0" sz="1050" spc="-265">
                <a:latin typeface="SimSun"/>
                <a:cs typeface="SimSun"/>
              </a:rPr>
              <a:t> </a:t>
            </a:r>
            <a:r>
              <a:rPr dirty="0" sz="1050">
                <a:latin typeface="Times New Roman"/>
                <a:cs typeface="Times New Roman"/>
              </a:rPr>
              <a:t>5.1</a:t>
            </a:r>
            <a:r>
              <a:rPr dirty="0" sz="1050">
                <a:latin typeface="Times New Roman"/>
                <a:cs typeface="Times New Roman"/>
              </a:rPr>
              <a:t>	</a:t>
            </a:r>
            <a:r>
              <a:rPr dirty="0" sz="1050" spc="-110">
                <a:latin typeface="Times New Roman"/>
                <a:cs typeface="Times New Roman"/>
              </a:rPr>
              <a:t>P</a:t>
            </a:r>
            <a:r>
              <a:rPr dirty="0" sz="1050" spc="-10">
                <a:latin typeface="Times New Roman"/>
                <a:cs typeface="Times New Roman"/>
              </a:rPr>
              <a:t>A</a:t>
            </a:r>
            <a:r>
              <a:rPr dirty="0" sz="1050">
                <a:latin typeface="Times New Roman"/>
                <a:cs typeface="Times New Roman"/>
              </a:rPr>
              <a:t>CNe</a:t>
            </a:r>
            <a:r>
              <a:rPr dirty="0" sz="1050" spc="-5">
                <a:latin typeface="Times New Roman"/>
                <a:cs typeface="Times New Roman"/>
              </a:rPr>
              <a:t>t</a:t>
            </a:r>
            <a:r>
              <a:rPr dirty="0" sz="1050" spc="-20">
                <a:latin typeface="Times New Roman"/>
                <a:cs typeface="Times New Roman"/>
              </a:rPr>
              <a:t>-</a:t>
            </a:r>
            <a:r>
              <a:rPr dirty="0" sz="1050">
                <a:latin typeface="Times New Roman"/>
                <a:cs typeface="Times New Roman"/>
              </a:rPr>
              <a:t>A</a:t>
            </a:r>
            <a:r>
              <a:rPr dirty="0" sz="1050" spc="-10">
                <a:latin typeface="Times New Roman"/>
                <a:cs typeface="Times New Roman"/>
              </a:rPr>
              <a:t>t</a:t>
            </a:r>
            <a:r>
              <a:rPr dirty="0" sz="1050">
                <a:latin typeface="Times New Roman"/>
                <a:cs typeface="Times New Roman"/>
              </a:rPr>
              <a:t>t</a:t>
            </a:r>
            <a:r>
              <a:rPr dirty="0" sz="1050" spc="-5">
                <a:latin typeface="Times New Roman"/>
                <a:cs typeface="Times New Roman"/>
              </a:rPr>
              <a:t> </a:t>
            </a:r>
            <a:r>
              <a:rPr dirty="0" sz="1050" spc="5">
                <a:latin typeface="SimSun"/>
                <a:cs typeface="SimSun"/>
              </a:rPr>
              <a:t>网</a:t>
            </a:r>
            <a:r>
              <a:rPr dirty="0" sz="1050" spc="-10">
                <a:latin typeface="SimSun"/>
                <a:cs typeface="SimSun"/>
              </a:rPr>
              <a:t>络模</a:t>
            </a:r>
            <a:r>
              <a:rPr dirty="0" sz="1050" spc="5">
                <a:latin typeface="SimSun"/>
                <a:cs typeface="SimSun"/>
              </a:rPr>
              <a:t>型整</a:t>
            </a:r>
            <a:r>
              <a:rPr dirty="0" sz="1050" spc="-10">
                <a:latin typeface="SimSun"/>
                <a:cs typeface="SimSun"/>
              </a:rPr>
              <a:t>体</a:t>
            </a:r>
            <a:r>
              <a:rPr dirty="0" sz="1050" spc="5">
                <a:latin typeface="SimSun"/>
                <a:cs typeface="SimSun"/>
              </a:rPr>
              <a:t>框</a:t>
            </a:r>
            <a:r>
              <a:rPr dirty="0" sz="1050" spc="-10">
                <a:latin typeface="SimSun"/>
                <a:cs typeface="SimSun"/>
              </a:rPr>
              <a:t>架</a:t>
            </a:r>
            <a:r>
              <a:rPr dirty="0" sz="1050" spc="5">
                <a:latin typeface="SimSun"/>
                <a:cs typeface="SimSun"/>
              </a:rPr>
              <a:t>示</a:t>
            </a:r>
            <a:r>
              <a:rPr dirty="0" sz="1050" spc="-10">
                <a:latin typeface="SimSun"/>
                <a:cs typeface="SimSun"/>
              </a:rPr>
              <a:t>意</a:t>
            </a:r>
            <a:r>
              <a:rPr dirty="0" sz="1050" spc="5">
                <a:latin typeface="SimSun"/>
                <a:cs typeface="SimSun"/>
              </a:rPr>
              <a:t>图</a:t>
            </a:r>
            <a:endParaRPr sz="1050">
              <a:latin typeface="SimSun"/>
              <a:cs typeface="SimSun"/>
            </a:endParaRPr>
          </a:p>
          <a:p>
            <a:pPr marL="12700" marR="5080" indent="304800">
              <a:lnSpc>
                <a:spcPct val="162500"/>
              </a:lnSpc>
              <a:spcBef>
                <a:spcPts val="90"/>
              </a:spcBef>
            </a:pPr>
            <a:r>
              <a:rPr dirty="0" sz="1200">
                <a:latin typeface="SimSun"/>
                <a:cs typeface="SimSun"/>
              </a:rPr>
              <a:t>特征</a:t>
            </a:r>
            <a:r>
              <a:rPr dirty="0" sz="1200" spc="10">
                <a:latin typeface="SimSun"/>
                <a:cs typeface="SimSun"/>
              </a:rPr>
              <a:t>融</a:t>
            </a:r>
            <a:r>
              <a:rPr dirty="0" sz="1200">
                <a:latin typeface="SimSun"/>
                <a:cs typeface="SimSun"/>
              </a:rPr>
              <a:t>合</a:t>
            </a:r>
            <a:r>
              <a:rPr dirty="0" sz="1200" spc="10">
                <a:latin typeface="SimSun"/>
                <a:cs typeface="SimSun"/>
              </a:rPr>
              <a:t>模</a:t>
            </a:r>
            <a:r>
              <a:rPr dirty="0" sz="1200">
                <a:latin typeface="SimSun"/>
                <a:cs typeface="SimSun"/>
              </a:rPr>
              <a:t>块使</a:t>
            </a:r>
            <a:r>
              <a:rPr dirty="0" sz="1200" spc="10">
                <a:latin typeface="SimSun"/>
                <a:cs typeface="SimSun"/>
              </a:rPr>
              <a:t>用</a:t>
            </a:r>
            <a:r>
              <a:rPr dirty="0" sz="1200">
                <a:latin typeface="SimSun"/>
                <a:cs typeface="SimSun"/>
              </a:rPr>
              <a:t>了</a:t>
            </a:r>
            <a:r>
              <a:rPr dirty="0" sz="1200" spc="10">
                <a:latin typeface="SimSun"/>
                <a:cs typeface="SimSun"/>
              </a:rPr>
              <a:t>结</a:t>
            </a:r>
            <a:r>
              <a:rPr dirty="0" sz="1200">
                <a:latin typeface="SimSun"/>
                <a:cs typeface="SimSun"/>
              </a:rPr>
              <a:t>合空</a:t>
            </a:r>
            <a:r>
              <a:rPr dirty="0" sz="1200" spc="10">
                <a:latin typeface="SimSun"/>
                <a:cs typeface="SimSun"/>
              </a:rPr>
              <a:t>间</a:t>
            </a:r>
            <a:r>
              <a:rPr dirty="0" sz="1200">
                <a:latin typeface="SimSun"/>
                <a:cs typeface="SimSun"/>
              </a:rPr>
              <a:t>注</a:t>
            </a:r>
            <a:r>
              <a:rPr dirty="0" sz="1200" spc="10">
                <a:latin typeface="SimSun"/>
                <a:cs typeface="SimSun"/>
              </a:rPr>
              <a:t>意</a:t>
            </a:r>
            <a:r>
              <a:rPr dirty="0" sz="1200">
                <a:latin typeface="SimSun"/>
                <a:cs typeface="SimSun"/>
              </a:rPr>
              <a:t>力机</a:t>
            </a:r>
            <a:r>
              <a:rPr dirty="0" sz="1200" spc="10">
                <a:latin typeface="SimSun"/>
                <a:cs typeface="SimSun"/>
              </a:rPr>
              <a:t>制</a:t>
            </a:r>
            <a:r>
              <a:rPr dirty="0" sz="1200">
                <a:latin typeface="SimSun"/>
                <a:cs typeface="SimSun"/>
              </a:rPr>
              <a:t>和</a:t>
            </a:r>
            <a:r>
              <a:rPr dirty="0" sz="1200" spc="10">
                <a:latin typeface="SimSun"/>
                <a:cs typeface="SimSun"/>
              </a:rPr>
              <a:t>通</a:t>
            </a:r>
            <a:r>
              <a:rPr dirty="0" sz="1200">
                <a:latin typeface="SimSun"/>
                <a:cs typeface="SimSun"/>
              </a:rPr>
              <a:t>道注</a:t>
            </a:r>
            <a:r>
              <a:rPr dirty="0" sz="1200" spc="10">
                <a:latin typeface="SimSun"/>
                <a:cs typeface="SimSun"/>
              </a:rPr>
              <a:t>意</a:t>
            </a:r>
            <a:r>
              <a:rPr dirty="0" sz="1200">
                <a:latin typeface="SimSun"/>
                <a:cs typeface="SimSun"/>
              </a:rPr>
              <a:t>力</a:t>
            </a:r>
            <a:r>
              <a:rPr dirty="0" sz="1200" spc="10">
                <a:latin typeface="SimSun"/>
                <a:cs typeface="SimSun"/>
              </a:rPr>
              <a:t>机</a:t>
            </a:r>
            <a:r>
              <a:rPr dirty="0" sz="1200">
                <a:latin typeface="SimSun"/>
                <a:cs typeface="SimSun"/>
              </a:rPr>
              <a:t>制的</a:t>
            </a:r>
            <a:r>
              <a:rPr dirty="0" sz="1200" spc="10">
                <a:latin typeface="SimSun"/>
                <a:cs typeface="SimSun"/>
              </a:rPr>
              <a:t>双</a:t>
            </a:r>
            <a:r>
              <a:rPr dirty="0" sz="1200">
                <a:latin typeface="SimSun"/>
                <a:cs typeface="SimSun"/>
              </a:rPr>
              <a:t>重</a:t>
            </a:r>
            <a:r>
              <a:rPr dirty="0" sz="1200" spc="10">
                <a:latin typeface="SimSun"/>
                <a:cs typeface="SimSun"/>
              </a:rPr>
              <a:t>注</a:t>
            </a:r>
            <a:r>
              <a:rPr dirty="0" sz="1200">
                <a:latin typeface="SimSun"/>
                <a:cs typeface="SimSun"/>
              </a:rPr>
              <a:t>意力</a:t>
            </a:r>
            <a:r>
              <a:rPr dirty="0" sz="1200" spc="10">
                <a:latin typeface="SimSun"/>
                <a:cs typeface="SimSun"/>
              </a:rPr>
              <a:t>机</a:t>
            </a:r>
            <a:r>
              <a:rPr dirty="0" sz="1200">
                <a:latin typeface="SimSun"/>
                <a:cs typeface="SimSun"/>
              </a:rPr>
              <a:t>制</a:t>
            </a:r>
            <a:r>
              <a:rPr dirty="0" sz="1200" spc="10">
                <a:latin typeface="SimSun"/>
                <a:cs typeface="SimSun"/>
              </a:rPr>
              <a:t>，</a:t>
            </a:r>
            <a:r>
              <a:rPr dirty="0" sz="1200">
                <a:latin typeface="SimSun"/>
                <a:cs typeface="SimSun"/>
              </a:rPr>
              <a:t>结构如 图</a:t>
            </a:r>
            <a:r>
              <a:rPr dirty="0" sz="1200" spc="-180">
                <a:latin typeface="SimSun"/>
                <a:cs typeface="SimSun"/>
              </a:rPr>
              <a:t> </a:t>
            </a:r>
            <a:r>
              <a:rPr dirty="0" sz="1200">
                <a:latin typeface="Times New Roman"/>
                <a:cs typeface="Times New Roman"/>
              </a:rPr>
              <a:t>5.2</a:t>
            </a:r>
            <a:r>
              <a:rPr dirty="0" sz="1200" spc="120">
                <a:latin typeface="Times New Roman"/>
                <a:cs typeface="Times New Roman"/>
              </a:rPr>
              <a:t> </a:t>
            </a:r>
            <a:r>
              <a:rPr dirty="0" sz="1200">
                <a:latin typeface="SimSun"/>
                <a:cs typeface="SimSun"/>
              </a:rPr>
              <a:t>所示</a:t>
            </a:r>
            <a:r>
              <a:rPr dirty="0" sz="1200" spc="-5">
                <a:latin typeface="SimSun"/>
                <a:cs typeface="SimSun"/>
              </a:rPr>
              <a:t>。</a:t>
            </a:r>
            <a:r>
              <a:rPr dirty="0" sz="1200">
                <a:latin typeface="SimSun"/>
                <a:cs typeface="SimSun"/>
              </a:rPr>
              <a:t>首先使用空间注意力机制学习综合了局部特征和全局信息的</a:t>
            </a:r>
            <a:r>
              <a:rPr dirty="0" sz="1200" spc="-180">
                <a:latin typeface="SimSun"/>
                <a:cs typeface="SimSun"/>
              </a:rPr>
              <a:t> </a:t>
            </a:r>
            <a:r>
              <a:rPr dirty="0" sz="1200">
                <a:latin typeface="Times New Roman"/>
                <a:cs typeface="Times New Roman"/>
              </a:rPr>
              <a:t>1024</a:t>
            </a:r>
            <a:r>
              <a:rPr dirty="0" sz="1200" spc="120">
                <a:latin typeface="Times New Roman"/>
                <a:cs typeface="Times New Roman"/>
              </a:rPr>
              <a:t> </a:t>
            </a:r>
            <a:r>
              <a:rPr dirty="0" sz="1200">
                <a:latin typeface="SimSun"/>
                <a:cs typeface="SimSun"/>
              </a:rPr>
              <a:t>维抽象特征， 实现</a:t>
            </a:r>
            <a:r>
              <a:rPr dirty="0" sz="1200" spc="10">
                <a:latin typeface="SimSun"/>
                <a:cs typeface="SimSun"/>
              </a:rPr>
              <a:t>空</a:t>
            </a:r>
            <a:r>
              <a:rPr dirty="0" sz="1200">
                <a:latin typeface="SimSun"/>
                <a:cs typeface="SimSun"/>
              </a:rPr>
              <a:t>间维</a:t>
            </a:r>
            <a:r>
              <a:rPr dirty="0" sz="1200" spc="10">
                <a:latin typeface="SimSun"/>
                <a:cs typeface="SimSun"/>
              </a:rPr>
              <a:t>度</a:t>
            </a:r>
            <a:r>
              <a:rPr dirty="0" sz="1200">
                <a:latin typeface="SimSun"/>
                <a:cs typeface="SimSun"/>
              </a:rPr>
              <a:t>上</a:t>
            </a:r>
            <a:r>
              <a:rPr dirty="0" sz="1200" spc="10">
                <a:latin typeface="SimSun"/>
                <a:cs typeface="SimSun"/>
              </a:rPr>
              <a:t>的</a:t>
            </a:r>
            <a:r>
              <a:rPr dirty="0" sz="1200">
                <a:latin typeface="SimSun"/>
                <a:cs typeface="SimSun"/>
              </a:rPr>
              <a:t>特</a:t>
            </a:r>
            <a:r>
              <a:rPr dirty="0" sz="1200" spc="10">
                <a:latin typeface="SimSun"/>
                <a:cs typeface="SimSun"/>
              </a:rPr>
              <a:t>征</a:t>
            </a:r>
            <a:r>
              <a:rPr dirty="0" sz="1200">
                <a:latin typeface="SimSun"/>
                <a:cs typeface="SimSun"/>
              </a:rPr>
              <a:t>聚焦</a:t>
            </a:r>
            <a:r>
              <a:rPr dirty="0" sz="1200" spc="10">
                <a:latin typeface="SimSun"/>
                <a:cs typeface="SimSun"/>
              </a:rPr>
              <a:t>，</a:t>
            </a:r>
            <a:r>
              <a:rPr dirty="0" sz="1200">
                <a:latin typeface="SimSun"/>
                <a:cs typeface="SimSun"/>
              </a:rPr>
              <a:t>输出</a:t>
            </a:r>
            <a:r>
              <a:rPr dirty="0" sz="1200" spc="10">
                <a:latin typeface="SimSun"/>
                <a:cs typeface="SimSun"/>
              </a:rPr>
              <a:t>加</a:t>
            </a:r>
            <a:r>
              <a:rPr dirty="0" sz="1200">
                <a:latin typeface="SimSun"/>
                <a:cs typeface="SimSun"/>
              </a:rPr>
              <a:t>权</a:t>
            </a:r>
            <a:r>
              <a:rPr dirty="0" sz="1200" spc="10">
                <a:latin typeface="SimSun"/>
                <a:cs typeface="SimSun"/>
              </a:rPr>
              <a:t>后</a:t>
            </a:r>
            <a:r>
              <a:rPr dirty="0" sz="1200">
                <a:latin typeface="SimSun"/>
                <a:cs typeface="SimSun"/>
              </a:rPr>
              <a:t>每</a:t>
            </a:r>
            <a:r>
              <a:rPr dirty="0" sz="1200" spc="10">
                <a:latin typeface="SimSun"/>
                <a:cs typeface="SimSun"/>
              </a:rPr>
              <a:t>个</a:t>
            </a:r>
            <a:r>
              <a:rPr dirty="0" sz="1200">
                <a:latin typeface="SimSun"/>
                <a:cs typeface="SimSun"/>
              </a:rPr>
              <a:t>位置</a:t>
            </a:r>
            <a:r>
              <a:rPr dirty="0" sz="1200" spc="10">
                <a:latin typeface="SimSun"/>
                <a:cs typeface="SimSun"/>
              </a:rPr>
              <a:t>的</a:t>
            </a:r>
            <a:r>
              <a:rPr dirty="0" sz="1200">
                <a:latin typeface="SimSun"/>
                <a:cs typeface="SimSun"/>
              </a:rPr>
              <a:t>特征</a:t>
            </a:r>
            <a:r>
              <a:rPr dirty="0" sz="1200" spc="10">
                <a:latin typeface="SimSun"/>
                <a:cs typeface="SimSun"/>
              </a:rPr>
              <a:t>。</a:t>
            </a:r>
            <a:r>
              <a:rPr dirty="0" sz="1200">
                <a:latin typeface="SimSun"/>
                <a:cs typeface="SimSun"/>
              </a:rPr>
              <a:t>其</a:t>
            </a:r>
            <a:r>
              <a:rPr dirty="0" sz="1200" spc="10">
                <a:latin typeface="SimSun"/>
                <a:cs typeface="SimSun"/>
              </a:rPr>
              <a:t>次</a:t>
            </a:r>
            <a:r>
              <a:rPr dirty="0" sz="1200">
                <a:latin typeface="SimSun"/>
                <a:cs typeface="SimSun"/>
              </a:rPr>
              <a:t>使</a:t>
            </a:r>
            <a:r>
              <a:rPr dirty="0" sz="1200" spc="10">
                <a:latin typeface="SimSun"/>
                <a:cs typeface="SimSun"/>
              </a:rPr>
              <a:t>用</a:t>
            </a:r>
            <a:r>
              <a:rPr dirty="0" sz="1200">
                <a:latin typeface="SimSun"/>
                <a:cs typeface="SimSun"/>
              </a:rPr>
              <a:t>通道</a:t>
            </a:r>
            <a:r>
              <a:rPr dirty="0" sz="1200" spc="10">
                <a:latin typeface="SimSun"/>
                <a:cs typeface="SimSun"/>
              </a:rPr>
              <a:t>注</a:t>
            </a:r>
            <a:r>
              <a:rPr dirty="0" sz="1200">
                <a:latin typeface="SimSun"/>
                <a:cs typeface="SimSun"/>
              </a:rPr>
              <a:t>意力</a:t>
            </a:r>
            <a:r>
              <a:rPr dirty="0" sz="1200" spc="10">
                <a:latin typeface="SimSun"/>
                <a:cs typeface="SimSun"/>
              </a:rPr>
              <a:t>机</a:t>
            </a:r>
            <a:r>
              <a:rPr dirty="0" sz="1200">
                <a:latin typeface="SimSun"/>
                <a:cs typeface="SimSun"/>
              </a:rPr>
              <a:t>制</a:t>
            </a:r>
            <a:r>
              <a:rPr dirty="0" sz="1200" spc="10">
                <a:latin typeface="SimSun"/>
                <a:cs typeface="SimSun"/>
              </a:rPr>
              <a:t>学</a:t>
            </a:r>
            <a:r>
              <a:rPr dirty="0" sz="1200">
                <a:latin typeface="SimSun"/>
                <a:cs typeface="SimSun"/>
              </a:rPr>
              <a:t>习综 合了的局部特征和全局信息的</a:t>
            </a:r>
            <a:r>
              <a:rPr dirty="0" sz="1200" spc="-295">
                <a:latin typeface="SimSun"/>
                <a:cs typeface="SimSun"/>
              </a:rPr>
              <a:t> </a:t>
            </a:r>
            <a:r>
              <a:rPr dirty="0" sz="1200">
                <a:latin typeface="Times New Roman"/>
                <a:cs typeface="Times New Roman"/>
              </a:rPr>
              <a:t>1024 </a:t>
            </a:r>
            <a:r>
              <a:rPr dirty="0" sz="1200">
                <a:latin typeface="SimSun"/>
                <a:cs typeface="SimSun"/>
              </a:rPr>
              <a:t>维抽象特征</a:t>
            </a:r>
            <a:r>
              <a:rPr dirty="0" sz="1200" spc="-204">
                <a:latin typeface="SimSun"/>
                <a:cs typeface="SimSun"/>
              </a:rPr>
              <a:t>，</a:t>
            </a:r>
            <a:r>
              <a:rPr dirty="0" sz="1200">
                <a:latin typeface="SimSun"/>
                <a:cs typeface="SimSun"/>
              </a:rPr>
              <a:t>捕获任意两个通道特征之间的映射关系</a:t>
            </a:r>
            <a:r>
              <a:rPr dirty="0" sz="1200" spc="-204">
                <a:latin typeface="SimSun"/>
                <a:cs typeface="SimSun"/>
              </a:rPr>
              <a:t>，</a:t>
            </a:r>
            <a:r>
              <a:rPr dirty="0" sz="1200">
                <a:latin typeface="SimSun"/>
                <a:cs typeface="SimSun"/>
              </a:rPr>
              <a:t>输 出加权后的每个通道的特征</a:t>
            </a:r>
            <a:r>
              <a:rPr dirty="0" sz="1200" spc="-75">
                <a:latin typeface="SimSun"/>
                <a:cs typeface="SimSun"/>
              </a:rPr>
              <a:t>。</a:t>
            </a:r>
            <a:r>
              <a:rPr dirty="0" sz="1200">
                <a:latin typeface="SimSun"/>
                <a:cs typeface="SimSun"/>
              </a:rPr>
              <a:t>最后</a:t>
            </a:r>
            <a:r>
              <a:rPr dirty="0" sz="1200" spc="5">
                <a:latin typeface="SimSun"/>
                <a:cs typeface="SimSun"/>
              </a:rPr>
              <a:t>以</a:t>
            </a:r>
            <a:r>
              <a:rPr dirty="0" sz="1200">
                <a:latin typeface="SimSun"/>
                <a:cs typeface="SimSun"/>
              </a:rPr>
              <a:t>深度学习中的</a:t>
            </a:r>
            <a:r>
              <a:rPr dirty="0" sz="1200" spc="-300">
                <a:latin typeface="SimSun"/>
                <a:cs typeface="SimSun"/>
              </a:rPr>
              <a:t> </a:t>
            </a:r>
            <a:r>
              <a:rPr dirty="0" sz="1200" spc="-5">
                <a:latin typeface="Times New Roman"/>
                <a:cs typeface="Times New Roman"/>
              </a:rPr>
              <a:t>c</a:t>
            </a:r>
            <a:r>
              <a:rPr dirty="0" sz="1200">
                <a:latin typeface="Times New Roman"/>
                <a:cs typeface="Times New Roman"/>
              </a:rPr>
              <a:t>on</a:t>
            </a:r>
            <a:r>
              <a:rPr dirty="0" sz="1200" spc="-5">
                <a:latin typeface="Times New Roman"/>
                <a:cs typeface="Times New Roman"/>
              </a:rPr>
              <a:t>ca</a:t>
            </a:r>
            <a:r>
              <a:rPr dirty="0" sz="1200">
                <a:latin typeface="Times New Roman"/>
                <a:cs typeface="Times New Roman"/>
              </a:rPr>
              <a:t>t</a:t>
            </a:r>
            <a:r>
              <a:rPr dirty="0" sz="1200" spc="-5">
                <a:latin typeface="Times New Roman"/>
                <a:cs typeface="Times New Roman"/>
              </a:rPr>
              <a:t>e</a:t>
            </a:r>
            <a:r>
              <a:rPr dirty="0" sz="1200" spc="10">
                <a:latin typeface="Times New Roman"/>
                <a:cs typeface="Times New Roman"/>
              </a:rPr>
              <a:t>n</a:t>
            </a:r>
            <a:r>
              <a:rPr dirty="0" sz="1200" spc="-5">
                <a:latin typeface="Times New Roman"/>
                <a:cs typeface="Times New Roman"/>
              </a:rPr>
              <a:t>a</a:t>
            </a:r>
            <a:r>
              <a:rPr dirty="0" sz="1200">
                <a:latin typeface="Times New Roman"/>
                <a:cs typeface="Times New Roman"/>
              </a:rPr>
              <a:t>te</a:t>
            </a:r>
            <a:r>
              <a:rPr dirty="0" sz="1200" spc="-5">
                <a:latin typeface="Times New Roman"/>
                <a:cs typeface="Times New Roman"/>
              </a:rPr>
              <a:t> </a:t>
            </a:r>
            <a:r>
              <a:rPr dirty="0" sz="1200">
                <a:latin typeface="SimSun"/>
                <a:cs typeface="SimSun"/>
              </a:rPr>
              <a:t>数组</a:t>
            </a:r>
            <a:r>
              <a:rPr dirty="0" sz="1200" spc="10">
                <a:latin typeface="SimSun"/>
                <a:cs typeface="SimSun"/>
              </a:rPr>
              <a:t>拼</a:t>
            </a:r>
            <a:r>
              <a:rPr dirty="0" sz="1200">
                <a:latin typeface="SimSun"/>
                <a:cs typeface="SimSun"/>
              </a:rPr>
              <a:t>接操作将</a:t>
            </a:r>
            <a:r>
              <a:rPr dirty="0" sz="1200" spc="-300">
                <a:latin typeface="SimSun"/>
                <a:cs typeface="SimSun"/>
              </a:rPr>
              <a:t> </a:t>
            </a:r>
            <a:r>
              <a:rPr dirty="0" sz="1200">
                <a:latin typeface="Times New Roman"/>
                <a:cs typeface="Times New Roman"/>
              </a:rPr>
              <a:t>1</a:t>
            </a:r>
            <a:r>
              <a:rPr dirty="0" sz="1200">
                <a:latin typeface="SimSun"/>
                <a:cs typeface="SimSun"/>
              </a:rPr>
              <a:t>×</a:t>
            </a:r>
            <a:r>
              <a:rPr dirty="0" sz="1200">
                <a:latin typeface="Times New Roman"/>
                <a:cs typeface="Times New Roman"/>
              </a:rPr>
              <a:t>1024 </a:t>
            </a:r>
            <a:r>
              <a:rPr dirty="0" sz="1200">
                <a:latin typeface="SimSun"/>
                <a:cs typeface="SimSun"/>
              </a:rPr>
              <a:t>维的 抽象特征拼接成</a:t>
            </a:r>
            <a:r>
              <a:rPr dirty="0" sz="1200" spc="-300">
                <a:latin typeface="SimSun"/>
                <a:cs typeface="SimSun"/>
              </a:rPr>
              <a:t> </a:t>
            </a:r>
            <a:r>
              <a:rPr dirty="0" sz="1200">
                <a:latin typeface="Times New Roman"/>
                <a:cs typeface="Times New Roman"/>
              </a:rPr>
              <a:t>1 </a:t>
            </a:r>
            <a:r>
              <a:rPr dirty="0" sz="1200">
                <a:latin typeface="SimSun"/>
                <a:cs typeface="SimSun"/>
              </a:rPr>
              <a:t>个</a:t>
            </a:r>
            <a:r>
              <a:rPr dirty="0" sz="1200" spc="-300">
                <a:latin typeface="SimSun"/>
                <a:cs typeface="SimSun"/>
              </a:rPr>
              <a:t> </a:t>
            </a:r>
            <a:r>
              <a:rPr dirty="0" sz="1200">
                <a:latin typeface="Times New Roman"/>
                <a:cs typeface="Times New Roman"/>
              </a:rPr>
              <a:t>1</a:t>
            </a:r>
            <a:r>
              <a:rPr dirty="0" sz="1200">
                <a:latin typeface="SimSun"/>
                <a:cs typeface="SimSun"/>
              </a:rPr>
              <a:t>×</a:t>
            </a:r>
            <a:r>
              <a:rPr dirty="0" sz="1200">
                <a:latin typeface="Times New Roman"/>
                <a:cs typeface="Times New Roman"/>
              </a:rPr>
              <a:t>2048 </a:t>
            </a:r>
            <a:r>
              <a:rPr dirty="0" sz="1200">
                <a:latin typeface="SimSun"/>
                <a:cs typeface="SimSun"/>
              </a:rPr>
              <a:t>维的特征</a:t>
            </a:r>
            <a:r>
              <a:rPr dirty="0" sz="1200" spc="-505">
                <a:latin typeface="SimSun"/>
                <a:cs typeface="SimSun"/>
              </a:rPr>
              <a:t>。</a:t>
            </a:r>
            <a:r>
              <a:rPr dirty="0" sz="1200">
                <a:latin typeface="SimSun"/>
                <a:cs typeface="SimSun"/>
              </a:rPr>
              <a:t>至此</a:t>
            </a:r>
            <a:r>
              <a:rPr dirty="0" sz="1200" spc="-505">
                <a:latin typeface="SimSun"/>
                <a:cs typeface="SimSun"/>
              </a:rPr>
              <a:t>，</a:t>
            </a:r>
            <a:r>
              <a:rPr dirty="0" sz="1200">
                <a:latin typeface="SimSun"/>
                <a:cs typeface="SimSun"/>
              </a:rPr>
              <a:t>本章完成了基于双重注意力机制的特征融合。</a:t>
            </a:r>
            <a:endParaRPr sz="1200">
              <a:latin typeface="SimSun"/>
              <a:cs typeface="SimSun"/>
            </a:endParaRPr>
          </a:p>
        </p:txBody>
      </p:sp>
      <p:sp>
        <p:nvSpPr>
          <p:cNvPr id="188" name="object 188"/>
          <p:cNvSpPr txBox="1"/>
          <p:nvPr/>
        </p:nvSpPr>
        <p:spPr>
          <a:xfrm>
            <a:off x="2502890" y="6442309"/>
            <a:ext cx="796925" cy="241300"/>
          </a:xfrm>
          <a:prstGeom prst="rect">
            <a:avLst/>
          </a:prstGeom>
          <a:solidFill>
            <a:srgbClr val="7DFFFF"/>
          </a:solidFill>
          <a:ln w="4248">
            <a:solidFill>
              <a:srgbClr val="000000"/>
            </a:solidFill>
          </a:ln>
        </p:spPr>
        <p:txBody>
          <a:bodyPr wrap="square" lIns="0" tIns="48260" rIns="0" bIns="0" rtlCol="0" vert="horz">
            <a:spAutoFit/>
          </a:bodyPr>
          <a:lstStyle/>
          <a:p>
            <a:pPr marL="41910">
              <a:lnSpc>
                <a:spcPct val="100000"/>
              </a:lnSpc>
              <a:spcBef>
                <a:spcPts val="380"/>
              </a:spcBef>
            </a:pPr>
            <a:r>
              <a:rPr dirty="0" sz="800" spc="-5">
                <a:latin typeface="SimSun"/>
                <a:cs typeface="SimSun"/>
              </a:rPr>
              <a:t>空间注意</a:t>
            </a:r>
            <a:r>
              <a:rPr dirty="0" sz="800" spc="20">
                <a:latin typeface="SimSun"/>
                <a:cs typeface="SimSun"/>
              </a:rPr>
              <a:t>力</a:t>
            </a:r>
            <a:r>
              <a:rPr dirty="0" sz="800" spc="-5">
                <a:latin typeface="SimSun"/>
                <a:cs typeface="SimSun"/>
              </a:rPr>
              <a:t>机制</a:t>
            </a:r>
            <a:endParaRPr sz="800">
              <a:latin typeface="SimSun"/>
              <a:cs typeface="SimSun"/>
            </a:endParaRPr>
          </a:p>
        </p:txBody>
      </p:sp>
      <p:sp>
        <p:nvSpPr>
          <p:cNvPr id="189" name="object 189"/>
          <p:cNvSpPr txBox="1"/>
          <p:nvPr/>
        </p:nvSpPr>
        <p:spPr>
          <a:xfrm>
            <a:off x="2502890" y="6924402"/>
            <a:ext cx="796925" cy="241300"/>
          </a:xfrm>
          <a:prstGeom prst="rect">
            <a:avLst/>
          </a:prstGeom>
          <a:solidFill>
            <a:srgbClr val="7DFFFF"/>
          </a:solidFill>
          <a:ln w="4248">
            <a:solidFill>
              <a:srgbClr val="000000"/>
            </a:solidFill>
          </a:ln>
        </p:spPr>
        <p:txBody>
          <a:bodyPr wrap="square" lIns="0" tIns="48895" rIns="0" bIns="0" rtlCol="0" vert="horz">
            <a:spAutoFit/>
          </a:bodyPr>
          <a:lstStyle/>
          <a:p>
            <a:pPr marL="41910">
              <a:lnSpc>
                <a:spcPct val="100000"/>
              </a:lnSpc>
              <a:spcBef>
                <a:spcPts val="385"/>
              </a:spcBef>
            </a:pPr>
            <a:r>
              <a:rPr dirty="0" sz="800" spc="-5">
                <a:latin typeface="SimSun"/>
                <a:cs typeface="SimSun"/>
              </a:rPr>
              <a:t>通道注意</a:t>
            </a:r>
            <a:r>
              <a:rPr dirty="0" sz="800" spc="20">
                <a:latin typeface="SimSun"/>
                <a:cs typeface="SimSun"/>
              </a:rPr>
              <a:t>力</a:t>
            </a:r>
            <a:r>
              <a:rPr dirty="0" sz="800" spc="-5">
                <a:latin typeface="SimSun"/>
                <a:cs typeface="SimSun"/>
              </a:rPr>
              <a:t>机制</a:t>
            </a:r>
            <a:endParaRPr sz="800">
              <a:latin typeface="SimSun"/>
              <a:cs typeface="SimSun"/>
            </a:endParaRPr>
          </a:p>
        </p:txBody>
      </p:sp>
      <p:grpSp>
        <p:nvGrpSpPr>
          <p:cNvPr id="190" name="object 190"/>
          <p:cNvGrpSpPr/>
          <p:nvPr/>
        </p:nvGrpSpPr>
        <p:grpSpPr>
          <a:xfrm>
            <a:off x="2261042" y="6542878"/>
            <a:ext cx="241935" cy="522605"/>
            <a:chOff x="2261042" y="6542878"/>
            <a:chExt cx="241935" cy="522605"/>
          </a:xfrm>
        </p:grpSpPr>
        <p:sp>
          <p:nvSpPr>
            <p:cNvPr id="191" name="object 191"/>
            <p:cNvSpPr/>
            <p:nvPr/>
          </p:nvSpPr>
          <p:spPr>
            <a:xfrm>
              <a:off x="2263863" y="6562833"/>
              <a:ext cx="204470" cy="241300"/>
            </a:xfrm>
            <a:custGeom>
              <a:avLst/>
              <a:gdLst/>
              <a:ahLst/>
              <a:cxnLst/>
              <a:rect l="l" t="t" r="r" b="b"/>
              <a:pathLst>
                <a:path w="204469" h="241300">
                  <a:moveTo>
                    <a:pt x="0" y="241046"/>
                  </a:moveTo>
                  <a:lnTo>
                    <a:pt x="71224" y="241046"/>
                  </a:lnTo>
                  <a:lnTo>
                    <a:pt x="71224" y="0"/>
                  </a:lnTo>
                  <a:lnTo>
                    <a:pt x="204399" y="0"/>
                  </a:lnTo>
                </a:path>
              </a:pathLst>
            </a:custGeom>
            <a:ln w="5641">
              <a:solidFill>
                <a:srgbClr val="000000"/>
              </a:solidFill>
            </a:ln>
          </p:spPr>
          <p:txBody>
            <a:bodyPr wrap="square" lIns="0" tIns="0" rIns="0" bIns="0" rtlCol="0"/>
            <a:lstStyle/>
            <a:p/>
          </p:txBody>
        </p:sp>
        <p:sp>
          <p:nvSpPr>
            <p:cNvPr id="192" name="object 192"/>
            <p:cNvSpPr/>
            <p:nvPr/>
          </p:nvSpPr>
          <p:spPr>
            <a:xfrm>
              <a:off x="2463315" y="6542878"/>
              <a:ext cx="40005" cy="40005"/>
            </a:xfrm>
            <a:custGeom>
              <a:avLst/>
              <a:gdLst/>
              <a:ahLst/>
              <a:cxnLst/>
              <a:rect l="l" t="t" r="r" b="b"/>
              <a:pathLst>
                <a:path w="40005" h="40004">
                  <a:moveTo>
                    <a:pt x="0" y="0"/>
                  </a:moveTo>
                  <a:lnTo>
                    <a:pt x="0" y="39909"/>
                  </a:lnTo>
                  <a:lnTo>
                    <a:pt x="39575" y="19954"/>
                  </a:lnTo>
                  <a:lnTo>
                    <a:pt x="0" y="0"/>
                  </a:lnTo>
                  <a:close/>
                </a:path>
              </a:pathLst>
            </a:custGeom>
            <a:solidFill>
              <a:srgbClr val="000000"/>
            </a:solidFill>
          </p:spPr>
          <p:txBody>
            <a:bodyPr wrap="square" lIns="0" tIns="0" rIns="0" bIns="0" rtlCol="0"/>
            <a:lstStyle/>
            <a:p/>
          </p:txBody>
        </p:sp>
        <p:sp>
          <p:nvSpPr>
            <p:cNvPr id="193" name="object 193"/>
            <p:cNvSpPr/>
            <p:nvPr/>
          </p:nvSpPr>
          <p:spPr>
            <a:xfrm>
              <a:off x="2263863" y="6803879"/>
              <a:ext cx="204470" cy="241300"/>
            </a:xfrm>
            <a:custGeom>
              <a:avLst/>
              <a:gdLst/>
              <a:ahLst/>
              <a:cxnLst/>
              <a:rect l="l" t="t" r="r" b="b"/>
              <a:pathLst>
                <a:path w="204469" h="241300">
                  <a:moveTo>
                    <a:pt x="0" y="0"/>
                  </a:moveTo>
                  <a:lnTo>
                    <a:pt x="71224" y="0"/>
                  </a:lnTo>
                  <a:lnTo>
                    <a:pt x="71224" y="241046"/>
                  </a:lnTo>
                  <a:lnTo>
                    <a:pt x="204399" y="241046"/>
                  </a:lnTo>
                </a:path>
              </a:pathLst>
            </a:custGeom>
            <a:ln w="5641">
              <a:solidFill>
                <a:srgbClr val="000000"/>
              </a:solidFill>
            </a:ln>
          </p:spPr>
          <p:txBody>
            <a:bodyPr wrap="square" lIns="0" tIns="0" rIns="0" bIns="0" rtlCol="0"/>
            <a:lstStyle/>
            <a:p/>
          </p:txBody>
        </p:sp>
        <p:sp>
          <p:nvSpPr>
            <p:cNvPr id="194" name="object 194"/>
            <p:cNvSpPr/>
            <p:nvPr/>
          </p:nvSpPr>
          <p:spPr>
            <a:xfrm>
              <a:off x="2463315" y="7024970"/>
              <a:ext cx="40005" cy="40005"/>
            </a:xfrm>
            <a:custGeom>
              <a:avLst/>
              <a:gdLst/>
              <a:ahLst/>
              <a:cxnLst/>
              <a:rect l="l" t="t" r="r" b="b"/>
              <a:pathLst>
                <a:path w="40005" h="40004">
                  <a:moveTo>
                    <a:pt x="0" y="0"/>
                  </a:moveTo>
                  <a:lnTo>
                    <a:pt x="0" y="39909"/>
                  </a:lnTo>
                  <a:lnTo>
                    <a:pt x="39575" y="19954"/>
                  </a:lnTo>
                  <a:lnTo>
                    <a:pt x="0" y="0"/>
                  </a:lnTo>
                  <a:close/>
                </a:path>
              </a:pathLst>
            </a:custGeom>
            <a:solidFill>
              <a:srgbClr val="000000"/>
            </a:solidFill>
          </p:spPr>
          <p:txBody>
            <a:bodyPr wrap="square" lIns="0" tIns="0" rIns="0" bIns="0" rtlCol="0"/>
            <a:lstStyle/>
            <a:p/>
          </p:txBody>
        </p:sp>
      </p:grpSp>
      <p:sp>
        <p:nvSpPr>
          <p:cNvPr id="195" name="object 195"/>
          <p:cNvSpPr txBox="1"/>
          <p:nvPr/>
        </p:nvSpPr>
        <p:spPr>
          <a:xfrm>
            <a:off x="3498802" y="6723515"/>
            <a:ext cx="637540" cy="161290"/>
          </a:xfrm>
          <a:prstGeom prst="rect">
            <a:avLst/>
          </a:prstGeom>
          <a:solidFill>
            <a:srgbClr val="DAE1F3"/>
          </a:solidFill>
          <a:ln w="4249">
            <a:solidFill>
              <a:srgbClr val="000000"/>
            </a:solidFill>
          </a:ln>
        </p:spPr>
        <p:txBody>
          <a:bodyPr wrap="square" lIns="0" tIns="0" rIns="0" bIns="0" rtlCol="0" vert="horz">
            <a:spAutoFit/>
          </a:bodyPr>
          <a:lstStyle/>
          <a:p>
            <a:pPr marL="80645">
              <a:lnSpc>
                <a:spcPts val="1155"/>
              </a:lnSpc>
            </a:pPr>
            <a:r>
              <a:rPr dirty="0" sz="1050" spc="10">
                <a:latin typeface="SimSun"/>
                <a:cs typeface="SimSun"/>
              </a:rPr>
              <a:t>1×1024</a:t>
            </a:r>
            <a:endParaRPr sz="1050">
              <a:latin typeface="SimSun"/>
              <a:cs typeface="SimSun"/>
            </a:endParaRPr>
          </a:p>
        </p:txBody>
      </p:sp>
      <p:pic>
        <p:nvPicPr>
          <p:cNvPr id="196" name="object 196"/>
          <p:cNvPicPr/>
          <p:nvPr/>
        </p:nvPicPr>
        <p:blipFill>
          <a:blip r:embed="rId7" cstate="print"/>
          <a:stretch>
            <a:fillRect/>
          </a:stretch>
        </p:blipFill>
        <p:spPr>
          <a:xfrm>
            <a:off x="3296813" y="6560015"/>
            <a:ext cx="201988" cy="487726"/>
          </a:xfrm>
          <a:prstGeom prst="rect">
            <a:avLst/>
          </a:prstGeom>
        </p:spPr>
      </p:pic>
      <p:sp>
        <p:nvSpPr>
          <p:cNvPr id="197" name="object 197"/>
          <p:cNvSpPr txBox="1"/>
          <p:nvPr/>
        </p:nvSpPr>
        <p:spPr>
          <a:xfrm>
            <a:off x="2502890" y="7808228"/>
            <a:ext cx="796925" cy="241300"/>
          </a:xfrm>
          <a:prstGeom prst="rect">
            <a:avLst/>
          </a:prstGeom>
          <a:solidFill>
            <a:srgbClr val="7DFFFF"/>
          </a:solidFill>
          <a:ln w="4248">
            <a:solidFill>
              <a:srgbClr val="000000"/>
            </a:solidFill>
          </a:ln>
        </p:spPr>
        <p:txBody>
          <a:bodyPr wrap="square" lIns="0" tIns="50165" rIns="0" bIns="0" rtlCol="0" vert="horz">
            <a:spAutoFit/>
          </a:bodyPr>
          <a:lstStyle/>
          <a:p>
            <a:pPr marL="41910">
              <a:lnSpc>
                <a:spcPct val="100000"/>
              </a:lnSpc>
              <a:spcBef>
                <a:spcPts val="395"/>
              </a:spcBef>
            </a:pPr>
            <a:r>
              <a:rPr dirty="0" sz="800" spc="-5">
                <a:latin typeface="SimSun"/>
                <a:cs typeface="SimSun"/>
              </a:rPr>
              <a:t>空间注意</a:t>
            </a:r>
            <a:r>
              <a:rPr dirty="0" sz="800" spc="20">
                <a:latin typeface="SimSun"/>
                <a:cs typeface="SimSun"/>
              </a:rPr>
              <a:t>力</a:t>
            </a:r>
            <a:r>
              <a:rPr dirty="0" sz="800" spc="-5">
                <a:latin typeface="SimSun"/>
                <a:cs typeface="SimSun"/>
              </a:rPr>
              <a:t>机制</a:t>
            </a:r>
            <a:endParaRPr sz="800">
              <a:latin typeface="SimSun"/>
              <a:cs typeface="SimSun"/>
            </a:endParaRPr>
          </a:p>
        </p:txBody>
      </p:sp>
      <p:sp>
        <p:nvSpPr>
          <p:cNvPr id="198" name="object 198"/>
          <p:cNvSpPr txBox="1"/>
          <p:nvPr/>
        </p:nvSpPr>
        <p:spPr>
          <a:xfrm>
            <a:off x="2502890" y="8290314"/>
            <a:ext cx="796925" cy="241300"/>
          </a:xfrm>
          <a:prstGeom prst="rect">
            <a:avLst/>
          </a:prstGeom>
          <a:solidFill>
            <a:srgbClr val="7DFFFF"/>
          </a:solidFill>
          <a:ln w="4248">
            <a:solidFill>
              <a:srgbClr val="000000"/>
            </a:solidFill>
          </a:ln>
        </p:spPr>
        <p:txBody>
          <a:bodyPr wrap="square" lIns="0" tIns="50800" rIns="0" bIns="0" rtlCol="0" vert="horz">
            <a:spAutoFit/>
          </a:bodyPr>
          <a:lstStyle/>
          <a:p>
            <a:pPr marL="41910">
              <a:lnSpc>
                <a:spcPct val="100000"/>
              </a:lnSpc>
              <a:spcBef>
                <a:spcPts val="400"/>
              </a:spcBef>
            </a:pPr>
            <a:r>
              <a:rPr dirty="0" sz="800" spc="-5">
                <a:latin typeface="SimSun"/>
                <a:cs typeface="SimSun"/>
              </a:rPr>
              <a:t>通道注意</a:t>
            </a:r>
            <a:r>
              <a:rPr dirty="0" sz="800" spc="20">
                <a:latin typeface="SimSun"/>
                <a:cs typeface="SimSun"/>
              </a:rPr>
              <a:t>力</a:t>
            </a:r>
            <a:r>
              <a:rPr dirty="0" sz="800" spc="-5">
                <a:latin typeface="SimSun"/>
                <a:cs typeface="SimSun"/>
              </a:rPr>
              <a:t>机制</a:t>
            </a:r>
            <a:endParaRPr sz="800">
              <a:latin typeface="SimSun"/>
              <a:cs typeface="SimSun"/>
            </a:endParaRPr>
          </a:p>
        </p:txBody>
      </p:sp>
      <p:grpSp>
        <p:nvGrpSpPr>
          <p:cNvPr id="199" name="object 199"/>
          <p:cNvGrpSpPr/>
          <p:nvPr/>
        </p:nvGrpSpPr>
        <p:grpSpPr>
          <a:xfrm>
            <a:off x="2261042" y="7908768"/>
            <a:ext cx="241935" cy="522605"/>
            <a:chOff x="2261042" y="7908768"/>
            <a:chExt cx="241935" cy="522605"/>
          </a:xfrm>
        </p:grpSpPr>
        <p:sp>
          <p:nvSpPr>
            <p:cNvPr id="200" name="object 200"/>
            <p:cNvSpPr/>
            <p:nvPr/>
          </p:nvSpPr>
          <p:spPr>
            <a:xfrm>
              <a:off x="2263863" y="7928723"/>
              <a:ext cx="204470" cy="241300"/>
            </a:xfrm>
            <a:custGeom>
              <a:avLst/>
              <a:gdLst/>
              <a:ahLst/>
              <a:cxnLst/>
              <a:rect l="l" t="t" r="r" b="b"/>
              <a:pathLst>
                <a:path w="204469" h="241300">
                  <a:moveTo>
                    <a:pt x="0" y="241068"/>
                  </a:moveTo>
                  <a:lnTo>
                    <a:pt x="71224" y="241068"/>
                  </a:lnTo>
                  <a:lnTo>
                    <a:pt x="71224" y="0"/>
                  </a:lnTo>
                  <a:lnTo>
                    <a:pt x="204399" y="0"/>
                  </a:lnTo>
                </a:path>
              </a:pathLst>
            </a:custGeom>
            <a:ln w="5641">
              <a:solidFill>
                <a:srgbClr val="000000"/>
              </a:solidFill>
            </a:ln>
          </p:spPr>
          <p:txBody>
            <a:bodyPr wrap="square" lIns="0" tIns="0" rIns="0" bIns="0" rtlCol="0"/>
            <a:lstStyle/>
            <a:p/>
          </p:txBody>
        </p:sp>
        <p:sp>
          <p:nvSpPr>
            <p:cNvPr id="201" name="object 201"/>
            <p:cNvSpPr/>
            <p:nvPr/>
          </p:nvSpPr>
          <p:spPr>
            <a:xfrm>
              <a:off x="2463315" y="7908768"/>
              <a:ext cx="40005" cy="40005"/>
            </a:xfrm>
            <a:custGeom>
              <a:avLst/>
              <a:gdLst/>
              <a:ahLst/>
              <a:cxnLst/>
              <a:rect l="l" t="t" r="r" b="b"/>
              <a:pathLst>
                <a:path w="40005" h="40004">
                  <a:moveTo>
                    <a:pt x="0" y="0"/>
                  </a:moveTo>
                  <a:lnTo>
                    <a:pt x="0" y="39909"/>
                  </a:lnTo>
                  <a:lnTo>
                    <a:pt x="39575" y="19954"/>
                  </a:lnTo>
                  <a:lnTo>
                    <a:pt x="0" y="0"/>
                  </a:lnTo>
                  <a:close/>
                </a:path>
              </a:pathLst>
            </a:custGeom>
            <a:solidFill>
              <a:srgbClr val="000000"/>
            </a:solidFill>
          </p:spPr>
          <p:txBody>
            <a:bodyPr wrap="square" lIns="0" tIns="0" rIns="0" bIns="0" rtlCol="0"/>
            <a:lstStyle/>
            <a:p/>
          </p:txBody>
        </p:sp>
        <p:sp>
          <p:nvSpPr>
            <p:cNvPr id="202" name="object 202"/>
            <p:cNvSpPr/>
            <p:nvPr/>
          </p:nvSpPr>
          <p:spPr>
            <a:xfrm>
              <a:off x="2263863" y="8169792"/>
              <a:ext cx="204470" cy="241300"/>
            </a:xfrm>
            <a:custGeom>
              <a:avLst/>
              <a:gdLst/>
              <a:ahLst/>
              <a:cxnLst/>
              <a:rect l="l" t="t" r="r" b="b"/>
              <a:pathLst>
                <a:path w="204469" h="241300">
                  <a:moveTo>
                    <a:pt x="0" y="0"/>
                  </a:moveTo>
                  <a:lnTo>
                    <a:pt x="71224" y="0"/>
                  </a:lnTo>
                  <a:lnTo>
                    <a:pt x="71224" y="241046"/>
                  </a:lnTo>
                  <a:lnTo>
                    <a:pt x="204399" y="241046"/>
                  </a:lnTo>
                </a:path>
              </a:pathLst>
            </a:custGeom>
            <a:ln w="5641">
              <a:solidFill>
                <a:srgbClr val="000000"/>
              </a:solidFill>
            </a:ln>
          </p:spPr>
          <p:txBody>
            <a:bodyPr wrap="square" lIns="0" tIns="0" rIns="0" bIns="0" rtlCol="0"/>
            <a:lstStyle/>
            <a:p/>
          </p:txBody>
        </p:sp>
        <p:sp>
          <p:nvSpPr>
            <p:cNvPr id="203" name="object 203"/>
            <p:cNvSpPr/>
            <p:nvPr/>
          </p:nvSpPr>
          <p:spPr>
            <a:xfrm>
              <a:off x="2463315" y="8390883"/>
              <a:ext cx="40005" cy="40005"/>
            </a:xfrm>
            <a:custGeom>
              <a:avLst/>
              <a:gdLst/>
              <a:ahLst/>
              <a:cxnLst/>
              <a:rect l="l" t="t" r="r" b="b"/>
              <a:pathLst>
                <a:path w="40005" h="40004">
                  <a:moveTo>
                    <a:pt x="0" y="0"/>
                  </a:moveTo>
                  <a:lnTo>
                    <a:pt x="0" y="39909"/>
                  </a:lnTo>
                  <a:lnTo>
                    <a:pt x="39575" y="19954"/>
                  </a:lnTo>
                  <a:lnTo>
                    <a:pt x="0" y="0"/>
                  </a:lnTo>
                  <a:close/>
                </a:path>
              </a:pathLst>
            </a:custGeom>
            <a:solidFill>
              <a:srgbClr val="000000"/>
            </a:solidFill>
          </p:spPr>
          <p:txBody>
            <a:bodyPr wrap="square" lIns="0" tIns="0" rIns="0" bIns="0" rtlCol="0"/>
            <a:lstStyle/>
            <a:p/>
          </p:txBody>
        </p:sp>
      </p:grpSp>
      <p:sp>
        <p:nvSpPr>
          <p:cNvPr id="204" name="object 204"/>
          <p:cNvSpPr txBox="1"/>
          <p:nvPr/>
        </p:nvSpPr>
        <p:spPr>
          <a:xfrm>
            <a:off x="3498802" y="8089451"/>
            <a:ext cx="637540" cy="161290"/>
          </a:xfrm>
          <a:prstGeom prst="rect">
            <a:avLst/>
          </a:prstGeom>
          <a:solidFill>
            <a:srgbClr val="DAE1F3"/>
          </a:solidFill>
          <a:ln w="4249">
            <a:solidFill>
              <a:srgbClr val="000000"/>
            </a:solidFill>
          </a:ln>
        </p:spPr>
        <p:txBody>
          <a:bodyPr wrap="square" lIns="0" tIns="0" rIns="0" bIns="0" rtlCol="0" vert="horz">
            <a:spAutoFit/>
          </a:bodyPr>
          <a:lstStyle/>
          <a:p>
            <a:pPr marL="80645">
              <a:lnSpc>
                <a:spcPts val="1175"/>
              </a:lnSpc>
            </a:pPr>
            <a:r>
              <a:rPr dirty="0" sz="1050" spc="10">
                <a:latin typeface="SimSun"/>
                <a:cs typeface="SimSun"/>
              </a:rPr>
              <a:t>1×1024</a:t>
            </a:r>
            <a:endParaRPr sz="1050">
              <a:latin typeface="SimSun"/>
              <a:cs typeface="SimSun"/>
            </a:endParaRPr>
          </a:p>
        </p:txBody>
      </p:sp>
      <p:pic>
        <p:nvPicPr>
          <p:cNvPr id="205" name="object 205"/>
          <p:cNvPicPr/>
          <p:nvPr/>
        </p:nvPicPr>
        <p:blipFill>
          <a:blip r:embed="rId8" cstate="print"/>
          <a:stretch>
            <a:fillRect/>
          </a:stretch>
        </p:blipFill>
        <p:spPr>
          <a:xfrm>
            <a:off x="3296813" y="7925906"/>
            <a:ext cx="201988" cy="487749"/>
          </a:xfrm>
          <a:prstGeom prst="rect">
            <a:avLst/>
          </a:prstGeom>
        </p:spPr>
      </p:pic>
      <p:sp>
        <p:nvSpPr>
          <p:cNvPr id="206" name="object 206"/>
          <p:cNvSpPr txBox="1"/>
          <p:nvPr/>
        </p:nvSpPr>
        <p:spPr>
          <a:xfrm>
            <a:off x="4340346" y="7285687"/>
            <a:ext cx="796925" cy="241300"/>
          </a:xfrm>
          <a:prstGeom prst="rect">
            <a:avLst/>
          </a:prstGeom>
          <a:solidFill>
            <a:srgbClr val="7DFFFF"/>
          </a:solidFill>
          <a:ln w="4248">
            <a:solidFill>
              <a:srgbClr val="000000"/>
            </a:solidFill>
          </a:ln>
        </p:spPr>
        <p:txBody>
          <a:bodyPr wrap="square" lIns="0" tIns="49530" rIns="0" bIns="0" rtlCol="0" vert="horz">
            <a:spAutoFit/>
          </a:bodyPr>
          <a:lstStyle/>
          <a:p>
            <a:pPr marL="118110">
              <a:lnSpc>
                <a:spcPct val="100000"/>
              </a:lnSpc>
              <a:spcBef>
                <a:spcPts val="390"/>
              </a:spcBef>
            </a:pPr>
            <a:r>
              <a:rPr dirty="0" sz="800">
                <a:latin typeface="SimSun"/>
                <a:cs typeface="SimSun"/>
              </a:rPr>
              <a:t>Concatenate</a:t>
            </a:r>
            <a:endParaRPr sz="800">
              <a:latin typeface="SimSun"/>
              <a:cs typeface="SimSun"/>
            </a:endParaRPr>
          </a:p>
        </p:txBody>
      </p:sp>
      <p:grpSp>
        <p:nvGrpSpPr>
          <p:cNvPr id="207" name="object 207"/>
          <p:cNvGrpSpPr/>
          <p:nvPr/>
        </p:nvGrpSpPr>
        <p:grpSpPr>
          <a:xfrm>
            <a:off x="4133415" y="6801066"/>
            <a:ext cx="207010" cy="1371600"/>
            <a:chOff x="4133415" y="6801066"/>
            <a:chExt cx="207010" cy="1371600"/>
          </a:xfrm>
        </p:grpSpPr>
        <p:sp>
          <p:nvSpPr>
            <p:cNvPr id="208" name="object 208"/>
            <p:cNvSpPr/>
            <p:nvPr/>
          </p:nvSpPr>
          <p:spPr>
            <a:xfrm>
              <a:off x="4136228" y="6803878"/>
              <a:ext cx="169545" cy="602615"/>
            </a:xfrm>
            <a:custGeom>
              <a:avLst/>
              <a:gdLst/>
              <a:ahLst/>
              <a:cxnLst/>
              <a:rect l="l" t="t" r="r" b="b"/>
              <a:pathLst>
                <a:path w="169545" h="602615">
                  <a:moveTo>
                    <a:pt x="0" y="0"/>
                  </a:moveTo>
                  <a:lnTo>
                    <a:pt x="44691" y="0"/>
                  </a:lnTo>
                  <a:lnTo>
                    <a:pt x="44691" y="602331"/>
                  </a:lnTo>
                  <a:lnTo>
                    <a:pt x="169489" y="602331"/>
                  </a:lnTo>
                </a:path>
              </a:pathLst>
            </a:custGeom>
            <a:ln w="5625">
              <a:solidFill>
                <a:srgbClr val="000000"/>
              </a:solidFill>
            </a:ln>
          </p:spPr>
          <p:txBody>
            <a:bodyPr wrap="square" lIns="0" tIns="0" rIns="0" bIns="0" rtlCol="0"/>
            <a:lstStyle/>
            <a:p/>
          </p:txBody>
        </p:sp>
        <p:sp>
          <p:nvSpPr>
            <p:cNvPr id="209" name="object 209"/>
            <p:cNvSpPr/>
            <p:nvPr/>
          </p:nvSpPr>
          <p:spPr>
            <a:xfrm>
              <a:off x="4300770" y="7386255"/>
              <a:ext cx="40005" cy="40005"/>
            </a:xfrm>
            <a:custGeom>
              <a:avLst/>
              <a:gdLst/>
              <a:ahLst/>
              <a:cxnLst/>
              <a:rect l="l" t="t" r="r" b="b"/>
              <a:pathLst>
                <a:path w="40004" h="40004">
                  <a:moveTo>
                    <a:pt x="0" y="0"/>
                  </a:moveTo>
                  <a:lnTo>
                    <a:pt x="0" y="39909"/>
                  </a:lnTo>
                  <a:lnTo>
                    <a:pt x="39575" y="19954"/>
                  </a:lnTo>
                  <a:lnTo>
                    <a:pt x="0" y="0"/>
                  </a:lnTo>
                  <a:close/>
                </a:path>
              </a:pathLst>
            </a:custGeom>
            <a:solidFill>
              <a:srgbClr val="000000"/>
            </a:solidFill>
          </p:spPr>
          <p:txBody>
            <a:bodyPr wrap="square" lIns="0" tIns="0" rIns="0" bIns="0" rtlCol="0"/>
            <a:lstStyle/>
            <a:p/>
          </p:txBody>
        </p:sp>
        <p:sp>
          <p:nvSpPr>
            <p:cNvPr id="210" name="object 210"/>
            <p:cNvSpPr/>
            <p:nvPr/>
          </p:nvSpPr>
          <p:spPr>
            <a:xfrm>
              <a:off x="4136228" y="7406210"/>
              <a:ext cx="169545" cy="763905"/>
            </a:xfrm>
            <a:custGeom>
              <a:avLst/>
              <a:gdLst/>
              <a:ahLst/>
              <a:cxnLst/>
              <a:rect l="l" t="t" r="r" b="b"/>
              <a:pathLst>
                <a:path w="169545" h="763904">
                  <a:moveTo>
                    <a:pt x="0" y="763581"/>
                  </a:moveTo>
                  <a:lnTo>
                    <a:pt x="44691" y="763581"/>
                  </a:lnTo>
                  <a:lnTo>
                    <a:pt x="44691" y="0"/>
                  </a:lnTo>
                  <a:lnTo>
                    <a:pt x="169489" y="0"/>
                  </a:lnTo>
                </a:path>
              </a:pathLst>
            </a:custGeom>
            <a:ln w="5623">
              <a:solidFill>
                <a:srgbClr val="000000"/>
              </a:solidFill>
            </a:ln>
          </p:spPr>
          <p:txBody>
            <a:bodyPr wrap="square" lIns="0" tIns="0" rIns="0" bIns="0" rtlCol="0"/>
            <a:lstStyle/>
            <a:p/>
          </p:txBody>
        </p:sp>
        <p:sp>
          <p:nvSpPr>
            <p:cNvPr id="211" name="object 211"/>
            <p:cNvSpPr/>
            <p:nvPr/>
          </p:nvSpPr>
          <p:spPr>
            <a:xfrm>
              <a:off x="4300770" y="7386255"/>
              <a:ext cx="40005" cy="40005"/>
            </a:xfrm>
            <a:custGeom>
              <a:avLst/>
              <a:gdLst/>
              <a:ahLst/>
              <a:cxnLst/>
              <a:rect l="l" t="t" r="r" b="b"/>
              <a:pathLst>
                <a:path w="40004" h="40004">
                  <a:moveTo>
                    <a:pt x="0" y="0"/>
                  </a:moveTo>
                  <a:lnTo>
                    <a:pt x="0" y="39909"/>
                  </a:lnTo>
                  <a:lnTo>
                    <a:pt x="39575" y="19954"/>
                  </a:lnTo>
                  <a:lnTo>
                    <a:pt x="0" y="0"/>
                  </a:lnTo>
                  <a:close/>
                </a:path>
              </a:pathLst>
            </a:custGeom>
            <a:solidFill>
              <a:srgbClr val="000000"/>
            </a:solidFill>
          </p:spPr>
          <p:txBody>
            <a:bodyPr wrap="square" lIns="0" tIns="0" rIns="0" bIns="0" rtlCol="0"/>
            <a:lstStyle/>
            <a:p/>
          </p:txBody>
        </p:sp>
      </p:grpSp>
      <p:sp>
        <p:nvSpPr>
          <p:cNvPr id="212" name="object 212"/>
          <p:cNvSpPr txBox="1"/>
          <p:nvPr/>
        </p:nvSpPr>
        <p:spPr>
          <a:xfrm>
            <a:off x="1732183" y="6939054"/>
            <a:ext cx="431165" cy="148590"/>
          </a:xfrm>
          <a:prstGeom prst="rect">
            <a:avLst/>
          </a:prstGeom>
        </p:spPr>
        <p:txBody>
          <a:bodyPr wrap="square" lIns="0" tIns="13335" rIns="0" bIns="0" rtlCol="0" vert="horz">
            <a:spAutoFit/>
          </a:bodyPr>
          <a:lstStyle/>
          <a:p>
            <a:pPr marL="12700">
              <a:lnSpc>
                <a:spcPct val="100000"/>
              </a:lnSpc>
              <a:spcBef>
                <a:spcPts val="105"/>
              </a:spcBef>
            </a:pPr>
            <a:r>
              <a:rPr dirty="0" sz="800" spc="-5">
                <a:latin typeface="SimSun"/>
                <a:cs typeface="SimSun"/>
              </a:rPr>
              <a:t>模板点云</a:t>
            </a:r>
            <a:endParaRPr sz="800">
              <a:latin typeface="SimSun"/>
              <a:cs typeface="SimSun"/>
            </a:endParaRPr>
          </a:p>
        </p:txBody>
      </p:sp>
      <p:sp>
        <p:nvSpPr>
          <p:cNvPr id="213" name="object 213"/>
          <p:cNvSpPr txBox="1"/>
          <p:nvPr/>
        </p:nvSpPr>
        <p:spPr>
          <a:xfrm>
            <a:off x="1732183" y="7061675"/>
            <a:ext cx="431165" cy="148590"/>
          </a:xfrm>
          <a:prstGeom prst="rect">
            <a:avLst/>
          </a:prstGeom>
        </p:spPr>
        <p:txBody>
          <a:bodyPr wrap="square" lIns="0" tIns="13335" rIns="0" bIns="0" rtlCol="0" vert="horz">
            <a:spAutoFit/>
          </a:bodyPr>
          <a:lstStyle/>
          <a:p>
            <a:pPr marL="12700">
              <a:lnSpc>
                <a:spcPct val="100000"/>
              </a:lnSpc>
              <a:spcBef>
                <a:spcPts val="105"/>
              </a:spcBef>
            </a:pPr>
            <a:r>
              <a:rPr dirty="0" sz="800" spc="-5">
                <a:latin typeface="SimSun"/>
                <a:cs typeface="SimSun"/>
              </a:rPr>
              <a:t>抽象特征</a:t>
            </a:r>
            <a:endParaRPr sz="800">
              <a:latin typeface="SimSun"/>
              <a:cs typeface="SimSun"/>
            </a:endParaRPr>
          </a:p>
        </p:txBody>
      </p:sp>
      <p:sp>
        <p:nvSpPr>
          <p:cNvPr id="214" name="object 214"/>
          <p:cNvSpPr txBox="1"/>
          <p:nvPr/>
        </p:nvSpPr>
        <p:spPr>
          <a:xfrm>
            <a:off x="1783057" y="8306992"/>
            <a:ext cx="329565" cy="148590"/>
          </a:xfrm>
          <a:prstGeom prst="rect">
            <a:avLst/>
          </a:prstGeom>
        </p:spPr>
        <p:txBody>
          <a:bodyPr wrap="square" lIns="0" tIns="13335" rIns="0" bIns="0" rtlCol="0" vert="horz">
            <a:spAutoFit/>
          </a:bodyPr>
          <a:lstStyle/>
          <a:p>
            <a:pPr marL="12700">
              <a:lnSpc>
                <a:spcPct val="100000"/>
              </a:lnSpc>
              <a:spcBef>
                <a:spcPts val="105"/>
              </a:spcBef>
            </a:pPr>
            <a:r>
              <a:rPr dirty="0" sz="800" spc="-10">
                <a:latin typeface="SimSun"/>
                <a:cs typeface="SimSun"/>
              </a:rPr>
              <a:t>源点云</a:t>
            </a:r>
            <a:endParaRPr sz="800">
              <a:latin typeface="SimSun"/>
              <a:cs typeface="SimSun"/>
            </a:endParaRPr>
          </a:p>
        </p:txBody>
      </p:sp>
      <p:sp>
        <p:nvSpPr>
          <p:cNvPr id="215" name="object 215"/>
          <p:cNvSpPr txBox="1"/>
          <p:nvPr/>
        </p:nvSpPr>
        <p:spPr>
          <a:xfrm>
            <a:off x="1732183" y="8429725"/>
            <a:ext cx="431165" cy="148590"/>
          </a:xfrm>
          <a:prstGeom prst="rect">
            <a:avLst/>
          </a:prstGeom>
        </p:spPr>
        <p:txBody>
          <a:bodyPr wrap="square" lIns="0" tIns="13335" rIns="0" bIns="0" rtlCol="0" vert="horz">
            <a:spAutoFit/>
          </a:bodyPr>
          <a:lstStyle/>
          <a:p>
            <a:pPr marL="12700">
              <a:lnSpc>
                <a:spcPct val="100000"/>
              </a:lnSpc>
              <a:spcBef>
                <a:spcPts val="105"/>
              </a:spcBef>
            </a:pPr>
            <a:r>
              <a:rPr dirty="0" sz="800" spc="-5">
                <a:latin typeface="SimSun"/>
                <a:cs typeface="SimSun"/>
              </a:rPr>
              <a:t>抽象特征</a:t>
            </a:r>
            <a:endParaRPr sz="800">
              <a:latin typeface="SimSun"/>
              <a:cs typeface="SimSun"/>
            </a:endParaRPr>
          </a:p>
        </p:txBody>
      </p:sp>
      <p:sp>
        <p:nvSpPr>
          <p:cNvPr id="216" name="object 216"/>
          <p:cNvSpPr txBox="1"/>
          <p:nvPr/>
        </p:nvSpPr>
        <p:spPr>
          <a:xfrm>
            <a:off x="5291622" y="7325846"/>
            <a:ext cx="637540" cy="161290"/>
          </a:xfrm>
          <a:prstGeom prst="rect">
            <a:avLst/>
          </a:prstGeom>
          <a:solidFill>
            <a:srgbClr val="DAE1F3"/>
          </a:solidFill>
          <a:ln w="4249">
            <a:solidFill>
              <a:srgbClr val="000000"/>
            </a:solidFill>
          </a:ln>
        </p:spPr>
        <p:txBody>
          <a:bodyPr wrap="square" lIns="0" tIns="0" rIns="0" bIns="0" rtlCol="0" vert="horz">
            <a:spAutoFit/>
          </a:bodyPr>
          <a:lstStyle/>
          <a:p>
            <a:pPr marL="183515">
              <a:lnSpc>
                <a:spcPts val="1165"/>
              </a:lnSpc>
            </a:pPr>
            <a:r>
              <a:rPr dirty="0" sz="1050">
                <a:latin typeface="SimSun"/>
                <a:cs typeface="SimSun"/>
              </a:rPr>
              <a:t>2048</a:t>
            </a:r>
            <a:endParaRPr sz="1050">
              <a:latin typeface="SimSun"/>
              <a:cs typeface="SimSun"/>
            </a:endParaRPr>
          </a:p>
        </p:txBody>
      </p:sp>
      <p:grpSp>
        <p:nvGrpSpPr>
          <p:cNvPr id="217" name="object 217"/>
          <p:cNvGrpSpPr/>
          <p:nvPr/>
        </p:nvGrpSpPr>
        <p:grpSpPr>
          <a:xfrm>
            <a:off x="5137086" y="7386256"/>
            <a:ext cx="154940" cy="40005"/>
            <a:chOff x="5137086" y="7386256"/>
            <a:chExt cx="154940" cy="40005"/>
          </a:xfrm>
        </p:grpSpPr>
        <p:sp>
          <p:nvSpPr>
            <p:cNvPr id="218" name="object 218"/>
            <p:cNvSpPr/>
            <p:nvPr/>
          </p:nvSpPr>
          <p:spPr>
            <a:xfrm>
              <a:off x="5137086" y="7406211"/>
              <a:ext cx="120014" cy="0"/>
            </a:xfrm>
            <a:custGeom>
              <a:avLst/>
              <a:gdLst/>
              <a:ahLst/>
              <a:cxnLst/>
              <a:rect l="l" t="t" r="r" b="b"/>
              <a:pathLst>
                <a:path w="120014" h="0">
                  <a:moveTo>
                    <a:pt x="0" y="0"/>
                  </a:moveTo>
                  <a:lnTo>
                    <a:pt x="119907" y="0"/>
                  </a:lnTo>
                </a:path>
              </a:pathLst>
            </a:custGeom>
            <a:ln w="5669">
              <a:solidFill>
                <a:srgbClr val="000000"/>
              </a:solidFill>
            </a:ln>
          </p:spPr>
          <p:txBody>
            <a:bodyPr wrap="square" lIns="0" tIns="0" rIns="0" bIns="0" rtlCol="0"/>
            <a:lstStyle/>
            <a:p/>
          </p:txBody>
        </p:sp>
        <p:sp>
          <p:nvSpPr>
            <p:cNvPr id="219" name="object 219"/>
            <p:cNvSpPr/>
            <p:nvPr/>
          </p:nvSpPr>
          <p:spPr>
            <a:xfrm>
              <a:off x="5252046" y="7386256"/>
              <a:ext cx="40005" cy="40005"/>
            </a:xfrm>
            <a:custGeom>
              <a:avLst/>
              <a:gdLst/>
              <a:ahLst/>
              <a:cxnLst/>
              <a:rect l="l" t="t" r="r" b="b"/>
              <a:pathLst>
                <a:path w="40004" h="40004">
                  <a:moveTo>
                    <a:pt x="0" y="0"/>
                  </a:moveTo>
                  <a:lnTo>
                    <a:pt x="0" y="39909"/>
                  </a:lnTo>
                  <a:lnTo>
                    <a:pt x="39575" y="19954"/>
                  </a:lnTo>
                  <a:lnTo>
                    <a:pt x="0" y="0"/>
                  </a:lnTo>
                  <a:close/>
                </a:path>
              </a:pathLst>
            </a:custGeom>
            <a:solidFill>
              <a:srgbClr val="000000"/>
            </a:solidFill>
          </p:spPr>
          <p:txBody>
            <a:bodyPr wrap="square" lIns="0" tIns="0" rIns="0" bIns="0" rtlCol="0"/>
            <a:lstStyle/>
            <a:p/>
          </p:txBody>
        </p:sp>
      </p:grpSp>
      <p:sp>
        <p:nvSpPr>
          <p:cNvPr id="220" name="object 220"/>
          <p:cNvSpPr txBox="1"/>
          <p:nvPr/>
        </p:nvSpPr>
        <p:spPr>
          <a:xfrm>
            <a:off x="5395906" y="7510377"/>
            <a:ext cx="430530" cy="271145"/>
          </a:xfrm>
          <a:prstGeom prst="rect">
            <a:avLst/>
          </a:prstGeom>
        </p:spPr>
        <p:txBody>
          <a:bodyPr wrap="square" lIns="0" tIns="13335" rIns="0" bIns="0" rtlCol="0" vert="horz">
            <a:spAutoFit/>
          </a:bodyPr>
          <a:lstStyle/>
          <a:p>
            <a:pPr marL="12700" marR="5080" indent="50165">
              <a:lnSpc>
                <a:spcPct val="100000"/>
              </a:lnSpc>
              <a:spcBef>
                <a:spcPts val="105"/>
              </a:spcBef>
            </a:pPr>
            <a:r>
              <a:rPr dirty="0" sz="800" spc="-5">
                <a:latin typeface="SimSun"/>
                <a:cs typeface="SimSun"/>
              </a:rPr>
              <a:t>融合后 </a:t>
            </a:r>
            <a:r>
              <a:rPr dirty="0" sz="800" spc="-10">
                <a:latin typeface="SimSun"/>
                <a:cs typeface="SimSun"/>
              </a:rPr>
              <a:t>抽象特征</a:t>
            </a:r>
            <a:endParaRPr sz="800">
              <a:latin typeface="SimSun"/>
              <a:cs typeface="SimSun"/>
            </a:endParaRPr>
          </a:p>
        </p:txBody>
      </p:sp>
      <p:sp>
        <p:nvSpPr>
          <p:cNvPr id="221" name="object 221"/>
          <p:cNvSpPr txBox="1"/>
          <p:nvPr/>
        </p:nvSpPr>
        <p:spPr>
          <a:xfrm>
            <a:off x="1630814" y="6723515"/>
            <a:ext cx="637540" cy="161290"/>
          </a:xfrm>
          <a:prstGeom prst="rect">
            <a:avLst/>
          </a:prstGeom>
          <a:solidFill>
            <a:srgbClr val="DAE1F3"/>
          </a:solidFill>
          <a:ln w="4249">
            <a:solidFill>
              <a:srgbClr val="000000"/>
            </a:solidFill>
          </a:ln>
        </p:spPr>
        <p:txBody>
          <a:bodyPr wrap="square" lIns="0" tIns="0" rIns="0" bIns="0" rtlCol="0" vert="horz">
            <a:spAutoFit/>
          </a:bodyPr>
          <a:lstStyle/>
          <a:p>
            <a:pPr marL="79375">
              <a:lnSpc>
                <a:spcPts val="1155"/>
              </a:lnSpc>
            </a:pPr>
            <a:r>
              <a:rPr dirty="0" sz="1050" spc="10">
                <a:latin typeface="SimSun"/>
                <a:cs typeface="SimSun"/>
              </a:rPr>
              <a:t>1×1024</a:t>
            </a:r>
            <a:endParaRPr sz="1050">
              <a:latin typeface="SimSun"/>
              <a:cs typeface="SimSun"/>
            </a:endParaRPr>
          </a:p>
        </p:txBody>
      </p:sp>
      <p:sp>
        <p:nvSpPr>
          <p:cNvPr id="222" name="object 222"/>
          <p:cNvSpPr txBox="1"/>
          <p:nvPr/>
        </p:nvSpPr>
        <p:spPr>
          <a:xfrm>
            <a:off x="1630814" y="8089451"/>
            <a:ext cx="637540" cy="161290"/>
          </a:xfrm>
          <a:prstGeom prst="rect">
            <a:avLst/>
          </a:prstGeom>
          <a:solidFill>
            <a:srgbClr val="DAE1F3"/>
          </a:solidFill>
          <a:ln w="4249">
            <a:solidFill>
              <a:srgbClr val="000000"/>
            </a:solidFill>
          </a:ln>
        </p:spPr>
        <p:txBody>
          <a:bodyPr wrap="square" lIns="0" tIns="0" rIns="0" bIns="0" rtlCol="0" vert="horz">
            <a:spAutoFit/>
          </a:bodyPr>
          <a:lstStyle/>
          <a:p>
            <a:pPr marL="79375">
              <a:lnSpc>
                <a:spcPts val="1175"/>
              </a:lnSpc>
            </a:pPr>
            <a:r>
              <a:rPr dirty="0" sz="1050" spc="10">
                <a:latin typeface="SimSun"/>
                <a:cs typeface="SimSun"/>
              </a:rPr>
              <a:t>1×1024</a:t>
            </a:r>
            <a:endParaRPr sz="1050">
              <a:latin typeface="SimSun"/>
              <a:cs typeface="SimSun"/>
            </a:endParaRPr>
          </a:p>
        </p:txBody>
      </p:sp>
      <p:sp>
        <p:nvSpPr>
          <p:cNvPr id="223" name="object 223"/>
          <p:cNvSpPr txBox="1"/>
          <p:nvPr/>
        </p:nvSpPr>
        <p:spPr>
          <a:xfrm>
            <a:off x="2734182" y="8762238"/>
            <a:ext cx="2094230" cy="186690"/>
          </a:xfrm>
          <a:prstGeom prst="rect">
            <a:avLst/>
          </a:prstGeom>
        </p:spPr>
        <p:txBody>
          <a:bodyPr wrap="square" lIns="0" tIns="13335" rIns="0" bIns="0" rtlCol="0" vert="horz">
            <a:spAutoFit/>
          </a:bodyPr>
          <a:lstStyle/>
          <a:p>
            <a:pPr marL="12700">
              <a:lnSpc>
                <a:spcPct val="100000"/>
              </a:lnSpc>
              <a:spcBef>
                <a:spcPts val="105"/>
              </a:spcBef>
              <a:tabLst>
                <a:tab pos="480059" algn="l"/>
              </a:tabLst>
            </a:pPr>
            <a:r>
              <a:rPr dirty="0" sz="1050" spc="5">
                <a:latin typeface="SimSun"/>
                <a:cs typeface="SimSun"/>
              </a:rPr>
              <a:t>图</a:t>
            </a:r>
            <a:r>
              <a:rPr dirty="0" sz="1050" spc="-265">
                <a:latin typeface="SimSun"/>
                <a:cs typeface="SimSun"/>
              </a:rPr>
              <a:t> </a:t>
            </a:r>
            <a:r>
              <a:rPr dirty="0" sz="1050">
                <a:latin typeface="Times New Roman"/>
                <a:cs typeface="Times New Roman"/>
              </a:rPr>
              <a:t>5.2</a:t>
            </a:r>
            <a:r>
              <a:rPr dirty="0" sz="1050">
                <a:latin typeface="Times New Roman"/>
                <a:cs typeface="Times New Roman"/>
              </a:rPr>
              <a:t>	</a:t>
            </a:r>
            <a:r>
              <a:rPr dirty="0" sz="1050" spc="-10">
                <a:latin typeface="SimSun"/>
                <a:cs typeface="SimSun"/>
              </a:rPr>
              <a:t>双</a:t>
            </a:r>
            <a:r>
              <a:rPr dirty="0" sz="1050" spc="5">
                <a:latin typeface="SimSun"/>
                <a:cs typeface="SimSun"/>
              </a:rPr>
              <a:t>重</a:t>
            </a:r>
            <a:r>
              <a:rPr dirty="0" sz="1050" spc="-10">
                <a:latin typeface="SimSun"/>
                <a:cs typeface="SimSun"/>
              </a:rPr>
              <a:t>注</a:t>
            </a:r>
            <a:r>
              <a:rPr dirty="0" sz="1050" spc="5">
                <a:latin typeface="SimSun"/>
                <a:cs typeface="SimSun"/>
              </a:rPr>
              <a:t>意</a:t>
            </a:r>
            <a:r>
              <a:rPr dirty="0" sz="1050" spc="-10">
                <a:latin typeface="SimSun"/>
                <a:cs typeface="SimSun"/>
              </a:rPr>
              <a:t>力</a:t>
            </a:r>
            <a:r>
              <a:rPr dirty="0" sz="1050" spc="5">
                <a:latin typeface="SimSun"/>
                <a:cs typeface="SimSun"/>
              </a:rPr>
              <a:t>机</a:t>
            </a:r>
            <a:r>
              <a:rPr dirty="0" sz="1050" spc="-10">
                <a:latin typeface="SimSun"/>
                <a:cs typeface="SimSun"/>
              </a:rPr>
              <a:t>制结</a:t>
            </a:r>
            <a:r>
              <a:rPr dirty="0" sz="1050" spc="5">
                <a:latin typeface="SimSun"/>
                <a:cs typeface="SimSun"/>
              </a:rPr>
              <a:t>构示</a:t>
            </a:r>
            <a:r>
              <a:rPr dirty="0" sz="1050" spc="-10">
                <a:latin typeface="SimSun"/>
                <a:cs typeface="SimSun"/>
              </a:rPr>
              <a:t>意</a:t>
            </a:r>
            <a:r>
              <a:rPr dirty="0" sz="1050" spc="5">
                <a:latin typeface="SimSun"/>
                <a:cs typeface="SimSun"/>
              </a:rPr>
              <a:t>图</a:t>
            </a:r>
            <a:endParaRPr sz="1050">
              <a:latin typeface="SimSun"/>
              <a:cs typeface="SimSun"/>
            </a:endParaRPr>
          </a:p>
        </p:txBody>
      </p:sp>
      <p:pic>
        <p:nvPicPr>
          <p:cNvPr id="224" name="object 224"/>
          <p:cNvPicPr/>
          <p:nvPr/>
        </p:nvPicPr>
        <p:blipFill>
          <a:blip r:embed="rId9" cstate="print"/>
          <a:stretch>
            <a:fillRect/>
          </a:stretch>
        </p:blipFill>
        <p:spPr>
          <a:xfrm>
            <a:off x="259079" y="10344403"/>
            <a:ext cx="4812030" cy="123189"/>
          </a:xfrm>
          <a:prstGeom prst="rect">
            <a:avLst/>
          </a:prstGeom>
        </p:spPr>
      </p:pic>
      <p:pic>
        <p:nvPicPr>
          <p:cNvPr id="225" name="object 225"/>
          <p:cNvPicPr/>
          <p:nvPr/>
        </p:nvPicPr>
        <p:blipFill>
          <a:blip r:embed="rId10" cstate="print"/>
          <a:stretch>
            <a:fillRect/>
          </a:stretch>
        </p:blipFill>
        <p:spPr>
          <a:xfrm>
            <a:off x="5215890" y="10344403"/>
            <a:ext cx="1082039" cy="123189"/>
          </a:xfrm>
          <a:prstGeom prst="rect">
            <a:avLst/>
          </a:prstGeom>
        </p:spPr>
      </p:pic>
      <p:sp>
        <p:nvSpPr>
          <p:cNvPr id="226" name="object 22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45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3630295" y="528319"/>
            <a:ext cx="31610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第五章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双</a:t>
            </a:r>
            <a:r>
              <a:rPr dirty="0" sz="1050" spc="5">
                <a:solidFill>
                  <a:srgbClr val="666666"/>
                </a:solidFill>
                <a:latin typeface="SimSun"/>
                <a:cs typeface="SimSun"/>
              </a:rPr>
              <a:t>重</a:t>
            </a:r>
            <a:r>
              <a:rPr dirty="0" sz="1050" spc="-10">
                <a:solidFill>
                  <a:srgbClr val="666666"/>
                </a:solidFill>
                <a:latin typeface="SimSun"/>
                <a:cs typeface="SimSun"/>
              </a:rPr>
              <a:t>注</a:t>
            </a:r>
            <a:r>
              <a:rPr dirty="0" sz="1050" spc="5">
                <a:solidFill>
                  <a:srgbClr val="666666"/>
                </a:solidFill>
                <a:latin typeface="SimSun"/>
                <a:cs typeface="SimSun"/>
              </a:rPr>
              <a:t>意</a:t>
            </a:r>
            <a:r>
              <a:rPr dirty="0" sz="1050" spc="-10">
                <a:solidFill>
                  <a:srgbClr val="666666"/>
                </a:solidFill>
                <a:latin typeface="SimSun"/>
                <a:cs typeface="SimSun"/>
              </a:rPr>
              <a:t>力机</a:t>
            </a:r>
            <a:r>
              <a:rPr dirty="0" sz="1050" spc="5">
                <a:solidFill>
                  <a:srgbClr val="666666"/>
                </a:solidFill>
                <a:latin typeface="SimSun"/>
                <a:cs typeface="SimSun"/>
              </a:rPr>
              <a:t>制融</a:t>
            </a:r>
            <a:r>
              <a:rPr dirty="0" sz="1050" spc="-10">
                <a:solidFill>
                  <a:srgbClr val="666666"/>
                </a:solidFill>
                <a:latin typeface="SimSun"/>
                <a:cs typeface="SimSun"/>
              </a:rPr>
              <a:t>合</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p:txBody>
      </p:sp>
      <p:sp>
        <p:nvSpPr>
          <p:cNvPr id="4" name="object 4"/>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pic>
        <p:nvPicPr>
          <p:cNvPr id="5" name="object 5"/>
          <p:cNvPicPr/>
          <p:nvPr/>
        </p:nvPicPr>
        <p:blipFill>
          <a:blip r:embed="rId2" cstate="print"/>
          <a:stretch>
            <a:fillRect/>
          </a:stretch>
        </p:blipFill>
        <p:spPr>
          <a:xfrm>
            <a:off x="728519" y="859561"/>
            <a:ext cx="217122" cy="133324"/>
          </a:xfrm>
          <a:prstGeom prst="rect">
            <a:avLst/>
          </a:prstGeom>
        </p:spPr>
      </p:pic>
      <p:sp>
        <p:nvSpPr>
          <p:cNvPr id="6" name="object 6"/>
          <p:cNvSpPr txBox="1"/>
          <p:nvPr/>
        </p:nvSpPr>
        <p:spPr>
          <a:xfrm>
            <a:off x="706627" y="784352"/>
            <a:ext cx="6223635" cy="3551554"/>
          </a:xfrm>
          <a:prstGeom prst="rect">
            <a:avLst/>
          </a:prstGeom>
        </p:spPr>
        <p:txBody>
          <a:bodyPr wrap="square" lIns="0" tIns="12700" rIns="0" bIns="0" rtlCol="0" vert="horz">
            <a:spAutoFit/>
          </a:bodyPr>
          <a:lstStyle/>
          <a:p>
            <a:pPr marL="303530">
              <a:lnSpc>
                <a:spcPct val="100000"/>
              </a:lnSpc>
              <a:spcBef>
                <a:spcPts val="100"/>
              </a:spcBef>
            </a:pPr>
            <a:r>
              <a:rPr dirty="0" sz="1500" spc="10">
                <a:latin typeface="SimSun"/>
                <a:cs typeface="SimSun"/>
              </a:rPr>
              <a:t>实</a:t>
            </a:r>
            <a:r>
              <a:rPr dirty="0" sz="1500">
                <a:latin typeface="SimSun"/>
                <a:cs typeface="SimSun"/>
              </a:rPr>
              <a:t>验</a:t>
            </a:r>
            <a:r>
              <a:rPr dirty="0" sz="1500" spc="10">
                <a:latin typeface="SimSun"/>
                <a:cs typeface="SimSun"/>
              </a:rPr>
              <a:t>结</a:t>
            </a:r>
            <a:r>
              <a:rPr dirty="0" sz="1500">
                <a:latin typeface="SimSun"/>
                <a:cs typeface="SimSun"/>
              </a:rPr>
              <a:t>果</a:t>
            </a:r>
            <a:r>
              <a:rPr dirty="0" sz="1500" spc="10">
                <a:latin typeface="SimSun"/>
                <a:cs typeface="SimSun"/>
              </a:rPr>
              <a:t>与</a:t>
            </a:r>
            <a:r>
              <a:rPr dirty="0" sz="1500">
                <a:latin typeface="SimSun"/>
                <a:cs typeface="SimSun"/>
              </a:rPr>
              <a:t>对</a:t>
            </a:r>
            <a:r>
              <a:rPr dirty="0" sz="1500" spc="10">
                <a:latin typeface="SimSun"/>
                <a:cs typeface="SimSun"/>
              </a:rPr>
              <a:t>比</a:t>
            </a:r>
            <a:r>
              <a:rPr dirty="0" sz="1500">
                <a:latin typeface="SimSun"/>
                <a:cs typeface="SimSun"/>
              </a:rPr>
              <a:t>分析</a:t>
            </a:r>
            <a:endParaRPr sz="1500">
              <a:latin typeface="SimSun"/>
              <a:cs typeface="SimSun"/>
            </a:endParaRPr>
          </a:p>
          <a:p>
            <a:pPr>
              <a:lnSpc>
                <a:spcPct val="100000"/>
              </a:lnSpc>
              <a:spcBef>
                <a:spcPts val="50"/>
              </a:spcBef>
            </a:pPr>
            <a:endParaRPr sz="1150">
              <a:latin typeface="SimSun"/>
              <a:cs typeface="SimSun"/>
            </a:endParaRPr>
          </a:p>
          <a:p>
            <a:pPr marL="12700" marR="5080" indent="304800">
              <a:lnSpc>
                <a:spcPct val="162500"/>
              </a:lnSpc>
            </a:pPr>
            <a:r>
              <a:rPr dirty="0" sz="1200">
                <a:latin typeface="SimSun"/>
                <a:cs typeface="SimSun"/>
              </a:rPr>
              <a:t>本节将本章构建的网络模型</a:t>
            </a:r>
            <a:r>
              <a:rPr dirty="0" sz="1200" spc="-170">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-At</a:t>
            </a:r>
            <a:r>
              <a:rPr dirty="0" sz="1200">
                <a:latin typeface="Times New Roman"/>
                <a:cs typeface="Times New Roman"/>
              </a:rPr>
              <a:t>t</a:t>
            </a:r>
            <a:r>
              <a:rPr dirty="0" sz="1200" spc="135">
                <a:latin typeface="Times New Roman"/>
                <a:cs typeface="Times New Roman"/>
              </a:rPr>
              <a:t> </a:t>
            </a:r>
            <a:r>
              <a:rPr dirty="0" sz="1200">
                <a:latin typeface="SimSun"/>
                <a:cs typeface="SimSun"/>
              </a:rPr>
              <a:t>与</a:t>
            </a:r>
            <a:r>
              <a:rPr dirty="0" sz="1200" spc="10">
                <a:latin typeface="SimSun"/>
                <a:cs typeface="SimSun"/>
              </a:rPr>
              <a:t>当</a:t>
            </a:r>
            <a:r>
              <a:rPr dirty="0" sz="1200">
                <a:latin typeface="SimSun"/>
                <a:cs typeface="SimSun"/>
              </a:rPr>
              <a:t>前比较主流的点云配准算法</a:t>
            </a:r>
            <a:r>
              <a:rPr dirty="0" sz="1200" spc="-165">
                <a:latin typeface="SimSun"/>
                <a:cs typeface="SimSun"/>
              </a:rPr>
              <a:t> </a:t>
            </a:r>
            <a:r>
              <a:rPr dirty="0" sz="1200">
                <a:latin typeface="Times New Roman"/>
                <a:cs typeface="Times New Roman"/>
              </a:rPr>
              <a:t>ICP</a:t>
            </a:r>
            <a:r>
              <a:rPr dirty="0" sz="1200">
                <a:latin typeface="SimSun"/>
                <a:cs typeface="SimSun"/>
              </a:rPr>
              <a:t>、</a:t>
            </a:r>
            <a:r>
              <a:rPr dirty="0" sz="1200" spc="-5">
                <a:latin typeface="Times New Roman"/>
                <a:cs typeface="Times New Roman"/>
              </a:rPr>
              <a:t>G</a:t>
            </a:r>
            <a:r>
              <a:rPr dirty="0" sz="1200">
                <a:latin typeface="Times New Roman"/>
                <a:cs typeface="Times New Roman"/>
              </a:rPr>
              <a:t>o</a:t>
            </a:r>
            <a:r>
              <a:rPr dirty="0" sz="1200" spc="-5">
                <a:latin typeface="Times New Roman"/>
                <a:cs typeface="Times New Roman"/>
              </a:rPr>
              <a:t>-</a:t>
            </a:r>
            <a:r>
              <a:rPr dirty="0" sz="1200">
                <a:latin typeface="Times New Roman"/>
                <a:cs typeface="Times New Roman"/>
              </a:rPr>
              <a:t>ICP</a:t>
            </a:r>
            <a:r>
              <a:rPr dirty="0" sz="1200">
                <a:latin typeface="SimSun"/>
                <a:cs typeface="SimSun"/>
              </a:rPr>
              <a:t>、  </a:t>
            </a:r>
            <a:r>
              <a:rPr dirty="0" sz="1200" spc="-5">
                <a:latin typeface="Times New Roman"/>
                <a:cs typeface="Times New Roman"/>
              </a:rPr>
              <a:t>FGR</a:t>
            </a:r>
            <a:r>
              <a:rPr dirty="0" sz="1200" spc="-75">
                <a:latin typeface="SimSun"/>
                <a:cs typeface="SimSun"/>
              </a:rPr>
              <a:t>、</a:t>
            </a:r>
            <a:r>
              <a:rPr dirty="0" sz="1200" spc="-5">
                <a:latin typeface="Times New Roman"/>
                <a:cs typeface="Times New Roman"/>
              </a:rPr>
              <a:t>PointNetLK</a:t>
            </a:r>
            <a:r>
              <a:rPr dirty="0" sz="1200" spc="-75">
                <a:latin typeface="SimSun"/>
                <a:cs typeface="SimSun"/>
              </a:rPr>
              <a:t>、</a:t>
            </a:r>
            <a:r>
              <a:rPr dirty="0" sz="1200" spc="-5">
                <a:latin typeface="Times New Roman"/>
                <a:cs typeface="Times New Roman"/>
              </a:rPr>
              <a:t>PCRNet</a:t>
            </a:r>
            <a:r>
              <a:rPr dirty="0" sz="1200" spc="-20">
                <a:latin typeface="Times New Roman"/>
                <a:cs typeface="Times New Roman"/>
              </a:rPr>
              <a:t> </a:t>
            </a:r>
            <a:r>
              <a:rPr dirty="0" sz="1200">
                <a:latin typeface="SimSun"/>
                <a:cs typeface="SimSun"/>
              </a:rPr>
              <a:t>分别在精度</a:t>
            </a:r>
            <a:r>
              <a:rPr dirty="0" sz="1200" spc="-75">
                <a:latin typeface="SimSun"/>
                <a:cs typeface="SimSun"/>
              </a:rPr>
              <a:t>、</a:t>
            </a:r>
            <a:r>
              <a:rPr dirty="0" sz="1200">
                <a:latin typeface="SimSun"/>
                <a:cs typeface="SimSun"/>
              </a:rPr>
              <a:t>泛化性以及噪声鲁棒性三个方面进行了比较</a:t>
            </a:r>
            <a:r>
              <a:rPr dirty="0" sz="1200" spc="-75">
                <a:latin typeface="SimSun"/>
                <a:cs typeface="SimSun"/>
              </a:rPr>
              <a:t>，</a:t>
            </a:r>
            <a:r>
              <a:rPr dirty="0" sz="1200">
                <a:latin typeface="SimSun"/>
                <a:cs typeface="SimSun"/>
              </a:rPr>
              <a:t>并同 样使</a:t>
            </a:r>
            <a:r>
              <a:rPr dirty="0" sz="1200" spc="10">
                <a:latin typeface="SimSun"/>
                <a:cs typeface="SimSun"/>
              </a:rPr>
              <a:t>用</a:t>
            </a:r>
            <a:r>
              <a:rPr dirty="0" sz="1200">
                <a:latin typeface="SimSun"/>
                <a:cs typeface="SimSun"/>
              </a:rPr>
              <a:t>均方</a:t>
            </a:r>
            <a:r>
              <a:rPr dirty="0" sz="1200" spc="10">
                <a:latin typeface="SimSun"/>
                <a:cs typeface="SimSun"/>
              </a:rPr>
              <a:t>误</a:t>
            </a:r>
            <a:r>
              <a:rPr dirty="0" sz="1200">
                <a:latin typeface="SimSun"/>
                <a:cs typeface="SimSun"/>
              </a:rPr>
              <a:t>差</a:t>
            </a:r>
            <a:r>
              <a:rPr dirty="0" sz="1200" spc="10">
                <a:latin typeface="SimSun"/>
                <a:cs typeface="SimSun"/>
              </a:rPr>
              <a:t>、</a:t>
            </a:r>
            <a:r>
              <a:rPr dirty="0" sz="1200">
                <a:latin typeface="SimSun"/>
                <a:cs typeface="SimSun"/>
              </a:rPr>
              <a:t>均</a:t>
            </a:r>
            <a:r>
              <a:rPr dirty="0" sz="1200" spc="10">
                <a:latin typeface="SimSun"/>
                <a:cs typeface="SimSun"/>
              </a:rPr>
              <a:t>方</a:t>
            </a:r>
            <a:r>
              <a:rPr dirty="0" sz="1200">
                <a:latin typeface="SimSun"/>
                <a:cs typeface="SimSun"/>
              </a:rPr>
              <a:t>根误</a:t>
            </a:r>
            <a:r>
              <a:rPr dirty="0" sz="1200" spc="10">
                <a:latin typeface="SimSun"/>
                <a:cs typeface="SimSun"/>
              </a:rPr>
              <a:t>差</a:t>
            </a:r>
            <a:r>
              <a:rPr dirty="0" sz="1200">
                <a:latin typeface="SimSun"/>
                <a:cs typeface="SimSun"/>
              </a:rPr>
              <a:t>以及</a:t>
            </a:r>
            <a:r>
              <a:rPr dirty="0" sz="1200" spc="10">
                <a:latin typeface="SimSun"/>
                <a:cs typeface="SimSun"/>
              </a:rPr>
              <a:t>平</a:t>
            </a:r>
            <a:r>
              <a:rPr dirty="0" sz="1200">
                <a:latin typeface="SimSun"/>
                <a:cs typeface="SimSun"/>
              </a:rPr>
              <a:t>均</a:t>
            </a:r>
            <a:r>
              <a:rPr dirty="0" sz="1200" spc="10">
                <a:latin typeface="SimSun"/>
                <a:cs typeface="SimSun"/>
              </a:rPr>
              <a:t>绝</a:t>
            </a:r>
            <a:r>
              <a:rPr dirty="0" sz="1200">
                <a:latin typeface="SimSun"/>
                <a:cs typeface="SimSun"/>
              </a:rPr>
              <a:t>对</a:t>
            </a:r>
            <a:r>
              <a:rPr dirty="0" sz="1200" spc="10">
                <a:latin typeface="SimSun"/>
                <a:cs typeface="SimSun"/>
              </a:rPr>
              <a:t>误</a:t>
            </a:r>
            <a:r>
              <a:rPr dirty="0" sz="1200">
                <a:latin typeface="SimSun"/>
                <a:cs typeface="SimSun"/>
              </a:rPr>
              <a:t>差来</a:t>
            </a:r>
            <a:r>
              <a:rPr dirty="0" sz="1200" spc="10">
                <a:latin typeface="SimSun"/>
                <a:cs typeface="SimSun"/>
              </a:rPr>
              <a:t>评</a:t>
            </a:r>
            <a:r>
              <a:rPr dirty="0" sz="1200">
                <a:latin typeface="SimSun"/>
                <a:cs typeface="SimSun"/>
              </a:rPr>
              <a:t>估真</a:t>
            </a:r>
            <a:r>
              <a:rPr dirty="0" sz="1200" spc="10">
                <a:latin typeface="SimSun"/>
                <a:cs typeface="SimSun"/>
              </a:rPr>
              <a:t>实</a:t>
            </a:r>
            <a:r>
              <a:rPr dirty="0" sz="1200">
                <a:latin typeface="SimSun"/>
                <a:cs typeface="SimSun"/>
              </a:rPr>
              <a:t>值</a:t>
            </a:r>
            <a:r>
              <a:rPr dirty="0" sz="1200" spc="10">
                <a:latin typeface="SimSun"/>
                <a:cs typeface="SimSun"/>
              </a:rPr>
              <a:t>和</a:t>
            </a:r>
            <a:r>
              <a:rPr dirty="0" sz="1200">
                <a:latin typeface="SimSun"/>
                <a:cs typeface="SimSun"/>
              </a:rPr>
              <a:t>预</a:t>
            </a:r>
            <a:r>
              <a:rPr dirty="0" sz="1200" spc="10">
                <a:latin typeface="SimSun"/>
                <a:cs typeface="SimSun"/>
              </a:rPr>
              <a:t>测</a:t>
            </a:r>
            <a:r>
              <a:rPr dirty="0" sz="1200">
                <a:latin typeface="SimSun"/>
                <a:cs typeface="SimSun"/>
              </a:rPr>
              <a:t>值之</a:t>
            </a:r>
            <a:r>
              <a:rPr dirty="0" sz="1200" spc="10">
                <a:latin typeface="SimSun"/>
                <a:cs typeface="SimSun"/>
              </a:rPr>
              <a:t>间</a:t>
            </a:r>
            <a:r>
              <a:rPr dirty="0" sz="1200">
                <a:latin typeface="SimSun"/>
                <a:cs typeface="SimSun"/>
              </a:rPr>
              <a:t>的误</a:t>
            </a:r>
            <a:r>
              <a:rPr dirty="0" sz="1200" spc="10">
                <a:latin typeface="SimSun"/>
                <a:cs typeface="SimSun"/>
              </a:rPr>
              <a:t>差</a:t>
            </a:r>
            <a:r>
              <a:rPr dirty="0" sz="1200" spc="25">
                <a:latin typeface="SimSun"/>
                <a:cs typeface="SimSun"/>
              </a:rPr>
              <a:t>。</a:t>
            </a:r>
            <a:r>
              <a:rPr dirty="0" sz="1200" spc="10">
                <a:latin typeface="SimSun"/>
                <a:cs typeface="SimSun"/>
              </a:rPr>
              <a:t>其</a:t>
            </a:r>
            <a:r>
              <a:rPr dirty="0" sz="1200">
                <a:latin typeface="SimSun"/>
                <a:cs typeface="SimSun"/>
              </a:rPr>
              <a:t>中， </a:t>
            </a:r>
            <a:r>
              <a:rPr dirty="0" sz="1200" spc="-585">
                <a:latin typeface="SimSun"/>
                <a:cs typeface="SimSun"/>
              </a:rPr>
              <a:t> </a:t>
            </a:r>
            <a:r>
              <a:rPr dirty="0" sz="1200" spc="-20">
                <a:latin typeface="Times New Roman"/>
                <a:cs typeface="Times New Roman"/>
              </a:rPr>
              <a:t>PACNet-Att</a:t>
            </a:r>
            <a:r>
              <a:rPr dirty="0" sz="1200" spc="-5">
                <a:latin typeface="Times New Roman"/>
                <a:cs typeface="Times New Roman"/>
              </a:rPr>
              <a:t> </a:t>
            </a:r>
            <a:r>
              <a:rPr dirty="0" sz="1200">
                <a:latin typeface="SimSun"/>
                <a:cs typeface="SimSun"/>
              </a:rPr>
              <a:t>的各项测</a:t>
            </a:r>
            <a:r>
              <a:rPr dirty="0" sz="1200" spc="10">
                <a:latin typeface="SimSun"/>
                <a:cs typeface="SimSun"/>
              </a:rPr>
              <a:t>试</a:t>
            </a:r>
            <a:r>
              <a:rPr dirty="0" sz="1200">
                <a:latin typeface="SimSun"/>
                <a:cs typeface="SimSun"/>
              </a:rPr>
              <a:t>性能指标均在自己的电脑上完成。</a:t>
            </a:r>
            <a:endParaRPr sz="1200">
              <a:latin typeface="SimSun"/>
              <a:cs typeface="SimSun"/>
            </a:endParaRPr>
          </a:p>
          <a:p>
            <a:pPr>
              <a:lnSpc>
                <a:spcPct val="100000"/>
              </a:lnSpc>
              <a:spcBef>
                <a:spcPts val="30"/>
              </a:spcBef>
            </a:pPr>
            <a:endParaRPr sz="1900">
              <a:latin typeface="SimSun"/>
              <a:cs typeface="SimSun"/>
            </a:endParaRPr>
          </a:p>
          <a:p>
            <a:pPr marL="12700">
              <a:lnSpc>
                <a:spcPct val="100000"/>
              </a:lnSpc>
            </a:pPr>
            <a:r>
              <a:rPr dirty="0" sz="1400" spc="-5">
                <a:latin typeface="Times New Roman"/>
                <a:cs typeface="Times New Roman"/>
              </a:rPr>
              <a:t>5.3.1</a:t>
            </a:r>
            <a:r>
              <a:rPr dirty="0" sz="1400">
                <a:latin typeface="Times New Roman"/>
                <a:cs typeface="Times New Roman"/>
              </a:rPr>
              <a:t> </a:t>
            </a:r>
            <a:r>
              <a:rPr dirty="0" sz="1400">
                <a:latin typeface="PMingLiU-ExtB"/>
                <a:cs typeface="PMingLiU-ExtB"/>
              </a:rPr>
              <a:t>实验环</a:t>
            </a:r>
            <a:r>
              <a:rPr dirty="0" sz="1400" spc="-15">
                <a:latin typeface="PMingLiU-ExtB"/>
                <a:cs typeface="PMingLiU-ExtB"/>
              </a:rPr>
              <a:t>境</a:t>
            </a:r>
            <a:r>
              <a:rPr dirty="0" sz="1400">
                <a:latin typeface="PMingLiU-ExtB"/>
                <a:cs typeface="PMingLiU-ExtB"/>
              </a:rPr>
              <a:t>和训</a:t>
            </a:r>
            <a:r>
              <a:rPr dirty="0" sz="1400" spc="-15">
                <a:latin typeface="PMingLiU-ExtB"/>
                <a:cs typeface="PMingLiU-ExtB"/>
              </a:rPr>
              <a:t>练参</a:t>
            </a:r>
            <a:r>
              <a:rPr dirty="0" sz="1400">
                <a:latin typeface="PMingLiU-ExtB"/>
                <a:cs typeface="PMingLiU-ExtB"/>
              </a:rPr>
              <a:t>数设置</a:t>
            </a:r>
            <a:endParaRPr sz="1400">
              <a:latin typeface="PMingLiU-ExtB"/>
              <a:cs typeface="PMingLiU-ExtB"/>
            </a:endParaRPr>
          </a:p>
          <a:p>
            <a:pPr>
              <a:lnSpc>
                <a:spcPct val="100000"/>
              </a:lnSpc>
              <a:spcBef>
                <a:spcPts val="30"/>
              </a:spcBef>
            </a:pPr>
            <a:endParaRPr sz="1100">
              <a:latin typeface="PMingLiU-ExtB"/>
              <a:cs typeface="PMingLiU-ExtB"/>
            </a:endParaRPr>
          </a:p>
          <a:p>
            <a:pPr algn="just" marL="12700" marR="80010" indent="304800">
              <a:lnSpc>
                <a:spcPct val="162500"/>
              </a:lnSpc>
              <a:spcBef>
                <a:spcPts val="5"/>
              </a:spcBef>
            </a:pPr>
            <a:r>
              <a:rPr dirty="0" sz="1200">
                <a:latin typeface="SimSun"/>
                <a:cs typeface="SimSun"/>
              </a:rPr>
              <a:t>本节实验环境和训练参数和第四章完全相同，因此不再赘述。如图</a:t>
            </a:r>
            <a:r>
              <a:rPr dirty="0" sz="1200" spc="-110">
                <a:latin typeface="SimSun"/>
                <a:cs typeface="SimSun"/>
              </a:rPr>
              <a:t> </a:t>
            </a:r>
            <a:r>
              <a:rPr dirty="0" sz="1200">
                <a:latin typeface="Times New Roman"/>
                <a:cs typeface="Times New Roman"/>
              </a:rPr>
              <a:t>5.3</a:t>
            </a:r>
            <a:r>
              <a:rPr dirty="0" sz="1200" spc="190">
                <a:latin typeface="Times New Roman"/>
                <a:cs typeface="Times New Roman"/>
              </a:rPr>
              <a:t> </a:t>
            </a:r>
            <a:r>
              <a:rPr dirty="0" sz="1200">
                <a:latin typeface="SimSun"/>
                <a:cs typeface="SimSun"/>
              </a:rPr>
              <a:t>所示分别为本章 的模</a:t>
            </a:r>
            <a:r>
              <a:rPr dirty="0" sz="1200" spc="10">
                <a:latin typeface="SimSun"/>
                <a:cs typeface="SimSun"/>
              </a:rPr>
              <a:t>型</a:t>
            </a:r>
            <a:r>
              <a:rPr dirty="0" sz="1200">
                <a:latin typeface="SimSun"/>
                <a:cs typeface="SimSun"/>
              </a:rPr>
              <a:t>在不</a:t>
            </a:r>
            <a:r>
              <a:rPr dirty="0" sz="1200" spc="10">
                <a:latin typeface="SimSun"/>
                <a:cs typeface="SimSun"/>
              </a:rPr>
              <a:t>同</a:t>
            </a:r>
            <a:r>
              <a:rPr dirty="0" sz="1200">
                <a:latin typeface="SimSun"/>
                <a:cs typeface="SimSun"/>
              </a:rPr>
              <a:t>评</a:t>
            </a:r>
            <a:r>
              <a:rPr dirty="0" sz="1200" spc="10">
                <a:latin typeface="SimSun"/>
                <a:cs typeface="SimSun"/>
              </a:rPr>
              <a:t>价</a:t>
            </a:r>
            <a:r>
              <a:rPr dirty="0" sz="1200">
                <a:latin typeface="SimSun"/>
                <a:cs typeface="SimSun"/>
              </a:rPr>
              <a:t>指</a:t>
            </a:r>
            <a:r>
              <a:rPr dirty="0" sz="1200" spc="10">
                <a:latin typeface="SimSun"/>
                <a:cs typeface="SimSun"/>
              </a:rPr>
              <a:t>标</a:t>
            </a:r>
            <a:r>
              <a:rPr dirty="0" sz="1200">
                <a:latin typeface="SimSun"/>
                <a:cs typeface="SimSun"/>
              </a:rPr>
              <a:t>上的</a:t>
            </a:r>
            <a:r>
              <a:rPr dirty="0" sz="1200" spc="10">
                <a:latin typeface="SimSun"/>
                <a:cs typeface="SimSun"/>
              </a:rPr>
              <a:t>训</a:t>
            </a:r>
            <a:r>
              <a:rPr dirty="0" sz="1200">
                <a:latin typeface="SimSun"/>
                <a:cs typeface="SimSun"/>
              </a:rPr>
              <a:t>练曲</a:t>
            </a:r>
            <a:r>
              <a:rPr dirty="0" sz="1200" spc="10">
                <a:latin typeface="SimSun"/>
                <a:cs typeface="SimSun"/>
              </a:rPr>
              <a:t>线</a:t>
            </a:r>
            <a:r>
              <a:rPr dirty="0" sz="1200">
                <a:latin typeface="SimSun"/>
                <a:cs typeface="SimSun"/>
              </a:rPr>
              <a:t>和</a:t>
            </a:r>
            <a:r>
              <a:rPr dirty="0" sz="1200" spc="10">
                <a:latin typeface="SimSun"/>
                <a:cs typeface="SimSun"/>
              </a:rPr>
              <a:t>测</a:t>
            </a:r>
            <a:r>
              <a:rPr dirty="0" sz="1200">
                <a:latin typeface="SimSun"/>
                <a:cs typeface="SimSun"/>
              </a:rPr>
              <a:t>试</a:t>
            </a:r>
            <a:r>
              <a:rPr dirty="0" sz="1200" spc="10">
                <a:latin typeface="SimSun"/>
                <a:cs typeface="SimSun"/>
              </a:rPr>
              <a:t>曲</a:t>
            </a:r>
            <a:r>
              <a:rPr dirty="0" sz="1200">
                <a:latin typeface="SimSun"/>
                <a:cs typeface="SimSun"/>
              </a:rPr>
              <a:t>线。</a:t>
            </a:r>
            <a:r>
              <a:rPr dirty="0" sz="1200" spc="10">
                <a:latin typeface="SimSun"/>
                <a:cs typeface="SimSun"/>
              </a:rPr>
              <a:t>从</a:t>
            </a:r>
            <a:r>
              <a:rPr dirty="0" sz="1200">
                <a:latin typeface="SimSun"/>
                <a:cs typeface="SimSun"/>
              </a:rPr>
              <a:t>图中</a:t>
            </a:r>
            <a:r>
              <a:rPr dirty="0" sz="1200" spc="10">
                <a:latin typeface="SimSun"/>
                <a:cs typeface="SimSun"/>
              </a:rPr>
              <a:t>可</a:t>
            </a:r>
            <a:r>
              <a:rPr dirty="0" sz="1200">
                <a:latin typeface="SimSun"/>
                <a:cs typeface="SimSun"/>
              </a:rPr>
              <a:t>以</a:t>
            </a:r>
            <a:r>
              <a:rPr dirty="0" sz="1200" spc="10">
                <a:latin typeface="SimSun"/>
                <a:cs typeface="SimSun"/>
              </a:rPr>
              <a:t>看</a:t>
            </a:r>
            <a:r>
              <a:rPr dirty="0" sz="1200">
                <a:latin typeface="SimSun"/>
                <a:cs typeface="SimSun"/>
              </a:rPr>
              <a:t>出</a:t>
            </a:r>
            <a:r>
              <a:rPr dirty="0" sz="1200" spc="10">
                <a:latin typeface="SimSun"/>
                <a:cs typeface="SimSun"/>
              </a:rPr>
              <a:t>，</a:t>
            </a:r>
            <a:r>
              <a:rPr dirty="0" sz="1200">
                <a:latin typeface="SimSun"/>
                <a:cs typeface="SimSun"/>
              </a:rPr>
              <a:t>同样</a:t>
            </a:r>
            <a:r>
              <a:rPr dirty="0" sz="1200" spc="10">
                <a:latin typeface="SimSun"/>
                <a:cs typeface="SimSun"/>
              </a:rPr>
              <a:t>地</a:t>
            </a:r>
            <a:r>
              <a:rPr dirty="0" sz="1200">
                <a:latin typeface="SimSun"/>
                <a:cs typeface="SimSun"/>
              </a:rPr>
              <a:t>，训</a:t>
            </a:r>
            <a:r>
              <a:rPr dirty="0" sz="1200" spc="10">
                <a:latin typeface="SimSun"/>
                <a:cs typeface="SimSun"/>
              </a:rPr>
              <a:t>练</a:t>
            </a:r>
            <a:r>
              <a:rPr dirty="0" sz="1200">
                <a:latin typeface="SimSun"/>
                <a:cs typeface="SimSun"/>
              </a:rPr>
              <a:t>曲</a:t>
            </a:r>
            <a:r>
              <a:rPr dirty="0" sz="1200" spc="10">
                <a:latin typeface="SimSun"/>
                <a:cs typeface="SimSun"/>
              </a:rPr>
              <a:t>线</a:t>
            </a:r>
            <a:r>
              <a:rPr dirty="0" sz="1200">
                <a:latin typeface="SimSun"/>
                <a:cs typeface="SimSun"/>
              </a:rPr>
              <a:t>和测 试曲线相似</a:t>
            </a:r>
            <a:r>
              <a:rPr dirty="0" sz="1200" spc="-204">
                <a:latin typeface="SimSun"/>
                <a:cs typeface="SimSun"/>
              </a:rPr>
              <a:t>，</a:t>
            </a:r>
            <a:r>
              <a:rPr dirty="0" sz="1200">
                <a:latin typeface="SimSun"/>
                <a:cs typeface="SimSun"/>
              </a:rPr>
              <a:t>但训练时的初始误差比测试时的初始误差大得多</a:t>
            </a:r>
            <a:r>
              <a:rPr dirty="0" sz="1200" spc="-204">
                <a:latin typeface="SimSun"/>
                <a:cs typeface="SimSun"/>
              </a:rPr>
              <a:t>。</a:t>
            </a:r>
            <a:r>
              <a:rPr dirty="0" sz="1200">
                <a:latin typeface="SimSun"/>
                <a:cs typeface="SimSun"/>
              </a:rPr>
              <a:t>误差曲线在前</a:t>
            </a:r>
            <a:r>
              <a:rPr dirty="0" sz="1200" spc="-300">
                <a:latin typeface="SimSun"/>
                <a:cs typeface="SimSun"/>
              </a:rPr>
              <a:t> </a:t>
            </a:r>
            <a:r>
              <a:rPr dirty="0" sz="1200">
                <a:latin typeface="Times New Roman"/>
                <a:cs typeface="Times New Roman"/>
              </a:rPr>
              <a:t>75 </a:t>
            </a:r>
            <a:r>
              <a:rPr dirty="0" sz="1200">
                <a:latin typeface="SimSun"/>
                <a:cs typeface="SimSun"/>
              </a:rPr>
              <a:t>步下降幅度 很大</a:t>
            </a:r>
            <a:r>
              <a:rPr dirty="0" sz="1200" spc="-350">
                <a:latin typeface="SimSun"/>
                <a:cs typeface="SimSun"/>
              </a:rPr>
              <a:t>，</a:t>
            </a:r>
            <a:r>
              <a:rPr dirty="0" sz="1200">
                <a:latin typeface="SimSun"/>
                <a:cs typeface="SimSun"/>
              </a:rPr>
              <a:t>尤其在</a:t>
            </a:r>
            <a:r>
              <a:rPr dirty="0" sz="1200" spc="-305">
                <a:latin typeface="SimSun"/>
                <a:cs typeface="SimSun"/>
              </a:rPr>
              <a:t> </a:t>
            </a:r>
            <a:r>
              <a:rPr dirty="0" sz="1200">
                <a:latin typeface="Times New Roman"/>
                <a:cs typeface="Times New Roman"/>
              </a:rPr>
              <a:t>25~50</a:t>
            </a:r>
            <a:r>
              <a:rPr dirty="0" sz="1200" spc="-5">
                <a:latin typeface="Times New Roman"/>
                <a:cs typeface="Times New Roman"/>
              </a:rPr>
              <a:t> </a:t>
            </a:r>
            <a:r>
              <a:rPr dirty="0" sz="1200">
                <a:latin typeface="SimSun"/>
                <a:cs typeface="SimSun"/>
              </a:rPr>
              <a:t>步之间抖动剧烈</a:t>
            </a:r>
            <a:r>
              <a:rPr dirty="0" sz="1200" spc="-345">
                <a:latin typeface="SimSun"/>
                <a:cs typeface="SimSun"/>
              </a:rPr>
              <a:t>，</a:t>
            </a:r>
            <a:r>
              <a:rPr dirty="0" sz="1200">
                <a:latin typeface="SimSun"/>
                <a:cs typeface="SimSun"/>
              </a:rPr>
              <a:t>之后趋于平缓</a:t>
            </a:r>
            <a:r>
              <a:rPr dirty="0" sz="1200" spc="-350">
                <a:latin typeface="SimSun"/>
                <a:cs typeface="SimSun"/>
              </a:rPr>
              <a:t>，</a:t>
            </a:r>
            <a:r>
              <a:rPr dirty="0" sz="1200">
                <a:latin typeface="SimSun"/>
                <a:cs typeface="SimSun"/>
              </a:rPr>
              <a:t>表明模型已经收敛并进入了全局最优。</a:t>
            </a:r>
            <a:endParaRPr sz="1200">
              <a:latin typeface="SimSun"/>
              <a:cs typeface="SimSun"/>
            </a:endParaRPr>
          </a:p>
        </p:txBody>
      </p:sp>
      <p:sp>
        <p:nvSpPr>
          <p:cNvPr id="7" name="object 7"/>
          <p:cNvSpPr txBox="1"/>
          <p:nvPr/>
        </p:nvSpPr>
        <p:spPr>
          <a:xfrm>
            <a:off x="1839214" y="5623940"/>
            <a:ext cx="65976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(a)</a:t>
            </a:r>
            <a:r>
              <a:rPr dirty="0" sz="1050" spc="-55">
                <a:latin typeface="Times New Roman"/>
                <a:cs typeface="Times New Roman"/>
              </a:rPr>
              <a:t> </a:t>
            </a:r>
            <a:r>
              <a:rPr dirty="0" sz="1050" spc="-5">
                <a:latin typeface="Times New Roman"/>
                <a:cs typeface="Times New Roman"/>
              </a:rPr>
              <a:t>MSE(R)</a:t>
            </a:r>
            <a:endParaRPr sz="1050">
              <a:latin typeface="Times New Roman"/>
              <a:cs typeface="Times New Roman"/>
            </a:endParaRPr>
          </a:p>
        </p:txBody>
      </p:sp>
      <p:sp>
        <p:nvSpPr>
          <p:cNvPr id="8" name="object 8"/>
          <p:cNvSpPr txBox="1"/>
          <p:nvPr/>
        </p:nvSpPr>
        <p:spPr>
          <a:xfrm>
            <a:off x="3439795" y="5623940"/>
            <a:ext cx="75755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a:t>
            </a:r>
            <a:r>
              <a:rPr dirty="0" sz="1050">
                <a:latin typeface="Times New Roman"/>
                <a:cs typeface="Times New Roman"/>
              </a:rPr>
              <a:t>b)</a:t>
            </a:r>
            <a:r>
              <a:rPr dirty="0" sz="1050" spc="-5">
                <a:latin typeface="Times New Roman"/>
                <a:cs typeface="Times New Roman"/>
              </a:rPr>
              <a:t> </a:t>
            </a:r>
            <a:r>
              <a:rPr dirty="0" sz="1050">
                <a:latin typeface="Times New Roman"/>
                <a:cs typeface="Times New Roman"/>
              </a:rPr>
              <a:t>R</a:t>
            </a:r>
            <a:r>
              <a:rPr dirty="0" sz="1050">
                <a:latin typeface="Times New Roman"/>
                <a:cs typeface="Times New Roman"/>
              </a:rPr>
              <a:t>M</a:t>
            </a:r>
            <a:r>
              <a:rPr dirty="0" sz="1050" spc="-15">
                <a:latin typeface="Times New Roman"/>
                <a:cs typeface="Times New Roman"/>
              </a:rPr>
              <a:t>S</a:t>
            </a:r>
            <a:r>
              <a:rPr dirty="0" sz="1050">
                <a:latin typeface="Times New Roman"/>
                <a:cs typeface="Times New Roman"/>
              </a:rPr>
              <a:t>E(R)</a:t>
            </a:r>
            <a:endParaRPr sz="1050">
              <a:latin typeface="Times New Roman"/>
              <a:cs typeface="Times New Roman"/>
            </a:endParaRPr>
          </a:p>
        </p:txBody>
      </p:sp>
      <p:sp>
        <p:nvSpPr>
          <p:cNvPr id="9" name="object 9"/>
          <p:cNvSpPr txBox="1"/>
          <p:nvPr/>
        </p:nvSpPr>
        <p:spPr>
          <a:xfrm>
            <a:off x="5040248" y="5623940"/>
            <a:ext cx="68262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a:t>
            </a:r>
            <a:r>
              <a:rPr dirty="0" sz="1050">
                <a:latin typeface="Times New Roman"/>
                <a:cs typeface="Times New Roman"/>
              </a:rPr>
              <a:t>c)</a:t>
            </a:r>
            <a:r>
              <a:rPr dirty="0" sz="1050" spc="-5">
                <a:latin typeface="Times New Roman"/>
                <a:cs typeface="Times New Roman"/>
              </a:rPr>
              <a:t> </a:t>
            </a:r>
            <a:r>
              <a:rPr dirty="0" sz="1050">
                <a:latin typeface="Times New Roman"/>
                <a:cs typeface="Times New Roman"/>
              </a:rPr>
              <a:t>M</a:t>
            </a:r>
            <a:r>
              <a:rPr dirty="0" sz="1050" spc="-10">
                <a:latin typeface="Times New Roman"/>
                <a:cs typeface="Times New Roman"/>
              </a:rPr>
              <a:t>A</a:t>
            </a:r>
            <a:r>
              <a:rPr dirty="0" sz="1050">
                <a:latin typeface="Times New Roman"/>
                <a:cs typeface="Times New Roman"/>
              </a:rPr>
              <a:t>E(R)</a:t>
            </a:r>
            <a:endParaRPr sz="1050">
              <a:latin typeface="Times New Roman"/>
              <a:cs typeface="Times New Roman"/>
            </a:endParaRPr>
          </a:p>
        </p:txBody>
      </p:sp>
      <p:sp>
        <p:nvSpPr>
          <p:cNvPr id="10" name="object 10"/>
          <p:cNvSpPr txBox="1"/>
          <p:nvPr/>
        </p:nvSpPr>
        <p:spPr>
          <a:xfrm>
            <a:off x="1872742" y="7110221"/>
            <a:ext cx="615950"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(d)</a:t>
            </a:r>
            <a:r>
              <a:rPr dirty="0" sz="1050" spc="-60">
                <a:latin typeface="Times New Roman"/>
                <a:cs typeface="Times New Roman"/>
              </a:rPr>
              <a:t> </a:t>
            </a:r>
            <a:r>
              <a:rPr dirty="0" sz="1050" spc="-5">
                <a:latin typeface="Times New Roman"/>
                <a:cs typeface="Times New Roman"/>
              </a:rPr>
              <a:t>MSE(t)</a:t>
            </a:r>
            <a:endParaRPr sz="1050">
              <a:latin typeface="Times New Roman"/>
              <a:cs typeface="Times New Roman"/>
            </a:endParaRPr>
          </a:p>
        </p:txBody>
      </p:sp>
      <p:sp>
        <p:nvSpPr>
          <p:cNvPr id="11" name="object 11"/>
          <p:cNvSpPr txBox="1"/>
          <p:nvPr/>
        </p:nvSpPr>
        <p:spPr>
          <a:xfrm>
            <a:off x="2734182" y="7110221"/>
            <a:ext cx="2955290" cy="483870"/>
          </a:xfrm>
          <a:prstGeom prst="rect">
            <a:avLst/>
          </a:prstGeom>
        </p:spPr>
        <p:txBody>
          <a:bodyPr wrap="square" lIns="0" tIns="13335" rIns="0" bIns="0" rtlCol="0" vert="horz">
            <a:spAutoFit/>
          </a:bodyPr>
          <a:lstStyle/>
          <a:p>
            <a:pPr marL="751840">
              <a:lnSpc>
                <a:spcPct val="100000"/>
              </a:lnSpc>
              <a:spcBef>
                <a:spcPts val="105"/>
              </a:spcBef>
              <a:tabLst>
                <a:tab pos="2352040" algn="l"/>
              </a:tabLst>
            </a:pPr>
            <a:r>
              <a:rPr dirty="0" sz="1050" spc="-5">
                <a:latin typeface="Times New Roman"/>
                <a:cs typeface="Times New Roman"/>
              </a:rPr>
              <a:t>(</a:t>
            </a:r>
            <a:r>
              <a:rPr dirty="0" sz="1050">
                <a:latin typeface="Times New Roman"/>
                <a:cs typeface="Times New Roman"/>
              </a:rPr>
              <a:t>e)</a:t>
            </a:r>
            <a:r>
              <a:rPr dirty="0" sz="1050" spc="-5">
                <a:latin typeface="Times New Roman"/>
                <a:cs typeface="Times New Roman"/>
              </a:rPr>
              <a:t> </a:t>
            </a:r>
            <a:r>
              <a:rPr dirty="0" sz="1050">
                <a:latin typeface="Times New Roman"/>
                <a:cs typeface="Times New Roman"/>
              </a:rPr>
              <a:t>R</a:t>
            </a:r>
            <a:r>
              <a:rPr dirty="0" sz="1050">
                <a:latin typeface="Times New Roman"/>
                <a:cs typeface="Times New Roman"/>
              </a:rPr>
              <a:t>M</a:t>
            </a:r>
            <a:r>
              <a:rPr dirty="0" sz="1050" spc="-15">
                <a:latin typeface="Times New Roman"/>
                <a:cs typeface="Times New Roman"/>
              </a:rPr>
              <a:t>S</a:t>
            </a:r>
            <a:r>
              <a:rPr dirty="0" sz="1050">
                <a:latin typeface="Times New Roman"/>
                <a:cs typeface="Times New Roman"/>
              </a:rPr>
              <a:t>E(</a:t>
            </a:r>
            <a:r>
              <a:rPr dirty="0" sz="1050" spc="-10">
                <a:latin typeface="Times New Roman"/>
                <a:cs typeface="Times New Roman"/>
              </a:rPr>
              <a:t>t</a:t>
            </a:r>
            <a:r>
              <a:rPr dirty="0" sz="1050">
                <a:latin typeface="Times New Roman"/>
                <a:cs typeface="Times New Roman"/>
              </a:rPr>
              <a:t>)</a:t>
            </a:r>
            <a:r>
              <a:rPr dirty="0" sz="1050">
                <a:latin typeface="Times New Roman"/>
                <a:cs typeface="Times New Roman"/>
              </a:rPr>
              <a:t>	</a:t>
            </a:r>
            <a:r>
              <a:rPr dirty="0" sz="1050" spc="-5">
                <a:latin typeface="Times New Roman"/>
                <a:cs typeface="Times New Roman"/>
              </a:rPr>
              <a:t>(f</a:t>
            </a:r>
            <a:r>
              <a:rPr dirty="0" sz="1050">
                <a:latin typeface="Times New Roman"/>
                <a:cs typeface="Times New Roman"/>
              </a:rPr>
              <a:t>)</a:t>
            </a:r>
            <a:r>
              <a:rPr dirty="0" sz="1050" spc="-5">
                <a:latin typeface="Times New Roman"/>
                <a:cs typeface="Times New Roman"/>
              </a:rPr>
              <a:t> </a:t>
            </a:r>
            <a:r>
              <a:rPr dirty="0" sz="1050">
                <a:latin typeface="Times New Roman"/>
                <a:cs typeface="Times New Roman"/>
              </a:rPr>
              <a:t>M</a:t>
            </a:r>
            <a:r>
              <a:rPr dirty="0" sz="1050">
                <a:latin typeface="Times New Roman"/>
                <a:cs typeface="Times New Roman"/>
              </a:rPr>
              <a:t>AE(</a:t>
            </a:r>
            <a:r>
              <a:rPr dirty="0" sz="1050" spc="-10">
                <a:latin typeface="Times New Roman"/>
                <a:cs typeface="Times New Roman"/>
              </a:rPr>
              <a:t>t</a:t>
            </a:r>
            <a:r>
              <a:rPr dirty="0" sz="1050">
                <a:latin typeface="Times New Roman"/>
                <a:cs typeface="Times New Roman"/>
              </a:rPr>
              <a:t>)</a:t>
            </a:r>
            <a:endParaRPr sz="1050">
              <a:latin typeface="Times New Roman"/>
              <a:cs typeface="Times New Roman"/>
            </a:endParaRPr>
          </a:p>
          <a:p>
            <a:pPr>
              <a:lnSpc>
                <a:spcPct val="100000"/>
              </a:lnSpc>
              <a:spcBef>
                <a:spcPts val="45"/>
              </a:spcBef>
            </a:pPr>
            <a:endParaRPr sz="900">
              <a:latin typeface="Times New Roman"/>
              <a:cs typeface="Times New Roman"/>
            </a:endParaRPr>
          </a:p>
          <a:p>
            <a:pPr marL="12700">
              <a:lnSpc>
                <a:spcPct val="100000"/>
              </a:lnSpc>
            </a:pPr>
            <a:r>
              <a:rPr dirty="0" sz="1050" spc="-10">
                <a:latin typeface="SimSun"/>
                <a:cs typeface="SimSun"/>
              </a:rPr>
              <a:t>不</a:t>
            </a:r>
            <a:r>
              <a:rPr dirty="0" sz="1050" spc="5">
                <a:latin typeface="SimSun"/>
                <a:cs typeface="SimSun"/>
              </a:rPr>
              <a:t>同</a:t>
            </a:r>
            <a:r>
              <a:rPr dirty="0" sz="1050" spc="-10">
                <a:latin typeface="SimSun"/>
                <a:cs typeface="SimSun"/>
              </a:rPr>
              <a:t>评</a:t>
            </a:r>
            <a:r>
              <a:rPr dirty="0" sz="1050" spc="5">
                <a:latin typeface="SimSun"/>
                <a:cs typeface="SimSun"/>
              </a:rPr>
              <a:t>价</a:t>
            </a:r>
            <a:r>
              <a:rPr dirty="0" sz="1050" spc="-10">
                <a:latin typeface="SimSun"/>
                <a:cs typeface="SimSun"/>
              </a:rPr>
              <a:t>指</a:t>
            </a:r>
            <a:r>
              <a:rPr dirty="0" sz="1050">
                <a:latin typeface="SimSun"/>
                <a:cs typeface="SimSun"/>
              </a:rPr>
              <a:t>标</a:t>
            </a:r>
            <a:r>
              <a:rPr dirty="0" sz="1050" spc="-10">
                <a:latin typeface="SimSun"/>
                <a:cs typeface="SimSun"/>
              </a:rPr>
              <a:t>的训</a:t>
            </a:r>
            <a:r>
              <a:rPr dirty="0" sz="1050" spc="5">
                <a:latin typeface="SimSun"/>
                <a:cs typeface="SimSun"/>
              </a:rPr>
              <a:t>练曲</a:t>
            </a:r>
            <a:r>
              <a:rPr dirty="0" sz="1050" spc="-10">
                <a:latin typeface="SimSun"/>
                <a:cs typeface="SimSun"/>
              </a:rPr>
              <a:t>线</a:t>
            </a:r>
            <a:r>
              <a:rPr dirty="0" sz="1050" spc="5">
                <a:latin typeface="SimSun"/>
                <a:cs typeface="SimSun"/>
              </a:rPr>
              <a:t>和</a:t>
            </a:r>
            <a:r>
              <a:rPr dirty="0" sz="1050" spc="-10">
                <a:latin typeface="SimSun"/>
                <a:cs typeface="SimSun"/>
              </a:rPr>
              <a:t>测</a:t>
            </a:r>
            <a:r>
              <a:rPr dirty="0" sz="1050" spc="5">
                <a:latin typeface="SimSun"/>
                <a:cs typeface="SimSun"/>
              </a:rPr>
              <a:t>试</a:t>
            </a:r>
            <a:r>
              <a:rPr dirty="0" sz="1050" spc="-10">
                <a:latin typeface="SimSun"/>
                <a:cs typeface="SimSun"/>
              </a:rPr>
              <a:t>曲</a:t>
            </a:r>
            <a:r>
              <a:rPr dirty="0" sz="1050" spc="5">
                <a:latin typeface="SimSun"/>
                <a:cs typeface="SimSun"/>
              </a:rPr>
              <a:t>线</a:t>
            </a:r>
            <a:r>
              <a:rPr dirty="0" sz="1050" spc="-10">
                <a:latin typeface="SimSun"/>
                <a:cs typeface="SimSun"/>
              </a:rPr>
              <a:t>对</a:t>
            </a:r>
            <a:r>
              <a:rPr dirty="0" sz="1050" spc="5">
                <a:latin typeface="SimSun"/>
                <a:cs typeface="SimSun"/>
              </a:rPr>
              <a:t>比图</a:t>
            </a:r>
            <a:endParaRPr sz="1050">
              <a:latin typeface="SimSun"/>
              <a:cs typeface="SimSun"/>
            </a:endParaRPr>
          </a:p>
        </p:txBody>
      </p:sp>
      <p:sp>
        <p:nvSpPr>
          <p:cNvPr id="12" name="object 12"/>
          <p:cNvSpPr txBox="1"/>
          <p:nvPr/>
        </p:nvSpPr>
        <p:spPr>
          <a:xfrm>
            <a:off x="2265933" y="7407401"/>
            <a:ext cx="36131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SimSun"/>
                <a:cs typeface="SimSun"/>
              </a:rPr>
              <a:t>图</a:t>
            </a:r>
            <a:r>
              <a:rPr dirty="0" sz="1050" spc="-260">
                <a:latin typeface="SimSun"/>
                <a:cs typeface="SimSun"/>
              </a:rPr>
              <a:t> </a:t>
            </a:r>
            <a:r>
              <a:rPr dirty="0" sz="1050">
                <a:latin typeface="Times New Roman"/>
                <a:cs typeface="Times New Roman"/>
              </a:rPr>
              <a:t>5.3</a:t>
            </a:r>
            <a:endParaRPr sz="1050">
              <a:latin typeface="Times New Roman"/>
              <a:cs typeface="Times New Roman"/>
            </a:endParaRPr>
          </a:p>
        </p:txBody>
      </p:sp>
      <p:sp>
        <p:nvSpPr>
          <p:cNvPr id="13" name="object 13"/>
          <p:cNvSpPr txBox="1"/>
          <p:nvPr/>
        </p:nvSpPr>
        <p:spPr>
          <a:xfrm>
            <a:off x="706627" y="7892033"/>
            <a:ext cx="6222365" cy="1926589"/>
          </a:xfrm>
          <a:prstGeom prst="rect">
            <a:avLst/>
          </a:prstGeom>
        </p:spPr>
        <p:txBody>
          <a:bodyPr wrap="square" lIns="0" tIns="12700" rIns="0" bIns="0" rtlCol="0" vert="horz">
            <a:spAutoFit/>
          </a:bodyPr>
          <a:lstStyle/>
          <a:p>
            <a:pPr marL="12700">
              <a:lnSpc>
                <a:spcPct val="100000"/>
              </a:lnSpc>
              <a:spcBef>
                <a:spcPts val="100"/>
              </a:spcBef>
            </a:pPr>
            <a:r>
              <a:rPr dirty="0" sz="1400" spc="-5">
                <a:latin typeface="Times New Roman"/>
                <a:cs typeface="Times New Roman"/>
              </a:rPr>
              <a:t>5.3.2</a:t>
            </a:r>
            <a:r>
              <a:rPr dirty="0" sz="1400" spc="-20">
                <a:latin typeface="Times New Roman"/>
                <a:cs typeface="Times New Roman"/>
              </a:rPr>
              <a:t> </a:t>
            </a:r>
            <a:r>
              <a:rPr dirty="0" sz="1400">
                <a:latin typeface="PMingLiU-ExtB"/>
                <a:cs typeface="PMingLiU-ExtB"/>
              </a:rPr>
              <a:t>整体配</a:t>
            </a:r>
            <a:r>
              <a:rPr dirty="0" sz="1400" spc="-15">
                <a:latin typeface="PMingLiU-ExtB"/>
                <a:cs typeface="PMingLiU-ExtB"/>
              </a:rPr>
              <a:t>准</a:t>
            </a:r>
            <a:r>
              <a:rPr dirty="0" sz="1400">
                <a:latin typeface="PMingLiU-ExtB"/>
                <a:cs typeface="PMingLiU-ExtB"/>
              </a:rPr>
              <a:t>效果</a:t>
            </a:r>
            <a:endParaRPr sz="1400">
              <a:latin typeface="PMingLiU-ExtB"/>
              <a:cs typeface="PMingLiU-ExtB"/>
            </a:endParaRPr>
          </a:p>
          <a:p>
            <a:pPr>
              <a:lnSpc>
                <a:spcPct val="100000"/>
              </a:lnSpc>
              <a:spcBef>
                <a:spcPts val="45"/>
              </a:spcBef>
            </a:pPr>
            <a:endParaRPr sz="1100">
              <a:latin typeface="PMingLiU-ExtB"/>
              <a:cs typeface="PMingLiU-ExtB"/>
            </a:endParaRPr>
          </a:p>
          <a:p>
            <a:pPr marL="12700" marR="5080" indent="304800">
              <a:lnSpc>
                <a:spcPct val="162500"/>
              </a:lnSpc>
            </a:pPr>
            <a:r>
              <a:rPr dirty="0" sz="1200">
                <a:latin typeface="SimSun"/>
                <a:cs typeface="SimSun"/>
              </a:rPr>
              <a:t>同样地</a:t>
            </a:r>
            <a:r>
              <a:rPr dirty="0" sz="1200" spc="-409">
                <a:latin typeface="SimSun"/>
                <a:cs typeface="SimSun"/>
              </a:rPr>
              <a:t>，</a:t>
            </a:r>
            <a:r>
              <a:rPr dirty="0" sz="1200">
                <a:latin typeface="SimSun"/>
                <a:cs typeface="SimSun"/>
              </a:rPr>
              <a:t>本章将模型预测得到的旋转矩阵和平移向量作用到源点云上得到配准后的点云， 并同时可视化模板点云</a:t>
            </a:r>
            <a:r>
              <a:rPr dirty="0" sz="1200" spc="-240">
                <a:latin typeface="SimSun"/>
                <a:cs typeface="SimSun"/>
              </a:rPr>
              <a:t>、</a:t>
            </a:r>
            <a:r>
              <a:rPr dirty="0" sz="1200">
                <a:latin typeface="SimSun"/>
                <a:cs typeface="SimSun"/>
              </a:rPr>
              <a:t>源点云以及配准后的点云来查看配准的效</a:t>
            </a:r>
            <a:r>
              <a:rPr dirty="0" sz="1200" spc="5">
                <a:latin typeface="SimSun"/>
                <a:cs typeface="SimSun"/>
              </a:rPr>
              <a:t>果</a:t>
            </a:r>
            <a:r>
              <a:rPr dirty="0" sz="1200" spc="-240">
                <a:latin typeface="SimSun"/>
                <a:cs typeface="SimSun"/>
              </a:rPr>
              <a:t>，</a:t>
            </a:r>
            <a:r>
              <a:rPr dirty="0" sz="1200">
                <a:latin typeface="SimSun"/>
                <a:cs typeface="SimSun"/>
              </a:rPr>
              <a:t>如图</a:t>
            </a:r>
            <a:r>
              <a:rPr dirty="0" sz="1200" spc="-300">
                <a:latin typeface="SimSun"/>
                <a:cs typeface="SimSun"/>
              </a:rPr>
              <a:t> </a:t>
            </a:r>
            <a:r>
              <a:rPr dirty="0" sz="1200">
                <a:latin typeface="Times New Roman"/>
                <a:cs typeface="Times New Roman"/>
              </a:rPr>
              <a:t>5.4 </a:t>
            </a:r>
            <a:r>
              <a:rPr dirty="0" sz="1200">
                <a:latin typeface="SimSun"/>
                <a:cs typeface="SimSun"/>
              </a:rPr>
              <a:t>所示</a:t>
            </a:r>
            <a:r>
              <a:rPr dirty="0" sz="1200" spc="-240">
                <a:latin typeface="SimSun"/>
                <a:cs typeface="SimSun"/>
              </a:rPr>
              <a:t>，</a:t>
            </a:r>
            <a:r>
              <a:rPr dirty="0" sz="1200">
                <a:latin typeface="SimSun"/>
                <a:cs typeface="SimSun"/>
              </a:rPr>
              <a:t>其</a:t>
            </a:r>
            <a:r>
              <a:rPr dirty="0" sz="1200" spc="10">
                <a:latin typeface="SimSun"/>
                <a:cs typeface="SimSun"/>
              </a:rPr>
              <a:t>中</a:t>
            </a:r>
            <a:r>
              <a:rPr dirty="0" sz="1200">
                <a:latin typeface="SimSun"/>
                <a:cs typeface="SimSun"/>
              </a:rPr>
              <a:t>蓝 </a:t>
            </a:r>
            <a:r>
              <a:rPr dirty="0" sz="1200">
                <a:latin typeface="SimSun"/>
                <a:cs typeface="SimSun"/>
              </a:rPr>
              <a:t>色为</a:t>
            </a:r>
            <a:r>
              <a:rPr dirty="0" sz="1200" spc="10">
                <a:latin typeface="SimSun"/>
                <a:cs typeface="SimSun"/>
              </a:rPr>
              <a:t>源</a:t>
            </a:r>
            <a:r>
              <a:rPr dirty="0" sz="1200">
                <a:latin typeface="SimSun"/>
                <a:cs typeface="SimSun"/>
              </a:rPr>
              <a:t>点云</a:t>
            </a:r>
            <a:r>
              <a:rPr dirty="0" sz="1200" spc="10">
                <a:latin typeface="SimSun"/>
                <a:cs typeface="SimSun"/>
              </a:rPr>
              <a:t>，</a:t>
            </a:r>
            <a:r>
              <a:rPr dirty="0" sz="1200">
                <a:latin typeface="SimSun"/>
                <a:cs typeface="SimSun"/>
              </a:rPr>
              <a:t>绿</a:t>
            </a:r>
            <a:r>
              <a:rPr dirty="0" sz="1200" spc="10">
                <a:latin typeface="SimSun"/>
                <a:cs typeface="SimSun"/>
              </a:rPr>
              <a:t>色</a:t>
            </a:r>
            <a:r>
              <a:rPr dirty="0" sz="1200">
                <a:latin typeface="SimSun"/>
                <a:cs typeface="SimSun"/>
              </a:rPr>
              <a:t>为</a:t>
            </a:r>
            <a:r>
              <a:rPr dirty="0" sz="1200" spc="10">
                <a:latin typeface="SimSun"/>
                <a:cs typeface="SimSun"/>
              </a:rPr>
              <a:t>模</a:t>
            </a:r>
            <a:r>
              <a:rPr dirty="0" sz="1200">
                <a:latin typeface="SimSun"/>
                <a:cs typeface="SimSun"/>
              </a:rPr>
              <a:t>板点</a:t>
            </a:r>
            <a:r>
              <a:rPr dirty="0" sz="1200" spc="10">
                <a:latin typeface="SimSun"/>
                <a:cs typeface="SimSun"/>
              </a:rPr>
              <a:t>云</a:t>
            </a:r>
            <a:r>
              <a:rPr dirty="0" sz="1200">
                <a:latin typeface="SimSun"/>
                <a:cs typeface="SimSun"/>
              </a:rPr>
              <a:t>，红</a:t>
            </a:r>
            <a:r>
              <a:rPr dirty="0" sz="1200" spc="10">
                <a:latin typeface="SimSun"/>
                <a:cs typeface="SimSun"/>
              </a:rPr>
              <a:t>色</a:t>
            </a:r>
            <a:r>
              <a:rPr dirty="0" sz="1200">
                <a:latin typeface="SimSun"/>
                <a:cs typeface="SimSun"/>
              </a:rPr>
              <a:t>为</a:t>
            </a:r>
            <a:r>
              <a:rPr dirty="0" sz="1200" spc="10">
                <a:latin typeface="SimSun"/>
                <a:cs typeface="SimSun"/>
              </a:rPr>
              <a:t>配</a:t>
            </a:r>
            <a:r>
              <a:rPr dirty="0" sz="1200">
                <a:latin typeface="SimSun"/>
                <a:cs typeface="SimSun"/>
              </a:rPr>
              <a:t>准</a:t>
            </a:r>
            <a:r>
              <a:rPr dirty="0" sz="1200" spc="10">
                <a:latin typeface="SimSun"/>
                <a:cs typeface="SimSun"/>
              </a:rPr>
              <a:t>后</a:t>
            </a:r>
            <a:r>
              <a:rPr dirty="0" sz="1200">
                <a:latin typeface="SimSun"/>
                <a:cs typeface="SimSun"/>
              </a:rPr>
              <a:t>的点</a:t>
            </a:r>
            <a:r>
              <a:rPr dirty="0" sz="1200" spc="10">
                <a:latin typeface="SimSun"/>
                <a:cs typeface="SimSun"/>
              </a:rPr>
              <a:t>云</a:t>
            </a:r>
            <a:r>
              <a:rPr dirty="0" sz="1200">
                <a:latin typeface="SimSun"/>
                <a:cs typeface="SimSun"/>
              </a:rPr>
              <a:t>。从</a:t>
            </a:r>
            <a:r>
              <a:rPr dirty="0" sz="1200" spc="10">
                <a:latin typeface="SimSun"/>
                <a:cs typeface="SimSun"/>
              </a:rPr>
              <a:t>可</a:t>
            </a:r>
            <a:r>
              <a:rPr dirty="0" sz="1200">
                <a:latin typeface="SimSun"/>
                <a:cs typeface="SimSun"/>
              </a:rPr>
              <a:t>视</a:t>
            </a:r>
            <a:r>
              <a:rPr dirty="0" sz="1200" spc="10">
                <a:latin typeface="SimSun"/>
                <a:cs typeface="SimSun"/>
              </a:rPr>
              <a:t>化</a:t>
            </a:r>
            <a:r>
              <a:rPr dirty="0" sz="1200">
                <a:latin typeface="SimSun"/>
                <a:cs typeface="SimSun"/>
              </a:rPr>
              <a:t>结</a:t>
            </a:r>
            <a:r>
              <a:rPr dirty="0" sz="1200" spc="10">
                <a:latin typeface="SimSun"/>
                <a:cs typeface="SimSun"/>
              </a:rPr>
              <a:t>果</a:t>
            </a:r>
            <a:r>
              <a:rPr dirty="0" sz="1200">
                <a:latin typeface="SimSun"/>
                <a:cs typeface="SimSun"/>
              </a:rPr>
              <a:t>可以</a:t>
            </a:r>
            <a:r>
              <a:rPr dirty="0" sz="1200" spc="10">
                <a:latin typeface="SimSun"/>
                <a:cs typeface="SimSun"/>
              </a:rPr>
              <a:t>看</a:t>
            </a:r>
            <a:r>
              <a:rPr dirty="0" sz="1200">
                <a:latin typeface="SimSun"/>
                <a:cs typeface="SimSun"/>
              </a:rPr>
              <a:t>出</a:t>
            </a:r>
            <a:r>
              <a:rPr dirty="0" sz="1200" spc="25">
                <a:latin typeface="SimSun"/>
                <a:cs typeface="SimSun"/>
              </a:rPr>
              <a:t>，</a:t>
            </a:r>
            <a:r>
              <a:rPr dirty="0" sz="1200" spc="10">
                <a:latin typeface="SimSun"/>
                <a:cs typeface="SimSun"/>
              </a:rPr>
              <a:t>本</a:t>
            </a:r>
            <a:r>
              <a:rPr dirty="0" sz="1200">
                <a:latin typeface="SimSun"/>
                <a:cs typeface="SimSun"/>
              </a:rPr>
              <a:t>章</a:t>
            </a:r>
            <a:r>
              <a:rPr dirty="0" sz="1200" spc="10">
                <a:latin typeface="SimSun"/>
                <a:cs typeface="SimSun"/>
              </a:rPr>
              <a:t>配</a:t>
            </a:r>
            <a:r>
              <a:rPr dirty="0" sz="1200">
                <a:latin typeface="SimSun"/>
                <a:cs typeface="SimSun"/>
              </a:rPr>
              <a:t>准方 法不</a:t>
            </a:r>
            <a:r>
              <a:rPr dirty="0" sz="1200" spc="10">
                <a:latin typeface="SimSun"/>
                <a:cs typeface="SimSun"/>
              </a:rPr>
              <a:t>论</a:t>
            </a:r>
            <a:r>
              <a:rPr dirty="0" sz="1200">
                <a:latin typeface="SimSun"/>
                <a:cs typeface="SimSun"/>
              </a:rPr>
              <a:t>是在</a:t>
            </a:r>
            <a:r>
              <a:rPr dirty="0" sz="1200" spc="10">
                <a:latin typeface="SimSun"/>
                <a:cs typeface="SimSun"/>
              </a:rPr>
              <a:t>像</a:t>
            </a:r>
            <a:r>
              <a:rPr dirty="0" sz="1200">
                <a:latin typeface="SimSun"/>
                <a:cs typeface="SimSun"/>
              </a:rPr>
              <a:t>门</a:t>
            </a:r>
            <a:r>
              <a:rPr dirty="0" sz="1200" spc="10">
                <a:latin typeface="SimSun"/>
                <a:cs typeface="SimSun"/>
              </a:rPr>
              <a:t>框</a:t>
            </a:r>
            <a:r>
              <a:rPr dirty="0" sz="1200">
                <a:latin typeface="SimSun"/>
                <a:cs typeface="SimSun"/>
              </a:rPr>
              <a:t>、</a:t>
            </a:r>
            <a:r>
              <a:rPr dirty="0" sz="1200" spc="10">
                <a:latin typeface="SimSun"/>
                <a:cs typeface="SimSun"/>
              </a:rPr>
              <a:t>转</a:t>
            </a:r>
            <a:r>
              <a:rPr dirty="0" sz="1200">
                <a:latin typeface="SimSun"/>
                <a:cs typeface="SimSun"/>
              </a:rPr>
              <a:t>椅、</a:t>
            </a:r>
            <a:r>
              <a:rPr dirty="0" sz="1200" spc="10">
                <a:latin typeface="SimSun"/>
                <a:cs typeface="SimSun"/>
              </a:rPr>
              <a:t>显</a:t>
            </a:r>
            <a:r>
              <a:rPr dirty="0" sz="1200">
                <a:latin typeface="SimSun"/>
                <a:cs typeface="SimSun"/>
              </a:rPr>
              <a:t>示器</a:t>
            </a:r>
            <a:r>
              <a:rPr dirty="0" sz="1200" spc="10">
                <a:latin typeface="SimSun"/>
                <a:cs typeface="SimSun"/>
              </a:rPr>
              <a:t>这</a:t>
            </a:r>
            <a:r>
              <a:rPr dirty="0" sz="1200">
                <a:latin typeface="SimSun"/>
                <a:cs typeface="SimSun"/>
              </a:rPr>
              <a:t>样</a:t>
            </a:r>
            <a:r>
              <a:rPr dirty="0" sz="1200" spc="10">
                <a:latin typeface="SimSun"/>
                <a:cs typeface="SimSun"/>
              </a:rPr>
              <a:t>具</a:t>
            </a:r>
            <a:r>
              <a:rPr dirty="0" sz="1200">
                <a:latin typeface="SimSun"/>
                <a:cs typeface="SimSun"/>
              </a:rPr>
              <a:t>有</a:t>
            </a:r>
            <a:r>
              <a:rPr dirty="0" sz="1200" spc="10">
                <a:latin typeface="SimSun"/>
                <a:cs typeface="SimSun"/>
              </a:rPr>
              <a:t>规</a:t>
            </a:r>
            <a:r>
              <a:rPr dirty="0" sz="1200">
                <a:latin typeface="SimSun"/>
                <a:cs typeface="SimSun"/>
              </a:rPr>
              <a:t>则对</a:t>
            </a:r>
            <a:r>
              <a:rPr dirty="0" sz="1200" spc="10">
                <a:latin typeface="SimSun"/>
                <a:cs typeface="SimSun"/>
              </a:rPr>
              <a:t>称</a:t>
            </a:r>
            <a:r>
              <a:rPr dirty="0" sz="1200">
                <a:latin typeface="SimSun"/>
                <a:cs typeface="SimSun"/>
              </a:rPr>
              <a:t>结构</a:t>
            </a:r>
            <a:r>
              <a:rPr dirty="0" sz="1200" spc="10">
                <a:latin typeface="SimSun"/>
                <a:cs typeface="SimSun"/>
              </a:rPr>
              <a:t>的</a:t>
            </a:r>
            <a:r>
              <a:rPr dirty="0" sz="1200">
                <a:latin typeface="SimSun"/>
                <a:cs typeface="SimSun"/>
              </a:rPr>
              <a:t>点</a:t>
            </a:r>
            <a:r>
              <a:rPr dirty="0" sz="1200" spc="10">
                <a:latin typeface="SimSun"/>
                <a:cs typeface="SimSun"/>
              </a:rPr>
              <a:t>云</a:t>
            </a:r>
            <a:r>
              <a:rPr dirty="0" sz="1200">
                <a:latin typeface="SimSun"/>
                <a:cs typeface="SimSun"/>
              </a:rPr>
              <a:t>中</a:t>
            </a:r>
            <a:r>
              <a:rPr dirty="0" sz="1200" spc="10">
                <a:latin typeface="SimSun"/>
                <a:cs typeface="SimSun"/>
              </a:rPr>
              <a:t>，</a:t>
            </a:r>
            <a:r>
              <a:rPr dirty="0" sz="1200">
                <a:latin typeface="SimSun"/>
                <a:cs typeface="SimSun"/>
              </a:rPr>
              <a:t>还是</a:t>
            </a:r>
            <a:r>
              <a:rPr dirty="0" sz="1200" spc="10">
                <a:latin typeface="SimSun"/>
                <a:cs typeface="SimSun"/>
              </a:rPr>
              <a:t>在</a:t>
            </a:r>
            <a:r>
              <a:rPr dirty="0" sz="1200">
                <a:latin typeface="SimSun"/>
                <a:cs typeface="SimSun"/>
              </a:rPr>
              <a:t>沙发</a:t>
            </a:r>
            <a:r>
              <a:rPr dirty="0" sz="1200" spc="10">
                <a:latin typeface="SimSun"/>
                <a:cs typeface="SimSun"/>
              </a:rPr>
              <a:t>、</a:t>
            </a:r>
            <a:r>
              <a:rPr dirty="0" sz="1200">
                <a:latin typeface="SimSun"/>
                <a:cs typeface="SimSun"/>
              </a:rPr>
              <a:t>树</a:t>
            </a:r>
            <a:r>
              <a:rPr dirty="0" sz="1200" spc="10">
                <a:latin typeface="SimSun"/>
                <a:cs typeface="SimSun"/>
              </a:rPr>
              <a:t>枝</a:t>
            </a:r>
            <a:r>
              <a:rPr dirty="0" sz="1200">
                <a:latin typeface="SimSun"/>
                <a:cs typeface="SimSun"/>
              </a:rPr>
              <a:t>、钢 琴这样具有复杂结构的点云中均可以获得较好的配准效果。</a:t>
            </a:r>
            <a:endParaRPr sz="1200">
              <a:latin typeface="SimSun"/>
              <a:cs typeface="SimSun"/>
            </a:endParaRPr>
          </a:p>
        </p:txBody>
      </p:sp>
      <p:pic>
        <p:nvPicPr>
          <p:cNvPr id="14" name="object 14"/>
          <p:cNvPicPr/>
          <p:nvPr/>
        </p:nvPicPr>
        <p:blipFill>
          <a:blip r:embed="rId3" cstate="print"/>
          <a:stretch>
            <a:fillRect/>
          </a:stretch>
        </p:blipFill>
        <p:spPr>
          <a:xfrm>
            <a:off x="1489243" y="4465784"/>
            <a:ext cx="1377316" cy="1017735"/>
          </a:xfrm>
          <a:prstGeom prst="rect">
            <a:avLst/>
          </a:prstGeom>
        </p:spPr>
      </p:pic>
      <p:pic>
        <p:nvPicPr>
          <p:cNvPr id="15" name="object 15"/>
          <p:cNvPicPr/>
          <p:nvPr/>
        </p:nvPicPr>
        <p:blipFill>
          <a:blip r:embed="rId4" cstate="print"/>
          <a:stretch>
            <a:fillRect/>
          </a:stretch>
        </p:blipFill>
        <p:spPr>
          <a:xfrm>
            <a:off x="3089443" y="4465784"/>
            <a:ext cx="1377316" cy="1017735"/>
          </a:xfrm>
          <a:prstGeom prst="rect">
            <a:avLst/>
          </a:prstGeom>
        </p:spPr>
      </p:pic>
      <p:pic>
        <p:nvPicPr>
          <p:cNvPr id="16" name="object 16"/>
          <p:cNvPicPr/>
          <p:nvPr/>
        </p:nvPicPr>
        <p:blipFill>
          <a:blip r:embed="rId5" cstate="print"/>
          <a:stretch>
            <a:fillRect/>
          </a:stretch>
        </p:blipFill>
        <p:spPr>
          <a:xfrm>
            <a:off x="4689643" y="4465784"/>
            <a:ext cx="1377316" cy="1017735"/>
          </a:xfrm>
          <a:prstGeom prst="rect">
            <a:avLst/>
          </a:prstGeom>
        </p:spPr>
      </p:pic>
      <p:pic>
        <p:nvPicPr>
          <p:cNvPr id="17" name="object 17"/>
          <p:cNvPicPr/>
          <p:nvPr/>
        </p:nvPicPr>
        <p:blipFill>
          <a:blip r:embed="rId6" cstate="print"/>
          <a:stretch>
            <a:fillRect/>
          </a:stretch>
        </p:blipFill>
        <p:spPr>
          <a:xfrm>
            <a:off x="1489243" y="5951684"/>
            <a:ext cx="1377316" cy="1017735"/>
          </a:xfrm>
          <a:prstGeom prst="rect">
            <a:avLst/>
          </a:prstGeom>
        </p:spPr>
      </p:pic>
      <p:pic>
        <p:nvPicPr>
          <p:cNvPr id="18" name="object 18"/>
          <p:cNvPicPr/>
          <p:nvPr/>
        </p:nvPicPr>
        <p:blipFill>
          <a:blip r:embed="rId7" cstate="print"/>
          <a:stretch>
            <a:fillRect/>
          </a:stretch>
        </p:blipFill>
        <p:spPr>
          <a:xfrm>
            <a:off x="3089443" y="5951684"/>
            <a:ext cx="1377316" cy="1017735"/>
          </a:xfrm>
          <a:prstGeom prst="rect">
            <a:avLst/>
          </a:prstGeom>
        </p:spPr>
      </p:pic>
      <p:pic>
        <p:nvPicPr>
          <p:cNvPr id="19" name="object 19"/>
          <p:cNvPicPr/>
          <p:nvPr/>
        </p:nvPicPr>
        <p:blipFill>
          <a:blip r:embed="rId8" cstate="print"/>
          <a:stretch>
            <a:fillRect/>
          </a:stretch>
        </p:blipFill>
        <p:spPr>
          <a:xfrm>
            <a:off x="4689643" y="5951684"/>
            <a:ext cx="1377316" cy="1017735"/>
          </a:xfrm>
          <a:prstGeom prst="rect">
            <a:avLst/>
          </a:prstGeom>
        </p:spPr>
      </p:pic>
      <p:pic>
        <p:nvPicPr>
          <p:cNvPr id="20" name="object 20"/>
          <p:cNvPicPr/>
          <p:nvPr/>
        </p:nvPicPr>
        <p:blipFill>
          <a:blip r:embed="rId9" cstate="print"/>
          <a:stretch>
            <a:fillRect/>
          </a:stretch>
        </p:blipFill>
        <p:spPr>
          <a:xfrm>
            <a:off x="259079" y="10344403"/>
            <a:ext cx="4812030" cy="123189"/>
          </a:xfrm>
          <a:prstGeom prst="rect">
            <a:avLst/>
          </a:prstGeom>
        </p:spPr>
      </p:pic>
      <p:pic>
        <p:nvPicPr>
          <p:cNvPr id="21" name="object 21"/>
          <p:cNvPicPr/>
          <p:nvPr/>
        </p:nvPicPr>
        <p:blipFill>
          <a:blip r:embed="rId10" cstate="print"/>
          <a:stretch>
            <a:fillRect/>
          </a:stretch>
        </p:blipFill>
        <p:spPr>
          <a:xfrm>
            <a:off x="5215890" y="10344403"/>
            <a:ext cx="1082039" cy="123189"/>
          </a:xfrm>
          <a:prstGeom prst="rect">
            <a:avLst/>
          </a:prstGeom>
        </p:spPr>
      </p:pic>
      <p:sp>
        <p:nvSpPr>
          <p:cNvPr id="22" name="object 22"/>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46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3630295" y="528319"/>
            <a:ext cx="31610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第五章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双</a:t>
            </a:r>
            <a:r>
              <a:rPr dirty="0" sz="1050" spc="5">
                <a:solidFill>
                  <a:srgbClr val="666666"/>
                </a:solidFill>
                <a:latin typeface="SimSun"/>
                <a:cs typeface="SimSun"/>
              </a:rPr>
              <a:t>重</a:t>
            </a:r>
            <a:r>
              <a:rPr dirty="0" sz="1050" spc="-10">
                <a:solidFill>
                  <a:srgbClr val="666666"/>
                </a:solidFill>
                <a:latin typeface="SimSun"/>
                <a:cs typeface="SimSun"/>
              </a:rPr>
              <a:t>注</a:t>
            </a:r>
            <a:r>
              <a:rPr dirty="0" sz="1050" spc="5">
                <a:solidFill>
                  <a:srgbClr val="666666"/>
                </a:solidFill>
                <a:latin typeface="SimSun"/>
                <a:cs typeface="SimSun"/>
              </a:rPr>
              <a:t>意</a:t>
            </a:r>
            <a:r>
              <a:rPr dirty="0" sz="1050" spc="-10">
                <a:solidFill>
                  <a:srgbClr val="666666"/>
                </a:solidFill>
                <a:latin typeface="SimSun"/>
                <a:cs typeface="SimSun"/>
              </a:rPr>
              <a:t>力机</a:t>
            </a:r>
            <a:r>
              <a:rPr dirty="0" sz="1050" spc="5">
                <a:solidFill>
                  <a:srgbClr val="666666"/>
                </a:solidFill>
                <a:latin typeface="SimSun"/>
                <a:cs typeface="SimSun"/>
              </a:rPr>
              <a:t>制融</a:t>
            </a:r>
            <a:r>
              <a:rPr dirty="0" sz="1050" spc="-10">
                <a:solidFill>
                  <a:srgbClr val="666666"/>
                </a:solidFill>
                <a:latin typeface="SimSun"/>
                <a:cs typeface="SimSun"/>
              </a:rPr>
              <a:t>合</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p:txBody>
      </p:sp>
      <p:sp>
        <p:nvSpPr>
          <p:cNvPr id="4" name="object 4"/>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1592325" y="2552445"/>
            <a:ext cx="508634"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(a)</a:t>
            </a:r>
            <a:r>
              <a:rPr dirty="0" sz="1050" spc="185">
                <a:latin typeface="Times New Roman"/>
                <a:cs typeface="Times New Roman"/>
              </a:rPr>
              <a:t> </a:t>
            </a:r>
            <a:r>
              <a:rPr dirty="0" sz="1050" spc="5">
                <a:latin typeface="SimSun"/>
                <a:cs typeface="SimSun"/>
              </a:rPr>
              <a:t>门框</a:t>
            </a:r>
            <a:endParaRPr sz="1050">
              <a:latin typeface="SimSun"/>
              <a:cs typeface="SimSun"/>
            </a:endParaRPr>
          </a:p>
        </p:txBody>
      </p:sp>
      <p:sp>
        <p:nvSpPr>
          <p:cNvPr id="6" name="object 6"/>
          <p:cNvSpPr txBox="1"/>
          <p:nvPr/>
        </p:nvSpPr>
        <p:spPr>
          <a:xfrm>
            <a:off x="3459607" y="2552445"/>
            <a:ext cx="516255"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(b)</a:t>
            </a:r>
            <a:r>
              <a:rPr dirty="0" sz="1050" spc="175">
                <a:latin typeface="Times New Roman"/>
                <a:cs typeface="Times New Roman"/>
              </a:rPr>
              <a:t> </a:t>
            </a:r>
            <a:r>
              <a:rPr dirty="0" sz="1050" spc="5">
                <a:latin typeface="SimSun"/>
                <a:cs typeface="SimSun"/>
              </a:rPr>
              <a:t>转椅</a:t>
            </a:r>
            <a:endParaRPr sz="1050">
              <a:latin typeface="SimSun"/>
              <a:cs typeface="SimSun"/>
            </a:endParaRPr>
          </a:p>
        </p:txBody>
      </p:sp>
      <p:sp>
        <p:nvSpPr>
          <p:cNvPr id="7" name="object 7"/>
          <p:cNvSpPr txBox="1"/>
          <p:nvPr/>
        </p:nvSpPr>
        <p:spPr>
          <a:xfrm>
            <a:off x="5326760" y="2552445"/>
            <a:ext cx="641350"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(c)</a:t>
            </a:r>
            <a:r>
              <a:rPr dirty="0" sz="1050" spc="175">
                <a:latin typeface="Times New Roman"/>
                <a:cs typeface="Times New Roman"/>
              </a:rPr>
              <a:t> </a:t>
            </a:r>
            <a:r>
              <a:rPr dirty="0" sz="1050" spc="5">
                <a:latin typeface="SimSun"/>
                <a:cs typeface="SimSun"/>
              </a:rPr>
              <a:t>显</a:t>
            </a:r>
            <a:r>
              <a:rPr dirty="0" sz="1050" spc="-10">
                <a:latin typeface="SimSun"/>
                <a:cs typeface="SimSun"/>
              </a:rPr>
              <a:t>示</a:t>
            </a:r>
            <a:r>
              <a:rPr dirty="0" sz="1050" spc="5">
                <a:latin typeface="SimSun"/>
                <a:cs typeface="SimSun"/>
              </a:rPr>
              <a:t>器</a:t>
            </a:r>
            <a:endParaRPr sz="1050">
              <a:latin typeface="SimSun"/>
              <a:cs typeface="SimSun"/>
            </a:endParaRPr>
          </a:p>
        </p:txBody>
      </p:sp>
      <p:sp>
        <p:nvSpPr>
          <p:cNvPr id="8" name="object 8"/>
          <p:cNvSpPr txBox="1"/>
          <p:nvPr/>
        </p:nvSpPr>
        <p:spPr>
          <a:xfrm>
            <a:off x="1667001" y="4633086"/>
            <a:ext cx="516255"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(d)</a:t>
            </a:r>
            <a:r>
              <a:rPr dirty="0" sz="1050" spc="175">
                <a:latin typeface="Times New Roman"/>
                <a:cs typeface="Times New Roman"/>
              </a:rPr>
              <a:t> </a:t>
            </a:r>
            <a:r>
              <a:rPr dirty="0" sz="1050" spc="5">
                <a:latin typeface="SimSun"/>
                <a:cs typeface="SimSun"/>
              </a:rPr>
              <a:t>沙发</a:t>
            </a:r>
            <a:endParaRPr sz="1050">
              <a:latin typeface="SimSun"/>
              <a:cs typeface="SimSun"/>
            </a:endParaRPr>
          </a:p>
        </p:txBody>
      </p:sp>
      <p:sp>
        <p:nvSpPr>
          <p:cNvPr id="9" name="object 9"/>
          <p:cNvSpPr txBox="1"/>
          <p:nvPr/>
        </p:nvSpPr>
        <p:spPr>
          <a:xfrm>
            <a:off x="3534283" y="4633086"/>
            <a:ext cx="508634" cy="186690"/>
          </a:xfrm>
          <a:prstGeom prst="rect">
            <a:avLst/>
          </a:prstGeom>
        </p:spPr>
        <p:txBody>
          <a:bodyPr wrap="square" lIns="0" tIns="13335" rIns="0" bIns="0" rtlCol="0" vert="horz">
            <a:spAutoFit/>
          </a:bodyPr>
          <a:lstStyle/>
          <a:p>
            <a:pPr marL="12700">
              <a:lnSpc>
                <a:spcPct val="100000"/>
              </a:lnSpc>
              <a:spcBef>
                <a:spcPts val="105"/>
              </a:spcBef>
            </a:pPr>
            <a:r>
              <a:rPr dirty="0" sz="1050">
                <a:latin typeface="Times New Roman"/>
                <a:cs typeface="Times New Roman"/>
              </a:rPr>
              <a:t>(e)</a:t>
            </a:r>
            <a:r>
              <a:rPr dirty="0" sz="1050" spc="175">
                <a:latin typeface="Times New Roman"/>
                <a:cs typeface="Times New Roman"/>
              </a:rPr>
              <a:t> </a:t>
            </a:r>
            <a:r>
              <a:rPr dirty="0" sz="1050" spc="5">
                <a:latin typeface="SimSun"/>
                <a:cs typeface="SimSun"/>
              </a:rPr>
              <a:t>树枝</a:t>
            </a:r>
            <a:endParaRPr sz="1050">
              <a:latin typeface="SimSun"/>
              <a:cs typeface="SimSun"/>
            </a:endParaRPr>
          </a:p>
        </p:txBody>
      </p:sp>
      <p:sp>
        <p:nvSpPr>
          <p:cNvPr id="10" name="object 10"/>
          <p:cNvSpPr txBox="1"/>
          <p:nvPr/>
        </p:nvSpPr>
        <p:spPr>
          <a:xfrm>
            <a:off x="5401436" y="4633086"/>
            <a:ext cx="493395" cy="186690"/>
          </a:xfrm>
          <a:prstGeom prst="rect">
            <a:avLst/>
          </a:prstGeom>
        </p:spPr>
        <p:txBody>
          <a:bodyPr wrap="square" lIns="0" tIns="13335" rIns="0" bIns="0" rtlCol="0" vert="horz">
            <a:spAutoFit/>
          </a:bodyPr>
          <a:lstStyle/>
          <a:p>
            <a:pPr marL="12700">
              <a:lnSpc>
                <a:spcPct val="100000"/>
              </a:lnSpc>
              <a:spcBef>
                <a:spcPts val="105"/>
              </a:spcBef>
            </a:pPr>
            <a:r>
              <a:rPr dirty="0" sz="1050" spc="-5">
                <a:latin typeface="Times New Roman"/>
                <a:cs typeface="Times New Roman"/>
              </a:rPr>
              <a:t>(f)</a:t>
            </a:r>
            <a:r>
              <a:rPr dirty="0" sz="1050" spc="185">
                <a:latin typeface="Times New Roman"/>
                <a:cs typeface="Times New Roman"/>
              </a:rPr>
              <a:t> </a:t>
            </a:r>
            <a:r>
              <a:rPr dirty="0" sz="1050" spc="5">
                <a:latin typeface="SimSun"/>
                <a:cs typeface="SimSun"/>
              </a:rPr>
              <a:t>钢琴</a:t>
            </a:r>
            <a:endParaRPr sz="1050">
              <a:latin typeface="SimSun"/>
              <a:cs typeface="SimSun"/>
            </a:endParaRPr>
          </a:p>
        </p:txBody>
      </p:sp>
      <p:sp>
        <p:nvSpPr>
          <p:cNvPr id="11" name="object 11"/>
          <p:cNvSpPr txBox="1"/>
          <p:nvPr/>
        </p:nvSpPr>
        <p:spPr>
          <a:xfrm>
            <a:off x="3066414" y="4930520"/>
            <a:ext cx="1428115" cy="186690"/>
          </a:xfrm>
          <a:prstGeom prst="rect">
            <a:avLst/>
          </a:prstGeom>
        </p:spPr>
        <p:txBody>
          <a:bodyPr wrap="square" lIns="0" tIns="13335" rIns="0" bIns="0" rtlCol="0" vert="horz">
            <a:spAutoFit/>
          </a:bodyPr>
          <a:lstStyle/>
          <a:p>
            <a:pPr marL="12700">
              <a:lnSpc>
                <a:spcPct val="100000"/>
              </a:lnSpc>
              <a:spcBef>
                <a:spcPts val="105"/>
              </a:spcBef>
              <a:tabLst>
                <a:tab pos="480059" algn="l"/>
              </a:tabLst>
            </a:pPr>
            <a:r>
              <a:rPr dirty="0" sz="1050" spc="5">
                <a:latin typeface="SimSun"/>
                <a:cs typeface="SimSun"/>
              </a:rPr>
              <a:t>图</a:t>
            </a:r>
            <a:r>
              <a:rPr dirty="0" sz="1050" spc="-265">
                <a:latin typeface="SimSun"/>
                <a:cs typeface="SimSun"/>
              </a:rPr>
              <a:t> </a:t>
            </a:r>
            <a:r>
              <a:rPr dirty="0" sz="1050">
                <a:latin typeface="Times New Roman"/>
                <a:cs typeface="Times New Roman"/>
              </a:rPr>
              <a:t>5.4</a:t>
            </a:r>
            <a:r>
              <a:rPr dirty="0" sz="1050">
                <a:latin typeface="Times New Roman"/>
                <a:cs typeface="Times New Roman"/>
              </a:rPr>
              <a:t>	</a:t>
            </a:r>
            <a:r>
              <a:rPr dirty="0" sz="1050" spc="-10">
                <a:latin typeface="SimSun"/>
                <a:cs typeface="SimSun"/>
              </a:rPr>
              <a:t>配</a:t>
            </a:r>
            <a:r>
              <a:rPr dirty="0" sz="1050" spc="5">
                <a:latin typeface="SimSun"/>
                <a:cs typeface="SimSun"/>
              </a:rPr>
              <a:t>准</a:t>
            </a:r>
            <a:r>
              <a:rPr dirty="0" sz="1050" spc="-10">
                <a:latin typeface="SimSun"/>
                <a:cs typeface="SimSun"/>
              </a:rPr>
              <a:t>效</a:t>
            </a:r>
            <a:r>
              <a:rPr dirty="0" sz="1050" spc="5">
                <a:latin typeface="SimSun"/>
                <a:cs typeface="SimSun"/>
              </a:rPr>
              <a:t>果</a:t>
            </a:r>
            <a:r>
              <a:rPr dirty="0" sz="1050" spc="-10">
                <a:latin typeface="SimSun"/>
                <a:cs typeface="SimSun"/>
              </a:rPr>
              <a:t>展</a:t>
            </a:r>
            <a:r>
              <a:rPr dirty="0" sz="1050" spc="5">
                <a:latin typeface="SimSun"/>
                <a:cs typeface="SimSun"/>
              </a:rPr>
              <a:t>示图</a:t>
            </a:r>
            <a:endParaRPr sz="1050">
              <a:latin typeface="SimSun"/>
              <a:cs typeface="SimSun"/>
            </a:endParaRPr>
          </a:p>
        </p:txBody>
      </p:sp>
      <p:sp>
        <p:nvSpPr>
          <p:cNvPr id="12" name="object 12"/>
          <p:cNvSpPr txBox="1"/>
          <p:nvPr/>
        </p:nvSpPr>
        <p:spPr>
          <a:xfrm>
            <a:off x="706627" y="5415152"/>
            <a:ext cx="6148705" cy="2818130"/>
          </a:xfrm>
          <a:prstGeom prst="rect">
            <a:avLst/>
          </a:prstGeom>
        </p:spPr>
        <p:txBody>
          <a:bodyPr wrap="square" lIns="0" tIns="13335" rIns="0" bIns="0" rtlCol="0" vert="horz">
            <a:spAutoFit/>
          </a:bodyPr>
          <a:lstStyle/>
          <a:p>
            <a:pPr marL="12700">
              <a:lnSpc>
                <a:spcPct val="100000"/>
              </a:lnSpc>
              <a:spcBef>
                <a:spcPts val="105"/>
              </a:spcBef>
            </a:pPr>
            <a:r>
              <a:rPr dirty="0" sz="1400" spc="-5">
                <a:latin typeface="Times New Roman"/>
                <a:cs typeface="Times New Roman"/>
              </a:rPr>
              <a:t>5.3.3</a:t>
            </a:r>
            <a:r>
              <a:rPr dirty="0" sz="1400" spc="-30">
                <a:latin typeface="Times New Roman"/>
                <a:cs typeface="Times New Roman"/>
              </a:rPr>
              <a:t> </a:t>
            </a:r>
            <a:r>
              <a:rPr dirty="0" sz="1400">
                <a:latin typeface="PMingLiU-ExtB"/>
                <a:cs typeface="PMingLiU-ExtB"/>
              </a:rPr>
              <a:t>测试对比</a:t>
            </a:r>
            <a:endParaRPr sz="1400">
              <a:latin typeface="PMingLiU-ExtB"/>
              <a:cs typeface="PMingLiU-ExtB"/>
            </a:endParaRPr>
          </a:p>
          <a:p>
            <a:pPr>
              <a:lnSpc>
                <a:spcPct val="100000"/>
              </a:lnSpc>
              <a:spcBef>
                <a:spcPts val="30"/>
              </a:spcBef>
            </a:pPr>
            <a:endParaRPr sz="1750">
              <a:latin typeface="PMingLiU-ExtB"/>
              <a:cs typeface="PMingLiU-ExtB"/>
            </a:endParaRPr>
          </a:p>
          <a:p>
            <a:pPr marL="12700">
              <a:lnSpc>
                <a:spcPct val="100000"/>
              </a:lnSpc>
            </a:pPr>
            <a:r>
              <a:rPr dirty="0" sz="1200">
                <a:latin typeface="SimSun"/>
                <a:cs typeface="SimSun"/>
              </a:rPr>
              <a:t>（</a:t>
            </a:r>
            <a:r>
              <a:rPr dirty="0" sz="1200">
                <a:latin typeface="Times New Roman"/>
                <a:cs typeface="Times New Roman"/>
              </a:rPr>
              <a:t>1</a:t>
            </a:r>
            <a:r>
              <a:rPr dirty="0" sz="1200">
                <a:latin typeface="SimSun"/>
                <a:cs typeface="SimSun"/>
              </a:rPr>
              <a:t>）精度测试</a:t>
            </a:r>
            <a:endParaRPr sz="1200">
              <a:latin typeface="SimSun"/>
              <a:cs typeface="SimSun"/>
            </a:endParaRPr>
          </a:p>
          <a:p>
            <a:pPr algn="just" marL="12700" marR="5080" indent="304800">
              <a:lnSpc>
                <a:spcPct val="162500"/>
              </a:lnSpc>
            </a:pPr>
            <a:r>
              <a:rPr dirty="0" sz="1200">
                <a:latin typeface="SimSun"/>
                <a:cs typeface="SimSun"/>
              </a:rPr>
              <a:t>表</a:t>
            </a:r>
            <a:r>
              <a:rPr dirty="0" sz="1200" spc="-105">
                <a:latin typeface="SimSun"/>
                <a:cs typeface="SimSun"/>
              </a:rPr>
              <a:t> </a:t>
            </a:r>
            <a:r>
              <a:rPr dirty="0" sz="1200" spc="-5">
                <a:latin typeface="Times New Roman"/>
                <a:cs typeface="Times New Roman"/>
              </a:rPr>
              <a:t>5.1</a:t>
            </a:r>
            <a:r>
              <a:rPr dirty="0" sz="1200" spc="195">
                <a:latin typeface="Times New Roman"/>
                <a:cs typeface="Times New Roman"/>
              </a:rPr>
              <a:t> </a:t>
            </a:r>
            <a:r>
              <a:rPr dirty="0" sz="1200">
                <a:latin typeface="SimSun"/>
                <a:cs typeface="SimSun"/>
              </a:rPr>
              <a:t>评估了本章的</a:t>
            </a:r>
            <a:r>
              <a:rPr dirty="0" sz="1200" spc="10">
                <a:latin typeface="SimSun"/>
                <a:cs typeface="SimSun"/>
              </a:rPr>
              <a:t>方</a:t>
            </a:r>
            <a:r>
              <a:rPr dirty="0" sz="1200">
                <a:latin typeface="SimSun"/>
                <a:cs typeface="SimSun"/>
              </a:rPr>
              <a:t>法及其同行的性能。在所有性能指标中，同样地</a:t>
            </a:r>
            <a:r>
              <a:rPr dirty="0" sz="1200" spc="5">
                <a:latin typeface="SimSun"/>
                <a:cs typeface="SimSun"/>
              </a:rPr>
              <a:t>，</a:t>
            </a:r>
            <a:r>
              <a:rPr dirty="0" sz="1200">
                <a:latin typeface="SimSun"/>
                <a:cs typeface="SimSun"/>
              </a:rPr>
              <a:t>本章的方法在 </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R)</a:t>
            </a:r>
            <a:r>
              <a:rPr dirty="0" sz="1200" spc="-5">
                <a:latin typeface="SimSun"/>
                <a:cs typeface="SimSun"/>
              </a:rPr>
              <a:t>、</a:t>
            </a:r>
            <a:r>
              <a:rPr dirty="0" sz="1200">
                <a:latin typeface="Times New Roman"/>
                <a:cs typeface="Times New Roman"/>
              </a:rPr>
              <a:t>R</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R</a:t>
            </a:r>
            <a:r>
              <a:rPr dirty="0" sz="1200" spc="-5">
                <a:latin typeface="Times New Roman"/>
                <a:cs typeface="Times New Roman"/>
              </a:rPr>
              <a:t>)</a:t>
            </a:r>
            <a:r>
              <a:rPr dirty="0" sz="1200" spc="-15">
                <a:latin typeface="SimSun"/>
                <a:cs typeface="SimSun"/>
              </a:rPr>
              <a:t>、</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t)</a:t>
            </a:r>
            <a:r>
              <a:rPr dirty="0" sz="1200">
                <a:latin typeface="SimSun"/>
                <a:cs typeface="SimSun"/>
              </a:rPr>
              <a:t>和</a:t>
            </a:r>
            <a:r>
              <a:rPr dirty="0" sz="1200" spc="-300">
                <a:latin typeface="SimSun"/>
                <a:cs typeface="SimSun"/>
              </a:rPr>
              <a:t> </a:t>
            </a:r>
            <a:r>
              <a:rPr dirty="0" sz="1200">
                <a:latin typeface="Times New Roman"/>
                <a:cs typeface="Times New Roman"/>
              </a:rPr>
              <a:t>R</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t)</a:t>
            </a:r>
            <a:r>
              <a:rPr dirty="0" sz="1200">
                <a:latin typeface="SimSun"/>
                <a:cs typeface="SimSun"/>
              </a:rPr>
              <a:t>三个指标上均最低。在</a:t>
            </a:r>
            <a:r>
              <a:rPr dirty="0" sz="1200" spc="-300">
                <a:latin typeface="SimSun"/>
                <a:cs typeface="SimSun"/>
              </a:rPr>
              <a:t> </a:t>
            </a:r>
            <a:r>
              <a:rPr dirty="0" sz="1200" spc="-5">
                <a:latin typeface="Times New Roman"/>
                <a:cs typeface="Times New Roman"/>
              </a:rPr>
              <a:t>MAE</a:t>
            </a:r>
            <a:r>
              <a:rPr dirty="0" sz="1200" spc="-10">
                <a:latin typeface="Times New Roman"/>
                <a:cs typeface="Times New Roman"/>
              </a:rPr>
              <a:t>(</a:t>
            </a:r>
            <a:r>
              <a:rPr dirty="0" sz="1200">
                <a:latin typeface="Times New Roman"/>
                <a:cs typeface="Times New Roman"/>
              </a:rPr>
              <a:t>R</a:t>
            </a:r>
            <a:r>
              <a:rPr dirty="0" sz="1200" spc="-5">
                <a:latin typeface="Times New Roman"/>
                <a:cs typeface="Times New Roman"/>
              </a:rPr>
              <a:t>)</a:t>
            </a:r>
            <a:r>
              <a:rPr dirty="0" sz="1200">
                <a:latin typeface="SimSun"/>
                <a:cs typeface="SimSun"/>
              </a:rPr>
              <a:t>这个指标上，仅次于  </a:t>
            </a:r>
            <a:r>
              <a:rPr dirty="0" sz="1200">
                <a:latin typeface="Times New Roman"/>
                <a:cs typeface="Times New Roman"/>
              </a:rPr>
              <a:t>F</a:t>
            </a:r>
            <a:r>
              <a:rPr dirty="0" sz="1200" spc="-5">
                <a:latin typeface="Times New Roman"/>
                <a:cs typeface="Times New Roman"/>
              </a:rPr>
              <a:t>G</a:t>
            </a:r>
            <a:r>
              <a:rPr dirty="0" sz="1200">
                <a:latin typeface="Times New Roman"/>
                <a:cs typeface="Times New Roman"/>
              </a:rPr>
              <a:t>R</a:t>
            </a:r>
            <a:r>
              <a:rPr dirty="0" sz="1200" spc="-85">
                <a:latin typeface="SimSun"/>
                <a:cs typeface="SimSun"/>
              </a:rPr>
              <a:t>。</a:t>
            </a:r>
            <a:r>
              <a:rPr dirty="0" sz="1200">
                <a:latin typeface="SimSun"/>
                <a:cs typeface="SimSun"/>
              </a:rPr>
              <a:t>在</a:t>
            </a:r>
            <a:r>
              <a:rPr dirty="0" sz="1200" spc="-305">
                <a:latin typeface="SimSun"/>
                <a:cs typeface="SimSun"/>
              </a:rPr>
              <a:t> </a:t>
            </a:r>
            <a:r>
              <a:rPr dirty="0" sz="1200" spc="-5">
                <a:latin typeface="Times New Roman"/>
                <a:cs typeface="Times New Roman"/>
              </a:rPr>
              <a:t>MAE</a:t>
            </a:r>
            <a:r>
              <a:rPr dirty="0" sz="1200" spc="-10">
                <a:latin typeface="Times New Roman"/>
                <a:cs typeface="Times New Roman"/>
              </a:rPr>
              <a:t>(</a:t>
            </a:r>
            <a:r>
              <a:rPr dirty="0" sz="1200">
                <a:latin typeface="Times New Roman"/>
                <a:cs typeface="Times New Roman"/>
              </a:rPr>
              <a:t>t</a:t>
            </a:r>
            <a:r>
              <a:rPr dirty="0" sz="1200" spc="-5">
                <a:latin typeface="Times New Roman"/>
                <a:cs typeface="Times New Roman"/>
              </a:rPr>
              <a:t>)</a:t>
            </a:r>
            <a:r>
              <a:rPr dirty="0" sz="1200">
                <a:latin typeface="SimSun"/>
                <a:cs typeface="SimSun"/>
              </a:rPr>
              <a:t>这个指标上</a:t>
            </a:r>
            <a:r>
              <a:rPr dirty="0" sz="1200" spc="-85">
                <a:latin typeface="SimSun"/>
                <a:cs typeface="SimSun"/>
              </a:rPr>
              <a:t>，</a:t>
            </a:r>
            <a:r>
              <a:rPr dirty="0" sz="1200">
                <a:latin typeface="SimSun"/>
                <a:cs typeface="SimSun"/>
              </a:rPr>
              <a:t>本章的方法没有明显的优势</a:t>
            </a:r>
            <a:r>
              <a:rPr dirty="0" sz="1200" spc="-85">
                <a:latin typeface="SimSun"/>
                <a:cs typeface="SimSun"/>
              </a:rPr>
              <a:t>。</a:t>
            </a:r>
            <a:r>
              <a:rPr dirty="0" sz="1200">
                <a:latin typeface="SimSun"/>
                <a:cs typeface="SimSun"/>
              </a:rPr>
              <a:t>对比</a:t>
            </a:r>
            <a:r>
              <a:rPr dirty="0" sz="1200" spc="-300">
                <a:latin typeface="SimSun"/>
                <a:cs typeface="SimSun"/>
              </a:rPr>
              <a:t> </a:t>
            </a:r>
            <a:r>
              <a:rPr dirty="0" sz="1200" spc="-10">
                <a:latin typeface="Times New Roman"/>
                <a:cs typeface="Times New Roman"/>
              </a:rPr>
              <a:t>P</a:t>
            </a:r>
            <a:r>
              <a:rPr dirty="0" sz="1200">
                <a:latin typeface="Times New Roman"/>
                <a:cs typeface="Times New Roman"/>
              </a:rPr>
              <a:t>CR</a:t>
            </a:r>
            <a:r>
              <a:rPr dirty="0" sz="1200" spc="-5">
                <a:latin typeface="Times New Roman"/>
                <a:cs typeface="Times New Roman"/>
              </a:rPr>
              <a:t>N</a:t>
            </a:r>
            <a:r>
              <a:rPr dirty="0" sz="1200" spc="-10">
                <a:latin typeface="Times New Roman"/>
                <a:cs typeface="Times New Roman"/>
              </a:rPr>
              <a:t>e</a:t>
            </a:r>
            <a:r>
              <a:rPr dirty="0" sz="1200" spc="5">
                <a:latin typeface="Times New Roman"/>
                <a:cs typeface="Times New Roman"/>
              </a:rPr>
              <a:t>t</a:t>
            </a:r>
            <a:r>
              <a:rPr dirty="0" sz="1200" spc="-85">
                <a:latin typeface="SimSun"/>
                <a:cs typeface="SimSun"/>
              </a:rPr>
              <a:t>，</a:t>
            </a:r>
            <a:r>
              <a:rPr dirty="0" sz="1200" spc="-85">
                <a:latin typeface="Times New Roman"/>
                <a:cs typeface="Times New Roman"/>
              </a:rPr>
              <a:t>P</a:t>
            </a:r>
            <a:r>
              <a:rPr dirty="0" sz="1200" spc="35">
                <a:latin typeface="Times New Roman"/>
                <a:cs typeface="Times New Roman"/>
              </a:rPr>
              <a:t>AC</a:t>
            </a:r>
            <a:r>
              <a:rPr dirty="0" sz="1200" spc="30">
                <a:latin typeface="Times New Roman"/>
                <a:cs typeface="Times New Roman"/>
              </a:rPr>
              <a:t>N</a:t>
            </a:r>
            <a:r>
              <a:rPr dirty="0" sz="1200" spc="25">
                <a:latin typeface="Times New Roman"/>
                <a:cs typeface="Times New Roman"/>
              </a:rPr>
              <a:t>e</a:t>
            </a:r>
            <a:r>
              <a:rPr dirty="0" sz="1200" spc="10">
                <a:latin typeface="Times New Roman"/>
                <a:cs typeface="Times New Roman"/>
              </a:rPr>
              <a:t>t</a:t>
            </a:r>
            <a:r>
              <a:rPr dirty="0" sz="1200" spc="20">
                <a:latin typeface="Times New Roman"/>
                <a:cs typeface="Times New Roman"/>
              </a:rPr>
              <a:t>-</a:t>
            </a:r>
            <a:r>
              <a:rPr dirty="0" sz="1200" spc="25">
                <a:latin typeface="Times New Roman"/>
                <a:cs typeface="Times New Roman"/>
              </a:rPr>
              <a:t>At</a:t>
            </a:r>
            <a:r>
              <a:rPr dirty="0" sz="1200" spc="15">
                <a:latin typeface="Times New Roman"/>
                <a:cs typeface="Times New Roman"/>
              </a:rPr>
              <a:t>t</a:t>
            </a:r>
            <a:r>
              <a:rPr dirty="0" sz="1200" spc="10">
                <a:latin typeface="Times New Roman"/>
                <a:cs typeface="Times New Roman"/>
              </a:rPr>
              <a:t> </a:t>
            </a:r>
            <a:r>
              <a:rPr dirty="0" sz="1200" spc="55">
                <a:latin typeface="SimSun"/>
                <a:cs typeface="SimSun"/>
              </a:rPr>
              <a:t>网络</a:t>
            </a:r>
            <a:endParaRPr sz="1200">
              <a:latin typeface="SimSun"/>
              <a:cs typeface="SimSun"/>
            </a:endParaRPr>
          </a:p>
          <a:p>
            <a:pPr algn="just" marL="12700" marR="8255">
              <a:lnSpc>
                <a:spcPct val="162500"/>
              </a:lnSpc>
              <a:spcBef>
                <a:spcPts val="5"/>
              </a:spcBef>
            </a:pPr>
            <a:r>
              <a:rPr dirty="0" sz="1200" spc="105">
                <a:latin typeface="SimSun"/>
                <a:cs typeface="SimSun"/>
              </a:rPr>
              <a:t>模</a:t>
            </a:r>
            <a:r>
              <a:rPr dirty="0" sz="1200" spc="95">
                <a:latin typeface="SimSun"/>
                <a:cs typeface="SimSun"/>
              </a:rPr>
              <a:t>型</a:t>
            </a:r>
            <a:r>
              <a:rPr dirty="0" sz="1200" spc="55">
                <a:latin typeface="SimSun"/>
                <a:cs typeface="SimSun"/>
              </a:rPr>
              <a:t>在</a:t>
            </a:r>
            <a:r>
              <a:rPr dirty="0" sz="1200" spc="45">
                <a:latin typeface="SimSun"/>
                <a:cs typeface="SimSun"/>
              </a:rPr>
              <a:t>嵌入</a:t>
            </a:r>
            <a:r>
              <a:rPr dirty="0" sz="1200" spc="55">
                <a:latin typeface="SimSun"/>
                <a:cs typeface="SimSun"/>
              </a:rPr>
              <a:t>了</a:t>
            </a:r>
            <a:r>
              <a:rPr dirty="0" sz="1200" spc="45">
                <a:latin typeface="SimSun"/>
                <a:cs typeface="SimSun"/>
              </a:rPr>
              <a:t>两</a:t>
            </a:r>
            <a:r>
              <a:rPr dirty="0" sz="1200" spc="50">
                <a:latin typeface="SimSun"/>
                <a:cs typeface="SimSun"/>
              </a:rPr>
              <a:t>层</a:t>
            </a:r>
            <a:r>
              <a:rPr dirty="0" sz="1200" spc="55">
                <a:latin typeface="SimSun"/>
                <a:cs typeface="SimSun"/>
              </a:rPr>
              <a:t>位</a:t>
            </a:r>
            <a:r>
              <a:rPr dirty="0" sz="1200" spc="45">
                <a:latin typeface="SimSun"/>
                <a:cs typeface="SimSun"/>
              </a:rPr>
              <a:t>置自适</a:t>
            </a:r>
            <a:r>
              <a:rPr dirty="0" sz="1200" spc="55">
                <a:latin typeface="SimSun"/>
                <a:cs typeface="SimSun"/>
              </a:rPr>
              <a:t>应</a:t>
            </a:r>
            <a:r>
              <a:rPr dirty="0" sz="1200" spc="45">
                <a:latin typeface="SimSun"/>
                <a:cs typeface="SimSun"/>
              </a:rPr>
              <a:t>卷</a:t>
            </a:r>
            <a:r>
              <a:rPr dirty="0" sz="1200" spc="55">
                <a:latin typeface="SimSun"/>
                <a:cs typeface="SimSun"/>
              </a:rPr>
              <a:t>积和</a:t>
            </a:r>
            <a:r>
              <a:rPr dirty="0" sz="1200" spc="45">
                <a:latin typeface="SimSun"/>
                <a:cs typeface="SimSun"/>
              </a:rPr>
              <a:t>双</a:t>
            </a:r>
            <a:r>
              <a:rPr dirty="0" sz="1200" spc="55">
                <a:latin typeface="SimSun"/>
                <a:cs typeface="SimSun"/>
              </a:rPr>
              <a:t>重</a:t>
            </a:r>
            <a:r>
              <a:rPr dirty="0" sz="1200" spc="45">
                <a:latin typeface="SimSun"/>
                <a:cs typeface="SimSun"/>
              </a:rPr>
              <a:t>注意力</a:t>
            </a:r>
            <a:r>
              <a:rPr dirty="0" sz="1200" spc="55">
                <a:latin typeface="SimSun"/>
                <a:cs typeface="SimSun"/>
              </a:rPr>
              <a:t>机</a:t>
            </a:r>
            <a:r>
              <a:rPr dirty="0" sz="1200" spc="45">
                <a:latin typeface="SimSun"/>
                <a:cs typeface="SimSun"/>
              </a:rPr>
              <a:t>制后，</a:t>
            </a:r>
            <a:r>
              <a:rPr dirty="0" sz="1200">
                <a:latin typeface="SimSun"/>
                <a:cs typeface="SimSun"/>
              </a:rPr>
              <a:t>在</a:t>
            </a:r>
            <a:r>
              <a:rPr dirty="0" sz="1200" spc="5">
                <a:latin typeface="SimSun"/>
                <a:cs typeface="SimSun"/>
              </a:rPr>
              <a:t> </a:t>
            </a:r>
            <a:r>
              <a:rPr dirty="0" sz="1200">
                <a:latin typeface="Times New Roman"/>
                <a:cs typeface="Times New Roman"/>
              </a:rPr>
              <a:t>6</a:t>
            </a:r>
            <a:r>
              <a:rPr dirty="0" sz="1200" spc="5">
                <a:latin typeface="Times New Roman"/>
                <a:cs typeface="Times New Roman"/>
              </a:rPr>
              <a:t> </a:t>
            </a:r>
            <a:r>
              <a:rPr dirty="0" sz="1200" spc="45">
                <a:latin typeface="SimSun"/>
                <a:cs typeface="SimSun"/>
              </a:rPr>
              <a:t>个评价</a:t>
            </a:r>
            <a:r>
              <a:rPr dirty="0" sz="1200" spc="55">
                <a:latin typeface="SimSun"/>
                <a:cs typeface="SimSun"/>
              </a:rPr>
              <a:t>指</a:t>
            </a:r>
            <a:r>
              <a:rPr dirty="0" sz="1200" spc="45">
                <a:latin typeface="SimSun"/>
                <a:cs typeface="SimSun"/>
              </a:rPr>
              <a:t>标上</a:t>
            </a:r>
            <a:r>
              <a:rPr dirty="0" sz="1200" spc="55">
                <a:latin typeface="SimSun"/>
                <a:cs typeface="SimSun"/>
              </a:rPr>
              <a:t>分</a:t>
            </a:r>
            <a:r>
              <a:rPr dirty="0" sz="1200" spc="45">
                <a:latin typeface="SimSun"/>
                <a:cs typeface="SimSun"/>
              </a:rPr>
              <a:t>别</a:t>
            </a:r>
            <a:r>
              <a:rPr dirty="0" sz="1200" spc="55">
                <a:latin typeface="SimSun"/>
                <a:cs typeface="SimSun"/>
              </a:rPr>
              <a:t>带</a:t>
            </a:r>
            <a:r>
              <a:rPr dirty="0" sz="1200" spc="45">
                <a:latin typeface="SimSun"/>
                <a:cs typeface="SimSun"/>
              </a:rPr>
              <a:t>来</a:t>
            </a:r>
            <a:r>
              <a:rPr dirty="0" sz="1200">
                <a:latin typeface="SimSun"/>
                <a:cs typeface="SimSun"/>
              </a:rPr>
              <a:t>了 </a:t>
            </a:r>
            <a:r>
              <a:rPr dirty="0" sz="1200">
                <a:latin typeface="Times New Roman"/>
                <a:cs typeface="Times New Roman"/>
              </a:rPr>
              <a:t>30.3</a:t>
            </a:r>
            <a:r>
              <a:rPr dirty="0" sz="1200">
                <a:latin typeface="SimSun"/>
                <a:cs typeface="SimSun"/>
              </a:rPr>
              <a:t>％</a:t>
            </a:r>
            <a:r>
              <a:rPr dirty="0" sz="1200" spc="-160">
                <a:latin typeface="SimSun"/>
                <a:cs typeface="SimSun"/>
              </a:rPr>
              <a:t>、</a:t>
            </a:r>
            <a:r>
              <a:rPr dirty="0" sz="1200">
                <a:latin typeface="Times New Roman"/>
                <a:cs typeface="Times New Roman"/>
              </a:rPr>
              <a:t>16.5</a:t>
            </a:r>
            <a:r>
              <a:rPr dirty="0" sz="1200" spc="-5">
                <a:latin typeface="Times New Roman"/>
                <a:cs typeface="Times New Roman"/>
              </a:rPr>
              <a:t>%</a:t>
            </a:r>
            <a:r>
              <a:rPr dirty="0" sz="1200" spc="-160">
                <a:latin typeface="SimSun"/>
                <a:cs typeface="SimSun"/>
              </a:rPr>
              <a:t>、</a:t>
            </a:r>
            <a:r>
              <a:rPr dirty="0" sz="1200">
                <a:latin typeface="Times New Roman"/>
                <a:cs typeface="Times New Roman"/>
              </a:rPr>
              <a:t>23.4</a:t>
            </a:r>
            <a:r>
              <a:rPr dirty="0" sz="1200" spc="5">
                <a:latin typeface="Times New Roman"/>
                <a:cs typeface="Times New Roman"/>
              </a:rPr>
              <a:t>%</a:t>
            </a:r>
            <a:r>
              <a:rPr dirty="0" sz="1200" spc="-160">
                <a:latin typeface="SimSun"/>
                <a:cs typeface="SimSun"/>
              </a:rPr>
              <a:t>、</a:t>
            </a:r>
            <a:r>
              <a:rPr dirty="0" sz="1200">
                <a:latin typeface="Times New Roman"/>
                <a:cs typeface="Times New Roman"/>
              </a:rPr>
              <a:t>40.7</a:t>
            </a:r>
            <a:r>
              <a:rPr dirty="0" sz="1200" spc="-5">
                <a:latin typeface="Times New Roman"/>
                <a:cs typeface="Times New Roman"/>
              </a:rPr>
              <a:t>%</a:t>
            </a:r>
            <a:r>
              <a:rPr dirty="0" sz="1200" spc="-160">
                <a:latin typeface="SimSun"/>
                <a:cs typeface="SimSun"/>
              </a:rPr>
              <a:t>、</a:t>
            </a:r>
            <a:r>
              <a:rPr dirty="0" sz="1200">
                <a:latin typeface="Times New Roman"/>
                <a:cs typeface="Times New Roman"/>
              </a:rPr>
              <a:t>22.9</a:t>
            </a:r>
            <a:r>
              <a:rPr dirty="0" sz="1200" spc="5">
                <a:latin typeface="Times New Roman"/>
                <a:cs typeface="Times New Roman"/>
              </a:rPr>
              <a:t>%</a:t>
            </a:r>
            <a:r>
              <a:rPr dirty="0" sz="1200" spc="-160">
                <a:latin typeface="SimSun"/>
                <a:cs typeface="SimSun"/>
              </a:rPr>
              <a:t>、</a:t>
            </a:r>
            <a:r>
              <a:rPr dirty="0" sz="1200">
                <a:latin typeface="Times New Roman"/>
                <a:cs typeface="Times New Roman"/>
              </a:rPr>
              <a:t>24</a:t>
            </a:r>
            <a:r>
              <a:rPr dirty="0" sz="1200" spc="5">
                <a:latin typeface="Times New Roman"/>
                <a:cs typeface="Times New Roman"/>
              </a:rPr>
              <a:t>%</a:t>
            </a:r>
            <a:r>
              <a:rPr dirty="0" sz="1200">
                <a:latin typeface="SimSun"/>
                <a:cs typeface="SimSun"/>
              </a:rPr>
              <a:t>的提升</a:t>
            </a:r>
            <a:r>
              <a:rPr dirty="0" sz="1200" spc="-155">
                <a:latin typeface="SimSun"/>
                <a:cs typeface="SimSun"/>
              </a:rPr>
              <a:t>。</a:t>
            </a:r>
            <a:r>
              <a:rPr dirty="0" sz="1200">
                <a:latin typeface="SimSun"/>
                <a:cs typeface="SimSun"/>
              </a:rPr>
              <a:t>本章的方法预测出的旋转矩阵和平移向 量与</a:t>
            </a:r>
            <a:r>
              <a:rPr dirty="0" sz="1200" spc="10">
                <a:latin typeface="SimSun"/>
                <a:cs typeface="SimSun"/>
              </a:rPr>
              <a:t>地</a:t>
            </a:r>
            <a:r>
              <a:rPr dirty="0" sz="1200">
                <a:latin typeface="SimSun"/>
                <a:cs typeface="SimSun"/>
              </a:rPr>
              <a:t>面值</a:t>
            </a:r>
            <a:r>
              <a:rPr dirty="0" sz="1200" spc="10">
                <a:latin typeface="SimSun"/>
                <a:cs typeface="SimSun"/>
              </a:rPr>
              <a:t>的</a:t>
            </a:r>
            <a:r>
              <a:rPr dirty="0" sz="1200">
                <a:latin typeface="SimSun"/>
                <a:cs typeface="SimSun"/>
              </a:rPr>
              <a:t>误</a:t>
            </a:r>
            <a:r>
              <a:rPr dirty="0" sz="1200" spc="10">
                <a:latin typeface="SimSun"/>
                <a:cs typeface="SimSun"/>
              </a:rPr>
              <a:t>差</a:t>
            </a:r>
            <a:r>
              <a:rPr dirty="0" sz="1200">
                <a:latin typeface="SimSun"/>
                <a:cs typeface="SimSun"/>
              </a:rPr>
              <a:t>有</a:t>
            </a:r>
            <a:r>
              <a:rPr dirty="0" sz="1200" spc="10">
                <a:latin typeface="SimSun"/>
                <a:cs typeface="SimSun"/>
              </a:rPr>
              <a:t>四</a:t>
            </a:r>
            <a:r>
              <a:rPr dirty="0" sz="1200">
                <a:latin typeface="SimSun"/>
                <a:cs typeface="SimSun"/>
              </a:rPr>
              <a:t>个指</a:t>
            </a:r>
            <a:r>
              <a:rPr dirty="0" sz="1200" spc="10">
                <a:latin typeface="SimSun"/>
                <a:cs typeface="SimSun"/>
              </a:rPr>
              <a:t>标</a:t>
            </a:r>
            <a:r>
              <a:rPr dirty="0" sz="1200">
                <a:latin typeface="SimSun"/>
                <a:cs typeface="SimSun"/>
              </a:rPr>
              <a:t>最小</a:t>
            </a:r>
            <a:r>
              <a:rPr dirty="0" sz="1200" spc="10">
                <a:latin typeface="SimSun"/>
                <a:cs typeface="SimSun"/>
              </a:rPr>
              <a:t>，</a:t>
            </a:r>
            <a:r>
              <a:rPr dirty="0" sz="1200">
                <a:latin typeface="SimSun"/>
                <a:cs typeface="SimSun"/>
              </a:rPr>
              <a:t>其</a:t>
            </a:r>
            <a:r>
              <a:rPr dirty="0" sz="1200" spc="10">
                <a:latin typeface="SimSun"/>
                <a:cs typeface="SimSun"/>
              </a:rPr>
              <a:t>余</a:t>
            </a:r>
            <a:r>
              <a:rPr dirty="0" sz="1200">
                <a:latin typeface="SimSun"/>
                <a:cs typeface="SimSun"/>
              </a:rPr>
              <a:t>两</a:t>
            </a:r>
            <a:r>
              <a:rPr dirty="0" sz="1200" spc="10">
                <a:latin typeface="SimSun"/>
                <a:cs typeface="SimSun"/>
              </a:rPr>
              <a:t>个</a:t>
            </a:r>
            <a:r>
              <a:rPr dirty="0" sz="1200">
                <a:latin typeface="SimSun"/>
                <a:cs typeface="SimSun"/>
              </a:rPr>
              <a:t>指标</a:t>
            </a:r>
            <a:r>
              <a:rPr dirty="0" sz="1200" spc="10">
                <a:latin typeface="SimSun"/>
                <a:cs typeface="SimSun"/>
              </a:rPr>
              <a:t>表</a:t>
            </a:r>
            <a:r>
              <a:rPr dirty="0" sz="1200">
                <a:latin typeface="SimSun"/>
                <a:cs typeface="SimSun"/>
              </a:rPr>
              <a:t>现均</a:t>
            </a:r>
            <a:r>
              <a:rPr dirty="0" sz="1200" spc="10">
                <a:latin typeface="SimSun"/>
                <a:cs typeface="SimSun"/>
              </a:rPr>
              <a:t>衡</a:t>
            </a:r>
            <a:r>
              <a:rPr dirty="0" sz="1200">
                <a:latin typeface="SimSun"/>
                <a:cs typeface="SimSun"/>
              </a:rPr>
              <a:t>。</a:t>
            </a:r>
            <a:r>
              <a:rPr dirty="0" sz="1200" spc="10">
                <a:latin typeface="SimSun"/>
                <a:cs typeface="SimSun"/>
              </a:rPr>
              <a:t>总</a:t>
            </a:r>
            <a:r>
              <a:rPr dirty="0" sz="1200">
                <a:latin typeface="SimSun"/>
                <a:cs typeface="SimSun"/>
              </a:rPr>
              <a:t>体</a:t>
            </a:r>
            <a:r>
              <a:rPr dirty="0" sz="1200" spc="10">
                <a:latin typeface="SimSun"/>
                <a:cs typeface="SimSun"/>
              </a:rPr>
              <a:t>来</a:t>
            </a:r>
            <a:r>
              <a:rPr dirty="0" sz="1200">
                <a:latin typeface="SimSun"/>
                <a:cs typeface="SimSun"/>
              </a:rPr>
              <a:t>看，</a:t>
            </a:r>
            <a:r>
              <a:rPr dirty="0" sz="1200" spc="10">
                <a:latin typeface="SimSun"/>
                <a:cs typeface="SimSun"/>
              </a:rPr>
              <a:t>本</a:t>
            </a:r>
            <a:r>
              <a:rPr dirty="0" sz="1200">
                <a:latin typeface="SimSun"/>
                <a:cs typeface="SimSun"/>
              </a:rPr>
              <a:t>章的</a:t>
            </a:r>
            <a:r>
              <a:rPr dirty="0" sz="1200" spc="10">
                <a:latin typeface="SimSun"/>
                <a:cs typeface="SimSun"/>
              </a:rPr>
              <a:t>方</a:t>
            </a:r>
            <a:r>
              <a:rPr dirty="0" sz="1200">
                <a:latin typeface="SimSun"/>
                <a:cs typeface="SimSun"/>
              </a:rPr>
              <a:t>法</a:t>
            </a:r>
            <a:r>
              <a:rPr dirty="0" sz="1200" spc="10">
                <a:latin typeface="SimSun"/>
                <a:cs typeface="SimSun"/>
              </a:rPr>
              <a:t>性</a:t>
            </a:r>
            <a:r>
              <a:rPr dirty="0" sz="1200">
                <a:latin typeface="SimSun"/>
                <a:cs typeface="SimSun"/>
              </a:rPr>
              <a:t>能优 于其他主流方法，具有更高的配准精度。</a:t>
            </a:r>
            <a:endParaRPr sz="1200">
              <a:latin typeface="SimSun"/>
              <a:cs typeface="SimSun"/>
            </a:endParaRPr>
          </a:p>
        </p:txBody>
      </p:sp>
      <p:pic>
        <p:nvPicPr>
          <p:cNvPr id="13" name="object 13"/>
          <p:cNvPicPr/>
          <p:nvPr/>
        </p:nvPicPr>
        <p:blipFill>
          <a:blip r:embed="rId2" cstate="print"/>
          <a:stretch>
            <a:fillRect/>
          </a:stretch>
        </p:blipFill>
        <p:spPr>
          <a:xfrm>
            <a:off x="1248446" y="838969"/>
            <a:ext cx="1207891" cy="1461164"/>
          </a:xfrm>
          <a:prstGeom prst="rect">
            <a:avLst/>
          </a:prstGeom>
        </p:spPr>
      </p:pic>
      <p:pic>
        <p:nvPicPr>
          <p:cNvPr id="14" name="object 14"/>
          <p:cNvPicPr/>
          <p:nvPr/>
        </p:nvPicPr>
        <p:blipFill>
          <a:blip r:embed="rId3" cstate="print"/>
          <a:stretch>
            <a:fillRect/>
          </a:stretch>
        </p:blipFill>
        <p:spPr>
          <a:xfrm>
            <a:off x="3026295" y="852974"/>
            <a:ext cx="1517183" cy="1531188"/>
          </a:xfrm>
          <a:prstGeom prst="rect">
            <a:avLst/>
          </a:prstGeom>
        </p:spPr>
      </p:pic>
      <p:pic>
        <p:nvPicPr>
          <p:cNvPr id="15" name="object 15"/>
          <p:cNvPicPr/>
          <p:nvPr/>
        </p:nvPicPr>
        <p:blipFill>
          <a:blip r:embed="rId4" cstate="print"/>
          <a:stretch>
            <a:fillRect/>
          </a:stretch>
        </p:blipFill>
        <p:spPr>
          <a:xfrm>
            <a:off x="4940166" y="1100392"/>
            <a:ext cx="1376326" cy="1036352"/>
          </a:xfrm>
          <a:prstGeom prst="rect">
            <a:avLst/>
          </a:prstGeom>
        </p:spPr>
      </p:pic>
      <p:pic>
        <p:nvPicPr>
          <p:cNvPr id="16" name="object 16"/>
          <p:cNvPicPr/>
          <p:nvPr/>
        </p:nvPicPr>
        <p:blipFill>
          <a:blip r:embed="rId5" cstate="print"/>
          <a:stretch>
            <a:fillRect/>
          </a:stretch>
        </p:blipFill>
        <p:spPr>
          <a:xfrm>
            <a:off x="1140658" y="3031699"/>
            <a:ext cx="1507846" cy="1179800"/>
          </a:xfrm>
          <a:prstGeom prst="rect">
            <a:avLst/>
          </a:prstGeom>
        </p:spPr>
      </p:pic>
      <p:pic>
        <p:nvPicPr>
          <p:cNvPr id="17" name="object 17"/>
          <p:cNvPicPr/>
          <p:nvPr/>
        </p:nvPicPr>
        <p:blipFill>
          <a:blip r:embed="rId6" cstate="print"/>
          <a:stretch>
            <a:fillRect/>
          </a:stretch>
        </p:blipFill>
        <p:spPr>
          <a:xfrm>
            <a:off x="3054304" y="2919337"/>
            <a:ext cx="1381803" cy="1559022"/>
          </a:xfrm>
          <a:prstGeom prst="rect">
            <a:avLst/>
          </a:prstGeom>
        </p:spPr>
      </p:pic>
      <p:pic>
        <p:nvPicPr>
          <p:cNvPr id="18" name="object 18"/>
          <p:cNvPicPr/>
          <p:nvPr/>
        </p:nvPicPr>
        <p:blipFill>
          <a:blip r:embed="rId7" cstate="print"/>
          <a:stretch>
            <a:fillRect/>
          </a:stretch>
        </p:blipFill>
        <p:spPr>
          <a:xfrm>
            <a:off x="4912078" y="2952109"/>
            <a:ext cx="1451228" cy="1437296"/>
          </a:xfrm>
          <a:prstGeom prst="rect">
            <a:avLst/>
          </a:prstGeom>
        </p:spPr>
      </p:pic>
      <p:pic>
        <p:nvPicPr>
          <p:cNvPr id="19" name="object 19"/>
          <p:cNvPicPr/>
          <p:nvPr/>
        </p:nvPicPr>
        <p:blipFill>
          <a:blip r:embed="rId8" cstate="print"/>
          <a:stretch>
            <a:fillRect/>
          </a:stretch>
        </p:blipFill>
        <p:spPr>
          <a:xfrm>
            <a:off x="259079" y="10344403"/>
            <a:ext cx="4812030" cy="123189"/>
          </a:xfrm>
          <a:prstGeom prst="rect">
            <a:avLst/>
          </a:prstGeom>
        </p:spPr>
      </p:pic>
      <p:pic>
        <p:nvPicPr>
          <p:cNvPr id="20" name="object 20"/>
          <p:cNvPicPr/>
          <p:nvPr/>
        </p:nvPicPr>
        <p:blipFill>
          <a:blip r:embed="rId9" cstate="print"/>
          <a:stretch>
            <a:fillRect/>
          </a:stretch>
        </p:blipFill>
        <p:spPr>
          <a:xfrm>
            <a:off x="5215890" y="10344403"/>
            <a:ext cx="1082039" cy="123189"/>
          </a:xfrm>
          <a:prstGeom prst="rect">
            <a:avLst/>
          </a:prstGeom>
        </p:spPr>
      </p:pic>
      <p:sp>
        <p:nvSpPr>
          <p:cNvPr id="21" name="object 21"/>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47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758443"/>
            <a:ext cx="6148705" cy="8925560"/>
          </a:xfrm>
          <a:prstGeom prst="rect">
            <a:avLst/>
          </a:prstGeom>
        </p:spPr>
        <p:txBody>
          <a:bodyPr wrap="square" lIns="0" tIns="12700" rIns="0" bIns="0" rtlCol="0" vert="horz">
            <a:spAutoFit/>
          </a:bodyPr>
          <a:lstStyle/>
          <a:p>
            <a:pPr algn="ctr">
              <a:lnSpc>
                <a:spcPct val="100000"/>
              </a:lnSpc>
              <a:spcBef>
                <a:spcPts val="100"/>
              </a:spcBef>
            </a:pPr>
            <a:r>
              <a:rPr dirty="0" sz="1800" spc="-5" b="1">
                <a:latin typeface="Times New Roman"/>
                <a:cs typeface="Times New Roman"/>
              </a:rPr>
              <a:t>Abstract</a:t>
            </a:r>
            <a:endParaRPr sz="1800">
              <a:latin typeface="Times New Roman"/>
              <a:cs typeface="Times New Roman"/>
            </a:endParaRPr>
          </a:p>
          <a:p>
            <a:pPr algn="just" marL="12700" marR="5080" indent="228600">
              <a:lnSpc>
                <a:spcPct val="162500"/>
              </a:lnSpc>
              <a:spcBef>
                <a:spcPts val="50"/>
              </a:spcBef>
            </a:pPr>
            <a:r>
              <a:rPr dirty="0" sz="1200">
                <a:latin typeface="Times New Roman"/>
                <a:cs typeface="Times New Roman"/>
              </a:rPr>
              <a:t>Point </a:t>
            </a:r>
            <a:r>
              <a:rPr dirty="0" sz="1200" spc="-5">
                <a:latin typeface="Times New Roman"/>
                <a:cs typeface="Times New Roman"/>
              </a:rPr>
              <a:t>cloud registration </a:t>
            </a:r>
            <a:r>
              <a:rPr dirty="0" sz="1200">
                <a:latin typeface="Times New Roman"/>
                <a:cs typeface="Times New Roman"/>
              </a:rPr>
              <a:t>is </a:t>
            </a:r>
            <a:r>
              <a:rPr dirty="0" sz="1200" spc="-5">
                <a:latin typeface="Times New Roman"/>
                <a:cs typeface="Times New Roman"/>
              </a:rPr>
              <a:t>essential </a:t>
            </a:r>
            <a:r>
              <a:rPr dirty="0" sz="1200">
                <a:latin typeface="Times New Roman"/>
                <a:cs typeface="Times New Roman"/>
              </a:rPr>
              <a:t>in 3D </a:t>
            </a:r>
            <a:r>
              <a:rPr dirty="0" sz="1200" spc="-5">
                <a:latin typeface="Times New Roman"/>
                <a:cs typeface="Times New Roman"/>
              </a:rPr>
              <a:t>computer </a:t>
            </a:r>
            <a:r>
              <a:rPr dirty="0" sz="1200">
                <a:latin typeface="Times New Roman"/>
                <a:cs typeface="Times New Roman"/>
              </a:rPr>
              <a:t>vision </a:t>
            </a:r>
            <a:r>
              <a:rPr dirty="0" sz="1200" spc="-5">
                <a:latin typeface="Times New Roman"/>
                <a:cs typeface="Times New Roman"/>
              </a:rPr>
              <a:t>and graphics and has</a:t>
            </a:r>
            <a:r>
              <a:rPr dirty="0" sz="1200">
                <a:latin typeface="Times New Roman"/>
                <a:cs typeface="Times New Roman"/>
              </a:rPr>
              <a:t> </a:t>
            </a:r>
            <a:r>
              <a:rPr dirty="0" sz="1200" spc="-5">
                <a:latin typeface="Times New Roman"/>
                <a:cs typeface="Times New Roman"/>
              </a:rPr>
              <a:t>important </a:t>
            </a:r>
            <a:r>
              <a:rPr dirty="0" sz="1200">
                <a:latin typeface="Times New Roman"/>
                <a:cs typeface="Times New Roman"/>
              </a:rPr>
              <a:t> </a:t>
            </a:r>
            <a:r>
              <a:rPr dirty="0" sz="1200" spc="-5">
                <a:latin typeface="Times New Roman"/>
                <a:cs typeface="Times New Roman"/>
              </a:rPr>
              <a:t>applications </a:t>
            </a:r>
            <a:r>
              <a:rPr dirty="0" sz="1200">
                <a:latin typeface="Times New Roman"/>
                <a:cs typeface="Times New Roman"/>
              </a:rPr>
              <a:t>in 3D </a:t>
            </a:r>
            <a:r>
              <a:rPr dirty="0" sz="1200" spc="-5">
                <a:latin typeface="Times New Roman"/>
                <a:cs typeface="Times New Roman"/>
              </a:rPr>
              <a:t>reconstruction, </a:t>
            </a:r>
            <a:r>
              <a:rPr dirty="0" sz="1200">
                <a:latin typeface="Times New Roman"/>
                <a:cs typeface="Times New Roman"/>
              </a:rPr>
              <a:t>3D </a:t>
            </a:r>
            <a:r>
              <a:rPr dirty="0" sz="1200" spc="-5">
                <a:latin typeface="Times New Roman"/>
                <a:cs typeface="Times New Roman"/>
              </a:rPr>
              <a:t>data fusion, simultaneous localization and </a:t>
            </a:r>
            <a:r>
              <a:rPr dirty="0" sz="1200">
                <a:latin typeface="Times New Roman"/>
                <a:cs typeface="Times New Roman"/>
              </a:rPr>
              <a:t>mapping </a:t>
            </a:r>
            <a:r>
              <a:rPr dirty="0" sz="1200" spc="-5">
                <a:latin typeface="Times New Roman"/>
                <a:cs typeface="Times New Roman"/>
              </a:rPr>
              <a:t>(SLAM), </a:t>
            </a:r>
            <a:r>
              <a:rPr dirty="0" sz="1200">
                <a:latin typeface="Times New Roman"/>
                <a:cs typeface="Times New Roman"/>
              </a:rPr>
              <a:t> </a:t>
            </a:r>
            <a:r>
              <a:rPr dirty="0" sz="1200" spc="-5">
                <a:latin typeface="Times New Roman"/>
                <a:cs typeface="Times New Roman"/>
              </a:rPr>
              <a:t>and </a:t>
            </a:r>
            <a:r>
              <a:rPr dirty="0" sz="1200">
                <a:latin typeface="Times New Roman"/>
                <a:cs typeface="Times New Roman"/>
              </a:rPr>
              <a:t>many other </a:t>
            </a:r>
            <a:r>
              <a:rPr dirty="0" sz="1200" spc="-5">
                <a:latin typeface="Times New Roman"/>
                <a:cs typeface="Times New Roman"/>
              </a:rPr>
              <a:t>research fields. </a:t>
            </a:r>
            <a:r>
              <a:rPr dirty="0" sz="1200" spc="-15">
                <a:latin typeface="Times New Roman"/>
                <a:cs typeface="Times New Roman"/>
              </a:rPr>
              <a:t>With </a:t>
            </a:r>
            <a:r>
              <a:rPr dirty="0" sz="1200">
                <a:latin typeface="Times New Roman"/>
                <a:cs typeface="Times New Roman"/>
              </a:rPr>
              <a:t>the development of </a:t>
            </a:r>
            <a:r>
              <a:rPr dirty="0" sz="1200" spc="-5">
                <a:latin typeface="Times New Roman"/>
                <a:cs typeface="Times New Roman"/>
              </a:rPr>
              <a:t>autonomous </a:t>
            </a:r>
            <a:r>
              <a:rPr dirty="0" sz="1200">
                <a:latin typeface="Times New Roman"/>
                <a:cs typeface="Times New Roman"/>
              </a:rPr>
              <a:t>driving, </a:t>
            </a:r>
            <a:r>
              <a:rPr dirty="0" sz="1200" spc="-5">
                <a:latin typeface="Times New Roman"/>
                <a:cs typeface="Times New Roman"/>
              </a:rPr>
              <a:t>artificial intelligence, </a:t>
            </a:r>
            <a:r>
              <a:rPr dirty="0" sz="1200">
                <a:latin typeface="Times New Roman"/>
                <a:cs typeface="Times New Roman"/>
              </a:rPr>
              <a:t> </a:t>
            </a:r>
            <a:r>
              <a:rPr dirty="0" sz="1200" spc="-5">
                <a:latin typeface="Times New Roman"/>
                <a:cs typeface="Times New Roman"/>
              </a:rPr>
              <a:t>virtual reality </a:t>
            </a:r>
            <a:r>
              <a:rPr dirty="0" sz="1200">
                <a:latin typeface="Times New Roman"/>
                <a:cs typeface="Times New Roman"/>
              </a:rPr>
              <a:t>technology </a:t>
            </a:r>
            <a:r>
              <a:rPr dirty="0" sz="1200" spc="-5">
                <a:latin typeface="Times New Roman"/>
                <a:cs typeface="Times New Roman"/>
              </a:rPr>
              <a:t>etc., deep </a:t>
            </a:r>
            <a:r>
              <a:rPr dirty="0" sz="1200">
                <a:latin typeface="Times New Roman"/>
                <a:cs typeface="Times New Roman"/>
              </a:rPr>
              <a:t>learning in point </a:t>
            </a:r>
            <a:r>
              <a:rPr dirty="0" sz="1200" spc="-5">
                <a:latin typeface="Times New Roman"/>
                <a:cs typeface="Times New Roman"/>
              </a:rPr>
              <a:t>cloud registration has also achieved </a:t>
            </a:r>
            <a:r>
              <a:rPr dirty="0" sz="1200">
                <a:latin typeface="Times New Roman"/>
                <a:cs typeface="Times New Roman"/>
              </a:rPr>
              <a:t>many </a:t>
            </a:r>
            <a:r>
              <a:rPr dirty="0" sz="1200" spc="5">
                <a:latin typeface="Times New Roman"/>
                <a:cs typeface="Times New Roman"/>
              </a:rPr>
              <a:t> </a:t>
            </a:r>
            <a:r>
              <a:rPr dirty="0" sz="1200">
                <a:latin typeface="Times New Roman"/>
                <a:cs typeface="Times New Roman"/>
              </a:rPr>
              <a:t>inspiring </a:t>
            </a:r>
            <a:r>
              <a:rPr dirty="0" sz="1200" spc="-5">
                <a:latin typeface="Times New Roman"/>
                <a:cs typeface="Times New Roman"/>
              </a:rPr>
              <a:t>research </a:t>
            </a:r>
            <a:r>
              <a:rPr dirty="0" sz="1200">
                <a:latin typeface="Times New Roman"/>
                <a:cs typeface="Times New Roman"/>
              </a:rPr>
              <a:t>findings. </a:t>
            </a:r>
            <a:r>
              <a:rPr dirty="0" sz="1200" spc="-10">
                <a:latin typeface="Times New Roman"/>
                <a:cs typeface="Times New Roman"/>
              </a:rPr>
              <a:t>However, </a:t>
            </a:r>
            <a:r>
              <a:rPr dirty="0" sz="1200">
                <a:latin typeface="Times New Roman"/>
                <a:cs typeface="Times New Roman"/>
              </a:rPr>
              <a:t>point </a:t>
            </a:r>
            <a:r>
              <a:rPr dirty="0" sz="1200" spc="-5">
                <a:latin typeface="Times New Roman"/>
                <a:cs typeface="Times New Roman"/>
              </a:rPr>
              <a:t>cloud data collected </a:t>
            </a:r>
            <a:r>
              <a:rPr dirty="0" sz="1200">
                <a:latin typeface="Times New Roman"/>
                <a:cs typeface="Times New Roman"/>
              </a:rPr>
              <a:t>by </a:t>
            </a:r>
            <a:r>
              <a:rPr dirty="0" sz="1200" spc="-5">
                <a:latin typeface="Times New Roman"/>
                <a:cs typeface="Times New Roman"/>
              </a:rPr>
              <a:t>external sensors </a:t>
            </a:r>
            <a:r>
              <a:rPr dirty="0" sz="1200">
                <a:latin typeface="Times New Roman"/>
                <a:cs typeface="Times New Roman"/>
              </a:rPr>
              <a:t>often </a:t>
            </a:r>
            <a:r>
              <a:rPr dirty="0" sz="1200" spc="-5">
                <a:latin typeface="Times New Roman"/>
                <a:cs typeface="Times New Roman"/>
              </a:rPr>
              <a:t>have </a:t>
            </a:r>
            <a:r>
              <a:rPr dirty="0" sz="1200">
                <a:latin typeface="Times New Roman"/>
                <a:cs typeface="Times New Roman"/>
              </a:rPr>
              <a:t> </a:t>
            </a:r>
            <a:r>
              <a:rPr dirty="0" sz="1200" spc="-5">
                <a:latin typeface="Times New Roman"/>
                <a:cs typeface="Times New Roman"/>
              </a:rPr>
              <a:t>redundancy and quality defects. On </a:t>
            </a:r>
            <a:r>
              <a:rPr dirty="0" sz="1200">
                <a:latin typeface="Times New Roman"/>
                <a:cs typeface="Times New Roman"/>
              </a:rPr>
              <a:t>the one hand, the </a:t>
            </a:r>
            <a:r>
              <a:rPr dirty="0" sz="1200" spc="-5">
                <a:latin typeface="Times New Roman"/>
                <a:cs typeface="Times New Roman"/>
              </a:rPr>
              <a:t>registration process takes </a:t>
            </a:r>
            <a:r>
              <a:rPr dirty="0" sz="1200">
                <a:latin typeface="Times New Roman"/>
                <a:cs typeface="Times New Roman"/>
              </a:rPr>
              <a:t>up a lot of </a:t>
            </a:r>
            <a:r>
              <a:rPr dirty="0" sz="1200" spc="-5">
                <a:latin typeface="Times New Roman"/>
                <a:cs typeface="Times New Roman"/>
              </a:rPr>
              <a:t>memory </a:t>
            </a:r>
            <a:r>
              <a:rPr dirty="0" sz="1200">
                <a:latin typeface="Times New Roman"/>
                <a:cs typeface="Times New Roman"/>
              </a:rPr>
              <a:t> </a:t>
            </a:r>
            <a:r>
              <a:rPr dirty="0" sz="1200" spc="-5">
                <a:latin typeface="Times New Roman"/>
                <a:cs typeface="Times New Roman"/>
              </a:rPr>
              <a:t>resources and processing </a:t>
            </a:r>
            <a:r>
              <a:rPr dirty="0" sz="1200">
                <a:latin typeface="Times New Roman"/>
                <a:cs typeface="Times New Roman"/>
              </a:rPr>
              <a:t>time. </a:t>
            </a:r>
            <a:r>
              <a:rPr dirty="0" sz="1200" spc="-5">
                <a:latin typeface="Times New Roman"/>
                <a:cs typeface="Times New Roman"/>
              </a:rPr>
              <a:t>On </a:t>
            </a:r>
            <a:r>
              <a:rPr dirty="0" sz="1200">
                <a:latin typeface="Times New Roman"/>
                <a:cs typeface="Times New Roman"/>
              </a:rPr>
              <a:t>the other </a:t>
            </a:r>
            <a:r>
              <a:rPr dirty="0" sz="1200" spc="-5">
                <a:latin typeface="Times New Roman"/>
                <a:cs typeface="Times New Roman"/>
              </a:rPr>
              <a:t>hand, </a:t>
            </a:r>
            <a:r>
              <a:rPr dirty="0" sz="1200">
                <a:latin typeface="Times New Roman"/>
                <a:cs typeface="Times New Roman"/>
              </a:rPr>
              <a:t>noise </a:t>
            </a:r>
            <a:r>
              <a:rPr dirty="0" sz="1200" spc="-5">
                <a:latin typeface="Times New Roman"/>
                <a:cs typeface="Times New Roman"/>
              </a:rPr>
              <a:t>interference will also lead </a:t>
            </a:r>
            <a:r>
              <a:rPr dirty="0" sz="1200">
                <a:latin typeface="Times New Roman"/>
                <a:cs typeface="Times New Roman"/>
              </a:rPr>
              <a:t>to </a:t>
            </a:r>
            <a:r>
              <a:rPr dirty="0" sz="1200" spc="-5">
                <a:latin typeface="Times New Roman"/>
                <a:cs typeface="Times New Roman"/>
              </a:rPr>
              <a:t>abnormal </a:t>
            </a:r>
            <a:r>
              <a:rPr dirty="0" sz="1200">
                <a:latin typeface="Times New Roman"/>
                <a:cs typeface="Times New Roman"/>
              </a:rPr>
              <a:t> </a:t>
            </a:r>
            <a:r>
              <a:rPr dirty="0" sz="1200" spc="-5">
                <a:latin typeface="Times New Roman"/>
                <a:cs typeface="Times New Roman"/>
              </a:rPr>
              <a:t>correspondences generated </a:t>
            </a:r>
            <a:r>
              <a:rPr dirty="0" sz="1200">
                <a:latin typeface="Times New Roman"/>
                <a:cs typeface="Times New Roman"/>
              </a:rPr>
              <a:t>by </a:t>
            </a:r>
            <a:r>
              <a:rPr dirty="0" sz="1200" spc="-5">
                <a:latin typeface="Times New Roman"/>
                <a:cs typeface="Times New Roman"/>
              </a:rPr>
              <a:t>feature </a:t>
            </a:r>
            <a:r>
              <a:rPr dirty="0" sz="1200">
                <a:latin typeface="Times New Roman"/>
                <a:cs typeface="Times New Roman"/>
              </a:rPr>
              <a:t>matching, </a:t>
            </a:r>
            <a:r>
              <a:rPr dirty="0" sz="1200" spc="-5">
                <a:latin typeface="Times New Roman"/>
                <a:cs typeface="Times New Roman"/>
              </a:rPr>
              <a:t>thereby </a:t>
            </a:r>
            <a:r>
              <a:rPr dirty="0" sz="1200">
                <a:latin typeface="Times New Roman"/>
                <a:cs typeface="Times New Roman"/>
              </a:rPr>
              <a:t>influencing the </a:t>
            </a:r>
            <a:r>
              <a:rPr dirty="0" sz="1200" spc="-5">
                <a:latin typeface="Times New Roman"/>
                <a:cs typeface="Times New Roman"/>
              </a:rPr>
              <a:t>accuracy </a:t>
            </a:r>
            <a:r>
              <a:rPr dirty="0" sz="1200">
                <a:latin typeface="Times New Roman"/>
                <a:cs typeface="Times New Roman"/>
              </a:rPr>
              <a:t>of point cloud </a:t>
            </a:r>
            <a:r>
              <a:rPr dirty="0" sz="1200" spc="5">
                <a:latin typeface="Times New Roman"/>
                <a:cs typeface="Times New Roman"/>
              </a:rPr>
              <a:t> </a:t>
            </a:r>
            <a:r>
              <a:rPr dirty="0" sz="1200" spc="-5">
                <a:latin typeface="Times New Roman"/>
                <a:cs typeface="Times New Roman"/>
              </a:rPr>
              <a:t>registration. </a:t>
            </a:r>
            <a:r>
              <a:rPr dirty="0" sz="1200">
                <a:latin typeface="Times New Roman"/>
                <a:cs typeface="Times New Roman"/>
              </a:rPr>
              <a:t>In the </a:t>
            </a:r>
            <a:r>
              <a:rPr dirty="0" sz="1200" spc="-5">
                <a:latin typeface="Times New Roman"/>
                <a:cs typeface="Times New Roman"/>
              </a:rPr>
              <a:t>field </a:t>
            </a:r>
            <a:r>
              <a:rPr dirty="0" sz="1200">
                <a:latin typeface="Times New Roman"/>
                <a:cs typeface="Times New Roman"/>
              </a:rPr>
              <a:t>of </a:t>
            </a:r>
            <a:r>
              <a:rPr dirty="0" sz="1200" spc="-5">
                <a:latin typeface="Times New Roman"/>
                <a:cs typeface="Times New Roman"/>
              </a:rPr>
              <a:t>deep learning, </a:t>
            </a:r>
            <a:r>
              <a:rPr dirty="0" sz="1200">
                <a:latin typeface="Times New Roman"/>
                <a:cs typeface="Times New Roman"/>
              </a:rPr>
              <a:t>point cloud </a:t>
            </a:r>
            <a:r>
              <a:rPr dirty="0" sz="1200" spc="-5">
                <a:latin typeface="Times New Roman"/>
                <a:cs typeface="Times New Roman"/>
              </a:rPr>
              <a:t>registration </a:t>
            </a:r>
            <a:r>
              <a:rPr dirty="0" sz="1200">
                <a:latin typeface="Times New Roman"/>
                <a:cs typeface="Times New Roman"/>
              </a:rPr>
              <a:t>methods </a:t>
            </a:r>
            <a:r>
              <a:rPr dirty="0" sz="1200" spc="-5">
                <a:latin typeface="Times New Roman"/>
                <a:cs typeface="Times New Roman"/>
              </a:rPr>
              <a:t>represented </a:t>
            </a:r>
            <a:r>
              <a:rPr dirty="0" sz="1200">
                <a:latin typeface="Times New Roman"/>
                <a:cs typeface="Times New Roman"/>
              </a:rPr>
              <a:t>by </a:t>
            </a:r>
            <a:r>
              <a:rPr dirty="0" sz="1200" spc="-5">
                <a:latin typeface="Times New Roman"/>
                <a:cs typeface="Times New Roman"/>
              </a:rPr>
              <a:t>PCRNet </a:t>
            </a:r>
            <a:r>
              <a:rPr dirty="0" sz="1200">
                <a:latin typeface="Times New Roman"/>
                <a:cs typeface="Times New Roman"/>
              </a:rPr>
              <a:t> only </a:t>
            </a:r>
            <a:r>
              <a:rPr dirty="0" sz="1200" spc="-5">
                <a:latin typeface="Times New Roman"/>
                <a:cs typeface="Times New Roman"/>
              </a:rPr>
              <a:t>focus </a:t>
            </a:r>
            <a:r>
              <a:rPr dirty="0" sz="1200">
                <a:latin typeface="Times New Roman"/>
                <a:cs typeface="Times New Roman"/>
              </a:rPr>
              <a:t>on the global </a:t>
            </a:r>
            <a:r>
              <a:rPr dirty="0" sz="1200" spc="-5">
                <a:latin typeface="Times New Roman"/>
                <a:cs typeface="Times New Roman"/>
              </a:rPr>
              <a:t>information </a:t>
            </a:r>
            <a:r>
              <a:rPr dirty="0" sz="1200">
                <a:latin typeface="Times New Roman"/>
                <a:cs typeface="Times New Roman"/>
              </a:rPr>
              <a:t>of point </a:t>
            </a:r>
            <a:r>
              <a:rPr dirty="0" sz="1200" spc="-5">
                <a:latin typeface="Times New Roman"/>
                <a:cs typeface="Times New Roman"/>
              </a:rPr>
              <a:t>cloud without considering local features, which makes </a:t>
            </a:r>
            <a:r>
              <a:rPr dirty="0" sz="1200">
                <a:latin typeface="Times New Roman"/>
                <a:cs typeface="Times New Roman"/>
              </a:rPr>
              <a:t> it </a:t>
            </a:r>
            <a:r>
              <a:rPr dirty="0" sz="1200" spc="-5">
                <a:latin typeface="Times New Roman"/>
                <a:cs typeface="Times New Roman"/>
              </a:rPr>
              <a:t>difficult </a:t>
            </a:r>
            <a:r>
              <a:rPr dirty="0" sz="1200">
                <a:latin typeface="Times New Roman"/>
                <a:cs typeface="Times New Roman"/>
              </a:rPr>
              <a:t>to </a:t>
            </a:r>
            <a:r>
              <a:rPr dirty="0" sz="1200" spc="-5">
                <a:latin typeface="Times New Roman"/>
                <a:cs typeface="Times New Roman"/>
              </a:rPr>
              <a:t>characterize </a:t>
            </a:r>
            <a:r>
              <a:rPr dirty="0" sz="1200">
                <a:latin typeface="Times New Roman"/>
                <a:cs typeface="Times New Roman"/>
              </a:rPr>
              <a:t>the </a:t>
            </a:r>
            <a:r>
              <a:rPr dirty="0" sz="1200" spc="-5">
                <a:latin typeface="Times New Roman"/>
                <a:cs typeface="Times New Roman"/>
              </a:rPr>
              <a:t>complex space and restricts </a:t>
            </a:r>
            <a:r>
              <a:rPr dirty="0" sz="1200">
                <a:latin typeface="Times New Roman"/>
                <a:cs typeface="Times New Roman"/>
              </a:rPr>
              <a:t>the </a:t>
            </a:r>
            <a:r>
              <a:rPr dirty="0" sz="1200" spc="-5">
                <a:latin typeface="Times New Roman"/>
                <a:cs typeface="Times New Roman"/>
              </a:rPr>
              <a:t>ability </a:t>
            </a:r>
            <a:r>
              <a:rPr dirty="0" sz="1200">
                <a:latin typeface="Times New Roman"/>
                <a:cs typeface="Times New Roman"/>
              </a:rPr>
              <a:t>of scene understanding, thereby </a:t>
            </a:r>
            <a:r>
              <a:rPr dirty="0" sz="1200" spc="-285">
                <a:latin typeface="Times New Roman"/>
                <a:cs typeface="Times New Roman"/>
              </a:rPr>
              <a:t> </a:t>
            </a:r>
            <a:r>
              <a:rPr dirty="0" sz="1200" spc="-5">
                <a:latin typeface="Times New Roman"/>
                <a:cs typeface="Times New Roman"/>
              </a:rPr>
              <a:t>reducing </a:t>
            </a:r>
            <a:r>
              <a:rPr dirty="0" sz="1200">
                <a:latin typeface="Times New Roman"/>
                <a:cs typeface="Times New Roman"/>
              </a:rPr>
              <a:t>the </a:t>
            </a:r>
            <a:r>
              <a:rPr dirty="0" sz="1200" spc="-5">
                <a:latin typeface="Times New Roman"/>
                <a:cs typeface="Times New Roman"/>
              </a:rPr>
              <a:t>accuracy </a:t>
            </a:r>
            <a:r>
              <a:rPr dirty="0" sz="1200" spc="5">
                <a:latin typeface="Times New Roman"/>
                <a:cs typeface="Times New Roman"/>
              </a:rPr>
              <a:t>of </a:t>
            </a:r>
            <a:r>
              <a:rPr dirty="0" sz="1200">
                <a:latin typeface="Times New Roman"/>
                <a:cs typeface="Times New Roman"/>
              </a:rPr>
              <a:t>point </a:t>
            </a:r>
            <a:r>
              <a:rPr dirty="0" sz="1200" spc="-5">
                <a:latin typeface="Times New Roman"/>
                <a:cs typeface="Times New Roman"/>
              </a:rPr>
              <a:t>cloud </a:t>
            </a:r>
            <a:r>
              <a:rPr dirty="0" sz="1200">
                <a:latin typeface="Times New Roman"/>
                <a:cs typeface="Times New Roman"/>
              </a:rPr>
              <a:t>registration. </a:t>
            </a:r>
            <a:r>
              <a:rPr dirty="0" sz="1200" spc="-5">
                <a:latin typeface="Times New Roman"/>
                <a:cs typeface="Times New Roman"/>
              </a:rPr>
              <a:t>At </a:t>
            </a:r>
            <a:r>
              <a:rPr dirty="0" sz="1200">
                <a:latin typeface="Times New Roman"/>
                <a:cs typeface="Times New Roman"/>
              </a:rPr>
              <a:t>the </a:t>
            </a:r>
            <a:r>
              <a:rPr dirty="0" sz="1200" spc="-5">
                <a:latin typeface="Times New Roman"/>
                <a:cs typeface="Times New Roman"/>
              </a:rPr>
              <a:t>same </a:t>
            </a:r>
            <a:r>
              <a:rPr dirty="0" sz="1200">
                <a:latin typeface="Times New Roman"/>
                <a:cs typeface="Times New Roman"/>
              </a:rPr>
              <a:t>time, </a:t>
            </a:r>
            <a:r>
              <a:rPr dirty="0" sz="1200" spc="-5">
                <a:latin typeface="Times New Roman"/>
                <a:cs typeface="Times New Roman"/>
              </a:rPr>
              <a:t>PCRNet </a:t>
            </a:r>
            <a:r>
              <a:rPr dirty="0" sz="1200">
                <a:latin typeface="Times New Roman"/>
                <a:cs typeface="Times New Roman"/>
              </a:rPr>
              <a:t>only </a:t>
            </a:r>
            <a:r>
              <a:rPr dirty="0" sz="1200" spc="-5">
                <a:latin typeface="Times New Roman"/>
                <a:cs typeface="Times New Roman"/>
              </a:rPr>
              <a:t>connects </a:t>
            </a:r>
            <a:r>
              <a:rPr dirty="0" sz="1200">
                <a:latin typeface="Times New Roman"/>
                <a:cs typeface="Times New Roman"/>
              </a:rPr>
              <a:t>the </a:t>
            </a:r>
            <a:r>
              <a:rPr dirty="0" sz="1200" spc="5">
                <a:latin typeface="Times New Roman"/>
                <a:cs typeface="Times New Roman"/>
              </a:rPr>
              <a:t> </a:t>
            </a:r>
            <a:r>
              <a:rPr dirty="0" sz="1200" spc="-5">
                <a:latin typeface="Times New Roman"/>
                <a:cs typeface="Times New Roman"/>
              </a:rPr>
              <a:t>features </a:t>
            </a:r>
            <a:r>
              <a:rPr dirty="0" sz="1200">
                <a:latin typeface="Times New Roman"/>
                <a:cs typeface="Times New Roman"/>
              </a:rPr>
              <a:t>of two </a:t>
            </a:r>
            <a:r>
              <a:rPr dirty="0" sz="1200" spc="-5">
                <a:latin typeface="Times New Roman"/>
                <a:cs typeface="Times New Roman"/>
              </a:rPr>
              <a:t>groups </a:t>
            </a:r>
            <a:r>
              <a:rPr dirty="0" sz="1200">
                <a:latin typeface="Times New Roman"/>
                <a:cs typeface="Times New Roman"/>
              </a:rPr>
              <a:t>of point </a:t>
            </a:r>
            <a:r>
              <a:rPr dirty="0" sz="1200" spc="-5">
                <a:latin typeface="Times New Roman"/>
                <a:cs typeface="Times New Roman"/>
              </a:rPr>
              <a:t>cloud data </a:t>
            </a:r>
            <a:r>
              <a:rPr dirty="0" sz="1200">
                <a:latin typeface="Times New Roman"/>
                <a:cs typeface="Times New Roman"/>
              </a:rPr>
              <a:t>in dimensions </a:t>
            </a:r>
            <a:r>
              <a:rPr dirty="0" sz="1200" spc="-5">
                <a:latin typeface="Times New Roman"/>
                <a:cs typeface="Times New Roman"/>
              </a:rPr>
              <a:t>based </a:t>
            </a:r>
            <a:r>
              <a:rPr dirty="0" sz="1200">
                <a:latin typeface="Times New Roman"/>
                <a:cs typeface="Times New Roman"/>
              </a:rPr>
              <a:t>on </a:t>
            </a:r>
            <a:r>
              <a:rPr dirty="0" sz="1200" spc="-5">
                <a:latin typeface="Times New Roman"/>
                <a:cs typeface="Times New Roman"/>
              </a:rPr>
              <a:t>concatenation, which cannot </a:t>
            </a:r>
            <a:r>
              <a:rPr dirty="0" sz="1200">
                <a:latin typeface="Times New Roman"/>
                <a:cs typeface="Times New Roman"/>
              </a:rPr>
              <a:t>fully </a:t>
            </a:r>
            <a:r>
              <a:rPr dirty="0" sz="1200" spc="-285">
                <a:latin typeface="Times New Roman"/>
                <a:cs typeface="Times New Roman"/>
              </a:rPr>
              <a:t> </a:t>
            </a:r>
            <a:r>
              <a:rPr dirty="0" sz="1200">
                <a:latin typeface="Times New Roman"/>
                <a:cs typeface="Times New Roman"/>
              </a:rPr>
              <a:t>use the </a:t>
            </a:r>
            <a:r>
              <a:rPr dirty="0" sz="1200" spc="-5">
                <a:latin typeface="Times New Roman"/>
                <a:cs typeface="Times New Roman"/>
              </a:rPr>
              <a:t>complementarity </a:t>
            </a:r>
            <a:r>
              <a:rPr dirty="0" sz="1200">
                <a:latin typeface="Times New Roman"/>
                <a:cs typeface="Times New Roman"/>
              </a:rPr>
              <a:t>of </a:t>
            </a:r>
            <a:r>
              <a:rPr dirty="0" sz="1200" spc="-5">
                <a:latin typeface="Times New Roman"/>
                <a:cs typeface="Times New Roman"/>
              </a:rPr>
              <a:t>different levels and cannot well </a:t>
            </a:r>
            <a:r>
              <a:rPr dirty="0" sz="1200">
                <a:latin typeface="Times New Roman"/>
                <a:cs typeface="Times New Roman"/>
              </a:rPr>
              <a:t>fuse the local </a:t>
            </a:r>
            <a:r>
              <a:rPr dirty="0" sz="1200" spc="-5">
                <a:latin typeface="Times New Roman"/>
                <a:cs typeface="Times New Roman"/>
              </a:rPr>
              <a:t>features with </a:t>
            </a:r>
            <a:r>
              <a:rPr dirty="0" sz="1200">
                <a:latin typeface="Times New Roman"/>
                <a:cs typeface="Times New Roman"/>
              </a:rPr>
              <a:t>global </a:t>
            </a:r>
            <a:r>
              <a:rPr dirty="0" sz="1200" spc="5">
                <a:latin typeface="Times New Roman"/>
                <a:cs typeface="Times New Roman"/>
              </a:rPr>
              <a:t> </a:t>
            </a:r>
            <a:r>
              <a:rPr dirty="0" sz="1200" spc="-5">
                <a:latin typeface="Times New Roman"/>
                <a:cs typeface="Times New Roman"/>
              </a:rPr>
              <a:t>information,</a:t>
            </a:r>
            <a:r>
              <a:rPr dirty="0" sz="1200">
                <a:latin typeface="Times New Roman"/>
                <a:cs typeface="Times New Roman"/>
              </a:rPr>
              <a:t> </a:t>
            </a:r>
            <a:r>
              <a:rPr dirty="0" sz="1200" spc="-5">
                <a:latin typeface="Times New Roman"/>
                <a:cs typeface="Times New Roman"/>
              </a:rPr>
              <a:t>thereby</a:t>
            </a:r>
            <a:r>
              <a:rPr dirty="0" sz="1200">
                <a:latin typeface="Times New Roman"/>
                <a:cs typeface="Times New Roman"/>
              </a:rPr>
              <a:t> </a:t>
            </a:r>
            <a:r>
              <a:rPr dirty="0" sz="1200" spc="-5">
                <a:latin typeface="Times New Roman"/>
                <a:cs typeface="Times New Roman"/>
              </a:rPr>
              <a:t>destroying</a:t>
            </a:r>
            <a:r>
              <a:rPr dirty="0" sz="1200">
                <a:latin typeface="Times New Roman"/>
                <a:cs typeface="Times New Roman"/>
              </a:rPr>
              <a:t> the</a:t>
            </a:r>
            <a:r>
              <a:rPr dirty="0" sz="1200" spc="5">
                <a:latin typeface="Times New Roman"/>
                <a:cs typeface="Times New Roman"/>
              </a:rPr>
              <a:t> </a:t>
            </a:r>
            <a:r>
              <a:rPr dirty="0" sz="1200" spc="-5">
                <a:latin typeface="Times New Roman"/>
                <a:cs typeface="Times New Roman"/>
              </a:rPr>
              <a:t>accuracy</a:t>
            </a:r>
            <a:r>
              <a:rPr dirty="0" sz="1200">
                <a:latin typeface="Times New Roman"/>
                <a:cs typeface="Times New Roman"/>
              </a:rPr>
              <a:t> of</a:t>
            </a:r>
            <a:r>
              <a:rPr dirty="0" sz="1200" spc="5">
                <a:latin typeface="Times New Roman"/>
                <a:cs typeface="Times New Roman"/>
              </a:rPr>
              <a:t> </a:t>
            </a:r>
            <a:r>
              <a:rPr dirty="0" sz="1200">
                <a:latin typeface="Times New Roman"/>
                <a:cs typeface="Times New Roman"/>
              </a:rPr>
              <a:t>point</a:t>
            </a:r>
            <a:r>
              <a:rPr dirty="0" sz="1200" spc="5">
                <a:latin typeface="Times New Roman"/>
                <a:cs typeface="Times New Roman"/>
              </a:rPr>
              <a:t> </a:t>
            </a:r>
            <a:r>
              <a:rPr dirty="0" sz="1200" spc="-5">
                <a:latin typeface="Times New Roman"/>
                <a:cs typeface="Times New Roman"/>
              </a:rPr>
              <a:t>cloud</a:t>
            </a:r>
            <a:r>
              <a:rPr dirty="0" sz="1200">
                <a:latin typeface="Times New Roman"/>
                <a:cs typeface="Times New Roman"/>
              </a:rPr>
              <a:t> </a:t>
            </a:r>
            <a:r>
              <a:rPr dirty="0" sz="1200" spc="-5">
                <a:latin typeface="Times New Roman"/>
                <a:cs typeface="Times New Roman"/>
              </a:rPr>
              <a:t>registration.</a:t>
            </a:r>
            <a:r>
              <a:rPr dirty="0" sz="1200">
                <a:latin typeface="Times New Roman"/>
                <a:cs typeface="Times New Roman"/>
              </a:rPr>
              <a:t> </a:t>
            </a:r>
            <a:r>
              <a:rPr dirty="0" sz="1200" spc="-5">
                <a:latin typeface="Times New Roman"/>
                <a:cs typeface="Times New Roman"/>
              </a:rPr>
              <a:t>Aiming</a:t>
            </a:r>
            <a:r>
              <a:rPr dirty="0" sz="1200">
                <a:latin typeface="Times New Roman"/>
                <a:cs typeface="Times New Roman"/>
              </a:rPr>
              <a:t> </a:t>
            </a:r>
            <a:r>
              <a:rPr dirty="0" sz="1200" spc="-5">
                <a:latin typeface="Times New Roman"/>
                <a:cs typeface="Times New Roman"/>
              </a:rPr>
              <a:t>at</a:t>
            </a:r>
            <a:r>
              <a:rPr dirty="0" sz="1200">
                <a:latin typeface="Times New Roman"/>
                <a:cs typeface="Times New Roman"/>
              </a:rPr>
              <a:t> the </a:t>
            </a:r>
            <a:r>
              <a:rPr dirty="0" sz="1200" spc="5">
                <a:latin typeface="Times New Roman"/>
                <a:cs typeface="Times New Roman"/>
              </a:rPr>
              <a:t> </a:t>
            </a:r>
            <a:r>
              <a:rPr dirty="0" sz="1200" spc="-5">
                <a:latin typeface="Times New Roman"/>
                <a:cs typeface="Times New Roman"/>
              </a:rPr>
              <a:t>aforementioned </a:t>
            </a:r>
            <a:r>
              <a:rPr dirty="0" sz="1200">
                <a:latin typeface="Times New Roman"/>
                <a:cs typeface="Times New Roman"/>
              </a:rPr>
              <a:t>problems, this thesis mainly </a:t>
            </a:r>
            <a:r>
              <a:rPr dirty="0" sz="1200" spc="-5">
                <a:latin typeface="Times New Roman"/>
                <a:cs typeface="Times New Roman"/>
              </a:rPr>
              <a:t>focuses </a:t>
            </a:r>
            <a:r>
              <a:rPr dirty="0" sz="1200">
                <a:latin typeface="Times New Roman"/>
                <a:cs typeface="Times New Roman"/>
              </a:rPr>
              <a:t>on </a:t>
            </a:r>
            <a:r>
              <a:rPr dirty="0" sz="1200" spc="-5">
                <a:latin typeface="Times New Roman"/>
                <a:cs typeface="Times New Roman"/>
              </a:rPr>
              <a:t>studying and </a:t>
            </a:r>
            <a:r>
              <a:rPr dirty="0" sz="1200">
                <a:latin typeface="Times New Roman"/>
                <a:cs typeface="Times New Roman"/>
              </a:rPr>
              <a:t>improving the following </a:t>
            </a:r>
            <a:r>
              <a:rPr dirty="0" sz="1200" spc="-5">
                <a:latin typeface="Times New Roman"/>
                <a:cs typeface="Times New Roman"/>
              </a:rPr>
              <a:t>three </a:t>
            </a:r>
            <a:r>
              <a:rPr dirty="0" sz="1200">
                <a:latin typeface="Times New Roman"/>
                <a:cs typeface="Times New Roman"/>
              </a:rPr>
              <a:t> </a:t>
            </a:r>
            <a:r>
              <a:rPr dirty="0" sz="1200" spc="-5">
                <a:latin typeface="Times New Roman"/>
                <a:cs typeface="Times New Roman"/>
              </a:rPr>
              <a:t>issues:</a:t>
            </a:r>
            <a:endParaRPr sz="1200">
              <a:latin typeface="Times New Roman"/>
              <a:cs typeface="Times New Roman"/>
            </a:endParaRPr>
          </a:p>
          <a:p>
            <a:pPr algn="just" marL="12700" marR="6985" indent="228600">
              <a:lnSpc>
                <a:spcPct val="162500"/>
              </a:lnSpc>
              <a:buAutoNum type="arabicParenBoth"/>
              <a:tabLst>
                <a:tab pos="443230" algn="l"/>
              </a:tabLst>
            </a:pPr>
            <a:r>
              <a:rPr dirty="0" sz="1200" spc="-5">
                <a:latin typeface="Times New Roman"/>
                <a:cs typeface="Times New Roman"/>
              </a:rPr>
              <a:t>Aiming</a:t>
            </a:r>
            <a:r>
              <a:rPr dirty="0" sz="1200" spc="-45">
                <a:latin typeface="Times New Roman"/>
                <a:cs typeface="Times New Roman"/>
              </a:rPr>
              <a:t> </a:t>
            </a:r>
            <a:r>
              <a:rPr dirty="0" sz="1200" spc="-5">
                <a:latin typeface="Times New Roman"/>
                <a:cs typeface="Times New Roman"/>
              </a:rPr>
              <a:t>at</a:t>
            </a:r>
            <a:r>
              <a:rPr dirty="0" sz="1200" spc="-40">
                <a:latin typeface="Times New Roman"/>
                <a:cs typeface="Times New Roman"/>
              </a:rPr>
              <a:t> </a:t>
            </a:r>
            <a:r>
              <a:rPr dirty="0" sz="1200">
                <a:latin typeface="Times New Roman"/>
                <a:cs typeface="Times New Roman"/>
              </a:rPr>
              <a:t>the</a:t>
            </a:r>
            <a:r>
              <a:rPr dirty="0" sz="1200" spc="-40">
                <a:latin typeface="Times New Roman"/>
                <a:cs typeface="Times New Roman"/>
              </a:rPr>
              <a:t> </a:t>
            </a:r>
            <a:r>
              <a:rPr dirty="0" sz="1200" spc="-5">
                <a:latin typeface="Times New Roman"/>
                <a:cs typeface="Times New Roman"/>
              </a:rPr>
              <a:t>redundancy</a:t>
            </a:r>
            <a:r>
              <a:rPr dirty="0" sz="1200" spc="-45">
                <a:latin typeface="Times New Roman"/>
                <a:cs typeface="Times New Roman"/>
              </a:rPr>
              <a:t> </a:t>
            </a:r>
            <a:r>
              <a:rPr dirty="0" sz="1200" spc="-5">
                <a:latin typeface="Times New Roman"/>
                <a:cs typeface="Times New Roman"/>
              </a:rPr>
              <a:t>and</a:t>
            </a:r>
            <a:r>
              <a:rPr dirty="0" sz="1200" spc="-40">
                <a:latin typeface="Times New Roman"/>
                <a:cs typeface="Times New Roman"/>
              </a:rPr>
              <a:t> </a:t>
            </a:r>
            <a:r>
              <a:rPr dirty="0" sz="1200" spc="-5">
                <a:latin typeface="Times New Roman"/>
                <a:cs typeface="Times New Roman"/>
              </a:rPr>
              <a:t>quality</a:t>
            </a:r>
            <a:r>
              <a:rPr dirty="0" sz="1200" spc="-40">
                <a:latin typeface="Times New Roman"/>
                <a:cs typeface="Times New Roman"/>
              </a:rPr>
              <a:t> </a:t>
            </a:r>
            <a:r>
              <a:rPr dirty="0" sz="1200" spc="-5">
                <a:latin typeface="Times New Roman"/>
                <a:cs typeface="Times New Roman"/>
              </a:rPr>
              <a:t>defects</a:t>
            </a:r>
            <a:r>
              <a:rPr dirty="0" sz="1200" spc="-40">
                <a:latin typeface="Times New Roman"/>
                <a:cs typeface="Times New Roman"/>
              </a:rPr>
              <a:t> </a:t>
            </a:r>
            <a:r>
              <a:rPr dirty="0" sz="1200">
                <a:latin typeface="Times New Roman"/>
                <a:cs typeface="Times New Roman"/>
              </a:rPr>
              <a:t>in</a:t>
            </a:r>
            <a:r>
              <a:rPr dirty="0" sz="1200" spc="-40">
                <a:latin typeface="Times New Roman"/>
                <a:cs typeface="Times New Roman"/>
              </a:rPr>
              <a:t> </a:t>
            </a:r>
            <a:r>
              <a:rPr dirty="0" sz="1200">
                <a:latin typeface="Times New Roman"/>
                <a:cs typeface="Times New Roman"/>
              </a:rPr>
              <a:t>point</a:t>
            </a:r>
            <a:r>
              <a:rPr dirty="0" sz="1200" spc="-35">
                <a:latin typeface="Times New Roman"/>
                <a:cs typeface="Times New Roman"/>
              </a:rPr>
              <a:t> </a:t>
            </a:r>
            <a:r>
              <a:rPr dirty="0" sz="1200" spc="-5">
                <a:latin typeface="Times New Roman"/>
                <a:cs typeface="Times New Roman"/>
              </a:rPr>
              <a:t>cloud</a:t>
            </a:r>
            <a:r>
              <a:rPr dirty="0" sz="1200" spc="-55">
                <a:latin typeface="Times New Roman"/>
                <a:cs typeface="Times New Roman"/>
              </a:rPr>
              <a:t> </a:t>
            </a:r>
            <a:r>
              <a:rPr dirty="0" sz="1200" spc="-5">
                <a:latin typeface="Times New Roman"/>
                <a:cs typeface="Times New Roman"/>
              </a:rPr>
              <a:t>data</a:t>
            </a:r>
            <a:r>
              <a:rPr dirty="0" sz="1200" spc="-40">
                <a:latin typeface="Times New Roman"/>
                <a:cs typeface="Times New Roman"/>
              </a:rPr>
              <a:t> </a:t>
            </a:r>
            <a:r>
              <a:rPr dirty="0" sz="1200" spc="-5">
                <a:latin typeface="Times New Roman"/>
                <a:cs typeface="Times New Roman"/>
              </a:rPr>
              <a:t>collected</a:t>
            </a:r>
            <a:r>
              <a:rPr dirty="0" sz="1200" spc="-40">
                <a:latin typeface="Times New Roman"/>
                <a:cs typeface="Times New Roman"/>
              </a:rPr>
              <a:t> </a:t>
            </a:r>
            <a:r>
              <a:rPr dirty="0" sz="1200">
                <a:latin typeface="Times New Roman"/>
                <a:cs typeface="Times New Roman"/>
              </a:rPr>
              <a:t>by</a:t>
            </a:r>
            <a:r>
              <a:rPr dirty="0" sz="1200" spc="-45">
                <a:latin typeface="Times New Roman"/>
                <a:cs typeface="Times New Roman"/>
              </a:rPr>
              <a:t> </a:t>
            </a:r>
            <a:r>
              <a:rPr dirty="0" sz="1200" spc="-5">
                <a:latin typeface="Times New Roman"/>
                <a:cs typeface="Times New Roman"/>
              </a:rPr>
              <a:t>external</a:t>
            </a:r>
            <a:r>
              <a:rPr dirty="0" sz="1200" spc="-40">
                <a:latin typeface="Times New Roman"/>
                <a:cs typeface="Times New Roman"/>
              </a:rPr>
              <a:t> </a:t>
            </a:r>
            <a:r>
              <a:rPr dirty="0" sz="1200" spc="-5">
                <a:latin typeface="Times New Roman"/>
                <a:cs typeface="Times New Roman"/>
              </a:rPr>
              <a:t>sensors, </a:t>
            </a:r>
            <a:r>
              <a:rPr dirty="0" sz="1200" spc="-290">
                <a:latin typeface="Times New Roman"/>
                <a:cs typeface="Times New Roman"/>
              </a:rPr>
              <a:t> </a:t>
            </a:r>
            <a:r>
              <a:rPr dirty="0" sz="1200">
                <a:latin typeface="Times New Roman"/>
                <a:cs typeface="Times New Roman"/>
              </a:rPr>
              <a:t>this thesis </a:t>
            </a:r>
            <a:r>
              <a:rPr dirty="0" sz="1200" spc="-5">
                <a:latin typeface="Times New Roman"/>
                <a:cs typeface="Times New Roman"/>
              </a:rPr>
              <a:t>proposes </a:t>
            </a:r>
            <a:r>
              <a:rPr dirty="0" sz="1200">
                <a:latin typeface="Times New Roman"/>
                <a:cs typeface="Times New Roman"/>
              </a:rPr>
              <a:t>a point </a:t>
            </a:r>
            <a:r>
              <a:rPr dirty="0" sz="1200" spc="-5">
                <a:latin typeface="Times New Roman"/>
                <a:cs typeface="Times New Roman"/>
              </a:rPr>
              <a:t>cloud data preprocessing scheme based </a:t>
            </a:r>
            <a:r>
              <a:rPr dirty="0" sz="1200">
                <a:latin typeface="Times New Roman"/>
                <a:cs typeface="Times New Roman"/>
              </a:rPr>
              <a:t>on geometric </a:t>
            </a:r>
            <a:r>
              <a:rPr dirty="0" sz="1200" spc="-5">
                <a:latin typeface="Times New Roman"/>
                <a:cs typeface="Times New Roman"/>
              </a:rPr>
              <a:t>features, </a:t>
            </a:r>
            <a:r>
              <a:rPr dirty="0" sz="1200">
                <a:latin typeface="Times New Roman"/>
                <a:cs typeface="Times New Roman"/>
              </a:rPr>
              <a:t>mainly </a:t>
            </a:r>
            <a:r>
              <a:rPr dirty="0" sz="1200" spc="5">
                <a:latin typeface="Times New Roman"/>
                <a:cs typeface="Times New Roman"/>
              </a:rPr>
              <a:t> </a:t>
            </a:r>
            <a:r>
              <a:rPr dirty="0" sz="1200" spc="-5">
                <a:latin typeface="Times New Roman"/>
                <a:cs typeface="Times New Roman"/>
              </a:rPr>
              <a:t>containing</a:t>
            </a:r>
            <a:r>
              <a:rPr dirty="0" sz="1200" spc="50">
                <a:latin typeface="Times New Roman"/>
                <a:cs typeface="Times New Roman"/>
              </a:rPr>
              <a:t> </a:t>
            </a:r>
            <a:r>
              <a:rPr dirty="0" sz="1200">
                <a:latin typeface="Times New Roman"/>
                <a:cs typeface="Times New Roman"/>
              </a:rPr>
              <a:t>point</a:t>
            </a:r>
            <a:r>
              <a:rPr dirty="0" sz="1200" spc="50">
                <a:latin typeface="Times New Roman"/>
                <a:cs typeface="Times New Roman"/>
              </a:rPr>
              <a:t> </a:t>
            </a:r>
            <a:r>
              <a:rPr dirty="0" sz="1200" spc="-5">
                <a:latin typeface="Times New Roman"/>
                <a:cs typeface="Times New Roman"/>
              </a:rPr>
              <a:t>cloud</a:t>
            </a:r>
            <a:r>
              <a:rPr dirty="0" sz="1200" spc="50">
                <a:latin typeface="Times New Roman"/>
                <a:cs typeface="Times New Roman"/>
              </a:rPr>
              <a:t> </a:t>
            </a:r>
            <a:r>
              <a:rPr dirty="0" sz="1200" spc="-5">
                <a:latin typeface="Times New Roman"/>
                <a:cs typeface="Times New Roman"/>
              </a:rPr>
              <a:t>filtering</a:t>
            </a:r>
            <a:r>
              <a:rPr dirty="0" sz="1200" spc="50">
                <a:latin typeface="Times New Roman"/>
                <a:cs typeface="Times New Roman"/>
              </a:rPr>
              <a:t> </a:t>
            </a:r>
            <a:r>
              <a:rPr dirty="0" sz="1200" spc="-5">
                <a:latin typeface="Times New Roman"/>
                <a:cs typeface="Times New Roman"/>
              </a:rPr>
              <a:t>and</a:t>
            </a:r>
            <a:r>
              <a:rPr dirty="0" sz="1200" spc="40">
                <a:latin typeface="Times New Roman"/>
                <a:cs typeface="Times New Roman"/>
              </a:rPr>
              <a:t> </a:t>
            </a:r>
            <a:r>
              <a:rPr dirty="0" sz="1200">
                <a:latin typeface="Times New Roman"/>
                <a:cs typeface="Times New Roman"/>
              </a:rPr>
              <a:t>point</a:t>
            </a:r>
            <a:r>
              <a:rPr dirty="0" sz="1200" spc="50">
                <a:latin typeface="Times New Roman"/>
                <a:cs typeface="Times New Roman"/>
              </a:rPr>
              <a:t> </a:t>
            </a:r>
            <a:r>
              <a:rPr dirty="0" sz="1200" spc="-5">
                <a:latin typeface="Times New Roman"/>
                <a:cs typeface="Times New Roman"/>
              </a:rPr>
              <a:t>cloud</a:t>
            </a:r>
            <a:r>
              <a:rPr dirty="0" sz="1200" spc="50">
                <a:latin typeface="Times New Roman"/>
                <a:cs typeface="Times New Roman"/>
              </a:rPr>
              <a:t> </a:t>
            </a:r>
            <a:r>
              <a:rPr dirty="0" sz="1200" spc="-5">
                <a:latin typeface="Times New Roman"/>
                <a:cs typeface="Times New Roman"/>
              </a:rPr>
              <a:t>segmentation.</a:t>
            </a:r>
            <a:r>
              <a:rPr dirty="0" sz="1200" spc="40">
                <a:latin typeface="Times New Roman"/>
                <a:cs typeface="Times New Roman"/>
              </a:rPr>
              <a:t> </a:t>
            </a:r>
            <a:r>
              <a:rPr dirty="0" sz="1200">
                <a:latin typeface="Times New Roman"/>
                <a:cs typeface="Times New Roman"/>
              </a:rPr>
              <a:t>The</a:t>
            </a:r>
            <a:r>
              <a:rPr dirty="0" sz="1200" spc="45">
                <a:latin typeface="Times New Roman"/>
                <a:cs typeface="Times New Roman"/>
              </a:rPr>
              <a:t> </a:t>
            </a:r>
            <a:r>
              <a:rPr dirty="0" sz="1200">
                <a:latin typeface="Times New Roman"/>
                <a:cs typeface="Times New Roman"/>
              </a:rPr>
              <a:t>point</a:t>
            </a:r>
            <a:r>
              <a:rPr dirty="0" sz="1200" spc="45">
                <a:latin typeface="Times New Roman"/>
                <a:cs typeface="Times New Roman"/>
              </a:rPr>
              <a:t> </a:t>
            </a:r>
            <a:r>
              <a:rPr dirty="0" sz="1200">
                <a:latin typeface="Times New Roman"/>
                <a:cs typeface="Times New Roman"/>
              </a:rPr>
              <a:t>cloud</a:t>
            </a:r>
            <a:r>
              <a:rPr dirty="0" sz="1200" spc="45">
                <a:latin typeface="Times New Roman"/>
                <a:cs typeface="Times New Roman"/>
              </a:rPr>
              <a:t> </a:t>
            </a:r>
            <a:r>
              <a:rPr dirty="0" sz="1200" spc="-5">
                <a:latin typeface="Times New Roman"/>
                <a:cs typeface="Times New Roman"/>
              </a:rPr>
              <a:t>filtering</a:t>
            </a:r>
            <a:r>
              <a:rPr dirty="0" sz="1200" spc="50">
                <a:latin typeface="Times New Roman"/>
                <a:cs typeface="Times New Roman"/>
              </a:rPr>
              <a:t> </a:t>
            </a:r>
            <a:r>
              <a:rPr dirty="0" sz="1200" spc="-5">
                <a:latin typeface="Times New Roman"/>
                <a:cs typeface="Times New Roman"/>
              </a:rPr>
              <a:t>part</a:t>
            </a:r>
            <a:r>
              <a:rPr dirty="0" sz="1200" spc="55">
                <a:latin typeface="Times New Roman"/>
                <a:cs typeface="Times New Roman"/>
              </a:rPr>
              <a:t> </a:t>
            </a:r>
            <a:r>
              <a:rPr dirty="0" sz="1200" spc="-5">
                <a:latin typeface="Times New Roman"/>
                <a:cs typeface="Times New Roman"/>
              </a:rPr>
              <a:t>utilizes</a:t>
            </a:r>
            <a:endParaRPr sz="1200">
              <a:latin typeface="Times New Roman"/>
              <a:cs typeface="Times New Roman"/>
            </a:endParaRPr>
          </a:p>
          <a:p>
            <a:pPr algn="just" marL="12700" marR="6985">
              <a:lnSpc>
                <a:spcPct val="162500"/>
              </a:lnSpc>
            </a:pPr>
            <a:r>
              <a:rPr dirty="0" sz="1200">
                <a:latin typeface="Times New Roman"/>
                <a:cs typeface="Times New Roman"/>
              </a:rPr>
              <a:t>the </a:t>
            </a:r>
            <a:r>
              <a:rPr dirty="0" sz="1200" spc="-5">
                <a:latin typeface="Times New Roman"/>
                <a:cs typeface="Times New Roman"/>
              </a:rPr>
              <a:t>random </a:t>
            </a:r>
            <a:r>
              <a:rPr dirty="0" sz="1200">
                <a:latin typeface="Times New Roman"/>
                <a:cs typeface="Times New Roman"/>
              </a:rPr>
              <a:t>sampling method to </a:t>
            </a:r>
            <a:r>
              <a:rPr dirty="0" sz="1200" spc="-5">
                <a:latin typeface="Times New Roman"/>
                <a:cs typeface="Times New Roman"/>
              </a:rPr>
              <a:t>complete </a:t>
            </a:r>
            <a:r>
              <a:rPr dirty="0" sz="1200">
                <a:latin typeface="Times New Roman"/>
                <a:cs typeface="Times New Roman"/>
              </a:rPr>
              <a:t>a </a:t>
            </a:r>
            <a:r>
              <a:rPr dirty="0" sz="1200" spc="-5">
                <a:latin typeface="Times New Roman"/>
                <a:cs typeface="Times New Roman"/>
              </a:rPr>
              <a:t>specified </a:t>
            </a:r>
            <a:r>
              <a:rPr dirty="0" sz="1200">
                <a:latin typeface="Times New Roman"/>
                <a:cs typeface="Times New Roman"/>
              </a:rPr>
              <a:t>number of </a:t>
            </a:r>
            <a:r>
              <a:rPr dirty="0" sz="1200" spc="-5">
                <a:latin typeface="Times New Roman"/>
                <a:cs typeface="Times New Roman"/>
              </a:rPr>
              <a:t>collections </a:t>
            </a:r>
            <a:r>
              <a:rPr dirty="0" sz="1200">
                <a:latin typeface="Times New Roman"/>
                <a:cs typeface="Times New Roman"/>
              </a:rPr>
              <a:t>for the </a:t>
            </a:r>
            <a:r>
              <a:rPr dirty="0" sz="1200" spc="-5">
                <a:latin typeface="Times New Roman"/>
                <a:cs typeface="Times New Roman"/>
              </a:rPr>
              <a:t>original </a:t>
            </a:r>
            <a:r>
              <a:rPr dirty="0" sz="1200">
                <a:latin typeface="Times New Roman"/>
                <a:cs typeface="Times New Roman"/>
              </a:rPr>
              <a:t>point </a:t>
            </a:r>
            <a:r>
              <a:rPr dirty="0" sz="1200" spc="5">
                <a:latin typeface="Times New Roman"/>
                <a:cs typeface="Times New Roman"/>
              </a:rPr>
              <a:t> </a:t>
            </a:r>
            <a:r>
              <a:rPr dirty="0" sz="1200" spc="-5">
                <a:latin typeface="Times New Roman"/>
                <a:cs typeface="Times New Roman"/>
              </a:rPr>
              <a:t>cloud data and </a:t>
            </a:r>
            <a:r>
              <a:rPr dirty="0" sz="1200">
                <a:latin typeface="Times New Roman"/>
                <a:cs typeface="Times New Roman"/>
              </a:rPr>
              <a:t>then </a:t>
            </a:r>
            <a:r>
              <a:rPr dirty="0" sz="1200" spc="-5">
                <a:latin typeface="Times New Roman"/>
                <a:cs typeface="Times New Roman"/>
              </a:rPr>
              <a:t>utilizes </a:t>
            </a:r>
            <a:r>
              <a:rPr dirty="0" sz="1200">
                <a:latin typeface="Times New Roman"/>
                <a:cs typeface="Times New Roman"/>
              </a:rPr>
              <a:t>a </a:t>
            </a:r>
            <a:r>
              <a:rPr dirty="0" sz="1200" spc="-5">
                <a:latin typeface="Times New Roman"/>
                <a:cs typeface="Times New Roman"/>
              </a:rPr>
              <a:t>statistical </a:t>
            </a:r>
            <a:r>
              <a:rPr dirty="0" sz="1200">
                <a:latin typeface="Times New Roman"/>
                <a:cs typeface="Times New Roman"/>
              </a:rPr>
              <a:t>filter to remove </a:t>
            </a:r>
            <a:r>
              <a:rPr dirty="0" sz="1200" spc="-5">
                <a:latin typeface="Times New Roman"/>
                <a:cs typeface="Times New Roman"/>
              </a:rPr>
              <a:t>outliers from </a:t>
            </a:r>
            <a:r>
              <a:rPr dirty="0" sz="1200">
                <a:latin typeface="Times New Roman"/>
                <a:cs typeface="Times New Roman"/>
              </a:rPr>
              <a:t>the </a:t>
            </a:r>
            <a:r>
              <a:rPr dirty="0" sz="1200" spc="-5">
                <a:latin typeface="Times New Roman"/>
                <a:cs typeface="Times New Roman"/>
              </a:rPr>
              <a:t>downsampled </a:t>
            </a:r>
            <a:r>
              <a:rPr dirty="0" sz="1200">
                <a:latin typeface="Times New Roman"/>
                <a:cs typeface="Times New Roman"/>
              </a:rPr>
              <a:t>point </a:t>
            </a:r>
            <a:r>
              <a:rPr dirty="0" sz="1200" spc="-5">
                <a:latin typeface="Times New Roman"/>
                <a:cs typeface="Times New Roman"/>
              </a:rPr>
              <a:t>cloud. </a:t>
            </a:r>
            <a:r>
              <a:rPr dirty="0" sz="1200">
                <a:latin typeface="Times New Roman"/>
                <a:cs typeface="Times New Roman"/>
              </a:rPr>
              <a:t> The point </a:t>
            </a:r>
            <a:r>
              <a:rPr dirty="0" sz="1200" spc="-5">
                <a:latin typeface="Times New Roman"/>
                <a:cs typeface="Times New Roman"/>
              </a:rPr>
              <a:t>cloud segmentation part utilizes </a:t>
            </a:r>
            <a:r>
              <a:rPr dirty="0" sz="1200">
                <a:latin typeface="Times New Roman"/>
                <a:cs typeface="Times New Roman"/>
              </a:rPr>
              <a:t>the </a:t>
            </a:r>
            <a:r>
              <a:rPr dirty="0" sz="1200" spc="-5">
                <a:latin typeface="Times New Roman"/>
                <a:cs typeface="Times New Roman"/>
              </a:rPr>
              <a:t>euclidean clustering </a:t>
            </a:r>
            <a:r>
              <a:rPr dirty="0" sz="1200">
                <a:latin typeface="Times New Roman"/>
                <a:cs typeface="Times New Roman"/>
              </a:rPr>
              <a:t>algorithm to </a:t>
            </a:r>
            <a:r>
              <a:rPr dirty="0" sz="1200" spc="-5">
                <a:latin typeface="Times New Roman"/>
                <a:cs typeface="Times New Roman"/>
              </a:rPr>
              <a:t>separate </a:t>
            </a:r>
            <a:r>
              <a:rPr dirty="0" sz="1200">
                <a:latin typeface="Times New Roman"/>
                <a:cs typeface="Times New Roman"/>
              </a:rPr>
              <a:t>the </a:t>
            </a:r>
            <a:r>
              <a:rPr dirty="0" sz="1200" spc="-5">
                <a:latin typeface="Times New Roman"/>
                <a:cs typeface="Times New Roman"/>
              </a:rPr>
              <a:t>target </a:t>
            </a:r>
            <a:r>
              <a:rPr dirty="0" sz="1200">
                <a:latin typeface="Times New Roman"/>
                <a:cs typeface="Times New Roman"/>
              </a:rPr>
              <a:t> </a:t>
            </a:r>
            <a:r>
              <a:rPr dirty="0" sz="1200" spc="-5">
                <a:latin typeface="Times New Roman"/>
                <a:cs typeface="Times New Roman"/>
              </a:rPr>
              <a:t>object </a:t>
            </a:r>
            <a:r>
              <a:rPr dirty="0" sz="1200" spc="-10">
                <a:latin typeface="Times New Roman"/>
                <a:cs typeface="Times New Roman"/>
              </a:rPr>
              <a:t>better, </a:t>
            </a:r>
            <a:r>
              <a:rPr dirty="0" sz="1200" spc="-5">
                <a:latin typeface="Times New Roman"/>
                <a:cs typeface="Times New Roman"/>
              </a:rPr>
              <a:t>which can </a:t>
            </a:r>
            <a:r>
              <a:rPr dirty="0" sz="1200">
                <a:latin typeface="Times New Roman"/>
                <a:cs typeface="Times New Roman"/>
              </a:rPr>
              <a:t>lay the </a:t>
            </a:r>
            <a:r>
              <a:rPr dirty="0" sz="1200" spc="-5">
                <a:latin typeface="Times New Roman"/>
                <a:cs typeface="Times New Roman"/>
              </a:rPr>
              <a:t>foundation </a:t>
            </a:r>
            <a:r>
              <a:rPr dirty="0" sz="1200">
                <a:latin typeface="Times New Roman"/>
                <a:cs typeface="Times New Roman"/>
              </a:rPr>
              <a:t>for the </a:t>
            </a:r>
            <a:r>
              <a:rPr dirty="0" sz="1200" spc="-5">
                <a:latin typeface="Times New Roman"/>
                <a:cs typeface="Times New Roman"/>
              </a:rPr>
              <a:t>next </a:t>
            </a:r>
            <a:r>
              <a:rPr dirty="0" sz="1200">
                <a:latin typeface="Times New Roman"/>
                <a:cs typeface="Times New Roman"/>
              </a:rPr>
              <a:t>point </a:t>
            </a:r>
            <a:r>
              <a:rPr dirty="0" sz="1200" spc="-5">
                <a:latin typeface="Times New Roman"/>
                <a:cs typeface="Times New Roman"/>
              </a:rPr>
              <a:t>cloud registration </a:t>
            </a:r>
            <a:r>
              <a:rPr dirty="0" sz="1200">
                <a:latin typeface="Times New Roman"/>
                <a:cs typeface="Times New Roman"/>
              </a:rPr>
              <a:t>using </a:t>
            </a:r>
            <a:r>
              <a:rPr dirty="0" sz="1200" spc="-10">
                <a:latin typeface="Times New Roman"/>
                <a:cs typeface="Times New Roman"/>
              </a:rPr>
              <a:t>effective </a:t>
            </a:r>
            <a:r>
              <a:rPr dirty="0" sz="1200">
                <a:latin typeface="Times New Roman"/>
                <a:cs typeface="Times New Roman"/>
              </a:rPr>
              <a:t>point </a:t>
            </a:r>
            <a:r>
              <a:rPr dirty="0" sz="1200" spc="5">
                <a:latin typeface="Times New Roman"/>
                <a:cs typeface="Times New Roman"/>
              </a:rPr>
              <a:t> </a:t>
            </a:r>
            <a:r>
              <a:rPr dirty="0" sz="1200" spc="-5">
                <a:latin typeface="Times New Roman"/>
                <a:cs typeface="Times New Roman"/>
              </a:rPr>
              <a:t>cloud information.</a:t>
            </a:r>
            <a:endParaRPr sz="1200">
              <a:latin typeface="Times New Roman"/>
              <a:cs typeface="Times New Roman"/>
            </a:endParaRPr>
          </a:p>
          <a:p>
            <a:pPr algn="just" marL="12700" marR="6350" indent="228600">
              <a:lnSpc>
                <a:spcPct val="162500"/>
              </a:lnSpc>
              <a:buAutoNum type="arabicParenBoth" startAt="2"/>
              <a:tabLst>
                <a:tab pos="469265" algn="l"/>
              </a:tabLst>
            </a:pPr>
            <a:r>
              <a:rPr dirty="0" sz="1200" spc="-5">
                <a:latin typeface="Times New Roman"/>
                <a:cs typeface="Times New Roman"/>
              </a:rPr>
              <a:t>Aiming at </a:t>
            </a:r>
            <a:r>
              <a:rPr dirty="0" sz="1200">
                <a:latin typeface="Times New Roman"/>
                <a:cs typeface="Times New Roman"/>
              </a:rPr>
              <a:t>the problem that the </a:t>
            </a:r>
            <a:r>
              <a:rPr dirty="0" sz="1200" spc="-5">
                <a:latin typeface="Times New Roman"/>
                <a:cs typeface="Times New Roman"/>
              </a:rPr>
              <a:t>deep-learning-based methods </a:t>
            </a:r>
            <a:r>
              <a:rPr dirty="0" sz="1200">
                <a:latin typeface="Times New Roman"/>
                <a:cs typeface="Times New Roman"/>
              </a:rPr>
              <a:t>for point </a:t>
            </a:r>
            <a:r>
              <a:rPr dirty="0" sz="1200" spc="-5">
                <a:latin typeface="Times New Roman"/>
                <a:cs typeface="Times New Roman"/>
              </a:rPr>
              <a:t>cloud registration </a:t>
            </a:r>
            <a:r>
              <a:rPr dirty="0" sz="1200">
                <a:latin typeface="Times New Roman"/>
                <a:cs typeface="Times New Roman"/>
              </a:rPr>
              <a:t> </a:t>
            </a:r>
            <a:r>
              <a:rPr dirty="0" sz="1200" spc="-5">
                <a:latin typeface="Times New Roman"/>
                <a:cs typeface="Times New Roman"/>
              </a:rPr>
              <a:t>represented</a:t>
            </a:r>
            <a:r>
              <a:rPr dirty="0" sz="1200" spc="-35">
                <a:latin typeface="Times New Roman"/>
                <a:cs typeface="Times New Roman"/>
              </a:rPr>
              <a:t> </a:t>
            </a:r>
            <a:r>
              <a:rPr dirty="0" sz="1200">
                <a:latin typeface="Times New Roman"/>
                <a:cs typeface="Times New Roman"/>
              </a:rPr>
              <a:t>by</a:t>
            </a:r>
            <a:r>
              <a:rPr dirty="0" sz="1200" spc="-35">
                <a:latin typeface="Times New Roman"/>
                <a:cs typeface="Times New Roman"/>
              </a:rPr>
              <a:t> </a:t>
            </a:r>
            <a:r>
              <a:rPr dirty="0" sz="1200" spc="-5">
                <a:latin typeface="Times New Roman"/>
                <a:cs typeface="Times New Roman"/>
              </a:rPr>
              <a:t>PCRNet</a:t>
            </a:r>
            <a:r>
              <a:rPr dirty="0" sz="1200" spc="-25">
                <a:latin typeface="Times New Roman"/>
                <a:cs typeface="Times New Roman"/>
              </a:rPr>
              <a:t> </a:t>
            </a:r>
            <a:r>
              <a:rPr dirty="0" sz="1200">
                <a:latin typeface="Times New Roman"/>
                <a:cs typeface="Times New Roman"/>
              </a:rPr>
              <a:t>only</a:t>
            </a:r>
            <a:r>
              <a:rPr dirty="0" sz="1200" spc="-30">
                <a:latin typeface="Times New Roman"/>
                <a:cs typeface="Times New Roman"/>
              </a:rPr>
              <a:t> </a:t>
            </a:r>
            <a:r>
              <a:rPr dirty="0" sz="1200" spc="-5">
                <a:latin typeface="Times New Roman"/>
                <a:cs typeface="Times New Roman"/>
              </a:rPr>
              <a:t>focus</a:t>
            </a:r>
            <a:r>
              <a:rPr dirty="0" sz="1200" spc="-25">
                <a:latin typeface="Times New Roman"/>
                <a:cs typeface="Times New Roman"/>
              </a:rPr>
              <a:t> </a:t>
            </a:r>
            <a:r>
              <a:rPr dirty="0" sz="1200">
                <a:latin typeface="Times New Roman"/>
                <a:cs typeface="Times New Roman"/>
              </a:rPr>
              <a:t>on</a:t>
            </a:r>
            <a:r>
              <a:rPr dirty="0" sz="1200" spc="-30">
                <a:latin typeface="Times New Roman"/>
                <a:cs typeface="Times New Roman"/>
              </a:rPr>
              <a:t> </a:t>
            </a:r>
            <a:r>
              <a:rPr dirty="0" sz="1200">
                <a:latin typeface="Times New Roman"/>
                <a:cs typeface="Times New Roman"/>
              </a:rPr>
              <a:t>the</a:t>
            </a:r>
            <a:r>
              <a:rPr dirty="0" sz="1200" spc="-35">
                <a:latin typeface="Times New Roman"/>
                <a:cs typeface="Times New Roman"/>
              </a:rPr>
              <a:t> </a:t>
            </a:r>
            <a:r>
              <a:rPr dirty="0" sz="1200">
                <a:latin typeface="Times New Roman"/>
                <a:cs typeface="Times New Roman"/>
              </a:rPr>
              <a:t>global</a:t>
            </a:r>
            <a:r>
              <a:rPr dirty="0" sz="1200" spc="-35">
                <a:latin typeface="Times New Roman"/>
                <a:cs typeface="Times New Roman"/>
              </a:rPr>
              <a:t> </a:t>
            </a:r>
            <a:r>
              <a:rPr dirty="0" sz="1200" spc="-5">
                <a:latin typeface="Times New Roman"/>
                <a:cs typeface="Times New Roman"/>
              </a:rPr>
              <a:t>information</a:t>
            </a:r>
            <a:r>
              <a:rPr dirty="0" sz="1200" spc="-25">
                <a:latin typeface="Times New Roman"/>
                <a:cs typeface="Times New Roman"/>
              </a:rPr>
              <a:t> </a:t>
            </a:r>
            <a:r>
              <a:rPr dirty="0" sz="1200">
                <a:latin typeface="Times New Roman"/>
                <a:cs typeface="Times New Roman"/>
              </a:rPr>
              <a:t>of</a:t>
            </a:r>
            <a:r>
              <a:rPr dirty="0" sz="1200" spc="-35">
                <a:latin typeface="Times New Roman"/>
                <a:cs typeface="Times New Roman"/>
              </a:rPr>
              <a:t> </a:t>
            </a:r>
            <a:r>
              <a:rPr dirty="0" sz="1200">
                <a:latin typeface="Times New Roman"/>
                <a:cs typeface="Times New Roman"/>
              </a:rPr>
              <a:t>point</a:t>
            </a:r>
            <a:r>
              <a:rPr dirty="0" sz="1200" spc="-30">
                <a:latin typeface="Times New Roman"/>
                <a:cs typeface="Times New Roman"/>
              </a:rPr>
              <a:t> </a:t>
            </a:r>
            <a:r>
              <a:rPr dirty="0" sz="1200" spc="-5">
                <a:latin typeface="Times New Roman"/>
                <a:cs typeface="Times New Roman"/>
              </a:rPr>
              <a:t>cloud</a:t>
            </a:r>
            <a:r>
              <a:rPr dirty="0" sz="1200" spc="-30">
                <a:latin typeface="Times New Roman"/>
                <a:cs typeface="Times New Roman"/>
              </a:rPr>
              <a:t> </a:t>
            </a:r>
            <a:r>
              <a:rPr dirty="0" sz="1200" spc="-5">
                <a:latin typeface="Times New Roman"/>
                <a:cs typeface="Times New Roman"/>
              </a:rPr>
              <a:t>without</a:t>
            </a:r>
            <a:r>
              <a:rPr dirty="0" sz="1200" spc="-25">
                <a:latin typeface="Times New Roman"/>
                <a:cs typeface="Times New Roman"/>
              </a:rPr>
              <a:t> </a:t>
            </a:r>
            <a:r>
              <a:rPr dirty="0" sz="1200" spc="-5">
                <a:latin typeface="Times New Roman"/>
                <a:cs typeface="Times New Roman"/>
              </a:rPr>
              <a:t>considering</a:t>
            </a:r>
            <a:r>
              <a:rPr dirty="0" sz="1200" spc="-35">
                <a:latin typeface="Times New Roman"/>
                <a:cs typeface="Times New Roman"/>
              </a:rPr>
              <a:t> </a:t>
            </a:r>
            <a:r>
              <a:rPr dirty="0" sz="1200" spc="-5">
                <a:latin typeface="Times New Roman"/>
                <a:cs typeface="Times New Roman"/>
              </a:rPr>
              <a:t>local </a:t>
            </a:r>
            <a:r>
              <a:rPr dirty="0" sz="1200" spc="-290">
                <a:latin typeface="Times New Roman"/>
                <a:cs typeface="Times New Roman"/>
              </a:rPr>
              <a:t> </a:t>
            </a:r>
            <a:r>
              <a:rPr dirty="0" sz="1200" spc="-5">
                <a:latin typeface="Times New Roman"/>
                <a:cs typeface="Times New Roman"/>
              </a:rPr>
              <a:t>features,</a:t>
            </a:r>
            <a:r>
              <a:rPr dirty="0" sz="1200" spc="-35">
                <a:latin typeface="Times New Roman"/>
                <a:cs typeface="Times New Roman"/>
              </a:rPr>
              <a:t> </a:t>
            </a:r>
            <a:r>
              <a:rPr dirty="0" sz="1200">
                <a:latin typeface="Times New Roman"/>
                <a:cs typeface="Times New Roman"/>
              </a:rPr>
              <a:t>this</a:t>
            </a:r>
            <a:r>
              <a:rPr dirty="0" sz="1200" spc="-35">
                <a:latin typeface="Times New Roman"/>
                <a:cs typeface="Times New Roman"/>
              </a:rPr>
              <a:t> </a:t>
            </a:r>
            <a:r>
              <a:rPr dirty="0" sz="1200">
                <a:latin typeface="Times New Roman"/>
                <a:cs typeface="Times New Roman"/>
              </a:rPr>
              <a:t>thesis</a:t>
            </a:r>
            <a:r>
              <a:rPr dirty="0" sz="1200" spc="-30">
                <a:latin typeface="Times New Roman"/>
                <a:cs typeface="Times New Roman"/>
              </a:rPr>
              <a:t> </a:t>
            </a:r>
            <a:r>
              <a:rPr dirty="0" sz="1200" spc="-5">
                <a:latin typeface="Times New Roman"/>
                <a:cs typeface="Times New Roman"/>
              </a:rPr>
              <a:t>improves</a:t>
            </a:r>
            <a:r>
              <a:rPr dirty="0" sz="1200" spc="-40">
                <a:latin typeface="Times New Roman"/>
                <a:cs typeface="Times New Roman"/>
              </a:rPr>
              <a:t> </a:t>
            </a:r>
            <a:r>
              <a:rPr dirty="0" sz="1200">
                <a:latin typeface="Times New Roman"/>
                <a:cs typeface="Times New Roman"/>
              </a:rPr>
              <a:t>the</a:t>
            </a:r>
            <a:r>
              <a:rPr dirty="0" sz="1200" spc="-40">
                <a:latin typeface="Times New Roman"/>
                <a:cs typeface="Times New Roman"/>
              </a:rPr>
              <a:t> </a:t>
            </a:r>
            <a:r>
              <a:rPr dirty="0" sz="1200">
                <a:latin typeface="Times New Roman"/>
                <a:cs typeface="Times New Roman"/>
              </a:rPr>
              <a:t>feature</a:t>
            </a:r>
            <a:r>
              <a:rPr dirty="0" sz="1200" spc="-40">
                <a:latin typeface="Times New Roman"/>
                <a:cs typeface="Times New Roman"/>
              </a:rPr>
              <a:t> </a:t>
            </a:r>
            <a:r>
              <a:rPr dirty="0" sz="1200" spc="-5">
                <a:latin typeface="Times New Roman"/>
                <a:cs typeface="Times New Roman"/>
              </a:rPr>
              <a:t>extraction</a:t>
            </a:r>
            <a:r>
              <a:rPr dirty="0" sz="1200" spc="-25">
                <a:latin typeface="Times New Roman"/>
                <a:cs typeface="Times New Roman"/>
              </a:rPr>
              <a:t> </a:t>
            </a:r>
            <a:r>
              <a:rPr dirty="0" sz="1200">
                <a:latin typeface="Times New Roman"/>
                <a:cs typeface="Times New Roman"/>
              </a:rPr>
              <a:t>module</a:t>
            </a:r>
            <a:r>
              <a:rPr dirty="0" sz="1200" spc="-45">
                <a:latin typeface="Times New Roman"/>
                <a:cs typeface="Times New Roman"/>
              </a:rPr>
              <a:t> </a:t>
            </a:r>
            <a:r>
              <a:rPr dirty="0" sz="1200">
                <a:latin typeface="Times New Roman"/>
                <a:cs typeface="Times New Roman"/>
              </a:rPr>
              <a:t>of</a:t>
            </a:r>
            <a:r>
              <a:rPr dirty="0" sz="1200" spc="-35">
                <a:latin typeface="Times New Roman"/>
                <a:cs typeface="Times New Roman"/>
              </a:rPr>
              <a:t> </a:t>
            </a:r>
            <a:r>
              <a:rPr dirty="0" sz="1200">
                <a:latin typeface="Times New Roman"/>
                <a:cs typeface="Times New Roman"/>
              </a:rPr>
              <a:t>the</a:t>
            </a:r>
            <a:r>
              <a:rPr dirty="0" sz="1200" spc="-30">
                <a:latin typeface="Times New Roman"/>
                <a:cs typeface="Times New Roman"/>
              </a:rPr>
              <a:t> </a:t>
            </a:r>
            <a:r>
              <a:rPr dirty="0" sz="1200">
                <a:latin typeface="Times New Roman"/>
                <a:cs typeface="Times New Roman"/>
              </a:rPr>
              <a:t>primary</a:t>
            </a:r>
            <a:r>
              <a:rPr dirty="0" sz="1200" spc="-40">
                <a:latin typeface="Times New Roman"/>
                <a:cs typeface="Times New Roman"/>
              </a:rPr>
              <a:t> </a:t>
            </a:r>
            <a:r>
              <a:rPr dirty="0" sz="1200">
                <a:latin typeface="Times New Roman"/>
                <a:cs typeface="Times New Roman"/>
              </a:rPr>
              <a:t>PCRNet,</a:t>
            </a:r>
            <a:r>
              <a:rPr dirty="0" sz="1200" spc="-30">
                <a:latin typeface="Times New Roman"/>
                <a:cs typeface="Times New Roman"/>
              </a:rPr>
              <a:t> </a:t>
            </a:r>
            <a:r>
              <a:rPr dirty="0" sz="1200" spc="-5">
                <a:latin typeface="Times New Roman"/>
                <a:cs typeface="Times New Roman"/>
              </a:rPr>
              <a:t>and</a:t>
            </a:r>
            <a:r>
              <a:rPr dirty="0" sz="1200" spc="-30">
                <a:latin typeface="Times New Roman"/>
                <a:cs typeface="Times New Roman"/>
              </a:rPr>
              <a:t> </a:t>
            </a:r>
            <a:r>
              <a:rPr dirty="0" sz="1200" spc="-5">
                <a:latin typeface="Times New Roman"/>
                <a:cs typeface="Times New Roman"/>
              </a:rPr>
              <a:t>uses</a:t>
            </a:r>
            <a:r>
              <a:rPr dirty="0" sz="1200" spc="-40">
                <a:latin typeface="Times New Roman"/>
                <a:cs typeface="Times New Roman"/>
              </a:rPr>
              <a:t> </a:t>
            </a:r>
            <a:r>
              <a:rPr dirty="0" sz="1200">
                <a:latin typeface="Times New Roman"/>
                <a:cs typeface="Times New Roman"/>
              </a:rPr>
              <a:t>position </a:t>
            </a:r>
            <a:r>
              <a:rPr dirty="0" sz="1200" spc="-285">
                <a:latin typeface="Times New Roman"/>
                <a:cs typeface="Times New Roman"/>
              </a:rPr>
              <a:t> </a:t>
            </a:r>
            <a:r>
              <a:rPr dirty="0" sz="1200" spc="-5">
                <a:latin typeface="Times New Roman"/>
                <a:cs typeface="Times New Roman"/>
              </a:rPr>
              <a:t>adaptive</a:t>
            </a:r>
            <a:r>
              <a:rPr dirty="0" sz="1200" spc="130">
                <a:latin typeface="Times New Roman"/>
                <a:cs typeface="Times New Roman"/>
              </a:rPr>
              <a:t> </a:t>
            </a:r>
            <a:r>
              <a:rPr dirty="0" sz="1200" spc="-5">
                <a:latin typeface="Times New Roman"/>
                <a:cs typeface="Times New Roman"/>
              </a:rPr>
              <a:t>convolution</a:t>
            </a:r>
            <a:r>
              <a:rPr dirty="0" sz="1200" spc="130">
                <a:latin typeface="Times New Roman"/>
                <a:cs typeface="Times New Roman"/>
              </a:rPr>
              <a:t> </a:t>
            </a:r>
            <a:r>
              <a:rPr dirty="0" sz="1200">
                <a:latin typeface="Times New Roman"/>
                <a:cs typeface="Times New Roman"/>
              </a:rPr>
              <a:t>to</a:t>
            </a:r>
            <a:r>
              <a:rPr dirty="0" sz="1200" spc="150">
                <a:latin typeface="Times New Roman"/>
                <a:cs typeface="Times New Roman"/>
              </a:rPr>
              <a:t> </a:t>
            </a:r>
            <a:r>
              <a:rPr dirty="0" sz="1200" spc="-5">
                <a:latin typeface="Times New Roman"/>
                <a:cs typeface="Times New Roman"/>
              </a:rPr>
              <a:t>construct</a:t>
            </a:r>
            <a:r>
              <a:rPr dirty="0" sz="1200" spc="130">
                <a:latin typeface="Times New Roman"/>
                <a:cs typeface="Times New Roman"/>
              </a:rPr>
              <a:t> </a:t>
            </a:r>
            <a:r>
              <a:rPr dirty="0" sz="1200">
                <a:latin typeface="Times New Roman"/>
                <a:cs typeface="Times New Roman"/>
              </a:rPr>
              <a:t>our</a:t>
            </a:r>
            <a:r>
              <a:rPr dirty="0" sz="1200" spc="135">
                <a:latin typeface="Times New Roman"/>
                <a:cs typeface="Times New Roman"/>
              </a:rPr>
              <a:t> </a:t>
            </a:r>
            <a:r>
              <a:rPr dirty="0" sz="1200">
                <a:latin typeface="Times New Roman"/>
                <a:cs typeface="Times New Roman"/>
              </a:rPr>
              <a:t>network</a:t>
            </a:r>
            <a:r>
              <a:rPr dirty="0" sz="1200" spc="125">
                <a:latin typeface="Times New Roman"/>
                <a:cs typeface="Times New Roman"/>
              </a:rPr>
              <a:t> </a:t>
            </a:r>
            <a:r>
              <a:rPr dirty="0" sz="1200" spc="-20">
                <a:latin typeface="Times New Roman"/>
                <a:cs typeface="Times New Roman"/>
              </a:rPr>
              <a:t>PACNet.</a:t>
            </a:r>
            <a:r>
              <a:rPr dirty="0" sz="1200" spc="125">
                <a:latin typeface="Times New Roman"/>
                <a:cs typeface="Times New Roman"/>
              </a:rPr>
              <a:t> </a:t>
            </a:r>
            <a:r>
              <a:rPr dirty="0" sz="1200" spc="-5">
                <a:latin typeface="Times New Roman"/>
                <a:cs typeface="Times New Roman"/>
              </a:rPr>
              <a:t>Compared</a:t>
            </a:r>
            <a:r>
              <a:rPr dirty="0" sz="1200" spc="135">
                <a:latin typeface="Times New Roman"/>
                <a:cs typeface="Times New Roman"/>
              </a:rPr>
              <a:t> </a:t>
            </a:r>
            <a:r>
              <a:rPr dirty="0" sz="1200" spc="-5">
                <a:latin typeface="Times New Roman"/>
                <a:cs typeface="Times New Roman"/>
              </a:rPr>
              <a:t>with</a:t>
            </a:r>
            <a:r>
              <a:rPr dirty="0" sz="1200" spc="140">
                <a:latin typeface="Times New Roman"/>
                <a:cs typeface="Times New Roman"/>
              </a:rPr>
              <a:t> </a:t>
            </a:r>
            <a:r>
              <a:rPr dirty="0" sz="1200">
                <a:latin typeface="Times New Roman"/>
                <a:cs typeface="Times New Roman"/>
              </a:rPr>
              <a:t>the</a:t>
            </a:r>
            <a:r>
              <a:rPr dirty="0" sz="1200" spc="130">
                <a:latin typeface="Times New Roman"/>
                <a:cs typeface="Times New Roman"/>
              </a:rPr>
              <a:t> </a:t>
            </a:r>
            <a:r>
              <a:rPr dirty="0" sz="1200" spc="-5">
                <a:latin typeface="Times New Roman"/>
                <a:cs typeface="Times New Roman"/>
              </a:rPr>
              <a:t>primary</a:t>
            </a:r>
            <a:r>
              <a:rPr dirty="0" sz="1200" spc="135">
                <a:latin typeface="Times New Roman"/>
                <a:cs typeface="Times New Roman"/>
              </a:rPr>
              <a:t> </a:t>
            </a:r>
            <a:r>
              <a:rPr dirty="0" sz="1200" spc="-5">
                <a:latin typeface="Times New Roman"/>
                <a:cs typeface="Times New Roman"/>
              </a:rPr>
              <a:t>PCRNet,</a:t>
            </a:r>
            <a:r>
              <a:rPr dirty="0" sz="1200" spc="135">
                <a:latin typeface="Times New Roman"/>
                <a:cs typeface="Times New Roman"/>
              </a:rPr>
              <a:t> </a:t>
            </a:r>
            <a:r>
              <a:rPr dirty="0" sz="1200">
                <a:latin typeface="Times New Roman"/>
                <a:cs typeface="Times New Roman"/>
              </a:rPr>
              <a:t>the</a:t>
            </a:r>
            <a:endParaRPr sz="1200">
              <a:latin typeface="Times New Roman"/>
              <a:cs typeface="Times New Roman"/>
            </a:endParaRPr>
          </a:p>
        </p:txBody>
      </p:sp>
      <p:pic>
        <p:nvPicPr>
          <p:cNvPr id="3" name="object 3"/>
          <p:cNvPicPr/>
          <p:nvPr/>
        </p:nvPicPr>
        <p:blipFill>
          <a:blip r:embed="rId2" cstate="print"/>
          <a:stretch>
            <a:fillRect/>
          </a:stretch>
        </p:blipFill>
        <p:spPr>
          <a:xfrm>
            <a:off x="259079" y="10344403"/>
            <a:ext cx="4812030" cy="123189"/>
          </a:xfrm>
          <a:prstGeom prst="rect">
            <a:avLst/>
          </a:prstGeom>
        </p:spPr>
      </p:pic>
      <p:pic>
        <p:nvPicPr>
          <p:cNvPr id="4" name="object 4"/>
          <p:cNvPicPr/>
          <p:nvPr/>
        </p:nvPicPr>
        <p:blipFill>
          <a:blip r:embed="rId3" cstate="print"/>
          <a:stretch>
            <a:fillRect/>
          </a:stretch>
        </p:blipFill>
        <p:spPr>
          <a:xfrm>
            <a:off x="5215890" y="10344403"/>
            <a:ext cx="1082039" cy="123189"/>
          </a:xfrm>
          <a:prstGeom prst="rect">
            <a:avLst/>
          </a:prstGeom>
        </p:spPr>
      </p:pic>
      <p:sp>
        <p:nvSpPr>
          <p:cNvPr id="5" name="object 5"/>
          <p:cNvSpPr txBox="1"/>
          <p:nvPr/>
        </p:nvSpPr>
        <p:spPr>
          <a:xfrm>
            <a:off x="3627754" y="9924667"/>
            <a:ext cx="307340" cy="173990"/>
          </a:xfrm>
          <a:prstGeom prst="rect">
            <a:avLst/>
          </a:prstGeom>
        </p:spPr>
        <p:txBody>
          <a:bodyPr wrap="square" lIns="0" tIns="0" rIns="0" bIns="0" rtlCol="0" vert="horz">
            <a:spAutoFit/>
          </a:bodyPr>
          <a:lstStyle/>
          <a:p>
            <a:pPr marL="38100">
              <a:lnSpc>
                <a:spcPts val="1250"/>
              </a:lnSpc>
            </a:pPr>
            <a:r>
              <a:rPr dirty="0" sz="1050">
                <a:latin typeface="Times New Roman"/>
                <a:cs typeface="Times New Roman"/>
              </a:rPr>
              <a:t>iii</a:t>
            </a:r>
            <a:endParaRPr sz="105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3630295" y="528319"/>
            <a:ext cx="31610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第五章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双</a:t>
            </a:r>
            <a:r>
              <a:rPr dirty="0" sz="1050" spc="5">
                <a:solidFill>
                  <a:srgbClr val="666666"/>
                </a:solidFill>
                <a:latin typeface="SimSun"/>
                <a:cs typeface="SimSun"/>
              </a:rPr>
              <a:t>重</a:t>
            </a:r>
            <a:r>
              <a:rPr dirty="0" sz="1050" spc="-10">
                <a:solidFill>
                  <a:srgbClr val="666666"/>
                </a:solidFill>
                <a:latin typeface="SimSun"/>
                <a:cs typeface="SimSun"/>
              </a:rPr>
              <a:t>注</a:t>
            </a:r>
            <a:r>
              <a:rPr dirty="0" sz="1050" spc="5">
                <a:solidFill>
                  <a:srgbClr val="666666"/>
                </a:solidFill>
                <a:latin typeface="SimSun"/>
                <a:cs typeface="SimSun"/>
              </a:rPr>
              <a:t>意</a:t>
            </a:r>
            <a:r>
              <a:rPr dirty="0" sz="1050" spc="-10">
                <a:solidFill>
                  <a:srgbClr val="666666"/>
                </a:solidFill>
                <a:latin typeface="SimSun"/>
                <a:cs typeface="SimSun"/>
              </a:rPr>
              <a:t>力机</a:t>
            </a:r>
            <a:r>
              <a:rPr dirty="0" sz="1050" spc="5">
                <a:solidFill>
                  <a:srgbClr val="666666"/>
                </a:solidFill>
                <a:latin typeface="SimSun"/>
                <a:cs typeface="SimSun"/>
              </a:rPr>
              <a:t>制融</a:t>
            </a:r>
            <a:r>
              <a:rPr dirty="0" sz="1050" spc="-10">
                <a:solidFill>
                  <a:srgbClr val="666666"/>
                </a:solidFill>
                <a:latin typeface="SimSun"/>
                <a:cs typeface="SimSun"/>
              </a:rPr>
              <a:t>合</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p:txBody>
      </p:sp>
      <p:sp>
        <p:nvSpPr>
          <p:cNvPr id="4" name="object 4"/>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2734182" y="769111"/>
            <a:ext cx="2094230" cy="186690"/>
          </a:xfrm>
          <a:prstGeom prst="rect">
            <a:avLst/>
          </a:prstGeom>
        </p:spPr>
        <p:txBody>
          <a:bodyPr wrap="square" lIns="0" tIns="13335" rIns="0" bIns="0" rtlCol="0" vert="horz">
            <a:spAutoFit/>
          </a:bodyPr>
          <a:lstStyle/>
          <a:p>
            <a:pPr marL="12700">
              <a:lnSpc>
                <a:spcPct val="100000"/>
              </a:lnSpc>
              <a:spcBef>
                <a:spcPts val="105"/>
              </a:spcBef>
              <a:tabLst>
                <a:tab pos="480059" algn="l"/>
              </a:tabLst>
            </a:pPr>
            <a:r>
              <a:rPr dirty="0" sz="1050" spc="5">
                <a:latin typeface="SimSun"/>
                <a:cs typeface="SimSun"/>
              </a:rPr>
              <a:t>表</a:t>
            </a:r>
            <a:r>
              <a:rPr dirty="0" sz="1050" spc="-265">
                <a:latin typeface="SimSun"/>
                <a:cs typeface="SimSun"/>
              </a:rPr>
              <a:t> </a:t>
            </a:r>
            <a:r>
              <a:rPr dirty="0" sz="1050">
                <a:latin typeface="Times New Roman"/>
                <a:cs typeface="Times New Roman"/>
              </a:rPr>
              <a:t>5.1</a:t>
            </a:r>
            <a:r>
              <a:rPr dirty="0" sz="1050">
                <a:latin typeface="Times New Roman"/>
                <a:cs typeface="Times New Roman"/>
              </a:rPr>
              <a:t>	</a:t>
            </a:r>
            <a:r>
              <a:rPr dirty="0" sz="1050" spc="-10">
                <a:latin typeface="SimSun"/>
                <a:cs typeface="SimSun"/>
              </a:rPr>
              <a:t>各</a:t>
            </a:r>
            <a:r>
              <a:rPr dirty="0" sz="1050" spc="5">
                <a:latin typeface="SimSun"/>
                <a:cs typeface="SimSun"/>
              </a:rPr>
              <a:t>算</a:t>
            </a:r>
            <a:r>
              <a:rPr dirty="0" sz="1050" spc="-10">
                <a:latin typeface="SimSun"/>
                <a:cs typeface="SimSun"/>
              </a:rPr>
              <a:t>法</a:t>
            </a:r>
            <a:r>
              <a:rPr dirty="0" sz="1050" spc="5">
                <a:latin typeface="SimSun"/>
                <a:cs typeface="SimSun"/>
              </a:rPr>
              <a:t>精</a:t>
            </a:r>
            <a:r>
              <a:rPr dirty="0" sz="1050" spc="-10">
                <a:latin typeface="SimSun"/>
                <a:cs typeface="SimSun"/>
              </a:rPr>
              <a:t>度</a:t>
            </a:r>
            <a:r>
              <a:rPr dirty="0" sz="1050" spc="5">
                <a:latin typeface="SimSun"/>
                <a:cs typeface="SimSun"/>
              </a:rPr>
              <a:t>测</a:t>
            </a:r>
            <a:r>
              <a:rPr dirty="0" sz="1050" spc="-10">
                <a:latin typeface="SimSun"/>
                <a:cs typeface="SimSun"/>
              </a:rPr>
              <a:t>试结</a:t>
            </a:r>
            <a:r>
              <a:rPr dirty="0" sz="1050" spc="5">
                <a:latin typeface="SimSun"/>
                <a:cs typeface="SimSun"/>
              </a:rPr>
              <a:t>果对</a:t>
            </a:r>
            <a:r>
              <a:rPr dirty="0" sz="1050" spc="-10">
                <a:latin typeface="SimSun"/>
                <a:cs typeface="SimSun"/>
              </a:rPr>
              <a:t>比</a:t>
            </a:r>
            <a:r>
              <a:rPr dirty="0" sz="1050" spc="5">
                <a:latin typeface="SimSun"/>
                <a:cs typeface="SimSun"/>
              </a:rPr>
              <a:t>表</a:t>
            </a:r>
            <a:endParaRPr sz="1050">
              <a:latin typeface="SimSun"/>
              <a:cs typeface="SimSun"/>
            </a:endParaRPr>
          </a:p>
        </p:txBody>
      </p:sp>
      <p:graphicFrame>
        <p:nvGraphicFramePr>
          <p:cNvPr id="6" name="object 6"/>
          <p:cNvGraphicFramePr>
            <a:graphicFrameLocks noGrp="1"/>
          </p:cNvGraphicFramePr>
          <p:nvPr/>
        </p:nvGraphicFramePr>
        <p:xfrm>
          <a:off x="710183" y="1025905"/>
          <a:ext cx="6130925" cy="1781810"/>
        </p:xfrm>
        <a:graphic>
          <a:graphicData uri="http://schemas.openxmlformats.org/drawingml/2006/table">
            <a:tbl>
              <a:tblPr firstRow="1" bandRow="1">
                <a:tableStyleId>{2D5ABB26-0587-4C30-8999-92F81FD0307C}</a:tableStyleId>
              </a:tblPr>
              <a:tblGrid>
                <a:gridCol w="977265"/>
                <a:gridCol w="949960"/>
                <a:gridCol w="880744"/>
                <a:gridCol w="877569"/>
                <a:gridCol w="813435"/>
                <a:gridCol w="819150"/>
                <a:gridCol w="810895"/>
              </a:tblGrid>
              <a:tr h="262127">
                <a:tc>
                  <a:txBody>
                    <a:bodyPr/>
                    <a:lstStyle/>
                    <a:p>
                      <a:pPr algn="ctr" marL="10160">
                        <a:lnSpc>
                          <a:spcPct val="100000"/>
                        </a:lnSpc>
                        <a:spcBef>
                          <a:spcPts val="390"/>
                        </a:spcBef>
                      </a:pPr>
                      <a:r>
                        <a:rPr dirty="0" sz="1050">
                          <a:latin typeface="SimSun"/>
                          <a:cs typeface="SimSun"/>
                        </a:rPr>
                        <a:t>模型</a:t>
                      </a:r>
                      <a:endParaRPr sz="1050">
                        <a:latin typeface="SimSun"/>
                        <a:cs typeface="SimSun"/>
                      </a:endParaRPr>
                    </a:p>
                  </a:txBody>
                  <a:tcPr marL="0" marR="0" marB="0" marT="49530">
                    <a:lnT w="19050">
                      <a:solidFill>
                        <a:srgbClr val="000000"/>
                      </a:solidFill>
                      <a:prstDash val="solid"/>
                    </a:lnT>
                    <a:lnB w="9525">
                      <a:solidFill>
                        <a:srgbClr val="000000"/>
                      </a:solidFill>
                      <a:prstDash val="solid"/>
                    </a:lnB>
                  </a:tcPr>
                </a:tc>
                <a:tc>
                  <a:txBody>
                    <a:bodyPr/>
                    <a:lstStyle/>
                    <a:p>
                      <a:pPr marL="247650">
                        <a:lnSpc>
                          <a:spcPct val="100000"/>
                        </a:lnSpc>
                        <a:spcBef>
                          <a:spcPts val="390"/>
                        </a:spcBef>
                      </a:pPr>
                      <a:r>
                        <a:rPr dirty="0" sz="1050" spc="-5">
                          <a:latin typeface="Times New Roman"/>
                          <a:cs typeface="Times New Roman"/>
                        </a:rPr>
                        <a:t>MSE(R)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a:lnSpc>
                          <a:spcPct val="100000"/>
                        </a:lnSpc>
                        <a:spcBef>
                          <a:spcPts val="390"/>
                        </a:spcBef>
                      </a:pPr>
                      <a:r>
                        <a:rPr dirty="0" sz="1050">
                          <a:latin typeface="Times New Roman"/>
                          <a:cs typeface="Times New Roman"/>
                        </a:rPr>
                        <a:t>RMSE(R)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marL="1270">
                        <a:lnSpc>
                          <a:spcPct val="100000"/>
                        </a:lnSpc>
                        <a:spcBef>
                          <a:spcPts val="390"/>
                        </a:spcBef>
                      </a:pPr>
                      <a:r>
                        <a:rPr dirty="0" sz="1050">
                          <a:latin typeface="Times New Roman"/>
                          <a:cs typeface="Times New Roman"/>
                        </a:rPr>
                        <a:t>MAE(R)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a:lnSpc>
                          <a:spcPct val="100000"/>
                        </a:lnSpc>
                        <a:spcBef>
                          <a:spcPts val="390"/>
                        </a:spcBef>
                      </a:pPr>
                      <a:r>
                        <a:rPr dirty="0" sz="1050" spc="-5">
                          <a:latin typeface="Times New Roman"/>
                          <a:cs typeface="Times New Roman"/>
                        </a:rPr>
                        <a:t>MSE(t)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marL="163195">
                        <a:lnSpc>
                          <a:spcPct val="100000"/>
                        </a:lnSpc>
                        <a:spcBef>
                          <a:spcPts val="390"/>
                        </a:spcBef>
                      </a:pPr>
                      <a:r>
                        <a:rPr dirty="0" sz="1050" spc="-5">
                          <a:latin typeface="Times New Roman"/>
                          <a:cs typeface="Times New Roman"/>
                        </a:rPr>
                        <a:t>RMSE(t)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marL="5080">
                        <a:lnSpc>
                          <a:spcPct val="100000"/>
                        </a:lnSpc>
                        <a:spcBef>
                          <a:spcPts val="390"/>
                        </a:spcBef>
                      </a:pPr>
                      <a:r>
                        <a:rPr dirty="0" sz="1050" spc="-5">
                          <a:latin typeface="Times New Roman"/>
                          <a:cs typeface="Times New Roman"/>
                        </a:rPr>
                        <a:t>MAE(t)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r>
              <a:tr h="256502">
                <a:tc>
                  <a:txBody>
                    <a:bodyPr/>
                    <a:lstStyle/>
                    <a:p>
                      <a:pPr algn="ctr" marL="8890">
                        <a:lnSpc>
                          <a:spcPct val="100000"/>
                        </a:lnSpc>
                        <a:spcBef>
                          <a:spcPts val="350"/>
                        </a:spcBef>
                      </a:pPr>
                      <a:r>
                        <a:rPr dirty="0" sz="1050">
                          <a:latin typeface="Times New Roman"/>
                          <a:cs typeface="Times New Roman"/>
                        </a:rPr>
                        <a:t>ICP</a:t>
                      </a:r>
                      <a:endParaRPr sz="1050">
                        <a:latin typeface="Times New Roman"/>
                        <a:cs typeface="Times New Roman"/>
                      </a:endParaRPr>
                    </a:p>
                  </a:txBody>
                  <a:tcPr marL="0" marR="0" marB="0" marT="44450">
                    <a:lnT w="9525">
                      <a:solidFill>
                        <a:srgbClr val="000000"/>
                      </a:solidFill>
                      <a:prstDash val="solid"/>
                    </a:lnT>
                  </a:tcPr>
                </a:tc>
                <a:tc>
                  <a:txBody>
                    <a:bodyPr/>
                    <a:lstStyle/>
                    <a:p>
                      <a:pPr algn="r" marR="148590">
                        <a:lnSpc>
                          <a:spcPct val="100000"/>
                        </a:lnSpc>
                        <a:spcBef>
                          <a:spcPts val="350"/>
                        </a:spcBef>
                      </a:pPr>
                      <a:r>
                        <a:rPr dirty="0" sz="1050">
                          <a:latin typeface="Times New Roman"/>
                          <a:cs typeface="Times New Roman"/>
                        </a:rPr>
                        <a:t>894.897339</a:t>
                      </a:r>
                      <a:endParaRPr sz="1050">
                        <a:latin typeface="Times New Roman"/>
                        <a:cs typeface="Times New Roman"/>
                      </a:endParaRPr>
                    </a:p>
                  </a:txBody>
                  <a:tcPr marL="0" marR="0" marB="0" marT="44450">
                    <a:lnT w="9525">
                      <a:solidFill>
                        <a:srgbClr val="000000"/>
                      </a:solidFill>
                      <a:prstDash val="solid"/>
                    </a:lnT>
                  </a:tcPr>
                </a:tc>
                <a:tc>
                  <a:txBody>
                    <a:bodyPr/>
                    <a:lstStyle/>
                    <a:p>
                      <a:pPr algn="ctr">
                        <a:lnSpc>
                          <a:spcPct val="100000"/>
                        </a:lnSpc>
                        <a:spcBef>
                          <a:spcPts val="350"/>
                        </a:spcBef>
                      </a:pPr>
                      <a:r>
                        <a:rPr dirty="0" sz="1050">
                          <a:latin typeface="Times New Roman"/>
                          <a:cs typeface="Times New Roman"/>
                        </a:rPr>
                        <a:t>29.914835</a:t>
                      </a:r>
                      <a:endParaRPr sz="1050">
                        <a:latin typeface="Times New Roman"/>
                        <a:cs typeface="Times New Roman"/>
                      </a:endParaRPr>
                    </a:p>
                  </a:txBody>
                  <a:tcPr marL="0" marR="0" marB="0" marT="44450">
                    <a:lnT w="9525">
                      <a:solidFill>
                        <a:srgbClr val="000000"/>
                      </a:solidFill>
                      <a:prstDash val="solid"/>
                    </a:lnT>
                  </a:tcPr>
                </a:tc>
                <a:tc>
                  <a:txBody>
                    <a:bodyPr/>
                    <a:lstStyle/>
                    <a:p>
                      <a:pPr algn="ctr" marL="2540">
                        <a:lnSpc>
                          <a:spcPct val="100000"/>
                        </a:lnSpc>
                        <a:spcBef>
                          <a:spcPts val="350"/>
                        </a:spcBef>
                      </a:pPr>
                      <a:r>
                        <a:rPr dirty="0" sz="1050">
                          <a:latin typeface="Times New Roman"/>
                          <a:cs typeface="Times New Roman"/>
                        </a:rPr>
                        <a:t>23.544817</a:t>
                      </a:r>
                      <a:endParaRPr sz="1050">
                        <a:latin typeface="Times New Roman"/>
                        <a:cs typeface="Times New Roman"/>
                      </a:endParaRPr>
                    </a:p>
                  </a:txBody>
                  <a:tcPr marL="0" marR="0" marB="0" marT="44450">
                    <a:lnT w="9525">
                      <a:solidFill>
                        <a:srgbClr val="000000"/>
                      </a:solidFill>
                      <a:prstDash val="solid"/>
                    </a:lnT>
                  </a:tcPr>
                </a:tc>
                <a:tc>
                  <a:txBody>
                    <a:bodyPr/>
                    <a:lstStyle/>
                    <a:p>
                      <a:pPr algn="ctr">
                        <a:lnSpc>
                          <a:spcPct val="100000"/>
                        </a:lnSpc>
                        <a:spcBef>
                          <a:spcPts val="350"/>
                        </a:spcBef>
                      </a:pPr>
                      <a:r>
                        <a:rPr dirty="0" sz="1050">
                          <a:latin typeface="Times New Roman"/>
                          <a:cs typeface="Times New Roman"/>
                        </a:rPr>
                        <a:t>0.084643</a:t>
                      </a:r>
                      <a:endParaRPr sz="1050">
                        <a:latin typeface="Times New Roman"/>
                        <a:cs typeface="Times New Roman"/>
                      </a:endParaRPr>
                    </a:p>
                  </a:txBody>
                  <a:tcPr marL="0" marR="0" marB="0" marT="44450">
                    <a:lnT w="9525">
                      <a:solidFill>
                        <a:srgbClr val="000000"/>
                      </a:solidFill>
                      <a:prstDash val="solid"/>
                    </a:lnT>
                  </a:tcPr>
                </a:tc>
                <a:tc>
                  <a:txBody>
                    <a:bodyPr/>
                    <a:lstStyle/>
                    <a:p>
                      <a:pPr marL="158750">
                        <a:lnSpc>
                          <a:spcPct val="100000"/>
                        </a:lnSpc>
                        <a:spcBef>
                          <a:spcPts val="350"/>
                        </a:spcBef>
                      </a:pPr>
                      <a:r>
                        <a:rPr dirty="0" sz="1050">
                          <a:latin typeface="Times New Roman"/>
                          <a:cs typeface="Times New Roman"/>
                        </a:rPr>
                        <a:t>0.290935</a:t>
                      </a:r>
                      <a:endParaRPr sz="1050">
                        <a:latin typeface="Times New Roman"/>
                        <a:cs typeface="Times New Roman"/>
                      </a:endParaRPr>
                    </a:p>
                  </a:txBody>
                  <a:tcPr marL="0" marR="0" marB="0" marT="44450">
                    <a:lnT w="9525">
                      <a:solidFill>
                        <a:srgbClr val="000000"/>
                      </a:solidFill>
                      <a:prstDash val="solid"/>
                    </a:lnT>
                  </a:tcPr>
                </a:tc>
                <a:tc>
                  <a:txBody>
                    <a:bodyPr/>
                    <a:lstStyle/>
                    <a:p>
                      <a:pPr algn="ctr" marL="7620">
                        <a:lnSpc>
                          <a:spcPct val="100000"/>
                        </a:lnSpc>
                        <a:spcBef>
                          <a:spcPts val="350"/>
                        </a:spcBef>
                      </a:pPr>
                      <a:r>
                        <a:rPr dirty="0" sz="1050">
                          <a:latin typeface="Times New Roman"/>
                          <a:cs typeface="Times New Roman"/>
                        </a:rPr>
                        <a:t>0.248755</a:t>
                      </a:r>
                      <a:endParaRPr sz="1050">
                        <a:latin typeface="Times New Roman"/>
                        <a:cs typeface="Times New Roman"/>
                      </a:endParaRPr>
                    </a:p>
                  </a:txBody>
                  <a:tcPr marL="0" marR="0" marB="0" marT="44450">
                    <a:lnT w="9525">
                      <a:solidFill>
                        <a:srgbClr val="000000"/>
                      </a:solidFill>
                      <a:prstDash val="solid"/>
                    </a:lnT>
                  </a:tcPr>
                </a:tc>
              </a:tr>
              <a:tr h="247650">
                <a:tc>
                  <a:txBody>
                    <a:bodyPr/>
                    <a:lstStyle/>
                    <a:p>
                      <a:pPr algn="ctr" marL="8890">
                        <a:lnSpc>
                          <a:spcPct val="100000"/>
                        </a:lnSpc>
                        <a:spcBef>
                          <a:spcPts val="275"/>
                        </a:spcBef>
                      </a:pPr>
                      <a:r>
                        <a:rPr dirty="0" sz="1050">
                          <a:latin typeface="Times New Roman"/>
                          <a:cs typeface="Times New Roman"/>
                        </a:rPr>
                        <a:t>Go-ICP</a:t>
                      </a:r>
                      <a:endParaRPr sz="1050">
                        <a:latin typeface="Times New Roman"/>
                        <a:cs typeface="Times New Roman"/>
                      </a:endParaRPr>
                    </a:p>
                  </a:txBody>
                  <a:tcPr marL="0" marR="0" marB="0" marT="34925"/>
                </a:tc>
                <a:tc>
                  <a:txBody>
                    <a:bodyPr/>
                    <a:lstStyle/>
                    <a:p>
                      <a:pPr algn="r" marR="148590">
                        <a:lnSpc>
                          <a:spcPct val="100000"/>
                        </a:lnSpc>
                        <a:spcBef>
                          <a:spcPts val="275"/>
                        </a:spcBef>
                      </a:pPr>
                      <a:r>
                        <a:rPr dirty="0" sz="1050">
                          <a:latin typeface="Times New Roman"/>
                          <a:cs typeface="Times New Roman"/>
                        </a:rPr>
                        <a:t>140.477325</a:t>
                      </a:r>
                      <a:endParaRPr sz="1050">
                        <a:latin typeface="Times New Roman"/>
                        <a:cs typeface="Times New Roman"/>
                      </a:endParaRPr>
                    </a:p>
                  </a:txBody>
                  <a:tcPr marL="0" marR="0" marB="0" marT="34925"/>
                </a:tc>
                <a:tc>
                  <a:txBody>
                    <a:bodyPr/>
                    <a:lstStyle/>
                    <a:p>
                      <a:pPr algn="ctr">
                        <a:lnSpc>
                          <a:spcPct val="100000"/>
                        </a:lnSpc>
                        <a:spcBef>
                          <a:spcPts val="275"/>
                        </a:spcBef>
                      </a:pPr>
                      <a:r>
                        <a:rPr dirty="0" sz="1050" spc="-5">
                          <a:latin typeface="Times New Roman"/>
                          <a:cs typeface="Times New Roman"/>
                        </a:rPr>
                        <a:t>11.852313</a:t>
                      </a:r>
                      <a:endParaRPr sz="1050">
                        <a:latin typeface="Times New Roman"/>
                        <a:cs typeface="Times New Roman"/>
                      </a:endParaRPr>
                    </a:p>
                  </a:txBody>
                  <a:tcPr marL="0" marR="0" marB="0" marT="34925"/>
                </a:tc>
                <a:tc>
                  <a:txBody>
                    <a:bodyPr/>
                    <a:lstStyle/>
                    <a:p>
                      <a:pPr algn="ctr" marL="2540">
                        <a:lnSpc>
                          <a:spcPct val="100000"/>
                        </a:lnSpc>
                        <a:spcBef>
                          <a:spcPts val="275"/>
                        </a:spcBef>
                      </a:pPr>
                      <a:r>
                        <a:rPr dirty="0" sz="1050">
                          <a:latin typeface="Times New Roman"/>
                          <a:cs typeface="Times New Roman"/>
                        </a:rPr>
                        <a:t>2.588463</a:t>
                      </a:r>
                      <a:endParaRPr sz="1050">
                        <a:latin typeface="Times New Roman"/>
                        <a:cs typeface="Times New Roman"/>
                      </a:endParaRPr>
                    </a:p>
                  </a:txBody>
                  <a:tcPr marL="0" marR="0" marB="0" marT="34925"/>
                </a:tc>
                <a:tc>
                  <a:txBody>
                    <a:bodyPr/>
                    <a:lstStyle/>
                    <a:p>
                      <a:pPr algn="ctr">
                        <a:lnSpc>
                          <a:spcPct val="100000"/>
                        </a:lnSpc>
                        <a:spcBef>
                          <a:spcPts val="275"/>
                        </a:spcBef>
                      </a:pPr>
                      <a:r>
                        <a:rPr dirty="0" sz="1050">
                          <a:latin typeface="Times New Roman"/>
                          <a:cs typeface="Times New Roman"/>
                        </a:rPr>
                        <a:t>0.000659</a:t>
                      </a:r>
                      <a:endParaRPr sz="1050">
                        <a:latin typeface="Times New Roman"/>
                        <a:cs typeface="Times New Roman"/>
                      </a:endParaRPr>
                    </a:p>
                  </a:txBody>
                  <a:tcPr marL="0" marR="0" marB="0" marT="34925"/>
                </a:tc>
                <a:tc>
                  <a:txBody>
                    <a:bodyPr/>
                    <a:lstStyle/>
                    <a:p>
                      <a:pPr marL="158750">
                        <a:lnSpc>
                          <a:spcPct val="100000"/>
                        </a:lnSpc>
                        <a:spcBef>
                          <a:spcPts val="275"/>
                        </a:spcBef>
                      </a:pPr>
                      <a:r>
                        <a:rPr dirty="0" sz="1050">
                          <a:latin typeface="Times New Roman"/>
                          <a:cs typeface="Times New Roman"/>
                        </a:rPr>
                        <a:t>0.025665</a:t>
                      </a:r>
                      <a:endParaRPr sz="1050">
                        <a:latin typeface="Times New Roman"/>
                        <a:cs typeface="Times New Roman"/>
                      </a:endParaRPr>
                    </a:p>
                  </a:txBody>
                  <a:tcPr marL="0" marR="0" marB="0" marT="34925"/>
                </a:tc>
                <a:tc>
                  <a:txBody>
                    <a:bodyPr/>
                    <a:lstStyle/>
                    <a:p>
                      <a:pPr algn="ctr" marL="7620">
                        <a:lnSpc>
                          <a:spcPct val="100000"/>
                        </a:lnSpc>
                        <a:spcBef>
                          <a:spcPts val="275"/>
                        </a:spcBef>
                      </a:pPr>
                      <a:r>
                        <a:rPr dirty="0" sz="1050">
                          <a:latin typeface="Times New Roman"/>
                          <a:cs typeface="Times New Roman"/>
                        </a:rPr>
                        <a:t>0.007092</a:t>
                      </a:r>
                      <a:endParaRPr sz="1050">
                        <a:latin typeface="Times New Roman"/>
                        <a:cs typeface="Times New Roman"/>
                      </a:endParaRPr>
                    </a:p>
                  </a:txBody>
                  <a:tcPr marL="0" marR="0" marB="0" marT="34925"/>
                </a:tc>
              </a:tr>
              <a:tr h="247650">
                <a:tc>
                  <a:txBody>
                    <a:bodyPr/>
                    <a:lstStyle/>
                    <a:p>
                      <a:pPr algn="ctr" marL="8255">
                        <a:lnSpc>
                          <a:spcPct val="100000"/>
                        </a:lnSpc>
                        <a:spcBef>
                          <a:spcPts val="284"/>
                        </a:spcBef>
                      </a:pPr>
                      <a:r>
                        <a:rPr dirty="0" sz="1050" spc="-5">
                          <a:latin typeface="Times New Roman"/>
                          <a:cs typeface="Times New Roman"/>
                        </a:rPr>
                        <a:t>FGR</a:t>
                      </a:r>
                      <a:endParaRPr sz="1050">
                        <a:latin typeface="Times New Roman"/>
                        <a:cs typeface="Times New Roman"/>
                      </a:endParaRPr>
                    </a:p>
                  </a:txBody>
                  <a:tcPr marL="0" marR="0" marB="0" marT="36194"/>
                </a:tc>
                <a:tc>
                  <a:txBody>
                    <a:bodyPr/>
                    <a:lstStyle/>
                    <a:p>
                      <a:pPr algn="r" marR="182245">
                        <a:lnSpc>
                          <a:spcPct val="100000"/>
                        </a:lnSpc>
                        <a:spcBef>
                          <a:spcPts val="284"/>
                        </a:spcBef>
                      </a:pPr>
                      <a:r>
                        <a:rPr dirty="0" sz="1050">
                          <a:latin typeface="Times New Roman"/>
                          <a:cs typeface="Times New Roman"/>
                        </a:rPr>
                        <a:t>87.661491</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9.362772</a:t>
                      </a:r>
                      <a:endParaRPr sz="1050">
                        <a:latin typeface="Times New Roman"/>
                        <a:cs typeface="Times New Roman"/>
                      </a:endParaRPr>
                    </a:p>
                  </a:txBody>
                  <a:tcPr marL="0" marR="0" marB="0" marT="36194"/>
                </a:tc>
                <a:tc>
                  <a:txBody>
                    <a:bodyPr/>
                    <a:lstStyle/>
                    <a:p>
                      <a:pPr algn="ctr" marL="2540">
                        <a:lnSpc>
                          <a:spcPct val="100000"/>
                        </a:lnSpc>
                        <a:spcBef>
                          <a:spcPts val="284"/>
                        </a:spcBef>
                      </a:pPr>
                      <a:r>
                        <a:rPr dirty="0" sz="1050" b="1">
                          <a:latin typeface="Times New Roman"/>
                          <a:cs typeface="Times New Roman"/>
                        </a:rPr>
                        <a:t>1.999290</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0.000194</a:t>
                      </a:r>
                      <a:endParaRPr sz="1050">
                        <a:latin typeface="Times New Roman"/>
                        <a:cs typeface="Times New Roman"/>
                      </a:endParaRPr>
                    </a:p>
                  </a:txBody>
                  <a:tcPr marL="0" marR="0" marB="0" marT="36194"/>
                </a:tc>
                <a:tc>
                  <a:txBody>
                    <a:bodyPr/>
                    <a:lstStyle/>
                    <a:p>
                      <a:pPr marL="158750">
                        <a:lnSpc>
                          <a:spcPct val="100000"/>
                        </a:lnSpc>
                        <a:spcBef>
                          <a:spcPts val="284"/>
                        </a:spcBef>
                      </a:pPr>
                      <a:r>
                        <a:rPr dirty="0" sz="1050">
                          <a:latin typeface="Times New Roman"/>
                          <a:cs typeface="Times New Roman"/>
                        </a:rPr>
                        <a:t>0.013939</a:t>
                      </a:r>
                      <a:endParaRPr sz="1050">
                        <a:latin typeface="Times New Roman"/>
                        <a:cs typeface="Times New Roman"/>
                      </a:endParaRPr>
                    </a:p>
                  </a:txBody>
                  <a:tcPr marL="0" marR="0" marB="0" marT="36194"/>
                </a:tc>
                <a:tc>
                  <a:txBody>
                    <a:bodyPr/>
                    <a:lstStyle/>
                    <a:p>
                      <a:pPr algn="ctr" marL="7620">
                        <a:lnSpc>
                          <a:spcPct val="100000"/>
                        </a:lnSpc>
                        <a:spcBef>
                          <a:spcPts val="284"/>
                        </a:spcBef>
                      </a:pPr>
                      <a:r>
                        <a:rPr dirty="0" sz="1050" b="1">
                          <a:latin typeface="Times New Roman"/>
                          <a:cs typeface="Times New Roman"/>
                        </a:rPr>
                        <a:t>0.002839</a:t>
                      </a:r>
                      <a:endParaRPr sz="1050">
                        <a:latin typeface="Times New Roman"/>
                        <a:cs typeface="Times New Roman"/>
                      </a:endParaRPr>
                    </a:p>
                  </a:txBody>
                  <a:tcPr marL="0" marR="0" marB="0" marT="36194"/>
                </a:tc>
              </a:tr>
              <a:tr h="247650">
                <a:tc>
                  <a:txBody>
                    <a:bodyPr/>
                    <a:lstStyle/>
                    <a:p>
                      <a:pPr algn="ctr" marL="8255">
                        <a:lnSpc>
                          <a:spcPct val="100000"/>
                        </a:lnSpc>
                        <a:spcBef>
                          <a:spcPts val="275"/>
                        </a:spcBef>
                      </a:pPr>
                      <a:r>
                        <a:rPr dirty="0" sz="1050" spc="-5">
                          <a:latin typeface="Times New Roman"/>
                          <a:cs typeface="Times New Roman"/>
                        </a:rPr>
                        <a:t>PointNetLK</a:t>
                      </a:r>
                      <a:endParaRPr sz="1050">
                        <a:latin typeface="Times New Roman"/>
                        <a:cs typeface="Times New Roman"/>
                      </a:endParaRPr>
                    </a:p>
                  </a:txBody>
                  <a:tcPr marL="0" marR="0" marB="0" marT="34925"/>
                </a:tc>
                <a:tc>
                  <a:txBody>
                    <a:bodyPr/>
                    <a:lstStyle/>
                    <a:p>
                      <a:pPr algn="r" marR="148590">
                        <a:lnSpc>
                          <a:spcPct val="100000"/>
                        </a:lnSpc>
                        <a:spcBef>
                          <a:spcPts val="275"/>
                        </a:spcBef>
                      </a:pPr>
                      <a:r>
                        <a:rPr dirty="0" sz="1050">
                          <a:latin typeface="Times New Roman"/>
                          <a:cs typeface="Times New Roman"/>
                        </a:rPr>
                        <a:t>227.870331</a:t>
                      </a:r>
                      <a:endParaRPr sz="1050">
                        <a:latin typeface="Times New Roman"/>
                        <a:cs typeface="Times New Roman"/>
                      </a:endParaRPr>
                    </a:p>
                  </a:txBody>
                  <a:tcPr marL="0" marR="0" marB="0" marT="34925"/>
                </a:tc>
                <a:tc>
                  <a:txBody>
                    <a:bodyPr/>
                    <a:lstStyle/>
                    <a:p>
                      <a:pPr algn="ctr">
                        <a:lnSpc>
                          <a:spcPct val="100000"/>
                        </a:lnSpc>
                        <a:spcBef>
                          <a:spcPts val="275"/>
                        </a:spcBef>
                      </a:pPr>
                      <a:r>
                        <a:rPr dirty="0" sz="1050">
                          <a:latin typeface="Times New Roman"/>
                          <a:cs typeface="Times New Roman"/>
                        </a:rPr>
                        <a:t>15.095374</a:t>
                      </a:r>
                      <a:endParaRPr sz="1050">
                        <a:latin typeface="Times New Roman"/>
                        <a:cs typeface="Times New Roman"/>
                      </a:endParaRPr>
                    </a:p>
                  </a:txBody>
                  <a:tcPr marL="0" marR="0" marB="0" marT="34925"/>
                </a:tc>
                <a:tc>
                  <a:txBody>
                    <a:bodyPr/>
                    <a:lstStyle/>
                    <a:p>
                      <a:pPr algn="ctr" marL="2540">
                        <a:lnSpc>
                          <a:spcPct val="100000"/>
                        </a:lnSpc>
                        <a:spcBef>
                          <a:spcPts val="275"/>
                        </a:spcBef>
                      </a:pPr>
                      <a:r>
                        <a:rPr dirty="0" sz="1050">
                          <a:latin typeface="Times New Roman"/>
                          <a:cs typeface="Times New Roman"/>
                        </a:rPr>
                        <a:t>4.225304</a:t>
                      </a:r>
                      <a:endParaRPr sz="1050">
                        <a:latin typeface="Times New Roman"/>
                        <a:cs typeface="Times New Roman"/>
                      </a:endParaRPr>
                    </a:p>
                  </a:txBody>
                  <a:tcPr marL="0" marR="0" marB="0" marT="34925"/>
                </a:tc>
                <a:tc>
                  <a:txBody>
                    <a:bodyPr/>
                    <a:lstStyle/>
                    <a:p>
                      <a:pPr algn="ctr">
                        <a:lnSpc>
                          <a:spcPct val="100000"/>
                        </a:lnSpc>
                        <a:spcBef>
                          <a:spcPts val="275"/>
                        </a:spcBef>
                      </a:pPr>
                      <a:r>
                        <a:rPr dirty="0" sz="1050">
                          <a:latin typeface="Times New Roman"/>
                          <a:cs typeface="Times New Roman"/>
                        </a:rPr>
                        <a:t>0.000487</a:t>
                      </a:r>
                      <a:endParaRPr sz="1050">
                        <a:latin typeface="Times New Roman"/>
                        <a:cs typeface="Times New Roman"/>
                      </a:endParaRPr>
                    </a:p>
                  </a:txBody>
                  <a:tcPr marL="0" marR="0" marB="0" marT="34925"/>
                </a:tc>
                <a:tc>
                  <a:txBody>
                    <a:bodyPr/>
                    <a:lstStyle/>
                    <a:p>
                      <a:pPr marL="158750">
                        <a:lnSpc>
                          <a:spcPct val="100000"/>
                        </a:lnSpc>
                        <a:spcBef>
                          <a:spcPts val="275"/>
                        </a:spcBef>
                      </a:pPr>
                      <a:r>
                        <a:rPr dirty="0" sz="1050">
                          <a:latin typeface="Times New Roman"/>
                          <a:cs typeface="Times New Roman"/>
                        </a:rPr>
                        <a:t>0.022065</a:t>
                      </a:r>
                      <a:endParaRPr sz="1050">
                        <a:latin typeface="Times New Roman"/>
                        <a:cs typeface="Times New Roman"/>
                      </a:endParaRPr>
                    </a:p>
                  </a:txBody>
                  <a:tcPr marL="0" marR="0" marB="0" marT="34925"/>
                </a:tc>
                <a:tc>
                  <a:txBody>
                    <a:bodyPr/>
                    <a:lstStyle/>
                    <a:p>
                      <a:pPr algn="ctr" marL="7620">
                        <a:lnSpc>
                          <a:spcPct val="100000"/>
                        </a:lnSpc>
                        <a:spcBef>
                          <a:spcPts val="275"/>
                        </a:spcBef>
                      </a:pPr>
                      <a:r>
                        <a:rPr dirty="0" sz="1050">
                          <a:latin typeface="Times New Roman"/>
                          <a:cs typeface="Times New Roman"/>
                        </a:rPr>
                        <a:t>0.005404</a:t>
                      </a:r>
                      <a:endParaRPr sz="1050">
                        <a:latin typeface="Times New Roman"/>
                        <a:cs typeface="Times New Roman"/>
                      </a:endParaRPr>
                    </a:p>
                  </a:txBody>
                  <a:tcPr marL="0" marR="0" marB="0" marT="34925"/>
                </a:tc>
              </a:tr>
              <a:tr h="247650">
                <a:tc>
                  <a:txBody>
                    <a:bodyPr/>
                    <a:lstStyle/>
                    <a:p>
                      <a:pPr algn="ctr" marL="7620">
                        <a:lnSpc>
                          <a:spcPct val="100000"/>
                        </a:lnSpc>
                        <a:spcBef>
                          <a:spcPts val="284"/>
                        </a:spcBef>
                      </a:pPr>
                      <a:r>
                        <a:rPr dirty="0" sz="1050" spc="-5">
                          <a:latin typeface="Times New Roman"/>
                          <a:cs typeface="Times New Roman"/>
                        </a:rPr>
                        <a:t>PCRNet</a:t>
                      </a:r>
                      <a:endParaRPr sz="1050">
                        <a:latin typeface="Times New Roman"/>
                        <a:cs typeface="Times New Roman"/>
                      </a:endParaRPr>
                    </a:p>
                  </a:txBody>
                  <a:tcPr marL="0" marR="0" marB="0" marT="36194"/>
                </a:tc>
                <a:tc>
                  <a:txBody>
                    <a:bodyPr/>
                    <a:lstStyle/>
                    <a:p>
                      <a:pPr algn="r" marR="182245">
                        <a:lnSpc>
                          <a:spcPct val="100000"/>
                        </a:lnSpc>
                        <a:spcBef>
                          <a:spcPts val="284"/>
                        </a:spcBef>
                      </a:pPr>
                      <a:r>
                        <a:rPr dirty="0" sz="1050">
                          <a:latin typeface="Times New Roman"/>
                          <a:cs typeface="Times New Roman"/>
                        </a:rPr>
                        <a:t>17.447983</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4.177078</a:t>
                      </a:r>
                      <a:endParaRPr sz="1050">
                        <a:latin typeface="Times New Roman"/>
                        <a:cs typeface="Times New Roman"/>
                      </a:endParaRPr>
                    </a:p>
                  </a:txBody>
                  <a:tcPr marL="0" marR="0" marB="0" marT="36194"/>
                </a:tc>
                <a:tc>
                  <a:txBody>
                    <a:bodyPr/>
                    <a:lstStyle/>
                    <a:p>
                      <a:pPr algn="ctr" marL="2540">
                        <a:lnSpc>
                          <a:spcPct val="100000"/>
                        </a:lnSpc>
                        <a:spcBef>
                          <a:spcPts val="284"/>
                        </a:spcBef>
                      </a:pPr>
                      <a:r>
                        <a:rPr dirty="0" sz="1050">
                          <a:latin typeface="Times New Roman"/>
                          <a:cs typeface="Times New Roman"/>
                        </a:rPr>
                        <a:t>2.628245</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0.000241</a:t>
                      </a:r>
                      <a:endParaRPr sz="1050">
                        <a:latin typeface="Times New Roman"/>
                        <a:cs typeface="Times New Roman"/>
                      </a:endParaRPr>
                    </a:p>
                  </a:txBody>
                  <a:tcPr marL="0" marR="0" marB="0" marT="36194"/>
                </a:tc>
                <a:tc>
                  <a:txBody>
                    <a:bodyPr/>
                    <a:lstStyle/>
                    <a:p>
                      <a:pPr marL="158750">
                        <a:lnSpc>
                          <a:spcPct val="100000"/>
                        </a:lnSpc>
                        <a:spcBef>
                          <a:spcPts val="284"/>
                        </a:spcBef>
                      </a:pPr>
                      <a:r>
                        <a:rPr dirty="0" sz="1050">
                          <a:latin typeface="Times New Roman"/>
                          <a:cs typeface="Times New Roman"/>
                        </a:rPr>
                        <a:t>0.015526</a:t>
                      </a:r>
                      <a:endParaRPr sz="1050">
                        <a:latin typeface="Times New Roman"/>
                        <a:cs typeface="Times New Roman"/>
                      </a:endParaRPr>
                    </a:p>
                  </a:txBody>
                  <a:tcPr marL="0" marR="0" marB="0" marT="36194"/>
                </a:tc>
                <a:tc>
                  <a:txBody>
                    <a:bodyPr/>
                    <a:lstStyle/>
                    <a:p>
                      <a:pPr algn="ctr" marL="7620">
                        <a:lnSpc>
                          <a:spcPct val="100000"/>
                        </a:lnSpc>
                        <a:spcBef>
                          <a:spcPts val="284"/>
                        </a:spcBef>
                      </a:pPr>
                      <a:r>
                        <a:rPr dirty="0" sz="1050">
                          <a:latin typeface="Times New Roman"/>
                          <a:cs typeface="Times New Roman"/>
                        </a:rPr>
                        <a:t>0.010579</a:t>
                      </a:r>
                      <a:endParaRPr sz="1050">
                        <a:latin typeface="Times New Roman"/>
                        <a:cs typeface="Times New Roman"/>
                      </a:endParaRPr>
                    </a:p>
                  </a:txBody>
                  <a:tcPr marL="0" marR="0" marB="0" marT="36194"/>
                </a:tc>
              </a:tr>
              <a:tr h="254037">
                <a:tc>
                  <a:txBody>
                    <a:bodyPr/>
                    <a:lstStyle/>
                    <a:p>
                      <a:pPr algn="ctr" marL="10160">
                        <a:lnSpc>
                          <a:spcPct val="100000"/>
                        </a:lnSpc>
                        <a:spcBef>
                          <a:spcPts val="275"/>
                        </a:spcBef>
                      </a:pPr>
                      <a:r>
                        <a:rPr dirty="0" sz="1050">
                          <a:latin typeface="SimSun"/>
                          <a:cs typeface="SimSun"/>
                        </a:rPr>
                        <a:t>本章方法</a:t>
                      </a:r>
                      <a:endParaRPr sz="1050">
                        <a:latin typeface="SimSun"/>
                        <a:cs typeface="SimSun"/>
                      </a:endParaRPr>
                    </a:p>
                  </a:txBody>
                  <a:tcPr marL="0" marR="0" marB="0" marT="34925">
                    <a:lnB w="19050">
                      <a:solidFill>
                        <a:srgbClr val="000000"/>
                      </a:solidFill>
                      <a:prstDash val="solid"/>
                    </a:lnB>
                  </a:tcPr>
                </a:tc>
                <a:tc>
                  <a:txBody>
                    <a:bodyPr/>
                    <a:lstStyle/>
                    <a:p>
                      <a:pPr algn="r" marR="186690">
                        <a:lnSpc>
                          <a:spcPct val="100000"/>
                        </a:lnSpc>
                        <a:spcBef>
                          <a:spcPts val="275"/>
                        </a:spcBef>
                      </a:pPr>
                      <a:r>
                        <a:rPr dirty="0" sz="1050" spc="-10" b="1">
                          <a:latin typeface="Times New Roman"/>
                          <a:cs typeface="Times New Roman"/>
                        </a:rPr>
                        <a:t>12.411096</a:t>
                      </a:r>
                      <a:endParaRPr sz="1050">
                        <a:latin typeface="Times New Roman"/>
                        <a:cs typeface="Times New Roman"/>
                      </a:endParaRPr>
                    </a:p>
                  </a:txBody>
                  <a:tcPr marL="0" marR="0" marB="0" marT="34925">
                    <a:lnB w="19050">
                      <a:solidFill>
                        <a:srgbClr val="000000"/>
                      </a:solidFill>
                      <a:prstDash val="solid"/>
                    </a:lnB>
                  </a:tcPr>
                </a:tc>
                <a:tc>
                  <a:txBody>
                    <a:bodyPr/>
                    <a:lstStyle/>
                    <a:p>
                      <a:pPr algn="ctr">
                        <a:lnSpc>
                          <a:spcPct val="100000"/>
                        </a:lnSpc>
                        <a:spcBef>
                          <a:spcPts val="275"/>
                        </a:spcBef>
                      </a:pPr>
                      <a:r>
                        <a:rPr dirty="0" sz="1050" b="1">
                          <a:latin typeface="Times New Roman"/>
                          <a:cs typeface="Times New Roman"/>
                        </a:rPr>
                        <a:t>3.522938</a:t>
                      </a:r>
                      <a:endParaRPr sz="1050">
                        <a:latin typeface="Times New Roman"/>
                        <a:cs typeface="Times New Roman"/>
                      </a:endParaRPr>
                    </a:p>
                  </a:txBody>
                  <a:tcPr marL="0" marR="0" marB="0" marT="34925">
                    <a:lnB w="19050">
                      <a:solidFill>
                        <a:srgbClr val="000000"/>
                      </a:solidFill>
                      <a:prstDash val="solid"/>
                    </a:lnB>
                  </a:tcPr>
                </a:tc>
                <a:tc>
                  <a:txBody>
                    <a:bodyPr/>
                    <a:lstStyle/>
                    <a:p>
                      <a:pPr algn="ctr" marL="2540">
                        <a:lnSpc>
                          <a:spcPct val="100000"/>
                        </a:lnSpc>
                        <a:spcBef>
                          <a:spcPts val="275"/>
                        </a:spcBef>
                      </a:pPr>
                      <a:r>
                        <a:rPr dirty="0" sz="1050">
                          <a:latin typeface="Times New Roman"/>
                          <a:cs typeface="Times New Roman"/>
                        </a:rPr>
                        <a:t>2.049789</a:t>
                      </a:r>
                      <a:endParaRPr sz="1050">
                        <a:latin typeface="Times New Roman"/>
                        <a:cs typeface="Times New Roman"/>
                      </a:endParaRPr>
                    </a:p>
                  </a:txBody>
                  <a:tcPr marL="0" marR="0" marB="0" marT="34925">
                    <a:lnB w="19050">
                      <a:solidFill>
                        <a:srgbClr val="000000"/>
                      </a:solidFill>
                      <a:prstDash val="solid"/>
                    </a:lnB>
                  </a:tcPr>
                </a:tc>
                <a:tc>
                  <a:txBody>
                    <a:bodyPr/>
                    <a:lstStyle/>
                    <a:p>
                      <a:pPr algn="ctr">
                        <a:lnSpc>
                          <a:spcPct val="100000"/>
                        </a:lnSpc>
                        <a:spcBef>
                          <a:spcPts val="275"/>
                        </a:spcBef>
                      </a:pPr>
                      <a:r>
                        <a:rPr dirty="0" sz="1050" b="1">
                          <a:latin typeface="Times New Roman"/>
                          <a:cs typeface="Times New Roman"/>
                        </a:rPr>
                        <a:t>0.000140</a:t>
                      </a:r>
                      <a:endParaRPr sz="1050">
                        <a:latin typeface="Times New Roman"/>
                        <a:cs typeface="Times New Roman"/>
                      </a:endParaRPr>
                    </a:p>
                  </a:txBody>
                  <a:tcPr marL="0" marR="0" marB="0" marT="34925">
                    <a:lnB w="19050">
                      <a:solidFill>
                        <a:srgbClr val="000000"/>
                      </a:solidFill>
                      <a:prstDash val="solid"/>
                    </a:lnB>
                  </a:tcPr>
                </a:tc>
                <a:tc>
                  <a:txBody>
                    <a:bodyPr/>
                    <a:lstStyle/>
                    <a:p>
                      <a:pPr marL="161925">
                        <a:lnSpc>
                          <a:spcPct val="100000"/>
                        </a:lnSpc>
                        <a:spcBef>
                          <a:spcPts val="275"/>
                        </a:spcBef>
                      </a:pPr>
                      <a:r>
                        <a:rPr dirty="0" sz="1050" spc="-10" b="1">
                          <a:latin typeface="Times New Roman"/>
                          <a:cs typeface="Times New Roman"/>
                        </a:rPr>
                        <a:t>0.011842</a:t>
                      </a:r>
                      <a:endParaRPr sz="1050">
                        <a:latin typeface="Times New Roman"/>
                        <a:cs typeface="Times New Roman"/>
                      </a:endParaRPr>
                    </a:p>
                  </a:txBody>
                  <a:tcPr marL="0" marR="0" marB="0" marT="34925">
                    <a:lnB w="19050">
                      <a:solidFill>
                        <a:srgbClr val="000000"/>
                      </a:solidFill>
                      <a:prstDash val="solid"/>
                    </a:lnB>
                  </a:tcPr>
                </a:tc>
                <a:tc>
                  <a:txBody>
                    <a:bodyPr/>
                    <a:lstStyle/>
                    <a:p>
                      <a:pPr algn="ctr" marL="7620">
                        <a:lnSpc>
                          <a:spcPct val="100000"/>
                        </a:lnSpc>
                        <a:spcBef>
                          <a:spcPts val="275"/>
                        </a:spcBef>
                      </a:pPr>
                      <a:r>
                        <a:rPr dirty="0" sz="1050">
                          <a:latin typeface="Times New Roman"/>
                          <a:cs typeface="Times New Roman"/>
                        </a:rPr>
                        <a:t>0.008301</a:t>
                      </a:r>
                      <a:endParaRPr sz="1050">
                        <a:latin typeface="Times New Roman"/>
                        <a:cs typeface="Times New Roman"/>
                      </a:endParaRPr>
                    </a:p>
                  </a:txBody>
                  <a:tcPr marL="0" marR="0" marB="0" marT="34925">
                    <a:lnB w="19050">
                      <a:solidFill>
                        <a:srgbClr val="000000"/>
                      </a:solidFill>
                      <a:prstDash val="solid"/>
                    </a:lnB>
                  </a:tcPr>
                </a:tc>
              </a:tr>
            </a:tbl>
          </a:graphicData>
        </a:graphic>
      </p:graphicFrame>
      <p:sp>
        <p:nvSpPr>
          <p:cNvPr id="7" name="object 7"/>
          <p:cNvSpPr txBox="1"/>
          <p:nvPr/>
        </p:nvSpPr>
        <p:spPr>
          <a:xfrm>
            <a:off x="706627" y="2837433"/>
            <a:ext cx="6224905" cy="2278380"/>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a:t>
            </a:r>
            <a:r>
              <a:rPr dirty="0" sz="1200">
                <a:latin typeface="Times New Roman"/>
                <a:cs typeface="Times New Roman"/>
              </a:rPr>
              <a:t>2</a:t>
            </a:r>
            <a:r>
              <a:rPr dirty="0" sz="1200">
                <a:latin typeface="SimSun"/>
                <a:cs typeface="SimSun"/>
              </a:rPr>
              <a:t>）泛化性对比</a:t>
            </a:r>
            <a:endParaRPr sz="1200">
              <a:latin typeface="SimSun"/>
              <a:cs typeface="SimSun"/>
            </a:endParaRPr>
          </a:p>
          <a:p>
            <a:pPr marL="12700" marR="5080" indent="304800">
              <a:lnSpc>
                <a:spcPct val="162500"/>
              </a:lnSpc>
            </a:pPr>
            <a:r>
              <a:rPr dirty="0" sz="1200">
                <a:latin typeface="SimSun"/>
                <a:cs typeface="SimSun"/>
              </a:rPr>
              <a:t>为了测试不同模型的泛化能力</a:t>
            </a:r>
            <a:r>
              <a:rPr dirty="0" sz="1200" spc="-409">
                <a:latin typeface="SimSun"/>
                <a:cs typeface="SimSun"/>
              </a:rPr>
              <a:t>，</a:t>
            </a:r>
            <a:r>
              <a:rPr dirty="0" sz="1200">
                <a:latin typeface="SimSun"/>
                <a:cs typeface="SimSun"/>
              </a:rPr>
              <a:t>本节在看不见的类别中对本章方法及其同行进行了测试， 结果如表</a:t>
            </a:r>
            <a:r>
              <a:rPr dirty="0" sz="1200" spc="-215">
                <a:latin typeface="SimSun"/>
                <a:cs typeface="SimSun"/>
              </a:rPr>
              <a:t> </a:t>
            </a:r>
            <a:r>
              <a:rPr dirty="0" sz="1200">
                <a:latin typeface="Times New Roman"/>
                <a:cs typeface="Times New Roman"/>
              </a:rPr>
              <a:t>5.2</a:t>
            </a:r>
            <a:r>
              <a:rPr dirty="0" sz="1200" spc="80">
                <a:latin typeface="Times New Roman"/>
                <a:cs typeface="Times New Roman"/>
              </a:rPr>
              <a:t> </a:t>
            </a:r>
            <a:r>
              <a:rPr dirty="0" sz="1200">
                <a:latin typeface="SimSun"/>
                <a:cs typeface="SimSun"/>
              </a:rPr>
              <a:t>所示。</a:t>
            </a:r>
            <a:r>
              <a:rPr dirty="0" sz="1200" spc="10">
                <a:latin typeface="SimSun"/>
                <a:cs typeface="SimSun"/>
              </a:rPr>
              <a:t>同</a:t>
            </a:r>
            <a:r>
              <a:rPr dirty="0" sz="1200">
                <a:latin typeface="SimSun"/>
                <a:cs typeface="SimSun"/>
              </a:rPr>
              <a:t>样地，本章的方法在</a:t>
            </a:r>
            <a:r>
              <a:rPr dirty="0" sz="1200" spc="-220">
                <a:latin typeface="SimSun"/>
                <a:cs typeface="SimSun"/>
              </a:rPr>
              <a:t> </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R)</a:t>
            </a:r>
            <a:r>
              <a:rPr dirty="0" sz="1200">
                <a:latin typeface="SimSun"/>
                <a:cs typeface="SimSun"/>
              </a:rPr>
              <a:t>、</a:t>
            </a:r>
            <a:r>
              <a:rPr dirty="0" sz="1200">
                <a:latin typeface="Times New Roman"/>
                <a:cs typeface="Times New Roman"/>
              </a:rPr>
              <a:t>R</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R</a:t>
            </a:r>
            <a:r>
              <a:rPr dirty="0" sz="1200" spc="-5">
                <a:latin typeface="Times New Roman"/>
                <a:cs typeface="Times New Roman"/>
              </a:rPr>
              <a:t>)</a:t>
            </a:r>
            <a:r>
              <a:rPr dirty="0" sz="1200">
                <a:latin typeface="SimSun"/>
                <a:cs typeface="SimSun"/>
              </a:rPr>
              <a:t>、</a:t>
            </a:r>
            <a:r>
              <a:rPr dirty="0" sz="1200" spc="-5">
                <a:latin typeface="Times New Roman"/>
                <a:cs typeface="Times New Roman"/>
              </a:rPr>
              <a:t>M</a:t>
            </a:r>
            <a:r>
              <a:rPr dirty="0" sz="1200" spc="-10">
                <a:latin typeface="Times New Roman"/>
                <a:cs typeface="Times New Roman"/>
              </a:rPr>
              <a:t>S</a:t>
            </a:r>
            <a:r>
              <a:rPr dirty="0" sz="1200">
                <a:latin typeface="Times New Roman"/>
                <a:cs typeface="Times New Roman"/>
              </a:rPr>
              <a:t>E</a:t>
            </a:r>
            <a:r>
              <a:rPr dirty="0" sz="1200" spc="-5">
                <a:latin typeface="Times New Roman"/>
                <a:cs typeface="Times New Roman"/>
              </a:rPr>
              <a:t>(</a:t>
            </a:r>
            <a:r>
              <a:rPr dirty="0" sz="1200">
                <a:latin typeface="Times New Roman"/>
                <a:cs typeface="Times New Roman"/>
              </a:rPr>
              <a:t>t</a:t>
            </a:r>
            <a:r>
              <a:rPr dirty="0" sz="1200" spc="-5">
                <a:latin typeface="Times New Roman"/>
                <a:cs typeface="Times New Roman"/>
              </a:rPr>
              <a:t>)</a:t>
            </a:r>
            <a:r>
              <a:rPr dirty="0" sz="1200">
                <a:latin typeface="SimSun"/>
                <a:cs typeface="SimSun"/>
              </a:rPr>
              <a:t>和</a:t>
            </a:r>
            <a:r>
              <a:rPr dirty="0" sz="1200" spc="-215">
                <a:latin typeface="SimSun"/>
                <a:cs typeface="SimSun"/>
              </a:rPr>
              <a:t> </a:t>
            </a:r>
            <a:r>
              <a:rPr dirty="0" sz="1200">
                <a:latin typeface="Times New Roman"/>
                <a:cs typeface="Times New Roman"/>
              </a:rPr>
              <a:t>R</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t)</a:t>
            </a:r>
            <a:r>
              <a:rPr dirty="0" sz="1200">
                <a:latin typeface="SimSun"/>
                <a:cs typeface="SimSun"/>
              </a:rPr>
              <a:t>均最低。 在</a:t>
            </a:r>
            <a:r>
              <a:rPr dirty="0" sz="1200" spc="-204">
                <a:latin typeface="SimSun"/>
                <a:cs typeface="SimSun"/>
              </a:rPr>
              <a:t> </a:t>
            </a:r>
            <a:r>
              <a:rPr dirty="0" sz="1200" spc="-5">
                <a:latin typeface="Times New Roman"/>
                <a:cs typeface="Times New Roman"/>
              </a:rPr>
              <a:t>MAE</a:t>
            </a:r>
            <a:r>
              <a:rPr dirty="0" sz="1200" spc="-10">
                <a:latin typeface="Times New Roman"/>
                <a:cs typeface="Times New Roman"/>
              </a:rPr>
              <a:t>(</a:t>
            </a:r>
            <a:r>
              <a:rPr dirty="0" sz="1200">
                <a:latin typeface="Times New Roman"/>
                <a:cs typeface="Times New Roman"/>
              </a:rPr>
              <a:t>R</a:t>
            </a:r>
            <a:r>
              <a:rPr dirty="0" sz="1200" spc="-5">
                <a:latin typeface="Times New Roman"/>
                <a:cs typeface="Times New Roman"/>
              </a:rPr>
              <a:t>)</a:t>
            </a:r>
            <a:r>
              <a:rPr dirty="0" sz="1200">
                <a:latin typeface="SimSun"/>
                <a:cs typeface="SimSun"/>
              </a:rPr>
              <a:t>这个指标</a:t>
            </a:r>
            <a:r>
              <a:rPr dirty="0" sz="1200" spc="10">
                <a:latin typeface="SimSun"/>
                <a:cs typeface="SimSun"/>
              </a:rPr>
              <a:t>上</a:t>
            </a:r>
            <a:r>
              <a:rPr dirty="0" sz="1200">
                <a:latin typeface="SimSun"/>
                <a:cs typeface="SimSun"/>
              </a:rPr>
              <a:t>，略高于</a:t>
            </a:r>
            <a:r>
              <a:rPr dirty="0" sz="1200" spc="-204">
                <a:latin typeface="SimSun"/>
                <a:cs typeface="SimSun"/>
              </a:rPr>
              <a:t> </a:t>
            </a:r>
            <a:r>
              <a:rPr dirty="0" sz="1200">
                <a:latin typeface="Times New Roman"/>
                <a:cs typeface="Times New Roman"/>
              </a:rPr>
              <a:t>F</a:t>
            </a:r>
            <a:r>
              <a:rPr dirty="0" sz="1200" spc="-5">
                <a:latin typeface="Times New Roman"/>
                <a:cs typeface="Times New Roman"/>
              </a:rPr>
              <a:t>G</a:t>
            </a:r>
            <a:r>
              <a:rPr dirty="0" sz="1200">
                <a:latin typeface="Times New Roman"/>
                <a:cs typeface="Times New Roman"/>
              </a:rPr>
              <a:t>R</a:t>
            </a:r>
            <a:r>
              <a:rPr dirty="0" sz="1200">
                <a:latin typeface="SimSun"/>
                <a:cs typeface="SimSun"/>
              </a:rPr>
              <a:t>。在</a:t>
            </a:r>
            <a:r>
              <a:rPr dirty="0" sz="1200" spc="-204">
                <a:latin typeface="SimSun"/>
                <a:cs typeface="SimSun"/>
              </a:rPr>
              <a:t> </a:t>
            </a:r>
            <a:r>
              <a:rPr dirty="0" sz="1200" spc="-5">
                <a:latin typeface="Times New Roman"/>
                <a:cs typeface="Times New Roman"/>
              </a:rPr>
              <a:t>MAE</a:t>
            </a:r>
            <a:r>
              <a:rPr dirty="0" sz="1200" spc="-10">
                <a:latin typeface="Times New Roman"/>
                <a:cs typeface="Times New Roman"/>
              </a:rPr>
              <a:t>(</a:t>
            </a:r>
            <a:r>
              <a:rPr dirty="0" sz="1200">
                <a:latin typeface="Times New Roman"/>
                <a:cs typeface="Times New Roman"/>
              </a:rPr>
              <a:t>t</a:t>
            </a:r>
            <a:r>
              <a:rPr dirty="0" sz="1200" spc="-5">
                <a:latin typeface="Times New Roman"/>
                <a:cs typeface="Times New Roman"/>
              </a:rPr>
              <a:t>)</a:t>
            </a:r>
            <a:r>
              <a:rPr dirty="0" sz="1200">
                <a:latin typeface="SimSun"/>
                <a:cs typeface="SimSun"/>
              </a:rPr>
              <a:t>这个指标上，本</a:t>
            </a:r>
            <a:r>
              <a:rPr dirty="0" sz="1200" spc="10">
                <a:latin typeface="SimSun"/>
                <a:cs typeface="SimSun"/>
              </a:rPr>
              <a:t>章</a:t>
            </a:r>
            <a:r>
              <a:rPr dirty="0" sz="1200">
                <a:latin typeface="SimSun"/>
                <a:cs typeface="SimSun"/>
              </a:rPr>
              <a:t>的方法没有明显的优势。 </a:t>
            </a:r>
            <a:r>
              <a:rPr dirty="0" sz="1200">
                <a:latin typeface="SimSun"/>
                <a:cs typeface="SimSun"/>
              </a:rPr>
              <a:t>本章</a:t>
            </a:r>
            <a:r>
              <a:rPr dirty="0" sz="1200" spc="10">
                <a:latin typeface="SimSun"/>
                <a:cs typeface="SimSun"/>
              </a:rPr>
              <a:t>的</a:t>
            </a:r>
            <a:r>
              <a:rPr dirty="0" sz="1200">
                <a:latin typeface="SimSun"/>
                <a:cs typeface="SimSun"/>
              </a:rPr>
              <a:t>方法</a:t>
            </a:r>
            <a:r>
              <a:rPr dirty="0" sz="1200" spc="10">
                <a:latin typeface="SimSun"/>
                <a:cs typeface="SimSun"/>
              </a:rPr>
              <a:t>预</a:t>
            </a:r>
            <a:r>
              <a:rPr dirty="0" sz="1200">
                <a:latin typeface="SimSun"/>
                <a:cs typeface="SimSun"/>
              </a:rPr>
              <a:t>测</a:t>
            </a:r>
            <a:r>
              <a:rPr dirty="0" sz="1200" spc="10">
                <a:latin typeface="SimSun"/>
                <a:cs typeface="SimSun"/>
              </a:rPr>
              <a:t>出</a:t>
            </a:r>
            <a:r>
              <a:rPr dirty="0" sz="1200">
                <a:latin typeface="SimSun"/>
                <a:cs typeface="SimSun"/>
              </a:rPr>
              <a:t>的</a:t>
            </a:r>
            <a:r>
              <a:rPr dirty="0" sz="1200" spc="10">
                <a:latin typeface="SimSun"/>
                <a:cs typeface="SimSun"/>
              </a:rPr>
              <a:t>旋</a:t>
            </a:r>
            <a:r>
              <a:rPr dirty="0" sz="1200">
                <a:latin typeface="SimSun"/>
                <a:cs typeface="SimSun"/>
              </a:rPr>
              <a:t>转矩</a:t>
            </a:r>
            <a:r>
              <a:rPr dirty="0" sz="1200" spc="10">
                <a:latin typeface="SimSun"/>
                <a:cs typeface="SimSun"/>
              </a:rPr>
              <a:t>阵</a:t>
            </a:r>
            <a:r>
              <a:rPr dirty="0" sz="1200">
                <a:latin typeface="SimSun"/>
                <a:cs typeface="SimSun"/>
              </a:rPr>
              <a:t>和平</a:t>
            </a:r>
            <a:r>
              <a:rPr dirty="0" sz="1200" spc="10">
                <a:latin typeface="SimSun"/>
                <a:cs typeface="SimSun"/>
              </a:rPr>
              <a:t>移</a:t>
            </a:r>
            <a:r>
              <a:rPr dirty="0" sz="1200">
                <a:latin typeface="SimSun"/>
                <a:cs typeface="SimSun"/>
              </a:rPr>
              <a:t>向</a:t>
            </a:r>
            <a:r>
              <a:rPr dirty="0" sz="1200" spc="10">
                <a:latin typeface="SimSun"/>
                <a:cs typeface="SimSun"/>
              </a:rPr>
              <a:t>量</a:t>
            </a:r>
            <a:r>
              <a:rPr dirty="0" sz="1200">
                <a:latin typeface="SimSun"/>
                <a:cs typeface="SimSun"/>
              </a:rPr>
              <a:t>与</a:t>
            </a:r>
            <a:r>
              <a:rPr dirty="0" sz="1200" spc="10">
                <a:latin typeface="SimSun"/>
                <a:cs typeface="SimSun"/>
              </a:rPr>
              <a:t>地</a:t>
            </a:r>
            <a:r>
              <a:rPr dirty="0" sz="1200">
                <a:latin typeface="SimSun"/>
                <a:cs typeface="SimSun"/>
              </a:rPr>
              <a:t>面值</a:t>
            </a:r>
            <a:r>
              <a:rPr dirty="0" sz="1200" spc="10">
                <a:latin typeface="SimSun"/>
                <a:cs typeface="SimSun"/>
              </a:rPr>
              <a:t>的</a:t>
            </a:r>
            <a:r>
              <a:rPr dirty="0" sz="1200">
                <a:latin typeface="SimSun"/>
                <a:cs typeface="SimSun"/>
              </a:rPr>
              <a:t>误差</a:t>
            </a:r>
            <a:r>
              <a:rPr dirty="0" sz="1200" spc="10">
                <a:latin typeface="SimSun"/>
                <a:cs typeface="SimSun"/>
              </a:rPr>
              <a:t>有</a:t>
            </a:r>
            <a:r>
              <a:rPr dirty="0" sz="1200">
                <a:latin typeface="SimSun"/>
                <a:cs typeface="SimSun"/>
              </a:rPr>
              <a:t>四</a:t>
            </a:r>
            <a:r>
              <a:rPr dirty="0" sz="1200" spc="10">
                <a:latin typeface="SimSun"/>
                <a:cs typeface="SimSun"/>
              </a:rPr>
              <a:t>个</a:t>
            </a:r>
            <a:r>
              <a:rPr dirty="0" sz="1200">
                <a:latin typeface="SimSun"/>
                <a:cs typeface="SimSun"/>
              </a:rPr>
              <a:t>指</a:t>
            </a:r>
            <a:r>
              <a:rPr dirty="0" sz="1200" spc="10">
                <a:latin typeface="SimSun"/>
                <a:cs typeface="SimSun"/>
              </a:rPr>
              <a:t>标</a:t>
            </a:r>
            <a:r>
              <a:rPr dirty="0" sz="1200">
                <a:latin typeface="SimSun"/>
                <a:cs typeface="SimSun"/>
              </a:rPr>
              <a:t>最小</a:t>
            </a:r>
            <a:r>
              <a:rPr dirty="0" sz="1200" spc="10">
                <a:latin typeface="SimSun"/>
                <a:cs typeface="SimSun"/>
              </a:rPr>
              <a:t>，</a:t>
            </a:r>
            <a:r>
              <a:rPr dirty="0" sz="1200">
                <a:latin typeface="SimSun"/>
                <a:cs typeface="SimSun"/>
              </a:rPr>
              <a:t>其余</a:t>
            </a:r>
            <a:r>
              <a:rPr dirty="0" sz="1200" spc="10">
                <a:latin typeface="SimSun"/>
                <a:cs typeface="SimSun"/>
              </a:rPr>
              <a:t>两</a:t>
            </a:r>
            <a:r>
              <a:rPr dirty="0" sz="1200">
                <a:latin typeface="SimSun"/>
                <a:cs typeface="SimSun"/>
              </a:rPr>
              <a:t>个</a:t>
            </a:r>
            <a:r>
              <a:rPr dirty="0" sz="1200" spc="10">
                <a:latin typeface="SimSun"/>
                <a:cs typeface="SimSun"/>
              </a:rPr>
              <a:t>指</a:t>
            </a:r>
            <a:r>
              <a:rPr dirty="0" sz="1200">
                <a:latin typeface="SimSun"/>
                <a:cs typeface="SimSun"/>
              </a:rPr>
              <a:t>标表 现均</a:t>
            </a:r>
            <a:r>
              <a:rPr dirty="0" sz="1200" spc="10">
                <a:latin typeface="SimSun"/>
                <a:cs typeface="SimSun"/>
              </a:rPr>
              <a:t>衡</a:t>
            </a:r>
            <a:r>
              <a:rPr dirty="0" sz="1200">
                <a:latin typeface="SimSun"/>
                <a:cs typeface="SimSun"/>
              </a:rPr>
              <a:t>。总</a:t>
            </a:r>
            <a:r>
              <a:rPr dirty="0" sz="1200" spc="10">
                <a:latin typeface="SimSun"/>
                <a:cs typeface="SimSun"/>
              </a:rPr>
              <a:t>体</a:t>
            </a:r>
            <a:r>
              <a:rPr dirty="0" sz="1200">
                <a:latin typeface="SimSun"/>
                <a:cs typeface="SimSun"/>
              </a:rPr>
              <a:t>来</a:t>
            </a:r>
            <a:r>
              <a:rPr dirty="0" sz="1200" spc="10">
                <a:latin typeface="SimSun"/>
                <a:cs typeface="SimSun"/>
              </a:rPr>
              <a:t>看</a:t>
            </a:r>
            <a:r>
              <a:rPr dirty="0" sz="1200" spc="5">
                <a:latin typeface="SimSun"/>
                <a:cs typeface="SimSun"/>
              </a:rPr>
              <a:t>，</a:t>
            </a:r>
            <a:r>
              <a:rPr dirty="0" sz="1200" spc="10">
                <a:latin typeface="SimSun"/>
                <a:cs typeface="SimSun"/>
              </a:rPr>
              <a:t>本</a:t>
            </a:r>
            <a:r>
              <a:rPr dirty="0" sz="1200">
                <a:latin typeface="SimSun"/>
                <a:cs typeface="SimSun"/>
              </a:rPr>
              <a:t>章的</a:t>
            </a:r>
            <a:r>
              <a:rPr dirty="0" sz="1200" spc="10">
                <a:latin typeface="SimSun"/>
                <a:cs typeface="SimSun"/>
              </a:rPr>
              <a:t>方</a:t>
            </a:r>
            <a:r>
              <a:rPr dirty="0" sz="1200">
                <a:latin typeface="SimSun"/>
                <a:cs typeface="SimSun"/>
              </a:rPr>
              <a:t>法在</a:t>
            </a:r>
            <a:r>
              <a:rPr dirty="0" sz="1200" spc="10">
                <a:latin typeface="SimSun"/>
                <a:cs typeface="SimSun"/>
              </a:rPr>
              <a:t>看</a:t>
            </a:r>
            <a:r>
              <a:rPr dirty="0" sz="1200">
                <a:latin typeface="SimSun"/>
                <a:cs typeface="SimSun"/>
              </a:rPr>
              <a:t>不</a:t>
            </a:r>
            <a:r>
              <a:rPr dirty="0" sz="1200" spc="10">
                <a:latin typeface="SimSun"/>
                <a:cs typeface="SimSun"/>
              </a:rPr>
              <a:t>见</a:t>
            </a:r>
            <a:r>
              <a:rPr dirty="0" sz="1200">
                <a:latin typeface="SimSun"/>
                <a:cs typeface="SimSun"/>
              </a:rPr>
              <a:t>的</a:t>
            </a:r>
            <a:r>
              <a:rPr dirty="0" sz="1200" spc="10">
                <a:latin typeface="SimSun"/>
                <a:cs typeface="SimSun"/>
              </a:rPr>
              <a:t>类</a:t>
            </a:r>
            <a:r>
              <a:rPr dirty="0" sz="1200">
                <a:latin typeface="SimSun"/>
                <a:cs typeface="SimSun"/>
              </a:rPr>
              <a:t>别中</a:t>
            </a:r>
            <a:r>
              <a:rPr dirty="0" sz="1200" spc="10">
                <a:latin typeface="SimSun"/>
                <a:cs typeface="SimSun"/>
              </a:rPr>
              <a:t>依</a:t>
            </a:r>
            <a:r>
              <a:rPr dirty="0" sz="1200">
                <a:latin typeface="SimSun"/>
                <a:cs typeface="SimSun"/>
              </a:rPr>
              <a:t>然可</a:t>
            </a:r>
            <a:r>
              <a:rPr dirty="0" sz="1200" spc="10">
                <a:latin typeface="SimSun"/>
                <a:cs typeface="SimSun"/>
              </a:rPr>
              <a:t>以</a:t>
            </a:r>
            <a:r>
              <a:rPr dirty="0" sz="1200">
                <a:latin typeface="SimSun"/>
                <a:cs typeface="SimSun"/>
              </a:rPr>
              <a:t>保</a:t>
            </a:r>
            <a:r>
              <a:rPr dirty="0" sz="1200" spc="10">
                <a:latin typeface="SimSun"/>
                <a:cs typeface="SimSun"/>
              </a:rPr>
              <a:t>持</a:t>
            </a:r>
            <a:r>
              <a:rPr dirty="0" sz="1200">
                <a:latin typeface="SimSun"/>
                <a:cs typeface="SimSun"/>
              </a:rPr>
              <a:t>更</a:t>
            </a:r>
            <a:r>
              <a:rPr dirty="0" sz="1200" spc="10">
                <a:latin typeface="SimSun"/>
                <a:cs typeface="SimSun"/>
              </a:rPr>
              <a:t>高</a:t>
            </a:r>
            <a:r>
              <a:rPr dirty="0" sz="1200">
                <a:latin typeface="SimSun"/>
                <a:cs typeface="SimSun"/>
              </a:rPr>
              <a:t>的配</a:t>
            </a:r>
            <a:r>
              <a:rPr dirty="0" sz="1200" spc="10">
                <a:latin typeface="SimSun"/>
                <a:cs typeface="SimSun"/>
              </a:rPr>
              <a:t>准</a:t>
            </a:r>
            <a:r>
              <a:rPr dirty="0" sz="1200">
                <a:latin typeface="SimSun"/>
                <a:cs typeface="SimSun"/>
              </a:rPr>
              <a:t>精度</a:t>
            </a:r>
            <a:r>
              <a:rPr dirty="0" sz="1200" spc="10">
                <a:latin typeface="SimSun"/>
                <a:cs typeface="SimSun"/>
              </a:rPr>
              <a:t>，</a:t>
            </a:r>
            <a:r>
              <a:rPr dirty="0" sz="1200">
                <a:latin typeface="SimSun"/>
                <a:cs typeface="SimSun"/>
              </a:rPr>
              <a:t>这</a:t>
            </a:r>
            <a:r>
              <a:rPr dirty="0" sz="1200" spc="10">
                <a:latin typeface="SimSun"/>
                <a:cs typeface="SimSun"/>
              </a:rPr>
              <a:t>也</a:t>
            </a:r>
            <a:r>
              <a:rPr dirty="0" sz="1200">
                <a:latin typeface="SimSun"/>
                <a:cs typeface="SimSun"/>
              </a:rPr>
              <a:t>体现 了本章方法具有更好的泛化性能。</a:t>
            </a:r>
            <a:endParaRPr sz="1200">
              <a:latin typeface="SimSun"/>
              <a:cs typeface="SimSun"/>
            </a:endParaRPr>
          </a:p>
          <a:p>
            <a:pPr marL="2172335">
              <a:lnSpc>
                <a:spcPct val="100000"/>
              </a:lnSpc>
              <a:spcBef>
                <a:spcPts val="994"/>
              </a:spcBef>
              <a:tabLst>
                <a:tab pos="2640330" algn="l"/>
              </a:tabLst>
            </a:pPr>
            <a:r>
              <a:rPr dirty="0" sz="1050" spc="5">
                <a:latin typeface="SimSun"/>
                <a:cs typeface="SimSun"/>
              </a:rPr>
              <a:t>表</a:t>
            </a:r>
            <a:r>
              <a:rPr dirty="0" sz="1050" spc="-265">
                <a:latin typeface="SimSun"/>
                <a:cs typeface="SimSun"/>
              </a:rPr>
              <a:t> </a:t>
            </a:r>
            <a:r>
              <a:rPr dirty="0" sz="1050">
                <a:latin typeface="Times New Roman"/>
                <a:cs typeface="Times New Roman"/>
              </a:rPr>
              <a:t>5.2</a:t>
            </a:r>
            <a:r>
              <a:rPr dirty="0" sz="1050">
                <a:latin typeface="Times New Roman"/>
                <a:cs typeface="Times New Roman"/>
              </a:rPr>
              <a:t>	</a:t>
            </a:r>
            <a:r>
              <a:rPr dirty="0" sz="1050" spc="-10">
                <a:latin typeface="SimSun"/>
                <a:cs typeface="SimSun"/>
              </a:rPr>
              <a:t>泛</a:t>
            </a:r>
            <a:r>
              <a:rPr dirty="0" sz="1050" spc="5">
                <a:latin typeface="SimSun"/>
                <a:cs typeface="SimSun"/>
              </a:rPr>
              <a:t>化</a:t>
            </a:r>
            <a:r>
              <a:rPr dirty="0" sz="1050" spc="-10">
                <a:latin typeface="SimSun"/>
                <a:cs typeface="SimSun"/>
              </a:rPr>
              <a:t>性</a:t>
            </a:r>
            <a:r>
              <a:rPr dirty="0" sz="1050" spc="5">
                <a:latin typeface="SimSun"/>
                <a:cs typeface="SimSun"/>
              </a:rPr>
              <a:t>测</a:t>
            </a:r>
            <a:r>
              <a:rPr dirty="0" sz="1050" spc="-10">
                <a:latin typeface="SimSun"/>
                <a:cs typeface="SimSun"/>
              </a:rPr>
              <a:t>试</a:t>
            </a:r>
            <a:r>
              <a:rPr dirty="0" sz="1050" spc="5">
                <a:latin typeface="SimSun"/>
                <a:cs typeface="SimSun"/>
              </a:rPr>
              <a:t>结</a:t>
            </a:r>
            <a:r>
              <a:rPr dirty="0" sz="1050" spc="-10">
                <a:latin typeface="SimSun"/>
                <a:cs typeface="SimSun"/>
              </a:rPr>
              <a:t>果对</a:t>
            </a:r>
            <a:r>
              <a:rPr dirty="0" sz="1050" spc="5">
                <a:latin typeface="SimSun"/>
                <a:cs typeface="SimSun"/>
              </a:rPr>
              <a:t>比表</a:t>
            </a:r>
            <a:endParaRPr sz="1050">
              <a:latin typeface="SimSun"/>
              <a:cs typeface="SimSun"/>
            </a:endParaRPr>
          </a:p>
        </p:txBody>
      </p:sp>
      <p:graphicFrame>
        <p:nvGraphicFramePr>
          <p:cNvPr id="8" name="object 8"/>
          <p:cNvGraphicFramePr>
            <a:graphicFrameLocks noGrp="1"/>
          </p:cNvGraphicFramePr>
          <p:nvPr/>
        </p:nvGraphicFramePr>
        <p:xfrm>
          <a:off x="710183" y="5185536"/>
          <a:ext cx="6130925" cy="1781810"/>
        </p:xfrm>
        <a:graphic>
          <a:graphicData uri="http://schemas.openxmlformats.org/drawingml/2006/table">
            <a:tbl>
              <a:tblPr firstRow="1" bandRow="1">
                <a:tableStyleId>{2D5ABB26-0587-4C30-8999-92F81FD0307C}</a:tableStyleId>
              </a:tblPr>
              <a:tblGrid>
                <a:gridCol w="976630"/>
                <a:gridCol w="949325"/>
                <a:gridCol w="880109"/>
                <a:gridCol w="875030"/>
                <a:gridCol w="816610"/>
                <a:gridCol w="820419"/>
                <a:gridCol w="813435"/>
              </a:tblGrid>
              <a:tr h="262127">
                <a:tc>
                  <a:txBody>
                    <a:bodyPr/>
                    <a:lstStyle/>
                    <a:p>
                      <a:pPr algn="ctr" marL="11430">
                        <a:lnSpc>
                          <a:spcPct val="100000"/>
                        </a:lnSpc>
                        <a:spcBef>
                          <a:spcPts val="390"/>
                        </a:spcBef>
                      </a:pPr>
                      <a:r>
                        <a:rPr dirty="0" sz="1050">
                          <a:latin typeface="SimSun"/>
                          <a:cs typeface="SimSun"/>
                        </a:rPr>
                        <a:t>模型</a:t>
                      </a:r>
                      <a:endParaRPr sz="1050">
                        <a:latin typeface="SimSun"/>
                        <a:cs typeface="SimSun"/>
                      </a:endParaRPr>
                    </a:p>
                  </a:txBody>
                  <a:tcPr marL="0" marR="0" marB="0" marT="49530">
                    <a:lnT w="19050">
                      <a:solidFill>
                        <a:srgbClr val="000000"/>
                      </a:solidFill>
                      <a:prstDash val="solid"/>
                    </a:lnT>
                    <a:lnB w="9525">
                      <a:solidFill>
                        <a:srgbClr val="000000"/>
                      </a:solidFill>
                      <a:prstDash val="solid"/>
                    </a:lnB>
                  </a:tcPr>
                </a:tc>
                <a:tc>
                  <a:txBody>
                    <a:bodyPr/>
                    <a:lstStyle/>
                    <a:p>
                      <a:pPr algn="ctr">
                        <a:lnSpc>
                          <a:spcPct val="100000"/>
                        </a:lnSpc>
                        <a:spcBef>
                          <a:spcPts val="390"/>
                        </a:spcBef>
                      </a:pPr>
                      <a:r>
                        <a:rPr dirty="0" sz="1050" spc="-5">
                          <a:latin typeface="Times New Roman"/>
                          <a:cs typeface="Times New Roman"/>
                        </a:rPr>
                        <a:t>MSE(R)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a:lnSpc>
                          <a:spcPct val="100000"/>
                        </a:lnSpc>
                        <a:spcBef>
                          <a:spcPts val="390"/>
                        </a:spcBef>
                      </a:pPr>
                      <a:r>
                        <a:rPr dirty="0" sz="1050">
                          <a:latin typeface="Times New Roman"/>
                          <a:cs typeface="Times New Roman"/>
                        </a:rPr>
                        <a:t>RMSE(R)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a:lnSpc>
                          <a:spcPct val="100000"/>
                        </a:lnSpc>
                        <a:spcBef>
                          <a:spcPts val="390"/>
                        </a:spcBef>
                      </a:pPr>
                      <a:r>
                        <a:rPr dirty="0" sz="1050">
                          <a:latin typeface="Times New Roman"/>
                          <a:cs typeface="Times New Roman"/>
                        </a:rPr>
                        <a:t>MAE(R)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a:lnSpc>
                          <a:spcPct val="100000"/>
                        </a:lnSpc>
                        <a:spcBef>
                          <a:spcPts val="390"/>
                        </a:spcBef>
                      </a:pPr>
                      <a:r>
                        <a:rPr dirty="0" sz="1050" spc="-5">
                          <a:latin typeface="Times New Roman"/>
                          <a:cs typeface="Times New Roman"/>
                        </a:rPr>
                        <a:t>MSE(t)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marL="165100">
                        <a:lnSpc>
                          <a:spcPct val="100000"/>
                        </a:lnSpc>
                        <a:spcBef>
                          <a:spcPts val="390"/>
                        </a:spcBef>
                      </a:pPr>
                      <a:r>
                        <a:rPr dirty="0" sz="1050" spc="-5">
                          <a:latin typeface="Times New Roman"/>
                          <a:cs typeface="Times New Roman"/>
                        </a:rPr>
                        <a:t>RMSE(t)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marL="3810">
                        <a:lnSpc>
                          <a:spcPct val="100000"/>
                        </a:lnSpc>
                        <a:spcBef>
                          <a:spcPts val="390"/>
                        </a:spcBef>
                      </a:pPr>
                      <a:r>
                        <a:rPr dirty="0" sz="1050" spc="-5">
                          <a:latin typeface="Times New Roman"/>
                          <a:cs typeface="Times New Roman"/>
                        </a:rPr>
                        <a:t>MAE(t)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r>
              <a:tr h="255740">
                <a:tc>
                  <a:txBody>
                    <a:bodyPr/>
                    <a:lstStyle/>
                    <a:p>
                      <a:pPr algn="ctr" marL="9525">
                        <a:lnSpc>
                          <a:spcPct val="100000"/>
                        </a:lnSpc>
                        <a:spcBef>
                          <a:spcPts val="340"/>
                        </a:spcBef>
                      </a:pPr>
                      <a:r>
                        <a:rPr dirty="0" sz="1050">
                          <a:latin typeface="Times New Roman"/>
                          <a:cs typeface="Times New Roman"/>
                        </a:rPr>
                        <a:t>ICP</a:t>
                      </a:r>
                      <a:endParaRPr sz="1050">
                        <a:latin typeface="Times New Roman"/>
                        <a:cs typeface="Times New Roman"/>
                      </a:endParaRPr>
                    </a:p>
                  </a:txBody>
                  <a:tcPr marL="0" marR="0" marB="0" marT="43180">
                    <a:lnT w="9525">
                      <a:solidFill>
                        <a:srgbClr val="000000"/>
                      </a:solidFill>
                      <a:prstDash val="solid"/>
                    </a:lnT>
                  </a:tcPr>
                </a:tc>
                <a:tc>
                  <a:txBody>
                    <a:bodyPr/>
                    <a:lstStyle/>
                    <a:p>
                      <a:pPr algn="ctr" marL="635">
                        <a:lnSpc>
                          <a:spcPct val="100000"/>
                        </a:lnSpc>
                        <a:spcBef>
                          <a:spcPts val="340"/>
                        </a:spcBef>
                      </a:pPr>
                      <a:r>
                        <a:rPr dirty="0" sz="1050" spc="-5">
                          <a:latin typeface="Times New Roman"/>
                          <a:cs typeface="Times New Roman"/>
                        </a:rPr>
                        <a:t>892.601135</a:t>
                      </a:r>
                      <a:endParaRPr sz="1050">
                        <a:latin typeface="Times New Roman"/>
                        <a:cs typeface="Times New Roman"/>
                      </a:endParaRPr>
                    </a:p>
                  </a:txBody>
                  <a:tcPr marL="0" marR="0" marB="0" marT="43180">
                    <a:lnT w="9525">
                      <a:solidFill>
                        <a:srgbClr val="000000"/>
                      </a:solidFill>
                      <a:prstDash val="solid"/>
                    </a:lnT>
                  </a:tcPr>
                </a:tc>
                <a:tc>
                  <a:txBody>
                    <a:bodyPr/>
                    <a:lstStyle/>
                    <a:p>
                      <a:pPr algn="ctr" marL="635">
                        <a:lnSpc>
                          <a:spcPct val="100000"/>
                        </a:lnSpc>
                        <a:spcBef>
                          <a:spcPts val="340"/>
                        </a:spcBef>
                      </a:pPr>
                      <a:r>
                        <a:rPr dirty="0" sz="1050">
                          <a:latin typeface="Times New Roman"/>
                          <a:cs typeface="Times New Roman"/>
                        </a:rPr>
                        <a:t>29.876431</a:t>
                      </a:r>
                      <a:endParaRPr sz="1050">
                        <a:latin typeface="Times New Roman"/>
                        <a:cs typeface="Times New Roman"/>
                      </a:endParaRPr>
                    </a:p>
                  </a:txBody>
                  <a:tcPr marL="0" marR="0" marB="0" marT="43180">
                    <a:lnT w="9525">
                      <a:solidFill>
                        <a:srgbClr val="000000"/>
                      </a:solidFill>
                      <a:prstDash val="solid"/>
                    </a:lnT>
                  </a:tcPr>
                </a:tc>
                <a:tc>
                  <a:txBody>
                    <a:bodyPr/>
                    <a:lstStyle/>
                    <a:p>
                      <a:pPr algn="ctr">
                        <a:lnSpc>
                          <a:spcPct val="100000"/>
                        </a:lnSpc>
                        <a:spcBef>
                          <a:spcPts val="340"/>
                        </a:spcBef>
                      </a:pPr>
                      <a:r>
                        <a:rPr dirty="0" sz="1050" spc="-5">
                          <a:latin typeface="Times New Roman"/>
                          <a:cs typeface="Times New Roman"/>
                        </a:rPr>
                        <a:t>23.626110</a:t>
                      </a:r>
                      <a:endParaRPr sz="1050">
                        <a:latin typeface="Times New Roman"/>
                        <a:cs typeface="Times New Roman"/>
                      </a:endParaRPr>
                    </a:p>
                  </a:txBody>
                  <a:tcPr marL="0" marR="0" marB="0" marT="43180">
                    <a:lnT w="9525">
                      <a:solidFill>
                        <a:srgbClr val="000000"/>
                      </a:solidFill>
                      <a:prstDash val="solid"/>
                    </a:lnT>
                  </a:tcPr>
                </a:tc>
                <a:tc>
                  <a:txBody>
                    <a:bodyPr/>
                    <a:lstStyle/>
                    <a:p>
                      <a:pPr algn="ctr">
                        <a:lnSpc>
                          <a:spcPct val="100000"/>
                        </a:lnSpc>
                        <a:spcBef>
                          <a:spcPts val="340"/>
                        </a:spcBef>
                      </a:pPr>
                      <a:r>
                        <a:rPr dirty="0" sz="1050">
                          <a:latin typeface="Times New Roman"/>
                          <a:cs typeface="Times New Roman"/>
                        </a:rPr>
                        <a:t>0.086005</a:t>
                      </a:r>
                      <a:endParaRPr sz="1050">
                        <a:latin typeface="Times New Roman"/>
                        <a:cs typeface="Times New Roman"/>
                      </a:endParaRPr>
                    </a:p>
                  </a:txBody>
                  <a:tcPr marL="0" marR="0" marB="0" marT="43180">
                    <a:lnT w="9525">
                      <a:solidFill>
                        <a:srgbClr val="000000"/>
                      </a:solidFill>
                      <a:prstDash val="solid"/>
                    </a:lnT>
                  </a:tcPr>
                </a:tc>
                <a:tc>
                  <a:txBody>
                    <a:bodyPr/>
                    <a:lstStyle/>
                    <a:p>
                      <a:pPr marL="158750">
                        <a:lnSpc>
                          <a:spcPct val="100000"/>
                        </a:lnSpc>
                        <a:spcBef>
                          <a:spcPts val="340"/>
                        </a:spcBef>
                      </a:pPr>
                      <a:r>
                        <a:rPr dirty="0" sz="1050">
                          <a:latin typeface="Times New Roman"/>
                          <a:cs typeface="Times New Roman"/>
                        </a:rPr>
                        <a:t>0.293266</a:t>
                      </a:r>
                      <a:endParaRPr sz="1050">
                        <a:latin typeface="Times New Roman"/>
                        <a:cs typeface="Times New Roman"/>
                      </a:endParaRPr>
                    </a:p>
                  </a:txBody>
                  <a:tcPr marL="0" marR="0" marB="0" marT="43180">
                    <a:lnT w="9525">
                      <a:solidFill>
                        <a:srgbClr val="000000"/>
                      </a:solidFill>
                      <a:prstDash val="solid"/>
                    </a:lnT>
                  </a:tcPr>
                </a:tc>
                <a:tc>
                  <a:txBody>
                    <a:bodyPr/>
                    <a:lstStyle/>
                    <a:p>
                      <a:pPr algn="ctr" marL="6985">
                        <a:lnSpc>
                          <a:spcPct val="100000"/>
                        </a:lnSpc>
                        <a:spcBef>
                          <a:spcPts val="340"/>
                        </a:spcBef>
                      </a:pPr>
                      <a:r>
                        <a:rPr dirty="0" sz="1050">
                          <a:latin typeface="Times New Roman"/>
                          <a:cs typeface="Times New Roman"/>
                        </a:rPr>
                        <a:t>0.251916</a:t>
                      </a:r>
                      <a:endParaRPr sz="1050">
                        <a:latin typeface="Times New Roman"/>
                        <a:cs typeface="Times New Roman"/>
                      </a:endParaRPr>
                    </a:p>
                  </a:txBody>
                  <a:tcPr marL="0" marR="0" marB="0" marT="43180">
                    <a:lnT w="9525">
                      <a:solidFill>
                        <a:srgbClr val="000000"/>
                      </a:solidFill>
                      <a:prstDash val="solid"/>
                    </a:lnT>
                  </a:tcPr>
                </a:tc>
              </a:tr>
              <a:tr h="247650">
                <a:tc>
                  <a:txBody>
                    <a:bodyPr/>
                    <a:lstStyle/>
                    <a:p>
                      <a:pPr algn="ctr" marL="9525">
                        <a:lnSpc>
                          <a:spcPct val="100000"/>
                        </a:lnSpc>
                        <a:spcBef>
                          <a:spcPts val="284"/>
                        </a:spcBef>
                      </a:pPr>
                      <a:r>
                        <a:rPr dirty="0" sz="1050">
                          <a:latin typeface="Times New Roman"/>
                          <a:cs typeface="Times New Roman"/>
                        </a:rPr>
                        <a:t>Go-ICP</a:t>
                      </a:r>
                      <a:endParaRPr sz="1050">
                        <a:latin typeface="Times New Roman"/>
                        <a:cs typeface="Times New Roman"/>
                      </a:endParaRPr>
                    </a:p>
                  </a:txBody>
                  <a:tcPr marL="0" marR="0" marB="0" marT="36194"/>
                </a:tc>
                <a:tc>
                  <a:txBody>
                    <a:bodyPr/>
                    <a:lstStyle/>
                    <a:p>
                      <a:pPr algn="ctr" marL="635">
                        <a:lnSpc>
                          <a:spcPct val="100000"/>
                        </a:lnSpc>
                        <a:spcBef>
                          <a:spcPts val="284"/>
                        </a:spcBef>
                      </a:pPr>
                      <a:r>
                        <a:rPr dirty="0" sz="1050">
                          <a:latin typeface="Times New Roman"/>
                          <a:cs typeface="Times New Roman"/>
                        </a:rPr>
                        <a:t>192.258636</a:t>
                      </a:r>
                      <a:endParaRPr sz="1050">
                        <a:latin typeface="Times New Roman"/>
                        <a:cs typeface="Times New Roman"/>
                      </a:endParaRPr>
                    </a:p>
                  </a:txBody>
                  <a:tcPr marL="0" marR="0" marB="0" marT="36194"/>
                </a:tc>
                <a:tc>
                  <a:txBody>
                    <a:bodyPr/>
                    <a:lstStyle/>
                    <a:p>
                      <a:pPr algn="ctr" marL="635">
                        <a:lnSpc>
                          <a:spcPct val="100000"/>
                        </a:lnSpc>
                        <a:spcBef>
                          <a:spcPts val="284"/>
                        </a:spcBef>
                      </a:pPr>
                      <a:r>
                        <a:rPr dirty="0" sz="1050">
                          <a:latin typeface="Times New Roman"/>
                          <a:cs typeface="Times New Roman"/>
                        </a:rPr>
                        <a:t>13.865736</a:t>
                      </a:r>
                      <a:endParaRPr sz="1050">
                        <a:latin typeface="Times New Roman"/>
                        <a:cs typeface="Times New Roman"/>
                      </a:endParaRPr>
                    </a:p>
                  </a:txBody>
                  <a:tcPr marL="0" marR="0" marB="0" marT="36194"/>
                </a:tc>
                <a:tc>
                  <a:txBody>
                    <a:bodyPr/>
                    <a:lstStyle/>
                    <a:p>
                      <a:pPr algn="ctr" marL="1270">
                        <a:lnSpc>
                          <a:spcPct val="100000"/>
                        </a:lnSpc>
                        <a:spcBef>
                          <a:spcPts val="284"/>
                        </a:spcBef>
                      </a:pPr>
                      <a:r>
                        <a:rPr dirty="0" sz="1050">
                          <a:latin typeface="Times New Roman"/>
                          <a:cs typeface="Times New Roman"/>
                        </a:rPr>
                        <a:t>2.914169</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0.000491</a:t>
                      </a:r>
                      <a:endParaRPr sz="1050">
                        <a:latin typeface="Times New Roman"/>
                        <a:cs typeface="Times New Roman"/>
                      </a:endParaRPr>
                    </a:p>
                  </a:txBody>
                  <a:tcPr marL="0" marR="0" marB="0" marT="36194"/>
                </a:tc>
                <a:tc>
                  <a:txBody>
                    <a:bodyPr/>
                    <a:lstStyle/>
                    <a:p>
                      <a:pPr marL="158750">
                        <a:lnSpc>
                          <a:spcPct val="100000"/>
                        </a:lnSpc>
                        <a:spcBef>
                          <a:spcPts val="284"/>
                        </a:spcBef>
                      </a:pPr>
                      <a:r>
                        <a:rPr dirty="0" sz="1050">
                          <a:latin typeface="Times New Roman"/>
                          <a:cs typeface="Times New Roman"/>
                        </a:rPr>
                        <a:t>0.022154</a:t>
                      </a:r>
                      <a:endParaRPr sz="1050">
                        <a:latin typeface="Times New Roman"/>
                        <a:cs typeface="Times New Roman"/>
                      </a:endParaRPr>
                    </a:p>
                  </a:txBody>
                  <a:tcPr marL="0" marR="0" marB="0" marT="36194"/>
                </a:tc>
                <a:tc>
                  <a:txBody>
                    <a:bodyPr/>
                    <a:lstStyle/>
                    <a:p>
                      <a:pPr algn="ctr" marL="6985">
                        <a:lnSpc>
                          <a:spcPct val="100000"/>
                        </a:lnSpc>
                        <a:spcBef>
                          <a:spcPts val="284"/>
                        </a:spcBef>
                      </a:pPr>
                      <a:r>
                        <a:rPr dirty="0" sz="1050">
                          <a:latin typeface="Times New Roman"/>
                          <a:cs typeface="Times New Roman"/>
                        </a:rPr>
                        <a:t>0.006219</a:t>
                      </a:r>
                      <a:endParaRPr sz="1050">
                        <a:latin typeface="Times New Roman"/>
                        <a:cs typeface="Times New Roman"/>
                      </a:endParaRPr>
                    </a:p>
                  </a:txBody>
                  <a:tcPr marL="0" marR="0" marB="0" marT="36194"/>
                </a:tc>
              </a:tr>
              <a:tr h="247650">
                <a:tc>
                  <a:txBody>
                    <a:bodyPr/>
                    <a:lstStyle/>
                    <a:p>
                      <a:pPr algn="ctr" marL="8890">
                        <a:lnSpc>
                          <a:spcPct val="100000"/>
                        </a:lnSpc>
                        <a:spcBef>
                          <a:spcPts val="275"/>
                        </a:spcBef>
                      </a:pPr>
                      <a:r>
                        <a:rPr dirty="0" sz="1050" spc="-5">
                          <a:latin typeface="Times New Roman"/>
                          <a:cs typeface="Times New Roman"/>
                        </a:rPr>
                        <a:t>FGR</a:t>
                      </a:r>
                      <a:endParaRPr sz="1050">
                        <a:latin typeface="Times New Roman"/>
                        <a:cs typeface="Times New Roman"/>
                      </a:endParaRPr>
                    </a:p>
                  </a:txBody>
                  <a:tcPr marL="0" marR="0" marB="0" marT="34925"/>
                </a:tc>
                <a:tc>
                  <a:txBody>
                    <a:bodyPr/>
                    <a:lstStyle/>
                    <a:p>
                      <a:pPr algn="ctr" marL="635">
                        <a:lnSpc>
                          <a:spcPct val="100000"/>
                        </a:lnSpc>
                        <a:spcBef>
                          <a:spcPts val="275"/>
                        </a:spcBef>
                      </a:pPr>
                      <a:r>
                        <a:rPr dirty="0" sz="1050">
                          <a:latin typeface="Times New Roman"/>
                          <a:cs typeface="Times New Roman"/>
                        </a:rPr>
                        <a:t>97.002747</a:t>
                      </a:r>
                      <a:endParaRPr sz="1050">
                        <a:latin typeface="Times New Roman"/>
                        <a:cs typeface="Times New Roman"/>
                      </a:endParaRPr>
                    </a:p>
                  </a:txBody>
                  <a:tcPr marL="0" marR="0" marB="0" marT="34925"/>
                </a:tc>
                <a:tc>
                  <a:txBody>
                    <a:bodyPr/>
                    <a:lstStyle/>
                    <a:p>
                      <a:pPr algn="ctr" marL="635">
                        <a:lnSpc>
                          <a:spcPct val="100000"/>
                        </a:lnSpc>
                        <a:spcBef>
                          <a:spcPts val="275"/>
                        </a:spcBef>
                      </a:pPr>
                      <a:r>
                        <a:rPr dirty="0" sz="1050">
                          <a:latin typeface="Times New Roman"/>
                          <a:cs typeface="Times New Roman"/>
                        </a:rPr>
                        <a:t>9.848997</a:t>
                      </a:r>
                      <a:endParaRPr sz="1050">
                        <a:latin typeface="Times New Roman"/>
                        <a:cs typeface="Times New Roman"/>
                      </a:endParaRPr>
                    </a:p>
                  </a:txBody>
                  <a:tcPr marL="0" marR="0" marB="0" marT="34925"/>
                </a:tc>
                <a:tc>
                  <a:txBody>
                    <a:bodyPr/>
                    <a:lstStyle/>
                    <a:p>
                      <a:pPr algn="ctr" marL="1270">
                        <a:lnSpc>
                          <a:spcPct val="100000"/>
                        </a:lnSpc>
                        <a:spcBef>
                          <a:spcPts val="275"/>
                        </a:spcBef>
                      </a:pPr>
                      <a:r>
                        <a:rPr dirty="0" sz="1050" b="1">
                          <a:latin typeface="Times New Roman"/>
                          <a:cs typeface="Times New Roman"/>
                        </a:rPr>
                        <a:t>1.445460</a:t>
                      </a:r>
                      <a:endParaRPr sz="1050">
                        <a:latin typeface="Times New Roman"/>
                        <a:cs typeface="Times New Roman"/>
                      </a:endParaRPr>
                    </a:p>
                  </a:txBody>
                  <a:tcPr marL="0" marR="0" marB="0" marT="34925"/>
                </a:tc>
                <a:tc>
                  <a:txBody>
                    <a:bodyPr/>
                    <a:lstStyle/>
                    <a:p>
                      <a:pPr algn="ctr">
                        <a:lnSpc>
                          <a:spcPct val="100000"/>
                        </a:lnSpc>
                        <a:spcBef>
                          <a:spcPts val="275"/>
                        </a:spcBef>
                      </a:pPr>
                      <a:r>
                        <a:rPr dirty="0" sz="1050">
                          <a:latin typeface="Times New Roman"/>
                          <a:cs typeface="Times New Roman"/>
                        </a:rPr>
                        <a:t>0.000182</a:t>
                      </a:r>
                      <a:endParaRPr sz="1050">
                        <a:latin typeface="Times New Roman"/>
                        <a:cs typeface="Times New Roman"/>
                      </a:endParaRPr>
                    </a:p>
                  </a:txBody>
                  <a:tcPr marL="0" marR="0" marB="0" marT="34925"/>
                </a:tc>
                <a:tc>
                  <a:txBody>
                    <a:bodyPr/>
                    <a:lstStyle/>
                    <a:p>
                      <a:pPr marL="158750">
                        <a:lnSpc>
                          <a:spcPct val="100000"/>
                        </a:lnSpc>
                        <a:spcBef>
                          <a:spcPts val="275"/>
                        </a:spcBef>
                      </a:pPr>
                      <a:r>
                        <a:rPr dirty="0" sz="1050">
                          <a:latin typeface="Times New Roman"/>
                          <a:cs typeface="Times New Roman"/>
                        </a:rPr>
                        <a:t>0.013503</a:t>
                      </a:r>
                      <a:endParaRPr sz="1050">
                        <a:latin typeface="Times New Roman"/>
                        <a:cs typeface="Times New Roman"/>
                      </a:endParaRPr>
                    </a:p>
                  </a:txBody>
                  <a:tcPr marL="0" marR="0" marB="0" marT="34925"/>
                </a:tc>
                <a:tc>
                  <a:txBody>
                    <a:bodyPr/>
                    <a:lstStyle/>
                    <a:p>
                      <a:pPr algn="ctr" marL="6985">
                        <a:lnSpc>
                          <a:spcPct val="100000"/>
                        </a:lnSpc>
                        <a:spcBef>
                          <a:spcPts val="275"/>
                        </a:spcBef>
                      </a:pPr>
                      <a:r>
                        <a:rPr dirty="0" sz="1050" b="1">
                          <a:latin typeface="Times New Roman"/>
                          <a:cs typeface="Times New Roman"/>
                        </a:rPr>
                        <a:t>0.002231</a:t>
                      </a:r>
                      <a:endParaRPr sz="1050">
                        <a:latin typeface="Times New Roman"/>
                        <a:cs typeface="Times New Roman"/>
                      </a:endParaRPr>
                    </a:p>
                  </a:txBody>
                  <a:tcPr marL="0" marR="0" marB="0" marT="34925"/>
                </a:tc>
              </a:tr>
              <a:tr h="247650">
                <a:tc>
                  <a:txBody>
                    <a:bodyPr/>
                    <a:lstStyle/>
                    <a:p>
                      <a:pPr algn="ctr" marL="8890">
                        <a:lnSpc>
                          <a:spcPct val="100000"/>
                        </a:lnSpc>
                        <a:spcBef>
                          <a:spcPts val="284"/>
                        </a:spcBef>
                      </a:pPr>
                      <a:r>
                        <a:rPr dirty="0" sz="1050" spc="-5">
                          <a:latin typeface="Times New Roman"/>
                          <a:cs typeface="Times New Roman"/>
                        </a:rPr>
                        <a:t>PointNetLK</a:t>
                      </a:r>
                      <a:endParaRPr sz="1050">
                        <a:latin typeface="Times New Roman"/>
                        <a:cs typeface="Times New Roman"/>
                      </a:endParaRPr>
                    </a:p>
                  </a:txBody>
                  <a:tcPr marL="0" marR="0" marB="0" marT="36194"/>
                </a:tc>
                <a:tc>
                  <a:txBody>
                    <a:bodyPr/>
                    <a:lstStyle/>
                    <a:p>
                      <a:pPr algn="ctr" marL="635">
                        <a:lnSpc>
                          <a:spcPct val="100000"/>
                        </a:lnSpc>
                        <a:spcBef>
                          <a:spcPts val="284"/>
                        </a:spcBef>
                      </a:pPr>
                      <a:r>
                        <a:rPr dirty="0" sz="1050">
                          <a:latin typeface="Times New Roman"/>
                          <a:cs typeface="Times New Roman"/>
                        </a:rPr>
                        <a:t>306.323975</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spc="-5">
                          <a:latin typeface="Times New Roman"/>
                          <a:cs typeface="Times New Roman"/>
                        </a:rPr>
                        <a:t>17.502113</a:t>
                      </a:r>
                      <a:endParaRPr sz="1050">
                        <a:latin typeface="Times New Roman"/>
                        <a:cs typeface="Times New Roman"/>
                      </a:endParaRPr>
                    </a:p>
                  </a:txBody>
                  <a:tcPr marL="0" marR="0" marB="0" marT="36194"/>
                </a:tc>
                <a:tc>
                  <a:txBody>
                    <a:bodyPr/>
                    <a:lstStyle/>
                    <a:p>
                      <a:pPr algn="ctr" marL="1270">
                        <a:lnSpc>
                          <a:spcPct val="100000"/>
                        </a:lnSpc>
                        <a:spcBef>
                          <a:spcPts val="284"/>
                        </a:spcBef>
                      </a:pPr>
                      <a:r>
                        <a:rPr dirty="0" sz="1050">
                          <a:latin typeface="Times New Roman"/>
                          <a:cs typeface="Times New Roman"/>
                        </a:rPr>
                        <a:t>5.280545</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0.000784</a:t>
                      </a:r>
                      <a:endParaRPr sz="1050">
                        <a:latin typeface="Times New Roman"/>
                        <a:cs typeface="Times New Roman"/>
                      </a:endParaRPr>
                    </a:p>
                  </a:txBody>
                  <a:tcPr marL="0" marR="0" marB="0" marT="36194"/>
                </a:tc>
                <a:tc>
                  <a:txBody>
                    <a:bodyPr/>
                    <a:lstStyle/>
                    <a:p>
                      <a:pPr marL="158750">
                        <a:lnSpc>
                          <a:spcPct val="100000"/>
                        </a:lnSpc>
                        <a:spcBef>
                          <a:spcPts val="284"/>
                        </a:spcBef>
                      </a:pPr>
                      <a:r>
                        <a:rPr dirty="0" sz="1050">
                          <a:latin typeface="Times New Roman"/>
                          <a:cs typeface="Times New Roman"/>
                        </a:rPr>
                        <a:t>0.028007</a:t>
                      </a:r>
                      <a:endParaRPr sz="1050">
                        <a:latin typeface="Times New Roman"/>
                        <a:cs typeface="Times New Roman"/>
                      </a:endParaRPr>
                    </a:p>
                  </a:txBody>
                  <a:tcPr marL="0" marR="0" marB="0" marT="36194"/>
                </a:tc>
                <a:tc>
                  <a:txBody>
                    <a:bodyPr/>
                    <a:lstStyle/>
                    <a:p>
                      <a:pPr algn="ctr" marL="6985">
                        <a:lnSpc>
                          <a:spcPct val="100000"/>
                        </a:lnSpc>
                        <a:spcBef>
                          <a:spcPts val="284"/>
                        </a:spcBef>
                      </a:pPr>
                      <a:r>
                        <a:rPr dirty="0" sz="1050">
                          <a:latin typeface="Times New Roman"/>
                          <a:cs typeface="Times New Roman"/>
                        </a:rPr>
                        <a:t>0.007203</a:t>
                      </a:r>
                      <a:endParaRPr sz="1050">
                        <a:latin typeface="Times New Roman"/>
                        <a:cs typeface="Times New Roman"/>
                      </a:endParaRPr>
                    </a:p>
                  </a:txBody>
                  <a:tcPr marL="0" marR="0" marB="0" marT="36194"/>
                </a:tc>
              </a:tr>
              <a:tr h="247650">
                <a:tc>
                  <a:txBody>
                    <a:bodyPr/>
                    <a:lstStyle/>
                    <a:p>
                      <a:pPr algn="ctr" marL="8890">
                        <a:lnSpc>
                          <a:spcPct val="100000"/>
                        </a:lnSpc>
                        <a:spcBef>
                          <a:spcPts val="275"/>
                        </a:spcBef>
                      </a:pPr>
                      <a:r>
                        <a:rPr dirty="0" sz="1050" spc="-5">
                          <a:latin typeface="Times New Roman"/>
                          <a:cs typeface="Times New Roman"/>
                        </a:rPr>
                        <a:t>PCRNet</a:t>
                      </a:r>
                      <a:endParaRPr sz="1050">
                        <a:latin typeface="Times New Roman"/>
                        <a:cs typeface="Times New Roman"/>
                      </a:endParaRPr>
                    </a:p>
                  </a:txBody>
                  <a:tcPr marL="0" marR="0" marB="0" marT="34925"/>
                </a:tc>
                <a:tc>
                  <a:txBody>
                    <a:bodyPr/>
                    <a:lstStyle/>
                    <a:p>
                      <a:pPr algn="ctr" marL="635">
                        <a:lnSpc>
                          <a:spcPct val="100000"/>
                        </a:lnSpc>
                        <a:spcBef>
                          <a:spcPts val="275"/>
                        </a:spcBef>
                      </a:pPr>
                      <a:r>
                        <a:rPr dirty="0" sz="1050">
                          <a:latin typeface="Times New Roman"/>
                          <a:cs typeface="Times New Roman"/>
                        </a:rPr>
                        <a:t>18.333996</a:t>
                      </a:r>
                      <a:endParaRPr sz="1050">
                        <a:latin typeface="Times New Roman"/>
                        <a:cs typeface="Times New Roman"/>
                      </a:endParaRPr>
                    </a:p>
                  </a:txBody>
                  <a:tcPr marL="0" marR="0" marB="0" marT="34925"/>
                </a:tc>
                <a:tc>
                  <a:txBody>
                    <a:bodyPr/>
                    <a:lstStyle/>
                    <a:p>
                      <a:pPr algn="ctr" marL="635">
                        <a:lnSpc>
                          <a:spcPct val="100000"/>
                        </a:lnSpc>
                        <a:spcBef>
                          <a:spcPts val="275"/>
                        </a:spcBef>
                      </a:pPr>
                      <a:r>
                        <a:rPr dirty="0" sz="1050">
                          <a:latin typeface="Times New Roman"/>
                          <a:cs typeface="Times New Roman"/>
                        </a:rPr>
                        <a:t>4.281822</a:t>
                      </a:r>
                      <a:endParaRPr sz="1050">
                        <a:latin typeface="Times New Roman"/>
                        <a:cs typeface="Times New Roman"/>
                      </a:endParaRPr>
                    </a:p>
                  </a:txBody>
                  <a:tcPr marL="0" marR="0" marB="0" marT="34925"/>
                </a:tc>
                <a:tc>
                  <a:txBody>
                    <a:bodyPr/>
                    <a:lstStyle/>
                    <a:p>
                      <a:pPr algn="ctr" marL="1270">
                        <a:lnSpc>
                          <a:spcPct val="100000"/>
                        </a:lnSpc>
                        <a:spcBef>
                          <a:spcPts val="275"/>
                        </a:spcBef>
                      </a:pPr>
                      <a:r>
                        <a:rPr dirty="0" sz="1050">
                          <a:latin typeface="Times New Roman"/>
                          <a:cs typeface="Times New Roman"/>
                        </a:rPr>
                        <a:t>2.693274</a:t>
                      </a:r>
                      <a:endParaRPr sz="1050">
                        <a:latin typeface="Times New Roman"/>
                        <a:cs typeface="Times New Roman"/>
                      </a:endParaRPr>
                    </a:p>
                  </a:txBody>
                  <a:tcPr marL="0" marR="0" marB="0" marT="34925"/>
                </a:tc>
                <a:tc>
                  <a:txBody>
                    <a:bodyPr/>
                    <a:lstStyle/>
                    <a:p>
                      <a:pPr algn="ctr">
                        <a:lnSpc>
                          <a:spcPct val="100000"/>
                        </a:lnSpc>
                        <a:spcBef>
                          <a:spcPts val="275"/>
                        </a:spcBef>
                      </a:pPr>
                      <a:r>
                        <a:rPr dirty="0" sz="1050">
                          <a:latin typeface="Times New Roman"/>
                          <a:cs typeface="Times New Roman"/>
                        </a:rPr>
                        <a:t>0.000194</a:t>
                      </a:r>
                      <a:endParaRPr sz="1050">
                        <a:latin typeface="Times New Roman"/>
                        <a:cs typeface="Times New Roman"/>
                      </a:endParaRPr>
                    </a:p>
                  </a:txBody>
                  <a:tcPr marL="0" marR="0" marB="0" marT="34925"/>
                </a:tc>
                <a:tc>
                  <a:txBody>
                    <a:bodyPr/>
                    <a:lstStyle/>
                    <a:p>
                      <a:pPr marL="158750">
                        <a:lnSpc>
                          <a:spcPct val="100000"/>
                        </a:lnSpc>
                        <a:spcBef>
                          <a:spcPts val="275"/>
                        </a:spcBef>
                      </a:pPr>
                      <a:r>
                        <a:rPr dirty="0" sz="1050">
                          <a:latin typeface="Times New Roman"/>
                          <a:cs typeface="Times New Roman"/>
                        </a:rPr>
                        <a:t>0.013912</a:t>
                      </a:r>
                      <a:endParaRPr sz="1050">
                        <a:latin typeface="Times New Roman"/>
                        <a:cs typeface="Times New Roman"/>
                      </a:endParaRPr>
                    </a:p>
                  </a:txBody>
                  <a:tcPr marL="0" marR="0" marB="0" marT="34925"/>
                </a:tc>
                <a:tc>
                  <a:txBody>
                    <a:bodyPr/>
                    <a:lstStyle/>
                    <a:p>
                      <a:pPr algn="ctr" marL="6985">
                        <a:lnSpc>
                          <a:spcPct val="100000"/>
                        </a:lnSpc>
                        <a:spcBef>
                          <a:spcPts val="275"/>
                        </a:spcBef>
                      </a:pPr>
                      <a:r>
                        <a:rPr dirty="0" sz="1050">
                          <a:latin typeface="Times New Roman"/>
                          <a:cs typeface="Times New Roman"/>
                        </a:rPr>
                        <a:t>0.009988</a:t>
                      </a:r>
                      <a:endParaRPr sz="1050">
                        <a:latin typeface="Times New Roman"/>
                        <a:cs typeface="Times New Roman"/>
                      </a:endParaRPr>
                    </a:p>
                  </a:txBody>
                  <a:tcPr marL="0" marR="0" marB="0" marT="34925"/>
                </a:tc>
              </a:tr>
              <a:tr h="254799">
                <a:tc>
                  <a:txBody>
                    <a:bodyPr/>
                    <a:lstStyle/>
                    <a:p>
                      <a:pPr algn="ctr" marL="11430">
                        <a:lnSpc>
                          <a:spcPct val="100000"/>
                        </a:lnSpc>
                        <a:spcBef>
                          <a:spcPts val="284"/>
                        </a:spcBef>
                      </a:pPr>
                      <a:r>
                        <a:rPr dirty="0" sz="1050">
                          <a:latin typeface="SimSun"/>
                          <a:cs typeface="SimSun"/>
                        </a:rPr>
                        <a:t>本章方法</a:t>
                      </a:r>
                      <a:endParaRPr sz="1050">
                        <a:latin typeface="SimSun"/>
                        <a:cs typeface="SimSun"/>
                      </a:endParaRPr>
                    </a:p>
                  </a:txBody>
                  <a:tcPr marL="0" marR="0" marB="0" marT="36194">
                    <a:lnB w="19050">
                      <a:solidFill>
                        <a:srgbClr val="000000"/>
                      </a:solidFill>
                      <a:prstDash val="solid"/>
                    </a:lnB>
                  </a:tcPr>
                </a:tc>
                <a:tc>
                  <a:txBody>
                    <a:bodyPr/>
                    <a:lstStyle/>
                    <a:p>
                      <a:pPr algn="ctr" marL="635">
                        <a:lnSpc>
                          <a:spcPct val="100000"/>
                        </a:lnSpc>
                        <a:spcBef>
                          <a:spcPts val="284"/>
                        </a:spcBef>
                      </a:pPr>
                      <a:r>
                        <a:rPr dirty="0" sz="1050" b="1">
                          <a:latin typeface="Times New Roman"/>
                          <a:cs typeface="Times New Roman"/>
                        </a:rPr>
                        <a:t>12.666718</a:t>
                      </a:r>
                      <a:endParaRPr sz="1050">
                        <a:latin typeface="Times New Roman"/>
                        <a:cs typeface="Times New Roman"/>
                      </a:endParaRPr>
                    </a:p>
                  </a:txBody>
                  <a:tcPr marL="0" marR="0" marB="0" marT="36194">
                    <a:lnB w="19050">
                      <a:solidFill>
                        <a:srgbClr val="000000"/>
                      </a:solidFill>
                      <a:prstDash val="solid"/>
                    </a:lnB>
                  </a:tcPr>
                </a:tc>
                <a:tc>
                  <a:txBody>
                    <a:bodyPr/>
                    <a:lstStyle/>
                    <a:p>
                      <a:pPr algn="ctr" marL="635">
                        <a:lnSpc>
                          <a:spcPct val="100000"/>
                        </a:lnSpc>
                        <a:spcBef>
                          <a:spcPts val="284"/>
                        </a:spcBef>
                      </a:pPr>
                      <a:r>
                        <a:rPr dirty="0" sz="1050" b="1">
                          <a:latin typeface="Times New Roman"/>
                          <a:cs typeface="Times New Roman"/>
                        </a:rPr>
                        <a:t>3.559033</a:t>
                      </a:r>
                      <a:endParaRPr sz="1050">
                        <a:latin typeface="Times New Roman"/>
                        <a:cs typeface="Times New Roman"/>
                      </a:endParaRPr>
                    </a:p>
                  </a:txBody>
                  <a:tcPr marL="0" marR="0" marB="0" marT="36194">
                    <a:lnB w="19050">
                      <a:solidFill>
                        <a:srgbClr val="000000"/>
                      </a:solidFill>
                      <a:prstDash val="solid"/>
                    </a:lnB>
                  </a:tcPr>
                </a:tc>
                <a:tc>
                  <a:txBody>
                    <a:bodyPr/>
                    <a:lstStyle/>
                    <a:p>
                      <a:pPr algn="ctr" marL="1270">
                        <a:lnSpc>
                          <a:spcPct val="100000"/>
                        </a:lnSpc>
                        <a:spcBef>
                          <a:spcPts val="284"/>
                        </a:spcBef>
                      </a:pPr>
                      <a:r>
                        <a:rPr dirty="0" sz="1050">
                          <a:latin typeface="Times New Roman"/>
                          <a:cs typeface="Times New Roman"/>
                        </a:rPr>
                        <a:t>1.982284</a:t>
                      </a:r>
                      <a:endParaRPr sz="1050">
                        <a:latin typeface="Times New Roman"/>
                        <a:cs typeface="Times New Roman"/>
                      </a:endParaRPr>
                    </a:p>
                  </a:txBody>
                  <a:tcPr marL="0" marR="0" marB="0" marT="36194">
                    <a:lnB w="19050">
                      <a:solidFill>
                        <a:srgbClr val="000000"/>
                      </a:solidFill>
                      <a:prstDash val="solid"/>
                    </a:lnB>
                  </a:tcPr>
                </a:tc>
                <a:tc>
                  <a:txBody>
                    <a:bodyPr/>
                    <a:lstStyle/>
                    <a:p>
                      <a:pPr algn="ctr">
                        <a:lnSpc>
                          <a:spcPct val="100000"/>
                        </a:lnSpc>
                        <a:spcBef>
                          <a:spcPts val="284"/>
                        </a:spcBef>
                      </a:pPr>
                      <a:r>
                        <a:rPr dirty="0" sz="1050" b="1">
                          <a:latin typeface="Times New Roman"/>
                          <a:cs typeface="Times New Roman"/>
                        </a:rPr>
                        <a:t>0.000182</a:t>
                      </a:r>
                      <a:endParaRPr sz="1050">
                        <a:latin typeface="Times New Roman"/>
                        <a:cs typeface="Times New Roman"/>
                      </a:endParaRPr>
                    </a:p>
                  </a:txBody>
                  <a:tcPr marL="0" marR="0" marB="0" marT="36194">
                    <a:lnB w="19050">
                      <a:solidFill>
                        <a:srgbClr val="000000"/>
                      </a:solidFill>
                      <a:prstDash val="solid"/>
                    </a:lnB>
                  </a:tcPr>
                </a:tc>
                <a:tc>
                  <a:txBody>
                    <a:bodyPr/>
                    <a:lstStyle/>
                    <a:p>
                      <a:pPr marL="158750">
                        <a:lnSpc>
                          <a:spcPct val="100000"/>
                        </a:lnSpc>
                        <a:spcBef>
                          <a:spcPts val="284"/>
                        </a:spcBef>
                      </a:pPr>
                      <a:r>
                        <a:rPr dirty="0" sz="1050" b="1">
                          <a:latin typeface="Times New Roman"/>
                          <a:cs typeface="Times New Roman"/>
                        </a:rPr>
                        <a:t>0.013489</a:t>
                      </a:r>
                      <a:endParaRPr sz="1050">
                        <a:latin typeface="Times New Roman"/>
                        <a:cs typeface="Times New Roman"/>
                      </a:endParaRPr>
                    </a:p>
                  </a:txBody>
                  <a:tcPr marL="0" marR="0" marB="0" marT="36194">
                    <a:lnB w="19050">
                      <a:solidFill>
                        <a:srgbClr val="000000"/>
                      </a:solidFill>
                      <a:prstDash val="solid"/>
                    </a:lnB>
                  </a:tcPr>
                </a:tc>
                <a:tc>
                  <a:txBody>
                    <a:bodyPr/>
                    <a:lstStyle/>
                    <a:p>
                      <a:pPr algn="ctr" marL="6985">
                        <a:lnSpc>
                          <a:spcPct val="100000"/>
                        </a:lnSpc>
                        <a:spcBef>
                          <a:spcPts val="284"/>
                        </a:spcBef>
                      </a:pPr>
                      <a:r>
                        <a:rPr dirty="0" sz="1050">
                          <a:latin typeface="Times New Roman"/>
                          <a:cs typeface="Times New Roman"/>
                        </a:rPr>
                        <a:t>0.008896</a:t>
                      </a:r>
                      <a:endParaRPr sz="1050">
                        <a:latin typeface="Times New Roman"/>
                        <a:cs typeface="Times New Roman"/>
                      </a:endParaRPr>
                    </a:p>
                  </a:txBody>
                  <a:tcPr marL="0" marR="0" marB="0" marT="36194">
                    <a:lnB w="19050">
                      <a:solidFill>
                        <a:srgbClr val="000000"/>
                      </a:solidFill>
                      <a:prstDash val="solid"/>
                    </a:lnB>
                  </a:tcPr>
                </a:tc>
              </a:tr>
            </a:tbl>
          </a:graphicData>
        </a:graphic>
      </p:graphicFrame>
      <p:sp>
        <p:nvSpPr>
          <p:cNvPr id="9" name="object 9"/>
          <p:cNvSpPr txBox="1"/>
          <p:nvPr/>
        </p:nvSpPr>
        <p:spPr>
          <a:xfrm>
            <a:off x="706627" y="6997445"/>
            <a:ext cx="6147435" cy="1397000"/>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a:t>
            </a:r>
            <a:r>
              <a:rPr dirty="0" sz="1200">
                <a:latin typeface="Times New Roman"/>
                <a:cs typeface="Times New Roman"/>
              </a:rPr>
              <a:t>3</a:t>
            </a:r>
            <a:r>
              <a:rPr dirty="0" sz="1200">
                <a:latin typeface="SimSun"/>
                <a:cs typeface="SimSun"/>
              </a:rPr>
              <a:t>）噪声鲁棒性对比</a:t>
            </a:r>
            <a:endParaRPr sz="1200">
              <a:latin typeface="SimSun"/>
              <a:cs typeface="SimSun"/>
            </a:endParaRPr>
          </a:p>
          <a:p>
            <a:pPr algn="just" marL="12700" marR="5080" indent="304800">
              <a:lnSpc>
                <a:spcPct val="162500"/>
              </a:lnSpc>
            </a:pPr>
            <a:r>
              <a:rPr dirty="0" sz="1200">
                <a:latin typeface="SimSun"/>
                <a:cs typeface="SimSun"/>
              </a:rPr>
              <a:t>为了测试噪声对不同模型的影响，本节在输入点云中添加期望值为</a:t>
            </a:r>
            <a:r>
              <a:rPr dirty="0" sz="1200" spc="-240">
                <a:latin typeface="SimSun"/>
                <a:cs typeface="SimSun"/>
              </a:rPr>
              <a:t> </a:t>
            </a:r>
            <a:r>
              <a:rPr dirty="0" sz="1200">
                <a:latin typeface="Times New Roman"/>
                <a:cs typeface="Times New Roman"/>
              </a:rPr>
              <a:t>0</a:t>
            </a:r>
            <a:r>
              <a:rPr dirty="0" sz="1200">
                <a:latin typeface="SimSun"/>
                <a:cs typeface="SimSun"/>
              </a:rPr>
              <a:t>、方差为</a:t>
            </a:r>
            <a:r>
              <a:rPr dirty="0" sz="1200" spc="-240">
                <a:latin typeface="SimSun"/>
                <a:cs typeface="SimSun"/>
              </a:rPr>
              <a:t> </a:t>
            </a:r>
            <a:r>
              <a:rPr dirty="0" sz="1200">
                <a:latin typeface="Times New Roman"/>
                <a:cs typeface="Times New Roman"/>
              </a:rPr>
              <a:t>0.01</a:t>
            </a:r>
            <a:r>
              <a:rPr dirty="0" sz="1200" spc="60">
                <a:latin typeface="Times New Roman"/>
                <a:cs typeface="Times New Roman"/>
              </a:rPr>
              <a:t> </a:t>
            </a:r>
            <a:r>
              <a:rPr dirty="0" sz="1200">
                <a:latin typeface="SimSun"/>
                <a:cs typeface="SimSun"/>
              </a:rPr>
              <a:t>的高 斯噪声进行测试，结果如表</a:t>
            </a:r>
            <a:r>
              <a:rPr dirty="0" sz="1200" spc="-235">
                <a:latin typeface="SimSun"/>
                <a:cs typeface="SimSun"/>
              </a:rPr>
              <a:t> </a:t>
            </a:r>
            <a:r>
              <a:rPr dirty="0" sz="1200">
                <a:latin typeface="Times New Roman"/>
                <a:cs typeface="Times New Roman"/>
              </a:rPr>
              <a:t>5.3</a:t>
            </a:r>
            <a:r>
              <a:rPr dirty="0" sz="1200" spc="60">
                <a:latin typeface="Times New Roman"/>
                <a:cs typeface="Times New Roman"/>
              </a:rPr>
              <a:t> </a:t>
            </a:r>
            <a:r>
              <a:rPr dirty="0" sz="1200">
                <a:latin typeface="SimSun"/>
                <a:cs typeface="SimSun"/>
              </a:rPr>
              <a:t>所示。本章</a:t>
            </a:r>
            <a:r>
              <a:rPr dirty="0" sz="1200" spc="10">
                <a:latin typeface="SimSun"/>
                <a:cs typeface="SimSun"/>
              </a:rPr>
              <a:t>的</a:t>
            </a:r>
            <a:r>
              <a:rPr dirty="0" sz="1200">
                <a:latin typeface="SimSun"/>
                <a:cs typeface="SimSun"/>
              </a:rPr>
              <a:t>方法在</a:t>
            </a:r>
            <a:r>
              <a:rPr dirty="0" sz="1200" spc="-240">
                <a:latin typeface="SimSun"/>
                <a:cs typeface="SimSun"/>
              </a:rPr>
              <a:t> </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R</a:t>
            </a:r>
            <a:r>
              <a:rPr dirty="0" sz="1200" spc="-5">
                <a:latin typeface="Times New Roman"/>
                <a:cs typeface="Times New Roman"/>
              </a:rPr>
              <a:t>)</a:t>
            </a:r>
            <a:r>
              <a:rPr dirty="0" sz="1200">
                <a:latin typeface="SimSun"/>
                <a:cs typeface="SimSun"/>
              </a:rPr>
              <a:t>、</a:t>
            </a:r>
            <a:r>
              <a:rPr dirty="0" sz="1200">
                <a:latin typeface="Times New Roman"/>
                <a:cs typeface="Times New Roman"/>
              </a:rPr>
              <a:t>R</a:t>
            </a:r>
            <a:r>
              <a:rPr dirty="0" sz="1200" spc="-5">
                <a:latin typeface="Times New Roman"/>
                <a:cs typeface="Times New Roman"/>
              </a:rPr>
              <a:t>M</a:t>
            </a:r>
            <a:r>
              <a:rPr dirty="0" sz="1200" spc="-10">
                <a:latin typeface="Times New Roman"/>
                <a:cs typeface="Times New Roman"/>
              </a:rPr>
              <a:t>S</a:t>
            </a:r>
            <a:r>
              <a:rPr dirty="0" sz="1200">
                <a:latin typeface="Times New Roman"/>
                <a:cs typeface="Times New Roman"/>
              </a:rPr>
              <a:t>E</a:t>
            </a:r>
            <a:r>
              <a:rPr dirty="0" sz="1200" spc="-5">
                <a:latin typeface="Times New Roman"/>
                <a:cs typeface="Times New Roman"/>
              </a:rPr>
              <a:t>(</a:t>
            </a:r>
            <a:r>
              <a:rPr dirty="0" sz="1200">
                <a:latin typeface="Times New Roman"/>
                <a:cs typeface="Times New Roman"/>
              </a:rPr>
              <a:t>R</a:t>
            </a:r>
            <a:r>
              <a:rPr dirty="0" sz="1200" spc="-5">
                <a:latin typeface="Times New Roman"/>
                <a:cs typeface="Times New Roman"/>
              </a:rPr>
              <a:t>)</a:t>
            </a:r>
            <a:r>
              <a:rPr dirty="0" sz="1200">
                <a:latin typeface="SimSun"/>
                <a:cs typeface="SimSun"/>
              </a:rPr>
              <a:t>、</a:t>
            </a:r>
            <a:r>
              <a:rPr dirty="0" sz="1200" spc="-5">
                <a:latin typeface="Times New Roman"/>
                <a:cs typeface="Times New Roman"/>
              </a:rPr>
              <a:t>MAE</a:t>
            </a:r>
            <a:r>
              <a:rPr dirty="0" sz="1200" spc="-10">
                <a:latin typeface="Times New Roman"/>
                <a:cs typeface="Times New Roman"/>
              </a:rPr>
              <a:t>(</a:t>
            </a:r>
            <a:r>
              <a:rPr dirty="0" sz="1200">
                <a:latin typeface="Times New Roman"/>
                <a:cs typeface="Times New Roman"/>
              </a:rPr>
              <a:t>R</a:t>
            </a:r>
            <a:r>
              <a:rPr dirty="0" sz="1200" spc="-5">
                <a:latin typeface="Times New Roman"/>
                <a:cs typeface="Times New Roman"/>
              </a:rPr>
              <a:t>)</a:t>
            </a:r>
            <a:r>
              <a:rPr dirty="0" sz="1200">
                <a:latin typeface="SimSun"/>
                <a:cs typeface="SimSun"/>
              </a:rPr>
              <a:t>、</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spc="10">
                <a:latin typeface="Times New Roman"/>
                <a:cs typeface="Times New Roman"/>
              </a:rPr>
              <a:t>t</a:t>
            </a:r>
            <a:r>
              <a:rPr dirty="0" sz="1200">
                <a:latin typeface="Times New Roman"/>
                <a:cs typeface="Times New Roman"/>
              </a:rPr>
              <a:t>) </a:t>
            </a:r>
            <a:r>
              <a:rPr dirty="0" sz="1200">
                <a:latin typeface="SimSun"/>
                <a:cs typeface="SimSun"/>
              </a:rPr>
              <a:t>和</a:t>
            </a:r>
            <a:r>
              <a:rPr dirty="0" sz="1200" spc="-300">
                <a:latin typeface="SimSun"/>
                <a:cs typeface="SimSun"/>
              </a:rPr>
              <a:t> </a:t>
            </a:r>
            <a:r>
              <a:rPr dirty="0" sz="1200">
                <a:latin typeface="Times New Roman"/>
                <a:cs typeface="Times New Roman"/>
              </a:rPr>
              <a:t>R</a:t>
            </a:r>
            <a:r>
              <a:rPr dirty="0" sz="1200" spc="-5">
                <a:latin typeface="Times New Roman"/>
                <a:cs typeface="Times New Roman"/>
              </a:rPr>
              <a:t>M</a:t>
            </a:r>
            <a:r>
              <a:rPr dirty="0" sz="1200">
                <a:latin typeface="Times New Roman"/>
                <a:cs typeface="Times New Roman"/>
              </a:rPr>
              <a:t>SE</a:t>
            </a:r>
            <a:r>
              <a:rPr dirty="0" sz="1200" spc="-5">
                <a:latin typeface="Times New Roman"/>
                <a:cs typeface="Times New Roman"/>
              </a:rPr>
              <a:t>(</a:t>
            </a:r>
            <a:r>
              <a:rPr dirty="0" sz="1200">
                <a:latin typeface="Times New Roman"/>
                <a:cs typeface="Times New Roman"/>
              </a:rPr>
              <a:t>t)</a:t>
            </a:r>
            <a:r>
              <a:rPr dirty="0" sz="1200">
                <a:latin typeface="SimSun"/>
                <a:cs typeface="SimSun"/>
              </a:rPr>
              <a:t>这五个指标上均优于其他所有方法</a:t>
            </a:r>
            <a:r>
              <a:rPr dirty="0" sz="1200" spc="-110">
                <a:latin typeface="SimSun"/>
                <a:cs typeface="SimSun"/>
              </a:rPr>
              <a:t>。</a:t>
            </a:r>
            <a:r>
              <a:rPr dirty="0" sz="1200">
                <a:latin typeface="SimSun"/>
                <a:cs typeface="SimSun"/>
              </a:rPr>
              <a:t>唯一不足的</a:t>
            </a:r>
            <a:r>
              <a:rPr dirty="0" sz="1200" spc="-300">
                <a:latin typeface="SimSun"/>
                <a:cs typeface="SimSun"/>
              </a:rPr>
              <a:t> </a:t>
            </a:r>
            <a:r>
              <a:rPr dirty="0" sz="1200" spc="-5">
                <a:latin typeface="Times New Roman"/>
                <a:cs typeface="Times New Roman"/>
              </a:rPr>
              <a:t>MAE</a:t>
            </a:r>
            <a:r>
              <a:rPr dirty="0" sz="1200" spc="-10">
                <a:latin typeface="Times New Roman"/>
                <a:cs typeface="Times New Roman"/>
              </a:rPr>
              <a:t>(</a:t>
            </a:r>
            <a:r>
              <a:rPr dirty="0" sz="1200">
                <a:latin typeface="Times New Roman"/>
                <a:cs typeface="Times New Roman"/>
              </a:rPr>
              <a:t>t</a:t>
            </a:r>
            <a:r>
              <a:rPr dirty="0" sz="1200" spc="10">
                <a:latin typeface="Times New Roman"/>
                <a:cs typeface="Times New Roman"/>
              </a:rPr>
              <a:t>)</a:t>
            </a:r>
            <a:r>
              <a:rPr dirty="0" sz="1200">
                <a:latin typeface="SimSun"/>
                <a:cs typeface="SimSun"/>
              </a:rPr>
              <a:t>指标</a:t>
            </a:r>
            <a:r>
              <a:rPr dirty="0" sz="1200" spc="-110">
                <a:latin typeface="SimSun"/>
                <a:cs typeface="SimSun"/>
              </a:rPr>
              <a:t>，</a:t>
            </a:r>
            <a:r>
              <a:rPr dirty="0" sz="1200">
                <a:latin typeface="SimSun"/>
                <a:cs typeface="SimSun"/>
              </a:rPr>
              <a:t>本章的方法同样仅 仅优于</a:t>
            </a:r>
            <a:r>
              <a:rPr dirty="0" sz="1200" spc="-300">
                <a:latin typeface="SimSun"/>
                <a:cs typeface="SimSun"/>
              </a:rPr>
              <a:t> </a:t>
            </a:r>
            <a:r>
              <a:rPr dirty="0" sz="1200">
                <a:latin typeface="Times New Roman"/>
                <a:cs typeface="Times New Roman"/>
              </a:rPr>
              <a:t>ICP </a:t>
            </a:r>
            <a:r>
              <a:rPr dirty="0" sz="1200">
                <a:latin typeface="SimSun"/>
                <a:cs typeface="SimSun"/>
              </a:rPr>
              <a:t>和</a:t>
            </a:r>
            <a:r>
              <a:rPr dirty="0" sz="1200" spc="-30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et</a:t>
            </a:r>
            <a:r>
              <a:rPr dirty="0" sz="1200">
                <a:latin typeface="SimSun"/>
                <a:cs typeface="SimSun"/>
              </a:rPr>
              <a:t>，没有明显的优势。但总体看来</a:t>
            </a:r>
            <a:r>
              <a:rPr dirty="0" sz="1200" spc="5">
                <a:latin typeface="SimSun"/>
                <a:cs typeface="SimSun"/>
              </a:rPr>
              <a:t>，</a:t>
            </a:r>
            <a:r>
              <a:rPr dirty="0" sz="1200">
                <a:latin typeface="SimSun"/>
                <a:cs typeface="SimSun"/>
              </a:rPr>
              <a:t>本章方法对噪声的鲁棒性更强。</a:t>
            </a:r>
            <a:endParaRPr sz="1200">
              <a:latin typeface="SimSun"/>
              <a:cs typeface="SimSun"/>
            </a:endParaRPr>
          </a:p>
        </p:txBody>
      </p:sp>
      <p:pic>
        <p:nvPicPr>
          <p:cNvPr id="10" name="object 10"/>
          <p:cNvPicPr/>
          <p:nvPr/>
        </p:nvPicPr>
        <p:blipFill>
          <a:blip r:embed="rId2" cstate="print"/>
          <a:stretch>
            <a:fillRect/>
          </a:stretch>
        </p:blipFill>
        <p:spPr>
          <a:xfrm>
            <a:off x="259079" y="10344403"/>
            <a:ext cx="4812030" cy="123189"/>
          </a:xfrm>
          <a:prstGeom prst="rect">
            <a:avLst/>
          </a:prstGeom>
        </p:spPr>
      </p:pic>
      <p:pic>
        <p:nvPicPr>
          <p:cNvPr id="11" name="object 11"/>
          <p:cNvPicPr/>
          <p:nvPr/>
        </p:nvPicPr>
        <p:blipFill>
          <a:blip r:embed="rId3" cstate="print"/>
          <a:stretch>
            <a:fillRect/>
          </a:stretch>
        </p:blipFill>
        <p:spPr>
          <a:xfrm>
            <a:off x="5215890" y="10344403"/>
            <a:ext cx="1082039" cy="123189"/>
          </a:xfrm>
          <a:prstGeom prst="rect">
            <a:avLst/>
          </a:prstGeom>
        </p:spPr>
      </p:pic>
      <p:sp>
        <p:nvSpPr>
          <p:cNvPr id="12" name="object 12"/>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48</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3630295" y="528319"/>
            <a:ext cx="316103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第五章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双</a:t>
            </a:r>
            <a:r>
              <a:rPr dirty="0" sz="1050" spc="5">
                <a:solidFill>
                  <a:srgbClr val="666666"/>
                </a:solidFill>
                <a:latin typeface="SimSun"/>
                <a:cs typeface="SimSun"/>
              </a:rPr>
              <a:t>重</a:t>
            </a:r>
            <a:r>
              <a:rPr dirty="0" sz="1050" spc="-10">
                <a:solidFill>
                  <a:srgbClr val="666666"/>
                </a:solidFill>
                <a:latin typeface="SimSun"/>
                <a:cs typeface="SimSun"/>
              </a:rPr>
              <a:t>注</a:t>
            </a:r>
            <a:r>
              <a:rPr dirty="0" sz="1050" spc="5">
                <a:solidFill>
                  <a:srgbClr val="666666"/>
                </a:solidFill>
                <a:latin typeface="SimSun"/>
                <a:cs typeface="SimSun"/>
              </a:rPr>
              <a:t>意</a:t>
            </a:r>
            <a:r>
              <a:rPr dirty="0" sz="1050" spc="-10">
                <a:solidFill>
                  <a:srgbClr val="666666"/>
                </a:solidFill>
                <a:latin typeface="SimSun"/>
                <a:cs typeface="SimSun"/>
              </a:rPr>
              <a:t>力机</a:t>
            </a:r>
            <a:r>
              <a:rPr dirty="0" sz="1050" spc="5">
                <a:solidFill>
                  <a:srgbClr val="666666"/>
                </a:solidFill>
                <a:latin typeface="SimSun"/>
                <a:cs typeface="SimSun"/>
              </a:rPr>
              <a:t>制融</a:t>
            </a:r>
            <a:r>
              <a:rPr dirty="0" sz="1050" spc="-10">
                <a:solidFill>
                  <a:srgbClr val="666666"/>
                </a:solidFill>
                <a:latin typeface="SimSun"/>
                <a:cs typeface="SimSun"/>
              </a:rPr>
              <a:t>合</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p:txBody>
      </p:sp>
      <p:sp>
        <p:nvSpPr>
          <p:cNvPr id="4" name="object 4"/>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2734182" y="769111"/>
            <a:ext cx="2094230" cy="186690"/>
          </a:xfrm>
          <a:prstGeom prst="rect">
            <a:avLst/>
          </a:prstGeom>
        </p:spPr>
        <p:txBody>
          <a:bodyPr wrap="square" lIns="0" tIns="13335" rIns="0" bIns="0" rtlCol="0" vert="horz">
            <a:spAutoFit/>
          </a:bodyPr>
          <a:lstStyle/>
          <a:p>
            <a:pPr marL="12700">
              <a:lnSpc>
                <a:spcPct val="100000"/>
              </a:lnSpc>
              <a:spcBef>
                <a:spcPts val="105"/>
              </a:spcBef>
              <a:tabLst>
                <a:tab pos="480059" algn="l"/>
              </a:tabLst>
            </a:pPr>
            <a:r>
              <a:rPr dirty="0" sz="1050" spc="5">
                <a:latin typeface="SimSun"/>
                <a:cs typeface="SimSun"/>
              </a:rPr>
              <a:t>表</a:t>
            </a:r>
            <a:r>
              <a:rPr dirty="0" sz="1050" spc="-265">
                <a:latin typeface="SimSun"/>
                <a:cs typeface="SimSun"/>
              </a:rPr>
              <a:t> </a:t>
            </a:r>
            <a:r>
              <a:rPr dirty="0" sz="1050">
                <a:latin typeface="Times New Roman"/>
                <a:cs typeface="Times New Roman"/>
              </a:rPr>
              <a:t>5.3</a:t>
            </a:r>
            <a:r>
              <a:rPr dirty="0" sz="1050">
                <a:latin typeface="Times New Roman"/>
                <a:cs typeface="Times New Roman"/>
              </a:rPr>
              <a:t>	</a:t>
            </a:r>
            <a:r>
              <a:rPr dirty="0" sz="1050" spc="-10">
                <a:latin typeface="SimSun"/>
                <a:cs typeface="SimSun"/>
              </a:rPr>
              <a:t>噪</a:t>
            </a:r>
            <a:r>
              <a:rPr dirty="0" sz="1050" spc="5">
                <a:latin typeface="SimSun"/>
                <a:cs typeface="SimSun"/>
              </a:rPr>
              <a:t>声</a:t>
            </a:r>
            <a:r>
              <a:rPr dirty="0" sz="1050" spc="-10">
                <a:latin typeface="SimSun"/>
                <a:cs typeface="SimSun"/>
              </a:rPr>
              <a:t>鲁</a:t>
            </a:r>
            <a:r>
              <a:rPr dirty="0" sz="1050" spc="5">
                <a:latin typeface="SimSun"/>
                <a:cs typeface="SimSun"/>
              </a:rPr>
              <a:t>棒</a:t>
            </a:r>
            <a:r>
              <a:rPr dirty="0" sz="1050" spc="-10">
                <a:latin typeface="SimSun"/>
                <a:cs typeface="SimSun"/>
              </a:rPr>
              <a:t>性</a:t>
            </a:r>
            <a:r>
              <a:rPr dirty="0" sz="1050" spc="5">
                <a:latin typeface="SimSun"/>
                <a:cs typeface="SimSun"/>
              </a:rPr>
              <a:t>测</a:t>
            </a:r>
            <a:r>
              <a:rPr dirty="0" sz="1050" spc="-10">
                <a:latin typeface="SimSun"/>
                <a:cs typeface="SimSun"/>
              </a:rPr>
              <a:t>试结</a:t>
            </a:r>
            <a:r>
              <a:rPr dirty="0" sz="1050" spc="5">
                <a:latin typeface="SimSun"/>
                <a:cs typeface="SimSun"/>
              </a:rPr>
              <a:t>果对</a:t>
            </a:r>
            <a:r>
              <a:rPr dirty="0" sz="1050" spc="-10">
                <a:latin typeface="SimSun"/>
                <a:cs typeface="SimSun"/>
              </a:rPr>
              <a:t>比</a:t>
            </a:r>
            <a:r>
              <a:rPr dirty="0" sz="1050" spc="5">
                <a:latin typeface="SimSun"/>
                <a:cs typeface="SimSun"/>
              </a:rPr>
              <a:t>表</a:t>
            </a:r>
            <a:endParaRPr sz="1050">
              <a:latin typeface="SimSun"/>
              <a:cs typeface="SimSun"/>
            </a:endParaRPr>
          </a:p>
        </p:txBody>
      </p:sp>
      <p:graphicFrame>
        <p:nvGraphicFramePr>
          <p:cNvPr id="6" name="object 6"/>
          <p:cNvGraphicFramePr>
            <a:graphicFrameLocks noGrp="1"/>
          </p:cNvGraphicFramePr>
          <p:nvPr/>
        </p:nvGraphicFramePr>
        <p:xfrm>
          <a:off x="710183" y="1025905"/>
          <a:ext cx="6130925" cy="1781810"/>
        </p:xfrm>
        <a:graphic>
          <a:graphicData uri="http://schemas.openxmlformats.org/drawingml/2006/table">
            <a:tbl>
              <a:tblPr firstRow="1" bandRow="1">
                <a:tableStyleId>{2D5ABB26-0587-4C30-8999-92F81FD0307C}</a:tableStyleId>
              </a:tblPr>
              <a:tblGrid>
                <a:gridCol w="967740"/>
                <a:gridCol w="962660"/>
                <a:gridCol w="899160"/>
                <a:gridCol w="887094"/>
                <a:gridCol w="810260"/>
                <a:gridCol w="806450"/>
                <a:gridCol w="802004"/>
              </a:tblGrid>
              <a:tr h="262127">
                <a:tc>
                  <a:txBody>
                    <a:bodyPr/>
                    <a:lstStyle/>
                    <a:p>
                      <a:pPr algn="ctr">
                        <a:lnSpc>
                          <a:spcPct val="100000"/>
                        </a:lnSpc>
                        <a:spcBef>
                          <a:spcPts val="390"/>
                        </a:spcBef>
                      </a:pPr>
                      <a:r>
                        <a:rPr dirty="0" sz="1050">
                          <a:latin typeface="SimSun"/>
                          <a:cs typeface="SimSun"/>
                        </a:rPr>
                        <a:t>模型</a:t>
                      </a:r>
                      <a:endParaRPr sz="1050">
                        <a:latin typeface="SimSun"/>
                        <a:cs typeface="SimSun"/>
                      </a:endParaRPr>
                    </a:p>
                  </a:txBody>
                  <a:tcPr marL="0" marR="0" marB="0" marT="49530">
                    <a:lnT w="19050">
                      <a:solidFill>
                        <a:srgbClr val="000000"/>
                      </a:solidFill>
                      <a:prstDash val="solid"/>
                    </a:lnT>
                    <a:lnB w="9525">
                      <a:solidFill>
                        <a:srgbClr val="000000"/>
                      </a:solidFill>
                      <a:prstDash val="solid"/>
                    </a:lnB>
                  </a:tcPr>
                </a:tc>
                <a:tc>
                  <a:txBody>
                    <a:bodyPr/>
                    <a:lstStyle/>
                    <a:p>
                      <a:pPr algn="ctr" marR="3810">
                        <a:lnSpc>
                          <a:spcPct val="100000"/>
                        </a:lnSpc>
                        <a:spcBef>
                          <a:spcPts val="390"/>
                        </a:spcBef>
                      </a:pPr>
                      <a:r>
                        <a:rPr dirty="0" sz="1050" spc="-5">
                          <a:latin typeface="Times New Roman"/>
                          <a:cs typeface="Times New Roman"/>
                        </a:rPr>
                        <a:t>MSE(R)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marL="179705">
                        <a:lnSpc>
                          <a:spcPct val="100000"/>
                        </a:lnSpc>
                        <a:spcBef>
                          <a:spcPts val="390"/>
                        </a:spcBef>
                      </a:pPr>
                      <a:r>
                        <a:rPr dirty="0" sz="1050">
                          <a:latin typeface="Times New Roman"/>
                          <a:cs typeface="Times New Roman"/>
                        </a:rPr>
                        <a:t>RMSE(R)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marL="8255">
                        <a:lnSpc>
                          <a:spcPct val="100000"/>
                        </a:lnSpc>
                        <a:spcBef>
                          <a:spcPts val="390"/>
                        </a:spcBef>
                      </a:pPr>
                      <a:r>
                        <a:rPr dirty="0" sz="1050">
                          <a:latin typeface="Times New Roman"/>
                          <a:cs typeface="Times New Roman"/>
                        </a:rPr>
                        <a:t>MAE(R)</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marL="3175">
                        <a:lnSpc>
                          <a:spcPct val="100000"/>
                        </a:lnSpc>
                        <a:spcBef>
                          <a:spcPts val="390"/>
                        </a:spcBef>
                      </a:pPr>
                      <a:r>
                        <a:rPr dirty="0" sz="1050" spc="-5">
                          <a:latin typeface="Times New Roman"/>
                          <a:cs typeface="Times New Roman"/>
                        </a:rPr>
                        <a:t>MSE(t)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marL="635">
                        <a:lnSpc>
                          <a:spcPct val="100000"/>
                        </a:lnSpc>
                        <a:spcBef>
                          <a:spcPts val="390"/>
                        </a:spcBef>
                      </a:pPr>
                      <a:r>
                        <a:rPr dirty="0" sz="1050" spc="-5">
                          <a:latin typeface="Times New Roman"/>
                          <a:cs typeface="Times New Roman"/>
                        </a:rPr>
                        <a:t>RMSE(t)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c>
                  <a:txBody>
                    <a:bodyPr/>
                    <a:lstStyle/>
                    <a:p>
                      <a:pPr algn="ctr" marL="3810">
                        <a:lnSpc>
                          <a:spcPct val="100000"/>
                        </a:lnSpc>
                        <a:spcBef>
                          <a:spcPts val="390"/>
                        </a:spcBef>
                      </a:pPr>
                      <a:r>
                        <a:rPr dirty="0" sz="1050" spc="-5">
                          <a:latin typeface="Times New Roman"/>
                          <a:cs typeface="Times New Roman"/>
                        </a:rPr>
                        <a:t>MAE(t)</a:t>
                      </a:r>
                      <a:endParaRPr sz="1050">
                        <a:latin typeface="Times New Roman"/>
                        <a:cs typeface="Times New Roman"/>
                      </a:endParaRPr>
                    </a:p>
                  </a:txBody>
                  <a:tcPr marL="0" marR="0" marB="0" marT="49530">
                    <a:lnT w="19050">
                      <a:solidFill>
                        <a:srgbClr val="000000"/>
                      </a:solidFill>
                      <a:prstDash val="solid"/>
                    </a:lnT>
                    <a:lnB w="9525">
                      <a:solidFill>
                        <a:srgbClr val="000000"/>
                      </a:solidFill>
                      <a:prstDash val="solid"/>
                    </a:lnB>
                  </a:tcPr>
                </a:tc>
              </a:tr>
              <a:tr h="256502">
                <a:tc>
                  <a:txBody>
                    <a:bodyPr/>
                    <a:lstStyle/>
                    <a:p>
                      <a:pPr algn="ctr">
                        <a:lnSpc>
                          <a:spcPct val="100000"/>
                        </a:lnSpc>
                        <a:spcBef>
                          <a:spcPts val="350"/>
                        </a:spcBef>
                      </a:pPr>
                      <a:r>
                        <a:rPr dirty="0" sz="1050">
                          <a:latin typeface="Times New Roman"/>
                          <a:cs typeface="Times New Roman"/>
                        </a:rPr>
                        <a:t>ICP</a:t>
                      </a:r>
                      <a:endParaRPr sz="1050">
                        <a:latin typeface="Times New Roman"/>
                        <a:cs typeface="Times New Roman"/>
                      </a:endParaRPr>
                    </a:p>
                  </a:txBody>
                  <a:tcPr marL="0" marR="0" marB="0" marT="44450">
                    <a:lnT w="9525">
                      <a:solidFill>
                        <a:srgbClr val="000000"/>
                      </a:solidFill>
                      <a:prstDash val="solid"/>
                    </a:lnT>
                  </a:tcPr>
                </a:tc>
                <a:tc>
                  <a:txBody>
                    <a:bodyPr/>
                    <a:lstStyle/>
                    <a:p>
                      <a:pPr algn="ctr" marR="1270">
                        <a:lnSpc>
                          <a:spcPct val="100000"/>
                        </a:lnSpc>
                        <a:spcBef>
                          <a:spcPts val="350"/>
                        </a:spcBef>
                      </a:pPr>
                      <a:r>
                        <a:rPr dirty="0" sz="1050">
                          <a:latin typeface="Times New Roman"/>
                          <a:cs typeface="Times New Roman"/>
                        </a:rPr>
                        <a:t>882.564209</a:t>
                      </a:r>
                      <a:endParaRPr sz="1050">
                        <a:latin typeface="Times New Roman"/>
                        <a:cs typeface="Times New Roman"/>
                      </a:endParaRPr>
                    </a:p>
                  </a:txBody>
                  <a:tcPr marL="0" marR="0" marB="0" marT="44450">
                    <a:lnT w="9525">
                      <a:solidFill>
                        <a:srgbClr val="000000"/>
                      </a:solidFill>
                      <a:prstDash val="solid"/>
                    </a:lnT>
                  </a:tcPr>
                </a:tc>
                <a:tc>
                  <a:txBody>
                    <a:bodyPr/>
                    <a:lstStyle/>
                    <a:p>
                      <a:pPr marL="167640">
                        <a:lnSpc>
                          <a:spcPct val="100000"/>
                        </a:lnSpc>
                        <a:spcBef>
                          <a:spcPts val="350"/>
                        </a:spcBef>
                      </a:pPr>
                      <a:r>
                        <a:rPr dirty="0" sz="1050">
                          <a:latin typeface="Times New Roman"/>
                          <a:cs typeface="Times New Roman"/>
                        </a:rPr>
                        <a:t>29.707983</a:t>
                      </a:r>
                      <a:endParaRPr sz="1050">
                        <a:latin typeface="Times New Roman"/>
                        <a:cs typeface="Times New Roman"/>
                      </a:endParaRPr>
                    </a:p>
                  </a:txBody>
                  <a:tcPr marL="0" marR="0" marB="0" marT="44450">
                    <a:lnT w="9525">
                      <a:solidFill>
                        <a:srgbClr val="000000"/>
                      </a:solidFill>
                      <a:prstDash val="solid"/>
                    </a:lnT>
                  </a:tcPr>
                </a:tc>
                <a:tc>
                  <a:txBody>
                    <a:bodyPr/>
                    <a:lstStyle/>
                    <a:p>
                      <a:pPr algn="ctr" marL="6350">
                        <a:lnSpc>
                          <a:spcPct val="100000"/>
                        </a:lnSpc>
                        <a:spcBef>
                          <a:spcPts val="350"/>
                        </a:spcBef>
                      </a:pPr>
                      <a:r>
                        <a:rPr dirty="0" sz="1050">
                          <a:latin typeface="Times New Roman"/>
                          <a:cs typeface="Times New Roman"/>
                        </a:rPr>
                        <a:t>23.557217</a:t>
                      </a:r>
                      <a:endParaRPr sz="1050">
                        <a:latin typeface="Times New Roman"/>
                        <a:cs typeface="Times New Roman"/>
                      </a:endParaRPr>
                    </a:p>
                  </a:txBody>
                  <a:tcPr marL="0" marR="0" marB="0" marT="44450">
                    <a:lnT w="9525">
                      <a:solidFill>
                        <a:srgbClr val="000000"/>
                      </a:solidFill>
                      <a:prstDash val="solid"/>
                    </a:lnT>
                  </a:tcPr>
                </a:tc>
                <a:tc>
                  <a:txBody>
                    <a:bodyPr/>
                    <a:lstStyle/>
                    <a:p>
                      <a:pPr algn="ctr" marL="2540">
                        <a:lnSpc>
                          <a:spcPct val="100000"/>
                        </a:lnSpc>
                        <a:spcBef>
                          <a:spcPts val="350"/>
                        </a:spcBef>
                      </a:pPr>
                      <a:r>
                        <a:rPr dirty="0" sz="1050">
                          <a:latin typeface="Times New Roman"/>
                          <a:cs typeface="Times New Roman"/>
                        </a:rPr>
                        <a:t>0.084537</a:t>
                      </a:r>
                      <a:endParaRPr sz="1050">
                        <a:latin typeface="Times New Roman"/>
                        <a:cs typeface="Times New Roman"/>
                      </a:endParaRPr>
                    </a:p>
                  </a:txBody>
                  <a:tcPr marL="0" marR="0" marB="0" marT="44450">
                    <a:lnT w="9525">
                      <a:solidFill>
                        <a:srgbClr val="000000"/>
                      </a:solidFill>
                      <a:prstDash val="solid"/>
                    </a:lnT>
                  </a:tcPr>
                </a:tc>
                <a:tc>
                  <a:txBody>
                    <a:bodyPr/>
                    <a:lstStyle/>
                    <a:p>
                      <a:pPr algn="ctr">
                        <a:lnSpc>
                          <a:spcPct val="100000"/>
                        </a:lnSpc>
                        <a:spcBef>
                          <a:spcPts val="350"/>
                        </a:spcBef>
                      </a:pPr>
                      <a:r>
                        <a:rPr dirty="0" sz="1050">
                          <a:latin typeface="Times New Roman"/>
                          <a:cs typeface="Times New Roman"/>
                        </a:rPr>
                        <a:t>0.290752</a:t>
                      </a:r>
                      <a:endParaRPr sz="1050">
                        <a:latin typeface="Times New Roman"/>
                        <a:cs typeface="Times New Roman"/>
                      </a:endParaRPr>
                    </a:p>
                  </a:txBody>
                  <a:tcPr marL="0" marR="0" marB="0" marT="44450">
                    <a:lnT w="9525">
                      <a:solidFill>
                        <a:srgbClr val="000000"/>
                      </a:solidFill>
                      <a:prstDash val="solid"/>
                    </a:lnT>
                  </a:tcPr>
                </a:tc>
                <a:tc>
                  <a:txBody>
                    <a:bodyPr/>
                    <a:lstStyle/>
                    <a:p>
                      <a:pPr algn="ctr" marL="3810">
                        <a:lnSpc>
                          <a:spcPct val="100000"/>
                        </a:lnSpc>
                        <a:spcBef>
                          <a:spcPts val="350"/>
                        </a:spcBef>
                      </a:pPr>
                      <a:r>
                        <a:rPr dirty="0" sz="1050">
                          <a:latin typeface="Times New Roman"/>
                          <a:cs typeface="Times New Roman"/>
                        </a:rPr>
                        <a:t>0.249092</a:t>
                      </a:r>
                      <a:endParaRPr sz="1050">
                        <a:latin typeface="Times New Roman"/>
                        <a:cs typeface="Times New Roman"/>
                      </a:endParaRPr>
                    </a:p>
                  </a:txBody>
                  <a:tcPr marL="0" marR="0" marB="0" marT="44450">
                    <a:lnT w="9525">
                      <a:solidFill>
                        <a:srgbClr val="000000"/>
                      </a:solidFill>
                      <a:prstDash val="solid"/>
                    </a:lnT>
                  </a:tcPr>
                </a:tc>
              </a:tr>
              <a:tr h="247650">
                <a:tc>
                  <a:txBody>
                    <a:bodyPr/>
                    <a:lstStyle/>
                    <a:p>
                      <a:pPr algn="ctr">
                        <a:lnSpc>
                          <a:spcPct val="100000"/>
                        </a:lnSpc>
                        <a:spcBef>
                          <a:spcPts val="275"/>
                        </a:spcBef>
                      </a:pPr>
                      <a:r>
                        <a:rPr dirty="0" sz="1050">
                          <a:latin typeface="Times New Roman"/>
                          <a:cs typeface="Times New Roman"/>
                        </a:rPr>
                        <a:t>Go-ICP</a:t>
                      </a:r>
                      <a:endParaRPr sz="1050">
                        <a:latin typeface="Times New Roman"/>
                        <a:cs typeface="Times New Roman"/>
                      </a:endParaRPr>
                    </a:p>
                  </a:txBody>
                  <a:tcPr marL="0" marR="0" marB="0" marT="34925"/>
                </a:tc>
                <a:tc>
                  <a:txBody>
                    <a:bodyPr/>
                    <a:lstStyle/>
                    <a:p>
                      <a:pPr algn="ctr" marR="1270">
                        <a:lnSpc>
                          <a:spcPct val="100000"/>
                        </a:lnSpc>
                        <a:spcBef>
                          <a:spcPts val="275"/>
                        </a:spcBef>
                      </a:pPr>
                      <a:r>
                        <a:rPr dirty="0" sz="1050">
                          <a:latin typeface="Times New Roman"/>
                          <a:cs typeface="Times New Roman"/>
                        </a:rPr>
                        <a:t>131.182495</a:t>
                      </a:r>
                      <a:endParaRPr sz="1050">
                        <a:latin typeface="Times New Roman"/>
                        <a:cs typeface="Times New Roman"/>
                      </a:endParaRPr>
                    </a:p>
                  </a:txBody>
                  <a:tcPr marL="0" marR="0" marB="0" marT="34925"/>
                </a:tc>
                <a:tc>
                  <a:txBody>
                    <a:bodyPr/>
                    <a:lstStyle/>
                    <a:p>
                      <a:pPr marL="168910">
                        <a:lnSpc>
                          <a:spcPct val="100000"/>
                        </a:lnSpc>
                        <a:spcBef>
                          <a:spcPts val="275"/>
                        </a:spcBef>
                      </a:pPr>
                      <a:r>
                        <a:rPr dirty="0" sz="1050" spc="-5">
                          <a:latin typeface="Times New Roman"/>
                          <a:cs typeface="Times New Roman"/>
                        </a:rPr>
                        <a:t>11.453493</a:t>
                      </a:r>
                      <a:endParaRPr sz="1050">
                        <a:latin typeface="Times New Roman"/>
                        <a:cs typeface="Times New Roman"/>
                      </a:endParaRPr>
                    </a:p>
                  </a:txBody>
                  <a:tcPr marL="0" marR="0" marB="0" marT="34925"/>
                </a:tc>
                <a:tc>
                  <a:txBody>
                    <a:bodyPr/>
                    <a:lstStyle/>
                    <a:p>
                      <a:pPr algn="ctr" marL="6350">
                        <a:lnSpc>
                          <a:spcPct val="100000"/>
                        </a:lnSpc>
                        <a:spcBef>
                          <a:spcPts val="275"/>
                        </a:spcBef>
                      </a:pPr>
                      <a:r>
                        <a:rPr dirty="0" sz="1050">
                          <a:latin typeface="Times New Roman"/>
                          <a:cs typeface="Times New Roman"/>
                        </a:rPr>
                        <a:t>2.534873</a:t>
                      </a:r>
                      <a:endParaRPr sz="1050">
                        <a:latin typeface="Times New Roman"/>
                        <a:cs typeface="Times New Roman"/>
                      </a:endParaRPr>
                    </a:p>
                  </a:txBody>
                  <a:tcPr marL="0" marR="0" marB="0" marT="34925"/>
                </a:tc>
                <a:tc>
                  <a:txBody>
                    <a:bodyPr/>
                    <a:lstStyle/>
                    <a:p>
                      <a:pPr algn="ctr" marL="2540">
                        <a:lnSpc>
                          <a:spcPct val="100000"/>
                        </a:lnSpc>
                        <a:spcBef>
                          <a:spcPts val="275"/>
                        </a:spcBef>
                      </a:pPr>
                      <a:r>
                        <a:rPr dirty="0" sz="1050">
                          <a:latin typeface="Times New Roman"/>
                          <a:cs typeface="Times New Roman"/>
                        </a:rPr>
                        <a:t>0.000531</a:t>
                      </a:r>
                      <a:endParaRPr sz="1050">
                        <a:latin typeface="Times New Roman"/>
                        <a:cs typeface="Times New Roman"/>
                      </a:endParaRPr>
                    </a:p>
                  </a:txBody>
                  <a:tcPr marL="0" marR="0" marB="0" marT="34925"/>
                </a:tc>
                <a:tc>
                  <a:txBody>
                    <a:bodyPr/>
                    <a:lstStyle/>
                    <a:p>
                      <a:pPr algn="ctr">
                        <a:lnSpc>
                          <a:spcPct val="100000"/>
                        </a:lnSpc>
                        <a:spcBef>
                          <a:spcPts val="275"/>
                        </a:spcBef>
                      </a:pPr>
                      <a:r>
                        <a:rPr dirty="0" sz="1050">
                          <a:latin typeface="Times New Roman"/>
                          <a:cs typeface="Times New Roman"/>
                        </a:rPr>
                        <a:t>0.023051</a:t>
                      </a:r>
                      <a:endParaRPr sz="1050">
                        <a:latin typeface="Times New Roman"/>
                        <a:cs typeface="Times New Roman"/>
                      </a:endParaRPr>
                    </a:p>
                  </a:txBody>
                  <a:tcPr marL="0" marR="0" marB="0" marT="34925"/>
                </a:tc>
                <a:tc>
                  <a:txBody>
                    <a:bodyPr/>
                    <a:lstStyle/>
                    <a:p>
                      <a:pPr algn="ctr" marL="3810">
                        <a:lnSpc>
                          <a:spcPct val="100000"/>
                        </a:lnSpc>
                        <a:spcBef>
                          <a:spcPts val="275"/>
                        </a:spcBef>
                      </a:pPr>
                      <a:r>
                        <a:rPr dirty="0" sz="1050">
                          <a:latin typeface="Times New Roman"/>
                          <a:cs typeface="Times New Roman"/>
                        </a:rPr>
                        <a:t>0.004192</a:t>
                      </a:r>
                      <a:endParaRPr sz="1050">
                        <a:latin typeface="Times New Roman"/>
                        <a:cs typeface="Times New Roman"/>
                      </a:endParaRPr>
                    </a:p>
                  </a:txBody>
                  <a:tcPr marL="0" marR="0" marB="0" marT="34925"/>
                </a:tc>
              </a:tr>
              <a:tr h="247650">
                <a:tc>
                  <a:txBody>
                    <a:bodyPr/>
                    <a:lstStyle/>
                    <a:p>
                      <a:pPr algn="ctr">
                        <a:lnSpc>
                          <a:spcPct val="100000"/>
                        </a:lnSpc>
                        <a:spcBef>
                          <a:spcPts val="284"/>
                        </a:spcBef>
                      </a:pPr>
                      <a:r>
                        <a:rPr dirty="0" sz="1050" spc="-5">
                          <a:latin typeface="Times New Roman"/>
                          <a:cs typeface="Times New Roman"/>
                        </a:rPr>
                        <a:t>FGR</a:t>
                      </a:r>
                      <a:endParaRPr sz="1050">
                        <a:latin typeface="Times New Roman"/>
                        <a:cs typeface="Times New Roman"/>
                      </a:endParaRPr>
                    </a:p>
                  </a:txBody>
                  <a:tcPr marL="0" marR="0" marB="0" marT="36194"/>
                </a:tc>
                <a:tc>
                  <a:txBody>
                    <a:bodyPr/>
                    <a:lstStyle/>
                    <a:p>
                      <a:pPr algn="ctr" marR="1270">
                        <a:lnSpc>
                          <a:spcPct val="100000"/>
                        </a:lnSpc>
                        <a:spcBef>
                          <a:spcPts val="284"/>
                        </a:spcBef>
                      </a:pPr>
                      <a:r>
                        <a:rPr dirty="0" sz="1050">
                          <a:latin typeface="Times New Roman"/>
                          <a:cs typeface="Times New Roman"/>
                        </a:rPr>
                        <a:t>607.694885</a:t>
                      </a:r>
                      <a:endParaRPr sz="1050">
                        <a:latin typeface="Times New Roman"/>
                        <a:cs typeface="Times New Roman"/>
                      </a:endParaRPr>
                    </a:p>
                  </a:txBody>
                  <a:tcPr marL="0" marR="0" marB="0" marT="36194"/>
                </a:tc>
                <a:tc>
                  <a:txBody>
                    <a:bodyPr/>
                    <a:lstStyle/>
                    <a:p>
                      <a:pPr marL="167640">
                        <a:lnSpc>
                          <a:spcPct val="100000"/>
                        </a:lnSpc>
                        <a:spcBef>
                          <a:spcPts val="284"/>
                        </a:spcBef>
                      </a:pPr>
                      <a:r>
                        <a:rPr dirty="0" sz="1050">
                          <a:latin typeface="Times New Roman"/>
                          <a:cs typeface="Times New Roman"/>
                        </a:rPr>
                        <a:t>24.651468</a:t>
                      </a:r>
                      <a:endParaRPr sz="1050">
                        <a:latin typeface="Times New Roman"/>
                        <a:cs typeface="Times New Roman"/>
                      </a:endParaRPr>
                    </a:p>
                  </a:txBody>
                  <a:tcPr marL="0" marR="0" marB="0" marT="36194"/>
                </a:tc>
                <a:tc>
                  <a:txBody>
                    <a:bodyPr/>
                    <a:lstStyle/>
                    <a:p>
                      <a:pPr algn="ctr" marL="6350">
                        <a:lnSpc>
                          <a:spcPct val="100000"/>
                        </a:lnSpc>
                        <a:spcBef>
                          <a:spcPts val="284"/>
                        </a:spcBef>
                      </a:pPr>
                      <a:r>
                        <a:rPr dirty="0" sz="1050">
                          <a:latin typeface="Times New Roman"/>
                          <a:cs typeface="Times New Roman"/>
                        </a:rPr>
                        <a:t>10.055918</a:t>
                      </a:r>
                      <a:endParaRPr sz="1050">
                        <a:latin typeface="Times New Roman"/>
                        <a:cs typeface="Times New Roman"/>
                      </a:endParaRPr>
                    </a:p>
                  </a:txBody>
                  <a:tcPr marL="0" marR="0" marB="0" marT="36194"/>
                </a:tc>
                <a:tc>
                  <a:txBody>
                    <a:bodyPr/>
                    <a:lstStyle/>
                    <a:p>
                      <a:pPr algn="ctr" marL="4445">
                        <a:lnSpc>
                          <a:spcPct val="100000"/>
                        </a:lnSpc>
                        <a:spcBef>
                          <a:spcPts val="284"/>
                        </a:spcBef>
                      </a:pPr>
                      <a:r>
                        <a:rPr dirty="0" sz="1050" spc="-5">
                          <a:latin typeface="Times New Roman"/>
                          <a:cs typeface="Times New Roman"/>
                        </a:rPr>
                        <a:t>0.011876</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0.027393</a:t>
                      </a:r>
                      <a:endParaRPr sz="1050">
                        <a:latin typeface="Times New Roman"/>
                        <a:cs typeface="Times New Roman"/>
                      </a:endParaRPr>
                    </a:p>
                  </a:txBody>
                  <a:tcPr marL="0" marR="0" marB="0" marT="36194"/>
                </a:tc>
                <a:tc>
                  <a:txBody>
                    <a:bodyPr/>
                    <a:lstStyle/>
                    <a:p>
                      <a:pPr algn="ctr" marL="3810">
                        <a:lnSpc>
                          <a:spcPct val="100000"/>
                        </a:lnSpc>
                        <a:spcBef>
                          <a:spcPts val="284"/>
                        </a:spcBef>
                      </a:pPr>
                      <a:r>
                        <a:rPr dirty="0" sz="1050" b="1">
                          <a:latin typeface="Times New Roman"/>
                          <a:cs typeface="Times New Roman"/>
                        </a:rPr>
                        <a:t>0.002231</a:t>
                      </a:r>
                      <a:endParaRPr sz="1050">
                        <a:latin typeface="Times New Roman"/>
                        <a:cs typeface="Times New Roman"/>
                      </a:endParaRPr>
                    </a:p>
                  </a:txBody>
                  <a:tcPr marL="0" marR="0" marB="0" marT="36194"/>
                </a:tc>
              </a:tr>
              <a:tr h="247650">
                <a:tc>
                  <a:txBody>
                    <a:bodyPr/>
                    <a:lstStyle/>
                    <a:p>
                      <a:pPr algn="ctr">
                        <a:lnSpc>
                          <a:spcPct val="100000"/>
                        </a:lnSpc>
                        <a:spcBef>
                          <a:spcPts val="275"/>
                        </a:spcBef>
                      </a:pPr>
                      <a:r>
                        <a:rPr dirty="0" sz="1050" spc="-5">
                          <a:latin typeface="Times New Roman"/>
                          <a:cs typeface="Times New Roman"/>
                        </a:rPr>
                        <a:t>PointNetLK</a:t>
                      </a:r>
                      <a:endParaRPr sz="1050">
                        <a:latin typeface="Times New Roman"/>
                        <a:cs typeface="Times New Roman"/>
                      </a:endParaRPr>
                    </a:p>
                  </a:txBody>
                  <a:tcPr marL="0" marR="0" marB="0" marT="34925"/>
                </a:tc>
                <a:tc>
                  <a:txBody>
                    <a:bodyPr/>
                    <a:lstStyle/>
                    <a:p>
                      <a:pPr algn="ctr" marR="1270">
                        <a:lnSpc>
                          <a:spcPct val="100000"/>
                        </a:lnSpc>
                        <a:spcBef>
                          <a:spcPts val="275"/>
                        </a:spcBef>
                      </a:pPr>
                      <a:r>
                        <a:rPr dirty="0" sz="1050">
                          <a:latin typeface="Times New Roman"/>
                          <a:cs typeface="Times New Roman"/>
                        </a:rPr>
                        <a:t>256.155548</a:t>
                      </a:r>
                      <a:endParaRPr sz="1050">
                        <a:latin typeface="Times New Roman"/>
                        <a:cs typeface="Times New Roman"/>
                      </a:endParaRPr>
                    </a:p>
                  </a:txBody>
                  <a:tcPr marL="0" marR="0" marB="0" marT="34925"/>
                </a:tc>
                <a:tc>
                  <a:txBody>
                    <a:bodyPr/>
                    <a:lstStyle/>
                    <a:p>
                      <a:pPr marL="167640">
                        <a:lnSpc>
                          <a:spcPct val="100000"/>
                        </a:lnSpc>
                        <a:spcBef>
                          <a:spcPts val="275"/>
                        </a:spcBef>
                      </a:pPr>
                      <a:r>
                        <a:rPr dirty="0" sz="1050">
                          <a:latin typeface="Times New Roman"/>
                          <a:cs typeface="Times New Roman"/>
                        </a:rPr>
                        <a:t>16.004860</a:t>
                      </a:r>
                      <a:endParaRPr sz="1050">
                        <a:latin typeface="Times New Roman"/>
                        <a:cs typeface="Times New Roman"/>
                      </a:endParaRPr>
                    </a:p>
                  </a:txBody>
                  <a:tcPr marL="0" marR="0" marB="0" marT="34925"/>
                </a:tc>
                <a:tc>
                  <a:txBody>
                    <a:bodyPr/>
                    <a:lstStyle/>
                    <a:p>
                      <a:pPr algn="ctr" marL="6350">
                        <a:lnSpc>
                          <a:spcPct val="100000"/>
                        </a:lnSpc>
                        <a:spcBef>
                          <a:spcPts val="275"/>
                        </a:spcBef>
                      </a:pPr>
                      <a:r>
                        <a:rPr dirty="0" sz="1050">
                          <a:latin typeface="Times New Roman"/>
                          <a:cs typeface="Times New Roman"/>
                        </a:rPr>
                        <a:t>4.595617</a:t>
                      </a:r>
                      <a:endParaRPr sz="1050">
                        <a:latin typeface="Times New Roman"/>
                        <a:cs typeface="Times New Roman"/>
                      </a:endParaRPr>
                    </a:p>
                  </a:txBody>
                  <a:tcPr marL="0" marR="0" marB="0" marT="34925"/>
                </a:tc>
                <a:tc>
                  <a:txBody>
                    <a:bodyPr/>
                    <a:lstStyle/>
                    <a:p>
                      <a:pPr algn="ctr" marL="2540">
                        <a:lnSpc>
                          <a:spcPct val="100000"/>
                        </a:lnSpc>
                        <a:spcBef>
                          <a:spcPts val="275"/>
                        </a:spcBef>
                      </a:pPr>
                      <a:r>
                        <a:rPr dirty="0" sz="1050">
                          <a:latin typeface="Times New Roman"/>
                          <a:cs typeface="Times New Roman"/>
                        </a:rPr>
                        <a:t>0.000465</a:t>
                      </a:r>
                      <a:endParaRPr sz="1050">
                        <a:latin typeface="Times New Roman"/>
                        <a:cs typeface="Times New Roman"/>
                      </a:endParaRPr>
                    </a:p>
                  </a:txBody>
                  <a:tcPr marL="0" marR="0" marB="0" marT="34925"/>
                </a:tc>
                <a:tc>
                  <a:txBody>
                    <a:bodyPr/>
                    <a:lstStyle/>
                    <a:p>
                      <a:pPr algn="ctr">
                        <a:lnSpc>
                          <a:spcPct val="100000"/>
                        </a:lnSpc>
                        <a:spcBef>
                          <a:spcPts val="275"/>
                        </a:spcBef>
                      </a:pPr>
                      <a:r>
                        <a:rPr dirty="0" sz="1050">
                          <a:latin typeface="Times New Roman"/>
                          <a:cs typeface="Times New Roman"/>
                        </a:rPr>
                        <a:t>0.021558</a:t>
                      </a:r>
                      <a:endParaRPr sz="1050">
                        <a:latin typeface="Times New Roman"/>
                        <a:cs typeface="Times New Roman"/>
                      </a:endParaRPr>
                    </a:p>
                  </a:txBody>
                  <a:tcPr marL="0" marR="0" marB="0" marT="34925"/>
                </a:tc>
                <a:tc>
                  <a:txBody>
                    <a:bodyPr/>
                    <a:lstStyle/>
                    <a:p>
                      <a:pPr algn="ctr" marL="3810">
                        <a:lnSpc>
                          <a:spcPct val="100000"/>
                        </a:lnSpc>
                        <a:spcBef>
                          <a:spcPts val="275"/>
                        </a:spcBef>
                      </a:pPr>
                      <a:r>
                        <a:rPr dirty="0" sz="1050">
                          <a:latin typeface="Times New Roman"/>
                          <a:cs typeface="Times New Roman"/>
                        </a:rPr>
                        <a:t>0.005652</a:t>
                      </a:r>
                      <a:endParaRPr sz="1050">
                        <a:latin typeface="Times New Roman"/>
                        <a:cs typeface="Times New Roman"/>
                      </a:endParaRPr>
                    </a:p>
                  </a:txBody>
                  <a:tcPr marL="0" marR="0" marB="0" marT="34925"/>
                </a:tc>
              </a:tr>
              <a:tr h="247650">
                <a:tc>
                  <a:txBody>
                    <a:bodyPr/>
                    <a:lstStyle/>
                    <a:p>
                      <a:pPr algn="ctr">
                        <a:lnSpc>
                          <a:spcPct val="100000"/>
                        </a:lnSpc>
                        <a:spcBef>
                          <a:spcPts val="284"/>
                        </a:spcBef>
                      </a:pPr>
                      <a:r>
                        <a:rPr dirty="0" sz="1050" spc="-5">
                          <a:latin typeface="Times New Roman"/>
                          <a:cs typeface="Times New Roman"/>
                        </a:rPr>
                        <a:t>PCRNet</a:t>
                      </a:r>
                      <a:endParaRPr sz="1050">
                        <a:latin typeface="Times New Roman"/>
                        <a:cs typeface="Times New Roman"/>
                      </a:endParaRPr>
                    </a:p>
                  </a:txBody>
                  <a:tcPr marL="0" marR="0" marB="0" marT="36194"/>
                </a:tc>
                <a:tc>
                  <a:txBody>
                    <a:bodyPr/>
                    <a:lstStyle/>
                    <a:p>
                      <a:pPr algn="ctr" marR="1270">
                        <a:lnSpc>
                          <a:spcPct val="100000"/>
                        </a:lnSpc>
                        <a:spcBef>
                          <a:spcPts val="284"/>
                        </a:spcBef>
                      </a:pPr>
                      <a:r>
                        <a:rPr dirty="0" sz="1050">
                          <a:latin typeface="Times New Roman"/>
                          <a:cs typeface="Times New Roman"/>
                        </a:rPr>
                        <a:t>17.806925</a:t>
                      </a:r>
                      <a:endParaRPr sz="1050">
                        <a:latin typeface="Times New Roman"/>
                        <a:cs typeface="Times New Roman"/>
                      </a:endParaRPr>
                    </a:p>
                  </a:txBody>
                  <a:tcPr marL="0" marR="0" marB="0" marT="36194"/>
                </a:tc>
                <a:tc>
                  <a:txBody>
                    <a:bodyPr/>
                    <a:lstStyle/>
                    <a:p>
                      <a:pPr marL="201295">
                        <a:lnSpc>
                          <a:spcPct val="100000"/>
                        </a:lnSpc>
                        <a:spcBef>
                          <a:spcPts val="284"/>
                        </a:spcBef>
                      </a:pPr>
                      <a:r>
                        <a:rPr dirty="0" sz="1050">
                          <a:latin typeface="Times New Roman"/>
                          <a:cs typeface="Times New Roman"/>
                        </a:rPr>
                        <a:t>4.219825</a:t>
                      </a:r>
                      <a:endParaRPr sz="1050">
                        <a:latin typeface="Times New Roman"/>
                        <a:cs typeface="Times New Roman"/>
                      </a:endParaRPr>
                    </a:p>
                  </a:txBody>
                  <a:tcPr marL="0" marR="0" marB="0" marT="36194"/>
                </a:tc>
                <a:tc>
                  <a:txBody>
                    <a:bodyPr/>
                    <a:lstStyle/>
                    <a:p>
                      <a:pPr algn="ctr" marL="6350">
                        <a:lnSpc>
                          <a:spcPct val="100000"/>
                        </a:lnSpc>
                        <a:spcBef>
                          <a:spcPts val="284"/>
                        </a:spcBef>
                      </a:pPr>
                      <a:r>
                        <a:rPr dirty="0" sz="1050">
                          <a:latin typeface="Times New Roman"/>
                          <a:cs typeface="Times New Roman"/>
                        </a:rPr>
                        <a:t>2.675704</a:t>
                      </a:r>
                      <a:endParaRPr sz="1050">
                        <a:latin typeface="Times New Roman"/>
                        <a:cs typeface="Times New Roman"/>
                      </a:endParaRPr>
                    </a:p>
                  </a:txBody>
                  <a:tcPr marL="0" marR="0" marB="0" marT="36194"/>
                </a:tc>
                <a:tc>
                  <a:txBody>
                    <a:bodyPr/>
                    <a:lstStyle/>
                    <a:p>
                      <a:pPr algn="ctr" marL="2540">
                        <a:lnSpc>
                          <a:spcPct val="100000"/>
                        </a:lnSpc>
                        <a:spcBef>
                          <a:spcPts val="284"/>
                        </a:spcBef>
                      </a:pPr>
                      <a:r>
                        <a:rPr dirty="0" sz="1050">
                          <a:latin typeface="Times New Roman"/>
                          <a:cs typeface="Times New Roman"/>
                        </a:rPr>
                        <a:t>0.000236</a:t>
                      </a:r>
                      <a:endParaRPr sz="1050">
                        <a:latin typeface="Times New Roman"/>
                        <a:cs typeface="Times New Roman"/>
                      </a:endParaRPr>
                    </a:p>
                  </a:txBody>
                  <a:tcPr marL="0" marR="0" marB="0" marT="36194"/>
                </a:tc>
                <a:tc>
                  <a:txBody>
                    <a:bodyPr/>
                    <a:lstStyle/>
                    <a:p>
                      <a:pPr algn="ctr">
                        <a:lnSpc>
                          <a:spcPct val="100000"/>
                        </a:lnSpc>
                        <a:spcBef>
                          <a:spcPts val="284"/>
                        </a:spcBef>
                      </a:pPr>
                      <a:r>
                        <a:rPr dirty="0" sz="1050">
                          <a:latin typeface="Times New Roman"/>
                          <a:cs typeface="Times New Roman"/>
                        </a:rPr>
                        <a:t>0.015368</a:t>
                      </a:r>
                      <a:endParaRPr sz="1050">
                        <a:latin typeface="Times New Roman"/>
                        <a:cs typeface="Times New Roman"/>
                      </a:endParaRPr>
                    </a:p>
                  </a:txBody>
                  <a:tcPr marL="0" marR="0" marB="0" marT="36194"/>
                </a:tc>
                <a:tc>
                  <a:txBody>
                    <a:bodyPr/>
                    <a:lstStyle/>
                    <a:p>
                      <a:pPr algn="ctr" marL="3810">
                        <a:lnSpc>
                          <a:spcPct val="100000"/>
                        </a:lnSpc>
                        <a:spcBef>
                          <a:spcPts val="284"/>
                        </a:spcBef>
                      </a:pPr>
                      <a:r>
                        <a:rPr dirty="0" sz="1050">
                          <a:latin typeface="Times New Roman"/>
                          <a:cs typeface="Times New Roman"/>
                        </a:rPr>
                        <a:t>0.010528</a:t>
                      </a:r>
                      <a:endParaRPr sz="1050">
                        <a:latin typeface="Times New Roman"/>
                        <a:cs typeface="Times New Roman"/>
                      </a:endParaRPr>
                    </a:p>
                  </a:txBody>
                  <a:tcPr marL="0" marR="0" marB="0" marT="36194"/>
                </a:tc>
              </a:tr>
              <a:tr h="254037">
                <a:tc>
                  <a:txBody>
                    <a:bodyPr/>
                    <a:lstStyle/>
                    <a:p>
                      <a:pPr algn="ctr">
                        <a:lnSpc>
                          <a:spcPct val="100000"/>
                        </a:lnSpc>
                        <a:spcBef>
                          <a:spcPts val="275"/>
                        </a:spcBef>
                      </a:pPr>
                      <a:r>
                        <a:rPr dirty="0" sz="1050">
                          <a:latin typeface="SimSun"/>
                          <a:cs typeface="SimSun"/>
                        </a:rPr>
                        <a:t>本章方法</a:t>
                      </a:r>
                      <a:endParaRPr sz="1050">
                        <a:latin typeface="SimSun"/>
                        <a:cs typeface="SimSun"/>
                      </a:endParaRPr>
                    </a:p>
                  </a:txBody>
                  <a:tcPr marL="0" marR="0" marB="0" marT="34925">
                    <a:lnB w="19050">
                      <a:solidFill>
                        <a:srgbClr val="000000"/>
                      </a:solidFill>
                      <a:prstDash val="solid"/>
                    </a:lnB>
                  </a:tcPr>
                </a:tc>
                <a:tc>
                  <a:txBody>
                    <a:bodyPr/>
                    <a:lstStyle/>
                    <a:p>
                      <a:pPr algn="ctr" marR="1270">
                        <a:lnSpc>
                          <a:spcPct val="100000"/>
                        </a:lnSpc>
                        <a:spcBef>
                          <a:spcPts val="275"/>
                        </a:spcBef>
                      </a:pPr>
                      <a:r>
                        <a:rPr dirty="0" sz="1050" b="1">
                          <a:latin typeface="Times New Roman"/>
                          <a:cs typeface="Times New Roman"/>
                        </a:rPr>
                        <a:t>12.837771</a:t>
                      </a:r>
                      <a:endParaRPr sz="1050">
                        <a:latin typeface="Times New Roman"/>
                        <a:cs typeface="Times New Roman"/>
                      </a:endParaRPr>
                    </a:p>
                  </a:txBody>
                  <a:tcPr marL="0" marR="0" marB="0" marT="34925">
                    <a:lnB w="19050">
                      <a:solidFill>
                        <a:srgbClr val="000000"/>
                      </a:solidFill>
                      <a:prstDash val="solid"/>
                    </a:lnB>
                  </a:tcPr>
                </a:tc>
                <a:tc>
                  <a:txBody>
                    <a:bodyPr/>
                    <a:lstStyle/>
                    <a:p>
                      <a:pPr marL="201295">
                        <a:lnSpc>
                          <a:spcPct val="100000"/>
                        </a:lnSpc>
                        <a:spcBef>
                          <a:spcPts val="275"/>
                        </a:spcBef>
                      </a:pPr>
                      <a:r>
                        <a:rPr dirty="0" sz="1050" b="1">
                          <a:latin typeface="Times New Roman"/>
                          <a:cs typeface="Times New Roman"/>
                        </a:rPr>
                        <a:t>3.582983</a:t>
                      </a:r>
                      <a:endParaRPr sz="1050">
                        <a:latin typeface="Times New Roman"/>
                        <a:cs typeface="Times New Roman"/>
                      </a:endParaRPr>
                    </a:p>
                  </a:txBody>
                  <a:tcPr marL="0" marR="0" marB="0" marT="34925">
                    <a:lnB w="19050">
                      <a:solidFill>
                        <a:srgbClr val="000000"/>
                      </a:solidFill>
                      <a:prstDash val="solid"/>
                    </a:lnB>
                  </a:tcPr>
                </a:tc>
                <a:tc>
                  <a:txBody>
                    <a:bodyPr/>
                    <a:lstStyle/>
                    <a:p>
                      <a:pPr algn="ctr" marL="6350">
                        <a:lnSpc>
                          <a:spcPct val="100000"/>
                        </a:lnSpc>
                        <a:spcBef>
                          <a:spcPts val="275"/>
                        </a:spcBef>
                      </a:pPr>
                      <a:r>
                        <a:rPr dirty="0" sz="1050" b="1">
                          <a:latin typeface="Times New Roman"/>
                          <a:cs typeface="Times New Roman"/>
                        </a:rPr>
                        <a:t>2.016258</a:t>
                      </a:r>
                      <a:endParaRPr sz="1050">
                        <a:latin typeface="Times New Roman"/>
                        <a:cs typeface="Times New Roman"/>
                      </a:endParaRPr>
                    </a:p>
                  </a:txBody>
                  <a:tcPr marL="0" marR="0" marB="0" marT="34925">
                    <a:lnB w="19050">
                      <a:solidFill>
                        <a:srgbClr val="000000"/>
                      </a:solidFill>
                      <a:prstDash val="solid"/>
                    </a:lnB>
                  </a:tcPr>
                </a:tc>
                <a:tc>
                  <a:txBody>
                    <a:bodyPr/>
                    <a:lstStyle/>
                    <a:p>
                      <a:pPr algn="ctr" marL="2540">
                        <a:lnSpc>
                          <a:spcPct val="100000"/>
                        </a:lnSpc>
                        <a:spcBef>
                          <a:spcPts val="275"/>
                        </a:spcBef>
                      </a:pPr>
                      <a:r>
                        <a:rPr dirty="0" sz="1050" b="1">
                          <a:latin typeface="Times New Roman"/>
                          <a:cs typeface="Times New Roman"/>
                        </a:rPr>
                        <a:t>0.000179</a:t>
                      </a:r>
                      <a:endParaRPr sz="1050">
                        <a:latin typeface="Times New Roman"/>
                        <a:cs typeface="Times New Roman"/>
                      </a:endParaRPr>
                    </a:p>
                  </a:txBody>
                  <a:tcPr marL="0" marR="0" marB="0" marT="34925">
                    <a:lnB w="19050">
                      <a:solidFill>
                        <a:srgbClr val="000000"/>
                      </a:solidFill>
                      <a:prstDash val="solid"/>
                    </a:lnB>
                  </a:tcPr>
                </a:tc>
                <a:tc>
                  <a:txBody>
                    <a:bodyPr/>
                    <a:lstStyle/>
                    <a:p>
                      <a:pPr algn="ctr">
                        <a:lnSpc>
                          <a:spcPct val="100000"/>
                        </a:lnSpc>
                        <a:spcBef>
                          <a:spcPts val="275"/>
                        </a:spcBef>
                      </a:pPr>
                      <a:r>
                        <a:rPr dirty="0" sz="1050" b="1">
                          <a:latin typeface="Times New Roman"/>
                          <a:cs typeface="Times New Roman"/>
                        </a:rPr>
                        <a:t>0.013361</a:t>
                      </a:r>
                      <a:endParaRPr sz="1050">
                        <a:latin typeface="Times New Roman"/>
                        <a:cs typeface="Times New Roman"/>
                      </a:endParaRPr>
                    </a:p>
                  </a:txBody>
                  <a:tcPr marL="0" marR="0" marB="0" marT="34925">
                    <a:lnB w="19050">
                      <a:solidFill>
                        <a:srgbClr val="000000"/>
                      </a:solidFill>
                      <a:prstDash val="solid"/>
                    </a:lnB>
                  </a:tcPr>
                </a:tc>
                <a:tc>
                  <a:txBody>
                    <a:bodyPr/>
                    <a:lstStyle/>
                    <a:p>
                      <a:pPr algn="ctr" marL="3810">
                        <a:lnSpc>
                          <a:spcPct val="100000"/>
                        </a:lnSpc>
                        <a:spcBef>
                          <a:spcPts val="275"/>
                        </a:spcBef>
                      </a:pPr>
                      <a:r>
                        <a:rPr dirty="0" sz="1050">
                          <a:latin typeface="Times New Roman"/>
                          <a:cs typeface="Times New Roman"/>
                        </a:rPr>
                        <a:t>0.008862</a:t>
                      </a:r>
                      <a:endParaRPr sz="1050">
                        <a:latin typeface="Times New Roman"/>
                        <a:cs typeface="Times New Roman"/>
                      </a:endParaRPr>
                    </a:p>
                  </a:txBody>
                  <a:tcPr marL="0" marR="0" marB="0" marT="34925">
                    <a:lnB w="19050">
                      <a:solidFill>
                        <a:srgbClr val="000000"/>
                      </a:solidFill>
                      <a:prstDash val="solid"/>
                    </a:lnB>
                  </a:tcPr>
                </a:tc>
              </a:tr>
            </a:tbl>
          </a:graphicData>
        </a:graphic>
      </p:graphicFrame>
      <p:sp>
        <p:nvSpPr>
          <p:cNvPr id="7" name="object 7"/>
          <p:cNvSpPr txBox="1"/>
          <p:nvPr/>
        </p:nvSpPr>
        <p:spPr>
          <a:xfrm>
            <a:off x="706627" y="3035934"/>
            <a:ext cx="6147435" cy="3698240"/>
          </a:xfrm>
          <a:prstGeom prst="rect">
            <a:avLst/>
          </a:prstGeom>
        </p:spPr>
        <p:txBody>
          <a:bodyPr wrap="square" lIns="0" tIns="12700" rIns="0" bIns="0" rtlCol="0" vert="horz">
            <a:spAutoFit/>
          </a:bodyPr>
          <a:lstStyle/>
          <a:p>
            <a:pPr marL="12700">
              <a:lnSpc>
                <a:spcPct val="100000"/>
              </a:lnSpc>
              <a:spcBef>
                <a:spcPts val="100"/>
              </a:spcBef>
            </a:pPr>
            <a:r>
              <a:rPr dirty="0" sz="1400" spc="-5">
                <a:latin typeface="Times New Roman"/>
                <a:cs typeface="Times New Roman"/>
              </a:rPr>
              <a:t>5.3.4</a:t>
            </a:r>
            <a:r>
              <a:rPr dirty="0" sz="1400" spc="-30">
                <a:latin typeface="Times New Roman"/>
                <a:cs typeface="Times New Roman"/>
              </a:rPr>
              <a:t> </a:t>
            </a:r>
            <a:r>
              <a:rPr dirty="0" sz="1400">
                <a:latin typeface="PMingLiU-ExtB"/>
                <a:cs typeface="PMingLiU-ExtB"/>
              </a:rPr>
              <a:t>消融实验</a:t>
            </a:r>
            <a:endParaRPr sz="1400">
              <a:latin typeface="PMingLiU-ExtB"/>
              <a:cs typeface="PMingLiU-ExtB"/>
            </a:endParaRPr>
          </a:p>
          <a:p>
            <a:pPr>
              <a:lnSpc>
                <a:spcPct val="100000"/>
              </a:lnSpc>
              <a:spcBef>
                <a:spcPts val="45"/>
              </a:spcBef>
            </a:pPr>
            <a:endParaRPr sz="1100">
              <a:latin typeface="PMingLiU-ExtB"/>
              <a:cs typeface="PMingLiU-ExtB"/>
            </a:endParaRPr>
          </a:p>
          <a:p>
            <a:pPr algn="just" marL="12700" marR="5080" indent="304800">
              <a:lnSpc>
                <a:spcPct val="162500"/>
              </a:lnSpc>
            </a:pPr>
            <a:r>
              <a:rPr dirty="0" sz="1200">
                <a:latin typeface="SimSun"/>
                <a:cs typeface="SimSun"/>
              </a:rPr>
              <a:t>为了验证位置自适应卷积和双重注意力机制在基础网络</a:t>
            </a:r>
            <a:r>
              <a:rPr dirty="0" sz="1200" spc="-150">
                <a:latin typeface="SimSun"/>
                <a:cs typeface="SimSun"/>
              </a:rPr>
              <a:t> </a:t>
            </a:r>
            <a:r>
              <a:rPr dirty="0" sz="1200" spc="-5">
                <a:latin typeface="Times New Roman"/>
                <a:cs typeface="Times New Roman"/>
              </a:rPr>
              <a:t>PCRNet</a:t>
            </a:r>
            <a:r>
              <a:rPr dirty="0" sz="1200" spc="155">
                <a:latin typeface="Times New Roman"/>
                <a:cs typeface="Times New Roman"/>
              </a:rPr>
              <a:t> </a:t>
            </a:r>
            <a:r>
              <a:rPr dirty="0" sz="1200">
                <a:latin typeface="SimSun"/>
                <a:cs typeface="SimSun"/>
              </a:rPr>
              <a:t>中的有效性，本节又对 单独使</a:t>
            </a:r>
            <a:r>
              <a:rPr dirty="0" sz="1200" spc="-5">
                <a:latin typeface="SimSun"/>
                <a:cs typeface="SimSun"/>
              </a:rPr>
              <a:t>用</a:t>
            </a:r>
            <a:r>
              <a:rPr dirty="0" sz="1200">
                <a:latin typeface="SimSun"/>
                <a:cs typeface="SimSun"/>
              </a:rPr>
              <a:t>双重注意机制融合特征的网络进行了消融实验</a:t>
            </a:r>
            <a:r>
              <a:rPr dirty="0" sz="1200" spc="-254">
                <a:latin typeface="SimSun"/>
                <a:cs typeface="SimSun"/>
              </a:rPr>
              <a:t>，</a:t>
            </a:r>
            <a:r>
              <a:rPr dirty="0" sz="1200">
                <a:latin typeface="SimSun"/>
                <a:cs typeface="SimSun"/>
              </a:rPr>
              <a:t>并将其和基础网络</a:t>
            </a:r>
            <a:r>
              <a:rPr dirty="0" sz="1200" spc="-295">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spc="5">
                <a:latin typeface="Times New Roman"/>
                <a:cs typeface="Times New Roman"/>
              </a:rPr>
              <a:t>t</a:t>
            </a:r>
            <a:r>
              <a:rPr dirty="0" sz="1200" spc="-254">
                <a:latin typeface="SimSun"/>
                <a:cs typeface="SimSun"/>
              </a:rPr>
              <a:t>、</a:t>
            </a:r>
            <a:r>
              <a:rPr dirty="0" sz="1200">
                <a:latin typeface="SimSun"/>
                <a:cs typeface="SimSun"/>
              </a:rPr>
              <a:t>单</a:t>
            </a:r>
            <a:r>
              <a:rPr dirty="0" sz="1200" spc="-15">
                <a:latin typeface="SimSun"/>
                <a:cs typeface="SimSun"/>
              </a:rPr>
              <a:t>独</a:t>
            </a:r>
            <a:r>
              <a:rPr dirty="0" sz="1200">
                <a:latin typeface="SimSun"/>
                <a:cs typeface="SimSun"/>
              </a:rPr>
              <a:t>使 用位置自适应卷积提取特征的网络</a:t>
            </a:r>
            <a:r>
              <a:rPr dirty="0" sz="1200" spc="-295">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a:t>
            </a:r>
            <a:r>
              <a:rPr dirty="0" sz="1200" spc="-470">
                <a:latin typeface="SimSun"/>
                <a:cs typeface="SimSun"/>
              </a:rPr>
              <a:t>、</a:t>
            </a:r>
            <a:r>
              <a:rPr dirty="0" sz="1200" spc="10">
                <a:latin typeface="SimSun"/>
                <a:cs typeface="SimSun"/>
              </a:rPr>
              <a:t>同</a:t>
            </a:r>
            <a:r>
              <a:rPr dirty="0" sz="1200">
                <a:latin typeface="SimSun"/>
                <a:cs typeface="SimSun"/>
              </a:rPr>
              <a:t>时使用位置自适应卷积提取特征和双重注意力 机制融合特征的网络</a:t>
            </a:r>
            <a:r>
              <a:rPr dirty="0" sz="1200" spc="-300">
                <a:latin typeface="SimSun"/>
                <a:cs typeface="SimSun"/>
              </a:rPr>
              <a:t> </a:t>
            </a:r>
            <a:r>
              <a:rPr dirty="0" sz="1200" spc="-105">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spc="5">
                <a:latin typeface="Times New Roman"/>
                <a:cs typeface="Times New Roman"/>
              </a:rPr>
              <a:t>t</a:t>
            </a:r>
            <a:r>
              <a:rPr dirty="0" sz="1200" spc="-5">
                <a:latin typeface="Times New Roman"/>
                <a:cs typeface="Times New Roman"/>
              </a:rPr>
              <a:t>-At</a:t>
            </a:r>
            <a:r>
              <a:rPr dirty="0" sz="1200">
                <a:latin typeface="Times New Roman"/>
                <a:cs typeface="Times New Roman"/>
              </a:rPr>
              <a:t>t </a:t>
            </a:r>
            <a:r>
              <a:rPr dirty="0" sz="1200">
                <a:latin typeface="SimSun"/>
                <a:cs typeface="SimSun"/>
              </a:rPr>
              <a:t>进行了对比，结果如表</a:t>
            </a:r>
            <a:r>
              <a:rPr dirty="0" sz="1200" spc="-300">
                <a:latin typeface="SimSun"/>
                <a:cs typeface="SimSun"/>
              </a:rPr>
              <a:t> </a:t>
            </a:r>
            <a:r>
              <a:rPr dirty="0" sz="1200">
                <a:latin typeface="Times New Roman"/>
                <a:cs typeface="Times New Roman"/>
              </a:rPr>
              <a:t>5.4 </a:t>
            </a:r>
            <a:r>
              <a:rPr dirty="0" sz="1200">
                <a:latin typeface="SimSun"/>
                <a:cs typeface="SimSun"/>
              </a:rPr>
              <a:t>所示。</a:t>
            </a:r>
            <a:endParaRPr sz="1200">
              <a:latin typeface="SimSun"/>
              <a:cs typeface="SimSun"/>
            </a:endParaRPr>
          </a:p>
          <a:p>
            <a:pPr algn="just" marL="12700" indent="304800">
              <a:lnSpc>
                <a:spcPct val="100000"/>
              </a:lnSpc>
              <a:spcBef>
                <a:spcPts val="900"/>
              </a:spcBef>
            </a:pPr>
            <a:r>
              <a:rPr dirty="0" sz="1200">
                <a:latin typeface="SimSun"/>
                <a:cs typeface="SimSun"/>
              </a:rPr>
              <a:t>实验数据表明</a:t>
            </a:r>
            <a:r>
              <a:rPr dirty="0" sz="1200" spc="-254">
                <a:latin typeface="SimSun"/>
                <a:cs typeface="SimSun"/>
              </a:rPr>
              <a:t>，</a:t>
            </a:r>
            <a:r>
              <a:rPr dirty="0" sz="1200">
                <a:latin typeface="SimSun"/>
                <a:cs typeface="SimSun"/>
              </a:rPr>
              <a:t>在</a:t>
            </a:r>
            <a:r>
              <a:rPr dirty="0" sz="1200" spc="-305">
                <a:latin typeface="SimSun"/>
                <a:cs typeface="SimSun"/>
              </a:rPr>
              <a:t> </a:t>
            </a:r>
            <a:r>
              <a:rPr dirty="0" sz="1200">
                <a:latin typeface="Times New Roman"/>
                <a:cs typeface="Times New Roman"/>
              </a:rPr>
              <a:t>PC</a:t>
            </a:r>
            <a:r>
              <a:rPr dirty="0" sz="1200" spc="-10">
                <a:latin typeface="Times New Roman"/>
                <a:cs typeface="Times New Roman"/>
              </a:rPr>
              <a:t>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中单独使用位置自适应卷积提取特征</a:t>
            </a:r>
            <a:r>
              <a:rPr dirty="0" sz="1200" spc="-250">
                <a:latin typeface="SimSun"/>
                <a:cs typeface="SimSun"/>
              </a:rPr>
              <a:t>，</a:t>
            </a:r>
            <a:r>
              <a:rPr dirty="0" sz="1200">
                <a:latin typeface="Times New Roman"/>
                <a:cs typeface="Times New Roman"/>
              </a:rPr>
              <a:t>6 </a:t>
            </a:r>
            <a:r>
              <a:rPr dirty="0" sz="1200">
                <a:latin typeface="SimSun"/>
                <a:cs typeface="SimSun"/>
              </a:rPr>
              <a:t>项评价指标分别带来</a:t>
            </a:r>
            <a:endParaRPr sz="1200">
              <a:latin typeface="SimSun"/>
              <a:cs typeface="SimSun"/>
            </a:endParaRPr>
          </a:p>
          <a:p>
            <a:pPr algn="just" marL="12700" marR="5080">
              <a:lnSpc>
                <a:spcPct val="162500"/>
              </a:lnSpc>
            </a:pPr>
            <a:r>
              <a:rPr dirty="0" sz="1200">
                <a:latin typeface="SimSun"/>
                <a:cs typeface="SimSun"/>
              </a:rPr>
              <a:t>了</a:t>
            </a:r>
            <a:r>
              <a:rPr dirty="0" sz="1200" spc="-300">
                <a:latin typeface="SimSun"/>
                <a:cs typeface="SimSun"/>
              </a:rPr>
              <a:t> </a:t>
            </a:r>
            <a:r>
              <a:rPr dirty="0" sz="1200">
                <a:latin typeface="Times New Roman"/>
                <a:cs typeface="Times New Roman"/>
              </a:rPr>
              <a:t>25.6</a:t>
            </a:r>
            <a:r>
              <a:rPr dirty="0" sz="1200">
                <a:latin typeface="SimSun"/>
                <a:cs typeface="SimSun"/>
              </a:rPr>
              <a:t>％</a:t>
            </a:r>
            <a:r>
              <a:rPr dirty="0" sz="1200" spc="-125">
                <a:latin typeface="SimSun"/>
                <a:cs typeface="SimSun"/>
              </a:rPr>
              <a:t>、</a:t>
            </a:r>
            <a:r>
              <a:rPr dirty="0" sz="1200">
                <a:latin typeface="Times New Roman"/>
                <a:cs typeface="Times New Roman"/>
              </a:rPr>
              <a:t>13.7</a:t>
            </a:r>
            <a:r>
              <a:rPr dirty="0" sz="1200" spc="-5">
                <a:latin typeface="Times New Roman"/>
                <a:cs typeface="Times New Roman"/>
              </a:rPr>
              <a:t>%</a:t>
            </a:r>
            <a:r>
              <a:rPr dirty="0" sz="1200" spc="-120">
                <a:latin typeface="SimSun"/>
                <a:cs typeface="SimSun"/>
              </a:rPr>
              <a:t>、</a:t>
            </a:r>
            <a:r>
              <a:rPr dirty="0" sz="1200">
                <a:latin typeface="Times New Roman"/>
                <a:cs typeface="Times New Roman"/>
              </a:rPr>
              <a:t>21.</a:t>
            </a:r>
            <a:r>
              <a:rPr dirty="0" sz="1200" spc="10">
                <a:latin typeface="Times New Roman"/>
                <a:cs typeface="Times New Roman"/>
              </a:rPr>
              <a:t>6</a:t>
            </a:r>
            <a:r>
              <a:rPr dirty="0" sz="1200" spc="-5">
                <a:latin typeface="Times New Roman"/>
                <a:cs typeface="Times New Roman"/>
              </a:rPr>
              <a:t>%</a:t>
            </a:r>
            <a:r>
              <a:rPr dirty="0" sz="1200" spc="-120">
                <a:latin typeface="SimSun"/>
                <a:cs typeface="SimSun"/>
              </a:rPr>
              <a:t>、</a:t>
            </a:r>
            <a:r>
              <a:rPr dirty="0" sz="1200">
                <a:latin typeface="Times New Roman"/>
                <a:cs typeface="Times New Roman"/>
              </a:rPr>
              <a:t>39.4</a:t>
            </a:r>
            <a:r>
              <a:rPr dirty="0" sz="1200" spc="-5">
                <a:latin typeface="Times New Roman"/>
                <a:cs typeface="Times New Roman"/>
              </a:rPr>
              <a:t>%</a:t>
            </a:r>
            <a:r>
              <a:rPr dirty="0" sz="1200" spc="-120">
                <a:latin typeface="SimSun"/>
                <a:cs typeface="SimSun"/>
              </a:rPr>
              <a:t>、</a:t>
            </a:r>
            <a:r>
              <a:rPr dirty="0" sz="1200">
                <a:latin typeface="Times New Roman"/>
                <a:cs typeface="Times New Roman"/>
              </a:rPr>
              <a:t>22.1</a:t>
            </a:r>
            <a:r>
              <a:rPr dirty="0" sz="1200" spc="-5">
                <a:latin typeface="Times New Roman"/>
                <a:cs typeface="Times New Roman"/>
              </a:rPr>
              <a:t>%</a:t>
            </a:r>
            <a:r>
              <a:rPr dirty="0" sz="1200" spc="-120">
                <a:latin typeface="SimSun"/>
                <a:cs typeface="SimSun"/>
              </a:rPr>
              <a:t>、</a:t>
            </a:r>
            <a:r>
              <a:rPr dirty="0" sz="1200">
                <a:latin typeface="Times New Roman"/>
                <a:cs typeface="Times New Roman"/>
              </a:rPr>
              <a:t>19</a:t>
            </a:r>
            <a:r>
              <a:rPr dirty="0" sz="1200" spc="10">
                <a:latin typeface="Times New Roman"/>
                <a:cs typeface="Times New Roman"/>
              </a:rPr>
              <a:t>.</a:t>
            </a:r>
            <a:r>
              <a:rPr dirty="0" sz="1200">
                <a:latin typeface="Times New Roman"/>
                <a:cs typeface="Times New Roman"/>
              </a:rPr>
              <a:t>1</a:t>
            </a:r>
            <a:r>
              <a:rPr dirty="0" sz="1200" spc="-5">
                <a:latin typeface="Times New Roman"/>
                <a:cs typeface="Times New Roman"/>
              </a:rPr>
              <a:t>%</a:t>
            </a:r>
            <a:r>
              <a:rPr dirty="0" sz="1200">
                <a:latin typeface="SimSun"/>
                <a:cs typeface="SimSun"/>
              </a:rPr>
              <a:t>的提升</a:t>
            </a:r>
            <a:r>
              <a:rPr dirty="0" sz="1200" spc="-120">
                <a:latin typeface="SimSun"/>
                <a:cs typeface="SimSun"/>
              </a:rPr>
              <a:t>。</a:t>
            </a:r>
            <a:r>
              <a:rPr dirty="0" sz="1200">
                <a:latin typeface="SimSun"/>
                <a:cs typeface="SimSun"/>
              </a:rPr>
              <a:t>在</a:t>
            </a:r>
            <a:r>
              <a:rPr dirty="0" sz="1200" spc="-30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中单独使用双重注意力 机制融合特征</a:t>
            </a:r>
            <a:r>
              <a:rPr dirty="0" sz="1200" spc="-95">
                <a:latin typeface="SimSun"/>
                <a:cs typeface="SimSun"/>
              </a:rPr>
              <a:t>，</a:t>
            </a:r>
            <a:r>
              <a:rPr dirty="0" sz="1200">
                <a:latin typeface="Times New Roman"/>
                <a:cs typeface="Times New Roman"/>
              </a:rPr>
              <a:t>6 </a:t>
            </a:r>
            <a:r>
              <a:rPr dirty="0" sz="1200">
                <a:latin typeface="SimSun"/>
                <a:cs typeface="SimSun"/>
              </a:rPr>
              <a:t>项评价指标分别带来了</a:t>
            </a:r>
            <a:r>
              <a:rPr dirty="0" sz="1200" spc="-300">
                <a:latin typeface="SimSun"/>
                <a:cs typeface="SimSun"/>
              </a:rPr>
              <a:t> </a:t>
            </a:r>
            <a:r>
              <a:rPr dirty="0" sz="1200">
                <a:latin typeface="Times New Roman"/>
                <a:cs typeface="Times New Roman"/>
              </a:rPr>
              <a:t>27.3</a:t>
            </a:r>
            <a:r>
              <a:rPr dirty="0" sz="1200">
                <a:latin typeface="SimSun"/>
                <a:cs typeface="SimSun"/>
              </a:rPr>
              <a:t>％</a:t>
            </a:r>
            <a:r>
              <a:rPr dirty="0" sz="1200" spc="-100">
                <a:latin typeface="SimSun"/>
                <a:cs typeface="SimSun"/>
              </a:rPr>
              <a:t>、</a:t>
            </a:r>
            <a:r>
              <a:rPr dirty="0" sz="1200">
                <a:latin typeface="Times New Roman"/>
                <a:cs typeface="Times New Roman"/>
              </a:rPr>
              <a:t>14.8</a:t>
            </a:r>
            <a:r>
              <a:rPr dirty="0" sz="1200" spc="-5">
                <a:latin typeface="Times New Roman"/>
                <a:cs typeface="Times New Roman"/>
              </a:rPr>
              <a:t>%</a:t>
            </a:r>
            <a:r>
              <a:rPr dirty="0" sz="1200" spc="-100">
                <a:latin typeface="SimSun"/>
                <a:cs typeface="SimSun"/>
              </a:rPr>
              <a:t>、</a:t>
            </a:r>
            <a:r>
              <a:rPr dirty="0" sz="1200">
                <a:latin typeface="Times New Roman"/>
                <a:cs typeface="Times New Roman"/>
              </a:rPr>
              <a:t>23.3</a:t>
            </a:r>
            <a:r>
              <a:rPr dirty="0" sz="1200" spc="-5">
                <a:latin typeface="Times New Roman"/>
                <a:cs typeface="Times New Roman"/>
              </a:rPr>
              <a:t>%</a:t>
            </a:r>
            <a:r>
              <a:rPr dirty="0" sz="1200" spc="-100">
                <a:latin typeface="SimSun"/>
                <a:cs typeface="SimSun"/>
              </a:rPr>
              <a:t>、</a:t>
            </a:r>
            <a:r>
              <a:rPr dirty="0" sz="1200">
                <a:latin typeface="Times New Roman"/>
                <a:cs typeface="Times New Roman"/>
              </a:rPr>
              <a:t>27</a:t>
            </a:r>
            <a:r>
              <a:rPr dirty="0" sz="1200" spc="-15">
                <a:latin typeface="Times New Roman"/>
                <a:cs typeface="Times New Roman"/>
              </a:rPr>
              <a:t>.</a:t>
            </a:r>
            <a:r>
              <a:rPr dirty="0" sz="1200">
                <a:latin typeface="Times New Roman"/>
                <a:cs typeface="Times New Roman"/>
              </a:rPr>
              <a:t>1</a:t>
            </a:r>
            <a:r>
              <a:rPr dirty="0" sz="1200" spc="-5">
                <a:latin typeface="Times New Roman"/>
                <a:cs typeface="Times New Roman"/>
              </a:rPr>
              <a:t>%</a:t>
            </a:r>
            <a:r>
              <a:rPr dirty="0" sz="1200" spc="-100">
                <a:latin typeface="SimSun"/>
                <a:cs typeface="SimSun"/>
              </a:rPr>
              <a:t>、</a:t>
            </a:r>
            <a:r>
              <a:rPr dirty="0" sz="1200">
                <a:latin typeface="Times New Roman"/>
                <a:cs typeface="Times New Roman"/>
              </a:rPr>
              <a:t>14.6</a:t>
            </a:r>
            <a:r>
              <a:rPr dirty="0" sz="1200" spc="-5">
                <a:latin typeface="Times New Roman"/>
                <a:cs typeface="Times New Roman"/>
              </a:rPr>
              <a:t>%</a:t>
            </a:r>
            <a:r>
              <a:rPr dirty="0" sz="1200" spc="-100">
                <a:latin typeface="SimSun"/>
                <a:cs typeface="SimSun"/>
              </a:rPr>
              <a:t>、</a:t>
            </a:r>
            <a:r>
              <a:rPr dirty="0" sz="1200">
                <a:latin typeface="Times New Roman"/>
                <a:cs typeface="Times New Roman"/>
              </a:rPr>
              <a:t>17.4</a:t>
            </a:r>
            <a:r>
              <a:rPr dirty="0" sz="1200" spc="-5">
                <a:latin typeface="Times New Roman"/>
                <a:cs typeface="Times New Roman"/>
              </a:rPr>
              <a:t>%</a:t>
            </a:r>
            <a:r>
              <a:rPr dirty="0" sz="1200">
                <a:latin typeface="SimSun"/>
                <a:cs typeface="SimSun"/>
              </a:rPr>
              <a:t>的提 升</a:t>
            </a:r>
            <a:r>
              <a:rPr dirty="0" sz="1200" spc="-254">
                <a:latin typeface="SimSun"/>
                <a:cs typeface="SimSun"/>
              </a:rPr>
              <a:t>。</a:t>
            </a:r>
            <a:r>
              <a:rPr dirty="0" sz="1200">
                <a:latin typeface="SimSun"/>
                <a:cs typeface="SimSun"/>
              </a:rPr>
              <a:t>在</a:t>
            </a:r>
            <a:r>
              <a:rPr dirty="0" sz="1200" spc="-30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中同</a:t>
            </a:r>
            <a:r>
              <a:rPr dirty="0" sz="1200" spc="-15">
                <a:latin typeface="SimSun"/>
                <a:cs typeface="SimSun"/>
              </a:rPr>
              <a:t>时</a:t>
            </a:r>
            <a:r>
              <a:rPr dirty="0" sz="1200">
                <a:latin typeface="SimSun"/>
                <a:cs typeface="SimSun"/>
              </a:rPr>
              <a:t>使用位置自适应卷积提取特征以及双重注意力机制融合特征</a:t>
            </a:r>
            <a:r>
              <a:rPr dirty="0" sz="1200" spc="-245">
                <a:latin typeface="SimSun"/>
                <a:cs typeface="SimSun"/>
              </a:rPr>
              <a:t>，</a:t>
            </a:r>
            <a:r>
              <a:rPr dirty="0" sz="1200">
                <a:latin typeface="Times New Roman"/>
                <a:cs typeface="Times New Roman"/>
              </a:rPr>
              <a:t>6 </a:t>
            </a:r>
            <a:r>
              <a:rPr dirty="0" sz="1200">
                <a:latin typeface="SimSun"/>
                <a:cs typeface="SimSun"/>
              </a:rPr>
              <a:t>项评价 指标分别带来了</a:t>
            </a:r>
            <a:r>
              <a:rPr dirty="0" sz="1200" spc="-300">
                <a:latin typeface="SimSun"/>
                <a:cs typeface="SimSun"/>
              </a:rPr>
              <a:t> </a:t>
            </a:r>
            <a:r>
              <a:rPr dirty="0" sz="1200">
                <a:latin typeface="Times New Roman"/>
                <a:cs typeface="Times New Roman"/>
              </a:rPr>
              <a:t>30.3</a:t>
            </a:r>
            <a:r>
              <a:rPr dirty="0" sz="1200">
                <a:latin typeface="SimSun"/>
                <a:cs typeface="SimSun"/>
              </a:rPr>
              <a:t>％、</a:t>
            </a:r>
            <a:r>
              <a:rPr dirty="0" sz="1200">
                <a:latin typeface="Times New Roman"/>
                <a:cs typeface="Times New Roman"/>
              </a:rPr>
              <a:t>16.5</a:t>
            </a:r>
            <a:r>
              <a:rPr dirty="0" sz="1200" spc="-5">
                <a:latin typeface="Times New Roman"/>
                <a:cs typeface="Times New Roman"/>
              </a:rPr>
              <a:t>%</a:t>
            </a:r>
            <a:r>
              <a:rPr dirty="0" sz="1200">
                <a:latin typeface="SimSun"/>
                <a:cs typeface="SimSun"/>
              </a:rPr>
              <a:t>、</a:t>
            </a:r>
            <a:r>
              <a:rPr dirty="0" sz="1200">
                <a:latin typeface="Times New Roman"/>
                <a:cs typeface="Times New Roman"/>
              </a:rPr>
              <a:t>23.4</a:t>
            </a:r>
            <a:r>
              <a:rPr dirty="0" sz="1200" spc="-5">
                <a:latin typeface="Times New Roman"/>
                <a:cs typeface="Times New Roman"/>
              </a:rPr>
              <a:t>%</a:t>
            </a:r>
            <a:r>
              <a:rPr dirty="0" sz="1200">
                <a:latin typeface="SimSun"/>
                <a:cs typeface="SimSun"/>
              </a:rPr>
              <a:t>、</a:t>
            </a:r>
            <a:r>
              <a:rPr dirty="0" sz="1200">
                <a:latin typeface="Times New Roman"/>
                <a:cs typeface="Times New Roman"/>
              </a:rPr>
              <a:t>40.7</a:t>
            </a:r>
            <a:r>
              <a:rPr dirty="0" sz="1200" spc="-5">
                <a:latin typeface="Times New Roman"/>
                <a:cs typeface="Times New Roman"/>
              </a:rPr>
              <a:t>%</a:t>
            </a:r>
            <a:r>
              <a:rPr dirty="0" sz="1200">
                <a:latin typeface="SimSun"/>
                <a:cs typeface="SimSun"/>
              </a:rPr>
              <a:t>、</a:t>
            </a:r>
            <a:r>
              <a:rPr dirty="0" sz="1200">
                <a:latin typeface="Times New Roman"/>
                <a:cs typeface="Times New Roman"/>
              </a:rPr>
              <a:t>22.9</a:t>
            </a:r>
            <a:r>
              <a:rPr dirty="0" sz="1200" spc="-5">
                <a:latin typeface="Times New Roman"/>
                <a:cs typeface="Times New Roman"/>
              </a:rPr>
              <a:t>%</a:t>
            </a:r>
            <a:r>
              <a:rPr dirty="0" sz="1200">
                <a:latin typeface="SimSun"/>
                <a:cs typeface="SimSun"/>
              </a:rPr>
              <a:t>、</a:t>
            </a:r>
            <a:r>
              <a:rPr dirty="0" sz="1200">
                <a:latin typeface="Times New Roman"/>
                <a:cs typeface="Times New Roman"/>
              </a:rPr>
              <a:t>24</a:t>
            </a:r>
            <a:r>
              <a:rPr dirty="0" sz="1200" spc="-5">
                <a:latin typeface="Times New Roman"/>
                <a:cs typeface="Times New Roman"/>
              </a:rPr>
              <a:t>%</a:t>
            </a:r>
            <a:r>
              <a:rPr dirty="0" sz="1200">
                <a:latin typeface="SimSun"/>
                <a:cs typeface="SimSun"/>
              </a:rPr>
              <a:t>的</a:t>
            </a:r>
            <a:r>
              <a:rPr dirty="0" sz="1200" spc="10">
                <a:latin typeface="SimSun"/>
                <a:cs typeface="SimSun"/>
              </a:rPr>
              <a:t>提</a:t>
            </a:r>
            <a:r>
              <a:rPr dirty="0" sz="1200">
                <a:latin typeface="SimSun"/>
                <a:cs typeface="SimSun"/>
              </a:rPr>
              <a:t>升。综上所示，位置自适 </a:t>
            </a:r>
            <a:r>
              <a:rPr dirty="0" sz="1200">
                <a:latin typeface="SimSun"/>
                <a:cs typeface="SimSun"/>
              </a:rPr>
              <a:t>应卷积和双重注意力机制各自都能对网络起到实质的作用，从而提高点云配准的精度。</a:t>
            </a:r>
            <a:endParaRPr sz="1200">
              <a:latin typeface="SimSun"/>
              <a:cs typeface="SimSun"/>
            </a:endParaRPr>
          </a:p>
          <a:p>
            <a:pPr algn="just" marL="2105660">
              <a:lnSpc>
                <a:spcPct val="100000"/>
              </a:lnSpc>
              <a:spcBef>
                <a:spcPts val="990"/>
              </a:spcBef>
            </a:pPr>
            <a:r>
              <a:rPr dirty="0" sz="1050" spc="5">
                <a:latin typeface="SimSun"/>
                <a:cs typeface="SimSun"/>
              </a:rPr>
              <a:t>表</a:t>
            </a:r>
            <a:r>
              <a:rPr dirty="0" sz="1050" spc="-265">
                <a:latin typeface="SimSun"/>
                <a:cs typeface="SimSun"/>
              </a:rPr>
              <a:t> </a:t>
            </a:r>
            <a:r>
              <a:rPr dirty="0" sz="1050">
                <a:latin typeface="Times New Roman"/>
                <a:cs typeface="Times New Roman"/>
              </a:rPr>
              <a:t>5.4</a:t>
            </a:r>
            <a:r>
              <a:rPr dirty="0" sz="1050">
                <a:latin typeface="Times New Roman"/>
                <a:cs typeface="Times New Roman"/>
              </a:rPr>
              <a:t>   </a:t>
            </a:r>
            <a:r>
              <a:rPr dirty="0" sz="1050" spc="-10">
                <a:latin typeface="Times New Roman"/>
                <a:cs typeface="Times New Roman"/>
              </a:rPr>
              <a:t> </a:t>
            </a:r>
            <a:r>
              <a:rPr dirty="0" sz="1050" spc="-10">
                <a:latin typeface="SimSun"/>
                <a:cs typeface="SimSun"/>
              </a:rPr>
              <a:t>消</a:t>
            </a:r>
            <a:r>
              <a:rPr dirty="0" sz="1050" spc="5">
                <a:latin typeface="SimSun"/>
                <a:cs typeface="SimSun"/>
              </a:rPr>
              <a:t>融</a:t>
            </a:r>
            <a:r>
              <a:rPr dirty="0" sz="1050" spc="-10">
                <a:latin typeface="SimSun"/>
                <a:cs typeface="SimSun"/>
              </a:rPr>
              <a:t>实</a:t>
            </a:r>
            <a:r>
              <a:rPr dirty="0" sz="1050" spc="5">
                <a:latin typeface="SimSun"/>
                <a:cs typeface="SimSun"/>
              </a:rPr>
              <a:t>验</a:t>
            </a:r>
            <a:r>
              <a:rPr dirty="0" sz="1050" spc="-10">
                <a:latin typeface="SimSun"/>
                <a:cs typeface="SimSun"/>
              </a:rPr>
              <a:t>测</a:t>
            </a:r>
            <a:r>
              <a:rPr dirty="0" sz="1050" spc="5">
                <a:latin typeface="SimSun"/>
                <a:cs typeface="SimSun"/>
              </a:rPr>
              <a:t>试</a:t>
            </a:r>
            <a:r>
              <a:rPr dirty="0" sz="1050" spc="-10">
                <a:latin typeface="SimSun"/>
                <a:cs typeface="SimSun"/>
              </a:rPr>
              <a:t>结果</a:t>
            </a:r>
            <a:r>
              <a:rPr dirty="0" sz="1050" spc="5">
                <a:latin typeface="SimSun"/>
                <a:cs typeface="SimSun"/>
              </a:rPr>
              <a:t>对比表</a:t>
            </a:r>
            <a:endParaRPr sz="1050">
              <a:latin typeface="SimSun"/>
              <a:cs typeface="SimSun"/>
            </a:endParaRPr>
          </a:p>
        </p:txBody>
      </p:sp>
      <p:graphicFrame>
        <p:nvGraphicFramePr>
          <p:cNvPr id="8" name="object 8"/>
          <p:cNvGraphicFramePr>
            <a:graphicFrameLocks noGrp="1"/>
          </p:cNvGraphicFramePr>
          <p:nvPr/>
        </p:nvGraphicFramePr>
        <p:xfrm>
          <a:off x="710183" y="6804025"/>
          <a:ext cx="6130925" cy="1287145"/>
        </p:xfrm>
        <a:graphic>
          <a:graphicData uri="http://schemas.openxmlformats.org/drawingml/2006/table">
            <a:tbl>
              <a:tblPr firstRow="1" bandRow="1">
                <a:tableStyleId>{2D5ABB26-0587-4C30-8999-92F81FD0307C}</a:tableStyleId>
              </a:tblPr>
              <a:tblGrid>
                <a:gridCol w="985519"/>
                <a:gridCol w="932815"/>
                <a:gridCol w="918844"/>
                <a:gridCol w="859155"/>
                <a:gridCol w="825500"/>
                <a:gridCol w="805179"/>
                <a:gridCol w="800735"/>
              </a:tblGrid>
              <a:tr h="262356">
                <a:tc>
                  <a:txBody>
                    <a:bodyPr/>
                    <a:lstStyle/>
                    <a:p>
                      <a:pPr algn="ctr" marR="13970">
                        <a:lnSpc>
                          <a:spcPct val="100000"/>
                        </a:lnSpc>
                        <a:spcBef>
                          <a:spcPts val="375"/>
                        </a:spcBef>
                      </a:pPr>
                      <a:r>
                        <a:rPr dirty="0" sz="1050">
                          <a:latin typeface="SimSun"/>
                          <a:cs typeface="SimSun"/>
                        </a:rPr>
                        <a:t>模型</a:t>
                      </a:r>
                      <a:endParaRPr sz="1050">
                        <a:latin typeface="SimSun"/>
                        <a:cs typeface="SimSun"/>
                      </a:endParaRPr>
                    </a:p>
                  </a:txBody>
                  <a:tcPr marL="0" marR="0" marB="0" marT="47625">
                    <a:lnT w="19050">
                      <a:solidFill>
                        <a:srgbClr val="000000"/>
                      </a:solidFill>
                      <a:prstDash val="solid"/>
                    </a:lnT>
                    <a:lnB w="9525">
                      <a:solidFill>
                        <a:srgbClr val="000000"/>
                      </a:solidFill>
                      <a:prstDash val="solid"/>
                    </a:lnB>
                  </a:tcPr>
                </a:tc>
                <a:tc>
                  <a:txBody>
                    <a:bodyPr/>
                    <a:lstStyle/>
                    <a:p>
                      <a:pPr algn="ctr" marR="11430">
                        <a:lnSpc>
                          <a:spcPct val="100000"/>
                        </a:lnSpc>
                        <a:spcBef>
                          <a:spcPts val="375"/>
                        </a:spcBef>
                      </a:pPr>
                      <a:r>
                        <a:rPr dirty="0" sz="1050" spc="-5">
                          <a:latin typeface="Times New Roman"/>
                          <a:cs typeface="Times New Roman"/>
                        </a:rPr>
                        <a:t>MSE(R)</a:t>
                      </a:r>
                      <a:endParaRPr sz="1050">
                        <a:latin typeface="Times New Roman"/>
                        <a:cs typeface="Times New Roman"/>
                      </a:endParaRPr>
                    </a:p>
                  </a:txBody>
                  <a:tcPr marL="0" marR="0" marB="0" marT="47625">
                    <a:lnT w="19050">
                      <a:solidFill>
                        <a:srgbClr val="000000"/>
                      </a:solidFill>
                      <a:prstDash val="solid"/>
                    </a:lnT>
                    <a:lnB w="9525">
                      <a:solidFill>
                        <a:srgbClr val="000000"/>
                      </a:solidFill>
                      <a:prstDash val="solid"/>
                    </a:lnB>
                  </a:tcPr>
                </a:tc>
                <a:tc>
                  <a:txBody>
                    <a:bodyPr/>
                    <a:lstStyle/>
                    <a:p>
                      <a:pPr algn="ctr" marL="4445">
                        <a:lnSpc>
                          <a:spcPct val="100000"/>
                        </a:lnSpc>
                        <a:spcBef>
                          <a:spcPts val="375"/>
                        </a:spcBef>
                      </a:pPr>
                      <a:r>
                        <a:rPr dirty="0" sz="1050">
                          <a:latin typeface="Times New Roman"/>
                          <a:cs typeface="Times New Roman"/>
                        </a:rPr>
                        <a:t>RMSE(R)</a:t>
                      </a:r>
                      <a:endParaRPr sz="1050">
                        <a:latin typeface="Times New Roman"/>
                        <a:cs typeface="Times New Roman"/>
                      </a:endParaRPr>
                    </a:p>
                  </a:txBody>
                  <a:tcPr marL="0" marR="0" marB="0" marT="47625">
                    <a:lnT w="19050">
                      <a:solidFill>
                        <a:srgbClr val="000000"/>
                      </a:solidFill>
                      <a:prstDash val="solid"/>
                    </a:lnT>
                    <a:lnB w="9525">
                      <a:solidFill>
                        <a:srgbClr val="000000"/>
                      </a:solidFill>
                      <a:prstDash val="solid"/>
                    </a:lnB>
                  </a:tcPr>
                </a:tc>
                <a:tc>
                  <a:txBody>
                    <a:bodyPr/>
                    <a:lstStyle/>
                    <a:p>
                      <a:pPr algn="ctr" marL="14604">
                        <a:lnSpc>
                          <a:spcPct val="100000"/>
                        </a:lnSpc>
                        <a:spcBef>
                          <a:spcPts val="375"/>
                        </a:spcBef>
                      </a:pPr>
                      <a:r>
                        <a:rPr dirty="0" sz="1050">
                          <a:latin typeface="Times New Roman"/>
                          <a:cs typeface="Times New Roman"/>
                        </a:rPr>
                        <a:t>MAE(R)</a:t>
                      </a:r>
                      <a:endParaRPr sz="1050">
                        <a:latin typeface="Times New Roman"/>
                        <a:cs typeface="Times New Roman"/>
                      </a:endParaRPr>
                    </a:p>
                  </a:txBody>
                  <a:tcPr marL="0" marR="0" marB="0" marT="47625">
                    <a:lnT w="19050">
                      <a:solidFill>
                        <a:srgbClr val="000000"/>
                      </a:solidFill>
                      <a:prstDash val="solid"/>
                    </a:lnT>
                    <a:lnB w="9525">
                      <a:solidFill>
                        <a:srgbClr val="000000"/>
                      </a:solidFill>
                      <a:prstDash val="solid"/>
                    </a:lnB>
                  </a:tcPr>
                </a:tc>
                <a:tc>
                  <a:txBody>
                    <a:bodyPr/>
                    <a:lstStyle/>
                    <a:p>
                      <a:pPr algn="ctr" marL="19685">
                        <a:lnSpc>
                          <a:spcPct val="100000"/>
                        </a:lnSpc>
                        <a:spcBef>
                          <a:spcPts val="375"/>
                        </a:spcBef>
                      </a:pPr>
                      <a:r>
                        <a:rPr dirty="0" sz="1050" spc="-5">
                          <a:latin typeface="Times New Roman"/>
                          <a:cs typeface="Times New Roman"/>
                        </a:rPr>
                        <a:t>MSE(t)</a:t>
                      </a:r>
                      <a:endParaRPr sz="1050">
                        <a:latin typeface="Times New Roman"/>
                        <a:cs typeface="Times New Roman"/>
                      </a:endParaRPr>
                    </a:p>
                  </a:txBody>
                  <a:tcPr marL="0" marR="0" marB="0" marT="47625">
                    <a:lnT w="19050">
                      <a:solidFill>
                        <a:srgbClr val="000000"/>
                      </a:solidFill>
                      <a:prstDash val="solid"/>
                    </a:lnT>
                    <a:lnB w="9525">
                      <a:solidFill>
                        <a:srgbClr val="000000"/>
                      </a:solidFill>
                      <a:prstDash val="solid"/>
                    </a:lnB>
                  </a:tcPr>
                </a:tc>
                <a:tc>
                  <a:txBody>
                    <a:bodyPr/>
                    <a:lstStyle/>
                    <a:p>
                      <a:pPr algn="ctr" marL="635">
                        <a:lnSpc>
                          <a:spcPct val="100000"/>
                        </a:lnSpc>
                        <a:spcBef>
                          <a:spcPts val="375"/>
                        </a:spcBef>
                      </a:pPr>
                      <a:r>
                        <a:rPr dirty="0" sz="1050" spc="-5">
                          <a:latin typeface="Times New Roman"/>
                          <a:cs typeface="Times New Roman"/>
                        </a:rPr>
                        <a:t>RMSE(t)</a:t>
                      </a:r>
                      <a:endParaRPr sz="1050">
                        <a:latin typeface="Times New Roman"/>
                        <a:cs typeface="Times New Roman"/>
                      </a:endParaRPr>
                    </a:p>
                  </a:txBody>
                  <a:tcPr marL="0" marR="0" marB="0" marT="47625">
                    <a:lnT w="19050">
                      <a:solidFill>
                        <a:srgbClr val="000000"/>
                      </a:solidFill>
                      <a:prstDash val="solid"/>
                    </a:lnT>
                    <a:lnB w="9525">
                      <a:solidFill>
                        <a:srgbClr val="000000"/>
                      </a:solidFill>
                      <a:prstDash val="solid"/>
                    </a:lnB>
                  </a:tcPr>
                </a:tc>
                <a:tc>
                  <a:txBody>
                    <a:bodyPr/>
                    <a:lstStyle/>
                    <a:p>
                      <a:pPr algn="ctr" marL="3810">
                        <a:lnSpc>
                          <a:spcPct val="100000"/>
                        </a:lnSpc>
                        <a:spcBef>
                          <a:spcPts val="375"/>
                        </a:spcBef>
                      </a:pPr>
                      <a:r>
                        <a:rPr dirty="0" sz="1050" spc="-5">
                          <a:latin typeface="Times New Roman"/>
                          <a:cs typeface="Times New Roman"/>
                        </a:rPr>
                        <a:t>MAE(t)</a:t>
                      </a:r>
                      <a:endParaRPr sz="1050">
                        <a:latin typeface="Times New Roman"/>
                        <a:cs typeface="Times New Roman"/>
                      </a:endParaRPr>
                    </a:p>
                  </a:txBody>
                  <a:tcPr marL="0" marR="0" marB="0" marT="47625">
                    <a:lnT w="19050">
                      <a:solidFill>
                        <a:srgbClr val="000000"/>
                      </a:solidFill>
                      <a:prstDash val="solid"/>
                    </a:lnT>
                    <a:lnB w="9525">
                      <a:solidFill>
                        <a:srgbClr val="000000"/>
                      </a:solidFill>
                      <a:prstDash val="solid"/>
                    </a:lnB>
                  </a:tcPr>
                </a:tc>
              </a:tr>
              <a:tr h="255892">
                <a:tc>
                  <a:txBody>
                    <a:bodyPr/>
                    <a:lstStyle/>
                    <a:p>
                      <a:pPr algn="ctr" marR="13335">
                        <a:lnSpc>
                          <a:spcPct val="100000"/>
                        </a:lnSpc>
                        <a:spcBef>
                          <a:spcPts val="340"/>
                        </a:spcBef>
                      </a:pPr>
                      <a:r>
                        <a:rPr dirty="0" sz="1050" spc="-5">
                          <a:latin typeface="Times New Roman"/>
                          <a:cs typeface="Times New Roman"/>
                        </a:rPr>
                        <a:t>PCRNet</a:t>
                      </a:r>
                      <a:endParaRPr sz="1050">
                        <a:latin typeface="Times New Roman"/>
                        <a:cs typeface="Times New Roman"/>
                      </a:endParaRPr>
                    </a:p>
                  </a:txBody>
                  <a:tcPr marL="0" marR="0" marB="0" marT="43180">
                    <a:lnT w="9525">
                      <a:solidFill>
                        <a:srgbClr val="000000"/>
                      </a:solidFill>
                      <a:prstDash val="solid"/>
                    </a:lnT>
                  </a:tcPr>
                </a:tc>
                <a:tc>
                  <a:txBody>
                    <a:bodyPr/>
                    <a:lstStyle/>
                    <a:p>
                      <a:pPr algn="ctr" marR="8255">
                        <a:lnSpc>
                          <a:spcPct val="100000"/>
                        </a:lnSpc>
                        <a:spcBef>
                          <a:spcPts val="340"/>
                        </a:spcBef>
                      </a:pPr>
                      <a:r>
                        <a:rPr dirty="0" sz="1050">
                          <a:latin typeface="Times New Roman"/>
                          <a:cs typeface="Times New Roman"/>
                        </a:rPr>
                        <a:t>17.806925</a:t>
                      </a:r>
                      <a:endParaRPr sz="1050">
                        <a:latin typeface="Times New Roman"/>
                        <a:cs typeface="Times New Roman"/>
                      </a:endParaRPr>
                    </a:p>
                  </a:txBody>
                  <a:tcPr marL="0" marR="0" marB="0" marT="43180">
                    <a:lnT w="9525">
                      <a:solidFill>
                        <a:srgbClr val="000000"/>
                      </a:solidFill>
                      <a:prstDash val="solid"/>
                    </a:lnT>
                  </a:tcPr>
                </a:tc>
                <a:tc>
                  <a:txBody>
                    <a:bodyPr/>
                    <a:lstStyle/>
                    <a:p>
                      <a:pPr algn="ctr" marL="5715">
                        <a:lnSpc>
                          <a:spcPct val="100000"/>
                        </a:lnSpc>
                        <a:spcBef>
                          <a:spcPts val="340"/>
                        </a:spcBef>
                      </a:pPr>
                      <a:r>
                        <a:rPr dirty="0" sz="1050">
                          <a:latin typeface="Times New Roman"/>
                          <a:cs typeface="Times New Roman"/>
                        </a:rPr>
                        <a:t>4.219825</a:t>
                      </a:r>
                      <a:endParaRPr sz="1050">
                        <a:latin typeface="Times New Roman"/>
                        <a:cs typeface="Times New Roman"/>
                      </a:endParaRPr>
                    </a:p>
                  </a:txBody>
                  <a:tcPr marL="0" marR="0" marB="0" marT="43180">
                    <a:lnT w="9525">
                      <a:solidFill>
                        <a:srgbClr val="000000"/>
                      </a:solidFill>
                      <a:prstDash val="solid"/>
                    </a:lnT>
                  </a:tcPr>
                </a:tc>
                <a:tc>
                  <a:txBody>
                    <a:bodyPr/>
                    <a:lstStyle/>
                    <a:p>
                      <a:pPr algn="ctr" marL="13335">
                        <a:lnSpc>
                          <a:spcPct val="100000"/>
                        </a:lnSpc>
                        <a:spcBef>
                          <a:spcPts val="340"/>
                        </a:spcBef>
                      </a:pPr>
                      <a:r>
                        <a:rPr dirty="0" sz="1050">
                          <a:latin typeface="Times New Roman"/>
                          <a:cs typeface="Times New Roman"/>
                        </a:rPr>
                        <a:t>2.675704</a:t>
                      </a:r>
                      <a:endParaRPr sz="1050">
                        <a:latin typeface="Times New Roman"/>
                        <a:cs typeface="Times New Roman"/>
                      </a:endParaRPr>
                    </a:p>
                  </a:txBody>
                  <a:tcPr marL="0" marR="0" marB="0" marT="43180">
                    <a:lnT w="9525">
                      <a:solidFill>
                        <a:srgbClr val="000000"/>
                      </a:solidFill>
                      <a:prstDash val="solid"/>
                    </a:lnT>
                  </a:tcPr>
                </a:tc>
                <a:tc>
                  <a:txBody>
                    <a:bodyPr/>
                    <a:lstStyle/>
                    <a:p>
                      <a:pPr algn="ctr" marL="19685">
                        <a:lnSpc>
                          <a:spcPct val="100000"/>
                        </a:lnSpc>
                        <a:spcBef>
                          <a:spcPts val="340"/>
                        </a:spcBef>
                      </a:pPr>
                      <a:r>
                        <a:rPr dirty="0" sz="1050">
                          <a:latin typeface="Times New Roman"/>
                          <a:cs typeface="Times New Roman"/>
                        </a:rPr>
                        <a:t>0.000236</a:t>
                      </a:r>
                      <a:endParaRPr sz="1050">
                        <a:latin typeface="Times New Roman"/>
                        <a:cs typeface="Times New Roman"/>
                      </a:endParaRPr>
                    </a:p>
                  </a:txBody>
                  <a:tcPr marL="0" marR="0" marB="0" marT="43180">
                    <a:lnT w="9525">
                      <a:solidFill>
                        <a:srgbClr val="000000"/>
                      </a:solidFill>
                      <a:prstDash val="solid"/>
                    </a:lnT>
                  </a:tcPr>
                </a:tc>
                <a:tc>
                  <a:txBody>
                    <a:bodyPr/>
                    <a:lstStyle/>
                    <a:p>
                      <a:pPr algn="ctr">
                        <a:lnSpc>
                          <a:spcPct val="100000"/>
                        </a:lnSpc>
                        <a:spcBef>
                          <a:spcPts val="340"/>
                        </a:spcBef>
                      </a:pPr>
                      <a:r>
                        <a:rPr dirty="0" sz="1050">
                          <a:latin typeface="Times New Roman"/>
                          <a:cs typeface="Times New Roman"/>
                        </a:rPr>
                        <a:t>0.015368</a:t>
                      </a:r>
                      <a:endParaRPr sz="1050">
                        <a:latin typeface="Times New Roman"/>
                        <a:cs typeface="Times New Roman"/>
                      </a:endParaRPr>
                    </a:p>
                  </a:txBody>
                  <a:tcPr marL="0" marR="0" marB="0" marT="43180">
                    <a:lnT w="9525">
                      <a:solidFill>
                        <a:srgbClr val="000000"/>
                      </a:solidFill>
                      <a:prstDash val="solid"/>
                    </a:lnT>
                  </a:tcPr>
                </a:tc>
                <a:tc>
                  <a:txBody>
                    <a:bodyPr/>
                    <a:lstStyle/>
                    <a:p>
                      <a:pPr algn="ctr" marL="3810">
                        <a:lnSpc>
                          <a:spcPct val="100000"/>
                        </a:lnSpc>
                        <a:spcBef>
                          <a:spcPts val="340"/>
                        </a:spcBef>
                      </a:pPr>
                      <a:r>
                        <a:rPr dirty="0" sz="1050">
                          <a:latin typeface="Times New Roman"/>
                          <a:cs typeface="Times New Roman"/>
                        </a:rPr>
                        <a:t>0.010528</a:t>
                      </a:r>
                      <a:endParaRPr sz="1050">
                        <a:latin typeface="Times New Roman"/>
                        <a:cs typeface="Times New Roman"/>
                      </a:endParaRPr>
                    </a:p>
                  </a:txBody>
                  <a:tcPr marL="0" marR="0" marB="0" marT="43180">
                    <a:lnT w="9525">
                      <a:solidFill>
                        <a:srgbClr val="000000"/>
                      </a:solidFill>
                      <a:prstDash val="solid"/>
                    </a:lnT>
                  </a:tcPr>
                </a:tc>
              </a:tr>
              <a:tr h="247650">
                <a:tc>
                  <a:txBody>
                    <a:bodyPr/>
                    <a:lstStyle/>
                    <a:p>
                      <a:pPr algn="ctr" marR="15240">
                        <a:lnSpc>
                          <a:spcPct val="100000"/>
                        </a:lnSpc>
                        <a:spcBef>
                          <a:spcPts val="284"/>
                        </a:spcBef>
                      </a:pPr>
                      <a:r>
                        <a:rPr dirty="0" sz="1050" spc="-20">
                          <a:latin typeface="Times New Roman"/>
                          <a:cs typeface="Times New Roman"/>
                        </a:rPr>
                        <a:t>PACNet</a:t>
                      </a:r>
                      <a:endParaRPr sz="1050">
                        <a:latin typeface="Times New Roman"/>
                        <a:cs typeface="Times New Roman"/>
                      </a:endParaRPr>
                    </a:p>
                  </a:txBody>
                  <a:tcPr marL="0" marR="0" marB="0" marT="36194"/>
                </a:tc>
                <a:tc>
                  <a:txBody>
                    <a:bodyPr/>
                    <a:lstStyle/>
                    <a:p>
                      <a:pPr algn="ctr" marR="8255">
                        <a:lnSpc>
                          <a:spcPct val="100000"/>
                        </a:lnSpc>
                        <a:spcBef>
                          <a:spcPts val="284"/>
                        </a:spcBef>
                      </a:pPr>
                      <a:r>
                        <a:rPr dirty="0" sz="1050">
                          <a:latin typeface="Times New Roman"/>
                          <a:cs typeface="Times New Roman"/>
                        </a:rPr>
                        <a:t>13.254151</a:t>
                      </a:r>
                      <a:endParaRPr sz="1050">
                        <a:latin typeface="Times New Roman"/>
                        <a:cs typeface="Times New Roman"/>
                      </a:endParaRPr>
                    </a:p>
                  </a:txBody>
                  <a:tcPr marL="0" marR="0" marB="0" marT="36194"/>
                </a:tc>
                <a:tc>
                  <a:txBody>
                    <a:bodyPr/>
                    <a:lstStyle/>
                    <a:p>
                      <a:pPr algn="ctr" marL="5715">
                        <a:lnSpc>
                          <a:spcPct val="100000"/>
                        </a:lnSpc>
                        <a:spcBef>
                          <a:spcPts val="284"/>
                        </a:spcBef>
                      </a:pPr>
                      <a:r>
                        <a:rPr dirty="0" sz="1050">
                          <a:latin typeface="Times New Roman"/>
                          <a:cs typeface="Times New Roman"/>
                        </a:rPr>
                        <a:t>3.640625</a:t>
                      </a:r>
                      <a:endParaRPr sz="1050">
                        <a:latin typeface="Times New Roman"/>
                        <a:cs typeface="Times New Roman"/>
                      </a:endParaRPr>
                    </a:p>
                  </a:txBody>
                  <a:tcPr marL="0" marR="0" marB="0" marT="36194"/>
                </a:tc>
                <a:tc>
                  <a:txBody>
                    <a:bodyPr/>
                    <a:lstStyle/>
                    <a:p>
                      <a:pPr algn="ctr" marL="13335">
                        <a:lnSpc>
                          <a:spcPct val="100000"/>
                        </a:lnSpc>
                        <a:spcBef>
                          <a:spcPts val="284"/>
                        </a:spcBef>
                      </a:pPr>
                      <a:r>
                        <a:rPr dirty="0" sz="1050">
                          <a:latin typeface="Times New Roman"/>
                          <a:cs typeface="Times New Roman"/>
                        </a:rPr>
                        <a:t>2.098704</a:t>
                      </a:r>
                      <a:endParaRPr sz="1050">
                        <a:latin typeface="Times New Roman"/>
                        <a:cs typeface="Times New Roman"/>
                      </a:endParaRPr>
                    </a:p>
                  </a:txBody>
                  <a:tcPr marL="0" marR="0" marB="0" marT="36194"/>
                </a:tc>
                <a:tc>
                  <a:txBody>
                    <a:bodyPr/>
                    <a:lstStyle/>
                    <a:p>
                      <a:pPr algn="ctr" marL="19685">
                        <a:lnSpc>
                          <a:spcPct val="100000"/>
                        </a:lnSpc>
                        <a:spcBef>
                          <a:spcPts val="284"/>
                        </a:spcBef>
                      </a:pPr>
                      <a:r>
                        <a:rPr dirty="0" sz="1050">
                          <a:latin typeface="Times New Roman"/>
                          <a:cs typeface="Times New Roman"/>
                        </a:rPr>
                        <a:t>0.000143</a:t>
                      </a:r>
                      <a:endParaRPr sz="1050">
                        <a:latin typeface="Times New Roman"/>
                        <a:cs typeface="Times New Roman"/>
                      </a:endParaRPr>
                    </a:p>
                  </a:txBody>
                  <a:tcPr marL="0" marR="0" marB="0" marT="36194"/>
                </a:tc>
                <a:tc>
                  <a:txBody>
                    <a:bodyPr/>
                    <a:lstStyle/>
                    <a:p>
                      <a:pPr algn="ctr" marL="1905">
                        <a:lnSpc>
                          <a:spcPct val="100000"/>
                        </a:lnSpc>
                        <a:spcBef>
                          <a:spcPts val="284"/>
                        </a:spcBef>
                      </a:pPr>
                      <a:r>
                        <a:rPr dirty="0" sz="1050" spc="-5">
                          <a:latin typeface="Times New Roman"/>
                          <a:cs typeface="Times New Roman"/>
                        </a:rPr>
                        <a:t>0.011975</a:t>
                      </a:r>
                      <a:endParaRPr sz="1050">
                        <a:latin typeface="Times New Roman"/>
                        <a:cs typeface="Times New Roman"/>
                      </a:endParaRPr>
                    </a:p>
                  </a:txBody>
                  <a:tcPr marL="0" marR="0" marB="0" marT="36194"/>
                </a:tc>
                <a:tc>
                  <a:txBody>
                    <a:bodyPr/>
                    <a:lstStyle/>
                    <a:p>
                      <a:pPr algn="ctr" marL="3810">
                        <a:lnSpc>
                          <a:spcPct val="100000"/>
                        </a:lnSpc>
                        <a:spcBef>
                          <a:spcPts val="284"/>
                        </a:spcBef>
                      </a:pPr>
                      <a:r>
                        <a:rPr dirty="0" sz="1050">
                          <a:latin typeface="Times New Roman"/>
                          <a:cs typeface="Times New Roman"/>
                        </a:rPr>
                        <a:t>0.008520</a:t>
                      </a:r>
                      <a:endParaRPr sz="1050">
                        <a:latin typeface="Times New Roman"/>
                        <a:cs typeface="Times New Roman"/>
                      </a:endParaRPr>
                    </a:p>
                  </a:txBody>
                  <a:tcPr marL="0" marR="0" marB="0" marT="36194"/>
                </a:tc>
              </a:tr>
              <a:tr h="247650">
                <a:tc>
                  <a:txBody>
                    <a:bodyPr/>
                    <a:lstStyle/>
                    <a:p>
                      <a:pPr algn="ctr" marR="15240">
                        <a:lnSpc>
                          <a:spcPct val="100000"/>
                        </a:lnSpc>
                        <a:spcBef>
                          <a:spcPts val="275"/>
                        </a:spcBef>
                      </a:pPr>
                      <a:r>
                        <a:rPr dirty="0" sz="1050" spc="-5">
                          <a:latin typeface="Times New Roman"/>
                          <a:cs typeface="Times New Roman"/>
                        </a:rPr>
                        <a:t>PCRNet-Att</a:t>
                      </a:r>
                      <a:endParaRPr sz="1050">
                        <a:latin typeface="Times New Roman"/>
                        <a:cs typeface="Times New Roman"/>
                      </a:endParaRPr>
                    </a:p>
                  </a:txBody>
                  <a:tcPr marL="0" marR="0" marB="0" marT="34925"/>
                </a:tc>
                <a:tc>
                  <a:txBody>
                    <a:bodyPr/>
                    <a:lstStyle/>
                    <a:p>
                      <a:pPr algn="ctr" marR="8255">
                        <a:lnSpc>
                          <a:spcPct val="100000"/>
                        </a:lnSpc>
                        <a:spcBef>
                          <a:spcPts val="275"/>
                        </a:spcBef>
                      </a:pPr>
                      <a:r>
                        <a:rPr dirty="0" sz="1050">
                          <a:latin typeface="Times New Roman"/>
                          <a:cs typeface="Times New Roman"/>
                        </a:rPr>
                        <a:t>12.938107</a:t>
                      </a:r>
                      <a:endParaRPr sz="1050">
                        <a:latin typeface="Times New Roman"/>
                        <a:cs typeface="Times New Roman"/>
                      </a:endParaRPr>
                    </a:p>
                  </a:txBody>
                  <a:tcPr marL="0" marR="0" marB="0" marT="34925"/>
                </a:tc>
                <a:tc>
                  <a:txBody>
                    <a:bodyPr/>
                    <a:lstStyle/>
                    <a:p>
                      <a:pPr algn="ctr" marL="5715">
                        <a:lnSpc>
                          <a:spcPct val="100000"/>
                        </a:lnSpc>
                        <a:spcBef>
                          <a:spcPts val="275"/>
                        </a:spcBef>
                      </a:pPr>
                      <a:r>
                        <a:rPr dirty="0" sz="1050">
                          <a:latin typeface="Times New Roman"/>
                          <a:cs typeface="Times New Roman"/>
                        </a:rPr>
                        <a:t>3.596958</a:t>
                      </a:r>
                      <a:endParaRPr sz="1050">
                        <a:latin typeface="Times New Roman"/>
                        <a:cs typeface="Times New Roman"/>
                      </a:endParaRPr>
                    </a:p>
                  </a:txBody>
                  <a:tcPr marL="0" marR="0" marB="0" marT="34925"/>
                </a:tc>
                <a:tc>
                  <a:txBody>
                    <a:bodyPr/>
                    <a:lstStyle/>
                    <a:p>
                      <a:pPr algn="ctr" marL="13335">
                        <a:lnSpc>
                          <a:spcPct val="100000"/>
                        </a:lnSpc>
                        <a:spcBef>
                          <a:spcPts val="275"/>
                        </a:spcBef>
                      </a:pPr>
                      <a:r>
                        <a:rPr dirty="0" sz="1050">
                          <a:latin typeface="Times New Roman"/>
                          <a:cs typeface="Times New Roman"/>
                        </a:rPr>
                        <a:t>2.052865</a:t>
                      </a:r>
                      <a:endParaRPr sz="1050">
                        <a:latin typeface="Times New Roman"/>
                        <a:cs typeface="Times New Roman"/>
                      </a:endParaRPr>
                    </a:p>
                  </a:txBody>
                  <a:tcPr marL="0" marR="0" marB="0" marT="34925"/>
                </a:tc>
                <a:tc>
                  <a:txBody>
                    <a:bodyPr/>
                    <a:lstStyle/>
                    <a:p>
                      <a:pPr algn="ctr" marL="19685">
                        <a:lnSpc>
                          <a:spcPct val="100000"/>
                        </a:lnSpc>
                        <a:spcBef>
                          <a:spcPts val="275"/>
                        </a:spcBef>
                      </a:pPr>
                      <a:r>
                        <a:rPr dirty="0" sz="1050">
                          <a:latin typeface="Times New Roman"/>
                          <a:cs typeface="Times New Roman"/>
                        </a:rPr>
                        <a:t>0.000172</a:t>
                      </a:r>
                      <a:endParaRPr sz="1050">
                        <a:latin typeface="Times New Roman"/>
                        <a:cs typeface="Times New Roman"/>
                      </a:endParaRPr>
                    </a:p>
                  </a:txBody>
                  <a:tcPr marL="0" marR="0" marB="0" marT="34925"/>
                </a:tc>
                <a:tc>
                  <a:txBody>
                    <a:bodyPr/>
                    <a:lstStyle/>
                    <a:p>
                      <a:pPr algn="ctr">
                        <a:lnSpc>
                          <a:spcPct val="100000"/>
                        </a:lnSpc>
                        <a:spcBef>
                          <a:spcPts val="275"/>
                        </a:spcBef>
                      </a:pPr>
                      <a:r>
                        <a:rPr dirty="0" sz="1050">
                          <a:latin typeface="Times New Roman"/>
                          <a:cs typeface="Times New Roman"/>
                        </a:rPr>
                        <a:t>0.013123</a:t>
                      </a:r>
                      <a:endParaRPr sz="1050">
                        <a:latin typeface="Times New Roman"/>
                        <a:cs typeface="Times New Roman"/>
                      </a:endParaRPr>
                    </a:p>
                  </a:txBody>
                  <a:tcPr marL="0" marR="0" marB="0" marT="34925"/>
                </a:tc>
                <a:tc>
                  <a:txBody>
                    <a:bodyPr/>
                    <a:lstStyle/>
                    <a:p>
                      <a:pPr algn="ctr" marL="3810">
                        <a:lnSpc>
                          <a:spcPct val="100000"/>
                        </a:lnSpc>
                        <a:spcBef>
                          <a:spcPts val="275"/>
                        </a:spcBef>
                      </a:pPr>
                      <a:r>
                        <a:rPr dirty="0" sz="1050">
                          <a:latin typeface="Times New Roman"/>
                          <a:cs typeface="Times New Roman"/>
                        </a:rPr>
                        <a:t>0.008699</a:t>
                      </a:r>
                      <a:endParaRPr sz="1050">
                        <a:latin typeface="Times New Roman"/>
                        <a:cs typeface="Times New Roman"/>
                      </a:endParaRPr>
                    </a:p>
                  </a:txBody>
                  <a:tcPr marL="0" marR="0" marB="0" marT="34925"/>
                </a:tc>
              </a:tr>
              <a:tr h="254799">
                <a:tc>
                  <a:txBody>
                    <a:bodyPr/>
                    <a:lstStyle/>
                    <a:p>
                      <a:pPr algn="ctr" marR="13970">
                        <a:lnSpc>
                          <a:spcPct val="100000"/>
                        </a:lnSpc>
                        <a:spcBef>
                          <a:spcPts val="284"/>
                        </a:spcBef>
                      </a:pPr>
                      <a:r>
                        <a:rPr dirty="0" sz="1050">
                          <a:latin typeface="SimSun"/>
                          <a:cs typeface="SimSun"/>
                        </a:rPr>
                        <a:t>本章方法</a:t>
                      </a:r>
                      <a:endParaRPr sz="1050">
                        <a:latin typeface="SimSun"/>
                        <a:cs typeface="SimSun"/>
                      </a:endParaRPr>
                    </a:p>
                  </a:txBody>
                  <a:tcPr marL="0" marR="0" marB="0" marT="36194">
                    <a:lnB w="19050">
                      <a:solidFill>
                        <a:srgbClr val="000000"/>
                      </a:solidFill>
                      <a:prstDash val="solid"/>
                    </a:lnB>
                  </a:tcPr>
                </a:tc>
                <a:tc>
                  <a:txBody>
                    <a:bodyPr/>
                    <a:lstStyle/>
                    <a:p>
                      <a:pPr algn="ctr" marR="10160">
                        <a:lnSpc>
                          <a:spcPct val="100000"/>
                        </a:lnSpc>
                        <a:spcBef>
                          <a:spcPts val="284"/>
                        </a:spcBef>
                      </a:pPr>
                      <a:r>
                        <a:rPr dirty="0" sz="1050" spc="-10" b="1">
                          <a:latin typeface="Times New Roman"/>
                          <a:cs typeface="Times New Roman"/>
                        </a:rPr>
                        <a:t>12.411096</a:t>
                      </a:r>
                      <a:endParaRPr sz="1050">
                        <a:latin typeface="Times New Roman"/>
                        <a:cs typeface="Times New Roman"/>
                      </a:endParaRPr>
                    </a:p>
                  </a:txBody>
                  <a:tcPr marL="0" marR="0" marB="0" marT="36194">
                    <a:lnB w="19050">
                      <a:solidFill>
                        <a:srgbClr val="000000"/>
                      </a:solidFill>
                      <a:prstDash val="solid"/>
                    </a:lnB>
                  </a:tcPr>
                </a:tc>
                <a:tc>
                  <a:txBody>
                    <a:bodyPr/>
                    <a:lstStyle/>
                    <a:p>
                      <a:pPr algn="ctr" marL="5715">
                        <a:lnSpc>
                          <a:spcPct val="100000"/>
                        </a:lnSpc>
                        <a:spcBef>
                          <a:spcPts val="284"/>
                        </a:spcBef>
                      </a:pPr>
                      <a:r>
                        <a:rPr dirty="0" sz="1050" b="1">
                          <a:latin typeface="Times New Roman"/>
                          <a:cs typeface="Times New Roman"/>
                        </a:rPr>
                        <a:t>3.522938</a:t>
                      </a:r>
                      <a:endParaRPr sz="1050">
                        <a:latin typeface="Times New Roman"/>
                        <a:cs typeface="Times New Roman"/>
                      </a:endParaRPr>
                    </a:p>
                  </a:txBody>
                  <a:tcPr marL="0" marR="0" marB="0" marT="36194">
                    <a:lnB w="19050">
                      <a:solidFill>
                        <a:srgbClr val="000000"/>
                      </a:solidFill>
                      <a:prstDash val="solid"/>
                    </a:lnB>
                  </a:tcPr>
                </a:tc>
                <a:tc>
                  <a:txBody>
                    <a:bodyPr/>
                    <a:lstStyle/>
                    <a:p>
                      <a:pPr algn="ctr" marL="13335">
                        <a:lnSpc>
                          <a:spcPct val="100000"/>
                        </a:lnSpc>
                        <a:spcBef>
                          <a:spcPts val="284"/>
                        </a:spcBef>
                      </a:pPr>
                      <a:r>
                        <a:rPr dirty="0" sz="1050" b="1">
                          <a:latin typeface="Times New Roman"/>
                          <a:cs typeface="Times New Roman"/>
                        </a:rPr>
                        <a:t>2.049789</a:t>
                      </a:r>
                      <a:endParaRPr sz="1050">
                        <a:latin typeface="Times New Roman"/>
                        <a:cs typeface="Times New Roman"/>
                      </a:endParaRPr>
                    </a:p>
                  </a:txBody>
                  <a:tcPr marL="0" marR="0" marB="0" marT="36194">
                    <a:lnB w="19050">
                      <a:solidFill>
                        <a:srgbClr val="000000"/>
                      </a:solidFill>
                      <a:prstDash val="solid"/>
                    </a:lnB>
                  </a:tcPr>
                </a:tc>
                <a:tc>
                  <a:txBody>
                    <a:bodyPr/>
                    <a:lstStyle/>
                    <a:p>
                      <a:pPr algn="ctr" marL="19685">
                        <a:lnSpc>
                          <a:spcPct val="100000"/>
                        </a:lnSpc>
                        <a:spcBef>
                          <a:spcPts val="284"/>
                        </a:spcBef>
                      </a:pPr>
                      <a:r>
                        <a:rPr dirty="0" sz="1050" b="1">
                          <a:latin typeface="Times New Roman"/>
                          <a:cs typeface="Times New Roman"/>
                        </a:rPr>
                        <a:t>0.000140</a:t>
                      </a:r>
                      <a:endParaRPr sz="1050">
                        <a:latin typeface="Times New Roman"/>
                        <a:cs typeface="Times New Roman"/>
                      </a:endParaRPr>
                    </a:p>
                  </a:txBody>
                  <a:tcPr marL="0" marR="0" marB="0" marT="36194">
                    <a:lnB w="19050">
                      <a:solidFill>
                        <a:srgbClr val="000000"/>
                      </a:solidFill>
                      <a:prstDash val="solid"/>
                    </a:lnB>
                  </a:tcPr>
                </a:tc>
                <a:tc>
                  <a:txBody>
                    <a:bodyPr/>
                    <a:lstStyle/>
                    <a:p>
                      <a:pPr algn="ctr" marL="1905">
                        <a:lnSpc>
                          <a:spcPct val="100000"/>
                        </a:lnSpc>
                        <a:spcBef>
                          <a:spcPts val="284"/>
                        </a:spcBef>
                      </a:pPr>
                      <a:r>
                        <a:rPr dirty="0" sz="1050" spc="-10" b="1">
                          <a:latin typeface="Times New Roman"/>
                          <a:cs typeface="Times New Roman"/>
                        </a:rPr>
                        <a:t>0.011842</a:t>
                      </a:r>
                      <a:endParaRPr sz="1050">
                        <a:latin typeface="Times New Roman"/>
                        <a:cs typeface="Times New Roman"/>
                      </a:endParaRPr>
                    </a:p>
                  </a:txBody>
                  <a:tcPr marL="0" marR="0" marB="0" marT="36194">
                    <a:lnB w="19050">
                      <a:solidFill>
                        <a:srgbClr val="000000"/>
                      </a:solidFill>
                      <a:prstDash val="solid"/>
                    </a:lnB>
                  </a:tcPr>
                </a:tc>
                <a:tc>
                  <a:txBody>
                    <a:bodyPr/>
                    <a:lstStyle/>
                    <a:p>
                      <a:pPr algn="ctr" marL="3810">
                        <a:lnSpc>
                          <a:spcPct val="100000"/>
                        </a:lnSpc>
                        <a:spcBef>
                          <a:spcPts val="284"/>
                        </a:spcBef>
                      </a:pPr>
                      <a:r>
                        <a:rPr dirty="0" sz="1050" b="1">
                          <a:latin typeface="Times New Roman"/>
                          <a:cs typeface="Times New Roman"/>
                        </a:rPr>
                        <a:t>0.008301</a:t>
                      </a:r>
                      <a:endParaRPr sz="1050">
                        <a:latin typeface="Times New Roman"/>
                        <a:cs typeface="Times New Roman"/>
                      </a:endParaRPr>
                    </a:p>
                  </a:txBody>
                  <a:tcPr marL="0" marR="0" marB="0" marT="36194">
                    <a:lnB w="19050">
                      <a:solidFill>
                        <a:srgbClr val="000000"/>
                      </a:solidFill>
                      <a:prstDash val="solid"/>
                    </a:lnB>
                  </a:tcPr>
                </a:tc>
              </a:tr>
            </a:tbl>
          </a:graphicData>
        </a:graphic>
      </p:graphicFrame>
      <p:pic>
        <p:nvPicPr>
          <p:cNvPr id="9" name="object 9"/>
          <p:cNvPicPr/>
          <p:nvPr/>
        </p:nvPicPr>
        <p:blipFill>
          <a:blip r:embed="rId2" cstate="print"/>
          <a:stretch>
            <a:fillRect/>
          </a:stretch>
        </p:blipFill>
        <p:spPr>
          <a:xfrm>
            <a:off x="728517" y="8385073"/>
            <a:ext cx="226268" cy="133324"/>
          </a:xfrm>
          <a:prstGeom prst="rect">
            <a:avLst/>
          </a:prstGeom>
        </p:spPr>
      </p:pic>
      <p:sp>
        <p:nvSpPr>
          <p:cNvPr id="10" name="object 10"/>
          <p:cNvSpPr txBox="1"/>
          <p:nvPr/>
        </p:nvSpPr>
        <p:spPr>
          <a:xfrm>
            <a:off x="706627" y="8311133"/>
            <a:ext cx="6147435" cy="1337945"/>
          </a:xfrm>
          <a:prstGeom prst="rect">
            <a:avLst/>
          </a:prstGeom>
        </p:spPr>
        <p:txBody>
          <a:bodyPr wrap="square" lIns="0" tIns="12700" rIns="0" bIns="0" rtlCol="0" vert="horz">
            <a:spAutoFit/>
          </a:bodyPr>
          <a:lstStyle/>
          <a:p>
            <a:pPr marL="303530">
              <a:lnSpc>
                <a:spcPct val="100000"/>
              </a:lnSpc>
              <a:spcBef>
                <a:spcPts val="100"/>
              </a:spcBef>
            </a:pPr>
            <a:r>
              <a:rPr dirty="0" sz="1500" spc="10">
                <a:latin typeface="SimSun"/>
                <a:cs typeface="SimSun"/>
              </a:rPr>
              <a:t>本</a:t>
            </a:r>
            <a:r>
              <a:rPr dirty="0" sz="1500">
                <a:latin typeface="SimSun"/>
                <a:cs typeface="SimSun"/>
              </a:rPr>
              <a:t>章</a:t>
            </a:r>
            <a:r>
              <a:rPr dirty="0" sz="1500" spc="10">
                <a:latin typeface="SimSun"/>
                <a:cs typeface="SimSun"/>
              </a:rPr>
              <a:t>小</a:t>
            </a:r>
            <a:r>
              <a:rPr dirty="0" sz="1500">
                <a:latin typeface="SimSun"/>
                <a:cs typeface="SimSun"/>
              </a:rPr>
              <a:t>结</a:t>
            </a:r>
            <a:endParaRPr sz="1500">
              <a:latin typeface="SimSun"/>
              <a:cs typeface="SimSun"/>
            </a:endParaRPr>
          </a:p>
          <a:p>
            <a:pPr>
              <a:lnSpc>
                <a:spcPct val="100000"/>
              </a:lnSpc>
              <a:spcBef>
                <a:spcPts val="35"/>
              </a:spcBef>
            </a:pPr>
            <a:endParaRPr sz="1150">
              <a:latin typeface="SimSun"/>
              <a:cs typeface="SimSun"/>
            </a:endParaRPr>
          </a:p>
          <a:p>
            <a:pPr algn="just" marL="12700" marR="5080" indent="304800">
              <a:lnSpc>
                <a:spcPct val="162600"/>
              </a:lnSpc>
            </a:pPr>
            <a:r>
              <a:rPr dirty="0" sz="1200">
                <a:latin typeface="SimSun"/>
                <a:cs typeface="SimSun"/>
              </a:rPr>
              <a:t>综上所示</a:t>
            </a:r>
            <a:r>
              <a:rPr dirty="0" sz="1200" spc="-5">
                <a:latin typeface="SimSun"/>
                <a:cs typeface="SimSun"/>
              </a:rPr>
              <a:t>，</a:t>
            </a:r>
            <a:r>
              <a:rPr dirty="0" sz="1200">
                <a:latin typeface="SimSun"/>
                <a:cs typeface="SimSun"/>
              </a:rPr>
              <a:t>本章以</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0">
                <a:latin typeface="Times New Roman"/>
                <a:cs typeface="Times New Roman"/>
              </a:rPr>
              <a:t> </a:t>
            </a:r>
            <a:r>
              <a:rPr dirty="0" sz="1200">
                <a:latin typeface="SimSun"/>
                <a:cs typeface="SimSun"/>
              </a:rPr>
              <a:t>深度学习网络模型为基础进行了改进与优</a:t>
            </a:r>
            <a:r>
              <a:rPr dirty="0" sz="1200" spc="5">
                <a:latin typeface="SimSun"/>
                <a:cs typeface="SimSun"/>
              </a:rPr>
              <a:t>化</a:t>
            </a:r>
            <a:r>
              <a:rPr dirty="0" sz="1200">
                <a:latin typeface="SimSun"/>
                <a:cs typeface="SimSun"/>
              </a:rPr>
              <a:t>，并结合上一章 改进的网络</a:t>
            </a:r>
            <a:r>
              <a:rPr dirty="0" sz="1200" spc="-145">
                <a:latin typeface="SimSun"/>
                <a:cs typeface="SimSun"/>
              </a:rPr>
              <a:t>，</a:t>
            </a:r>
            <a:r>
              <a:rPr dirty="0" sz="1200">
                <a:latin typeface="SimSun"/>
                <a:cs typeface="SimSun"/>
              </a:rPr>
              <a:t>构建了一种基于双重注意力机制融合特征的</a:t>
            </a:r>
            <a:r>
              <a:rPr dirty="0" sz="1200" spc="-295">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-A</a:t>
            </a:r>
            <a:r>
              <a:rPr dirty="0" sz="1200" spc="10">
                <a:latin typeface="Times New Roman"/>
                <a:cs typeface="Times New Roman"/>
              </a:rPr>
              <a:t>t</a:t>
            </a:r>
            <a:r>
              <a:rPr dirty="0" sz="1200">
                <a:latin typeface="Times New Roman"/>
                <a:cs typeface="Times New Roman"/>
              </a:rPr>
              <a:t>t </a:t>
            </a:r>
            <a:r>
              <a:rPr dirty="0" sz="1200">
                <a:latin typeface="SimSun"/>
                <a:cs typeface="SimSun"/>
              </a:rPr>
              <a:t>点云配准网络模型</a:t>
            </a:r>
            <a:r>
              <a:rPr dirty="0" sz="1200" spc="-160">
                <a:latin typeface="SimSun"/>
                <a:cs typeface="SimSun"/>
              </a:rPr>
              <a:t>。</a:t>
            </a:r>
            <a:r>
              <a:rPr dirty="0" sz="1200">
                <a:latin typeface="SimSun"/>
                <a:cs typeface="SimSun"/>
              </a:rPr>
              <a:t>在 特征</a:t>
            </a:r>
            <a:r>
              <a:rPr dirty="0" sz="1200" spc="10">
                <a:latin typeface="SimSun"/>
                <a:cs typeface="SimSun"/>
              </a:rPr>
              <a:t>融</a:t>
            </a:r>
            <a:r>
              <a:rPr dirty="0" sz="1200">
                <a:latin typeface="SimSun"/>
                <a:cs typeface="SimSun"/>
              </a:rPr>
              <a:t>合模</a:t>
            </a:r>
            <a:r>
              <a:rPr dirty="0" sz="1200" spc="10">
                <a:latin typeface="SimSun"/>
                <a:cs typeface="SimSun"/>
              </a:rPr>
              <a:t>块</a:t>
            </a:r>
            <a:r>
              <a:rPr dirty="0" sz="1200">
                <a:latin typeface="SimSun"/>
                <a:cs typeface="SimSun"/>
              </a:rPr>
              <a:t>，</a:t>
            </a:r>
            <a:r>
              <a:rPr dirty="0" sz="1200" spc="10">
                <a:latin typeface="SimSun"/>
                <a:cs typeface="SimSun"/>
              </a:rPr>
              <a:t>结</a:t>
            </a:r>
            <a:r>
              <a:rPr dirty="0" sz="1200">
                <a:latin typeface="SimSun"/>
                <a:cs typeface="SimSun"/>
              </a:rPr>
              <a:t>合</a:t>
            </a:r>
            <a:r>
              <a:rPr dirty="0" sz="1200" spc="10">
                <a:latin typeface="SimSun"/>
                <a:cs typeface="SimSun"/>
              </a:rPr>
              <a:t>空</a:t>
            </a:r>
            <a:r>
              <a:rPr dirty="0" sz="1200">
                <a:latin typeface="SimSun"/>
                <a:cs typeface="SimSun"/>
              </a:rPr>
              <a:t>间注</a:t>
            </a:r>
            <a:r>
              <a:rPr dirty="0" sz="1200" spc="10">
                <a:latin typeface="SimSun"/>
                <a:cs typeface="SimSun"/>
              </a:rPr>
              <a:t>意</a:t>
            </a:r>
            <a:r>
              <a:rPr dirty="0" sz="1200">
                <a:latin typeface="SimSun"/>
                <a:cs typeface="SimSun"/>
              </a:rPr>
              <a:t>力机</a:t>
            </a:r>
            <a:r>
              <a:rPr dirty="0" sz="1200" spc="10">
                <a:latin typeface="SimSun"/>
                <a:cs typeface="SimSun"/>
              </a:rPr>
              <a:t>制</a:t>
            </a:r>
            <a:r>
              <a:rPr dirty="0" sz="1200">
                <a:latin typeface="SimSun"/>
                <a:cs typeface="SimSun"/>
              </a:rPr>
              <a:t>和</a:t>
            </a:r>
            <a:r>
              <a:rPr dirty="0" sz="1200" spc="10">
                <a:latin typeface="SimSun"/>
                <a:cs typeface="SimSun"/>
              </a:rPr>
              <a:t>通</a:t>
            </a:r>
            <a:r>
              <a:rPr dirty="0" sz="1200">
                <a:latin typeface="SimSun"/>
                <a:cs typeface="SimSun"/>
              </a:rPr>
              <a:t>道</a:t>
            </a:r>
            <a:r>
              <a:rPr dirty="0" sz="1200" spc="10">
                <a:latin typeface="SimSun"/>
                <a:cs typeface="SimSun"/>
              </a:rPr>
              <a:t>注</a:t>
            </a:r>
            <a:r>
              <a:rPr dirty="0" sz="1200">
                <a:latin typeface="SimSun"/>
                <a:cs typeface="SimSun"/>
              </a:rPr>
              <a:t>意力</a:t>
            </a:r>
            <a:r>
              <a:rPr dirty="0" sz="1200" spc="10">
                <a:latin typeface="SimSun"/>
                <a:cs typeface="SimSun"/>
              </a:rPr>
              <a:t>捕</a:t>
            </a:r>
            <a:r>
              <a:rPr dirty="0" sz="1200" spc="15">
                <a:latin typeface="SimSun"/>
                <a:cs typeface="SimSun"/>
              </a:rPr>
              <a:t>获</a:t>
            </a:r>
            <a:r>
              <a:rPr dirty="0" sz="1200">
                <a:latin typeface="SimSun"/>
                <a:cs typeface="SimSun"/>
              </a:rPr>
              <a:t>不</a:t>
            </a:r>
            <a:r>
              <a:rPr dirty="0" sz="1200" spc="10">
                <a:latin typeface="SimSun"/>
                <a:cs typeface="SimSun"/>
              </a:rPr>
              <a:t>同</a:t>
            </a:r>
            <a:r>
              <a:rPr dirty="0" sz="1200">
                <a:latin typeface="SimSun"/>
                <a:cs typeface="SimSun"/>
              </a:rPr>
              <a:t>层</a:t>
            </a:r>
            <a:r>
              <a:rPr dirty="0" sz="1200" spc="10">
                <a:latin typeface="SimSun"/>
                <a:cs typeface="SimSun"/>
              </a:rPr>
              <a:t>次</a:t>
            </a:r>
            <a:r>
              <a:rPr dirty="0" sz="1200">
                <a:latin typeface="SimSun"/>
                <a:cs typeface="SimSun"/>
              </a:rPr>
              <a:t>特</a:t>
            </a:r>
            <a:r>
              <a:rPr dirty="0" sz="1200" spc="10">
                <a:latin typeface="SimSun"/>
                <a:cs typeface="SimSun"/>
              </a:rPr>
              <a:t>征</a:t>
            </a:r>
            <a:r>
              <a:rPr dirty="0" sz="1200">
                <a:latin typeface="SimSun"/>
                <a:cs typeface="SimSun"/>
              </a:rPr>
              <a:t>的长</a:t>
            </a:r>
            <a:r>
              <a:rPr dirty="0" sz="1200" spc="15">
                <a:latin typeface="SimSun"/>
                <a:cs typeface="SimSun"/>
              </a:rPr>
              <a:t>期</a:t>
            </a:r>
            <a:r>
              <a:rPr dirty="0" sz="1200">
                <a:latin typeface="SimSun"/>
                <a:cs typeface="SimSun"/>
              </a:rPr>
              <a:t>语义</a:t>
            </a:r>
            <a:r>
              <a:rPr dirty="0" sz="1200" spc="10">
                <a:latin typeface="SimSun"/>
                <a:cs typeface="SimSun"/>
              </a:rPr>
              <a:t>依</a:t>
            </a:r>
            <a:r>
              <a:rPr dirty="0" sz="1200">
                <a:latin typeface="SimSun"/>
                <a:cs typeface="SimSun"/>
              </a:rPr>
              <a:t>赖</a:t>
            </a:r>
            <a:r>
              <a:rPr dirty="0" sz="1200" spc="10">
                <a:latin typeface="SimSun"/>
                <a:cs typeface="SimSun"/>
              </a:rPr>
              <a:t>关</a:t>
            </a:r>
            <a:r>
              <a:rPr dirty="0" sz="1200">
                <a:latin typeface="SimSun"/>
                <a:cs typeface="SimSun"/>
              </a:rPr>
              <a:t>系，</a:t>
            </a:r>
            <a:endParaRPr sz="1200">
              <a:latin typeface="SimSun"/>
              <a:cs typeface="SimSun"/>
            </a:endParaRPr>
          </a:p>
        </p:txBody>
      </p:sp>
      <p:pic>
        <p:nvPicPr>
          <p:cNvPr id="11" name="object 11"/>
          <p:cNvPicPr/>
          <p:nvPr/>
        </p:nvPicPr>
        <p:blipFill>
          <a:blip r:embed="rId3" cstate="print"/>
          <a:stretch>
            <a:fillRect/>
          </a:stretch>
        </p:blipFill>
        <p:spPr>
          <a:xfrm>
            <a:off x="259079" y="10344403"/>
            <a:ext cx="4812030" cy="123189"/>
          </a:xfrm>
          <a:prstGeom prst="rect">
            <a:avLst/>
          </a:prstGeom>
        </p:spPr>
      </p:pic>
      <p:pic>
        <p:nvPicPr>
          <p:cNvPr id="12" name="object 12"/>
          <p:cNvPicPr/>
          <p:nvPr/>
        </p:nvPicPr>
        <p:blipFill>
          <a:blip r:embed="rId4" cstate="print"/>
          <a:stretch>
            <a:fillRect/>
          </a:stretch>
        </p:blipFill>
        <p:spPr>
          <a:xfrm>
            <a:off x="5215890" y="10344403"/>
            <a:ext cx="1082039" cy="123189"/>
          </a:xfrm>
          <a:prstGeom prst="rect">
            <a:avLst/>
          </a:prstGeom>
        </p:spPr>
      </p:pic>
      <p:sp>
        <p:nvSpPr>
          <p:cNvPr id="13" name="object 13"/>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49</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3419"/>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67432"/>
            <a:ext cx="6147435" cy="1985645"/>
          </a:xfrm>
          <a:prstGeom prst="rect">
            <a:avLst/>
          </a:prstGeom>
        </p:spPr>
        <p:txBody>
          <a:bodyPr wrap="square" lIns="0" tIns="74295" rIns="0" bIns="0" rtlCol="0" vert="horz">
            <a:spAutoFit/>
          </a:bodyPr>
          <a:lstStyle/>
          <a:p>
            <a:pPr algn="just" marL="12700">
              <a:lnSpc>
                <a:spcPct val="100000"/>
              </a:lnSpc>
              <a:spcBef>
                <a:spcPts val="585"/>
              </a:spcBef>
              <a:tabLst>
                <a:tab pos="293624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	第五章</a:t>
            </a:r>
            <a:r>
              <a:rPr dirty="0" sz="1050" spc="-90">
                <a:solidFill>
                  <a:srgbClr val="666666"/>
                </a:solidFill>
                <a:latin typeface="SimSun"/>
                <a:cs typeface="SimSun"/>
              </a:rPr>
              <a:t> </a:t>
            </a:r>
            <a:r>
              <a:rPr dirty="0" sz="1050" spc="-10">
                <a:solidFill>
                  <a:srgbClr val="666666"/>
                </a:solidFill>
                <a:latin typeface="SimSun"/>
                <a:cs typeface="SimSun"/>
              </a:rPr>
              <a:t>基</a:t>
            </a:r>
            <a:r>
              <a:rPr dirty="0" sz="1050" spc="5">
                <a:solidFill>
                  <a:srgbClr val="666666"/>
                </a:solidFill>
                <a:latin typeface="SimSun"/>
                <a:cs typeface="SimSun"/>
              </a:rPr>
              <a:t>于</a:t>
            </a:r>
            <a:r>
              <a:rPr dirty="0" sz="1050" spc="-10">
                <a:solidFill>
                  <a:srgbClr val="666666"/>
                </a:solidFill>
                <a:latin typeface="SimSun"/>
                <a:cs typeface="SimSun"/>
              </a:rPr>
              <a:t>双</a:t>
            </a:r>
            <a:r>
              <a:rPr dirty="0" sz="1050" spc="5">
                <a:solidFill>
                  <a:srgbClr val="666666"/>
                </a:solidFill>
                <a:latin typeface="SimSun"/>
                <a:cs typeface="SimSun"/>
              </a:rPr>
              <a:t>重</a:t>
            </a:r>
            <a:r>
              <a:rPr dirty="0" sz="1050" spc="-10">
                <a:solidFill>
                  <a:srgbClr val="666666"/>
                </a:solidFill>
                <a:latin typeface="SimSun"/>
                <a:cs typeface="SimSun"/>
              </a:rPr>
              <a:t>注</a:t>
            </a:r>
            <a:r>
              <a:rPr dirty="0" sz="1050" spc="5">
                <a:solidFill>
                  <a:srgbClr val="666666"/>
                </a:solidFill>
                <a:latin typeface="SimSun"/>
                <a:cs typeface="SimSun"/>
              </a:rPr>
              <a:t>意</a:t>
            </a:r>
            <a:r>
              <a:rPr dirty="0" sz="1050" spc="-10">
                <a:solidFill>
                  <a:srgbClr val="666666"/>
                </a:solidFill>
                <a:latin typeface="SimSun"/>
                <a:cs typeface="SimSun"/>
              </a:rPr>
              <a:t>力机</a:t>
            </a:r>
            <a:r>
              <a:rPr dirty="0" sz="1050" spc="5">
                <a:solidFill>
                  <a:srgbClr val="666666"/>
                </a:solidFill>
                <a:latin typeface="SimSun"/>
                <a:cs typeface="SimSun"/>
              </a:rPr>
              <a:t>制融</a:t>
            </a:r>
            <a:r>
              <a:rPr dirty="0" sz="1050" spc="-10">
                <a:solidFill>
                  <a:srgbClr val="666666"/>
                </a:solidFill>
                <a:latin typeface="SimSun"/>
                <a:cs typeface="SimSun"/>
              </a:rPr>
              <a:t>合</a:t>
            </a:r>
            <a:r>
              <a:rPr dirty="0" sz="1050" spc="5">
                <a:solidFill>
                  <a:srgbClr val="666666"/>
                </a:solidFill>
                <a:latin typeface="SimSun"/>
                <a:cs typeface="SimSun"/>
              </a:rPr>
              <a:t>特</a:t>
            </a:r>
            <a:r>
              <a:rPr dirty="0" sz="1050" spc="-10">
                <a:solidFill>
                  <a:srgbClr val="666666"/>
                </a:solidFill>
                <a:latin typeface="SimSun"/>
                <a:cs typeface="SimSun"/>
              </a:rPr>
              <a:t>征</a:t>
            </a:r>
            <a:r>
              <a:rPr dirty="0" sz="1050" spc="5">
                <a:solidFill>
                  <a:srgbClr val="666666"/>
                </a:solidFill>
                <a:latin typeface="SimSun"/>
                <a:cs typeface="SimSun"/>
              </a:rPr>
              <a:t>的</a:t>
            </a:r>
            <a:r>
              <a:rPr dirty="0" sz="1050" spc="-10">
                <a:solidFill>
                  <a:srgbClr val="666666"/>
                </a:solidFill>
                <a:latin typeface="SimSun"/>
                <a:cs typeface="SimSun"/>
              </a:rPr>
              <a:t>点</a:t>
            </a:r>
            <a:r>
              <a:rPr dirty="0" sz="1050" spc="5">
                <a:solidFill>
                  <a:srgbClr val="666666"/>
                </a:solidFill>
                <a:latin typeface="SimSun"/>
                <a:cs typeface="SimSun"/>
              </a:rPr>
              <a:t>云</a:t>
            </a:r>
            <a:r>
              <a:rPr dirty="0" sz="1050" spc="-10">
                <a:solidFill>
                  <a:srgbClr val="666666"/>
                </a:solidFill>
                <a:latin typeface="SimSun"/>
                <a:cs typeface="SimSun"/>
              </a:rPr>
              <a:t>配</a:t>
            </a:r>
            <a:r>
              <a:rPr dirty="0" sz="1050" spc="5">
                <a:solidFill>
                  <a:srgbClr val="666666"/>
                </a:solidFill>
                <a:latin typeface="SimSun"/>
                <a:cs typeface="SimSun"/>
              </a:rPr>
              <a:t>准</a:t>
            </a:r>
            <a:r>
              <a:rPr dirty="0" sz="1050" spc="-10">
                <a:solidFill>
                  <a:srgbClr val="666666"/>
                </a:solidFill>
                <a:latin typeface="SimSun"/>
                <a:cs typeface="SimSun"/>
              </a:rPr>
              <a:t>优</a:t>
            </a:r>
            <a:r>
              <a:rPr dirty="0" sz="1050" spc="5">
                <a:solidFill>
                  <a:srgbClr val="666666"/>
                </a:solidFill>
                <a:latin typeface="SimSun"/>
                <a:cs typeface="SimSun"/>
              </a:rPr>
              <a:t>化</a:t>
            </a:r>
            <a:endParaRPr sz="1050">
              <a:latin typeface="SimSun"/>
              <a:cs typeface="SimSun"/>
            </a:endParaRPr>
          </a:p>
          <a:p>
            <a:pPr algn="just" marL="12700">
              <a:lnSpc>
                <a:spcPct val="100000"/>
              </a:lnSpc>
              <a:spcBef>
                <a:spcPts val="545"/>
              </a:spcBef>
            </a:pPr>
            <a:r>
              <a:rPr dirty="0" sz="1200">
                <a:latin typeface="SimSun"/>
                <a:cs typeface="SimSun"/>
              </a:rPr>
              <a:t>可以有</a:t>
            </a:r>
            <a:r>
              <a:rPr dirty="0" sz="1200" spc="-5">
                <a:latin typeface="SimSun"/>
                <a:cs typeface="SimSun"/>
              </a:rPr>
              <a:t>效</a:t>
            </a:r>
            <a:r>
              <a:rPr dirty="0" sz="1200">
                <a:latin typeface="SimSun"/>
                <a:cs typeface="SimSun"/>
              </a:rPr>
              <a:t>融合点云的局部特征和全局信息</a:t>
            </a:r>
            <a:r>
              <a:rPr dirty="0" sz="1200" spc="-300">
                <a:latin typeface="SimSun"/>
                <a:cs typeface="SimSun"/>
              </a:rPr>
              <a:t>。</a:t>
            </a:r>
            <a:r>
              <a:rPr dirty="0" sz="1200">
                <a:latin typeface="SimSun"/>
                <a:cs typeface="SimSun"/>
              </a:rPr>
              <a:t>通过实验将</a:t>
            </a:r>
            <a:r>
              <a:rPr dirty="0" sz="1200" spc="-295">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-At</a:t>
            </a:r>
            <a:r>
              <a:rPr dirty="0" sz="1200">
                <a:latin typeface="Times New Roman"/>
                <a:cs typeface="Times New Roman"/>
              </a:rPr>
              <a:t>t</a:t>
            </a:r>
            <a:r>
              <a:rPr dirty="0" sz="1200" spc="15">
                <a:latin typeface="Times New Roman"/>
                <a:cs typeface="Times New Roman"/>
              </a:rPr>
              <a:t> </a:t>
            </a:r>
            <a:r>
              <a:rPr dirty="0" sz="1200">
                <a:latin typeface="SimSun"/>
                <a:cs typeface="SimSun"/>
              </a:rPr>
              <a:t>网络模型与当前主流的点</a:t>
            </a:r>
            <a:endParaRPr sz="1200">
              <a:latin typeface="SimSun"/>
              <a:cs typeface="SimSun"/>
            </a:endParaRPr>
          </a:p>
          <a:p>
            <a:pPr algn="just" marL="12700" marR="5080">
              <a:lnSpc>
                <a:spcPct val="162500"/>
              </a:lnSpc>
            </a:pPr>
            <a:r>
              <a:rPr dirty="0" sz="1200">
                <a:latin typeface="SimSun"/>
                <a:cs typeface="SimSun"/>
              </a:rPr>
              <a:t>云配准方</a:t>
            </a:r>
            <a:r>
              <a:rPr dirty="0" sz="1200" spc="-5">
                <a:latin typeface="SimSun"/>
                <a:cs typeface="SimSun"/>
              </a:rPr>
              <a:t>法</a:t>
            </a:r>
            <a:r>
              <a:rPr dirty="0" sz="1200">
                <a:latin typeface="SimSun"/>
                <a:cs typeface="SimSun"/>
              </a:rPr>
              <a:t>进行了各项测试对比</a:t>
            </a:r>
            <a:r>
              <a:rPr dirty="0" sz="1200" spc="-75">
                <a:latin typeface="SimSun"/>
                <a:cs typeface="SimSun"/>
              </a:rPr>
              <a:t>。</a:t>
            </a:r>
            <a:r>
              <a:rPr dirty="0" sz="1200">
                <a:latin typeface="SimSun"/>
                <a:cs typeface="SimSun"/>
              </a:rPr>
              <a:t>实验结果表明</a:t>
            </a:r>
            <a:r>
              <a:rPr dirty="0" sz="1200" spc="-75">
                <a:latin typeface="SimSun"/>
                <a:cs typeface="SimSun"/>
              </a:rPr>
              <a:t>，</a:t>
            </a:r>
            <a:r>
              <a:rPr dirty="0" sz="1200">
                <a:latin typeface="SimSun"/>
                <a:cs typeface="SimSun"/>
              </a:rPr>
              <a:t>与</a:t>
            </a:r>
            <a:r>
              <a:rPr dirty="0" sz="1200" spc="-300">
                <a:latin typeface="SimSun"/>
                <a:cs typeface="SimSun"/>
              </a:rPr>
              <a:t> </a:t>
            </a:r>
            <a:r>
              <a:rPr dirty="0" sz="1200">
                <a:latin typeface="Times New Roman"/>
                <a:cs typeface="Times New Roman"/>
              </a:rPr>
              <a:t>ICP</a:t>
            </a:r>
            <a:r>
              <a:rPr dirty="0" sz="1200" spc="-75">
                <a:latin typeface="SimSun"/>
                <a:cs typeface="SimSun"/>
              </a:rPr>
              <a:t>、</a:t>
            </a:r>
            <a:r>
              <a:rPr dirty="0" sz="1200" spc="-5">
                <a:latin typeface="Times New Roman"/>
                <a:cs typeface="Times New Roman"/>
              </a:rPr>
              <a:t>G</a:t>
            </a:r>
            <a:r>
              <a:rPr dirty="0" sz="1200">
                <a:latin typeface="Times New Roman"/>
                <a:cs typeface="Times New Roman"/>
              </a:rPr>
              <a:t>o</a:t>
            </a:r>
            <a:r>
              <a:rPr dirty="0" sz="1200" spc="-5">
                <a:latin typeface="Times New Roman"/>
                <a:cs typeface="Times New Roman"/>
              </a:rPr>
              <a:t>-</a:t>
            </a:r>
            <a:r>
              <a:rPr dirty="0" sz="1200">
                <a:latin typeface="Times New Roman"/>
                <a:cs typeface="Times New Roman"/>
              </a:rPr>
              <a:t>ICP</a:t>
            </a:r>
            <a:r>
              <a:rPr dirty="0" sz="1200" spc="-60">
                <a:latin typeface="SimSun"/>
                <a:cs typeface="SimSun"/>
              </a:rPr>
              <a:t>、</a:t>
            </a:r>
            <a:r>
              <a:rPr dirty="0" sz="1200">
                <a:latin typeface="Times New Roman"/>
                <a:cs typeface="Times New Roman"/>
              </a:rPr>
              <a:t>F</a:t>
            </a:r>
            <a:r>
              <a:rPr dirty="0" sz="1200" spc="-5">
                <a:latin typeface="Times New Roman"/>
                <a:cs typeface="Times New Roman"/>
              </a:rPr>
              <a:t>G</a:t>
            </a:r>
            <a:r>
              <a:rPr dirty="0" sz="1200">
                <a:latin typeface="Times New Roman"/>
                <a:cs typeface="Times New Roman"/>
              </a:rPr>
              <a:t>R</a:t>
            </a:r>
            <a:r>
              <a:rPr dirty="0" sz="1200" spc="-70">
                <a:latin typeface="SimSun"/>
                <a:cs typeface="SimSun"/>
              </a:rPr>
              <a:t>、</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这些</a:t>
            </a:r>
            <a:r>
              <a:rPr dirty="0" sz="1200" spc="-15">
                <a:latin typeface="SimSun"/>
                <a:cs typeface="SimSun"/>
              </a:rPr>
              <a:t>同</a:t>
            </a:r>
            <a:r>
              <a:rPr dirty="0" sz="1200">
                <a:latin typeface="SimSun"/>
                <a:cs typeface="SimSun"/>
              </a:rPr>
              <a:t>类 主流</a:t>
            </a:r>
            <a:r>
              <a:rPr dirty="0" sz="1200" spc="10">
                <a:latin typeface="SimSun"/>
                <a:cs typeface="SimSun"/>
              </a:rPr>
              <a:t>算</a:t>
            </a:r>
            <a:r>
              <a:rPr dirty="0" sz="1200">
                <a:latin typeface="SimSun"/>
                <a:cs typeface="SimSun"/>
              </a:rPr>
              <a:t>法相</a:t>
            </a:r>
            <a:r>
              <a:rPr dirty="0" sz="1200" spc="10">
                <a:latin typeface="SimSun"/>
                <a:cs typeface="SimSun"/>
              </a:rPr>
              <a:t>比</a:t>
            </a:r>
            <a:r>
              <a:rPr dirty="0" sz="1200">
                <a:latin typeface="SimSun"/>
                <a:cs typeface="SimSun"/>
              </a:rPr>
              <a:t>，</a:t>
            </a:r>
            <a:r>
              <a:rPr dirty="0" sz="1200" spc="10">
                <a:latin typeface="SimSun"/>
                <a:cs typeface="SimSun"/>
              </a:rPr>
              <a:t>本</a:t>
            </a:r>
            <a:r>
              <a:rPr dirty="0" sz="1200">
                <a:latin typeface="SimSun"/>
                <a:cs typeface="SimSun"/>
              </a:rPr>
              <a:t>章</a:t>
            </a:r>
            <a:r>
              <a:rPr dirty="0" sz="1200" spc="10">
                <a:latin typeface="SimSun"/>
                <a:cs typeface="SimSun"/>
              </a:rPr>
              <a:t>提</a:t>
            </a:r>
            <a:r>
              <a:rPr dirty="0" sz="1200">
                <a:latin typeface="SimSun"/>
                <a:cs typeface="SimSun"/>
              </a:rPr>
              <a:t>出的</a:t>
            </a:r>
            <a:r>
              <a:rPr dirty="0" sz="1200" spc="10">
                <a:latin typeface="SimSun"/>
                <a:cs typeface="SimSun"/>
              </a:rPr>
              <a:t>方</a:t>
            </a:r>
            <a:r>
              <a:rPr dirty="0" sz="1200" spc="5">
                <a:latin typeface="SimSun"/>
                <a:cs typeface="SimSun"/>
              </a:rPr>
              <a:t>法</a:t>
            </a:r>
            <a:r>
              <a:rPr dirty="0" sz="1200">
                <a:latin typeface="SimSun"/>
                <a:cs typeface="SimSun"/>
              </a:rPr>
              <a:t>在</a:t>
            </a:r>
            <a:r>
              <a:rPr dirty="0" sz="1200" spc="10">
                <a:latin typeface="SimSun"/>
                <a:cs typeface="SimSun"/>
              </a:rPr>
              <a:t>点</a:t>
            </a:r>
            <a:r>
              <a:rPr dirty="0" sz="1200">
                <a:latin typeface="SimSun"/>
                <a:cs typeface="SimSun"/>
              </a:rPr>
              <a:t>云</a:t>
            </a:r>
            <a:r>
              <a:rPr dirty="0" sz="1200" spc="10">
                <a:latin typeface="SimSun"/>
                <a:cs typeface="SimSun"/>
              </a:rPr>
              <a:t>配</a:t>
            </a:r>
            <a:r>
              <a:rPr dirty="0" sz="1200">
                <a:latin typeface="SimSun"/>
                <a:cs typeface="SimSun"/>
              </a:rPr>
              <a:t>准</a:t>
            </a:r>
            <a:r>
              <a:rPr dirty="0" sz="1200" spc="10">
                <a:latin typeface="SimSun"/>
                <a:cs typeface="SimSun"/>
              </a:rPr>
              <a:t>任</a:t>
            </a:r>
            <a:r>
              <a:rPr dirty="0" sz="1200">
                <a:latin typeface="SimSun"/>
                <a:cs typeface="SimSun"/>
              </a:rPr>
              <a:t>务中</a:t>
            </a:r>
            <a:r>
              <a:rPr dirty="0" sz="1200" spc="10">
                <a:latin typeface="SimSun"/>
                <a:cs typeface="SimSun"/>
              </a:rPr>
              <a:t>具</a:t>
            </a:r>
            <a:r>
              <a:rPr dirty="0" sz="1200">
                <a:latin typeface="SimSun"/>
                <a:cs typeface="SimSun"/>
              </a:rPr>
              <a:t>有更</a:t>
            </a:r>
            <a:r>
              <a:rPr dirty="0" sz="1200" spc="10">
                <a:latin typeface="SimSun"/>
                <a:cs typeface="SimSun"/>
              </a:rPr>
              <a:t>高</a:t>
            </a:r>
            <a:r>
              <a:rPr dirty="0" sz="1200">
                <a:latin typeface="SimSun"/>
                <a:cs typeface="SimSun"/>
              </a:rPr>
              <a:t>的</a:t>
            </a:r>
            <a:r>
              <a:rPr dirty="0" sz="1200" spc="10">
                <a:latin typeface="SimSun"/>
                <a:cs typeface="SimSun"/>
              </a:rPr>
              <a:t>精</a:t>
            </a:r>
            <a:r>
              <a:rPr dirty="0" sz="1200">
                <a:latin typeface="SimSun"/>
                <a:cs typeface="SimSun"/>
              </a:rPr>
              <a:t>度</a:t>
            </a:r>
            <a:r>
              <a:rPr dirty="0" sz="1200" spc="10">
                <a:latin typeface="SimSun"/>
                <a:cs typeface="SimSun"/>
              </a:rPr>
              <a:t>、</a:t>
            </a:r>
            <a:r>
              <a:rPr dirty="0" sz="1200">
                <a:latin typeface="SimSun"/>
                <a:cs typeface="SimSun"/>
              </a:rPr>
              <a:t>更高</a:t>
            </a:r>
            <a:r>
              <a:rPr dirty="0" sz="1200" spc="10">
                <a:latin typeface="SimSun"/>
                <a:cs typeface="SimSun"/>
              </a:rPr>
              <a:t>的</a:t>
            </a:r>
            <a:r>
              <a:rPr dirty="0" sz="1200">
                <a:latin typeface="SimSun"/>
                <a:cs typeface="SimSun"/>
              </a:rPr>
              <a:t>泛化</a:t>
            </a:r>
            <a:r>
              <a:rPr dirty="0" sz="1200" spc="10">
                <a:latin typeface="SimSun"/>
                <a:cs typeface="SimSun"/>
              </a:rPr>
              <a:t>性</a:t>
            </a:r>
            <a:r>
              <a:rPr dirty="0" sz="1200">
                <a:latin typeface="SimSun"/>
                <a:cs typeface="SimSun"/>
              </a:rPr>
              <a:t>能</a:t>
            </a:r>
            <a:r>
              <a:rPr dirty="0" sz="1200" spc="10">
                <a:latin typeface="SimSun"/>
                <a:cs typeface="SimSun"/>
              </a:rPr>
              <a:t>以</a:t>
            </a:r>
            <a:r>
              <a:rPr dirty="0" sz="1200">
                <a:latin typeface="SimSun"/>
                <a:cs typeface="SimSun"/>
              </a:rPr>
              <a:t>及更 稳健</a:t>
            </a:r>
            <a:r>
              <a:rPr dirty="0" sz="1200" spc="10">
                <a:latin typeface="SimSun"/>
                <a:cs typeface="SimSun"/>
              </a:rPr>
              <a:t>的</a:t>
            </a:r>
            <a:r>
              <a:rPr dirty="0" sz="1200">
                <a:latin typeface="SimSun"/>
                <a:cs typeface="SimSun"/>
              </a:rPr>
              <a:t>噪声</a:t>
            </a:r>
            <a:r>
              <a:rPr dirty="0" sz="1200" spc="10">
                <a:latin typeface="SimSun"/>
                <a:cs typeface="SimSun"/>
              </a:rPr>
              <a:t>鲁</a:t>
            </a:r>
            <a:r>
              <a:rPr dirty="0" sz="1200">
                <a:latin typeface="SimSun"/>
                <a:cs typeface="SimSun"/>
              </a:rPr>
              <a:t>棒</a:t>
            </a:r>
            <a:r>
              <a:rPr dirty="0" sz="1200" spc="15">
                <a:latin typeface="SimSun"/>
                <a:cs typeface="SimSun"/>
              </a:rPr>
              <a:t>性</a:t>
            </a:r>
            <a:r>
              <a:rPr dirty="0" sz="1200">
                <a:latin typeface="SimSun"/>
                <a:cs typeface="SimSun"/>
              </a:rPr>
              <a:t>。</a:t>
            </a:r>
            <a:r>
              <a:rPr dirty="0" sz="1200" spc="10">
                <a:latin typeface="SimSun"/>
                <a:cs typeface="SimSun"/>
              </a:rPr>
              <a:t>同</a:t>
            </a:r>
            <a:r>
              <a:rPr dirty="0" sz="1200">
                <a:latin typeface="SimSun"/>
                <a:cs typeface="SimSun"/>
              </a:rPr>
              <a:t>时通</a:t>
            </a:r>
            <a:r>
              <a:rPr dirty="0" sz="1200" spc="10">
                <a:latin typeface="SimSun"/>
                <a:cs typeface="SimSun"/>
              </a:rPr>
              <a:t>过</a:t>
            </a:r>
            <a:r>
              <a:rPr dirty="0" sz="1200">
                <a:latin typeface="SimSun"/>
                <a:cs typeface="SimSun"/>
              </a:rPr>
              <a:t>消融</a:t>
            </a:r>
            <a:r>
              <a:rPr dirty="0" sz="1200" spc="10">
                <a:latin typeface="SimSun"/>
                <a:cs typeface="SimSun"/>
              </a:rPr>
              <a:t>实</a:t>
            </a:r>
            <a:r>
              <a:rPr dirty="0" sz="1200">
                <a:latin typeface="SimSun"/>
                <a:cs typeface="SimSun"/>
              </a:rPr>
              <a:t>验</a:t>
            </a:r>
            <a:r>
              <a:rPr dirty="0" sz="1200" spc="15">
                <a:latin typeface="SimSun"/>
                <a:cs typeface="SimSun"/>
              </a:rPr>
              <a:t>，</a:t>
            </a:r>
            <a:r>
              <a:rPr dirty="0" sz="1200">
                <a:latin typeface="SimSun"/>
                <a:cs typeface="SimSun"/>
              </a:rPr>
              <a:t>验</a:t>
            </a:r>
            <a:r>
              <a:rPr dirty="0" sz="1200" spc="10">
                <a:latin typeface="SimSun"/>
                <a:cs typeface="SimSun"/>
              </a:rPr>
              <a:t>证</a:t>
            </a:r>
            <a:r>
              <a:rPr dirty="0" sz="1200">
                <a:latin typeface="SimSun"/>
                <a:cs typeface="SimSun"/>
              </a:rPr>
              <a:t>了本</a:t>
            </a:r>
            <a:r>
              <a:rPr dirty="0" sz="1200" spc="10">
                <a:latin typeface="SimSun"/>
                <a:cs typeface="SimSun"/>
              </a:rPr>
              <a:t>文</a:t>
            </a:r>
            <a:r>
              <a:rPr dirty="0" sz="1200">
                <a:latin typeface="SimSun"/>
                <a:cs typeface="SimSun"/>
              </a:rPr>
              <a:t>提出</a:t>
            </a:r>
            <a:r>
              <a:rPr dirty="0" sz="1200" spc="10">
                <a:latin typeface="SimSun"/>
                <a:cs typeface="SimSun"/>
              </a:rPr>
              <a:t>的</a:t>
            </a:r>
            <a:r>
              <a:rPr dirty="0" sz="1200">
                <a:latin typeface="SimSun"/>
                <a:cs typeface="SimSun"/>
              </a:rPr>
              <a:t>两</a:t>
            </a:r>
            <a:r>
              <a:rPr dirty="0" sz="1200" spc="10">
                <a:latin typeface="SimSun"/>
                <a:cs typeface="SimSun"/>
              </a:rPr>
              <a:t>个</a:t>
            </a:r>
            <a:r>
              <a:rPr dirty="0" sz="1200">
                <a:latin typeface="SimSun"/>
                <a:cs typeface="SimSun"/>
              </a:rPr>
              <a:t>改</a:t>
            </a:r>
            <a:r>
              <a:rPr dirty="0" sz="1200" spc="10">
                <a:latin typeface="SimSun"/>
                <a:cs typeface="SimSun"/>
              </a:rPr>
              <a:t>进</a:t>
            </a:r>
            <a:r>
              <a:rPr dirty="0" sz="1200" spc="5">
                <a:latin typeface="SimSun"/>
                <a:cs typeface="SimSun"/>
              </a:rPr>
              <a:t>点</a:t>
            </a:r>
            <a:r>
              <a:rPr dirty="0" sz="1200">
                <a:latin typeface="SimSun"/>
                <a:cs typeface="SimSun"/>
              </a:rPr>
              <a:t>，</a:t>
            </a:r>
            <a:r>
              <a:rPr dirty="0" sz="1200" spc="10">
                <a:latin typeface="SimSun"/>
                <a:cs typeface="SimSun"/>
              </a:rPr>
              <a:t>即</a:t>
            </a:r>
            <a:r>
              <a:rPr dirty="0" sz="1200">
                <a:latin typeface="SimSun"/>
                <a:cs typeface="SimSun"/>
              </a:rPr>
              <a:t>使用</a:t>
            </a:r>
            <a:r>
              <a:rPr dirty="0" sz="1200" spc="10">
                <a:latin typeface="SimSun"/>
                <a:cs typeface="SimSun"/>
              </a:rPr>
              <a:t>位</a:t>
            </a:r>
            <a:r>
              <a:rPr dirty="0" sz="1200">
                <a:latin typeface="SimSun"/>
                <a:cs typeface="SimSun"/>
              </a:rPr>
              <a:t>置</a:t>
            </a:r>
            <a:r>
              <a:rPr dirty="0" sz="1200" spc="10">
                <a:latin typeface="SimSun"/>
                <a:cs typeface="SimSun"/>
              </a:rPr>
              <a:t>自</a:t>
            </a:r>
            <a:r>
              <a:rPr dirty="0" sz="1200">
                <a:latin typeface="SimSun"/>
                <a:cs typeface="SimSun"/>
              </a:rPr>
              <a:t>适应 卷积</a:t>
            </a:r>
            <a:r>
              <a:rPr dirty="0" sz="1200" spc="10">
                <a:latin typeface="SimSun"/>
                <a:cs typeface="SimSun"/>
              </a:rPr>
              <a:t>提</a:t>
            </a:r>
            <a:r>
              <a:rPr dirty="0" sz="1200">
                <a:latin typeface="SimSun"/>
                <a:cs typeface="SimSun"/>
              </a:rPr>
              <a:t>取特</a:t>
            </a:r>
            <a:r>
              <a:rPr dirty="0" sz="1200" spc="10">
                <a:latin typeface="SimSun"/>
                <a:cs typeface="SimSun"/>
              </a:rPr>
              <a:t>征</a:t>
            </a:r>
            <a:r>
              <a:rPr dirty="0" sz="1200">
                <a:latin typeface="SimSun"/>
                <a:cs typeface="SimSun"/>
              </a:rPr>
              <a:t>，</a:t>
            </a:r>
            <a:r>
              <a:rPr dirty="0" sz="1200" spc="10">
                <a:latin typeface="SimSun"/>
                <a:cs typeface="SimSun"/>
              </a:rPr>
              <a:t>并</a:t>
            </a:r>
            <a:r>
              <a:rPr dirty="0" sz="1200">
                <a:latin typeface="SimSun"/>
                <a:cs typeface="SimSun"/>
              </a:rPr>
              <a:t>使</a:t>
            </a:r>
            <a:r>
              <a:rPr dirty="0" sz="1200" spc="10">
                <a:latin typeface="SimSun"/>
                <a:cs typeface="SimSun"/>
              </a:rPr>
              <a:t>用</a:t>
            </a:r>
            <a:r>
              <a:rPr dirty="0" sz="1200">
                <a:latin typeface="SimSun"/>
                <a:cs typeface="SimSun"/>
              </a:rPr>
              <a:t>双重</a:t>
            </a:r>
            <a:r>
              <a:rPr dirty="0" sz="1200" spc="10">
                <a:latin typeface="SimSun"/>
                <a:cs typeface="SimSun"/>
              </a:rPr>
              <a:t>注</a:t>
            </a:r>
            <a:r>
              <a:rPr dirty="0" sz="1200">
                <a:latin typeface="SimSun"/>
                <a:cs typeface="SimSun"/>
              </a:rPr>
              <a:t>意力</a:t>
            </a:r>
            <a:r>
              <a:rPr dirty="0" sz="1200" spc="10">
                <a:latin typeface="SimSun"/>
                <a:cs typeface="SimSun"/>
              </a:rPr>
              <a:t>机</a:t>
            </a:r>
            <a:r>
              <a:rPr dirty="0" sz="1200">
                <a:latin typeface="SimSun"/>
                <a:cs typeface="SimSun"/>
              </a:rPr>
              <a:t>制</a:t>
            </a:r>
            <a:r>
              <a:rPr dirty="0" sz="1200" spc="10">
                <a:latin typeface="SimSun"/>
                <a:cs typeface="SimSun"/>
              </a:rPr>
              <a:t>融</a:t>
            </a:r>
            <a:r>
              <a:rPr dirty="0" sz="1200">
                <a:latin typeface="SimSun"/>
                <a:cs typeface="SimSun"/>
              </a:rPr>
              <a:t>合</a:t>
            </a:r>
            <a:r>
              <a:rPr dirty="0" sz="1200" spc="10">
                <a:latin typeface="SimSun"/>
                <a:cs typeface="SimSun"/>
              </a:rPr>
              <a:t>特</a:t>
            </a:r>
            <a:r>
              <a:rPr dirty="0" sz="1200">
                <a:latin typeface="SimSun"/>
                <a:cs typeface="SimSun"/>
              </a:rPr>
              <a:t>征，</a:t>
            </a:r>
            <a:r>
              <a:rPr dirty="0" sz="1200" spc="10">
                <a:latin typeface="SimSun"/>
                <a:cs typeface="SimSun"/>
              </a:rPr>
              <a:t>各</a:t>
            </a:r>
            <a:r>
              <a:rPr dirty="0" sz="1200">
                <a:latin typeface="SimSun"/>
                <a:cs typeface="SimSun"/>
              </a:rPr>
              <a:t>自都</a:t>
            </a:r>
            <a:r>
              <a:rPr dirty="0" sz="1200" spc="10">
                <a:latin typeface="SimSun"/>
                <a:cs typeface="SimSun"/>
              </a:rPr>
              <a:t>能</a:t>
            </a:r>
            <a:r>
              <a:rPr dirty="0" sz="1200">
                <a:latin typeface="SimSun"/>
                <a:cs typeface="SimSun"/>
              </a:rPr>
              <a:t>对</a:t>
            </a:r>
            <a:r>
              <a:rPr dirty="0" sz="1200" spc="10">
                <a:latin typeface="SimSun"/>
                <a:cs typeface="SimSun"/>
              </a:rPr>
              <a:t>网</a:t>
            </a:r>
            <a:r>
              <a:rPr dirty="0" sz="1200">
                <a:latin typeface="SimSun"/>
                <a:cs typeface="SimSun"/>
              </a:rPr>
              <a:t>络</a:t>
            </a:r>
            <a:r>
              <a:rPr dirty="0" sz="1200" spc="10">
                <a:latin typeface="SimSun"/>
                <a:cs typeface="SimSun"/>
              </a:rPr>
              <a:t>起</a:t>
            </a:r>
            <a:r>
              <a:rPr dirty="0" sz="1200">
                <a:latin typeface="SimSun"/>
                <a:cs typeface="SimSun"/>
              </a:rPr>
              <a:t>到实</a:t>
            </a:r>
            <a:r>
              <a:rPr dirty="0" sz="1200" spc="35">
                <a:latin typeface="SimSun"/>
                <a:cs typeface="SimSun"/>
              </a:rPr>
              <a:t>质</a:t>
            </a:r>
            <a:r>
              <a:rPr dirty="0" sz="1200">
                <a:latin typeface="SimSun"/>
                <a:cs typeface="SimSun"/>
              </a:rPr>
              <a:t>性的</a:t>
            </a:r>
            <a:r>
              <a:rPr dirty="0" sz="1200" spc="10">
                <a:latin typeface="SimSun"/>
                <a:cs typeface="SimSun"/>
              </a:rPr>
              <a:t>作</a:t>
            </a:r>
            <a:r>
              <a:rPr dirty="0" sz="1200">
                <a:latin typeface="SimSun"/>
                <a:cs typeface="SimSun"/>
              </a:rPr>
              <a:t>用</a:t>
            </a:r>
            <a:r>
              <a:rPr dirty="0" sz="1200" spc="10">
                <a:latin typeface="SimSun"/>
                <a:cs typeface="SimSun"/>
              </a:rPr>
              <a:t>，</a:t>
            </a:r>
            <a:r>
              <a:rPr dirty="0" sz="1200">
                <a:latin typeface="SimSun"/>
                <a:cs typeface="SimSun"/>
              </a:rPr>
              <a:t>从而 </a:t>
            </a:r>
            <a:r>
              <a:rPr dirty="0" sz="1200">
                <a:latin typeface="SimSun"/>
                <a:cs typeface="SimSun"/>
              </a:rPr>
              <a:t>提高点云配准的精度。</a:t>
            </a:r>
            <a:endParaRPr sz="1200">
              <a:latin typeface="SimSun"/>
              <a:cs typeface="SimSun"/>
            </a:endParaRPr>
          </a:p>
        </p:txBody>
      </p:sp>
      <p:pic>
        <p:nvPicPr>
          <p:cNvPr id="4" name="object 4"/>
          <p:cNvPicPr/>
          <p:nvPr/>
        </p:nvPicPr>
        <p:blipFill>
          <a:blip r:embed="rId2" cstate="print"/>
          <a:stretch>
            <a:fillRect/>
          </a:stretch>
        </p:blipFill>
        <p:spPr>
          <a:xfrm>
            <a:off x="259079" y="10344403"/>
            <a:ext cx="4812030" cy="123189"/>
          </a:xfrm>
          <a:prstGeom prst="rect">
            <a:avLst/>
          </a:prstGeom>
        </p:spPr>
      </p:pic>
      <p:pic>
        <p:nvPicPr>
          <p:cNvPr id="5" name="object 5"/>
          <p:cNvPicPr/>
          <p:nvPr/>
        </p:nvPicPr>
        <p:blipFill>
          <a:blip r:embed="rId3" cstate="print"/>
          <a:stretch>
            <a:fillRect/>
          </a:stretch>
        </p:blipFill>
        <p:spPr>
          <a:xfrm>
            <a:off x="5215890" y="10344403"/>
            <a:ext cx="1082039" cy="123189"/>
          </a:xfrm>
          <a:prstGeom prst="rect">
            <a:avLst/>
          </a:prstGeom>
        </p:spPr>
      </p:pic>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50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6098285" y="528319"/>
            <a:ext cx="69469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总结</a:t>
            </a:r>
            <a:r>
              <a:rPr dirty="0" sz="1050" spc="-10">
                <a:solidFill>
                  <a:srgbClr val="666666"/>
                </a:solidFill>
                <a:latin typeface="SimSun"/>
                <a:cs typeface="SimSun"/>
              </a:rPr>
              <a:t>与</a:t>
            </a:r>
            <a:r>
              <a:rPr dirty="0" sz="1050" spc="5">
                <a:solidFill>
                  <a:srgbClr val="666666"/>
                </a:solidFill>
                <a:latin typeface="SimSun"/>
                <a:cs typeface="SimSun"/>
              </a:rPr>
              <a:t>展望</a:t>
            </a:r>
            <a:endParaRPr sz="1050">
              <a:latin typeface="SimSun"/>
              <a:cs typeface="SimSun"/>
            </a:endParaRPr>
          </a:p>
        </p:txBody>
      </p:sp>
      <p:sp>
        <p:nvSpPr>
          <p:cNvPr id="4" name="object 4"/>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pic>
        <p:nvPicPr>
          <p:cNvPr id="5" name="object 5"/>
          <p:cNvPicPr/>
          <p:nvPr/>
        </p:nvPicPr>
        <p:blipFill>
          <a:blip r:embed="rId2" cstate="print"/>
          <a:stretch>
            <a:fillRect/>
          </a:stretch>
        </p:blipFill>
        <p:spPr>
          <a:xfrm>
            <a:off x="728554" y="1761769"/>
            <a:ext cx="209467" cy="133324"/>
          </a:xfrm>
          <a:prstGeom prst="rect">
            <a:avLst/>
          </a:prstGeom>
        </p:spPr>
      </p:pic>
      <p:sp>
        <p:nvSpPr>
          <p:cNvPr id="6" name="object 6"/>
          <p:cNvSpPr txBox="1"/>
          <p:nvPr/>
        </p:nvSpPr>
        <p:spPr>
          <a:xfrm>
            <a:off x="706627" y="1014729"/>
            <a:ext cx="6223000" cy="8848090"/>
          </a:xfrm>
          <a:prstGeom prst="rect">
            <a:avLst/>
          </a:prstGeom>
        </p:spPr>
        <p:txBody>
          <a:bodyPr wrap="square" lIns="0" tIns="12700" rIns="0" bIns="0" rtlCol="0" vert="horz">
            <a:spAutoFit/>
          </a:bodyPr>
          <a:lstStyle/>
          <a:p>
            <a:pPr algn="ctr" marR="67945">
              <a:lnSpc>
                <a:spcPct val="100000"/>
              </a:lnSpc>
              <a:spcBef>
                <a:spcPts val="100"/>
              </a:spcBef>
            </a:pPr>
            <a:r>
              <a:rPr dirty="0" sz="1800" spc="10">
                <a:latin typeface="SimSun"/>
                <a:cs typeface="SimSun"/>
              </a:rPr>
              <a:t>第六</a:t>
            </a:r>
            <a:r>
              <a:rPr dirty="0" sz="1800">
                <a:latin typeface="SimSun"/>
                <a:cs typeface="SimSun"/>
              </a:rPr>
              <a:t>章</a:t>
            </a:r>
            <a:r>
              <a:rPr dirty="0" sz="1800" spc="-409">
                <a:latin typeface="SimSun"/>
                <a:cs typeface="SimSun"/>
              </a:rPr>
              <a:t> </a:t>
            </a:r>
            <a:r>
              <a:rPr dirty="0" sz="1800" spc="10">
                <a:latin typeface="SimSun"/>
                <a:cs typeface="SimSun"/>
              </a:rPr>
              <a:t>总结</a:t>
            </a:r>
            <a:r>
              <a:rPr dirty="0" sz="1800">
                <a:latin typeface="SimSun"/>
                <a:cs typeface="SimSun"/>
              </a:rPr>
              <a:t>与</a:t>
            </a:r>
            <a:r>
              <a:rPr dirty="0" sz="1800" spc="10">
                <a:latin typeface="SimSun"/>
                <a:cs typeface="SimSun"/>
              </a:rPr>
              <a:t>展</a:t>
            </a:r>
            <a:r>
              <a:rPr dirty="0" sz="1800">
                <a:latin typeface="SimSun"/>
                <a:cs typeface="SimSun"/>
              </a:rPr>
              <a:t>望</a:t>
            </a:r>
            <a:endParaRPr sz="1800">
              <a:latin typeface="SimSun"/>
              <a:cs typeface="SimSun"/>
            </a:endParaRPr>
          </a:p>
          <a:p>
            <a:pPr>
              <a:lnSpc>
                <a:spcPct val="100000"/>
              </a:lnSpc>
              <a:spcBef>
                <a:spcPts val="55"/>
              </a:spcBef>
            </a:pPr>
            <a:endParaRPr sz="2400">
              <a:latin typeface="SimSun"/>
              <a:cs typeface="SimSun"/>
            </a:endParaRPr>
          </a:p>
          <a:p>
            <a:pPr marL="303530">
              <a:lnSpc>
                <a:spcPct val="100000"/>
              </a:lnSpc>
            </a:pPr>
            <a:r>
              <a:rPr dirty="0" sz="1500" spc="10">
                <a:latin typeface="SimSun"/>
                <a:cs typeface="SimSun"/>
              </a:rPr>
              <a:t>本</a:t>
            </a:r>
            <a:r>
              <a:rPr dirty="0" sz="1500">
                <a:latin typeface="SimSun"/>
                <a:cs typeface="SimSun"/>
              </a:rPr>
              <a:t>文</a:t>
            </a:r>
            <a:r>
              <a:rPr dirty="0" sz="1500" spc="10">
                <a:latin typeface="SimSun"/>
                <a:cs typeface="SimSun"/>
              </a:rPr>
              <a:t>总</a:t>
            </a:r>
            <a:r>
              <a:rPr dirty="0" sz="1500">
                <a:latin typeface="SimSun"/>
                <a:cs typeface="SimSun"/>
              </a:rPr>
              <a:t>结</a:t>
            </a:r>
            <a:endParaRPr sz="1500">
              <a:latin typeface="SimSun"/>
              <a:cs typeface="SimSun"/>
            </a:endParaRPr>
          </a:p>
          <a:p>
            <a:pPr>
              <a:lnSpc>
                <a:spcPct val="100000"/>
              </a:lnSpc>
              <a:spcBef>
                <a:spcPts val="50"/>
              </a:spcBef>
            </a:pPr>
            <a:endParaRPr sz="1150">
              <a:latin typeface="SimSun"/>
              <a:cs typeface="SimSun"/>
            </a:endParaRPr>
          </a:p>
          <a:p>
            <a:pPr algn="just" marL="12700" marR="81280" indent="304800">
              <a:lnSpc>
                <a:spcPct val="162500"/>
              </a:lnSpc>
            </a:pPr>
            <a:r>
              <a:rPr dirty="0" sz="1200">
                <a:latin typeface="SimSun"/>
                <a:cs typeface="SimSun"/>
              </a:rPr>
              <a:t>点云</a:t>
            </a:r>
            <a:r>
              <a:rPr dirty="0" sz="1200" spc="10">
                <a:latin typeface="SimSun"/>
                <a:cs typeface="SimSun"/>
              </a:rPr>
              <a:t>配</a:t>
            </a:r>
            <a:r>
              <a:rPr dirty="0" sz="1200">
                <a:latin typeface="SimSun"/>
                <a:cs typeface="SimSun"/>
              </a:rPr>
              <a:t>准</a:t>
            </a:r>
            <a:r>
              <a:rPr dirty="0" sz="1200" spc="10">
                <a:latin typeface="SimSun"/>
                <a:cs typeface="SimSun"/>
              </a:rPr>
              <a:t>是</a:t>
            </a:r>
            <a:r>
              <a:rPr dirty="0" sz="1200">
                <a:latin typeface="SimSun"/>
                <a:cs typeface="SimSun"/>
              </a:rPr>
              <a:t>三维</a:t>
            </a:r>
            <a:r>
              <a:rPr dirty="0" sz="1200" spc="10">
                <a:latin typeface="SimSun"/>
                <a:cs typeface="SimSun"/>
              </a:rPr>
              <a:t>计</a:t>
            </a:r>
            <a:r>
              <a:rPr dirty="0" sz="1200">
                <a:latin typeface="SimSun"/>
                <a:cs typeface="SimSun"/>
              </a:rPr>
              <a:t>算</a:t>
            </a:r>
            <a:r>
              <a:rPr dirty="0" sz="1200" spc="10">
                <a:latin typeface="SimSun"/>
                <a:cs typeface="SimSun"/>
              </a:rPr>
              <a:t>机</a:t>
            </a:r>
            <a:r>
              <a:rPr dirty="0" sz="1200">
                <a:latin typeface="SimSun"/>
                <a:cs typeface="SimSun"/>
              </a:rPr>
              <a:t>视觉</a:t>
            </a:r>
            <a:r>
              <a:rPr dirty="0" sz="1200" spc="10">
                <a:latin typeface="SimSun"/>
                <a:cs typeface="SimSun"/>
              </a:rPr>
              <a:t>领</a:t>
            </a:r>
            <a:r>
              <a:rPr dirty="0" sz="1200">
                <a:latin typeface="SimSun"/>
                <a:cs typeface="SimSun"/>
              </a:rPr>
              <a:t>域</a:t>
            </a:r>
            <a:r>
              <a:rPr dirty="0" sz="1200" spc="10">
                <a:latin typeface="SimSun"/>
                <a:cs typeface="SimSun"/>
              </a:rPr>
              <a:t>的</a:t>
            </a:r>
            <a:r>
              <a:rPr dirty="0" sz="1200">
                <a:latin typeface="SimSun"/>
                <a:cs typeface="SimSun"/>
              </a:rPr>
              <a:t>关键</a:t>
            </a:r>
            <a:r>
              <a:rPr dirty="0" sz="1200" spc="10">
                <a:latin typeface="SimSun"/>
                <a:cs typeface="SimSun"/>
              </a:rPr>
              <a:t>课</a:t>
            </a:r>
            <a:r>
              <a:rPr dirty="0" sz="1200">
                <a:latin typeface="SimSun"/>
                <a:cs typeface="SimSun"/>
              </a:rPr>
              <a:t>题</a:t>
            </a:r>
            <a:r>
              <a:rPr dirty="0" sz="1200" spc="10">
                <a:latin typeface="SimSun"/>
                <a:cs typeface="SimSun"/>
              </a:rPr>
              <a:t>之</a:t>
            </a:r>
            <a:r>
              <a:rPr dirty="0" sz="1200">
                <a:latin typeface="SimSun"/>
                <a:cs typeface="SimSun"/>
              </a:rPr>
              <a:t>一</a:t>
            </a:r>
            <a:r>
              <a:rPr dirty="0" sz="1200" spc="10">
                <a:latin typeface="SimSun"/>
                <a:cs typeface="SimSun"/>
              </a:rPr>
              <a:t>，探</a:t>
            </a:r>
            <a:r>
              <a:rPr dirty="0" sz="1200">
                <a:latin typeface="SimSun"/>
                <a:cs typeface="SimSun"/>
              </a:rPr>
              <a:t>索</a:t>
            </a:r>
            <a:r>
              <a:rPr dirty="0" sz="1200" spc="10">
                <a:latin typeface="SimSun"/>
                <a:cs typeface="SimSun"/>
              </a:rPr>
              <a:t>点</a:t>
            </a:r>
            <a:r>
              <a:rPr dirty="0" sz="1200">
                <a:latin typeface="SimSun"/>
                <a:cs typeface="SimSun"/>
              </a:rPr>
              <a:t>云配</a:t>
            </a:r>
            <a:r>
              <a:rPr dirty="0" sz="1200" spc="10">
                <a:latin typeface="SimSun"/>
                <a:cs typeface="SimSun"/>
              </a:rPr>
              <a:t>准</a:t>
            </a:r>
            <a:r>
              <a:rPr dirty="0" sz="1200">
                <a:latin typeface="SimSun"/>
                <a:cs typeface="SimSun"/>
              </a:rPr>
              <a:t>对</a:t>
            </a:r>
            <a:r>
              <a:rPr dirty="0" sz="1200" spc="10">
                <a:latin typeface="SimSun"/>
                <a:cs typeface="SimSun"/>
              </a:rPr>
              <a:t>理</a:t>
            </a:r>
            <a:r>
              <a:rPr dirty="0" sz="1200" spc="5">
                <a:latin typeface="SimSun"/>
                <a:cs typeface="SimSun"/>
              </a:rPr>
              <a:t>论</a:t>
            </a:r>
            <a:r>
              <a:rPr dirty="0" sz="1200">
                <a:latin typeface="SimSun"/>
                <a:cs typeface="SimSun"/>
              </a:rPr>
              <a:t>基</a:t>
            </a:r>
            <a:r>
              <a:rPr dirty="0" sz="1200" spc="10">
                <a:latin typeface="SimSun"/>
                <a:cs typeface="SimSun"/>
              </a:rPr>
              <a:t>础</a:t>
            </a:r>
            <a:r>
              <a:rPr dirty="0" sz="1200">
                <a:latin typeface="SimSun"/>
                <a:cs typeface="SimSun"/>
              </a:rPr>
              <a:t>研</a:t>
            </a:r>
            <a:r>
              <a:rPr dirty="0" sz="1200" spc="10">
                <a:latin typeface="SimSun"/>
                <a:cs typeface="SimSun"/>
              </a:rPr>
              <a:t>究</a:t>
            </a:r>
            <a:r>
              <a:rPr dirty="0" sz="1200">
                <a:latin typeface="SimSun"/>
                <a:cs typeface="SimSun"/>
              </a:rPr>
              <a:t>与实际 工程</a:t>
            </a:r>
            <a:r>
              <a:rPr dirty="0" sz="1200" spc="10">
                <a:latin typeface="SimSun"/>
                <a:cs typeface="SimSun"/>
              </a:rPr>
              <a:t>应</a:t>
            </a:r>
            <a:r>
              <a:rPr dirty="0" sz="1200">
                <a:latin typeface="SimSun"/>
                <a:cs typeface="SimSun"/>
              </a:rPr>
              <a:t>用中</a:t>
            </a:r>
            <a:r>
              <a:rPr dirty="0" sz="1200" spc="10">
                <a:latin typeface="SimSun"/>
                <a:cs typeface="SimSun"/>
              </a:rPr>
              <a:t>都</a:t>
            </a:r>
            <a:r>
              <a:rPr dirty="0" sz="1200">
                <a:latin typeface="SimSun"/>
                <a:cs typeface="SimSun"/>
              </a:rPr>
              <a:t>有</a:t>
            </a:r>
            <a:r>
              <a:rPr dirty="0" sz="1200" spc="10">
                <a:latin typeface="SimSun"/>
                <a:cs typeface="SimSun"/>
              </a:rPr>
              <a:t>重</a:t>
            </a:r>
            <a:r>
              <a:rPr dirty="0" sz="1200">
                <a:latin typeface="SimSun"/>
                <a:cs typeface="SimSun"/>
              </a:rPr>
              <a:t>要</a:t>
            </a:r>
            <a:r>
              <a:rPr dirty="0" sz="1200" spc="10">
                <a:latin typeface="SimSun"/>
                <a:cs typeface="SimSun"/>
              </a:rPr>
              <a:t>意</a:t>
            </a:r>
            <a:r>
              <a:rPr dirty="0" sz="1200">
                <a:latin typeface="SimSun"/>
                <a:cs typeface="SimSun"/>
              </a:rPr>
              <a:t>义。</a:t>
            </a:r>
            <a:r>
              <a:rPr dirty="0" sz="1200" spc="20">
                <a:latin typeface="SimSun"/>
                <a:cs typeface="SimSun"/>
              </a:rPr>
              <a:t>但</a:t>
            </a:r>
            <a:r>
              <a:rPr dirty="0" sz="1200">
                <a:latin typeface="SimSun"/>
                <a:cs typeface="SimSun"/>
              </a:rPr>
              <a:t>外部</a:t>
            </a:r>
            <a:r>
              <a:rPr dirty="0" sz="1200" spc="10">
                <a:latin typeface="SimSun"/>
                <a:cs typeface="SimSun"/>
              </a:rPr>
              <a:t>传</a:t>
            </a:r>
            <a:r>
              <a:rPr dirty="0" sz="1200">
                <a:latin typeface="SimSun"/>
                <a:cs typeface="SimSun"/>
              </a:rPr>
              <a:t>感</a:t>
            </a:r>
            <a:r>
              <a:rPr dirty="0" sz="1200" spc="10">
                <a:latin typeface="SimSun"/>
                <a:cs typeface="SimSun"/>
              </a:rPr>
              <a:t>器</a:t>
            </a:r>
            <a:r>
              <a:rPr dirty="0" sz="1200">
                <a:latin typeface="SimSun"/>
                <a:cs typeface="SimSun"/>
              </a:rPr>
              <a:t>采</a:t>
            </a:r>
            <a:r>
              <a:rPr dirty="0" sz="1200" spc="10">
                <a:latin typeface="SimSun"/>
                <a:cs typeface="SimSun"/>
              </a:rPr>
              <a:t>集</a:t>
            </a:r>
            <a:r>
              <a:rPr dirty="0" sz="1200">
                <a:latin typeface="SimSun"/>
                <a:cs typeface="SimSun"/>
              </a:rPr>
              <a:t>到的</a:t>
            </a:r>
            <a:r>
              <a:rPr dirty="0" sz="1200" spc="10">
                <a:latin typeface="SimSun"/>
                <a:cs typeface="SimSun"/>
              </a:rPr>
              <a:t>点</a:t>
            </a:r>
            <a:r>
              <a:rPr dirty="0" sz="1200">
                <a:latin typeface="SimSun"/>
                <a:cs typeface="SimSun"/>
              </a:rPr>
              <a:t>云数</a:t>
            </a:r>
            <a:r>
              <a:rPr dirty="0" sz="1200" spc="10">
                <a:latin typeface="SimSun"/>
                <a:cs typeface="SimSun"/>
              </a:rPr>
              <a:t>据</a:t>
            </a:r>
            <a:r>
              <a:rPr dirty="0" sz="1200">
                <a:latin typeface="SimSun"/>
                <a:cs typeface="SimSun"/>
              </a:rPr>
              <a:t>往</a:t>
            </a:r>
            <a:r>
              <a:rPr dirty="0" sz="1200" spc="10">
                <a:latin typeface="SimSun"/>
                <a:cs typeface="SimSun"/>
              </a:rPr>
              <a:t>往</a:t>
            </a:r>
            <a:r>
              <a:rPr dirty="0" sz="1200">
                <a:latin typeface="SimSun"/>
                <a:cs typeface="SimSun"/>
              </a:rPr>
              <a:t>存</a:t>
            </a:r>
            <a:r>
              <a:rPr dirty="0" sz="1200" spc="10">
                <a:latin typeface="SimSun"/>
                <a:cs typeface="SimSun"/>
              </a:rPr>
              <a:t>在</a:t>
            </a:r>
            <a:r>
              <a:rPr dirty="0" sz="1200">
                <a:latin typeface="SimSun"/>
                <a:cs typeface="SimSun"/>
              </a:rPr>
              <a:t>冗余</a:t>
            </a:r>
            <a:r>
              <a:rPr dirty="0" sz="1200" spc="10">
                <a:latin typeface="SimSun"/>
                <a:cs typeface="SimSun"/>
              </a:rPr>
              <a:t>性</a:t>
            </a:r>
            <a:r>
              <a:rPr dirty="0" sz="1200">
                <a:latin typeface="SimSun"/>
                <a:cs typeface="SimSun"/>
              </a:rPr>
              <a:t>与质</a:t>
            </a:r>
            <a:r>
              <a:rPr dirty="0" sz="1200" spc="10">
                <a:latin typeface="SimSun"/>
                <a:cs typeface="SimSun"/>
              </a:rPr>
              <a:t>量</a:t>
            </a:r>
            <a:r>
              <a:rPr dirty="0" sz="1200">
                <a:latin typeface="SimSun"/>
                <a:cs typeface="SimSun"/>
              </a:rPr>
              <a:t>缺</a:t>
            </a:r>
            <a:r>
              <a:rPr dirty="0" sz="1200" spc="10">
                <a:latin typeface="SimSun"/>
                <a:cs typeface="SimSun"/>
              </a:rPr>
              <a:t>陷，</a:t>
            </a:r>
            <a:r>
              <a:rPr dirty="0" sz="1200">
                <a:latin typeface="SimSun"/>
                <a:cs typeface="SimSun"/>
              </a:rPr>
              <a:t>这 一方</a:t>
            </a:r>
            <a:r>
              <a:rPr dirty="0" sz="1200" spc="10">
                <a:latin typeface="SimSun"/>
                <a:cs typeface="SimSun"/>
              </a:rPr>
              <a:t>面</a:t>
            </a:r>
            <a:r>
              <a:rPr dirty="0" sz="1200">
                <a:latin typeface="SimSun"/>
                <a:cs typeface="SimSun"/>
              </a:rPr>
              <a:t>使得</a:t>
            </a:r>
            <a:r>
              <a:rPr dirty="0" sz="1200" spc="10">
                <a:latin typeface="SimSun"/>
                <a:cs typeface="SimSun"/>
              </a:rPr>
              <a:t>配</a:t>
            </a:r>
            <a:r>
              <a:rPr dirty="0" sz="1200">
                <a:latin typeface="SimSun"/>
                <a:cs typeface="SimSun"/>
              </a:rPr>
              <a:t>准</a:t>
            </a:r>
            <a:r>
              <a:rPr dirty="0" sz="1200" spc="10">
                <a:latin typeface="SimSun"/>
                <a:cs typeface="SimSun"/>
              </a:rPr>
              <a:t>过</a:t>
            </a:r>
            <a:r>
              <a:rPr dirty="0" sz="1200">
                <a:latin typeface="SimSun"/>
                <a:cs typeface="SimSun"/>
              </a:rPr>
              <a:t>程</a:t>
            </a:r>
            <a:r>
              <a:rPr dirty="0" sz="1200" spc="10">
                <a:latin typeface="SimSun"/>
                <a:cs typeface="SimSun"/>
              </a:rPr>
              <a:t>占</a:t>
            </a:r>
            <a:r>
              <a:rPr dirty="0" sz="1200">
                <a:latin typeface="SimSun"/>
                <a:cs typeface="SimSun"/>
              </a:rPr>
              <a:t>用大</a:t>
            </a:r>
            <a:r>
              <a:rPr dirty="0" sz="1200" spc="10">
                <a:latin typeface="SimSun"/>
                <a:cs typeface="SimSun"/>
              </a:rPr>
              <a:t>量</a:t>
            </a:r>
            <a:r>
              <a:rPr dirty="0" sz="1200">
                <a:latin typeface="SimSun"/>
                <a:cs typeface="SimSun"/>
              </a:rPr>
              <a:t>的内</a:t>
            </a:r>
            <a:r>
              <a:rPr dirty="0" sz="1200" spc="10">
                <a:latin typeface="SimSun"/>
                <a:cs typeface="SimSun"/>
              </a:rPr>
              <a:t>存</a:t>
            </a:r>
            <a:r>
              <a:rPr dirty="0" sz="1200">
                <a:latin typeface="SimSun"/>
                <a:cs typeface="SimSun"/>
              </a:rPr>
              <a:t>资</a:t>
            </a:r>
            <a:r>
              <a:rPr dirty="0" sz="1200" spc="10">
                <a:latin typeface="SimSun"/>
                <a:cs typeface="SimSun"/>
              </a:rPr>
              <a:t>源</a:t>
            </a:r>
            <a:r>
              <a:rPr dirty="0" sz="1200">
                <a:latin typeface="SimSun"/>
                <a:cs typeface="SimSun"/>
              </a:rPr>
              <a:t>和</a:t>
            </a:r>
            <a:r>
              <a:rPr dirty="0" sz="1200" spc="10">
                <a:latin typeface="SimSun"/>
                <a:cs typeface="SimSun"/>
              </a:rPr>
              <a:t>处</a:t>
            </a:r>
            <a:r>
              <a:rPr dirty="0" sz="1200">
                <a:latin typeface="SimSun"/>
                <a:cs typeface="SimSun"/>
              </a:rPr>
              <a:t>理时</a:t>
            </a:r>
            <a:r>
              <a:rPr dirty="0" sz="1200" spc="10">
                <a:latin typeface="SimSun"/>
                <a:cs typeface="SimSun"/>
              </a:rPr>
              <a:t>间</a:t>
            </a:r>
            <a:r>
              <a:rPr dirty="0" sz="1200">
                <a:latin typeface="SimSun"/>
                <a:cs typeface="SimSun"/>
              </a:rPr>
              <a:t>，另</a:t>
            </a:r>
            <a:r>
              <a:rPr dirty="0" sz="1200" spc="10">
                <a:latin typeface="SimSun"/>
                <a:cs typeface="SimSun"/>
              </a:rPr>
              <a:t>一</a:t>
            </a:r>
            <a:r>
              <a:rPr dirty="0" sz="1200">
                <a:latin typeface="SimSun"/>
                <a:cs typeface="SimSun"/>
              </a:rPr>
              <a:t>方</a:t>
            </a:r>
            <a:r>
              <a:rPr dirty="0" sz="1200" spc="10">
                <a:latin typeface="SimSun"/>
                <a:cs typeface="SimSun"/>
              </a:rPr>
              <a:t>面</a:t>
            </a:r>
            <a:r>
              <a:rPr dirty="0" sz="1200">
                <a:latin typeface="SimSun"/>
                <a:cs typeface="SimSun"/>
              </a:rPr>
              <a:t>噪</a:t>
            </a:r>
            <a:r>
              <a:rPr dirty="0" sz="1200" spc="10">
                <a:latin typeface="SimSun"/>
                <a:cs typeface="SimSun"/>
              </a:rPr>
              <a:t>声</a:t>
            </a:r>
            <a:r>
              <a:rPr dirty="0" sz="1200">
                <a:latin typeface="SimSun"/>
                <a:cs typeface="SimSun"/>
              </a:rPr>
              <a:t>干扰</a:t>
            </a:r>
            <a:r>
              <a:rPr dirty="0" sz="1200" spc="10">
                <a:latin typeface="SimSun"/>
                <a:cs typeface="SimSun"/>
              </a:rPr>
              <a:t>也</a:t>
            </a:r>
            <a:r>
              <a:rPr dirty="0" sz="1200">
                <a:latin typeface="SimSun"/>
                <a:cs typeface="SimSun"/>
              </a:rPr>
              <a:t>会导</a:t>
            </a:r>
            <a:r>
              <a:rPr dirty="0" sz="1200" spc="10">
                <a:latin typeface="SimSun"/>
                <a:cs typeface="SimSun"/>
              </a:rPr>
              <a:t>致</a:t>
            </a:r>
            <a:r>
              <a:rPr dirty="0" sz="1200">
                <a:latin typeface="SimSun"/>
                <a:cs typeface="SimSun"/>
              </a:rPr>
              <a:t>特</a:t>
            </a:r>
            <a:r>
              <a:rPr dirty="0" sz="1200" spc="10">
                <a:latin typeface="SimSun"/>
                <a:cs typeface="SimSun"/>
              </a:rPr>
              <a:t>征</a:t>
            </a:r>
            <a:r>
              <a:rPr dirty="0" sz="1200">
                <a:latin typeface="SimSun"/>
                <a:cs typeface="SimSun"/>
              </a:rPr>
              <a:t>匹配 产生</a:t>
            </a:r>
            <a:r>
              <a:rPr dirty="0" sz="1200" spc="10">
                <a:latin typeface="SimSun"/>
                <a:cs typeface="SimSun"/>
              </a:rPr>
              <a:t>的</a:t>
            </a:r>
            <a:r>
              <a:rPr dirty="0" sz="1200">
                <a:latin typeface="SimSun"/>
                <a:cs typeface="SimSun"/>
              </a:rPr>
              <a:t>对应</a:t>
            </a:r>
            <a:r>
              <a:rPr dirty="0" sz="1200" spc="10">
                <a:latin typeface="SimSun"/>
                <a:cs typeface="SimSun"/>
              </a:rPr>
              <a:t>关</a:t>
            </a:r>
            <a:r>
              <a:rPr dirty="0" sz="1200">
                <a:latin typeface="SimSun"/>
                <a:cs typeface="SimSun"/>
              </a:rPr>
              <a:t>系</a:t>
            </a:r>
            <a:r>
              <a:rPr dirty="0" sz="1200" spc="10">
                <a:latin typeface="SimSun"/>
                <a:cs typeface="SimSun"/>
              </a:rPr>
              <a:t>出</a:t>
            </a:r>
            <a:r>
              <a:rPr dirty="0" sz="1200">
                <a:latin typeface="SimSun"/>
                <a:cs typeface="SimSun"/>
              </a:rPr>
              <a:t>现</a:t>
            </a:r>
            <a:r>
              <a:rPr dirty="0" sz="1200" spc="10">
                <a:latin typeface="SimSun"/>
                <a:cs typeface="SimSun"/>
              </a:rPr>
              <a:t>异</a:t>
            </a:r>
            <a:r>
              <a:rPr dirty="0" sz="1200">
                <a:latin typeface="SimSun"/>
                <a:cs typeface="SimSun"/>
              </a:rPr>
              <a:t>常值</a:t>
            </a:r>
            <a:r>
              <a:rPr dirty="0" sz="1200" spc="10">
                <a:latin typeface="SimSun"/>
                <a:cs typeface="SimSun"/>
              </a:rPr>
              <a:t>，</a:t>
            </a:r>
            <a:r>
              <a:rPr dirty="0" sz="1200">
                <a:latin typeface="SimSun"/>
                <a:cs typeface="SimSun"/>
              </a:rPr>
              <a:t>从而</a:t>
            </a:r>
            <a:r>
              <a:rPr dirty="0" sz="1200" spc="10">
                <a:latin typeface="SimSun"/>
                <a:cs typeface="SimSun"/>
              </a:rPr>
              <a:t>影</a:t>
            </a:r>
            <a:r>
              <a:rPr dirty="0" sz="1200">
                <a:latin typeface="SimSun"/>
                <a:cs typeface="SimSun"/>
              </a:rPr>
              <a:t>响</a:t>
            </a:r>
            <a:r>
              <a:rPr dirty="0" sz="1200" spc="10">
                <a:latin typeface="SimSun"/>
                <a:cs typeface="SimSun"/>
              </a:rPr>
              <a:t>点</a:t>
            </a:r>
            <a:r>
              <a:rPr dirty="0" sz="1200">
                <a:latin typeface="SimSun"/>
                <a:cs typeface="SimSun"/>
              </a:rPr>
              <a:t>云</a:t>
            </a:r>
            <a:r>
              <a:rPr dirty="0" sz="1200" spc="10">
                <a:latin typeface="SimSun"/>
                <a:cs typeface="SimSun"/>
              </a:rPr>
              <a:t>配</a:t>
            </a:r>
            <a:r>
              <a:rPr dirty="0" sz="1200">
                <a:latin typeface="SimSun"/>
                <a:cs typeface="SimSun"/>
              </a:rPr>
              <a:t>准的</a:t>
            </a:r>
            <a:r>
              <a:rPr dirty="0" sz="1200" spc="10">
                <a:latin typeface="SimSun"/>
                <a:cs typeface="SimSun"/>
              </a:rPr>
              <a:t>精</a:t>
            </a:r>
            <a:r>
              <a:rPr dirty="0" sz="1200" spc="15">
                <a:latin typeface="SimSun"/>
                <a:cs typeface="SimSun"/>
              </a:rPr>
              <a:t>度</a:t>
            </a:r>
            <a:r>
              <a:rPr dirty="0" sz="1200">
                <a:latin typeface="SimSun"/>
                <a:cs typeface="SimSun"/>
              </a:rPr>
              <a:t>。</a:t>
            </a:r>
            <a:r>
              <a:rPr dirty="0" sz="1200" spc="10">
                <a:latin typeface="SimSun"/>
                <a:cs typeface="SimSun"/>
              </a:rPr>
              <a:t>在</a:t>
            </a:r>
            <a:r>
              <a:rPr dirty="0" sz="1200">
                <a:latin typeface="SimSun"/>
                <a:cs typeface="SimSun"/>
              </a:rPr>
              <a:t>深</a:t>
            </a:r>
            <a:r>
              <a:rPr dirty="0" sz="1200" spc="10">
                <a:latin typeface="SimSun"/>
                <a:cs typeface="SimSun"/>
              </a:rPr>
              <a:t>度</a:t>
            </a:r>
            <a:r>
              <a:rPr dirty="0" sz="1200">
                <a:latin typeface="SimSun"/>
                <a:cs typeface="SimSun"/>
              </a:rPr>
              <a:t>学</a:t>
            </a:r>
            <a:r>
              <a:rPr dirty="0" sz="1200" spc="10">
                <a:latin typeface="SimSun"/>
                <a:cs typeface="SimSun"/>
              </a:rPr>
              <a:t>习</a:t>
            </a:r>
            <a:r>
              <a:rPr dirty="0" sz="1200">
                <a:latin typeface="SimSun"/>
                <a:cs typeface="SimSun"/>
              </a:rPr>
              <a:t>领域</a:t>
            </a:r>
            <a:r>
              <a:rPr dirty="0" sz="1200" spc="10">
                <a:latin typeface="SimSun"/>
                <a:cs typeface="SimSun"/>
              </a:rPr>
              <a:t>中</a:t>
            </a:r>
            <a:r>
              <a:rPr dirty="0" sz="1200">
                <a:latin typeface="SimSun"/>
                <a:cs typeface="SimSun"/>
              </a:rPr>
              <a:t>，以</a:t>
            </a:r>
            <a:r>
              <a:rPr dirty="0" sz="1200" spc="10">
                <a:latin typeface="SimSun"/>
                <a:cs typeface="SimSun"/>
              </a:rPr>
              <a:t>点</a:t>
            </a:r>
            <a:r>
              <a:rPr dirty="0" sz="1200">
                <a:latin typeface="SimSun"/>
                <a:cs typeface="SimSun"/>
              </a:rPr>
              <a:t>云</a:t>
            </a:r>
            <a:r>
              <a:rPr dirty="0" sz="1200" spc="10">
                <a:latin typeface="SimSun"/>
                <a:cs typeface="SimSun"/>
              </a:rPr>
              <a:t>配</a:t>
            </a:r>
            <a:r>
              <a:rPr dirty="0" sz="1200">
                <a:latin typeface="SimSun"/>
                <a:cs typeface="SimSun"/>
              </a:rPr>
              <a:t>准经 典网络</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5">
                <a:latin typeface="Times New Roman"/>
                <a:cs typeface="Times New Roman"/>
              </a:rPr>
              <a:t> </a:t>
            </a:r>
            <a:r>
              <a:rPr dirty="0" sz="1200">
                <a:latin typeface="SimSun"/>
                <a:cs typeface="SimSun"/>
              </a:rPr>
              <a:t>为代表的点云配准方法在特征提取模块只关注点云的全局信息，并没有考虑 到点</a:t>
            </a:r>
            <a:r>
              <a:rPr dirty="0" sz="1200" spc="10">
                <a:latin typeface="SimSun"/>
                <a:cs typeface="SimSun"/>
              </a:rPr>
              <a:t>云</a:t>
            </a:r>
            <a:r>
              <a:rPr dirty="0" sz="1200">
                <a:latin typeface="SimSun"/>
                <a:cs typeface="SimSun"/>
              </a:rPr>
              <a:t>的局</a:t>
            </a:r>
            <a:r>
              <a:rPr dirty="0" sz="1200" spc="10">
                <a:latin typeface="SimSun"/>
                <a:cs typeface="SimSun"/>
              </a:rPr>
              <a:t>部</a:t>
            </a:r>
            <a:r>
              <a:rPr dirty="0" sz="1200">
                <a:latin typeface="SimSun"/>
                <a:cs typeface="SimSun"/>
              </a:rPr>
              <a:t>特</a:t>
            </a:r>
            <a:r>
              <a:rPr dirty="0" sz="1200" spc="10">
                <a:latin typeface="SimSun"/>
                <a:cs typeface="SimSun"/>
              </a:rPr>
              <a:t>征</a:t>
            </a:r>
            <a:r>
              <a:rPr dirty="0" sz="1200">
                <a:latin typeface="SimSun"/>
                <a:cs typeface="SimSun"/>
              </a:rPr>
              <a:t>，</a:t>
            </a:r>
            <a:r>
              <a:rPr dirty="0" sz="1200" spc="10">
                <a:latin typeface="SimSun"/>
                <a:cs typeface="SimSun"/>
              </a:rPr>
              <a:t>难</a:t>
            </a:r>
            <a:r>
              <a:rPr dirty="0" sz="1200">
                <a:latin typeface="SimSun"/>
                <a:cs typeface="SimSun"/>
              </a:rPr>
              <a:t>以表</a:t>
            </a:r>
            <a:r>
              <a:rPr dirty="0" sz="1200" spc="10">
                <a:latin typeface="SimSun"/>
                <a:cs typeface="SimSun"/>
              </a:rPr>
              <a:t>征</a:t>
            </a:r>
            <a:r>
              <a:rPr dirty="0" sz="1200">
                <a:latin typeface="SimSun"/>
                <a:cs typeface="SimSun"/>
              </a:rPr>
              <a:t>点云</a:t>
            </a:r>
            <a:r>
              <a:rPr dirty="0" sz="1200" spc="10">
                <a:latin typeface="SimSun"/>
                <a:cs typeface="SimSun"/>
              </a:rPr>
              <a:t>空</a:t>
            </a:r>
            <a:r>
              <a:rPr dirty="0" sz="1200">
                <a:latin typeface="SimSun"/>
                <a:cs typeface="SimSun"/>
              </a:rPr>
              <a:t>间</a:t>
            </a:r>
            <a:r>
              <a:rPr dirty="0" sz="1200" spc="10">
                <a:latin typeface="SimSun"/>
                <a:cs typeface="SimSun"/>
              </a:rPr>
              <a:t>复</a:t>
            </a:r>
            <a:r>
              <a:rPr dirty="0" sz="1200">
                <a:latin typeface="SimSun"/>
                <a:cs typeface="SimSun"/>
              </a:rPr>
              <a:t>杂</a:t>
            </a:r>
            <a:r>
              <a:rPr dirty="0" sz="1200" spc="10">
                <a:latin typeface="SimSun"/>
                <a:cs typeface="SimSun"/>
              </a:rPr>
              <a:t>的</a:t>
            </a:r>
            <a:r>
              <a:rPr dirty="0" sz="1200">
                <a:latin typeface="SimSun"/>
                <a:cs typeface="SimSun"/>
              </a:rPr>
              <a:t>变化</a:t>
            </a:r>
            <a:r>
              <a:rPr dirty="0" sz="1200" spc="10">
                <a:latin typeface="SimSun"/>
                <a:cs typeface="SimSun"/>
              </a:rPr>
              <a:t>关</a:t>
            </a:r>
            <a:r>
              <a:rPr dirty="0" sz="1200">
                <a:latin typeface="SimSun"/>
                <a:cs typeface="SimSun"/>
              </a:rPr>
              <a:t>系，</a:t>
            </a:r>
            <a:r>
              <a:rPr dirty="0" sz="1200" spc="10">
                <a:latin typeface="SimSun"/>
                <a:cs typeface="SimSun"/>
              </a:rPr>
              <a:t>一</a:t>
            </a:r>
            <a:r>
              <a:rPr dirty="0" sz="1200">
                <a:latin typeface="SimSun"/>
                <a:cs typeface="SimSun"/>
              </a:rPr>
              <a:t>定</a:t>
            </a:r>
            <a:r>
              <a:rPr dirty="0" sz="1200" spc="10">
                <a:latin typeface="SimSun"/>
                <a:cs typeface="SimSun"/>
              </a:rPr>
              <a:t>程</a:t>
            </a:r>
            <a:r>
              <a:rPr dirty="0" sz="1200">
                <a:latin typeface="SimSun"/>
                <a:cs typeface="SimSun"/>
              </a:rPr>
              <a:t>度</a:t>
            </a:r>
            <a:r>
              <a:rPr dirty="0" sz="1200" spc="10">
                <a:latin typeface="SimSun"/>
                <a:cs typeface="SimSun"/>
              </a:rPr>
              <a:t>限</a:t>
            </a:r>
            <a:r>
              <a:rPr dirty="0" sz="1200">
                <a:latin typeface="SimSun"/>
                <a:cs typeface="SimSun"/>
              </a:rPr>
              <a:t>制了</a:t>
            </a:r>
            <a:r>
              <a:rPr dirty="0" sz="1200" spc="10">
                <a:latin typeface="SimSun"/>
                <a:cs typeface="SimSun"/>
              </a:rPr>
              <a:t>其</a:t>
            </a:r>
            <a:r>
              <a:rPr dirty="0" sz="1200">
                <a:latin typeface="SimSun"/>
                <a:cs typeface="SimSun"/>
              </a:rPr>
              <a:t>对场</a:t>
            </a:r>
            <a:r>
              <a:rPr dirty="0" sz="1200" spc="10">
                <a:latin typeface="SimSun"/>
                <a:cs typeface="SimSun"/>
              </a:rPr>
              <a:t>景</a:t>
            </a:r>
            <a:r>
              <a:rPr dirty="0" sz="1200">
                <a:latin typeface="SimSun"/>
                <a:cs typeface="SimSun"/>
              </a:rPr>
              <a:t>的</a:t>
            </a:r>
            <a:r>
              <a:rPr dirty="0" sz="1200" spc="10">
                <a:latin typeface="SimSun"/>
                <a:cs typeface="SimSun"/>
              </a:rPr>
              <a:t>理</a:t>
            </a:r>
            <a:r>
              <a:rPr dirty="0" sz="1200">
                <a:latin typeface="SimSun"/>
                <a:cs typeface="SimSun"/>
              </a:rPr>
              <a:t>解能 力</a:t>
            </a:r>
            <a:r>
              <a:rPr dirty="0" sz="1200" spc="-170">
                <a:latin typeface="SimSun"/>
                <a:cs typeface="SimSun"/>
              </a:rPr>
              <a:t>，</a:t>
            </a:r>
            <a:r>
              <a:rPr dirty="0" sz="1200">
                <a:latin typeface="SimSun"/>
                <a:cs typeface="SimSun"/>
              </a:rPr>
              <a:t>从而降低点云配准的精度</a:t>
            </a:r>
            <a:r>
              <a:rPr dirty="0" sz="1200" spc="-170">
                <a:latin typeface="SimSun"/>
                <a:cs typeface="SimSun"/>
              </a:rPr>
              <a:t>。</a:t>
            </a:r>
            <a:r>
              <a:rPr dirty="0" sz="1200">
                <a:latin typeface="SimSun"/>
                <a:cs typeface="SimSun"/>
              </a:rPr>
              <a:t>同时</a:t>
            </a:r>
            <a:r>
              <a:rPr dirty="0" sz="1200" spc="-165">
                <a:latin typeface="SimSun"/>
                <a:cs typeface="SimSun"/>
              </a:rPr>
              <a:t>，</a:t>
            </a:r>
            <a:r>
              <a:rPr dirty="0" sz="1200">
                <a:latin typeface="Times New Roman"/>
                <a:cs typeface="Times New Roman"/>
              </a:rPr>
              <a:t>PCR</a:t>
            </a:r>
            <a:r>
              <a:rPr dirty="0" sz="1200" spc="-5">
                <a:latin typeface="Times New Roman"/>
                <a:cs typeface="Times New Roman"/>
              </a:rPr>
              <a:t>N</a:t>
            </a:r>
            <a:r>
              <a:rPr dirty="0" sz="1200" spc="-2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在特征融合模块仅仅以数组拼接方式将两组点 云的</a:t>
            </a:r>
            <a:r>
              <a:rPr dirty="0" sz="1200" spc="10">
                <a:latin typeface="SimSun"/>
                <a:cs typeface="SimSun"/>
              </a:rPr>
              <a:t>特</a:t>
            </a:r>
            <a:r>
              <a:rPr dirty="0" sz="1200">
                <a:latin typeface="SimSun"/>
                <a:cs typeface="SimSun"/>
              </a:rPr>
              <a:t>征在</a:t>
            </a:r>
            <a:r>
              <a:rPr dirty="0" sz="1200" spc="10">
                <a:latin typeface="SimSun"/>
                <a:cs typeface="SimSun"/>
              </a:rPr>
              <a:t>维</a:t>
            </a:r>
            <a:r>
              <a:rPr dirty="0" sz="1200">
                <a:latin typeface="SimSun"/>
                <a:cs typeface="SimSun"/>
              </a:rPr>
              <a:t>度</a:t>
            </a:r>
            <a:r>
              <a:rPr dirty="0" sz="1200" spc="10">
                <a:latin typeface="SimSun"/>
                <a:cs typeface="SimSun"/>
              </a:rPr>
              <a:t>上</a:t>
            </a:r>
            <a:r>
              <a:rPr dirty="0" sz="1200">
                <a:latin typeface="SimSun"/>
                <a:cs typeface="SimSun"/>
              </a:rPr>
              <a:t>进</a:t>
            </a:r>
            <a:r>
              <a:rPr dirty="0" sz="1200" spc="10">
                <a:latin typeface="SimSun"/>
                <a:cs typeface="SimSun"/>
              </a:rPr>
              <a:t>行</a:t>
            </a:r>
            <a:r>
              <a:rPr dirty="0" sz="1200">
                <a:latin typeface="SimSun"/>
                <a:cs typeface="SimSun"/>
              </a:rPr>
              <a:t>连接</a:t>
            </a:r>
            <a:r>
              <a:rPr dirty="0" sz="1200" spc="10">
                <a:latin typeface="SimSun"/>
                <a:cs typeface="SimSun"/>
              </a:rPr>
              <a:t>，</a:t>
            </a:r>
            <a:r>
              <a:rPr dirty="0" sz="1200">
                <a:latin typeface="SimSun"/>
                <a:cs typeface="SimSun"/>
              </a:rPr>
              <a:t>不能</a:t>
            </a:r>
            <a:r>
              <a:rPr dirty="0" sz="1200" spc="10">
                <a:latin typeface="SimSun"/>
                <a:cs typeface="SimSun"/>
              </a:rPr>
              <a:t>充</a:t>
            </a:r>
            <a:r>
              <a:rPr dirty="0" sz="1200">
                <a:latin typeface="SimSun"/>
                <a:cs typeface="SimSun"/>
              </a:rPr>
              <a:t>分</a:t>
            </a:r>
            <a:r>
              <a:rPr dirty="0" sz="1200" spc="10">
                <a:latin typeface="SimSun"/>
                <a:cs typeface="SimSun"/>
              </a:rPr>
              <a:t>利</a:t>
            </a:r>
            <a:r>
              <a:rPr dirty="0" sz="1200">
                <a:latin typeface="SimSun"/>
                <a:cs typeface="SimSun"/>
              </a:rPr>
              <a:t>用</a:t>
            </a:r>
            <a:r>
              <a:rPr dirty="0" sz="1200" spc="10">
                <a:latin typeface="SimSun"/>
                <a:cs typeface="SimSun"/>
              </a:rPr>
              <a:t>不</a:t>
            </a:r>
            <a:r>
              <a:rPr dirty="0" sz="1200">
                <a:latin typeface="SimSun"/>
                <a:cs typeface="SimSun"/>
              </a:rPr>
              <a:t>同层</a:t>
            </a:r>
            <a:r>
              <a:rPr dirty="0" sz="1200" spc="10">
                <a:latin typeface="SimSun"/>
                <a:cs typeface="SimSun"/>
              </a:rPr>
              <a:t>次</a:t>
            </a:r>
            <a:r>
              <a:rPr dirty="0" sz="1200">
                <a:latin typeface="SimSun"/>
                <a:cs typeface="SimSun"/>
              </a:rPr>
              <a:t>特征</a:t>
            </a:r>
            <a:r>
              <a:rPr dirty="0" sz="1200" spc="10">
                <a:latin typeface="SimSun"/>
                <a:cs typeface="SimSun"/>
              </a:rPr>
              <a:t>的</a:t>
            </a:r>
            <a:r>
              <a:rPr dirty="0" sz="1200">
                <a:latin typeface="SimSun"/>
                <a:cs typeface="SimSun"/>
              </a:rPr>
              <a:t>互</a:t>
            </a:r>
            <a:r>
              <a:rPr dirty="0" sz="1200" spc="10">
                <a:latin typeface="SimSun"/>
                <a:cs typeface="SimSun"/>
              </a:rPr>
              <a:t>补</a:t>
            </a:r>
            <a:r>
              <a:rPr dirty="0" sz="1200" spc="20">
                <a:latin typeface="SimSun"/>
                <a:cs typeface="SimSun"/>
              </a:rPr>
              <a:t>性</a:t>
            </a:r>
            <a:r>
              <a:rPr dirty="0" sz="1200" spc="10">
                <a:latin typeface="SimSun"/>
                <a:cs typeface="SimSun"/>
              </a:rPr>
              <a:t>，</a:t>
            </a:r>
            <a:r>
              <a:rPr dirty="0" sz="1200">
                <a:latin typeface="SimSun"/>
                <a:cs typeface="SimSun"/>
              </a:rPr>
              <a:t>无法</a:t>
            </a:r>
            <a:r>
              <a:rPr dirty="0" sz="1200" spc="10">
                <a:latin typeface="SimSun"/>
                <a:cs typeface="SimSun"/>
              </a:rPr>
              <a:t>很</a:t>
            </a:r>
            <a:r>
              <a:rPr dirty="0" sz="1200">
                <a:latin typeface="SimSun"/>
                <a:cs typeface="SimSun"/>
              </a:rPr>
              <a:t>好地</a:t>
            </a:r>
            <a:r>
              <a:rPr dirty="0" sz="1200" spc="10">
                <a:latin typeface="SimSun"/>
                <a:cs typeface="SimSun"/>
              </a:rPr>
              <a:t>融</a:t>
            </a:r>
            <a:r>
              <a:rPr dirty="0" sz="1200">
                <a:latin typeface="SimSun"/>
                <a:cs typeface="SimSun"/>
              </a:rPr>
              <a:t>合</a:t>
            </a:r>
            <a:r>
              <a:rPr dirty="0" sz="1200" spc="10">
                <a:latin typeface="SimSun"/>
                <a:cs typeface="SimSun"/>
              </a:rPr>
              <a:t>点</a:t>
            </a:r>
            <a:r>
              <a:rPr dirty="0" sz="1200">
                <a:latin typeface="SimSun"/>
                <a:cs typeface="SimSun"/>
              </a:rPr>
              <a:t>云的 局部特征和全局信息</a:t>
            </a:r>
            <a:r>
              <a:rPr dirty="0" sz="1200" spc="-505">
                <a:latin typeface="SimSun"/>
                <a:cs typeface="SimSun"/>
              </a:rPr>
              <a:t>，</a:t>
            </a:r>
            <a:r>
              <a:rPr dirty="0" sz="1200">
                <a:latin typeface="SimSun"/>
                <a:cs typeface="SimSun"/>
              </a:rPr>
              <a:t>从而破坏点云配准的精度</a:t>
            </a:r>
            <a:r>
              <a:rPr dirty="0" sz="1200" spc="-500">
                <a:latin typeface="SimSun"/>
                <a:cs typeface="SimSun"/>
              </a:rPr>
              <a:t>。</a:t>
            </a:r>
            <a:r>
              <a:rPr dirty="0" sz="1200">
                <a:latin typeface="SimSun"/>
                <a:cs typeface="SimSun"/>
              </a:rPr>
              <a:t>本文针对以上点云配准任务中存在的问题， </a:t>
            </a:r>
            <a:r>
              <a:rPr dirty="0" sz="1200">
                <a:latin typeface="SimSun"/>
                <a:cs typeface="SimSun"/>
              </a:rPr>
              <a:t>主要对以下三个部分进行研究与改进：</a:t>
            </a:r>
            <a:endParaRPr sz="1200">
              <a:latin typeface="SimSun"/>
              <a:cs typeface="SimSun"/>
            </a:endParaRPr>
          </a:p>
          <a:p>
            <a:pPr marL="12700" marR="5080" indent="304800">
              <a:lnSpc>
                <a:spcPct val="162500"/>
              </a:lnSpc>
            </a:pPr>
            <a:r>
              <a:rPr dirty="0" sz="1200">
                <a:latin typeface="SimSun"/>
                <a:cs typeface="SimSun"/>
              </a:rPr>
              <a:t>第一</a:t>
            </a:r>
            <a:r>
              <a:rPr dirty="0" sz="1200" spc="10">
                <a:latin typeface="SimSun"/>
                <a:cs typeface="SimSun"/>
              </a:rPr>
              <a:t>部</a:t>
            </a:r>
            <a:r>
              <a:rPr dirty="0" sz="1200">
                <a:latin typeface="SimSun"/>
                <a:cs typeface="SimSun"/>
              </a:rPr>
              <a:t>分</a:t>
            </a:r>
            <a:r>
              <a:rPr dirty="0" sz="1200" spc="10">
                <a:latin typeface="SimSun"/>
                <a:cs typeface="SimSun"/>
              </a:rPr>
              <a:t>，</a:t>
            </a:r>
            <a:r>
              <a:rPr dirty="0" sz="1200">
                <a:latin typeface="SimSun"/>
                <a:cs typeface="SimSun"/>
              </a:rPr>
              <a:t>针对</a:t>
            </a:r>
            <a:r>
              <a:rPr dirty="0" sz="1200" spc="10">
                <a:latin typeface="SimSun"/>
                <a:cs typeface="SimSun"/>
              </a:rPr>
              <a:t>外</a:t>
            </a:r>
            <a:r>
              <a:rPr dirty="0" sz="1200">
                <a:latin typeface="SimSun"/>
                <a:cs typeface="SimSun"/>
              </a:rPr>
              <a:t>部</a:t>
            </a:r>
            <a:r>
              <a:rPr dirty="0" sz="1200" spc="10">
                <a:latin typeface="SimSun"/>
                <a:cs typeface="SimSun"/>
              </a:rPr>
              <a:t>传</a:t>
            </a:r>
            <a:r>
              <a:rPr dirty="0" sz="1200">
                <a:latin typeface="SimSun"/>
                <a:cs typeface="SimSun"/>
              </a:rPr>
              <a:t>感器</a:t>
            </a:r>
            <a:r>
              <a:rPr dirty="0" sz="1200" spc="10">
                <a:latin typeface="SimSun"/>
                <a:cs typeface="SimSun"/>
              </a:rPr>
              <a:t>采</a:t>
            </a:r>
            <a:r>
              <a:rPr dirty="0" sz="1200">
                <a:latin typeface="SimSun"/>
                <a:cs typeface="SimSun"/>
              </a:rPr>
              <a:t>集</a:t>
            </a:r>
            <a:r>
              <a:rPr dirty="0" sz="1200" spc="10">
                <a:latin typeface="SimSun"/>
                <a:cs typeface="SimSun"/>
              </a:rPr>
              <a:t>到</a:t>
            </a:r>
            <a:r>
              <a:rPr dirty="0" sz="1200">
                <a:latin typeface="SimSun"/>
                <a:cs typeface="SimSun"/>
              </a:rPr>
              <a:t>的点</a:t>
            </a:r>
            <a:r>
              <a:rPr dirty="0" sz="1200" spc="10">
                <a:latin typeface="SimSun"/>
                <a:cs typeface="SimSun"/>
              </a:rPr>
              <a:t>云</a:t>
            </a:r>
            <a:r>
              <a:rPr dirty="0" sz="1200">
                <a:latin typeface="SimSun"/>
                <a:cs typeface="SimSun"/>
              </a:rPr>
              <a:t>数</a:t>
            </a:r>
            <a:r>
              <a:rPr dirty="0" sz="1200" spc="10">
                <a:latin typeface="SimSun"/>
                <a:cs typeface="SimSun"/>
              </a:rPr>
              <a:t>据</a:t>
            </a:r>
            <a:r>
              <a:rPr dirty="0" sz="1200">
                <a:latin typeface="SimSun"/>
                <a:cs typeface="SimSun"/>
              </a:rPr>
              <a:t>存在</a:t>
            </a:r>
            <a:r>
              <a:rPr dirty="0" sz="1200" spc="10">
                <a:latin typeface="SimSun"/>
                <a:cs typeface="SimSun"/>
              </a:rPr>
              <a:t>冗</a:t>
            </a:r>
            <a:r>
              <a:rPr dirty="0" sz="1200">
                <a:latin typeface="SimSun"/>
                <a:cs typeface="SimSun"/>
              </a:rPr>
              <a:t>余</a:t>
            </a:r>
            <a:r>
              <a:rPr dirty="0" sz="1200" spc="10">
                <a:latin typeface="SimSun"/>
                <a:cs typeface="SimSun"/>
              </a:rPr>
              <a:t>性</a:t>
            </a:r>
            <a:r>
              <a:rPr dirty="0" sz="1200">
                <a:latin typeface="SimSun"/>
                <a:cs typeface="SimSun"/>
              </a:rPr>
              <a:t>与质</a:t>
            </a:r>
            <a:r>
              <a:rPr dirty="0" sz="1200" spc="10">
                <a:latin typeface="SimSun"/>
                <a:cs typeface="SimSun"/>
              </a:rPr>
              <a:t>量</a:t>
            </a:r>
            <a:r>
              <a:rPr dirty="0" sz="1200">
                <a:latin typeface="SimSun"/>
                <a:cs typeface="SimSun"/>
              </a:rPr>
              <a:t>缺</a:t>
            </a:r>
            <a:r>
              <a:rPr dirty="0" sz="1200" spc="10">
                <a:latin typeface="SimSun"/>
                <a:cs typeface="SimSun"/>
              </a:rPr>
              <a:t>陷</a:t>
            </a:r>
            <a:r>
              <a:rPr dirty="0" sz="1200">
                <a:latin typeface="SimSun"/>
                <a:cs typeface="SimSun"/>
              </a:rPr>
              <a:t>的问</a:t>
            </a:r>
            <a:r>
              <a:rPr dirty="0" sz="1200" spc="10">
                <a:latin typeface="SimSun"/>
                <a:cs typeface="SimSun"/>
              </a:rPr>
              <a:t>题</a:t>
            </a:r>
            <a:r>
              <a:rPr dirty="0" sz="1200">
                <a:latin typeface="SimSun"/>
                <a:cs typeface="SimSun"/>
              </a:rPr>
              <a:t>，</a:t>
            </a:r>
            <a:r>
              <a:rPr dirty="0" sz="1200" spc="10">
                <a:latin typeface="SimSun"/>
                <a:cs typeface="SimSun"/>
              </a:rPr>
              <a:t>本</a:t>
            </a:r>
            <a:r>
              <a:rPr dirty="0" sz="1200">
                <a:latin typeface="SimSun"/>
                <a:cs typeface="SimSun"/>
              </a:rPr>
              <a:t>文提出 一种基于几何特征的点云数据预处理方案</a:t>
            </a:r>
            <a:r>
              <a:rPr dirty="0" sz="1200" spc="-409">
                <a:latin typeface="SimSun"/>
                <a:cs typeface="SimSun"/>
              </a:rPr>
              <a:t>，</a:t>
            </a:r>
            <a:r>
              <a:rPr dirty="0" sz="1200">
                <a:latin typeface="SimSun"/>
                <a:cs typeface="SimSun"/>
              </a:rPr>
              <a:t>为后续利用有效点云信息进行点云配准奠定基础。 该方</a:t>
            </a:r>
            <a:r>
              <a:rPr dirty="0" sz="1200" spc="10">
                <a:latin typeface="SimSun"/>
                <a:cs typeface="SimSun"/>
              </a:rPr>
              <a:t>案</a:t>
            </a:r>
            <a:r>
              <a:rPr dirty="0" sz="1200">
                <a:latin typeface="SimSun"/>
                <a:cs typeface="SimSun"/>
              </a:rPr>
              <a:t>首</a:t>
            </a:r>
            <a:r>
              <a:rPr dirty="0" sz="1200" spc="10">
                <a:latin typeface="SimSun"/>
                <a:cs typeface="SimSun"/>
              </a:rPr>
              <a:t>先</a:t>
            </a:r>
            <a:r>
              <a:rPr dirty="0" sz="1200">
                <a:latin typeface="SimSun"/>
                <a:cs typeface="SimSun"/>
              </a:rPr>
              <a:t>使</a:t>
            </a:r>
            <a:r>
              <a:rPr dirty="0" sz="1200" spc="10">
                <a:latin typeface="SimSun"/>
                <a:cs typeface="SimSun"/>
              </a:rPr>
              <a:t>用</a:t>
            </a:r>
            <a:r>
              <a:rPr dirty="0" sz="1200">
                <a:latin typeface="SimSun"/>
                <a:cs typeface="SimSun"/>
              </a:rPr>
              <a:t>随机</a:t>
            </a:r>
            <a:r>
              <a:rPr dirty="0" sz="1200" spc="10">
                <a:latin typeface="SimSun"/>
                <a:cs typeface="SimSun"/>
              </a:rPr>
              <a:t>降</a:t>
            </a:r>
            <a:r>
              <a:rPr dirty="0" sz="1200">
                <a:latin typeface="SimSun"/>
                <a:cs typeface="SimSun"/>
              </a:rPr>
              <a:t>采样</a:t>
            </a:r>
            <a:r>
              <a:rPr dirty="0" sz="1200" spc="10">
                <a:latin typeface="SimSun"/>
                <a:cs typeface="SimSun"/>
              </a:rPr>
              <a:t>这</a:t>
            </a:r>
            <a:r>
              <a:rPr dirty="0" sz="1200">
                <a:latin typeface="SimSun"/>
                <a:cs typeface="SimSun"/>
              </a:rPr>
              <a:t>种</a:t>
            </a:r>
            <a:r>
              <a:rPr dirty="0" sz="1200" spc="10">
                <a:latin typeface="SimSun"/>
                <a:cs typeface="SimSun"/>
              </a:rPr>
              <a:t>方</a:t>
            </a:r>
            <a:r>
              <a:rPr dirty="0" sz="1200">
                <a:latin typeface="SimSun"/>
                <a:cs typeface="SimSun"/>
              </a:rPr>
              <a:t>法</a:t>
            </a:r>
            <a:r>
              <a:rPr dirty="0" sz="1200" spc="10">
                <a:latin typeface="SimSun"/>
                <a:cs typeface="SimSun"/>
              </a:rPr>
              <a:t>来</a:t>
            </a:r>
            <a:r>
              <a:rPr dirty="0" sz="1200">
                <a:latin typeface="SimSun"/>
                <a:cs typeface="SimSun"/>
              </a:rPr>
              <a:t>降低</a:t>
            </a:r>
            <a:r>
              <a:rPr dirty="0" sz="1200" spc="10">
                <a:latin typeface="SimSun"/>
                <a:cs typeface="SimSun"/>
              </a:rPr>
              <a:t>原</a:t>
            </a:r>
            <a:r>
              <a:rPr dirty="0" sz="1200">
                <a:latin typeface="SimSun"/>
                <a:cs typeface="SimSun"/>
              </a:rPr>
              <a:t>始点</a:t>
            </a:r>
            <a:r>
              <a:rPr dirty="0" sz="1200" spc="10">
                <a:latin typeface="SimSun"/>
                <a:cs typeface="SimSun"/>
              </a:rPr>
              <a:t>云</a:t>
            </a:r>
            <a:r>
              <a:rPr dirty="0" sz="1200">
                <a:latin typeface="SimSun"/>
                <a:cs typeface="SimSun"/>
              </a:rPr>
              <a:t>的</a:t>
            </a:r>
            <a:r>
              <a:rPr dirty="0" sz="1200" spc="10">
                <a:latin typeface="SimSun"/>
                <a:cs typeface="SimSun"/>
              </a:rPr>
              <a:t>冗</a:t>
            </a:r>
            <a:r>
              <a:rPr dirty="0" sz="1200">
                <a:latin typeface="SimSun"/>
                <a:cs typeface="SimSun"/>
              </a:rPr>
              <a:t>余</a:t>
            </a:r>
            <a:r>
              <a:rPr dirty="0" sz="1200" spc="10">
                <a:latin typeface="SimSun"/>
                <a:cs typeface="SimSun"/>
              </a:rPr>
              <a:t>性</a:t>
            </a:r>
            <a:r>
              <a:rPr dirty="0" sz="1200">
                <a:latin typeface="SimSun"/>
                <a:cs typeface="SimSun"/>
              </a:rPr>
              <a:t>，并</a:t>
            </a:r>
            <a:r>
              <a:rPr dirty="0" sz="1200" spc="10">
                <a:latin typeface="SimSun"/>
                <a:cs typeface="SimSun"/>
              </a:rPr>
              <a:t>指</a:t>
            </a:r>
            <a:r>
              <a:rPr dirty="0" sz="1200">
                <a:latin typeface="SimSun"/>
                <a:cs typeface="SimSun"/>
              </a:rPr>
              <a:t>定采</a:t>
            </a:r>
            <a:r>
              <a:rPr dirty="0" sz="1200" spc="10">
                <a:latin typeface="SimSun"/>
                <a:cs typeface="SimSun"/>
              </a:rPr>
              <a:t>样</a:t>
            </a:r>
            <a:r>
              <a:rPr dirty="0" sz="1200">
                <a:latin typeface="SimSun"/>
                <a:cs typeface="SimSun"/>
              </a:rPr>
              <a:t>数量为</a:t>
            </a:r>
            <a:r>
              <a:rPr dirty="0" sz="1200" spc="-20">
                <a:latin typeface="SimSun"/>
                <a:cs typeface="SimSun"/>
              </a:rPr>
              <a:t> </a:t>
            </a:r>
            <a:r>
              <a:rPr dirty="0" sz="1200">
                <a:latin typeface="Times New Roman"/>
                <a:cs typeface="Times New Roman"/>
              </a:rPr>
              <a:t>48977</a:t>
            </a:r>
            <a:r>
              <a:rPr dirty="0" sz="1200">
                <a:latin typeface="SimSun"/>
                <a:cs typeface="SimSun"/>
              </a:rPr>
              <a:t>。 然后使用统计滤波器进行离群点去除</a:t>
            </a:r>
            <a:r>
              <a:rPr dirty="0" sz="1200" spc="-60">
                <a:latin typeface="SimSun"/>
                <a:cs typeface="SimSun"/>
              </a:rPr>
              <a:t>，</a:t>
            </a:r>
            <a:r>
              <a:rPr dirty="0" sz="1200">
                <a:latin typeface="SimSun"/>
                <a:cs typeface="SimSun"/>
              </a:rPr>
              <a:t>并取近邻搜索点的个数为</a:t>
            </a:r>
            <a:r>
              <a:rPr dirty="0" sz="1200" spc="-295">
                <a:latin typeface="SimSun"/>
                <a:cs typeface="SimSun"/>
              </a:rPr>
              <a:t> </a:t>
            </a:r>
            <a:r>
              <a:rPr dirty="0" sz="1200">
                <a:latin typeface="Times New Roman"/>
                <a:cs typeface="Times New Roman"/>
              </a:rPr>
              <a:t>30</a:t>
            </a:r>
            <a:r>
              <a:rPr dirty="0" sz="1200" spc="-60">
                <a:latin typeface="SimSun"/>
                <a:cs typeface="SimSun"/>
              </a:rPr>
              <a:t>。</a:t>
            </a:r>
            <a:r>
              <a:rPr dirty="0" sz="1200">
                <a:latin typeface="SimSun"/>
                <a:cs typeface="SimSun"/>
              </a:rPr>
              <a:t>最后使用欧式聚类算法 进行无关背景去除</a:t>
            </a:r>
            <a:r>
              <a:rPr dirty="0" sz="1200" spc="-229">
                <a:latin typeface="SimSun"/>
                <a:cs typeface="SimSun"/>
              </a:rPr>
              <a:t>，</a:t>
            </a:r>
            <a:r>
              <a:rPr dirty="0" sz="1200">
                <a:latin typeface="SimSun"/>
                <a:cs typeface="SimSun"/>
              </a:rPr>
              <a:t>并取近邻搜索半径的大小为</a:t>
            </a:r>
            <a:r>
              <a:rPr dirty="0" sz="1200" spc="-295">
                <a:latin typeface="SimSun"/>
                <a:cs typeface="SimSun"/>
              </a:rPr>
              <a:t> </a:t>
            </a:r>
            <a:r>
              <a:rPr dirty="0" sz="1200">
                <a:latin typeface="Times New Roman"/>
                <a:cs typeface="Times New Roman"/>
              </a:rPr>
              <a:t>5</a:t>
            </a:r>
            <a:r>
              <a:rPr dirty="0" sz="1200" spc="-229">
                <a:latin typeface="SimSun"/>
                <a:cs typeface="SimSun"/>
              </a:rPr>
              <a:t>。</a:t>
            </a:r>
            <a:r>
              <a:rPr dirty="0" sz="1200">
                <a:latin typeface="SimSun"/>
                <a:cs typeface="SimSun"/>
              </a:rPr>
              <a:t>测试下来</a:t>
            </a:r>
            <a:r>
              <a:rPr dirty="0" sz="1200" spc="-229">
                <a:latin typeface="SimSun"/>
                <a:cs typeface="SimSun"/>
              </a:rPr>
              <a:t>，</a:t>
            </a:r>
            <a:r>
              <a:rPr dirty="0" sz="1200">
                <a:latin typeface="SimSun"/>
                <a:cs typeface="SimSun"/>
              </a:rPr>
              <a:t>降采样后</a:t>
            </a:r>
            <a:r>
              <a:rPr dirty="0" sz="1200" spc="-229">
                <a:latin typeface="SimSun"/>
                <a:cs typeface="SimSun"/>
              </a:rPr>
              <a:t>，</a:t>
            </a:r>
            <a:r>
              <a:rPr dirty="0" sz="1200">
                <a:latin typeface="SimSun"/>
                <a:cs typeface="SimSun"/>
              </a:rPr>
              <a:t>点云数据从</a:t>
            </a:r>
            <a:r>
              <a:rPr dirty="0" sz="1200" spc="-300">
                <a:latin typeface="SimSun"/>
                <a:cs typeface="SimSun"/>
              </a:rPr>
              <a:t> </a:t>
            </a:r>
            <a:r>
              <a:rPr dirty="0" sz="1200">
                <a:latin typeface="Times New Roman"/>
                <a:cs typeface="Times New Roman"/>
              </a:rPr>
              <a:t>27</a:t>
            </a:r>
            <a:r>
              <a:rPr dirty="0" sz="1200" spc="-50">
                <a:latin typeface="Times New Roman"/>
                <a:cs typeface="Times New Roman"/>
              </a:rPr>
              <a:t>11</a:t>
            </a:r>
            <a:r>
              <a:rPr dirty="0" sz="1200">
                <a:latin typeface="Times New Roman"/>
                <a:cs typeface="Times New Roman"/>
              </a:rPr>
              <a:t>14 </a:t>
            </a:r>
            <a:r>
              <a:rPr dirty="0" sz="1200">
                <a:latin typeface="SimSun"/>
                <a:cs typeface="SimSun"/>
              </a:rPr>
              <a:t>个点减少到</a:t>
            </a:r>
            <a:r>
              <a:rPr dirty="0" sz="1200" spc="-300">
                <a:latin typeface="SimSun"/>
                <a:cs typeface="SimSun"/>
              </a:rPr>
              <a:t> </a:t>
            </a:r>
            <a:r>
              <a:rPr dirty="0" sz="1200">
                <a:latin typeface="Times New Roman"/>
                <a:cs typeface="Times New Roman"/>
              </a:rPr>
              <a:t>48977 </a:t>
            </a:r>
            <a:r>
              <a:rPr dirty="0" sz="1200">
                <a:latin typeface="SimSun"/>
                <a:cs typeface="SimSun"/>
              </a:rPr>
              <a:t>个点</a:t>
            </a:r>
            <a:r>
              <a:rPr dirty="0" sz="1200" spc="-145">
                <a:latin typeface="SimSun"/>
                <a:cs typeface="SimSun"/>
              </a:rPr>
              <a:t>，</a:t>
            </a:r>
            <a:r>
              <a:rPr dirty="0" sz="1200">
                <a:latin typeface="SimSun"/>
                <a:cs typeface="SimSun"/>
              </a:rPr>
              <a:t>用时为</a:t>
            </a:r>
            <a:r>
              <a:rPr dirty="0" sz="1200" spc="-300">
                <a:latin typeface="SimSun"/>
                <a:cs typeface="SimSun"/>
              </a:rPr>
              <a:t> </a:t>
            </a:r>
            <a:r>
              <a:rPr dirty="0" sz="1200">
                <a:latin typeface="Times New Roman"/>
                <a:cs typeface="Times New Roman"/>
              </a:rPr>
              <a:t>0.104379s</a:t>
            </a:r>
            <a:r>
              <a:rPr dirty="0" sz="1200" spc="-145">
                <a:latin typeface="SimSun"/>
                <a:cs typeface="SimSun"/>
              </a:rPr>
              <a:t>，</a:t>
            </a:r>
            <a:r>
              <a:rPr dirty="0" sz="1200" spc="10">
                <a:latin typeface="SimSun"/>
                <a:cs typeface="SimSun"/>
              </a:rPr>
              <a:t>且</a:t>
            </a:r>
            <a:r>
              <a:rPr dirty="0" sz="1200">
                <a:latin typeface="SimSun"/>
                <a:cs typeface="SimSun"/>
              </a:rPr>
              <a:t>在保证点云结构与重要特征的同时过滤掉了绝 大多数干扰噪声。离群点去除后，点云个数又从</a:t>
            </a:r>
            <a:r>
              <a:rPr dirty="0" sz="1200" spc="-295">
                <a:latin typeface="SimSun"/>
                <a:cs typeface="SimSun"/>
              </a:rPr>
              <a:t> </a:t>
            </a:r>
            <a:r>
              <a:rPr dirty="0" sz="1200">
                <a:latin typeface="Times New Roman"/>
                <a:cs typeface="Times New Roman"/>
              </a:rPr>
              <a:t>48977 </a:t>
            </a:r>
            <a:r>
              <a:rPr dirty="0" sz="1200">
                <a:latin typeface="SimSun"/>
                <a:cs typeface="SimSun"/>
              </a:rPr>
              <a:t>减少为</a:t>
            </a:r>
            <a:r>
              <a:rPr dirty="0" sz="1200" spc="-300">
                <a:latin typeface="SimSun"/>
                <a:cs typeface="SimSun"/>
              </a:rPr>
              <a:t> </a:t>
            </a:r>
            <a:r>
              <a:rPr dirty="0" sz="1200" spc="10">
                <a:latin typeface="Times New Roman"/>
                <a:cs typeface="Times New Roman"/>
              </a:rPr>
              <a:t>4</a:t>
            </a:r>
            <a:r>
              <a:rPr dirty="0" sz="1200">
                <a:latin typeface="Times New Roman"/>
                <a:cs typeface="Times New Roman"/>
              </a:rPr>
              <a:t>810</a:t>
            </a:r>
            <a:r>
              <a:rPr dirty="0" sz="1200" spc="10">
                <a:latin typeface="Times New Roman"/>
                <a:cs typeface="Times New Roman"/>
              </a:rPr>
              <a:t>5</a:t>
            </a:r>
            <a:r>
              <a:rPr dirty="0" sz="1200">
                <a:latin typeface="SimSun"/>
                <a:cs typeface="SimSun"/>
              </a:rPr>
              <a:t>，用时为</a:t>
            </a:r>
            <a:r>
              <a:rPr dirty="0" sz="1200" spc="-300">
                <a:latin typeface="SimSun"/>
                <a:cs typeface="SimSun"/>
              </a:rPr>
              <a:t> </a:t>
            </a:r>
            <a:r>
              <a:rPr dirty="0" sz="1200">
                <a:latin typeface="Times New Roman"/>
                <a:cs typeface="Times New Roman"/>
              </a:rPr>
              <a:t>0.122201s</a:t>
            </a:r>
            <a:r>
              <a:rPr dirty="0" sz="1200">
                <a:latin typeface="SimSun"/>
                <a:cs typeface="SimSun"/>
              </a:rPr>
              <a:t>，且 去除了绝大多数离群点</a:t>
            </a:r>
            <a:r>
              <a:rPr dirty="0" sz="1200" spc="-409">
                <a:latin typeface="SimSun"/>
                <a:cs typeface="SimSun"/>
              </a:rPr>
              <a:t>。</a:t>
            </a:r>
            <a:r>
              <a:rPr dirty="0" sz="1200">
                <a:latin typeface="SimSun"/>
                <a:cs typeface="SimSun"/>
              </a:rPr>
              <a:t>在进行无关背景去</a:t>
            </a:r>
            <a:r>
              <a:rPr dirty="0" sz="1200" spc="10">
                <a:latin typeface="SimSun"/>
                <a:cs typeface="SimSun"/>
              </a:rPr>
              <a:t>除</a:t>
            </a:r>
            <a:r>
              <a:rPr dirty="0" sz="1200">
                <a:latin typeface="SimSun"/>
                <a:cs typeface="SimSun"/>
              </a:rPr>
              <a:t>时</a:t>
            </a:r>
            <a:r>
              <a:rPr dirty="0" sz="1200" spc="-409">
                <a:latin typeface="SimSun"/>
                <a:cs typeface="SimSun"/>
              </a:rPr>
              <a:t>，</a:t>
            </a:r>
            <a:r>
              <a:rPr dirty="0" sz="1200">
                <a:latin typeface="SimSun"/>
                <a:cs typeface="SimSun"/>
              </a:rPr>
              <a:t>点云被分为</a:t>
            </a:r>
            <a:r>
              <a:rPr dirty="0" sz="1200" spc="-295">
                <a:latin typeface="SimSun"/>
                <a:cs typeface="SimSun"/>
              </a:rPr>
              <a:t> </a:t>
            </a:r>
            <a:r>
              <a:rPr dirty="0" sz="1200">
                <a:latin typeface="Times New Roman"/>
                <a:cs typeface="Times New Roman"/>
              </a:rPr>
              <a:t>10 </a:t>
            </a:r>
            <a:r>
              <a:rPr dirty="0" sz="1200">
                <a:latin typeface="SimSun"/>
                <a:cs typeface="SimSun"/>
              </a:rPr>
              <a:t>个</a:t>
            </a:r>
            <a:r>
              <a:rPr dirty="0" sz="1200" spc="10">
                <a:latin typeface="SimSun"/>
                <a:cs typeface="SimSun"/>
              </a:rPr>
              <a:t>类</a:t>
            </a:r>
            <a:r>
              <a:rPr dirty="0" sz="1200">
                <a:latin typeface="SimSun"/>
                <a:cs typeface="SimSun"/>
              </a:rPr>
              <a:t>别</a:t>
            </a:r>
            <a:r>
              <a:rPr dirty="0" sz="1200" spc="-409">
                <a:latin typeface="SimSun"/>
                <a:cs typeface="SimSun"/>
              </a:rPr>
              <a:t>，</a:t>
            </a:r>
            <a:r>
              <a:rPr dirty="0" sz="1200">
                <a:latin typeface="SimSun"/>
                <a:cs typeface="SimSun"/>
              </a:rPr>
              <a:t>分离出目标物</a:t>
            </a:r>
            <a:r>
              <a:rPr dirty="0" sz="1200" spc="-409">
                <a:latin typeface="SimSun"/>
                <a:cs typeface="SimSun"/>
              </a:rPr>
              <a:t>体</a:t>
            </a:r>
            <a:r>
              <a:rPr dirty="0" sz="1200" spc="10">
                <a:latin typeface="SimSun"/>
                <a:cs typeface="SimSun"/>
              </a:rPr>
              <a:t>（</a:t>
            </a:r>
            <a:r>
              <a:rPr dirty="0" sz="1200">
                <a:latin typeface="SimSun"/>
                <a:cs typeface="SimSun"/>
              </a:rPr>
              <a:t>手 机）后，点云个数从</a:t>
            </a:r>
            <a:r>
              <a:rPr dirty="0" sz="1200" spc="-130">
                <a:latin typeface="SimSun"/>
                <a:cs typeface="SimSun"/>
              </a:rPr>
              <a:t> </a:t>
            </a:r>
            <a:r>
              <a:rPr dirty="0" sz="1200">
                <a:latin typeface="Times New Roman"/>
                <a:cs typeface="Times New Roman"/>
              </a:rPr>
              <a:t>48105</a:t>
            </a:r>
            <a:r>
              <a:rPr dirty="0" sz="1200" spc="180">
                <a:latin typeface="Times New Roman"/>
                <a:cs typeface="Times New Roman"/>
              </a:rPr>
              <a:t> </a:t>
            </a:r>
            <a:r>
              <a:rPr dirty="0" sz="1200">
                <a:latin typeface="SimSun"/>
                <a:cs typeface="SimSun"/>
              </a:rPr>
              <a:t>减少为</a:t>
            </a:r>
            <a:r>
              <a:rPr dirty="0" sz="1200" spc="-130">
                <a:latin typeface="SimSun"/>
                <a:cs typeface="SimSun"/>
              </a:rPr>
              <a:t> </a:t>
            </a:r>
            <a:r>
              <a:rPr dirty="0" sz="1200">
                <a:latin typeface="Times New Roman"/>
                <a:cs typeface="Times New Roman"/>
              </a:rPr>
              <a:t>6067</a:t>
            </a:r>
            <a:r>
              <a:rPr dirty="0" sz="1200">
                <a:latin typeface="SimSun"/>
                <a:cs typeface="SimSun"/>
              </a:rPr>
              <a:t>，</a:t>
            </a:r>
            <a:r>
              <a:rPr dirty="0" sz="1200" spc="10">
                <a:latin typeface="SimSun"/>
                <a:cs typeface="SimSun"/>
              </a:rPr>
              <a:t>即</a:t>
            </a:r>
            <a:r>
              <a:rPr dirty="0" sz="1200">
                <a:latin typeface="SimSun"/>
                <a:cs typeface="SimSun"/>
              </a:rPr>
              <a:t>目标物体（手机）的点云数量为</a:t>
            </a:r>
            <a:r>
              <a:rPr dirty="0" sz="1200" spc="-120">
                <a:latin typeface="SimSun"/>
                <a:cs typeface="SimSun"/>
              </a:rPr>
              <a:t> </a:t>
            </a:r>
            <a:r>
              <a:rPr dirty="0" sz="1200">
                <a:latin typeface="Times New Roman"/>
                <a:cs typeface="Times New Roman"/>
              </a:rPr>
              <a:t>6067</a:t>
            </a:r>
            <a:r>
              <a:rPr dirty="0" sz="1200">
                <a:latin typeface="SimSun"/>
                <a:cs typeface="SimSun"/>
              </a:rPr>
              <a:t>，用</a:t>
            </a:r>
            <a:r>
              <a:rPr dirty="0" sz="1200" spc="10">
                <a:latin typeface="SimSun"/>
                <a:cs typeface="SimSun"/>
              </a:rPr>
              <a:t>时</a:t>
            </a:r>
            <a:r>
              <a:rPr dirty="0" sz="1200">
                <a:latin typeface="SimSun"/>
                <a:cs typeface="SimSun"/>
              </a:rPr>
              <a:t>为 </a:t>
            </a:r>
            <a:r>
              <a:rPr dirty="0" sz="1200">
                <a:latin typeface="Times New Roman"/>
                <a:cs typeface="Times New Roman"/>
              </a:rPr>
              <a:t>0.295816s</a:t>
            </a:r>
            <a:r>
              <a:rPr dirty="0" sz="1200">
                <a:latin typeface="SimSun"/>
                <a:cs typeface="SimSun"/>
              </a:rPr>
              <a:t>。总用时</a:t>
            </a:r>
            <a:r>
              <a:rPr dirty="0" sz="1200" spc="-305">
                <a:latin typeface="SimSun"/>
                <a:cs typeface="SimSun"/>
              </a:rPr>
              <a:t> </a:t>
            </a:r>
            <a:r>
              <a:rPr dirty="0" sz="1200">
                <a:latin typeface="Times New Roman"/>
                <a:cs typeface="Times New Roman"/>
              </a:rPr>
              <a:t>0.522397s</a:t>
            </a:r>
            <a:r>
              <a:rPr dirty="0" sz="1200">
                <a:latin typeface="SimSun"/>
                <a:cs typeface="SimSun"/>
              </a:rPr>
              <a:t>。</a:t>
            </a:r>
            <a:endParaRPr sz="1200">
              <a:latin typeface="SimSun"/>
              <a:cs typeface="SimSun"/>
            </a:endParaRPr>
          </a:p>
          <a:p>
            <a:pPr algn="just" marL="12700" marR="80645" indent="304800">
              <a:lnSpc>
                <a:spcPct val="162500"/>
              </a:lnSpc>
            </a:pPr>
            <a:r>
              <a:rPr dirty="0" sz="1200">
                <a:latin typeface="SimSun"/>
                <a:cs typeface="SimSun"/>
              </a:rPr>
              <a:t>第二部分</a:t>
            </a:r>
            <a:r>
              <a:rPr dirty="0" sz="1200" spc="-5">
                <a:latin typeface="SimSun"/>
                <a:cs typeface="SimSun"/>
              </a:rPr>
              <a:t>，</a:t>
            </a:r>
            <a:r>
              <a:rPr dirty="0" sz="1200">
                <a:latin typeface="SimSun"/>
                <a:cs typeface="SimSun"/>
              </a:rPr>
              <a:t>针对以点云配准经典网络</a:t>
            </a:r>
            <a:r>
              <a:rPr dirty="0" sz="1200" spc="-150">
                <a:latin typeface="SimSun"/>
                <a:cs typeface="SimSun"/>
              </a:rPr>
              <a:t> </a:t>
            </a:r>
            <a:r>
              <a:rPr dirty="0" sz="1200" spc="-5">
                <a:latin typeface="Times New Roman"/>
                <a:cs typeface="Times New Roman"/>
              </a:rPr>
              <a:t>PCRNet</a:t>
            </a:r>
            <a:r>
              <a:rPr dirty="0" sz="1200" spc="160">
                <a:latin typeface="Times New Roman"/>
                <a:cs typeface="Times New Roman"/>
              </a:rPr>
              <a:t> </a:t>
            </a:r>
            <a:r>
              <a:rPr dirty="0" sz="1200">
                <a:latin typeface="SimSun"/>
                <a:cs typeface="SimSun"/>
              </a:rPr>
              <a:t>为代表的点云配准方法在特征提取模块只 关注点云的全局信息而忽略局部特征的问题</a:t>
            </a:r>
            <a:r>
              <a:rPr dirty="0" sz="1200" spc="5">
                <a:latin typeface="SimSun"/>
                <a:cs typeface="SimSun"/>
              </a:rPr>
              <a:t>，</a:t>
            </a:r>
            <a:r>
              <a:rPr dirty="0" sz="1200">
                <a:latin typeface="SimSun"/>
                <a:cs typeface="SimSun"/>
              </a:rPr>
              <a:t>本文在基础网络</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5">
                <a:latin typeface="Times New Roman"/>
                <a:cs typeface="Times New Roman"/>
              </a:rPr>
              <a:t> </a:t>
            </a:r>
            <a:r>
              <a:rPr dirty="0" sz="1200">
                <a:latin typeface="SimSun"/>
                <a:cs typeface="SimSun"/>
              </a:rPr>
              <a:t>的特征提取模块进行 了改进</a:t>
            </a:r>
            <a:r>
              <a:rPr dirty="0" sz="1200" spc="-229">
                <a:latin typeface="SimSun"/>
                <a:cs typeface="SimSun"/>
              </a:rPr>
              <a:t>，</a:t>
            </a:r>
            <a:r>
              <a:rPr dirty="0" sz="1200">
                <a:latin typeface="SimSun"/>
                <a:cs typeface="SimSun"/>
              </a:rPr>
              <a:t>提出了一种使用位置自适应卷积提取特征的点云配准网络模型</a:t>
            </a:r>
            <a:r>
              <a:rPr dirty="0" sz="1200" spc="-295">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spc="5">
                <a:latin typeface="Times New Roman"/>
                <a:cs typeface="Times New Roman"/>
              </a:rPr>
              <a:t>t</a:t>
            </a:r>
            <a:r>
              <a:rPr dirty="0" sz="1200" spc="-229">
                <a:latin typeface="SimSun"/>
                <a:cs typeface="SimSun"/>
              </a:rPr>
              <a:t>。</a:t>
            </a:r>
            <a:r>
              <a:rPr dirty="0" sz="1200">
                <a:latin typeface="SimSun"/>
                <a:cs typeface="SimSun"/>
              </a:rPr>
              <a:t>在特征提取 模块</a:t>
            </a:r>
            <a:r>
              <a:rPr dirty="0" sz="1200" spc="10">
                <a:latin typeface="SimSun"/>
                <a:cs typeface="SimSun"/>
              </a:rPr>
              <a:t>，</a:t>
            </a:r>
            <a:r>
              <a:rPr dirty="0" sz="1200">
                <a:latin typeface="SimSun"/>
                <a:cs typeface="SimSun"/>
              </a:rPr>
              <a:t>利用</a:t>
            </a:r>
            <a:r>
              <a:rPr dirty="0" sz="1200" spc="10">
                <a:latin typeface="SimSun"/>
                <a:cs typeface="SimSun"/>
              </a:rPr>
              <a:t>具</a:t>
            </a:r>
            <a:r>
              <a:rPr dirty="0" sz="1200">
                <a:latin typeface="SimSun"/>
                <a:cs typeface="SimSun"/>
              </a:rPr>
              <a:t>有</a:t>
            </a:r>
            <a:r>
              <a:rPr dirty="0" sz="1200" spc="10">
                <a:latin typeface="SimSun"/>
                <a:cs typeface="SimSun"/>
              </a:rPr>
              <a:t>动</a:t>
            </a:r>
            <a:r>
              <a:rPr dirty="0" sz="1200">
                <a:latin typeface="SimSun"/>
                <a:cs typeface="SimSun"/>
              </a:rPr>
              <a:t>态</a:t>
            </a:r>
            <a:r>
              <a:rPr dirty="0" sz="1200" spc="10">
                <a:latin typeface="SimSun"/>
                <a:cs typeface="SimSun"/>
              </a:rPr>
              <a:t>内</a:t>
            </a:r>
            <a:r>
              <a:rPr dirty="0" sz="1200">
                <a:latin typeface="SimSun"/>
                <a:cs typeface="SimSun"/>
              </a:rPr>
              <a:t>核组</a:t>
            </a:r>
            <a:r>
              <a:rPr dirty="0" sz="1200" spc="10">
                <a:latin typeface="SimSun"/>
                <a:cs typeface="SimSun"/>
              </a:rPr>
              <a:t>装</a:t>
            </a:r>
            <a:r>
              <a:rPr dirty="0" sz="1200">
                <a:latin typeface="SimSun"/>
                <a:cs typeface="SimSun"/>
              </a:rPr>
              <a:t>的位</a:t>
            </a:r>
            <a:r>
              <a:rPr dirty="0" sz="1200" spc="10">
                <a:latin typeface="SimSun"/>
                <a:cs typeface="SimSun"/>
              </a:rPr>
              <a:t>置</a:t>
            </a:r>
            <a:r>
              <a:rPr dirty="0" sz="1200">
                <a:latin typeface="SimSun"/>
                <a:cs typeface="SimSun"/>
              </a:rPr>
              <a:t>自</a:t>
            </a:r>
            <a:r>
              <a:rPr dirty="0" sz="1200" spc="10">
                <a:latin typeface="SimSun"/>
                <a:cs typeface="SimSun"/>
              </a:rPr>
              <a:t>适</a:t>
            </a:r>
            <a:r>
              <a:rPr dirty="0" sz="1200">
                <a:latin typeface="SimSun"/>
                <a:cs typeface="SimSun"/>
              </a:rPr>
              <a:t>应</a:t>
            </a:r>
            <a:r>
              <a:rPr dirty="0" sz="1200" spc="10">
                <a:latin typeface="SimSun"/>
                <a:cs typeface="SimSun"/>
              </a:rPr>
              <a:t>卷</a:t>
            </a:r>
            <a:r>
              <a:rPr dirty="0" sz="1200">
                <a:latin typeface="SimSun"/>
                <a:cs typeface="SimSun"/>
              </a:rPr>
              <a:t>积层</a:t>
            </a:r>
            <a:r>
              <a:rPr dirty="0" sz="1200" spc="10">
                <a:latin typeface="SimSun"/>
                <a:cs typeface="SimSun"/>
              </a:rPr>
              <a:t>对</a:t>
            </a:r>
            <a:r>
              <a:rPr dirty="0" sz="1200">
                <a:latin typeface="SimSun"/>
                <a:cs typeface="SimSun"/>
              </a:rPr>
              <a:t>输入</a:t>
            </a:r>
            <a:r>
              <a:rPr dirty="0" sz="1200" spc="10">
                <a:latin typeface="SimSun"/>
                <a:cs typeface="SimSun"/>
              </a:rPr>
              <a:t>的</a:t>
            </a:r>
            <a:r>
              <a:rPr dirty="0" sz="1200">
                <a:latin typeface="SimSun"/>
                <a:cs typeface="SimSun"/>
              </a:rPr>
              <a:t>点</a:t>
            </a:r>
            <a:r>
              <a:rPr dirty="0" sz="1200" spc="10">
                <a:latin typeface="SimSun"/>
                <a:cs typeface="SimSun"/>
              </a:rPr>
              <a:t>云</a:t>
            </a:r>
            <a:r>
              <a:rPr dirty="0" sz="1200">
                <a:latin typeface="SimSun"/>
                <a:cs typeface="SimSun"/>
              </a:rPr>
              <a:t>进</a:t>
            </a:r>
            <a:r>
              <a:rPr dirty="0" sz="1200" spc="10">
                <a:latin typeface="SimSun"/>
                <a:cs typeface="SimSun"/>
              </a:rPr>
              <a:t>行</a:t>
            </a:r>
            <a:r>
              <a:rPr dirty="0" sz="1200">
                <a:latin typeface="SimSun"/>
                <a:cs typeface="SimSun"/>
              </a:rPr>
              <a:t>特征</a:t>
            </a:r>
            <a:r>
              <a:rPr dirty="0" sz="1200" spc="10">
                <a:latin typeface="SimSun"/>
                <a:cs typeface="SimSun"/>
              </a:rPr>
              <a:t>学</a:t>
            </a:r>
            <a:r>
              <a:rPr dirty="0" sz="1200">
                <a:latin typeface="SimSun"/>
                <a:cs typeface="SimSun"/>
              </a:rPr>
              <a:t>习</a:t>
            </a:r>
            <a:r>
              <a:rPr dirty="0" sz="1200" spc="25">
                <a:latin typeface="SimSun"/>
                <a:cs typeface="SimSun"/>
              </a:rPr>
              <a:t>，</a:t>
            </a:r>
            <a:r>
              <a:rPr dirty="0" sz="1200" spc="10">
                <a:latin typeface="SimSun"/>
                <a:cs typeface="SimSun"/>
              </a:rPr>
              <a:t>根</a:t>
            </a:r>
            <a:r>
              <a:rPr dirty="0" sz="1200">
                <a:latin typeface="SimSun"/>
                <a:cs typeface="SimSun"/>
              </a:rPr>
              <a:t>据</a:t>
            </a:r>
            <a:r>
              <a:rPr dirty="0" sz="1200" spc="10">
                <a:latin typeface="SimSun"/>
                <a:cs typeface="SimSun"/>
              </a:rPr>
              <a:t>每</a:t>
            </a:r>
            <a:r>
              <a:rPr dirty="0" sz="1200">
                <a:latin typeface="SimSun"/>
                <a:cs typeface="SimSun"/>
              </a:rPr>
              <a:t>个点 与其</a:t>
            </a:r>
            <a:r>
              <a:rPr dirty="0" sz="1200" spc="10">
                <a:latin typeface="SimSun"/>
                <a:cs typeface="SimSun"/>
              </a:rPr>
              <a:t>邻</a:t>
            </a:r>
            <a:r>
              <a:rPr dirty="0" sz="1200">
                <a:latin typeface="SimSun"/>
                <a:cs typeface="SimSun"/>
              </a:rPr>
              <a:t>域点</a:t>
            </a:r>
            <a:r>
              <a:rPr dirty="0" sz="1200" spc="10">
                <a:latin typeface="SimSun"/>
                <a:cs typeface="SimSun"/>
              </a:rPr>
              <a:t>的</a:t>
            </a:r>
            <a:r>
              <a:rPr dirty="0" sz="1200">
                <a:latin typeface="SimSun"/>
                <a:cs typeface="SimSun"/>
              </a:rPr>
              <a:t>位</a:t>
            </a:r>
            <a:r>
              <a:rPr dirty="0" sz="1200" spc="10">
                <a:latin typeface="SimSun"/>
                <a:cs typeface="SimSun"/>
              </a:rPr>
              <a:t>置</a:t>
            </a:r>
            <a:r>
              <a:rPr dirty="0" sz="1200">
                <a:latin typeface="SimSun"/>
                <a:cs typeface="SimSun"/>
              </a:rPr>
              <a:t>关</a:t>
            </a:r>
            <a:r>
              <a:rPr dirty="0" sz="1200" spc="10">
                <a:latin typeface="SimSun"/>
                <a:cs typeface="SimSun"/>
              </a:rPr>
              <a:t>系</a:t>
            </a:r>
            <a:r>
              <a:rPr dirty="0" sz="1200">
                <a:latin typeface="SimSun"/>
                <a:cs typeface="SimSun"/>
              </a:rPr>
              <a:t>学习</a:t>
            </a:r>
            <a:r>
              <a:rPr dirty="0" sz="1200" spc="10">
                <a:latin typeface="SimSun"/>
                <a:cs typeface="SimSun"/>
              </a:rPr>
              <a:t>权</a:t>
            </a:r>
            <a:r>
              <a:rPr dirty="0" sz="1200">
                <a:latin typeface="SimSun"/>
                <a:cs typeface="SimSun"/>
              </a:rPr>
              <a:t>重系</a:t>
            </a:r>
            <a:r>
              <a:rPr dirty="0" sz="1200" spc="10">
                <a:latin typeface="SimSun"/>
                <a:cs typeface="SimSun"/>
              </a:rPr>
              <a:t>数</a:t>
            </a:r>
            <a:r>
              <a:rPr dirty="0" sz="1200">
                <a:latin typeface="SimSun"/>
                <a:cs typeface="SimSun"/>
              </a:rPr>
              <a:t>，</a:t>
            </a:r>
            <a:r>
              <a:rPr dirty="0" sz="1200" spc="10">
                <a:latin typeface="SimSun"/>
                <a:cs typeface="SimSun"/>
              </a:rPr>
              <a:t>并</a:t>
            </a:r>
            <a:r>
              <a:rPr dirty="0" sz="1200">
                <a:latin typeface="SimSun"/>
                <a:cs typeface="SimSun"/>
              </a:rPr>
              <a:t>组</a:t>
            </a:r>
            <a:r>
              <a:rPr dirty="0" sz="1200" spc="10">
                <a:latin typeface="SimSun"/>
                <a:cs typeface="SimSun"/>
              </a:rPr>
              <a:t>合</a:t>
            </a:r>
            <a:r>
              <a:rPr dirty="0" sz="1200">
                <a:latin typeface="SimSun"/>
                <a:cs typeface="SimSun"/>
              </a:rPr>
              <a:t>权重</a:t>
            </a:r>
            <a:r>
              <a:rPr dirty="0" sz="1200" spc="10">
                <a:latin typeface="SimSun"/>
                <a:cs typeface="SimSun"/>
              </a:rPr>
              <a:t>矩</a:t>
            </a:r>
            <a:r>
              <a:rPr dirty="0" sz="1200">
                <a:latin typeface="SimSun"/>
                <a:cs typeface="SimSun"/>
              </a:rPr>
              <a:t>阵自</a:t>
            </a:r>
            <a:r>
              <a:rPr dirty="0" sz="1200" spc="10">
                <a:latin typeface="SimSun"/>
                <a:cs typeface="SimSun"/>
              </a:rPr>
              <a:t>适</a:t>
            </a:r>
            <a:r>
              <a:rPr dirty="0" sz="1200">
                <a:latin typeface="SimSun"/>
                <a:cs typeface="SimSun"/>
              </a:rPr>
              <a:t>应</a:t>
            </a:r>
            <a:r>
              <a:rPr dirty="0" sz="1200" spc="10">
                <a:latin typeface="SimSun"/>
                <a:cs typeface="SimSun"/>
              </a:rPr>
              <a:t>地</a:t>
            </a:r>
            <a:r>
              <a:rPr dirty="0" sz="1200">
                <a:latin typeface="SimSun"/>
                <a:cs typeface="SimSun"/>
              </a:rPr>
              <a:t>构</a:t>
            </a:r>
            <a:r>
              <a:rPr dirty="0" sz="1200" spc="10">
                <a:latin typeface="SimSun"/>
                <a:cs typeface="SimSun"/>
              </a:rPr>
              <a:t>建</a:t>
            </a:r>
            <a:r>
              <a:rPr dirty="0" sz="1200">
                <a:latin typeface="SimSun"/>
                <a:cs typeface="SimSun"/>
              </a:rPr>
              <a:t>卷积</a:t>
            </a:r>
            <a:r>
              <a:rPr dirty="0" sz="1200" spc="10">
                <a:latin typeface="SimSun"/>
                <a:cs typeface="SimSun"/>
              </a:rPr>
              <a:t>内</a:t>
            </a:r>
            <a:r>
              <a:rPr dirty="0" sz="1200">
                <a:latin typeface="SimSun"/>
                <a:cs typeface="SimSun"/>
              </a:rPr>
              <a:t>核，</a:t>
            </a:r>
            <a:r>
              <a:rPr dirty="0" sz="1200" spc="10">
                <a:latin typeface="SimSun"/>
                <a:cs typeface="SimSun"/>
              </a:rPr>
              <a:t>可</a:t>
            </a:r>
            <a:r>
              <a:rPr dirty="0" sz="1200">
                <a:latin typeface="SimSun"/>
                <a:cs typeface="SimSun"/>
              </a:rPr>
              <a:t>以</a:t>
            </a:r>
            <a:r>
              <a:rPr dirty="0" sz="1200" spc="10">
                <a:latin typeface="SimSun"/>
                <a:cs typeface="SimSun"/>
              </a:rPr>
              <a:t>灵</a:t>
            </a:r>
            <a:r>
              <a:rPr dirty="0" sz="1200">
                <a:latin typeface="SimSun"/>
                <a:cs typeface="SimSun"/>
              </a:rPr>
              <a:t>活地 捕获局部区域的信息，从而提高对场景的理解能力</a:t>
            </a:r>
            <a:r>
              <a:rPr dirty="0" sz="1200" spc="5">
                <a:latin typeface="SimSun"/>
                <a:cs typeface="SimSun"/>
              </a:rPr>
              <a:t>。</a:t>
            </a:r>
            <a:r>
              <a:rPr dirty="0" sz="1200">
                <a:latin typeface="SimSun"/>
                <a:cs typeface="SimSun"/>
              </a:rPr>
              <a:t>本文通过实验将</a:t>
            </a:r>
            <a:r>
              <a:rPr dirty="0" sz="1200" spc="-135">
                <a:latin typeface="SimSun"/>
                <a:cs typeface="SimSun"/>
              </a:rPr>
              <a:t> </a:t>
            </a:r>
            <a:r>
              <a:rPr dirty="0" sz="1200" spc="-25">
                <a:latin typeface="Times New Roman"/>
                <a:cs typeface="Times New Roman"/>
              </a:rPr>
              <a:t>PACNet</a:t>
            </a:r>
            <a:r>
              <a:rPr dirty="0" sz="1200" spc="175">
                <a:latin typeface="Times New Roman"/>
                <a:cs typeface="Times New Roman"/>
              </a:rPr>
              <a:t> </a:t>
            </a:r>
            <a:r>
              <a:rPr dirty="0" sz="1200">
                <a:latin typeface="SimSun"/>
                <a:cs typeface="SimSun"/>
              </a:rPr>
              <a:t>网络模型</a:t>
            </a:r>
            <a:r>
              <a:rPr dirty="0" sz="1200" spc="10">
                <a:latin typeface="SimSun"/>
                <a:cs typeface="SimSun"/>
              </a:rPr>
              <a:t>在</a:t>
            </a:r>
            <a:r>
              <a:rPr dirty="0" sz="1200">
                <a:latin typeface="SimSun"/>
                <a:cs typeface="SimSun"/>
              </a:rPr>
              <a:t>标</a:t>
            </a:r>
            <a:endParaRPr sz="1200">
              <a:latin typeface="SimSun"/>
              <a:cs typeface="SimSun"/>
            </a:endParaRPr>
          </a:p>
        </p:txBody>
      </p:sp>
      <p:pic>
        <p:nvPicPr>
          <p:cNvPr id="7" name="object 7"/>
          <p:cNvPicPr/>
          <p:nvPr/>
        </p:nvPicPr>
        <p:blipFill>
          <a:blip r:embed="rId3" cstate="print"/>
          <a:stretch>
            <a:fillRect/>
          </a:stretch>
        </p:blipFill>
        <p:spPr>
          <a:xfrm>
            <a:off x="259079" y="10344403"/>
            <a:ext cx="4812030" cy="123189"/>
          </a:xfrm>
          <a:prstGeom prst="rect">
            <a:avLst/>
          </a:prstGeom>
        </p:spPr>
      </p:pic>
      <p:pic>
        <p:nvPicPr>
          <p:cNvPr id="8" name="object 8"/>
          <p:cNvPicPr/>
          <p:nvPr/>
        </p:nvPicPr>
        <p:blipFill>
          <a:blip r:embed="rId4" cstate="print"/>
          <a:stretch>
            <a:fillRect/>
          </a:stretch>
        </p:blipFill>
        <p:spPr>
          <a:xfrm>
            <a:off x="5215890" y="10344403"/>
            <a:ext cx="1082039" cy="123189"/>
          </a:xfrm>
          <a:prstGeom prst="rect">
            <a:avLst/>
          </a:prstGeom>
        </p:spPr>
      </p:pic>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51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pic>
        <p:nvPicPr>
          <p:cNvPr id="3" name="object 3"/>
          <p:cNvPicPr/>
          <p:nvPr/>
        </p:nvPicPr>
        <p:blipFill>
          <a:blip r:embed="rId2" cstate="print"/>
          <a:stretch>
            <a:fillRect/>
          </a:stretch>
        </p:blipFill>
        <p:spPr>
          <a:xfrm>
            <a:off x="728487" y="5481852"/>
            <a:ext cx="224774" cy="133324"/>
          </a:xfrm>
          <a:prstGeom prst="rect">
            <a:avLst/>
          </a:prstGeom>
        </p:spPr>
      </p:pic>
      <p:sp>
        <p:nvSpPr>
          <p:cNvPr id="4" name="object 4"/>
          <p:cNvSpPr txBox="1"/>
          <p:nvPr/>
        </p:nvSpPr>
        <p:spPr>
          <a:xfrm>
            <a:off x="706627" y="467432"/>
            <a:ext cx="6223635" cy="8954770"/>
          </a:xfrm>
          <a:prstGeom prst="rect">
            <a:avLst/>
          </a:prstGeom>
        </p:spPr>
        <p:txBody>
          <a:bodyPr wrap="square" lIns="0" tIns="74295" rIns="0" bIns="0" rtlCol="0" vert="horz">
            <a:spAutoFit/>
          </a:bodyPr>
          <a:lstStyle/>
          <a:p>
            <a:pPr marL="12700">
              <a:lnSpc>
                <a:spcPct val="100000"/>
              </a:lnSpc>
              <a:spcBef>
                <a:spcPts val="585"/>
              </a:spcBef>
              <a:tabLst>
                <a:tab pos="5403850"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r>
              <a:rPr dirty="0" sz="1050">
                <a:solidFill>
                  <a:srgbClr val="666666"/>
                </a:solidFill>
                <a:latin typeface="SimSun"/>
                <a:cs typeface="SimSun"/>
              </a:rPr>
              <a:t>	</a:t>
            </a:r>
            <a:r>
              <a:rPr dirty="0" sz="1050" spc="5">
                <a:solidFill>
                  <a:srgbClr val="666666"/>
                </a:solidFill>
                <a:latin typeface="SimSun"/>
                <a:cs typeface="SimSun"/>
              </a:rPr>
              <a:t>总结</a:t>
            </a:r>
            <a:r>
              <a:rPr dirty="0" sz="1050" spc="-10">
                <a:solidFill>
                  <a:srgbClr val="666666"/>
                </a:solidFill>
                <a:latin typeface="SimSun"/>
                <a:cs typeface="SimSun"/>
              </a:rPr>
              <a:t>与</a:t>
            </a:r>
            <a:r>
              <a:rPr dirty="0" sz="1050" spc="5">
                <a:solidFill>
                  <a:srgbClr val="666666"/>
                </a:solidFill>
                <a:latin typeface="SimSun"/>
                <a:cs typeface="SimSun"/>
              </a:rPr>
              <a:t>展望</a:t>
            </a:r>
            <a:endParaRPr sz="1050">
              <a:latin typeface="SimSun"/>
              <a:cs typeface="SimSun"/>
            </a:endParaRPr>
          </a:p>
          <a:p>
            <a:pPr algn="just" marL="12700">
              <a:lnSpc>
                <a:spcPct val="100000"/>
              </a:lnSpc>
              <a:spcBef>
                <a:spcPts val="545"/>
              </a:spcBef>
            </a:pPr>
            <a:r>
              <a:rPr dirty="0" sz="1200">
                <a:latin typeface="SimSun"/>
                <a:cs typeface="SimSun"/>
              </a:rPr>
              <a:t>准数据</a:t>
            </a:r>
            <a:r>
              <a:rPr dirty="0" sz="1200" spc="190">
                <a:latin typeface="SimSun"/>
                <a:cs typeface="SimSun"/>
              </a:rPr>
              <a:t>集</a:t>
            </a:r>
            <a:r>
              <a:rPr dirty="0" sz="1200" spc="-5">
                <a:latin typeface="Times New Roman"/>
                <a:cs typeface="Times New Roman"/>
              </a:rPr>
              <a:t>Mode</a:t>
            </a:r>
            <a:r>
              <a:rPr dirty="0" sz="1200">
                <a:latin typeface="Times New Roman"/>
                <a:cs typeface="Times New Roman"/>
              </a:rPr>
              <a:t>lN</a:t>
            </a:r>
            <a:r>
              <a:rPr dirty="0" sz="1200" spc="-5">
                <a:latin typeface="Times New Roman"/>
                <a:cs typeface="Times New Roman"/>
              </a:rPr>
              <a:t>e</a:t>
            </a:r>
            <a:r>
              <a:rPr dirty="0" sz="1200">
                <a:latin typeface="Times New Roman"/>
                <a:cs typeface="Times New Roman"/>
              </a:rPr>
              <a:t>t</a:t>
            </a:r>
            <a:r>
              <a:rPr dirty="0" sz="1200" spc="-5">
                <a:latin typeface="Times New Roman"/>
                <a:cs typeface="Times New Roman"/>
              </a:rPr>
              <a:t>-</a:t>
            </a:r>
            <a:r>
              <a:rPr dirty="0" sz="1200">
                <a:latin typeface="Times New Roman"/>
                <a:cs typeface="Times New Roman"/>
              </a:rPr>
              <a:t>40</a:t>
            </a:r>
            <a:r>
              <a:rPr dirty="0" sz="1200" spc="-100">
                <a:latin typeface="Times New Roman"/>
                <a:cs typeface="Times New Roman"/>
              </a:rPr>
              <a:t> </a:t>
            </a:r>
            <a:r>
              <a:rPr dirty="0" sz="1200">
                <a:latin typeface="SimSun"/>
                <a:cs typeface="SimSun"/>
              </a:rPr>
              <a:t>上进行了各项测试对比</a:t>
            </a:r>
            <a:r>
              <a:rPr dirty="0" sz="1200" spc="-600">
                <a:latin typeface="SimSun"/>
                <a:cs typeface="SimSun"/>
              </a:rPr>
              <a:t>。</a:t>
            </a:r>
            <a:r>
              <a:rPr dirty="0" sz="1200">
                <a:latin typeface="SimSun"/>
                <a:cs typeface="SimSun"/>
              </a:rPr>
              <a:t>实验结果</a:t>
            </a:r>
            <a:r>
              <a:rPr dirty="0" sz="1200" spc="5">
                <a:latin typeface="SimSun"/>
                <a:cs typeface="SimSun"/>
              </a:rPr>
              <a:t>表</a:t>
            </a:r>
            <a:r>
              <a:rPr dirty="0" sz="1200">
                <a:latin typeface="SimSun"/>
                <a:cs typeface="SimSun"/>
              </a:rPr>
              <a:t>明</a:t>
            </a:r>
            <a:r>
              <a:rPr dirty="0" sz="1200" spc="-600">
                <a:latin typeface="SimSun"/>
                <a:cs typeface="SimSun"/>
              </a:rPr>
              <a:t>，</a:t>
            </a:r>
            <a:r>
              <a:rPr dirty="0" sz="1200" spc="-120">
                <a:latin typeface="Times New Roman"/>
                <a:cs typeface="Times New Roman"/>
              </a:rPr>
              <a:t>P</a:t>
            </a:r>
            <a:r>
              <a:rPr dirty="0" sz="1200" spc="-5">
                <a:latin typeface="Times New Roman"/>
                <a:cs typeface="Times New Roman"/>
              </a:rPr>
              <a:t>ACN</a:t>
            </a:r>
            <a:r>
              <a:rPr dirty="0" sz="1200">
                <a:latin typeface="Times New Roman"/>
                <a:cs typeface="Times New Roman"/>
              </a:rPr>
              <a:t>et</a:t>
            </a:r>
            <a:r>
              <a:rPr dirty="0" sz="1200" spc="-105">
                <a:latin typeface="Times New Roman"/>
                <a:cs typeface="Times New Roman"/>
              </a:rPr>
              <a:t> </a:t>
            </a:r>
            <a:r>
              <a:rPr dirty="0" sz="1200">
                <a:latin typeface="SimSun"/>
                <a:cs typeface="SimSun"/>
              </a:rPr>
              <a:t>对比基础网</a:t>
            </a:r>
            <a:r>
              <a:rPr dirty="0" sz="1200" spc="195">
                <a:latin typeface="SimSun"/>
                <a:cs typeface="SimSun"/>
              </a:rPr>
              <a:t>络</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et</a:t>
            </a:r>
            <a:r>
              <a:rPr dirty="0" sz="1200">
                <a:latin typeface="SimSun"/>
                <a:cs typeface="SimSun"/>
              </a:rPr>
              <a:t>，</a:t>
            </a:r>
            <a:endParaRPr sz="1200">
              <a:latin typeface="SimSun"/>
              <a:cs typeface="SimSun"/>
            </a:endParaRPr>
          </a:p>
          <a:p>
            <a:pPr algn="just" marL="12700" marR="81915">
              <a:lnSpc>
                <a:spcPct val="162500"/>
              </a:lnSpc>
            </a:pPr>
            <a:r>
              <a:rPr dirty="0" sz="1200">
                <a:latin typeface="SimSun"/>
                <a:cs typeface="SimSun"/>
              </a:rPr>
              <a:t>在</a:t>
            </a:r>
            <a:r>
              <a:rPr dirty="0" sz="1200" spc="-300">
                <a:latin typeface="SimSun"/>
                <a:cs typeface="SimSun"/>
              </a:rPr>
              <a:t> </a:t>
            </a:r>
            <a:r>
              <a:rPr dirty="0" sz="1200">
                <a:latin typeface="Times New Roman"/>
                <a:cs typeface="Times New Roman"/>
              </a:rPr>
              <a:t>6 </a:t>
            </a:r>
            <a:r>
              <a:rPr dirty="0" sz="1200">
                <a:latin typeface="SimSun"/>
                <a:cs typeface="SimSun"/>
              </a:rPr>
              <a:t>个评价指标上分别带来了</a:t>
            </a:r>
            <a:r>
              <a:rPr dirty="0" sz="1200" spc="-300">
                <a:latin typeface="SimSun"/>
                <a:cs typeface="SimSun"/>
              </a:rPr>
              <a:t> </a:t>
            </a:r>
            <a:r>
              <a:rPr dirty="0" sz="1200">
                <a:latin typeface="Times New Roman"/>
                <a:cs typeface="Times New Roman"/>
              </a:rPr>
              <a:t>25.6</a:t>
            </a:r>
            <a:r>
              <a:rPr dirty="0" sz="1200">
                <a:latin typeface="SimSun"/>
                <a:cs typeface="SimSun"/>
              </a:rPr>
              <a:t>％</a:t>
            </a:r>
            <a:r>
              <a:rPr dirty="0" sz="1200" spc="-315">
                <a:latin typeface="SimSun"/>
                <a:cs typeface="SimSun"/>
              </a:rPr>
              <a:t>、</a:t>
            </a:r>
            <a:r>
              <a:rPr dirty="0" sz="1200">
                <a:latin typeface="Times New Roman"/>
                <a:cs typeface="Times New Roman"/>
              </a:rPr>
              <a:t>13.7</a:t>
            </a:r>
            <a:r>
              <a:rPr dirty="0" sz="1200" spc="-5">
                <a:latin typeface="Times New Roman"/>
                <a:cs typeface="Times New Roman"/>
              </a:rPr>
              <a:t>%</a:t>
            </a:r>
            <a:r>
              <a:rPr dirty="0" sz="1200" spc="-315">
                <a:latin typeface="SimSun"/>
                <a:cs typeface="SimSun"/>
              </a:rPr>
              <a:t>、</a:t>
            </a:r>
            <a:r>
              <a:rPr dirty="0" sz="1200">
                <a:latin typeface="Times New Roman"/>
                <a:cs typeface="Times New Roman"/>
              </a:rPr>
              <a:t>21.6</a:t>
            </a:r>
            <a:r>
              <a:rPr dirty="0" sz="1200" spc="-5">
                <a:latin typeface="Times New Roman"/>
                <a:cs typeface="Times New Roman"/>
              </a:rPr>
              <a:t>%</a:t>
            </a:r>
            <a:r>
              <a:rPr dirty="0" sz="1200" spc="-315">
                <a:latin typeface="SimSun"/>
                <a:cs typeface="SimSun"/>
              </a:rPr>
              <a:t>、</a:t>
            </a:r>
            <a:r>
              <a:rPr dirty="0" sz="1200">
                <a:latin typeface="Times New Roman"/>
                <a:cs typeface="Times New Roman"/>
              </a:rPr>
              <a:t>39.4</a:t>
            </a:r>
            <a:r>
              <a:rPr dirty="0" sz="1200" spc="-5">
                <a:latin typeface="Times New Roman"/>
                <a:cs typeface="Times New Roman"/>
              </a:rPr>
              <a:t>%</a:t>
            </a:r>
            <a:r>
              <a:rPr dirty="0" sz="1200" spc="-315">
                <a:latin typeface="SimSun"/>
                <a:cs typeface="SimSun"/>
              </a:rPr>
              <a:t>、</a:t>
            </a:r>
            <a:r>
              <a:rPr dirty="0" sz="1200">
                <a:latin typeface="Times New Roman"/>
                <a:cs typeface="Times New Roman"/>
              </a:rPr>
              <a:t>22.1</a:t>
            </a:r>
            <a:r>
              <a:rPr dirty="0" sz="1200" spc="-5">
                <a:latin typeface="Times New Roman"/>
                <a:cs typeface="Times New Roman"/>
              </a:rPr>
              <a:t>%</a:t>
            </a:r>
            <a:r>
              <a:rPr dirty="0" sz="1200" spc="-300">
                <a:latin typeface="SimSun"/>
                <a:cs typeface="SimSun"/>
              </a:rPr>
              <a:t>、</a:t>
            </a:r>
            <a:r>
              <a:rPr dirty="0" sz="1200">
                <a:latin typeface="Times New Roman"/>
                <a:cs typeface="Times New Roman"/>
              </a:rPr>
              <a:t>19.1</a:t>
            </a:r>
            <a:r>
              <a:rPr dirty="0" sz="1200" spc="-5">
                <a:latin typeface="Times New Roman"/>
                <a:cs typeface="Times New Roman"/>
              </a:rPr>
              <a:t>%</a:t>
            </a:r>
            <a:r>
              <a:rPr dirty="0" sz="1200">
                <a:latin typeface="SimSun"/>
                <a:cs typeface="SimSun"/>
              </a:rPr>
              <a:t>的提升</a:t>
            </a:r>
            <a:r>
              <a:rPr dirty="0" sz="1200" spc="-315">
                <a:latin typeface="SimSun"/>
                <a:cs typeface="SimSun"/>
              </a:rPr>
              <a:t>。</a:t>
            </a:r>
            <a:r>
              <a:rPr dirty="0" sz="1200">
                <a:latin typeface="SimSun"/>
                <a:cs typeface="SimSun"/>
              </a:rPr>
              <a:t>与</a:t>
            </a:r>
            <a:r>
              <a:rPr dirty="0" sz="1200" spc="-300">
                <a:latin typeface="SimSun"/>
                <a:cs typeface="SimSun"/>
              </a:rPr>
              <a:t> </a:t>
            </a:r>
            <a:r>
              <a:rPr dirty="0" sz="1200">
                <a:latin typeface="Times New Roman"/>
                <a:cs typeface="Times New Roman"/>
              </a:rPr>
              <a:t>ICP</a:t>
            </a:r>
            <a:r>
              <a:rPr dirty="0" sz="1200">
                <a:latin typeface="SimSun"/>
                <a:cs typeface="SimSun"/>
              </a:rPr>
              <a:t>、  </a:t>
            </a:r>
            <a:r>
              <a:rPr dirty="0" sz="1200" spc="-5">
                <a:latin typeface="Times New Roman"/>
                <a:cs typeface="Times New Roman"/>
              </a:rPr>
              <a:t>Go-ICP</a:t>
            </a:r>
            <a:r>
              <a:rPr dirty="0" sz="1200" spc="-195">
                <a:latin typeface="SimSun"/>
                <a:cs typeface="SimSun"/>
              </a:rPr>
              <a:t>、</a:t>
            </a:r>
            <a:r>
              <a:rPr dirty="0" sz="1200" spc="-5">
                <a:latin typeface="Times New Roman"/>
                <a:cs typeface="Times New Roman"/>
              </a:rPr>
              <a:t>FGR</a:t>
            </a:r>
            <a:r>
              <a:rPr dirty="0" sz="1200" spc="-195">
                <a:latin typeface="SimSun"/>
                <a:cs typeface="SimSun"/>
              </a:rPr>
              <a:t>、</a:t>
            </a:r>
            <a:r>
              <a:rPr dirty="0" sz="1200" spc="-5">
                <a:latin typeface="Times New Roman"/>
                <a:cs typeface="Times New Roman"/>
              </a:rPr>
              <a:t>PCRNet</a:t>
            </a:r>
            <a:r>
              <a:rPr dirty="0" sz="1200" spc="-50">
                <a:latin typeface="Times New Roman"/>
                <a:cs typeface="Times New Roman"/>
              </a:rPr>
              <a:t> </a:t>
            </a:r>
            <a:r>
              <a:rPr dirty="0" sz="1200">
                <a:latin typeface="SimSun"/>
                <a:cs typeface="SimSun"/>
              </a:rPr>
              <a:t>这些同类主流算法相比</a:t>
            </a:r>
            <a:r>
              <a:rPr dirty="0" sz="1200" spc="-190">
                <a:latin typeface="SimSun"/>
                <a:cs typeface="SimSun"/>
              </a:rPr>
              <a:t>，</a:t>
            </a:r>
            <a:r>
              <a:rPr dirty="0" sz="1200">
                <a:latin typeface="SimSun"/>
                <a:cs typeface="SimSun"/>
              </a:rPr>
              <a:t>本文提出的方法在点云配准任务中也具有更 高的精度。</a:t>
            </a:r>
            <a:endParaRPr sz="1200">
              <a:latin typeface="SimSun"/>
              <a:cs typeface="SimSun"/>
            </a:endParaRPr>
          </a:p>
          <a:p>
            <a:pPr algn="just" marL="12700" marR="81915" indent="304800">
              <a:lnSpc>
                <a:spcPct val="162500"/>
              </a:lnSpc>
            </a:pPr>
            <a:r>
              <a:rPr dirty="0" sz="1200">
                <a:latin typeface="SimSun"/>
                <a:cs typeface="SimSun"/>
              </a:rPr>
              <a:t>第三部分</a:t>
            </a:r>
            <a:r>
              <a:rPr dirty="0" sz="1200" spc="-5">
                <a:latin typeface="SimSun"/>
                <a:cs typeface="SimSun"/>
              </a:rPr>
              <a:t>，</a:t>
            </a:r>
            <a:r>
              <a:rPr dirty="0" sz="1200">
                <a:latin typeface="SimSun"/>
                <a:cs typeface="SimSun"/>
              </a:rPr>
              <a:t>针对</a:t>
            </a:r>
            <a:r>
              <a:rPr dirty="0" sz="1200" spc="-11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 </a:t>
            </a:r>
            <a:r>
              <a:rPr dirty="0" sz="1200" spc="-100">
                <a:latin typeface="Times New Roman"/>
                <a:cs typeface="Times New Roman"/>
              </a:rPr>
              <a:t> </a:t>
            </a:r>
            <a:r>
              <a:rPr dirty="0" sz="1200">
                <a:latin typeface="SimSun"/>
                <a:cs typeface="SimSun"/>
              </a:rPr>
              <a:t>在特征融合模块仅仅以数据拼接方式将两组点云的特征在维度 </a:t>
            </a:r>
            <a:r>
              <a:rPr dirty="0" sz="1200">
                <a:latin typeface="SimSun"/>
                <a:cs typeface="SimSun"/>
              </a:rPr>
              <a:t>上进行连接而无法很好地融合不同层次特征的问题</a:t>
            </a:r>
            <a:r>
              <a:rPr dirty="0" sz="1200" spc="5">
                <a:latin typeface="SimSun"/>
                <a:cs typeface="SimSun"/>
              </a:rPr>
              <a:t>，</a:t>
            </a:r>
            <a:r>
              <a:rPr dirty="0" sz="1200">
                <a:latin typeface="SimSun"/>
                <a:cs typeface="SimSun"/>
              </a:rPr>
              <a:t>本文在基础网络</a:t>
            </a:r>
            <a:r>
              <a:rPr dirty="0" sz="1200" spc="-150">
                <a:latin typeface="SimSun"/>
                <a:cs typeface="SimSun"/>
              </a:rPr>
              <a:t> </a:t>
            </a:r>
            <a:r>
              <a:rPr dirty="0" sz="1200" spc="-5">
                <a:latin typeface="Times New Roman"/>
                <a:cs typeface="Times New Roman"/>
              </a:rPr>
              <a:t>PCRNet</a:t>
            </a:r>
            <a:r>
              <a:rPr dirty="0" sz="1200" spc="155">
                <a:latin typeface="Times New Roman"/>
                <a:cs typeface="Times New Roman"/>
              </a:rPr>
              <a:t> </a:t>
            </a:r>
            <a:r>
              <a:rPr dirty="0" sz="1200">
                <a:latin typeface="SimSun"/>
                <a:cs typeface="SimSun"/>
              </a:rPr>
              <a:t>的特征融合模 块进行了改进，并结合</a:t>
            </a:r>
            <a:r>
              <a:rPr dirty="0" sz="1200" spc="-135">
                <a:latin typeface="SimSun"/>
                <a:cs typeface="SimSun"/>
              </a:rPr>
              <a:t> </a:t>
            </a:r>
            <a:r>
              <a:rPr dirty="0" sz="1200" spc="-25">
                <a:latin typeface="Times New Roman"/>
                <a:cs typeface="Times New Roman"/>
              </a:rPr>
              <a:t>PACNet</a:t>
            </a:r>
            <a:r>
              <a:rPr dirty="0" sz="1200" spc="175">
                <a:latin typeface="Times New Roman"/>
                <a:cs typeface="Times New Roman"/>
              </a:rPr>
              <a:t> </a:t>
            </a:r>
            <a:r>
              <a:rPr dirty="0" sz="1200">
                <a:latin typeface="SimSun"/>
                <a:cs typeface="SimSun"/>
              </a:rPr>
              <a:t>网络构建</a:t>
            </a:r>
            <a:r>
              <a:rPr dirty="0" sz="1200" spc="10">
                <a:latin typeface="SimSun"/>
                <a:cs typeface="SimSun"/>
              </a:rPr>
              <a:t>了</a:t>
            </a:r>
            <a:r>
              <a:rPr dirty="0" sz="1200">
                <a:latin typeface="SimSun"/>
                <a:cs typeface="SimSun"/>
              </a:rPr>
              <a:t>一种基于双重注意力机制融合特征的点云配准网 络模型</a:t>
            </a:r>
            <a:r>
              <a:rPr dirty="0" sz="1200" spc="-300">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-At</a:t>
            </a:r>
            <a:r>
              <a:rPr dirty="0" sz="1200">
                <a:latin typeface="Times New Roman"/>
                <a:cs typeface="Times New Roman"/>
              </a:rPr>
              <a:t>t</a:t>
            </a:r>
            <a:r>
              <a:rPr dirty="0" sz="1200">
                <a:latin typeface="SimSun"/>
                <a:cs typeface="SimSun"/>
              </a:rPr>
              <a:t>。</a:t>
            </a:r>
            <a:r>
              <a:rPr dirty="0" sz="1200" spc="10">
                <a:latin typeface="SimSun"/>
                <a:cs typeface="SimSun"/>
              </a:rPr>
              <a:t>在</a:t>
            </a:r>
            <a:r>
              <a:rPr dirty="0" sz="1200">
                <a:latin typeface="SimSun"/>
                <a:cs typeface="SimSun"/>
              </a:rPr>
              <a:t>特征融合模块，双重注意力机制可</a:t>
            </a:r>
            <a:r>
              <a:rPr dirty="0" sz="1200" spc="5">
                <a:latin typeface="SimSun"/>
                <a:cs typeface="SimSun"/>
              </a:rPr>
              <a:t>以</a:t>
            </a:r>
            <a:r>
              <a:rPr dirty="0" sz="1200">
                <a:latin typeface="SimSun"/>
                <a:cs typeface="SimSun"/>
              </a:rPr>
              <a:t>捕获不同层次特征的长期语义依</a:t>
            </a:r>
            <a:endParaRPr sz="1200">
              <a:latin typeface="SimSun"/>
              <a:cs typeface="SimSun"/>
            </a:endParaRPr>
          </a:p>
          <a:p>
            <a:pPr algn="just" marL="12700" marR="79375">
              <a:lnSpc>
                <a:spcPct val="162500"/>
              </a:lnSpc>
              <a:spcBef>
                <a:spcPts val="5"/>
              </a:spcBef>
            </a:pPr>
            <a:r>
              <a:rPr dirty="0" sz="1200">
                <a:latin typeface="SimSun"/>
                <a:cs typeface="SimSun"/>
              </a:rPr>
              <a:t>赖关系</a:t>
            </a:r>
            <a:r>
              <a:rPr dirty="0" sz="1200" spc="-145">
                <a:latin typeface="SimSun"/>
                <a:cs typeface="SimSun"/>
              </a:rPr>
              <a:t>，</a:t>
            </a:r>
            <a:r>
              <a:rPr dirty="0" sz="1200">
                <a:latin typeface="SimSun"/>
                <a:cs typeface="SimSun"/>
              </a:rPr>
              <a:t>有效融合点云的局部特征和全局信</a:t>
            </a:r>
            <a:r>
              <a:rPr dirty="0" sz="1200" spc="5">
                <a:latin typeface="SimSun"/>
                <a:cs typeface="SimSun"/>
              </a:rPr>
              <a:t>息</a:t>
            </a:r>
            <a:r>
              <a:rPr dirty="0" sz="1200" spc="-145">
                <a:latin typeface="SimSun"/>
                <a:cs typeface="SimSun"/>
              </a:rPr>
              <a:t>。</a:t>
            </a:r>
            <a:r>
              <a:rPr dirty="0" sz="1200">
                <a:latin typeface="SimSun"/>
                <a:cs typeface="SimSun"/>
              </a:rPr>
              <a:t>本文通过实验将</a:t>
            </a:r>
            <a:r>
              <a:rPr dirty="0" sz="1200" spc="-300">
                <a:latin typeface="SimSun"/>
                <a:cs typeface="SimSun"/>
              </a:rPr>
              <a:t> </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-At</a:t>
            </a:r>
            <a:r>
              <a:rPr dirty="0" sz="1200">
                <a:latin typeface="Times New Roman"/>
                <a:cs typeface="Times New Roman"/>
              </a:rPr>
              <a:t>t</a:t>
            </a:r>
            <a:r>
              <a:rPr dirty="0" sz="1200" spc="5">
                <a:latin typeface="Times New Roman"/>
                <a:cs typeface="Times New Roman"/>
              </a:rPr>
              <a:t> </a:t>
            </a:r>
            <a:r>
              <a:rPr dirty="0" sz="1200">
                <a:latin typeface="SimSun"/>
                <a:cs typeface="SimSun"/>
              </a:rPr>
              <a:t>网络模型与</a:t>
            </a:r>
            <a:r>
              <a:rPr dirty="0" sz="1200" spc="10">
                <a:latin typeface="SimSun"/>
                <a:cs typeface="SimSun"/>
              </a:rPr>
              <a:t>当</a:t>
            </a:r>
            <a:r>
              <a:rPr dirty="0" sz="1200">
                <a:latin typeface="SimSun"/>
                <a:cs typeface="SimSun"/>
              </a:rPr>
              <a:t>前 主流的点云配准算法进行了各项测试对比以及消融实验。实验结果表明</a:t>
            </a:r>
            <a:r>
              <a:rPr dirty="0" sz="1200" spc="5">
                <a:latin typeface="SimSun"/>
                <a:cs typeface="SimSun"/>
              </a:rPr>
              <a:t>，</a:t>
            </a:r>
            <a:r>
              <a:rPr dirty="0" sz="1200" spc="-120">
                <a:latin typeface="Times New Roman"/>
                <a:cs typeface="Times New Roman"/>
              </a:rPr>
              <a:t>P</a:t>
            </a:r>
            <a:r>
              <a:rPr dirty="0" sz="1200" spc="-5">
                <a:latin typeface="Times New Roman"/>
                <a:cs typeface="Times New Roman"/>
              </a:rPr>
              <a:t>ACN</a:t>
            </a:r>
            <a:r>
              <a:rPr dirty="0" sz="1200" spc="-10">
                <a:latin typeface="Times New Roman"/>
                <a:cs typeface="Times New Roman"/>
              </a:rPr>
              <a:t>e</a:t>
            </a:r>
            <a:r>
              <a:rPr dirty="0" sz="1200" spc="5">
                <a:latin typeface="Times New Roman"/>
                <a:cs typeface="Times New Roman"/>
              </a:rPr>
              <a:t>t</a:t>
            </a:r>
            <a:r>
              <a:rPr dirty="0" sz="1200" spc="-5">
                <a:latin typeface="Times New Roman"/>
                <a:cs typeface="Times New Roman"/>
              </a:rPr>
              <a:t>-At</a:t>
            </a:r>
            <a:r>
              <a:rPr dirty="0" sz="1200">
                <a:latin typeface="Times New Roman"/>
                <a:cs typeface="Times New Roman"/>
              </a:rPr>
              <a:t>t </a:t>
            </a:r>
            <a:r>
              <a:rPr dirty="0" sz="1200">
                <a:latin typeface="SimSun"/>
                <a:cs typeface="SimSun"/>
              </a:rPr>
              <a:t>对比基 础网络</a:t>
            </a:r>
            <a:r>
              <a:rPr dirty="0" sz="1200" spc="-300">
                <a:latin typeface="SimSun"/>
                <a:cs typeface="SimSun"/>
              </a:rPr>
              <a:t> </a:t>
            </a:r>
            <a:r>
              <a:rPr dirty="0" sz="1200">
                <a:latin typeface="Times New Roman"/>
                <a:cs typeface="Times New Roman"/>
              </a:rPr>
              <a:t>PCR</a:t>
            </a:r>
            <a:r>
              <a:rPr dirty="0" sz="1200" spc="-5">
                <a:latin typeface="Times New Roman"/>
                <a:cs typeface="Times New Roman"/>
              </a:rPr>
              <a:t>N</a:t>
            </a:r>
            <a:r>
              <a:rPr dirty="0" sz="1200" spc="-10">
                <a:latin typeface="Times New Roman"/>
                <a:cs typeface="Times New Roman"/>
              </a:rPr>
              <a:t>e</a:t>
            </a:r>
            <a:r>
              <a:rPr dirty="0" sz="1200" spc="5">
                <a:latin typeface="Times New Roman"/>
                <a:cs typeface="Times New Roman"/>
              </a:rPr>
              <a:t>t</a:t>
            </a:r>
            <a:r>
              <a:rPr dirty="0" sz="1200" spc="-120">
                <a:latin typeface="SimSun"/>
                <a:cs typeface="SimSun"/>
              </a:rPr>
              <a:t>，</a:t>
            </a:r>
            <a:r>
              <a:rPr dirty="0" sz="1200">
                <a:latin typeface="SimSun"/>
                <a:cs typeface="SimSun"/>
              </a:rPr>
              <a:t>在</a:t>
            </a:r>
            <a:r>
              <a:rPr dirty="0" sz="1200" spc="-300">
                <a:latin typeface="SimSun"/>
                <a:cs typeface="SimSun"/>
              </a:rPr>
              <a:t> </a:t>
            </a:r>
            <a:r>
              <a:rPr dirty="0" sz="1200">
                <a:latin typeface="Times New Roman"/>
                <a:cs typeface="Times New Roman"/>
              </a:rPr>
              <a:t>6 </a:t>
            </a:r>
            <a:r>
              <a:rPr dirty="0" sz="1200">
                <a:latin typeface="SimSun"/>
                <a:cs typeface="SimSun"/>
              </a:rPr>
              <a:t>个评价指标上分别带来了</a:t>
            </a:r>
            <a:r>
              <a:rPr dirty="0" sz="1200" spc="-300">
                <a:latin typeface="SimSun"/>
                <a:cs typeface="SimSun"/>
              </a:rPr>
              <a:t> </a:t>
            </a:r>
            <a:r>
              <a:rPr dirty="0" sz="1200">
                <a:latin typeface="Times New Roman"/>
                <a:cs typeface="Times New Roman"/>
              </a:rPr>
              <a:t>30.3</a:t>
            </a:r>
            <a:r>
              <a:rPr dirty="0" sz="1200">
                <a:latin typeface="SimSun"/>
                <a:cs typeface="SimSun"/>
              </a:rPr>
              <a:t>％</a:t>
            </a:r>
            <a:r>
              <a:rPr dirty="0" sz="1200" spc="-120">
                <a:latin typeface="SimSun"/>
                <a:cs typeface="SimSun"/>
              </a:rPr>
              <a:t>、</a:t>
            </a:r>
            <a:r>
              <a:rPr dirty="0" sz="1200">
                <a:latin typeface="Times New Roman"/>
                <a:cs typeface="Times New Roman"/>
              </a:rPr>
              <a:t>16.5</a:t>
            </a:r>
            <a:r>
              <a:rPr dirty="0" sz="1200" spc="-5">
                <a:latin typeface="Times New Roman"/>
                <a:cs typeface="Times New Roman"/>
              </a:rPr>
              <a:t>%</a:t>
            </a:r>
            <a:r>
              <a:rPr dirty="0" sz="1200" spc="-120">
                <a:latin typeface="SimSun"/>
                <a:cs typeface="SimSun"/>
              </a:rPr>
              <a:t>、</a:t>
            </a:r>
            <a:r>
              <a:rPr dirty="0" sz="1200">
                <a:latin typeface="Times New Roman"/>
                <a:cs typeface="Times New Roman"/>
              </a:rPr>
              <a:t>23.</a:t>
            </a:r>
            <a:r>
              <a:rPr dirty="0" sz="1200" spc="10">
                <a:latin typeface="Times New Roman"/>
                <a:cs typeface="Times New Roman"/>
              </a:rPr>
              <a:t>4</a:t>
            </a:r>
            <a:r>
              <a:rPr dirty="0" sz="1200" spc="-5">
                <a:latin typeface="Times New Roman"/>
                <a:cs typeface="Times New Roman"/>
              </a:rPr>
              <a:t>%</a:t>
            </a:r>
            <a:r>
              <a:rPr dirty="0" sz="1200" spc="-120">
                <a:latin typeface="SimSun"/>
                <a:cs typeface="SimSun"/>
              </a:rPr>
              <a:t>、</a:t>
            </a:r>
            <a:r>
              <a:rPr dirty="0" sz="1200">
                <a:latin typeface="Times New Roman"/>
                <a:cs typeface="Times New Roman"/>
              </a:rPr>
              <a:t>40.7</a:t>
            </a:r>
            <a:r>
              <a:rPr dirty="0" sz="1200" spc="-5">
                <a:latin typeface="Times New Roman"/>
                <a:cs typeface="Times New Roman"/>
              </a:rPr>
              <a:t>%</a:t>
            </a:r>
            <a:r>
              <a:rPr dirty="0" sz="1200" spc="-120">
                <a:latin typeface="SimSun"/>
                <a:cs typeface="SimSun"/>
              </a:rPr>
              <a:t>、</a:t>
            </a:r>
            <a:r>
              <a:rPr dirty="0" sz="1200">
                <a:latin typeface="Times New Roman"/>
                <a:cs typeface="Times New Roman"/>
              </a:rPr>
              <a:t>22.9</a:t>
            </a:r>
            <a:r>
              <a:rPr dirty="0" sz="1200" spc="-5">
                <a:latin typeface="Times New Roman"/>
                <a:cs typeface="Times New Roman"/>
              </a:rPr>
              <a:t>%</a:t>
            </a:r>
            <a:r>
              <a:rPr dirty="0" sz="1200" spc="-120">
                <a:latin typeface="SimSun"/>
                <a:cs typeface="SimSun"/>
              </a:rPr>
              <a:t>、</a:t>
            </a:r>
            <a:r>
              <a:rPr dirty="0" sz="1200">
                <a:latin typeface="Times New Roman"/>
                <a:cs typeface="Times New Roman"/>
              </a:rPr>
              <a:t>2</a:t>
            </a:r>
            <a:r>
              <a:rPr dirty="0" sz="1200" spc="10">
                <a:latin typeface="Times New Roman"/>
                <a:cs typeface="Times New Roman"/>
              </a:rPr>
              <a:t>4</a:t>
            </a:r>
            <a:r>
              <a:rPr dirty="0" sz="1200">
                <a:latin typeface="Times New Roman"/>
                <a:cs typeface="Times New Roman"/>
              </a:rPr>
              <a:t>% </a:t>
            </a:r>
            <a:r>
              <a:rPr dirty="0" sz="1200">
                <a:latin typeface="SimSun"/>
                <a:cs typeface="SimSun"/>
              </a:rPr>
              <a:t>的提升</a:t>
            </a:r>
            <a:r>
              <a:rPr dirty="0" sz="1200" spc="-75">
                <a:latin typeface="SimSun"/>
                <a:cs typeface="SimSun"/>
              </a:rPr>
              <a:t>。</a:t>
            </a:r>
            <a:r>
              <a:rPr dirty="0" sz="1200">
                <a:latin typeface="SimSun"/>
                <a:cs typeface="SimSun"/>
              </a:rPr>
              <a:t>与</a:t>
            </a:r>
            <a:r>
              <a:rPr dirty="0" sz="1200" spc="-300">
                <a:latin typeface="SimSun"/>
                <a:cs typeface="SimSun"/>
              </a:rPr>
              <a:t> </a:t>
            </a:r>
            <a:r>
              <a:rPr dirty="0" sz="1200">
                <a:latin typeface="Times New Roman"/>
                <a:cs typeface="Times New Roman"/>
              </a:rPr>
              <a:t>ICP</a:t>
            </a:r>
            <a:r>
              <a:rPr dirty="0" sz="1200" spc="-75">
                <a:latin typeface="SimSun"/>
                <a:cs typeface="SimSun"/>
              </a:rPr>
              <a:t>、</a:t>
            </a:r>
            <a:r>
              <a:rPr dirty="0" sz="1200" spc="-5">
                <a:latin typeface="Times New Roman"/>
                <a:cs typeface="Times New Roman"/>
              </a:rPr>
              <a:t>G</a:t>
            </a:r>
            <a:r>
              <a:rPr dirty="0" sz="1200">
                <a:latin typeface="Times New Roman"/>
                <a:cs typeface="Times New Roman"/>
              </a:rPr>
              <a:t>o</a:t>
            </a:r>
            <a:r>
              <a:rPr dirty="0" sz="1200" spc="-5">
                <a:latin typeface="Times New Roman"/>
                <a:cs typeface="Times New Roman"/>
              </a:rPr>
              <a:t>-</a:t>
            </a:r>
            <a:r>
              <a:rPr dirty="0" sz="1200" spc="5">
                <a:latin typeface="Times New Roman"/>
                <a:cs typeface="Times New Roman"/>
              </a:rPr>
              <a:t>I</a:t>
            </a:r>
            <a:r>
              <a:rPr dirty="0" sz="1200">
                <a:latin typeface="Times New Roman"/>
                <a:cs typeface="Times New Roman"/>
              </a:rPr>
              <a:t>C</a:t>
            </a:r>
            <a:r>
              <a:rPr dirty="0" sz="1200" spc="5">
                <a:latin typeface="Times New Roman"/>
                <a:cs typeface="Times New Roman"/>
              </a:rPr>
              <a:t>P</a:t>
            </a:r>
            <a:r>
              <a:rPr dirty="0" sz="1200" spc="-70">
                <a:latin typeface="SimSun"/>
                <a:cs typeface="SimSun"/>
              </a:rPr>
              <a:t>、</a:t>
            </a:r>
            <a:r>
              <a:rPr dirty="0" sz="1200">
                <a:latin typeface="Times New Roman"/>
                <a:cs typeface="Times New Roman"/>
              </a:rPr>
              <a:t>F</a:t>
            </a:r>
            <a:r>
              <a:rPr dirty="0" sz="1200" spc="-5">
                <a:latin typeface="Times New Roman"/>
                <a:cs typeface="Times New Roman"/>
              </a:rPr>
              <a:t>G</a:t>
            </a:r>
            <a:r>
              <a:rPr dirty="0" sz="1200">
                <a:latin typeface="Times New Roman"/>
                <a:cs typeface="Times New Roman"/>
              </a:rPr>
              <a:t>R</a:t>
            </a:r>
            <a:r>
              <a:rPr dirty="0" sz="1200" spc="-75">
                <a:latin typeface="SimSun"/>
                <a:cs typeface="SimSun"/>
              </a:rPr>
              <a:t>、</a:t>
            </a:r>
            <a:r>
              <a:rPr dirty="0" sz="1200">
                <a:latin typeface="Times New Roman"/>
                <a:cs typeface="Times New Roman"/>
              </a:rPr>
              <a:t>P</a:t>
            </a:r>
            <a:r>
              <a:rPr dirty="0" sz="1200" spc="-10">
                <a:latin typeface="Times New Roman"/>
                <a:cs typeface="Times New Roman"/>
              </a:rPr>
              <a:t>C</a:t>
            </a:r>
            <a:r>
              <a:rPr dirty="0" sz="1200">
                <a:latin typeface="Times New Roman"/>
                <a:cs typeface="Times New Roman"/>
              </a:rPr>
              <a:t>R</a:t>
            </a:r>
            <a:r>
              <a:rPr dirty="0" sz="1200" spc="-5">
                <a:latin typeface="Times New Roman"/>
                <a:cs typeface="Times New Roman"/>
              </a:rPr>
              <a:t>N</a:t>
            </a:r>
            <a:r>
              <a:rPr dirty="0" sz="1200" spc="-10">
                <a:latin typeface="Times New Roman"/>
                <a:cs typeface="Times New Roman"/>
              </a:rPr>
              <a:t>e</a:t>
            </a:r>
            <a:r>
              <a:rPr dirty="0" sz="1200">
                <a:latin typeface="Times New Roman"/>
                <a:cs typeface="Times New Roman"/>
              </a:rPr>
              <a:t>t</a:t>
            </a:r>
            <a:r>
              <a:rPr dirty="0" sz="1200" spc="5">
                <a:latin typeface="Times New Roman"/>
                <a:cs typeface="Times New Roman"/>
              </a:rPr>
              <a:t> </a:t>
            </a:r>
            <a:r>
              <a:rPr dirty="0" sz="1200">
                <a:latin typeface="SimSun"/>
                <a:cs typeface="SimSun"/>
              </a:rPr>
              <a:t>这些同类主流算法相比</a:t>
            </a:r>
            <a:r>
              <a:rPr dirty="0" sz="1200" spc="-70">
                <a:latin typeface="SimSun"/>
                <a:cs typeface="SimSun"/>
              </a:rPr>
              <a:t>，</a:t>
            </a:r>
            <a:r>
              <a:rPr dirty="0" sz="1200">
                <a:latin typeface="SimSun"/>
                <a:cs typeface="SimSun"/>
              </a:rPr>
              <a:t>本文提出的方法在点云配 准任</a:t>
            </a:r>
            <a:r>
              <a:rPr dirty="0" sz="1200" spc="10">
                <a:latin typeface="SimSun"/>
                <a:cs typeface="SimSun"/>
              </a:rPr>
              <a:t>务</a:t>
            </a:r>
            <a:r>
              <a:rPr dirty="0" sz="1200">
                <a:latin typeface="SimSun"/>
                <a:cs typeface="SimSun"/>
              </a:rPr>
              <a:t>中也</a:t>
            </a:r>
            <a:r>
              <a:rPr dirty="0" sz="1200" spc="10">
                <a:latin typeface="SimSun"/>
                <a:cs typeface="SimSun"/>
              </a:rPr>
              <a:t>具</a:t>
            </a:r>
            <a:r>
              <a:rPr dirty="0" sz="1200">
                <a:latin typeface="SimSun"/>
                <a:cs typeface="SimSun"/>
              </a:rPr>
              <a:t>有</a:t>
            </a:r>
            <a:r>
              <a:rPr dirty="0" sz="1200" spc="10">
                <a:latin typeface="SimSun"/>
                <a:cs typeface="SimSun"/>
              </a:rPr>
              <a:t>更</a:t>
            </a:r>
            <a:r>
              <a:rPr dirty="0" sz="1200">
                <a:latin typeface="SimSun"/>
                <a:cs typeface="SimSun"/>
              </a:rPr>
              <a:t>高</a:t>
            </a:r>
            <a:r>
              <a:rPr dirty="0" sz="1200" spc="10">
                <a:latin typeface="SimSun"/>
                <a:cs typeface="SimSun"/>
              </a:rPr>
              <a:t>的</a:t>
            </a:r>
            <a:r>
              <a:rPr dirty="0" sz="1200">
                <a:latin typeface="SimSun"/>
                <a:cs typeface="SimSun"/>
              </a:rPr>
              <a:t>精度</a:t>
            </a:r>
            <a:r>
              <a:rPr dirty="0" sz="1200" spc="10">
                <a:latin typeface="SimSun"/>
                <a:cs typeface="SimSun"/>
              </a:rPr>
              <a:t>、</a:t>
            </a:r>
            <a:r>
              <a:rPr dirty="0" sz="1200">
                <a:latin typeface="SimSun"/>
                <a:cs typeface="SimSun"/>
              </a:rPr>
              <a:t>更高</a:t>
            </a:r>
            <a:r>
              <a:rPr dirty="0" sz="1200" spc="10">
                <a:latin typeface="SimSun"/>
                <a:cs typeface="SimSun"/>
              </a:rPr>
              <a:t>的</a:t>
            </a:r>
            <a:r>
              <a:rPr dirty="0" sz="1200">
                <a:latin typeface="SimSun"/>
                <a:cs typeface="SimSun"/>
              </a:rPr>
              <a:t>泛</a:t>
            </a:r>
            <a:r>
              <a:rPr dirty="0" sz="1200" spc="10">
                <a:latin typeface="SimSun"/>
                <a:cs typeface="SimSun"/>
              </a:rPr>
              <a:t>化</a:t>
            </a:r>
            <a:r>
              <a:rPr dirty="0" sz="1200">
                <a:latin typeface="SimSun"/>
                <a:cs typeface="SimSun"/>
              </a:rPr>
              <a:t>性</a:t>
            </a:r>
            <a:r>
              <a:rPr dirty="0" sz="1200" spc="10">
                <a:latin typeface="SimSun"/>
                <a:cs typeface="SimSun"/>
              </a:rPr>
              <a:t>能</a:t>
            </a:r>
            <a:r>
              <a:rPr dirty="0" sz="1200">
                <a:latin typeface="SimSun"/>
                <a:cs typeface="SimSun"/>
              </a:rPr>
              <a:t>以及</a:t>
            </a:r>
            <a:r>
              <a:rPr dirty="0" sz="1200" spc="10">
                <a:latin typeface="SimSun"/>
                <a:cs typeface="SimSun"/>
              </a:rPr>
              <a:t>更</a:t>
            </a:r>
            <a:r>
              <a:rPr dirty="0" sz="1200">
                <a:latin typeface="SimSun"/>
                <a:cs typeface="SimSun"/>
              </a:rPr>
              <a:t>稳健</a:t>
            </a:r>
            <a:r>
              <a:rPr dirty="0" sz="1200" spc="10">
                <a:latin typeface="SimSun"/>
                <a:cs typeface="SimSun"/>
              </a:rPr>
              <a:t>的</a:t>
            </a:r>
            <a:r>
              <a:rPr dirty="0" sz="1200">
                <a:latin typeface="SimSun"/>
                <a:cs typeface="SimSun"/>
              </a:rPr>
              <a:t>噪</a:t>
            </a:r>
            <a:r>
              <a:rPr dirty="0" sz="1200" spc="10">
                <a:latin typeface="SimSun"/>
                <a:cs typeface="SimSun"/>
              </a:rPr>
              <a:t>声</a:t>
            </a:r>
            <a:r>
              <a:rPr dirty="0" sz="1200">
                <a:latin typeface="SimSun"/>
                <a:cs typeface="SimSun"/>
              </a:rPr>
              <a:t>鲁</a:t>
            </a:r>
            <a:r>
              <a:rPr dirty="0" sz="1200" spc="10">
                <a:latin typeface="SimSun"/>
                <a:cs typeface="SimSun"/>
              </a:rPr>
              <a:t>棒</a:t>
            </a:r>
            <a:r>
              <a:rPr dirty="0" sz="1200">
                <a:latin typeface="SimSun"/>
                <a:cs typeface="SimSun"/>
              </a:rPr>
              <a:t>性。</a:t>
            </a:r>
            <a:r>
              <a:rPr dirty="0" sz="1200" spc="10">
                <a:latin typeface="SimSun"/>
                <a:cs typeface="SimSun"/>
              </a:rPr>
              <a:t>同</a:t>
            </a:r>
            <a:r>
              <a:rPr dirty="0" sz="1200">
                <a:latin typeface="SimSun"/>
                <a:cs typeface="SimSun"/>
              </a:rPr>
              <a:t>时本</a:t>
            </a:r>
            <a:r>
              <a:rPr dirty="0" sz="1200" spc="10">
                <a:latin typeface="SimSun"/>
                <a:cs typeface="SimSun"/>
              </a:rPr>
              <a:t>文</a:t>
            </a:r>
            <a:r>
              <a:rPr dirty="0" sz="1200">
                <a:latin typeface="SimSun"/>
                <a:cs typeface="SimSun"/>
              </a:rPr>
              <a:t>提</a:t>
            </a:r>
            <a:r>
              <a:rPr dirty="0" sz="1200" spc="10">
                <a:latin typeface="SimSun"/>
                <a:cs typeface="SimSun"/>
              </a:rPr>
              <a:t>出</a:t>
            </a:r>
            <a:r>
              <a:rPr dirty="0" sz="1200">
                <a:latin typeface="SimSun"/>
                <a:cs typeface="SimSun"/>
              </a:rPr>
              <a:t>的两 个改</a:t>
            </a:r>
            <a:r>
              <a:rPr dirty="0" sz="1200" spc="10">
                <a:latin typeface="SimSun"/>
                <a:cs typeface="SimSun"/>
              </a:rPr>
              <a:t>进</a:t>
            </a:r>
            <a:r>
              <a:rPr dirty="0" sz="1200">
                <a:latin typeface="SimSun"/>
                <a:cs typeface="SimSun"/>
              </a:rPr>
              <a:t>点，</a:t>
            </a:r>
            <a:r>
              <a:rPr dirty="0" sz="1200" spc="10">
                <a:latin typeface="SimSun"/>
                <a:cs typeface="SimSun"/>
              </a:rPr>
              <a:t>即</a:t>
            </a:r>
            <a:r>
              <a:rPr dirty="0" sz="1200">
                <a:latin typeface="SimSun"/>
                <a:cs typeface="SimSun"/>
              </a:rPr>
              <a:t>使</a:t>
            </a:r>
            <a:r>
              <a:rPr dirty="0" sz="1200" spc="10">
                <a:latin typeface="SimSun"/>
                <a:cs typeface="SimSun"/>
              </a:rPr>
              <a:t>用</a:t>
            </a:r>
            <a:r>
              <a:rPr dirty="0" sz="1200">
                <a:latin typeface="SimSun"/>
                <a:cs typeface="SimSun"/>
              </a:rPr>
              <a:t>位</a:t>
            </a:r>
            <a:r>
              <a:rPr dirty="0" sz="1200" spc="10">
                <a:latin typeface="SimSun"/>
                <a:cs typeface="SimSun"/>
              </a:rPr>
              <a:t>置</a:t>
            </a:r>
            <a:r>
              <a:rPr dirty="0" sz="1200">
                <a:latin typeface="SimSun"/>
                <a:cs typeface="SimSun"/>
              </a:rPr>
              <a:t>自适</a:t>
            </a:r>
            <a:r>
              <a:rPr dirty="0" sz="1200" spc="10">
                <a:latin typeface="SimSun"/>
                <a:cs typeface="SimSun"/>
              </a:rPr>
              <a:t>应</a:t>
            </a:r>
            <a:r>
              <a:rPr dirty="0" sz="1200">
                <a:latin typeface="SimSun"/>
                <a:cs typeface="SimSun"/>
              </a:rPr>
              <a:t>卷积</a:t>
            </a:r>
            <a:r>
              <a:rPr dirty="0" sz="1200" spc="10">
                <a:latin typeface="SimSun"/>
                <a:cs typeface="SimSun"/>
              </a:rPr>
              <a:t>提</a:t>
            </a:r>
            <a:r>
              <a:rPr dirty="0" sz="1200">
                <a:latin typeface="SimSun"/>
                <a:cs typeface="SimSun"/>
              </a:rPr>
              <a:t>取</a:t>
            </a:r>
            <a:r>
              <a:rPr dirty="0" sz="1200" spc="10">
                <a:latin typeface="SimSun"/>
                <a:cs typeface="SimSun"/>
              </a:rPr>
              <a:t>特</a:t>
            </a:r>
            <a:r>
              <a:rPr dirty="0" sz="1200">
                <a:latin typeface="SimSun"/>
                <a:cs typeface="SimSun"/>
              </a:rPr>
              <a:t>征</a:t>
            </a:r>
            <a:r>
              <a:rPr dirty="0" sz="1200" spc="10">
                <a:latin typeface="SimSun"/>
                <a:cs typeface="SimSun"/>
              </a:rPr>
              <a:t>，</a:t>
            </a:r>
            <a:r>
              <a:rPr dirty="0" sz="1200">
                <a:latin typeface="SimSun"/>
                <a:cs typeface="SimSun"/>
              </a:rPr>
              <a:t>并使</a:t>
            </a:r>
            <a:r>
              <a:rPr dirty="0" sz="1200" spc="10">
                <a:latin typeface="SimSun"/>
                <a:cs typeface="SimSun"/>
              </a:rPr>
              <a:t>用</a:t>
            </a:r>
            <a:r>
              <a:rPr dirty="0" sz="1200">
                <a:latin typeface="SimSun"/>
                <a:cs typeface="SimSun"/>
              </a:rPr>
              <a:t>双重</a:t>
            </a:r>
            <a:r>
              <a:rPr dirty="0" sz="1200" spc="10">
                <a:latin typeface="SimSun"/>
                <a:cs typeface="SimSun"/>
              </a:rPr>
              <a:t>注</a:t>
            </a:r>
            <a:r>
              <a:rPr dirty="0" sz="1200">
                <a:latin typeface="SimSun"/>
                <a:cs typeface="SimSun"/>
              </a:rPr>
              <a:t>意</a:t>
            </a:r>
            <a:r>
              <a:rPr dirty="0" sz="1200" spc="10">
                <a:latin typeface="SimSun"/>
                <a:cs typeface="SimSun"/>
              </a:rPr>
              <a:t>力</a:t>
            </a:r>
            <a:r>
              <a:rPr dirty="0" sz="1200">
                <a:latin typeface="SimSun"/>
                <a:cs typeface="SimSun"/>
              </a:rPr>
              <a:t>机</a:t>
            </a:r>
            <a:r>
              <a:rPr dirty="0" sz="1200" spc="10">
                <a:latin typeface="SimSun"/>
                <a:cs typeface="SimSun"/>
              </a:rPr>
              <a:t>制</a:t>
            </a:r>
            <a:r>
              <a:rPr dirty="0" sz="1200">
                <a:latin typeface="SimSun"/>
                <a:cs typeface="SimSun"/>
              </a:rPr>
              <a:t>融合</a:t>
            </a:r>
            <a:r>
              <a:rPr dirty="0" sz="1200" spc="10">
                <a:latin typeface="SimSun"/>
                <a:cs typeface="SimSun"/>
              </a:rPr>
              <a:t>特</a:t>
            </a:r>
            <a:r>
              <a:rPr dirty="0" sz="1200">
                <a:latin typeface="SimSun"/>
                <a:cs typeface="SimSun"/>
              </a:rPr>
              <a:t>征，</a:t>
            </a:r>
            <a:r>
              <a:rPr dirty="0" sz="1200" spc="10">
                <a:latin typeface="SimSun"/>
                <a:cs typeface="SimSun"/>
              </a:rPr>
              <a:t>各</a:t>
            </a:r>
            <a:r>
              <a:rPr dirty="0" sz="1200">
                <a:latin typeface="SimSun"/>
                <a:cs typeface="SimSun"/>
              </a:rPr>
              <a:t>自</a:t>
            </a:r>
            <a:r>
              <a:rPr dirty="0" sz="1200" spc="10">
                <a:latin typeface="SimSun"/>
                <a:cs typeface="SimSun"/>
              </a:rPr>
              <a:t>都</a:t>
            </a:r>
            <a:r>
              <a:rPr dirty="0" sz="1200">
                <a:latin typeface="SimSun"/>
                <a:cs typeface="SimSun"/>
              </a:rPr>
              <a:t>能对 </a:t>
            </a:r>
            <a:r>
              <a:rPr dirty="0" sz="1200">
                <a:latin typeface="SimSun"/>
                <a:cs typeface="SimSun"/>
              </a:rPr>
              <a:t>网络起到实质的作用，从而提高点云配准的精度。</a:t>
            </a:r>
            <a:endParaRPr sz="1200">
              <a:latin typeface="SimSun"/>
              <a:cs typeface="SimSun"/>
            </a:endParaRPr>
          </a:p>
          <a:p>
            <a:pPr>
              <a:lnSpc>
                <a:spcPct val="100000"/>
              </a:lnSpc>
            </a:pPr>
            <a:endParaRPr sz="1200">
              <a:latin typeface="SimSun"/>
              <a:cs typeface="SimSun"/>
            </a:endParaRPr>
          </a:p>
          <a:p>
            <a:pPr marL="303530">
              <a:lnSpc>
                <a:spcPct val="100000"/>
              </a:lnSpc>
              <a:spcBef>
                <a:spcPts val="860"/>
              </a:spcBef>
            </a:pPr>
            <a:r>
              <a:rPr dirty="0" sz="1500" spc="10">
                <a:latin typeface="SimSun"/>
                <a:cs typeface="SimSun"/>
              </a:rPr>
              <a:t>研</a:t>
            </a:r>
            <a:r>
              <a:rPr dirty="0" sz="1500" spc="-5">
                <a:latin typeface="SimSun"/>
                <a:cs typeface="SimSun"/>
              </a:rPr>
              <a:t>究</a:t>
            </a:r>
            <a:r>
              <a:rPr dirty="0" sz="1500" spc="10">
                <a:latin typeface="SimSun"/>
                <a:cs typeface="SimSun"/>
              </a:rPr>
              <a:t>展望</a:t>
            </a:r>
            <a:endParaRPr sz="1500">
              <a:latin typeface="SimSun"/>
              <a:cs typeface="SimSun"/>
            </a:endParaRPr>
          </a:p>
          <a:p>
            <a:pPr>
              <a:lnSpc>
                <a:spcPct val="100000"/>
              </a:lnSpc>
              <a:spcBef>
                <a:spcPts val="50"/>
              </a:spcBef>
            </a:pPr>
            <a:endParaRPr sz="1150">
              <a:latin typeface="SimSun"/>
              <a:cs typeface="SimSun"/>
            </a:endParaRPr>
          </a:p>
          <a:p>
            <a:pPr marL="12700" marR="84455" indent="304800">
              <a:lnSpc>
                <a:spcPct val="162500"/>
              </a:lnSpc>
              <a:spcBef>
                <a:spcPts val="5"/>
              </a:spcBef>
            </a:pPr>
            <a:r>
              <a:rPr dirty="0" sz="1200">
                <a:latin typeface="SimSun"/>
                <a:cs typeface="SimSun"/>
              </a:rPr>
              <a:t>本文</a:t>
            </a:r>
            <a:r>
              <a:rPr dirty="0" sz="1200" spc="10">
                <a:latin typeface="SimSun"/>
                <a:cs typeface="SimSun"/>
              </a:rPr>
              <a:t>对</a:t>
            </a:r>
            <a:r>
              <a:rPr dirty="0" sz="1200">
                <a:latin typeface="SimSun"/>
                <a:cs typeface="SimSun"/>
              </a:rPr>
              <a:t>基</a:t>
            </a:r>
            <a:r>
              <a:rPr dirty="0" sz="1200" spc="10">
                <a:latin typeface="SimSun"/>
                <a:cs typeface="SimSun"/>
              </a:rPr>
              <a:t>于</a:t>
            </a:r>
            <a:r>
              <a:rPr dirty="0" sz="1200">
                <a:latin typeface="SimSun"/>
                <a:cs typeface="SimSun"/>
              </a:rPr>
              <a:t>深度</a:t>
            </a:r>
            <a:r>
              <a:rPr dirty="0" sz="1200" spc="10">
                <a:latin typeface="SimSun"/>
                <a:cs typeface="SimSun"/>
              </a:rPr>
              <a:t>学</a:t>
            </a:r>
            <a:r>
              <a:rPr dirty="0" sz="1200">
                <a:latin typeface="SimSun"/>
                <a:cs typeface="SimSun"/>
              </a:rPr>
              <a:t>习</a:t>
            </a:r>
            <a:r>
              <a:rPr dirty="0" sz="1200" spc="10">
                <a:latin typeface="SimSun"/>
                <a:cs typeface="SimSun"/>
              </a:rPr>
              <a:t>的</a:t>
            </a:r>
            <a:r>
              <a:rPr dirty="0" sz="1200">
                <a:latin typeface="SimSun"/>
                <a:cs typeface="SimSun"/>
              </a:rPr>
              <a:t>点云</a:t>
            </a:r>
            <a:r>
              <a:rPr dirty="0" sz="1200" spc="10">
                <a:latin typeface="SimSun"/>
                <a:cs typeface="SimSun"/>
              </a:rPr>
              <a:t>配</a:t>
            </a:r>
            <a:r>
              <a:rPr dirty="0" sz="1200">
                <a:latin typeface="SimSun"/>
                <a:cs typeface="SimSun"/>
              </a:rPr>
              <a:t>准</a:t>
            </a:r>
            <a:r>
              <a:rPr dirty="0" sz="1200" spc="10">
                <a:latin typeface="SimSun"/>
                <a:cs typeface="SimSun"/>
              </a:rPr>
              <a:t>算</a:t>
            </a:r>
            <a:r>
              <a:rPr dirty="0" sz="1200">
                <a:latin typeface="SimSun"/>
                <a:cs typeface="SimSun"/>
              </a:rPr>
              <a:t>法研</a:t>
            </a:r>
            <a:r>
              <a:rPr dirty="0" sz="1200" spc="10">
                <a:latin typeface="SimSun"/>
                <a:cs typeface="SimSun"/>
              </a:rPr>
              <a:t>究</a:t>
            </a:r>
            <a:r>
              <a:rPr dirty="0" sz="1200">
                <a:latin typeface="SimSun"/>
                <a:cs typeface="SimSun"/>
              </a:rPr>
              <a:t>取</a:t>
            </a:r>
            <a:r>
              <a:rPr dirty="0" sz="1200" spc="10">
                <a:latin typeface="SimSun"/>
                <a:cs typeface="SimSun"/>
              </a:rPr>
              <a:t>得</a:t>
            </a:r>
            <a:r>
              <a:rPr dirty="0" sz="1200">
                <a:latin typeface="SimSun"/>
                <a:cs typeface="SimSun"/>
              </a:rPr>
              <a:t>了一</a:t>
            </a:r>
            <a:r>
              <a:rPr dirty="0" sz="1200" spc="10">
                <a:latin typeface="SimSun"/>
                <a:cs typeface="SimSun"/>
              </a:rPr>
              <a:t>定</a:t>
            </a:r>
            <a:r>
              <a:rPr dirty="0" sz="1200">
                <a:latin typeface="SimSun"/>
                <a:cs typeface="SimSun"/>
              </a:rPr>
              <a:t>的</a:t>
            </a:r>
            <a:r>
              <a:rPr dirty="0" sz="1200" spc="10">
                <a:latin typeface="SimSun"/>
                <a:cs typeface="SimSun"/>
              </a:rPr>
              <a:t>成</a:t>
            </a:r>
            <a:r>
              <a:rPr dirty="0" sz="1200">
                <a:latin typeface="SimSun"/>
                <a:cs typeface="SimSun"/>
              </a:rPr>
              <a:t>果，</a:t>
            </a:r>
            <a:r>
              <a:rPr dirty="0" sz="1200" spc="10">
                <a:latin typeface="SimSun"/>
                <a:cs typeface="SimSun"/>
              </a:rPr>
              <a:t>但</a:t>
            </a:r>
            <a:r>
              <a:rPr dirty="0" sz="1200">
                <a:latin typeface="SimSun"/>
                <a:cs typeface="SimSun"/>
              </a:rPr>
              <a:t>仍</a:t>
            </a:r>
            <a:r>
              <a:rPr dirty="0" sz="1200" spc="10">
                <a:latin typeface="SimSun"/>
                <a:cs typeface="SimSun"/>
              </a:rPr>
              <a:t>存</a:t>
            </a:r>
            <a:r>
              <a:rPr dirty="0" sz="1200" spc="20">
                <a:latin typeface="SimSun"/>
                <a:cs typeface="SimSun"/>
              </a:rPr>
              <a:t>在</a:t>
            </a:r>
            <a:r>
              <a:rPr dirty="0" sz="1200">
                <a:latin typeface="SimSun"/>
                <a:cs typeface="SimSun"/>
              </a:rPr>
              <a:t>可</a:t>
            </a:r>
            <a:r>
              <a:rPr dirty="0" sz="1200" spc="10">
                <a:latin typeface="SimSun"/>
                <a:cs typeface="SimSun"/>
              </a:rPr>
              <a:t>进</a:t>
            </a:r>
            <a:r>
              <a:rPr dirty="0" sz="1200">
                <a:latin typeface="SimSun"/>
                <a:cs typeface="SimSun"/>
              </a:rPr>
              <a:t>一</a:t>
            </a:r>
            <a:r>
              <a:rPr dirty="0" sz="1200" spc="10">
                <a:latin typeface="SimSun"/>
                <a:cs typeface="SimSun"/>
              </a:rPr>
              <a:t>步</a:t>
            </a:r>
            <a:r>
              <a:rPr dirty="0" sz="1200">
                <a:latin typeface="SimSun"/>
                <a:cs typeface="SimSun"/>
              </a:rPr>
              <a:t>探索的 </a:t>
            </a:r>
            <a:r>
              <a:rPr dirty="0" sz="1200">
                <a:latin typeface="SimSun"/>
                <a:cs typeface="SimSun"/>
              </a:rPr>
              <a:t>空间，对此提出一些可行的改进思路与方向，并对今后的研究进行展望：</a:t>
            </a:r>
            <a:endParaRPr sz="1200">
              <a:latin typeface="SimSun"/>
              <a:cs typeface="SimSun"/>
            </a:endParaRPr>
          </a:p>
          <a:p>
            <a:pPr marL="12700" marR="81915" indent="304800">
              <a:lnSpc>
                <a:spcPct val="162500"/>
              </a:lnSpc>
              <a:buSzPct val="91666"/>
              <a:buAutoNum type="arabicPlain"/>
              <a:tabLst>
                <a:tab pos="699770" algn="l"/>
              </a:tabLst>
            </a:pPr>
            <a:r>
              <a:rPr dirty="0" sz="1200">
                <a:latin typeface="SimSun"/>
                <a:cs typeface="SimSun"/>
              </a:rPr>
              <a:t>在使用外部传</a:t>
            </a:r>
            <a:r>
              <a:rPr dirty="0" sz="1200" spc="10">
                <a:latin typeface="SimSun"/>
                <a:cs typeface="SimSun"/>
              </a:rPr>
              <a:t>感</a:t>
            </a:r>
            <a:r>
              <a:rPr dirty="0" sz="1200">
                <a:latin typeface="SimSun"/>
                <a:cs typeface="SimSun"/>
              </a:rPr>
              <a:t>器对真实场景进行点云数据采集时</a:t>
            </a:r>
            <a:r>
              <a:rPr dirty="0" sz="1200" spc="-110">
                <a:latin typeface="SimSun"/>
                <a:cs typeface="SimSun"/>
              </a:rPr>
              <a:t>，</a:t>
            </a:r>
            <a:r>
              <a:rPr dirty="0" sz="1200">
                <a:latin typeface="SimSun"/>
                <a:cs typeface="SimSun"/>
              </a:rPr>
              <a:t>目标物</a:t>
            </a:r>
            <a:r>
              <a:rPr dirty="0" sz="1200" spc="-100">
                <a:latin typeface="SimSun"/>
                <a:cs typeface="SimSun"/>
              </a:rPr>
              <a:t>体</a:t>
            </a:r>
            <a:r>
              <a:rPr dirty="0" sz="1200">
                <a:latin typeface="SimSun"/>
                <a:cs typeface="SimSun"/>
              </a:rPr>
              <a:t>（手机</a:t>
            </a:r>
            <a:r>
              <a:rPr dirty="0" sz="1200" spc="-110">
                <a:latin typeface="SimSun"/>
                <a:cs typeface="SimSun"/>
              </a:rPr>
              <a:t>）</a:t>
            </a:r>
            <a:r>
              <a:rPr dirty="0" sz="1200">
                <a:latin typeface="SimSun"/>
                <a:cs typeface="SimSun"/>
              </a:rPr>
              <a:t>与周围无 关背景</a:t>
            </a:r>
            <a:r>
              <a:rPr dirty="0" sz="1200" spc="10">
                <a:latin typeface="SimSun"/>
                <a:cs typeface="SimSun"/>
              </a:rPr>
              <a:t>（</a:t>
            </a:r>
            <a:r>
              <a:rPr dirty="0" sz="1200">
                <a:latin typeface="SimSun"/>
                <a:cs typeface="SimSun"/>
              </a:rPr>
              <a:t>苹果</a:t>
            </a:r>
            <a:r>
              <a:rPr dirty="0" sz="1200" spc="10">
                <a:latin typeface="SimSun"/>
                <a:cs typeface="SimSun"/>
              </a:rPr>
              <a:t>、</a:t>
            </a:r>
            <a:r>
              <a:rPr dirty="0" sz="1200">
                <a:latin typeface="SimSun"/>
                <a:cs typeface="SimSun"/>
              </a:rPr>
              <a:t>卷</a:t>
            </a:r>
            <a:r>
              <a:rPr dirty="0" sz="1200" spc="10">
                <a:latin typeface="SimSun"/>
                <a:cs typeface="SimSun"/>
              </a:rPr>
              <a:t>尺</a:t>
            </a:r>
            <a:r>
              <a:rPr dirty="0" sz="1200">
                <a:latin typeface="SimSun"/>
                <a:cs typeface="SimSun"/>
              </a:rPr>
              <a:t>等</a:t>
            </a:r>
            <a:r>
              <a:rPr dirty="0" sz="1200" spc="10">
                <a:latin typeface="SimSun"/>
                <a:cs typeface="SimSun"/>
              </a:rPr>
              <a:t>杂</a:t>
            </a:r>
            <a:r>
              <a:rPr dirty="0" sz="1200">
                <a:latin typeface="SimSun"/>
                <a:cs typeface="SimSun"/>
              </a:rPr>
              <a:t>物）</a:t>
            </a:r>
            <a:r>
              <a:rPr dirty="0" sz="1200" spc="10">
                <a:latin typeface="SimSun"/>
                <a:cs typeface="SimSun"/>
              </a:rPr>
              <a:t>的</a:t>
            </a:r>
            <a:r>
              <a:rPr dirty="0" sz="1200">
                <a:latin typeface="SimSun"/>
                <a:cs typeface="SimSun"/>
              </a:rPr>
              <a:t>摆放</a:t>
            </a:r>
            <a:r>
              <a:rPr dirty="0" sz="1200" spc="10">
                <a:latin typeface="SimSun"/>
                <a:cs typeface="SimSun"/>
              </a:rPr>
              <a:t>比</a:t>
            </a:r>
            <a:r>
              <a:rPr dirty="0" sz="1200">
                <a:latin typeface="SimSun"/>
                <a:cs typeface="SimSun"/>
              </a:rPr>
              <a:t>较</a:t>
            </a:r>
            <a:r>
              <a:rPr dirty="0" sz="1200" spc="10">
                <a:latin typeface="SimSun"/>
                <a:cs typeface="SimSun"/>
              </a:rPr>
              <a:t>理</a:t>
            </a:r>
            <a:r>
              <a:rPr dirty="0" sz="1200">
                <a:latin typeface="SimSun"/>
                <a:cs typeface="SimSun"/>
              </a:rPr>
              <a:t>想</a:t>
            </a:r>
            <a:r>
              <a:rPr dirty="0" sz="1200" spc="10">
                <a:latin typeface="SimSun"/>
                <a:cs typeface="SimSun"/>
              </a:rPr>
              <a:t>，</a:t>
            </a:r>
            <a:r>
              <a:rPr dirty="0" sz="1200">
                <a:latin typeface="SimSun"/>
                <a:cs typeface="SimSun"/>
              </a:rPr>
              <a:t>并没</a:t>
            </a:r>
            <a:r>
              <a:rPr dirty="0" sz="1200" spc="25">
                <a:latin typeface="SimSun"/>
                <a:cs typeface="SimSun"/>
              </a:rPr>
              <a:t>有</a:t>
            </a:r>
            <a:r>
              <a:rPr dirty="0" sz="1200">
                <a:latin typeface="SimSun"/>
                <a:cs typeface="SimSun"/>
              </a:rPr>
              <a:t>重叠</a:t>
            </a:r>
            <a:r>
              <a:rPr dirty="0" sz="1200" spc="10">
                <a:latin typeface="SimSun"/>
                <a:cs typeface="SimSun"/>
              </a:rPr>
              <a:t>的</a:t>
            </a:r>
            <a:r>
              <a:rPr dirty="0" sz="1200">
                <a:latin typeface="SimSun"/>
                <a:cs typeface="SimSun"/>
              </a:rPr>
              <a:t>部</a:t>
            </a:r>
            <a:r>
              <a:rPr dirty="0" sz="1200" spc="10">
                <a:latin typeface="SimSun"/>
                <a:cs typeface="SimSun"/>
              </a:rPr>
              <a:t>分</a:t>
            </a:r>
            <a:r>
              <a:rPr dirty="0" sz="1200">
                <a:latin typeface="SimSun"/>
                <a:cs typeface="SimSun"/>
              </a:rPr>
              <a:t>，</a:t>
            </a:r>
            <a:r>
              <a:rPr dirty="0" sz="1200" spc="10">
                <a:latin typeface="SimSun"/>
                <a:cs typeface="SimSun"/>
              </a:rPr>
              <a:t>这</a:t>
            </a:r>
            <a:r>
              <a:rPr dirty="0" sz="1200">
                <a:latin typeface="SimSun"/>
                <a:cs typeface="SimSun"/>
              </a:rPr>
              <a:t>使得</a:t>
            </a:r>
            <a:r>
              <a:rPr dirty="0" sz="1200" spc="10">
                <a:latin typeface="SimSun"/>
                <a:cs typeface="SimSun"/>
              </a:rPr>
              <a:t>本</a:t>
            </a:r>
            <a:r>
              <a:rPr dirty="0" sz="1200">
                <a:latin typeface="SimSun"/>
                <a:cs typeface="SimSun"/>
              </a:rPr>
              <a:t>文可</a:t>
            </a:r>
            <a:r>
              <a:rPr dirty="0" sz="1200" spc="10">
                <a:latin typeface="SimSun"/>
                <a:cs typeface="SimSun"/>
              </a:rPr>
              <a:t>以</a:t>
            </a:r>
            <a:r>
              <a:rPr dirty="0" sz="1200">
                <a:latin typeface="SimSun"/>
                <a:cs typeface="SimSun"/>
              </a:rPr>
              <a:t>很</a:t>
            </a:r>
            <a:r>
              <a:rPr dirty="0" sz="1200" spc="10">
                <a:latin typeface="SimSun"/>
                <a:cs typeface="SimSun"/>
              </a:rPr>
              <a:t>好</a:t>
            </a:r>
            <a:r>
              <a:rPr dirty="0" sz="1200">
                <a:latin typeface="SimSun"/>
                <a:cs typeface="SimSun"/>
              </a:rPr>
              <a:t>地 分</a:t>
            </a:r>
            <a:endParaRPr sz="1200">
              <a:latin typeface="SimSun"/>
              <a:cs typeface="SimSun"/>
            </a:endParaRPr>
          </a:p>
          <a:p>
            <a:pPr marL="12700">
              <a:lnSpc>
                <a:spcPct val="100000"/>
              </a:lnSpc>
              <a:spcBef>
                <a:spcPts val="900"/>
              </a:spcBef>
            </a:pPr>
            <a:r>
              <a:rPr dirty="0" sz="1200">
                <a:latin typeface="SimSun"/>
                <a:cs typeface="SimSun"/>
              </a:rPr>
              <a:t>离出目标物体。未来，具有重叠部分的点云分割将成为接下来的研究重</a:t>
            </a:r>
            <a:r>
              <a:rPr dirty="0" sz="1200" spc="5">
                <a:latin typeface="SimSun"/>
                <a:cs typeface="SimSun"/>
              </a:rPr>
              <a:t>点</a:t>
            </a:r>
            <a:r>
              <a:rPr dirty="0" sz="1200">
                <a:latin typeface="SimSun"/>
                <a:cs typeface="SimSun"/>
              </a:rPr>
              <a:t>之一。</a:t>
            </a:r>
            <a:endParaRPr sz="1200">
              <a:latin typeface="SimSun"/>
              <a:cs typeface="SimSun"/>
            </a:endParaRPr>
          </a:p>
          <a:p>
            <a:pPr algn="just" marL="12700" marR="81915" indent="304800">
              <a:lnSpc>
                <a:spcPct val="162500"/>
              </a:lnSpc>
              <a:buSzPct val="91666"/>
              <a:buAutoNum type="arabicPlain" startAt="2"/>
              <a:tabLst>
                <a:tab pos="699770" algn="l"/>
              </a:tabLst>
            </a:pPr>
            <a:r>
              <a:rPr dirty="0" sz="1200">
                <a:latin typeface="SimSun"/>
                <a:cs typeface="SimSun"/>
              </a:rPr>
              <a:t>在对外部传感器采集到的稠密点云数据进行点云预处理时</a:t>
            </a:r>
            <a:r>
              <a:rPr dirty="0" sz="1200" spc="-204">
                <a:latin typeface="SimSun"/>
                <a:cs typeface="SimSun"/>
              </a:rPr>
              <a:t>，</a:t>
            </a:r>
            <a:r>
              <a:rPr dirty="0" sz="1200">
                <a:latin typeface="SimSun"/>
                <a:cs typeface="SimSun"/>
              </a:rPr>
              <a:t>本文采用的是基于几 何特征</a:t>
            </a:r>
            <a:r>
              <a:rPr dirty="0" sz="1200" spc="10">
                <a:latin typeface="SimSun"/>
                <a:cs typeface="SimSun"/>
              </a:rPr>
              <a:t>的</a:t>
            </a:r>
            <a:r>
              <a:rPr dirty="0" sz="1200">
                <a:latin typeface="SimSun"/>
                <a:cs typeface="SimSun"/>
              </a:rPr>
              <a:t>方案</a:t>
            </a:r>
            <a:r>
              <a:rPr dirty="0" sz="1200" spc="15">
                <a:latin typeface="SimSun"/>
                <a:cs typeface="SimSun"/>
              </a:rPr>
              <a:t>，</a:t>
            </a:r>
            <a:r>
              <a:rPr dirty="0" sz="1200">
                <a:latin typeface="SimSun"/>
                <a:cs typeface="SimSun"/>
              </a:rPr>
              <a:t>其</a:t>
            </a:r>
            <a:r>
              <a:rPr dirty="0" sz="1200" spc="10">
                <a:latin typeface="SimSun"/>
                <a:cs typeface="SimSun"/>
              </a:rPr>
              <a:t>中</a:t>
            </a:r>
            <a:r>
              <a:rPr dirty="0" sz="1200">
                <a:latin typeface="SimSun"/>
                <a:cs typeface="SimSun"/>
              </a:rPr>
              <a:t>近</a:t>
            </a:r>
            <a:r>
              <a:rPr dirty="0" sz="1200" spc="10">
                <a:latin typeface="SimSun"/>
                <a:cs typeface="SimSun"/>
              </a:rPr>
              <a:t>邻</a:t>
            </a:r>
            <a:r>
              <a:rPr dirty="0" sz="1200">
                <a:latin typeface="SimSun"/>
                <a:cs typeface="SimSun"/>
              </a:rPr>
              <a:t>搜索</a:t>
            </a:r>
            <a:r>
              <a:rPr dirty="0" sz="1200" spc="10">
                <a:latin typeface="SimSun"/>
                <a:cs typeface="SimSun"/>
              </a:rPr>
              <a:t>点</a:t>
            </a:r>
            <a:r>
              <a:rPr dirty="0" sz="1200">
                <a:latin typeface="SimSun"/>
                <a:cs typeface="SimSun"/>
              </a:rPr>
              <a:t>的个</a:t>
            </a:r>
            <a:r>
              <a:rPr dirty="0" sz="1200" spc="10">
                <a:latin typeface="SimSun"/>
                <a:cs typeface="SimSun"/>
              </a:rPr>
              <a:t>数</a:t>
            </a:r>
            <a:r>
              <a:rPr dirty="0" sz="1200" spc="5">
                <a:latin typeface="SimSun"/>
                <a:cs typeface="SimSun"/>
              </a:rPr>
              <a:t>、</a:t>
            </a:r>
            <a:r>
              <a:rPr dirty="0" sz="1200" spc="10">
                <a:latin typeface="SimSun"/>
                <a:cs typeface="SimSun"/>
              </a:rPr>
              <a:t>近</a:t>
            </a:r>
            <a:r>
              <a:rPr dirty="0" sz="1200">
                <a:latin typeface="SimSun"/>
                <a:cs typeface="SimSun"/>
              </a:rPr>
              <a:t>邻</a:t>
            </a:r>
            <a:r>
              <a:rPr dirty="0" sz="1200" spc="10">
                <a:latin typeface="SimSun"/>
                <a:cs typeface="SimSun"/>
              </a:rPr>
              <a:t>搜</a:t>
            </a:r>
            <a:r>
              <a:rPr dirty="0" sz="1200">
                <a:latin typeface="SimSun"/>
                <a:cs typeface="SimSun"/>
              </a:rPr>
              <a:t>索半</a:t>
            </a:r>
            <a:r>
              <a:rPr dirty="0" sz="1200" spc="10">
                <a:latin typeface="SimSun"/>
                <a:cs typeface="SimSun"/>
              </a:rPr>
              <a:t>径</a:t>
            </a:r>
            <a:r>
              <a:rPr dirty="0" sz="1200">
                <a:latin typeface="SimSun"/>
                <a:cs typeface="SimSun"/>
              </a:rPr>
              <a:t>的大</a:t>
            </a:r>
            <a:r>
              <a:rPr dirty="0" sz="1200" spc="10">
                <a:latin typeface="SimSun"/>
                <a:cs typeface="SimSun"/>
              </a:rPr>
              <a:t>小</a:t>
            </a:r>
            <a:r>
              <a:rPr dirty="0" sz="1200">
                <a:latin typeface="SimSun"/>
                <a:cs typeface="SimSun"/>
              </a:rPr>
              <a:t>等</a:t>
            </a:r>
            <a:r>
              <a:rPr dirty="0" sz="1200" spc="10">
                <a:latin typeface="SimSun"/>
                <a:cs typeface="SimSun"/>
              </a:rPr>
              <a:t>参</a:t>
            </a:r>
            <a:r>
              <a:rPr dirty="0" sz="1200">
                <a:latin typeface="SimSun"/>
                <a:cs typeface="SimSun"/>
              </a:rPr>
              <a:t>数</a:t>
            </a:r>
            <a:r>
              <a:rPr dirty="0" sz="1200" spc="10">
                <a:latin typeface="SimSun"/>
                <a:cs typeface="SimSun"/>
              </a:rPr>
              <a:t>都</a:t>
            </a:r>
            <a:r>
              <a:rPr dirty="0" sz="1200">
                <a:latin typeface="SimSun"/>
                <a:cs typeface="SimSun"/>
              </a:rPr>
              <a:t>需要</a:t>
            </a:r>
            <a:r>
              <a:rPr dirty="0" sz="1200" spc="10">
                <a:latin typeface="SimSun"/>
                <a:cs typeface="SimSun"/>
              </a:rPr>
              <a:t>根</a:t>
            </a:r>
            <a:r>
              <a:rPr dirty="0" sz="1200">
                <a:latin typeface="SimSun"/>
                <a:cs typeface="SimSun"/>
              </a:rPr>
              <a:t>据实</a:t>
            </a:r>
            <a:r>
              <a:rPr dirty="0" sz="1200" spc="10">
                <a:latin typeface="SimSun"/>
                <a:cs typeface="SimSun"/>
              </a:rPr>
              <a:t>际</a:t>
            </a:r>
            <a:r>
              <a:rPr dirty="0" sz="1200">
                <a:latin typeface="SimSun"/>
                <a:cs typeface="SimSun"/>
              </a:rPr>
              <a:t>场</a:t>
            </a:r>
            <a:r>
              <a:rPr dirty="0" sz="1200" spc="10">
                <a:latin typeface="SimSun"/>
                <a:cs typeface="SimSun"/>
              </a:rPr>
              <a:t>景</a:t>
            </a:r>
            <a:r>
              <a:rPr dirty="0" sz="1200">
                <a:latin typeface="SimSun"/>
                <a:cs typeface="SimSun"/>
              </a:rPr>
              <a:t>来 调整，</a:t>
            </a:r>
            <a:r>
              <a:rPr dirty="0" sz="1200" spc="10">
                <a:latin typeface="SimSun"/>
                <a:cs typeface="SimSun"/>
              </a:rPr>
              <a:t>这</a:t>
            </a:r>
            <a:r>
              <a:rPr dirty="0" sz="1200">
                <a:latin typeface="SimSun"/>
                <a:cs typeface="SimSun"/>
              </a:rPr>
              <a:t>使得</a:t>
            </a:r>
            <a:r>
              <a:rPr dirty="0" sz="1200" spc="10">
                <a:latin typeface="SimSun"/>
                <a:cs typeface="SimSun"/>
              </a:rPr>
              <a:t>算</a:t>
            </a:r>
            <a:r>
              <a:rPr dirty="0" sz="1200">
                <a:latin typeface="SimSun"/>
                <a:cs typeface="SimSun"/>
              </a:rPr>
              <a:t>法</a:t>
            </a:r>
            <a:r>
              <a:rPr dirty="0" sz="1200" spc="10">
                <a:latin typeface="SimSun"/>
                <a:cs typeface="SimSun"/>
              </a:rPr>
              <a:t>的</a:t>
            </a:r>
            <a:r>
              <a:rPr dirty="0" sz="1200">
                <a:latin typeface="SimSun"/>
                <a:cs typeface="SimSun"/>
              </a:rPr>
              <a:t>自</a:t>
            </a:r>
            <a:r>
              <a:rPr dirty="0" sz="1200" spc="10">
                <a:latin typeface="SimSun"/>
                <a:cs typeface="SimSun"/>
              </a:rPr>
              <a:t>适</a:t>
            </a:r>
            <a:r>
              <a:rPr dirty="0" sz="1200">
                <a:latin typeface="SimSun"/>
                <a:cs typeface="SimSun"/>
              </a:rPr>
              <a:t>应能</a:t>
            </a:r>
            <a:r>
              <a:rPr dirty="0" sz="1200" spc="10">
                <a:latin typeface="SimSun"/>
                <a:cs typeface="SimSun"/>
              </a:rPr>
              <a:t>力</a:t>
            </a:r>
            <a:r>
              <a:rPr dirty="0" sz="1200">
                <a:latin typeface="SimSun"/>
                <a:cs typeface="SimSun"/>
              </a:rPr>
              <a:t>较差</a:t>
            </a:r>
            <a:r>
              <a:rPr dirty="0" sz="1200" spc="10">
                <a:latin typeface="SimSun"/>
                <a:cs typeface="SimSun"/>
              </a:rPr>
              <a:t>。</a:t>
            </a:r>
            <a:r>
              <a:rPr dirty="0" sz="1200">
                <a:latin typeface="SimSun"/>
                <a:cs typeface="SimSun"/>
              </a:rPr>
              <a:t>未</a:t>
            </a:r>
            <a:r>
              <a:rPr dirty="0" sz="1200" spc="10">
                <a:latin typeface="SimSun"/>
                <a:cs typeface="SimSun"/>
              </a:rPr>
              <a:t>来</a:t>
            </a:r>
            <a:r>
              <a:rPr dirty="0" sz="1200">
                <a:latin typeface="SimSun"/>
                <a:cs typeface="SimSun"/>
              </a:rPr>
              <a:t>可</a:t>
            </a:r>
            <a:r>
              <a:rPr dirty="0" sz="1200" spc="10">
                <a:latin typeface="SimSun"/>
                <a:cs typeface="SimSun"/>
              </a:rPr>
              <a:t>考</a:t>
            </a:r>
            <a:r>
              <a:rPr dirty="0" sz="1200">
                <a:latin typeface="SimSun"/>
                <a:cs typeface="SimSun"/>
              </a:rPr>
              <a:t>虑使</a:t>
            </a:r>
            <a:r>
              <a:rPr dirty="0" sz="1200" spc="10">
                <a:latin typeface="SimSun"/>
                <a:cs typeface="SimSun"/>
              </a:rPr>
              <a:t>用</a:t>
            </a:r>
            <a:r>
              <a:rPr dirty="0" sz="1200">
                <a:latin typeface="SimSun"/>
                <a:cs typeface="SimSun"/>
              </a:rPr>
              <a:t>点云</a:t>
            </a:r>
            <a:r>
              <a:rPr dirty="0" sz="1200" spc="10">
                <a:latin typeface="SimSun"/>
                <a:cs typeface="SimSun"/>
              </a:rPr>
              <a:t>的</a:t>
            </a:r>
            <a:r>
              <a:rPr dirty="0" sz="1200">
                <a:latin typeface="SimSun"/>
                <a:cs typeface="SimSun"/>
              </a:rPr>
              <a:t>语</a:t>
            </a:r>
            <a:r>
              <a:rPr dirty="0" sz="1200" spc="10">
                <a:latin typeface="SimSun"/>
                <a:cs typeface="SimSun"/>
              </a:rPr>
              <a:t>义</a:t>
            </a:r>
            <a:r>
              <a:rPr dirty="0" sz="1200">
                <a:latin typeface="SimSun"/>
                <a:cs typeface="SimSun"/>
              </a:rPr>
              <a:t>特</a:t>
            </a:r>
            <a:r>
              <a:rPr dirty="0" sz="1200" spc="10">
                <a:latin typeface="SimSun"/>
                <a:cs typeface="SimSun"/>
              </a:rPr>
              <a:t>征</a:t>
            </a:r>
            <a:r>
              <a:rPr dirty="0" sz="1200">
                <a:latin typeface="SimSun"/>
                <a:cs typeface="SimSun"/>
              </a:rPr>
              <a:t>，实</a:t>
            </a:r>
            <a:r>
              <a:rPr dirty="0" sz="1200" spc="35">
                <a:latin typeface="SimSun"/>
                <a:cs typeface="SimSun"/>
              </a:rPr>
              <a:t>现</a:t>
            </a:r>
            <a:r>
              <a:rPr dirty="0" sz="1200">
                <a:latin typeface="SimSun"/>
                <a:cs typeface="SimSun"/>
              </a:rPr>
              <a:t>更高</a:t>
            </a:r>
            <a:r>
              <a:rPr dirty="0" sz="1200" spc="10">
                <a:latin typeface="SimSun"/>
                <a:cs typeface="SimSun"/>
              </a:rPr>
              <a:t>层</a:t>
            </a:r>
            <a:r>
              <a:rPr dirty="0" sz="1200">
                <a:latin typeface="SimSun"/>
                <a:cs typeface="SimSun"/>
              </a:rPr>
              <a:t>次</a:t>
            </a:r>
            <a:r>
              <a:rPr dirty="0" sz="1200" spc="10">
                <a:latin typeface="SimSun"/>
                <a:cs typeface="SimSun"/>
              </a:rPr>
              <a:t>特</a:t>
            </a:r>
            <a:r>
              <a:rPr dirty="0" sz="1200">
                <a:latin typeface="SimSun"/>
                <a:cs typeface="SimSun"/>
              </a:rPr>
              <a:t>征 的点云预处理，更加智能化地处理点云数据。</a:t>
            </a:r>
            <a:endParaRPr sz="1200">
              <a:latin typeface="SimSun"/>
              <a:cs typeface="SimSun"/>
            </a:endParaRPr>
          </a:p>
          <a:p>
            <a:pPr algn="just" marL="12700" marR="81280" indent="304800">
              <a:lnSpc>
                <a:spcPct val="162500"/>
              </a:lnSpc>
              <a:buSzPct val="91666"/>
              <a:buAutoNum type="arabicPlain" startAt="2"/>
              <a:tabLst>
                <a:tab pos="699770" algn="l"/>
              </a:tabLst>
            </a:pPr>
            <a:r>
              <a:rPr dirty="0" sz="1200">
                <a:latin typeface="SimSun"/>
                <a:cs typeface="SimSun"/>
              </a:rPr>
              <a:t>在使用</a:t>
            </a:r>
            <a:r>
              <a:rPr dirty="0" sz="1200" spc="-90">
                <a:latin typeface="SimSun"/>
                <a:cs typeface="SimSun"/>
              </a:rPr>
              <a:t> </a:t>
            </a:r>
            <a:r>
              <a:rPr dirty="0" sz="1200" spc="-15">
                <a:latin typeface="Times New Roman"/>
                <a:cs typeface="Times New Roman"/>
              </a:rPr>
              <a:t>PACNet-Att</a:t>
            </a:r>
            <a:r>
              <a:rPr dirty="0" sz="1200" spc="215">
                <a:latin typeface="Times New Roman"/>
                <a:cs typeface="Times New Roman"/>
              </a:rPr>
              <a:t> </a:t>
            </a:r>
            <a:r>
              <a:rPr dirty="0" sz="1200">
                <a:latin typeface="SimSun"/>
                <a:cs typeface="SimSun"/>
              </a:rPr>
              <a:t>网络对两片不对齐的点云进行配准时，以</a:t>
            </a:r>
            <a:r>
              <a:rPr dirty="0" sz="1200" spc="-85">
                <a:latin typeface="SimSun"/>
                <a:cs typeface="SimSun"/>
              </a:rPr>
              <a:t> </a:t>
            </a:r>
            <a:r>
              <a:rPr dirty="0" sz="1200" spc="-5">
                <a:latin typeface="Times New Roman"/>
                <a:cs typeface="Times New Roman"/>
              </a:rPr>
              <a:t>MSE(R)</a:t>
            </a:r>
            <a:r>
              <a:rPr dirty="0" sz="1200">
                <a:latin typeface="SimSun"/>
                <a:cs typeface="SimSun"/>
              </a:rPr>
              <a:t>这个指标为 例</a:t>
            </a:r>
            <a:r>
              <a:rPr dirty="0" sz="1200" spc="-120">
                <a:latin typeface="SimSun"/>
                <a:cs typeface="SimSun"/>
              </a:rPr>
              <a:t>，</a:t>
            </a:r>
            <a:r>
              <a:rPr dirty="0" sz="1200">
                <a:latin typeface="SimSun"/>
                <a:cs typeface="SimSun"/>
              </a:rPr>
              <a:t>误差仍有</a:t>
            </a:r>
            <a:r>
              <a:rPr dirty="0" sz="1200" spc="-300">
                <a:latin typeface="SimSun"/>
                <a:cs typeface="SimSun"/>
              </a:rPr>
              <a:t> </a:t>
            </a:r>
            <a:r>
              <a:rPr dirty="0" sz="1200">
                <a:latin typeface="Times New Roman"/>
                <a:cs typeface="Times New Roman"/>
              </a:rPr>
              <a:t>12.4</a:t>
            </a:r>
            <a:r>
              <a:rPr dirty="0" sz="1200" spc="-50">
                <a:latin typeface="Times New Roman"/>
                <a:cs typeface="Times New Roman"/>
              </a:rPr>
              <a:t>1</a:t>
            </a:r>
            <a:r>
              <a:rPr dirty="0" sz="1200">
                <a:latin typeface="Times New Roman"/>
                <a:cs typeface="Times New Roman"/>
              </a:rPr>
              <a:t>1096</a:t>
            </a:r>
            <a:r>
              <a:rPr dirty="0" sz="1200" spc="-120">
                <a:latin typeface="SimSun"/>
                <a:cs typeface="SimSun"/>
              </a:rPr>
              <a:t>，</a:t>
            </a:r>
            <a:r>
              <a:rPr dirty="0" sz="1200">
                <a:latin typeface="SimSun"/>
                <a:cs typeface="SimSun"/>
              </a:rPr>
              <a:t>还有很大的提升空间</a:t>
            </a:r>
            <a:r>
              <a:rPr dirty="0" sz="1200" spc="-120">
                <a:latin typeface="SimSun"/>
                <a:cs typeface="SimSun"/>
              </a:rPr>
              <a:t>。</a:t>
            </a:r>
            <a:r>
              <a:rPr dirty="0" sz="1200">
                <a:latin typeface="SimSun"/>
                <a:cs typeface="SimSun"/>
              </a:rPr>
              <a:t>本文仅在特征提</a:t>
            </a:r>
            <a:r>
              <a:rPr dirty="0" sz="1200" spc="5">
                <a:latin typeface="SimSun"/>
                <a:cs typeface="SimSun"/>
              </a:rPr>
              <a:t>取</a:t>
            </a:r>
            <a:r>
              <a:rPr dirty="0" sz="1200">
                <a:latin typeface="SimSun"/>
                <a:cs typeface="SimSun"/>
              </a:rPr>
              <a:t>模块与特征融合模块做出</a:t>
            </a:r>
            <a:endParaRPr sz="1200">
              <a:latin typeface="SimSun"/>
              <a:cs typeface="SimSun"/>
            </a:endParaRPr>
          </a:p>
          <a:p>
            <a:pPr marL="12700">
              <a:lnSpc>
                <a:spcPct val="100000"/>
              </a:lnSpc>
              <a:spcBef>
                <a:spcPts val="905"/>
              </a:spcBef>
            </a:pPr>
            <a:r>
              <a:rPr dirty="0" sz="1200">
                <a:latin typeface="SimSun"/>
                <a:cs typeface="SimSun"/>
              </a:rPr>
              <a:t>了有效地改进，如何更好地解算位姿将成为接下来的研究内容之一。</a:t>
            </a:r>
            <a:endParaRPr sz="1200">
              <a:latin typeface="SimSun"/>
              <a:cs typeface="SimSun"/>
            </a:endParaRPr>
          </a:p>
        </p:txBody>
      </p:sp>
      <p:pic>
        <p:nvPicPr>
          <p:cNvPr id="5" name="object 5"/>
          <p:cNvPicPr/>
          <p:nvPr/>
        </p:nvPicPr>
        <p:blipFill>
          <a:blip r:embed="rId3" cstate="print"/>
          <a:stretch>
            <a:fillRect/>
          </a:stretch>
        </p:blipFill>
        <p:spPr>
          <a:xfrm>
            <a:off x="259079" y="10344403"/>
            <a:ext cx="4812030" cy="123189"/>
          </a:xfrm>
          <a:prstGeom prst="rect">
            <a:avLst/>
          </a:prstGeom>
        </p:spPr>
      </p:pic>
      <p:pic>
        <p:nvPicPr>
          <p:cNvPr id="6" name="object 6"/>
          <p:cNvPicPr/>
          <p:nvPr/>
        </p:nvPicPr>
        <p:blipFill>
          <a:blip r:embed="rId4" cstate="print"/>
          <a:stretch>
            <a:fillRect/>
          </a:stretch>
        </p:blipFill>
        <p:spPr>
          <a:xfrm>
            <a:off x="5215890" y="10344403"/>
            <a:ext cx="1082039" cy="123189"/>
          </a:xfrm>
          <a:prstGeom prst="rect">
            <a:avLst/>
          </a:prstGeom>
        </p:spPr>
      </p:pic>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52</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6232397" y="528319"/>
            <a:ext cx="56070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参考</a:t>
            </a:r>
            <a:r>
              <a:rPr dirty="0" sz="1050" spc="-10">
                <a:solidFill>
                  <a:srgbClr val="666666"/>
                </a:solidFill>
                <a:latin typeface="SimSun"/>
                <a:cs typeface="SimSun"/>
              </a:rPr>
              <a:t>文</a:t>
            </a:r>
            <a:r>
              <a:rPr dirty="0" sz="1050" spc="5">
                <a:solidFill>
                  <a:srgbClr val="666666"/>
                </a:solidFill>
                <a:latin typeface="SimSun"/>
                <a:cs typeface="SimSun"/>
              </a:rPr>
              <a:t>献</a:t>
            </a:r>
            <a:endParaRPr sz="1050">
              <a:latin typeface="SimSun"/>
              <a:cs typeface="SimSun"/>
            </a:endParaRPr>
          </a:p>
        </p:txBody>
      </p:sp>
      <p:sp>
        <p:nvSpPr>
          <p:cNvPr id="4" name="object 4"/>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3308730" y="799845"/>
            <a:ext cx="942975" cy="299720"/>
          </a:xfrm>
          <a:prstGeom prst="rect">
            <a:avLst/>
          </a:prstGeom>
        </p:spPr>
        <p:txBody>
          <a:bodyPr wrap="square" lIns="0" tIns="12700" rIns="0" bIns="0" rtlCol="0" vert="horz">
            <a:spAutoFit/>
          </a:bodyPr>
          <a:lstStyle/>
          <a:p>
            <a:pPr marL="12700">
              <a:lnSpc>
                <a:spcPct val="100000"/>
              </a:lnSpc>
              <a:spcBef>
                <a:spcPts val="100"/>
              </a:spcBef>
            </a:pPr>
            <a:r>
              <a:rPr dirty="0" sz="1800" spc="10">
                <a:latin typeface="SimSun"/>
                <a:cs typeface="SimSun"/>
              </a:rPr>
              <a:t>参考</a:t>
            </a:r>
            <a:r>
              <a:rPr dirty="0" sz="1800">
                <a:latin typeface="SimSun"/>
                <a:cs typeface="SimSun"/>
              </a:rPr>
              <a:t>文献</a:t>
            </a:r>
            <a:endParaRPr sz="1800">
              <a:latin typeface="SimSun"/>
              <a:cs typeface="SimSun"/>
            </a:endParaRPr>
          </a:p>
        </p:txBody>
      </p:sp>
      <p:sp>
        <p:nvSpPr>
          <p:cNvPr id="6" name="object 6"/>
          <p:cNvSpPr txBox="1"/>
          <p:nvPr/>
        </p:nvSpPr>
        <p:spPr>
          <a:xfrm>
            <a:off x="775208" y="1370736"/>
            <a:ext cx="6080760" cy="8545830"/>
          </a:xfrm>
          <a:prstGeom prst="rect">
            <a:avLst/>
          </a:prstGeom>
        </p:spPr>
        <p:txBody>
          <a:bodyPr wrap="square" lIns="0" tIns="12065" rIns="0" bIns="0" rtlCol="0" vert="horz">
            <a:spAutoFit/>
          </a:bodyPr>
          <a:lstStyle/>
          <a:p>
            <a:pPr marL="279400" marR="5715" indent="-267335">
              <a:lnSpc>
                <a:spcPct val="123800"/>
              </a:lnSpc>
              <a:spcBef>
                <a:spcPts val="95"/>
              </a:spcBef>
              <a:buFont typeface="Times New Roman"/>
              <a:buAutoNum type="arabicPlain"/>
              <a:tabLst>
                <a:tab pos="280035" algn="l"/>
              </a:tabLst>
            </a:pPr>
            <a:r>
              <a:rPr dirty="0" sz="1050" spc="-10">
                <a:latin typeface="Times New Roman"/>
                <a:cs typeface="Times New Roman"/>
              </a:rPr>
              <a:t>T</a:t>
            </a:r>
            <a:r>
              <a:rPr dirty="0" sz="1050" spc="-10">
                <a:latin typeface="Times New Roman"/>
                <a:cs typeface="Times New Roman"/>
              </a:rPr>
              <a:t>ian</a:t>
            </a:r>
            <a:r>
              <a:rPr dirty="0" sz="1050" spc="-5">
                <a:latin typeface="Times New Roman"/>
                <a:cs typeface="Times New Roman"/>
              </a:rPr>
              <a:t> </a:t>
            </a:r>
            <a:r>
              <a:rPr dirty="0" sz="1050">
                <a:latin typeface="Times New Roman"/>
                <a:cs typeface="Times New Roman"/>
              </a:rPr>
              <a:t>H,</a:t>
            </a:r>
            <a:r>
              <a:rPr dirty="0" sz="1050" spc="5">
                <a:latin typeface="Times New Roman"/>
                <a:cs typeface="Times New Roman"/>
              </a:rPr>
              <a:t> </a:t>
            </a:r>
            <a:r>
              <a:rPr dirty="0" sz="1050" spc="-20">
                <a:latin typeface="Times New Roman"/>
                <a:cs typeface="Times New Roman"/>
              </a:rPr>
              <a:t>Wang</a:t>
            </a:r>
            <a:r>
              <a:rPr dirty="0" sz="1050" spc="-15">
                <a:latin typeface="Times New Roman"/>
                <a:cs typeface="Times New Roman"/>
              </a:rPr>
              <a:t> </a:t>
            </a:r>
            <a:r>
              <a:rPr dirty="0" sz="1050" spc="-45">
                <a:latin typeface="Times New Roman"/>
                <a:cs typeface="Times New Roman"/>
              </a:rPr>
              <a:t>T,</a:t>
            </a:r>
            <a:r>
              <a:rPr dirty="0" sz="1050" spc="-40">
                <a:latin typeface="Times New Roman"/>
                <a:cs typeface="Times New Roman"/>
              </a:rPr>
              <a:t> </a:t>
            </a:r>
            <a:r>
              <a:rPr dirty="0" sz="1050">
                <a:latin typeface="Times New Roman"/>
                <a:cs typeface="Times New Roman"/>
              </a:rPr>
              <a:t>Liu </a:t>
            </a:r>
            <a:r>
              <a:rPr dirty="0" sz="1050" spc="-70">
                <a:latin typeface="Times New Roman"/>
                <a:cs typeface="Times New Roman"/>
              </a:rPr>
              <a:t>Y,</a:t>
            </a:r>
            <a:r>
              <a:rPr dirty="0" sz="1050" spc="-65">
                <a:latin typeface="Times New Roman"/>
                <a:cs typeface="Times New Roman"/>
              </a:rPr>
              <a:t> </a:t>
            </a:r>
            <a:r>
              <a:rPr dirty="0" sz="1050">
                <a:latin typeface="Times New Roman"/>
                <a:cs typeface="Times New Roman"/>
              </a:rPr>
              <a:t>et</a:t>
            </a:r>
            <a:r>
              <a:rPr dirty="0" sz="1050" spc="5">
                <a:latin typeface="Times New Roman"/>
                <a:cs typeface="Times New Roman"/>
              </a:rPr>
              <a:t> </a:t>
            </a:r>
            <a:r>
              <a:rPr dirty="0" sz="1050" spc="-5">
                <a:latin typeface="Times New Roman"/>
                <a:cs typeface="Times New Roman"/>
              </a:rPr>
              <a:t>al.</a:t>
            </a:r>
            <a:r>
              <a:rPr dirty="0" sz="1050">
                <a:latin typeface="Times New Roman"/>
                <a:cs typeface="Times New Roman"/>
              </a:rPr>
              <a:t> Computer</a:t>
            </a:r>
            <a:r>
              <a:rPr dirty="0" sz="1050" spc="5">
                <a:latin typeface="Times New Roman"/>
                <a:cs typeface="Times New Roman"/>
              </a:rPr>
              <a:t> </a:t>
            </a:r>
            <a:r>
              <a:rPr dirty="0" sz="1050" spc="-15">
                <a:latin typeface="Times New Roman"/>
                <a:cs typeface="Times New Roman"/>
              </a:rPr>
              <a:t>Vision</a:t>
            </a:r>
            <a:r>
              <a:rPr dirty="0" sz="1050" spc="-10">
                <a:latin typeface="Times New Roman"/>
                <a:cs typeface="Times New Roman"/>
              </a:rPr>
              <a:t> Technology</a:t>
            </a:r>
            <a:r>
              <a:rPr dirty="0" sz="1050" spc="-5">
                <a:latin typeface="Times New Roman"/>
                <a:cs typeface="Times New Roman"/>
              </a:rPr>
              <a:t> in Agricultural Automation—A</a:t>
            </a:r>
            <a:r>
              <a:rPr dirty="0" sz="1050">
                <a:latin typeface="Times New Roman"/>
                <a:cs typeface="Times New Roman"/>
              </a:rPr>
              <a:t> </a:t>
            </a:r>
            <a:r>
              <a:rPr dirty="0" sz="1050" spc="-5">
                <a:latin typeface="Times New Roman"/>
                <a:cs typeface="Times New Roman"/>
              </a:rPr>
              <a:t>Review[J]. </a:t>
            </a:r>
            <a:r>
              <a:rPr dirty="0" sz="1050" spc="-250">
                <a:latin typeface="Times New Roman"/>
                <a:cs typeface="Times New Roman"/>
              </a:rPr>
              <a:t> </a:t>
            </a:r>
            <a:r>
              <a:rPr dirty="0" sz="1050" spc="-5">
                <a:latin typeface="Times New Roman"/>
                <a:cs typeface="Times New Roman"/>
              </a:rPr>
              <a:t>Information</a:t>
            </a:r>
            <a:r>
              <a:rPr dirty="0" sz="1050">
                <a:latin typeface="Times New Roman"/>
                <a:cs typeface="Times New Roman"/>
              </a:rPr>
              <a:t> </a:t>
            </a:r>
            <a:r>
              <a:rPr dirty="0" sz="1050" spc="-5">
                <a:latin typeface="Times New Roman"/>
                <a:cs typeface="Times New Roman"/>
              </a:rPr>
              <a:t>Processing</a:t>
            </a:r>
            <a:r>
              <a:rPr dirty="0" sz="1050">
                <a:latin typeface="Times New Roman"/>
                <a:cs typeface="Times New Roman"/>
              </a:rPr>
              <a:t> </a:t>
            </a:r>
            <a:r>
              <a:rPr dirty="0" sz="1050" spc="-5">
                <a:latin typeface="Times New Roman"/>
                <a:cs typeface="Times New Roman"/>
              </a:rPr>
              <a:t>in</a:t>
            </a:r>
            <a:r>
              <a:rPr dirty="0" sz="1050" spc="-75">
                <a:latin typeface="Times New Roman"/>
                <a:cs typeface="Times New Roman"/>
              </a:rPr>
              <a:t> </a:t>
            </a:r>
            <a:r>
              <a:rPr dirty="0" sz="1050" spc="-5">
                <a:latin typeface="Times New Roman"/>
                <a:cs typeface="Times New Roman"/>
              </a:rPr>
              <a:t>Agriculture,</a:t>
            </a:r>
            <a:r>
              <a:rPr dirty="0" sz="1050">
                <a:latin typeface="Times New Roman"/>
                <a:cs typeface="Times New Roman"/>
              </a:rPr>
              <a:t> 2020,</a:t>
            </a:r>
            <a:r>
              <a:rPr dirty="0" sz="1050" spc="-15">
                <a:latin typeface="Times New Roman"/>
                <a:cs typeface="Times New Roman"/>
              </a:rPr>
              <a:t> </a:t>
            </a:r>
            <a:r>
              <a:rPr dirty="0" sz="1050">
                <a:latin typeface="Times New Roman"/>
                <a:cs typeface="Times New Roman"/>
              </a:rPr>
              <a:t>7(1):</a:t>
            </a:r>
            <a:r>
              <a:rPr dirty="0" sz="1050" spc="-5">
                <a:latin typeface="Times New Roman"/>
                <a:cs typeface="Times New Roman"/>
              </a:rPr>
              <a:t> </a:t>
            </a:r>
            <a:r>
              <a:rPr dirty="0" sz="1050">
                <a:latin typeface="Times New Roman"/>
                <a:cs typeface="Times New Roman"/>
              </a:rPr>
              <a:t>1-19.</a:t>
            </a:r>
            <a:endParaRPr sz="1050">
              <a:latin typeface="Times New Roman"/>
              <a:cs typeface="Times New Roman"/>
            </a:endParaRPr>
          </a:p>
          <a:p>
            <a:pPr marL="279400" marR="5080" indent="-267335">
              <a:lnSpc>
                <a:spcPct val="123800"/>
              </a:lnSpc>
              <a:spcBef>
                <a:spcPts val="5"/>
              </a:spcBef>
              <a:buFont typeface="Times New Roman"/>
              <a:buAutoNum type="arabicPlain"/>
              <a:tabLst>
                <a:tab pos="280035" algn="l"/>
              </a:tabLst>
            </a:pPr>
            <a:r>
              <a:rPr dirty="0" sz="1050" spc="5">
                <a:latin typeface="SimSun"/>
                <a:cs typeface="SimSun"/>
              </a:rPr>
              <a:t>赵</a:t>
            </a:r>
            <a:r>
              <a:rPr dirty="0" sz="1050" spc="5">
                <a:latin typeface="SimSun"/>
                <a:cs typeface="SimSun"/>
              </a:rPr>
              <a:t>跃</a:t>
            </a:r>
            <a:r>
              <a:rPr dirty="0" sz="1050" spc="-10">
                <a:latin typeface="SimSun"/>
                <a:cs typeface="SimSun"/>
              </a:rPr>
              <a:t>东</a:t>
            </a:r>
            <a:r>
              <a:rPr dirty="0" sz="1050">
                <a:latin typeface="Times New Roman"/>
                <a:cs typeface="Times New Roman"/>
              </a:rPr>
              <a:t>,</a:t>
            </a:r>
            <a:r>
              <a:rPr dirty="0" sz="1050">
                <a:latin typeface="Times New Roman"/>
                <a:cs typeface="Times New Roman"/>
              </a:rPr>
              <a:t>  </a:t>
            </a:r>
            <a:r>
              <a:rPr dirty="0" sz="1050" spc="-10">
                <a:latin typeface="SimSun"/>
                <a:cs typeface="SimSun"/>
              </a:rPr>
              <a:t>孙</a:t>
            </a:r>
            <a:r>
              <a:rPr dirty="0" sz="1050" spc="5">
                <a:latin typeface="SimSun"/>
                <a:cs typeface="SimSun"/>
              </a:rPr>
              <a:t>多</a:t>
            </a:r>
            <a:r>
              <a:rPr dirty="0" sz="1050">
                <a:latin typeface="SimSun"/>
                <a:cs typeface="SimSun"/>
              </a:rPr>
              <a:t>润</a:t>
            </a:r>
            <a:r>
              <a:rPr dirty="0" sz="1050">
                <a:latin typeface="Times New Roman"/>
                <a:cs typeface="Times New Roman"/>
              </a:rPr>
              <a:t>,</a:t>
            </a:r>
            <a:r>
              <a:rPr dirty="0" sz="1050">
                <a:latin typeface="Times New Roman"/>
                <a:cs typeface="Times New Roman"/>
              </a:rPr>
              <a:t> </a:t>
            </a:r>
            <a:r>
              <a:rPr dirty="0" sz="1050" spc="-10">
                <a:latin typeface="Times New Roman"/>
                <a:cs typeface="Times New Roman"/>
              </a:rPr>
              <a:t> </a:t>
            </a:r>
            <a:r>
              <a:rPr dirty="0" sz="1050" spc="-10">
                <a:latin typeface="SimSun"/>
                <a:cs typeface="SimSun"/>
              </a:rPr>
              <a:t>郭</a:t>
            </a:r>
            <a:r>
              <a:rPr dirty="0" sz="1050" spc="5">
                <a:latin typeface="SimSun"/>
                <a:cs typeface="SimSun"/>
              </a:rPr>
              <a:t>警中</a:t>
            </a:r>
            <a:r>
              <a:rPr dirty="0" sz="1050">
                <a:latin typeface="Times New Roman"/>
                <a:cs typeface="Times New Roman"/>
              </a:rPr>
              <a:t>,</a:t>
            </a:r>
            <a:r>
              <a:rPr dirty="0" sz="1050" spc="120">
                <a:latin typeface="Times New Roman"/>
                <a:cs typeface="Times New Roman"/>
              </a:rPr>
              <a:t> </a:t>
            </a:r>
            <a:r>
              <a:rPr dirty="0" sz="1050" spc="-15">
                <a:latin typeface="Times New Roman"/>
                <a:cs typeface="Times New Roman"/>
              </a:rPr>
              <a:t>e</a:t>
            </a:r>
            <a:r>
              <a:rPr dirty="0" sz="1050">
                <a:latin typeface="Times New Roman"/>
                <a:cs typeface="Times New Roman"/>
              </a:rPr>
              <a:t>t</a:t>
            </a:r>
            <a:r>
              <a:rPr dirty="0" sz="1050" spc="125">
                <a:latin typeface="Times New Roman"/>
                <a:cs typeface="Times New Roman"/>
              </a:rPr>
              <a:t> </a:t>
            </a:r>
            <a:r>
              <a:rPr dirty="0" sz="1050">
                <a:latin typeface="Times New Roman"/>
                <a:cs typeface="Times New Roman"/>
              </a:rPr>
              <a:t>a</a:t>
            </a:r>
            <a:r>
              <a:rPr dirty="0" sz="1050" spc="-10">
                <a:latin typeface="Times New Roman"/>
                <a:cs typeface="Times New Roman"/>
              </a:rPr>
              <a:t>l</a:t>
            </a:r>
            <a:r>
              <a:rPr dirty="0" sz="1050">
                <a:latin typeface="Times New Roman"/>
                <a:cs typeface="Times New Roman"/>
              </a:rPr>
              <a:t>.</a:t>
            </a:r>
            <a:r>
              <a:rPr dirty="0" sz="1050">
                <a:latin typeface="Times New Roman"/>
                <a:cs typeface="Times New Roman"/>
              </a:rPr>
              <a:t>  </a:t>
            </a:r>
            <a:r>
              <a:rPr dirty="0" sz="1050" spc="5">
                <a:latin typeface="SimSun"/>
                <a:cs typeface="SimSun"/>
              </a:rPr>
              <a:t>基于</a:t>
            </a:r>
            <a:r>
              <a:rPr dirty="0" sz="1050" spc="-180">
                <a:latin typeface="SimSun"/>
                <a:cs typeface="SimSun"/>
              </a:rPr>
              <a:t> </a:t>
            </a:r>
            <a:r>
              <a:rPr dirty="0" sz="1050" spc="-15">
                <a:latin typeface="Times New Roman"/>
                <a:cs typeface="Times New Roman"/>
              </a:rPr>
              <a:t>3</a:t>
            </a:r>
            <a:r>
              <a:rPr dirty="0" sz="1050">
                <a:latin typeface="Times New Roman"/>
                <a:cs typeface="Times New Roman"/>
              </a:rPr>
              <a:t>D</a:t>
            </a:r>
            <a:r>
              <a:rPr dirty="0" sz="1050" spc="75">
                <a:latin typeface="Times New Roman"/>
                <a:cs typeface="Times New Roman"/>
              </a:rPr>
              <a:t> </a:t>
            </a:r>
            <a:r>
              <a:rPr dirty="0" sz="1050" spc="5">
                <a:latin typeface="SimSun"/>
                <a:cs typeface="SimSun"/>
              </a:rPr>
              <a:t>视</a:t>
            </a:r>
            <a:r>
              <a:rPr dirty="0" sz="1050" spc="-10">
                <a:latin typeface="SimSun"/>
                <a:cs typeface="SimSun"/>
              </a:rPr>
              <a:t>觉</a:t>
            </a:r>
            <a:r>
              <a:rPr dirty="0" sz="1050" spc="5">
                <a:latin typeface="SimSun"/>
                <a:cs typeface="SimSun"/>
              </a:rPr>
              <a:t>传</a:t>
            </a:r>
            <a:r>
              <a:rPr dirty="0" sz="1050" spc="-10">
                <a:latin typeface="SimSun"/>
                <a:cs typeface="SimSun"/>
              </a:rPr>
              <a:t>感器</a:t>
            </a:r>
            <a:r>
              <a:rPr dirty="0" sz="1050" spc="5">
                <a:latin typeface="SimSun"/>
                <a:cs typeface="SimSun"/>
              </a:rPr>
              <a:t>边缘</a:t>
            </a:r>
            <a:r>
              <a:rPr dirty="0" sz="1050" spc="-10">
                <a:latin typeface="SimSun"/>
                <a:cs typeface="SimSun"/>
              </a:rPr>
              <a:t>识</a:t>
            </a:r>
            <a:r>
              <a:rPr dirty="0" sz="1050" spc="5">
                <a:latin typeface="SimSun"/>
                <a:cs typeface="SimSun"/>
              </a:rPr>
              <a:t>别</a:t>
            </a:r>
            <a:r>
              <a:rPr dirty="0" sz="1050" spc="-10">
                <a:latin typeface="SimSun"/>
                <a:cs typeface="SimSun"/>
              </a:rPr>
              <a:t>和</a:t>
            </a:r>
            <a:r>
              <a:rPr dirty="0" sz="1050" spc="5">
                <a:latin typeface="SimSun"/>
                <a:cs typeface="SimSun"/>
              </a:rPr>
              <a:t>追</a:t>
            </a:r>
            <a:r>
              <a:rPr dirty="0" sz="1050" spc="-10">
                <a:latin typeface="SimSun"/>
                <a:cs typeface="SimSun"/>
              </a:rPr>
              <a:t>踪</a:t>
            </a:r>
            <a:r>
              <a:rPr dirty="0" sz="1050" spc="5">
                <a:latin typeface="SimSun"/>
                <a:cs typeface="SimSun"/>
              </a:rPr>
              <a:t>算</a:t>
            </a:r>
            <a:r>
              <a:rPr dirty="0" sz="1050" spc="-10">
                <a:latin typeface="SimSun"/>
                <a:cs typeface="SimSun"/>
              </a:rPr>
              <a:t>法</a:t>
            </a:r>
            <a:r>
              <a:rPr dirty="0" sz="1050" spc="5">
                <a:latin typeface="SimSun"/>
                <a:cs typeface="SimSun"/>
              </a:rPr>
              <a:t>的</a:t>
            </a:r>
            <a:r>
              <a:rPr dirty="0" sz="1050" spc="-10">
                <a:latin typeface="SimSun"/>
                <a:cs typeface="SimSun"/>
              </a:rPr>
              <a:t>研</a:t>
            </a:r>
            <a:r>
              <a:rPr dirty="0" sz="1050" spc="5">
                <a:latin typeface="SimSun"/>
                <a:cs typeface="SimSun"/>
              </a:rPr>
              <a:t>究</a:t>
            </a:r>
            <a:r>
              <a:rPr dirty="0" sz="1050" spc="-5">
                <a:latin typeface="Times New Roman"/>
                <a:cs typeface="Times New Roman"/>
              </a:rPr>
              <a:t>[J</a:t>
            </a:r>
            <a:r>
              <a:rPr dirty="0" sz="1050" spc="-10">
                <a:latin typeface="Times New Roman"/>
                <a:cs typeface="Times New Roman"/>
              </a:rPr>
              <a:t>]</a:t>
            </a:r>
            <a:r>
              <a:rPr dirty="0" sz="1050">
                <a:latin typeface="Times New Roman"/>
                <a:cs typeface="Times New Roman"/>
              </a:rPr>
              <a:t>.</a:t>
            </a:r>
            <a:r>
              <a:rPr dirty="0" sz="1050">
                <a:latin typeface="Times New Roman"/>
                <a:cs typeface="Times New Roman"/>
              </a:rPr>
              <a:t>  </a:t>
            </a:r>
            <a:r>
              <a:rPr dirty="0" sz="1050" spc="-10">
                <a:latin typeface="SimSun"/>
                <a:cs typeface="SimSun"/>
              </a:rPr>
              <a:t>锻</a:t>
            </a:r>
            <a:r>
              <a:rPr dirty="0" sz="1050" spc="5">
                <a:latin typeface="SimSun"/>
                <a:cs typeface="SimSun"/>
              </a:rPr>
              <a:t>压</a:t>
            </a:r>
            <a:r>
              <a:rPr dirty="0" sz="1050" spc="-10">
                <a:latin typeface="SimSun"/>
                <a:cs typeface="SimSun"/>
              </a:rPr>
              <a:t>装</a:t>
            </a:r>
            <a:r>
              <a:rPr dirty="0" sz="1050" spc="5">
                <a:latin typeface="SimSun"/>
                <a:cs typeface="SimSun"/>
              </a:rPr>
              <a:t>备与</a:t>
            </a:r>
            <a:r>
              <a:rPr dirty="0" sz="1050" spc="-10">
                <a:latin typeface="SimSun"/>
                <a:cs typeface="SimSun"/>
              </a:rPr>
              <a:t>制</a:t>
            </a:r>
            <a:r>
              <a:rPr dirty="0" sz="1050">
                <a:latin typeface="SimSun"/>
                <a:cs typeface="SimSun"/>
              </a:rPr>
              <a:t>造 </a:t>
            </a:r>
            <a:r>
              <a:rPr dirty="0" sz="1050" spc="5">
                <a:latin typeface="SimSun"/>
                <a:cs typeface="SimSun"/>
              </a:rPr>
              <a:t>技</a:t>
            </a:r>
            <a:r>
              <a:rPr dirty="0" sz="1050">
                <a:latin typeface="SimSun"/>
                <a:cs typeface="SimSun"/>
              </a:rPr>
              <a:t>术</a:t>
            </a:r>
            <a:r>
              <a:rPr dirty="0" sz="1050">
                <a:latin typeface="Times New Roman"/>
                <a:cs typeface="Times New Roman"/>
              </a:rPr>
              <a:t>,</a:t>
            </a:r>
            <a:r>
              <a:rPr dirty="0" sz="1050" spc="-5">
                <a:latin typeface="Times New Roman"/>
                <a:cs typeface="Times New Roman"/>
              </a:rPr>
              <a:t> 2020,</a:t>
            </a:r>
            <a:r>
              <a:rPr dirty="0" sz="1050" spc="-15">
                <a:latin typeface="Times New Roman"/>
                <a:cs typeface="Times New Roman"/>
              </a:rPr>
              <a:t> </a:t>
            </a:r>
            <a:r>
              <a:rPr dirty="0" sz="1050">
                <a:latin typeface="Times New Roman"/>
                <a:cs typeface="Times New Roman"/>
              </a:rPr>
              <a:t>55(02):</a:t>
            </a:r>
            <a:r>
              <a:rPr dirty="0" sz="1050" spc="-5">
                <a:latin typeface="Times New Roman"/>
                <a:cs typeface="Times New Roman"/>
              </a:rPr>
              <a:t> 91-94.</a:t>
            </a:r>
            <a:endParaRPr sz="1050">
              <a:latin typeface="Times New Roman"/>
              <a:cs typeface="Times New Roman"/>
            </a:endParaRPr>
          </a:p>
          <a:p>
            <a:pPr marL="279400" marR="8890" indent="-267335">
              <a:lnSpc>
                <a:spcPct val="123800"/>
              </a:lnSpc>
              <a:buFont typeface="Times New Roman"/>
              <a:buAutoNum type="arabicPlain"/>
              <a:tabLst>
                <a:tab pos="280035" algn="l"/>
              </a:tabLst>
            </a:pPr>
            <a:r>
              <a:rPr dirty="0" sz="1050">
                <a:latin typeface="Times New Roman"/>
                <a:cs typeface="Times New Roman"/>
              </a:rPr>
              <a:t>Pa</a:t>
            </a:r>
            <a:r>
              <a:rPr dirty="0" sz="1050">
                <a:latin typeface="Times New Roman"/>
                <a:cs typeface="Times New Roman"/>
              </a:rPr>
              <a:t>war P G, Devendran </a:t>
            </a:r>
            <a:r>
              <a:rPr dirty="0" sz="1050" spc="-70">
                <a:latin typeface="Times New Roman"/>
                <a:cs typeface="Times New Roman"/>
              </a:rPr>
              <a:t>V.</a:t>
            </a:r>
            <a:r>
              <a:rPr dirty="0" sz="1050" spc="-65">
                <a:latin typeface="Times New Roman"/>
                <a:cs typeface="Times New Roman"/>
              </a:rPr>
              <a:t> </a:t>
            </a:r>
            <a:r>
              <a:rPr dirty="0" sz="1050" spc="-5">
                <a:latin typeface="Times New Roman"/>
                <a:cs typeface="Times New Roman"/>
              </a:rPr>
              <a:t>Scene Understanding: </a:t>
            </a:r>
            <a:r>
              <a:rPr dirty="0" sz="1050">
                <a:latin typeface="Times New Roman"/>
                <a:cs typeface="Times New Roman"/>
              </a:rPr>
              <a:t>A </a:t>
            </a:r>
            <a:r>
              <a:rPr dirty="0" sz="1050" spc="-5">
                <a:latin typeface="Times New Roman"/>
                <a:cs typeface="Times New Roman"/>
              </a:rPr>
              <a:t>Survey to See the </a:t>
            </a:r>
            <a:r>
              <a:rPr dirty="0" sz="1050" spc="-20">
                <a:latin typeface="Times New Roman"/>
                <a:cs typeface="Times New Roman"/>
              </a:rPr>
              <a:t>World </a:t>
            </a:r>
            <a:r>
              <a:rPr dirty="0" sz="1050">
                <a:latin typeface="Times New Roman"/>
                <a:cs typeface="Times New Roman"/>
              </a:rPr>
              <a:t>at a </a:t>
            </a:r>
            <a:r>
              <a:rPr dirty="0" sz="1050" spc="-5">
                <a:latin typeface="Times New Roman"/>
                <a:cs typeface="Times New Roman"/>
              </a:rPr>
              <a:t>Single Glance[C]. 2019 2nd </a:t>
            </a:r>
            <a:r>
              <a:rPr dirty="0" sz="1050" spc="-250">
                <a:latin typeface="Times New Roman"/>
                <a:cs typeface="Times New Roman"/>
              </a:rPr>
              <a:t> </a:t>
            </a:r>
            <a:r>
              <a:rPr dirty="0" sz="1050" spc="-5">
                <a:latin typeface="Times New Roman"/>
                <a:cs typeface="Times New Roman"/>
              </a:rPr>
              <a:t>International</a:t>
            </a:r>
            <a:r>
              <a:rPr dirty="0" sz="1050" spc="5">
                <a:latin typeface="Times New Roman"/>
                <a:cs typeface="Times New Roman"/>
              </a:rPr>
              <a:t> </a:t>
            </a:r>
            <a:r>
              <a:rPr dirty="0" sz="1050">
                <a:latin typeface="Times New Roman"/>
                <a:cs typeface="Times New Roman"/>
              </a:rPr>
              <a:t>Conference</a:t>
            </a:r>
            <a:r>
              <a:rPr dirty="0" sz="1050" spc="10">
                <a:latin typeface="Times New Roman"/>
                <a:cs typeface="Times New Roman"/>
              </a:rPr>
              <a:t> </a:t>
            </a:r>
            <a:r>
              <a:rPr dirty="0" sz="1050">
                <a:latin typeface="Times New Roman"/>
                <a:cs typeface="Times New Roman"/>
              </a:rPr>
              <a:t>on</a:t>
            </a:r>
            <a:r>
              <a:rPr dirty="0" sz="1050" spc="-15">
                <a:latin typeface="Times New Roman"/>
                <a:cs typeface="Times New Roman"/>
              </a:rPr>
              <a:t> </a:t>
            </a:r>
            <a:r>
              <a:rPr dirty="0" sz="1050" spc="-5">
                <a:latin typeface="Times New Roman"/>
                <a:cs typeface="Times New Roman"/>
              </a:rPr>
              <a:t>Intelligent</a:t>
            </a:r>
            <a:r>
              <a:rPr dirty="0" sz="1050" spc="5">
                <a:latin typeface="Times New Roman"/>
                <a:cs typeface="Times New Roman"/>
              </a:rPr>
              <a:t> </a:t>
            </a:r>
            <a:r>
              <a:rPr dirty="0" sz="1050" spc="-5">
                <a:latin typeface="Times New Roman"/>
                <a:cs typeface="Times New Roman"/>
              </a:rPr>
              <a:t>Communication</a:t>
            </a:r>
            <a:r>
              <a:rPr dirty="0" sz="1050" spc="10">
                <a:latin typeface="Times New Roman"/>
                <a:cs typeface="Times New Roman"/>
              </a:rPr>
              <a:t> </a:t>
            </a:r>
            <a:r>
              <a:rPr dirty="0" sz="1050" spc="-5">
                <a:latin typeface="Times New Roman"/>
                <a:cs typeface="Times New Roman"/>
              </a:rPr>
              <a:t>and</a:t>
            </a:r>
            <a:r>
              <a:rPr dirty="0" sz="1050" spc="15">
                <a:latin typeface="Times New Roman"/>
                <a:cs typeface="Times New Roman"/>
              </a:rPr>
              <a:t> </a:t>
            </a:r>
            <a:r>
              <a:rPr dirty="0" sz="1050" spc="-5">
                <a:latin typeface="Times New Roman"/>
                <a:cs typeface="Times New Roman"/>
              </a:rPr>
              <a:t>Computational</a:t>
            </a:r>
            <a:r>
              <a:rPr dirty="0" sz="1050" spc="-20">
                <a:latin typeface="Times New Roman"/>
                <a:cs typeface="Times New Roman"/>
              </a:rPr>
              <a:t> </a:t>
            </a:r>
            <a:r>
              <a:rPr dirty="0" sz="1050" spc="-10">
                <a:latin typeface="Times New Roman"/>
                <a:cs typeface="Times New Roman"/>
              </a:rPr>
              <a:t>Techniques,</a:t>
            </a:r>
            <a:r>
              <a:rPr dirty="0" sz="1050" spc="10">
                <a:latin typeface="Times New Roman"/>
                <a:cs typeface="Times New Roman"/>
              </a:rPr>
              <a:t> </a:t>
            </a:r>
            <a:r>
              <a:rPr dirty="0" sz="1050">
                <a:latin typeface="Times New Roman"/>
                <a:cs typeface="Times New Roman"/>
              </a:rPr>
              <a:t>2019:</a:t>
            </a:r>
            <a:r>
              <a:rPr dirty="0" sz="1050" spc="5">
                <a:latin typeface="Times New Roman"/>
                <a:cs typeface="Times New Roman"/>
              </a:rPr>
              <a:t> </a:t>
            </a:r>
            <a:r>
              <a:rPr dirty="0" sz="1050" spc="-5">
                <a:latin typeface="Times New Roman"/>
                <a:cs typeface="Times New Roman"/>
              </a:rPr>
              <a:t>182-186.</a:t>
            </a:r>
            <a:endParaRPr sz="1050">
              <a:latin typeface="Times New Roman"/>
              <a:cs typeface="Times New Roman"/>
            </a:endParaRPr>
          </a:p>
          <a:p>
            <a:pPr marL="279400" marR="6350" indent="-267335">
              <a:lnSpc>
                <a:spcPct val="123800"/>
              </a:lnSpc>
              <a:buFont typeface="Times New Roman"/>
              <a:buAutoNum type="arabicPlain"/>
              <a:tabLst>
                <a:tab pos="280035" algn="l"/>
              </a:tabLst>
            </a:pPr>
            <a:r>
              <a:rPr dirty="0" sz="1050" spc="-5">
                <a:latin typeface="Times New Roman"/>
                <a:cs typeface="Times New Roman"/>
              </a:rPr>
              <a:t>M</a:t>
            </a:r>
            <a:r>
              <a:rPr dirty="0" sz="1050" spc="-5">
                <a:latin typeface="Times New Roman"/>
                <a:cs typeface="Times New Roman"/>
              </a:rPr>
              <a:t>ittal</a:t>
            </a:r>
            <a:r>
              <a:rPr dirty="0" sz="1050" spc="10">
                <a:latin typeface="Times New Roman"/>
                <a:cs typeface="Times New Roman"/>
              </a:rPr>
              <a:t> </a:t>
            </a:r>
            <a:r>
              <a:rPr dirty="0" sz="1050" spc="-5">
                <a:latin typeface="Times New Roman"/>
                <a:cs typeface="Times New Roman"/>
              </a:rPr>
              <a:t>S, </a:t>
            </a:r>
            <a:r>
              <a:rPr dirty="0" sz="1050" spc="-20">
                <a:latin typeface="Times New Roman"/>
                <a:cs typeface="Times New Roman"/>
              </a:rPr>
              <a:t>Vaishay</a:t>
            </a:r>
            <a:r>
              <a:rPr dirty="0" sz="1050" spc="5">
                <a:latin typeface="Times New Roman"/>
                <a:cs typeface="Times New Roman"/>
              </a:rPr>
              <a:t> </a:t>
            </a:r>
            <a:r>
              <a:rPr dirty="0" sz="1050" spc="-5">
                <a:latin typeface="Times New Roman"/>
                <a:cs typeface="Times New Roman"/>
              </a:rPr>
              <a:t>S.</a:t>
            </a:r>
            <a:r>
              <a:rPr dirty="0" sz="1050" spc="-50">
                <a:latin typeface="Times New Roman"/>
                <a:cs typeface="Times New Roman"/>
              </a:rPr>
              <a:t> </a:t>
            </a:r>
            <a:r>
              <a:rPr dirty="0" sz="1050">
                <a:latin typeface="Times New Roman"/>
                <a:cs typeface="Times New Roman"/>
              </a:rPr>
              <a:t>A</a:t>
            </a:r>
            <a:r>
              <a:rPr dirty="0" sz="1050" spc="-50">
                <a:latin typeface="Times New Roman"/>
                <a:cs typeface="Times New Roman"/>
              </a:rPr>
              <a:t> </a:t>
            </a:r>
            <a:r>
              <a:rPr dirty="0" sz="1050" spc="-5">
                <a:latin typeface="Times New Roman"/>
                <a:cs typeface="Times New Roman"/>
              </a:rPr>
              <a:t>Survey</a:t>
            </a:r>
            <a:r>
              <a:rPr dirty="0" sz="1050" spc="20">
                <a:latin typeface="Times New Roman"/>
                <a:cs typeface="Times New Roman"/>
              </a:rPr>
              <a:t> </a:t>
            </a:r>
            <a:r>
              <a:rPr dirty="0" sz="1050">
                <a:latin typeface="Times New Roman"/>
                <a:cs typeface="Times New Roman"/>
              </a:rPr>
              <a:t>of</a:t>
            </a:r>
            <a:r>
              <a:rPr dirty="0" sz="1050" spc="-10">
                <a:latin typeface="Times New Roman"/>
                <a:cs typeface="Times New Roman"/>
              </a:rPr>
              <a:t> Techniques</a:t>
            </a:r>
            <a:r>
              <a:rPr dirty="0" sz="1050" spc="15">
                <a:latin typeface="Times New Roman"/>
                <a:cs typeface="Times New Roman"/>
              </a:rPr>
              <a:t> </a:t>
            </a:r>
            <a:r>
              <a:rPr dirty="0" sz="1050">
                <a:latin typeface="Times New Roman"/>
                <a:cs typeface="Times New Roman"/>
              </a:rPr>
              <a:t>for</a:t>
            </a:r>
            <a:r>
              <a:rPr dirty="0" sz="1050" spc="5">
                <a:latin typeface="Times New Roman"/>
                <a:cs typeface="Times New Roman"/>
              </a:rPr>
              <a:t> </a:t>
            </a:r>
            <a:r>
              <a:rPr dirty="0" sz="1050" spc="-5">
                <a:latin typeface="Times New Roman"/>
                <a:cs typeface="Times New Roman"/>
              </a:rPr>
              <a:t>Optimizing</a:t>
            </a:r>
            <a:r>
              <a:rPr dirty="0" sz="1050" spc="5">
                <a:latin typeface="Times New Roman"/>
                <a:cs typeface="Times New Roman"/>
              </a:rPr>
              <a:t> </a:t>
            </a:r>
            <a:r>
              <a:rPr dirty="0" sz="1050">
                <a:latin typeface="Times New Roman"/>
                <a:cs typeface="Times New Roman"/>
              </a:rPr>
              <a:t>Deep</a:t>
            </a:r>
            <a:r>
              <a:rPr dirty="0" sz="1050" spc="5">
                <a:latin typeface="Times New Roman"/>
                <a:cs typeface="Times New Roman"/>
              </a:rPr>
              <a:t> </a:t>
            </a:r>
            <a:r>
              <a:rPr dirty="0" sz="1050" spc="-5">
                <a:latin typeface="Times New Roman"/>
                <a:cs typeface="Times New Roman"/>
              </a:rPr>
              <a:t>Learning</a:t>
            </a:r>
            <a:r>
              <a:rPr dirty="0" sz="1050" spc="20">
                <a:latin typeface="Times New Roman"/>
                <a:cs typeface="Times New Roman"/>
              </a:rPr>
              <a:t> </a:t>
            </a:r>
            <a:r>
              <a:rPr dirty="0" sz="1050" spc="-5">
                <a:latin typeface="Times New Roman"/>
                <a:cs typeface="Times New Roman"/>
              </a:rPr>
              <a:t>on</a:t>
            </a:r>
            <a:r>
              <a:rPr dirty="0" sz="1050" spc="5">
                <a:latin typeface="Times New Roman"/>
                <a:cs typeface="Times New Roman"/>
              </a:rPr>
              <a:t> </a:t>
            </a:r>
            <a:r>
              <a:rPr dirty="0" sz="1050" spc="-5">
                <a:latin typeface="Times New Roman"/>
                <a:cs typeface="Times New Roman"/>
              </a:rPr>
              <a:t>GPUs[J].</a:t>
            </a:r>
            <a:r>
              <a:rPr dirty="0" sz="1050" spc="20">
                <a:latin typeface="Times New Roman"/>
                <a:cs typeface="Times New Roman"/>
              </a:rPr>
              <a:t> </a:t>
            </a:r>
            <a:r>
              <a:rPr dirty="0" sz="1050" spc="-5">
                <a:latin typeface="Times New Roman"/>
                <a:cs typeface="Times New Roman"/>
              </a:rPr>
              <a:t>Journal</a:t>
            </a:r>
            <a:r>
              <a:rPr dirty="0" sz="1050" spc="15">
                <a:latin typeface="Times New Roman"/>
                <a:cs typeface="Times New Roman"/>
              </a:rPr>
              <a:t> </a:t>
            </a:r>
            <a:r>
              <a:rPr dirty="0" sz="1050">
                <a:latin typeface="Times New Roman"/>
                <a:cs typeface="Times New Roman"/>
              </a:rPr>
              <a:t>of </a:t>
            </a:r>
            <a:r>
              <a:rPr dirty="0" sz="1050" spc="-5">
                <a:latin typeface="Times New Roman"/>
                <a:cs typeface="Times New Roman"/>
              </a:rPr>
              <a:t>Systems </a:t>
            </a:r>
            <a:r>
              <a:rPr dirty="0" sz="1050" spc="-245">
                <a:latin typeface="Times New Roman"/>
                <a:cs typeface="Times New Roman"/>
              </a:rPr>
              <a:t> </a:t>
            </a:r>
            <a:r>
              <a:rPr dirty="0" sz="1050" spc="-5">
                <a:latin typeface="Times New Roman"/>
                <a:cs typeface="Times New Roman"/>
              </a:rPr>
              <a:t>Architecture, 2019,</a:t>
            </a:r>
            <a:r>
              <a:rPr dirty="0" sz="1050">
                <a:latin typeface="Times New Roman"/>
                <a:cs typeface="Times New Roman"/>
              </a:rPr>
              <a:t> </a:t>
            </a:r>
            <a:r>
              <a:rPr dirty="0" sz="1050" spc="-5">
                <a:latin typeface="Times New Roman"/>
                <a:cs typeface="Times New Roman"/>
              </a:rPr>
              <a:t>99: </a:t>
            </a:r>
            <a:r>
              <a:rPr dirty="0" sz="1050">
                <a:latin typeface="Times New Roman"/>
                <a:cs typeface="Times New Roman"/>
              </a:rPr>
              <a:t>101635.</a:t>
            </a:r>
            <a:endParaRPr sz="1050">
              <a:latin typeface="Times New Roman"/>
              <a:cs typeface="Times New Roman"/>
            </a:endParaRPr>
          </a:p>
          <a:p>
            <a:pPr marL="12700">
              <a:lnSpc>
                <a:spcPct val="100000"/>
              </a:lnSpc>
              <a:spcBef>
                <a:spcPts val="300"/>
              </a:spcBef>
            </a:pPr>
            <a:r>
              <a:rPr dirty="0" sz="1050">
                <a:latin typeface="Times New Roman"/>
                <a:cs typeface="Times New Roman"/>
              </a:rPr>
              <a:t>[5]  </a:t>
            </a:r>
            <a:r>
              <a:rPr dirty="0" sz="1050" spc="70">
                <a:latin typeface="Times New Roman"/>
                <a:cs typeface="Times New Roman"/>
              </a:rPr>
              <a:t> </a:t>
            </a:r>
            <a:r>
              <a:rPr dirty="0" sz="1050" spc="5">
                <a:latin typeface="SimSun"/>
                <a:cs typeface="SimSun"/>
              </a:rPr>
              <a:t>徐锡</a:t>
            </a:r>
            <a:r>
              <a:rPr dirty="0" sz="1050" spc="-10">
                <a:latin typeface="SimSun"/>
                <a:cs typeface="SimSun"/>
              </a:rPr>
              <a:t>磊</a:t>
            </a:r>
            <a:r>
              <a:rPr dirty="0" sz="1050">
                <a:latin typeface="Times New Roman"/>
                <a:cs typeface="Times New Roman"/>
              </a:rPr>
              <a:t>.</a:t>
            </a:r>
            <a:r>
              <a:rPr dirty="0" sz="1050" spc="260">
                <a:latin typeface="Times New Roman"/>
                <a:cs typeface="Times New Roman"/>
              </a:rPr>
              <a:t> </a:t>
            </a:r>
            <a:r>
              <a:rPr dirty="0" sz="1050" spc="-10">
                <a:latin typeface="SimSun"/>
                <a:cs typeface="SimSun"/>
              </a:rPr>
              <a:t>数</a:t>
            </a:r>
            <a:r>
              <a:rPr dirty="0" sz="1050" spc="5">
                <a:latin typeface="SimSun"/>
                <a:cs typeface="SimSun"/>
              </a:rPr>
              <a:t>字</a:t>
            </a:r>
            <a:r>
              <a:rPr dirty="0" sz="1050" spc="-10">
                <a:latin typeface="SimSun"/>
                <a:cs typeface="SimSun"/>
              </a:rPr>
              <a:t>城</a:t>
            </a:r>
            <a:r>
              <a:rPr dirty="0" sz="1050" spc="5">
                <a:latin typeface="SimSun"/>
                <a:cs typeface="SimSun"/>
              </a:rPr>
              <a:t>市</a:t>
            </a:r>
            <a:r>
              <a:rPr dirty="0" sz="1050" spc="-10">
                <a:latin typeface="SimSun"/>
                <a:cs typeface="SimSun"/>
              </a:rPr>
              <a:t>的</a:t>
            </a:r>
            <a:r>
              <a:rPr dirty="0" sz="1050" spc="5">
                <a:latin typeface="SimSun"/>
                <a:cs typeface="SimSun"/>
              </a:rPr>
              <a:t>应</a:t>
            </a:r>
            <a:r>
              <a:rPr dirty="0" sz="1050" spc="-10">
                <a:latin typeface="SimSun"/>
                <a:cs typeface="SimSun"/>
              </a:rPr>
              <a:t>用</a:t>
            </a:r>
            <a:r>
              <a:rPr dirty="0" sz="1050" spc="5">
                <a:latin typeface="SimSun"/>
                <a:cs typeface="SimSun"/>
              </a:rPr>
              <a:t>与展望</a:t>
            </a:r>
            <a:r>
              <a:rPr dirty="0" sz="1050" spc="-5">
                <a:latin typeface="Times New Roman"/>
                <a:cs typeface="Times New Roman"/>
              </a:rPr>
              <a:t>[J].</a:t>
            </a:r>
            <a:r>
              <a:rPr dirty="0" sz="1050" spc="245">
                <a:latin typeface="Times New Roman"/>
                <a:cs typeface="Times New Roman"/>
              </a:rPr>
              <a:t> </a:t>
            </a:r>
            <a:r>
              <a:rPr dirty="0" sz="1050" spc="-10">
                <a:latin typeface="SimSun"/>
                <a:cs typeface="SimSun"/>
              </a:rPr>
              <a:t>智</a:t>
            </a:r>
            <a:r>
              <a:rPr dirty="0" sz="1050" spc="5">
                <a:latin typeface="SimSun"/>
                <a:cs typeface="SimSun"/>
              </a:rPr>
              <a:t>能城</a:t>
            </a:r>
            <a:r>
              <a:rPr dirty="0" sz="1050" spc="-10">
                <a:latin typeface="SimSun"/>
                <a:cs typeface="SimSun"/>
              </a:rPr>
              <a:t>市</a:t>
            </a:r>
            <a:r>
              <a:rPr dirty="0" sz="1050">
                <a:latin typeface="Times New Roman"/>
                <a:cs typeface="Times New Roman"/>
              </a:rPr>
              <a:t>,</a:t>
            </a:r>
            <a:r>
              <a:rPr dirty="0" sz="1050" spc="-5">
                <a:latin typeface="Times New Roman"/>
                <a:cs typeface="Times New Roman"/>
              </a:rPr>
              <a:t> 2020,</a:t>
            </a:r>
            <a:r>
              <a:rPr dirty="0" sz="1050" spc="-15">
                <a:latin typeface="Times New Roman"/>
                <a:cs typeface="Times New Roman"/>
              </a:rPr>
              <a:t> </a:t>
            </a:r>
            <a:r>
              <a:rPr dirty="0" sz="1050">
                <a:latin typeface="Times New Roman"/>
                <a:cs typeface="Times New Roman"/>
              </a:rPr>
              <a:t>6(13):</a:t>
            </a:r>
            <a:r>
              <a:rPr dirty="0" sz="1050" spc="-10">
                <a:latin typeface="Times New Roman"/>
                <a:cs typeface="Times New Roman"/>
              </a:rPr>
              <a:t> </a:t>
            </a:r>
            <a:r>
              <a:rPr dirty="0" sz="1050">
                <a:latin typeface="Times New Roman"/>
                <a:cs typeface="Times New Roman"/>
              </a:rPr>
              <a:t>42-43.</a:t>
            </a:r>
            <a:endParaRPr sz="1050">
              <a:latin typeface="Times New Roman"/>
              <a:cs typeface="Times New Roman"/>
            </a:endParaRPr>
          </a:p>
          <a:p>
            <a:pPr marL="279400" marR="5715" indent="-267335">
              <a:lnSpc>
                <a:spcPct val="123800"/>
              </a:lnSpc>
              <a:buFont typeface="Times New Roman"/>
              <a:buAutoNum type="arabicPlain" startAt="6"/>
              <a:tabLst>
                <a:tab pos="280035" algn="l"/>
              </a:tabLst>
            </a:pPr>
            <a:r>
              <a:rPr dirty="0" sz="1050" spc="-15">
                <a:latin typeface="Times New Roman"/>
                <a:cs typeface="Times New Roman"/>
              </a:rPr>
              <a:t>Y</a:t>
            </a:r>
            <a:r>
              <a:rPr dirty="0" sz="1050" spc="-15">
                <a:latin typeface="Times New Roman"/>
                <a:cs typeface="Times New Roman"/>
              </a:rPr>
              <a:t>urtsever</a:t>
            </a:r>
            <a:r>
              <a:rPr dirty="0" sz="1050" spc="-60">
                <a:latin typeface="Times New Roman"/>
                <a:cs typeface="Times New Roman"/>
              </a:rPr>
              <a:t> </a:t>
            </a:r>
            <a:r>
              <a:rPr dirty="0" sz="1050">
                <a:latin typeface="Times New Roman"/>
                <a:cs typeface="Times New Roman"/>
              </a:rPr>
              <a:t>E,</a:t>
            </a:r>
            <a:r>
              <a:rPr dirty="0" sz="1050" spc="-60">
                <a:latin typeface="Times New Roman"/>
                <a:cs typeface="Times New Roman"/>
              </a:rPr>
              <a:t> </a:t>
            </a:r>
            <a:r>
              <a:rPr dirty="0" sz="1050" spc="-5">
                <a:latin typeface="Times New Roman"/>
                <a:cs typeface="Times New Roman"/>
              </a:rPr>
              <a:t>Lambert</a:t>
            </a:r>
            <a:r>
              <a:rPr dirty="0" sz="1050" spc="-55">
                <a:latin typeface="Times New Roman"/>
                <a:cs typeface="Times New Roman"/>
              </a:rPr>
              <a:t> </a:t>
            </a:r>
            <a:r>
              <a:rPr dirty="0" sz="1050" spc="-5">
                <a:latin typeface="Times New Roman"/>
                <a:cs typeface="Times New Roman"/>
              </a:rPr>
              <a:t>J,</a:t>
            </a:r>
            <a:r>
              <a:rPr dirty="0" sz="1050" spc="-55">
                <a:latin typeface="Times New Roman"/>
                <a:cs typeface="Times New Roman"/>
              </a:rPr>
              <a:t> </a:t>
            </a:r>
            <a:r>
              <a:rPr dirty="0" sz="1050" spc="-5">
                <a:latin typeface="Times New Roman"/>
                <a:cs typeface="Times New Roman"/>
              </a:rPr>
              <a:t>Carballo</a:t>
            </a:r>
            <a:r>
              <a:rPr dirty="0" sz="1050" spc="-100">
                <a:latin typeface="Times New Roman"/>
                <a:cs typeface="Times New Roman"/>
              </a:rPr>
              <a:t> </a:t>
            </a:r>
            <a:r>
              <a:rPr dirty="0" sz="1050">
                <a:latin typeface="Times New Roman"/>
                <a:cs typeface="Times New Roman"/>
              </a:rPr>
              <a:t>A,</a:t>
            </a:r>
            <a:r>
              <a:rPr dirty="0" sz="1050" spc="-50">
                <a:latin typeface="Times New Roman"/>
                <a:cs typeface="Times New Roman"/>
              </a:rPr>
              <a:t> </a:t>
            </a:r>
            <a:r>
              <a:rPr dirty="0" sz="1050">
                <a:latin typeface="Times New Roman"/>
                <a:cs typeface="Times New Roman"/>
              </a:rPr>
              <a:t>et</a:t>
            </a:r>
            <a:r>
              <a:rPr dirty="0" sz="1050" spc="-55">
                <a:latin typeface="Times New Roman"/>
                <a:cs typeface="Times New Roman"/>
              </a:rPr>
              <a:t> </a:t>
            </a:r>
            <a:r>
              <a:rPr dirty="0" sz="1050" spc="-5">
                <a:latin typeface="Times New Roman"/>
                <a:cs typeface="Times New Roman"/>
              </a:rPr>
              <a:t>al.</a:t>
            </a:r>
            <a:r>
              <a:rPr dirty="0" sz="1050" spc="-105">
                <a:latin typeface="Times New Roman"/>
                <a:cs typeface="Times New Roman"/>
              </a:rPr>
              <a:t> </a:t>
            </a:r>
            <a:r>
              <a:rPr dirty="0" sz="1050">
                <a:latin typeface="Times New Roman"/>
                <a:cs typeface="Times New Roman"/>
              </a:rPr>
              <a:t>A</a:t>
            </a:r>
            <a:r>
              <a:rPr dirty="0" sz="1050" spc="-105">
                <a:latin typeface="Times New Roman"/>
                <a:cs typeface="Times New Roman"/>
              </a:rPr>
              <a:t> </a:t>
            </a:r>
            <a:r>
              <a:rPr dirty="0" sz="1050" spc="-5">
                <a:latin typeface="Times New Roman"/>
                <a:cs typeface="Times New Roman"/>
              </a:rPr>
              <a:t>Survey</a:t>
            </a:r>
            <a:r>
              <a:rPr dirty="0" sz="1050" spc="-70">
                <a:latin typeface="Times New Roman"/>
                <a:cs typeface="Times New Roman"/>
              </a:rPr>
              <a:t> </a:t>
            </a:r>
            <a:r>
              <a:rPr dirty="0" sz="1050">
                <a:latin typeface="Times New Roman"/>
                <a:cs typeface="Times New Roman"/>
              </a:rPr>
              <a:t>of</a:t>
            </a:r>
            <a:r>
              <a:rPr dirty="0" sz="1050" spc="-100">
                <a:latin typeface="Times New Roman"/>
                <a:cs typeface="Times New Roman"/>
              </a:rPr>
              <a:t> </a:t>
            </a:r>
            <a:r>
              <a:rPr dirty="0" sz="1050">
                <a:latin typeface="Times New Roman"/>
                <a:cs typeface="Times New Roman"/>
              </a:rPr>
              <a:t>Autonomous</a:t>
            </a:r>
            <a:r>
              <a:rPr dirty="0" sz="1050" spc="-65">
                <a:latin typeface="Times New Roman"/>
                <a:cs typeface="Times New Roman"/>
              </a:rPr>
              <a:t> </a:t>
            </a:r>
            <a:r>
              <a:rPr dirty="0" sz="1050" spc="-5">
                <a:latin typeface="Times New Roman"/>
                <a:cs typeface="Times New Roman"/>
              </a:rPr>
              <a:t>Driving:</a:t>
            </a:r>
            <a:r>
              <a:rPr dirty="0" sz="1050" spc="-55">
                <a:latin typeface="Times New Roman"/>
                <a:cs typeface="Times New Roman"/>
              </a:rPr>
              <a:t> </a:t>
            </a:r>
            <a:r>
              <a:rPr dirty="0" sz="1050" spc="-5">
                <a:latin typeface="Times New Roman"/>
                <a:cs typeface="Times New Roman"/>
              </a:rPr>
              <a:t>Common</a:t>
            </a:r>
            <a:r>
              <a:rPr dirty="0" sz="1050" spc="-65">
                <a:latin typeface="Times New Roman"/>
                <a:cs typeface="Times New Roman"/>
              </a:rPr>
              <a:t> </a:t>
            </a:r>
            <a:r>
              <a:rPr dirty="0" sz="1050" spc="-5">
                <a:latin typeface="Times New Roman"/>
                <a:cs typeface="Times New Roman"/>
              </a:rPr>
              <a:t>Practices</a:t>
            </a:r>
            <a:r>
              <a:rPr dirty="0" sz="1050" spc="-55">
                <a:latin typeface="Times New Roman"/>
                <a:cs typeface="Times New Roman"/>
              </a:rPr>
              <a:t> </a:t>
            </a:r>
            <a:r>
              <a:rPr dirty="0" sz="1050">
                <a:latin typeface="Times New Roman"/>
                <a:cs typeface="Times New Roman"/>
              </a:rPr>
              <a:t>and</a:t>
            </a:r>
            <a:r>
              <a:rPr dirty="0" sz="1050" spc="-70">
                <a:latin typeface="Times New Roman"/>
                <a:cs typeface="Times New Roman"/>
              </a:rPr>
              <a:t> </a:t>
            </a:r>
            <a:r>
              <a:rPr dirty="0" sz="1050" spc="-5">
                <a:latin typeface="Times New Roman"/>
                <a:cs typeface="Times New Roman"/>
              </a:rPr>
              <a:t>Emerging </a:t>
            </a:r>
            <a:r>
              <a:rPr dirty="0" sz="1050" spc="-245">
                <a:latin typeface="Times New Roman"/>
                <a:cs typeface="Times New Roman"/>
              </a:rPr>
              <a:t> </a:t>
            </a:r>
            <a:r>
              <a:rPr dirty="0" sz="1050" spc="-10">
                <a:latin typeface="Times New Roman"/>
                <a:cs typeface="Times New Roman"/>
              </a:rPr>
              <a:t>Technologies[J].</a:t>
            </a:r>
            <a:r>
              <a:rPr dirty="0" sz="1050">
                <a:latin typeface="Times New Roman"/>
                <a:cs typeface="Times New Roman"/>
              </a:rPr>
              <a:t> </a:t>
            </a:r>
            <a:r>
              <a:rPr dirty="0" sz="1050" spc="-5">
                <a:latin typeface="Times New Roman"/>
                <a:cs typeface="Times New Roman"/>
              </a:rPr>
              <a:t>IEEE</a:t>
            </a:r>
            <a:r>
              <a:rPr dirty="0" sz="1050" spc="-70">
                <a:latin typeface="Times New Roman"/>
                <a:cs typeface="Times New Roman"/>
              </a:rPr>
              <a:t> </a:t>
            </a:r>
            <a:r>
              <a:rPr dirty="0" sz="1050" spc="-5">
                <a:latin typeface="Times New Roman"/>
                <a:cs typeface="Times New Roman"/>
              </a:rPr>
              <a:t>Access,</a:t>
            </a:r>
            <a:r>
              <a:rPr dirty="0" sz="1050">
                <a:latin typeface="Times New Roman"/>
                <a:cs typeface="Times New Roman"/>
              </a:rPr>
              <a:t> 2020,</a:t>
            </a:r>
            <a:r>
              <a:rPr dirty="0" sz="1050" spc="-15">
                <a:latin typeface="Times New Roman"/>
                <a:cs typeface="Times New Roman"/>
              </a:rPr>
              <a:t> </a:t>
            </a:r>
            <a:r>
              <a:rPr dirty="0" sz="1050">
                <a:latin typeface="Times New Roman"/>
                <a:cs typeface="Times New Roman"/>
              </a:rPr>
              <a:t>8: </a:t>
            </a:r>
            <a:r>
              <a:rPr dirty="0" sz="1050" spc="-5">
                <a:latin typeface="Times New Roman"/>
                <a:cs typeface="Times New Roman"/>
              </a:rPr>
              <a:t>58443-58469.</a:t>
            </a:r>
            <a:endParaRPr sz="1050">
              <a:latin typeface="Times New Roman"/>
              <a:cs typeface="Times New Roman"/>
            </a:endParaRPr>
          </a:p>
          <a:p>
            <a:pPr marL="279400" marR="5715" indent="-267335">
              <a:lnSpc>
                <a:spcPct val="123800"/>
              </a:lnSpc>
              <a:buFont typeface="Times New Roman"/>
              <a:buAutoNum type="arabicPlain" startAt="6"/>
              <a:tabLst>
                <a:tab pos="280035" algn="l"/>
              </a:tabLst>
            </a:pPr>
            <a:r>
              <a:rPr dirty="0" sz="1050" spc="65">
                <a:latin typeface="SimSun"/>
                <a:cs typeface="SimSun"/>
              </a:rPr>
              <a:t>张</a:t>
            </a:r>
            <a:r>
              <a:rPr dirty="0" sz="1050" spc="50">
                <a:latin typeface="SimSun"/>
                <a:cs typeface="SimSun"/>
              </a:rPr>
              <a:t>辉</a:t>
            </a:r>
            <a:r>
              <a:rPr dirty="0" sz="1050">
                <a:latin typeface="Times New Roman"/>
                <a:cs typeface="Times New Roman"/>
              </a:rPr>
              <a:t>,</a:t>
            </a:r>
            <a:r>
              <a:rPr dirty="0" sz="1050" spc="35">
                <a:latin typeface="Times New Roman"/>
                <a:cs typeface="Times New Roman"/>
              </a:rPr>
              <a:t> </a:t>
            </a:r>
            <a:r>
              <a:rPr dirty="0" sz="1050" spc="50">
                <a:latin typeface="SimSun"/>
                <a:cs typeface="SimSun"/>
              </a:rPr>
              <a:t>王</a:t>
            </a:r>
            <a:r>
              <a:rPr dirty="0" sz="1050" spc="65">
                <a:latin typeface="SimSun"/>
                <a:cs typeface="SimSun"/>
              </a:rPr>
              <a:t>盼</a:t>
            </a:r>
            <a:r>
              <a:rPr dirty="0" sz="1050">
                <a:latin typeface="Times New Roman"/>
                <a:cs typeface="Times New Roman"/>
              </a:rPr>
              <a:t>,</a:t>
            </a:r>
            <a:r>
              <a:rPr dirty="0" sz="1050" spc="25">
                <a:latin typeface="Times New Roman"/>
                <a:cs typeface="Times New Roman"/>
              </a:rPr>
              <a:t> </a:t>
            </a:r>
            <a:r>
              <a:rPr dirty="0" sz="1050" spc="60">
                <a:latin typeface="SimSun"/>
                <a:cs typeface="SimSun"/>
              </a:rPr>
              <a:t>肖</a:t>
            </a:r>
            <a:r>
              <a:rPr dirty="0" sz="1050" spc="50">
                <a:latin typeface="SimSun"/>
                <a:cs typeface="SimSun"/>
              </a:rPr>
              <a:t>军</a:t>
            </a:r>
            <a:r>
              <a:rPr dirty="0" sz="1050" spc="65">
                <a:latin typeface="SimSun"/>
                <a:cs typeface="SimSun"/>
              </a:rPr>
              <a:t>浩</a:t>
            </a:r>
            <a:r>
              <a:rPr dirty="0" sz="1050">
                <a:latin typeface="Times New Roman"/>
                <a:cs typeface="Times New Roman"/>
              </a:rPr>
              <a:t>,</a:t>
            </a:r>
            <a:r>
              <a:rPr dirty="0" sz="1050" spc="165">
                <a:latin typeface="Times New Roman"/>
                <a:cs typeface="Times New Roman"/>
              </a:rPr>
              <a:t> </a:t>
            </a:r>
            <a:r>
              <a:rPr dirty="0" sz="1050">
                <a:latin typeface="Times New Roman"/>
                <a:cs typeface="Times New Roman"/>
              </a:rPr>
              <a:t>et</a:t>
            </a:r>
            <a:r>
              <a:rPr dirty="0" sz="1050" spc="155">
                <a:latin typeface="Times New Roman"/>
                <a:cs typeface="Times New Roman"/>
              </a:rPr>
              <a:t> </a:t>
            </a:r>
            <a:r>
              <a:rPr dirty="0" sz="1050" spc="-5">
                <a:latin typeface="Times New Roman"/>
                <a:cs typeface="Times New Roman"/>
              </a:rPr>
              <a:t>al.</a:t>
            </a:r>
            <a:r>
              <a:rPr dirty="0" sz="1050" spc="45">
                <a:latin typeface="Times New Roman"/>
                <a:cs typeface="Times New Roman"/>
              </a:rPr>
              <a:t> </a:t>
            </a:r>
            <a:r>
              <a:rPr dirty="0" sz="1050" spc="60">
                <a:latin typeface="SimSun"/>
                <a:cs typeface="SimSun"/>
              </a:rPr>
              <a:t>一</a:t>
            </a:r>
            <a:r>
              <a:rPr dirty="0" sz="1050" spc="50">
                <a:latin typeface="SimSun"/>
                <a:cs typeface="SimSun"/>
              </a:rPr>
              <a:t>种基于</a:t>
            </a:r>
            <a:r>
              <a:rPr dirty="0" sz="1050" spc="60">
                <a:latin typeface="SimSun"/>
                <a:cs typeface="SimSun"/>
              </a:rPr>
              <a:t>三</a:t>
            </a:r>
            <a:r>
              <a:rPr dirty="0" sz="1050" spc="50">
                <a:latin typeface="SimSun"/>
                <a:cs typeface="SimSun"/>
              </a:rPr>
              <a:t>维建图</a:t>
            </a:r>
            <a:r>
              <a:rPr dirty="0" sz="1050" spc="60">
                <a:latin typeface="SimSun"/>
                <a:cs typeface="SimSun"/>
              </a:rPr>
              <a:t>和</a:t>
            </a:r>
            <a:r>
              <a:rPr dirty="0" sz="1050" spc="50">
                <a:latin typeface="SimSun"/>
                <a:cs typeface="SimSun"/>
              </a:rPr>
              <a:t>虚</a:t>
            </a:r>
            <a:r>
              <a:rPr dirty="0" sz="1050" spc="60">
                <a:latin typeface="SimSun"/>
                <a:cs typeface="SimSun"/>
              </a:rPr>
              <a:t>拟</a:t>
            </a:r>
            <a:r>
              <a:rPr dirty="0" sz="1050" spc="50">
                <a:latin typeface="SimSun"/>
                <a:cs typeface="SimSun"/>
              </a:rPr>
              <a:t>现实的</a:t>
            </a:r>
            <a:r>
              <a:rPr dirty="0" sz="1050" spc="60">
                <a:latin typeface="SimSun"/>
                <a:cs typeface="SimSun"/>
              </a:rPr>
              <a:t>人</a:t>
            </a:r>
            <a:r>
              <a:rPr dirty="0" sz="1050" spc="50">
                <a:latin typeface="SimSun"/>
                <a:cs typeface="SimSun"/>
              </a:rPr>
              <a:t>机交互</a:t>
            </a:r>
            <a:r>
              <a:rPr dirty="0" sz="1050" spc="60">
                <a:latin typeface="SimSun"/>
                <a:cs typeface="SimSun"/>
              </a:rPr>
              <a:t>系</a:t>
            </a:r>
            <a:r>
              <a:rPr dirty="0" sz="1050" spc="90">
                <a:latin typeface="SimSun"/>
                <a:cs typeface="SimSun"/>
              </a:rPr>
              <a:t>统</a:t>
            </a:r>
            <a:r>
              <a:rPr dirty="0" sz="1050" spc="-10">
                <a:latin typeface="Times New Roman"/>
                <a:cs typeface="Times New Roman"/>
              </a:rPr>
              <a:t>[J].</a:t>
            </a:r>
            <a:r>
              <a:rPr dirty="0" sz="1050" spc="50">
                <a:latin typeface="Times New Roman"/>
                <a:cs typeface="Times New Roman"/>
              </a:rPr>
              <a:t> </a:t>
            </a:r>
            <a:r>
              <a:rPr dirty="0" sz="1050" spc="60">
                <a:latin typeface="SimSun"/>
                <a:cs typeface="SimSun"/>
              </a:rPr>
              <a:t>控</a:t>
            </a:r>
            <a:r>
              <a:rPr dirty="0" sz="1050" spc="50">
                <a:latin typeface="SimSun"/>
                <a:cs typeface="SimSun"/>
              </a:rPr>
              <a:t>制与决</a:t>
            </a:r>
            <a:r>
              <a:rPr dirty="0" sz="1050" spc="70">
                <a:latin typeface="SimSun"/>
                <a:cs typeface="SimSun"/>
              </a:rPr>
              <a:t>策</a:t>
            </a:r>
            <a:r>
              <a:rPr dirty="0" sz="1050">
                <a:latin typeface="Times New Roman"/>
                <a:cs typeface="Times New Roman"/>
              </a:rPr>
              <a:t>,</a:t>
            </a:r>
            <a:r>
              <a:rPr dirty="0" sz="1050" spc="5">
                <a:latin typeface="Times New Roman"/>
                <a:cs typeface="Times New Roman"/>
              </a:rPr>
              <a:t> </a:t>
            </a:r>
            <a:r>
              <a:rPr dirty="0" sz="1050" spc="-5">
                <a:latin typeface="Times New Roman"/>
                <a:cs typeface="Times New Roman"/>
              </a:rPr>
              <a:t>2018, </a:t>
            </a:r>
            <a:r>
              <a:rPr dirty="0" sz="1050" spc="-250">
                <a:latin typeface="Times New Roman"/>
                <a:cs typeface="Times New Roman"/>
              </a:rPr>
              <a:t> </a:t>
            </a:r>
            <a:r>
              <a:rPr dirty="0" sz="1050" spc="-5">
                <a:latin typeface="Times New Roman"/>
                <a:cs typeface="Times New Roman"/>
              </a:rPr>
              <a:t>33(11):</a:t>
            </a:r>
            <a:r>
              <a:rPr dirty="0" sz="1050" spc="-10">
                <a:latin typeface="Times New Roman"/>
                <a:cs typeface="Times New Roman"/>
              </a:rPr>
              <a:t> </a:t>
            </a:r>
            <a:r>
              <a:rPr dirty="0" sz="1050" spc="-5">
                <a:latin typeface="Times New Roman"/>
                <a:cs typeface="Times New Roman"/>
              </a:rPr>
              <a:t>1975-1982.</a:t>
            </a:r>
            <a:endParaRPr sz="1050">
              <a:latin typeface="Times New Roman"/>
              <a:cs typeface="Times New Roman"/>
            </a:endParaRPr>
          </a:p>
          <a:p>
            <a:pPr marL="279400" marR="5715" indent="-267335">
              <a:lnSpc>
                <a:spcPct val="123800"/>
              </a:lnSpc>
              <a:buFont typeface="Times New Roman"/>
              <a:buAutoNum type="arabicPlain" startAt="6"/>
              <a:tabLst>
                <a:tab pos="280035" algn="l"/>
              </a:tabLst>
            </a:pPr>
            <a:r>
              <a:rPr dirty="0" sz="1050" spc="-20">
                <a:latin typeface="Times New Roman"/>
                <a:cs typeface="Times New Roman"/>
              </a:rPr>
              <a:t>W</a:t>
            </a:r>
            <a:r>
              <a:rPr dirty="0" sz="1050" spc="-20">
                <a:latin typeface="Times New Roman"/>
                <a:cs typeface="Times New Roman"/>
              </a:rPr>
              <a:t>ang</a:t>
            </a:r>
            <a:r>
              <a:rPr dirty="0" sz="1050" spc="100">
                <a:latin typeface="Times New Roman"/>
                <a:cs typeface="Times New Roman"/>
              </a:rPr>
              <a:t> </a:t>
            </a:r>
            <a:r>
              <a:rPr dirty="0" sz="1050" spc="-5">
                <a:latin typeface="Times New Roman"/>
                <a:cs typeface="Times New Roman"/>
              </a:rPr>
              <a:t>X,</a:t>
            </a:r>
            <a:r>
              <a:rPr dirty="0" sz="1050" spc="105">
                <a:latin typeface="Times New Roman"/>
                <a:cs typeface="Times New Roman"/>
              </a:rPr>
              <a:t> </a:t>
            </a:r>
            <a:r>
              <a:rPr dirty="0" sz="1050">
                <a:latin typeface="Times New Roman"/>
                <a:cs typeface="Times New Roman"/>
              </a:rPr>
              <a:t>Chan</a:t>
            </a:r>
            <a:r>
              <a:rPr dirty="0" sz="1050" spc="75">
                <a:latin typeface="Times New Roman"/>
                <a:cs typeface="Times New Roman"/>
              </a:rPr>
              <a:t> </a:t>
            </a:r>
            <a:r>
              <a:rPr dirty="0" sz="1050">
                <a:latin typeface="Times New Roman"/>
                <a:cs typeface="Times New Roman"/>
              </a:rPr>
              <a:t>T</a:t>
            </a:r>
            <a:r>
              <a:rPr dirty="0" sz="1050" spc="65">
                <a:latin typeface="Times New Roman"/>
                <a:cs typeface="Times New Roman"/>
              </a:rPr>
              <a:t> </a:t>
            </a:r>
            <a:r>
              <a:rPr dirty="0" sz="1050">
                <a:latin typeface="Times New Roman"/>
                <a:cs typeface="Times New Roman"/>
              </a:rPr>
              <a:t>O,</a:t>
            </a:r>
            <a:r>
              <a:rPr dirty="0" sz="1050" spc="105">
                <a:latin typeface="Times New Roman"/>
                <a:cs typeface="Times New Roman"/>
              </a:rPr>
              <a:t> </a:t>
            </a:r>
            <a:r>
              <a:rPr dirty="0" sz="1050">
                <a:latin typeface="Times New Roman"/>
                <a:cs typeface="Times New Roman"/>
              </a:rPr>
              <a:t>Liu</a:t>
            </a:r>
            <a:r>
              <a:rPr dirty="0" sz="1050" spc="95">
                <a:latin typeface="Times New Roman"/>
                <a:cs typeface="Times New Roman"/>
              </a:rPr>
              <a:t> </a:t>
            </a:r>
            <a:r>
              <a:rPr dirty="0" sz="1050">
                <a:latin typeface="Times New Roman"/>
                <a:cs typeface="Times New Roman"/>
              </a:rPr>
              <a:t>K,</a:t>
            </a:r>
            <a:r>
              <a:rPr dirty="0" sz="1050" spc="105">
                <a:latin typeface="Times New Roman"/>
                <a:cs typeface="Times New Roman"/>
              </a:rPr>
              <a:t> </a:t>
            </a:r>
            <a:r>
              <a:rPr dirty="0" sz="1050">
                <a:latin typeface="Times New Roman"/>
                <a:cs typeface="Times New Roman"/>
              </a:rPr>
              <a:t>et</a:t>
            </a:r>
            <a:r>
              <a:rPr dirty="0" sz="1050" spc="110">
                <a:latin typeface="Times New Roman"/>
                <a:cs typeface="Times New Roman"/>
              </a:rPr>
              <a:t> </a:t>
            </a:r>
            <a:r>
              <a:rPr dirty="0" sz="1050" spc="-5">
                <a:latin typeface="Times New Roman"/>
                <a:cs typeface="Times New Roman"/>
              </a:rPr>
              <a:t>al.</a:t>
            </a:r>
            <a:r>
              <a:rPr dirty="0" sz="1050" spc="15">
                <a:latin typeface="Times New Roman"/>
                <a:cs typeface="Times New Roman"/>
              </a:rPr>
              <a:t> </a:t>
            </a:r>
            <a:r>
              <a:rPr dirty="0" sz="1050">
                <a:latin typeface="Times New Roman"/>
                <a:cs typeface="Times New Roman"/>
              </a:rPr>
              <a:t>A</a:t>
            </a:r>
            <a:r>
              <a:rPr dirty="0" sz="1050" spc="45">
                <a:latin typeface="Times New Roman"/>
                <a:cs typeface="Times New Roman"/>
              </a:rPr>
              <a:t> </a:t>
            </a:r>
            <a:r>
              <a:rPr dirty="0" sz="1050">
                <a:latin typeface="Times New Roman"/>
                <a:cs typeface="Times New Roman"/>
              </a:rPr>
              <a:t>Robust</a:t>
            </a:r>
            <a:r>
              <a:rPr dirty="0" sz="1050" spc="105">
                <a:latin typeface="Times New Roman"/>
                <a:cs typeface="Times New Roman"/>
              </a:rPr>
              <a:t> </a:t>
            </a:r>
            <a:r>
              <a:rPr dirty="0" sz="1050" spc="-5">
                <a:latin typeface="Times New Roman"/>
                <a:cs typeface="Times New Roman"/>
              </a:rPr>
              <a:t>Segmentation</a:t>
            </a:r>
            <a:r>
              <a:rPr dirty="0" sz="1050" spc="110">
                <a:latin typeface="Times New Roman"/>
                <a:cs typeface="Times New Roman"/>
              </a:rPr>
              <a:t> </a:t>
            </a:r>
            <a:r>
              <a:rPr dirty="0" sz="1050" spc="-5">
                <a:latin typeface="Times New Roman"/>
                <a:cs typeface="Times New Roman"/>
              </a:rPr>
              <a:t>Framework</a:t>
            </a:r>
            <a:r>
              <a:rPr dirty="0" sz="1050" spc="114">
                <a:latin typeface="Times New Roman"/>
                <a:cs typeface="Times New Roman"/>
              </a:rPr>
              <a:t> </a:t>
            </a:r>
            <a:r>
              <a:rPr dirty="0" sz="1050">
                <a:latin typeface="Times New Roman"/>
                <a:cs typeface="Times New Roman"/>
              </a:rPr>
              <a:t>for</a:t>
            </a:r>
            <a:r>
              <a:rPr dirty="0" sz="1050" spc="95">
                <a:latin typeface="Times New Roman"/>
                <a:cs typeface="Times New Roman"/>
              </a:rPr>
              <a:t> </a:t>
            </a:r>
            <a:r>
              <a:rPr dirty="0" sz="1050" spc="-5">
                <a:latin typeface="Times New Roman"/>
                <a:cs typeface="Times New Roman"/>
              </a:rPr>
              <a:t>Closely</a:t>
            </a:r>
            <a:r>
              <a:rPr dirty="0" sz="1050" spc="90">
                <a:latin typeface="Times New Roman"/>
                <a:cs typeface="Times New Roman"/>
              </a:rPr>
              <a:t> </a:t>
            </a:r>
            <a:r>
              <a:rPr dirty="0" sz="1050" spc="-5">
                <a:latin typeface="Times New Roman"/>
                <a:cs typeface="Times New Roman"/>
              </a:rPr>
              <a:t>Packed</a:t>
            </a:r>
            <a:r>
              <a:rPr dirty="0" sz="1050" spc="95">
                <a:latin typeface="Times New Roman"/>
                <a:cs typeface="Times New Roman"/>
              </a:rPr>
              <a:t> </a:t>
            </a:r>
            <a:r>
              <a:rPr dirty="0" sz="1050" spc="-5">
                <a:latin typeface="Times New Roman"/>
                <a:cs typeface="Times New Roman"/>
              </a:rPr>
              <a:t>Buildings</a:t>
            </a:r>
            <a:r>
              <a:rPr dirty="0" sz="1050" spc="114">
                <a:latin typeface="Times New Roman"/>
                <a:cs typeface="Times New Roman"/>
              </a:rPr>
              <a:t> </a:t>
            </a:r>
            <a:r>
              <a:rPr dirty="0" sz="1050">
                <a:latin typeface="Times New Roman"/>
                <a:cs typeface="Times New Roman"/>
              </a:rPr>
              <a:t>from </a:t>
            </a:r>
            <a:r>
              <a:rPr dirty="0" sz="1050" spc="-250">
                <a:latin typeface="Times New Roman"/>
                <a:cs typeface="Times New Roman"/>
              </a:rPr>
              <a:t> </a:t>
            </a:r>
            <a:r>
              <a:rPr dirty="0" sz="1050">
                <a:latin typeface="Times New Roman"/>
                <a:cs typeface="Times New Roman"/>
              </a:rPr>
              <a:t>Airborne</a:t>
            </a:r>
            <a:r>
              <a:rPr dirty="0" sz="1050" spc="-10">
                <a:latin typeface="Times New Roman"/>
                <a:cs typeface="Times New Roman"/>
              </a:rPr>
              <a:t> </a:t>
            </a:r>
            <a:r>
              <a:rPr dirty="0" sz="1050">
                <a:latin typeface="Times New Roman"/>
                <a:cs typeface="Times New Roman"/>
              </a:rPr>
              <a:t>Lidar </a:t>
            </a:r>
            <a:r>
              <a:rPr dirty="0" sz="1050" spc="-5">
                <a:latin typeface="Times New Roman"/>
                <a:cs typeface="Times New Roman"/>
              </a:rPr>
              <a:t>Point</a:t>
            </a:r>
            <a:r>
              <a:rPr dirty="0" sz="1050" spc="-15">
                <a:latin typeface="Times New Roman"/>
                <a:cs typeface="Times New Roman"/>
              </a:rPr>
              <a:t> </a:t>
            </a:r>
            <a:r>
              <a:rPr dirty="0" sz="1050" spc="-5">
                <a:latin typeface="Times New Roman"/>
                <a:cs typeface="Times New Roman"/>
              </a:rPr>
              <a:t>Clouds[J].</a:t>
            </a:r>
            <a:r>
              <a:rPr dirty="0" sz="1050" spc="10">
                <a:latin typeface="Times New Roman"/>
                <a:cs typeface="Times New Roman"/>
              </a:rPr>
              <a:t> </a:t>
            </a:r>
            <a:r>
              <a:rPr dirty="0" sz="1050" spc="-5">
                <a:latin typeface="Times New Roman"/>
                <a:cs typeface="Times New Roman"/>
              </a:rPr>
              <a:t>International</a:t>
            </a:r>
            <a:r>
              <a:rPr dirty="0" sz="1050">
                <a:latin typeface="Times New Roman"/>
                <a:cs typeface="Times New Roman"/>
              </a:rPr>
              <a:t> </a:t>
            </a:r>
            <a:r>
              <a:rPr dirty="0" sz="1050" spc="-5">
                <a:latin typeface="Times New Roman"/>
                <a:cs typeface="Times New Roman"/>
              </a:rPr>
              <a:t>Journal</a:t>
            </a:r>
            <a:r>
              <a:rPr dirty="0" sz="1050">
                <a:latin typeface="Times New Roman"/>
                <a:cs typeface="Times New Roman"/>
              </a:rPr>
              <a:t> of</a:t>
            </a:r>
            <a:r>
              <a:rPr dirty="0" sz="1050" spc="-5">
                <a:latin typeface="Times New Roman"/>
                <a:cs typeface="Times New Roman"/>
              </a:rPr>
              <a:t> Remote</a:t>
            </a:r>
            <a:r>
              <a:rPr dirty="0" sz="1050" spc="5">
                <a:latin typeface="Times New Roman"/>
                <a:cs typeface="Times New Roman"/>
              </a:rPr>
              <a:t> </a:t>
            </a:r>
            <a:r>
              <a:rPr dirty="0" sz="1050" spc="-5">
                <a:latin typeface="Times New Roman"/>
                <a:cs typeface="Times New Roman"/>
              </a:rPr>
              <a:t>Sensing,</a:t>
            </a:r>
            <a:r>
              <a:rPr dirty="0" sz="1050" spc="5">
                <a:latin typeface="Times New Roman"/>
                <a:cs typeface="Times New Roman"/>
              </a:rPr>
              <a:t> </a:t>
            </a:r>
            <a:r>
              <a:rPr dirty="0" sz="1050" spc="-5">
                <a:latin typeface="Times New Roman"/>
                <a:cs typeface="Times New Roman"/>
              </a:rPr>
              <a:t>2020, 41(14):</a:t>
            </a:r>
            <a:r>
              <a:rPr dirty="0" sz="1050">
                <a:latin typeface="Times New Roman"/>
                <a:cs typeface="Times New Roman"/>
              </a:rPr>
              <a:t> 5147-5165.</a:t>
            </a:r>
            <a:endParaRPr sz="1050">
              <a:latin typeface="Times New Roman"/>
              <a:cs typeface="Times New Roman"/>
            </a:endParaRPr>
          </a:p>
          <a:p>
            <a:pPr marL="279400" marR="10160" indent="-267335">
              <a:lnSpc>
                <a:spcPct val="123800"/>
              </a:lnSpc>
              <a:buFont typeface="Times New Roman"/>
              <a:buAutoNum type="arabicPlain" startAt="6"/>
              <a:tabLst>
                <a:tab pos="280035" algn="l"/>
              </a:tabLst>
            </a:pPr>
            <a:r>
              <a:rPr dirty="0" sz="1050" spc="-5">
                <a:latin typeface="Times New Roman"/>
                <a:cs typeface="Times New Roman"/>
              </a:rPr>
              <a:t>Phan</a:t>
            </a:r>
            <a:r>
              <a:rPr dirty="0" sz="1050" spc="-5">
                <a:latin typeface="Times New Roman"/>
                <a:cs typeface="Times New Roman"/>
              </a:rPr>
              <a:t>g</a:t>
            </a:r>
            <a:r>
              <a:rPr dirty="0" sz="1050" spc="150">
                <a:latin typeface="Times New Roman"/>
                <a:cs typeface="Times New Roman"/>
              </a:rPr>
              <a:t> </a:t>
            </a:r>
            <a:r>
              <a:rPr dirty="0" sz="1050">
                <a:latin typeface="Times New Roman"/>
                <a:cs typeface="Times New Roman"/>
              </a:rPr>
              <a:t>J</a:t>
            </a:r>
            <a:r>
              <a:rPr dirty="0" sz="1050" spc="130">
                <a:latin typeface="Times New Roman"/>
                <a:cs typeface="Times New Roman"/>
              </a:rPr>
              <a:t> </a:t>
            </a:r>
            <a:r>
              <a:rPr dirty="0" sz="1050">
                <a:latin typeface="Times New Roman"/>
                <a:cs typeface="Times New Roman"/>
              </a:rPr>
              <a:t>T</a:t>
            </a:r>
            <a:r>
              <a:rPr dirty="0" sz="1050" spc="130">
                <a:latin typeface="Times New Roman"/>
                <a:cs typeface="Times New Roman"/>
              </a:rPr>
              <a:t> </a:t>
            </a:r>
            <a:r>
              <a:rPr dirty="0" sz="1050" spc="-5">
                <a:latin typeface="Times New Roman"/>
                <a:cs typeface="Times New Roman"/>
              </a:rPr>
              <a:t>S,</a:t>
            </a:r>
            <a:r>
              <a:rPr dirty="0" sz="1050" spc="140">
                <a:latin typeface="Times New Roman"/>
                <a:cs typeface="Times New Roman"/>
              </a:rPr>
              <a:t> </a:t>
            </a:r>
            <a:r>
              <a:rPr dirty="0" sz="1050">
                <a:latin typeface="Times New Roman"/>
                <a:cs typeface="Times New Roman"/>
              </a:rPr>
              <a:t>Lim</a:t>
            </a:r>
            <a:r>
              <a:rPr dirty="0" sz="1050" spc="145">
                <a:latin typeface="Times New Roman"/>
                <a:cs typeface="Times New Roman"/>
              </a:rPr>
              <a:t> </a:t>
            </a:r>
            <a:r>
              <a:rPr dirty="0" sz="1050">
                <a:latin typeface="Times New Roman"/>
                <a:cs typeface="Times New Roman"/>
              </a:rPr>
              <a:t>K</a:t>
            </a:r>
            <a:r>
              <a:rPr dirty="0" sz="1050" spc="145">
                <a:latin typeface="Times New Roman"/>
                <a:cs typeface="Times New Roman"/>
              </a:rPr>
              <a:t> </a:t>
            </a:r>
            <a:r>
              <a:rPr dirty="0" sz="1050">
                <a:latin typeface="Times New Roman"/>
                <a:cs typeface="Times New Roman"/>
              </a:rPr>
              <a:t>H,</a:t>
            </a:r>
            <a:r>
              <a:rPr dirty="0" sz="1050" spc="155">
                <a:latin typeface="Times New Roman"/>
                <a:cs typeface="Times New Roman"/>
              </a:rPr>
              <a:t> </a:t>
            </a:r>
            <a:r>
              <a:rPr dirty="0" sz="1050" spc="-5">
                <a:latin typeface="Times New Roman"/>
                <a:cs typeface="Times New Roman"/>
              </a:rPr>
              <a:t>Chiong</a:t>
            </a:r>
            <a:r>
              <a:rPr dirty="0" sz="1050" spc="155">
                <a:latin typeface="Times New Roman"/>
                <a:cs typeface="Times New Roman"/>
              </a:rPr>
              <a:t> </a:t>
            </a:r>
            <a:r>
              <a:rPr dirty="0" sz="1050">
                <a:latin typeface="Times New Roman"/>
                <a:cs typeface="Times New Roman"/>
              </a:rPr>
              <a:t>R</a:t>
            </a:r>
            <a:r>
              <a:rPr dirty="0" sz="1050" spc="155">
                <a:latin typeface="Times New Roman"/>
                <a:cs typeface="Times New Roman"/>
              </a:rPr>
              <a:t> </a:t>
            </a:r>
            <a:r>
              <a:rPr dirty="0" sz="1050">
                <a:latin typeface="Times New Roman"/>
                <a:cs typeface="Times New Roman"/>
              </a:rPr>
              <a:t>C</a:t>
            </a:r>
            <a:r>
              <a:rPr dirty="0" sz="1050" spc="120">
                <a:latin typeface="Times New Roman"/>
                <a:cs typeface="Times New Roman"/>
              </a:rPr>
              <a:t> </a:t>
            </a:r>
            <a:r>
              <a:rPr dirty="0" sz="1050" spc="-50">
                <a:latin typeface="Times New Roman"/>
                <a:cs typeface="Times New Roman"/>
              </a:rPr>
              <a:t>W.</a:t>
            </a:r>
            <a:r>
              <a:rPr dirty="0" sz="1050" spc="50">
                <a:latin typeface="Times New Roman"/>
                <a:cs typeface="Times New Roman"/>
              </a:rPr>
              <a:t> </a:t>
            </a:r>
            <a:r>
              <a:rPr dirty="0" sz="1050">
                <a:latin typeface="Times New Roman"/>
                <a:cs typeface="Times New Roman"/>
              </a:rPr>
              <a:t>A</a:t>
            </a:r>
            <a:r>
              <a:rPr dirty="0" sz="1050" spc="95">
                <a:latin typeface="Times New Roman"/>
                <a:cs typeface="Times New Roman"/>
              </a:rPr>
              <a:t> </a:t>
            </a:r>
            <a:r>
              <a:rPr dirty="0" sz="1050" spc="-5">
                <a:latin typeface="Times New Roman"/>
                <a:cs typeface="Times New Roman"/>
              </a:rPr>
              <a:t>Review</a:t>
            </a:r>
            <a:r>
              <a:rPr dirty="0" sz="1050" spc="160">
                <a:latin typeface="Times New Roman"/>
                <a:cs typeface="Times New Roman"/>
              </a:rPr>
              <a:t> </a:t>
            </a:r>
            <a:r>
              <a:rPr dirty="0" sz="1050">
                <a:latin typeface="Times New Roman"/>
                <a:cs typeface="Times New Roman"/>
              </a:rPr>
              <a:t>of</a:t>
            </a:r>
            <a:r>
              <a:rPr dirty="0" sz="1050" spc="114">
                <a:latin typeface="Times New Roman"/>
                <a:cs typeface="Times New Roman"/>
              </a:rPr>
              <a:t> </a:t>
            </a:r>
            <a:r>
              <a:rPr dirty="0" sz="1050">
                <a:latin typeface="Times New Roman"/>
                <a:cs typeface="Times New Roman"/>
              </a:rPr>
              <a:t>Three</a:t>
            </a:r>
            <a:r>
              <a:rPr dirty="0" sz="1050" spc="145">
                <a:latin typeface="Times New Roman"/>
                <a:cs typeface="Times New Roman"/>
              </a:rPr>
              <a:t> </a:t>
            </a:r>
            <a:r>
              <a:rPr dirty="0" sz="1050" spc="-5">
                <a:latin typeface="Times New Roman"/>
                <a:cs typeface="Times New Roman"/>
              </a:rPr>
              <a:t>Dimensional</a:t>
            </a:r>
            <a:r>
              <a:rPr dirty="0" sz="1050" spc="145">
                <a:latin typeface="Times New Roman"/>
                <a:cs typeface="Times New Roman"/>
              </a:rPr>
              <a:t> </a:t>
            </a:r>
            <a:r>
              <a:rPr dirty="0" sz="1050" spc="-5">
                <a:latin typeface="Times New Roman"/>
                <a:cs typeface="Times New Roman"/>
              </a:rPr>
              <a:t>Reconstruction</a:t>
            </a:r>
            <a:r>
              <a:rPr dirty="0" sz="1050" spc="135">
                <a:latin typeface="Times New Roman"/>
                <a:cs typeface="Times New Roman"/>
              </a:rPr>
              <a:t> </a:t>
            </a:r>
            <a:r>
              <a:rPr dirty="0" sz="1050" spc="-10">
                <a:latin typeface="Times New Roman"/>
                <a:cs typeface="Times New Roman"/>
              </a:rPr>
              <a:t>Techniques[J]. </a:t>
            </a:r>
            <a:r>
              <a:rPr dirty="0" sz="1050" spc="-250">
                <a:latin typeface="Times New Roman"/>
                <a:cs typeface="Times New Roman"/>
              </a:rPr>
              <a:t> </a:t>
            </a:r>
            <a:r>
              <a:rPr dirty="0" sz="1050" spc="-5">
                <a:latin typeface="Times New Roman"/>
                <a:cs typeface="Times New Roman"/>
              </a:rPr>
              <a:t>Multimedia</a:t>
            </a:r>
            <a:r>
              <a:rPr dirty="0" sz="1050" spc="-25">
                <a:latin typeface="Times New Roman"/>
                <a:cs typeface="Times New Roman"/>
              </a:rPr>
              <a:t> </a:t>
            </a:r>
            <a:r>
              <a:rPr dirty="0" sz="1050" spc="-15">
                <a:latin typeface="Times New Roman"/>
                <a:cs typeface="Times New Roman"/>
              </a:rPr>
              <a:t>Tools</a:t>
            </a:r>
            <a:r>
              <a:rPr dirty="0" sz="1050">
                <a:latin typeface="Times New Roman"/>
                <a:cs typeface="Times New Roman"/>
              </a:rPr>
              <a:t> and</a:t>
            </a:r>
            <a:r>
              <a:rPr dirty="0" sz="1050" spc="-75">
                <a:latin typeface="Times New Roman"/>
                <a:cs typeface="Times New Roman"/>
              </a:rPr>
              <a:t> </a:t>
            </a:r>
            <a:r>
              <a:rPr dirty="0" sz="1050" spc="-5">
                <a:latin typeface="Times New Roman"/>
                <a:cs typeface="Times New Roman"/>
              </a:rPr>
              <a:t>Applications,</a:t>
            </a:r>
            <a:r>
              <a:rPr dirty="0" sz="1050">
                <a:latin typeface="Times New Roman"/>
                <a:cs typeface="Times New Roman"/>
              </a:rPr>
              <a:t> 2021,</a:t>
            </a:r>
            <a:r>
              <a:rPr dirty="0" sz="1050" spc="-15">
                <a:latin typeface="Times New Roman"/>
                <a:cs typeface="Times New Roman"/>
              </a:rPr>
              <a:t> </a:t>
            </a:r>
            <a:r>
              <a:rPr dirty="0" sz="1050">
                <a:latin typeface="Times New Roman"/>
                <a:cs typeface="Times New Roman"/>
              </a:rPr>
              <a:t>80(12):</a:t>
            </a:r>
            <a:r>
              <a:rPr dirty="0" sz="1050" spc="-5">
                <a:latin typeface="Times New Roman"/>
                <a:cs typeface="Times New Roman"/>
              </a:rPr>
              <a:t> </a:t>
            </a:r>
            <a:r>
              <a:rPr dirty="0" sz="1050">
                <a:latin typeface="Times New Roman"/>
                <a:cs typeface="Times New Roman"/>
              </a:rPr>
              <a:t>17879-17891.</a:t>
            </a:r>
            <a:endParaRPr sz="1050">
              <a:latin typeface="Times New Roman"/>
              <a:cs typeface="Times New Roman"/>
            </a:endParaRPr>
          </a:p>
          <a:p>
            <a:pPr marL="279400" marR="5080" indent="-267335">
              <a:lnSpc>
                <a:spcPts val="1560"/>
              </a:lnSpc>
              <a:spcBef>
                <a:spcPts val="105"/>
              </a:spcBef>
              <a:buFont typeface="Times New Roman"/>
              <a:buAutoNum type="arabicPlain" startAt="6"/>
              <a:tabLst>
                <a:tab pos="280035" algn="l"/>
              </a:tabLst>
            </a:pPr>
            <a:r>
              <a:rPr dirty="0" sz="1050" spc="25">
                <a:latin typeface="SimSun"/>
                <a:cs typeface="SimSun"/>
              </a:rPr>
              <a:t>邹</a:t>
            </a:r>
            <a:r>
              <a:rPr dirty="0" sz="1050" spc="15">
                <a:latin typeface="SimSun"/>
                <a:cs typeface="SimSun"/>
              </a:rPr>
              <a:t>娟</a:t>
            </a:r>
            <a:r>
              <a:rPr dirty="0" sz="1050" spc="30">
                <a:latin typeface="SimSun"/>
                <a:cs typeface="SimSun"/>
              </a:rPr>
              <a:t>茹</a:t>
            </a:r>
            <a:r>
              <a:rPr dirty="0" sz="1050">
                <a:latin typeface="Times New Roman"/>
                <a:cs typeface="Times New Roman"/>
              </a:rPr>
              <a:t>,</a:t>
            </a:r>
            <a:r>
              <a:rPr dirty="0" sz="1050" spc="250">
                <a:latin typeface="Times New Roman"/>
                <a:cs typeface="Times New Roman"/>
              </a:rPr>
              <a:t> </a:t>
            </a:r>
            <a:r>
              <a:rPr dirty="0" sz="1050" spc="25">
                <a:latin typeface="SimSun"/>
                <a:cs typeface="SimSun"/>
              </a:rPr>
              <a:t>孙</a:t>
            </a:r>
            <a:r>
              <a:rPr dirty="0" sz="1050" spc="15">
                <a:latin typeface="SimSun"/>
                <a:cs typeface="SimSun"/>
              </a:rPr>
              <a:t>兴</a:t>
            </a:r>
            <a:r>
              <a:rPr dirty="0" sz="1050" spc="30">
                <a:latin typeface="SimSun"/>
                <a:cs typeface="SimSun"/>
              </a:rPr>
              <a:t>华</a:t>
            </a:r>
            <a:r>
              <a:rPr dirty="0" sz="1050">
                <a:latin typeface="Times New Roman"/>
                <a:cs typeface="Times New Roman"/>
              </a:rPr>
              <a:t>.</a:t>
            </a:r>
            <a:r>
              <a:rPr dirty="0" sz="1050" spc="254">
                <a:latin typeface="Times New Roman"/>
                <a:cs typeface="Times New Roman"/>
              </a:rPr>
              <a:t> </a:t>
            </a:r>
            <a:r>
              <a:rPr dirty="0" sz="1050" spc="25">
                <a:latin typeface="SimSun"/>
                <a:cs typeface="SimSun"/>
              </a:rPr>
              <a:t>多</a:t>
            </a:r>
            <a:r>
              <a:rPr dirty="0" sz="1050" spc="15">
                <a:latin typeface="SimSun"/>
                <a:cs typeface="SimSun"/>
              </a:rPr>
              <a:t>源数</a:t>
            </a:r>
            <a:r>
              <a:rPr dirty="0" sz="1050" spc="25">
                <a:latin typeface="SimSun"/>
                <a:cs typeface="SimSun"/>
              </a:rPr>
              <a:t>据</a:t>
            </a:r>
            <a:r>
              <a:rPr dirty="0" sz="1050" spc="15">
                <a:latin typeface="SimSun"/>
                <a:cs typeface="SimSun"/>
              </a:rPr>
              <a:t>融合</a:t>
            </a:r>
            <a:r>
              <a:rPr dirty="0" sz="1050" spc="25">
                <a:latin typeface="SimSun"/>
                <a:cs typeface="SimSun"/>
              </a:rPr>
              <a:t>构</a:t>
            </a:r>
            <a:r>
              <a:rPr dirty="0" sz="1050" spc="15">
                <a:latin typeface="SimSun"/>
                <a:cs typeface="SimSun"/>
              </a:rPr>
              <a:t>建精</a:t>
            </a:r>
            <a:r>
              <a:rPr dirty="0" sz="1050" spc="25">
                <a:latin typeface="SimSun"/>
                <a:cs typeface="SimSun"/>
              </a:rPr>
              <a:t>细</a:t>
            </a:r>
            <a:r>
              <a:rPr dirty="0" sz="1050" spc="15">
                <a:latin typeface="SimSun"/>
                <a:cs typeface="SimSun"/>
              </a:rPr>
              <a:t>三维</a:t>
            </a:r>
            <a:r>
              <a:rPr dirty="0" sz="1050" spc="25">
                <a:latin typeface="SimSun"/>
                <a:cs typeface="SimSun"/>
              </a:rPr>
              <a:t>模</a:t>
            </a:r>
            <a:r>
              <a:rPr dirty="0" sz="1050" spc="15">
                <a:latin typeface="SimSun"/>
                <a:cs typeface="SimSun"/>
              </a:rPr>
              <a:t>型</a:t>
            </a:r>
            <a:r>
              <a:rPr dirty="0" sz="1050" spc="25">
                <a:latin typeface="SimSun"/>
                <a:cs typeface="SimSun"/>
              </a:rPr>
              <a:t>的</a:t>
            </a:r>
            <a:r>
              <a:rPr dirty="0" sz="1050" spc="15">
                <a:latin typeface="SimSun"/>
                <a:cs typeface="SimSun"/>
              </a:rPr>
              <a:t>关键</a:t>
            </a:r>
            <a:r>
              <a:rPr dirty="0" sz="1050" spc="25">
                <a:latin typeface="SimSun"/>
                <a:cs typeface="SimSun"/>
              </a:rPr>
              <a:t>技</a:t>
            </a:r>
            <a:r>
              <a:rPr dirty="0" sz="1050" spc="55">
                <a:latin typeface="SimSun"/>
                <a:cs typeface="SimSun"/>
              </a:rPr>
              <a:t>术</a:t>
            </a:r>
            <a:r>
              <a:rPr dirty="0" sz="1050" spc="-5">
                <a:latin typeface="Times New Roman"/>
                <a:cs typeface="Times New Roman"/>
              </a:rPr>
              <a:t>[J].</a:t>
            </a:r>
            <a:r>
              <a:rPr dirty="0" sz="1050" spc="5">
                <a:latin typeface="Times New Roman"/>
                <a:cs typeface="Times New Roman"/>
              </a:rPr>
              <a:t> </a:t>
            </a:r>
            <a:r>
              <a:rPr dirty="0" sz="1050" spc="25">
                <a:latin typeface="SimSun"/>
                <a:cs typeface="SimSun"/>
              </a:rPr>
              <a:t>地</a:t>
            </a:r>
            <a:r>
              <a:rPr dirty="0" sz="1050" spc="15">
                <a:latin typeface="SimSun"/>
                <a:cs typeface="SimSun"/>
              </a:rPr>
              <a:t>理空间</a:t>
            </a:r>
            <a:r>
              <a:rPr dirty="0" sz="1050" spc="25">
                <a:latin typeface="SimSun"/>
                <a:cs typeface="SimSun"/>
              </a:rPr>
              <a:t>信</a:t>
            </a:r>
            <a:r>
              <a:rPr dirty="0" sz="1050" spc="35">
                <a:latin typeface="SimSun"/>
                <a:cs typeface="SimSun"/>
              </a:rPr>
              <a:t>息</a:t>
            </a:r>
            <a:r>
              <a:rPr dirty="0" sz="1050">
                <a:latin typeface="Times New Roman"/>
                <a:cs typeface="Times New Roman"/>
              </a:rPr>
              <a:t>,</a:t>
            </a:r>
            <a:r>
              <a:rPr dirty="0" sz="1050" spc="130">
                <a:latin typeface="Times New Roman"/>
                <a:cs typeface="Times New Roman"/>
              </a:rPr>
              <a:t> </a:t>
            </a:r>
            <a:r>
              <a:rPr dirty="0" sz="1050" spc="-5">
                <a:latin typeface="Times New Roman"/>
                <a:cs typeface="Times New Roman"/>
              </a:rPr>
              <a:t>2021,</a:t>
            </a:r>
            <a:r>
              <a:rPr dirty="0" sz="1050" spc="125">
                <a:latin typeface="Times New Roman"/>
                <a:cs typeface="Times New Roman"/>
              </a:rPr>
              <a:t> </a:t>
            </a:r>
            <a:r>
              <a:rPr dirty="0" sz="1050" spc="-5">
                <a:latin typeface="Times New Roman"/>
                <a:cs typeface="Times New Roman"/>
              </a:rPr>
              <a:t>19(12):</a:t>
            </a:r>
            <a:r>
              <a:rPr dirty="0" sz="1050" spc="125">
                <a:latin typeface="Times New Roman"/>
                <a:cs typeface="Times New Roman"/>
              </a:rPr>
              <a:t> </a:t>
            </a:r>
            <a:r>
              <a:rPr dirty="0" sz="1050">
                <a:latin typeface="Times New Roman"/>
                <a:cs typeface="Times New Roman"/>
              </a:rPr>
              <a:t>131- </a:t>
            </a:r>
            <a:r>
              <a:rPr dirty="0" sz="1050" spc="-250">
                <a:latin typeface="Times New Roman"/>
                <a:cs typeface="Times New Roman"/>
              </a:rPr>
              <a:t> </a:t>
            </a:r>
            <a:r>
              <a:rPr dirty="0" sz="1050">
                <a:latin typeface="Times New Roman"/>
                <a:cs typeface="Times New Roman"/>
              </a:rPr>
              <a:t>134+137.</a:t>
            </a:r>
            <a:endParaRPr sz="1050">
              <a:latin typeface="Times New Roman"/>
              <a:cs typeface="Times New Roman"/>
            </a:endParaRPr>
          </a:p>
          <a:p>
            <a:pPr marL="279400" marR="5715" indent="-267335">
              <a:lnSpc>
                <a:spcPts val="1560"/>
              </a:lnSpc>
              <a:buFont typeface="Times New Roman"/>
              <a:buAutoNum type="arabicPlain" startAt="6"/>
              <a:tabLst>
                <a:tab pos="280035" algn="l"/>
              </a:tabLst>
            </a:pPr>
            <a:r>
              <a:rPr dirty="0" sz="1050">
                <a:latin typeface="Times New Roman"/>
                <a:cs typeface="Times New Roman"/>
              </a:rPr>
              <a:t>Ca</a:t>
            </a:r>
            <a:r>
              <a:rPr dirty="0" sz="1050">
                <a:latin typeface="Times New Roman"/>
                <a:cs typeface="Times New Roman"/>
              </a:rPr>
              <a:t>mpos</a:t>
            </a:r>
            <a:r>
              <a:rPr dirty="0" sz="1050" spc="85">
                <a:latin typeface="Times New Roman"/>
                <a:cs typeface="Times New Roman"/>
              </a:rPr>
              <a:t> </a:t>
            </a:r>
            <a:r>
              <a:rPr dirty="0" sz="1050" spc="-5">
                <a:latin typeface="Times New Roman"/>
                <a:cs typeface="Times New Roman"/>
              </a:rPr>
              <a:t>C,</a:t>
            </a:r>
            <a:r>
              <a:rPr dirty="0" sz="1050" spc="90">
                <a:latin typeface="Times New Roman"/>
                <a:cs typeface="Times New Roman"/>
              </a:rPr>
              <a:t> </a:t>
            </a:r>
            <a:r>
              <a:rPr dirty="0" sz="1050" spc="-5">
                <a:latin typeface="Times New Roman"/>
                <a:cs typeface="Times New Roman"/>
              </a:rPr>
              <a:t>Elvira</a:t>
            </a:r>
            <a:r>
              <a:rPr dirty="0" sz="1050" spc="90">
                <a:latin typeface="Times New Roman"/>
                <a:cs typeface="Times New Roman"/>
              </a:rPr>
              <a:t> </a:t>
            </a:r>
            <a:r>
              <a:rPr dirty="0" sz="1050">
                <a:latin typeface="Times New Roman"/>
                <a:cs typeface="Times New Roman"/>
              </a:rPr>
              <a:t>R,</a:t>
            </a:r>
            <a:r>
              <a:rPr dirty="0" sz="1050" spc="90">
                <a:latin typeface="Times New Roman"/>
                <a:cs typeface="Times New Roman"/>
              </a:rPr>
              <a:t> </a:t>
            </a:r>
            <a:r>
              <a:rPr dirty="0" sz="1050" spc="-5">
                <a:latin typeface="Times New Roman"/>
                <a:cs typeface="Times New Roman"/>
              </a:rPr>
              <a:t>Rodríguez</a:t>
            </a:r>
            <a:r>
              <a:rPr dirty="0" sz="1050" spc="100">
                <a:latin typeface="Times New Roman"/>
                <a:cs typeface="Times New Roman"/>
              </a:rPr>
              <a:t> </a:t>
            </a:r>
            <a:r>
              <a:rPr dirty="0" sz="1050">
                <a:latin typeface="Times New Roman"/>
                <a:cs typeface="Times New Roman"/>
              </a:rPr>
              <a:t>J</a:t>
            </a:r>
            <a:r>
              <a:rPr dirty="0" sz="1050" spc="90">
                <a:latin typeface="Times New Roman"/>
                <a:cs typeface="Times New Roman"/>
              </a:rPr>
              <a:t> </a:t>
            </a:r>
            <a:r>
              <a:rPr dirty="0" sz="1050">
                <a:latin typeface="Times New Roman"/>
                <a:cs typeface="Times New Roman"/>
              </a:rPr>
              <a:t>J</a:t>
            </a:r>
            <a:r>
              <a:rPr dirty="0" sz="1050" spc="90">
                <a:latin typeface="Times New Roman"/>
                <a:cs typeface="Times New Roman"/>
              </a:rPr>
              <a:t> </a:t>
            </a:r>
            <a:r>
              <a:rPr dirty="0" sz="1050">
                <a:latin typeface="Times New Roman"/>
                <a:cs typeface="Times New Roman"/>
              </a:rPr>
              <a:t>G,</a:t>
            </a:r>
            <a:r>
              <a:rPr dirty="0" sz="1050" spc="90">
                <a:latin typeface="Times New Roman"/>
                <a:cs typeface="Times New Roman"/>
              </a:rPr>
              <a:t> </a:t>
            </a:r>
            <a:r>
              <a:rPr dirty="0" sz="1050">
                <a:latin typeface="Times New Roman"/>
                <a:cs typeface="Times New Roman"/>
              </a:rPr>
              <a:t>et</a:t>
            </a:r>
            <a:r>
              <a:rPr dirty="0" sz="1050" spc="85">
                <a:latin typeface="Times New Roman"/>
                <a:cs typeface="Times New Roman"/>
              </a:rPr>
              <a:t> </a:t>
            </a:r>
            <a:r>
              <a:rPr dirty="0" sz="1050" spc="-5">
                <a:latin typeface="Times New Roman"/>
                <a:cs typeface="Times New Roman"/>
              </a:rPr>
              <a:t>al.</a:t>
            </a:r>
            <a:r>
              <a:rPr dirty="0" sz="1050" spc="105">
                <a:latin typeface="Times New Roman"/>
                <a:cs typeface="Times New Roman"/>
              </a:rPr>
              <a:t> </a:t>
            </a:r>
            <a:r>
              <a:rPr dirty="0" sz="1050" spc="-5">
                <a:latin typeface="Times New Roman"/>
                <a:cs typeface="Times New Roman"/>
              </a:rPr>
              <a:t>ORB-SLAM3:</a:t>
            </a:r>
            <a:r>
              <a:rPr dirty="0" sz="1050" spc="10">
                <a:latin typeface="Times New Roman"/>
                <a:cs typeface="Times New Roman"/>
              </a:rPr>
              <a:t> </a:t>
            </a:r>
            <a:r>
              <a:rPr dirty="0" sz="1050">
                <a:latin typeface="Times New Roman"/>
                <a:cs typeface="Times New Roman"/>
              </a:rPr>
              <a:t>An</a:t>
            </a:r>
            <a:r>
              <a:rPr dirty="0" sz="1050" spc="10">
                <a:latin typeface="Times New Roman"/>
                <a:cs typeface="Times New Roman"/>
              </a:rPr>
              <a:t> </a:t>
            </a:r>
            <a:r>
              <a:rPr dirty="0" sz="1050" spc="-5">
                <a:latin typeface="Times New Roman"/>
                <a:cs typeface="Times New Roman"/>
              </a:rPr>
              <a:t>Accurate</a:t>
            </a:r>
            <a:r>
              <a:rPr dirty="0" sz="1050" spc="90">
                <a:latin typeface="Times New Roman"/>
                <a:cs typeface="Times New Roman"/>
              </a:rPr>
              <a:t> </a:t>
            </a:r>
            <a:r>
              <a:rPr dirty="0" sz="1050" spc="-5">
                <a:latin typeface="Times New Roman"/>
                <a:cs typeface="Times New Roman"/>
              </a:rPr>
              <a:t>Open-Source</a:t>
            </a:r>
            <a:r>
              <a:rPr dirty="0" sz="1050" spc="100">
                <a:latin typeface="Times New Roman"/>
                <a:cs typeface="Times New Roman"/>
              </a:rPr>
              <a:t> </a:t>
            </a:r>
            <a:r>
              <a:rPr dirty="0" sz="1050">
                <a:latin typeface="Times New Roman"/>
                <a:cs typeface="Times New Roman"/>
              </a:rPr>
              <a:t>Library</a:t>
            </a:r>
            <a:r>
              <a:rPr dirty="0" sz="1050" spc="85">
                <a:latin typeface="Times New Roman"/>
                <a:cs typeface="Times New Roman"/>
              </a:rPr>
              <a:t> </a:t>
            </a:r>
            <a:r>
              <a:rPr dirty="0" sz="1050">
                <a:latin typeface="Times New Roman"/>
                <a:cs typeface="Times New Roman"/>
              </a:rPr>
              <a:t>for</a:t>
            </a:r>
            <a:r>
              <a:rPr dirty="0" sz="1050" spc="65">
                <a:latin typeface="Times New Roman"/>
                <a:cs typeface="Times New Roman"/>
              </a:rPr>
              <a:t> </a:t>
            </a:r>
            <a:r>
              <a:rPr dirty="0" sz="1050" spc="-15">
                <a:latin typeface="Times New Roman"/>
                <a:cs typeface="Times New Roman"/>
              </a:rPr>
              <a:t>Visual, </a:t>
            </a:r>
            <a:r>
              <a:rPr dirty="0" sz="1050" spc="-245">
                <a:latin typeface="Times New Roman"/>
                <a:cs typeface="Times New Roman"/>
              </a:rPr>
              <a:t> </a:t>
            </a:r>
            <a:r>
              <a:rPr dirty="0" sz="1050" spc="-10">
                <a:latin typeface="Times New Roman"/>
                <a:cs typeface="Times New Roman"/>
              </a:rPr>
              <a:t>Visual–Inertial,</a:t>
            </a:r>
            <a:r>
              <a:rPr dirty="0" sz="1050" spc="5">
                <a:latin typeface="Times New Roman"/>
                <a:cs typeface="Times New Roman"/>
              </a:rPr>
              <a:t> </a:t>
            </a:r>
            <a:r>
              <a:rPr dirty="0" sz="1050">
                <a:latin typeface="Times New Roman"/>
                <a:cs typeface="Times New Roman"/>
              </a:rPr>
              <a:t>and</a:t>
            </a:r>
            <a:r>
              <a:rPr dirty="0" sz="1050" spc="5">
                <a:latin typeface="Times New Roman"/>
                <a:cs typeface="Times New Roman"/>
              </a:rPr>
              <a:t> </a:t>
            </a:r>
            <a:r>
              <a:rPr dirty="0" sz="1050" spc="-5">
                <a:latin typeface="Times New Roman"/>
                <a:cs typeface="Times New Roman"/>
              </a:rPr>
              <a:t>Multimap</a:t>
            </a:r>
            <a:r>
              <a:rPr dirty="0" sz="1050" spc="5">
                <a:latin typeface="Times New Roman"/>
                <a:cs typeface="Times New Roman"/>
              </a:rPr>
              <a:t> </a:t>
            </a:r>
            <a:r>
              <a:rPr dirty="0" sz="1050" spc="-5">
                <a:latin typeface="Times New Roman"/>
                <a:cs typeface="Times New Roman"/>
              </a:rPr>
              <a:t>Slam[J].</a:t>
            </a:r>
            <a:r>
              <a:rPr dirty="0" sz="1050" spc="10">
                <a:latin typeface="Times New Roman"/>
                <a:cs typeface="Times New Roman"/>
              </a:rPr>
              <a:t> </a:t>
            </a:r>
            <a:r>
              <a:rPr dirty="0" sz="1050" spc="-5">
                <a:latin typeface="Times New Roman"/>
                <a:cs typeface="Times New Roman"/>
              </a:rPr>
              <a:t>IEEE</a:t>
            </a:r>
            <a:r>
              <a:rPr dirty="0" sz="1050" spc="-15">
                <a:latin typeface="Times New Roman"/>
                <a:cs typeface="Times New Roman"/>
              </a:rPr>
              <a:t> </a:t>
            </a:r>
            <a:r>
              <a:rPr dirty="0" sz="1050" spc="-10">
                <a:latin typeface="Times New Roman"/>
                <a:cs typeface="Times New Roman"/>
              </a:rPr>
              <a:t>Transactions</a:t>
            </a:r>
            <a:r>
              <a:rPr dirty="0" sz="1050" spc="5">
                <a:latin typeface="Times New Roman"/>
                <a:cs typeface="Times New Roman"/>
              </a:rPr>
              <a:t> </a:t>
            </a:r>
            <a:r>
              <a:rPr dirty="0" sz="1050">
                <a:latin typeface="Times New Roman"/>
                <a:cs typeface="Times New Roman"/>
              </a:rPr>
              <a:t>on</a:t>
            </a:r>
            <a:r>
              <a:rPr dirty="0" sz="1050" spc="5">
                <a:latin typeface="Times New Roman"/>
                <a:cs typeface="Times New Roman"/>
              </a:rPr>
              <a:t> </a:t>
            </a:r>
            <a:r>
              <a:rPr dirty="0" sz="1050" spc="-5">
                <a:latin typeface="Times New Roman"/>
                <a:cs typeface="Times New Roman"/>
              </a:rPr>
              <a:t>Robotics,</a:t>
            </a:r>
            <a:r>
              <a:rPr dirty="0" sz="1050" spc="10">
                <a:latin typeface="Times New Roman"/>
                <a:cs typeface="Times New Roman"/>
              </a:rPr>
              <a:t> </a:t>
            </a:r>
            <a:r>
              <a:rPr dirty="0" sz="1050" spc="-5">
                <a:latin typeface="Times New Roman"/>
                <a:cs typeface="Times New Roman"/>
              </a:rPr>
              <a:t>2021,</a:t>
            </a:r>
            <a:r>
              <a:rPr dirty="0" sz="1050" spc="5">
                <a:latin typeface="Times New Roman"/>
                <a:cs typeface="Times New Roman"/>
              </a:rPr>
              <a:t> </a:t>
            </a:r>
            <a:r>
              <a:rPr dirty="0" sz="1050" spc="-5">
                <a:latin typeface="Times New Roman"/>
                <a:cs typeface="Times New Roman"/>
              </a:rPr>
              <a:t>37(6):</a:t>
            </a:r>
            <a:r>
              <a:rPr dirty="0" sz="1050">
                <a:latin typeface="Times New Roman"/>
                <a:cs typeface="Times New Roman"/>
              </a:rPr>
              <a:t> </a:t>
            </a:r>
            <a:r>
              <a:rPr dirty="0" sz="1050" spc="-5">
                <a:latin typeface="Times New Roman"/>
                <a:cs typeface="Times New Roman"/>
              </a:rPr>
              <a:t>1874-1890.</a:t>
            </a:r>
            <a:endParaRPr sz="1050">
              <a:latin typeface="Times New Roman"/>
              <a:cs typeface="Times New Roman"/>
            </a:endParaRPr>
          </a:p>
          <a:p>
            <a:pPr marL="279400" marR="8890" indent="-267335">
              <a:lnSpc>
                <a:spcPts val="1560"/>
              </a:lnSpc>
              <a:buFont typeface="Times New Roman"/>
              <a:buAutoNum type="arabicPlain" startAt="6"/>
              <a:tabLst>
                <a:tab pos="280035" algn="l"/>
              </a:tabLst>
            </a:pPr>
            <a:r>
              <a:rPr dirty="0" sz="1050">
                <a:latin typeface="Times New Roman"/>
                <a:cs typeface="Times New Roman"/>
              </a:rPr>
              <a:t>Hua</a:t>
            </a:r>
            <a:r>
              <a:rPr dirty="0" sz="1050">
                <a:latin typeface="Times New Roman"/>
                <a:cs typeface="Times New Roman"/>
              </a:rPr>
              <a:t>ng</a:t>
            </a:r>
            <a:r>
              <a:rPr dirty="0" sz="1050" spc="90">
                <a:latin typeface="Times New Roman"/>
                <a:cs typeface="Times New Roman"/>
              </a:rPr>
              <a:t> </a:t>
            </a:r>
            <a:r>
              <a:rPr dirty="0" sz="1050">
                <a:latin typeface="Times New Roman"/>
                <a:cs typeface="Times New Roman"/>
              </a:rPr>
              <a:t>X,</a:t>
            </a:r>
            <a:r>
              <a:rPr dirty="0" sz="1050" spc="90">
                <a:latin typeface="Times New Roman"/>
                <a:cs typeface="Times New Roman"/>
              </a:rPr>
              <a:t> </a:t>
            </a:r>
            <a:r>
              <a:rPr dirty="0" sz="1050" spc="-5">
                <a:latin typeface="Times New Roman"/>
                <a:cs typeface="Times New Roman"/>
              </a:rPr>
              <a:t>Mei</a:t>
            </a:r>
            <a:r>
              <a:rPr dirty="0" sz="1050" spc="85">
                <a:latin typeface="Times New Roman"/>
                <a:cs typeface="Times New Roman"/>
              </a:rPr>
              <a:t> </a:t>
            </a:r>
            <a:r>
              <a:rPr dirty="0" sz="1050">
                <a:latin typeface="Times New Roman"/>
                <a:cs typeface="Times New Roman"/>
              </a:rPr>
              <a:t>G,</a:t>
            </a:r>
            <a:r>
              <a:rPr dirty="0" sz="1050" spc="90">
                <a:latin typeface="Times New Roman"/>
                <a:cs typeface="Times New Roman"/>
              </a:rPr>
              <a:t> </a:t>
            </a:r>
            <a:r>
              <a:rPr dirty="0" sz="1050">
                <a:latin typeface="Times New Roman"/>
                <a:cs typeface="Times New Roman"/>
              </a:rPr>
              <a:t>Zhang</a:t>
            </a:r>
            <a:r>
              <a:rPr dirty="0" sz="1050" spc="90">
                <a:latin typeface="Times New Roman"/>
                <a:cs typeface="Times New Roman"/>
              </a:rPr>
              <a:t> </a:t>
            </a:r>
            <a:r>
              <a:rPr dirty="0" sz="1050" spc="-5">
                <a:latin typeface="Times New Roman"/>
                <a:cs typeface="Times New Roman"/>
              </a:rPr>
              <a:t>J,</a:t>
            </a:r>
            <a:r>
              <a:rPr dirty="0" sz="1050" spc="75">
                <a:latin typeface="Times New Roman"/>
                <a:cs typeface="Times New Roman"/>
              </a:rPr>
              <a:t> </a:t>
            </a:r>
            <a:r>
              <a:rPr dirty="0" sz="1050">
                <a:latin typeface="Times New Roman"/>
                <a:cs typeface="Times New Roman"/>
              </a:rPr>
              <a:t>et</a:t>
            </a:r>
            <a:r>
              <a:rPr dirty="0" sz="1050" spc="105">
                <a:latin typeface="Times New Roman"/>
                <a:cs typeface="Times New Roman"/>
              </a:rPr>
              <a:t> </a:t>
            </a:r>
            <a:r>
              <a:rPr dirty="0" sz="1050" spc="-5">
                <a:latin typeface="Times New Roman"/>
                <a:cs typeface="Times New Roman"/>
              </a:rPr>
              <a:t>al.</a:t>
            </a:r>
            <a:r>
              <a:rPr dirty="0" sz="1050" spc="15">
                <a:latin typeface="Times New Roman"/>
                <a:cs typeface="Times New Roman"/>
              </a:rPr>
              <a:t> </a:t>
            </a:r>
            <a:r>
              <a:rPr dirty="0" sz="1050">
                <a:latin typeface="Times New Roman"/>
                <a:cs typeface="Times New Roman"/>
              </a:rPr>
              <a:t>A</a:t>
            </a:r>
            <a:r>
              <a:rPr dirty="0" sz="1050" spc="35">
                <a:latin typeface="Times New Roman"/>
                <a:cs typeface="Times New Roman"/>
              </a:rPr>
              <a:t> </a:t>
            </a:r>
            <a:r>
              <a:rPr dirty="0" sz="1050" spc="-5">
                <a:latin typeface="Times New Roman"/>
                <a:cs typeface="Times New Roman"/>
              </a:rPr>
              <a:t>Comprehensive</a:t>
            </a:r>
            <a:r>
              <a:rPr dirty="0" sz="1050" spc="90">
                <a:latin typeface="Times New Roman"/>
                <a:cs typeface="Times New Roman"/>
              </a:rPr>
              <a:t> </a:t>
            </a:r>
            <a:r>
              <a:rPr dirty="0" sz="1050" spc="-5">
                <a:latin typeface="Times New Roman"/>
                <a:cs typeface="Times New Roman"/>
              </a:rPr>
              <a:t>Survey</a:t>
            </a:r>
            <a:r>
              <a:rPr dirty="0" sz="1050" spc="105">
                <a:latin typeface="Times New Roman"/>
                <a:cs typeface="Times New Roman"/>
              </a:rPr>
              <a:t> </a:t>
            </a:r>
            <a:r>
              <a:rPr dirty="0" sz="1050" spc="-5">
                <a:latin typeface="Times New Roman"/>
                <a:cs typeface="Times New Roman"/>
              </a:rPr>
              <a:t>on</a:t>
            </a:r>
            <a:r>
              <a:rPr dirty="0" sz="1050" spc="90">
                <a:latin typeface="Times New Roman"/>
                <a:cs typeface="Times New Roman"/>
              </a:rPr>
              <a:t> </a:t>
            </a:r>
            <a:r>
              <a:rPr dirty="0" sz="1050" spc="-5">
                <a:latin typeface="Times New Roman"/>
                <a:cs typeface="Times New Roman"/>
              </a:rPr>
              <a:t>Point</a:t>
            </a:r>
            <a:r>
              <a:rPr dirty="0" sz="1050" spc="85">
                <a:latin typeface="Times New Roman"/>
                <a:cs typeface="Times New Roman"/>
              </a:rPr>
              <a:t> </a:t>
            </a:r>
            <a:r>
              <a:rPr dirty="0" sz="1050">
                <a:latin typeface="Times New Roman"/>
                <a:cs typeface="Times New Roman"/>
              </a:rPr>
              <a:t>Cloud</a:t>
            </a:r>
            <a:r>
              <a:rPr dirty="0" sz="1050" spc="90">
                <a:latin typeface="Times New Roman"/>
                <a:cs typeface="Times New Roman"/>
              </a:rPr>
              <a:t> </a:t>
            </a:r>
            <a:r>
              <a:rPr dirty="0" sz="1050" spc="-5">
                <a:latin typeface="Times New Roman"/>
                <a:cs typeface="Times New Roman"/>
              </a:rPr>
              <a:t>Registration[J].</a:t>
            </a:r>
            <a:r>
              <a:rPr dirty="0" sz="1050" spc="105">
                <a:latin typeface="Times New Roman"/>
                <a:cs typeface="Times New Roman"/>
              </a:rPr>
              <a:t> </a:t>
            </a:r>
            <a:r>
              <a:rPr dirty="0" sz="1050" spc="-5">
                <a:latin typeface="Times New Roman"/>
                <a:cs typeface="Times New Roman"/>
              </a:rPr>
              <a:t>arXiv</a:t>
            </a:r>
            <a:r>
              <a:rPr dirty="0" sz="1050" spc="90">
                <a:latin typeface="Times New Roman"/>
                <a:cs typeface="Times New Roman"/>
              </a:rPr>
              <a:t> </a:t>
            </a:r>
            <a:r>
              <a:rPr dirty="0" sz="1050" spc="-5">
                <a:latin typeface="Times New Roman"/>
                <a:cs typeface="Times New Roman"/>
              </a:rPr>
              <a:t>preprint </a:t>
            </a:r>
            <a:r>
              <a:rPr dirty="0" sz="1050" spc="-245">
                <a:latin typeface="Times New Roman"/>
                <a:cs typeface="Times New Roman"/>
              </a:rPr>
              <a:t> </a:t>
            </a:r>
            <a:r>
              <a:rPr dirty="0" sz="1050">
                <a:latin typeface="Times New Roman"/>
                <a:cs typeface="Times New Roman"/>
              </a:rPr>
              <a:t>arXiv:</a:t>
            </a:r>
            <a:r>
              <a:rPr dirty="0" sz="1050" spc="-10">
                <a:latin typeface="Times New Roman"/>
                <a:cs typeface="Times New Roman"/>
              </a:rPr>
              <a:t> </a:t>
            </a:r>
            <a:r>
              <a:rPr dirty="0" sz="1050" spc="-5">
                <a:latin typeface="Times New Roman"/>
                <a:cs typeface="Times New Roman"/>
              </a:rPr>
              <a:t>210302690,</a:t>
            </a:r>
            <a:r>
              <a:rPr dirty="0" sz="1050">
                <a:latin typeface="Times New Roman"/>
                <a:cs typeface="Times New Roman"/>
              </a:rPr>
              <a:t> </a:t>
            </a:r>
            <a:r>
              <a:rPr dirty="0" sz="1050" spc="-5">
                <a:latin typeface="Times New Roman"/>
                <a:cs typeface="Times New Roman"/>
              </a:rPr>
              <a:t>2021.</a:t>
            </a:r>
            <a:endParaRPr sz="1050">
              <a:latin typeface="Times New Roman"/>
              <a:cs typeface="Times New Roman"/>
            </a:endParaRPr>
          </a:p>
          <a:p>
            <a:pPr marL="279400" indent="-267335">
              <a:lnSpc>
                <a:spcPct val="100000"/>
              </a:lnSpc>
              <a:spcBef>
                <a:spcPts val="200"/>
              </a:spcBef>
              <a:buFont typeface="Times New Roman"/>
              <a:buAutoNum type="arabicPlain" startAt="6"/>
              <a:tabLst>
                <a:tab pos="280035" algn="l"/>
              </a:tabLst>
            </a:pPr>
            <a:r>
              <a:rPr dirty="0" sz="1050" spc="5">
                <a:latin typeface="SimSun"/>
                <a:cs typeface="SimSun"/>
              </a:rPr>
              <a:t>王</a:t>
            </a:r>
            <a:r>
              <a:rPr dirty="0" sz="1050">
                <a:latin typeface="SimSun"/>
                <a:cs typeface="SimSun"/>
              </a:rPr>
              <a:t>珊</a:t>
            </a:r>
            <a:r>
              <a:rPr dirty="0" sz="1050">
                <a:latin typeface="Times New Roman"/>
                <a:cs typeface="Times New Roman"/>
              </a:rPr>
              <a:t>,</a:t>
            </a:r>
            <a:r>
              <a:rPr dirty="0" sz="1050" spc="250">
                <a:latin typeface="Times New Roman"/>
                <a:cs typeface="Times New Roman"/>
              </a:rPr>
              <a:t> </a:t>
            </a:r>
            <a:r>
              <a:rPr dirty="0" sz="1050" spc="5">
                <a:latin typeface="SimSun"/>
                <a:cs typeface="SimSun"/>
              </a:rPr>
              <a:t>王</a:t>
            </a:r>
            <a:r>
              <a:rPr dirty="0" sz="1050" spc="-10">
                <a:latin typeface="SimSun"/>
                <a:cs typeface="SimSun"/>
              </a:rPr>
              <a:t>春</a:t>
            </a:r>
            <a:r>
              <a:rPr dirty="0" sz="1050">
                <a:latin typeface="SimSun"/>
                <a:cs typeface="SimSun"/>
              </a:rPr>
              <a:t>阳</a:t>
            </a:r>
            <a:r>
              <a:rPr dirty="0" sz="1050">
                <a:latin typeface="Times New Roman"/>
                <a:cs typeface="Times New Roman"/>
              </a:rPr>
              <a:t>.</a:t>
            </a:r>
            <a:r>
              <a:rPr dirty="0" sz="1050" spc="254">
                <a:latin typeface="Times New Roman"/>
                <a:cs typeface="Times New Roman"/>
              </a:rPr>
              <a:t> </a:t>
            </a:r>
            <a:r>
              <a:rPr dirty="0" sz="1050" spc="5">
                <a:latin typeface="SimSun"/>
                <a:cs typeface="SimSun"/>
              </a:rPr>
              <a:t>基</a:t>
            </a:r>
            <a:r>
              <a:rPr dirty="0" sz="1050" spc="-10">
                <a:latin typeface="SimSun"/>
                <a:cs typeface="SimSun"/>
              </a:rPr>
              <a:t>于</a:t>
            </a:r>
            <a:r>
              <a:rPr dirty="0" sz="1050" spc="5">
                <a:latin typeface="SimSun"/>
                <a:cs typeface="SimSun"/>
              </a:rPr>
              <a:t>特</a:t>
            </a:r>
            <a:r>
              <a:rPr dirty="0" sz="1050" spc="-10">
                <a:latin typeface="SimSun"/>
                <a:cs typeface="SimSun"/>
              </a:rPr>
              <a:t>征点</a:t>
            </a:r>
            <a:r>
              <a:rPr dirty="0" sz="1050" spc="5">
                <a:latin typeface="SimSun"/>
                <a:cs typeface="SimSun"/>
              </a:rPr>
              <a:t>匹配</a:t>
            </a:r>
            <a:r>
              <a:rPr dirty="0" sz="1050" spc="-10">
                <a:latin typeface="SimSun"/>
                <a:cs typeface="SimSun"/>
              </a:rPr>
              <a:t>的</a:t>
            </a:r>
            <a:r>
              <a:rPr dirty="0" sz="1050" spc="5">
                <a:latin typeface="SimSun"/>
                <a:cs typeface="SimSun"/>
              </a:rPr>
              <a:t>三</a:t>
            </a:r>
            <a:r>
              <a:rPr dirty="0" sz="1050" spc="-10">
                <a:latin typeface="SimSun"/>
                <a:cs typeface="SimSun"/>
              </a:rPr>
              <a:t>维</a:t>
            </a:r>
            <a:r>
              <a:rPr dirty="0" sz="1050" spc="5">
                <a:latin typeface="SimSun"/>
                <a:cs typeface="SimSun"/>
              </a:rPr>
              <a:t>点</a:t>
            </a:r>
            <a:r>
              <a:rPr dirty="0" sz="1050" spc="-10">
                <a:latin typeface="SimSun"/>
                <a:cs typeface="SimSun"/>
              </a:rPr>
              <a:t>云</a:t>
            </a:r>
            <a:r>
              <a:rPr dirty="0" sz="1050" spc="5">
                <a:latin typeface="SimSun"/>
                <a:cs typeface="SimSun"/>
              </a:rPr>
              <a:t>配</a:t>
            </a:r>
            <a:r>
              <a:rPr dirty="0" sz="1050" spc="-10">
                <a:latin typeface="SimSun"/>
                <a:cs typeface="SimSun"/>
              </a:rPr>
              <a:t>准</a:t>
            </a:r>
            <a:r>
              <a:rPr dirty="0" sz="1050" spc="5">
                <a:latin typeface="SimSun"/>
                <a:cs typeface="SimSun"/>
              </a:rPr>
              <a:t>算法</a:t>
            </a:r>
            <a:r>
              <a:rPr dirty="0" sz="1050" spc="-10">
                <a:latin typeface="Times New Roman"/>
                <a:cs typeface="Times New Roman"/>
              </a:rPr>
              <a:t>[J].</a:t>
            </a:r>
            <a:r>
              <a:rPr dirty="0" sz="1050" spc="260">
                <a:latin typeface="Times New Roman"/>
                <a:cs typeface="Times New Roman"/>
              </a:rPr>
              <a:t> </a:t>
            </a:r>
            <a:r>
              <a:rPr dirty="0" sz="1050" spc="5">
                <a:latin typeface="SimSun"/>
                <a:cs typeface="SimSun"/>
              </a:rPr>
              <a:t>国</a:t>
            </a:r>
            <a:r>
              <a:rPr dirty="0" sz="1050" spc="-10">
                <a:latin typeface="SimSun"/>
                <a:cs typeface="SimSun"/>
              </a:rPr>
              <a:t>外</a:t>
            </a:r>
            <a:r>
              <a:rPr dirty="0" sz="1050" spc="5">
                <a:latin typeface="SimSun"/>
                <a:cs typeface="SimSun"/>
              </a:rPr>
              <a:t>电</a:t>
            </a:r>
            <a:r>
              <a:rPr dirty="0" sz="1050" spc="-10">
                <a:latin typeface="SimSun"/>
                <a:cs typeface="SimSun"/>
              </a:rPr>
              <a:t>子</a:t>
            </a:r>
            <a:r>
              <a:rPr dirty="0" sz="1050" spc="5">
                <a:latin typeface="SimSun"/>
                <a:cs typeface="SimSun"/>
              </a:rPr>
              <a:t>测</a:t>
            </a:r>
            <a:r>
              <a:rPr dirty="0" sz="1050" spc="-10">
                <a:latin typeface="SimSun"/>
                <a:cs typeface="SimSun"/>
              </a:rPr>
              <a:t>量</a:t>
            </a:r>
            <a:r>
              <a:rPr dirty="0" sz="1050" spc="5">
                <a:latin typeface="SimSun"/>
                <a:cs typeface="SimSun"/>
              </a:rPr>
              <a:t>技</a:t>
            </a:r>
            <a:r>
              <a:rPr dirty="0" sz="1050">
                <a:latin typeface="SimSun"/>
                <a:cs typeface="SimSun"/>
              </a:rPr>
              <a:t>术</a:t>
            </a:r>
            <a:r>
              <a:rPr dirty="0" sz="1050">
                <a:latin typeface="Times New Roman"/>
                <a:cs typeface="Times New Roman"/>
              </a:rPr>
              <a:t>,</a:t>
            </a:r>
            <a:r>
              <a:rPr dirty="0" sz="1050" spc="-10">
                <a:latin typeface="Times New Roman"/>
                <a:cs typeface="Times New Roman"/>
              </a:rPr>
              <a:t> </a:t>
            </a:r>
            <a:r>
              <a:rPr dirty="0" sz="1050" spc="-5">
                <a:latin typeface="Times New Roman"/>
                <a:cs typeface="Times New Roman"/>
              </a:rPr>
              <a:t>2020,</a:t>
            </a:r>
            <a:r>
              <a:rPr dirty="0" sz="1050">
                <a:latin typeface="Times New Roman"/>
                <a:cs typeface="Times New Roman"/>
              </a:rPr>
              <a:t> 39(12):</a:t>
            </a:r>
            <a:r>
              <a:rPr dirty="0" sz="1050" spc="-5">
                <a:latin typeface="Times New Roman"/>
                <a:cs typeface="Times New Roman"/>
              </a:rPr>
              <a:t> 23-28.</a:t>
            </a:r>
            <a:endParaRPr sz="1050">
              <a:latin typeface="Times New Roman"/>
              <a:cs typeface="Times New Roman"/>
            </a:endParaRPr>
          </a:p>
          <a:p>
            <a:pPr algn="just" marL="279400" marR="12065" indent="-267335">
              <a:lnSpc>
                <a:spcPct val="123800"/>
              </a:lnSpc>
              <a:buFont typeface="Times New Roman"/>
              <a:buAutoNum type="arabicPlain" startAt="6"/>
              <a:tabLst>
                <a:tab pos="280035" algn="l"/>
              </a:tabLst>
            </a:pPr>
            <a:r>
              <a:rPr dirty="0" sz="1050">
                <a:latin typeface="Times New Roman"/>
                <a:cs typeface="Times New Roman"/>
              </a:rPr>
              <a:t>Zhang</a:t>
            </a:r>
            <a:r>
              <a:rPr dirty="0" sz="1050">
                <a:latin typeface="Times New Roman"/>
                <a:cs typeface="Times New Roman"/>
              </a:rPr>
              <a:t> Z, Dai </a:t>
            </a:r>
            <a:r>
              <a:rPr dirty="0" sz="1050" spc="-70">
                <a:latin typeface="Times New Roman"/>
                <a:cs typeface="Times New Roman"/>
              </a:rPr>
              <a:t>Y, </a:t>
            </a:r>
            <a:r>
              <a:rPr dirty="0" sz="1050" spc="-5">
                <a:latin typeface="Times New Roman"/>
                <a:cs typeface="Times New Roman"/>
              </a:rPr>
              <a:t>Sun J. Deep </a:t>
            </a:r>
            <a:r>
              <a:rPr dirty="0" sz="1050">
                <a:latin typeface="Times New Roman"/>
                <a:cs typeface="Times New Roman"/>
              </a:rPr>
              <a:t>Learning </a:t>
            </a:r>
            <a:r>
              <a:rPr dirty="0" sz="1050" spc="-5">
                <a:latin typeface="Times New Roman"/>
                <a:cs typeface="Times New Roman"/>
              </a:rPr>
              <a:t>Based Point Cloud Registration: An Overview[J]. </a:t>
            </a:r>
            <a:r>
              <a:rPr dirty="0" sz="1050" spc="-15">
                <a:latin typeface="Times New Roman"/>
                <a:cs typeface="Times New Roman"/>
              </a:rPr>
              <a:t>Virtual </a:t>
            </a:r>
            <a:r>
              <a:rPr dirty="0" sz="1050" spc="-5">
                <a:latin typeface="Times New Roman"/>
                <a:cs typeface="Times New Roman"/>
              </a:rPr>
              <a:t>Reality </a:t>
            </a:r>
            <a:r>
              <a:rPr dirty="0" sz="1050">
                <a:latin typeface="Times New Roman"/>
                <a:cs typeface="Times New Roman"/>
              </a:rPr>
              <a:t>&amp; </a:t>
            </a:r>
            <a:r>
              <a:rPr dirty="0" sz="1050" spc="5">
                <a:latin typeface="Times New Roman"/>
                <a:cs typeface="Times New Roman"/>
              </a:rPr>
              <a:t> </a:t>
            </a:r>
            <a:r>
              <a:rPr dirty="0" sz="1050" spc="-5">
                <a:latin typeface="Times New Roman"/>
                <a:cs typeface="Times New Roman"/>
              </a:rPr>
              <a:t>Intelligent</a:t>
            </a:r>
            <a:r>
              <a:rPr dirty="0" sz="1050" spc="-10">
                <a:latin typeface="Times New Roman"/>
                <a:cs typeface="Times New Roman"/>
              </a:rPr>
              <a:t> </a:t>
            </a:r>
            <a:r>
              <a:rPr dirty="0" sz="1050">
                <a:latin typeface="Times New Roman"/>
                <a:cs typeface="Times New Roman"/>
              </a:rPr>
              <a:t>Hardware, </a:t>
            </a:r>
            <a:r>
              <a:rPr dirty="0" sz="1050" spc="-5">
                <a:latin typeface="Times New Roman"/>
                <a:cs typeface="Times New Roman"/>
              </a:rPr>
              <a:t>2020,</a:t>
            </a:r>
            <a:r>
              <a:rPr dirty="0" sz="1050" spc="-15">
                <a:latin typeface="Times New Roman"/>
                <a:cs typeface="Times New Roman"/>
              </a:rPr>
              <a:t> </a:t>
            </a:r>
            <a:r>
              <a:rPr dirty="0" sz="1050">
                <a:latin typeface="Times New Roman"/>
                <a:cs typeface="Times New Roman"/>
              </a:rPr>
              <a:t>2(3):</a:t>
            </a:r>
            <a:r>
              <a:rPr dirty="0" sz="1050" spc="-5">
                <a:latin typeface="Times New Roman"/>
                <a:cs typeface="Times New Roman"/>
              </a:rPr>
              <a:t> </a:t>
            </a:r>
            <a:r>
              <a:rPr dirty="0" sz="1050">
                <a:latin typeface="Times New Roman"/>
                <a:cs typeface="Times New Roman"/>
              </a:rPr>
              <a:t>222-246.</a:t>
            </a:r>
            <a:endParaRPr sz="1050">
              <a:latin typeface="Times New Roman"/>
              <a:cs typeface="Times New Roman"/>
            </a:endParaRPr>
          </a:p>
          <a:p>
            <a:pPr algn="just" marL="279400" marR="6350" indent="-267335">
              <a:lnSpc>
                <a:spcPct val="123800"/>
              </a:lnSpc>
              <a:buFont typeface="Times New Roman"/>
              <a:buAutoNum type="arabicPlain" startAt="6"/>
              <a:tabLst>
                <a:tab pos="280035" algn="l"/>
              </a:tabLst>
            </a:pPr>
            <a:r>
              <a:rPr dirty="0" sz="1050">
                <a:latin typeface="Times New Roman"/>
                <a:cs typeface="Times New Roman"/>
              </a:rPr>
              <a:t>Hua</a:t>
            </a:r>
            <a:r>
              <a:rPr dirty="0" sz="1050">
                <a:latin typeface="Times New Roman"/>
                <a:cs typeface="Times New Roman"/>
              </a:rPr>
              <a:t>ng </a:t>
            </a:r>
            <a:r>
              <a:rPr dirty="0" sz="1050" spc="-5">
                <a:latin typeface="Times New Roman"/>
                <a:cs typeface="Times New Roman"/>
              </a:rPr>
              <a:t>X, Mei </a:t>
            </a:r>
            <a:r>
              <a:rPr dirty="0" sz="1050">
                <a:latin typeface="Times New Roman"/>
                <a:cs typeface="Times New Roman"/>
              </a:rPr>
              <a:t>G, Zhang </a:t>
            </a:r>
            <a:r>
              <a:rPr dirty="0" sz="1050" spc="-5">
                <a:latin typeface="Times New Roman"/>
                <a:cs typeface="Times New Roman"/>
              </a:rPr>
              <a:t>J. Feature-Metric Registration: </a:t>
            </a:r>
            <a:r>
              <a:rPr dirty="0" sz="1050">
                <a:latin typeface="Times New Roman"/>
                <a:cs typeface="Times New Roman"/>
              </a:rPr>
              <a:t>A </a:t>
            </a:r>
            <a:r>
              <a:rPr dirty="0" sz="1050" spc="-5">
                <a:latin typeface="Times New Roman"/>
                <a:cs typeface="Times New Roman"/>
              </a:rPr>
              <a:t>Fast Semi-Supervised Approach </a:t>
            </a:r>
            <a:r>
              <a:rPr dirty="0" sz="1050">
                <a:latin typeface="Times New Roman"/>
                <a:cs typeface="Times New Roman"/>
              </a:rPr>
              <a:t>for Robust </a:t>
            </a:r>
            <a:r>
              <a:rPr dirty="0" sz="1050" spc="-5">
                <a:latin typeface="Times New Roman"/>
                <a:cs typeface="Times New Roman"/>
              </a:rPr>
              <a:t>Point </a:t>
            </a:r>
            <a:r>
              <a:rPr dirty="0" sz="1050">
                <a:latin typeface="Times New Roman"/>
                <a:cs typeface="Times New Roman"/>
              </a:rPr>
              <a:t> Cloud</a:t>
            </a:r>
            <a:r>
              <a:rPr dirty="0" sz="1050" spc="114">
                <a:latin typeface="Times New Roman"/>
                <a:cs typeface="Times New Roman"/>
              </a:rPr>
              <a:t> </a:t>
            </a:r>
            <a:r>
              <a:rPr dirty="0" sz="1050" spc="-5">
                <a:latin typeface="Times New Roman"/>
                <a:cs typeface="Times New Roman"/>
              </a:rPr>
              <a:t>Registration</a:t>
            </a:r>
            <a:r>
              <a:rPr dirty="0" sz="1050" spc="120">
                <a:latin typeface="Times New Roman"/>
                <a:cs typeface="Times New Roman"/>
              </a:rPr>
              <a:t> </a:t>
            </a:r>
            <a:r>
              <a:rPr dirty="0" sz="1050" spc="-5">
                <a:latin typeface="Times New Roman"/>
                <a:cs typeface="Times New Roman"/>
              </a:rPr>
              <a:t>without</a:t>
            </a:r>
            <a:r>
              <a:rPr dirty="0" sz="1050" spc="114">
                <a:latin typeface="Times New Roman"/>
                <a:cs typeface="Times New Roman"/>
              </a:rPr>
              <a:t> </a:t>
            </a:r>
            <a:r>
              <a:rPr dirty="0" sz="1050" spc="-5">
                <a:latin typeface="Times New Roman"/>
                <a:cs typeface="Times New Roman"/>
              </a:rPr>
              <a:t>Correspondences[C].</a:t>
            </a:r>
            <a:r>
              <a:rPr dirty="0" sz="1050" spc="120">
                <a:latin typeface="Times New Roman"/>
                <a:cs typeface="Times New Roman"/>
              </a:rPr>
              <a:t> </a:t>
            </a:r>
            <a:r>
              <a:rPr dirty="0" sz="1050" spc="-5">
                <a:latin typeface="Times New Roman"/>
                <a:cs typeface="Times New Roman"/>
              </a:rPr>
              <a:t>Proceedings</a:t>
            </a:r>
            <a:r>
              <a:rPr dirty="0" sz="1050" spc="120">
                <a:latin typeface="Times New Roman"/>
                <a:cs typeface="Times New Roman"/>
              </a:rPr>
              <a:t> </a:t>
            </a:r>
            <a:r>
              <a:rPr dirty="0" sz="1050">
                <a:latin typeface="Times New Roman"/>
                <a:cs typeface="Times New Roman"/>
              </a:rPr>
              <a:t>of</a:t>
            </a:r>
            <a:r>
              <a:rPr dirty="0" sz="1050" spc="120">
                <a:latin typeface="Times New Roman"/>
                <a:cs typeface="Times New Roman"/>
              </a:rPr>
              <a:t> </a:t>
            </a:r>
            <a:r>
              <a:rPr dirty="0" sz="1050" spc="-5">
                <a:latin typeface="Times New Roman"/>
                <a:cs typeface="Times New Roman"/>
              </a:rPr>
              <a:t>the</a:t>
            </a:r>
            <a:r>
              <a:rPr dirty="0" sz="1050" spc="114">
                <a:latin typeface="Times New Roman"/>
                <a:cs typeface="Times New Roman"/>
              </a:rPr>
              <a:t> </a:t>
            </a:r>
            <a:r>
              <a:rPr dirty="0" sz="1050">
                <a:latin typeface="Times New Roman"/>
                <a:cs typeface="Times New Roman"/>
              </a:rPr>
              <a:t>IEEE/CVF</a:t>
            </a:r>
            <a:r>
              <a:rPr dirty="0" sz="1050" spc="110">
                <a:latin typeface="Times New Roman"/>
                <a:cs typeface="Times New Roman"/>
              </a:rPr>
              <a:t> </a:t>
            </a:r>
            <a:r>
              <a:rPr dirty="0" sz="1050">
                <a:latin typeface="Times New Roman"/>
                <a:cs typeface="Times New Roman"/>
              </a:rPr>
              <a:t>Conference</a:t>
            </a:r>
            <a:r>
              <a:rPr dirty="0" sz="1050" spc="120">
                <a:latin typeface="Times New Roman"/>
                <a:cs typeface="Times New Roman"/>
              </a:rPr>
              <a:t> </a:t>
            </a:r>
            <a:r>
              <a:rPr dirty="0" sz="1050">
                <a:latin typeface="Times New Roman"/>
                <a:cs typeface="Times New Roman"/>
              </a:rPr>
              <a:t>on</a:t>
            </a:r>
            <a:r>
              <a:rPr dirty="0" sz="1050" spc="120">
                <a:latin typeface="Times New Roman"/>
                <a:cs typeface="Times New Roman"/>
              </a:rPr>
              <a:t> </a:t>
            </a:r>
            <a:r>
              <a:rPr dirty="0" sz="1050" spc="-5">
                <a:latin typeface="Times New Roman"/>
                <a:cs typeface="Times New Roman"/>
              </a:rPr>
              <a:t>Computer</a:t>
            </a:r>
            <a:endParaRPr sz="1050">
              <a:latin typeface="Times New Roman"/>
              <a:cs typeface="Times New Roman"/>
            </a:endParaRPr>
          </a:p>
          <a:p>
            <a:pPr algn="just" marL="279400">
              <a:lnSpc>
                <a:spcPct val="100000"/>
              </a:lnSpc>
              <a:spcBef>
                <a:spcPts val="300"/>
              </a:spcBef>
            </a:pPr>
            <a:r>
              <a:rPr dirty="0" sz="1050" spc="-15">
                <a:latin typeface="Times New Roman"/>
                <a:cs typeface="Times New Roman"/>
              </a:rPr>
              <a:t>Vision</a:t>
            </a:r>
            <a:r>
              <a:rPr dirty="0" sz="1050" spc="5">
                <a:latin typeface="Times New Roman"/>
                <a:cs typeface="Times New Roman"/>
              </a:rPr>
              <a:t> </a:t>
            </a:r>
            <a:r>
              <a:rPr dirty="0" sz="1050">
                <a:latin typeface="Times New Roman"/>
                <a:cs typeface="Times New Roman"/>
              </a:rPr>
              <a:t>and</a:t>
            </a:r>
            <a:r>
              <a:rPr dirty="0" sz="1050" spc="5">
                <a:latin typeface="Times New Roman"/>
                <a:cs typeface="Times New Roman"/>
              </a:rPr>
              <a:t> </a:t>
            </a:r>
            <a:r>
              <a:rPr dirty="0" sz="1050" spc="-5">
                <a:latin typeface="Times New Roman"/>
                <a:cs typeface="Times New Roman"/>
              </a:rPr>
              <a:t>Pattern Recognition,</a:t>
            </a:r>
            <a:r>
              <a:rPr dirty="0" sz="1050" spc="5">
                <a:latin typeface="Times New Roman"/>
                <a:cs typeface="Times New Roman"/>
              </a:rPr>
              <a:t> </a:t>
            </a:r>
            <a:r>
              <a:rPr dirty="0" sz="1050" spc="-5">
                <a:latin typeface="Times New Roman"/>
                <a:cs typeface="Times New Roman"/>
              </a:rPr>
              <a:t>2020:</a:t>
            </a:r>
            <a:r>
              <a:rPr dirty="0" sz="1050" spc="5">
                <a:latin typeface="Times New Roman"/>
                <a:cs typeface="Times New Roman"/>
              </a:rPr>
              <a:t> </a:t>
            </a:r>
            <a:r>
              <a:rPr dirty="0" sz="1050" spc="-10">
                <a:latin typeface="Times New Roman"/>
                <a:cs typeface="Times New Roman"/>
              </a:rPr>
              <a:t>11366-11374.</a:t>
            </a:r>
            <a:endParaRPr sz="1050">
              <a:latin typeface="Times New Roman"/>
              <a:cs typeface="Times New Roman"/>
            </a:endParaRPr>
          </a:p>
          <a:p>
            <a:pPr algn="just" marL="279400" marR="5080" indent="-267335">
              <a:lnSpc>
                <a:spcPct val="123800"/>
              </a:lnSpc>
              <a:buFont typeface="Times New Roman"/>
              <a:buAutoNum type="arabicPlain" startAt="16"/>
              <a:tabLst>
                <a:tab pos="280035" algn="l"/>
              </a:tabLst>
            </a:pPr>
            <a:r>
              <a:rPr dirty="0" sz="1050" spc="-5">
                <a:latin typeface="Times New Roman"/>
                <a:cs typeface="Times New Roman"/>
              </a:rPr>
              <a:t>Ma</a:t>
            </a:r>
            <a:r>
              <a:rPr dirty="0" sz="1050" spc="-5">
                <a:latin typeface="Times New Roman"/>
                <a:cs typeface="Times New Roman"/>
              </a:rPr>
              <a:t>kovetskii </a:t>
            </a:r>
            <a:r>
              <a:rPr dirty="0" sz="1050">
                <a:latin typeface="Times New Roman"/>
                <a:cs typeface="Times New Roman"/>
              </a:rPr>
              <a:t>A, </a:t>
            </a:r>
            <a:r>
              <a:rPr dirty="0" sz="1050" spc="-20">
                <a:latin typeface="Times New Roman"/>
                <a:cs typeface="Times New Roman"/>
              </a:rPr>
              <a:t>Voronin </a:t>
            </a:r>
            <a:r>
              <a:rPr dirty="0" sz="1050" spc="-5">
                <a:latin typeface="Times New Roman"/>
                <a:cs typeface="Times New Roman"/>
              </a:rPr>
              <a:t>S, </a:t>
            </a:r>
            <a:r>
              <a:rPr dirty="0" sz="1050">
                <a:latin typeface="Times New Roman"/>
                <a:cs typeface="Times New Roman"/>
              </a:rPr>
              <a:t>Kober </a:t>
            </a:r>
            <a:r>
              <a:rPr dirty="0" sz="1050" spc="-70">
                <a:latin typeface="Times New Roman"/>
                <a:cs typeface="Times New Roman"/>
              </a:rPr>
              <a:t>V,</a:t>
            </a:r>
            <a:r>
              <a:rPr dirty="0" sz="1050" spc="-65">
                <a:latin typeface="Times New Roman"/>
                <a:cs typeface="Times New Roman"/>
              </a:rPr>
              <a:t> </a:t>
            </a:r>
            <a:r>
              <a:rPr dirty="0" sz="1050">
                <a:latin typeface="Times New Roman"/>
                <a:cs typeface="Times New Roman"/>
              </a:rPr>
              <a:t>et </a:t>
            </a:r>
            <a:r>
              <a:rPr dirty="0" sz="1050" spc="-5">
                <a:latin typeface="Times New Roman"/>
                <a:cs typeface="Times New Roman"/>
              </a:rPr>
              <a:t>al. </a:t>
            </a:r>
            <a:r>
              <a:rPr dirty="0" sz="1050">
                <a:latin typeface="Times New Roman"/>
                <a:cs typeface="Times New Roman"/>
              </a:rPr>
              <a:t>An </a:t>
            </a:r>
            <a:r>
              <a:rPr dirty="0" sz="1050" spc="-5">
                <a:latin typeface="Times New Roman"/>
                <a:cs typeface="Times New Roman"/>
              </a:rPr>
              <a:t>Algorithm </a:t>
            </a:r>
            <a:r>
              <a:rPr dirty="0" sz="1050">
                <a:latin typeface="Times New Roman"/>
                <a:cs typeface="Times New Roman"/>
              </a:rPr>
              <a:t>for Rough </a:t>
            </a:r>
            <a:r>
              <a:rPr dirty="0" sz="1050" spc="-5">
                <a:latin typeface="Times New Roman"/>
                <a:cs typeface="Times New Roman"/>
              </a:rPr>
              <a:t>Alignment </a:t>
            </a:r>
            <a:r>
              <a:rPr dirty="0" sz="1050">
                <a:latin typeface="Times New Roman"/>
                <a:cs typeface="Times New Roman"/>
              </a:rPr>
              <a:t>of </a:t>
            </a:r>
            <a:r>
              <a:rPr dirty="0" sz="1050" spc="-5">
                <a:latin typeface="Times New Roman"/>
                <a:cs typeface="Times New Roman"/>
              </a:rPr>
              <a:t>Point </a:t>
            </a:r>
            <a:r>
              <a:rPr dirty="0" sz="1050">
                <a:latin typeface="Times New Roman"/>
                <a:cs typeface="Times New Roman"/>
              </a:rPr>
              <a:t>Clouds </a:t>
            </a:r>
            <a:r>
              <a:rPr dirty="0" sz="1050" spc="-5">
                <a:latin typeface="Times New Roman"/>
                <a:cs typeface="Times New Roman"/>
              </a:rPr>
              <a:t>in </a:t>
            </a:r>
            <a:r>
              <a:rPr dirty="0" sz="1050">
                <a:latin typeface="Times New Roman"/>
                <a:cs typeface="Times New Roman"/>
              </a:rPr>
              <a:t>Three- </a:t>
            </a:r>
            <a:r>
              <a:rPr dirty="0" sz="1050" spc="5">
                <a:latin typeface="Times New Roman"/>
                <a:cs typeface="Times New Roman"/>
              </a:rPr>
              <a:t> </a:t>
            </a:r>
            <a:r>
              <a:rPr dirty="0" sz="1050" spc="-5">
                <a:latin typeface="Times New Roman"/>
                <a:cs typeface="Times New Roman"/>
              </a:rPr>
              <a:t>Dimensional Space[C]. 2020 International </a:t>
            </a:r>
            <a:r>
              <a:rPr dirty="0" sz="1050">
                <a:latin typeface="Times New Roman"/>
                <a:cs typeface="Times New Roman"/>
              </a:rPr>
              <a:t>Conference on </a:t>
            </a:r>
            <a:r>
              <a:rPr dirty="0" sz="1050" spc="-5">
                <a:latin typeface="Times New Roman"/>
                <a:cs typeface="Times New Roman"/>
              </a:rPr>
              <a:t>Information </a:t>
            </a:r>
            <a:r>
              <a:rPr dirty="0" sz="1050" spc="-10">
                <a:latin typeface="Times New Roman"/>
                <a:cs typeface="Times New Roman"/>
              </a:rPr>
              <a:t>Technology </a:t>
            </a:r>
            <a:r>
              <a:rPr dirty="0" sz="1050">
                <a:latin typeface="Times New Roman"/>
                <a:cs typeface="Times New Roman"/>
              </a:rPr>
              <a:t>and </a:t>
            </a:r>
            <a:r>
              <a:rPr dirty="0" sz="1050" spc="-10">
                <a:latin typeface="Times New Roman"/>
                <a:cs typeface="Times New Roman"/>
              </a:rPr>
              <a:t>Nanotechnology, </a:t>
            </a:r>
            <a:r>
              <a:rPr dirty="0" sz="1050" spc="-5">
                <a:latin typeface="Times New Roman"/>
                <a:cs typeface="Times New Roman"/>
              </a:rPr>
              <a:t> </a:t>
            </a:r>
            <a:r>
              <a:rPr dirty="0" sz="1050">
                <a:latin typeface="Times New Roman"/>
                <a:cs typeface="Times New Roman"/>
              </a:rPr>
              <a:t>2020:</a:t>
            </a:r>
            <a:r>
              <a:rPr dirty="0" sz="1050" spc="-10">
                <a:latin typeface="Times New Roman"/>
                <a:cs typeface="Times New Roman"/>
              </a:rPr>
              <a:t> </a:t>
            </a:r>
            <a:r>
              <a:rPr dirty="0" sz="1050">
                <a:latin typeface="Times New Roman"/>
                <a:cs typeface="Times New Roman"/>
              </a:rPr>
              <a:t>1-4.</a:t>
            </a:r>
            <a:endParaRPr sz="1050">
              <a:latin typeface="Times New Roman"/>
              <a:cs typeface="Times New Roman"/>
            </a:endParaRPr>
          </a:p>
          <a:p>
            <a:pPr algn="just" marL="279400" marR="7620" indent="-267335">
              <a:lnSpc>
                <a:spcPct val="123800"/>
              </a:lnSpc>
              <a:buFont typeface="Times New Roman"/>
              <a:buAutoNum type="arabicPlain" startAt="16"/>
              <a:tabLst>
                <a:tab pos="280035" algn="l"/>
              </a:tabLst>
            </a:pPr>
            <a:r>
              <a:rPr dirty="0" sz="1050">
                <a:latin typeface="Times New Roman"/>
                <a:cs typeface="Times New Roman"/>
              </a:rPr>
              <a:t>Lu</a:t>
            </a:r>
            <a:r>
              <a:rPr dirty="0" sz="1050" spc="5">
                <a:latin typeface="Times New Roman"/>
                <a:cs typeface="Times New Roman"/>
              </a:rPr>
              <a:t> </a:t>
            </a:r>
            <a:r>
              <a:rPr dirty="0" sz="1050">
                <a:latin typeface="Times New Roman"/>
                <a:cs typeface="Times New Roman"/>
              </a:rPr>
              <a:t>H,</a:t>
            </a:r>
            <a:r>
              <a:rPr dirty="0" sz="1050" spc="5">
                <a:latin typeface="Times New Roman"/>
                <a:cs typeface="Times New Roman"/>
              </a:rPr>
              <a:t> </a:t>
            </a:r>
            <a:r>
              <a:rPr dirty="0" sz="1050" spc="-5">
                <a:latin typeface="Times New Roman"/>
                <a:cs typeface="Times New Roman"/>
              </a:rPr>
              <a:t>Shi</a:t>
            </a:r>
            <a:r>
              <a:rPr dirty="0" sz="1050">
                <a:latin typeface="Times New Roman"/>
                <a:cs typeface="Times New Roman"/>
              </a:rPr>
              <a:t> H.</a:t>
            </a:r>
            <a:r>
              <a:rPr dirty="0" sz="1050" spc="5">
                <a:latin typeface="Times New Roman"/>
                <a:cs typeface="Times New Roman"/>
              </a:rPr>
              <a:t> </a:t>
            </a:r>
            <a:r>
              <a:rPr dirty="0" sz="1050" spc="-5">
                <a:latin typeface="Times New Roman"/>
                <a:cs typeface="Times New Roman"/>
              </a:rPr>
              <a:t>Deep</a:t>
            </a:r>
            <a:r>
              <a:rPr dirty="0" sz="1050">
                <a:latin typeface="Times New Roman"/>
                <a:cs typeface="Times New Roman"/>
              </a:rPr>
              <a:t> Learning</a:t>
            </a:r>
            <a:r>
              <a:rPr dirty="0" sz="1050" spc="5">
                <a:latin typeface="Times New Roman"/>
                <a:cs typeface="Times New Roman"/>
              </a:rPr>
              <a:t> </a:t>
            </a:r>
            <a:r>
              <a:rPr dirty="0" sz="1050">
                <a:latin typeface="Times New Roman"/>
                <a:cs typeface="Times New Roman"/>
              </a:rPr>
              <a:t>for</a:t>
            </a:r>
            <a:r>
              <a:rPr dirty="0" sz="1050" spc="5">
                <a:latin typeface="Times New Roman"/>
                <a:cs typeface="Times New Roman"/>
              </a:rPr>
              <a:t> </a:t>
            </a:r>
            <a:r>
              <a:rPr dirty="0" sz="1050">
                <a:latin typeface="Times New Roman"/>
                <a:cs typeface="Times New Roman"/>
              </a:rPr>
              <a:t>3D</a:t>
            </a:r>
            <a:r>
              <a:rPr dirty="0" sz="1050" spc="5">
                <a:latin typeface="Times New Roman"/>
                <a:cs typeface="Times New Roman"/>
              </a:rPr>
              <a:t> </a:t>
            </a:r>
            <a:r>
              <a:rPr dirty="0" sz="1050" spc="-5">
                <a:latin typeface="Times New Roman"/>
                <a:cs typeface="Times New Roman"/>
              </a:rPr>
              <a:t>Point</a:t>
            </a:r>
            <a:r>
              <a:rPr dirty="0" sz="1050">
                <a:latin typeface="Times New Roman"/>
                <a:cs typeface="Times New Roman"/>
              </a:rPr>
              <a:t> Cloud</a:t>
            </a:r>
            <a:r>
              <a:rPr dirty="0" sz="1050" spc="5">
                <a:latin typeface="Times New Roman"/>
                <a:cs typeface="Times New Roman"/>
              </a:rPr>
              <a:t> </a:t>
            </a:r>
            <a:r>
              <a:rPr dirty="0" sz="1050" spc="-5">
                <a:latin typeface="Times New Roman"/>
                <a:cs typeface="Times New Roman"/>
              </a:rPr>
              <a:t>Understanding: </a:t>
            </a:r>
            <a:r>
              <a:rPr dirty="0" sz="1050">
                <a:latin typeface="Times New Roman"/>
                <a:cs typeface="Times New Roman"/>
              </a:rPr>
              <a:t>A </a:t>
            </a:r>
            <a:r>
              <a:rPr dirty="0" sz="1050" spc="-5">
                <a:latin typeface="Times New Roman"/>
                <a:cs typeface="Times New Roman"/>
              </a:rPr>
              <a:t>Survey[J].</a:t>
            </a:r>
            <a:r>
              <a:rPr dirty="0" sz="1050">
                <a:latin typeface="Times New Roman"/>
                <a:cs typeface="Times New Roman"/>
              </a:rPr>
              <a:t> </a:t>
            </a:r>
            <a:r>
              <a:rPr dirty="0" sz="1050" spc="-5">
                <a:latin typeface="Times New Roman"/>
                <a:cs typeface="Times New Roman"/>
              </a:rPr>
              <a:t>arXiv</a:t>
            </a:r>
            <a:r>
              <a:rPr dirty="0" sz="1050">
                <a:latin typeface="Times New Roman"/>
                <a:cs typeface="Times New Roman"/>
              </a:rPr>
              <a:t> </a:t>
            </a:r>
            <a:r>
              <a:rPr dirty="0" sz="1050" spc="-5">
                <a:latin typeface="Times New Roman"/>
                <a:cs typeface="Times New Roman"/>
              </a:rPr>
              <a:t>preprint</a:t>
            </a:r>
            <a:r>
              <a:rPr dirty="0" sz="1050">
                <a:latin typeface="Times New Roman"/>
                <a:cs typeface="Times New Roman"/>
              </a:rPr>
              <a:t> </a:t>
            </a:r>
            <a:r>
              <a:rPr dirty="0" sz="1050" spc="-5">
                <a:latin typeface="Times New Roman"/>
                <a:cs typeface="Times New Roman"/>
              </a:rPr>
              <a:t>arXiv: </a:t>
            </a:r>
            <a:r>
              <a:rPr dirty="0" sz="1050">
                <a:latin typeface="Times New Roman"/>
                <a:cs typeface="Times New Roman"/>
              </a:rPr>
              <a:t> 200908920,</a:t>
            </a:r>
            <a:r>
              <a:rPr dirty="0" sz="1050" spc="-20">
                <a:latin typeface="Times New Roman"/>
                <a:cs typeface="Times New Roman"/>
              </a:rPr>
              <a:t> </a:t>
            </a:r>
            <a:r>
              <a:rPr dirty="0" sz="1050" spc="-5">
                <a:latin typeface="Times New Roman"/>
                <a:cs typeface="Times New Roman"/>
              </a:rPr>
              <a:t>2020.</a:t>
            </a:r>
            <a:endParaRPr sz="1050">
              <a:latin typeface="Times New Roman"/>
              <a:cs typeface="Times New Roman"/>
            </a:endParaRPr>
          </a:p>
          <a:p>
            <a:pPr algn="just" marL="279400" marR="6350" indent="-267335">
              <a:lnSpc>
                <a:spcPct val="123800"/>
              </a:lnSpc>
              <a:buFont typeface="Times New Roman"/>
              <a:buAutoNum type="arabicPlain" startAt="16"/>
              <a:tabLst>
                <a:tab pos="280035" algn="l"/>
              </a:tabLst>
            </a:pPr>
            <a:r>
              <a:rPr dirty="0" sz="1050">
                <a:latin typeface="Times New Roman"/>
                <a:cs typeface="Times New Roman"/>
              </a:rPr>
              <a:t>Ma</a:t>
            </a:r>
            <a:r>
              <a:rPr dirty="0" sz="1050">
                <a:latin typeface="Times New Roman"/>
                <a:cs typeface="Times New Roman"/>
              </a:rPr>
              <a:t>kay B </a:t>
            </a:r>
            <a:r>
              <a:rPr dirty="0" sz="1050" spc="-60">
                <a:latin typeface="Times New Roman"/>
                <a:cs typeface="Times New Roman"/>
              </a:rPr>
              <a:t>P. </a:t>
            </a:r>
            <a:r>
              <a:rPr dirty="0" sz="1050">
                <a:latin typeface="Times New Roman"/>
                <a:cs typeface="Times New Roman"/>
              </a:rPr>
              <a:t>A </a:t>
            </a:r>
            <a:r>
              <a:rPr dirty="0" sz="1050" spc="-5">
                <a:latin typeface="Times New Roman"/>
                <a:cs typeface="Times New Roman"/>
              </a:rPr>
              <a:t>Method </a:t>
            </a:r>
            <a:r>
              <a:rPr dirty="0" sz="1050">
                <a:latin typeface="Times New Roman"/>
                <a:cs typeface="Times New Roman"/>
              </a:rPr>
              <a:t>for </a:t>
            </a:r>
            <a:r>
              <a:rPr dirty="0" sz="1050" spc="-5">
                <a:latin typeface="Times New Roman"/>
                <a:cs typeface="Times New Roman"/>
              </a:rPr>
              <a:t>Registration </a:t>
            </a:r>
            <a:r>
              <a:rPr dirty="0" sz="1050">
                <a:latin typeface="Times New Roman"/>
                <a:cs typeface="Times New Roman"/>
              </a:rPr>
              <a:t>of </a:t>
            </a:r>
            <a:r>
              <a:rPr dirty="0" sz="1050" spc="5">
                <a:latin typeface="Times New Roman"/>
                <a:cs typeface="Times New Roman"/>
              </a:rPr>
              <a:t>3D </a:t>
            </a:r>
            <a:r>
              <a:rPr dirty="0" sz="1050" spc="-5">
                <a:latin typeface="Times New Roman"/>
                <a:cs typeface="Times New Roman"/>
              </a:rPr>
              <a:t>Shape[J]. IEEE Transactions on Pattern </a:t>
            </a:r>
            <a:r>
              <a:rPr dirty="0" sz="1050">
                <a:latin typeface="Times New Roman"/>
                <a:cs typeface="Times New Roman"/>
              </a:rPr>
              <a:t>Analysis and </a:t>
            </a:r>
            <a:r>
              <a:rPr dirty="0" sz="1050" spc="-5">
                <a:latin typeface="Times New Roman"/>
                <a:cs typeface="Times New Roman"/>
              </a:rPr>
              <a:t>Machine </a:t>
            </a:r>
            <a:r>
              <a:rPr dirty="0" sz="1050">
                <a:latin typeface="Times New Roman"/>
                <a:cs typeface="Times New Roman"/>
              </a:rPr>
              <a:t> </a:t>
            </a:r>
            <a:r>
              <a:rPr dirty="0" sz="1050" spc="-5">
                <a:latin typeface="Times New Roman"/>
                <a:cs typeface="Times New Roman"/>
              </a:rPr>
              <a:t>Intelligence,</a:t>
            </a:r>
            <a:r>
              <a:rPr dirty="0" sz="1050">
                <a:latin typeface="Times New Roman"/>
                <a:cs typeface="Times New Roman"/>
              </a:rPr>
              <a:t> 1992,</a:t>
            </a:r>
            <a:r>
              <a:rPr dirty="0" sz="1050" spc="-15">
                <a:latin typeface="Times New Roman"/>
                <a:cs typeface="Times New Roman"/>
              </a:rPr>
              <a:t> </a:t>
            </a:r>
            <a:r>
              <a:rPr dirty="0" sz="1050">
                <a:latin typeface="Times New Roman"/>
                <a:cs typeface="Times New Roman"/>
              </a:rPr>
              <a:t>14:</a:t>
            </a:r>
            <a:r>
              <a:rPr dirty="0" sz="1050" spc="-10">
                <a:latin typeface="Times New Roman"/>
                <a:cs typeface="Times New Roman"/>
              </a:rPr>
              <a:t> </a:t>
            </a:r>
            <a:r>
              <a:rPr dirty="0" sz="1050" spc="-5">
                <a:latin typeface="Times New Roman"/>
                <a:cs typeface="Times New Roman"/>
              </a:rPr>
              <a:t>239-256.</a:t>
            </a:r>
            <a:endParaRPr sz="1050">
              <a:latin typeface="Times New Roman"/>
              <a:cs typeface="Times New Roman"/>
            </a:endParaRPr>
          </a:p>
          <a:p>
            <a:pPr algn="just" marL="279400" marR="6985" indent="-267335">
              <a:lnSpc>
                <a:spcPct val="123800"/>
              </a:lnSpc>
              <a:buFont typeface="Times New Roman"/>
              <a:buAutoNum type="arabicPlain" startAt="16"/>
              <a:tabLst>
                <a:tab pos="280035" algn="l"/>
              </a:tabLst>
            </a:pPr>
            <a:r>
              <a:rPr dirty="0" sz="1050">
                <a:latin typeface="Times New Roman"/>
                <a:cs typeface="Times New Roman"/>
              </a:rPr>
              <a:t>Ma</a:t>
            </a:r>
            <a:r>
              <a:rPr dirty="0" sz="1050">
                <a:latin typeface="Times New Roman"/>
                <a:cs typeface="Times New Roman"/>
              </a:rPr>
              <a:t>gnusson </a:t>
            </a:r>
            <a:r>
              <a:rPr dirty="0" sz="1050" spc="-5">
                <a:latin typeface="Times New Roman"/>
                <a:cs typeface="Times New Roman"/>
              </a:rPr>
              <a:t>M. The Three-Dimensional Normal-Distributions Transform: An Efficient Representation </a:t>
            </a:r>
            <a:r>
              <a:rPr dirty="0" sz="1050">
                <a:latin typeface="Times New Roman"/>
                <a:cs typeface="Times New Roman"/>
              </a:rPr>
              <a:t>for </a:t>
            </a:r>
            <a:r>
              <a:rPr dirty="0" sz="1050" spc="5">
                <a:latin typeface="Times New Roman"/>
                <a:cs typeface="Times New Roman"/>
              </a:rPr>
              <a:t> </a:t>
            </a:r>
            <a:r>
              <a:rPr dirty="0" sz="1050" spc="-5">
                <a:latin typeface="Times New Roman"/>
                <a:cs typeface="Times New Roman"/>
              </a:rPr>
              <a:t>Registration,</a:t>
            </a:r>
            <a:r>
              <a:rPr dirty="0" sz="1050">
                <a:latin typeface="Times New Roman"/>
                <a:cs typeface="Times New Roman"/>
              </a:rPr>
              <a:t> </a:t>
            </a:r>
            <a:r>
              <a:rPr dirty="0" sz="1050" spc="-5">
                <a:latin typeface="Times New Roman"/>
                <a:cs typeface="Times New Roman"/>
              </a:rPr>
              <a:t>Surface</a:t>
            </a:r>
            <a:r>
              <a:rPr dirty="0" sz="1050" spc="-75">
                <a:latin typeface="Times New Roman"/>
                <a:cs typeface="Times New Roman"/>
              </a:rPr>
              <a:t> </a:t>
            </a:r>
            <a:r>
              <a:rPr dirty="0" sz="1050" spc="-5">
                <a:latin typeface="Times New Roman"/>
                <a:cs typeface="Times New Roman"/>
              </a:rPr>
              <a:t>Analysis,</a:t>
            </a:r>
            <a:r>
              <a:rPr dirty="0" sz="1050" spc="5">
                <a:latin typeface="Times New Roman"/>
                <a:cs typeface="Times New Roman"/>
              </a:rPr>
              <a:t> </a:t>
            </a:r>
            <a:r>
              <a:rPr dirty="0" sz="1050">
                <a:latin typeface="Times New Roman"/>
                <a:cs typeface="Times New Roman"/>
              </a:rPr>
              <a:t>and </a:t>
            </a:r>
            <a:r>
              <a:rPr dirty="0" sz="1050" spc="-5">
                <a:latin typeface="Times New Roman"/>
                <a:cs typeface="Times New Roman"/>
              </a:rPr>
              <a:t>Loop</a:t>
            </a:r>
            <a:r>
              <a:rPr dirty="0" sz="1050" spc="-10">
                <a:latin typeface="Times New Roman"/>
                <a:cs typeface="Times New Roman"/>
              </a:rPr>
              <a:t> </a:t>
            </a:r>
            <a:r>
              <a:rPr dirty="0" sz="1050" spc="-5">
                <a:latin typeface="Times New Roman"/>
                <a:cs typeface="Times New Roman"/>
              </a:rPr>
              <a:t>Detection[D].</a:t>
            </a:r>
            <a:r>
              <a:rPr dirty="0" sz="1050" spc="-10">
                <a:latin typeface="Times New Roman"/>
                <a:cs typeface="Times New Roman"/>
              </a:rPr>
              <a:t> </a:t>
            </a:r>
            <a:r>
              <a:rPr dirty="0" sz="1050">
                <a:latin typeface="Times New Roman"/>
                <a:cs typeface="Times New Roman"/>
              </a:rPr>
              <a:t>Örebro</a:t>
            </a:r>
            <a:r>
              <a:rPr dirty="0" sz="1050" spc="-10">
                <a:latin typeface="Times New Roman"/>
                <a:cs typeface="Times New Roman"/>
              </a:rPr>
              <a:t> </a:t>
            </a:r>
            <a:r>
              <a:rPr dirty="0" sz="1050" spc="-5">
                <a:latin typeface="Times New Roman"/>
                <a:cs typeface="Times New Roman"/>
              </a:rPr>
              <a:t>universitet,</a:t>
            </a:r>
            <a:r>
              <a:rPr dirty="0" sz="1050">
                <a:latin typeface="Times New Roman"/>
                <a:cs typeface="Times New Roman"/>
              </a:rPr>
              <a:t> 2009.</a:t>
            </a:r>
            <a:endParaRPr sz="1050">
              <a:latin typeface="Times New Roman"/>
              <a:cs typeface="Times New Roman"/>
            </a:endParaRPr>
          </a:p>
          <a:p>
            <a:pPr algn="just" marL="279400" marR="8890" indent="-267335">
              <a:lnSpc>
                <a:spcPts val="1560"/>
              </a:lnSpc>
              <a:spcBef>
                <a:spcPts val="105"/>
              </a:spcBef>
              <a:buFont typeface="Times New Roman"/>
              <a:buAutoNum type="arabicPlain" startAt="16"/>
              <a:tabLst>
                <a:tab pos="280035" algn="l"/>
              </a:tabLst>
            </a:pPr>
            <a:r>
              <a:rPr dirty="0" sz="1050" spc="-25">
                <a:latin typeface="Times New Roman"/>
                <a:cs typeface="Times New Roman"/>
              </a:rPr>
              <a:t>Y</a:t>
            </a:r>
            <a:r>
              <a:rPr dirty="0" sz="1050" spc="-25">
                <a:latin typeface="Times New Roman"/>
                <a:cs typeface="Times New Roman"/>
              </a:rPr>
              <a:t>ang </a:t>
            </a:r>
            <a:r>
              <a:rPr dirty="0" sz="1050" spc="-5">
                <a:latin typeface="Times New Roman"/>
                <a:cs typeface="Times New Roman"/>
              </a:rPr>
              <a:t>J, </a:t>
            </a:r>
            <a:r>
              <a:rPr dirty="0" sz="1050">
                <a:latin typeface="Times New Roman"/>
                <a:cs typeface="Times New Roman"/>
              </a:rPr>
              <a:t>Li H, </a:t>
            </a:r>
            <a:r>
              <a:rPr dirty="0" sz="1050" spc="-5">
                <a:latin typeface="Times New Roman"/>
                <a:cs typeface="Times New Roman"/>
              </a:rPr>
              <a:t>Campbell </a:t>
            </a:r>
            <a:r>
              <a:rPr dirty="0" sz="1050">
                <a:latin typeface="Times New Roman"/>
                <a:cs typeface="Times New Roman"/>
              </a:rPr>
              <a:t>D, </a:t>
            </a:r>
            <a:r>
              <a:rPr dirty="0" sz="1050" spc="-10">
                <a:latin typeface="Times New Roman"/>
                <a:cs typeface="Times New Roman"/>
              </a:rPr>
              <a:t>et </a:t>
            </a:r>
            <a:r>
              <a:rPr dirty="0" sz="1050" spc="-5">
                <a:latin typeface="Times New Roman"/>
                <a:cs typeface="Times New Roman"/>
              </a:rPr>
              <a:t>al. </a:t>
            </a:r>
            <a:r>
              <a:rPr dirty="0" sz="1050">
                <a:latin typeface="Times New Roman"/>
                <a:cs typeface="Times New Roman"/>
              </a:rPr>
              <a:t>Go-Icp: A </a:t>
            </a:r>
            <a:r>
              <a:rPr dirty="0" sz="1050" spc="-5">
                <a:latin typeface="Times New Roman"/>
                <a:cs typeface="Times New Roman"/>
              </a:rPr>
              <a:t>Globally Optimal Solution to </a:t>
            </a:r>
            <a:r>
              <a:rPr dirty="0" sz="1050">
                <a:latin typeface="Times New Roman"/>
                <a:cs typeface="Times New Roman"/>
              </a:rPr>
              <a:t>3D </a:t>
            </a:r>
            <a:r>
              <a:rPr dirty="0" sz="1050" spc="-5">
                <a:latin typeface="Times New Roman"/>
                <a:cs typeface="Times New Roman"/>
              </a:rPr>
              <a:t>ICP Point-Set Registration[J]. </a:t>
            </a:r>
            <a:r>
              <a:rPr dirty="0" sz="1050">
                <a:latin typeface="Times New Roman"/>
                <a:cs typeface="Times New Roman"/>
              </a:rPr>
              <a:t> </a:t>
            </a:r>
            <a:r>
              <a:rPr dirty="0" sz="1050" spc="-5">
                <a:latin typeface="Times New Roman"/>
                <a:cs typeface="Times New Roman"/>
              </a:rPr>
              <a:t>IEEE</a:t>
            </a:r>
            <a:r>
              <a:rPr dirty="0" sz="1050" spc="-20">
                <a:latin typeface="Times New Roman"/>
                <a:cs typeface="Times New Roman"/>
              </a:rPr>
              <a:t> </a:t>
            </a:r>
            <a:r>
              <a:rPr dirty="0" sz="1050" spc="-5">
                <a:latin typeface="Times New Roman"/>
                <a:cs typeface="Times New Roman"/>
              </a:rPr>
              <a:t>Transactions</a:t>
            </a:r>
            <a:r>
              <a:rPr dirty="0" sz="1050" spc="-15">
                <a:latin typeface="Times New Roman"/>
                <a:cs typeface="Times New Roman"/>
              </a:rPr>
              <a:t> </a:t>
            </a:r>
            <a:r>
              <a:rPr dirty="0" sz="1050">
                <a:latin typeface="Times New Roman"/>
                <a:cs typeface="Times New Roman"/>
              </a:rPr>
              <a:t>on</a:t>
            </a:r>
            <a:r>
              <a:rPr dirty="0" sz="1050" spc="5">
                <a:latin typeface="Times New Roman"/>
                <a:cs typeface="Times New Roman"/>
              </a:rPr>
              <a:t> </a:t>
            </a:r>
            <a:r>
              <a:rPr dirty="0" sz="1050" spc="-5">
                <a:latin typeface="Times New Roman"/>
                <a:cs typeface="Times New Roman"/>
              </a:rPr>
              <a:t>Pattern</a:t>
            </a:r>
            <a:r>
              <a:rPr dirty="0" sz="1050" spc="-60">
                <a:latin typeface="Times New Roman"/>
                <a:cs typeface="Times New Roman"/>
              </a:rPr>
              <a:t> </a:t>
            </a:r>
            <a:r>
              <a:rPr dirty="0" sz="1050">
                <a:latin typeface="Times New Roman"/>
                <a:cs typeface="Times New Roman"/>
              </a:rPr>
              <a:t>Analysis </a:t>
            </a:r>
            <a:r>
              <a:rPr dirty="0" sz="1050" spc="-5">
                <a:latin typeface="Times New Roman"/>
                <a:cs typeface="Times New Roman"/>
              </a:rPr>
              <a:t>and</a:t>
            </a:r>
            <a:r>
              <a:rPr dirty="0" sz="1050" spc="5">
                <a:latin typeface="Times New Roman"/>
                <a:cs typeface="Times New Roman"/>
              </a:rPr>
              <a:t> </a:t>
            </a:r>
            <a:r>
              <a:rPr dirty="0" sz="1050" spc="-5">
                <a:latin typeface="Times New Roman"/>
                <a:cs typeface="Times New Roman"/>
              </a:rPr>
              <a:t>Machine</a:t>
            </a:r>
            <a:r>
              <a:rPr dirty="0" sz="1050">
                <a:latin typeface="Times New Roman"/>
                <a:cs typeface="Times New Roman"/>
              </a:rPr>
              <a:t> </a:t>
            </a:r>
            <a:r>
              <a:rPr dirty="0" sz="1050" spc="-5">
                <a:latin typeface="Times New Roman"/>
                <a:cs typeface="Times New Roman"/>
              </a:rPr>
              <a:t>Intelligence,</a:t>
            </a:r>
            <a:r>
              <a:rPr dirty="0" sz="1050">
                <a:latin typeface="Times New Roman"/>
                <a:cs typeface="Times New Roman"/>
              </a:rPr>
              <a:t> 2015,</a:t>
            </a:r>
            <a:r>
              <a:rPr dirty="0" sz="1050" spc="-10">
                <a:latin typeface="Times New Roman"/>
                <a:cs typeface="Times New Roman"/>
              </a:rPr>
              <a:t> 38(11):</a:t>
            </a:r>
            <a:r>
              <a:rPr dirty="0" sz="1050" spc="-5">
                <a:latin typeface="Times New Roman"/>
                <a:cs typeface="Times New Roman"/>
              </a:rPr>
              <a:t> </a:t>
            </a:r>
            <a:r>
              <a:rPr dirty="0" sz="1050">
                <a:latin typeface="Times New Roman"/>
                <a:cs typeface="Times New Roman"/>
              </a:rPr>
              <a:t>2241-2254.</a:t>
            </a:r>
            <a:endParaRPr sz="1050">
              <a:latin typeface="Times New Roman"/>
              <a:cs typeface="Times New Roman"/>
            </a:endParaRPr>
          </a:p>
          <a:p>
            <a:pPr algn="just" marL="279400" marR="5080" indent="-267335">
              <a:lnSpc>
                <a:spcPts val="1560"/>
              </a:lnSpc>
              <a:buFont typeface="Times New Roman"/>
              <a:buAutoNum type="arabicPlain" startAt="16"/>
              <a:tabLst>
                <a:tab pos="280035" algn="l"/>
              </a:tabLst>
            </a:pPr>
            <a:r>
              <a:rPr dirty="0" sz="1050">
                <a:latin typeface="Times New Roman"/>
                <a:cs typeface="Times New Roman"/>
              </a:rPr>
              <a:t>Zhou</a:t>
            </a:r>
            <a:r>
              <a:rPr dirty="0" sz="1050">
                <a:latin typeface="Times New Roman"/>
                <a:cs typeface="Times New Roman"/>
              </a:rPr>
              <a:t> </a:t>
            </a:r>
            <a:r>
              <a:rPr dirty="0" sz="1050" spc="-35">
                <a:latin typeface="Times New Roman"/>
                <a:cs typeface="Times New Roman"/>
              </a:rPr>
              <a:t>Q-Y, </a:t>
            </a:r>
            <a:r>
              <a:rPr dirty="0" sz="1050" spc="-5">
                <a:latin typeface="Times New Roman"/>
                <a:cs typeface="Times New Roman"/>
              </a:rPr>
              <a:t>Park J, Koltun </a:t>
            </a:r>
            <a:r>
              <a:rPr dirty="0" sz="1050" spc="-70">
                <a:latin typeface="Times New Roman"/>
                <a:cs typeface="Times New Roman"/>
              </a:rPr>
              <a:t>V. </a:t>
            </a:r>
            <a:r>
              <a:rPr dirty="0" sz="1050" spc="-5">
                <a:latin typeface="Times New Roman"/>
                <a:cs typeface="Times New Roman"/>
              </a:rPr>
              <a:t>Fast </a:t>
            </a:r>
            <a:r>
              <a:rPr dirty="0" sz="1050">
                <a:latin typeface="Times New Roman"/>
                <a:cs typeface="Times New Roman"/>
              </a:rPr>
              <a:t>Global </a:t>
            </a:r>
            <a:r>
              <a:rPr dirty="0" sz="1050" spc="-5">
                <a:latin typeface="Times New Roman"/>
                <a:cs typeface="Times New Roman"/>
              </a:rPr>
              <a:t>Registration[C]. </a:t>
            </a:r>
            <a:r>
              <a:rPr dirty="0" sz="1050">
                <a:latin typeface="Times New Roman"/>
                <a:cs typeface="Times New Roman"/>
              </a:rPr>
              <a:t>European </a:t>
            </a:r>
            <a:r>
              <a:rPr dirty="0" sz="1050" spc="-5">
                <a:latin typeface="Times New Roman"/>
                <a:cs typeface="Times New Roman"/>
              </a:rPr>
              <a:t>Conference On Computer </a:t>
            </a:r>
            <a:r>
              <a:rPr dirty="0" sz="1050" spc="-15">
                <a:latin typeface="Times New Roman"/>
                <a:cs typeface="Times New Roman"/>
              </a:rPr>
              <a:t>Vision, </a:t>
            </a:r>
            <a:r>
              <a:rPr dirty="0" sz="1050">
                <a:latin typeface="Times New Roman"/>
                <a:cs typeface="Times New Roman"/>
              </a:rPr>
              <a:t>2016: </a:t>
            </a:r>
            <a:r>
              <a:rPr dirty="0" sz="1050" spc="5">
                <a:latin typeface="Times New Roman"/>
                <a:cs typeface="Times New Roman"/>
              </a:rPr>
              <a:t> </a:t>
            </a:r>
            <a:r>
              <a:rPr dirty="0" sz="1050">
                <a:latin typeface="Times New Roman"/>
                <a:cs typeface="Times New Roman"/>
              </a:rPr>
              <a:t>766-782.</a:t>
            </a:r>
            <a:endParaRPr sz="1050">
              <a:latin typeface="Times New Roman"/>
              <a:cs typeface="Times New Roman"/>
            </a:endParaRPr>
          </a:p>
          <a:p>
            <a:pPr marL="279400" indent="-267335">
              <a:lnSpc>
                <a:spcPct val="100000"/>
              </a:lnSpc>
              <a:spcBef>
                <a:spcPts val="200"/>
              </a:spcBef>
              <a:buFont typeface="Times New Roman"/>
              <a:buAutoNum type="arabicPlain" startAt="16"/>
              <a:tabLst>
                <a:tab pos="280035" algn="l"/>
              </a:tabLst>
            </a:pPr>
            <a:r>
              <a:rPr dirty="0" sz="1050" spc="5">
                <a:latin typeface="SimSun"/>
                <a:cs typeface="SimSun"/>
              </a:rPr>
              <a:t>祝</a:t>
            </a:r>
            <a:r>
              <a:rPr dirty="0" sz="1050" spc="5">
                <a:latin typeface="SimSun"/>
                <a:cs typeface="SimSun"/>
              </a:rPr>
              <a:t>瑞</a:t>
            </a:r>
            <a:r>
              <a:rPr dirty="0" sz="1050" spc="-10">
                <a:latin typeface="SimSun"/>
                <a:cs typeface="SimSun"/>
              </a:rPr>
              <a:t>红</a:t>
            </a:r>
            <a:r>
              <a:rPr dirty="0" sz="1050">
                <a:latin typeface="Times New Roman"/>
                <a:cs typeface="Times New Roman"/>
              </a:rPr>
              <a:t>,</a:t>
            </a:r>
            <a:r>
              <a:rPr dirty="0" sz="1050" spc="260">
                <a:latin typeface="Times New Roman"/>
                <a:cs typeface="Times New Roman"/>
              </a:rPr>
              <a:t> </a:t>
            </a:r>
            <a:r>
              <a:rPr dirty="0" sz="1050" spc="-10">
                <a:latin typeface="SimSun"/>
                <a:cs typeface="SimSun"/>
              </a:rPr>
              <a:t>黄</a:t>
            </a:r>
            <a:r>
              <a:rPr dirty="0" sz="1050" spc="5">
                <a:latin typeface="SimSun"/>
                <a:cs typeface="SimSun"/>
              </a:rPr>
              <a:t>昶</a:t>
            </a:r>
            <a:r>
              <a:rPr dirty="0" sz="1050">
                <a:latin typeface="Times New Roman"/>
                <a:cs typeface="Times New Roman"/>
              </a:rPr>
              <a:t>.</a:t>
            </a:r>
            <a:r>
              <a:rPr dirty="0" sz="1050" spc="254">
                <a:latin typeface="Times New Roman"/>
                <a:cs typeface="Times New Roman"/>
              </a:rPr>
              <a:t> </a:t>
            </a:r>
            <a:r>
              <a:rPr dirty="0" sz="1050" spc="5">
                <a:latin typeface="SimSun"/>
                <a:cs typeface="SimSun"/>
              </a:rPr>
              <a:t>基</a:t>
            </a:r>
            <a:r>
              <a:rPr dirty="0" sz="1050" spc="-10">
                <a:latin typeface="SimSun"/>
                <a:cs typeface="SimSun"/>
              </a:rPr>
              <a:t>于</a:t>
            </a:r>
            <a:r>
              <a:rPr dirty="0" sz="1050" spc="5">
                <a:latin typeface="SimSun"/>
                <a:cs typeface="SimSun"/>
              </a:rPr>
              <a:t>快</a:t>
            </a:r>
            <a:r>
              <a:rPr dirty="0" sz="1050" spc="-10">
                <a:latin typeface="SimSun"/>
                <a:cs typeface="SimSun"/>
              </a:rPr>
              <a:t>速点</a:t>
            </a:r>
            <a:r>
              <a:rPr dirty="0" sz="1050" spc="5">
                <a:latin typeface="SimSun"/>
                <a:cs typeface="SimSun"/>
              </a:rPr>
              <a:t>特征</a:t>
            </a:r>
            <a:r>
              <a:rPr dirty="0" sz="1050" spc="-10">
                <a:latin typeface="SimSun"/>
                <a:cs typeface="SimSun"/>
              </a:rPr>
              <a:t>直</a:t>
            </a:r>
            <a:r>
              <a:rPr dirty="0" sz="1050" spc="5">
                <a:latin typeface="SimSun"/>
                <a:cs typeface="SimSun"/>
              </a:rPr>
              <a:t>方</a:t>
            </a:r>
            <a:r>
              <a:rPr dirty="0" sz="1050" spc="-10">
                <a:latin typeface="SimSun"/>
                <a:cs typeface="SimSun"/>
              </a:rPr>
              <a:t>图</a:t>
            </a:r>
            <a:r>
              <a:rPr dirty="0" sz="1050" spc="5">
                <a:latin typeface="SimSun"/>
                <a:cs typeface="SimSun"/>
              </a:rPr>
              <a:t>的</a:t>
            </a:r>
            <a:r>
              <a:rPr dirty="0" sz="1050" spc="-10">
                <a:latin typeface="SimSun"/>
                <a:cs typeface="SimSun"/>
              </a:rPr>
              <a:t>三</a:t>
            </a:r>
            <a:r>
              <a:rPr dirty="0" sz="1050" spc="5">
                <a:latin typeface="SimSun"/>
                <a:cs typeface="SimSun"/>
              </a:rPr>
              <a:t>维</a:t>
            </a:r>
            <a:r>
              <a:rPr dirty="0" sz="1050" spc="-10">
                <a:latin typeface="SimSun"/>
                <a:cs typeface="SimSun"/>
              </a:rPr>
              <a:t>点</a:t>
            </a:r>
            <a:r>
              <a:rPr dirty="0" sz="1050" spc="5">
                <a:latin typeface="SimSun"/>
                <a:cs typeface="SimSun"/>
              </a:rPr>
              <a:t>云</a:t>
            </a:r>
            <a:r>
              <a:rPr dirty="0" sz="1050" spc="-10">
                <a:latin typeface="SimSun"/>
                <a:cs typeface="SimSun"/>
              </a:rPr>
              <a:t>配</a:t>
            </a:r>
            <a:r>
              <a:rPr dirty="0" sz="1050" spc="5">
                <a:latin typeface="SimSun"/>
                <a:cs typeface="SimSun"/>
              </a:rPr>
              <a:t>准算法</a:t>
            </a:r>
            <a:r>
              <a:rPr dirty="0" sz="1050" spc="-5">
                <a:latin typeface="Times New Roman"/>
                <a:cs typeface="Times New Roman"/>
              </a:rPr>
              <a:t>[J].</a:t>
            </a:r>
            <a:r>
              <a:rPr dirty="0" sz="1050" spc="254">
                <a:latin typeface="Times New Roman"/>
                <a:cs typeface="Times New Roman"/>
              </a:rPr>
              <a:t> </a:t>
            </a:r>
            <a:r>
              <a:rPr dirty="0" sz="1050" spc="-10">
                <a:latin typeface="SimSun"/>
                <a:cs typeface="SimSun"/>
              </a:rPr>
              <a:t>长</a:t>
            </a:r>
            <a:r>
              <a:rPr dirty="0" sz="1050" spc="5">
                <a:latin typeface="SimSun"/>
                <a:cs typeface="SimSun"/>
              </a:rPr>
              <a:t>江信</a:t>
            </a:r>
            <a:r>
              <a:rPr dirty="0" sz="1050" spc="-10">
                <a:latin typeface="SimSun"/>
                <a:cs typeface="SimSun"/>
              </a:rPr>
              <a:t>息</a:t>
            </a:r>
            <a:r>
              <a:rPr dirty="0" sz="1050" spc="5">
                <a:latin typeface="SimSun"/>
                <a:cs typeface="SimSun"/>
              </a:rPr>
              <a:t>通</a:t>
            </a:r>
            <a:r>
              <a:rPr dirty="0" sz="1050" spc="-10">
                <a:latin typeface="SimSun"/>
                <a:cs typeface="SimSun"/>
              </a:rPr>
              <a:t>信</a:t>
            </a:r>
            <a:r>
              <a:rPr dirty="0" sz="1050">
                <a:latin typeface="Times New Roman"/>
                <a:cs typeface="Times New Roman"/>
              </a:rPr>
              <a:t>,</a:t>
            </a:r>
            <a:r>
              <a:rPr dirty="0" sz="1050" spc="-10">
                <a:latin typeface="Times New Roman"/>
                <a:cs typeface="Times New Roman"/>
              </a:rPr>
              <a:t> </a:t>
            </a:r>
            <a:r>
              <a:rPr dirty="0" sz="1050">
                <a:latin typeface="Times New Roman"/>
                <a:cs typeface="Times New Roman"/>
              </a:rPr>
              <a:t>2021, </a:t>
            </a:r>
            <a:r>
              <a:rPr dirty="0" sz="1050" spc="-5">
                <a:latin typeface="Times New Roman"/>
                <a:cs typeface="Times New Roman"/>
              </a:rPr>
              <a:t>34(02): 72-74.</a:t>
            </a:r>
            <a:endParaRPr sz="1050">
              <a:latin typeface="Times New Roman"/>
              <a:cs typeface="Times New Roman"/>
            </a:endParaRPr>
          </a:p>
        </p:txBody>
      </p:sp>
      <p:pic>
        <p:nvPicPr>
          <p:cNvPr id="7" name="object 7"/>
          <p:cNvPicPr/>
          <p:nvPr/>
        </p:nvPicPr>
        <p:blipFill>
          <a:blip r:embed="rId2" cstate="print"/>
          <a:stretch>
            <a:fillRect/>
          </a:stretch>
        </p:blipFill>
        <p:spPr>
          <a:xfrm>
            <a:off x="259079" y="10344403"/>
            <a:ext cx="4812030" cy="123189"/>
          </a:xfrm>
          <a:prstGeom prst="rect">
            <a:avLst/>
          </a:prstGeom>
        </p:spPr>
      </p:pic>
      <p:pic>
        <p:nvPicPr>
          <p:cNvPr id="8" name="object 8"/>
          <p:cNvPicPr/>
          <p:nvPr/>
        </p:nvPicPr>
        <p:blipFill>
          <a:blip r:embed="rId3" cstate="print"/>
          <a:stretch>
            <a:fillRect/>
          </a:stretch>
        </p:blipFill>
        <p:spPr>
          <a:xfrm>
            <a:off x="5215890" y="10344403"/>
            <a:ext cx="1082039" cy="123189"/>
          </a:xfrm>
          <a:prstGeom prst="rect">
            <a:avLst/>
          </a:prstGeom>
        </p:spPr>
      </p:pic>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53</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97230"/>
            <a:ext cx="6150610" cy="9326880"/>
          </a:xfrm>
          <a:prstGeom prst="rect">
            <a:avLst/>
          </a:prstGeom>
        </p:spPr>
        <p:txBody>
          <a:bodyPr wrap="square" lIns="0" tIns="44450" rIns="0" bIns="0" rtlCol="0" vert="horz">
            <a:spAutoFit/>
          </a:bodyPr>
          <a:lstStyle/>
          <a:p>
            <a:pPr marL="12700">
              <a:lnSpc>
                <a:spcPct val="100000"/>
              </a:lnSpc>
              <a:spcBef>
                <a:spcPts val="350"/>
              </a:spcBef>
              <a:tabLst>
                <a:tab pos="5537835"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r>
              <a:rPr dirty="0" sz="1050">
                <a:solidFill>
                  <a:srgbClr val="666666"/>
                </a:solidFill>
                <a:latin typeface="SimSun"/>
                <a:cs typeface="SimSun"/>
              </a:rPr>
              <a:t>	</a:t>
            </a:r>
            <a:r>
              <a:rPr dirty="0" sz="1050" spc="5">
                <a:solidFill>
                  <a:srgbClr val="666666"/>
                </a:solidFill>
                <a:latin typeface="SimSun"/>
                <a:cs typeface="SimSun"/>
              </a:rPr>
              <a:t>参考</a:t>
            </a:r>
            <a:r>
              <a:rPr dirty="0" sz="1050" spc="-10">
                <a:solidFill>
                  <a:srgbClr val="666666"/>
                </a:solidFill>
                <a:latin typeface="SimSun"/>
                <a:cs typeface="SimSun"/>
              </a:rPr>
              <a:t>文</a:t>
            </a:r>
            <a:r>
              <a:rPr dirty="0" sz="1050" spc="5">
                <a:solidFill>
                  <a:srgbClr val="666666"/>
                </a:solidFill>
                <a:latin typeface="SimSun"/>
                <a:cs typeface="SimSun"/>
              </a:rPr>
              <a:t>献</a:t>
            </a:r>
            <a:endParaRPr sz="1050">
              <a:latin typeface="SimSun"/>
              <a:cs typeface="SimSun"/>
            </a:endParaRPr>
          </a:p>
          <a:p>
            <a:pPr marL="347980" marR="7620" indent="-267335">
              <a:lnSpc>
                <a:spcPts val="1560"/>
              </a:lnSpc>
              <a:spcBef>
                <a:spcPts val="55"/>
              </a:spcBef>
              <a:buFont typeface="Times New Roman"/>
              <a:buAutoNum type="arabicPlain" startAt="23"/>
              <a:tabLst>
                <a:tab pos="348615" algn="l"/>
              </a:tabLst>
            </a:pPr>
            <a:r>
              <a:rPr dirty="0" sz="1050" spc="-5">
                <a:latin typeface="Times New Roman"/>
                <a:cs typeface="Times New Roman"/>
              </a:rPr>
              <a:t>She</a:t>
            </a:r>
            <a:r>
              <a:rPr dirty="0" sz="1050" spc="-5">
                <a:latin typeface="Times New Roman"/>
                <a:cs typeface="Times New Roman"/>
              </a:rPr>
              <a:t>n</a:t>
            </a:r>
            <a:r>
              <a:rPr dirty="0" sz="1050" spc="195">
                <a:latin typeface="Times New Roman"/>
                <a:cs typeface="Times New Roman"/>
              </a:rPr>
              <a:t> </a:t>
            </a:r>
            <a:r>
              <a:rPr dirty="0" sz="1050">
                <a:latin typeface="Times New Roman"/>
                <a:cs typeface="Times New Roman"/>
              </a:rPr>
              <a:t>Z,</a:t>
            </a:r>
            <a:r>
              <a:rPr dirty="0" sz="1050" spc="215">
                <a:latin typeface="Times New Roman"/>
                <a:cs typeface="Times New Roman"/>
              </a:rPr>
              <a:t> </a:t>
            </a:r>
            <a:r>
              <a:rPr dirty="0" sz="1050" spc="-5">
                <a:latin typeface="Times New Roman"/>
                <a:cs typeface="Times New Roman"/>
              </a:rPr>
              <a:t>Ma</a:t>
            </a:r>
            <a:r>
              <a:rPr dirty="0" sz="1050" spc="195">
                <a:latin typeface="Times New Roman"/>
                <a:cs typeface="Times New Roman"/>
              </a:rPr>
              <a:t> </a:t>
            </a:r>
            <a:r>
              <a:rPr dirty="0" sz="1050">
                <a:latin typeface="Times New Roman"/>
                <a:cs typeface="Times New Roman"/>
              </a:rPr>
              <a:t>X,</a:t>
            </a:r>
            <a:r>
              <a:rPr dirty="0" sz="1050" spc="204">
                <a:latin typeface="Times New Roman"/>
                <a:cs typeface="Times New Roman"/>
              </a:rPr>
              <a:t> </a:t>
            </a:r>
            <a:r>
              <a:rPr dirty="0" sz="1050">
                <a:latin typeface="Times New Roman"/>
                <a:cs typeface="Times New Roman"/>
              </a:rPr>
              <a:t>Li</a:t>
            </a:r>
            <a:r>
              <a:rPr dirty="0" sz="1050" spc="145">
                <a:latin typeface="Times New Roman"/>
                <a:cs typeface="Times New Roman"/>
              </a:rPr>
              <a:t> </a:t>
            </a:r>
            <a:r>
              <a:rPr dirty="0" sz="1050" spc="-70">
                <a:latin typeface="Times New Roman"/>
                <a:cs typeface="Times New Roman"/>
              </a:rPr>
              <a:t>Y.</a:t>
            </a:r>
            <a:r>
              <a:rPr dirty="0" sz="1050" spc="110">
                <a:latin typeface="Times New Roman"/>
                <a:cs typeface="Times New Roman"/>
              </a:rPr>
              <a:t> </a:t>
            </a:r>
            <a:r>
              <a:rPr dirty="0" sz="1050">
                <a:latin typeface="Times New Roman"/>
                <a:cs typeface="Times New Roman"/>
              </a:rPr>
              <a:t>A</a:t>
            </a:r>
            <a:r>
              <a:rPr dirty="0" sz="1050" spc="145">
                <a:latin typeface="Times New Roman"/>
                <a:cs typeface="Times New Roman"/>
              </a:rPr>
              <a:t> </a:t>
            </a:r>
            <a:r>
              <a:rPr dirty="0" sz="1050" spc="-5">
                <a:latin typeface="Times New Roman"/>
                <a:cs typeface="Times New Roman"/>
              </a:rPr>
              <a:t>Hybrid</a:t>
            </a:r>
            <a:r>
              <a:rPr dirty="0" sz="1050" spc="215">
                <a:latin typeface="Times New Roman"/>
                <a:cs typeface="Times New Roman"/>
              </a:rPr>
              <a:t> </a:t>
            </a:r>
            <a:r>
              <a:rPr dirty="0" sz="1050">
                <a:latin typeface="Times New Roman"/>
                <a:cs typeface="Times New Roman"/>
              </a:rPr>
              <a:t>3D</a:t>
            </a:r>
            <a:r>
              <a:rPr dirty="0" sz="1050" spc="204">
                <a:latin typeface="Times New Roman"/>
                <a:cs typeface="Times New Roman"/>
              </a:rPr>
              <a:t> </a:t>
            </a:r>
            <a:r>
              <a:rPr dirty="0" sz="1050" spc="-5">
                <a:latin typeface="Times New Roman"/>
                <a:cs typeface="Times New Roman"/>
              </a:rPr>
              <a:t>Descriptor</a:t>
            </a:r>
            <a:r>
              <a:rPr dirty="0" sz="1050" spc="195">
                <a:latin typeface="Times New Roman"/>
                <a:cs typeface="Times New Roman"/>
              </a:rPr>
              <a:t> </a:t>
            </a:r>
            <a:r>
              <a:rPr dirty="0" sz="1050" spc="-5">
                <a:latin typeface="Times New Roman"/>
                <a:cs typeface="Times New Roman"/>
              </a:rPr>
              <a:t>with</a:t>
            </a:r>
            <a:r>
              <a:rPr dirty="0" sz="1050" spc="200">
                <a:latin typeface="Times New Roman"/>
                <a:cs typeface="Times New Roman"/>
              </a:rPr>
              <a:t> </a:t>
            </a:r>
            <a:r>
              <a:rPr dirty="0" sz="1050">
                <a:latin typeface="Times New Roman"/>
                <a:cs typeface="Times New Roman"/>
              </a:rPr>
              <a:t>Global</a:t>
            </a:r>
            <a:r>
              <a:rPr dirty="0" sz="1050" spc="210">
                <a:latin typeface="Times New Roman"/>
                <a:cs typeface="Times New Roman"/>
              </a:rPr>
              <a:t> </a:t>
            </a:r>
            <a:r>
              <a:rPr dirty="0" sz="1050" spc="-5">
                <a:latin typeface="Times New Roman"/>
                <a:cs typeface="Times New Roman"/>
              </a:rPr>
              <a:t>Structural</a:t>
            </a:r>
            <a:r>
              <a:rPr dirty="0" sz="1050" spc="190">
                <a:latin typeface="Times New Roman"/>
                <a:cs typeface="Times New Roman"/>
              </a:rPr>
              <a:t> </a:t>
            </a:r>
            <a:r>
              <a:rPr dirty="0" sz="1050" spc="-5">
                <a:latin typeface="Times New Roman"/>
                <a:cs typeface="Times New Roman"/>
              </a:rPr>
              <a:t>Frames</a:t>
            </a:r>
            <a:r>
              <a:rPr dirty="0" sz="1050" spc="204">
                <a:latin typeface="Times New Roman"/>
                <a:cs typeface="Times New Roman"/>
              </a:rPr>
              <a:t> </a:t>
            </a:r>
            <a:r>
              <a:rPr dirty="0" sz="1050" spc="-5">
                <a:latin typeface="Times New Roman"/>
                <a:cs typeface="Times New Roman"/>
              </a:rPr>
              <a:t>and</a:t>
            </a:r>
            <a:r>
              <a:rPr dirty="0" sz="1050" spc="215">
                <a:latin typeface="Times New Roman"/>
                <a:cs typeface="Times New Roman"/>
              </a:rPr>
              <a:t> </a:t>
            </a:r>
            <a:r>
              <a:rPr dirty="0" sz="1050">
                <a:latin typeface="Times New Roman"/>
                <a:cs typeface="Times New Roman"/>
              </a:rPr>
              <a:t>Local</a:t>
            </a:r>
            <a:r>
              <a:rPr dirty="0" sz="1050" spc="200">
                <a:latin typeface="Times New Roman"/>
                <a:cs typeface="Times New Roman"/>
              </a:rPr>
              <a:t> </a:t>
            </a:r>
            <a:r>
              <a:rPr dirty="0" sz="1050" spc="-5">
                <a:latin typeface="Times New Roman"/>
                <a:cs typeface="Times New Roman"/>
              </a:rPr>
              <a:t>Signatures</a:t>
            </a:r>
            <a:r>
              <a:rPr dirty="0" sz="1050" spc="204">
                <a:latin typeface="Times New Roman"/>
                <a:cs typeface="Times New Roman"/>
              </a:rPr>
              <a:t> </a:t>
            </a:r>
            <a:r>
              <a:rPr dirty="0" sz="1050">
                <a:latin typeface="Times New Roman"/>
                <a:cs typeface="Times New Roman"/>
              </a:rPr>
              <a:t>of </a:t>
            </a:r>
            <a:r>
              <a:rPr dirty="0" sz="1050" spc="-245">
                <a:latin typeface="Times New Roman"/>
                <a:cs typeface="Times New Roman"/>
              </a:rPr>
              <a:t> </a:t>
            </a:r>
            <a:r>
              <a:rPr dirty="0" sz="1050" spc="-5">
                <a:latin typeface="Times New Roman"/>
                <a:cs typeface="Times New Roman"/>
              </a:rPr>
              <a:t>Histograms[J].</a:t>
            </a:r>
            <a:r>
              <a:rPr dirty="0" sz="1050">
                <a:latin typeface="Times New Roman"/>
                <a:cs typeface="Times New Roman"/>
              </a:rPr>
              <a:t> </a:t>
            </a:r>
            <a:r>
              <a:rPr dirty="0" sz="1050" spc="-5">
                <a:latin typeface="Times New Roman"/>
                <a:cs typeface="Times New Roman"/>
              </a:rPr>
              <a:t>IEEE</a:t>
            </a:r>
            <a:r>
              <a:rPr dirty="0" sz="1050" spc="-70">
                <a:latin typeface="Times New Roman"/>
                <a:cs typeface="Times New Roman"/>
              </a:rPr>
              <a:t> </a:t>
            </a:r>
            <a:r>
              <a:rPr dirty="0" sz="1050">
                <a:latin typeface="Times New Roman"/>
                <a:cs typeface="Times New Roman"/>
              </a:rPr>
              <a:t>Access,</a:t>
            </a:r>
            <a:r>
              <a:rPr dirty="0" sz="1050" spc="-15">
                <a:latin typeface="Times New Roman"/>
                <a:cs typeface="Times New Roman"/>
              </a:rPr>
              <a:t> </a:t>
            </a:r>
            <a:r>
              <a:rPr dirty="0" sz="1050">
                <a:latin typeface="Times New Roman"/>
                <a:cs typeface="Times New Roman"/>
              </a:rPr>
              <a:t>2018,</a:t>
            </a:r>
            <a:r>
              <a:rPr dirty="0" sz="1050" spc="-15">
                <a:latin typeface="Times New Roman"/>
                <a:cs typeface="Times New Roman"/>
              </a:rPr>
              <a:t> </a:t>
            </a:r>
            <a:r>
              <a:rPr dirty="0" sz="1050">
                <a:latin typeface="Times New Roman"/>
                <a:cs typeface="Times New Roman"/>
              </a:rPr>
              <a:t>6:</a:t>
            </a:r>
            <a:r>
              <a:rPr dirty="0" sz="1050" spc="-5">
                <a:latin typeface="Times New Roman"/>
                <a:cs typeface="Times New Roman"/>
              </a:rPr>
              <a:t> 39261-39272.</a:t>
            </a:r>
            <a:endParaRPr sz="1050">
              <a:latin typeface="Times New Roman"/>
              <a:cs typeface="Times New Roman"/>
            </a:endParaRPr>
          </a:p>
          <a:p>
            <a:pPr marL="347980" marR="6985" indent="-267335">
              <a:lnSpc>
                <a:spcPts val="1560"/>
              </a:lnSpc>
              <a:buFont typeface="Times New Roman"/>
              <a:buAutoNum type="arabicPlain" startAt="23"/>
              <a:tabLst>
                <a:tab pos="348615" algn="l"/>
              </a:tabLst>
            </a:pPr>
            <a:r>
              <a:rPr dirty="0" sz="1050">
                <a:latin typeface="Times New Roman"/>
                <a:cs typeface="Times New Roman"/>
              </a:rPr>
              <a:t>Qi</a:t>
            </a:r>
            <a:r>
              <a:rPr dirty="0" sz="1050" spc="-35">
                <a:latin typeface="Times New Roman"/>
                <a:cs typeface="Times New Roman"/>
              </a:rPr>
              <a:t> </a:t>
            </a:r>
            <a:r>
              <a:rPr dirty="0" sz="1050">
                <a:latin typeface="Times New Roman"/>
                <a:cs typeface="Times New Roman"/>
              </a:rPr>
              <a:t>C</a:t>
            </a:r>
            <a:r>
              <a:rPr dirty="0" sz="1050" spc="-25">
                <a:latin typeface="Times New Roman"/>
                <a:cs typeface="Times New Roman"/>
              </a:rPr>
              <a:t> </a:t>
            </a:r>
            <a:r>
              <a:rPr dirty="0" sz="1050">
                <a:latin typeface="Times New Roman"/>
                <a:cs typeface="Times New Roman"/>
              </a:rPr>
              <a:t>R,</a:t>
            </a:r>
            <a:r>
              <a:rPr dirty="0" sz="1050" spc="-25">
                <a:latin typeface="Times New Roman"/>
                <a:cs typeface="Times New Roman"/>
              </a:rPr>
              <a:t> </a:t>
            </a:r>
            <a:r>
              <a:rPr dirty="0" sz="1050" spc="-5">
                <a:latin typeface="Times New Roman"/>
                <a:cs typeface="Times New Roman"/>
              </a:rPr>
              <a:t>Su</a:t>
            </a:r>
            <a:r>
              <a:rPr dirty="0" sz="1050" spc="-30">
                <a:latin typeface="Times New Roman"/>
                <a:cs typeface="Times New Roman"/>
              </a:rPr>
              <a:t> </a:t>
            </a:r>
            <a:r>
              <a:rPr dirty="0" sz="1050">
                <a:latin typeface="Times New Roman"/>
                <a:cs typeface="Times New Roman"/>
              </a:rPr>
              <a:t>H,</a:t>
            </a:r>
            <a:r>
              <a:rPr dirty="0" sz="1050" spc="-25">
                <a:latin typeface="Times New Roman"/>
                <a:cs typeface="Times New Roman"/>
              </a:rPr>
              <a:t> </a:t>
            </a:r>
            <a:r>
              <a:rPr dirty="0" sz="1050">
                <a:latin typeface="Times New Roman"/>
                <a:cs typeface="Times New Roman"/>
              </a:rPr>
              <a:t>Mo</a:t>
            </a:r>
            <a:r>
              <a:rPr dirty="0" sz="1050" spc="-45">
                <a:latin typeface="Times New Roman"/>
                <a:cs typeface="Times New Roman"/>
              </a:rPr>
              <a:t> </a:t>
            </a:r>
            <a:r>
              <a:rPr dirty="0" sz="1050">
                <a:latin typeface="Times New Roman"/>
                <a:cs typeface="Times New Roman"/>
              </a:rPr>
              <a:t>K,</a:t>
            </a:r>
            <a:r>
              <a:rPr dirty="0" sz="1050" spc="-25">
                <a:latin typeface="Times New Roman"/>
                <a:cs typeface="Times New Roman"/>
              </a:rPr>
              <a:t> </a:t>
            </a:r>
            <a:r>
              <a:rPr dirty="0" sz="1050">
                <a:latin typeface="Times New Roman"/>
                <a:cs typeface="Times New Roman"/>
              </a:rPr>
              <a:t>et</a:t>
            </a:r>
            <a:r>
              <a:rPr dirty="0" sz="1050" spc="-35">
                <a:latin typeface="Times New Roman"/>
                <a:cs typeface="Times New Roman"/>
              </a:rPr>
              <a:t> </a:t>
            </a:r>
            <a:r>
              <a:rPr dirty="0" sz="1050" spc="-5">
                <a:latin typeface="Times New Roman"/>
                <a:cs typeface="Times New Roman"/>
              </a:rPr>
              <a:t>al.</a:t>
            </a:r>
            <a:r>
              <a:rPr dirty="0" sz="1050" spc="-30">
                <a:latin typeface="Times New Roman"/>
                <a:cs typeface="Times New Roman"/>
              </a:rPr>
              <a:t> </a:t>
            </a:r>
            <a:r>
              <a:rPr dirty="0" sz="1050" spc="-5">
                <a:latin typeface="Times New Roman"/>
                <a:cs typeface="Times New Roman"/>
              </a:rPr>
              <a:t>Pointnet:</a:t>
            </a:r>
            <a:r>
              <a:rPr dirty="0" sz="1050" spc="-30">
                <a:latin typeface="Times New Roman"/>
                <a:cs typeface="Times New Roman"/>
              </a:rPr>
              <a:t> </a:t>
            </a:r>
            <a:r>
              <a:rPr dirty="0" sz="1050">
                <a:latin typeface="Times New Roman"/>
                <a:cs typeface="Times New Roman"/>
              </a:rPr>
              <a:t>Deep</a:t>
            </a:r>
            <a:r>
              <a:rPr dirty="0" sz="1050" spc="-30">
                <a:latin typeface="Times New Roman"/>
                <a:cs typeface="Times New Roman"/>
              </a:rPr>
              <a:t> </a:t>
            </a:r>
            <a:r>
              <a:rPr dirty="0" sz="1050" spc="-5">
                <a:latin typeface="Times New Roman"/>
                <a:cs typeface="Times New Roman"/>
              </a:rPr>
              <a:t>Learning</a:t>
            </a:r>
            <a:r>
              <a:rPr dirty="0" sz="1050" spc="-30">
                <a:latin typeface="Times New Roman"/>
                <a:cs typeface="Times New Roman"/>
              </a:rPr>
              <a:t> </a:t>
            </a:r>
            <a:r>
              <a:rPr dirty="0" sz="1050">
                <a:latin typeface="Times New Roman"/>
                <a:cs typeface="Times New Roman"/>
              </a:rPr>
              <a:t>on</a:t>
            </a:r>
            <a:r>
              <a:rPr dirty="0" sz="1050" spc="-15">
                <a:latin typeface="Times New Roman"/>
                <a:cs typeface="Times New Roman"/>
              </a:rPr>
              <a:t> </a:t>
            </a:r>
            <a:r>
              <a:rPr dirty="0" sz="1050" spc="-5">
                <a:latin typeface="Times New Roman"/>
                <a:cs typeface="Times New Roman"/>
              </a:rPr>
              <a:t>Point</a:t>
            </a:r>
            <a:r>
              <a:rPr dirty="0" sz="1050" spc="-30">
                <a:latin typeface="Times New Roman"/>
                <a:cs typeface="Times New Roman"/>
              </a:rPr>
              <a:t> </a:t>
            </a:r>
            <a:r>
              <a:rPr dirty="0" sz="1050" spc="-5">
                <a:latin typeface="Times New Roman"/>
                <a:cs typeface="Times New Roman"/>
              </a:rPr>
              <a:t>Sets</a:t>
            </a:r>
            <a:r>
              <a:rPr dirty="0" sz="1050" spc="-35">
                <a:latin typeface="Times New Roman"/>
                <a:cs typeface="Times New Roman"/>
              </a:rPr>
              <a:t> </a:t>
            </a:r>
            <a:r>
              <a:rPr dirty="0" sz="1050">
                <a:latin typeface="Times New Roman"/>
                <a:cs typeface="Times New Roman"/>
              </a:rPr>
              <a:t>for</a:t>
            </a:r>
            <a:r>
              <a:rPr dirty="0" sz="1050" spc="-30">
                <a:latin typeface="Times New Roman"/>
                <a:cs typeface="Times New Roman"/>
              </a:rPr>
              <a:t> </a:t>
            </a:r>
            <a:r>
              <a:rPr dirty="0" sz="1050">
                <a:latin typeface="Times New Roman"/>
                <a:cs typeface="Times New Roman"/>
              </a:rPr>
              <a:t>3D</a:t>
            </a:r>
            <a:r>
              <a:rPr dirty="0" sz="1050" spc="-20">
                <a:latin typeface="Times New Roman"/>
                <a:cs typeface="Times New Roman"/>
              </a:rPr>
              <a:t> </a:t>
            </a:r>
            <a:r>
              <a:rPr dirty="0" sz="1050" spc="-5">
                <a:latin typeface="Times New Roman"/>
                <a:cs typeface="Times New Roman"/>
              </a:rPr>
              <a:t>Classification</a:t>
            </a:r>
            <a:r>
              <a:rPr dirty="0" sz="1050" spc="-30">
                <a:latin typeface="Times New Roman"/>
                <a:cs typeface="Times New Roman"/>
              </a:rPr>
              <a:t> </a:t>
            </a:r>
            <a:r>
              <a:rPr dirty="0" sz="1050">
                <a:latin typeface="Times New Roman"/>
                <a:cs typeface="Times New Roman"/>
              </a:rPr>
              <a:t>and</a:t>
            </a:r>
            <a:r>
              <a:rPr dirty="0" sz="1050" spc="-30">
                <a:latin typeface="Times New Roman"/>
                <a:cs typeface="Times New Roman"/>
              </a:rPr>
              <a:t> </a:t>
            </a:r>
            <a:r>
              <a:rPr dirty="0" sz="1050" spc="-5">
                <a:latin typeface="Times New Roman"/>
                <a:cs typeface="Times New Roman"/>
              </a:rPr>
              <a:t>Segmentation[C]. </a:t>
            </a:r>
            <a:r>
              <a:rPr dirty="0" sz="1050" spc="-245">
                <a:latin typeface="Times New Roman"/>
                <a:cs typeface="Times New Roman"/>
              </a:rPr>
              <a:t> </a:t>
            </a:r>
            <a:r>
              <a:rPr dirty="0" sz="1050" spc="-5">
                <a:latin typeface="Times New Roman"/>
                <a:cs typeface="Times New Roman"/>
              </a:rPr>
              <a:t>Proceedings</a:t>
            </a:r>
            <a:r>
              <a:rPr dirty="0" sz="1050" spc="-15">
                <a:latin typeface="Times New Roman"/>
                <a:cs typeface="Times New Roman"/>
              </a:rPr>
              <a:t> </a:t>
            </a:r>
            <a:r>
              <a:rPr dirty="0" sz="1050">
                <a:latin typeface="Times New Roman"/>
                <a:cs typeface="Times New Roman"/>
              </a:rPr>
              <a:t>of </a:t>
            </a:r>
            <a:r>
              <a:rPr dirty="0" sz="1050" spc="-5">
                <a:latin typeface="Times New Roman"/>
                <a:cs typeface="Times New Roman"/>
              </a:rPr>
              <a:t>the</a:t>
            </a:r>
            <a:r>
              <a:rPr dirty="0" sz="1050" spc="5">
                <a:latin typeface="Times New Roman"/>
                <a:cs typeface="Times New Roman"/>
              </a:rPr>
              <a:t> </a:t>
            </a:r>
            <a:r>
              <a:rPr dirty="0" sz="1050" spc="-5">
                <a:latin typeface="Times New Roman"/>
                <a:cs typeface="Times New Roman"/>
              </a:rPr>
              <a:t>IEEE </a:t>
            </a:r>
            <a:r>
              <a:rPr dirty="0" sz="1050">
                <a:latin typeface="Times New Roman"/>
                <a:cs typeface="Times New Roman"/>
              </a:rPr>
              <a:t>Conference</a:t>
            </a:r>
            <a:r>
              <a:rPr dirty="0" sz="1050" spc="5">
                <a:latin typeface="Times New Roman"/>
                <a:cs typeface="Times New Roman"/>
              </a:rPr>
              <a:t> </a:t>
            </a:r>
            <a:r>
              <a:rPr dirty="0" sz="1050">
                <a:latin typeface="Times New Roman"/>
                <a:cs typeface="Times New Roman"/>
              </a:rPr>
              <a:t>on</a:t>
            </a:r>
            <a:r>
              <a:rPr dirty="0" sz="1050" spc="-10">
                <a:latin typeface="Times New Roman"/>
                <a:cs typeface="Times New Roman"/>
              </a:rPr>
              <a:t> </a:t>
            </a:r>
            <a:r>
              <a:rPr dirty="0" sz="1050" spc="-5">
                <a:latin typeface="Times New Roman"/>
                <a:cs typeface="Times New Roman"/>
              </a:rPr>
              <a:t>Computer</a:t>
            </a:r>
            <a:r>
              <a:rPr dirty="0" sz="1050" spc="-25">
                <a:latin typeface="Times New Roman"/>
                <a:cs typeface="Times New Roman"/>
              </a:rPr>
              <a:t> </a:t>
            </a:r>
            <a:r>
              <a:rPr dirty="0" sz="1050" spc="-15">
                <a:latin typeface="Times New Roman"/>
                <a:cs typeface="Times New Roman"/>
              </a:rPr>
              <a:t>Vision</a:t>
            </a:r>
            <a:r>
              <a:rPr dirty="0" sz="1050" spc="5">
                <a:latin typeface="Times New Roman"/>
                <a:cs typeface="Times New Roman"/>
              </a:rPr>
              <a:t> </a:t>
            </a:r>
            <a:r>
              <a:rPr dirty="0" sz="1050">
                <a:latin typeface="Times New Roman"/>
                <a:cs typeface="Times New Roman"/>
              </a:rPr>
              <a:t>and</a:t>
            </a:r>
            <a:r>
              <a:rPr dirty="0" sz="1050" spc="5">
                <a:latin typeface="Times New Roman"/>
                <a:cs typeface="Times New Roman"/>
              </a:rPr>
              <a:t> </a:t>
            </a:r>
            <a:r>
              <a:rPr dirty="0" sz="1050" spc="-5">
                <a:latin typeface="Times New Roman"/>
                <a:cs typeface="Times New Roman"/>
              </a:rPr>
              <a:t>Pattern</a:t>
            </a:r>
            <a:r>
              <a:rPr dirty="0" sz="1050" spc="5">
                <a:latin typeface="Times New Roman"/>
                <a:cs typeface="Times New Roman"/>
              </a:rPr>
              <a:t> </a:t>
            </a:r>
            <a:r>
              <a:rPr dirty="0" sz="1050" spc="-5">
                <a:latin typeface="Times New Roman"/>
                <a:cs typeface="Times New Roman"/>
              </a:rPr>
              <a:t>Recognition,</a:t>
            </a:r>
            <a:r>
              <a:rPr dirty="0" sz="1050" spc="5">
                <a:latin typeface="Times New Roman"/>
                <a:cs typeface="Times New Roman"/>
              </a:rPr>
              <a:t> </a:t>
            </a:r>
            <a:r>
              <a:rPr dirty="0" sz="1050" spc="-5">
                <a:latin typeface="Times New Roman"/>
                <a:cs typeface="Times New Roman"/>
              </a:rPr>
              <a:t>2017:</a:t>
            </a:r>
            <a:r>
              <a:rPr dirty="0" sz="1050">
                <a:latin typeface="Times New Roman"/>
                <a:cs typeface="Times New Roman"/>
              </a:rPr>
              <a:t> 652-660.</a:t>
            </a:r>
            <a:endParaRPr sz="1050">
              <a:latin typeface="Times New Roman"/>
              <a:cs typeface="Times New Roman"/>
            </a:endParaRPr>
          </a:p>
          <a:p>
            <a:pPr marL="347980" marR="6985" indent="-267335">
              <a:lnSpc>
                <a:spcPts val="1560"/>
              </a:lnSpc>
              <a:buFont typeface="Times New Roman"/>
              <a:buAutoNum type="arabicPlain" startAt="23"/>
              <a:tabLst>
                <a:tab pos="348615" algn="l"/>
              </a:tabLst>
            </a:pPr>
            <a:r>
              <a:rPr dirty="0" sz="1050">
                <a:latin typeface="Times New Roman"/>
                <a:cs typeface="Times New Roman"/>
              </a:rPr>
              <a:t>Zeng</a:t>
            </a:r>
            <a:r>
              <a:rPr dirty="0" sz="1050" spc="229">
                <a:latin typeface="Times New Roman"/>
                <a:cs typeface="Times New Roman"/>
              </a:rPr>
              <a:t> </a:t>
            </a:r>
            <a:r>
              <a:rPr dirty="0" sz="1050" spc="-5">
                <a:latin typeface="Times New Roman"/>
                <a:cs typeface="Times New Roman"/>
              </a:rPr>
              <a:t>A,</a:t>
            </a:r>
            <a:r>
              <a:rPr dirty="0" sz="1050" spc="80">
                <a:latin typeface="Times New Roman"/>
                <a:cs typeface="Times New Roman"/>
              </a:rPr>
              <a:t> </a:t>
            </a:r>
            <a:r>
              <a:rPr dirty="0" sz="1050" spc="-5">
                <a:latin typeface="Times New Roman"/>
                <a:cs typeface="Times New Roman"/>
              </a:rPr>
              <a:t>Song</a:t>
            </a:r>
            <a:r>
              <a:rPr dirty="0" sz="1050" spc="75">
                <a:latin typeface="Times New Roman"/>
                <a:cs typeface="Times New Roman"/>
              </a:rPr>
              <a:t> </a:t>
            </a:r>
            <a:r>
              <a:rPr dirty="0" sz="1050" spc="-10">
                <a:latin typeface="Times New Roman"/>
                <a:cs typeface="Times New Roman"/>
              </a:rPr>
              <a:t>S,</a:t>
            </a:r>
            <a:r>
              <a:rPr dirty="0" sz="1050" spc="65">
                <a:latin typeface="Times New Roman"/>
                <a:cs typeface="Times New Roman"/>
              </a:rPr>
              <a:t> </a:t>
            </a:r>
            <a:r>
              <a:rPr dirty="0" sz="1050" spc="-5">
                <a:latin typeface="Times New Roman"/>
                <a:cs typeface="Times New Roman"/>
              </a:rPr>
              <a:t>Niessner</a:t>
            </a:r>
            <a:r>
              <a:rPr dirty="0" sz="1050" spc="60">
                <a:latin typeface="Times New Roman"/>
                <a:cs typeface="Times New Roman"/>
              </a:rPr>
              <a:t> </a:t>
            </a:r>
            <a:r>
              <a:rPr dirty="0" sz="1050">
                <a:latin typeface="Times New Roman"/>
                <a:cs typeface="Times New Roman"/>
              </a:rPr>
              <a:t>M,</a:t>
            </a:r>
            <a:r>
              <a:rPr dirty="0" sz="1050" spc="65">
                <a:latin typeface="Times New Roman"/>
                <a:cs typeface="Times New Roman"/>
              </a:rPr>
              <a:t> </a:t>
            </a:r>
            <a:r>
              <a:rPr dirty="0" sz="1050">
                <a:latin typeface="Times New Roman"/>
                <a:cs typeface="Times New Roman"/>
              </a:rPr>
              <a:t>et</a:t>
            </a:r>
            <a:r>
              <a:rPr dirty="0" sz="1050" spc="65">
                <a:latin typeface="Times New Roman"/>
                <a:cs typeface="Times New Roman"/>
              </a:rPr>
              <a:t> </a:t>
            </a:r>
            <a:r>
              <a:rPr dirty="0" sz="1050" spc="-5">
                <a:latin typeface="Times New Roman"/>
                <a:cs typeface="Times New Roman"/>
              </a:rPr>
              <a:t>al.</a:t>
            </a:r>
            <a:r>
              <a:rPr dirty="0" sz="1050" spc="75">
                <a:latin typeface="Times New Roman"/>
                <a:cs typeface="Times New Roman"/>
              </a:rPr>
              <a:t> </a:t>
            </a:r>
            <a:r>
              <a:rPr dirty="0" sz="1050">
                <a:latin typeface="Times New Roman"/>
                <a:cs typeface="Times New Roman"/>
              </a:rPr>
              <a:t>3DMatch:</a:t>
            </a:r>
            <a:r>
              <a:rPr dirty="0" sz="1050" spc="50">
                <a:latin typeface="Times New Roman"/>
                <a:cs typeface="Times New Roman"/>
              </a:rPr>
              <a:t> </a:t>
            </a:r>
            <a:r>
              <a:rPr dirty="0" sz="1050" spc="-5">
                <a:latin typeface="Times New Roman"/>
                <a:cs typeface="Times New Roman"/>
              </a:rPr>
              <a:t>Learning</a:t>
            </a:r>
            <a:r>
              <a:rPr dirty="0" sz="1050" spc="75">
                <a:latin typeface="Times New Roman"/>
                <a:cs typeface="Times New Roman"/>
              </a:rPr>
              <a:t> </a:t>
            </a:r>
            <a:r>
              <a:rPr dirty="0" sz="1050">
                <a:latin typeface="Times New Roman"/>
                <a:cs typeface="Times New Roman"/>
              </a:rPr>
              <a:t>Local</a:t>
            </a:r>
            <a:r>
              <a:rPr dirty="0" sz="1050" spc="60">
                <a:latin typeface="Times New Roman"/>
                <a:cs typeface="Times New Roman"/>
              </a:rPr>
              <a:t> </a:t>
            </a:r>
            <a:r>
              <a:rPr dirty="0" sz="1050" spc="-5">
                <a:latin typeface="Times New Roman"/>
                <a:cs typeface="Times New Roman"/>
              </a:rPr>
              <a:t>Geometric</a:t>
            </a:r>
            <a:r>
              <a:rPr dirty="0" sz="1050" spc="75">
                <a:latin typeface="Times New Roman"/>
                <a:cs typeface="Times New Roman"/>
              </a:rPr>
              <a:t> </a:t>
            </a:r>
            <a:r>
              <a:rPr dirty="0" sz="1050" spc="-5">
                <a:latin typeface="Times New Roman"/>
                <a:cs typeface="Times New Roman"/>
              </a:rPr>
              <a:t>Descriptors</a:t>
            </a:r>
            <a:r>
              <a:rPr dirty="0" sz="1050" spc="70">
                <a:latin typeface="Times New Roman"/>
                <a:cs typeface="Times New Roman"/>
              </a:rPr>
              <a:t> </a:t>
            </a:r>
            <a:r>
              <a:rPr dirty="0" sz="1050">
                <a:latin typeface="Times New Roman"/>
                <a:cs typeface="Times New Roman"/>
              </a:rPr>
              <a:t>from</a:t>
            </a:r>
            <a:r>
              <a:rPr dirty="0" sz="1050" spc="65">
                <a:latin typeface="Times New Roman"/>
                <a:cs typeface="Times New Roman"/>
              </a:rPr>
              <a:t> </a:t>
            </a:r>
            <a:r>
              <a:rPr dirty="0" sz="1050">
                <a:latin typeface="Times New Roman"/>
                <a:cs typeface="Times New Roman"/>
              </a:rPr>
              <a:t>Rgb-D </a:t>
            </a:r>
            <a:r>
              <a:rPr dirty="0" sz="1050" spc="-250">
                <a:latin typeface="Times New Roman"/>
                <a:cs typeface="Times New Roman"/>
              </a:rPr>
              <a:t> </a:t>
            </a:r>
            <a:r>
              <a:rPr dirty="0" sz="1050" spc="-5">
                <a:latin typeface="Times New Roman"/>
                <a:cs typeface="Times New Roman"/>
              </a:rPr>
              <a:t>Reconstructions[M].</a:t>
            </a:r>
            <a:r>
              <a:rPr dirty="0" sz="1050" spc="-10">
                <a:latin typeface="Times New Roman"/>
                <a:cs typeface="Times New Roman"/>
              </a:rPr>
              <a:t> </a:t>
            </a:r>
            <a:r>
              <a:rPr dirty="0" sz="1050">
                <a:latin typeface="Times New Roman"/>
                <a:cs typeface="Times New Roman"/>
              </a:rPr>
              <a:t>30th</a:t>
            </a:r>
            <a:r>
              <a:rPr dirty="0" sz="1050" spc="10">
                <a:latin typeface="Times New Roman"/>
                <a:cs typeface="Times New Roman"/>
              </a:rPr>
              <a:t> </a:t>
            </a:r>
            <a:r>
              <a:rPr dirty="0" sz="1050" spc="-5">
                <a:latin typeface="Times New Roman"/>
                <a:cs typeface="Times New Roman"/>
              </a:rPr>
              <a:t>IEEE</a:t>
            </a:r>
            <a:r>
              <a:rPr dirty="0" sz="1050" spc="5">
                <a:latin typeface="Times New Roman"/>
                <a:cs typeface="Times New Roman"/>
              </a:rPr>
              <a:t> </a:t>
            </a:r>
            <a:r>
              <a:rPr dirty="0" sz="1050">
                <a:latin typeface="Times New Roman"/>
                <a:cs typeface="Times New Roman"/>
              </a:rPr>
              <a:t>Conference</a:t>
            </a:r>
            <a:r>
              <a:rPr dirty="0" sz="1050" spc="10">
                <a:latin typeface="Times New Roman"/>
                <a:cs typeface="Times New Roman"/>
              </a:rPr>
              <a:t> </a:t>
            </a:r>
            <a:r>
              <a:rPr dirty="0" sz="1050" spc="-5">
                <a:latin typeface="Times New Roman"/>
                <a:cs typeface="Times New Roman"/>
              </a:rPr>
              <a:t>on</a:t>
            </a:r>
            <a:r>
              <a:rPr dirty="0" sz="1050" spc="10">
                <a:latin typeface="Times New Roman"/>
                <a:cs typeface="Times New Roman"/>
              </a:rPr>
              <a:t> </a:t>
            </a:r>
            <a:r>
              <a:rPr dirty="0" sz="1050" spc="-5">
                <a:latin typeface="Times New Roman"/>
                <a:cs typeface="Times New Roman"/>
              </a:rPr>
              <a:t>Computer</a:t>
            </a:r>
            <a:r>
              <a:rPr dirty="0" sz="1050" spc="-30">
                <a:latin typeface="Times New Roman"/>
                <a:cs typeface="Times New Roman"/>
              </a:rPr>
              <a:t> </a:t>
            </a:r>
            <a:r>
              <a:rPr dirty="0" sz="1050" spc="-15">
                <a:latin typeface="Times New Roman"/>
                <a:cs typeface="Times New Roman"/>
              </a:rPr>
              <a:t>Vision</a:t>
            </a:r>
            <a:r>
              <a:rPr dirty="0" sz="1050" spc="10">
                <a:latin typeface="Times New Roman"/>
                <a:cs typeface="Times New Roman"/>
              </a:rPr>
              <a:t> </a:t>
            </a:r>
            <a:r>
              <a:rPr dirty="0" sz="1050">
                <a:latin typeface="Times New Roman"/>
                <a:cs typeface="Times New Roman"/>
              </a:rPr>
              <a:t>and</a:t>
            </a:r>
            <a:r>
              <a:rPr dirty="0" sz="1050" spc="10">
                <a:latin typeface="Times New Roman"/>
                <a:cs typeface="Times New Roman"/>
              </a:rPr>
              <a:t> </a:t>
            </a:r>
            <a:r>
              <a:rPr dirty="0" sz="1050" spc="-5">
                <a:latin typeface="Times New Roman"/>
                <a:cs typeface="Times New Roman"/>
              </a:rPr>
              <a:t>Pattern</a:t>
            </a:r>
            <a:r>
              <a:rPr dirty="0" sz="1050" spc="10">
                <a:latin typeface="Times New Roman"/>
                <a:cs typeface="Times New Roman"/>
              </a:rPr>
              <a:t> </a:t>
            </a:r>
            <a:r>
              <a:rPr dirty="0" sz="1050" spc="-5">
                <a:latin typeface="Times New Roman"/>
                <a:cs typeface="Times New Roman"/>
              </a:rPr>
              <a:t>Recognition.</a:t>
            </a:r>
            <a:r>
              <a:rPr dirty="0" sz="1050" spc="10">
                <a:latin typeface="Times New Roman"/>
                <a:cs typeface="Times New Roman"/>
              </a:rPr>
              <a:t> </a:t>
            </a:r>
            <a:r>
              <a:rPr dirty="0" sz="1050">
                <a:latin typeface="Times New Roman"/>
                <a:cs typeface="Times New Roman"/>
              </a:rPr>
              <a:t>2017:</a:t>
            </a:r>
            <a:r>
              <a:rPr dirty="0" sz="1050" spc="5">
                <a:latin typeface="Times New Roman"/>
                <a:cs typeface="Times New Roman"/>
              </a:rPr>
              <a:t> </a:t>
            </a:r>
            <a:r>
              <a:rPr dirty="0" sz="1050" spc="-5">
                <a:latin typeface="Times New Roman"/>
                <a:cs typeface="Times New Roman"/>
              </a:rPr>
              <a:t>199-208.</a:t>
            </a:r>
            <a:endParaRPr sz="1050">
              <a:latin typeface="Times New Roman"/>
              <a:cs typeface="Times New Roman"/>
            </a:endParaRPr>
          </a:p>
          <a:p>
            <a:pPr marL="347980" marR="6350" indent="-267335">
              <a:lnSpc>
                <a:spcPts val="1560"/>
              </a:lnSpc>
              <a:buFont typeface="Times New Roman"/>
              <a:buAutoNum type="arabicPlain" startAt="23"/>
              <a:tabLst>
                <a:tab pos="348615" algn="l"/>
              </a:tabLst>
            </a:pPr>
            <a:r>
              <a:rPr dirty="0" sz="1050">
                <a:latin typeface="Times New Roman"/>
                <a:cs typeface="Times New Roman"/>
              </a:rPr>
              <a:t>Deng</a:t>
            </a:r>
            <a:r>
              <a:rPr dirty="0" sz="1050" spc="60">
                <a:latin typeface="Times New Roman"/>
                <a:cs typeface="Times New Roman"/>
              </a:rPr>
              <a:t> </a:t>
            </a:r>
            <a:r>
              <a:rPr dirty="0" sz="1050">
                <a:latin typeface="Times New Roman"/>
                <a:cs typeface="Times New Roman"/>
              </a:rPr>
              <a:t>H,</a:t>
            </a:r>
            <a:r>
              <a:rPr dirty="0" sz="1050" spc="65">
                <a:latin typeface="Times New Roman"/>
                <a:cs typeface="Times New Roman"/>
              </a:rPr>
              <a:t> </a:t>
            </a:r>
            <a:r>
              <a:rPr dirty="0" sz="1050">
                <a:latin typeface="Times New Roman"/>
                <a:cs typeface="Times New Roman"/>
              </a:rPr>
              <a:t>Birdal</a:t>
            </a:r>
            <a:r>
              <a:rPr dirty="0" sz="1050" spc="45">
                <a:latin typeface="Times New Roman"/>
                <a:cs typeface="Times New Roman"/>
              </a:rPr>
              <a:t> </a:t>
            </a:r>
            <a:r>
              <a:rPr dirty="0" sz="1050" spc="-40">
                <a:latin typeface="Times New Roman"/>
                <a:cs typeface="Times New Roman"/>
              </a:rPr>
              <a:t>T,</a:t>
            </a:r>
            <a:r>
              <a:rPr dirty="0" sz="1050" spc="80">
                <a:latin typeface="Times New Roman"/>
                <a:cs typeface="Times New Roman"/>
              </a:rPr>
              <a:t> </a:t>
            </a:r>
            <a:r>
              <a:rPr dirty="0" sz="1050" spc="-5">
                <a:latin typeface="Times New Roman"/>
                <a:cs typeface="Times New Roman"/>
              </a:rPr>
              <a:t>Ilic</a:t>
            </a:r>
            <a:r>
              <a:rPr dirty="0" sz="1050" spc="75">
                <a:latin typeface="Times New Roman"/>
                <a:cs typeface="Times New Roman"/>
              </a:rPr>
              <a:t> </a:t>
            </a:r>
            <a:r>
              <a:rPr dirty="0" sz="1050" spc="-5">
                <a:latin typeface="Times New Roman"/>
                <a:cs typeface="Times New Roman"/>
              </a:rPr>
              <a:t>S.</a:t>
            </a:r>
            <a:r>
              <a:rPr dirty="0" sz="1050" spc="75">
                <a:latin typeface="Times New Roman"/>
                <a:cs typeface="Times New Roman"/>
              </a:rPr>
              <a:t> </a:t>
            </a:r>
            <a:r>
              <a:rPr dirty="0" sz="1050" spc="-5">
                <a:latin typeface="Times New Roman"/>
                <a:cs typeface="Times New Roman"/>
              </a:rPr>
              <a:t>Ppfnet:</a:t>
            </a:r>
            <a:r>
              <a:rPr dirty="0" sz="1050" spc="70">
                <a:latin typeface="Times New Roman"/>
                <a:cs typeface="Times New Roman"/>
              </a:rPr>
              <a:t> </a:t>
            </a:r>
            <a:r>
              <a:rPr dirty="0" sz="1050">
                <a:latin typeface="Times New Roman"/>
                <a:cs typeface="Times New Roman"/>
              </a:rPr>
              <a:t>Global</a:t>
            </a:r>
            <a:r>
              <a:rPr dirty="0" sz="1050" spc="75">
                <a:latin typeface="Times New Roman"/>
                <a:cs typeface="Times New Roman"/>
              </a:rPr>
              <a:t> </a:t>
            </a:r>
            <a:r>
              <a:rPr dirty="0" sz="1050">
                <a:latin typeface="Times New Roman"/>
                <a:cs typeface="Times New Roman"/>
              </a:rPr>
              <a:t>Context </a:t>
            </a:r>
            <a:r>
              <a:rPr dirty="0" sz="1050" spc="-25">
                <a:latin typeface="Times New Roman"/>
                <a:cs typeface="Times New Roman"/>
              </a:rPr>
              <a:t>Aware</a:t>
            </a:r>
            <a:r>
              <a:rPr dirty="0" sz="1050" spc="60">
                <a:latin typeface="Times New Roman"/>
                <a:cs typeface="Times New Roman"/>
              </a:rPr>
              <a:t> </a:t>
            </a:r>
            <a:r>
              <a:rPr dirty="0" sz="1050">
                <a:latin typeface="Times New Roman"/>
                <a:cs typeface="Times New Roman"/>
              </a:rPr>
              <a:t>Local</a:t>
            </a:r>
            <a:r>
              <a:rPr dirty="0" sz="1050" spc="70">
                <a:latin typeface="Times New Roman"/>
                <a:cs typeface="Times New Roman"/>
              </a:rPr>
              <a:t> </a:t>
            </a:r>
            <a:r>
              <a:rPr dirty="0" sz="1050" spc="-5">
                <a:latin typeface="Times New Roman"/>
                <a:cs typeface="Times New Roman"/>
              </a:rPr>
              <a:t>Features</a:t>
            </a:r>
            <a:r>
              <a:rPr dirty="0" sz="1050" spc="75">
                <a:latin typeface="Times New Roman"/>
                <a:cs typeface="Times New Roman"/>
              </a:rPr>
              <a:t> </a:t>
            </a:r>
            <a:r>
              <a:rPr dirty="0" sz="1050">
                <a:latin typeface="Times New Roman"/>
                <a:cs typeface="Times New Roman"/>
              </a:rPr>
              <a:t>for</a:t>
            </a:r>
            <a:r>
              <a:rPr dirty="0" sz="1050" spc="70">
                <a:latin typeface="Times New Roman"/>
                <a:cs typeface="Times New Roman"/>
              </a:rPr>
              <a:t> </a:t>
            </a:r>
            <a:r>
              <a:rPr dirty="0" sz="1050">
                <a:latin typeface="Times New Roman"/>
                <a:cs typeface="Times New Roman"/>
              </a:rPr>
              <a:t>Robust</a:t>
            </a:r>
            <a:r>
              <a:rPr dirty="0" sz="1050" spc="65">
                <a:latin typeface="Times New Roman"/>
                <a:cs typeface="Times New Roman"/>
              </a:rPr>
              <a:t> </a:t>
            </a:r>
            <a:r>
              <a:rPr dirty="0" sz="1050" spc="5">
                <a:latin typeface="Times New Roman"/>
                <a:cs typeface="Times New Roman"/>
              </a:rPr>
              <a:t>3D</a:t>
            </a:r>
            <a:r>
              <a:rPr dirty="0" sz="1050" spc="85">
                <a:latin typeface="Times New Roman"/>
                <a:cs typeface="Times New Roman"/>
              </a:rPr>
              <a:t> </a:t>
            </a:r>
            <a:r>
              <a:rPr dirty="0" sz="1050" spc="-5">
                <a:latin typeface="Times New Roman"/>
                <a:cs typeface="Times New Roman"/>
              </a:rPr>
              <a:t>Point</a:t>
            </a:r>
            <a:r>
              <a:rPr dirty="0" sz="1050" spc="70">
                <a:latin typeface="Times New Roman"/>
                <a:cs typeface="Times New Roman"/>
              </a:rPr>
              <a:t> </a:t>
            </a:r>
            <a:r>
              <a:rPr dirty="0" sz="1050" spc="-5">
                <a:latin typeface="Times New Roman"/>
                <a:cs typeface="Times New Roman"/>
              </a:rPr>
              <a:t>Matching[C]. </a:t>
            </a:r>
            <a:r>
              <a:rPr dirty="0" sz="1050" spc="-250">
                <a:latin typeface="Times New Roman"/>
                <a:cs typeface="Times New Roman"/>
              </a:rPr>
              <a:t> </a:t>
            </a:r>
            <a:r>
              <a:rPr dirty="0" sz="1050" spc="-5">
                <a:latin typeface="Times New Roman"/>
                <a:cs typeface="Times New Roman"/>
              </a:rPr>
              <a:t>Proceedings</a:t>
            </a:r>
            <a:r>
              <a:rPr dirty="0" sz="1050" spc="-15">
                <a:latin typeface="Times New Roman"/>
                <a:cs typeface="Times New Roman"/>
              </a:rPr>
              <a:t> </a:t>
            </a:r>
            <a:r>
              <a:rPr dirty="0" sz="1050">
                <a:latin typeface="Times New Roman"/>
                <a:cs typeface="Times New Roman"/>
              </a:rPr>
              <a:t>of </a:t>
            </a:r>
            <a:r>
              <a:rPr dirty="0" sz="1050" spc="-5">
                <a:latin typeface="Times New Roman"/>
                <a:cs typeface="Times New Roman"/>
              </a:rPr>
              <a:t>the</a:t>
            </a:r>
            <a:r>
              <a:rPr dirty="0" sz="1050" spc="5">
                <a:latin typeface="Times New Roman"/>
                <a:cs typeface="Times New Roman"/>
              </a:rPr>
              <a:t> </a:t>
            </a:r>
            <a:r>
              <a:rPr dirty="0" sz="1050" spc="-5">
                <a:latin typeface="Times New Roman"/>
                <a:cs typeface="Times New Roman"/>
              </a:rPr>
              <a:t>IEEE </a:t>
            </a:r>
            <a:r>
              <a:rPr dirty="0" sz="1050">
                <a:latin typeface="Times New Roman"/>
                <a:cs typeface="Times New Roman"/>
              </a:rPr>
              <a:t>Conference</a:t>
            </a:r>
            <a:r>
              <a:rPr dirty="0" sz="1050" spc="5">
                <a:latin typeface="Times New Roman"/>
                <a:cs typeface="Times New Roman"/>
              </a:rPr>
              <a:t> </a:t>
            </a:r>
            <a:r>
              <a:rPr dirty="0" sz="1050">
                <a:latin typeface="Times New Roman"/>
                <a:cs typeface="Times New Roman"/>
              </a:rPr>
              <a:t>on</a:t>
            </a:r>
            <a:r>
              <a:rPr dirty="0" sz="1050" spc="-10">
                <a:latin typeface="Times New Roman"/>
                <a:cs typeface="Times New Roman"/>
              </a:rPr>
              <a:t> </a:t>
            </a:r>
            <a:r>
              <a:rPr dirty="0" sz="1050" spc="-5">
                <a:latin typeface="Times New Roman"/>
                <a:cs typeface="Times New Roman"/>
              </a:rPr>
              <a:t>Computer</a:t>
            </a:r>
            <a:r>
              <a:rPr dirty="0" sz="1050" spc="-25">
                <a:latin typeface="Times New Roman"/>
                <a:cs typeface="Times New Roman"/>
              </a:rPr>
              <a:t> </a:t>
            </a:r>
            <a:r>
              <a:rPr dirty="0" sz="1050" spc="-15">
                <a:latin typeface="Times New Roman"/>
                <a:cs typeface="Times New Roman"/>
              </a:rPr>
              <a:t>Vision</a:t>
            </a:r>
            <a:r>
              <a:rPr dirty="0" sz="1050" spc="10">
                <a:latin typeface="Times New Roman"/>
                <a:cs typeface="Times New Roman"/>
              </a:rPr>
              <a:t> </a:t>
            </a:r>
            <a:r>
              <a:rPr dirty="0" sz="1050" spc="-5">
                <a:latin typeface="Times New Roman"/>
                <a:cs typeface="Times New Roman"/>
              </a:rPr>
              <a:t>and</a:t>
            </a:r>
            <a:r>
              <a:rPr dirty="0" sz="1050" spc="5">
                <a:latin typeface="Times New Roman"/>
                <a:cs typeface="Times New Roman"/>
              </a:rPr>
              <a:t> </a:t>
            </a:r>
            <a:r>
              <a:rPr dirty="0" sz="1050" spc="-5">
                <a:latin typeface="Times New Roman"/>
                <a:cs typeface="Times New Roman"/>
              </a:rPr>
              <a:t>Pattern</a:t>
            </a:r>
            <a:r>
              <a:rPr dirty="0" sz="1050" spc="5">
                <a:latin typeface="Times New Roman"/>
                <a:cs typeface="Times New Roman"/>
              </a:rPr>
              <a:t> </a:t>
            </a:r>
            <a:r>
              <a:rPr dirty="0" sz="1050" spc="-5">
                <a:latin typeface="Times New Roman"/>
                <a:cs typeface="Times New Roman"/>
              </a:rPr>
              <a:t>Recognition,</a:t>
            </a:r>
            <a:r>
              <a:rPr dirty="0" sz="1050" spc="5">
                <a:latin typeface="Times New Roman"/>
                <a:cs typeface="Times New Roman"/>
              </a:rPr>
              <a:t> </a:t>
            </a:r>
            <a:r>
              <a:rPr dirty="0" sz="1050" spc="-5">
                <a:latin typeface="Times New Roman"/>
                <a:cs typeface="Times New Roman"/>
              </a:rPr>
              <a:t>2018:</a:t>
            </a:r>
            <a:r>
              <a:rPr dirty="0" sz="1050">
                <a:latin typeface="Times New Roman"/>
                <a:cs typeface="Times New Roman"/>
              </a:rPr>
              <a:t> 195-205.</a:t>
            </a:r>
            <a:endParaRPr sz="1050">
              <a:latin typeface="Times New Roman"/>
              <a:cs typeface="Times New Roman"/>
            </a:endParaRPr>
          </a:p>
          <a:p>
            <a:pPr marL="347980" marR="7620" indent="-267335">
              <a:lnSpc>
                <a:spcPts val="1560"/>
              </a:lnSpc>
              <a:buFont typeface="Times New Roman"/>
              <a:buAutoNum type="arabicPlain" startAt="23"/>
              <a:tabLst>
                <a:tab pos="348615" algn="l"/>
              </a:tabLst>
            </a:pPr>
            <a:r>
              <a:rPr dirty="0" sz="1050" spc="-40">
                <a:latin typeface="Times New Roman"/>
                <a:cs typeface="Times New Roman"/>
              </a:rPr>
              <a:t>Y</a:t>
            </a:r>
            <a:r>
              <a:rPr dirty="0" sz="1050" spc="-40">
                <a:latin typeface="Times New Roman"/>
                <a:cs typeface="Times New Roman"/>
              </a:rPr>
              <a:t>ew</a:t>
            </a:r>
            <a:r>
              <a:rPr dirty="0" sz="1050" spc="140">
                <a:latin typeface="Times New Roman"/>
                <a:cs typeface="Times New Roman"/>
              </a:rPr>
              <a:t> </a:t>
            </a:r>
            <a:r>
              <a:rPr dirty="0" sz="1050">
                <a:latin typeface="Times New Roman"/>
                <a:cs typeface="Times New Roman"/>
              </a:rPr>
              <a:t>Z</a:t>
            </a:r>
            <a:r>
              <a:rPr dirty="0" sz="1050" spc="145">
                <a:latin typeface="Times New Roman"/>
                <a:cs typeface="Times New Roman"/>
              </a:rPr>
              <a:t> </a:t>
            </a:r>
            <a:r>
              <a:rPr dirty="0" sz="1050" spc="-10">
                <a:latin typeface="Times New Roman"/>
                <a:cs typeface="Times New Roman"/>
              </a:rPr>
              <a:t>J,</a:t>
            </a:r>
            <a:r>
              <a:rPr dirty="0" sz="1050" spc="135">
                <a:latin typeface="Times New Roman"/>
                <a:cs typeface="Times New Roman"/>
              </a:rPr>
              <a:t> </a:t>
            </a:r>
            <a:r>
              <a:rPr dirty="0" sz="1050" spc="-5">
                <a:latin typeface="Times New Roman"/>
                <a:cs typeface="Times New Roman"/>
              </a:rPr>
              <a:t>Lee</a:t>
            </a:r>
            <a:r>
              <a:rPr dirty="0" sz="1050" spc="130">
                <a:latin typeface="Times New Roman"/>
                <a:cs typeface="Times New Roman"/>
              </a:rPr>
              <a:t> </a:t>
            </a:r>
            <a:r>
              <a:rPr dirty="0" sz="1050">
                <a:latin typeface="Times New Roman"/>
                <a:cs typeface="Times New Roman"/>
              </a:rPr>
              <a:t>G</a:t>
            </a:r>
            <a:r>
              <a:rPr dirty="0" sz="1050" spc="130">
                <a:latin typeface="Times New Roman"/>
                <a:cs typeface="Times New Roman"/>
              </a:rPr>
              <a:t> </a:t>
            </a:r>
            <a:r>
              <a:rPr dirty="0" sz="1050">
                <a:latin typeface="Times New Roman"/>
                <a:cs typeface="Times New Roman"/>
              </a:rPr>
              <a:t>H.</a:t>
            </a:r>
            <a:r>
              <a:rPr dirty="0" sz="1050" spc="140">
                <a:latin typeface="Times New Roman"/>
                <a:cs typeface="Times New Roman"/>
              </a:rPr>
              <a:t> </a:t>
            </a:r>
            <a:r>
              <a:rPr dirty="0" sz="1050" spc="-5">
                <a:latin typeface="Times New Roman"/>
                <a:cs typeface="Times New Roman"/>
              </a:rPr>
              <a:t>3DFeat-Net:</a:t>
            </a:r>
            <a:r>
              <a:rPr dirty="0" sz="1050" spc="100">
                <a:latin typeface="Times New Roman"/>
                <a:cs typeface="Times New Roman"/>
              </a:rPr>
              <a:t> </a:t>
            </a:r>
            <a:r>
              <a:rPr dirty="0" sz="1050" spc="-15">
                <a:latin typeface="Times New Roman"/>
                <a:cs typeface="Times New Roman"/>
              </a:rPr>
              <a:t>Weakly</a:t>
            </a:r>
            <a:r>
              <a:rPr dirty="0" sz="1050" spc="135">
                <a:latin typeface="Times New Roman"/>
                <a:cs typeface="Times New Roman"/>
              </a:rPr>
              <a:t> </a:t>
            </a:r>
            <a:r>
              <a:rPr dirty="0" sz="1050" spc="-5">
                <a:latin typeface="Times New Roman"/>
                <a:cs typeface="Times New Roman"/>
              </a:rPr>
              <a:t>Supervised</a:t>
            </a:r>
            <a:r>
              <a:rPr dirty="0" sz="1050" spc="130">
                <a:latin typeface="Times New Roman"/>
                <a:cs typeface="Times New Roman"/>
              </a:rPr>
              <a:t> </a:t>
            </a:r>
            <a:r>
              <a:rPr dirty="0" sz="1050">
                <a:latin typeface="Times New Roman"/>
                <a:cs typeface="Times New Roman"/>
              </a:rPr>
              <a:t>Local</a:t>
            </a:r>
            <a:r>
              <a:rPr dirty="0" sz="1050" spc="135">
                <a:latin typeface="Times New Roman"/>
                <a:cs typeface="Times New Roman"/>
              </a:rPr>
              <a:t> </a:t>
            </a:r>
            <a:r>
              <a:rPr dirty="0" sz="1050" spc="5">
                <a:latin typeface="Times New Roman"/>
                <a:cs typeface="Times New Roman"/>
              </a:rPr>
              <a:t>3D</a:t>
            </a:r>
            <a:r>
              <a:rPr dirty="0" sz="1050" spc="135">
                <a:latin typeface="Times New Roman"/>
                <a:cs typeface="Times New Roman"/>
              </a:rPr>
              <a:t> </a:t>
            </a:r>
            <a:r>
              <a:rPr dirty="0" sz="1050" spc="-5">
                <a:latin typeface="Times New Roman"/>
                <a:cs typeface="Times New Roman"/>
              </a:rPr>
              <a:t>Features</a:t>
            </a:r>
            <a:r>
              <a:rPr dirty="0" sz="1050" spc="135">
                <a:latin typeface="Times New Roman"/>
                <a:cs typeface="Times New Roman"/>
              </a:rPr>
              <a:t> </a:t>
            </a:r>
            <a:r>
              <a:rPr dirty="0" sz="1050" spc="-5">
                <a:latin typeface="Times New Roman"/>
                <a:cs typeface="Times New Roman"/>
              </a:rPr>
              <a:t>for</a:t>
            </a:r>
            <a:r>
              <a:rPr dirty="0" sz="1050" spc="140">
                <a:latin typeface="Times New Roman"/>
                <a:cs typeface="Times New Roman"/>
              </a:rPr>
              <a:t> </a:t>
            </a:r>
            <a:r>
              <a:rPr dirty="0" sz="1050" spc="-5">
                <a:latin typeface="Times New Roman"/>
                <a:cs typeface="Times New Roman"/>
              </a:rPr>
              <a:t>Point</a:t>
            </a:r>
            <a:r>
              <a:rPr dirty="0" sz="1050" spc="120">
                <a:latin typeface="Times New Roman"/>
                <a:cs typeface="Times New Roman"/>
              </a:rPr>
              <a:t> </a:t>
            </a:r>
            <a:r>
              <a:rPr dirty="0" sz="1050">
                <a:latin typeface="Times New Roman"/>
                <a:cs typeface="Times New Roman"/>
              </a:rPr>
              <a:t>Cloud</a:t>
            </a:r>
            <a:r>
              <a:rPr dirty="0" sz="1050" spc="135">
                <a:latin typeface="Times New Roman"/>
                <a:cs typeface="Times New Roman"/>
              </a:rPr>
              <a:t> </a:t>
            </a:r>
            <a:r>
              <a:rPr dirty="0" sz="1050" spc="-5">
                <a:latin typeface="Times New Roman"/>
                <a:cs typeface="Times New Roman"/>
              </a:rPr>
              <a:t>Registration[C]. </a:t>
            </a:r>
            <a:r>
              <a:rPr dirty="0" sz="1050" spc="-250">
                <a:latin typeface="Times New Roman"/>
                <a:cs typeface="Times New Roman"/>
              </a:rPr>
              <a:t> </a:t>
            </a:r>
            <a:r>
              <a:rPr dirty="0" sz="1050" spc="-5">
                <a:latin typeface="Times New Roman"/>
                <a:cs typeface="Times New Roman"/>
              </a:rPr>
              <a:t>Proceedings</a:t>
            </a:r>
            <a:r>
              <a:rPr dirty="0" sz="1050" spc="-15">
                <a:latin typeface="Times New Roman"/>
                <a:cs typeface="Times New Roman"/>
              </a:rPr>
              <a:t> </a:t>
            </a:r>
            <a:r>
              <a:rPr dirty="0" sz="1050">
                <a:latin typeface="Times New Roman"/>
                <a:cs typeface="Times New Roman"/>
              </a:rPr>
              <a:t>of</a:t>
            </a:r>
            <a:r>
              <a:rPr dirty="0" sz="1050" spc="-5">
                <a:latin typeface="Times New Roman"/>
                <a:cs typeface="Times New Roman"/>
              </a:rPr>
              <a:t> the</a:t>
            </a:r>
            <a:r>
              <a:rPr dirty="0" sz="1050" spc="5">
                <a:latin typeface="Times New Roman"/>
                <a:cs typeface="Times New Roman"/>
              </a:rPr>
              <a:t> </a:t>
            </a:r>
            <a:r>
              <a:rPr dirty="0" sz="1050" spc="-5">
                <a:latin typeface="Times New Roman"/>
                <a:cs typeface="Times New Roman"/>
              </a:rPr>
              <a:t>European</a:t>
            </a:r>
            <a:r>
              <a:rPr dirty="0" sz="1050" spc="-15">
                <a:latin typeface="Times New Roman"/>
                <a:cs typeface="Times New Roman"/>
              </a:rPr>
              <a:t> </a:t>
            </a:r>
            <a:r>
              <a:rPr dirty="0" sz="1050">
                <a:latin typeface="Times New Roman"/>
                <a:cs typeface="Times New Roman"/>
              </a:rPr>
              <a:t>Conference on</a:t>
            </a:r>
            <a:r>
              <a:rPr dirty="0" sz="1050" spc="-10">
                <a:latin typeface="Times New Roman"/>
                <a:cs typeface="Times New Roman"/>
              </a:rPr>
              <a:t> </a:t>
            </a:r>
            <a:r>
              <a:rPr dirty="0" sz="1050" spc="-5">
                <a:latin typeface="Times New Roman"/>
                <a:cs typeface="Times New Roman"/>
              </a:rPr>
              <a:t>Computer</a:t>
            </a:r>
            <a:r>
              <a:rPr dirty="0" sz="1050" spc="-30">
                <a:latin typeface="Times New Roman"/>
                <a:cs typeface="Times New Roman"/>
              </a:rPr>
              <a:t> </a:t>
            </a:r>
            <a:r>
              <a:rPr dirty="0" sz="1050" spc="-15">
                <a:latin typeface="Times New Roman"/>
                <a:cs typeface="Times New Roman"/>
              </a:rPr>
              <a:t>Vision,</a:t>
            </a:r>
            <a:r>
              <a:rPr dirty="0" sz="1050">
                <a:latin typeface="Times New Roman"/>
                <a:cs typeface="Times New Roman"/>
              </a:rPr>
              <a:t> 2018: </a:t>
            </a:r>
            <a:r>
              <a:rPr dirty="0" sz="1050" spc="-5">
                <a:latin typeface="Times New Roman"/>
                <a:cs typeface="Times New Roman"/>
              </a:rPr>
              <a:t>607-623.</a:t>
            </a:r>
            <a:endParaRPr sz="1050">
              <a:latin typeface="Times New Roman"/>
              <a:cs typeface="Times New Roman"/>
            </a:endParaRPr>
          </a:p>
          <a:p>
            <a:pPr marL="347980" indent="-267335">
              <a:lnSpc>
                <a:spcPct val="100000"/>
              </a:lnSpc>
              <a:spcBef>
                <a:spcPts val="200"/>
              </a:spcBef>
              <a:buFont typeface="Times New Roman"/>
              <a:buAutoNum type="arabicPlain" startAt="23"/>
              <a:tabLst>
                <a:tab pos="348615" algn="l"/>
              </a:tabLst>
            </a:pPr>
            <a:r>
              <a:rPr dirty="0" sz="1050">
                <a:latin typeface="Times New Roman"/>
                <a:cs typeface="Times New Roman"/>
              </a:rPr>
              <a:t>Aoki</a:t>
            </a:r>
            <a:r>
              <a:rPr dirty="0" sz="1050" spc="80">
                <a:latin typeface="Times New Roman"/>
                <a:cs typeface="Times New Roman"/>
              </a:rPr>
              <a:t> </a:t>
            </a:r>
            <a:r>
              <a:rPr dirty="0" sz="1050" spc="-70">
                <a:latin typeface="Times New Roman"/>
                <a:cs typeface="Times New Roman"/>
              </a:rPr>
              <a:t>Y,</a:t>
            </a:r>
            <a:r>
              <a:rPr dirty="0" sz="1050" spc="135">
                <a:latin typeface="Times New Roman"/>
                <a:cs typeface="Times New Roman"/>
              </a:rPr>
              <a:t> </a:t>
            </a:r>
            <a:r>
              <a:rPr dirty="0" sz="1050" spc="-5">
                <a:latin typeface="Times New Roman"/>
                <a:cs typeface="Times New Roman"/>
              </a:rPr>
              <a:t>Goforth</a:t>
            </a:r>
            <a:r>
              <a:rPr dirty="0" sz="1050" spc="135">
                <a:latin typeface="Times New Roman"/>
                <a:cs typeface="Times New Roman"/>
              </a:rPr>
              <a:t> </a:t>
            </a:r>
            <a:r>
              <a:rPr dirty="0" sz="1050">
                <a:latin typeface="Times New Roman"/>
                <a:cs typeface="Times New Roman"/>
              </a:rPr>
              <a:t>H,</a:t>
            </a:r>
            <a:r>
              <a:rPr dirty="0" sz="1050" spc="155">
                <a:latin typeface="Times New Roman"/>
                <a:cs typeface="Times New Roman"/>
              </a:rPr>
              <a:t> </a:t>
            </a:r>
            <a:r>
              <a:rPr dirty="0" sz="1050" spc="-5">
                <a:latin typeface="Times New Roman"/>
                <a:cs typeface="Times New Roman"/>
              </a:rPr>
              <a:t>Srivatsan</a:t>
            </a:r>
            <a:r>
              <a:rPr dirty="0" sz="1050" spc="150">
                <a:latin typeface="Times New Roman"/>
                <a:cs typeface="Times New Roman"/>
              </a:rPr>
              <a:t> </a:t>
            </a:r>
            <a:r>
              <a:rPr dirty="0" sz="1050">
                <a:latin typeface="Times New Roman"/>
                <a:cs typeface="Times New Roman"/>
              </a:rPr>
              <a:t>R</a:t>
            </a:r>
            <a:r>
              <a:rPr dirty="0" sz="1050" spc="55">
                <a:latin typeface="Times New Roman"/>
                <a:cs typeface="Times New Roman"/>
              </a:rPr>
              <a:t> </a:t>
            </a:r>
            <a:r>
              <a:rPr dirty="0" sz="1050" spc="-5">
                <a:latin typeface="Times New Roman"/>
                <a:cs typeface="Times New Roman"/>
              </a:rPr>
              <a:t>A,</a:t>
            </a:r>
            <a:r>
              <a:rPr dirty="0" sz="1050" spc="155">
                <a:latin typeface="Times New Roman"/>
                <a:cs typeface="Times New Roman"/>
              </a:rPr>
              <a:t> </a:t>
            </a:r>
            <a:r>
              <a:rPr dirty="0" sz="1050">
                <a:latin typeface="Times New Roman"/>
                <a:cs typeface="Times New Roman"/>
              </a:rPr>
              <a:t>et</a:t>
            </a:r>
            <a:r>
              <a:rPr dirty="0" sz="1050" spc="145">
                <a:latin typeface="Times New Roman"/>
                <a:cs typeface="Times New Roman"/>
              </a:rPr>
              <a:t> </a:t>
            </a:r>
            <a:r>
              <a:rPr dirty="0" sz="1050" spc="-5">
                <a:latin typeface="Times New Roman"/>
                <a:cs typeface="Times New Roman"/>
              </a:rPr>
              <a:t>al.</a:t>
            </a:r>
            <a:r>
              <a:rPr dirty="0" sz="1050" spc="135">
                <a:latin typeface="Times New Roman"/>
                <a:cs typeface="Times New Roman"/>
              </a:rPr>
              <a:t> </a:t>
            </a:r>
            <a:r>
              <a:rPr dirty="0" sz="1050" spc="-5">
                <a:latin typeface="Times New Roman"/>
                <a:cs typeface="Times New Roman"/>
              </a:rPr>
              <a:t>Pointnetlk:</a:t>
            </a:r>
            <a:r>
              <a:rPr dirty="0" sz="1050" spc="145">
                <a:latin typeface="Times New Roman"/>
                <a:cs typeface="Times New Roman"/>
              </a:rPr>
              <a:t> </a:t>
            </a:r>
            <a:r>
              <a:rPr dirty="0" sz="1050">
                <a:latin typeface="Times New Roman"/>
                <a:cs typeface="Times New Roman"/>
              </a:rPr>
              <a:t>Robust</a:t>
            </a:r>
            <a:r>
              <a:rPr dirty="0" sz="1050" spc="140">
                <a:latin typeface="Times New Roman"/>
                <a:cs typeface="Times New Roman"/>
              </a:rPr>
              <a:t> </a:t>
            </a:r>
            <a:r>
              <a:rPr dirty="0" sz="1050">
                <a:latin typeface="Times New Roman"/>
                <a:cs typeface="Times New Roman"/>
              </a:rPr>
              <a:t>&amp;</a:t>
            </a:r>
            <a:r>
              <a:rPr dirty="0" sz="1050" spc="150">
                <a:latin typeface="Times New Roman"/>
                <a:cs typeface="Times New Roman"/>
              </a:rPr>
              <a:t> </a:t>
            </a:r>
            <a:r>
              <a:rPr dirty="0" sz="1050" spc="-5">
                <a:latin typeface="Times New Roman"/>
                <a:cs typeface="Times New Roman"/>
              </a:rPr>
              <a:t>Efficient</a:t>
            </a:r>
            <a:r>
              <a:rPr dirty="0" sz="1050" spc="145">
                <a:latin typeface="Times New Roman"/>
                <a:cs typeface="Times New Roman"/>
              </a:rPr>
              <a:t> </a:t>
            </a:r>
            <a:r>
              <a:rPr dirty="0" sz="1050" spc="-5">
                <a:latin typeface="Times New Roman"/>
                <a:cs typeface="Times New Roman"/>
              </a:rPr>
              <a:t>Point</a:t>
            </a:r>
            <a:r>
              <a:rPr dirty="0" sz="1050" spc="145">
                <a:latin typeface="Times New Roman"/>
                <a:cs typeface="Times New Roman"/>
              </a:rPr>
              <a:t> </a:t>
            </a:r>
            <a:r>
              <a:rPr dirty="0" sz="1050" spc="-10">
                <a:latin typeface="Times New Roman"/>
                <a:cs typeface="Times New Roman"/>
              </a:rPr>
              <a:t>Cloud</a:t>
            </a:r>
            <a:r>
              <a:rPr dirty="0" sz="1050" spc="150">
                <a:latin typeface="Times New Roman"/>
                <a:cs typeface="Times New Roman"/>
              </a:rPr>
              <a:t> </a:t>
            </a:r>
            <a:r>
              <a:rPr dirty="0" sz="1050" spc="-5">
                <a:latin typeface="Times New Roman"/>
                <a:cs typeface="Times New Roman"/>
              </a:rPr>
              <a:t>Registration</a:t>
            </a:r>
            <a:r>
              <a:rPr dirty="0" sz="1050" spc="155">
                <a:latin typeface="Times New Roman"/>
                <a:cs typeface="Times New Roman"/>
              </a:rPr>
              <a:t> </a:t>
            </a:r>
            <a:r>
              <a:rPr dirty="0" sz="1050" spc="-5">
                <a:latin typeface="Times New Roman"/>
                <a:cs typeface="Times New Roman"/>
              </a:rPr>
              <a:t>Using</a:t>
            </a:r>
            <a:endParaRPr sz="1050">
              <a:latin typeface="Times New Roman"/>
              <a:cs typeface="Times New Roman"/>
            </a:endParaRPr>
          </a:p>
          <a:p>
            <a:pPr marL="347980" marR="5715">
              <a:lnSpc>
                <a:spcPct val="123800"/>
              </a:lnSpc>
            </a:pPr>
            <a:r>
              <a:rPr dirty="0" sz="1050" spc="-5">
                <a:latin typeface="Times New Roman"/>
                <a:cs typeface="Times New Roman"/>
              </a:rPr>
              <a:t>Pointnet[C].</a:t>
            </a:r>
            <a:r>
              <a:rPr dirty="0" sz="1050" spc="30">
                <a:latin typeface="Times New Roman"/>
                <a:cs typeface="Times New Roman"/>
              </a:rPr>
              <a:t> </a:t>
            </a:r>
            <a:r>
              <a:rPr dirty="0" sz="1050" spc="-5">
                <a:latin typeface="Times New Roman"/>
                <a:cs typeface="Times New Roman"/>
              </a:rPr>
              <a:t>Proceedings</a:t>
            </a:r>
            <a:r>
              <a:rPr dirty="0" sz="1050" spc="20">
                <a:latin typeface="Times New Roman"/>
                <a:cs typeface="Times New Roman"/>
              </a:rPr>
              <a:t> </a:t>
            </a:r>
            <a:r>
              <a:rPr dirty="0" sz="1050">
                <a:latin typeface="Times New Roman"/>
                <a:cs typeface="Times New Roman"/>
              </a:rPr>
              <a:t>of</a:t>
            </a:r>
            <a:r>
              <a:rPr dirty="0" sz="1050" spc="20">
                <a:latin typeface="Times New Roman"/>
                <a:cs typeface="Times New Roman"/>
              </a:rPr>
              <a:t> </a:t>
            </a:r>
            <a:r>
              <a:rPr dirty="0" sz="1050" spc="-5">
                <a:latin typeface="Times New Roman"/>
                <a:cs typeface="Times New Roman"/>
              </a:rPr>
              <a:t>the</a:t>
            </a:r>
            <a:r>
              <a:rPr dirty="0" sz="1050" spc="35">
                <a:latin typeface="Times New Roman"/>
                <a:cs typeface="Times New Roman"/>
              </a:rPr>
              <a:t> </a:t>
            </a:r>
            <a:r>
              <a:rPr dirty="0" sz="1050" spc="-5">
                <a:latin typeface="Times New Roman"/>
                <a:cs typeface="Times New Roman"/>
              </a:rPr>
              <a:t>IEEE/CVF</a:t>
            </a:r>
            <a:r>
              <a:rPr dirty="0" sz="1050" spc="20">
                <a:latin typeface="Times New Roman"/>
                <a:cs typeface="Times New Roman"/>
              </a:rPr>
              <a:t> </a:t>
            </a:r>
            <a:r>
              <a:rPr dirty="0" sz="1050">
                <a:latin typeface="Times New Roman"/>
                <a:cs typeface="Times New Roman"/>
              </a:rPr>
              <a:t>Conference</a:t>
            </a:r>
            <a:r>
              <a:rPr dirty="0" sz="1050" spc="25">
                <a:latin typeface="Times New Roman"/>
                <a:cs typeface="Times New Roman"/>
              </a:rPr>
              <a:t> </a:t>
            </a:r>
            <a:r>
              <a:rPr dirty="0" sz="1050" spc="-5">
                <a:latin typeface="Times New Roman"/>
                <a:cs typeface="Times New Roman"/>
              </a:rPr>
              <a:t>on</a:t>
            </a:r>
            <a:r>
              <a:rPr dirty="0" sz="1050" spc="35">
                <a:latin typeface="Times New Roman"/>
                <a:cs typeface="Times New Roman"/>
              </a:rPr>
              <a:t> </a:t>
            </a:r>
            <a:r>
              <a:rPr dirty="0" sz="1050" spc="-5">
                <a:latin typeface="Times New Roman"/>
                <a:cs typeface="Times New Roman"/>
              </a:rPr>
              <a:t>Computer</a:t>
            </a:r>
            <a:r>
              <a:rPr dirty="0" sz="1050" spc="10">
                <a:latin typeface="Times New Roman"/>
                <a:cs typeface="Times New Roman"/>
              </a:rPr>
              <a:t> </a:t>
            </a:r>
            <a:r>
              <a:rPr dirty="0" sz="1050" spc="-15">
                <a:latin typeface="Times New Roman"/>
                <a:cs typeface="Times New Roman"/>
              </a:rPr>
              <a:t>Vision</a:t>
            </a:r>
            <a:r>
              <a:rPr dirty="0" sz="1050" spc="30">
                <a:latin typeface="Times New Roman"/>
                <a:cs typeface="Times New Roman"/>
              </a:rPr>
              <a:t> </a:t>
            </a:r>
            <a:r>
              <a:rPr dirty="0" sz="1050">
                <a:latin typeface="Times New Roman"/>
                <a:cs typeface="Times New Roman"/>
              </a:rPr>
              <a:t>and</a:t>
            </a:r>
            <a:r>
              <a:rPr dirty="0" sz="1050" spc="25">
                <a:latin typeface="Times New Roman"/>
                <a:cs typeface="Times New Roman"/>
              </a:rPr>
              <a:t> </a:t>
            </a:r>
            <a:r>
              <a:rPr dirty="0" sz="1050" spc="-5">
                <a:latin typeface="Times New Roman"/>
                <a:cs typeface="Times New Roman"/>
              </a:rPr>
              <a:t>Pattern</a:t>
            </a:r>
            <a:r>
              <a:rPr dirty="0" sz="1050" spc="35">
                <a:latin typeface="Times New Roman"/>
                <a:cs typeface="Times New Roman"/>
              </a:rPr>
              <a:t> </a:t>
            </a:r>
            <a:r>
              <a:rPr dirty="0" sz="1050" spc="-5">
                <a:latin typeface="Times New Roman"/>
                <a:cs typeface="Times New Roman"/>
              </a:rPr>
              <a:t>Recognition,</a:t>
            </a:r>
            <a:r>
              <a:rPr dirty="0" sz="1050" spc="35">
                <a:latin typeface="Times New Roman"/>
                <a:cs typeface="Times New Roman"/>
              </a:rPr>
              <a:t> </a:t>
            </a:r>
            <a:r>
              <a:rPr dirty="0" sz="1050">
                <a:latin typeface="Times New Roman"/>
                <a:cs typeface="Times New Roman"/>
              </a:rPr>
              <a:t>2019: </a:t>
            </a:r>
            <a:r>
              <a:rPr dirty="0" sz="1050" spc="-250">
                <a:latin typeface="Times New Roman"/>
                <a:cs typeface="Times New Roman"/>
              </a:rPr>
              <a:t> </a:t>
            </a:r>
            <a:r>
              <a:rPr dirty="0" sz="1050">
                <a:latin typeface="Times New Roman"/>
                <a:cs typeface="Times New Roman"/>
              </a:rPr>
              <a:t>7163-7172.</a:t>
            </a:r>
            <a:endParaRPr sz="1050">
              <a:latin typeface="Times New Roman"/>
              <a:cs typeface="Times New Roman"/>
            </a:endParaRPr>
          </a:p>
          <a:p>
            <a:pPr algn="just" marL="347980" marR="9525" indent="-267335">
              <a:lnSpc>
                <a:spcPct val="123800"/>
              </a:lnSpc>
              <a:buFont typeface="Times New Roman"/>
              <a:buAutoNum type="arabicPlain" startAt="29"/>
              <a:tabLst>
                <a:tab pos="348615" algn="l"/>
              </a:tabLst>
            </a:pPr>
            <a:r>
              <a:rPr dirty="0" sz="1050" spc="-20">
                <a:latin typeface="Times New Roman"/>
                <a:cs typeface="Times New Roman"/>
              </a:rPr>
              <a:t>W</a:t>
            </a:r>
            <a:r>
              <a:rPr dirty="0" sz="1050" spc="-20">
                <a:latin typeface="Times New Roman"/>
                <a:cs typeface="Times New Roman"/>
              </a:rPr>
              <a:t>ang </a:t>
            </a:r>
            <a:r>
              <a:rPr dirty="0" sz="1050" spc="-70">
                <a:latin typeface="Times New Roman"/>
                <a:cs typeface="Times New Roman"/>
              </a:rPr>
              <a:t>Y,</a:t>
            </a:r>
            <a:r>
              <a:rPr dirty="0" sz="1050" spc="-65">
                <a:latin typeface="Times New Roman"/>
                <a:cs typeface="Times New Roman"/>
              </a:rPr>
              <a:t> </a:t>
            </a:r>
            <a:r>
              <a:rPr dirty="0" sz="1050" spc="-5">
                <a:latin typeface="Times New Roman"/>
                <a:cs typeface="Times New Roman"/>
              </a:rPr>
              <a:t>Solomon </a:t>
            </a:r>
            <a:r>
              <a:rPr dirty="0" sz="1050">
                <a:latin typeface="Times New Roman"/>
                <a:cs typeface="Times New Roman"/>
              </a:rPr>
              <a:t>J M. </a:t>
            </a:r>
            <a:r>
              <a:rPr dirty="0" sz="1050" spc="-5">
                <a:latin typeface="Times New Roman"/>
                <a:cs typeface="Times New Roman"/>
              </a:rPr>
              <a:t>Deep Closest Point: </a:t>
            </a:r>
            <a:r>
              <a:rPr dirty="0" sz="1050">
                <a:latin typeface="Times New Roman"/>
                <a:cs typeface="Times New Roman"/>
              </a:rPr>
              <a:t>Learning </a:t>
            </a:r>
            <a:r>
              <a:rPr dirty="0" sz="1050" spc="-5">
                <a:latin typeface="Times New Roman"/>
                <a:cs typeface="Times New Roman"/>
              </a:rPr>
              <a:t>Representations </a:t>
            </a:r>
            <a:r>
              <a:rPr dirty="0" sz="1050">
                <a:latin typeface="Times New Roman"/>
                <a:cs typeface="Times New Roman"/>
              </a:rPr>
              <a:t>for </a:t>
            </a:r>
            <a:r>
              <a:rPr dirty="0" sz="1050" spc="-5">
                <a:latin typeface="Times New Roman"/>
                <a:cs typeface="Times New Roman"/>
              </a:rPr>
              <a:t>Point Cloud Registration[C]. </a:t>
            </a:r>
            <a:r>
              <a:rPr dirty="0" sz="1050">
                <a:latin typeface="Times New Roman"/>
                <a:cs typeface="Times New Roman"/>
              </a:rPr>
              <a:t> </a:t>
            </a:r>
            <a:r>
              <a:rPr dirty="0" sz="1050" spc="-5">
                <a:latin typeface="Times New Roman"/>
                <a:cs typeface="Times New Roman"/>
              </a:rPr>
              <a:t>Proceedings</a:t>
            </a:r>
            <a:r>
              <a:rPr dirty="0" sz="1050" spc="-10">
                <a:latin typeface="Times New Roman"/>
                <a:cs typeface="Times New Roman"/>
              </a:rPr>
              <a:t> </a:t>
            </a:r>
            <a:r>
              <a:rPr dirty="0" sz="1050">
                <a:latin typeface="Times New Roman"/>
                <a:cs typeface="Times New Roman"/>
              </a:rPr>
              <a:t>of </a:t>
            </a:r>
            <a:r>
              <a:rPr dirty="0" sz="1050" spc="-5">
                <a:latin typeface="Times New Roman"/>
                <a:cs typeface="Times New Roman"/>
              </a:rPr>
              <a:t>the</a:t>
            </a:r>
            <a:r>
              <a:rPr dirty="0" sz="1050" spc="5">
                <a:latin typeface="Times New Roman"/>
                <a:cs typeface="Times New Roman"/>
              </a:rPr>
              <a:t> </a:t>
            </a:r>
            <a:r>
              <a:rPr dirty="0" sz="1050" spc="-5">
                <a:latin typeface="Times New Roman"/>
                <a:cs typeface="Times New Roman"/>
              </a:rPr>
              <a:t>IEEE/CVF</a:t>
            </a:r>
            <a:r>
              <a:rPr dirty="0" sz="1050" spc="5">
                <a:latin typeface="Times New Roman"/>
                <a:cs typeface="Times New Roman"/>
              </a:rPr>
              <a:t> </a:t>
            </a:r>
            <a:r>
              <a:rPr dirty="0" sz="1050" spc="-5">
                <a:latin typeface="Times New Roman"/>
                <a:cs typeface="Times New Roman"/>
              </a:rPr>
              <a:t>International</a:t>
            </a:r>
            <a:r>
              <a:rPr dirty="0" sz="1050">
                <a:latin typeface="Times New Roman"/>
                <a:cs typeface="Times New Roman"/>
              </a:rPr>
              <a:t> Conference</a:t>
            </a:r>
            <a:r>
              <a:rPr dirty="0" sz="1050" spc="-10">
                <a:latin typeface="Times New Roman"/>
                <a:cs typeface="Times New Roman"/>
              </a:rPr>
              <a:t> </a:t>
            </a:r>
            <a:r>
              <a:rPr dirty="0" sz="1050" spc="-5">
                <a:latin typeface="Times New Roman"/>
                <a:cs typeface="Times New Roman"/>
              </a:rPr>
              <a:t>on</a:t>
            </a:r>
            <a:r>
              <a:rPr dirty="0" sz="1050" spc="5">
                <a:latin typeface="Times New Roman"/>
                <a:cs typeface="Times New Roman"/>
              </a:rPr>
              <a:t> </a:t>
            </a:r>
            <a:r>
              <a:rPr dirty="0" sz="1050" spc="-5">
                <a:latin typeface="Times New Roman"/>
                <a:cs typeface="Times New Roman"/>
              </a:rPr>
              <a:t>Computer</a:t>
            </a:r>
            <a:r>
              <a:rPr dirty="0" sz="1050" spc="-25">
                <a:latin typeface="Times New Roman"/>
                <a:cs typeface="Times New Roman"/>
              </a:rPr>
              <a:t> </a:t>
            </a:r>
            <a:r>
              <a:rPr dirty="0" sz="1050" spc="-15">
                <a:latin typeface="Times New Roman"/>
                <a:cs typeface="Times New Roman"/>
              </a:rPr>
              <a:t>Vision,</a:t>
            </a:r>
            <a:r>
              <a:rPr dirty="0" sz="1050" spc="5">
                <a:latin typeface="Times New Roman"/>
                <a:cs typeface="Times New Roman"/>
              </a:rPr>
              <a:t> </a:t>
            </a:r>
            <a:r>
              <a:rPr dirty="0" sz="1050">
                <a:latin typeface="Times New Roman"/>
                <a:cs typeface="Times New Roman"/>
              </a:rPr>
              <a:t>2019:</a:t>
            </a:r>
            <a:r>
              <a:rPr dirty="0" sz="1050" spc="5">
                <a:latin typeface="Times New Roman"/>
                <a:cs typeface="Times New Roman"/>
              </a:rPr>
              <a:t> </a:t>
            </a:r>
            <a:r>
              <a:rPr dirty="0" sz="1050" spc="-5">
                <a:latin typeface="Times New Roman"/>
                <a:cs typeface="Times New Roman"/>
              </a:rPr>
              <a:t>3523-3532.</a:t>
            </a:r>
            <a:endParaRPr sz="1050">
              <a:latin typeface="Times New Roman"/>
              <a:cs typeface="Times New Roman"/>
            </a:endParaRPr>
          </a:p>
          <a:p>
            <a:pPr algn="just" marL="347980" marR="10160" indent="-267335">
              <a:lnSpc>
                <a:spcPct val="123800"/>
              </a:lnSpc>
              <a:buFont typeface="Times New Roman"/>
              <a:buAutoNum type="arabicPlain" startAt="29"/>
              <a:tabLst>
                <a:tab pos="314960" algn="l"/>
              </a:tabLst>
            </a:pPr>
            <a:r>
              <a:rPr dirty="0" sz="1050">
                <a:latin typeface="Times New Roman"/>
                <a:cs typeface="Times New Roman"/>
              </a:rPr>
              <a:t>Lu</a:t>
            </a:r>
            <a:r>
              <a:rPr dirty="0" sz="1050" spc="-65">
                <a:latin typeface="Times New Roman"/>
                <a:cs typeface="Times New Roman"/>
              </a:rPr>
              <a:t> </a:t>
            </a:r>
            <a:r>
              <a:rPr dirty="0" sz="1050" spc="-50">
                <a:latin typeface="Times New Roman"/>
                <a:cs typeface="Times New Roman"/>
              </a:rPr>
              <a:t>W,</a:t>
            </a:r>
            <a:r>
              <a:rPr dirty="0" sz="1050" spc="-75">
                <a:latin typeface="Times New Roman"/>
                <a:cs typeface="Times New Roman"/>
              </a:rPr>
              <a:t> </a:t>
            </a:r>
            <a:r>
              <a:rPr dirty="0" sz="1050" spc="-25">
                <a:latin typeface="Times New Roman"/>
                <a:cs typeface="Times New Roman"/>
              </a:rPr>
              <a:t>Wan</a:t>
            </a:r>
            <a:r>
              <a:rPr dirty="0" sz="1050" spc="-70">
                <a:latin typeface="Times New Roman"/>
                <a:cs typeface="Times New Roman"/>
              </a:rPr>
              <a:t> </a:t>
            </a:r>
            <a:r>
              <a:rPr dirty="0" sz="1050">
                <a:latin typeface="Times New Roman"/>
                <a:cs typeface="Times New Roman"/>
              </a:rPr>
              <a:t>G,</a:t>
            </a:r>
            <a:r>
              <a:rPr dirty="0" sz="1050" spc="-50">
                <a:latin typeface="Times New Roman"/>
                <a:cs typeface="Times New Roman"/>
              </a:rPr>
              <a:t> </a:t>
            </a:r>
            <a:r>
              <a:rPr dirty="0" sz="1050">
                <a:latin typeface="Times New Roman"/>
                <a:cs typeface="Times New Roman"/>
              </a:rPr>
              <a:t>Zhou</a:t>
            </a:r>
            <a:r>
              <a:rPr dirty="0" sz="1050" spc="-80">
                <a:latin typeface="Times New Roman"/>
                <a:cs typeface="Times New Roman"/>
              </a:rPr>
              <a:t> </a:t>
            </a:r>
            <a:r>
              <a:rPr dirty="0" sz="1050" spc="-70">
                <a:latin typeface="Times New Roman"/>
                <a:cs typeface="Times New Roman"/>
              </a:rPr>
              <a:t>Y,</a:t>
            </a:r>
            <a:r>
              <a:rPr dirty="0" sz="1050" spc="-50">
                <a:latin typeface="Times New Roman"/>
                <a:cs typeface="Times New Roman"/>
              </a:rPr>
              <a:t> </a:t>
            </a:r>
            <a:r>
              <a:rPr dirty="0" sz="1050">
                <a:latin typeface="Times New Roman"/>
                <a:cs typeface="Times New Roman"/>
              </a:rPr>
              <a:t>et</a:t>
            </a:r>
            <a:r>
              <a:rPr dirty="0" sz="1050" spc="-60">
                <a:latin typeface="Times New Roman"/>
                <a:cs typeface="Times New Roman"/>
              </a:rPr>
              <a:t> </a:t>
            </a:r>
            <a:r>
              <a:rPr dirty="0" sz="1050" spc="-5">
                <a:latin typeface="Times New Roman"/>
                <a:cs typeface="Times New Roman"/>
              </a:rPr>
              <a:t>al.</a:t>
            </a:r>
            <a:r>
              <a:rPr dirty="0" sz="1050" spc="-65">
                <a:latin typeface="Times New Roman"/>
                <a:cs typeface="Times New Roman"/>
              </a:rPr>
              <a:t> </a:t>
            </a:r>
            <a:r>
              <a:rPr dirty="0" sz="1050">
                <a:latin typeface="Times New Roman"/>
                <a:cs typeface="Times New Roman"/>
              </a:rPr>
              <a:t>DeepVCP:</a:t>
            </a:r>
            <a:r>
              <a:rPr dirty="0" sz="1050" spc="-110">
                <a:latin typeface="Times New Roman"/>
                <a:cs typeface="Times New Roman"/>
              </a:rPr>
              <a:t> </a:t>
            </a:r>
            <a:r>
              <a:rPr dirty="0" sz="1050">
                <a:latin typeface="Times New Roman"/>
                <a:cs typeface="Times New Roman"/>
              </a:rPr>
              <a:t>An</a:t>
            </a:r>
            <a:r>
              <a:rPr dirty="0" sz="1050" spc="-65">
                <a:latin typeface="Times New Roman"/>
                <a:cs typeface="Times New Roman"/>
              </a:rPr>
              <a:t> </a:t>
            </a:r>
            <a:r>
              <a:rPr dirty="0" sz="1050" spc="-5">
                <a:latin typeface="Times New Roman"/>
                <a:cs typeface="Times New Roman"/>
              </a:rPr>
              <a:t>End-to-End</a:t>
            </a:r>
            <a:r>
              <a:rPr dirty="0" sz="1050" spc="-70">
                <a:latin typeface="Times New Roman"/>
                <a:cs typeface="Times New Roman"/>
              </a:rPr>
              <a:t> </a:t>
            </a:r>
            <a:r>
              <a:rPr dirty="0" sz="1050">
                <a:latin typeface="Times New Roman"/>
                <a:cs typeface="Times New Roman"/>
              </a:rPr>
              <a:t>Deep</a:t>
            </a:r>
            <a:r>
              <a:rPr dirty="0" sz="1050" spc="-50">
                <a:latin typeface="Times New Roman"/>
                <a:cs typeface="Times New Roman"/>
              </a:rPr>
              <a:t> </a:t>
            </a:r>
            <a:r>
              <a:rPr dirty="0" sz="1050" spc="-5">
                <a:latin typeface="Times New Roman"/>
                <a:cs typeface="Times New Roman"/>
              </a:rPr>
              <a:t>Neural</a:t>
            </a:r>
            <a:r>
              <a:rPr dirty="0" sz="1050" spc="-60">
                <a:latin typeface="Times New Roman"/>
                <a:cs typeface="Times New Roman"/>
              </a:rPr>
              <a:t> </a:t>
            </a:r>
            <a:r>
              <a:rPr dirty="0" sz="1050" spc="-5">
                <a:latin typeface="Times New Roman"/>
                <a:cs typeface="Times New Roman"/>
              </a:rPr>
              <a:t>Network</a:t>
            </a:r>
            <a:r>
              <a:rPr dirty="0" sz="1050" spc="-50">
                <a:latin typeface="Times New Roman"/>
                <a:cs typeface="Times New Roman"/>
              </a:rPr>
              <a:t> </a:t>
            </a:r>
            <a:r>
              <a:rPr dirty="0" sz="1050">
                <a:latin typeface="Times New Roman"/>
                <a:cs typeface="Times New Roman"/>
              </a:rPr>
              <a:t>for</a:t>
            </a:r>
            <a:r>
              <a:rPr dirty="0" sz="1050" spc="-55">
                <a:latin typeface="Times New Roman"/>
                <a:cs typeface="Times New Roman"/>
              </a:rPr>
              <a:t> </a:t>
            </a:r>
            <a:r>
              <a:rPr dirty="0" sz="1050" spc="-5">
                <a:latin typeface="Times New Roman"/>
                <a:cs typeface="Times New Roman"/>
              </a:rPr>
              <a:t>Point</a:t>
            </a:r>
            <a:r>
              <a:rPr dirty="0" sz="1050" spc="-75">
                <a:latin typeface="Times New Roman"/>
                <a:cs typeface="Times New Roman"/>
              </a:rPr>
              <a:t> </a:t>
            </a:r>
            <a:r>
              <a:rPr dirty="0" sz="1050">
                <a:latin typeface="Times New Roman"/>
                <a:cs typeface="Times New Roman"/>
              </a:rPr>
              <a:t>Cloud</a:t>
            </a:r>
            <a:r>
              <a:rPr dirty="0" sz="1050" spc="-50">
                <a:latin typeface="Times New Roman"/>
                <a:cs typeface="Times New Roman"/>
              </a:rPr>
              <a:t> </a:t>
            </a:r>
            <a:r>
              <a:rPr dirty="0" sz="1050" spc="-5">
                <a:latin typeface="Times New Roman"/>
                <a:cs typeface="Times New Roman"/>
              </a:rPr>
              <a:t>Registration[C]. </a:t>
            </a:r>
            <a:r>
              <a:rPr dirty="0" sz="1050" spc="-250">
                <a:latin typeface="Times New Roman"/>
                <a:cs typeface="Times New Roman"/>
              </a:rPr>
              <a:t> </a:t>
            </a:r>
            <a:r>
              <a:rPr dirty="0" sz="1050" spc="-5">
                <a:latin typeface="Times New Roman"/>
                <a:cs typeface="Times New Roman"/>
              </a:rPr>
              <a:t>Proceedings</a:t>
            </a:r>
            <a:r>
              <a:rPr dirty="0" sz="1050" spc="-15">
                <a:latin typeface="Times New Roman"/>
                <a:cs typeface="Times New Roman"/>
              </a:rPr>
              <a:t> </a:t>
            </a:r>
            <a:r>
              <a:rPr dirty="0" sz="1050">
                <a:latin typeface="Times New Roman"/>
                <a:cs typeface="Times New Roman"/>
              </a:rPr>
              <a:t>of </a:t>
            </a:r>
            <a:r>
              <a:rPr dirty="0" sz="1050" spc="-5">
                <a:latin typeface="Times New Roman"/>
                <a:cs typeface="Times New Roman"/>
              </a:rPr>
              <a:t>the</a:t>
            </a:r>
            <a:r>
              <a:rPr dirty="0" sz="1050" spc="5">
                <a:latin typeface="Times New Roman"/>
                <a:cs typeface="Times New Roman"/>
              </a:rPr>
              <a:t> </a:t>
            </a:r>
            <a:r>
              <a:rPr dirty="0" sz="1050" spc="-5">
                <a:latin typeface="Times New Roman"/>
                <a:cs typeface="Times New Roman"/>
              </a:rPr>
              <a:t>IEEE/CVF</a:t>
            </a:r>
            <a:r>
              <a:rPr dirty="0" sz="1050" spc="5">
                <a:latin typeface="Times New Roman"/>
                <a:cs typeface="Times New Roman"/>
              </a:rPr>
              <a:t> </a:t>
            </a:r>
            <a:r>
              <a:rPr dirty="0" sz="1050" spc="-5">
                <a:latin typeface="Times New Roman"/>
                <a:cs typeface="Times New Roman"/>
              </a:rPr>
              <a:t>International </a:t>
            </a:r>
            <a:r>
              <a:rPr dirty="0" sz="1050">
                <a:latin typeface="Times New Roman"/>
                <a:cs typeface="Times New Roman"/>
              </a:rPr>
              <a:t>Conference</a:t>
            </a:r>
            <a:r>
              <a:rPr dirty="0" sz="1050" spc="-10">
                <a:latin typeface="Times New Roman"/>
                <a:cs typeface="Times New Roman"/>
              </a:rPr>
              <a:t> </a:t>
            </a:r>
            <a:r>
              <a:rPr dirty="0" sz="1050" spc="-5">
                <a:latin typeface="Times New Roman"/>
                <a:cs typeface="Times New Roman"/>
              </a:rPr>
              <a:t>on</a:t>
            </a:r>
            <a:r>
              <a:rPr dirty="0" sz="1050" spc="5">
                <a:latin typeface="Times New Roman"/>
                <a:cs typeface="Times New Roman"/>
              </a:rPr>
              <a:t> </a:t>
            </a:r>
            <a:r>
              <a:rPr dirty="0" sz="1050" spc="-5">
                <a:latin typeface="Times New Roman"/>
                <a:cs typeface="Times New Roman"/>
              </a:rPr>
              <a:t>Computer</a:t>
            </a:r>
            <a:r>
              <a:rPr dirty="0" sz="1050" spc="-30">
                <a:latin typeface="Times New Roman"/>
                <a:cs typeface="Times New Roman"/>
              </a:rPr>
              <a:t> </a:t>
            </a:r>
            <a:r>
              <a:rPr dirty="0" sz="1050" spc="-15">
                <a:latin typeface="Times New Roman"/>
                <a:cs typeface="Times New Roman"/>
              </a:rPr>
              <a:t>Vision,</a:t>
            </a:r>
            <a:r>
              <a:rPr dirty="0" sz="1050" spc="5">
                <a:latin typeface="Times New Roman"/>
                <a:cs typeface="Times New Roman"/>
              </a:rPr>
              <a:t> </a:t>
            </a:r>
            <a:r>
              <a:rPr dirty="0" sz="1050">
                <a:latin typeface="Times New Roman"/>
                <a:cs typeface="Times New Roman"/>
              </a:rPr>
              <a:t>2019: </a:t>
            </a:r>
            <a:r>
              <a:rPr dirty="0" sz="1050" spc="-5">
                <a:latin typeface="Times New Roman"/>
                <a:cs typeface="Times New Roman"/>
              </a:rPr>
              <a:t>12-21.</a:t>
            </a:r>
            <a:endParaRPr sz="1050">
              <a:latin typeface="Times New Roman"/>
              <a:cs typeface="Times New Roman"/>
            </a:endParaRPr>
          </a:p>
          <a:p>
            <a:pPr algn="just" marL="347980" marR="8255" indent="-267335">
              <a:lnSpc>
                <a:spcPct val="123800"/>
              </a:lnSpc>
              <a:buFont typeface="Times New Roman"/>
              <a:buAutoNum type="arabicPlain" startAt="29"/>
              <a:tabLst>
                <a:tab pos="348615" algn="l"/>
              </a:tabLst>
            </a:pPr>
            <a:r>
              <a:rPr dirty="0" sz="1050">
                <a:latin typeface="Times New Roman"/>
                <a:cs typeface="Times New Roman"/>
              </a:rPr>
              <a:t>Sar</a:t>
            </a:r>
            <a:r>
              <a:rPr dirty="0" sz="1050">
                <a:latin typeface="Times New Roman"/>
                <a:cs typeface="Times New Roman"/>
              </a:rPr>
              <a:t>ode </a:t>
            </a:r>
            <a:r>
              <a:rPr dirty="0" sz="1050" spc="-70">
                <a:latin typeface="Times New Roman"/>
                <a:cs typeface="Times New Roman"/>
              </a:rPr>
              <a:t>V, </a:t>
            </a:r>
            <a:r>
              <a:rPr dirty="0" sz="1050">
                <a:latin typeface="Times New Roman"/>
                <a:cs typeface="Times New Roman"/>
              </a:rPr>
              <a:t>Li </a:t>
            </a:r>
            <a:r>
              <a:rPr dirty="0" sz="1050" spc="-5">
                <a:latin typeface="Times New Roman"/>
                <a:cs typeface="Times New Roman"/>
              </a:rPr>
              <a:t>X, Goforth </a:t>
            </a:r>
            <a:r>
              <a:rPr dirty="0" sz="1050">
                <a:latin typeface="Times New Roman"/>
                <a:cs typeface="Times New Roman"/>
              </a:rPr>
              <a:t>H, et </a:t>
            </a:r>
            <a:r>
              <a:rPr dirty="0" sz="1050" spc="-5">
                <a:latin typeface="Times New Roman"/>
                <a:cs typeface="Times New Roman"/>
              </a:rPr>
              <a:t>al. </a:t>
            </a:r>
            <a:r>
              <a:rPr dirty="0" sz="1050">
                <a:latin typeface="Times New Roman"/>
                <a:cs typeface="Times New Roman"/>
              </a:rPr>
              <a:t>PCRNet: </a:t>
            </a:r>
            <a:r>
              <a:rPr dirty="0" sz="1050" spc="-5">
                <a:latin typeface="Times New Roman"/>
                <a:cs typeface="Times New Roman"/>
              </a:rPr>
              <a:t>Point </a:t>
            </a:r>
            <a:r>
              <a:rPr dirty="0" sz="1050">
                <a:latin typeface="Times New Roman"/>
                <a:cs typeface="Times New Roman"/>
              </a:rPr>
              <a:t>Cloud </a:t>
            </a:r>
            <a:r>
              <a:rPr dirty="0" sz="1050" spc="-5">
                <a:latin typeface="Times New Roman"/>
                <a:cs typeface="Times New Roman"/>
              </a:rPr>
              <a:t>Registration Network Using Pointnet </a:t>
            </a:r>
            <a:r>
              <a:rPr dirty="0" sz="1050">
                <a:latin typeface="Times New Roman"/>
                <a:cs typeface="Times New Roman"/>
              </a:rPr>
              <a:t>Encoding[J]. </a:t>
            </a:r>
            <a:r>
              <a:rPr dirty="0" sz="1050" spc="5">
                <a:latin typeface="Times New Roman"/>
                <a:cs typeface="Times New Roman"/>
              </a:rPr>
              <a:t> </a:t>
            </a:r>
            <a:r>
              <a:rPr dirty="0" sz="1050" spc="-5">
                <a:latin typeface="Times New Roman"/>
                <a:cs typeface="Times New Roman"/>
              </a:rPr>
              <a:t>arXiv</a:t>
            </a:r>
            <a:r>
              <a:rPr dirty="0" sz="1050">
                <a:latin typeface="Times New Roman"/>
                <a:cs typeface="Times New Roman"/>
              </a:rPr>
              <a:t> </a:t>
            </a:r>
            <a:r>
              <a:rPr dirty="0" sz="1050" spc="-5">
                <a:latin typeface="Times New Roman"/>
                <a:cs typeface="Times New Roman"/>
              </a:rPr>
              <a:t>preprint arXiv:190807906,</a:t>
            </a:r>
            <a:r>
              <a:rPr dirty="0" sz="1050">
                <a:latin typeface="Times New Roman"/>
                <a:cs typeface="Times New Roman"/>
              </a:rPr>
              <a:t> </a:t>
            </a:r>
            <a:r>
              <a:rPr dirty="0" sz="1050" spc="-5">
                <a:latin typeface="Times New Roman"/>
                <a:cs typeface="Times New Roman"/>
              </a:rPr>
              <a:t>2019.</a:t>
            </a:r>
            <a:endParaRPr sz="1050">
              <a:latin typeface="Times New Roman"/>
              <a:cs typeface="Times New Roman"/>
            </a:endParaRPr>
          </a:p>
          <a:p>
            <a:pPr algn="just" marL="347980" marR="5715" indent="-267335">
              <a:lnSpc>
                <a:spcPct val="123800"/>
              </a:lnSpc>
              <a:buFont typeface="Times New Roman"/>
              <a:buAutoNum type="arabicPlain" startAt="29"/>
              <a:tabLst>
                <a:tab pos="348615" algn="l"/>
              </a:tabLst>
            </a:pPr>
            <a:r>
              <a:rPr dirty="0" sz="1050" spc="-5">
                <a:latin typeface="Times New Roman"/>
                <a:cs typeface="Times New Roman"/>
              </a:rPr>
              <a:t>Pa</a:t>
            </a:r>
            <a:r>
              <a:rPr dirty="0" sz="1050" spc="-5">
                <a:latin typeface="Times New Roman"/>
                <a:cs typeface="Times New Roman"/>
              </a:rPr>
              <a:t>is</a:t>
            </a:r>
            <a:r>
              <a:rPr dirty="0" sz="1050">
                <a:latin typeface="Times New Roman"/>
                <a:cs typeface="Times New Roman"/>
              </a:rPr>
              <a:t> G</a:t>
            </a:r>
            <a:r>
              <a:rPr dirty="0" sz="1050" spc="5">
                <a:latin typeface="Times New Roman"/>
                <a:cs typeface="Times New Roman"/>
              </a:rPr>
              <a:t> </a:t>
            </a:r>
            <a:r>
              <a:rPr dirty="0" sz="1050">
                <a:latin typeface="Times New Roman"/>
                <a:cs typeface="Times New Roman"/>
              </a:rPr>
              <a:t>D,</a:t>
            </a:r>
            <a:r>
              <a:rPr dirty="0" sz="1050" spc="5">
                <a:latin typeface="Times New Roman"/>
                <a:cs typeface="Times New Roman"/>
              </a:rPr>
              <a:t> </a:t>
            </a:r>
            <a:r>
              <a:rPr dirty="0" sz="1050">
                <a:latin typeface="Times New Roman"/>
                <a:cs typeface="Times New Roman"/>
              </a:rPr>
              <a:t>Ramalingam</a:t>
            </a:r>
            <a:r>
              <a:rPr dirty="0" sz="1050" spc="5">
                <a:latin typeface="Times New Roman"/>
                <a:cs typeface="Times New Roman"/>
              </a:rPr>
              <a:t> </a:t>
            </a:r>
            <a:r>
              <a:rPr dirty="0" sz="1050" spc="-5">
                <a:latin typeface="Times New Roman"/>
                <a:cs typeface="Times New Roman"/>
              </a:rPr>
              <a:t>S,</a:t>
            </a:r>
            <a:r>
              <a:rPr dirty="0" sz="1050">
                <a:latin typeface="Times New Roman"/>
                <a:cs typeface="Times New Roman"/>
              </a:rPr>
              <a:t> </a:t>
            </a:r>
            <a:r>
              <a:rPr dirty="0" sz="1050" spc="-5">
                <a:latin typeface="Times New Roman"/>
                <a:cs typeface="Times New Roman"/>
              </a:rPr>
              <a:t>Govindu</a:t>
            </a:r>
            <a:r>
              <a:rPr dirty="0" sz="1050">
                <a:latin typeface="Times New Roman"/>
                <a:cs typeface="Times New Roman"/>
              </a:rPr>
              <a:t> V</a:t>
            </a:r>
            <a:r>
              <a:rPr dirty="0" sz="1050" spc="5">
                <a:latin typeface="Times New Roman"/>
                <a:cs typeface="Times New Roman"/>
              </a:rPr>
              <a:t> </a:t>
            </a:r>
            <a:r>
              <a:rPr dirty="0" sz="1050">
                <a:latin typeface="Times New Roman"/>
                <a:cs typeface="Times New Roman"/>
              </a:rPr>
              <a:t>M,</a:t>
            </a:r>
            <a:r>
              <a:rPr dirty="0" sz="1050" spc="5">
                <a:latin typeface="Times New Roman"/>
                <a:cs typeface="Times New Roman"/>
              </a:rPr>
              <a:t> </a:t>
            </a:r>
            <a:r>
              <a:rPr dirty="0" sz="1050">
                <a:latin typeface="Times New Roman"/>
                <a:cs typeface="Times New Roman"/>
              </a:rPr>
              <a:t>et</a:t>
            </a:r>
            <a:r>
              <a:rPr dirty="0" sz="1050" spc="5">
                <a:latin typeface="Times New Roman"/>
                <a:cs typeface="Times New Roman"/>
              </a:rPr>
              <a:t> </a:t>
            </a:r>
            <a:r>
              <a:rPr dirty="0" sz="1050" spc="-5">
                <a:latin typeface="Times New Roman"/>
                <a:cs typeface="Times New Roman"/>
              </a:rPr>
              <a:t>al.</a:t>
            </a:r>
            <a:r>
              <a:rPr dirty="0" sz="1050">
                <a:latin typeface="Times New Roman"/>
                <a:cs typeface="Times New Roman"/>
              </a:rPr>
              <a:t> 3DRegNet: A </a:t>
            </a:r>
            <a:r>
              <a:rPr dirty="0" sz="1050" spc="-5">
                <a:latin typeface="Times New Roman"/>
                <a:cs typeface="Times New Roman"/>
              </a:rPr>
              <a:t>Deep</a:t>
            </a:r>
            <a:r>
              <a:rPr dirty="0" sz="1050">
                <a:latin typeface="Times New Roman"/>
                <a:cs typeface="Times New Roman"/>
              </a:rPr>
              <a:t> Neural</a:t>
            </a:r>
            <a:r>
              <a:rPr dirty="0" sz="1050" spc="5">
                <a:latin typeface="Times New Roman"/>
                <a:cs typeface="Times New Roman"/>
              </a:rPr>
              <a:t> </a:t>
            </a:r>
            <a:r>
              <a:rPr dirty="0" sz="1050" spc="-5">
                <a:latin typeface="Times New Roman"/>
                <a:cs typeface="Times New Roman"/>
              </a:rPr>
              <a:t>Network</a:t>
            </a:r>
            <a:r>
              <a:rPr dirty="0" sz="1050">
                <a:latin typeface="Times New Roman"/>
                <a:cs typeface="Times New Roman"/>
              </a:rPr>
              <a:t> for</a:t>
            </a:r>
            <a:r>
              <a:rPr dirty="0" sz="1050" spc="5">
                <a:latin typeface="Times New Roman"/>
                <a:cs typeface="Times New Roman"/>
              </a:rPr>
              <a:t> </a:t>
            </a:r>
            <a:r>
              <a:rPr dirty="0" sz="1050">
                <a:latin typeface="Times New Roman"/>
                <a:cs typeface="Times New Roman"/>
              </a:rPr>
              <a:t>3D</a:t>
            </a:r>
            <a:r>
              <a:rPr dirty="0" sz="1050" spc="5">
                <a:latin typeface="Times New Roman"/>
                <a:cs typeface="Times New Roman"/>
              </a:rPr>
              <a:t> </a:t>
            </a:r>
            <a:r>
              <a:rPr dirty="0" sz="1050" spc="-5">
                <a:latin typeface="Times New Roman"/>
                <a:cs typeface="Times New Roman"/>
              </a:rPr>
              <a:t>Point </a:t>
            </a:r>
            <a:r>
              <a:rPr dirty="0" sz="1050">
                <a:latin typeface="Times New Roman"/>
                <a:cs typeface="Times New Roman"/>
              </a:rPr>
              <a:t> </a:t>
            </a:r>
            <a:r>
              <a:rPr dirty="0" sz="1050" spc="-5">
                <a:latin typeface="Times New Roman"/>
                <a:cs typeface="Times New Roman"/>
              </a:rPr>
              <a:t>Registration[C]. Proceedings </a:t>
            </a:r>
            <a:r>
              <a:rPr dirty="0" sz="1050">
                <a:latin typeface="Times New Roman"/>
                <a:cs typeface="Times New Roman"/>
              </a:rPr>
              <a:t>of </a:t>
            </a:r>
            <a:r>
              <a:rPr dirty="0" sz="1050" spc="-5">
                <a:latin typeface="Times New Roman"/>
                <a:cs typeface="Times New Roman"/>
              </a:rPr>
              <a:t>the IEEE/CVF Conference </a:t>
            </a:r>
            <a:r>
              <a:rPr dirty="0" sz="1050">
                <a:latin typeface="Times New Roman"/>
                <a:cs typeface="Times New Roman"/>
              </a:rPr>
              <a:t>on </a:t>
            </a:r>
            <a:r>
              <a:rPr dirty="0" sz="1050" spc="-5">
                <a:latin typeface="Times New Roman"/>
                <a:cs typeface="Times New Roman"/>
              </a:rPr>
              <a:t>Computer </a:t>
            </a:r>
            <a:r>
              <a:rPr dirty="0" sz="1050" spc="-15">
                <a:latin typeface="Times New Roman"/>
                <a:cs typeface="Times New Roman"/>
              </a:rPr>
              <a:t>Vision </a:t>
            </a:r>
            <a:r>
              <a:rPr dirty="0" sz="1050" spc="-5">
                <a:latin typeface="Times New Roman"/>
                <a:cs typeface="Times New Roman"/>
              </a:rPr>
              <a:t>and Pattern Recognition, </a:t>
            </a:r>
            <a:r>
              <a:rPr dirty="0" sz="1050">
                <a:latin typeface="Times New Roman"/>
                <a:cs typeface="Times New Roman"/>
              </a:rPr>
              <a:t> 2020:</a:t>
            </a:r>
            <a:r>
              <a:rPr dirty="0" sz="1050" spc="-10">
                <a:latin typeface="Times New Roman"/>
                <a:cs typeface="Times New Roman"/>
              </a:rPr>
              <a:t> </a:t>
            </a:r>
            <a:r>
              <a:rPr dirty="0" sz="1050" spc="-5">
                <a:latin typeface="Times New Roman"/>
                <a:cs typeface="Times New Roman"/>
              </a:rPr>
              <a:t>7193-7203.</a:t>
            </a:r>
            <a:endParaRPr sz="1050">
              <a:latin typeface="Times New Roman"/>
              <a:cs typeface="Times New Roman"/>
            </a:endParaRPr>
          </a:p>
          <a:p>
            <a:pPr algn="just" marL="347980" marR="10160" indent="-267335">
              <a:lnSpc>
                <a:spcPct val="123800"/>
              </a:lnSpc>
              <a:spcBef>
                <a:spcPts val="5"/>
              </a:spcBef>
              <a:buFont typeface="Times New Roman"/>
              <a:buAutoNum type="arabicPlain" startAt="29"/>
              <a:tabLst>
                <a:tab pos="348615" algn="l"/>
              </a:tabLst>
            </a:pPr>
            <a:r>
              <a:rPr dirty="0" sz="1050">
                <a:latin typeface="Times New Roman"/>
                <a:cs typeface="Times New Roman"/>
              </a:rPr>
              <a:t>F</a:t>
            </a:r>
            <a:r>
              <a:rPr dirty="0" sz="1050">
                <a:latin typeface="Times New Roman"/>
                <a:cs typeface="Times New Roman"/>
              </a:rPr>
              <a:t>u K, Liu </a:t>
            </a:r>
            <a:r>
              <a:rPr dirty="0" sz="1050" spc="-10">
                <a:latin typeface="Times New Roman"/>
                <a:cs typeface="Times New Roman"/>
              </a:rPr>
              <a:t>S, </a:t>
            </a:r>
            <a:r>
              <a:rPr dirty="0" sz="1050">
                <a:latin typeface="Times New Roman"/>
                <a:cs typeface="Times New Roman"/>
              </a:rPr>
              <a:t>Luo </a:t>
            </a:r>
            <a:r>
              <a:rPr dirty="0" sz="1050" spc="5">
                <a:latin typeface="Times New Roman"/>
                <a:cs typeface="Times New Roman"/>
              </a:rPr>
              <a:t>X, </a:t>
            </a:r>
            <a:r>
              <a:rPr dirty="0" sz="1050">
                <a:latin typeface="Times New Roman"/>
                <a:cs typeface="Times New Roman"/>
              </a:rPr>
              <a:t>et </a:t>
            </a:r>
            <a:r>
              <a:rPr dirty="0" sz="1050" spc="-5">
                <a:latin typeface="Times New Roman"/>
                <a:cs typeface="Times New Roman"/>
              </a:rPr>
              <a:t>al. </a:t>
            </a:r>
            <a:r>
              <a:rPr dirty="0" sz="1050">
                <a:latin typeface="Times New Roman"/>
                <a:cs typeface="Times New Roman"/>
              </a:rPr>
              <a:t>Robust </a:t>
            </a:r>
            <a:r>
              <a:rPr dirty="0" sz="1050" spc="-5">
                <a:latin typeface="Times New Roman"/>
                <a:cs typeface="Times New Roman"/>
              </a:rPr>
              <a:t>Point </a:t>
            </a:r>
            <a:r>
              <a:rPr dirty="0" sz="1050">
                <a:latin typeface="Times New Roman"/>
                <a:cs typeface="Times New Roman"/>
              </a:rPr>
              <a:t>Cloud </a:t>
            </a:r>
            <a:r>
              <a:rPr dirty="0" sz="1050" spc="-5">
                <a:latin typeface="Times New Roman"/>
                <a:cs typeface="Times New Roman"/>
              </a:rPr>
              <a:t>Registration Framework Based </a:t>
            </a:r>
            <a:r>
              <a:rPr dirty="0" sz="1050">
                <a:latin typeface="Times New Roman"/>
                <a:cs typeface="Times New Roman"/>
              </a:rPr>
              <a:t>on </a:t>
            </a:r>
            <a:r>
              <a:rPr dirty="0" sz="1050" spc="-5">
                <a:latin typeface="Times New Roman"/>
                <a:cs typeface="Times New Roman"/>
              </a:rPr>
              <a:t>Deep </a:t>
            </a:r>
            <a:r>
              <a:rPr dirty="0" sz="1050">
                <a:latin typeface="Times New Roman"/>
                <a:cs typeface="Times New Roman"/>
              </a:rPr>
              <a:t>Graph </a:t>
            </a:r>
            <a:r>
              <a:rPr dirty="0" sz="1050" spc="-5">
                <a:latin typeface="Times New Roman"/>
                <a:cs typeface="Times New Roman"/>
              </a:rPr>
              <a:t>Matching[C]. </a:t>
            </a:r>
            <a:r>
              <a:rPr dirty="0" sz="1050">
                <a:latin typeface="Times New Roman"/>
                <a:cs typeface="Times New Roman"/>
              </a:rPr>
              <a:t> </a:t>
            </a:r>
            <a:r>
              <a:rPr dirty="0" sz="1050" spc="-5">
                <a:latin typeface="Times New Roman"/>
                <a:cs typeface="Times New Roman"/>
              </a:rPr>
              <a:t>Proceedings</a:t>
            </a:r>
            <a:r>
              <a:rPr dirty="0" sz="1050" spc="-10">
                <a:latin typeface="Times New Roman"/>
                <a:cs typeface="Times New Roman"/>
              </a:rPr>
              <a:t> </a:t>
            </a:r>
            <a:r>
              <a:rPr dirty="0" sz="1050">
                <a:latin typeface="Times New Roman"/>
                <a:cs typeface="Times New Roman"/>
              </a:rPr>
              <a:t>of </a:t>
            </a:r>
            <a:r>
              <a:rPr dirty="0" sz="1050" spc="-5">
                <a:latin typeface="Times New Roman"/>
                <a:cs typeface="Times New Roman"/>
              </a:rPr>
              <a:t>the</a:t>
            </a:r>
            <a:r>
              <a:rPr dirty="0" sz="1050" spc="5">
                <a:latin typeface="Times New Roman"/>
                <a:cs typeface="Times New Roman"/>
              </a:rPr>
              <a:t> </a:t>
            </a:r>
            <a:r>
              <a:rPr dirty="0" sz="1050" spc="-5">
                <a:latin typeface="Times New Roman"/>
                <a:cs typeface="Times New Roman"/>
              </a:rPr>
              <a:t>IEEE/CVF</a:t>
            </a:r>
            <a:r>
              <a:rPr dirty="0" sz="1050" spc="10">
                <a:latin typeface="Times New Roman"/>
                <a:cs typeface="Times New Roman"/>
              </a:rPr>
              <a:t> </a:t>
            </a:r>
            <a:r>
              <a:rPr dirty="0" sz="1050">
                <a:latin typeface="Times New Roman"/>
                <a:cs typeface="Times New Roman"/>
              </a:rPr>
              <a:t>Conference</a:t>
            </a:r>
            <a:r>
              <a:rPr dirty="0" sz="1050" spc="-10">
                <a:latin typeface="Times New Roman"/>
                <a:cs typeface="Times New Roman"/>
              </a:rPr>
              <a:t> </a:t>
            </a:r>
            <a:r>
              <a:rPr dirty="0" sz="1050">
                <a:latin typeface="Times New Roman"/>
                <a:cs typeface="Times New Roman"/>
              </a:rPr>
              <a:t>on</a:t>
            </a:r>
            <a:r>
              <a:rPr dirty="0" sz="1050" spc="-10">
                <a:latin typeface="Times New Roman"/>
                <a:cs typeface="Times New Roman"/>
              </a:rPr>
              <a:t> </a:t>
            </a:r>
            <a:r>
              <a:rPr dirty="0" sz="1050">
                <a:latin typeface="Times New Roman"/>
                <a:cs typeface="Times New Roman"/>
              </a:rPr>
              <a:t>Computer</a:t>
            </a:r>
            <a:r>
              <a:rPr dirty="0" sz="1050" spc="-35">
                <a:latin typeface="Times New Roman"/>
                <a:cs typeface="Times New Roman"/>
              </a:rPr>
              <a:t> </a:t>
            </a:r>
            <a:r>
              <a:rPr dirty="0" sz="1050" spc="-15">
                <a:latin typeface="Times New Roman"/>
                <a:cs typeface="Times New Roman"/>
              </a:rPr>
              <a:t>Vision</a:t>
            </a:r>
            <a:r>
              <a:rPr dirty="0" sz="1050" spc="10">
                <a:latin typeface="Times New Roman"/>
                <a:cs typeface="Times New Roman"/>
              </a:rPr>
              <a:t> </a:t>
            </a:r>
            <a:r>
              <a:rPr dirty="0" sz="1050">
                <a:latin typeface="Times New Roman"/>
                <a:cs typeface="Times New Roman"/>
              </a:rPr>
              <a:t>and</a:t>
            </a:r>
            <a:r>
              <a:rPr dirty="0" sz="1050" spc="5">
                <a:latin typeface="Times New Roman"/>
                <a:cs typeface="Times New Roman"/>
              </a:rPr>
              <a:t> </a:t>
            </a:r>
            <a:r>
              <a:rPr dirty="0" sz="1050" spc="-5">
                <a:latin typeface="Times New Roman"/>
                <a:cs typeface="Times New Roman"/>
              </a:rPr>
              <a:t>Pattern</a:t>
            </a:r>
            <a:r>
              <a:rPr dirty="0" sz="1050" spc="-10">
                <a:latin typeface="Times New Roman"/>
                <a:cs typeface="Times New Roman"/>
              </a:rPr>
              <a:t> </a:t>
            </a:r>
            <a:r>
              <a:rPr dirty="0" sz="1050" spc="-5">
                <a:latin typeface="Times New Roman"/>
                <a:cs typeface="Times New Roman"/>
              </a:rPr>
              <a:t>Recognition,</a:t>
            </a:r>
            <a:r>
              <a:rPr dirty="0" sz="1050" spc="5">
                <a:latin typeface="Times New Roman"/>
                <a:cs typeface="Times New Roman"/>
              </a:rPr>
              <a:t> </a:t>
            </a:r>
            <a:r>
              <a:rPr dirty="0" sz="1050">
                <a:latin typeface="Times New Roman"/>
                <a:cs typeface="Times New Roman"/>
              </a:rPr>
              <a:t>2021:</a:t>
            </a:r>
            <a:r>
              <a:rPr dirty="0" sz="1050" spc="5">
                <a:latin typeface="Times New Roman"/>
                <a:cs typeface="Times New Roman"/>
              </a:rPr>
              <a:t> </a:t>
            </a:r>
            <a:r>
              <a:rPr dirty="0" sz="1050">
                <a:latin typeface="Times New Roman"/>
                <a:cs typeface="Times New Roman"/>
              </a:rPr>
              <a:t>8893-8902.</a:t>
            </a:r>
            <a:endParaRPr sz="1050">
              <a:latin typeface="Times New Roman"/>
              <a:cs typeface="Times New Roman"/>
            </a:endParaRPr>
          </a:p>
          <a:p>
            <a:pPr algn="just" marL="347980" marR="6985" indent="-267335">
              <a:lnSpc>
                <a:spcPct val="123800"/>
              </a:lnSpc>
              <a:buFont typeface="Times New Roman"/>
              <a:buAutoNum type="arabicPlain" startAt="29"/>
              <a:tabLst>
                <a:tab pos="348615" algn="l"/>
              </a:tabLst>
            </a:pPr>
            <a:r>
              <a:rPr dirty="0" sz="1050">
                <a:latin typeface="Times New Roman"/>
                <a:cs typeface="Times New Roman"/>
              </a:rPr>
              <a:t>Bus</a:t>
            </a:r>
            <a:r>
              <a:rPr dirty="0" sz="1050">
                <a:latin typeface="Times New Roman"/>
                <a:cs typeface="Times New Roman"/>
              </a:rPr>
              <a:t>tos A </a:t>
            </a:r>
            <a:r>
              <a:rPr dirty="0" sz="1050" spc="-60">
                <a:latin typeface="Times New Roman"/>
                <a:cs typeface="Times New Roman"/>
              </a:rPr>
              <a:t>P, </a:t>
            </a:r>
            <a:r>
              <a:rPr dirty="0" sz="1050">
                <a:latin typeface="Times New Roman"/>
                <a:cs typeface="Times New Roman"/>
              </a:rPr>
              <a:t>Chin </a:t>
            </a:r>
            <a:r>
              <a:rPr dirty="0" sz="1050" spc="-25">
                <a:latin typeface="Times New Roman"/>
                <a:cs typeface="Times New Roman"/>
              </a:rPr>
              <a:t>T-J. </a:t>
            </a:r>
            <a:r>
              <a:rPr dirty="0" sz="1050" spc="-5">
                <a:latin typeface="Times New Roman"/>
                <a:cs typeface="Times New Roman"/>
              </a:rPr>
              <a:t>Guaranteed Outlier Removal </a:t>
            </a:r>
            <a:r>
              <a:rPr dirty="0" sz="1050">
                <a:latin typeface="Times New Roman"/>
                <a:cs typeface="Times New Roman"/>
              </a:rPr>
              <a:t>for </a:t>
            </a:r>
            <a:r>
              <a:rPr dirty="0" sz="1050" spc="-5">
                <a:latin typeface="Times New Roman"/>
                <a:cs typeface="Times New Roman"/>
              </a:rPr>
              <a:t>Point </a:t>
            </a:r>
            <a:r>
              <a:rPr dirty="0" sz="1050">
                <a:latin typeface="Times New Roman"/>
                <a:cs typeface="Times New Roman"/>
              </a:rPr>
              <a:t>Cloud </a:t>
            </a:r>
            <a:r>
              <a:rPr dirty="0" sz="1050" spc="-5">
                <a:latin typeface="Times New Roman"/>
                <a:cs typeface="Times New Roman"/>
              </a:rPr>
              <a:t>Registration with Correspondences[J]. </a:t>
            </a:r>
            <a:r>
              <a:rPr dirty="0" sz="1050">
                <a:latin typeface="Times New Roman"/>
                <a:cs typeface="Times New Roman"/>
              </a:rPr>
              <a:t> </a:t>
            </a:r>
            <a:r>
              <a:rPr dirty="0" sz="1050" spc="-5">
                <a:latin typeface="Times New Roman"/>
                <a:cs typeface="Times New Roman"/>
              </a:rPr>
              <a:t>IEEE</a:t>
            </a:r>
            <a:r>
              <a:rPr dirty="0" sz="1050" spc="-20">
                <a:latin typeface="Times New Roman"/>
                <a:cs typeface="Times New Roman"/>
              </a:rPr>
              <a:t> </a:t>
            </a:r>
            <a:r>
              <a:rPr dirty="0" sz="1050" spc="-5">
                <a:latin typeface="Times New Roman"/>
                <a:cs typeface="Times New Roman"/>
              </a:rPr>
              <a:t>Transactions</a:t>
            </a:r>
            <a:r>
              <a:rPr dirty="0" sz="1050" spc="-15">
                <a:latin typeface="Times New Roman"/>
                <a:cs typeface="Times New Roman"/>
              </a:rPr>
              <a:t> </a:t>
            </a:r>
            <a:r>
              <a:rPr dirty="0" sz="1050">
                <a:latin typeface="Times New Roman"/>
                <a:cs typeface="Times New Roman"/>
              </a:rPr>
              <a:t>on</a:t>
            </a:r>
            <a:r>
              <a:rPr dirty="0" sz="1050" spc="5">
                <a:latin typeface="Times New Roman"/>
                <a:cs typeface="Times New Roman"/>
              </a:rPr>
              <a:t> </a:t>
            </a:r>
            <a:r>
              <a:rPr dirty="0" sz="1050" spc="-5">
                <a:latin typeface="Times New Roman"/>
                <a:cs typeface="Times New Roman"/>
              </a:rPr>
              <a:t>Pattern</a:t>
            </a:r>
            <a:r>
              <a:rPr dirty="0" sz="1050" spc="-60">
                <a:latin typeface="Times New Roman"/>
                <a:cs typeface="Times New Roman"/>
              </a:rPr>
              <a:t> </a:t>
            </a:r>
            <a:r>
              <a:rPr dirty="0" sz="1050">
                <a:latin typeface="Times New Roman"/>
                <a:cs typeface="Times New Roman"/>
              </a:rPr>
              <a:t>Analysis</a:t>
            </a:r>
            <a:r>
              <a:rPr dirty="0" sz="1050" spc="5">
                <a:latin typeface="Times New Roman"/>
                <a:cs typeface="Times New Roman"/>
              </a:rPr>
              <a:t> </a:t>
            </a:r>
            <a:r>
              <a:rPr dirty="0" sz="1050" spc="-5">
                <a:latin typeface="Times New Roman"/>
                <a:cs typeface="Times New Roman"/>
              </a:rPr>
              <a:t>and</a:t>
            </a:r>
            <a:r>
              <a:rPr dirty="0" sz="1050">
                <a:latin typeface="Times New Roman"/>
                <a:cs typeface="Times New Roman"/>
              </a:rPr>
              <a:t> </a:t>
            </a:r>
            <a:r>
              <a:rPr dirty="0" sz="1050" spc="-5">
                <a:latin typeface="Times New Roman"/>
                <a:cs typeface="Times New Roman"/>
              </a:rPr>
              <a:t>Machine</a:t>
            </a:r>
            <a:r>
              <a:rPr dirty="0" sz="1050">
                <a:latin typeface="Times New Roman"/>
                <a:cs typeface="Times New Roman"/>
              </a:rPr>
              <a:t> </a:t>
            </a:r>
            <a:r>
              <a:rPr dirty="0" sz="1050" spc="-5">
                <a:latin typeface="Times New Roman"/>
                <a:cs typeface="Times New Roman"/>
              </a:rPr>
              <a:t>Intelligence,</a:t>
            </a:r>
            <a:r>
              <a:rPr dirty="0" sz="1050" spc="5">
                <a:latin typeface="Times New Roman"/>
                <a:cs typeface="Times New Roman"/>
              </a:rPr>
              <a:t> </a:t>
            </a:r>
            <a:r>
              <a:rPr dirty="0" sz="1050">
                <a:latin typeface="Times New Roman"/>
                <a:cs typeface="Times New Roman"/>
              </a:rPr>
              <a:t>2017,</a:t>
            </a:r>
            <a:r>
              <a:rPr dirty="0" sz="1050" spc="-15">
                <a:latin typeface="Times New Roman"/>
                <a:cs typeface="Times New Roman"/>
              </a:rPr>
              <a:t> </a:t>
            </a:r>
            <a:r>
              <a:rPr dirty="0" sz="1050">
                <a:latin typeface="Times New Roman"/>
                <a:cs typeface="Times New Roman"/>
              </a:rPr>
              <a:t>40(12): </a:t>
            </a:r>
            <a:r>
              <a:rPr dirty="0" sz="1050" spc="-5">
                <a:latin typeface="Times New Roman"/>
                <a:cs typeface="Times New Roman"/>
              </a:rPr>
              <a:t>2868-2882.</a:t>
            </a:r>
            <a:endParaRPr sz="1050">
              <a:latin typeface="Times New Roman"/>
              <a:cs typeface="Times New Roman"/>
            </a:endParaRPr>
          </a:p>
          <a:p>
            <a:pPr algn="just" marL="347980" marR="6985" indent="-267335">
              <a:lnSpc>
                <a:spcPct val="123800"/>
              </a:lnSpc>
              <a:buFont typeface="Times New Roman"/>
              <a:buAutoNum type="arabicPlain" startAt="29"/>
              <a:tabLst>
                <a:tab pos="348615" algn="l"/>
              </a:tabLst>
            </a:pPr>
            <a:r>
              <a:rPr dirty="0" sz="1050">
                <a:latin typeface="Times New Roman"/>
                <a:cs typeface="Times New Roman"/>
              </a:rPr>
              <a:t>Guan</a:t>
            </a:r>
            <a:r>
              <a:rPr dirty="0" sz="1050">
                <a:latin typeface="Times New Roman"/>
                <a:cs typeface="Times New Roman"/>
              </a:rPr>
              <a:t> </a:t>
            </a:r>
            <a:r>
              <a:rPr dirty="0" sz="1050" spc="-5">
                <a:latin typeface="Times New Roman"/>
                <a:cs typeface="Times New Roman"/>
              </a:rPr>
              <a:t>B, </a:t>
            </a:r>
            <a:r>
              <a:rPr dirty="0" sz="1050">
                <a:latin typeface="Times New Roman"/>
                <a:cs typeface="Times New Roman"/>
              </a:rPr>
              <a:t>Lin </a:t>
            </a:r>
            <a:r>
              <a:rPr dirty="0" sz="1050" spc="-5">
                <a:latin typeface="Times New Roman"/>
                <a:cs typeface="Times New Roman"/>
              </a:rPr>
              <a:t>S, </a:t>
            </a:r>
            <a:r>
              <a:rPr dirty="0" sz="1050" spc="-25">
                <a:latin typeface="Times New Roman"/>
                <a:cs typeface="Times New Roman"/>
              </a:rPr>
              <a:t>Wang </a:t>
            </a:r>
            <a:r>
              <a:rPr dirty="0" sz="1050">
                <a:latin typeface="Times New Roman"/>
                <a:cs typeface="Times New Roman"/>
              </a:rPr>
              <a:t>R, et </a:t>
            </a:r>
            <a:r>
              <a:rPr dirty="0" sz="1050" spc="-5">
                <a:latin typeface="Times New Roman"/>
                <a:cs typeface="Times New Roman"/>
              </a:rPr>
              <a:t>al. </a:t>
            </a:r>
            <a:r>
              <a:rPr dirty="0" sz="1050" spc="-15">
                <a:latin typeface="Times New Roman"/>
                <a:cs typeface="Times New Roman"/>
              </a:rPr>
              <a:t>Voxel-Based </a:t>
            </a:r>
            <a:r>
              <a:rPr dirty="0" sz="1050" spc="-5">
                <a:latin typeface="Times New Roman"/>
                <a:cs typeface="Times New Roman"/>
              </a:rPr>
              <a:t>Quadrilateral Mesh Generation </a:t>
            </a:r>
            <a:r>
              <a:rPr dirty="0" sz="1050">
                <a:latin typeface="Times New Roman"/>
                <a:cs typeface="Times New Roman"/>
              </a:rPr>
              <a:t>from </a:t>
            </a:r>
            <a:r>
              <a:rPr dirty="0" sz="1050" spc="-5">
                <a:latin typeface="Times New Roman"/>
                <a:cs typeface="Times New Roman"/>
              </a:rPr>
              <a:t>Point Cloud[J]. Multimedia </a:t>
            </a:r>
            <a:r>
              <a:rPr dirty="0" sz="1050">
                <a:latin typeface="Times New Roman"/>
                <a:cs typeface="Times New Roman"/>
              </a:rPr>
              <a:t> </a:t>
            </a:r>
            <a:r>
              <a:rPr dirty="0" sz="1050" spc="-15">
                <a:latin typeface="Times New Roman"/>
                <a:cs typeface="Times New Roman"/>
              </a:rPr>
              <a:t>Tools</a:t>
            </a:r>
            <a:r>
              <a:rPr dirty="0" sz="1050">
                <a:latin typeface="Times New Roman"/>
                <a:cs typeface="Times New Roman"/>
              </a:rPr>
              <a:t> </a:t>
            </a:r>
            <a:r>
              <a:rPr dirty="0" sz="1050" spc="-5">
                <a:latin typeface="Times New Roman"/>
                <a:cs typeface="Times New Roman"/>
              </a:rPr>
              <a:t>and</a:t>
            </a:r>
            <a:r>
              <a:rPr dirty="0" sz="1050" spc="-60">
                <a:latin typeface="Times New Roman"/>
                <a:cs typeface="Times New Roman"/>
              </a:rPr>
              <a:t> </a:t>
            </a:r>
            <a:r>
              <a:rPr dirty="0" sz="1050" spc="-5">
                <a:latin typeface="Times New Roman"/>
                <a:cs typeface="Times New Roman"/>
              </a:rPr>
              <a:t>Applications,</a:t>
            </a:r>
            <a:r>
              <a:rPr dirty="0" sz="1050">
                <a:latin typeface="Times New Roman"/>
                <a:cs typeface="Times New Roman"/>
              </a:rPr>
              <a:t> </a:t>
            </a:r>
            <a:r>
              <a:rPr dirty="0" sz="1050" spc="-5">
                <a:latin typeface="Times New Roman"/>
                <a:cs typeface="Times New Roman"/>
              </a:rPr>
              <a:t>2020,</a:t>
            </a:r>
            <a:r>
              <a:rPr dirty="0" sz="1050">
                <a:latin typeface="Times New Roman"/>
                <a:cs typeface="Times New Roman"/>
              </a:rPr>
              <a:t> 79(29),</a:t>
            </a:r>
            <a:r>
              <a:rPr dirty="0" sz="1050" spc="-15">
                <a:latin typeface="Times New Roman"/>
                <a:cs typeface="Times New Roman"/>
              </a:rPr>
              <a:t> </a:t>
            </a:r>
            <a:r>
              <a:rPr dirty="0" sz="1050" spc="-5">
                <a:latin typeface="Times New Roman"/>
                <a:cs typeface="Times New Roman"/>
              </a:rPr>
              <a:t>20561-20578.</a:t>
            </a:r>
            <a:endParaRPr sz="1050">
              <a:latin typeface="Times New Roman"/>
              <a:cs typeface="Times New Roman"/>
            </a:endParaRPr>
          </a:p>
          <a:p>
            <a:pPr algn="just" marL="347980" marR="6985" indent="-267335">
              <a:lnSpc>
                <a:spcPct val="123800"/>
              </a:lnSpc>
              <a:buFont typeface="Times New Roman"/>
              <a:buAutoNum type="arabicPlain" startAt="29"/>
              <a:tabLst>
                <a:tab pos="348615" algn="l"/>
              </a:tabLst>
            </a:pPr>
            <a:r>
              <a:rPr dirty="0" sz="1050" spc="-5">
                <a:latin typeface="Times New Roman"/>
                <a:cs typeface="Times New Roman"/>
              </a:rPr>
              <a:t>J</a:t>
            </a:r>
            <a:r>
              <a:rPr dirty="0" sz="1050" spc="-5">
                <a:latin typeface="Times New Roman"/>
                <a:cs typeface="Times New Roman"/>
              </a:rPr>
              <a:t>iang </a:t>
            </a:r>
            <a:r>
              <a:rPr dirty="0" sz="1050">
                <a:latin typeface="Times New Roman"/>
                <a:cs typeface="Times New Roman"/>
              </a:rPr>
              <a:t>C, </a:t>
            </a:r>
            <a:r>
              <a:rPr dirty="0" sz="1050" spc="-5">
                <a:latin typeface="Times New Roman"/>
                <a:cs typeface="Times New Roman"/>
              </a:rPr>
              <a:t>Sud A, Makadia </a:t>
            </a:r>
            <a:r>
              <a:rPr dirty="0" sz="1050">
                <a:latin typeface="Times New Roman"/>
                <a:cs typeface="Times New Roman"/>
              </a:rPr>
              <a:t>A, et </a:t>
            </a:r>
            <a:r>
              <a:rPr dirty="0" sz="1050" spc="-5">
                <a:latin typeface="Times New Roman"/>
                <a:cs typeface="Times New Roman"/>
              </a:rPr>
              <a:t>al. </a:t>
            </a:r>
            <a:r>
              <a:rPr dirty="0" sz="1050">
                <a:latin typeface="Times New Roman"/>
                <a:cs typeface="Times New Roman"/>
              </a:rPr>
              <a:t>Local </a:t>
            </a:r>
            <a:r>
              <a:rPr dirty="0" sz="1050" spc="-5">
                <a:latin typeface="Times New Roman"/>
                <a:cs typeface="Times New Roman"/>
              </a:rPr>
              <a:t>Implicit Grid Representations </a:t>
            </a:r>
            <a:r>
              <a:rPr dirty="0" sz="1050">
                <a:latin typeface="Times New Roman"/>
                <a:cs typeface="Times New Roman"/>
              </a:rPr>
              <a:t>for 3D </a:t>
            </a:r>
            <a:r>
              <a:rPr dirty="0" sz="1050" spc="-5">
                <a:latin typeface="Times New Roman"/>
                <a:cs typeface="Times New Roman"/>
              </a:rPr>
              <a:t>Scenes[C]. Proceedings </a:t>
            </a:r>
            <a:r>
              <a:rPr dirty="0" sz="1050">
                <a:latin typeface="Times New Roman"/>
                <a:cs typeface="Times New Roman"/>
              </a:rPr>
              <a:t>of </a:t>
            </a:r>
            <a:r>
              <a:rPr dirty="0" sz="1050" spc="-5">
                <a:latin typeface="Times New Roman"/>
                <a:cs typeface="Times New Roman"/>
              </a:rPr>
              <a:t>the </a:t>
            </a:r>
            <a:r>
              <a:rPr dirty="0" sz="1050">
                <a:latin typeface="Times New Roman"/>
                <a:cs typeface="Times New Roman"/>
              </a:rPr>
              <a:t> </a:t>
            </a:r>
            <a:r>
              <a:rPr dirty="0" sz="1050" spc="-5">
                <a:latin typeface="Times New Roman"/>
                <a:cs typeface="Times New Roman"/>
              </a:rPr>
              <a:t>IEEE/CVF</a:t>
            </a:r>
            <a:r>
              <a:rPr dirty="0" sz="1050" spc="-15">
                <a:latin typeface="Times New Roman"/>
                <a:cs typeface="Times New Roman"/>
              </a:rPr>
              <a:t> </a:t>
            </a:r>
            <a:r>
              <a:rPr dirty="0" sz="1050">
                <a:latin typeface="Times New Roman"/>
                <a:cs typeface="Times New Roman"/>
              </a:rPr>
              <a:t>Conference</a:t>
            </a:r>
            <a:r>
              <a:rPr dirty="0" sz="1050" spc="5">
                <a:latin typeface="Times New Roman"/>
                <a:cs typeface="Times New Roman"/>
              </a:rPr>
              <a:t> </a:t>
            </a:r>
            <a:r>
              <a:rPr dirty="0" sz="1050">
                <a:latin typeface="Times New Roman"/>
                <a:cs typeface="Times New Roman"/>
              </a:rPr>
              <a:t>on</a:t>
            </a:r>
            <a:r>
              <a:rPr dirty="0" sz="1050" spc="-15">
                <a:latin typeface="Times New Roman"/>
                <a:cs typeface="Times New Roman"/>
              </a:rPr>
              <a:t> </a:t>
            </a:r>
            <a:r>
              <a:rPr dirty="0" sz="1050" spc="-5">
                <a:latin typeface="Times New Roman"/>
                <a:cs typeface="Times New Roman"/>
              </a:rPr>
              <a:t>Computer</a:t>
            </a:r>
            <a:r>
              <a:rPr dirty="0" sz="1050" spc="-25">
                <a:latin typeface="Times New Roman"/>
                <a:cs typeface="Times New Roman"/>
              </a:rPr>
              <a:t> </a:t>
            </a:r>
            <a:r>
              <a:rPr dirty="0" sz="1050" spc="-15">
                <a:latin typeface="Times New Roman"/>
                <a:cs typeface="Times New Roman"/>
              </a:rPr>
              <a:t>Vision</a:t>
            </a:r>
            <a:r>
              <a:rPr dirty="0" sz="1050">
                <a:latin typeface="Times New Roman"/>
                <a:cs typeface="Times New Roman"/>
              </a:rPr>
              <a:t> and</a:t>
            </a:r>
            <a:r>
              <a:rPr dirty="0" sz="1050" spc="5">
                <a:latin typeface="Times New Roman"/>
                <a:cs typeface="Times New Roman"/>
              </a:rPr>
              <a:t> </a:t>
            </a:r>
            <a:r>
              <a:rPr dirty="0" sz="1050" spc="-5">
                <a:latin typeface="Times New Roman"/>
                <a:cs typeface="Times New Roman"/>
              </a:rPr>
              <a:t>Pattern</a:t>
            </a:r>
            <a:r>
              <a:rPr dirty="0" sz="1050" spc="-15">
                <a:latin typeface="Times New Roman"/>
                <a:cs typeface="Times New Roman"/>
              </a:rPr>
              <a:t> </a:t>
            </a:r>
            <a:r>
              <a:rPr dirty="0" sz="1050" spc="-5">
                <a:latin typeface="Times New Roman"/>
                <a:cs typeface="Times New Roman"/>
              </a:rPr>
              <a:t>Recognition,</a:t>
            </a:r>
            <a:r>
              <a:rPr dirty="0" sz="1050" spc="5">
                <a:latin typeface="Times New Roman"/>
                <a:cs typeface="Times New Roman"/>
              </a:rPr>
              <a:t> </a:t>
            </a:r>
            <a:r>
              <a:rPr dirty="0" sz="1050">
                <a:latin typeface="Times New Roman"/>
                <a:cs typeface="Times New Roman"/>
              </a:rPr>
              <a:t>2020:</a:t>
            </a:r>
            <a:r>
              <a:rPr dirty="0" sz="1050" spc="-15">
                <a:latin typeface="Times New Roman"/>
                <a:cs typeface="Times New Roman"/>
              </a:rPr>
              <a:t> </a:t>
            </a:r>
            <a:r>
              <a:rPr dirty="0" sz="1050" spc="-5">
                <a:latin typeface="Times New Roman"/>
                <a:cs typeface="Times New Roman"/>
              </a:rPr>
              <a:t>6001-6010.</a:t>
            </a:r>
            <a:endParaRPr sz="1050">
              <a:latin typeface="Times New Roman"/>
              <a:cs typeface="Times New Roman"/>
            </a:endParaRPr>
          </a:p>
          <a:p>
            <a:pPr algn="just" marL="347980" marR="6985" indent="-267335">
              <a:lnSpc>
                <a:spcPct val="123800"/>
              </a:lnSpc>
              <a:buFont typeface="Times New Roman"/>
              <a:buAutoNum type="arabicPlain" startAt="29"/>
              <a:tabLst>
                <a:tab pos="348615" algn="l"/>
              </a:tabLst>
            </a:pPr>
            <a:r>
              <a:rPr dirty="0" sz="1050">
                <a:latin typeface="Times New Roman"/>
                <a:cs typeface="Times New Roman"/>
              </a:rPr>
              <a:t>Zhou</a:t>
            </a:r>
            <a:r>
              <a:rPr dirty="0" sz="1050" spc="5">
                <a:latin typeface="Times New Roman"/>
                <a:cs typeface="Times New Roman"/>
              </a:rPr>
              <a:t> </a:t>
            </a:r>
            <a:r>
              <a:rPr dirty="0" sz="1050" spc="-70">
                <a:latin typeface="Times New Roman"/>
                <a:cs typeface="Times New Roman"/>
              </a:rPr>
              <a:t>Y,</a:t>
            </a:r>
            <a:r>
              <a:rPr dirty="0" sz="1050" spc="-65">
                <a:latin typeface="Times New Roman"/>
                <a:cs typeface="Times New Roman"/>
              </a:rPr>
              <a:t> </a:t>
            </a:r>
            <a:r>
              <a:rPr dirty="0" sz="1050" spc="-5">
                <a:latin typeface="Times New Roman"/>
                <a:cs typeface="Times New Roman"/>
              </a:rPr>
              <a:t>Tuzel</a:t>
            </a:r>
            <a:r>
              <a:rPr dirty="0" sz="1050">
                <a:latin typeface="Times New Roman"/>
                <a:cs typeface="Times New Roman"/>
              </a:rPr>
              <a:t> O.</a:t>
            </a:r>
            <a:r>
              <a:rPr dirty="0" sz="1050" spc="5">
                <a:latin typeface="Times New Roman"/>
                <a:cs typeface="Times New Roman"/>
              </a:rPr>
              <a:t> </a:t>
            </a:r>
            <a:r>
              <a:rPr dirty="0" sz="1050" spc="-20">
                <a:latin typeface="Times New Roman"/>
                <a:cs typeface="Times New Roman"/>
              </a:rPr>
              <a:t>VoxelNet:</a:t>
            </a:r>
            <a:r>
              <a:rPr dirty="0" sz="1050" spc="-15">
                <a:latin typeface="Times New Roman"/>
                <a:cs typeface="Times New Roman"/>
              </a:rPr>
              <a:t> </a:t>
            </a:r>
            <a:r>
              <a:rPr dirty="0" sz="1050" spc="-5">
                <a:latin typeface="Times New Roman"/>
                <a:cs typeface="Times New Roman"/>
              </a:rPr>
              <a:t>End-to-End</a:t>
            </a:r>
            <a:r>
              <a:rPr dirty="0" sz="1050">
                <a:latin typeface="Times New Roman"/>
                <a:cs typeface="Times New Roman"/>
              </a:rPr>
              <a:t> </a:t>
            </a:r>
            <a:r>
              <a:rPr dirty="0" sz="1050" spc="-5">
                <a:latin typeface="Times New Roman"/>
                <a:cs typeface="Times New Roman"/>
              </a:rPr>
              <a:t>Learning</a:t>
            </a:r>
            <a:r>
              <a:rPr dirty="0" sz="1050">
                <a:latin typeface="Times New Roman"/>
                <a:cs typeface="Times New Roman"/>
              </a:rPr>
              <a:t> </a:t>
            </a:r>
            <a:r>
              <a:rPr dirty="0" sz="1050" spc="-5">
                <a:latin typeface="Times New Roman"/>
                <a:cs typeface="Times New Roman"/>
              </a:rPr>
              <a:t>for</a:t>
            </a:r>
            <a:r>
              <a:rPr dirty="0" sz="1050">
                <a:latin typeface="Times New Roman"/>
                <a:cs typeface="Times New Roman"/>
              </a:rPr>
              <a:t> </a:t>
            </a:r>
            <a:r>
              <a:rPr dirty="0" sz="1050" spc="-5">
                <a:latin typeface="Times New Roman"/>
                <a:cs typeface="Times New Roman"/>
              </a:rPr>
              <a:t>Point</a:t>
            </a:r>
            <a:r>
              <a:rPr dirty="0" sz="1050">
                <a:latin typeface="Times New Roman"/>
                <a:cs typeface="Times New Roman"/>
              </a:rPr>
              <a:t> </a:t>
            </a:r>
            <a:r>
              <a:rPr dirty="0" sz="1050" spc="-5">
                <a:latin typeface="Times New Roman"/>
                <a:cs typeface="Times New Roman"/>
              </a:rPr>
              <a:t>Cloud</a:t>
            </a:r>
            <a:r>
              <a:rPr dirty="0" sz="1050">
                <a:latin typeface="Times New Roman"/>
                <a:cs typeface="Times New Roman"/>
              </a:rPr>
              <a:t> Based</a:t>
            </a:r>
            <a:r>
              <a:rPr dirty="0" sz="1050" spc="5">
                <a:latin typeface="Times New Roman"/>
                <a:cs typeface="Times New Roman"/>
              </a:rPr>
              <a:t> </a:t>
            </a:r>
            <a:r>
              <a:rPr dirty="0" sz="1050">
                <a:latin typeface="Times New Roman"/>
                <a:cs typeface="Times New Roman"/>
              </a:rPr>
              <a:t>3D</a:t>
            </a:r>
            <a:r>
              <a:rPr dirty="0" sz="1050" spc="5">
                <a:latin typeface="Times New Roman"/>
                <a:cs typeface="Times New Roman"/>
              </a:rPr>
              <a:t> </a:t>
            </a:r>
            <a:r>
              <a:rPr dirty="0" sz="1050" spc="-5">
                <a:latin typeface="Times New Roman"/>
                <a:cs typeface="Times New Roman"/>
              </a:rPr>
              <a:t>Object</a:t>
            </a:r>
            <a:r>
              <a:rPr dirty="0" sz="1050">
                <a:latin typeface="Times New Roman"/>
                <a:cs typeface="Times New Roman"/>
              </a:rPr>
              <a:t> </a:t>
            </a:r>
            <a:r>
              <a:rPr dirty="0" sz="1050" spc="-5">
                <a:latin typeface="Times New Roman"/>
                <a:cs typeface="Times New Roman"/>
              </a:rPr>
              <a:t>Detection[C]. </a:t>
            </a:r>
            <a:r>
              <a:rPr dirty="0" sz="1050">
                <a:latin typeface="Times New Roman"/>
                <a:cs typeface="Times New Roman"/>
              </a:rPr>
              <a:t> </a:t>
            </a:r>
            <a:r>
              <a:rPr dirty="0" sz="1050" spc="-5">
                <a:latin typeface="Times New Roman"/>
                <a:cs typeface="Times New Roman"/>
              </a:rPr>
              <a:t>Proceedings</a:t>
            </a:r>
            <a:r>
              <a:rPr dirty="0" sz="1050" spc="-10">
                <a:latin typeface="Times New Roman"/>
                <a:cs typeface="Times New Roman"/>
              </a:rPr>
              <a:t> </a:t>
            </a:r>
            <a:r>
              <a:rPr dirty="0" sz="1050">
                <a:latin typeface="Times New Roman"/>
                <a:cs typeface="Times New Roman"/>
              </a:rPr>
              <a:t>of </a:t>
            </a:r>
            <a:r>
              <a:rPr dirty="0" sz="1050" spc="-5">
                <a:latin typeface="Times New Roman"/>
                <a:cs typeface="Times New Roman"/>
              </a:rPr>
              <a:t>the</a:t>
            </a:r>
            <a:r>
              <a:rPr dirty="0" sz="1050" spc="10">
                <a:latin typeface="Times New Roman"/>
                <a:cs typeface="Times New Roman"/>
              </a:rPr>
              <a:t> </a:t>
            </a:r>
            <a:r>
              <a:rPr dirty="0" sz="1050" spc="-5">
                <a:latin typeface="Times New Roman"/>
                <a:cs typeface="Times New Roman"/>
              </a:rPr>
              <a:t>IEEE </a:t>
            </a:r>
            <a:r>
              <a:rPr dirty="0" sz="1050">
                <a:latin typeface="Times New Roman"/>
                <a:cs typeface="Times New Roman"/>
              </a:rPr>
              <a:t>Conference</a:t>
            </a:r>
            <a:r>
              <a:rPr dirty="0" sz="1050" spc="10">
                <a:latin typeface="Times New Roman"/>
                <a:cs typeface="Times New Roman"/>
              </a:rPr>
              <a:t> </a:t>
            </a:r>
            <a:r>
              <a:rPr dirty="0" sz="1050">
                <a:latin typeface="Times New Roman"/>
                <a:cs typeface="Times New Roman"/>
              </a:rPr>
              <a:t>on</a:t>
            </a:r>
            <a:r>
              <a:rPr dirty="0" sz="1050" spc="-10">
                <a:latin typeface="Times New Roman"/>
                <a:cs typeface="Times New Roman"/>
              </a:rPr>
              <a:t> </a:t>
            </a:r>
            <a:r>
              <a:rPr dirty="0" sz="1050" spc="-5">
                <a:latin typeface="Times New Roman"/>
                <a:cs typeface="Times New Roman"/>
              </a:rPr>
              <a:t>Computer</a:t>
            </a:r>
            <a:r>
              <a:rPr dirty="0" sz="1050" spc="-25">
                <a:latin typeface="Times New Roman"/>
                <a:cs typeface="Times New Roman"/>
              </a:rPr>
              <a:t> </a:t>
            </a:r>
            <a:r>
              <a:rPr dirty="0" sz="1050" spc="-15">
                <a:latin typeface="Times New Roman"/>
                <a:cs typeface="Times New Roman"/>
              </a:rPr>
              <a:t>Vision</a:t>
            </a:r>
            <a:r>
              <a:rPr dirty="0" sz="1050" spc="10">
                <a:latin typeface="Times New Roman"/>
                <a:cs typeface="Times New Roman"/>
              </a:rPr>
              <a:t> </a:t>
            </a:r>
            <a:r>
              <a:rPr dirty="0" sz="1050">
                <a:latin typeface="Times New Roman"/>
                <a:cs typeface="Times New Roman"/>
              </a:rPr>
              <a:t>and</a:t>
            </a:r>
            <a:r>
              <a:rPr dirty="0" sz="1050" spc="5">
                <a:latin typeface="Times New Roman"/>
                <a:cs typeface="Times New Roman"/>
              </a:rPr>
              <a:t> </a:t>
            </a:r>
            <a:r>
              <a:rPr dirty="0" sz="1050" spc="-5">
                <a:latin typeface="Times New Roman"/>
                <a:cs typeface="Times New Roman"/>
              </a:rPr>
              <a:t>Pattern</a:t>
            </a:r>
            <a:r>
              <a:rPr dirty="0" sz="1050" spc="10">
                <a:latin typeface="Times New Roman"/>
                <a:cs typeface="Times New Roman"/>
              </a:rPr>
              <a:t> </a:t>
            </a:r>
            <a:r>
              <a:rPr dirty="0" sz="1050" spc="-5">
                <a:latin typeface="Times New Roman"/>
                <a:cs typeface="Times New Roman"/>
              </a:rPr>
              <a:t>Recognition,</a:t>
            </a:r>
            <a:r>
              <a:rPr dirty="0" sz="1050" spc="10">
                <a:latin typeface="Times New Roman"/>
                <a:cs typeface="Times New Roman"/>
              </a:rPr>
              <a:t> </a:t>
            </a:r>
            <a:r>
              <a:rPr dirty="0" sz="1050" spc="-5">
                <a:latin typeface="Times New Roman"/>
                <a:cs typeface="Times New Roman"/>
              </a:rPr>
              <a:t>2018:</a:t>
            </a:r>
            <a:r>
              <a:rPr dirty="0" sz="1050" spc="5">
                <a:latin typeface="Times New Roman"/>
                <a:cs typeface="Times New Roman"/>
              </a:rPr>
              <a:t> </a:t>
            </a:r>
            <a:r>
              <a:rPr dirty="0" sz="1050" spc="-5">
                <a:latin typeface="Times New Roman"/>
                <a:cs typeface="Times New Roman"/>
              </a:rPr>
              <a:t>4490-4499.</a:t>
            </a:r>
            <a:endParaRPr sz="1050">
              <a:latin typeface="Times New Roman"/>
              <a:cs typeface="Times New Roman"/>
            </a:endParaRPr>
          </a:p>
          <a:p>
            <a:pPr algn="just" marL="347980" marR="5080" indent="-267335">
              <a:lnSpc>
                <a:spcPct val="123800"/>
              </a:lnSpc>
              <a:spcBef>
                <a:spcPts val="5"/>
              </a:spcBef>
              <a:buFont typeface="Times New Roman"/>
              <a:buAutoNum type="arabicPlain" startAt="29"/>
              <a:tabLst>
                <a:tab pos="348615" algn="l"/>
              </a:tabLst>
            </a:pPr>
            <a:r>
              <a:rPr dirty="0" sz="1050">
                <a:latin typeface="Times New Roman"/>
                <a:cs typeface="Times New Roman"/>
              </a:rPr>
              <a:t>Thabet</a:t>
            </a:r>
            <a:r>
              <a:rPr dirty="0" sz="1050">
                <a:latin typeface="Times New Roman"/>
                <a:cs typeface="Times New Roman"/>
              </a:rPr>
              <a:t> A, </a:t>
            </a:r>
            <a:r>
              <a:rPr dirty="0" sz="1050" spc="-5">
                <a:latin typeface="Times New Roman"/>
                <a:cs typeface="Times New Roman"/>
              </a:rPr>
              <a:t>Alwassel </a:t>
            </a:r>
            <a:r>
              <a:rPr dirty="0" sz="1050">
                <a:latin typeface="Times New Roman"/>
                <a:cs typeface="Times New Roman"/>
              </a:rPr>
              <a:t>H, Ghanem B. </a:t>
            </a:r>
            <a:r>
              <a:rPr dirty="0" sz="1050" spc="-5">
                <a:latin typeface="Times New Roman"/>
                <a:cs typeface="Times New Roman"/>
              </a:rPr>
              <a:t>Self-Supervised Learning </a:t>
            </a:r>
            <a:r>
              <a:rPr dirty="0" sz="1050">
                <a:latin typeface="Times New Roman"/>
                <a:cs typeface="Times New Roman"/>
              </a:rPr>
              <a:t>of Local </a:t>
            </a:r>
            <a:r>
              <a:rPr dirty="0" sz="1050" spc="-5">
                <a:latin typeface="Times New Roman"/>
                <a:cs typeface="Times New Roman"/>
              </a:rPr>
              <a:t>Features in </a:t>
            </a:r>
            <a:r>
              <a:rPr dirty="0" sz="1050">
                <a:latin typeface="Times New Roman"/>
                <a:cs typeface="Times New Roman"/>
              </a:rPr>
              <a:t>3D </a:t>
            </a:r>
            <a:r>
              <a:rPr dirty="0" sz="1050" spc="-5">
                <a:latin typeface="Times New Roman"/>
                <a:cs typeface="Times New Roman"/>
              </a:rPr>
              <a:t>Point </a:t>
            </a:r>
            <a:r>
              <a:rPr dirty="0" sz="1050">
                <a:latin typeface="Times New Roman"/>
                <a:cs typeface="Times New Roman"/>
              </a:rPr>
              <a:t>Clouds[C]. </a:t>
            </a:r>
            <a:r>
              <a:rPr dirty="0" sz="1050" spc="5">
                <a:latin typeface="Times New Roman"/>
                <a:cs typeface="Times New Roman"/>
              </a:rPr>
              <a:t> </a:t>
            </a:r>
            <a:r>
              <a:rPr dirty="0" sz="1050" spc="-5">
                <a:latin typeface="Times New Roman"/>
                <a:cs typeface="Times New Roman"/>
              </a:rPr>
              <a:t>Proceedings </a:t>
            </a:r>
            <a:r>
              <a:rPr dirty="0" sz="1050">
                <a:latin typeface="Times New Roman"/>
                <a:cs typeface="Times New Roman"/>
              </a:rPr>
              <a:t>of </a:t>
            </a:r>
            <a:r>
              <a:rPr dirty="0" sz="1050" spc="-5">
                <a:latin typeface="Times New Roman"/>
                <a:cs typeface="Times New Roman"/>
              </a:rPr>
              <a:t>the IEEE/CVF </a:t>
            </a:r>
            <a:r>
              <a:rPr dirty="0" sz="1050">
                <a:latin typeface="Times New Roman"/>
                <a:cs typeface="Times New Roman"/>
              </a:rPr>
              <a:t>Conference on </a:t>
            </a:r>
            <a:r>
              <a:rPr dirty="0" sz="1050" spc="-5">
                <a:latin typeface="Times New Roman"/>
                <a:cs typeface="Times New Roman"/>
              </a:rPr>
              <a:t>Computer </a:t>
            </a:r>
            <a:r>
              <a:rPr dirty="0" sz="1050" spc="-15">
                <a:latin typeface="Times New Roman"/>
                <a:cs typeface="Times New Roman"/>
              </a:rPr>
              <a:t>Vision </a:t>
            </a:r>
            <a:r>
              <a:rPr dirty="0" sz="1050">
                <a:latin typeface="Times New Roman"/>
                <a:cs typeface="Times New Roman"/>
              </a:rPr>
              <a:t>and </a:t>
            </a:r>
            <a:r>
              <a:rPr dirty="0" sz="1050" spc="-5">
                <a:latin typeface="Times New Roman"/>
                <a:cs typeface="Times New Roman"/>
              </a:rPr>
              <a:t>Pattern Recognition </a:t>
            </a:r>
            <a:r>
              <a:rPr dirty="0" sz="1050" spc="-10">
                <a:latin typeface="Times New Roman"/>
                <a:cs typeface="Times New Roman"/>
              </a:rPr>
              <a:t>Workshops, </a:t>
            </a:r>
            <a:r>
              <a:rPr dirty="0" sz="1050">
                <a:latin typeface="Times New Roman"/>
                <a:cs typeface="Times New Roman"/>
              </a:rPr>
              <a:t>2020: </a:t>
            </a:r>
            <a:r>
              <a:rPr dirty="0" sz="1050" spc="5">
                <a:latin typeface="Times New Roman"/>
                <a:cs typeface="Times New Roman"/>
              </a:rPr>
              <a:t> </a:t>
            </a:r>
            <a:r>
              <a:rPr dirty="0" sz="1050">
                <a:latin typeface="Times New Roman"/>
                <a:cs typeface="Times New Roman"/>
              </a:rPr>
              <a:t>938-939.</a:t>
            </a:r>
            <a:endParaRPr sz="1050">
              <a:latin typeface="Times New Roman"/>
              <a:cs typeface="Times New Roman"/>
            </a:endParaRPr>
          </a:p>
          <a:p>
            <a:pPr algn="just" marL="347980" marR="5080" indent="-267335">
              <a:lnSpc>
                <a:spcPct val="123800"/>
              </a:lnSpc>
              <a:buFont typeface="Times New Roman"/>
              <a:buAutoNum type="arabicPlain" startAt="29"/>
              <a:tabLst>
                <a:tab pos="348615" algn="l"/>
              </a:tabLst>
            </a:pPr>
            <a:r>
              <a:rPr dirty="0" sz="1050" spc="5">
                <a:latin typeface="SimSun"/>
                <a:cs typeface="SimSun"/>
              </a:rPr>
              <a:t>张</a:t>
            </a:r>
            <a:r>
              <a:rPr dirty="0" sz="1050" spc="5">
                <a:latin typeface="SimSun"/>
                <a:cs typeface="SimSun"/>
              </a:rPr>
              <a:t>学</a:t>
            </a:r>
            <a:r>
              <a:rPr dirty="0" sz="1050" spc="-10">
                <a:latin typeface="SimSun"/>
                <a:cs typeface="SimSun"/>
              </a:rPr>
              <a:t>典</a:t>
            </a:r>
            <a:r>
              <a:rPr dirty="0" sz="1050">
                <a:latin typeface="Times New Roman"/>
                <a:cs typeface="Times New Roman"/>
              </a:rPr>
              <a:t>,</a:t>
            </a:r>
            <a:r>
              <a:rPr dirty="0" sz="1050" spc="254">
                <a:latin typeface="Times New Roman"/>
                <a:cs typeface="Times New Roman"/>
              </a:rPr>
              <a:t> </a:t>
            </a:r>
            <a:r>
              <a:rPr dirty="0" sz="1050" spc="-10">
                <a:latin typeface="SimSun"/>
                <a:cs typeface="SimSun"/>
              </a:rPr>
              <a:t>方</a:t>
            </a:r>
            <a:r>
              <a:rPr dirty="0" sz="1050" spc="5">
                <a:latin typeface="SimSun"/>
                <a:cs typeface="SimSun"/>
              </a:rPr>
              <a:t>慧</a:t>
            </a:r>
            <a:r>
              <a:rPr dirty="0" sz="1050">
                <a:latin typeface="Times New Roman"/>
                <a:cs typeface="Times New Roman"/>
              </a:rPr>
              <a:t>.</a:t>
            </a:r>
            <a:r>
              <a:rPr dirty="0" sz="1050" spc="114">
                <a:latin typeface="Times New Roman"/>
                <a:cs typeface="Times New Roman"/>
              </a:rPr>
              <a:t> </a:t>
            </a:r>
            <a:r>
              <a:rPr dirty="0" sz="1050" spc="-5">
                <a:latin typeface="Times New Roman"/>
                <a:cs typeface="Times New Roman"/>
              </a:rPr>
              <a:t>BTDGCNN</a:t>
            </a:r>
            <a:r>
              <a:rPr dirty="0" sz="1050" spc="-5">
                <a:latin typeface="SimSun"/>
                <a:cs typeface="SimSun"/>
              </a:rPr>
              <a:t>：</a:t>
            </a:r>
            <a:r>
              <a:rPr dirty="0" sz="1050" spc="5">
                <a:latin typeface="SimSun"/>
                <a:cs typeface="SimSun"/>
              </a:rPr>
              <a:t>面</a:t>
            </a:r>
            <a:r>
              <a:rPr dirty="0" sz="1050" spc="-10">
                <a:latin typeface="SimSun"/>
                <a:cs typeface="SimSun"/>
              </a:rPr>
              <a:t>向</a:t>
            </a:r>
            <a:r>
              <a:rPr dirty="0" sz="1050" spc="5">
                <a:latin typeface="SimSun"/>
                <a:cs typeface="SimSun"/>
              </a:rPr>
              <a:t>三</a:t>
            </a:r>
            <a:r>
              <a:rPr dirty="0" sz="1050" spc="-10">
                <a:latin typeface="SimSun"/>
                <a:cs typeface="SimSun"/>
              </a:rPr>
              <a:t>维</a:t>
            </a:r>
            <a:r>
              <a:rPr dirty="0" sz="1050" spc="5">
                <a:latin typeface="SimSun"/>
                <a:cs typeface="SimSun"/>
              </a:rPr>
              <a:t>点</a:t>
            </a:r>
            <a:r>
              <a:rPr dirty="0" sz="1050" spc="-10">
                <a:latin typeface="SimSun"/>
                <a:cs typeface="SimSun"/>
              </a:rPr>
              <a:t>云</a:t>
            </a:r>
            <a:r>
              <a:rPr dirty="0" sz="1050" spc="5">
                <a:latin typeface="SimSun"/>
                <a:cs typeface="SimSun"/>
              </a:rPr>
              <a:t>拓</a:t>
            </a:r>
            <a:r>
              <a:rPr dirty="0" sz="1050" spc="-10">
                <a:latin typeface="SimSun"/>
                <a:cs typeface="SimSun"/>
              </a:rPr>
              <a:t>扑</a:t>
            </a:r>
            <a:r>
              <a:rPr dirty="0" sz="1050" spc="5">
                <a:latin typeface="SimSun"/>
                <a:cs typeface="SimSun"/>
              </a:rPr>
              <a:t>结</a:t>
            </a:r>
            <a:r>
              <a:rPr dirty="0" sz="1050" spc="-10">
                <a:latin typeface="SimSun"/>
                <a:cs typeface="SimSun"/>
              </a:rPr>
              <a:t>构</a:t>
            </a:r>
            <a:r>
              <a:rPr dirty="0" sz="1050" spc="5">
                <a:latin typeface="SimSun"/>
                <a:cs typeface="SimSun"/>
              </a:rPr>
              <a:t>的</a:t>
            </a:r>
            <a:r>
              <a:rPr dirty="0" sz="1050" spc="-65">
                <a:latin typeface="SimSun"/>
                <a:cs typeface="SimSun"/>
              </a:rPr>
              <a:t> </a:t>
            </a:r>
            <a:r>
              <a:rPr dirty="0" sz="1050" spc="-5">
                <a:latin typeface="Times New Roman"/>
                <a:cs typeface="Times New Roman"/>
              </a:rPr>
              <a:t>BallTree</a:t>
            </a:r>
            <a:r>
              <a:rPr dirty="0" sz="1050" spc="200">
                <a:latin typeface="Times New Roman"/>
                <a:cs typeface="Times New Roman"/>
              </a:rPr>
              <a:t> </a:t>
            </a:r>
            <a:r>
              <a:rPr dirty="0" sz="1050" spc="5">
                <a:latin typeface="SimSun"/>
                <a:cs typeface="SimSun"/>
              </a:rPr>
              <a:t>动</a:t>
            </a:r>
            <a:r>
              <a:rPr dirty="0" sz="1050" spc="-10">
                <a:latin typeface="SimSun"/>
                <a:cs typeface="SimSun"/>
              </a:rPr>
              <a:t>态</a:t>
            </a:r>
            <a:r>
              <a:rPr dirty="0" sz="1050" spc="5">
                <a:latin typeface="SimSun"/>
                <a:cs typeface="SimSun"/>
              </a:rPr>
              <a:t>图</a:t>
            </a:r>
            <a:r>
              <a:rPr dirty="0" sz="1050" spc="-10">
                <a:latin typeface="SimSun"/>
                <a:cs typeface="SimSun"/>
              </a:rPr>
              <a:t>卷</a:t>
            </a:r>
            <a:r>
              <a:rPr dirty="0" sz="1050" spc="5">
                <a:latin typeface="SimSun"/>
                <a:cs typeface="SimSun"/>
              </a:rPr>
              <a:t>积</a:t>
            </a:r>
            <a:r>
              <a:rPr dirty="0" sz="1050" spc="-10">
                <a:latin typeface="SimSun"/>
                <a:cs typeface="SimSun"/>
              </a:rPr>
              <a:t>神</a:t>
            </a:r>
            <a:r>
              <a:rPr dirty="0" sz="1050" spc="5">
                <a:latin typeface="SimSun"/>
                <a:cs typeface="SimSun"/>
              </a:rPr>
              <a:t>经网络</a:t>
            </a:r>
            <a:r>
              <a:rPr dirty="0" sz="1050" spc="-5">
                <a:latin typeface="Times New Roman"/>
                <a:cs typeface="Times New Roman"/>
              </a:rPr>
              <a:t>[J].</a:t>
            </a:r>
            <a:r>
              <a:rPr dirty="0" sz="1050" spc="250">
                <a:latin typeface="Times New Roman"/>
                <a:cs typeface="Times New Roman"/>
              </a:rPr>
              <a:t> </a:t>
            </a:r>
            <a:r>
              <a:rPr dirty="0" sz="1050" spc="-10">
                <a:latin typeface="SimSun"/>
                <a:cs typeface="SimSun"/>
              </a:rPr>
              <a:t>小</a:t>
            </a:r>
            <a:r>
              <a:rPr dirty="0" sz="1050" spc="5">
                <a:latin typeface="SimSun"/>
                <a:cs typeface="SimSun"/>
              </a:rPr>
              <a:t>型微</a:t>
            </a:r>
            <a:r>
              <a:rPr dirty="0" sz="1050" spc="-10">
                <a:latin typeface="SimSun"/>
                <a:cs typeface="SimSun"/>
              </a:rPr>
              <a:t>型</a:t>
            </a:r>
            <a:r>
              <a:rPr dirty="0" sz="1050" spc="5">
                <a:latin typeface="SimSun"/>
                <a:cs typeface="SimSun"/>
              </a:rPr>
              <a:t>计 算机</a:t>
            </a:r>
            <a:r>
              <a:rPr dirty="0" sz="1050" spc="-10">
                <a:latin typeface="SimSun"/>
                <a:cs typeface="SimSun"/>
              </a:rPr>
              <a:t>系</a:t>
            </a:r>
            <a:r>
              <a:rPr dirty="0" sz="1050">
                <a:latin typeface="SimSun"/>
                <a:cs typeface="SimSun"/>
              </a:rPr>
              <a:t>统</a:t>
            </a:r>
            <a:r>
              <a:rPr dirty="0" sz="1050">
                <a:latin typeface="Times New Roman"/>
                <a:cs typeface="Times New Roman"/>
              </a:rPr>
              <a:t>,</a:t>
            </a:r>
            <a:r>
              <a:rPr dirty="0" sz="1050" spc="-5">
                <a:latin typeface="Times New Roman"/>
                <a:cs typeface="Times New Roman"/>
              </a:rPr>
              <a:t> 2021: </a:t>
            </a:r>
            <a:r>
              <a:rPr dirty="0" sz="1050">
                <a:latin typeface="Times New Roman"/>
                <a:cs typeface="Times New Roman"/>
              </a:rPr>
              <a:t>1-8.</a:t>
            </a:r>
            <a:endParaRPr sz="1050">
              <a:latin typeface="Times New Roman"/>
              <a:cs typeface="Times New Roman"/>
            </a:endParaRPr>
          </a:p>
          <a:p>
            <a:pPr marL="347980" marR="8255" indent="-267335">
              <a:lnSpc>
                <a:spcPct val="123800"/>
              </a:lnSpc>
              <a:buFont typeface="Times New Roman"/>
              <a:buAutoNum type="arabicPlain" startAt="29"/>
              <a:tabLst>
                <a:tab pos="348615" algn="l"/>
              </a:tabLst>
            </a:pPr>
            <a:r>
              <a:rPr dirty="0" sz="1050">
                <a:latin typeface="Times New Roman"/>
                <a:cs typeface="Times New Roman"/>
              </a:rPr>
              <a:t>Sar</a:t>
            </a:r>
            <a:r>
              <a:rPr dirty="0" sz="1050">
                <a:latin typeface="Times New Roman"/>
                <a:cs typeface="Times New Roman"/>
              </a:rPr>
              <a:t>abandi</a:t>
            </a:r>
            <a:r>
              <a:rPr dirty="0" sz="1050" spc="10">
                <a:latin typeface="Times New Roman"/>
                <a:cs typeface="Times New Roman"/>
              </a:rPr>
              <a:t> </a:t>
            </a:r>
            <a:r>
              <a:rPr dirty="0" sz="1050" spc="-5">
                <a:latin typeface="Times New Roman"/>
                <a:cs typeface="Times New Roman"/>
              </a:rPr>
              <a:t>S,</a:t>
            </a:r>
            <a:r>
              <a:rPr dirty="0" sz="1050" spc="10">
                <a:latin typeface="Times New Roman"/>
                <a:cs typeface="Times New Roman"/>
              </a:rPr>
              <a:t> </a:t>
            </a:r>
            <a:r>
              <a:rPr dirty="0" sz="1050" spc="-5">
                <a:latin typeface="Times New Roman"/>
                <a:cs typeface="Times New Roman"/>
              </a:rPr>
              <a:t>Thomas</a:t>
            </a:r>
            <a:r>
              <a:rPr dirty="0" sz="1050" spc="35">
                <a:latin typeface="Times New Roman"/>
                <a:cs typeface="Times New Roman"/>
              </a:rPr>
              <a:t> </a:t>
            </a:r>
            <a:r>
              <a:rPr dirty="0" sz="1050" spc="-50">
                <a:latin typeface="Times New Roman"/>
                <a:cs typeface="Times New Roman"/>
              </a:rPr>
              <a:t>F.</a:t>
            </a:r>
            <a:r>
              <a:rPr dirty="0" sz="1050" spc="-40">
                <a:latin typeface="Times New Roman"/>
                <a:cs typeface="Times New Roman"/>
              </a:rPr>
              <a:t> </a:t>
            </a:r>
            <a:r>
              <a:rPr dirty="0" sz="1050">
                <a:latin typeface="Times New Roman"/>
                <a:cs typeface="Times New Roman"/>
              </a:rPr>
              <a:t>A</a:t>
            </a:r>
            <a:r>
              <a:rPr dirty="0" sz="1050" spc="-25">
                <a:latin typeface="Times New Roman"/>
                <a:cs typeface="Times New Roman"/>
              </a:rPr>
              <a:t> </a:t>
            </a:r>
            <a:r>
              <a:rPr dirty="0" sz="1050" spc="-5">
                <a:latin typeface="Times New Roman"/>
                <a:cs typeface="Times New Roman"/>
              </a:rPr>
              <a:t>Survey</a:t>
            </a:r>
            <a:r>
              <a:rPr dirty="0" sz="1050" spc="30">
                <a:latin typeface="Times New Roman"/>
                <a:cs typeface="Times New Roman"/>
              </a:rPr>
              <a:t> </a:t>
            </a:r>
            <a:r>
              <a:rPr dirty="0" sz="1050">
                <a:latin typeface="Times New Roman"/>
                <a:cs typeface="Times New Roman"/>
              </a:rPr>
              <a:t>on</a:t>
            </a:r>
            <a:r>
              <a:rPr dirty="0" sz="1050" spc="25">
                <a:latin typeface="Times New Roman"/>
                <a:cs typeface="Times New Roman"/>
              </a:rPr>
              <a:t> </a:t>
            </a:r>
            <a:r>
              <a:rPr dirty="0" sz="1050" spc="-5">
                <a:latin typeface="Times New Roman"/>
                <a:cs typeface="Times New Roman"/>
              </a:rPr>
              <a:t>the</a:t>
            </a:r>
            <a:r>
              <a:rPr dirty="0" sz="1050" spc="20">
                <a:latin typeface="Times New Roman"/>
                <a:cs typeface="Times New Roman"/>
              </a:rPr>
              <a:t> </a:t>
            </a:r>
            <a:r>
              <a:rPr dirty="0" sz="1050" spc="-5">
                <a:latin typeface="Times New Roman"/>
                <a:cs typeface="Times New Roman"/>
              </a:rPr>
              <a:t>Computation</a:t>
            </a:r>
            <a:r>
              <a:rPr dirty="0" sz="1050" spc="25">
                <a:latin typeface="Times New Roman"/>
                <a:cs typeface="Times New Roman"/>
              </a:rPr>
              <a:t> </a:t>
            </a:r>
            <a:r>
              <a:rPr dirty="0" sz="1050">
                <a:latin typeface="Times New Roman"/>
                <a:cs typeface="Times New Roman"/>
              </a:rPr>
              <a:t>of</a:t>
            </a:r>
            <a:r>
              <a:rPr dirty="0" sz="1050" spc="30">
                <a:latin typeface="Times New Roman"/>
                <a:cs typeface="Times New Roman"/>
              </a:rPr>
              <a:t> </a:t>
            </a:r>
            <a:r>
              <a:rPr dirty="0" sz="1050" spc="-5">
                <a:latin typeface="Times New Roman"/>
                <a:cs typeface="Times New Roman"/>
              </a:rPr>
              <a:t>Quaternions</a:t>
            </a:r>
            <a:r>
              <a:rPr dirty="0" sz="1050" spc="35">
                <a:latin typeface="Times New Roman"/>
                <a:cs typeface="Times New Roman"/>
              </a:rPr>
              <a:t> </a:t>
            </a:r>
            <a:r>
              <a:rPr dirty="0" sz="1050">
                <a:latin typeface="Times New Roman"/>
                <a:cs typeface="Times New Roman"/>
              </a:rPr>
              <a:t>from</a:t>
            </a:r>
            <a:r>
              <a:rPr dirty="0" sz="1050" spc="15">
                <a:latin typeface="Times New Roman"/>
                <a:cs typeface="Times New Roman"/>
              </a:rPr>
              <a:t> </a:t>
            </a:r>
            <a:r>
              <a:rPr dirty="0" sz="1050" spc="-5">
                <a:latin typeface="Times New Roman"/>
                <a:cs typeface="Times New Roman"/>
              </a:rPr>
              <a:t>Rotation</a:t>
            </a:r>
            <a:r>
              <a:rPr dirty="0" sz="1050" spc="25">
                <a:latin typeface="Times New Roman"/>
                <a:cs typeface="Times New Roman"/>
              </a:rPr>
              <a:t> </a:t>
            </a:r>
            <a:r>
              <a:rPr dirty="0" sz="1050" spc="-5">
                <a:latin typeface="Times New Roman"/>
                <a:cs typeface="Times New Roman"/>
              </a:rPr>
              <a:t>Matrices[J].</a:t>
            </a:r>
            <a:r>
              <a:rPr dirty="0" sz="1050" spc="35">
                <a:latin typeface="Times New Roman"/>
                <a:cs typeface="Times New Roman"/>
              </a:rPr>
              <a:t> </a:t>
            </a:r>
            <a:r>
              <a:rPr dirty="0" sz="1050" spc="-5">
                <a:latin typeface="Times New Roman"/>
                <a:cs typeface="Times New Roman"/>
              </a:rPr>
              <a:t>Journal</a:t>
            </a:r>
            <a:r>
              <a:rPr dirty="0" sz="1050" spc="25">
                <a:latin typeface="Times New Roman"/>
                <a:cs typeface="Times New Roman"/>
              </a:rPr>
              <a:t> </a:t>
            </a:r>
            <a:r>
              <a:rPr dirty="0" sz="1050">
                <a:latin typeface="Times New Roman"/>
                <a:cs typeface="Times New Roman"/>
              </a:rPr>
              <a:t>of </a:t>
            </a:r>
            <a:r>
              <a:rPr dirty="0" sz="1050" spc="-245">
                <a:latin typeface="Times New Roman"/>
                <a:cs typeface="Times New Roman"/>
              </a:rPr>
              <a:t> </a:t>
            </a:r>
            <a:r>
              <a:rPr dirty="0" sz="1050" spc="-5">
                <a:latin typeface="Times New Roman"/>
                <a:cs typeface="Times New Roman"/>
              </a:rPr>
              <a:t>Mechanisms</a:t>
            </a:r>
            <a:r>
              <a:rPr dirty="0" sz="1050">
                <a:latin typeface="Times New Roman"/>
                <a:cs typeface="Times New Roman"/>
              </a:rPr>
              <a:t> and</a:t>
            </a:r>
            <a:r>
              <a:rPr dirty="0" sz="1050" spc="-15">
                <a:latin typeface="Times New Roman"/>
                <a:cs typeface="Times New Roman"/>
              </a:rPr>
              <a:t> </a:t>
            </a:r>
            <a:r>
              <a:rPr dirty="0" sz="1050" spc="-5">
                <a:latin typeface="Times New Roman"/>
                <a:cs typeface="Times New Roman"/>
              </a:rPr>
              <a:t>Robotics,</a:t>
            </a:r>
            <a:r>
              <a:rPr dirty="0" sz="1050">
                <a:latin typeface="Times New Roman"/>
                <a:cs typeface="Times New Roman"/>
              </a:rPr>
              <a:t> </a:t>
            </a:r>
            <a:r>
              <a:rPr dirty="0" sz="1050" spc="-5">
                <a:latin typeface="Times New Roman"/>
                <a:cs typeface="Times New Roman"/>
              </a:rPr>
              <a:t>2019,</a:t>
            </a:r>
            <a:r>
              <a:rPr dirty="0" sz="1050">
                <a:latin typeface="Times New Roman"/>
                <a:cs typeface="Times New Roman"/>
              </a:rPr>
              <a:t> </a:t>
            </a:r>
            <a:r>
              <a:rPr dirty="0" sz="1050" spc="-10">
                <a:latin typeface="Times New Roman"/>
                <a:cs typeface="Times New Roman"/>
              </a:rPr>
              <a:t>11(2):</a:t>
            </a:r>
            <a:r>
              <a:rPr dirty="0" sz="1050" spc="-5">
                <a:latin typeface="Times New Roman"/>
                <a:cs typeface="Times New Roman"/>
              </a:rPr>
              <a:t> </a:t>
            </a:r>
            <a:r>
              <a:rPr dirty="0" sz="1050">
                <a:latin typeface="Times New Roman"/>
                <a:cs typeface="Times New Roman"/>
              </a:rPr>
              <a:t>021006</a:t>
            </a:r>
            <a:endParaRPr sz="1050">
              <a:latin typeface="Times New Roman"/>
              <a:cs typeface="Times New Roman"/>
            </a:endParaRPr>
          </a:p>
          <a:p>
            <a:pPr marL="347980" indent="-267970">
              <a:lnSpc>
                <a:spcPct val="100000"/>
              </a:lnSpc>
              <a:spcBef>
                <a:spcPts val="300"/>
              </a:spcBef>
              <a:buFont typeface="Times New Roman"/>
              <a:buAutoNum type="arabicPlain" startAt="29"/>
              <a:tabLst>
                <a:tab pos="348615" algn="l"/>
              </a:tabLst>
            </a:pPr>
            <a:r>
              <a:rPr dirty="0" sz="1050" spc="5">
                <a:latin typeface="SimSun"/>
                <a:cs typeface="SimSun"/>
              </a:rPr>
              <a:t>野</a:t>
            </a:r>
            <a:r>
              <a:rPr dirty="0" sz="1050" spc="5">
                <a:latin typeface="SimSun"/>
                <a:cs typeface="SimSun"/>
              </a:rPr>
              <a:t>莹</a:t>
            </a:r>
            <a:r>
              <a:rPr dirty="0" sz="1050" spc="-10">
                <a:latin typeface="SimSun"/>
                <a:cs typeface="SimSun"/>
              </a:rPr>
              <a:t>莹</a:t>
            </a:r>
            <a:r>
              <a:rPr dirty="0" sz="1050">
                <a:latin typeface="Times New Roman"/>
                <a:cs typeface="Times New Roman"/>
              </a:rPr>
              <a:t>,</a:t>
            </a:r>
            <a:r>
              <a:rPr dirty="0" sz="1050" spc="265">
                <a:latin typeface="Times New Roman"/>
                <a:cs typeface="Times New Roman"/>
              </a:rPr>
              <a:t> </a:t>
            </a:r>
            <a:r>
              <a:rPr dirty="0" sz="1050" spc="-10">
                <a:latin typeface="SimSun"/>
                <a:cs typeface="SimSun"/>
              </a:rPr>
              <a:t>张</a:t>
            </a:r>
            <a:r>
              <a:rPr dirty="0" sz="1050" spc="5">
                <a:latin typeface="SimSun"/>
                <a:cs typeface="SimSun"/>
              </a:rPr>
              <a:t>艳</a:t>
            </a:r>
            <a:r>
              <a:rPr dirty="0" sz="1050">
                <a:latin typeface="SimSun"/>
                <a:cs typeface="SimSun"/>
              </a:rPr>
              <a:t>珠</a:t>
            </a:r>
            <a:r>
              <a:rPr dirty="0" sz="1050">
                <a:latin typeface="Times New Roman"/>
                <a:cs typeface="Times New Roman"/>
              </a:rPr>
              <a:t>,  </a:t>
            </a:r>
            <a:r>
              <a:rPr dirty="0" sz="1050" spc="-10">
                <a:latin typeface="SimSun"/>
                <a:cs typeface="SimSun"/>
              </a:rPr>
              <a:t>邹</a:t>
            </a:r>
            <a:r>
              <a:rPr dirty="0" sz="1050" spc="5">
                <a:latin typeface="SimSun"/>
                <a:cs typeface="SimSun"/>
              </a:rPr>
              <a:t>心宇</a:t>
            </a:r>
            <a:r>
              <a:rPr dirty="0" sz="1050">
                <a:latin typeface="Times New Roman"/>
                <a:cs typeface="Times New Roman"/>
              </a:rPr>
              <a:t>,</a:t>
            </a:r>
            <a:r>
              <a:rPr dirty="0" sz="1050" spc="-15">
                <a:latin typeface="Times New Roman"/>
                <a:cs typeface="Times New Roman"/>
              </a:rPr>
              <a:t> </a:t>
            </a:r>
            <a:r>
              <a:rPr dirty="0" sz="1050" spc="-10">
                <a:latin typeface="Times New Roman"/>
                <a:cs typeface="Times New Roman"/>
              </a:rPr>
              <a:t>et</a:t>
            </a:r>
            <a:r>
              <a:rPr dirty="0" sz="1050">
                <a:latin typeface="Times New Roman"/>
                <a:cs typeface="Times New Roman"/>
              </a:rPr>
              <a:t> </a:t>
            </a:r>
            <a:r>
              <a:rPr dirty="0" sz="1050" spc="-5">
                <a:latin typeface="Times New Roman"/>
                <a:cs typeface="Times New Roman"/>
              </a:rPr>
              <a:t>al.</a:t>
            </a:r>
            <a:r>
              <a:rPr dirty="0" sz="1050" spc="270">
                <a:latin typeface="Times New Roman"/>
                <a:cs typeface="Times New Roman"/>
              </a:rPr>
              <a:t> </a:t>
            </a:r>
            <a:r>
              <a:rPr dirty="0" sz="1050" spc="5">
                <a:latin typeface="SimSun"/>
                <a:cs typeface="SimSun"/>
              </a:rPr>
              <a:t>欧</a:t>
            </a:r>
            <a:r>
              <a:rPr dirty="0" sz="1050" spc="-10">
                <a:latin typeface="SimSun"/>
                <a:cs typeface="SimSun"/>
              </a:rPr>
              <a:t>拉</a:t>
            </a:r>
            <a:r>
              <a:rPr dirty="0" sz="1050" spc="5">
                <a:latin typeface="SimSun"/>
                <a:cs typeface="SimSun"/>
              </a:rPr>
              <a:t>角姿</a:t>
            </a:r>
            <a:r>
              <a:rPr dirty="0" sz="1050" spc="-10">
                <a:latin typeface="SimSun"/>
                <a:cs typeface="SimSun"/>
              </a:rPr>
              <a:t>态</a:t>
            </a:r>
            <a:r>
              <a:rPr dirty="0" sz="1050" spc="5">
                <a:latin typeface="SimSun"/>
                <a:cs typeface="SimSun"/>
              </a:rPr>
              <a:t>解</a:t>
            </a:r>
            <a:r>
              <a:rPr dirty="0" sz="1050" spc="-10">
                <a:latin typeface="SimSun"/>
                <a:cs typeface="SimSun"/>
              </a:rPr>
              <a:t>算</a:t>
            </a:r>
            <a:r>
              <a:rPr dirty="0" sz="1050" spc="5">
                <a:latin typeface="SimSun"/>
                <a:cs typeface="SimSun"/>
              </a:rPr>
              <a:t>的</a:t>
            </a:r>
            <a:r>
              <a:rPr dirty="0" sz="1050" spc="-10">
                <a:latin typeface="SimSun"/>
                <a:cs typeface="SimSun"/>
              </a:rPr>
              <a:t>改</a:t>
            </a:r>
            <a:r>
              <a:rPr dirty="0" sz="1050" spc="5">
                <a:latin typeface="SimSun"/>
                <a:cs typeface="SimSun"/>
              </a:rPr>
              <a:t>进</a:t>
            </a:r>
            <a:r>
              <a:rPr dirty="0" sz="1050" spc="-5">
                <a:latin typeface="Times New Roman"/>
                <a:cs typeface="Times New Roman"/>
              </a:rPr>
              <a:t>[J].</a:t>
            </a:r>
            <a:r>
              <a:rPr dirty="0" sz="1050" spc="270">
                <a:latin typeface="Times New Roman"/>
                <a:cs typeface="Times New Roman"/>
              </a:rPr>
              <a:t> </a:t>
            </a:r>
            <a:r>
              <a:rPr dirty="0" sz="1050" spc="-10">
                <a:latin typeface="SimSun"/>
                <a:cs typeface="SimSun"/>
              </a:rPr>
              <a:t>装</a:t>
            </a:r>
            <a:r>
              <a:rPr dirty="0" sz="1050" spc="5">
                <a:latin typeface="SimSun"/>
                <a:cs typeface="SimSun"/>
              </a:rPr>
              <a:t>备</a:t>
            </a:r>
            <a:r>
              <a:rPr dirty="0" sz="1050" spc="-10">
                <a:latin typeface="SimSun"/>
                <a:cs typeface="SimSun"/>
              </a:rPr>
              <a:t>制</a:t>
            </a:r>
            <a:r>
              <a:rPr dirty="0" sz="1050" spc="5">
                <a:latin typeface="SimSun"/>
                <a:cs typeface="SimSun"/>
              </a:rPr>
              <a:t>造技</a:t>
            </a:r>
            <a:r>
              <a:rPr dirty="0" sz="1050" spc="-10">
                <a:latin typeface="SimSun"/>
                <a:cs typeface="SimSun"/>
              </a:rPr>
              <a:t>术</a:t>
            </a:r>
            <a:r>
              <a:rPr dirty="0" sz="1050">
                <a:latin typeface="Times New Roman"/>
                <a:cs typeface="Times New Roman"/>
              </a:rPr>
              <a:t>, </a:t>
            </a:r>
            <a:r>
              <a:rPr dirty="0" sz="1050" spc="-5">
                <a:latin typeface="Times New Roman"/>
                <a:cs typeface="Times New Roman"/>
              </a:rPr>
              <a:t>2018,</a:t>
            </a:r>
            <a:r>
              <a:rPr dirty="0" sz="1050" spc="-10">
                <a:latin typeface="Times New Roman"/>
                <a:cs typeface="Times New Roman"/>
              </a:rPr>
              <a:t> </a:t>
            </a:r>
            <a:r>
              <a:rPr dirty="0" sz="1050">
                <a:latin typeface="Times New Roman"/>
                <a:cs typeface="Times New Roman"/>
              </a:rPr>
              <a:t>(03): </a:t>
            </a:r>
            <a:r>
              <a:rPr dirty="0" sz="1050" spc="-5">
                <a:latin typeface="Times New Roman"/>
                <a:cs typeface="Times New Roman"/>
              </a:rPr>
              <a:t>104-105+134.</a:t>
            </a:r>
            <a:endParaRPr sz="1050">
              <a:latin typeface="Times New Roman"/>
              <a:cs typeface="Times New Roman"/>
            </a:endParaRPr>
          </a:p>
          <a:p>
            <a:pPr marL="347980" marR="7620" indent="-267335">
              <a:lnSpc>
                <a:spcPct val="123800"/>
              </a:lnSpc>
              <a:buFont typeface="Times New Roman"/>
              <a:buAutoNum type="arabicPlain" startAt="29"/>
              <a:tabLst>
                <a:tab pos="348615" algn="l"/>
              </a:tabLst>
            </a:pPr>
            <a:r>
              <a:rPr dirty="0" sz="1050">
                <a:latin typeface="Times New Roman"/>
                <a:cs typeface="Times New Roman"/>
              </a:rPr>
              <a:t>Lev</a:t>
            </a:r>
            <a:r>
              <a:rPr dirty="0" sz="1050">
                <a:latin typeface="Times New Roman"/>
                <a:cs typeface="Times New Roman"/>
              </a:rPr>
              <a:t>inson</a:t>
            </a:r>
            <a:r>
              <a:rPr dirty="0" sz="1050" spc="95">
                <a:latin typeface="Times New Roman"/>
                <a:cs typeface="Times New Roman"/>
              </a:rPr>
              <a:t> </a:t>
            </a:r>
            <a:r>
              <a:rPr dirty="0" sz="1050" spc="-5">
                <a:latin typeface="Times New Roman"/>
                <a:cs typeface="Times New Roman"/>
              </a:rPr>
              <a:t>J,</a:t>
            </a:r>
            <a:r>
              <a:rPr dirty="0" sz="1050" spc="85">
                <a:latin typeface="Times New Roman"/>
                <a:cs typeface="Times New Roman"/>
              </a:rPr>
              <a:t> </a:t>
            </a:r>
            <a:r>
              <a:rPr dirty="0" sz="1050">
                <a:latin typeface="Times New Roman"/>
                <a:cs typeface="Times New Roman"/>
              </a:rPr>
              <a:t>Esteves</a:t>
            </a:r>
            <a:r>
              <a:rPr dirty="0" sz="1050" spc="100">
                <a:latin typeface="Times New Roman"/>
                <a:cs typeface="Times New Roman"/>
              </a:rPr>
              <a:t> </a:t>
            </a:r>
            <a:r>
              <a:rPr dirty="0" sz="1050">
                <a:latin typeface="Times New Roman"/>
                <a:cs typeface="Times New Roman"/>
              </a:rPr>
              <a:t>C,</a:t>
            </a:r>
            <a:r>
              <a:rPr dirty="0" sz="1050" spc="85">
                <a:latin typeface="Times New Roman"/>
                <a:cs typeface="Times New Roman"/>
              </a:rPr>
              <a:t> </a:t>
            </a:r>
            <a:r>
              <a:rPr dirty="0" sz="1050">
                <a:latin typeface="Times New Roman"/>
                <a:cs typeface="Times New Roman"/>
              </a:rPr>
              <a:t>Chen</a:t>
            </a:r>
            <a:r>
              <a:rPr dirty="0" sz="1050" spc="105">
                <a:latin typeface="Times New Roman"/>
                <a:cs typeface="Times New Roman"/>
              </a:rPr>
              <a:t> </a:t>
            </a:r>
            <a:r>
              <a:rPr dirty="0" sz="1050">
                <a:latin typeface="Times New Roman"/>
                <a:cs typeface="Times New Roman"/>
              </a:rPr>
              <a:t>K,</a:t>
            </a:r>
            <a:r>
              <a:rPr dirty="0" sz="1050" spc="100">
                <a:latin typeface="Times New Roman"/>
                <a:cs typeface="Times New Roman"/>
              </a:rPr>
              <a:t> </a:t>
            </a:r>
            <a:r>
              <a:rPr dirty="0" sz="1050">
                <a:latin typeface="Times New Roman"/>
                <a:cs typeface="Times New Roman"/>
              </a:rPr>
              <a:t>et</a:t>
            </a:r>
            <a:r>
              <a:rPr dirty="0" sz="1050" spc="100">
                <a:latin typeface="Times New Roman"/>
                <a:cs typeface="Times New Roman"/>
              </a:rPr>
              <a:t> </a:t>
            </a:r>
            <a:r>
              <a:rPr dirty="0" sz="1050" spc="-5">
                <a:latin typeface="Times New Roman"/>
                <a:cs typeface="Times New Roman"/>
              </a:rPr>
              <a:t>al.</a:t>
            </a:r>
            <a:r>
              <a:rPr dirty="0" sz="1050" spc="15">
                <a:latin typeface="Times New Roman"/>
                <a:cs typeface="Times New Roman"/>
              </a:rPr>
              <a:t> </a:t>
            </a:r>
            <a:r>
              <a:rPr dirty="0" sz="1050">
                <a:latin typeface="Times New Roman"/>
                <a:cs typeface="Times New Roman"/>
              </a:rPr>
              <a:t>An</a:t>
            </a:r>
            <a:r>
              <a:rPr dirty="0" sz="1050" spc="15">
                <a:latin typeface="Times New Roman"/>
                <a:cs typeface="Times New Roman"/>
              </a:rPr>
              <a:t> </a:t>
            </a:r>
            <a:r>
              <a:rPr dirty="0" sz="1050" spc="-5">
                <a:latin typeface="Times New Roman"/>
                <a:cs typeface="Times New Roman"/>
              </a:rPr>
              <a:t>Analysis</a:t>
            </a:r>
            <a:r>
              <a:rPr dirty="0" sz="1050" spc="95">
                <a:latin typeface="Times New Roman"/>
                <a:cs typeface="Times New Roman"/>
              </a:rPr>
              <a:t> </a:t>
            </a:r>
            <a:r>
              <a:rPr dirty="0" sz="1050">
                <a:latin typeface="Times New Roman"/>
                <a:cs typeface="Times New Roman"/>
              </a:rPr>
              <a:t>of</a:t>
            </a:r>
            <a:r>
              <a:rPr dirty="0" sz="1050" spc="100">
                <a:latin typeface="Times New Roman"/>
                <a:cs typeface="Times New Roman"/>
              </a:rPr>
              <a:t> </a:t>
            </a:r>
            <a:r>
              <a:rPr dirty="0" sz="1050">
                <a:latin typeface="Times New Roman"/>
                <a:cs typeface="Times New Roman"/>
              </a:rPr>
              <a:t>SVD</a:t>
            </a:r>
            <a:r>
              <a:rPr dirty="0" sz="1050" spc="105">
                <a:latin typeface="Times New Roman"/>
                <a:cs typeface="Times New Roman"/>
              </a:rPr>
              <a:t> </a:t>
            </a:r>
            <a:r>
              <a:rPr dirty="0" sz="1050">
                <a:latin typeface="Times New Roman"/>
                <a:cs typeface="Times New Roman"/>
              </a:rPr>
              <a:t>for</a:t>
            </a:r>
            <a:r>
              <a:rPr dirty="0" sz="1050" spc="100">
                <a:latin typeface="Times New Roman"/>
                <a:cs typeface="Times New Roman"/>
              </a:rPr>
              <a:t> </a:t>
            </a:r>
            <a:r>
              <a:rPr dirty="0" sz="1050" spc="-5">
                <a:latin typeface="Times New Roman"/>
                <a:cs typeface="Times New Roman"/>
              </a:rPr>
              <a:t>Deep</a:t>
            </a:r>
            <a:r>
              <a:rPr dirty="0" sz="1050" spc="100">
                <a:latin typeface="Times New Roman"/>
                <a:cs typeface="Times New Roman"/>
              </a:rPr>
              <a:t> </a:t>
            </a:r>
            <a:r>
              <a:rPr dirty="0" sz="1050" spc="-5">
                <a:latin typeface="Times New Roman"/>
                <a:cs typeface="Times New Roman"/>
              </a:rPr>
              <a:t>Rotation</a:t>
            </a:r>
            <a:r>
              <a:rPr dirty="0" sz="1050" spc="105">
                <a:latin typeface="Times New Roman"/>
                <a:cs typeface="Times New Roman"/>
              </a:rPr>
              <a:t> </a:t>
            </a:r>
            <a:r>
              <a:rPr dirty="0" sz="1050" spc="-5">
                <a:latin typeface="Times New Roman"/>
                <a:cs typeface="Times New Roman"/>
              </a:rPr>
              <a:t>Estimation[J].</a:t>
            </a:r>
            <a:r>
              <a:rPr dirty="0" sz="1050" spc="15">
                <a:latin typeface="Times New Roman"/>
                <a:cs typeface="Times New Roman"/>
              </a:rPr>
              <a:t> </a:t>
            </a:r>
            <a:r>
              <a:rPr dirty="0" sz="1050">
                <a:latin typeface="Times New Roman"/>
                <a:cs typeface="Times New Roman"/>
              </a:rPr>
              <a:t>Advances</a:t>
            </a:r>
            <a:r>
              <a:rPr dirty="0" sz="1050" spc="95">
                <a:latin typeface="Times New Roman"/>
                <a:cs typeface="Times New Roman"/>
              </a:rPr>
              <a:t> </a:t>
            </a:r>
            <a:r>
              <a:rPr dirty="0" sz="1050" spc="-5">
                <a:latin typeface="Times New Roman"/>
                <a:cs typeface="Times New Roman"/>
              </a:rPr>
              <a:t>in </a:t>
            </a:r>
            <a:r>
              <a:rPr dirty="0" sz="1050" spc="-245">
                <a:latin typeface="Times New Roman"/>
                <a:cs typeface="Times New Roman"/>
              </a:rPr>
              <a:t> </a:t>
            </a:r>
            <a:r>
              <a:rPr dirty="0" sz="1050">
                <a:latin typeface="Times New Roman"/>
                <a:cs typeface="Times New Roman"/>
              </a:rPr>
              <a:t>Neural</a:t>
            </a:r>
            <a:r>
              <a:rPr dirty="0" sz="1050" spc="-5">
                <a:latin typeface="Times New Roman"/>
                <a:cs typeface="Times New Roman"/>
              </a:rPr>
              <a:t> Information</a:t>
            </a:r>
            <a:r>
              <a:rPr dirty="0" sz="1050" spc="-15">
                <a:latin typeface="Times New Roman"/>
                <a:cs typeface="Times New Roman"/>
              </a:rPr>
              <a:t> </a:t>
            </a:r>
            <a:r>
              <a:rPr dirty="0" sz="1050" spc="-5">
                <a:latin typeface="Times New Roman"/>
                <a:cs typeface="Times New Roman"/>
              </a:rPr>
              <a:t>Processing</a:t>
            </a:r>
            <a:r>
              <a:rPr dirty="0" sz="1050">
                <a:latin typeface="Times New Roman"/>
                <a:cs typeface="Times New Roman"/>
              </a:rPr>
              <a:t> </a:t>
            </a:r>
            <a:r>
              <a:rPr dirty="0" sz="1050" spc="-5">
                <a:latin typeface="Times New Roman"/>
                <a:cs typeface="Times New Roman"/>
              </a:rPr>
              <a:t>Systems,</a:t>
            </a:r>
            <a:r>
              <a:rPr dirty="0" sz="1050">
                <a:latin typeface="Times New Roman"/>
                <a:cs typeface="Times New Roman"/>
              </a:rPr>
              <a:t> </a:t>
            </a:r>
            <a:r>
              <a:rPr dirty="0" sz="1050" spc="-5">
                <a:latin typeface="Times New Roman"/>
                <a:cs typeface="Times New Roman"/>
              </a:rPr>
              <a:t>2020,</a:t>
            </a:r>
            <a:r>
              <a:rPr dirty="0" sz="1050" spc="-10">
                <a:latin typeface="Times New Roman"/>
                <a:cs typeface="Times New Roman"/>
              </a:rPr>
              <a:t> </a:t>
            </a:r>
            <a:r>
              <a:rPr dirty="0" sz="1050">
                <a:latin typeface="Times New Roman"/>
                <a:cs typeface="Times New Roman"/>
              </a:rPr>
              <a:t>33:</a:t>
            </a:r>
            <a:r>
              <a:rPr dirty="0" sz="1050" spc="-5">
                <a:latin typeface="Times New Roman"/>
                <a:cs typeface="Times New Roman"/>
              </a:rPr>
              <a:t> 22554-22565.</a:t>
            </a:r>
            <a:endParaRPr sz="1050">
              <a:latin typeface="Times New Roman"/>
              <a:cs typeface="Times New Roman"/>
            </a:endParaRPr>
          </a:p>
          <a:p>
            <a:pPr marL="347980" marR="6985" indent="-267335">
              <a:lnSpc>
                <a:spcPct val="123800"/>
              </a:lnSpc>
              <a:buFont typeface="Times New Roman"/>
              <a:buAutoNum type="arabicPlain" startAt="29"/>
              <a:tabLst>
                <a:tab pos="348615" algn="l"/>
              </a:tabLst>
            </a:pPr>
            <a:r>
              <a:rPr dirty="0" sz="1050">
                <a:latin typeface="Times New Roman"/>
                <a:cs typeface="Times New Roman"/>
              </a:rPr>
              <a:t>Hu</a:t>
            </a:r>
            <a:r>
              <a:rPr dirty="0" sz="1050" spc="200">
                <a:latin typeface="Times New Roman"/>
                <a:cs typeface="Times New Roman"/>
              </a:rPr>
              <a:t> </a:t>
            </a:r>
            <a:r>
              <a:rPr dirty="0" sz="1050">
                <a:latin typeface="Times New Roman"/>
                <a:cs typeface="Times New Roman"/>
              </a:rPr>
              <a:t>G,</a:t>
            </a:r>
            <a:r>
              <a:rPr dirty="0" sz="1050" spc="210">
                <a:latin typeface="Times New Roman"/>
                <a:cs typeface="Times New Roman"/>
              </a:rPr>
              <a:t> </a:t>
            </a:r>
            <a:r>
              <a:rPr dirty="0" sz="1050">
                <a:latin typeface="Times New Roman"/>
                <a:cs typeface="Times New Roman"/>
              </a:rPr>
              <a:t>Zhou</a:t>
            </a:r>
            <a:r>
              <a:rPr dirty="0" sz="1050" spc="200">
                <a:latin typeface="Times New Roman"/>
                <a:cs typeface="Times New Roman"/>
              </a:rPr>
              <a:t> </a:t>
            </a:r>
            <a:r>
              <a:rPr dirty="0" sz="1050">
                <a:latin typeface="Times New Roman"/>
                <a:cs typeface="Times New Roman"/>
              </a:rPr>
              <a:t>Z,</a:t>
            </a:r>
            <a:r>
              <a:rPr dirty="0" sz="1050" spc="200">
                <a:latin typeface="Times New Roman"/>
                <a:cs typeface="Times New Roman"/>
              </a:rPr>
              <a:t> </a:t>
            </a:r>
            <a:r>
              <a:rPr dirty="0" sz="1050">
                <a:latin typeface="Times New Roman"/>
                <a:cs typeface="Times New Roman"/>
              </a:rPr>
              <a:t>Cao</a:t>
            </a:r>
            <a:r>
              <a:rPr dirty="0" sz="1050" spc="210">
                <a:latin typeface="Times New Roman"/>
                <a:cs typeface="Times New Roman"/>
              </a:rPr>
              <a:t> </a:t>
            </a:r>
            <a:r>
              <a:rPr dirty="0" sz="1050" spc="-5">
                <a:latin typeface="Times New Roman"/>
                <a:cs typeface="Times New Roman"/>
              </a:rPr>
              <a:t>J,</a:t>
            </a:r>
            <a:r>
              <a:rPr dirty="0" sz="1050" spc="204">
                <a:latin typeface="Times New Roman"/>
                <a:cs typeface="Times New Roman"/>
              </a:rPr>
              <a:t> </a:t>
            </a:r>
            <a:r>
              <a:rPr dirty="0" sz="1050">
                <a:latin typeface="Times New Roman"/>
                <a:cs typeface="Times New Roman"/>
              </a:rPr>
              <a:t>et</a:t>
            </a:r>
            <a:r>
              <a:rPr dirty="0" sz="1050" spc="190">
                <a:latin typeface="Times New Roman"/>
                <a:cs typeface="Times New Roman"/>
              </a:rPr>
              <a:t> </a:t>
            </a:r>
            <a:r>
              <a:rPr dirty="0" sz="1050" spc="-5">
                <a:latin typeface="Times New Roman"/>
                <a:cs typeface="Times New Roman"/>
              </a:rPr>
              <a:t>al.</a:t>
            </a:r>
            <a:r>
              <a:rPr dirty="0" sz="1050" spc="215">
                <a:latin typeface="Times New Roman"/>
                <a:cs typeface="Times New Roman"/>
              </a:rPr>
              <a:t> </a:t>
            </a:r>
            <a:r>
              <a:rPr dirty="0" sz="1050">
                <a:latin typeface="Times New Roman"/>
                <a:cs typeface="Times New Roman"/>
              </a:rPr>
              <a:t>Non-Linear</a:t>
            </a:r>
            <a:r>
              <a:rPr dirty="0" sz="1050" spc="204">
                <a:latin typeface="Times New Roman"/>
                <a:cs typeface="Times New Roman"/>
              </a:rPr>
              <a:t> </a:t>
            </a:r>
            <a:r>
              <a:rPr dirty="0" sz="1050" spc="-5">
                <a:latin typeface="Times New Roman"/>
                <a:cs typeface="Times New Roman"/>
              </a:rPr>
              <a:t>Calibration</a:t>
            </a:r>
            <a:r>
              <a:rPr dirty="0" sz="1050" spc="210">
                <a:latin typeface="Times New Roman"/>
                <a:cs typeface="Times New Roman"/>
              </a:rPr>
              <a:t> </a:t>
            </a:r>
            <a:r>
              <a:rPr dirty="0" sz="1050" spc="-5">
                <a:latin typeface="Times New Roman"/>
                <a:cs typeface="Times New Roman"/>
              </a:rPr>
              <a:t>Optimisation</a:t>
            </a:r>
            <a:r>
              <a:rPr dirty="0" sz="1050" spc="210">
                <a:latin typeface="Times New Roman"/>
                <a:cs typeface="Times New Roman"/>
              </a:rPr>
              <a:t> </a:t>
            </a:r>
            <a:r>
              <a:rPr dirty="0" sz="1050">
                <a:latin typeface="Times New Roman"/>
                <a:cs typeface="Times New Roman"/>
              </a:rPr>
              <a:t>Based</a:t>
            </a:r>
            <a:r>
              <a:rPr dirty="0" sz="1050" spc="210">
                <a:latin typeface="Times New Roman"/>
                <a:cs typeface="Times New Roman"/>
              </a:rPr>
              <a:t> </a:t>
            </a:r>
            <a:r>
              <a:rPr dirty="0" sz="1050" spc="-5">
                <a:latin typeface="Times New Roman"/>
                <a:cs typeface="Times New Roman"/>
              </a:rPr>
              <a:t>on</a:t>
            </a:r>
            <a:r>
              <a:rPr dirty="0" sz="1050" spc="210">
                <a:latin typeface="Times New Roman"/>
                <a:cs typeface="Times New Roman"/>
              </a:rPr>
              <a:t> </a:t>
            </a:r>
            <a:r>
              <a:rPr dirty="0" sz="1050" spc="-5">
                <a:latin typeface="Times New Roman"/>
                <a:cs typeface="Times New Roman"/>
              </a:rPr>
              <a:t>the</a:t>
            </a:r>
            <a:r>
              <a:rPr dirty="0" sz="1050" spc="195">
                <a:latin typeface="Times New Roman"/>
                <a:cs typeface="Times New Roman"/>
              </a:rPr>
              <a:t> </a:t>
            </a:r>
            <a:r>
              <a:rPr dirty="0" sz="1050" spc="-5">
                <a:latin typeface="Times New Roman"/>
                <a:cs typeface="Times New Roman"/>
              </a:rPr>
              <a:t>Levenberg–Marquardt </a:t>
            </a:r>
            <a:r>
              <a:rPr dirty="0" sz="1050" spc="-245">
                <a:latin typeface="Times New Roman"/>
                <a:cs typeface="Times New Roman"/>
              </a:rPr>
              <a:t> </a:t>
            </a:r>
            <a:r>
              <a:rPr dirty="0" sz="1050" spc="-5">
                <a:latin typeface="Times New Roman"/>
                <a:cs typeface="Times New Roman"/>
              </a:rPr>
              <a:t>Algorithm[J].</a:t>
            </a:r>
            <a:r>
              <a:rPr dirty="0" sz="1050">
                <a:latin typeface="Times New Roman"/>
                <a:cs typeface="Times New Roman"/>
              </a:rPr>
              <a:t> IET</a:t>
            </a:r>
            <a:r>
              <a:rPr dirty="0" sz="1050" spc="-20">
                <a:latin typeface="Times New Roman"/>
                <a:cs typeface="Times New Roman"/>
              </a:rPr>
              <a:t> </a:t>
            </a:r>
            <a:r>
              <a:rPr dirty="0" sz="1050">
                <a:latin typeface="Times New Roman"/>
                <a:cs typeface="Times New Roman"/>
              </a:rPr>
              <a:t>Image</a:t>
            </a:r>
            <a:r>
              <a:rPr dirty="0" sz="1050" spc="-15">
                <a:latin typeface="Times New Roman"/>
                <a:cs typeface="Times New Roman"/>
              </a:rPr>
              <a:t> </a:t>
            </a:r>
            <a:r>
              <a:rPr dirty="0" sz="1050" spc="-5">
                <a:latin typeface="Times New Roman"/>
                <a:cs typeface="Times New Roman"/>
              </a:rPr>
              <a:t>Processing,</a:t>
            </a:r>
            <a:r>
              <a:rPr dirty="0" sz="1050">
                <a:latin typeface="Times New Roman"/>
                <a:cs typeface="Times New Roman"/>
              </a:rPr>
              <a:t> </a:t>
            </a:r>
            <a:r>
              <a:rPr dirty="0" sz="1050" spc="-5">
                <a:latin typeface="Times New Roman"/>
                <a:cs typeface="Times New Roman"/>
              </a:rPr>
              <a:t>2020,</a:t>
            </a:r>
            <a:r>
              <a:rPr dirty="0" sz="1050">
                <a:latin typeface="Times New Roman"/>
                <a:cs typeface="Times New Roman"/>
              </a:rPr>
              <a:t> 14(7):</a:t>
            </a:r>
            <a:r>
              <a:rPr dirty="0" sz="1050" spc="-5">
                <a:latin typeface="Times New Roman"/>
                <a:cs typeface="Times New Roman"/>
              </a:rPr>
              <a:t> 1402-1414.</a:t>
            </a:r>
            <a:endParaRPr sz="1050">
              <a:latin typeface="Times New Roman"/>
              <a:cs typeface="Times New Roman"/>
            </a:endParaRPr>
          </a:p>
          <a:p>
            <a:pPr algn="just" marL="347980" marR="5715" indent="-267335">
              <a:lnSpc>
                <a:spcPct val="123800"/>
              </a:lnSpc>
              <a:buFont typeface="Times New Roman"/>
              <a:buAutoNum type="arabicPlain" startAt="29"/>
              <a:tabLst>
                <a:tab pos="348615" algn="l"/>
              </a:tabLst>
            </a:pPr>
            <a:r>
              <a:rPr dirty="0" sz="1050" spc="5">
                <a:latin typeface="SimSun"/>
                <a:cs typeface="SimSun"/>
              </a:rPr>
              <a:t>马</a:t>
            </a:r>
            <a:r>
              <a:rPr dirty="0" sz="1050" spc="5">
                <a:latin typeface="SimSun"/>
                <a:cs typeface="SimSun"/>
              </a:rPr>
              <a:t>洁</a:t>
            </a:r>
            <a:r>
              <a:rPr dirty="0" sz="1050" spc="-10">
                <a:latin typeface="SimSun"/>
                <a:cs typeface="SimSun"/>
              </a:rPr>
              <a:t>莹</a:t>
            </a:r>
            <a:r>
              <a:rPr dirty="0" sz="1050">
                <a:latin typeface="Times New Roman"/>
                <a:cs typeface="Times New Roman"/>
              </a:rPr>
              <a:t>,</a:t>
            </a:r>
            <a:r>
              <a:rPr dirty="0" sz="1050" spc="260">
                <a:latin typeface="Times New Roman"/>
                <a:cs typeface="Times New Roman"/>
              </a:rPr>
              <a:t> </a:t>
            </a:r>
            <a:r>
              <a:rPr dirty="0" sz="1050" spc="-10">
                <a:latin typeface="SimSun"/>
                <a:cs typeface="SimSun"/>
              </a:rPr>
              <a:t>田</a:t>
            </a:r>
            <a:r>
              <a:rPr dirty="0" sz="1050" spc="5">
                <a:latin typeface="SimSun"/>
                <a:cs typeface="SimSun"/>
              </a:rPr>
              <a:t>暄</a:t>
            </a:r>
            <a:r>
              <a:rPr dirty="0" sz="1050">
                <a:latin typeface="Times New Roman"/>
                <a:cs typeface="Times New Roman"/>
              </a:rPr>
              <a:t>,</a:t>
            </a:r>
            <a:r>
              <a:rPr dirty="0" sz="1050" spc="250">
                <a:latin typeface="Times New Roman"/>
                <a:cs typeface="Times New Roman"/>
              </a:rPr>
              <a:t> </a:t>
            </a:r>
            <a:r>
              <a:rPr dirty="0" sz="1050" spc="5">
                <a:latin typeface="SimSun"/>
                <a:cs typeface="SimSun"/>
              </a:rPr>
              <a:t>翟庆</a:t>
            </a:r>
            <a:r>
              <a:rPr dirty="0" sz="1050">
                <a:latin typeface="Times New Roman"/>
                <a:cs typeface="Times New Roman"/>
              </a:rPr>
              <a:t>,</a:t>
            </a:r>
            <a:r>
              <a:rPr dirty="0" sz="1050" spc="45">
                <a:latin typeface="Times New Roman"/>
                <a:cs typeface="Times New Roman"/>
              </a:rPr>
              <a:t> </a:t>
            </a:r>
            <a:r>
              <a:rPr dirty="0" sz="1050">
                <a:latin typeface="Times New Roman"/>
                <a:cs typeface="Times New Roman"/>
              </a:rPr>
              <a:t>et</a:t>
            </a:r>
            <a:r>
              <a:rPr dirty="0" sz="1050" spc="40">
                <a:latin typeface="Times New Roman"/>
                <a:cs typeface="Times New Roman"/>
              </a:rPr>
              <a:t> </a:t>
            </a:r>
            <a:r>
              <a:rPr dirty="0" sz="1050" spc="-5">
                <a:latin typeface="Times New Roman"/>
                <a:cs typeface="Times New Roman"/>
              </a:rPr>
              <a:t>al.</a:t>
            </a:r>
            <a:r>
              <a:rPr dirty="0" sz="1050" spc="5">
                <a:latin typeface="Times New Roman"/>
                <a:cs typeface="Times New Roman"/>
              </a:rPr>
              <a:t> </a:t>
            </a:r>
            <a:r>
              <a:rPr dirty="0" sz="1050" spc="5">
                <a:latin typeface="SimSun"/>
                <a:cs typeface="SimSun"/>
              </a:rPr>
              <a:t>基于</a:t>
            </a:r>
            <a:r>
              <a:rPr dirty="0" sz="1050" spc="-10">
                <a:latin typeface="SimSun"/>
                <a:cs typeface="SimSun"/>
              </a:rPr>
              <a:t>点</a:t>
            </a:r>
            <a:r>
              <a:rPr dirty="0" sz="1050" spc="5">
                <a:latin typeface="SimSun"/>
                <a:cs typeface="SimSun"/>
              </a:rPr>
              <a:t>到</a:t>
            </a:r>
            <a:r>
              <a:rPr dirty="0" sz="1050" spc="-10">
                <a:latin typeface="SimSun"/>
                <a:cs typeface="SimSun"/>
              </a:rPr>
              <a:t>面</a:t>
            </a:r>
            <a:r>
              <a:rPr dirty="0" sz="1050" spc="5">
                <a:latin typeface="SimSun"/>
                <a:cs typeface="SimSun"/>
              </a:rPr>
              <a:t>度</a:t>
            </a:r>
            <a:r>
              <a:rPr dirty="0" sz="1050" spc="-10">
                <a:latin typeface="SimSun"/>
                <a:cs typeface="SimSun"/>
              </a:rPr>
              <a:t>量</a:t>
            </a:r>
            <a:r>
              <a:rPr dirty="0" sz="1050" spc="5">
                <a:latin typeface="SimSun"/>
                <a:cs typeface="SimSun"/>
              </a:rPr>
              <a:t>的</a:t>
            </a:r>
            <a:r>
              <a:rPr dirty="0" sz="1050" spc="-10">
                <a:latin typeface="SimSun"/>
                <a:cs typeface="SimSun"/>
              </a:rPr>
              <a:t>多</a:t>
            </a:r>
            <a:r>
              <a:rPr dirty="0" sz="1050" spc="5">
                <a:latin typeface="SimSun"/>
                <a:cs typeface="SimSun"/>
              </a:rPr>
              <a:t>视</a:t>
            </a:r>
            <a:r>
              <a:rPr dirty="0" sz="1050" spc="-10">
                <a:latin typeface="SimSun"/>
                <a:cs typeface="SimSun"/>
              </a:rPr>
              <a:t>角</a:t>
            </a:r>
            <a:r>
              <a:rPr dirty="0" sz="1050" spc="5">
                <a:latin typeface="SimSun"/>
                <a:cs typeface="SimSun"/>
              </a:rPr>
              <a:t>点云</a:t>
            </a:r>
            <a:r>
              <a:rPr dirty="0" sz="1050" spc="-10">
                <a:latin typeface="SimSun"/>
                <a:cs typeface="SimSun"/>
              </a:rPr>
              <a:t>配</a:t>
            </a:r>
            <a:r>
              <a:rPr dirty="0" sz="1050" spc="5">
                <a:latin typeface="SimSun"/>
                <a:cs typeface="SimSun"/>
              </a:rPr>
              <a:t>准</a:t>
            </a:r>
            <a:r>
              <a:rPr dirty="0" sz="1050" spc="-10">
                <a:latin typeface="SimSun"/>
                <a:cs typeface="SimSun"/>
              </a:rPr>
              <a:t>方</a:t>
            </a:r>
            <a:r>
              <a:rPr dirty="0" sz="1050">
                <a:latin typeface="SimSun"/>
                <a:cs typeface="SimSun"/>
              </a:rPr>
              <a:t>法</a:t>
            </a:r>
            <a:r>
              <a:rPr dirty="0" sz="1050" spc="-5">
                <a:latin typeface="Times New Roman"/>
                <a:cs typeface="Times New Roman"/>
              </a:rPr>
              <a:t>[J].</a:t>
            </a:r>
            <a:r>
              <a:rPr dirty="0" sz="1050" spc="5">
                <a:latin typeface="Times New Roman"/>
                <a:cs typeface="Times New Roman"/>
              </a:rPr>
              <a:t> </a:t>
            </a:r>
            <a:r>
              <a:rPr dirty="0" sz="1050" spc="-10">
                <a:latin typeface="SimSun"/>
                <a:cs typeface="SimSun"/>
              </a:rPr>
              <a:t>西</a:t>
            </a:r>
            <a:r>
              <a:rPr dirty="0" sz="1050" spc="5">
                <a:latin typeface="SimSun"/>
                <a:cs typeface="SimSun"/>
              </a:rPr>
              <a:t>安</a:t>
            </a:r>
            <a:r>
              <a:rPr dirty="0" sz="1050" spc="-10">
                <a:latin typeface="SimSun"/>
                <a:cs typeface="SimSun"/>
              </a:rPr>
              <a:t>交</a:t>
            </a:r>
            <a:r>
              <a:rPr dirty="0" sz="1050" spc="5">
                <a:latin typeface="SimSun"/>
                <a:cs typeface="SimSun"/>
              </a:rPr>
              <a:t>通大</a:t>
            </a:r>
            <a:r>
              <a:rPr dirty="0" sz="1050" spc="-10">
                <a:latin typeface="SimSun"/>
                <a:cs typeface="SimSun"/>
              </a:rPr>
              <a:t>学</a:t>
            </a:r>
            <a:r>
              <a:rPr dirty="0" sz="1050" spc="5">
                <a:latin typeface="SimSun"/>
                <a:cs typeface="SimSun"/>
              </a:rPr>
              <a:t>学</a:t>
            </a:r>
            <a:r>
              <a:rPr dirty="0" sz="1050" spc="-10">
                <a:latin typeface="SimSun"/>
                <a:cs typeface="SimSun"/>
              </a:rPr>
              <a:t>报</a:t>
            </a:r>
            <a:r>
              <a:rPr dirty="0" sz="1050">
                <a:latin typeface="Times New Roman"/>
                <a:cs typeface="Times New Roman"/>
              </a:rPr>
              <a:t>,</a:t>
            </a:r>
            <a:r>
              <a:rPr dirty="0" sz="1050" spc="45">
                <a:latin typeface="Times New Roman"/>
                <a:cs typeface="Times New Roman"/>
              </a:rPr>
              <a:t> </a:t>
            </a:r>
            <a:r>
              <a:rPr dirty="0" sz="1050" spc="-5">
                <a:latin typeface="Times New Roman"/>
                <a:cs typeface="Times New Roman"/>
              </a:rPr>
              <a:t>2022,</a:t>
            </a:r>
            <a:r>
              <a:rPr dirty="0" sz="1050" spc="45">
                <a:latin typeface="Times New Roman"/>
                <a:cs typeface="Times New Roman"/>
              </a:rPr>
              <a:t> </a:t>
            </a:r>
            <a:r>
              <a:rPr dirty="0" sz="1050" spc="-5">
                <a:latin typeface="Times New Roman"/>
                <a:cs typeface="Times New Roman"/>
              </a:rPr>
              <a:t>(06): </a:t>
            </a:r>
            <a:r>
              <a:rPr dirty="0" sz="1050" spc="-254">
                <a:latin typeface="Times New Roman"/>
                <a:cs typeface="Times New Roman"/>
              </a:rPr>
              <a:t> </a:t>
            </a:r>
            <a:r>
              <a:rPr dirty="0" sz="1050">
                <a:latin typeface="Times New Roman"/>
                <a:cs typeface="Times New Roman"/>
              </a:rPr>
              <a:t>1-12.</a:t>
            </a:r>
            <a:endParaRPr sz="1050">
              <a:latin typeface="Times New Roman"/>
              <a:cs typeface="Times New Roman"/>
            </a:endParaRPr>
          </a:p>
        </p:txBody>
      </p:sp>
      <p:pic>
        <p:nvPicPr>
          <p:cNvPr id="4" name="object 4"/>
          <p:cNvPicPr/>
          <p:nvPr/>
        </p:nvPicPr>
        <p:blipFill>
          <a:blip r:embed="rId2" cstate="print"/>
          <a:stretch>
            <a:fillRect/>
          </a:stretch>
        </p:blipFill>
        <p:spPr>
          <a:xfrm>
            <a:off x="259079" y="10344403"/>
            <a:ext cx="4812030" cy="123189"/>
          </a:xfrm>
          <a:prstGeom prst="rect">
            <a:avLst/>
          </a:prstGeom>
        </p:spPr>
      </p:pic>
      <p:pic>
        <p:nvPicPr>
          <p:cNvPr id="5" name="object 5"/>
          <p:cNvPicPr/>
          <p:nvPr/>
        </p:nvPicPr>
        <p:blipFill>
          <a:blip r:embed="rId3" cstate="print"/>
          <a:stretch>
            <a:fillRect/>
          </a:stretch>
        </p:blipFill>
        <p:spPr>
          <a:xfrm>
            <a:off x="5215890" y="10344403"/>
            <a:ext cx="1082039" cy="123189"/>
          </a:xfrm>
          <a:prstGeom prst="rect">
            <a:avLst/>
          </a:prstGeom>
        </p:spPr>
      </p:pic>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54</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97230"/>
            <a:ext cx="6149975" cy="9326880"/>
          </a:xfrm>
          <a:prstGeom prst="rect">
            <a:avLst/>
          </a:prstGeom>
        </p:spPr>
        <p:txBody>
          <a:bodyPr wrap="square" lIns="0" tIns="44450" rIns="0" bIns="0" rtlCol="0" vert="horz">
            <a:spAutoFit/>
          </a:bodyPr>
          <a:lstStyle/>
          <a:p>
            <a:pPr marL="12700">
              <a:lnSpc>
                <a:spcPct val="100000"/>
              </a:lnSpc>
              <a:spcBef>
                <a:spcPts val="350"/>
              </a:spcBef>
              <a:tabLst>
                <a:tab pos="5537835"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r>
              <a:rPr dirty="0" sz="1050">
                <a:solidFill>
                  <a:srgbClr val="666666"/>
                </a:solidFill>
                <a:latin typeface="SimSun"/>
                <a:cs typeface="SimSun"/>
              </a:rPr>
              <a:t>	</a:t>
            </a:r>
            <a:r>
              <a:rPr dirty="0" sz="1050" spc="5">
                <a:solidFill>
                  <a:srgbClr val="666666"/>
                </a:solidFill>
                <a:latin typeface="SimSun"/>
                <a:cs typeface="SimSun"/>
              </a:rPr>
              <a:t>参考</a:t>
            </a:r>
            <a:r>
              <a:rPr dirty="0" sz="1050" spc="-10">
                <a:solidFill>
                  <a:srgbClr val="666666"/>
                </a:solidFill>
                <a:latin typeface="SimSun"/>
                <a:cs typeface="SimSun"/>
              </a:rPr>
              <a:t>文</a:t>
            </a:r>
            <a:r>
              <a:rPr dirty="0" sz="1050" spc="5">
                <a:solidFill>
                  <a:srgbClr val="666666"/>
                </a:solidFill>
                <a:latin typeface="SimSun"/>
                <a:cs typeface="SimSun"/>
              </a:rPr>
              <a:t>献</a:t>
            </a:r>
            <a:endParaRPr sz="1050">
              <a:latin typeface="SimSun"/>
              <a:cs typeface="SimSun"/>
            </a:endParaRPr>
          </a:p>
          <a:p>
            <a:pPr algn="just" marL="347980" marR="6350" indent="-267335">
              <a:lnSpc>
                <a:spcPts val="1560"/>
              </a:lnSpc>
              <a:spcBef>
                <a:spcPts val="55"/>
              </a:spcBef>
              <a:buFont typeface="Times New Roman"/>
              <a:buAutoNum type="arabicPlain" startAt="45"/>
              <a:tabLst>
                <a:tab pos="348615" algn="l"/>
              </a:tabLst>
            </a:pPr>
            <a:r>
              <a:rPr dirty="0" sz="1050">
                <a:latin typeface="Times New Roman"/>
                <a:cs typeface="Times New Roman"/>
              </a:rPr>
              <a:t>Chen</a:t>
            </a:r>
            <a:r>
              <a:rPr dirty="0" sz="1050">
                <a:latin typeface="Times New Roman"/>
                <a:cs typeface="Times New Roman"/>
              </a:rPr>
              <a:t> </a:t>
            </a:r>
            <a:r>
              <a:rPr dirty="0" sz="1050" spc="-70">
                <a:latin typeface="Times New Roman"/>
                <a:cs typeface="Times New Roman"/>
              </a:rPr>
              <a:t>Y, </a:t>
            </a:r>
            <a:r>
              <a:rPr dirty="0" sz="1050">
                <a:latin typeface="Times New Roman"/>
                <a:cs typeface="Times New Roman"/>
              </a:rPr>
              <a:t>Hosseini B, </a:t>
            </a:r>
            <a:r>
              <a:rPr dirty="0" sz="1050" spc="-5">
                <a:latin typeface="Times New Roman"/>
                <a:cs typeface="Times New Roman"/>
              </a:rPr>
              <a:t>Owhadi </a:t>
            </a:r>
            <a:r>
              <a:rPr dirty="0" sz="1050">
                <a:latin typeface="Times New Roman"/>
                <a:cs typeface="Times New Roman"/>
              </a:rPr>
              <a:t>H, et </a:t>
            </a:r>
            <a:r>
              <a:rPr dirty="0" sz="1050" spc="-5">
                <a:latin typeface="Times New Roman"/>
                <a:cs typeface="Times New Roman"/>
              </a:rPr>
              <a:t>al. Solving and Learning Nonlinear </a:t>
            </a:r>
            <a:r>
              <a:rPr dirty="0" sz="1050" spc="5">
                <a:latin typeface="Times New Roman"/>
                <a:cs typeface="Times New Roman"/>
              </a:rPr>
              <a:t>PDEs </a:t>
            </a:r>
            <a:r>
              <a:rPr dirty="0" sz="1050" spc="-5">
                <a:latin typeface="Times New Roman"/>
                <a:cs typeface="Times New Roman"/>
              </a:rPr>
              <a:t>with </a:t>
            </a:r>
            <a:r>
              <a:rPr dirty="0" sz="1050">
                <a:latin typeface="Times New Roman"/>
                <a:cs typeface="Times New Roman"/>
              </a:rPr>
              <a:t>Gaussian </a:t>
            </a:r>
            <a:r>
              <a:rPr dirty="0" sz="1050" spc="-5">
                <a:latin typeface="Times New Roman"/>
                <a:cs typeface="Times New Roman"/>
              </a:rPr>
              <a:t>Processes[J]. </a:t>
            </a:r>
            <a:r>
              <a:rPr dirty="0" sz="1050">
                <a:latin typeface="Times New Roman"/>
                <a:cs typeface="Times New Roman"/>
              </a:rPr>
              <a:t> </a:t>
            </a:r>
            <a:r>
              <a:rPr dirty="0" sz="1050" spc="-5">
                <a:latin typeface="Times New Roman"/>
                <a:cs typeface="Times New Roman"/>
              </a:rPr>
              <a:t>Journal </a:t>
            </a:r>
            <a:r>
              <a:rPr dirty="0" sz="1050">
                <a:latin typeface="Times New Roman"/>
                <a:cs typeface="Times New Roman"/>
              </a:rPr>
              <a:t>of</a:t>
            </a:r>
            <a:r>
              <a:rPr dirty="0" sz="1050" spc="-5">
                <a:latin typeface="Times New Roman"/>
                <a:cs typeface="Times New Roman"/>
              </a:rPr>
              <a:t> Computational Physics,</a:t>
            </a:r>
            <a:r>
              <a:rPr dirty="0" sz="1050">
                <a:latin typeface="Times New Roman"/>
                <a:cs typeface="Times New Roman"/>
              </a:rPr>
              <a:t> 2021,</a:t>
            </a:r>
            <a:r>
              <a:rPr dirty="0" sz="1050" spc="-15">
                <a:latin typeface="Times New Roman"/>
                <a:cs typeface="Times New Roman"/>
              </a:rPr>
              <a:t> </a:t>
            </a:r>
            <a:r>
              <a:rPr dirty="0" sz="1050">
                <a:latin typeface="Times New Roman"/>
                <a:cs typeface="Times New Roman"/>
              </a:rPr>
              <a:t>447:</a:t>
            </a:r>
            <a:r>
              <a:rPr dirty="0" sz="1050" spc="-20">
                <a:latin typeface="Times New Roman"/>
                <a:cs typeface="Times New Roman"/>
              </a:rPr>
              <a:t> </a:t>
            </a:r>
            <a:r>
              <a:rPr dirty="0" sz="1050" spc="-10">
                <a:latin typeface="Times New Roman"/>
                <a:cs typeface="Times New Roman"/>
              </a:rPr>
              <a:t>110668.</a:t>
            </a:r>
            <a:endParaRPr sz="1050">
              <a:latin typeface="Times New Roman"/>
              <a:cs typeface="Times New Roman"/>
            </a:endParaRPr>
          </a:p>
          <a:p>
            <a:pPr algn="just" marL="347980" marR="5715" indent="-267335">
              <a:lnSpc>
                <a:spcPts val="1560"/>
              </a:lnSpc>
              <a:buFont typeface="Times New Roman"/>
              <a:buAutoNum type="arabicPlain" startAt="45"/>
              <a:tabLst>
                <a:tab pos="348615" algn="l"/>
              </a:tabLst>
            </a:pPr>
            <a:r>
              <a:rPr dirty="0" sz="1050" spc="5">
                <a:latin typeface="SimSun"/>
                <a:cs typeface="SimSun"/>
              </a:rPr>
              <a:t>纳</a:t>
            </a:r>
            <a:r>
              <a:rPr dirty="0" sz="1050">
                <a:latin typeface="SimSun"/>
                <a:cs typeface="SimSun"/>
              </a:rPr>
              <a:t>文</a:t>
            </a:r>
            <a:r>
              <a:rPr dirty="0" sz="1050">
                <a:latin typeface="Times New Roman"/>
                <a:cs typeface="Times New Roman"/>
              </a:rPr>
              <a:t>,</a:t>
            </a:r>
            <a:r>
              <a:rPr dirty="0" sz="1050" spc="250">
                <a:latin typeface="Times New Roman"/>
                <a:cs typeface="Times New Roman"/>
              </a:rPr>
              <a:t> </a:t>
            </a:r>
            <a:r>
              <a:rPr dirty="0" sz="1050" spc="5">
                <a:latin typeface="SimSun"/>
                <a:cs typeface="SimSun"/>
              </a:rPr>
              <a:t>张</a:t>
            </a:r>
            <a:r>
              <a:rPr dirty="0" sz="1050" spc="-10">
                <a:latin typeface="SimSun"/>
                <a:cs typeface="SimSun"/>
              </a:rPr>
              <a:t>世</a:t>
            </a:r>
            <a:r>
              <a:rPr dirty="0" sz="1050">
                <a:latin typeface="SimSun"/>
                <a:cs typeface="SimSun"/>
              </a:rPr>
              <a:t>强</a:t>
            </a:r>
            <a:r>
              <a:rPr dirty="0" sz="1050">
                <a:latin typeface="Times New Roman"/>
                <a:cs typeface="Times New Roman"/>
              </a:rPr>
              <a:t>,</a:t>
            </a:r>
            <a:r>
              <a:rPr dirty="0" sz="1050" spc="250">
                <a:latin typeface="Times New Roman"/>
                <a:cs typeface="Times New Roman"/>
              </a:rPr>
              <a:t> </a:t>
            </a:r>
            <a:r>
              <a:rPr dirty="0" sz="1050" spc="5">
                <a:latin typeface="SimSun"/>
                <a:cs typeface="SimSun"/>
              </a:rPr>
              <a:t>曹</a:t>
            </a:r>
            <a:r>
              <a:rPr dirty="0" sz="1050" spc="-10">
                <a:latin typeface="SimSun"/>
                <a:cs typeface="SimSun"/>
              </a:rPr>
              <a:t>越</a:t>
            </a:r>
            <a:r>
              <a:rPr dirty="0" sz="1050">
                <a:latin typeface="SimSun"/>
                <a:cs typeface="SimSun"/>
              </a:rPr>
              <a:t>琦</a:t>
            </a:r>
            <a:r>
              <a:rPr dirty="0" sz="1050">
                <a:latin typeface="Times New Roman"/>
                <a:cs typeface="Times New Roman"/>
              </a:rPr>
              <a:t>,</a:t>
            </a:r>
            <a:r>
              <a:rPr dirty="0" sz="1050" spc="125">
                <a:latin typeface="Times New Roman"/>
                <a:cs typeface="Times New Roman"/>
              </a:rPr>
              <a:t> </a:t>
            </a:r>
            <a:r>
              <a:rPr dirty="0" sz="1050">
                <a:latin typeface="Times New Roman"/>
                <a:cs typeface="Times New Roman"/>
              </a:rPr>
              <a:t>et</a:t>
            </a:r>
            <a:r>
              <a:rPr dirty="0" sz="1050" spc="125">
                <a:latin typeface="Times New Roman"/>
                <a:cs typeface="Times New Roman"/>
              </a:rPr>
              <a:t> </a:t>
            </a:r>
            <a:r>
              <a:rPr dirty="0" sz="1050" spc="-10">
                <a:latin typeface="Times New Roman"/>
                <a:cs typeface="Times New Roman"/>
              </a:rPr>
              <a:t>al.</a:t>
            </a:r>
            <a:r>
              <a:rPr dirty="0" sz="1050" spc="20">
                <a:latin typeface="Times New Roman"/>
                <a:cs typeface="Times New Roman"/>
              </a:rPr>
              <a:t> </a:t>
            </a:r>
            <a:r>
              <a:rPr dirty="0" sz="1050" spc="5">
                <a:latin typeface="SimSun"/>
                <a:cs typeface="SimSun"/>
              </a:rPr>
              <a:t>雅可</a:t>
            </a:r>
            <a:r>
              <a:rPr dirty="0" sz="1050" spc="-10">
                <a:latin typeface="SimSun"/>
                <a:cs typeface="SimSun"/>
              </a:rPr>
              <a:t>比</a:t>
            </a:r>
            <a:r>
              <a:rPr dirty="0" sz="1050" spc="5">
                <a:latin typeface="SimSun"/>
                <a:cs typeface="SimSun"/>
              </a:rPr>
              <a:t>矩</a:t>
            </a:r>
            <a:r>
              <a:rPr dirty="0" sz="1050" spc="-10">
                <a:latin typeface="SimSun"/>
                <a:cs typeface="SimSun"/>
              </a:rPr>
              <a:t>阵</a:t>
            </a:r>
            <a:r>
              <a:rPr dirty="0" sz="1050" spc="5">
                <a:latin typeface="SimSun"/>
                <a:cs typeface="SimSun"/>
              </a:rPr>
              <a:t>在</a:t>
            </a:r>
            <a:r>
              <a:rPr dirty="0" sz="1050" spc="-10">
                <a:latin typeface="SimSun"/>
                <a:cs typeface="SimSun"/>
              </a:rPr>
              <a:t>机</a:t>
            </a:r>
            <a:r>
              <a:rPr dirty="0" sz="1050" spc="5">
                <a:latin typeface="SimSun"/>
                <a:cs typeface="SimSun"/>
              </a:rPr>
              <a:t>器</a:t>
            </a:r>
            <a:r>
              <a:rPr dirty="0" sz="1050" spc="-10">
                <a:latin typeface="SimSun"/>
                <a:cs typeface="SimSun"/>
              </a:rPr>
              <a:t>人运</a:t>
            </a:r>
            <a:r>
              <a:rPr dirty="0" sz="1050" spc="5">
                <a:latin typeface="SimSun"/>
                <a:cs typeface="SimSun"/>
              </a:rPr>
              <a:t>动中</a:t>
            </a:r>
            <a:r>
              <a:rPr dirty="0" sz="1050" spc="-10">
                <a:latin typeface="SimSun"/>
                <a:cs typeface="SimSun"/>
              </a:rPr>
              <a:t>的</a:t>
            </a:r>
            <a:r>
              <a:rPr dirty="0" sz="1050" spc="5">
                <a:latin typeface="SimSun"/>
                <a:cs typeface="SimSun"/>
              </a:rPr>
              <a:t>应</a:t>
            </a:r>
            <a:r>
              <a:rPr dirty="0" sz="1050">
                <a:latin typeface="SimSun"/>
                <a:cs typeface="SimSun"/>
              </a:rPr>
              <a:t>用</a:t>
            </a:r>
            <a:r>
              <a:rPr dirty="0" sz="1050" spc="-5">
                <a:latin typeface="Times New Roman"/>
                <a:cs typeface="Times New Roman"/>
              </a:rPr>
              <a:t>[J].</a:t>
            </a:r>
            <a:r>
              <a:rPr dirty="0" sz="1050" spc="250">
                <a:latin typeface="Times New Roman"/>
                <a:cs typeface="Times New Roman"/>
              </a:rPr>
              <a:t> </a:t>
            </a:r>
            <a:r>
              <a:rPr dirty="0" sz="1050" spc="5">
                <a:latin typeface="SimSun"/>
                <a:cs typeface="SimSun"/>
              </a:rPr>
              <a:t>北</a:t>
            </a:r>
            <a:r>
              <a:rPr dirty="0" sz="1050" spc="-10">
                <a:latin typeface="SimSun"/>
                <a:cs typeface="SimSun"/>
              </a:rPr>
              <a:t>京</a:t>
            </a:r>
            <a:r>
              <a:rPr dirty="0" sz="1050" spc="5">
                <a:latin typeface="SimSun"/>
                <a:cs typeface="SimSun"/>
              </a:rPr>
              <a:t>理</a:t>
            </a:r>
            <a:r>
              <a:rPr dirty="0" sz="1050" spc="-10">
                <a:latin typeface="SimSun"/>
                <a:cs typeface="SimSun"/>
              </a:rPr>
              <a:t>工</a:t>
            </a:r>
            <a:r>
              <a:rPr dirty="0" sz="1050" spc="5">
                <a:latin typeface="SimSun"/>
                <a:cs typeface="SimSun"/>
              </a:rPr>
              <a:t>大学</a:t>
            </a:r>
            <a:r>
              <a:rPr dirty="0" sz="1050" spc="-10">
                <a:latin typeface="SimSun"/>
                <a:cs typeface="SimSun"/>
              </a:rPr>
              <a:t>学</a:t>
            </a:r>
            <a:r>
              <a:rPr dirty="0" sz="1050" spc="5">
                <a:latin typeface="SimSun"/>
                <a:cs typeface="SimSun"/>
              </a:rPr>
              <a:t>报</a:t>
            </a:r>
            <a:r>
              <a:rPr dirty="0" sz="1050" spc="-10">
                <a:latin typeface="SimSun"/>
                <a:cs typeface="SimSun"/>
              </a:rPr>
              <a:t>自</a:t>
            </a:r>
            <a:r>
              <a:rPr dirty="0" sz="1050" spc="5">
                <a:latin typeface="SimSun"/>
                <a:cs typeface="SimSun"/>
              </a:rPr>
              <a:t>然版</a:t>
            </a:r>
            <a:r>
              <a:rPr dirty="0" sz="1050">
                <a:latin typeface="Times New Roman"/>
                <a:cs typeface="Times New Roman"/>
              </a:rPr>
              <a:t>,</a:t>
            </a:r>
            <a:r>
              <a:rPr dirty="0" sz="1050" spc="114">
                <a:latin typeface="Times New Roman"/>
                <a:cs typeface="Times New Roman"/>
              </a:rPr>
              <a:t> </a:t>
            </a:r>
            <a:r>
              <a:rPr dirty="0" sz="1050" spc="-5">
                <a:latin typeface="Times New Roman"/>
                <a:cs typeface="Times New Roman"/>
              </a:rPr>
              <a:t>2020, </a:t>
            </a:r>
            <a:r>
              <a:rPr dirty="0" sz="1050" spc="-254">
                <a:latin typeface="Times New Roman"/>
                <a:cs typeface="Times New Roman"/>
              </a:rPr>
              <a:t> </a:t>
            </a:r>
            <a:r>
              <a:rPr dirty="0" sz="1050">
                <a:latin typeface="Times New Roman"/>
                <a:cs typeface="Times New Roman"/>
              </a:rPr>
              <a:t>40(5):</a:t>
            </a:r>
            <a:r>
              <a:rPr dirty="0" sz="1050" spc="-10">
                <a:latin typeface="Times New Roman"/>
                <a:cs typeface="Times New Roman"/>
              </a:rPr>
              <a:t> </a:t>
            </a:r>
            <a:r>
              <a:rPr dirty="0" sz="1050" spc="-5">
                <a:latin typeface="Times New Roman"/>
                <a:cs typeface="Times New Roman"/>
              </a:rPr>
              <a:t>576-580.</a:t>
            </a:r>
            <a:endParaRPr sz="1050">
              <a:latin typeface="Times New Roman"/>
              <a:cs typeface="Times New Roman"/>
            </a:endParaRPr>
          </a:p>
          <a:p>
            <a:pPr algn="just" marL="347980" marR="5080" indent="-267335">
              <a:lnSpc>
                <a:spcPts val="1560"/>
              </a:lnSpc>
              <a:buFont typeface="Times New Roman"/>
              <a:buAutoNum type="arabicPlain" startAt="45"/>
              <a:tabLst>
                <a:tab pos="348615" algn="l"/>
              </a:tabLst>
            </a:pPr>
            <a:r>
              <a:rPr dirty="0" sz="1050" spc="5">
                <a:latin typeface="SimSun"/>
                <a:cs typeface="SimSun"/>
              </a:rPr>
              <a:t>兰</a:t>
            </a:r>
            <a:r>
              <a:rPr dirty="0" sz="1050">
                <a:latin typeface="SimSun"/>
                <a:cs typeface="SimSun"/>
              </a:rPr>
              <a:t>林</a:t>
            </a:r>
            <a:r>
              <a:rPr dirty="0" sz="1050">
                <a:latin typeface="Times New Roman"/>
                <a:cs typeface="Times New Roman"/>
              </a:rPr>
              <a:t>,</a:t>
            </a:r>
            <a:r>
              <a:rPr dirty="0" sz="1050" spc="250">
                <a:latin typeface="Times New Roman"/>
                <a:cs typeface="Times New Roman"/>
              </a:rPr>
              <a:t> </a:t>
            </a:r>
            <a:r>
              <a:rPr dirty="0" sz="1050" spc="5">
                <a:latin typeface="SimSun"/>
                <a:cs typeface="SimSun"/>
              </a:rPr>
              <a:t>朱</a:t>
            </a:r>
            <a:r>
              <a:rPr dirty="0" sz="1050" spc="-10">
                <a:latin typeface="SimSun"/>
                <a:cs typeface="SimSun"/>
              </a:rPr>
              <a:t>春</a:t>
            </a:r>
            <a:r>
              <a:rPr dirty="0" sz="1050">
                <a:latin typeface="SimSun"/>
                <a:cs typeface="SimSun"/>
              </a:rPr>
              <a:t>钢</a:t>
            </a:r>
            <a:r>
              <a:rPr dirty="0" sz="1050">
                <a:latin typeface="Times New Roman"/>
                <a:cs typeface="Times New Roman"/>
              </a:rPr>
              <a:t>.</a:t>
            </a:r>
            <a:r>
              <a:rPr dirty="0" sz="1050" spc="250">
                <a:latin typeface="Times New Roman"/>
                <a:cs typeface="Times New Roman"/>
              </a:rPr>
              <a:t> </a:t>
            </a:r>
            <a:r>
              <a:rPr dirty="0" sz="1050" spc="5">
                <a:latin typeface="SimSun"/>
                <a:cs typeface="SimSun"/>
              </a:rPr>
              <a:t>基</a:t>
            </a:r>
            <a:r>
              <a:rPr dirty="0" sz="1050" spc="254">
                <a:latin typeface="SimSun"/>
                <a:cs typeface="SimSun"/>
              </a:rPr>
              <a:t>于</a:t>
            </a:r>
            <a:r>
              <a:rPr dirty="0" sz="1050" spc="-5">
                <a:latin typeface="Times New Roman"/>
                <a:cs typeface="Times New Roman"/>
              </a:rPr>
              <a:t>Newton</a:t>
            </a:r>
            <a:r>
              <a:rPr dirty="0" sz="1050" spc="5">
                <a:latin typeface="Times New Roman"/>
                <a:cs typeface="Times New Roman"/>
              </a:rPr>
              <a:t> </a:t>
            </a:r>
            <a:r>
              <a:rPr dirty="0" sz="1050" spc="5">
                <a:latin typeface="SimSun"/>
                <a:cs typeface="SimSun"/>
              </a:rPr>
              <a:t>迭</a:t>
            </a:r>
            <a:r>
              <a:rPr dirty="0" sz="1050" spc="-10">
                <a:latin typeface="SimSun"/>
                <a:cs typeface="SimSun"/>
              </a:rPr>
              <a:t>代</a:t>
            </a:r>
            <a:r>
              <a:rPr dirty="0" sz="1050" spc="5">
                <a:latin typeface="SimSun"/>
                <a:cs typeface="SimSun"/>
              </a:rPr>
              <a:t>法</a:t>
            </a:r>
            <a:r>
              <a:rPr dirty="0" sz="1050" spc="-10">
                <a:latin typeface="SimSun"/>
                <a:cs typeface="SimSun"/>
              </a:rPr>
              <a:t>的</a:t>
            </a:r>
            <a:r>
              <a:rPr dirty="0" sz="1050" spc="5">
                <a:latin typeface="SimSun"/>
                <a:cs typeface="SimSun"/>
              </a:rPr>
              <a:t>最</a:t>
            </a:r>
            <a:r>
              <a:rPr dirty="0" sz="1050" spc="-10">
                <a:latin typeface="SimSun"/>
                <a:cs typeface="SimSun"/>
              </a:rPr>
              <a:t>小</a:t>
            </a:r>
            <a:r>
              <a:rPr dirty="0" sz="1050" spc="5">
                <a:latin typeface="SimSun"/>
                <a:cs typeface="SimSun"/>
              </a:rPr>
              <a:t>二</a:t>
            </a:r>
            <a:r>
              <a:rPr dirty="0" sz="1050" spc="-10">
                <a:latin typeface="SimSun"/>
                <a:cs typeface="SimSun"/>
              </a:rPr>
              <a:t>乘</a:t>
            </a:r>
            <a:r>
              <a:rPr dirty="0" sz="1050" spc="5">
                <a:latin typeface="SimSun"/>
                <a:cs typeface="SimSun"/>
              </a:rPr>
              <a:t>渐</a:t>
            </a:r>
            <a:r>
              <a:rPr dirty="0" sz="1050" spc="-10">
                <a:latin typeface="SimSun"/>
                <a:cs typeface="SimSun"/>
              </a:rPr>
              <a:t>进</a:t>
            </a:r>
            <a:r>
              <a:rPr dirty="0" sz="1050" spc="5">
                <a:latin typeface="SimSun"/>
                <a:cs typeface="SimSun"/>
              </a:rPr>
              <a:t>迭代</a:t>
            </a:r>
            <a:r>
              <a:rPr dirty="0" sz="1050" spc="-10">
                <a:latin typeface="SimSun"/>
                <a:cs typeface="SimSun"/>
              </a:rPr>
              <a:t>逼</a:t>
            </a:r>
            <a:r>
              <a:rPr dirty="0" sz="1050">
                <a:latin typeface="SimSun"/>
                <a:cs typeface="SimSun"/>
              </a:rPr>
              <a:t>近</a:t>
            </a:r>
            <a:r>
              <a:rPr dirty="0" sz="1050" spc="-5">
                <a:latin typeface="Times New Roman"/>
                <a:cs typeface="Times New Roman"/>
              </a:rPr>
              <a:t>[J].  </a:t>
            </a:r>
            <a:r>
              <a:rPr dirty="0" sz="1050" spc="5">
                <a:latin typeface="SimSun"/>
                <a:cs typeface="SimSun"/>
              </a:rPr>
              <a:t>数值</a:t>
            </a:r>
            <a:r>
              <a:rPr dirty="0" sz="1050" spc="-10">
                <a:latin typeface="SimSun"/>
                <a:cs typeface="SimSun"/>
              </a:rPr>
              <a:t>计</a:t>
            </a:r>
            <a:r>
              <a:rPr dirty="0" sz="1050" spc="5">
                <a:latin typeface="SimSun"/>
                <a:cs typeface="SimSun"/>
              </a:rPr>
              <a:t>算</a:t>
            </a:r>
            <a:r>
              <a:rPr dirty="0" sz="1050" spc="-10">
                <a:latin typeface="SimSun"/>
                <a:cs typeface="SimSun"/>
              </a:rPr>
              <a:t>与</a:t>
            </a:r>
            <a:r>
              <a:rPr dirty="0" sz="1050" spc="5">
                <a:latin typeface="SimSun"/>
                <a:cs typeface="SimSun"/>
              </a:rPr>
              <a:t>计算</a:t>
            </a:r>
            <a:r>
              <a:rPr dirty="0" sz="1050" spc="-10">
                <a:latin typeface="SimSun"/>
                <a:cs typeface="SimSun"/>
              </a:rPr>
              <a:t>机</a:t>
            </a:r>
            <a:r>
              <a:rPr dirty="0" sz="1050" spc="5">
                <a:latin typeface="SimSun"/>
                <a:cs typeface="SimSun"/>
              </a:rPr>
              <a:t>应</a:t>
            </a:r>
            <a:r>
              <a:rPr dirty="0" sz="1050" spc="-10">
                <a:latin typeface="SimSun"/>
                <a:cs typeface="SimSun"/>
              </a:rPr>
              <a:t>用</a:t>
            </a:r>
            <a:r>
              <a:rPr dirty="0" sz="1050">
                <a:latin typeface="Times New Roman"/>
                <a:cs typeface="Times New Roman"/>
              </a:rPr>
              <a:t>, </a:t>
            </a:r>
            <a:r>
              <a:rPr dirty="0" sz="1050" spc="-5">
                <a:latin typeface="Times New Roman"/>
                <a:cs typeface="Times New Roman"/>
              </a:rPr>
              <a:t>2022, 43(1): </a:t>
            </a:r>
            <a:r>
              <a:rPr dirty="0" sz="1050" spc="-250">
                <a:latin typeface="Times New Roman"/>
                <a:cs typeface="Times New Roman"/>
              </a:rPr>
              <a:t> </a:t>
            </a:r>
            <a:r>
              <a:rPr dirty="0" sz="1050" spc="-15">
                <a:latin typeface="Times New Roman"/>
                <a:cs typeface="Times New Roman"/>
              </a:rPr>
              <a:t>88-111.</a:t>
            </a:r>
            <a:endParaRPr sz="1050">
              <a:latin typeface="Times New Roman"/>
              <a:cs typeface="Times New Roman"/>
            </a:endParaRPr>
          </a:p>
          <a:p>
            <a:pPr algn="just" marL="347980" marR="6350" indent="-267335">
              <a:lnSpc>
                <a:spcPts val="1560"/>
              </a:lnSpc>
              <a:buFont typeface="Times New Roman"/>
              <a:buAutoNum type="arabicPlain" startAt="45"/>
              <a:tabLst>
                <a:tab pos="348615" algn="l"/>
              </a:tabLst>
            </a:pPr>
            <a:r>
              <a:rPr dirty="0" sz="1050" spc="-5">
                <a:latin typeface="Times New Roman"/>
                <a:cs typeface="Times New Roman"/>
              </a:rPr>
              <a:t>Si</a:t>
            </a:r>
            <a:r>
              <a:rPr dirty="0" sz="1050" spc="-5">
                <a:latin typeface="Times New Roman"/>
                <a:cs typeface="Times New Roman"/>
              </a:rPr>
              <a:t>ddiqi </a:t>
            </a:r>
            <a:r>
              <a:rPr dirty="0" sz="1050">
                <a:latin typeface="Times New Roman"/>
                <a:cs typeface="Times New Roman"/>
              </a:rPr>
              <a:t>K, Zhang </a:t>
            </a:r>
            <a:r>
              <a:rPr dirty="0" sz="1050" spc="-5">
                <a:latin typeface="Times New Roman"/>
                <a:cs typeface="Times New Roman"/>
              </a:rPr>
              <a:t>J, Macrini </a:t>
            </a:r>
            <a:r>
              <a:rPr dirty="0" sz="1050">
                <a:latin typeface="Times New Roman"/>
                <a:cs typeface="Times New Roman"/>
              </a:rPr>
              <a:t>D, et </a:t>
            </a:r>
            <a:r>
              <a:rPr dirty="0" sz="1050" spc="-5">
                <a:latin typeface="Times New Roman"/>
                <a:cs typeface="Times New Roman"/>
              </a:rPr>
              <a:t>al. Retrieving Articulated </a:t>
            </a:r>
            <a:r>
              <a:rPr dirty="0" sz="1050">
                <a:latin typeface="Times New Roman"/>
                <a:cs typeface="Times New Roman"/>
              </a:rPr>
              <a:t>3D </a:t>
            </a:r>
            <a:r>
              <a:rPr dirty="0" sz="1050" spc="-5">
                <a:latin typeface="Times New Roman"/>
                <a:cs typeface="Times New Roman"/>
              </a:rPr>
              <a:t>Models </a:t>
            </a:r>
            <a:r>
              <a:rPr dirty="0" sz="1050">
                <a:latin typeface="Times New Roman"/>
                <a:cs typeface="Times New Roman"/>
              </a:rPr>
              <a:t>Using </a:t>
            </a:r>
            <a:r>
              <a:rPr dirty="0" sz="1050" spc="-5">
                <a:latin typeface="Times New Roman"/>
                <a:cs typeface="Times New Roman"/>
              </a:rPr>
              <a:t>Medial Surfaces[J]. </a:t>
            </a:r>
            <a:r>
              <a:rPr dirty="0" sz="1050">
                <a:latin typeface="Times New Roman"/>
                <a:cs typeface="Times New Roman"/>
              </a:rPr>
              <a:t>Machine </a:t>
            </a:r>
            <a:r>
              <a:rPr dirty="0" sz="1050" spc="5">
                <a:latin typeface="Times New Roman"/>
                <a:cs typeface="Times New Roman"/>
              </a:rPr>
              <a:t> </a:t>
            </a:r>
            <a:r>
              <a:rPr dirty="0" sz="1050" spc="-15">
                <a:latin typeface="Times New Roman"/>
                <a:cs typeface="Times New Roman"/>
              </a:rPr>
              <a:t>Vision</a:t>
            </a:r>
            <a:r>
              <a:rPr dirty="0" sz="1050" spc="-5">
                <a:latin typeface="Times New Roman"/>
                <a:cs typeface="Times New Roman"/>
              </a:rPr>
              <a:t> </a:t>
            </a:r>
            <a:r>
              <a:rPr dirty="0" sz="1050">
                <a:latin typeface="Times New Roman"/>
                <a:cs typeface="Times New Roman"/>
              </a:rPr>
              <a:t>and</a:t>
            </a:r>
            <a:r>
              <a:rPr dirty="0" sz="1050" spc="-60">
                <a:latin typeface="Times New Roman"/>
                <a:cs typeface="Times New Roman"/>
              </a:rPr>
              <a:t> </a:t>
            </a:r>
            <a:r>
              <a:rPr dirty="0" sz="1050" spc="-5">
                <a:latin typeface="Times New Roman"/>
                <a:cs typeface="Times New Roman"/>
              </a:rPr>
              <a:t>Applications,</a:t>
            </a:r>
            <a:r>
              <a:rPr dirty="0" sz="1050">
                <a:latin typeface="Times New Roman"/>
                <a:cs typeface="Times New Roman"/>
              </a:rPr>
              <a:t> </a:t>
            </a:r>
            <a:r>
              <a:rPr dirty="0" sz="1050" spc="-5">
                <a:latin typeface="Times New Roman"/>
                <a:cs typeface="Times New Roman"/>
              </a:rPr>
              <a:t>2008,</a:t>
            </a:r>
            <a:r>
              <a:rPr dirty="0" sz="1050">
                <a:latin typeface="Times New Roman"/>
                <a:cs typeface="Times New Roman"/>
              </a:rPr>
              <a:t> 19(4):</a:t>
            </a:r>
            <a:r>
              <a:rPr dirty="0" sz="1050" spc="-5">
                <a:latin typeface="Times New Roman"/>
                <a:cs typeface="Times New Roman"/>
              </a:rPr>
              <a:t> </a:t>
            </a:r>
            <a:r>
              <a:rPr dirty="0" sz="1050">
                <a:latin typeface="Times New Roman"/>
                <a:cs typeface="Times New Roman"/>
              </a:rPr>
              <a:t>261-275.</a:t>
            </a:r>
            <a:endParaRPr sz="1050">
              <a:latin typeface="Times New Roman"/>
              <a:cs typeface="Times New Roman"/>
            </a:endParaRPr>
          </a:p>
          <a:p>
            <a:pPr algn="just" marL="347980" marR="6350" indent="-267335">
              <a:lnSpc>
                <a:spcPts val="1560"/>
              </a:lnSpc>
              <a:buFont typeface="Times New Roman"/>
              <a:buAutoNum type="arabicPlain" startAt="45"/>
              <a:tabLst>
                <a:tab pos="348615" algn="l"/>
              </a:tabLst>
            </a:pPr>
            <a:r>
              <a:rPr dirty="0" sz="1050">
                <a:latin typeface="Times New Roman"/>
                <a:cs typeface="Times New Roman"/>
              </a:rPr>
              <a:t>De</a:t>
            </a:r>
            <a:r>
              <a:rPr dirty="0" sz="1050">
                <a:latin typeface="Times New Roman"/>
                <a:cs typeface="Times New Roman"/>
              </a:rPr>
              <a:t> Deuge M, Quadros A, Hung C, et </a:t>
            </a:r>
            <a:r>
              <a:rPr dirty="0" sz="1050" spc="-5">
                <a:latin typeface="Times New Roman"/>
                <a:cs typeface="Times New Roman"/>
              </a:rPr>
              <a:t>al. Unsupervised Feature </a:t>
            </a:r>
            <a:r>
              <a:rPr dirty="0" sz="1050">
                <a:latin typeface="Times New Roman"/>
                <a:cs typeface="Times New Roman"/>
              </a:rPr>
              <a:t>Learning for </a:t>
            </a:r>
            <a:r>
              <a:rPr dirty="0" sz="1050" spc="-5">
                <a:latin typeface="Times New Roman"/>
                <a:cs typeface="Times New Roman"/>
              </a:rPr>
              <a:t>Classification </a:t>
            </a:r>
            <a:r>
              <a:rPr dirty="0" sz="1050">
                <a:latin typeface="Times New Roman"/>
                <a:cs typeface="Times New Roman"/>
              </a:rPr>
              <a:t>of Outdoor </a:t>
            </a:r>
            <a:r>
              <a:rPr dirty="0" sz="1050" spc="15">
                <a:latin typeface="Times New Roman"/>
                <a:cs typeface="Times New Roman"/>
              </a:rPr>
              <a:t>3D </a:t>
            </a:r>
            <a:r>
              <a:rPr dirty="0" sz="1050" spc="20">
                <a:latin typeface="Times New Roman"/>
                <a:cs typeface="Times New Roman"/>
              </a:rPr>
              <a:t> </a:t>
            </a:r>
            <a:r>
              <a:rPr dirty="0" sz="1050" spc="-5">
                <a:latin typeface="Times New Roman"/>
                <a:cs typeface="Times New Roman"/>
              </a:rPr>
              <a:t>Scans[C].</a:t>
            </a:r>
            <a:r>
              <a:rPr dirty="0" sz="1050" spc="-75">
                <a:latin typeface="Times New Roman"/>
                <a:cs typeface="Times New Roman"/>
              </a:rPr>
              <a:t> </a:t>
            </a:r>
            <a:r>
              <a:rPr dirty="0" sz="1050" spc="-5">
                <a:latin typeface="Times New Roman"/>
                <a:cs typeface="Times New Roman"/>
              </a:rPr>
              <a:t>Australasian</a:t>
            </a:r>
            <a:r>
              <a:rPr dirty="0" sz="1050" spc="-15">
                <a:latin typeface="Times New Roman"/>
                <a:cs typeface="Times New Roman"/>
              </a:rPr>
              <a:t> </a:t>
            </a:r>
            <a:r>
              <a:rPr dirty="0" sz="1050">
                <a:latin typeface="Times New Roman"/>
                <a:cs typeface="Times New Roman"/>
              </a:rPr>
              <a:t>Conference on</a:t>
            </a:r>
            <a:r>
              <a:rPr dirty="0" sz="1050" spc="-15">
                <a:latin typeface="Times New Roman"/>
                <a:cs typeface="Times New Roman"/>
              </a:rPr>
              <a:t> </a:t>
            </a:r>
            <a:r>
              <a:rPr dirty="0" sz="1050" spc="-5">
                <a:latin typeface="Times New Roman"/>
                <a:cs typeface="Times New Roman"/>
              </a:rPr>
              <a:t>Robitics</a:t>
            </a:r>
            <a:r>
              <a:rPr dirty="0" sz="1050">
                <a:latin typeface="Times New Roman"/>
                <a:cs typeface="Times New Roman"/>
              </a:rPr>
              <a:t> and</a:t>
            </a:r>
            <a:r>
              <a:rPr dirty="0" sz="1050" spc="-60">
                <a:latin typeface="Times New Roman"/>
                <a:cs typeface="Times New Roman"/>
              </a:rPr>
              <a:t> </a:t>
            </a:r>
            <a:r>
              <a:rPr dirty="0" sz="1050" spc="-5">
                <a:latin typeface="Times New Roman"/>
                <a:cs typeface="Times New Roman"/>
              </a:rPr>
              <a:t>Automation,</a:t>
            </a:r>
            <a:r>
              <a:rPr dirty="0" sz="1050">
                <a:latin typeface="Times New Roman"/>
                <a:cs typeface="Times New Roman"/>
              </a:rPr>
              <a:t> 2013,</a:t>
            </a:r>
            <a:r>
              <a:rPr dirty="0" sz="1050" spc="-15">
                <a:latin typeface="Times New Roman"/>
                <a:cs typeface="Times New Roman"/>
              </a:rPr>
              <a:t> </a:t>
            </a:r>
            <a:r>
              <a:rPr dirty="0" sz="1050">
                <a:latin typeface="Times New Roman"/>
                <a:cs typeface="Times New Roman"/>
              </a:rPr>
              <a:t>2: 1-9.</a:t>
            </a:r>
            <a:endParaRPr sz="1050">
              <a:latin typeface="Times New Roman"/>
              <a:cs typeface="Times New Roman"/>
            </a:endParaRPr>
          </a:p>
          <a:p>
            <a:pPr algn="just" marL="347980" marR="5715" indent="-267335">
              <a:lnSpc>
                <a:spcPts val="1560"/>
              </a:lnSpc>
              <a:buFont typeface="Times New Roman"/>
              <a:buAutoNum type="arabicPlain" startAt="45"/>
              <a:tabLst>
                <a:tab pos="348615" algn="l"/>
              </a:tabLst>
            </a:pPr>
            <a:r>
              <a:rPr dirty="0" sz="1050" spc="-20">
                <a:latin typeface="Times New Roman"/>
                <a:cs typeface="Times New Roman"/>
              </a:rPr>
              <a:t>W</a:t>
            </a:r>
            <a:r>
              <a:rPr dirty="0" sz="1050" spc="-20">
                <a:latin typeface="Times New Roman"/>
                <a:cs typeface="Times New Roman"/>
              </a:rPr>
              <a:t>u</a:t>
            </a:r>
            <a:r>
              <a:rPr dirty="0" sz="1050" spc="-25">
                <a:latin typeface="Times New Roman"/>
                <a:cs typeface="Times New Roman"/>
              </a:rPr>
              <a:t> </a:t>
            </a:r>
            <a:r>
              <a:rPr dirty="0" sz="1050">
                <a:latin typeface="Times New Roman"/>
                <a:cs typeface="Times New Roman"/>
              </a:rPr>
              <a:t>Z,</a:t>
            </a:r>
            <a:r>
              <a:rPr dirty="0" sz="1050" spc="-5">
                <a:latin typeface="Times New Roman"/>
                <a:cs typeface="Times New Roman"/>
              </a:rPr>
              <a:t> Song</a:t>
            </a:r>
            <a:r>
              <a:rPr dirty="0" sz="1050" spc="-10">
                <a:latin typeface="Times New Roman"/>
                <a:cs typeface="Times New Roman"/>
              </a:rPr>
              <a:t> S,</a:t>
            </a:r>
            <a:r>
              <a:rPr dirty="0" sz="1050" spc="-15">
                <a:latin typeface="Times New Roman"/>
                <a:cs typeface="Times New Roman"/>
              </a:rPr>
              <a:t> </a:t>
            </a:r>
            <a:r>
              <a:rPr dirty="0" sz="1050" spc="-5">
                <a:latin typeface="Times New Roman"/>
                <a:cs typeface="Times New Roman"/>
              </a:rPr>
              <a:t>Khosla</a:t>
            </a:r>
            <a:r>
              <a:rPr dirty="0" sz="1050" spc="-75">
                <a:latin typeface="Times New Roman"/>
                <a:cs typeface="Times New Roman"/>
              </a:rPr>
              <a:t> </a:t>
            </a:r>
            <a:r>
              <a:rPr dirty="0" sz="1050">
                <a:latin typeface="Times New Roman"/>
                <a:cs typeface="Times New Roman"/>
              </a:rPr>
              <a:t>A,</a:t>
            </a:r>
            <a:r>
              <a:rPr dirty="0" sz="1050" spc="-10">
                <a:latin typeface="Times New Roman"/>
                <a:cs typeface="Times New Roman"/>
              </a:rPr>
              <a:t> </a:t>
            </a:r>
            <a:r>
              <a:rPr dirty="0" sz="1050">
                <a:latin typeface="Times New Roman"/>
                <a:cs typeface="Times New Roman"/>
              </a:rPr>
              <a:t>et</a:t>
            </a:r>
            <a:r>
              <a:rPr dirty="0" sz="1050" spc="-15">
                <a:latin typeface="Times New Roman"/>
                <a:cs typeface="Times New Roman"/>
              </a:rPr>
              <a:t> </a:t>
            </a:r>
            <a:r>
              <a:rPr dirty="0" sz="1050" spc="-10">
                <a:latin typeface="Times New Roman"/>
                <a:cs typeface="Times New Roman"/>
              </a:rPr>
              <a:t>al.</a:t>
            </a:r>
            <a:r>
              <a:rPr dirty="0" sz="1050" spc="-15">
                <a:latin typeface="Times New Roman"/>
                <a:cs typeface="Times New Roman"/>
              </a:rPr>
              <a:t> </a:t>
            </a:r>
            <a:r>
              <a:rPr dirty="0" sz="1050">
                <a:latin typeface="Times New Roman"/>
                <a:cs typeface="Times New Roman"/>
              </a:rPr>
              <a:t>3D</a:t>
            </a:r>
            <a:r>
              <a:rPr dirty="0" sz="1050" spc="-5">
                <a:latin typeface="Times New Roman"/>
                <a:cs typeface="Times New Roman"/>
              </a:rPr>
              <a:t> Shapenets:</a:t>
            </a:r>
            <a:r>
              <a:rPr dirty="0" sz="1050" spc="-70">
                <a:latin typeface="Times New Roman"/>
                <a:cs typeface="Times New Roman"/>
              </a:rPr>
              <a:t> </a:t>
            </a:r>
            <a:r>
              <a:rPr dirty="0" sz="1050">
                <a:latin typeface="Times New Roman"/>
                <a:cs typeface="Times New Roman"/>
              </a:rPr>
              <a:t>A</a:t>
            </a:r>
            <a:r>
              <a:rPr dirty="0" sz="1050" spc="-80">
                <a:latin typeface="Times New Roman"/>
                <a:cs typeface="Times New Roman"/>
              </a:rPr>
              <a:t> </a:t>
            </a:r>
            <a:r>
              <a:rPr dirty="0" sz="1050">
                <a:latin typeface="Times New Roman"/>
                <a:cs typeface="Times New Roman"/>
              </a:rPr>
              <a:t>Deep</a:t>
            </a:r>
            <a:r>
              <a:rPr dirty="0" sz="1050" spc="-25">
                <a:latin typeface="Times New Roman"/>
                <a:cs typeface="Times New Roman"/>
              </a:rPr>
              <a:t> </a:t>
            </a:r>
            <a:r>
              <a:rPr dirty="0" sz="1050" spc="-5">
                <a:latin typeface="Times New Roman"/>
                <a:cs typeface="Times New Roman"/>
              </a:rPr>
              <a:t>Representation</a:t>
            </a:r>
            <a:r>
              <a:rPr dirty="0" sz="1050" spc="-10">
                <a:latin typeface="Times New Roman"/>
                <a:cs typeface="Times New Roman"/>
              </a:rPr>
              <a:t> </a:t>
            </a:r>
            <a:r>
              <a:rPr dirty="0" sz="1050">
                <a:latin typeface="Times New Roman"/>
                <a:cs typeface="Times New Roman"/>
              </a:rPr>
              <a:t>for</a:t>
            </a:r>
            <a:r>
              <a:rPr dirty="0" sz="1050" spc="-40">
                <a:latin typeface="Times New Roman"/>
                <a:cs typeface="Times New Roman"/>
              </a:rPr>
              <a:t> </a:t>
            </a:r>
            <a:r>
              <a:rPr dirty="0" sz="1050" spc="-20">
                <a:latin typeface="Times New Roman"/>
                <a:cs typeface="Times New Roman"/>
              </a:rPr>
              <a:t>Volumetric</a:t>
            </a:r>
            <a:r>
              <a:rPr dirty="0" sz="1050" spc="-10">
                <a:latin typeface="Times New Roman"/>
                <a:cs typeface="Times New Roman"/>
              </a:rPr>
              <a:t> </a:t>
            </a:r>
            <a:r>
              <a:rPr dirty="0" sz="1050" spc="-5">
                <a:latin typeface="Times New Roman"/>
                <a:cs typeface="Times New Roman"/>
              </a:rPr>
              <a:t>Shapes[C].</a:t>
            </a:r>
            <a:r>
              <a:rPr dirty="0" sz="1050" spc="-25">
                <a:latin typeface="Times New Roman"/>
                <a:cs typeface="Times New Roman"/>
              </a:rPr>
              <a:t> </a:t>
            </a:r>
            <a:r>
              <a:rPr dirty="0" sz="1050" spc="-5">
                <a:latin typeface="Times New Roman"/>
                <a:cs typeface="Times New Roman"/>
              </a:rPr>
              <a:t>Proceedings </a:t>
            </a:r>
            <a:r>
              <a:rPr dirty="0" sz="1050" spc="-250">
                <a:latin typeface="Times New Roman"/>
                <a:cs typeface="Times New Roman"/>
              </a:rPr>
              <a:t> </a:t>
            </a:r>
            <a:r>
              <a:rPr dirty="0" sz="1050">
                <a:latin typeface="Times New Roman"/>
                <a:cs typeface="Times New Roman"/>
              </a:rPr>
              <a:t>of</a:t>
            </a:r>
            <a:r>
              <a:rPr dirty="0" sz="1050" spc="-5">
                <a:latin typeface="Times New Roman"/>
                <a:cs typeface="Times New Roman"/>
              </a:rPr>
              <a:t> the</a:t>
            </a:r>
            <a:r>
              <a:rPr dirty="0" sz="1050">
                <a:latin typeface="Times New Roman"/>
                <a:cs typeface="Times New Roman"/>
              </a:rPr>
              <a:t> </a:t>
            </a:r>
            <a:r>
              <a:rPr dirty="0" sz="1050" spc="-5">
                <a:latin typeface="Times New Roman"/>
                <a:cs typeface="Times New Roman"/>
              </a:rPr>
              <a:t>IEEE </a:t>
            </a:r>
            <a:r>
              <a:rPr dirty="0" sz="1050">
                <a:latin typeface="Times New Roman"/>
                <a:cs typeface="Times New Roman"/>
              </a:rPr>
              <a:t>Conference on</a:t>
            </a:r>
            <a:r>
              <a:rPr dirty="0" sz="1050" spc="-20">
                <a:latin typeface="Times New Roman"/>
                <a:cs typeface="Times New Roman"/>
              </a:rPr>
              <a:t> </a:t>
            </a:r>
            <a:r>
              <a:rPr dirty="0" sz="1050">
                <a:latin typeface="Times New Roman"/>
                <a:cs typeface="Times New Roman"/>
              </a:rPr>
              <a:t>Computer</a:t>
            </a:r>
            <a:r>
              <a:rPr dirty="0" sz="1050" spc="-30">
                <a:latin typeface="Times New Roman"/>
                <a:cs typeface="Times New Roman"/>
              </a:rPr>
              <a:t> </a:t>
            </a:r>
            <a:r>
              <a:rPr dirty="0" sz="1050" spc="-15">
                <a:latin typeface="Times New Roman"/>
                <a:cs typeface="Times New Roman"/>
              </a:rPr>
              <a:t>Vision</a:t>
            </a:r>
            <a:r>
              <a:rPr dirty="0" sz="1050">
                <a:latin typeface="Times New Roman"/>
                <a:cs typeface="Times New Roman"/>
              </a:rPr>
              <a:t> and</a:t>
            </a:r>
            <a:r>
              <a:rPr dirty="0" sz="1050" spc="-10">
                <a:latin typeface="Times New Roman"/>
                <a:cs typeface="Times New Roman"/>
              </a:rPr>
              <a:t> </a:t>
            </a:r>
            <a:r>
              <a:rPr dirty="0" sz="1050" spc="-5">
                <a:latin typeface="Times New Roman"/>
                <a:cs typeface="Times New Roman"/>
              </a:rPr>
              <a:t>Pattern</a:t>
            </a:r>
            <a:r>
              <a:rPr dirty="0" sz="1050" spc="-15">
                <a:latin typeface="Times New Roman"/>
                <a:cs typeface="Times New Roman"/>
              </a:rPr>
              <a:t> </a:t>
            </a:r>
            <a:r>
              <a:rPr dirty="0" sz="1050" spc="-5">
                <a:latin typeface="Times New Roman"/>
                <a:cs typeface="Times New Roman"/>
              </a:rPr>
              <a:t>Recognition,</a:t>
            </a:r>
            <a:r>
              <a:rPr dirty="0" sz="1050" spc="5">
                <a:latin typeface="Times New Roman"/>
                <a:cs typeface="Times New Roman"/>
              </a:rPr>
              <a:t> </a:t>
            </a:r>
            <a:r>
              <a:rPr dirty="0" sz="1050" spc="-5">
                <a:latin typeface="Times New Roman"/>
                <a:cs typeface="Times New Roman"/>
              </a:rPr>
              <a:t>2015: 1912-1920.</a:t>
            </a:r>
            <a:endParaRPr sz="1050">
              <a:latin typeface="Times New Roman"/>
              <a:cs typeface="Times New Roman"/>
            </a:endParaRPr>
          </a:p>
          <a:p>
            <a:pPr algn="just" marL="347980" marR="6350" indent="-267335">
              <a:lnSpc>
                <a:spcPts val="1560"/>
              </a:lnSpc>
              <a:spcBef>
                <a:spcPts val="5"/>
              </a:spcBef>
              <a:buFont typeface="Times New Roman"/>
              <a:buAutoNum type="arabicPlain" startAt="45"/>
              <a:tabLst>
                <a:tab pos="348615" algn="l"/>
              </a:tabLst>
            </a:pPr>
            <a:r>
              <a:rPr dirty="0" sz="1050">
                <a:latin typeface="Times New Roman"/>
                <a:cs typeface="Times New Roman"/>
              </a:rPr>
              <a:t>Cha</a:t>
            </a:r>
            <a:r>
              <a:rPr dirty="0" sz="1050">
                <a:latin typeface="Times New Roman"/>
                <a:cs typeface="Times New Roman"/>
              </a:rPr>
              <a:t>ng A </a:t>
            </a:r>
            <a:r>
              <a:rPr dirty="0" sz="1050" spc="-5">
                <a:latin typeface="Times New Roman"/>
                <a:cs typeface="Times New Roman"/>
              </a:rPr>
              <a:t>X, Funkhouser </a:t>
            </a:r>
            <a:r>
              <a:rPr dirty="0" sz="1050" spc="-40">
                <a:latin typeface="Times New Roman"/>
                <a:cs typeface="Times New Roman"/>
              </a:rPr>
              <a:t>T, </a:t>
            </a:r>
            <a:r>
              <a:rPr dirty="0" sz="1050">
                <a:latin typeface="Times New Roman"/>
                <a:cs typeface="Times New Roman"/>
              </a:rPr>
              <a:t>Guibas L, et </a:t>
            </a:r>
            <a:r>
              <a:rPr dirty="0" sz="1050" spc="-5">
                <a:latin typeface="Times New Roman"/>
                <a:cs typeface="Times New Roman"/>
              </a:rPr>
              <a:t>al. ShapeNet: An Information-Rich 3D Model Repository[J]. arXiv </a:t>
            </a:r>
            <a:r>
              <a:rPr dirty="0" sz="1050">
                <a:latin typeface="Times New Roman"/>
                <a:cs typeface="Times New Roman"/>
              </a:rPr>
              <a:t> </a:t>
            </a:r>
            <a:r>
              <a:rPr dirty="0" sz="1050" spc="-5">
                <a:latin typeface="Times New Roman"/>
                <a:cs typeface="Times New Roman"/>
              </a:rPr>
              <a:t>preprint </a:t>
            </a:r>
            <a:r>
              <a:rPr dirty="0" sz="1050">
                <a:latin typeface="Times New Roman"/>
                <a:cs typeface="Times New Roman"/>
              </a:rPr>
              <a:t>arXiv:</a:t>
            </a:r>
            <a:r>
              <a:rPr dirty="0" sz="1050" spc="-10">
                <a:latin typeface="Times New Roman"/>
                <a:cs typeface="Times New Roman"/>
              </a:rPr>
              <a:t> </a:t>
            </a:r>
            <a:r>
              <a:rPr dirty="0" sz="1050" spc="-5">
                <a:latin typeface="Times New Roman"/>
                <a:cs typeface="Times New Roman"/>
              </a:rPr>
              <a:t>151203012,</a:t>
            </a:r>
            <a:r>
              <a:rPr dirty="0" sz="1050" spc="-15">
                <a:latin typeface="Times New Roman"/>
                <a:cs typeface="Times New Roman"/>
              </a:rPr>
              <a:t> </a:t>
            </a:r>
            <a:r>
              <a:rPr dirty="0" sz="1050">
                <a:latin typeface="Times New Roman"/>
                <a:cs typeface="Times New Roman"/>
              </a:rPr>
              <a:t>2015.</a:t>
            </a:r>
            <a:endParaRPr sz="1050">
              <a:latin typeface="Times New Roman"/>
              <a:cs typeface="Times New Roman"/>
            </a:endParaRPr>
          </a:p>
          <a:p>
            <a:pPr algn="just" marL="347980" marR="6350" indent="-267335">
              <a:lnSpc>
                <a:spcPts val="1560"/>
              </a:lnSpc>
              <a:buFont typeface="Times New Roman"/>
              <a:buAutoNum type="arabicPlain" startAt="45"/>
              <a:tabLst>
                <a:tab pos="348615" algn="l"/>
              </a:tabLst>
            </a:pPr>
            <a:r>
              <a:rPr dirty="0" sz="1050">
                <a:latin typeface="Times New Roman"/>
                <a:cs typeface="Times New Roman"/>
              </a:rPr>
              <a:t>Dai</a:t>
            </a:r>
            <a:r>
              <a:rPr dirty="0" sz="1050">
                <a:latin typeface="Times New Roman"/>
                <a:cs typeface="Times New Roman"/>
              </a:rPr>
              <a:t> A, Chang A X, </a:t>
            </a:r>
            <a:r>
              <a:rPr dirty="0" sz="1050" spc="-5">
                <a:latin typeface="Times New Roman"/>
                <a:cs typeface="Times New Roman"/>
              </a:rPr>
              <a:t>Savva </a:t>
            </a:r>
            <a:r>
              <a:rPr dirty="0" sz="1050">
                <a:latin typeface="Times New Roman"/>
                <a:cs typeface="Times New Roman"/>
              </a:rPr>
              <a:t>M, et </a:t>
            </a:r>
            <a:r>
              <a:rPr dirty="0" sz="1050" spc="-5">
                <a:latin typeface="Times New Roman"/>
                <a:cs typeface="Times New Roman"/>
              </a:rPr>
              <a:t>al. </a:t>
            </a:r>
            <a:r>
              <a:rPr dirty="0" sz="1050">
                <a:latin typeface="Times New Roman"/>
                <a:cs typeface="Times New Roman"/>
              </a:rPr>
              <a:t>ScanNet: </a:t>
            </a:r>
            <a:r>
              <a:rPr dirty="0" sz="1050" spc="-5">
                <a:latin typeface="Times New Roman"/>
                <a:cs typeface="Times New Roman"/>
              </a:rPr>
              <a:t>Richly-Annotated 3D Reconstructions </a:t>
            </a:r>
            <a:r>
              <a:rPr dirty="0" sz="1050">
                <a:latin typeface="Times New Roman"/>
                <a:cs typeface="Times New Roman"/>
              </a:rPr>
              <a:t>of </a:t>
            </a:r>
            <a:r>
              <a:rPr dirty="0" sz="1050" spc="-5">
                <a:latin typeface="Times New Roman"/>
                <a:cs typeface="Times New Roman"/>
              </a:rPr>
              <a:t>Indoor Scenes[C]. </a:t>
            </a:r>
            <a:r>
              <a:rPr dirty="0" sz="1050">
                <a:latin typeface="Times New Roman"/>
                <a:cs typeface="Times New Roman"/>
              </a:rPr>
              <a:t> </a:t>
            </a:r>
            <a:r>
              <a:rPr dirty="0" sz="1050" spc="-5">
                <a:latin typeface="Times New Roman"/>
                <a:cs typeface="Times New Roman"/>
              </a:rPr>
              <a:t>Proceedings</a:t>
            </a:r>
            <a:r>
              <a:rPr dirty="0" sz="1050" spc="-10">
                <a:latin typeface="Times New Roman"/>
                <a:cs typeface="Times New Roman"/>
              </a:rPr>
              <a:t> </a:t>
            </a:r>
            <a:r>
              <a:rPr dirty="0" sz="1050">
                <a:latin typeface="Times New Roman"/>
                <a:cs typeface="Times New Roman"/>
              </a:rPr>
              <a:t>of </a:t>
            </a:r>
            <a:r>
              <a:rPr dirty="0" sz="1050" spc="-5">
                <a:latin typeface="Times New Roman"/>
                <a:cs typeface="Times New Roman"/>
              </a:rPr>
              <a:t>the</a:t>
            </a:r>
            <a:r>
              <a:rPr dirty="0" sz="1050" spc="10">
                <a:latin typeface="Times New Roman"/>
                <a:cs typeface="Times New Roman"/>
              </a:rPr>
              <a:t> </a:t>
            </a:r>
            <a:r>
              <a:rPr dirty="0" sz="1050" spc="-5">
                <a:latin typeface="Times New Roman"/>
                <a:cs typeface="Times New Roman"/>
              </a:rPr>
              <a:t>IEEE </a:t>
            </a:r>
            <a:r>
              <a:rPr dirty="0" sz="1050">
                <a:latin typeface="Times New Roman"/>
                <a:cs typeface="Times New Roman"/>
              </a:rPr>
              <a:t>Conference</a:t>
            </a:r>
            <a:r>
              <a:rPr dirty="0" sz="1050" spc="10">
                <a:latin typeface="Times New Roman"/>
                <a:cs typeface="Times New Roman"/>
              </a:rPr>
              <a:t> </a:t>
            </a:r>
            <a:r>
              <a:rPr dirty="0" sz="1050">
                <a:latin typeface="Times New Roman"/>
                <a:cs typeface="Times New Roman"/>
              </a:rPr>
              <a:t>on</a:t>
            </a:r>
            <a:r>
              <a:rPr dirty="0" sz="1050" spc="-10">
                <a:latin typeface="Times New Roman"/>
                <a:cs typeface="Times New Roman"/>
              </a:rPr>
              <a:t> </a:t>
            </a:r>
            <a:r>
              <a:rPr dirty="0" sz="1050" spc="-5">
                <a:latin typeface="Times New Roman"/>
                <a:cs typeface="Times New Roman"/>
              </a:rPr>
              <a:t>Computer</a:t>
            </a:r>
            <a:r>
              <a:rPr dirty="0" sz="1050" spc="-20">
                <a:latin typeface="Times New Roman"/>
                <a:cs typeface="Times New Roman"/>
              </a:rPr>
              <a:t> </a:t>
            </a:r>
            <a:r>
              <a:rPr dirty="0" sz="1050" spc="-15">
                <a:latin typeface="Times New Roman"/>
                <a:cs typeface="Times New Roman"/>
              </a:rPr>
              <a:t>Vision</a:t>
            </a:r>
            <a:r>
              <a:rPr dirty="0" sz="1050" spc="5">
                <a:latin typeface="Times New Roman"/>
                <a:cs typeface="Times New Roman"/>
              </a:rPr>
              <a:t> </a:t>
            </a:r>
            <a:r>
              <a:rPr dirty="0" sz="1050">
                <a:latin typeface="Times New Roman"/>
                <a:cs typeface="Times New Roman"/>
              </a:rPr>
              <a:t>and</a:t>
            </a:r>
            <a:r>
              <a:rPr dirty="0" sz="1050" spc="10">
                <a:latin typeface="Times New Roman"/>
                <a:cs typeface="Times New Roman"/>
              </a:rPr>
              <a:t> </a:t>
            </a:r>
            <a:r>
              <a:rPr dirty="0" sz="1050" spc="-5">
                <a:latin typeface="Times New Roman"/>
                <a:cs typeface="Times New Roman"/>
              </a:rPr>
              <a:t>Pattern</a:t>
            </a:r>
            <a:r>
              <a:rPr dirty="0" sz="1050" spc="5">
                <a:latin typeface="Times New Roman"/>
                <a:cs typeface="Times New Roman"/>
              </a:rPr>
              <a:t> </a:t>
            </a:r>
            <a:r>
              <a:rPr dirty="0" sz="1050" spc="-5">
                <a:latin typeface="Times New Roman"/>
                <a:cs typeface="Times New Roman"/>
              </a:rPr>
              <a:t>Recognition,</a:t>
            </a:r>
            <a:r>
              <a:rPr dirty="0" sz="1050" spc="10">
                <a:latin typeface="Times New Roman"/>
                <a:cs typeface="Times New Roman"/>
              </a:rPr>
              <a:t> </a:t>
            </a:r>
            <a:r>
              <a:rPr dirty="0" sz="1050" spc="-5">
                <a:latin typeface="Times New Roman"/>
                <a:cs typeface="Times New Roman"/>
              </a:rPr>
              <a:t>2017:</a:t>
            </a:r>
            <a:r>
              <a:rPr dirty="0" sz="1050">
                <a:latin typeface="Times New Roman"/>
                <a:cs typeface="Times New Roman"/>
              </a:rPr>
              <a:t> </a:t>
            </a:r>
            <a:r>
              <a:rPr dirty="0" sz="1050" spc="-5">
                <a:latin typeface="Times New Roman"/>
                <a:cs typeface="Times New Roman"/>
              </a:rPr>
              <a:t>5828-5839.</a:t>
            </a:r>
            <a:endParaRPr sz="1050">
              <a:latin typeface="Times New Roman"/>
              <a:cs typeface="Times New Roman"/>
            </a:endParaRPr>
          </a:p>
          <a:p>
            <a:pPr algn="just" marL="347980" marR="6350" indent="-267335">
              <a:lnSpc>
                <a:spcPts val="1560"/>
              </a:lnSpc>
              <a:buFont typeface="Times New Roman"/>
              <a:buAutoNum type="arabicPlain" startAt="45"/>
              <a:tabLst>
                <a:tab pos="348615" algn="l"/>
              </a:tabLst>
            </a:pPr>
            <a:r>
              <a:rPr dirty="0" sz="1050">
                <a:latin typeface="Times New Roman"/>
                <a:cs typeface="Times New Roman"/>
              </a:rPr>
              <a:t>Uy</a:t>
            </a:r>
            <a:r>
              <a:rPr dirty="0" sz="1050">
                <a:latin typeface="Times New Roman"/>
                <a:cs typeface="Times New Roman"/>
              </a:rPr>
              <a:t> </a:t>
            </a:r>
            <a:r>
              <a:rPr dirty="0" sz="1050" spc="5">
                <a:latin typeface="Times New Roman"/>
                <a:cs typeface="Times New Roman"/>
              </a:rPr>
              <a:t>M </a:t>
            </a:r>
            <a:r>
              <a:rPr dirty="0" sz="1050">
                <a:latin typeface="Times New Roman"/>
                <a:cs typeface="Times New Roman"/>
              </a:rPr>
              <a:t>A, </a:t>
            </a:r>
            <a:r>
              <a:rPr dirty="0" sz="1050" spc="-5">
                <a:latin typeface="Times New Roman"/>
                <a:cs typeface="Times New Roman"/>
              </a:rPr>
              <a:t>Pham </a:t>
            </a:r>
            <a:r>
              <a:rPr dirty="0" sz="1050">
                <a:latin typeface="Times New Roman"/>
                <a:cs typeface="Times New Roman"/>
              </a:rPr>
              <a:t>Q-H, Hua </a:t>
            </a:r>
            <a:r>
              <a:rPr dirty="0" sz="1050" spc="-5">
                <a:latin typeface="Times New Roman"/>
                <a:cs typeface="Times New Roman"/>
              </a:rPr>
              <a:t>B-S, </a:t>
            </a:r>
            <a:r>
              <a:rPr dirty="0" sz="1050">
                <a:latin typeface="Times New Roman"/>
                <a:cs typeface="Times New Roman"/>
              </a:rPr>
              <a:t>et </a:t>
            </a:r>
            <a:r>
              <a:rPr dirty="0" sz="1050" spc="-5">
                <a:latin typeface="Times New Roman"/>
                <a:cs typeface="Times New Roman"/>
              </a:rPr>
              <a:t>al. Revisiting Point </a:t>
            </a:r>
            <a:r>
              <a:rPr dirty="0" sz="1050">
                <a:latin typeface="Times New Roman"/>
                <a:cs typeface="Times New Roman"/>
              </a:rPr>
              <a:t>Cloud </a:t>
            </a:r>
            <a:r>
              <a:rPr dirty="0" sz="1050" spc="-5">
                <a:latin typeface="Times New Roman"/>
                <a:cs typeface="Times New Roman"/>
              </a:rPr>
              <a:t>Classification: </a:t>
            </a:r>
            <a:r>
              <a:rPr dirty="0" sz="1050">
                <a:latin typeface="Times New Roman"/>
                <a:cs typeface="Times New Roman"/>
              </a:rPr>
              <a:t>A New Benchmark Dataset and </a:t>
            </a:r>
            <a:r>
              <a:rPr dirty="0" sz="1050" spc="5">
                <a:latin typeface="Times New Roman"/>
                <a:cs typeface="Times New Roman"/>
              </a:rPr>
              <a:t> </a:t>
            </a:r>
            <a:r>
              <a:rPr dirty="0" sz="1050" spc="-5">
                <a:latin typeface="Times New Roman"/>
                <a:cs typeface="Times New Roman"/>
              </a:rPr>
              <a:t>Classification </a:t>
            </a:r>
            <a:r>
              <a:rPr dirty="0" sz="1050">
                <a:latin typeface="Times New Roman"/>
                <a:cs typeface="Times New Roman"/>
              </a:rPr>
              <a:t>Model on </a:t>
            </a:r>
            <a:r>
              <a:rPr dirty="0" sz="1050" spc="-10">
                <a:latin typeface="Times New Roman"/>
                <a:cs typeface="Times New Roman"/>
              </a:rPr>
              <a:t>Real-World </a:t>
            </a:r>
            <a:r>
              <a:rPr dirty="0" sz="1050" spc="-5">
                <a:latin typeface="Times New Roman"/>
                <a:cs typeface="Times New Roman"/>
              </a:rPr>
              <a:t>Data[C]. Proceedings </a:t>
            </a:r>
            <a:r>
              <a:rPr dirty="0" sz="1050">
                <a:latin typeface="Times New Roman"/>
                <a:cs typeface="Times New Roman"/>
              </a:rPr>
              <a:t>of </a:t>
            </a:r>
            <a:r>
              <a:rPr dirty="0" sz="1050" spc="-5">
                <a:latin typeface="Times New Roman"/>
                <a:cs typeface="Times New Roman"/>
              </a:rPr>
              <a:t>the IEEE/CVF International </a:t>
            </a:r>
            <a:r>
              <a:rPr dirty="0" sz="1050">
                <a:latin typeface="Times New Roman"/>
                <a:cs typeface="Times New Roman"/>
              </a:rPr>
              <a:t>Conference on </a:t>
            </a:r>
            <a:r>
              <a:rPr dirty="0" sz="1050" spc="5">
                <a:latin typeface="Times New Roman"/>
                <a:cs typeface="Times New Roman"/>
              </a:rPr>
              <a:t> </a:t>
            </a:r>
            <a:r>
              <a:rPr dirty="0" sz="1050">
                <a:latin typeface="Times New Roman"/>
                <a:cs typeface="Times New Roman"/>
              </a:rPr>
              <a:t>Computer</a:t>
            </a:r>
            <a:r>
              <a:rPr dirty="0" sz="1050" spc="-35">
                <a:latin typeface="Times New Roman"/>
                <a:cs typeface="Times New Roman"/>
              </a:rPr>
              <a:t> </a:t>
            </a:r>
            <a:r>
              <a:rPr dirty="0" sz="1050" spc="-15">
                <a:latin typeface="Times New Roman"/>
                <a:cs typeface="Times New Roman"/>
              </a:rPr>
              <a:t>Vision,</a:t>
            </a:r>
            <a:r>
              <a:rPr dirty="0" sz="1050">
                <a:latin typeface="Times New Roman"/>
                <a:cs typeface="Times New Roman"/>
              </a:rPr>
              <a:t> </a:t>
            </a:r>
            <a:r>
              <a:rPr dirty="0" sz="1050" spc="-5">
                <a:latin typeface="Times New Roman"/>
                <a:cs typeface="Times New Roman"/>
              </a:rPr>
              <a:t>2019: </a:t>
            </a:r>
            <a:r>
              <a:rPr dirty="0" sz="1050">
                <a:latin typeface="Times New Roman"/>
                <a:cs typeface="Times New Roman"/>
              </a:rPr>
              <a:t>1588-1597.</a:t>
            </a:r>
            <a:endParaRPr sz="1050">
              <a:latin typeface="Times New Roman"/>
              <a:cs typeface="Times New Roman"/>
            </a:endParaRPr>
          </a:p>
          <a:p>
            <a:pPr algn="just" marL="347980" marR="5715" indent="-267335">
              <a:lnSpc>
                <a:spcPts val="1560"/>
              </a:lnSpc>
              <a:buFont typeface="Times New Roman"/>
              <a:buAutoNum type="arabicPlain" startAt="45"/>
              <a:tabLst>
                <a:tab pos="348615" algn="l"/>
              </a:tabLst>
            </a:pPr>
            <a:r>
              <a:rPr dirty="0" sz="1050">
                <a:latin typeface="Times New Roman"/>
                <a:cs typeface="Times New Roman"/>
              </a:rPr>
              <a:t>A</a:t>
            </a:r>
            <a:r>
              <a:rPr dirty="0" sz="1050">
                <a:latin typeface="Times New Roman"/>
                <a:cs typeface="Times New Roman"/>
              </a:rPr>
              <a:t>rmeni </a:t>
            </a:r>
            <a:r>
              <a:rPr dirty="0" sz="1050" spc="-5">
                <a:latin typeface="Times New Roman"/>
                <a:cs typeface="Times New Roman"/>
              </a:rPr>
              <a:t>I, Sener </a:t>
            </a:r>
            <a:r>
              <a:rPr dirty="0" sz="1050">
                <a:latin typeface="Times New Roman"/>
                <a:cs typeface="Times New Roman"/>
              </a:rPr>
              <a:t>O, </a:t>
            </a:r>
            <a:r>
              <a:rPr dirty="0" sz="1050" spc="-5">
                <a:latin typeface="Times New Roman"/>
                <a:cs typeface="Times New Roman"/>
              </a:rPr>
              <a:t>Zamir </a:t>
            </a:r>
            <a:r>
              <a:rPr dirty="0" sz="1050">
                <a:latin typeface="Times New Roman"/>
                <a:cs typeface="Times New Roman"/>
              </a:rPr>
              <a:t>A R, et </a:t>
            </a:r>
            <a:r>
              <a:rPr dirty="0" sz="1050" spc="-5">
                <a:latin typeface="Times New Roman"/>
                <a:cs typeface="Times New Roman"/>
              </a:rPr>
              <a:t>al. </a:t>
            </a:r>
            <a:r>
              <a:rPr dirty="0" sz="1050" spc="10">
                <a:latin typeface="Times New Roman"/>
                <a:cs typeface="Times New Roman"/>
              </a:rPr>
              <a:t>3D </a:t>
            </a:r>
            <a:r>
              <a:rPr dirty="0" sz="1050" spc="-5">
                <a:latin typeface="Times New Roman"/>
                <a:cs typeface="Times New Roman"/>
              </a:rPr>
              <a:t>Semantic Parsing </a:t>
            </a:r>
            <a:r>
              <a:rPr dirty="0" sz="1050">
                <a:latin typeface="Times New Roman"/>
                <a:cs typeface="Times New Roman"/>
              </a:rPr>
              <a:t>of </a:t>
            </a:r>
            <a:r>
              <a:rPr dirty="0" sz="1050" spc="-5">
                <a:latin typeface="Times New Roman"/>
                <a:cs typeface="Times New Roman"/>
              </a:rPr>
              <a:t>Large-Scale Indoor Spaces[C]. Proceedings of </a:t>
            </a:r>
            <a:r>
              <a:rPr dirty="0" sz="1050">
                <a:latin typeface="Times New Roman"/>
                <a:cs typeface="Times New Roman"/>
              </a:rPr>
              <a:t> </a:t>
            </a:r>
            <a:r>
              <a:rPr dirty="0" sz="1050" spc="-5">
                <a:latin typeface="Times New Roman"/>
                <a:cs typeface="Times New Roman"/>
              </a:rPr>
              <a:t>the</a:t>
            </a:r>
            <a:r>
              <a:rPr dirty="0" sz="1050">
                <a:latin typeface="Times New Roman"/>
                <a:cs typeface="Times New Roman"/>
              </a:rPr>
              <a:t> </a:t>
            </a:r>
            <a:r>
              <a:rPr dirty="0" sz="1050" spc="-5">
                <a:latin typeface="Times New Roman"/>
                <a:cs typeface="Times New Roman"/>
              </a:rPr>
              <a:t>IEEE</a:t>
            </a:r>
            <a:r>
              <a:rPr dirty="0" sz="1050" spc="5">
                <a:latin typeface="Times New Roman"/>
                <a:cs typeface="Times New Roman"/>
              </a:rPr>
              <a:t> </a:t>
            </a:r>
            <a:r>
              <a:rPr dirty="0" sz="1050" spc="-5">
                <a:latin typeface="Times New Roman"/>
                <a:cs typeface="Times New Roman"/>
              </a:rPr>
              <a:t>Conference</a:t>
            </a:r>
            <a:r>
              <a:rPr dirty="0" sz="1050">
                <a:latin typeface="Times New Roman"/>
                <a:cs typeface="Times New Roman"/>
              </a:rPr>
              <a:t> on</a:t>
            </a:r>
            <a:r>
              <a:rPr dirty="0" sz="1050" spc="-10">
                <a:latin typeface="Times New Roman"/>
                <a:cs typeface="Times New Roman"/>
              </a:rPr>
              <a:t> </a:t>
            </a:r>
            <a:r>
              <a:rPr dirty="0" sz="1050" spc="-5">
                <a:latin typeface="Times New Roman"/>
                <a:cs typeface="Times New Roman"/>
              </a:rPr>
              <a:t>Computer</a:t>
            </a:r>
            <a:r>
              <a:rPr dirty="0" sz="1050" spc="-25">
                <a:latin typeface="Times New Roman"/>
                <a:cs typeface="Times New Roman"/>
              </a:rPr>
              <a:t> </a:t>
            </a:r>
            <a:r>
              <a:rPr dirty="0" sz="1050" spc="-15">
                <a:latin typeface="Times New Roman"/>
                <a:cs typeface="Times New Roman"/>
              </a:rPr>
              <a:t>Vision</a:t>
            </a:r>
            <a:r>
              <a:rPr dirty="0" sz="1050">
                <a:latin typeface="Times New Roman"/>
                <a:cs typeface="Times New Roman"/>
              </a:rPr>
              <a:t> and</a:t>
            </a:r>
            <a:r>
              <a:rPr dirty="0" sz="1050" spc="5">
                <a:latin typeface="Times New Roman"/>
                <a:cs typeface="Times New Roman"/>
              </a:rPr>
              <a:t> </a:t>
            </a:r>
            <a:r>
              <a:rPr dirty="0" sz="1050" spc="-5">
                <a:latin typeface="Times New Roman"/>
                <a:cs typeface="Times New Roman"/>
              </a:rPr>
              <a:t>Pattern</a:t>
            </a:r>
            <a:r>
              <a:rPr dirty="0" sz="1050" spc="-10">
                <a:latin typeface="Times New Roman"/>
                <a:cs typeface="Times New Roman"/>
              </a:rPr>
              <a:t> </a:t>
            </a:r>
            <a:r>
              <a:rPr dirty="0" sz="1050" spc="-5">
                <a:latin typeface="Times New Roman"/>
                <a:cs typeface="Times New Roman"/>
              </a:rPr>
              <a:t>Recognition,</a:t>
            </a:r>
            <a:r>
              <a:rPr dirty="0" sz="1050">
                <a:latin typeface="Times New Roman"/>
                <a:cs typeface="Times New Roman"/>
              </a:rPr>
              <a:t> </a:t>
            </a:r>
            <a:r>
              <a:rPr dirty="0" sz="1050" spc="-5">
                <a:latin typeface="Times New Roman"/>
                <a:cs typeface="Times New Roman"/>
              </a:rPr>
              <a:t>2016:</a:t>
            </a:r>
            <a:r>
              <a:rPr dirty="0" sz="1050">
                <a:latin typeface="Times New Roman"/>
                <a:cs typeface="Times New Roman"/>
              </a:rPr>
              <a:t> </a:t>
            </a:r>
            <a:r>
              <a:rPr dirty="0" sz="1050" spc="-5">
                <a:latin typeface="Times New Roman"/>
                <a:cs typeface="Times New Roman"/>
              </a:rPr>
              <a:t>1534-1543.</a:t>
            </a:r>
            <a:endParaRPr sz="1050">
              <a:latin typeface="Times New Roman"/>
              <a:cs typeface="Times New Roman"/>
            </a:endParaRPr>
          </a:p>
          <a:p>
            <a:pPr algn="just" marL="347980" marR="6350" indent="-267335">
              <a:lnSpc>
                <a:spcPts val="1560"/>
              </a:lnSpc>
              <a:buFont typeface="Times New Roman"/>
              <a:buAutoNum type="arabicPlain" startAt="45"/>
              <a:tabLst>
                <a:tab pos="348615" algn="l"/>
              </a:tabLst>
            </a:pPr>
            <a:r>
              <a:rPr dirty="0" sz="1050">
                <a:latin typeface="Times New Roman"/>
                <a:cs typeface="Times New Roman"/>
              </a:rPr>
              <a:t>Guo</a:t>
            </a:r>
            <a:r>
              <a:rPr dirty="0" sz="1050" spc="-45">
                <a:latin typeface="Times New Roman"/>
                <a:cs typeface="Times New Roman"/>
              </a:rPr>
              <a:t> </a:t>
            </a:r>
            <a:r>
              <a:rPr dirty="0" sz="1050" spc="-75">
                <a:latin typeface="Times New Roman"/>
                <a:cs typeface="Times New Roman"/>
              </a:rPr>
              <a:t>Y,</a:t>
            </a:r>
            <a:r>
              <a:rPr dirty="0" sz="1050" spc="-30">
                <a:latin typeface="Times New Roman"/>
                <a:cs typeface="Times New Roman"/>
              </a:rPr>
              <a:t> </a:t>
            </a:r>
            <a:r>
              <a:rPr dirty="0" sz="1050" spc="-20">
                <a:latin typeface="Times New Roman"/>
                <a:cs typeface="Times New Roman"/>
              </a:rPr>
              <a:t>Wang </a:t>
            </a:r>
            <a:r>
              <a:rPr dirty="0" sz="1050">
                <a:latin typeface="Times New Roman"/>
                <a:cs typeface="Times New Roman"/>
              </a:rPr>
              <a:t>H,</a:t>
            </a:r>
            <a:r>
              <a:rPr dirty="0" sz="1050" spc="-15">
                <a:latin typeface="Times New Roman"/>
                <a:cs typeface="Times New Roman"/>
              </a:rPr>
              <a:t> </a:t>
            </a:r>
            <a:r>
              <a:rPr dirty="0" sz="1050">
                <a:latin typeface="Times New Roman"/>
                <a:cs typeface="Times New Roman"/>
              </a:rPr>
              <a:t>Hu</a:t>
            </a:r>
            <a:r>
              <a:rPr dirty="0" sz="1050" spc="-20">
                <a:latin typeface="Times New Roman"/>
                <a:cs typeface="Times New Roman"/>
              </a:rPr>
              <a:t> </a:t>
            </a:r>
            <a:r>
              <a:rPr dirty="0" sz="1050">
                <a:latin typeface="Times New Roman"/>
                <a:cs typeface="Times New Roman"/>
              </a:rPr>
              <a:t>Q,</a:t>
            </a:r>
            <a:r>
              <a:rPr dirty="0" sz="1050" spc="-5">
                <a:latin typeface="Times New Roman"/>
                <a:cs typeface="Times New Roman"/>
              </a:rPr>
              <a:t> </a:t>
            </a:r>
            <a:r>
              <a:rPr dirty="0" sz="1050">
                <a:latin typeface="Times New Roman"/>
                <a:cs typeface="Times New Roman"/>
              </a:rPr>
              <a:t>et</a:t>
            </a:r>
            <a:r>
              <a:rPr dirty="0" sz="1050" spc="-15">
                <a:latin typeface="Times New Roman"/>
                <a:cs typeface="Times New Roman"/>
              </a:rPr>
              <a:t> </a:t>
            </a:r>
            <a:r>
              <a:rPr dirty="0" sz="1050" spc="-5">
                <a:latin typeface="Times New Roman"/>
                <a:cs typeface="Times New Roman"/>
              </a:rPr>
              <a:t>al.</a:t>
            </a:r>
            <a:r>
              <a:rPr dirty="0" sz="1050" spc="-20">
                <a:latin typeface="Times New Roman"/>
                <a:cs typeface="Times New Roman"/>
              </a:rPr>
              <a:t> </a:t>
            </a:r>
            <a:r>
              <a:rPr dirty="0" sz="1050">
                <a:latin typeface="Times New Roman"/>
                <a:cs typeface="Times New Roman"/>
              </a:rPr>
              <a:t>Deep</a:t>
            </a:r>
            <a:r>
              <a:rPr dirty="0" sz="1050" spc="-15">
                <a:latin typeface="Times New Roman"/>
                <a:cs typeface="Times New Roman"/>
              </a:rPr>
              <a:t> </a:t>
            </a:r>
            <a:r>
              <a:rPr dirty="0" sz="1050" spc="-5">
                <a:latin typeface="Times New Roman"/>
                <a:cs typeface="Times New Roman"/>
              </a:rPr>
              <a:t>Learning</a:t>
            </a:r>
            <a:r>
              <a:rPr dirty="0" sz="1050" spc="-10">
                <a:latin typeface="Times New Roman"/>
                <a:cs typeface="Times New Roman"/>
              </a:rPr>
              <a:t> </a:t>
            </a:r>
            <a:r>
              <a:rPr dirty="0" sz="1050">
                <a:latin typeface="Times New Roman"/>
                <a:cs typeface="Times New Roman"/>
              </a:rPr>
              <a:t>for</a:t>
            </a:r>
            <a:r>
              <a:rPr dirty="0" sz="1050" spc="-5">
                <a:latin typeface="Times New Roman"/>
                <a:cs typeface="Times New Roman"/>
              </a:rPr>
              <a:t> 3D Point</a:t>
            </a:r>
            <a:r>
              <a:rPr dirty="0" sz="1050" spc="-20">
                <a:latin typeface="Times New Roman"/>
                <a:cs typeface="Times New Roman"/>
              </a:rPr>
              <a:t> </a:t>
            </a:r>
            <a:r>
              <a:rPr dirty="0" sz="1050">
                <a:latin typeface="Times New Roman"/>
                <a:cs typeface="Times New Roman"/>
              </a:rPr>
              <a:t>Clouds:</a:t>
            </a:r>
            <a:r>
              <a:rPr dirty="0" sz="1050" spc="-75">
                <a:latin typeface="Times New Roman"/>
                <a:cs typeface="Times New Roman"/>
              </a:rPr>
              <a:t> </a:t>
            </a:r>
            <a:r>
              <a:rPr dirty="0" sz="1050">
                <a:latin typeface="Times New Roman"/>
                <a:cs typeface="Times New Roman"/>
              </a:rPr>
              <a:t>A</a:t>
            </a:r>
            <a:r>
              <a:rPr dirty="0" sz="1050" spc="-65">
                <a:latin typeface="Times New Roman"/>
                <a:cs typeface="Times New Roman"/>
              </a:rPr>
              <a:t> </a:t>
            </a:r>
            <a:r>
              <a:rPr dirty="0" sz="1050" spc="-5">
                <a:latin typeface="Times New Roman"/>
                <a:cs typeface="Times New Roman"/>
              </a:rPr>
              <a:t>Survey[J].</a:t>
            </a:r>
            <a:r>
              <a:rPr dirty="0" sz="1050" spc="-10">
                <a:latin typeface="Times New Roman"/>
                <a:cs typeface="Times New Roman"/>
              </a:rPr>
              <a:t> </a:t>
            </a:r>
            <a:r>
              <a:rPr dirty="0" sz="1050" spc="-5">
                <a:latin typeface="Times New Roman"/>
                <a:cs typeface="Times New Roman"/>
              </a:rPr>
              <a:t>IEEE</a:t>
            </a:r>
            <a:r>
              <a:rPr dirty="0" sz="1050" spc="-20">
                <a:latin typeface="Times New Roman"/>
                <a:cs typeface="Times New Roman"/>
              </a:rPr>
              <a:t> </a:t>
            </a:r>
            <a:r>
              <a:rPr dirty="0" sz="1050" spc="-5">
                <a:latin typeface="Times New Roman"/>
                <a:cs typeface="Times New Roman"/>
              </a:rPr>
              <a:t>Transactions</a:t>
            </a:r>
            <a:r>
              <a:rPr dirty="0" sz="1050" spc="-10">
                <a:latin typeface="Times New Roman"/>
                <a:cs typeface="Times New Roman"/>
              </a:rPr>
              <a:t> </a:t>
            </a:r>
            <a:r>
              <a:rPr dirty="0" sz="1050">
                <a:latin typeface="Times New Roman"/>
                <a:cs typeface="Times New Roman"/>
              </a:rPr>
              <a:t>on</a:t>
            </a:r>
            <a:r>
              <a:rPr dirty="0" sz="1050" spc="-10">
                <a:latin typeface="Times New Roman"/>
                <a:cs typeface="Times New Roman"/>
              </a:rPr>
              <a:t> </a:t>
            </a:r>
            <a:r>
              <a:rPr dirty="0" sz="1050" spc="-5">
                <a:latin typeface="Times New Roman"/>
                <a:cs typeface="Times New Roman"/>
              </a:rPr>
              <a:t>Pattern </a:t>
            </a:r>
            <a:r>
              <a:rPr dirty="0" sz="1050" spc="-250">
                <a:latin typeface="Times New Roman"/>
                <a:cs typeface="Times New Roman"/>
              </a:rPr>
              <a:t> </a:t>
            </a:r>
            <a:r>
              <a:rPr dirty="0" sz="1050">
                <a:latin typeface="Times New Roman"/>
                <a:cs typeface="Times New Roman"/>
              </a:rPr>
              <a:t>Analysis </a:t>
            </a:r>
            <a:r>
              <a:rPr dirty="0" sz="1050" spc="-5">
                <a:latin typeface="Times New Roman"/>
                <a:cs typeface="Times New Roman"/>
              </a:rPr>
              <a:t>and</a:t>
            </a:r>
            <a:r>
              <a:rPr dirty="0" sz="1050">
                <a:latin typeface="Times New Roman"/>
                <a:cs typeface="Times New Roman"/>
              </a:rPr>
              <a:t> Machine</a:t>
            </a:r>
            <a:r>
              <a:rPr dirty="0" sz="1050" spc="-15">
                <a:latin typeface="Times New Roman"/>
                <a:cs typeface="Times New Roman"/>
              </a:rPr>
              <a:t> </a:t>
            </a:r>
            <a:r>
              <a:rPr dirty="0" sz="1050" spc="-5">
                <a:latin typeface="Times New Roman"/>
                <a:cs typeface="Times New Roman"/>
              </a:rPr>
              <a:t>Intelligence,</a:t>
            </a:r>
            <a:r>
              <a:rPr dirty="0" sz="1050">
                <a:latin typeface="Times New Roman"/>
                <a:cs typeface="Times New Roman"/>
              </a:rPr>
              <a:t> </a:t>
            </a:r>
            <a:r>
              <a:rPr dirty="0" sz="1050" spc="-5">
                <a:latin typeface="Times New Roman"/>
                <a:cs typeface="Times New Roman"/>
              </a:rPr>
              <a:t>2020,</a:t>
            </a:r>
            <a:r>
              <a:rPr dirty="0" sz="1050" spc="-15">
                <a:latin typeface="Times New Roman"/>
                <a:cs typeface="Times New Roman"/>
              </a:rPr>
              <a:t> </a:t>
            </a:r>
            <a:r>
              <a:rPr dirty="0" sz="1050">
                <a:latin typeface="Times New Roman"/>
                <a:cs typeface="Times New Roman"/>
              </a:rPr>
              <a:t>43(12):</a:t>
            </a:r>
            <a:r>
              <a:rPr dirty="0" sz="1050" spc="-5">
                <a:latin typeface="Times New Roman"/>
                <a:cs typeface="Times New Roman"/>
              </a:rPr>
              <a:t> 4338-4364.</a:t>
            </a:r>
            <a:endParaRPr sz="1050">
              <a:latin typeface="Times New Roman"/>
              <a:cs typeface="Times New Roman"/>
            </a:endParaRPr>
          </a:p>
          <a:p>
            <a:pPr algn="just" marL="347980" marR="5715" indent="-267335">
              <a:lnSpc>
                <a:spcPts val="1560"/>
              </a:lnSpc>
              <a:buFont typeface="Times New Roman"/>
              <a:buAutoNum type="arabicPlain" startAt="45"/>
              <a:tabLst>
                <a:tab pos="348615" algn="l"/>
              </a:tabLst>
            </a:pPr>
            <a:r>
              <a:rPr dirty="0" sz="1050">
                <a:latin typeface="Times New Roman"/>
                <a:cs typeface="Times New Roman"/>
              </a:rPr>
              <a:t>Ruch</a:t>
            </a:r>
            <a:r>
              <a:rPr dirty="0" sz="1050">
                <a:latin typeface="Times New Roman"/>
                <a:cs typeface="Times New Roman"/>
              </a:rPr>
              <a:t>ay A, Dorofeev K, </a:t>
            </a:r>
            <a:r>
              <a:rPr dirty="0" sz="1050" spc="-5">
                <a:latin typeface="Times New Roman"/>
                <a:cs typeface="Times New Roman"/>
              </a:rPr>
              <a:t>Kalschikov </a:t>
            </a:r>
            <a:r>
              <a:rPr dirty="0" sz="1050" spc="-70">
                <a:latin typeface="Times New Roman"/>
                <a:cs typeface="Times New Roman"/>
              </a:rPr>
              <a:t>V. </a:t>
            </a:r>
            <a:r>
              <a:rPr dirty="0" sz="1050">
                <a:latin typeface="Times New Roman"/>
                <a:cs typeface="Times New Roman"/>
              </a:rPr>
              <a:t>Accuracy </a:t>
            </a:r>
            <a:r>
              <a:rPr dirty="0" sz="1050" spc="-5">
                <a:latin typeface="Times New Roman"/>
                <a:cs typeface="Times New Roman"/>
              </a:rPr>
              <a:t>Analysis </a:t>
            </a:r>
            <a:r>
              <a:rPr dirty="0" sz="1050">
                <a:latin typeface="Times New Roman"/>
                <a:cs typeface="Times New Roman"/>
              </a:rPr>
              <a:t>of </a:t>
            </a:r>
            <a:r>
              <a:rPr dirty="0" sz="1050" spc="-5">
                <a:latin typeface="Times New Roman"/>
                <a:cs typeface="Times New Roman"/>
              </a:rPr>
              <a:t>3D </a:t>
            </a:r>
            <a:r>
              <a:rPr dirty="0" sz="1050">
                <a:latin typeface="Times New Roman"/>
                <a:cs typeface="Times New Roman"/>
              </a:rPr>
              <a:t>Object </a:t>
            </a:r>
            <a:r>
              <a:rPr dirty="0" sz="1050" spc="-5">
                <a:latin typeface="Times New Roman"/>
                <a:cs typeface="Times New Roman"/>
              </a:rPr>
              <a:t>Reconstruction Using Point </a:t>
            </a:r>
            <a:r>
              <a:rPr dirty="0" sz="1050">
                <a:latin typeface="Times New Roman"/>
                <a:cs typeface="Times New Roman"/>
              </a:rPr>
              <a:t>Cloud </a:t>
            </a:r>
            <a:r>
              <a:rPr dirty="0" sz="1050" spc="5">
                <a:latin typeface="Times New Roman"/>
                <a:cs typeface="Times New Roman"/>
              </a:rPr>
              <a:t> </a:t>
            </a:r>
            <a:r>
              <a:rPr dirty="0" sz="1050" spc="-5">
                <a:latin typeface="Times New Roman"/>
                <a:cs typeface="Times New Roman"/>
              </a:rPr>
              <a:t>Filtering Algorithms[J]. Proceedings </a:t>
            </a:r>
            <a:r>
              <a:rPr dirty="0" sz="1050">
                <a:latin typeface="Times New Roman"/>
                <a:cs typeface="Times New Roman"/>
              </a:rPr>
              <a:t>of </a:t>
            </a:r>
            <a:r>
              <a:rPr dirty="0" sz="1050" spc="-5">
                <a:latin typeface="Times New Roman"/>
                <a:cs typeface="Times New Roman"/>
              </a:rPr>
              <a:t>the 5th Information </a:t>
            </a:r>
            <a:r>
              <a:rPr dirty="0" sz="1050" spc="-10">
                <a:latin typeface="Times New Roman"/>
                <a:cs typeface="Times New Roman"/>
              </a:rPr>
              <a:t>Technology </a:t>
            </a:r>
            <a:r>
              <a:rPr dirty="0" sz="1050">
                <a:latin typeface="Times New Roman"/>
                <a:cs typeface="Times New Roman"/>
              </a:rPr>
              <a:t>and </a:t>
            </a:r>
            <a:r>
              <a:rPr dirty="0" sz="1050" spc="-5">
                <a:latin typeface="Times New Roman"/>
                <a:cs typeface="Times New Roman"/>
              </a:rPr>
              <a:t>Nanotechnology, </a:t>
            </a:r>
            <a:r>
              <a:rPr dirty="0" sz="1050" spc="-15">
                <a:latin typeface="Times New Roman"/>
                <a:cs typeface="Times New Roman"/>
              </a:rPr>
              <a:t>ITNT-2019, </a:t>
            </a:r>
            <a:r>
              <a:rPr dirty="0" sz="1050" spc="-10">
                <a:latin typeface="Times New Roman"/>
                <a:cs typeface="Times New Roman"/>
              </a:rPr>
              <a:t> </a:t>
            </a:r>
            <a:r>
              <a:rPr dirty="0" sz="1050" spc="-5">
                <a:latin typeface="Times New Roman"/>
                <a:cs typeface="Times New Roman"/>
              </a:rPr>
              <a:t>Samara,</a:t>
            </a:r>
            <a:r>
              <a:rPr dirty="0" sz="1050">
                <a:latin typeface="Times New Roman"/>
                <a:cs typeface="Times New Roman"/>
              </a:rPr>
              <a:t> </a:t>
            </a:r>
            <a:r>
              <a:rPr dirty="0" sz="1050" spc="-5">
                <a:latin typeface="Times New Roman"/>
                <a:cs typeface="Times New Roman"/>
              </a:rPr>
              <a:t>Russia, 2019: 21-24.</a:t>
            </a:r>
            <a:endParaRPr sz="1050">
              <a:latin typeface="Times New Roman"/>
              <a:cs typeface="Times New Roman"/>
            </a:endParaRPr>
          </a:p>
          <a:p>
            <a:pPr algn="just" marL="347980" marR="6985" indent="-267335">
              <a:lnSpc>
                <a:spcPts val="1560"/>
              </a:lnSpc>
              <a:buFont typeface="Times New Roman"/>
              <a:buAutoNum type="arabicPlain" startAt="45"/>
              <a:tabLst>
                <a:tab pos="314960" algn="l"/>
              </a:tabLst>
            </a:pPr>
            <a:r>
              <a:rPr dirty="0" sz="1050">
                <a:latin typeface="Times New Roman"/>
                <a:cs typeface="Times New Roman"/>
              </a:rPr>
              <a:t>Chen</a:t>
            </a:r>
            <a:r>
              <a:rPr dirty="0" sz="1050" spc="-65">
                <a:latin typeface="Times New Roman"/>
                <a:cs typeface="Times New Roman"/>
              </a:rPr>
              <a:t> </a:t>
            </a:r>
            <a:r>
              <a:rPr dirty="0" sz="1050">
                <a:latin typeface="Times New Roman"/>
                <a:cs typeface="Times New Roman"/>
              </a:rPr>
              <a:t>C,</a:t>
            </a:r>
            <a:r>
              <a:rPr dirty="0" sz="1050" spc="-65">
                <a:latin typeface="Times New Roman"/>
                <a:cs typeface="Times New Roman"/>
              </a:rPr>
              <a:t> </a:t>
            </a:r>
            <a:r>
              <a:rPr dirty="0" sz="1050" spc="-5">
                <a:latin typeface="Times New Roman"/>
                <a:cs typeface="Times New Roman"/>
              </a:rPr>
              <a:t>Fragonara</a:t>
            </a:r>
            <a:r>
              <a:rPr dirty="0" sz="1050" spc="-50">
                <a:latin typeface="Times New Roman"/>
                <a:cs typeface="Times New Roman"/>
              </a:rPr>
              <a:t> </a:t>
            </a:r>
            <a:r>
              <a:rPr dirty="0" sz="1050">
                <a:latin typeface="Times New Roman"/>
                <a:cs typeface="Times New Roman"/>
              </a:rPr>
              <a:t>L</a:t>
            </a:r>
            <a:r>
              <a:rPr dirty="0" sz="1050" spc="-95">
                <a:latin typeface="Times New Roman"/>
                <a:cs typeface="Times New Roman"/>
              </a:rPr>
              <a:t> </a:t>
            </a:r>
            <a:r>
              <a:rPr dirty="0" sz="1050">
                <a:latin typeface="Times New Roman"/>
                <a:cs typeface="Times New Roman"/>
              </a:rPr>
              <a:t>Z,</a:t>
            </a:r>
            <a:r>
              <a:rPr dirty="0" sz="1050" spc="-70">
                <a:latin typeface="Times New Roman"/>
                <a:cs typeface="Times New Roman"/>
              </a:rPr>
              <a:t> </a:t>
            </a:r>
            <a:r>
              <a:rPr dirty="0" sz="1050" spc="-15">
                <a:latin typeface="Times New Roman"/>
                <a:cs typeface="Times New Roman"/>
              </a:rPr>
              <a:t>Tsourdos</a:t>
            </a:r>
            <a:r>
              <a:rPr dirty="0" sz="1050" spc="-100">
                <a:latin typeface="Times New Roman"/>
                <a:cs typeface="Times New Roman"/>
              </a:rPr>
              <a:t> </a:t>
            </a:r>
            <a:r>
              <a:rPr dirty="0" sz="1050">
                <a:latin typeface="Times New Roman"/>
                <a:cs typeface="Times New Roman"/>
              </a:rPr>
              <a:t>A.</a:t>
            </a:r>
            <a:r>
              <a:rPr dirty="0" sz="1050" spc="-65">
                <a:latin typeface="Times New Roman"/>
                <a:cs typeface="Times New Roman"/>
              </a:rPr>
              <a:t> </a:t>
            </a:r>
            <a:r>
              <a:rPr dirty="0" sz="1050" spc="-5">
                <a:latin typeface="Times New Roman"/>
                <a:cs typeface="Times New Roman"/>
              </a:rPr>
              <a:t>Fast</a:t>
            </a:r>
            <a:r>
              <a:rPr dirty="0" sz="1050" spc="-60">
                <a:latin typeface="Times New Roman"/>
                <a:cs typeface="Times New Roman"/>
              </a:rPr>
              <a:t> </a:t>
            </a:r>
            <a:r>
              <a:rPr dirty="0" sz="1050">
                <a:latin typeface="Times New Roman"/>
                <a:cs typeface="Times New Roman"/>
              </a:rPr>
              <a:t>Hierarchical</a:t>
            </a:r>
            <a:r>
              <a:rPr dirty="0" sz="1050" spc="-70">
                <a:latin typeface="Times New Roman"/>
                <a:cs typeface="Times New Roman"/>
              </a:rPr>
              <a:t> </a:t>
            </a:r>
            <a:r>
              <a:rPr dirty="0" sz="1050" spc="-5">
                <a:latin typeface="Times New Roman"/>
                <a:cs typeface="Times New Roman"/>
              </a:rPr>
              <a:t>Neural</a:t>
            </a:r>
            <a:r>
              <a:rPr dirty="0" sz="1050" spc="-50">
                <a:latin typeface="Times New Roman"/>
                <a:cs typeface="Times New Roman"/>
              </a:rPr>
              <a:t> </a:t>
            </a:r>
            <a:r>
              <a:rPr dirty="0" sz="1050" spc="-5">
                <a:latin typeface="Times New Roman"/>
                <a:cs typeface="Times New Roman"/>
              </a:rPr>
              <a:t>Network</a:t>
            </a:r>
            <a:r>
              <a:rPr dirty="0" sz="1050" spc="-50">
                <a:latin typeface="Times New Roman"/>
                <a:cs typeface="Times New Roman"/>
              </a:rPr>
              <a:t> </a:t>
            </a:r>
            <a:r>
              <a:rPr dirty="0" sz="1050">
                <a:latin typeface="Times New Roman"/>
                <a:cs typeface="Times New Roman"/>
              </a:rPr>
              <a:t>for</a:t>
            </a:r>
            <a:r>
              <a:rPr dirty="0" sz="1050" spc="-55">
                <a:latin typeface="Times New Roman"/>
                <a:cs typeface="Times New Roman"/>
              </a:rPr>
              <a:t> </a:t>
            </a:r>
            <a:r>
              <a:rPr dirty="0" sz="1050" spc="-5">
                <a:latin typeface="Times New Roman"/>
                <a:cs typeface="Times New Roman"/>
              </a:rPr>
              <a:t>Feature</a:t>
            </a:r>
            <a:r>
              <a:rPr dirty="0" sz="1050" spc="-50">
                <a:latin typeface="Times New Roman"/>
                <a:cs typeface="Times New Roman"/>
              </a:rPr>
              <a:t> </a:t>
            </a:r>
            <a:r>
              <a:rPr dirty="0" sz="1050" spc="-5">
                <a:latin typeface="Times New Roman"/>
                <a:cs typeface="Times New Roman"/>
              </a:rPr>
              <a:t>Learning</a:t>
            </a:r>
            <a:r>
              <a:rPr dirty="0" sz="1050" spc="-45">
                <a:latin typeface="Times New Roman"/>
                <a:cs typeface="Times New Roman"/>
              </a:rPr>
              <a:t> </a:t>
            </a:r>
            <a:r>
              <a:rPr dirty="0" sz="1050">
                <a:latin typeface="Times New Roman"/>
                <a:cs typeface="Times New Roman"/>
              </a:rPr>
              <a:t>on</a:t>
            </a:r>
            <a:r>
              <a:rPr dirty="0" sz="1050" spc="-50">
                <a:latin typeface="Times New Roman"/>
                <a:cs typeface="Times New Roman"/>
              </a:rPr>
              <a:t> </a:t>
            </a:r>
            <a:r>
              <a:rPr dirty="0" sz="1050" spc="-5">
                <a:latin typeface="Times New Roman"/>
                <a:cs typeface="Times New Roman"/>
              </a:rPr>
              <a:t>Point</a:t>
            </a:r>
            <a:r>
              <a:rPr dirty="0" sz="1050" spc="-55">
                <a:latin typeface="Times New Roman"/>
                <a:cs typeface="Times New Roman"/>
              </a:rPr>
              <a:t> </a:t>
            </a:r>
            <a:r>
              <a:rPr dirty="0" sz="1050" spc="-5">
                <a:latin typeface="Times New Roman"/>
                <a:cs typeface="Times New Roman"/>
              </a:rPr>
              <a:t>Cloud[J]. </a:t>
            </a:r>
            <a:r>
              <a:rPr dirty="0" sz="1050" spc="-250">
                <a:latin typeface="Times New Roman"/>
                <a:cs typeface="Times New Roman"/>
              </a:rPr>
              <a:t> </a:t>
            </a:r>
            <a:r>
              <a:rPr dirty="0" sz="1050" spc="-5">
                <a:latin typeface="Times New Roman"/>
                <a:cs typeface="Times New Roman"/>
              </a:rPr>
              <a:t>arXiv</a:t>
            </a:r>
            <a:r>
              <a:rPr dirty="0" sz="1050">
                <a:latin typeface="Times New Roman"/>
                <a:cs typeface="Times New Roman"/>
              </a:rPr>
              <a:t> </a:t>
            </a:r>
            <a:r>
              <a:rPr dirty="0" sz="1050" spc="-5">
                <a:latin typeface="Times New Roman"/>
                <a:cs typeface="Times New Roman"/>
              </a:rPr>
              <a:t>preprint arXiv: 190604117,</a:t>
            </a:r>
            <a:r>
              <a:rPr dirty="0" sz="1050" spc="-15">
                <a:latin typeface="Times New Roman"/>
                <a:cs typeface="Times New Roman"/>
              </a:rPr>
              <a:t> </a:t>
            </a:r>
            <a:r>
              <a:rPr dirty="0" sz="1050" spc="-5">
                <a:latin typeface="Times New Roman"/>
                <a:cs typeface="Times New Roman"/>
              </a:rPr>
              <a:t>2019.</a:t>
            </a:r>
            <a:endParaRPr sz="1050">
              <a:latin typeface="Times New Roman"/>
              <a:cs typeface="Times New Roman"/>
            </a:endParaRPr>
          </a:p>
          <a:p>
            <a:pPr algn="just" marL="347980" marR="5715" indent="-267335">
              <a:lnSpc>
                <a:spcPts val="1560"/>
              </a:lnSpc>
              <a:buFont typeface="Times New Roman"/>
              <a:buAutoNum type="arabicPlain" startAt="45"/>
              <a:tabLst>
                <a:tab pos="348615" algn="l"/>
              </a:tabLst>
            </a:pPr>
            <a:r>
              <a:rPr dirty="0" sz="1050">
                <a:latin typeface="Times New Roman"/>
                <a:cs typeface="Times New Roman"/>
              </a:rPr>
              <a:t>Liu</a:t>
            </a:r>
            <a:r>
              <a:rPr dirty="0" sz="1050">
                <a:latin typeface="Times New Roman"/>
                <a:cs typeface="Times New Roman"/>
              </a:rPr>
              <a:t> H, </a:t>
            </a:r>
            <a:r>
              <a:rPr dirty="0" sz="1050" spc="-5">
                <a:latin typeface="Times New Roman"/>
                <a:cs typeface="Times New Roman"/>
              </a:rPr>
              <a:t>Song </a:t>
            </a:r>
            <a:r>
              <a:rPr dirty="0" sz="1050">
                <a:latin typeface="Times New Roman"/>
                <a:cs typeface="Times New Roman"/>
              </a:rPr>
              <a:t>R, Zhang X, et </a:t>
            </a:r>
            <a:r>
              <a:rPr dirty="0" sz="1050" spc="-5">
                <a:latin typeface="Times New Roman"/>
                <a:cs typeface="Times New Roman"/>
              </a:rPr>
              <a:t>al. Point </a:t>
            </a:r>
            <a:r>
              <a:rPr dirty="0" sz="1050">
                <a:latin typeface="Times New Roman"/>
                <a:cs typeface="Times New Roman"/>
              </a:rPr>
              <a:t>Cloud </a:t>
            </a:r>
            <a:r>
              <a:rPr dirty="0" sz="1050" spc="-5">
                <a:latin typeface="Times New Roman"/>
                <a:cs typeface="Times New Roman"/>
              </a:rPr>
              <a:t>Segmentation Based </a:t>
            </a:r>
            <a:r>
              <a:rPr dirty="0" sz="1050">
                <a:latin typeface="Times New Roman"/>
                <a:cs typeface="Times New Roman"/>
              </a:rPr>
              <a:t>on Euclidean </a:t>
            </a:r>
            <a:r>
              <a:rPr dirty="0" sz="1050" spc="-5">
                <a:latin typeface="Times New Roman"/>
                <a:cs typeface="Times New Roman"/>
              </a:rPr>
              <a:t>Clustering </a:t>
            </a:r>
            <a:r>
              <a:rPr dirty="0" sz="1050">
                <a:latin typeface="Times New Roman"/>
                <a:cs typeface="Times New Roman"/>
              </a:rPr>
              <a:t>and Multi-Plane </a:t>
            </a:r>
            <a:r>
              <a:rPr dirty="0" sz="1050" spc="5">
                <a:latin typeface="Times New Roman"/>
                <a:cs typeface="Times New Roman"/>
              </a:rPr>
              <a:t> </a:t>
            </a:r>
            <a:r>
              <a:rPr dirty="0" sz="1050" spc="-5">
                <a:latin typeface="Times New Roman"/>
                <a:cs typeface="Times New Roman"/>
              </a:rPr>
              <a:t>Extraction</a:t>
            </a:r>
            <a:r>
              <a:rPr dirty="0" sz="1050">
                <a:latin typeface="Times New Roman"/>
                <a:cs typeface="Times New Roman"/>
              </a:rPr>
              <a:t> </a:t>
            </a:r>
            <a:r>
              <a:rPr dirty="0" sz="1050" spc="-5">
                <a:latin typeface="Times New Roman"/>
                <a:cs typeface="Times New Roman"/>
              </a:rPr>
              <a:t>in</a:t>
            </a:r>
            <a:r>
              <a:rPr dirty="0" sz="1050">
                <a:latin typeface="Times New Roman"/>
                <a:cs typeface="Times New Roman"/>
              </a:rPr>
              <a:t> Rugged</a:t>
            </a:r>
            <a:r>
              <a:rPr dirty="0" sz="1050" spc="-10">
                <a:latin typeface="Times New Roman"/>
                <a:cs typeface="Times New Roman"/>
              </a:rPr>
              <a:t> </a:t>
            </a:r>
            <a:r>
              <a:rPr dirty="0" sz="1050" spc="-5">
                <a:latin typeface="Times New Roman"/>
                <a:cs typeface="Times New Roman"/>
              </a:rPr>
              <a:t>Field[J].</a:t>
            </a:r>
            <a:r>
              <a:rPr dirty="0" sz="1050">
                <a:latin typeface="Times New Roman"/>
                <a:cs typeface="Times New Roman"/>
              </a:rPr>
              <a:t> Measurement</a:t>
            </a:r>
            <a:r>
              <a:rPr dirty="0" sz="1050" spc="-5">
                <a:latin typeface="Times New Roman"/>
                <a:cs typeface="Times New Roman"/>
              </a:rPr>
              <a:t> Science</a:t>
            </a:r>
            <a:r>
              <a:rPr dirty="0" sz="1050">
                <a:latin typeface="Times New Roman"/>
                <a:cs typeface="Times New Roman"/>
              </a:rPr>
              <a:t> </a:t>
            </a:r>
            <a:r>
              <a:rPr dirty="0" sz="1050" spc="-5">
                <a:latin typeface="Times New Roman"/>
                <a:cs typeface="Times New Roman"/>
              </a:rPr>
              <a:t>and</a:t>
            </a:r>
            <a:r>
              <a:rPr dirty="0" sz="1050" spc="-25">
                <a:latin typeface="Times New Roman"/>
                <a:cs typeface="Times New Roman"/>
              </a:rPr>
              <a:t> </a:t>
            </a:r>
            <a:r>
              <a:rPr dirty="0" sz="1050" spc="-15">
                <a:latin typeface="Times New Roman"/>
                <a:cs typeface="Times New Roman"/>
              </a:rPr>
              <a:t>Technology,</a:t>
            </a:r>
            <a:r>
              <a:rPr dirty="0" sz="1050">
                <a:latin typeface="Times New Roman"/>
                <a:cs typeface="Times New Roman"/>
              </a:rPr>
              <a:t> </a:t>
            </a:r>
            <a:r>
              <a:rPr dirty="0" sz="1050" spc="-5">
                <a:latin typeface="Times New Roman"/>
                <a:cs typeface="Times New Roman"/>
              </a:rPr>
              <a:t>2021,</a:t>
            </a:r>
            <a:r>
              <a:rPr dirty="0" sz="1050" spc="-10">
                <a:latin typeface="Times New Roman"/>
                <a:cs typeface="Times New Roman"/>
              </a:rPr>
              <a:t> </a:t>
            </a:r>
            <a:r>
              <a:rPr dirty="0" sz="1050">
                <a:latin typeface="Times New Roman"/>
                <a:cs typeface="Times New Roman"/>
              </a:rPr>
              <a:t>32(9):</a:t>
            </a:r>
            <a:r>
              <a:rPr dirty="0" sz="1050" spc="-5">
                <a:latin typeface="Times New Roman"/>
                <a:cs typeface="Times New Roman"/>
              </a:rPr>
              <a:t> </a:t>
            </a:r>
            <a:r>
              <a:rPr dirty="0" sz="1050">
                <a:latin typeface="Times New Roman"/>
                <a:cs typeface="Times New Roman"/>
              </a:rPr>
              <a:t>095106.</a:t>
            </a:r>
            <a:endParaRPr sz="1050">
              <a:latin typeface="Times New Roman"/>
              <a:cs typeface="Times New Roman"/>
            </a:endParaRPr>
          </a:p>
          <a:p>
            <a:pPr algn="just" marL="347980" marR="5080" indent="-267335">
              <a:lnSpc>
                <a:spcPts val="1560"/>
              </a:lnSpc>
              <a:buFont typeface="Times New Roman"/>
              <a:buAutoNum type="arabicPlain" startAt="45"/>
              <a:tabLst>
                <a:tab pos="348615" algn="l"/>
              </a:tabLst>
            </a:pPr>
            <a:r>
              <a:rPr dirty="0" sz="1050">
                <a:latin typeface="Times New Roman"/>
                <a:cs typeface="Times New Roman"/>
              </a:rPr>
              <a:t>Ge</a:t>
            </a:r>
            <a:r>
              <a:rPr dirty="0" sz="1050" spc="-70">
                <a:latin typeface="Times New Roman"/>
                <a:cs typeface="Times New Roman"/>
              </a:rPr>
              <a:t> Y,</a:t>
            </a:r>
            <a:r>
              <a:rPr dirty="0" sz="1050" spc="-50">
                <a:latin typeface="Times New Roman"/>
                <a:cs typeface="Times New Roman"/>
              </a:rPr>
              <a:t> </a:t>
            </a:r>
            <a:r>
              <a:rPr dirty="0" sz="1050" spc="-15">
                <a:latin typeface="Times New Roman"/>
                <a:cs typeface="Times New Roman"/>
              </a:rPr>
              <a:t>Tang</a:t>
            </a:r>
            <a:r>
              <a:rPr dirty="0" sz="1050" spc="-45">
                <a:latin typeface="Times New Roman"/>
                <a:cs typeface="Times New Roman"/>
              </a:rPr>
              <a:t> </a:t>
            </a:r>
            <a:r>
              <a:rPr dirty="0" sz="1050">
                <a:latin typeface="Times New Roman"/>
                <a:cs typeface="Times New Roman"/>
              </a:rPr>
              <a:t>H,</a:t>
            </a:r>
            <a:r>
              <a:rPr dirty="0" sz="1050" spc="-25">
                <a:latin typeface="Times New Roman"/>
                <a:cs typeface="Times New Roman"/>
              </a:rPr>
              <a:t> </a:t>
            </a:r>
            <a:r>
              <a:rPr dirty="0" sz="1050" spc="-5">
                <a:latin typeface="Times New Roman"/>
                <a:cs typeface="Times New Roman"/>
              </a:rPr>
              <a:t>Xia</a:t>
            </a:r>
            <a:r>
              <a:rPr dirty="0" sz="1050" spc="-40">
                <a:latin typeface="Times New Roman"/>
                <a:cs typeface="Times New Roman"/>
              </a:rPr>
              <a:t> </a:t>
            </a:r>
            <a:r>
              <a:rPr dirty="0" sz="1050">
                <a:latin typeface="Times New Roman"/>
                <a:cs typeface="Times New Roman"/>
              </a:rPr>
              <a:t>D,</a:t>
            </a:r>
            <a:r>
              <a:rPr dirty="0" sz="1050" spc="-25">
                <a:latin typeface="Times New Roman"/>
                <a:cs typeface="Times New Roman"/>
              </a:rPr>
              <a:t> </a:t>
            </a:r>
            <a:r>
              <a:rPr dirty="0" sz="1050">
                <a:latin typeface="Times New Roman"/>
                <a:cs typeface="Times New Roman"/>
              </a:rPr>
              <a:t>et</a:t>
            </a:r>
            <a:r>
              <a:rPr dirty="0" sz="1050" spc="-40">
                <a:latin typeface="Times New Roman"/>
                <a:cs typeface="Times New Roman"/>
              </a:rPr>
              <a:t> </a:t>
            </a:r>
            <a:r>
              <a:rPr dirty="0" sz="1050" spc="-5">
                <a:latin typeface="Times New Roman"/>
                <a:cs typeface="Times New Roman"/>
              </a:rPr>
              <a:t>al.</a:t>
            </a:r>
            <a:r>
              <a:rPr dirty="0" sz="1050" spc="-75">
                <a:latin typeface="Times New Roman"/>
                <a:cs typeface="Times New Roman"/>
              </a:rPr>
              <a:t> </a:t>
            </a:r>
            <a:r>
              <a:rPr dirty="0" sz="1050" spc="-5">
                <a:latin typeface="Times New Roman"/>
                <a:cs typeface="Times New Roman"/>
              </a:rPr>
              <a:t>Automated</a:t>
            </a:r>
            <a:r>
              <a:rPr dirty="0" sz="1050" spc="-35">
                <a:latin typeface="Times New Roman"/>
                <a:cs typeface="Times New Roman"/>
              </a:rPr>
              <a:t> </a:t>
            </a:r>
            <a:r>
              <a:rPr dirty="0" sz="1050" spc="-5">
                <a:latin typeface="Times New Roman"/>
                <a:cs typeface="Times New Roman"/>
              </a:rPr>
              <a:t>Measurements</a:t>
            </a:r>
            <a:r>
              <a:rPr dirty="0" sz="1050" spc="-30">
                <a:latin typeface="Times New Roman"/>
                <a:cs typeface="Times New Roman"/>
              </a:rPr>
              <a:t> </a:t>
            </a:r>
            <a:r>
              <a:rPr dirty="0" sz="1050">
                <a:latin typeface="Times New Roman"/>
                <a:cs typeface="Times New Roman"/>
              </a:rPr>
              <a:t>of</a:t>
            </a:r>
            <a:r>
              <a:rPr dirty="0" sz="1050" spc="-30">
                <a:latin typeface="Times New Roman"/>
                <a:cs typeface="Times New Roman"/>
              </a:rPr>
              <a:t> </a:t>
            </a:r>
            <a:r>
              <a:rPr dirty="0" sz="1050" spc="-5">
                <a:latin typeface="Times New Roman"/>
                <a:cs typeface="Times New Roman"/>
              </a:rPr>
              <a:t>Discontinuity</a:t>
            </a:r>
            <a:r>
              <a:rPr dirty="0" sz="1050" spc="-25">
                <a:latin typeface="Times New Roman"/>
                <a:cs typeface="Times New Roman"/>
              </a:rPr>
              <a:t> </a:t>
            </a:r>
            <a:r>
              <a:rPr dirty="0" sz="1050" spc="-5">
                <a:latin typeface="Times New Roman"/>
                <a:cs typeface="Times New Roman"/>
              </a:rPr>
              <a:t>Geometric</a:t>
            </a:r>
            <a:r>
              <a:rPr dirty="0" sz="1050" spc="-30">
                <a:latin typeface="Times New Roman"/>
                <a:cs typeface="Times New Roman"/>
              </a:rPr>
              <a:t> </a:t>
            </a:r>
            <a:r>
              <a:rPr dirty="0" sz="1050" spc="-5">
                <a:latin typeface="Times New Roman"/>
                <a:cs typeface="Times New Roman"/>
              </a:rPr>
              <a:t>Properties</a:t>
            </a:r>
            <a:r>
              <a:rPr dirty="0" sz="1050" spc="-35">
                <a:latin typeface="Times New Roman"/>
                <a:cs typeface="Times New Roman"/>
              </a:rPr>
              <a:t> </a:t>
            </a:r>
            <a:r>
              <a:rPr dirty="0" sz="1050">
                <a:latin typeface="Times New Roman"/>
                <a:cs typeface="Times New Roman"/>
              </a:rPr>
              <a:t>from</a:t>
            </a:r>
            <a:r>
              <a:rPr dirty="0" sz="1050" spc="-30">
                <a:latin typeface="Times New Roman"/>
                <a:cs typeface="Times New Roman"/>
              </a:rPr>
              <a:t> </a:t>
            </a:r>
            <a:r>
              <a:rPr dirty="0" sz="1050">
                <a:latin typeface="Times New Roman"/>
                <a:cs typeface="Times New Roman"/>
              </a:rPr>
              <a:t>a</a:t>
            </a:r>
            <a:r>
              <a:rPr dirty="0" sz="1050" spc="-30">
                <a:latin typeface="Times New Roman"/>
                <a:cs typeface="Times New Roman"/>
              </a:rPr>
              <a:t> </a:t>
            </a:r>
            <a:r>
              <a:rPr dirty="0" sz="1050">
                <a:latin typeface="Times New Roman"/>
                <a:cs typeface="Times New Roman"/>
              </a:rPr>
              <a:t>3D-Point </a:t>
            </a:r>
            <a:r>
              <a:rPr dirty="0" sz="1050" spc="-250">
                <a:latin typeface="Times New Roman"/>
                <a:cs typeface="Times New Roman"/>
              </a:rPr>
              <a:t> </a:t>
            </a:r>
            <a:r>
              <a:rPr dirty="0" sz="1050">
                <a:latin typeface="Times New Roman"/>
                <a:cs typeface="Times New Roman"/>
              </a:rPr>
              <a:t>Cloud</a:t>
            </a:r>
            <a:r>
              <a:rPr dirty="0" sz="1050" spc="-15">
                <a:latin typeface="Times New Roman"/>
                <a:cs typeface="Times New Roman"/>
              </a:rPr>
              <a:t> </a:t>
            </a:r>
            <a:r>
              <a:rPr dirty="0" sz="1050">
                <a:latin typeface="Times New Roman"/>
                <a:cs typeface="Times New Roman"/>
              </a:rPr>
              <a:t>Based</a:t>
            </a:r>
            <a:r>
              <a:rPr dirty="0" sz="1050" spc="-15">
                <a:latin typeface="Times New Roman"/>
                <a:cs typeface="Times New Roman"/>
              </a:rPr>
              <a:t> </a:t>
            </a:r>
            <a:r>
              <a:rPr dirty="0" sz="1050">
                <a:latin typeface="Times New Roman"/>
                <a:cs typeface="Times New Roman"/>
              </a:rPr>
              <a:t>on</a:t>
            </a:r>
            <a:r>
              <a:rPr dirty="0" sz="1050" spc="5">
                <a:latin typeface="Times New Roman"/>
                <a:cs typeface="Times New Roman"/>
              </a:rPr>
              <a:t> </a:t>
            </a:r>
            <a:r>
              <a:rPr dirty="0" sz="1050">
                <a:latin typeface="Times New Roman"/>
                <a:cs typeface="Times New Roman"/>
              </a:rPr>
              <a:t>a</a:t>
            </a:r>
            <a:r>
              <a:rPr dirty="0" sz="1050" spc="-15">
                <a:latin typeface="Times New Roman"/>
                <a:cs typeface="Times New Roman"/>
              </a:rPr>
              <a:t> </a:t>
            </a:r>
            <a:r>
              <a:rPr dirty="0" sz="1050" spc="-5">
                <a:latin typeface="Times New Roman"/>
                <a:cs typeface="Times New Roman"/>
              </a:rPr>
              <a:t>Modified</a:t>
            </a:r>
            <a:r>
              <a:rPr dirty="0" sz="1050" spc="-10">
                <a:latin typeface="Times New Roman"/>
                <a:cs typeface="Times New Roman"/>
              </a:rPr>
              <a:t> </a:t>
            </a:r>
            <a:r>
              <a:rPr dirty="0" sz="1050">
                <a:latin typeface="Times New Roman"/>
                <a:cs typeface="Times New Roman"/>
              </a:rPr>
              <a:t>Region</a:t>
            </a:r>
            <a:r>
              <a:rPr dirty="0" sz="1050" spc="-15">
                <a:latin typeface="Times New Roman"/>
                <a:cs typeface="Times New Roman"/>
              </a:rPr>
              <a:t> </a:t>
            </a:r>
            <a:r>
              <a:rPr dirty="0" sz="1050" spc="-5">
                <a:latin typeface="Times New Roman"/>
                <a:cs typeface="Times New Roman"/>
              </a:rPr>
              <a:t>Growing</a:t>
            </a:r>
            <a:r>
              <a:rPr dirty="0" sz="1050" spc="-75">
                <a:latin typeface="Times New Roman"/>
                <a:cs typeface="Times New Roman"/>
              </a:rPr>
              <a:t> </a:t>
            </a:r>
            <a:r>
              <a:rPr dirty="0" sz="1050" spc="-5">
                <a:latin typeface="Times New Roman"/>
                <a:cs typeface="Times New Roman"/>
              </a:rPr>
              <a:t>Algorithm[J].</a:t>
            </a:r>
            <a:r>
              <a:rPr dirty="0" sz="1050" spc="5">
                <a:latin typeface="Times New Roman"/>
                <a:cs typeface="Times New Roman"/>
              </a:rPr>
              <a:t> </a:t>
            </a:r>
            <a:r>
              <a:rPr dirty="0" sz="1050">
                <a:latin typeface="Times New Roman"/>
                <a:cs typeface="Times New Roman"/>
              </a:rPr>
              <a:t>Engineering</a:t>
            </a:r>
            <a:r>
              <a:rPr dirty="0" sz="1050" spc="-15">
                <a:latin typeface="Times New Roman"/>
                <a:cs typeface="Times New Roman"/>
              </a:rPr>
              <a:t> </a:t>
            </a:r>
            <a:r>
              <a:rPr dirty="0" sz="1050" spc="-10">
                <a:latin typeface="Times New Roman"/>
                <a:cs typeface="Times New Roman"/>
              </a:rPr>
              <a:t>Geology,</a:t>
            </a:r>
            <a:r>
              <a:rPr dirty="0" sz="1050" spc="5">
                <a:latin typeface="Times New Roman"/>
                <a:cs typeface="Times New Roman"/>
              </a:rPr>
              <a:t> </a:t>
            </a:r>
            <a:r>
              <a:rPr dirty="0" sz="1050" spc="-5">
                <a:latin typeface="Times New Roman"/>
                <a:cs typeface="Times New Roman"/>
              </a:rPr>
              <a:t>2018,</a:t>
            </a:r>
            <a:r>
              <a:rPr dirty="0" sz="1050">
                <a:latin typeface="Times New Roman"/>
                <a:cs typeface="Times New Roman"/>
              </a:rPr>
              <a:t> 242:</a:t>
            </a:r>
            <a:r>
              <a:rPr dirty="0" sz="1050" spc="-15">
                <a:latin typeface="Times New Roman"/>
                <a:cs typeface="Times New Roman"/>
              </a:rPr>
              <a:t> </a:t>
            </a:r>
            <a:r>
              <a:rPr dirty="0" sz="1050">
                <a:latin typeface="Times New Roman"/>
                <a:cs typeface="Times New Roman"/>
              </a:rPr>
              <a:t>44-54.</a:t>
            </a:r>
            <a:endParaRPr sz="1050">
              <a:latin typeface="Times New Roman"/>
              <a:cs typeface="Times New Roman"/>
            </a:endParaRPr>
          </a:p>
          <a:p>
            <a:pPr algn="just" marL="347980" marR="6350" indent="-267335">
              <a:lnSpc>
                <a:spcPts val="1560"/>
              </a:lnSpc>
              <a:spcBef>
                <a:spcPts val="5"/>
              </a:spcBef>
              <a:buFont typeface="Times New Roman"/>
              <a:buAutoNum type="arabicPlain" startAt="45"/>
              <a:tabLst>
                <a:tab pos="348615" algn="l"/>
              </a:tabLst>
            </a:pPr>
            <a:r>
              <a:rPr dirty="0" sz="1050">
                <a:latin typeface="Times New Roman"/>
                <a:cs typeface="Times New Roman"/>
              </a:rPr>
              <a:t>An</a:t>
            </a:r>
            <a:r>
              <a:rPr dirty="0" sz="1050">
                <a:latin typeface="Times New Roman"/>
                <a:cs typeface="Times New Roman"/>
              </a:rPr>
              <a:t>doni A, </a:t>
            </a:r>
            <a:r>
              <a:rPr dirty="0" sz="1050" spc="-5">
                <a:latin typeface="Times New Roman"/>
                <a:cs typeface="Times New Roman"/>
              </a:rPr>
              <a:t>Indyk </a:t>
            </a:r>
            <a:r>
              <a:rPr dirty="0" sz="1050" spc="-60">
                <a:latin typeface="Times New Roman"/>
                <a:cs typeface="Times New Roman"/>
              </a:rPr>
              <a:t>P, </a:t>
            </a:r>
            <a:r>
              <a:rPr dirty="0" sz="1050" spc="-5">
                <a:latin typeface="Times New Roman"/>
                <a:cs typeface="Times New Roman"/>
              </a:rPr>
              <a:t>Krauthgamer </a:t>
            </a:r>
            <a:r>
              <a:rPr dirty="0" sz="1050">
                <a:latin typeface="Times New Roman"/>
                <a:cs typeface="Times New Roman"/>
              </a:rPr>
              <a:t>R. </a:t>
            </a:r>
            <a:r>
              <a:rPr dirty="0" sz="1050" spc="-5">
                <a:latin typeface="Times New Roman"/>
                <a:cs typeface="Times New Roman"/>
              </a:rPr>
              <a:t>Earth Mover Distance </a:t>
            </a:r>
            <a:r>
              <a:rPr dirty="0" sz="1050">
                <a:latin typeface="Times New Roman"/>
                <a:cs typeface="Times New Roman"/>
              </a:rPr>
              <a:t>over </a:t>
            </a:r>
            <a:r>
              <a:rPr dirty="0" sz="1050" spc="-5">
                <a:latin typeface="Times New Roman"/>
                <a:cs typeface="Times New Roman"/>
              </a:rPr>
              <a:t>High-Dimensional Spaces[C]. SODA, 2008, </a:t>
            </a:r>
            <a:r>
              <a:rPr dirty="0" sz="1050" spc="-250">
                <a:latin typeface="Times New Roman"/>
                <a:cs typeface="Times New Roman"/>
              </a:rPr>
              <a:t> </a:t>
            </a:r>
            <a:r>
              <a:rPr dirty="0" sz="1050">
                <a:latin typeface="Times New Roman"/>
                <a:cs typeface="Times New Roman"/>
              </a:rPr>
              <a:t>8:</a:t>
            </a:r>
            <a:r>
              <a:rPr dirty="0" sz="1050" spc="-10">
                <a:latin typeface="Times New Roman"/>
                <a:cs typeface="Times New Roman"/>
              </a:rPr>
              <a:t> </a:t>
            </a:r>
            <a:r>
              <a:rPr dirty="0" sz="1050" spc="-5">
                <a:latin typeface="Times New Roman"/>
                <a:cs typeface="Times New Roman"/>
              </a:rPr>
              <a:t>343-352.</a:t>
            </a:r>
            <a:endParaRPr sz="1050">
              <a:latin typeface="Times New Roman"/>
              <a:cs typeface="Times New Roman"/>
            </a:endParaRPr>
          </a:p>
          <a:p>
            <a:pPr marL="347980" indent="-267970">
              <a:lnSpc>
                <a:spcPct val="100000"/>
              </a:lnSpc>
              <a:spcBef>
                <a:spcPts val="195"/>
              </a:spcBef>
              <a:buFont typeface="Times New Roman"/>
              <a:buAutoNum type="arabicPlain" startAt="45"/>
              <a:tabLst>
                <a:tab pos="348615" algn="l"/>
              </a:tabLst>
            </a:pPr>
            <a:r>
              <a:rPr dirty="0" sz="1050" spc="5">
                <a:latin typeface="SimSun"/>
                <a:cs typeface="SimSun"/>
              </a:rPr>
              <a:t>袁</a:t>
            </a:r>
            <a:r>
              <a:rPr dirty="0" sz="1050" spc="5">
                <a:latin typeface="SimSun"/>
                <a:cs typeface="SimSun"/>
              </a:rPr>
              <a:t>冰</a:t>
            </a:r>
            <a:r>
              <a:rPr dirty="0" sz="1050" spc="-10">
                <a:latin typeface="SimSun"/>
                <a:cs typeface="SimSun"/>
              </a:rPr>
              <a:t>清</a:t>
            </a:r>
            <a:r>
              <a:rPr dirty="0" sz="1050">
                <a:latin typeface="Times New Roman"/>
                <a:cs typeface="Times New Roman"/>
              </a:rPr>
              <a:t>,</a:t>
            </a:r>
            <a:r>
              <a:rPr dirty="0" sz="1050" spc="260">
                <a:latin typeface="Times New Roman"/>
                <a:cs typeface="Times New Roman"/>
              </a:rPr>
              <a:t> </a:t>
            </a:r>
            <a:r>
              <a:rPr dirty="0" sz="1050" spc="-10">
                <a:latin typeface="SimSun"/>
                <a:cs typeface="SimSun"/>
              </a:rPr>
              <a:t>陆</a:t>
            </a:r>
            <a:r>
              <a:rPr dirty="0" sz="1050" spc="5">
                <a:latin typeface="SimSun"/>
                <a:cs typeface="SimSun"/>
              </a:rPr>
              <a:t>悦</a:t>
            </a:r>
            <a:r>
              <a:rPr dirty="0" sz="1050">
                <a:latin typeface="SimSun"/>
                <a:cs typeface="SimSun"/>
              </a:rPr>
              <a:t>斌</a:t>
            </a:r>
            <a:r>
              <a:rPr dirty="0" sz="1050">
                <a:latin typeface="Times New Roman"/>
                <a:cs typeface="Times New Roman"/>
              </a:rPr>
              <a:t>,</a:t>
            </a:r>
            <a:r>
              <a:rPr dirty="0" sz="1050" spc="250">
                <a:latin typeface="Times New Roman"/>
                <a:cs typeface="Times New Roman"/>
              </a:rPr>
              <a:t> </a:t>
            </a:r>
            <a:r>
              <a:rPr dirty="0" sz="1050" spc="-10">
                <a:latin typeface="SimSun"/>
                <a:cs typeface="SimSun"/>
              </a:rPr>
              <a:t>张</a:t>
            </a:r>
            <a:r>
              <a:rPr dirty="0" sz="1050" spc="5">
                <a:latin typeface="SimSun"/>
                <a:cs typeface="SimSun"/>
              </a:rPr>
              <a:t>杰</a:t>
            </a:r>
            <a:r>
              <a:rPr dirty="0" sz="1050">
                <a:latin typeface="Times New Roman"/>
                <a:cs typeface="Times New Roman"/>
              </a:rPr>
              <a:t>.</a:t>
            </a:r>
            <a:r>
              <a:rPr dirty="0" sz="1050" spc="250">
                <a:latin typeface="Times New Roman"/>
                <a:cs typeface="Times New Roman"/>
              </a:rPr>
              <a:t> </a:t>
            </a:r>
            <a:r>
              <a:rPr dirty="0" sz="1050" spc="-10">
                <a:latin typeface="SimSun"/>
                <a:cs typeface="SimSun"/>
              </a:rPr>
              <a:t>神</a:t>
            </a:r>
            <a:r>
              <a:rPr dirty="0" sz="1050" spc="5">
                <a:latin typeface="SimSun"/>
                <a:cs typeface="SimSun"/>
              </a:rPr>
              <a:t>经网</a:t>
            </a:r>
            <a:r>
              <a:rPr dirty="0" sz="1050" spc="-10">
                <a:latin typeface="SimSun"/>
                <a:cs typeface="SimSun"/>
              </a:rPr>
              <a:t>络</a:t>
            </a:r>
            <a:r>
              <a:rPr dirty="0" sz="1050" spc="5">
                <a:latin typeface="SimSun"/>
                <a:cs typeface="SimSun"/>
              </a:rPr>
              <a:t>与</a:t>
            </a:r>
            <a:r>
              <a:rPr dirty="0" sz="1050" spc="-10">
                <a:latin typeface="SimSun"/>
                <a:cs typeface="SimSun"/>
              </a:rPr>
              <a:t>深</a:t>
            </a:r>
            <a:r>
              <a:rPr dirty="0" sz="1050" spc="5">
                <a:latin typeface="SimSun"/>
                <a:cs typeface="SimSun"/>
              </a:rPr>
              <a:t>度</a:t>
            </a:r>
            <a:r>
              <a:rPr dirty="0" sz="1050" spc="-10">
                <a:latin typeface="SimSun"/>
                <a:cs typeface="SimSun"/>
              </a:rPr>
              <a:t>学</a:t>
            </a:r>
            <a:r>
              <a:rPr dirty="0" sz="1050" spc="5">
                <a:latin typeface="SimSun"/>
                <a:cs typeface="SimSun"/>
              </a:rPr>
              <a:t>习</a:t>
            </a:r>
            <a:r>
              <a:rPr dirty="0" sz="1050" spc="-10">
                <a:latin typeface="SimSun"/>
                <a:cs typeface="SimSun"/>
              </a:rPr>
              <a:t>基</a:t>
            </a:r>
            <a:r>
              <a:rPr dirty="0" sz="1050">
                <a:latin typeface="SimSun"/>
                <a:cs typeface="SimSun"/>
              </a:rPr>
              <a:t>础</a:t>
            </a:r>
            <a:r>
              <a:rPr dirty="0" sz="1050" spc="-5">
                <a:latin typeface="Times New Roman"/>
                <a:cs typeface="Times New Roman"/>
              </a:rPr>
              <a:t>[J].</a:t>
            </a:r>
            <a:r>
              <a:rPr dirty="0" sz="1050" spc="250">
                <a:latin typeface="Times New Roman"/>
                <a:cs typeface="Times New Roman"/>
              </a:rPr>
              <a:t> </a:t>
            </a:r>
            <a:r>
              <a:rPr dirty="0" sz="1050" spc="5">
                <a:latin typeface="SimSun"/>
                <a:cs typeface="SimSun"/>
              </a:rPr>
              <a:t>数</a:t>
            </a:r>
            <a:r>
              <a:rPr dirty="0" sz="1050" spc="-10">
                <a:latin typeface="SimSun"/>
                <a:cs typeface="SimSun"/>
              </a:rPr>
              <a:t>字</a:t>
            </a:r>
            <a:r>
              <a:rPr dirty="0" sz="1050" spc="5">
                <a:latin typeface="SimSun"/>
                <a:cs typeface="SimSun"/>
              </a:rPr>
              <a:t>通</a:t>
            </a:r>
            <a:r>
              <a:rPr dirty="0" sz="1050" spc="-10">
                <a:latin typeface="SimSun"/>
                <a:cs typeface="SimSun"/>
              </a:rPr>
              <a:t>信</a:t>
            </a:r>
            <a:r>
              <a:rPr dirty="0" sz="1050" spc="5">
                <a:latin typeface="SimSun"/>
                <a:cs typeface="SimSun"/>
              </a:rPr>
              <a:t>世</a:t>
            </a:r>
            <a:r>
              <a:rPr dirty="0" sz="1050">
                <a:latin typeface="SimSun"/>
                <a:cs typeface="SimSun"/>
              </a:rPr>
              <a:t>界</a:t>
            </a:r>
            <a:r>
              <a:rPr dirty="0" sz="1050">
                <a:latin typeface="Times New Roman"/>
                <a:cs typeface="Times New Roman"/>
              </a:rPr>
              <a:t>,</a:t>
            </a:r>
            <a:r>
              <a:rPr dirty="0" sz="1050" spc="-20">
                <a:latin typeface="Times New Roman"/>
                <a:cs typeface="Times New Roman"/>
              </a:rPr>
              <a:t> </a:t>
            </a:r>
            <a:r>
              <a:rPr dirty="0" sz="1050" spc="-5">
                <a:latin typeface="Times New Roman"/>
                <a:cs typeface="Times New Roman"/>
              </a:rPr>
              <a:t>2018,</a:t>
            </a:r>
            <a:r>
              <a:rPr dirty="0" sz="1050">
                <a:latin typeface="Times New Roman"/>
                <a:cs typeface="Times New Roman"/>
              </a:rPr>
              <a:t> 5:</a:t>
            </a:r>
            <a:r>
              <a:rPr dirty="0" sz="1050" spc="-5">
                <a:latin typeface="Times New Roman"/>
                <a:cs typeface="Times New Roman"/>
              </a:rPr>
              <a:t> 59-62.</a:t>
            </a:r>
            <a:endParaRPr sz="1050">
              <a:latin typeface="Times New Roman"/>
              <a:cs typeface="Times New Roman"/>
            </a:endParaRPr>
          </a:p>
          <a:p>
            <a:pPr marL="347980" indent="-267970">
              <a:lnSpc>
                <a:spcPct val="100000"/>
              </a:lnSpc>
              <a:spcBef>
                <a:spcPts val="300"/>
              </a:spcBef>
              <a:buFont typeface="Times New Roman"/>
              <a:buAutoNum type="arabicPlain" startAt="45"/>
              <a:tabLst>
                <a:tab pos="348615" algn="l"/>
              </a:tabLst>
            </a:pPr>
            <a:r>
              <a:rPr dirty="0" sz="1050">
                <a:latin typeface="Times New Roman"/>
                <a:cs typeface="Times New Roman"/>
              </a:rPr>
              <a:t>Ke</a:t>
            </a:r>
            <a:r>
              <a:rPr dirty="0" sz="1050">
                <a:latin typeface="Times New Roman"/>
                <a:cs typeface="Times New Roman"/>
              </a:rPr>
              <a:t>tkar</a:t>
            </a:r>
            <a:r>
              <a:rPr dirty="0" sz="1050" spc="-5">
                <a:latin typeface="Times New Roman"/>
                <a:cs typeface="Times New Roman"/>
              </a:rPr>
              <a:t> </a:t>
            </a:r>
            <a:r>
              <a:rPr dirty="0" sz="1050">
                <a:latin typeface="Times New Roman"/>
                <a:cs typeface="Times New Roman"/>
              </a:rPr>
              <a:t>N,</a:t>
            </a:r>
            <a:r>
              <a:rPr dirty="0" sz="1050" spc="10">
                <a:latin typeface="Times New Roman"/>
                <a:cs typeface="Times New Roman"/>
              </a:rPr>
              <a:t> </a:t>
            </a:r>
            <a:r>
              <a:rPr dirty="0" sz="1050" spc="-5">
                <a:latin typeface="Times New Roman"/>
                <a:cs typeface="Times New Roman"/>
              </a:rPr>
              <a:t>Moolayil</a:t>
            </a:r>
            <a:r>
              <a:rPr dirty="0" sz="1050" spc="10">
                <a:latin typeface="Times New Roman"/>
                <a:cs typeface="Times New Roman"/>
              </a:rPr>
              <a:t> </a:t>
            </a:r>
            <a:r>
              <a:rPr dirty="0" sz="1050" spc="-5">
                <a:latin typeface="Times New Roman"/>
                <a:cs typeface="Times New Roman"/>
              </a:rPr>
              <a:t>J.</a:t>
            </a:r>
            <a:r>
              <a:rPr dirty="0" sz="1050" spc="10">
                <a:latin typeface="Times New Roman"/>
                <a:cs typeface="Times New Roman"/>
              </a:rPr>
              <a:t> </a:t>
            </a:r>
            <a:r>
              <a:rPr dirty="0" sz="1050" spc="-5">
                <a:latin typeface="Times New Roman"/>
                <a:cs typeface="Times New Roman"/>
              </a:rPr>
              <a:t>Introduction</a:t>
            </a:r>
            <a:r>
              <a:rPr dirty="0" sz="1050" spc="10">
                <a:latin typeface="Times New Roman"/>
                <a:cs typeface="Times New Roman"/>
              </a:rPr>
              <a:t> </a:t>
            </a:r>
            <a:r>
              <a:rPr dirty="0" sz="1050" spc="-5">
                <a:latin typeface="Times New Roman"/>
                <a:cs typeface="Times New Roman"/>
              </a:rPr>
              <a:t>to</a:t>
            </a:r>
            <a:r>
              <a:rPr dirty="0" sz="1050" spc="15">
                <a:latin typeface="Times New Roman"/>
                <a:cs typeface="Times New Roman"/>
              </a:rPr>
              <a:t> </a:t>
            </a:r>
            <a:r>
              <a:rPr dirty="0" sz="1050" spc="-5">
                <a:latin typeface="Times New Roman"/>
                <a:cs typeface="Times New Roman"/>
              </a:rPr>
              <a:t>Pytorch[M]. Deep </a:t>
            </a:r>
            <a:r>
              <a:rPr dirty="0" sz="1050">
                <a:latin typeface="Times New Roman"/>
                <a:cs typeface="Times New Roman"/>
              </a:rPr>
              <a:t>Learning</a:t>
            </a:r>
            <a:r>
              <a:rPr dirty="0" sz="1050" spc="-5">
                <a:latin typeface="Times New Roman"/>
                <a:cs typeface="Times New Roman"/>
              </a:rPr>
              <a:t> with</a:t>
            </a:r>
            <a:r>
              <a:rPr dirty="0" sz="1050" spc="15">
                <a:latin typeface="Times New Roman"/>
                <a:cs typeface="Times New Roman"/>
              </a:rPr>
              <a:t> </a:t>
            </a:r>
            <a:r>
              <a:rPr dirty="0" sz="1050" spc="-5">
                <a:latin typeface="Times New Roman"/>
                <a:cs typeface="Times New Roman"/>
              </a:rPr>
              <a:t>Python.</a:t>
            </a:r>
            <a:r>
              <a:rPr dirty="0" sz="1050" spc="10">
                <a:latin typeface="Times New Roman"/>
                <a:cs typeface="Times New Roman"/>
              </a:rPr>
              <a:t> </a:t>
            </a:r>
            <a:r>
              <a:rPr dirty="0" sz="1050" spc="-10">
                <a:latin typeface="Times New Roman"/>
                <a:cs typeface="Times New Roman"/>
              </a:rPr>
              <a:t>Springer.</a:t>
            </a:r>
            <a:r>
              <a:rPr dirty="0" sz="1050" spc="15">
                <a:latin typeface="Times New Roman"/>
                <a:cs typeface="Times New Roman"/>
              </a:rPr>
              <a:t> </a:t>
            </a:r>
            <a:r>
              <a:rPr dirty="0" sz="1050">
                <a:latin typeface="Times New Roman"/>
                <a:cs typeface="Times New Roman"/>
              </a:rPr>
              <a:t>2021:</a:t>
            </a:r>
            <a:r>
              <a:rPr dirty="0" sz="1050" spc="5">
                <a:latin typeface="Times New Roman"/>
                <a:cs typeface="Times New Roman"/>
              </a:rPr>
              <a:t> </a:t>
            </a:r>
            <a:r>
              <a:rPr dirty="0" sz="1050" spc="-5">
                <a:latin typeface="Times New Roman"/>
                <a:cs typeface="Times New Roman"/>
              </a:rPr>
              <a:t>27-91.</a:t>
            </a:r>
            <a:endParaRPr sz="1050">
              <a:latin typeface="Times New Roman"/>
              <a:cs typeface="Times New Roman"/>
            </a:endParaRPr>
          </a:p>
          <a:p>
            <a:pPr marL="347980" marR="8255" indent="-267335">
              <a:lnSpc>
                <a:spcPct val="123800"/>
              </a:lnSpc>
              <a:buFont typeface="Times New Roman"/>
              <a:buAutoNum type="arabicPlain" startAt="45"/>
              <a:tabLst>
                <a:tab pos="348615" algn="l"/>
              </a:tabLst>
            </a:pPr>
            <a:r>
              <a:rPr dirty="0" sz="1050">
                <a:latin typeface="Times New Roman"/>
                <a:cs typeface="Times New Roman"/>
              </a:rPr>
              <a:t>Chen</a:t>
            </a:r>
            <a:r>
              <a:rPr dirty="0" sz="1050" spc="-35">
                <a:latin typeface="Times New Roman"/>
                <a:cs typeface="Times New Roman"/>
              </a:rPr>
              <a:t> </a:t>
            </a:r>
            <a:r>
              <a:rPr dirty="0" sz="1050" spc="-70">
                <a:latin typeface="Times New Roman"/>
                <a:cs typeface="Times New Roman"/>
              </a:rPr>
              <a:t>Y,</a:t>
            </a:r>
            <a:r>
              <a:rPr dirty="0" sz="1050" spc="25">
                <a:latin typeface="Times New Roman"/>
                <a:cs typeface="Times New Roman"/>
              </a:rPr>
              <a:t> </a:t>
            </a:r>
            <a:r>
              <a:rPr dirty="0" sz="1050" spc="-5">
                <a:latin typeface="Times New Roman"/>
                <a:cs typeface="Times New Roman"/>
              </a:rPr>
              <a:t>Dai</a:t>
            </a:r>
            <a:r>
              <a:rPr dirty="0" sz="1050" spc="15">
                <a:latin typeface="Times New Roman"/>
                <a:cs typeface="Times New Roman"/>
              </a:rPr>
              <a:t> </a:t>
            </a:r>
            <a:r>
              <a:rPr dirty="0" sz="1050">
                <a:latin typeface="Times New Roman"/>
                <a:cs typeface="Times New Roman"/>
              </a:rPr>
              <a:t>X,</a:t>
            </a:r>
            <a:r>
              <a:rPr dirty="0" sz="1050" spc="20">
                <a:latin typeface="Times New Roman"/>
                <a:cs typeface="Times New Roman"/>
              </a:rPr>
              <a:t> </a:t>
            </a:r>
            <a:r>
              <a:rPr dirty="0" sz="1050">
                <a:latin typeface="Times New Roman"/>
                <a:cs typeface="Times New Roman"/>
              </a:rPr>
              <a:t>Liu</a:t>
            </a:r>
            <a:r>
              <a:rPr dirty="0" sz="1050" spc="20">
                <a:latin typeface="Times New Roman"/>
                <a:cs typeface="Times New Roman"/>
              </a:rPr>
              <a:t> </a:t>
            </a:r>
            <a:r>
              <a:rPr dirty="0" sz="1050">
                <a:latin typeface="Times New Roman"/>
                <a:cs typeface="Times New Roman"/>
              </a:rPr>
              <a:t>M,</a:t>
            </a:r>
            <a:r>
              <a:rPr dirty="0" sz="1050" spc="20">
                <a:latin typeface="Times New Roman"/>
                <a:cs typeface="Times New Roman"/>
              </a:rPr>
              <a:t> </a:t>
            </a:r>
            <a:r>
              <a:rPr dirty="0" sz="1050">
                <a:latin typeface="Times New Roman"/>
                <a:cs typeface="Times New Roman"/>
              </a:rPr>
              <a:t>et</a:t>
            </a:r>
            <a:r>
              <a:rPr dirty="0" sz="1050" spc="15">
                <a:latin typeface="Times New Roman"/>
                <a:cs typeface="Times New Roman"/>
              </a:rPr>
              <a:t> </a:t>
            </a:r>
            <a:r>
              <a:rPr dirty="0" sz="1050" spc="-5">
                <a:latin typeface="Times New Roman"/>
                <a:cs typeface="Times New Roman"/>
              </a:rPr>
              <a:t>al.</a:t>
            </a:r>
            <a:r>
              <a:rPr dirty="0" sz="1050" spc="10">
                <a:latin typeface="Times New Roman"/>
                <a:cs typeface="Times New Roman"/>
              </a:rPr>
              <a:t> </a:t>
            </a:r>
            <a:r>
              <a:rPr dirty="0" sz="1050">
                <a:latin typeface="Times New Roman"/>
                <a:cs typeface="Times New Roman"/>
              </a:rPr>
              <a:t>Dynamic</a:t>
            </a:r>
            <a:r>
              <a:rPr dirty="0" sz="1050" spc="10">
                <a:latin typeface="Times New Roman"/>
                <a:cs typeface="Times New Roman"/>
              </a:rPr>
              <a:t> </a:t>
            </a:r>
            <a:r>
              <a:rPr dirty="0" sz="1050" spc="-5">
                <a:latin typeface="Times New Roman"/>
                <a:cs typeface="Times New Roman"/>
              </a:rPr>
              <a:t>Convolution:</a:t>
            </a:r>
            <a:r>
              <a:rPr dirty="0" sz="1050" spc="-45">
                <a:latin typeface="Times New Roman"/>
                <a:cs typeface="Times New Roman"/>
              </a:rPr>
              <a:t> </a:t>
            </a:r>
            <a:r>
              <a:rPr dirty="0" sz="1050" spc="-5">
                <a:latin typeface="Times New Roman"/>
                <a:cs typeface="Times New Roman"/>
              </a:rPr>
              <a:t>Attention</a:t>
            </a:r>
            <a:r>
              <a:rPr dirty="0" sz="1050" spc="20">
                <a:latin typeface="Times New Roman"/>
                <a:cs typeface="Times New Roman"/>
              </a:rPr>
              <a:t> </a:t>
            </a:r>
            <a:r>
              <a:rPr dirty="0" sz="1050">
                <a:latin typeface="Times New Roman"/>
                <a:cs typeface="Times New Roman"/>
              </a:rPr>
              <a:t>over</a:t>
            </a:r>
            <a:r>
              <a:rPr dirty="0" sz="1050" spc="20">
                <a:latin typeface="Times New Roman"/>
                <a:cs typeface="Times New Roman"/>
              </a:rPr>
              <a:t> </a:t>
            </a:r>
            <a:r>
              <a:rPr dirty="0" sz="1050" spc="-5">
                <a:latin typeface="Times New Roman"/>
                <a:cs typeface="Times New Roman"/>
              </a:rPr>
              <a:t>Convolution</a:t>
            </a:r>
            <a:r>
              <a:rPr dirty="0" sz="1050" spc="20">
                <a:latin typeface="Times New Roman"/>
                <a:cs typeface="Times New Roman"/>
              </a:rPr>
              <a:t> </a:t>
            </a:r>
            <a:r>
              <a:rPr dirty="0" sz="1050" spc="-5">
                <a:latin typeface="Times New Roman"/>
                <a:cs typeface="Times New Roman"/>
              </a:rPr>
              <a:t>Kernels[C].</a:t>
            </a:r>
            <a:r>
              <a:rPr dirty="0" sz="1050" spc="20">
                <a:latin typeface="Times New Roman"/>
                <a:cs typeface="Times New Roman"/>
              </a:rPr>
              <a:t> </a:t>
            </a:r>
            <a:r>
              <a:rPr dirty="0" sz="1050" spc="-5">
                <a:latin typeface="Times New Roman"/>
                <a:cs typeface="Times New Roman"/>
              </a:rPr>
              <a:t>Proceedings</a:t>
            </a:r>
            <a:r>
              <a:rPr dirty="0" sz="1050" spc="15">
                <a:latin typeface="Times New Roman"/>
                <a:cs typeface="Times New Roman"/>
              </a:rPr>
              <a:t> </a:t>
            </a:r>
            <a:r>
              <a:rPr dirty="0" sz="1050">
                <a:latin typeface="Times New Roman"/>
                <a:cs typeface="Times New Roman"/>
              </a:rPr>
              <a:t>of </a:t>
            </a:r>
            <a:r>
              <a:rPr dirty="0" sz="1050" spc="-245">
                <a:latin typeface="Times New Roman"/>
                <a:cs typeface="Times New Roman"/>
              </a:rPr>
              <a:t> </a:t>
            </a:r>
            <a:r>
              <a:rPr dirty="0" sz="1050" spc="-5">
                <a:latin typeface="Times New Roman"/>
                <a:cs typeface="Times New Roman"/>
              </a:rPr>
              <a:t>the</a:t>
            </a:r>
            <a:r>
              <a:rPr dirty="0" sz="1050">
                <a:latin typeface="Times New Roman"/>
                <a:cs typeface="Times New Roman"/>
              </a:rPr>
              <a:t> </a:t>
            </a:r>
            <a:r>
              <a:rPr dirty="0" sz="1050" spc="-5">
                <a:latin typeface="Times New Roman"/>
                <a:cs typeface="Times New Roman"/>
              </a:rPr>
              <a:t>IEEE/CVF</a:t>
            </a:r>
            <a:r>
              <a:rPr dirty="0" sz="1050" spc="-10">
                <a:latin typeface="Times New Roman"/>
                <a:cs typeface="Times New Roman"/>
              </a:rPr>
              <a:t> </a:t>
            </a:r>
            <a:r>
              <a:rPr dirty="0" sz="1050">
                <a:latin typeface="Times New Roman"/>
                <a:cs typeface="Times New Roman"/>
              </a:rPr>
              <a:t>Conference </a:t>
            </a:r>
            <a:r>
              <a:rPr dirty="0" sz="1050" spc="-5">
                <a:latin typeface="Times New Roman"/>
                <a:cs typeface="Times New Roman"/>
              </a:rPr>
              <a:t>on</a:t>
            </a:r>
            <a:r>
              <a:rPr dirty="0" sz="1050" spc="5">
                <a:latin typeface="Times New Roman"/>
                <a:cs typeface="Times New Roman"/>
              </a:rPr>
              <a:t> </a:t>
            </a:r>
            <a:r>
              <a:rPr dirty="0" sz="1050" spc="-5">
                <a:latin typeface="Times New Roman"/>
                <a:cs typeface="Times New Roman"/>
              </a:rPr>
              <a:t>Computer</a:t>
            </a:r>
            <a:r>
              <a:rPr dirty="0" sz="1050" spc="-30">
                <a:latin typeface="Times New Roman"/>
                <a:cs typeface="Times New Roman"/>
              </a:rPr>
              <a:t> </a:t>
            </a:r>
            <a:r>
              <a:rPr dirty="0" sz="1050" spc="-15">
                <a:latin typeface="Times New Roman"/>
                <a:cs typeface="Times New Roman"/>
              </a:rPr>
              <a:t>Vision</a:t>
            </a:r>
            <a:r>
              <a:rPr dirty="0" sz="1050" spc="5">
                <a:latin typeface="Times New Roman"/>
                <a:cs typeface="Times New Roman"/>
              </a:rPr>
              <a:t> </a:t>
            </a:r>
            <a:r>
              <a:rPr dirty="0" sz="1050">
                <a:latin typeface="Times New Roman"/>
                <a:cs typeface="Times New Roman"/>
              </a:rPr>
              <a:t>and </a:t>
            </a:r>
            <a:r>
              <a:rPr dirty="0" sz="1050" spc="-5">
                <a:latin typeface="Times New Roman"/>
                <a:cs typeface="Times New Roman"/>
              </a:rPr>
              <a:t>Pattern</a:t>
            </a:r>
            <a:r>
              <a:rPr dirty="0" sz="1050" spc="5">
                <a:latin typeface="Times New Roman"/>
                <a:cs typeface="Times New Roman"/>
              </a:rPr>
              <a:t> </a:t>
            </a:r>
            <a:r>
              <a:rPr dirty="0" sz="1050" spc="-5">
                <a:latin typeface="Times New Roman"/>
                <a:cs typeface="Times New Roman"/>
              </a:rPr>
              <a:t>Recognition,</a:t>
            </a:r>
            <a:r>
              <a:rPr dirty="0" sz="1050" spc="5">
                <a:latin typeface="Times New Roman"/>
                <a:cs typeface="Times New Roman"/>
              </a:rPr>
              <a:t> </a:t>
            </a:r>
            <a:r>
              <a:rPr dirty="0" sz="1050">
                <a:latin typeface="Times New Roman"/>
                <a:cs typeface="Times New Roman"/>
              </a:rPr>
              <a:t>2020:</a:t>
            </a:r>
            <a:r>
              <a:rPr dirty="0" sz="1050" spc="-5">
                <a:latin typeface="Times New Roman"/>
                <a:cs typeface="Times New Roman"/>
              </a:rPr>
              <a:t> </a:t>
            </a:r>
            <a:r>
              <a:rPr dirty="0" sz="1050" spc="-10">
                <a:latin typeface="Times New Roman"/>
                <a:cs typeface="Times New Roman"/>
              </a:rPr>
              <a:t>11030-11039.</a:t>
            </a:r>
            <a:endParaRPr sz="1050">
              <a:latin typeface="Times New Roman"/>
              <a:cs typeface="Times New Roman"/>
            </a:endParaRPr>
          </a:p>
          <a:p>
            <a:pPr marL="347980" marR="6350" indent="-267335">
              <a:lnSpc>
                <a:spcPct val="123800"/>
              </a:lnSpc>
              <a:buFont typeface="Times New Roman"/>
              <a:buAutoNum type="arabicPlain" startAt="45"/>
              <a:tabLst>
                <a:tab pos="348615" algn="l"/>
              </a:tabLst>
            </a:pPr>
            <a:r>
              <a:rPr dirty="0" sz="1050" spc="-5">
                <a:latin typeface="Times New Roman"/>
                <a:cs typeface="Times New Roman"/>
              </a:rPr>
              <a:t>Me</a:t>
            </a:r>
            <a:r>
              <a:rPr dirty="0" sz="1050" spc="-5">
                <a:latin typeface="Times New Roman"/>
                <a:cs typeface="Times New Roman"/>
              </a:rPr>
              <a:t>i</a:t>
            </a:r>
            <a:r>
              <a:rPr dirty="0" sz="1050" spc="-60">
                <a:latin typeface="Times New Roman"/>
                <a:cs typeface="Times New Roman"/>
              </a:rPr>
              <a:t> </a:t>
            </a:r>
            <a:r>
              <a:rPr dirty="0" sz="1050" spc="-5">
                <a:latin typeface="Times New Roman"/>
                <a:cs typeface="Times New Roman"/>
              </a:rPr>
              <a:t>J,</a:t>
            </a:r>
            <a:r>
              <a:rPr dirty="0" sz="1050" spc="-60">
                <a:latin typeface="Times New Roman"/>
                <a:cs typeface="Times New Roman"/>
              </a:rPr>
              <a:t> </a:t>
            </a:r>
            <a:r>
              <a:rPr dirty="0" sz="1050">
                <a:latin typeface="Times New Roman"/>
                <a:cs typeface="Times New Roman"/>
              </a:rPr>
              <a:t>Xiao</a:t>
            </a:r>
            <a:r>
              <a:rPr dirty="0" sz="1050" spc="-50">
                <a:latin typeface="Times New Roman"/>
                <a:cs typeface="Times New Roman"/>
              </a:rPr>
              <a:t> </a:t>
            </a:r>
            <a:r>
              <a:rPr dirty="0" sz="1050">
                <a:latin typeface="Times New Roman"/>
                <a:cs typeface="Times New Roman"/>
              </a:rPr>
              <a:t>C,</a:t>
            </a:r>
            <a:r>
              <a:rPr dirty="0" sz="1050" spc="-70">
                <a:latin typeface="Times New Roman"/>
                <a:cs typeface="Times New Roman"/>
              </a:rPr>
              <a:t> </a:t>
            </a:r>
            <a:r>
              <a:rPr dirty="0" sz="1050" spc="-5">
                <a:latin typeface="Times New Roman"/>
                <a:cs typeface="Times New Roman"/>
              </a:rPr>
              <a:t>Szepesvari</a:t>
            </a:r>
            <a:r>
              <a:rPr dirty="0" sz="1050" spc="-60">
                <a:latin typeface="Times New Roman"/>
                <a:cs typeface="Times New Roman"/>
              </a:rPr>
              <a:t> </a:t>
            </a:r>
            <a:r>
              <a:rPr dirty="0" sz="1050">
                <a:latin typeface="Times New Roman"/>
                <a:cs typeface="Times New Roman"/>
              </a:rPr>
              <a:t>C,</a:t>
            </a:r>
            <a:r>
              <a:rPr dirty="0" sz="1050" spc="-65">
                <a:latin typeface="Times New Roman"/>
                <a:cs typeface="Times New Roman"/>
              </a:rPr>
              <a:t> </a:t>
            </a:r>
            <a:r>
              <a:rPr dirty="0" sz="1050">
                <a:latin typeface="Times New Roman"/>
                <a:cs typeface="Times New Roman"/>
              </a:rPr>
              <a:t>et</a:t>
            </a:r>
            <a:r>
              <a:rPr dirty="0" sz="1050" spc="-60">
                <a:latin typeface="Times New Roman"/>
                <a:cs typeface="Times New Roman"/>
              </a:rPr>
              <a:t> </a:t>
            </a:r>
            <a:r>
              <a:rPr dirty="0" sz="1050" spc="-5">
                <a:latin typeface="Times New Roman"/>
                <a:cs typeface="Times New Roman"/>
              </a:rPr>
              <a:t>al.</a:t>
            </a:r>
            <a:r>
              <a:rPr dirty="0" sz="1050" spc="-50">
                <a:latin typeface="Times New Roman"/>
                <a:cs typeface="Times New Roman"/>
              </a:rPr>
              <a:t> </a:t>
            </a:r>
            <a:r>
              <a:rPr dirty="0" sz="1050">
                <a:latin typeface="Times New Roman"/>
                <a:cs typeface="Times New Roman"/>
              </a:rPr>
              <a:t>On</a:t>
            </a:r>
            <a:r>
              <a:rPr dirty="0" sz="1050" spc="-55">
                <a:latin typeface="Times New Roman"/>
                <a:cs typeface="Times New Roman"/>
              </a:rPr>
              <a:t> </a:t>
            </a:r>
            <a:r>
              <a:rPr dirty="0" sz="1050" spc="-5">
                <a:latin typeface="Times New Roman"/>
                <a:cs typeface="Times New Roman"/>
              </a:rPr>
              <a:t>the</a:t>
            </a:r>
            <a:r>
              <a:rPr dirty="0" sz="1050" spc="-55">
                <a:latin typeface="Times New Roman"/>
                <a:cs typeface="Times New Roman"/>
              </a:rPr>
              <a:t> </a:t>
            </a:r>
            <a:r>
              <a:rPr dirty="0" sz="1050">
                <a:latin typeface="Times New Roman"/>
                <a:cs typeface="Times New Roman"/>
              </a:rPr>
              <a:t>Global</a:t>
            </a:r>
            <a:r>
              <a:rPr dirty="0" sz="1050" spc="-55">
                <a:latin typeface="Times New Roman"/>
                <a:cs typeface="Times New Roman"/>
              </a:rPr>
              <a:t> </a:t>
            </a:r>
            <a:r>
              <a:rPr dirty="0" sz="1050" spc="-5">
                <a:latin typeface="Times New Roman"/>
                <a:cs typeface="Times New Roman"/>
              </a:rPr>
              <a:t>Convergence</a:t>
            </a:r>
            <a:r>
              <a:rPr dirty="0" sz="1050" spc="-60">
                <a:latin typeface="Times New Roman"/>
                <a:cs typeface="Times New Roman"/>
              </a:rPr>
              <a:t> </a:t>
            </a:r>
            <a:r>
              <a:rPr dirty="0" sz="1050">
                <a:latin typeface="Times New Roman"/>
                <a:cs typeface="Times New Roman"/>
              </a:rPr>
              <a:t>Rates</a:t>
            </a:r>
            <a:r>
              <a:rPr dirty="0" sz="1050" spc="-55">
                <a:latin typeface="Times New Roman"/>
                <a:cs typeface="Times New Roman"/>
              </a:rPr>
              <a:t> </a:t>
            </a:r>
            <a:r>
              <a:rPr dirty="0" sz="1050">
                <a:latin typeface="Times New Roman"/>
                <a:cs typeface="Times New Roman"/>
              </a:rPr>
              <a:t>of</a:t>
            </a:r>
            <a:r>
              <a:rPr dirty="0" sz="1050" spc="-60">
                <a:latin typeface="Times New Roman"/>
                <a:cs typeface="Times New Roman"/>
              </a:rPr>
              <a:t> </a:t>
            </a:r>
            <a:r>
              <a:rPr dirty="0" sz="1050" spc="-5">
                <a:latin typeface="Times New Roman"/>
                <a:cs typeface="Times New Roman"/>
              </a:rPr>
              <a:t>Softmax</a:t>
            </a:r>
            <a:r>
              <a:rPr dirty="0" sz="1050" spc="-55">
                <a:latin typeface="Times New Roman"/>
                <a:cs typeface="Times New Roman"/>
              </a:rPr>
              <a:t> </a:t>
            </a:r>
            <a:r>
              <a:rPr dirty="0" sz="1050" spc="-5">
                <a:latin typeface="Times New Roman"/>
                <a:cs typeface="Times New Roman"/>
              </a:rPr>
              <a:t>Policy</a:t>
            </a:r>
            <a:r>
              <a:rPr dirty="0" sz="1050" spc="-65">
                <a:latin typeface="Times New Roman"/>
                <a:cs typeface="Times New Roman"/>
              </a:rPr>
              <a:t> </a:t>
            </a:r>
            <a:r>
              <a:rPr dirty="0" sz="1050">
                <a:latin typeface="Times New Roman"/>
                <a:cs typeface="Times New Roman"/>
              </a:rPr>
              <a:t>Gradient</a:t>
            </a:r>
            <a:r>
              <a:rPr dirty="0" sz="1050" spc="-60">
                <a:latin typeface="Times New Roman"/>
                <a:cs typeface="Times New Roman"/>
              </a:rPr>
              <a:t> </a:t>
            </a:r>
            <a:r>
              <a:rPr dirty="0" sz="1050" spc="-5">
                <a:latin typeface="Times New Roman"/>
                <a:cs typeface="Times New Roman"/>
              </a:rPr>
              <a:t>Methods[C]. </a:t>
            </a:r>
            <a:r>
              <a:rPr dirty="0" sz="1050" spc="-245">
                <a:latin typeface="Times New Roman"/>
                <a:cs typeface="Times New Roman"/>
              </a:rPr>
              <a:t> </a:t>
            </a:r>
            <a:r>
              <a:rPr dirty="0" sz="1050" spc="-5">
                <a:latin typeface="Times New Roman"/>
                <a:cs typeface="Times New Roman"/>
              </a:rPr>
              <a:t>International </a:t>
            </a:r>
            <a:r>
              <a:rPr dirty="0" sz="1050">
                <a:latin typeface="Times New Roman"/>
                <a:cs typeface="Times New Roman"/>
              </a:rPr>
              <a:t>Conference on</a:t>
            </a:r>
            <a:r>
              <a:rPr dirty="0" sz="1050" spc="-25">
                <a:latin typeface="Times New Roman"/>
                <a:cs typeface="Times New Roman"/>
              </a:rPr>
              <a:t> </a:t>
            </a:r>
            <a:r>
              <a:rPr dirty="0" sz="1050">
                <a:latin typeface="Times New Roman"/>
                <a:cs typeface="Times New Roman"/>
              </a:rPr>
              <a:t>Machine</a:t>
            </a:r>
            <a:r>
              <a:rPr dirty="0" sz="1050" spc="-15">
                <a:latin typeface="Times New Roman"/>
                <a:cs typeface="Times New Roman"/>
              </a:rPr>
              <a:t> </a:t>
            </a:r>
            <a:r>
              <a:rPr dirty="0" sz="1050">
                <a:latin typeface="Times New Roman"/>
                <a:cs typeface="Times New Roman"/>
              </a:rPr>
              <a:t>Learning,</a:t>
            </a:r>
            <a:r>
              <a:rPr dirty="0" sz="1050" spc="-15">
                <a:latin typeface="Times New Roman"/>
                <a:cs typeface="Times New Roman"/>
              </a:rPr>
              <a:t> </a:t>
            </a:r>
            <a:r>
              <a:rPr dirty="0" sz="1050">
                <a:latin typeface="Times New Roman"/>
                <a:cs typeface="Times New Roman"/>
              </a:rPr>
              <a:t>2020:</a:t>
            </a:r>
            <a:r>
              <a:rPr dirty="0" sz="1050" spc="-5">
                <a:latin typeface="Times New Roman"/>
                <a:cs typeface="Times New Roman"/>
              </a:rPr>
              <a:t> 6820-6829.</a:t>
            </a:r>
            <a:endParaRPr sz="1050">
              <a:latin typeface="Times New Roman"/>
              <a:cs typeface="Times New Roman"/>
            </a:endParaRPr>
          </a:p>
          <a:p>
            <a:pPr marL="347980" marR="7620" indent="-267335">
              <a:lnSpc>
                <a:spcPct val="123800"/>
              </a:lnSpc>
              <a:buFont typeface="Times New Roman"/>
              <a:buAutoNum type="arabicPlain" startAt="45"/>
              <a:tabLst>
                <a:tab pos="348615" algn="l"/>
              </a:tabLst>
            </a:pPr>
            <a:r>
              <a:rPr dirty="0" sz="1050">
                <a:latin typeface="Times New Roman"/>
                <a:cs typeface="Times New Roman"/>
              </a:rPr>
              <a:t>Xu</a:t>
            </a:r>
            <a:r>
              <a:rPr dirty="0" sz="1050" spc="25">
                <a:latin typeface="Times New Roman"/>
                <a:cs typeface="Times New Roman"/>
              </a:rPr>
              <a:t> </a:t>
            </a:r>
            <a:r>
              <a:rPr dirty="0" sz="1050">
                <a:latin typeface="Times New Roman"/>
                <a:cs typeface="Times New Roman"/>
              </a:rPr>
              <a:t>M,</a:t>
            </a:r>
            <a:r>
              <a:rPr dirty="0" sz="1050" spc="10">
                <a:latin typeface="Times New Roman"/>
                <a:cs typeface="Times New Roman"/>
              </a:rPr>
              <a:t> </a:t>
            </a:r>
            <a:r>
              <a:rPr dirty="0" sz="1050">
                <a:latin typeface="Times New Roman"/>
                <a:cs typeface="Times New Roman"/>
              </a:rPr>
              <a:t>Ding</a:t>
            </a:r>
            <a:r>
              <a:rPr dirty="0" sz="1050" spc="15">
                <a:latin typeface="Times New Roman"/>
                <a:cs typeface="Times New Roman"/>
              </a:rPr>
              <a:t> </a:t>
            </a:r>
            <a:r>
              <a:rPr dirty="0" sz="1050">
                <a:latin typeface="Times New Roman"/>
                <a:cs typeface="Times New Roman"/>
              </a:rPr>
              <a:t>R,</a:t>
            </a:r>
            <a:r>
              <a:rPr dirty="0" sz="1050" spc="20">
                <a:latin typeface="Times New Roman"/>
                <a:cs typeface="Times New Roman"/>
              </a:rPr>
              <a:t> </a:t>
            </a:r>
            <a:r>
              <a:rPr dirty="0" sz="1050">
                <a:latin typeface="Times New Roman"/>
                <a:cs typeface="Times New Roman"/>
              </a:rPr>
              <a:t>Zhao</a:t>
            </a:r>
            <a:r>
              <a:rPr dirty="0" sz="1050" spc="15">
                <a:latin typeface="Times New Roman"/>
                <a:cs typeface="Times New Roman"/>
              </a:rPr>
              <a:t> </a:t>
            </a:r>
            <a:r>
              <a:rPr dirty="0" sz="1050">
                <a:latin typeface="Times New Roman"/>
                <a:cs typeface="Times New Roman"/>
              </a:rPr>
              <a:t>H,</a:t>
            </a:r>
            <a:r>
              <a:rPr dirty="0" sz="1050" spc="25">
                <a:latin typeface="Times New Roman"/>
                <a:cs typeface="Times New Roman"/>
              </a:rPr>
              <a:t> </a:t>
            </a:r>
            <a:r>
              <a:rPr dirty="0" sz="1050">
                <a:latin typeface="Times New Roman"/>
                <a:cs typeface="Times New Roman"/>
              </a:rPr>
              <a:t>et</a:t>
            </a:r>
            <a:r>
              <a:rPr dirty="0" sz="1050" spc="25">
                <a:latin typeface="Times New Roman"/>
                <a:cs typeface="Times New Roman"/>
              </a:rPr>
              <a:t> </a:t>
            </a:r>
            <a:r>
              <a:rPr dirty="0" sz="1050" spc="-5">
                <a:latin typeface="Times New Roman"/>
                <a:cs typeface="Times New Roman"/>
              </a:rPr>
              <a:t>al.</a:t>
            </a:r>
            <a:r>
              <a:rPr dirty="0" sz="1050" spc="25">
                <a:latin typeface="Times New Roman"/>
                <a:cs typeface="Times New Roman"/>
              </a:rPr>
              <a:t> </a:t>
            </a:r>
            <a:r>
              <a:rPr dirty="0" sz="1050" spc="-5">
                <a:latin typeface="Times New Roman"/>
                <a:cs typeface="Times New Roman"/>
              </a:rPr>
              <a:t>Paconv:</a:t>
            </a:r>
            <a:r>
              <a:rPr dirty="0" sz="1050" spc="20">
                <a:latin typeface="Times New Roman"/>
                <a:cs typeface="Times New Roman"/>
              </a:rPr>
              <a:t> </a:t>
            </a:r>
            <a:r>
              <a:rPr dirty="0" sz="1050" spc="-5">
                <a:latin typeface="Times New Roman"/>
                <a:cs typeface="Times New Roman"/>
              </a:rPr>
              <a:t>Position</a:t>
            </a:r>
            <a:r>
              <a:rPr dirty="0" sz="1050" spc="-25">
                <a:latin typeface="Times New Roman"/>
                <a:cs typeface="Times New Roman"/>
              </a:rPr>
              <a:t> </a:t>
            </a:r>
            <a:r>
              <a:rPr dirty="0" sz="1050" spc="-5">
                <a:latin typeface="Times New Roman"/>
                <a:cs typeface="Times New Roman"/>
              </a:rPr>
              <a:t>Adaptive</a:t>
            </a:r>
            <a:r>
              <a:rPr dirty="0" sz="1050" spc="15">
                <a:latin typeface="Times New Roman"/>
                <a:cs typeface="Times New Roman"/>
              </a:rPr>
              <a:t> </a:t>
            </a:r>
            <a:r>
              <a:rPr dirty="0" sz="1050" spc="-5">
                <a:latin typeface="Times New Roman"/>
                <a:cs typeface="Times New Roman"/>
              </a:rPr>
              <a:t>Convolution</a:t>
            </a:r>
            <a:r>
              <a:rPr dirty="0" sz="1050" spc="25">
                <a:latin typeface="Times New Roman"/>
                <a:cs typeface="Times New Roman"/>
              </a:rPr>
              <a:t> </a:t>
            </a:r>
            <a:r>
              <a:rPr dirty="0" sz="1050" spc="-5">
                <a:latin typeface="Times New Roman"/>
                <a:cs typeface="Times New Roman"/>
              </a:rPr>
              <a:t>with</a:t>
            </a:r>
            <a:r>
              <a:rPr dirty="0" sz="1050" spc="15">
                <a:latin typeface="Times New Roman"/>
                <a:cs typeface="Times New Roman"/>
              </a:rPr>
              <a:t> </a:t>
            </a:r>
            <a:r>
              <a:rPr dirty="0" sz="1050">
                <a:latin typeface="Times New Roman"/>
                <a:cs typeface="Times New Roman"/>
              </a:rPr>
              <a:t>Dynamic</a:t>
            </a:r>
            <a:r>
              <a:rPr dirty="0" sz="1050" spc="20">
                <a:latin typeface="Times New Roman"/>
                <a:cs typeface="Times New Roman"/>
              </a:rPr>
              <a:t> </a:t>
            </a:r>
            <a:r>
              <a:rPr dirty="0" sz="1050">
                <a:latin typeface="Times New Roman"/>
                <a:cs typeface="Times New Roman"/>
              </a:rPr>
              <a:t>Kernel</a:t>
            </a:r>
            <a:r>
              <a:rPr dirty="0" sz="1050" spc="-50">
                <a:latin typeface="Times New Roman"/>
                <a:cs typeface="Times New Roman"/>
              </a:rPr>
              <a:t> </a:t>
            </a:r>
            <a:r>
              <a:rPr dirty="0" sz="1050" spc="-5">
                <a:latin typeface="Times New Roman"/>
                <a:cs typeface="Times New Roman"/>
              </a:rPr>
              <a:t>Assembling</a:t>
            </a:r>
            <a:r>
              <a:rPr dirty="0" sz="1050" spc="25">
                <a:latin typeface="Times New Roman"/>
                <a:cs typeface="Times New Roman"/>
              </a:rPr>
              <a:t> </a:t>
            </a:r>
            <a:r>
              <a:rPr dirty="0" sz="1050" spc="-5">
                <a:latin typeface="Times New Roman"/>
                <a:cs typeface="Times New Roman"/>
              </a:rPr>
              <a:t>on </a:t>
            </a:r>
            <a:r>
              <a:rPr dirty="0" sz="1050">
                <a:latin typeface="Times New Roman"/>
                <a:cs typeface="Times New Roman"/>
              </a:rPr>
              <a:t> </a:t>
            </a:r>
            <a:r>
              <a:rPr dirty="0" sz="1050" spc="-5">
                <a:latin typeface="Times New Roman"/>
                <a:cs typeface="Times New Roman"/>
              </a:rPr>
              <a:t>Point</a:t>
            </a:r>
            <a:r>
              <a:rPr dirty="0" sz="1050" spc="80">
                <a:latin typeface="Times New Roman"/>
                <a:cs typeface="Times New Roman"/>
              </a:rPr>
              <a:t> </a:t>
            </a:r>
            <a:r>
              <a:rPr dirty="0" sz="1050" spc="-5">
                <a:latin typeface="Times New Roman"/>
                <a:cs typeface="Times New Roman"/>
              </a:rPr>
              <a:t>Clouds[C].</a:t>
            </a:r>
            <a:r>
              <a:rPr dirty="0" sz="1050" spc="80">
                <a:latin typeface="Times New Roman"/>
                <a:cs typeface="Times New Roman"/>
              </a:rPr>
              <a:t> </a:t>
            </a:r>
            <a:r>
              <a:rPr dirty="0" sz="1050" spc="-5">
                <a:latin typeface="Times New Roman"/>
                <a:cs typeface="Times New Roman"/>
              </a:rPr>
              <a:t>Proceedings</a:t>
            </a:r>
            <a:r>
              <a:rPr dirty="0" sz="1050" spc="90">
                <a:latin typeface="Times New Roman"/>
                <a:cs typeface="Times New Roman"/>
              </a:rPr>
              <a:t> </a:t>
            </a:r>
            <a:r>
              <a:rPr dirty="0" sz="1050">
                <a:latin typeface="Times New Roman"/>
                <a:cs typeface="Times New Roman"/>
              </a:rPr>
              <a:t>of</a:t>
            </a:r>
            <a:r>
              <a:rPr dirty="0" sz="1050" spc="90">
                <a:latin typeface="Times New Roman"/>
                <a:cs typeface="Times New Roman"/>
              </a:rPr>
              <a:t> </a:t>
            </a:r>
            <a:r>
              <a:rPr dirty="0" sz="1050" spc="-5">
                <a:latin typeface="Times New Roman"/>
                <a:cs typeface="Times New Roman"/>
              </a:rPr>
              <a:t>the</a:t>
            </a:r>
            <a:r>
              <a:rPr dirty="0" sz="1050" spc="90">
                <a:latin typeface="Times New Roman"/>
                <a:cs typeface="Times New Roman"/>
              </a:rPr>
              <a:t> </a:t>
            </a:r>
            <a:r>
              <a:rPr dirty="0" sz="1050" spc="-5">
                <a:latin typeface="Times New Roman"/>
                <a:cs typeface="Times New Roman"/>
              </a:rPr>
              <a:t>IEEE/CVF</a:t>
            </a:r>
            <a:r>
              <a:rPr dirty="0" sz="1050" spc="65">
                <a:latin typeface="Times New Roman"/>
                <a:cs typeface="Times New Roman"/>
              </a:rPr>
              <a:t> </a:t>
            </a:r>
            <a:r>
              <a:rPr dirty="0" sz="1050">
                <a:latin typeface="Times New Roman"/>
                <a:cs typeface="Times New Roman"/>
              </a:rPr>
              <a:t>Conference</a:t>
            </a:r>
            <a:r>
              <a:rPr dirty="0" sz="1050" spc="90">
                <a:latin typeface="Times New Roman"/>
                <a:cs typeface="Times New Roman"/>
              </a:rPr>
              <a:t> </a:t>
            </a:r>
            <a:r>
              <a:rPr dirty="0" sz="1050" spc="-5">
                <a:latin typeface="Times New Roman"/>
                <a:cs typeface="Times New Roman"/>
              </a:rPr>
              <a:t>on</a:t>
            </a:r>
            <a:r>
              <a:rPr dirty="0" sz="1050" spc="80">
                <a:latin typeface="Times New Roman"/>
                <a:cs typeface="Times New Roman"/>
              </a:rPr>
              <a:t> </a:t>
            </a:r>
            <a:r>
              <a:rPr dirty="0" sz="1050">
                <a:latin typeface="Times New Roman"/>
                <a:cs typeface="Times New Roman"/>
              </a:rPr>
              <a:t>Computer</a:t>
            </a:r>
            <a:r>
              <a:rPr dirty="0" sz="1050" spc="45">
                <a:latin typeface="Times New Roman"/>
                <a:cs typeface="Times New Roman"/>
              </a:rPr>
              <a:t> </a:t>
            </a:r>
            <a:r>
              <a:rPr dirty="0" sz="1050" spc="-15">
                <a:latin typeface="Times New Roman"/>
                <a:cs typeface="Times New Roman"/>
              </a:rPr>
              <a:t>Vision</a:t>
            </a:r>
            <a:r>
              <a:rPr dirty="0" sz="1050" spc="90">
                <a:latin typeface="Times New Roman"/>
                <a:cs typeface="Times New Roman"/>
              </a:rPr>
              <a:t> </a:t>
            </a:r>
            <a:r>
              <a:rPr dirty="0" sz="1050" spc="-5">
                <a:latin typeface="Times New Roman"/>
                <a:cs typeface="Times New Roman"/>
              </a:rPr>
              <a:t>and</a:t>
            </a:r>
            <a:r>
              <a:rPr dirty="0" sz="1050" spc="90">
                <a:latin typeface="Times New Roman"/>
                <a:cs typeface="Times New Roman"/>
              </a:rPr>
              <a:t> </a:t>
            </a:r>
            <a:r>
              <a:rPr dirty="0" sz="1050" spc="-5">
                <a:latin typeface="Times New Roman"/>
                <a:cs typeface="Times New Roman"/>
              </a:rPr>
              <a:t>Pattern</a:t>
            </a:r>
            <a:r>
              <a:rPr dirty="0" sz="1050" spc="80">
                <a:latin typeface="Times New Roman"/>
                <a:cs typeface="Times New Roman"/>
              </a:rPr>
              <a:t> </a:t>
            </a:r>
            <a:r>
              <a:rPr dirty="0" sz="1050" spc="-5">
                <a:latin typeface="Times New Roman"/>
                <a:cs typeface="Times New Roman"/>
              </a:rPr>
              <a:t>Recognition,</a:t>
            </a:r>
            <a:endParaRPr sz="1050">
              <a:latin typeface="Times New Roman"/>
              <a:cs typeface="Times New Roman"/>
            </a:endParaRPr>
          </a:p>
          <a:p>
            <a:pPr marL="347980">
              <a:lnSpc>
                <a:spcPct val="100000"/>
              </a:lnSpc>
              <a:spcBef>
                <a:spcPts val="305"/>
              </a:spcBef>
            </a:pPr>
            <a:r>
              <a:rPr dirty="0" sz="1050">
                <a:latin typeface="Times New Roman"/>
                <a:cs typeface="Times New Roman"/>
              </a:rPr>
              <a:t>2021:</a:t>
            </a:r>
            <a:r>
              <a:rPr dirty="0" sz="1050" spc="-30">
                <a:latin typeface="Times New Roman"/>
                <a:cs typeface="Times New Roman"/>
              </a:rPr>
              <a:t> </a:t>
            </a:r>
            <a:r>
              <a:rPr dirty="0" sz="1050" spc="-5">
                <a:latin typeface="Times New Roman"/>
                <a:cs typeface="Times New Roman"/>
              </a:rPr>
              <a:t>3173-3182.</a:t>
            </a:r>
            <a:endParaRPr sz="1050">
              <a:latin typeface="Times New Roman"/>
              <a:cs typeface="Times New Roman"/>
            </a:endParaRPr>
          </a:p>
          <a:p>
            <a:pPr marL="347980" marR="8890" indent="-267335">
              <a:lnSpc>
                <a:spcPct val="123800"/>
              </a:lnSpc>
              <a:buFont typeface="Times New Roman"/>
              <a:buAutoNum type="arabicPlain" startAt="66"/>
              <a:tabLst>
                <a:tab pos="348615" algn="l"/>
              </a:tabLst>
            </a:pPr>
            <a:r>
              <a:rPr dirty="0" sz="1050">
                <a:latin typeface="Times New Roman"/>
                <a:cs typeface="Times New Roman"/>
              </a:rPr>
              <a:t>Luba</a:t>
            </a:r>
            <a:r>
              <a:rPr dirty="0" sz="1050">
                <a:latin typeface="Times New Roman"/>
                <a:cs typeface="Times New Roman"/>
              </a:rPr>
              <a:t>na</a:t>
            </a:r>
            <a:r>
              <a:rPr dirty="0" sz="1050" spc="-20">
                <a:latin typeface="Times New Roman"/>
                <a:cs typeface="Times New Roman"/>
              </a:rPr>
              <a:t> </a:t>
            </a:r>
            <a:r>
              <a:rPr dirty="0" sz="1050">
                <a:latin typeface="Times New Roman"/>
                <a:cs typeface="Times New Roman"/>
              </a:rPr>
              <a:t>E</a:t>
            </a:r>
            <a:r>
              <a:rPr dirty="0" sz="1050" spc="-15">
                <a:latin typeface="Times New Roman"/>
                <a:cs typeface="Times New Roman"/>
              </a:rPr>
              <a:t> </a:t>
            </a:r>
            <a:r>
              <a:rPr dirty="0" sz="1050" spc="-5">
                <a:latin typeface="Times New Roman"/>
                <a:cs typeface="Times New Roman"/>
              </a:rPr>
              <a:t>S,</a:t>
            </a:r>
            <a:r>
              <a:rPr dirty="0" sz="1050" spc="-30">
                <a:latin typeface="Times New Roman"/>
                <a:cs typeface="Times New Roman"/>
              </a:rPr>
              <a:t> </a:t>
            </a:r>
            <a:r>
              <a:rPr dirty="0" sz="1050">
                <a:latin typeface="Times New Roman"/>
                <a:cs typeface="Times New Roman"/>
              </a:rPr>
              <a:t>Dick</a:t>
            </a:r>
            <a:r>
              <a:rPr dirty="0" sz="1050" spc="-20">
                <a:latin typeface="Times New Roman"/>
                <a:cs typeface="Times New Roman"/>
              </a:rPr>
              <a:t> </a:t>
            </a:r>
            <a:r>
              <a:rPr dirty="0" sz="1050">
                <a:latin typeface="Times New Roman"/>
                <a:cs typeface="Times New Roman"/>
              </a:rPr>
              <a:t>R</a:t>
            </a:r>
            <a:r>
              <a:rPr dirty="0" sz="1050" spc="-20">
                <a:latin typeface="Times New Roman"/>
                <a:cs typeface="Times New Roman"/>
              </a:rPr>
              <a:t> </a:t>
            </a:r>
            <a:r>
              <a:rPr dirty="0" sz="1050" spc="-60">
                <a:latin typeface="Times New Roman"/>
                <a:cs typeface="Times New Roman"/>
              </a:rPr>
              <a:t>P,</a:t>
            </a:r>
            <a:r>
              <a:rPr dirty="0" sz="1050" spc="-45">
                <a:latin typeface="Times New Roman"/>
                <a:cs typeface="Times New Roman"/>
              </a:rPr>
              <a:t> </a:t>
            </a:r>
            <a:r>
              <a:rPr dirty="0" sz="1050" spc="-15">
                <a:latin typeface="Times New Roman"/>
                <a:cs typeface="Times New Roman"/>
              </a:rPr>
              <a:t>Tanaka</a:t>
            </a:r>
            <a:r>
              <a:rPr dirty="0" sz="1050" spc="-20">
                <a:latin typeface="Times New Roman"/>
                <a:cs typeface="Times New Roman"/>
              </a:rPr>
              <a:t> </a:t>
            </a:r>
            <a:r>
              <a:rPr dirty="0" sz="1050">
                <a:latin typeface="Times New Roman"/>
                <a:cs typeface="Times New Roman"/>
              </a:rPr>
              <a:t>H.</a:t>
            </a:r>
            <a:r>
              <a:rPr dirty="0" sz="1050" spc="-20">
                <a:latin typeface="Times New Roman"/>
                <a:cs typeface="Times New Roman"/>
              </a:rPr>
              <a:t> </a:t>
            </a:r>
            <a:r>
              <a:rPr dirty="0" sz="1050">
                <a:latin typeface="Times New Roman"/>
                <a:cs typeface="Times New Roman"/>
              </a:rPr>
              <a:t>Beyond</a:t>
            </a:r>
            <a:r>
              <a:rPr dirty="0" sz="1050" spc="-30">
                <a:latin typeface="Times New Roman"/>
                <a:cs typeface="Times New Roman"/>
              </a:rPr>
              <a:t> </a:t>
            </a:r>
            <a:r>
              <a:rPr dirty="0" sz="1050">
                <a:latin typeface="Times New Roman"/>
                <a:cs typeface="Times New Roman"/>
              </a:rPr>
              <a:t>Batchnorm:</a:t>
            </a:r>
            <a:r>
              <a:rPr dirty="0" sz="1050" spc="-50">
                <a:latin typeface="Times New Roman"/>
                <a:cs typeface="Times New Roman"/>
              </a:rPr>
              <a:t> </a:t>
            </a:r>
            <a:r>
              <a:rPr dirty="0" sz="1050" spc="-10">
                <a:latin typeface="Times New Roman"/>
                <a:cs typeface="Times New Roman"/>
              </a:rPr>
              <a:t>Towards</a:t>
            </a:r>
            <a:r>
              <a:rPr dirty="0" sz="1050" spc="-20">
                <a:latin typeface="Times New Roman"/>
                <a:cs typeface="Times New Roman"/>
              </a:rPr>
              <a:t> </a:t>
            </a:r>
            <a:r>
              <a:rPr dirty="0" sz="1050">
                <a:latin typeface="Times New Roman"/>
                <a:cs typeface="Times New Roman"/>
              </a:rPr>
              <a:t>a</a:t>
            </a:r>
            <a:r>
              <a:rPr dirty="0" sz="1050" spc="-20">
                <a:latin typeface="Times New Roman"/>
                <a:cs typeface="Times New Roman"/>
              </a:rPr>
              <a:t> </a:t>
            </a:r>
            <a:r>
              <a:rPr dirty="0" sz="1050" spc="-5">
                <a:latin typeface="Times New Roman"/>
                <a:cs typeface="Times New Roman"/>
              </a:rPr>
              <a:t>General</a:t>
            </a:r>
            <a:r>
              <a:rPr dirty="0" sz="1050" spc="-25">
                <a:latin typeface="Times New Roman"/>
                <a:cs typeface="Times New Roman"/>
              </a:rPr>
              <a:t> </a:t>
            </a:r>
            <a:r>
              <a:rPr dirty="0" sz="1050" spc="-5">
                <a:latin typeface="Times New Roman"/>
                <a:cs typeface="Times New Roman"/>
              </a:rPr>
              <a:t>Understanding</a:t>
            </a:r>
            <a:r>
              <a:rPr dirty="0" sz="1050" spc="-15">
                <a:latin typeface="Times New Roman"/>
                <a:cs typeface="Times New Roman"/>
              </a:rPr>
              <a:t> </a:t>
            </a:r>
            <a:r>
              <a:rPr dirty="0" sz="1050">
                <a:latin typeface="Times New Roman"/>
                <a:cs typeface="Times New Roman"/>
              </a:rPr>
              <a:t>of</a:t>
            </a:r>
            <a:r>
              <a:rPr dirty="0" sz="1050" spc="-25">
                <a:latin typeface="Times New Roman"/>
                <a:cs typeface="Times New Roman"/>
              </a:rPr>
              <a:t> </a:t>
            </a:r>
            <a:r>
              <a:rPr dirty="0" sz="1050" spc="-5">
                <a:latin typeface="Times New Roman"/>
                <a:cs typeface="Times New Roman"/>
              </a:rPr>
              <a:t>Normalization</a:t>
            </a:r>
            <a:r>
              <a:rPr dirty="0" sz="1050" spc="-20">
                <a:latin typeface="Times New Roman"/>
                <a:cs typeface="Times New Roman"/>
              </a:rPr>
              <a:t> </a:t>
            </a:r>
            <a:r>
              <a:rPr dirty="0" sz="1050" spc="-5">
                <a:latin typeface="Times New Roman"/>
                <a:cs typeface="Times New Roman"/>
              </a:rPr>
              <a:t>in </a:t>
            </a:r>
            <a:r>
              <a:rPr dirty="0" sz="1050" spc="-250">
                <a:latin typeface="Times New Roman"/>
                <a:cs typeface="Times New Roman"/>
              </a:rPr>
              <a:t> </a:t>
            </a:r>
            <a:r>
              <a:rPr dirty="0" sz="1050">
                <a:latin typeface="Times New Roman"/>
                <a:cs typeface="Times New Roman"/>
              </a:rPr>
              <a:t>Deep</a:t>
            </a:r>
            <a:r>
              <a:rPr dirty="0" sz="1050" spc="-15">
                <a:latin typeface="Times New Roman"/>
                <a:cs typeface="Times New Roman"/>
              </a:rPr>
              <a:t> </a:t>
            </a:r>
            <a:r>
              <a:rPr dirty="0" sz="1050" spc="-5">
                <a:latin typeface="Times New Roman"/>
                <a:cs typeface="Times New Roman"/>
              </a:rPr>
              <a:t>Learning[J].</a:t>
            </a:r>
            <a:r>
              <a:rPr dirty="0" sz="1050">
                <a:latin typeface="Times New Roman"/>
                <a:cs typeface="Times New Roman"/>
              </a:rPr>
              <a:t> </a:t>
            </a:r>
            <a:r>
              <a:rPr dirty="0" sz="1050" spc="-5">
                <a:latin typeface="Times New Roman"/>
                <a:cs typeface="Times New Roman"/>
              </a:rPr>
              <a:t>arXiv</a:t>
            </a:r>
            <a:r>
              <a:rPr dirty="0" sz="1050" spc="-15">
                <a:latin typeface="Times New Roman"/>
                <a:cs typeface="Times New Roman"/>
              </a:rPr>
              <a:t> </a:t>
            </a:r>
            <a:r>
              <a:rPr dirty="0" sz="1050" spc="-5">
                <a:latin typeface="Times New Roman"/>
                <a:cs typeface="Times New Roman"/>
              </a:rPr>
              <a:t>preprint </a:t>
            </a:r>
            <a:r>
              <a:rPr dirty="0" sz="1050">
                <a:latin typeface="Times New Roman"/>
                <a:cs typeface="Times New Roman"/>
              </a:rPr>
              <a:t>arXiv:</a:t>
            </a:r>
            <a:r>
              <a:rPr dirty="0" sz="1050" spc="-5">
                <a:latin typeface="Times New Roman"/>
                <a:cs typeface="Times New Roman"/>
              </a:rPr>
              <a:t> 210605956,</a:t>
            </a:r>
            <a:r>
              <a:rPr dirty="0" sz="1050">
                <a:latin typeface="Times New Roman"/>
                <a:cs typeface="Times New Roman"/>
              </a:rPr>
              <a:t> </a:t>
            </a:r>
            <a:r>
              <a:rPr dirty="0" sz="1050" spc="-5">
                <a:latin typeface="Times New Roman"/>
                <a:cs typeface="Times New Roman"/>
              </a:rPr>
              <a:t>2021.</a:t>
            </a:r>
            <a:endParaRPr sz="1050">
              <a:latin typeface="Times New Roman"/>
              <a:cs typeface="Times New Roman"/>
            </a:endParaRPr>
          </a:p>
          <a:p>
            <a:pPr marL="347980" indent="-267970">
              <a:lnSpc>
                <a:spcPct val="100000"/>
              </a:lnSpc>
              <a:spcBef>
                <a:spcPts val="300"/>
              </a:spcBef>
              <a:buFont typeface="Times New Roman"/>
              <a:buAutoNum type="arabicPlain" startAt="66"/>
              <a:tabLst>
                <a:tab pos="348615" algn="l"/>
              </a:tabLst>
            </a:pPr>
            <a:r>
              <a:rPr dirty="0" sz="1050" spc="-5">
                <a:latin typeface="Times New Roman"/>
                <a:cs typeface="Times New Roman"/>
              </a:rPr>
              <a:t>Si</a:t>
            </a:r>
            <a:r>
              <a:rPr dirty="0" sz="1050" spc="-5">
                <a:latin typeface="Times New Roman"/>
                <a:cs typeface="Times New Roman"/>
              </a:rPr>
              <a:t>ngarimbun</a:t>
            </a:r>
            <a:r>
              <a:rPr dirty="0" sz="1050" spc="40">
                <a:latin typeface="Times New Roman"/>
                <a:cs typeface="Times New Roman"/>
              </a:rPr>
              <a:t> </a:t>
            </a:r>
            <a:r>
              <a:rPr dirty="0" sz="1050">
                <a:latin typeface="Times New Roman"/>
                <a:cs typeface="Times New Roman"/>
              </a:rPr>
              <a:t>R</a:t>
            </a:r>
            <a:r>
              <a:rPr dirty="0" sz="1050" spc="35">
                <a:latin typeface="Times New Roman"/>
                <a:cs typeface="Times New Roman"/>
              </a:rPr>
              <a:t> </a:t>
            </a:r>
            <a:r>
              <a:rPr dirty="0" sz="1050">
                <a:latin typeface="Times New Roman"/>
                <a:cs typeface="Times New Roman"/>
              </a:rPr>
              <a:t>N,</a:t>
            </a:r>
            <a:r>
              <a:rPr dirty="0" sz="1050" spc="45">
                <a:latin typeface="Times New Roman"/>
                <a:cs typeface="Times New Roman"/>
              </a:rPr>
              <a:t> </a:t>
            </a:r>
            <a:r>
              <a:rPr dirty="0" sz="1050">
                <a:latin typeface="Times New Roman"/>
                <a:cs typeface="Times New Roman"/>
              </a:rPr>
              <a:t>Nababan</a:t>
            </a:r>
            <a:r>
              <a:rPr dirty="0" sz="1050" spc="25">
                <a:latin typeface="Times New Roman"/>
                <a:cs typeface="Times New Roman"/>
              </a:rPr>
              <a:t> </a:t>
            </a:r>
            <a:r>
              <a:rPr dirty="0" sz="1050">
                <a:latin typeface="Times New Roman"/>
                <a:cs typeface="Times New Roman"/>
              </a:rPr>
              <a:t>E</a:t>
            </a:r>
            <a:r>
              <a:rPr dirty="0" sz="1050" spc="45">
                <a:latin typeface="Times New Roman"/>
                <a:cs typeface="Times New Roman"/>
              </a:rPr>
              <a:t> </a:t>
            </a:r>
            <a:r>
              <a:rPr dirty="0" sz="1050">
                <a:latin typeface="Times New Roman"/>
                <a:cs typeface="Times New Roman"/>
              </a:rPr>
              <a:t>B,</a:t>
            </a:r>
            <a:r>
              <a:rPr dirty="0" sz="1050" spc="45">
                <a:latin typeface="Times New Roman"/>
                <a:cs typeface="Times New Roman"/>
              </a:rPr>
              <a:t> </a:t>
            </a:r>
            <a:r>
              <a:rPr dirty="0" sz="1050" spc="-5">
                <a:latin typeface="Times New Roman"/>
                <a:cs typeface="Times New Roman"/>
              </a:rPr>
              <a:t>Sitompul</a:t>
            </a:r>
            <a:r>
              <a:rPr dirty="0" sz="1050" spc="35">
                <a:latin typeface="Times New Roman"/>
                <a:cs typeface="Times New Roman"/>
              </a:rPr>
              <a:t> </a:t>
            </a:r>
            <a:r>
              <a:rPr dirty="0" sz="1050">
                <a:latin typeface="Times New Roman"/>
                <a:cs typeface="Times New Roman"/>
              </a:rPr>
              <a:t>O</a:t>
            </a:r>
            <a:r>
              <a:rPr dirty="0" sz="1050" spc="50">
                <a:latin typeface="Times New Roman"/>
                <a:cs typeface="Times New Roman"/>
              </a:rPr>
              <a:t> </a:t>
            </a:r>
            <a:r>
              <a:rPr dirty="0" sz="1050" spc="-5">
                <a:latin typeface="Times New Roman"/>
                <a:cs typeface="Times New Roman"/>
              </a:rPr>
              <a:t>S.</a:t>
            </a:r>
            <a:r>
              <a:rPr dirty="0" sz="1050" spc="-30">
                <a:latin typeface="Times New Roman"/>
                <a:cs typeface="Times New Roman"/>
              </a:rPr>
              <a:t> </a:t>
            </a:r>
            <a:r>
              <a:rPr dirty="0" sz="1050" spc="-5">
                <a:latin typeface="Times New Roman"/>
                <a:cs typeface="Times New Roman"/>
              </a:rPr>
              <a:t>Adaptive</a:t>
            </a:r>
            <a:r>
              <a:rPr dirty="0" sz="1050" spc="55">
                <a:latin typeface="Times New Roman"/>
                <a:cs typeface="Times New Roman"/>
              </a:rPr>
              <a:t> </a:t>
            </a:r>
            <a:r>
              <a:rPr dirty="0" sz="1050" spc="-5">
                <a:latin typeface="Times New Roman"/>
                <a:cs typeface="Times New Roman"/>
              </a:rPr>
              <a:t>Moment</a:t>
            </a:r>
            <a:r>
              <a:rPr dirty="0" sz="1050" spc="50">
                <a:latin typeface="Times New Roman"/>
                <a:cs typeface="Times New Roman"/>
              </a:rPr>
              <a:t> </a:t>
            </a:r>
            <a:r>
              <a:rPr dirty="0" sz="1050" spc="-5">
                <a:latin typeface="Times New Roman"/>
                <a:cs typeface="Times New Roman"/>
              </a:rPr>
              <a:t>Estimation</a:t>
            </a:r>
            <a:r>
              <a:rPr dirty="0" sz="1050" spc="50">
                <a:latin typeface="Times New Roman"/>
                <a:cs typeface="Times New Roman"/>
              </a:rPr>
              <a:t> </a:t>
            </a:r>
            <a:r>
              <a:rPr dirty="0" sz="1050" spc="-5">
                <a:latin typeface="Times New Roman"/>
                <a:cs typeface="Times New Roman"/>
              </a:rPr>
              <a:t>to</a:t>
            </a:r>
            <a:r>
              <a:rPr dirty="0" sz="1050" spc="45">
                <a:latin typeface="Times New Roman"/>
                <a:cs typeface="Times New Roman"/>
              </a:rPr>
              <a:t> </a:t>
            </a:r>
            <a:r>
              <a:rPr dirty="0" sz="1050" spc="-5">
                <a:latin typeface="Times New Roman"/>
                <a:cs typeface="Times New Roman"/>
              </a:rPr>
              <a:t>Minimize</a:t>
            </a:r>
            <a:r>
              <a:rPr dirty="0" sz="1050" spc="55">
                <a:latin typeface="Times New Roman"/>
                <a:cs typeface="Times New Roman"/>
              </a:rPr>
              <a:t> </a:t>
            </a:r>
            <a:r>
              <a:rPr dirty="0" sz="1050" spc="-5">
                <a:latin typeface="Times New Roman"/>
                <a:cs typeface="Times New Roman"/>
              </a:rPr>
              <a:t>Square</a:t>
            </a:r>
            <a:r>
              <a:rPr dirty="0" sz="1050" spc="30">
                <a:latin typeface="Times New Roman"/>
                <a:cs typeface="Times New Roman"/>
              </a:rPr>
              <a:t> </a:t>
            </a:r>
            <a:r>
              <a:rPr dirty="0" sz="1050">
                <a:latin typeface="Times New Roman"/>
                <a:cs typeface="Times New Roman"/>
              </a:rPr>
              <a:t>Error</a:t>
            </a:r>
            <a:r>
              <a:rPr dirty="0" sz="1050" spc="45">
                <a:latin typeface="Times New Roman"/>
                <a:cs typeface="Times New Roman"/>
              </a:rPr>
              <a:t> </a:t>
            </a:r>
            <a:r>
              <a:rPr dirty="0" sz="1050" spc="-5">
                <a:latin typeface="Times New Roman"/>
                <a:cs typeface="Times New Roman"/>
              </a:rPr>
              <a:t>in</a:t>
            </a:r>
            <a:endParaRPr sz="1050">
              <a:latin typeface="Times New Roman"/>
              <a:cs typeface="Times New Roman"/>
            </a:endParaRPr>
          </a:p>
        </p:txBody>
      </p:sp>
      <p:pic>
        <p:nvPicPr>
          <p:cNvPr id="4" name="object 4"/>
          <p:cNvPicPr/>
          <p:nvPr/>
        </p:nvPicPr>
        <p:blipFill>
          <a:blip r:embed="rId2" cstate="print"/>
          <a:stretch>
            <a:fillRect/>
          </a:stretch>
        </p:blipFill>
        <p:spPr>
          <a:xfrm>
            <a:off x="259079" y="10344403"/>
            <a:ext cx="4812030" cy="123189"/>
          </a:xfrm>
          <a:prstGeom prst="rect">
            <a:avLst/>
          </a:prstGeom>
        </p:spPr>
      </p:pic>
      <p:pic>
        <p:nvPicPr>
          <p:cNvPr id="5" name="object 5"/>
          <p:cNvPicPr/>
          <p:nvPr/>
        </p:nvPicPr>
        <p:blipFill>
          <a:blip r:embed="rId3" cstate="print"/>
          <a:stretch>
            <a:fillRect/>
          </a:stretch>
        </p:blipFill>
        <p:spPr>
          <a:xfrm>
            <a:off x="5215890" y="10344403"/>
            <a:ext cx="1082039" cy="123189"/>
          </a:xfrm>
          <a:prstGeom prst="rect">
            <a:avLst/>
          </a:prstGeom>
        </p:spPr>
      </p:pic>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55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97230"/>
            <a:ext cx="6150610" cy="4372610"/>
          </a:xfrm>
          <a:prstGeom prst="rect">
            <a:avLst/>
          </a:prstGeom>
        </p:spPr>
        <p:txBody>
          <a:bodyPr wrap="square" lIns="0" tIns="44450" rIns="0" bIns="0" rtlCol="0" vert="horz">
            <a:spAutoFit/>
          </a:bodyPr>
          <a:lstStyle/>
          <a:p>
            <a:pPr marL="12700">
              <a:lnSpc>
                <a:spcPct val="100000"/>
              </a:lnSpc>
              <a:spcBef>
                <a:spcPts val="350"/>
              </a:spcBef>
              <a:tabLst>
                <a:tab pos="5537835"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r>
              <a:rPr dirty="0" sz="1050">
                <a:solidFill>
                  <a:srgbClr val="666666"/>
                </a:solidFill>
                <a:latin typeface="SimSun"/>
                <a:cs typeface="SimSun"/>
              </a:rPr>
              <a:t>	</a:t>
            </a:r>
            <a:r>
              <a:rPr dirty="0" sz="1050" spc="5">
                <a:solidFill>
                  <a:srgbClr val="666666"/>
                </a:solidFill>
                <a:latin typeface="SimSun"/>
                <a:cs typeface="SimSun"/>
              </a:rPr>
              <a:t>参考</a:t>
            </a:r>
            <a:r>
              <a:rPr dirty="0" sz="1050" spc="-10">
                <a:solidFill>
                  <a:srgbClr val="666666"/>
                </a:solidFill>
                <a:latin typeface="SimSun"/>
                <a:cs typeface="SimSun"/>
              </a:rPr>
              <a:t>文</a:t>
            </a:r>
            <a:r>
              <a:rPr dirty="0" sz="1050" spc="5">
                <a:solidFill>
                  <a:srgbClr val="666666"/>
                </a:solidFill>
                <a:latin typeface="SimSun"/>
                <a:cs typeface="SimSun"/>
              </a:rPr>
              <a:t>献</a:t>
            </a:r>
            <a:endParaRPr sz="1050">
              <a:latin typeface="SimSun"/>
              <a:cs typeface="SimSun"/>
            </a:endParaRPr>
          </a:p>
          <a:p>
            <a:pPr marL="347980" marR="7620">
              <a:lnSpc>
                <a:spcPts val="1560"/>
              </a:lnSpc>
              <a:spcBef>
                <a:spcPts val="55"/>
              </a:spcBef>
            </a:pPr>
            <a:r>
              <a:rPr dirty="0" sz="1050">
                <a:latin typeface="Times New Roman"/>
                <a:cs typeface="Times New Roman"/>
              </a:rPr>
              <a:t>Backpropagation</a:t>
            </a:r>
            <a:r>
              <a:rPr dirty="0" sz="1050" spc="220">
                <a:latin typeface="Times New Roman"/>
                <a:cs typeface="Times New Roman"/>
              </a:rPr>
              <a:t> </a:t>
            </a:r>
            <a:r>
              <a:rPr dirty="0" sz="1050" spc="-5">
                <a:latin typeface="Times New Roman"/>
                <a:cs typeface="Times New Roman"/>
              </a:rPr>
              <a:t>Algorithm[C].</a:t>
            </a:r>
            <a:r>
              <a:rPr dirty="0" sz="1050" spc="85">
                <a:latin typeface="Times New Roman"/>
                <a:cs typeface="Times New Roman"/>
              </a:rPr>
              <a:t> </a:t>
            </a:r>
            <a:r>
              <a:rPr dirty="0" sz="1050" spc="-5">
                <a:latin typeface="Times New Roman"/>
                <a:cs typeface="Times New Roman"/>
              </a:rPr>
              <a:t>2019</a:t>
            </a:r>
            <a:r>
              <a:rPr dirty="0" sz="1050" spc="80">
                <a:latin typeface="Times New Roman"/>
                <a:cs typeface="Times New Roman"/>
              </a:rPr>
              <a:t> </a:t>
            </a:r>
            <a:r>
              <a:rPr dirty="0" sz="1050" spc="-5">
                <a:latin typeface="Times New Roman"/>
                <a:cs typeface="Times New Roman"/>
              </a:rPr>
              <a:t>International</a:t>
            </a:r>
            <a:r>
              <a:rPr dirty="0" sz="1050" spc="60">
                <a:latin typeface="Times New Roman"/>
                <a:cs typeface="Times New Roman"/>
              </a:rPr>
              <a:t> </a:t>
            </a:r>
            <a:r>
              <a:rPr dirty="0" sz="1050">
                <a:latin typeface="Times New Roman"/>
                <a:cs typeface="Times New Roman"/>
              </a:rPr>
              <a:t>Conference</a:t>
            </a:r>
            <a:r>
              <a:rPr dirty="0" sz="1050" spc="70">
                <a:latin typeface="Times New Roman"/>
                <a:cs typeface="Times New Roman"/>
              </a:rPr>
              <a:t> </a:t>
            </a:r>
            <a:r>
              <a:rPr dirty="0" sz="1050">
                <a:latin typeface="Times New Roman"/>
                <a:cs typeface="Times New Roman"/>
              </a:rPr>
              <a:t>of</a:t>
            </a:r>
            <a:r>
              <a:rPr dirty="0" sz="1050" spc="60">
                <a:latin typeface="Times New Roman"/>
                <a:cs typeface="Times New Roman"/>
              </a:rPr>
              <a:t> </a:t>
            </a:r>
            <a:r>
              <a:rPr dirty="0" sz="1050" spc="-5">
                <a:latin typeface="Times New Roman"/>
                <a:cs typeface="Times New Roman"/>
              </a:rPr>
              <a:t>Computer</a:t>
            </a:r>
            <a:r>
              <a:rPr dirty="0" sz="1050" spc="75">
                <a:latin typeface="Times New Roman"/>
                <a:cs typeface="Times New Roman"/>
              </a:rPr>
              <a:t> </a:t>
            </a:r>
            <a:r>
              <a:rPr dirty="0" sz="1050" spc="-5">
                <a:latin typeface="Times New Roman"/>
                <a:cs typeface="Times New Roman"/>
              </a:rPr>
              <a:t>Science</a:t>
            </a:r>
            <a:r>
              <a:rPr dirty="0" sz="1050" spc="75">
                <a:latin typeface="Times New Roman"/>
                <a:cs typeface="Times New Roman"/>
              </a:rPr>
              <a:t> </a:t>
            </a:r>
            <a:r>
              <a:rPr dirty="0" sz="1050" spc="-5">
                <a:latin typeface="Times New Roman"/>
                <a:cs typeface="Times New Roman"/>
              </a:rPr>
              <a:t>and</a:t>
            </a:r>
            <a:r>
              <a:rPr dirty="0" sz="1050" spc="80">
                <a:latin typeface="Times New Roman"/>
                <a:cs typeface="Times New Roman"/>
              </a:rPr>
              <a:t> </a:t>
            </a:r>
            <a:r>
              <a:rPr dirty="0" sz="1050" spc="-5">
                <a:latin typeface="Times New Roman"/>
                <a:cs typeface="Times New Roman"/>
              </a:rPr>
              <a:t>Information </a:t>
            </a:r>
            <a:r>
              <a:rPr dirty="0" sz="1050" spc="-250">
                <a:latin typeface="Times New Roman"/>
                <a:cs typeface="Times New Roman"/>
              </a:rPr>
              <a:t> </a:t>
            </a:r>
            <a:r>
              <a:rPr dirty="0" sz="1050" spc="-15">
                <a:latin typeface="Times New Roman"/>
                <a:cs typeface="Times New Roman"/>
              </a:rPr>
              <a:t>Technology,</a:t>
            </a:r>
            <a:r>
              <a:rPr dirty="0" sz="1050" spc="-5">
                <a:latin typeface="Times New Roman"/>
                <a:cs typeface="Times New Roman"/>
              </a:rPr>
              <a:t> 2019: </a:t>
            </a:r>
            <a:r>
              <a:rPr dirty="0" sz="1050">
                <a:latin typeface="Times New Roman"/>
                <a:cs typeface="Times New Roman"/>
              </a:rPr>
              <a:t>1-7.</a:t>
            </a:r>
            <a:endParaRPr sz="1050">
              <a:latin typeface="Times New Roman"/>
              <a:cs typeface="Times New Roman"/>
            </a:endParaRPr>
          </a:p>
          <a:p>
            <a:pPr algn="just" marL="347980" marR="5080" indent="-267335">
              <a:lnSpc>
                <a:spcPts val="1560"/>
              </a:lnSpc>
              <a:buFont typeface="Times New Roman"/>
              <a:buAutoNum type="arabicPlain" startAt="68"/>
              <a:tabLst>
                <a:tab pos="348615" algn="l"/>
              </a:tabLst>
            </a:pPr>
            <a:r>
              <a:rPr dirty="0" sz="1050" spc="50">
                <a:latin typeface="SimSun"/>
                <a:cs typeface="SimSun"/>
              </a:rPr>
              <a:t>张</a:t>
            </a:r>
            <a:r>
              <a:rPr dirty="0" sz="1050" spc="60">
                <a:latin typeface="SimSun"/>
                <a:cs typeface="SimSun"/>
              </a:rPr>
              <a:t>顺</a:t>
            </a:r>
            <a:r>
              <a:rPr dirty="0" sz="1050">
                <a:latin typeface="Times New Roman"/>
                <a:cs typeface="Times New Roman"/>
              </a:rPr>
              <a:t>,</a:t>
            </a:r>
            <a:r>
              <a:rPr dirty="0" sz="1050" spc="15">
                <a:latin typeface="Times New Roman"/>
                <a:cs typeface="Times New Roman"/>
              </a:rPr>
              <a:t> </a:t>
            </a:r>
            <a:r>
              <a:rPr dirty="0" sz="1050" spc="50">
                <a:latin typeface="SimSun"/>
                <a:cs typeface="SimSun"/>
              </a:rPr>
              <a:t>龚怡</a:t>
            </a:r>
            <a:r>
              <a:rPr dirty="0" sz="1050" spc="65">
                <a:latin typeface="SimSun"/>
                <a:cs typeface="SimSun"/>
              </a:rPr>
              <a:t>宏</a:t>
            </a:r>
            <a:r>
              <a:rPr dirty="0" sz="1050">
                <a:latin typeface="Times New Roman"/>
                <a:cs typeface="Times New Roman"/>
              </a:rPr>
              <a:t>,</a:t>
            </a:r>
            <a:r>
              <a:rPr dirty="0" sz="1050" spc="15">
                <a:latin typeface="Times New Roman"/>
                <a:cs typeface="Times New Roman"/>
              </a:rPr>
              <a:t> </a:t>
            </a:r>
            <a:r>
              <a:rPr dirty="0" sz="1050" spc="50">
                <a:latin typeface="SimSun"/>
                <a:cs typeface="SimSun"/>
              </a:rPr>
              <a:t>王进</a:t>
            </a:r>
            <a:r>
              <a:rPr dirty="0" sz="1050" spc="65">
                <a:latin typeface="SimSun"/>
                <a:cs typeface="SimSun"/>
              </a:rPr>
              <a:t>军</a:t>
            </a:r>
            <a:r>
              <a:rPr dirty="0" sz="1050">
                <a:latin typeface="Times New Roman"/>
                <a:cs typeface="Times New Roman"/>
              </a:rPr>
              <a:t>.</a:t>
            </a:r>
            <a:r>
              <a:rPr dirty="0" sz="1050" spc="20">
                <a:latin typeface="Times New Roman"/>
                <a:cs typeface="Times New Roman"/>
              </a:rPr>
              <a:t> </a:t>
            </a:r>
            <a:r>
              <a:rPr dirty="0" sz="1050" spc="50">
                <a:latin typeface="SimSun"/>
                <a:cs typeface="SimSun"/>
              </a:rPr>
              <a:t>深度卷积神经</a:t>
            </a:r>
            <a:r>
              <a:rPr dirty="0" sz="1050" spc="60">
                <a:latin typeface="SimSun"/>
                <a:cs typeface="SimSun"/>
              </a:rPr>
              <a:t>网</a:t>
            </a:r>
            <a:r>
              <a:rPr dirty="0" sz="1050" spc="50">
                <a:latin typeface="SimSun"/>
                <a:cs typeface="SimSun"/>
              </a:rPr>
              <a:t>络的发展及其在计算机</a:t>
            </a:r>
            <a:r>
              <a:rPr dirty="0" sz="1050" spc="60">
                <a:latin typeface="SimSun"/>
                <a:cs typeface="SimSun"/>
              </a:rPr>
              <a:t>视</a:t>
            </a:r>
            <a:r>
              <a:rPr dirty="0" sz="1050" spc="50">
                <a:latin typeface="SimSun"/>
                <a:cs typeface="SimSun"/>
              </a:rPr>
              <a:t>觉领域的应</a:t>
            </a:r>
            <a:r>
              <a:rPr dirty="0" sz="1050" spc="100">
                <a:latin typeface="SimSun"/>
                <a:cs typeface="SimSun"/>
              </a:rPr>
              <a:t>用</a:t>
            </a:r>
            <a:r>
              <a:rPr dirty="0" sz="1050" spc="-5">
                <a:latin typeface="Times New Roman"/>
                <a:cs typeface="Times New Roman"/>
              </a:rPr>
              <a:t>[J].</a:t>
            </a:r>
            <a:r>
              <a:rPr dirty="0" sz="1050" spc="20">
                <a:latin typeface="Times New Roman"/>
                <a:cs typeface="Times New Roman"/>
              </a:rPr>
              <a:t> </a:t>
            </a:r>
            <a:r>
              <a:rPr dirty="0" sz="1050" spc="50">
                <a:latin typeface="SimSun"/>
                <a:cs typeface="SimSun"/>
              </a:rPr>
              <a:t>计</a:t>
            </a:r>
            <a:r>
              <a:rPr dirty="0" sz="1050" spc="60">
                <a:latin typeface="SimSun"/>
                <a:cs typeface="SimSun"/>
              </a:rPr>
              <a:t>算</a:t>
            </a:r>
            <a:r>
              <a:rPr dirty="0" sz="1050" spc="50">
                <a:latin typeface="SimSun"/>
                <a:cs typeface="SimSun"/>
              </a:rPr>
              <a:t>机学</a:t>
            </a:r>
            <a:r>
              <a:rPr dirty="0" sz="1050" spc="70">
                <a:latin typeface="SimSun"/>
                <a:cs typeface="SimSun"/>
              </a:rPr>
              <a:t>报</a:t>
            </a:r>
            <a:r>
              <a:rPr dirty="0" sz="1050">
                <a:latin typeface="Times New Roman"/>
                <a:cs typeface="Times New Roman"/>
              </a:rPr>
              <a:t>, </a:t>
            </a:r>
            <a:r>
              <a:rPr dirty="0" sz="1050" spc="-254">
                <a:latin typeface="Times New Roman"/>
                <a:cs typeface="Times New Roman"/>
              </a:rPr>
              <a:t> </a:t>
            </a:r>
            <a:r>
              <a:rPr dirty="0" sz="1050">
                <a:latin typeface="Times New Roman"/>
                <a:cs typeface="Times New Roman"/>
              </a:rPr>
              <a:t>2019,</a:t>
            </a:r>
            <a:r>
              <a:rPr dirty="0" sz="1050" spc="-5">
                <a:latin typeface="Times New Roman"/>
                <a:cs typeface="Times New Roman"/>
              </a:rPr>
              <a:t> 42(3): 453-482.</a:t>
            </a:r>
            <a:endParaRPr sz="1050">
              <a:latin typeface="Times New Roman"/>
              <a:cs typeface="Times New Roman"/>
            </a:endParaRPr>
          </a:p>
          <a:p>
            <a:pPr algn="just" marL="347980" marR="8255" indent="-267335">
              <a:lnSpc>
                <a:spcPts val="1560"/>
              </a:lnSpc>
              <a:buFont typeface="Times New Roman"/>
              <a:buAutoNum type="arabicPlain" startAt="68"/>
              <a:tabLst>
                <a:tab pos="348615" algn="l"/>
              </a:tabLst>
            </a:pPr>
            <a:r>
              <a:rPr dirty="0" sz="1050" spc="-5">
                <a:latin typeface="Times New Roman"/>
                <a:cs typeface="Times New Roman"/>
              </a:rPr>
              <a:t>N</a:t>
            </a:r>
            <a:r>
              <a:rPr dirty="0" sz="1050" spc="-5">
                <a:latin typeface="Times New Roman"/>
                <a:cs typeface="Times New Roman"/>
              </a:rPr>
              <a:t>iu </a:t>
            </a:r>
            <a:r>
              <a:rPr dirty="0" sz="1050">
                <a:latin typeface="Times New Roman"/>
                <a:cs typeface="Times New Roman"/>
              </a:rPr>
              <a:t>Z, Zhong </a:t>
            </a:r>
            <a:r>
              <a:rPr dirty="0" sz="1050" spc="-5">
                <a:latin typeface="Times New Roman"/>
                <a:cs typeface="Times New Roman"/>
              </a:rPr>
              <a:t>G, </a:t>
            </a:r>
            <a:r>
              <a:rPr dirty="0" sz="1050" spc="-55">
                <a:latin typeface="Times New Roman"/>
                <a:cs typeface="Times New Roman"/>
              </a:rPr>
              <a:t>Yu </a:t>
            </a:r>
            <a:r>
              <a:rPr dirty="0" sz="1050">
                <a:latin typeface="Times New Roman"/>
                <a:cs typeface="Times New Roman"/>
              </a:rPr>
              <a:t>H. A </a:t>
            </a:r>
            <a:r>
              <a:rPr dirty="0" sz="1050" spc="-5">
                <a:latin typeface="Times New Roman"/>
                <a:cs typeface="Times New Roman"/>
              </a:rPr>
              <a:t>Review on the Attention Mechanism </a:t>
            </a:r>
            <a:r>
              <a:rPr dirty="0" sz="1050">
                <a:latin typeface="Times New Roman"/>
                <a:cs typeface="Times New Roman"/>
              </a:rPr>
              <a:t>of </a:t>
            </a:r>
            <a:r>
              <a:rPr dirty="0" sz="1050" spc="-5">
                <a:latin typeface="Times New Roman"/>
                <a:cs typeface="Times New Roman"/>
              </a:rPr>
              <a:t>Deep </a:t>
            </a:r>
            <a:r>
              <a:rPr dirty="0" sz="1050">
                <a:latin typeface="Times New Roman"/>
                <a:cs typeface="Times New Roman"/>
              </a:rPr>
              <a:t>Learning[J]. </a:t>
            </a:r>
            <a:r>
              <a:rPr dirty="0" sz="1050" spc="-5">
                <a:latin typeface="Times New Roman"/>
                <a:cs typeface="Times New Roman"/>
              </a:rPr>
              <a:t>Neurocomputing, 2021, </a:t>
            </a:r>
            <a:r>
              <a:rPr dirty="0" sz="1050" spc="-250">
                <a:latin typeface="Times New Roman"/>
                <a:cs typeface="Times New Roman"/>
              </a:rPr>
              <a:t> </a:t>
            </a:r>
            <a:r>
              <a:rPr dirty="0" sz="1050">
                <a:latin typeface="Times New Roman"/>
                <a:cs typeface="Times New Roman"/>
              </a:rPr>
              <a:t>452:</a:t>
            </a:r>
            <a:r>
              <a:rPr dirty="0" sz="1050" spc="-10">
                <a:latin typeface="Times New Roman"/>
                <a:cs typeface="Times New Roman"/>
              </a:rPr>
              <a:t> </a:t>
            </a:r>
            <a:r>
              <a:rPr dirty="0" sz="1050" spc="-5">
                <a:latin typeface="Times New Roman"/>
                <a:cs typeface="Times New Roman"/>
              </a:rPr>
              <a:t>48-62.</a:t>
            </a:r>
            <a:endParaRPr sz="1050">
              <a:latin typeface="Times New Roman"/>
              <a:cs typeface="Times New Roman"/>
            </a:endParaRPr>
          </a:p>
          <a:p>
            <a:pPr algn="just" marL="347980" marR="6350" indent="-267335">
              <a:lnSpc>
                <a:spcPts val="1560"/>
              </a:lnSpc>
              <a:buFont typeface="Times New Roman"/>
              <a:buAutoNum type="arabicPlain" startAt="68"/>
              <a:tabLst>
                <a:tab pos="348615" algn="l"/>
              </a:tabLst>
            </a:pPr>
            <a:r>
              <a:rPr dirty="0" sz="1050" spc="-5">
                <a:latin typeface="Times New Roman"/>
                <a:cs typeface="Times New Roman"/>
              </a:rPr>
              <a:t>J</a:t>
            </a:r>
            <a:r>
              <a:rPr dirty="0" sz="1050" spc="-5">
                <a:latin typeface="Times New Roman"/>
                <a:cs typeface="Times New Roman"/>
              </a:rPr>
              <a:t>ian</a:t>
            </a:r>
            <a:r>
              <a:rPr dirty="0" sz="1050" spc="100">
                <a:latin typeface="Times New Roman"/>
                <a:cs typeface="Times New Roman"/>
              </a:rPr>
              <a:t> </a:t>
            </a:r>
            <a:r>
              <a:rPr dirty="0" sz="1050">
                <a:latin typeface="Times New Roman"/>
                <a:cs typeface="Times New Roman"/>
              </a:rPr>
              <a:t>L,</a:t>
            </a:r>
            <a:r>
              <a:rPr dirty="0" sz="1050" spc="105">
                <a:latin typeface="Times New Roman"/>
                <a:cs typeface="Times New Roman"/>
              </a:rPr>
              <a:t> </a:t>
            </a:r>
            <a:r>
              <a:rPr dirty="0" sz="1050" spc="-5">
                <a:latin typeface="Times New Roman"/>
                <a:cs typeface="Times New Roman"/>
              </a:rPr>
              <a:t>Jun</a:t>
            </a:r>
            <a:r>
              <a:rPr dirty="0" sz="1050" spc="95">
                <a:latin typeface="Times New Roman"/>
                <a:cs typeface="Times New Roman"/>
              </a:rPr>
              <a:t> </a:t>
            </a:r>
            <a:r>
              <a:rPr dirty="0" sz="1050">
                <a:latin typeface="Times New Roman"/>
                <a:cs typeface="Times New Roman"/>
              </a:rPr>
              <a:t>L,</a:t>
            </a:r>
            <a:r>
              <a:rPr dirty="0" sz="1050" spc="90">
                <a:latin typeface="Times New Roman"/>
                <a:cs typeface="Times New Roman"/>
              </a:rPr>
              <a:t> </a:t>
            </a:r>
            <a:r>
              <a:rPr dirty="0" sz="1050">
                <a:latin typeface="Times New Roman"/>
                <a:cs typeface="Times New Roman"/>
              </a:rPr>
              <a:t>Xiong</a:t>
            </a:r>
            <a:r>
              <a:rPr dirty="0" sz="1050" spc="100">
                <a:latin typeface="Times New Roman"/>
                <a:cs typeface="Times New Roman"/>
              </a:rPr>
              <a:t> </a:t>
            </a:r>
            <a:r>
              <a:rPr dirty="0" sz="1050" spc="-5">
                <a:latin typeface="Times New Roman"/>
                <a:cs typeface="Times New Roman"/>
              </a:rPr>
              <a:t>L.</a:t>
            </a:r>
            <a:r>
              <a:rPr dirty="0" sz="1050" spc="100">
                <a:latin typeface="Times New Roman"/>
                <a:cs typeface="Times New Roman"/>
              </a:rPr>
              <a:t> </a:t>
            </a:r>
            <a:r>
              <a:rPr dirty="0" sz="1050" spc="-5">
                <a:latin typeface="Times New Roman"/>
                <a:cs typeface="Times New Roman"/>
              </a:rPr>
              <a:t>Research</a:t>
            </a:r>
            <a:r>
              <a:rPr dirty="0" sz="1050" spc="100">
                <a:latin typeface="Times New Roman"/>
                <a:cs typeface="Times New Roman"/>
              </a:rPr>
              <a:t> </a:t>
            </a:r>
            <a:r>
              <a:rPr dirty="0" sz="1050" spc="-5">
                <a:latin typeface="Times New Roman"/>
                <a:cs typeface="Times New Roman"/>
              </a:rPr>
              <a:t>Progress</a:t>
            </a:r>
            <a:r>
              <a:rPr dirty="0" sz="1050" spc="95">
                <a:latin typeface="Times New Roman"/>
                <a:cs typeface="Times New Roman"/>
              </a:rPr>
              <a:t> </a:t>
            </a:r>
            <a:r>
              <a:rPr dirty="0" sz="1050" spc="-5">
                <a:latin typeface="Times New Roman"/>
                <a:cs typeface="Times New Roman"/>
              </a:rPr>
              <a:t>in</a:t>
            </a:r>
            <a:r>
              <a:rPr dirty="0" sz="1050" spc="10">
                <a:latin typeface="Times New Roman"/>
                <a:cs typeface="Times New Roman"/>
              </a:rPr>
              <a:t> </a:t>
            </a:r>
            <a:r>
              <a:rPr dirty="0" sz="1050" spc="-5">
                <a:latin typeface="Times New Roman"/>
                <a:cs typeface="Times New Roman"/>
              </a:rPr>
              <a:t>Attention</a:t>
            </a:r>
            <a:r>
              <a:rPr dirty="0" sz="1050" spc="105">
                <a:latin typeface="Times New Roman"/>
                <a:cs typeface="Times New Roman"/>
              </a:rPr>
              <a:t> </a:t>
            </a:r>
            <a:r>
              <a:rPr dirty="0" sz="1050">
                <a:latin typeface="Times New Roman"/>
                <a:cs typeface="Times New Roman"/>
              </a:rPr>
              <a:t>Mechanism</a:t>
            </a:r>
            <a:r>
              <a:rPr dirty="0" sz="1050" spc="90">
                <a:latin typeface="Times New Roman"/>
                <a:cs typeface="Times New Roman"/>
              </a:rPr>
              <a:t> </a:t>
            </a:r>
            <a:r>
              <a:rPr dirty="0" sz="1050" spc="-5">
                <a:latin typeface="Times New Roman"/>
                <a:cs typeface="Times New Roman"/>
              </a:rPr>
              <a:t>in</a:t>
            </a:r>
            <a:r>
              <a:rPr dirty="0" sz="1050" spc="100">
                <a:latin typeface="Times New Roman"/>
                <a:cs typeface="Times New Roman"/>
              </a:rPr>
              <a:t> </a:t>
            </a:r>
            <a:r>
              <a:rPr dirty="0" sz="1050" spc="-5">
                <a:latin typeface="Times New Roman"/>
                <a:cs typeface="Times New Roman"/>
              </a:rPr>
              <a:t>Deep</a:t>
            </a:r>
            <a:r>
              <a:rPr dirty="0" sz="1050" spc="100">
                <a:latin typeface="Times New Roman"/>
                <a:cs typeface="Times New Roman"/>
              </a:rPr>
              <a:t> </a:t>
            </a:r>
            <a:r>
              <a:rPr dirty="0" sz="1050">
                <a:latin typeface="Times New Roman"/>
                <a:cs typeface="Times New Roman"/>
              </a:rPr>
              <a:t>Learning[J].</a:t>
            </a:r>
            <a:r>
              <a:rPr dirty="0" sz="1050" spc="15">
                <a:latin typeface="Times New Roman"/>
                <a:cs typeface="Times New Roman"/>
              </a:rPr>
              <a:t> </a:t>
            </a:r>
            <a:r>
              <a:rPr dirty="0" sz="1050" spc="-10">
                <a:latin typeface="SimSun"/>
                <a:cs typeface="SimSun"/>
              </a:rPr>
              <a:t>工</a:t>
            </a:r>
            <a:r>
              <a:rPr dirty="0" sz="1050" spc="5">
                <a:latin typeface="SimSun"/>
                <a:cs typeface="SimSun"/>
              </a:rPr>
              <a:t>程</a:t>
            </a:r>
            <a:r>
              <a:rPr dirty="0" sz="1050" spc="-10">
                <a:latin typeface="SimSun"/>
                <a:cs typeface="SimSun"/>
              </a:rPr>
              <a:t>科</a:t>
            </a:r>
            <a:r>
              <a:rPr dirty="0" sz="1050" spc="5">
                <a:latin typeface="SimSun"/>
                <a:cs typeface="SimSun"/>
              </a:rPr>
              <a:t>学学</a:t>
            </a:r>
            <a:r>
              <a:rPr dirty="0" sz="1050" spc="-10">
                <a:latin typeface="SimSun"/>
                <a:cs typeface="SimSun"/>
              </a:rPr>
              <a:t>报</a:t>
            </a:r>
            <a:r>
              <a:rPr dirty="0" sz="1050">
                <a:latin typeface="Times New Roman"/>
                <a:cs typeface="Times New Roman"/>
              </a:rPr>
              <a:t>, </a:t>
            </a:r>
            <a:r>
              <a:rPr dirty="0" sz="1050" spc="-254">
                <a:latin typeface="Times New Roman"/>
                <a:cs typeface="Times New Roman"/>
              </a:rPr>
              <a:t> </a:t>
            </a:r>
            <a:r>
              <a:rPr dirty="0" sz="1050">
                <a:latin typeface="Times New Roman"/>
                <a:cs typeface="Times New Roman"/>
              </a:rPr>
              <a:t>2021,</a:t>
            </a:r>
            <a:r>
              <a:rPr dirty="0" sz="1050" spc="-5">
                <a:latin typeface="Times New Roman"/>
                <a:cs typeface="Times New Roman"/>
              </a:rPr>
              <a:t> </a:t>
            </a:r>
            <a:r>
              <a:rPr dirty="0" sz="1050" spc="-10">
                <a:latin typeface="Times New Roman"/>
                <a:cs typeface="Times New Roman"/>
              </a:rPr>
              <a:t>43(11):</a:t>
            </a:r>
            <a:r>
              <a:rPr dirty="0" sz="1050" spc="-5">
                <a:latin typeface="Times New Roman"/>
                <a:cs typeface="Times New Roman"/>
              </a:rPr>
              <a:t> </a:t>
            </a:r>
            <a:r>
              <a:rPr dirty="0" sz="1050" spc="-10">
                <a:latin typeface="Times New Roman"/>
                <a:cs typeface="Times New Roman"/>
              </a:rPr>
              <a:t>1499-1511.</a:t>
            </a:r>
            <a:endParaRPr sz="1050">
              <a:latin typeface="Times New Roman"/>
              <a:cs typeface="Times New Roman"/>
            </a:endParaRPr>
          </a:p>
          <a:p>
            <a:pPr algn="just" marL="347980" marR="6985" indent="-267335">
              <a:lnSpc>
                <a:spcPts val="1560"/>
              </a:lnSpc>
              <a:buFont typeface="Times New Roman"/>
              <a:buAutoNum type="arabicPlain" startAt="68"/>
              <a:tabLst>
                <a:tab pos="348615" algn="l"/>
              </a:tabLst>
            </a:pPr>
            <a:r>
              <a:rPr dirty="0" sz="1050">
                <a:latin typeface="Times New Roman"/>
                <a:cs typeface="Times New Roman"/>
              </a:rPr>
              <a:t>Cai</a:t>
            </a:r>
            <a:r>
              <a:rPr dirty="0" sz="1050">
                <a:latin typeface="Times New Roman"/>
                <a:cs typeface="Times New Roman"/>
              </a:rPr>
              <a:t> Z. </a:t>
            </a:r>
            <a:r>
              <a:rPr dirty="0" sz="1050" spc="-5">
                <a:latin typeface="Times New Roman"/>
                <a:cs typeface="Times New Roman"/>
              </a:rPr>
              <a:t>Interflow: Aggregating Multi-Layer Feature Mappings with Attention Mechanism[J]. arXiv preprint </a:t>
            </a:r>
            <a:r>
              <a:rPr dirty="0" sz="1050">
                <a:latin typeface="Times New Roman"/>
                <a:cs typeface="Times New Roman"/>
              </a:rPr>
              <a:t> </a:t>
            </a:r>
            <a:r>
              <a:rPr dirty="0" sz="1050" spc="-5">
                <a:latin typeface="Times New Roman"/>
                <a:cs typeface="Times New Roman"/>
              </a:rPr>
              <a:t>arXiv:210614073, 2021.</a:t>
            </a:r>
            <a:endParaRPr sz="1050">
              <a:latin typeface="Times New Roman"/>
              <a:cs typeface="Times New Roman"/>
            </a:endParaRPr>
          </a:p>
          <a:p>
            <a:pPr algn="just" marL="347980" marR="6985" indent="-267335">
              <a:lnSpc>
                <a:spcPts val="1560"/>
              </a:lnSpc>
              <a:buFont typeface="Times New Roman"/>
              <a:buAutoNum type="arabicPlain" startAt="68"/>
              <a:tabLst>
                <a:tab pos="348615" algn="l"/>
              </a:tabLst>
            </a:pPr>
            <a:r>
              <a:rPr dirty="0" sz="1050">
                <a:latin typeface="Times New Roman"/>
                <a:cs typeface="Times New Roman"/>
              </a:rPr>
              <a:t>J</a:t>
            </a:r>
            <a:r>
              <a:rPr dirty="0" sz="1050">
                <a:latin typeface="Times New Roman"/>
                <a:cs typeface="Times New Roman"/>
              </a:rPr>
              <a:t>u M, Luo </a:t>
            </a:r>
            <a:r>
              <a:rPr dirty="0" sz="1050" spc="-5">
                <a:latin typeface="Times New Roman"/>
                <a:cs typeface="Times New Roman"/>
              </a:rPr>
              <a:t>J, </a:t>
            </a:r>
            <a:r>
              <a:rPr dirty="0" sz="1050" spc="-25">
                <a:latin typeface="Times New Roman"/>
                <a:cs typeface="Times New Roman"/>
              </a:rPr>
              <a:t>Wang </a:t>
            </a:r>
            <a:r>
              <a:rPr dirty="0" sz="1050" spc="-5">
                <a:latin typeface="Times New Roman"/>
                <a:cs typeface="Times New Roman"/>
              </a:rPr>
              <a:t>Z, </a:t>
            </a:r>
            <a:r>
              <a:rPr dirty="0" sz="1050">
                <a:latin typeface="Times New Roman"/>
                <a:cs typeface="Times New Roman"/>
              </a:rPr>
              <a:t>et </a:t>
            </a:r>
            <a:r>
              <a:rPr dirty="0" sz="1050" spc="-5">
                <a:latin typeface="Times New Roman"/>
                <a:cs typeface="Times New Roman"/>
              </a:rPr>
              <a:t>al. Adaptive Feature Fusion with Attention Mechanism </a:t>
            </a:r>
            <a:r>
              <a:rPr dirty="0" sz="1050">
                <a:latin typeface="Times New Roman"/>
                <a:cs typeface="Times New Roman"/>
              </a:rPr>
              <a:t>for </a:t>
            </a:r>
            <a:r>
              <a:rPr dirty="0" sz="1050" spc="-5">
                <a:latin typeface="Times New Roman"/>
                <a:cs typeface="Times New Roman"/>
              </a:rPr>
              <a:t>Multi-Scale </a:t>
            </a:r>
            <a:r>
              <a:rPr dirty="0" sz="1050" spc="-15">
                <a:latin typeface="Times New Roman"/>
                <a:cs typeface="Times New Roman"/>
              </a:rPr>
              <a:t>Target </a:t>
            </a:r>
            <a:r>
              <a:rPr dirty="0" sz="1050" spc="-10">
                <a:latin typeface="Times New Roman"/>
                <a:cs typeface="Times New Roman"/>
              </a:rPr>
              <a:t> </a:t>
            </a:r>
            <a:r>
              <a:rPr dirty="0" sz="1050" spc="-5">
                <a:latin typeface="Times New Roman"/>
                <a:cs typeface="Times New Roman"/>
              </a:rPr>
              <a:t>Detection[J].</a:t>
            </a:r>
            <a:r>
              <a:rPr dirty="0" sz="1050" spc="-15">
                <a:latin typeface="Times New Roman"/>
                <a:cs typeface="Times New Roman"/>
              </a:rPr>
              <a:t> </a:t>
            </a:r>
            <a:r>
              <a:rPr dirty="0" sz="1050">
                <a:latin typeface="Times New Roman"/>
                <a:cs typeface="Times New Roman"/>
              </a:rPr>
              <a:t>Neural</a:t>
            </a:r>
            <a:r>
              <a:rPr dirty="0" sz="1050" spc="-5">
                <a:latin typeface="Times New Roman"/>
                <a:cs typeface="Times New Roman"/>
              </a:rPr>
              <a:t> Computing</a:t>
            </a:r>
            <a:r>
              <a:rPr dirty="0" sz="1050">
                <a:latin typeface="Times New Roman"/>
                <a:cs typeface="Times New Roman"/>
              </a:rPr>
              <a:t> and</a:t>
            </a:r>
            <a:r>
              <a:rPr dirty="0" sz="1050" spc="-75">
                <a:latin typeface="Times New Roman"/>
                <a:cs typeface="Times New Roman"/>
              </a:rPr>
              <a:t> </a:t>
            </a:r>
            <a:r>
              <a:rPr dirty="0" sz="1050" spc="-5">
                <a:latin typeface="Times New Roman"/>
                <a:cs typeface="Times New Roman"/>
              </a:rPr>
              <a:t>Applications,</a:t>
            </a:r>
            <a:r>
              <a:rPr dirty="0" sz="1050" spc="5">
                <a:latin typeface="Times New Roman"/>
                <a:cs typeface="Times New Roman"/>
              </a:rPr>
              <a:t> </a:t>
            </a:r>
            <a:r>
              <a:rPr dirty="0" sz="1050" spc="-5">
                <a:latin typeface="Times New Roman"/>
                <a:cs typeface="Times New Roman"/>
              </a:rPr>
              <a:t>2021,</a:t>
            </a:r>
            <a:r>
              <a:rPr dirty="0" sz="1050" spc="-15">
                <a:latin typeface="Times New Roman"/>
                <a:cs typeface="Times New Roman"/>
              </a:rPr>
              <a:t> </a:t>
            </a:r>
            <a:r>
              <a:rPr dirty="0" sz="1050">
                <a:latin typeface="Times New Roman"/>
                <a:cs typeface="Times New Roman"/>
              </a:rPr>
              <a:t>33(7):</a:t>
            </a:r>
            <a:r>
              <a:rPr dirty="0" sz="1050" spc="-5">
                <a:latin typeface="Times New Roman"/>
                <a:cs typeface="Times New Roman"/>
              </a:rPr>
              <a:t> </a:t>
            </a:r>
            <a:r>
              <a:rPr dirty="0" sz="1050">
                <a:latin typeface="Times New Roman"/>
                <a:cs typeface="Times New Roman"/>
              </a:rPr>
              <a:t>2769-2781.</a:t>
            </a:r>
            <a:endParaRPr sz="1050">
              <a:latin typeface="Times New Roman"/>
              <a:cs typeface="Times New Roman"/>
            </a:endParaRPr>
          </a:p>
          <a:p>
            <a:pPr algn="just" marL="347980" marR="6350" indent="-267335">
              <a:lnSpc>
                <a:spcPts val="1560"/>
              </a:lnSpc>
              <a:spcBef>
                <a:spcPts val="5"/>
              </a:spcBef>
              <a:buFont typeface="Times New Roman"/>
              <a:buAutoNum type="arabicPlain" startAt="68"/>
              <a:tabLst>
                <a:tab pos="348615" algn="l"/>
              </a:tabLst>
            </a:pPr>
            <a:r>
              <a:rPr dirty="0" sz="1050">
                <a:latin typeface="Times New Roman"/>
                <a:cs typeface="Times New Roman"/>
              </a:rPr>
              <a:t>Zhou</a:t>
            </a:r>
            <a:r>
              <a:rPr dirty="0" sz="1050">
                <a:latin typeface="Times New Roman"/>
                <a:cs typeface="Times New Roman"/>
              </a:rPr>
              <a:t> </a:t>
            </a:r>
            <a:r>
              <a:rPr dirty="0" sz="1050" spc="-5">
                <a:latin typeface="Times New Roman"/>
                <a:cs typeface="Times New Roman"/>
              </a:rPr>
              <a:t>H, Fang </a:t>
            </a:r>
            <a:r>
              <a:rPr dirty="0" sz="1050">
                <a:latin typeface="Times New Roman"/>
                <a:cs typeface="Times New Roman"/>
              </a:rPr>
              <a:t>Z, Gao </a:t>
            </a:r>
            <a:r>
              <a:rPr dirty="0" sz="1050" spc="-70">
                <a:latin typeface="Times New Roman"/>
                <a:cs typeface="Times New Roman"/>
              </a:rPr>
              <a:t>Y,</a:t>
            </a:r>
            <a:r>
              <a:rPr dirty="0" sz="1050" spc="-65">
                <a:latin typeface="Times New Roman"/>
                <a:cs typeface="Times New Roman"/>
              </a:rPr>
              <a:t> </a:t>
            </a:r>
            <a:r>
              <a:rPr dirty="0" sz="1050">
                <a:latin typeface="Times New Roman"/>
                <a:cs typeface="Times New Roman"/>
              </a:rPr>
              <a:t>et </a:t>
            </a:r>
            <a:r>
              <a:rPr dirty="0" sz="1050" spc="-5">
                <a:latin typeface="Times New Roman"/>
                <a:cs typeface="Times New Roman"/>
              </a:rPr>
              <a:t>al. Feature Fusion Network </a:t>
            </a:r>
            <a:r>
              <a:rPr dirty="0" sz="1050">
                <a:latin typeface="Times New Roman"/>
                <a:cs typeface="Times New Roman"/>
              </a:rPr>
              <a:t>Based on </a:t>
            </a:r>
            <a:r>
              <a:rPr dirty="0" sz="1050" spc="-5">
                <a:latin typeface="Times New Roman"/>
                <a:cs typeface="Times New Roman"/>
              </a:rPr>
              <a:t>Attention Mechanism </a:t>
            </a:r>
            <a:r>
              <a:rPr dirty="0" sz="1050">
                <a:latin typeface="Times New Roman"/>
                <a:cs typeface="Times New Roman"/>
              </a:rPr>
              <a:t>for </a:t>
            </a:r>
            <a:r>
              <a:rPr dirty="0" sz="1050" spc="15">
                <a:latin typeface="Times New Roman"/>
                <a:cs typeface="Times New Roman"/>
              </a:rPr>
              <a:t>3D </a:t>
            </a:r>
            <a:r>
              <a:rPr dirty="0" sz="1050" spc="-5">
                <a:latin typeface="Times New Roman"/>
                <a:cs typeface="Times New Roman"/>
              </a:rPr>
              <a:t>Semantic </a:t>
            </a:r>
            <a:r>
              <a:rPr dirty="0" sz="1050">
                <a:latin typeface="Times New Roman"/>
                <a:cs typeface="Times New Roman"/>
              </a:rPr>
              <a:t> </a:t>
            </a:r>
            <a:r>
              <a:rPr dirty="0" sz="1050" spc="-5">
                <a:latin typeface="Times New Roman"/>
                <a:cs typeface="Times New Roman"/>
              </a:rPr>
              <a:t>Segmentation</a:t>
            </a:r>
            <a:r>
              <a:rPr dirty="0" sz="1050">
                <a:latin typeface="Times New Roman"/>
                <a:cs typeface="Times New Roman"/>
              </a:rPr>
              <a:t> of</a:t>
            </a:r>
            <a:r>
              <a:rPr dirty="0" sz="1050" spc="-5">
                <a:latin typeface="Times New Roman"/>
                <a:cs typeface="Times New Roman"/>
              </a:rPr>
              <a:t> Point</a:t>
            </a:r>
            <a:r>
              <a:rPr dirty="0" sz="1050">
                <a:latin typeface="Times New Roman"/>
                <a:cs typeface="Times New Roman"/>
              </a:rPr>
              <a:t> </a:t>
            </a:r>
            <a:r>
              <a:rPr dirty="0" sz="1050" spc="-5">
                <a:latin typeface="Times New Roman"/>
                <a:cs typeface="Times New Roman"/>
              </a:rPr>
              <a:t>Clouds[J].</a:t>
            </a:r>
            <a:r>
              <a:rPr dirty="0" sz="1050">
                <a:latin typeface="Times New Roman"/>
                <a:cs typeface="Times New Roman"/>
              </a:rPr>
              <a:t> </a:t>
            </a:r>
            <a:r>
              <a:rPr dirty="0" sz="1050" spc="-5">
                <a:latin typeface="Times New Roman"/>
                <a:cs typeface="Times New Roman"/>
              </a:rPr>
              <a:t>Pattern</a:t>
            </a:r>
            <a:r>
              <a:rPr dirty="0" sz="1050" spc="5">
                <a:latin typeface="Times New Roman"/>
                <a:cs typeface="Times New Roman"/>
              </a:rPr>
              <a:t> </a:t>
            </a:r>
            <a:r>
              <a:rPr dirty="0" sz="1050" spc="-5">
                <a:latin typeface="Times New Roman"/>
                <a:cs typeface="Times New Roman"/>
              </a:rPr>
              <a:t>Recognition</a:t>
            </a:r>
            <a:r>
              <a:rPr dirty="0" sz="1050">
                <a:latin typeface="Times New Roman"/>
                <a:cs typeface="Times New Roman"/>
              </a:rPr>
              <a:t> </a:t>
            </a:r>
            <a:r>
              <a:rPr dirty="0" sz="1050" spc="-5">
                <a:latin typeface="Times New Roman"/>
                <a:cs typeface="Times New Roman"/>
              </a:rPr>
              <a:t>Letters,</a:t>
            </a:r>
            <a:r>
              <a:rPr dirty="0" sz="1050">
                <a:latin typeface="Times New Roman"/>
                <a:cs typeface="Times New Roman"/>
              </a:rPr>
              <a:t> 2020,</a:t>
            </a:r>
            <a:r>
              <a:rPr dirty="0" sz="1050" spc="5">
                <a:latin typeface="Times New Roman"/>
                <a:cs typeface="Times New Roman"/>
              </a:rPr>
              <a:t> </a:t>
            </a:r>
            <a:r>
              <a:rPr dirty="0" sz="1050" spc="-5">
                <a:latin typeface="Times New Roman"/>
                <a:cs typeface="Times New Roman"/>
              </a:rPr>
              <a:t>133: 327-333.</a:t>
            </a:r>
            <a:endParaRPr sz="1050">
              <a:latin typeface="Times New Roman"/>
              <a:cs typeface="Times New Roman"/>
            </a:endParaRPr>
          </a:p>
          <a:p>
            <a:pPr algn="just" marL="347980" marR="7620" indent="-267335">
              <a:lnSpc>
                <a:spcPts val="1560"/>
              </a:lnSpc>
              <a:buFont typeface="Times New Roman"/>
              <a:buAutoNum type="arabicPlain" startAt="68"/>
              <a:tabLst>
                <a:tab pos="348615" algn="l"/>
              </a:tabLst>
            </a:pPr>
            <a:r>
              <a:rPr dirty="0" sz="1050">
                <a:latin typeface="Times New Roman"/>
                <a:cs typeface="Times New Roman"/>
              </a:rPr>
              <a:t>F</a:t>
            </a:r>
            <a:r>
              <a:rPr dirty="0" sz="1050">
                <a:latin typeface="Times New Roman"/>
                <a:cs typeface="Times New Roman"/>
              </a:rPr>
              <a:t>u </a:t>
            </a:r>
            <a:r>
              <a:rPr dirty="0" sz="1050" spc="-5">
                <a:latin typeface="Times New Roman"/>
                <a:cs typeface="Times New Roman"/>
              </a:rPr>
              <a:t>J, </a:t>
            </a:r>
            <a:r>
              <a:rPr dirty="0" sz="1050">
                <a:latin typeface="Times New Roman"/>
                <a:cs typeface="Times New Roman"/>
              </a:rPr>
              <a:t>Liu </a:t>
            </a:r>
            <a:r>
              <a:rPr dirty="0" sz="1050" spc="-5">
                <a:latin typeface="Times New Roman"/>
                <a:cs typeface="Times New Roman"/>
              </a:rPr>
              <a:t>J, </a:t>
            </a:r>
            <a:r>
              <a:rPr dirty="0" sz="1050" spc="-10">
                <a:latin typeface="Times New Roman"/>
                <a:cs typeface="Times New Roman"/>
              </a:rPr>
              <a:t>Tian </a:t>
            </a:r>
            <a:r>
              <a:rPr dirty="0" sz="1050">
                <a:latin typeface="Times New Roman"/>
                <a:cs typeface="Times New Roman"/>
              </a:rPr>
              <a:t>H, et </a:t>
            </a:r>
            <a:r>
              <a:rPr dirty="0" sz="1050" spc="-5">
                <a:latin typeface="Times New Roman"/>
                <a:cs typeface="Times New Roman"/>
              </a:rPr>
              <a:t>al. Dual Attention Network </a:t>
            </a:r>
            <a:r>
              <a:rPr dirty="0" sz="1050">
                <a:latin typeface="Times New Roman"/>
                <a:cs typeface="Times New Roman"/>
              </a:rPr>
              <a:t>for </a:t>
            </a:r>
            <a:r>
              <a:rPr dirty="0" sz="1050" spc="-5">
                <a:latin typeface="Times New Roman"/>
                <a:cs typeface="Times New Roman"/>
              </a:rPr>
              <a:t>Scene Segmentation[C]. Proceedings </a:t>
            </a:r>
            <a:r>
              <a:rPr dirty="0" sz="1050">
                <a:latin typeface="Times New Roman"/>
                <a:cs typeface="Times New Roman"/>
              </a:rPr>
              <a:t>of </a:t>
            </a:r>
            <a:r>
              <a:rPr dirty="0" sz="1050" spc="-5">
                <a:latin typeface="Times New Roman"/>
                <a:cs typeface="Times New Roman"/>
              </a:rPr>
              <a:t>the IEEE/CVF </a:t>
            </a:r>
            <a:r>
              <a:rPr dirty="0" sz="1050" spc="-250">
                <a:latin typeface="Times New Roman"/>
                <a:cs typeface="Times New Roman"/>
              </a:rPr>
              <a:t> </a:t>
            </a:r>
            <a:r>
              <a:rPr dirty="0" sz="1050">
                <a:latin typeface="Times New Roman"/>
                <a:cs typeface="Times New Roman"/>
              </a:rPr>
              <a:t>Conference</a:t>
            </a:r>
            <a:r>
              <a:rPr dirty="0" sz="1050" spc="-5">
                <a:latin typeface="Times New Roman"/>
                <a:cs typeface="Times New Roman"/>
              </a:rPr>
              <a:t> </a:t>
            </a:r>
            <a:r>
              <a:rPr dirty="0" sz="1050">
                <a:latin typeface="Times New Roman"/>
                <a:cs typeface="Times New Roman"/>
              </a:rPr>
              <a:t>on</a:t>
            </a:r>
            <a:r>
              <a:rPr dirty="0" sz="1050" spc="-15">
                <a:latin typeface="Times New Roman"/>
                <a:cs typeface="Times New Roman"/>
              </a:rPr>
              <a:t> </a:t>
            </a:r>
            <a:r>
              <a:rPr dirty="0" sz="1050" spc="-5">
                <a:latin typeface="Times New Roman"/>
                <a:cs typeface="Times New Roman"/>
              </a:rPr>
              <a:t>Computer</a:t>
            </a:r>
            <a:r>
              <a:rPr dirty="0" sz="1050" spc="-30">
                <a:latin typeface="Times New Roman"/>
                <a:cs typeface="Times New Roman"/>
              </a:rPr>
              <a:t> </a:t>
            </a:r>
            <a:r>
              <a:rPr dirty="0" sz="1050" spc="-15">
                <a:latin typeface="Times New Roman"/>
                <a:cs typeface="Times New Roman"/>
              </a:rPr>
              <a:t>Vision</a:t>
            </a:r>
            <a:r>
              <a:rPr dirty="0" sz="1050" spc="5">
                <a:latin typeface="Times New Roman"/>
                <a:cs typeface="Times New Roman"/>
              </a:rPr>
              <a:t> </a:t>
            </a:r>
            <a:r>
              <a:rPr dirty="0" sz="1050" spc="-5">
                <a:latin typeface="Times New Roman"/>
                <a:cs typeface="Times New Roman"/>
              </a:rPr>
              <a:t>and</a:t>
            </a:r>
            <a:r>
              <a:rPr dirty="0" sz="1050" spc="5">
                <a:latin typeface="Times New Roman"/>
                <a:cs typeface="Times New Roman"/>
              </a:rPr>
              <a:t> </a:t>
            </a:r>
            <a:r>
              <a:rPr dirty="0" sz="1050" spc="-5">
                <a:latin typeface="Times New Roman"/>
                <a:cs typeface="Times New Roman"/>
              </a:rPr>
              <a:t>Pattern</a:t>
            </a:r>
            <a:r>
              <a:rPr dirty="0" sz="1050">
                <a:latin typeface="Times New Roman"/>
                <a:cs typeface="Times New Roman"/>
              </a:rPr>
              <a:t> </a:t>
            </a:r>
            <a:r>
              <a:rPr dirty="0" sz="1050" spc="-5">
                <a:latin typeface="Times New Roman"/>
                <a:cs typeface="Times New Roman"/>
              </a:rPr>
              <a:t>Recognition,</a:t>
            </a:r>
            <a:r>
              <a:rPr dirty="0" sz="1050" spc="-15">
                <a:latin typeface="Times New Roman"/>
                <a:cs typeface="Times New Roman"/>
              </a:rPr>
              <a:t> </a:t>
            </a:r>
            <a:r>
              <a:rPr dirty="0" sz="1050">
                <a:latin typeface="Times New Roman"/>
                <a:cs typeface="Times New Roman"/>
              </a:rPr>
              <a:t>2019:</a:t>
            </a:r>
            <a:r>
              <a:rPr dirty="0" sz="1050" spc="-5">
                <a:latin typeface="Times New Roman"/>
                <a:cs typeface="Times New Roman"/>
              </a:rPr>
              <a:t> 3146-3154.</a:t>
            </a:r>
            <a:endParaRPr sz="1050">
              <a:latin typeface="Times New Roman"/>
              <a:cs typeface="Times New Roman"/>
            </a:endParaRPr>
          </a:p>
          <a:p>
            <a:pPr algn="just" marL="347980" marR="7620" indent="-267335">
              <a:lnSpc>
                <a:spcPts val="1560"/>
              </a:lnSpc>
              <a:buFont typeface="Times New Roman"/>
              <a:buAutoNum type="arabicPlain" startAt="68"/>
              <a:tabLst>
                <a:tab pos="348615" algn="l"/>
              </a:tabLst>
            </a:pPr>
            <a:r>
              <a:rPr dirty="0" sz="1050" spc="-20">
                <a:latin typeface="Times New Roman"/>
                <a:cs typeface="Times New Roman"/>
              </a:rPr>
              <a:t>W</a:t>
            </a:r>
            <a:r>
              <a:rPr dirty="0" sz="1050" spc="-20">
                <a:latin typeface="Times New Roman"/>
                <a:cs typeface="Times New Roman"/>
              </a:rPr>
              <a:t>ang </a:t>
            </a:r>
            <a:r>
              <a:rPr dirty="0" sz="1050">
                <a:latin typeface="Times New Roman"/>
                <a:cs typeface="Times New Roman"/>
              </a:rPr>
              <a:t>X, </a:t>
            </a:r>
            <a:r>
              <a:rPr dirty="0" sz="1050" spc="-5">
                <a:latin typeface="Times New Roman"/>
                <a:cs typeface="Times New Roman"/>
              </a:rPr>
              <a:t>Jiang </a:t>
            </a:r>
            <a:r>
              <a:rPr dirty="0" sz="1050">
                <a:latin typeface="Times New Roman"/>
                <a:cs typeface="Times New Roman"/>
              </a:rPr>
              <a:t>B, Zhang Z, et </a:t>
            </a:r>
            <a:r>
              <a:rPr dirty="0" sz="1050" spc="-5">
                <a:latin typeface="Times New Roman"/>
                <a:cs typeface="Times New Roman"/>
              </a:rPr>
              <a:t>al. DeepGCNs-Att </a:t>
            </a:r>
            <a:r>
              <a:rPr dirty="0" sz="1050">
                <a:latin typeface="Times New Roman"/>
                <a:cs typeface="Times New Roman"/>
              </a:rPr>
              <a:t>for </a:t>
            </a:r>
            <a:r>
              <a:rPr dirty="0" sz="1050" spc="-5">
                <a:latin typeface="Times New Roman"/>
                <a:cs typeface="Times New Roman"/>
              </a:rPr>
              <a:t>Point </a:t>
            </a:r>
            <a:r>
              <a:rPr dirty="0" sz="1050">
                <a:latin typeface="Times New Roman"/>
                <a:cs typeface="Times New Roman"/>
              </a:rPr>
              <a:t>Cloud </a:t>
            </a:r>
            <a:r>
              <a:rPr dirty="0" sz="1050" spc="-5">
                <a:latin typeface="Times New Roman"/>
                <a:cs typeface="Times New Roman"/>
              </a:rPr>
              <a:t>Semantic Segmentation[C]. Journal </a:t>
            </a:r>
            <a:r>
              <a:rPr dirty="0" sz="1050">
                <a:latin typeface="Times New Roman"/>
                <a:cs typeface="Times New Roman"/>
              </a:rPr>
              <a:t>of </a:t>
            </a:r>
            <a:r>
              <a:rPr dirty="0" sz="1050" spc="5">
                <a:latin typeface="Times New Roman"/>
                <a:cs typeface="Times New Roman"/>
              </a:rPr>
              <a:t> </a:t>
            </a:r>
            <a:r>
              <a:rPr dirty="0" sz="1050" spc="-5">
                <a:latin typeface="Times New Roman"/>
                <a:cs typeface="Times New Roman"/>
              </a:rPr>
              <a:t>Physics: </a:t>
            </a:r>
            <a:r>
              <a:rPr dirty="0" sz="1050">
                <a:latin typeface="Times New Roman"/>
                <a:cs typeface="Times New Roman"/>
              </a:rPr>
              <a:t>Conference</a:t>
            </a:r>
            <a:r>
              <a:rPr dirty="0" sz="1050" spc="-15">
                <a:latin typeface="Times New Roman"/>
                <a:cs typeface="Times New Roman"/>
              </a:rPr>
              <a:t> </a:t>
            </a:r>
            <a:r>
              <a:rPr dirty="0" sz="1050" spc="-5">
                <a:latin typeface="Times New Roman"/>
                <a:cs typeface="Times New Roman"/>
              </a:rPr>
              <a:t>Series,</a:t>
            </a:r>
            <a:r>
              <a:rPr dirty="0" sz="1050" spc="-15">
                <a:latin typeface="Times New Roman"/>
                <a:cs typeface="Times New Roman"/>
              </a:rPr>
              <a:t> </a:t>
            </a:r>
            <a:r>
              <a:rPr dirty="0" sz="1050">
                <a:latin typeface="Times New Roman"/>
                <a:cs typeface="Times New Roman"/>
              </a:rPr>
              <a:t>2021, </a:t>
            </a:r>
            <a:r>
              <a:rPr dirty="0" sz="1050" spc="-5">
                <a:latin typeface="Times New Roman"/>
                <a:cs typeface="Times New Roman"/>
              </a:rPr>
              <a:t>2025(1): 012059.</a:t>
            </a:r>
            <a:endParaRPr sz="1050">
              <a:latin typeface="Times New Roman"/>
              <a:cs typeface="Times New Roman"/>
            </a:endParaRPr>
          </a:p>
          <a:p>
            <a:pPr algn="just" marL="347980" marR="5715" indent="-267335">
              <a:lnSpc>
                <a:spcPts val="1560"/>
              </a:lnSpc>
              <a:buFont typeface="Times New Roman"/>
              <a:buAutoNum type="arabicPlain" startAt="68"/>
              <a:tabLst>
                <a:tab pos="348615" algn="l"/>
              </a:tabLst>
            </a:pPr>
            <a:r>
              <a:rPr dirty="0" sz="1050">
                <a:latin typeface="Times New Roman"/>
                <a:cs typeface="Times New Roman"/>
              </a:rPr>
              <a:t>Lu</a:t>
            </a:r>
            <a:r>
              <a:rPr dirty="0" sz="1050">
                <a:latin typeface="Times New Roman"/>
                <a:cs typeface="Times New Roman"/>
              </a:rPr>
              <a:t> H, Chen X, Zhang G, et </a:t>
            </a:r>
            <a:r>
              <a:rPr dirty="0" sz="1050" spc="-5">
                <a:latin typeface="Times New Roman"/>
                <a:cs typeface="Times New Roman"/>
              </a:rPr>
              <a:t>al. </a:t>
            </a:r>
            <a:r>
              <a:rPr dirty="0" sz="1050">
                <a:latin typeface="Times New Roman"/>
                <a:cs typeface="Times New Roman"/>
              </a:rPr>
              <a:t>SCAnet: </a:t>
            </a:r>
            <a:r>
              <a:rPr dirty="0" sz="1050" spc="-5">
                <a:latin typeface="Times New Roman"/>
                <a:cs typeface="Times New Roman"/>
              </a:rPr>
              <a:t>Spatial-Channel Attention Network </a:t>
            </a:r>
            <a:r>
              <a:rPr dirty="0" sz="1050">
                <a:latin typeface="Times New Roman"/>
                <a:cs typeface="Times New Roman"/>
              </a:rPr>
              <a:t>for </a:t>
            </a:r>
            <a:r>
              <a:rPr dirty="0" sz="1050" spc="-5">
                <a:latin typeface="Times New Roman"/>
                <a:cs typeface="Times New Roman"/>
              </a:rPr>
              <a:t>3D </a:t>
            </a:r>
            <a:r>
              <a:rPr dirty="0" sz="1050">
                <a:latin typeface="Times New Roman"/>
                <a:cs typeface="Times New Roman"/>
              </a:rPr>
              <a:t>Object </a:t>
            </a:r>
            <a:r>
              <a:rPr dirty="0" sz="1050" spc="-5">
                <a:latin typeface="Times New Roman"/>
                <a:cs typeface="Times New Roman"/>
              </a:rPr>
              <a:t>Detection[C]. </a:t>
            </a:r>
            <a:r>
              <a:rPr dirty="0" sz="1050">
                <a:latin typeface="Times New Roman"/>
                <a:cs typeface="Times New Roman"/>
              </a:rPr>
              <a:t> </a:t>
            </a:r>
            <a:r>
              <a:rPr dirty="0" sz="1050" spc="-5">
                <a:latin typeface="Times New Roman"/>
                <a:cs typeface="Times New Roman"/>
              </a:rPr>
              <a:t>ICASSP</a:t>
            </a:r>
            <a:r>
              <a:rPr dirty="0" sz="1050" spc="-60">
                <a:latin typeface="Times New Roman"/>
                <a:cs typeface="Times New Roman"/>
              </a:rPr>
              <a:t> </a:t>
            </a:r>
            <a:r>
              <a:rPr dirty="0" sz="1050" spc="-5">
                <a:latin typeface="Times New Roman"/>
                <a:cs typeface="Times New Roman"/>
              </a:rPr>
              <a:t>2019-2019</a:t>
            </a:r>
            <a:r>
              <a:rPr dirty="0" sz="1050" spc="-25">
                <a:latin typeface="Times New Roman"/>
                <a:cs typeface="Times New Roman"/>
              </a:rPr>
              <a:t> </a:t>
            </a:r>
            <a:r>
              <a:rPr dirty="0" sz="1050" spc="-5">
                <a:latin typeface="Times New Roman"/>
                <a:cs typeface="Times New Roman"/>
              </a:rPr>
              <a:t>IEEE</a:t>
            </a:r>
            <a:r>
              <a:rPr dirty="0" sz="1050" spc="-15">
                <a:latin typeface="Times New Roman"/>
                <a:cs typeface="Times New Roman"/>
              </a:rPr>
              <a:t> </a:t>
            </a:r>
            <a:r>
              <a:rPr dirty="0" sz="1050" spc="-5">
                <a:latin typeface="Times New Roman"/>
                <a:cs typeface="Times New Roman"/>
              </a:rPr>
              <a:t>International</a:t>
            </a:r>
            <a:r>
              <a:rPr dirty="0" sz="1050" spc="-35">
                <a:latin typeface="Times New Roman"/>
                <a:cs typeface="Times New Roman"/>
              </a:rPr>
              <a:t> </a:t>
            </a:r>
            <a:r>
              <a:rPr dirty="0" sz="1050">
                <a:latin typeface="Times New Roman"/>
                <a:cs typeface="Times New Roman"/>
              </a:rPr>
              <a:t>Conference</a:t>
            </a:r>
            <a:r>
              <a:rPr dirty="0" sz="1050" spc="-30">
                <a:latin typeface="Times New Roman"/>
                <a:cs typeface="Times New Roman"/>
              </a:rPr>
              <a:t> </a:t>
            </a:r>
            <a:r>
              <a:rPr dirty="0" sz="1050" spc="-5">
                <a:latin typeface="Times New Roman"/>
                <a:cs typeface="Times New Roman"/>
              </a:rPr>
              <a:t>on</a:t>
            </a:r>
            <a:r>
              <a:rPr dirty="0" sz="1050" spc="-85">
                <a:latin typeface="Times New Roman"/>
                <a:cs typeface="Times New Roman"/>
              </a:rPr>
              <a:t> </a:t>
            </a:r>
            <a:r>
              <a:rPr dirty="0" sz="1050" spc="-5">
                <a:latin typeface="Times New Roman"/>
                <a:cs typeface="Times New Roman"/>
              </a:rPr>
              <a:t>Acoustics,</a:t>
            </a:r>
            <a:r>
              <a:rPr dirty="0" sz="1050" spc="-20">
                <a:latin typeface="Times New Roman"/>
                <a:cs typeface="Times New Roman"/>
              </a:rPr>
              <a:t> </a:t>
            </a:r>
            <a:r>
              <a:rPr dirty="0" sz="1050" spc="-5">
                <a:latin typeface="Times New Roman"/>
                <a:cs typeface="Times New Roman"/>
              </a:rPr>
              <a:t>Speech</a:t>
            </a:r>
            <a:r>
              <a:rPr dirty="0" sz="1050" spc="-25">
                <a:latin typeface="Times New Roman"/>
                <a:cs typeface="Times New Roman"/>
              </a:rPr>
              <a:t> </a:t>
            </a:r>
            <a:r>
              <a:rPr dirty="0" sz="1050">
                <a:latin typeface="Times New Roman"/>
                <a:cs typeface="Times New Roman"/>
              </a:rPr>
              <a:t>and</a:t>
            </a:r>
            <a:r>
              <a:rPr dirty="0" sz="1050" spc="-35">
                <a:latin typeface="Times New Roman"/>
                <a:cs typeface="Times New Roman"/>
              </a:rPr>
              <a:t> </a:t>
            </a:r>
            <a:r>
              <a:rPr dirty="0" sz="1050">
                <a:latin typeface="Times New Roman"/>
                <a:cs typeface="Times New Roman"/>
              </a:rPr>
              <a:t>Signal</a:t>
            </a:r>
            <a:r>
              <a:rPr dirty="0" sz="1050" spc="-35">
                <a:latin typeface="Times New Roman"/>
                <a:cs typeface="Times New Roman"/>
              </a:rPr>
              <a:t> </a:t>
            </a:r>
            <a:r>
              <a:rPr dirty="0" sz="1050" spc="-5">
                <a:latin typeface="Times New Roman"/>
                <a:cs typeface="Times New Roman"/>
              </a:rPr>
              <a:t>Processing,</a:t>
            </a:r>
            <a:r>
              <a:rPr dirty="0" sz="1050" spc="-25">
                <a:latin typeface="Times New Roman"/>
                <a:cs typeface="Times New Roman"/>
              </a:rPr>
              <a:t> </a:t>
            </a:r>
            <a:r>
              <a:rPr dirty="0" sz="1050">
                <a:latin typeface="Times New Roman"/>
                <a:cs typeface="Times New Roman"/>
              </a:rPr>
              <a:t>2019:</a:t>
            </a:r>
            <a:r>
              <a:rPr dirty="0" sz="1050" spc="-25">
                <a:latin typeface="Times New Roman"/>
                <a:cs typeface="Times New Roman"/>
              </a:rPr>
              <a:t> </a:t>
            </a:r>
            <a:r>
              <a:rPr dirty="0" sz="1050" spc="-5">
                <a:latin typeface="Times New Roman"/>
                <a:cs typeface="Times New Roman"/>
              </a:rPr>
              <a:t>1992- </a:t>
            </a:r>
            <a:r>
              <a:rPr dirty="0" sz="1050" spc="-250">
                <a:latin typeface="Times New Roman"/>
                <a:cs typeface="Times New Roman"/>
              </a:rPr>
              <a:t> </a:t>
            </a:r>
            <a:r>
              <a:rPr dirty="0" sz="1050">
                <a:latin typeface="Times New Roman"/>
                <a:cs typeface="Times New Roman"/>
              </a:rPr>
              <a:t>1996.</a:t>
            </a:r>
            <a:endParaRPr sz="1050">
              <a:latin typeface="Times New Roman"/>
              <a:cs typeface="Times New Roman"/>
            </a:endParaRPr>
          </a:p>
        </p:txBody>
      </p:sp>
      <p:pic>
        <p:nvPicPr>
          <p:cNvPr id="4" name="object 4"/>
          <p:cNvPicPr/>
          <p:nvPr/>
        </p:nvPicPr>
        <p:blipFill>
          <a:blip r:embed="rId2" cstate="print"/>
          <a:stretch>
            <a:fillRect/>
          </a:stretch>
        </p:blipFill>
        <p:spPr>
          <a:xfrm>
            <a:off x="259079" y="10344403"/>
            <a:ext cx="4812030" cy="123189"/>
          </a:xfrm>
          <a:prstGeom prst="rect">
            <a:avLst/>
          </a:prstGeom>
        </p:spPr>
      </p:pic>
      <p:pic>
        <p:nvPicPr>
          <p:cNvPr id="5" name="object 5"/>
          <p:cNvPicPr/>
          <p:nvPr/>
        </p:nvPicPr>
        <p:blipFill>
          <a:blip r:embed="rId3" cstate="print"/>
          <a:stretch>
            <a:fillRect/>
          </a:stretch>
        </p:blipFill>
        <p:spPr>
          <a:xfrm>
            <a:off x="5215890" y="10344403"/>
            <a:ext cx="1082039" cy="123189"/>
          </a:xfrm>
          <a:prstGeom prst="rect">
            <a:avLst/>
          </a:prstGeom>
        </p:spPr>
      </p:pic>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56</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63439"/>
            <a:ext cx="6148070" cy="3865879"/>
          </a:xfrm>
          <a:prstGeom prst="rect">
            <a:avLst/>
          </a:prstGeom>
        </p:spPr>
        <p:txBody>
          <a:bodyPr wrap="square" lIns="0" tIns="78105" rIns="0" bIns="0" rtlCol="0" vert="horz">
            <a:spAutoFit/>
          </a:bodyPr>
          <a:lstStyle/>
          <a:p>
            <a:pPr algn="ctr" marR="53975">
              <a:lnSpc>
                <a:spcPct val="100000"/>
              </a:lnSpc>
              <a:spcBef>
                <a:spcPts val="615"/>
              </a:spcBef>
              <a:tabLst>
                <a:tab pos="3891279"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r>
              <a:rPr dirty="0" sz="1050">
                <a:solidFill>
                  <a:srgbClr val="666666"/>
                </a:solidFill>
                <a:latin typeface="SimSun"/>
                <a:cs typeface="SimSun"/>
              </a:rPr>
              <a:t>	</a:t>
            </a:r>
            <a:r>
              <a:rPr dirty="0" sz="1050" spc="5">
                <a:solidFill>
                  <a:srgbClr val="666666"/>
                </a:solidFill>
                <a:latin typeface="SimSun"/>
                <a:cs typeface="SimSun"/>
              </a:rPr>
              <a:t>附录</a:t>
            </a:r>
            <a:r>
              <a:rPr dirty="0" sz="1050" spc="-265">
                <a:solidFill>
                  <a:srgbClr val="666666"/>
                </a:solidFill>
                <a:latin typeface="SimSun"/>
                <a:cs typeface="SimSun"/>
              </a:rPr>
              <a:t> </a:t>
            </a:r>
            <a:r>
              <a:rPr dirty="0" sz="1050">
                <a:solidFill>
                  <a:srgbClr val="666666"/>
                </a:solidFill>
                <a:latin typeface="Times New Roman"/>
                <a:cs typeface="Times New Roman"/>
              </a:rPr>
              <a:t>1</a:t>
            </a:r>
            <a:r>
              <a:rPr dirty="0" sz="1050">
                <a:solidFill>
                  <a:srgbClr val="666666"/>
                </a:solidFill>
                <a:latin typeface="Times New Roman"/>
                <a:cs typeface="Times New Roman"/>
              </a:rPr>
              <a:t> </a:t>
            </a:r>
            <a:r>
              <a:rPr dirty="0" sz="1050" spc="-10">
                <a:solidFill>
                  <a:srgbClr val="666666"/>
                </a:solidFill>
                <a:latin typeface="Times New Roman"/>
                <a:cs typeface="Times New Roman"/>
              </a:rPr>
              <a:t> </a:t>
            </a:r>
            <a:r>
              <a:rPr dirty="0" sz="1050" spc="-10">
                <a:solidFill>
                  <a:srgbClr val="666666"/>
                </a:solidFill>
                <a:latin typeface="SimSun"/>
                <a:cs typeface="SimSun"/>
              </a:rPr>
              <a:t>攻</a:t>
            </a:r>
            <a:r>
              <a:rPr dirty="0" sz="1050" spc="5">
                <a:solidFill>
                  <a:srgbClr val="666666"/>
                </a:solidFill>
                <a:latin typeface="SimSun"/>
                <a:cs typeface="SimSun"/>
              </a:rPr>
              <a:t>读</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学</a:t>
            </a:r>
            <a:r>
              <a:rPr dirty="0" sz="1050" spc="5">
                <a:solidFill>
                  <a:srgbClr val="666666"/>
                </a:solidFill>
                <a:latin typeface="SimSun"/>
                <a:cs typeface="SimSun"/>
              </a:rPr>
              <a:t>位</a:t>
            </a:r>
            <a:r>
              <a:rPr dirty="0" sz="1050" spc="-10">
                <a:solidFill>
                  <a:srgbClr val="666666"/>
                </a:solidFill>
                <a:latin typeface="SimSun"/>
                <a:cs typeface="SimSun"/>
              </a:rPr>
              <a:t>期间</a:t>
            </a:r>
            <a:r>
              <a:rPr dirty="0" sz="1050" spc="5">
                <a:solidFill>
                  <a:srgbClr val="666666"/>
                </a:solidFill>
                <a:latin typeface="SimSun"/>
                <a:cs typeface="SimSun"/>
              </a:rPr>
              <a:t>撰写</a:t>
            </a:r>
            <a:r>
              <a:rPr dirty="0" sz="1050" spc="-10">
                <a:solidFill>
                  <a:srgbClr val="666666"/>
                </a:solidFill>
                <a:latin typeface="SimSun"/>
                <a:cs typeface="SimSun"/>
              </a:rPr>
              <a:t>的</a:t>
            </a:r>
            <a:r>
              <a:rPr dirty="0" sz="1050" spc="5">
                <a:solidFill>
                  <a:srgbClr val="666666"/>
                </a:solidFill>
                <a:latin typeface="SimSun"/>
                <a:cs typeface="SimSun"/>
              </a:rPr>
              <a:t>论文</a:t>
            </a:r>
            <a:endParaRPr sz="1050">
              <a:latin typeface="SimSun"/>
              <a:cs typeface="SimSun"/>
            </a:endParaRPr>
          </a:p>
          <a:p>
            <a:pPr algn="ctr">
              <a:lnSpc>
                <a:spcPct val="100000"/>
              </a:lnSpc>
              <a:spcBef>
                <a:spcPts val="869"/>
              </a:spcBef>
            </a:pPr>
            <a:r>
              <a:rPr dirty="0" sz="1800" spc="10">
                <a:latin typeface="SimSun"/>
                <a:cs typeface="SimSun"/>
              </a:rPr>
              <a:t>附</a:t>
            </a:r>
            <a:r>
              <a:rPr dirty="0" sz="1800">
                <a:latin typeface="SimSun"/>
                <a:cs typeface="SimSun"/>
              </a:rPr>
              <a:t>录</a:t>
            </a:r>
            <a:r>
              <a:rPr dirty="0" sz="1800" spc="-430">
                <a:latin typeface="SimSun"/>
                <a:cs typeface="SimSun"/>
              </a:rPr>
              <a:t> </a:t>
            </a:r>
            <a:r>
              <a:rPr dirty="0" sz="1800" b="1">
                <a:latin typeface="Times New Roman"/>
                <a:cs typeface="Times New Roman"/>
              </a:rPr>
              <a:t>1  </a:t>
            </a:r>
            <a:r>
              <a:rPr dirty="0" sz="1800">
                <a:latin typeface="SimSun"/>
                <a:cs typeface="SimSun"/>
              </a:rPr>
              <a:t>攻</a:t>
            </a:r>
            <a:r>
              <a:rPr dirty="0" sz="1800" spc="10">
                <a:latin typeface="SimSun"/>
                <a:cs typeface="SimSun"/>
              </a:rPr>
              <a:t>读</a:t>
            </a:r>
            <a:r>
              <a:rPr dirty="0" sz="1800">
                <a:latin typeface="SimSun"/>
                <a:cs typeface="SimSun"/>
              </a:rPr>
              <a:t>硕</a:t>
            </a:r>
            <a:r>
              <a:rPr dirty="0" sz="1800" spc="10">
                <a:latin typeface="SimSun"/>
                <a:cs typeface="SimSun"/>
              </a:rPr>
              <a:t>士学</a:t>
            </a:r>
            <a:r>
              <a:rPr dirty="0" sz="1800">
                <a:latin typeface="SimSun"/>
                <a:cs typeface="SimSun"/>
              </a:rPr>
              <a:t>位</a:t>
            </a:r>
            <a:r>
              <a:rPr dirty="0" sz="1800" spc="10">
                <a:latin typeface="SimSun"/>
                <a:cs typeface="SimSun"/>
              </a:rPr>
              <a:t>期间</a:t>
            </a:r>
            <a:r>
              <a:rPr dirty="0" sz="1800">
                <a:latin typeface="SimSun"/>
                <a:cs typeface="SimSun"/>
              </a:rPr>
              <a:t>撰</a:t>
            </a:r>
            <a:r>
              <a:rPr dirty="0" sz="1800" spc="10">
                <a:latin typeface="SimSun"/>
                <a:cs typeface="SimSun"/>
              </a:rPr>
              <a:t>写的</a:t>
            </a:r>
            <a:r>
              <a:rPr dirty="0" sz="1800">
                <a:latin typeface="SimSun"/>
                <a:cs typeface="SimSun"/>
              </a:rPr>
              <a:t>论文</a:t>
            </a:r>
            <a:endParaRPr sz="1800">
              <a:latin typeface="SimSun"/>
              <a:cs typeface="SimSun"/>
            </a:endParaRPr>
          </a:p>
          <a:p>
            <a:pPr>
              <a:lnSpc>
                <a:spcPct val="100000"/>
              </a:lnSpc>
              <a:spcBef>
                <a:spcPts val="30"/>
              </a:spcBef>
            </a:pPr>
            <a:endParaRPr sz="1550">
              <a:latin typeface="SimSun"/>
              <a:cs typeface="SimSun"/>
            </a:endParaRPr>
          </a:p>
          <a:p>
            <a:pPr algn="just" marL="279400" marR="5715" indent="-267335">
              <a:lnSpc>
                <a:spcPct val="162500"/>
              </a:lnSpc>
              <a:buFont typeface="Times New Roman"/>
              <a:buAutoNum type="arabicPlain"/>
              <a:tabLst>
                <a:tab pos="280035" algn="l"/>
              </a:tabLst>
            </a:pPr>
            <a:r>
              <a:rPr dirty="0" sz="1200" spc="-5" b="1">
                <a:latin typeface="Times New Roman"/>
                <a:cs typeface="Times New Roman"/>
              </a:rPr>
              <a:t>Mei </a:t>
            </a:r>
            <a:r>
              <a:rPr dirty="0" sz="1200" b="1">
                <a:latin typeface="Times New Roman"/>
                <a:cs typeface="Times New Roman"/>
              </a:rPr>
              <a:t>Q</a:t>
            </a:r>
            <a:r>
              <a:rPr dirty="0" sz="1200">
                <a:latin typeface="Times New Roman"/>
                <a:cs typeface="Times New Roman"/>
              </a:rPr>
              <a:t>, </a:t>
            </a:r>
            <a:r>
              <a:rPr dirty="0" sz="1200" spc="-30">
                <a:latin typeface="Times New Roman"/>
                <a:cs typeface="Times New Roman"/>
              </a:rPr>
              <a:t>Wang </a:t>
            </a:r>
            <a:r>
              <a:rPr dirty="0" sz="1200" spc="-50">
                <a:latin typeface="Times New Roman"/>
                <a:cs typeface="Times New Roman"/>
              </a:rPr>
              <a:t>F, </a:t>
            </a:r>
            <a:r>
              <a:rPr dirty="0" sz="1200" spc="-25">
                <a:latin typeface="Times New Roman"/>
                <a:cs typeface="Times New Roman"/>
              </a:rPr>
              <a:t>Tong </a:t>
            </a:r>
            <a:r>
              <a:rPr dirty="0" sz="1200" spc="5">
                <a:latin typeface="Times New Roman"/>
                <a:cs typeface="Times New Roman"/>
              </a:rPr>
              <a:t>C, </a:t>
            </a:r>
            <a:r>
              <a:rPr dirty="0" sz="1200" spc="-5">
                <a:latin typeface="Times New Roman"/>
                <a:cs typeface="Times New Roman"/>
              </a:rPr>
              <a:t>Zhang J, Jiang </a:t>
            </a:r>
            <a:r>
              <a:rPr dirty="0" sz="1200">
                <a:latin typeface="Times New Roman"/>
                <a:cs typeface="Times New Roman"/>
              </a:rPr>
              <a:t>B, </a:t>
            </a:r>
            <a:r>
              <a:rPr dirty="0" sz="1200" spc="-5">
                <a:latin typeface="Times New Roman"/>
                <a:cs typeface="Times New Roman"/>
              </a:rPr>
              <a:t>*Xiao </a:t>
            </a:r>
            <a:r>
              <a:rPr dirty="0" sz="1200" spc="5">
                <a:latin typeface="Times New Roman"/>
                <a:cs typeface="Times New Roman"/>
              </a:rPr>
              <a:t>J. </a:t>
            </a:r>
            <a:r>
              <a:rPr dirty="0" sz="1200" spc="-25">
                <a:latin typeface="Times New Roman"/>
                <a:cs typeface="Times New Roman"/>
              </a:rPr>
              <a:t>PACNet: </a:t>
            </a:r>
            <a:r>
              <a:rPr dirty="0" sz="1200">
                <a:latin typeface="Times New Roman"/>
                <a:cs typeface="Times New Roman"/>
              </a:rPr>
              <a:t>A </a:t>
            </a:r>
            <a:r>
              <a:rPr dirty="0" sz="1200" spc="-5">
                <a:latin typeface="Times New Roman"/>
                <a:cs typeface="Times New Roman"/>
              </a:rPr>
              <a:t>High-precision </a:t>
            </a:r>
            <a:r>
              <a:rPr dirty="0" sz="1200">
                <a:latin typeface="Times New Roman"/>
                <a:cs typeface="Times New Roman"/>
              </a:rPr>
              <a:t>Point Cloud </a:t>
            </a:r>
            <a:r>
              <a:rPr dirty="0" sz="1200" spc="5">
                <a:latin typeface="Times New Roman"/>
                <a:cs typeface="Times New Roman"/>
              </a:rPr>
              <a:t> </a:t>
            </a:r>
            <a:r>
              <a:rPr dirty="0" sz="1200" spc="-5">
                <a:latin typeface="Times New Roman"/>
                <a:cs typeface="Times New Roman"/>
              </a:rPr>
              <a:t>Registration</a:t>
            </a:r>
            <a:r>
              <a:rPr dirty="0" sz="1200">
                <a:latin typeface="Times New Roman"/>
                <a:cs typeface="Times New Roman"/>
              </a:rPr>
              <a:t> </a:t>
            </a:r>
            <a:r>
              <a:rPr dirty="0" sz="1200" spc="-5">
                <a:latin typeface="Times New Roman"/>
                <a:cs typeface="Times New Roman"/>
              </a:rPr>
              <a:t>Network</a:t>
            </a:r>
            <a:r>
              <a:rPr dirty="0" sz="1200">
                <a:latin typeface="Times New Roman"/>
                <a:cs typeface="Times New Roman"/>
              </a:rPr>
              <a:t> </a:t>
            </a:r>
            <a:r>
              <a:rPr dirty="0" sz="1200" spc="-5">
                <a:latin typeface="Times New Roman"/>
                <a:cs typeface="Times New Roman"/>
              </a:rPr>
              <a:t>Based</a:t>
            </a:r>
            <a:r>
              <a:rPr dirty="0" sz="1200">
                <a:latin typeface="Times New Roman"/>
                <a:cs typeface="Times New Roman"/>
              </a:rPr>
              <a:t> on </a:t>
            </a:r>
            <a:r>
              <a:rPr dirty="0" sz="1200" spc="-5">
                <a:latin typeface="Times New Roman"/>
                <a:cs typeface="Times New Roman"/>
              </a:rPr>
              <a:t>Deep</a:t>
            </a:r>
            <a:r>
              <a:rPr dirty="0" sz="1200">
                <a:latin typeface="Times New Roman"/>
                <a:cs typeface="Times New Roman"/>
              </a:rPr>
              <a:t> Learning[C].</a:t>
            </a:r>
            <a:r>
              <a:rPr dirty="0" sz="1200" spc="5">
                <a:latin typeface="Times New Roman"/>
                <a:cs typeface="Times New Roman"/>
              </a:rPr>
              <a:t> </a:t>
            </a:r>
            <a:r>
              <a:rPr dirty="0" sz="1200">
                <a:latin typeface="Times New Roman"/>
                <a:cs typeface="Times New Roman"/>
              </a:rPr>
              <a:t>2021 13th</a:t>
            </a:r>
            <a:r>
              <a:rPr dirty="0" sz="1200" spc="5">
                <a:latin typeface="Times New Roman"/>
                <a:cs typeface="Times New Roman"/>
              </a:rPr>
              <a:t> </a:t>
            </a:r>
            <a:r>
              <a:rPr dirty="0" sz="1200" spc="-5">
                <a:latin typeface="Times New Roman"/>
                <a:cs typeface="Times New Roman"/>
              </a:rPr>
              <a:t>International</a:t>
            </a:r>
            <a:r>
              <a:rPr dirty="0" sz="1200">
                <a:latin typeface="Times New Roman"/>
                <a:cs typeface="Times New Roman"/>
              </a:rPr>
              <a:t> </a:t>
            </a:r>
            <a:r>
              <a:rPr dirty="0" sz="1200" spc="-5">
                <a:latin typeface="Times New Roman"/>
                <a:cs typeface="Times New Roman"/>
              </a:rPr>
              <a:t>Conference</a:t>
            </a:r>
            <a:r>
              <a:rPr dirty="0" sz="1200">
                <a:latin typeface="Times New Roman"/>
                <a:cs typeface="Times New Roman"/>
              </a:rPr>
              <a:t> on </a:t>
            </a:r>
            <a:r>
              <a:rPr dirty="0" sz="1200" spc="5">
                <a:latin typeface="Times New Roman"/>
                <a:cs typeface="Times New Roman"/>
              </a:rPr>
              <a:t> </a:t>
            </a:r>
            <a:r>
              <a:rPr dirty="0" sz="1200" spc="-10">
                <a:latin typeface="Times New Roman"/>
                <a:cs typeface="Times New Roman"/>
              </a:rPr>
              <a:t>Wireless</a:t>
            </a:r>
            <a:r>
              <a:rPr dirty="0" sz="1200">
                <a:latin typeface="Times New Roman"/>
                <a:cs typeface="Times New Roman"/>
              </a:rPr>
              <a:t> </a:t>
            </a:r>
            <a:r>
              <a:rPr dirty="0" sz="1200" spc="-5">
                <a:latin typeface="Times New Roman"/>
                <a:cs typeface="Times New Roman"/>
              </a:rPr>
              <a:t>Communications</a:t>
            </a:r>
            <a:r>
              <a:rPr dirty="0" sz="1200">
                <a:latin typeface="Times New Roman"/>
                <a:cs typeface="Times New Roman"/>
              </a:rPr>
              <a:t> </a:t>
            </a:r>
            <a:r>
              <a:rPr dirty="0" sz="1200" spc="-5">
                <a:latin typeface="Times New Roman"/>
                <a:cs typeface="Times New Roman"/>
              </a:rPr>
              <a:t>and</a:t>
            </a:r>
            <a:r>
              <a:rPr dirty="0" sz="1200">
                <a:latin typeface="Times New Roman"/>
                <a:cs typeface="Times New Roman"/>
              </a:rPr>
              <a:t> Signal </a:t>
            </a:r>
            <a:r>
              <a:rPr dirty="0" sz="1200" spc="-5">
                <a:latin typeface="Times New Roman"/>
                <a:cs typeface="Times New Roman"/>
              </a:rPr>
              <a:t>Processing</a:t>
            </a:r>
            <a:r>
              <a:rPr dirty="0" sz="1200">
                <a:latin typeface="Times New Roman"/>
                <a:cs typeface="Times New Roman"/>
              </a:rPr>
              <a:t> (WCSP).</a:t>
            </a:r>
            <a:r>
              <a:rPr dirty="0" sz="1200" spc="5">
                <a:latin typeface="Times New Roman"/>
                <a:cs typeface="Times New Roman"/>
              </a:rPr>
              <a:t> </a:t>
            </a:r>
            <a:r>
              <a:rPr dirty="0" sz="1200" spc="-5">
                <a:latin typeface="Times New Roman"/>
                <a:cs typeface="Times New Roman"/>
              </a:rPr>
              <a:t>IEEE, </a:t>
            </a:r>
            <a:r>
              <a:rPr dirty="0" sz="1200">
                <a:latin typeface="Times New Roman"/>
                <a:cs typeface="Times New Roman"/>
              </a:rPr>
              <a:t>2021: 1-5.</a:t>
            </a:r>
            <a:endParaRPr sz="1200">
              <a:latin typeface="Times New Roman"/>
              <a:cs typeface="Times New Roman"/>
            </a:endParaRPr>
          </a:p>
          <a:p>
            <a:pPr algn="just" marL="279400" marR="5715" indent="-267335">
              <a:lnSpc>
                <a:spcPct val="108300"/>
              </a:lnSpc>
              <a:spcBef>
                <a:spcPts val="400"/>
              </a:spcBef>
              <a:buSzPct val="87500"/>
              <a:buAutoNum type="arabicPlain"/>
              <a:tabLst>
                <a:tab pos="280035" algn="l"/>
              </a:tabLst>
            </a:pPr>
            <a:r>
              <a:rPr dirty="0" sz="1200" spc="-30">
                <a:latin typeface="Times New Roman"/>
                <a:cs typeface="Times New Roman"/>
              </a:rPr>
              <a:t>Wang</a:t>
            </a:r>
            <a:r>
              <a:rPr dirty="0" sz="1200" spc="-25">
                <a:latin typeface="Times New Roman"/>
                <a:cs typeface="Times New Roman"/>
              </a:rPr>
              <a:t> </a:t>
            </a:r>
            <a:r>
              <a:rPr dirty="0" sz="1200" spc="-50">
                <a:latin typeface="Times New Roman"/>
                <a:cs typeface="Times New Roman"/>
              </a:rPr>
              <a:t>F,</a:t>
            </a:r>
            <a:r>
              <a:rPr dirty="0" sz="1200" spc="-25">
                <a:latin typeface="Times New Roman"/>
                <a:cs typeface="Times New Roman"/>
              </a:rPr>
              <a:t> </a:t>
            </a:r>
            <a:r>
              <a:rPr dirty="0" sz="1200" b="1">
                <a:latin typeface="Times New Roman"/>
                <a:cs typeface="Times New Roman"/>
              </a:rPr>
              <a:t>Mei</a:t>
            </a:r>
            <a:r>
              <a:rPr dirty="0" sz="1200" spc="-25" b="1">
                <a:latin typeface="Times New Roman"/>
                <a:cs typeface="Times New Roman"/>
              </a:rPr>
              <a:t> </a:t>
            </a:r>
            <a:r>
              <a:rPr dirty="0" sz="1200" b="1">
                <a:latin typeface="Times New Roman"/>
                <a:cs typeface="Times New Roman"/>
              </a:rPr>
              <a:t>Q</a:t>
            </a:r>
            <a:r>
              <a:rPr dirty="0" sz="1200">
                <a:latin typeface="Times New Roman"/>
                <a:cs typeface="Times New Roman"/>
              </a:rPr>
              <a:t>,</a:t>
            </a:r>
            <a:r>
              <a:rPr dirty="0" sz="1200" spc="-20">
                <a:latin typeface="Times New Roman"/>
                <a:cs typeface="Times New Roman"/>
              </a:rPr>
              <a:t> </a:t>
            </a:r>
            <a:r>
              <a:rPr dirty="0" sz="1200">
                <a:latin typeface="Times New Roman"/>
                <a:cs typeface="Times New Roman"/>
              </a:rPr>
              <a:t>Liu</a:t>
            </a:r>
            <a:r>
              <a:rPr dirty="0" sz="1200" spc="-25">
                <a:latin typeface="Times New Roman"/>
                <a:cs typeface="Times New Roman"/>
              </a:rPr>
              <a:t> </a:t>
            </a:r>
            <a:r>
              <a:rPr dirty="0" sz="1200" spc="-5">
                <a:latin typeface="Times New Roman"/>
                <a:cs typeface="Times New Roman"/>
              </a:rPr>
              <a:t>X,</a:t>
            </a:r>
            <a:r>
              <a:rPr dirty="0" sz="1200" spc="-25">
                <a:latin typeface="Times New Roman"/>
                <a:cs typeface="Times New Roman"/>
              </a:rPr>
              <a:t> </a:t>
            </a:r>
            <a:r>
              <a:rPr dirty="0" sz="1200">
                <a:latin typeface="Times New Roman"/>
                <a:cs typeface="Times New Roman"/>
              </a:rPr>
              <a:t>Xiao</a:t>
            </a:r>
            <a:r>
              <a:rPr dirty="0" sz="1200" spc="-70">
                <a:latin typeface="Times New Roman"/>
                <a:cs typeface="Times New Roman"/>
              </a:rPr>
              <a:t> </a:t>
            </a:r>
            <a:r>
              <a:rPr dirty="0" sz="1200" spc="-80">
                <a:latin typeface="Times New Roman"/>
                <a:cs typeface="Times New Roman"/>
              </a:rPr>
              <a:t>Y.</a:t>
            </a:r>
            <a:r>
              <a:rPr dirty="0" sz="1200" spc="-15">
                <a:latin typeface="Times New Roman"/>
                <a:cs typeface="Times New Roman"/>
              </a:rPr>
              <a:t> </a:t>
            </a:r>
            <a:r>
              <a:rPr dirty="0" sz="1200" spc="-5">
                <a:latin typeface="Times New Roman"/>
                <a:cs typeface="Times New Roman"/>
              </a:rPr>
              <a:t>Optimized</a:t>
            </a:r>
            <a:r>
              <a:rPr dirty="0" sz="1200" spc="-25">
                <a:latin typeface="Times New Roman"/>
                <a:cs typeface="Times New Roman"/>
              </a:rPr>
              <a:t> </a:t>
            </a:r>
            <a:r>
              <a:rPr dirty="0" sz="1200" spc="-5">
                <a:latin typeface="Times New Roman"/>
                <a:cs typeface="Times New Roman"/>
              </a:rPr>
              <a:t>Spatial Matching</a:t>
            </a:r>
            <a:r>
              <a:rPr dirty="0" sz="1200" spc="-25">
                <a:latin typeface="Times New Roman"/>
                <a:cs typeface="Times New Roman"/>
              </a:rPr>
              <a:t> </a:t>
            </a:r>
            <a:r>
              <a:rPr dirty="0" sz="1200">
                <a:latin typeface="Times New Roman"/>
                <a:cs typeface="Times New Roman"/>
              </a:rPr>
              <a:t>for</a:t>
            </a:r>
            <a:r>
              <a:rPr dirty="0" sz="1200" spc="-45">
                <a:latin typeface="Times New Roman"/>
                <a:cs typeface="Times New Roman"/>
              </a:rPr>
              <a:t> </a:t>
            </a:r>
            <a:r>
              <a:rPr dirty="0" sz="1200" spc="-15">
                <a:latin typeface="Times New Roman"/>
                <a:cs typeface="Times New Roman"/>
              </a:rPr>
              <a:t>Visual</a:t>
            </a:r>
            <a:r>
              <a:rPr dirty="0" sz="1200" spc="-20">
                <a:latin typeface="Times New Roman"/>
                <a:cs typeface="Times New Roman"/>
              </a:rPr>
              <a:t> </a:t>
            </a:r>
            <a:r>
              <a:rPr dirty="0" sz="1200" spc="-5">
                <a:latin typeface="Times New Roman"/>
                <a:cs typeface="Times New Roman"/>
              </a:rPr>
              <a:t>Object</a:t>
            </a:r>
            <a:r>
              <a:rPr dirty="0" sz="1200" spc="-50">
                <a:latin typeface="Times New Roman"/>
                <a:cs typeface="Times New Roman"/>
              </a:rPr>
              <a:t> </a:t>
            </a:r>
            <a:r>
              <a:rPr dirty="0" sz="1200" spc="-5">
                <a:latin typeface="Times New Roman"/>
                <a:cs typeface="Times New Roman"/>
              </a:rPr>
              <a:t>Tracking[C]</a:t>
            </a:r>
            <a:r>
              <a:rPr dirty="0" sz="1200" spc="-15">
                <a:latin typeface="Times New Roman"/>
                <a:cs typeface="Times New Roman"/>
              </a:rPr>
              <a:t> </a:t>
            </a:r>
            <a:r>
              <a:rPr dirty="0" sz="1200">
                <a:latin typeface="Times New Roman"/>
                <a:cs typeface="Times New Roman"/>
              </a:rPr>
              <a:t>2021 </a:t>
            </a:r>
            <a:r>
              <a:rPr dirty="0" sz="1200" spc="-285">
                <a:latin typeface="Times New Roman"/>
                <a:cs typeface="Times New Roman"/>
              </a:rPr>
              <a:t> </a:t>
            </a:r>
            <a:r>
              <a:rPr dirty="0" sz="1200" spc="-5">
                <a:latin typeface="Times New Roman"/>
                <a:cs typeface="Times New Roman"/>
              </a:rPr>
              <a:t>IEEE </a:t>
            </a:r>
            <a:r>
              <a:rPr dirty="0" sz="1200">
                <a:latin typeface="Times New Roman"/>
                <a:cs typeface="Times New Roman"/>
              </a:rPr>
              <a:t>31st </a:t>
            </a:r>
            <a:r>
              <a:rPr dirty="0" sz="1200" spc="-5">
                <a:latin typeface="Times New Roman"/>
                <a:cs typeface="Times New Roman"/>
              </a:rPr>
              <a:t>International </a:t>
            </a:r>
            <a:r>
              <a:rPr dirty="0" sz="1200" spc="-15">
                <a:latin typeface="Times New Roman"/>
                <a:cs typeface="Times New Roman"/>
              </a:rPr>
              <a:t>Workshop </a:t>
            </a:r>
            <a:r>
              <a:rPr dirty="0" sz="1200">
                <a:latin typeface="Times New Roman"/>
                <a:cs typeface="Times New Roman"/>
              </a:rPr>
              <a:t>on </a:t>
            </a:r>
            <a:r>
              <a:rPr dirty="0" sz="1200" spc="-5">
                <a:latin typeface="Times New Roman"/>
                <a:cs typeface="Times New Roman"/>
              </a:rPr>
              <a:t>Machine Learning </a:t>
            </a:r>
            <a:r>
              <a:rPr dirty="0" sz="1200">
                <a:latin typeface="Times New Roman"/>
                <a:cs typeface="Times New Roman"/>
              </a:rPr>
              <a:t>for Signal </a:t>
            </a:r>
            <a:r>
              <a:rPr dirty="0" sz="1200" spc="-5">
                <a:latin typeface="Times New Roman"/>
                <a:cs typeface="Times New Roman"/>
              </a:rPr>
              <a:t>Processing (MLSP). IEEE, </a:t>
            </a:r>
            <a:r>
              <a:rPr dirty="0" sz="1200">
                <a:latin typeface="Times New Roman"/>
                <a:cs typeface="Times New Roman"/>
              </a:rPr>
              <a:t> 2021:</a:t>
            </a:r>
            <a:r>
              <a:rPr dirty="0" sz="1200" spc="-5">
                <a:latin typeface="Times New Roman"/>
                <a:cs typeface="Times New Roman"/>
              </a:rPr>
              <a:t> 1-6.</a:t>
            </a:r>
            <a:endParaRPr sz="1200">
              <a:latin typeface="Times New Roman"/>
              <a:cs typeface="Times New Roman"/>
            </a:endParaRPr>
          </a:p>
          <a:p>
            <a:pPr algn="just" marL="279400" indent="-267335">
              <a:lnSpc>
                <a:spcPct val="100000"/>
              </a:lnSpc>
              <a:spcBef>
                <a:spcPts val="505"/>
              </a:spcBef>
              <a:buAutoNum type="arabicPlain"/>
              <a:tabLst>
                <a:tab pos="280035" algn="l"/>
              </a:tabLst>
            </a:pPr>
            <a:r>
              <a:rPr dirty="0" sz="1200" spc="-105">
                <a:latin typeface="Times New Roman"/>
                <a:cs typeface="Times New Roman"/>
              </a:rPr>
              <a:t>W</a:t>
            </a:r>
            <a:r>
              <a:rPr dirty="0" sz="1200" spc="-5">
                <a:latin typeface="Times New Roman"/>
                <a:cs typeface="Times New Roman"/>
              </a:rPr>
              <a:t>a</a:t>
            </a:r>
            <a:r>
              <a:rPr dirty="0" sz="1200">
                <a:latin typeface="Times New Roman"/>
                <a:cs typeface="Times New Roman"/>
              </a:rPr>
              <a:t>ng </a:t>
            </a:r>
            <a:r>
              <a:rPr dirty="0" sz="1200" spc="-5">
                <a:latin typeface="Times New Roman"/>
                <a:cs typeface="Times New Roman"/>
              </a:rPr>
              <a:t>X</a:t>
            </a:r>
            <a:r>
              <a:rPr dirty="0" sz="1200">
                <a:latin typeface="Times New Roman"/>
                <a:cs typeface="Times New Roman"/>
              </a:rPr>
              <a:t>,</a:t>
            </a:r>
            <a:r>
              <a:rPr dirty="0" sz="1200" spc="-5">
                <a:latin typeface="Times New Roman"/>
                <a:cs typeface="Times New Roman"/>
              </a:rPr>
              <a:t> Jian</a:t>
            </a:r>
            <a:r>
              <a:rPr dirty="0" sz="1200">
                <a:latin typeface="Times New Roman"/>
                <a:cs typeface="Times New Roman"/>
              </a:rPr>
              <a:t>g B, Zh</a:t>
            </a:r>
            <a:r>
              <a:rPr dirty="0" sz="1200" spc="-10">
                <a:latin typeface="Times New Roman"/>
                <a:cs typeface="Times New Roman"/>
              </a:rPr>
              <a:t>a</a:t>
            </a:r>
            <a:r>
              <a:rPr dirty="0" sz="1200">
                <a:latin typeface="Times New Roman"/>
                <a:cs typeface="Times New Roman"/>
              </a:rPr>
              <a:t>ng</a:t>
            </a:r>
            <a:r>
              <a:rPr dirty="0" sz="1200" spc="-15">
                <a:latin typeface="Times New Roman"/>
                <a:cs typeface="Times New Roman"/>
              </a:rPr>
              <a:t> </a:t>
            </a:r>
            <a:r>
              <a:rPr dirty="0" sz="1200">
                <a:latin typeface="Times New Roman"/>
                <a:cs typeface="Times New Roman"/>
              </a:rPr>
              <a:t>Z,</a:t>
            </a:r>
            <a:r>
              <a:rPr dirty="0" sz="1200" spc="-25">
                <a:latin typeface="Times New Roman"/>
                <a:cs typeface="Times New Roman"/>
              </a:rPr>
              <a:t> </a:t>
            </a:r>
            <a:r>
              <a:rPr dirty="0" sz="1200" spc="-85">
                <a:latin typeface="Times New Roman"/>
                <a:cs typeface="Times New Roman"/>
              </a:rPr>
              <a:t>T</a:t>
            </a:r>
            <a:r>
              <a:rPr dirty="0" sz="1200">
                <a:latin typeface="Times New Roman"/>
                <a:cs typeface="Times New Roman"/>
              </a:rPr>
              <a:t>ong C, </a:t>
            </a:r>
            <a:r>
              <a:rPr dirty="0" sz="1200" spc="-5" b="1">
                <a:latin typeface="Times New Roman"/>
                <a:cs typeface="Times New Roman"/>
              </a:rPr>
              <a:t>Me</a:t>
            </a:r>
            <a:r>
              <a:rPr dirty="0" sz="1200" b="1">
                <a:latin typeface="Times New Roman"/>
                <a:cs typeface="Times New Roman"/>
              </a:rPr>
              <a:t>i Q</a:t>
            </a:r>
            <a:r>
              <a:rPr dirty="0" sz="1200">
                <a:latin typeface="Times New Roman"/>
                <a:cs typeface="Times New Roman"/>
              </a:rPr>
              <a:t>,</a:t>
            </a:r>
            <a:r>
              <a:rPr dirty="0" sz="1200" spc="-15">
                <a:latin typeface="Times New Roman"/>
                <a:cs typeface="Times New Roman"/>
              </a:rPr>
              <a:t> </a:t>
            </a:r>
            <a:r>
              <a:rPr dirty="0" sz="1200" b="1">
                <a:latin typeface="Times New Roman"/>
                <a:cs typeface="Times New Roman"/>
              </a:rPr>
              <a:t>*</a:t>
            </a:r>
            <a:r>
              <a:rPr dirty="0" sz="1200" spc="-5">
                <a:latin typeface="Times New Roman"/>
                <a:cs typeface="Times New Roman"/>
              </a:rPr>
              <a:t>Xia</a:t>
            </a:r>
            <a:r>
              <a:rPr dirty="0" sz="1200">
                <a:latin typeface="Times New Roman"/>
                <a:cs typeface="Times New Roman"/>
              </a:rPr>
              <a:t>o J , *</a:t>
            </a:r>
            <a:r>
              <a:rPr dirty="0" sz="1200" spc="-85">
                <a:latin typeface="Times New Roman"/>
                <a:cs typeface="Times New Roman"/>
              </a:rPr>
              <a:t>T</a:t>
            </a:r>
            <a:r>
              <a:rPr dirty="0" sz="1200">
                <a:latin typeface="Times New Roman"/>
                <a:cs typeface="Times New Roman"/>
              </a:rPr>
              <a:t>ong,</a:t>
            </a:r>
            <a:r>
              <a:rPr dirty="0" sz="1200" spc="-50">
                <a:latin typeface="Times New Roman"/>
                <a:cs typeface="Times New Roman"/>
              </a:rPr>
              <a:t> </a:t>
            </a:r>
            <a:r>
              <a:rPr dirty="0" sz="1200" spc="-160">
                <a:latin typeface="Times New Roman"/>
                <a:cs typeface="Times New Roman"/>
              </a:rPr>
              <a:t>Y</a:t>
            </a:r>
            <a:r>
              <a:rPr dirty="0" sz="1200">
                <a:latin typeface="Times New Roman"/>
                <a:cs typeface="Times New Roman"/>
              </a:rPr>
              <a:t>. </a:t>
            </a:r>
            <a:r>
              <a:rPr dirty="0" sz="1200" spc="-5">
                <a:latin typeface="Times New Roman"/>
                <a:cs typeface="Times New Roman"/>
              </a:rPr>
              <a:t>D</a:t>
            </a:r>
            <a:r>
              <a:rPr dirty="0" sz="1200" spc="-10">
                <a:latin typeface="Times New Roman"/>
                <a:cs typeface="Times New Roman"/>
              </a:rPr>
              <a:t>e</a:t>
            </a:r>
            <a:r>
              <a:rPr dirty="0" sz="1200" spc="-5">
                <a:latin typeface="Times New Roman"/>
                <a:cs typeface="Times New Roman"/>
              </a:rPr>
              <a:t>e</a:t>
            </a:r>
            <a:r>
              <a:rPr dirty="0" sz="1200">
                <a:latin typeface="Times New Roman"/>
                <a:cs typeface="Times New Roman"/>
              </a:rPr>
              <a:t>pGCN</a:t>
            </a:r>
            <a:r>
              <a:rPr dirty="0" sz="1200" spc="-5">
                <a:latin typeface="Times New Roman"/>
                <a:cs typeface="Times New Roman"/>
              </a:rPr>
              <a:t>s-At</a:t>
            </a:r>
            <a:r>
              <a:rPr dirty="0" sz="1200">
                <a:latin typeface="Times New Roman"/>
                <a:cs typeface="Times New Roman"/>
              </a:rPr>
              <a:t>t</a:t>
            </a:r>
            <a:r>
              <a:rPr dirty="0" sz="1200" spc="-5">
                <a:latin typeface="Times New Roman"/>
                <a:cs typeface="Times New Roman"/>
              </a:rPr>
              <a:t> </a:t>
            </a:r>
            <a:r>
              <a:rPr dirty="0" sz="1200">
                <a:latin typeface="Times New Roman"/>
                <a:cs typeface="Times New Roman"/>
              </a:rPr>
              <a:t>for</a:t>
            </a:r>
            <a:r>
              <a:rPr dirty="0" sz="1200" spc="-5">
                <a:latin typeface="Times New Roman"/>
                <a:cs typeface="Times New Roman"/>
              </a:rPr>
              <a:t> </a:t>
            </a:r>
            <a:r>
              <a:rPr dirty="0" sz="1200">
                <a:latin typeface="Times New Roman"/>
                <a:cs typeface="Times New Roman"/>
              </a:rPr>
              <a:t>Point</a:t>
            </a:r>
            <a:r>
              <a:rPr dirty="0" sz="1200" spc="-10">
                <a:latin typeface="Times New Roman"/>
                <a:cs typeface="Times New Roman"/>
              </a:rPr>
              <a:t> </a:t>
            </a:r>
            <a:r>
              <a:rPr dirty="0" sz="1200">
                <a:latin typeface="Times New Roman"/>
                <a:cs typeface="Times New Roman"/>
              </a:rPr>
              <a:t>Cloud</a:t>
            </a:r>
            <a:endParaRPr sz="1200">
              <a:latin typeface="Times New Roman"/>
              <a:cs typeface="Times New Roman"/>
            </a:endParaRPr>
          </a:p>
          <a:p>
            <a:pPr algn="just" marL="279400" marR="8890">
              <a:lnSpc>
                <a:spcPct val="162500"/>
              </a:lnSpc>
            </a:pPr>
            <a:r>
              <a:rPr dirty="0" sz="1200" spc="-5">
                <a:latin typeface="Times New Roman"/>
                <a:cs typeface="Times New Roman"/>
              </a:rPr>
              <a:t>Semantic</a:t>
            </a:r>
            <a:r>
              <a:rPr dirty="0" sz="1200">
                <a:latin typeface="Times New Roman"/>
                <a:cs typeface="Times New Roman"/>
              </a:rPr>
              <a:t> </a:t>
            </a:r>
            <a:r>
              <a:rPr dirty="0" sz="1200" spc="-5">
                <a:latin typeface="Times New Roman"/>
                <a:cs typeface="Times New Roman"/>
              </a:rPr>
              <a:t>Segmentation[C].</a:t>
            </a:r>
            <a:r>
              <a:rPr dirty="0" sz="1200">
                <a:latin typeface="Times New Roman"/>
                <a:cs typeface="Times New Roman"/>
              </a:rPr>
              <a:t> </a:t>
            </a:r>
            <a:r>
              <a:rPr dirty="0" sz="1200" spc="-5">
                <a:latin typeface="Times New Roman"/>
                <a:cs typeface="Times New Roman"/>
              </a:rPr>
              <a:t>Journal</a:t>
            </a:r>
            <a:r>
              <a:rPr dirty="0" sz="1200">
                <a:latin typeface="Times New Roman"/>
                <a:cs typeface="Times New Roman"/>
              </a:rPr>
              <a:t> of</a:t>
            </a:r>
            <a:r>
              <a:rPr dirty="0" sz="1200" spc="5">
                <a:latin typeface="Times New Roman"/>
                <a:cs typeface="Times New Roman"/>
              </a:rPr>
              <a:t> </a:t>
            </a:r>
            <a:r>
              <a:rPr dirty="0" sz="1200" spc="-5">
                <a:latin typeface="Times New Roman"/>
                <a:cs typeface="Times New Roman"/>
              </a:rPr>
              <a:t>Physics:</a:t>
            </a:r>
            <a:r>
              <a:rPr dirty="0" sz="1200">
                <a:latin typeface="Times New Roman"/>
                <a:cs typeface="Times New Roman"/>
              </a:rPr>
              <a:t> </a:t>
            </a:r>
            <a:r>
              <a:rPr dirty="0" sz="1200" spc="-5">
                <a:latin typeface="Times New Roman"/>
                <a:cs typeface="Times New Roman"/>
              </a:rPr>
              <a:t>Conference</a:t>
            </a:r>
            <a:r>
              <a:rPr dirty="0" sz="1200">
                <a:latin typeface="Times New Roman"/>
                <a:cs typeface="Times New Roman"/>
              </a:rPr>
              <a:t> </a:t>
            </a:r>
            <a:r>
              <a:rPr dirty="0" sz="1200" spc="-5">
                <a:latin typeface="Times New Roman"/>
                <a:cs typeface="Times New Roman"/>
              </a:rPr>
              <a:t>Series.</a:t>
            </a:r>
            <a:r>
              <a:rPr dirty="0" sz="1200">
                <a:latin typeface="Times New Roman"/>
                <a:cs typeface="Times New Roman"/>
              </a:rPr>
              <a:t> IOP</a:t>
            </a:r>
            <a:r>
              <a:rPr dirty="0" sz="1200" spc="5">
                <a:latin typeface="Times New Roman"/>
                <a:cs typeface="Times New Roman"/>
              </a:rPr>
              <a:t> </a:t>
            </a:r>
            <a:r>
              <a:rPr dirty="0" sz="1200" spc="-5">
                <a:latin typeface="Times New Roman"/>
                <a:cs typeface="Times New Roman"/>
              </a:rPr>
              <a:t>Publishing,</a:t>
            </a:r>
            <a:r>
              <a:rPr dirty="0" sz="1200">
                <a:latin typeface="Times New Roman"/>
                <a:cs typeface="Times New Roman"/>
              </a:rPr>
              <a:t> 2021, </a:t>
            </a:r>
            <a:r>
              <a:rPr dirty="0" sz="1200" spc="5">
                <a:latin typeface="Times New Roman"/>
                <a:cs typeface="Times New Roman"/>
              </a:rPr>
              <a:t> </a:t>
            </a:r>
            <a:r>
              <a:rPr dirty="0" sz="1200" spc="-5">
                <a:latin typeface="Times New Roman"/>
                <a:cs typeface="Times New Roman"/>
              </a:rPr>
              <a:t>2025(1): </a:t>
            </a:r>
            <a:r>
              <a:rPr dirty="0" sz="1200">
                <a:latin typeface="Times New Roman"/>
                <a:cs typeface="Times New Roman"/>
              </a:rPr>
              <a:t>012059.</a:t>
            </a:r>
            <a:endParaRPr sz="1200">
              <a:latin typeface="Times New Roman"/>
              <a:cs typeface="Times New Roman"/>
            </a:endParaRPr>
          </a:p>
          <a:p>
            <a:pPr algn="just" marL="279400" marR="6985" indent="-267335">
              <a:lnSpc>
                <a:spcPct val="162500"/>
              </a:lnSpc>
              <a:spcBef>
                <a:spcPts val="15"/>
              </a:spcBef>
              <a:buFont typeface="Times New Roman"/>
              <a:buAutoNum type="arabicPlain" startAt="4"/>
              <a:tabLst>
                <a:tab pos="280035" algn="l"/>
              </a:tabLst>
            </a:pPr>
            <a:r>
              <a:rPr dirty="0" sz="1200">
                <a:latin typeface="SimSun"/>
                <a:cs typeface="SimSun"/>
              </a:rPr>
              <a:t>许</a:t>
            </a:r>
            <a:r>
              <a:rPr dirty="0" sz="1200" spc="-5">
                <a:latin typeface="SimSun"/>
                <a:cs typeface="SimSun"/>
              </a:rPr>
              <a:t>杰</a:t>
            </a:r>
            <a:r>
              <a:rPr dirty="0" sz="1200">
                <a:latin typeface="Times New Roman"/>
                <a:cs typeface="Times New Roman"/>
              </a:rPr>
              <a:t>,  </a:t>
            </a:r>
            <a:r>
              <a:rPr dirty="0" sz="1200">
                <a:latin typeface="SimSun"/>
                <a:cs typeface="SimSun"/>
              </a:rPr>
              <a:t>张子恒</a:t>
            </a:r>
            <a:r>
              <a:rPr dirty="0" sz="1200">
                <a:latin typeface="Times New Roman"/>
                <a:cs typeface="Times New Roman"/>
              </a:rPr>
              <a:t>,  </a:t>
            </a:r>
            <a:r>
              <a:rPr dirty="0" sz="1200">
                <a:latin typeface="SimSun"/>
                <a:cs typeface="SimSun"/>
              </a:rPr>
              <a:t>王新宇</a:t>
            </a:r>
            <a:r>
              <a:rPr dirty="0" sz="1200">
                <a:latin typeface="Times New Roman"/>
                <a:cs typeface="Times New Roman"/>
              </a:rPr>
              <a:t>,  </a:t>
            </a:r>
            <a:r>
              <a:rPr dirty="0" sz="1200">
                <a:latin typeface="SimSun"/>
                <a:cs typeface="SimSun"/>
              </a:rPr>
              <a:t>佟诚</a:t>
            </a:r>
            <a:r>
              <a:rPr dirty="0" sz="1200">
                <a:latin typeface="Times New Roman"/>
                <a:cs typeface="Times New Roman"/>
              </a:rPr>
              <a:t>,  </a:t>
            </a:r>
            <a:r>
              <a:rPr dirty="0" sz="1200" spc="10">
                <a:latin typeface="SimSun"/>
                <a:cs typeface="SimSun"/>
              </a:rPr>
              <a:t>梅青</a:t>
            </a:r>
            <a:r>
              <a:rPr dirty="0" sz="1200">
                <a:latin typeface="Times New Roman"/>
                <a:cs typeface="Times New Roman"/>
              </a:rPr>
              <a:t>,</a:t>
            </a:r>
            <a:r>
              <a:rPr dirty="0" sz="1200" spc="140">
                <a:latin typeface="Times New Roman"/>
                <a:cs typeface="Times New Roman"/>
              </a:rPr>
              <a:t> </a:t>
            </a:r>
            <a:r>
              <a:rPr dirty="0" sz="1200">
                <a:latin typeface="Times New Roman"/>
                <a:cs typeface="Times New Roman"/>
              </a:rPr>
              <a:t>*</a:t>
            </a:r>
            <a:r>
              <a:rPr dirty="0" sz="1200">
                <a:latin typeface="SimSun"/>
                <a:cs typeface="SimSun"/>
              </a:rPr>
              <a:t>肖建</a:t>
            </a:r>
            <a:r>
              <a:rPr dirty="0" sz="1200">
                <a:latin typeface="Times New Roman"/>
                <a:cs typeface="Times New Roman"/>
              </a:rPr>
              <a:t>.  </a:t>
            </a:r>
            <a:r>
              <a:rPr dirty="0" sz="1200" spc="-15">
                <a:latin typeface="SimSun"/>
                <a:cs typeface="SimSun"/>
              </a:rPr>
              <a:t>一</a:t>
            </a:r>
            <a:r>
              <a:rPr dirty="0" sz="1200">
                <a:latin typeface="SimSun"/>
                <a:cs typeface="SimSun"/>
              </a:rPr>
              <a:t>种基于</a:t>
            </a:r>
            <a:r>
              <a:rPr dirty="0" sz="1200" spc="-300">
                <a:latin typeface="SimSun"/>
                <a:cs typeface="SimSun"/>
              </a:rPr>
              <a:t> </a:t>
            </a:r>
            <a:r>
              <a:rPr dirty="0" sz="1200">
                <a:latin typeface="Times New Roman"/>
                <a:cs typeface="Times New Roman"/>
              </a:rPr>
              <a:t>Zynq</a:t>
            </a:r>
            <a:r>
              <a:rPr dirty="0" sz="1200" spc="-5">
                <a:latin typeface="Times New Roman"/>
                <a:cs typeface="Times New Roman"/>
              </a:rPr>
              <a:t> </a:t>
            </a:r>
            <a:r>
              <a:rPr dirty="0" sz="1200">
                <a:latin typeface="SimSun"/>
                <a:cs typeface="SimSun"/>
              </a:rPr>
              <a:t>的</a:t>
            </a:r>
            <a:r>
              <a:rPr dirty="0" sz="1200" spc="-300">
                <a:latin typeface="SimSun"/>
                <a:cs typeface="SimSun"/>
              </a:rPr>
              <a:t> </a:t>
            </a:r>
            <a:r>
              <a:rPr dirty="0" sz="1200">
                <a:latin typeface="Times New Roman"/>
                <a:cs typeface="Times New Roman"/>
              </a:rPr>
              <a:t>C</a:t>
            </a:r>
            <a:r>
              <a:rPr dirty="0" sz="1200" spc="-5">
                <a:latin typeface="Times New Roman"/>
                <a:cs typeface="Times New Roman"/>
              </a:rPr>
              <a:t>N</a:t>
            </a:r>
            <a:r>
              <a:rPr dirty="0" sz="1200">
                <a:latin typeface="Times New Roman"/>
                <a:cs typeface="Times New Roman"/>
              </a:rPr>
              <a:t>N</a:t>
            </a:r>
            <a:r>
              <a:rPr dirty="0" sz="1200" spc="-5">
                <a:latin typeface="Times New Roman"/>
                <a:cs typeface="Times New Roman"/>
              </a:rPr>
              <a:t> </a:t>
            </a:r>
            <a:r>
              <a:rPr dirty="0" sz="1200">
                <a:latin typeface="SimSun"/>
                <a:cs typeface="SimSun"/>
              </a:rPr>
              <a:t>加速器设计与实现</a:t>
            </a:r>
            <a:r>
              <a:rPr dirty="0" sz="1200">
                <a:latin typeface="Times New Roman"/>
                <a:cs typeface="Times New Roman"/>
              </a:rPr>
              <a:t>[J</a:t>
            </a:r>
            <a:r>
              <a:rPr dirty="0" sz="1200" spc="-10">
                <a:latin typeface="Times New Roman"/>
                <a:cs typeface="Times New Roman"/>
              </a:rPr>
              <a:t>]</a:t>
            </a:r>
            <a:r>
              <a:rPr dirty="0" sz="1200">
                <a:latin typeface="Times New Roman"/>
                <a:cs typeface="Times New Roman"/>
              </a:rPr>
              <a:t>. </a:t>
            </a:r>
            <a:r>
              <a:rPr dirty="0" sz="1200">
                <a:latin typeface="SimSun"/>
                <a:cs typeface="SimSun"/>
              </a:rPr>
              <a:t>计算机技术与发</a:t>
            </a:r>
            <a:r>
              <a:rPr dirty="0" sz="1200" spc="-5">
                <a:latin typeface="SimSun"/>
                <a:cs typeface="SimSun"/>
              </a:rPr>
              <a:t>展</a:t>
            </a:r>
            <a:r>
              <a:rPr dirty="0" sz="1200">
                <a:latin typeface="Times New Roman"/>
                <a:cs typeface="Times New Roman"/>
              </a:rPr>
              <a:t>,</a:t>
            </a:r>
            <a:r>
              <a:rPr dirty="0" sz="1200" spc="-5">
                <a:latin typeface="Times New Roman"/>
                <a:cs typeface="Times New Roman"/>
              </a:rPr>
              <a:t> </a:t>
            </a:r>
            <a:r>
              <a:rPr dirty="0" sz="1200">
                <a:latin typeface="Times New Roman"/>
                <a:cs typeface="Times New Roman"/>
              </a:rPr>
              <a:t>2021, </a:t>
            </a:r>
            <a:r>
              <a:rPr dirty="0" sz="1200" spc="-10">
                <a:latin typeface="Times New Roman"/>
                <a:cs typeface="Times New Roman"/>
              </a:rPr>
              <a:t>31(11):</a:t>
            </a:r>
            <a:r>
              <a:rPr dirty="0" sz="1200" spc="-5">
                <a:latin typeface="Times New Roman"/>
                <a:cs typeface="Times New Roman"/>
              </a:rPr>
              <a:t> 108-113+121.</a:t>
            </a:r>
            <a:endParaRPr sz="1200">
              <a:latin typeface="Times New Roman"/>
              <a:cs typeface="Times New Roman"/>
            </a:endParaRPr>
          </a:p>
        </p:txBody>
      </p:sp>
      <p:pic>
        <p:nvPicPr>
          <p:cNvPr id="4" name="object 4"/>
          <p:cNvPicPr/>
          <p:nvPr/>
        </p:nvPicPr>
        <p:blipFill>
          <a:blip r:embed="rId2" cstate="print"/>
          <a:stretch>
            <a:fillRect/>
          </a:stretch>
        </p:blipFill>
        <p:spPr>
          <a:xfrm>
            <a:off x="259079" y="10344403"/>
            <a:ext cx="4812030" cy="123189"/>
          </a:xfrm>
          <a:prstGeom prst="rect">
            <a:avLst/>
          </a:prstGeom>
        </p:spPr>
      </p:pic>
      <p:pic>
        <p:nvPicPr>
          <p:cNvPr id="5" name="object 5"/>
          <p:cNvPicPr/>
          <p:nvPr/>
        </p:nvPicPr>
        <p:blipFill>
          <a:blip r:embed="rId3" cstate="print"/>
          <a:stretch>
            <a:fillRect/>
          </a:stretch>
        </p:blipFill>
        <p:spPr>
          <a:xfrm>
            <a:off x="5215890" y="10344403"/>
            <a:ext cx="1082039" cy="123189"/>
          </a:xfrm>
          <a:prstGeom prst="rect">
            <a:avLst/>
          </a:prstGeom>
        </p:spPr>
      </p:pic>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57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756919"/>
            <a:ext cx="6148705" cy="4509770"/>
          </a:xfrm>
          <a:prstGeom prst="rect">
            <a:avLst/>
          </a:prstGeom>
        </p:spPr>
        <p:txBody>
          <a:bodyPr wrap="square" lIns="0" tIns="12700" rIns="0" bIns="0" rtlCol="0" vert="horz">
            <a:spAutoFit/>
          </a:bodyPr>
          <a:lstStyle/>
          <a:p>
            <a:pPr algn="just" marL="12700">
              <a:lnSpc>
                <a:spcPct val="100000"/>
              </a:lnSpc>
              <a:spcBef>
                <a:spcPts val="100"/>
              </a:spcBef>
            </a:pPr>
            <a:r>
              <a:rPr dirty="0" sz="1200" spc="-5">
                <a:latin typeface="Times New Roman"/>
                <a:cs typeface="Times New Roman"/>
              </a:rPr>
              <a:t>experimental</a:t>
            </a:r>
            <a:r>
              <a:rPr dirty="0" sz="1200" spc="-30">
                <a:latin typeface="Times New Roman"/>
                <a:cs typeface="Times New Roman"/>
              </a:rPr>
              <a:t> </a:t>
            </a:r>
            <a:r>
              <a:rPr dirty="0" sz="1200" spc="-5">
                <a:latin typeface="Times New Roman"/>
                <a:cs typeface="Times New Roman"/>
              </a:rPr>
              <a:t>results</a:t>
            </a:r>
            <a:r>
              <a:rPr dirty="0" sz="1200" spc="-20">
                <a:latin typeface="Times New Roman"/>
                <a:cs typeface="Times New Roman"/>
              </a:rPr>
              <a:t> </a:t>
            </a:r>
            <a:r>
              <a:rPr dirty="0" sz="1200" spc="-5">
                <a:latin typeface="Times New Roman"/>
                <a:cs typeface="Times New Roman"/>
              </a:rPr>
              <a:t>demonstrate</a:t>
            </a:r>
            <a:r>
              <a:rPr dirty="0" sz="1200" spc="-30">
                <a:latin typeface="Times New Roman"/>
                <a:cs typeface="Times New Roman"/>
              </a:rPr>
              <a:t> </a:t>
            </a:r>
            <a:r>
              <a:rPr dirty="0" sz="1200">
                <a:latin typeface="Times New Roman"/>
                <a:cs typeface="Times New Roman"/>
              </a:rPr>
              <a:t>that</a:t>
            </a:r>
            <a:r>
              <a:rPr dirty="0" sz="1200" spc="-30">
                <a:latin typeface="Times New Roman"/>
                <a:cs typeface="Times New Roman"/>
              </a:rPr>
              <a:t> </a:t>
            </a:r>
            <a:r>
              <a:rPr dirty="0" sz="1200" spc="-25">
                <a:latin typeface="Times New Roman"/>
                <a:cs typeface="Times New Roman"/>
              </a:rPr>
              <a:t>PACNet</a:t>
            </a:r>
            <a:r>
              <a:rPr dirty="0" sz="1200" spc="-20">
                <a:latin typeface="Times New Roman"/>
                <a:cs typeface="Times New Roman"/>
              </a:rPr>
              <a:t> </a:t>
            </a:r>
            <a:r>
              <a:rPr dirty="0" sz="1200" spc="-5">
                <a:latin typeface="Times New Roman"/>
                <a:cs typeface="Times New Roman"/>
              </a:rPr>
              <a:t>has</a:t>
            </a:r>
            <a:r>
              <a:rPr dirty="0" sz="1200" spc="-25">
                <a:latin typeface="Times New Roman"/>
                <a:cs typeface="Times New Roman"/>
              </a:rPr>
              <a:t> </a:t>
            </a:r>
            <a:r>
              <a:rPr dirty="0" sz="1200" spc="-5">
                <a:latin typeface="Times New Roman"/>
                <a:cs typeface="Times New Roman"/>
              </a:rPr>
              <a:t>brought</a:t>
            </a:r>
            <a:r>
              <a:rPr dirty="0" sz="1200" spc="-25">
                <a:latin typeface="Times New Roman"/>
                <a:cs typeface="Times New Roman"/>
              </a:rPr>
              <a:t> </a:t>
            </a:r>
            <a:r>
              <a:rPr dirty="0" sz="1200" spc="-5">
                <a:latin typeface="Times New Roman"/>
                <a:cs typeface="Times New Roman"/>
              </a:rPr>
              <a:t>25.6%,</a:t>
            </a:r>
            <a:r>
              <a:rPr dirty="0" sz="1200" spc="-25">
                <a:latin typeface="Times New Roman"/>
                <a:cs typeface="Times New Roman"/>
              </a:rPr>
              <a:t> </a:t>
            </a:r>
            <a:r>
              <a:rPr dirty="0" sz="1200" spc="-5">
                <a:latin typeface="Times New Roman"/>
                <a:cs typeface="Times New Roman"/>
              </a:rPr>
              <a:t>13.7%,</a:t>
            </a:r>
            <a:r>
              <a:rPr dirty="0" sz="1200" spc="-30">
                <a:latin typeface="Times New Roman"/>
                <a:cs typeface="Times New Roman"/>
              </a:rPr>
              <a:t> </a:t>
            </a:r>
            <a:r>
              <a:rPr dirty="0" sz="1200" spc="-5">
                <a:latin typeface="Times New Roman"/>
                <a:cs typeface="Times New Roman"/>
              </a:rPr>
              <a:t>21.6%,</a:t>
            </a:r>
            <a:r>
              <a:rPr dirty="0" sz="1200" spc="-30">
                <a:latin typeface="Times New Roman"/>
                <a:cs typeface="Times New Roman"/>
              </a:rPr>
              <a:t> </a:t>
            </a:r>
            <a:r>
              <a:rPr dirty="0" sz="1200" spc="-5">
                <a:latin typeface="Times New Roman"/>
                <a:cs typeface="Times New Roman"/>
              </a:rPr>
              <a:t>39.4%,</a:t>
            </a:r>
            <a:r>
              <a:rPr dirty="0" sz="1200" spc="-25">
                <a:latin typeface="Times New Roman"/>
                <a:cs typeface="Times New Roman"/>
              </a:rPr>
              <a:t> </a:t>
            </a:r>
            <a:r>
              <a:rPr dirty="0" sz="1200">
                <a:latin typeface="Times New Roman"/>
                <a:cs typeface="Times New Roman"/>
              </a:rPr>
              <a:t>22.1%,</a:t>
            </a:r>
            <a:r>
              <a:rPr dirty="0" sz="1200" spc="-30">
                <a:latin typeface="Times New Roman"/>
                <a:cs typeface="Times New Roman"/>
              </a:rPr>
              <a:t> </a:t>
            </a:r>
            <a:r>
              <a:rPr dirty="0" sz="1200" spc="-5">
                <a:latin typeface="Times New Roman"/>
                <a:cs typeface="Times New Roman"/>
              </a:rPr>
              <a:t>and</a:t>
            </a:r>
            <a:endParaRPr sz="1200">
              <a:latin typeface="Times New Roman"/>
              <a:cs typeface="Times New Roman"/>
            </a:endParaRPr>
          </a:p>
          <a:p>
            <a:pPr algn="just" marL="12700" marR="6350">
              <a:lnSpc>
                <a:spcPct val="162500"/>
              </a:lnSpc>
            </a:pPr>
            <a:r>
              <a:rPr dirty="0" sz="1200">
                <a:latin typeface="Times New Roman"/>
                <a:cs typeface="Times New Roman"/>
              </a:rPr>
              <a:t>19.1% </a:t>
            </a:r>
            <a:r>
              <a:rPr dirty="0" sz="1200" spc="-5">
                <a:latin typeface="Times New Roman"/>
                <a:cs typeface="Times New Roman"/>
              </a:rPr>
              <a:t>improvements </a:t>
            </a:r>
            <a:r>
              <a:rPr dirty="0" sz="1200">
                <a:latin typeface="Times New Roman"/>
                <a:cs typeface="Times New Roman"/>
              </a:rPr>
              <a:t>in the </a:t>
            </a:r>
            <a:r>
              <a:rPr dirty="0" sz="1200" spc="-5">
                <a:latin typeface="Times New Roman"/>
                <a:cs typeface="Times New Roman"/>
              </a:rPr>
              <a:t>six criteria: mean squared error </a:t>
            </a:r>
            <a:r>
              <a:rPr dirty="0" sz="1200">
                <a:latin typeface="Times New Roman"/>
                <a:cs typeface="Times New Roman"/>
              </a:rPr>
              <a:t>(MSE), root </a:t>
            </a:r>
            <a:r>
              <a:rPr dirty="0" sz="1200" spc="-5">
                <a:latin typeface="Times New Roman"/>
                <a:cs typeface="Times New Roman"/>
              </a:rPr>
              <a:t>mean square error </a:t>
            </a:r>
            <a:r>
              <a:rPr dirty="0" sz="1200">
                <a:latin typeface="Times New Roman"/>
                <a:cs typeface="Times New Roman"/>
              </a:rPr>
              <a:t>(RMSE) </a:t>
            </a:r>
            <a:r>
              <a:rPr dirty="0" sz="1200" spc="5">
                <a:latin typeface="Times New Roman"/>
                <a:cs typeface="Times New Roman"/>
              </a:rPr>
              <a:t> </a:t>
            </a:r>
            <a:r>
              <a:rPr dirty="0" sz="1200" spc="-5">
                <a:latin typeface="Times New Roman"/>
                <a:cs typeface="Times New Roman"/>
              </a:rPr>
              <a:t>and mean absolute </a:t>
            </a:r>
            <a:r>
              <a:rPr dirty="0" sz="1200">
                <a:latin typeface="Times New Roman"/>
                <a:cs typeface="Times New Roman"/>
              </a:rPr>
              <a:t>error </a:t>
            </a:r>
            <a:r>
              <a:rPr dirty="0" sz="1200" spc="-5">
                <a:latin typeface="Times New Roman"/>
                <a:cs typeface="Times New Roman"/>
              </a:rPr>
              <a:t>(MAE) </a:t>
            </a:r>
            <a:r>
              <a:rPr dirty="0" sz="1200">
                <a:latin typeface="Times New Roman"/>
                <a:cs typeface="Times New Roman"/>
              </a:rPr>
              <a:t>of the </a:t>
            </a:r>
            <a:r>
              <a:rPr dirty="0" sz="1200" spc="-5">
                <a:latin typeface="Times New Roman"/>
                <a:cs typeface="Times New Roman"/>
              </a:rPr>
              <a:t>rotation </a:t>
            </a:r>
            <a:r>
              <a:rPr dirty="0" sz="1200">
                <a:latin typeface="Times New Roman"/>
                <a:cs typeface="Times New Roman"/>
              </a:rPr>
              <a:t>matrix </a:t>
            </a:r>
            <a:r>
              <a:rPr dirty="0" sz="1200" spc="-5">
                <a:latin typeface="Times New Roman"/>
                <a:cs typeface="Times New Roman"/>
              </a:rPr>
              <a:t>and </a:t>
            </a:r>
            <a:r>
              <a:rPr dirty="0" sz="1200">
                <a:latin typeface="Times New Roman"/>
                <a:cs typeface="Times New Roman"/>
              </a:rPr>
              <a:t>translation </a:t>
            </a:r>
            <a:r>
              <a:rPr dirty="0" sz="1200" spc="-10">
                <a:latin typeface="Times New Roman"/>
                <a:cs typeface="Times New Roman"/>
              </a:rPr>
              <a:t>vector, respectively. </a:t>
            </a:r>
            <a:r>
              <a:rPr dirty="0" sz="1200" spc="-5">
                <a:latin typeface="Times New Roman"/>
                <a:cs typeface="Times New Roman"/>
              </a:rPr>
              <a:t>Compared </a:t>
            </a:r>
            <a:r>
              <a:rPr dirty="0" sz="1200" spc="-290">
                <a:latin typeface="Times New Roman"/>
                <a:cs typeface="Times New Roman"/>
              </a:rPr>
              <a:t> </a:t>
            </a:r>
            <a:r>
              <a:rPr dirty="0" sz="1200" spc="-5">
                <a:latin typeface="Times New Roman"/>
                <a:cs typeface="Times New Roman"/>
              </a:rPr>
              <a:t>with </a:t>
            </a:r>
            <a:r>
              <a:rPr dirty="0" sz="1200">
                <a:latin typeface="Times New Roman"/>
                <a:cs typeface="Times New Roman"/>
              </a:rPr>
              <a:t>other </a:t>
            </a:r>
            <a:r>
              <a:rPr dirty="0" sz="1200" spc="-5">
                <a:latin typeface="Times New Roman"/>
                <a:cs typeface="Times New Roman"/>
              </a:rPr>
              <a:t>state-of-the-art </a:t>
            </a:r>
            <a:r>
              <a:rPr dirty="0" sz="1200">
                <a:latin typeface="Times New Roman"/>
                <a:cs typeface="Times New Roman"/>
              </a:rPr>
              <a:t>algorithms, the method </a:t>
            </a:r>
            <a:r>
              <a:rPr dirty="0" sz="1200" spc="-5">
                <a:latin typeface="Times New Roman"/>
                <a:cs typeface="Times New Roman"/>
              </a:rPr>
              <a:t>proposed </a:t>
            </a:r>
            <a:r>
              <a:rPr dirty="0" sz="1200">
                <a:latin typeface="Times New Roman"/>
                <a:cs typeface="Times New Roman"/>
              </a:rPr>
              <a:t>in the thesis </a:t>
            </a:r>
            <a:r>
              <a:rPr dirty="0" sz="1200" spc="-5">
                <a:latin typeface="Times New Roman"/>
                <a:cs typeface="Times New Roman"/>
              </a:rPr>
              <a:t>also has </a:t>
            </a:r>
            <a:r>
              <a:rPr dirty="0" sz="1200">
                <a:latin typeface="Times New Roman"/>
                <a:cs typeface="Times New Roman"/>
              </a:rPr>
              <a:t>higher </a:t>
            </a:r>
            <a:r>
              <a:rPr dirty="0" sz="1200" spc="-5">
                <a:latin typeface="Times New Roman"/>
                <a:cs typeface="Times New Roman"/>
              </a:rPr>
              <a:t>accuracy </a:t>
            </a:r>
            <a:r>
              <a:rPr dirty="0" sz="1200" spc="5">
                <a:latin typeface="Times New Roman"/>
                <a:cs typeface="Times New Roman"/>
              </a:rPr>
              <a:t>in </a:t>
            </a:r>
            <a:r>
              <a:rPr dirty="0" sz="1200" spc="10">
                <a:latin typeface="Times New Roman"/>
                <a:cs typeface="Times New Roman"/>
              </a:rPr>
              <a:t> </a:t>
            </a:r>
            <a:r>
              <a:rPr dirty="0" sz="1200">
                <a:latin typeface="Times New Roman"/>
                <a:cs typeface="Times New Roman"/>
              </a:rPr>
              <a:t>point</a:t>
            </a:r>
            <a:r>
              <a:rPr dirty="0" sz="1200" spc="-5">
                <a:latin typeface="Times New Roman"/>
                <a:cs typeface="Times New Roman"/>
              </a:rPr>
              <a:t> cloud</a:t>
            </a:r>
            <a:r>
              <a:rPr dirty="0" sz="1200">
                <a:latin typeface="Times New Roman"/>
                <a:cs typeface="Times New Roman"/>
              </a:rPr>
              <a:t> </a:t>
            </a:r>
            <a:r>
              <a:rPr dirty="0" sz="1200" spc="-5">
                <a:latin typeface="Times New Roman"/>
                <a:cs typeface="Times New Roman"/>
              </a:rPr>
              <a:t>registration.</a:t>
            </a:r>
            <a:endParaRPr sz="1200">
              <a:latin typeface="Times New Roman"/>
              <a:cs typeface="Times New Roman"/>
            </a:endParaRPr>
          </a:p>
          <a:p>
            <a:pPr algn="just" marL="12700" marR="5715" indent="228600">
              <a:lnSpc>
                <a:spcPct val="162500"/>
              </a:lnSpc>
            </a:pPr>
            <a:r>
              <a:rPr dirty="0" sz="1200">
                <a:latin typeface="Times New Roman"/>
                <a:cs typeface="Times New Roman"/>
              </a:rPr>
              <a:t>(3) </a:t>
            </a:r>
            <a:r>
              <a:rPr dirty="0" sz="1200" spc="-5">
                <a:latin typeface="Times New Roman"/>
                <a:cs typeface="Times New Roman"/>
              </a:rPr>
              <a:t>Aiming at </a:t>
            </a:r>
            <a:r>
              <a:rPr dirty="0" sz="1200">
                <a:latin typeface="Times New Roman"/>
                <a:cs typeface="Times New Roman"/>
              </a:rPr>
              <a:t>the </a:t>
            </a:r>
            <a:r>
              <a:rPr dirty="0" sz="1200" spc="-5">
                <a:latin typeface="Times New Roman"/>
                <a:cs typeface="Times New Roman"/>
              </a:rPr>
              <a:t>problem </a:t>
            </a:r>
            <a:r>
              <a:rPr dirty="0" sz="1200">
                <a:latin typeface="Times New Roman"/>
                <a:cs typeface="Times New Roman"/>
              </a:rPr>
              <a:t>that </a:t>
            </a:r>
            <a:r>
              <a:rPr dirty="0" sz="1200" spc="-5">
                <a:latin typeface="Times New Roman"/>
                <a:cs typeface="Times New Roman"/>
              </a:rPr>
              <a:t>PCRNet </a:t>
            </a:r>
            <a:r>
              <a:rPr dirty="0" sz="1200">
                <a:latin typeface="Times New Roman"/>
                <a:cs typeface="Times New Roman"/>
              </a:rPr>
              <a:t>only </a:t>
            </a:r>
            <a:r>
              <a:rPr dirty="0" sz="1200" spc="-5">
                <a:latin typeface="Times New Roman"/>
                <a:cs typeface="Times New Roman"/>
              </a:rPr>
              <a:t>connects </a:t>
            </a:r>
            <a:r>
              <a:rPr dirty="0" sz="1200">
                <a:latin typeface="Times New Roman"/>
                <a:cs typeface="Times New Roman"/>
              </a:rPr>
              <a:t>the </a:t>
            </a:r>
            <a:r>
              <a:rPr dirty="0" sz="1200" spc="-5">
                <a:latin typeface="Times New Roman"/>
                <a:cs typeface="Times New Roman"/>
              </a:rPr>
              <a:t>features </a:t>
            </a:r>
            <a:r>
              <a:rPr dirty="0" sz="1200">
                <a:latin typeface="Times New Roman"/>
                <a:cs typeface="Times New Roman"/>
              </a:rPr>
              <a:t>of two </a:t>
            </a:r>
            <a:r>
              <a:rPr dirty="0" sz="1200" spc="-5">
                <a:latin typeface="Times New Roman"/>
                <a:cs typeface="Times New Roman"/>
              </a:rPr>
              <a:t>groups </a:t>
            </a:r>
            <a:r>
              <a:rPr dirty="0" sz="1200">
                <a:latin typeface="Times New Roman"/>
                <a:cs typeface="Times New Roman"/>
              </a:rPr>
              <a:t>of point </a:t>
            </a:r>
            <a:r>
              <a:rPr dirty="0" sz="1200" spc="-5">
                <a:latin typeface="Times New Roman"/>
                <a:cs typeface="Times New Roman"/>
              </a:rPr>
              <a:t>cloud </a:t>
            </a:r>
            <a:r>
              <a:rPr dirty="0" sz="1200">
                <a:latin typeface="Times New Roman"/>
                <a:cs typeface="Times New Roman"/>
              </a:rPr>
              <a:t> </a:t>
            </a:r>
            <a:r>
              <a:rPr dirty="0" sz="1200" spc="-5">
                <a:latin typeface="Times New Roman"/>
                <a:cs typeface="Times New Roman"/>
              </a:rPr>
              <a:t>data</a:t>
            </a:r>
            <a:r>
              <a:rPr dirty="0" sz="1200" spc="-35">
                <a:latin typeface="Times New Roman"/>
                <a:cs typeface="Times New Roman"/>
              </a:rPr>
              <a:t> </a:t>
            </a:r>
            <a:r>
              <a:rPr dirty="0" sz="1200">
                <a:latin typeface="Times New Roman"/>
                <a:cs typeface="Times New Roman"/>
              </a:rPr>
              <a:t>in</a:t>
            </a:r>
            <a:r>
              <a:rPr dirty="0" sz="1200" spc="-25">
                <a:latin typeface="Times New Roman"/>
                <a:cs typeface="Times New Roman"/>
              </a:rPr>
              <a:t> </a:t>
            </a:r>
            <a:r>
              <a:rPr dirty="0" sz="1200" spc="-5">
                <a:latin typeface="Times New Roman"/>
                <a:cs typeface="Times New Roman"/>
              </a:rPr>
              <a:t>dimension</a:t>
            </a:r>
            <a:r>
              <a:rPr dirty="0" sz="1200" spc="-25">
                <a:latin typeface="Times New Roman"/>
                <a:cs typeface="Times New Roman"/>
              </a:rPr>
              <a:t> </a:t>
            </a:r>
            <a:r>
              <a:rPr dirty="0" sz="1200" spc="-5">
                <a:latin typeface="Times New Roman"/>
                <a:cs typeface="Times New Roman"/>
              </a:rPr>
              <a:t>based</a:t>
            </a:r>
            <a:r>
              <a:rPr dirty="0" sz="1200" spc="-20">
                <a:latin typeface="Times New Roman"/>
                <a:cs typeface="Times New Roman"/>
              </a:rPr>
              <a:t> </a:t>
            </a:r>
            <a:r>
              <a:rPr dirty="0" sz="1200">
                <a:latin typeface="Times New Roman"/>
                <a:cs typeface="Times New Roman"/>
              </a:rPr>
              <a:t>on</a:t>
            </a:r>
            <a:r>
              <a:rPr dirty="0" sz="1200" spc="-30">
                <a:latin typeface="Times New Roman"/>
                <a:cs typeface="Times New Roman"/>
              </a:rPr>
              <a:t> </a:t>
            </a:r>
            <a:r>
              <a:rPr dirty="0" sz="1200" spc="-5">
                <a:latin typeface="Times New Roman"/>
                <a:cs typeface="Times New Roman"/>
              </a:rPr>
              <a:t>concatenation,</a:t>
            </a:r>
            <a:r>
              <a:rPr dirty="0" sz="1200" spc="-20">
                <a:latin typeface="Times New Roman"/>
                <a:cs typeface="Times New Roman"/>
              </a:rPr>
              <a:t> </a:t>
            </a:r>
            <a:r>
              <a:rPr dirty="0" sz="1200" spc="-5">
                <a:latin typeface="Times New Roman"/>
                <a:cs typeface="Times New Roman"/>
              </a:rPr>
              <a:t>which</a:t>
            </a:r>
            <a:r>
              <a:rPr dirty="0" sz="1200" spc="-20">
                <a:latin typeface="Times New Roman"/>
                <a:cs typeface="Times New Roman"/>
              </a:rPr>
              <a:t> </a:t>
            </a:r>
            <a:r>
              <a:rPr dirty="0" sz="1200" spc="-5">
                <a:latin typeface="Times New Roman"/>
                <a:cs typeface="Times New Roman"/>
              </a:rPr>
              <a:t>cannot</a:t>
            </a:r>
            <a:r>
              <a:rPr dirty="0" sz="1200" spc="-25">
                <a:latin typeface="Times New Roman"/>
                <a:cs typeface="Times New Roman"/>
              </a:rPr>
              <a:t> </a:t>
            </a:r>
            <a:r>
              <a:rPr dirty="0" sz="1200" spc="-5">
                <a:latin typeface="Times New Roman"/>
                <a:cs typeface="Times New Roman"/>
              </a:rPr>
              <a:t>well</a:t>
            </a:r>
            <a:r>
              <a:rPr dirty="0" sz="1200" spc="-25">
                <a:latin typeface="Times New Roman"/>
                <a:cs typeface="Times New Roman"/>
              </a:rPr>
              <a:t> </a:t>
            </a:r>
            <a:r>
              <a:rPr dirty="0" sz="1200">
                <a:latin typeface="Times New Roman"/>
                <a:cs typeface="Times New Roman"/>
              </a:rPr>
              <a:t>fuse</a:t>
            </a:r>
            <a:r>
              <a:rPr dirty="0" sz="1200" spc="-40">
                <a:latin typeface="Times New Roman"/>
                <a:cs typeface="Times New Roman"/>
              </a:rPr>
              <a:t> </a:t>
            </a:r>
            <a:r>
              <a:rPr dirty="0" sz="1200">
                <a:latin typeface="Times New Roman"/>
                <a:cs typeface="Times New Roman"/>
              </a:rPr>
              <a:t>the</a:t>
            </a:r>
            <a:r>
              <a:rPr dirty="0" sz="1200" spc="-35">
                <a:latin typeface="Times New Roman"/>
                <a:cs typeface="Times New Roman"/>
              </a:rPr>
              <a:t> </a:t>
            </a:r>
            <a:r>
              <a:rPr dirty="0" sz="1200" spc="-5">
                <a:latin typeface="Times New Roman"/>
                <a:cs typeface="Times New Roman"/>
              </a:rPr>
              <a:t>features</a:t>
            </a:r>
            <a:r>
              <a:rPr dirty="0" sz="1200" spc="-30">
                <a:latin typeface="Times New Roman"/>
                <a:cs typeface="Times New Roman"/>
              </a:rPr>
              <a:t> </a:t>
            </a:r>
            <a:r>
              <a:rPr dirty="0" sz="1200">
                <a:latin typeface="Times New Roman"/>
                <a:cs typeface="Times New Roman"/>
              </a:rPr>
              <a:t>of</a:t>
            </a:r>
            <a:r>
              <a:rPr dirty="0" sz="1200" spc="-35">
                <a:latin typeface="Times New Roman"/>
                <a:cs typeface="Times New Roman"/>
              </a:rPr>
              <a:t> </a:t>
            </a:r>
            <a:r>
              <a:rPr dirty="0" sz="1200" spc="-5">
                <a:latin typeface="Times New Roman"/>
                <a:cs typeface="Times New Roman"/>
              </a:rPr>
              <a:t>different</a:t>
            </a:r>
            <a:r>
              <a:rPr dirty="0" sz="1200" spc="-25">
                <a:latin typeface="Times New Roman"/>
                <a:cs typeface="Times New Roman"/>
              </a:rPr>
              <a:t> </a:t>
            </a:r>
            <a:r>
              <a:rPr dirty="0" sz="1200" spc="-5">
                <a:latin typeface="Times New Roman"/>
                <a:cs typeface="Times New Roman"/>
              </a:rPr>
              <a:t>levels,</a:t>
            </a:r>
            <a:r>
              <a:rPr dirty="0" sz="1200" spc="-15">
                <a:latin typeface="Times New Roman"/>
                <a:cs typeface="Times New Roman"/>
              </a:rPr>
              <a:t> </a:t>
            </a:r>
            <a:r>
              <a:rPr dirty="0" sz="1200">
                <a:latin typeface="Times New Roman"/>
                <a:cs typeface="Times New Roman"/>
              </a:rPr>
              <a:t>this </a:t>
            </a:r>
            <a:r>
              <a:rPr dirty="0" sz="1200" spc="-290">
                <a:latin typeface="Times New Roman"/>
                <a:cs typeface="Times New Roman"/>
              </a:rPr>
              <a:t> </a:t>
            </a:r>
            <a:r>
              <a:rPr dirty="0" sz="1200">
                <a:latin typeface="Times New Roman"/>
                <a:cs typeface="Times New Roman"/>
              </a:rPr>
              <a:t>thesis</a:t>
            </a:r>
            <a:r>
              <a:rPr dirty="0" sz="1200" spc="15">
                <a:latin typeface="Times New Roman"/>
                <a:cs typeface="Times New Roman"/>
              </a:rPr>
              <a:t> </a:t>
            </a:r>
            <a:r>
              <a:rPr dirty="0" sz="1200" spc="-5">
                <a:latin typeface="Times New Roman"/>
                <a:cs typeface="Times New Roman"/>
              </a:rPr>
              <a:t>improves</a:t>
            </a:r>
            <a:r>
              <a:rPr dirty="0" sz="1200" spc="15">
                <a:latin typeface="Times New Roman"/>
                <a:cs typeface="Times New Roman"/>
              </a:rPr>
              <a:t> </a:t>
            </a:r>
            <a:r>
              <a:rPr dirty="0" sz="1200">
                <a:latin typeface="Times New Roman"/>
                <a:cs typeface="Times New Roman"/>
              </a:rPr>
              <a:t>the</a:t>
            </a:r>
            <a:r>
              <a:rPr dirty="0" sz="1200" spc="10">
                <a:latin typeface="Times New Roman"/>
                <a:cs typeface="Times New Roman"/>
              </a:rPr>
              <a:t> </a:t>
            </a:r>
            <a:r>
              <a:rPr dirty="0" sz="1200" spc="-5">
                <a:latin typeface="Times New Roman"/>
                <a:cs typeface="Times New Roman"/>
              </a:rPr>
              <a:t>feature</a:t>
            </a:r>
            <a:r>
              <a:rPr dirty="0" sz="1200" spc="15">
                <a:latin typeface="Times New Roman"/>
                <a:cs typeface="Times New Roman"/>
              </a:rPr>
              <a:t> </a:t>
            </a:r>
            <a:r>
              <a:rPr dirty="0" sz="1200">
                <a:latin typeface="Times New Roman"/>
                <a:cs typeface="Times New Roman"/>
              </a:rPr>
              <a:t>extraction</a:t>
            </a:r>
            <a:r>
              <a:rPr dirty="0" sz="1200" spc="15">
                <a:latin typeface="Times New Roman"/>
                <a:cs typeface="Times New Roman"/>
              </a:rPr>
              <a:t> </a:t>
            </a:r>
            <a:r>
              <a:rPr dirty="0" sz="1200">
                <a:latin typeface="Times New Roman"/>
                <a:cs typeface="Times New Roman"/>
              </a:rPr>
              <a:t>module</a:t>
            </a:r>
            <a:r>
              <a:rPr dirty="0" sz="1200" spc="10">
                <a:latin typeface="Times New Roman"/>
                <a:cs typeface="Times New Roman"/>
              </a:rPr>
              <a:t> </a:t>
            </a:r>
            <a:r>
              <a:rPr dirty="0" sz="1200">
                <a:latin typeface="Times New Roman"/>
                <a:cs typeface="Times New Roman"/>
              </a:rPr>
              <a:t>of</a:t>
            </a:r>
            <a:r>
              <a:rPr dirty="0" sz="1200" spc="15">
                <a:latin typeface="Times New Roman"/>
                <a:cs typeface="Times New Roman"/>
              </a:rPr>
              <a:t> </a:t>
            </a:r>
            <a:r>
              <a:rPr dirty="0" sz="1200" spc="-5">
                <a:latin typeface="Times New Roman"/>
                <a:cs typeface="Times New Roman"/>
              </a:rPr>
              <a:t>the</a:t>
            </a:r>
            <a:r>
              <a:rPr dirty="0" sz="1200" spc="10">
                <a:latin typeface="Times New Roman"/>
                <a:cs typeface="Times New Roman"/>
              </a:rPr>
              <a:t> </a:t>
            </a:r>
            <a:r>
              <a:rPr dirty="0" sz="1200" spc="-5">
                <a:latin typeface="Times New Roman"/>
                <a:cs typeface="Times New Roman"/>
              </a:rPr>
              <a:t>primary</a:t>
            </a:r>
            <a:r>
              <a:rPr dirty="0" sz="1200" spc="10">
                <a:latin typeface="Times New Roman"/>
                <a:cs typeface="Times New Roman"/>
              </a:rPr>
              <a:t> </a:t>
            </a:r>
            <a:r>
              <a:rPr dirty="0" sz="1200" spc="-5">
                <a:latin typeface="Times New Roman"/>
                <a:cs typeface="Times New Roman"/>
              </a:rPr>
              <a:t>PCRNet,</a:t>
            </a:r>
            <a:r>
              <a:rPr dirty="0" sz="1200" spc="35">
                <a:latin typeface="Times New Roman"/>
                <a:cs typeface="Times New Roman"/>
              </a:rPr>
              <a:t> </a:t>
            </a:r>
            <a:r>
              <a:rPr dirty="0" sz="1200" spc="-5">
                <a:latin typeface="Times New Roman"/>
                <a:cs typeface="Times New Roman"/>
              </a:rPr>
              <a:t>and</a:t>
            </a:r>
            <a:r>
              <a:rPr dirty="0" sz="1200" spc="5">
                <a:latin typeface="Times New Roman"/>
                <a:cs typeface="Times New Roman"/>
              </a:rPr>
              <a:t> </a:t>
            </a:r>
            <a:r>
              <a:rPr dirty="0" sz="1200" spc="-5">
                <a:latin typeface="Times New Roman"/>
                <a:cs typeface="Times New Roman"/>
              </a:rPr>
              <a:t>utilizes</a:t>
            </a:r>
            <a:r>
              <a:rPr dirty="0" sz="1200" spc="20">
                <a:latin typeface="Times New Roman"/>
                <a:cs typeface="Times New Roman"/>
              </a:rPr>
              <a:t> </a:t>
            </a:r>
            <a:r>
              <a:rPr dirty="0" sz="1200">
                <a:latin typeface="Times New Roman"/>
                <a:cs typeface="Times New Roman"/>
              </a:rPr>
              <a:t>the</a:t>
            </a:r>
            <a:r>
              <a:rPr dirty="0" sz="1200" spc="15">
                <a:latin typeface="Times New Roman"/>
                <a:cs typeface="Times New Roman"/>
              </a:rPr>
              <a:t> </a:t>
            </a:r>
            <a:r>
              <a:rPr dirty="0" sz="1200" spc="-5">
                <a:latin typeface="Times New Roman"/>
                <a:cs typeface="Times New Roman"/>
              </a:rPr>
              <a:t>dual</a:t>
            </a:r>
            <a:r>
              <a:rPr dirty="0" sz="1200" spc="15">
                <a:latin typeface="Times New Roman"/>
                <a:cs typeface="Times New Roman"/>
              </a:rPr>
              <a:t> </a:t>
            </a:r>
            <a:r>
              <a:rPr dirty="0" sz="1200" spc="-5">
                <a:latin typeface="Times New Roman"/>
                <a:cs typeface="Times New Roman"/>
              </a:rPr>
              <a:t>attention</a:t>
            </a:r>
            <a:endParaRPr sz="1200">
              <a:latin typeface="Times New Roman"/>
              <a:cs typeface="Times New Roman"/>
            </a:endParaRPr>
          </a:p>
          <a:p>
            <a:pPr algn="just" marL="12700" marR="7620">
              <a:lnSpc>
                <a:spcPct val="162500"/>
              </a:lnSpc>
              <a:spcBef>
                <a:spcPts val="5"/>
              </a:spcBef>
            </a:pPr>
            <a:r>
              <a:rPr dirty="0" sz="1200" spc="-5">
                <a:latin typeface="Times New Roman"/>
                <a:cs typeface="Times New Roman"/>
              </a:rPr>
              <a:t>mechanism </a:t>
            </a:r>
            <a:r>
              <a:rPr dirty="0" sz="1200">
                <a:latin typeface="Times New Roman"/>
                <a:cs typeface="Times New Roman"/>
              </a:rPr>
              <a:t>to </a:t>
            </a:r>
            <a:r>
              <a:rPr dirty="0" sz="1200" spc="-5">
                <a:latin typeface="Times New Roman"/>
                <a:cs typeface="Times New Roman"/>
              </a:rPr>
              <a:t>form </a:t>
            </a:r>
            <a:r>
              <a:rPr dirty="0" sz="1200">
                <a:latin typeface="Times New Roman"/>
                <a:cs typeface="Times New Roman"/>
              </a:rPr>
              <a:t>our point </a:t>
            </a:r>
            <a:r>
              <a:rPr dirty="0" sz="1200" spc="-5">
                <a:latin typeface="Times New Roman"/>
                <a:cs typeface="Times New Roman"/>
              </a:rPr>
              <a:t>cloud registration network </a:t>
            </a:r>
            <a:r>
              <a:rPr dirty="0" sz="1200" spc="-15">
                <a:latin typeface="Times New Roman"/>
                <a:cs typeface="Times New Roman"/>
              </a:rPr>
              <a:t>PACNet-att. </a:t>
            </a:r>
            <a:r>
              <a:rPr dirty="0" sz="1200" spc="-5">
                <a:latin typeface="Times New Roman"/>
                <a:cs typeface="Times New Roman"/>
              </a:rPr>
              <a:t>Compared with </a:t>
            </a:r>
            <a:r>
              <a:rPr dirty="0" sz="1200">
                <a:latin typeface="Times New Roman"/>
                <a:cs typeface="Times New Roman"/>
              </a:rPr>
              <a:t>the </a:t>
            </a:r>
            <a:r>
              <a:rPr dirty="0" sz="1200" spc="-5">
                <a:latin typeface="Times New Roman"/>
                <a:cs typeface="Times New Roman"/>
              </a:rPr>
              <a:t>primary </a:t>
            </a:r>
            <a:r>
              <a:rPr dirty="0" sz="1200">
                <a:latin typeface="Times New Roman"/>
                <a:cs typeface="Times New Roman"/>
              </a:rPr>
              <a:t> </a:t>
            </a:r>
            <a:r>
              <a:rPr dirty="0" sz="1200" spc="-5">
                <a:latin typeface="Times New Roman"/>
                <a:cs typeface="Times New Roman"/>
              </a:rPr>
              <a:t>PCRNet,</a:t>
            </a:r>
            <a:r>
              <a:rPr dirty="0" sz="1200" spc="-65">
                <a:latin typeface="Times New Roman"/>
                <a:cs typeface="Times New Roman"/>
              </a:rPr>
              <a:t> </a:t>
            </a:r>
            <a:r>
              <a:rPr dirty="0" sz="1200">
                <a:latin typeface="Times New Roman"/>
                <a:cs typeface="Times New Roman"/>
              </a:rPr>
              <a:t>the</a:t>
            </a:r>
            <a:r>
              <a:rPr dirty="0" sz="1200" spc="-75">
                <a:latin typeface="Times New Roman"/>
                <a:cs typeface="Times New Roman"/>
              </a:rPr>
              <a:t> </a:t>
            </a:r>
            <a:r>
              <a:rPr dirty="0" sz="1200">
                <a:latin typeface="Times New Roman"/>
                <a:cs typeface="Times New Roman"/>
              </a:rPr>
              <a:t>experimental</a:t>
            </a:r>
            <a:r>
              <a:rPr dirty="0" sz="1200" spc="-65">
                <a:latin typeface="Times New Roman"/>
                <a:cs typeface="Times New Roman"/>
              </a:rPr>
              <a:t> </a:t>
            </a:r>
            <a:r>
              <a:rPr dirty="0" sz="1200" spc="-5">
                <a:latin typeface="Times New Roman"/>
                <a:cs typeface="Times New Roman"/>
              </a:rPr>
              <a:t>results</a:t>
            </a:r>
            <a:r>
              <a:rPr dirty="0" sz="1200" spc="-75">
                <a:latin typeface="Times New Roman"/>
                <a:cs typeface="Times New Roman"/>
              </a:rPr>
              <a:t> </a:t>
            </a:r>
            <a:r>
              <a:rPr dirty="0" sz="1200" spc="-5">
                <a:latin typeface="Times New Roman"/>
                <a:cs typeface="Times New Roman"/>
              </a:rPr>
              <a:t>show</a:t>
            </a:r>
            <a:r>
              <a:rPr dirty="0" sz="1200" spc="-75">
                <a:latin typeface="Times New Roman"/>
                <a:cs typeface="Times New Roman"/>
              </a:rPr>
              <a:t> </a:t>
            </a:r>
            <a:r>
              <a:rPr dirty="0" sz="1200">
                <a:latin typeface="Times New Roman"/>
                <a:cs typeface="Times New Roman"/>
              </a:rPr>
              <a:t>that</a:t>
            </a:r>
            <a:r>
              <a:rPr dirty="0" sz="1200" spc="-55">
                <a:latin typeface="Times New Roman"/>
                <a:cs typeface="Times New Roman"/>
              </a:rPr>
              <a:t> </a:t>
            </a:r>
            <a:r>
              <a:rPr dirty="0" sz="1200" spc="-15">
                <a:latin typeface="Times New Roman"/>
                <a:cs typeface="Times New Roman"/>
              </a:rPr>
              <a:t>PACNet-Att</a:t>
            </a:r>
            <a:r>
              <a:rPr dirty="0" sz="1200" spc="-70">
                <a:latin typeface="Times New Roman"/>
                <a:cs typeface="Times New Roman"/>
              </a:rPr>
              <a:t> </a:t>
            </a:r>
            <a:r>
              <a:rPr dirty="0" sz="1200">
                <a:latin typeface="Times New Roman"/>
                <a:cs typeface="Times New Roman"/>
              </a:rPr>
              <a:t>brings</a:t>
            </a:r>
            <a:r>
              <a:rPr dirty="0" sz="1200" spc="-70">
                <a:latin typeface="Times New Roman"/>
                <a:cs typeface="Times New Roman"/>
              </a:rPr>
              <a:t> </a:t>
            </a:r>
            <a:r>
              <a:rPr dirty="0" sz="1200">
                <a:latin typeface="Times New Roman"/>
                <a:cs typeface="Times New Roman"/>
              </a:rPr>
              <a:t>30.3%,</a:t>
            </a:r>
            <a:r>
              <a:rPr dirty="0" sz="1200" spc="-75">
                <a:latin typeface="Times New Roman"/>
                <a:cs typeface="Times New Roman"/>
              </a:rPr>
              <a:t> </a:t>
            </a:r>
            <a:r>
              <a:rPr dirty="0" sz="1200">
                <a:latin typeface="Times New Roman"/>
                <a:cs typeface="Times New Roman"/>
              </a:rPr>
              <a:t>16.5%,</a:t>
            </a:r>
            <a:r>
              <a:rPr dirty="0" sz="1200" spc="-75">
                <a:latin typeface="Times New Roman"/>
                <a:cs typeface="Times New Roman"/>
              </a:rPr>
              <a:t> </a:t>
            </a:r>
            <a:r>
              <a:rPr dirty="0" sz="1200" spc="-5">
                <a:latin typeface="Times New Roman"/>
                <a:cs typeface="Times New Roman"/>
              </a:rPr>
              <a:t>23.4%,</a:t>
            </a:r>
            <a:r>
              <a:rPr dirty="0" sz="1200" spc="-60">
                <a:latin typeface="Times New Roman"/>
                <a:cs typeface="Times New Roman"/>
              </a:rPr>
              <a:t> </a:t>
            </a:r>
            <a:r>
              <a:rPr dirty="0" sz="1200" spc="-5">
                <a:latin typeface="Times New Roman"/>
                <a:cs typeface="Times New Roman"/>
              </a:rPr>
              <a:t>40.7%,</a:t>
            </a:r>
            <a:r>
              <a:rPr dirty="0" sz="1200" spc="-75">
                <a:latin typeface="Times New Roman"/>
                <a:cs typeface="Times New Roman"/>
              </a:rPr>
              <a:t> </a:t>
            </a:r>
            <a:r>
              <a:rPr dirty="0" sz="1200">
                <a:latin typeface="Times New Roman"/>
                <a:cs typeface="Times New Roman"/>
              </a:rPr>
              <a:t>22.9%, </a:t>
            </a:r>
            <a:r>
              <a:rPr dirty="0" sz="1200" spc="-285">
                <a:latin typeface="Times New Roman"/>
                <a:cs typeface="Times New Roman"/>
              </a:rPr>
              <a:t> </a:t>
            </a:r>
            <a:r>
              <a:rPr dirty="0" sz="1200" spc="-5">
                <a:latin typeface="Times New Roman"/>
                <a:cs typeface="Times New Roman"/>
              </a:rPr>
              <a:t>and</a:t>
            </a:r>
            <a:r>
              <a:rPr dirty="0" sz="1200" spc="-20">
                <a:latin typeface="Times New Roman"/>
                <a:cs typeface="Times New Roman"/>
              </a:rPr>
              <a:t> </a:t>
            </a:r>
            <a:r>
              <a:rPr dirty="0" sz="1200">
                <a:latin typeface="Times New Roman"/>
                <a:cs typeface="Times New Roman"/>
              </a:rPr>
              <a:t>24%</a:t>
            </a:r>
            <a:r>
              <a:rPr dirty="0" sz="1200" spc="-25">
                <a:latin typeface="Times New Roman"/>
                <a:cs typeface="Times New Roman"/>
              </a:rPr>
              <a:t> </a:t>
            </a:r>
            <a:r>
              <a:rPr dirty="0" sz="1200" spc="-5">
                <a:latin typeface="Times New Roman"/>
                <a:cs typeface="Times New Roman"/>
              </a:rPr>
              <a:t>improvement</a:t>
            </a:r>
            <a:r>
              <a:rPr dirty="0" sz="1200" spc="-20">
                <a:latin typeface="Times New Roman"/>
                <a:cs typeface="Times New Roman"/>
              </a:rPr>
              <a:t> </a:t>
            </a:r>
            <a:r>
              <a:rPr dirty="0" sz="1200">
                <a:latin typeface="Times New Roman"/>
                <a:cs typeface="Times New Roman"/>
              </a:rPr>
              <a:t>in</a:t>
            </a:r>
            <a:r>
              <a:rPr dirty="0" sz="1200" spc="-20">
                <a:latin typeface="Times New Roman"/>
                <a:cs typeface="Times New Roman"/>
              </a:rPr>
              <a:t> </a:t>
            </a:r>
            <a:r>
              <a:rPr dirty="0" sz="1200">
                <a:latin typeface="Times New Roman"/>
                <a:cs typeface="Times New Roman"/>
              </a:rPr>
              <a:t>the</a:t>
            </a:r>
            <a:r>
              <a:rPr dirty="0" sz="1200" spc="-25">
                <a:latin typeface="Times New Roman"/>
                <a:cs typeface="Times New Roman"/>
              </a:rPr>
              <a:t> </a:t>
            </a:r>
            <a:r>
              <a:rPr dirty="0" sz="1200" spc="-5">
                <a:latin typeface="Times New Roman"/>
                <a:cs typeface="Times New Roman"/>
              </a:rPr>
              <a:t>six</a:t>
            </a:r>
            <a:r>
              <a:rPr dirty="0" sz="1200" spc="-15">
                <a:latin typeface="Times New Roman"/>
                <a:cs typeface="Times New Roman"/>
              </a:rPr>
              <a:t> </a:t>
            </a:r>
            <a:r>
              <a:rPr dirty="0" sz="1200" spc="-5">
                <a:latin typeface="Times New Roman"/>
                <a:cs typeface="Times New Roman"/>
              </a:rPr>
              <a:t>criteria</a:t>
            </a:r>
            <a:r>
              <a:rPr dirty="0" sz="1200" spc="-25">
                <a:latin typeface="Times New Roman"/>
                <a:cs typeface="Times New Roman"/>
              </a:rPr>
              <a:t> </a:t>
            </a:r>
            <a:r>
              <a:rPr dirty="0" sz="1200">
                <a:latin typeface="Times New Roman"/>
                <a:cs typeface="Times New Roman"/>
              </a:rPr>
              <a:t>mentioned</a:t>
            </a:r>
            <a:r>
              <a:rPr dirty="0" sz="1200" spc="-20">
                <a:latin typeface="Times New Roman"/>
                <a:cs typeface="Times New Roman"/>
              </a:rPr>
              <a:t> </a:t>
            </a:r>
            <a:r>
              <a:rPr dirty="0" sz="1200">
                <a:latin typeface="Times New Roman"/>
                <a:cs typeface="Times New Roman"/>
              </a:rPr>
              <a:t>in</a:t>
            </a:r>
            <a:r>
              <a:rPr dirty="0" sz="1200" spc="-20">
                <a:latin typeface="Times New Roman"/>
                <a:cs typeface="Times New Roman"/>
              </a:rPr>
              <a:t> </a:t>
            </a:r>
            <a:r>
              <a:rPr dirty="0" sz="1200">
                <a:latin typeface="Times New Roman"/>
                <a:cs typeface="Times New Roman"/>
              </a:rPr>
              <a:t>issue</a:t>
            </a:r>
            <a:r>
              <a:rPr dirty="0" sz="1200" spc="-25">
                <a:latin typeface="Times New Roman"/>
                <a:cs typeface="Times New Roman"/>
              </a:rPr>
              <a:t> </a:t>
            </a:r>
            <a:r>
              <a:rPr dirty="0" sz="1200" spc="-5">
                <a:latin typeface="Times New Roman"/>
                <a:cs typeface="Times New Roman"/>
              </a:rPr>
              <a:t>(2).</a:t>
            </a:r>
            <a:r>
              <a:rPr dirty="0" sz="1200" spc="-20">
                <a:latin typeface="Times New Roman"/>
                <a:cs typeface="Times New Roman"/>
              </a:rPr>
              <a:t> </a:t>
            </a:r>
            <a:r>
              <a:rPr dirty="0" sz="1200" spc="-5">
                <a:latin typeface="Times New Roman"/>
                <a:cs typeface="Times New Roman"/>
              </a:rPr>
              <a:t>Compared</a:t>
            </a:r>
            <a:r>
              <a:rPr dirty="0" sz="1200" spc="-20">
                <a:latin typeface="Times New Roman"/>
                <a:cs typeface="Times New Roman"/>
              </a:rPr>
              <a:t> </a:t>
            </a:r>
            <a:r>
              <a:rPr dirty="0" sz="1200" spc="-5">
                <a:latin typeface="Times New Roman"/>
                <a:cs typeface="Times New Roman"/>
              </a:rPr>
              <a:t>with</a:t>
            </a:r>
            <a:r>
              <a:rPr dirty="0" sz="1200" spc="-15">
                <a:latin typeface="Times New Roman"/>
                <a:cs typeface="Times New Roman"/>
              </a:rPr>
              <a:t> </a:t>
            </a:r>
            <a:r>
              <a:rPr dirty="0" sz="1200">
                <a:latin typeface="Times New Roman"/>
                <a:cs typeface="Times New Roman"/>
              </a:rPr>
              <a:t>other</a:t>
            </a:r>
            <a:r>
              <a:rPr dirty="0" sz="1200" spc="-25">
                <a:latin typeface="Times New Roman"/>
                <a:cs typeface="Times New Roman"/>
              </a:rPr>
              <a:t> </a:t>
            </a:r>
            <a:r>
              <a:rPr dirty="0" sz="1200" spc="-5">
                <a:latin typeface="Times New Roman"/>
                <a:cs typeface="Times New Roman"/>
              </a:rPr>
              <a:t>state-of-the-art </a:t>
            </a:r>
            <a:r>
              <a:rPr dirty="0" sz="1200" spc="-290">
                <a:latin typeface="Times New Roman"/>
                <a:cs typeface="Times New Roman"/>
              </a:rPr>
              <a:t> </a:t>
            </a:r>
            <a:r>
              <a:rPr dirty="0" sz="1200" spc="-5">
                <a:latin typeface="Times New Roman"/>
                <a:cs typeface="Times New Roman"/>
              </a:rPr>
              <a:t>algorithms,</a:t>
            </a:r>
            <a:r>
              <a:rPr dirty="0" sz="1200" spc="-20">
                <a:latin typeface="Times New Roman"/>
                <a:cs typeface="Times New Roman"/>
              </a:rPr>
              <a:t> </a:t>
            </a:r>
            <a:r>
              <a:rPr dirty="0" sz="1200">
                <a:latin typeface="Times New Roman"/>
                <a:cs typeface="Times New Roman"/>
              </a:rPr>
              <a:t>the</a:t>
            </a:r>
            <a:r>
              <a:rPr dirty="0" sz="1200" spc="-30">
                <a:latin typeface="Times New Roman"/>
                <a:cs typeface="Times New Roman"/>
              </a:rPr>
              <a:t> </a:t>
            </a:r>
            <a:r>
              <a:rPr dirty="0" sz="1200">
                <a:latin typeface="Times New Roman"/>
                <a:cs typeface="Times New Roman"/>
              </a:rPr>
              <a:t>method</a:t>
            </a:r>
            <a:r>
              <a:rPr dirty="0" sz="1200" spc="-25">
                <a:latin typeface="Times New Roman"/>
                <a:cs typeface="Times New Roman"/>
              </a:rPr>
              <a:t> </a:t>
            </a:r>
            <a:r>
              <a:rPr dirty="0" sz="1200" spc="-5">
                <a:latin typeface="Times New Roman"/>
                <a:cs typeface="Times New Roman"/>
              </a:rPr>
              <a:t>proposed</a:t>
            </a:r>
            <a:r>
              <a:rPr dirty="0" sz="1200" spc="-30">
                <a:latin typeface="Times New Roman"/>
                <a:cs typeface="Times New Roman"/>
              </a:rPr>
              <a:t> </a:t>
            </a:r>
            <a:r>
              <a:rPr dirty="0" sz="1200">
                <a:latin typeface="Times New Roman"/>
                <a:cs typeface="Times New Roman"/>
              </a:rPr>
              <a:t>in</a:t>
            </a:r>
            <a:r>
              <a:rPr dirty="0" sz="1200" spc="-25">
                <a:latin typeface="Times New Roman"/>
                <a:cs typeface="Times New Roman"/>
              </a:rPr>
              <a:t> </a:t>
            </a:r>
            <a:r>
              <a:rPr dirty="0" sz="1200">
                <a:latin typeface="Times New Roman"/>
                <a:cs typeface="Times New Roman"/>
              </a:rPr>
              <a:t>the</a:t>
            </a:r>
            <a:r>
              <a:rPr dirty="0" sz="1200" spc="-25">
                <a:latin typeface="Times New Roman"/>
                <a:cs typeface="Times New Roman"/>
              </a:rPr>
              <a:t> </a:t>
            </a:r>
            <a:r>
              <a:rPr dirty="0" sz="1200">
                <a:latin typeface="Times New Roman"/>
                <a:cs typeface="Times New Roman"/>
              </a:rPr>
              <a:t>thesis</a:t>
            </a:r>
            <a:r>
              <a:rPr dirty="0" sz="1200" spc="-30">
                <a:latin typeface="Times New Roman"/>
                <a:cs typeface="Times New Roman"/>
              </a:rPr>
              <a:t> </a:t>
            </a:r>
            <a:r>
              <a:rPr dirty="0" sz="1200" spc="-5">
                <a:latin typeface="Times New Roman"/>
                <a:cs typeface="Times New Roman"/>
              </a:rPr>
              <a:t>has</a:t>
            </a:r>
            <a:r>
              <a:rPr dirty="0" sz="1200" spc="-30">
                <a:latin typeface="Times New Roman"/>
                <a:cs typeface="Times New Roman"/>
              </a:rPr>
              <a:t> </a:t>
            </a:r>
            <a:r>
              <a:rPr dirty="0" sz="1200" spc="-5">
                <a:latin typeface="Times New Roman"/>
                <a:cs typeface="Times New Roman"/>
              </a:rPr>
              <a:t>higher</a:t>
            </a:r>
            <a:r>
              <a:rPr dirty="0" sz="1200" spc="-30">
                <a:latin typeface="Times New Roman"/>
                <a:cs typeface="Times New Roman"/>
              </a:rPr>
              <a:t> </a:t>
            </a:r>
            <a:r>
              <a:rPr dirty="0" sz="1200" spc="-15">
                <a:latin typeface="Times New Roman"/>
                <a:cs typeface="Times New Roman"/>
              </a:rPr>
              <a:t>accuracy,</a:t>
            </a:r>
            <a:r>
              <a:rPr dirty="0" sz="1200" spc="-25">
                <a:latin typeface="Times New Roman"/>
                <a:cs typeface="Times New Roman"/>
              </a:rPr>
              <a:t> </a:t>
            </a:r>
            <a:r>
              <a:rPr dirty="0" sz="1200" spc="-5">
                <a:latin typeface="Times New Roman"/>
                <a:cs typeface="Times New Roman"/>
              </a:rPr>
              <a:t>better</a:t>
            </a:r>
            <a:r>
              <a:rPr dirty="0" sz="1200" spc="-30">
                <a:latin typeface="Times New Roman"/>
                <a:cs typeface="Times New Roman"/>
              </a:rPr>
              <a:t> </a:t>
            </a:r>
            <a:r>
              <a:rPr dirty="0" sz="1200" spc="-5">
                <a:latin typeface="Times New Roman"/>
                <a:cs typeface="Times New Roman"/>
              </a:rPr>
              <a:t>generalization</a:t>
            </a:r>
            <a:r>
              <a:rPr dirty="0" sz="1200" spc="-25">
                <a:latin typeface="Times New Roman"/>
                <a:cs typeface="Times New Roman"/>
              </a:rPr>
              <a:t> </a:t>
            </a:r>
            <a:r>
              <a:rPr dirty="0" sz="1200" spc="-5">
                <a:latin typeface="Times New Roman"/>
                <a:cs typeface="Times New Roman"/>
              </a:rPr>
              <a:t>performance, </a:t>
            </a:r>
            <a:r>
              <a:rPr dirty="0" sz="1200" spc="-290">
                <a:latin typeface="Times New Roman"/>
                <a:cs typeface="Times New Roman"/>
              </a:rPr>
              <a:t> </a:t>
            </a:r>
            <a:r>
              <a:rPr dirty="0" sz="1200" spc="-5">
                <a:latin typeface="Times New Roman"/>
                <a:cs typeface="Times New Roman"/>
              </a:rPr>
              <a:t>and</a:t>
            </a:r>
            <a:r>
              <a:rPr dirty="0" sz="1200">
                <a:latin typeface="Times New Roman"/>
                <a:cs typeface="Times New Roman"/>
              </a:rPr>
              <a:t> </a:t>
            </a:r>
            <a:r>
              <a:rPr dirty="0" sz="1200" spc="-5">
                <a:latin typeface="Times New Roman"/>
                <a:cs typeface="Times New Roman"/>
              </a:rPr>
              <a:t>stronger </a:t>
            </a:r>
            <a:r>
              <a:rPr dirty="0" sz="1200">
                <a:latin typeface="Times New Roman"/>
                <a:cs typeface="Times New Roman"/>
              </a:rPr>
              <a:t>noise</a:t>
            </a:r>
            <a:r>
              <a:rPr dirty="0" sz="1200" spc="5">
                <a:latin typeface="Times New Roman"/>
                <a:cs typeface="Times New Roman"/>
              </a:rPr>
              <a:t> </a:t>
            </a:r>
            <a:r>
              <a:rPr dirty="0" sz="1200" spc="-5">
                <a:latin typeface="Times New Roman"/>
                <a:cs typeface="Times New Roman"/>
              </a:rPr>
              <a:t>robustness </a:t>
            </a:r>
            <a:r>
              <a:rPr dirty="0" sz="1200">
                <a:latin typeface="Times New Roman"/>
                <a:cs typeface="Times New Roman"/>
              </a:rPr>
              <a:t>in point </a:t>
            </a:r>
            <a:r>
              <a:rPr dirty="0" sz="1200" spc="-5">
                <a:latin typeface="Times New Roman"/>
                <a:cs typeface="Times New Roman"/>
              </a:rPr>
              <a:t>cloud</a:t>
            </a:r>
            <a:r>
              <a:rPr dirty="0" sz="1200">
                <a:latin typeface="Times New Roman"/>
                <a:cs typeface="Times New Roman"/>
              </a:rPr>
              <a:t> </a:t>
            </a:r>
            <a:r>
              <a:rPr dirty="0" sz="1200" spc="-5">
                <a:latin typeface="Times New Roman"/>
                <a:cs typeface="Times New Roman"/>
              </a:rPr>
              <a:t>registration</a:t>
            </a:r>
            <a:r>
              <a:rPr dirty="0" sz="1200">
                <a:latin typeface="Times New Roman"/>
                <a:cs typeface="Times New Roman"/>
              </a:rPr>
              <a:t> tasks.</a:t>
            </a:r>
            <a:endParaRPr sz="1200">
              <a:latin typeface="Times New Roman"/>
              <a:cs typeface="Times New Roman"/>
            </a:endParaRPr>
          </a:p>
          <a:p>
            <a:pPr>
              <a:lnSpc>
                <a:spcPct val="100000"/>
              </a:lnSpc>
            </a:pPr>
            <a:endParaRPr sz="1300">
              <a:latin typeface="Times New Roman"/>
              <a:cs typeface="Times New Roman"/>
            </a:endParaRPr>
          </a:p>
          <a:p>
            <a:pPr algn="just" marL="12700" marR="5080">
              <a:lnSpc>
                <a:spcPct val="115599"/>
              </a:lnSpc>
              <a:spcBef>
                <a:spcPts val="1135"/>
              </a:spcBef>
            </a:pPr>
            <a:r>
              <a:rPr dirty="0" sz="1200" spc="-5" b="1">
                <a:latin typeface="Times New Roman"/>
                <a:cs typeface="Times New Roman"/>
              </a:rPr>
              <a:t>Keywords:</a:t>
            </a:r>
            <a:r>
              <a:rPr dirty="0" sz="1200" b="1">
                <a:latin typeface="Times New Roman"/>
                <a:cs typeface="Times New Roman"/>
              </a:rPr>
              <a:t> </a:t>
            </a:r>
            <a:r>
              <a:rPr dirty="0" sz="1050">
                <a:latin typeface="Times New Roman"/>
                <a:cs typeface="Times New Roman"/>
              </a:rPr>
              <a:t>deep</a:t>
            </a:r>
            <a:r>
              <a:rPr dirty="0" sz="1050" spc="5">
                <a:latin typeface="Times New Roman"/>
                <a:cs typeface="Times New Roman"/>
              </a:rPr>
              <a:t> </a:t>
            </a:r>
            <a:r>
              <a:rPr dirty="0" sz="1050" spc="-5">
                <a:latin typeface="Times New Roman"/>
                <a:cs typeface="Times New Roman"/>
              </a:rPr>
              <a:t>learning,</a:t>
            </a:r>
            <a:r>
              <a:rPr dirty="0" sz="1050">
                <a:latin typeface="Times New Roman"/>
                <a:cs typeface="Times New Roman"/>
              </a:rPr>
              <a:t> point</a:t>
            </a:r>
            <a:r>
              <a:rPr dirty="0" sz="1050" spc="5">
                <a:latin typeface="Times New Roman"/>
                <a:cs typeface="Times New Roman"/>
              </a:rPr>
              <a:t> </a:t>
            </a:r>
            <a:r>
              <a:rPr dirty="0" sz="1050">
                <a:latin typeface="Times New Roman"/>
                <a:cs typeface="Times New Roman"/>
              </a:rPr>
              <a:t>cloud</a:t>
            </a:r>
            <a:r>
              <a:rPr dirty="0" sz="1050" spc="5">
                <a:latin typeface="Times New Roman"/>
                <a:cs typeface="Times New Roman"/>
              </a:rPr>
              <a:t> </a:t>
            </a:r>
            <a:r>
              <a:rPr dirty="0" sz="1050" spc="-5">
                <a:latin typeface="Times New Roman"/>
                <a:cs typeface="Times New Roman"/>
              </a:rPr>
              <a:t>registration,</a:t>
            </a:r>
            <a:r>
              <a:rPr dirty="0" sz="1050">
                <a:latin typeface="Times New Roman"/>
                <a:cs typeface="Times New Roman"/>
              </a:rPr>
              <a:t> euclidean</a:t>
            </a:r>
            <a:r>
              <a:rPr dirty="0" sz="1050" spc="5">
                <a:latin typeface="Times New Roman"/>
                <a:cs typeface="Times New Roman"/>
              </a:rPr>
              <a:t> </a:t>
            </a:r>
            <a:r>
              <a:rPr dirty="0" sz="1050" spc="-5">
                <a:latin typeface="Times New Roman"/>
                <a:cs typeface="Times New Roman"/>
              </a:rPr>
              <a:t>clustering,</a:t>
            </a:r>
            <a:r>
              <a:rPr dirty="0" sz="1050">
                <a:latin typeface="Times New Roman"/>
                <a:cs typeface="Times New Roman"/>
              </a:rPr>
              <a:t> </a:t>
            </a:r>
            <a:r>
              <a:rPr dirty="0" sz="1050" spc="-5">
                <a:latin typeface="Times New Roman"/>
                <a:cs typeface="Times New Roman"/>
              </a:rPr>
              <a:t>dynamic</a:t>
            </a:r>
            <a:r>
              <a:rPr dirty="0" sz="1050">
                <a:latin typeface="Times New Roman"/>
                <a:cs typeface="Times New Roman"/>
              </a:rPr>
              <a:t> convolution,</a:t>
            </a:r>
            <a:r>
              <a:rPr dirty="0" sz="1050" spc="5">
                <a:latin typeface="Times New Roman"/>
                <a:cs typeface="Times New Roman"/>
              </a:rPr>
              <a:t> </a:t>
            </a:r>
            <a:r>
              <a:rPr dirty="0" sz="1050" spc="-5">
                <a:latin typeface="Times New Roman"/>
                <a:cs typeface="Times New Roman"/>
              </a:rPr>
              <a:t>attention </a:t>
            </a:r>
            <a:r>
              <a:rPr dirty="0" sz="1050">
                <a:latin typeface="Times New Roman"/>
                <a:cs typeface="Times New Roman"/>
              </a:rPr>
              <a:t> </a:t>
            </a:r>
            <a:r>
              <a:rPr dirty="0" sz="1050" spc="-5">
                <a:latin typeface="Times New Roman"/>
                <a:cs typeface="Times New Roman"/>
              </a:rPr>
              <a:t>mechanism</a:t>
            </a:r>
            <a:endParaRPr sz="1050">
              <a:latin typeface="Times New Roman"/>
              <a:cs typeface="Times New Roman"/>
            </a:endParaRPr>
          </a:p>
        </p:txBody>
      </p:sp>
      <p:pic>
        <p:nvPicPr>
          <p:cNvPr id="3" name="object 3"/>
          <p:cNvPicPr/>
          <p:nvPr/>
        </p:nvPicPr>
        <p:blipFill>
          <a:blip r:embed="rId2" cstate="print"/>
          <a:stretch>
            <a:fillRect/>
          </a:stretch>
        </p:blipFill>
        <p:spPr>
          <a:xfrm>
            <a:off x="259079" y="10344403"/>
            <a:ext cx="4812030" cy="123189"/>
          </a:xfrm>
          <a:prstGeom prst="rect">
            <a:avLst/>
          </a:prstGeom>
        </p:spPr>
      </p:pic>
      <p:pic>
        <p:nvPicPr>
          <p:cNvPr id="4" name="object 4"/>
          <p:cNvPicPr/>
          <p:nvPr/>
        </p:nvPicPr>
        <p:blipFill>
          <a:blip r:embed="rId3" cstate="print"/>
          <a:stretch>
            <a:fillRect/>
          </a:stretch>
        </p:blipFill>
        <p:spPr>
          <a:xfrm>
            <a:off x="5215890" y="10344403"/>
            <a:ext cx="1082039" cy="123189"/>
          </a:xfrm>
          <a:prstGeom prst="rect">
            <a:avLst/>
          </a:prstGeom>
        </p:spPr>
      </p:pic>
      <p:sp>
        <p:nvSpPr>
          <p:cNvPr id="5" name="object 5"/>
          <p:cNvSpPr txBox="1"/>
          <p:nvPr/>
        </p:nvSpPr>
        <p:spPr>
          <a:xfrm>
            <a:off x="3627754" y="9924667"/>
            <a:ext cx="307340" cy="173990"/>
          </a:xfrm>
          <a:prstGeom prst="rect">
            <a:avLst/>
          </a:prstGeom>
        </p:spPr>
        <p:txBody>
          <a:bodyPr wrap="square" lIns="0" tIns="0" rIns="0" bIns="0" rtlCol="0" vert="horz">
            <a:spAutoFit/>
          </a:bodyPr>
          <a:lstStyle/>
          <a:p>
            <a:pPr marL="38100">
              <a:lnSpc>
                <a:spcPts val="1250"/>
              </a:lnSpc>
            </a:pPr>
            <a:r>
              <a:rPr dirty="0" sz="1050">
                <a:latin typeface="Times New Roman"/>
                <a:cs typeface="Times New Roman"/>
              </a:rPr>
              <a:t>iv</a:t>
            </a:r>
            <a:endParaRPr sz="10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63439"/>
            <a:ext cx="6148705" cy="3271520"/>
          </a:xfrm>
          <a:prstGeom prst="rect">
            <a:avLst/>
          </a:prstGeom>
        </p:spPr>
        <p:txBody>
          <a:bodyPr wrap="square" lIns="0" tIns="78105" rIns="0" bIns="0" rtlCol="0" vert="horz">
            <a:spAutoFit/>
          </a:bodyPr>
          <a:lstStyle/>
          <a:p>
            <a:pPr algn="ctr" marR="53975">
              <a:lnSpc>
                <a:spcPct val="100000"/>
              </a:lnSpc>
              <a:spcBef>
                <a:spcPts val="615"/>
              </a:spcBef>
              <a:tabLst>
                <a:tab pos="3891279"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r>
              <a:rPr dirty="0" sz="1050">
                <a:solidFill>
                  <a:srgbClr val="666666"/>
                </a:solidFill>
                <a:latin typeface="SimSun"/>
                <a:cs typeface="SimSun"/>
              </a:rPr>
              <a:t>	</a:t>
            </a:r>
            <a:r>
              <a:rPr dirty="0" sz="1050" spc="5">
                <a:solidFill>
                  <a:srgbClr val="666666"/>
                </a:solidFill>
                <a:latin typeface="SimSun"/>
                <a:cs typeface="SimSun"/>
              </a:rPr>
              <a:t>附录</a:t>
            </a:r>
            <a:r>
              <a:rPr dirty="0" sz="1050" spc="-265">
                <a:solidFill>
                  <a:srgbClr val="666666"/>
                </a:solidFill>
                <a:latin typeface="SimSun"/>
                <a:cs typeface="SimSun"/>
              </a:rPr>
              <a:t> </a:t>
            </a:r>
            <a:r>
              <a:rPr dirty="0" sz="1050">
                <a:solidFill>
                  <a:srgbClr val="666666"/>
                </a:solidFill>
                <a:latin typeface="Times New Roman"/>
                <a:cs typeface="Times New Roman"/>
              </a:rPr>
              <a:t>2</a:t>
            </a:r>
            <a:r>
              <a:rPr dirty="0" sz="1050">
                <a:solidFill>
                  <a:srgbClr val="666666"/>
                </a:solidFill>
                <a:latin typeface="Times New Roman"/>
                <a:cs typeface="Times New Roman"/>
              </a:rPr>
              <a:t> </a:t>
            </a:r>
            <a:r>
              <a:rPr dirty="0" sz="1050" spc="-10">
                <a:solidFill>
                  <a:srgbClr val="666666"/>
                </a:solidFill>
                <a:latin typeface="Times New Roman"/>
                <a:cs typeface="Times New Roman"/>
              </a:rPr>
              <a:t> </a:t>
            </a:r>
            <a:r>
              <a:rPr dirty="0" sz="1050" spc="-10">
                <a:solidFill>
                  <a:srgbClr val="666666"/>
                </a:solidFill>
                <a:latin typeface="SimSun"/>
                <a:cs typeface="SimSun"/>
              </a:rPr>
              <a:t>攻</a:t>
            </a:r>
            <a:r>
              <a:rPr dirty="0" sz="1050" spc="5">
                <a:solidFill>
                  <a:srgbClr val="666666"/>
                </a:solidFill>
                <a:latin typeface="SimSun"/>
                <a:cs typeface="SimSun"/>
              </a:rPr>
              <a:t>读</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学</a:t>
            </a:r>
            <a:r>
              <a:rPr dirty="0" sz="1050" spc="5">
                <a:solidFill>
                  <a:srgbClr val="666666"/>
                </a:solidFill>
                <a:latin typeface="SimSun"/>
                <a:cs typeface="SimSun"/>
              </a:rPr>
              <a:t>位</a:t>
            </a:r>
            <a:r>
              <a:rPr dirty="0" sz="1050" spc="-10">
                <a:solidFill>
                  <a:srgbClr val="666666"/>
                </a:solidFill>
                <a:latin typeface="SimSun"/>
                <a:cs typeface="SimSun"/>
              </a:rPr>
              <a:t>期间</a:t>
            </a:r>
            <a:r>
              <a:rPr dirty="0" sz="1050" spc="5">
                <a:solidFill>
                  <a:srgbClr val="666666"/>
                </a:solidFill>
                <a:latin typeface="SimSun"/>
                <a:cs typeface="SimSun"/>
              </a:rPr>
              <a:t>申请</a:t>
            </a:r>
            <a:r>
              <a:rPr dirty="0" sz="1050" spc="-10">
                <a:solidFill>
                  <a:srgbClr val="666666"/>
                </a:solidFill>
                <a:latin typeface="SimSun"/>
                <a:cs typeface="SimSun"/>
              </a:rPr>
              <a:t>的</a:t>
            </a:r>
            <a:r>
              <a:rPr dirty="0" sz="1050" spc="5">
                <a:solidFill>
                  <a:srgbClr val="666666"/>
                </a:solidFill>
                <a:latin typeface="SimSun"/>
                <a:cs typeface="SimSun"/>
              </a:rPr>
              <a:t>专利</a:t>
            </a:r>
            <a:endParaRPr sz="1050">
              <a:latin typeface="SimSun"/>
              <a:cs typeface="SimSun"/>
            </a:endParaRPr>
          </a:p>
          <a:p>
            <a:pPr algn="ctr">
              <a:lnSpc>
                <a:spcPct val="100000"/>
              </a:lnSpc>
              <a:spcBef>
                <a:spcPts val="869"/>
              </a:spcBef>
            </a:pPr>
            <a:r>
              <a:rPr dirty="0" sz="1800" spc="10">
                <a:latin typeface="SimSun"/>
                <a:cs typeface="SimSun"/>
              </a:rPr>
              <a:t>附</a:t>
            </a:r>
            <a:r>
              <a:rPr dirty="0" sz="1800">
                <a:latin typeface="SimSun"/>
                <a:cs typeface="SimSun"/>
              </a:rPr>
              <a:t>录</a:t>
            </a:r>
            <a:r>
              <a:rPr dirty="0" sz="1800" spc="-430">
                <a:latin typeface="SimSun"/>
                <a:cs typeface="SimSun"/>
              </a:rPr>
              <a:t> </a:t>
            </a:r>
            <a:r>
              <a:rPr dirty="0" sz="1800" b="1">
                <a:latin typeface="Times New Roman"/>
                <a:cs typeface="Times New Roman"/>
              </a:rPr>
              <a:t>2  </a:t>
            </a:r>
            <a:r>
              <a:rPr dirty="0" sz="1800">
                <a:latin typeface="SimSun"/>
                <a:cs typeface="SimSun"/>
              </a:rPr>
              <a:t>攻</a:t>
            </a:r>
            <a:r>
              <a:rPr dirty="0" sz="1800" spc="10">
                <a:latin typeface="SimSun"/>
                <a:cs typeface="SimSun"/>
              </a:rPr>
              <a:t>读</a:t>
            </a:r>
            <a:r>
              <a:rPr dirty="0" sz="1800">
                <a:latin typeface="SimSun"/>
                <a:cs typeface="SimSun"/>
              </a:rPr>
              <a:t>硕</a:t>
            </a:r>
            <a:r>
              <a:rPr dirty="0" sz="1800" spc="10">
                <a:latin typeface="SimSun"/>
                <a:cs typeface="SimSun"/>
              </a:rPr>
              <a:t>士学</a:t>
            </a:r>
            <a:r>
              <a:rPr dirty="0" sz="1800">
                <a:latin typeface="SimSun"/>
                <a:cs typeface="SimSun"/>
              </a:rPr>
              <a:t>位</a:t>
            </a:r>
            <a:r>
              <a:rPr dirty="0" sz="1800" spc="10">
                <a:latin typeface="SimSun"/>
                <a:cs typeface="SimSun"/>
              </a:rPr>
              <a:t>期间</a:t>
            </a:r>
            <a:r>
              <a:rPr dirty="0" sz="1800">
                <a:latin typeface="SimSun"/>
                <a:cs typeface="SimSun"/>
              </a:rPr>
              <a:t>申</a:t>
            </a:r>
            <a:r>
              <a:rPr dirty="0" sz="1800" spc="10">
                <a:latin typeface="SimSun"/>
                <a:cs typeface="SimSun"/>
              </a:rPr>
              <a:t>请的</a:t>
            </a:r>
            <a:r>
              <a:rPr dirty="0" sz="1800">
                <a:latin typeface="SimSun"/>
                <a:cs typeface="SimSun"/>
              </a:rPr>
              <a:t>专利</a:t>
            </a:r>
            <a:endParaRPr sz="1800">
              <a:latin typeface="SimSun"/>
              <a:cs typeface="SimSun"/>
            </a:endParaRPr>
          </a:p>
          <a:p>
            <a:pPr>
              <a:lnSpc>
                <a:spcPct val="100000"/>
              </a:lnSpc>
              <a:spcBef>
                <a:spcPts val="45"/>
              </a:spcBef>
            </a:pPr>
            <a:endParaRPr sz="2250">
              <a:latin typeface="SimSun"/>
              <a:cs typeface="SimSun"/>
            </a:endParaRPr>
          </a:p>
          <a:p>
            <a:pPr marL="279400" indent="-267335">
              <a:lnSpc>
                <a:spcPct val="100000"/>
              </a:lnSpc>
              <a:spcBef>
                <a:spcPts val="5"/>
              </a:spcBef>
              <a:buFont typeface="Times New Roman"/>
              <a:buAutoNum type="arabicPlain"/>
              <a:tabLst>
                <a:tab pos="280035" algn="l"/>
              </a:tabLst>
            </a:pPr>
            <a:r>
              <a:rPr dirty="0" sz="1200">
                <a:latin typeface="SimSun"/>
                <a:cs typeface="SimSun"/>
              </a:rPr>
              <a:t>肖</a:t>
            </a:r>
            <a:r>
              <a:rPr dirty="0" sz="1200" spc="-5">
                <a:latin typeface="SimSun"/>
                <a:cs typeface="SimSun"/>
              </a:rPr>
              <a:t>建</a:t>
            </a:r>
            <a:r>
              <a:rPr dirty="0" sz="1200" spc="-470">
                <a:latin typeface="SimSun"/>
                <a:cs typeface="SimSun"/>
              </a:rPr>
              <a:t>，</a:t>
            </a:r>
            <a:r>
              <a:rPr dirty="0" sz="1200" spc="10">
                <a:latin typeface="SimSun"/>
                <a:cs typeface="SimSun"/>
              </a:rPr>
              <a:t>梅青</a:t>
            </a:r>
            <a:r>
              <a:rPr dirty="0" sz="1200" spc="-470">
                <a:latin typeface="SimSun"/>
                <a:cs typeface="SimSun"/>
              </a:rPr>
              <a:t>，</a:t>
            </a:r>
            <a:r>
              <a:rPr dirty="0" sz="1200">
                <a:latin typeface="SimSun"/>
                <a:cs typeface="SimSun"/>
              </a:rPr>
              <a:t>佟诚</a:t>
            </a:r>
            <a:r>
              <a:rPr dirty="0" sz="1200" spc="-470">
                <a:latin typeface="SimSun"/>
                <a:cs typeface="SimSun"/>
              </a:rPr>
              <a:t>，</a:t>
            </a:r>
            <a:r>
              <a:rPr dirty="0" sz="1200">
                <a:latin typeface="SimSun"/>
                <a:cs typeface="SimSun"/>
              </a:rPr>
              <a:t>王新宇</a:t>
            </a:r>
            <a:r>
              <a:rPr dirty="0" sz="1200" spc="-470">
                <a:latin typeface="SimSun"/>
                <a:cs typeface="SimSun"/>
              </a:rPr>
              <a:t>，</a:t>
            </a:r>
            <a:r>
              <a:rPr dirty="0" sz="1200">
                <a:latin typeface="SimSun"/>
                <a:cs typeface="SimSun"/>
              </a:rPr>
              <a:t>张子恒</a:t>
            </a:r>
            <a:r>
              <a:rPr dirty="0" sz="1200" spc="-470">
                <a:latin typeface="SimSun"/>
                <a:cs typeface="SimSun"/>
              </a:rPr>
              <a:t>，</a:t>
            </a:r>
            <a:r>
              <a:rPr dirty="0" sz="1200">
                <a:latin typeface="SimSun"/>
                <a:cs typeface="SimSun"/>
              </a:rPr>
              <a:t>江斌</a:t>
            </a:r>
            <a:r>
              <a:rPr dirty="0" sz="1200">
                <a:latin typeface="Times New Roman"/>
                <a:cs typeface="Times New Roman"/>
              </a:rPr>
              <a:t>.</a:t>
            </a:r>
            <a:r>
              <a:rPr dirty="0" sz="1200" spc="270">
                <a:latin typeface="Times New Roman"/>
                <a:cs typeface="Times New Roman"/>
              </a:rPr>
              <a:t> </a:t>
            </a:r>
            <a:r>
              <a:rPr dirty="0" sz="1200">
                <a:latin typeface="SimSun"/>
                <a:cs typeface="SimSun"/>
              </a:rPr>
              <a:t>一</a:t>
            </a:r>
            <a:r>
              <a:rPr dirty="0" sz="1200" spc="10">
                <a:latin typeface="SimSun"/>
                <a:cs typeface="SimSun"/>
              </a:rPr>
              <a:t>种</a:t>
            </a:r>
            <a:r>
              <a:rPr dirty="0" sz="1200">
                <a:latin typeface="SimSun"/>
                <a:cs typeface="SimSun"/>
              </a:rPr>
              <a:t>手写成绩识别显示器</a:t>
            </a:r>
            <a:r>
              <a:rPr dirty="0" sz="1200" spc="-30">
                <a:latin typeface="SimSun"/>
                <a:cs typeface="SimSun"/>
              </a:rPr>
              <a:t>，</a:t>
            </a:r>
            <a:r>
              <a:rPr dirty="0" sz="1200" spc="-30">
                <a:latin typeface="Times New Roman"/>
                <a:cs typeface="Times New Roman"/>
              </a:rPr>
              <a:t>ZL202021317576.8</a:t>
            </a:r>
            <a:r>
              <a:rPr dirty="0" sz="1200" spc="-30">
                <a:latin typeface="SimSun"/>
                <a:cs typeface="SimSun"/>
              </a:rPr>
              <a:t>，</a:t>
            </a:r>
            <a:endParaRPr sz="1200">
              <a:latin typeface="SimSun"/>
              <a:cs typeface="SimSun"/>
            </a:endParaRPr>
          </a:p>
          <a:p>
            <a:pPr marL="279400">
              <a:lnSpc>
                <a:spcPct val="100000"/>
              </a:lnSpc>
              <a:spcBef>
                <a:spcPts val="900"/>
              </a:spcBef>
            </a:pPr>
            <a:r>
              <a:rPr dirty="0" sz="1200" spc="-5">
                <a:latin typeface="Times New Roman"/>
                <a:cs typeface="Times New Roman"/>
              </a:rPr>
              <a:t>2021.03</a:t>
            </a:r>
            <a:r>
              <a:rPr dirty="0" sz="1200" spc="-5">
                <a:latin typeface="SimSun"/>
                <a:cs typeface="SimSun"/>
              </a:rPr>
              <a:t>，</a:t>
            </a:r>
            <a:r>
              <a:rPr dirty="0" sz="1200">
                <a:latin typeface="SimSun"/>
                <a:cs typeface="SimSun"/>
              </a:rPr>
              <a:t>授权；</a:t>
            </a:r>
            <a:endParaRPr sz="1200">
              <a:latin typeface="SimSun"/>
              <a:cs typeface="SimSun"/>
            </a:endParaRPr>
          </a:p>
          <a:p>
            <a:pPr marL="279400" marR="5715" indent="-267335">
              <a:lnSpc>
                <a:spcPct val="162500"/>
              </a:lnSpc>
              <a:buFont typeface="Times New Roman"/>
              <a:buAutoNum type="arabicPlain" startAt="2"/>
              <a:tabLst>
                <a:tab pos="280035" algn="l"/>
              </a:tabLst>
            </a:pPr>
            <a:r>
              <a:rPr dirty="0" sz="1200">
                <a:latin typeface="SimSun"/>
                <a:cs typeface="SimSun"/>
              </a:rPr>
              <a:t>肖</a:t>
            </a:r>
            <a:r>
              <a:rPr dirty="0" sz="1200" spc="-5">
                <a:latin typeface="SimSun"/>
                <a:cs typeface="SimSun"/>
              </a:rPr>
              <a:t>建</a:t>
            </a:r>
            <a:r>
              <a:rPr dirty="0" sz="1200" spc="-100">
                <a:latin typeface="SimSun"/>
                <a:cs typeface="SimSun"/>
              </a:rPr>
              <a:t>，</a:t>
            </a:r>
            <a:r>
              <a:rPr dirty="0" sz="1200">
                <a:latin typeface="SimSun"/>
                <a:cs typeface="SimSun"/>
              </a:rPr>
              <a:t>佟诚</a:t>
            </a:r>
            <a:r>
              <a:rPr dirty="0" sz="1200" spc="-100">
                <a:latin typeface="SimSun"/>
                <a:cs typeface="SimSun"/>
              </a:rPr>
              <a:t>，</a:t>
            </a:r>
            <a:r>
              <a:rPr dirty="0" sz="1200" spc="10">
                <a:latin typeface="SimSun"/>
                <a:cs typeface="SimSun"/>
              </a:rPr>
              <a:t>梅</a:t>
            </a:r>
            <a:r>
              <a:rPr dirty="0" sz="1200">
                <a:latin typeface="SimSun"/>
                <a:cs typeface="SimSun"/>
              </a:rPr>
              <a:t>青</a:t>
            </a:r>
            <a:r>
              <a:rPr dirty="0" sz="1200" spc="-100">
                <a:latin typeface="SimSun"/>
                <a:cs typeface="SimSun"/>
              </a:rPr>
              <a:t>，</a:t>
            </a:r>
            <a:r>
              <a:rPr dirty="0" sz="1200" spc="-15">
                <a:latin typeface="SimSun"/>
                <a:cs typeface="SimSun"/>
              </a:rPr>
              <a:t>王</a:t>
            </a:r>
            <a:r>
              <a:rPr dirty="0" sz="1200">
                <a:latin typeface="SimSun"/>
                <a:cs typeface="SimSun"/>
              </a:rPr>
              <a:t>新宇</a:t>
            </a:r>
            <a:r>
              <a:rPr dirty="0" sz="1200" spc="-100">
                <a:latin typeface="SimSun"/>
                <a:cs typeface="SimSun"/>
              </a:rPr>
              <a:t>，</a:t>
            </a:r>
            <a:r>
              <a:rPr dirty="0" sz="1200">
                <a:latin typeface="SimSun"/>
                <a:cs typeface="SimSun"/>
              </a:rPr>
              <a:t>张子恒</a:t>
            </a:r>
            <a:r>
              <a:rPr dirty="0" sz="1200" spc="-100">
                <a:latin typeface="SimSun"/>
                <a:cs typeface="SimSun"/>
              </a:rPr>
              <a:t>，</a:t>
            </a:r>
            <a:r>
              <a:rPr dirty="0" sz="1200">
                <a:latin typeface="SimSun"/>
                <a:cs typeface="SimSun"/>
              </a:rPr>
              <a:t>江斌</a:t>
            </a:r>
            <a:r>
              <a:rPr dirty="0" sz="1200">
                <a:latin typeface="Times New Roman"/>
                <a:cs typeface="Times New Roman"/>
              </a:rPr>
              <a:t>.  </a:t>
            </a:r>
            <a:r>
              <a:rPr dirty="0" sz="1200">
                <a:latin typeface="SimSun"/>
                <a:cs typeface="SimSun"/>
              </a:rPr>
              <a:t>一种基于仿生图像增强算法和</a:t>
            </a:r>
            <a:r>
              <a:rPr dirty="0" sz="1200" spc="-295">
                <a:latin typeface="SimSun"/>
                <a:cs typeface="SimSun"/>
              </a:rPr>
              <a:t> </a:t>
            </a:r>
            <a:r>
              <a:rPr dirty="0" sz="1200">
                <a:latin typeface="Times New Roman"/>
                <a:cs typeface="Times New Roman"/>
              </a:rPr>
              <a:t>FP</a:t>
            </a:r>
            <a:r>
              <a:rPr dirty="0" sz="1200" spc="-5">
                <a:latin typeface="Times New Roman"/>
                <a:cs typeface="Times New Roman"/>
              </a:rPr>
              <a:t>G</a:t>
            </a:r>
            <a:r>
              <a:rPr dirty="0" sz="1200">
                <a:latin typeface="Times New Roman"/>
                <a:cs typeface="Times New Roman"/>
              </a:rPr>
              <a:t>A</a:t>
            </a:r>
            <a:r>
              <a:rPr dirty="0" sz="1200" spc="-5">
                <a:latin typeface="Times New Roman"/>
                <a:cs typeface="Times New Roman"/>
              </a:rPr>
              <a:t> </a:t>
            </a:r>
            <a:r>
              <a:rPr dirty="0" sz="1200">
                <a:latin typeface="SimSun"/>
                <a:cs typeface="SimSun"/>
              </a:rPr>
              <a:t>硬件加 </a:t>
            </a:r>
            <a:r>
              <a:rPr dirty="0" sz="1200">
                <a:latin typeface="SimSun"/>
                <a:cs typeface="SimSun"/>
              </a:rPr>
              <a:t>速的手写成绩录入系统</a:t>
            </a:r>
            <a:r>
              <a:rPr dirty="0" sz="1200" spc="-5">
                <a:latin typeface="SimSun"/>
                <a:cs typeface="SimSun"/>
              </a:rPr>
              <a:t>，</a:t>
            </a:r>
            <a:r>
              <a:rPr dirty="0" sz="1200" spc="-5">
                <a:latin typeface="Times New Roman"/>
                <a:cs typeface="Times New Roman"/>
              </a:rPr>
              <a:t>CN111914683A</a:t>
            </a:r>
            <a:r>
              <a:rPr dirty="0" sz="1200" spc="-5">
                <a:latin typeface="SimSun"/>
                <a:cs typeface="SimSun"/>
              </a:rPr>
              <a:t>，</a:t>
            </a:r>
            <a:r>
              <a:rPr dirty="0" sz="1200" spc="-5">
                <a:latin typeface="Times New Roman"/>
                <a:cs typeface="Times New Roman"/>
              </a:rPr>
              <a:t>2020.01</a:t>
            </a:r>
            <a:r>
              <a:rPr dirty="0" sz="1200" spc="-5">
                <a:latin typeface="SimSun"/>
                <a:cs typeface="SimSun"/>
              </a:rPr>
              <a:t>，</a:t>
            </a:r>
            <a:r>
              <a:rPr dirty="0" sz="1200">
                <a:latin typeface="SimSun"/>
                <a:cs typeface="SimSun"/>
              </a:rPr>
              <a:t>公开；</a:t>
            </a:r>
            <a:endParaRPr sz="1200">
              <a:latin typeface="SimSun"/>
              <a:cs typeface="SimSun"/>
            </a:endParaRPr>
          </a:p>
          <a:p>
            <a:pPr marL="279400" marR="6350" indent="-267335">
              <a:lnSpc>
                <a:spcPts val="2340"/>
              </a:lnSpc>
              <a:spcBef>
                <a:spcPts val="225"/>
              </a:spcBef>
              <a:buFont typeface="Times New Roman"/>
              <a:buAutoNum type="arabicPlain" startAt="2"/>
              <a:tabLst>
                <a:tab pos="280035" algn="l"/>
              </a:tabLst>
            </a:pPr>
            <a:r>
              <a:rPr dirty="0" sz="1200">
                <a:latin typeface="SimSun"/>
                <a:cs typeface="SimSun"/>
              </a:rPr>
              <a:t>肖</a:t>
            </a:r>
            <a:r>
              <a:rPr dirty="0" sz="1200" spc="-5">
                <a:latin typeface="SimSun"/>
                <a:cs typeface="SimSun"/>
              </a:rPr>
              <a:t>建</a:t>
            </a:r>
            <a:r>
              <a:rPr dirty="0" sz="1200">
                <a:latin typeface="SimSun"/>
                <a:cs typeface="SimSun"/>
              </a:rPr>
              <a:t>，王新宇，张子恒，</a:t>
            </a:r>
            <a:r>
              <a:rPr dirty="0" sz="1200" spc="10">
                <a:latin typeface="SimSun"/>
                <a:cs typeface="SimSun"/>
              </a:rPr>
              <a:t>梅青</a:t>
            </a:r>
            <a:r>
              <a:rPr dirty="0" sz="1200">
                <a:latin typeface="SimSun"/>
                <a:cs typeface="SimSun"/>
              </a:rPr>
              <a:t>，佟诚，张雷</a:t>
            </a:r>
            <a:r>
              <a:rPr dirty="0" sz="1200" spc="-15">
                <a:latin typeface="SimSun"/>
                <a:cs typeface="SimSun"/>
              </a:rPr>
              <a:t>，</a:t>
            </a:r>
            <a:r>
              <a:rPr dirty="0" sz="1200">
                <a:latin typeface="SimSun"/>
                <a:cs typeface="SimSun"/>
              </a:rPr>
              <a:t>陈文勤</a:t>
            </a:r>
            <a:r>
              <a:rPr dirty="0" sz="1200">
                <a:latin typeface="Times New Roman"/>
                <a:cs typeface="Times New Roman"/>
              </a:rPr>
              <a:t>.  </a:t>
            </a:r>
            <a:r>
              <a:rPr dirty="0" sz="1200">
                <a:latin typeface="SimSun"/>
                <a:cs typeface="SimSun"/>
              </a:rPr>
              <a:t>一种基于</a:t>
            </a:r>
            <a:r>
              <a:rPr dirty="0" sz="1200" spc="-280">
                <a:latin typeface="SimSun"/>
                <a:cs typeface="SimSun"/>
              </a:rPr>
              <a:t> </a:t>
            </a:r>
            <a:r>
              <a:rPr dirty="0" sz="1200">
                <a:latin typeface="Times New Roman"/>
                <a:cs typeface="Times New Roman"/>
              </a:rPr>
              <a:t>C</a:t>
            </a:r>
            <a:r>
              <a:rPr dirty="0" sz="1200" spc="-5">
                <a:latin typeface="Times New Roman"/>
                <a:cs typeface="Times New Roman"/>
              </a:rPr>
              <a:t>N</a:t>
            </a:r>
            <a:r>
              <a:rPr dirty="0" sz="1200">
                <a:latin typeface="Times New Roman"/>
                <a:cs typeface="Times New Roman"/>
              </a:rPr>
              <a:t>N</a:t>
            </a:r>
            <a:r>
              <a:rPr dirty="0" sz="1200" spc="20">
                <a:latin typeface="Times New Roman"/>
                <a:cs typeface="Times New Roman"/>
              </a:rPr>
              <a:t> </a:t>
            </a:r>
            <a:r>
              <a:rPr dirty="0" sz="1200">
                <a:latin typeface="SimSun"/>
                <a:cs typeface="SimSun"/>
              </a:rPr>
              <a:t>检测遵章率的路口 </a:t>
            </a:r>
            <a:r>
              <a:rPr dirty="0" sz="1200">
                <a:latin typeface="SimSun"/>
                <a:cs typeface="SimSun"/>
              </a:rPr>
              <a:t>交通规划系</a:t>
            </a:r>
            <a:r>
              <a:rPr dirty="0" sz="1200" spc="-5">
                <a:latin typeface="SimSun"/>
                <a:cs typeface="SimSun"/>
              </a:rPr>
              <a:t>统</a:t>
            </a:r>
            <a:r>
              <a:rPr dirty="0" sz="1200" spc="-10">
                <a:latin typeface="SimSun"/>
                <a:cs typeface="SimSun"/>
              </a:rPr>
              <a:t>，</a:t>
            </a:r>
            <a:r>
              <a:rPr dirty="0" sz="1200" spc="-10">
                <a:latin typeface="Times New Roman"/>
                <a:cs typeface="Times New Roman"/>
              </a:rPr>
              <a:t>CN111145551A</a:t>
            </a:r>
            <a:r>
              <a:rPr dirty="0" sz="1200" spc="-10">
                <a:latin typeface="SimSun"/>
                <a:cs typeface="SimSun"/>
              </a:rPr>
              <a:t>，</a:t>
            </a:r>
            <a:r>
              <a:rPr dirty="0" sz="1200" spc="-10">
                <a:latin typeface="Times New Roman"/>
                <a:cs typeface="Times New Roman"/>
              </a:rPr>
              <a:t>2020.05</a:t>
            </a:r>
            <a:r>
              <a:rPr dirty="0" sz="1200" spc="-10">
                <a:latin typeface="SimSun"/>
                <a:cs typeface="SimSun"/>
              </a:rPr>
              <a:t>，</a:t>
            </a:r>
            <a:r>
              <a:rPr dirty="0" sz="1200">
                <a:latin typeface="SimSun"/>
                <a:cs typeface="SimSun"/>
              </a:rPr>
              <a:t>公开；</a:t>
            </a:r>
            <a:endParaRPr sz="1200">
              <a:latin typeface="SimSun"/>
              <a:cs typeface="SimSun"/>
            </a:endParaRPr>
          </a:p>
          <a:p>
            <a:pPr marL="279400" marR="5080" indent="-267335">
              <a:lnSpc>
                <a:spcPts val="2340"/>
              </a:lnSpc>
              <a:buFont typeface="Times New Roman"/>
              <a:buAutoNum type="arabicPlain" startAt="2"/>
              <a:tabLst>
                <a:tab pos="280035" algn="l"/>
              </a:tabLst>
            </a:pPr>
            <a:r>
              <a:rPr dirty="0" sz="1200">
                <a:latin typeface="SimSun"/>
                <a:cs typeface="SimSun"/>
              </a:rPr>
              <a:t>肖</a:t>
            </a:r>
            <a:r>
              <a:rPr dirty="0" sz="1200" spc="-5">
                <a:latin typeface="SimSun"/>
                <a:cs typeface="SimSun"/>
              </a:rPr>
              <a:t>建</a:t>
            </a:r>
            <a:r>
              <a:rPr dirty="0" sz="1200">
                <a:latin typeface="SimSun"/>
                <a:cs typeface="SimSun"/>
              </a:rPr>
              <a:t>，张子恒，王新宇，佟诚，梅</a:t>
            </a:r>
            <a:r>
              <a:rPr dirty="0" sz="1200" spc="10">
                <a:latin typeface="SimSun"/>
                <a:cs typeface="SimSun"/>
              </a:rPr>
              <a:t>青</a:t>
            </a:r>
            <a:r>
              <a:rPr dirty="0" sz="1200">
                <a:latin typeface="SimSun"/>
                <a:cs typeface="SimSun"/>
              </a:rPr>
              <a:t>，张雷</a:t>
            </a:r>
            <a:r>
              <a:rPr dirty="0" sz="1200" spc="-15">
                <a:latin typeface="SimSun"/>
                <a:cs typeface="SimSun"/>
              </a:rPr>
              <a:t>，</a:t>
            </a:r>
            <a:r>
              <a:rPr dirty="0" sz="1200">
                <a:latin typeface="SimSun"/>
                <a:cs typeface="SimSun"/>
              </a:rPr>
              <a:t>许杰</a:t>
            </a:r>
            <a:r>
              <a:rPr dirty="0" sz="1200">
                <a:latin typeface="Times New Roman"/>
                <a:cs typeface="Times New Roman"/>
              </a:rPr>
              <a:t>.  </a:t>
            </a:r>
            <a:r>
              <a:rPr dirty="0" sz="1200">
                <a:latin typeface="SimSun"/>
                <a:cs typeface="SimSun"/>
              </a:rPr>
              <a:t>一种基于</a:t>
            </a:r>
            <a:r>
              <a:rPr dirty="0" sz="1200" spc="-300">
                <a:latin typeface="SimSun"/>
                <a:cs typeface="SimSun"/>
              </a:rPr>
              <a:t> </a:t>
            </a:r>
            <a:r>
              <a:rPr dirty="0" sz="1200" spc="-5">
                <a:latin typeface="Times New Roman"/>
                <a:cs typeface="Times New Roman"/>
              </a:rPr>
              <a:t>AN</a:t>
            </a:r>
            <a:r>
              <a:rPr dirty="0" sz="1200">
                <a:latin typeface="Times New Roman"/>
                <a:cs typeface="Times New Roman"/>
              </a:rPr>
              <a:t>N</a:t>
            </a:r>
            <a:r>
              <a:rPr dirty="0" sz="1200" spc="5">
                <a:latin typeface="Times New Roman"/>
                <a:cs typeface="Times New Roman"/>
              </a:rPr>
              <a:t> </a:t>
            </a:r>
            <a:r>
              <a:rPr dirty="0" sz="1200">
                <a:latin typeface="SimSun"/>
                <a:cs typeface="SimSun"/>
              </a:rPr>
              <a:t>的路口交通警力资源 </a:t>
            </a:r>
            <a:r>
              <a:rPr dirty="0" sz="1200">
                <a:latin typeface="SimSun"/>
                <a:cs typeface="SimSun"/>
              </a:rPr>
              <a:t>调度系</a:t>
            </a:r>
            <a:r>
              <a:rPr dirty="0" sz="1200" spc="-5">
                <a:latin typeface="SimSun"/>
                <a:cs typeface="SimSun"/>
              </a:rPr>
              <a:t>统</a:t>
            </a:r>
            <a:r>
              <a:rPr dirty="0" sz="1200" spc="-10">
                <a:latin typeface="SimSun"/>
                <a:cs typeface="SimSun"/>
              </a:rPr>
              <a:t>，</a:t>
            </a:r>
            <a:r>
              <a:rPr dirty="0" sz="1200" spc="-10">
                <a:latin typeface="Times New Roman"/>
                <a:cs typeface="Times New Roman"/>
              </a:rPr>
              <a:t>CN111160537A</a:t>
            </a:r>
            <a:r>
              <a:rPr dirty="0" sz="1200" spc="-10">
                <a:latin typeface="SimSun"/>
                <a:cs typeface="SimSun"/>
              </a:rPr>
              <a:t>，</a:t>
            </a:r>
            <a:r>
              <a:rPr dirty="0" sz="1200" spc="-10">
                <a:latin typeface="Times New Roman"/>
                <a:cs typeface="Times New Roman"/>
              </a:rPr>
              <a:t>2020.05</a:t>
            </a:r>
            <a:r>
              <a:rPr dirty="0" sz="1200" spc="-10">
                <a:latin typeface="SimSun"/>
                <a:cs typeface="SimSun"/>
              </a:rPr>
              <a:t>，</a:t>
            </a:r>
            <a:r>
              <a:rPr dirty="0" sz="1200">
                <a:latin typeface="SimSun"/>
                <a:cs typeface="SimSun"/>
              </a:rPr>
              <a:t>公开。</a:t>
            </a:r>
            <a:endParaRPr sz="1200">
              <a:latin typeface="SimSun"/>
              <a:cs typeface="SimSun"/>
            </a:endParaRPr>
          </a:p>
        </p:txBody>
      </p:sp>
      <p:pic>
        <p:nvPicPr>
          <p:cNvPr id="4" name="object 4"/>
          <p:cNvPicPr/>
          <p:nvPr/>
        </p:nvPicPr>
        <p:blipFill>
          <a:blip r:embed="rId2" cstate="print"/>
          <a:stretch>
            <a:fillRect/>
          </a:stretch>
        </p:blipFill>
        <p:spPr>
          <a:xfrm>
            <a:off x="259079" y="10344403"/>
            <a:ext cx="4812030" cy="123189"/>
          </a:xfrm>
          <a:prstGeom prst="rect">
            <a:avLst/>
          </a:prstGeom>
        </p:spPr>
      </p:pic>
      <p:pic>
        <p:nvPicPr>
          <p:cNvPr id="5" name="object 5"/>
          <p:cNvPicPr/>
          <p:nvPr/>
        </p:nvPicPr>
        <p:blipFill>
          <a:blip r:embed="rId3" cstate="print"/>
          <a:stretch>
            <a:fillRect/>
          </a:stretch>
        </p:blipFill>
        <p:spPr>
          <a:xfrm>
            <a:off x="5215890" y="10344403"/>
            <a:ext cx="1082039" cy="123189"/>
          </a:xfrm>
          <a:prstGeom prst="rect">
            <a:avLst/>
          </a:prstGeom>
        </p:spPr>
      </p:pic>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58</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4331589" y="528319"/>
            <a:ext cx="2461260"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附录</a:t>
            </a:r>
            <a:r>
              <a:rPr dirty="0" sz="1050" spc="-265">
                <a:solidFill>
                  <a:srgbClr val="666666"/>
                </a:solidFill>
                <a:latin typeface="SimSun"/>
                <a:cs typeface="SimSun"/>
              </a:rPr>
              <a:t> </a:t>
            </a:r>
            <a:r>
              <a:rPr dirty="0" sz="1050">
                <a:solidFill>
                  <a:srgbClr val="666666"/>
                </a:solidFill>
                <a:latin typeface="Times New Roman"/>
                <a:cs typeface="Times New Roman"/>
              </a:rPr>
              <a:t>3</a:t>
            </a:r>
            <a:r>
              <a:rPr dirty="0" sz="1050">
                <a:solidFill>
                  <a:srgbClr val="666666"/>
                </a:solidFill>
                <a:latin typeface="Times New Roman"/>
                <a:cs typeface="Times New Roman"/>
              </a:rPr>
              <a:t> </a:t>
            </a:r>
            <a:r>
              <a:rPr dirty="0" sz="1050" spc="-10">
                <a:solidFill>
                  <a:srgbClr val="666666"/>
                </a:solidFill>
                <a:latin typeface="Times New Roman"/>
                <a:cs typeface="Times New Roman"/>
              </a:rPr>
              <a:t> </a:t>
            </a:r>
            <a:r>
              <a:rPr dirty="0" sz="1050" spc="-10">
                <a:solidFill>
                  <a:srgbClr val="666666"/>
                </a:solidFill>
                <a:latin typeface="SimSun"/>
                <a:cs typeface="SimSun"/>
              </a:rPr>
              <a:t>攻</a:t>
            </a:r>
            <a:r>
              <a:rPr dirty="0" sz="1050" spc="5">
                <a:solidFill>
                  <a:srgbClr val="666666"/>
                </a:solidFill>
                <a:latin typeface="SimSun"/>
                <a:cs typeface="SimSun"/>
              </a:rPr>
              <a:t>读</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学</a:t>
            </a:r>
            <a:r>
              <a:rPr dirty="0" sz="1050" spc="5">
                <a:solidFill>
                  <a:srgbClr val="666666"/>
                </a:solidFill>
                <a:latin typeface="SimSun"/>
                <a:cs typeface="SimSun"/>
              </a:rPr>
              <a:t>位</a:t>
            </a:r>
            <a:r>
              <a:rPr dirty="0" sz="1050" spc="-10">
                <a:solidFill>
                  <a:srgbClr val="666666"/>
                </a:solidFill>
                <a:latin typeface="SimSun"/>
                <a:cs typeface="SimSun"/>
              </a:rPr>
              <a:t>期间</a:t>
            </a:r>
            <a:r>
              <a:rPr dirty="0" sz="1050" spc="5">
                <a:solidFill>
                  <a:srgbClr val="666666"/>
                </a:solidFill>
                <a:latin typeface="SimSun"/>
                <a:cs typeface="SimSun"/>
              </a:rPr>
              <a:t>参加</a:t>
            </a:r>
            <a:r>
              <a:rPr dirty="0" sz="1050" spc="-10">
                <a:solidFill>
                  <a:srgbClr val="666666"/>
                </a:solidFill>
                <a:latin typeface="SimSun"/>
                <a:cs typeface="SimSun"/>
              </a:rPr>
              <a:t>的</a:t>
            </a:r>
            <a:r>
              <a:rPr dirty="0" sz="1050" spc="5">
                <a:solidFill>
                  <a:srgbClr val="666666"/>
                </a:solidFill>
                <a:latin typeface="SimSun"/>
                <a:cs typeface="SimSun"/>
              </a:rPr>
              <a:t>科</a:t>
            </a:r>
            <a:r>
              <a:rPr dirty="0" sz="1050" spc="-10">
                <a:solidFill>
                  <a:srgbClr val="666666"/>
                </a:solidFill>
                <a:latin typeface="SimSun"/>
                <a:cs typeface="SimSun"/>
              </a:rPr>
              <a:t>研</a:t>
            </a:r>
            <a:r>
              <a:rPr dirty="0" sz="1050" spc="5">
                <a:solidFill>
                  <a:srgbClr val="666666"/>
                </a:solidFill>
                <a:latin typeface="SimSun"/>
                <a:cs typeface="SimSun"/>
              </a:rPr>
              <a:t>项目</a:t>
            </a:r>
            <a:endParaRPr sz="1050">
              <a:latin typeface="SimSun"/>
              <a:cs typeface="SimSun"/>
            </a:endParaRPr>
          </a:p>
        </p:txBody>
      </p:sp>
      <p:sp>
        <p:nvSpPr>
          <p:cNvPr id="4" name="object 4"/>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1671573" y="1014729"/>
            <a:ext cx="4214495" cy="299720"/>
          </a:xfrm>
          <a:prstGeom prst="rect">
            <a:avLst/>
          </a:prstGeom>
        </p:spPr>
        <p:txBody>
          <a:bodyPr wrap="square" lIns="0" tIns="12700" rIns="0" bIns="0" rtlCol="0" vert="horz">
            <a:spAutoFit/>
          </a:bodyPr>
          <a:lstStyle/>
          <a:p>
            <a:pPr marL="12700">
              <a:lnSpc>
                <a:spcPct val="100000"/>
              </a:lnSpc>
              <a:spcBef>
                <a:spcPts val="100"/>
              </a:spcBef>
            </a:pPr>
            <a:r>
              <a:rPr dirty="0" sz="1800" spc="10">
                <a:latin typeface="SimSun"/>
                <a:cs typeface="SimSun"/>
              </a:rPr>
              <a:t>附</a:t>
            </a:r>
            <a:r>
              <a:rPr dirty="0" sz="1800">
                <a:latin typeface="SimSun"/>
                <a:cs typeface="SimSun"/>
              </a:rPr>
              <a:t>录</a:t>
            </a:r>
            <a:r>
              <a:rPr dirty="0" sz="1800" spc="-434">
                <a:latin typeface="SimSun"/>
                <a:cs typeface="SimSun"/>
              </a:rPr>
              <a:t> </a:t>
            </a:r>
            <a:r>
              <a:rPr dirty="0" sz="1800" b="1">
                <a:latin typeface="Times New Roman"/>
                <a:cs typeface="Times New Roman"/>
              </a:rPr>
              <a:t>3  </a:t>
            </a:r>
            <a:r>
              <a:rPr dirty="0" sz="1800">
                <a:latin typeface="SimSun"/>
                <a:cs typeface="SimSun"/>
              </a:rPr>
              <a:t>攻</a:t>
            </a:r>
            <a:r>
              <a:rPr dirty="0" sz="1800" spc="10">
                <a:latin typeface="SimSun"/>
                <a:cs typeface="SimSun"/>
              </a:rPr>
              <a:t>读</a:t>
            </a:r>
            <a:r>
              <a:rPr dirty="0" sz="1800">
                <a:latin typeface="SimSun"/>
                <a:cs typeface="SimSun"/>
              </a:rPr>
              <a:t>硕</a:t>
            </a:r>
            <a:r>
              <a:rPr dirty="0" sz="1800" spc="10">
                <a:latin typeface="SimSun"/>
                <a:cs typeface="SimSun"/>
              </a:rPr>
              <a:t>士学</a:t>
            </a:r>
            <a:r>
              <a:rPr dirty="0" sz="1800">
                <a:latin typeface="SimSun"/>
                <a:cs typeface="SimSun"/>
              </a:rPr>
              <a:t>位</a:t>
            </a:r>
            <a:r>
              <a:rPr dirty="0" sz="1800" spc="10">
                <a:latin typeface="SimSun"/>
                <a:cs typeface="SimSun"/>
              </a:rPr>
              <a:t>期间</a:t>
            </a:r>
            <a:r>
              <a:rPr dirty="0" sz="1800">
                <a:latin typeface="SimSun"/>
                <a:cs typeface="SimSun"/>
              </a:rPr>
              <a:t>参</a:t>
            </a:r>
            <a:r>
              <a:rPr dirty="0" sz="1800" spc="10">
                <a:latin typeface="SimSun"/>
                <a:cs typeface="SimSun"/>
              </a:rPr>
              <a:t>加的</a:t>
            </a:r>
            <a:r>
              <a:rPr dirty="0" sz="1800">
                <a:latin typeface="SimSun"/>
                <a:cs typeface="SimSun"/>
              </a:rPr>
              <a:t>科</a:t>
            </a:r>
            <a:r>
              <a:rPr dirty="0" sz="1800" spc="10">
                <a:latin typeface="SimSun"/>
                <a:cs typeface="SimSun"/>
              </a:rPr>
              <a:t>研项</a:t>
            </a:r>
            <a:r>
              <a:rPr dirty="0" sz="1800">
                <a:latin typeface="SimSun"/>
                <a:cs typeface="SimSun"/>
              </a:rPr>
              <a:t>目</a:t>
            </a:r>
            <a:endParaRPr sz="1800">
              <a:latin typeface="SimSun"/>
              <a:cs typeface="SimSun"/>
            </a:endParaRPr>
          </a:p>
        </p:txBody>
      </p:sp>
      <p:sp>
        <p:nvSpPr>
          <p:cNvPr id="6" name="object 6"/>
          <p:cNvSpPr txBox="1"/>
          <p:nvPr/>
        </p:nvSpPr>
        <p:spPr>
          <a:xfrm>
            <a:off x="706627" y="1662429"/>
            <a:ext cx="6285230" cy="1694814"/>
          </a:xfrm>
          <a:prstGeom prst="rect">
            <a:avLst/>
          </a:prstGeom>
        </p:spPr>
        <p:txBody>
          <a:bodyPr wrap="square" lIns="0" tIns="12700" rIns="0" bIns="0" rtlCol="0" vert="horz">
            <a:spAutoFit/>
          </a:bodyPr>
          <a:lstStyle/>
          <a:p>
            <a:pPr marL="12700">
              <a:lnSpc>
                <a:spcPct val="100000"/>
              </a:lnSpc>
              <a:spcBef>
                <a:spcPts val="100"/>
              </a:spcBef>
            </a:pPr>
            <a:r>
              <a:rPr dirty="0" sz="1200">
                <a:latin typeface="SimSun"/>
                <a:cs typeface="SimSun"/>
              </a:rPr>
              <a:t>（</a:t>
            </a:r>
            <a:r>
              <a:rPr dirty="0" sz="1200">
                <a:latin typeface="Times New Roman"/>
                <a:cs typeface="Times New Roman"/>
              </a:rPr>
              <a:t>1</a:t>
            </a:r>
            <a:r>
              <a:rPr dirty="0" sz="1200" spc="-600">
                <a:latin typeface="SimSun"/>
                <a:cs typeface="SimSun"/>
              </a:rPr>
              <a:t>）</a:t>
            </a:r>
            <a:r>
              <a:rPr dirty="0" sz="1200">
                <a:latin typeface="Times New Roman"/>
                <a:cs typeface="Times New Roman"/>
              </a:rPr>
              <a:t>2020</a:t>
            </a:r>
            <a:r>
              <a:rPr dirty="0" sz="1200" spc="-65">
                <a:latin typeface="Times New Roman"/>
                <a:cs typeface="Times New Roman"/>
              </a:rPr>
              <a:t> </a:t>
            </a:r>
            <a:r>
              <a:rPr dirty="0" sz="1200">
                <a:latin typeface="SimSun"/>
                <a:cs typeface="SimSun"/>
              </a:rPr>
              <a:t>年江苏省研究生科研创新计划</a:t>
            </a:r>
            <a:r>
              <a:rPr dirty="0" sz="1200" spc="-600">
                <a:latin typeface="SimSun"/>
                <a:cs typeface="SimSun"/>
              </a:rPr>
              <a:t>，</a:t>
            </a:r>
            <a:r>
              <a:rPr dirty="0" sz="1200">
                <a:latin typeface="SimSun"/>
                <a:cs typeface="SimSun"/>
              </a:rPr>
              <a:t>基于</a:t>
            </a:r>
            <a:r>
              <a:rPr dirty="0" sz="1200" spc="-360">
                <a:latin typeface="SimSun"/>
                <a:cs typeface="SimSun"/>
              </a:rPr>
              <a:t> </a:t>
            </a:r>
            <a:r>
              <a:rPr dirty="0" sz="1200" spc="-5">
                <a:latin typeface="Times New Roman"/>
                <a:cs typeface="Times New Roman"/>
              </a:rPr>
              <a:t>GAA</a:t>
            </a:r>
            <a:r>
              <a:rPr dirty="0" sz="1200">
                <a:latin typeface="Times New Roman"/>
                <a:cs typeface="Times New Roman"/>
              </a:rPr>
              <a:t>S</a:t>
            </a:r>
            <a:r>
              <a:rPr dirty="0" sz="1200" spc="-55">
                <a:latin typeface="Times New Roman"/>
                <a:cs typeface="Times New Roman"/>
              </a:rPr>
              <a:t> </a:t>
            </a:r>
            <a:r>
              <a:rPr dirty="0" sz="1200">
                <a:latin typeface="SimSun"/>
                <a:cs typeface="SimSun"/>
              </a:rPr>
              <a:t>无人机的三维建模方</a:t>
            </a:r>
            <a:r>
              <a:rPr dirty="0" sz="1200" spc="-600">
                <a:latin typeface="SimSun"/>
                <a:cs typeface="SimSun"/>
              </a:rPr>
              <a:t>法</a:t>
            </a:r>
            <a:r>
              <a:rPr dirty="0" sz="1200">
                <a:latin typeface="SimSun"/>
                <a:cs typeface="SimSun"/>
              </a:rPr>
              <a:t>（</a:t>
            </a:r>
            <a:r>
              <a:rPr dirty="0" sz="1200" spc="-5">
                <a:latin typeface="Times New Roman"/>
                <a:cs typeface="Times New Roman"/>
              </a:rPr>
              <a:t>KY</a:t>
            </a:r>
            <a:r>
              <a:rPr dirty="0" sz="1200">
                <a:latin typeface="Times New Roman"/>
                <a:cs typeface="Times New Roman"/>
              </a:rPr>
              <a:t>C</a:t>
            </a:r>
            <a:r>
              <a:rPr dirty="0" sz="1200" spc="-5">
                <a:latin typeface="Times New Roman"/>
                <a:cs typeface="Times New Roman"/>
              </a:rPr>
              <a:t>X20_080</a:t>
            </a:r>
            <a:r>
              <a:rPr dirty="0" sz="1200">
                <a:latin typeface="Times New Roman"/>
                <a:cs typeface="Times New Roman"/>
              </a:rPr>
              <a:t>1</a:t>
            </a:r>
            <a:r>
              <a:rPr dirty="0" sz="1200" spc="-600">
                <a:latin typeface="SimSun"/>
                <a:cs typeface="SimSun"/>
              </a:rPr>
              <a:t>），</a:t>
            </a:r>
            <a:endParaRPr sz="1200">
              <a:latin typeface="SimSun"/>
              <a:cs typeface="SimSun"/>
            </a:endParaRPr>
          </a:p>
          <a:p>
            <a:pPr marL="12700">
              <a:lnSpc>
                <a:spcPct val="100000"/>
              </a:lnSpc>
              <a:spcBef>
                <a:spcPts val="900"/>
              </a:spcBef>
            </a:pPr>
            <a:r>
              <a:rPr dirty="0" sz="1200">
                <a:latin typeface="SimSun"/>
                <a:cs typeface="SimSun"/>
              </a:rPr>
              <a:t>主持人；</a:t>
            </a:r>
            <a:endParaRPr sz="1200">
              <a:latin typeface="SimSun"/>
              <a:cs typeface="SimSun"/>
            </a:endParaRPr>
          </a:p>
          <a:p>
            <a:pPr marL="12700" marR="141605">
              <a:lnSpc>
                <a:spcPct val="162500"/>
              </a:lnSpc>
              <a:buSzPct val="91666"/>
              <a:buAutoNum type="arabicPlain" startAt="2"/>
              <a:tabLst>
                <a:tab pos="394970" algn="l"/>
              </a:tabLst>
            </a:pPr>
            <a:r>
              <a:rPr dirty="0" sz="1200">
                <a:latin typeface="SimSun"/>
                <a:cs typeface="SimSun"/>
              </a:rPr>
              <a:t>横向项目，基于</a:t>
            </a:r>
            <a:r>
              <a:rPr dirty="0" sz="1200" spc="-280">
                <a:latin typeface="SimSun"/>
                <a:cs typeface="SimSun"/>
              </a:rPr>
              <a:t> </a:t>
            </a:r>
            <a:r>
              <a:rPr dirty="0" sz="1200">
                <a:latin typeface="Times New Roman"/>
                <a:cs typeface="Times New Roman"/>
              </a:rPr>
              <a:t>3D</a:t>
            </a:r>
            <a:r>
              <a:rPr dirty="0" sz="1200" spc="10">
                <a:latin typeface="Times New Roman"/>
                <a:cs typeface="Times New Roman"/>
              </a:rPr>
              <a:t> </a:t>
            </a:r>
            <a:r>
              <a:rPr dirty="0" sz="1200">
                <a:latin typeface="SimSun"/>
                <a:cs typeface="SimSun"/>
              </a:rPr>
              <a:t>扫描的高精度焊</a:t>
            </a:r>
            <a:r>
              <a:rPr dirty="0" sz="1200" spc="10">
                <a:latin typeface="SimSun"/>
                <a:cs typeface="SimSun"/>
              </a:rPr>
              <a:t>接</a:t>
            </a:r>
            <a:r>
              <a:rPr dirty="0" sz="1200">
                <a:latin typeface="SimSun"/>
                <a:cs typeface="SimSun"/>
              </a:rPr>
              <a:t>路径规划方法研发（</a:t>
            </a:r>
            <a:r>
              <a:rPr dirty="0" sz="1200" spc="-5">
                <a:latin typeface="Times New Roman"/>
                <a:cs typeface="Times New Roman"/>
              </a:rPr>
              <a:t>KH</a:t>
            </a:r>
            <a:r>
              <a:rPr dirty="0" sz="1200">
                <a:latin typeface="Times New Roman"/>
                <a:cs typeface="Times New Roman"/>
              </a:rPr>
              <a:t>106032</a:t>
            </a:r>
            <a:r>
              <a:rPr dirty="0" sz="1200" spc="-50">
                <a:latin typeface="Times New Roman"/>
                <a:cs typeface="Times New Roman"/>
              </a:rPr>
              <a:t>1</a:t>
            </a:r>
            <a:r>
              <a:rPr dirty="0" sz="1200">
                <a:latin typeface="Times New Roman"/>
                <a:cs typeface="Times New Roman"/>
              </a:rPr>
              <a:t>192</a:t>
            </a:r>
            <a:r>
              <a:rPr dirty="0" sz="1200" spc="-600">
                <a:latin typeface="SimSun"/>
                <a:cs typeface="SimSun"/>
              </a:rPr>
              <a:t>）</a:t>
            </a:r>
            <a:r>
              <a:rPr dirty="0" sz="1200">
                <a:latin typeface="SimSun"/>
                <a:cs typeface="SimSun"/>
              </a:rPr>
              <a:t>，南京</a:t>
            </a:r>
            <a:r>
              <a:rPr dirty="0" sz="1200" spc="10">
                <a:latin typeface="SimSun"/>
                <a:cs typeface="SimSun"/>
              </a:rPr>
              <a:t>欧</a:t>
            </a:r>
            <a:r>
              <a:rPr dirty="0" sz="1200">
                <a:latin typeface="SimSun"/>
                <a:cs typeface="SimSun"/>
              </a:rPr>
              <a:t>睿 </a:t>
            </a:r>
            <a:r>
              <a:rPr dirty="0" sz="1200">
                <a:latin typeface="SimSun"/>
                <a:cs typeface="SimSun"/>
              </a:rPr>
              <a:t>三维科技有限公司，主要参与人员；</a:t>
            </a:r>
            <a:endParaRPr sz="1200">
              <a:latin typeface="SimSun"/>
              <a:cs typeface="SimSun"/>
            </a:endParaRPr>
          </a:p>
          <a:p>
            <a:pPr marL="12700" marR="145415">
              <a:lnSpc>
                <a:spcPts val="2340"/>
              </a:lnSpc>
              <a:spcBef>
                <a:spcPts val="100"/>
              </a:spcBef>
              <a:buSzPct val="91666"/>
              <a:buAutoNum type="arabicPlain" startAt="2"/>
              <a:tabLst>
                <a:tab pos="394970" algn="l"/>
              </a:tabLst>
            </a:pPr>
            <a:r>
              <a:rPr dirty="0" sz="1200">
                <a:latin typeface="SimSun"/>
                <a:cs typeface="SimSun"/>
              </a:rPr>
              <a:t>横向项目</a:t>
            </a:r>
            <a:r>
              <a:rPr dirty="0" sz="1200" spc="-170">
                <a:latin typeface="SimSun"/>
                <a:cs typeface="SimSun"/>
              </a:rPr>
              <a:t>，</a:t>
            </a:r>
            <a:r>
              <a:rPr dirty="0" sz="1200">
                <a:latin typeface="SimSun"/>
                <a:cs typeface="SimSun"/>
              </a:rPr>
              <a:t>励磁</a:t>
            </a:r>
            <a:r>
              <a:rPr dirty="0" sz="1200" spc="-305">
                <a:latin typeface="SimSun"/>
                <a:cs typeface="SimSun"/>
              </a:rPr>
              <a:t> </a:t>
            </a:r>
            <a:r>
              <a:rPr dirty="0" sz="1200">
                <a:latin typeface="Times New Roman"/>
                <a:cs typeface="Times New Roman"/>
              </a:rPr>
              <a:t>CPU </a:t>
            </a:r>
            <a:r>
              <a:rPr dirty="0" sz="1200">
                <a:latin typeface="SimSun"/>
                <a:cs typeface="SimSun"/>
              </a:rPr>
              <a:t>开发服</a:t>
            </a:r>
            <a:r>
              <a:rPr dirty="0" sz="1200" spc="-170">
                <a:latin typeface="SimSun"/>
                <a:cs typeface="SimSun"/>
              </a:rPr>
              <a:t>务</a:t>
            </a:r>
            <a:r>
              <a:rPr dirty="0" sz="1200">
                <a:latin typeface="SimSun"/>
                <a:cs typeface="SimSun"/>
              </a:rPr>
              <a:t>（</a:t>
            </a:r>
            <a:r>
              <a:rPr dirty="0" sz="1200" spc="-5">
                <a:latin typeface="Times New Roman"/>
                <a:cs typeface="Times New Roman"/>
              </a:rPr>
              <a:t>KH</a:t>
            </a:r>
            <a:r>
              <a:rPr dirty="0" sz="1200">
                <a:latin typeface="Times New Roman"/>
                <a:cs typeface="Times New Roman"/>
              </a:rPr>
              <a:t>106032</a:t>
            </a:r>
            <a:r>
              <a:rPr dirty="0" sz="1200" spc="-50">
                <a:latin typeface="Times New Roman"/>
                <a:cs typeface="Times New Roman"/>
              </a:rPr>
              <a:t>1</a:t>
            </a:r>
            <a:r>
              <a:rPr dirty="0" sz="1200">
                <a:latin typeface="Times New Roman"/>
                <a:cs typeface="Times New Roman"/>
              </a:rPr>
              <a:t>191</a:t>
            </a:r>
            <a:r>
              <a:rPr dirty="0" sz="1200" spc="-600">
                <a:latin typeface="SimSun"/>
                <a:cs typeface="SimSun"/>
              </a:rPr>
              <a:t>）</a:t>
            </a:r>
            <a:r>
              <a:rPr dirty="0" sz="1200" spc="-170">
                <a:latin typeface="SimSun"/>
                <a:cs typeface="SimSun"/>
              </a:rPr>
              <a:t>，</a:t>
            </a:r>
            <a:r>
              <a:rPr dirty="0" sz="1200">
                <a:latin typeface="SimSun"/>
                <a:cs typeface="SimSun"/>
              </a:rPr>
              <a:t>国电南瑞科技股份有限公司</a:t>
            </a:r>
            <a:r>
              <a:rPr dirty="0" sz="1200" spc="-165">
                <a:latin typeface="SimSun"/>
                <a:cs typeface="SimSun"/>
              </a:rPr>
              <a:t>，</a:t>
            </a:r>
            <a:r>
              <a:rPr dirty="0" sz="1200">
                <a:latin typeface="SimSun"/>
                <a:cs typeface="SimSun"/>
              </a:rPr>
              <a:t>主要 </a:t>
            </a:r>
            <a:r>
              <a:rPr dirty="0" sz="1200">
                <a:latin typeface="SimSun"/>
                <a:cs typeface="SimSun"/>
              </a:rPr>
              <a:t>参与人员。</a:t>
            </a:r>
            <a:endParaRPr sz="1200">
              <a:latin typeface="SimSun"/>
              <a:cs typeface="SimSun"/>
            </a:endParaRPr>
          </a:p>
        </p:txBody>
      </p:sp>
      <p:pic>
        <p:nvPicPr>
          <p:cNvPr id="7" name="object 7"/>
          <p:cNvPicPr/>
          <p:nvPr/>
        </p:nvPicPr>
        <p:blipFill>
          <a:blip r:embed="rId2" cstate="print"/>
          <a:stretch>
            <a:fillRect/>
          </a:stretch>
        </p:blipFill>
        <p:spPr>
          <a:xfrm>
            <a:off x="259079" y="10344403"/>
            <a:ext cx="4812030" cy="123189"/>
          </a:xfrm>
          <a:prstGeom prst="rect">
            <a:avLst/>
          </a:prstGeom>
        </p:spPr>
      </p:pic>
      <p:pic>
        <p:nvPicPr>
          <p:cNvPr id="8" name="object 8"/>
          <p:cNvPicPr/>
          <p:nvPr/>
        </p:nvPicPr>
        <p:blipFill>
          <a:blip r:embed="rId3" cstate="print"/>
          <a:stretch>
            <a:fillRect/>
          </a:stretch>
        </p:blipFill>
        <p:spPr>
          <a:xfrm>
            <a:off x="5215890" y="10344403"/>
            <a:ext cx="1082039" cy="123189"/>
          </a:xfrm>
          <a:prstGeom prst="rect">
            <a:avLst/>
          </a:prstGeom>
        </p:spPr>
      </p:pic>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59</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327" y="691895"/>
            <a:ext cx="6059170" cy="7620"/>
          </a:xfrm>
          <a:custGeom>
            <a:avLst/>
            <a:gdLst/>
            <a:ahLst/>
            <a:cxnLst/>
            <a:rect l="l" t="t" r="r" b="b"/>
            <a:pathLst>
              <a:path w="6059170" h="7620">
                <a:moveTo>
                  <a:pt x="6059170" y="0"/>
                </a:moveTo>
                <a:lnTo>
                  <a:pt x="0" y="0"/>
                </a:lnTo>
                <a:lnTo>
                  <a:pt x="0" y="7620"/>
                </a:lnTo>
                <a:lnTo>
                  <a:pt x="6059170" y="7620"/>
                </a:lnTo>
                <a:lnTo>
                  <a:pt x="6059170" y="0"/>
                </a:lnTo>
                <a:close/>
              </a:path>
            </a:pathLst>
          </a:custGeom>
          <a:solidFill>
            <a:srgbClr val="666666"/>
          </a:solidFill>
        </p:spPr>
        <p:txBody>
          <a:bodyPr wrap="square" lIns="0" tIns="0" rIns="0" bIns="0" rtlCol="0"/>
          <a:lstStyle/>
          <a:p/>
        </p:txBody>
      </p:sp>
      <p:sp>
        <p:nvSpPr>
          <p:cNvPr id="3" name="object 3"/>
          <p:cNvSpPr txBox="1"/>
          <p:nvPr/>
        </p:nvSpPr>
        <p:spPr>
          <a:xfrm>
            <a:off x="706627" y="463439"/>
            <a:ext cx="6148705" cy="5055235"/>
          </a:xfrm>
          <a:prstGeom prst="rect">
            <a:avLst/>
          </a:prstGeom>
        </p:spPr>
        <p:txBody>
          <a:bodyPr wrap="square" lIns="0" tIns="78105" rIns="0" bIns="0" rtlCol="0" vert="horz">
            <a:spAutoFit/>
          </a:bodyPr>
          <a:lstStyle/>
          <a:p>
            <a:pPr algn="ctr" marR="53975">
              <a:lnSpc>
                <a:spcPct val="100000"/>
              </a:lnSpc>
              <a:spcBef>
                <a:spcPts val="615"/>
              </a:spcBef>
              <a:tabLst>
                <a:tab pos="3624579" algn="l"/>
              </a:tabLst>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r>
              <a:rPr dirty="0" sz="1050">
                <a:solidFill>
                  <a:srgbClr val="666666"/>
                </a:solidFill>
                <a:latin typeface="SimSun"/>
                <a:cs typeface="SimSun"/>
              </a:rPr>
              <a:t>	</a:t>
            </a:r>
            <a:r>
              <a:rPr dirty="0" sz="1050" spc="5">
                <a:solidFill>
                  <a:srgbClr val="666666"/>
                </a:solidFill>
                <a:latin typeface="SimSun"/>
                <a:cs typeface="SimSun"/>
              </a:rPr>
              <a:t>附录</a:t>
            </a:r>
            <a:r>
              <a:rPr dirty="0" sz="1050" spc="-265">
                <a:solidFill>
                  <a:srgbClr val="666666"/>
                </a:solidFill>
                <a:latin typeface="SimSun"/>
                <a:cs typeface="SimSun"/>
              </a:rPr>
              <a:t> </a:t>
            </a:r>
            <a:r>
              <a:rPr dirty="0" sz="1050">
                <a:solidFill>
                  <a:srgbClr val="666666"/>
                </a:solidFill>
                <a:latin typeface="Times New Roman"/>
                <a:cs typeface="Times New Roman"/>
              </a:rPr>
              <a:t>4</a:t>
            </a:r>
            <a:r>
              <a:rPr dirty="0" sz="1050">
                <a:solidFill>
                  <a:srgbClr val="666666"/>
                </a:solidFill>
                <a:latin typeface="Times New Roman"/>
                <a:cs typeface="Times New Roman"/>
              </a:rPr>
              <a:t> </a:t>
            </a:r>
            <a:r>
              <a:rPr dirty="0" sz="1050" spc="-10">
                <a:solidFill>
                  <a:srgbClr val="666666"/>
                </a:solidFill>
                <a:latin typeface="Times New Roman"/>
                <a:cs typeface="Times New Roman"/>
              </a:rPr>
              <a:t> </a:t>
            </a:r>
            <a:r>
              <a:rPr dirty="0" sz="1050" spc="-10">
                <a:solidFill>
                  <a:srgbClr val="666666"/>
                </a:solidFill>
                <a:latin typeface="SimSun"/>
                <a:cs typeface="SimSun"/>
              </a:rPr>
              <a:t>攻</a:t>
            </a:r>
            <a:r>
              <a:rPr dirty="0" sz="1050" spc="5">
                <a:solidFill>
                  <a:srgbClr val="666666"/>
                </a:solidFill>
                <a:latin typeface="SimSun"/>
                <a:cs typeface="SimSun"/>
              </a:rPr>
              <a:t>读</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学</a:t>
            </a:r>
            <a:r>
              <a:rPr dirty="0" sz="1050" spc="5">
                <a:solidFill>
                  <a:srgbClr val="666666"/>
                </a:solidFill>
                <a:latin typeface="SimSun"/>
                <a:cs typeface="SimSun"/>
              </a:rPr>
              <a:t>位</a:t>
            </a:r>
            <a:r>
              <a:rPr dirty="0" sz="1050" spc="-10">
                <a:solidFill>
                  <a:srgbClr val="666666"/>
                </a:solidFill>
                <a:latin typeface="SimSun"/>
                <a:cs typeface="SimSun"/>
              </a:rPr>
              <a:t>期间</a:t>
            </a:r>
            <a:r>
              <a:rPr dirty="0" sz="1050" spc="5">
                <a:solidFill>
                  <a:srgbClr val="666666"/>
                </a:solidFill>
                <a:latin typeface="SimSun"/>
                <a:cs typeface="SimSun"/>
              </a:rPr>
              <a:t>参加</a:t>
            </a:r>
            <a:r>
              <a:rPr dirty="0" sz="1050" spc="-10">
                <a:solidFill>
                  <a:srgbClr val="666666"/>
                </a:solidFill>
                <a:latin typeface="SimSun"/>
                <a:cs typeface="SimSun"/>
              </a:rPr>
              <a:t>的</a:t>
            </a:r>
            <a:r>
              <a:rPr dirty="0" sz="1050" spc="5">
                <a:solidFill>
                  <a:srgbClr val="666666"/>
                </a:solidFill>
                <a:latin typeface="SimSun"/>
                <a:cs typeface="SimSun"/>
              </a:rPr>
              <a:t>学</a:t>
            </a:r>
            <a:r>
              <a:rPr dirty="0" sz="1050" spc="-10">
                <a:solidFill>
                  <a:srgbClr val="666666"/>
                </a:solidFill>
                <a:latin typeface="SimSun"/>
                <a:cs typeface="SimSun"/>
              </a:rPr>
              <a:t>科</a:t>
            </a:r>
            <a:r>
              <a:rPr dirty="0" sz="1050" spc="5">
                <a:solidFill>
                  <a:srgbClr val="666666"/>
                </a:solidFill>
                <a:latin typeface="SimSun"/>
                <a:cs typeface="SimSun"/>
              </a:rPr>
              <a:t>竞赛</a:t>
            </a:r>
            <a:endParaRPr sz="1050">
              <a:latin typeface="SimSun"/>
              <a:cs typeface="SimSun"/>
            </a:endParaRPr>
          </a:p>
          <a:p>
            <a:pPr algn="ctr">
              <a:lnSpc>
                <a:spcPct val="100000"/>
              </a:lnSpc>
              <a:spcBef>
                <a:spcPts val="869"/>
              </a:spcBef>
            </a:pPr>
            <a:r>
              <a:rPr dirty="0" sz="1800" spc="10">
                <a:latin typeface="SimSun"/>
                <a:cs typeface="SimSun"/>
              </a:rPr>
              <a:t>附</a:t>
            </a:r>
            <a:r>
              <a:rPr dirty="0" sz="1800">
                <a:latin typeface="SimSun"/>
                <a:cs typeface="SimSun"/>
              </a:rPr>
              <a:t>录</a:t>
            </a:r>
            <a:r>
              <a:rPr dirty="0" sz="1800" spc="-434">
                <a:latin typeface="SimSun"/>
                <a:cs typeface="SimSun"/>
              </a:rPr>
              <a:t> </a:t>
            </a:r>
            <a:r>
              <a:rPr dirty="0" sz="1800" b="1">
                <a:latin typeface="Times New Roman"/>
                <a:cs typeface="Times New Roman"/>
              </a:rPr>
              <a:t>4  </a:t>
            </a:r>
            <a:r>
              <a:rPr dirty="0" sz="1800">
                <a:latin typeface="SimSun"/>
                <a:cs typeface="SimSun"/>
              </a:rPr>
              <a:t>攻</a:t>
            </a:r>
            <a:r>
              <a:rPr dirty="0" sz="1800" spc="10">
                <a:latin typeface="SimSun"/>
                <a:cs typeface="SimSun"/>
              </a:rPr>
              <a:t>读</a:t>
            </a:r>
            <a:r>
              <a:rPr dirty="0" sz="1800">
                <a:latin typeface="SimSun"/>
                <a:cs typeface="SimSun"/>
              </a:rPr>
              <a:t>硕</a:t>
            </a:r>
            <a:r>
              <a:rPr dirty="0" sz="1800" spc="10">
                <a:latin typeface="SimSun"/>
                <a:cs typeface="SimSun"/>
              </a:rPr>
              <a:t>士学</a:t>
            </a:r>
            <a:r>
              <a:rPr dirty="0" sz="1800">
                <a:latin typeface="SimSun"/>
                <a:cs typeface="SimSun"/>
              </a:rPr>
              <a:t>位</a:t>
            </a:r>
            <a:r>
              <a:rPr dirty="0" sz="1800" spc="10">
                <a:latin typeface="SimSun"/>
                <a:cs typeface="SimSun"/>
              </a:rPr>
              <a:t>期间</a:t>
            </a:r>
            <a:r>
              <a:rPr dirty="0" sz="1800">
                <a:latin typeface="SimSun"/>
                <a:cs typeface="SimSun"/>
              </a:rPr>
              <a:t>参</a:t>
            </a:r>
            <a:r>
              <a:rPr dirty="0" sz="1800" spc="10">
                <a:latin typeface="SimSun"/>
                <a:cs typeface="SimSun"/>
              </a:rPr>
              <a:t>加的</a:t>
            </a:r>
            <a:r>
              <a:rPr dirty="0" sz="1800">
                <a:latin typeface="SimSun"/>
                <a:cs typeface="SimSun"/>
              </a:rPr>
              <a:t>学</a:t>
            </a:r>
            <a:r>
              <a:rPr dirty="0" sz="1800" spc="10">
                <a:latin typeface="SimSun"/>
                <a:cs typeface="SimSun"/>
              </a:rPr>
              <a:t>科竞</a:t>
            </a:r>
            <a:r>
              <a:rPr dirty="0" sz="1800">
                <a:latin typeface="SimSun"/>
                <a:cs typeface="SimSun"/>
              </a:rPr>
              <a:t>赛</a:t>
            </a:r>
            <a:endParaRPr sz="1800">
              <a:latin typeface="SimSun"/>
              <a:cs typeface="SimSun"/>
            </a:endParaRPr>
          </a:p>
          <a:p>
            <a:pPr>
              <a:lnSpc>
                <a:spcPct val="100000"/>
              </a:lnSpc>
              <a:spcBef>
                <a:spcPts val="45"/>
              </a:spcBef>
            </a:pPr>
            <a:endParaRPr sz="1550">
              <a:latin typeface="SimSun"/>
              <a:cs typeface="SimSun"/>
            </a:endParaRPr>
          </a:p>
          <a:p>
            <a:pPr marL="279400" marR="7620" indent="-267335">
              <a:lnSpc>
                <a:spcPct val="162500"/>
              </a:lnSpc>
              <a:buFont typeface="Times New Roman"/>
              <a:buAutoNum type="arabicPlain"/>
              <a:tabLst>
                <a:tab pos="280035" algn="l"/>
              </a:tabLst>
            </a:pPr>
            <a:r>
              <a:rPr dirty="0" sz="1200">
                <a:latin typeface="SimSun"/>
                <a:cs typeface="SimSun"/>
              </a:rPr>
              <a:t>佟</a:t>
            </a:r>
            <a:r>
              <a:rPr dirty="0" sz="1200" spc="-5">
                <a:latin typeface="SimSun"/>
                <a:cs typeface="SimSun"/>
              </a:rPr>
              <a:t>诚</a:t>
            </a:r>
            <a:r>
              <a:rPr dirty="0" sz="1200" spc="-135">
                <a:latin typeface="SimSun"/>
                <a:cs typeface="SimSun"/>
              </a:rPr>
              <a:t>，</a:t>
            </a:r>
            <a:r>
              <a:rPr dirty="0" sz="1200" spc="10">
                <a:latin typeface="SimSun"/>
                <a:cs typeface="SimSun"/>
              </a:rPr>
              <a:t>梅青</a:t>
            </a:r>
            <a:r>
              <a:rPr dirty="0" sz="1200" spc="-135">
                <a:latin typeface="SimSun"/>
                <a:cs typeface="SimSun"/>
              </a:rPr>
              <a:t>，</a:t>
            </a:r>
            <a:r>
              <a:rPr dirty="0" sz="1200">
                <a:latin typeface="SimSun"/>
                <a:cs typeface="SimSun"/>
              </a:rPr>
              <a:t>张子恒</a:t>
            </a:r>
            <a:r>
              <a:rPr dirty="0" sz="1200">
                <a:latin typeface="Times New Roman"/>
                <a:cs typeface="Times New Roman"/>
              </a:rPr>
              <a:t>. </a:t>
            </a:r>
            <a:r>
              <a:rPr dirty="0" sz="1200" spc="-145">
                <a:latin typeface="Times New Roman"/>
                <a:cs typeface="Times New Roman"/>
              </a:rPr>
              <a:t> </a:t>
            </a:r>
            <a:r>
              <a:rPr dirty="0" sz="1200">
                <a:latin typeface="SimSun"/>
                <a:cs typeface="SimSun"/>
              </a:rPr>
              <a:t>“兆易创新杯</a:t>
            </a:r>
            <a:r>
              <a:rPr dirty="0" sz="1200" spc="-135">
                <a:latin typeface="SimSun"/>
                <a:cs typeface="SimSun"/>
              </a:rPr>
              <a:t>”</a:t>
            </a:r>
            <a:r>
              <a:rPr dirty="0" sz="1200">
                <a:latin typeface="SimSun"/>
                <a:cs typeface="SimSun"/>
              </a:rPr>
              <a:t>第十五届中国研究生电子设计竞</a:t>
            </a:r>
            <a:r>
              <a:rPr dirty="0" sz="1200" spc="5">
                <a:latin typeface="SimSun"/>
                <a:cs typeface="SimSun"/>
              </a:rPr>
              <a:t>赛</a:t>
            </a:r>
            <a:r>
              <a:rPr dirty="0" sz="1200" spc="-135">
                <a:latin typeface="SimSun"/>
                <a:cs typeface="SimSun"/>
              </a:rPr>
              <a:t>，</a:t>
            </a:r>
            <a:r>
              <a:rPr dirty="0" sz="1200" spc="-5">
                <a:latin typeface="Times New Roman"/>
                <a:cs typeface="Times New Roman"/>
              </a:rPr>
              <a:t>T</a:t>
            </a:r>
            <a:r>
              <a:rPr dirty="0" sz="1200">
                <a:latin typeface="Times New Roman"/>
                <a:cs typeface="Times New Roman"/>
              </a:rPr>
              <a:t>I</a:t>
            </a:r>
            <a:r>
              <a:rPr dirty="0" sz="1200" spc="-5">
                <a:latin typeface="Times New Roman"/>
                <a:cs typeface="Times New Roman"/>
              </a:rPr>
              <a:t> </a:t>
            </a:r>
            <a:r>
              <a:rPr dirty="0" sz="1200">
                <a:latin typeface="SimSun"/>
                <a:cs typeface="SimSun"/>
              </a:rPr>
              <a:t>企业命题二 </a:t>
            </a:r>
            <a:r>
              <a:rPr dirty="0" sz="1200">
                <a:latin typeface="SimSun"/>
                <a:cs typeface="SimSun"/>
              </a:rPr>
              <a:t>等</a:t>
            </a:r>
            <a:r>
              <a:rPr dirty="0" sz="1200" spc="-5">
                <a:latin typeface="SimSun"/>
                <a:cs typeface="SimSun"/>
              </a:rPr>
              <a:t>奖</a:t>
            </a:r>
            <a:r>
              <a:rPr dirty="0" sz="1200">
                <a:latin typeface="SimSun"/>
                <a:cs typeface="SimSun"/>
              </a:rPr>
              <a:t>，</a:t>
            </a:r>
            <a:r>
              <a:rPr dirty="0" sz="1200">
                <a:latin typeface="Times New Roman"/>
                <a:cs typeface="Times New Roman"/>
              </a:rPr>
              <a:t>2020.08</a:t>
            </a:r>
            <a:r>
              <a:rPr dirty="0" sz="1200">
                <a:latin typeface="SimSun"/>
                <a:cs typeface="SimSun"/>
              </a:rPr>
              <a:t>；</a:t>
            </a:r>
            <a:endParaRPr sz="1200">
              <a:latin typeface="SimSun"/>
              <a:cs typeface="SimSun"/>
            </a:endParaRPr>
          </a:p>
          <a:p>
            <a:pPr marL="279400" marR="5715" indent="-267335">
              <a:lnSpc>
                <a:spcPct val="162500"/>
              </a:lnSpc>
              <a:buFont typeface="Times New Roman"/>
              <a:buAutoNum type="arabicPlain"/>
              <a:tabLst>
                <a:tab pos="280035" algn="l"/>
              </a:tabLst>
            </a:pPr>
            <a:r>
              <a:rPr dirty="0" sz="1200">
                <a:latin typeface="SimSun"/>
                <a:cs typeface="SimSun"/>
              </a:rPr>
              <a:t>佟</a:t>
            </a:r>
            <a:r>
              <a:rPr dirty="0" sz="1200" spc="-5">
                <a:latin typeface="SimSun"/>
                <a:cs typeface="SimSun"/>
              </a:rPr>
              <a:t>诚</a:t>
            </a:r>
            <a:r>
              <a:rPr dirty="0" sz="1200" spc="-85">
                <a:latin typeface="SimSun"/>
                <a:cs typeface="SimSun"/>
              </a:rPr>
              <a:t>，</a:t>
            </a:r>
            <a:r>
              <a:rPr dirty="0" sz="1200" spc="10">
                <a:latin typeface="SimSun"/>
                <a:cs typeface="SimSun"/>
              </a:rPr>
              <a:t>梅青</a:t>
            </a:r>
            <a:r>
              <a:rPr dirty="0" sz="1200" spc="-85">
                <a:latin typeface="SimSun"/>
                <a:cs typeface="SimSun"/>
              </a:rPr>
              <a:t>，</a:t>
            </a:r>
            <a:r>
              <a:rPr dirty="0" sz="1200">
                <a:latin typeface="SimSun"/>
                <a:cs typeface="SimSun"/>
              </a:rPr>
              <a:t>张子恒</a:t>
            </a:r>
            <a:r>
              <a:rPr dirty="0" sz="1200">
                <a:latin typeface="Times New Roman"/>
                <a:cs typeface="Times New Roman"/>
              </a:rPr>
              <a:t>.</a:t>
            </a:r>
            <a:r>
              <a:rPr dirty="0" sz="1200" spc="110">
                <a:latin typeface="Times New Roman"/>
                <a:cs typeface="Times New Roman"/>
              </a:rPr>
              <a:t> </a:t>
            </a:r>
            <a:r>
              <a:rPr dirty="0" sz="1200">
                <a:latin typeface="SimSun"/>
                <a:cs typeface="SimSun"/>
              </a:rPr>
              <a:t>“兆易创新杯</a:t>
            </a:r>
            <a:r>
              <a:rPr dirty="0" sz="1200" spc="-85">
                <a:latin typeface="SimSun"/>
                <a:cs typeface="SimSun"/>
              </a:rPr>
              <a:t>”</a:t>
            </a:r>
            <a:r>
              <a:rPr dirty="0" sz="1200">
                <a:latin typeface="SimSun"/>
                <a:cs typeface="SimSun"/>
              </a:rPr>
              <a:t>第十五届中国研究生电子设计竞</a:t>
            </a:r>
            <a:r>
              <a:rPr dirty="0" sz="1200" spc="5">
                <a:latin typeface="SimSun"/>
                <a:cs typeface="SimSun"/>
              </a:rPr>
              <a:t>赛</a:t>
            </a:r>
            <a:r>
              <a:rPr dirty="0" sz="1200" spc="-85">
                <a:latin typeface="SimSun"/>
                <a:cs typeface="SimSun"/>
              </a:rPr>
              <a:t>，</a:t>
            </a:r>
            <a:r>
              <a:rPr dirty="0" sz="1200">
                <a:latin typeface="SimSun"/>
                <a:cs typeface="SimSun"/>
              </a:rPr>
              <a:t>全国总决赛团 队三等</a:t>
            </a:r>
            <a:r>
              <a:rPr dirty="0" sz="1200" spc="-5">
                <a:latin typeface="SimSun"/>
                <a:cs typeface="SimSun"/>
              </a:rPr>
              <a:t>奖</a:t>
            </a:r>
            <a:r>
              <a:rPr dirty="0" sz="1200">
                <a:latin typeface="SimSun"/>
                <a:cs typeface="SimSun"/>
              </a:rPr>
              <a:t>，</a:t>
            </a:r>
            <a:r>
              <a:rPr dirty="0" sz="1200">
                <a:latin typeface="Times New Roman"/>
                <a:cs typeface="Times New Roman"/>
              </a:rPr>
              <a:t>2020.08</a:t>
            </a:r>
            <a:r>
              <a:rPr dirty="0" sz="1200">
                <a:latin typeface="SimSun"/>
                <a:cs typeface="SimSun"/>
              </a:rPr>
              <a:t>；</a:t>
            </a:r>
            <a:endParaRPr sz="1200">
              <a:latin typeface="SimSun"/>
              <a:cs typeface="SimSun"/>
            </a:endParaRPr>
          </a:p>
          <a:p>
            <a:pPr marL="279400" marR="5715" indent="-267335">
              <a:lnSpc>
                <a:spcPts val="2340"/>
              </a:lnSpc>
              <a:spcBef>
                <a:spcPts val="225"/>
              </a:spcBef>
              <a:buFont typeface="Times New Roman"/>
              <a:buAutoNum type="arabicPlain"/>
              <a:tabLst>
                <a:tab pos="280035" algn="l"/>
              </a:tabLst>
            </a:pPr>
            <a:r>
              <a:rPr dirty="0" sz="1200">
                <a:latin typeface="SimSun"/>
                <a:cs typeface="SimSun"/>
              </a:rPr>
              <a:t>佟</a:t>
            </a:r>
            <a:r>
              <a:rPr dirty="0" sz="1200" spc="-5">
                <a:latin typeface="SimSun"/>
                <a:cs typeface="SimSun"/>
              </a:rPr>
              <a:t>诚</a:t>
            </a:r>
            <a:r>
              <a:rPr dirty="0" sz="1200" spc="-85">
                <a:latin typeface="SimSun"/>
                <a:cs typeface="SimSun"/>
              </a:rPr>
              <a:t>，</a:t>
            </a:r>
            <a:r>
              <a:rPr dirty="0" sz="1200" spc="10">
                <a:latin typeface="SimSun"/>
                <a:cs typeface="SimSun"/>
              </a:rPr>
              <a:t>梅青</a:t>
            </a:r>
            <a:r>
              <a:rPr dirty="0" sz="1200" spc="-85">
                <a:latin typeface="SimSun"/>
                <a:cs typeface="SimSun"/>
              </a:rPr>
              <a:t>，</a:t>
            </a:r>
            <a:r>
              <a:rPr dirty="0" sz="1200">
                <a:latin typeface="SimSun"/>
                <a:cs typeface="SimSun"/>
              </a:rPr>
              <a:t>张子恒</a:t>
            </a:r>
            <a:r>
              <a:rPr dirty="0" sz="1200">
                <a:latin typeface="Times New Roman"/>
                <a:cs typeface="Times New Roman"/>
              </a:rPr>
              <a:t>.</a:t>
            </a:r>
            <a:r>
              <a:rPr dirty="0" sz="1200" spc="110">
                <a:latin typeface="Times New Roman"/>
                <a:cs typeface="Times New Roman"/>
              </a:rPr>
              <a:t> </a:t>
            </a:r>
            <a:r>
              <a:rPr dirty="0" sz="1200">
                <a:latin typeface="SimSun"/>
                <a:cs typeface="SimSun"/>
              </a:rPr>
              <a:t>“兆易创新杯</a:t>
            </a:r>
            <a:r>
              <a:rPr dirty="0" sz="1200" spc="-85">
                <a:latin typeface="SimSun"/>
                <a:cs typeface="SimSun"/>
              </a:rPr>
              <a:t>”</a:t>
            </a:r>
            <a:r>
              <a:rPr dirty="0" sz="1200">
                <a:latin typeface="SimSun"/>
                <a:cs typeface="SimSun"/>
              </a:rPr>
              <a:t>第十五届中国研究生电子设计竞</a:t>
            </a:r>
            <a:r>
              <a:rPr dirty="0" sz="1200" spc="5">
                <a:latin typeface="SimSun"/>
                <a:cs typeface="SimSun"/>
              </a:rPr>
              <a:t>赛</a:t>
            </a:r>
            <a:r>
              <a:rPr dirty="0" sz="1200" spc="-85">
                <a:latin typeface="SimSun"/>
                <a:cs typeface="SimSun"/>
              </a:rPr>
              <a:t>，</a:t>
            </a:r>
            <a:r>
              <a:rPr dirty="0" sz="1200">
                <a:latin typeface="SimSun"/>
                <a:cs typeface="SimSun"/>
              </a:rPr>
              <a:t>全国总决赛华 为专项赛三等</a:t>
            </a:r>
            <a:r>
              <a:rPr dirty="0" sz="1200" spc="-5">
                <a:latin typeface="SimSun"/>
                <a:cs typeface="SimSun"/>
              </a:rPr>
              <a:t>奖</a:t>
            </a:r>
            <a:r>
              <a:rPr dirty="0" sz="1200">
                <a:latin typeface="SimSun"/>
                <a:cs typeface="SimSun"/>
              </a:rPr>
              <a:t>，</a:t>
            </a:r>
            <a:r>
              <a:rPr dirty="0" sz="1200">
                <a:latin typeface="Times New Roman"/>
                <a:cs typeface="Times New Roman"/>
              </a:rPr>
              <a:t>2020.08</a:t>
            </a:r>
            <a:r>
              <a:rPr dirty="0" sz="1200">
                <a:latin typeface="SimSun"/>
                <a:cs typeface="SimSun"/>
              </a:rPr>
              <a:t>；</a:t>
            </a:r>
            <a:endParaRPr sz="1200">
              <a:latin typeface="SimSun"/>
              <a:cs typeface="SimSun"/>
            </a:endParaRPr>
          </a:p>
          <a:p>
            <a:pPr marL="279400" marR="5080" indent="-267335">
              <a:lnSpc>
                <a:spcPts val="2340"/>
              </a:lnSpc>
              <a:spcBef>
                <a:spcPts val="5"/>
              </a:spcBef>
              <a:buFont typeface="Times New Roman"/>
              <a:buAutoNum type="arabicPlain"/>
              <a:tabLst>
                <a:tab pos="280035" algn="l"/>
              </a:tabLst>
            </a:pPr>
            <a:r>
              <a:rPr dirty="0" sz="1200">
                <a:latin typeface="SimSun"/>
                <a:cs typeface="SimSun"/>
              </a:rPr>
              <a:t>佟</a:t>
            </a:r>
            <a:r>
              <a:rPr dirty="0" sz="1200" spc="-5">
                <a:latin typeface="SimSun"/>
                <a:cs typeface="SimSun"/>
              </a:rPr>
              <a:t>诚</a:t>
            </a:r>
            <a:r>
              <a:rPr dirty="0" sz="1200" spc="-220">
                <a:latin typeface="SimSun"/>
                <a:cs typeface="SimSun"/>
              </a:rPr>
              <a:t>，</a:t>
            </a:r>
            <a:r>
              <a:rPr dirty="0" sz="1200" spc="10">
                <a:latin typeface="SimSun"/>
                <a:cs typeface="SimSun"/>
              </a:rPr>
              <a:t>梅青</a:t>
            </a:r>
            <a:r>
              <a:rPr dirty="0" sz="1200" spc="-220">
                <a:latin typeface="SimSun"/>
                <a:cs typeface="SimSun"/>
              </a:rPr>
              <a:t>，</a:t>
            </a:r>
            <a:r>
              <a:rPr dirty="0" sz="1200">
                <a:latin typeface="SimSun"/>
                <a:cs typeface="SimSun"/>
              </a:rPr>
              <a:t>张子恒</a:t>
            </a:r>
            <a:r>
              <a:rPr dirty="0" sz="1200" spc="-225">
                <a:latin typeface="SimSun"/>
                <a:cs typeface="SimSun"/>
              </a:rPr>
              <a:t>，</a:t>
            </a:r>
            <a:r>
              <a:rPr dirty="0" sz="1200">
                <a:latin typeface="SimSun"/>
                <a:cs typeface="SimSun"/>
              </a:rPr>
              <a:t>王新宇</a:t>
            </a:r>
            <a:r>
              <a:rPr dirty="0" sz="1200" spc="-220">
                <a:latin typeface="SimSun"/>
                <a:cs typeface="SimSun"/>
              </a:rPr>
              <a:t>，</a:t>
            </a:r>
            <a:r>
              <a:rPr dirty="0" sz="1200">
                <a:latin typeface="SimSun"/>
                <a:cs typeface="SimSun"/>
              </a:rPr>
              <a:t>张欣</a:t>
            </a:r>
            <a:r>
              <a:rPr dirty="0" sz="1200">
                <a:latin typeface="Times New Roman"/>
                <a:cs typeface="Times New Roman"/>
              </a:rPr>
              <a:t>.  </a:t>
            </a:r>
            <a:r>
              <a:rPr dirty="0" sz="1200">
                <a:latin typeface="SimSun"/>
                <a:cs typeface="SimSun"/>
              </a:rPr>
              <a:t>第六届</a:t>
            </a:r>
            <a:r>
              <a:rPr dirty="0" sz="1200" spc="-300">
                <a:latin typeface="SimSun"/>
                <a:cs typeface="SimSun"/>
              </a:rPr>
              <a:t> </a:t>
            </a:r>
            <a:r>
              <a:rPr dirty="0" sz="1200">
                <a:latin typeface="Times New Roman"/>
                <a:cs typeface="Times New Roman"/>
              </a:rPr>
              <a:t>3S</a:t>
            </a:r>
            <a:r>
              <a:rPr dirty="0" sz="1200" spc="5">
                <a:latin typeface="Times New Roman"/>
                <a:cs typeface="Times New Roman"/>
              </a:rPr>
              <a:t> </a:t>
            </a:r>
            <a:r>
              <a:rPr dirty="0" sz="1200">
                <a:latin typeface="SimSun"/>
                <a:cs typeface="SimSun"/>
              </a:rPr>
              <a:t>杯全国大学生物联网技术与应</a:t>
            </a:r>
            <a:r>
              <a:rPr dirty="0" sz="1200" spc="-220">
                <a:latin typeface="SimSun"/>
                <a:cs typeface="SimSun"/>
              </a:rPr>
              <a:t>用</a:t>
            </a:r>
            <a:r>
              <a:rPr dirty="0" sz="1200">
                <a:latin typeface="SimSun"/>
                <a:cs typeface="SimSun"/>
              </a:rPr>
              <a:t>“三创” </a:t>
            </a:r>
            <a:r>
              <a:rPr dirty="0" sz="1200">
                <a:latin typeface="SimSun"/>
                <a:cs typeface="SimSun"/>
              </a:rPr>
              <a:t>大</a:t>
            </a:r>
            <a:r>
              <a:rPr dirty="0" sz="1200" spc="-5">
                <a:latin typeface="SimSun"/>
                <a:cs typeface="SimSun"/>
              </a:rPr>
              <a:t>赛</a:t>
            </a:r>
            <a:r>
              <a:rPr dirty="0" sz="1200">
                <a:latin typeface="SimSun"/>
                <a:cs typeface="SimSun"/>
              </a:rPr>
              <a:t>，全国一等奖，</a:t>
            </a:r>
            <a:r>
              <a:rPr dirty="0" sz="1200">
                <a:latin typeface="Times New Roman"/>
                <a:cs typeface="Times New Roman"/>
              </a:rPr>
              <a:t>2020.12</a:t>
            </a:r>
            <a:r>
              <a:rPr dirty="0" sz="1200">
                <a:latin typeface="SimSun"/>
                <a:cs typeface="SimSun"/>
              </a:rPr>
              <a:t>；</a:t>
            </a:r>
            <a:endParaRPr sz="1200">
              <a:latin typeface="SimSun"/>
              <a:cs typeface="SimSun"/>
            </a:endParaRPr>
          </a:p>
          <a:p>
            <a:pPr marL="279400" marR="5715" indent="-267335">
              <a:lnSpc>
                <a:spcPts val="2340"/>
              </a:lnSpc>
              <a:buFont typeface="Times New Roman"/>
              <a:buAutoNum type="arabicPlain"/>
              <a:tabLst>
                <a:tab pos="280035" algn="l"/>
              </a:tabLst>
            </a:pPr>
            <a:r>
              <a:rPr dirty="0" sz="1200">
                <a:latin typeface="SimSun"/>
                <a:cs typeface="SimSun"/>
              </a:rPr>
              <a:t>章佳</a:t>
            </a:r>
            <a:r>
              <a:rPr dirty="0" sz="1200" spc="-5">
                <a:latin typeface="SimSun"/>
                <a:cs typeface="SimSun"/>
              </a:rPr>
              <a:t>琪</a:t>
            </a:r>
            <a:r>
              <a:rPr dirty="0" sz="1200">
                <a:latin typeface="SimSun"/>
                <a:cs typeface="SimSun"/>
              </a:rPr>
              <a:t>，</a:t>
            </a:r>
            <a:r>
              <a:rPr dirty="0" sz="1200" spc="10">
                <a:latin typeface="SimSun"/>
                <a:cs typeface="SimSun"/>
              </a:rPr>
              <a:t>梅青</a:t>
            </a:r>
            <a:r>
              <a:rPr dirty="0" sz="1200">
                <a:latin typeface="SimSun"/>
                <a:cs typeface="SimSun"/>
              </a:rPr>
              <a:t>，江斌</a:t>
            </a:r>
            <a:r>
              <a:rPr dirty="0" sz="1200">
                <a:latin typeface="Times New Roman"/>
                <a:cs typeface="Times New Roman"/>
              </a:rPr>
              <a:t>. </a:t>
            </a:r>
            <a:r>
              <a:rPr dirty="0" sz="1200" spc="-10">
                <a:latin typeface="Times New Roman"/>
                <a:cs typeface="Times New Roman"/>
              </a:rPr>
              <a:t> </a:t>
            </a:r>
            <a:r>
              <a:rPr dirty="0" sz="1200">
                <a:latin typeface="SimSun"/>
                <a:cs typeface="SimSun"/>
              </a:rPr>
              <a:t>第七届</a:t>
            </a:r>
            <a:r>
              <a:rPr dirty="0" sz="1200" spc="-240">
                <a:latin typeface="SimSun"/>
                <a:cs typeface="SimSun"/>
              </a:rPr>
              <a:t> </a:t>
            </a:r>
            <a:r>
              <a:rPr dirty="0" sz="1200">
                <a:latin typeface="Times New Roman"/>
                <a:cs typeface="Times New Roman"/>
              </a:rPr>
              <a:t>3S</a:t>
            </a:r>
            <a:r>
              <a:rPr dirty="0" sz="1200" spc="60">
                <a:latin typeface="Times New Roman"/>
                <a:cs typeface="Times New Roman"/>
              </a:rPr>
              <a:t> </a:t>
            </a:r>
            <a:r>
              <a:rPr dirty="0" sz="1200">
                <a:latin typeface="SimSun"/>
                <a:cs typeface="SimSun"/>
              </a:rPr>
              <a:t>杯全国大</a:t>
            </a:r>
            <a:r>
              <a:rPr dirty="0" sz="1200" spc="-15">
                <a:latin typeface="SimSun"/>
                <a:cs typeface="SimSun"/>
              </a:rPr>
              <a:t>学</a:t>
            </a:r>
            <a:r>
              <a:rPr dirty="0" sz="1200">
                <a:latin typeface="SimSun"/>
                <a:cs typeface="SimSun"/>
              </a:rPr>
              <a:t>生物联网技术与应用“三创”大</a:t>
            </a:r>
            <a:r>
              <a:rPr dirty="0" sz="1200" spc="5">
                <a:latin typeface="SimSun"/>
                <a:cs typeface="SimSun"/>
              </a:rPr>
              <a:t>赛</a:t>
            </a:r>
            <a:r>
              <a:rPr dirty="0" sz="1200">
                <a:latin typeface="SimSun"/>
                <a:cs typeface="SimSun"/>
              </a:rPr>
              <a:t>，全国二 </a:t>
            </a:r>
            <a:r>
              <a:rPr dirty="0" sz="1200">
                <a:latin typeface="SimSun"/>
                <a:cs typeface="SimSun"/>
              </a:rPr>
              <a:t>等</a:t>
            </a:r>
            <a:r>
              <a:rPr dirty="0" sz="1200" spc="-5">
                <a:latin typeface="SimSun"/>
                <a:cs typeface="SimSun"/>
              </a:rPr>
              <a:t>奖</a:t>
            </a:r>
            <a:r>
              <a:rPr dirty="0" sz="1200">
                <a:latin typeface="SimSun"/>
                <a:cs typeface="SimSun"/>
              </a:rPr>
              <a:t>，</a:t>
            </a:r>
            <a:r>
              <a:rPr dirty="0" sz="1200">
                <a:latin typeface="Times New Roman"/>
                <a:cs typeface="Times New Roman"/>
              </a:rPr>
              <a:t>2021.10</a:t>
            </a:r>
            <a:r>
              <a:rPr dirty="0" sz="1200">
                <a:latin typeface="SimSun"/>
                <a:cs typeface="SimSun"/>
              </a:rPr>
              <a:t>；</a:t>
            </a:r>
            <a:endParaRPr sz="1200">
              <a:latin typeface="SimSun"/>
              <a:cs typeface="SimSun"/>
            </a:endParaRPr>
          </a:p>
          <a:p>
            <a:pPr marL="279400" marR="5715" indent="-267335">
              <a:lnSpc>
                <a:spcPts val="2340"/>
              </a:lnSpc>
              <a:buFont typeface="Times New Roman"/>
              <a:buAutoNum type="arabicPlain"/>
              <a:tabLst>
                <a:tab pos="280035" algn="l"/>
              </a:tabLst>
            </a:pPr>
            <a:r>
              <a:rPr dirty="0" sz="1200">
                <a:latin typeface="SimSun"/>
                <a:cs typeface="SimSun"/>
              </a:rPr>
              <a:t>江</a:t>
            </a:r>
            <a:r>
              <a:rPr dirty="0" sz="1200" spc="-5">
                <a:latin typeface="SimSun"/>
                <a:cs typeface="SimSun"/>
              </a:rPr>
              <a:t>斌</a:t>
            </a:r>
            <a:r>
              <a:rPr dirty="0" sz="1200" spc="-85">
                <a:latin typeface="SimSun"/>
                <a:cs typeface="SimSun"/>
              </a:rPr>
              <a:t>，</a:t>
            </a:r>
            <a:r>
              <a:rPr dirty="0" sz="1200">
                <a:latin typeface="SimSun"/>
                <a:cs typeface="SimSun"/>
              </a:rPr>
              <a:t>章佳琪</a:t>
            </a:r>
            <a:r>
              <a:rPr dirty="0" sz="1200" spc="-85">
                <a:latin typeface="SimSun"/>
                <a:cs typeface="SimSun"/>
              </a:rPr>
              <a:t>，</a:t>
            </a:r>
            <a:r>
              <a:rPr dirty="0" sz="1200" spc="10">
                <a:latin typeface="SimSun"/>
                <a:cs typeface="SimSun"/>
              </a:rPr>
              <a:t>梅青</a:t>
            </a:r>
            <a:r>
              <a:rPr dirty="0" sz="1200">
                <a:latin typeface="Times New Roman"/>
                <a:cs typeface="Times New Roman"/>
              </a:rPr>
              <a:t>.</a:t>
            </a:r>
            <a:r>
              <a:rPr dirty="0" sz="1200" spc="110">
                <a:latin typeface="Times New Roman"/>
                <a:cs typeface="Times New Roman"/>
              </a:rPr>
              <a:t> </a:t>
            </a:r>
            <a:r>
              <a:rPr dirty="0" sz="1200">
                <a:latin typeface="SimSun"/>
                <a:cs typeface="SimSun"/>
              </a:rPr>
              <a:t>“兆易创新杯</a:t>
            </a:r>
            <a:r>
              <a:rPr dirty="0" sz="1200" spc="-85">
                <a:latin typeface="SimSun"/>
                <a:cs typeface="SimSun"/>
              </a:rPr>
              <a:t>”</a:t>
            </a:r>
            <a:r>
              <a:rPr dirty="0" sz="1200">
                <a:latin typeface="SimSun"/>
                <a:cs typeface="SimSun"/>
              </a:rPr>
              <a:t>第十五届中国研究生电子设计竞</a:t>
            </a:r>
            <a:r>
              <a:rPr dirty="0" sz="1200" spc="5">
                <a:latin typeface="SimSun"/>
                <a:cs typeface="SimSun"/>
              </a:rPr>
              <a:t>赛</a:t>
            </a:r>
            <a:r>
              <a:rPr dirty="0" sz="1200" spc="-85">
                <a:latin typeface="SimSun"/>
                <a:cs typeface="SimSun"/>
              </a:rPr>
              <a:t>，</a:t>
            </a:r>
            <a:r>
              <a:rPr dirty="0" sz="1200">
                <a:latin typeface="SimSun"/>
                <a:cs typeface="SimSun"/>
              </a:rPr>
              <a:t>全国总决赛团 队二等</a:t>
            </a:r>
            <a:r>
              <a:rPr dirty="0" sz="1200" spc="-5">
                <a:latin typeface="SimSun"/>
                <a:cs typeface="SimSun"/>
              </a:rPr>
              <a:t>奖</a:t>
            </a:r>
            <a:r>
              <a:rPr dirty="0" sz="1200">
                <a:latin typeface="SimSun"/>
                <a:cs typeface="SimSun"/>
              </a:rPr>
              <a:t>，</a:t>
            </a:r>
            <a:r>
              <a:rPr dirty="0" sz="1200">
                <a:latin typeface="Times New Roman"/>
                <a:cs typeface="Times New Roman"/>
              </a:rPr>
              <a:t>2021.08</a:t>
            </a:r>
            <a:r>
              <a:rPr dirty="0" sz="1200">
                <a:latin typeface="SimSun"/>
                <a:cs typeface="SimSun"/>
              </a:rPr>
              <a:t>；</a:t>
            </a:r>
            <a:endParaRPr sz="1200">
              <a:latin typeface="SimSun"/>
              <a:cs typeface="SimSun"/>
            </a:endParaRPr>
          </a:p>
          <a:p>
            <a:pPr marL="279400" marR="5080" indent="-267335">
              <a:lnSpc>
                <a:spcPts val="2340"/>
              </a:lnSpc>
              <a:buFont typeface="Times New Roman"/>
              <a:buAutoNum type="arabicPlain"/>
              <a:tabLst>
                <a:tab pos="280035" algn="l"/>
              </a:tabLst>
            </a:pPr>
            <a:r>
              <a:rPr dirty="0" sz="1200">
                <a:latin typeface="SimSun"/>
                <a:cs typeface="SimSun"/>
              </a:rPr>
              <a:t>王新</a:t>
            </a:r>
            <a:r>
              <a:rPr dirty="0" sz="1200" spc="-5">
                <a:latin typeface="SimSun"/>
                <a:cs typeface="SimSun"/>
              </a:rPr>
              <a:t>宇</a:t>
            </a:r>
            <a:r>
              <a:rPr dirty="0" sz="1200" spc="-220">
                <a:latin typeface="SimSun"/>
                <a:cs typeface="SimSun"/>
              </a:rPr>
              <a:t>，</a:t>
            </a:r>
            <a:r>
              <a:rPr dirty="0" sz="1200">
                <a:latin typeface="SimSun"/>
                <a:cs typeface="SimSun"/>
              </a:rPr>
              <a:t>张子恒</a:t>
            </a:r>
            <a:r>
              <a:rPr dirty="0" sz="1200" spc="-220">
                <a:latin typeface="SimSun"/>
                <a:cs typeface="SimSun"/>
              </a:rPr>
              <a:t>，</a:t>
            </a:r>
            <a:r>
              <a:rPr dirty="0" sz="1200">
                <a:latin typeface="SimSun"/>
                <a:cs typeface="SimSun"/>
              </a:rPr>
              <a:t>张雷</a:t>
            </a:r>
            <a:r>
              <a:rPr dirty="0" sz="1200" spc="-220">
                <a:latin typeface="SimSun"/>
                <a:cs typeface="SimSun"/>
              </a:rPr>
              <a:t>，</a:t>
            </a:r>
            <a:r>
              <a:rPr dirty="0" sz="1200">
                <a:latin typeface="SimSun"/>
                <a:cs typeface="SimSun"/>
              </a:rPr>
              <a:t>许杰</a:t>
            </a:r>
            <a:r>
              <a:rPr dirty="0" sz="1200" spc="-220">
                <a:latin typeface="SimSun"/>
                <a:cs typeface="SimSun"/>
              </a:rPr>
              <a:t>，</a:t>
            </a:r>
            <a:r>
              <a:rPr dirty="0" sz="1200" spc="10">
                <a:latin typeface="SimSun"/>
                <a:cs typeface="SimSun"/>
              </a:rPr>
              <a:t>梅青</a:t>
            </a:r>
            <a:r>
              <a:rPr dirty="0" sz="1200">
                <a:latin typeface="Times New Roman"/>
                <a:cs typeface="Times New Roman"/>
              </a:rPr>
              <a:t>.  </a:t>
            </a:r>
            <a:r>
              <a:rPr dirty="0" sz="1200">
                <a:latin typeface="SimSun"/>
                <a:cs typeface="SimSun"/>
              </a:rPr>
              <a:t>第五届</a:t>
            </a:r>
            <a:r>
              <a:rPr dirty="0" sz="1200" spc="-300">
                <a:latin typeface="SimSun"/>
                <a:cs typeface="SimSun"/>
              </a:rPr>
              <a:t> </a:t>
            </a:r>
            <a:r>
              <a:rPr dirty="0" sz="1200" spc="-15">
                <a:latin typeface="Times New Roman"/>
                <a:cs typeface="Times New Roman"/>
              </a:rPr>
              <a:t>3</a:t>
            </a:r>
            <a:r>
              <a:rPr dirty="0" sz="1200">
                <a:latin typeface="Times New Roman"/>
                <a:cs typeface="Times New Roman"/>
              </a:rPr>
              <a:t>S</a:t>
            </a:r>
            <a:r>
              <a:rPr dirty="0" sz="1200" spc="5">
                <a:latin typeface="Times New Roman"/>
                <a:cs typeface="Times New Roman"/>
              </a:rPr>
              <a:t> </a:t>
            </a:r>
            <a:r>
              <a:rPr dirty="0" sz="1200">
                <a:latin typeface="SimSun"/>
                <a:cs typeface="SimSun"/>
              </a:rPr>
              <a:t>杯全国大学生物联网技术与应</a:t>
            </a:r>
            <a:r>
              <a:rPr dirty="0" sz="1200" spc="-220">
                <a:latin typeface="SimSun"/>
                <a:cs typeface="SimSun"/>
              </a:rPr>
              <a:t>用</a:t>
            </a:r>
            <a:r>
              <a:rPr dirty="0" sz="1200">
                <a:latin typeface="SimSun"/>
                <a:cs typeface="SimSun"/>
              </a:rPr>
              <a:t>“三创” </a:t>
            </a:r>
            <a:r>
              <a:rPr dirty="0" sz="1200">
                <a:latin typeface="SimSun"/>
                <a:cs typeface="SimSun"/>
              </a:rPr>
              <a:t>大</a:t>
            </a:r>
            <a:r>
              <a:rPr dirty="0" sz="1200" spc="-5">
                <a:latin typeface="SimSun"/>
                <a:cs typeface="SimSun"/>
              </a:rPr>
              <a:t>赛</a:t>
            </a:r>
            <a:r>
              <a:rPr dirty="0" sz="1200">
                <a:latin typeface="SimSun"/>
                <a:cs typeface="SimSun"/>
              </a:rPr>
              <a:t>，全国三等奖</a:t>
            </a:r>
            <a:r>
              <a:rPr dirty="0" sz="1200" spc="-10">
                <a:latin typeface="SimSun"/>
                <a:cs typeface="SimSun"/>
              </a:rPr>
              <a:t>，</a:t>
            </a:r>
            <a:r>
              <a:rPr dirty="0" sz="1200" spc="-10">
                <a:latin typeface="Times New Roman"/>
                <a:cs typeface="Times New Roman"/>
              </a:rPr>
              <a:t>2019.11</a:t>
            </a:r>
            <a:r>
              <a:rPr dirty="0" sz="1200">
                <a:latin typeface="SimSun"/>
                <a:cs typeface="SimSun"/>
              </a:rPr>
              <a:t>。</a:t>
            </a:r>
            <a:endParaRPr sz="1200">
              <a:latin typeface="SimSun"/>
              <a:cs typeface="SimSun"/>
            </a:endParaRPr>
          </a:p>
        </p:txBody>
      </p:sp>
      <p:pic>
        <p:nvPicPr>
          <p:cNvPr id="4" name="object 4"/>
          <p:cNvPicPr/>
          <p:nvPr/>
        </p:nvPicPr>
        <p:blipFill>
          <a:blip r:embed="rId2" cstate="print"/>
          <a:stretch>
            <a:fillRect/>
          </a:stretch>
        </p:blipFill>
        <p:spPr>
          <a:xfrm>
            <a:off x="259079" y="10344403"/>
            <a:ext cx="4812030" cy="123189"/>
          </a:xfrm>
          <a:prstGeom prst="rect">
            <a:avLst/>
          </a:prstGeom>
        </p:spPr>
      </p:pic>
      <p:pic>
        <p:nvPicPr>
          <p:cNvPr id="5" name="object 5"/>
          <p:cNvPicPr/>
          <p:nvPr/>
        </p:nvPicPr>
        <p:blipFill>
          <a:blip r:embed="rId3" cstate="print"/>
          <a:stretch>
            <a:fillRect/>
          </a:stretch>
        </p:blipFill>
        <p:spPr>
          <a:xfrm>
            <a:off x="5215890" y="10344403"/>
            <a:ext cx="1082039" cy="123189"/>
          </a:xfrm>
          <a:prstGeom prst="rect">
            <a:avLst/>
          </a:prstGeom>
        </p:spPr>
      </p:pic>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60</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7" y="528319"/>
            <a:ext cx="202882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南京</a:t>
            </a:r>
            <a:r>
              <a:rPr dirty="0" sz="1050" spc="-10">
                <a:solidFill>
                  <a:srgbClr val="666666"/>
                </a:solidFill>
                <a:latin typeface="SimSun"/>
                <a:cs typeface="SimSun"/>
              </a:rPr>
              <a:t>邮</a:t>
            </a:r>
            <a:r>
              <a:rPr dirty="0" sz="1050" spc="5">
                <a:solidFill>
                  <a:srgbClr val="666666"/>
                </a:solidFill>
                <a:latin typeface="SimSun"/>
                <a:cs typeface="SimSun"/>
              </a:rPr>
              <a:t>电</a:t>
            </a:r>
            <a:r>
              <a:rPr dirty="0" sz="1050" spc="-10">
                <a:solidFill>
                  <a:srgbClr val="666666"/>
                </a:solidFill>
                <a:latin typeface="SimSun"/>
                <a:cs typeface="SimSun"/>
              </a:rPr>
              <a:t>大</a:t>
            </a:r>
            <a:r>
              <a:rPr dirty="0" sz="1050" spc="5">
                <a:solidFill>
                  <a:srgbClr val="666666"/>
                </a:solidFill>
                <a:latin typeface="SimSun"/>
                <a:cs typeface="SimSun"/>
              </a:rPr>
              <a:t>学</a:t>
            </a:r>
            <a:r>
              <a:rPr dirty="0" sz="1050" spc="-10">
                <a:solidFill>
                  <a:srgbClr val="666666"/>
                </a:solidFill>
                <a:latin typeface="SimSun"/>
                <a:cs typeface="SimSun"/>
              </a:rPr>
              <a:t>硕</a:t>
            </a:r>
            <a:r>
              <a:rPr dirty="0" sz="1050" spc="5">
                <a:solidFill>
                  <a:srgbClr val="666666"/>
                </a:solidFill>
                <a:latin typeface="SimSun"/>
                <a:cs typeface="SimSun"/>
              </a:rPr>
              <a:t>士</a:t>
            </a:r>
            <a:r>
              <a:rPr dirty="0" sz="1050" spc="-10">
                <a:solidFill>
                  <a:srgbClr val="666666"/>
                </a:solidFill>
                <a:latin typeface="SimSun"/>
                <a:cs typeface="SimSun"/>
              </a:rPr>
              <a:t>研</a:t>
            </a:r>
            <a:r>
              <a:rPr dirty="0" sz="1050" spc="5">
                <a:solidFill>
                  <a:srgbClr val="666666"/>
                </a:solidFill>
                <a:latin typeface="SimSun"/>
                <a:cs typeface="SimSun"/>
              </a:rPr>
              <a:t>究</a:t>
            </a:r>
            <a:r>
              <a:rPr dirty="0" sz="1050" spc="-10">
                <a:solidFill>
                  <a:srgbClr val="666666"/>
                </a:solidFill>
                <a:latin typeface="SimSun"/>
                <a:cs typeface="SimSun"/>
              </a:rPr>
              <a:t>生</a:t>
            </a:r>
            <a:r>
              <a:rPr dirty="0" sz="1050" spc="5">
                <a:solidFill>
                  <a:srgbClr val="666666"/>
                </a:solidFill>
                <a:latin typeface="SimSun"/>
                <a:cs typeface="SimSun"/>
              </a:rPr>
              <a:t>学位</a:t>
            </a:r>
            <a:r>
              <a:rPr dirty="0" sz="1050" spc="-10">
                <a:solidFill>
                  <a:srgbClr val="666666"/>
                </a:solidFill>
                <a:latin typeface="SimSun"/>
                <a:cs typeface="SimSun"/>
              </a:rPr>
              <a:t>论</a:t>
            </a:r>
            <a:r>
              <a:rPr dirty="0" sz="1050" spc="5">
                <a:solidFill>
                  <a:srgbClr val="666666"/>
                </a:solidFill>
                <a:latin typeface="SimSun"/>
                <a:cs typeface="SimSun"/>
              </a:rPr>
              <a:t>文</a:t>
            </a:r>
            <a:endParaRPr sz="1050">
              <a:latin typeface="SimSun"/>
              <a:cs typeface="SimSun"/>
            </a:endParaRPr>
          </a:p>
        </p:txBody>
      </p:sp>
      <p:sp>
        <p:nvSpPr>
          <p:cNvPr id="3" name="object 3"/>
          <p:cNvSpPr txBox="1"/>
          <p:nvPr/>
        </p:nvSpPr>
        <p:spPr>
          <a:xfrm>
            <a:off x="6499097" y="528319"/>
            <a:ext cx="294005" cy="186690"/>
          </a:xfrm>
          <a:prstGeom prst="rect">
            <a:avLst/>
          </a:prstGeom>
        </p:spPr>
        <p:txBody>
          <a:bodyPr wrap="square" lIns="0" tIns="13335" rIns="0" bIns="0" rtlCol="0" vert="horz">
            <a:spAutoFit/>
          </a:bodyPr>
          <a:lstStyle/>
          <a:p>
            <a:pPr marL="12700">
              <a:lnSpc>
                <a:spcPct val="100000"/>
              </a:lnSpc>
              <a:spcBef>
                <a:spcPts val="105"/>
              </a:spcBef>
            </a:pPr>
            <a:r>
              <a:rPr dirty="0" sz="1050" spc="5">
                <a:solidFill>
                  <a:srgbClr val="666666"/>
                </a:solidFill>
                <a:latin typeface="SimSun"/>
                <a:cs typeface="SimSun"/>
              </a:rPr>
              <a:t>致谢</a:t>
            </a:r>
            <a:endParaRPr sz="1050">
              <a:latin typeface="SimSun"/>
              <a:cs typeface="SimSun"/>
            </a:endParaRPr>
          </a:p>
        </p:txBody>
      </p:sp>
      <p:sp>
        <p:nvSpPr>
          <p:cNvPr id="4" name="object 4"/>
          <p:cNvSpPr/>
          <p:nvPr/>
        </p:nvSpPr>
        <p:spPr>
          <a:xfrm>
            <a:off x="719327" y="691895"/>
            <a:ext cx="6059170" cy="6350"/>
          </a:xfrm>
          <a:custGeom>
            <a:avLst/>
            <a:gdLst/>
            <a:ahLst/>
            <a:cxnLst/>
            <a:rect l="l" t="t" r="r" b="b"/>
            <a:pathLst>
              <a:path w="6059170" h="6350">
                <a:moveTo>
                  <a:pt x="6059170" y="0"/>
                </a:moveTo>
                <a:lnTo>
                  <a:pt x="0" y="0"/>
                </a:lnTo>
                <a:lnTo>
                  <a:pt x="0" y="6096"/>
                </a:lnTo>
                <a:lnTo>
                  <a:pt x="6059170" y="6096"/>
                </a:lnTo>
                <a:lnTo>
                  <a:pt x="6059170" y="0"/>
                </a:lnTo>
                <a:close/>
              </a:path>
            </a:pathLst>
          </a:custGeom>
          <a:solidFill>
            <a:srgbClr val="666666"/>
          </a:solidFill>
        </p:spPr>
        <p:txBody>
          <a:bodyPr wrap="square" lIns="0" tIns="0" rIns="0" bIns="0" rtlCol="0"/>
          <a:lstStyle/>
          <a:p/>
        </p:txBody>
      </p:sp>
      <p:sp>
        <p:nvSpPr>
          <p:cNvPr id="5" name="object 5"/>
          <p:cNvSpPr txBox="1"/>
          <p:nvPr/>
        </p:nvSpPr>
        <p:spPr>
          <a:xfrm>
            <a:off x="3537330" y="799845"/>
            <a:ext cx="485775" cy="299720"/>
          </a:xfrm>
          <a:prstGeom prst="rect">
            <a:avLst/>
          </a:prstGeom>
        </p:spPr>
        <p:txBody>
          <a:bodyPr wrap="square" lIns="0" tIns="12700" rIns="0" bIns="0" rtlCol="0" vert="horz">
            <a:spAutoFit/>
          </a:bodyPr>
          <a:lstStyle/>
          <a:p>
            <a:pPr marL="12700">
              <a:lnSpc>
                <a:spcPct val="100000"/>
              </a:lnSpc>
              <a:spcBef>
                <a:spcPts val="100"/>
              </a:spcBef>
            </a:pPr>
            <a:r>
              <a:rPr dirty="0" sz="1800" spc="10">
                <a:latin typeface="SimSun"/>
                <a:cs typeface="SimSun"/>
              </a:rPr>
              <a:t>致谢</a:t>
            </a:r>
            <a:endParaRPr sz="1800">
              <a:latin typeface="SimSun"/>
              <a:cs typeface="SimSun"/>
            </a:endParaRPr>
          </a:p>
        </p:txBody>
      </p:sp>
      <p:sp>
        <p:nvSpPr>
          <p:cNvPr id="6" name="object 6"/>
          <p:cNvSpPr txBox="1"/>
          <p:nvPr/>
        </p:nvSpPr>
        <p:spPr>
          <a:xfrm>
            <a:off x="706627" y="1446021"/>
            <a:ext cx="6146165" cy="3775075"/>
          </a:xfrm>
          <a:prstGeom prst="rect">
            <a:avLst/>
          </a:prstGeom>
        </p:spPr>
        <p:txBody>
          <a:bodyPr wrap="square" lIns="0" tIns="12700" rIns="0" bIns="0" rtlCol="0" vert="horz">
            <a:spAutoFit/>
          </a:bodyPr>
          <a:lstStyle/>
          <a:p>
            <a:pPr marL="317500">
              <a:lnSpc>
                <a:spcPct val="100000"/>
              </a:lnSpc>
              <a:spcBef>
                <a:spcPts val="100"/>
              </a:spcBef>
            </a:pPr>
            <a:r>
              <a:rPr dirty="0" sz="1200">
                <a:latin typeface="SimSun"/>
                <a:cs typeface="SimSun"/>
              </a:rPr>
              <a:t>两年</a:t>
            </a:r>
            <a:r>
              <a:rPr dirty="0" sz="1200" spc="10">
                <a:latin typeface="SimSun"/>
                <a:cs typeface="SimSun"/>
              </a:rPr>
              <a:t>半</a:t>
            </a:r>
            <a:r>
              <a:rPr dirty="0" sz="1200">
                <a:latin typeface="SimSun"/>
                <a:cs typeface="SimSun"/>
              </a:rPr>
              <a:t>的</a:t>
            </a:r>
            <a:r>
              <a:rPr dirty="0" sz="1200" spc="10">
                <a:latin typeface="SimSun"/>
                <a:cs typeface="SimSun"/>
              </a:rPr>
              <a:t>研</a:t>
            </a:r>
            <a:r>
              <a:rPr dirty="0" sz="1200">
                <a:latin typeface="SimSun"/>
                <a:cs typeface="SimSun"/>
              </a:rPr>
              <a:t>究生</a:t>
            </a:r>
            <a:r>
              <a:rPr dirty="0" sz="1200" spc="10">
                <a:latin typeface="SimSun"/>
                <a:cs typeface="SimSun"/>
              </a:rPr>
              <a:t>生</a:t>
            </a:r>
            <a:r>
              <a:rPr dirty="0" sz="1200">
                <a:latin typeface="SimSun"/>
                <a:cs typeface="SimSun"/>
              </a:rPr>
              <a:t>活</a:t>
            </a:r>
            <a:r>
              <a:rPr dirty="0" sz="1200" spc="10">
                <a:latin typeface="SimSun"/>
                <a:cs typeface="SimSun"/>
              </a:rPr>
              <a:t>即</a:t>
            </a:r>
            <a:r>
              <a:rPr dirty="0" sz="1200">
                <a:latin typeface="SimSun"/>
                <a:cs typeface="SimSun"/>
              </a:rPr>
              <a:t>将结</a:t>
            </a:r>
            <a:r>
              <a:rPr dirty="0" sz="1200" spc="10">
                <a:latin typeface="SimSun"/>
                <a:cs typeface="SimSun"/>
              </a:rPr>
              <a:t>束</a:t>
            </a:r>
            <a:r>
              <a:rPr dirty="0" sz="1200">
                <a:latin typeface="SimSun"/>
                <a:cs typeface="SimSun"/>
              </a:rPr>
              <a:t>，</a:t>
            </a:r>
            <a:r>
              <a:rPr dirty="0" sz="1200" spc="10">
                <a:latin typeface="SimSun"/>
                <a:cs typeface="SimSun"/>
              </a:rPr>
              <a:t>在</a:t>
            </a:r>
            <a:r>
              <a:rPr dirty="0" sz="1200">
                <a:latin typeface="SimSun"/>
                <a:cs typeface="SimSun"/>
              </a:rPr>
              <a:t>本论</a:t>
            </a:r>
            <a:r>
              <a:rPr dirty="0" sz="1200" spc="10">
                <a:latin typeface="SimSun"/>
                <a:cs typeface="SimSun"/>
              </a:rPr>
              <a:t>文</a:t>
            </a:r>
            <a:r>
              <a:rPr dirty="0" sz="1200">
                <a:latin typeface="SimSun"/>
                <a:cs typeface="SimSun"/>
              </a:rPr>
              <a:t>完</a:t>
            </a:r>
            <a:r>
              <a:rPr dirty="0" sz="1200" spc="10">
                <a:latin typeface="SimSun"/>
                <a:cs typeface="SimSun"/>
              </a:rPr>
              <a:t>成</a:t>
            </a:r>
            <a:r>
              <a:rPr dirty="0" sz="1200">
                <a:latin typeface="SimSun"/>
                <a:cs typeface="SimSun"/>
              </a:rPr>
              <a:t>之际</a:t>
            </a:r>
            <a:r>
              <a:rPr dirty="0" sz="1200" spc="10">
                <a:latin typeface="SimSun"/>
                <a:cs typeface="SimSun"/>
              </a:rPr>
              <a:t>，</a:t>
            </a:r>
            <a:r>
              <a:rPr dirty="0" sz="1200">
                <a:latin typeface="SimSun"/>
                <a:cs typeface="SimSun"/>
              </a:rPr>
              <a:t>谨</a:t>
            </a:r>
            <a:r>
              <a:rPr dirty="0" sz="1200" spc="10">
                <a:latin typeface="SimSun"/>
                <a:cs typeface="SimSun"/>
              </a:rPr>
              <a:t>向</a:t>
            </a:r>
            <a:r>
              <a:rPr dirty="0" sz="1200">
                <a:latin typeface="SimSun"/>
                <a:cs typeface="SimSun"/>
              </a:rPr>
              <a:t>两年</a:t>
            </a:r>
            <a:r>
              <a:rPr dirty="0" sz="1200" spc="10">
                <a:latin typeface="SimSun"/>
                <a:cs typeface="SimSun"/>
              </a:rPr>
              <a:t>多</a:t>
            </a:r>
            <a:r>
              <a:rPr dirty="0" sz="1200">
                <a:latin typeface="SimSun"/>
                <a:cs typeface="SimSun"/>
              </a:rPr>
              <a:t>来</a:t>
            </a:r>
            <a:r>
              <a:rPr dirty="0" sz="1200" spc="10">
                <a:latin typeface="SimSun"/>
                <a:cs typeface="SimSun"/>
              </a:rPr>
              <a:t>给</a:t>
            </a:r>
            <a:r>
              <a:rPr dirty="0" sz="1200">
                <a:latin typeface="SimSun"/>
                <a:cs typeface="SimSun"/>
              </a:rPr>
              <a:t>予我</a:t>
            </a:r>
            <a:r>
              <a:rPr dirty="0" sz="1200" spc="10">
                <a:latin typeface="SimSun"/>
                <a:cs typeface="SimSun"/>
              </a:rPr>
              <a:t>关</a:t>
            </a:r>
            <a:r>
              <a:rPr dirty="0" sz="1200">
                <a:latin typeface="SimSun"/>
                <a:cs typeface="SimSun"/>
              </a:rPr>
              <a:t>爱</a:t>
            </a:r>
            <a:r>
              <a:rPr dirty="0" sz="1200" spc="10">
                <a:latin typeface="SimSun"/>
                <a:cs typeface="SimSun"/>
              </a:rPr>
              <a:t>的</a:t>
            </a:r>
            <a:r>
              <a:rPr dirty="0" sz="1200">
                <a:latin typeface="SimSun"/>
                <a:cs typeface="SimSun"/>
              </a:rPr>
              <a:t>良师益</a:t>
            </a:r>
            <a:endParaRPr sz="1200">
              <a:latin typeface="SimSun"/>
              <a:cs typeface="SimSun"/>
            </a:endParaRPr>
          </a:p>
          <a:p>
            <a:pPr marL="12700">
              <a:lnSpc>
                <a:spcPct val="100000"/>
              </a:lnSpc>
              <a:spcBef>
                <a:spcPts val="900"/>
              </a:spcBef>
            </a:pPr>
            <a:r>
              <a:rPr dirty="0" sz="1200">
                <a:latin typeface="SimSun"/>
                <a:cs typeface="SimSun"/>
              </a:rPr>
              <a:t>友和亲人们致以最崇高的敬意和衷心的感谢。</a:t>
            </a:r>
            <a:endParaRPr sz="1200">
              <a:latin typeface="SimSun"/>
              <a:cs typeface="SimSun"/>
            </a:endParaRPr>
          </a:p>
          <a:p>
            <a:pPr algn="just" marL="12700" marR="8890" indent="304800">
              <a:lnSpc>
                <a:spcPct val="162500"/>
              </a:lnSpc>
            </a:pPr>
            <a:r>
              <a:rPr dirty="0" sz="1200">
                <a:latin typeface="SimSun"/>
                <a:cs typeface="SimSun"/>
              </a:rPr>
              <a:t>首先</a:t>
            </a:r>
            <a:r>
              <a:rPr dirty="0" sz="1200" spc="10">
                <a:latin typeface="SimSun"/>
                <a:cs typeface="SimSun"/>
              </a:rPr>
              <a:t>，</a:t>
            </a:r>
            <a:r>
              <a:rPr dirty="0" sz="1200">
                <a:latin typeface="SimSun"/>
                <a:cs typeface="SimSun"/>
              </a:rPr>
              <a:t>我</a:t>
            </a:r>
            <a:r>
              <a:rPr dirty="0" sz="1200" spc="10">
                <a:latin typeface="SimSun"/>
                <a:cs typeface="SimSun"/>
              </a:rPr>
              <a:t>要</a:t>
            </a:r>
            <a:r>
              <a:rPr dirty="0" sz="1200">
                <a:latin typeface="SimSun"/>
                <a:cs typeface="SimSun"/>
              </a:rPr>
              <a:t>感谢</a:t>
            </a:r>
            <a:r>
              <a:rPr dirty="0" sz="1200" spc="10">
                <a:latin typeface="SimSun"/>
                <a:cs typeface="SimSun"/>
              </a:rPr>
              <a:t>我</a:t>
            </a:r>
            <a:r>
              <a:rPr dirty="0" sz="1200">
                <a:latin typeface="SimSun"/>
                <a:cs typeface="SimSun"/>
              </a:rPr>
              <a:t>的</a:t>
            </a:r>
            <a:r>
              <a:rPr dirty="0" sz="1200" spc="10">
                <a:latin typeface="SimSun"/>
                <a:cs typeface="SimSun"/>
              </a:rPr>
              <a:t>研</a:t>
            </a:r>
            <a:r>
              <a:rPr dirty="0" sz="1200">
                <a:latin typeface="SimSun"/>
                <a:cs typeface="SimSun"/>
              </a:rPr>
              <a:t>究生</a:t>
            </a:r>
            <a:r>
              <a:rPr dirty="0" sz="1200" spc="10">
                <a:latin typeface="SimSun"/>
                <a:cs typeface="SimSun"/>
              </a:rPr>
              <a:t>导</a:t>
            </a:r>
            <a:r>
              <a:rPr dirty="0" sz="1200">
                <a:latin typeface="SimSun"/>
                <a:cs typeface="SimSun"/>
              </a:rPr>
              <a:t>师</a:t>
            </a:r>
            <a:r>
              <a:rPr dirty="0" sz="1200" spc="10">
                <a:latin typeface="SimSun"/>
                <a:cs typeface="SimSun"/>
              </a:rPr>
              <a:t>肖</a:t>
            </a:r>
            <a:r>
              <a:rPr dirty="0" sz="1200">
                <a:latin typeface="SimSun"/>
                <a:cs typeface="SimSun"/>
              </a:rPr>
              <a:t>建教</a:t>
            </a:r>
            <a:r>
              <a:rPr dirty="0" sz="1200" spc="10">
                <a:latin typeface="SimSun"/>
                <a:cs typeface="SimSun"/>
              </a:rPr>
              <a:t>授</a:t>
            </a:r>
            <a:r>
              <a:rPr dirty="0" sz="1200">
                <a:latin typeface="SimSun"/>
                <a:cs typeface="SimSun"/>
              </a:rPr>
              <a:t>对</a:t>
            </a:r>
            <a:r>
              <a:rPr dirty="0" sz="1200" spc="10">
                <a:latin typeface="SimSun"/>
                <a:cs typeface="SimSun"/>
              </a:rPr>
              <a:t>我</a:t>
            </a:r>
            <a:r>
              <a:rPr dirty="0" sz="1200">
                <a:latin typeface="SimSun"/>
                <a:cs typeface="SimSun"/>
              </a:rPr>
              <a:t>的指</a:t>
            </a:r>
            <a:r>
              <a:rPr dirty="0" sz="1200" spc="10">
                <a:latin typeface="SimSun"/>
                <a:cs typeface="SimSun"/>
              </a:rPr>
              <a:t>导</a:t>
            </a:r>
            <a:r>
              <a:rPr dirty="0" sz="1200">
                <a:latin typeface="SimSun"/>
                <a:cs typeface="SimSun"/>
              </a:rPr>
              <a:t>与</a:t>
            </a:r>
            <a:r>
              <a:rPr dirty="0" sz="1200" spc="10">
                <a:latin typeface="SimSun"/>
                <a:cs typeface="SimSun"/>
              </a:rPr>
              <a:t>培</a:t>
            </a:r>
            <a:r>
              <a:rPr dirty="0" sz="1200">
                <a:latin typeface="SimSun"/>
                <a:cs typeface="SimSun"/>
              </a:rPr>
              <a:t>养。</a:t>
            </a:r>
            <a:r>
              <a:rPr dirty="0" sz="1200" spc="10">
                <a:latin typeface="SimSun"/>
                <a:cs typeface="SimSun"/>
              </a:rPr>
              <a:t>在</a:t>
            </a:r>
            <a:r>
              <a:rPr dirty="0" sz="1200">
                <a:latin typeface="SimSun"/>
                <a:cs typeface="SimSun"/>
              </a:rPr>
              <a:t>理</a:t>
            </a:r>
            <a:r>
              <a:rPr dirty="0" sz="1200" spc="10">
                <a:latin typeface="SimSun"/>
                <a:cs typeface="SimSun"/>
              </a:rPr>
              <a:t>论</a:t>
            </a:r>
            <a:r>
              <a:rPr dirty="0" sz="1200">
                <a:latin typeface="SimSun"/>
                <a:cs typeface="SimSun"/>
              </a:rPr>
              <a:t>基础</a:t>
            </a:r>
            <a:r>
              <a:rPr dirty="0" sz="1200" spc="10">
                <a:latin typeface="SimSun"/>
                <a:cs typeface="SimSun"/>
              </a:rPr>
              <a:t>积</a:t>
            </a:r>
            <a:r>
              <a:rPr dirty="0" sz="1200">
                <a:latin typeface="SimSun"/>
                <a:cs typeface="SimSun"/>
              </a:rPr>
              <a:t>累</a:t>
            </a:r>
            <a:r>
              <a:rPr dirty="0" sz="1200" spc="10">
                <a:latin typeface="SimSun"/>
                <a:cs typeface="SimSun"/>
              </a:rPr>
              <a:t>的</a:t>
            </a:r>
            <a:r>
              <a:rPr dirty="0" sz="1200">
                <a:latin typeface="SimSun"/>
                <a:cs typeface="SimSun"/>
              </a:rPr>
              <a:t>阶段， 肖老</a:t>
            </a:r>
            <a:r>
              <a:rPr dirty="0" sz="1200" spc="10">
                <a:latin typeface="SimSun"/>
                <a:cs typeface="SimSun"/>
              </a:rPr>
              <a:t>师</a:t>
            </a:r>
            <a:r>
              <a:rPr dirty="0" sz="1200">
                <a:latin typeface="SimSun"/>
                <a:cs typeface="SimSun"/>
              </a:rPr>
              <a:t>教会</a:t>
            </a:r>
            <a:r>
              <a:rPr dirty="0" sz="1200" spc="10">
                <a:latin typeface="SimSun"/>
                <a:cs typeface="SimSun"/>
              </a:rPr>
              <a:t>我</a:t>
            </a:r>
            <a:r>
              <a:rPr dirty="0" sz="1200">
                <a:latin typeface="SimSun"/>
                <a:cs typeface="SimSun"/>
              </a:rPr>
              <a:t>高</a:t>
            </a:r>
            <a:r>
              <a:rPr dirty="0" sz="1200" spc="10">
                <a:latin typeface="SimSun"/>
                <a:cs typeface="SimSun"/>
              </a:rPr>
              <a:t>效</a:t>
            </a:r>
            <a:r>
              <a:rPr dirty="0" sz="1200">
                <a:latin typeface="SimSun"/>
                <a:cs typeface="SimSun"/>
              </a:rPr>
              <a:t>的</a:t>
            </a:r>
            <a:r>
              <a:rPr dirty="0" sz="1200" spc="10">
                <a:latin typeface="SimSun"/>
                <a:cs typeface="SimSun"/>
              </a:rPr>
              <a:t>文</a:t>
            </a:r>
            <a:r>
              <a:rPr dirty="0" sz="1200">
                <a:latin typeface="SimSun"/>
                <a:cs typeface="SimSun"/>
              </a:rPr>
              <a:t>献调</a:t>
            </a:r>
            <a:r>
              <a:rPr dirty="0" sz="1200" spc="10">
                <a:latin typeface="SimSun"/>
                <a:cs typeface="SimSun"/>
              </a:rPr>
              <a:t>研</a:t>
            </a:r>
            <a:r>
              <a:rPr dirty="0" sz="1200">
                <a:latin typeface="SimSun"/>
                <a:cs typeface="SimSun"/>
              </a:rPr>
              <a:t>能力</a:t>
            </a:r>
            <a:r>
              <a:rPr dirty="0" sz="1200" spc="10">
                <a:latin typeface="SimSun"/>
                <a:cs typeface="SimSun"/>
              </a:rPr>
              <a:t>、</a:t>
            </a:r>
            <a:r>
              <a:rPr dirty="0" sz="1200">
                <a:latin typeface="SimSun"/>
                <a:cs typeface="SimSun"/>
              </a:rPr>
              <a:t>科</a:t>
            </a:r>
            <a:r>
              <a:rPr dirty="0" sz="1200" spc="10">
                <a:latin typeface="SimSun"/>
                <a:cs typeface="SimSun"/>
              </a:rPr>
              <a:t>学</a:t>
            </a:r>
            <a:r>
              <a:rPr dirty="0" sz="1200">
                <a:latin typeface="SimSun"/>
                <a:cs typeface="SimSun"/>
              </a:rPr>
              <a:t>的</a:t>
            </a:r>
            <a:r>
              <a:rPr dirty="0" sz="1200" spc="10">
                <a:latin typeface="SimSun"/>
                <a:cs typeface="SimSun"/>
              </a:rPr>
              <a:t>文</a:t>
            </a:r>
            <a:r>
              <a:rPr dirty="0" sz="1200">
                <a:latin typeface="SimSun"/>
                <a:cs typeface="SimSun"/>
              </a:rPr>
              <a:t>献管</a:t>
            </a:r>
            <a:r>
              <a:rPr dirty="0" sz="1200" spc="10">
                <a:latin typeface="SimSun"/>
                <a:cs typeface="SimSun"/>
              </a:rPr>
              <a:t>理</a:t>
            </a:r>
            <a:r>
              <a:rPr dirty="0" sz="1200">
                <a:latin typeface="SimSun"/>
                <a:cs typeface="SimSun"/>
              </a:rPr>
              <a:t>能力</a:t>
            </a:r>
            <a:r>
              <a:rPr dirty="0" sz="1200" spc="10">
                <a:latin typeface="SimSun"/>
                <a:cs typeface="SimSun"/>
              </a:rPr>
              <a:t>以</a:t>
            </a:r>
            <a:r>
              <a:rPr dirty="0" sz="1200">
                <a:latin typeface="SimSun"/>
                <a:cs typeface="SimSun"/>
              </a:rPr>
              <a:t>及</a:t>
            </a:r>
            <a:r>
              <a:rPr dirty="0" sz="1200" spc="10">
                <a:latin typeface="SimSun"/>
                <a:cs typeface="SimSun"/>
              </a:rPr>
              <a:t>全</a:t>
            </a:r>
            <a:r>
              <a:rPr dirty="0" sz="1200">
                <a:latin typeface="SimSun"/>
                <a:cs typeface="SimSun"/>
              </a:rPr>
              <a:t>面</a:t>
            </a:r>
            <a:r>
              <a:rPr dirty="0" sz="1200" spc="10">
                <a:latin typeface="SimSun"/>
                <a:cs typeface="SimSun"/>
              </a:rPr>
              <a:t>的</a:t>
            </a:r>
            <a:r>
              <a:rPr dirty="0" sz="1200">
                <a:latin typeface="SimSun"/>
                <a:cs typeface="SimSun"/>
              </a:rPr>
              <a:t>综述</a:t>
            </a:r>
            <a:r>
              <a:rPr dirty="0" sz="1200" spc="10">
                <a:latin typeface="SimSun"/>
                <a:cs typeface="SimSun"/>
              </a:rPr>
              <a:t>评</a:t>
            </a:r>
            <a:r>
              <a:rPr dirty="0" sz="1200">
                <a:latin typeface="SimSun"/>
                <a:cs typeface="SimSun"/>
              </a:rPr>
              <a:t>价能</a:t>
            </a:r>
            <a:r>
              <a:rPr dirty="0" sz="1200" spc="10">
                <a:latin typeface="SimSun"/>
                <a:cs typeface="SimSun"/>
              </a:rPr>
              <a:t>力</a:t>
            </a:r>
            <a:r>
              <a:rPr dirty="0" sz="1200">
                <a:latin typeface="SimSun"/>
                <a:cs typeface="SimSun"/>
              </a:rPr>
              <a:t>。</a:t>
            </a:r>
            <a:r>
              <a:rPr dirty="0" sz="1200" spc="10">
                <a:latin typeface="SimSun"/>
                <a:cs typeface="SimSun"/>
              </a:rPr>
              <a:t>在</a:t>
            </a:r>
            <a:r>
              <a:rPr dirty="0" sz="1200">
                <a:latin typeface="SimSun"/>
                <a:cs typeface="SimSun"/>
              </a:rPr>
              <a:t>完成 毕业</a:t>
            </a:r>
            <a:r>
              <a:rPr dirty="0" sz="1200" spc="10">
                <a:latin typeface="SimSun"/>
                <a:cs typeface="SimSun"/>
              </a:rPr>
              <a:t>课</a:t>
            </a:r>
            <a:r>
              <a:rPr dirty="0" sz="1200">
                <a:latin typeface="SimSun"/>
                <a:cs typeface="SimSun"/>
              </a:rPr>
              <a:t>题阶</a:t>
            </a:r>
            <a:r>
              <a:rPr dirty="0" sz="1200" spc="10">
                <a:latin typeface="SimSun"/>
                <a:cs typeface="SimSun"/>
              </a:rPr>
              <a:t>段</a:t>
            </a:r>
            <a:r>
              <a:rPr dirty="0" sz="1200">
                <a:latin typeface="SimSun"/>
                <a:cs typeface="SimSun"/>
              </a:rPr>
              <a:t>，</a:t>
            </a:r>
            <a:r>
              <a:rPr dirty="0" sz="1200" spc="10">
                <a:latin typeface="SimSun"/>
                <a:cs typeface="SimSun"/>
              </a:rPr>
              <a:t>从</a:t>
            </a:r>
            <a:r>
              <a:rPr dirty="0" sz="1200">
                <a:latin typeface="SimSun"/>
                <a:cs typeface="SimSun"/>
              </a:rPr>
              <a:t>论</a:t>
            </a:r>
            <a:r>
              <a:rPr dirty="0" sz="1200" spc="10">
                <a:latin typeface="SimSun"/>
                <a:cs typeface="SimSun"/>
              </a:rPr>
              <a:t>文</a:t>
            </a:r>
            <a:r>
              <a:rPr dirty="0" sz="1200">
                <a:latin typeface="SimSun"/>
                <a:cs typeface="SimSun"/>
              </a:rPr>
              <a:t>选题</a:t>
            </a:r>
            <a:r>
              <a:rPr dirty="0" sz="1200" spc="10">
                <a:latin typeface="SimSun"/>
                <a:cs typeface="SimSun"/>
              </a:rPr>
              <a:t>、</a:t>
            </a:r>
            <a:r>
              <a:rPr dirty="0" sz="1200">
                <a:latin typeface="SimSun"/>
                <a:cs typeface="SimSun"/>
              </a:rPr>
              <a:t>实验</a:t>
            </a:r>
            <a:r>
              <a:rPr dirty="0" sz="1200" spc="10">
                <a:latin typeface="SimSun"/>
                <a:cs typeface="SimSun"/>
              </a:rPr>
              <a:t>方</a:t>
            </a:r>
            <a:r>
              <a:rPr dirty="0" sz="1200">
                <a:latin typeface="SimSun"/>
                <a:cs typeface="SimSun"/>
              </a:rPr>
              <a:t>案</a:t>
            </a:r>
            <a:r>
              <a:rPr dirty="0" sz="1200" spc="10">
                <a:latin typeface="SimSun"/>
                <a:cs typeface="SimSun"/>
              </a:rPr>
              <a:t>确</a:t>
            </a:r>
            <a:r>
              <a:rPr dirty="0" sz="1200">
                <a:latin typeface="SimSun"/>
                <a:cs typeface="SimSun"/>
              </a:rPr>
              <a:t>定</a:t>
            </a:r>
            <a:r>
              <a:rPr dirty="0" sz="1200" spc="10">
                <a:latin typeface="SimSun"/>
                <a:cs typeface="SimSun"/>
              </a:rPr>
              <a:t>、</a:t>
            </a:r>
            <a:r>
              <a:rPr dirty="0" sz="1200">
                <a:latin typeface="SimSun"/>
                <a:cs typeface="SimSun"/>
              </a:rPr>
              <a:t>理论</a:t>
            </a:r>
            <a:r>
              <a:rPr dirty="0" sz="1200" spc="10">
                <a:latin typeface="SimSun"/>
                <a:cs typeface="SimSun"/>
              </a:rPr>
              <a:t>分</a:t>
            </a:r>
            <a:r>
              <a:rPr dirty="0" sz="1200">
                <a:latin typeface="SimSun"/>
                <a:cs typeface="SimSun"/>
              </a:rPr>
              <a:t>析、</a:t>
            </a:r>
            <a:r>
              <a:rPr dirty="0" sz="1200" spc="10">
                <a:latin typeface="SimSun"/>
                <a:cs typeface="SimSun"/>
              </a:rPr>
              <a:t>数</a:t>
            </a:r>
            <a:r>
              <a:rPr dirty="0" sz="1200">
                <a:latin typeface="SimSun"/>
                <a:cs typeface="SimSun"/>
              </a:rPr>
              <a:t>据</a:t>
            </a:r>
            <a:r>
              <a:rPr dirty="0" sz="1200" spc="10">
                <a:latin typeface="SimSun"/>
                <a:cs typeface="SimSun"/>
              </a:rPr>
              <a:t>处</a:t>
            </a:r>
            <a:r>
              <a:rPr dirty="0" sz="1200">
                <a:latin typeface="SimSun"/>
                <a:cs typeface="SimSun"/>
              </a:rPr>
              <a:t>理</a:t>
            </a:r>
            <a:r>
              <a:rPr dirty="0" sz="1200" spc="10">
                <a:latin typeface="SimSun"/>
                <a:cs typeface="SimSun"/>
              </a:rPr>
              <a:t>直</a:t>
            </a:r>
            <a:r>
              <a:rPr dirty="0" sz="1200">
                <a:latin typeface="SimSun"/>
                <a:cs typeface="SimSun"/>
              </a:rPr>
              <a:t>至论</a:t>
            </a:r>
            <a:r>
              <a:rPr dirty="0" sz="1200" spc="10">
                <a:latin typeface="SimSun"/>
                <a:cs typeface="SimSun"/>
              </a:rPr>
              <a:t>文</a:t>
            </a:r>
            <a:r>
              <a:rPr dirty="0" sz="1200">
                <a:latin typeface="SimSun"/>
                <a:cs typeface="SimSun"/>
              </a:rPr>
              <a:t>撰写</a:t>
            </a:r>
            <a:r>
              <a:rPr dirty="0" sz="1200" spc="10">
                <a:latin typeface="SimSun"/>
                <a:cs typeface="SimSun"/>
              </a:rPr>
              <a:t>与</a:t>
            </a:r>
            <a:r>
              <a:rPr dirty="0" sz="1200">
                <a:latin typeface="SimSun"/>
                <a:cs typeface="SimSun"/>
              </a:rPr>
              <a:t>定</a:t>
            </a:r>
            <a:r>
              <a:rPr dirty="0" sz="1200" spc="10">
                <a:latin typeface="SimSun"/>
                <a:cs typeface="SimSun"/>
              </a:rPr>
              <a:t>稿</a:t>
            </a:r>
            <a:r>
              <a:rPr dirty="0" sz="1200">
                <a:latin typeface="SimSun"/>
                <a:cs typeface="SimSun"/>
              </a:rPr>
              <a:t>，每</a:t>
            </a:r>
            <a:endParaRPr sz="1200">
              <a:latin typeface="SimSun"/>
              <a:cs typeface="SimSun"/>
            </a:endParaRPr>
          </a:p>
          <a:p>
            <a:pPr marL="12700" marR="5080">
              <a:lnSpc>
                <a:spcPct val="162500"/>
              </a:lnSpc>
            </a:pPr>
            <a:r>
              <a:rPr dirty="0" sz="1200">
                <a:latin typeface="SimSun"/>
                <a:cs typeface="SimSun"/>
              </a:rPr>
              <a:t>一步肖老师都给予了指导性意见与建议</a:t>
            </a:r>
            <a:r>
              <a:rPr dirty="0" sz="1200" spc="-505">
                <a:latin typeface="SimSun"/>
                <a:cs typeface="SimSun"/>
              </a:rPr>
              <a:t>，</a:t>
            </a:r>
            <a:r>
              <a:rPr dirty="0" sz="1200">
                <a:latin typeface="SimSun"/>
                <a:cs typeface="SimSun"/>
              </a:rPr>
              <a:t>倾注了肖老师大量的心血</a:t>
            </a:r>
            <a:r>
              <a:rPr dirty="0" sz="1200" spc="-505">
                <a:latin typeface="SimSun"/>
                <a:cs typeface="SimSun"/>
              </a:rPr>
              <a:t>。</a:t>
            </a:r>
            <a:r>
              <a:rPr dirty="0" sz="1200">
                <a:latin typeface="SimSun"/>
                <a:cs typeface="SimSun"/>
              </a:rPr>
              <a:t>肖老师渊博的学术积累、 </a:t>
            </a:r>
            <a:r>
              <a:rPr dirty="0" sz="1200">
                <a:latin typeface="SimSun"/>
                <a:cs typeface="SimSun"/>
              </a:rPr>
              <a:t>深邃的思想维度、严谨的治学态度、务实的工作作风，无一不深深地影响着我。</a:t>
            </a:r>
            <a:endParaRPr sz="1200">
              <a:latin typeface="SimSun"/>
              <a:cs typeface="SimSun"/>
            </a:endParaRPr>
          </a:p>
          <a:p>
            <a:pPr marL="12700" marR="9525" indent="304800">
              <a:lnSpc>
                <a:spcPct val="162500"/>
              </a:lnSpc>
            </a:pPr>
            <a:r>
              <a:rPr dirty="0" sz="1200">
                <a:latin typeface="SimSun"/>
                <a:cs typeface="SimSun"/>
              </a:rPr>
              <a:t>其次</a:t>
            </a:r>
            <a:r>
              <a:rPr dirty="0" sz="1200" spc="10">
                <a:latin typeface="SimSun"/>
                <a:cs typeface="SimSun"/>
              </a:rPr>
              <a:t>，</a:t>
            </a:r>
            <a:r>
              <a:rPr dirty="0" sz="1200">
                <a:latin typeface="SimSun"/>
                <a:cs typeface="SimSun"/>
              </a:rPr>
              <a:t>我</a:t>
            </a:r>
            <a:r>
              <a:rPr dirty="0" sz="1200" spc="10">
                <a:latin typeface="SimSun"/>
                <a:cs typeface="SimSun"/>
              </a:rPr>
              <a:t>要</a:t>
            </a:r>
            <a:r>
              <a:rPr dirty="0" sz="1200">
                <a:latin typeface="SimSun"/>
                <a:cs typeface="SimSun"/>
              </a:rPr>
              <a:t>感谢</a:t>
            </a:r>
            <a:r>
              <a:rPr dirty="0" sz="1200" spc="10">
                <a:latin typeface="SimSun"/>
                <a:cs typeface="SimSun"/>
              </a:rPr>
              <a:t>我</a:t>
            </a:r>
            <a:r>
              <a:rPr dirty="0" sz="1200">
                <a:latin typeface="SimSun"/>
                <a:cs typeface="SimSun"/>
              </a:rPr>
              <a:t>的</a:t>
            </a:r>
            <a:r>
              <a:rPr dirty="0" sz="1200" spc="10">
                <a:latin typeface="SimSun"/>
                <a:cs typeface="SimSun"/>
              </a:rPr>
              <a:t>父</a:t>
            </a:r>
            <a:r>
              <a:rPr dirty="0" sz="1200">
                <a:latin typeface="SimSun"/>
                <a:cs typeface="SimSun"/>
              </a:rPr>
              <a:t>母对</a:t>
            </a:r>
            <a:r>
              <a:rPr dirty="0" sz="1200" spc="10">
                <a:latin typeface="SimSun"/>
                <a:cs typeface="SimSun"/>
              </a:rPr>
              <a:t>我</a:t>
            </a:r>
            <a:r>
              <a:rPr dirty="0" sz="1200">
                <a:latin typeface="SimSun"/>
                <a:cs typeface="SimSun"/>
              </a:rPr>
              <a:t>的</a:t>
            </a:r>
            <a:r>
              <a:rPr dirty="0" sz="1200" spc="10">
                <a:latin typeface="SimSun"/>
                <a:cs typeface="SimSun"/>
              </a:rPr>
              <a:t>付</a:t>
            </a:r>
            <a:r>
              <a:rPr dirty="0" sz="1200">
                <a:latin typeface="SimSun"/>
                <a:cs typeface="SimSun"/>
              </a:rPr>
              <a:t>出与</a:t>
            </a:r>
            <a:r>
              <a:rPr dirty="0" sz="1200" spc="10">
                <a:latin typeface="SimSun"/>
                <a:cs typeface="SimSun"/>
              </a:rPr>
              <a:t>理</a:t>
            </a:r>
            <a:r>
              <a:rPr dirty="0" sz="1200">
                <a:latin typeface="SimSun"/>
                <a:cs typeface="SimSun"/>
              </a:rPr>
              <a:t>解</a:t>
            </a:r>
            <a:r>
              <a:rPr dirty="0" sz="1200" spc="10">
                <a:latin typeface="SimSun"/>
                <a:cs typeface="SimSun"/>
              </a:rPr>
              <a:t>。</a:t>
            </a:r>
            <a:r>
              <a:rPr dirty="0" sz="1200">
                <a:latin typeface="SimSun"/>
                <a:cs typeface="SimSun"/>
              </a:rPr>
              <a:t>感谢</a:t>
            </a:r>
            <a:r>
              <a:rPr dirty="0" sz="1200" spc="10">
                <a:latin typeface="SimSun"/>
                <a:cs typeface="SimSun"/>
              </a:rPr>
              <a:t>他</a:t>
            </a:r>
            <a:r>
              <a:rPr dirty="0" sz="1200">
                <a:latin typeface="SimSun"/>
                <a:cs typeface="SimSun"/>
              </a:rPr>
              <a:t>们</a:t>
            </a:r>
            <a:r>
              <a:rPr dirty="0" sz="1200" spc="10">
                <a:latin typeface="SimSun"/>
                <a:cs typeface="SimSun"/>
              </a:rPr>
              <a:t>一</a:t>
            </a:r>
            <a:r>
              <a:rPr dirty="0" sz="1200">
                <a:latin typeface="SimSun"/>
                <a:cs typeface="SimSun"/>
              </a:rPr>
              <a:t>直都</a:t>
            </a:r>
            <a:r>
              <a:rPr dirty="0" sz="1200" spc="10">
                <a:latin typeface="SimSun"/>
                <a:cs typeface="SimSun"/>
              </a:rPr>
              <a:t>是</a:t>
            </a:r>
            <a:r>
              <a:rPr dirty="0" sz="1200">
                <a:latin typeface="SimSun"/>
                <a:cs typeface="SimSun"/>
              </a:rPr>
              <a:t>我</a:t>
            </a:r>
            <a:r>
              <a:rPr dirty="0" sz="1200" spc="10">
                <a:latin typeface="SimSun"/>
                <a:cs typeface="SimSun"/>
              </a:rPr>
              <a:t>最</a:t>
            </a:r>
            <a:r>
              <a:rPr dirty="0" sz="1200">
                <a:latin typeface="SimSun"/>
                <a:cs typeface="SimSun"/>
              </a:rPr>
              <a:t>坚实</a:t>
            </a:r>
            <a:r>
              <a:rPr dirty="0" sz="1200" spc="10">
                <a:latin typeface="SimSun"/>
                <a:cs typeface="SimSun"/>
              </a:rPr>
              <a:t>的</a:t>
            </a:r>
            <a:r>
              <a:rPr dirty="0" sz="1200">
                <a:latin typeface="SimSun"/>
                <a:cs typeface="SimSun"/>
              </a:rPr>
              <a:t>后</a:t>
            </a:r>
            <a:r>
              <a:rPr dirty="0" sz="1200" spc="10">
                <a:latin typeface="SimSun"/>
                <a:cs typeface="SimSun"/>
              </a:rPr>
              <a:t>盾</a:t>
            </a:r>
            <a:r>
              <a:rPr dirty="0" sz="1200">
                <a:latin typeface="SimSun"/>
                <a:cs typeface="SimSun"/>
              </a:rPr>
              <a:t>，在我 </a:t>
            </a:r>
            <a:r>
              <a:rPr dirty="0" sz="1200">
                <a:latin typeface="SimSun"/>
                <a:cs typeface="SimSun"/>
              </a:rPr>
              <a:t>的身后给予我支持与信任，给予我勇气和力量，祝</a:t>
            </a:r>
            <a:r>
              <a:rPr dirty="0" sz="1200" spc="5">
                <a:latin typeface="SimSun"/>
                <a:cs typeface="SimSun"/>
              </a:rPr>
              <a:t>愿</a:t>
            </a:r>
            <a:r>
              <a:rPr dirty="0" sz="1200">
                <a:latin typeface="SimSun"/>
                <a:cs typeface="SimSun"/>
              </a:rPr>
              <a:t>他们身体健康，平安如意。</a:t>
            </a:r>
            <a:endParaRPr sz="1200">
              <a:latin typeface="SimSun"/>
              <a:cs typeface="SimSun"/>
            </a:endParaRPr>
          </a:p>
          <a:p>
            <a:pPr marL="12700" marR="9525" indent="304800">
              <a:lnSpc>
                <a:spcPct val="162500"/>
              </a:lnSpc>
            </a:pPr>
            <a:r>
              <a:rPr dirty="0" sz="1200">
                <a:latin typeface="SimSun"/>
                <a:cs typeface="SimSun"/>
              </a:rPr>
              <a:t>再次</a:t>
            </a:r>
            <a:r>
              <a:rPr dirty="0" sz="1200" spc="10">
                <a:latin typeface="SimSun"/>
                <a:cs typeface="SimSun"/>
              </a:rPr>
              <a:t>，</a:t>
            </a:r>
            <a:r>
              <a:rPr dirty="0" sz="1200">
                <a:latin typeface="SimSun"/>
                <a:cs typeface="SimSun"/>
              </a:rPr>
              <a:t>我</a:t>
            </a:r>
            <a:r>
              <a:rPr dirty="0" sz="1200" spc="10">
                <a:latin typeface="SimSun"/>
                <a:cs typeface="SimSun"/>
              </a:rPr>
              <a:t>要</a:t>
            </a:r>
            <a:r>
              <a:rPr dirty="0" sz="1200">
                <a:latin typeface="SimSun"/>
                <a:cs typeface="SimSun"/>
              </a:rPr>
              <a:t>感谢</a:t>
            </a:r>
            <a:r>
              <a:rPr dirty="0" sz="1200" spc="10">
                <a:latin typeface="SimSun"/>
                <a:cs typeface="SimSun"/>
              </a:rPr>
              <a:t>课</a:t>
            </a:r>
            <a:r>
              <a:rPr dirty="0" sz="1200">
                <a:latin typeface="SimSun"/>
                <a:cs typeface="SimSun"/>
              </a:rPr>
              <a:t>题</a:t>
            </a:r>
            <a:r>
              <a:rPr dirty="0" sz="1200" spc="10">
                <a:latin typeface="SimSun"/>
                <a:cs typeface="SimSun"/>
              </a:rPr>
              <a:t>组</a:t>
            </a:r>
            <a:r>
              <a:rPr dirty="0" sz="1200">
                <a:latin typeface="SimSun"/>
                <a:cs typeface="SimSun"/>
              </a:rPr>
              <a:t>的同</a:t>
            </a:r>
            <a:r>
              <a:rPr dirty="0" sz="1200" spc="10">
                <a:latin typeface="SimSun"/>
                <a:cs typeface="SimSun"/>
              </a:rPr>
              <a:t>学</a:t>
            </a:r>
            <a:r>
              <a:rPr dirty="0" sz="1200">
                <a:latin typeface="SimSun"/>
                <a:cs typeface="SimSun"/>
              </a:rPr>
              <a:t>们</a:t>
            </a:r>
            <a:r>
              <a:rPr dirty="0" sz="1200" spc="10">
                <a:latin typeface="SimSun"/>
                <a:cs typeface="SimSun"/>
              </a:rPr>
              <a:t>对</a:t>
            </a:r>
            <a:r>
              <a:rPr dirty="0" sz="1200">
                <a:latin typeface="SimSun"/>
                <a:cs typeface="SimSun"/>
              </a:rPr>
              <a:t>我的</a:t>
            </a:r>
            <a:r>
              <a:rPr dirty="0" sz="1200" spc="10">
                <a:latin typeface="SimSun"/>
                <a:cs typeface="SimSun"/>
              </a:rPr>
              <a:t>关</a:t>
            </a:r>
            <a:r>
              <a:rPr dirty="0" sz="1200">
                <a:latin typeface="SimSun"/>
                <a:cs typeface="SimSun"/>
              </a:rPr>
              <a:t>心</a:t>
            </a:r>
            <a:r>
              <a:rPr dirty="0" sz="1200" spc="10">
                <a:latin typeface="SimSun"/>
                <a:cs typeface="SimSun"/>
              </a:rPr>
              <a:t>与</a:t>
            </a:r>
            <a:r>
              <a:rPr dirty="0" sz="1200">
                <a:latin typeface="SimSun"/>
                <a:cs typeface="SimSun"/>
              </a:rPr>
              <a:t>帮助</a:t>
            </a:r>
            <a:r>
              <a:rPr dirty="0" sz="1200" spc="10">
                <a:latin typeface="SimSun"/>
                <a:cs typeface="SimSun"/>
              </a:rPr>
              <a:t>。</a:t>
            </a:r>
            <a:r>
              <a:rPr dirty="0" sz="1200">
                <a:latin typeface="SimSun"/>
                <a:cs typeface="SimSun"/>
              </a:rPr>
              <a:t>在</a:t>
            </a:r>
            <a:r>
              <a:rPr dirty="0" sz="1200" spc="10">
                <a:latin typeface="SimSun"/>
                <a:cs typeface="SimSun"/>
              </a:rPr>
              <a:t>研</a:t>
            </a:r>
            <a:r>
              <a:rPr dirty="0" sz="1200">
                <a:latin typeface="SimSun"/>
                <a:cs typeface="SimSun"/>
              </a:rPr>
              <a:t>究生</a:t>
            </a:r>
            <a:r>
              <a:rPr dirty="0" sz="1200" spc="10">
                <a:latin typeface="SimSun"/>
                <a:cs typeface="SimSun"/>
              </a:rPr>
              <a:t>学</a:t>
            </a:r>
            <a:r>
              <a:rPr dirty="0" sz="1200">
                <a:latin typeface="SimSun"/>
                <a:cs typeface="SimSun"/>
              </a:rPr>
              <a:t>习</a:t>
            </a:r>
            <a:r>
              <a:rPr dirty="0" sz="1200" spc="10">
                <a:latin typeface="SimSun"/>
                <a:cs typeface="SimSun"/>
              </a:rPr>
              <a:t>期</a:t>
            </a:r>
            <a:r>
              <a:rPr dirty="0" sz="1200">
                <a:latin typeface="SimSun"/>
                <a:cs typeface="SimSun"/>
              </a:rPr>
              <a:t>间，</a:t>
            </a:r>
            <a:r>
              <a:rPr dirty="0" sz="1200" spc="10">
                <a:latin typeface="SimSun"/>
                <a:cs typeface="SimSun"/>
              </a:rPr>
              <a:t>我</a:t>
            </a:r>
            <a:r>
              <a:rPr dirty="0" sz="1200">
                <a:latin typeface="SimSun"/>
                <a:cs typeface="SimSun"/>
              </a:rPr>
              <a:t>们</a:t>
            </a:r>
            <a:r>
              <a:rPr dirty="0" sz="1200" spc="10">
                <a:latin typeface="SimSun"/>
                <a:cs typeface="SimSun"/>
              </a:rPr>
              <a:t>相</a:t>
            </a:r>
            <a:r>
              <a:rPr dirty="0" sz="1200">
                <a:latin typeface="SimSun"/>
                <a:cs typeface="SimSun"/>
              </a:rPr>
              <a:t>互分享 </a:t>
            </a:r>
            <a:r>
              <a:rPr dirty="0" sz="1200">
                <a:latin typeface="SimSun"/>
                <a:cs typeface="SimSun"/>
              </a:rPr>
              <a:t>学习心得体会，共同探讨学术研究问题，祝愿他们前程似锦，未来可期。</a:t>
            </a:r>
            <a:endParaRPr sz="1200">
              <a:latin typeface="SimSun"/>
              <a:cs typeface="SimSun"/>
            </a:endParaRPr>
          </a:p>
          <a:p>
            <a:pPr marL="12700" marR="9525" indent="304800">
              <a:lnSpc>
                <a:spcPts val="2340"/>
              </a:lnSpc>
              <a:spcBef>
                <a:spcPts val="105"/>
              </a:spcBef>
            </a:pPr>
            <a:r>
              <a:rPr dirty="0" sz="1200">
                <a:latin typeface="SimSun"/>
                <a:cs typeface="SimSun"/>
              </a:rPr>
              <a:t>最后</a:t>
            </a:r>
            <a:r>
              <a:rPr dirty="0" sz="1200" spc="10">
                <a:latin typeface="SimSun"/>
                <a:cs typeface="SimSun"/>
              </a:rPr>
              <a:t>，</a:t>
            </a:r>
            <a:r>
              <a:rPr dirty="0" sz="1200">
                <a:latin typeface="SimSun"/>
                <a:cs typeface="SimSun"/>
              </a:rPr>
              <a:t>我</a:t>
            </a:r>
            <a:r>
              <a:rPr dirty="0" sz="1200" spc="10">
                <a:latin typeface="SimSun"/>
                <a:cs typeface="SimSun"/>
              </a:rPr>
              <a:t>要</a:t>
            </a:r>
            <a:r>
              <a:rPr dirty="0" sz="1200">
                <a:latin typeface="SimSun"/>
                <a:cs typeface="SimSun"/>
              </a:rPr>
              <a:t>向即</a:t>
            </a:r>
            <a:r>
              <a:rPr dirty="0" sz="1200" spc="10">
                <a:latin typeface="SimSun"/>
                <a:cs typeface="SimSun"/>
              </a:rPr>
              <a:t>将</a:t>
            </a:r>
            <a:r>
              <a:rPr dirty="0" sz="1200">
                <a:latin typeface="SimSun"/>
                <a:cs typeface="SimSun"/>
              </a:rPr>
              <a:t>审</a:t>
            </a:r>
            <a:r>
              <a:rPr dirty="0" sz="1200" spc="10">
                <a:latin typeface="SimSun"/>
                <a:cs typeface="SimSun"/>
              </a:rPr>
              <a:t>阅</a:t>
            </a:r>
            <a:r>
              <a:rPr dirty="0" sz="1200">
                <a:latin typeface="SimSun"/>
                <a:cs typeface="SimSun"/>
              </a:rPr>
              <a:t>本论</a:t>
            </a:r>
            <a:r>
              <a:rPr dirty="0" sz="1200" spc="10">
                <a:latin typeface="SimSun"/>
                <a:cs typeface="SimSun"/>
              </a:rPr>
              <a:t>文</a:t>
            </a:r>
            <a:r>
              <a:rPr dirty="0" sz="1200">
                <a:latin typeface="SimSun"/>
                <a:cs typeface="SimSun"/>
              </a:rPr>
              <a:t>的</a:t>
            </a:r>
            <a:r>
              <a:rPr dirty="0" sz="1200" spc="10">
                <a:latin typeface="SimSun"/>
                <a:cs typeface="SimSun"/>
              </a:rPr>
              <a:t>专</a:t>
            </a:r>
            <a:r>
              <a:rPr dirty="0" sz="1200">
                <a:latin typeface="SimSun"/>
                <a:cs typeface="SimSun"/>
              </a:rPr>
              <a:t>家们</a:t>
            </a:r>
            <a:r>
              <a:rPr dirty="0" sz="1200" spc="10">
                <a:latin typeface="SimSun"/>
                <a:cs typeface="SimSun"/>
              </a:rPr>
              <a:t>，</a:t>
            </a:r>
            <a:r>
              <a:rPr dirty="0" sz="1200">
                <a:latin typeface="SimSun"/>
                <a:cs typeface="SimSun"/>
              </a:rPr>
              <a:t>以</a:t>
            </a:r>
            <a:r>
              <a:rPr dirty="0" sz="1200" spc="10">
                <a:latin typeface="SimSun"/>
                <a:cs typeface="SimSun"/>
              </a:rPr>
              <a:t>及</a:t>
            </a:r>
            <a:r>
              <a:rPr dirty="0" sz="1200">
                <a:latin typeface="SimSun"/>
                <a:cs typeface="SimSun"/>
              </a:rPr>
              <a:t>评议</a:t>
            </a:r>
            <a:r>
              <a:rPr dirty="0" sz="1200" spc="10">
                <a:latin typeface="SimSun"/>
                <a:cs typeface="SimSun"/>
              </a:rPr>
              <a:t>和</a:t>
            </a:r>
            <a:r>
              <a:rPr dirty="0" sz="1200">
                <a:latin typeface="SimSun"/>
                <a:cs typeface="SimSun"/>
              </a:rPr>
              <a:t>参</a:t>
            </a:r>
            <a:r>
              <a:rPr dirty="0" sz="1200" spc="10">
                <a:latin typeface="SimSun"/>
                <a:cs typeface="SimSun"/>
              </a:rPr>
              <a:t>与</a:t>
            </a:r>
            <a:r>
              <a:rPr dirty="0" sz="1200">
                <a:latin typeface="SimSun"/>
                <a:cs typeface="SimSun"/>
              </a:rPr>
              <a:t>本论</a:t>
            </a:r>
            <a:r>
              <a:rPr dirty="0" sz="1200" spc="10">
                <a:latin typeface="SimSun"/>
                <a:cs typeface="SimSun"/>
              </a:rPr>
              <a:t>文</a:t>
            </a:r>
            <a:r>
              <a:rPr dirty="0" sz="1200">
                <a:latin typeface="SimSun"/>
                <a:cs typeface="SimSun"/>
              </a:rPr>
              <a:t>答</a:t>
            </a:r>
            <a:r>
              <a:rPr dirty="0" sz="1200" spc="10">
                <a:latin typeface="SimSun"/>
                <a:cs typeface="SimSun"/>
              </a:rPr>
              <a:t>辩</a:t>
            </a:r>
            <a:r>
              <a:rPr dirty="0" sz="1200">
                <a:latin typeface="SimSun"/>
                <a:cs typeface="SimSun"/>
              </a:rPr>
              <a:t>的老</a:t>
            </a:r>
            <a:r>
              <a:rPr dirty="0" sz="1200" spc="10">
                <a:latin typeface="SimSun"/>
                <a:cs typeface="SimSun"/>
              </a:rPr>
              <a:t>师</a:t>
            </a:r>
            <a:r>
              <a:rPr dirty="0" sz="1200">
                <a:latin typeface="SimSun"/>
                <a:cs typeface="SimSun"/>
              </a:rPr>
              <a:t>们</a:t>
            </a:r>
            <a:r>
              <a:rPr dirty="0" sz="1200" spc="10">
                <a:latin typeface="SimSun"/>
                <a:cs typeface="SimSun"/>
              </a:rPr>
              <a:t>表</a:t>
            </a:r>
            <a:r>
              <a:rPr dirty="0" sz="1200">
                <a:latin typeface="SimSun"/>
                <a:cs typeface="SimSun"/>
              </a:rPr>
              <a:t>示诚挚 </a:t>
            </a:r>
            <a:r>
              <a:rPr dirty="0" sz="1200">
                <a:latin typeface="SimSun"/>
                <a:cs typeface="SimSun"/>
              </a:rPr>
              <a:t>的谢意。</a:t>
            </a:r>
            <a:endParaRPr sz="1200">
              <a:latin typeface="SimSun"/>
              <a:cs typeface="SimSun"/>
            </a:endParaRPr>
          </a:p>
        </p:txBody>
      </p:sp>
      <p:pic>
        <p:nvPicPr>
          <p:cNvPr id="7" name="object 7"/>
          <p:cNvPicPr/>
          <p:nvPr/>
        </p:nvPicPr>
        <p:blipFill>
          <a:blip r:embed="rId2" cstate="print"/>
          <a:stretch>
            <a:fillRect/>
          </a:stretch>
        </p:blipFill>
        <p:spPr>
          <a:xfrm>
            <a:off x="259079" y="10344403"/>
            <a:ext cx="4812030" cy="123189"/>
          </a:xfrm>
          <a:prstGeom prst="rect">
            <a:avLst/>
          </a:prstGeom>
        </p:spPr>
      </p:pic>
      <p:pic>
        <p:nvPicPr>
          <p:cNvPr id="8" name="object 8"/>
          <p:cNvPicPr/>
          <p:nvPr/>
        </p:nvPicPr>
        <p:blipFill>
          <a:blip r:embed="rId3" cstate="print"/>
          <a:stretch>
            <a:fillRect/>
          </a:stretch>
        </p:blipFill>
        <p:spPr>
          <a:xfrm>
            <a:off x="5215890" y="10344403"/>
            <a:ext cx="1082039" cy="123189"/>
          </a:xfrm>
          <a:prstGeom prst="rect">
            <a:avLst/>
          </a:prstGeom>
        </p:spPr>
      </p:pic>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250"/>
              </a:lnSpc>
            </a:pPr>
            <a:r>
              <a:rPr dirty="0"/>
              <a:t>61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2816" y="1966141"/>
            <a:ext cx="137897" cy="95068"/>
          </a:xfrm>
          <a:prstGeom prst="rect">
            <a:avLst/>
          </a:prstGeom>
        </p:spPr>
      </p:pic>
      <p:pic>
        <p:nvPicPr>
          <p:cNvPr id="3" name="object 3"/>
          <p:cNvPicPr/>
          <p:nvPr/>
        </p:nvPicPr>
        <p:blipFill>
          <a:blip r:embed="rId3" cstate="print"/>
          <a:stretch>
            <a:fillRect/>
          </a:stretch>
        </p:blipFill>
        <p:spPr>
          <a:xfrm>
            <a:off x="1002861" y="2164261"/>
            <a:ext cx="148520" cy="95068"/>
          </a:xfrm>
          <a:prstGeom prst="rect">
            <a:avLst/>
          </a:prstGeom>
        </p:spPr>
      </p:pic>
      <p:pic>
        <p:nvPicPr>
          <p:cNvPr id="4" name="object 4"/>
          <p:cNvPicPr/>
          <p:nvPr/>
        </p:nvPicPr>
        <p:blipFill>
          <a:blip r:embed="rId4" cstate="print"/>
          <a:stretch>
            <a:fillRect/>
          </a:stretch>
        </p:blipFill>
        <p:spPr>
          <a:xfrm>
            <a:off x="1002815" y="2362381"/>
            <a:ext cx="142470" cy="95068"/>
          </a:xfrm>
          <a:prstGeom prst="rect">
            <a:avLst/>
          </a:prstGeom>
        </p:spPr>
      </p:pic>
      <p:pic>
        <p:nvPicPr>
          <p:cNvPr id="5" name="object 5"/>
          <p:cNvPicPr/>
          <p:nvPr/>
        </p:nvPicPr>
        <p:blipFill>
          <a:blip r:embed="rId5" cstate="print"/>
          <a:stretch>
            <a:fillRect/>
          </a:stretch>
        </p:blipFill>
        <p:spPr>
          <a:xfrm>
            <a:off x="1002861" y="2560501"/>
            <a:ext cx="148520" cy="95068"/>
          </a:xfrm>
          <a:prstGeom prst="rect">
            <a:avLst/>
          </a:prstGeom>
        </p:spPr>
      </p:pic>
      <p:pic>
        <p:nvPicPr>
          <p:cNvPr id="6" name="object 6"/>
          <p:cNvPicPr/>
          <p:nvPr/>
        </p:nvPicPr>
        <p:blipFill>
          <a:blip r:embed="rId6" cstate="print"/>
          <a:stretch>
            <a:fillRect/>
          </a:stretch>
        </p:blipFill>
        <p:spPr>
          <a:xfrm>
            <a:off x="989098" y="2956741"/>
            <a:ext cx="151615" cy="95068"/>
          </a:xfrm>
          <a:prstGeom prst="rect">
            <a:avLst/>
          </a:prstGeom>
        </p:spPr>
      </p:pic>
      <p:pic>
        <p:nvPicPr>
          <p:cNvPr id="7" name="object 7"/>
          <p:cNvPicPr/>
          <p:nvPr/>
        </p:nvPicPr>
        <p:blipFill>
          <a:blip r:embed="rId7" cstate="print"/>
          <a:stretch>
            <a:fillRect/>
          </a:stretch>
        </p:blipFill>
        <p:spPr>
          <a:xfrm>
            <a:off x="989139" y="3551101"/>
            <a:ext cx="162242" cy="95068"/>
          </a:xfrm>
          <a:prstGeom prst="rect">
            <a:avLst/>
          </a:prstGeom>
        </p:spPr>
      </p:pic>
      <p:pic>
        <p:nvPicPr>
          <p:cNvPr id="8" name="object 8"/>
          <p:cNvPicPr/>
          <p:nvPr/>
        </p:nvPicPr>
        <p:blipFill>
          <a:blip r:embed="rId8" cstate="print"/>
          <a:stretch>
            <a:fillRect/>
          </a:stretch>
        </p:blipFill>
        <p:spPr>
          <a:xfrm>
            <a:off x="989097" y="4145461"/>
            <a:ext cx="156188" cy="95068"/>
          </a:xfrm>
          <a:prstGeom prst="rect">
            <a:avLst/>
          </a:prstGeom>
        </p:spPr>
      </p:pic>
      <p:pic>
        <p:nvPicPr>
          <p:cNvPr id="9" name="object 9"/>
          <p:cNvPicPr/>
          <p:nvPr/>
        </p:nvPicPr>
        <p:blipFill>
          <a:blip r:embed="rId9" cstate="print"/>
          <a:stretch>
            <a:fillRect/>
          </a:stretch>
        </p:blipFill>
        <p:spPr>
          <a:xfrm>
            <a:off x="989139" y="4937941"/>
            <a:ext cx="162242" cy="95068"/>
          </a:xfrm>
          <a:prstGeom prst="rect">
            <a:avLst/>
          </a:prstGeom>
        </p:spPr>
      </p:pic>
      <p:pic>
        <p:nvPicPr>
          <p:cNvPr id="10" name="object 10"/>
          <p:cNvPicPr/>
          <p:nvPr/>
        </p:nvPicPr>
        <p:blipFill>
          <a:blip r:embed="rId10" cstate="print"/>
          <a:stretch>
            <a:fillRect/>
          </a:stretch>
        </p:blipFill>
        <p:spPr>
          <a:xfrm>
            <a:off x="989184" y="5532301"/>
            <a:ext cx="159149" cy="95068"/>
          </a:xfrm>
          <a:prstGeom prst="rect">
            <a:avLst/>
          </a:prstGeom>
        </p:spPr>
      </p:pic>
      <p:pic>
        <p:nvPicPr>
          <p:cNvPr id="11" name="object 11"/>
          <p:cNvPicPr/>
          <p:nvPr/>
        </p:nvPicPr>
        <p:blipFill>
          <a:blip r:embed="rId11" cstate="print"/>
          <a:stretch>
            <a:fillRect/>
          </a:stretch>
        </p:blipFill>
        <p:spPr>
          <a:xfrm>
            <a:off x="992193" y="5928541"/>
            <a:ext cx="148520" cy="95068"/>
          </a:xfrm>
          <a:prstGeom prst="rect">
            <a:avLst/>
          </a:prstGeom>
        </p:spPr>
      </p:pic>
      <p:pic>
        <p:nvPicPr>
          <p:cNvPr id="12" name="object 12"/>
          <p:cNvPicPr/>
          <p:nvPr/>
        </p:nvPicPr>
        <p:blipFill>
          <a:blip r:embed="rId12" cstate="print"/>
          <a:stretch>
            <a:fillRect/>
          </a:stretch>
        </p:blipFill>
        <p:spPr>
          <a:xfrm>
            <a:off x="992232" y="6522901"/>
            <a:ext cx="159149" cy="95068"/>
          </a:xfrm>
          <a:prstGeom prst="rect">
            <a:avLst/>
          </a:prstGeom>
        </p:spPr>
      </p:pic>
      <p:pic>
        <p:nvPicPr>
          <p:cNvPr id="13" name="object 13"/>
          <p:cNvPicPr/>
          <p:nvPr/>
        </p:nvPicPr>
        <p:blipFill>
          <a:blip r:embed="rId13" cstate="print"/>
          <a:stretch>
            <a:fillRect/>
          </a:stretch>
        </p:blipFill>
        <p:spPr>
          <a:xfrm>
            <a:off x="992191" y="7117260"/>
            <a:ext cx="153094" cy="95068"/>
          </a:xfrm>
          <a:prstGeom prst="rect">
            <a:avLst/>
          </a:prstGeom>
        </p:spPr>
      </p:pic>
      <p:pic>
        <p:nvPicPr>
          <p:cNvPr id="14" name="object 14"/>
          <p:cNvPicPr/>
          <p:nvPr/>
        </p:nvPicPr>
        <p:blipFill>
          <a:blip r:embed="rId14" cstate="print"/>
          <a:stretch>
            <a:fillRect/>
          </a:stretch>
        </p:blipFill>
        <p:spPr>
          <a:xfrm>
            <a:off x="992232" y="7711621"/>
            <a:ext cx="159149" cy="95068"/>
          </a:xfrm>
          <a:prstGeom prst="rect">
            <a:avLst/>
          </a:prstGeom>
        </p:spPr>
      </p:pic>
      <p:pic>
        <p:nvPicPr>
          <p:cNvPr id="15" name="object 15"/>
          <p:cNvPicPr/>
          <p:nvPr/>
        </p:nvPicPr>
        <p:blipFill>
          <a:blip r:embed="rId15" cstate="print"/>
          <a:stretch>
            <a:fillRect/>
          </a:stretch>
        </p:blipFill>
        <p:spPr>
          <a:xfrm>
            <a:off x="989098" y="8107860"/>
            <a:ext cx="151615" cy="95068"/>
          </a:xfrm>
          <a:prstGeom prst="rect">
            <a:avLst/>
          </a:prstGeom>
        </p:spPr>
      </p:pic>
      <p:pic>
        <p:nvPicPr>
          <p:cNvPr id="16" name="object 16"/>
          <p:cNvPicPr/>
          <p:nvPr/>
        </p:nvPicPr>
        <p:blipFill>
          <a:blip r:embed="rId16" cstate="print"/>
          <a:stretch>
            <a:fillRect/>
          </a:stretch>
        </p:blipFill>
        <p:spPr>
          <a:xfrm>
            <a:off x="989139" y="8900341"/>
            <a:ext cx="162242" cy="95068"/>
          </a:xfrm>
          <a:prstGeom prst="rect">
            <a:avLst/>
          </a:prstGeom>
        </p:spPr>
      </p:pic>
      <p:pic>
        <p:nvPicPr>
          <p:cNvPr id="17" name="object 17"/>
          <p:cNvPicPr/>
          <p:nvPr/>
        </p:nvPicPr>
        <p:blipFill>
          <a:blip r:embed="rId17" cstate="print"/>
          <a:stretch>
            <a:fillRect/>
          </a:stretch>
        </p:blipFill>
        <p:spPr>
          <a:xfrm>
            <a:off x="989097" y="9494701"/>
            <a:ext cx="156188" cy="95068"/>
          </a:xfrm>
          <a:prstGeom prst="rect">
            <a:avLst/>
          </a:prstGeom>
        </p:spPr>
      </p:pic>
      <p:sp>
        <p:nvSpPr>
          <p:cNvPr id="18" name="object 18"/>
          <p:cNvSpPr txBox="1"/>
          <p:nvPr/>
        </p:nvSpPr>
        <p:spPr>
          <a:xfrm>
            <a:off x="706627" y="615135"/>
            <a:ext cx="6142990" cy="9208770"/>
          </a:xfrm>
          <a:prstGeom prst="rect">
            <a:avLst/>
          </a:prstGeom>
        </p:spPr>
        <p:txBody>
          <a:bodyPr wrap="square" lIns="0" tIns="155575" rIns="0" bIns="0" rtlCol="0" vert="horz">
            <a:spAutoFit/>
          </a:bodyPr>
          <a:lstStyle/>
          <a:p>
            <a:pPr algn="ctr" marL="3810">
              <a:lnSpc>
                <a:spcPct val="100000"/>
              </a:lnSpc>
              <a:spcBef>
                <a:spcPts val="1225"/>
              </a:spcBef>
            </a:pPr>
            <a:r>
              <a:rPr dirty="0" sz="1800" spc="10">
                <a:latin typeface="SimSun"/>
                <a:cs typeface="SimSun"/>
              </a:rPr>
              <a:t>目录</a:t>
            </a:r>
            <a:endParaRPr sz="1800">
              <a:latin typeface="SimSun"/>
              <a:cs typeface="SimSun"/>
            </a:endParaRPr>
          </a:p>
          <a:p>
            <a:pPr algn="r" marR="5080">
              <a:lnSpc>
                <a:spcPct val="100000"/>
              </a:lnSpc>
              <a:spcBef>
                <a:spcPts val="670"/>
              </a:spcBef>
            </a:pPr>
            <a:r>
              <a:rPr dirty="0" sz="1050" spc="5">
                <a:latin typeface="SimSun"/>
                <a:cs typeface="SimSun"/>
                <a:hlinkClick r:id="rId18" action="ppaction://hlinksldjump"/>
              </a:rPr>
              <a:t>专用</a:t>
            </a:r>
            <a:r>
              <a:rPr dirty="0" sz="1050" spc="-10">
                <a:latin typeface="SimSun"/>
                <a:cs typeface="SimSun"/>
                <a:hlinkClick r:id="rId18" action="ppaction://hlinksldjump"/>
              </a:rPr>
              <a:t>术</a:t>
            </a:r>
            <a:r>
              <a:rPr dirty="0" sz="1050" spc="5">
                <a:latin typeface="SimSun"/>
                <a:cs typeface="SimSun"/>
                <a:hlinkClick r:id="rId18" action="ppaction://hlinksldjump"/>
              </a:rPr>
              <a:t>语</a:t>
            </a:r>
            <a:r>
              <a:rPr dirty="0" sz="1050" spc="-10">
                <a:latin typeface="SimSun"/>
                <a:cs typeface="SimSun"/>
                <a:hlinkClick r:id="rId18" action="ppaction://hlinksldjump"/>
              </a:rPr>
              <a:t>注</a:t>
            </a:r>
            <a:r>
              <a:rPr dirty="0" sz="1050" spc="5">
                <a:latin typeface="SimSun"/>
                <a:cs typeface="SimSun"/>
                <a:hlinkClick r:id="rId18" action="ppaction://hlinksldjump"/>
              </a:rPr>
              <a:t>释</a:t>
            </a:r>
            <a:r>
              <a:rPr dirty="0" sz="1050" spc="170">
                <a:latin typeface="SimSun"/>
                <a:cs typeface="SimSun"/>
                <a:hlinkClick r:id="rId18" action="ppaction://hlinksldjump"/>
              </a:rPr>
              <a:t>表</a:t>
            </a:r>
            <a:r>
              <a:rPr dirty="0" sz="1050">
                <a:latin typeface="Times New Roman"/>
                <a:cs typeface="Times New Roman"/>
                <a:hlinkClick r:id="rId18" action="ppaction://hlinksldjump"/>
              </a:rPr>
              <a:t>....................................................................................................................................................</a:t>
            </a:r>
            <a:r>
              <a:rPr dirty="0" sz="1050">
                <a:latin typeface="Times New Roman"/>
                <a:cs typeface="Times New Roman"/>
                <a:hlinkClick r:id="rId18" action="ppaction://hlinksldjump"/>
              </a:rPr>
              <a:t>VII</a:t>
            </a:r>
            <a:endParaRPr sz="1050">
              <a:latin typeface="Times New Roman"/>
              <a:cs typeface="Times New Roman"/>
            </a:endParaRPr>
          </a:p>
          <a:p>
            <a:pPr algn="r" marR="6350">
              <a:lnSpc>
                <a:spcPct val="100000"/>
              </a:lnSpc>
              <a:spcBef>
                <a:spcPts val="300"/>
              </a:spcBef>
            </a:pPr>
            <a:r>
              <a:rPr dirty="0" sz="1050" spc="5">
                <a:latin typeface="SimSun"/>
                <a:cs typeface="SimSun"/>
                <a:hlinkClick r:id="rId19" action="ppaction://hlinksldjump"/>
              </a:rPr>
              <a:t>插图</a:t>
            </a:r>
            <a:r>
              <a:rPr dirty="0" sz="1050" spc="-10">
                <a:latin typeface="SimSun"/>
                <a:cs typeface="SimSun"/>
                <a:hlinkClick r:id="rId19" action="ppaction://hlinksldjump"/>
              </a:rPr>
              <a:t>清</a:t>
            </a:r>
            <a:r>
              <a:rPr dirty="0" sz="1050" spc="160">
                <a:latin typeface="SimSun"/>
                <a:cs typeface="SimSun"/>
                <a:hlinkClick r:id="rId19" action="ppaction://hlinksldjump"/>
              </a:rPr>
              <a:t>单</a:t>
            </a:r>
            <a:r>
              <a:rPr dirty="0" sz="1050">
                <a:latin typeface="Times New Roman"/>
                <a:cs typeface="Times New Roman"/>
                <a:hlinkClick r:id="rId19" action="ppaction://hlinksldjump"/>
              </a:rPr>
              <a:t>..............................................................................................................................................................</a:t>
            </a:r>
            <a:r>
              <a:rPr dirty="0" sz="1050" spc="130">
                <a:latin typeface="Times New Roman"/>
                <a:cs typeface="Times New Roman"/>
                <a:hlinkClick r:id="rId19" action="ppaction://hlinksldjump"/>
              </a:rPr>
              <a:t> </a:t>
            </a:r>
            <a:r>
              <a:rPr dirty="0" sz="1050">
                <a:latin typeface="Times New Roman"/>
                <a:cs typeface="Times New Roman"/>
                <a:hlinkClick r:id="rId19" action="ppaction://hlinksldjump"/>
              </a:rPr>
              <a:t>VIII</a:t>
            </a:r>
            <a:endParaRPr sz="1050">
              <a:latin typeface="Times New Roman"/>
              <a:cs typeface="Times New Roman"/>
            </a:endParaRPr>
          </a:p>
          <a:p>
            <a:pPr algn="r" marR="6350">
              <a:lnSpc>
                <a:spcPct val="100000"/>
              </a:lnSpc>
              <a:spcBef>
                <a:spcPts val="300"/>
              </a:spcBef>
            </a:pPr>
            <a:r>
              <a:rPr dirty="0" sz="1050" spc="5">
                <a:latin typeface="SimSun"/>
                <a:cs typeface="SimSun"/>
                <a:hlinkClick r:id="rId20" action="ppaction://hlinksldjump"/>
              </a:rPr>
              <a:t>插表</a:t>
            </a:r>
            <a:r>
              <a:rPr dirty="0" sz="1050" spc="-10">
                <a:latin typeface="SimSun"/>
                <a:cs typeface="SimSun"/>
                <a:hlinkClick r:id="rId20" action="ppaction://hlinksldjump"/>
              </a:rPr>
              <a:t>清</a:t>
            </a:r>
            <a:r>
              <a:rPr dirty="0" sz="1050" spc="160">
                <a:latin typeface="SimSun"/>
                <a:cs typeface="SimSun"/>
                <a:hlinkClick r:id="rId20" action="ppaction://hlinksldjump"/>
              </a:rPr>
              <a:t>单</a:t>
            </a:r>
            <a:r>
              <a:rPr dirty="0" sz="1050">
                <a:latin typeface="Times New Roman"/>
                <a:cs typeface="Times New Roman"/>
                <a:hlinkClick r:id="rId20" action="ppaction://hlinksldjump"/>
              </a:rPr>
              <a:t>.................................................................................................................................................................</a:t>
            </a:r>
            <a:r>
              <a:rPr dirty="0" sz="1050" spc="55">
                <a:latin typeface="Times New Roman"/>
                <a:cs typeface="Times New Roman"/>
                <a:hlinkClick r:id="rId20" action="ppaction://hlinksldjump"/>
              </a:rPr>
              <a:t> </a:t>
            </a:r>
            <a:r>
              <a:rPr dirty="0" sz="1050" spc="-5">
                <a:latin typeface="Times New Roman"/>
                <a:cs typeface="Times New Roman"/>
                <a:hlinkClick r:id="rId20" action="ppaction://hlinksldjump"/>
              </a:rPr>
              <a:t>IX</a:t>
            </a:r>
            <a:endParaRPr sz="1050">
              <a:latin typeface="Times New Roman"/>
              <a:cs typeface="Times New Roman"/>
            </a:endParaRPr>
          </a:p>
          <a:p>
            <a:pPr algn="r" marR="6350">
              <a:lnSpc>
                <a:spcPct val="100000"/>
              </a:lnSpc>
              <a:spcBef>
                <a:spcPts val="300"/>
              </a:spcBef>
            </a:pPr>
            <a:r>
              <a:rPr dirty="0" sz="1050" spc="5">
                <a:latin typeface="SimSun"/>
                <a:cs typeface="SimSun"/>
                <a:hlinkClick r:id="rId21" action="ppaction://hlinksldjump"/>
              </a:rPr>
              <a:t>第一章</a:t>
            </a:r>
            <a:r>
              <a:rPr dirty="0" sz="1050" spc="90">
                <a:latin typeface="SimSun"/>
                <a:cs typeface="SimSun"/>
                <a:hlinkClick r:id="rId21" action="ppaction://hlinksldjump"/>
              </a:rPr>
              <a:t> </a:t>
            </a:r>
            <a:r>
              <a:rPr dirty="0" sz="1050" spc="-10">
                <a:latin typeface="SimSun"/>
                <a:cs typeface="SimSun"/>
                <a:hlinkClick r:id="rId21" action="ppaction://hlinksldjump"/>
              </a:rPr>
              <a:t>绪</a:t>
            </a:r>
            <a:r>
              <a:rPr dirty="0" sz="1050" spc="170">
                <a:latin typeface="SimSun"/>
                <a:cs typeface="SimSun"/>
                <a:hlinkClick r:id="rId21" action="ppaction://hlinksldjump"/>
              </a:rPr>
              <a:t>论</a:t>
            </a:r>
            <a:r>
              <a:rPr dirty="0" sz="1050">
                <a:latin typeface="Times New Roman"/>
                <a:cs typeface="Times New Roman"/>
                <a:hlinkClick r:id="rId21" action="ppaction://hlinksldjump"/>
              </a:rPr>
              <a:t>.............................................................................................................................................................</a:t>
            </a:r>
            <a:r>
              <a:rPr dirty="0" sz="1050" spc="-10">
                <a:latin typeface="Times New Roman"/>
                <a:cs typeface="Times New Roman"/>
                <a:hlinkClick r:id="rId21" action="ppaction://hlinksldjump"/>
              </a:rPr>
              <a:t> </a:t>
            </a:r>
            <a:r>
              <a:rPr dirty="0" sz="1050">
                <a:latin typeface="Times New Roman"/>
                <a:cs typeface="Times New Roman"/>
                <a:hlinkClick r:id="rId21" action="ppaction://hlinksldjump"/>
              </a:rPr>
              <a:t>1</a:t>
            </a:r>
            <a:endParaRPr sz="1050">
              <a:latin typeface="Times New Roman"/>
              <a:cs typeface="Times New Roman"/>
            </a:endParaRPr>
          </a:p>
          <a:p>
            <a:pPr algn="r" marR="6350">
              <a:lnSpc>
                <a:spcPct val="100000"/>
              </a:lnSpc>
              <a:spcBef>
                <a:spcPts val="300"/>
              </a:spcBef>
            </a:pPr>
            <a:r>
              <a:rPr dirty="0" sz="1050" spc="-10">
                <a:latin typeface="SimSun"/>
                <a:cs typeface="SimSun"/>
                <a:hlinkClick r:id="rId21" action="ppaction://hlinksldjump"/>
              </a:rPr>
              <a:t>研</a:t>
            </a:r>
            <a:r>
              <a:rPr dirty="0" sz="1050" spc="5">
                <a:latin typeface="SimSun"/>
                <a:cs typeface="SimSun"/>
                <a:hlinkClick r:id="rId21" action="ppaction://hlinksldjump"/>
              </a:rPr>
              <a:t>究</a:t>
            </a:r>
            <a:r>
              <a:rPr dirty="0" sz="1050" spc="-10">
                <a:latin typeface="SimSun"/>
                <a:cs typeface="SimSun"/>
                <a:hlinkClick r:id="rId21" action="ppaction://hlinksldjump"/>
              </a:rPr>
              <a:t>背</a:t>
            </a:r>
            <a:r>
              <a:rPr dirty="0" sz="1050" spc="5">
                <a:latin typeface="SimSun"/>
                <a:cs typeface="SimSun"/>
                <a:hlinkClick r:id="rId21" action="ppaction://hlinksldjump"/>
              </a:rPr>
              <a:t>景</a:t>
            </a:r>
            <a:r>
              <a:rPr dirty="0" sz="1050" spc="-10">
                <a:latin typeface="SimSun"/>
                <a:cs typeface="SimSun"/>
                <a:hlinkClick r:id="rId21" action="ppaction://hlinksldjump"/>
              </a:rPr>
              <a:t>与</a:t>
            </a:r>
            <a:r>
              <a:rPr dirty="0" sz="1050" spc="5">
                <a:latin typeface="SimSun"/>
                <a:cs typeface="SimSun"/>
                <a:hlinkClick r:id="rId21" action="ppaction://hlinksldjump"/>
              </a:rPr>
              <a:t>意</a:t>
            </a:r>
            <a:r>
              <a:rPr dirty="0" sz="1050" spc="195">
                <a:latin typeface="SimSun"/>
                <a:cs typeface="SimSun"/>
                <a:hlinkClick r:id="rId21" action="ppaction://hlinksldjump"/>
              </a:rPr>
              <a:t>义</a:t>
            </a:r>
            <a:r>
              <a:rPr dirty="0" sz="1050">
                <a:latin typeface="Times New Roman"/>
                <a:cs typeface="Times New Roman"/>
                <a:hlinkClick r:id="rId21" action="ppaction://hlinksldjump"/>
              </a:rPr>
              <a:t>........................................................................................................................................</a:t>
            </a:r>
            <a:r>
              <a:rPr dirty="0" sz="1050" spc="60">
                <a:latin typeface="Times New Roman"/>
                <a:cs typeface="Times New Roman"/>
                <a:hlinkClick r:id="rId21" action="ppaction://hlinksldjump"/>
              </a:rPr>
              <a:t> </a:t>
            </a:r>
            <a:r>
              <a:rPr dirty="0" sz="1050">
                <a:latin typeface="Times New Roman"/>
                <a:cs typeface="Times New Roman"/>
                <a:hlinkClick r:id="rId21" action="ppaction://hlinksldjump"/>
              </a:rPr>
              <a:t>1</a:t>
            </a:r>
            <a:endParaRPr sz="1050">
              <a:latin typeface="Times New Roman"/>
              <a:cs typeface="Times New Roman"/>
            </a:endParaRPr>
          </a:p>
          <a:p>
            <a:pPr algn="r" marR="6350">
              <a:lnSpc>
                <a:spcPct val="100000"/>
              </a:lnSpc>
              <a:spcBef>
                <a:spcPts val="300"/>
              </a:spcBef>
            </a:pPr>
            <a:r>
              <a:rPr dirty="0" sz="1050" spc="-10">
                <a:latin typeface="SimSun"/>
                <a:cs typeface="SimSun"/>
                <a:hlinkClick r:id="rId21" action="ppaction://hlinksldjump"/>
              </a:rPr>
              <a:t>国</a:t>
            </a:r>
            <a:r>
              <a:rPr dirty="0" sz="1050" spc="5">
                <a:latin typeface="SimSun"/>
                <a:cs typeface="SimSun"/>
                <a:hlinkClick r:id="rId21" action="ppaction://hlinksldjump"/>
              </a:rPr>
              <a:t>内</a:t>
            </a:r>
            <a:r>
              <a:rPr dirty="0" sz="1050" spc="-10">
                <a:latin typeface="SimSun"/>
                <a:cs typeface="SimSun"/>
                <a:hlinkClick r:id="rId21" action="ppaction://hlinksldjump"/>
              </a:rPr>
              <a:t>外</a:t>
            </a:r>
            <a:r>
              <a:rPr dirty="0" sz="1050" spc="5">
                <a:latin typeface="SimSun"/>
                <a:cs typeface="SimSun"/>
                <a:hlinkClick r:id="rId21" action="ppaction://hlinksldjump"/>
              </a:rPr>
              <a:t>研</a:t>
            </a:r>
            <a:r>
              <a:rPr dirty="0" sz="1050" spc="-10">
                <a:latin typeface="SimSun"/>
                <a:cs typeface="SimSun"/>
                <a:hlinkClick r:id="rId21" action="ppaction://hlinksldjump"/>
              </a:rPr>
              <a:t>究</a:t>
            </a:r>
            <a:r>
              <a:rPr dirty="0" sz="1050" spc="5">
                <a:latin typeface="SimSun"/>
                <a:cs typeface="SimSun"/>
                <a:hlinkClick r:id="rId21" action="ppaction://hlinksldjump"/>
              </a:rPr>
              <a:t>现</a:t>
            </a:r>
            <a:r>
              <a:rPr dirty="0" sz="1050" spc="195">
                <a:latin typeface="SimSun"/>
                <a:cs typeface="SimSun"/>
                <a:hlinkClick r:id="rId21" action="ppaction://hlinksldjump"/>
              </a:rPr>
              <a:t>状</a:t>
            </a:r>
            <a:r>
              <a:rPr dirty="0" sz="1050">
                <a:latin typeface="Times New Roman"/>
                <a:cs typeface="Times New Roman"/>
                <a:hlinkClick r:id="rId21" action="ppaction://hlinksldjump"/>
              </a:rPr>
              <a:t>........................................................................................................................................</a:t>
            </a:r>
            <a:r>
              <a:rPr dirty="0" sz="1050" spc="60">
                <a:latin typeface="Times New Roman"/>
                <a:cs typeface="Times New Roman"/>
                <a:hlinkClick r:id="rId21" action="ppaction://hlinksldjump"/>
              </a:rPr>
              <a:t> </a:t>
            </a:r>
            <a:r>
              <a:rPr dirty="0" sz="1050">
                <a:latin typeface="Times New Roman"/>
                <a:cs typeface="Times New Roman"/>
                <a:hlinkClick r:id="rId21" action="ppaction://hlinksldjump"/>
              </a:rPr>
              <a:t>1</a:t>
            </a:r>
            <a:endParaRPr sz="1050">
              <a:latin typeface="Times New Roman"/>
              <a:cs typeface="Times New Roman"/>
            </a:endParaRPr>
          </a:p>
          <a:p>
            <a:pPr algn="r" marR="6350">
              <a:lnSpc>
                <a:spcPct val="100000"/>
              </a:lnSpc>
              <a:spcBef>
                <a:spcPts val="300"/>
              </a:spcBef>
            </a:pPr>
            <a:r>
              <a:rPr dirty="0" sz="1050" spc="-10">
                <a:latin typeface="SimSun"/>
                <a:cs typeface="SimSun"/>
                <a:hlinkClick r:id="rId22" action="ppaction://hlinksldjump"/>
              </a:rPr>
              <a:t>论</a:t>
            </a:r>
            <a:r>
              <a:rPr dirty="0" sz="1050" spc="5">
                <a:latin typeface="SimSun"/>
                <a:cs typeface="SimSun"/>
                <a:hlinkClick r:id="rId22" action="ppaction://hlinksldjump"/>
              </a:rPr>
              <a:t>文</a:t>
            </a:r>
            <a:r>
              <a:rPr dirty="0" sz="1050" spc="-10">
                <a:latin typeface="SimSun"/>
                <a:cs typeface="SimSun"/>
                <a:hlinkClick r:id="rId22" action="ppaction://hlinksldjump"/>
              </a:rPr>
              <a:t>研</a:t>
            </a:r>
            <a:r>
              <a:rPr dirty="0" sz="1050" spc="5">
                <a:latin typeface="SimSun"/>
                <a:cs typeface="SimSun"/>
                <a:hlinkClick r:id="rId22" action="ppaction://hlinksldjump"/>
              </a:rPr>
              <a:t>究</a:t>
            </a:r>
            <a:r>
              <a:rPr dirty="0" sz="1050" spc="-10">
                <a:latin typeface="SimSun"/>
                <a:cs typeface="SimSun"/>
                <a:hlinkClick r:id="rId22" action="ppaction://hlinksldjump"/>
              </a:rPr>
              <a:t>内</a:t>
            </a:r>
            <a:r>
              <a:rPr dirty="0" sz="1050" spc="195">
                <a:latin typeface="SimSun"/>
                <a:cs typeface="SimSun"/>
                <a:hlinkClick r:id="rId22" action="ppaction://hlinksldjump"/>
              </a:rPr>
              <a:t>容</a:t>
            </a:r>
            <a:r>
              <a:rPr dirty="0" sz="1050">
                <a:latin typeface="Times New Roman"/>
                <a:cs typeface="Times New Roman"/>
                <a:hlinkClick r:id="rId22" action="ppaction://hlinksldjump"/>
              </a:rPr>
              <a:t>............................................................................................................................................</a:t>
            </a:r>
            <a:r>
              <a:rPr dirty="0" sz="1050" spc="65">
                <a:latin typeface="Times New Roman"/>
                <a:cs typeface="Times New Roman"/>
                <a:hlinkClick r:id="rId22" action="ppaction://hlinksldjump"/>
              </a:rPr>
              <a:t> </a:t>
            </a:r>
            <a:r>
              <a:rPr dirty="0" sz="1050">
                <a:latin typeface="Times New Roman"/>
                <a:cs typeface="Times New Roman"/>
                <a:hlinkClick r:id="rId22" action="ppaction://hlinksldjump"/>
              </a:rPr>
              <a:t>4</a:t>
            </a:r>
            <a:endParaRPr sz="1050">
              <a:latin typeface="Times New Roman"/>
              <a:cs typeface="Times New Roman"/>
            </a:endParaRPr>
          </a:p>
          <a:p>
            <a:pPr algn="r" marR="6350">
              <a:lnSpc>
                <a:spcPct val="100000"/>
              </a:lnSpc>
              <a:spcBef>
                <a:spcPts val="300"/>
              </a:spcBef>
            </a:pPr>
            <a:r>
              <a:rPr dirty="0" sz="1050" spc="-10">
                <a:latin typeface="SimSun"/>
                <a:cs typeface="SimSun"/>
                <a:hlinkClick r:id="rId23" action="ppaction://hlinksldjump"/>
              </a:rPr>
              <a:t>论</a:t>
            </a:r>
            <a:r>
              <a:rPr dirty="0" sz="1050" spc="5">
                <a:latin typeface="SimSun"/>
                <a:cs typeface="SimSun"/>
                <a:hlinkClick r:id="rId23" action="ppaction://hlinksldjump"/>
              </a:rPr>
              <a:t>文</a:t>
            </a:r>
            <a:r>
              <a:rPr dirty="0" sz="1050" spc="-10">
                <a:latin typeface="SimSun"/>
                <a:cs typeface="SimSun"/>
                <a:hlinkClick r:id="rId23" action="ppaction://hlinksldjump"/>
              </a:rPr>
              <a:t>组</a:t>
            </a:r>
            <a:r>
              <a:rPr dirty="0" sz="1050" spc="5">
                <a:latin typeface="SimSun"/>
                <a:cs typeface="SimSun"/>
                <a:hlinkClick r:id="rId23" action="ppaction://hlinksldjump"/>
              </a:rPr>
              <a:t>织</a:t>
            </a:r>
            <a:r>
              <a:rPr dirty="0" sz="1050" spc="-10">
                <a:latin typeface="SimSun"/>
                <a:cs typeface="SimSun"/>
                <a:hlinkClick r:id="rId23" action="ppaction://hlinksldjump"/>
              </a:rPr>
              <a:t>结</a:t>
            </a:r>
            <a:r>
              <a:rPr dirty="0" sz="1050" spc="195">
                <a:latin typeface="SimSun"/>
                <a:cs typeface="SimSun"/>
                <a:hlinkClick r:id="rId23" action="ppaction://hlinksldjump"/>
              </a:rPr>
              <a:t>构</a:t>
            </a:r>
            <a:r>
              <a:rPr dirty="0" sz="1050">
                <a:latin typeface="Times New Roman"/>
                <a:cs typeface="Times New Roman"/>
                <a:hlinkClick r:id="rId23" action="ppaction://hlinksldjump"/>
              </a:rPr>
              <a:t>............................................................................................................................................</a:t>
            </a:r>
            <a:r>
              <a:rPr dirty="0" sz="1050" spc="65">
                <a:latin typeface="Times New Roman"/>
                <a:cs typeface="Times New Roman"/>
                <a:hlinkClick r:id="rId23" action="ppaction://hlinksldjump"/>
              </a:rPr>
              <a:t> </a:t>
            </a:r>
            <a:r>
              <a:rPr dirty="0" sz="1050">
                <a:latin typeface="Times New Roman"/>
                <a:cs typeface="Times New Roman"/>
                <a:hlinkClick r:id="rId23" action="ppaction://hlinksldjump"/>
              </a:rPr>
              <a:t>5</a:t>
            </a:r>
            <a:endParaRPr sz="1050">
              <a:latin typeface="Times New Roman"/>
              <a:cs typeface="Times New Roman"/>
            </a:endParaRPr>
          </a:p>
          <a:p>
            <a:pPr algn="r" marR="6350">
              <a:lnSpc>
                <a:spcPct val="100000"/>
              </a:lnSpc>
              <a:spcBef>
                <a:spcPts val="300"/>
              </a:spcBef>
            </a:pPr>
            <a:r>
              <a:rPr dirty="0" sz="1050" spc="5">
                <a:latin typeface="SimSun"/>
                <a:cs typeface="SimSun"/>
                <a:hlinkClick r:id="rId24" action="ppaction://hlinksldjump"/>
              </a:rPr>
              <a:t>第二章</a:t>
            </a:r>
            <a:r>
              <a:rPr dirty="0" sz="1050" spc="60">
                <a:latin typeface="SimSun"/>
                <a:cs typeface="SimSun"/>
                <a:hlinkClick r:id="rId24" action="ppaction://hlinksldjump"/>
              </a:rPr>
              <a:t> </a:t>
            </a:r>
            <a:r>
              <a:rPr dirty="0" sz="1050" spc="-10">
                <a:latin typeface="SimSun"/>
                <a:cs typeface="SimSun"/>
                <a:hlinkClick r:id="rId24" action="ppaction://hlinksldjump"/>
              </a:rPr>
              <a:t>点</a:t>
            </a:r>
            <a:r>
              <a:rPr dirty="0" sz="1050" spc="5">
                <a:latin typeface="SimSun"/>
                <a:cs typeface="SimSun"/>
                <a:hlinkClick r:id="rId24" action="ppaction://hlinksldjump"/>
              </a:rPr>
              <a:t>云</a:t>
            </a:r>
            <a:r>
              <a:rPr dirty="0" sz="1050" spc="-10">
                <a:latin typeface="SimSun"/>
                <a:cs typeface="SimSun"/>
                <a:hlinkClick r:id="rId24" action="ppaction://hlinksldjump"/>
              </a:rPr>
              <a:t>配</a:t>
            </a:r>
            <a:r>
              <a:rPr dirty="0" sz="1050" spc="5">
                <a:latin typeface="SimSun"/>
                <a:cs typeface="SimSun"/>
                <a:hlinkClick r:id="rId24" action="ppaction://hlinksldjump"/>
              </a:rPr>
              <a:t>准</a:t>
            </a:r>
            <a:r>
              <a:rPr dirty="0" sz="1050" spc="-10">
                <a:latin typeface="SimSun"/>
                <a:cs typeface="SimSun"/>
                <a:hlinkClick r:id="rId24" action="ppaction://hlinksldjump"/>
              </a:rPr>
              <a:t>基</a:t>
            </a:r>
            <a:r>
              <a:rPr dirty="0" sz="1050" spc="5">
                <a:latin typeface="SimSun"/>
                <a:cs typeface="SimSun"/>
                <a:hlinkClick r:id="rId24" action="ppaction://hlinksldjump"/>
              </a:rPr>
              <a:t>本</a:t>
            </a:r>
            <a:r>
              <a:rPr dirty="0" sz="1050" spc="-10">
                <a:latin typeface="SimSun"/>
                <a:cs typeface="SimSun"/>
                <a:hlinkClick r:id="rId24" action="ppaction://hlinksldjump"/>
              </a:rPr>
              <a:t>理论</a:t>
            </a:r>
            <a:r>
              <a:rPr dirty="0" sz="1050" spc="5">
                <a:latin typeface="SimSun"/>
                <a:cs typeface="SimSun"/>
                <a:hlinkClick r:id="rId24" action="ppaction://hlinksldjump"/>
              </a:rPr>
              <a:t>概</a:t>
            </a:r>
            <a:r>
              <a:rPr dirty="0" sz="1050" spc="220">
                <a:latin typeface="SimSun"/>
                <a:cs typeface="SimSun"/>
                <a:hlinkClick r:id="rId24" action="ppaction://hlinksldjump"/>
              </a:rPr>
              <a:t>述</a:t>
            </a:r>
            <a:r>
              <a:rPr dirty="0" sz="1050">
                <a:latin typeface="Times New Roman"/>
                <a:cs typeface="Times New Roman"/>
                <a:hlinkClick r:id="rId24" action="ppaction://hlinksldjump"/>
              </a:rPr>
              <a:t>.............................................................................................................................</a:t>
            </a:r>
            <a:r>
              <a:rPr dirty="0" sz="1050" spc="-20">
                <a:latin typeface="Times New Roman"/>
                <a:cs typeface="Times New Roman"/>
                <a:hlinkClick r:id="rId24" action="ppaction://hlinksldjump"/>
              </a:rPr>
              <a:t> </a:t>
            </a:r>
            <a:r>
              <a:rPr dirty="0" sz="1050">
                <a:latin typeface="Times New Roman"/>
                <a:cs typeface="Times New Roman"/>
                <a:hlinkClick r:id="rId24" action="ppaction://hlinksldjump"/>
              </a:rPr>
              <a:t>7</a:t>
            </a:r>
            <a:endParaRPr sz="1050">
              <a:latin typeface="Times New Roman"/>
              <a:cs typeface="Times New Roman"/>
            </a:endParaRPr>
          </a:p>
          <a:p>
            <a:pPr algn="r" marR="6350">
              <a:lnSpc>
                <a:spcPct val="100000"/>
              </a:lnSpc>
              <a:spcBef>
                <a:spcPts val="305"/>
              </a:spcBef>
            </a:pPr>
            <a:r>
              <a:rPr dirty="0" sz="1050" spc="-10">
                <a:latin typeface="SimSun"/>
                <a:cs typeface="SimSun"/>
                <a:hlinkClick r:id="rId24" action="ppaction://hlinksldjump"/>
              </a:rPr>
              <a:t>点</a:t>
            </a:r>
            <a:r>
              <a:rPr dirty="0" sz="1050" spc="5">
                <a:latin typeface="SimSun"/>
                <a:cs typeface="SimSun"/>
                <a:hlinkClick r:id="rId24" action="ppaction://hlinksldjump"/>
              </a:rPr>
              <a:t>云</a:t>
            </a:r>
            <a:r>
              <a:rPr dirty="0" sz="1050" spc="-10">
                <a:latin typeface="SimSun"/>
                <a:cs typeface="SimSun"/>
                <a:hlinkClick r:id="rId24" action="ppaction://hlinksldjump"/>
              </a:rPr>
              <a:t>数</a:t>
            </a:r>
            <a:r>
              <a:rPr dirty="0" sz="1050" spc="180">
                <a:latin typeface="SimSun"/>
                <a:cs typeface="SimSun"/>
                <a:hlinkClick r:id="rId24" action="ppaction://hlinksldjump"/>
              </a:rPr>
              <a:t>据</a:t>
            </a:r>
            <a:r>
              <a:rPr dirty="0" sz="1050">
                <a:latin typeface="Times New Roman"/>
                <a:cs typeface="Times New Roman"/>
                <a:hlinkClick r:id="rId24" action="ppaction://hlinksldjump"/>
              </a:rPr>
              <a:t>....................................................................................................................................................</a:t>
            </a:r>
            <a:r>
              <a:rPr dirty="0" sz="1050" spc="75">
                <a:latin typeface="Times New Roman"/>
                <a:cs typeface="Times New Roman"/>
                <a:hlinkClick r:id="rId24" action="ppaction://hlinksldjump"/>
              </a:rPr>
              <a:t> </a:t>
            </a:r>
            <a:r>
              <a:rPr dirty="0" sz="1050">
                <a:latin typeface="Times New Roman"/>
                <a:cs typeface="Times New Roman"/>
                <a:hlinkClick r:id="rId24" action="ppaction://hlinksldjump"/>
              </a:rPr>
              <a:t>7</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24" action="ppaction://hlinksldjump"/>
              </a:rPr>
              <a:t>2.1.1</a:t>
            </a:r>
            <a:r>
              <a:rPr dirty="0" sz="1050" spc="330">
                <a:latin typeface="Times New Roman"/>
                <a:cs typeface="Times New Roman"/>
                <a:hlinkClick r:id="rId24" action="ppaction://hlinksldjump"/>
              </a:rPr>
              <a:t> </a:t>
            </a:r>
            <a:r>
              <a:rPr dirty="0" sz="1050" spc="5">
                <a:latin typeface="SimSun"/>
                <a:cs typeface="SimSun"/>
                <a:hlinkClick r:id="rId24" action="ppaction://hlinksldjump"/>
              </a:rPr>
              <a:t>点</a:t>
            </a:r>
            <a:r>
              <a:rPr dirty="0" sz="1050" spc="-10">
                <a:latin typeface="SimSun"/>
                <a:cs typeface="SimSun"/>
                <a:hlinkClick r:id="rId24" action="ppaction://hlinksldjump"/>
              </a:rPr>
              <a:t>云</a:t>
            </a:r>
            <a:r>
              <a:rPr dirty="0" sz="1050" spc="5">
                <a:latin typeface="SimSun"/>
                <a:cs typeface="SimSun"/>
                <a:hlinkClick r:id="rId24" action="ppaction://hlinksldjump"/>
              </a:rPr>
              <a:t>数</a:t>
            </a:r>
            <a:r>
              <a:rPr dirty="0" sz="1050" spc="-10">
                <a:latin typeface="SimSun"/>
                <a:cs typeface="SimSun"/>
                <a:hlinkClick r:id="rId24" action="ppaction://hlinksldjump"/>
              </a:rPr>
              <a:t>据</a:t>
            </a:r>
            <a:r>
              <a:rPr dirty="0" sz="1050" spc="5">
                <a:latin typeface="SimSun"/>
                <a:cs typeface="SimSun"/>
                <a:hlinkClick r:id="rId24" action="ppaction://hlinksldjump"/>
              </a:rPr>
              <a:t>特</a:t>
            </a:r>
            <a:r>
              <a:rPr dirty="0" sz="1050" spc="204">
                <a:latin typeface="SimSun"/>
                <a:cs typeface="SimSun"/>
                <a:hlinkClick r:id="rId24" action="ppaction://hlinksldjump"/>
              </a:rPr>
              <a:t>点</a:t>
            </a:r>
            <a:r>
              <a:rPr dirty="0" sz="1050">
                <a:latin typeface="Times New Roman"/>
                <a:cs typeface="Times New Roman"/>
                <a:hlinkClick r:id="rId24" action="ppaction://hlinksldjump"/>
              </a:rPr>
              <a:t>.................................................................................................................................</a:t>
            </a:r>
            <a:r>
              <a:rPr dirty="0" sz="1050" spc="-15">
                <a:latin typeface="Times New Roman"/>
                <a:cs typeface="Times New Roman"/>
                <a:hlinkClick r:id="rId24" action="ppaction://hlinksldjump"/>
              </a:rPr>
              <a:t> </a:t>
            </a:r>
            <a:r>
              <a:rPr dirty="0" sz="1050">
                <a:latin typeface="Times New Roman"/>
                <a:cs typeface="Times New Roman"/>
                <a:hlinkClick r:id="rId24" action="ppaction://hlinksldjump"/>
              </a:rPr>
              <a:t>7</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25" action="ppaction://hlinksldjump"/>
              </a:rPr>
              <a:t>2.1.2</a:t>
            </a:r>
            <a:r>
              <a:rPr dirty="0" sz="1050" spc="330">
                <a:latin typeface="Times New Roman"/>
                <a:cs typeface="Times New Roman"/>
                <a:hlinkClick r:id="rId25" action="ppaction://hlinksldjump"/>
              </a:rPr>
              <a:t> </a:t>
            </a:r>
            <a:r>
              <a:rPr dirty="0" sz="1050" spc="5">
                <a:latin typeface="SimSun"/>
                <a:cs typeface="SimSun"/>
                <a:hlinkClick r:id="rId25" action="ppaction://hlinksldjump"/>
              </a:rPr>
              <a:t>点</a:t>
            </a:r>
            <a:r>
              <a:rPr dirty="0" sz="1050" spc="-10">
                <a:latin typeface="SimSun"/>
                <a:cs typeface="SimSun"/>
                <a:hlinkClick r:id="rId25" action="ppaction://hlinksldjump"/>
              </a:rPr>
              <a:t>云</a:t>
            </a:r>
            <a:r>
              <a:rPr dirty="0" sz="1050" spc="5">
                <a:latin typeface="SimSun"/>
                <a:cs typeface="SimSun"/>
                <a:hlinkClick r:id="rId25" action="ppaction://hlinksldjump"/>
              </a:rPr>
              <a:t>特</a:t>
            </a:r>
            <a:r>
              <a:rPr dirty="0" sz="1050" spc="-10">
                <a:latin typeface="SimSun"/>
                <a:cs typeface="SimSun"/>
                <a:hlinkClick r:id="rId25" action="ppaction://hlinksldjump"/>
              </a:rPr>
              <a:t>征</a:t>
            </a:r>
            <a:r>
              <a:rPr dirty="0" sz="1050" spc="5">
                <a:latin typeface="SimSun"/>
                <a:cs typeface="SimSun"/>
                <a:hlinkClick r:id="rId25" action="ppaction://hlinksldjump"/>
              </a:rPr>
              <a:t>描</a:t>
            </a:r>
            <a:r>
              <a:rPr dirty="0" sz="1050" spc="204">
                <a:latin typeface="SimSun"/>
                <a:cs typeface="SimSun"/>
                <a:hlinkClick r:id="rId25" action="ppaction://hlinksldjump"/>
              </a:rPr>
              <a:t>述</a:t>
            </a:r>
            <a:r>
              <a:rPr dirty="0" sz="1050">
                <a:latin typeface="Times New Roman"/>
                <a:cs typeface="Times New Roman"/>
                <a:hlinkClick r:id="rId25" action="ppaction://hlinksldjump"/>
              </a:rPr>
              <a:t>.................................................................................................................................</a:t>
            </a:r>
            <a:r>
              <a:rPr dirty="0" sz="1050" spc="-15">
                <a:latin typeface="Times New Roman"/>
                <a:cs typeface="Times New Roman"/>
                <a:hlinkClick r:id="rId25" action="ppaction://hlinksldjump"/>
              </a:rPr>
              <a:t> </a:t>
            </a:r>
            <a:r>
              <a:rPr dirty="0" sz="1050">
                <a:latin typeface="Times New Roman"/>
                <a:cs typeface="Times New Roman"/>
                <a:hlinkClick r:id="rId25" action="ppaction://hlinksldjump"/>
              </a:rPr>
              <a:t>8</a:t>
            </a:r>
            <a:endParaRPr sz="1050">
              <a:latin typeface="Times New Roman"/>
              <a:cs typeface="Times New Roman"/>
            </a:endParaRPr>
          </a:p>
          <a:p>
            <a:pPr algn="r" marR="6350">
              <a:lnSpc>
                <a:spcPct val="100000"/>
              </a:lnSpc>
              <a:spcBef>
                <a:spcPts val="300"/>
              </a:spcBef>
            </a:pPr>
            <a:r>
              <a:rPr dirty="0" sz="1050" spc="-10">
                <a:latin typeface="SimSun"/>
                <a:cs typeface="SimSun"/>
                <a:hlinkClick r:id="rId25" action="ppaction://hlinksldjump"/>
              </a:rPr>
              <a:t>刚</a:t>
            </a:r>
            <a:r>
              <a:rPr dirty="0" sz="1050" spc="5">
                <a:latin typeface="SimSun"/>
                <a:cs typeface="SimSun"/>
                <a:hlinkClick r:id="rId25" action="ppaction://hlinksldjump"/>
              </a:rPr>
              <a:t>体</a:t>
            </a:r>
            <a:r>
              <a:rPr dirty="0" sz="1050" spc="-10">
                <a:latin typeface="SimSun"/>
                <a:cs typeface="SimSun"/>
                <a:hlinkClick r:id="rId25" action="ppaction://hlinksldjump"/>
              </a:rPr>
              <a:t>运</a:t>
            </a:r>
            <a:r>
              <a:rPr dirty="0" sz="1050" spc="5">
                <a:latin typeface="SimSun"/>
                <a:cs typeface="SimSun"/>
                <a:hlinkClick r:id="rId25" action="ppaction://hlinksldjump"/>
              </a:rPr>
              <a:t>动</a:t>
            </a:r>
            <a:r>
              <a:rPr dirty="0" sz="1050" spc="-10">
                <a:latin typeface="SimSun"/>
                <a:cs typeface="SimSun"/>
                <a:hlinkClick r:id="rId25" action="ppaction://hlinksldjump"/>
              </a:rPr>
              <a:t>参</a:t>
            </a:r>
            <a:r>
              <a:rPr dirty="0" sz="1050" spc="5">
                <a:latin typeface="SimSun"/>
                <a:cs typeface="SimSun"/>
                <a:hlinkClick r:id="rId25" action="ppaction://hlinksldjump"/>
              </a:rPr>
              <a:t>数</a:t>
            </a:r>
            <a:r>
              <a:rPr dirty="0" sz="1050" spc="-10">
                <a:latin typeface="SimSun"/>
                <a:cs typeface="SimSun"/>
                <a:hlinkClick r:id="rId25" action="ppaction://hlinksldjump"/>
              </a:rPr>
              <a:t>估</a:t>
            </a:r>
            <a:r>
              <a:rPr dirty="0" sz="1050" spc="204">
                <a:latin typeface="SimSun"/>
                <a:cs typeface="SimSun"/>
                <a:hlinkClick r:id="rId25" action="ppaction://hlinksldjump"/>
              </a:rPr>
              <a:t>计</a:t>
            </a:r>
            <a:r>
              <a:rPr dirty="0" sz="1050">
                <a:latin typeface="Times New Roman"/>
                <a:cs typeface="Times New Roman"/>
                <a:hlinkClick r:id="rId25" action="ppaction://hlinksldjump"/>
              </a:rPr>
              <a:t>....................................................................................................................................</a:t>
            </a:r>
            <a:r>
              <a:rPr dirty="0" sz="1050" spc="55">
                <a:latin typeface="Times New Roman"/>
                <a:cs typeface="Times New Roman"/>
                <a:hlinkClick r:id="rId25" action="ppaction://hlinksldjump"/>
              </a:rPr>
              <a:t> </a:t>
            </a:r>
            <a:r>
              <a:rPr dirty="0" sz="1050">
                <a:latin typeface="Times New Roman"/>
                <a:cs typeface="Times New Roman"/>
                <a:hlinkClick r:id="rId25" action="ppaction://hlinksldjump"/>
              </a:rPr>
              <a:t>8</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25" action="ppaction://hlinksldjump"/>
              </a:rPr>
              <a:t>2.2.1</a:t>
            </a:r>
            <a:r>
              <a:rPr dirty="0" sz="1050" spc="290">
                <a:latin typeface="Times New Roman"/>
                <a:cs typeface="Times New Roman"/>
                <a:hlinkClick r:id="rId25" action="ppaction://hlinksldjump"/>
              </a:rPr>
              <a:t> </a:t>
            </a:r>
            <a:r>
              <a:rPr dirty="0" sz="1050" spc="5">
                <a:latin typeface="SimSun"/>
                <a:cs typeface="SimSun"/>
                <a:hlinkClick r:id="rId25" action="ppaction://hlinksldjump"/>
              </a:rPr>
              <a:t>基于</a:t>
            </a:r>
            <a:r>
              <a:rPr dirty="0" sz="1050" spc="-254">
                <a:latin typeface="SimSun"/>
                <a:cs typeface="SimSun"/>
                <a:hlinkClick r:id="rId25" action="ppaction://hlinksldjump"/>
              </a:rPr>
              <a:t> </a:t>
            </a:r>
            <a:r>
              <a:rPr dirty="0" sz="1050" spc="-5">
                <a:latin typeface="Times New Roman"/>
                <a:cs typeface="Times New Roman"/>
                <a:hlinkClick r:id="rId25" action="ppaction://hlinksldjump"/>
              </a:rPr>
              <a:t>SVD</a:t>
            </a:r>
            <a:r>
              <a:rPr dirty="0" sz="1050" spc="10">
                <a:latin typeface="Times New Roman"/>
                <a:cs typeface="Times New Roman"/>
                <a:hlinkClick r:id="rId25" action="ppaction://hlinksldjump"/>
              </a:rPr>
              <a:t> </a:t>
            </a:r>
            <a:r>
              <a:rPr dirty="0" sz="1050" spc="5">
                <a:latin typeface="SimSun"/>
                <a:cs typeface="SimSun"/>
                <a:hlinkClick r:id="rId25" action="ppaction://hlinksldjump"/>
              </a:rPr>
              <a:t>的</a:t>
            </a:r>
            <a:r>
              <a:rPr dirty="0" sz="1050" spc="-10">
                <a:latin typeface="SimSun"/>
                <a:cs typeface="SimSun"/>
                <a:hlinkClick r:id="rId25" action="ppaction://hlinksldjump"/>
              </a:rPr>
              <a:t>线</a:t>
            </a:r>
            <a:r>
              <a:rPr dirty="0" sz="1050" spc="5">
                <a:latin typeface="SimSun"/>
                <a:cs typeface="SimSun"/>
                <a:hlinkClick r:id="rId25" action="ppaction://hlinksldjump"/>
              </a:rPr>
              <a:t>性</a:t>
            </a:r>
            <a:r>
              <a:rPr dirty="0" sz="1050" spc="-10">
                <a:latin typeface="SimSun"/>
                <a:cs typeface="SimSun"/>
                <a:hlinkClick r:id="rId25" action="ppaction://hlinksldjump"/>
              </a:rPr>
              <a:t>代</a:t>
            </a:r>
            <a:r>
              <a:rPr dirty="0" sz="1050" spc="5">
                <a:latin typeface="SimSun"/>
                <a:cs typeface="SimSun"/>
                <a:hlinkClick r:id="rId25" action="ppaction://hlinksldjump"/>
              </a:rPr>
              <a:t>数求</a:t>
            </a:r>
            <a:r>
              <a:rPr dirty="0" sz="1050" spc="235">
                <a:latin typeface="SimSun"/>
                <a:cs typeface="SimSun"/>
                <a:hlinkClick r:id="rId25" action="ppaction://hlinksldjump"/>
              </a:rPr>
              <a:t>解</a:t>
            </a:r>
            <a:r>
              <a:rPr dirty="0" sz="1050">
                <a:latin typeface="Times New Roman"/>
                <a:cs typeface="Times New Roman"/>
                <a:hlinkClick r:id="rId25" action="ppaction://hlinksldjump"/>
              </a:rPr>
              <a:t>...........................................................................................................</a:t>
            </a:r>
            <a:r>
              <a:rPr dirty="0" sz="1050" spc="-35">
                <a:latin typeface="Times New Roman"/>
                <a:cs typeface="Times New Roman"/>
                <a:hlinkClick r:id="rId25" action="ppaction://hlinksldjump"/>
              </a:rPr>
              <a:t> </a:t>
            </a:r>
            <a:r>
              <a:rPr dirty="0" sz="1050">
                <a:latin typeface="Times New Roman"/>
                <a:cs typeface="Times New Roman"/>
                <a:hlinkClick r:id="rId25" action="ppaction://hlinksldjump"/>
              </a:rPr>
              <a:t>8</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26" action="ppaction://hlinksldjump"/>
              </a:rPr>
              <a:t>2.2.2</a:t>
            </a:r>
            <a:r>
              <a:rPr dirty="0" sz="1050" spc="305">
                <a:latin typeface="Times New Roman"/>
                <a:cs typeface="Times New Roman"/>
                <a:hlinkClick r:id="rId26" action="ppaction://hlinksldjump"/>
              </a:rPr>
              <a:t> </a:t>
            </a:r>
            <a:r>
              <a:rPr dirty="0" sz="1050" spc="5">
                <a:latin typeface="SimSun"/>
                <a:cs typeface="SimSun"/>
                <a:hlinkClick r:id="rId26" action="ppaction://hlinksldjump"/>
              </a:rPr>
              <a:t>基</a:t>
            </a:r>
            <a:r>
              <a:rPr dirty="0" sz="1050" spc="254">
                <a:latin typeface="SimSun"/>
                <a:cs typeface="SimSun"/>
                <a:hlinkClick r:id="rId26" action="ppaction://hlinksldjump"/>
              </a:rPr>
              <a:t>于</a:t>
            </a:r>
            <a:r>
              <a:rPr dirty="0" sz="1050" spc="-5">
                <a:latin typeface="Times New Roman"/>
                <a:cs typeface="Times New Roman"/>
                <a:hlinkClick r:id="rId26" action="ppaction://hlinksldjump"/>
              </a:rPr>
              <a:t>Levenberg-Marquardt</a:t>
            </a:r>
            <a:r>
              <a:rPr dirty="0" sz="1050" spc="25">
                <a:latin typeface="Times New Roman"/>
                <a:cs typeface="Times New Roman"/>
                <a:hlinkClick r:id="rId26" action="ppaction://hlinksldjump"/>
              </a:rPr>
              <a:t> </a:t>
            </a:r>
            <a:r>
              <a:rPr dirty="0" sz="1050" spc="5">
                <a:latin typeface="SimSun"/>
                <a:cs typeface="SimSun"/>
                <a:hlinkClick r:id="rId26" action="ppaction://hlinksldjump"/>
              </a:rPr>
              <a:t>的</a:t>
            </a:r>
            <a:r>
              <a:rPr dirty="0" sz="1050" spc="-10">
                <a:latin typeface="SimSun"/>
                <a:cs typeface="SimSun"/>
                <a:hlinkClick r:id="rId26" action="ppaction://hlinksldjump"/>
              </a:rPr>
              <a:t>非</a:t>
            </a:r>
            <a:r>
              <a:rPr dirty="0" sz="1050" spc="5">
                <a:latin typeface="SimSun"/>
                <a:cs typeface="SimSun"/>
                <a:hlinkClick r:id="rId26" action="ppaction://hlinksldjump"/>
              </a:rPr>
              <a:t>线</a:t>
            </a:r>
            <a:r>
              <a:rPr dirty="0" sz="1050" spc="-10">
                <a:latin typeface="SimSun"/>
                <a:cs typeface="SimSun"/>
                <a:hlinkClick r:id="rId26" action="ppaction://hlinksldjump"/>
              </a:rPr>
              <a:t>性</a:t>
            </a:r>
            <a:r>
              <a:rPr dirty="0" sz="1050" spc="5">
                <a:latin typeface="SimSun"/>
                <a:cs typeface="SimSun"/>
                <a:hlinkClick r:id="rId26" action="ppaction://hlinksldjump"/>
              </a:rPr>
              <a:t>优</a:t>
            </a:r>
            <a:r>
              <a:rPr dirty="0" sz="1050" spc="204">
                <a:latin typeface="SimSun"/>
                <a:cs typeface="SimSun"/>
                <a:hlinkClick r:id="rId26" action="ppaction://hlinksldjump"/>
              </a:rPr>
              <a:t>化</a:t>
            </a:r>
            <a:r>
              <a:rPr dirty="0" sz="1050">
                <a:latin typeface="Times New Roman"/>
                <a:cs typeface="Times New Roman"/>
                <a:hlinkClick r:id="rId26" action="ppaction://hlinksldjump"/>
              </a:rPr>
              <a:t>..................................................................................</a:t>
            </a:r>
            <a:r>
              <a:rPr dirty="0" sz="1050" spc="-25">
                <a:latin typeface="Times New Roman"/>
                <a:cs typeface="Times New Roman"/>
                <a:hlinkClick r:id="rId26" action="ppaction://hlinksldjump"/>
              </a:rPr>
              <a:t> </a:t>
            </a:r>
            <a:r>
              <a:rPr dirty="0" sz="1050">
                <a:latin typeface="Times New Roman"/>
                <a:cs typeface="Times New Roman"/>
                <a:hlinkClick r:id="rId26" action="ppaction://hlinksldjump"/>
              </a:rPr>
              <a:t>12</a:t>
            </a:r>
            <a:endParaRPr sz="1050">
              <a:latin typeface="Times New Roman"/>
              <a:cs typeface="Times New Roman"/>
            </a:endParaRPr>
          </a:p>
          <a:p>
            <a:pPr algn="r" marR="6350">
              <a:lnSpc>
                <a:spcPct val="100000"/>
              </a:lnSpc>
              <a:spcBef>
                <a:spcPts val="300"/>
              </a:spcBef>
            </a:pPr>
            <a:r>
              <a:rPr dirty="0" sz="1050" spc="-10">
                <a:latin typeface="SimSun"/>
                <a:cs typeface="SimSun"/>
                <a:hlinkClick r:id="rId27" action="ppaction://hlinksldjump"/>
              </a:rPr>
              <a:t>标</a:t>
            </a:r>
            <a:r>
              <a:rPr dirty="0" sz="1050" spc="5">
                <a:latin typeface="SimSun"/>
                <a:cs typeface="SimSun"/>
                <a:hlinkClick r:id="rId27" action="ppaction://hlinksldjump"/>
              </a:rPr>
              <a:t>准</a:t>
            </a:r>
            <a:r>
              <a:rPr dirty="0" sz="1050" spc="-10">
                <a:latin typeface="SimSun"/>
                <a:cs typeface="SimSun"/>
                <a:hlinkClick r:id="rId27" action="ppaction://hlinksldjump"/>
              </a:rPr>
              <a:t>数</a:t>
            </a:r>
            <a:r>
              <a:rPr dirty="0" sz="1050" spc="5">
                <a:latin typeface="SimSun"/>
                <a:cs typeface="SimSun"/>
                <a:hlinkClick r:id="rId27" action="ppaction://hlinksldjump"/>
              </a:rPr>
              <a:t>据</a:t>
            </a:r>
            <a:r>
              <a:rPr dirty="0" sz="1050" spc="180">
                <a:latin typeface="SimSun"/>
                <a:cs typeface="SimSun"/>
                <a:hlinkClick r:id="rId27" action="ppaction://hlinksldjump"/>
              </a:rPr>
              <a:t>集</a:t>
            </a:r>
            <a:r>
              <a:rPr dirty="0" sz="1050">
                <a:latin typeface="Times New Roman"/>
                <a:cs typeface="Times New Roman"/>
                <a:hlinkClick r:id="rId27" action="ppaction://hlinksldjump"/>
              </a:rPr>
              <a:t>..............................................................................................................................................</a:t>
            </a:r>
            <a:r>
              <a:rPr dirty="0" sz="1050" spc="70">
                <a:latin typeface="Times New Roman"/>
                <a:cs typeface="Times New Roman"/>
                <a:hlinkClick r:id="rId27" action="ppaction://hlinksldjump"/>
              </a:rPr>
              <a:t> </a:t>
            </a:r>
            <a:r>
              <a:rPr dirty="0" sz="1050">
                <a:latin typeface="Times New Roman"/>
                <a:cs typeface="Times New Roman"/>
                <a:hlinkClick r:id="rId27" action="ppaction://hlinksldjump"/>
              </a:rPr>
              <a:t>15</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27" action="ppaction://hlinksldjump"/>
              </a:rPr>
              <a:t>2.3.1</a:t>
            </a:r>
            <a:r>
              <a:rPr dirty="0" sz="1050" spc="85">
                <a:latin typeface="Times New Roman"/>
                <a:cs typeface="Times New Roman"/>
                <a:hlinkClick r:id="rId27" action="ppaction://hlinksldjump"/>
              </a:rPr>
              <a:t> </a:t>
            </a:r>
            <a:r>
              <a:rPr dirty="0" sz="1050">
                <a:latin typeface="Times New Roman"/>
                <a:cs typeface="Times New Roman"/>
                <a:hlinkClick r:id="rId27" action="ppaction://hlinksldjump"/>
              </a:rPr>
              <a:t>ShapeNet.........................................................................................................................................</a:t>
            </a:r>
            <a:r>
              <a:rPr dirty="0" sz="1050" spc="20">
                <a:latin typeface="Times New Roman"/>
                <a:cs typeface="Times New Roman"/>
                <a:hlinkClick r:id="rId27" action="ppaction://hlinksldjump"/>
              </a:rPr>
              <a:t> </a:t>
            </a:r>
            <a:r>
              <a:rPr dirty="0" sz="1050">
                <a:latin typeface="Times New Roman"/>
                <a:cs typeface="Times New Roman"/>
                <a:hlinkClick r:id="rId27" action="ppaction://hlinksldjump"/>
              </a:rPr>
              <a:t>15</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28" action="ppaction://hlinksldjump"/>
              </a:rPr>
              <a:t>2.3.2</a:t>
            </a:r>
            <a:r>
              <a:rPr dirty="0" sz="1050" spc="65">
                <a:latin typeface="Times New Roman"/>
                <a:cs typeface="Times New Roman"/>
                <a:hlinkClick r:id="rId28" action="ppaction://hlinksldjump"/>
              </a:rPr>
              <a:t> </a:t>
            </a:r>
            <a:r>
              <a:rPr dirty="0" sz="1050" spc="-5">
                <a:latin typeface="Times New Roman"/>
                <a:cs typeface="Times New Roman"/>
                <a:hlinkClick r:id="rId28" action="ppaction://hlinksldjump"/>
              </a:rPr>
              <a:t>ModelNet</a:t>
            </a:r>
            <a:r>
              <a:rPr dirty="0" sz="1050" spc="-95">
                <a:latin typeface="Times New Roman"/>
                <a:cs typeface="Times New Roman"/>
                <a:hlinkClick r:id="rId28" action="ppaction://hlinksldjump"/>
              </a:rPr>
              <a:t> </a:t>
            </a:r>
            <a:r>
              <a:rPr dirty="0" sz="1050">
                <a:latin typeface="Times New Roman"/>
                <a:cs typeface="Times New Roman"/>
                <a:hlinkClick r:id="rId28" action="ppaction://hlinksldjump"/>
              </a:rPr>
              <a:t>........................................................................................................................................</a:t>
            </a:r>
            <a:r>
              <a:rPr dirty="0" sz="1050" spc="5">
                <a:latin typeface="Times New Roman"/>
                <a:cs typeface="Times New Roman"/>
                <a:hlinkClick r:id="rId28" action="ppaction://hlinksldjump"/>
              </a:rPr>
              <a:t> </a:t>
            </a:r>
            <a:r>
              <a:rPr dirty="0" sz="1050">
                <a:latin typeface="Times New Roman"/>
                <a:cs typeface="Times New Roman"/>
                <a:hlinkClick r:id="rId28" action="ppaction://hlinksldjump"/>
              </a:rPr>
              <a:t>16</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29" action="ppaction://hlinksldjump"/>
              </a:rPr>
              <a:t>2.3.3</a:t>
            </a:r>
            <a:r>
              <a:rPr dirty="0" sz="1050" spc="65">
                <a:latin typeface="Times New Roman"/>
                <a:cs typeface="Times New Roman"/>
                <a:hlinkClick r:id="rId29" action="ppaction://hlinksldjump"/>
              </a:rPr>
              <a:t> </a:t>
            </a:r>
            <a:r>
              <a:rPr dirty="0" sz="1050">
                <a:latin typeface="Times New Roman"/>
                <a:cs typeface="Times New Roman"/>
                <a:hlinkClick r:id="rId29" action="ppaction://hlinksldjump"/>
              </a:rPr>
              <a:t>S3DIS..............................................................................................................................................</a:t>
            </a:r>
            <a:r>
              <a:rPr dirty="0" sz="1050" spc="5">
                <a:latin typeface="Times New Roman"/>
                <a:cs typeface="Times New Roman"/>
                <a:hlinkClick r:id="rId29" action="ppaction://hlinksldjump"/>
              </a:rPr>
              <a:t> </a:t>
            </a:r>
            <a:r>
              <a:rPr dirty="0" sz="1050">
                <a:latin typeface="Times New Roman"/>
                <a:cs typeface="Times New Roman"/>
                <a:hlinkClick r:id="rId29" action="ppaction://hlinksldjump"/>
              </a:rPr>
              <a:t>17</a:t>
            </a:r>
            <a:endParaRPr sz="1050">
              <a:latin typeface="Times New Roman"/>
              <a:cs typeface="Times New Roman"/>
            </a:endParaRPr>
          </a:p>
          <a:p>
            <a:pPr algn="r" marR="6350">
              <a:lnSpc>
                <a:spcPct val="100000"/>
              </a:lnSpc>
              <a:spcBef>
                <a:spcPts val="300"/>
              </a:spcBef>
            </a:pPr>
            <a:r>
              <a:rPr dirty="0" sz="1050" spc="-10">
                <a:latin typeface="SimSun"/>
                <a:cs typeface="SimSun"/>
                <a:hlinkClick r:id="rId29" action="ppaction://hlinksldjump"/>
              </a:rPr>
              <a:t>点</a:t>
            </a:r>
            <a:r>
              <a:rPr dirty="0" sz="1050" spc="5">
                <a:latin typeface="SimSun"/>
                <a:cs typeface="SimSun"/>
                <a:hlinkClick r:id="rId29" action="ppaction://hlinksldjump"/>
              </a:rPr>
              <a:t>云</a:t>
            </a:r>
            <a:r>
              <a:rPr dirty="0" sz="1050" spc="-10">
                <a:latin typeface="SimSun"/>
                <a:cs typeface="SimSun"/>
                <a:hlinkClick r:id="rId29" action="ppaction://hlinksldjump"/>
              </a:rPr>
              <a:t>配</a:t>
            </a:r>
            <a:r>
              <a:rPr dirty="0" sz="1050" spc="5">
                <a:latin typeface="SimSun"/>
                <a:cs typeface="SimSun"/>
                <a:hlinkClick r:id="rId29" action="ppaction://hlinksldjump"/>
              </a:rPr>
              <a:t>准</a:t>
            </a:r>
            <a:r>
              <a:rPr dirty="0" sz="1050" spc="-10">
                <a:latin typeface="SimSun"/>
                <a:cs typeface="SimSun"/>
                <a:hlinkClick r:id="rId29" action="ppaction://hlinksldjump"/>
              </a:rPr>
              <a:t>评</a:t>
            </a:r>
            <a:r>
              <a:rPr dirty="0" sz="1050" spc="5">
                <a:latin typeface="SimSun"/>
                <a:cs typeface="SimSun"/>
                <a:hlinkClick r:id="rId29" action="ppaction://hlinksldjump"/>
              </a:rPr>
              <a:t>价</a:t>
            </a:r>
            <a:r>
              <a:rPr dirty="0" sz="1050" spc="-10">
                <a:latin typeface="SimSun"/>
                <a:cs typeface="SimSun"/>
                <a:hlinkClick r:id="rId29" action="ppaction://hlinksldjump"/>
              </a:rPr>
              <a:t>指</a:t>
            </a:r>
            <a:r>
              <a:rPr dirty="0" sz="1050" spc="204">
                <a:latin typeface="SimSun"/>
                <a:cs typeface="SimSun"/>
                <a:hlinkClick r:id="rId29" action="ppaction://hlinksldjump"/>
              </a:rPr>
              <a:t>标</a:t>
            </a:r>
            <a:r>
              <a:rPr dirty="0" sz="1050">
                <a:latin typeface="Times New Roman"/>
                <a:cs typeface="Times New Roman"/>
                <a:hlinkClick r:id="rId29" action="ppaction://hlinksldjump"/>
              </a:rPr>
              <a:t>..................................................................................................................................</a:t>
            </a:r>
            <a:r>
              <a:rPr dirty="0" sz="1050" spc="55">
                <a:latin typeface="Times New Roman"/>
                <a:cs typeface="Times New Roman"/>
                <a:hlinkClick r:id="rId29" action="ppaction://hlinksldjump"/>
              </a:rPr>
              <a:t> </a:t>
            </a:r>
            <a:r>
              <a:rPr dirty="0" sz="1050">
                <a:latin typeface="Times New Roman"/>
                <a:cs typeface="Times New Roman"/>
                <a:hlinkClick r:id="rId29" action="ppaction://hlinksldjump"/>
              </a:rPr>
              <a:t>17</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30" action="ppaction://hlinksldjump"/>
              </a:rPr>
              <a:t>2.4.1</a:t>
            </a:r>
            <a:r>
              <a:rPr dirty="0" sz="1050" spc="305">
                <a:latin typeface="Times New Roman"/>
                <a:cs typeface="Times New Roman"/>
                <a:hlinkClick r:id="rId30" action="ppaction://hlinksldjump"/>
              </a:rPr>
              <a:t> </a:t>
            </a:r>
            <a:r>
              <a:rPr dirty="0" sz="1050" spc="5">
                <a:latin typeface="SimSun"/>
                <a:cs typeface="SimSun"/>
                <a:hlinkClick r:id="rId30" action="ppaction://hlinksldjump"/>
              </a:rPr>
              <a:t>基</a:t>
            </a:r>
            <a:r>
              <a:rPr dirty="0" sz="1050" spc="-10">
                <a:latin typeface="SimSun"/>
                <a:cs typeface="SimSun"/>
                <a:hlinkClick r:id="rId30" action="ppaction://hlinksldjump"/>
              </a:rPr>
              <a:t>于</a:t>
            </a:r>
            <a:r>
              <a:rPr dirty="0" sz="1050" spc="5">
                <a:latin typeface="SimSun"/>
                <a:cs typeface="SimSun"/>
                <a:hlinkClick r:id="rId30" action="ppaction://hlinksldjump"/>
              </a:rPr>
              <a:t>特</a:t>
            </a:r>
            <a:r>
              <a:rPr dirty="0" sz="1050" spc="-10">
                <a:latin typeface="SimSun"/>
                <a:cs typeface="SimSun"/>
                <a:hlinkClick r:id="rId30" action="ppaction://hlinksldjump"/>
              </a:rPr>
              <a:t>征</a:t>
            </a:r>
            <a:r>
              <a:rPr dirty="0" sz="1050" spc="5">
                <a:latin typeface="SimSun"/>
                <a:cs typeface="SimSun"/>
                <a:hlinkClick r:id="rId30" action="ppaction://hlinksldjump"/>
              </a:rPr>
              <a:t>提</a:t>
            </a:r>
            <a:r>
              <a:rPr dirty="0" sz="1050" spc="-10">
                <a:latin typeface="SimSun"/>
                <a:cs typeface="SimSun"/>
                <a:hlinkClick r:id="rId30" action="ppaction://hlinksldjump"/>
              </a:rPr>
              <a:t>取</a:t>
            </a:r>
            <a:r>
              <a:rPr dirty="0" sz="1050" spc="5">
                <a:latin typeface="SimSun"/>
                <a:cs typeface="SimSun"/>
                <a:hlinkClick r:id="rId30" action="ppaction://hlinksldjump"/>
              </a:rPr>
              <a:t>与</a:t>
            </a:r>
            <a:r>
              <a:rPr dirty="0" sz="1050" spc="-10">
                <a:latin typeface="SimSun"/>
                <a:cs typeface="SimSun"/>
                <a:hlinkClick r:id="rId30" action="ppaction://hlinksldjump"/>
              </a:rPr>
              <a:t>匹配</a:t>
            </a:r>
            <a:r>
              <a:rPr dirty="0" sz="1050" spc="5">
                <a:latin typeface="SimSun"/>
                <a:cs typeface="SimSun"/>
                <a:hlinkClick r:id="rId30" action="ppaction://hlinksldjump"/>
              </a:rPr>
              <a:t>的评</a:t>
            </a:r>
            <a:r>
              <a:rPr dirty="0" sz="1050" spc="-10">
                <a:latin typeface="SimSun"/>
                <a:cs typeface="SimSun"/>
                <a:hlinkClick r:id="rId30" action="ppaction://hlinksldjump"/>
              </a:rPr>
              <a:t>价</a:t>
            </a:r>
            <a:r>
              <a:rPr dirty="0" sz="1050" spc="5">
                <a:latin typeface="SimSun"/>
                <a:cs typeface="SimSun"/>
                <a:hlinkClick r:id="rId30" action="ppaction://hlinksldjump"/>
              </a:rPr>
              <a:t>指</a:t>
            </a:r>
            <a:r>
              <a:rPr dirty="0" sz="1050" spc="-10">
                <a:latin typeface="SimSun"/>
                <a:cs typeface="SimSun"/>
                <a:hlinkClick r:id="rId30" action="ppaction://hlinksldjump"/>
              </a:rPr>
              <a:t>标</a:t>
            </a:r>
            <a:r>
              <a:rPr dirty="0" sz="1050">
                <a:latin typeface="Times New Roman"/>
                <a:cs typeface="Times New Roman"/>
                <a:hlinkClick r:id="rId30" action="ppaction://hlinksldjump"/>
              </a:rPr>
              <a:t>................................................................................................</a:t>
            </a:r>
            <a:r>
              <a:rPr dirty="0" sz="1050" spc="-25">
                <a:latin typeface="Times New Roman"/>
                <a:cs typeface="Times New Roman"/>
                <a:hlinkClick r:id="rId30" action="ppaction://hlinksldjump"/>
              </a:rPr>
              <a:t> </a:t>
            </a:r>
            <a:r>
              <a:rPr dirty="0" sz="1050">
                <a:latin typeface="Times New Roman"/>
                <a:cs typeface="Times New Roman"/>
                <a:hlinkClick r:id="rId30" action="ppaction://hlinksldjump"/>
              </a:rPr>
              <a:t>18</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31" action="ppaction://hlinksldjump"/>
              </a:rPr>
              <a:t>2.4.2</a:t>
            </a:r>
            <a:r>
              <a:rPr dirty="0" sz="1050" spc="300">
                <a:latin typeface="Times New Roman"/>
                <a:cs typeface="Times New Roman"/>
                <a:hlinkClick r:id="rId31" action="ppaction://hlinksldjump"/>
              </a:rPr>
              <a:t> </a:t>
            </a:r>
            <a:r>
              <a:rPr dirty="0" sz="1050" spc="5">
                <a:latin typeface="SimSun"/>
                <a:cs typeface="SimSun"/>
                <a:hlinkClick r:id="rId31" action="ppaction://hlinksldjump"/>
              </a:rPr>
              <a:t>基</a:t>
            </a:r>
            <a:r>
              <a:rPr dirty="0" sz="1050" spc="-10">
                <a:latin typeface="SimSun"/>
                <a:cs typeface="SimSun"/>
                <a:hlinkClick r:id="rId31" action="ppaction://hlinksldjump"/>
              </a:rPr>
              <a:t>于</a:t>
            </a:r>
            <a:r>
              <a:rPr dirty="0" sz="1050" spc="5">
                <a:latin typeface="SimSun"/>
                <a:cs typeface="SimSun"/>
                <a:hlinkClick r:id="rId31" action="ppaction://hlinksldjump"/>
              </a:rPr>
              <a:t>刚</a:t>
            </a:r>
            <a:r>
              <a:rPr dirty="0" sz="1050" spc="-10">
                <a:latin typeface="SimSun"/>
                <a:cs typeface="SimSun"/>
                <a:hlinkClick r:id="rId31" action="ppaction://hlinksldjump"/>
              </a:rPr>
              <a:t>体</a:t>
            </a:r>
            <a:r>
              <a:rPr dirty="0" sz="1050" spc="5">
                <a:latin typeface="SimSun"/>
                <a:cs typeface="SimSun"/>
                <a:hlinkClick r:id="rId31" action="ppaction://hlinksldjump"/>
              </a:rPr>
              <a:t>运</a:t>
            </a:r>
            <a:r>
              <a:rPr dirty="0" sz="1050" spc="-10">
                <a:latin typeface="SimSun"/>
                <a:cs typeface="SimSun"/>
                <a:hlinkClick r:id="rId31" action="ppaction://hlinksldjump"/>
              </a:rPr>
              <a:t>动</a:t>
            </a:r>
            <a:r>
              <a:rPr dirty="0" sz="1050" spc="5">
                <a:latin typeface="SimSun"/>
                <a:cs typeface="SimSun"/>
                <a:hlinkClick r:id="rId31" action="ppaction://hlinksldjump"/>
              </a:rPr>
              <a:t>参</a:t>
            </a:r>
            <a:r>
              <a:rPr dirty="0" sz="1050" spc="-10">
                <a:latin typeface="SimSun"/>
                <a:cs typeface="SimSun"/>
                <a:hlinkClick r:id="rId31" action="ppaction://hlinksldjump"/>
              </a:rPr>
              <a:t>数估</a:t>
            </a:r>
            <a:r>
              <a:rPr dirty="0" sz="1050" spc="5">
                <a:latin typeface="SimSun"/>
                <a:cs typeface="SimSun"/>
                <a:hlinkClick r:id="rId31" action="ppaction://hlinksldjump"/>
              </a:rPr>
              <a:t>计的</a:t>
            </a:r>
            <a:r>
              <a:rPr dirty="0" sz="1050" spc="-10">
                <a:latin typeface="SimSun"/>
                <a:cs typeface="SimSun"/>
                <a:hlinkClick r:id="rId31" action="ppaction://hlinksldjump"/>
              </a:rPr>
              <a:t>评</a:t>
            </a:r>
            <a:r>
              <a:rPr dirty="0" sz="1050" spc="5">
                <a:latin typeface="SimSun"/>
                <a:cs typeface="SimSun"/>
                <a:hlinkClick r:id="rId31" action="ppaction://hlinksldjump"/>
              </a:rPr>
              <a:t>价</a:t>
            </a:r>
            <a:r>
              <a:rPr dirty="0" sz="1050" spc="-10">
                <a:latin typeface="SimSun"/>
                <a:cs typeface="SimSun"/>
                <a:hlinkClick r:id="rId31" action="ppaction://hlinksldjump"/>
              </a:rPr>
              <a:t>指</a:t>
            </a:r>
            <a:r>
              <a:rPr dirty="0" sz="1050" spc="5">
                <a:latin typeface="SimSun"/>
                <a:cs typeface="SimSun"/>
                <a:hlinkClick r:id="rId31" action="ppaction://hlinksldjump"/>
              </a:rPr>
              <a:t>标</a:t>
            </a:r>
            <a:r>
              <a:rPr dirty="0" sz="1050">
                <a:latin typeface="Times New Roman"/>
                <a:cs typeface="Times New Roman"/>
                <a:hlinkClick r:id="rId31" action="ppaction://hlinksldjump"/>
              </a:rPr>
              <a:t>............................................................................................</a:t>
            </a:r>
            <a:r>
              <a:rPr dirty="0" sz="1050" spc="-30">
                <a:latin typeface="Times New Roman"/>
                <a:cs typeface="Times New Roman"/>
                <a:hlinkClick r:id="rId31" action="ppaction://hlinksldjump"/>
              </a:rPr>
              <a:t> </a:t>
            </a:r>
            <a:r>
              <a:rPr dirty="0" sz="1050">
                <a:latin typeface="Times New Roman"/>
                <a:cs typeface="Times New Roman"/>
                <a:hlinkClick r:id="rId31" action="ppaction://hlinksldjump"/>
              </a:rPr>
              <a:t>19</a:t>
            </a:r>
            <a:endParaRPr sz="1050">
              <a:latin typeface="Times New Roman"/>
              <a:cs typeface="Times New Roman"/>
            </a:endParaRPr>
          </a:p>
          <a:p>
            <a:pPr algn="r" marR="6350">
              <a:lnSpc>
                <a:spcPct val="100000"/>
              </a:lnSpc>
              <a:spcBef>
                <a:spcPts val="300"/>
              </a:spcBef>
            </a:pPr>
            <a:r>
              <a:rPr dirty="0" sz="1050" spc="-10">
                <a:latin typeface="SimSun"/>
                <a:cs typeface="SimSun"/>
                <a:hlinkClick r:id="rId31" action="ppaction://hlinksldjump"/>
              </a:rPr>
              <a:t>本</a:t>
            </a:r>
            <a:r>
              <a:rPr dirty="0" sz="1050" spc="5">
                <a:latin typeface="SimSun"/>
                <a:cs typeface="SimSun"/>
                <a:hlinkClick r:id="rId31" action="ppaction://hlinksldjump"/>
              </a:rPr>
              <a:t>章</a:t>
            </a:r>
            <a:r>
              <a:rPr dirty="0" sz="1050" spc="-10">
                <a:latin typeface="SimSun"/>
                <a:cs typeface="SimSun"/>
                <a:hlinkClick r:id="rId31" action="ppaction://hlinksldjump"/>
              </a:rPr>
              <a:t>小</a:t>
            </a:r>
            <a:r>
              <a:rPr dirty="0" sz="1050" spc="180">
                <a:latin typeface="SimSun"/>
                <a:cs typeface="SimSun"/>
                <a:hlinkClick r:id="rId31" action="ppaction://hlinksldjump"/>
              </a:rPr>
              <a:t>结</a:t>
            </a:r>
            <a:r>
              <a:rPr dirty="0" sz="1050">
                <a:latin typeface="Times New Roman"/>
                <a:cs typeface="Times New Roman"/>
                <a:hlinkClick r:id="rId31" action="ppaction://hlinksldjump"/>
              </a:rPr>
              <a:t>..................................................................................................................................................</a:t>
            </a:r>
            <a:r>
              <a:rPr dirty="0" sz="1050" spc="75">
                <a:latin typeface="Times New Roman"/>
                <a:cs typeface="Times New Roman"/>
                <a:hlinkClick r:id="rId31" action="ppaction://hlinksldjump"/>
              </a:rPr>
              <a:t> </a:t>
            </a:r>
            <a:r>
              <a:rPr dirty="0" sz="1050">
                <a:latin typeface="Times New Roman"/>
                <a:cs typeface="Times New Roman"/>
                <a:hlinkClick r:id="rId31" action="ppaction://hlinksldjump"/>
              </a:rPr>
              <a:t>19</a:t>
            </a:r>
            <a:endParaRPr sz="1050">
              <a:latin typeface="Times New Roman"/>
              <a:cs typeface="Times New Roman"/>
            </a:endParaRPr>
          </a:p>
          <a:p>
            <a:pPr algn="r" marR="6350">
              <a:lnSpc>
                <a:spcPct val="100000"/>
              </a:lnSpc>
              <a:spcBef>
                <a:spcPts val="300"/>
              </a:spcBef>
            </a:pPr>
            <a:r>
              <a:rPr dirty="0" sz="1050" spc="5">
                <a:latin typeface="SimSun"/>
                <a:cs typeface="SimSun"/>
                <a:hlinkClick r:id="rId32" action="ppaction://hlinksldjump"/>
              </a:rPr>
              <a:t>第三章</a:t>
            </a:r>
            <a:r>
              <a:rPr dirty="0" sz="1050" spc="45">
                <a:latin typeface="SimSun"/>
                <a:cs typeface="SimSun"/>
                <a:hlinkClick r:id="rId32" action="ppaction://hlinksldjump"/>
              </a:rPr>
              <a:t> </a:t>
            </a:r>
            <a:r>
              <a:rPr dirty="0" sz="1050" spc="-10">
                <a:latin typeface="SimSun"/>
                <a:cs typeface="SimSun"/>
                <a:hlinkClick r:id="rId32" action="ppaction://hlinksldjump"/>
              </a:rPr>
              <a:t>基</a:t>
            </a:r>
            <a:r>
              <a:rPr dirty="0" sz="1050" spc="5">
                <a:latin typeface="SimSun"/>
                <a:cs typeface="SimSun"/>
                <a:hlinkClick r:id="rId32" action="ppaction://hlinksldjump"/>
              </a:rPr>
              <a:t>于</a:t>
            </a:r>
            <a:r>
              <a:rPr dirty="0" sz="1050" spc="-10">
                <a:latin typeface="SimSun"/>
                <a:cs typeface="SimSun"/>
                <a:hlinkClick r:id="rId32" action="ppaction://hlinksldjump"/>
              </a:rPr>
              <a:t>几</a:t>
            </a:r>
            <a:r>
              <a:rPr dirty="0" sz="1050" spc="5">
                <a:latin typeface="SimSun"/>
                <a:cs typeface="SimSun"/>
                <a:hlinkClick r:id="rId32" action="ppaction://hlinksldjump"/>
              </a:rPr>
              <a:t>何</a:t>
            </a:r>
            <a:r>
              <a:rPr dirty="0" sz="1050" spc="-10">
                <a:latin typeface="SimSun"/>
                <a:cs typeface="SimSun"/>
                <a:hlinkClick r:id="rId32" action="ppaction://hlinksldjump"/>
              </a:rPr>
              <a:t>特</a:t>
            </a:r>
            <a:r>
              <a:rPr dirty="0" sz="1050" spc="5">
                <a:latin typeface="SimSun"/>
                <a:cs typeface="SimSun"/>
                <a:hlinkClick r:id="rId32" action="ppaction://hlinksldjump"/>
              </a:rPr>
              <a:t>征</a:t>
            </a:r>
            <a:r>
              <a:rPr dirty="0" sz="1050" spc="-10">
                <a:latin typeface="SimSun"/>
                <a:cs typeface="SimSun"/>
                <a:hlinkClick r:id="rId32" action="ppaction://hlinksldjump"/>
              </a:rPr>
              <a:t>的点</a:t>
            </a:r>
            <a:r>
              <a:rPr dirty="0" sz="1050" spc="5">
                <a:latin typeface="SimSun"/>
                <a:cs typeface="SimSun"/>
                <a:hlinkClick r:id="rId32" action="ppaction://hlinksldjump"/>
              </a:rPr>
              <a:t>云数</a:t>
            </a:r>
            <a:r>
              <a:rPr dirty="0" sz="1050" spc="-10">
                <a:latin typeface="SimSun"/>
                <a:cs typeface="SimSun"/>
                <a:hlinkClick r:id="rId32" action="ppaction://hlinksldjump"/>
              </a:rPr>
              <a:t>据</a:t>
            </a:r>
            <a:r>
              <a:rPr dirty="0" sz="1050" spc="5">
                <a:latin typeface="SimSun"/>
                <a:cs typeface="SimSun"/>
                <a:hlinkClick r:id="rId32" action="ppaction://hlinksldjump"/>
              </a:rPr>
              <a:t>预</a:t>
            </a:r>
            <a:r>
              <a:rPr dirty="0" sz="1050" spc="-10">
                <a:latin typeface="SimSun"/>
                <a:cs typeface="SimSun"/>
                <a:hlinkClick r:id="rId32" action="ppaction://hlinksldjump"/>
              </a:rPr>
              <a:t>处</a:t>
            </a:r>
            <a:r>
              <a:rPr dirty="0" sz="1050" spc="240">
                <a:latin typeface="SimSun"/>
                <a:cs typeface="SimSun"/>
                <a:hlinkClick r:id="rId32" action="ppaction://hlinksldjump"/>
              </a:rPr>
              <a:t>理</a:t>
            </a:r>
            <a:r>
              <a:rPr dirty="0" sz="1050">
                <a:latin typeface="Times New Roman"/>
                <a:cs typeface="Times New Roman"/>
                <a:hlinkClick r:id="rId32" action="ppaction://hlinksldjump"/>
              </a:rPr>
              <a:t>...........................................................................................................</a:t>
            </a:r>
            <a:r>
              <a:rPr dirty="0" sz="1050" spc="-25">
                <a:latin typeface="Times New Roman"/>
                <a:cs typeface="Times New Roman"/>
                <a:hlinkClick r:id="rId32" action="ppaction://hlinksldjump"/>
              </a:rPr>
              <a:t> </a:t>
            </a:r>
            <a:r>
              <a:rPr dirty="0" sz="1050">
                <a:latin typeface="Times New Roman"/>
                <a:cs typeface="Times New Roman"/>
                <a:hlinkClick r:id="rId32" action="ppaction://hlinksldjump"/>
              </a:rPr>
              <a:t>21</a:t>
            </a:r>
            <a:endParaRPr sz="1050">
              <a:latin typeface="Times New Roman"/>
              <a:cs typeface="Times New Roman"/>
            </a:endParaRPr>
          </a:p>
          <a:p>
            <a:pPr algn="r" marR="6350">
              <a:lnSpc>
                <a:spcPct val="100000"/>
              </a:lnSpc>
              <a:spcBef>
                <a:spcPts val="300"/>
              </a:spcBef>
            </a:pPr>
            <a:r>
              <a:rPr dirty="0" sz="1050" spc="-10">
                <a:latin typeface="SimSun"/>
                <a:cs typeface="SimSun"/>
                <a:hlinkClick r:id="rId32" action="ppaction://hlinksldjump"/>
              </a:rPr>
              <a:t>点</a:t>
            </a:r>
            <a:r>
              <a:rPr dirty="0" sz="1050" spc="5">
                <a:latin typeface="SimSun"/>
                <a:cs typeface="SimSun"/>
                <a:hlinkClick r:id="rId32" action="ppaction://hlinksldjump"/>
              </a:rPr>
              <a:t>云</a:t>
            </a:r>
            <a:r>
              <a:rPr dirty="0" sz="1050" spc="-10">
                <a:latin typeface="SimSun"/>
                <a:cs typeface="SimSun"/>
                <a:hlinkClick r:id="rId32" action="ppaction://hlinksldjump"/>
              </a:rPr>
              <a:t>滤</a:t>
            </a:r>
            <a:r>
              <a:rPr dirty="0" sz="1050" spc="180">
                <a:latin typeface="SimSun"/>
                <a:cs typeface="SimSun"/>
                <a:hlinkClick r:id="rId32" action="ppaction://hlinksldjump"/>
              </a:rPr>
              <a:t>波</a:t>
            </a:r>
            <a:r>
              <a:rPr dirty="0" sz="1050">
                <a:latin typeface="Times New Roman"/>
                <a:cs typeface="Times New Roman"/>
                <a:hlinkClick r:id="rId32" action="ppaction://hlinksldjump"/>
              </a:rPr>
              <a:t>..................................................................................................................................................</a:t>
            </a:r>
            <a:r>
              <a:rPr dirty="0" sz="1050" spc="75">
                <a:latin typeface="Times New Roman"/>
                <a:cs typeface="Times New Roman"/>
                <a:hlinkClick r:id="rId32" action="ppaction://hlinksldjump"/>
              </a:rPr>
              <a:t> </a:t>
            </a:r>
            <a:r>
              <a:rPr dirty="0" sz="1050">
                <a:latin typeface="Times New Roman"/>
                <a:cs typeface="Times New Roman"/>
                <a:hlinkClick r:id="rId32" action="ppaction://hlinksldjump"/>
              </a:rPr>
              <a:t>21</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32" action="ppaction://hlinksldjump"/>
              </a:rPr>
              <a:t>3.1.1</a:t>
            </a:r>
            <a:r>
              <a:rPr dirty="0" sz="1050" spc="340">
                <a:latin typeface="Times New Roman"/>
                <a:cs typeface="Times New Roman"/>
                <a:hlinkClick r:id="rId32" action="ppaction://hlinksldjump"/>
              </a:rPr>
              <a:t> </a:t>
            </a:r>
            <a:r>
              <a:rPr dirty="0" sz="1050" spc="5">
                <a:latin typeface="SimSun"/>
                <a:cs typeface="SimSun"/>
                <a:hlinkClick r:id="rId32" action="ppaction://hlinksldjump"/>
              </a:rPr>
              <a:t>降</a:t>
            </a:r>
            <a:r>
              <a:rPr dirty="0" sz="1050" spc="-10">
                <a:latin typeface="SimSun"/>
                <a:cs typeface="SimSun"/>
                <a:hlinkClick r:id="rId32" action="ppaction://hlinksldjump"/>
              </a:rPr>
              <a:t>采</a:t>
            </a:r>
            <a:r>
              <a:rPr dirty="0" sz="1050" spc="195">
                <a:latin typeface="SimSun"/>
                <a:cs typeface="SimSun"/>
                <a:hlinkClick r:id="rId32" action="ppaction://hlinksldjump"/>
              </a:rPr>
              <a:t>样</a:t>
            </a:r>
            <a:r>
              <a:rPr dirty="0" sz="1050">
                <a:latin typeface="Times New Roman"/>
                <a:cs typeface="Times New Roman"/>
                <a:hlinkClick r:id="rId32" action="ppaction://hlinksldjump"/>
              </a:rPr>
              <a:t>...........................................................................................................................................</a:t>
            </a:r>
            <a:r>
              <a:rPr dirty="0" sz="1050" spc="-10">
                <a:latin typeface="Times New Roman"/>
                <a:cs typeface="Times New Roman"/>
                <a:hlinkClick r:id="rId32" action="ppaction://hlinksldjump"/>
              </a:rPr>
              <a:t> </a:t>
            </a:r>
            <a:r>
              <a:rPr dirty="0" sz="1050">
                <a:latin typeface="Times New Roman"/>
                <a:cs typeface="Times New Roman"/>
                <a:hlinkClick r:id="rId32" action="ppaction://hlinksldjump"/>
              </a:rPr>
              <a:t>21</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33" action="ppaction://hlinksldjump"/>
              </a:rPr>
              <a:t>3.1.2</a:t>
            </a:r>
            <a:r>
              <a:rPr dirty="0" sz="1050" spc="335">
                <a:latin typeface="Times New Roman"/>
                <a:cs typeface="Times New Roman"/>
                <a:hlinkClick r:id="rId33" action="ppaction://hlinksldjump"/>
              </a:rPr>
              <a:t> </a:t>
            </a:r>
            <a:r>
              <a:rPr dirty="0" sz="1050" spc="5">
                <a:latin typeface="SimSun"/>
                <a:cs typeface="SimSun"/>
                <a:hlinkClick r:id="rId33" action="ppaction://hlinksldjump"/>
              </a:rPr>
              <a:t>离</a:t>
            </a:r>
            <a:r>
              <a:rPr dirty="0" sz="1050" spc="-10">
                <a:latin typeface="SimSun"/>
                <a:cs typeface="SimSun"/>
                <a:hlinkClick r:id="rId33" action="ppaction://hlinksldjump"/>
              </a:rPr>
              <a:t>群</a:t>
            </a:r>
            <a:r>
              <a:rPr dirty="0" sz="1050" spc="5">
                <a:latin typeface="SimSun"/>
                <a:cs typeface="SimSun"/>
                <a:hlinkClick r:id="rId33" action="ppaction://hlinksldjump"/>
              </a:rPr>
              <a:t>点</a:t>
            </a:r>
            <a:r>
              <a:rPr dirty="0" sz="1050" spc="-10">
                <a:latin typeface="SimSun"/>
                <a:cs typeface="SimSun"/>
                <a:hlinkClick r:id="rId33" action="ppaction://hlinksldjump"/>
              </a:rPr>
              <a:t>去</a:t>
            </a:r>
            <a:r>
              <a:rPr dirty="0" sz="1050" spc="204">
                <a:latin typeface="SimSun"/>
                <a:cs typeface="SimSun"/>
                <a:hlinkClick r:id="rId33" action="ppaction://hlinksldjump"/>
              </a:rPr>
              <a:t>除</a:t>
            </a:r>
            <a:r>
              <a:rPr dirty="0" sz="1050">
                <a:latin typeface="Times New Roman"/>
                <a:cs typeface="Times New Roman"/>
                <a:hlinkClick r:id="rId33" action="ppaction://hlinksldjump"/>
              </a:rPr>
              <a:t>...................................................................................................................................</a:t>
            </a:r>
            <a:r>
              <a:rPr dirty="0" sz="1050" spc="-15">
                <a:latin typeface="Times New Roman"/>
                <a:cs typeface="Times New Roman"/>
                <a:hlinkClick r:id="rId33" action="ppaction://hlinksldjump"/>
              </a:rPr>
              <a:t> </a:t>
            </a:r>
            <a:r>
              <a:rPr dirty="0" sz="1050">
                <a:latin typeface="Times New Roman"/>
                <a:cs typeface="Times New Roman"/>
                <a:hlinkClick r:id="rId33" action="ppaction://hlinksldjump"/>
              </a:rPr>
              <a:t>23</a:t>
            </a:r>
            <a:endParaRPr sz="1050">
              <a:latin typeface="Times New Roman"/>
              <a:cs typeface="Times New Roman"/>
            </a:endParaRPr>
          </a:p>
          <a:p>
            <a:pPr algn="r" marR="6350">
              <a:lnSpc>
                <a:spcPct val="100000"/>
              </a:lnSpc>
              <a:spcBef>
                <a:spcPts val="300"/>
              </a:spcBef>
            </a:pPr>
            <a:r>
              <a:rPr dirty="0" sz="1050" spc="-10">
                <a:latin typeface="SimSun"/>
                <a:cs typeface="SimSun"/>
                <a:hlinkClick r:id="rId34" action="ppaction://hlinksldjump"/>
              </a:rPr>
              <a:t>点</a:t>
            </a:r>
            <a:r>
              <a:rPr dirty="0" sz="1050" spc="5">
                <a:latin typeface="SimSun"/>
                <a:cs typeface="SimSun"/>
                <a:hlinkClick r:id="rId34" action="ppaction://hlinksldjump"/>
              </a:rPr>
              <a:t>云</a:t>
            </a:r>
            <a:r>
              <a:rPr dirty="0" sz="1050" spc="-10">
                <a:latin typeface="SimSun"/>
                <a:cs typeface="SimSun"/>
                <a:hlinkClick r:id="rId34" action="ppaction://hlinksldjump"/>
              </a:rPr>
              <a:t>分</a:t>
            </a:r>
            <a:r>
              <a:rPr dirty="0" sz="1050" spc="180">
                <a:latin typeface="SimSun"/>
                <a:cs typeface="SimSun"/>
                <a:hlinkClick r:id="rId34" action="ppaction://hlinksldjump"/>
              </a:rPr>
              <a:t>割</a:t>
            </a:r>
            <a:r>
              <a:rPr dirty="0" sz="1050">
                <a:latin typeface="Times New Roman"/>
                <a:cs typeface="Times New Roman"/>
                <a:hlinkClick r:id="rId34" action="ppaction://hlinksldjump"/>
              </a:rPr>
              <a:t>..................................................................................................................................................</a:t>
            </a:r>
            <a:r>
              <a:rPr dirty="0" sz="1050" spc="75">
                <a:latin typeface="Times New Roman"/>
                <a:cs typeface="Times New Roman"/>
                <a:hlinkClick r:id="rId34" action="ppaction://hlinksldjump"/>
              </a:rPr>
              <a:t> </a:t>
            </a:r>
            <a:r>
              <a:rPr dirty="0" sz="1050">
                <a:latin typeface="Times New Roman"/>
                <a:cs typeface="Times New Roman"/>
                <a:hlinkClick r:id="rId34" action="ppaction://hlinksldjump"/>
              </a:rPr>
              <a:t>24</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34" action="ppaction://hlinksldjump"/>
              </a:rPr>
              <a:t>3.2.1</a:t>
            </a:r>
            <a:r>
              <a:rPr dirty="0" sz="1050" spc="330">
                <a:latin typeface="Times New Roman"/>
                <a:cs typeface="Times New Roman"/>
                <a:hlinkClick r:id="rId34" action="ppaction://hlinksldjump"/>
              </a:rPr>
              <a:t> </a:t>
            </a:r>
            <a:r>
              <a:rPr dirty="0" sz="1050" spc="5">
                <a:latin typeface="SimSun"/>
                <a:cs typeface="SimSun"/>
                <a:hlinkClick r:id="rId34" action="ppaction://hlinksldjump"/>
              </a:rPr>
              <a:t>欧</a:t>
            </a:r>
            <a:r>
              <a:rPr dirty="0" sz="1050" spc="-10">
                <a:latin typeface="SimSun"/>
                <a:cs typeface="SimSun"/>
                <a:hlinkClick r:id="rId34" action="ppaction://hlinksldjump"/>
              </a:rPr>
              <a:t>式</a:t>
            </a:r>
            <a:r>
              <a:rPr dirty="0" sz="1050" spc="5">
                <a:latin typeface="SimSun"/>
                <a:cs typeface="SimSun"/>
                <a:hlinkClick r:id="rId34" action="ppaction://hlinksldjump"/>
              </a:rPr>
              <a:t>聚</a:t>
            </a:r>
            <a:r>
              <a:rPr dirty="0" sz="1050" spc="-10">
                <a:latin typeface="SimSun"/>
                <a:cs typeface="SimSun"/>
                <a:hlinkClick r:id="rId34" action="ppaction://hlinksldjump"/>
              </a:rPr>
              <a:t>类</a:t>
            </a:r>
            <a:r>
              <a:rPr dirty="0" sz="1050" spc="5">
                <a:latin typeface="SimSun"/>
                <a:cs typeface="SimSun"/>
                <a:hlinkClick r:id="rId34" action="ppaction://hlinksldjump"/>
              </a:rPr>
              <a:t>算</a:t>
            </a:r>
            <a:r>
              <a:rPr dirty="0" sz="1050" spc="204">
                <a:latin typeface="SimSun"/>
                <a:cs typeface="SimSun"/>
                <a:hlinkClick r:id="rId34" action="ppaction://hlinksldjump"/>
              </a:rPr>
              <a:t>法</a:t>
            </a:r>
            <a:r>
              <a:rPr dirty="0" sz="1050">
                <a:latin typeface="Times New Roman"/>
                <a:cs typeface="Times New Roman"/>
                <a:hlinkClick r:id="rId34" action="ppaction://hlinksldjump"/>
              </a:rPr>
              <a:t>...............................................................................................................................</a:t>
            </a:r>
            <a:r>
              <a:rPr dirty="0" sz="1050" spc="-10">
                <a:latin typeface="Times New Roman"/>
                <a:cs typeface="Times New Roman"/>
                <a:hlinkClick r:id="rId34" action="ppaction://hlinksldjump"/>
              </a:rPr>
              <a:t> </a:t>
            </a:r>
            <a:r>
              <a:rPr dirty="0" sz="1050">
                <a:latin typeface="Times New Roman"/>
                <a:cs typeface="Times New Roman"/>
                <a:hlinkClick r:id="rId34" action="ppaction://hlinksldjump"/>
              </a:rPr>
              <a:t>24</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35" action="ppaction://hlinksldjump"/>
              </a:rPr>
              <a:t>3.2.2</a:t>
            </a:r>
            <a:r>
              <a:rPr dirty="0" sz="1050" spc="330">
                <a:latin typeface="Times New Roman"/>
                <a:cs typeface="Times New Roman"/>
                <a:hlinkClick r:id="rId35" action="ppaction://hlinksldjump"/>
              </a:rPr>
              <a:t> </a:t>
            </a:r>
            <a:r>
              <a:rPr dirty="0" sz="1050" spc="5">
                <a:latin typeface="SimSun"/>
                <a:cs typeface="SimSun"/>
                <a:hlinkClick r:id="rId35" action="ppaction://hlinksldjump"/>
              </a:rPr>
              <a:t>区</a:t>
            </a:r>
            <a:r>
              <a:rPr dirty="0" sz="1050" spc="-10">
                <a:latin typeface="SimSun"/>
                <a:cs typeface="SimSun"/>
                <a:hlinkClick r:id="rId35" action="ppaction://hlinksldjump"/>
              </a:rPr>
              <a:t>域</a:t>
            </a:r>
            <a:r>
              <a:rPr dirty="0" sz="1050" spc="5">
                <a:latin typeface="SimSun"/>
                <a:cs typeface="SimSun"/>
                <a:hlinkClick r:id="rId35" action="ppaction://hlinksldjump"/>
              </a:rPr>
              <a:t>生</a:t>
            </a:r>
            <a:r>
              <a:rPr dirty="0" sz="1050" spc="-10">
                <a:latin typeface="SimSun"/>
                <a:cs typeface="SimSun"/>
                <a:hlinkClick r:id="rId35" action="ppaction://hlinksldjump"/>
              </a:rPr>
              <a:t>长</a:t>
            </a:r>
            <a:r>
              <a:rPr dirty="0" sz="1050" spc="5">
                <a:latin typeface="SimSun"/>
                <a:cs typeface="SimSun"/>
                <a:hlinkClick r:id="rId35" action="ppaction://hlinksldjump"/>
              </a:rPr>
              <a:t>算</a:t>
            </a:r>
            <a:r>
              <a:rPr dirty="0" sz="1050" spc="204">
                <a:latin typeface="SimSun"/>
                <a:cs typeface="SimSun"/>
                <a:hlinkClick r:id="rId35" action="ppaction://hlinksldjump"/>
              </a:rPr>
              <a:t>法</a:t>
            </a:r>
            <a:r>
              <a:rPr dirty="0" sz="1050">
                <a:latin typeface="Times New Roman"/>
                <a:cs typeface="Times New Roman"/>
                <a:hlinkClick r:id="rId35" action="ppaction://hlinksldjump"/>
              </a:rPr>
              <a:t>...............................................................................................................................</a:t>
            </a:r>
            <a:r>
              <a:rPr dirty="0" sz="1050" spc="-10">
                <a:latin typeface="Times New Roman"/>
                <a:cs typeface="Times New Roman"/>
                <a:hlinkClick r:id="rId35" action="ppaction://hlinksldjump"/>
              </a:rPr>
              <a:t> </a:t>
            </a:r>
            <a:r>
              <a:rPr dirty="0" sz="1050">
                <a:latin typeface="Times New Roman"/>
                <a:cs typeface="Times New Roman"/>
                <a:hlinkClick r:id="rId35" action="ppaction://hlinksldjump"/>
              </a:rPr>
              <a:t>25</a:t>
            </a:r>
            <a:endParaRPr sz="1050">
              <a:latin typeface="Times New Roman"/>
              <a:cs typeface="Times New Roman"/>
            </a:endParaRPr>
          </a:p>
          <a:p>
            <a:pPr algn="r" marR="6350">
              <a:lnSpc>
                <a:spcPct val="100000"/>
              </a:lnSpc>
              <a:spcBef>
                <a:spcPts val="305"/>
              </a:spcBef>
            </a:pPr>
            <a:r>
              <a:rPr dirty="0" sz="1050" spc="-10">
                <a:latin typeface="SimSun"/>
                <a:cs typeface="SimSun"/>
                <a:hlinkClick r:id="rId36" action="ppaction://hlinksldjump"/>
              </a:rPr>
              <a:t>实</a:t>
            </a:r>
            <a:r>
              <a:rPr dirty="0" sz="1050" spc="5">
                <a:latin typeface="SimSun"/>
                <a:cs typeface="SimSun"/>
                <a:hlinkClick r:id="rId36" action="ppaction://hlinksldjump"/>
              </a:rPr>
              <a:t>验</a:t>
            </a:r>
            <a:r>
              <a:rPr dirty="0" sz="1050" spc="-10">
                <a:latin typeface="SimSun"/>
                <a:cs typeface="SimSun"/>
                <a:hlinkClick r:id="rId36" action="ppaction://hlinksldjump"/>
              </a:rPr>
              <a:t>结</a:t>
            </a:r>
            <a:r>
              <a:rPr dirty="0" sz="1050" spc="5">
                <a:latin typeface="SimSun"/>
                <a:cs typeface="SimSun"/>
                <a:hlinkClick r:id="rId36" action="ppaction://hlinksldjump"/>
              </a:rPr>
              <a:t>果</a:t>
            </a:r>
            <a:r>
              <a:rPr dirty="0" sz="1050" spc="-10">
                <a:latin typeface="SimSun"/>
                <a:cs typeface="SimSun"/>
                <a:hlinkClick r:id="rId36" action="ppaction://hlinksldjump"/>
              </a:rPr>
              <a:t>与</a:t>
            </a:r>
            <a:r>
              <a:rPr dirty="0" sz="1050" spc="5">
                <a:latin typeface="SimSun"/>
                <a:cs typeface="SimSun"/>
                <a:hlinkClick r:id="rId36" action="ppaction://hlinksldjump"/>
              </a:rPr>
              <a:t>对</a:t>
            </a:r>
            <a:r>
              <a:rPr dirty="0" sz="1050" spc="-10">
                <a:latin typeface="SimSun"/>
                <a:cs typeface="SimSun"/>
                <a:hlinkClick r:id="rId36" action="ppaction://hlinksldjump"/>
              </a:rPr>
              <a:t>比</a:t>
            </a:r>
            <a:r>
              <a:rPr dirty="0" sz="1050" spc="5">
                <a:latin typeface="SimSun"/>
                <a:cs typeface="SimSun"/>
                <a:hlinkClick r:id="rId36" action="ppaction://hlinksldjump"/>
              </a:rPr>
              <a:t>分</a:t>
            </a:r>
            <a:r>
              <a:rPr dirty="0" sz="1050" spc="210">
                <a:latin typeface="SimSun"/>
                <a:cs typeface="SimSun"/>
                <a:hlinkClick r:id="rId36" action="ppaction://hlinksldjump"/>
              </a:rPr>
              <a:t>析</a:t>
            </a:r>
            <a:r>
              <a:rPr dirty="0" sz="1050">
                <a:latin typeface="Times New Roman"/>
                <a:cs typeface="Times New Roman"/>
                <a:hlinkClick r:id="rId36" action="ppaction://hlinksldjump"/>
              </a:rPr>
              <a:t>..............................................................................................................................</a:t>
            </a:r>
            <a:r>
              <a:rPr dirty="0" sz="1050" spc="50">
                <a:latin typeface="Times New Roman"/>
                <a:cs typeface="Times New Roman"/>
                <a:hlinkClick r:id="rId36" action="ppaction://hlinksldjump"/>
              </a:rPr>
              <a:t> </a:t>
            </a:r>
            <a:r>
              <a:rPr dirty="0" sz="1050">
                <a:latin typeface="Times New Roman"/>
                <a:cs typeface="Times New Roman"/>
                <a:hlinkClick r:id="rId36" action="ppaction://hlinksldjump"/>
              </a:rPr>
              <a:t>27</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36" action="ppaction://hlinksldjump"/>
              </a:rPr>
              <a:t>3.3.1</a:t>
            </a:r>
            <a:r>
              <a:rPr dirty="0" sz="1050" spc="320">
                <a:latin typeface="Times New Roman"/>
                <a:cs typeface="Times New Roman"/>
                <a:hlinkClick r:id="rId36" action="ppaction://hlinksldjump"/>
              </a:rPr>
              <a:t> </a:t>
            </a:r>
            <a:r>
              <a:rPr dirty="0" sz="1050" spc="5">
                <a:latin typeface="SimSun"/>
                <a:cs typeface="SimSun"/>
                <a:hlinkClick r:id="rId36" action="ppaction://hlinksldjump"/>
              </a:rPr>
              <a:t>实</a:t>
            </a:r>
            <a:r>
              <a:rPr dirty="0" sz="1050" spc="-10">
                <a:latin typeface="SimSun"/>
                <a:cs typeface="SimSun"/>
                <a:hlinkClick r:id="rId36" action="ppaction://hlinksldjump"/>
              </a:rPr>
              <a:t>验</a:t>
            </a:r>
            <a:r>
              <a:rPr dirty="0" sz="1050" spc="5">
                <a:latin typeface="SimSun"/>
                <a:cs typeface="SimSun"/>
                <a:hlinkClick r:id="rId36" action="ppaction://hlinksldjump"/>
              </a:rPr>
              <a:t>环</a:t>
            </a:r>
            <a:r>
              <a:rPr dirty="0" sz="1050" spc="-10">
                <a:latin typeface="SimSun"/>
                <a:cs typeface="SimSun"/>
                <a:hlinkClick r:id="rId36" action="ppaction://hlinksldjump"/>
              </a:rPr>
              <a:t>境</a:t>
            </a:r>
            <a:r>
              <a:rPr dirty="0" sz="1050" spc="5">
                <a:latin typeface="SimSun"/>
                <a:cs typeface="SimSun"/>
                <a:hlinkClick r:id="rId36" action="ppaction://hlinksldjump"/>
              </a:rPr>
              <a:t>与</a:t>
            </a:r>
            <a:r>
              <a:rPr dirty="0" sz="1050" spc="-10">
                <a:latin typeface="SimSun"/>
                <a:cs typeface="SimSun"/>
                <a:hlinkClick r:id="rId36" action="ppaction://hlinksldjump"/>
              </a:rPr>
              <a:t>硬</a:t>
            </a:r>
            <a:r>
              <a:rPr dirty="0" sz="1050" spc="5">
                <a:latin typeface="SimSun"/>
                <a:cs typeface="SimSun"/>
                <a:hlinkClick r:id="rId36" action="ppaction://hlinksldjump"/>
              </a:rPr>
              <a:t>件</a:t>
            </a:r>
            <a:r>
              <a:rPr dirty="0" sz="1050" spc="-10">
                <a:latin typeface="SimSun"/>
                <a:cs typeface="SimSun"/>
                <a:hlinkClick r:id="rId36" action="ppaction://hlinksldjump"/>
              </a:rPr>
              <a:t>配</a:t>
            </a:r>
            <a:r>
              <a:rPr dirty="0" sz="1050" spc="229">
                <a:latin typeface="SimSun"/>
                <a:cs typeface="SimSun"/>
                <a:hlinkClick r:id="rId36" action="ppaction://hlinksldjump"/>
              </a:rPr>
              <a:t>置</a:t>
            </a:r>
            <a:r>
              <a:rPr dirty="0" sz="1050">
                <a:latin typeface="Times New Roman"/>
                <a:cs typeface="Times New Roman"/>
                <a:hlinkClick r:id="rId36" action="ppaction://hlinksldjump"/>
              </a:rPr>
              <a:t>...................................................................................................................</a:t>
            </a:r>
            <a:r>
              <a:rPr dirty="0" sz="1050" spc="-20">
                <a:latin typeface="Times New Roman"/>
                <a:cs typeface="Times New Roman"/>
                <a:hlinkClick r:id="rId36" action="ppaction://hlinksldjump"/>
              </a:rPr>
              <a:t> </a:t>
            </a:r>
            <a:r>
              <a:rPr dirty="0" sz="1050">
                <a:latin typeface="Times New Roman"/>
                <a:cs typeface="Times New Roman"/>
                <a:hlinkClick r:id="rId36" action="ppaction://hlinksldjump"/>
              </a:rPr>
              <a:t>27</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37" action="ppaction://hlinksldjump"/>
              </a:rPr>
              <a:t>3.3.2</a:t>
            </a:r>
            <a:r>
              <a:rPr dirty="0" sz="1050" spc="330">
                <a:latin typeface="Times New Roman"/>
                <a:cs typeface="Times New Roman"/>
                <a:hlinkClick r:id="rId37" action="ppaction://hlinksldjump"/>
              </a:rPr>
              <a:t> </a:t>
            </a:r>
            <a:r>
              <a:rPr dirty="0" sz="1050" spc="5">
                <a:latin typeface="SimSun"/>
                <a:cs typeface="SimSun"/>
                <a:hlinkClick r:id="rId37" action="ppaction://hlinksldjump"/>
              </a:rPr>
              <a:t>对</a:t>
            </a:r>
            <a:r>
              <a:rPr dirty="0" sz="1050" spc="-10">
                <a:latin typeface="SimSun"/>
                <a:cs typeface="SimSun"/>
                <a:hlinkClick r:id="rId37" action="ppaction://hlinksldjump"/>
              </a:rPr>
              <a:t>比</a:t>
            </a:r>
            <a:r>
              <a:rPr dirty="0" sz="1050" spc="5">
                <a:latin typeface="SimSun"/>
                <a:cs typeface="SimSun"/>
                <a:hlinkClick r:id="rId37" action="ppaction://hlinksldjump"/>
              </a:rPr>
              <a:t>实</a:t>
            </a:r>
            <a:r>
              <a:rPr dirty="0" sz="1050" spc="-10">
                <a:latin typeface="SimSun"/>
                <a:cs typeface="SimSun"/>
                <a:hlinkClick r:id="rId37" action="ppaction://hlinksldjump"/>
              </a:rPr>
              <a:t>验</a:t>
            </a:r>
            <a:r>
              <a:rPr dirty="0" sz="1050" spc="5">
                <a:latin typeface="SimSun"/>
                <a:cs typeface="SimSun"/>
                <a:hlinkClick r:id="rId37" action="ppaction://hlinksldjump"/>
              </a:rPr>
              <a:t>分</a:t>
            </a:r>
            <a:r>
              <a:rPr dirty="0" sz="1050" spc="204">
                <a:latin typeface="SimSun"/>
                <a:cs typeface="SimSun"/>
                <a:hlinkClick r:id="rId37" action="ppaction://hlinksldjump"/>
              </a:rPr>
              <a:t>析</a:t>
            </a:r>
            <a:r>
              <a:rPr dirty="0" sz="1050">
                <a:latin typeface="Times New Roman"/>
                <a:cs typeface="Times New Roman"/>
                <a:hlinkClick r:id="rId37" action="ppaction://hlinksldjump"/>
              </a:rPr>
              <a:t>...............................................................................................................................</a:t>
            </a:r>
            <a:r>
              <a:rPr dirty="0" sz="1050" spc="-10">
                <a:latin typeface="Times New Roman"/>
                <a:cs typeface="Times New Roman"/>
                <a:hlinkClick r:id="rId37" action="ppaction://hlinksldjump"/>
              </a:rPr>
              <a:t> </a:t>
            </a:r>
            <a:r>
              <a:rPr dirty="0" sz="1050">
                <a:latin typeface="Times New Roman"/>
                <a:cs typeface="Times New Roman"/>
                <a:hlinkClick r:id="rId37" action="ppaction://hlinksldjump"/>
              </a:rPr>
              <a:t>28</a:t>
            </a:r>
            <a:endParaRPr sz="1050">
              <a:latin typeface="Times New Roman"/>
              <a:cs typeface="Times New Roman"/>
            </a:endParaRPr>
          </a:p>
          <a:p>
            <a:pPr algn="r" marR="6350">
              <a:lnSpc>
                <a:spcPct val="100000"/>
              </a:lnSpc>
              <a:spcBef>
                <a:spcPts val="300"/>
              </a:spcBef>
            </a:pPr>
            <a:r>
              <a:rPr dirty="0" sz="1050" spc="-10">
                <a:latin typeface="SimSun"/>
                <a:cs typeface="SimSun"/>
                <a:hlinkClick r:id="rId38" action="ppaction://hlinksldjump"/>
              </a:rPr>
              <a:t>本</a:t>
            </a:r>
            <a:r>
              <a:rPr dirty="0" sz="1050" spc="5">
                <a:latin typeface="SimSun"/>
                <a:cs typeface="SimSun"/>
                <a:hlinkClick r:id="rId38" action="ppaction://hlinksldjump"/>
              </a:rPr>
              <a:t>章</a:t>
            </a:r>
            <a:r>
              <a:rPr dirty="0" sz="1050" spc="-10">
                <a:latin typeface="SimSun"/>
                <a:cs typeface="SimSun"/>
                <a:hlinkClick r:id="rId38" action="ppaction://hlinksldjump"/>
              </a:rPr>
              <a:t>小</a:t>
            </a:r>
            <a:r>
              <a:rPr dirty="0" sz="1050" spc="180">
                <a:latin typeface="SimSun"/>
                <a:cs typeface="SimSun"/>
                <a:hlinkClick r:id="rId38" action="ppaction://hlinksldjump"/>
              </a:rPr>
              <a:t>结</a:t>
            </a:r>
            <a:r>
              <a:rPr dirty="0" sz="1050">
                <a:latin typeface="Times New Roman"/>
                <a:cs typeface="Times New Roman"/>
                <a:hlinkClick r:id="rId38" action="ppaction://hlinksldjump"/>
              </a:rPr>
              <a:t>..................................................................................................................................................</a:t>
            </a:r>
            <a:r>
              <a:rPr dirty="0" sz="1050" spc="75">
                <a:latin typeface="Times New Roman"/>
                <a:cs typeface="Times New Roman"/>
                <a:hlinkClick r:id="rId38" action="ppaction://hlinksldjump"/>
              </a:rPr>
              <a:t> </a:t>
            </a:r>
            <a:r>
              <a:rPr dirty="0" sz="1050">
                <a:latin typeface="Times New Roman"/>
                <a:cs typeface="Times New Roman"/>
                <a:hlinkClick r:id="rId38" action="ppaction://hlinksldjump"/>
              </a:rPr>
              <a:t>32</a:t>
            </a:r>
            <a:endParaRPr sz="1050">
              <a:latin typeface="Times New Roman"/>
              <a:cs typeface="Times New Roman"/>
            </a:endParaRPr>
          </a:p>
          <a:p>
            <a:pPr algn="r" marR="6350">
              <a:lnSpc>
                <a:spcPct val="100000"/>
              </a:lnSpc>
              <a:spcBef>
                <a:spcPts val="300"/>
              </a:spcBef>
            </a:pPr>
            <a:r>
              <a:rPr dirty="0" sz="1050" spc="5">
                <a:latin typeface="SimSun"/>
                <a:cs typeface="SimSun"/>
                <a:hlinkClick r:id="rId39" action="ppaction://hlinksldjump"/>
              </a:rPr>
              <a:t>第四章</a:t>
            </a:r>
            <a:r>
              <a:rPr dirty="0" sz="1050" spc="25">
                <a:latin typeface="SimSun"/>
                <a:cs typeface="SimSun"/>
                <a:hlinkClick r:id="rId39" action="ppaction://hlinksldjump"/>
              </a:rPr>
              <a:t> </a:t>
            </a:r>
            <a:r>
              <a:rPr dirty="0" sz="1050" spc="-10">
                <a:latin typeface="SimSun"/>
                <a:cs typeface="SimSun"/>
                <a:hlinkClick r:id="rId39" action="ppaction://hlinksldjump"/>
              </a:rPr>
              <a:t>基</a:t>
            </a:r>
            <a:r>
              <a:rPr dirty="0" sz="1050" spc="5">
                <a:latin typeface="SimSun"/>
                <a:cs typeface="SimSun"/>
                <a:hlinkClick r:id="rId39" action="ppaction://hlinksldjump"/>
              </a:rPr>
              <a:t>于</a:t>
            </a:r>
            <a:r>
              <a:rPr dirty="0" sz="1050" spc="-10">
                <a:latin typeface="SimSun"/>
                <a:cs typeface="SimSun"/>
                <a:hlinkClick r:id="rId39" action="ppaction://hlinksldjump"/>
              </a:rPr>
              <a:t>位</a:t>
            </a:r>
            <a:r>
              <a:rPr dirty="0" sz="1050" spc="5">
                <a:latin typeface="SimSun"/>
                <a:cs typeface="SimSun"/>
                <a:hlinkClick r:id="rId39" action="ppaction://hlinksldjump"/>
              </a:rPr>
              <a:t>置</a:t>
            </a:r>
            <a:r>
              <a:rPr dirty="0" sz="1050" spc="-10">
                <a:latin typeface="SimSun"/>
                <a:cs typeface="SimSun"/>
                <a:hlinkClick r:id="rId39" action="ppaction://hlinksldjump"/>
              </a:rPr>
              <a:t>自</a:t>
            </a:r>
            <a:r>
              <a:rPr dirty="0" sz="1050" spc="5">
                <a:latin typeface="SimSun"/>
                <a:cs typeface="SimSun"/>
                <a:hlinkClick r:id="rId39" action="ppaction://hlinksldjump"/>
              </a:rPr>
              <a:t>适</a:t>
            </a:r>
            <a:r>
              <a:rPr dirty="0" sz="1050" spc="-10">
                <a:latin typeface="SimSun"/>
                <a:cs typeface="SimSun"/>
                <a:hlinkClick r:id="rId39" action="ppaction://hlinksldjump"/>
              </a:rPr>
              <a:t>应卷</a:t>
            </a:r>
            <a:r>
              <a:rPr dirty="0" sz="1050" spc="5">
                <a:latin typeface="SimSun"/>
                <a:cs typeface="SimSun"/>
                <a:hlinkClick r:id="rId39" action="ppaction://hlinksldjump"/>
              </a:rPr>
              <a:t>积提</a:t>
            </a:r>
            <a:r>
              <a:rPr dirty="0" sz="1050" spc="-10">
                <a:latin typeface="SimSun"/>
                <a:cs typeface="SimSun"/>
                <a:hlinkClick r:id="rId39" action="ppaction://hlinksldjump"/>
              </a:rPr>
              <a:t>取</a:t>
            </a:r>
            <a:r>
              <a:rPr dirty="0" sz="1050" spc="5">
                <a:latin typeface="SimSun"/>
                <a:cs typeface="SimSun"/>
                <a:hlinkClick r:id="rId39" action="ppaction://hlinksldjump"/>
              </a:rPr>
              <a:t>特</a:t>
            </a:r>
            <a:r>
              <a:rPr dirty="0" sz="1050" spc="-10">
                <a:latin typeface="SimSun"/>
                <a:cs typeface="SimSun"/>
                <a:hlinkClick r:id="rId39" action="ppaction://hlinksldjump"/>
              </a:rPr>
              <a:t>征</a:t>
            </a:r>
            <a:r>
              <a:rPr dirty="0" sz="1050" spc="5">
                <a:latin typeface="SimSun"/>
                <a:cs typeface="SimSun"/>
                <a:hlinkClick r:id="rId39" action="ppaction://hlinksldjump"/>
              </a:rPr>
              <a:t>的</a:t>
            </a:r>
            <a:r>
              <a:rPr dirty="0" sz="1050" spc="-10">
                <a:latin typeface="SimSun"/>
                <a:cs typeface="SimSun"/>
                <a:hlinkClick r:id="rId39" action="ppaction://hlinksldjump"/>
              </a:rPr>
              <a:t>点</a:t>
            </a:r>
            <a:r>
              <a:rPr dirty="0" sz="1050" spc="5">
                <a:latin typeface="SimSun"/>
                <a:cs typeface="SimSun"/>
                <a:hlinkClick r:id="rId39" action="ppaction://hlinksldjump"/>
              </a:rPr>
              <a:t>云</a:t>
            </a:r>
            <a:r>
              <a:rPr dirty="0" sz="1050" spc="-10">
                <a:latin typeface="SimSun"/>
                <a:cs typeface="SimSun"/>
                <a:hlinkClick r:id="rId39" action="ppaction://hlinksldjump"/>
              </a:rPr>
              <a:t>配</a:t>
            </a:r>
            <a:r>
              <a:rPr dirty="0" sz="1050" spc="5">
                <a:latin typeface="SimSun"/>
                <a:cs typeface="SimSun"/>
                <a:hlinkClick r:id="rId39" action="ppaction://hlinksldjump"/>
              </a:rPr>
              <a:t>准</a:t>
            </a:r>
            <a:r>
              <a:rPr dirty="0" sz="1050" spc="-10">
                <a:latin typeface="SimSun"/>
                <a:cs typeface="SimSun"/>
                <a:hlinkClick r:id="rId39" action="ppaction://hlinksldjump"/>
              </a:rPr>
              <a:t>优</a:t>
            </a:r>
            <a:r>
              <a:rPr dirty="0" sz="1050" spc="15">
                <a:latin typeface="SimSun"/>
                <a:cs typeface="SimSun"/>
                <a:hlinkClick r:id="rId39" action="ppaction://hlinksldjump"/>
              </a:rPr>
              <a:t>化</a:t>
            </a:r>
            <a:r>
              <a:rPr dirty="0" sz="1050">
                <a:latin typeface="Times New Roman"/>
                <a:cs typeface="Times New Roman"/>
                <a:hlinkClick r:id="rId39" action="ppaction://hlinksldjump"/>
              </a:rPr>
              <a:t>....................................................................................</a:t>
            </a:r>
            <a:r>
              <a:rPr dirty="0" sz="1050" spc="-30">
                <a:latin typeface="Times New Roman"/>
                <a:cs typeface="Times New Roman"/>
                <a:hlinkClick r:id="rId39" action="ppaction://hlinksldjump"/>
              </a:rPr>
              <a:t> </a:t>
            </a:r>
            <a:r>
              <a:rPr dirty="0" sz="1050">
                <a:latin typeface="Times New Roman"/>
                <a:cs typeface="Times New Roman"/>
                <a:hlinkClick r:id="rId39" action="ppaction://hlinksldjump"/>
              </a:rPr>
              <a:t>33</a:t>
            </a:r>
            <a:endParaRPr sz="1050">
              <a:latin typeface="Times New Roman"/>
              <a:cs typeface="Times New Roman"/>
            </a:endParaRPr>
          </a:p>
          <a:p>
            <a:pPr algn="r" marR="6350">
              <a:lnSpc>
                <a:spcPct val="100000"/>
              </a:lnSpc>
              <a:spcBef>
                <a:spcPts val="300"/>
              </a:spcBef>
            </a:pPr>
            <a:r>
              <a:rPr dirty="0" sz="1050" spc="-10">
                <a:latin typeface="SimSun"/>
                <a:cs typeface="SimSun"/>
                <a:hlinkClick r:id="rId39" action="ppaction://hlinksldjump"/>
              </a:rPr>
              <a:t>基</a:t>
            </a:r>
            <a:r>
              <a:rPr dirty="0" sz="1050" spc="5">
                <a:latin typeface="SimSun"/>
                <a:cs typeface="SimSun"/>
                <a:hlinkClick r:id="rId39" action="ppaction://hlinksldjump"/>
              </a:rPr>
              <a:t>础</a:t>
            </a:r>
            <a:r>
              <a:rPr dirty="0" sz="1050" spc="-10">
                <a:latin typeface="SimSun"/>
                <a:cs typeface="SimSun"/>
                <a:hlinkClick r:id="rId39" action="ppaction://hlinksldjump"/>
              </a:rPr>
              <a:t>网</a:t>
            </a:r>
            <a:r>
              <a:rPr dirty="0" sz="1050" spc="265">
                <a:latin typeface="SimSun"/>
                <a:cs typeface="SimSun"/>
                <a:hlinkClick r:id="rId39" action="ppaction://hlinksldjump"/>
              </a:rPr>
              <a:t>络</a:t>
            </a:r>
            <a:r>
              <a:rPr dirty="0" sz="1050">
                <a:latin typeface="Times New Roman"/>
                <a:cs typeface="Times New Roman"/>
                <a:hlinkClick r:id="rId39" action="ppaction://hlinksldjump"/>
              </a:rPr>
              <a:t>PCRNet....................................................................................................................................</a:t>
            </a:r>
            <a:r>
              <a:rPr dirty="0" sz="1050" spc="155">
                <a:latin typeface="Times New Roman"/>
                <a:cs typeface="Times New Roman"/>
                <a:hlinkClick r:id="rId39" action="ppaction://hlinksldjump"/>
              </a:rPr>
              <a:t> </a:t>
            </a:r>
            <a:r>
              <a:rPr dirty="0" sz="1050">
                <a:latin typeface="Times New Roman"/>
                <a:cs typeface="Times New Roman"/>
                <a:hlinkClick r:id="rId39" action="ppaction://hlinksldjump"/>
              </a:rPr>
              <a:t>33</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39" action="ppaction://hlinksldjump"/>
              </a:rPr>
              <a:t>4.1.1</a:t>
            </a:r>
            <a:r>
              <a:rPr dirty="0" sz="1050" spc="65">
                <a:latin typeface="Times New Roman"/>
                <a:cs typeface="Times New Roman"/>
                <a:hlinkClick r:id="rId39" action="ppaction://hlinksldjump"/>
              </a:rPr>
              <a:t> </a:t>
            </a:r>
            <a:r>
              <a:rPr dirty="0" sz="1050" spc="-5">
                <a:latin typeface="Times New Roman"/>
                <a:cs typeface="Times New Roman"/>
                <a:hlinkClick r:id="rId39" action="ppaction://hlinksldjump"/>
              </a:rPr>
              <a:t>PointNet</a:t>
            </a:r>
            <a:r>
              <a:rPr dirty="0" sz="1050" spc="-110">
                <a:latin typeface="Times New Roman"/>
                <a:cs typeface="Times New Roman"/>
                <a:hlinkClick r:id="rId39" action="ppaction://hlinksldjump"/>
              </a:rPr>
              <a:t> </a:t>
            </a:r>
            <a:r>
              <a:rPr dirty="0" sz="1050">
                <a:latin typeface="Times New Roman"/>
                <a:cs typeface="Times New Roman"/>
                <a:hlinkClick r:id="rId39" action="ppaction://hlinksldjump"/>
              </a:rPr>
              <a:t>..........................................................................................................................................</a:t>
            </a:r>
            <a:r>
              <a:rPr dirty="0" sz="1050" spc="5">
                <a:latin typeface="Times New Roman"/>
                <a:cs typeface="Times New Roman"/>
                <a:hlinkClick r:id="rId39" action="ppaction://hlinksldjump"/>
              </a:rPr>
              <a:t> </a:t>
            </a:r>
            <a:r>
              <a:rPr dirty="0" sz="1050">
                <a:latin typeface="Times New Roman"/>
                <a:cs typeface="Times New Roman"/>
                <a:hlinkClick r:id="rId39" action="ppaction://hlinksldjump"/>
              </a:rPr>
              <a:t>33</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40" action="ppaction://hlinksldjump"/>
              </a:rPr>
              <a:t>4.1.2</a:t>
            </a:r>
            <a:r>
              <a:rPr dirty="0" sz="1050" spc="15">
                <a:latin typeface="Times New Roman"/>
                <a:cs typeface="Times New Roman"/>
                <a:hlinkClick r:id="rId40" action="ppaction://hlinksldjump"/>
              </a:rPr>
              <a:t> </a:t>
            </a:r>
            <a:r>
              <a:rPr dirty="0" sz="1050" spc="-5">
                <a:latin typeface="Times New Roman"/>
                <a:cs typeface="Times New Roman"/>
                <a:hlinkClick r:id="rId40" action="ppaction://hlinksldjump"/>
              </a:rPr>
              <a:t>EMD</a:t>
            </a:r>
            <a:r>
              <a:rPr dirty="0" sz="1050" spc="40">
                <a:latin typeface="Times New Roman"/>
                <a:cs typeface="Times New Roman"/>
                <a:hlinkClick r:id="rId40" action="ppaction://hlinksldjump"/>
              </a:rPr>
              <a:t> </a:t>
            </a:r>
            <a:r>
              <a:rPr dirty="0" sz="1050" spc="-10">
                <a:latin typeface="SimSun"/>
                <a:cs typeface="SimSun"/>
                <a:hlinkClick r:id="rId40" action="ppaction://hlinksldjump"/>
              </a:rPr>
              <a:t>损</a:t>
            </a:r>
            <a:r>
              <a:rPr dirty="0" sz="1050" spc="5">
                <a:latin typeface="SimSun"/>
                <a:cs typeface="SimSun"/>
                <a:hlinkClick r:id="rId40" action="ppaction://hlinksldjump"/>
              </a:rPr>
              <a:t>失</a:t>
            </a:r>
            <a:r>
              <a:rPr dirty="0" sz="1050" spc="-10">
                <a:latin typeface="SimSun"/>
                <a:cs typeface="SimSun"/>
                <a:hlinkClick r:id="rId40" action="ppaction://hlinksldjump"/>
              </a:rPr>
              <a:t>函</a:t>
            </a:r>
            <a:r>
              <a:rPr dirty="0" sz="1050" spc="5">
                <a:latin typeface="SimSun"/>
                <a:cs typeface="SimSun"/>
                <a:hlinkClick r:id="rId40" action="ppaction://hlinksldjump"/>
              </a:rPr>
              <a:t>数</a:t>
            </a:r>
            <a:r>
              <a:rPr dirty="0" sz="1050" spc="-254">
                <a:latin typeface="SimSun"/>
                <a:cs typeface="SimSun"/>
                <a:hlinkClick r:id="rId40" action="ppaction://hlinksldjump"/>
              </a:rPr>
              <a:t> </a:t>
            </a:r>
            <a:r>
              <a:rPr dirty="0" sz="1050">
                <a:latin typeface="Times New Roman"/>
                <a:cs typeface="Times New Roman"/>
                <a:hlinkClick r:id="rId40" action="ppaction://hlinksldjump"/>
              </a:rPr>
              <a:t>..............................................................................................................................</a:t>
            </a:r>
            <a:r>
              <a:rPr dirty="0" sz="1050" spc="-20">
                <a:latin typeface="Times New Roman"/>
                <a:cs typeface="Times New Roman"/>
                <a:hlinkClick r:id="rId40" action="ppaction://hlinksldjump"/>
              </a:rPr>
              <a:t> </a:t>
            </a:r>
            <a:r>
              <a:rPr dirty="0" sz="1050">
                <a:latin typeface="Times New Roman"/>
                <a:cs typeface="Times New Roman"/>
                <a:hlinkClick r:id="rId40" action="ppaction://hlinksldjump"/>
              </a:rPr>
              <a:t>34</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41" action="ppaction://hlinksldjump"/>
              </a:rPr>
              <a:t>4.1.3</a:t>
            </a:r>
            <a:r>
              <a:rPr dirty="0" sz="1050" spc="40">
                <a:latin typeface="Times New Roman"/>
                <a:cs typeface="Times New Roman"/>
                <a:hlinkClick r:id="rId41" action="ppaction://hlinksldjump"/>
              </a:rPr>
              <a:t> </a:t>
            </a:r>
            <a:r>
              <a:rPr dirty="0" sz="1050" spc="-5">
                <a:latin typeface="Times New Roman"/>
                <a:cs typeface="Times New Roman"/>
                <a:hlinkClick r:id="rId41" action="ppaction://hlinksldjump"/>
              </a:rPr>
              <a:t>PCRNet</a:t>
            </a:r>
            <a:r>
              <a:rPr dirty="0" sz="1050" spc="40">
                <a:latin typeface="Times New Roman"/>
                <a:cs typeface="Times New Roman"/>
                <a:hlinkClick r:id="rId41" action="ppaction://hlinksldjump"/>
              </a:rPr>
              <a:t> </a:t>
            </a:r>
            <a:r>
              <a:rPr dirty="0" sz="1050" spc="5">
                <a:latin typeface="SimSun"/>
                <a:cs typeface="SimSun"/>
                <a:hlinkClick r:id="rId41" action="ppaction://hlinksldjump"/>
              </a:rPr>
              <a:t>网</a:t>
            </a:r>
            <a:r>
              <a:rPr dirty="0" sz="1050" spc="-10">
                <a:latin typeface="SimSun"/>
                <a:cs typeface="SimSun"/>
                <a:hlinkClick r:id="rId41" action="ppaction://hlinksldjump"/>
              </a:rPr>
              <a:t>络</a:t>
            </a:r>
            <a:r>
              <a:rPr dirty="0" sz="1050" spc="5">
                <a:latin typeface="SimSun"/>
                <a:cs typeface="SimSun"/>
                <a:hlinkClick r:id="rId41" action="ppaction://hlinksldjump"/>
              </a:rPr>
              <a:t>设</a:t>
            </a:r>
            <a:r>
              <a:rPr dirty="0" sz="1050" spc="125">
                <a:latin typeface="SimSun"/>
                <a:cs typeface="SimSun"/>
                <a:hlinkClick r:id="rId41" action="ppaction://hlinksldjump"/>
              </a:rPr>
              <a:t>计</a:t>
            </a:r>
            <a:r>
              <a:rPr dirty="0" sz="1050">
                <a:latin typeface="Times New Roman"/>
                <a:cs typeface="Times New Roman"/>
                <a:hlinkClick r:id="rId41" action="ppaction://hlinksldjump"/>
              </a:rPr>
              <a:t>..........................................................................................................................</a:t>
            </a:r>
            <a:r>
              <a:rPr dirty="0" sz="1050" spc="-15">
                <a:latin typeface="Times New Roman"/>
                <a:cs typeface="Times New Roman"/>
                <a:hlinkClick r:id="rId41" action="ppaction://hlinksldjump"/>
              </a:rPr>
              <a:t> </a:t>
            </a:r>
            <a:r>
              <a:rPr dirty="0" sz="1050">
                <a:latin typeface="Times New Roman"/>
                <a:cs typeface="Times New Roman"/>
                <a:hlinkClick r:id="rId41" action="ppaction://hlinksldjump"/>
              </a:rPr>
              <a:t>35</a:t>
            </a:r>
            <a:endParaRPr sz="1050">
              <a:latin typeface="Times New Roman"/>
              <a:cs typeface="Times New Roman"/>
            </a:endParaRPr>
          </a:p>
          <a:p>
            <a:pPr algn="r" marR="6350">
              <a:lnSpc>
                <a:spcPct val="100000"/>
              </a:lnSpc>
              <a:spcBef>
                <a:spcPts val="300"/>
              </a:spcBef>
            </a:pPr>
            <a:r>
              <a:rPr dirty="0" sz="1050" spc="-10">
                <a:latin typeface="SimSun"/>
                <a:cs typeface="SimSun"/>
                <a:hlinkClick r:id="rId42" action="ppaction://hlinksldjump"/>
              </a:rPr>
              <a:t>基</a:t>
            </a:r>
            <a:r>
              <a:rPr dirty="0" sz="1050" spc="5">
                <a:latin typeface="SimSun"/>
                <a:cs typeface="SimSun"/>
                <a:hlinkClick r:id="rId42" action="ppaction://hlinksldjump"/>
              </a:rPr>
              <a:t>于</a:t>
            </a:r>
            <a:r>
              <a:rPr dirty="0" sz="1050" spc="-10">
                <a:latin typeface="SimSun"/>
                <a:cs typeface="SimSun"/>
                <a:hlinkClick r:id="rId42" action="ppaction://hlinksldjump"/>
              </a:rPr>
              <a:t>位</a:t>
            </a:r>
            <a:r>
              <a:rPr dirty="0" sz="1050" spc="5">
                <a:latin typeface="SimSun"/>
                <a:cs typeface="SimSun"/>
                <a:hlinkClick r:id="rId42" action="ppaction://hlinksldjump"/>
              </a:rPr>
              <a:t>置</a:t>
            </a:r>
            <a:r>
              <a:rPr dirty="0" sz="1050" spc="-10">
                <a:latin typeface="SimSun"/>
                <a:cs typeface="SimSun"/>
                <a:hlinkClick r:id="rId42" action="ppaction://hlinksldjump"/>
              </a:rPr>
              <a:t>自</a:t>
            </a:r>
            <a:r>
              <a:rPr dirty="0" sz="1050" spc="5">
                <a:latin typeface="SimSun"/>
                <a:cs typeface="SimSun"/>
                <a:hlinkClick r:id="rId42" action="ppaction://hlinksldjump"/>
              </a:rPr>
              <a:t>适</a:t>
            </a:r>
            <a:r>
              <a:rPr dirty="0" sz="1050" spc="-10">
                <a:latin typeface="SimSun"/>
                <a:cs typeface="SimSun"/>
                <a:hlinkClick r:id="rId42" action="ppaction://hlinksldjump"/>
              </a:rPr>
              <a:t>应</a:t>
            </a:r>
            <a:r>
              <a:rPr dirty="0" sz="1050" spc="5">
                <a:latin typeface="SimSun"/>
                <a:cs typeface="SimSun"/>
                <a:hlinkClick r:id="rId42" action="ppaction://hlinksldjump"/>
              </a:rPr>
              <a:t>卷</a:t>
            </a:r>
            <a:r>
              <a:rPr dirty="0" sz="1050" spc="-10">
                <a:latin typeface="SimSun"/>
                <a:cs typeface="SimSun"/>
                <a:hlinkClick r:id="rId42" action="ppaction://hlinksldjump"/>
              </a:rPr>
              <a:t>积</a:t>
            </a:r>
            <a:r>
              <a:rPr dirty="0" sz="1050" spc="5">
                <a:latin typeface="SimSun"/>
                <a:cs typeface="SimSun"/>
                <a:hlinkClick r:id="rId42" action="ppaction://hlinksldjump"/>
              </a:rPr>
              <a:t>提取</a:t>
            </a:r>
            <a:r>
              <a:rPr dirty="0" sz="1050" spc="-10">
                <a:latin typeface="SimSun"/>
                <a:cs typeface="SimSun"/>
                <a:hlinkClick r:id="rId42" action="ppaction://hlinksldjump"/>
              </a:rPr>
              <a:t>特征</a:t>
            </a:r>
            <a:r>
              <a:rPr dirty="0" sz="1050" spc="5">
                <a:latin typeface="SimSun"/>
                <a:cs typeface="SimSun"/>
                <a:hlinkClick r:id="rId42" action="ppaction://hlinksldjump"/>
              </a:rPr>
              <a:t>的</a:t>
            </a:r>
            <a:r>
              <a:rPr dirty="0" sz="1050" spc="-235">
                <a:latin typeface="SimSun"/>
                <a:cs typeface="SimSun"/>
                <a:hlinkClick r:id="rId42" action="ppaction://hlinksldjump"/>
              </a:rPr>
              <a:t> </a:t>
            </a:r>
            <a:r>
              <a:rPr dirty="0" sz="1050" spc="-20">
                <a:latin typeface="Times New Roman"/>
                <a:cs typeface="Times New Roman"/>
                <a:hlinkClick r:id="rId42" action="ppaction://hlinksldjump"/>
              </a:rPr>
              <a:t>PACNet</a:t>
            </a:r>
            <a:r>
              <a:rPr dirty="0" sz="1050" spc="-45">
                <a:latin typeface="Times New Roman"/>
                <a:cs typeface="Times New Roman"/>
                <a:hlinkClick r:id="rId42" action="ppaction://hlinksldjump"/>
              </a:rPr>
              <a:t> </a:t>
            </a:r>
            <a:r>
              <a:rPr dirty="0" sz="1050">
                <a:latin typeface="Times New Roman"/>
                <a:cs typeface="Times New Roman"/>
                <a:hlinkClick r:id="rId42" action="ppaction://hlinksldjump"/>
              </a:rPr>
              <a:t>............................................................................................</a:t>
            </a:r>
            <a:r>
              <a:rPr dirty="0" sz="1050" spc="-25">
                <a:latin typeface="Times New Roman"/>
                <a:cs typeface="Times New Roman"/>
                <a:hlinkClick r:id="rId42" action="ppaction://hlinksldjump"/>
              </a:rPr>
              <a:t> </a:t>
            </a:r>
            <a:r>
              <a:rPr dirty="0" sz="1050">
                <a:latin typeface="Times New Roman"/>
                <a:cs typeface="Times New Roman"/>
                <a:hlinkClick r:id="rId42" action="ppaction://hlinksldjump"/>
              </a:rPr>
              <a:t>37</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42" action="ppaction://hlinksldjump"/>
              </a:rPr>
              <a:t>4.2.1</a:t>
            </a:r>
            <a:r>
              <a:rPr dirty="0" sz="1050" spc="330">
                <a:latin typeface="Times New Roman"/>
                <a:cs typeface="Times New Roman"/>
                <a:hlinkClick r:id="rId42" action="ppaction://hlinksldjump"/>
              </a:rPr>
              <a:t> </a:t>
            </a:r>
            <a:r>
              <a:rPr dirty="0" sz="1050" spc="5">
                <a:latin typeface="SimSun"/>
                <a:cs typeface="SimSun"/>
                <a:hlinkClick r:id="rId42" action="ppaction://hlinksldjump"/>
              </a:rPr>
              <a:t>位</a:t>
            </a:r>
            <a:r>
              <a:rPr dirty="0" sz="1050" spc="-10">
                <a:latin typeface="SimSun"/>
                <a:cs typeface="SimSun"/>
                <a:hlinkClick r:id="rId42" action="ppaction://hlinksldjump"/>
              </a:rPr>
              <a:t>置</a:t>
            </a:r>
            <a:r>
              <a:rPr dirty="0" sz="1050" spc="5">
                <a:latin typeface="SimSun"/>
                <a:cs typeface="SimSun"/>
                <a:hlinkClick r:id="rId42" action="ppaction://hlinksldjump"/>
              </a:rPr>
              <a:t>自</a:t>
            </a:r>
            <a:r>
              <a:rPr dirty="0" sz="1050" spc="-10">
                <a:latin typeface="SimSun"/>
                <a:cs typeface="SimSun"/>
                <a:hlinkClick r:id="rId42" action="ppaction://hlinksldjump"/>
              </a:rPr>
              <a:t>适</a:t>
            </a:r>
            <a:r>
              <a:rPr dirty="0" sz="1050" spc="5">
                <a:latin typeface="SimSun"/>
                <a:cs typeface="SimSun"/>
                <a:hlinkClick r:id="rId42" action="ppaction://hlinksldjump"/>
              </a:rPr>
              <a:t>应</a:t>
            </a:r>
            <a:r>
              <a:rPr dirty="0" sz="1050" spc="-10">
                <a:latin typeface="SimSun"/>
                <a:cs typeface="SimSun"/>
                <a:hlinkClick r:id="rId42" action="ppaction://hlinksldjump"/>
              </a:rPr>
              <a:t>卷</a:t>
            </a:r>
            <a:r>
              <a:rPr dirty="0" sz="1050" spc="220">
                <a:latin typeface="SimSun"/>
                <a:cs typeface="SimSun"/>
                <a:hlinkClick r:id="rId42" action="ppaction://hlinksldjump"/>
              </a:rPr>
              <a:t>积</a:t>
            </a:r>
            <a:r>
              <a:rPr dirty="0" sz="1050">
                <a:latin typeface="Times New Roman"/>
                <a:cs typeface="Times New Roman"/>
                <a:hlinkClick r:id="rId42" action="ppaction://hlinksldjump"/>
              </a:rPr>
              <a:t>...........................................................................................................................</a:t>
            </a:r>
            <a:r>
              <a:rPr dirty="0" sz="1050" spc="-20">
                <a:latin typeface="Times New Roman"/>
                <a:cs typeface="Times New Roman"/>
                <a:hlinkClick r:id="rId42" action="ppaction://hlinksldjump"/>
              </a:rPr>
              <a:t> </a:t>
            </a:r>
            <a:r>
              <a:rPr dirty="0" sz="1050">
                <a:latin typeface="Times New Roman"/>
                <a:cs typeface="Times New Roman"/>
                <a:hlinkClick r:id="rId42" action="ppaction://hlinksldjump"/>
              </a:rPr>
              <a:t>37</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43" action="ppaction://hlinksldjump"/>
              </a:rPr>
              <a:t>4.2.2</a:t>
            </a:r>
            <a:r>
              <a:rPr dirty="0" sz="1050" spc="40">
                <a:latin typeface="Times New Roman"/>
                <a:cs typeface="Times New Roman"/>
                <a:hlinkClick r:id="rId43" action="ppaction://hlinksldjump"/>
              </a:rPr>
              <a:t> </a:t>
            </a:r>
            <a:r>
              <a:rPr dirty="0" sz="1050" spc="-20">
                <a:latin typeface="Times New Roman"/>
                <a:cs typeface="Times New Roman"/>
                <a:hlinkClick r:id="rId43" action="ppaction://hlinksldjump"/>
              </a:rPr>
              <a:t>PACNet</a:t>
            </a:r>
            <a:r>
              <a:rPr dirty="0" sz="1050" spc="35">
                <a:latin typeface="Times New Roman"/>
                <a:cs typeface="Times New Roman"/>
                <a:hlinkClick r:id="rId43" action="ppaction://hlinksldjump"/>
              </a:rPr>
              <a:t> </a:t>
            </a:r>
            <a:r>
              <a:rPr dirty="0" sz="1050" spc="-10">
                <a:latin typeface="SimSun"/>
                <a:cs typeface="SimSun"/>
                <a:hlinkClick r:id="rId43" action="ppaction://hlinksldjump"/>
              </a:rPr>
              <a:t>网</a:t>
            </a:r>
            <a:r>
              <a:rPr dirty="0" sz="1050" spc="5">
                <a:latin typeface="SimSun"/>
                <a:cs typeface="SimSun"/>
                <a:hlinkClick r:id="rId43" action="ppaction://hlinksldjump"/>
              </a:rPr>
              <a:t>络</a:t>
            </a:r>
            <a:r>
              <a:rPr dirty="0" sz="1050" spc="-10">
                <a:latin typeface="SimSun"/>
                <a:cs typeface="SimSun"/>
                <a:hlinkClick r:id="rId43" action="ppaction://hlinksldjump"/>
              </a:rPr>
              <a:t>设</a:t>
            </a:r>
            <a:r>
              <a:rPr dirty="0" sz="1050" spc="175">
                <a:latin typeface="SimSun"/>
                <a:cs typeface="SimSun"/>
                <a:hlinkClick r:id="rId43" action="ppaction://hlinksldjump"/>
              </a:rPr>
              <a:t>计</a:t>
            </a:r>
            <a:r>
              <a:rPr dirty="0" sz="1050">
                <a:latin typeface="Times New Roman"/>
                <a:cs typeface="Times New Roman"/>
                <a:hlinkClick r:id="rId43" action="ppaction://hlinksldjump"/>
              </a:rPr>
              <a:t>..........................................................................................................................</a:t>
            </a:r>
            <a:r>
              <a:rPr dirty="0" sz="1050" spc="-15">
                <a:latin typeface="Times New Roman"/>
                <a:cs typeface="Times New Roman"/>
                <a:hlinkClick r:id="rId43" action="ppaction://hlinksldjump"/>
              </a:rPr>
              <a:t> </a:t>
            </a:r>
            <a:r>
              <a:rPr dirty="0" sz="1050">
                <a:latin typeface="Times New Roman"/>
                <a:cs typeface="Times New Roman"/>
                <a:hlinkClick r:id="rId43" action="ppaction://hlinksldjump"/>
              </a:rPr>
              <a:t>38</a:t>
            </a:r>
            <a:endParaRPr sz="1050">
              <a:latin typeface="Times New Roman"/>
              <a:cs typeface="Times New Roman"/>
            </a:endParaRPr>
          </a:p>
          <a:p>
            <a:pPr algn="r" marR="6350">
              <a:lnSpc>
                <a:spcPct val="100000"/>
              </a:lnSpc>
              <a:spcBef>
                <a:spcPts val="300"/>
              </a:spcBef>
            </a:pPr>
            <a:r>
              <a:rPr dirty="0" sz="1050" spc="-10">
                <a:latin typeface="SimSun"/>
                <a:cs typeface="SimSun"/>
                <a:hlinkClick r:id="rId44" action="ppaction://hlinksldjump"/>
              </a:rPr>
              <a:t>实</a:t>
            </a:r>
            <a:r>
              <a:rPr dirty="0" sz="1050" spc="5">
                <a:latin typeface="SimSun"/>
                <a:cs typeface="SimSun"/>
                <a:hlinkClick r:id="rId44" action="ppaction://hlinksldjump"/>
              </a:rPr>
              <a:t>验</a:t>
            </a:r>
            <a:r>
              <a:rPr dirty="0" sz="1050" spc="-10">
                <a:latin typeface="SimSun"/>
                <a:cs typeface="SimSun"/>
                <a:hlinkClick r:id="rId44" action="ppaction://hlinksldjump"/>
              </a:rPr>
              <a:t>结</a:t>
            </a:r>
            <a:r>
              <a:rPr dirty="0" sz="1050" spc="5">
                <a:latin typeface="SimSun"/>
                <a:cs typeface="SimSun"/>
                <a:hlinkClick r:id="rId44" action="ppaction://hlinksldjump"/>
              </a:rPr>
              <a:t>果</a:t>
            </a:r>
            <a:r>
              <a:rPr dirty="0" sz="1050" spc="-10">
                <a:latin typeface="SimSun"/>
                <a:cs typeface="SimSun"/>
                <a:hlinkClick r:id="rId44" action="ppaction://hlinksldjump"/>
              </a:rPr>
              <a:t>与</a:t>
            </a:r>
            <a:r>
              <a:rPr dirty="0" sz="1050" spc="5">
                <a:latin typeface="SimSun"/>
                <a:cs typeface="SimSun"/>
                <a:hlinkClick r:id="rId44" action="ppaction://hlinksldjump"/>
              </a:rPr>
              <a:t>分</a:t>
            </a:r>
            <a:r>
              <a:rPr dirty="0" sz="1050" spc="195">
                <a:latin typeface="SimSun"/>
                <a:cs typeface="SimSun"/>
                <a:hlinkClick r:id="rId44" action="ppaction://hlinksldjump"/>
              </a:rPr>
              <a:t>析</a:t>
            </a:r>
            <a:r>
              <a:rPr dirty="0" sz="1050">
                <a:latin typeface="Times New Roman"/>
                <a:cs typeface="Times New Roman"/>
                <a:hlinkClick r:id="rId44" action="ppaction://hlinksldjump"/>
              </a:rPr>
              <a:t>......................................................................................................................................</a:t>
            </a:r>
            <a:r>
              <a:rPr dirty="0" sz="1050" spc="60">
                <a:latin typeface="Times New Roman"/>
                <a:cs typeface="Times New Roman"/>
                <a:hlinkClick r:id="rId44" action="ppaction://hlinksldjump"/>
              </a:rPr>
              <a:t> </a:t>
            </a:r>
            <a:r>
              <a:rPr dirty="0" sz="1050">
                <a:latin typeface="Times New Roman"/>
                <a:cs typeface="Times New Roman"/>
                <a:hlinkClick r:id="rId44" action="ppaction://hlinksldjump"/>
              </a:rPr>
              <a:t>39</a:t>
            </a:r>
            <a:endParaRPr sz="1050">
              <a:latin typeface="Times New Roman"/>
              <a:cs typeface="Times New Roman"/>
            </a:endParaRPr>
          </a:p>
          <a:p>
            <a:pPr algn="r" marR="6350">
              <a:lnSpc>
                <a:spcPct val="100000"/>
              </a:lnSpc>
              <a:spcBef>
                <a:spcPts val="300"/>
              </a:spcBef>
            </a:pPr>
            <a:r>
              <a:rPr dirty="0" sz="1050">
                <a:latin typeface="Times New Roman"/>
                <a:cs typeface="Times New Roman"/>
                <a:hlinkClick r:id="rId44" action="ppaction://hlinksldjump"/>
              </a:rPr>
              <a:t>4.3.1</a:t>
            </a:r>
            <a:r>
              <a:rPr dirty="0" sz="1050" spc="325">
                <a:latin typeface="Times New Roman"/>
                <a:cs typeface="Times New Roman"/>
                <a:hlinkClick r:id="rId44" action="ppaction://hlinksldjump"/>
              </a:rPr>
              <a:t> </a:t>
            </a:r>
            <a:r>
              <a:rPr dirty="0" sz="1050" spc="5">
                <a:latin typeface="SimSun"/>
                <a:cs typeface="SimSun"/>
                <a:hlinkClick r:id="rId44" action="ppaction://hlinksldjump"/>
              </a:rPr>
              <a:t>数</a:t>
            </a:r>
            <a:r>
              <a:rPr dirty="0" sz="1050" spc="-10">
                <a:latin typeface="SimSun"/>
                <a:cs typeface="SimSun"/>
                <a:hlinkClick r:id="rId44" action="ppaction://hlinksldjump"/>
              </a:rPr>
              <a:t>据</a:t>
            </a:r>
            <a:r>
              <a:rPr dirty="0" sz="1050" spc="5">
                <a:latin typeface="SimSun"/>
                <a:cs typeface="SimSun"/>
                <a:hlinkClick r:id="rId44" action="ppaction://hlinksldjump"/>
              </a:rPr>
              <a:t>集</a:t>
            </a:r>
            <a:r>
              <a:rPr dirty="0" sz="1050" spc="-10">
                <a:latin typeface="SimSun"/>
                <a:cs typeface="SimSun"/>
                <a:hlinkClick r:id="rId44" action="ppaction://hlinksldjump"/>
              </a:rPr>
              <a:t>与</a:t>
            </a:r>
            <a:r>
              <a:rPr dirty="0" sz="1050" spc="5">
                <a:latin typeface="SimSun"/>
                <a:cs typeface="SimSun"/>
                <a:hlinkClick r:id="rId44" action="ppaction://hlinksldjump"/>
              </a:rPr>
              <a:t>硬</a:t>
            </a:r>
            <a:r>
              <a:rPr dirty="0" sz="1050" spc="-10">
                <a:latin typeface="SimSun"/>
                <a:cs typeface="SimSun"/>
                <a:hlinkClick r:id="rId44" action="ppaction://hlinksldjump"/>
              </a:rPr>
              <a:t>件</a:t>
            </a:r>
            <a:r>
              <a:rPr dirty="0" sz="1050" spc="5">
                <a:latin typeface="SimSun"/>
                <a:cs typeface="SimSun"/>
                <a:hlinkClick r:id="rId44" action="ppaction://hlinksldjump"/>
              </a:rPr>
              <a:t>配</a:t>
            </a:r>
            <a:r>
              <a:rPr dirty="0" sz="1050" spc="220">
                <a:latin typeface="SimSun"/>
                <a:cs typeface="SimSun"/>
                <a:hlinkClick r:id="rId44" action="ppaction://hlinksldjump"/>
              </a:rPr>
              <a:t>置</a:t>
            </a:r>
            <a:r>
              <a:rPr dirty="0" sz="1050">
                <a:latin typeface="Times New Roman"/>
                <a:cs typeface="Times New Roman"/>
                <a:hlinkClick r:id="rId44" action="ppaction://hlinksldjump"/>
              </a:rPr>
              <a:t>.......................................................................................................................</a:t>
            </a:r>
            <a:r>
              <a:rPr dirty="0" sz="1050" spc="-20">
                <a:latin typeface="Times New Roman"/>
                <a:cs typeface="Times New Roman"/>
                <a:hlinkClick r:id="rId44" action="ppaction://hlinksldjump"/>
              </a:rPr>
              <a:t> </a:t>
            </a:r>
            <a:r>
              <a:rPr dirty="0" sz="1050">
                <a:latin typeface="Times New Roman"/>
                <a:cs typeface="Times New Roman"/>
                <a:hlinkClick r:id="rId44" action="ppaction://hlinksldjump"/>
              </a:rPr>
              <a:t>39</a:t>
            </a:r>
            <a:endParaRPr sz="1050">
              <a:latin typeface="Times New Roman"/>
              <a:cs typeface="Times New Roman"/>
            </a:endParaRPr>
          </a:p>
        </p:txBody>
      </p:sp>
      <p:pic>
        <p:nvPicPr>
          <p:cNvPr id="19" name="object 19"/>
          <p:cNvPicPr/>
          <p:nvPr/>
        </p:nvPicPr>
        <p:blipFill>
          <a:blip r:embed="rId45" cstate="print"/>
          <a:stretch>
            <a:fillRect/>
          </a:stretch>
        </p:blipFill>
        <p:spPr>
          <a:xfrm>
            <a:off x="259079" y="10344403"/>
            <a:ext cx="4812030" cy="123189"/>
          </a:xfrm>
          <a:prstGeom prst="rect">
            <a:avLst/>
          </a:prstGeom>
        </p:spPr>
      </p:pic>
      <p:pic>
        <p:nvPicPr>
          <p:cNvPr id="20" name="object 20"/>
          <p:cNvPicPr/>
          <p:nvPr/>
        </p:nvPicPr>
        <p:blipFill>
          <a:blip r:embed="rId46" cstate="print"/>
          <a:stretch>
            <a:fillRect/>
          </a:stretch>
        </p:blipFill>
        <p:spPr>
          <a:xfrm>
            <a:off x="5215890" y="10344403"/>
            <a:ext cx="1082039" cy="123189"/>
          </a:xfrm>
          <a:prstGeom prst="rect">
            <a:avLst/>
          </a:prstGeom>
        </p:spPr>
      </p:pic>
      <p:sp>
        <p:nvSpPr>
          <p:cNvPr id="21" name="object 21"/>
          <p:cNvSpPr txBox="1"/>
          <p:nvPr/>
        </p:nvSpPr>
        <p:spPr>
          <a:xfrm>
            <a:off x="3627754" y="9924667"/>
            <a:ext cx="307340" cy="173990"/>
          </a:xfrm>
          <a:prstGeom prst="rect">
            <a:avLst/>
          </a:prstGeom>
        </p:spPr>
        <p:txBody>
          <a:bodyPr wrap="square" lIns="0" tIns="0" rIns="0" bIns="0" rtlCol="0" vert="horz">
            <a:spAutoFit/>
          </a:bodyPr>
          <a:lstStyle/>
          <a:p>
            <a:pPr marL="38100">
              <a:lnSpc>
                <a:spcPts val="1250"/>
              </a:lnSpc>
            </a:pPr>
            <a:r>
              <a:rPr dirty="0" sz="1050">
                <a:latin typeface="Times New Roman"/>
                <a:cs typeface="Times New Roman"/>
              </a:rPr>
              <a:t>v</a:t>
            </a:r>
            <a:endParaRPr sz="10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9139" y="1371781"/>
            <a:ext cx="162242" cy="95068"/>
          </a:xfrm>
          <a:prstGeom prst="rect">
            <a:avLst/>
          </a:prstGeom>
        </p:spPr>
      </p:pic>
      <p:pic>
        <p:nvPicPr>
          <p:cNvPr id="3" name="object 3"/>
          <p:cNvPicPr/>
          <p:nvPr/>
        </p:nvPicPr>
        <p:blipFill>
          <a:blip r:embed="rId3" cstate="print"/>
          <a:stretch>
            <a:fillRect/>
          </a:stretch>
        </p:blipFill>
        <p:spPr>
          <a:xfrm>
            <a:off x="993671" y="1768021"/>
            <a:ext cx="147042" cy="95068"/>
          </a:xfrm>
          <a:prstGeom prst="rect">
            <a:avLst/>
          </a:prstGeom>
        </p:spPr>
      </p:pic>
      <p:pic>
        <p:nvPicPr>
          <p:cNvPr id="4" name="object 4"/>
          <p:cNvPicPr/>
          <p:nvPr/>
        </p:nvPicPr>
        <p:blipFill>
          <a:blip r:embed="rId4" cstate="print"/>
          <a:stretch>
            <a:fillRect/>
          </a:stretch>
        </p:blipFill>
        <p:spPr>
          <a:xfrm>
            <a:off x="993713" y="1966141"/>
            <a:ext cx="157668" cy="95068"/>
          </a:xfrm>
          <a:prstGeom prst="rect">
            <a:avLst/>
          </a:prstGeom>
        </p:spPr>
      </p:pic>
      <p:pic>
        <p:nvPicPr>
          <p:cNvPr id="5" name="object 5"/>
          <p:cNvPicPr/>
          <p:nvPr/>
        </p:nvPicPr>
        <p:blipFill>
          <a:blip r:embed="rId5" cstate="print"/>
          <a:stretch>
            <a:fillRect/>
          </a:stretch>
        </p:blipFill>
        <p:spPr>
          <a:xfrm>
            <a:off x="993670" y="2758621"/>
            <a:ext cx="151615" cy="95068"/>
          </a:xfrm>
          <a:prstGeom prst="rect">
            <a:avLst/>
          </a:prstGeom>
        </p:spPr>
      </p:pic>
      <p:pic>
        <p:nvPicPr>
          <p:cNvPr id="6" name="object 6"/>
          <p:cNvPicPr/>
          <p:nvPr/>
        </p:nvPicPr>
        <p:blipFill>
          <a:blip r:embed="rId6" cstate="print"/>
          <a:stretch>
            <a:fillRect/>
          </a:stretch>
        </p:blipFill>
        <p:spPr>
          <a:xfrm>
            <a:off x="993713" y="3749221"/>
            <a:ext cx="157668" cy="95068"/>
          </a:xfrm>
          <a:prstGeom prst="rect">
            <a:avLst/>
          </a:prstGeom>
        </p:spPr>
      </p:pic>
      <p:pic>
        <p:nvPicPr>
          <p:cNvPr id="7" name="object 7"/>
          <p:cNvPicPr/>
          <p:nvPr/>
        </p:nvPicPr>
        <p:blipFill>
          <a:blip r:embed="rId7" cstate="print"/>
          <a:stretch>
            <a:fillRect/>
          </a:stretch>
        </p:blipFill>
        <p:spPr>
          <a:xfrm>
            <a:off x="992193" y="4145461"/>
            <a:ext cx="148520" cy="95068"/>
          </a:xfrm>
          <a:prstGeom prst="rect">
            <a:avLst/>
          </a:prstGeom>
        </p:spPr>
      </p:pic>
      <p:pic>
        <p:nvPicPr>
          <p:cNvPr id="8" name="object 8"/>
          <p:cNvPicPr/>
          <p:nvPr/>
        </p:nvPicPr>
        <p:blipFill>
          <a:blip r:embed="rId8" cstate="print"/>
          <a:stretch>
            <a:fillRect/>
          </a:stretch>
        </p:blipFill>
        <p:spPr>
          <a:xfrm>
            <a:off x="992232" y="4343581"/>
            <a:ext cx="159149" cy="95068"/>
          </a:xfrm>
          <a:prstGeom prst="rect">
            <a:avLst/>
          </a:prstGeom>
        </p:spPr>
      </p:pic>
      <p:sp>
        <p:nvSpPr>
          <p:cNvPr id="9" name="object 9"/>
          <p:cNvSpPr txBox="1"/>
          <p:nvPr/>
        </p:nvSpPr>
        <p:spPr>
          <a:xfrm>
            <a:off x="706627" y="682904"/>
            <a:ext cx="6141085" cy="4979670"/>
          </a:xfrm>
          <a:prstGeom prst="rect">
            <a:avLst/>
          </a:prstGeom>
        </p:spPr>
        <p:txBody>
          <a:bodyPr wrap="square" lIns="0" tIns="50800" rIns="0" bIns="0" rtlCol="0" vert="horz">
            <a:spAutoFit/>
          </a:bodyPr>
          <a:lstStyle/>
          <a:p>
            <a:pPr algn="r" marR="5080">
              <a:lnSpc>
                <a:spcPct val="100000"/>
              </a:lnSpc>
              <a:spcBef>
                <a:spcPts val="400"/>
              </a:spcBef>
            </a:pPr>
            <a:r>
              <a:rPr dirty="0" sz="1050">
                <a:latin typeface="Times New Roman"/>
                <a:cs typeface="Times New Roman"/>
                <a:hlinkClick r:id="rId9" action="ppaction://hlinksldjump"/>
              </a:rPr>
              <a:t>4.3.2</a:t>
            </a:r>
            <a:r>
              <a:rPr dirty="0" sz="1050" spc="330">
                <a:latin typeface="Times New Roman"/>
                <a:cs typeface="Times New Roman"/>
                <a:hlinkClick r:id="rId9" action="ppaction://hlinksldjump"/>
              </a:rPr>
              <a:t> </a:t>
            </a:r>
            <a:r>
              <a:rPr dirty="0" sz="1050" spc="5">
                <a:latin typeface="SimSun"/>
                <a:cs typeface="SimSun"/>
                <a:hlinkClick r:id="rId9" action="ppaction://hlinksldjump"/>
              </a:rPr>
              <a:t>训</a:t>
            </a:r>
            <a:r>
              <a:rPr dirty="0" sz="1050" spc="-10">
                <a:latin typeface="SimSun"/>
                <a:cs typeface="SimSun"/>
                <a:hlinkClick r:id="rId9" action="ppaction://hlinksldjump"/>
              </a:rPr>
              <a:t>练</a:t>
            </a:r>
            <a:r>
              <a:rPr dirty="0" sz="1050" spc="5">
                <a:latin typeface="SimSun"/>
                <a:cs typeface="SimSun"/>
                <a:hlinkClick r:id="rId9" action="ppaction://hlinksldjump"/>
              </a:rPr>
              <a:t>参</a:t>
            </a:r>
            <a:r>
              <a:rPr dirty="0" sz="1050" spc="-10">
                <a:latin typeface="SimSun"/>
                <a:cs typeface="SimSun"/>
                <a:hlinkClick r:id="rId9" action="ppaction://hlinksldjump"/>
              </a:rPr>
              <a:t>数</a:t>
            </a:r>
            <a:r>
              <a:rPr dirty="0" sz="1050" spc="5">
                <a:latin typeface="SimSun"/>
                <a:cs typeface="SimSun"/>
                <a:hlinkClick r:id="rId9" action="ppaction://hlinksldjump"/>
              </a:rPr>
              <a:t>设</a:t>
            </a:r>
            <a:r>
              <a:rPr dirty="0" sz="1050" spc="204">
                <a:latin typeface="SimSun"/>
                <a:cs typeface="SimSun"/>
                <a:hlinkClick r:id="rId9" action="ppaction://hlinksldjump"/>
              </a:rPr>
              <a:t>置</a:t>
            </a:r>
            <a:r>
              <a:rPr dirty="0" sz="1050">
                <a:latin typeface="Times New Roman"/>
                <a:cs typeface="Times New Roman"/>
                <a:hlinkClick r:id="rId9" action="ppaction://hlinksldjump"/>
              </a:rPr>
              <a:t>...............................................................................................................................</a:t>
            </a:r>
            <a:r>
              <a:rPr dirty="0" sz="1050" spc="-10">
                <a:latin typeface="Times New Roman"/>
                <a:cs typeface="Times New Roman"/>
                <a:hlinkClick r:id="rId9" action="ppaction://hlinksldjump"/>
              </a:rPr>
              <a:t> </a:t>
            </a:r>
            <a:r>
              <a:rPr dirty="0" sz="1050">
                <a:latin typeface="Times New Roman"/>
                <a:cs typeface="Times New Roman"/>
                <a:hlinkClick r:id="rId9" action="ppaction://hlinksldjump"/>
              </a:rPr>
              <a:t>40</a:t>
            </a:r>
            <a:endParaRPr sz="1050">
              <a:latin typeface="Times New Roman"/>
              <a:cs typeface="Times New Roman"/>
            </a:endParaRPr>
          </a:p>
          <a:p>
            <a:pPr algn="r" marR="5080">
              <a:lnSpc>
                <a:spcPct val="100000"/>
              </a:lnSpc>
              <a:spcBef>
                <a:spcPts val="300"/>
              </a:spcBef>
            </a:pPr>
            <a:r>
              <a:rPr dirty="0" sz="1050">
                <a:latin typeface="Times New Roman"/>
                <a:cs typeface="Times New Roman"/>
                <a:hlinkClick r:id="rId9" action="ppaction://hlinksldjump"/>
              </a:rPr>
              <a:t>4.3.3</a:t>
            </a:r>
            <a:r>
              <a:rPr dirty="0" sz="1050" spc="330">
                <a:latin typeface="Times New Roman"/>
                <a:cs typeface="Times New Roman"/>
                <a:hlinkClick r:id="rId9" action="ppaction://hlinksldjump"/>
              </a:rPr>
              <a:t> </a:t>
            </a:r>
            <a:r>
              <a:rPr dirty="0" sz="1050" spc="5">
                <a:latin typeface="SimSun"/>
                <a:cs typeface="SimSun"/>
                <a:hlinkClick r:id="rId9" action="ppaction://hlinksldjump"/>
              </a:rPr>
              <a:t>整</a:t>
            </a:r>
            <a:r>
              <a:rPr dirty="0" sz="1050" spc="-10">
                <a:latin typeface="SimSun"/>
                <a:cs typeface="SimSun"/>
                <a:hlinkClick r:id="rId9" action="ppaction://hlinksldjump"/>
              </a:rPr>
              <a:t>体</a:t>
            </a:r>
            <a:r>
              <a:rPr dirty="0" sz="1050" spc="5">
                <a:latin typeface="SimSun"/>
                <a:cs typeface="SimSun"/>
                <a:hlinkClick r:id="rId9" action="ppaction://hlinksldjump"/>
              </a:rPr>
              <a:t>配</a:t>
            </a:r>
            <a:r>
              <a:rPr dirty="0" sz="1050" spc="-10">
                <a:latin typeface="SimSun"/>
                <a:cs typeface="SimSun"/>
                <a:hlinkClick r:id="rId9" action="ppaction://hlinksldjump"/>
              </a:rPr>
              <a:t>准</a:t>
            </a:r>
            <a:r>
              <a:rPr dirty="0" sz="1050" spc="5">
                <a:latin typeface="SimSun"/>
                <a:cs typeface="SimSun"/>
                <a:hlinkClick r:id="rId9" action="ppaction://hlinksldjump"/>
              </a:rPr>
              <a:t>效</a:t>
            </a:r>
            <a:r>
              <a:rPr dirty="0" sz="1050" spc="204">
                <a:latin typeface="SimSun"/>
                <a:cs typeface="SimSun"/>
                <a:hlinkClick r:id="rId9" action="ppaction://hlinksldjump"/>
              </a:rPr>
              <a:t>果</a:t>
            </a:r>
            <a:r>
              <a:rPr dirty="0" sz="1050">
                <a:latin typeface="Times New Roman"/>
                <a:cs typeface="Times New Roman"/>
                <a:hlinkClick r:id="rId9" action="ppaction://hlinksldjump"/>
              </a:rPr>
              <a:t>...............................................................................................................................</a:t>
            </a:r>
            <a:r>
              <a:rPr dirty="0" sz="1050" spc="-10">
                <a:latin typeface="Times New Roman"/>
                <a:cs typeface="Times New Roman"/>
                <a:hlinkClick r:id="rId9" action="ppaction://hlinksldjump"/>
              </a:rPr>
              <a:t> </a:t>
            </a:r>
            <a:r>
              <a:rPr dirty="0" sz="1050">
                <a:latin typeface="Times New Roman"/>
                <a:cs typeface="Times New Roman"/>
                <a:hlinkClick r:id="rId9" action="ppaction://hlinksldjump"/>
              </a:rPr>
              <a:t>40</a:t>
            </a:r>
            <a:endParaRPr sz="1050">
              <a:latin typeface="Times New Roman"/>
              <a:cs typeface="Times New Roman"/>
            </a:endParaRPr>
          </a:p>
          <a:p>
            <a:pPr algn="r" marR="5080">
              <a:lnSpc>
                <a:spcPct val="100000"/>
              </a:lnSpc>
              <a:spcBef>
                <a:spcPts val="300"/>
              </a:spcBef>
            </a:pPr>
            <a:r>
              <a:rPr dirty="0" sz="1050">
                <a:latin typeface="Times New Roman"/>
                <a:cs typeface="Times New Roman"/>
                <a:hlinkClick r:id="rId10" action="ppaction://hlinksldjump"/>
              </a:rPr>
              <a:t>4.3.4</a:t>
            </a:r>
            <a:r>
              <a:rPr dirty="0" sz="1050" spc="340">
                <a:latin typeface="Times New Roman"/>
                <a:cs typeface="Times New Roman"/>
                <a:hlinkClick r:id="rId10" action="ppaction://hlinksldjump"/>
              </a:rPr>
              <a:t> </a:t>
            </a:r>
            <a:r>
              <a:rPr dirty="0" sz="1050" spc="5">
                <a:latin typeface="SimSun"/>
                <a:cs typeface="SimSun"/>
                <a:hlinkClick r:id="rId10" action="ppaction://hlinksldjump"/>
              </a:rPr>
              <a:t>测</a:t>
            </a:r>
            <a:r>
              <a:rPr dirty="0" sz="1050" spc="-10">
                <a:latin typeface="SimSun"/>
                <a:cs typeface="SimSun"/>
                <a:hlinkClick r:id="rId10" action="ppaction://hlinksldjump"/>
              </a:rPr>
              <a:t>试</a:t>
            </a:r>
            <a:r>
              <a:rPr dirty="0" sz="1050" spc="5">
                <a:latin typeface="SimSun"/>
                <a:cs typeface="SimSun"/>
                <a:hlinkClick r:id="rId10" action="ppaction://hlinksldjump"/>
              </a:rPr>
              <a:t>对</a:t>
            </a:r>
            <a:r>
              <a:rPr dirty="0" sz="1050" spc="195">
                <a:latin typeface="SimSun"/>
                <a:cs typeface="SimSun"/>
                <a:hlinkClick r:id="rId10" action="ppaction://hlinksldjump"/>
              </a:rPr>
              <a:t>比</a:t>
            </a:r>
            <a:r>
              <a:rPr dirty="0" sz="1050">
                <a:latin typeface="Times New Roman"/>
                <a:cs typeface="Times New Roman"/>
                <a:hlinkClick r:id="rId10" action="ppaction://hlinksldjump"/>
              </a:rPr>
              <a:t>.......................................................................................................................................</a:t>
            </a:r>
            <a:r>
              <a:rPr dirty="0" sz="1050" spc="-15">
                <a:latin typeface="Times New Roman"/>
                <a:cs typeface="Times New Roman"/>
                <a:hlinkClick r:id="rId10" action="ppaction://hlinksldjump"/>
              </a:rPr>
              <a:t> </a:t>
            </a:r>
            <a:r>
              <a:rPr dirty="0" sz="1050">
                <a:latin typeface="Times New Roman"/>
                <a:cs typeface="Times New Roman"/>
                <a:hlinkClick r:id="rId10" action="ppaction://hlinksldjump"/>
              </a:rPr>
              <a:t>41</a:t>
            </a:r>
            <a:endParaRPr sz="1050">
              <a:latin typeface="Times New Roman"/>
              <a:cs typeface="Times New Roman"/>
            </a:endParaRPr>
          </a:p>
          <a:p>
            <a:pPr algn="r" marR="5080">
              <a:lnSpc>
                <a:spcPct val="100000"/>
              </a:lnSpc>
              <a:spcBef>
                <a:spcPts val="300"/>
              </a:spcBef>
            </a:pPr>
            <a:r>
              <a:rPr dirty="0" sz="1050" spc="-10">
                <a:latin typeface="SimSun"/>
                <a:cs typeface="SimSun"/>
                <a:hlinkClick r:id="rId11" action="ppaction://hlinksldjump"/>
              </a:rPr>
              <a:t>本</a:t>
            </a:r>
            <a:r>
              <a:rPr dirty="0" sz="1050" spc="5">
                <a:latin typeface="SimSun"/>
                <a:cs typeface="SimSun"/>
                <a:hlinkClick r:id="rId11" action="ppaction://hlinksldjump"/>
              </a:rPr>
              <a:t>章</a:t>
            </a:r>
            <a:r>
              <a:rPr dirty="0" sz="1050" spc="-10">
                <a:latin typeface="SimSun"/>
                <a:cs typeface="SimSun"/>
                <a:hlinkClick r:id="rId11" action="ppaction://hlinksldjump"/>
              </a:rPr>
              <a:t>小</a:t>
            </a:r>
            <a:r>
              <a:rPr dirty="0" sz="1050" spc="180">
                <a:latin typeface="SimSun"/>
                <a:cs typeface="SimSun"/>
                <a:hlinkClick r:id="rId11" action="ppaction://hlinksldjump"/>
              </a:rPr>
              <a:t>结</a:t>
            </a:r>
            <a:r>
              <a:rPr dirty="0" sz="1050">
                <a:latin typeface="Times New Roman"/>
                <a:cs typeface="Times New Roman"/>
                <a:hlinkClick r:id="rId11" action="ppaction://hlinksldjump"/>
              </a:rPr>
              <a:t>..................................................................................................................................................</a:t>
            </a:r>
            <a:r>
              <a:rPr dirty="0" sz="1050" spc="75">
                <a:latin typeface="Times New Roman"/>
                <a:cs typeface="Times New Roman"/>
                <a:hlinkClick r:id="rId11" action="ppaction://hlinksldjump"/>
              </a:rPr>
              <a:t> </a:t>
            </a:r>
            <a:r>
              <a:rPr dirty="0" sz="1050">
                <a:latin typeface="Times New Roman"/>
                <a:cs typeface="Times New Roman"/>
                <a:hlinkClick r:id="rId11" action="ppaction://hlinksldjump"/>
              </a:rPr>
              <a:t>42</a:t>
            </a:r>
            <a:endParaRPr sz="1050">
              <a:latin typeface="Times New Roman"/>
              <a:cs typeface="Times New Roman"/>
            </a:endParaRPr>
          </a:p>
          <a:p>
            <a:pPr algn="r" marR="5080">
              <a:lnSpc>
                <a:spcPct val="100000"/>
              </a:lnSpc>
              <a:spcBef>
                <a:spcPts val="300"/>
              </a:spcBef>
            </a:pPr>
            <a:r>
              <a:rPr dirty="0" sz="1050" spc="5">
                <a:latin typeface="SimSun"/>
                <a:cs typeface="SimSun"/>
                <a:hlinkClick r:id="rId12" action="ppaction://hlinksldjump"/>
              </a:rPr>
              <a:t>第五章</a:t>
            </a:r>
            <a:r>
              <a:rPr dirty="0" sz="1050" spc="25">
                <a:latin typeface="SimSun"/>
                <a:cs typeface="SimSun"/>
                <a:hlinkClick r:id="rId12" action="ppaction://hlinksldjump"/>
              </a:rPr>
              <a:t> </a:t>
            </a:r>
            <a:r>
              <a:rPr dirty="0" sz="1050" spc="-10">
                <a:latin typeface="SimSun"/>
                <a:cs typeface="SimSun"/>
                <a:hlinkClick r:id="rId12" action="ppaction://hlinksldjump"/>
              </a:rPr>
              <a:t>基</a:t>
            </a:r>
            <a:r>
              <a:rPr dirty="0" sz="1050" spc="5">
                <a:latin typeface="SimSun"/>
                <a:cs typeface="SimSun"/>
                <a:hlinkClick r:id="rId12" action="ppaction://hlinksldjump"/>
              </a:rPr>
              <a:t>于</a:t>
            </a:r>
            <a:r>
              <a:rPr dirty="0" sz="1050" spc="-10">
                <a:latin typeface="SimSun"/>
                <a:cs typeface="SimSun"/>
                <a:hlinkClick r:id="rId12" action="ppaction://hlinksldjump"/>
              </a:rPr>
              <a:t>双</a:t>
            </a:r>
            <a:r>
              <a:rPr dirty="0" sz="1050" spc="5">
                <a:latin typeface="SimSun"/>
                <a:cs typeface="SimSun"/>
                <a:hlinkClick r:id="rId12" action="ppaction://hlinksldjump"/>
              </a:rPr>
              <a:t>重</a:t>
            </a:r>
            <a:r>
              <a:rPr dirty="0" sz="1050" spc="-10">
                <a:latin typeface="SimSun"/>
                <a:cs typeface="SimSun"/>
                <a:hlinkClick r:id="rId12" action="ppaction://hlinksldjump"/>
              </a:rPr>
              <a:t>注</a:t>
            </a:r>
            <a:r>
              <a:rPr dirty="0" sz="1050" spc="5">
                <a:latin typeface="SimSun"/>
                <a:cs typeface="SimSun"/>
                <a:hlinkClick r:id="rId12" action="ppaction://hlinksldjump"/>
              </a:rPr>
              <a:t>意</a:t>
            </a:r>
            <a:r>
              <a:rPr dirty="0" sz="1050" spc="-10">
                <a:latin typeface="SimSun"/>
                <a:cs typeface="SimSun"/>
                <a:hlinkClick r:id="rId12" action="ppaction://hlinksldjump"/>
              </a:rPr>
              <a:t>力机</a:t>
            </a:r>
            <a:r>
              <a:rPr dirty="0" sz="1050" spc="5">
                <a:latin typeface="SimSun"/>
                <a:cs typeface="SimSun"/>
                <a:hlinkClick r:id="rId12" action="ppaction://hlinksldjump"/>
              </a:rPr>
              <a:t>制融</a:t>
            </a:r>
            <a:r>
              <a:rPr dirty="0" sz="1050" spc="-10">
                <a:latin typeface="SimSun"/>
                <a:cs typeface="SimSun"/>
                <a:hlinkClick r:id="rId12" action="ppaction://hlinksldjump"/>
              </a:rPr>
              <a:t>合</a:t>
            </a:r>
            <a:r>
              <a:rPr dirty="0" sz="1050" spc="5">
                <a:latin typeface="SimSun"/>
                <a:cs typeface="SimSun"/>
                <a:hlinkClick r:id="rId12" action="ppaction://hlinksldjump"/>
              </a:rPr>
              <a:t>特</a:t>
            </a:r>
            <a:r>
              <a:rPr dirty="0" sz="1050" spc="-10">
                <a:latin typeface="SimSun"/>
                <a:cs typeface="SimSun"/>
                <a:hlinkClick r:id="rId12" action="ppaction://hlinksldjump"/>
              </a:rPr>
              <a:t>征</a:t>
            </a:r>
            <a:r>
              <a:rPr dirty="0" sz="1050" spc="5">
                <a:latin typeface="SimSun"/>
                <a:cs typeface="SimSun"/>
                <a:hlinkClick r:id="rId12" action="ppaction://hlinksldjump"/>
              </a:rPr>
              <a:t>的</a:t>
            </a:r>
            <a:r>
              <a:rPr dirty="0" sz="1050" spc="-10">
                <a:latin typeface="SimSun"/>
                <a:cs typeface="SimSun"/>
                <a:hlinkClick r:id="rId12" action="ppaction://hlinksldjump"/>
              </a:rPr>
              <a:t>点</a:t>
            </a:r>
            <a:r>
              <a:rPr dirty="0" sz="1050" spc="5">
                <a:latin typeface="SimSun"/>
                <a:cs typeface="SimSun"/>
                <a:hlinkClick r:id="rId12" action="ppaction://hlinksldjump"/>
              </a:rPr>
              <a:t>云</a:t>
            </a:r>
            <a:r>
              <a:rPr dirty="0" sz="1050" spc="-10">
                <a:latin typeface="SimSun"/>
                <a:cs typeface="SimSun"/>
                <a:hlinkClick r:id="rId12" action="ppaction://hlinksldjump"/>
              </a:rPr>
              <a:t>配</a:t>
            </a:r>
            <a:r>
              <a:rPr dirty="0" sz="1050" spc="5">
                <a:latin typeface="SimSun"/>
                <a:cs typeface="SimSun"/>
                <a:hlinkClick r:id="rId12" action="ppaction://hlinksldjump"/>
              </a:rPr>
              <a:t>准</a:t>
            </a:r>
            <a:r>
              <a:rPr dirty="0" sz="1050" spc="-10">
                <a:latin typeface="SimSun"/>
                <a:cs typeface="SimSun"/>
                <a:hlinkClick r:id="rId12" action="ppaction://hlinksldjump"/>
              </a:rPr>
              <a:t>优</a:t>
            </a:r>
            <a:r>
              <a:rPr dirty="0" sz="1050" spc="15">
                <a:latin typeface="SimSun"/>
                <a:cs typeface="SimSun"/>
                <a:hlinkClick r:id="rId12" action="ppaction://hlinksldjump"/>
              </a:rPr>
              <a:t>化</a:t>
            </a:r>
            <a:r>
              <a:rPr dirty="0" sz="1050">
                <a:latin typeface="Times New Roman"/>
                <a:cs typeface="Times New Roman"/>
                <a:hlinkClick r:id="rId12" action="ppaction://hlinksldjump"/>
              </a:rPr>
              <a:t>....................................................................................</a:t>
            </a:r>
            <a:r>
              <a:rPr dirty="0" sz="1050" spc="-30">
                <a:latin typeface="Times New Roman"/>
                <a:cs typeface="Times New Roman"/>
                <a:hlinkClick r:id="rId12" action="ppaction://hlinksldjump"/>
              </a:rPr>
              <a:t> </a:t>
            </a:r>
            <a:r>
              <a:rPr dirty="0" sz="1050">
                <a:latin typeface="Times New Roman"/>
                <a:cs typeface="Times New Roman"/>
                <a:hlinkClick r:id="rId12" action="ppaction://hlinksldjump"/>
              </a:rPr>
              <a:t>43</a:t>
            </a:r>
            <a:endParaRPr sz="1050">
              <a:latin typeface="Times New Roman"/>
              <a:cs typeface="Times New Roman"/>
            </a:endParaRPr>
          </a:p>
          <a:p>
            <a:pPr algn="just" marL="514350" marR="5080">
              <a:lnSpc>
                <a:spcPct val="123800"/>
              </a:lnSpc>
            </a:pPr>
            <a:r>
              <a:rPr dirty="0" sz="1050" spc="-10">
                <a:latin typeface="SimSun"/>
                <a:cs typeface="SimSun"/>
                <a:hlinkClick r:id="rId12" action="ppaction://hlinksldjump"/>
              </a:rPr>
              <a:t>注</a:t>
            </a:r>
            <a:r>
              <a:rPr dirty="0" sz="1050" spc="5">
                <a:latin typeface="SimSun"/>
                <a:cs typeface="SimSun"/>
                <a:hlinkClick r:id="rId12" action="ppaction://hlinksldjump"/>
              </a:rPr>
              <a:t>意</a:t>
            </a:r>
            <a:r>
              <a:rPr dirty="0" sz="1050" spc="-10">
                <a:latin typeface="SimSun"/>
                <a:cs typeface="SimSun"/>
                <a:hlinkClick r:id="rId12" action="ppaction://hlinksldjump"/>
              </a:rPr>
              <a:t>力</a:t>
            </a:r>
            <a:r>
              <a:rPr dirty="0" sz="1050" spc="5">
                <a:latin typeface="SimSun"/>
                <a:cs typeface="SimSun"/>
                <a:hlinkClick r:id="rId12" action="ppaction://hlinksldjump"/>
              </a:rPr>
              <a:t>机</a:t>
            </a:r>
            <a:r>
              <a:rPr dirty="0" sz="1050" spc="180">
                <a:latin typeface="SimSun"/>
                <a:cs typeface="SimSun"/>
                <a:hlinkClick r:id="rId12" action="ppaction://hlinksldjump"/>
              </a:rPr>
              <a:t>制</a:t>
            </a:r>
            <a:r>
              <a:rPr dirty="0" sz="1050">
                <a:latin typeface="Times New Roman"/>
                <a:cs typeface="Times New Roman"/>
                <a:hlinkClick r:id="rId12" action="ppaction://hlinksldjump"/>
              </a:rPr>
              <a:t>.............................................................................................................................................. 43 </a:t>
            </a:r>
            <a:r>
              <a:rPr dirty="0" sz="1050" spc="-250">
                <a:latin typeface="Times New Roman"/>
                <a:cs typeface="Times New Roman"/>
                <a:hlinkClick r:id="rId12" action="ppaction://hlinksldjump"/>
              </a:rPr>
              <a:t> </a:t>
            </a:r>
            <a:r>
              <a:rPr dirty="0" sz="1050" spc="-10">
                <a:latin typeface="SimSun"/>
                <a:cs typeface="SimSun"/>
                <a:hlinkClick r:id="rId12" action="ppaction://hlinksldjump"/>
              </a:rPr>
              <a:t>基</a:t>
            </a:r>
            <a:r>
              <a:rPr dirty="0" sz="1050" spc="5">
                <a:latin typeface="SimSun"/>
                <a:cs typeface="SimSun"/>
                <a:hlinkClick r:id="rId12" action="ppaction://hlinksldjump"/>
              </a:rPr>
              <a:t>于</a:t>
            </a:r>
            <a:r>
              <a:rPr dirty="0" sz="1050" spc="-10">
                <a:latin typeface="SimSun"/>
                <a:cs typeface="SimSun"/>
                <a:hlinkClick r:id="rId12" action="ppaction://hlinksldjump"/>
              </a:rPr>
              <a:t>双</a:t>
            </a:r>
            <a:r>
              <a:rPr dirty="0" sz="1050" spc="5">
                <a:latin typeface="SimSun"/>
                <a:cs typeface="SimSun"/>
                <a:hlinkClick r:id="rId12" action="ppaction://hlinksldjump"/>
              </a:rPr>
              <a:t>重</a:t>
            </a:r>
            <a:r>
              <a:rPr dirty="0" sz="1050" spc="-10">
                <a:latin typeface="SimSun"/>
                <a:cs typeface="SimSun"/>
                <a:hlinkClick r:id="rId12" action="ppaction://hlinksldjump"/>
              </a:rPr>
              <a:t>注</a:t>
            </a:r>
            <a:r>
              <a:rPr dirty="0" sz="1050" spc="5">
                <a:latin typeface="SimSun"/>
                <a:cs typeface="SimSun"/>
                <a:hlinkClick r:id="rId12" action="ppaction://hlinksldjump"/>
              </a:rPr>
              <a:t>意</a:t>
            </a:r>
            <a:r>
              <a:rPr dirty="0" sz="1050" spc="-10">
                <a:latin typeface="SimSun"/>
                <a:cs typeface="SimSun"/>
                <a:hlinkClick r:id="rId12" action="ppaction://hlinksldjump"/>
              </a:rPr>
              <a:t>力</a:t>
            </a:r>
            <a:r>
              <a:rPr dirty="0" sz="1050" spc="5">
                <a:latin typeface="SimSun"/>
                <a:cs typeface="SimSun"/>
                <a:hlinkClick r:id="rId12" action="ppaction://hlinksldjump"/>
              </a:rPr>
              <a:t>机</a:t>
            </a:r>
            <a:r>
              <a:rPr dirty="0" sz="1050" spc="-10">
                <a:latin typeface="SimSun"/>
                <a:cs typeface="SimSun"/>
                <a:hlinkClick r:id="rId12" action="ppaction://hlinksldjump"/>
              </a:rPr>
              <a:t>制</a:t>
            </a:r>
            <a:r>
              <a:rPr dirty="0" sz="1050" spc="5">
                <a:latin typeface="SimSun"/>
                <a:cs typeface="SimSun"/>
                <a:hlinkClick r:id="rId12" action="ppaction://hlinksldjump"/>
              </a:rPr>
              <a:t>融合</a:t>
            </a:r>
            <a:r>
              <a:rPr dirty="0" sz="1050" spc="-10">
                <a:latin typeface="SimSun"/>
                <a:cs typeface="SimSun"/>
                <a:hlinkClick r:id="rId12" action="ppaction://hlinksldjump"/>
              </a:rPr>
              <a:t>特征</a:t>
            </a:r>
            <a:r>
              <a:rPr dirty="0" sz="1050" spc="5">
                <a:latin typeface="SimSun"/>
                <a:cs typeface="SimSun"/>
                <a:hlinkClick r:id="rId12" action="ppaction://hlinksldjump"/>
              </a:rPr>
              <a:t>的</a:t>
            </a:r>
            <a:r>
              <a:rPr dirty="0" sz="1050" spc="-240">
                <a:latin typeface="SimSun"/>
                <a:cs typeface="SimSun"/>
                <a:hlinkClick r:id="rId12" action="ppaction://hlinksldjump"/>
              </a:rPr>
              <a:t> </a:t>
            </a:r>
            <a:r>
              <a:rPr dirty="0" sz="1050" spc="-15">
                <a:latin typeface="Times New Roman"/>
                <a:cs typeface="Times New Roman"/>
                <a:hlinkClick r:id="rId12" action="ppaction://hlinksldjump"/>
              </a:rPr>
              <a:t>PACNet-Att</a:t>
            </a:r>
            <a:r>
              <a:rPr dirty="0" sz="1050" spc="-145">
                <a:latin typeface="Times New Roman"/>
                <a:cs typeface="Times New Roman"/>
                <a:hlinkClick r:id="rId12" action="ppaction://hlinksldjump"/>
              </a:rPr>
              <a:t> </a:t>
            </a:r>
            <a:r>
              <a:rPr dirty="0" sz="1050">
                <a:latin typeface="Times New Roman"/>
                <a:cs typeface="Times New Roman"/>
                <a:hlinkClick r:id="rId12" action="ppaction://hlinksldjump"/>
              </a:rPr>
              <a:t>......................................................................................</a:t>
            </a:r>
            <a:r>
              <a:rPr dirty="0" sz="1050" spc="-25">
                <a:latin typeface="Times New Roman"/>
                <a:cs typeface="Times New Roman"/>
                <a:hlinkClick r:id="rId12" action="ppaction://hlinksldjump"/>
              </a:rPr>
              <a:t> </a:t>
            </a:r>
            <a:r>
              <a:rPr dirty="0" sz="1050">
                <a:latin typeface="Times New Roman"/>
                <a:cs typeface="Times New Roman"/>
                <a:hlinkClick r:id="rId12" action="ppaction://hlinksldjump"/>
              </a:rPr>
              <a:t>43 </a:t>
            </a:r>
            <a:r>
              <a:rPr dirty="0" sz="1050" spc="-254">
                <a:latin typeface="Times New Roman"/>
                <a:cs typeface="Times New Roman"/>
              </a:rPr>
              <a:t> </a:t>
            </a:r>
            <a:r>
              <a:rPr dirty="0" sz="1050">
                <a:latin typeface="Times New Roman"/>
                <a:cs typeface="Times New Roman"/>
                <a:hlinkClick r:id="rId12" action="ppaction://hlinksldjump"/>
              </a:rPr>
              <a:t>5.2.1</a:t>
            </a:r>
            <a:r>
              <a:rPr dirty="0" sz="1050" spc="45">
                <a:latin typeface="Times New Roman"/>
                <a:cs typeface="Times New Roman"/>
                <a:hlinkClick r:id="rId12" action="ppaction://hlinksldjump"/>
              </a:rPr>
              <a:t> </a:t>
            </a:r>
            <a:r>
              <a:rPr dirty="0" sz="1050" spc="5">
                <a:latin typeface="SimSun"/>
                <a:cs typeface="SimSun"/>
                <a:hlinkClick r:id="rId12" action="ppaction://hlinksldjump"/>
              </a:rPr>
              <a:t>空</a:t>
            </a:r>
            <a:r>
              <a:rPr dirty="0" sz="1050" spc="-10">
                <a:latin typeface="SimSun"/>
                <a:cs typeface="SimSun"/>
                <a:hlinkClick r:id="rId12" action="ppaction://hlinksldjump"/>
              </a:rPr>
              <a:t>间</a:t>
            </a:r>
            <a:r>
              <a:rPr dirty="0" sz="1050" spc="5">
                <a:latin typeface="SimSun"/>
                <a:cs typeface="SimSun"/>
                <a:hlinkClick r:id="rId12" action="ppaction://hlinksldjump"/>
              </a:rPr>
              <a:t>注</a:t>
            </a:r>
            <a:r>
              <a:rPr dirty="0" sz="1050" spc="-10">
                <a:latin typeface="SimSun"/>
                <a:cs typeface="SimSun"/>
                <a:hlinkClick r:id="rId12" action="ppaction://hlinksldjump"/>
              </a:rPr>
              <a:t>意</a:t>
            </a:r>
            <a:r>
              <a:rPr dirty="0" sz="1050" spc="5">
                <a:latin typeface="SimSun"/>
                <a:cs typeface="SimSun"/>
                <a:hlinkClick r:id="rId12" action="ppaction://hlinksldjump"/>
              </a:rPr>
              <a:t>力</a:t>
            </a:r>
            <a:r>
              <a:rPr dirty="0" sz="1050" spc="-10">
                <a:latin typeface="SimSun"/>
                <a:cs typeface="SimSun"/>
                <a:hlinkClick r:id="rId12" action="ppaction://hlinksldjump"/>
              </a:rPr>
              <a:t>机</a:t>
            </a:r>
            <a:r>
              <a:rPr dirty="0" sz="1050" spc="220">
                <a:latin typeface="SimSun"/>
                <a:cs typeface="SimSun"/>
                <a:hlinkClick r:id="rId12" action="ppaction://hlinksldjump"/>
              </a:rPr>
              <a:t>制</a:t>
            </a:r>
            <a:r>
              <a:rPr dirty="0" sz="1050">
                <a:latin typeface="Times New Roman"/>
                <a:cs typeface="Times New Roman"/>
                <a:hlinkClick r:id="rId12" action="ppaction://hlinksldjump"/>
              </a:rPr>
              <a:t>...........................................................................................................................</a:t>
            </a:r>
            <a:r>
              <a:rPr dirty="0" sz="1050" spc="-30">
                <a:latin typeface="Times New Roman"/>
                <a:cs typeface="Times New Roman"/>
                <a:hlinkClick r:id="rId12" action="ppaction://hlinksldjump"/>
              </a:rPr>
              <a:t> </a:t>
            </a:r>
            <a:r>
              <a:rPr dirty="0" sz="1050">
                <a:latin typeface="Times New Roman"/>
                <a:cs typeface="Times New Roman"/>
                <a:hlinkClick r:id="rId12" action="ppaction://hlinksldjump"/>
              </a:rPr>
              <a:t>43</a:t>
            </a:r>
            <a:endParaRPr sz="1050">
              <a:latin typeface="Times New Roman"/>
              <a:cs typeface="Times New Roman"/>
            </a:endParaRPr>
          </a:p>
          <a:p>
            <a:pPr algn="r" marR="5080">
              <a:lnSpc>
                <a:spcPct val="100000"/>
              </a:lnSpc>
              <a:spcBef>
                <a:spcPts val="300"/>
              </a:spcBef>
            </a:pPr>
            <a:r>
              <a:rPr dirty="0" sz="1050">
                <a:latin typeface="Times New Roman"/>
                <a:cs typeface="Times New Roman"/>
                <a:hlinkClick r:id="rId13" action="ppaction://hlinksldjump"/>
              </a:rPr>
              <a:t>5.2.2</a:t>
            </a:r>
            <a:r>
              <a:rPr dirty="0" sz="1050" spc="330">
                <a:latin typeface="Times New Roman"/>
                <a:cs typeface="Times New Roman"/>
                <a:hlinkClick r:id="rId13" action="ppaction://hlinksldjump"/>
              </a:rPr>
              <a:t> </a:t>
            </a:r>
            <a:r>
              <a:rPr dirty="0" sz="1050" spc="5">
                <a:latin typeface="SimSun"/>
                <a:cs typeface="SimSun"/>
                <a:hlinkClick r:id="rId13" action="ppaction://hlinksldjump"/>
              </a:rPr>
              <a:t>通</a:t>
            </a:r>
            <a:r>
              <a:rPr dirty="0" sz="1050" spc="-10">
                <a:latin typeface="SimSun"/>
                <a:cs typeface="SimSun"/>
                <a:hlinkClick r:id="rId13" action="ppaction://hlinksldjump"/>
              </a:rPr>
              <a:t>道</a:t>
            </a:r>
            <a:r>
              <a:rPr dirty="0" sz="1050" spc="5">
                <a:latin typeface="SimSun"/>
                <a:cs typeface="SimSun"/>
                <a:hlinkClick r:id="rId13" action="ppaction://hlinksldjump"/>
              </a:rPr>
              <a:t>注</a:t>
            </a:r>
            <a:r>
              <a:rPr dirty="0" sz="1050" spc="-10">
                <a:latin typeface="SimSun"/>
                <a:cs typeface="SimSun"/>
                <a:hlinkClick r:id="rId13" action="ppaction://hlinksldjump"/>
              </a:rPr>
              <a:t>意</a:t>
            </a:r>
            <a:r>
              <a:rPr dirty="0" sz="1050" spc="5">
                <a:latin typeface="SimSun"/>
                <a:cs typeface="SimSun"/>
                <a:hlinkClick r:id="rId13" action="ppaction://hlinksldjump"/>
              </a:rPr>
              <a:t>力</a:t>
            </a:r>
            <a:r>
              <a:rPr dirty="0" sz="1050" spc="-10">
                <a:latin typeface="SimSun"/>
                <a:cs typeface="SimSun"/>
                <a:hlinkClick r:id="rId13" action="ppaction://hlinksldjump"/>
              </a:rPr>
              <a:t>机</a:t>
            </a:r>
            <a:r>
              <a:rPr dirty="0" sz="1050" spc="220">
                <a:latin typeface="SimSun"/>
                <a:cs typeface="SimSun"/>
                <a:hlinkClick r:id="rId13" action="ppaction://hlinksldjump"/>
              </a:rPr>
              <a:t>制</a:t>
            </a:r>
            <a:r>
              <a:rPr dirty="0" sz="1050">
                <a:latin typeface="Times New Roman"/>
                <a:cs typeface="Times New Roman"/>
                <a:hlinkClick r:id="rId13" action="ppaction://hlinksldjump"/>
              </a:rPr>
              <a:t>...........................................................................................................................</a:t>
            </a:r>
            <a:r>
              <a:rPr dirty="0" sz="1050" spc="-20">
                <a:latin typeface="Times New Roman"/>
                <a:cs typeface="Times New Roman"/>
                <a:hlinkClick r:id="rId13" action="ppaction://hlinksldjump"/>
              </a:rPr>
              <a:t> </a:t>
            </a:r>
            <a:r>
              <a:rPr dirty="0" sz="1050">
                <a:latin typeface="Times New Roman"/>
                <a:cs typeface="Times New Roman"/>
                <a:hlinkClick r:id="rId13" action="ppaction://hlinksldjump"/>
              </a:rPr>
              <a:t>44</a:t>
            </a:r>
            <a:endParaRPr sz="1050">
              <a:latin typeface="Times New Roman"/>
              <a:cs typeface="Times New Roman"/>
            </a:endParaRPr>
          </a:p>
          <a:p>
            <a:pPr algn="r" marR="5080">
              <a:lnSpc>
                <a:spcPct val="100000"/>
              </a:lnSpc>
              <a:spcBef>
                <a:spcPts val="300"/>
              </a:spcBef>
            </a:pPr>
            <a:r>
              <a:rPr dirty="0" sz="1050">
                <a:latin typeface="Times New Roman"/>
                <a:cs typeface="Times New Roman"/>
                <a:hlinkClick r:id="rId14" action="ppaction://hlinksldjump"/>
              </a:rPr>
              <a:t>5.2.3</a:t>
            </a:r>
            <a:r>
              <a:rPr dirty="0" sz="1050" spc="40">
                <a:latin typeface="Times New Roman"/>
                <a:cs typeface="Times New Roman"/>
                <a:hlinkClick r:id="rId14" action="ppaction://hlinksldjump"/>
              </a:rPr>
              <a:t> </a:t>
            </a:r>
            <a:r>
              <a:rPr dirty="0" sz="1050" spc="-15">
                <a:latin typeface="Times New Roman"/>
                <a:cs typeface="Times New Roman"/>
                <a:hlinkClick r:id="rId14" action="ppaction://hlinksldjump"/>
              </a:rPr>
              <a:t>PACNet-Att</a:t>
            </a:r>
            <a:r>
              <a:rPr dirty="0" sz="1050" spc="40">
                <a:latin typeface="Times New Roman"/>
                <a:cs typeface="Times New Roman"/>
                <a:hlinkClick r:id="rId14" action="ppaction://hlinksldjump"/>
              </a:rPr>
              <a:t> </a:t>
            </a:r>
            <a:r>
              <a:rPr dirty="0" sz="1050" spc="-10">
                <a:latin typeface="SimSun"/>
                <a:cs typeface="SimSun"/>
                <a:hlinkClick r:id="rId14" action="ppaction://hlinksldjump"/>
              </a:rPr>
              <a:t>网</a:t>
            </a:r>
            <a:r>
              <a:rPr dirty="0" sz="1050" spc="5">
                <a:latin typeface="SimSun"/>
                <a:cs typeface="SimSun"/>
                <a:hlinkClick r:id="rId14" action="ppaction://hlinksldjump"/>
              </a:rPr>
              <a:t>络</a:t>
            </a:r>
            <a:r>
              <a:rPr dirty="0" sz="1050" spc="-10">
                <a:latin typeface="SimSun"/>
                <a:cs typeface="SimSun"/>
                <a:hlinkClick r:id="rId14" action="ppaction://hlinksldjump"/>
              </a:rPr>
              <a:t>设</a:t>
            </a:r>
            <a:r>
              <a:rPr dirty="0" sz="1050" spc="65">
                <a:latin typeface="SimSun"/>
                <a:cs typeface="SimSun"/>
                <a:hlinkClick r:id="rId14" action="ppaction://hlinksldjump"/>
              </a:rPr>
              <a:t>计</a:t>
            </a:r>
            <a:r>
              <a:rPr dirty="0" sz="1050">
                <a:latin typeface="Times New Roman"/>
                <a:cs typeface="Times New Roman"/>
                <a:hlinkClick r:id="rId14" action="ppaction://hlinksldjump"/>
              </a:rPr>
              <a:t>....................................................................................................................</a:t>
            </a:r>
            <a:r>
              <a:rPr dirty="0" sz="1050" spc="-15">
                <a:latin typeface="Times New Roman"/>
                <a:cs typeface="Times New Roman"/>
                <a:hlinkClick r:id="rId14" action="ppaction://hlinksldjump"/>
              </a:rPr>
              <a:t> </a:t>
            </a:r>
            <a:r>
              <a:rPr dirty="0" sz="1050">
                <a:latin typeface="Times New Roman"/>
                <a:cs typeface="Times New Roman"/>
                <a:hlinkClick r:id="rId14" action="ppaction://hlinksldjump"/>
              </a:rPr>
              <a:t>45</a:t>
            </a:r>
            <a:endParaRPr sz="1050">
              <a:latin typeface="Times New Roman"/>
              <a:cs typeface="Times New Roman"/>
            </a:endParaRPr>
          </a:p>
          <a:p>
            <a:pPr algn="r" marR="5080">
              <a:lnSpc>
                <a:spcPct val="100000"/>
              </a:lnSpc>
              <a:spcBef>
                <a:spcPts val="300"/>
              </a:spcBef>
            </a:pPr>
            <a:r>
              <a:rPr dirty="0" sz="1050" spc="-10">
                <a:latin typeface="SimSun"/>
                <a:cs typeface="SimSun"/>
                <a:hlinkClick r:id="rId15" action="ppaction://hlinksldjump"/>
              </a:rPr>
              <a:t>实</a:t>
            </a:r>
            <a:r>
              <a:rPr dirty="0" sz="1050" spc="5">
                <a:latin typeface="SimSun"/>
                <a:cs typeface="SimSun"/>
                <a:hlinkClick r:id="rId15" action="ppaction://hlinksldjump"/>
              </a:rPr>
              <a:t>验</a:t>
            </a:r>
            <a:r>
              <a:rPr dirty="0" sz="1050" spc="-10">
                <a:latin typeface="SimSun"/>
                <a:cs typeface="SimSun"/>
                <a:hlinkClick r:id="rId15" action="ppaction://hlinksldjump"/>
              </a:rPr>
              <a:t>结</a:t>
            </a:r>
            <a:r>
              <a:rPr dirty="0" sz="1050" spc="5">
                <a:latin typeface="SimSun"/>
                <a:cs typeface="SimSun"/>
                <a:hlinkClick r:id="rId15" action="ppaction://hlinksldjump"/>
              </a:rPr>
              <a:t>果</a:t>
            </a:r>
            <a:r>
              <a:rPr dirty="0" sz="1050" spc="-10">
                <a:latin typeface="SimSun"/>
                <a:cs typeface="SimSun"/>
                <a:hlinkClick r:id="rId15" action="ppaction://hlinksldjump"/>
              </a:rPr>
              <a:t>与</a:t>
            </a:r>
            <a:r>
              <a:rPr dirty="0" sz="1050" spc="5">
                <a:latin typeface="SimSun"/>
                <a:cs typeface="SimSun"/>
                <a:hlinkClick r:id="rId15" action="ppaction://hlinksldjump"/>
              </a:rPr>
              <a:t>对</a:t>
            </a:r>
            <a:r>
              <a:rPr dirty="0" sz="1050" spc="-10">
                <a:latin typeface="SimSun"/>
                <a:cs typeface="SimSun"/>
                <a:hlinkClick r:id="rId15" action="ppaction://hlinksldjump"/>
              </a:rPr>
              <a:t>比</a:t>
            </a:r>
            <a:r>
              <a:rPr dirty="0" sz="1050" spc="5">
                <a:latin typeface="SimSun"/>
                <a:cs typeface="SimSun"/>
                <a:hlinkClick r:id="rId15" action="ppaction://hlinksldjump"/>
              </a:rPr>
              <a:t>分</a:t>
            </a:r>
            <a:r>
              <a:rPr dirty="0" sz="1050" spc="210">
                <a:latin typeface="SimSun"/>
                <a:cs typeface="SimSun"/>
                <a:hlinkClick r:id="rId15" action="ppaction://hlinksldjump"/>
              </a:rPr>
              <a:t>析</a:t>
            </a:r>
            <a:r>
              <a:rPr dirty="0" sz="1050">
                <a:latin typeface="Times New Roman"/>
                <a:cs typeface="Times New Roman"/>
                <a:hlinkClick r:id="rId15" action="ppaction://hlinksldjump"/>
              </a:rPr>
              <a:t>..............................................................................................................................</a:t>
            </a:r>
            <a:r>
              <a:rPr dirty="0" sz="1050" spc="50">
                <a:latin typeface="Times New Roman"/>
                <a:cs typeface="Times New Roman"/>
                <a:hlinkClick r:id="rId15" action="ppaction://hlinksldjump"/>
              </a:rPr>
              <a:t> </a:t>
            </a:r>
            <a:r>
              <a:rPr dirty="0" sz="1050">
                <a:latin typeface="Times New Roman"/>
                <a:cs typeface="Times New Roman"/>
                <a:hlinkClick r:id="rId15" action="ppaction://hlinksldjump"/>
              </a:rPr>
              <a:t>46</a:t>
            </a:r>
            <a:endParaRPr sz="1050">
              <a:latin typeface="Times New Roman"/>
              <a:cs typeface="Times New Roman"/>
            </a:endParaRPr>
          </a:p>
          <a:p>
            <a:pPr algn="r" marR="5080">
              <a:lnSpc>
                <a:spcPct val="100000"/>
              </a:lnSpc>
              <a:spcBef>
                <a:spcPts val="305"/>
              </a:spcBef>
            </a:pPr>
            <a:r>
              <a:rPr dirty="0" sz="1050">
                <a:latin typeface="Times New Roman"/>
                <a:cs typeface="Times New Roman"/>
                <a:hlinkClick r:id="rId15" action="ppaction://hlinksldjump"/>
              </a:rPr>
              <a:t>5.3.1</a:t>
            </a:r>
            <a:r>
              <a:rPr dirty="0" sz="1050" spc="315">
                <a:latin typeface="Times New Roman"/>
                <a:cs typeface="Times New Roman"/>
                <a:hlinkClick r:id="rId15" action="ppaction://hlinksldjump"/>
              </a:rPr>
              <a:t> </a:t>
            </a:r>
            <a:r>
              <a:rPr dirty="0" sz="1050" spc="5">
                <a:latin typeface="SimSun"/>
                <a:cs typeface="SimSun"/>
                <a:hlinkClick r:id="rId15" action="ppaction://hlinksldjump"/>
              </a:rPr>
              <a:t>实</a:t>
            </a:r>
            <a:r>
              <a:rPr dirty="0" sz="1050" spc="-10">
                <a:latin typeface="SimSun"/>
                <a:cs typeface="SimSun"/>
                <a:hlinkClick r:id="rId15" action="ppaction://hlinksldjump"/>
              </a:rPr>
              <a:t>验</a:t>
            </a:r>
            <a:r>
              <a:rPr dirty="0" sz="1050" spc="5">
                <a:latin typeface="SimSun"/>
                <a:cs typeface="SimSun"/>
                <a:hlinkClick r:id="rId15" action="ppaction://hlinksldjump"/>
              </a:rPr>
              <a:t>环</a:t>
            </a:r>
            <a:r>
              <a:rPr dirty="0" sz="1050" spc="-10">
                <a:latin typeface="SimSun"/>
                <a:cs typeface="SimSun"/>
                <a:hlinkClick r:id="rId15" action="ppaction://hlinksldjump"/>
              </a:rPr>
              <a:t>境</a:t>
            </a:r>
            <a:r>
              <a:rPr dirty="0" sz="1050" spc="5">
                <a:latin typeface="SimSun"/>
                <a:cs typeface="SimSun"/>
                <a:hlinkClick r:id="rId15" action="ppaction://hlinksldjump"/>
              </a:rPr>
              <a:t>和</a:t>
            </a:r>
            <a:r>
              <a:rPr dirty="0" sz="1050" spc="-10">
                <a:latin typeface="SimSun"/>
                <a:cs typeface="SimSun"/>
                <a:hlinkClick r:id="rId15" action="ppaction://hlinksldjump"/>
              </a:rPr>
              <a:t>训</a:t>
            </a:r>
            <a:r>
              <a:rPr dirty="0" sz="1050" spc="5">
                <a:latin typeface="SimSun"/>
                <a:cs typeface="SimSun"/>
                <a:hlinkClick r:id="rId15" action="ppaction://hlinksldjump"/>
              </a:rPr>
              <a:t>练</a:t>
            </a:r>
            <a:r>
              <a:rPr dirty="0" sz="1050" spc="-10">
                <a:latin typeface="SimSun"/>
                <a:cs typeface="SimSun"/>
                <a:hlinkClick r:id="rId15" action="ppaction://hlinksldjump"/>
              </a:rPr>
              <a:t>参数</a:t>
            </a:r>
            <a:r>
              <a:rPr dirty="0" sz="1050" spc="5">
                <a:latin typeface="SimSun"/>
                <a:cs typeface="SimSun"/>
                <a:hlinkClick r:id="rId15" action="ppaction://hlinksldjump"/>
              </a:rPr>
              <a:t>设</a:t>
            </a:r>
            <a:r>
              <a:rPr dirty="0" sz="1050" spc="245">
                <a:latin typeface="SimSun"/>
                <a:cs typeface="SimSun"/>
                <a:hlinkClick r:id="rId15" action="ppaction://hlinksldjump"/>
              </a:rPr>
              <a:t>置</a:t>
            </a:r>
            <a:r>
              <a:rPr dirty="0" sz="1050">
                <a:latin typeface="Times New Roman"/>
                <a:cs typeface="Times New Roman"/>
                <a:hlinkClick r:id="rId15" action="ppaction://hlinksldjump"/>
              </a:rPr>
              <a:t>...........................................................................................................</a:t>
            </a:r>
            <a:r>
              <a:rPr dirty="0" sz="1050" spc="-25">
                <a:latin typeface="Times New Roman"/>
                <a:cs typeface="Times New Roman"/>
                <a:hlinkClick r:id="rId15" action="ppaction://hlinksldjump"/>
              </a:rPr>
              <a:t> </a:t>
            </a:r>
            <a:r>
              <a:rPr dirty="0" sz="1050">
                <a:latin typeface="Times New Roman"/>
                <a:cs typeface="Times New Roman"/>
                <a:hlinkClick r:id="rId15" action="ppaction://hlinksldjump"/>
              </a:rPr>
              <a:t>46</a:t>
            </a:r>
            <a:endParaRPr sz="1050">
              <a:latin typeface="Times New Roman"/>
              <a:cs typeface="Times New Roman"/>
            </a:endParaRPr>
          </a:p>
          <a:p>
            <a:pPr algn="r" marR="5080">
              <a:lnSpc>
                <a:spcPct val="100000"/>
              </a:lnSpc>
              <a:spcBef>
                <a:spcPts val="300"/>
              </a:spcBef>
            </a:pPr>
            <a:r>
              <a:rPr dirty="0" sz="1050">
                <a:latin typeface="Times New Roman"/>
                <a:cs typeface="Times New Roman"/>
                <a:hlinkClick r:id="rId15" action="ppaction://hlinksldjump"/>
              </a:rPr>
              <a:t>5.3.2</a:t>
            </a:r>
            <a:r>
              <a:rPr dirty="0" sz="1050" spc="330">
                <a:latin typeface="Times New Roman"/>
                <a:cs typeface="Times New Roman"/>
                <a:hlinkClick r:id="rId15" action="ppaction://hlinksldjump"/>
              </a:rPr>
              <a:t> </a:t>
            </a:r>
            <a:r>
              <a:rPr dirty="0" sz="1050" spc="5">
                <a:latin typeface="SimSun"/>
                <a:cs typeface="SimSun"/>
                <a:hlinkClick r:id="rId15" action="ppaction://hlinksldjump"/>
              </a:rPr>
              <a:t>整</a:t>
            </a:r>
            <a:r>
              <a:rPr dirty="0" sz="1050" spc="-10">
                <a:latin typeface="SimSun"/>
                <a:cs typeface="SimSun"/>
                <a:hlinkClick r:id="rId15" action="ppaction://hlinksldjump"/>
              </a:rPr>
              <a:t>体</a:t>
            </a:r>
            <a:r>
              <a:rPr dirty="0" sz="1050" spc="5">
                <a:latin typeface="SimSun"/>
                <a:cs typeface="SimSun"/>
                <a:hlinkClick r:id="rId15" action="ppaction://hlinksldjump"/>
              </a:rPr>
              <a:t>配</a:t>
            </a:r>
            <a:r>
              <a:rPr dirty="0" sz="1050" spc="-10">
                <a:latin typeface="SimSun"/>
                <a:cs typeface="SimSun"/>
                <a:hlinkClick r:id="rId15" action="ppaction://hlinksldjump"/>
              </a:rPr>
              <a:t>准</a:t>
            </a:r>
            <a:r>
              <a:rPr dirty="0" sz="1050" spc="5">
                <a:latin typeface="SimSun"/>
                <a:cs typeface="SimSun"/>
                <a:hlinkClick r:id="rId15" action="ppaction://hlinksldjump"/>
              </a:rPr>
              <a:t>效</a:t>
            </a:r>
            <a:r>
              <a:rPr dirty="0" sz="1050" spc="204">
                <a:latin typeface="SimSun"/>
                <a:cs typeface="SimSun"/>
                <a:hlinkClick r:id="rId15" action="ppaction://hlinksldjump"/>
              </a:rPr>
              <a:t>果</a:t>
            </a:r>
            <a:r>
              <a:rPr dirty="0" sz="1050">
                <a:latin typeface="Times New Roman"/>
                <a:cs typeface="Times New Roman"/>
                <a:hlinkClick r:id="rId15" action="ppaction://hlinksldjump"/>
              </a:rPr>
              <a:t>...............................................................................................................................</a:t>
            </a:r>
            <a:r>
              <a:rPr dirty="0" sz="1050" spc="-10">
                <a:latin typeface="Times New Roman"/>
                <a:cs typeface="Times New Roman"/>
                <a:hlinkClick r:id="rId15" action="ppaction://hlinksldjump"/>
              </a:rPr>
              <a:t> </a:t>
            </a:r>
            <a:r>
              <a:rPr dirty="0" sz="1050">
                <a:latin typeface="Times New Roman"/>
                <a:cs typeface="Times New Roman"/>
                <a:hlinkClick r:id="rId15" action="ppaction://hlinksldjump"/>
              </a:rPr>
              <a:t>46</a:t>
            </a:r>
            <a:endParaRPr sz="1050">
              <a:latin typeface="Times New Roman"/>
              <a:cs typeface="Times New Roman"/>
            </a:endParaRPr>
          </a:p>
          <a:p>
            <a:pPr algn="r" marR="5080">
              <a:lnSpc>
                <a:spcPct val="100000"/>
              </a:lnSpc>
              <a:spcBef>
                <a:spcPts val="300"/>
              </a:spcBef>
            </a:pPr>
            <a:r>
              <a:rPr dirty="0" sz="1050">
                <a:latin typeface="Times New Roman"/>
                <a:cs typeface="Times New Roman"/>
                <a:hlinkClick r:id="rId16" action="ppaction://hlinksldjump"/>
              </a:rPr>
              <a:t>5.3.3</a:t>
            </a:r>
            <a:r>
              <a:rPr dirty="0" sz="1050" spc="340">
                <a:latin typeface="Times New Roman"/>
                <a:cs typeface="Times New Roman"/>
                <a:hlinkClick r:id="rId16" action="ppaction://hlinksldjump"/>
              </a:rPr>
              <a:t> </a:t>
            </a:r>
            <a:r>
              <a:rPr dirty="0" sz="1050" spc="5">
                <a:latin typeface="SimSun"/>
                <a:cs typeface="SimSun"/>
                <a:hlinkClick r:id="rId16" action="ppaction://hlinksldjump"/>
              </a:rPr>
              <a:t>测</a:t>
            </a:r>
            <a:r>
              <a:rPr dirty="0" sz="1050" spc="-10">
                <a:latin typeface="SimSun"/>
                <a:cs typeface="SimSun"/>
                <a:hlinkClick r:id="rId16" action="ppaction://hlinksldjump"/>
              </a:rPr>
              <a:t>试</a:t>
            </a:r>
            <a:r>
              <a:rPr dirty="0" sz="1050" spc="5">
                <a:latin typeface="SimSun"/>
                <a:cs typeface="SimSun"/>
                <a:hlinkClick r:id="rId16" action="ppaction://hlinksldjump"/>
              </a:rPr>
              <a:t>对</a:t>
            </a:r>
            <a:r>
              <a:rPr dirty="0" sz="1050" spc="195">
                <a:latin typeface="SimSun"/>
                <a:cs typeface="SimSun"/>
                <a:hlinkClick r:id="rId16" action="ppaction://hlinksldjump"/>
              </a:rPr>
              <a:t>比</a:t>
            </a:r>
            <a:r>
              <a:rPr dirty="0" sz="1050">
                <a:latin typeface="Times New Roman"/>
                <a:cs typeface="Times New Roman"/>
                <a:hlinkClick r:id="rId16" action="ppaction://hlinksldjump"/>
              </a:rPr>
              <a:t>.......................................................................................................................................</a:t>
            </a:r>
            <a:r>
              <a:rPr dirty="0" sz="1050" spc="-15">
                <a:latin typeface="Times New Roman"/>
                <a:cs typeface="Times New Roman"/>
                <a:hlinkClick r:id="rId16" action="ppaction://hlinksldjump"/>
              </a:rPr>
              <a:t> </a:t>
            </a:r>
            <a:r>
              <a:rPr dirty="0" sz="1050">
                <a:latin typeface="Times New Roman"/>
                <a:cs typeface="Times New Roman"/>
                <a:hlinkClick r:id="rId16" action="ppaction://hlinksldjump"/>
              </a:rPr>
              <a:t>47</a:t>
            </a:r>
            <a:endParaRPr sz="1050">
              <a:latin typeface="Times New Roman"/>
              <a:cs typeface="Times New Roman"/>
            </a:endParaRPr>
          </a:p>
          <a:p>
            <a:pPr algn="r" marR="5080">
              <a:lnSpc>
                <a:spcPct val="100000"/>
              </a:lnSpc>
              <a:spcBef>
                <a:spcPts val="300"/>
              </a:spcBef>
            </a:pPr>
            <a:r>
              <a:rPr dirty="0" sz="1050">
                <a:latin typeface="Times New Roman"/>
                <a:cs typeface="Times New Roman"/>
                <a:hlinkClick r:id="rId17" action="ppaction://hlinksldjump"/>
              </a:rPr>
              <a:t>5.3.4</a:t>
            </a:r>
            <a:r>
              <a:rPr dirty="0" sz="1050" spc="340">
                <a:latin typeface="Times New Roman"/>
                <a:cs typeface="Times New Roman"/>
                <a:hlinkClick r:id="rId17" action="ppaction://hlinksldjump"/>
              </a:rPr>
              <a:t> </a:t>
            </a:r>
            <a:r>
              <a:rPr dirty="0" sz="1050" spc="5">
                <a:latin typeface="SimSun"/>
                <a:cs typeface="SimSun"/>
                <a:hlinkClick r:id="rId17" action="ppaction://hlinksldjump"/>
              </a:rPr>
              <a:t>消</a:t>
            </a:r>
            <a:r>
              <a:rPr dirty="0" sz="1050" spc="-10">
                <a:latin typeface="SimSun"/>
                <a:cs typeface="SimSun"/>
                <a:hlinkClick r:id="rId17" action="ppaction://hlinksldjump"/>
              </a:rPr>
              <a:t>融</a:t>
            </a:r>
            <a:r>
              <a:rPr dirty="0" sz="1050" spc="5">
                <a:latin typeface="SimSun"/>
                <a:cs typeface="SimSun"/>
                <a:hlinkClick r:id="rId17" action="ppaction://hlinksldjump"/>
              </a:rPr>
              <a:t>实</a:t>
            </a:r>
            <a:r>
              <a:rPr dirty="0" sz="1050" spc="195">
                <a:latin typeface="SimSun"/>
                <a:cs typeface="SimSun"/>
                <a:hlinkClick r:id="rId17" action="ppaction://hlinksldjump"/>
              </a:rPr>
              <a:t>验</a:t>
            </a:r>
            <a:r>
              <a:rPr dirty="0" sz="1050">
                <a:latin typeface="Times New Roman"/>
                <a:cs typeface="Times New Roman"/>
                <a:hlinkClick r:id="rId17" action="ppaction://hlinksldjump"/>
              </a:rPr>
              <a:t>.......................................................................................................................................</a:t>
            </a:r>
            <a:r>
              <a:rPr dirty="0" sz="1050" spc="-15">
                <a:latin typeface="Times New Roman"/>
                <a:cs typeface="Times New Roman"/>
                <a:hlinkClick r:id="rId17" action="ppaction://hlinksldjump"/>
              </a:rPr>
              <a:t> </a:t>
            </a:r>
            <a:r>
              <a:rPr dirty="0" sz="1050">
                <a:latin typeface="Times New Roman"/>
                <a:cs typeface="Times New Roman"/>
                <a:hlinkClick r:id="rId17" action="ppaction://hlinksldjump"/>
              </a:rPr>
              <a:t>49</a:t>
            </a:r>
            <a:endParaRPr sz="1050">
              <a:latin typeface="Times New Roman"/>
              <a:cs typeface="Times New Roman"/>
            </a:endParaRPr>
          </a:p>
          <a:p>
            <a:pPr algn="r" marR="5080">
              <a:lnSpc>
                <a:spcPct val="100000"/>
              </a:lnSpc>
              <a:spcBef>
                <a:spcPts val="300"/>
              </a:spcBef>
            </a:pPr>
            <a:r>
              <a:rPr dirty="0" sz="1050" spc="-10">
                <a:latin typeface="SimSun"/>
                <a:cs typeface="SimSun"/>
                <a:hlinkClick r:id="rId17" action="ppaction://hlinksldjump"/>
              </a:rPr>
              <a:t>本</a:t>
            </a:r>
            <a:r>
              <a:rPr dirty="0" sz="1050" spc="5">
                <a:latin typeface="SimSun"/>
                <a:cs typeface="SimSun"/>
                <a:hlinkClick r:id="rId17" action="ppaction://hlinksldjump"/>
              </a:rPr>
              <a:t>章</a:t>
            </a:r>
            <a:r>
              <a:rPr dirty="0" sz="1050" spc="-10">
                <a:latin typeface="SimSun"/>
                <a:cs typeface="SimSun"/>
                <a:hlinkClick r:id="rId17" action="ppaction://hlinksldjump"/>
              </a:rPr>
              <a:t>小</a:t>
            </a:r>
            <a:r>
              <a:rPr dirty="0" sz="1050" spc="180">
                <a:latin typeface="SimSun"/>
                <a:cs typeface="SimSun"/>
                <a:hlinkClick r:id="rId17" action="ppaction://hlinksldjump"/>
              </a:rPr>
              <a:t>结</a:t>
            </a:r>
            <a:r>
              <a:rPr dirty="0" sz="1050">
                <a:latin typeface="Times New Roman"/>
                <a:cs typeface="Times New Roman"/>
                <a:hlinkClick r:id="rId17" action="ppaction://hlinksldjump"/>
              </a:rPr>
              <a:t>..................................................................................................................................................</a:t>
            </a:r>
            <a:r>
              <a:rPr dirty="0" sz="1050" spc="75">
                <a:latin typeface="Times New Roman"/>
                <a:cs typeface="Times New Roman"/>
                <a:hlinkClick r:id="rId17" action="ppaction://hlinksldjump"/>
              </a:rPr>
              <a:t> </a:t>
            </a:r>
            <a:r>
              <a:rPr dirty="0" sz="1050">
                <a:latin typeface="Times New Roman"/>
                <a:cs typeface="Times New Roman"/>
                <a:hlinkClick r:id="rId17" action="ppaction://hlinksldjump"/>
              </a:rPr>
              <a:t>49</a:t>
            </a:r>
            <a:endParaRPr sz="1050">
              <a:latin typeface="Times New Roman"/>
              <a:cs typeface="Times New Roman"/>
            </a:endParaRPr>
          </a:p>
          <a:p>
            <a:pPr algn="r" marR="5080">
              <a:lnSpc>
                <a:spcPct val="100000"/>
              </a:lnSpc>
              <a:spcBef>
                <a:spcPts val="300"/>
              </a:spcBef>
            </a:pPr>
            <a:r>
              <a:rPr dirty="0" sz="1050" spc="5">
                <a:latin typeface="SimSun"/>
                <a:cs typeface="SimSun"/>
                <a:hlinkClick r:id="rId18" action="ppaction://hlinksldjump"/>
              </a:rPr>
              <a:t>第六章</a:t>
            </a:r>
            <a:r>
              <a:rPr dirty="0" sz="1050" spc="80">
                <a:latin typeface="SimSun"/>
                <a:cs typeface="SimSun"/>
                <a:hlinkClick r:id="rId18" action="ppaction://hlinksldjump"/>
              </a:rPr>
              <a:t> </a:t>
            </a:r>
            <a:r>
              <a:rPr dirty="0" sz="1050" spc="-10">
                <a:latin typeface="SimSun"/>
                <a:cs typeface="SimSun"/>
                <a:hlinkClick r:id="rId18" action="ppaction://hlinksldjump"/>
              </a:rPr>
              <a:t>总</a:t>
            </a:r>
            <a:r>
              <a:rPr dirty="0" sz="1050" spc="5">
                <a:latin typeface="SimSun"/>
                <a:cs typeface="SimSun"/>
                <a:hlinkClick r:id="rId18" action="ppaction://hlinksldjump"/>
              </a:rPr>
              <a:t>结</a:t>
            </a:r>
            <a:r>
              <a:rPr dirty="0" sz="1050" spc="-10">
                <a:latin typeface="SimSun"/>
                <a:cs typeface="SimSun"/>
                <a:hlinkClick r:id="rId18" action="ppaction://hlinksldjump"/>
              </a:rPr>
              <a:t>与</a:t>
            </a:r>
            <a:r>
              <a:rPr dirty="0" sz="1050" spc="5">
                <a:latin typeface="SimSun"/>
                <a:cs typeface="SimSun"/>
                <a:hlinkClick r:id="rId18" action="ppaction://hlinksldjump"/>
              </a:rPr>
              <a:t>展</a:t>
            </a:r>
            <a:r>
              <a:rPr dirty="0" sz="1050" spc="180">
                <a:latin typeface="SimSun"/>
                <a:cs typeface="SimSun"/>
                <a:hlinkClick r:id="rId18" action="ppaction://hlinksldjump"/>
              </a:rPr>
              <a:t>望</a:t>
            </a:r>
            <a:r>
              <a:rPr dirty="0" sz="1050">
                <a:latin typeface="Times New Roman"/>
                <a:cs typeface="Times New Roman"/>
                <a:hlinkClick r:id="rId18" action="ppaction://hlinksldjump"/>
              </a:rPr>
              <a:t>...............................................................................................................................................</a:t>
            </a:r>
            <a:r>
              <a:rPr dirty="0" sz="1050" spc="-15">
                <a:latin typeface="Times New Roman"/>
                <a:cs typeface="Times New Roman"/>
                <a:hlinkClick r:id="rId18" action="ppaction://hlinksldjump"/>
              </a:rPr>
              <a:t> </a:t>
            </a:r>
            <a:r>
              <a:rPr dirty="0" sz="1050">
                <a:latin typeface="Times New Roman"/>
                <a:cs typeface="Times New Roman"/>
                <a:hlinkClick r:id="rId18" action="ppaction://hlinksldjump"/>
              </a:rPr>
              <a:t>51</a:t>
            </a:r>
            <a:endParaRPr sz="1050">
              <a:latin typeface="Times New Roman"/>
              <a:cs typeface="Times New Roman"/>
            </a:endParaRPr>
          </a:p>
          <a:p>
            <a:pPr algn="r" marR="5080">
              <a:lnSpc>
                <a:spcPct val="100000"/>
              </a:lnSpc>
              <a:spcBef>
                <a:spcPts val="300"/>
              </a:spcBef>
            </a:pPr>
            <a:r>
              <a:rPr dirty="0" sz="1050" spc="-10">
                <a:latin typeface="SimSun"/>
                <a:cs typeface="SimSun"/>
                <a:hlinkClick r:id="rId18" action="ppaction://hlinksldjump"/>
              </a:rPr>
              <a:t>本</a:t>
            </a:r>
            <a:r>
              <a:rPr dirty="0" sz="1050" spc="5">
                <a:latin typeface="SimSun"/>
                <a:cs typeface="SimSun"/>
                <a:hlinkClick r:id="rId18" action="ppaction://hlinksldjump"/>
              </a:rPr>
              <a:t>文</a:t>
            </a:r>
            <a:r>
              <a:rPr dirty="0" sz="1050" spc="-10">
                <a:latin typeface="SimSun"/>
                <a:cs typeface="SimSun"/>
                <a:hlinkClick r:id="rId18" action="ppaction://hlinksldjump"/>
              </a:rPr>
              <a:t>总</a:t>
            </a:r>
            <a:r>
              <a:rPr dirty="0" sz="1050" spc="180">
                <a:latin typeface="SimSun"/>
                <a:cs typeface="SimSun"/>
                <a:hlinkClick r:id="rId18" action="ppaction://hlinksldjump"/>
              </a:rPr>
              <a:t>结</a:t>
            </a:r>
            <a:r>
              <a:rPr dirty="0" sz="1050">
                <a:latin typeface="Times New Roman"/>
                <a:cs typeface="Times New Roman"/>
                <a:hlinkClick r:id="rId18" action="ppaction://hlinksldjump"/>
              </a:rPr>
              <a:t>..................................................................................................................................................</a:t>
            </a:r>
            <a:r>
              <a:rPr dirty="0" sz="1050" spc="75">
                <a:latin typeface="Times New Roman"/>
                <a:cs typeface="Times New Roman"/>
                <a:hlinkClick r:id="rId18" action="ppaction://hlinksldjump"/>
              </a:rPr>
              <a:t> </a:t>
            </a:r>
            <a:r>
              <a:rPr dirty="0" sz="1050">
                <a:latin typeface="Times New Roman"/>
                <a:cs typeface="Times New Roman"/>
                <a:hlinkClick r:id="rId18" action="ppaction://hlinksldjump"/>
              </a:rPr>
              <a:t>51</a:t>
            </a:r>
            <a:endParaRPr sz="1050">
              <a:latin typeface="Times New Roman"/>
              <a:cs typeface="Times New Roman"/>
            </a:endParaRPr>
          </a:p>
          <a:p>
            <a:pPr algn="r" marR="5080">
              <a:lnSpc>
                <a:spcPct val="100000"/>
              </a:lnSpc>
              <a:spcBef>
                <a:spcPts val="300"/>
              </a:spcBef>
            </a:pPr>
            <a:r>
              <a:rPr dirty="0" sz="1050" spc="-10">
                <a:latin typeface="SimSun"/>
                <a:cs typeface="SimSun"/>
                <a:hlinkClick r:id="rId19" action="ppaction://hlinksldjump"/>
              </a:rPr>
              <a:t>研</a:t>
            </a:r>
            <a:r>
              <a:rPr dirty="0" sz="1050" spc="5">
                <a:latin typeface="SimSun"/>
                <a:cs typeface="SimSun"/>
                <a:hlinkClick r:id="rId19" action="ppaction://hlinksldjump"/>
              </a:rPr>
              <a:t>究</a:t>
            </a:r>
            <a:r>
              <a:rPr dirty="0" sz="1050" spc="-10">
                <a:latin typeface="SimSun"/>
                <a:cs typeface="SimSun"/>
                <a:hlinkClick r:id="rId19" action="ppaction://hlinksldjump"/>
              </a:rPr>
              <a:t>展</a:t>
            </a:r>
            <a:r>
              <a:rPr dirty="0" sz="1050" spc="180">
                <a:latin typeface="SimSun"/>
                <a:cs typeface="SimSun"/>
                <a:hlinkClick r:id="rId19" action="ppaction://hlinksldjump"/>
              </a:rPr>
              <a:t>望</a:t>
            </a:r>
            <a:r>
              <a:rPr dirty="0" sz="1050">
                <a:latin typeface="Times New Roman"/>
                <a:cs typeface="Times New Roman"/>
                <a:hlinkClick r:id="rId19" action="ppaction://hlinksldjump"/>
              </a:rPr>
              <a:t>..................................................................................................................................................</a:t>
            </a:r>
            <a:r>
              <a:rPr dirty="0" sz="1050" spc="75">
                <a:latin typeface="Times New Roman"/>
                <a:cs typeface="Times New Roman"/>
                <a:hlinkClick r:id="rId19" action="ppaction://hlinksldjump"/>
              </a:rPr>
              <a:t> </a:t>
            </a:r>
            <a:r>
              <a:rPr dirty="0" sz="1050">
                <a:latin typeface="Times New Roman"/>
                <a:cs typeface="Times New Roman"/>
                <a:hlinkClick r:id="rId19" action="ppaction://hlinksldjump"/>
              </a:rPr>
              <a:t>52</a:t>
            </a:r>
            <a:endParaRPr sz="1050">
              <a:latin typeface="Times New Roman"/>
              <a:cs typeface="Times New Roman"/>
            </a:endParaRPr>
          </a:p>
          <a:p>
            <a:pPr algn="r" marR="5080">
              <a:lnSpc>
                <a:spcPct val="100000"/>
              </a:lnSpc>
              <a:spcBef>
                <a:spcPts val="300"/>
              </a:spcBef>
            </a:pPr>
            <a:r>
              <a:rPr dirty="0" sz="1050" spc="5">
                <a:latin typeface="SimSun"/>
                <a:cs typeface="SimSun"/>
                <a:hlinkClick r:id="rId20" action="ppaction://hlinksldjump"/>
              </a:rPr>
              <a:t>参考</a:t>
            </a:r>
            <a:r>
              <a:rPr dirty="0" sz="1050" spc="-10">
                <a:latin typeface="SimSun"/>
                <a:cs typeface="SimSun"/>
                <a:hlinkClick r:id="rId20" action="ppaction://hlinksldjump"/>
              </a:rPr>
              <a:t>文</a:t>
            </a:r>
            <a:r>
              <a:rPr dirty="0" sz="1050" spc="160">
                <a:latin typeface="SimSun"/>
                <a:cs typeface="SimSun"/>
                <a:hlinkClick r:id="rId20" action="ppaction://hlinksldjump"/>
              </a:rPr>
              <a:t>献</a:t>
            </a:r>
            <a:r>
              <a:rPr dirty="0" sz="1050">
                <a:latin typeface="Times New Roman"/>
                <a:cs typeface="Times New Roman"/>
                <a:hlinkClick r:id="rId20" action="ppaction://hlinksldjump"/>
              </a:rPr>
              <a:t>.................................................................................................................................................................</a:t>
            </a:r>
            <a:r>
              <a:rPr dirty="0" sz="1050" spc="100">
                <a:latin typeface="Times New Roman"/>
                <a:cs typeface="Times New Roman"/>
                <a:hlinkClick r:id="rId20" action="ppaction://hlinksldjump"/>
              </a:rPr>
              <a:t> </a:t>
            </a:r>
            <a:r>
              <a:rPr dirty="0" sz="1050">
                <a:latin typeface="Times New Roman"/>
                <a:cs typeface="Times New Roman"/>
                <a:hlinkClick r:id="rId20" action="ppaction://hlinksldjump"/>
              </a:rPr>
              <a:t>53</a:t>
            </a:r>
            <a:endParaRPr sz="1050">
              <a:latin typeface="Times New Roman"/>
              <a:cs typeface="Times New Roman"/>
            </a:endParaRPr>
          </a:p>
          <a:p>
            <a:pPr algn="r" marR="5080">
              <a:lnSpc>
                <a:spcPct val="100000"/>
              </a:lnSpc>
              <a:spcBef>
                <a:spcPts val="300"/>
              </a:spcBef>
            </a:pPr>
            <a:r>
              <a:rPr dirty="0" sz="1050" spc="5">
                <a:latin typeface="SimSun"/>
                <a:cs typeface="SimSun"/>
                <a:hlinkClick r:id="rId21" action="ppaction://hlinksldjump"/>
              </a:rPr>
              <a:t>附录</a:t>
            </a:r>
            <a:r>
              <a:rPr dirty="0" sz="1050" spc="-240">
                <a:latin typeface="SimSun"/>
                <a:cs typeface="SimSun"/>
                <a:hlinkClick r:id="rId21" action="ppaction://hlinksldjump"/>
              </a:rPr>
              <a:t> </a:t>
            </a:r>
            <a:r>
              <a:rPr dirty="0" sz="1050">
                <a:latin typeface="Times New Roman"/>
                <a:cs typeface="Times New Roman"/>
                <a:hlinkClick r:id="rId21" action="ppaction://hlinksldjump"/>
              </a:rPr>
              <a:t>1</a:t>
            </a:r>
            <a:r>
              <a:rPr dirty="0" sz="1050" spc="305">
                <a:latin typeface="Times New Roman"/>
                <a:cs typeface="Times New Roman"/>
                <a:hlinkClick r:id="rId21" action="ppaction://hlinksldjump"/>
              </a:rPr>
              <a:t> </a:t>
            </a:r>
            <a:r>
              <a:rPr dirty="0" sz="1050" spc="-10">
                <a:latin typeface="SimSun"/>
                <a:cs typeface="SimSun"/>
                <a:hlinkClick r:id="rId21" action="ppaction://hlinksldjump"/>
              </a:rPr>
              <a:t>攻</a:t>
            </a:r>
            <a:r>
              <a:rPr dirty="0" sz="1050" spc="5">
                <a:latin typeface="SimSun"/>
                <a:cs typeface="SimSun"/>
                <a:hlinkClick r:id="rId21" action="ppaction://hlinksldjump"/>
              </a:rPr>
              <a:t>读</a:t>
            </a:r>
            <a:r>
              <a:rPr dirty="0" sz="1050" spc="-10">
                <a:latin typeface="SimSun"/>
                <a:cs typeface="SimSun"/>
                <a:hlinkClick r:id="rId21" action="ppaction://hlinksldjump"/>
              </a:rPr>
              <a:t>硕</a:t>
            </a:r>
            <a:r>
              <a:rPr dirty="0" sz="1050" spc="5">
                <a:latin typeface="SimSun"/>
                <a:cs typeface="SimSun"/>
                <a:hlinkClick r:id="rId21" action="ppaction://hlinksldjump"/>
              </a:rPr>
              <a:t>士</a:t>
            </a:r>
            <a:r>
              <a:rPr dirty="0" sz="1050" spc="-10">
                <a:latin typeface="SimSun"/>
                <a:cs typeface="SimSun"/>
                <a:hlinkClick r:id="rId21" action="ppaction://hlinksldjump"/>
              </a:rPr>
              <a:t>学</a:t>
            </a:r>
            <a:r>
              <a:rPr dirty="0" sz="1050" spc="5">
                <a:latin typeface="SimSun"/>
                <a:cs typeface="SimSun"/>
                <a:hlinkClick r:id="rId21" action="ppaction://hlinksldjump"/>
              </a:rPr>
              <a:t>位</a:t>
            </a:r>
            <a:r>
              <a:rPr dirty="0" sz="1050" spc="-10">
                <a:latin typeface="SimSun"/>
                <a:cs typeface="SimSun"/>
                <a:hlinkClick r:id="rId21" action="ppaction://hlinksldjump"/>
              </a:rPr>
              <a:t>期间</a:t>
            </a:r>
            <a:r>
              <a:rPr dirty="0" sz="1050" spc="5">
                <a:latin typeface="SimSun"/>
                <a:cs typeface="SimSun"/>
                <a:hlinkClick r:id="rId21" action="ppaction://hlinksldjump"/>
              </a:rPr>
              <a:t>撰写</a:t>
            </a:r>
            <a:r>
              <a:rPr dirty="0" sz="1050" spc="-10">
                <a:latin typeface="SimSun"/>
                <a:cs typeface="SimSun"/>
                <a:hlinkClick r:id="rId21" action="ppaction://hlinksldjump"/>
              </a:rPr>
              <a:t>的</a:t>
            </a:r>
            <a:r>
              <a:rPr dirty="0" sz="1050" spc="5">
                <a:latin typeface="SimSun"/>
                <a:cs typeface="SimSun"/>
                <a:hlinkClick r:id="rId21" action="ppaction://hlinksldjump"/>
              </a:rPr>
              <a:t>论</a:t>
            </a:r>
            <a:r>
              <a:rPr dirty="0" sz="1050" spc="229">
                <a:latin typeface="SimSun"/>
                <a:cs typeface="SimSun"/>
                <a:hlinkClick r:id="rId21" action="ppaction://hlinksldjump"/>
              </a:rPr>
              <a:t>文</a:t>
            </a:r>
            <a:r>
              <a:rPr dirty="0" sz="1050">
                <a:latin typeface="Times New Roman"/>
                <a:cs typeface="Times New Roman"/>
                <a:hlinkClick r:id="rId21" action="ppaction://hlinksldjump"/>
              </a:rPr>
              <a:t>................................................................................................................</a:t>
            </a:r>
            <a:r>
              <a:rPr dirty="0" sz="1050" spc="-30">
                <a:latin typeface="Times New Roman"/>
                <a:cs typeface="Times New Roman"/>
                <a:hlinkClick r:id="rId21" action="ppaction://hlinksldjump"/>
              </a:rPr>
              <a:t> </a:t>
            </a:r>
            <a:r>
              <a:rPr dirty="0" sz="1050">
                <a:latin typeface="Times New Roman"/>
                <a:cs typeface="Times New Roman"/>
                <a:hlinkClick r:id="rId21" action="ppaction://hlinksldjump"/>
              </a:rPr>
              <a:t>57</a:t>
            </a:r>
            <a:endParaRPr sz="1050">
              <a:latin typeface="Times New Roman"/>
              <a:cs typeface="Times New Roman"/>
            </a:endParaRPr>
          </a:p>
          <a:p>
            <a:pPr algn="r" marR="5080">
              <a:lnSpc>
                <a:spcPct val="100000"/>
              </a:lnSpc>
              <a:spcBef>
                <a:spcPts val="300"/>
              </a:spcBef>
            </a:pPr>
            <a:r>
              <a:rPr dirty="0" sz="1050" spc="5">
                <a:latin typeface="SimSun"/>
                <a:cs typeface="SimSun"/>
                <a:hlinkClick r:id="rId22" action="ppaction://hlinksldjump"/>
              </a:rPr>
              <a:t>附录</a:t>
            </a:r>
            <a:r>
              <a:rPr dirty="0" sz="1050" spc="-240">
                <a:latin typeface="SimSun"/>
                <a:cs typeface="SimSun"/>
                <a:hlinkClick r:id="rId22" action="ppaction://hlinksldjump"/>
              </a:rPr>
              <a:t> </a:t>
            </a:r>
            <a:r>
              <a:rPr dirty="0" sz="1050">
                <a:latin typeface="Times New Roman"/>
                <a:cs typeface="Times New Roman"/>
                <a:hlinkClick r:id="rId22" action="ppaction://hlinksldjump"/>
              </a:rPr>
              <a:t>2</a:t>
            </a:r>
            <a:r>
              <a:rPr dirty="0" sz="1050" spc="305">
                <a:latin typeface="Times New Roman"/>
                <a:cs typeface="Times New Roman"/>
                <a:hlinkClick r:id="rId22" action="ppaction://hlinksldjump"/>
              </a:rPr>
              <a:t> </a:t>
            </a:r>
            <a:r>
              <a:rPr dirty="0" sz="1050" spc="-10">
                <a:latin typeface="SimSun"/>
                <a:cs typeface="SimSun"/>
                <a:hlinkClick r:id="rId22" action="ppaction://hlinksldjump"/>
              </a:rPr>
              <a:t>攻</a:t>
            </a:r>
            <a:r>
              <a:rPr dirty="0" sz="1050" spc="5">
                <a:latin typeface="SimSun"/>
                <a:cs typeface="SimSun"/>
                <a:hlinkClick r:id="rId22" action="ppaction://hlinksldjump"/>
              </a:rPr>
              <a:t>读</a:t>
            </a:r>
            <a:r>
              <a:rPr dirty="0" sz="1050" spc="-10">
                <a:latin typeface="SimSun"/>
                <a:cs typeface="SimSun"/>
                <a:hlinkClick r:id="rId22" action="ppaction://hlinksldjump"/>
              </a:rPr>
              <a:t>硕</a:t>
            </a:r>
            <a:r>
              <a:rPr dirty="0" sz="1050" spc="5">
                <a:latin typeface="SimSun"/>
                <a:cs typeface="SimSun"/>
                <a:hlinkClick r:id="rId22" action="ppaction://hlinksldjump"/>
              </a:rPr>
              <a:t>士</a:t>
            </a:r>
            <a:r>
              <a:rPr dirty="0" sz="1050" spc="-10">
                <a:latin typeface="SimSun"/>
                <a:cs typeface="SimSun"/>
                <a:hlinkClick r:id="rId22" action="ppaction://hlinksldjump"/>
              </a:rPr>
              <a:t>学</a:t>
            </a:r>
            <a:r>
              <a:rPr dirty="0" sz="1050" spc="5">
                <a:latin typeface="SimSun"/>
                <a:cs typeface="SimSun"/>
                <a:hlinkClick r:id="rId22" action="ppaction://hlinksldjump"/>
              </a:rPr>
              <a:t>位</a:t>
            </a:r>
            <a:r>
              <a:rPr dirty="0" sz="1050" spc="-10">
                <a:latin typeface="SimSun"/>
                <a:cs typeface="SimSun"/>
                <a:hlinkClick r:id="rId22" action="ppaction://hlinksldjump"/>
              </a:rPr>
              <a:t>期间</a:t>
            </a:r>
            <a:r>
              <a:rPr dirty="0" sz="1050" spc="5">
                <a:latin typeface="SimSun"/>
                <a:cs typeface="SimSun"/>
                <a:hlinkClick r:id="rId22" action="ppaction://hlinksldjump"/>
              </a:rPr>
              <a:t>申请</a:t>
            </a:r>
            <a:r>
              <a:rPr dirty="0" sz="1050" spc="-10">
                <a:latin typeface="SimSun"/>
                <a:cs typeface="SimSun"/>
                <a:hlinkClick r:id="rId22" action="ppaction://hlinksldjump"/>
              </a:rPr>
              <a:t>的</a:t>
            </a:r>
            <a:r>
              <a:rPr dirty="0" sz="1050" spc="5">
                <a:latin typeface="SimSun"/>
                <a:cs typeface="SimSun"/>
                <a:hlinkClick r:id="rId22" action="ppaction://hlinksldjump"/>
              </a:rPr>
              <a:t>专</a:t>
            </a:r>
            <a:r>
              <a:rPr dirty="0" sz="1050" spc="229">
                <a:latin typeface="SimSun"/>
                <a:cs typeface="SimSun"/>
                <a:hlinkClick r:id="rId22" action="ppaction://hlinksldjump"/>
              </a:rPr>
              <a:t>利</a:t>
            </a:r>
            <a:r>
              <a:rPr dirty="0" sz="1050">
                <a:latin typeface="Times New Roman"/>
                <a:cs typeface="Times New Roman"/>
                <a:hlinkClick r:id="rId22" action="ppaction://hlinksldjump"/>
              </a:rPr>
              <a:t>................................................................................................................</a:t>
            </a:r>
            <a:r>
              <a:rPr dirty="0" sz="1050" spc="-30">
                <a:latin typeface="Times New Roman"/>
                <a:cs typeface="Times New Roman"/>
                <a:hlinkClick r:id="rId22" action="ppaction://hlinksldjump"/>
              </a:rPr>
              <a:t> </a:t>
            </a:r>
            <a:r>
              <a:rPr dirty="0" sz="1050">
                <a:latin typeface="Times New Roman"/>
                <a:cs typeface="Times New Roman"/>
                <a:hlinkClick r:id="rId22" action="ppaction://hlinksldjump"/>
              </a:rPr>
              <a:t>58</a:t>
            </a:r>
            <a:endParaRPr sz="1050">
              <a:latin typeface="Times New Roman"/>
              <a:cs typeface="Times New Roman"/>
            </a:endParaRPr>
          </a:p>
          <a:p>
            <a:pPr algn="r" marR="5080">
              <a:lnSpc>
                <a:spcPct val="100000"/>
              </a:lnSpc>
              <a:spcBef>
                <a:spcPts val="300"/>
              </a:spcBef>
            </a:pPr>
            <a:r>
              <a:rPr dirty="0" sz="1050" spc="5">
                <a:latin typeface="SimSun"/>
                <a:cs typeface="SimSun"/>
                <a:hlinkClick r:id="rId23" action="ppaction://hlinksldjump"/>
              </a:rPr>
              <a:t>附录</a:t>
            </a:r>
            <a:r>
              <a:rPr dirty="0" sz="1050" spc="-240">
                <a:latin typeface="SimSun"/>
                <a:cs typeface="SimSun"/>
                <a:hlinkClick r:id="rId23" action="ppaction://hlinksldjump"/>
              </a:rPr>
              <a:t> </a:t>
            </a:r>
            <a:r>
              <a:rPr dirty="0" sz="1050">
                <a:latin typeface="Times New Roman"/>
                <a:cs typeface="Times New Roman"/>
                <a:hlinkClick r:id="rId23" action="ppaction://hlinksldjump"/>
              </a:rPr>
              <a:t>3</a:t>
            </a:r>
            <a:r>
              <a:rPr dirty="0" sz="1050" spc="295">
                <a:latin typeface="Times New Roman"/>
                <a:cs typeface="Times New Roman"/>
                <a:hlinkClick r:id="rId23" action="ppaction://hlinksldjump"/>
              </a:rPr>
              <a:t> </a:t>
            </a:r>
            <a:r>
              <a:rPr dirty="0" sz="1050" spc="-10">
                <a:latin typeface="SimSun"/>
                <a:cs typeface="SimSun"/>
                <a:hlinkClick r:id="rId23" action="ppaction://hlinksldjump"/>
              </a:rPr>
              <a:t>攻</a:t>
            </a:r>
            <a:r>
              <a:rPr dirty="0" sz="1050" spc="5">
                <a:latin typeface="SimSun"/>
                <a:cs typeface="SimSun"/>
                <a:hlinkClick r:id="rId23" action="ppaction://hlinksldjump"/>
              </a:rPr>
              <a:t>读</a:t>
            </a:r>
            <a:r>
              <a:rPr dirty="0" sz="1050" spc="-10">
                <a:latin typeface="SimSun"/>
                <a:cs typeface="SimSun"/>
                <a:hlinkClick r:id="rId23" action="ppaction://hlinksldjump"/>
              </a:rPr>
              <a:t>硕</a:t>
            </a:r>
            <a:r>
              <a:rPr dirty="0" sz="1050" spc="5">
                <a:latin typeface="SimSun"/>
                <a:cs typeface="SimSun"/>
                <a:hlinkClick r:id="rId23" action="ppaction://hlinksldjump"/>
              </a:rPr>
              <a:t>士</a:t>
            </a:r>
            <a:r>
              <a:rPr dirty="0" sz="1050" spc="-10">
                <a:latin typeface="SimSun"/>
                <a:cs typeface="SimSun"/>
                <a:hlinkClick r:id="rId23" action="ppaction://hlinksldjump"/>
              </a:rPr>
              <a:t>学</a:t>
            </a:r>
            <a:r>
              <a:rPr dirty="0" sz="1050" spc="5">
                <a:latin typeface="SimSun"/>
                <a:cs typeface="SimSun"/>
                <a:hlinkClick r:id="rId23" action="ppaction://hlinksldjump"/>
              </a:rPr>
              <a:t>位</a:t>
            </a:r>
            <a:r>
              <a:rPr dirty="0" sz="1050" spc="-10">
                <a:latin typeface="SimSun"/>
                <a:cs typeface="SimSun"/>
                <a:hlinkClick r:id="rId23" action="ppaction://hlinksldjump"/>
              </a:rPr>
              <a:t>期间</a:t>
            </a:r>
            <a:r>
              <a:rPr dirty="0" sz="1050" spc="5">
                <a:latin typeface="SimSun"/>
                <a:cs typeface="SimSun"/>
                <a:hlinkClick r:id="rId23" action="ppaction://hlinksldjump"/>
              </a:rPr>
              <a:t>参加</a:t>
            </a:r>
            <a:r>
              <a:rPr dirty="0" sz="1050" spc="-10">
                <a:latin typeface="SimSun"/>
                <a:cs typeface="SimSun"/>
                <a:hlinkClick r:id="rId23" action="ppaction://hlinksldjump"/>
              </a:rPr>
              <a:t>的</a:t>
            </a:r>
            <a:r>
              <a:rPr dirty="0" sz="1050" spc="5">
                <a:latin typeface="SimSun"/>
                <a:cs typeface="SimSun"/>
                <a:hlinkClick r:id="rId23" action="ppaction://hlinksldjump"/>
              </a:rPr>
              <a:t>科</a:t>
            </a:r>
            <a:r>
              <a:rPr dirty="0" sz="1050" spc="-10">
                <a:latin typeface="SimSun"/>
                <a:cs typeface="SimSun"/>
                <a:hlinkClick r:id="rId23" action="ppaction://hlinksldjump"/>
              </a:rPr>
              <a:t>研</a:t>
            </a:r>
            <a:r>
              <a:rPr dirty="0" sz="1050" spc="5">
                <a:latin typeface="SimSun"/>
                <a:cs typeface="SimSun"/>
                <a:hlinkClick r:id="rId23" action="ppaction://hlinksldjump"/>
              </a:rPr>
              <a:t>项</a:t>
            </a:r>
            <a:r>
              <a:rPr dirty="0" sz="1050" spc="240">
                <a:latin typeface="SimSun"/>
                <a:cs typeface="SimSun"/>
                <a:hlinkClick r:id="rId23" action="ppaction://hlinksldjump"/>
              </a:rPr>
              <a:t>目</a:t>
            </a:r>
            <a:r>
              <a:rPr dirty="0" sz="1050">
                <a:latin typeface="Times New Roman"/>
                <a:cs typeface="Times New Roman"/>
                <a:hlinkClick r:id="rId23" action="ppaction://hlinksldjump"/>
              </a:rPr>
              <a:t>........................................................................................................</a:t>
            </a:r>
            <a:r>
              <a:rPr dirty="0" sz="1050" spc="-30">
                <a:latin typeface="Times New Roman"/>
                <a:cs typeface="Times New Roman"/>
                <a:hlinkClick r:id="rId23" action="ppaction://hlinksldjump"/>
              </a:rPr>
              <a:t> </a:t>
            </a:r>
            <a:r>
              <a:rPr dirty="0" sz="1050">
                <a:latin typeface="Times New Roman"/>
                <a:cs typeface="Times New Roman"/>
                <a:hlinkClick r:id="rId23" action="ppaction://hlinksldjump"/>
              </a:rPr>
              <a:t>59</a:t>
            </a:r>
            <a:endParaRPr sz="1050">
              <a:latin typeface="Times New Roman"/>
              <a:cs typeface="Times New Roman"/>
            </a:endParaRPr>
          </a:p>
          <a:p>
            <a:pPr algn="r" marR="5080">
              <a:lnSpc>
                <a:spcPct val="100000"/>
              </a:lnSpc>
              <a:spcBef>
                <a:spcPts val="300"/>
              </a:spcBef>
            </a:pPr>
            <a:r>
              <a:rPr dirty="0" sz="1050" spc="5">
                <a:latin typeface="SimSun"/>
                <a:cs typeface="SimSun"/>
                <a:hlinkClick r:id="rId24" action="ppaction://hlinksldjump"/>
              </a:rPr>
              <a:t>附录</a:t>
            </a:r>
            <a:r>
              <a:rPr dirty="0" sz="1050" spc="-240">
                <a:latin typeface="SimSun"/>
                <a:cs typeface="SimSun"/>
                <a:hlinkClick r:id="rId24" action="ppaction://hlinksldjump"/>
              </a:rPr>
              <a:t> </a:t>
            </a:r>
            <a:r>
              <a:rPr dirty="0" sz="1050">
                <a:latin typeface="Times New Roman"/>
                <a:cs typeface="Times New Roman"/>
                <a:hlinkClick r:id="rId24" action="ppaction://hlinksldjump"/>
              </a:rPr>
              <a:t>4</a:t>
            </a:r>
            <a:r>
              <a:rPr dirty="0" sz="1050" spc="295">
                <a:latin typeface="Times New Roman"/>
                <a:cs typeface="Times New Roman"/>
                <a:hlinkClick r:id="rId24" action="ppaction://hlinksldjump"/>
              </a:rPr>
              <a:t> </a:t>
            </a:r>
            <a:r>
              <a:rPr dirty="0" sz="1050" spc="-10">
                <a:latin typeface="SimSun"/>
                <a:cs typeface="SimSun"/>
                <a:hlinkClick r:id="rId24" action="ppaction://hlinksldjump"/>
              </a:rPr>
              <a:t>攻</a:t>
            </a:r>
            <a:r>
              <a:rPr dirty="0" sz="1050" spc="5">
                <a:latin typeface="SimSun"/>
                <a:cs typeface="SimSun"/>
                <a:hlinkClick r:id="rId24" action="ppaction://hlinksldjump"/>
              </a:rPr>
              <a:t>读</a:t>
            </a:r>
            <a:r>
              <a:rPr dirty="0" sz="1050" spc="-10">
                <a:latin typeface="SimSun"/>
                <a:cs typeface="SimSun"/>
                <a:hlinkClick r:id="rId24" action="ppaction://hlinksldjump"/>
              </a:rPr>
              <a:t>硕</a:t>
            </a:r>
            <a:r>
              <a:rPr dirty="0" sz="1050" spc="5">
                <a:latin typeface="SimSun"/>
                <a:cs typeface="SimSun"/>
                <a:hlinkClick r:id="rId24" action="ppaction://hlinksldjump"/>
              </a:rPr>
              <a:t>士</a:t>
            </a:r>
            <a:r>
              <a:rPr dirty="0" sz="1050" spc="-10">
                <a:latin typeface="SimSun"/>
                <a:cs typeface="SimSun"/>
                <a:hlinkClick r:id="rId24" action="ppaction://hlinksldjump"/>
              </a:rPr>
              <a:t>学</a:t>
            </a:r>
            <a:r>
              <a:rPr dirty="0" sz="1050" spc="5">
                <a:latin typeface="SimSun"/>
                <a:cs typeface="SimSun"/>
                <a:hlinkClick r:id="rId24" action="ppaction://hlinksldjump"/>
              </a:rPr>
              <a:t>位</a:t>
            </a:r>
            <a:r>
              <a:rPr dirty="0" sz="1050" spc="-10">
                <a:latin typeface="SimSun"/>
                <a:cs typeface="SimSun"/>
                <a:hlinkClick r:id="rId24" action="ppaction://hlinksldjump"/>
              </a:rPr>
              <a:t>期间</a:t>
            </a:r>
            <a:r>
              <a:rPr dirty="0" sz="1050" spc="5">
                <a:latin typeface="SimSun"/>
                <a:cs typeface="SimSun"/>
                <a:hlinkClick r:id="rId24" action="ppaction://hlinksldjump"/>
              </a:rPr>
              <a:t>参加</a:t>
            </a:r>
            <a:r>
              <a:rPr dirty="0" sz="1050" spc="-10">
                <a:latin typeface="SimSun"/>
                <a:cs typeface="SimSun"/>
                <a:hlinkClick r:id="rId24" action="ppaction://hlinksldjump"/>
              </a:rPr>
              <a:t>的</a:t>
            </a:r>
            <a:r>
              <a:rPr dirty="0" sz="1050" spc="5">
                <a:latin typeface="SimSun"/>
                <a:cs typeface="SimSun"/>
                <a:hlinkClick r:id="rId24" action="ppaction://hlinksldjump"/>
              </a:rPr>
              <a:t>学</a:t>
            </a:r>
            <a:r>
              <a:rPr dirty="0" sz="1050" spc="-10">
                <a:latin typeface="SimSun"/>
                <a:cs typeface="SimSun"/>
                <a:hlinkClick r:id="rId24" action="ppaction://hlinksldjump"/>
              </a:rPr>
              <a:t>科</a:t>
            </a:r>
            <a:r>
              <a:rPr dirty="0" sz="1050" spc="5">
                <a:latin typeface="SimSun"/>
                <a:cs typeface="SimSun"/>
                <a:hlinkClick r:id="rId24" action="ppaction://hlinksldjump"/>
              </a:rPr>
              <a:t>竞</a:t>
            </a:r>
            <a:r>
              <a:rPr dirty="0" sz="1050" spc="240">
                <a:latin typeface="SimSun"/>
                <a:cs typeface="SimSun"/>
                <a:hlinkClick r:id="rId24" action="ppaction://hlinksldjump"/>
              </a:rPr>
              <a:t>赛</a:t>
            </a:r>
            <a:r>
              <a:rPr dirty="0" sz="1050">
                <a:latin typeface="Times New Roman"/>
                <a:cs typeface="Times New Roman"/>
                <a:hlinkClick r:id="rId24" action="ppaction://hlinksldjump"/>
              </a:rPr>
              <a:t>........................................................................................................</a:t>
            </a:r>
            <a:r>
              <a:rPr dirty="0" sz="1050" spc="-30">
                <a:latin typeface="Times New Roman"/>
                <a:cs typeface="Times New Roman"/>
                <a:hlinkClick r:id="rId24" action="ppaction://hlinksldjump"/>
              </a:rPr>
              <a:t> </a:t>
            </a:r>
            <a:r>
              <a:rPr dirty="0" sz="1050">
                <a:latin typeface="Times New Roman"/>
                <a:cs typeface="Times New Roman"/>
                <a:hlinkClick r:id="rId24" action="ppaction://hlinksldjump"/>
              </a:rPr>
              <a:t>60</a:t>
            </a:r>
            <a:endParaRPr sz="1050">
              <a:latin typeface="Times New Roman"/>
              <a:cs typeface="Times New Roman"/>
            </a:endParaRPr>
          </a:p>
          <a:p>
            <a:pPr algn="r" marR="5080">
              <a:lnSpc>
                <a:spcPct val="100000"/>
              </a:lnSpc>
              <a:spcBef>
                <a:spcPts val="300"/>
              </a:spcBef>
            </a:pPr>
            <a:r>
              <a:rPr dirty="0" sz="1050" spc="5">
                <a:latin typeface="SimSun"/>
                <a:cs typeface="SimSun"/>
                <a:hlinkClick r:id="rId25" action="ppaction://hlinksldjump"/>
              </a:rPr>
              <a:t>致</a:t>
            </a:r>
            <a:r>
              <a:rPr dirty="0" sz="1050" spc="150">
                <a:latin typeface="SimSun"/>
                <a:cs typeface="SimSun"/>
                <a:hlinkClick r:id="rId25" action="ppaction://hlinksldjump"/>
              </a:rPr>
              <a:t>谢</a:t>
            </a:r>
            <a:r>
              <a:rPr dirty="0" sz="1050">
                <a:latin typeface="Times New Roman"/>
                <a:cs typeface="Times New Roman"/>
                <a:hlinkClick r:id="rId25" action="ppaction://hlinksldjump"/>
              </a:rPr>
              <a:t>.........................................................................................................................................................................</a:t>
            </a:r>
            <a:r>
              <a:rPr dirty="0" sz="1050" spc="105">
                <a:latin typeface="Times New Roman"/>
                <a:cs typeface="Times New Roman"/>
                <a:hlinkClick r:id="rId25" action="ppaction://hlinksldjump"/>
              </a:rPr>
              <a:t> </a:t>
            </a:r>
            <a:r>
              <a:rPr dirty="0" sz="1050">
                <a:latin typeface="Times New Roman"/>
                <a:cs typeface="Times New Roman"/>
                <a:hlinkClick r:id="rId25" action="ppaction://hlinksldjump"/>
              </a:rPr>
              <a:t>61</a:t>
            </a:r>
            <a:endParaRPr sz="1050">
              <a:latin typeface="Times New Roman"/>
              <a:cs typeface="Times New Roman"/>
            </a:endParaRPr>
          </a:p>
        </p:txBody>
      </p:sp>
      <p:pic>
        <p:nvPicPr>
          <p:cNvPr id="10" name="object 10"/>
          <p:cNvPicPr/>
          <p:nvPr/>
        </p:nvPicPr>
        <p:blipFill>
          <a:blip r:embed="rId26" cstate="print"/>
          <a:stretch>
            <a:fillRect/>
          </a:stretch>
        </p:blipFill>
        <p:spPr>
          <a:xfrm>
            <a:off x="259079" y="10344403"/>
            <a:ext cx="4812030" cy="123189"/>
          </a:xfrm>
          <a:prstGeom prst="rect">
            <a:avLst/>
          </a:prstGeom>
        </p:spPr>
      </p:pic>
      <p:pic>
        <p:nvPicPr>
          <p:cNvPr id="11" name="object 11"/>
          <p:cNvPicPr/>
          <p:nvPr/>
        </p:nvPicPr>
        <p:blipFill>
          <a:blip r:embed="rId27" cstate="print"/>
          <a:stretch>
            <a:fillRect/>
          </a:stretch>
        </p:blipFill>
        <p:spPr>
          <a:xfrm>
            <a:off x="5215890" y="10344403"/>
            <a:ext cx="1082039" cy="123189"/>
          </a:xfrm>
          <a:prstGeom prst="rect">
            <a:avLst/>
          </a:prstGeom>
        </p:spPr>
      </p:pic>
      <p:sp>
        <p:nvSpPr>
          <p:cNvPr id="12" name="object 12"/>
          <p:cNvSpPr txBox="1"/>
          <p:nvPr/>
        </p:nvSpPr>
        <p:spPr>
          <a:xfrm>
            <a:off x="3627754" y="9924667"/>
            <a:ext cx="307340" cy="173990"/>
          </a:xfrm>
          <a:prstGeom prst="rect">
            <a:avLst/>
          </a:prstGeom>
        </p:spPr>
        <p:txBody>
          <a:bodyPr wrap="square" lIns="0" tIns="0" rIns="0" bIns="0" rtlCol="0" vert="horz">
            <a:spAutoFit/>
          </a:bodyPr>
          <a:lstStyle/>
          <a:p>
            <a:pPr marL="38100">
              <a:lnSpc>
                <a:spcPts val="1250"/>
              </a:lnSpc>
            </a:pPr>
            <a:r>
              <a:rPr dirty="0" sz="1050">
                <a:latin typeface="Times New Roman"/>
                <a:cs typeface="Times New Roman"/>
              </a:rPr>
              <a:t>vi</a:t>
            </a:r>
            <a:endParaRPr sz="10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2023-05-07T17:46:27Z</dcterms:created>
  <dcterms:modified xsi:type="dcterms:W3CDTF">2023-05-07T17:46:27Z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2023-05-07T00:00:00Z</vt:filetime>
  </property>
</Properties>
</file>