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handoutMasterIdLst>
    <p:handoutMasterId r:id="rId24"/>
  </p:handoutMasterIdLst>
  <p:sldIdLst>
    <p:sldId id="280" r:id="rId2"/>
    <p:sldId id="269" r:id="rId3"/>
    <p:sldId id="288" r:id="rId4"/>
    <p:sldId id="282" r:id="rId5"/>
    <p:sldId id="270" r:id="rId6"/>
    <p:sldId id="302" r:id="rId7"/>
    <p:sldId id="283" r:id="rId8"/>
    <p:sldId id="285" r:id="rId9"/>
    <p:sldId id="286" r:id="rId10"/>
    <p:sldId id="289" r:id="rId11"/>
    <p:sldId id="290" r:id="rId12"/>
    <p:sldId id="292" r:id="rId13"/>
    <p:sldId id="291" r:id="rId14"/>
    <p:sldId id="297" r:id="rId15"/>
    <p:sldId id="298" r:id="rId16"/>
    <p:sldId id="299" r:id="rId17"/>
    <p:sldId id="295" r:id="rId18"/>
    <p:sldId id="304" r:id="rId19"/>
    <p:sldId id="300" r:id="rId20"/>
    <p:sldId id="301" r:id="rId21"/>
    <p:sldId id="30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4/25/2019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4/25/2019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4/25/2019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4/25/2019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4/25/2019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4/25/2019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4/25/2019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4/25/2019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4/25/2019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4/25/2019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4/25/2019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4/25/2019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Stock Price Prediction Based on Hidden Markov Model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Runze Yan(rj4jr)</a:t>
            </a:r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AFA3-DE3C-492C-87C7-AFC3F8A8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Emission probabilities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355302-51CA-4CD1-89FB-817A7847421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the emission matrix giving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 probabilities of observing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when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For a </a:t>
                </a:r>
                <a:r>
                  <a:rPr lang="en-US" b="1" dirty="0"/>
                  <a:t>continuous HMM</a:t>
                </a:r>
                <a:r>
                  <a:rPr lang="en-US" dirty="0"/>
                  <a:t>,  assume the </a:t>
                </a:r>
                <a:r>
                  <a:rPr lang="en-US" b="1" dirty="0"/>
                  <a:t>emission proba</a:t>
                </a:r>
                <a:r>
                  <a:rPr lang="en-US" dirty="0"/>
                  <a:t>bilities are modelled by Gaussian Mixture Models (GMMs):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</m:e>
                    </m:nary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𝑗𝑚</m:t>
                            </m:r>
                          </m:sub>
                        </m:sSub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 is the number of Gaussian Mixture components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𝑗𝑚</m:t>
                        </m:r>
                      </m:sub>
                    </m:sSub>
                  </m:oMath>
                </a14:m>
                <a:r>
                  <a:rPr lang="en-US" dirty="0"/>
                  <a:t> is the weight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mixture component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𝑗𝑚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is the mean vector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component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𝑗𝑚</m:t>
                            </m:r>
                          </m:sub>
                        </m:sSub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probability of observing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in the GMM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355302-51CA-4CD1-89FB-817A784742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88" t="-1200" r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44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115F-AAB5-4F6F-A6EF-3760CF89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7A2D6-AB1E-4CBE-8E23-5937C23FF7A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19200" y="1447800"/>
                <a:ext cx="10058400" cy="4572000"/>
              </a:xfrm>
            </p:spPr>
            <p:txBody>
              <a:bodyPr/>
              <a:lstStyle/>
              <a:p>
                <a:r>
                  <a:rPr lang="en-US" dirty="0"/>
                  <a:t>Use </a:t>
                </a:r>
                <a:r>
                  <a:rPr lang="en-US" b="1" dirty="0"/>
                  <a:t>Akaike information criterion (AIC) </a:t>
                </a:r>
                <a:r>
                  <a:rPr lang="en-US" dirty="0"/>
                  <a:t>and </a:t>
                </a:r>
                <a:r>
                  <a:rPr lang="en-US" b="1" dirty="0"/>
                  <a:t>Bayesian information criterion (BIC) </a:t>
                </a:r>
                <a:r>
                  <a:rPr lang="en-US" dirty="0"/>
                  <a:t>select the number of hidden states</a:t>
                </a:r>
              </a:p>
              <a:p>
                <a:r>
                  <a:rPr lang="en-US" dirty="0"/>
                  <a:t>Set the number of hidden states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from 2 to 6 and test HMM’s performance based on </a:t>
                </a:r>
                <a:r>
                  <a:rPr lang="en-US" b="1" dirty="0"/>
                  <a:t>AIC</a:t>
                </a:r>
                <a:r>
                  <a:rPr lang="en-US" dirty="0"/>
                  <a:t> and </a:t>
                </a:r>
                <a:r>
                  <a:rPr lang="en-US" b="1" dirty="0"/>
                  <a:t>BIC</a:t>
                </a:r>
              </a:p>
              <a:p>
                <a:r>
                  <a:rPr lang="en-US" dirty="0"/>
                  <a:t>Choose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which leads  to better </a:t>
                </a:r>
                <a:r>
                  <a:rPr lang="en-US" b="1" dirty="0"/>
                  <a:t>AIC </a:t>
                </a:r>
                <a:r>
                  <a:rPr lang="en-US" dirty="0"/>
                  <a:t>and </a:t>
                </a:r>
                <a:r>
                  <a:rPr lang="en-US" b="1" dirty="0"/>
                  <a:t>BIC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 fit the HMM faster, the </a:t>
                </a:r>
                <a:r>
                  <a:rPr lang="en-US" b="1" dirty="0"/>
                  <a:t>initial probability distribution </a:t>
                </a:r>
                <a:r>
                  <a:rPr lang="en-US" dirty="0"/>
                  <a:t>𝜋 and </a:t>
                </a:r>
                <a:r>
                  <a:rPr lang="en-US" b="1" dirty="0"/>
                  <a:t>transition probability matrix </a:t>
                </a:r>
                <a:r>
                  <a:rPr lang="en-US" dirty="0"/>
                  <a:t>𝐴 are assumed to be uniform across all states.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7A2D6-AB1E-4CBE-8E23-5937C23FF7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19200" y="1447800"/>
                <a:ext cx="10058400" cy="4572000"/>
              </a:xfrm>
              <a:blipFill>
                <a:blip r:embed="rId2"/>
                <a:stretch>
                  <a:fillRect l="-606" t="-1200" b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4C01D3B-92BF-4B92-84CB-8E093AC6897C}"/>
              </a:ext>
            </a:extLst>
          </p:cNvPr>
          <p:cNvSpPr txBox="1">
            <a:spLocks/>
          </p:cNvSpPr>
          <p:nvPr/>
        </p:nvSpPr>
        <p:spPr>
          <a:xfrm>
            <a:off x="1219200" y="3429000"/>
            <a:ext cx="10363200" cy="1143000"/>
          </a:xfrm>
          <a:prstGeom prst="rect">
            <a:avLst/>
          </a:prstGeom>
        </p:spPr>
        <p:txBody>
          <a:bodyPr bIns="91440" anchor="b" anchorCtr="0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Initial probabilities and transition probabilities</a:t>
            </a:r>
          </a:p>
        </p:txBody>
      </p:sp>
    </p:spTree>
    <p:extLst>
      <p:ext uri="{BB962C8B-B14F-4D97-AF65-F5344CB8AC3E}">
        <p14:creationId xmlns:p14="http://schemas.microsoft.com/office/powerpoint/2010/main" val="54519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3B43-69D8-468F-B9D0-BB366A4E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and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6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FAA2-BABB-4671-AE94-47CF01C7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en-US" altLang="zh-CN" dirty="0"/>
              <a:t>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0319E-98A5-4A2D-9882-2EE98D01EBC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 choose the stock price datasets of </a:t>
            </a:r>
            <a:r>
              <a:rPr lang="en-US" b="1" dirty="0"/>
              <a:t>Apple</a:t>
            </a:r>
            <a:r>
              <a:rPr lang="en-US" dirty="0"/>
              <a:t> and </a:t>
            </a:r>
            <a:r>
              <a:rPr lang="en-US" b="1" dirty="0"/>
              <a:t>Amazon</a:t>
            </a:r>
            <a:r>
              <a:rPr lang="en-US" dirty="0"/>
              <a:t>. These two datasets contain the </a:t>
            </a:r>
            <a:r>
              <a:rPr lang="en-US" b="1" dirty="0"/>
              <a:t>close price</a:t>
            </a:r>
            <a:r>
              <a:rPr lang="en-US" dirty="0"/>
              <a:t>, </a:t>
            </a:r>
            <a:r>
              <a:rPr lang="en-US" b="1" dirty="0"/>
              <a:t>open price</a:t>
            </a:r>
            <a:r>
              <a:rPr lang="en-US" dirty="0"/>
              <a:t>, </a:t>
            </a:r>
            <a:r>
              <a:rPr lang="en-US" b="1" dirty="0"/>
              <a:t>high price</a:t>
            </a:r>
            <a:r>
              <a:rPr lang="en-US" dirty="0"/>
              <a:t> </a:t>
            </a:r>
            <a:r>
              <a:rPr lang="en-US"/>
              <a:t>and </a:t>
            </a:r>
            <a:r>
              <a:rPr lang="en-US" b="1"/>
              <a:t>closing </a:t>
            </a:r>
            <a:r>
              <a:rPr lang="en-US" b="1" dirty="0"/>
              <a:t>price</a:t>
            </a:r>
            <a:r>
              <a:rPr lang="en-US" dirty="0"/>
              <a:t>.</a:t>
            </a:r>
          </a:p>
          <a:p>
            <a:r>
              <a:rPr lang="en-US" dirty="0"/>
              <a:t>Split the datasets into train dataset and test dataset.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1A80F5-2E93-4226-8D07-1C3B25833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004297"/>
              </p:ext>
            </p:extLst>
          </p:nvPr>
        </p:nvGraphicFramePr>
        <p:xfrm>
          <a:off x="2032000" y="2992120"/>
          <a:ext cx="8128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837320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796377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465705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032633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58471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Training Dataset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Testing Dataset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2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44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1/2/2014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8/31/2017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9/1/2017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12/31/2018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503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1/2/2014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8/31/2017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9/1/2017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12/31/2018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823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10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BB1B2-9AD1-4509-93A9-800EE82E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new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1B03B6-6CFD-46DF-A90F-5111DBA8B30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Instead of directly using the opening, closing, low, and high prices of a stock, extract the fractional changes in each of them that would be used to train your HMM. Define these parameters as follows: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𝑓𝑟𝑎𝑐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𝑐h𝑎𝑛𝑔𝑒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𝑐𝑙𝑜𝑠𝑒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𝑜𝑝𝑒𝑛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𝑜𝑝𝑒𝑛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𝑓𝑟𝑎𝑐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h𝑖𝑔h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h𝑖𝑔h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𝑜𝑝𝑒𝑛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𝑜𝑝𝑒𝑛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𝑓𝑟𝑎𝑐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𝑜𝑝𝑒𝑛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𝑜𝑝𝑒𝑛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For the stock price predictor HMM, we can represent a single observation as a vector of three dimension, namely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𝑐𝑙𝑜𝑠𝑒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𝑜𝑝𝑒𝑛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𝑜𝑝𝑒𝑛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h𝑖𝑔h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𝑜𝑝𝑒𝑛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𝑜𝑝𝑒𝑛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𝑜𝑝𝑒𝑛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𝑙𝑜𝑤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𝑜𝑝𝑒𝑛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𝑓𝑟𝑎𝑐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𝑐h𝑎𝑛𝑔𝑒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𝑓𝑟𝑎𝑐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h𝑖𝑔h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𝑓𝑟𝑎𝑐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1B03B6-6CFD-46DF-A90F-5111DBA8B3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88" t="-2133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06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B9B7-F929-4943-BB4F-3312E8B4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CFF42-3805-43B3-B9C9-320BC24FF77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Train the above HMM from given sequences of observations using </a:t>
            </a:r>
            <a:r>
              <a:rPr lang="en-US" b="1" dirty="0"/>
              <a:t>Baum-Welch algorithm </a:t>
            </a:r>
            <a:r>
              <a:rPr lang="en-US" dirty="0"/>
              <a:t>which uses </a:t>
            </a:r>
            <a:r>
              <a:rPr lang="en-US" b="1" dirty="0"/>
              <a:t>Expectation-Maximization (EM) </a:t>
            </a:r>
            <a:r>
              <a:rPr lang="en-US" dirty="0"/>
              <a:t>to arrive at the optimal parameters for the HMM.</a:t>
            </a:r>
          </a:p>
          <a:p>
            <a:r>
              <a:rPr lang="en-US" dirty="0"/>
              <a:t>With the help of  </a:t>
            </a:r>
            <a:r>
              <a:rPr lang="en-US" b="1" dirty="0" err="1"/>
              <a:t>GaussianHMM</a:t>
            </a:r>
            <a:r>
              <a:rPr lang="en-US" dirty="0"/>
              <a:t> class provided by the </a:t>
            </a:r>
            <a:r>
              <a:rPr lang="en-US" b="1" dirty="0" err="1"/>
              <a:t>hmmlearn</a:t>
            </a:r>
            <a:r>
              <a:rPr lang="en-US" dirty="0"/>
              <a:t> package, implement the function of Baum-Welch algorithm.</a:t>
            </a:r>
          </a:p>
        </p:txBody>
      </p:sp>
    </p:spTree>
    <p:extLst>
      <p:ext uri="{BB962C8B-B14F-4D97-AF65-F5344CB8AC3E}">
        <p14:creationId xmlns:p14="http://schemas.microsoft.com/office/powerpoint/2010/main" val="221659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BF01-EB9E-4AEB-9F43-9FFE2C0A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275F0A-1C1D-4D0C-B37F-04A27467849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the stock price data of d days and the opening price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, predict the closing price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day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Use Maximum a Posteriori (MAP) estimate to predict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𝑓𝑟𝑎𝑐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𝑐h𝑎𝑛𝑔𝑒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day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The joint probability value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can be computed using the </a:t>
                </a:r>
                <a:r>
                  <a:rPr lang="en-US" b="1" dirty="0"/>
                  <a:t>Forward</a:t>
                </a:r>
                <a:r>
                  <a:rPr lang="en-US" dirty="0"/>
                  <a:t> algorithm mentioned before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𝑐𝑙𝑜𝑠𝑖𝑛𝑔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∗(1+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𝑓𝑟𝑎𝑐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𝑐h𝑎𝑛𝑔𝑒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𝑓𝑟𝑎𝑐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𝑐h𝑎𝑛𝑔𝑒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𝑐𝑙𝑜𝑠𝑖𝑛𝑔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𝑜𝑝𝑒𝑛</m:t>
                        </m:r>
                      </m:den>
                    </m:f>
                  </m:oMath>
                </a14:m>
                <a:endParaRPr lang="en-US" dirty="0"/>
              </a:p>
              <a:p>
                <a:pPr marL="4572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275F0A-1C1D-4D0C-B37F-04A274678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88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40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D9836-8D95-480C-9216-0ADF3B0E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results</a:t>
            </a:r>
            <a:r>
              <a:rPr lang="en-US" altLang="zh-CN" dirty="0"/>
              <a:t>-Amazon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AC0803-55D8-4EDD-85CA-1C9B3F2111B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037" y="1447800"/>
            <a:ext cx="9269525" cy="4572000"/>
          </a:xfrm>
        </p:spPr>
      </p:pic>
    </p:spTree>
    <p:extLst>
      <p:ext uri="{BB962C8B-B14F-4D97-AF65-F5344CB8AC3E}">
        <p14:creationId xmlns:p14="http://schemas.microsoft.com/office/powerpoint/2010/main" val="37579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93A7A-842B-4319-8E62-069ADBED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Prediction results-Apple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8D8912-A496-4E5A-848E-676F7568A07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037" y="1447800"/>
            <a:ext cx="9269525" cy="4572000"/>
          </a:xfrm>
        </p:spPr>
      </p:pic>
    </p:spTree>
    <p:extLst>
      <p:ext uri="{BB962C8B-B14F-4D97-AF65-F5344CB8AC3E}">
        <p14:creationId xmlns:p14="http://schemas.microsoft.com/office/powerpoint/2010/main" val="219735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C11C-2680-4F47-B268-850FEEC7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9CDB3-7141-4203-B43A-87AEBF580E3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Root mean Square deviation(RSME) and Mean Absolute Percentage Error(MAPE) to evaluate the prediction error.</a:t>
            </a:r>
          </a:p>
          <a:p>
            <a:r>
              <a:rPr lang="en-US" dirty="0"/>
              <a:t>Compare the performance of HMM with SVM, ARIMA and ANN: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165D54-6145-454A-9F4C-5D1DBDBA1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843233"/>
              </p:ext>
            </p:extLst>
          </p:nvPr>
        </p:nvGraphicFramePr>
        <p:xfrm>
          <a:off x="2032000" y="3177540"/>
          <a:ext cx="81280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92693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350094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33403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350720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98375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7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RSME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03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364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67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stock market is an important indicator which reflects economic strengths and weaknesses</a:t>
            </a:r>
          </a:p>
          <a:p>
            <a:r>
              <a:rPr lang="en-US" dirty="0"/>
              <a:t>The stock market is very complex and the future stock price depends on many internal and external factors that are not easy to evaluate </a:t>
            </a:r>
          </a:p>
          <a:p>
            <a:r>
              <a:rPr lang="en-US" dirty="0"/>
              <a:t>Directly incorporate the continuous Hidden Markov Model (HMM)</a:t>
            </a:r>
          </a:p>
          <a:p>
            <a:r>
              <a:rPr lang="en-US" dirty="0"/>
              <a:t>Predict the next day stock price given the historical data</a:t>
            </a:r>
          </a:p>
        </p:txBody>
      </p:sp>
    </p:spTree>
    <p:extLst>
      <p:ext uri="{BB962C8B-B14F-4D97-AF65-F5344CB8AC3E}">
        <p14:creationId xmlns:p14="http://schemas.microsoft.com/office/powerpoint/2010/main" val="17278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291FC-C886-4D91-B8C6-C2374B61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Deficiency and work in the future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97F20B-BDB8-4DF1-8EBE-B511A65D0CE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The emission probabilities are modelled by </a:t>
                </a:r>
                <a:r>
                  <a:rPr lang="en-US" b="1" dirty="0"/>
                  <a:t>Gaussian Mixture Models (GMMs) </a:t>
                </a:r>
                <a:r>
                  <a:rPr lang="en-US" dirty="0"/>
                  <a:t>and </a:t>
                </a:r>
                <a:r>
                  <a:rPr lang="en-US" b="1" dirty="0"/>
                  <a:t>neural networks </a:t>
                </a:r>
                <a:r>
                  <a:rPr lang="en-US" dirty="0"/>
                  <a:t>may have better performance</a:t>
                </a:r>
              </a:p>
              <a:p>
                <a:r>
                  <a:rPr lang="en-US" dirty="0"/>
                  <a:t>Use </a:t>
                </a:r>
                <a:r>
                  <a:rPr lang="en-US" b="1" dirty="0"/>
                  <a:t>AIC</a:t>
                </a:r>
                <a:r>
                  <a:rPr lang="en-US" dirty="0"/>
                  <a:t> and </a:t>
                </a:r>
                <a:r>
                  <a:rPr lang="en-US" b="1" dirty="0"/>
                  <a:t>BIC</a:t>
                </a:r>
                <a:r>
                  <a:rPr lang="en-US" dirty="0"/>
                  <a:t> to select the number of states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can lead to high algorithm complexity. </a:t>
                </a:r>
                <a:r>
                  <a:rPr lang="en-US" b="1" dirty="0"/>
                  <a:t>AIC</a:t>
                </a:r>
                <a:r>
                  <a:rPr lang="en-US" dirty="0"/>
                  <a:t> and </a:t>
                </a:r>
                <a:r>
                  <a:rPr lang="en-US" b="1" dirty="0"/>
                  <a:t>BIC</a:t>
                </a:r>
                <a:r>
                  <a:rPr lang="en-US" dirty="0"/>
                  <a:t> may get different results.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97F20B-BDB8-4DF1-8EBE-B511A65D0C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88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32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8639-7287-4A3F-9538-0C0CD6B1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DD8DA-D13F-4919-9B82-143CDB0571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59902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6D32-23C9-4D13-9221-8149DBCF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/>
          <a:p>
            <a:r>
              <a:rPr lang="en-US" altLang="zh-CN" dirty="0"/>
              <a:t>Reasons of using Hidden Markov Model (HMM)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1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5A19-DDD7-43F8-8CDF-0196CAE2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of using HMM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ADAA7-6083-4C2F-8C1B-155BB3FE32B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HMMs are capable of predicting and analyzing time-based phenomena</a:t>
            </a:r>
          </a:p>
          <a:p>
            <a:r>
              <a:rPr lang="en-US" dirty="0"/>
              <a:t>The price of the stock depends upon a multitude of factors, which generally remain invisible to the investor (hidden variables)</a:t>
            </a:r>
          </a:p>
          <a:p>
            <a:r>
              <a:rPr lang="en-US" dirty="0"/>
              <a:t>The transition between the underlying factors change based on company policy and decisions, its financial conditions, and management decisions, and these affect the price of the stock (observed data)</a:t>
            </a:r>
          </a:p>
        </p:txBody>
      </p:sp>
    </p:spTree>
    <p:extLst>
      <p:ext uri="{BB962C8B-B14F-4D97-AF65-F5344CB8AC3E}">
        <p14:creationId xmlns:p14="http://schemas.microsoft.com/office/powerpoint/2010/main" val="169100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Researches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Support Vector Machine (SVM)</a:t>
            </a:r>
          </a:p>
          <a:p>
            <a:r>
              <a:rPr lang="en-US" dirty="0"/>
              <a:t>Time series ARIMA</a:t>
            </a:r>
          </a:p>
          <a:p>
            <a:r>
              <a:rPr lang="en-US" dirty="0"/>
              <a:t>Fuzzy Logic</a:t>
            </a:r>
          </a:p>
          <a:p>
            <a:r>
              <a:rPr lang="en-US" dirty="0"/>
              <a:t>Artificial Neural Networks (ANN)</a:t>
            </a:r>
          </a:p>
          <a:p>
            <a:pPr lvl="1"/>
            <a:r>
              <a:rPr lang="en-US" dirty="0"/>
              <a:t>Multilayer Perceptron (MLP)</a:t>
            </a:r>
          </a:p>
          <a:p>
            <a:pPr lvl="1"/>
            <a:r>
              <a:rPr lang="en-US" dirty="0"/>
              <a:t>Long Short-term Memory (LSTM)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0677D-0F85-4D7B-B2F5-893A7E99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Hidden Markov Model(HMM)</a:t>
            </a:r>
          </a:p>
        </p:txBody>
      </p:sp>
    </p:spTree>
    <p:extLst>
      <p:ext uri="{BB962C8B-B14F-4D97-AF65-F5344CB8AC3E}">
        <p14:creationId xmlns:p14="http://schemas.microsoft.com/office/powerpoint/2010/main" val="265872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0632-E069-4D2C-80A3-E31E0CA0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 (HMM)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9FE68732-39CC-4D81-A4DB-FE2139C8564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 Markov chain is useful when we need to compute a probability for a sequence of observable events and we usually represent a </a:t>
                </a:r>
                <a:r>
                  <a:rPr lang="en-US" b="1" dirty="0"/>
                  <a:t>HMM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 An </a:t>
                </a:r>
                <a:r>
                  <a:rPr lang="en-US" b="1" dirty="0"/>
                  <a:t>HMM</a:t>
                </a:r>
                <a:r>
                  <a:rPr lang="en-US" dirty="0"/>
                  <a:t> is specified by the following components: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: a set of N </a:t>
                </a:r>
                <a:r>
                  <a:rPr lang="en-US" b="1" dirty="0"/>
                  <a:t>states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𝑁𝑁</m:t>
                        </m:r>
                      </m:sub>
                    </m:sSub>
                  </m:oMath>
                </a14:m>
                <a:r>
                  <a:rPr lang="en-US" dirty="0"/>
                  <a:t>: a </a:t>
                </a:r>
                <a:r>
                  <a:rPr lang="en-US" b="1" dirty="0"/>
                  <a:t>transition probability matrix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representing the probability of moving from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a </a:t>
                </a:r>
                <a:r>
                  <a:rPr lang="en-US" b="1" dirty="0"/>
                  <a:t>emission probability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each expressing the probability of an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being generated  from a state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: an </a:t>
                </a:r>
                <a:r>
                  <a:rPr lang="en-US" b="1" dirty="0"/>
                  <a:t>initial probability distribution </a:t>
                </a:r>
                <a:r>
                  <a:rPr lang="en-US" dirty="0"/>
                  <a:t>over states.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probability that the Markov chain will start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marL="32004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9FE68732-39CC-4D81-A4DB-FE2139C856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88" t="-1200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62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09E3-BDB3-4D5C-A3AA-FE571234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fundamental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A7F198-579A-410F-826C-A7079EAFCA5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Problem 1 (likelihood): Given an HMM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an observation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, determine the likelihood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Problem 2 (Decoding): Given an observation sequence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and an HMM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, discover the best hidden state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Problem 3 (Learning): Given an observation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and the set of states in the HMM, learn the HMM parameters A and B.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A7F198-579A-410F-826C-A7079EAFC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88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04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7E15-7F04-420A-94A4-6662B92E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basic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0967EC-77F2-4C3B-8694-7D5DF9C408D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Likelihood Computation: The Forward Algorithm</a:t>
                </a:r>
              </a:p>
              <a:p>
                <a:pPr lvl="1"/>
                <a:r>
                  <a:rPr lang="en-US" altLang="zh-CN" dirty="0"/>
                  <a:t>The </a:t>
                </a:r>
                <a:r>
                  <a:rPr lang="en-US" altLang="zh-CN" b="1" dirty="0"/>
                  <a:t>Forward</a:t>
                </a:r>
                <a:r>
                  <a:rPr lang="en-US" altLang="zh-CN" dirty="0"/>
                  <a:t> algorithm calculates the probability of observation sequence O given the HMM and we choose the observation sequence with the biggest probability.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Decoding: The Viterbi Algorithm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 HMM Training: The Baum-Welch Algorithm</a:t>
                </a:r>
              </a:p>
              <a:p>
                <a:pPr lvl="1"/>
                <a:r>
                  <a:rPr lang="en-US" b="1" dirty="0"/>
                  <a:t>Baum-Welch </a:t>
                </a:r>
                <a:r>
                  <a:rPr lang="en-US" dirty="0"/>
                  <a:t>algorithm</a:t>
                </a:r>
                <a:r>
                  <a:rPr lang="en-US" b="1" dirty="0"/>
                  <a:t> </a:t>
                </a:r>
                <a:r>
                  <a:rPr lang="en-US" dirty="0"/>
                  <a:t>is a special case of the </a:t>
                </a:r>
                <a:r>
                  <a:rPr lang="en-US" b="1" dirty="0"/>
                  <a:t>Expectation-Maximization (EM) </a:t>
                </a:r>
                <a:r>
                  <a:rPr lang="en-US" dirty="0"/>
                  <a:t>algorithm.</a:t>
                </a:r>
              </a:p>
              <a:p>
                <a:pPr lvl="1" algn="just"/>
                <a:r>
                  <a:rPr lang="en-US" dirty="0"/>
                  <a:t>The algorithm will let us train both the </a:t>
                </a:r>
                <a:r>
                  <a:rPr lang="en-US" b="1" dirty="0"/>
                  <a:t>transition probabilities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the </a:t>
                </a:r>
                <a:r>
                  <a:rPr lang="en-US" b="1" dirty="0"/>
                  <a:t>emission probabilities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of the HMM. </a:t>
                </a:r>
                <a:r>
                  <a:rPr lang="en-US" b="1" dirty="0"/>
                  <a:t>EM</a:t>
                </a:r>
                <a:r>
                  <a:rPr lang="en-US" dirty="0"/>
                  <a:t> is an </a:t>
                </a:r>
                <a:r>
                  <a:rPr lang="en-US" i="1" dirty="0"/>
                  <a:t>iterative</a:t>
                </a:r>
                <a:r>
                  <a:rPr lang="en-US" dirty="0"/>
                  <a:t> algorithm, computing an initial estimate  for the probabilities, then using those estimates to computing a better estimate, and so on, iteratively improving the probabilities that it learns.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0967EC-77F2-4C3B-8694-7D5DF9C40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12" t="-2533" r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72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.potx" id="{B0CF94B3-F59B-427A-A620-6B86E9154593}" vid="{92489599-94E0-42FA-BFD7-90FE9B56DF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1563</TotalTime>
  <Words>1129</Words>
  <Application>Microsoft Office PowerPoint</Application>
  <PresentationFormat>Widescreen</PresentationFormat>
  <Paragraphs>119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</vt:lpstr>
      <vt:lpstr>Cambria Math</vt:lpstr>
      <vt:lpstr>Wingdings 2</vt:lpstr>
      <vt:lpstr>Business plan presentation</vt:lpstr>
      <vt:lpstr>Stock Price Prediction Based on Hidden Markov Model</vt:lpstr>
      <vt:lpstr>Problem Description</vt:lpstr>
      <vt:lpstr>Reasons of using Hidden Markov Model (HMM)</vt:lpstr>
      <vt:lpstr>Reasons of using HMM</vt:lpstr>
      <vt:lpstr>Previous Researches</vt:lpstr>
      <vt:lpstr>Introduction to Hidden Markov Model(HMM)</vt:lpstr>
      <vt:lpstr>Hidden Markov Model (HMM)</vt:lpstr>
      <vt:lpstr>Three fundamental problems</vt:lpstr>
      <vt:lpstr>Three basic algorithms</vt:lpstr>
      <vt:lpstr>Emission probabilities</vt:lpstr>
      <vt:lpstr>Number of states</vt:lpstr>
      <vt:lpstr>Simulation and Results</vt:lpstr>
      <vt:lpstr>Datasets</vt:lpstr>
      <vt:lpstr>Build new features</vt:lpstr>
      <vt:lpstr>Train</vt:lpstr>
      <vt:lpstr>Prediction</vt:lpstr>
      <vt:lpstr>Prediction results-Amazon</vt:lpstr>
      <vt:lpstr>Prediction results-Apple</vt:lpstr>
      <vt:lpstr>Test</vt:lpstr>
      <vt:lpstr>Deficiency and work in the future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 Based on Hidden Markov Model</dc:title>
  <dc:creator>Runze Yan</dc:creator>
  <cp:lastModifiedBy>Runze Yan</cp:lastModifiedBy>
  <cp:revision>52</cp:revision>
  <dcterms:created xsi:type="dcterms:W3CDTF">2019-04-19T20:27:32Z</dcterms:created>
  <dcterms:modified xsi:type="dcterms:W3CDTF">2019-04-25T15:13:28Z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