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3"/>
    <p:sldId id="257" r:id="rId4"/>
    <p:sldId id="284" r:id="rId5"/>
    <p:sldId id="296" r:id="rId6"/>
    <p:sldId id="279" r:id="rId7"/>
    <p:sldId id="277" r:id="rId8"/>
    <p:sldId id="278" r:id="rId9"/>
    <p:sldId id="283" r:id="rId10"/>
    <p:sldId id="291" r:id="rId11"/>
    <p:sldId id="294" r:id="rId12"/>
    <p:sldId id="293" r:id="rId14"/>
    <p:sldId id="295" r:id="rId15"/>
    <p:sldId id="281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618" autoAdjust="0"/>
  </p:normalViewPr>
  <p:slideViewPr>
    <p:cSldViewPr snapToGrid="0">
      <p:cViewPr varScale="1">
        <p:scale>
          <a:sx n="110" d="100"/>
          <a:sy n="110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3E8A48-A71D-424D-A507-FE5C6A2918AF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A3400C-EB20-4388-8988-79CE218B324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3400C-EB20-4388-8988-79CE218B324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2738-E188-4F9C-9F82-F2F1BEF1503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04C1-4862-4058-8DD7-73CB3463550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2738-E188-4F9C-9F82-F2F1BEF1503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04C1-4862-4058-8DD7-73CB3463550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2738-E188-4F9C-9F82-F2F1BEF1503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04C1-4862-4058-8DD7-73CB3463550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2738-E188-4F9C-9F82-F2F1BEF1503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04C1-4862-4058-8DD7-73CB3463550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2738-E188-4F9C-9F82-F2F1BEF1503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04C1-4862-4058-8DD7-73CB3463550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2738-E188-4F9C-9F82-F2F1BEF1503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04C1-4862-4058-8DD7-73CB3463550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2738-E188-4F9C-9F82-F2F1BEF15032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04C1-4862-4058-8DD7-73CB3463550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2738-E188-4F9C-9F82-F2F1BEF15032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04C1-4862-4058-8DD7-73CB3463550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2738-E188-4F9C-9F82-F2F1BEF15032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04C1-4862-4058-8DD7-73CB3463550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2738-E188-4F9C-9F82-F2F1BEF1503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04C1-4862-4058-8DD7-73CB3463550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2738-E188-4F9C-9F82-F2F1BEF1503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04C1-4862-4058-8DD7-73CB3463550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A2738-E188-4F9C-9F82-F2F1BEF1503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804C1-4862-4058-8DD7-73CB3463550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hyperlink" Target="https://getbootstrap.com/docs/4.2/components/navbar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ECLT 5830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Assignment #2 Specification</a:t>
            </a:r>
            <a:endParaRPr lang="en-US" dirty="0"/>
          </a:p>
          <a:p>
            <a:r>
              <a:rPr lang="en-US" dirty="0"/>
              <a:t>(Due: 9 Nov 2020, Monday) 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5943"/>
            <a:ext cx="10761617" cy="645069"/>
          </a:xfrm>
        </p:spPr>
        <p:txBody>
          <a:bodyPr>
            <a:normAutofit fontScale="90000"/>
          </a:bodyPr>
          <a:lstStyle/>
          <a:p>
            <a:r>
              <a:rPr lang="en-US" dirty="0"/>
              <a:t>Task 2 (Continue 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" y="841012"/>
            <a:ext cx="11277600" cy="5821045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Initially, the textbox is empty and the page should show all items.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Thereafter, whenever the value in the text box changes, the list of items should be updated immediately.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For each listed item, show the followings</a:t>
            </a:r>
            <a:endParaRPr lang="en-US" sz="2400" dirty="0"/>
          </a:p>
          <a:p>
            <a:pPr lvl="1"/>
            <a:r>
              <a:rPr lang="en-US" sz="2000" dirty="0"/>
              <a:t>item's title</a:t>
            </a:r>
            <a:endParaRPr lang="en-US" sz="2000" dirty="0"/>
          </a:p>
          <a:p>
            <a:pPr lvl="1"/>
            <a:r>
              <a:rPr lang="en-US" sz="2000" dirty="0"/>
              <a:t>item's price</a:t>
            </a:r>
            <a:endParaRPr lang="en-US" sz="2000" dirty="0"/>
          </a:p>
          <a:p>
            <a:pPr lvl="1"/>
            <a:r>
              <a:rPr lang="en-US" sz="2000" dirty="0"/>
              <a:t>item's image (located in subfolder "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public/small-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img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</a:t>
            </a:r>
            <a:r>
              <a:rPr lang="en-US" sz="2000" dirty="0"/>
              <a:t>"). You can decide the URL format for the image.</a:t>
            </a:r>
            <a:endParaRPr lang="en-US" sz="2000" dirty="0"/>
          </a:p>
          <a:p>
            <a:pPr lvl="1"/>
            <a:r>
              <a:rPr lang="en-US" sz="2000" dirty="0"/>
              <a:t>A link that points to the corresponding "Single Item Page" of the item. That is, a URL in the form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/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item?id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=ITEM_ID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Note:</a:t>
            </a:r>
            <a:endParaRPr lang="en-US" sz="2000" dirty="0"/>
          </a:p>
          <a:p>
            <a:pPr lvl="1"/>
            <a:r>
              <a:rPr lang="en-US" sz="2000" dirty="0"/>
              <a:t>You can ignore the warning message "[Deprecation] …" in Chrome's JS console.</a:t>
            </a:r>
            <a:endParaRPr lang="en-US" sz="2000" dirty="0"/>
          </a:p>
          <a:p>
            <a:pPr lvl="1"/>
            <a:r>
              <a:rPr lang="en-US" sz="2000" dirty="0"/>
              <a:t>For this task, you should not need to change anything in index.js.</a:t>
            </a:r>
            <a:endParaRPr 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026" y="204280"/>
            <a:ext cx="11011710" cy="727538"/>
          </a:xfrm>
        </p:spPr>
        <p:txBody>
          <a:bodyPr>
            <a:normAutofit/>
          </a:bodyPr>
          <a:lstStyle/>
          <a:p>
            <a:r>
              <a:rPr lang="en-US" dirty="0"/>
              <a:t>Task 3: Client-side validation [30%]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026" y="1045030"/>
            <a:ext cx="11011710" cy="5608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Requirements</a:t>
            </a:r>
            <a:r>
              <a:rPr lang="en-US" sz="2400" dirty="0"/>
              <a:t>:</a:t>
            </a:r>
            <a:endParaRPr lang="en-US" sz="2400" dirty="0"/>
          </a:p>
          <a:p>
            <a:r>
              <a:rPr lang="en-US" sz="2400" dirty="0"/>
              <a:t>This task is a continuation of "Task 4 (Add Item Page)" of Assignment #1.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In this assignment, you are to modify "</a:t>
            </a:r>
            <a:r>
              <a:rPr lang="en-US" sz="2400" dirty="0">
                <a:latin typeface="Consolas" panose="020B0609020204030204" pitchFamily="49" charset="0"/>
              </a:rPr>
              <a:t>public/html/add_item.html</a:t>
            </a:r>
            <a:r>
              <a:rPr lang="en-US" sz="2400" dirty="0"/>
              <a:t>" to include the form you created in assignment #1, and then add JS code to it so that the form can only be sent when the input fields satisfy the following conditions:</a:t>
            </a:r>
            <a:endParaRPr lang="en-US" sz="2400" dirty="0"/>
          </a:p>
          <a:p>
            <a:pPr marL="457200" lvl="1" indent="0">
              <a:buNone/>
            </a:pPr>
            <a:r>
              <a:rPr lang="en-US" sz="2000" dirty="0"/>
              <a:t>a) The value of title must be a string with at least one character. (It can be any character)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b) The value of price must represent a valid integer in the range [0, 1000000].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c) An image filename is selected.</a:t>
            </a:r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/>
              <a:t>When a user clicks the submit button, if any of the above conditions is not met, show an error message next to the input element. </a:t>
            </a:r>
            <a:endParaRPr lang="en-US" sz="2400" dirty="0"/>
          </a:p>
          <a:p>
            <a:pPr lvl="1"/>
            <a:r>
              <a:rPr lang="en-US" sz="2000" dirty="0"/>
              <a:t>If the </a:t>
            </a:r>
            <a:r>
              <a:rPr lang="en-US" sz="2000" u="sng" dirty="0"/>
              <a:t>viewport</a:t>
            </a:r>
            <a:r>
              <a:rPr lang="en-US" sz="2000" dirty="0"/>
              <a:t> width </a:t>
            </a:r>
            <a:r>
              <a:rPr lang="en-US" sz="2000" b="0" i="0" dirty="0">
                <a:solidFill>
                  <a:srgbClr val="212529"/>
                </a:solidFill>
                <a:effectLst/>
                <a:latin typeface="-apple-system"/>
              </a:rPr>
              <a:t>≥ 992px, show the error message on the right of the </a:t>
            </a:r>
            <a:r>
              <a:rPr lang="en-US" sz="2000" dirty="0"/>
              <a:t>of the input element.</a:t>
            </a:r>
            <a:endParaRPr lang="en-US" sz="2000" dirty="0"/>
          </a:p>
          <a:p>
            <a:pPr lvl="1"/>
            <a:r>
              <a:rPr lang="en-US" sz="2000" dirty="0"/>
              <a:t>Otherwise, show the error message at the bottom of the input element.</a:t>
            </a:r>
            <a:endParaRPr lang="en-US" sz="2000" dirty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394" y="238125"/>
            <a:ext cx="10877005" cy="592817"/>
          </a:xfrm>
        </p:spPr>
        <p:txBody>
          <a:bodyPr>
            <a:normAutofit fontScale="90000"/>
          </a:bodyPr>
          <a:lstStyle/>
          <a:p>
            <a:r>
              <a:rPr lang="en-US" dirty="0"/>
              <a:t>Task 3 (Continue 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75" y="1088571"/>
            <a:ext cx="11220450" cy="5531304"/>
          </a:xfrm>
        </p:spPr>
        <p:txBody>
          <a:bodyPr>
            <a:normAutofit/>
          </a:bodyPr>
          <a:lstStyle/>
          <a:p>
            <a:r>
              <a:rPr lang="en-US" sz="2400" dirty="0"/>
              <a:t>You can use the following error messages:</a:t>
            </a:r>
            <a:endParaRPr lang="en-US" sz="2400" dirty="0"/>
          </a:p>
          <a:p>
            <a:pPr lvl="1"/>
            <a:r>
              <a:rPr lang="en-US" sz="2000" dirty="0"/>
              <a:t>For invalid title, show "Please enter at least one character.".</a:t>
            </a:r>
            <a:endParaRPr lang="en-US" sz="2000" dirty="0"/>
          </a:p>
          <a:p>
            <a:pPr lvl="1"/>
            <a:r>
              <a:rPr lang="en-US" sz="2000" dirty="0"/>
              <a:t>For invalid price, show "Please enter an integer between 0 and 1000000.".</a:t>
            </a:r>
            <a:endParaRPr lang="en-US" sz="2000" dirty="0"/>
          </a:p>
          <a:p>
            <a:pPr lvl="1"/>
            <a:r>
              <a:rPr lang="en-US" sz="2000" dirty="0"/>
              <a:t>If no image filename is selected, show "Please select an image.".</a:t>
            </a:r>
            <a:endParaRPr lang="en-US" sz="2000" dirty="0"/>
          </a:p>
          <a:p>
            <a:pPr lvl="2"/>
            <a:endParaRPr lang="en-US" sz="1800" dirty="0"/>
          </a:p>
          <a:p>
            <a:r>
              <a:rPr lang="en-US" sz="2400" dirty="0"/>
              <a:t>If in your implementation, you are confident that the input in an input element is always valid (i.e., meet the required condition), you can omit the error message for that input element.</a:t>
            </a:r>
            <a:endParaRPr lang="en-US" sz="2400" dirty="0"/>
          </a:p>
          <a:p>
            <a:pPr lvl="1"/>
            <a:r>
              <a:rPr lang="en-US" sz="2000" dirty="0"/>
              <a:t>We will try to enter different kinds of input in different ways to test your implementation!</a:t>
            </a:r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/>
              <a:t>The submitted data are to be sent to </a:t>
            </a: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/</a:t>
            </a:r>
            <a:r>
              <a:rPr lang="en-US" sz="2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add_item</a:t>
            </a:r>
            <a:r>
              <a:rPr lang="en-US" sz="2400" dirty="0"/>
              <a:t> via POST method. </a:t>
            </a:r>
            <a:endParaRPr lang="en-US" sz="2400" dirty="0"/>
          </a:p>
          <a:p>
            <a:r>
              <a:rPr lang="en-US" sz="2400" dirty="0"/>
              <a:t>Upon receiving the submitted form data, the server-side script should perform what it did in assignment #1. (You can reuse your code from assignment #1).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2817"/>
          </a:xfrm>
        </p:spPr>
        <p:txBody>
          <a:bodyPr>
            <a:normAutofit fontScale="90000"/>
          </a:bodyPr>
          <a:lstStyle/>
          <a:p>
            <a:r>
              <a:rPr lang="en-US" dirty="0"/>
              <a:t>Other Requirements [10%]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1784"/>
            <a:ext cx="10515600" cy="5291090"/>
          </a:xfrm>
        </p:spPr>
        <p:txBody>
          <a:bodyPr>
            <a:normAutofit/>
          </a:bodyPr>
          <a:lstStyle/>
          <a:p>
            <a:r>
              <a:rPr lang="en-US" sz="2400" dirty="0"/>
              <a:t>All files must be served from a Node.js server via the URL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http://localhost:8080/...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You need to modify index.js accordingly</a:t>
            </a:r>
            <a:endParaRPr lang="en-US" sz="2400" dirty="0"/>
          </a:p>
          <a:p>
            <a:pPr lvl="1"/>
            <a:r>
              <a:rPr lang="en-US" dirty="0"/>
              <a:t>Include code to handle form submission (for task 3)</a:t>
            </a:r>
            <a:endParaRPr lang="en-US" dirty="0"/>
          </a:p>
          <a:p>
            <a:pPr lvl="1"/>
            <a:r>
              <a:rPr lang="en-US" dirty="0"/>
              <a:t>Include code to serve "single item page" when the client sends a HTTP request for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/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item?id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=ITEM_ID</a:t>
            </a:r>
            <a:endParaRPr lang="en-US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9966"/>
            <a:ext cx="10515600" cy="4746997"/>
          </a:xfrm>
        </p:spPr>
        <p:txBody>
          <a:bodyPr>
            <a:normAutofit/>
          </a:bodyPr>
          <a:lstStyle/>
          <a:p>
            <a:r>
              <a:rPr lang="en-US" sz="2400" dirty="0"/>
              <a:t>To submit your solution, please archive the folder containing all the files (including images) that make up your solution into a ZIP file, and upload the ZIP file to Blackboard.</a:t>
            </a:r>
            <a:endParaRPr lang="en-US" sz="2400" dirty="0"/>
          </a:p>
          <a:p>
            <a:pPr lvl="1"/>
            <a:r>
              <a:rPr lang="en-US" dirty="0"/>
              <a:t>For this assignment, the folder should be a Node.js project folder. </a:t>
            </a:r>
            <a:endParaRPr lang="en-US" dirty="0"/>
          </a:p>
          <a:p>
            <a:pPr lvl="1"/>
            <a:r>
              <a:rPr lang="en-US" dirty="0"/>
              <a:t>To reduce the target file size, please empty the folder "</a:t>
            </a:r>
            <a:r>
              <a:rPr lang="en-US" dirty="0" err="1"/>
              <a:t>node_modules</a:t>
            </a:r>
            <a:r>
              <a:rPr lang="en-US" dirty="0"/>
              <a:t>" before you prepare the ZIP file.</a:t>
            </a:r>
            <a:endParaRPr lang="en-US" dirty="0"/>
          </a:p>
          <a:p>
            <a:pPr lvl="1"/>
            <a:r>
              <a:rPr lang="en-US" dirty="0"/>
              <a:t>Please include your student ID in the filename of the ZIP file.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9421"/>
            <a:ext cx="10698804" cy="5038928"/>
          </a:xfrm>
        </p:spPr>
        <p:txBody>
          <a:bodyPr>
            <a:normAutofit/>
          </a:bodyPr>
          <a:lstStyle/>
          <a:p>
            <a:r>
              <a:rPr lang="en-US" dirty="0"/>
              <a:t>Objective: In this assignment, you need to </a:t>
            </a:r>
            <a:endParaRPr lang="en-US" dirty="0"/>
          </a:p>
          <a:p>
            <a:pPr lvl="1"/>
            <a:r>
              <a:rPr lang="en-US" dirty="0"/>
              <a:t>Build upon your assignment #1 solution to improve the user interface.</a:t>
            </a:r>
            <a:endParaRPr lang="en-US" dirty="0"/>
          </a:p>
          <a:p>
            <a:pPr marL="1371600" lvl="2" indent="-457200">
              <a:buAutoNum type="arabicPeriod"/>
            </a:pPr>
            <a:r>
              <a:rPr lang="en-US" dirty="0"/>
              <a:t>A home page with a specific layout</a:t>
            </a:r>
            <a:endParaRPr lang="en-US" dirty="0"/>
          </a:p>
          <a:p>
            <a:pPr marL="1371600" lvl="2" indent="-457200">
              <a:buAutoNum type="arabicPeriod"/>
            </a:pPr>
            <a:r>
              <a:rPr lang="en-US" dirty="0"/>
              <a:t>Filter list of items on client side</a:t>
            </a:r>
            <a:endParaRPr lang="en-US" dirty="0"/>
          </a:p>
          <a:p>
            <a:pPr marL="1371600" lvl="2" indent="-457200">
              <a:buAutoNum type="arabicPeriod"/>
            </a:pPr>
            <a:r>
              <a:rPr lang="en-US" dirty="0"/>
              <a:t>Perform client-side validation on the "Add Item" page</a:t>
            </a:r>
            <a:endParaRPr lang="en-US" dirty="0"/>
          </a:p>
          <a:p>
            <a:pPr marL="1371600" lvl="2" indent="-457200">
              <a:buAutoNum type="arabicPeriod"/>
            </a:pPr>
            <a:endParaRPr lang="en-US" dirty="0"/>
          </a:p>
          <a:p>
            <a:r>
              <a:rPr lang="en-US" dirty="0"/>
              <a:t>You can find the specific requirements in the following slides.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6029"/>
          </a:xfrm>
        </p:spPr>
        <p:txBody>
          <a:bodyPr/>
          <a:lstStyle/>
          <a:p>
            <a:r>
              <a:rPr lang="en-US" dirty="0"/>
              <a:t>Item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1783"/>
            <a:ext cx="10515600" cy="2699657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An item has the following properties:</a:t>
            </a:r>
            <a:endParaRPr lang="en-US" sz="2400" dirty="0"/>
          </a:p>
          <a:p>
            <a:pPr lvl="1"/>
            <a:r>
              <a:rPr lang="en-US" b="1" dirty="0"/>
              <a:t>ID: </a:t>
            </a:r>
            <a:r>
              <a:rPr lang="en-US" dirty="0"/>
              <a:t>A positive integer</a:t>
            </a:r>
            <a:endParaRPr lang="en-US" dirty="0"/>
          </a:p>
          <a:p>
            <a:pPr lvl="1"/>
            <a:r>
              <a:rPr lang="en-US" b="1" dirty="0"/>
              <a:t>Title</a:t>
            </a:r>
            <a:r>
              <a:rPr lang="en-US" dirty="0"/>
              <a:t>: String</a:t>
            </a:r>
            <a:endParaRPr lang="en-US" dirty="0"/>
          </a:p>
          <a:p>
            <a:pPr lvl="1"/>
            <a:r>
              <a:rPr lang="en-US" b="1" dirty="0"/>
              <a:t>Price</a:t>
            </a:r>
            <a:r>
              <a:rPr lang="en-US" dirty="0"/>
              <a:t> : a non-negative integer</a:t>
            </a:r>
            <a:endParaRPr lang="en-US" dirty="0"/>
          </a:p>
          <a:p>
            <a:pPr lvl="1"/>
            <a:r>
              <a:rPr lang="en-US" b="1" dirty="0"/>
              <a:t>Image URL</a:t>
            </a:r>
            <a:r>
              <a:rPr lang="en-US" dirty="0"/>
              <a:t>:  String (an image filename; not a full URL)</a:t>
            </a:r>
            <a:endParaRPr lang="en-US" dirty="0"/>
          </a:p>
          <a:p>
            <a:pPr lvl="1"/>
            <a:endParaRPr lang="en-US" dirty="0"/>
          </a:p>
          <a:p>
            <a:r>
              <a:rPr lang="en-US" sz="2400" dirty="0"/>
              <a:t>The following shows how an item is represented in the JS source code: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028700" y="3901440"/>
            <a:ext cx="10134600" cy="1823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: 10,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title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: "A sample title",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imageUrl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: "10.jpg",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price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: 20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1200"/>
          </a:xfrm>
        </p:spPr>
        <p:txBody>
          <a:bodyPr/>
          <a:lstStyle/>
          <a:p>
            <a:r>
              <a:rPr lang="en-US" dirty="0"/>
              <a:t>Mock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3026"/>
            <a:ext cx="10515600" cy="5010150"/>
          </a:xfrm>
        </p:spPr>
        <p:txBody>
          <a:bodyPr>
            <a:normAutofit/>
          </a:bodyPr>
          <a:lstStyle/>
          <a:p>
            <a:r>
              <a:rPr lang="en-US" dirty="0"/>
              <a:t>In this assignment, we will be using the same "mock database" on the server side.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4252"/>
          </a:xfrm>
        </p:spPr>
        <p:txBody>
          <a:bodyPr/>
          <a:lstStyle/>
          <a:p>
            <a:r>
              <a:rPr lang="en-US" dirty="0"/>
              <a:t>Task 1: Home Page [30%]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574" y="1245326"/>
            <a:ext cx="11270837" cy="51380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Requirements</a:t>
            </a:r>
            <a:r>
              <a:rPr lang="en-US" dirty="0"/>
              <a:t>:</a:t>
            </a:r>
            <a:endParaRPr lang="en-US" dirty="0"/>
          </a:p>
          <a:p>
            <a:r>
              <a:rPr lang="en-US" dirty="0"/>
              <a:t>The request-URI for this page is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/</a:t>
            </a:r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n-US" dirty="0"/>
          </a:p>
          <a:p>
            <a:r>
              <a:rPr lang="en-US" sz="2800" dirty="0"/>
              <a:t>In this assignment, you need to modify "public/html/home.html".</a:t>
            </a:r>
            <a:endParaRPr lang="en-US" dirty="0"/>
          </a:p>
          <a:p>
            <a:endParaRPr lang="en-US" dirty="0"/>
          </a:p>
          <a:p>
            <a:r>
              <a:rPr lang="en-US" dirty="0"/>
              <a:t>Please refer to the next two slides for the home page layout and content.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393" y="300023"/>
            <a:ext cx="10515600" cy="471734"/>
          </a:xfrm>
        </p:spPr>
        <p:txBody>
          <a:bodyPr>
            <a:normAutofit fontScale="90000"/>
          </a:bodyPr>
          <a:lstStyle/>
          <a:p>
            <a:r>
              <a:rPr lang="en-US" dirty="0"/>
              <a:t>Task 1: Navigation bar on the Home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393" y="865952"/>
            <a:ext cx="10824544" cy="195576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/>
              <a:t>Requirements</a:t>
            </a:r>
            <a:r>
              <a:rPr lang="en-US" sz="2400" dirty="0"/>
              <a:t>: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Contains </a:t>
            </a:r>
            <a:r>
              <a:rPr lang="en-US" sz="2400" b="1" u="sng" dirty="0"/>
              <a:t>two navigation items</a:t>
            </a:r>
            <a:r>
              <a:rPr lang="en-US" sz="2400" dirty="0"/>
              <a:t> that link to "Item Listing" page, and "Add Item" page respectively. (No need to link to "Single Item" page)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The navigation bar should collapse in narrow screen view.</a:t>
            </a:r>
            <a:endParaRPr lang="en-US" sz="24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en-US" sz="1900" dirty="0"/>
              <a:t>Note: The appearance of the navigation bar is up to you.</a:t>
            </a:r>
            <a:endParaRPr lang="en-US" sz="1900" dirty="0"/>
          </a:p>
        </p:txBody>
      </p:sp>
      <p:sp>
        <p:nvSpPr>
          <p:cNvPr id="11" name="TextBox 10"/>
          <p:cNvSpPr txBox="1"/>
          <p:nvPr/>
        </p:nvSpPr>
        <p:spPr>
          <a:xfrm>
            <a:off x="7976045" y="5940470"/>
            <a:ext cx="374459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Expanded view when a user </a:t>
            </a:r>
            <a:r>
              <a:rPr lang="en-US" b="1" dirty="0">
                <a:solidFill>
                  <a:srgbClr val="FF0000"/>
                </a:solidFill>
              </a:rPr>
              <a:t>clicks</a:t>
            </a:r>
            <a:endParaRPr lang="en-US" dirty="0"/>
          </a:p>
          <a:p>
            <a:r>
              <a:rPr lang="en-US" dirty="0"/>
              <a:t>the menu icon.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327804" y="3829879"/>
            <a:ext cx="11386868" cy="60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50115" y="2915909"/>
            <a:ext cx="30291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Sample</a:t>
            </a:r>
            <a:r>
              <a:rPr lang="en-US" dirty="0"/>
              <a:t> navigation bar </a:t>
            </a:r>
            <a:endParaRPr lang="en-US" dirty="0"/>
          </a:p>
          <a:p>
            <a:r>
              <a:rPr lang="en-US" dirty="0"/>
              <a:t>(with two items) in wide screen view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2079" y="6343363"/>
            <a:ext cx="6457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Hint: See </a:t>
            </a:r>
            <a:r>
              <a:rPr lang="en-US" dirty="0">
                <a:hlinkClick r:id="rId1"/>
              </a:rPr>
              <a:t>https://getbootstrap.com/docs/4.2/components/navbar/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6858" y="3033750"/>
            <a:ext cx="5761905" cy="5238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2096" y="4125412"/>
            <a:ext cx="3333333" cy="13809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6858" y="4163722"/>
            <a:ext cx="3333333" cy="5428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Rectangle 11"/>
          <p:cNvSpPr/>
          <p:nvPr/>
        </p:nvSpPr>
        <p:spPr>
          <a:xfrm>
            <a:off x="550114" y="4111984"/>
            <a:ext cx="30291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Sample</a:t>
            </a:r>
            <a:r>
              <a:rPr lang="en-US" dirty="0"/>
              <a:t> navigation bar (with two items) in narrow screen view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8848"/>
            <a:ext cx="10515600" cy="598796"/>
          </a:xfrm>
        </p:spPr>
        <p:txBody>
          <a:bodyPr>
            <a:normAutofit fontScale="90000"/>
          </a:bodyPr>
          <a:lstStyle/>
          <a:p>
            <a:r>
              <a:rPr lang="en-US" dirty="0"/>
              <a:t>Task 1: Home Page Layout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66650" y="1085611"/>
            <a:ext cx="5303522" cy="22620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01631" y="1475409"/>
            <a:ext cx="5046619" cy="7805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Content Area #1 (Banner)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01630" y="2411028"/>
            <a:ext cx="1621974" cy="8487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Content Area #2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21575" y="2411027"/>
            <a:ext cx="1621974" cy="8487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Content Area #3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26276" y="2411027"/>
            <a:ext cx="1621974" cy="8487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Content Area #4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714100" y="3829784"/>
            <a:ext cx="11016346" cy="28493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Requirements</a:t>
            </a:r>
            <a:r>
              <a:rPr lang="en-US" sz="2000" dirty="0"/>
              <a:t>: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Layout four content area as shown above (Feel free to create your own content).</a:t>
            </a:r>
            <a:endParaRPr lang="en-US" sz="2000" dirty="0"/>
          </a:p>
          <a:p>
            <a:pPr lvl="1"/>
            <a:r>
              <a:rPr lang="en-US" sz="2000" dirty="0"/>
              <a:t>Content Areas #2, #3, #4 should have equal width in wide screen view.</a:t>
            </a:r>
            <a:endParaRPr lang="en-US" sz="2000" dirty="0"/>
          </a:p>
          <a:p>
            <a:pPr lvl="1"/>
            <a:r>
              <a:rPr lang="en-US" sz="2000" dirty="0"/>
              <a:t>Content Area #1 should be hidden in narrow screen view.</a:t>
            </a:r>
            <a:endParaRPr lang="en-US" sz="2000" dirty="0"/>
          </a:p>
          <a:p>
            <a:pPr lvl="1"/>
            <a:r>
              <a:rPr lang="en-US" sz="2000" dirty="0"/>
              <a:t>Show your name and student ID in Content Area #2.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Decorate each content area with </a:t>
            </a:r>
            <a:r>
              <a:rPr lang="en-US" sz="2000" u="sng" dirty="0"/>
              <a:t>different styles</a:t>
            </a:r>
            <a:r>
              <a:rPr lang="en-US" sz="2000" dirty="0"/>
              <a:t> so that they can easily be </a:t>
            </a:r>
            <a:r>
              <a:rPr lang="en-US" sz="2000" u="sng" dirty="0"/>
              <a:t>distinguished visually</a:t>
            </a:r>
            <a:r>
              <a:rPr lang="en-US" sz="2000" dirty="0"/>
              <a:t> from one another.</a:t>
            </a:r>
            <a:endParaRPr lang="en-US" sz="2000" dirty="0"/>
          </a:p>
          <a:p>
            <a:pPr marL="0" indent="0">
              <a:buNone/>
            </a:pPr>
            <a:r>
              <a:rPr lang="en-US" sz="1600" dirty="0"/>
              <a:t>Note: Padding and margin size is up to you.</a:t>
            </a:r>
            <a:endParaRPr lang="en-US" sz="1600" dirty="0"/>
          </a:p>
        </p:txBody>
      </p:sp>
      <p:sp>
        <p:nvSpPr>
          <p:cNvPr id="23" name="Rectangle 22"/>
          <p:cNvSpPr/>
          <p:nvPr/>
        </p:nvSpPr>
        <p:spPr>
          <a:xfrm>
            <a:off x="966650" y="1063840"/>
            <a:ext cx="5303522" cy="3295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Navigation Bar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388798" y="1005057"/>
            <a:ext cx="2455817" cy="23426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473432" y="1390023"/>
            <a:ext cx="2299068" cy="573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Content #2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473432" y="2000410"/>
            <a:ext cx="2299068" cy="4835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Content #3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473432" y="2520576"/>
            <a:ext cx="2299068" cy="7391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Content #4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593412" y="3384316"/>
            <a:ext cx="2046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Narrow screen view</a:t>
            </a:r>
            <a:endParaRPr lang="en-US" u="sng" dirty="0"/>
          </a:p>
        </p:txBody>
      </p:sp>
      <p:sp>
        <p:nvSpPr>
          <p:cNvPr id="29" name="Rectangle 28"/>
          <p:cNvSpPr/>
          <p:nvPr/>
        </p:nvSpPr>
        <p:spPr>
          <a:xfrm>
            <a:off x="8388797" y="1002078"/>
            <a:ext cx="2455817" cy="3295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Navigation Bar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821575" y="3404057"/>
            <a:ext cx="1839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Wide screen view</a:t>
            </a:r>
            <a:endParaRPr lang="en-US" u="sng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026" y="365125"/>
            <a:ext cx="11011710" cy="841105"/>
          </a:xfrm>
        </p:spPr>
        <p:txBody>
          <a:bodyPr>
            <a:normAutofit/>
          </a:bodyPr>
          <a:lstStyle/>
          <a:p>
            <a:r>
              <a:rPr lang="en-US" dirty="0"/>
              <a:t>Single Item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026" y="1488332"/>
            <a:ext cx="11011710" cy="5165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Requirements</a:t>
            </a:r>
            <a:r>
              <a:rPr lang="en-US" dirty="0"/>
              <a:t>:</a:t>
            </a:r>
            <a:endParaRPr lang="en-US" dirty="0"/>
          </a:p>
          <a:p>
            <a:r>
              <a:rPr lang="en-US" dirty="0"/>
              <a:t>Same as those in assignment #1.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026" y="269967"/>
            <a:ext cx="11011710" cy="644434"/>
          </a:xfrm>
        </p:spPr>
        <p:txBody>
          <a:bodyPr>
            <a:normAutofit fontScale="90000"/>
          </a:bodyPr>
          <a:lstStyle/>
          <a:p>
            <a:r>
              <a:rPr lang="en-US" dirty="0"/>
              <a:t>Task 2: Item Listing Page [30%]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026" y="1018903"/>
            <a:ext cx="11011710" cy="56348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Requirements</a:t>
            </a:r>
            <a:r>
              <a:rPr lang="en-US" sz="2400" dirty="0"/>
              <a:t>:</a:t>
            </a:r>
            <a:endParaRPr lang="en-US" sz="2400" dirty="0"/>
          </a:p>
          <a:p>
            <a:r>
              <a:rPr lang="en-US" sz="2400" dirty="0"/>
              <a:t>This task is a continuation of "Task 3 (Item Listing Page)" of Assignment #1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In this assignment, you need to modify "public/html/items.html" to render a list of filtered items using client-side JS.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The page should contain </a:t>
            </a:r>
            <a:endParaRPr lang="en-US" sz="2400" dirty="0"/>
          </a:p>
          <a:p>
            <a:pPr lvl="1"/>
            <a:r>
              <a:rPr lang="en-US" sz="2000" dirty="0"/>
              <a:t>A textbox that allows a user to enter a "search key", and</a:t>
            </a:r>
            <a:endParaRPr lang="en-US" sz="2000" dirty="0"/>
          </a:p>
          <a:p>
            <a:pPr lvl="1"/>
            <a:r>
              <a:rPr lang="en-US" sz="2000" dirty="0"/>
              <a:t>An area to list all items in which their title contains a substring that matches the "search key".</a:t>
            </a:r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/>
              <a:t>When the page is loaded by the client, the JS code in the page should call </a:t>
            </a:r>
            <a:r>
              <a:rPr lang="en-US" sz="2400" dirty="0" err="1">
                <a:latin typeface="Consolas" panose="020B0609020204030204" pitchFamily="49" charset="0"/>
              </a:rPr>
              <a:t>getItems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  <a:r>
              <a:rPr lang="en-US" sz="2400" dirty="0"/>
              <a:t> </a:t>
            </a:r>
            <a:r>
              <a:rPr lang="en-US" sz="2400" b="1" u="sng" dirty="0"/>
              <a:t>once</a:t>
            </a:r>
            <a:r>
              <a:rPr lang="en-US" sz="2400" dirty="0"/>
              <a:t> to retrieve all items from the server. </a:t>
            </a:r>
            <a:endParaRPr lang="en-US" sz="2400" dirty="0"/>
          </a:p>
          <a:p>
            <a:pPr lvl="1"/>
            <a:r>
              <a:rPr lang="en-US" sz="2000" dirty="0"/>
              <a:t>The function </a:t>
            </a:r>
            <a:r>
              <a:rPr lang="en-US" sz="2000" dirty="0" err="1">
                <a:latin typeface="Consolas" panose="020B0609020204030204" pitchFamily="49" charset="0"/>
              </a:rPr>
              <a:t>getItems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  <a:r>
              <a:rPr lang="en-US" sz="2000" dirty="0"/>
              <a:t> is defined in "public/</a:t>
            </a:r>
            <a:r>
              <a:rPr lang="en-US" sz="2000" dirty="0" err="1"/>
              <a:t>js</a:t>
            </a:r>
            <a:r>
              <a:rPr lang="en-US" sz="2000" dirty="0"/>
              <a:t>/items.js" and is already included in "public/html/items.html".</a:t>
            </a:r>
            <a:endParaRPr lang="en-US" sz="2000" dirty="0"/>
          </a:p>
          <a:p>
            <a:endParaRPr lang="en-US" sz="2400" dirty="0"/>
          </a:p>
          <a:p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5775</Words>
  <Application>WPS Presentation</Application>
  <PresentationFormat>Widescreen</PresentationFormat>
  <Paragraphs>181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SimSun</vt:lpstr>
      <vt:lpstr>Wingdings</vt:lpstr>
      <vt:lpstr>Consolas</vt:lpstr>
      <vt:lpstr>-apple-system</vt:lpstr>
      <vt:lpstr>Segoe Print</vt:lpstr>
      <vt:lpstr>Calibri Light</vt:lpstr>
      <vt:lpstr>Calibri</vt:lpstr>
      <vt:lpstr>Microsoft YaHei</vt:lpstr>
      <vt:lpstr>Arial Unicode MS</vt:lpstr>
      <vt:lpstr>Office Theme</vt:lpstr>
      <vt:lpstr>ECLT 5830</vt:lpstr>
      <vt:lpstr>Specification</vt:lpstr>
      <vt:lpstr>Item</vt:lpstr>
      <vt:lpstr>Mock Database</vt:lpstr>
      <vt:lpstr>Task 1: Home Page [30%]</vt:lpstr>
      <vt:lpstr>Task 1: Navigation bar on the Home Page</vt:lpstr>
      <vt:lpstr>Task 1: Home Page Layout</vt:lpstr>
      <vt:lpstr>Single Item Page</vt:lpstr>
      <vt:lpstr>Task 2: Item Listing Page [30%]</vt:lpstr>
      <vt:lpstr>Task 2 (Continue …)</vt:lpstr>
      <vt:lpstr>Task 3: Client-side validation [30%]</vt:lpstr>
      <vt:lpstr>Task 3 (Continue …)</vt:lpstr>
      <vt:lpstr>Other Requirements [10%]</vt:lpstr>
      <vt:lpstr>Submission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ECLT 5830</dc:title>
  <dc:creator>Cheng Jiun Yuan (CSD)</dc:creator>
  <cp:lastModifiedBy>xrc_1</cp:lastModifiedBy>
  <cp:revision>150</cp:revision>
  <dcterms:created xsi:type="dcterms:W3CDTF">2020-11-09T06:45:00Z</dcterms:created>
  <dcterms:modified xsi:type="dcterms:W3CDTF">2020-11-30T06:44:50Z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1033-11.2.0.9747</vt:lpwstr>
  </property>
</Properties>
</file>