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4" r:id="rId4"/>
    <p:sldId id="296" r:id="rId5"/>
    <p:sldId id="279" r:id="rId6"/>
    <p:sldId id="283" r:id="rId7"/>
    <p:sldId id="292" r:id="rId8"/>
    <p:sldId id="291" r:id="rId9"/>
    <p:sldId id="294" r:id="rId10"/>
    <p:sldId id="293" r:id="rId11"/>
    <p:sldId id="295" r:id="rId12"/>
    <p:sldId id="28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18" autoAdjust="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E8A48-A71D-424D-A507-FE5C6A2918A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400C-EB20-4388-8988-79CE218B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3400C-EB20-4388-8988-79CE218B3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4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3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0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2738-E188-4F9C-9F82-F2F1BEF1503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ECLT 5830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#1 Specification</a:t>
            </a:r>
          </a:p>
          <a:p>
            <a:r>
              <a:rPr lang="en-US" dirty="0"/>
              <a:t>(Due: 19 Oct 2020, Monday) </a:t>
            </a:r>
          </a:p>
        </p:txBody>
      </p:sp>
    </p:spTree>
    <p:extLst>
      <p:ext uri="{BB962C8B-B14F-4D97-AF65-F5344CB8AC3E}">
        <p14:creationId xmlns:p14="http://schemas.microsoft.com/office/powerpoint/2010/main" val="27854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3B97-78CD-4F12-818B-C2FC7A50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26" y="365125"/>
            <a:ext cx="11011710" cy="841105"/>
          </a:xfrm>
        </p:spPr>
        <p:txBody>
          <a:bodyPr>
            <a:normAutofit/>
          </a:bodyPr>
          <a:lstStyle/>
          <a:p>
            <a:r>
              <a:rPr lang="en-US" dirty="0"/>
              <a:t>Task 4: Add Item Page [40%]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7872-5839-499F-820D-A9E10D45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26" y="1488332"/>
            <a:ext cx="11011710" cy="5165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  <a:r>
              <a:rPr lang="en-US" dirty="0"/>
              <a:t>:</a:t>
            </a:r>
          </a:p>
          <a:p>
            <a:r>
              <a:rPr lang="en-US" dirty="0"/>
              <a:t>The request-URI for this page is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add_item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This page should use a form to collect the following data from user:</a:t>
            </a:r>
          </a:p>
          <a:p>
            <a:pPr lvl="1"/>
            <a:r>
              <a:rPr lang="en-US" dirty="0"/>
              <a:t>Item's title</a:t>
            </a:r>
          </a:p>
          <a:p>
            <a:pPr lvl="1"/>
            <a:r>
              <a:rPr lang="en-US" dirty="0"/>
              <a:t>Item's price</a:t>
            </a:r>
          </a:p>
          <a:p>
            <a:pPr lvl="1"/>
            <a:r>
              <a:rPr lang="en-US" dirty="0" err="1"/>
              <a:t>ltem's</a:t>
            </a:r>
            <a:r>
              <a:rPr lang="en-US" dirty="0"/>
              <a:t> </a:t>
            </a:r>
            <a:r>
              <a:rPr lang="en-US" dirty="0" err="1"/>
              <a:t>imgUrl</a:t>
            </a:r>
            <a:endParaRPr lang="en-US" dirty="0"/>
          </a:p>
          <a:p>
            <a:pPr lvl="2"/>
            <a:r>
              <a:rPr lang="en-US" sz="2400" dirty="0"/>
              <a:t>Use a &lt;select&gt; element to let the user select one of the image filenames (i.e., "1.jpg", "2.jpg", …, "10.jpg")</a:t>
            </a:r>
          </a:p>
          <a:p>
            <a:pPr lvl="2"/>
            <a:endParaRPr lang="en-US" sz="2400" dirty="0"/>
          </a:p>
          <a:p>
            <a:r>
              <a:rPr lang="en-US" dirty="0"/>
              <a:t>The submitted data are to be sent to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add_item</a:t>
            </a:r>
            <a:r>
              <a:rPr lang="en-US" dirty="0"/>
              <a:t> via POST method.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96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CC36-7CC3-48F9-89EB-D8B01DDB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15575" cy="787400"/>
          </a:xfrm>
        </p:spPr>
        <p:txBody>
          <a:bodyPr/>
          <a:lstStyle/>
          <a:p>
            <a:r>
              <a:rPr lang="en-US" dirty="0"/>
              <a:t>Task 4 (Server-Side)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D2B5-E443-4723-B06B-6A19D87D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266825"/>
            <a:ext cx="11220450" cy="5353050"/>
          </a:xfrm>
        </p:spPr>
        <p:txBody>
          <a:bodyPr>
            <a:normAutofit/>
          </a:bodyPr>
          <a:lstStyle/>
          <a:p>
            <a:r>
              <a:rPr lang="en-US" dirty="0"/>
              <a:t>Upon receiving the submitted form data, the server-side script should</a:t>
            </a:r>
          </a:p>
          <a:p>
            <a:pPr lvl="1"/>
            <a:r>
              <a:rPr lang="en-US" dirty="0"/>
              <a:t>Retrieve the data (title, price, image URL) from the request body</a:t>
            </a:r>
          </a:p>
          <a:p>
            <a:pPr lvl="1"/>
            <a:r>
              <a:rPr lang="en-US" dirty="0"/>
              <a:t>Validate the data</a:t>
            </a:r>
          </a:p>
          <a:p>
            <a:pPr lvl="2"/>
            <a:r>
              <a:rPr lang="en-US" dirty="0"/>
              <a:t>The value of title must be a string with at least one character.</a:t>
            </a:r>
          </a:p>
          <a:p>
            <a:pPr lvl="2"/>
            <a:r>
              <a:rPr lang="en-US" dirty="0"/>
              <a:t>The value of price must represent a valid integer in the range [0, 1000000].</a:t>
            </a:r>
          </a:p>
          <a:p>
            <a:pPr lvl="2"/>
            <a:r>
              <a:rPr lang="en-US" dirty="0"/>
              <a:t>The value of </a:t>
            </a:r>
            <a:r>
              <a:rPr lang="en-US" dirty="0" err="1">
                <a:latin typeface="Consolas" panose="020B0609020204030204" pitchFamily="49" charset="0"/>
              </a:rPr>
              <a:t>imageUrl</a:t>
            </a:r>
            <a:r>
              <a:rPr lang="en-US" dirty="0"/>
              <a:t> is one of "1.jpg", "2.jpg", …, "10.jpg".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the data are valid</a:t>
            </a:r>
          </a:p>
          <a:p>
            <a:pPr lvl="2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items.create</a:t>
            </a:r>
            <a:r>
              <a:rPr lang="en-US" dirty="0">
                <a:latin typeface="Consolas" panose="020B0609020204030204" pitchFamily="49" charset="0"/>
              </a:rPr>
              <a:t>(item)</a:t>
            </a:r>
            <a:r>
              <a:rPr lang="en-US" dirty="0"/>
              <a:t> to add the item to the "mock database". (Note: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item.price</a:t>
            </a:r>
            <a:r>
              <a:rPr lang="en-US" dirty="0"/>
              <a:t> should be a value of type Number, and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item.id</a:t>
            </a:r>
            <a:r>
              <a:rPr lang="en-US" dirty="0"/>
              <a:t> should be </a:t>
            </a:r>
            <a:r>
              <a:rPr lang="en-US" dirty="0">
                <a:latin typeface="Consolas" panose="020B0609020204030204" pitchFamily="49" charset="0"/>
              </a:rPr>
              <a:t>undefined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Return a page with the message "Success!"</a:t>
            </a:r>
          </a:p>
          <a:p>
            <a:endParaRPr lang="en-US" dirty="0"/>
          </a:p>
          <a:p>
            <a:pPr lvl="1"/>
            <a:r>
              <a:rPr lang="en-US" dirty="0"/>
              <a:t>If the data are invalid, return a page with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85322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E86E-F99B-43DF-936C-D0D2CDF3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56ED-14A6-4719-8C31-AB42FD659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4"/>
            <a:ext cx="10515600" cy="5291090"/>
          </a:xfrm>
        </p:spPr>
        <p:txBody>
          <a:bodyPr>
            <a:normAutofit/>
          </a:bodyPr>
          <a:lstStyle/>
          <a:p>
            <a:r>
              <a:rPr lang="en-US" sz="2400" dirty="0"/>
              <a:t>All files must be served from a Node.js server via the URL</a:t>
            </a:r>
          </a:p>
          <a:p>
            <a:pPr marL="0" indent="0">
              <a:buNone/>
            </a:pPr>
            <a:r>
              <a:rPr lang="en-US" sz="2400" dirty="0"/>
              <a:t>	http://localhost:8080/...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 of CSS is optional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4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746997"/>
          </a:xfrm>
        </p:spPr>
        <p:txBody>
          <a:bodyPr>
            <a:normAutofit/>
          </a:bodyPr>
          <a:lstStyle/>
          <a:p>
            <a:r>
              <a:rPr lang="en-US" sz="2400" dirty="0"/>
              <a:t>To submit your solution, please archive the folder containing all the files (including images) that make up your solution into a ZIP file, and upload the ZIP file to Blackboard.</a:t>
            </a:r>
          </a:p>
          <a:p>
            <a:pPr lvl="1"/>
            <a:r>
              <a:rPr lang="en-US" dirty="0"/>
              <a:t>For this assignment, the folder should be a Node.js project folder. </a:t>
            </a:r>
          </a:p>
          <a:p>
            <a:pPr lvl="1"/>
            <a:r>
              <a:rPr lang="en-US" dirty="0"/>
              <a:t>To reduce the target file size, please empty the folder "</a:t>
            </a:r>
            <a:r>
              <a:rPr lang="en-US" dirty="0" err="1"/>
              <a:t>node_modules</a:t>
            </a:r>
            <a:r>
              <a:rPr lang="en-US" dirty="0"/>
              <a:t>" before you prepare the ZIP file.</a:t>
            </a:r>
          </a:p>
        </p:txBody>
      </p:sp>
    </p:spTree>
    <p:extLst>
      <p:ext uri="{BB962C8B-B14F-4D97-AF65-F5344CB8AC3E}">
        <p14:creationId xmlns:p14="http://schemas.microsoft.com/office/powerpoint/2010/main" val="85815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421"/>
            <a:ext cx="10698804" cy="5038928"/>
          </a:xfrm>
        </p:spPr>
        <p:txBody>
          <a:bodyPr>
            <a:normAutofit/>
          </a:bodyPr>
          <a:lstStyle/>
          <a:p>
            <a:r>
              <a:rPr lang="en-US" dirty="0"/>
              <a:t>Objective: In this assignment, you need to </a:t>
            </a:r>
          </a:p>
          <a:p>
            <a:pPr lvl="1"/>
            <a:r>
              <a:rPr lang="en-US" dirty="0"/>
              <a:t>Build a website (using Node.js) with web pages to perform the following tasks:</a:t>
            </a:r>
          </a:p>
          <a:p>
            <a:pPr marL="1371600" lvl="2" indent="-457200">
              <a:buAutoNum type="arabicPeriod"/>
            </a:pPr>
            <a:r>
              <a:rPr lang="en-US" dirty="0"/>
              <a:t>A main page that contains links to the other three pages</a:t>
            </a:r>
          </a:p>
          <a:p>
            <a:pPr marL="1371600" lvl="2" indent="-457200">
              <a:buAutoNum type="arabicPeriod"/>
            </a:pPr>
            <a:r>
              <a:rPr lang="en-US" dirty="0"/>
              <a:t>A page to show a single item</a:t>
            </a:r>
          </a:p>
          <a:p>
            <a:pPr marL="1371600" lvl="2" indent="-457200">
              <a:buAutoNum type="arabicPeriod"/>
            </a:pPr>
            <a:r>
              <a:rPr lang="en-US" dirty="0"/>
              <a:t>A page to list all items</a:t>
            </a:r>
          </a:p>
          <a:p>
            <a:pPr marL="1371600" lvl="2" indent="-457200">
              <a:buAutoNum type="arabicPeriod"/>
            </a:pPr>
            <a:r>
              <a:rPr lang="en-US" dirty="0"/>
              <a:t>A page to allow the user to add item </a:t>
            </a:r>
          </a:p>
          <a:p>
            <a:pPr marL="1371600" lvl="2" indent="-457200">
              <a:buAutoNum type="arabicPeriod"/>
            </a:pPr>
            <a:endParaRPr lang="en-US" dirty="0"/>
          </a:p>
          <a:p>
            <a:r>
              <a:rPr lang="en-US" dirty="0"/>
              <a:t>You can find the specific requirements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128235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1A25-5831-4E57-B96D-35CC0DCD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 dirty="0"/>
              <a:t>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375-A218-46FC-9BC0-ABFCF893E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269965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 item has the following properties:</a:t>
            </a:r>
          </a:p>
          <a:p>
            <a:pPr lvl="1"/>
            <a:r>
              <a:rPr lang="en-US" b="1" dirty="0"/>
              <a:t>ID: </a:t>
            </a:r>
            <a:r>
              <a:rPr lang="en-US" dirty="0"/>
              <a:t>A positive integer</a:t>
            </a:r>
          </a:p>
          <a:p>
            <a:pPr lvl="1"/>
            <a:r>
              <a:rPr lang="en-US" b="1" dirty="0"/>
              <a:t>Title</a:t>
            </a:r>
            <a:r>
              <a:rPr lang="en-US" dirty="0"/>
              <a:t>: String</a:t>
            </a:r>
          </a:p>
          <a:p>
            <a:pPr lvl="1"/>
            <a:r>
              <a:rPr lang="en-US" b="1" dirty="0"/>
              <a:t>Price</a:t>
            </a:r>
            <a:r>
              <a:rPr lang="en-US" dirty="0"/>
              <a:t> : a non-negative integer</a:t>
            </a:r>
          </a:p>
          <a:p>
            <a:pPr lvl="1"/>
            <a:r>
              <a:rPr lang="en-US" b="1" dirty="0"/>
              <a:t>Image URL</a:t>
            </a:r>
            <a:r>
              <a:rPr lang="en-US" dirty="0"/>
              <a:t>:  String (an image filename; not a full URL)</a:t>
            </a:r>
          </a:p>
          <a:p>
            <a:pPr lvl="1"/>
            <a:endParaRPr lang="en-US" dirty="0"/>
          </a:p>
          <a:p>
            <a:r>
              <a:rPr lang="en-US" sz="2400" dirty="0"/>
              <a:t>The following shows how an item is represented in the JS source code: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7A3A5F-BEAC-4219-9558-9343BC4AC878}"/>
              </a:ext>
            </a:extLst>
          </p:cNvPr>
          <p:cNvSpPr/>
          <p:nvPr/>
        </p:nvSpPr>
        <p:spPr>
          <a:xfrm>
            <a:off x="1028700" y="3901440"/>
            <a:ext cx="10134600" cy="1823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10,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"A sample title",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imageUrl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"10.jpg",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 20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788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916C-96A0-4CC6-A244-D8F149A0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Mock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1073-BC2B-491A-803B-CB950C8DD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5010150"/>
          </a:xfrm>
        </p:spPr>
        <p:txBody>
          <a:bodyPr>
            <a:normAutofit/>
          </a:bodyPr>
          <a:lstStyle/>
          <a:p>
            <a:r>
              <a:rPr lang="en-US" dirty="0"/>
              <a:t>No database is used in this assignment.</a:t>
            </a:r>
          </a:p>
          <a:p>
            <a:r>
              <a:rPr lang="en-US" dirty="0"/>
              <a:t>The "mock database" refers to an array with some pre-defined items.</a:t>
            </a:r>
          </a:p>
          <a:p>
            <a:endParaRPr lang="en-US" dirty="0"/>
          </a:p>
          <a:p>
            <a:r>
              <a:rPr lang="en-US" dirty="0"/>
              <a:t>The array is kept in memory, so whenever the server restarts, the array content is reset.</a:t>
            </a:r>
          </a:p>
          <a:p>
            <a:endParaRPr lang="en-US" dirty="0"/>
          </a:p>
          <a:p>
            <a:r>
              <a:rPr lang="en-US" dirty="0"/>
              <a:t>To interact with the "mock database", use the functions defined in "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js</a:t>
            </a:r>
            <a:r>
              <a:rPr lang="en-US" dirty="0">
                <a:latin typeface="Consolas" panose="020B0609020204030204" pitchFamily="49" charset="0"/>
              </a:rPr>
              <a:t>/item.js</a:t>
            </a:r>
            <a:r>
              <a:rPr lang="en-US" dirty="0"/>
              <a:t>". </a:t>
            </a:r>
          </a:p>
          <a:p>
            <a:pPr lvl="1"/>
            <a:r>
              <a:rPr lang="en-US" dirty="0"/>
              <a:t>To figure out how to use these functions, please refer to the sample code in </a:t>
            </a:r>
            <a:r>
              <a:rPr lang="en-US" dirty="0">
                <a:latin typeface="Consolas" panose="020B0609020204030204" pitchFamily="49" charset="0"/>
              </a:rPr>
              <a:t>sample.js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Note:</a:t>
            </a:r>
            <a:r>
              <a:rPr lang="en-US" dirty="0">
                <a:latin typeface="Consolas" panose="020B0609020204030204" pitchFamily="49" charset="0"/>
              </a:rPr>
              <a:t> item.js</a:t>
            </a:r>
            <a:r>
              <a:rPr lang="en-US" dirty="0"/>
              <a:t> is the "model" of this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3471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A1A0-F824-4C7F-9937-83943ADE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252"/>
          </a:xfrm>
        </p:spPr>
        <p:txBody>
          <a:bodyPr/>
          <a:lstStyle/>
          <a:p>
            <a:r>
              <a:rPr lang="en-US" dirty="0"/>
              <a:t>Task 1: Main Page [10%]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DAB0-A6DC-4DD2-83F1-4EDDAB81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74" y="1245326"/>
            <a:ext cx="11270837" cy="513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  <a:r>
              <a:rPr lang="en-US" dirty="0"/>
              <a:t>:</a:t>
            </a:r>
          </a:p>
          <a:p>
            <a:r>
              <a:rPr lang="en-US" dirty="0"/>
              <a:t>The request-URI for this page is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</a:p>
          <a:p>
            <a:endParaRPr lang="en-US" dirty="0"/>
          </a:p>
          <a:p>
            <a:r>
              <a:rPr lang="en-US" dirty="0"/>
              <a:t>On this page</a:t>
            </a:r>
          </a:p>
          <a:p>
            <a:pPr lvl="1"/>
            <a:r>
              <a:rPr lang="en-US" dirty="0"/>
              <a:t>Display your full name and student ID</a:t>
            </a:r>
          </a:p>
          <a:p>
            <a:pPr lvl="1"/>
            <a:r>
              <a:rPr lang="en-US" dirty="0"/>
              <a:t>Add links to point to the other three pages</a:t>
            </a:r>
          </a:p>
        </p:txBody>
      </p:sp>
    </p:spTree>
    <p:extLst>
      <p:ext uri="{BB962C8B-B14F-4D97-AF65-F5344CB8AC3E}">
        <p14:creationId xmlns:p14="http://schemas.microsoft.com/office/powerpoint/2010/main" val="11818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3B97-78CD-4F12-818B-C2FC7A50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26" y="365125"/>
            <a:ext cx="11011710" cy="841105"/>
          </a:xfrm>
        </p:spPr>
        <p:txBody>
          <a:bodyPr>
            <a:normAutofit/>
          </a:bodyPr>
          <a:lstStyle/>
          <a:p>
            <a:r>
              <a:rPr lang="en-US" dirty="0"/>
              <a:t>Task 2: Single Item Page [20%]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7872-5839-499F-820D-A9E10D45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26" y="1488332"/>
            <a:ext cx="11011710" cy="5165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  <a:r>
              <a:rPr lang="en-US" dirty="0"/>
              <a:t>:</a:t>
            </a:r>
          </a:p>
          <a:p>
            <a:r>
              <a:rPr lang="en-US" dirty="0"/>
              <a:t>The request-URI for this page is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item?id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=ITEM_ID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ITEM_ID</a:t>
            </a:r>
            <a:r>
              <a:rPr lang="en-US" dirty="0"/>
              <a:t> is an item's ID.</a:t>
            </a:r>
          </a:p>
          <a:p>
            <a:pPr lvl="1"/>
            <a:endParaRPr lang="en-US" dirty="0"/>
          </a:p>
          <a:p>
            <a:r>
              <a:rPr lang="en-US" dirty="0"/>
              <a:t>If the item with the specified ID exists </a:t>
            </a:r>
          </a:p>
          <a:p>
            <a:pPr lvl="1"/>
            <a:r>
              <a:rPr lang="en-US" dirty="0"/>
              <a:t>This page should show all properties of the item.</a:t>
            </a:r>
          </a:p>
          <a:p>
            <a:pPr lvl="1"/>
            <a:r>
              <a:rPr lang="en-US" dirty="0"/>
              <a:t>For the item image (identified by the property "</a:t>
            </a:r>
            <a:r>
              <a:rPr lang="en-US" dirty="0" err="1">
                <a:latin typeface="Consolas" panose="020B0609020204030204" pitchFamily="49" charset="0"/>
              </a:rPr>
              <a:t>imgUrl</a:t>
            </a:r>
            <a:r>
              <a:rPr lang="en-US" dirty="0"/>
              <a:t>"), this page should show the corresponding image in the subfolder "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public/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". You can decide the URL format for the image.</a:t>
            </a:r>
          </a:p>
          <a:p>
            <a:pPr lvl="1"/>
            <a:endParaRPr lang="en-US" dirty="0"/>
          </a:p>
          <a:p>
            <a:r>
              <a:rPr lang="en-US" dirty="0"/>
              <a:t>If the item with the specified ID does not exists (or the value of the ITEM_ID is invalid)</a:t>
            </a:r>
          </a:p>
          <a:p>
            <a:pPr lvl="1"/>
            <a:r>
              <a:rPr lang="en-US" dirty="0"/>
              <a:t>The page should show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17611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CC36-7CC3-48F9-89EB-D8B01DDB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(Server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D2B5-E443-4723-B06B-6A19D87D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server side, use </a:t>
            </a:r>
            <a:r>
              <a:rPr lang="en-US" dirty="0" err="1">
                <a:latin typeface="Consolas" panose="020B0609020204030204" pitchFamily="49" charset="0"/>
              </a:rPr>
              <a:t>items.findById</a:t>
            </a:r>
            <a:r>
              <a:rPr lang="en-US" dirty="0">
                <a:latin typeface="Consolas" panose="020B0609020204030204" pitchFamily="49" charset="0"/>
              </a:rPr>
              <a:t>(ITEM_ID)</a:t>
            </a:r>
            <a:r>
              <a:rPr lang="en-US" dirty="0"/>
              <a:t> to find the item with the specified id. The value of ITEM_ID should be an integer.</a:t>
            </a:r>
          </a:p>
          <a:p>
            <a:endParaRPr lang="en-US" dirty="0"/>
          </a:p>
          <a:p>
            <a:r>
              <a:rPr lang="en-US" dirty="0"/>
              <a:t>You can find some sample code in </a:t>
            </a:r>
            <a:r>
              <a:rPr lang="en-US" dirty="0">
                <a:latin typeface="Consolas" panose="020B0609020204030204" pitchFamily="49" charset="0"/>
              </a:rPr>
              <a:t>sample.js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71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3B97-78CD-4F12-818B-C2FC7A50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26" y="365125"/>
            <a:ext cx="11011710" cy="841105"/>
          </a:xfrm>
        </p:spPr>
        <p:txBody>
          <a:bodyPr>
            <a:normAutofit/>
          </a:bodyPr>
          <a:lstStyle/>
          <a:p>
            <a:r>
              <a:rPr lang="en-US" dirty="0"/>
              <a:t>Task 3: Item Listing Page [30%]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7872-5839-499F-820D-A9E10D45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26" y="1488332"/>
            <a:ext cx="11011710" cy="5165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  <a:r>
              <a:rPr lang="en-US" dirty="0"/>
              <a:t>:</a:t>
            </a:r>
          </a:p>
          <a:p>
            <a:r>
              <a:rPr lang="en-US" dirty="0"/>
              <a:t>The request-URI for this page is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/items</a:t>
            </a:r>
          </a:p>
          <a:p>
            <a:pPr lvl="1"/>
            <a:endParaRPr lang="en-US" dirty="0"/>
          </a:p>
          <a:p>
            <a:r>
              <a:rPr lang="en-US" dirty="0"/>
              <a:t>This page should list all items. For each item, show the following</a:t>
            </a:r>
          </a:p>
          <a:p>
            <a:pPr lvl="1"/>
            <a:r>
              <a:rPr lang="en-US" dirty="0"/>
              <a:t>item's title</a:t>
            </a:r>
          </a:p>
          <a:p>
            <a:pPr lvl="1"/>
            <a:r>
              <a:rPr lang="en-US" dirty="0"/>
              <a:t>item's price</a:t>
            </a:r>
          </a:p>
          <a:p>
            <a:pPr lvl="1"/>
            <a:r>
              <a:rPr lang="en-US" dirty="0"/>
              <a:t>item's image (located in subfolder "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public/small-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"). You can decide the URL format for the image.</a:t>
            </a:r>
          </a:p>
          <a:p>
            <a:pPr lvl="1"/>
            <a:r>
              <a:rPr lang="en-US" dirty="0"/>
              <a:t>A link that points to the corresponding "Single Item Page" of the item. That is, a URL in the form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item?id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=ITEM_ID</a:t>
            </a:r>
          </a:p>
        </p:txBody>
      </p:sp>
    </p:spTree>
    <p:extLst>
      <p:ext uri="{BB962C8B-B14F-4D97-AF65-F5344CB8AC3E}">
        <p14:creationId xmlns:p14="http://schemas.microsoft.com/office/powerpoint/2010/main" val="327197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CC36-7CC3-48F9-89EB-D8B01DDB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(Server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D2B5-E443-4723-B06B-6A19D87D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server side, use </a:t>
            </a:r>
            <a:r>
              <a:rPr lang="en-US" dirty="0" err="1">
                <a:latin typeface="Consolas" panose="020B0609020204030204" pitchFamily="49" charset="0"/>
              </a:rPr>
              <a:t>items.getAll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to retrieve an array of item objects from the "mock database".</a:t>
            </a:r>
          </a:p>
          <a:p>
            <a:endParaRPr lang="en-US" dirty="0"/>
          </a:p>
          <a:p>
            <a:r>
              <a:rPr lang="en-US" dirty="0"/>
              <a:t>You can find some sample code in </a:t>
            </a:r>
            <a:r>
              <a:rPr lang="en-US" dirty="0">
                <a:latin typeface="Consolas" panose="020B0609020204030204" pitchFamily="49" charset="0"/>
              </a:rPr>
              <a:t>sample.js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96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949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ECLT 5830</vt:lpstr>
      <vt:lpstr>Specification</vt:lpstr>
      <vt:lpstr>Item</vt:lpstr>
      <vt:lpstr>Mock Database</vt:lpstr>
      <vt:lpstr>Task 1: Main Page [10%]</vt:lpstr>
      <vt:lpstr>Task 2: Single Item Page [20%]</vt:lpstr>
      <vt:lpstr>Task 2 (Server Side)</vt:lpstr>
      <vt:lpstr>Task 3: Item Listing Page [30%]</vt:lpstr>
      <vt:lpstr>Task 3 (Server Side)</vt:lpstr>
      <vt:lpstr>Task 4: Add Item Page [40%]</vt:lpstr>
      <vt:lpstr>Task 4 (Server-Side)</vt:lpstr>
      <vt:lpstr>Other Requirements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ECLT 5830</dc:title>
  <dc:creator>Cheng Jiun Yuan (CSD)</dc:creator>
  <cp:lastModifiedBy>SO, Susan [ELC]</cp:lastModifiedBy>
  <cp:revision>115</cp:revision>
  <dcterms:created xsi:type="dcterms:W3CDTF">2017-01-23T09:29:00Z</dcterms:created>
  <dcterms:modified xsi:type="dcterms:W3CDTF">2020-09-27T18:16:37Z</dcterms:modified>
</cp:coreProperties>
</file>