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ode_(networking)" TargetMode="External"/><Relationship Id="rId3" Type="http://schemas.openxmlformats.org/officeDocument/2006/relationships/hyperlink" Target="https://en.wikipedia.org/wiki/Computer_network"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5a201636b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75a201636b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5a201636b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75a201636b_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5a201636b_4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5a201636b_4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75a201636b_4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21" name="Google Shape;3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4" name="Google Shape;3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22222"/>
              </a:buClr>
              <a:buSzPts val="1050"/>
              <a:buFont typeface="Calibri"/>
              <a:buNone/>
            </a:pPr>
            <a:r>
              <a:rPr lang="en-US" sz="1050">
                <a:solidFill>
                  <a:srgbClr val="222222"/>
                </a:solidFill>
                <a:highlight>
                  <a:srgbClr val="FFFFFF"/>
                </a:highlight>
              </a:rPr>
              <a:t>A </a:t>
            </a:r>
            <a:r>
              <a:rPr b="1" lang="en-US" sz="1050">
                <a:solidFill>
                  <a:srgbClr val="222222"/>
                </a:solidFill>
                <a:highlight>
                  <a:srgbClr val="FFFFFF"/>
                </a:highlight>
              </a:rPr>
              <a:t>network socket</a:t>
            </a:r>
            <a:r>
              <a:rPr lang="en-US" sz="1050">
                <a:solidFill>
                  <a:srgbClr val="222222"/>
                </a:solidFill>
                <a:highlight>
                  <a:srgbClr val="FFFFFF"/>
                </a:highlight>
              </a:rPr>
              <a:t> is an internal endpoint for sending or receiving data within a </a:t>
            </a:r>
            <a:r>
              <a:rPr lang="en-US" sz="1050">
                <a:solidFill>
                  <a:schemeClr val="hlink"/>
                </a:solidFill>
                <a:highlight>
                  <a:srgbClr val="FFFFFF"/>
                </a:highlight>
                <a:uFill>
                  <a:noFill/>
                </a:uFill>
                <a:hlinkClick r:id="rId2"/>
              </a:rPr>
              <a:t>node</a:t>
            </a:r>
            <a:r>
              <a:rPr lang="en-US" sz="1050">
                <a:solidFill>
                  <a:srgbClr val="222222"/>
                </a:solidFill>
                <a:highlight>
                  <a:srgbClr val="FFFFFF"/>
                </a:highlight>
              </a:rPr>
              <a:t> on a </a:t>
            </a:r>
            <a:r>
              <a:rPr lang="en-US" sz="1050">
                <a:solidFill>
                  <a:schemeClr val="hlink"/>
                </a:solidFill>
                <a:highlight>
                  <a:srgbClr val="FFFFFF"/>
                </a:highlight>
                <a:uFill>
                  <a:noFill/>
                </a:uFill>
                <a:hlinkClick r:id="rId3"/>
              </a:rPr>
              <a:t>computer network</a:t>
            </a:r>
            <a:r>
              <a:rPr lang="en-US" sz="1050">
                <a:solidFill>
                  <a:srgbClr val="222222"/>
                </a:solidFill>
                <a:highlight>
                  <a:srgbClr val="FFFFFF"/>
                </a:highlight>
              </a:rPr>
              <a:t>. </a:t>
            </a:r>
            <a:endParaRPr sz="1050">
              <a:solidFill>
                <a:srgbClr val="222222"/>
              </a:solidFill>
              <a:highlight>
                <a:srgbClr val="FFFFFF"/>
              </a:highlight>
            </a:endParaRPr>
          </a:p>
          <a:p>
            <a:pPr indent="0" lvl="0" marL="0" rtl="0" algn="l">
              <a:spcBef>
                <a:spcPts val="0"/>
              </a:spcBef>
              <a:spcAft>
                <a:spcPts val="0"/>
              </a:spcAft>
              <a:buClr>
                <a:srgbClr val="222222"/>
              </a:buClr>
              <a:buSzPts val="1050"/>
              <a:buFont typeface="Calibri"/>
              <a:buNone/>
            </a:pPr>
            <a:r>
              <a:rPr lang="en-US" sz="1050">
                <a:solidFill>
                  <a:srgbClr val="222222"/>
                </a:solidFill>
                <a:highlight>
                  <a:srgbClr val="FFFFFF"/>
                </a:highlight>
              </a:rPr>
              <a:t>why not HTTP</a:t>
            </a:r>
            <a:endParaRPr sz="1050">
              <a:solidFill>
                <a:srgbClr val="222222"/>
              </a:solidFill>
              <a:highlight>
                <a:srgbClr val="FFFFFF"/>
              </a:highlight>
            </a:endParaRPr>
          </a:p>
        </p:txBody>
      </p:sp>
      <p:sp>
        <p:nvSpPr>
          <p:cNvPr id="351" name="Google Shape;3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22222"/>
              </a:buClr>
              <a:buSzPts val="1050"/>
              <a:buFont typeface="Calibri"/>
              <a:buNone/>
            </a:pPr>
            <a:r>
              <a:rPr lang="en-US" sz="1050">
                <a:solidFill>
                  <a:srgbClr val="222222"/>
                </a:solidFill>
                <a:highlight>
                  <a:srgbClr val="FFFFFF"/>
                </a:highlight>
              </a:rPr>
              <a:t>We care correctness</a:t>
            </a:r>
            <a:endParaRPr sz="1050">
              <a:solidFill>
                <a:srgbClr val="222222"/>
              </a:solidFill>
              <a:highlight>
                <a:srgbClr val="FFFFFF"/>
              </a:highlight>
            </a:endParaRPr>
          </a:p>
          <a:p>
            <a:pPr indent="0" lvl="0" marL="0" rtl="0" algn="l">
              <a:spcBef>
                <a:spcPts val="0"/>
              </a:spcBef>
              <a:spcAft>
                <a:spcPts val="0"/>
              </a:spcAft>
              <a:buClr>
                <a:schemeClr val="dk1"/>
              </a:buClr>
              <a:buSzPts val="1050"/>
              <a:buFont typeface="Calibri"/>
              <a:buNone/>
            </a:pPr>
            <a:r>
              <a:t/>
            </a:r>
            <a:endParaRPr sz="1050">
              <a:solidFill>
                <a:srgbClr val="222222"/>
              </a:solidFill>
              <a:highlight>
                <a:srgbClr val="FFFFFF"/>
              </a:highlight>
            </a:endParaRPr>
          </a:p>
        </p:txBody>
      </p:sp>
      <p:sp>
        <p:nvSpPr>
          <p:cNvPr id="357" name="Google Shape;35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22222"/>
              </a:buClr>
              <a:buSzPts val="1050"/>
              <a:buFont typeface="Calibri"/>
              <a:buNone/>
            </a:pPr>
            <a:r>
              <a:rPr lang="en-US" sz="1050">
                <a:solidFill>
                  <a:srgbClr val="222222"/>
                </a:solidFill>
                <a:highlight>
                  <a:srgbClr val="FFFFFF"/>
                </a:highlight>
              </a:rPr>
              <a:t>We care correctness</a:t>
            </a:r>
            <a:endParaRPr sz="1050">
              <a:solidFill>
                <a:srgbClr val="222222"/>
              </a:solidFill>
              <a:highlight>
                <a:srgbClr val="FFFFFF"/>
              </a:highlight>
            </a:endParaRPr>
          </a:p>
          <a:p>
            <a:pPr indent="0" lvl="0" marL="0" rtl="0" algn="l">
              <a:spcBef>
                <a:spcPts val="0"/>
              </a:spcBef>
              <a:spcAft>
                <a:spcPts val="0"/>
              </a:spcAft>
              <a:buClr>
                <a:schemeClr val="dk1"/>
              </a:buClr>
              <a:buSzPts val="1050"/>
              <a:buFont typeface="Calibri"/>
              <a:buNone/>
            </a:pPr>
            <a:r>
              <a:t/>
            </a:r>
            <a:endParaRPr sz="1050">
              <a:solidFill>
                <a:srgbClr val="222222"/>
              </a:solidFill>
              <a:highlight>
                <a:srgbClr val="FFFFFF"/>
              </a:highlight>
            </a:endParaRPr>
          </a:p>
        </p:txBody>
      </p:sp>
      <p:sp>
        <p:nvSpPr>
          <p:cNvPr id="365" name="Google Shape;36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4" name="Google Shape;38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hyperlink" Target="https://en.wikipedia.org/wiki/Blind_man%27s_bluff_(pok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6.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gtk.org/language-bindings.ph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obyexample.com/structs" TargetMode="External"/><Relationship Id="rId4" Type="http://schemas.openxmlformats.org/officeDocument/2006/relationships/hyperlink" Target="https://www.tutorialspoint.com/design_pattern/data_access_object_pattern.htm" TargetMode="External"/><Relationship Id="rId9" Type="http://schemas.openxmlformats.org/officeDocument/2006/relationships/hyperlink" Target="https://www.gtk.org/" TargetMode="External"/><Relationship Id="rId5" Type="http://schemas.openxmlformats.org/officeDocument/2006/relationships/hyperlink" Target="https://blog.csdn.net/x356982611/article/details/80279124" TargetMode="External"/><Relationship Id="rId6" Type="http://schemas.openxmlformats.org/officeDocument/2006/relationships/hyperlink" Target="http://www.gopherchina.org/" TargetMode="External"/><Relationship Id="rId7" Type="http://schemas.openxmlformats.org/officeDocument/2006/relationships/hyperlink" Target="https://golang.org/" TargetMode="External"/><Relationship Id="rId8" Type="http://schemas.openxmlformats.org/officeDocument/2006/relationships/hyperlink" Target="https://github.com/mattn/go-gt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15"/>
          <p:cNvSpPr txBox="1"/>
          <p:nvPr>
            <p:ph type="ctrTitle"/>
          </p:nvPr>
        </p:nvSpPr>
        <p:spPr>
          <a:xfrm>
            <a:off x="838199" y="4525347"/>
            <a:ext cx="6801321" cy="173736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6000"/>
              <a:buFont typeface="Calibri"/>
              <a:buNone/>
            </a:pPr>
            <a:r>
              <a:rPr lang="en-US"/>
              <a:t>BLIND MAN’S BLUFF</a:t>
            </a:r>
            <a:br>
              <a:rPr lang="en-US"/>
            </a:br>
            <a:r>
              <a:rPr lang="en-US"/>
              <a:t>Group10</a:t>
            </a:r>
            <a:endParaRPr/>
          </a:p>
        </p:txBody>
      </p:sp>
      <p:sp>
        <p:nvSpPr>
          <p:cNvPr id="102" name="Google Shape;102;p15"/>
          <p:cNvSpPr txBox="1"/>
          <p:nvPr>
            <p:ph idx="1" type="subTitle"/>
          </p:nvPr>
        </p:nvSpPr>
        <p:spPr>
          <a:xfrm>
            <a:off x="7961258" y="4525347"/>
            <a:ext cx="3258675"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rPr lang="en-US" sz="2200"/>
              <a:t>Ruocheng Shan</a:t>
            </a:r>
            <a:endParaRPr/>
          </a:p>
          <a:p>
            <a:pPr indent="0" lvl="0" marL="0" rtl="0" algn="l">
              <a:lnSpc>
                <a:spcPct val="90000"/>
              </a:lnSpc>
              <a:spcBef>
                <a:spcPts val="1000"/>
              </a:spcBef>
              <a:spcAft>
                <a:spcPts val="0"/>
              </a:spcAft>
              <a:buClr>
                <a:schemeClr val="dk1"/>
              </a:buClr>
              <a:buSzPts val="2200"/>
              <a:buNone/>
            </a:pPr>
            <a:r>
              <a:rPr lang="en-US" sz="2200"/>
              <a:t>Guodong Xie</a:t>
            </a:r>
            <a:endParaRPr sz="2200"/>
          </a:p>
          <a:p>
            <a:pPr indent="0" lvl="0" marL="0" rtl="0" algn="l">
              <a:lnSpc>
                <a:spcPct val="90000"/>
              </a:lnSpc>
              <a:spcBef>
                <a:spcPts val="1000"/>
              </a:spcBef>
              <a:spcAft>
                <a:spcPts val="0"/>
              </a:spcAft>
              <a:buClr>
                <a:schemeClr val="dk1"/>
              </a:buClr>
              <a:buSzPts val="2200"/>
              <a:buNone/>
            </a:pPr>
            <a:r>
              <a:rPr lang="en-US" sz="2200"/>
              <a:t>Kai Wang</a:t>
            </a:r>
            <a:endParaRPr/>
          </a:p>
          <a:p>
            <a:pPr indent="0" lvl="0" marL="0" rtl="0" algn="l">
              <a:lnSpc>
                <a:spcPct val="90000"/>
              </a:lnSpc>
              <a:spcBef>
                <a:spcPts val="1000"/>
              </a:spcBef>
              <a:spcAft>
                <a:spcPts val="0"/>
              </a:spcAft>
              <a:buClr>
                <a:schemeClr val="dk1"/>
              </a:buClr>
              <a:buSzPts val="2200"/>
              <a:buNone/>
            </a:pPr>
            <a:r>
              <a:rPr lang="en-US" sz="2200"/>
              <a:t>Ruikai Zhou</a:t>
            </a:r>
            <a:endParaRPr/>
          </a:p>
        </p:txBody>
      </p:sp>
      <p:sp>
        <p:nvSpPr>
          <p:cNvPr id="103" name="Google Shape;103;p15"/>
          <p:cNvSpPr/>
          <p:nvPr/>
        </p:nvSpPr>
        <p:spPr>
          <a:xfrm>
            <a:off x="588567" y="620480"/>
            <a:ext cx="2243800" cy="224379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15"/>
          <p:cNvSpPr/>
          <p:nvPr/>
        </p:nvSpPr>
        <p:spPr>
          <a:xfrm>
            <a:off x="3395001" y="2466604"/>
            <a:ext cx="962395" cy="9623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 name="Google Shape;105;p15"/>
          <p:cNvSpPr/>
          <p:nvPr/>
        </p:nvSpPr>
        <p:spPr>
          <a:xfrm>
            <a:off x="5125829" y="2327988"/>
            <a:ext cx="293695" cy="29369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5"/>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07" name="Google Shape;107;p15"/>
          <p:cNvCxnSpPr/>
          <p:nvPr/>
        </p:nvCxnSpPr>
        <p:spPr>
          <a:xfrm>
            <a:off x="7800392" y="4525347"/>
            <a:ext cx="0" cy="1737360"/>
          </a:xfrm>
          <a:prstGeom prst="straightConnector1">
            <a:avLst/>
          </a:prstGeom>
          <a:noFill/>
          <a:ln cap="sq" cmpd="sng" w="19050">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2" name="Shape 242"/>
        <p:cNvGrpSpPr/>
        <p:nvPr/>
      </p:nvGrpSpPr>
      <p:grpSpPr>
        <a:xfrm>
          <a:off x="0" y="0"/>
          <a:ext cx="0" cy="0"/>
          <a:chOff x="0" y="0"/>
          <a:chExt cx="0" cy="0"/>
        </a:xfrm>
      </p:grpSpPr>
      <p:sp>
        <p:nvSpPr>
          <p:cNvPr id="243" name="Google Shape;243;p24"/>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 name="Google Shape;244;p24"/>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Public and private in Golang</a:t>
            </a:r>
            <a:endParaRPr/>
          </a:p>
        </p:txBody>
      </p:sp>
      <p:grpSp>
        <p:nvGrpSpPr>
          <p:cNvPr id="245" name="Google Shape;245;p24"/>
          <p:cNvGrpSpPr/>
          <p:nvPr/>
        </p:nvGrpSpPr>
        <p:grpSpPr>
          <a:xfrm>
            <a:off x="5194300" y="555326"/>
            <a:ext cx="6513603" cy="5716621"/>
            <a:chOff x="0" y="84402"/>
            <a:chExt cx="6513603" cy="5716621"/>
          </a:xfrm>
        </p:grpSpPr>
        <p:sp>
          <p:nvSpPr>
            <p:cNvPr id="246" name="Google Shape;246;p24"/>
            <p:cNvSpPr/>
            <p:nvPr/>
          </p:nvSpPr>
          <p:spPr>
            <a:xfrm>
              <a:off x="0" y="84402"/>
              <a:ext cx="6513603" cy="185562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txBox="1"/>
            <p:nvPr/>
          </p:nvSpPr>
          <p:spPr>
            <a:xfrm>
              <a:off x="90584" y="174986"/>
              <a:ext cx="6332435" cy="16744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Go language not like other languages uses public and private to declare variables, it uses uppercase letters and lowercase letters to control.</a:t>
              </a:r>
              <a:endParaRPr/>
            </a:p>
          </p:txBody>
        </p:sp>
        <p:sp>
          <p:nvSpPr>
            <p:cNvPr id="248" name="Google Shape;248;p24"/>
            <p:cNvSpPr/>
            <p:nvPr/>
          </p:nvSpPr>
          <p:spPr>
            <a:xfrm>
              <a:off x="0" y="2014902"/>
              <a:ext cx="6513603" cy="1855620"/>
            </a:xfrm>
            <a:prstGeom prst="roundRect">
              <a:avLst>
                <a:gd fmla="val 16667"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nvSpPr>
          <p:spPr>
            <a:xfrm>
              <a:off x="90584" y="2105486"/>
              <a:ext cx="6332435" cy="16744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If the definition of constants, variables, type, interface, structure, function is the name of capital letter said it can be accessed by other packages (public).</a:t>
              </a:r>
              <a:endParaRPr/>
            </a:p>
          </p:txBody>
        </p:sp>
        <p:sp>
          <p:nvSpPr>
            <p:cNvPr id="250" name="Google Shape;250;p24"/>
            <p:cNvSpPr/>
            <p:nvPr/>
          </p:nvSpPr>
          <p:spPr>
            <a:xfrm>
              <a:off x="0" y="3945403"/>
              <a:ext cx="6513603" cy="185562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txBox="1"/>
            <p:nvPr/>
          </p:nvSpPr>
          <p:spPr>
            <a:xfrm>
              <a:off x="90584" y="4035987"/>
              <a:ext cx="6332435" cy="16744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If the definition of variables is the name of small letter said it can only be used in the package(private).</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5" name="Shape 255"/>
        <p:cNvGrpSpPr/>
        <p:nvPr/>
      </p:nvGrpSpPr>
      <p:grpSpPr>
        <a:xfrm>
          <a:off x="0" y="0"/>
          <a:ext cx="0" cy="0"/>
          <a:chOff x="0" y="0"/>
          <a:chExt cx="0" cy="0"/>
        </a:xfrm>
      </p:grpSpPr>
      <p:sp>
        <p:nvSpPr>
          <p:cNvPr id="256" name="Google Shape;256;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 name="Google Shape;257;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Three main compilation methods</a:t>
            </a:r>
            <a:endParaRPr/>
          </a:p>
        </p:txBody>
      </p:sp>
      <p:grpSp>
        <p:nvGrpSpPr>
          <p:cNvPr id="258" name="Google Shape;258;p25"/>
          <p:cNvGrpSpPr/>
          <p:nvPr/>
        </p:nvGrpSpPr>
        <p:grpSpPr>
          <a:xfrm>
            <a:off x="5194300" y="471642"/>
            <a:ext cx="6513603" cy="5883988"/>
            <a:chOff x="0" y="718"/>
            <a:chExt cx="6513603" cy="5883988"/>
          </a:xfrm>
        </p:grpSpPr>
        <p:sp>
          <p:nvSpPr>
            <p:cNvPr id="259" name="Google Shape;259;p25"/>
            <p:cNvSpPr/>
            <p:nvPr/>
          </p:nvSpPr>
          <p:spPr>
            <a:xfrm>
              <a:off x="0" y="718"/>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508544" y="378974"/>
              <a:ext cx="924626" cy="92462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1941716" y="718"/>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1941716" y="718"/>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Single file</a:t>
              </a:r>
              <a:endParaRPr/>
            </a:p>
          </p:txBody>
        </p:sp>
        <p:sp>
          <p:nvSpPr>
            <p:cNvPr id="263" name="Google Shape;263;p25"/>
            <p:cNvSpPr/>
            <p:nvPr/>
          </p:nvSpPr>
          <p:spPr>
            <a:xfrm>
              <a:off x="0" y="2102143"/>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508544" y="2480399"/>
              <a:ext cx="924626" cy="92462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941716" y="2102143"/>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txBox="1"/>
            <p:nvPr/>
          </p:nvSpPr>
          <p:spPr>
            <a:xfrm>
              <a:off x="1941716" y="2102143"/>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Single package</a:t>
              </a:r>
              <a:endParaRPr/>
            </a:p>
          </p:txBody>
        </p:sp>
        <p:sp>
          <p:nvSpPr>
            <p:cNvPr id="267" name="Google Shape;267;p25"/>
            <p:cNvSpPr/>
            <p:nvPr/>
          </p:nvSpPr>
          <p:spPr>
            <a:xfrm>
              <a:off x="0" y="4203567"/>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508544" y="4581824"/>
              <a:ext cx="924626" cy="92462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1941716" y="4203567"/>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txBox="1"/>
            <p:nvPr/>
          </p:nvSpPr>
          <p:spPr>
            <a:xfrm>
              <a:off x="1941716" y="4203567"/>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Entire project, multiple packages</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26"/>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 name="Google Shape;276;p26"/>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Gopher China</a:t>
            </a:r>
            <a:endParaRPr/>
          </a:p>
        </p:txBody>
      </p:sp>
      <p:grpSp>
        <p:nvGrpSpPr>
          <p:cNvPr id="277" name="Google Shape;277;p26"/>
          <p:cNvGrpSpPr/>
          <p:nvPr/>
        </p:nvGrpSpPr>
        <p:grpSpPr>
          <a:xfrm>
            <a:off x="5194300" y="471642"/>
            <a:ext cx="6513603" cy="5883988"/>
            <a:chOff x="0" y="718"/>
            <a:chExt cx="6513603" cy="5883988"/>
          </a:xfrm>
        </p:grpSpPr>
        <p:sp>
          <p:nvSpPr>
            <p:cNvPr id="278" name="Google Shape;278;p26"/>
            <p:cNvSpPr/>
            <p:nvPr/>
          </p:nvSpPr>
          <p:spPr>
            <a:xfrm>
              <a:off x="0" y="718"/>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508544" y="378974"/>
              <a:ext cx="924626" cy="92462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1941716" y="718"/>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txBox="1"/>
            <p:nvPr/>
          </p:nvSpPr>
          <p:spPr>
            <a:xfrm>
              <a:off x="1941716" y="718"/>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Most influential conference about Go in China</a:t>
              </a:r>
              <a:endParaRPr/>
            </a:p>
          </p:txBody>
        </p:sp>
        <p:sp>
          <p:nvSpPr>
            <p:cNvPr id="282" name="Google Shape;282;p26"/>
            <p:cNvSpPr/>
            <p:nvPr/>
          </p:nvSpPr>
          <p:spPr>
            <a:xfrm>
              <a:off x="0" y="2102143"/>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508544" y="2480399"/>
              <a:ext cx="924626" cy="92462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1941716" y="2102143"/>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txBox="1"/>
            <p:nvPr/>
          </p:nvSpPr>
          <p:spPr>
            <a:xfrm>
              <a:off x="1941716" y="2102143"/>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Has been held for four years</a:t>
              </a:r>
              <a:endParaRPr/>
            </a:p>
          </p:txBody>
        </p:sp>
        <p:sp>
          <p:nvSpPr>
            <p:cNvPr id="286" name="Google Shape;286;p26"/>
            <p:cNvSpPr/>
            <p:nvPr/>
          </p:nvSpPr>
          <p:spPr>
            <a:xfrm>
              <a:off x="0" y="4203567"/>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508544" y="4581824"/>
              <a:ext cx="924626" cy="92462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1941716" y="4203567"/>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nvSpPr>
          <p:spPr>
            <a:xfrm>
              <a:off x="1941716" y="4203567"/>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That means Go is very popular in China</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93" name="Shape 293"/>
        <p:cNvGrpSpPr/>
        <p:nvPr/>
      </p:nvGrpSpPr>
      <p:grpSpPr>
        <a:xfrm>
          <a:off x="0" y="0"/>
          <a:ext cx="0" cy="0"/>
          <a:chOff x="0" y="0"/>
          <a:chExt cx="0" cy="0"/>
        </a:xfrm>
      </p:grpSpPr>
      <p:sp>
        <p:nvSpPr>
          <p:cNvPr id="294" name="Google Shape;294;p27"/>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p27"/>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6" name="Google Shape;296;p27"/>
          <p:cNvSpPr txBox="1"/>
          <p:nvPr>
            <p:ph type="title"/>
          </p:nvPr>
        </p:nvSpPr>
        <p:spPr>
          <a:xfrm>
            <a:off x="2555631" y="1441938"/>
            <a:ext cx="7080600" cy="3974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C0C0C"/>
              </a:buClr>
              <a:buSzPts val="5400"/>
              <a:buFont typeface="Calibri"/>
              <a:buNone/>
            </a:pPr>
            <a:r>
              <a:rPr lang="en-US" sz="5400">
                <a:solidFill>
                  <a:srgbClr val="0C0C0C"/>
                </a:solidFill>
              </a:rPr>
              <a:t>Rules of Game and Design of Program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28"/>
          <p:cNvPicPr preferRelativeResize="0"/>
          <p:nvPr/>
        </p:nvPicPr>
        <p:blipFill>
          <a:blip r:embed="rId3">
            <a:alphaModFix/>
          </a:blip>
          <a:stretch>
            <a:fillRect/>
          </a:stretch>
        </p:blipFill>
        <p:spPr>
          <a:xfrm>
            <a:off x="7247750" y="1665974"/>
            <a:ext cx="4633475" cy="3526050"/>
          </a:xfrm>
          <a:prstGeom prst="rect">
            <a:avLst/>
          </a:prstGeom>
          <a:noFill/>
          <a:ln>
            <a:noFill/>
          </a:ln>
        </p:spPr>
      </p:pic>
      <p:sp>
        <p:nvSpPr>
          <p:cNvPr id="302" name="Google Shape;302;p28"/>
          <p:cNvSpPr txBox="1"/>
          <p:nvPr/>
        </p:nvSpPr>
        <p:spPr>
          <a:xfrm>
            <a:off x="7608575" y="5269325"/>
            <a:ext cx="44700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https://en.wikipedia.org/wiki/Blind_man%27s_bluff_(poker)</a:t>
            </a:r>
            <a:endParaRPr>
              <a:latin typeface="Calibri"/>
              <a:ea typeface="Calibri"/>
              <a:cs typeface="Calibri"/>
              <a:sym typeface="Calibri"/>
            </a:endParaRPr>
          </a:p>
        </p:txBody>
      </p:sp>
      <p:sp>
        <p:nvSpPr>
          <p:cNvPr id="303" name="Google Shape;303;p28"/>
          <p:cNvSpPr txBox="1"/>
          <p:nvPr/>
        </p:nvSpPr>
        <p:spPr>
          <a:xfrm>
            <a:off x="197400" y="1609525"/>
            <a:ext cx="6946800" cy="139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AutoNum type="arabicPeriod"/>
            </a:pPr>
            <a:r>
              <a:rPr lang="en-US" sz="2400">
                <a:latin typeface="Calibri"/>
                <a:ea typeface="Calibri"/>
                <a:cs typeface="Calibri"/>
                <a:sym typeface="Calibri"/>
              </a:rPr>
              <a:t>You get to see your opponent’s cards, but not your own.</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US" sz="2400">
                <a:latin typeface="Calibri"/>
                <a:ea typeface="Calibri"/>
                <a:cs typeface="Calibri"/>
                <a:sym typeface="Calibri"/>
              </a:rPr>
              <a:t>Other than that one major difference, the rules for blind man’s bluff are the same as for Texas Hold’em. Each game begins with the blinds and then proceeds through four betting rounds and a final showdown.</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US" sz="2400">
                <a:latin typeface="Calibri"/>
                <a:ea typeface="Calibri"/>
                <a:cs typeface="Calibri"/>
                <a:sym typeface="Calibri"/>
              </a:rPr>
              <a:t>After the betting rounds, players compare their cards with each other.</a:t>
            </a:r>
            <a:endParaRPr sz="2400">
              <a:latin typeface="Calibri"/>
              <a:ea typeface="Calibri"/>
              <a:cs typeface="Calibri"/>
              <a:sym typeface="Calibri"/>
            </a:endParaRPr>
          </a:p>
        </p:txBody>
      </p:sp>
      <p:sp>
        <p:nvSpPr>
          <p:cNvPr id="304" name="Google Shape;304;p28"/>
          <p:cNvSpPr txBox="1"/>
          <p:nvPr/>
        </p:nvSpPr>
        <p:spPr>
          <a:xfrm>
            <a:off x="2822150" y="266425"/>
            <a:ext cx="56148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Calibri"/>
                <a:ea typeface="Calibri"/>
                <a:cs typeface="Calibri"/>
                <a:sym typeface="Calibri"/>
              </a:rPr>
              <a:t>Rules for the Game</a:t>
            </a:r>
            <a:endParaRPr b="1" sz="3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9"/>
          <p:cNvSpPr txBox="1"/>
          <p:nvPr/>
        </p:nvSpPr>
        <p:spPr>
          <a:xfrm>
            <a:off x="3403925" y="355475"/>
            <a:ext cx="4647600" cy="6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Calibri"/>
                <a:ea typeface="Calibri"/>
                <a:cs typeface="Calibri"/>
                <a:sym typeface="Calibri"/>
              </a:rPr>
              <a:t>Design of the program</a:t>
            </a:r>
            <a:endParaRPr b="1" sz="3000">
              <a:latin typeface="Calibri"/>
              <a:ea typeface="Calibri"/>
              <a:cs typeface="Calibri"/>
              <a:sym typeface="Calibri"/>
            </a:endParaRPr>
          </a:p>
        </p:txBody>
      </p:sp>
      <p:sp>
        <p:nvSpPr>
          <p:cNvPr id="311" name="Google Shape;311;p29"/>
          <p:cNvSpPr txBox="1"/>
          <p:nvPr/>
        </p:nvSpPr>
        <p:spPr>
          <a:xfrm>
            <a:off x="562450" y="1016375"/>
            <a:ext cx="11071500" cy="5387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Player vs Computer.</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Everyone is given cards starting from 1 to 10 ( 10&gt;A).</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In each round, everyone will be given a card from ten cards.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In each betting round, everyone must raise the money they put in the pool or fold.</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Cards used will not be returned to the pool of cards.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During the game, if someone lose all the money, the game ends.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arenBoth"/>
            </a:pPr>
            <a:r>
              <a:rPr lang="en-US" sz="2400">
                <a:latin typeface="Calibri"/>
                <a:ea typeface="Calibri"/>
                <a:cs typeface="Calibri"/>
                <a:sym typeface="Calibri"/>
              </a:rPr>
              <a:t>Otherwise, after ten rounds, the system will judge who is the winner by comparing the money players retains.</a:t>
            </a:r>
            <a:endParaRPr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315" name="Shape 315"/>
        <p:cNvGrpSpPr/>
        <p:nvPr/>
      </p:nvGrpSpPr>
      <p:grpSpPr>
        <a:xfrm>
          <a:off x="0" y="0"/>
          <a:ext cx="0" cy="0"/>
          <a:chOff x="0" y="0"/>
          <a:chExt cx="0" cy="0"/>
        </a:xfrm>
      </p:grpSpPr>
      <p:sp>
        <p:nvSpPr>
          <p:cNvPr id="316" name="Google Shape;316;p30"/>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7" name="Google Shape;317;p30"/>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8" name="Google Shape;318;p30"/>
          <p:cNvSpPr txBox="1"/>
          <p:nvPr>
            <p:ph type="title"/>
          </p:nvPr>
        </p:nvSpPr>
        <p:spPr>
          <a:xfrm>
            <a:off x="2555631" y="1441938"/>
            <a:ext cx="7080738" cy="397412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C0C0C"/>
              </a:buClr>
              <a:buSzPts val="5400"/>
              <a:buFont typeface="Calibri"/>
              <a:buNone/>
            </a:pPr>
            <a:r>
              <a:rPr lang="en-US" sz="5400">
                <a:solidFill>
                  <a:srgbClr val="0C0C0C"/>
                </a:solidFill>
              </a:rPr>
              <a:t>Project vision</a:t>
            </a:r>
            <a:br>
              <a:rPr lang="en-US" sz="5400">
                <a:solidFill>
                  <a:srgbClr val="0C0C0C"/>
                </a:solidFill>
              </a:rPr>
            </a:br>
            <a:endParaRPr sz="5400">
              <a:solidFill>
                <a:srgbClr val="0C0C0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1"/>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 name="Google Shape;324;p31"/>
          <p:cNvSpPr txBox="1"/>
          <p:nvPr>
            <p:ph type="title"/>
          </p:nvPr>
        </p:nvSpPr>
        <p:spPr>
          <a:xfrm>
            <a:off x="1405961" y="1012004"/>
            <a:ext cx="3416100" cy="479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Server</a:t>
            </a:r>
            <a:endParaRPr/>
          </a:p>
        </p:txBody>
      </p:sp>
      <p:grpSp>
        <p:nvGrpSpPr>
          <p:cNvPr id="325" name="Google Shape;325;p31"/>
          <p:cNvGrpSpPr/>
          <p:nvPr/>
        </p:nvGrpSpPr>
        <p:grpSpPr>
          <a:xfrm>
            <a:off x="5194300" y="473366"/>
            <a:ext cx="6513699" cy="5880632"/>
            <a:chOff x="0" y="2442"/>
            <a:chExt cx="6513699" cy="5880632"/>
          </a:xfrm>
        </p:grpSpPr>
        <p:sp>
          <p:nvSpPr>
            <p:cNvPr id="326" name="Google Shape;326;p31"/>
            <p:cNvSpPr/>
            <p:nvPr/>
          </p:nvSpPr>
          <p:spPr>
            <a:xfrm>
              <a:off x="0" y="2442"/>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p31"/>
            <p:cNvSpPr/>
            <p:nvPr/>
          </p:nvSpPr>
          <p:spPr>
            <a:xfrm>
              <a:off x="374497" y="280994"/>
              <a:ext cx="681000" cy="681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p31"/>
            <p:cNvSpPr/>
            <p:nvPr/>
          </p:nvSpPr>
          <p:spPr>
            <a:xfrm>
              <a:off x="1429899" y="2442"/>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p31"/>
            <p:cNvSpPr txBox="1"/>
            <p:nvPr/>
          </p:nvSpPr>
          <p:spPr>
            <a:xfrm>
              <a:off x="1429899" y="2442"/>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Multithreading</a:t>
              </a:r>
              <a:endParaRPr b="0" i="0" sz="1800" u="none" cap="none" strike="noStrike">
                <a:solidFill>
                  <a:schemeClr val="dk1"/>
                </a:solidFill>
                <a:latin typeface="Calibri"/>
                <a:ea typeface="Calibri"/>
                <a:cs typeface="Calibri"/>
                <a:sym typeface="Calibri"/>
              </a:endParaRPr>
            </a:p>
          </p:txBody>
        </p:sp>
        <p:sp>
          <p:nvSpPr>
            <p:cNvPr id="330" name="Google Shape;330;p31"/>
            <p:cNvSpPr/>
            <p:nvPr/>
          </p:nvSpPr>
          <p:spPr>
            <a:xfrm>
              <a:off x="0" y="1549953"/>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p31"/>
            <p:cNvSpPr/>
            <p:nvPr/>
          </p:nvSpPr>
          <p:spPr>
            <a:xfrm>
              <a:off x="374497" y="1828505"/>
              <a:ext cx="681000" cy="681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p31"/>
            <p:cNvSpPr/>
            <p:nvPr/>
          </p:nvSpPr>
          <p:spPr>
            <a:xfrm>
              <a:off x="1429899" y="1549953"/>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p31"/>
            <p:cNvSpPr txBox="1"/>
            <p:nvPr/>
          </p:nvSpPr>
          <p:spPr>
            <a:xfrm>
              <a:off x="1429899" y="1549953"/>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Socket Connection</a:t>
              </a:r>
              <a:endParaRPr b="0" i="0" sz="1800" u="none" cap="none" strike="noStrike">
                <a:solidFill>
                  <a:schemeClr val="dk1"/>
                </a:solidFill>
                <a:latin typeface="Calibri"/>
                <a:ea typeface="Calibri"/>
                <a:cs typeface="Calibri"/>
                <a:sym typeface="Calibri"/>
              </a:endParaRPr>
            </a:p>
          </p:txBody>
        </p:sp>
        <p:sp>
          <p:nvSpPr>
            <p:cNvPr id="334" name="Google Shape;334;p31"/>
            <p:cNvSpPr/>
            <p:nvPr/>
          </p:nvSpPr>
          <p:spPr>
            <a:xfrm>
              <a:off x="0" y="309746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p31"/>
            <p:cNvSpPr/>
            <p:nvPr/>
          </p:nvSpPr>
          <p:spPr>
            <a:xfrm>
              <a:off x="374497" y="3376015"/>
              <a:ext cx="681000" cy="681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p31"/>
            <p:cNvSpPr/>
            <p:nvPr/>
          </p:nvSpPr>
          <p:spPr>
            <a:xfrm>
              <a:off x="1429899" y="309746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p31"/>
            <p:cNvSpPr txBox="1"/>
            <p:nvPr/>
          </p:nvSpPr>
          <p:spPr>
            <a:xfrm>
              <a:off x="1429899" y="309746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Error Tolerant</a:t>
              </a:r>
              <a:endParaRPr b="0" i="0" sz="1800" u="none" cap="none" strike="noStrike">
                <a:solidFill>
                  <a:schemeClr val="dk1"/>
                </a:solidFill>
                <a:latin typeface="Calibri"/>
                <a:ea typeface="Calibri"/>
                <a:cs typeface="Calibri"/>
                <a:sym typeface="Calibri"/>
              </a:endParaRPr>
            </a:p>
          </p:txBody>
        </p:sp>
        <p:sp>
          <p:nvSpPr>
            <p:cNvPr id="338" name="Google Shape;338;p31"/>
            <p:cNvSpPr/>
            <p:nvPr/>
          </p:nvSpPr>
          <p:spPr>
            <a:xfrm>
              <a:off x="0" y="464497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9" name="Google Shape;339;p31"/>
            <p:cNvSpPr/>
            <p:nvPr/>
          </p:nvSpPr>
          <p:spPr>
            <a:xfrm>
              <a:off x="374497" y="4923526"/>
              <a:ext cx="681000" cy="681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0" name="Google Shape;340;p31"/>
            <p:cNvSpPr/>
            <p:nvPr/>
          </p:nvSpPr>
          <p:spPr>
            <a:xfrm>
              <a:off x="1429899" y="464497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p31"/>
            <p:cNvSpPr txBox="1"/>
            <p:nvPr/>
          </p:nvSpPr>
          <p:spPr>
            <a:xfrm>
              <a:off x="1429899" y="464497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Concise</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32"/>
          <p:cNvPicPr preferRelativeResize="0"/>
          <p:nvPr/>
        </p:nvPicPr>
        <p:blipFill rotWithShape="1">
          <a:blip r:embed="rId3">
            <a:alphaModFix/>
          </a:blip>
          <a:srcRect b="0" l="0" r="0" t="0"/>
          <a:stretch/>
        </p:blipFill>
        <p:spPr>
          <a:xfrm>
            <a:off x="4976826" y="1553450"/>
            <a:ext cx="6887076" cy="4815850"/>
          </a:xfrm>
          <a:prstGeom prst="rect">
            <a:avLst/>
          </a:prstGeom>
          <a:noFill/>
          <a:ln>
            <a:noFill/>
          </a:ln>
        </p:spPr>
      </p:pic>
      <p:pic>
        <p:nvPicPr>
          <p:cNvPr id="347" name="Google Shape;347;p32"/>
          <p:cNvPicPr preferRelativeResize="0"/>
          <p:nvPr/>
        </p:nvPicPr>
        <p:blipFill rotWithShape="1">
          <a:blip r:embed="rId4">
            <a:alphaModFix/>
          </a:blip>
          <a:srcRect b="0" l="0" r="0" t="0"/>
          <a:stretch/>
        </p:blipFill>
        <p:spPr>
          <a:xfrm>
            <a:off x="670886" y="1553450"/>
            <a:ext cx="3424865" cy="4815850"/>
          </a:xfrm>
          <a:prstGeom prst="rect">
            <a:avLst/>
          </a:prstGeom>
          <a:noFill/>
          <a:ln>
            <a:noFill/>
          </a:ln>
        </p:spPr>
      </p:pic>
      <p:sp>
        <p:nvSpPr>
          <p:cNvPr id="348" name="Google Shape;348;p32"/>
          <p:cNvSpPr txBox="1"/>
          <p:nvPr>
            <p:ph type="title"/>
          </p:nvPr>
        </p:nvSpPr>
        <p:spPr>
          <a:xfrm>
            <a:off x="670873" y="174845"/>
            <a:ext cx="10509600" cy="19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US" sz="5400"/>
              <a:t>Multithreading</a:t>
            </a:r>
            <a:br>
              <a:rPr lang="en-US" sz="5400"/>
            </a:b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670873" y="174845"/>
            <a:ext cx="10509600" cy="19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US" sz="5400"/>
              <a:t>Socket</a:t>
            </a:r>
            <a:br>
              <a:rPr lang="en-US" sz="5400"/>
            </a:br>
            <a:endParaRPr sz="5400"/>
          </a:p>
        </p:txBody>
      </p:sp>
      <p:pic>
        <p:nvPicPr>
          <p:cNvPr id="354" name="Google Shape;354;p33"/>
          <p:cNvPicPr preferRelativeResize="0"/>
          <p:nvPr/>
        </p:nvPicPr>
        <p:blipFill rotWithShape="1">
          <a:blip r:embed="rId3">
            <a:alphaModFix/>
          </a:blip>
          <a:srcRect b="0" l="0" r="0" t="0"/>
          <a:stretch/>
        </p:blipFill>
        <p:spPr>
          <a:xfrm>
            <a:off x="670875" y="1984954"/>
            <a:ext cx="11051349" cy="418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6"/>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 name="Google Shape;113;p16"/>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    OUTLINE</a:t>
            </a:r>
            <a:endParaRPr/>
          </a:p>
        </p:txBody>
      </p:sp>
      <p:grpSp>
        <p:nvGrpSpPr>
          <p:cNvPr id="114" name="Google Shape;114;p16"/>
          <p:cNvGrpSpPr/>
          <p:nvPr/>
        </p:nvGrpSpPr>
        <p:grpSpPr>
          <a:xfrm>
            <a:off x="5194300" y="471642"/>
            <a:ext cx="6513603" cy="5883988"/>
            <a:chOff x="0" y="718"/>
            <a:chExt cx="6513603" cy="5883988"/>
          </a:xfrm>
        </p:grpSpPr>
        <p:sp>
          <p:nvSpPr>
            <p:cNvPr id="115" name="Google Shape;115;p16"/>
            <p:cNvSpPr/>
            <p:nvPr/>
          </p:nvSpPr>
          <p:spPr>
            <a:xfrm>
              <a:off x="0" y="718"/>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08544" y="378974"/>
              <a:ext cx="924626" cy="92462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941716" y="718"/>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1941716" y="718"/>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Go language introduction</a:t>
              </a:r>
              <a:endParaRPr/>
            </a:p>
          </p:txBody>
        </p:sp>
        <p:sp>
          <p:nvSpPr>
            <p:cNvPr id="119" name="Google Shape;119;p16"/>
            <p:cNvSpPr/>
            <p:nvPr/>
          </p:nvSpPr>
          <p:spPr>
            <a:xfrm>
              <a:off x="0" y="2102143"/>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508544" y="2480399"/>
              <a:ext cx="924626" cy="92462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941716" y="2102143"/>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1941716" y="2102143"/>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Project vision</a:t>
              </a:r>
              <a:endParaRPr/>
            </a:p>
          </p:txBody>
        </p:sp>
        <p:sp>
          <p:nvSpPr>
            <p:cNvPr id="123" name="Google Shape;123;p16"/>
            <p:cNvSpPr/>
            <p:nvPr/>
          </p:nvSpPr>
          <p:spPr>
            <a:xfrm>
              <a:off x="0" y="4203567"/>
              <a:ext cx="6513603" cy="168113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508544" y="4581824"/>
              <a:ext cx="924626" cy="92462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1941716" y="4203567"/>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1941716" y="4203567"/>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Demo</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4"/>
          <p:cNvSpPr txBox="1"/>
          <p:nvPr>
            <p:ph type="title"/>
          </p:nvPr>
        </p:nvSpPr>
        <p:spPr>
          <a:xfrm>
            <a:off x="670873" y="174845"/>
            <a:ext cx="10509600" cy="19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US" sz="5400"/>
              <a:t>Error Tolerant</a:t>
            </a:r>
            <a:br>
              <a:rPr lang="en-US" sz="5400"/>
            </a:br>
            <a:endParaRPr sz="5400"/>
          </a:p>
        </p:txBody>
      </p:sp>
      <p:pic>
        <p:nvPicPr>
          <p:cNvPr id="360" name="Google Shape;360;p34"/>
          <p:cNvPicPr preferRelativeResize="0"/>
          <p:nvPr/>
        </p:nvPicPr>
        <p:blipFill rotWithShape="1">
          <a:blip r:embed="rId3">
            <a:alphaModFix/>
          </a:blip>
          <a:srcRect b="0" l="0" r="0" t="0"/>
          <a:stretch/>
        </p:blipFill>
        <p:spPr>
          <a:xfrm>
            <a:off x="741875" y="1899903"/>
            <a:ext cx="8434076" cy="1780700"/>
          </a:xfrm>
          <a:prstGeom prst="rect">
            <a:avLst/>
          </a:prstGeom>
          <a:noFill/>
          <a:ln>
            <a:noFill/>
          </a:ln>
        </p:spPr>
      </p:pic>
      <p:pic>
        <p:nvPicPr>
          <p:cNvPr id="361" name="Google Shape;361;p34"/>
          <p:cNvPicPr preferRelativeResize="0"/>
          <p:nvPr/>
        </p:nvPicPr>
        <p:blipFill rotWithShape="1">
          <a:blip r:embed="rId4">
            <a:alphaModFix/>
          </a:blip>
          <a:srcRect b="0" l="0" r="0" t="0"/>
          <a:stretch/>
        </p:blipFill>
        <p:spPr>
          <a:xfrm>
            <a:off x="1306600" y="2293829"/>
            <a:ext cx="9873875" cy="3485875"/>
          </a:xfrm>
          <a:prstGeom prst="rect">
            <a:avLst/>
          </a:prstGeom>
          <a:noFill/>
          <a:ln>
            <a:noFill/>
          </a:ln>
        </p:spPr>
      </p:pic>
      <p:pic>
        <p:nvPicPr>
          <p:cNvPr id="362" name="Google Shape;362;p34"/>
          <p:cNvPicPr preferRelativeResize="0"/>
          <p:nvPr/>
        </p:nvPicPr>
        <p:blipFill rotWithShape="1">
          <a:blip r:embed="rId5">
            <a:alphaModFix/>
          </a:blip>
          <a:srcRect b="0" l="0" r="0" t="0"/>
          <a:stretch/>
        </p:blipFill>
        <p:spPr>
          <a:xfrm>
            <a:off x="2111500" y="2915833"/>
            <a:ext cx="9873875" cy="32654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5"/>
          <p:cNvSpPr txBox="1"/>
          <p:nvPr>
            <p:ph type="title"/>
          </p:nvPr>
        </p:nvSpPr>
        <p:spPr>
          <a:xfrm>
            <a:off x="685248" y="1665020"/>
            <a:ext cx="10509600" cy="19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US" sz="5400"/>
              <a:t>Concise</a:t>
            </a:r>
            <a:br>
              <a:rPr lang="en-US" sz="5400"/>
            </a:br>
            <a:endParaRPr sz="5400"/>
          </a:p>
        </p:txBody>
      </p:sp>
      <p:grpSp>
        <p:nvGrpSpPr>
          <p:cNvPr id="368" name="Google Shape;368;p35"/>
          <p:cNvGrpSpPr/>
          <p:nvPr/>
        </p:nvGrpSpPr>
        <p:grpSpPr>
          <a:xfrm>
            <a:off x="4762075" y="486967"/>
            <a:ext cx="6513716" cy="5884049"/>
            <a:chOff x="0" y="718"/>
            <a:chExt cx="6513716" cy="5884049"/>
          </a:xfrm>
        </p:grpSpPr>
        <p:sp>
          <p:nvSpPr>
            <p:cNvPr id="369" name="Google Shape;369;p35"/>
            <p:cNvSpPr/>
            <p:nvPr/>
          </p:nvSpPr>
          <p:spPr>
            <a:xfrm>
              <a:off x="0" y="718"/>
              <a:ext cx="6513600" cy="16812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0" name="Google Shape;370;p35"/>
            <p:cNvSpPr/>
            <p:nvPr/>
          </p:nvSpPr>
          <p:spPr>
            <a:xfrm>
              <a:off x="508544" y="378974"/>
              <a:ext cx="924600" cy="9246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Google Shape;371;p35"/>
            <p:cNvSpPr/>
            <p:nvPr/>
          </p:nvSpPr>
          <p:spPr>
            <a:xfrm>
              <a:off x="1941716" y="718"/>
              <a:ext cx="4572000" cy="1681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p35"/>
            <p:cNvSpPr txBox="1"/>
            <p:nvPr/>
          </p:nvSpPr>
          <p:spPr>
            <a:xfrm>
              <a:off x="1941716" y="718"/>
              <a:ext cx="4572000" cy="1681200"/>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Great Programming Language</a:t>
              </a:r>
              <a:endParaRPr b="0" i="0" sz="2500" u="none" cap="none" strike="noStrike">
                <a:solidFill>
                  <a:schemeClr val="dk1"/>
                </a:solidFill>
                <a:latin typeface="Calibri"/>
                <a:ea typeface="Calibri"/>
                <a:cs typeface="Calibri"/>
                <a:sym typeface="Calibri"/>
              </a:endParaRPr>
            </a:p>
          </p:txBody>
        </p:sp>
        <p:sp>
          <p:nvSpPr>
            <p:cNvPr id="373" name="Google Shape;373;p35"/>
            <p:cNvSpPr/>
            <p:nvPr/>
          </p:nvSpPr>
          <p:spPr>
            <a:xfrm>
              <a:off x="0" y="2102143"/>
              <a:ext cx="6513600" cy="16812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4" name="Google Shape;374;p35"/>
            <p:cNvSpPr/>
            <p:nvPr/>
          </p:nvSpPr>
          <p:spPr>
            <a:xfrm>
              <a:off x="508544" y="2480399"/>
              <a:ext cx="924600" cy="9246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5" name="Google Shape;375;p35"/>
            <p:cNvSpPr/>
            <p:nvPr/>
          </p:nvSpPr>
          <p:spPr>
            <a:xfrm>
              <a:off x="1941716" y="2102143"/>
              <a:ext cx="4572000" cy="1681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6" name="Google Shape;376;p35"/>
            <p:cNvSpPr txBox="1"/>
            <p:nvPr/>
          </p:nvSpPr>
          <p:spPr>
            <a:xfrm>
              <a:off x="1941716" y="2102143"/>
              <a:ext cx="4572000" cy="1681200"/>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Good Design</a:t>
              </a:r>
              <a:endParaRPr b="0" i="0" sz="2500" u="none" cap="none" strike="noStrike">
                <a:solidFill>
                  <a:schemeClr val="dk1"/>
                </a:solidFill>
                <a:latin typeface="Calibri"/>
                <a:ea typeface="Calibri"/>
                <a:cs typeface="Calibri"/>
                <a:sym typeface="Calibri"/>
              </a:endParaRPr>
            </a:p>
          </p:txBody>
        </p:sp>
        <p:sp>
          <p:nvSpPr>
            <p:cNvPr id="377" name="Google Shape;377;p35"/>
            <p:cNvSpPr/>
            <p:nvPr/>
          </p:nvSpPr>
          <p:spPr>
            <a:xfrm>
              <a:off x="0" y="4203567"/>
              <a:ext cx="6513600" cy="16812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p35"/>
            <p:cNvSpPr/>
            <p:nvPr/>
          </p:nvSpPr>
          <p:spPr>
            <a:xfrm>
              <a:off x="508544" y="4581824"/>
              <a:ext cx="924600" cy="9246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9" name="Google Shape;379;p35"/>
            <p:cNvSpPr/>
            <p:nvPr/>
          </p:nvSpPr>
          <p:spPr>
            <a:xfrm>
              <a:off x="1941716" y="4203567"/>
              <a:ext cx="4572000" cy="1681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0" name="Google Shape;380;p35"/>
            <p:cNvSpPr txBox="1"/>
            <p:nvPr/>
          </p:nvSpPr>
          <p:spPr>
            <a:xfrm>
              <a:off x="1941716" y="4203567"/>
              <a:ext cx="4572000" cy="1681200"/>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Solid Community</a:t>
              </a:r>
              <a:endParaRPr b="0" i="0" sz="1800" u="none" cap="none" strike="noStrike">
                <a:solidFill>
                  <a:schemeClr val="dk1"/>
                </a:solidFill>
                <a:latin typeface="Calibri"/>
                <a:ea typeface="Calibri"/>
                <a:cs typeface="Calibri"/>
                <a:sym typeface="Calibri"/>
              </a:endParaRPr>
            </a:p>
          </p:txBody>
        </p:sp>
      </p:grpSp>
      <p:sp>
        <p:nvSpPr>
          <p:cNvPr id="381" name="Google Shape;381;p35"/>
          <p:cNvSpPr txBox="1"/>
          <p:nvPr/>
        </p:nvSpPr>
        <p:spPr>
          <a:xfrm>
            <a:off x="-301925" y="3640225"/>
            <a:ext cx="3349800" cy="26139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less than</a:t>
            </a:r>
            <a:endParaRPr b="0" i="0" sz="2400" u="none" cap="none" strike="noStrike">
              <a:solidFill>
                <a:schemeClr val="dk1"/>
              </a:solidFill>
              <a:latin typeface="Calibri"/>
              <a:ea typeface="Calibri"/>
              <a:cs typeface="Calibri"/>
              <a:sym typeface="Calibri"/>
            </a:endParaRPr>
          </a:p>
          <a:p>
            <a:pPr indent="0" lvl="0" marL="0" marR="0" rtl="0" algn="r">
              <a:spcBef>
                <a:spcPts val="0"/>
              </a:spcBef>
              <a:spcAft>
                <a:spcPts val="0"/>
              </a:spcAft>
              <a:buClr>
                <a:schemeClr val="dk1"/>
              </a:buClr>
              <a:buSzPts val="9600"/>
              <a:buFont typeface="Calibri"/>
              <a:buNone/>
            </a:pPr>
            <a:r>
              <a:rPr b="0" i="0" lang="en-US" sz="9600" u="none" cap="none" strike="noStrike">
                <a:solidFill>
                  <a:schemeClr val="dk1"/>
                </a:solidFill>
                <a:latin typeface="Calibri"/>
                <a:ea typeface="Calibri"/>
                <a:cs typeface="Calibri"/>
                <a:sym typeface="Calibri"/>
              </a:rPr>
              <a:t>100</a:t>
            </a:r>
            <a:endParaRPr b="0" i="0" sz="96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6"/>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 name="Google Shape;387;p36"/>
          <p:cNvSpPr txBox="1"/>
          <p:nvPr>
            <p:ph type="title"/>
          </p:nvPr>
        </p:nvSpPr>
        <p:spPr>
          <a:xfrm>
            <a:off x="1405961" y="1012004"/>
            <a:ext cx="3416100" cy="479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Client</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Application</a:t>
            </a:r>
            <a:endParaRPr>
              <a:solidFill>
                <a:srgbClr val="FFFFFF"/>
              </a:solidFill>
            </a:endParaRPr>
          </a:p>
        </p:txBody>
      </p:sp>
      <p:grpSp>
        <p:nvGrpSpPr>
          <p:cNvPr id="388" name="Google Shape;388;p36"/>
          <p:cNvGrpSpPr/>
          <p:nvPr/>
        </p:nvGrpSpPr>
        <p:grpSpPr>
          <a:xfrm>
            <a:off x="5194300" y="473366"/>
            <a:ext cx="6513699" cy="5880632"/>
            <a:chOff x="0" y="2442"/>
            <a:chExt cx="6513699" cy="5880632"/>
          </a:xfrm>
        </p:grpSpPr>
        <p:sp>
          <p:nvSpPr>
            <p:cNvPr id="389" name="Google Shape;389;p36"/>
            <p:cNvSpPr/>
            <p:nvPr/>
          </p:nvSpPr>
          <p:spPr>
            <a:xfrm>
              <a:off x="0" y="2442"/>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0" name="Google Shape;390;p36"/>
            <p:cNvSpPr/>
            <p:nvPr/>
          </p:nvSpPr>
          <p:spPr>
            <a:xfrm>
              <a:off x="374497" y="280994"/>
              <a:ext cx="681000" cy="681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1" name="Google Shape;391;p36"/>
            <p:cNvSpPr/>
            <p:nvPr/>
          </p:nvSpPr>
          <p:spPr>
            <a:xfrm>
              <a:off x="1429899" y="2442"/>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2" name="Google Shape;392;p36"/>
            <p:cNvSpPr txBox="1"/>
            <p:nvPr/>
          </p:nvSpPr>
          <p:spPr>
            <a:xfrm>
              <a:off x="1429899" y="2442"/>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GTK Golang binding</a:t>
              </a:r>
              <a:endParaRPr b="0" i="0" sz="1800" u="none" cap="none" strike="noStrike">
                <a:solidFill>
                  <a:schemeClr val="dk1"/>
                </a:solidFill>
                <a:latin typeface="Calibri"/>
                <a:ea typeface="Calibri"/>
                <a:cs typeface="Calibri"/>
                <a:sym typeface="Calibri"/>
              </a:endParaRPr>
            </a:p>
          </p:txBody>
        </p:sp>
        <p:sp>
          <p:nvSpPr>
            <p:cNvPr id="393" name="Google Shape;393;p36"/>
            <p:cNvSpPr/>
            <p:nvPr/>
          </p:nvSpPr>
          <p:spPr>
            <a:xfrm>
              <a:off x="0" y="1549953"/>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4" name="Google Shape;394;p36"/>
            <p:cNvSpPr/>
            <p:nvPr/>
          </p:nvSpPr>
          <p:spPr>
            <a:xfrm>
              <a:off x="374497" y="1828505"/>
              <a:ext cx="681000" cy="681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5" name="Google Shape;395;p36"/>
            <p:cNvSpPr/>
            <p:nvPr/>
          </p:nvSpPr>
          <p:spPr>
            <a:xfrm>
              <a:off x="1429899" y="1549953"/>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6" name="Google Shape;396;p36"/>
            <p:cNvSpPr txBox="1"/>
            <p:nvPr/>
          </p:nvSpPr>
          <p:spPr>
            <a:xfrm>
              <a:off x="1429899" y="1549953"/>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Client - pass data to server</a:t>
              </a:r>
              <a:endParaRPr b="0" i="0" sz="2200" u="none" cap="none" strike="noStrike">
                <a:solidFill>
                  <a:schemeClr val="dk1"/>
                </a:solidFill>
                <a:latin typeface="Calibri"/>
                <a:ea typeface="Calibri"/>
                <a:cs typeface="Calibri"/>
                <a:sym typeface="Calibri"/>
              </a:endParaRPr>
            </a:p>
          </p:txBody>
        </p:sp>
        <p:sp>
          <p:nvSpPr>
            <p:cNvPr id="397" name="Google Shape;397;p36"/>
            <p:cNvSpPr/>
            <p:nvPr/>
          </p:nvSpPr>
          <p:spPr>
            <a:xfrm>
              <a:off x="0" y="309746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8" name="Google Shape;398;p36"/>
            <p:cNvSpPr/>
            <p:nvPr/>
          </p:nvSpPr>
          <p:spPr>
            <a:xfrm>
              <a:off x="374497" y="3376015"/>
              <a:ext cx="681000" cy="681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9" name="Google Shape;399;p36"/>
            <p:cNvSpPr/>
            <p:nvPr/>
          </p:nvSpPr>
          <p:spPr>
            <a:xfrm>
              <a:off x="1429899" y="309746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0" name="Google Shape;400;p36"/>
            <p:cNvSpPr txBox="1"/>
            <p:nvPr/>
          </p:nvSpPr>
          <p:spPr>
            <a:xfrm>
              <a:off x="1429899" y="309746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Controller</a:t>
              </a:r>
              <a:endParaRPr b="0" i="0" sz="1800" u="none" cap="none" strike="noStrike">
                <a:solidFill>
                  <a:schemeClr val="dk1"/>
                </a:solidFill>
                <a:latin typeface="Calibri"/>
                <a:ea typeface="Calibri"/>
                <a:cs typeface="Calibri"/>
                <a:sym typeface="Calibri"/>
              </a:endParaRPr>
            </a:p>
          </p:txBody>
        </p:sp>
        <p:sp>
          <p:nvSpPr>
            <p:cNvPr id="401" name="Google Shape;401;p36"/>
            <p:cNvSpPr/>
            <p:nvPr/>
          </p:nvSpPr>
          <p:spPr>
            <a:xfrm>
              <a:off x="0" y="464497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2" name="Google Shape;402;p36"/>
            <p:cNvSpPr/>
            <p:nvPr/>
          </p:nvSpPr>
          <p:spPr>
            <a:xfrm>
              <a:off x="374497" y="4923526"/>
              <a:ext cx="681000" cy="681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3" name="Google Shape;403;p36"/>
            <p:cNvSpPr/>
            <p:nvPr/>
          </p:nvSpPr>
          <p:spPr>
            <a:xfrm>
              <a:off x="1429899" y="464497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4" name="Google Shape;404;p36"/>
            <p:cNvSpPr txBox="1"/>
            <p:nvPr/>
          </p:nvSpPr>
          <p:spPr>
            <a:xfrm>
              <a:off x="1429899" y="464497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Multi-platform</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GTK - Golang</a:t>
            </a:r>
            <a:endParaRPr/>
          </a:p>
        </p:txBody>
      </p:sp>
      <p:sp>
        <p:nvSpPr>
          <p:cNvPr id="410" name="Google Shape;410;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lang="en-US" sz="2400">
                <a:highlight>
                  <a:srgbClr val="FFFFFF"/>
                </a:highlight>
              </a:rPr>
              <a:t>· GTK is cross-platform and boasts an easy to use API for GUI development</a:t>
            </a:r>
            <a:endParaRPr sz="2400">
              <a:highlight>
                <a:srgbClr val="FFFFFF"/>
              </a:highlight>
            </a:endParaRPr>
          </a:p>
          <a:p>
            <a:pPr indent="0" lvl="0" marL="0" rtl="0" algn="l">
              <a:lnSpc>
                <a:spcPct val="90000"/>
              </a:lnSpc>
              <a:spcBef>
                <a:spcPts val="1000"/>
              </a:spcBef>
              <a:spcAft>
                <a:spcPts val="0"/>
              </a:spcAft>
              <a:buClr>
                <a:schemeClr val="dk1"/>
              </a:buClr>
              <a:buSzPts val="2400"/>
              <a:buNone/>
            </a:pPr>
            <a:r>
              <a:t/>
            </a:r>
            <a:endParaRPr sz="2400">
              <a:highlight>
                <a:srgbClr val="FFFFFF"/>
              </a:highlight>
            </a:endParaRPr>
          </a:p>
          <a:p>
            <a:pPr indent="0" lvl="0" marL="0" rtl="0" algn="l">
              <a:lnSpc>
                <a:spcPct val="90000"/>
              </a:lnSpc>
              <a:spcBef>
                <a:spcPts val="1000"/>
              </a:spcBef>
              <a:spcAft>
                <a:spcPts val="0"/>
              </a:spcAft>
              <a:buClr>
                <a:schemeClr val="dk1"/>
              </a:buClr>
              <a:buSzPts val="2400"/>
              <a:buNone/>
            </a:pPr>
            <a:r>
              <a:rPr lang="en-US" sz="2400">
                <a:highlight>
                  <a:srgbClr val="FFFFFF"/>
                </a:highlight>
              </a:rPr>
              <a:t>· GTK is written in C but has been designed from the ground up to support a </a:t>
            </a:r>
            <a:r>
              <a:rPr lang="en-US" sz="2400">
                <a:solidFill>
                  <a:schemeClr val="hlink"/>
                </a:solidFill>
                <a:highlight>
                  <a:srgbClr val="FFFFFF"/>
                </a:highlight>
                <a:uFill>
                  <a:noFill/>
                </a:uFill>
                <a:hlinkClick r:id="rId3"/>
              </a:rPr>
              <a:t>wide range of languages</a:t>
            </a:r>
            <a:endParaRPr sz="2400">
              <a:highlight>
                <a:srgbClr val="FFFFFF"/>
              </a:highlight>
            </a:endParaRPr>
          </a:p>
          <a:p>
            <a:pPr indent="0" lvl="0" marL="0" rtl="0" algn="l">
              <a:lnSpc>
                <a:spcPct val="90000"/>
              </a:lnSpc>
              <a:spcBef>
                <a:spcPts val="1000"/>
              </a:spcBef>
              <a:spcAft>
                <a:spcPts val="0"/>
              </a:spcAft>
              <a:buClr>
                <a:schemeClr val="dk1"/>
              </a:buClr>
              <a:buSzPts val="2400"/>
              <a:buNone/>
            </a:pPr>
            <a:r>
              <a:t/>
            </a:r>
            <a:endParaRPr sz="2400">
              <a:highlight>
                <a:srgbClr val="FFFFFF"/>
              </a:highlight>
            </a:endParaRPr>
          </a:p>
          <a:p>
            <a:pPr indent="0" lvl="0" marL="0" rtl="0" algn="l">
              <a:lnSpc>
                <a:spcPct val="90000"/>
              </a:lnSpc>
              <a:spcBef>
                <a:spcPts val="1000"/>
              </a:spcBef>
              <a:spcAft>
                <a:spcPts val="0"/>
              </a:spcAft>
              <a:buClr>
                <a:schemeClr val="dk1"/>
              </a:buClr>
              <a:buSzPts val="2400"/>
              <a:buNone/>
            </a:pPr>
            <a:r>
              <a:rPr lang="en-US" sz="2400">
                <a:highlight>
                  <a:srgbClr val="FFFFFF"/>
                </a:highlight>
              </a:rPr>
              <a:t>· go-gtk is a open source golang package that gives golang api for accessing GTK</a:t>
            </a:r>
            <a:endParaRPr sz="2400">
              <a:highlight>
                <a:srgbClr val="FFFFFF"/>
              </a:highlight>
            </a:endParaRPr>
          </a:p>
          <a:p>
            <a:pPr indent="0" lvl="0" marL="0" rtl="0" algn="l">
              <a:lnSpc>
                <a:spcPct val="90000"/>
              </a:lnSpc>
              <a:spcBef>
                <a:spcPts val="1000"/>
              </a:spcBef>
              <a:spcAft>
                <a:spcPts val="0"/>
              </a:spcAft>
              <a:buClr>
                <a:schemeClr val="dk1"/>
              </a:buClr>
              <a:buSzPts val="2400"/>
              <a:buNone/>
            </a:pPr>
            <a:r>
              <a:t/>
            </a:r>
            <a:endParaRPr sz="2400">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0" y="0"/>
            <a:ext cx="3196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Design</a:t>
            </a:r>
            <a:endParaRPr/>
          </a:p>
        </p:txBody>
      </p:sp>
      <p:pic>
        <p:nvPicPr>
          <p:cNvPr id="416" name="Google Shape;416;p38"/>
          <p:cNvPicPr preferRelativeResize="0"/>
          <p:nvPr/>
        </p:nvPicPr>
        <p:blipFill rotWithShape="1">
          <a:blip r:embed="rId3">
            <a:alphaModFix/>
          </a:blip>
          <a:srcRect b="0" l="0" r="0" t="0"/>
          <a:stretch/>
        </p:blipFill>
        <p:spPr>
          <a:xfrm>
            <a:off x="3270525" y="58375"/>
            <a:ext cx="8697725" cy="6526025"/>
          </a:xfrm>
          <a:prstGeom prst="rect">
            <a:avLst/>
          </a:prstGeom>
          <a:noFill/>
          <a:ln>
            <a:noFill/>
          </a:ln>
        </p:spPr>
      </p:pic>
      <p:grpSp>
        <p:nvGrpSpPr>
          <p:cNvPr id="417" name="Google Shape;417;p38"/>
          <p:cNvGrpSpPr/>
          <p:nvPr/>
        </p:nvGrpSpPr>
        <p:grpSpPr>
          <a:xfrm>
            <a:off x="173850" y="1577174"/>
            <a:ext cx="2849092" cy="4204064"/>
            <a:chOff x="0" y="2442"/>
            <a:chExt cx="6513699" cy="5880632"/>
          </a:xfrm>
        </p:grpSpPr>
        <p:sp>
          <p:nvSpPr>
            <p:cNvPr id="418" name="Google Shape;418;p38"/>
            <p:cNvSpPr/>
            <p:nvPr/>
          </p:nvSpPr>
          <p:spPr>
            <a:xfrm>
              <a:off x="0" y="2442"/>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9" name="Google Shape;419;p38"/>
            <p:cNvSpPr/>
            <p:nvPr/>
          </p:nvSpPr>
          <p:spPr>
            <a:xfrm>
              <a:off x="374497" y="280994"/>
              <a:ext cx="681000" cy="681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0" name="Google Shape;420;p38"/>
            <p:cNvSpPr/>
            <p:nvPr/>
          </p:nvSpPr>
          <p:spPr>
            <a:xfrm>
              <a:off x="1429899" y="2442"/>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1" name="Google Shape;421;p38"/>
            <p:cNvSpPr txBox="1"/>
            <p:nvPr/>
          </p:nvSpPr>
          <p:spPr>
            <a:xfrm>
              <a:off x="1429899" y="2442"/>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Window</a:t>
              </a:r>
              <a:endParaRPr b="0" i="0" sz="1800" u="none" cap="none" strike="noStrike">
                <a:solidFill>
                  <a:schemeClr val="dk1"/>
                </a:solidFill>
                <a:latin typeface="Calibri"/>
                <a:ea typeface="Calibri"/>
                <a:cs typeface="Calibri"/>
                <a:sym typeface="Calibri"/>
              </a:endParaRPr>
            </a:p>
          </p:txBody>
        </p:sp>
        <p:sp>
          <p:nvSpPr>
            <p:cNvPr id="422" name="Google Shape;422;p38"/>
            <p:cNvSpPr/>
            <p:nvPr/>
          </p:nvSpPr>
          <p:spPr>
            <a:xfrm>
              <a:off x="0" y="1549953"/>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3" name="Google Shape;423;p38"/>
            <p:cNvSpPr/>
            <p:nvPr/>
          </p:nvSpPr>
          <p:spPr>
            <a:xfrm>
              <a:off x="374497" y="1828505"/>
              <a:ext cx="681000" cy="681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4" name="Google Shape;424;p38"/>
            <p:cNvSpPr/>
            <p:nvPr/>
          </p:nvSpPr>
          <p:spPr>
            <a:xfrm>
              <a:off x="1429899" y="1549953"/>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5" name="Google Shape;425;p38"/>
            <p:cNvSpPr txBox="1"/>
            <p:nvPr/>
          </p:nvSpPr>
          <p:spPr>
            <a:xfrm>
              <a:off x="1429899" y="1549953"/>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Socket Connection</a:t>
              </a:r>
              <a:endParaRPr b="0" i="0" sz="1800" u="none" cap="none" strike="noStrike">
                <a:solidFill>
                  <a:schemeClr val="dk1"/>
                </a:solidFill>
                <a:latin typeface="Calibri"/>
                <a:ea typeface="Calibri"/>
                <a:cs typeface="Calibri"/>
                <a:sym typeface="Calibri"/>
              </a:endParaRPr>
            </a:p>
          </p:txBody>
        </p:sp>
        <p:sp>
          <p:nvSpPr>
            <p:cNvPr id="426" name="Google Shape;426;p38"/>
            <p:cNvSpPr/>
            <p:nvPr/>
          </p:nvSpPr>
          <p:spPr>
            <a:xfrm>
              <a:off x="0" y="309746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7" name="Google Shape;427;p38"/>
            <p:cNvSpPr/>
            <p:nvPr/>
          </p:nvSpPr>
          <p:spPr>
            <a:xfrm>
              <a:off x="374497" y="3376015"/>
              <a:ext cx="681000" cy="681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8" name="Google Shape;428;p38"/>
            <p:cNvSpPr/>
            <p:nvPr/>
          </p:nvSpPr>
          <p:spPr>
            <a:xfrm>
              <a:off x="1429899" y="309746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9" name="Google Shape;429;p38"/>
            <p:cNvSpPr txBox="1"/>
            <p:nvPr/>
          </p:nvSpPr>
          <p:spPr>
            <a:xfrm>
              <a:off x="1429899" y="309746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Button Functions</a:t>
              </a:r>
              <a:endParaRPr b="0" i="0" sz="1800" u="none" cap="none" strike="noStrike">
                <a:solidFill>
                  <a:schemeClr val="dk1"/>
                </a:solidFill>
                <a:latin typeface="Calibri"/>
                <a:ea typeface="Calibri"/>
                <a:cs typeface="Calibri"/>
                <a:sym typeface="Calibri"/>
              </a:endParaRPr>
            </a:p>
          </p:txBody>
        </p:sp>
        <p:sp>
          <p:nvSpPr>
            <p:cNvPr id="430" name="Google Shape;430;p38"/>
            <p:cNvSpPr/>
            <p:nvPr/>
          </p:nvSpPr>
          <p:spPr>
            <a:xfrm>
              <a:off x="0" y="464497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1" name="Google Shape;431;p38"/>
            <p:cNvSpPr/>
            <p:nvPr/>
          </p:nvSpPr>
          <p:spPr>
            <a:xfrm>
              <a:off x="374497" y="4923526"/>
              <a:ext cx="681000" cy="6810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2" name="Google Shape;432;p38"/>
            <p:cNvSpPr/>
            <p:nvPr/>
          </p:nvSpPr>
          <p:spPr>
            <a:xfrm>
              <a:off x="1429899" y="464497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3" name="Google Shape;433;p38"/>
            <p:cNvSpPr txBox="1"/>
            <p:nvPr/>
          </p:nvSpPr>
          <p:spPr>
            <a:xfrm>
              <a:off x="1429899" y="464497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Information</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0" y="0"/>
            <a:ext cx="3196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Design</a:t>
            </a:r>
            <a:endParaRPr/>
          </a:p>
        </p:txBody>
      </p:sp>
      <p:grpSp>
        <p:nvGrpSpPr>
          <p:cNvPr id="439" name="Google Shape;439;p39"/>
          <p:cNvGrpSpPr/>
          <p:nvPr/>
        </p:nvGrpSpPr>
        <p:grpSpPr>
          <a:xfrm>
            <a:off x="173850" y="1577174"/>
            <a:ext cx="2849092" cy="4204064"/>
            <a:chOff x="0" y="2442"/>
            <a:chExt cx="6513699" cy="5880632"/>
          </a:xfrm>
        </p:grpSpPr>
        <p:sp>
          <p:nvSpPr>
            <p:cNvPr id="440" name="Google Shape;440;p39"/>
            <p:cNvSpPr/>
            <p:nvPr/>
          </p:nvSpPr>
          <p:spPr>
            <a:xfrm>
              <a:off x="0" y="2442"/>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p39"/>
            <p:cNvSpPr/>
            <p:nvPr/>
          </p:nvSpPr>
          <p:spPr>
            <a:xfrm>
              <a:off x="374497" y="280994"/>
              <a:ext cx="681000" cy="681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2" name="Google Shape;442;p39"/>
            <p:cNvSpPr/>
            <p:nvPr/>
          </p:nvSpPr>
          <p:spPr>
            <a:xfrm>
              <a:off x="1429899" y="2442"/>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3" name="Google Shape;443;p39"/>
            <p:cNvSpPr txBox="1"/>
            <p:nvPr/>
          </p:nvSpPr>
          <p:spPr>
            <a:xfrm>
              <a:off x="1429899" y="2442"/>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Window</a:t>
              </a:r>
              <a:endParaRPr b="0" i="0" sz="1800" u="none" cap="none" strike="noStrike">
                <a:solidFill>
                  <a:schemeClr val="dk1"/>
                </a:solidFill>
                <a:latin typeface="Calibri"/>
                <a:ea typeface="Calibri"/>
                <a:cs typeface="Calibri"/>
                <a:sym typeface="Calibri"/>
              </a:endParaRPr>
            </a:p>
          </p:txBody>
        </p:sp>
        <p:sp>
          <p:nvSpPr>
            <p:cNvPr id="444" name="Google Shape;444;p39"/>
            <p:cNvSpPr/>
            <p:nvPr/>
          </p:nvSpPr>
          <p:spPr>
            <a:xfrm>
              <a:off x="0" y="1549953"/>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p39"/>
            <p:cNvSpPr/>
            <p:nvPr/>
          </p:nvSpPr>
          <p:spPr>
            <a:xfrm>
              <a:off x="374497" y="1828505"/>
              <a:ext cx="681000" cy="681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p39"/>
            <p:cNvSpPr/>
            <p:nvPr/>
          </p:nvSpPr>
          <p:spPr>
            <a:xfrm>
              <a:off x="1429899" y="1549953"/>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p39"/>
            <p:cNvSpPr txBox="1"/>
            <p:nvPr/>
          </p:nvSpPr>
          <p:spPr>
            <a:xfrm>
              <a:off x="1429899" y="1549953"/>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Socket Connection</a:t>
              </a:r>
              <a:endParaRPr b="0" i="0" sz="1800" u="none" cap="none" strike="noStrike">
                <a:solidFill>
                  <a:schemeClr val="dk1"/>
                </a:solidFill>
                <a:latin typeface="Calibri"/>
                <a:ea typeface="Calibri"/>
                <a:cs typeface="Calibri"/>
                <a:sym typeface="Calibri"/>
              </a:endParaRPr>
            </a:p>
          </p:txBody>
        </p:sp>
        <p:sp>
          <p:nvSpPr>
            <p:cNvPr id="448" name="Google Shape;448;p39"/>
            <p:cNvSpPr/>
            <p:nvPr/>
          </p:nvSpPr>
          <p:spPr>
            <a:xfrm>
              <a:off x="0" y="309746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p39"/>
            <p:cNvSpPr/>
            <p:nvPr/>
          </p:nvSpPr>
          <p:spPr>
            <a:xfrm>
              <a:off x="374497" y="3376015"/>
              <a:ext cx="681000" cy="681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p39"/>
            <p:cNvSpPr/>
            <p:nvPr/>
          </p:nvSpPr>
          <p:spPr>
            <a:xfrm>
              <a:off x="1429899" y="309746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p39"/>
            <p:cNvSpPr txBox="1"/>
            <p:nvPr/>
          </p:nvSpPr>
          <p:spPr>
            <a:xfrm>
              <a:off x="1429899" y="309746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Button-Functions</a:t>
              </a:r>
              <a:endParaRPr b="0" i="0" sz="1800" u="none" cap="none" strike="noStrike">
                <a:solidFill>
                  <a:schemeClr val="dk1"/>
                </a:solidFill>
                <a:latin typeface="Calibri"/>
                <a:ea typeface="Calibri"/>
                <a:cs typeface="Calibri"/>
                <a:sym typeface="Calibri"/>
              </a:endParaRPr>
            </a:p>
          </p:txBody>
        </p:sp>
        <p:sp>
          <p:nvSpPr>
            <p:cNvPr id="452" name="Google Shape;452;p39"/>
            <p:cNvSpPr/>
            <p:nvPr/>
          </p:nvSpPr>
          <p:spPr>
            <a:xfrm>
              <a:off x="0" y="4644974"/>
              <a:ext cx="6513600" cy="12381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3" name="Google Shape;453;p39"/>
            <p:cNvSpPr/>
            <p:nvPr/>
          </p:nvSpPr>
          <p:spPr>
            <a:xfrm>
              <a:off x="374497" y="4923526"/>
              <a:ext cx="681000" cy="681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4" name="Google Shape;454;p39"/>
            <p:cNvSpPr/>
            <p:nvPr/>
          </p:nvSpPr>
          <p:spPr>
            <a:xfrm>
              <a:off x="1429899" y="4644974"/>
              <a:ext cx="5083800" cy="123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p39"/>
            <p:cNvSpPr txBox="1"/>
            <p:nvPr/>
          </p:nvSpPr>
          <p:spPr>
            <a:xfrm>
              <a:off x="1429899" y="4644974"/>
              <a:ext cx="5083800" cy="1238100"/>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Information</a:t>
              </a:r>
              <a:endParaRPr b="0" i="0" sz="1800" u="none" cap="none" strike="noStrike">
                <a:solidFill>
                  <a:schemeClr val="dk1"/>
                </a:solidFill>
                <a:latin typeface="Calibri"/>
                <a:ea typeface="Calibri"/>
                <a:cs typeface="Calibri"/>
                <a:sym typeface="Calibri"/>
              </a:endParaRPr>
            </a:p>
          </p:txBody>
        </p:sp>
      </p:grpSp>
      <p:pic>
        <p:nvPicPr>
          <p:cNvPr id="456" name="Google Shape;456;p39"/>
          <p:cNvPicPr preferRelativeResize="0"/>
          <p:nvPr/>
        </p:nvPicPr>
        <p:blipFill rotWithShape="1">
          <a:blip r:embed="rId7">
            <a:alphaModFix/>
          </a:blip>
          <a:srcRect b="0" l="0" r="0" t="0"/>
          <a:stretch/>
        </p:blipFill>
        <p:spPr>
          <a:xfrm>
            <a:off x="3196801" y="0"/>
            <a:ext cx="8862351" cy="6641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460" name="Shape 460"/>
        <p:cNvGrpSpPr/>
        <p:nvPr/>
      </p:nvGrpSpPr>
      <p:grpSpPr>
        <a:xfrm>
          <a:off x="0" y="0"/>
          <a:ext cx="0" cy="0"/>
          <a:chOff x="0" y="0"/>
          <a:chExt cx="0" cy="0"/>
        </a:xfrm>
      </p:grpSpPr>
      <p:sp>
        <p:nvSpPr>
          <p:cNvPr id="461" name="Google Shape;461;p40"/>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2" name="Google Shape;462;p40"/>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3" name="Google Shape;463;p40"/>
          <p:cNvSpPr txBox="1"/>
          <p:nvPr>
            <p:ph type="title"/>
          </p:nvPr>
        </p:nvSpPr>
        <p:spPr>
          <a:xfrm>
            <a:off x="2555631" y="1441938"/>
            <a:ext cx="7080738" cy="397412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C0C0C"/>
              </a:buClr>
              <a:buSzPts val="5400"/>
              <a:buFont typeface="Calibri"/>
              <a:buNone/>
            </a:pPr>
            <a:r>
              <a:rPr lang="en-US" sz="5400">
                <a:solidFill>
                  <a:srgbClr val="0C0C0C"/>
                </a:solidFill>
              </a:rPr>
              <a:t>Demo</a:t>
            </a:r>
            <a:br>
              <a:rPr lang="en-US" sz="5400">
                <a:solidFill>
                  <a:srgbClr val="0C0C0C"/>
                </a:solidFill>
              </a:rPr>
            </a:br>
            <a:endParaRPr sz="5400">
              <a:solidFill>
                <a:srgbClr val="0C0C0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469" name="Google Shape;46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https://gobyexample.com/structs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https://www.tutorialspoint.com/design_pattern/data_access_object_pattern.htm</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https://blog.csdn.net/x356982611/article/details/80279124</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http://www.gopherchina.org/</a:t>
            </a:r>
            <a:endParaRPr/>
          </a:p>
          <a:p>
            <a:pPr indent="-228600" lvl="0" marL="228600" rtl="0" algn="l">
              <a:lnSpc>
                <a:spcPct val="90000"/>
              </a:lnSpc>
              <a:spcBef>
                <a:spcPts val="1000"/>
              </a:spcBef>
              <a:spcAft>
                <a:spcPts val="0"/>
              </a:spcAft>
              <a:buClr>
                <a:schemeClr val="hlink"/>
              </a:buClr>
              <a:buSzPts val="2800"/>
              <a:buChar char="•"/>
            </a:pPr>
            <a:r>
              <a:rPr lang="en-US" u="sng">
                <a:solidFill>
                  <a:schemeClr val="hlink"/>
                </a:solidFill>
                <a:hlinkClick r:id="rId7"/>
              </a:rPr>
              <a:t>https://golang.org/</a:t>
            </a:r>
            <a:endParaRPr/>
          </a:p>
          <a:p>
            <a:pPr indent="-228600" lvl="0" marL="228600" rtl="0" algn="l">
              <a:lnSpc>
                <a:spcPct val="90000"/>
              </a:lnSpc>
              <a:spcBef>
                <a:spcPts val="1000"/>
              </a:spcBef>
              <a:spcAft>
                <a:spcPts val="0"/>
              </a:spcAft>
              <a:buClr>
                <a:schemeClr val="hlink"/>
              </a:buClr>
              <a:buSzPts val="2800"/>
              <a:buChar char="•"/>
            </a:pPr>
            <a:r>
              <a:rPr lang="en-US" u="sng">
                <a:solidFill>
                  <a:schemeClr val="hlink"/>
                </a:solidFill>
                <a:hlinkClick r:id="rId8"/>
              </a:rPr>
              <a:t>https://github.com/mattn/go-gtk</a:t>
            </a:r>
            <a:endParaRPr/>
          </a:p>
          <a:p>
            <a:pPr indent="-228600" lvl="0" marL="228600" rtl="0" algn="l">
              <a:lnSpc>
                <a:spcPct val="90000"/>
              </a:lnSpc>
              <a:spcBef>
                <a:spcPts val="1000"/>
              </a:spcBef>
              <a:spcAft>
                <a:spcPts val="0"/>
              </a:spcAft>
              <a:buClr>
                <a:schemeClr val="hlink"/>
              </a:buClr>
              <a:buSzPts val="2800"/>
              <a:buChar char="•"/>
            </a:pPr>
            <a:r>
              <a:rPr lang="en-US" u="sng">
                <a:solidFill>
                  <a:schemeClr val="hlink"/>
                </a:solidFill>
                <a:hlinkClick r:id="rId9"/>
              </a:rPr>
              <a:t>https://www.gtk.org/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474" name="Shape 474"/>
        <p:cNvGrpSpPr/>
        <p:nvPr/>
      </p:nvGrpSpPr>
      <p:grpSpPr>
        <a:xfrm>
          <a:off x="0" y="0"/>
          <a:ext cx="0" cy="0"/>
          <a:chOff x="0" y="0"/>
          <a:chExt cx="0" cy="0"/>
        </a:xfrm>
      </p:grpSpPr>
      <p:sp>
        <p:nvSpPr>
          <p:cNvPr id="475" name="Google Shape;475;p42"/>
          <p:cNvSpPr txBox="1"/>
          <p:nvPr>
            <p:ph type="title"/>
          </p:nvPr>
        </p:nvSpPr>
        <p:spPr>
          <a:xfrm>
            <a:off x="6746628" y="1783959"/>
            <a:ext cx="4645250" cy="288911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sz="6000"/>
              <a:t>Questions?</a:t>
            </a:r>
            <a:endParaRPr/>
          </a:p>
        </p:txBody>
      </p:sp>
      <p:sp>
        <p:nvSpPr>
          <p:cNvPr id="476" name="Google Shape;476;p42"/>
          <p:cNvSpPr/>
          <p:nvPr/>
        </p:nvSpPr>
        <p:spPr>
          <a:xfrm flipH="1">
            <a:off x="0"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77" name="Google Shape;477;p42"/>
          <p:cNvPicPr preferRelativeResize="0"/>
          <p:nvPr/>
        </p:nvPicPr>
        <p:blipFill rotWithShape="1">
          <a:blip r:embed="rId3">
            <a:alphaModFix/>
          </a:blip>
          <a:srcRect b="2" l="46416" r="1" t="0"/>
          <a:stretch/>
        </p:blipFill>
        <p:spPr>
          <a:xfrm>
            <a:off x="20" y="10"/>
            <a:ext cx="6024134" cy="6857990"/>
          </a:xfrm>
          <a:custGeom>
            <a:rect b="b" l="l" r="r" t="t"/>
            <a:pathLst>
              <a:path extrusionOk="0" h="6858000" w="6024154">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30" name="Shape 130"/>
        <p:cNvGrpSpPr/>
        <p:nvPr/>
      </p:nvGrpSpPr>
      <p:grpSpPr>
        <a:xfrm>
          <a:off x="0" y="0"/>
          <a:ext cx="0" cy="0"/>
          <a:chOff x="0" y="0"/>
          <a:chExt cx="0" cy="0"/>
        </a:xfrm>
      </p:grpSpPr>
      <p:sp>
        <p:nvSpPr>
          <p:cNvPr id="131" name="Google Shape;131;p17"/>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7"/>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17"/>
          <p:cNvSpPr txBox="1"/>
          <p:nvPr>
            <p:ph type="title"/>
          </p:nvPr>
        </p:nvSpPr>
        <p:spPr>
          <a:xfrm>
            <a:off x="2555631" y="1441938"/>
            <a:ext cx="7080738" cy="397412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C0C0C"/>
              </a:buClr>
              <a:buSzPts val="5400"/>
              <a:buFont typeface="Calibri"/>
              <a:buNone/>
            </a:pPr>
            <a:r>
              <a:rPr lang="en-US" sz="5400">
                <a:solidFill>
                  <a:srgbClr val="0C0C0C"/>
                </a:solidFill>
              </a:rPr>
              <a:t>Go language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7" name="Shape 137"/>
        <p:cNvGrpSpPr/>
        <p:nvPr/>
      </p:nvGrpSpPr>
      <p:grpSpPr>
        <a:xfrm>
          <a:off x="0" y="0"/>
          <a:ext cx="0" cy="0"/>
          <a:chOff x="0" y="0"/>
          <a:chExt cx="0" cy="0"/>
        </a:xfrm>
      </p:grpSpPr>
      <p:sp>
        <p:nvSpPr>
          <p:cNvPr id="138" name="Google Shape;138;p18"/>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p18"/>
          <p:cNvSpPr txBox="1"/>
          <p:nvPr>
            <p:ph type="title"/>
          </p:nvPr>
        </p:nvSpPr>
        <p:spPr>
          <a:xfrm>
            <a:off x="1405961"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Language      design</a:t>
            </a:r>
            <a:endParaRPr/>
          </a:p>
        </p:txBody>
      </p:sp>
      <p:grpSp>
        <p:nvGrpSpPr>
          <p:cNvPr id="140" name="Google Shape;140;p18"/>
          <p:cNvGrpSpPr/>
          <p:nvPr/>
        </p:nvGrpSpPr>
        <p:grpSpPr>
          <a:xfrm>
            <a:off x="5194300" y="473366"/>
            <a:ext cx="6513603" cy="5880540"/>
            <a:chOff x="0" y="2442"/>
            <a:chExt cx="6513603" cy="5880540"/>
          </a:xfrm>
        </p:grpSpPr>
        <p:sp>
          <p:nvSpPr>
            <p:cNvPr id="141" name="Google Shape;141;p18"/>
            <p:cNvSpPr/>
            <p:nvPr/>
          </p:nvSpPr>
          <p:spPr>
            <a:xfrm>
              <a:off x="0" y="2442"/>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374497" y="280994"/>
              <a:ext cx="680904" cy="68090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1429899" y="2442"/>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txBox="1"/>
            <p:nvPr/>
          </p:nvSpPr>
          <p:spPr>
            <a:xfrm>
              <a:off x="1429899" y="2442"/>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Simple and easy</a:t>
              </a:r>
              <a:endParaRPr/>
            </a:p>
          </p:txBody>
        </p:sp>
        <p:sp>
          <p:nvSpPr>
            <p:cNvPr id="145" name="Google Shape;145;p18"/>
            <p:cNvSpPr/>
            <p:nvPr/>
          </p:nvSpPr>
          <p:spPr>
            <a:xfrm>
              <a:off x="0" y="1549953"/>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74497" y="1828505"/>
              <a:ext cx="680904" cy="68090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429899" y="1549953"/>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nvSpPr>
          <p:spPr>
            <a:xfrm>
              <a:off x="1429899" y="1549953"/>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Object-oriented</a:t>
              </a:r>
              <a:endParaRPr/>
            </a:p>
          </p:txBody>
        </p:sp>
        <p:sp>
          <p:nvSpPr>
            <p:cNvPr id="149" name="Google Shape;149;p18"/>
            <p:cNvSpPr/>
            <p:nvPr/>
          </p:nvSpPr>
          <p:spPr>
            <a:xfrm>
              <a:off x="0" y="3097464"/>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374497" y="3376015"/>
              <a:ext cx="680904" cy="68090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429899" y="3097464"/>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nvSpPr>
          <p:spPr>
            <a:xfrm>
              <a:off x="1429899" y="3097464"/>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Compiled – But makes you feel interpreted</a:t>
              </a:r>
              <a:endParaRPr/>
            </a:p>
          </p:txBody>
        </p:sp>
        <p:sp>
          <p:nvSpPr>
            <p:cNvPr id="153" name="Google Shape;153;p18"/>
            <p:cNvSpPr/>
            <p:nvPr/>
          </p:nvSpPr>
          <p:spPr>
            <a:xfrm>
              <a:off x="0" y="4644974"/>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374497" y="4923526"/>
              <a:ext cx="680904" cy="68090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429899" y="4644974"/>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nvSpPr>
          <p:spPr>
            <a:xfrm>
              <a:off x="1429899" y="4644974"/>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Static – But makes you feel dynamic</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19"/>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19"/>
          <p:cNvSpPr txBox="1"/>
          <p:nvPr>
            <p:ph type="title"/>
          </p:nvPr>
        </p:nvSpPr>
        <p:spPr>
          <a:xfrm>
            <a:off x="124879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Advantages</a:t>
            </a:r>
            <a:endParaRPr/>
          </a:p>
        </p:txBody>
      </p:sp>
      <p:grpSp>
        <p:nvGrpSpPr>
          <p:cNvPr id="163" name="Google Shape;163;p19"/>
          <p:cNvGrpSpPr/>
          <p:nvPr/>
        </p:nvGrpSpPr>
        <p:grpSpPr>
          <a:xfrm>
            <a:off x="5194300" y="471426"/>
            <a:ext cx="6513603" cy="5884420"/>
            <a:chOff x="0" y="502"/>
            <a:chExt cx="6513603" cy="5884420"/>
          </a:xfrm>
        </p:grpSpPr>
        <p:sp>
          <p:nvSpPr>
            <p:cNvPr id="164" name="Google Shape;164;p19"/>
            <p:cNvSpPr/>
            <p:nvPr/>
          </p:nvSpPr>
          <p:spPr>
            <a:xfrm>
              <a:off x="0" y="502"/>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209416" y="156266"/>
              <a:ext cx="380756" cy="38075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99588" y="502"/>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nvSpPr>
          <p:spPr>
            <a:xfrm>
              <a:off x="799588" y="502"/>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Flexible- It is concise, simple and easy to read.</a:t>
              </a:r>
              <a:endParaRPr/>
            </a:p>
          </p:txBody>
        </p:sp>
        <p:sp>
          <p:nvSpPr>
            <p:cNvPr id="168" name="Google Shape;168;p19"/>
            <p:cNvSpPr/>
            <p:nvPr/>
          </p:nvSpPr>
          <p:spPr>
            <a:xfrm>
              <a:off x="0" y="865858"/>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209416" y="1021622"/>
              <a:ext cx="380756" cy="38075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799588" y="865858"/>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nvSpPr>
          <p:spPr>
            <a:xfrm>
              <a:off x="799588" y="865858"/>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Concurrency- It allows multiple process</a:t>
              </a:r>
              <a:endParaRPr/>
            </a:p>
          </p:txBody>
        </p:sp>
        <p:sp>
          <p:nvSpPr>
            <p:cNvPr id="172" name="Google Shape;172;p19"/>
            <p:cNvSpPr/>
            <p:nvPr/>
          </p:nvSpPr>
          <p:spPr>
            <a:xfrm>
              <a:off x="0" y="1731214"/>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209416" y="1886978"/>
              <a:ext cx="380756" cy="38075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799588" y="1731214"/>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txBox="1"/>
            <p:nvPr/>
          </p:nvSpPr>
          <p:spPr>
            <a:xfrm>
              <a:off x="799588" y="1731214"/>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Running simultaneously and effectively.</a:t>
              </a:r>
              <a:endParaRPr/>
            </a:p>
          </p:txBody>
        </p:sp>
        <p:sp>
          <p:nvSpPr>
            <p:cNvPr id="176" name="Google Shape;176;p19"/>
            <p:cNvSpPr/>
            <p:nvPr/>
          </p:nvSpPr>
          <p:spPr>
            <a:xfrm>
              <a:off x="0" y="2596570"/>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209416" y="2752334"/>
              <a:ext cx="380756" cy="38075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799588" y="2596570"/>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txBox="1"/>
            <p:nvPr/>
          </p:nvSpPr>
          <p:spPr>
            <a:xfrm>
              <a:off x="799588" y="2596570"/>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Quick Outcome- Its compilation time is very fast.</a:t>
              </a:r>
              <a:endParaRPr/>
            </a:p>
          </p:txBody>
        </p:sp>
        <p:sp>
          <p:nvSpPr>
            <p:cNvPr id="180" name="Google Shape;180;p19"/>
            <p:cNvSpPr/>
            <p:nvPr/>
          </p:nvSpPr>
          <p:spPr>
            <a:xfrm>
              <a:off x="0" y="3461926"/>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209416" y="3617690"/>
              <a:ext cx="380756" cy="380756"/>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799588" y="3461926"/>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799588" y="3461926"/>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Library- It provide a rich standard library.</a:t>
              </a:r>
              <a:endParaRPr/>
            </a:p>
          </p:txBody>
        </p:sp>
        <p:sp>
          <p:nvSpPr>
            <p:cNvPr id="184" name="Google Shape;184;p19"/>
            <p:cNvSpPr/>
            <p:nvPr/>
          </p:nvSpPr>
          <p:spPr>
            <a:xfrm>
              <a:off x="0" y="4327282"/>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209416" y="4483046"/>
              <a:ext cx="380756" cy="380756"/>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99588" y="4327282"/>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txBox="1"/>
            <p:nvPr/>
          </p:nvSpPr>
          <p:spPr>
            <a:xfrm>
              <a:off x="799588" y="4327282"/>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Garbage collection</a:t>
              </a:r>
              <a:endParaRPr/>
            </a:p>
          </p:txBody>
        </p:sp>
        <p:sp>
          <p:nvSpPr>
            <p:cNvPr id="188" name="Google Shape;188;p19"/>
            <p:cNvSpPr/>
            <p:nvPr/>
          </p:nvSpPr>
          <p:spPr>
            <a:xfrm>
              <a:off x="0" y="5192638"/>
              <a:ext cx="6513603" cy="69228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209416" y="5348402"/>
              <a:ext cx="380756" cy="380756"/>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799588" y="5192638"/>
              <a:ext cx="5714015" cy="692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nvSpPr>
          <p:spPr>
            <a:xfrm>
              <a:off x="799588" y="5192638"/>
              <a:ext cx="5714015" cy="692284"/>
            </a:xfrm>
            <a:prstGeom prst="rect">
              <a:avLst/>
            </a:prstGeom>
            <a:noFill/>
            <a:ln>
              <a:noFill/>
            </a:ln>
          </p:spPr>
          <p:txBody>
            <a:bodyPr anchorCtr="0" anchor="ctr" bIns="73250" lIns="73250" spcFirstLastPara="1" rIns="73250" wrap="square" tIns="732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It validates for the interface and type embedding.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Google Shape;19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20"/>
          <p:cNvSpPr txBox="1"/>
          <p:nvPr>
            <p:ph type="title"/>
          </p:nvPr>
        </p:nvSpPr>
        <p:spPr>
          <a:xfrm>
            <a:off x="841248" y="502920"/>
            <a:ext cx="10509504" cy="19751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US" sz="5400"/>
              <a:t>Packages/Modules</a:t>
            </a:r>
            <a:br>
              <a:rPr lang="en-US" sz="5400"/>
            </a:br>
            <a:endParaRPr sz="5400"/>
          </a:p>
        </p:txBody>
      </p:sp>
      <p:sp>
        <p:nvSpPr>
          <p:cNvPr id="198" name="Google Shape;198;p20"/>
          <p:cNvSpPr/>
          <p:nvPr/>
        </p:nvSpPr>
        <p:spPr>
          <a:xfrm>
            <a:off x="842772" y="0"/>
            <a:ext cx="10506456"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20"/>
          <p:cNvSpPr/>
          <p:nvPr/>
        </p:nvSpPr>
        <p:spPr>
          <a:xfrm>
            <a:off x="841248" y="2894076"/>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20"/>
          <p:cNvSpPr txBox="1"/>
          <p:nvPr>
            <p:ph idx="1" type="body"/>
          </p:nvPr>
        </p:nvSpPr>
        <p:spPr>
          <a:xfrm>
            <a:off x="841248" y="2102216"/>
            <a:ext cx="10509504" cy="44027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Large amount of packages(24000)</a:t>
            </a:r>
            <a:endParaRPr/>
          </a:p>
          <a:p>
            <a:pPr indent="-228600" lvl="0" marL="228600" rtl="0" algn="l">
              <a:lnSpc>
                <a:spcPct val="90000"/>
              </a:lnSpc>
              <a:spcBef>
                <a:spcPts val="1000"/>
              </a:spcBef>
              <a:spcAft>
                <a:spcPts val="0"/>
              </a:spcAft>
              <a:buClr>
                <a:schemeClr val="dk1"/>
              </a:buClr>
              <a:buSzPts val="2200"/>
              <a:buChar char="•"/>
            </a:pPr>
            <a:r>
              <a:rPr lang="en-US" sz="2200"/>
              <a:t>Index Tree</a:t>
            </a:r>
            <a:endParaRPr/>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n-US" sz="2200"/>
              <a:t>GOPATH - The GOPATH environment variable is used to specify directories outside of $GOROOT that contain the source for Go projects and their binaries.</a:t>
            </a:r>
            <a:endParaRPr sz="2200"/>
          </a:p>
        </p:txBody>
      </p:sp>
      <p:pic>
        <p:nvPicPr>
          <p:cNvPr id="201" name="Google Shape;201;p20"/>
          <p:cNvPicPr preferRelativeResize="0"/>
          <p:nvPr/>
        </p:nvPicPr>
        <p:blipFill rotWithShape="1">
          <a:blip r:embed="rId3">
            <a:alphaModFix/>
          </a:blip>
          <a:srcRect b="0" l="0" r="0" t="0"/>
          <a:stretch/>
        </p:blipFill>
        <p:spPr>
          <a:xfrm>
            <a:off x="994697" y="3051244"/>
            <a:ext cx="5551966" cy="23326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5" name="Shape 205"/>
        <p:cNvGrpSpPr/>
        <p:nvPr/>
      </p:nvGrpSpPr>
      <p:grpSpPr>
        <a:xfrm>
          <a:off x="0" y="0"/>
          <a:ext cx="0" cy="0"/>
          <a:chOff x="0" y="0"/>
          <a:chExt cx="0" cy="0"/>
        </a:xfrm>
      </p:grpSpPr>
      <p:sp>
        <p:nvSpPr>
          <p:cNvPr id="206" name="Google Shape;206;p21"/>
          <p:cNvSpPr/>
          <p:nvPr/>
        </p:nvSpPr>
        <p:spPr>
          <a:xfrm>
            <a:off x="4654295" y="478232"/>
            <a:ext cx="7034121" cy="5918673"/>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21"/>
          <p:cNvSpPr txBox="1"/>
          <p:nvPr>
            <p:ph type="title"/>
          </p:nvPr>
        </p:nvSpPr>
        <p:spPr>
          <a:xfrm>
            <a:off x="5297762" y="1053711"/>
            <a:ext cx="5638994" cy="142444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Packages</a:t>
            </a:r>
            <a:endParaRPr/>
          </a:p>
        </p:txBody>
      </p:sp>
      <p:pic>
        <p:nvPicPr>
          <p:cNvPr id="208" name="Google Shape;208;p21"/>
          <p:cNvPicPr preferRelativeResize="0"/>
          <p:nvPr/>
        </p:nvPicPr>
        <p:blipFill rotWithShape="1">
          <a:blip r:embed="rId3">
            <a:alphaModFix/>
          </a:blip>
          <a:srcRect b="0" l="0" r="0" t="0"/>
          <a:stretch/>
        </p:blipFill>
        <p:spPr>
          <a:xfrm>
            <a:off x="481886" y="614120"/>
            <a:ext cx="3662730" cy="2518126"/>
          </a:xfrm>
          <a:prstGeom prst="rect">
            <a:avLst/>
          </a:prstGeom>
          <a:noFill/>
          <a:ln>
            <a:noFill/>
          </a:ln>
        </p:spPr>
      </p:pic>
      <p:cxnSp>
        <p:nvCxnSpPr>
          <p:cNvPr id="209" name="Google Shape;209;p21"/>
          <p:cNvCxnSpPr/>
          <p:nvPr/>
        </p:nvCxnSpPr>
        <p:spPr>
          <a:xfrm>
            <a:off x="5430098" y="2639023"/>
            <a:ext cx="4562441" cy="0"/>
          </a:xfrm>
          <a:prstGeom prst="straightConnector1">
            <a:avLst/>
          </a:prstGeom>
          <a:noFill/>
          <a:ln cap="flat" cmpd="sng" w="22225">
            <a:solidFill>
              <a:srgbClr val="E7E6E6"/>
            </a:solidFill>
            <a:prstDash val="solid"/>
            <a:miter lim="800000"/>
            <a:headEnd len="sm" w="sm" type="none"/>
            <a:tailEnd len="sm" w="sm" type="none"/>
          </a:ln>
        </p:spPr>
      </p:cxnSp>
      <p:pic>
        <p:nvPicPr>
          <p:cNvPr id="210" name="Google Shape;210;p21"/>
          <p:cNvPicPr preferRelativeResize="0"/>
          <p:nvPr/>
        </p:nvPicPr>
        <p:blipFill rotWithShape="1">
          <a:blip r:embed="rId4">
            <a:alphaModFix/>
          </a:blip>
          <a:srcRect b="0" l="0" r="0" t="0"/>
          <a:stretch/>
        </p:blipFill>
        <p:spPr>
          <a:xfrm>
            <a:off x="481886" y="3852442"/>
            <a:ext cx="3662730" cy="2263770"/>
          </a:xfrm>
          <a:prstGeom prst="rect">
            <a:avLst/>
          </a:prstGeom>
          <a:noFill/>
          <a:ln>
            <a:noFill/>
          </a:ln>
        </p:spPr>
      </p:pic>
      <p:sp>
        <p:nvSpPr>
          <p:cNvPr id="211" name="Google Shape;211;p21"/>
          <p:cNvSpPr txBox="1"/>
          <p:nvPr>
            <p:ph idx="1" type="body"/>
          </p:nvPr>
        </p:nvSpPr>
        <p:spPr>
          <a:xfrm>
            <a:off x="5297762" y="2799889"/>
            <a:ext cx="5747187" cy="298754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FFFF"/>
              </a:buClr>
              <a:buSzPts val="2400"/>
              <a:buChar char="•"/>
            </a:pPr>
            <a:r>
              <a:rPr lang="en-US" sz="2400">
                <a:solidFill>
                  <a:srgbClr val="FFFFFF"/>
                </a:solidFill>
              </a:rPr>
              <a:t>The packages we use in our project are downloaded from github</a:t>
            </a:r>
            <a:endParaRPr sz="2400">
              <a:solidFill>
                <a:srgbClr val="FFFFFF"/>
              </a:solidFill>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These packages are all written in Go</a:t>
            </a:r>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These packages are all open source and we can use the syntax import them from github directly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5" name="Shape 215"/>
        <p:cNvGrpSpPr/>
        <p:nvPr/>
      </p:nvGrpSpPr>
      <p:grpSpPr>
        <a:xfrm>
          <a:off x="0" y="0"/>
          <a:ext cx="0" cy="0"/>
          <a:chOff x="0" y="0"/>
          <a:chExt cx="0" cy="0"/>
        </a:xfrm>
      </p:grpSpPr>
      <p:sp>
        <p:nvSpPr>
          <p:cNvPr id="216" name="Google Shape;216;p22"/>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22"/>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US"/>
              <a:t>Structs</a:t>
            </a:r>
            <a:endParaRPr/>
          </a:p>
        </p:txBody>
      </p:sp>
      <p:sp>
        <p:nvSpPr>
          <p:cNvPr id="218" name="Google Shape;218;p22"/>
          <p:cNvSpPr txBox="1"/>
          <p:nvPr>
            <p:ph idx="1" type="body"/>
          </p:nvPr>
        </p:nvSpPr>
        <p:spPr>
          <a:xfrm>
            <a:off x="643468" y="2638043"/>
            <a:ext cx="3363974" cy="341562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Go’s structs are typed collection of fields. They are useful for grouping data together to form records.</a:t>
            </a:r>
            <a:endParaRPr/>
          </a:p>
          <a:p>
            <a:pPr indent="-228600" lvl="0" marL="228600" rtl="0" algn="l">
              <a:lnSpc>
                <a:spcPct val="90000"/>
              </a:lnSpc>
              <a:spcBef>
                <a:spcPts val="1000"/>
              </a:spcBef>
              <a:spcAft>
                <a:spcPts val="0"/>
              </a:spcAft>
              <a:buClr>
                <a:schemeClr val="lt1"/>
              </a:buClr>
              <a:buSzPts val="2000"/>
              <a:buChar char="•"/>
            </a:pPr>
            <a:r>
              <a:rPr lang="en-US" sz="2000"/>
              <a:t>A struct is just like a set, we can do some operation to it. Its function is same as Data Access Object(DAO).</a:t>
            </a:r>
            <a:endParaRPr/>
          </a:p>
        </p:txBody>
      </p:sp>
      <p:pic>
        <p:nvPicPr>
          <p:cNvPr descr="A screenshot of a cell phone&#10;&#10;Description automatically generated" id="219" name="Google Shape;219;p22"/>
          <p:cNvPicPr preferRelativeResize="0"/>
          <p:nvPr/>
        </p:nvPicPr>
        <p:blipFill rotWithShape="1">
          <a:blip r:embed="rId3">
            <a:alphaModFix/>
          </a:blip>
          <a:srcRect b="0" l="0" r="0" t="0"/>
          <a:stretch/>
        </p:blipFill>
        <p:spPr>
          <a:xfrm>
            <a:off x="5297763" y="1207678"/>
            <a:ext cx="6250769" cy="4281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sp>
        <p:nvSpPr>
          <p:cNvPr id="224" name="Google Shape;224;p23"/>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Google Shape;225;p23"/>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Go mod</a:t>
            </a:r>
            <a:endParaRPr/>
          </a:p>
        </p:txBody>
      </p:sp>
      <p:grpSp>
        <p:nvGrpSpPr>
          <p:cNvPr id="226" name="Google Shape;226;p23"/>
          <p:cNvGrpSpPr/>
          <p:nvPr/>
        </p:nvGrpSpPr>
        <p:grpSpPr>
          <a:xfrm>
            <a:off x="5194300" y="471642"/>
            <a:ext cx="6513603" cy="5883988"/>
            <a:chOff x="0" y="718"/>
            <a:chExt cx="6513603" cy="5883988"/>
          </a:xfrm>
        </p:grpSpPr>
        <p:sp>
          <p:nvSpPr>
            <p:cNvPr id="227" name="Google Shape;227;p23"/>
            <p:cNvSpPr/>
            <p:nvPr/>
          </p:nvSpPr>
          <p:spPr>
            <a:xfrm>
              <a:off x="0" y="718"/>
              <a:ext cx="6513603" cy="1681139"/>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508544" y="378974"/>
              <a:ext cx="924626" cy="92462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1941716" y="718"/>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txBox="1"/>
            <p:nvPr/>
          </p:nvSpPr>
          <p:spPr>
            <a:xfrm>
              <a:off x="1941716" y="718"/>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Go mod is a new package management tool</a:t>
              </a:r>
              <a:endParaRPr/>
            </a:p>
          </p:txBody>
        </p:sp>
        <p:sp>
          <p:nvSpPr>
            <p:cNvPr id="231" name="Google Shape;231;p23"/>
            <p:cNvSpPr/>
            <p:nvPr/>
          </p:nvSpPr>
          <p:spPr>
            <a:xfrm>
              <a:off x="0" y="2102143"/>
              <a:ext cx="6513603" cy="1681139"/>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508544" y="2480399"/>
              <a:ext cx="924626" cy="92462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1941716" y="2102143"/>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1941716" y="2102143"/>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Starting with Go1.11, golang officially supports the new dependency management tool Go mod</a:t>
              </a:r>
              <a:endParaRPr/>
            </a:p>
          </p:txBody>
        </p:sp>
        <p:sp>
          <p:nvSpPr>
            <p:cNvPr id="235" name="Google Shape;235;p23"/>
            <p:cNvSpPr/>
            <p:nvPr/>
          </p:nvSpPr>
          <p:spPr>
            <a:xfrm>
              <a:off x="0" y="4203567"/>
              <a:ext cx="6513603" cy="1681139"/>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508544" y="4581824"/>
              <a:ext cx="924626" cy="92462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1941716" y="4203567"/>
              <a:ext cx="4571887" cy="16811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nvSpPr>
          <p:spPr>
            <a:xfrm>
              <a:off x="1941716" y="4203567"/>
              <a:ext cx="4571887" cy="1681139"/>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Instead of GOPATH</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