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Arimo" panose="02010600030101010101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n2lDy70MLS3vtAG+rmmOeGZSg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DF3328-0C54-4A5C-BC71-B296799635DD}">
  <a:tblStyle styleId="{88DF3328-0C54-4A5C-BC71-B296799635D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Ruofan" userId="cda0b91b8f7a9253" providerId="LiveId" clId="{156973F1-9E5E-46B6-9139-A4801D5EE8B8}"/>
    <pc:docChg chg="custSel modSld">
      <pc:chgData name="Chen Ruofan" userId="cda0b91b8f7a9253" providerId="LiveId" clId="{156973F1-9E5E-46B6-9139-A4801D5EE8B8}" dt="2022-03-22T04:06:38.706" v="75" actId="20577"/>
      <pc:docMkLst>
        <pc:docMk/>
      </pc:docMkLst>
      <pc:sldChg chg="modSp mod">
        <pc:chgData name="Chen Ruofan" userId="cda0b91b8f7a9253" providerId="LiveId" clId="{156973F1-9E5E-46B6-9139-A4801D5EE8B8}" dt="2022-03-22T04:04:39.125" v="21" actId="14100"/>
        <pc:sldMkLst>
          <pc:docMk/>
          <pc:sldMk cId="0" sldId="258"/>
        </pc:sldMkLst>
        <pc:spChg chg="mod">
          <ac:chgData name="Chen Ruofan" userId="cda0b91b8f7a9253" providerId="LiveId" clId="{156973F1-9E5E-46B6-9139-A4801D5EE8B8}" dt="2022-03-22T04:04:25.300" v="20" actId="20577"/>
          <ac:spMkLst>
            <pc:docMk/>
            <pc:sldMk cId="0" sldId="258"/>
            <ac:spMk id="154" creationId="{00000000-0000-0000-0000-000000000000}"/>
          </ac:spMkLst>
        </pc:spChg>
        <pc:spChg chg="mod">
          <ac:chgData name="Chen Ruofan" userId="cda0b91b8f7a9253" providerId="LiveId" clId="{156973F1-9E5E-46B6-9139-A4801D5EE8B8}" dt="2022-03-22T04:04:39.125" v="21" actId="14100"/>
          <ac:spMkLst>
            <pc:docMk/>
            <pc:sldMk cId="0" sldId="258"/>
            <ac:spMk id="156" creationId="{00000000-0000-0000-0000-000000000000}"/>
          </ac:spMkLst>
        </pc:spChg>
      </pc:sldChg>
      <pc:sldChg chg="modSp mod">
        <pc:chgData name="Chen Ruofan" userId="cda0b91b8f7a9253" providerId="LiveId" clId="{156973F1-9E5E-46B6-9139-A4801D5EE8B8}" dt="2022-03-22T04:06:38.706" v="75" actId="20577"/>
        <pc:sldMkLst>
          <pc:docMk/>
          <pc:sldMk cId="0" sldId="259"/>
        </pc:sldMkLst>
        <pc:spChg chg="mod">
          <ac:chgData name="Chen Ruofan" userId="cda0b91b8f7a9253" providerId="LiveId" clId="{156973F1-9E5E-46B6-9139-A4801D5EE8B8}" dt="2022-03-22T04:06:38.706" v="75" actId="20577"/>
          <ac:spMkLst>
            <pc:docMk/>
            <pc:sldMk cId="0" sldId="259"/>
            <ac:spMk id="165" creationId="{00000000-0000-0000-0000-000000000000}"/>
          </ac:spMkLst>
        </pc:spChg>
      </pc:sldChg>
      <pc:sldChg chg="modSp mod">
        <pc:chgData name="Chen Ruofan" userId="cda0b91b8f7a9253" providerId="LiveId" clId="{156973F1-9E5E-46B6-9139-A4801D5EE8B8}" dt="2022-03-22T04:06:30.703" v="74" actId="27636"/>
        <pc:sldMkLst>
          <pc:docMk/>
          <pc:sldMk cId="0" sldId="260"/>
        </pc:sldMkLst>
        <pc:spChg chg="mod">
          <ac:chgData name="Chen Ruofan" userId="cda0b91b8f7a9253" providerId="LiveId" clId="{156973F1-9E5E-46B6-9139-A4801D5EE8B8}" dt="2022-03-22T04:06:30.703" v="74" actId="27636"/>
          <ac:spMkLst>
            <pc:docMk/>
            <pc:sldMk cId="0" sldId="260"/>
            <ac:spMk id="1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7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3944603" y="4325112"/>
            <a:ext cx="71323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NewsBoard Recommender System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TEAM MEMBER: RUOFAN CHEN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                         SHANCHAO WU</a:t>
            </a:r>
            <a:endParaRPr/>
          </a:p>
        </p:txBody>
      </p:sp>
      <p:pic>
        <p:nvPicPr>
          <p:cNvPr id="105" name="Google Shape;105;p1" descr="Handshak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818" y="1944907"/>
            <a:ext cx="2449486" cy="2449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b="1">
                <a:solidFill>
                  <a:srgbClr val="FFFFFF"/>
                </a:solidFill>
              </a:rPr>
              <a:t>Contents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2"/>
          <p:cNvGrpSpPr/>
          <p:nvPr/>
        </p:nvGrpSpPr>
        <p:grpSpPr>
          <a:xfrm>
            <a:off x="645634" y="791949"/>
            <a:ext cx="10896139" cy="3322277"/>
            <a:chOff x="2168" y="148482"/>
            <a:chExt cx="10896139" cy="3322277"/>
          </a:xfrm>
        </p:grpSpPr>
        <p:sp>
          <p:nvSpPr>
            <p:cNvPr id="117" name="Google Shape;117;p2"/>
            <p:cNvSpPr/>
            <p:nvPr/>
          </p:nvSpPr>
          <p:spPr>
            <a:xfrm>
              <a:off x="2323639" y="799743"/>
              <a:ext cx="50375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2562156" y="842791"/>
              <a:ext cx="26717" cy="5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168" y="148482"/>
              <a:ext cx="2323270" cy="1393962"/>
            </a:xfrm>
            <a:prstGeom prst="rect">
              <a:avLst/>
            </a:prstGeom>
            <a:solidFill>
              <a:schemeClr val="accent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2168" y="148482"/>
              <a:ext cx="2323270" cy="1393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825" tIns="119475" rIns="113825" bIns="119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Motivation</a:t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81262" y="799743"/>
              <a:ext cx="50375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5419779" y="842791"/>
              <a:ext cx="26717" cy="5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859791" y="148482"/>
              <a:ext cx="2323270" cy="1393962"/>
            </a:xfrm>
            <a:prstGeom prst="rect">
              <a:avLst/>
            </a:prstGeom>
            <a:solidFill>
              <a:schemeClr val="accent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2859791" y="148482"/>
              <a:ext cx="2323270" cy="1393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825" tIns="119475" rIns="113825" bIns="119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 goal</a:t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038885" y="799743"/>
              <a:ext cx="50375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8277402" y="842791"/>
              <a:ext cx="26717" cy="5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717414" y="148482"/>
              <a:ext cx="2323270" cy="1393962"/>
            </a:xfrm>
            <a:prstGeom prst="rect">
              <a:avLst/>
            </a:prstGeom>
            <a:solidFill>
              <a:schemeClr val="accent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5717414" y="148482"/>
              <a:ext cx="2323270" cy="1393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825" tIns="119475" rIns="113825" bIns="119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Application Innovation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163804" y="1540644"/>
              <a:ext cx="8572868" cy="5037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4073"/>
                  </a:lnTo>
                  <a:lnTo>
                    <a:pt x="0" y="64073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5235500" y="1789849"/>
              <a:ext cx="429475" cy="5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575037" y="148482"/>
              <a:ext cx="2323270" cy="1393962"/>
            </a:xfrm>
            <a:prstGeom prst="rect">
              <a:avLst/>
            </a:prstGeom>
            <a:solidFill>
              <a:schemeClr val="accent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8575037" y="148482"/>
              <a:ext cx="2323270" cy="1393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825" tIns="119475" rIns="113825" bIns="119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 Who we care</a:t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323639" y="2728058"/>
              <a:ext cx="50375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2562156" y="2771106"/>
              <a:ext cx="26717" cy="5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168" y="2076797"/>
              <a:ext cx="2323270" cy="1393962"/>
            </a:xfrm>
            <a:prstGeom prst="rect">
              <a:avLst/>
            </a:prstGeom>
            <a:solidFill>
              <a:schemeClr val="accent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2168" y="2076797"/>
              <a:ext cx="2323270" cy="1393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825" tIns="119475" rIns="113825" bIns="119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b. Different from prior work</a:t>
              </a: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181262" y="2728058"/>
              <a:ext cx="50375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5419779" y="2771106"/>
              <a:ext cx="26717" cy="5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859791" y="2076797"/>
              <a:ext cx="2323270" cy="1393962"/>
            </a:xfrm>
            <a:prstGeom prst="rect">
              <a:avLst/>
            </a:prstGeom>
            <a:solidFill>
              <a:schemeClr val="accent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2859791" y="2076797"/>
              <a:ext cx="2323270" cy="1393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825" tIns="119475" rIns="113825" bIns="119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Method and Algorithm</a:t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038885" y="2728058"/>
              <a:ext cx="50375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8277402" y="2771106"/>
              <a:ext cx="26717" cy="5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717414" y="2076797"/>
              <a:ext cx="2323270" cy="1393962"/>
            </a:xfrm>
            <a:prstGeom prst="rect">
              <a:avLst/>
            </a:prstGeom>
            <a:solidFill>
              <a:schemeClr val="accent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 txBox="1"/>
            <p:nvPr/>
          </p:nvSpPr>
          <p:spPr>
            <a:xfrm>
              <a:off x="5717414" y="2076797"/>
              <a:ext cx="2323270" cy="1393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825" tIns="119475" rIns="113825" bIns="119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 Challenge</a:t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575037" y="2076797"/>
              <a:ext cx="2323270" cy="1393962"/>
            </a:xfrm>
            <a:prstGeom prst="rect">
              <a:avLst/>
            </a:prstGeom>
            <a:solidFill>
              <a:schemeClr val="accent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8575037" y="2076797"/>
              <a:ext cx="2323270" cy="1393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825" tIns="119475" rIns="113825" bIns="119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Plan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mo"/>
              <a:buNone/>
            </a:pPr>
            <a:r>
              <a:rPr lang="en-US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1.Motivation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826718" y="488516"/>
            <a:ext cx="10298482" cy="40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Arimo"/>
                <a:ea typeface="Arimo"/>
                <a:cs typeface="Arimo"/>
                <a:sym typeface="Arimo"/>
              </a:rPr>
              <a:t>Type: </a:t>
            </a:r>
            <a:r>
              <a:rPr lang="en-US" dirty="0">
                <a:latin typeface="Arimo"/>
                <a:ea typeface="Arimo"/>
                <a:cs typeface="Arimo"/>
                <a:sym typeface="Arimo"/>
              </a:rPr>
              <a:t>news recommendation service for </a:t>
            </a:r>
            <a:r>
              <a:rPr lang="en-US" b="1" dirty="0">
                <a:latin typeface="Arimo"/>
                <a:ea typeface="Arimo"/>
                <a:cs typeface="Arimo"/>
                <a:sym typeface="Arimo"/>
              </a:rPr>
              <a:t>FREE 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Arimo"/>
                <a:ea typeface="Arimo"/>
                <a:cs typeface="Arimo"/>
                <a:sym typeface="Arimo"/>
              </a:rPr>
              <a:t>Goal: </a:t>
            </a:r>
            <a:r>
              <a:rPr lang="en-US" dirty="0">
                <a:latin typeface="Arimo"/>
                <a:ea typeface="Arimo"/>
                <a:cs typeface="Arimo"/>
                <a:sym typeface="Arimo"/>
              </a:rPr>
              <a:t>Personalized recommendation for each user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Arimo"/>
                <a:ea typeface="Arimo"/>
                <a:cs typeface="Arimo"/>
                <a:sym typeface="Arimo"/>
              </a:rPr>
              <a:t>Where to go: </a:t>
            </a:r>
            <a:r>
              <a:rPr lang="en-US" dirty="0">
                <a:latin typeface="Arimo"/>
                <a:ea typeface="Arimo"/>
                <a:cs typeface="Arimo"/>
                <a:sym typeface="Arimo"/>
              </a:rPr>
              <a:t>a user sign up page, answer news preference topics, accept receive news board from email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Arimo"/>
                <a:ea typeface="Arimo"/>
                <a:cs typeface="Arimo"/>
                <a:sym typeface="Arimo"/>
              </a:rPr>
              <a:t>What to expect: </a:t>
            </a:r>
            <a:r>
              <a:rPr lang="en-US" dirty="0">
                <a:latin typeface="Arimo"/>
                <a:ea typeface="Arimo"/>
                <a:cs typeface="Arimo"/>
                <a:sym typeface="Arimo"/>
              </a:rPr>
              <a:t>receive news board at 8:00 am everyday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Arimo"/>
                <a:ea typeface="Arimo"/>
                <a:cs typeface="Arimo"/>
                <a:sym typeface="Arimo"/>
              </a:rPr>
              <a:t>What can do: </a:t>
            </a:r>
            <a:r>
              <a:rPr lang="en-US" dirty="0">
                <a:latin typeface="Arimo"/>
                <a:ea typeface="Arimo"/>
                <a:cs typeface="Arimo"/>
                <a:sym typeface="Arimo"/>
              </a:rPr>
              <a:t>read news title or abstract, if interest, click the news link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>
                <a:latin typeface="Arimo"/>
                <a:ea typeface="Arimo"/>
                <a:cs typeface="Arimo"/>
                <a:sym typeface="Arimo"/>
              </a:rPr>
              <a:t>                         don’t see the news you are interested? Use our search bar to search news you are interested in</a:t>
            </a:r>
            <a:endParaRPr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1066800" y="3654943"/>
            <a:ext cx="99148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EAB9A3"/>
                </a:solidFill>
                <a:latin typeface="Calibri"/>
                <a:ea typeface="Calibri"/>
                <a:cs typeface="Calibri"/>
                <a:sym typeface="Calibri"/>
              </a:rPr>
              <a:t>Goal: Provide a </a:t>
            </a:r>
            <a:r>
              <a:rPr lang="en-US" altLang="zh-CN" sz="3200" b="1" i="0" u="none" strike="noStrike" cap="none" dirty="0">
                <a:solidFill>
                  <a:srgbClr val="EAB9A3"/>
                </a:solidFill>
                <a:latin typeface="Calibri"/>
                <a:ea typeface="Calibri"/>
                <a:cs typeface="Calibri"/>
                <a:sym typeface="Calibri"/>
              </a:rPr>
              <a:t>personalized </a:t>
            </a:r>
            <a:r>
              <a:rPr lang="en-US" sz="3200" b="1" i="0" u="none" strike="noStrike" cap="none" dirty="0">
                <a:solidFill>
                  <a:srgbClr val="EAB9A3"/>
                </a:solidFill>
                <a:latin typeface="Calibri"/>
                <a:ea typeface="Calibri"/>
                <a:cs typeface="Calibri"/>
                <a:sym typeface="Calibri"/>
              </a:rPr>
              <a:t>news board to users every day along with a news search system embedded in it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mo"/>
              <a:buNone/>
            </a:pPr>
            <a:r>
              <a:rPr lang="en-US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2. Application Innovation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882178" y="441408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b="1" dirty="0"/>
              <a:t>Our users – why do we care: 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everyone who wants to know the news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some professionals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international students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price sensitive users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b="1" dirty="0"/>
              <a:t>Different from prior work: </a:t>
            </a:r>
            <a:r>
              <a:rPr lang="en-US" dirty="0"/>
              <a:t>(e.g. New York Times news, Apple news)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Our news subscription is for </a:t>
            </a:r>
            <a:r>
              <a:rPr lang="en-US" b="1" dirty="0"/>
              <a:t>FREE </a:t>
            </a:r>
            <a:r>
              <a:rPr lang="en-US" dirty="0"/>
              <a:t>and</a:t>
            </a:r>
            <a:r>
              <a:rPr lang="en-US" b="1" dirty="0"/>
              <a:t> personalized </a:t>
            </a:r>
            <a:r>
              <a:rPr lang="en-US" dirty="0"/>
              <a:t>(based on user clicks)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b="1" dirty="0"/>
              <a:t>Our characteristic</a:t>
            </a:r>
            <a:r>
              <a:rPr lang="en-US" dirty="0"/>
              <a:t>: 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not only focusing on giving news topics that users are interested in, but also giving various other topics to cover hot news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headlines and abstracts with news links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mo"/>
              <a:buNone/>
            </a:pPr>
            <a:r>
              <a:rPr lang="en-US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3. Method and Algorithm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882178" y="44140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-971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New York Times API to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crawl the news</a:t>
            </a:r>
            <a:endParaRPr b="1"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b="1" dirty="0"/>
              <a:t>Save raw news </a:t>
            </a:r>
            <a:r>
              <a:rPr lang="en-US" dirty="0"/>
              <a:t>data in JSON format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Organized data into </a:t>
            </a:r>
            <a:r>
              <a:rPr lang="en-US" b="1" dirty="0"/>
              <a:t>MongoDB</a:t>
            </a:r>
            <a:r>
              <a:rPr lang="en-US" dirty="0"/>
              <a:t> and set update window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Calculate the </a:t>
            </a:r>
            <a:r>
              <a:rPr lang="en-US" b="1" dirty="0"/>
              <a:t>similarity</a:t>
            </a:r>
            <a:r>
              <a:rPr lang="en-US" dirty="0"/>
              <a:t> of upcoming news with the existing news (</a:t>
            </a:r>
            <a:r>
              <a:rPr lang="en-US" dirty="0" err="1"/>
              <a:t>tf-idf</a:t>
            </a:r>
            <a:r>
              <a:rPr lang="en-US" dirty="0"/>
              <a:t>, cosine similarity)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Use </a:t>
            </a:r>
            <a:r>
              <a:rPr lang="en-US" b="1" dirty="0"/>
              <a:t>Latent factor model </a:t>
            </a:r>
            <a:r>
              <a:rPr lang="en-US" dirty="0"/>
              <a:t>for news board: Matrix Factorization - decomposes the user-news rating matrix (n*m) into two lower-dimensional matrices representing news features (n*k) and user features (k*m), use SGD to minimize the loss function. Evaluate the model with RMSE, NDCG.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Build a nice and neat </a:t>
            </a:r>
            <a:r>
              <a:rPr lang="en-US" b="1" dirty="0"/>
              <a:t>web page </a:t>
            </a:r>
            <a:r>
              <a:rPr lang="en-US" dirty="0"/>
              <a:t>for users to sign up and subscribe.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Create an </a:t>
            </a:r>
            <a:r>
              <a:rPr lang="en-US" b="1" dirty="0"/>
              <a:t>email delivery </a:t>
            </a:r>
            <a:r>
              <a:rPr lang="en-US" dirty="0"/>
              <a:t>system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Record the user clicks information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Design the news board.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mo"/>
              <a:buNone/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4. Plan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2" name="Google Shape;182;p6"/>
          <p:cNvSpPr txBox="1">
            <a:spLocks noGrp="1"/>
          </p:cNvSpPr>
          <p:nvPr>
            <p:ph type="body" idx="1"/>
          </p:nvPr>
        </p:nvSpPr>
        <p:spPr>
          <a:xfrm>
            <a:off x="492371" y="2653800"/>
            <a:ext cx="3084844" cy="333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York Times API</a:t>
            </a:r>
            <a:endParaRPr/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 "/>
            </a:pPr>
            <a:r>
              <a:rPr lang="en-US" sz="1500">
                <a:solidFill>
                  <a:srgbClr val="FFFFFF"/>
                </a:solidFill>
              </a:rPr>
              <a:t>(https://developer.nytimes.com/apis)</a:t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4" name="Google Shape;184;p6"/>
          <p:cNvGraphicFramePr/>
          <p:nvPr/>
        </p:nvGraphicFramePr>
        <p:xfrm>
          <a:off x="4460336" y="928221"/>
          <a:ext cx="7367625" cy="5061075"/>
        </p:xfrm>
        <a:graphic>
          <a:graphicData uri="http://schemas.openxmlformats.org/drawingml/2006/table">
            <a:tbl>
              <a:tblPr>
                <a:noFill/>
                <a:tableStyleId>{88DF3328-0C54-4A5C-BC71-B296799635DD}</a:tableStyleId>
              </a:tblPr>
              <a:tblGrid>
                <a:gridCol w="452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/>
                        <a:t>Task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Timeline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Task will be done by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News crawling and preprocessing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Mar 23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Shanchao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List 1: Design the database, set update window</a:t>
                      </a:r>
                      <a:endParaRPr sz="13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List 2: Save news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Mar 23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Ruofan: List 1</a:t>
                      </a:r>
                      <a:endParaRPr sz="13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Shanchao: List 2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/>
                        <a:t>Build Latent factor model</a:t>
                      </a:r>
                      <a:endParaRPr sz="13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/>
                        <a:t>List 1: set initial value and do Matrix Factorization, use SGD, train hyperparameter factor k</a:t>
                      </a:r>
                      <a:endParaRPr sz="13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/>
                        <a:t>List 2: update new item(news): </a:t>
                      </a:r>
                      <a:r>
                        <a:rPr lang="en-US" sz="1300" u="none" strike="noStrike" cap="none" dirty="0" err="1"/>
                        <a:t>tf-idf</a:t>
                      </a:r>
                      <a:r>
                        <a:rPr lang="en-US" sz="1300" u="none" strike="noStrike" cap="none" dirty="0"/>
                        <a:t> cosine similarity, weighted sum old news vector</a:t>
                      </a:r>
                      <a:endParaRPr sz="13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/>
                        <a:t>List 3: update new user, initial value based on preference (if exist), else use total average rate/click </a:t>
                      </a:r>
                      <a:endParaRPr sz="13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/>
                        <a:t>List 4: pick news to recommendation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April 10 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Ruofan: List 1, List 4</a:t>
                      </a:r>
                      <a:endParaRPr sz="13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Shanchao: List 2, List 3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Build sign up page and user database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April 13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Ruofan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Design news board page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April 20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Both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Email delivery and track clicks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April 20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Shanchao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Test the application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April 23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Both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6950" marR="46950" marT="46950" marB="469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7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912" y="640080"/>
            <a:ext cx="5577840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7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宽屏</PresentationFormat>
  <Paragraphs>76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Calibri</vt:lpstr>
      <vt:lpstr>Arial</vt:lpstr>
      <vt:lpstr>Arimo</vt:lpstr>
      <vt:lpstr>Retrospect</vt:lpstr>
      <vt:lpstr>NewsBoard Recommender System</vt:lpstr>
      <vt:lpstr>Contents</vt:lpstr>
      <vt:lpstr>1.Motivation</vt:lpstr>
      <vt:lpstr>2. Application Innovation</vt:lpstr>
      <vt:lpstr>3. Method and Algorithm</vt:lpstr>
      <vt:lpstr>4.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NewsBoard Recommender System</dc:title>
  <dc:creator>Chen Ruofan</dc:creator>
  <cp:lastModifiedBy>Chen Ruofan</cp:lastModifiedBy>
  <cp:revision>1</cp:revision>
  <dcterms:created xsi:type="dcterms:W3CDTF">2020-12-02T03:31:24Z</dcterms:created>
  <dcterms:modified xsi:type="dcterms:W3CDTF">2022-03-22T04:07:06Z</dcterms:modified>
</cp:coreProperties>
</file>